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3.xml" ContentType="application/vnd.openxmlformats-officedocument.drawingml.diagramLayout+xml"/>
  <Override PartName="/ppt/slides/slide79.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handoutMasterIdLst>
    <p:handoutMasterId r:id="rId81"/>
  </p:handoutMasterIdLst>
  <p:sldIdLst>
    <p:sldId id="256" r:id="rId2"/>
    <p:sldId id="257" r:id="rId3"/>
    <p:sldId id="258" r:id="rId4"/>
    <p:sldId id="259" r:id="rId5"/>
    <p:sldId id="260" r:id="rId6"/>
    <p:sldId id="261" r:id="rId7"/>
    <p:sldId id="262" r:id="rId8"/>
    <p:sldId id="272" r:id="rId9"/>
    <p:sldId id="263" r:id="rId10"/>
    <p:sldId id="264" r:id="rId11"/>
    <p:sldId id="265" r:id="rId12"/>
    <p:sldId id="266" r:id="rId13"/>
    <p:sldId id="269" r:id="rId14"/>
    <p:sldId id="267" r:id="rId15"/>
    <p:sldId id="268" r:id="rId16"/>
    <p:sldId id="270" r:id="rId17"/>
    <p:sldId id="271" r:id="rId18"/>
    <p:sldId id="309" r:id="rId19"/>
    <p:sldId id="273" r:id="rId20"/>
    <p:sldId id="310" r:id="rId21"/>
    <p:sldId id="274" r:id="rId22"/>
    <p:sldId id="287" r:id="rId23"/>
    <p:sldId id="288" r:id="rId24"/>
    <p:sldId id="275" r:id="rId25"/>
    <p:sldId id="289" r:id="rId26"/>
    <p:sldId id="290" r:id="rId27"/>
    <p:sldId id="291" r:id="rId28"/>
    <p:sldId id="322" r:id="rId29"/>
    <p:sldId id="323" r:id="rId30"/>
    <p:sldId id="276" r:id="rId31"/>
    <p:sldId id="312" r:id="rId32"/>
    <p:sldId id="319" r:id="rId33"/>
    <p:sldId id="315" r:id="rId34"/>
    <p:sldId id="313" r:id="rId35"/>
    <p:sldId id="324" r:id="rId36"/>
    <p:sldId id="277" r:id="rId37"/>
    <p:sldId id="278" r:id="rId38"/>
    <p:sldId id="279" r:id="rId39"/>
    <p:sldId id="280" r:id="rId40"/>
    <p:sldId id="282" r:id="rId41"/>
    <p:sldId id="283" r:id="rId42"/>
    <p:sldId id="284" r:id="rId43"/>
    <p:sldId id="285" r:id="rId44"/>
    <p:sldId id="318" r:id="rId45"/>
    <p:sldId id="292" r:id="rId46"/>
    <p:sldId id="293" r:id="rId47"/>
    <p:sldId id="294" r:id="rId48"/>
    <p:sldId id="295" r:id="rId49"/>
    <p:sldId id="296" r:id="rId50"/>
    <p:sldId id="297" r:id="rId51"/>
    <p:sldId id="298" r:id="rId52"/>
    <p:sldId id="299" r:id="rId53"/>
    <p:sldId id="325" r:id="rId54"/>
    <p:sldId id="300" r:id="rId55"/>
    <p:sldId id="326" r:id="rId56"/>
    <p:sldId id="301" r:id="rId57"/>
    <p:sldId id="327" r:id="rId58"/>
    <p:sldId id="302" r:id="rId59"/>
    <p:sldId id="303" r:id="rId60"/>
    <p:sldId id="304" r:id="rId61"/>
    <p:sldId id="306" r:id="rId62"/>
    <p:sldId id="305" r:id="rId63"/>
    <p:sldId id="307" r:id="rId64"/>
    <p:sldId id="336" r:id="rId65"/>
    <p:sldId id="328" r:id="rId66"/>
    <p:sldId id="329" r:id="rId67"/>
    <p:sldId id="330" r:id="rId68"/>
    <p:sldId id="331" r:id="rId69"/>
    <p:sldId id="332" r:id="rId70"/>
    <p:sldId id="339" r:id="rId71"/>
    <p:sldId id="337" r:id="rId72"/>
    <p:sldId id="333" r:id="rId73"/>
    <p:sldId id="334" r:id="rId74"/>
    <p:sldId id="335" r:id="rId75"/>
    <p:sldId id="338" r:id="rId76"/>
    <p:sldId id="340" r:id="rId77"/>
    <p:sldId id="341" r:id="rId78"/>
    <p:sldId id="342" r:id="rId79"/>
    <p:sldId id="317" r:id="rId80"/>
  </p:sldIdLst>
  <p:sldSz cx="9144000" cy="6858000" type="screen4x3"/>
  <p:notesSz cx="6877050" cy="96567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3300"/>
    <a:srgbClr val="FF6600"/>
    <a:srgbClr val="990000"/>
    <a:srgbClr val="FFCCFF"/>
    <a:srgbClr val="FF3399"/>
    <a:srgbClr val="00FF00"/>
    <a:srgbClr val="FF33CC"/>
    <a:srgbClr val="FF6699"/>
    <a:srgbClr val="FF66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94671" autoAdjust="0"/>
  </p:normalViewPr>
  <p:slideViewPr>
    <p:cSldViewPr>
      <p:cViewPr varScale="1">
        <p:scale>
          <a:sx n="97" d="100"/>
          <a:sy n="97" d="100"/>
        </p:scale>
        <p:origin x="-114" y="-216"/>
      </p:cViewPr>
      <p:guideLst>
        <p:guide orient="horz" pos="2160"/>
        <p:guide pos="2880"/>
      </p:guideLst>
    </p:cSldViewPr>
  </p:slideViewPr>
  <p:outlineViewPr>
    <p:cViewPr>
      <p:scale>
        <a:sx n="33" d="100"/>
        <a:sy n="33" d="100"/>
      </p:scale>
      <p:origin x="60" y="29682"/>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1919F0-0D48-4B65-9BB7-076F7C18CCF6}"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en-US"/>
        </a:p>
      </dgm:t>
    </dgm:pt>
    <dgm:pt modelId="{9ED86F10-B02C-49D9-A5E9-A58CA2A3E9D7}">
      <dgm:prSet phldrT="[Text]"/>
      <dgm:spPr/>
      <dgm:t>
        <a:bodyPr/>
        <a:lstStyle/>
        <a:p>
          <a:r>
            <a:rPr lang="en-US" dirty="0" smtClean="0">
              <a:solidFill>
                <a:schemeClr val="tx1">
                  <a:lumMod val="95000"/>
                  <a:lumOff val="5000"/>
                </a:schemeClr>
              </a:solidFill>
            </a:rPr>
            <a:t>Carbohydrate</a:t>
          </a:r>
          <a:endParaRPr lang="en-US" dirty="0">
            <a:solidFill>
              <a:schemeClr val="tx1">
                <a:lumMod val="95000"/>
                <a:lumOff val="5000"/>
              </a:schemeClr>
            </a:solidFill>
          </a:endParaRPr>
        </a:p>
      </dgm:t>
    </dgm:pt>
    <dgm:pt modelId="{1465DE66-D251-4D85-B8D4-1C46B2FB962F}" type="parTrans" cxnId="{4D2955B0-C671-4814-9831-5EA95F03B396}">
      <dgm:prSet/>
      <dgm:spPr/>
      <dgm:t>
        <a:bodyPr/>
        <a:lstStyle/>
        <a:p>
          <a:endParaRPr lang="en-US"/>
        </a:p>
      </dgm:t>
    </dgm:pt>
    <dgm:pt modelId="{550236D0-EF64-4B59-8FE7-2EF65E6DFD64}" type="sibTrans" cxnId="{4D2955B0-C671-4814-9831-5EA95F03B396}">
      <dgm:prSet/>
      <dgm:spPr>
        <a:solidFill>
          <a:srgbClr val="FF6600">
            <a:alpha val="90000"/>
          </a:srgbClr>
        </a:solidFill>
      </dgm:spPr>
      <dgm:t>
        <a:bodyPr/>
        <a:lstStyle/>
        <a:p>
          <a:endParaRPr lang="en-US"/>
        </a:p>
      </dgm:t>
    </dgm:pt>
    <dgm:pt modelId="{A3CEF52E-33BA-4CC1-8C97-1485AEC75F2B}">
      <dgm:prSet phldrT="[Text]"/>
      <dgm:spPr>
        <a:solidFill>
          <a:srgbClr val="FFC000"/>
        </a:solidFill>
      </dgm:spPr>
      <dgm:t>
        <a:bodyPr/>
        <a:lstStyle/>
        <a:p>
          <a:r>
            <a:rPr lang="en-US" dirty="0" smtClean="0"/>
            <a:t>Simple </a:t>
          </a:r>
          <a:endParaRPr lang="en-US" dirty="0"/>
        </a:p>
      </dgm:t>
    </dgm:pt>
    <dgm:pt modelId="{A5DBB311-DDA0-4513-8ACF-81B404B6ED7D}" type="parTrans" cxnId="{014A09D1-6B15-4BAA-A272-A0356AF1AC8D}">
      <dgm:prSet/>
      <dgm:spPr/>
      <dgm:t>
        <a:bodyPr/>
        <a:lstStyle/>
        <a:p>
          <a:endParaRPr lang="en-US"/>
        </a:p>
      </dgm:t>
    </dgm:pt>
    <dgm:pt modelId="{A6A62F51-8F43-40DD-B557-EBFAE4A117F4}" type="sibTrans" cxnId="{014A09D1-6B15-4BAA-A272-A0356AF1AC8D}">
      <dgm:prSet custT="1"/>
      <dgm:spPr/>
      <dgm:t>
        <a:bodyPr/>
        <a:lstStyle/>
        <a:p>
          <a:pPr algn="l" defTabSz="1244600">
            <a:lnSpc>
              <a:spcPct val="90000"/>
            </a:lnSpc>
            <a:spcBef>
              <a:spcPct val="0"/>
            </a:spcBef>
            <a:spcAft>
              <a:spcPct val="35000"/>
            </a:spcAft>
          </a:pPr>
          <a:endParaRPr lang="en-US" sz="2800" dirty="0" smtClean="0"/>
        </a:p>
        <a:p>
          <a:pPr algn="l" defTabSz="1244600">
            <a:lnSpc>
              <a:spcPct val="90000"/>
            </a:lnSpc>
            <a:spcBef>
              <a:spcPct val="0"/>
            </a:spcBef>
            <a:spcAft>
              <a:spcPct val="35000"/>
            </a:spcAft>
          </a:pPr>
          <a:r>
            <a:rPr lang="en-US" sz="2000" dirty="0" smtClean="0"/>
            <a:t>Monosaccharide&amp; disaccharide</a:t>
          </a:r>
        </a:p>
        <a:p>
          <a:pPr algn="l" defTabSz="1244600">
            <a:lnSpc>
              <a:spcPct val="90000"/>
            </a:lnSpc>
            <a:spcBef>
              <a:spcPct val="0"/>
            </a:spcBef>
            <a:spcAft>
              <a:spcPct val="35000"/>
            </a:spcAft>
          </a:pPr>
          <a:r>
            <a:rPr lang="en-US" sz="2000" dirty="0" smtClean="0"/>
            <a:t>Ex. Sugars</a:t>
          </a:r>
        </a:p>
        <a:p>
          <a:pPr algn="l" defTabSz="1244600">
            <a:lnSpc>
              <a:spcPct val="90000"/>
            </a:lnSpc>
            <a:spcBef>
              <a:spcPct val="0"/>
            </a:spcBef>
            <a:spcAft>
              <a:spcPct val="35000"/>
            </a:spcAft>
          </a:pPr>
          <a:endParaRPr lang="en-US" sz="2000" dirty="0" smtClean="0"/>
        </a:p>
      </dgm:t>
    </dgm:pt>
    <dgm:pt modelId="{0EC49A08-4F2E-425E-B4FD-6CF1B867E5CB}">
      <dgm:prSet phldrT="[Text]"/>
      <dgm:spPr>
        <a:solidFill>
          <a:srgbClr val="7030A0"/>
        </a:solidFill>
        <a:ln>
          <a:solidFill>
            <a:schemeClr val="accent1"/>
          </a:solidFill>
        </a:ln>
      </dgm:spPr>
      <dgm:t>
        <a:bodyPr/>
        <a:lstStyle/>
        <a:p>
          <a:r>
            <a:rPr lang="en-US" dirty="0" smtClean="0"/>
            <a:t>Complex</a:t>
          </a:r>
          <a:endParaRPr lang="en-US" dirty="0"/>
        </a:p>
      </dgm:t>
    </dgm:pt>
    <dgm:pt modelId="{E9C7100C-FA5A-4197-9426-BFA2D2D4099F}" type="parTrans" cxnId="{6543F0FB-9FC1-4E13-8FB8-C17D9891B08E}">
      <dgm:prSet/>
      <dgm:spPr/>
      <dgm:t>
        <a:bodyPr/>
        <a:lstStyle/>
        <a:p>
          <a:endParaRPr lang="en-US"/>
        </a:p>
      </dgm:t>
    </dgm:pt>
    <dgm:pt modelId="{8DAFC0D8-0CF0-46E1-AF4E-28103C79064C}" type="sibTrans" cxnId="{6543F0FB-9FC1-4E13-8FB8-C17D9891B08E}">
      <dgm:prSet custT="1"/>
      <dgm:spPr/>
      <dgm:t>
        <a:bodyPr/>
        <a:lstStyle/>
        <a:p>
          <a:pPr algn="l"/>
          <a:endParaRPr lang="en-US" sz="2400" dirty="0" smtClean="0"/>
        </a:p>
        <a:p>
          <a:pPr algn="l"/>
          <a:r>
            <a:rPr lang="en-US" sz="2000" dirty="0" smtClean="0"/>
            <a:t>Polysaccharide</a:t>
          </a:r>
        </a:p>
        <a:p>
          <a:pPr algn="l"/>
          <a:r>
            <a:rPr lang="en-US" sz="2000" dirty="0" smtClean="0"/>
            <a:t>Ex. Starch &amp;fibers</a:t>
          </a:r>
          <a:endParaRPr lang="en-US" sz="2000" dirty="0"/>
        </a:p>
      </dgm:t>
    </dgm:pt>
    <dgm:pt modelId="{C56D5006-F147-4C62-A785-D4500CC18EF7}" type="pres">
      <dgm:prSet presAssocID="{5B1919F0-0D48-4B65-9BB7-076F7C18CCF6}" presName="hierChild1" presStyleCnt="0">
        <dgm:presLayoutVars>
          <dgm:orgChart val="1"/>
          <dgm:chPref val="1"/>
          <dgm:dir/>
          <dgm:animOne val="branch"/>
          <dgm:animLvl val="lvl"/>
          <dgm:resizeHandles/>
        </dgm:presLayoutVars>
      </dgm:prSet>
      <dgm:spPr/>
      <dgm:t>
        <a:bodyPr/>
        <a:lstStyle/>
        <a:p>
          <a:endParaRPr lang="en-US"/>
        </a:p>
      </dgm:t>
    </dgm:pt>
    <dgm:pt modelId="{F9F5A674-07F0-46FE-8614-9EF1002F79D0}" type="pres">
      <dgm:prSet presAssocID="{9ED86F10-B02C-49D9-A5E9-A58CA2A3E9D7}" presName="hierRoot1" presStyleCnt="0">
        <dgm:presLayoutVars>
          <dgm:hierBranch val="init"/>
        </dgm:presLayoutVars>
      </dgm:prSet>
      <dgm:spPr/>
    </dgm:pt>
    <dgm:pt modelId="{218E3650-D2F1-4533-9892-7E6F78D73FE9}" type="pres">
      <dgm:prSet presAssocID="{9ED86F10-B02C-49D9-A5E9-A58CA2A3E9D7}" presName="rootComposite1" presStyleCnt="0"/>
      <dgm:spPr/>
    </dgm:pt>
    <dgm:pt modelId="{7400AD49-AF3F-42BB-8491-BF8DD2BFCB1C}" type="pres">
      <dgm:prSet presAssocID="{9ED86F10-B02C-49D9-A5E9-A58CA2A3E9D7}" presName="rootText1" presStyleLbl="node0" presStyleIdx="0" presStyleCnt="1" custLinFactNeighborX="-128" custLinFactNeighborY="-2293">
        <dgm:presLayoutVars>
          <dgm:chMax/>
          <dgm:chPref val="3"/>
        </dgm:presLayoutVars>
      </dgm:prSet>
      <dgm:spPr/>
      <dgm:t>
        <a:bodyPr/>
        <a:lstStyle/>
        <a:p>
          <a:endParaRPr lang="en-US"/>
        </a:p>
      </dgm:t>
    </dgm:pt>
    <dgm:pt modelId="{7E2F72A7-367E-446C-AB3C-DD61128A3446}" type="pres">
      <dgm:prSet presAssocID="{9ED86F10-B02C-49D9-A5E9-A58CA2A3E9D7}" presName="titleText1" presStyleLbl="fgAcc0" presStyleIdx="0" presStyleCnt="1" custLinFactNeighborX="-17710" custLinFactNeighborY="-49507">
        <dgm:presLayoutVars>
          <dgm:chMax val="0"/>
          <dgm:chPref val="0"/>
        </dgm:presLayoutVars>
      </dgm:prSet>
      <dgm:spPr/>
      <dgm:t>
        <a:bodyPr/>
        <a:lstStyle/>
        <a:p>
          <a:endParaRPr lang="en-US"/>
        </a:p>
      </dgm:t>
    </dgm:pt>
    <dgm:pt modelId="{02F79587-0522-4AA3-A6C5-D8C14FA6F5BF}" type="pres">
      <dgm:prSet presAssocID="{9ED86F10-B02C-49D9-A5E9-A58CA2A3E9D7}" presName="rootConnector1" presStyleLbl="node1" presStyleIdx="0" presStyleCnt="2"/>
      <dgm:spPr/>
      <dgm:t>
        <a:bodyPr/>
        <a:lstStyle/>
        <a:p>
          <a:endParaRPr lang="en-US"/>
        </a:p>
      </dgm:t>
    </dgm:pt>
    <dgm:pt modelId="{AF286A24-7D78-4DDE-97F9-BBE8464D3881}" type="pres">
      <dgm:prSet presAssocID="{9ED86F10-B02C-49D9-A5E9-A58CA2A3E9D7}" presName="hierChild2" presStyleCnt="0"/>
      <dgm:spPr/>
    </dgm:pt>
    <dgm:pt modelId="{B2A95CC9-37E5-46D4-A5C9-07916D5CE2AD}" type="pres">
      <dgm:prSet presAssocID="{A5DBB311-DDA0-4513-8ACF-81B404B6ED7D}" presName="Name37" presStyleLbl="parChTrans1D2" presStyleIdx="0" presStyleCnt="2"/>
      <dgm:spPr/>
      <dgm:t>
        <a:bodyPr/>
        <a:lstStyle/>
        <a:p>
          <a:endParaRPr lang="en-US"/>
        </a:p>
      </dgm:t>
    </dgm:pt>
    <dgm:pt modelId="{FEE32D85-BC79-4F8D-950C-79E3B1E4463C}" type="pres">
      <dgm:prSet presAssocID="{A3CEF52E-33BA-4CC1-8C97-1485AEC75F2B}" presName="hierRoot2" presStyleCnt="0">
        <dgm:presLayoutVars>
          <dgm:hierBranch val="init"/>
        </dgm:presLayoutVars>
      </dgm:prSet>
      <dgm:spPr/>
    </dgm:pt>
    <dgm:pt modelId="{50CA547B-FA38-417D-879C-B8236C4F1E2E}" type="pres">
      <dgm:prSet presAssocID="{A3CEF52E-33BA-4CC1-8C97-1485AEC75F2B}" presName="rootComposite" presStyleCnt="0"/>
      <dgm:spPr/>
    </dgm:pt>
    <dgm:pt modelId="{9AF52E79-9256-48EB-BFCD-F31B92282E1C}" type="pres">
      <dgm:prSet presAssocID="{A3CEF52E-33BA-4CC1-8C97-1485AEC75F2B}" presName="rootText" presStyleLbl="node1" presStyleIdx="0" presStyleCnt="2">
        <dgm:presLayoutVars>
          <dgm:chMax/>
          <dgm:chPref val="3"/>
        </dgm:presLayoutVars>
      </dgm:prSet>
      <dgm:spPr/>
      <dgm:t>
        <a:bodyPr/>
        <a:lstStyle/>
        <a:p>
          <a:endParaRPr lang="en-US"/>
        </a:p>
      </dgm:t>
    </dgm:pt>
    <dgm:pt modelId="{11534740-0D2B-4F10-8BF9-E6F6F6E50F9E}" type="pres">
      <dgm:prSet presAssocID="{A3CEF52E-33BA-4CC1-8C97-1485AEC75F2B}" presName="titleText2" presStyleLbl="fgAcc1" presStyleIdx="0" presStyleCnt="2" custScaleX="79164" custScaleY="253035" custLinFactNeighborX="8808" custLinFactNeighborY="36028">
        <dgm:presLayoutVars>
          <dgm:chMax val="0"/>
          <dgm:chPref val="0"/>
        </dgm:presLayoutVars>
      </dgm:prSet>
      <dgm:spPr/>
      <dgm:t>
        <a:bodyPr/>
        <a:lstStyle/>
        <a:p>
          <a:endParaRPr lang="en-US"/>
        </a:p>
      </dgm:t>
    </dgm:pt>
    <dgm:pt modelId="{F5FA7CAF-6771-4FB0-94CE-4FAB879168F0}" type="pres">
      <dgm:prSet presAssocID="{A3CEF52E-33BA-4CC1-8C97-1485AEC75F2B}" presName="rootConnector" presStyleLbl="node2" presStyleIdx="0" presStyleCnt="0"/>
      <dgm:spPr/>
      <dgm:t>
        <a:bodyPr/>
        <a:lstStyle/>
        <a:p>
          <a:endParaRPr lang="en-US"/>
        </a:p>
      </dgm:t>
    </dgm:pt>
    <dgm:pt modelId="{D73CC899-3BD1-4628-B58A-BF220B02E805}" type="pres">
      <dgm:prSet presAssocID="{A3CEF52E-33BA-4CC1-8C97-1485AEC75F2B}" presName="hierChild4" presStyleCnt="0"/>
      <dgm:spPr/>
    </dgm:pt>
    <dgm:pt modelId="{99F80F70-2FCB-45B2-A560-221C433255AE}" type="pres">
      <dgm:prSet presAssocID="{A3CEF52E-33BA-4CC1-8C97-1485AEC75F2B}" presName="hierChild5" presStyleCnt="0"/>
      <dgm:spPr/>
    </dgm:pt>
    <dgm:pt modelId="{EE0B83BA-EF24-4799-8C34-3D1EE6CBD8F3}" type="pres">
      <dgm:prSet presAssocID="{E9C7100C-FA5A-4197-9426-BFA2D2D4099F}" presName="Name37" presStyleLbl="parChTrans1D2" presStyleIdx="1" presStyleCnt="2"/>
      <dgm:spPr/>
      <dgm:t>
        <a:bodyPr/>
        <a:lstStyle/>
        <a:p>
          <a:endParaRPr lang="en-US"/>
        </a:p>
      </dgm:t>
    </dgm:pt>
    <dgm:pt modelId="{C1CBFF86-14B6-4993-AA28-84E91E60B8D4}" type="pres">
      <dgm:prSet presAssocID="{0EC49A08-4F2E-425E-B4FD-6CF1B867E5CB}" presName="hierRoot2" presStyleCnt="0">
        <dgm:presLayoutVars>
          <dgm:hierBranch val="init"/>
        </dgm:presLayoutVars>
      </dgm:prSet>
      <dgm:spPr/>
    </dgm:pt>
    <dgm:pt modelId="{1BDF36FF-4C2B-4B6A-B1D5-AEEC4AB520C9}" type="pres">
      <dgm:prSet presAssocID="{0EC49A08-4F2E-425E-B4FD-6CF1B867E5CB}" presName="rootComposite" presStyleCnt="0"/>
      <dgm:spPr/>
    </dgm:pt>
    <dgm:pt modelId="{F85D2CA8-4AEF-4334-A7C7-BFBCDF724153}" type="pres">
      <dgm:prSet presAssocID="{0EC49A08-4F2E-425E-B4FD-6CF1B867E5CB}" presName="rootText" presStyleLbl="node1" presStyleIdx="1" presStyleCnt="2">
        <dgm:presLayoutVars>
          <dgm:chMax/>
          <dgm:chPref val="3"/>
        </dgm:presLayoutVars>
      </dgm:prSet>
      <dgm:spPr/>
      <dgm:t>
        <a:bodyPr/>
        <a:lstStyle/>
        <a:p>
          <a:endParaRPr lang="en-US"/>
        </a:p>
      </dgm:t>
    </dgm:pt>
    <dgm:pt modelId="{5208F97A-B5B5-4E35-851B-07A10A7AE0FD}" type="pres">
      <dgm:prSet presAssocID="{0EC49A08-4F2E-425E-B4FD-6CF1B867E5CB}" presName="titleText2" presStyleLbl="fgAcc1" presStyleIdx="1" presStyleCnt="2" custScaleX="95619" custScaleY="262038" custLinFactNeighborX="-2555" custLinFactNeighborY="41712">
        <dgm:presLayoutVars>
          <dgm:chMax val="0"/>
          <dgm:chPref val="0"/>
        </dgm:presLayoutVars>
      </dgm:prSet>
      <dgm:spPr/>
      <dgm:t>
        <a:bodyPr/>
        <a:lstStyle/>
        <a:p>
          <a:endParaRPr lang="en-US"/>
        </a:p>
      </dgm:t>
    </dgm:pt>
    <dgm:pt modelId="{206C0369-293D-4C9C-A036-D9065F765529}" type="pres">
      <dgm:prSet presAssocID="{0EC49A08-4F2E-425E-B4FD-6CF1B867E5CB}" presName="rootConnector" presStyleLbl="node2" presStyleIdx="0" presStyleCnt="0"/>
      <dgm:spPr/>
      <dgm:t>
        <a:bodyPr/>
        <a:lstStyle/>
        <a:p>
          <a:endParaRPr lang="en-US"/>
        </a:p>
      </dgm:t>
    </dgm:pt>
    <dgm:pt modelId="{57127437-C705-4461-A344-EF823D13B352}" type="pres">
      <dgm:prSet presAssocID="{0EC49A08-4F2E-425E-B4FD-6CF1B867E5CB}" presName="hierChild4" presStyleCnt="0"/>
      <dgm:spPr/>
    </dgm:pt>
    <dgm:pt modelId="{069F9CB4-0DB0-4271-815E-06776DFCBD2F}" type="pres">
      <dgm:prSet presAssocID="{0EC49A08-4F2E-425E-B4FD-6CF1B867E5CB}" presName="hierChild5" presStyleCnt="0"/>
      <dgm:spPr/>
    </dgm:pt>
    <dgm:pt modelId="{F1250663-5BB2-4B1A-AE07-5D774865DDBB}" type="pres">
      <dgm:prSet presAssocID="{9ED86F10-B02C-49D9-A5E9-A58CA2A3E9D7}" presName="hierChild3" presStyleCnt="0"/>
      <dgm:spPr/>
    </dgm:pt>
  </dgm:ptLst>
  <dgm:cxnLst>
    <dgm:cxn modelId="{4D395584-F85E-4724-B2D9-7624BFCA285B}" type="presOf" srcId="{9ED86F10-B02C-49D9-A5E9-A58CA2A3E9D7}" destId="{7400AD49-AF3F-42BB-8491-BF8DD2BFCB1C}" srcOrd="0" destOrd="0" presId="urn:microsoft.com/office/officeart/2008/layout/NameandTitleOrganizationalChart"/>
    <dgm:cxn modelId="{4D2955B0-C671-4814-9831-5EA95F03B396}" srcId="{5B1919F0-0D48-4B65-9BB7-076F7C18CCF6}" destId="{9ED86F10-B02C-49D9-A5E9-A58CA2A3E9D7}" srcOrd="0" destOrd="0" parTransId="{1465DE66-D251-4D85-B8D4-1C46B2FB962F}" sibTransId="{550236D0-EF64-4B59-8FE7-2EF65E6DFD64}"/>
    <dgm:cxn modelId="{014A09D1-6B15-4BAA-A272-A0356AF1AC8D}" srcId="{9ED86F10-B02C-49D9-A5E9-A58CA2A3E9D7}" destId="{A3CEF52E-33BA-4CC1-8C97-1485AEC75F2B}" srcOrd="0" destOrd="0" parTransId="{A5DBB311-DDA0-4513-8ACF-81B404B6ED7D}" sibTransId="{A6A62F51-8F43-40DD-B557-EBFAE4A117F4}"/>
    <dgm:cxn modelId="{527B5164-4276-4CA7-BB2B-BC609E7B37B4}" type="presOf" srcId="{A3CEF52E-33BA-4CC1-8C97-1485AEC75F2B}" destId="{F5FA7CAF-6771-4FB0-94CE-4FAB879168F0}" srcOrd="1" destOrd="0" presId="urn:microsoft.com/office/officeart/2008/layout/NameandTitleOrganizationalChart"/>
    <dgm:cxn modelId="{4ACA11C1-947E-4B34-9E99-C5BDA8211623}" type="presOf" srcId="{0EC49A08-4F2E-425E-B4FD-6CF1B867E5CB}" destId="{F85D2CA8-4AEF-4334-A7C7-BFBCDF724153}" srcOrd="0" destOrd="0" presId="urn:microsoft.com/office/officeart/2008/layout/NameandTitleOrganizationalChart"/>
    <dgm:cxn modelId="{E5D64EFA-CE8A-41A5-8D3E-FF1353E72331}" type="presOf" srcId="{550236D0-EF64-4B59-8FE7-2EF65E6DFD64}" destId="{7E2F72A7-367E-446C-AB3C-DD61128A3446}" srcOrd="0" destOrd="0" presId="urn:microsoft.com/office/officeart/2008/layout/NameandTitleOrganizationalChart"/>
    <dgm:cxn modelId="{6543F0FB-9FC1-4E13-8FB8-C17D9891B08E}" srcId="{9ED86F10-B02C-49D9-A5E9-A58CA2A3E9D7}" destId="{0EC49A08-4F2E-425E-B4FD-6CF1B867E5CB}" srcOrd="1" destOrd="0" parTransId="{E9C7100C-FA5A-4197-9426-BFA2D2D4099F}" sibTransId="{8DAFC0D8-0CF0-46E1-AF4E-28103C79064C}"/>
    <dgm:cxn modelId="{BED0820E-3CFB-421C-B7DD-31A9700FB3EE}" type="presOf" srcId="{A3CEF52E-33BA-4CC1-8C97-1485AEC75F2B}" destId="{9AF52E79-9256-48EB-BFCD-F31B92282E1C}" srcOrd="0" destOrd="0" presId="urn:microsoft.com/office/officeart/2008/layout/NameandTitleOrganizationalChart"/>
    <dgm:cxn modelId="{6B9D187A-D8A5-4EEA-A981-F75C72E6CC7A}" type="presOf" srcId="{E9C7100C-FA5A-4197-9426-BFA2D2D4099F}" destId="{EE0B83BA-EF24-4799-8C34-3D1EE6CBD8F3}" srcOrd="0" destOrd="0" presId="urn:microsoft.com/office/officeart/2008/layout/NameandTitleOrganizationalChart"/>
    <dgm:cxn modelId="{1E0FE7C9-59E2-4BA3-BB7C-AC2BE1CF00E5}" type="presOf" srcId="{9ED86F10-B02C-49D9-A5E9-A58CA2A3E9D7}" destId="{02F79587-0522-4AA3-A6C5-D8C14FA6F5BF}" srcOrd="1" destOrd="0" presId="urn:microsoft.com/office/officeart/2008/layout/NameandTitleOrganizationalChart"/>
    <dgm:cxn modelId="{4CA3DD19-7D1C-4D8B-90EA-5150AAEA60E6}" type="presOf" srcId="{8DAFC0D8-0CF0-46E1-AF4E-28103C79064C}" destId="{5208F97A-B5B5-4E35-851B-07A10A7AE0FD}" srcOrd="0" destOrd="0" presId="urn:microsoft.com/office/officeart/2008/layout/NameandTitleOrganizationalChart"/>
    <dgm:cxn modelId="{87084C04-3C74-4951-829F-990471508C48}" type="presOf" srcId="{A5DBB311-DDA0-4513-8ACF-81B404B6ED7D}" destId="{B2A95CC9-37E5-46D4-A5C9-07916D5CE2AD}" srcOrd="0" destOrd="0" presId="urn:microsoft.com/office/officeart/2008/layout/NameandTitleOrganizationalChart"/>
    <dgm:cxn modelId="{BB4DDFEA-F153-4C7D-A6C4-7FCA84FDDA31}" type="presOf" srcId="{A6A62F51-8F43-40DD-B557-EBFAE4A117F4}" destId="{11534740-0D2B-4F10-8BF9-E6F6F6E50F9E}" srcOrd="0" destOrd="0" presId="urn:microsoft.com/office/officeart/2008/layout/NameandTitleOrganizationalChart"/>
    <dgm:cxn modelId="{ECA07B18-5C70-4543-A13C-08272B8C6DDF}" type="presOf" srcId="{0EC49A08-4F2E-425E-B4FD-6CF1B867E5CB}" destId="{206C0369-293D-4C9C-A036-D9065F765529}" srcOrd="1" destOrd="0" presId="urn:microsoft.com/office/officeart/2008/layout/NameandTitleOrganizationalChart"/>
    <dgm:cxn modelId="{BC158407-27A0-4C16-B9C4-EBDD78378C5A}" type="presOf" srcId="{5B1919F0-0D48-4B65-9BB7-076F7C18CCF6}" destId="{C56D5006-F147-4C62-A785-D4500CC18EF7}" srcOrd="0" destOrd="0" presId="urn:microsoft.com/office/officeart/2008/layout/NameandTitleOrganizationalChart"/>
    <dgm:cxn modelId="{50764691-CB1D-4765-8BFC-9A1A46C5E011}" type="presParOf" srcId="{C56D5006-F147-4C62-A785-D4500CC18EF7}" destId="{F9F5A674-07F0-46FE-8614-9EF1002F79D0}" srcOrd="0" destOrd="0" presId="urn:microsoft.com/office/officeart/2008/layout/NameandTitleOrganizationalChart"/>
    <dgm:cxn modelId="{ECD1C24E-06AE-404B-8998-E95D66A59CC6}" type="presParOf" srcId="{F9F5A674-07F0-46FE-8614-9EF1002F79D0}" destId="{218E3650-D2F1-4533-9892-7E6F78D73FE9}" srcOrd="0" destOrd="0" presId="urn:microsoft.com/office/officeart/2008/layout/NameandTitleOrganizationalChart"/>
    <dgm:cxn modelId="{F0B5DDA3-7491-4576-AD6A-AB0612CE6157}" type="presParOf" srcId="{218E3650-D2F1-4533-9892-7E6F78D73FE9}" destId="{7400AD49-AF3F-42BB-8491-BF8DD2BFCB1C}" srcOrd="0" destOrd="0" presId="urn:microsoft.com/office/officeart/2008/layout/NameandTitleOrganizationalChart"/>
    <dgm:cxn modelId="{0D42B3B4-F7F6-476D-A65B-0775979715E1}" type="presParOf" srcId="{218E3650-D2F1-4533-9892-7E6F78D73FE9}" destId="{7E2F72A7-367E-446C-AB3C-DD61128A3446}" srcOrd="1" destOrd="0" presId="urn:microsoft.com/office/officeart/2008/layout/NameandTitleOrganizationalChart"/>
    <dgm:cxn modelId="{BC93BA98-949F-481B-9929-5073AA79343D}" type="presParOf" srcId="{218E3650-D2F1-4533-9892-7E6F78D73FE9}" destId="{02F79587-0522-4AA3-A6C5-D8C14FA6F5BF}" srcOrd="2" destOrd="0" presId="urn:microsoft.com/office/officeart/2008/layout/NameandTitleOrganizationalChart"/>
    <dgm:cxn modelId="{05A1279F-2B05-4211-ACB6-E07FCABA3575}" type="presParOf" srcId="{F9F5A674-07F0-46FE-8614-9EF1002F79D0}" destId="{AF286A24-7D78-4DDE-97F9-BBE8464D3881}" srcOrd="1" destOrd="0" presId="urn:microsoft.com/office/officeart/2008/layout/NameandTitleOrganizationalChart"/>
    <dgm:cxn modelId="{890BE578-10C5-4E61-A48A-A4FFCC8700CD}" type="presParOf" srcId="{AF286A24-7D78-4DDE-97F9-BBE8464D3881}" destId="{B2A95CC9-37E5-46D4-A5C9-07916D5CE2AD}" srcOrd="0" destOrd="0" presId="urn:microsoft.com/office/officeart/2008/layout/NameandTitleOrganizationalChart"/>
    <dgm:cxn modelId="{85C19861-22BF-4B46-9B16-259AE4D8D7AA}" type="presParOf" srcId="{AF286A24-7D78-4DDE-97F9-BBE8464D3881}" destId="{FEE32D85-BC79-4F8D-950C-79E3B1E4463C}" srcOrd="1" destOrd="0" presId="urn:microsoft.com/office/officeart/2008/layout/NameandTitleOrganizationalChart"/>
    <dgm:cxn modelId="{8D258680-771A-4682-B2B0-0F23CE51222A}" type="presParOf" srcId="{FEE32D85-BC79-4F8D-950C-79E3B1E4463C}" destId="{50CA547B-FA38-417D-879C-B8236C4F1E2E}" srcOrd="0" destOrd="0" presId="urn:microsoft.com/office/officeart/2008/layout/NameandTitleOrganizationalChart"/>
    <dgm:cxn modelId="{5F8BFDDC-9CFB-490D-8E44-2C9E6A522E3D}" type="presParOf" srcId="{50CA547B-FA38-417D-879C-B8236C4F1E2E}" destId="{9AF52E79-9256-48EB-BFCD-F31B92282E1C}" srcOrd="0" destOrd="0" presId="urn:microsoft.com/office/officeart/2008/layout/NameandTitleOrganizationalChart"/>
    <dgm:cxn modelId="{7974B6F7-2178-4C4F-AB16-BBCDFF745BB0}" type="presParOf" srcId="{50CA547B-FA38-417D-879C-B8236C4F1E2E}" destId="{11534740-0D2B-4F10-8BF9-E6F6F6E50F9E}" srcOrd="1" destOrd="0" presId="urn:microsoft.com/office/officeart/2008/layout/NameandTitleOrganizationalChart"/>
    <dgm:cxn modelId="{46A3BD47-CEE7-43BB-B9E3-215ABB02CBE1}" type="presParOf" srcId="{50CA547B-FA38-417D-879C-B8236C4F1E2E}" destId="{F5FA7CAF-6771-4FB0-94CE-4FAB879168F0}" srcOrd="2" destOrd="0" presId="urn:microsoft.com/office/officeart/2008/layout/NameandTitleOrganizationalChart"/>
    <dgm:cxn modelId="{E8770DF2-51D6-4228-894F-284500AB3E25}" type="presParOf" srcId="{FEE32D85-BC79-4F8D-950C-79E3B1E4463C}" destId="{D73CC899-3BD1-4628-B58A-BF220B02E805}" srcOrd="1" destOrd="0" presId="urn:microsoft.com/office/officeart/2008/layout/NameandTitleOrganizationalChart"/>
    <dgm:cxn modelId="{99B323F7-E136-4170-AAC3-3ED0282EB0F1}" type="presParOf" srcId="{FEE32D85-BC79-4F8D-950C-79E3B1E4463C}" destId="{99F80F70-2FCB-45B2-A560-221C433255AE}" srcOrd="2" destOrd="0" presId="urn:microsoft.com/office/officeart/2008/layout/NameandTitleOrganizationalChart"/>
    <dgm:cxn modelId="{DBBCF17F-9D90-49BF-A965-50F9142EFCC4}" type="presParOf" srcId="{AF286A24-7D78-4DDE-97F9-BBE8464D3881}" destId="{EE0B83BA-EF24-4799-8C34-3D1EE6CBD8F3}" srcOrd="2" destOrd="0" presId="urn:microsoft.com/office/officeart/2008/layout/NameandTitleOrganizationalChart"/>
    <dgm:cxn modelId="{BA8A3BDD-4B58-4A81-9115-4BF2777B6A2B}" type="presParOf" srcId="{AF286A24-7D78-4DDE-97F9-BBE8464D3881}" destId="{C1CBFF86-14B6-4993-AA28-84E91E60B8D4}" srcOrd="3" destOrd="0" presId="urn:microsoft.com/office/officeart/2008/layout/NameandTitleOrganizationalChart"/>
    <dgm:cxn modelId="{305CA4E9-5F35-463D-A59B-DC5B327C8B1E}" type="presParOf" srcId="{C1CBFF86-14B6-4993-AA28-84E91E60B8D4}" destId="{1BDF36FF-4C2B-4B6A-B1D5-AEEC4AB520C9}" srcOrd="0" destOrd="0" presId="urn:microsoft.com/office/officeart/2008/layout/NameandTitleOrganizationalChart"/>
    <dgm:cxn modelId="{2BBBDE9E-1EED-428D-82E0-EF8FB620F51F}" type="presParOf" srcId="{1BDF36FF-4C2B-4B6A-B1D5-AEEC4AB520C9}" destId="{F85D2CA8-4AEF-4334-A7C7-BFBCDF724153}" srcOrd="0" destOrd="0" presId="urn:microsoft.com/office/officeart/2008/layout/NameandTitleOrganizationalChart"/>
    <dgm:cxn modelId="{DD3583A8-8937-44DB-8C3E-1AF2A121C800}" type="presParOf" srcId="{1BDF36FF-4C2B-4B6A-B1D5-AEEC4AB520C9}" destId="{5208F97A-B5B5-4E35-851B-07A10A7AE0FD}" srcOrd="1" destOrd="0" presId="urn:microsoft.com/office/officeart/2008/layout/NameandTitleOrganizationalChart"/>
    <dgm:cxn modelId="{B14AF3B7-92E9-44FD-ACC8-F732A46E5838}" type="presParOf" srcId="{1BDF36FF-4C2B-4B6A-B1D5-AEEC4AB520C9}" destId="{206C0369-293D-4C9C-A036-D9065F765529}" srcOrd="2" destOrd="0" presId="urn:microsoft.com/office/officeart/2008/layout/NameandTitleOrganizationalChart"/>
    <dgm:cxn modelId="{5E68EDAC-640C-4AF2-A5AC-D05FE759DC47}" type="presParOf" srcId="{C1CBFF86-14B6-4993-AA28-84E91E60B8D4}" destId="{57127437-C705-4461-A344-EF823D13B352}" srcOrd="1" destOrd="0" presId="urn:microsoft.com/office/officeart/2008/layout/NameandTitleOrganizationalChart"/>
    <dgm:cxn modelId="{1AAAA527-C8D0-491C-BBA2-BAD560CBB327}" type="presParOf" srcId="{C1CBFF86-14B6-4993-AA28-84E91E60B8D4}" destId="{069F9CB4-0DB0-4271-815E-06776DFCBD2F}" srcOrd="2" destOrd="0" presId="urn:microsoft.com/office/officeart/2008/layout/NameandTitleOrganizationalChart"/>
    <dgm:cxn modelId="{20E4D5CB-2D7B-49BB-AC59-58C53E939C41}" type="presParOf" srcId="{F9F5A674-07F0-46FE-8614-9EF1002F79D0}" destId="{F1250663-5BB2-4B1A-AE07-5D774865DDBB}" srcOrd="2" destOrd="0" presId="urn:microsoft.com/office/officeart/2008/layout/NameandTitleOrganizationalChar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8806F0-E4C3-486C-B29B-F01E08444580}" type="doc">
      <dgm:prSet loTypeId="urn:microsoft.com/office/officeart/2005/8/layout/orgChart1" loCatId="hierarchy" qsTypeId="urn:microsoft.com/office/officeart/2005/8/quickstyle/3d2" qsCatId="3D" csTypeId="urn:microsoft.com/office/officeart/2005/8/colors/accent1_2" csCatId="accent1" phldr="1"/>
      <dgm:spPr/>
      <dgm:t>
        <a:bodyPr/>
        <a:lstStyle/>
        <a:p>
          <a:endParaRPr lang="en-US"/>
        </a:p>
      </dgm:t>
    </dgm:pt>
    <dgm:pt modelId="{3522BBBF-95D2-42FD-A627-A21E3A7C9FF8}">
      <dgm:prSet phldrT="[Text]" custT="1"/>
      <dgm:spPr/>
      <dgm:t>
        <a:bodyPr/>
        <a:lstStyle/>
        <a:p>
          <a:r>
            <a:rPr lang="en-US" sz="4000" b="1" dirty="0" smtClean="0">
              <a:solidFill>
                <a:schemeClr val="tx1">
                  <a:lumMod val="95000"/>
                  <a:lumOff val="5000"/>
                </a:schemeClr>
              </a:solidFill>
            </a:rPr>
            <a:t>Carbohydrate</a:t>
          </a:r>
          <a:endParaRPr lang="en-US" sz="4000" b="1" dirty="0">
            <a:solidFill>
              <a:schemeClr val="tx1">
                <a:lumMod val="95000"/>
                <a:lumOff val="5000"/>
              </a:schemeClr>
            </a:solidFill>
          </a:endParaRPr>
        </a:p>
      </dgm:t>
    </dgm:pt>
    <dgm:pt modelId="{584C1C75-0143-4567-A4E5-15E4E85DECA0}" type="parTrans" cxnId="{E4F50DEA-88FE-4397-98E0-76082ED677B7}">
      <dgm:prSet/>
      <dgm:spPr/>
      <dgm:t>
        <a:bodyPr/>
        <a:lstStyle/>
        <a:p>
          <a:endParaRPr lang="en-US"/>
        </a:p>
      </dgm:t>
    </dgm:pt>
    <dgm:pt modelId="{FA413443-5EC8-4FF8-8B52-6E5F4E056C28}" type="sibTrans" cxnId="{E4F50DEA-88FE-4397-98E0-76082ED677B7}">
      <dgm:prSet/>
      <dgm:spPr/>
      <dgm:t>
        <a:bodyPr/>
        <a:lstStyle/>
        <a:p>
          <a:endParaRPr lang="en-US"/>
        </a:p>
      </dgm:t>
    </dgm:pt>
    <dgm:pt modelId="{BA69366C-C180-428D-9D6E-12F502D7C055}">
      <dgm:prSet phldrT="[Text]" custT="1"/>
      <dgm:spPr>
        <a:solidFill>
          <a:srgbClr val="FFC000"/>
        </a:solidFill>
      </dgm:spPr>
      <dgm:t>
        <a:bodyPr/>
        <a:lstStyle/>
        <a:p>
          <a:endParaRPr lang="en-US" altLang="zh-CN" sz="2400" b="1" dirty="0" smtClean="0">
            <a:solidFill>
              <a:schemeClr val="tx1">
                <a:lumMod val="95000"/>
                <a:lumOff val="5000"/>
              </a:schemeClr>
            </a:solidFill>
            <a:latin typeface="Arial"/>
          </a:endParaRPr>
        </a:p>
        <a:p>
          <a:endParaRPr lang="en-US" altLang="zh-CN" sz="2400" b="1" dirty="0" smtClean="0">
            <a:solidFill>
              <a:srgbClr val="00B0F0"/>
            </a:solidFill>
            <a:latin typeface="Gisha" pitchFamily="34" charset="-79"/>
            <a:cs typeface="Gisha" pitchFamily="34" charset="-79"/>
          </a:endParaRPr>
        </a:p>
        <a:p>
          <a:r>
            <a:rPr lang="en-US" altLang="zh-CN" sz="2400" b="1" dirty="0" smtClean="0">
              <a:solidFill>
                <a:srgbClr val="00B0F0"/>
              </a:solidFill>
              <a:latin typeface="Gisha" pitchFamily="34" charset="-79"/>
              <a:cs typeface="Gisha" pitchFamily="34" charset="-79"/>
            </a:rPr>
            <a:t>Monosaccharaid</a:t>
          </a:r>
          <a:r>
            <a:rPr lang="en-US" altLang="zh-CN" sz="2400" b="1" dirty="0" smtClean="0">
              <a:solidFill>
                <a:srgbClr val="00B0F0"/>
              </a:solidFill>
              <a:latin typeface="Arial"/>
            </a:rPr>
            <a:t>e</a:t>
          </a:r>
        </a:p>
        <a:p>
          <a:r>
            <a:rPr lang="en-US" sz="1900" dirty="0" smtClean="0">
              <a:solidFill>
                <a:srgbClr val="00FF00"/>
              </a:solidFill>
              <a:latin typeface="Arial"/>
            </a:rPr>
            <a:t>Single sugars</a:t>
          </a:r>
        </a:p>
        <a:p>
          <a:endParaRPr lang="en-US" sz="1900" dirty="0" smtClean="0">
            <a:solidFill>
              <a:srgbClr val="00FF00"/>
            </a:solidFill>
            <a:latin typeface="Arial"/>
          </a:endParaRPr>
        </a:p>
        <a:p>
          <a:r>
            <a:rPr lang="en-US" sz="2000" dirty="0" smtClean="0">
              <a:latin typeface="Arial"/>
            </a:rPr>
            <a:t>Glucose</a:t>
          </a:r>
        </a:p>
        <a:p>
          <a:r>
            <a:rPr lang="en-US" sz="2000" dirty="0" smtClean="0">
              <a:latin typeface="Arial"/>
            </a:rPr>
            <a:t>Fructose </a:t>
          </a:r>
        </a:p>
        <a:p>
          <a:r>
            <a:rPr lang="en-US" sz="2000" dirty="0" smtClean="0">
              <a:latin typeface="Arial"/>
            </a:rPr>
            <a:t>Galactose</a:t>
          </a:r>
        </a:p>
        <a:p>
          <a:endParaRPr lang="en-US" sz="1900" dirty="0" smtClean="0">
            <a:latin typeface="Arial"/>
          </a:endParaRPr>
        </a:p>
        <a:p>
          <a:endParaRPr lang="en-US" sz="1900" dirty="0" smtClean="0">
            <a:latin typeface="Arial"/>
          </a:endParaRPr>
        </a:p>
        <a:p>
          <a:endParaRPr lang="en-US" sz="1900" dirty="0" smtClean="0">
            <a:latin typeface="Arial"/>
          </a:endParaRPr>
        </a:p>
      </dgm:t>
    </dgm:pt>
    <dgm:pt modelId="{A9FA095E-74AB-41FE-A0DE-93A433BCA84E}" type="parTrans" cxnId="{8E7DA3C4-8985-42A4-B2B6-6E1F509A9F15}">
      <dgm:prSet/>
      <dgm:spPr/>
      <dgm:t>
        <a:bodyPr/>
        <a:lstStyle/>
        <a:p>
          <a:endParaRPr lang="en-US"/>
        </a:p>
      </dgm:t>
    </dgm:pt>
    <dgm:pt modelId="{F01F8E74-6D10-4180-9502-69663400EE09}" type="sibTrans" cxnId="{8E7DA3C4-8985-42A4-B2B6-6E1F509A9F15}">
      <dgm:prSet/>
      <dgm:spPr/>
      <dgm:t>
        <a:bodyPr/>
        <a:lstStyle/>
        <a:p>
          <a:endParaRPr lang="en-US"/>
        </a:p>
      </dgm:t>
    </dgm:pt>
    <dgm:pt modelId="{0E0036CB-CDBE-4A91-8878-213AC7FABEF3}">
      <dgm:prSet phldrT="[Text]" custT="1"/>
      <dgm:spPr>
        <a:solidFill>
          <a:srgbClr val="FFC000"/>
        </a:solidFill>
      </dgm:spPr>
      <dgm:t>
        <a:bodyPr/>
        <a:lstStyle/>
        <a:p>
          <a:pPr defTabSz="844550">
            <a:lnSpc>
              <a:spcPct val="90000"/>
            </a:lnSpc>
            <a:spcBef>
              <a:spcPct val="0"/>
            </a:spcBef>
            <a:spcAft>
              <a:spcPct val="35000"/>
            </a:spcAft>
          </a:pPr>
          <a:r>
            <a:rPr lang="en-US" sz="2400" b="1" dirty="0" smtClean="0">
              <a:solidFill>
                <a:srgbClr val="00B0F0"/>
              </a:solidFill>
              <a:latin typeface="Gisha" pitchFamily="34" charset="-79"/>
              <a:cs typeface="Gisha" pitchFamily="34" charset="-79"/>
            </a:rPr>
            <a:t>Disaccharide</a:t>
          </a:r>
        </a:p>
        <a:p>
          <a:pPr defTabSz="844550">
            <a:lnSpc>
              <a:spcPct val="90000"/>
            </a:lnSpc>
            <a:spcBef>
              <a:spcPct val="0"/>
            </a:spcBef>
            <a:spcAft>
              <a:spcPct val="35000"/>
            </a:spcAft>
          </a:pPr>
          <a:r>
            <a:rPr lang="en-US" sz="2200" dirty="0" smtClean="0">
              <a:solidFill>
                <a:srgbClr val="00FF00"/>
              </a:solidFill>
            </a:rPr>
            <a:t>Double sugars</a:t>
          </a:r>
        </a:p>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Sucrose lactose</a:t>
          </a:r>
        </a:p>
        <a:p>
          <a:pPr defTabSz="844550">
            <a:lnSpc>
              <a:spcPct val="90000"/>
            </a:lnSpc>
            <a:spcBef>
              <a:spcPct val="0"/>
            </a:spcBef>
            <a:spcAft>
              <a:spcPct val="35000"/>
            </a:spcAft>
          </a:pPr>
          <a:r>
            <a:rPr lang="en-US" sz="2200" dirty="0" smtClean="0"/>
            <a:t>Maltose</a:t>
          </a:r>
        </a:p>
      </dgm:t>
    </dgm:pt>
    <dgm:pt modelId="{183BC783-95EF-4D6A-B3FC-5228D1D39D27}" type="parTrans" cxnId="{77B0CB10-F784-4F05-B50B-6F27F5725321}">
      <dgm:prSet/>
      <dgm:spPr/>
      <dgm:t>
        <a:bodyPr/>
        <a:lstStyle/>
        <a:p>
          <a:endParaRPr lang="en-US"/>
        </a:p>
      </dgm:t>
    </dgm:pt>
    <dgm:pt modelId="{78348E01-BC17-4B22-9DC4-27C5FF21AF4B}" type="sibTrans" cxnId="{77B0CB10-F784-4F05-B50B-6F27F5725321}">
      <dgm:prSet/>
      <dgm:spPr/>
      <dgm:t>
        <a:bodyPr/>
        <a:lstStyle/>
        <a:p>
          <a:endParaRPr lang="en-US"/>
        </a:p>
      </dgm:t>
    </dgm:pt>
    <dgm:pt modelId="{104AE3C3-505E-42BD-8AAF-81D9D6F7F3F1}">
      <dgm:prSet phldrT="[Text]" custT="1"/>
      <dgm:spPr>
        <a:solidFill>
          <a:srgbClr val="7030A0"/>
        </a:solidFill>
      </dgm:spPr>
      <dgm:t>
        <a:bodyPr/>
        <a:lstStyle/>
        <a:p>
          <a:pPr defTabSz="844550">
            <a:lnSpc>
              <a:spcPct val="90000"/>
            </a:lnSpc>
            <a:spcBef>
              <a:spcPct val="0"/>
            </a:spcBef>
            <a:spcAft>
              <a:spcPct val="35000"/>
            </a:spcAft>
          </a:pPr>
          <a:r>
            <a:rPr lang="en-US" sz="2400" b="1" dirty="0" smtClean="0">
              <a:solidFill>
                <a:srgbClr val="00B0F0"/>
              </a:solidFill>
              <a:latin typeface="Gisha" pitchFamily="34" charset="-79"/>
              <a:cs typeface="Gisha" pitchFamily="34" charset="-79"/>
            </a:rPr>
            <a:t>Polysaccharide</a:t>
          </a:r>
        </a:p>
        <a:p>
          <a:pPr defTabSz="977900">
            <a:lnSpc>
              <a:spcPct val="90000"/>
            </a:lnSpc>
            <a:spcBef>
              <a:spcPct val="0"/>
            </a:spcBef>
            <a:spcAft>
              <a:spcPct val="35000"/>
            </a:spcAft>
          </a:pPr>
          <a:r>
            <a:rPr lang="en-US" sz="2200" dirty="0" smtClean="0">
              <a:solidFill>
                <a:srgbClr val="00FF00"/>
              </a:solidFill>
            </a:rPr>
            <a:t>Multiple sugars</a:t>
          </a:r>
        </a:p>
        <a:p>
          <a:pPr defTabSz="977900">
            <a:lnSpc>
              <a:spcPct val="90000"/>
            </a:lnSpc>
            <a:spcBef>
              <a:spcPct val="0"/>
            </a:spcBef>
            <a:spcAft>
              <a:spcPct val="35000"/>
            </a:spcAft>
          </a:pPr>
          <a:r>
            <a:rPr lang="en-US" sz="2200" dirty="0" smtClean="0"/>
            <a:t>Starch</a:t>
          </a:r>
          <a:endParaRPr lang="en-US" sz="2200" dirty="0"/>
        </a:p>
      </dgm:t>
    </dgm:pt>
    <dgm:pt modelId="{AB482515-83BB-464A-83D9-71BA32395B50}" type="parTrans" cxnId="{A51C4CA1-A438-4E33-BFDC-C3D3BA3ABC51}">
      <dgm:prSet/>
      <dgm:spPr/>
      <dgm:t>
        <a:bodyPr/>
        <a:lstStyle/>
        <a:p>
          <a:endParaRPr lang="en-US"/>
        </a:p>
      </dgm:t>
    </dgm:pt>
    <dgm:pt modelId="{C435224B-8DDD-4145-99A9-BD58170F2C50}" type="sibTrans" cxnId="{A51C4CA1-A438-4E33-BFDC-C3D3BA3ABC51}">
      <dgm:prSet/>
      <dgm:spPr/>
      <dgm:t>
        <a:bodyPr/>
        <a:lstStyle/>
        <a:p>
          <a:endParaRPr lang="en-US"/>
        </a:p>
      </dgm:t>
    </dgm:pt>
    <dgm:pt modelId="{BB4936BF-6FCB-4CE2-940B-11B5A73884AB}" type="pres">
      <dgm:prSet presAssocID="{E28806F0-E4C3-486C-B29B-F01E08444580}" presName="hierChild1" presStyleCnt="0">
        <dgm:presLayoutVars>
          <dgm:orgChart val="1"/>
          <dgm:chPref val="1"/>
          <dgm:dir/>
          <dgm:animOne val="branch"/>
          <dgm:animLvl val="lvl"/>
          <dgm:resizeHandles/>
        </dgm:presLayoutVars>
      </dgm:prSet>
      <dgm:spPr/>
      <dgm:t>
        <a:bodyPr/>
        <a:lstStyle/>
        <a:p>
          <a:endParaRPr lang="en-US"/>
        </a:p>
      </dgm:t>
    </dgm:pt>
    <dgm:pt modelId="{9A0F494A-75EA-42E0-8EF5-0E44F7BFB58C}" type="pres">
      <dgm:prSet presAssocID="{3522BBBF-95D2-42FD-A627-A21E3A7C9FF8}" presName="hierRoot1" presStyleCnt="0">
        <dgm:presLayoutVars>
          <dgm:hierBranch val="init"/>
        </dgm:presLayoutVars>
      </dgm:prSet>
      <dgm:spPr/>
    </dgm:pt>
    <dgm:pt modelId="{0D7D6433-0E3C-465B-8402-81B25611B8AA}" type="pres">
      <dgm:prSet presAssocID="{3522BBBF-95D2-42FD-A627-A21E3A7C9FF8}" presName="rootComposite1" presStyleCnt="0"/>
      <dgm:spPr/>
    </dgm:pt>
    <dgm:pt modelId="{32EBECDB-AC39-46E7-8DD7-3F72235EA86B}" type="pres">
      <dgm:prSet presAssocID="{3522BBBF-95D2-42FD-A627-A21E3A7C9FF8}" presName="rootText1" presStyleLbl="node0" presStyleIdx="0" presStyleCnt="1" custScaleX="314613" custScaleY="166500">
        <dgm:presLayoutVars>
          <dgm:chPref val="3"/>
        </dgm:presLayoutVars>
      </dgm:prSet>
      <dgm:spPr/>
      <dgm:t>
        <a:bodyPr/>
        <a:lstStyle/>
        <a:p>
          <a:endParaRPr lang="en-US"/>
        </a:p>
      </dgm:t>
    </dgm:pt>
    <dgm:pt modelId="{740FBFB3-5585-4CD6-A11B-43454E983678}" type="pres">
      <dgm:prSet presAssocID="{3522BBBF-95D2-42FD-A627-A21E3A7C9FF8}" presName="rootConnector1" presStyleLbl="node1" presStyleIdx="0" presStyleCnt="0"/>
      <dgm:spPr/>
      <dgm:t>
        <a:bodyPr/>
        <a:lstStyle/>
        <a:p>
          <a:endParaRPr lang="en-US"/>
        </a:p>
      </dgm:t>
    </dgm:pt>
    <dgm:pt modelId="{ED09C366-F9D9-4E22-875A-D9FDD50D3CE9}" type="pres">
      <dgm:prSet presAssocID="{3522BBBF-95D2-42FD-A627-A21E3A7C9FF8}" presName="hierChild2" presStyleCnt="0"/>
      <dgm:spPr/>
    </dgm:pt>
    <dgm:pt modelId="{0C3CEC11-12CB-4FC9-B7E4-7A4A43FED11E}" type="pres">
      <dgm:prSet presAssocID="{A9FA095E-74AB-41FE-A0DE-93A433BCA84E}" presName="Name37" presStyleLbl="parChTrans1D2" presStyleIdx="0" presStyleCnt="3"/>
      <dgm:spPr/>
      <dgm:t>
        <a:bodyPr/>
        <a:lstStyle/>
        <a:p>
          <a:endParaRPr lang="en-US"/>
        </a:p>
      </dgm:t>
    </dgm:pt>
    <dgm:pt modelId="{30DBD527-08D0-485B-A5CD-A9CD196E94A2}" type="pres">
      <dgm:prSet presAssocID="{BA69366C-C180-428D-9D6E-12F502D7C055}" presName="hierRoot2" presStyleCnt="0">
        <dgm:presLayoutVars>
          <dgm:hierBranch val="init"/>
        </dgm:presLayoutVars>
      </dgm:prSet>
      <dgm:spPr/>
    </dgm:pt>
    <dgm:pt modelId="{1E7C2EEC-157C-4221-B059-A1E05B27083F}" type="pres">
      <dgm:prSet presAssocID="{BA69366C-C180-428D-9D6E-12F502D7C055}" presName="rootComposite" presStyleCnt="0"/>
      <dgm:spPr/>
    </dgm:pt>
    <dgm:pt modelId="{8DB27362-A4A1-4956-A1CB-1F8DE0540F5C}" type="pres">
      <dgm:prSet presAssocID="{BA69366C-C180-428D-9D6E-12F502D7C055}" presName="rootText" presStyleLbl="node2" presStyleIdx="0" presStyleCnt="3" custScaleX="132689" custScaleY="285814" custLinFactNeighborX="-19" custLinFactNeighborY="2394">
        <dgm:presLayoutVars>
          <dgm:chPref val="3"/>
        </dgm:presLayoutVars>
      </dgm:prSet>
      <dgm:spPr/>
      <dgm:t>
        <a:bodyPr/>
        <a:lstStyle/>
        <a:p>
          <a:endParaRPr lang="en-US"/>
        </a:p>
      </dgm:t>
    </dgm:pt>
    <dgm:pt modelId="{70CC327F-433E-4FC2-823B-E0A9613EF282}" type="pres">
      <dgm:prSet presAssocID="{BA69366C-C180-428D-9D6E-12F502D7C055}" presName="rootConnector" presStyleLbl="node2" presStyleIdx="0" presStyleCnt="3"/>
      <dgm:spPr/>
      <dgm:t>
        <a:bodyPr/>
        <a:lstStyle/>
        <a:p>
          <a:endParaRPr lang="en-US"/>
        </a:p>
      </dgm:t>
    </dgm:pt>
    <dgm:pt modelId="{E8E292E8-C789-40AF-9440-15FA1920829E}" type="pres">
      <dgm:prSet presAssocID="{BA69366C-C180-428D-9D6E-12F502D7C055}" presName="hierChild4" presStyleCnt="0"/>
      <dgm:spPr/>
    </dgm:pt>
    <dgm:pt modelId="{3DE570F7-3375-41A9-A987-12A2F17FD646}" type="pres">
      <dgm:prSet presAssocID="{BA69366C-C180-428D-9D6E-12F502D7C055}" presName="hierChild5" presStyleCnt="0"/>
      <dgm:spPr/>
    </dgm:pt>
    <dgm:pt modelId="{6E9D5801-6038-4125-BA37-EBE055F4337E}" type="pres">
      <dgm:prSet presAssocID="{183BC783-95EF-4D6A-B3FC-5228D1D39D27}" presName="Name37" presStyleLbl="parChTrans1D2" presStyleIdx="1" presStyleCnt="3"/>
      <dgm:spPr/>
      <dgm:t>
        <a:bodyPr/>
        <a:lstStyle/>
        <a:p>
          <a:endParaRPr lang="en-US"/>
        </a:p>
      </dgm:t>
    </dgm:pt>
    <dgm:pt modelId="{4A30FBB6-A4A5-4D3D-AE9B-71181C291730}" type="pres">
      <dgm:prSet presAssocID="{0E0036CB-CDBE-4A91-8878-213AC7FABEF3}" presName="hierRoot2" presStyleCnt="0">
        <dgm:presLayoutVars>
          <dgm:hierBranch val="init"/>
        </dgm:presLayoutVars>
      </dgm:prSet>
      <dgm:spPr/>
    </dgm:pt>
    <dgm:pt modelId="{A479D7E5-D65B-44B3-B985-466B74C765EA}" type="pres">
      <dgm:prSet presAssocID="{0E0036CB-CDBE-4A91-8878-213AC7FABEF3}" presName="rootComposite" presStyleCnt="0"/>
      <dgm:spPr/>
    </dgm:pt>
    <dgm:pt modelId="{3A40E391-D5E0-412B-916C-B4693A80EB3C}" type="pres">
      <dgm:prSet presAssocID="{0E0036CB-CDBE-4A91-8878-213AC7FABEF3}" presName="rootText" presStyleLbl="node2" presStyleIdx="1" presStyleCnt="3" custScaleY="211127">
        <dgm:presLayoutVars>
          <dgm:chPref val="3"/>
        </dgm:presLayoutVars>
      </dgm:prSet>
      <dgm:spPr/>
      <dgm:t>
        <a:bodyPr/>
        <a:lstStyle/>
        <a:p>
          <a:endParaRPr lang="en-US"/>
        </a:p>
      </dgm:t>
    </dgm:pt>
    <dgm:pt modelId="{C0662579-6950-4EA4-BC9D-CC85B4EFE258}" type="pres">
      <dgm:prSet presAssocID="{0E0036CB-CDBE-4A91-8878-213AC7FABEF3}" presName="rootConnector" presStyleLbl="node2" presStyleIdx="1" presStyleCnt="3"/>
      <dgm:spPr/>
      <dgm:t>
        <a:bodyPr/>
        <a:lstStyle/>
        <a:p>
          <a:endParaRPr lang="en-US"/>
        </a:p>
      </dgm:t>
    </dgm:pt>
    <dgm:pt modelId="{1097AED2-E201-4EE6-B1A2-CE51895A0AC6}" type="pres">
      <dgm:prSet presAssocID="{0E0036CB-CDBE-4A91-8878-213AC7FABEF3}" presName="hierChild4" presStyleCnt="0"/>
      <dgm:spPr/>
    </dgm:pt>
    <dgm:pt modelId="{E6C68A34-43E2-4F05-ADCE-351E7F0879B3}" type="pres">
      <dgm:prSet presAssocID="{0E0036CB-CDBE-4A91-8878-213AC7FABEF3}" presName="hierChild5" presStyleCnt="0"/>
      <dgm:spPr/>
    </dgm:pt>
    <dgm:pt modelId="{08F2A352-27E2-4AE0-9A7C-B278732CA55F}" type="pres">
      <dgm:prSet presAssocID="{AB482515-83BB-464A-83D9-71BA32395B50}" presName="Name37" presStyleLbl="parChTrans1D2" presStyleIdx="2" presStyleCnt="3"/>
      <dgm:spPr/>
      <dgm:t>
        <a:bodyPr/>
        <a:lstStyle/>
        <a:p>
          <a:endParaRPr lang="en-US"/>
        </a:p>
      </dgm:t>
    </dgm:pt>
    <dgm:pt modelId="{FA69A032-8504-44B9-9246-B43C3E3567CE}" type="pres">
      <dgm:prSet presAssocID="{104AE3C3-505E-42BD-8AAF-81D9D6F7F3F1}" presName="hierRoot2" presStyleCnt="0">
        <dgm:presLayoutVars>
          <dgm:hierBranch val="init"/>
        </dgm:presLayoutVars>
      </dgm:prSet>
      <dgm:spPr/>
    </dgm:pt>
    <dgm:pt modelId="{4AF48CE3-F846-458A-B1F7-B8D7C6CB9178}" type="pres">
      <dgm:prSet presAssocID="{104AE3C3-505E-42BD-8AAF-81D9D6F7F3F1}" presName="rootComposite" presStyleCnt="0"/>
      <dgm:spPr/>
    </dgm:pt>
    <dgm:pt modelId="{0D02C294-06C8-4E6B-A91F-6ABA959760AC}" type="pres">
      <dgm:prSet presAssocID="{104AE3C3-505E-42BD-8AAF-81D9D6F7F3F1}" presName="rootText" presStyleLbl="node2" presStyleIdx="2" presStyleCnt="3" custScaleX="138488" custScaleY="162214">
        <dgm:presLayoutVars>
          <dgm:chPref val="3"/>
        </dgm:presLayoutVars>
      </dgm:prSet>
      <dgm:spPr/>
      <dgm:t>
        <a:bodyPr/>
        <a:lstStyle/>
        <a:p>
          <a:endParaRPr lang="en-US"/>
        </a:p>
      </dgm:t>
    </dgm:pt>
    <dgm:pt modelId="{0D281E71-5F07-43A7-91FC-C1B74C3D54D7}" type="pres">
      <dgm:prSet presAssocID="{104AE3C3-505E-42BD-8AAF-81D9D6F7F3F1}" presName="rootConnector" presStyleLbl="node2" presStyleIdx="2" presStyleCnt="3"/>
      <dgm:spPr/>
      <dgm:t>
        <a:bodyPr/>
        <a:lstStyle/>
        <a:p>
          <a:endParaRPr lang="en-US"/>
        </a:p>
      </dgm:t>
    </dgm:pt>
    <dgm:pt modelId="{BA6DF627-4D34-41EE-8AF7-D5AAC11CA489}" type="pres">
      <dgm:prSet presAssocID="{104AE3C3-505E-42BD-8AAF-81D9D6F7F3F1}" presName="hierChild4" presStyleCnt="0"/>
      <dgm:spPr/>
    </dgm:pt>
    <dgm:pt modelId="{7E7AEDD4-4668-4465-AFF4-15FFF29C9B37}" type="pres">
      <dgm:prSet presAssocID="{104AE3C3-505E-42BD-8AAF-81D9D6F7F3F1}" presName="hierChild5" presStyleCnt="0"/>
      <dgm:spPr/>
    </dgm:pt>
    <dgm:pt modelId="{6584B7F3-6525-477D-A9CF-2DAF12170984}" type="pres">
      <dgm:prSet presAssocID="{3522BBBF-95D2-42FD-A627-A21E3A7C9FF8}" presName="hierChild3" presStyleCnt="0"/>
      <dgm:spPr/>
    </dgm:pt>
  </dgm:ptLst>
  <dgm:cxnLst>
    <dgm:cxn modelId="{5B04BAE3-4B18-4E41-9324-70E2B58FC81A}" type="presOf" srcId="{3522BBBF-95D2-42FD-A627-A21E3A7C9FF8}" destId="{32EBECDB-AC39-46E7-8DD7-3F72235EA86B}" srcOrd="0" destOrd="0" presId="urn:microsoft.com/office/officeart/2005/8/layout/orgChart1"/>
    <dgm:cxn modelId="{AB536403-2AE1-4EE0-A840-EC37D35CA8A6}" type="presOf" srcId="{104AE3C3-505E-42BD-8AAF-81D9D6F7F3F1}" destId="{0D281E71-5F07-43A7-91FC-C1B74C3D54D7}" srcOrd="1" destOrd="0" presId="urn:microsoft.com/office/officeart/2005/8/layout/orgChart1"/>
    <dgm:cxn modelId="{A51C4CA1-A438-4E33-BFDC-C3D3BA3ABC51}" srcId="{3522BBBF-95D2-42FD-A627-A21E3A7C9FF8}" destId="{104AE3C3-505E-42BD-8AAF-81D9D6F7F3F1}" srcOrd="2" destOrd="0" parTransId="{AB482515-83BB-464A-83D9-71BA32395B50}" sibTransId="{C435224B-8DDD-4145-99A9-BD58170F2C50}"/>
    <dgm:cxn modelId="{50E0D1FC-EE02-46F2-94E5-537F6859EFD9}" type="presOf" srcId="{A9FA095E-74AB-41FE-A0DE-93A433BCA84E}" destId="{0C3CEC11-12CB-4FC9-B7E4-7A4A43FED11E}" srcOrd="0" destOrd="0" presId="urn:microsoft.com/office/officeart/2005/8/layout/orgChart1"/>
    <dgm:cxn modelId="{D43DEFE6-1144-4162-9F3D-FE872EDBC5CA}" type="presOf" srcId="{183BC783-95EF-4D6A-B3FC-5228D1D39D27}" destId="{6E9D5801-6038-4125-BA37-EBE055F4337E}" srcOrd="0" destOrd="0" presId="urn:microsoft.com/office/officeart/2005/8/layout/orgChart1"/>
    <dgm:cxn modelId="{B77E3731-4935-4A79-84F1-A6B3AA68B968}" type="presOf" srcId="{3522BBBF-95D2-42FD-A627-A21E3A7C9FF8}" destId="{740FBFB3-5585-4CD6-A11B-43454E983678}" srcOrd="1" destOrd="0" presId="urn:microsoft.com/office/officeart/2005/8/layout/orgChart1"/>
    <dgm:cxn modelId="{8E7DA3C4-8985-42A4-B2B6-6E1F509A9F15}" srcId="{3522BBBF-95D2-42FD-A627-A21E3A7C9FF8}" destId="{BA69366C-C180-428D-9D6E-12F502D7C055}" srcOrd="0" destOrd="0" parTransId="{A9FA095E-74AB-41FE-A0DE-93A433BCA84E}" sibTransId="{F01F8E74-6D10-4180-9502-69663400EE09}"/>
    <dgm:cxn modelId="{8562A57B-E851-44FF-BC6D-47CBC90E2864}" type="presOf" srcId="{0E0036CB-CDBE-4A91-8878-213AC7FABEF3}" destId="{C0662579-6950-4EA4-BC9D-CC85B4EFE258}" srcOrd="1" destOrd="0" presId="urn:microsoft.com/office/officeart/2005/8/layout/orgChart1"/>
    <dgm:cxn modelId="{3B46215E-9BC4-425A-89FB-242790E608BB}" type="presOf" srcId="{BA69366C-C180-428D-9D6E-12F502D7C055}" destId="{70CC327F-433E-4FC2-823B-E0A9613EF282}" srcOrd="1" destOrd="0" presId="urn:microsoft.com/office/officeart/2005/8/layout/orgChart1"/>
    <dgm:cxn modelId="{41ECED1B-8F5E-439C-BB1A-B2E3282DF021}" type="presOf" srcId="{AB482515-83BB-464A-83D9-71BA32395B50}" destId="{08F2A352-27E2-4AE0-9A7C-B278732CA55F}" srcOrd="0" destOrd="0" presId="urn:microsoft.com/office/officeart/2005/8/layout/orgChart1"/>
    <dgm:cxn modelId="{7857CE61-25B7-4BD6-8F0F-D107CBC92E77}" type="presOf" srcId="{BA69366C-C180-428D-9D6E-12F502D7C055}" destId="{8DB27362-A4A1-4956-A1CB-1F8DE0540F5C}" srcOrd="0" destOrd="0" presId="urn:microsoft.com/office/officeart/2005/8/layout/orgChart1"/>
    <dgm:cxn modelId="{57774D05-CDF5-43C3-9363-099EEEC55A11}" type="presOf" srcId="{104AE3C3-505E-42BD-8AAF-81D9D6F7F3F1}" destId="{0D02C294-06C8-4E6B-A91F-6ABA959760AC}" srcOrd="0" destOrd="0" presId="urn:microsoft.com/office/officeart/2005/8/layout/orgChart1"/>
    <dgm:cxn modelId="{E4F50DEA-88FE-4397-98E0-76082ED677B7}" srcId="{E28806F0-E4C3-486C-B29B-F01E08444580}" destId="{3522BBBF-95D2-42FD-A627-A21E3A7C9FF8}" srcOrd="0" destOrd="0" parTransId="{584C1C75-0143-4567-A4E5-15E4E85DECA0}" sibTransId="{FA413443-5EC8-4FF8-8B52-6E5F4E056C28}"/>
    <dgm:cxn modelId="{9A13AC49-AE96-41A8-B544-7C26D6A4C108}" type="presOf" srcId="{0E0036CB-CDBE-4A91-8878-213AC7FABEF3}" destId="{3A40E391-D5E0-412B-916C-B4693A80EB3C}" srcOrd="0" destOrd="0" presId="urn:microsoft.com/office/officeart/2005/8/layout/orgChart1"/>
    <dgm:cxn modelId="{77B0CB10-F784-4F05-B50B-6F27F5725321}" srcId="{3522BBBF-95D2-42FD-A627-A21E3A7C9FF8}" destId="{0E0036CB-CDBE-4A91-8878-213AC7FABEF3}" srcOrd="1" destOrd="0" parTransId="{183BC783-95EF-4D6A-B3FC-5228D1D39D27}" sibTransId="{78348E01-BC17-4B22-9DC4-27C5FF21AF4B}"/>
    <dgm:cxn modelId="{E8D35500-700C-4F98-AA31-F4EC725958CC}" type="presOf" srcId="{E28806F0-E4C3-486C-B29B-F01E08444580}" destId="{BB4936BF-6FCB-4CE2-940B-11B5A73884AB}" srcOrd="0" destOrd="0" presId="urn:microsoft.com/office/officeart/2005/8/layout/orgChart1"/>
    <dgm:cxn modelId="{311CEB45-75A4-4E52-8B5C-D1165AAC11A1}" type="presParOf" srcId="{BB4936BF-6FCB-4CE2-940B-11B5A73884AB}" destId="{9A0F494A-75EA-42E0-8EF5-0E44F7BFB58C}" srcOrd="0" destOrd="0" presId="urn:microsoft.com/office/officeart/2005/8/layout/orgChart1"/>
    <dgm:cxn modelId="{1F733E20-CF9F-466F-825E-0A3AF94EC38C}" type="presParOf" srcId="{9A0F494A-75EA-42E0-8EF5-0E44F7BFB58C}" destId="{0D7D6433-0E3C-465B-8402-81B25611B8AA}" srcOrd="0" destOrd="0" presId="urn:microsoft.com/office/officeart/2005/8/layout/orgChart1"/>
    <dgm:cxn modelId="{E0FF0429-EC48-41B4-A165-FE094481C5D6}" type="presParOf" srcId="{0D7D6433-0E3C-465B-8402-81B25611B8AA}" destId="{32EBECDB-AC39-46E7-8DD7-3F72235EA86B}" srcOrd="0" destOrd="0" presId="urn:microsoft.com/office/officeart/2005/8/layout/orgChart1"/>
    <dgm:cxn modelId="{3C3C02F8-D1AB-441E-B663-F624E091F80E}" type="presParOf" srcId="{0D7D6433-0E3C-465B-8402-81B25611B8AA}" destId="{740FBFB3-5585-4CD6-A11B-43454E983678}" srcOrd="1" destOrd="0" presId="urn:microsoft.com/office/officeart/2005/8/layout/orgChart1"/>
    <dgm:cxn modelId="{AAE6151B-89E0-45E3-89D3-10BF0F287410}" type="presParOf" srcId="{9A0F494A-75EA-42E0-8EF5-0E44F7BFB58C}" destId="{ED09C366-F9D9-4E22-875A-D9FDD50D3CE9}" srcOrd="1" destOrd="0" presId="urn:microsoft.com/office/officeart/2005/8/layout/orgChart1"/>
    <dgm:cxn modelId="{B813E5CA-D6A6-4875-A0FF-016978375296}" type="presParOf" srcId="{ED09C366-F9D9-4E22-875A-D9FDD50D3CE9}" destId="{0C3CEC11-12CB-4FC9-B7E4-7A4A43FED11E}" srcOrd="0" destOrd="0" presId="urn:microsoft.com/office/officeart/2005/8/layout/orgChart1"/>
    <dgm:cxn modelId="{9259BE89-3F43-4B78-A525-DF116F7DAE9C}" type="presParOf" srcId="{ED09C366-F9D9-4E22-875A-D9FDD50D3CE9}" destId="{30DBD527-08D0-485B-A5CD-A9CD196E94A2}" srcOrd="1" destOrd="0" presId="urn:microsoft.com/office/officeart/2005/8/layout/orgChart1"/>
    <dgm:cxn modelId="{43C99EB5-7132-438E-8032-AB4868FF5821}" type="presParOf" srcId="{30DBD527-08D0-485B-A5CD-A9CD196E94A2}" destId="{1E7C2EEC-157C-4221-B059-A1E05B27083F}" srcOrd="0" destOrd="0" presId="urn:microsoft.com/office/officeart/2005/8/layout/orgChart1"/>
    <dgm:cxn modelId="{876D6AAD-449B-414F-A2A1-82B6CD53A142}" type="presParOf" srcId="{1E7C2EEC-157C-4221-B059-A1E05B27083F}" destId="{8DB27362-A4A1-4956-A1CB-1F8DE0540F5C}" srcOrd="0" destOrd="0" presId="urn:microsoft.com/office/officeart/2005/8/layout/orgChart1"/>
    <dgm:cxn modelId="{250DBA36-767D-4A0C-85A0-C1F9B914BC87}" type="presParOf" srcId="{1E7C2EEC-157C-4221-B059-A1E05B27083F}" destId="{70CC327F-433E-4FC2-823B-E0A9613EF282}" srcOrd="1" destOrd="0" presId="urn:microsoft.com/office/officeart/2005/8/layout/orgChart1"/>
    <dgm:cxn modelId="{88CD927E-2C70-4BFC-BCE4-B1769847EACB}" type="presParOf" srcId="{30DBD527-08D0-485B-A5CD-A9CD196E94A2}" destId="{E8E292E8-C789-40AF-9440-15FA1920829E}" srcOrd="1" destOrd="0" presId="urn:microsoft.com/office/officeart/2005/8/layout/orgChart1"/>
    <dgm:cxn modelId="{E3E7203E-AEF2-4EB1-AC3A-373DEA563A55}" type="presParOf" srcId="{30DBD527-08D0-485B-A5CD-A9CD196E94A2}" destId="{3DE570F7-3375-41A9-A987-12A2F17FD646}" srcOrd="2" destOrd="0" presId="urn:microsoft.com/office/officeart/2005/8/layout/orgChart1"/>
    <dgm:cxn modelId="{361A572D-E78E-4BAD-9493-870A5DFC44E5}" type="presParOf" srcId="{ED09C366-F9D9-4E22-875A-D9FDD50D3CE9}" destId="{6E9D5801-6038-4125-BA37-EBE055F4337E}" srcOrd="2" destOrd="0" presId="urn:microsoft.com/office/officeart/2005/8/layout/orgChart1"/>
    <dgm:cxn modelId="{D95E0DC7-33FE-4EB0-9200-D890FE971F1C}" type="presParOf" srcId="{ED09C366-F9D9-4E22-875A-D9FDD50D3CE9}" destId="{4A30FBB6-A4A5-4D3D-AE9B-71181C291730}" srcOrd="3" destOrd="0" presId="urn:microsoft.com/office/officeart/2005/8/layout/orgChart1"/>
    <dgm:cxn modelId="{08E4A076-CC8A-4E8E-BAAB-B575FF538223}" type="presParOf" srcId="{4A30FBB6-A4A5-4D3D-AE9B-71181C291730}" destId="{A479D7E5-D65B-44B3-B985-466B74C765EA}" srcOrd="0" destOrd="0" presId="urn:microsoft.com/office/officeart/2005/8/layout/orgChart1"/>
    <dgm:cxn modelId="{2FB03EAE-E0F4-4C6E-A515-A8C5BB2BDF8F}" type="presParOf" srcId="{A479D7E5-D65B-44B3-B985-466B74C765EA}" destId="{3A40E391-D5E0-412B-916C-B4693A80EB3C}" srcOrd="0" destOrd="0" presId="urn:microsoft.com/office/officeart/2005/8/layout/orgChart1"/>
    <dgm:cxn modelId="{3E33B5BC-81EC-4873-AEF0-7E799E9CB1BA}" type="presParOf" srcId="{A479D7E5-D65B-44B3-B985-466B74C765EA}" destId="{C0662579-6950-4EA4-BC9D-CC85B4EFE258}" srcOrd="1" destOrd="0" presId="urn:microsoft.com/office/officeart/2005/8/layout/orgChart1"/>
    <dgm:cxn modelId="{8B5B2868-6D03-44B0-BA0D-6096C6A8198F}" type="presParOf" srcId="{4A30FBB6-A4A5-4D3D-AE9B-71181C291730}" destId="{1097AED2-E201-4EE6-B1A2-CE51895A0AC6}" srcOrd="1" destOrd="0" presId="urn:microsoft.com/office/officeart/2005/8/layout/orgChart1"/>
    <dgm:cxn modelId="{76C9EBD6-EE80-45A1-A2B5-45F6E03DBF5A}" type="presParOf" srcId="{4A30FBB6-A4A5-4D3D-AE9B-71181C291730}" destId="{E6C68A34-43E2-4F05-ADCE-351E7F0879B3}" srcOrd="2" destOrd="0" presId="urn:microsoft.com/office/officeart/2005/8/layout/orgChart1"/>
    <dgm:cxn modelId="{C3CF4596-3767-44DA-867C-D358E31F32AC}" type="presParOf" srcId="{ED09C366-F9D9-4E22-875A-D9FDD50D3CE9}" destId="{08F2A352-27E2-4AE0-9A7C-B278732CA55F}" srcOrd="4" destOrd="0" presId="urn:microsoft.com/office/officeart/2005/8/layout/orgChart1"/>
    <dgm:cxn modelId="{5A11D087-934B-437D-9527-4AE28889D892}" type="presParOf" srcId="{ED09C366-F9D9-4E22-875A-D9FDD50D3CE9}" destId="{FA69A032-8504-44B9-9246-B43C3E3567CE}" srcOrd="5" destOrd="0" presId="urn:microsoft.com/office/officeart/2005/8/layout/orgChart1"/>
    <dgm:cxn modelId="{E310F0FA-F770-48DE-9D78-2A0DC8C14C03}" type="presParOf" srcId="{FA69A032-8504-44B9-9246-B43C3E3567CE}" destId="{4AF48CE3-F846-458A-B1F7-B8D7C6CB9178}" srcOrd="0" destOrd="0" presId="urn:microsoft.com/office/officeart/2005/8/layout/orgChart1"/>
    <dgm:cxn modelId="{F73C2848-BAC6-4557-B734-2DCB92F4844C}" type="presParOf" srcId="{4AF48CE3-F846-458A-B1F7-B8D7C6CB9178}" destId="{0D02C294-06C8-4E6B-A91F-6ABA959760AC}" srcOrd="0" destOrd="0" presId="urn:microsoft.com/office/officeart/2005/8/layout/orgChart1"/>
    <dgm:cxn modelId="{442F0BDD-EA20-4C47-A548-70C61905CA7F}" type="presParOf" srcId="{4AF48CE3-F846-458A-B1F7-B8D7C6CB9178}" destId="{0D281E71-5F07-43A7-91FC-C1B74C3D54D7}" srcOrd="1" destOrd="0" presId="urn:microsoft.com/office/officeart/2005/8/layout/orgChart1"/>
    <dgm:cxn modelId="{6B2A8CA9-0FAE-4293-B758-551549EDA84B}" type="presParOf" srcId="{FA69A032-8504-44B9-9246-B43C3E3567CE}" destId="{BA6DF627-4D34-41EE-8AF7-D5AAC11CA489}" srcOrd="1" destOrd="0" presId="urn:microsoft.com/office/officeart/2005/8/layout/orgChart1"/>
    <dgm:cxn modelId="{1E7B3E25-D749-4102-BC0C-32C88E0A4053}" type="presParOf" srcId="{FA69A032-8504-44B9-9246-B43C3E3567CE}" destId="{7E7AEDD4-4668-4465-AFF4-15FFF29C9B37}" srcOrd="2" destOrd="0" presId="urn:microsoft.com/office/officeart/2005/8/layout/orgChart1"/>
    <dgm:cxn modelId="{7A7FDFB8-3A29-47A3-868A-5B2F59AC5F36}" type="presParOf" srcId="{9A0F494A-75EA-42E0-8EF5-0E44F7BFB58C}" destId="{6584B7F3-6525-477D-A9CF-2DAF12170984}"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B62FCB-F305-4BDD-B485-3627991C9D71}"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en-US"/>
        </a:p>
      </dgm:t>
    </dgm:pt>
    <dgm:pt modelId="{8BFC8067-1683-4CB5-95D9-E48880346DDF}">
      <dgm:prSet phldrT="[Text]" custT="1"/>
      <dgm:spPr/>
      <dgm:t>
        <a:bodyPr/>
        <a:lstStyle/>
        <a:p>
          <a:r>
            <a:rPr lang="en-US" sz="4000" dirty="0" smtClean="0">
              <a:solidFill>
                <a:schemeClr val="tx1"/>
              </a:solidFill>
            </a:rPr>
            <a:t>Metabolism of CHO</a:t>
          </a:r>
          <a:endParaRPr lang="en-US" sz="4000" dirty="0">
            <a:solidFill>
              <a:schemeClr val="tx1"/>
            </a:solidFill>
          </a:endParaRPr>
        </a:p>
      </dgm:t>
    </dgm:pt>
    <dgm:pt modelId="{75033C78-CE6C-4947-9AC3-4C2DF18CF534}" type="parTrans" cxnId="{17674CCE-E479-4A51-A8CC-EB08F07CB4E7}">
      <dgm:prSet/>
      <dgm:spPr/>
      <dgm:t>
        <a:bodyPr/>
        <a:lstStyle/>
        <a:p>
          <a:endParaRPr lang="en-US"/>
        </a:p>
      </dgm:t>
    </dgm:pt>
    <dgm:pt modelId="{EBB63FF4-DB10-40A4-ADA1-85B9AF7236D3}" type="sibTrans" cxnId="{17674CCE-E479-4A51-A8CC-EB08F07CB4E7}">
      <dgm:prSet/>
      <dgm:spPr>
        <a:solidFill>
          <a:srgbClr val="FF6600">
            <a:alpha val="90000"/>
          </a:srgbClr>
        </a:solidFill>
      </dgm:spPr>
      <dgm:t>
        <a:bodyPr/>
        <a:lstStyle/>
        <a:p>
          <a:endParaRPr lang="en-US"/>
        </a:p>
      </dgm:t>
    </dgm:pt>
    <dgm:pt modelId="{075BA1DC-C2C5-4536-ABB8-13CD936AE2C9}">
      <dgm:prSet phldrT="[Text]"/>
      <dgm:spPr/>
      <dgm:t>
        <a:bodyPr/>
        <a:lstStyle/>
        <a:p>
          <a:r>
            <a:rPr lang="en-US" dirty="0" smtClean="0">
              <a:solidFill>
                <a:srgbClr val="7030A0"/>
              </a:solidFill>
            </a:rPr>
            <a:t>Catabolism</a:t>
          </a:r>
          <a:endParaRPr lang="en-US" dirty="0">
            <a:solidFill>
              <a:srgbClr val="7030A0"/>
            </a:solidFill>
          </a:endParaRPr>
        </a:p>
      </dgm:t>
    </dgm:pt>
    <dgm:pt modelId="{0BE66C27-F4D2-470C-9838-CB1708CD0501}" type="parTrans" cxnId="{1CDB4F08-828B-48AF-BC6E-D57E8477052D}">
      <dgm:prSet/>
      <dgm:spPr/>
      <dgm:t>
        <a:bodyPr/>
        <a:lstStyle/>
        <a:p>
          <a:endParaRPr lang="en-US"/>
        </a:p>
      </dgm:t>
    </dgm:pt>
    <dgm:pt modelId="{B0961843-C7E1-4CF1-AEBD-BD481F93930B}" type="sibTrans" cxnId="{1CDB4F08-828B-48AF-BC6E-D57E8477052D}">
      <dgm:prSet custT="1"/>
      <dgm:spPr/>
      <dgm:t>
        <a:bodyPr/>
        <a:lstStyle/>
        <a:p>
          <a:pPr algn="l"/>
          <a:r>
            <a:rPr lang="en-US" sz="2000" dirty="0" smtClean="0"/>
            <a:t>-</a:t>
          </a:r>
          <a:r>
            <a:rPr lang="en-US" sz="2000" dirty="0" err="1" smtClean="0"/>
            <a:t>Glycogenlysis</a:t>
          </a:r>
          <a:r>
            <a:rPr lang="en-US" sz="2000" dirty="0" smtClean="0"/>
            <a:t>: the catabolism of glycogen</a:t>
          </a:r>
        </a:p>
        <a:p>
          <a:pPr algn="l"/>
          <a:r>
            <a:rPr lang="en-US" sz="2000" dirty="0" smtClean="0"/>
            <a:t>-Oxidation of glucose and synthesis of ATP</a:t>
          </a:r>
          <a:r>
            <a:rPr lang="en-US" sz="1100" dirty="0" smtClean="0"/>
            <a:t>. </a:t>
          </a:r>
          <a:endParaRPr lang="en-US" sz="1100" dirty="0"/>
        </a:p>
      </dgm:t>
    </dgm:pt>
    <dgm:pt modelId="{BA5D7980-3656-4A47-9C4A-6C9EA8666154}">
      <dgm:prSet phldrT="[Text]"/>
      <dgm:spPr/>
      <dgm:t>
        <a:bodyPr/>
        <a:lstStyle/>
        <a:p>
          <a:r>
            <a:rPr lang="en-US" dirty="0" smtClean="0">
              <a:solidFill>
                <a:srgbClr val="7030A0"/>
              </a:solidFill>
            </a:rPr>
            <a:t>Anabolism</a:t>
          </a:r>
          <a:r>
            <a:rPr lang="en-US" dirty="0" smtClean="0"/>
            <a:t> </a:t>
          </a:r>
          <a:endParaRPr lang="en-US" dirty="0"/>
        </a:p>
      </dgm:t>
    </dgm:pt>
    <dgm:pt modelId="{18FD7CB0-965D-49D9-A8F0-41E72B8DE0D7}" type="parTrans" cxnId="{679EFB6C-DB1C-4DC0-91B3-830CD03E15DC}">
      <dgm:prSet/>
      <dgm:spPr/>
      <dgm:t>
        <a:bodyPr/>
        <a:lstStyle/>
        <a:p>
          <a:endParaRPr lang="en-US"/>
        </a:p>
      </dgm:t>
    </dgm:pt>
    <dgm:pt modelId="{5B935B6C-74C4-456A-ACE0-94340678139F}" type="sibTrans" cxnId="{679EFB6C-DB1C-4DC0-91B3-830CD03E15DC}">
      <dgm:prSet custT="1"/>
      <dgm:spPr/>
      <dgm:t>
        <a:bodyPr/>
        <a:lstStyle/>
        <a:p>
          <a:pPr algn="l"/>
          <a:r>
            <a:rPr lang="en-US" sz="2000" dirty="0" smtClean="0"/>
            <a:t>Glycogenesis: synthesis of glycogen in liver and muscle </a:t>
          </a:r>
          <a:r>
            <a:rPr lang="en-US" sz="1900" dirty="0" smtClean="0"/>
            <a:t>.</a:t>
          </a:r>
        </a:p>
        <a:p>
          <a:pPr algn="r"/>
          <a:endParaRPr lang="en-US" sz="1900" dirty="0"/>
        </a:p>
      </dgm:t>
    </dgm:pt>
    <dgm:pt modelId="{A6E73D11-915B-41E7-99B2-ACF965CA4DCF}" type="pres">
      <dgm:prSet presAssocID="{DFB62FCB-F305-4BDD-B485-3627991C9D71}" presName="hierChild1" presStyleCnt="0">
        <dgm:presLayoutVars>
          <dgm:orgChart val="1"/>
          <dgm:chPref val="1"/>
          <dgm:dir/>
          <dgm:animOne val="branch"/>
          <dgm:animLvl val="lvl"/>
          <dgm:resizeHandles/>
        </dgm:presLayoutVars>
      </dgm:prSet>
      <dgm:spPr/>
      <dgm:t>
        <a:bodyPr/>
        <a:lstStyle/>
        <a:p>
          <a:endParaRPr lang="en-US"/>
        </a:p>
      </dgm:t>
    </dgm:pt>
    <dgm:pt modelId="{50C63EBC-BDF6-4F6A-9B3F-5FF53DBB2E6E}" type="pres">
      <dgm:prSet presAssocID="{8BFC8067-1683-4CB5-95D9-E48880346DDF}" presName="hierRoot1" presStyleCnt="0">
        <dgm:presLayoutVars>
          <dgm:hierBranch val="init"/>
        </dgm:presLayoutVars>
      </dgm:prSet>
      <dgm:spPr/>
    </dgm:pt>
    <dgm:pt modelId="{B164175D-29FB-45A9-8918-BBF573FCF0A8}" type="pres">
      <dgm:prSet presAssocID="{8BFC8067-1683-4CB5-95D9-E48880346DDF}" presName="rootComposite1" presStyleCnt="0"/>
      <dgm:spPr/>
    </dgm:pt>
    <dgm:pt modelId="{4A36B1B9-B32C-4E97-9635-E5F71E951B34}" type="pres">
      <dgm:prSet presAssocID="{8BFC8067-1683-4CB5-95D9-E48880346DDF}" presName="rootText1" presStyleLbl="node0" presStyleIdx="0" presStyleCnt="1">
        <dgm:presLayoutVars>
          <dgm:chMax/>
          <dgm:chPref val="3"/>
        </dgm:presLayoutVars>
      </dgm:prSet>
      <dgm:spPr/>
      <dgm:t>
        <a:bodyPr/>
        <a:lstStyle/>
        <a:p>
          <a:endParaRPr lang="en-US"/>
        </a:p>
      </dgm:t>
    </dgm:pt>
    <dgm:pt modelId="{B8F7EC78-CB35-4A6C-A668-EBCAABC69978}" type="pres">
      <dgm:prSet presAssocID="{8BFC8067-1683-4CB5-95D9-E48880346DDF}" presName="titleText1" presStyleLbl="fgAcc0" presStyleIdx="0" presStyleCnt="1" custFlipVert="1" custScaleY="20470" custLinFactNeighborX="-15760" custLinFactNeighborY="-31961">
        <dgm:presLayoutVars>
          <dgm:chMax val="0"/>
          <dgm:chPref val="0"/>
        </dgm:presLayoutVars>
      </dgm:prSet>
      <dgm:spPr/>
      <dgm:t>
        <a:bodyPr/>
        <a:lstStyle/>
        <a:p>
          <a:endParaRPr lang="en-US"/>
        </a:p>
      </dgm:t>
    </dgm:pt>
    <dgm:pt modelId="{1C278C53-9C7D-4178-982F-73B0D6F361ED}" type="pres">
      <dgm:prSet presAssocID="{8BFC8067-1683-4CB5-95D9-E48880346DDF}" presName="rootConnector1" presStyleLbl="node1" presStyleIdx="0" presStyleCnt="2"/>
      <dgm:spPr/>
      <dgm:t>
        <a:bodyPr/>
        <a:lstStyle/>
        <a:p>
          <a:endParaRPr lang="en-US"/>
        </a:p>
      </dgm:t>
    </dgm:pt>
    <dgm:pt modelId="{B39BD189-43F0-4AE8-8FC1-261C8DE5CC25}" type="pres">
      <dgm:prSet presAssocID="{8BFC8067-1683-4CB5-95D9-E48880346DDF}" presName="hierChild2" presStyleCnt="0"/>
      <dgm:spPr/>
    </dgm:pt>
    <dgm:pt modelId="{56E5B2E5-41DB-4DD8-98CA-9FCF25BCA18A}" type="pres">
      <dgm:prSet presAssocID="{0BE66C27-F4D2-470C-9838-CB1708CD0501}" presName="Name37" presStyleLbl="parChTrans1D2" presStyleIdx="0" presStyleCnt="2"/>
      <dgm:spPr/>
      <dgm:t>
        <a:bodyPr/>
        <a:lstStyle/>
        <a:p>
          <a:endParaRPr lang="en-US"/>
        </a:p>
      </dgm:t>
    </dgm:pt>
    <dgm:pt modelId="{4CC57889-E927-4094-B5BB-7A4C72BBF752}" type="pres">
      <dgm:prSet presAssocID="{075BA1DC-C2C5-4536-ABB8-13CD936AE2C9}" presName="hierRoot2" presStyleCnt="0">
        <dgm:presLayoutVars>
          <dgm:hierBranch val="init"/>
        </dgm:presLayoutVars>
      </dgm:prSet>
      <dgm:spPr/>
    </dgm:pt>
    <dgm:pt modelId="{7A30FB96-818E-4AB0-8842-68C8797A0080}" type="pres">
      <dgm:prSet presAssocID="{075BA1DC-C2C5-4536-ABB8-13CD936AE2C9}" presName="rootComposite" presStyleCnt="0"/>
      <dgm:spPr/>
    </dgm:pt>
    <dgm:pt modelId="{50F08FCC-9E6C-4D66-BA34-1F5555D53A26}" type="pres">
      <dgm:prSet presAssocID="{075BA1DC-C2C5-4536-ABB8-13CD936AE2C9}" presName="rootText" presStyleLbl="node1" presStyleIdx="0" presStyleCnt="2">
        <dgm:presLayoutVars>
          <dgm:chMax/>
          <dgm:chPref val="3"/>
        </dgm:presLayoutVars>
      </dgm:prSet>
      <dgm:spPr/>
      <dgm:t>
        <a:bodyPr/>
        <a:lstStyle/>
        <a:p>
          <a:endParaRPr lang="en-US"/>
        </a:p>
      </dgm:t>
    </dgm:pt>
    <dgm:pt modelId="{28BC44B2-4311-4616-A4CB-9924A65BDC06}" type="pres">
      <dgm:prSet presAssocID="{075BA1DC-C2C5-4536-ABB8-13CD936AE2C9}" presName="titleText2" presStyleLbl="fgAcc1" presStyleIdx="0" presStyleCnt="2" custScaleX="103921" custScaleY="309439" custLinFactNeighborX="2312" custLinFactNeighborY="54863">
        <dgm:presLayoutVars>
          <dgm:chMax val="0"/>
          <dgm:chPref val="0"/>
        </dgm:presLayoutVars>
      </dgm:prSet>
      <dgm:spPr/>
      <dgm:t>
        <a:bodyPr/>
        <a:lstStyle/>
        <a:p>
          <a:endParaRPr lang="en-US"/>
        </a:p>
      </dgm:t>
    </dgm:pt>
    <dgm:pt modelId="{B4751EB4-19F4-49AB-968F-070E5A2057A2}" type="pres">
      <dgm:prSet presAssocID="{075BA1DC-C2C5-4536-ABB8-13CD936AE2C9}" presName="rootConnector" presStyleLbl="node2" presStyleIdx="0" presStyleCnt="0"/>
      <dgm:spPr/>
      <dgm:t>
        <a:bodyPr/>
        <a:lstStyle/>
        <a:p>
          <a:endParaRPr lang="en-US"/>
        </a:p>
      </dgm:t>
    </dgm:pt>
    <dgm:pt modelId="{2FFBE26C-4892-4869-B8D7-07E529E5FE20}" type="pres">
      <dgm:prSet presAssocID="{075BA1DC-C2C5-4536-ABB8-13CD936AE2C9}" presName="hierChild4" presStyleCnt="0"/>
      <dgm:spPr/>
    </dgm:pt>
    <dgm:pt modelId="{16905C1D-3195-4EFC-9155-7FE69A4C3F58}" type="pres">
      <dgm:prSet presAssocID="{075BA1DC-C2C5-4536-ABB8-13CD936AE2C9}" presName="hierChild5" presStyleCnt="0"/>
      <dgm:spPr/>
    </dgm:pt>
    <dgm:pt modelId="{60D45E0F-4FCC-489D-932F-376F95465346}" type="pres">
      <dgm:prSet presAssocID="{18FD7CB0-965D-49D9-A8F0-41E72B8DE0D7}" presName="Name37" presStyleLbl="parChTrans1D2" presStyleIdx="1" presStyleCnt="2"/>
      <dgm:spPr/>
      <dgm:t>
        <a:bodyPr/>
        <a:lstStyle/>
        <a:p>
          <a:endParaRPr lang="en-US"/>
        </a:p>
      </dgm:t>
    </dgm:pt>
    <dgm:pt modelId="{B31602AF-2618-4271-981A-B8ABF259831A}" type="pres">
      <dgm:prSet presAssocID="{BA5D7980-3656-4A47-9C4A-6C9EA8666154}" presName="hierRoot2" presStyleCnt="0">
        <dgm:presLayoutVars>
          <dgm:hierBranch val="init"/>
        </dgm:presLayoutVars>
      </dgm:prSet>
      <dgm:spPr/>
    </dgm:pt>
    <dgm:pt modelId="{E45E65E6-F874-42B9-BBB1-49C448C798FF}" type="pres">
      <dgm:prSet presAssocID="{BA5D7980-3656-4A47-9C4A-6C9EA8666154}" presName="rootComposite" presStyleCnt="0"/>
      <dgm:spPr/>
    </dgm:pt>
    <dgm:pt modelId="{58BC95CC-CB32-4AFF-B3C1-741409FD4381}" type="pres">
      <dgm:prSet presAssocID="{BA5D7980-3656-4A47-9C4A-6C9EA8666154}" presName="rootText" presStyleLbl="node1" presStyleIdx="1" presStyleCnt="2">
        <dgm:presLayoutVars>
          <dgm:chMax/>
          <dgm:chPref val="3"/>
        </dgm:presLayoutVars>
      </dgm:prSet>
      <dgm:spPr/>
      <dgm:t>
        <a:bodyPr/>
        <a:lstStyle/>
        <a:p>
          <a:endParaRPr lang="en-US"/>
        </a:p>
      </dgm:t>
    </dgm:pt>
    <dgm:pt modelId="{C6B1DB66-750D-4E0B-B375-9807A016854C}" type="pres">
      <dgm:prSet presAssocID="{BA5D7980-3656-4A47-9C4A-6C9EA8666154}" presName="titleText2" presStyleLbl="fgAcc1" presStyleIdx="1" presStyleCnt="2" custScaleY="232539" custLinFactNeighborX="-2083" custLinFactNeighborY="45733">
        <dgm:presLayoutVars>
          <dgm:chMax val="0"/>
          <dgm:chPref val="0"/>
        </dgm:presLayoutVars>
      </dgm:prSet>
      <dgm:spPr/>
      <dgm:t>
        <a:bodyPr/>
        <a:lstStyle/>
        <a:p>
          <a:endParaRPr lang="en-US"/>
        </a:p>
      </dgm:t>
    </dgm:pt>
    <dgm:pt modelId="{EFBE2AD5-21C4-4D0F-96CB-68327CCC87A7}" type="pres">
      <dgm:prSet presAssocID="{BA5D7980-3656-4A47-9C4A-6C9EA8666154}" presName="rootConnector" presStyleLbl="node2" presStyleIdx="0" presStyleCnt="0"/>
      <dgm:spPr/>
      <dgm:t>
        <a:bodyPr/>
        <a:lstStyle/>
        <a:p>
          <a:endParaRPr lang="en-US"/>
        </a:p>
      </dgm:t>
    </dgm:pt>
    <dgm:pt modelId="{1AE59F83-36BC-4964-A42C-184C476CD9AE}" type="pres">
      <dgm:prSet presAssocID="{BA5D7980-3656-4A47-9C4A-6C9EA8666154}" presName="hierChild4" presStyleCnt="0"/>
      <dgm:spPr/>
    </dgm:pt>
    <dgm:pt modelId="{91BF5411-485E-45E3-B6B4-2180E74A6AE5}" type="pres">
      <dgm:prSet presAssocID="{BA5D7980-3656-4A47-9C4A-6C9EA8666154}" presName="hierChild5" presStyleCnt="0"/>
      <dgm:spPr/>
    </dgm:pt>
    <dgm:pt modelId="{B3220315-287A-4618-AE3C-5CFAE6929A7D}" type="pres">
      <dgm:prSet presAssocID="{8BFC8067-1683-4CB5-95D9-E48880346DDF}" presName="hierChild3" presStyleCnt="0"/>
      <dgm:spPr/>
    </dgm:pt>
  </dgm:ptLst>
  <dgm:cxnLst>
    <dgm:cxn modelId="{14C0154C-A43B-40A1-867C-3AFDB346936D}" type="presOf" srcId="{0BE66C27-F4D2-470C-9838-CB1708CD0501}" destId="{56E5B2E5-41DB-4DD8-98CA-9FCF25BCA18A}" srcOrd="0" destOrd="0" presId="urn:microsoft.com/office/officeart/2008/layout/NameandTitleOrganizationalChart"/>
    <dgm:cxn modelId="{D5FA3A85-19CD-472D-9345-E17EDC2C9B55}" type="presOf" srcId="{8BFC8067-1683-4CB5-95D9-E48880346DDF}" destId="{4A36B1B9-B32C-4E97-9635-E5F71E951B34}" srcOrd="0" destOrd="0" presId="urn:microsoft.com/office/officeart/2008/layout/NameandTitleOrganizationalChart"/>
    <dgm:cxn modelId="{A46122B5-E54C-4128-A910-DC6543293885}" type="presOf" srcId="{BA5D7980-3656-4A47-9C4A-6C9EA8666154}" destId="{EFBE2AD5-21C4-4D0F-96CB-68327CCC87A7}" srcOrd="1" destOrd="0" presId="urn:microsoft.com/office/officeart/2008/layout/NameandTitleOrganizationalChart"/>
    <dgm:cxn modelId="{885CE790-1789-4602-9873-1BBDE1EE5E3D}" type="presOf" srcId="{075BA1DC-C2C5-4536-ABB8-13CD936AE2C9}" destId="{B4751EB4-19F4-49AB-968F-070E5A2057A2}" srcOrd="1" destOrd="0" presId="urn:microsoft.com/office/officeart/2008/layout/NameandTitleOrganizationalChart"/>
    <dgm:cxn modelId="{679EFB6C-DB1C-4DC0-91B3-830CD03E15DC}" srcId="{8BFC8067-1683-4CB5-95D9-E48880346DDF}" destId="{BA5D7980-3656-4A47-9C4A-6C9EA8666154}" srcOrd="1" destOrd="0" parTransId="{18FD7CB0-965D-49D9-A8F0-41E72B8DE0D7}" sibTransId="{5B935B6C-74C4-456A-ACE0-94340678139F}"/>
    <dgm:cxn modelId="{6A02E1DA-A9C8-42F0-9F88-5F2D1E1DCB40}" type="presOf" srcId="{DFB62FCB-F305-4BDD-B485-3627991C9D71}" destId="{A6E73D11-915B-41E7-99B2-ACF965CA4DCF}" srcOrd="0" destOrd="0" presId="urn:microsoft.com/office/officeart/2008/layout/NameandTitleOrganizationalChart"/>
    <dgm:cxn modelId="{AE15787F-FC3B-4B93-A164-E6B384AE8A68}" type="presOf" srcId="{8BFC8067-1683-4CB5-95D9-E48880346DDF}" destId="{1C278C53-9C7D-4178-982F-73B0D6F361ED}" srcOrd="1" destOrd="0" presId="urn:microsoft.com/office/officeart/2008/layout/NameandTitleOrganizationalChart"/>
    <dgm:cxn modelId="{1CDB4F08-828B-48AF-BC6E-D57E8477052D}" srcId="{8BFC8067-1683-4CB5-95D9-E48880346DDF}" destId="{075BA1DC-C2C5-4536-ABB8-13CD936AE2C9}" srcOrd="0" destOrd="0" parTransId="{0BE66C27-F4D2-470C-9838-CB1708CD0501}" sibTransId="{B0961843-C7E1-4CF1-AEBD-BD481F93930B}"/>
    <dgm:cxn modelId="{D9265B7D-5B8B-4A34-B92B-FF48C02B6DF6}" type="presOf" srcId="{BA5D7980-3656-4A47-9C4A-6C9EA8666154}" destId="{58BC95CC-CB32-4AFF-B3C1-741409FD4381}" srcOrd="0" destOrd="0" presId="urn:microsoft.com/office/officeart/2008/layout/NameandTitleOrganizationalChart"/>
    <dgm:cxn modelId="{A5534DCE-269F-4FE9-99DB-5440A1215580}" type="presOf" srcId="{18FD7CB0-965D-49D9-A8F0-41E72B8DE0D7}" destId="{60D45E0F-4FCC-489D-932F-376F95465346}" srcOrd="0" destOrd="0" presId="urn:microsoft.com/office/officeart/2008/layout/NameandTitleOrganizationalChart"/>
    <dgm:cxn modelId="{17674CCE-E479-4A51-A8CC-EB08F07CB4E7}" srcId="{DFB62FCB-F305-4BDD-B485-3627991C9D71}" destId="{8BFC8067-1683-4CB5-95D9-E48880346DDF}" srcOrd="0" destOrd="0" parTransId="{75033C78-CE6C-4947-9AC3-4C2DF18CF534}" sibTransId="{EBB63FF4-DB10-40A4-ADA1-85B9AF7236D3}"/>
    <dgm:cxn modelId="{2E6126F4-0099-405C-96C3-6F0773426364}" type="presOf" srcId="{075BA1DC-C2C5-4536-ABB8-13CD936AE2C9}" destId="{50F08FCC-9E6C-4D66-BA34-1F5555D53A26}" srcOrd="0" destOrd="0" presId="urn:microsoft.com/office/officeart/2008/layout/NameandTitleOrganizationalChart"/>
    <dgm:cxn modelId="{82650B56-3B79-4D18-85CD-D59FF686E0F9}" type="presOf" srcId="{5B935B6C-74C4-456A-ACE0-94340678139F}" destId="{C6B1DB66-750D-4E0B-B375-9807A016854C}" srcOrd="0" destOrd="0" presId="urn:microsoft.com/office/officeart/2008/layout/NameandTitleOrganizationalChart"/>
    <dgm:cxn modelId="{6D07D587-082E-4BFD-A015-278BCEECA76D}" type="presOf" srcId="{B0961843-C7E1-4CF1-AEBD-BD481F93930B}" destId="{28BC44B2-4311-4616-A4CB-9924A65BDC06}" srcOrd="0" destOrd="0" presId="urn:microsoft.com/office/officeart/2008/layout/NameandTitleOrganizationalChart"/>
    <dgm:cxn modelId="{359543DF-B3F6-488E-890E-D71D6763E11E}" type="presOf" srcId="{EBB63FF4-DB10-40A4-ADA1-85B9AF7236D3}" destId="{B8F7EC78-CB35-4A6C-A668-EBCAABC69978}" srcOrd="0" destOrd="0" presId="urn:microsoft.com/office/officeart/2008/layout/NameandTitleOrganizationalChart"/>
    <dgm:cxn modelId="{92FC2CF7-5D98-4614-9CBD-061A21CC0600}" type="presParOf" srcId="{A6E73D11-915B-41E7-99B2-ACF965CA4DCF}" destId="{50C63EBC-BDF6-4F6A-9B3F-5FF53DBB2E6E}" srcOrd="0" destOrd="0" presId="urn:microsoft.com/office/officeart/2008/layout/NameandTitleOrganizationalChart"/>
    <dgm:cxn modelId="{3FE76434-5D00-4894-99B7-F35FB6F966E3}" type="presParOf" srcId="{50C63EBC-BDF6-4F6A-9B3F-5FF53DBB2E6E}" destId="{B164175D-29FB-45A9-8918-BBF573FCF0A8}" srcOrd="0" destOrd="0" presId="urn:microsoft.com/office/officeart/2008/layout/NameandTitleOrganizationalChart"/>
    <dgm:cxn modelId="{9FAE0263-97A5-4E52-9CEF-94DD3BCF3FAA}" type="presParOf" srcId="{B164175D-29FB-45A9-8918-BBF573FCF0A8}" destId="{4A36B1B9-B32C-4E97-9635-E5F71E951B34}" srcOrd="0" destOrd="0" presId="urn:microsoft.com/office/officeart/2008/layout/NameandTitleOrganizationalChart"/>
    <dgm:cxn modelId="{1A8F43B3-82F7-40F0-96A0-512984FEBE8D}" type="presParOf" srcId="{B164175D-29FB-45A9-8918-BBF573FCF0A8}" destId="{B8F7EC78-CB35-4A6C-A668-EBCAABC69978}" srcOrd="1" destOrd="0" presId="urn:microsoft.com/office/officeart/2008/layout/NameandTitleOrganizationalChart"/>
    <dgm:cxn modelId="{1B1A9A1B-3FC6-4033-B164-B599768E36F7}" type="presParOf" srcId="{B164175D-29FB-45A9-8918-BBF573FCF0A8}" destId="{1C278C53-9C7D-4178-982F-73B0D6F361ED}" srcOrd="2" destOrd="0" presId="urn:microsoft.com/office/officeart/2008/layout/NameandTitleOrganizationalChart"/>
    <dgm:cxn modelId="{41042B28-0BCE-4F26-8B31-7E272619F5D8}" type="presParOf" srcId="{50C63EBC-BDF6-4F6A-9B3F-5FF53DBB2E6E}" destId="{B39BD189-43F0-4AE8-8FC1-261C8DE5CC25}" srcOrd="1" destOrd="0" presId="urn:microsoft.com/office/officeart/2008/layout/NameandTitleOrganizationalChart"/>
    <dgm:cxn modelId="{EBC5C481-CA4D-41A8-B07D-E2F3C1B9B58D}" type="presParOf" srcId="{B39BD189-43F0-4AE8-8FC1-261C8DE5CC25}" destId="{56E5B2E5-41DB-4DD8-98CA-9FCF25BCA18A}" srcOrd="0" destOrd="0" presId="urn:microsoft.com/office/officeart/2008/layout/NameandTitleOrganizationalChart"/>
    <dgm:cxn modelId="{9E305912-678C-45F6-8A00-C439030FA4D3}" type="presParOf" srcId="{B39BD189-43F0-4AE8-8FC1-261C8DE5CC25}" destId="{4CC57889-E927-4094-B5BB-7A4C72BBF752}" srcOrd="1" destOrd="0" presId="urn:microsoft.com/office/officeart/2008/layout/NameandTitleOrganizationalChart"/>
    <dgm:cxn modelId="{6522960B-6A18-46FF-8245-9EB07F911618}" type="presParOf" srcId="{4CC57889-E927-4094-B5BB-7A4C72BBF752}" destId="{7A30FB96-818E-4AB0-8842-68C8797A0080}" srcOrd="0" destOrd="0" presId="urn:microsoft.com/office/officeart/2008/layout/NameandTitleOrganizationalChart"/>
    <dgm:cxn modelId="{B2A87AD2-5461-49CF-A9CC-6E85198125A4}" type="presParOf" srcId="{7A30FB96-818E-4AB0-8842-68C8797A0080}" destId="{50F08FCC-9E6C-4D66-BA34-1F5555D53A26}" srcOrd="0" destOrd="0" presId="urn:microsoft.com/office/officeart/2008/layout/NameandTitleOrganizationalChart"/>
    <dgm:cxn modelId="{8F047938-74CA-48ED-8424-A115CE445AAC}" type="presParOf" srcId="{7A30FB96-818E-4AB0-8842-68C8797A0080}" destId="{28BC44B2-4311-4616-A4CB-9924A65BDC06}" srcOrd="1" destOrd="0" presId="urn:microsoft.com/office/officeart/2008/layout/NameandTitleOrganizationalChart"/>
    <dgm:cxn modelId="{7E5AF793-FCEE-43EB-96BD-CAA8B9D18E33}" type="presParOf" srcId="{7A30FB96-818E-4AB0-8842-68C8797A0080}" destId="{B4751EB4-19F4-49AB-968F-070E5A2057A2}" srcOrd="2" destOrd="0" presId="urn:microsoft.com/office/officeart/2008/layout/NameandTitleOrganizationalChart"/>
    <dgm:cxn modelId="{D031619E-B6C2-48DA-AF45-166CF38E8C84}" type="presParOf" srcId="{4CC57889-E927-4094-B5BB-7A4C72BBF752}" destId="{2FFBE26C-4892-4869-B8D7-07E529E5FE20}" srcOrd="1" destOrd="0" presId="urn:microsoft.com/office/officeart/2008/layout/NameandTitleOrganizationalChart"/>
    <dgm:cxn modelId="{A676E9F2-B001-4137-A242-11E7FA676129}" type="presParOf" srcId="{4CC57889-E927-4094-B5BB-7A4C72BBF752}" destId="{16905C1D-3195-4EFC-9155-7FE69A4C3F58}" srcOrd="2" destOrd="0" presId="urn:microsoft.com/office/officeart/2008/layout/NameandTitleOrganizationalChart"/>
    <dgm:cxn modelId="{A6F07446-11AF-4BD9-A160-670A8A787394}" type="presParOf" srcId="{B39BD189-43F0-4AE8-8FC1-261C8DE5CC25}" destId="{60D45E0F-4FCC-489D-932F-376F95465346}" srcOrd="2" destOrd="0" presId="urn:microsoft.com/office/officeart/2008/layout/NameandTitleOrganizationalChart"/>
    <dgm:cxn modelId="{0CB6470A-54DF-4A4D-BA0D-4CF982114777}" type="presParOf" srcId="{B39BD189-43F0-4AE8-8FC1-261C8DE5CC25}" destId="{B31602AF-2618-4271-981A-B8ABF259831A}" srcOrd="3" destOrd="0" presId="urn:microsoft.com/office/officeart/2008/layout/NameandTitleOrganizationalChart"/>
    <dgm:cxn modelId="{833D9C3E-2789-41A0-8008-AD700FF6C888}" type="presParOf" srcId="{B31602AF-2618-4271-981A-B8ABF259831A}" destId="{E45E65E6-F874-42B9-BBB1-49C448C798FF}" srcOrd="0" destOrd="0" presId="urn:microsoft.com/office/officeart/2008/layout/NameandTitleOrganizationalChart"/>
    <dgm:cxn modelId="{7BB14B19-B263-4AE7-BD9E-E5C372E7DAE8}" type="presParOf" srcId="{E45E65E6-F874-42B9-BBB1-49C448C798FF}" destId="{58BC95CC-CB32-4AFF-B3C1-741409FD4381}" srcOrd="0" destOrd="0" presId="urn:microsoft.com/office/officeart/2008/layout/NameandTitleOrganizationalChart"/>
    <dgm:cxn modelId="{99E2F820-32E7-4476-BE11-468E2BB85D89}" type="presParOf" srcId="{E45E65E6-F874-42B9-BBB1-49C448C798FF}" destId="{C6B1DB66-750D-4E0B-B375-9807A016854C}" srcOrd="1" destOrd="0" presId="urn:microsoft.com/office/officeart/2008/layout/NameandTitleOrganizationalChart"/>
    <dgm:cxn modelId="{4969D4C5-7273-476B-A72B-89EFF0C2359F}" type="presParOf" srcId="{E45E65E6-F874-42B9-BBB1-49C448C798FF}" destId="{EFBE2AD5-21C4-4D0F-96CB-68327CCC87A7}" srcOrd="2" destOrd="0" presId="urn:microsoft.com/office/officeart/2008/layout/NameandTitleOrganizationalChart"/>
    <dgm:cxn modelId="{1B162D7B-BC78-4404-AF48-7EB7B2DF2927}" type="presParOf" srcId="{B31602AF-2618-4271-981A-B8ABF259831A}" destId="{1AE59F83-36BC-4964-A42C-184C476CD9AE}" srcOrd="1" destOrd="0" presId="urn:microsoft.com/office/officeart/2008/layout/NameandTitleOrganizationalChart"/>
    <dgm:cxn modelId="{1897E87C-1FBB-4C23-9091-C0FEEE0EBEAE}" type="presParOf" srcId="{B31602AF-2618-4271-981A-B8ABF259831A}" destId="{91BF5411-485E-45E3-B6B4-2180E74A6AE5}" srcOrd="2" destOrd="0" presId="urn:microsoft.com/office/officeart/2008/layout/NameandTitleOrganizationalChart"/>
    <dgm:cxn modelId="{6A07FBD2-31CF-457A-A92B-6AD51D5C7ABB}" type="presParOf" srcId="{50C63EBC-BDF6-4F6A-9B3F-5FF53DBB2E6E}" destId="{B3220315-287A-4618-AE3C-5CFAE6929A7D}" srcOrd="2" destOrd="0" presId="urn:microsoft.com/office/officeart/2008/layout/NameandTitleOrganizationalChar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E0B83BA-EF24-4799-8C34-3D1EE6CBD8F3}">
      <dsp:nvSpPr>
        <dsp:cNvPr id="0" name=""/>
        <dsp:cNvSpPr/>
      </dsp:nvSpPr>
      <dsp:spPr>
        <a:xfrm>
          <a:off x="3572709" y="1811750"/>
          <a:ext cx="1994990" cy="977034"/>
        </a:xfrm>
        <a:custGeom>
          <a:avLst/>
          <a:gdLst/>
          <a:ahLst/>
          <a:cxnLst/>
          <a:rect l="0" t="0" r="0" b="0"/>
          <a:pathLst>
            <a:path>
              <a:moveTo>
                <a:pt x="0" y="0"/>
              </a:moveTo>
              <a:lnTo>
                <a:pt x="0" y="597524"/>
              </a:lnTo>
              <a:lnTo>
                <a:pt x="1994990" y="597524"/>
              </a:lnTo>
              <a:lnTo>
                <a:pt x="1994990" y="9770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A95CC9-37E5-46D4-A5C9-07916D5CE2AD}">
      <dsp:nvSpPr>
        <dsp:cNvPr id="0" name=""/>
        <dsp:cNvSpPr/>
      </dsp:nvSpPr>
      <dsp:spPr>
        <a:xfrm>
          <a:off x="1647692" y="1811750"/>
          <a:ext cx="1925017" cy="977034"/>
        </a:xfrm>
        <a:custGeom>
          <a:avLst/>
          <a:gdLst/>
          <a:ahLst/>
          <a:cxnLst/>
          <a:rect l="0" t="0" r="0" b="0"/>
          <a:pathLst>
            <a:path>
              <a:moveTo>
                <a:pt x="1925017" y="0"/>
              </a:moveTo>
              <a:lnTo>
                <a:pt x="1925017" y="597524"/>
              </a:lnTo>
              <a:lnTo>
                <a:pt x="0" y="597524"/>
              </a:lnTo>
              <a:lnTo>
                <a:pt x="0" y="9770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00AD49-AF3F-42BB-8491-BF8DD2BFCB1C}">
      <dsp:nvSpPr>
        <dsp:cNvPr id="0" name=""/>
        <dsp:cNvSpPr/>
      </dsp:nvSpPr>
      <dsp:spPr>
        <a:xfrm>
          <a:off x="2002014" y="185277"/>
          <a:ext cx="3141390" cy="162647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29513" numCol="1" spcCol="1270" anchor="ctr" anchorCtr="0">
          <a:noAutofit/>
        </a:bodyPr>
        <a:lstStyle/>
        <a:p>
          <a:pPr lvl="0" algn="ctr" defTabSz="1689100">
            <a:lnSpc>
              <a:spcPct val="90000"/>
            </a:lnSpc>
            <a:spcBef>
              <a:spcPct val="0"/>
            </a:spcBef>
            <a:spcAft>
              <a:spcPct val="35000"/>
            </a:spcAft>
          </a:pPr>
          <a:r>
            <a:rPr lang="en-US" sz="3800" kern="1200" dirty="0" smtClean="0">
              <a:solidFill>
                <a:schemeClr val="tx1">
                  <a:lumMod val="95000"/>
                  <a:lumOff val="5000"/>
                </a:schemeClr>
              </a:solidFill>
            </a:rPr>
            <a:t>Carbohydrate</a:t>
          </a:r>
          <a:endParaRPr lang="en-US" sz="3800" kern="1200" dirty="0">
            <a:solidFill>
              <a:schemeClr val="tx1">
                <a:lumMod val="95000"/>
                <a:lumOff val="5000"/>
              </a:schemeClr>
            </a:solidFill>
          </a:endParaRPr>
        </a:p>
      </dsp:txBody>
      <dsp:txXfrm>
        <a:off x="2002014" y="185277"/>
        <a:ext cx="3141390" cy="1626472"/>
      </dsp:txXfrm>
    </dsp:sp>
    <dsp:sp modelId="{7E2F72A7-367E-446C-AB3C-DD61128A3446}">
      <dsp:nvSpPr>
        <dsp:cNvPr id="0" name=""/>
        <dsp:cNvSpPr/>
      </dsp:nvSpPr>
      <dsp:spPr>
        <a:xfrm>
          <a:off x="2133607" y="1219200"/>
          <a:ext cx="2827251" cy="542157"/>
        </a:xfrm>
        <a:prstGeom prst="rect">
          <a:avLst/>
        </a:prstGeom>
        <a:solidFill>
          <a:srgbClr val="FF66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22860" rIns="91440" bIns="22860" numCol="1" spcCol="1270" anchor="ctr" anchorCtr="0">
          <a:noAutofit/>
        </a:bodyPr>
        <a:lstStyle/>
        <a:p>
          <a:pPr lvl="0" algn="r" defTabSz="1600200">
            <a:lnSpc>
              <a:spcPct val="90000"/>
            </a:lnSpc>
            <a:spcBef>
              <a:spcPct val="0"/>
            </a:spcBef>
            <a:spcAft>
              <a:spcPct val="35000"/>
            </a:spcAft>
          </a:pPr>
          <a:endParaRPr lang="en-US" sz="3600" kern="1200"/>
        </a:p>
      </dsp:txBody>
      <dsp:txXfrm>
        <a:off x="2133607" y="1219200"/>
        <a:ext cx="2827251" cy="542157"/>
      </dsp:txXfrm>
    </dsp:sp>
    <dsp:sp modelId="{9AF52E79-9256-48EB-BFCD-F31B92282E1C}">
      <dsp:nvSpPr>
        <dsp:cNvPr id="0" name=""/>
        <dsp:cNvSpPr/>
      </dsp:nvSpPr>
      <dsp:spPr>
        <a:xfrm>
          <a:off x="76997" y="2788784"/>
          <a:ext cx="3141390" cy="1626472"/>
        </a:xfrm>
        <a:prstGeom prst="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29513" numCol="1" spcCol="1270" anchor="ctr" anchorCtr="0">
          <a:noAutofit/>
        </a:bodyPr>
        <a:lstStyle/>
        <a:p>
          <a:pPr lvl="0" algn="ctr" defTabSz="1689100">
            <a:lnSpc>
              <a:spcPct val="90000"/>
            </a:lnSpc>
            <a:spcBef>
              <a:spcPct val="0"/>
            </a:spcBef>
            <a:spcAft>
              <a:spcPct val="35000"/>
            </a:spcAft>
          </a:pPr>
          <a:r>
            <a:rPr lang="en-US" sz="3800" kern="1200" dirty="0" smtClean="0"/>
            <a:t>Simple </a:t>
          </a:r>
          <a:endParaRPr lang="en-US" sz="3800" kern="1200" dirty="0"/>
        </a:p>
      </dsp:txBody>
      <dsp:txXfrm>
        <a:off x="76997" y="2788784"/>
        <a:ext cx="3141390" cy="1626472"/>
      </dsp:txXfrm>
    </dsp:sp>
    <dsp:sp modelId="{11534740-0D2B-4F10-8BF9-E6F6F6E50F9E}">
      <dsp:nvSpPr>
        <dsp:cNvPr id="0" name=""/>
        <dsp:cNvSpPr/>
      </dsp:nvSpPr>
      <dsp:spPr>
        <a:xfrm>
          <a:off x="1248842" y="3834302"/>
          <a:ext cx="2238165" cy="1371848"/>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7780" rIns="71120" bIns="17780" numCol="1" spcCol="1270" anchor="ctr" anchorCtr="0">
          <a:noAutofit/>
        </a:bodyPr>
        <a:lstStyle/>
        <a:p>
          <a:pPr lvl="0" algn="l" defTabSz="1244600">
            <a:lnSpc>
              <a:spcPct val="90000"/>
            </a:lnSpc>
            <a:spcBef>
              <a:spcPct val="0"/>
            </a:spcBef>
            <a:spcAft>
              <a:spcPct val="35000"/>
            </a:spcAft>
          </a:pPr>
          <a:endParaRPr lang="en-US" sz="2800" kern="1200" dirty="0" smtClean="0"/>
        </a:p>
        <a:p>
          <a:pPr lvl="0" algn="l" defTabSz="1244600">
            <a:lnSpc>
              <a:spcPct val="90000"/>
            </a:lnSpc>
            <a:spcBef>
              <a:spcPct val="0"/>
            </a:spcBef>
            <a:spcAft>
              <a:spcPct val="35000"/>
            </a:spcAft>
          </a:pPr>
          <a:r>
            <a:rPr lang="en-US" sz="2000" kern="1200" dirty="0" smtClean="0"/>
            <a:t>Monosaccharide&amp; disaccharide</a:t>
          </a:r>
        </a:p>
        <a:p>
          <a:pPr lvl="0" algn="l" defTabSz="1244600">
            <a:lnSpc>
              <a:spcPct val="90000"/>
            </a:lnSpc>
            <a:spcBef>
              <a:spcPct val="0"/>
            </a:spcBef>
            <a:spcAft>
              <a:spcPct val="35000"/>
            </a:spcAft>
          </a:pPr>
          <a:r>
            <a:rPr lang="en-US" sz="2000" kern="1200" dirty="0" smtClean="0"/>
            <a:t>Ex. Sugars</a:t>
          </a:r>
        </a:p>
        <a:p>
          <a:pPr lvl="0" algn="l" defTabSz="1244600">
            <a:lnSpc>
              <a:spcPct val="90000"/>
            </a:lnSpc>
            <a:spcBef>
              <a:spcPct val="0"/>
            </a:spcBef>
            <a:spcAft>
              <a:spcPct val="35000"/>
            </a:spcAft>
          </a:pPr>
          <a:endParaRPr lang="en-US" sz="2000" kern="1200" dirty="0" smtClean="0"/>
        </a:p>
      </dsp:txBody>
      <dsp:txXfrm>
        <a:off x="1248842" y="3834302"/>
        <a:ext cx="2238165" cy="1371848"/>
      </dsp:txXfrm>
    </dsp:sp>
    <dsp:sp modelId="{F85D2CA8-4AEF-4334-A7C7-BFBCDF724153}">
      <dsp:nvSpPr>
        <dsp:cNvPr id="0" name=""/>
        <dsp:cNvSpPr/>
      </dsp:nvSpPr>
      <dsp:spPr>
        <a:xfrm>
          <a:off x="3997004" y="2788784"/>
          <a:ext cx="3141390" cy="1626472"/>
        </a:xfrm>
        <a:prstGeom prst="rect">
          <a:avLst/>
        </a:prstGeom>
        <a:solidFill>
          <a:srgbClr val="7030A0"/>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29513" numCol="1" spcCol="1270" anchor="ctr" anchorCtr="0">
          <a:noAutofit/>
        </a:bodyPr>
        <a:lstStyle/>
        <a:p>
          <a:pPr lvl="0" algn="ctr" defTabSz="1689100">
            <a:lnSpc>
              <a:spcPct val="90000"/>
            </a:lnSpc>
            <a:spcBef>
              <a:spcPct val="0"/>
            </a:spcBef>
            <a:spcAft>
              <a:spcPct val="35000"/>
            </a:spcAft>
          </a:pPr>
          <a:r>
            <a:rPr lang="en-US" sz="3800" kern="1200" dirty="0" smtClean="0"/>
            <a:t>Complex</a:t>
          </a:r>
          <a:endParaRPr lang="en-US" sz="3800" kern="1200" dirty="0"/>
        </a:p>
      </dsp:txBody>
      <dsp:txXfrm>
        <a:off x="3997004" y="2788784"/>
        <a:ext cx="3141390" cy="1626472"/>
      </dsp:txXfrm>
    </dsp:sp>
    <dsp:sp modelId="{5208F97A-B5B5-4E35-851B-07A10A7AE0FD}">
      <dsp:nvSpPr>
        <dsp:cNvPr id="0" name=""/>
        <dsp:cNvSpPr/>
      </dsp:nvSpPr>
      <dsp:spPr>
        <a:xfrm>
          <a:off x="4614977" y="3837141"/>
          <a:ext cx="2703389" cy="1420658"/>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60960" bIns="15240" numCol="1" spcCol="1270" anchor="ctr" anchorCtr="0">
          <a:noAutofit/>
        </a:bodyPr>
        <a:lstStyle/>
        <a:p>
          <a:pPr lvl="0" algn="l" defTabSz="1066800">
            <a:lnSpc>
              <a:spcPct val="90000"/>
            </a:lnSpc>
            <a:spcBef>
              <a:spcPct val="0"/>
            </a:spcBef>
            <a:spcAft>
              <a:spcPct val="35000"/>
            </a:spcAft>
          </a:pPr>
          <a:endParaRPr lang="en-US" sz="2400" kern="1200" dirty="0" smtClean="0"/>
        </a:p>
        <a:p>
          <a:pPr lvl="0" algn="l" defTabSz="1066800">
            <a:lnSpc>
              <a:spcPct val="90000"/>
            </a:lnSpc>
            <a:spcBef>
              <a:spcPct val="0"/>
            </a:spcBef>
            <a:spcAft>
              <a:spcPct val="35000"/>
            </a:spcAft>
          </a:pPr>
          <a:r>
            <a:rPr lang="en-US" sz="2000" kern="1200" dirty="0" smtClean="0"/>
            <a:t>Polysaccharide</a:t>
          </a:r>
        </a:p>
        <a:p>
          <a:pPr lvl="0" algn="l" defTabSz="1066800">
            <a:lnSpc>
              <a:spcPct val="90000"/>
            </a:lnSpc>
            <a:spcBef>
              <a:spcPct val="0"/>
            </a:spcBef>
            <a:spcAft>
              <a:spcPct val="35000"/>
            </a:spcAft>
          </a:pPr>
          <a:r>
            <a:rPr lang="en-US" sz="2000" kern="1200" dirty="0" smtClean="0"/>
            <a:t>Ex. Starch &amp;fibers</a:t>
          </a:r>
          <a:endParaRPr lang="en-US" sz="2000" kern="1200" dirty="0"/>
        </a:p>
      </dsp:txBody>
      <dsp:txXfrm>
        <a:off x="4614977" y="3837141"/>
        <a:ext cx="2703389" cy="142065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F2A352-27E2-4AE0-9A7C-B278732CA55F}">
      <dsp:nvSpPr>
        <dsp:cNvPr id="0" name=""/>
        <dsp:cNvSpPr/>
      </dsp:nvSpPr>
      <dsp:spPr>
        <a:xfrm>
          <a:off x="4076700" y="2023654"/>
          <a:ext cx="2710024" cy="414363"/>
        </a:xfrm>
        <a:custGeom>
          <a:avLst/>
          <a:gdLst/>
          <a:ahLst/>
          <a:cxnLst/>
          <a:rect l="0" t="0" r="0" b="0"/>
          <a:pathLst>
            <a:path>
              <a:moveTo>
                <a:pt x="0" y="0"/>
              </a:moveTo>
              <a:lnTo>
                <a:pt x="0" y="207181"/>
              </a:lnTo>
              <a:lnTo>
                <a:pt x="2710024" y="207181"/>
              </a:lnTo>
              <a:lnTo>
                <a:pt x="2710024" y="414363"/>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6E9D5801-6038-4125-BA37-EBE055F4337E}">
      <dsp:nvSpPr>
        <dsp:cNvPr id="0" name=""/>
        <dsp:cNvSpPr/>
      </dsp:nvSpPr>
      <dsp:spPr>
        <a:xfrm>
          <a:off x="3973768" y="2023654"/>
          <a:ext cx="91440" cy="414363"/>
        </a:xfrm>
        <a:custGeom>
          <a:avLst/>
          <a:gdLst/>
          <a:ahLst/>
          <a:cxnLst/>
          <a:rect l="0" t="0" r="0" b="0"/>
          <a:pathLst>
            <a:path>
              <a:moveTo>
                <a:pt x="102931" y="0"/>
              </a:moveTo>
              <a:lnTo>
                <a:pt x="102931" y="207181"/>
              </a:lnTo>
              <a:lnTo>
                <a:pt x="45720" y="207181"/>
              </a:lnTo>
              <a:lnTo>
                <a:pt x="45720" y="414363"/>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C3CEC11-12CB-4FC9-B7E4-7A4A43FED11E}">
      <dsp:nvSpPr>
        <dsp:cNvPr id="0" name=""/>
        <dsp:cNvSpPr/>
      </dsp:nvSpPr>
      <dsp:spPr>
        <a:xfrm>
          <a:off x="1309088" y="2023654"/>
          <a:ext cx="2767611" cy="437982"/>
        </a:xfrm>
        <a:custGeom>
          <a:avLst/>
          <a:gdLst/>
          <a:ahLst/>
          <a:cxnLst/>
          <a:rect l="0" t="0" r="0" b="0"/>
          <a:pathLst>
            <a:path>
              <a:moveTo>
                <a:pt x="2767611" y="0"/>
              </a:moveTo>
              <a:lnTo>
                <a:pt x="2767611" y="230800"/>
              </a:lnTo>
              <a:lnTo>
                <a:pt x="0" y="230800"/>
              </a:lnTo>
              <a:lnTo>
                <a:pt x="0" y="437982"/>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32EBECDB-AC39-46E7-8DD7-3F72235EA86B}">
      <dsp:nvSpPr>
        <dsp:cNvPr id="0" name=""/>
        <dsp:cNvSpPr/>
      </dsp:nvSpPr>
      <dsp:spPr>
        <a:xfrm>
          <a:off x="972793" y="381000"/>
          <a:ext cx="6207813" cy="1642654"/>
        </a:xfrm>
        <a:prstGeom prst="rect">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US" sz="4000" b="1" kern="1200" dirty="0" smtClean="0">
              <a:solidFill>
                <a:schemeClr val="tx1">
                  <a:lumMod val="95000"/>
                  <a:lumOff val="5000"/>
                </a:schemeClr>
              </a:solidFill>
            </a:rPr>
            <a:t>Carbohydrate</a:t>
          </a:r>
          <a:endParaRPr lang="en-US" sz="4000" b="1" kern="1200" dirty="0">
            <a:solidFill>
              <a:schemeClr val="tx1">
                <a:lumMod val="95000"/>
                <a:lumOff val="5000"/>
              </a:schemeClr>
            </a:solidFill>
          </a:endParaRPr>
        </a:p>
      </dsp:txBody>
      <dsp:txXfrm>
        <a:off x="972793" y="381000"/>
        <a:ext cx="6207813" cy="1642654"/>
      </dsp:txXfrm>
    </dsp:sp>
    <dsp:sp modelId="{8DB27362-A4A1-4956-A1CB-1F8DE0540F5C}">
      <dsp:nvSpPr>
        <dsp:cNvPr id="0" name=""/>
        <dsp:cNvSpPr/>
      </dsp:nvSpPr>
      <dsp:spPr>
        <a:xfrm>
          <a:off x="6" y="2461636"/>
          <a:ext cx="2618164" cy="2819781"/>
        </a:xfrm>
        <a:prstGeom prst="rect">
          <a:avLst/>
        </a:prstGeom>
        <a:solidFill>
          <a:srgbClr val="FFC000"/>
        </a:solidFill>
        <a:ln>
          <a:noFill/>
        </a:ln>
        <a:effectLst>
          <a:outerShdw blurRad="50800" dist="20000" dir="5400000" rotWithShape="0">
            <a:srgbClr val="000000">
              <a:alpha val="42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endParaRPr lang="en-US" altLang="zh-CN" sz="2400" b="1" kern="1200" dirty="0" smtClean="0">
            <a:solidFill>
              <a:schemeClr val="tx1">
                <a:lumMod val="95000"/>
                <a:lumOff val="5000"/>
              </a:schemeClr>
            </a:solidFill>
            <a:latin typeface="Arial"/>
          </a:endParaRPr>
        </a:p>
        <a:p>
          <a:pPr lvl="0" algn="ctr" defTabSz="1066800">
            <a:lnSpc>
              <a:spcPct val="90000"/>
            </a:lnSpc>
            <a:spcBef>
              <a:spcPct val="0"/>
            </a:spcBef>
            <a:spcAft>
              <a:spcPct val="35000"/>
            </a:spcAft>
          </a:pPr>
          <a:endParaRPr lang="en-US" altLang="zh-CN" sz="2400" b="1" kern="1200" dirty="0" smtClean="0">
            <a:solidFill>
              <a:srgbClr val="00B0F0"/>
            </a:solidFill>
            <a:latin typeface="Gisha" pitchFamily="34" charset="-79"/>
            <a:cs typeface="Gisha" pitchFamily="34" charset="-79"/>
          </a:endParaRPr>
        </a:p>
        <a:p>
          <a:pPr lvl="0" algn="ctr" defTabSz="1066800">
            <a:lnSpc>
              <a:spcPct val="90000"/>
            </a:lnSpc>
            <a:spcBef>
              <a:spcPct val="0"/>
            </a:spcBef>
            <a:spcAft>
              <a:spcPct val="35000"/>
            </a:spcAft>
          </a:pPr>
          <a:r>
            <a:rPr lang="en-US" altLang="zh-CN" sz="2400" b="1" kern="1200" dirty="0" smtClean="0">
              <a:solidFill>
                <a:srgbClr val="00B0F0"/>
              </a:solidFill>
              <a:latin typeface="Gisha" pitchFamily="34" charset="-79"/>
              <a:cs typeface="Gisha" pitchFamily="34" charset="-79"/>
            </a:rPr>
            <a:t>Monosaccharaid</a:t>
          </a:r>
          <a:r>
            <a:rPr lang="en-US" altLang="zh-CN" sz="2400" b="1" kern="1200" dirty="0" smtClean="0">
              <a:solidFill>
                <a:srgbClr val="00B0F0"/>
              </a:solidFill>
              <a:latin typeface="Arial"/>
            </a:rPr>
            <a:t>e</a:t>
          </a:r>
        </a:p>
        <a:p>
          <a:pPr lvl="0" algn="ctr" defTabSz="1066800">
            <a:lnSpc>
              <a:spcPct val="90000"/>
            </a:lnSpc>
            <a:spcBef>
              <a:spcPct val="0"/>
            </a:spcBef>
            <a:spcAft>
              <a:spcPct val="35000"/>
            </a:spcAft>
          </a:pPr>
          <a:r>
            <a:rPr lang="en-US" sz="1900" kern="1200" dirty="0" smtClean="0">
              <a:solidFill>
                <a:srgbClr val="00FF00"/>
              </a:solidFill>
              <a:latin typeface="Arial"/>
            </a:rPr>
            <a:t>Single sugars</a:t>
          </a:r>
        </a:p>
        <a:p>
          <a:pPr lvl="0" algn="ctr" defTabSz="1066800">
            <a:lnSpc>
              <a:spcPct val="90000"/>
            </a:lnSpc>
            <a:spcBef>
              <a:spcPct val="0"/>
            </a:spcBef>
            <a:spcAft>
              <a:spcPct val="35000"/>
            </a:spcAft>
          </a:pPr>
          <a:endParaRPr lang="en-US" sz="1900" kern="1200" dirty="0" smtClean="0">
            <a:solidFill>
              <a:srgbClr val="00FF00"/>
            </a:solidFill>
            <a:latin typeface="Arial"/>
          </a:endParaRPr>
        </a:p>
        <a:p>
          <a:pPr lvl="0" algn="ctr" defTabSz="1066800">
            <a:lnSpc>
              <a:spcPct val="90000"/>
            </a:lnSpc>
            <a:spcBef>
              <a:spcPct val="0"/>
            </a:spcBef>
            <a:spcAft>
              <a:spcPct val="35000"/>
            </a:spcAft>
          </a:pPr>
          <a:r>
            <a:rPr lang="en-US" sz="2000" kern="1200" dirty="0" smtClean="0">
              <a:latin typeface="Arial"/>
            </a:rPr>
            <a:t>Glucose</a:t>
          </a:r>
        </a:p>
        <a:p>
          <a:pPr lvl="0" algn="ctr" defTabSz="1066800">
            <a:lnSpc>
              <a:spcPct val="90000"/>
            </a:lnSpc>
            <a:spcBef>
              <a:spcPct val="0"/>
            </a:spcBef>
            <a:spcAft>
              <a:spcPct val="35000"/>
            </a:spcAft>
          </a:pPr>
          <a:r>
            <a:rPr lang="en-US" sz="2000" kern="1200" dirty="0" smtClean="0">
              <a:latin typeface="Arial"/>
            </a:rPr>
            <a:t>Fructose </a:t>
          </a:r>
        </a:p>
        <a:p>
          <a:pPr lvl="0" algn="ctr" defTabSz="1066800">
            <a:lnSpc>
              <a:spcPct val="90000"/>
            </a:lnSpc>
            <a:spcBef>
              <a:spcPct val="0"/>
            </a:spcBef>
            <a:spcAft>
              <a:spcPct val="35000"/>
            </a:spcAft>
          </a:pPr>
          <a:r>
            <a:rPr lang="en-US" sz="2000" kern="1200" dirty="0" smtClean="0">
              <a:latin typeface="Arial"/>
            </a:rPr>
            <a:t>Galactose</a:t>
          </a:r>
        </a:p>
        <a:p>
          <a:pPr lvl="0" algn="ctr" defTabSz="1066800">
            <a:lnSpc>
              <a:spcPct val="90000"/>
            </a:lnSpc>
            <a:spcBef>
              <a:spcPct val="0"/>
            </a:spcBef>
            <a:spcAft>
              <a:spcPct val="35000"/>
            </a:spcAft>
          </a:pPr>
          <a:endParaRPr lang="en-US" sz="1900" kern="1200" dirty="0" smtClean="0">
            <a:latin typeface="Arial"/>
          </a:endParaRPr>
        </a:p>
        <a:p>
          <a:pPr lvl="0" algn="ctr" defTabSz="1066800">
            <a:lnSpc>
              <a:spcPct val="90000"/>
            </a:lnSpc>
            <a:spcBef>
              <a:spcPct val="0"/>
            </a:spcBef>
            <a:spcAft>
              <a:spcPct val="35000"/>
            </a:spcAft>
          </a:pPr>
          <a:endParaRPr lang="en-US" sz="1900" kern="1200" dirty="0" smtClean="0">
            <a:latin typeface="Arial"/>
          </a:endParaRPr>
        </a:p>
        <a:p>
          <a:pPr lvl="0" algn="ctr" defTabSz="1066800">
            <a:lnSpc>
              <a:spcPct val="90000"/>
            </a:lnSpc>
            <a:spcBef>
              <a:spcPct val="0"/>
            </a:spcBef>
            <a:spcAft>
              <a:spcPct val="35000"/>
            </a:spcAft>
          </a:pPr>
          <a:endParaRPr lang="en-US" sz="1900" kern="1200" dirty="0" smtClean="0">
            <a:latin typeface="Arial"/>
          </a:endParaRPr>
        </a:p>
      </dsp:txBody>
      <dsp:txXfrm>
        <a:off x="6" y="2461636"/>
        <a:ext cx="2618164" cy="2819781"/>
      </dsp:txXfrm>
    </dsp:sp>
    <dsp:sp modelId="{3A40E391-D5E0-412B-916C-B4693A80EB3C}">
      <dsp:nvSpPr>
        <dsp:cNvPr id="0" name=""/>
        <dsp:cNvSpPr/>
      </dsp:nvSpPr>
      <dsp:spPr>
        <a:xfrm>
          <a:off x="3032908" y="2438018"/>
          <a:ext cx="1973158" cy="2082935"/>
        </a:xfrm>
        <a:prstGeom prst="rect">
          <a:avLst/>
        </a:prstGeom>
        <a:solidFill>
          <a:srgbClr val="FFC000"/>
        </a:solidFill>
        <a:ln>
          <a:noFill/>
        </a:ln>
        <a:effectLst>
          <a:outerShdw blurRad="50800" dist="20000" dir="5400000" rotWithShape="0">
            <a:srgbClr val="000000">
              <a:alpha val="42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844550">
            <a:lnSpc>
              <a:spcPct val="90000"/>
            </a:lnSpc>
            <a:spcBef>
              <a:spcPct val="0"/>
            </a:spcBef>
            <a:spcAft>
              <a:spcPct val="35000"/>
            </a:spcAft>
          </a:pPr>
          <a:r>
            <a:rPr lang="en-US" sz="2400" b="1" kern="1200" dirty="0" smtClean="0">
              <a:solidFill>
                <a:srgbClr val="00B0F0"/>
              </a:solidFill>
              <a:latin typeface="Gisha" pitchFamily="34" charset="-79"/>
              <a:cs typeface="Gisha" pitchFamily="34" charset="-79"/>
            </a:rPr>
            <a:t>Disaccharide</a:t>
          </a:r>
        </a:p>
        <a:p>
          <a:pPr lvl="0" algn="ctr" defTabSz="844550">
            <a:lnSpc>
              <a:spcPct val="90000"/>
            </a:lnSpc>
            <a:spcBef>
              <a:spcPct val="0"/>
            </a:spcBef>
            <a:spcAft>
              <a:spcPct val="35000"/>
            </a:spcAft>
          </a:pPr>
          <a:r>
            <a:rPr lang="en-US" sz="2200" kern="1200" dirty="0" smtClean="0">
              <a:solidFill>
                <a:srgbClr val="00FF00"/>
              </a:solidFill>
            </a:rPr>
            <a:t>Double sugars</a:t>
          </a:r>
        </a:p>
        <a:p>
          <a:pPr marL="0" marR="0" lvl="0" indent="0" algn="ctr" defTabSz="914400" eaLnBrk="1" fontAlgn="auto" latinLnBrk="0" hangingPunct="1">
            <a:lnSpc>
              <a:spcPct val="100000"/>
            </a:lnSpc>
            <a:spcBef>
              <a:spcPct val="0"/>
            </a:spcBef>
            <a:spcAft>
              <a:spcPts val="0"/>
            </a:spcAft>
            <a:buClrTx/>
            <a:buSzTx/>
            <a:buFontTx/>
            <a:buNone/>
            <a:tabLst/>
            <a:defRPr/>
          </a:pPr>
          <a:r>
            <a:rPr lang="en-US" sz="2200" kern="1200" dirty="0" smtClean="0"/>
            <a:t>Sucrose lactose</a:t>
          </a:r>
        </a:p>
        <a:p>
          <a:pPr lvl="0" algn="ctr" defTabSz="844550">
            <a:lnSpc>
              <a:spcPct val="90000"/>
            </a:lnSpc>
            <a:spcBef>
              <a:spcPct val="0"/>
            </a:spcBef>
            <a:spcAft>
              <a:spcPct val="35000"/>
            </a:spcAft>
          </a:pPr>
          <a:r>
            <a:rPr lang="en-US" sz="2200" kern="1200" dirty="0" smtClean="0"/>
            <a:t>Maltose</a:t>
          </a:r>
        </a:p>
      </dsp:txBody>
      <dsp:txXfrm>
        <a:off x="3032908" y="2438018"/>
        <a:ext cx="1973158" cy="2082935"/>
      </dsp:txXfrm>
    </dsp:sp>
    <dsp:sp modelId="{0D02C294-06C8-4E6B-A91F-6ABA959760AC}">
      <dsp:nvSpPr>
        <dsp:cNvPr id="0" name=""/>
        <dsp:cNvSpPr/>
      </dsp:nvSpPr>
      <dsp:spPr>
        <a:xfrm>
          <a:off x="5420430" y="2438018"/>
          <a:ext cx="2732587" cy="1600369"/>
        </a:xfrm>
        <a:prstGeom prst="rect">
          <a:avLst/>
        </a:prstGeom>
        <a:solidFill>
          <a:srgbClr val="7030A0"/>
        </a:solidFill>
        <a:ln>
          <a:noFill/>
        </a:ln>
        <a:effectLst>
          <a:outerShdw blurRad="50800" dist="20000" dir="5400000" rotWithShape="0">
            <a:srgbClr val="000000">
              <a:alpha val="42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844550">
            <a:lnSpc>
              <a:spcPct val="90000"/>
            </a:lnSpc>
            <a:spcBef>
              <a:spcPct val="0"/>
            </a:spcBef>
            <a:spcAft>
              <a:spcPct val="35000"/>
            </a:spcAft>
          </a:pPr>
          <a:r>
            <a:rPr lang="en-US" sz="2400" b="1" kern="1200" dirty="0" smtClean="0">
              <a:solidFill>
                <a:srgbClr val="00B0F0"/>
              </a:solidFill>
              <a:latin typeface="Gisha" pitchFamily="34" charset="-79"/>
              <a:cs typeface="Gisha" pitchFamily="34" charset="-79"/>
            </a:rPr>
            <a:t>Polysaccharide</a:t>
          </a:r>
        </a:p>
        <a:p>
          <a:pPr lvl="0" algn="ctr" defTabSz="977900">
            <a:lnSpc>
              <a:spcPct val="90000"/>
            </a:lnSpc>
            <a:spcBef>
              <a:spcPct val="0"/>
            </a:spcBef>
            <a:spcAft>
              <a:spcPct val="35000"/>
            </a:spcAft>
          </a:pPr>
          <a:r>
            <a:rPr lang="en-US" sz="2200" kern="1200" dirty="0" smtClean="0">
              <a:solidFill>
                <a:srgbClr val="00FF00"/>
              </a:solidFill>
            </a:rPr>
            <a:t>Multiple sugars</a:t>
          </a:r>
        </a:p>
        <a:p>
          <a:pPr lvl="0" algn="ctr" defTabSz="977900">
            <a:lnSpc>
              <a:spcPct val="90000"/>
            </a:lnSpc>
            <a:spcBef>
              <a:spcPct val="0"/>
            </a:spcBef>
            <a:spcAft>
              <a:spcPct val="35000"/>
            </a:spcAft>
          </a:pPr>
          <a:r>
            <a:rPr lang="en-US" sz="2200" kern="1200" dirty="0" smtClean="0"/>
            <a:t>Starch</a:t>
          </a:r>
          <a:endParaRPr lang="en-US" sz="2200" kern="1200" dirty="0"/>
        </a:p>
      </dsp:txBody>
      <dsp:txXfrm>
        <a:off x="5420430" y="2438018"/>
        <a:ext cx="2732587" cy="160036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0055" cy="482838"/>
          </a:xfrm>
          <a:prstGeom prst="rect">
            <a:avLst/>
          </a:prstGeom>
        </p:spPr>
        <p:txBody>
          <a:bodyPr vert="horz" lIns="94476" tIns="47238" rIns="94476" bIns="47238" rtlCol="0"/>
          <a:lstStyle>
            <a:lvl1pPr algn="l">
              <a:defRPr sz="1200"/>
            </a:lvl1pPr>
          </a:lstStyle>
          <a:p>
            <a:endParaRPr lang="en-US"/>
          </a:p>
        </p:txBody>
      </p:sp>
      <p:sp>
        <p:nvSpPr>
          <p:cNvPr id="3" name="Date Placeholder 2"/>
          <p:cNvSpPr>
            <a:spLocks noGrp="1"/>
          </p:cNvSpPr>
          <p:nvPr>
            <p:ph type="dt" sz="quarter" idx="1"/>
          </p:nvPr>
        </p:nvSpPr>
        <p:spPr>
          <a:xfrm>
            <a:off x="3895404" y="0"/>
            <a:ext cx="2980055" cy="482838"/>
          </a:xfrm>
          <a:prstGeom prst="rect">
            <a:avLst/>
          </a:prstGeom>
        </p:spPr>
        <p:txBody>
          <a:bodyPr vert="horz" lIns="94476" tIns="47238" rIns="94476" bIns="47238" rtlCol="0"/>
          <a:lstStyle>
            <a:lvl1pPr algn="r">
              <a:defRPr sz="1200"/>
            </a:lvl1pPr>
          </a:lstStyle>
          <a:p>
            <a:fld id="{A71702C9-8978-4C92-B11F-71659397A43E}" type="datetimeFigureOut">
              <a:rPr lang="en-US" smtClean="0"/>
              <a:pPr/>
              <a:t>2/19/2012</a:t>
            </a:fld>
            <a:endParaRPr lang="en-US"/>
          </a:p>
        </p:txBody>
      </p:sp>
      <p:sp>
        <p:nvSpPr>
          <p:cNvPr id="4" name="Footer Placeholder 3"/>
          <p:cNvSpPr>
            <a:spLocks noGrp="1"/>
          </p:cNvSpPr>
          <p:nvPr>
            <p:ph type="ftr" sz="quarter" idx="2"/>
          </p:nvPr>
        </p:nvSpPr>
        <p:spPr>
          <a:xfrm>
            <a:off x="0" y="9172249"/>
            <a:ext cx="2980055" cy="482838"/>
          </a:xfrm>
          <a:prstGeom prst="rect">
            <a:avLst/>
          </a:prstGeom>
        </p:spPr>
        <p:txBody>
          <a:bodyPr vert="horz" lIns="94476" tIns="47238" rIns="94476" bIns="47238" rtlCol="0" anchor="b"/>
          <a:lstStyle>
            <a:lvl1pPr algn="l">
              <a:defRPr sz="1200"/>
            </a:lvl1pPr>
          </a:lstStyle>
          <a:p>
            <a:endParaRPr lang="en-US"/>
          </a:p>
        </p:txBody>
      </p:sp>
      <p:sp>
        <p:nvSpPr>
          <p:cNvPr id="5" name="Slide Number Placeholder 4"/>
          <p:cNvSpPr>
            <a:spLocks noGrp="1"/>
          </p:cNvSpPr>
          <p:nvPr>
            <p:ph type="sldNum" sz="quarter" idx="3"/>
          </p:nvPr>
        </p:nvSpPr>
        <p:spPr>
          <a:xfrm>
            <a:off x="3895404" y="9172249"/>
            <a:ext cx="2980055" cy="482838"/>
          </a:xfrm>
          <a:prstGeom prst="rect">
            <a:avLst/>
          </a:prstGeom>
        </p:spPr>
        <p:txBody>
          <a:bodyPr vert="horz" lIns="94476" tIns="47238" rIns="94476" bIns="47238" rtlCol="0" anchor="b"/>
          <a:lstStyle>
            <a:lvl1pPr algn="r">
              <a:defRPr sz="1200"/>
            </a:lvl1pPr>
          </a:lstStyle>
          <a:p>
            <a:fld id="{4F71E9BC-E19B-44BE-896C-8EB4BA69CB64}" type="slidenum">
              <a:rPr lang="en-US" smtClean="0"/>
              <a:pPr/>
              <a:t>‹#›</a:t>
            </a:fld>
            <a:endParaRPr lang="en-US"/>
          </a:p>
        </p:txBody>
      </p:sp>
    </p:spTree>
    <p:extLst>
      <p:ext uri="{BB962C8B-B14F-4D97-AF65-F5344CB8AC3E}">
        <p14:creationId xmlns:p14="http://schemas.microsoft.com/office/powerpoint/2010/main" xmlns="" val="25507466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FA71FBE2-3BF5-4A78-86DA-3922AEB5BAE0}" type="datetimeFigureOut">
              <a:rPr lang="en-US" smtClean="0"/>
              <a:pPr/>
              <a:t>2/19/2012</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096A2FC5-E75F-47D6-AEB9-932BC822D847}"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71FBE2-3BF5-4A78-86DA-3922AEB5BAE0}" type="datetimeFigureOut">
              <a:rPr lang="en-US" smtClean="0"/>
              <a:pPr/>
              <a:t>2/19/2012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96A2FC5-E75F-47D6-AEB9-932BC822D84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71FBE2-3BF5-4A78-86DA-3922AEB5BAE0}" type="datetimeFigureOut">
              <a:rPr lang="en-US" smtClean="0"/>
              <a:pPr/>
              <a:t>2/19/2012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96A2FC5-E75F-47D6-AEB9-932BC822D84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FA71FBE2-3BF5-4A78-86DA-3922AEB5BAE0}" type="datetimeFigureOut">
              <a:rPr lang="en-US" smtClean="0"/>
              <a:pPr/>
              <a:t>2/19/2012</a:t>
            </a:fld>
            <a:endParaRPr lang="en-US" dirty="0"/>
          </a:p>
        </p:txBody>
      </p:sp>
      <p:sp>
        <p:nvSpPr>
          <p:cNvPr id="9" name="Slide Number Placeholder 8"/>
          <p:cNvSpPr>
            <a:spLocks noGrp="1"/>
          </p:cNvSpPr>
          <p:nvPr>
            <p:ph type="sldNum" sz="quarter" idx="15"/>
          </p:nvPr>
        </p:nvSpPr>
        <p:spPr/>
        <p:txBody>
          <a:bodyPr rtlCol="0"/>
          <a:lstStyle/>
          <a:p>
            <a:fld id="{096A2FC5-E75F-47D6-AEB9-932BC822D847}"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FA71FBE2-3BF5-4A78-86DA-3922AEB5BAE0}" type="datetimeFigureOut">
              <a:rPr lang="en-US" smtClean="0"/>
              <a:pPr/>
              <a:t>2/19/2012</a:t>
            </a:fld>
            <a:endParaRPr lang="en-US"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096A2FC5-E75F-47D6-AEB9-932BC822D84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A71FBE2-3BF5-4A78-86DA-3922AEB5BAE0}" type="datetimeFigureOut">
              <a:rPr lang="en-US" smtClean="0"/>
              <a:pPr/>
              <a:t>2/19/2012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96A2FC5-E75F-47D6-AEB9-932BC822D847}" type="slidenum">
              <a:rPr lang="en-US" smtClean="0"/>
              <a:pPr/>
              <a:t>‹#›</a:t>
            </a:fld>
            <a:endParaRPr lang="en-US"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A71FBE2-3BF5-4A78-86DA-3922AEB5BAE0}" type="datetimeFigureOut">
              <a:rPr lang="en-US" smtClean="0"/>
              <a:pPr/>
              <a:t>2/19/2012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96A2FC5-E75F-47D6-AEB9-932BC822D847}" type="slidenum">
              <a:rPr lang="en-US" smtClean="0"/>
              <a:pPr/>
              <a:t>‹#›</a:t>
            </a:fld>
            <a:endParaRPr lang="en-US"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FA71FBE2-3BF5-4A78-86DA-3922AEB5BAE0}" type="datetimeFigureOut">
              <a:rPr lang="en-US" smtClean="0"/>
              <a:pPr/>
              <a:t>2/19/2012</a:t>
            </a:fld>
            <a:endParaRPr lang="en-US" dirty="0"/>
          </a:p>
        </p:txBody>
      </p:sp>
      <p:sp>
        <p:nvSpPr>
          <p:cNvPr id="7" name="Slide Number Placeholder 6"/>
          <p:cNvSpPr>
            <a:spLocks noGrp="1"/>
          </p:cNvSpPr>
          <p:nvPr>
            <p:ph type="sldNum" sz="quarter" idx="11"/>
          </p:nvPr>
        </p:nvSpPr>
        <p:spPr/>
        <p:txBody>
          <a:bodyPr rtlCol="0"/>
          <a:lstStyle/>
          <a:p>
            <a:fld id="{096A2FC5-E75F-47D6-AEB9-932BC822D847}"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71FBE2-3BF5-4A78-86DA-3922AEB5BAE0}" type="datetimeFigureOut">
              <a:rPr lang="en-US" smtClean="0"/>
              <a:pPr/>
              <a:t>2/19/2012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96A2FC5-E75F-47D6-AEB9-932BC822D84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FA71FBE2-3BF5-4A78-86DA-3922AEB5BAE0}" type="datetimeFigureOut">
              <a:rPr lang="en-US" smtClean="0"/>
              <a:pPr/>
              <a:t>2/19/2012</a:t>
            </a:fld>
            <a:endParaRPr lang="en-US" dirty="0"/>
          </a:p>
        </p:txBody>
      </p:sp>
      <p:sp>
        <p:nvSpPr>
          <p:cNvPr id="22" name="Slide Number Placeholder 21"/>
          <p:cNvSpPr>
            <a:spLocks noGrp="1"/>
          </p:cNvSpPr>
          <p:nvPr>
            <p:ph type="sldNum" sz="quarter" idx="15"/>
          </p:nvPr>
        </p:nvSpPr>
        <p:spPr/>
        <p:txBody>
          <a:bodyPr rtlCol="0"/>
          <a:lstStyle/>
          <a:p>
            <a:fld id="{096A2FC5-E75F-47D6-AEB9-932BC822D847}" type="slidenum">
              <a:rPr lang="en-US" smtClean="0"/>
              <a:pPr/>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FA71FBE2-3BF5-4A78-86DA-3922AEB5BAE0}" type="datetimeFigureOut">
              <a:rPr lang="en-US" smtClean="0"/>
              <a:pPr/>
              <a:t>2/19/2012</a:t>
            </a:fld>
            <a:endParaRPr lang="en-US" dirty="0"/>
          </a:p>
        </p:txBody>
      </p:sp>
      <p:sp>
        <p:nvSpPr>
          <p:cNvPr id="18" name="Slide Number Placeholder 17"/>
          <p:cNvSpPr>
            <a:spLocks noGrp="1"/>
          </p:cNvSpPr>
          <p:nvPr>
            <p:ph type="sldNum" sz="quarter" idx="11"/>
          </p:nvPr>
        </p:nvSpPr>
        <p:spPr/>
        <p:txBody>
          <a:bodyPr rtlCol="0"/>
          <a:lstStyle/>
          <a:p>
            <a:fld id="{096A2FC5-E75F-47D6-AEB9-932BC822D847}"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A71FBE2-3BF5-4A78-86DA-3922AEB5BAE0}" type="datetimeFigureOut">
              <a:rPr lang="en-US" smtClean="0"/>
              <a:pPr/>
              <a:t>2/19/2012</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96A2FC5-E75F-47D6-AEB9-932BC822D84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gif"/><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en.wikipedia.org/wiki/Teeth"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video" Target="file:///C:\Users\ksu\Desktop\12._Enzymes,_Proteins,_Carbohydrates,_Digestion_%5bSaveYouTube.com%5d.mp4"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video" Target="file:///C:\Users\ksu\Desktop\Glucose_animation_%5bSaveYouTube.com%5d.mp4" TargetMode="External"/></Relationships>
</file>

<file path=ppt/slides/_rels/slide7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1219200"/>
            <a:ext cx="6400800" cy="1894362"/>
          </a:xfrm>
        </p:spPr>
        <p:txBody>
          <a:bodyPr>
            <a:normAutofit fontScale="90000"/>
          </a:bodyPr>
          <a:lstStyle/>
          <a:p>
            <a:r>
              <a:rPr lang="en-US" dirty="0"/>
              <a:t> </a:t>
            </a:r>
            <a:br>
              <a:rPr lang="en-US" dirty="0"/>
            </a:br>
            <a:r>
              <a:rPr lang="en-US" dirty="0"/>
              <a:t/>
            </a:r>
            <a:br>
              <a:rPr lang="en-US" dirty="0"/>
            </a:br>
            <a:r>
              <a:rPr lang="en-US" sz="6000" dirty="0" smtClean="0">
                <a:solidFill>
                  <a:srgbClr val="FF0000"/>
                </a:solidFill>
                <a:latin typeface="Castellar" pitchFamily="18" charset="0"/>
              </a:rPr>
              <a:t>Carbohydrates-1</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10000"/>
          </a:bodyPr>
          <a:lstStyle/>
          <a:p>
            <a:r>
              <a:rPr lang="en-US" sz="2600" dirty="0" smtClean="0"/>
              <a:t>Lect-2</a:t>
            </a:r>
          </a:p>
          <a:p>
            <a:endParaRPr lang="en-US" dirty="0"/>
          </a:p>
          <a:p>
            <a:endParaRPr lang="en-US" dirty="0" smtClean="0"/>
          </a:p>
          <a:p>
            <a:pPr algn="r"/>
            <a:r>
              <a:rPr lang="en-US" dirty="0" smtClean="0">
                <a:latin typeface="Brush Script MT" pitchFamily="66" charset="0"/>
              </a:rPr>
              <a:t>Sara AL-</a:t>
            </a:r>
            <a:r>
              <a:rPr lang="en-US" dirty="0" err="1" smtClean="0">
                <a:latin typeface="Brush Script MT" pitchFamily="66" charset="0"/>
              </a:rPr>
              <a:t>Mosharruf</a:t>
            </a:r>
            <a:endParaRPr lang="en-US" dirty="0">
              <a:latin typeface="Brush Script MT" pitchFamily="66" charset="0"/>
            </a:endParaRPr>
          </a:p>
        </p:txBody>
      </p:sp>
    </p:spTree>
    <p:extLst>
      <p:ext uri="{BB962C8B-B14F-4D97-AF65-F5344CB8AC3E}">
        <p14:creationId xmlns:p14="http://schemas.microsoft.com/office/powerpoint/2010/main" xmlns="" val="1043328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143000"/>
          </a:xfrm>
        </p:spPr>
        <p:txBody>
          <a:bodyPr/>
          <a:lstStyle/>
          <a:p>
            <a:r>
              <a:rPr lang="en-US" sz="2800" b="1" dirty="0">
                <a:solidFill>
                  <a:srgbClr val="7030A0"/>
                </a:solidFill>
              </a:rPr>
              <a:t>Fructose</a:t>
            </a:r>
            <a:r>
              <a:rPr lang="en-US" dirty="0"/>
              <a:t/>
            </a:r>
            <a:br>
              <a:rPr lang="en-US" dirty="0"/>
            </a:br>
            <a:endParaRPr lang="en-US" dirty="0"/>
          </a:p>
        </p:txBody>
      </p:sp>
      <p:sp>
        <p:nvSpPr>
          <p:cNvPr id="3" name="Content Placeholder 2"/>
          <p:cNvSpPr>
            <a:spLocks noGrp="1"/>
          </p:cNvSpPr>
          <p:nvPr>
            <p:ph sz="quarter" idx="1"/>
          </p:nvPr>
        </p:nvSpPr>
        <p:spPr>
          <a:xfrm>
            <a:off x="457200" y="1600200"/>
            <a:ext cx="7467600" cy="4873752"/>
          </a:xfrm>
        </p:spPr>
        <p:txBody>
          <a:bodyPr>
            <a:normAutofit fontScale="92500" lnSpcReduction="10000"/>
          </a:bodyPr>
          <a:lstStyle/>
          <a:p>
            <a:pPr>
              <a:buClr>
                <a:srgbClr val="7030A0"/>
              </a:buClr>
              <a:buFont typeface="Wingdings" pitchFamily="2" charset="2"/>
              <a:buChar char="v"/>
            </a:pPr>
            <a:r>
              <a:rPr lang="en-US" dirty="0" smtClean="0"/>
              <a:t>Fructose is the sweetest of the sugars.</a:t>
            </a:r>
          </a:p>
          <a:p>
            <a:pPr marL="0" indent="0">
              <a:buClr>
                <a:srgbClr val="7030A0"/>
              </a:buClr>
              <a:buNone/>
            </a:pPr>
            <a:endParaRPr lang="en-US" dirty="0" smtClean="0"/>
          </a:p>
          <a:p>
            <a:pPr>
              <a:buClr>
                <a:srgbClr val="7030A0"/>
              </a:buClr>
              <a:buFont typeface="Wingdings" pitchFamily="2" charset="2"/>
              <a:buChar char="v"/>
            </a:pPr>
            <a:r>
              <a:rPr lang="en-US" dirty="0" smtClean="0"/>
              <a:t>Has the same chemical formula of glucose</a:t>
            </a:r>
          </a:p>
          <a:p>
            <a:pPr marL="0" indent="0">
              <a:buClr>
                <a:srgbClr val="7030A0"/>
              </a:buClr>
              <a:buNone/>
            </a:pPr>
            <a:r>
              <a:rPr lang="en-US" dirty="0" smtClean="0"/>
              <a:t> but with different structure.</a:t>
            </a:r>
          </a:p>
          <a:p>
            <a:pPr>
              <a:buClr>
                <a:srgbClr val="7030A0"/>
              </a:buClr>
              <a:buFont typeface="Wingdings" pitchFamily="2" charset="2"/>
              <a:buChar char="v"/>
            </a:pPr>
            <a:endParaRPr lang="en-US" dirty="0" smtClean="0"/>
          </a:p>
          <a:p>
            <a:pPr>
              <a:buClr>
                <a:srgbClr val="7030A0"/>
              </a:buClr>
              <a:buFont typeface="Wingdings" pitchFamily="2" charset="2"/>
              <a:buChar char="v"/>
            </a:pPr>
            <a:r>
              <a:rPr lang="en-US" dirty="0" smtClean="0"/>
              <a:t>Fructose occurs naturally in fruits and honey.</a:t>
            </a:r>
          </a:p>
          <a:p>
            <a:pPr>
              <a:buClr>
                <a:srgbClr val="7030A0"/>
              </a:buClr>
              <a:buFont typeface="Wingdings" pitchFamily="2" charset="2"/>
              <a:buChar char="v"/>
            </a:pPr>
            <a:endParaRPr lang="en-US" dirty="0"/>
          </a:p>
          <a:p>
            <a:pPr>
              <a:buClr>
                <a:srgbClr val="7030A0"/>
              </a:buClr>
              <a:buFont typeface="Wingdings" pitchFamily="2" charset="2"/>
              <a:buChar char="v"/>
            </a:pPr>
            <a:r>
              <a:rPr lang="en-US" dirty="0" smtClean="0"/>
              <a:t>The </a:t>
            </a:r>
            <a:r>
              <a:rPr lang="en-US" dirty="0"/>
              <a:t>amount of fructose in fruits depends on </a:t>
            </a:r>
            <a:endParaRPr lang="en-US" dirty="0" smtClean="0"/>
          </a:p>
          <a:p>
            <a:pPr marL="0" indent="0">
              <a:buClr>
                <a:srgbClr val="7030A0"/>
              </a:buClr>
              <a:buNone/>
            </a:pPr>
            <a:r>
              <a:rPr lang="en-US" dirty="0" smtClean="0"/>
              <a:t>the degree </a:t>
            </a:r>
            <a:r>
              <a:rPr lang="en-US" dirty="0"/>
              <a:t>of ripeness. </a:t>
            </a:r>
            <a:endParaRPr lang="en-US" dirty="0" smtClean="0"/>
          </a:p>
          <a:p>
            <a:pPr>
              <a:buClr>
                <a:srgbClr val="7030A0"/>
              </a:buClr>
              <a:buFont typeface="Wingdings" pitchFamily="2" charset="2"/>
              <a:buChar char="v"/>
            </a:pPr>
            <a:endParaRPr lang="en-US" dirty="0"/>
          </a:p>
          <a:p>
            <a:pPr>
              <a:buClr>
                <a:srgbClr val="7030A0"/>
              </a:buClr>
              <a:buFont typeface="Wingdings" pitchFamily="2" charset="2"/>
              <a:buChar char="v"/>
            </a:pPr>
            <a:r>
              <a:rPr lang="en-US" dirty="0"/>
              <a:t> </a:t>
            </a:r>
            <a:r>
              <a:rPr lang="en-US" dirty="0" smtClean="0"/>
              <a:t>As </a:t>
            </a:r>
            <a:r>
              <a:rPr lang="en-US" dirty="0"/>
              <a:t>the fruit ripens, some of the stored starch turns </a:t>
            </a:r>
            <a:r>
              <a:rPr lang="en-US" dirty="0" smtClean="0"/>
              <a:t>to </a:t>
            </a:r>
            <a:r>
              <a:rPr lang="en-US" dirty="0"/>
              <a:t>sugars. </a:t>
            </a:r>
            <a:endParaRPr lang="en-US" dirty="0" smtClean="0"/>
          </a:p>
          <a:p>
            <a:pPr>
              <a:buClr>
                <a:srgbClr val="7030A0"/>
              </a:buClr>
              <a:buFont typeface="Wingdings" pitchFamily="2" charset="2"/>
              <a:buChar char="v"/>
            </a:pPr>
            <a:r>
              <a:rPr lang="en-US" dirty="0" smtClean="0"/>
              <a:t>It is also called fruit sugar.</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72200" y="76200"/>
            <a:ext cx="2743200" cy="3200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7999" y="3471408"/>
            <a:ext cx="2057401" cy="1819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52717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7467600" cy="1143000"/>
          </a:xfrm>
        </p:spPr>
        <p:txBody>
          <a:bodyPr>
            <a:normAutofit fontScale="90000"/>
          </a:bodyPr>
          <a:lstStyle/>
          <a:p>
            <a:r>
              <a:rPr lang="en-US" sz="3100" b="1" dirty="0">
                <a:solidFill>
                  <a:srgbClr val="7030A0"/>
                </a:solidFill>
              </a:rPr>
              <a:t>Galactose</a:t>
            </a:r>
            <a:r>
              <a:rPr lang="en-US" dirty="0"/>
              <a:t/>
            </a:r>
            <a:br>
              <a:rPr lang="en-US" dirty="0"/>
            </a:br>
            <a:r>
              <a:rPr lang="en-US" dirty="0"/>
              <a:t> </a:t>
            </a:r>
            <a:br>
              <a:rPr lang="en-US" dirty="0"/>
            </a:br>
            <a:endParaRPr lang="en-US" dirty="0"/>
          </a:p>
        </p:txBody>
      </p:sp>
      <p:sp>
        <p:nvSpPr>
          <p:cNvPr id="3" name="Content Placeholder 2"/>
          <p:cNvSpPr>
            <a:spLocks noGrp="1"/>
          </p:cNvSpPr>
          <p:nvPr>
            <p:ph sz="quarter" idx="1"/>
          </p:nvPr>
        </p:nvSpPr>
        <p:spPr>
          <a:xfrm>
            <a:off x="381000" y="838200"/>
            <a:ext cx="7772400" cy="5867400"/>
          </a:xfrm>
        </p:spPr>
        <p:txBody>
          <a:bodyPr>
            <a:normAutofit fontScale="92500" lnSpcReduction="10000"/>
          </a:bodyPr>
          <a:lstStyle/>
          <a:p>
            <a:pPr marL="0" indent="0">
              <a:buNone/>
            </a:pPr>
            <a:endParaRPr lang="en-US" dirty="0"/>
          </a:p>
          <a:p>
            <a:pPr>
              <a:buClr>
                <a:srgbClr val="7030A0"/>
              </a:buClr>
              <a:buFont typeface="Wingdings" pitchFamily="2" charset="2"/>
              <a:buChar char="v"/>
            </a:pPr>
            <a:r>
              <a:rPr lang="en-US" sz="2600" dirty="0" smtClean="0"/>
              <a:t>Galactose occurs naturally as a </a:t>
            </a:r>
          </a:p>
          <a:p>
            <a:pPr marL="0" indent="0">
              <a:buClr>
                <a:srgbClr val="7030A0"/>
              </a:buClr>
              <a:buNone/>
            </a:pPr>
            <a:r>
              <a:rPr lang="en-US" sz="2600" dirty="0"/>
              <a:t> </a:t>
            </a:r>
            <a:r>
              <a:rPr lang="en-US" sz="2600" dirty="0" smtClean="0"/>
              <a:t>  single sugar in only few foods.</a:t>
            </a:r>
          </a:p>
          <a:p>
            <a:pPr marL="0" indent="0">
              <a:buClr>
                <a:srgbClr val="7030A0"/>
              </a:buClr>
              <a:buNone/>
            </a:pPr>
            <a:endParaRPr lang="en-US" sz="2600" dirty="0" smtClean="0"/>
          </a:p>
          <a:p>
            <a:pPr>
              <a:buClr>
                <a:srgbClr val="7030A0"/>
              </a:buClr>
              <a:buFont typeface="Wingdings" pitchFamily="2" charset="2"/>
              <a:buChar char="v"/>
            </a:pPr>
            <a:r>
              <a:rPr lang="en-US" sz="2600" dirty="0" smtClean="0"/>
              <a:t>Galactose  has the same number</a:t>
            </a:r>
          </a:p>
          <a:p>
            <a:pPr marL="0" indent="0">
              <a:buClr>
                <a:srgbClr val="7030A0"/>
              </a:buClr>
              <a:buNone/>
            </a:pPr>
            <a:r>
              <a:rPr lang="en-US" sz="2600" dirty="0" smtClean="0"/>
              <a:t> and kinds of atoms as glucose and </a:t>
            </a:r>
          </a:p>
          <a:p>
            <a:pPr marL="0" indent="0">
              <a:buClr>
                <a:srgbClr val="7030A0"/>
              </a:buClr>
              <a:buNone/>
            </a:pPr>
            <a:r>
              <a:rPr lang="en-US" sz="2600" dirty="0"/>
              <a:t> </a:t>
            </a:r>
            <a:r>
              <a:rPr lang="en-US" sz="2600" dirty="0" smtClean="0"/>
              <a:t> fructose  in yet another arrangement.</a:t>
            </a:r>
          </a:p>
          <a:p>
            <a:pPr>
              <a:buClr>
                <a:srgbClr val="7030A0"/>
              </a:buClr>
              <a:buFont typeface="Wingdings" pitchFamily="2" charset="2"/>
              <a:buChar char="v"/>
            </a:pPr>
            <a:endParaRPr lang="en-US" sz="2600" dirty="0" smtClean="0"/>
          </a:p>
          <a:p>
            <a:pPr>
              <a:buClr>
                <a:srgbClr val="7030A0"/>
              </a:buClr>
              <a:buFont typeface="Wingdings" pitchFamily="2" charset="2"/>
              <a:buChar char="v"/>
            </a:pPr>
            <a:r>
              <a:rPr lang="en-US" sz="2600" dirty="0" smtClean="0"/>
              <a:t>Galactose </a:t>
            </a:r>
            <a:r>
              <a:rPr lang="en-US" sz="2600" dirty="0"/>
              <a:t>also is not usually found as such </a:t>
            </a:r>
            <a:endParaRPr lang="en-US" sz="2600" dirty="0" smtClean="0"/>
          </a:p>
          <a:p>
            <a:pPr marL="0" indent="0">
              <a:buClr>
                <a:srgbClr val="7030A0"/>
              </a:buClr>
              <a:buNone/>
            </a:pPr>
            <a:r>
              <a:rPr lang="en-US" sz="2600" dirty="0" smtClean="0"/>
              <a:t>in </a:t>
            </a:r>
            <a:r>
              <a:rPr lang="en-US" sz="2600" dirty="0"/>
              <a:t>the </a:t>
            </a:r>
            <a:r>
              <a:rPr lang="en-US" sz="2600" dirty="0" smtClean="0"/>
              <a:t>diet. But rather as a part of disaccharide ”lactose=</a:t>
            </a:r>
            <a:r>
              <a:rPr lang="en-US" sz="2600" dirty="0" err="1" smtClean="0"/>
              <a:t>glucose+galactose</a:t>
            </a:r>
            <a:r>
              <a:rPr lang="en-US" sz="2600" dirty="0" smtClean="0"/>
              <a:t>”</a:t>
            </a:r>
            <a:endParaRPr lang="en-US" sz="2600" dirty="0"/>
          </a:p>
          <a:p>
            <a:pPr>
              <a:buClr>
                <a:srgbClr val="7030A0"/>
              </a:buClr>
              <a:buFont typeface="Wingdings" pitchFamily="2" charset="2"/>
              <a:buChar char="v"/>
            </a:pPr>
            <a:endParaRPr lang="en-US" sz="2600" dirty="0"/>
          </a:p>
          <a:p>
            <a:pPr>
              <a:buClr>
                <a:srgbClr val="7030A0"/>
              </a:buClr>
              <a:buFont typeface="Wingdings" pitchFamily="2" charset="2"/>
              <a:buChar char="v"/>
            </a:pPr>
            <a:r>
              <a:rPr lang="en-US" sz="2600" dirty="0" smtClean="0"/>
              <a:t>Milk is the primary food source of </a:t>
            </a:r>
            <a:r>
              <a:rPr lang="en-US" sz="2600" dirty="0" err="1" smtClean="0"/>
              <a:t>galactose</a:t>
            </a:r>
            <a:r>
              <a:rPr lang="en-US" sz="2600" dirty="0" smtClean="0"/>
              <a:t>. </a:t>
            </a:r>
          </a:p>
          <a:p>
            <a:pPr marL="0" indent="0">
              <a:buClr>
                <a:srgbClr val="7030A0"/>
              </a:buClr>
              <a:buNone/>
            </a:pPr>
            <a:r>
              <a:rPr lang="en-US" sz="2600" dirty="0" smtClean="0"/>
              <a:t>Comes </a:t>
            </a:r>
            <a:r>
              <a:rPr lang="en-US" sz="2600" dirty="0"/>
              <a:t>mainly from digestion of milk </a:t>
            </a:r>
            <a:r>
              <a:rPr lang="en-US" sz="2600" dirty="0" smtClean="0"/>
              <a:t>sugars (lactose</a:t>
            </a:r>
            <a:r>
              <a:rPr lang="en-US" sz="2600" dirty="0"/>
              <a:t>).</a:t>
            </a:r>
            <a:r>
              <a:rPr lang="en-US" dirty="0"/>
              <a:t> </a:t>
            </a:r>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54839" y="2514600"/>
            <a:ext cx="1953904" cy="304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53200" y="28575"/>
            <a:ext cx="2590800" cy="2486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82947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1143000"/>
          </a:xfrm>
          <a:solidFill>
            <a:srgbClr val="FF6600"/>
          </a:solidFill>
        </p:spPr>
        <p:txBody>
          <a:bodyPr/>
          <a:lstStyle/>
          <a:p>
            <a:r>
              <a:rPr lang="en-US" b="1" dirty="0" smtClean="0">
                <a:solidFill>
                  <a:srgbClr val="00B0F0"/>
                </a:solidFill>
                <a:latin typeface="Gisha" pitchFamily="34" charset="-79"/>
                <a:cs typeface="Gisha" pitchFamily="34" charset="-79"/>
              </a:rPr>
              <a:t>Disaccharides</a:t>
            </a:r>
            <a:endParaRPr lang="en-US" dirty="0">
              <a:solidFill>
                <a:srgbClr val="00B0F0"/>
              </a:solidFill>
              <a:latin typeface="Gisha" pitchFamily="34" charset="-79"/>
              <a:cs typeface="Gisha" pitchFamily="34" charset="-79"/>
            </a:endParaRPr>
          </a:p>
        </p:txBody>
      </p:sp>
      <p:sp>
        <p:nvSpPr>
          <p:cNvPr id="3" name="Content Placeholder 2"/>
          <p:cNvSpPr>
            <a:spLocks noGrp="1"/>
          </p:cNvSpPr>
          <p:nvPr>
            <p:ph sz="quarter" idx="1"/>
          </p:nvPr>
        </p:nvSpPr>
        <p:spPr/>
        <p:txBody>
          <a:bodyPr>
            <a:normAutofit fontScale="92500" lnSpcReduction="10000"/>
          </a:bodyPr>
          <a:lstStyle/>
          <a:p>
            <a:pPr algn="just">
              <a:buClr>
                <a:srgbClr val="00B0F0"/>
              </a:buClr>
              <a:buFont typeface="Arial" pitchFamily="34" charset="0"/>
              <a:buChar char="•"/>
            </a:pPr>
            <a:r>
              <a:rPr lang="en-US" dirty="0" smtClean="0"/>
              <a:t>Disaccharides: pairs </a:t>
            </a:r>
            <a:r>
              <a:rPr lang="en-US" dirty="0"/>
              <a:t>of </a:t>
            </a:r>
            <a:r>
              <a:rPr lang="en-US" dirty="0" err="1" smtClean="0"/>
              <a:t>monosaccharides</a:t>
            </a:r>
            <a:r>
              <a:rPr lang="en-US" dirty="0" smtClean="0"/>
              <a:t> linked </a:t>
            </a:r>
            <a:r>
              <a:rPr lang="en-US" dirty="0"/>
              <a:t>together</a:t>
            </a:r>
            <a:r>
              <a:rPr lang="en-US" dirty="0" smtClean="0"/>
              <a:t>.</a:t>
            </a:r>
          </a:p>
          <a:p>
            <a:pPr algn="just">
              <a:buClr>
                <a:srgbClr val="00B0F0"/>
              </a:buClr>
              <a:buFont typeface="Arial" pitchFamily="34" charset="0"/>
              <a:buChar char="•"/>
            </a:pPr>
            <a:r>
              <a:rPr lang="en-US" dirty="0" smtClean="0"/>
              <a:t>Glucose occurs in all three, and the second member of the pair is either fructose, </a:t>
            </a:r>
            <a:r>
              <a:rPr lang="en-US" dirty="0" err="1" smtClean="0"/>
              <a:t>galactose</a:t>
            </a:r>
            <a:r>
              <a:rPr lang="en-US" dirty="0" smtClean="0"/>
              <a:t>, or another glucose.</a:t>
            </a:r>
          </a:p>
          <a:p>
            <a:pPr algn="just">
              <a:buClr>
                <a:srgbClr val="00B0F0"/>
              </a:buClr>
              <a:buFont typeface="Arial" pitchFamily="34" charset="0"/>
              <a:buChar char="•"/>
            </a:pPr>
            <a:r>
              <a:rPr lang="en-US" dirty="0" smtClean="0"/>
              <a:t>The CHO and all other energy nutrients </a:t>
            </a:r>
          </a:p>
          <a:p>
            <a:pPr marL="0" indent="0" algn="just">
              <a:buClr>
                <a:srgbClr val="00B0F0"/>
              </a:buClr>
              <a:buNone/>
            </a:pPr>
            <a:r>
              <a:rPr lang="en-US" dirty="0" smtClean="0">
                <a:sym typeface="Wingdings" pitchFamily="2" charset="2"/>
              </a:rPr>
              <a:t></a:t>
            </a:r>
            <a:r>
              <a:rPr lang="en-US" dirty="0" smtClean="0"/>
              <a:t>are put together by a reaction called </a:t>
            </a:r>
            <a:r>
              <a:rPr lang="en-US" b="1" dirty="0" smtClean="0">
                <a:solidFill>
                  <a:srgbClr val="7030A0"/>
                </a:solidFill>
              </a:rPr>
              <a:t>condensation</a:t>
            </a:r>
            <a:r>
              <a:rPr lang="en-US" dirty="0" smtClean="0"/>
              <a:t>(links two monosaccharaides together and gives out water).</a:t>
            </a:r>
          </a:p>
          <a:p>
            <a:pPr marL="0" indent="0" algn="just">
              <a:buClr>
                <a:srgbClr val="00B0F0"/>
              </a:buClr>
              <a:buNone/>
            </a:pPr>
            <a:r>
              <a:rPr lang="en-US" dirty="0" smtClean="0">
                <a:sym typeface="Wingdings" pitchFamily="2" charset="2"/>
              </a:rPr>
              <a:t>and are taken apart by reaction called </a:t>
            </a:r>
            <a:r>
              <a:rPr lang="en-US" b="1" dirty="0" smtClean="0">
                <a:solidFill>
                  <a:srgbClr val="7030A0"/>
                </a:solidFill>
                <a:sym typeface="Wingdings" pitchFamily="2" charset="2"/>
              </a:rPr>
              <a:t>hydrolysis</a:t>
            </a:r>
            <a:r>
              <a:rPr lang="en-US" dirty="0" smtClean="0">
                <a:sym typeface="Wingdings" pitchFamily="2" charset="2"/>
              </a:rPr>
              <a:t> (is to break a disaccharide into two, and a molecule of water splits to provide the H &amp; OH needed to complete the resulting monosaccharide). The hydrolysis often occurs during digestion.</a:t>
            </a:r>
            <a:endParaRPr lang="en-US" dirty="0" smtClean="0"/>
          </a:p>
          <a:p>
            <a:pPr algn="just">
              <a:buClr>
                <a:srgbClr val="00B0F0"/>
              </a:buClr>
              <a:buFont typeface="Arial" pitchFamily="34" charset="0"/>
              <a:buChar char="•"/>
            </a:pPr>
            <a:endParaRPr lang="en-US" dirty="0"/>
          </a:p>
          <a:p>
            <a:pPr marL="0" indent="0">
              <a:buNone/>
            </a:pPr>
            <a:endParaRPr lang="en-US" dirty="0"/>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24600" y="76200"/>
            <a:ext cx="2667000"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51549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66CC"/>
                </a:solidFill>
              </a:rPr>
              <a:t>Sucrose </a:t>
            </a:r>
            <a:br>
              <a:rPr lang="en-US" b="1" dirty="0">
                <a:solidFill>
                  <a:srgbClr val="FF66CC"/>
                </a:solidFill>
              </a:rPr>
            </a:br>
            <a:endParaRPr lang="en-US" dirty="0"/>
          </a:p>
        </p:txBody>
      </p:sp>
      <p:sp>
        <p:nvSpPr>
          <p:cNvPr id="3" name="Content Placeholder 2"/>
          <p:cNvSpPr>
            <a:spLocks noGrp="1"/>
          </p:cNvSpPr>
          <p:nvPr>
            <p:ph sz="quarter" idx="1"/>
          </p:nvPr>
        </p:nvSpPr>
        <p:spPr>
          <a:xfrm>
            <a:off x="152400" y="1219200"/>
            <a:ext cx="8763000" cy="5486400"/>
          </a:xfrm>
        </p:spPr>
        <p:txBody>
          <a:bodyPr>
            <a:normAutofit fontScale="92500" lnSpcReduction="20000"/>
          </a:bodyPr>
          <a:lstStyle/>
          <a:p>
            <a:pPr marL="0" indent="0">
              <a:buNone/>
            </a:pPr>
            <a:endParaRPr lang="en-US" b="1" dirty="0">
              <a:solidFill>
                <a:srgbClr val="FF66CC"/>
              </a:solidFill>
            </a:endParaRPr>
          </a:p>
          <a:p>
            <a:pPr algn="just">
              <a:buClr>
                <a:srgbClr val="FF3399"/>
              </a:buClr>
              <a:buFont typeface="Wingdings" pitchFamily="2" charset="2"/>
              <a:buChar char="q"/>
            </a:pPr>
            <a:r>
              <a:rPr lang="en-US" sz="2500" b="1" dirty="0"/>
              <a:t>Sucrose=glucose + </a:t>
            </a:r>
            <a:r>
              <a:rPr lang="en-US" sz="2500" b="1" dirty="0" smtClean="0"/>
              <a:t>fructose</a:t>
            </a:r>
          </a:p>
          <a:p>
            <a:pPr marL="0" indent="0" algn="just">
              <a:buClr>
                <a:srgbClr val="FF3399"/>
              </a:buClr>
              <a:buNone/>
            </a:pPr>
            <a:endParaRPr lang="en-US" sz="2500" b="1" dirty="0"/>
          </a:p>
          <a:p>
            <a:pPr algn="just">
              <a:buClr>
                <a:srgbClr val="FF33CC"/>
              </a:buClr>
              <a:buFont typeface="Wingdings" pitchFamily="2" charset="2"/>
              <a:buChar char="q"/>
            </a:pPr>
            <a:r>
              <a:rPr lang="en-US" sz="2500" dirty="0"/>
              <a:t>Occurs naturally in fruits ,vegetables and grains</a:t>
            </a:r>
            <a:r>
              <a:rPr lang="en-US" sz="2500" dirty="0" smtClean="0"/>
              <a:t>.</a:t>
            </a:r>
          </a:p>
          <a:p>
            <a:pPr algn="just">
              <a:buClr>
                <a:srgbClr val="FF33CC"/>
              </a:buClr>
              <a:buFont typeface="Wingdings" pitchFamily="2" charset="2"/>
              <a:buChar char="q"/>
            </a:pPr>
            <a:endParaRPr lang="en-US" sz="2500" dirty="0"/>
          </a:p>
          <a:p>
            <a:pPr algn="just">
              <a:buClr>
                <a:srgbClr val="FF33CC"/>
              </a:buClr>
              <a:buFont typeface="Wingdings" pitchFamily="2" charset="2"/>
              <a:buChar char="q"/>
            </a:pPr>
            <a:r>
              <a:rPr lang="en-US" sz="2500" dirty="0"/>
              <a:t>To make a </a:t>
            </a:r>
            <a:r>
              <a:rPr lang="en-US" sz="2500" b="1" dirty="0"/>
              <a:t>table sugar</a:t>
            </a:r>
            <a:r>
              <a:rPr lang="en-US" sz="2500" dirty="0"/>
              <a:t>, sucrose is refined from </a:t>
            </a:r>
            <a:r>
              <a:rPr lang="en-US" sz="2500" dirty="0" smtClean="0"/>
              <a:t>the </a:t>
            </a:r>
            <a:r>
              <a:rPr lang="en-US" sz="2500" dirty="0"/>
              <a:t>juices of sugarance and sugar beets, then granulated</a:t>
            </a:r>
            <a:r>
              <a:rPr lang="en-US" sz="2500" dirty="0" smtClean="0"/>
              <a:t>.</a:t>
            </a:r>
          </a:p>
          <a:p>
            <a:pPr algn="just">
              <a:buClr>
                <a:srgbClr val="FF33CC"/>
              </a:buClr>
              <a:buFont typeface="Wingdings" pitchFamily="2" charset="2"/>
              <a:buChar char="q"/>
            </a:pPr>
            <a:endParaRPr lang="en-US" sz="2500" dirty="0"/>
          </a:p>
          <a:p>
            <a:pPr algn="just">
              <a:buClr>
                <a:srgbClr val="FF33CC"/>
              </a:buClr>
              <a:buFont typeface="Wingdings" pitchFamily="2" charset="2"/>
              <a:buChar char="q"/>
            </a:pPr>
            <a:r>
              <a:rPr lang="en-US" sz="2500" dirty="0"/>
              <a:t>Is common table sugar, and from sugar cane, sugar beets</a:t>
            </a:r>
            <a:r>
              <a:rPr lang="en-US" sz="2500" dirty="0" smtClean="0"/>
              <a:t>.</a:t>
            </a:r>
          </a:p>
          <a:p>
            <a:pPr marL="0" indent="0" algn="just">
              <a:buClr>
                <a:srgbClr val="FF33CC"/>
              </a:buClr>
              <a:buNone/>
            </a:pPr>
            <a:r>
              <a:rPr lang="en-US" sz="2500" dirty="0" smtClean="0"/>
              <a:t> </a:t>
            </a:r>
            <a:endParaRPr lang="en-US" sz="2500" dirty="0"/>
          </a:p>
          <a:p>
            <a:pPr algn="just">
              <a:buClr>
                <a:srgbClr val="FF33CC"/>
              </a:buClr>
              <a:buFont typeface="Wingdings" pitchFamily="2" charset="2"/>
              <a:buChar char="q"/>
            </a:pPr>
            <a:r>
              <a:rPr lang="en-US" sz="2500" dirty="0"/>
              <a:t>Depending to the extent to which it is refined ,the product becomes the familiar brown</a:t>
            </a:r>
            <a:r>
              <a:rPr lang="en-US" sz="2500" dirty="0" smtClean="0"/>
              <a:t>, white</a:t>
            </a:r>
            <a:r>
              <a:rPr lang="en-US" sz="2500" dirty="0"/>
              <a:t>, and powdered sugars available in the grocery stores</a:t>
            </a:r>
            <a:r>
              <a:rPr lang="en-US" sz="2500" dirty="0" smtClean="0"/>
              <a:t>.</a:t>
            </a:r>
          </a:p>
          <a:p>
            <a:pPr marL="0" indent="0" algn="just">
              <a:buClr>
                <a:srgbClr val="FF33CC"/>
              </a:buClr>
              <a:buNone/>
            </a:pPr>
            <a:endParaRPr lang="en-US" sz="2500" dirty="0" smtClean="0"/>
          </a:p>
          <a:p>
            <a:pPr algn="just">
              <a:buClr>
                <a:srgbClr val="FF33CC"/>
              </a:buClr>
              <a:buFont typeface="Wingdings" pitchFamily="2" charset="2"/>
              <a:buChar char="q"/>
            </a:pPr>
            <a:r>
              <a:rPr lang="en-US" sz="2500" dirty="0" smtClean="0"/>
              <a:t>Sucrose is readily hydrolyzed by acids and by enzyme </a:t>
            </a:r>
            <a:r>
              <a:rPr lang="en-US" sz="2500" b="1" dirty="0" smtClean="0">
                <a:solidFill>
                  <a:srgbClr val="7030A0"/>
                </a:solidFill>
              </a:rPr>
              <a:t>sucrase</a:t>
            </a:r>
            <a:r>
              <a:rPr lang="en-US" sz="2500" dirty="0" smtClean="0"/>
              <a:t> in the small intestine into glucose and fructose.</a:t>
            </a:r>
            <a:endParaRPr lang="en-US" sz="2500" dirty="0"/>
          </a:p>
          <a:p>
            <a:pPr algn="justLow"/>
            <a:endParaRPr lang="en-US" sz="25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38800" y="0"/>
            <a:ext cx="2813050" cy="2057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30242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67600" cy="1143000"/>
          </a:xfrm>
        </p:spPr>
        <p:txBody>
          <a:bodyPr/>
          <a:lstStyle/>
          <a:p>
            <a:r>
              <a:rPr lang="en-US" b="1" dirty="0" smtClean="0">
                <a:solidFill>
                  <a:srgbClr val="FF66CC"/>
                </a:solidFill>
              </a:rPr>
              <a:t>Lactose</a:t>
            </a:r>
            <a:r>
              <a:rPr lang="en-US" dirty="0"/>
              <a:t/>
            </a:r>
            <a:br>
              <a:rPr lang="en-US" dirty="0"/>
            </a:br>
            <a:endParaRPr lang="en-US" dirty="0"/>
          </a:p>
        </p:txBody>
      </p:sp>
      <p:sp>
        <p:nvSpPr>
          <p:cNvPr id="3" name="Content Placeholder 2"/>
          <p:cNvSpPr>
            <a:spLocks noGrp="1"/>
          </p:cNvSpPr>
          <p:nvPr>
            <p:ph sz="quarter" idx="1"/>
          </p:nvPr>
        </p:nvSpPr>
        <p:spPr>
          <a:xfrm>
            <a:off x="228600" y="990600"/>
            <a:ext cx="8382000" cy="6019800"/>
          </a:xfrm>
          <a:ln>
            <a:solidFill>
              <a:schemeClr val="bg1"/>
            </a:solidFill>
          </a:ln>
        </p:spPr>
        <p:txBody>
          <a:bodyPr>
            <a:noAutofit/>
          </a:bodyPr>
          <a:lstStyle/>
          <a:p>
            <a:pPr>
              <a:buBlip>
                <a:blip r:embed="rId2"/>
              </a:buBlip>
            </a:pPr>
            <a:r>
              <a:rPr lang="en-US" dirty="0" smtClean="0"/>
              <a:t>Lactose= glucose+ </a:t>
            </a:r>
            <a:r>
              <a:rPr lang="en-US" dirty="0" err="1" smtClean="0"/>
              <a:t>galactose</a:t>
            </a:r>
            <a:endParaRPr lang="en-US" dirty="0" smtClean="0"/>
          </a:p>
          <a:p>
            <a:pPr>
              <a:buBlip>
                <a:blip r:embed="rId2"/>
              </a:buBlip>
            </a:pPr>
            <a:r>
              <a:rPr lang="en-US" dirty="0" smtClean="0"/>
              <a:t>The principle CHO of milk . </a:t>
            </a:r>
          </a:p>
          <a:p>
            <a:pPr marL="0" indent="0">
              <a:buNone/>
            </a:pPr>
            <a:r>
              <a:rPr lang="en-US" dirty="0"/>
              <a:t> </a:t>
            </a:r>
            <a:r>
              <a:rPr lang="en-US" dirty="0" smtClean="0"/>
              <a:t> Known as </a:t>
            </a:r>
            <a:r>
              <a:rPr lang="en-US" b="1" dirty="0" smtClean="0">
                <a:solidFill>
                  <a:srgbClr val="0070C0"/>
                </a:solidFill>
              </a:rPr>
              <a:t>milk sugar.</a:t>
            </a:r>
            <a:endParaRPr lang="en-US" b="1" dirty="0" smtClean="0"/>
          </a:p>
          <a:p>
            <a:pPr>
              <a:buBlip>
                <a:blip r:embed="rId2"/>
              </a:buBlip>
            </a:pPr>
            <a:r>
              <a:rPr lang="en-US" dirty="0" smtClean="0"/>
              <a:t>The sugars derived primarily from plants, except for lactose and its components </a:t>
            </a:r>
            <a:r>
              <a:rPr lang="en-US" dirty="0" err="1" smtClean="0"/>
              <a:t>galactose</a:t>
            </a:r>
            <a:r>
              <a:rPr lang="en-US" dirty="0" smtClean="0"/>
              <a:t>, which come from milk and milk products.</a:t>
            </a:r>
          </a:p>
          <a:p>
            <a:pPr>
              <a:buBlip>
                <a:blip r:embed="rId2"/>
              </a:buBlip>
            </a:pPr>
            <a:r>
              <a:rPr lang="en-US" dirty="0" smtClean="0"/>
              <a:t>Lactose </a:t>
            </a:r>
            <a:r>
              <a:rPr lang="en-US" dirty="0"/>
              <a:t>is the only common sugar not found in plants.</a:t>
            </a:r>
          </a:p>
          <a:p>
            <a:pPr marL="0" indent="0">
              <a:buNone/>
            </a:pPr>
            <a:endParaRPr lang="en-US" dirty="0"/>
          </a:p>
          <a:p>
            <a:pPr>
              <a:buBlip>
                <a:blip r:embed="rId2"/>
              </a:buBlip>
            </a:pPr>
            <a:r>
              <a:rPr lang="en-US" dirty="0" smtClean="0"/>
              <a:t>It </a:t>
            </a:r>
            <a:r>
              <a:rPr lang="en-US" dirty="0"/>
              <a:t>is less </a:t>
            </a:r>
            <a:r>
              <a:rPr lang="en-US" dirty="0" smtClean="0"/>
              <a:t>soluble </a:t>
            </a:r>
            <a:r>
              <a:rPr lang="en-US" dirty="0"/>
              <a:t>and less sweet than sucrose.</a:t>
            </a:r>
          </a:p>
          <a:p>
            <a:pPr>
              <a:buBlip>
                <a:blip r:embed="rId2"/>
              </a:buBlip>
            </a:pPr>
            <a:endParaRPr lang="en-US" dirty="0"/>
          </a:p>
          <a:p>
            <a:pPr>
              <a:buBlip>
                <a:blip r:embed="rId2"/>
              </a:buBlip>
            </a:pPr>
            <a:r>
              <a:rPr lang="en-US" dirty="0" smtClean="0"/>
              <a:t>Remains </a:t>
            </a:r>
            <a:r>
              <a:rPr lang="en-US" dirty="0"/>
              <a:t>in the intestine longer than other sugar encourage the </a:t>
            </a:r>
            <a:r>
              <a:rPr lang="en-US" dirty="0" smtClean="0"/>
              <a:t>growth </a:t>
            </a:r>
            <a:r>
              <a:rPr lang="en-US" dirty="0"/>
              <a:t>of certain useful bacteria</a:t>
            </a:r>
            <a:r>
              <a:rPr lang="en-US" dirty="0" smtClean="0"/>
              <a:t>.</a:t>
            </a:r>
          </a:p>
          <a:p>
            <a:pPr>
              <a:buBlip>
                <a:blip r:embed="rId2"/>
              </a:buBlip>
            </a:pPr>
            <a:r>
              <a:rPr lang="en-US" dirty="0" smtClean="0"/>
              <a:t>It is readily hydrolyses  by </a:t>
            </a:r>
            <a:r>
              <a:rPr lang="en-US" b="1" dirty="0" smtClean="0">
                <a:solidFill>
                  <a:srgbClr val="7030A0"/>
                </a:solidFill>
              </a:rPr>
              <a:t>enzyme lactase </a:t>
            </a:r>
            <a:r>
              <a:rPr lang="en-US" dirty="0" smtClean="0"/>
              <a:t>into glucose and </a:t>
            </a:r>
            <a:r>
              <a:rPr lang="en-US" dirty="0" err="1" smtClean="0"/>
              <a:t>galactose</a:t>
            </a:r>
            <a:r>
              <a:rPr lang="en-US" dirty="0" smtClean="0"/>
              <a:t>.</a:t>
            </a:r>
            <a:endParaRPr lang="en-US"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15000" y="228600"/>
            <a:ext cx="2895600"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75212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7467600" cy="1143000"/>
          </a:xfrm>
        </p:spPr>
        <p:txBody>
          <a:bodyPr>
            <a:normAutofit fontScale="90000"/>
          </a:bodyPr>
          <a:lstStyle/>
          <a:p>
            <a:r>
              <a:rPr lang="en-US" sz="3600" b="1" dirty="0">
                <a:solidFill>
                  <a:srgbClr val="FF66CC"/>
                </a:solidFill>
              </a:rPr>
              <a:t>Maltose</a:t>
            </a:r>
            <a:r>
              <a:rPr lang="en-US" dirty="0">
                <a:solidFill>
                  <a:srgbClr val="FF66CC"/>
                </a:solidFill>
              </a:rPr>
              <a:t/>
            </a:r>
            <a:br>
              <a:rPr lang="en-US" dirty="0">
                <a:solidFill>
                  <a:srgbClr val="FF66CC"/>
                </a:solidFill>
              </a:rPr>
            </a:br>
            <a:r>
              <a:rPr lang="en-US" dirty="0">
                <a:solidFill>
                  <a:srgbClr val="FF66CC"/>
                </a:solidFill>
              </a:rPr>
              <a:t> </a:t>
            </a:r>
            <a:br>
              <a:rPr lang="en-US" dirty="0">
                <a:solidFill>
                  <a:srgbClr val="FF66CC"/>
                </a:solidFill>
              </a:rPr>
            </a:br>
            <a:endParaRPr lang="en-US" dirty="0">
              <a:solidFill>
                <a:srgbClr val="FF66CC"/>
              </a:solidFill>
            </a:endParaRPr>
          </a:p>
        </p:txBody>
      </p:sp>
      <p:sp>
        <p:nvSpPr>
          <p:cNvPr id="3" name="Content Placeholder 2"/>
          <p:cNvSpPr>
            <a:spLocks noGrp="1"/>
          </p:cNvSpPr>
          <p:nvPr>
            <p:ph sz="quarter" idx="1"/>
          </p:nvPr>
        </p:nvSpPr>
        <p:spPr>
          <a:xfrm>
            <a:off x="152400" y="1600200"/>
            <a:ext cx="8001000" cy="5257800"/>
          </a:xfrm>
        </p:spPr>
        <p:txBody>
          <a:bodyPr>
            <a:normAutofit/>
          </a:bodyPr>
          <a:lstStyle/>
          <a:p>
            <a:pPr algn="justLow">
              <a:buBlip>
                <a:blip r:embed="rId2"/>
              </a:buBlip>
            </a:pPr>
            <a:r>
              <a:rPr lang="en-US" b="1" dirty="0" smtClean="0"/>
              <a:t>Maltose= glucose + glucose</a:t>
            </a:r>
          </a:p>
          <a:p>
            <a:pPr algn="justLow">
              <a:buBlip>
                <a:blip r:embed="rId2"/>
              </a:buBlip>
            </a:pPr>
            <a:r>
              <a:rPr lang="en-US" dirty="0" smtClean="0"/>
              <a:t>The </a:t>
            </a:r>
            <a:r>
              <a:rPr lang="en-US" dirty="0"/>
              <a:t>two single sugar units that composed maltose are both </a:t>
            </a:r>
            <a:r>
              <a:rPr lang="en-US" dirty="0" smtClean="0"/>
              <a:t>glucose.</a:t>
            </a:r>
          </a:p>
          <a:p>
            <a:pPr algn="justLow">
              <a:buBlip>
                <a:blip r:embed="rId2"/>
              </a:buBlip>
            </a:pPr>
            <a:r>
              <a:rPr lang="en-US" dirty="0" smtClean="0"/>
              <a:t>It </a:t>
            </a:r>
            <a:r>
              <a:rPr lang="en-US" dirty="0"/>
              <a:t>is not usually found as such in the diet. </a:t>
            </a:r>
            <a:endParaRPr lang="en-US" dirty="0" smtClean="0"/>
          </a:p>
          <a:p>
            <a:pPr algn="justLow">
              <a:buBlip>
                <a:blip r:embed="rId2"/>
              </a:buBlip>
            </a:pPr>
            <a:r>
              <a:rPr lang="en-US" dirty="0" smtClean="0"/>
              <a:t>Maltose is </a:t>
            </a:r>
          </a:p>
          <a:p>
            <a:pPr marL="0" indent="0" algn="justLow">
              <a:buNone/>
            </a:pPr>
            <a:r>
              <a:rPr lang="en-US" dirty="0" smtClean="0">
                <a:sym typeface="Wingdings" pitchFamily="2" charset="2"/>
              </a:rPr>
              <a:t></a:t>
            </a:r>
            <a:r>
              <a:rPr lang="en-US" dirty="0" smtClean="0"/>
              <a:t>produce whenever starch is break down-it </a:t>
            </a:r>
            <a:r>
              <a:rPr lang="en-US" dirty="0"/>
              <a:t>is derived in the body from the intermediate </a:t>
            </a:r>
            <a:r>
              <a:rPr lang="en-US" dirty="0" smtClean="0"/>
              <a:t> digestive </a:t>
            </a:r>
            <a:r>
              <a:rPr lang="en-US" dirty="0"/>
              <a:t>breakdown of starch</a:t>
            </a:r>
            <a:r>
              <a:rPr lang="en-US" dirty="0" smtClean="0"/>
              <a:t>.</a:t>
            </a:r>
          </a:p>
          <a:p>
            <a:pPr marL="0" indent="0" algn="justLow">
              <a:buNone/>
            </a:pPr>
            <a:r>
              <a:rPr lang="en-US" dirty="0" smtClean="0">
                <a:sym typeface="Wingdings" pitchFamily="2" charset="2"/>
              </a:rPr>
              <a:t></a:t>
            </a:r>
            <a:r>
              <a:rPr lang="en-US" dirty="0" smtClean="0"/>
              <a:t>occurs during the fermentation process that yields alcohol.</a:t>
            </a:r>
          </a:p>
          <a:p>
            <a:pPr marL="0" indent="0" algn="justLow">
              <a:buNone/>
            </a:pPr>
            <a:r>
              <a:rPr lang="en-US" dirty="0" smtClean="0">
                <a:sym typeface="Wingdings" pitchFamily="2" charset="2"/>
              </a:rPr>
              <a:t></a:t>
            </a:r>
            <a:r>
              <a:rPr lang="en-US" dirty="0" smtClean="0"/>
              <a:t> only a minor constituent of few food, most notably barely. </a:t>
            </a:r>
          </a:p>
          <a:p>
            <a:pPr marL="0" indent="0">
              <a:buNone/>
            </a:pPr>
            <a:endParaRPr lang="en-US"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76200"/>
            <a:ext cx="3886199" cy="1862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425961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6600"/>
          </a:solidFill>
        </p:spPr>
        <p:txBody>
          <a:bodyPr/>
          <a:lstStyle/>
          <a:p>
            <a:r>
              <a:rPr lang="en-US" sz="3600" b="1" dirty="0" smtClean="0">
                <a:solidFill>
                  <a:srgbClr val="00B0F0"/>
                </a:solidFill>
                <a:latin typeface="Gisha" pitchFamily="34" charset="-79"/>
                <a:cs typeface="Gisha" pitchFamily="34" charset="-79"/>
              </a:rPr>
              <a:t>polysaccharides</a:t>
            </a:r>
            <a:r>
              <a:rPr lang="en-US" dirty="0"/>
              <a:t/>
            </a:r>
            <a:br>
              <a:rPr lang="en-US" dirty="0"/>
            </a:br>
            <a:endParaRPr lang="en-US" dirty="0"/>
          </a:p>
        </p:txBody>
      </p:sp>
      <p:sp>
        <p:nvSpPr>
          <p:cNvPr id="3" name="Content Placeholder 2"/>
          <p:cNvSpPr>
            <a:spLocks noGrp="1"/>
          </p:cNvSpPr>
          <p:nvPr>
            <p:ph sz="quarter" idx="1"/>
          </p:nvPr>
        </p:nvSpPr>
        <p:spPr/>
        <p:txBody>
          <a:bodyPr>
            <a:normAutofit/>
          </a:bodyPr>
          <a:lstStyle/>
          <a:p>
            <a:pPr marL="0" indent="0">
              <a:buClr>
                <a:srgbClr val="00B0F0"/>
              </a:buClr>
              <a:buNone/>
            </a:pPr>
            <a:endParaRPr lang="en-US" dirty="0"/>
          </a:p>
          <a:p>
            <a:pPr algn="justLow">
              <a:buClr>
                <a:srgbClr val="00B0F0"/>
              </a:buClr>
              <a:buFont typeface="Arial" pitchFamily="34" charset="0"/>
              <a:buChar char="•"/>
            </a:pPr>
            <a:r>
              <a:rPr lang="en-US" dirty="0" smtClean="0"/>
              <a:t>Composed </a:t>
            </a:r>
            <a:r>
              <a:rPr lang="en-US" dirty="0"/>
              <a:t>of many single sugar units linked </a:t>
            </a:r>
          </a:p>
          <a:p>
            <a:pPr marL="0" indent="0" algn="justLow">
              <a:buClr>
                <a:srgbClr val="00B0F0"/>
              </a:buClr>
              <a:buNone/>
            </a:pPr>
            <a:r>
              <a:rPr lang="en-US" dirty="0" smtClean="0"/>
              <a:t>together</a:t>
            </a:r>
            <a:r>
              <a:rPr lang="en-US" dirty="0"/>
              <a:t>. </a:t>
            </a:r>
            <a:endParaRPr lang="en-US" dirty="0" smtClean="0"/>
          </a:p>
          <a:p>
            <a:pPr algn="justLow">
              <a:buClr>
                <a:srgbClr val="00B0F0"/>
              </a:buClr>
              <a:buFont typeface="Arial" pitchFamily="34" charset="0"/>
              <a:buChar char="•"/>
            </a:pPr>
            <a:r>
              <a:rPr lang="en-US" dirty="0" smtClean="0"/>
              <a:t>The </a:t>
            </a:r>
            <a:r>
              <a:rPr lang="en-US" dirty="0"/>
              <a:t>important polysaccharides in nutrition </a:t>
            </a:r>
          </a:p>
          <a:p>
            <a:pPr marL="0" indent="0" algn="justLow">
              <a:buNone/>
            </a:pPr>
            <a:r>
              <a:rPr lang="en-US" dirty="0" smtClean="0"/>
              <a:t>include</a:t>
            </a:r>
            <a:r>
              <a:rPr lang="en-US" b="1" dirty="0" smtClean="0"/>
              <a:t> </a:t>
            </a:r>
            <a:r>
              <a:rPr lang="en-US" b="1" dirty="0" smtClean="0">
                <a:solidFill>
                  <a:srgbClr val="FF0066"/>
                </a:solidFill>
              </a:rPr>
              <a:t>starch</a:t>
            </a:r>
            <a:r>
              <a:rPr lang="en-US" dirty="0"/>
              <a:t>, </a:t>
            </a:r>
            <a:r>
              <a:rPr lang="en-US" b="1" dirty="0" smtClean="0">
                <a:solidFill>
                  <a:srgbClr val="FF3399"/>
                </a:solidFill>
              </a:rPr>
              <a:t>glycogen</a:t>
            </a:r>
            <a:r>
              <a:rPr lang="en-US" dirty="0" smtClean="0"/>
              <a:t> </a:t>
            </a:r>
            <a:r>
              <a:rPr lang="en-US" dirty="0"/>
              <a:t>and </a:t>
            </a:r>
            <a:r>
              <a:rPr lang="en-US" b="1" dirty="0">
                <a:solidFill>
                  <a:srgbClr val="FF3399"/>
                </a:solidFill>
              </a:rPr>
              <a:t>dietary </a:t>
            </a:r>
            <a:r>
              <a:rPr lang="en-US" b="1" dirty="0" smtClean="0">
                <a:solidFill>
                  <a:srgbClr val="FF3399"/>
                </a:solidFill>
              </a:rPr>
              <a:t>fiber.</a:t>
            </a:r>
            <a:endParaRPr lang="en-US" b="1" dirty="0">
              <a:solidFill>
                <a:srgbClr val="FF3399"/>
              </a:solidFill>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3886200"/>
            <a:ext cx="6934200" cy="2743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03718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467600" cy="1143000"/>
          </a:xfrm>
        </p:spPr>
        <p:txBody>
          <a:bodyPr/>
          <a:lstStyle/>
          <a:p>
            <a:r>
              <a:rPr lang="en-US" b="1" dirty="0">
                <a:solidFill>
                  <a:srgbClr val="FF3399"/>
                </a:solidFill>
              </a:rPr>
              <a:t>Starch</a:t>
            </a:r>
            <a:r>
              <a:rPr lang="en-US" dirty="0"/>
              <a:t/>
            </a:r>
            <a:br>
              <a:rPr lang="en-US" dirty="0"/>
            </a:br>
            <a:r>
              <a:rPr lang="en-US" dirty="0"/>
              <a:t> </a:t>
            </a:r>
          </a:p>
        </p:txBody>
      </p:sp>
      <p:sp>
        <p:nvSpPr>
          <p:cNvPr id="3" name="Content Placeholder 2"/>
          <p:cNvSpPr>
            <a:spLocks noGrp="1"/>
          </p:cNvSpPr>
          <p:nvPr>
            <p:ph sz="quarter" idx="1"/>
          </p:nvPr>
        </p:nvSpPr>
        <p:spPr>
          <a:xfrm>
            <a:off x="228600" y="914400"/>
            <a:ext cx="8610600" cy="5943600"/>
          </a:xfrm>
        </p:spPr>
        <p:txBody>
          <a:bodyPr>
            <a:noAutofit/>
          </a:bodyPr>
          <a:lstStyle/>
          <a:p>
            <a:pPr algn="just">
              <a:buClr>
                <a:srgbClr val="FF33CC"/>
              </a:buClr>
              <a:buFont typeface="Wingdings" pitchFamily="2" charset="2"/>
              <a:buChar char="q"/>
            </a:pPr>
            <a:r>
              <a:rPr lang="en-US" dirty="0" smtClean="0"/>
              <a:t>Starch: is long branches and unbranched chains of hundred or thousands of glucose molecules linked together.</a:t>
            </a:r>
          </a:p>
          <a:p>
            <a:pPr algn="just">
              <a:buClr>
                <a:srgbClr val="FF33CC"/>
              </a:buClr>
              <a:buFont typeface="Wingdings" pitchFamily="2" charset="2"/>
              <a:buChar char="q"/>
            </a:pPr>
            <a:r>
              <a:rPr lang="en-US" dirty="0" smtClean="0"/>
              <a:t> Is insoluble polysaccharide.</a:t>
            </a:r>
          </a:p>
          <a:p>
            <a:pPr algn="just">
              <a:buClr>
                <a:srgbClr val="FF33CC"/>
              </a:buClr>
              <a:buFont typeface="Wingdings" pitchFamily="2" charset="2"/>
              <a:buChar char="q"/>
            </a:pPr>
            <a:r>
              <a:rPr lang="en-US" dirty="0"/>
              <a:t>Is the most dietary carbohydrates worldwide </a:t>
            </a:r>
            <a:r>
              <a:rPr lang="en-US" b="1" dirty="0"/>
              <a:t>found in grains</a:t>
            </a:r>
            <a:r>
              <a:rPr lang="en-US" dirty="0"/>
              <a:t>(rice and wheat), </a:t>
            </a:r>
            <a:r>
              <a:rPr lang="en-US" b="1" dirty="0"/>
              <a:t>legumes</a:t>
            </a:r>
            <a:r>
              <a:rPr lang="en-US" dirty="0"/>
              <a:t>(peas and beans) and </a:t>
            </a:r>
            <a:r>
              <a:rPr lang="en-US" b="1" dirty="0"/>
              <a:t>tubers</a:t>
            </a:r>
            <a:r>
              <a:rPr lang="en-US" dirty="0"/>
              <a:t> (</a:t>
            </a:r>
            <a:r>
              <a:rPr lang="en-US" dirty="0" smtClean="0"/>
              <a:t>potatoes and yams).</a:t>
            </a:r>
          </a:p>
          <a:p>
            <a:pPr algn="just">
              <a:buClr>
                <a:srgbClr val="FF33CC"/>
              </a:buClr>
              <a:buFont typeface="Wingdings" pitchFamily="2" charset="2"/>
              <a:buChar char="q"/>
            </a:pPr>
            <a:r>
              <a:rPr lang="en-US" dirty="0" smtClean="0"/>
              <a:t>When the plant is eaten, the body hydrolyzes the starch to glucose.</a:t>
            </a:r>
            <a:endParaRPr lang="en-US" dirty="0"/>
          </a:p>
          <a:p>
            <a:pPr algn="just">
              <a:buClr>
                <a:srgbClr val="FF33CC"/>
              </a:buClr>
              <a:buFont typeface="Wingdings" pitchFamily="2" charset="2"/>
              <a:buChar char="q"/>
            </a:pPr>
            <a:r>
              <a:rPr lang="en-US" dirty="0" smtClean="0"/>
              <a:t>Moist and heat causes grains to swell, cell may disrupt and the starch becomes soluble. Cooking renders the starch to become soluble and more accessible to digestive enzymes</a:t>
            </a:r>
            <a:r>
              <a:rPr lang="en-US" b="1" dirty="0" smtClean="0"/>
              <a:t>.</a:t>
            </a:r>
          </a:p>
          <a:p>
            <a:pPr algn="just">
              <a:buClr>
                <a:srgbClr val="FF33CC"/>
              </a:buClr>
              <a:buFont typeface="Wingdings" pitchFamily="2" charset="2"/>
              <a:buChar char="q"/>
            </a:pPr>
            <a:r>
              <a:rPr lang="en-US" dirty="0" smtClean="0"/>
              <a:t>Starch grains contains two polysaccharide derived from glucose(amylose and amylopectin).</a:t>
            </a:r>
          </a:p>
          <a:p>
            <a:pPr marL="0" indent="0" algn="just">
              <a:buClr>
                <a:srgbClr val="FF33CC"/>
              </a:buClr>
              <a:buNone/>
            </a:pPr>
            <a:endParaRPr lang="en-US" sz="2200" dirty="0" smtClean="0"/>
          </a:p>
        </p:txBody>
      </p:sp>
    </p:spTree>
    <p:extLst>
      <p:ext uri="{BB962C8B-B14F-4D97-AF65-F5344CB8AC3E}">
        <p14:creationId xmlns:p14="http://schemas.microsoft.com/office/powerpoint/2010/main" xmlns="" val="364242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
              <a:buClr>
                <a:srgbClr val="FF33CC"/>
              </a:buClr>
              <a:buFont typeface="Wingdings" pitchFamily="2" charset="2"/>
              <a:buChar char="q"/>
            </a:pPr>
            <a:r>
              <a:rPr lang="en-US" dirty="0"/>
              <a:t>Because starch are </a:t>
            </a:r>
            <a:r>
              <a:rPr lang="en-US" b="1" dirty="0"/>
              <a:t>more complex </a:t>
            </a:r>
            <a:r>
              <a:rPr lang="en-US" dirty="0"/>
              <a:t>than simple sugars, they </a:t>
            </a:r>
            <a:r>
              <a:rPr lang="en-US" b="1" dirty="0"/>
              <a:t>breakdown more slowly </a:t>
            </a:r>
            <a:r>
              <a:rPr lang="en-US" dirty="0"/>
              <a:t>and </a:t>
            </a:r>
            <a:r>
              <a:rPr lang="en-US" b="1" dirty="0"/>
              <a:t>supply energy over longer</a:t>
            </a:r>
            <a:r>
              <a:rPr lang="en-US" dirty="0"/>
              <a:t> period of time</a:t>
            </a:r>
            <a:r>
              <a:rPr lang="en-US" dirty="0" smtClean="0"/>
              <a:t>.</a:t>
            </a:r>
          </a:p>
          <a:p>
            <a:pPr marL="0" indent="0" algn="just">
              <a:buClr>
                <a:srgbClr val="FF33CC"/>
              </a:buClr>
              <a:buNone/>
            </a:pPr>
            <a:endParaRPr lang="en-US" dirty="0" smtClean="0"/>
          </a:p>
          <a:p>
            <a:pPr algn="just">
              <a:buClr>
                <a:srgbClr val="FF33CC"/>
              </a:buClr>
              <a:buFont typeface="Wingdings" pitchFamily="2" charset="2"/>
              <a:buChar char="q"/>
            </a:pPr>
            <a:r>
              <a:rPr lang="en-US" dirty="0" smtClean="0"/>
              <a:t>Dextrin's are degradation product of starch in which glucose chains have been broken down to smaller units by partial hydrolysis.</a:t>
            </a:r>
            <a:endParaRPr lang="en-US" dirty="0"/>
          </a:p>
          <a:p>
            <a:pPr marL="0" indent="0" algn="just">
              <a:buClr>
                <a:srgbClr val="FF33CC"/>
              </a:buClr>
              <a:buNone/>
            </a:pPr>
            <a:endParaRPr lang="en-US" dirty="0"/>
          </a:p>
          <a:p>
            <a:pPr algn="just">
              <a:buClr>
                <a:srgbClr val="FF33CC"/>
              </a:buClr>
              <a:buFont typeface="Wingdings" pitchFamily="2" charset="2"/>
              <a:buChar char="q"/>
            </a:pPr>
            <a:r>
              <a:rPr lang="en-US" dirty="0"/>
              <a:t>The  </a:t>
            </a:r>
            <a:r>
              <a:rPr lang="en-US" dirty="0">
                <a:solidFill>
                  <a:srgbClr val="0070C0"/>
                </a:solidFill>
              </a:rPr>
              <a:t>human body</a:t>
            </a:r>
            <a:r>
              <a:rPr lang="en-US" dirty="0"/>
              <a:t> stores glucose as </a:t>
            </a:r>
            <a:r>
              <a:rPr lang="en-US" b="1" dirty="0">
                <a:solidFill>
                  <a:srgbClr val="0070C0"/>
                </a:solidFill>
              </a:rPr>
              <a:t>glycogen</a:t>
            </a:r>
          </a:p>
          <a:p>
            <a:pPr marL="0" indent="0" algn="just">
              <a:buClr>
                <a:srgbClr val="FF33CC"/>
              </a:buClr>
              <a:buNone/>
            </a:pPr>
            <a:r>
              <a:rPr lang="en-US" dirty="0"/>
              <a:t>   But   </a:t>
            </a:r>
            <a:r>
              <a:rPr lang="en-US" dirty="0">
                <a:solidFill>
                  <a:srgbClr val="0070C0"/>
                </a:solidFill>
              </a:rPr>
              <a:t>plant cells </a:t>
            </a:r>
            <a:r>
              <a:rPr lang="en-US" dirty="0"/>
              <a:t>store glucose as </a:t>
            </a:r>
            <a:r>
              <a:rPr lang="en-US" b="1" dirty="0">
                <a:solidFill>
                  <a:srgbClr val="0070C0"/>
                </a:solidFill>
              </a:rPr>
              <a:t>starch.</a:t>
            </a:r>
          </a:p>
          <a:p>
            <a:endParaRPr lang="en-US" dirty="0"/>
          </a:p>
        </p:txBody>
      </p:sp>
    </p:spTree>
    <p:extLst>
      <p:ext uri="{BB962C8B-B14F-4D97-AF65-F5344CB8AC3E}">
        <p14:creationId xmlns:p14="http://schemas.microsoft.com/office/powerpoint/2010/main" xmlns="" val="3674883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3399"/>
                </a:solidFill>
              </a:rPr>
              <a:t>Glycogen</a:t>
            </a:r>
            <a:r>
              <a:rPr lang="en-US" dirty="0">
                <a:solidFill>
                  <a:srgbClr val="FF3399"/>
                </a:solidFill>
              </a:rPr>
              <a:t/>
            </a:r>
            <a:br>
              <a:rPr lang="en-US" dirty="0">
                <a:solidFill>
                  <a:srgbClr val="FF3399"/>
                </a:solidFill>
              </a:rPr>
            </a:br>
            <a:endParaRPr lang="en-US" dirty="0">
              <a:solidFill>
                <a:srgbClr val="FF3399"/>
              </a:solidFill>
            </a:endParaRPr>
          </a:p>
        </p:txBody>
      </p:sp>
      <p:sp>
        <p:nvSpPr>
          <p:cNvPr id="3" name="Content Placeholder 2"/>
          <p:cNvSpPr>
            <a:spLocks noGrp="1"/>
          </p:cNvSpPr>
          <p:nvPr>
            <p:ph sz="quarter" idx="1"/>
          </p:nvPr>
        </p:nvSpPr>
        <p:spPr>
          <a:xfrm>
            <a:off x="228600" y="1295400"/>
            <a:ext cx="8458200" cy="5334000"/>
          </a:xfrm>
        </p:spPr>
        <p:txBody>
          <a:bodyPr>
            <a:normAutofit fontScale="92500" lnSpcReduction="20000"/>
          </a:bodyPr>
          <a:lstStyle/>
          <a:p>
            <a:pPr algn="justLow">
              <a:buClr>
                <a:srgbClr val="FF33CC"/>
              </a:buClr>
              <a:buFont typeface="Wingdings" pitchFamily="2" charset="2"/>
              <a:buChar char="v"/>
            </a:pPr>
            <a:r>
              <a:rPr lang="en-US" dirty="0" smtClean="0"/>
              <a:t>Is </a:t>
            </a:r>
            <a:r>
              <a:rPr lang="en-US" dirty="0"/>
              <a:t>found only to a </a:t>
            </a:r>
            <a:r>
              <a:rPr lang="en-US" b="1" dirty="0"/>
              <a:t>limited extent in </a:t>
            </a:r>
            <a:r>
              <a:rPr lang="en-US" b="1" dirty="0" smtClean="0"/>
              <a:t>meats </a:t>
            </a:r>
            <a:r>
              <a:rPr lang="en-US" dirty="0" smtClean="0"/>
              <a:t>and </a:t>
            </a:r>
            <a:r>
              <a:rPr lang="en-US" dirty="0"/>
              <a:t>not at all </a:t>
            </a:r>
            <a:r>
              <a:rPr lang="en-US" dirty="0" smtClean="0"/>
              <a:t>in </a:t>
            </a:r>
            <a:r>
              <a:rPr lang="en-US" dirty="0"/>
              <a:t>plants. </a:t>
            </a:r>
            <a:endParaRPr lang="en-US" dirty="0" smtClean="0"/>
          </a:p>
          <a:p>
            <a:pPr marL="0" indent="0" algn="justLow">
              <a:buClr>
                <a:srgbClr val="FF33CC"/>
              </a:buClr>
              <a:buNone/>
            </a:pPr>
            <a:endParaRPr lang="en-US" dirty="0"/>
          </a:p>
          <a:p>
            <a:pPr algn="justLow">
              <a:buClr>
                <a:srgbClr val="FF33CC"/>
              </a:buClr>
              <a:buFont typeface="Wingdings" pitchFamily="2" charset="2"/>
              <a:buChar char="v"/>
            </a:pPr>
            <a:r>
              <a:rPr lang="en-US" dirty="0" smtClean="0"/>
              <a:t>The </a:t>
            </a:r>
            <a:r>
              <a:rPr lang="en-US" dirty="0"/>
              <a:t>human body stores much of its glucose as </a:t>
            </a:r>
            <a:r>
              <a:rPr lang="en-US" b="1" dirty="0" smtClean="0"/>
              <a:t>glycogen</a:t>
            </a:r>
            <a:r>
              <a:rPr lang="en-US" dirty="0"/>
              <a:t> </a:t>
            </a:r>
            <a:r>
              <a:rPr lang="en-US" dirty="0" smtClean="0"/>
              <a:t>and </a:t>
            </a:r>
            <a:r>
              <a:rPr lang="en-US" dirty="0"/>
              <a:t>it is </a:t>
            </a:r>
            <a:r>
              <a:rPr lang="en-US" b="1" dirty="0"/>
              <a:t>found in the liver and muscles</a:t>
            </a:r>
            <a:r>
              <a:rPr lang="en-US" dirty="0" smtClean="0"/>
              <a:t>.</a:t>
            </a:r>
          </a:p>
          <a:p>
            <a:pPr marL="0" indent="0" algn="justLow">
              <a:buClr>
                <a:srgbClr val="FF33CC"/>
              </a:buClr>
              <a:buNone/>
            </a:pPr>
            <a:r>
              <a:rPr lang="en-US" dirty="0" smtClean="0"/>
              <a:t> </a:t>
            </a:r>
          </a:p>
          <a:p>
            <a:pPr algn="justLow">
              <a:buClr>
                <a:srgbClr val="FF33CC"/>
              </a:buClr>
              <a:buFont typeface="Wingdings" pitchFamily="2" charset="2"/>
              <a:buChar char="v"/>
            </a:pPr>
            <a:r>
              <a:rPr lang="en-US" dirty="0" smtClean="0"/>
              <a:t>In storage many glucose molecules linked together in highly branched chains. This arrangement permits rapid hydrolysis.</a:t>
            </a:r>
          </a:p>
          <a:p>
            <a:pPr marL="0" indent="0" algn="justLow">
              <a:buClr>
                <a:srgbClr val="FF33CC"/>
              </a:buClr>
              <a:buNone/>
            </a:pPr>
            <a:endParaRPr lang="en-US" dirty="0"/>
          </a:p>
          <a:p>
            <a:pPr algn="justLow">
              <a:buClr>
                <a:srgbClr val="FF33CC"/>
              </a:buClr>
              <a:buFont typeface="Wingdings" pitchFamily="2" charset="2"/>
              <a:buChar char="v"/>
            </a:pPr>
            <a:r>
              <a:rPr lang="en-US" dirty="0" smtClean="0"/>
              <a:t>When </a:t>
            </a:r>
            <a:r>
              <a:rPr lang="en-US" dirty="0"/>
              <a:t>the </a:t>
            </a:r>
            <a:r>
              <a:rPr lang="en-US" dirty="0" smtClean="0"/>
              <a:t>hormonal </a:t>
            </a:r>
            <a:r>
              <a:rPr lang="en-US" dirty="0"/>
              <a:t>message arrives at the storage sites, enzymes </a:t>
            </a:r>
            <a:r>
              <a:rPr lang="en-US" dirty="0" smtClean="0"/>
              <a:t>respond </a:t>
            </a:r>
            <a:r>
              <a:rPr lang="en-US" dirty="0"/>
              <a:t>by attacking glycogen simultaneously, making a </a:t>
            </a:r>
            <a:r>
              <a:rPr lang="en-US" dirty="0" smtClean="0"/>
              <a:t>surge </a:t>
            </a:r>
            <a:r>
              <a:rPr lang="en-US" dirty="0"/>
              <a:t>of glucose available. </a:t>
            </a:r>
            <a:endParaRPr lang="en-US" dirty="0" smtClean="0"/>
          </a:p>
          <a:p>
            <a:pPr algn="justLow">
              <a:buClr>
                <a:srgbClr val="FF33CC"/>
              </a:buClr>
              <a:buFont typeface="Wingdings" pitchFamily="2" charset="2"/>
              <a:buChar char="v"/>
            </a:pPr>
            <a:endParaRPr lang="en-US" dirty="0"/>
          </a:p>
          <a:p>
            <a:pPr algn="justLow">
              <a:buClr>
                <a:srgbClr val="FF33CC"/>
              </a:buClr>
              <a:buFont typeface="Wingdings" pitchFamily="2" charset="2"/>
              <a:buChar char="v"/>
            </a:pPr>
            <a:r>
              <a:rPr lang="en-US" dirty="0" smtClean="0"/>
              <a:t>These </a:t>
            </a:r>
            <a:r>
              <a:rPr lang="en-US" dirty="0"/>
              <a:t>small stores of glycogen help </a:t>
            </a:r>
            <a:r>
              <a:rPr lang="en-US" b="1" dirty="0"/>
              <a:t>sustain normal </a:t>
            </a:r>
            <a:r>
              <a:rPr lang="en-US" dirty="0" smtClean="0"/>
              <a:t> </a:t>
            </a:r>
            <a:r>
              <a:rPr lang="en-US" b="1" dirty="0" smtClean="0"/>
              <a:t>blood </a:t>
            </a:r>
            <a:r>
              <a:rPr lang="en-US" b="1" dirty="0"/>
              <a:t>sugar during </a:t>
            </a:r>
            <a:r>
              <a:rPr lang="en-US" b="1" dirty="0" smtClean="0"/>
              <a:t>fasting </a:t>
            </a:r>
            <a:r>
              <a:rPr lang="en-US" dirty="0" smtClean="0"/>
              <a:t>and </a:t>
            </a:r>
            <a:r>
              <a:rPr lang="en-US" dirty="0"/>
              <a:t>provide </a:t>
            </a:r>
            <a:r>
              <a:rPr lang="en-US" b="1" dirty="0"/>
              <a:t>immediate </a:t>
            </a:r>
            <a:r>
              <a:rPr lang="en-US" b="1" dirty="0" smtClean="0"/>
              <a:t>fuel for </a:t>
            </a:r>
            <a:r>
              <a:rPr lang="en-US" b="1" dirty="0"/>
              <a:t>muscle action</a:t>
            </a:r>
            <a:r>
              <a:rPr lang="en-US" dirty="0"/>
              <a:t>. </a:t>
            </a:r>
          </a:p>
        </p:txBody>
      </p:sp>
    </p:spTree>
    <p:extLst>
      <p:ext uri="{BB962C8B-B14F-4D97-AF65-F5344CB8AC3E}">
        <p14:creationId xmlns:p14="http://schemas.microsoft.com/office/powerpoint/2010/main" xmlns="" val="3973690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solidFill>
                  <a:srgbClr val="FF0000"/>
                </a:solidFill>
                <a:latin typeface="Castellar" pitchFamily="18" charset="0"/>
              </a:rPr>
              <a:t>objectives</a:t>
            </a:r>
            <a:endParaRPr lang="en-US" sz="4400" b="1" dirty="0">
              <a:solidFill>
                <a:srgbClr val="FF0000"/>
              </a:solidFill>
              <a:latin typeface="Castellar" pitchFamily="18" charset="0"/>
            </a:endParaRPr>
          </a:p>
        </p:txBody>
      </p:sp>
      <p:sp>
        <p:nvSpPr>
          <p:cNvPr id="4" name="Content Placeholder 3"/>
          <p:cNvSpPr>
            <a:spLocks noGrp="1"/>
          </p:cNvSpPr>
          <p:nvPr>
            <p:ph sz="quarter" idx="1"/>
          </p:nvPr>
        </p:nvSpPr>
        <p:spPr>
          <a:xfrm>
            <a:off x="152400" y="1676400"/>
            <a:ext cx="8991600" cy="4724400"/>
          </a:xfrm>
        </p:spPr>
        <p:txBody>
          <a:bodyPr>
            <a:normAutofit/>
          </a:bodyPr>
          <a:lstStyle/>
          <a:p>
            <a:pPr>
              <a:buClr>
                <a:srgbClr val="FF0000"/>
              </a:buClr>
            </a:pPr>
            <a:r>
              <a:rPr lang="en-US" sz="3200" dirty="0" smtClean="0"/>
              <a:t>Introduction</a:t>
            </a:r>
          </a:p>
          <a:p>
            <a:pPr>
              <a:buClr>
                <a:srgbClr val="FF0000"/>
              </a:buClr>
            </a:pPr>
            <a:r>
              <a:rPr lang="en-US" sz="3200" dirty="0" smtClean="0"/>
              <a:t>Carbohydrates classification</a:t>
            </a:r>
          </a:p>
          <a:p>
            <a:pPr>
              <a:buClr>
                <a:srgbClr val="FF0000"/>
              </a:buClr>
            </a:pPr>
            <a:r>
              <a:rPr lang="en-US" sz="3200" dirty="0" smtClean="0"/>
              <a:t>Carbohydrate sources                               </a:t>
            </a:r>
            <a:r>
              <a:rPr lang="en-US" sz="2000" dirty="0" smtClean="0"/>
              <a:t>lect-2</a:t>
            </a:r>
          </a:p>
          <a:p>
            <a:pPr>
              <a:buClr>
                <a:srgbClr val="FF0000"/>
              </a:buClr>
            </a:pPr>
            <a:r>
              <a:rPr lang="en-US" sz="3200" dirty="0"/>
              <a:t>Recommended intakes of carbohydrates</a:t>
            </a:r>
          </a:p>
          <a:p>
            <a:pPr>
              <a:buClr>
                <a:srgbClr val="FF0000"/>
              </a:buClr>
            </a:pPr>
            <a:r>
              <a:rPr lang="en-US" sz="3200" dirty="0" smtClean="0"/>
              <a:t>Function of carbohydrate</a:t>
            </a:r>
          </a:p>
          <a:p>
            <a:pPr>
              <a:buClr>
                <a:srgbClr val="FF0000"/>
              </a:buClr>
            </a:pPr>
            <a:r>
              <a:rPr lang="en-US" sz="3200" dirty="0"/>
              <a:t>Digestion , absorption and </a:t>
            </a:r>
            <a:r>
              <a:rPr lang="en-US" sz="3200" dirty="0" smtClean="0"/>
              <a:t>         </a:t>
            </a:r>
            <a:r>
              <a:rPr lang="en-US" sz="2000" dirty="0" smtClean="0"/>
              <a:t>lect-3</a:t>
            </a:r>
          </a:p>
          <a:p>
            <a:pPr marL="0" indent="0">
              <a:buClr>
                <a:srgbClr val="FF0000"/>
              </a:buClr>
              <a:buNone/>
            </a:pPr>
            <a:r>
              <a:rPr lang="en-US" sz="3200" dirty="0"/>
              <a:t> </a:t>
            </a:r>
            <a:r>
              <a:rPr lang="en-US" sz="3200" dirty="0" smtClean="0"/>
              <a:t>metabolism </a:t>
            </a:r>
            <a:r>
              <a:rPr lang="en-US" sz="3200" dirty="0"/>
              <a:t>of carbohydrate</a:t>
            </a:r>
          </a:p>
          <a:p>
            <a:pPr>
              <a:buClr>
                <a:srgbClr val="FF0000"/>
              </a:buClr>
            </a:pPr>
            <a:r>
              <a:rPr lang="en-US" sz="3200" dirty="0"/>
              <a:t>Glucose in the body</a:t>
            </a:r>
          </a:p>
          <a:p>
            <a:pPr marL="0" indent="0">
              <a:buNone/>
            </a:pPr>
            <a:endParaRPr lang="en-US" sz="3600" dirty="0"/>
          </a:p>
        </p:txBody>
      </p:sp>
      <p:sp>
        <p:nvSpPr>
          <p:cNvPr id="3" name="Right Brace 2"/>
          <p:cNvSpPr/>
          <p:nvPr/>
        </p:nvSpPr>
        <p:spPr>
          <a:xfrm>
            <a:off x="7848600" y="1828800"/>
            <a:ext cx="457200" cy="2057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ight Brace 4"/>
          <p:cNvSpPr/>
          <p:nvPr/>
        </p:nvSpPr>
        <p:spPr>
          <a:xfrm>
            <a:off x="6019800" y="4038600"/>
            <a:ext cx="457200" cy="2057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23033918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8" name="Picture 4"/>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0"/>
            <a:ext cx="8763000" cy="6854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79040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7467600" cy="1143000"/>
          </a:xfrm>
        </p:spPr>
        <p:txBody>
          <a:bodyPr>
            <a:normAutofit fontScale="90000"/>
          </a:bodyPr>
          <a:lstStyle/>
          <a:p>
            <a:r>
              <a:rPr lang="en-US" sz="3600" b="1" dirty="0">
                <a:solidFill>
                  <a:srgbClr val="FF3399"/>
                </a:solidFill>
              </a:rPr>
              <a:t>Dietary fiber</a:t>
            </a:r>
            <a:r>
              <a:rPr lang="en-US" dirty="0">
                <a:solidFill>
                  <a:srgbClr val="FF3399"/>
                </a:solidFill>
              </a:rPr>
              <a:t/>
            </a:r>
            <a:br>
              <a:rPr lang="en-US" dirty="0">
                <a:solidFill>
                  <a:srgbClr val="FF3399"/>
                </a:solidFill>
              </a:rPr>
            </a:br>
            <a:r>
              <a:rPr lang="en-US" dirty="0">
                <a:solidFill>
                  <a:srgbClr val="FF3399"/>
                </a:solidFill>
              </a:rPr>
              <a:t> </a:t>
            </a:r>
            <a:br>
              <a:rPr lang="en-US" dirty="0">
                <a:solidFill>
                  <a:srgbClr val="FF3399"/>
                </a:solidFill>
              </a:rPr>
            </a:br>
            <a:endParaRPr lang="en-US" dirty="0">
              <a:solidFill>
                <a:srgbClr val="FF3399"/>
              </a:solidFill>
            </a:endParaRPr>
          </a:p>
        </p:txBody>
      </p:sp>
      <p:sp>
        <p:nvSpPr>
          <p:cNvPr id="3" name="Content Placeholder 2"/>
          <p:cNvSpPr>
            <a:spLocks noGrp="1"/>
          </p:cNvSpPr>
          <p:nvPr>
            <p:ph sz="quarter" idx="1"/>
          </p:nvPr>
        </p:nvSpPr>
        <p:spPr>
          <a:xfrm>
            <a:off x="457200" y="1143000"/>
            <a:ext cx="7848600" cy="5330952"/>
          </a:xfrm>
        </p:spPr>
        <p:txBody>
          <a:bodyPr>
            <a:normAutofit fontScale="92500" lnSpcReduction="10000"/>
          </a:bodyPr>
          <a:lstStyle/>
          <a:p>
            <a:pPr algn="justLow">
              <a:buClr>
                <a:srgbClr val="FF33CC"/>
              </a:buClr>
              <a:buSzPct val="101000"/>
              <a:buBlip>
                <a:blip r:embed="rId2"/>
              </a:buBlip>
            </a:pPr>
            <a:r>
              <a:rPr lang="en-US" dirty="0" smtClean="0"/>
              <a:t>Dietary fibers are the structural parts of plants and thus are found in all plants derived foods-vegetables, fruits, whole grains ,and legumes.</a:t>
            </a:r>
          </a:p>
          <a:p>
            <a:pPr algn="justLow">
              <a:buClr>
                <a:srgbClr val="FF33CC"/>
              </a:buClr>
              <a:buSzPct val="101000"/>
              <a:buBlip>
                <a:blip r:embed="rId2"/>
              </a:buBlip>
            </a:pPr>
            <a:endParaRPr lang="en-US" dirty="0" smtClean="0"/>
          </a:p>
          <a:p>
            <a:pPr algn="justLow">
              <a:buClr>
                <a:srgbClr val="FF33CC"/>
              </a:buClr>
              <a:buSzPct val="101000"/>
              <a:buBlip>
                <a:blip r:embed="rId2"/>
              </a:buBlip>
            </a:pPr>
            <a:r>
              <a:rPr lang="en-US" dirty="0" smtClean="0"/>
              <a:t>Most dietary fibers </a:t>
            </a:r>
            <a:r>
              <a:rPr lang="en-US" dirty="0"/>
              <a:t>are polysaccharides. </a:t>
            </a:r>
            <a:endParaRPr lang="en-US" dirty="0" smtClean="0"/>
          </a:p>
          <a:p>
            <a:pPr algn="justLow">
              <a:buClr>
                <a:srgbClr val="FF33CC"/>
              </a:buClr>
              <a:buBlip>
                <a:blip r:embed="rId2"/>
              </a:buBlip>
            </a:pPr>
            <a:endParaRPr lang="en-US" dirty="0"/>
          </a:p>
          <a:p>
            <a:pPr algn="justLow">
              <a:buClr>
                <a:srgbClr val="FF33CC"/>
              </a:buClr>
              <a:buBlip>
                <a:blip r:embed="rId2"/>
              </a:buBlip>
            </a:pPr>
            <a:r>
              <a:rPr lang="en-US" dirty="0" smtClean="0"/>
              <a:t>Fibers </a:t>
            </a:r>
            <a:r>
              <a:rPr lang="en-US" dirty="0"/>
              <a:t>differ from starches in that the bonds </a:t>
            </a:r>
            <a:r>
              <a:rPr lang="en-US" dirty="0" smtClean="0"/>
              <a:t> between </a:t>
            </a:r>
            <a:r>
              <a:rPr lang="en-US" dirty="0"/>
              <a:t>their </a:t>
            </a:r>
            <a:r>
              <a:rPr lang="en-US" dirty="0" smtClean="0"/>
              <a:t>monosaccharaides </a:t>
            </a:r>
            <a:r>
              <a:rPr lang="en-US" dirty="0"/>
              <a:t>cannot be broken </a:t>
            </a:r>
            <a:r>
              <a:rPr lang="en-US" dirty="0" smtClean="0"/>
              <a:t>down </a:t>
            </a:r>
            <a:r>
              <a:rPr lang="en-US" dirty="0"/>
              <a:t>by human digestive enzymes</a:t>
            </a:r>
            <a:r>
              <a:rPr lang="en-US" dirty="0" smtClean="0"/>
              <a:t>.</a:t>
            </a:r>
            <a:r>
              <a:rPr lang="en-US" dirty="0"/>
              <a:t> </a:t>
            </a:r>
            <a:r>
              <a:rPr lang="en-US" dirty="0" smtClean="0"/>
              <a:t>(Non starch polysaccharide).</a:t>
            </a:r>
          </a:p>
          <a:p>
            <a:pPr algn="justLow">
              <a:buClr>
                <a:srgbClr val="FF33CC"/>
              </a:buClr>
              <a:buBlip>
                <a:blip r:embed="rId2"/>
              </a:buBlip>
            </a:pPr>
            <a:endParaRPr lang="en-US" dirty="0" smtClean="0"/>
          </a:p>
          <a:p>
            <a:pPr algn="justLow">
              <a:buClr>
                <a:srgbClr val="FF33CC"/>
              </a:buClr>
              <a:buBlip>
                <a:blip r:embed="rId2"/>
              </a:buBlip>
            </a:pPr>
            <a:r>
              <a:rPr lang="en-US" dirty="0" smtClean="0"/>
              <a:t>Fibers pass through the body and they contribute no monosaccharide, and therefore little or no energy.</a:t>
            </a:r>
          </a:p>
          <a:p>
            <a:pPr algn="justLow">
              <a:buClr>
                <a:srgbClr val="FF33CC"/>
              </a:buClr>
              <a:buBlip>
                <a:blip r:embed="rId2"/>
              </a:buBlip>
            </a:pPr>
            <a:endParaRPr lang="en-US" dirty="0"/>
          </a:p>
          <a:p>
            <a:pPr algn="justLow">
              <a:buClr>
                <a:srgbClr val="FF33CC"/>
              </a:buClr>
              <a:buBlip>
                <a:blip r:embed="rId2"/>
              </a:buBlip>
            </a:pPr>
            <a:r>
              <a:rPr lang="en-US" dirty="0" smtClean="0"/>
              <a:t>The </a:t>
            </a:r>
            <a:r>
              <a:rPr lang="en-US" dirty="0"/>
              <a:t>bacteria of the gastrointestinal tract can break </a:t>
            </a:r>
            <a:r>
              <a:rPr lang="en-US" dirty="0" smtClean="0"/>
              <a:t>some </a:t>
            </a:r>
            <a:r>
              <a:rPr lang="en-US" dirty="0"/>
              <a:t>fibers down, this is important to digestion </a:t>
            </a:r>
            <a:r>
              <a:rPr lang="en-US" dirty="0" smtClean="0"/>
              <a:t>and </a:t>
            </a:r>
            <a:r>
              <a:rPr lang="en-US" dirty="0"/>
              <a:t>health. </a:t>
            </a:r>
          </a:p>
        </p:txBody>
      </p:sp>
    </p:spTree>
    <p:extLst>
      <p:ext uri="{BB962C8B-B14F-4D97-AF65-F5344CB8AC3E}">
        <p14:creationId xmlns:p14="http://schemas.microsoft.com/office/powerpoint/2010/main" xmlns="" val="9167400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893618"/>
            <a:ext cx="7467600" cy="5943600"/>
          </a:xfrm>
        </p:spPr>
        <p:txBody>
          <a:bodyPr>
            <a:normAutofit lnSpcReduction="10000"/>
          </a:bodyPr>
          <a:lstStyle/>
          <a:p>
            <a:pPr>
              <a:buClr>
                <a:srgbClr val="FF3399"/>
              </a:buClr>
              <a:buSzPct val="120000"/>
              <a:buBlip>
                <a:blip r:embed="rId2"/>
              </a:buBlip>
            </a:pPr>
            <a:r>
              <a:rPr lang="en-US" b="1" dirty="0" smtClean="0">
                <a:solidFill>
                  <a:srgbClr val="FF6600"/>
                </a:solidFill>
              </a:rPr>
              <a:t>Dietary fibers </a:t>
            </a:r>
            <a:r>
              <a:rPr lang="en-US" b="1" dirty="0">
                <a:solidFill>
                  <a:srgbClr val="FF6600"/>
                </a:solidFill>
              </a:rPr>
              <a:t>into two groups</a:t>
            </a:r>
            <a:endParaRPr lang="en-US" b="1" dirty="0" smtClean="0">
              <a:sym typeface="Wingdings" pitchFamily="2" charset="2"/>
            </a:endParaRPr>
          </a:p>
          <a:p>
            <a:pPr>
              <a:buFont typeface="Wingdings"/>
              <a:buChar char="à"/>
            </a:pPr>
            <a:endParaRPr lang="en-US" b="1" dirty="0">
              <a:sym typeface="Wingdings" pitchFamily="2" charset="2"/>
            </a:endParaRPr>
          </a:p>
          <a:p>
            <a:pPr>
              <a:buFont typeface="Wingdings"/>
              <a:buChar char="à"/>
            </a:pPr>
            <a:r>
              <a:rPr lang="en-US" b="1" dirty="0" smtClean="0">
                <a:sym typeface="Wingdings" pitchFamily="2" charset="2"/>
              </a:rPr>
              <a:t>Soluble fiber:</a:t>
            </a:r>
          </a:p>
          <a:p>
            <a:pPr>
              <a:buFont typeface="Wingdings"/>
              <a:buChar char="à"/>
            </a:pPr>
            <a:endParaRPr lang="en-US" b="1" dirty="0" smtClean="0">
              <a:sym typeface="Wingdings" pitchFamily="2" charset="2"/>
            </a:endParaRPr>
          </a:p>
          <a:p>
            <a:pPr algn="just">
              <a:buFont typeface="Arial" pitchFamily="34" charset="0"/>
              <a:buChar char="•"/>
            </a:pPr>
            <a:r>
              <a:rPr lang="en-US" b="1" dirty="0" smtClean="0">
                <a:sym typeface="Wingdings" pitchFamily="2" charset="2"/>
              </a:rPr>
              <a:t> </a:t>
            </a:r>
            <a:r>
              <a:rPr lang="en-US" dirty="0" smtClean="0">
                <a:sym typeface="Wingdings" pitchFamily="2" charset="2"/>
              </a:rPr>
              <a:t>Indigestible food components that dissolve  in water to form a gel(viscous).</a:t>
            </a:r>
          </a:p>
          <a:p>
            <a:pPr algn="just">
              <a:buFont typeface="Arial" pitchFamily="34" charset="0"/>
              <a:buChar char="•"/>
            </a:pPr>
            <a:r>
              <a:rPr lang="en-US" dirty="0" smtClean="0">
                <a:sym typeface="Wingdings" pitchFamily="2" charset="2"/>
              </a:rPr>
              <a:t>Are easily digested by bacteria in the colon(fermentable).</a:t>
            </a:r>
          </a:p>
          <a:p>
            <a:pPr algn="just">
              <a:buFont typeface="Arial" pitchFamily="34" charset="0"/>
              <a:buChar char="•"/>
            </a:pPr>
            <a:r>
              <a:rPr lang="en-US" dirty="0" smtClean="0">
                <a:sym typeface="Wingdings" pitchFamily="2" charset="2"/>
              </a:rPr>
              <a:t>Commonly found in oats, barely, legumes, and citrus fruit.</a:t>
            </a:r>
          </a:p>
          <a:p>
            <a:pPr algn="just">
              <a:buFont typeface="Arial" pitchFamily="34" charset="0"/>
              <a:buChar char="•"/>
            </a:pPr>
            <a:r>
              <a:rPr lang="en-US" dirty="0" smtClean="0">
                <a:sym typeface="Wingdings" pitchFamily="2" charset="2"/>
              </a:rPr>
              <a:t>They are mostly associated with protecting against heart disease and diabetes by lowering  blood cholesterol and glucose level,repectively.</a:t>
            </a:r>
          </a:p>
          <a:p>
            <a:pPr algn="just">
              <a:buFont typeface="Arial" pitchFamily="34" charset="0"/>
              <a:buChar char="•"/>
            </a:pPr>
            <a:r>
              <a:rPr lang="en-US" dirty="0" smtClean="0">
                <a:sym typeface="Wingdings" pitchFamily="2" charset="2"/>
              </a:rPr>
              <a:t>An example is pectin from fruit, which is used to thicken jellies.</a:t>
            </a:r>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34200" y="1066800"/>
            <a:ext cx="2076450" cy="1137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772401" y="1905000"/>
            <a:ext cx="1238250" cy="1276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557963" y="89806"/>
            <a:ext cx="2428875" cy="9851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839076" y="5410200"/>
            <a:ext cx="1304924" cy="144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423670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lstStyle/>
          <a:p>
            <a:pPr>
              <a:buFont typeface="Wingdings"/>
              <a:buChar char="à"/>
            </a:pPr>
            <a:r>
              <a:rPr lang="en-US" b="1" dirty="0" smtClean="0">
                <a:sym typeface="Wingdings" pitchFamily="2" charset="2"/>
              </a:rPr>
              <a:t>Insoluble fiber:</a:t>
            </a:r>
          </a:p>
          <a:p>
            <a:pPr marL="0" indent="0">
              <a:buNone/>
            </a:pPr>
            <a:endParaRPr lang="en-US" b="1" dirty="0" smtClean="0">
              <a:sym typeface="Wingdings" pitchFamily="2" charset="2"/>
            </a:endParaRPr>
          </a:p>
          <a:p>
            <a:pPr>
              <a:buFont typeface="Arial" pitchFamily="34" charset="0"/>
              <a:buChar char="•"/>
            </a:pPr>
            <a:r>
              <a:rPr lang="en-US" dirty="0" smtClean="0">
                <a:sym typeface="Wingdings" pitchFamily="2" charset="2"/>
              </a:rPr>
              <a:t>Indigestible food components that do not dissolve in water.</a:t>
            </a:r>
          </a:p>
          <a:p>
            <a:pPr>
              <a:buFont typeface="Arial" pitchFamily="34" charset="0"/>
              <a:buChar char="•"/>
            </a:pPr>
            <a:r>
              <a:rPr lang="en-US" dirty="0" smtClean="0">
                <a:sym typeface="Wingdings" pitchFamily="2" charset="2"/>
              </a:rPr>
              <a:t>Don't form gels (</a:t>
            </a:r>
            <a:r>
              <a:rPr lang="en-US" dirty="0" err="1" smtClean="0">
                <a:sym typeface="Wingdings" pitchFamily="2" charset="2"/>
              </a:rPr>
              <a:t>nonviscous</a:t>
            </a:r>
            <a:r>
              <a:rPr lang="en-US" dirty="0" smtClean="0">
                <a:sym typeface="Wingdings" pitchFamily="2" charset="2"/>
              </a:rPr>
              <a:t>),and are less readily fermented.</a:t>
            </a:r>
          </a:p>
          <a:p>
            <a:pPr>
              <a:buFont typeface="Arial" pitchFamily="34" charset="0"/>
              <a:buChar char="•"/>
            </a:pPr>
            <a:r>
              <a:rPr lang="en-US" dirty="0" smtClean="0">
                <a:sym typeface="Wingdings" pitchFamily="2" charset="2"/>
              </a:rPr>
              <a:t>Found mainly in whole grains(bran),vegetables.</a:t>
            </a:r>
          </a:p>
          <a:p>
            <a:pPr>
              <a:buFont typeface="Arial" pitchFamily="34" charset="0"/>
              <a:buChar char="•"/>
            </a:pPr>
            <a:r>
              <a:rPr lang="en-US" dirty="0" smtClean="0">
                <a:sym typeface="Wingdings" pitchFamily="2" charset="2"/>
              </a:rPr>
              <a:t>It promotes bowel movements and alleviate constipation.</a:t>
            </a:r>
          </a:p>
          <a:p>
            <a:pPr marL="0" indent="0">
              <a:buNone/>
            </a:pPr>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62600" y="4981575"/>
            <a:ext cx="2428875" cy="1876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690249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endParaRPr lang="en-US" dirty="0"/>
          </a:p>
        </p:txBody>
      </p:sp>
      <p:sp>
        <p:nvSpPr>
          <p:cNvPr id="3" name="Content Placeholder 2"/>
          <p:cNvSpPr>
            <a:spLocks noGrp="1"/>
          </p:cNvSpPr>
          <p:nvPr>
            <p:ph sz="quarter" idx="1"/>
          </p:nvPr>
        </p:nvSpPr>
        <p:spPr>
          <a:xfrm>
            <a:off x="457200" y="914400"/>
            <a:ext cx="7467600" cy="5178552"/>
          </a:xfrm>
        </p:spPr>
        <p:txBody>
          <a:bodyPr>
            <a:normAutofit fontScale="92500" lnSpcReduction="10000"/>
          </a:bodyPr>
          <a:lstStyle/>
          <a:p>
            <a:pPr>
              <a:buClr>
                <a:srgbClr val="FF3399"/>
              </a:buClr>
              <a:buSzPct val="120000"/>
              <a:buBlip>
                <a:blip r:embed="rId2"/>
              </a:buBlip>
            </a:pPr>
            <a:r>
              <a:rPr lang="en-US" sz="2600" b="1" dirty="0">
                <a:solidFill>
                  <a:srgbClr val="FF6600"/>
                </a:solidFill>
              </a:rPr>
              <a:t>Types of fibers:</a:t>
            </a:r>
            <a:endParaRPr lang="en-US" sz="2600" dirty="0"/>
          </a:p>
          <a:p>
            <a:pPr marL="0" indent="0" algn="just">
              <a:buNone/>
            </a:pPr>
            <a:r>
              <a:rPr lang="en-US" dirty="0"/>
              <a:t/>
            </a:r>
            <a:br>
              <a:rPr lang="en-US" dirty="0"/>
            </a:br>
            <a:r>
              <a:rPr lang="en-US" b="1" dirty="0"/>
              <a:t>1- Cellulose</a:t>
            </a:r>
            <a:r>
              <a:rPr lang="en-US" dirty="0"/>
              <a:t>: cellulose is the primary constituent of </a:t>
            </a:r>
          </a:p>
          <a:p>
            <a:pPr marL="0" indent="0" algn="just">
              <a:buNone/>
            </a:pPr>
            <a:r>
              <a:rPr lang="en-US" dirty="0"/>
              <a:t/>
            </a:r>
            <a:br>
              <a:rPr lang="en-US" dirty="0"/>
            </a:br>
            <a:r>
              <a:rPr lang="en-US" dirty="0"/>
              <a:t>plant cell wall </a:t>
            </a:r>
            <a:r>
              <a:rPr lang="en-US" dirty="0" smtClean="0"/>
              <a:t>. Occurs </a:t>
            </a:r>
            <a:r>
              <a:rPr lang="en-US" dirty="0"/>
              <a:t>in all vegetables, fruits and legumes.</a:t>
            </a:r>
          </a:p>
          <a:p>
            <a:pPr marL="0" indent="0" algn="just">
              <a:buNone/>
            </a:pPr>
            <a:r>
              <a:rPr lang="en-US" dirty="0"/>
              <a:t/>
            </a:r>
            <a:br>
              <a:rPr lang="en-US" dirty="0"/>
            </a:br>
            <a:r>
              <a:rPr lang="en-US" b="1" dirty="0"/>
              <a:t>2- </a:t>
            </a:r>
            <a:r>
              <a:rPr lang="en-US" b="1" dirty="0" smtClean="0"/>
              <a:t>Non-cellulose </a:t>
            </a:r>
            <a:r>
              <a:rPr lang="en-US" b="1" dirty="0"/>
              <a:t>polysaccharides: </a:t>
            </a:r>
            <a:r>
              <a:rPr lang="en-US" dirty="0"/>
              <a:t>such as pectin, </a:t>
            </a:r>
          </a:p>
          <a:p>
            <a:pPr marL="0" indent="0" algn="just">
              <a:buNone/>
            </a:pPr>
            <a:r>
              <a:rPr lang="en-US" dirty="0"/>
              <a:t/>
            </a:r>
            <a:br>
              <a:rPr lang="en-US" dirty="0"/>
            </a:br>
            <a:r>
              <a:rPr lang="en-US" dirty="0"/>
              <a:t>gums and mucilage</a:t>
            </a:r>
            <a:r>
              <a:rPr lang="en-US" dirty="0" smtClean="0"/>
              <a:t>.</a:t>
            </a:r>
            <a:r>
              <a:rPr lang="en-US" dirty="0"/>
              <a:t> </a:t>
            </a:r>
          </a:p>
          <a:p>
            <a:pPr marL="0" indent="0" algn="just">
              <a:buNone/>
            </a:pPr>
            <a:r>
              <a:rPr lang="en-US" dirty="0"/>
              <a:t/>
            </a:r>
            <a:br>
              <a:rPr lang="en-US" dirty="0"/>
            </a:br>
            <a:r>
              <a:rPr lang="en-US" b="1" dirty="0"/>
              <a:t>3- Lignin: </a:t>
            </a:r>
            <a:r>
              <a:rPr lang="en-US" dirty="0"/>
              <a:t>woody parts of vegetables such as </a:t>
            </a:r>
          </a:p>
          <a:p>
            <a:pPr marL="0" indent="0" algn="just">
              <a:buNone/>
            </a:pPr>
            <a:r>
              <a:rPr lang="en-US" dirty="0"/>
              <a:t/>
            </a:r>
            <a:br>
              <a:rPr lang="en-US" dirty="0"/>
            </a:br>
            <a:r>
              <a:rPr lang="en-US" dirty="0"/>
              <a:t>carrots and the small seeds of fruits (</a:t>
            </a:r>
            <a:r>
              <a:rPr lang="en-US" dirty="0" smtClean="0"/>
              <a:t>strawberries).</a:t>
            </a:r>
            <a:endParaRPr lang="en-US"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67600" y="3200400"/>
            <a:ext cx="1676400" cy="2009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243241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
              <a:buClr>
                <a:srgbClr val="FF3399"/>
              </a:buClr>
              <a:buSzPct val="100000"/>
              <a:buBlip>
                <a:blip r:embed="rId2"/>
              </a:buBlip>
            </a:pPr>
            <a:r>
              <a:rPr lang="en-US" b="1" dirty="0" smtClean="0">
                <a:solidFill>
                  <a:srgbClr val="FF6600"/>
                </a:solidFill>
              </a:rPr>
              <a:t>Total Fibers </a:t>
            </a:r>
            <a:r>
              <a:rPr lang="en-US" dirty="0" smtClean="0"/>
              <a:t>can be the sum of </a:t>
            </a:r>
            <a:r>
              <a:rPr lang="en-US" dirty="0">
                <a:solidFill>
                  <a:srgbClr val="0070C0"/>
                </a:solidFill>
                <a:sym typeface="Wingdings" pitchFamily="2" charset="2"/>
              </a:rPr>
              <a:t>Dietary fibers </a:t>
            </a:r>
            <a:r>
              <a:rPr lang="en-US" dirty="0" smtClean="0">
                <a:sym typeface="Wingdings" pitchFamily="2" charset="2"/>
              </a:rPr>
              <a:t>and </a:t>
            </a:r>
            <a:r>
              <a:rPr lang="en-US" dirty="0">
                <a:solidFill>
                  <a:srgbClr val="0070C0"/>
                </a:solidFill>
                <a:sym typeface="Wingdings" pitchFamily="2" charset="2"/>
              </a:rPr>
              <a:t>Functional fibers </a:t>
            </a:r>
            <a:r>
              <a:rPr lang="en-US" dirty="0" smtClean="0">
                <a:sym typeface="Wingdings" pitchFamily="2" charset="2"/>
              </a:rPr>
              <a:t>.</a:t>
            </a:r>
            <a:endParaRPr lang="en-US" dirty="0" smtClean="0"/>
          </a:p>
          <a:p>
            <a:pPr marL="0" indent="0" algn="just">
              <a:buNone/>
            </a:pPr>
            <a:endParaRPr lang="en-US" dirty="0" smtClean="0"/>
          </a:p>
          <a:p>
            <a:pPr marL="0" indent="0" algn="just">
              <a:buNone/>
            </a:pPr>
            <a:r>
              <a:rPr lang="en-US" dirty="0" smtClean="0">
                <a:sym typeface="Wingdings" pitchFamily="2" charset="2"/>
              </a:rPr>
              <a:t></a:t>
            </a:r>
            <a:r>
              <a:rPr lang="en-US" dirty="0" smtClean="0">
                <a:solidFill>
                  <a:srgbClr val="0070C0"/>
                </a:solidFill>
                <a:sym typeface="Wingdings" pitchFamily="2" charset="2"/>
              </a:rPr>
              <a:t>Dietary fibers </a:t>
            </a:r>
            <a:r>
              <a:rPr lang="en-US" dirty="0" smtClean="0">
                <a:sym typeface="Wingdings" pitchFamily="2" charset="2"/>
              </a:rPr>
              <a:t>(all the previous).</a:t>
            </a:r>
          </a:p>
          <a:p>
            <a:pPr marL="0" indent="0" algn="just">
              <a:buNone/>
            </a:pPr>
            <a:endParaRPr lang="en-US" dirty="0" smtClean="0">
              <a:sym typeface="Wingdings" pitchFamily="2" charset="2"/>
            </a:endParaRPr>
          </a:p>
          <a:p>
            <a:pPr marL="0" indent="0" algn="just">
              <a:buNone/>
            </a:pPr>
            <a:r>
              <a:rPr lang="en-US" dirty="0" smtClean="0">
                <a:sym typeface="Wingdings" pitchFamily="2" charset="2"/>
              </a:rPr>
              <a:t></a:t>
            </a:r>
            <a:r>
              <a:rPr lang="en-US" dirty="0" smtClean="0">
                <a:solidFill>
                  <a:srgbClr val="0070C0"/>
                </a:solidFill>
                <a:sym typeface="Wingdings" pitchFamily="2" charset="2"/>
              </a:rPr>
              <a:t>Functional fibers </a:t>
            </a:r>
            <a:r>
              <a:rPr lang="en-US" dirty="0" smtClean="0">
                <a:sym typeface="Wingdings" pitchFamily="2" charset="2"/>
              </a:rPr>
              <a:t>: fibers usually occurs naturally in plants when these fibers have been extracted from plants or manufactured and then added to foods or used in supplements.</a:t>
            </a:r>
          </a:p>
          <a:p>
            <a:pPr marL="0" indent="0">
              <a:buNone/>
            </a:pPr>
            <a:endParaRPr lang="en-US" dirty="0"/>
          </a:p>
        </p:txBody>
      </p:sp>
    </p:spTree>
    <p:extLst>
      <p:ext uri="{BB962C8B-B14F-4D97-AF65-F5344CB8AC3E}">
        <p14:creationId xmlns:p14="http://schemas.microsoft.com/office/powerpoint/2010/main" xmlns="" val="14539757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SzPct val="120000"/>
              <a:buBlip>
                <a:blip r:embed="rId2"/>
              </a:buBlip>
            </a:pPr>
            <a:r>
              <a:rPr lang="en-US" b="1" dirty="0" smtClean="0">
                <a:solidFill>
                  <a:srgbClr val="FF6600"/>
                </a:solidFill>
              </a:rPr>
              <a:t>Resistant starches: </a:t>
            </a:r>
          </a:p>
          <a:p>
            <a:pPr algn="just">
              <a:buClr>
                <a:srgbClr val="FF6600"/>
              </a:buClr>
              <a:buFont typeface="Wingdings" pitchFamily="2" charset="2"/>
              <a:buChar char="v"/>
            </a:pPr>
            <a:r>
              <a:rPr lang="en-US" dirty="0" smtClean="0"/>
              <a:t>A few starches are classified as dietary fibers. known as resistant starches, these starches escape digestion and absorption in the small intestine.</a:t>
            </a:r>
          </a:p>
          <a:p>
            <a:pPr algn="just">
              <a:buClr>
                <a:srgbClr val="FF6600"/>
              </a:buClr>
              <a:buFont typeface="Wingdings" pitchFamily="2" charset="2"/>
              <a:buChar char="v"/>
            </a:pPr>
            <a:r>
              <a:rPr lang="en-US" dirty="0" smtClean="0"/>
              <a:t>Starch may resist  digestion for several reasons, including  the individual efficiency in digesting starches and the food physical properties.</a:t>
            </a:r>
          </a:p>
          <a:p>
            <a:pPr algn="just">
              <a:buClr>
                <a:srgbClr val="FF6600"/>
              </a:buClr>
              <a:buFont typeface="Wingdings" pitchFamily="2" charset="2"/>
              <a:buChar char="v"/>
            </a:pPr>
            <a:r>
              <a:rPr lang="en-US" dirty="0" smtClean="0"/>
              <a:t>Resistant starch is common in whole legumes, raw potatoes, and unripe banana.</a:t>
            </a:r>
            <a:endParaRPr lang="en-US" dirty="0"/>
          </a:p>
        </p:txBody>
      </p:sp>
    </p:spTree>
    <p:extLst>
      <p:ext uri="{BB962C8B-B14F-4D97-AF65-F5344CB8AC3E}">
        <p14:creationId xmlns:p14="http://schemas.microsoft.com/office/powerpoint/2010/main" xmlns="" val="16081698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SzPct val="120000"/>
              <a:buBlip>
                <a:blip r:embed="rId2"/>
              </a:buBlip>
            </a:pPr>
            <a:r>
              <a:rPr lang="en-US" b="1" dirty="0" smtClean="0">
                <a:solidFill>
                  <a:srgbClr val="FF6600"/>
                </a:solidFill>
              </a:rPr>
              <a:t>Phytic acid</a:t>
            </a:r>
          </a:p>
          <a:p>
            <a:pPr algn="just">
              <a:buClr>
                <a:srgbClr val="FF6600"/>
              </a:buClr>
            </a:pPr>
            <a:r>
              <a:rPr lang="en-US" dirty="0" smtClean="0"/>
              <a:t>It is not classified as dietary fiber, is often found accompanying them in the same foods.</a:t>
            </a:r>
          </a:p>
          <a:p>
            <a:pPr algn="just">
              <a:buClr>
                <a:srgbClr val="FF6600"/>
              </a:buClr>
            </a:pPr>
            <a:r>
              <a:rPr lang="en-US" dirty="0" smtClean="0"/>
              <a:t>The researchers have been unable to determine whether it is dietary fiber, the phytic acid or both, that binds with minerals, preventing their absorption.</a:t>
            </a:r>
          </a:p>
          <a:p>
            <a:pPr algn="just">
              <a:buClr>
                <a:srgbClr val="FF6600"/>
              </a:buClr>
            </a:pPr>
            <a:r>
              <a:rPr lang="en-US" dirty="0" smtClean="0"/>
              <a:t>This binding presents a risk of mineral deficiencies, but the risk is minimal when total fiber intake is reasonable  and mineral intake is adequate.</a:t>
            </a:r>
            <a:endParaRPr lang="en-US" dirty="0"/>
          </a:p>
        </p:txBody>
      </p:sp>
    </p:spTree>
    <p:extLst>
      <p:ext uri="{BB962C8B-B14F-4D97-AF65-F5344CB8AC3E}">
        <p14:creationId xmlns:p14="http://schemas.microsoft.com/office/powerpoint/2010/main" xmlns="" val="41509335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buSzPct val="120000"/>
              <a:buBlip>
                <a:blip r:embed="rId2"/>
              </a:buBlip>
            </a:pPr>
            <a:r>
              <a:rPr lang="en-US" b="1" dirty="0">
                <a:solidFill>
                  <a:srgbClr val="7030A0"/>
                </a:solidFill>
              </a:rPr>
              <a:t>Clinical importance of fibers</a:t>
            </a:r>
            <a:r>
              <a:rPr lang="en-US" b="1" dirty="0" smtClean="0">
                <a:solidFill>
                  <a:srgbClr val="7030A0"/>
                </a:solidFill>
              </a:rPr>
              <a:t>:</a:t>
            </a:r>
          </a:p>
          <a:p>
            <a:pPr>
              <a:buSzPct val="100000"/>
              <a:buFont typeface="Courier New" pitchFamily="49" charset="0"/>
              <a:buChar char="o"/>
            </a:pPr>
            <a:endParaRPr lang="en-US" b="1" dirty="0"/>
          </a:p>
          <a:p>
            <a:pPr marL="0" indent="0">
              <a:buNone/>
            </a:pPr>
            <a:r>
              <a:rPr lang="en-US" dirty="0" smtClean="0"/>
              <a:t>1-Constipation</a:t>
            </a:r>
            <a:endParaRPr lang="en-US" dirty="0"/>
          </a:p>
          <a:p>
            <a:pPr marL="0" indent="0">
              <a:buNone/>
            </a:pPr>
            <a:r>
              <a:rPr lang="en-US" dirty="0" smtClean="0"/>
              <a:t>2-Colon </a:t>
            </a:r>
            <a:r>
              <a:rPr lang="en-US" dirty="0"/>
              <a:t>cancer</a:t>
            </a:r>
          </a:p>
          <a:p>
            <a:pPr marL="0" indent="0">
              <a:buNone/>
            </a:pPr>
            <a:r>
              <a:rPr lang="en-US" dirty="0" smtClean="0"/>
              <a:t>3-Obesity</a:t>
            </a:r>
            <a:endParaRPr lang="en-US" dirty="0"/>
          </a:p>
          <a:p>
            <a:pPr marL="0" indent="0">
              <a:buNone/>
            </a:pPr>
            <a:r>
              <a:rPr lang="en-US" dirty="0" smtClean="0"/>
              <a:t>4-Hypoglycemia</a:t>
            </a:r>
            <a:endParaRPr lang="en-US" dirty="0"/>
          </a:p>
          <a:p>
            <a:pPr marL="0" indent="0">
              <a:buNone/>
            </a:pPr>
            <a:r>
              <a:rPr lang="en-US" dirty="0" smtClean="0"/>
              <a:t>5-Hyperglycemia</a:t>
            </a:r>
            <a:endParaRPr lang="en-US" dirty="0"/>
          </a:p>
          <a:p>
            <a:pPr marL="0" indent="0">
              <a:buNone/>
            </a:pPr>
            <a:r>
              <a:rPr lang="en-US" dirty="0" smtClean="0"/>
              <a:t>6-Diverticulosis</a:t>
            </a:r>
            <a:endParaRPr lang="en-US" dirty="0"/>
          </a:p>
        </p:txBody>
      </p:sp>
    </p:spTree>
    <p:extLst>
      <p:ext uri="{BB962C8B-B14F-4D97-AF65-F5344CB8AC3E}">
        <p14:creationId xmlns:p14="http://schemas.microsoft.com/office/powerpoint/2010/main" xmlns="" val="5777238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fontScale="92500" lnSpcReduction="20000"/>
          </a:bodyPr>
          <a:lstStyle/>
          <a:p>
            <a:pPr>
              <a:buSzPct val="120000"/>
              <a:buBlip>
                <a:blip r:embed="rId2"/>
              </a:buBlip>
            </a:pPr>
            <a:r>
              <a:rPr lang="en-US" sz="2600" b="1" dirty="0">
                <a:solidFill>
                  <a:srgbClr val="C00000"/>
                </a:solidFill>
              </a:rPr>
              <a:t>High fiber diet</a:t>
            </a:r>
            <a:r>
              <a:rPr lang="en-US" sz="2600" b="1" dirty="0" smtClean="0">
                <a:solidFill>
                  <a:srgbClr val="C00000"/>
                </a:solidFill>
              </a:rPr>
              <a:t>:</a:t>
            </a:r>
          </a:p>
          <a:p>
            <a:pPr marL="0" indent="0">
              <a:buNone/>
            </a:pPr>
            <a:endParaRPr lang="en-US" sz="2600" b="1" dirty="0">
              <a:solidFill>
                <a:srgbClr val="C00000"/>
              </a:solidFill>
            </a:endParaRPr>
          </a:p>
          <a:p>
            <a:pPr>
              <a:buClr>
                <a:srgbClr val="C00000"/>
              </a:buClr>
              <a:buFont typeface="Arial" pitchFamily="34" charset="0"/>
              <a:buChar char="•"/>
            </a:pPr>
            <a:r>
              <a:rPr lang="en-US" dirty="0"/>
              <a:t>Is the </a:t>
            </a:r>
            <a:r>
              <a:rPr lang="en-US" dirty="0" smtClean="0"/>
              <a:t>dietary </a:t>
            </a:r>
            <a:r>
              <a:rPr lang="en-US" dirty="0"/>
              <a:t>fibers exceed 40 </a:t>
            </a:r>
            <a:r>
              <a:rPr lang="en-US" dirty="0" err="1"/>
              <a:t>gm</a:t>
            </a:r>
            <a:r>
              <a:rPr lang="en-US" dirty="0"/>
              <a:t>/day</a:t>
            </a:r>
            <a:r>
              <a:rPr lang="en-US" dirty="0" smtClean="0"/>
              <a:t>.</a:t>
            </a:r>
          </a:p>
          <a:p>
            <a:pPr>
              <a:buClr>
                <a:srgbClr val="C00000"/>
              </a:buClr>
              <a:buFont typeface="Arial" pitchFamily="34" charset="0"/>
              <a:buChar char="•"/>
            </a:pPr>
            <a:endParaRPr lang="en-US" dirty="0"/>
          </a:p>
          <a:p>
            <a:pPr>
              <a:buClr>
                <a:srgbClr val="C00000"/>
              </a:buClr>
              <a:buFont typeface="Arial" pitchFamily="34" charset="0"/>
              <a:buChar char="•"/>
            </a:pPr>
            <a:r>
              <a:rPr lang="en-US" dirty="0"/>
              <a:t>Food sources</a:t>
            </a:r>
            <a:r>
              <a:rPr lang="en-US" dirty="0" smtClean="0"/>
              <a:t>: fruits, vegetables, </a:t>
            </a:r>
            <a:r>
              <a:rPr lang="en-US" dirty="0"/>
              <a:t>bread &amp; cereals</a:t>
            </a:r>
            <a:r>
              <a:rPr lang="en-US" dirty="0" smtClean="0"/>
              <a:t>.</a:t>
            </a:r>
          </a:p>
          <a:p>
            <a:pPr>
              <a:buClr>
                <a:srgbClr val="C00000"/>
              </a:buClr>
              <a:buFont typeface="Arial" pitchFamily="34" charset="0"/>
              <a:buChar char="•"/>
            </a:pPr>
            <a:endParaRPr lang="en-US" dirty="0"/>
          </a:p>
          <a:p>
            <a:pPr>
              <a:buClr>
                <a:srgbClr val="C00000"/>
              </a:buClr>
              <a:buFont typeface="Arial" pitchFamily="34" charset="0"/>
              <a:buChar char="•"/>
            </a:pPr>
            <a:r>
              <a:rPr lang="en-US" b="1" dirty="0">
                <a:solidFill>
                  <a:srgbClr val="0070C0"/>
                </a:solidFill>
              </a:rPr>
              <a:t>Disadvantage of increasing fiber in the diet are:</a:t>
            </a:r>
          </a:p>
          <a:p>
            <a:pPr marL="0" indent="0">
              <a:buNone/>
            </a:pPr>
            <a:r>
              <a:rPr lang="en-US" dirty="0" smtClean="0">
                <a:solidFill>
                  <a:srgbClr val="0070C0"/>
                </a:solidFill>
              </a:rPr>
              <a:t>1-</a:t>
            </a:r>
            <a:r>
              <a:rPr lang="en-US" dirty="0" smtClean="0"/>
              <a:t>Abdominal </a:t>
            </a:r>
            <a:r>
              <a:rPr lang="en-US" dirty="0"/>
              <a:t>fullness</a:t>
            </a:r>
          </a:p>
          <a:p>
            <a:pPr marL="0" indent="0">
              <a:buNone/>
            </a:pPr>
            <a:r>
              <a:rPr lang="en-US" dirty="0" smtClean="0">
                <a:solidFill>
                  <a:srgbClr val="0070C0"/>
                </a:solidFill>
              </a:rPr>
              <a:t>2-</a:t>
            </a:r>
            <a:r>
              <a:rPr lang="en-US" dirty="0" smtClean="0"/>
              <a:t>Increasing </a:t>
            </a:r>
            <a:r>
              <a:rPr lang="en-US" dirty="0"/>
              <a:t>flatulence</a:t>
            </a:r>
          </a:p>
          <a:p>
            <a:pPr marL="0" indent="0">
              <a:buNone/>
            </a:pPr>
            <a:r>
              <a:rPr lang="en-US" dirty="0" smtClean="0">
                <a:solidFill>
                  <a:srgbClr val="0070C0"/>
                </a:solidFill>
              </a:rPr>
              <a:t>3-</a:t>
            </a:r>
            <a:r>
              <a:rPr lang="en-US" dirty="0" smtClean="0"/>
              <a:t>Nausea </a:t>
            </a:r>
            <a:r>
              <a:rPr lang="en-US" dirty="0"/>
              <a:t>and </a:t>
            </a:r>
            <a:r>
              <a:rPr lang="en-US" dirty="0" smtClean="0"/>
              <a:t>vomiting.</a:t>
            </a:r>
          </a:p>
          <a:p>
            <a:pPr marL="0" indent="0">
              <a:buNone/>
            </a:pPr>
            <a:r>
              <a:rPr lang="en-US" dirty="0" smtClean="0">
                <a:solidFill>
                  <a:srgbClr val="0070C0"/>
                </a:solidFill>
              </a:rPr>
              <a:t>4</a:t>
            </a:r>
            <a:r>
              <a:rPr lang="en-US" dirty="0" smtClean="0"/>
              <a:t>-Gases</a:t>
            </a:r>
          </a:p>
          <a:p>
            <a:pPr marL="0" indent="0">
              <a:buNone/>
            </a:pPr>
            <a:r>
              <a:rPr lang="en-US" dirty="0" smtClean="0">
                <a:solidFill>
                  <a:srgbClr val="0070C0"/>
                </a:solidFill>
              </a:rPr>
              <a:t>5</a:t>
            </a:r>
            <a:r>
              <a:rPr lang="en-US" dirty="0" smtClean="0"/>
              <a:t>-May </a:t>
            </a:r>
            <a:r>
              <a:rPr lang="en-US" dirty="0"/>
              <a:t>interfere with mineral absorption.</a:t>
            </a:r>
          </a:p>
          <a:p>
            <a:pPr marL="0" indent="0">
              <a:buNone/>
            </a:pPr>
            <a:r>
              <a:rPr lang="en-US" dirty="0" smtClean="0">
                <a:solidFill>
                  <a:srgbClr val="0070C0"/>
                </a:solidFill>
              </a:rPr>
              <a:t>6</a:t>
            </a:r>
            <a:r>
              <a:rPr lang="en-US" dirty="0" smtClean="0"/>
              <a:t>-More seriously can obstruct the GI tract.</a:t>
            </a:r>
          </a:p>
          <a:p>
            <a:endParaRPr lang="en-US" dirty="0"/>
          </a:p>
        </p:txBody>
      </p:sp>
    </p:spTree>
    <p:extLst>
      <p:ext uri="{BB962C8B-B14F-4D97-AF65-F5344CB8AC3E}">
        <p14:creationId xmlns:p14="http://schemas.microsoft.com/office/powerpoint/2010/main" xmlns="" val="87279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67600" cy="1143000"/>
          </a:xfrm>
          <a:solidFill>
            <a:srgbClr val="00FF00"/>
          </a:solidFill>
        </p:spPr>
        <p:txBody>
          <a:bodyPr/>
          <a:lstStyle/>
          <a:p>
            <a:r>
              <a:rPr lang="en-US" sz="3600" b="1" dirty="0">
                <a:solidFill>
                  <a:srgbClr val="FF6600"/>
                </a:solidFill>
                <a:latin typeface="Castellar" pitchFamily="18" charset="0"/>
              </a:rPr>
              <a:t>Introduction</a:t>
            </a:r>
            <a:r>
              <a:rPr lang="en-US" dirty="0"/>
              <a:t/>
            </a:r>
            <a:br>
              <a:rPr lang="en-US" dirty="0"/>
            </a:br>
            <a:endParaRPr lang="en-US" dirty="0"/>
          </a:p>
        </p:txBody>
      </p:sp>
      <p:sp>
        <p:nvSpPr>
          <p:cNvPr id="3" name="Content Placeholder 2"/>
          <p:cNvSpPr>
            <a:spLocks noGrp="1"/>
          </p:cNvSpPr>
          <p:nvPr>
            <p:ph sz="quarter" idx="1"/>
          </p:nvPr>
        </p:nvSpPr>
        <p:spPr>
          <a:xfrm>
            <a:off x="381000" y="1524000"/>
            <a:ext cx="7848600" cy="5638800"/>
          </a:xfrm>
        </p:spPr>
        <p:txBody>
          <a:bodyPr>
            <a:noAutofit/>
          </a:bodyPr>
          <a:lstStyle/>
          <a:p>
            <a:pPr algn="just"/>
            <a:r>
              <a:rPr lang="en-US" dirty="0"/>
              <a:t>Carbohydrates play a major role in our life and </a:t>
            </a:r>
            <a:r>
              <a:rPr lang="en-US" dirty="0" smtClean="0"/>
              <a:t>make </a:t>
            </a:r>
            <a:r>
              <a:rPr lang="en-US" dirty="0"/>
              <a:t>us healthy</a:t>
            </a:r>
            <a:r>
              <a:rPr lang="en-US" dirty="0" smtClean="0"/>
              <a:t>.</a:t>
            </a:r>
            <a:endParaRPr lang="en-US" dirty="0"/>
          </a:p>
          <a:p>
            <a:pPr algn="just"/>
            <a:r>
              <a:rPr lang="en-US" dirty="0"/>
              <a:t> </a:t>
            </a:r>
            <a:r>
              <a:rPr lang="en-US" dirty="0" smtClean="0"/>
              <a:t>Every </a:t>
            </a:r>
            <a:r>
              <a:rPr lang="en-US" dirty="0"/>
              <a:t>cells of human body needs energy to do its </a:t>
            </a:r>
            <a:r>
              <a:rPr lang="en-US" dirty="0" smtClean="0"/>
              <a:t>work</a:t>
            </a:r>
            <a:r>
              <a:rPr lang="en-US" dirty="0"/>
              <a:t>. </a:t>
            </a:r>
          </a:p>
          <a:p>
            <a:pPr algn="just"/>
            <a:r>
              <a:rPr lang="en-US" dirty="0"/>
              <a:t> </a:t>
            </a:r>
            <a:r>
              <a:rPr lang="en-US" dirty="0" smtClean="0"/>
              <a:t>People </a:t>
            </a:r>
            <a:r>
              <a:rPr lang="en-US" dirty="0"/>
              <a:t>don't eat glucose directly, they eat </a:t>
            </a:r>
            <a:br>
              <a:rPr lang="en-US" dirty="0"/>
            </a:br>
            <a:r>
              <a:rPr lang="en-US" dirty="0"/>
              <a:t>carbohydrates. </a:t>
            </a:r>
            <a:endParaRPr lang="en-US" dirty="0" smtClean="0"/>
          </a:p>
          <a:p>
            <a:pPr algn="just"/>
            <a:r>
              <a:rPr lang="en-US" dirty="0" smtClean="0"/>
              <a:t>Then </a:t>
            </a:r>
            <a:r>
              <a:rPr lang="en-US" dirty="0"/>
              <a:t>their bodies convert the </a:t>
            </a:r>
            <a:br>
              <a:rPr lang="en-US" dirty="0"/>
            </a:br>
            <a:r>
              <a:rPr lang="en-US" dirty="0">
                <a:solidFill>
                  <a:srgbClr val="0070C0"/>
                </a:solidFill>
              </a:rPr>
              <a:t>carbohydrates into glucose for energy </a:t>
            </a:r>
            <a:r>
              <a:rPr lang="en-US" dirty="0"/>
              <a:t>and to </a:t>
            </a:r>
            <a:br>
              <a:rPr lang="en-US" dirty="0"/>
            </a:br>
            <a:r>
              <a:rPr lang="en-US" dirty="0">
                <a:solidFill>
                  <a:srgbClr val="0070C0"/>
                </a:solidFill>
              </a:rPr>
              <a:t>glycogen for reserve energy</a:t>
            </a:r>
            <a:r>
              <a:rPr lang="en-US" dirty="0" smtClean="0"/>
              <a:t>.</a:t>
            </a:r>
          </a:p>
          <a:p>
            <a:pPr algn="just"/>
            <a:r>
              <a:rPr lang="en-US" dirty="0"/>
              <a:t>Dietary carbohydrate </a:t>
            </a:r>
            <a:r>
              <a:rPr lang="en-US" dirty="0" smtClean="0"/>
              <a:t>provided </a:t>
            </a:r>
            <a:r>
              <a:rPr lang="en-US" dirty="0"/>
              <a:t>the body's </a:t>
            </a:r>
            <a:r>
              <a:rPr lang="en-US" dirty="0" smtClean="0"/>
              <a:t>great </a:t>
            </a:r>
            <a:r>
              <a:rPr lang="en-US" dirty="0"/>
              <a:t>source of fuel for energy.</a:t>
            </a:r>
          </a:p>
          <a:p>
            <a:pPr algn="just"/>
            <a:endParaRPr lang="en-US" dirty="0"/>
          </a:p>
        </p:txBody>
      </p:sp>
    </p:spTree>
    <p:extLst>
      <p:ext uri="{BB962C8B-B14F-4D97-AF65-F5344CB8AC3E}">
        <p14:creationId xmlns:p14="http://schemas.microsoft.com/office/powerpoint/2010/main" xmlns="" val="7885010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67600" cy="969818"/>
          </a:xfrm>
          <a:solidFill>
            <a:srgbClr val="00FF00"/>
          </a:solidFill>
        </p:spPr>
        <p:txBody>
          <a:bodyPr>
            <a:normAutofit fontScale="90000"/>
          </a:bodyPr>
          <a:lstStyle/>
          <a:p>
            <a:r>
              <a:rPr lang="en-US" sz="3600" b="1" dirty="0">
                <a:solidFill>
                  <a:srgbClr val="FF6600"/>
                </a:solidFill>
                <a:latin typeface="Castellar" pitchFamily="18" charset="0"/>
              </a:rPr>
              <a:t>Carbohydrate </a:t>
            </a:r>
            <a:r>
              <a:rPr lang="en-US" sz="3600" b="1" dirty="0" smtClean="0">
                <a:solidFill>
                  <a:srgbClr val="FF6600"/>
                </a:solidFill>
                <a:latin typeface="Castellar" pitchFamily="18" charset="0"/>
              </a:rPr>
              <a:t>sources</a:t>
            </a:r>
            <a:r>
              <a:rPr lang="en-US" dirty="0"/>
              <a:t/>
            </a:r>
            <a:br>
              <a:rPr lang="en-US" dirty="0"/>
            </a:b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2157148910"/>
              </p:ext>
            </p:extLst>
          </p:nvPr>
        </p:nvGraphicFramePr>
        <p:xfrm>
          <a:off x="381000" y="1828800"/>
          <a:ext cx="8458199" cy="4267200"/>
        </p:xfrm>
        <a:graphic>
          <a:graphicData uri="http://schemas.openxmlformats.org/drawingml/2006/table">
            <a:tbl>
              <a:tblPr firstRow="1" bandRow="1">
                <a:tableStyleId>{5C22544A-7EE6-4342-B048-85BDC9FD1C3A}</a:tableStyleId>
              </a:tblPr>
              <a:tblGrid>
                <a:gridCol w="3082895"/>
                <a:gridCol w="2397807"/>
                <a:gridCol w="2977497"/>
              </a:tblGrid>
              <a:tr h="3720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effectLst/>
                        </a:rPr>
                        <a:t>Chemical class name </a:t>
                      </a:r>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effectLst/>
                        </a:rPr>
                        <a:t>Class  members</a:t>
                      </a:r>
                    </a:p>
                    <a:p>
                      <a:endParaRPr lang="en-US" sz="2000" dirty="0"/>
                    </a:p>
                  </a:txBody>
                  <a:tcPr/>
                </a:tc>
                <a:tc>
                  <a:txBody>
                    <a:bodyPr/>
                    <a:lstStyle/>
                    <a:p>
                      <a:r>
                        <a:rPr kumimoji="0" lang="en-US" sz="2000" kern="1200" dirty="0" smtClean="0">
                          <a:effectLst/>
                        </a:rPr>
                        <a:t>Sources</a:t>
                      </a:r>
                      <a:endParaRPr lang="en-US" sz="2000" dirty="0"/>
                    </a:p>
                  </a:txBody>
                  <a:tcPr/>
                </a:tc>
              </a:tr>
              <a:tr h="1287966">
                <a:tc>
                  <a:txBody>
                    <a:bodyPr/>
                    <a:lstStyle/>
                    <a:p>
                      <a:r>
                        <a:rPr kumimoji="0" lang="en-US" sz="1800" kern="1200" dirty="0" smtClean="0">
                          <a:effectLst/>
                        </a:rPr>
                        <a:t>• Polysaccharides</a:t>
                      </a:r>
                    </a:p>
                    <a:p>
                      <a:r>
                        <a:rPr kumimoji="0" lang="en-US" sz="1800" kern="1200" dirty="0" smtClean="0">
                          <a:effectLst/>
                        </a:rPr>
                        <a:t>(Multiple sugar or complex carbohydrates)</a:t>
                      </a:r>
                      <a:endParaRPr kumimoji="0" lang="en-US" sz="1800" kern="1200" dirty="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 Starch </a:t>
                      </a:r>
                    </a:p>
                    <a:p>
                      <a:endParaRPr lang="en-US" sz="1800" dirty="0"/>
                    </a:p>
                  </a:txBody>
                  <a:tcPr/>
                </a:tc>
                <a:tc>
                  <a:txBody>
                    <a:bodyPr/>
                    <a:lstStyle/>
                    <a:p>
                      <a:r>
                        <a:rPr kumimoji="0" lang="en-US" sz="1800" kern="1200" dirty="0" smtClean="0">
                          <a:effectLst/>
                        </a:rPr>
                        <a:t>Grains and grains </a:t>
                      </a:r>
                    </a:p>
                    <a:p>
                      <a:r>
                        <a:rPr kumimoji="0" lang="en-US" sz="1800" kern="1200" dirty="0" smtClean="0">
                          <a:effectLst/>
                        </a:rPr>
                        <a:t>products </a:t>
                      </a:r>
                    </a:p>
                    <a:p>
                      <a:r>
                        <a:rPr kumimoji="0" lang="en-US" sz="1800" kern="1200" dirty="0" smtClean="0">
                          <a:effectLst/>
                        </a:rPr>
                        <a:t>Cereal, bread, pasta, rice, </a:t>
                      </a:r>
                    </a:p>
                    <a:p>
                      <a:r>
                        <a:rPr kumimoji="0" lang="en-US" sz="1800" kern="1200" dirty="0" smtClean="0">
                          <a:effectLst/>
                        </a:rPr>
                        <a:t>corn, legumes, potatoes </a:t>
                      </a:r>
                    </a:p>
                    <a:p>
                      <a:r>
                        <a:rPr kumimoji="0" lang="en-US" sz="1800" kern="1200" dirty="0" smtClean="0">
                          <a:effectLst/>
                        </a:rPr>
                        <a:t>and other vegetables.</a:t>
                      </a:r>
                    </a:p>
                    <a:p>
                      <a:endParaRPr lang="en-US" sz="1800" dirty="0"/>
                    </a:p>
                  </a:txBody>
                  <a:tcPr/>
                </a:tc>
              </a:tr>
              <a:tr h="686915">
                <a:tc>
                  <a:txBody>
                    <a:bodyPr/>
                    <a:lstStyle/>
                    <a:p>
                      <a:endParaRPr lang="en-US" sz="1800" dirty="0"/>
                    </a:p>
                  </a:txBody>
                  <a:tcPr/>
                </a:tc>
                <a:tc>
                  <a:txBody>
                    <a:bodyPr/>
                    <a:lstStyle/>
                    <a:p>
                      <a:r>
                        <a:rPr kumimoji="0" lang="en-US" sz="1800" kern="1200" dirty="0" smtClean="0">
                          <a:effectLst/>
                        </a:rPr>
                        <a:t>•Glycogen </a:t>
                      </a:r>
                      <a:endParaRPr kumimoji="0" lang="en-US" sz="1800" kern="1200" dirty="0">
                        <a:solidFill>
                          <a:schemeClr val="dk1"/>
                        </a:solidFill>
                        <a:effectLst/>
                        <a:latin typeface="+mn-lt"/>
                        <a:ea typeface="+mn-ea"/>
                        <a:cs typeface="+mn-cs"/>
                      </a:endParaRPr>
                    </a:p>
                  </a:txBody>
                  <a:tcPr/>
                </a:tc>
                <a:tc>
                  <a:txBody>
                    <a:bodyPr/>
                    <a:lstStyle/>
                    <a:p>
                      <a:r>
                        <a:rPr kumimoji="0" lang="en-US" sz="1800" kern="1200" dirty="0" smtClean="0">
                          <a:effectLst/>
                        </a:rPr>
                        <a:t>•Animal tissues, liver and </a:t>
                      </a:r>
                    </a:p>
                    <a:p>
                      <a:r>
                        <a:rPr kumimoji="0" lang="en-US" sz="1800" kern="1200" dirty="0" smtClean="0">
                          <a:effectLst/>
                        </a:rPr>
                        <a:t>muscle meats.</a:t>
                      </a:r>
                    </a:p>
                    <a:p>
                      <a:endParaRPr lang="en-US" sz="1800" dirty="0"/>
                    </a:p>
                  </a:txBody>
                  <a:tcPr/>
                </a:tc>
              </a:tr>
              <a:tr h="686915">
                <a:tc>
                  <a:txBody>
                    <a:bodyPr/>
                    <a:lstStyle/>
                    <a:p>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•Dietary fiber </a:t>
                      </a:r>
                    </a:p>
                    <a:p>
                      <a:endParaRPr kumimoji="0" lang="en-US" sz="1800" kern="1200" dirty="0">
                        <a:solidFill>
                          <a:schemeClr val="dk1"/>
                        </a:solidFill>
                        <a:effectLst/>
                        <a:latin typeface="+mn-lt"/>
                        <a:ea typeface="+mn-ea"/>
                        <a:cs typeface="+mn-cs"/>
                      </a:endParaRPr>
                    </a:p>
                  </a:txBody>
                  <a:tcPr/>
                </a:tc>
                <a:tc>
                  <a:txBody>
                    <a:bodyPr/>
                    <a:lstStyle/>
                    <a:p>
                      <a:r>
                        <a:rPr kumimoji="0" lang="en-US" sz="1800" kern="1200" dirty="0" smtClean="0">
                          <a:effectLst/>
                        </a:rPr>
                        <a:t>Whole grains, fruits, </a:t>
                      </a:r>
                    </a:p>
                    <a:p>
                      <a:r>
                        <a:rPr kumimoji="0" lang="en-US" sz="1800" kern="1200" dirty="0" smtClean="0">
                          <a:effectLst/>
                        </a:rPr>
                        <a:t>Vegetables, seeds, nuts.</a:t>
                      </a:r>
                    </a:p>
                    <a:p>
                      <a:endParaRPr lang="en-US" sz="1800" dirty="0"/>
                    </a:p>
                  </a:txBody>
                  <a:tcPr/>
                </a:tc>
              </a:tr>
            </a:tbl>
          </a:graphicData>
        </a:graphic>
      </p:graphicFrame>
      <p:sp>
        <p:nvSpPr>
          <p:cNvPr id="3" name="Rectangle 2"/>
          <p:cNvSpPr/>
          <p:nvPr/>
        </p:nvSpPr>
        <p:spPr>
          <a:xfrm>
            <a:off x="533400" y="1295400"/>
            <a:ext cx="6934200" cy="523220"/>
          </a:xfrm>
          <a:prstGeom prst="rect">
            <a:avLst/>
          </a:prstGeom>
        </p:spPr>
        <p:txBody>
          <a:bodyPr wrap="square">
            <a:spAutoFit/>
          </a:bodyPr>
          <a:lstStyle/>
          <a:p>
            <a:r>
              <a:rPr lang="en-US" sz="2800" dirty="0">
                <a:latin typeface="Century Schoolbook" pitchFamily="18" charset="0"/>
                <a:cs typeface="Arial" pitchFamily="34" charset="0"/>
              </a:rPr>
              <a:t>Table </a:t>
            </a:r>
            <a:r>
              <a:rPr lang="en-US" sz="2800" dirty="0" smtClean="0">
                <a:latin typeface="Century Schoolbook" pitchFamily="18" charset="0"/>
                <a:cs typeface="Arial" pitchFamily="34" charset="0"/>
              </a:rPr>
              <a:t>(1): </a:t>
            </a:r>
            <a:r>
              <a:rPr lang="en-US" sz="2800" dirty="0">
                <a:latin typeface="Century Schoolbook" pitchFamily="18" charset="0"/>
                <a:cs typeface="Arial" pitchFamily="34" charset="0"/>
              </a:rPr>
              <a:t>Carbohydrate sources</a:t>
            </a:r>
            <a:r>
              <a:rPr lang="en-US" sz="2800" dirty="0" smtClean="0">
                <a:latin typeface="Century Schoolbook" pitchFamily="18" charset="0"/>
                <a:cs typeface="Arial" pitchFamily="34" charset="0"/>
              </a:rPr>
              <a:t> </a:t>
            </a:r>
            <a:endParaRPr lang="en-US" sz="2800" dirty="0">
              <a:latin typeface="Century Schoolbook" pitchFamily="18" charset="0"/>
              <a:cs typeface="Arial" pitchFamily="34" charset="0"/>
            </a:endParaRPr>
          </a:p>
        </p:txBody>
      </p:sp>
    </p:spTree>
    <p:extLst>
      <p:ext uri="{BB962C8B-B14F-4D97-AF65-F5344CB8AC3E}">
        <p14:creationId xmlns:p14="http://schemas.microsoft.com/office/powerpoint/2010/main" xmlns="" val="8734997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348723946"/>
              </p:ext>
            </p:extLst>
          </p:nvPr>
        </p:nvGraphicFramePr>
        <p:xfrm>
          <a:off x="304800" y="457200"/>
          <a:ext cx="8458199" cy="5485285"/>
        </p:xfrm>
        <a:graphic>
          <a:graphicData uri="http://schemas.openxmlformats.org/drawingml/2006/table">
            <a:tbl>
              <a:tblPr firstRow="1" bandRow="1">
                <a:tableStyleId>{5C22544A-7EE6-4342-B048-85BDC9FD1C3A}</a:tableStyleId>
              </a:tblPr>
              <a:tblGrid>
                <a:gridCol w="3082895"/>
                <a:gridCol w="2397807"/>
                <a:gridCol w="2977497"/>
              </a:tblGrid>
              <a:tr h="3720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effectLst/>
                        </a:rPr>
                        <a:t>Chemical class name </a:t>
                      </a:r>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effectLst/>
                        </a:rPr>
                        <a:t>Class  members</a:t>
                      </a:r>
                    </a:p>
                    <a:p>
                      <a:endParaRPr lang="en-US" sz="2000" dirty="0"/>
                    </a:p>
                  </a:txBody>
                  <a:tcPr/>
                </a:tc>
                <a:tc>
                  <a:txBody>
                    <a:bodyPr/>
                    <a:lstStyle/>
                    <a:p>
                      <a:r>
                        <a:rPr kumimoji="0" lang="en-US" sz="2000" kern="1200" dirty="0" smtClean="0">
                          <a:effectLst/>
                        </a:rPr>
                        <a:t>Sources</a:t>
                      </a:r>
                      <a:endParaRPr lang="en-US" sz="2000" dirty="0"/>
                    </a:p>
                  </a:txBody>
                  <a:tcPr/>
                </a:tc>
              </a:tr>
              <a:tr h="686915">
                <a:tc>
                  <a:txBody>
                    <a:bodyPr/>
                    <a:lstStyle/>
                    <a:p>
                      <a:r>
                        <a:rPr kumimoji="0" lang="en-US" sz="1800" kern="1200" dirty="0" smtClean="0">
                          <a:effectLst/>
                        </a:rPr>
                        <a:t>Disaccharides ( Double sugars, simple carbohydrates)</a:t>
                      </a:r>
                    </a:p>
                    <a:p>
                      <a:endParaRPr lang="en-US" sz="1800" dirty="0"/>
                    </a:p>
                  </a:txBody>
                  <a:tcPr>
                    <a:lnB w="12700" cmpd="sng">
                      <a:noFill/>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•Sucrose</a:t>
                      </a:r>
                    </a:p>
                    <a:p>
                      <a:endParaRPr lang="en-US" sz="1800" dirty="0"/>
                    </a:p>
                  </a:txBody>
                  <a:tcPr>
                    <a:lnB w="12700" cmpd="sng">
                      <a:noFill/>
                    </a:lnB>
                  </a:tcPr>
                </a:tc>
                <a:tc>
                  <a:txBody>
                    <a:bodyPr/>
                    <a:lstStyle/>
                    <a:p>
                      <a:r>
                        <a:rPr kumimoji="0" lang="en-US" sz="1800" kern="1200" dirty="0" smtClean="0">
                          <a:effectLst/>
                        </a:rPr>
                        <a:t>•Table sugar, sugar cane, </a:t>
                      </a:r>
                    </a:p>
                    <a:p>
                      <a:r>
                        <a:rPr kumimoji="0" lang="en-US" sz="1800" kern="1200" dirty="0" smtClean="0">
                          <a:effectLst/>
                        </a:rPr>
                        <a:t>sugar beets, molasses.</a:t>
                      </a:r>
                      <a:endParaRPr lang="en-US" sz="1800" dirty="0"/>
                    </a:p>
                  </a:txBody>
                  <a:tcPr>
                    <a:lnB w="12700" cmpd="sng">
                      <a:noFill/>
                    </a:lnB>
                  </a:tcPr>
                </a:tc>
              </a:tr>
              <a:tr h="368944">
                <a:tc>
                  <a:txBody>
                    <a:bodyPr/>
                    <a:lstStyle/>
                    <a:p>
                      <a:endParaRPr lang="en-US" sz="18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85750">
                        <a:buFont typeface="Arial" pitchFamily="34" charset="0"/>
                        <a:buChar char="•"/>
                      </a:pPr>
                      <a:r>
                        <a:rPr kumimoji="0" lang="en-US" sz="1800" kern="1200" dirty="0" smtClean="0">
                          <a:effectLst/>
                        </a:rPr>
                        <a:t>Lactose </a:t>
                      </a:r>
                    </a:p>
                    <a:p>
                      <a:endParaRPr lang="en-US" sz="18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en-US" sz="1800" kern="1200" dirty="0" smtClean="0">
                          <a:effectLst/>
                        </a:rPr>
                        <a:t>•Milk.</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45456">
                <a:tc>
                  <a:txBody>
                    <a:bodyPr/>
                    <a:lstStyle/>
                    <a:p>
                      <a:endParaRPr lang="en-US" sz="1800" dirty="0"/>
                    </a:p>
                  </a:txBody>
                  <a:tcPr>
                    <a:lnT w="12700" cap="flat" cmpd="sng" algn="ctr">
                      <a:noFill/>
                      <a:prstDash val="solid"/>
                      <a:round/>
                      <a:headEnd type="none" w="med" len="med"/>
                      <a:tailEnd type="none" w="med" len="med"/>
                    </a:lnT>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800" kern="1200" dirty="0" smtClean="0">
                          <a:effectLst/>
                        </a:rPr>
                        <a:t>maltose</a:t>
                      </a:r>
                    </a:p>
                    <a:p>
                      <a:endParaRPr lang="en-US" sz="1800" dirty="0"/>
                    </a:p>
                  </a:txBody>
                  <a:tcPr>
                    <a:lnT w="12700" cap="flat" cmpd="sng" algn="ctr">
                      <a:noFill/>
                      <a:prstDash val="solid"/>
                      <a:round/>
                      <a:headEnd type="none" w="med" len="med"/>
                      <a:tailEnd type="none" w="med" len="med"/>
                    </a:lnT>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800" kern="1200" dirty="0" smtClean="0">
                          <a:solidFill>
                            <a:schemeClr val="dk1"/>
                          </a:solidFill>
                          <a:effectLst/>
                          <a:latin typeface="+mn-lt"/>
                          <a:ea typeface="+mn-ea"/>
                          <a:cs typeface="+mn-cs"/>
                        </a:rPr>
                        <a:t>Barley </a:t>
                      </a:r>
                    </a:p>
                    <a:p>
                      <a:pPr marL="285750" indent="-285750">
                        <a:buFont typeface="Arial" pitchFamily="34" charset="0"/>
                        <a:buChar char="•"/>
                      </a:pPr>
                      <a:endParaRPr kumimoji="0" lang="en-US" sz="1800" kern="1200" dirty="0">
                        <a:solidFill>
                          <a:schemeClr val="dk1"/>
                        </a:solidFill>
                        <a:effectLst/>
                        <a:latin typeface="+mn-lt"/>
                        <a:ea typeface="+mn-ea"/>
                        <a:cs typeface="+mn-cs"/>
                      </a:endParaRPr>
                    </a:p>
                  </a:txBody>
                  <a:tcPr>
                    <a:lnT w="12700" cap="flat" cmpd="sng" algn="ctr">
                      <a:noFill/>
                      <a:prstDash val="solid"/>
                      <a:round/>
                      <a:headEnd type="none" w="med" len="med"/>
                      <a:tailEnd type="none" w="med" len="med"/>
                    </a:lnT>
                  </a:tcPr>
                </a:tc>
              </a:tr>
              <a:tr h="686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 Monosaccharide (single sugars, simple carbohydrate)</a:t>
                      </a:r>
                      <a:endParaRPr lang="en-US" sz="1800" dirty="0" smtClean="0"/>
                    </a:p>
                    <a:p>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•Glucose </a:t>
                      </a:r>
                    </a:p>
                    <a:p>
                      <a:endParaRPr lang="en-US" sz="1800" dirty="0"/>
                    </a:p>
                  </a:txBody>
                  <a:tcPr/>
                </a:tc>
                <a:tc>
                  <a:txBody>
                    <a:bodyPr/>
                    <a:lstStyle/>
                    <a:p>
                      <a:r>
                        <a:rPr kumimoji="0" lang="en-US" sz="1800" kern="1200" dirty="0" smtClean="0">
                          <a:effectLst/>
                        </a:rPr>
                        <a:t>Sweetener in food products </a:t>
                      </a:r>
                    </a:p>
                    <a:p>
                      <a:r>
                        <a:rPr kumimoji="0" lang="en-US" sz="1800" kern="1200" dirty="0" smtClean="0">
                          <a:effectLst/>
                        </a:rPr>
                        <a:t>Starch digestion, final </a:t>
                      </a:r>
                    </a:p>
                    <a:p>
                      <a:r>
                        <a:rPr kumimoji="0" lang="en-US" sz="1800" kern="1200" dirty="0" smtClean="0">
                          <a:effectLst/>
                        </a:rPr>
                        <a:t>Corn syrup. </a:t>
                      </a:r>
                      <a:endParaRPr kumimoji="0" lang="en-US" sz="1800" kern="1200" dirty="0">
                        <a:solidFill>
                          <a:schemeClr val="dk1"/>
                        </a:solidFill>
                        <a:effectLst/>
                        <a:latin typeface="+mn-lt"/>
                        <a:ea typeface="+mn-ea"/>
                        <a:cs typeface="+mn-cs"/>
                      </a:endParaRPr>
                    </a:p>
                  </a:txBody>
                  <a:tcPr/>
                </a:tc>
              </a:tr>
              <a:tr h="4865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•Fructose </a:t>
                      </a:r>
                      <a:endParaRPr kumimoji="0" lang="en-US" sz="1800" kern="1200" dirty="0" smtClean="0">
                        <a:solidFill>
                          <a:schemeClr val="dk1"/>
                        </a:solidFill>
                        <a:effectLst/>
                        <a:latin typeface="+mn-lt"/>
                        <a:ea typeface="+mn-ea"/>
                        <a:cs typeface="+mn-cs"/>
                      </a:endParaRPr>
                    </a:p>
                  </a:txBody>
                  <a:tcPr/>
                </a:tc>
                <a:tc>
                  <a:txBody>
                    <a:bodyPr/>
                    <a:lstStyle/>
                    <a:p>
                      <a:r>
                        <a:rPr kumimoji="0" lang="en-US" sz="1800" kern="1200" dirty="0" smtClean="0">
                          <a:effectLst/>
                        </a:rPr>
                        <a:t>Fruits, honey. </a:t>
                      </a:r>
                      <a:endParaRPr kumimoji="0" lang="en-US" sz="1800" kern="1200" dirty="0" smtClean="0">
                        <a:solidFill>
                          <a:schemeClr val="dk1"/>
                        </a:solidFill>
                        <a:effectLst/>
                        <a:latin typeface="+mn-lt"/>
                        <a:ea typeface="+mn-ea"/>
                        <a:cs typeface="+mn-cs"/>
                      </a:endParaRPr>
                    </a:p>
                  </a:txBody>
                  <a:tcPr/>
                </a:tc>
              </a:tr>
              <a:tr h="486565">
                <a:tc>
                  <a:txBody>
                    <a:bodyPr/>
                    <a:lstStyle/>
                    <a:p>
                      <a:endParaRPr lang="en-US" sz="1800" dirty="0"/>
                    </a:p>
                  </a:txBody>
                  <a:tcPr/>
                </a:tc>
                <a:tc>
                  <a:txBody>
                    <a:bodyPr/>
                    <a:lstStyle/>
                    <a:p>
                      <a:pPr marL="285750" indent="-285750">
                        <a:buFont typeface="Arial" pitchFamily="34" charset="0"/>
                        <a:buChar char="•"/>
                      </a:pPr>
                      <a:r>
                        <a:rPr lang="en-US" sz="1800" dirty="0" err="1" smtClean="0"/>
                        <a:t>Galctose</a:t>
                      </a:r>
                      <a:r>
                        <a:rPr lang="en-US" sz="1800" baseline="0" dirty="0" smtClean="0"/>
                        <a:t> </a:t>
                      </a:r>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effectLst/>
                        </a:rPr>
                        <a:t>Lactose (milk). </a:t>
                      </a:r>
                      <a:endParaRPr lang="en-US" sz="1800" dirty="0" smtClean="0"/>
                    </a:p>
                    <a:p>
                      <a:endParaRPr lang="en-US" sz="1800" dirty="0"/>
                    </a:p>
                  </a:txBody>
                  <a:tcPr/>
                </a:tc>
              </a:tr>
            </a:tbl>
          </a:graphicData>
        </a:graphic>
      </p:graphicFrame>
    </p:spTree>
    <p:extLst>
      <p:ext uri="{BB962C8B-B14F-4D97-AF65-F5344CB8AC3E}">
        <p14:creationId xmlns:p14="http://schemas.microsoft.com/office/powerpoint/2010/main" xmlns="" val="16638297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62509"/>
            <a:ext cx="8686800" cy="1143000"/>
          </a:xfrm>
        </p:spPr>
        <p:txBody>
          <a:bodyPr>
            <a:normAutofit fontScale="90000"/>
          </a:bodyPr>
          <a:lstStyle/>
          <a:p>
            <a:r>
              <a:rPr lang="en-US" b="1" dirty="0" smtClean="0"/>
              <a:t/>
            </a:r>
            <a:br>
              <a:rPr lang="en-US" b="1" dirty="0" smtClean="0"/>
            </a:b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endParaRPr lang="en-US" dirty="0"/>
          </a:p>
        </p:txBody>
      </p:sp>
      <p:sp>
        <p:nvSpPr>
          <p:cNvPr id="3" name="Content Placeholder 2"/>
          <p:cNvSpPr>
            <a:spLocks noGrp="1"/>
          </p:cNvSpPr>
          <p:nvPr>
            <p:ph sz="quarter" idx="1"/>
          </p:nvPr>
        </p:nvSpPr>
        <p:spPr>
          <a:xfrm>
            <a:off x="457200" y="1660505"/>
            <a:ext cx="8077200" cy="4968895"/>
          </a:xfrm>
        </p:spPr>
        <p:txBody>
          <a:bodyPr>
            <a:normAutofit fontScale="92500"/>
          </a:bodyPr>
          <a:lstStyle/>
          <a:p>
            <a:pPr marL="0" indent="0">
              <a:buNone/>
            </a:pPr>
            <a:r>
              <a:rPr lang="en-US" dirty="0"/>
              <a:t> </a:t>
            </a:r>
          </a:p>
          <a:p>
            <a:pPr algn="just"/>
            <a:r>
              <a:rPr lang="en-US" sz="2600" dirty="0" smtClean="0"/>
              <a:t>Dietary </a:t>
            </a:r>
            <a:r>
              <a:rPr lang="en-US" sz="2600" dirty="0"/>
              <a:t>recommendations suggest that, </a:t>
            </a:r>
            <a:r>
              <a:rPr lang="en-US" sz="2600" dirty="0" smtClean="0"/>
              <a:t>CHO  </a:t>
            </a:r>
            <a:r>
              <a:rPr lang="en-US" sz="2600" dirty="0"/>
              <a:t>provide </a:t>
            </a:r>
            <a:r>
              <a:rPr lang="en-US" sz="2600" dirty="0" smtClean="0"/>
              <a:t>more </a:t>
            </a:r>
            <a:r>
              <a:rPr lang="en-US" sz="2600" dirty="0"/>
              <a:t>than half (55 to 60 %) of energy requirement</a:t>
            </a:r>
            <a:r>
              <a:rPr lang="en-US" sz="2600" dirty="0" smtClean="0"/>
              <a:t>.</a:t>
            </a:r>
            <a:r>
              <a:rPr lang="en-US" sz="2600" dirty="0"/>
              <a:t> </a:t>
            </a:r>
            <a:endParaRPr lang="en-US" sz="2600" dirty="0" smtClean="0"/>
          </a:p>
          <a:p>
            <a:pPr algn="just"/>
            <a:r>
              <a:rPr lang="en-US" sz="2600" dirty="0" smtClean="0"/>
              <a:t>5-9 servings daily of combinations of fruits and vegetables.</a:t>
            </a:r>
          </a:p>
          <a:p>
            <a:pPr algn="just"/>
            <a:r>
              <a:rPr lang="en-US" sz="2600" dirty="0" smtClean="0"/>
              <a:t>6-11 servings daily of combination of breads, cereals and legumes.</a:t>
            </a:r>
            <a:endParaRPr lang="en-US" sz="2600" dirty="0"/>
          </a:p>
          <a:p>
            <a:pPr algn="just"/>
            <a:r>
              <a:rPr lang="en-US" sz="2600" dirty="0"/>
              <a:t> </a:t>
            </a:r>
            <a:r>
              <a:rPr lang="en-US" sz="2600" dirty="0" smtClean="0"/>
              <a:t>The </a:t>
            </a:r>
            <a:r>
              <a:rPr lang="en-US" sz="2600" dirty="0"/>
              <a:t>FDA (The Food and Drug Administration) set a daily </a:t>
            </a:r>
            <a:r>
              <a:rPr lang="en-US" sz="2600" dirty="0" smtClean="0"/>
              <a:t>value </a:t>
            </a:r>
            <a:r>
              <a:rPr lang="en-US" sz="2600" dirty="0"/>
              <a:t>on food for fibers at 25 gram fiber daily</a:t>
            </a:r>
            <a:r>
              <a:rPr lang="en-US" sz="2600" dirty="0" smtClean="0"/>
              <a:t>.</a:t>
            </a:r>
            <a:endParaRPr lang="en-US" sz="2600" dirty="0"/>
          </a:p>
          <a:p>
            <a:pPr algn="just"/>
            <a:r>
              <a:rPr lang="en-US" sz="2600" dirty="0" smtClean="0"/>
              <a:t>The </a:t>
            </a:r>
            <a:r>
              <a:rPr lang="en-US" sz="2600" dirty="0"/>
              <a:t>American Dietetic Association suggests </a:t>
            </a:r>
            <a:r>
              <a:rPr lang="en-US" sz="2600" dirty="0" smtClean="0"/>
              <a:t>that</a:t>
            </a:r>
          </a:p>
          <a:p>
            <a:pPr marL="0" indent="0" algn="just">
              <a:buNone/>
            </a:pPr>
            <a:r>
              <a:rPr lang="en-US" sz="2600" dirty="0"/>
              <a:t> </a:t>
            </a:r>
            <a:r>
              <a:rPr lang="en-US" sz="2600" dirty="0" smtClean="0"/>
              <a:t>   </a:t>
            </a:r>
            <a:r>
              <a:rPr lang="en-US" sz="2600" dirty="0"/>
              <a:t>20 </a:t>
            </a:r>
            <a:r>
              <a:rPr lang="en-US" sz="2600" dirty="0" smtClean="0"/>
              <a:t>- </a:t>
            </a:r>
            <a:r>
              <a:rPr lang="en-US" sz="2600" dirty="0"/>
              <a:t>25 </a:t>
            </a:r>
            <a:r>
              <a:rPr lang="en-US" sz="2600" dirty="0" smtClean="0"/>
              <a:t>grams </a:t>
            </a:r>
            <a:r>
              <a:rPr lang="en-US" sz="2600" dirty="0"/>
              <a:t>of dietary fibers daily</a:t>
            </a:r>
            <a:r>
              <a:rPr lang="en-US" dirty="0"/>
              <a:t>. </a:t>
            </a:r>
            <a:endParaRPr lang="en-US" dirty="0" smtClean="0"/>
          </a:p>
          <a:p>
            <a:pPr algn="just"/>
            <a:r>
              <a:rPr lang="en-US" dirty="0" smtClean="0"/>
              <a:t>A high fiber diet is  more than 40 </a:t>
            </a:r>
            <a:r>
              <a:rPr lang="en-US" dirty="0" err="1" smtClean="0"/>
              <a:t>gm</a:t>
            </a:r>
            <a:r>
              <a:rPr lang="en-US" dirty="0" smtClean="0"/>
              <a:t>/day.</a:t>
            </a:r>
            <a:endParaRPr lang="en-US" dirty="0"/>
          </a:p>
        </p:txBody>
      </p:sp>
      <p:sp>
        <p:nvSpPr>
          <p:cNvPr id="5" name="Rectangle 4"/>
          <p:cNvSpPr/>
          <p:nvPr/>
        </p:nvSpPr>
        <p:spPr>
          <a:xfrm>
            <a:off x="304800" y="152400"/>
            <a:ext cx="8229600" cy="1508105"/>
          </a:xfrm>
          <a:prstGeom prst="rect">
            <a:avLst/>
          </a:prstGeom>
          <a:solidFill>
            <a:srgbClr val="00FF00"/>
          </a:solidFill>
        </p:spPr>
        <p:txBody>
          <a:bodyPr wrap="square">
            <a:spAutoFit/>
          </a:bodyPr>
          <a:lstStyle/>
          <a:p>
            <a:r>
              <a:rPr lang="en-US" sz="2800" b="1" dirty="0">
                <a:solidFill>
                  <a:srgbClr val="FF6600"/>
                </a:solidFill>
                <a:latin typeface="Castellar" pitchFamily="18" charset="0"/>
              </a:rPr>
              <a:t>Recommended intakes of </a:t>
            </a:r>
            <a:r>
              <a:rPr lang="en-US" sz="2800" b="1" dirty="0" smtClean="0">
                <a:solidFill>
                  <a:srgbClr val="FF6600"/>
                </a:solidFill>
                <a:latin typeface="Castellar" pitchFamily="18" charset="0"/>
              </a:rPr>
              <a:t>carbohydrates</a:t>
            </a:r>
            <a:r>
              <a:rPr lang="en-US" dirty="0"/>
              <a:t/>
            </a:r>
            <a:br>
              <a:rPr lang="en-US" dirty="0"/>
            </a:br>
            <a:r>
              <a:rPr lang="en-US" dirty="0"/>
              <a:t> </a:t>
            </a:r>
            <a:br>
              <a:rPr lang="en-US" dirty="0"/>
            </a:br>
            <a:endParaRPr lang="en-US" dirty="0"/>
          </a:p>
        </p:txBody>
      </p:sp>
    </p:spTree>
    <p:extLst>
      <p:ext uri="{BB962C8B-B14F-4D97-AF65-F5344CB8AC3E}">
        <p14:creationId xmlns:p14="http://schemas.microsoft.com/office/powerpoint/2010/main" xmlns="" val="11335448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430213" y="1616075"/>
            <a:ext cx="8524875" cy="384175"/>
          </a:xfrm>
        </p:spPr>
        <p:txBody>
          <a:bodyPr>
            <a:normAutofit fontScale="90000"/>
          </a:bodyPr>
          <a:lstStyle/>
          <a:p>
            <a:pPr eaLnBrk="1" hangingPunct="1">
              <a:defRPr/>
            </a:pPr>
            <a:endParaRPr lang="en-US" dirty="0" smtClean="0">
              <a:cs typeface="Times New Roman" pitchFamily="18" charset="0"/>
            </a:endParaRPr>
          </a:p>
        </p:txBody>
      </p:sp>
      <p:sp>
        <p:nvSpPr>
          <p:cNvPr id="39939" name="Rectangle 3"/>
          <p:cNvSpPr>
            <a:spLocks noGrp="1" noChangeArrowheads="1"/>
          </p:cNvSpPr>
          <p:nvPr>
            <p:ph idx="1"/>
          </p:nvPr>
        </p:nvSpPr>
        <p:spPr/>
        <p:txBody>
          <a:bodyPr/>
          <a:lstStyle/>
          <a:p>
            <a:pPr eaLnBrk="1" hangingPunct="1"/>
            <a:endParaRPr lang="en-US" sz="2800" smtClean="0"/>
          </a:p>
          <a:p>
            <a:pPr eaLnBrk="1" hangingPunct="1"/>
            <a:endParaRPr lang="en-US" sz="2800" smtClean="0"/>
          </a:p>
          <a:p>
            <a:pPr eaLnBrk="1" hangingPunct="1"/>
            <a:endParaRPr lang="en-US" sz="2800" smtClean="0"/>
          </a:p>
        </p:txBody>
      </p:sp>
      <p:sp>
        <p:nvSpPr>
          <p:cNvPr id="39940" name="Rectangle 4"/>
          <p:cNvSpPr>
            <a:spLocks noChangeArrowheads="1"/>
          </p:cNvSpPr>
          <p:nvPr/>
        </p:nvSpPr>
        <p:spPr bwMode="auto">
          <a:xfrm flipV="1">
            <a:off x="0" y="0"/>
            <a:ext cx="9144000" cy="1054100"/>
          </a:xfrm>
          <a:prstGeom prst="rect">
            <a:avLst/>
          </a:prstGeom>
          <a:solidFill>
            <a:schemeClr val="accent1"/>
          </a:solidFill>
          <a:ln w="9525">
            <a:solidFill>
              <a:schemeClr val="tx1"/>
            </a:solidFill>
            <a:miter lim="800000"/>
            <a:headEnd/>
            <a:tailEnd/>
          </a:ln>
        </p:spPr>
        <p:txBody>
          <a:bodyPr wrap="none" anchor="ctr"/>
          <a:lstStyle/>
          <a:p>
            <a:endParaRPr lang="ar-SA"/>
          </a:p>
        </p:txBody>
      </p:sp>
      <p:pic>
        <p:nvPicPr>
          <p:cNvPr id="39941" name="عنصر نائب للمحتوى 3" descr="4014851673_388c2dbfe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18196164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6477000" cy="1894362"/>
          </a:xfrm>
        </p:spPr>
        <p:txBody>
          <a:bodyPr>
            <a:normAutofit fontScale="90000"/>
          </a:bodyPr>
          <a:lstStyle/>
          <a:p>
            <a:r>
              <a:rPr lang="en-US" dirty="0"/>
              <a:t> </a:t>
            </a:r>
            <a:br>
              <a:rPr lang="en-US" dirty="0"/>
            </a:br>
            <a:r>
              <a:rPr lang="en-US" dirty="0"/>
              <a:t/>
            </a:r>
            <a:br>
              <a:rPr lang="en-US" dirty="0"/>
            </a:br>
            <a:r>
              <a:rPr lang="en-US" sz="6000" dirty="0" smtClean="0">
                <a:solidFill>
                  <a:srgbClr val="FF0000"/>
                </a:solidFill>
                <a:latin typeface="Castellar" pitchFamily="18" charset="0"/>
              </a:rPr>
              <a:t>Carbohydrates-2</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10000"/>
          </a:bodyPr>
          <a:lstStyle/>
          <a:p>
            <a:r>
              <a:rPr lang="en-US" sz="2600" dirty="0" smtClean="0"/>
              <a:t>Lect-3</a:t>
            </a:r>
          </a:p>
          <a:p>
            <a:endParaRPr lang="en-US" dirty="0"/>
          </a:p>
          <a:p>
            <a:endParaRPr lang="en-US" dirty="0" smtClean="0"/>
          </a:p>
          <a:p>
            <a:pPr algn="r"/>
            <a:r>
              <a:rPr lang="en-US" dirty="0" smtClean="0">
                <a:latin typeface="Brush Script MT" pitchFamily="66" charset="0"/>
              </a:rPr>
              <a:t>Sara AL-</a:t>
            </a:r>
            <a:r>
              <a:rPr lang="en-US" dirty="0" err="1" smtClean="0">
                <a:latin typeface="Brush Script MT" pitchFamily="66" charset="0"/>
              </a:rPr>
              <a:t>Mosharruf</a:t>
            </a:r>
            <a:endParaRPr lang="en-US" dirty="0">
              <a:latin typeface="Brush Script MT" pitchFamily="66" charset="0"/>
            </a:endParaRPr>
          </a:p>
        </p:txBody>
      </p:sp>
    </p:spTree>
    <p:extLst>
      <p:ext uri="{BB962C8B-B14F-4D97-AF65-F5344CB8AC3E}">
        <p14:creationId xmlns:p14="http://schemas.microsoft.com/office/powerpoint/2010/main" xmlns="" val="8664607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solidFill>
                  <a:srgbClr val="FF0000"/>
                </a:solidFill>
                <a:latin typeface="Castellar" pitchFamily="18" charset="0"/>
              </a:rPr>
              <a:t>objectives</a:t>
            </a:r>
            <a:endParaRPr lang="en-US" sz="4400" b="1" dirty="0">
              <a:solidFill>
                <a:srgbClr val="FF0000"/>
              </a:solidFill>
              <a:latin typeface="Castellar" pitchFamily="18" charset="0"/>
            </a:endParaRPr>
          </a:p>
        </p:txBody>
      </p:sp>
      <p:sp>
        <p:nvSpPr>
          <p:cNvPr id="4" name="Content Placeholder 3"/>
          <p:cNvSpPr>
            <a:spLocks noGrp="1"/>
          </p:cNvSpPr>
          <p:nvPr>
            <p:ph sz="quarter" idx="1"/>
          </p:nvPr>
        </p:nvSpPr>
        <p:spPr>
          <a:xfrm>
            <a:off x="152400" y="1676400"/>
            <a:ext cx="8991600" cy="4724400"/>
          </a:xfrm>
        </p:spPr>
        <p:txBody>
          <a:bodyPr>
            <a:normAutofit/>
          </a:bodyPr>
          <a:lstStyle/>
          <a:p>
            <a:pPr>
              <a:buClr>
                <a:srgbClr val="FF0000"/>
              </a:buClr>
            </a:pPr>
            <a:r>
              <a:rPr lang="en-US" sz="3200" dirty="0" smtClean="0"/>
              <a:t>Introduction</a:t>
            </a:r>
          </a:p>
          <a:p>
            <a:pPr>
              <a:buClr>
                <a:srgbClr val="FF0000"/>
              </a:buClr>
            </a:pPr>
            <a:r>
              <a:rPr lang="en-US" sz="3200" dirty="0" smtClean="0"/>
              <a:t>Carbohydrates classification</a:t>
            </a:r>
          </a:p>
          <a:p>
            <a:pPr>
              <a:buClr>
                <a:srgbClr val="FF0000"/>
              </a:buClr>
            </a:pPr>
            <a:r>
              <a:rPr lang="en-US" sz="3200" dirty="0" smtClean="0"/>
              <a:t>Carbohydrate sources                               </a:t>
            </a:r>
            <a:r>
              <a:rPr lang="en-US" sz="2000" dirty="0" smtClean="0"/>
              <a:t>lect-2</a:t>
            </a:r>
          </a:p>
          <a:p>
            <a:pPr>
              <a:buClr>
                <a:srgbClr val="FF0000"/>
              </a:buClr>
            </a:pPr>
            <a:r>
              <a:rPr lang="en-US" sz="3200" dirty="0"/>
              <a:t>Recommended intakes of carbohydrates</a:t>
            </a:r>
          </a:p>
          <a:p>
            <a:pPr>
              <a:buClr>
                <a:srgbClr val="FF0000"/>
              </a:buClr>
            </a:pPr>
            <a:r>
              <a:rPr lang="en-US" sz="3200" dirty="0" smtClean="0"/>
              <a:t>Function of carbohydrate</a:t>
            </a:r>
          </a:p>
          <a:p>
            <a:pPr>
              <a:buClr>
                <a:srgbClr val="FF0000"/>
              </a:buClr>
            </a:pPr>
            <a:r>
              <a:rPr lang="en-US" sz="3200" dirty="0"/>
              <a:t>Digestion , absorption and </a:t>
            </a:r>
            <a:r>
              <a:rPr lang="en-US" sz="3200" dirty="0" smtClean="0"/>
              <a:t>         </a:t>
            </a:r>
            <a:r>
              <a:rPr lang="en-US" sz="2000" dirty="0" smtClean="0"/>
              <a:t>lect-3</a:t>
            </a:r>
          </a:p>
          <a:p>
            <a:pPr marL="0" indent="0">
              <a:buClr>
                <a:srgbClr val="FF0000"/>
              </a:buClr>
              <a:buNone/>
            </a:pPr>
            <a:r>
              <a:rPr lang="en-US" sz="3200" dirty="0"/>
              <a:t> </a:t>
            </a:r>
            <a:r>
              <a:rPr lang="en-US" sz="3200" dirty="0" smtClean="0"/>
              <a:t>metabolism </a:t>
            </a:r>
            <a:r>
              <a:rPr lang="en-US" sz="3200" dirty="0"/>
              <a:t>of carbohydrate</a:t>
            </a:r>
          </a:p>
          <a:p>
            <a:pPr>
              <a:buClr>
                <a:srgbClr val="FF0000"/>
              </a:buClr>
            </a:pPr>
            <a:r>
              <a:rPr lang="en-US" sz="3200" dirty="0"/>
              <a:t>Glucose in the body</a:t>
            </a:r>
          </a:p>
          <a:p>
            <a:pPr marL="0" indent="0">
              <a:buNone/>
            </a:pPr>
            <a:endParaRPr lang="en-US" sz="3600" dirty="0"/>
          </a:p>
        </p:txBody>
      </p:sp>
      <p:sp>
        <p:nvSpPr>
          <p:cNvPr id="3" name="Right Brace 2"/>
          <p:cNvSpPr/>
          <p:nvPr/>
        </p:nvSpPr>
        <p:spPr>
          <a:xfrm>
            <a:off x="7848600" y="1828800"/>
            <a:ext cx="457200" cy="2057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ight Brace 4"/>
          <p:cNvSpPr/>
          <p:nvPr/>
        </p:nvSpPr>
        <p:spPr>
          <a:xfrm>
            <a:off x="6019800" y="4038600"/>
            <a:ext cx="457200" cy="2057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2312295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FF00"/>
          </a:solidFill>
        </p:spPr>
        <p:txBody>
          <a:bodyPr/>
          <a:lstStyle/>
          <a:p>
            <a:r>
              <a:rPr lang="en-US" sz="3600" b="1" dirty="0">
                <a:solidFill>
                  <a:srgbClr val="FF6600"/>
                </a:solidFill>
                <a:latin typeface="Castellar" pitchFamily="18" charset="0"/>
              </a:rPr>
              <a:t>Functions of carbohydrates</a:t>
            </a:r>
            <a:r>
              <a:rPr lang="en-US" dirty="0"/>
              <a:t/>
            </a:r>
            <a:br>
              <a:rPr lang="en-US" dirty="0"/>
            </a:br>
            <a:endParaRPr lang="en-US" dirty="0"/>
          </a:p>
        </p:txBody>
      </p:sp>
      <p:sp>
        <p:nvSpPr>
          <p:cNvPr id="3" name="Content Placeholder 2"/>
          <p:cNvSpPr>
            <a:spLocks noGrp="1"/>
          </p:cNvSpPr>
          <p:nvPr>
            <p:ph sz="quarter" idx="1"/>
          </p:nvPr>
        </p:nvSpPr>
        <p:spPr>
          <a:xfrm>
            <a:off x="457200" y="1600200"/>
            <a:ext cx="7924800" cy="4873752"/>
          </a:xfrm>
        </p:spPr>
        <p:txBody>
          <a:bodyPr>
            <a:normAutofit lnSpcReduction="10000"/>
          </a:bodyPr>
          <a:lstStyle/>
          <a:p>
            <a:pPr marL="0" indent="0">
              <a:buNone/>
            </a:pPr>
            <a:r>
              <a:rPr lang="en-US" dirty="0"/>
              <a:t/>
            </a:r>
            <a:br>
              <a:rPr lang="en-US" dirty="0"/>
            </a:br>
            <a:r>
              <a:rPr lang="en-US" sz="3200" b="1" dirty="0">
                <a:solidFill>
                  <a:srgbClr val="0070C0"/>
                </a:solidFill>
              </a:rPr>
              <a:t>1- Basic fuel </a:t>
            </a:r>
            <a:r>
              <a:rPr lang="en-US" sz="3200" b="1" dirty="0" smtClean="0">
                <a:solidFill>
                  <a:srgbClr val="0070C0"/>
                </a:solidFill>
              </a:rPr>
              <a:t>supply</a:t>
            </a:r>
          </a:p>
          <a:p>
            <a:pPr marL="0" indent="0">
              <a:buNone/>
            </a:pPr>
            <a:r>
              <a:rPr lang="en-US" dirty="0"/>
              <a:t> </a:t>
            </a:r>
          </a:p>
          <a:p>
            <a:pPr algn="just">
              <a:buClr>
                <a:srgbClr val="0070C0"/>
              </a:buClr>
              <a:buFont typeface="Wingdings" pitchFamily="2" charset="2"/>
              <a:buChar char="§"/>
            </a:pPr>
            <a:r>
              <a:rPr lang="en-US" dirty="0" smtClean="0"/>
              <a:t>The </a:t>
            </a:r>
            <a:r>
              <a:rPr lang="en-US" dirty="0"/>
              <a:t>main function of carbohydrate is to provide </a:t>
            </a:r>
            <a:r>
              <a:rPr lang="en-US" dirty="0" smtClean="0"/>
              <a:t>the </a:t>
            </a:r>
            <a:r>
              <a:rPr lang="en-US" dirty="0"/>
              <a:t>primary fuel</a:t>
            </a:r>
            <a:r>
              <a:rPr lang="en-US" dirty="0" smtClean="0"/>
              <a:t>.</a:t>
            </a:r>
          </a:p>
          <a:p>
            <a:pPr algn="just">
              <a:buClr>
                <a:srgbClr val="0070C0"/>
              </a:buClr>
              <a:buFont typeface="Wingdings" pitchFamily="2" charset="2"/>
              <a:buChar char="§"/>
            </a:pPr>
            <a:endParaRPr lang="en-US" dirty="0"/>
          </a:p>
          <a:p>
            <a:pPr algn="just">
              <a:buClr>
                <a:srgbClr val="0070C0"/>
              </a:buClr>
              <a:buFont typeface="Wingdings" pitchFamily="2" charset="2"/>
              <a:buChar char="§"/>
            </a:pPr>
            <a:r>
              <a:rPr lang="en-US" dirty="0"/>
              <a:t> </a:t>
            </a:r>
            <a:r>
              <a:rPr lang="en-US" dirty="0" smtClean="0"/>
              <a:t>Carbohydrates </a:t>
            </a:r>
            <a:r>
              <a:rPr lang="en-US" dirty="0"/>
              <a:t>burn in the body at a rate of 4 </a:t>
            </a:r>
            <a:r>
              <a:rPr lang="en-US" dirty="0" smtClean="0"/>
              <a:t>kcal/gm. </a:t>
            </a:r>
            <a:endParaRPr lang="en-US" dirty="0"/>
          </a:p>
          <a:p>
            <a:pPr marL="0" indent="0" algn="just">
              <a:buClr>
                <a:srgbClr val="0070C0"/>
              </a:buClr>
              <a:buNone/>
            </a:pPr>
            <a:r>
              <a:rPr lang="en-US" dirty="0"/>
              <a:t> </a:t>
            </a:r>
          </a:p>
          <a:p>
            <a:pPr algn="just">
              <a:buClr>
                <a:srgbClr val="0070C0"/>
              </a:buClr>
              <a:buFont typeface="Wingdings" pitchFamily="2" charset="2"/>
              <a:buChar char="§"/>
            </a:pPr>
            <a:r>
              <a:rPr lang="en-US" dirty="0" smtClean="0"/>
              <a:t>Carbohydrates </a:t>
            </a:r>
            <a:r>
              <a:rPr lang="en-US" dirty="0"/>
              <a:t>furnish readily available energy </a:t>
            </a:r>
            <a:r>
              <a:rPr lang="en-US" dirty="0" smtClean="0"/>
              <a:t>that </a:t>
            </a:r>
            <a:r>
              <a:rPr lang="en-US" dirty="0"/>
              <a:t>needed not only for physical activities but </a:t>
            </a:r>
            <a:r>
              <a:rPr lang="en-US" dirty="0" smtClean="0"/>
              <a:t>also </a:t>
            </a:r>
            <a:r>
              <a:rPr lang="en-US" dirty="0"/>
              <a:t>for all the work of the body cells. </a:t>
            </a:r>
          </a:p>
        </p:txBody>
      </p:sp>
    </p:spTree>
    <p:extLst>
      <p:ext uri="{BB962C8B-B14F-4D97-AF65-F5344CB8AC3E}">
        <p14:creationId xmlns:p14="http://schemas.microsoft.com/office/powerpoint/2010/main" xmlns="" val="39487993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7848600" cy="4873752"/>
          </a:xfrm>
        </p:spPr>
        <p:txBody>
          <a:bodyPr>
            <a:normAutofit/>
          </a:bodyPr>
          <a:lstStyle/>
          <a:p>
            <a:pPr marL="0" indent="0">
              <a:buNone/>
            </a:pPr>
            <a:r>
              <a:rPr lang="en-US" sz="3200" b="1" dirty="0">
                <a:solidFill>
                  <a:srgbClr val="0070C0"/>
                </a:solidFill>
              </a:rPr>
              <a:t>2- Reserve fuel </a:t>
            </a:r>
            <a:r>
              <a:rPr lang="en-US" sz="3200" b="1" dirty="0" smtClean="0">
                <a:solidFill>
                  <a:srgbClr val="0070C0"/>
                </a:solidFill>
              </a:rPr>
              <a:t>supply</a:t>
            </a:r>
            <a:endParaRPr lang="en-US" sz="3200" dirty="0" smtClean="0">
              <a:solidFill>
                <a:srgbClr val="0070C0"/>
              </a:solidFill>
            </a:endParaRPr>
          </a:p>
          <a:p>
            <a:pPr marL="0" indent="0">
              <a:buNone/>
            </a:pPr>
            <a:endParaRPr lang="en-US" dirty="0" smtClean="0"/>
          </a:p>
          <a:p>
            <a:pPr algn="justLow">
              <a:buClr>
                <a:srgbClr val="0070C0"/>
              </a:buClr>
              <a:buFont typeface="Wingdings" pitchFamily="2" charset="2"/>
              <a:buChar char="§"/>
            </a:pPr>
            <a:r>
              <a:rPr lang="en-US" dirty="0" smtClean="0"/>
              <a:t>The </a:t>
            </a:r>
            <a:r>
              <a:rPr lang="en-US" dirty="0"/>
              <a:t>human body reserves carbohydrate as </a:t>
            </a:r>
          </a:p>
          <a:p>
            <a:pPr marL="0" indent="0" algn="justLow">
              <a:buClr>
                <a:srgbClr val="0070C0"/>
              </a:buClr>
              <a:buNone/>
            </a:pPr>
            <a:r>
              <a:rPr lang="en-US" dirty="0" smtClean="0"/>
              <a:t>  glycogen </a:t>
            </a:r>
            <a:r>
              <a:rPr lang="en-US" dirty="0"/>
              <a:t>(in liver an muscles).  </a:t>
            </a:r>
            <a:endParaRPr lang="en-US" dirty="0" smtClean="0"/>
          </a:p>
          <a:p>
            <a:pPr marL="0" indent="0" algn="justLow">
              <a:buClr>
                <a:srgbClr val="0070C0"/>
              </a:buClr>
              <a:buNone/>
            </a:pPr>
            <a:endParaRPr lang="en-US" dirty="0"/>
          </a:p>
          <a:p>
            <a:pPr algn="justLow">
              <a:buClr>
                <a:srgbClr val="0070C0"/>
              </a:buClr>
              <a:buFont typeface="Wingdings" pitchFamily="2" charset="2"/>
              <a:buChar char="§"/>
            </a:pPr>
            <a:r>
              <a:rPr lang="en-US" dirty="0" smtClean="0"/>
              <a:t>Maintain </a:t>
            </a:r>
            <a:r>
              <a:rPr lang="en-US" dirty="0"/>
              <a:t>a normal blood glucose level and to </a:t>
            </a:r>
          </a:p>
          <a:p>
            <a:pPr marL="0" indent="0" algn="justLow">
              <a:buClr>
                <a:srgbClr val="0070C0"/>
              </a:buClr>
              <a:buNone/>
            </a:pPr>
            <a:r>
              <a:rPr lang="en-US" dirty="0" smtClean="0"/>
              <a:t>  prevent </a:t>
            </a:r>
            <a:r>
              <a:rPr lang="en-US" dirty="0"/>
              <a:t>a breakdown of fat and protein in tissue. </a:t>
            </a:r>
          </a:p>
          <a:p>
            <a:pPr marL="0" indent="0" algn="justLow">
              <a:buClr>
                <a:srgbClr val="0070C0"/>
              </a:buClr>
              <a:buNone/>
            </a:pPr>
            <a:endParaRPr lang="en-US" dirty="0"/>
          </a:p>
          <a:p>
            <a:pPr algn="justLow">
              <a:buClr>
                <a:srgbClr val="0070C0"/>
              </a:buClr>
              <a:buFont typeface="Wingdings" pitchFamily="2" charset="2"/>
              <a:buChar char="§"/>
            </a:pPr>
            <a:r>
              <a:rPr lang="en-US" dirty="0"/>
              <a:t> </a:t>
            </a:r>
            <a:r>
              <a:rPr lang="en-US" dirty="0" smtClean="0"/>
              <a:t>People </a:t>
            </a:r>
            <a:r>
              <a:rPr lang="en-US" dirty="0"/>
              <a:t>must eat carbohydrate foods regularly and </a:t>
            </a:r>
          </a:p>
          <a:p>
            <a:pPr marL="0" indent="0" algn="justLow">
              <a:buNone/>
            </a:pPr>
            <a:r>
              <a:rPr lang="en-US" dirty="0" smtClean="0"/>
              <a:t>fairly </a:t>
            </a:r>
            <a:r>
              <a:rPr lang="en-US" dirty="0"/>
              <a:t>frequent intervals to meet energy demand. </a:t>
            </a:r>
          </a:p>
        </p:txBody>
      </p:sp>
    </p:spTree>
    <p:extLst>
      <p:ext uri="{BB962C8B-B14F-4D97-AF65-F5344CB8AC3E}">
        <p14:creationId xmlns:p14="http://schemas.microsoft.com/office/powerpoint/2010/main" xmlns="" val="18884766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8001000" cy="4873752"/>
          </a:xfrm>
        </p:spPr>
        <p:txBody>
          <a:bodyPr>
            <a:normAutofit/>
          </a:bodyPr>
          <a:lstStyle/>
          <a:p>
            <a:pPr marL="0" indent="0">
              <a:buNone/>
            </a:pPr>
            <a:r>
              <a:rPr lang="en-US" sz="3500" b="1" dirty="0">
                <a:solidFill>
                  <a:srgbClr val="0070C0"/>
                </a:solidFill>
              </a:rPr>
              <a:t>3- Special tissue functions</a:t>
            </a:r>
            <a:endParaRPr lang="en-US" sz="3500" dirty="0">
              <a:solidFill>
                <a:srgbClr val="0070C0"/>
              </a:solidFill>
            </a:endParaRPr>
          </a:p>
          <a:p>
            <a:pPr>
              <a:buClr>
                <a:srgbClr val="002060"/>
              </a:buClr>
              <a:buFont typeface="Wingdings" pitchFamily="2" charset="2"/>
              <a:buChar char="q"/>
            </a:pPr>
            <a:r>
              <a:rPr lang="en-US" b="1" dirty="0" smtClean="0">
                <a:solidFill>
                  <a:srgbClr val="002060"/>
                </a:solidFill>
              </a:rPr>
              <a:t>Liver:</a:t>
            </a:r>
          </a:p>
          <a:p>
            <a:pPr algn="just">
              <a:buClr>
                <a:srgbClr val="002060"/>
              </a:buClr>
              <a:buFont typeface="Arial" pitchFamily="34" charset="0"/>
              <a:buChar char="•"/>
            </a:pPr>
            <a:r>
              <a:rPr lang="en-US" b="1" dirty="0" smtClean="0">
                <a:solidFill>
                  <a:srgbClr val="002060"/>
                </a:solidFill>
              </a:rPr>
              <a:t> </a:t>
            </a:r>
            <a:r>
              <a:rPr lang="en-US" dirty="0" smtClean="0"/>
              <a:t>glycogen </a:t>
            </a:r>
            <a:r>
              <a:rPr lang="en-US" dirty="0"/>
              <a:t>reserves in the liver and muscle </a:t>
            </a:r>
            <a:r>
              <a:rPr lang="en-US" dirty="0" smtClean="0"/>
              <a:t>provide </a:t>
            </a:r>
            <a:r>
              <a:rPr lang="en-US" dirty="0"/>
              <a:t>constant exchange with the body's </a:t>
            </a:r>
            <a:r>
              <a:rPr lang="en-US" dirty="0" smtClean="0"/>
              <a:t>overall energy </a:t>
            </a:r>
            <a:r>
              <a:rPr lang="en-US" dirty="0"/>
              <a:t>balance system.</a:t>
            </a:r>
          </a:p>
          <a:p>
            <a:pPr algn="just">
              <a:buClr>
                <a:srgbClr val="002060"/>
              </a:buClr>
              <a:buFont typeface="Arial" pitchFamily="34" charset="0"/>
              <a:buChar char="•"/>
            </a:pPr>
            <a:endParaRPr lang="en-US" dirty="0"/>
          </a:p>
          <a:p>
            <a:pPr algn="just">
              <a:buClr>
                <a:srgbClr val="002060"/>
              </a:buClr>
              <a:buFont typeface="Arial" pitchFamily="34" charset="0"/>
              <a:buChar char="•"/>
            </a:pPr>
            <a:r>
              <a:rPr lang="en-US" dirty="0" smtClean="0"/>
              <a:t>Reserves </a:t>
            </a:r>
            <a:r>
              <a:rPr lang="en-US" dirty="0"/>
              <a:t>glycogen especially in the liver protect </a:t>
            </a:r>
            <a:r>
              <a:rPr lang="en-US" dirty="0" smtClean="0"/>
              <a:t>cell </a:t>
            </a:r>
            <a:r>
              <a:rPr lang="en-US" dirty="0"/>
              <a:t>from depressed metabolic function and </a:t>
            </a:r>
            <a:r>
              <a:rPr lang="en-US" dirty="0" smtClean="0"/>
              <a:t> resulting </a:t>
            </a:r>
            <a:r>
              <a:rPr lang="en-US" dirty="0"/>
              <a:t>injury. </a:t>
            </a:r>
          </a:p>
        </p:txBody>
      </p:sp>
    </p:spTree>
    <p:extLst>
      <p:ext uri="{BB962C8B-B14F-4D97-AF65-F5344CB8AC3E}">
        <p14:creationId xmlns:p14="http://schemas.microsoft.com/office/powerpoint/2010/main" xmlns="" val="3502942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gn="just">
              <a:buClr>
                <a:srgbClr val="002060"/>
              </a:buClr>
              <a:buFont typeface="Wingdings" pitchFamily="2" charset="2"/>
              <a:buChar char="q"/>
            </a:pPr>
            <a:r>
              <a:rPr lang="en-US" b="1" dirty="0" smtClean="0">
                <a:solidFill>
                  <a:srgbClr val="002060"/>
                </a:solidFill>
              </a:rPr>
              <a:t>Protein</a:t>
            </a:r>
            <a:r>
              <a:rPr lang="en-US" dirty="0">
                <a:solidFill>
                  <a:srgbClr val="002060"/>
                </a:solidFill>
              </a:rPr>
              <a:t>: </a:t>
            </a:r>
            <a:r>
              <a:rPr lang="en-US" dirty="0"/>
              <a:t>in case of insufficient carbohydrate, the </a:t>
            </a:r>
            <a:r>
              <a:rPr lang="en-US" dirty="0" smtClean="0"/>
              <a:t>human </a:t>
            </a:r>
            <a:r>
              <a:rPr lang="en-US" dirty="0"/>
              <a:t>body use the protein as a fuel supply </a:t>
            </a:r>
            <a:r>
              <a:rPr lang="en-US" dirty="0" smtClean="0"/>
              <a:t> which </a:t>
            </a:r>
            <a:r>
              <a:rPr lang="en-US" dirty="0"/>
              <a:t>prevent protein to be used for its major role </a:t>
            </a:r>
            <a:r>
              <a:rPr lang="en-US" dirty="0" smtClean="0"/>
              <a:t>in </a:t>
            </a:r>
            <a:r>
              <a:rPr lang="en-US" dirty="0"/>
              <a:t>tissue growth and maintenance</a:t>
            </a:r>
            <a:r>
              <a:rPr lang="en-US" dirty="0" smtClean="0"/>
              <a:t>.</a:t>
            </a:r>
          </a:p>
          <a:p>
            <a:pPr algn="just">
              <a:buClr>
                <a:srgbClr val="002060"/>
              </a:buClr>
              <a:buFont typeface="Wingdings" pitchFamily="2" charset="2"/>
              <a:buChar char="q"/>
            </a:pPr>
            <a:endParaRPr lang="en-US" dirty="0"/>
          </a:p>
          <a:p>
            <a:pPr algn="just">
              <a:buClr>
                <a:srgbClr val="002060"/>
              </a:buClr>
              <a:buFont typeface="Wingdings" pitchFamily="2" charset="2"/>
              <a:buChar char="q"/>
            </a:pPr>
            <a:r>
              <a:rPr lang="en-US" dirty="0" smtClean="0"/>
              <a:t> </a:t>
            </a:r>
            <a:r>
              <a:rPr lang="en-US" b="1" dirty="0">
                <a:solidFill>
                  <a:srgbClr val="002060"/>
                </a:solidFill>
              </a:rPr>
              <a:t>Fat: </a:t>
            </a:r>
            <a:endParaRPr lang="en-US" b="1" dirty="0" smtClean="0">
              <a:solidFill>
                <a:srgbClr val="002060"/>
              </a:solidFill>
            </a:endParaRPr>
          </a:p>
          <a:p>
            <a:pPr algn="just">
              <a:buClr>
                <a:srgbClr val="002060"/>
              </a:buClr>
              <a:buFont typeface="Arial" pitchFamily="34" charset="0"/>
              <a:buChar char="•"/>
            </a:pPr>
            <a:r>
              <a:rPr lang="en-US" dirty="0" smtClean="0"/>
              <a:t>Insufficient </a:t>
            </a:r>
            <a:r>
              <a:rPr lang="en-US" dirty="0"/>
              <a:t>carbohydrate for energy, </a:t>
            </a:r>
            <a:r>
              <a:rPr lang="en-US" dirty="0" smtClean="0"/>
              <a:t>rapid breakdown </a:t>
            </a:r>
            <a:r>
              <a:rPr lang="en-US" dirty="0"/>
              <a:t>of fat would produce </a:t>
            </a:r>
            <a:r>
              <a:rPr lang="en-US" dirty="0" smtClean="0"/>
              <a:t>excess materials </a:t>
            </a:r>
            <a:r>
              <a:rPr lang="en-US" dirty="0"/>
              <a:t>called ketones,  which result from incomplete fat oxidation in the cell. </a:t>
            </a:r>
          </a:p>
          <a:p>
            <a:pPr algn="just">
              <a:buClr>
                <a:srgbClr val="002060"/>
              </a:buClr>
              <a:buFont typeface="Arial" pitchFamily="34" charset="0"/>
              <a:buChar char="•"/>
            </a:pPr>
            <a:r>
              <a:rPr lang="en-US" dirty="0"/>
              <a:t> </a:t>
            </a:r>
            <a:r>
              <a:rPr lang="en-US" dirty="0" smtClean="0"/>
              <a:t>These </a:t>
            </a:r>
            <a:r>
              <a:rPr lang="en-US" dirty="0"/>
              <a:t>ketones are acids, and can become </a:t>
            </a:r>
            <a:r>
              <a:rPr lang="en-US" dirty="0" smtClean="0"/>
              <a:t>serious.</a:t>
            </a:r>
            <a:endParaRPr lang="en-US" dirty="0"/>
          </a:p>
          <a:p>
            <a:pPr algn="just">
              <a:buClr>
                <a:srgbClr val="002060"/>
              </a:buClr>
              <a:buFont typeface="Wingdings" pitchFamily="2" charset="2"/>
              <a:buChar char="q"/>
            </a:pPr>
            <a:endParaRPr lang="en-US" dirty="0"/>
          </a:p>
        </p:txBody>
      </p:sp>
    </p:spTree>
    <p:extLst>
      <p:ext uri="{BB962C8B-B14F-4D97-AF65-F5344CB8AC3E}">
        <p14:creationId xmlns:p14="http://schemas.microsoft.com/office/powerpoint/2010/main" xmlns="" val="3178737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1431798"/>
            <a:ext cx="8229599" cy="4873752"/>
          </a:xfrm>
        </p:spPr>
        <p:txBody>
          <a:bodyPr>
            <a:normAutofit/>
          </a:bodyPr>
          <a:lstStyle/>
          <a:p>
            <a:pPr algn="justLow"/>
            <a:r>
              <a:rPr lang="en-US" dirty="0"/>
              <a:t>The carbohydrates are </a:t>
            </a:r>
            <a:r>
              <a:rPr lang="en-US" dirty="0" smtClean="0"/>
              <a:t> compounds </a:t>
            </a:r>
            <a:r>
              <a:rPr lang="en-US" b="1" dirty="0" smtClean="0"/>
              <a:t>made of </a:t>
            </a:r>
            <a:r>
              <a:rPr lang="en-US" dirty="0" smtClean="0"/>
              <a:t>carbon </a:t>
            </a:r>
            <a:r>
              <a:rPr lang="en-US" dirty="0"/>
              <a:t>(C), </a:t>
            </a:r>
            <a:r>
              <a:rPr lang="en-US" dirty="0" smtClean="0"/>
              <a:t>oxygen </a:t>
            </a:r>
            <a:r>
              <a:rPr lang="en-US" dirty="0"/>
              <a:t>(O) and hydrogen (H).</a:t>
            </a:r>
          </a:p>
          <a:p>
            <a:pPr marL="0" indent="0" algn="justLow">
              <a:buNone/>
            </a:pPr>
            <a:endParaRPr lang="en-US" dirty="0"/>
          </a:p>
          <a:p>
            <a:pPr algn="justLow"/>
            <a:r>
              <a:rPr lang="en-US" dirty="0" smtClean="0"/>
              <a:t>These </a:t>
            </a:r>
            <a:r>
              <a:rPr lang="en-US" dirty="0"/>
              <a:t>atoms can </a:t>
            </a:r>
            <a:r>
              <a:rPr lang="en-US" b="1" dirty="0" smtClean="0"/>
              <a:t>form</a:t>
            </a:r>
            <a:r>
              <a:rPr lang="en-US" dirty="0" smtClean="0"/>
              <a:t> </a:t>
            </a:r>
            <a:r>
              <a:rPr lang="en-US" dirty="0"/>
              <a:t>specified number of </a:t>
            </a:r>
            <a:br>
              <a:rPr lang="en-US" dirty="0"/>
            </a:br>
            <a:r>
              <a:rPr lang="en-US" b="1" dirty="0"/>
              <a:t>chemical bonds</a:t>
            </a:r>
            <a:r>
              <a:rPr lang="en-US" dirty="0"/>
              <a:t>, carbon form </a:t>
            </a:r>
            <a:r>
              <a:rPr lang="en-US" dirty="0" smtClean="0"/>
              <a:t>four bonds, </a:t>
            </a:r>
            <a:r>
              <a:rPr lang="en-US" dirty="0"/>
              <a:t>oxygen </a:t>
            </a:r>
            <a:r>
              <a:rPr lang="en-US" dirty="0" smtClean="0"/>
              <a:t>forms</a:t>
            </a:r>
            <a:r>
              <a:rPr lang="en-US" dirty="0"/>
              <a:t> </a:t>
            </a:r>
            <a:r>
              <a:rPr lang="en-US" dirty="0" smtClean="0"/>
              <a:t>two </a:t>
            </a:r>
            <a:r>
              <a:rPr lang="en-US" dirty="0"/>
              <a:t>and hydrogen forms </a:t>
            </a:r>
            <a:r>
              <a:rPr lang="en-US" dirty="0" smtClean="0"/>
              <a:t>one.</a:t>
            </a:r>
          </a:p>
          <a:p>
            <a:pPr algn="justLow"/>
            <a:r>
              <a:rPr lang="en-US" dirty="0"/>
              <a:t> </a:t>
            </a:r>
            <a:r>
              <a:rPr lang="en-US" dirty="0" smtClean="0"/>
              <a:t>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 y="4419600"/>
            <a:ext cx="2209800"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24200" y="4218709"/>
            <a:ext cx="2143125" cy="2371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09780" y="4419600"/>
            <a:ext cx="3177019"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1631373" y="5404571"/>
            <a:ext cx="351378" cy="369332"/>
          </a:xfrm>
          <a:prstGeom prst="rect">
            <a:avLst/>
          </a:prstGeom>
        </p:spPr>
        <p:txBody>
          <a:bodyPr wrap="none">
            <a:spAutoFit/>
          </a:bodyPr>
          <a:lstStyle/>
          <a:p>
            <a:r>
              <a:rPr lang="en-US" dirty="0">
                <a:solidFill>
                  <a:srgbClr val="FF0000"/>
                </a:solidFill>
              </a:rPr>
              <a:t>C</a:t>
            </a:r>
          </a:p>
        </p:txBody>
      </p:sp>
    </p:spTree>
    <p:extLst>
      <p:ext uri="{BB962C8B-B14F-4D97-AF65-F5344CB8AC3E}">
        <p14:creationId xmlns:p14="http://schemas.microsoft.com/office/powerpoint/2010/main" xmlns="" val="37440620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marL="0" indent="0">
              <a:buNone/>
            </a:pPr>
            <a:r>
              <a:rPr lang="en-US" sz="3200" b="1" dirty="0">
                <a:solidFill>
                  <a:srgbClr val="0070C0"/>
                </a:solidFill>
              </a:rPr>
              <a:t>4- Central nervous </a:t>
            </a:r>
            <a:r>
              <a:rPr lang="en-US" sz="3200" b="1" dirty="0" smtClean="0">
                <a:solidFill>
                  <a:srgbClr val="0070C0"/>
                </a:solidFill>
              </a:rPr>
              <a:t>system</a:t>
            </a:r>
          </a:p>
          <a:p>
            <a:pPr marL="0" indent="0">
              <a:buNone/>
            </a:pPr>
            <a:endParaRPr lang="en-US" sz="3200" dirty="0">
              <a:solidFill>
                <a:srgbClr val="0070C0"/>
              </a:solidFill>
            </a:endParaRPr>
          </a:p>
          <a:p>
            <a:pPr algn="just">
              <a:buClr>
                <a:srgbClr val="002060"/>
              </a:buClr>
              <a:buFont typeface="Arial" pitchFamily="34" charset="0"/>
              <a:buChar char="•"/>
            </a:pPr>
            <a:r>
              <a:rPr lang="en-US" dirty="0" smtClean="0"/>
              <a:t>The </a:t>
            </a:r>
            <a:r>
              <a:rPr lang="en-US" dirty="0"/>
              <a:t>brain has no stored supply of </a:t>
            </a:r>
            <a:r>
              <a:rPr lang="en-US" dirty="0" smtClean="0"/>
              <a:t>glucose, therefore, it </a:t>
            </a:r>
            <a:r>
              <a:rPr lang="en-US" dirty="0"/>
              <a:t>is dependent on a minute-to-minute supply of </a:t>
            </a:r>
            <a:r>
              <a:rPr lang="en-US" dirty="0" smtClean="0"/>
              <a:t>glucose </a:t>
            </a:r>
            <a:r>
              <a:rPr lang="en-US" dirty="0"/>
              <a:t>from the blood. </a:t>
            </a:r>
            <a:endParaRPr lang="en-US" dirty="0" smtClean="0"/>
          </a:p>
          <a:p>
            <a:pPr marL="0" indent="0" algn="just">
              <a:buClr>
                <a:srgbClr val="002060"/>
              </a:buClr>
              <a:buNone/>
            </a:pPr>
            <a:endParaRPr lang="en-US" dirty="0"/>
          </a:p>
          <a:p>
            <a:pPr algn="just">
              <a:buClr>
                <a:srgbClr val="002060"/>
              </a:buClr>
              <a:buFont typeface="Arial" pitchFamily="34" charset="0"/>
              <a:buChar char="•"/>
            </a:pPr>
            <a:r>
              <a:rPr lang="en-US" dirty="0" smtClean="0"/>
              <a:t>Sustained </a:t>
            </a:r>
            <a:r>
              <a:rPr lang="en-US" dirty="0"/>
              <a:t>and profound shock from blood sugar </a:t>
            </a:r>
          </a:p>
          <a:p>
            <a:pPr marL="0" indent="0" algn="just">
              <a:buNone/>
            </a:pPr>
            <a:r>
              <a:rPr lang="en-US" dirty="0" smtClean="0"/>
              <a:t>may </a:t>
            </a:r>
            <a:r>
              <a:rPr lang="en-US" dirty="0"/>
              <a:t>cause brain damage. </a:t>
            </a:r>
          </a:p>
        </p:txBody>
      </p:sp>
    </p:spTree>
    <p:extLst>
      <p:ext uri="{BB962C8B-B14F-4D97-AF65-F5344CB8AC3E}">
        <p14:creationId xmlns:p14="http://schemas.microsoft.com/office/powerpoint/2010/main" xmlns="" val="13174140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r>
            <a:br>
              <a:rPr lang="en-US" dirty="0"/>
            </a:br>
            <a:endParaRPr lang="en-US" dirty="0"/>
          </a:p>
        </p:txBody>
      </p:sp>
      <p:sp>
        <p:nvSpPr>
          <p:cNvPr id="3" name="Content Placeholder 2"/>
          <p:cNvSpPr>
            <a:spLocks noGrp="1"/>
          </p:cNvSpPr>
          <p:nvPr>
            <p:ph sz="quarter" idx="1"/>
          </p:nvPr>
        </p:nvSpPr>
        <p:spPr>
          <a:xfrm>
            <a:off x="457200" y="609600"/>
            <a:ext cx="7467600" cy="5864352"/>
          </a:xfrm>
        </p:spPr>
        <p:txBody>
          <a:bodyPr>
            <a:normAutofit/>
          </a:bodyPr>
          <a:lstStyle/>
          <a:p>
            <a:pPr marL="0" indent="0">
              <a:buNone/>
            </a:pPr>
            <a:r>
              <a:rPr lang="en-US" sz="3200" b="1" dirty="0">
                <a:solidFill>
                  <a:srgbClr val="0070C0"/>
                </a:solidFill>
              </a:rPr>
              <a:t>5- </a:t>
            </a:r>
            <a:r>
              <a:rPr lang="en-US" sz="3200" b="1" dirty="0" smtClean="0">
                <a:solidFill>
                  <a:srgbClr val="0070C0"/>
                </a:solidFill>
              </a:rPr>
              <a:t>Fibers</a:t>
            </a:r>
          </a:p>
          <a:p>
            <a:pPr marL="0" indent="0">
              <a:buNone/>
            </a:pPr>
            <a:endParaRPr lang="en-US" sz="3200" b="1" dirty="0" smtClean="0">
              <a:solidFill>
                <a:srgbClr val="0070C0"/>
              </a:solidFill>
            </a:endParaRPr>
          </a:p>
          <a:p>
            <a:pPr marL="0" indent="0">
              <a:buNone/>
            </a:pPr>
            <a:r>
              <a:rPr lang="en-US" sz="2800" b="1" dirty="0" smtClean="0">
                <a:solidFill>
                  <a:srgbClr val="7030A0"/>
                </a:solidFill>
              </a:rPr>
              <a:t>A.</a:t>
            </a:r>
            <a:r>
              <a:rPr lang="en-US" sz="2800" b="1" dirty="0">
                <a:solidFill>
                  <a:srgbClr val="7030A0"/>
                </a:solidFill>
              </a:rPr>
              <a:t> Cellulose</a:t>
            </a:r>
          </a:p>
          <a:p>
            <a:pPr algn="just">
              <a:buClr>
                <a:srgbClr val="002060"/>
              </a:buClr>
              <a:buFont typeface="Arial" pitchFamily="34" charset="0"/>
              <a:buChar char="•"/>
            </a:pPr>
            <a:r>
              <a:rPr lang="en-US" sz="2800" b="1" dirty="0" smtClean="0"/>
              <a:t>Cellulose</a:t>
            </a:r>
            <a:r>
              <a:rPr lang="en-US" dirty="0" smtClean="0"/>
              <a:t> </a:t>
            </a:r>
            <a:r>
              <a:rPr lang="en-US" dirty="0"/>
              <a:t>it remains undigested in </a:t>
            </a:r>
            <a:r>
              <a:rPr lang="en-US" dirty="0" smtClean="0"/>
              <a:t>the gastrointestinal </a:t>
            </a:r>
            <a:r>
              <a:rPr lang="en-US" dirty="0"/>
              <a:t>tract. </a:t>
            </a:r>
          </a:p>
          <a:p>
            <a:pPr algn="just">
              <a:buClr>
                <a:srgbClr val="002060"/>
              </a:buClr>
              <a:buFont typeface="Arial" pitchFamily="34" charset="0"/>
              <a:buChar char="•"/>
            </a:pPr>
            <a:r>
              <a:rPr lang="en-US" dirty="0"/>
              <a:t> </a:t>
            </a:r>
            <a:r>
              <a:rPr lang="en-US" dirty="0" smtClean="0"/>
              <a:t>And </a:t>
            </a:r>
            <a:r>
              <a:rPr lang="en-US" dirty="0"/>
              <a:t>provide important bulk to the diet. </a:t>
            </a:r>
          </a:p>
          <a:p>
            <a:pPr algn="just">
              <a:buClr>
                <a:srgbClr val="002060"/>
              </a:buClr>
              <a:buFont typeface="Arial" pitchFamily="34" charset="0"/>
              <a:buChar char="•"/>
            </a:pPr>
            <a:r>
              <a:rPr lang="en-US" dirty="0"/>
              <a:t> </a:t>
            </a:r>
            <a:r>
              <a:rPr lang="en-US" dirty="0" smtClean="0"/>
              <a:t>This </a:t>
            </a:r>
            <a:r>
              <a:rPr lang="en-US" dirty="0"/>
              <a:t>bulk helps </a:t>
            </a:r>
            <a:endParaRPr lang="en-US" dirty="0" smtClean="0"/>
          </a:p>
          <a:p>
            <a:pPr marL="0" indent="0" algn="just">
              <a:buClr>
                <a:srgbClr val="002060"/>
              </a:buClr>
              <a:buNone/>
            </a:pPr>
            <a:r>
              <a:rPr lang="en-US" dirty="0" smtClean="0">
                <a:sym typeface="Wingdings" pitchFamily="2" charset="2"/>
              </a:rPr>
              <a:t>1    </a:t>
            </a:r>
            <a:r>
              <a:rPr lang="en-US" dirty="0" smtClean="0"/>
              <a:t>move </a:t>
            </a:r>
            <a:r>
              <a:rPr lang="en-US" dirty="0"/>
              <a:t>the food mass </a:t>
            </a:r>
            <a:r>
              <a:rPr lang="en-US" dirty="0" smtClean="0"/>
              <a:t>along</a:t>
            </a:r>
            <a:r>
              <a:rPr lang="en-US" dirty="0"/>
              <a:t>.</a:t>
            </a:r>
            <a:endParaRPr lang="en-US" dirty="0" smtClean="0"/>
          </a:p>
          <a:p>
            <a:pPr marL="0" indent="0" algn="just">
              <a:buClr>
                <a:srgbClr val="002060"/>
              </a:buClr>
              <a:buNone/>
            </a:pPr>
            <a:r>
              <a:rPr lang="en-US" dirty="0" smtClean="0">
                <a:sym typeface="Wingdings" pitchFamily="2" charset="2"/>
              </a:rPr>
              <a:t>2</a:t>
            </a:r>
            <a:r>
              <a:rPr lang="en-US" dirty="0" smtClean="0"/>
              <a:t> stimulate </a:t>
            </a:r>
            <a:r>
              <a:rPr lang="en-US" dirty="0"/>
              <a:t>normal muscle action in the </a:t>
            </a:r>
            <a:r>
              <a:rPr lang="en-US" dirty="0" smtClean="0"/>
              <a:t>intestine</a:t>
            </a:r>
            <a:r>
              <a:rPr lang="en-US" dirty="0"/>
              <a:t>.</a:t>
            </a:r>
            <a:endParaRPr lang="en-US" dirty="0" smtClean="0"/>
          </a:p>
          <a:p>
            <a:pPr marL="0" indent="0" algn="just">
              <a:buClr>
                <a:srgbClr val="002060"/>
              </a:buClr>
              <a:buNone/>
            </a:pPr>
            <a:r>
              <a:rPr lang="en-US" dirty="0" smtClean="0"/>
              <a:t>3</a:t>
            </a:r>
            <a:r>
              <a:rPr lang="en-US" dirty="0" smtClean="0">
                <a:sym typeface="Wingdings" pitchFamily="2" charset="2"/>
              </a:rPr>
              <a:t></a:t>
            </a:r>
            <a:r>
              <a:rPr lang="en-US" dirty="0" smtClean="0"/>
              <a:t>and </a:t>
            </a:r>
            <a:r>
              <a:rPr lang="en-US" dirty="0"/>
              <a:t>forms the feces for elimination of waste </a:t>
            </a:r>
            <a:r>
              <a:rPr lang="en-US" dirty="0" smtClean="0"/>
              <a:t>products</a:t>
            </a:r>
            <a:r>
              <a:rPr lang="en-US" dirty="0"/>
              <a:t>. </a:t>
            </a:r>
          </a:p>
        </p:txBody>
      </p:sp>
    </p:spTree>
    <p:extLst>
      <p:ext uri="{BB962C8B-B14F-4D97-AF65-F5344CB8AC3E}">
        <p14:creationId xmlns:p14="http://schemas.microsoft.com/office/powerpoint/2010/main" xmlns="" val="17085550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457200" y="1600200"/>
            <a:ext cx="7772400" cy="4873752"/>
          </a:xfrm>
        </p:spPr>
        <p:txBody>
          <a:bodyPr>
            <a:normAutofit fontScale="77500" lnSpcReduction="20000"/>
          </a:bodyPr>
          <a:lstStyle/>
          <a:p>
            <a:pPr marL="0" indent="0">
              <a:buNone/>
            </a:pPr>
            <a:endParaRPr lang="en-US" dirty="0"/>
          </a:p>
          <a:p>
            <a:pPr marL="0" indent="0">
              <a:buClr>
                <a:srgbClr val="002060"/>
              </a:buClr>
              <a:buNone/>
            </a:pPr>
            <a:r>
              <a:rPr lang="en-US" sz="3000" b="1" dirty="0">
                <a:solidFill>
                  <a:srgbClr val="7030A0"/>
                </a:solidFill>
              </a:rPr>
              <a:t>B. </a:t>
            </a:r>
            <a:r>
              <a:rPr lang="en-US" sz="3000" b="1" dirty="0" err="1" smtClean="0">
                <a:solidFill>
                  <a:srgbClr val="7030A0"/>
                </a:solidFill>
              </a:rPr>
              <a:t>Noncellulose</a:t>
            </a:r>
            <a:r>
              <a:rPr lang="en-US" sz="3000" b="1" dirty="0" smtClean="0">
                <a:solidFill>
                  <a:srgbClr val="7030A0"/>
                </a:solidFill>
              </a:rPr>
              <a:t> </a:t>
            </a:r>
            <a:r>
              <a:rPr lang="en-US" sz="3000" b="1" dirty="0">
                <a:solidFill>
                  <a:srgbClr val="7030A0"/>
                </a:solidFill>
              </a:rPr>
              <a:t>polysaccharides</a:t>
            </a:r>
            <a:r>
              <a:rPr lang="en-US" dirty="0"/>
              <a:t/>
            </a:r>
            <a:br>
              <a:rPr lang="en-US" dirty="0"/>
            </a:br>
            <a:r>
              <a:rPr lang="en-US" dirty="0"/>
              <a:t/>
            </a:r>
            <a:br>
              <a:rPr lang="en-US" dirty="0"/>
            </a:br>
            <a:endParaRPr lang="en-US" dirty="0" smtClean="0"/>
          </a:p>
          <a:p>
            <a:pPr algn="just">
              <a:buClr>
                <a:srgbClr val="002060"/>
              </a:buClr>
            </a:pPr>
            <a:r>
              <a:rPr lang="en-US" sz="2800" dirty="0" smtClean="0"/>
              <a:t>Absorb </a:t>
            </a:r>
            <a:r>
              <a:rPr lang="en-US" sz="2800" dirty="0"/>
              <a:t>water and swell to large bulk</a:t>
            </a:r>
            <a:r>
              <a:rPr lang="en-US" sz="2800" dirty="0" smtClean="0"/>
              <a:t>.</a:t>
            </a:r>
          </a:p>
          <a:p>
            <a:pPr marL="0" indent="0" algn="just">
              <a:buClr>
                <a:srgbClr val="002060"/>
              </a:buClr>
              <a:buNone/>
            </a:pPr>
            <a:endParaRPr lang="en-US" sz="2800" dirty="0" smtClean="0"/>
          </a:p>
          <a:p>
            <a:pPr algn="just">
              <a:buClr>
                <a:srgbClr val="002060"/>
              </a:buClr>
            </a:pPr>
            <a:r>
              <a:rPr lang="en-US" sz="2800" dirty="0" smtClean="0"/>
              <a:t>Slow </a:t>
            </a:r>
            <a:r>
              <a:rPr lang="en-US" sz="2800" dirty="0"/>
              <a:t>the emptying of the food from the </a:t>
            </a:r>
            <a:r>
              <a:rPr lang="en-US" sz="2800" dirty="0" smtClean="0"/>
              <a:t>stomach </a:t>
            </a:r>
            <a:r>
              <a:rPr lang="en-US" sz="2800" dirty="0"/>
              <a:t>.</a:t>
            </a:r>
          </a:p>
          <a:p>
            <a:pPr marL="0" indent="0" algn="just">
              <a:buClr>
                <a:srgbClr val="002060"/>
              </a:buClr>
              <a:buNone/>
            </a:pPr>
            <a:endParaRPr lang="en-US" sz="2800" dirty="0" smtClean="0"/>
          </a:p>
          <a:p>
            <a:pPr algn="just">
              <a:buClr>
                <a:srgbClr val="002060"/>
              </a:buClr>
            </a:pPr>
            <a:r>
              <a:rPr lang="en-US" sz="2800" dirty="0" smtClean="0"/>
              <a:t>Bind </a:t>
            </a:r>
            <a:r>
              <a:rPr lang="en-US" sz="2800" dirty="0"/>
              <a:t>bile acids including cholesterol in the intestine</a:t>
            </a:r>
            <a:r>
              <a:rPr lang="en-US" sz="2800" dirty="0" smtClean="0"/>
              <a:t>.</a:t>
            </a:r>
          </a:p>
          <a:p>
            <a:pPr marL="0" indent="0" algn="just">
              <a:buClr>
                <a:srgbClr val="002060"/>
              </a:buClr>
              <a:buNone/>
            </a:pPr>
            <a:endParaRPr lang="en-US" sz="2800" dirty="0"/>
          </a:p>
          <a:p>
            <a:pPr algn="just">
              <a:buClr>
                <a:srgbClr val="002060"/>
              </a:buClr>
            </a:pPr>
            <a:r>
              <a:rPr lang="en-US" sz="2800" dirty="0"/>
              <a:t> </a:t>
            </a:r>
            <a:r>
              <a:rPr lang="en-US" sz="2800" dirty="0" smtClean="0"/>
              <a:t>Prevent </a:t>
            </a:r>
            <a:r>
              <a:rPr lang="en-US" sz="2800" dirty="0"/>
              <a:t>spastic colon pressure by providing bulk for </a:t>
            </a:r>
            <a:r>
              <a:rPr lang="en-US" sz="2800" dirty="0" smtClean="0"/>
              <a:t>normal </a:t>
            </a:r>
            <a:r>
              <a:rPr lang="en-US" sz="2800" dirty="0"/>
              <a:t>muscle action. </a:t>
            </a:r>
            <a:endParaRPr lang="en-US" sz="2800" dirty="0" smtClean="0"/>
          </a:p>
          <a:p>
            <a:pPr algn="just">
              <a:buClr>
                <a:srgbClr val="002060"/>
              </a:buClr>
            </a:pPr>
            <a:endParaRPr lang="en-US" sz="2800" dirty="0"/>
          </a:p>
          <a:p>
            <a:pPr algn="just">
              <a:buClr>
                <a:srgbClr val="002060"/>
              </a:buClr>
            </a:pPr>
            <a:r>
              <a:rPr lang="en-US" sz="2800" dirty="0"/>
              <a:t> </a:t>
            </a:r>
            <a:r>
              <a:rPr lang="en-US" sz="2800" dirty="0" smtClean="0"/>
              <a:t>Provide </a:t>
            </a:r>
            <a:r>
              <a:rPr lang="en-US" sz="2800" dirty="0"/>
              <a:t>fermentation material for colon bacteria to </a:t>
            </a:r>
            <a:r>
              <a:rPr lang="en-US" sz="2800" dirty="0" smtClean="0"/>
              <a:t>work </a:t>
            </a:r>
            <a:r>
              <a:rPr lang="en-US" sz="2800" dirty="0"/>
              <a:t>on. </a:t>
            </a:r>
          </a:p>
        </p:txBody>
      </p:sp>
    </p:spTree>
    <p:extLst>
      <p:ext uri="{BB962C8B-B14F-4D97-AF65-F5344CB8AC3E}">
        <p14:creationId xmlns:p14="http://schemas.microsoft.com/office/powerpoint/2010/main" xmlns="" val="21946701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077200" cy="1143000"/>
          </a:xfrm>
        </p:spPr>
        <p:txBody>
          <a:bodyPr>
            <a:normAutofit fontScale="90000"/>
          </a:bodyPr>
          <a:lstStyle/>
          <a:p>
            <a:r>
              <a:rPr lang="en-US" dirty="0">
                <a:solidFill>
                  <a:schemeClr val="tx1"/>
                </a:solidFill>
              </a:rPr>
              <a:t>Table (2): Shown that, summary of dietary fiber classes</a:t>
            </a:r>
            <a:r>
              <a:rPr lang="en-US" dirty="0"/>
              <a:t/>
            </a:r>
            <a:br>
              <a:rPr lang="en-US" dirty="0"/>
            </a:br>
            <a:r>
              <a:rPr lang="en-US" dirty="0"/>
              <a:t> </a:t>
            </a:r>
            <a:br>
              <a:rPr lang="en-US" dirty="0"/>
            </a:b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775610829"/>
              </p:ext>
            </p:extLst>
          </p:nvPr>
        </p:nvGraphicFramePr>
        <p:xfrm>
          <a:off x="304800" y="1032691"/>
          <a:ext cx="8305801" cy="5821680"/>
        </p:xfrm>
        <a:graphic>
          <a:graphicData uri="http://schemas.openxmlformats.org/drawingml/2006/table">
            <a:tbl>
              <a:tblPr firstRow="1" bandRow="1">
                <a:tableStyleId>{5C22544A-7EE6-4342-B048-85BDC9FD1C3A}</a:tableStyleId>
              </a:tblPr>
              <a:tblGrid>
                <a:gridCol w="3144915"/>
                <a:gridCol w="2177249"/>
                <a:gridCol w="2983637"/>
              </a:tblGrid>
              <a:tr h="318499">
                <a:tc>
                  <a:txBody>
                    <a:bodyPr/>
                    <a:lstStyle/>
                    <a:p>
                      <a:endParaRPr lang="en-US" dirty="0"/>
                    </a:p>
                  </a:txBody>
                  <a:tcPr/>
                </a:tc>
                <a:tc>
                  <a:txBody>
                    <a:bodyPr/>
                    <a:lstStyle/>
                    <a:p>
                      <a:r>
                        <a:rPr kumimoji="0" lang="en-US" sz="2400" b="1" kern="1200" dirty="0" smtClean="0">
                          <a:solidFill>
                            <a:schemeClr val="lt1"/>
                          </a:solidFill>
                          <a:effectLst/>
                          <a:latin typeface="+mn-lt"/>
                          <a:ea typeface="+mn-ea"/>
                          <a:cs typeface="+mn-cs"/>
                        </a:rPr>
                        <a:t>Source</a:t>
                      </a:r>
                      <a:endParaRPr lang="en-US" sz="2400" dirty="0"/>
                    </a:p>
                  </a:txBody>
                  <a:tcPr/>
                </a:tc>
                <a:tc>
                  <a:txBody>
                    <a:bodyPr/>
                    <a:lstStyle/>
                    <a:p>
                      <a:r>
                        <a:rPr lang="en-US" sz="2400" dirty="0" smtClean="0"/>
                        <a:t>function</a:t>
                      </a:r>
                      <a:endParaRPr lang="en-US" sz="2400" dirty="0"/>
                    </a:p>
                  </a:txBody>
                  <a:tcPr/>
                </a:tc>
              </a:tr>
              <a:tr h="1234440">
                <a:tc>
                  <a:txBody>
                    <a:bodyPr/>
                    <a:lstStyle/>
                    <a:p>
                      <a:pPr marL="342900" indent="-342900">
                        <a:buFont typeface="Arial" pitchFamily="34" charset="0"/>
                        <a:buChar char="•"/>
                      </a:pPr>
                      <a:r>
                        <a:rPr kumimoji="0" lang="en-US" sz="2000" b="1" u="sng" kern="1200" dirty="0" smtClean="0">
                          <a:solidFill>
                            <a:srgbClr val="7030A0"/>
                          </a:solidFill>
                          <a:effectLst/>
                          <a:latin typeface="+mn-lt"/>
                          <a:ea typeface="+mn-ea"/>
                          <a:cs typeface="+mn-cs"/>
                        </a:rPr>
                        <a:t>Cellulose</a:t>
                      </a:r>
                      <a:endParaRPr lang="en-US" sz="2000" b="1" u="sng" dirty="0">
                        <a:solidFill>
                          <a:srgbClr val="7030A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solidFill>
                            <a:schemeClr val="dk1"/>
                          </a:solidFill>
                          <a:effectLst/>
                          <a:latin typeface="+mn-lt"/>
                          <a:ea typeface="+mn-ea"/>
                          <a:cs typeface="+mn-cs"/>
                        </a:rPr>
                        <a:t>Main cell wall constituent of plants.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p>
                    <a:p>
                      <a:endParaRPr lang="en-US" sz="2000" dirty="0"/>
                    </a:p>
                  </a:txBody>
                  <a:tcPr/>
                </a:tc>
                <a:tc>
                  <a:txBody>
                    <a:bodyPr/>
                    <a:lstStyle/>
                    <a:p>
                      <a:r>
                        <a:rPr kumimoji="0" lang="en-US" sz="2000" kern="1200" dirty="0" smtClean="0">
                          <a:solidFill>
                            <a:schemeClr val="dk1"/>
                          </a:solidFill>
                          <a:effectLst/>
                          <a:latin typeface="+mn-lt"/>
                          <a:ea typeface="+mn-ea"/>
                          <a:cs typeface="+mn-cs"/>
                        </a:rPr>
                        <a:t>• Holds water. </a:t>
                      </a:r>
                    </a:p>
                    <a:p>
                      <a:r>
                        <a:rPr kumimoji="0" lang="en-US" sz="2000" kern="1200" dirty="0" smtClean="0">
                          <a:solidFill>
                            <a:schemeClr val="dk1"/>
                          </a:solidFill>
                          <a:effectLst/>
                          <a:latin typeface="+mn-lt"/>
                          <a:ea typeface="+mn-ea"/>
                          <a:cs typeface="+mn-cs"/>
                        </a:rPr>
                        <a:t>• Reduces elevated colonic </a:t>
                      </a:r>
                      <a:r>
                        <a:rPr kumimoji="0" lang="en-US" sz="2000" kern="1200" baseline="0" dirty="0" smtClean="0">
                          <a:solidFill>
                            <a:schemeClr val="dk1"/>
                          </a:solidFill>
                          <a:effectLst/>
                          <a:latin typeface="+mn-lt"/>
                          <a:ea typeface="+mn-ea"/>
                          <a:cs typeface="+mn-cs"/>
                        </a:rPr>
                        <a:t> </a:t>
                      </a:r>
                      <a:r>
                        <a:rPr kumimoji="0" lang="en-US" sz="2000" kern="1200" dirty="0" smtClean="0">
                          <a:solidFill>
                            <a:schemeClr val="dk1"/>
                          </a:solidFill>
                          <a:effectLst/>
                          <a:latin typeface="+mn-lt"/>
                          <a:ea typeface="+mn-ea"/>
                          <a:cs typeface="+mn-cs"/>
                        </a:rPr>
                        <a:t>intraluminal pressure.</a:t>
                      </a:r>
                    </a:p>
                    <a:p>
                      <a:r>
                        <a:rPr kumimoji="0" lang="en-US" sz="2000" kern="1200" dirty="0" smtClean="0">
                          <a:solidFill>
                            <a:schemeClr val="dk1"/>
                          </a:solidFill>
                          <a:effectLst/>
                          <a:latin typeface="+mn-lt"/>
                          <a:ea typeface="+mn-ea"/>
                          <a:cs typeface="+mn-cs"/>
                        </a:rPr>
                        <a:t>• Binds zinc. </a:t>
                      </a:r>
                    </a:p>
                    <a:p>
                      <a:endParaRPr lang="en-US" sz="2000" dirty="0"/>
                    </a:p>
                  </a:txBody>
                  <a:tcPr/>
                </a:tc>
              </a:tr>
              <a:tr h="2438400">
                <a:tc>
                  <a:txBody>
                    <a:bodyPr/>
                    <a:lstStyle/>
                    <a:p>
                      <a:r>
                        <a:rPr kumimoji="0" lang="en-US" sz="2000" b="1" kern="1200" dirty="0" smtClean="0">
                          <a:solidFill>
                            <a:schemeClr val="dk1"/>
                          </a:solidFill>
                          <a:effectLst/>
                          <a:latin typeface="+mn-lt"/>
                          <a:ea typeface="+mn-ea"/>
                          <a:cs typeface="+mn-cs"/>
                        </a:rPr>
                        <a:t>•</a:t>
                      </a:r>
                      <a:r>
                        <a:rPr kumimoji="0" lang="en-US" sz="2000" b="1" u="sng" kern="1200" dirty="0" err="1" smtClean="0">
                          <a:solidFill>
                            <a:srgbClr val="7030A0"/>
                          </a:solidFill>
                          <a:effectLst/>
                          <a:latin typeface="+mn-lt"/>
                          <a:ea typeface="+mn-ea"/>
                          <a:cs typeface="+mn-cs"/>
                        </a:rPr>
                        <a:t>Noncellulose</a:t>
                      </a:r>
                      <a:r>
                        <a:rPr kumimoji="0" lang="en-US" sz="2000" b="1" u="sng" kern="1200" dirty="0" smtClean="0">
                          <a:solidFill>
                            <a:srgbClr val="7030A0"/>
                          </a:solidFill>
                          <a:effectLst/>
                          <a:latin typeface="+mn-lt"/>
                          <a:ea typeface="+mn-ea"/>
                          <a:cs typeface="+mn-cs"/>
                        </a:rPr>
                        <a:t> </a:t>
                      </a:r>
                    </a:p>
                    <a:p>
                      <a:r>
                        <a:rPr kumimoji="0" lang="en-US" sz="2000" b="1" u="sng" kern="1200" dirty="0" smtClean="0">
                          <a:solidFill>
                            <a:srgbClr val="7030A0"/>
                          </a:solidFill>
                          <a:effectLst/>
                          <a:latin typeface="+mn-lt"/>
                          <a:ea typeface="+mn-ea"/>
                          <a:cs typeface="+mn-cs"/>
                        </a:rPr>
                        <a:t>polysaccharides</a:t>
                      </a:r>
                    </a:p>
                    <a:p>
                      <a:r>
                        <a:rPr kumimoji="0" lang="en-US" sz="2000" kern="1200" dirty="0" smtClean="0">
                          <a:solidFill>
                            <a:schemeClr val="dk1"/>
                          </a:solidFill>
                          <a:effectLst/>
                          <a:latin typeface="+mn-lt"/>
                          <a:ea typeface="+mn-ea"/>
                          <a:cs typeface="+mn-cs"/>
                        </a:rPr>
                        <a:t>1- Gums, mucilage </a:t>
                      </a:r>
                    </a:p>
                    <a:p>
                      <a:r>
                        <a:rPr kumimoji="0" lang="en-US" sz="2000" kern="1200" dirty="0" smtClean="0">
                          <a:solidFill>
                            <a:schemeClr val="dk1"/>
                          </a:solidFill>
                          <a:effectLst/>
                          <a:latin typeface="+mn-lt"/>
                          <a:ea typeface="+mn-ea"/>
                          <a:cs typeface="+mn-cs"/>
                        </a:rPr>
                        <a:t>and Seeds.</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solidFill>
                            <a:schemeClr val="dk1"/>
                          </a:solidFill>
                          <a:effectLst/>
                          <a:latin typeface="+mn-lt"/>
                          <a:ea typeface="+mn-ea"/>
                          <a:cs typeface="+mn-cs"/>
                        </a:rPr>
                        <a:t>2- Algal</a:t>
                      </a:r>
                      <a:r>
                        <a:rPr kumimoji="0" lang="en-US" sz="2000" kern="1200" baseline="0" dirty="0" smtClean="0">
                          <a:solidFill>
                            <a:schemeClr val="dk1"/>
                          </a:solidFill>
                          <a:effectLst/>
                          <a:latin typeface="+mn-lt"/>
                          <a:ea typeface="+mn-ea"/>
                          <a:cs typeface="+mn-cs"/>
                        </a:rPr>
                        <a:t> </a:t>
                      </a:r>
                      <a:r>
                        <a:rPr kumimoji="0" lang="en-US" sz="2000" kern="1200" dirty="0" smtClean="0">
                          <a:solidFill>
                            <a:schemeClr val="dk1"/>
                          </a:solidFill>
                          <a:effectLst/>
                          <a:latin typeface="+mn-lt"/>
                          <a:ea typeface="+mn-ea"/>
                          <a:cs typeface="+mn-cs"/>
                        </a:rPr>
                        <a:t>polysaccharides </a:t>
                      </a:r>
                    </a:p>
                    <a:p>
                      <a:r>
                        <a:rPr kumimoji="0" lang="en-US" sz="2000" kern="1200" dirty="0" smtClean="0">
                          <a:solidFill>
                            <a:schemeClr val="dk1"/>
                          </a:solidFill>
                          <a:effectLst/>
                          <a:latin typeface="+mn-lt"/>
                          <a:ea typeface="+mn-ea"/>
                          <a:cs typeface="+mn-cs"/>
                        </a:rPr>
                        <a:t>3- Pectin substances </a:t>
                      </a:r>
                    </a:p>
                    <a:p>
                      <a:r>
                        <a:rPr kumimoji="0" lang="en-US" sz="2000" kern="1200" dirty="0" smtClean="0">
                          <a:solidFill>
                            <a:schemeClr val="dk1"/>
                          </a:solidFill>
                          <a:effectLst/>
                          <a:latin typeface="+mn-lt"/>
                          <a:ea typeface="+mn-ea"/>
                          <a:cs typeface="+mn-cs"/>
                        </a:rPr>
                        <a:t> </a:t>
                      </a:r>
                      <a:endParaRPr kumimoji="0" lang="en-US" sz="2000" kern="1200" dirty="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solidFill>
                            <a:schemeClr val="dk1"/>
                          </a:solidFill>
                          <a:effectLst/>
                          <a:latin typeface="+mn-lt"/>
                          <a:ea typeface="+mn-ea"/>
                          <a:cs typeface="+mn-cs"/>
                        </a:rPr>
                        <a:t>• Secretions of plants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solidFill>
                            <a:schemeClr val="dk1"/>
                          </a:solidFill>
                          <a:effectLst/>
                          <a:latin typeface="+mn-lt"/>
                          <a:ea typeface="+mn-ea"/>
                          <a:cs typeface="+mn-cs"/>
                        </a:rPr>
                        <a:t>• Algae.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dirty="0" smtClean="0">
                          <a:solidFill>
                            <a:schemeClr val="dk1"/>
                          </a:solidFill>
                          <a:effectLst/>
                          <a:latin typeface="+mn-lt"/>
                          <a:ea typeface="+mn-ea"/>
                          <a:cs typeface="+mn-cs"/>
                        </a:rPr>
                        <a:t>• Intercellular cement plant material</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dirty="0" smtClean="0">
                        <a:solidFill>
                          <a:schemeClr val="dk1"/>
                        </a:solidFill>
                        <a:effectLst/>
                        <a:latin typeface="+mn-lt"/>
                        <a:ea typeface="+mn-ea"/>
                        <a:cs typeface="+mn-cs"/>
                      </a:endParaRPr>
                    </a:p>
                    <a:p>
                      <a:endParaRPr lang="en-US" sz="2000" dirty="0"/>
                    </a:p>
                  </a:txBody>
                  <a:tcPr/>
                </a:tc>
                <a:tc>
                  <a:txBody>
                    <a:bodyPr/>
                    <a:lstStyle/>
                    <a:p>
                      <a:pPr marL="285750" indent="-285750">
                        <a:buFont typeface="Arial" pitchFamily="34" charset="0"/>
                        <a:buChar char="•"/>
                      </a:pPr>
                      <a:r>
                        <a:rPr kumimoji="0" lang="en-US" sz="2000" kern="1200" dirty="0" smtClean="0">
                          <a:solidFill>
                            <a:schemeClr val="dk1"/>
                          </a:solidFill>
                          <a:effectLst/>
                          <a:latin typeface="+mn-lt"/>
                          <a:ea typeface="+mn-ea"/>
                          <a:cs typeface="+mn-cs"/>
                        </a:rPr>
                        <a:t>Slow gastric emptying.</a:t>
                      </a:r>
                    </a:p>
                    <a:p>
                      <a:r>
                        <a:rPr kumimoji="0" lang="en-US" sz="2000" kern="1200" dirty="0" smtClean="0">
                          <a:solidFill>
                            <a:schemeClr val="dk1"/>
                          </a:solidFill>
                          <a:effectLst/>
                          <a:latin typeface="+mn-lt"/>
                          <a:ea typeface="+mn-ea"/>
                          <a:cs typeface="+mn-cs"/>
                        </a:rPr>
                        <a:t>• Provides fermentable </a:t>
                      </a:r>
                    </a:p>
                    <a:p>
                      <a:r>
                        <a:rPr kumimoji="0" lang="en-US" sz="2000" kern="1200" dirty="0" smtClean="0">
                          <a:solidFill>
                            <a:schemeClr val="dk1"/>
                          </a:solidFill>
                          <a:effectLst/>
                          <a:latin typeface="+mn-lt"/>
                          <a:ea typeface="+mn-ea"/>
                          <a:cs typeface="+mn-cs"/>
                        </a:rPr>
                        <a:t>material for colonic </a:t>
                      </a:r>
                    </a:p>
                    <a:p>
                      <a:r>
                        <a:rPr kumimoji="0" lang="en-US" sz="2000" kern="1200" dirty="0" smtClean="0">
                          <a:solidFill>
                            <a:schemeClr val="dk1"/>
                          </a:solidFill>
                          <a:effectLst/>
                          <a:latin typeface="+mn-lt"/>
                          <a:ea typeface="+mn-ea"/>
                          <a:cs typeface="+mn-cs"/>
                        </a:rPr>
                        <a:t>bacteria with production of </a:t>
                      </a:r>
                      <a:r>
                        <a:rPr kumimoji="0" lang="en-US" sz="2000" kern="1200" baseline="0" dirty="0" smtClean="0">
                          <a:solidFill>
                            <a:schemeClr val="dk1"/>
                          </a:solidFill>
                          <a:effectLst/>
                          <a:latin typeface="+mn-lt"/>
                          <a:ea typeface="+mn-ea"/>
                          <a:cs typeface="+mn-cs"/>
                        </a:rPr>
                        <a:t> </a:t>
                      </a:r>
                      <a:r>
                        <a:rPr kumimoji="0" lang="en-US" sz="2000" kern="1200" dirty="0" smtClean="0">
                          <a:solidFill>
                            <a:schemeClr val="dk1"/>
                          </a:solidFill>
                          <a:effectLst/>
                          <a:latin typeface="+mn-lt"/>
                          <a:ea typeface="+mn-ea"/>
                          <a:cs typeface="+mn-cs"/>
                        </a:rPr>
                        <a:t>gas and volatile fatty </a:t>
                      </a:r>
                    </a:p>
                    <a:p>
                      <a:r>
                        <a:rPr kumimoji="0" lang="en-US" sz="2000" kern="1200" dirty="0" smtClean="0">
                          <a:solidFill>
                            <a:schemeClr val="dk1"/>
                          </a:solidFill>
                          <a:effectLst/>
                          <a:latin typeface="+mn-lt"/>
                          <a:ea typeface="+mn-ea"/>
                          <a:cs typeface="+mn-cs"/>
                        </a:rPr>
                        <a:t>acids.</a:t>
                      </a:r>
                    </a:p>
                    <a:p>
                      <a:r>
                        <a:rPr kumimoji="0" lang="en-US" sz="2000" kern="1200" dirty="0" smtClean="0">
                          <a:solidFill>
                            <a:schemeClr val="dk1"/>
                          </a:solidFill>
                          <a:effectLst/>
                          <a:latin typeface="+mn-lt"/>
                          <a:ea typeface="+mn-ea"/>
                          <a:cs typeface="+mn-cs"/>
                        </a:rPr>
                        <a:t>• Binds bile acids and </a:t>
                      </a:r>
                    </a:p>
                    <a:p>
                      <a:r>
                        <a:rPr kumimoji="0" lang="en-US" sz="2000" kern="1200" dirty="0" smtClean="0">
                          <a:solidFill>
                            <a:schemeClr val="dk1"/>
                          </a:solidFill>
                          <a:effectLst/>
                          <a:latin typeface="+mn-lt"/>
                          <a:ea typeface="+mn-ea"/>
                          <a:cs typeface="+mn-cs"/>
                        </a:rPr>
                        <a:t>cholesterol</a:t>
                      </a:r>
                      <a:endParaRPr lang="en-US" sz="2000" dirty="0"/>
                    </a:p>
                  </a:txBody>
                  <a:tcPr/>
                </a:tc>
              </a:tr>
            </a:tbl>
          </a:graphicData>
        </a:graphic>
      </p:graphicFrame>
    </p:spTree>
    <p:extLst>
      <p:ext uri="{BB962C8B-B14F-4D97-AF65-F5344CB8AC3E}">
        <p14:creationId xmlns:p14="http://schemas.microsoft.com/office/powerpoint/2010/main" xmlns="" val="3749908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1076101468"/>
              </p:ext>
            </p:extLst>
          </p:nvPr>
        </p:nvGraphicFramePr>
        <p:xfrm>
          <a:off x="304800" y="1524000"/>
          <a:ext cx="8305801" cy="3107761"/>
        </p:xfrm>
        <a:graphic>
          <a:graphicData uri="http://schemas.openxmlformats.org/drawingml/2006/table">
            <a:tbl>
              <a:tblPr firstRow="1" bandRow="1">
                <a:tableStyleId>{5C22544A-7EE6-4342-B048-85BDC9FD1C3A}</a:tableStyleId>
              </a:tblPr>
              <a:tblGrid>
                <a:gridCol w="3144915"/>
                <a:gridCol w="2177249"/>
                <a:gridCol w="2983637"/>
              </a:tblGrid>
              <a:tr h="318499">
                <a:tc>
                  <a:txBody>
                    <a:bodyPr/>
                    <a:lstStyle/>
                    <a:p>
                      <a:endParaRPr lang="en-US" sz="2400" dirty="0"/>
                    </a:p>
                  </a:txBody>
                  <a:tcPr/>
                </a:tc>
                <a:tc>
                  <a:txBody>
                    <a:bodyPr/>
                    <a:lstStyle/>
                    <a:p>
                      <a:r>
                        <a:rPr kumimoji="0" lang="en-US" sz="2400" b="1" kern="1200" dirty="0" smtClean="0">
                          <a:solidFill>
                            <a:schemeClr val="lt1"/>
                          </a:solidFill>
                          <a:effectLst/>
                          <a:latin typeface="+mn-lt"/>
                          <a:ea typeface="+mn-ea"/>
                          <a:cs typeface="+mn-cs"/>
                        </a:rPr>
                        <a:t>Source</a:t>
                      </a:r>
                      <a:endParaRPr lang="en-US" sz="2400" dirty="0"/>
                    </a:p>
                  </a:txBody>
                  <a:tcPr/>
                </a:tc>
                <a:tc>
                  <a:txBody>
                    <a:bodyPr/>
                    <a:lstStyle/>
                    <a:p>
                      <a:r>
                        <a:rPr lang="en-US" sz="2400" dirty="0" smtClean="0"/>
                        <a:t>function</a:t>
                      </a:r>
                      <a:endParaRPr lang="en-US" sz="2400" dirty="0"/>
                    </a:p>
                  </a:txBody>
                  <a:tcPr/>
                </a:tc>
              </a:tr>
              <a:tr h="1512870">
                <a:tc>
                  <a:txBody>
                    <a:bodyPr/>
                    <a:lstStyle/>
                    <a:p>
                      <a:r>
                        <a:rPr kumimoji="0" lang="en-US" sz="2000" b="1" kern="1200" dirty="0" smtClean="0">
                          <a:solidFill>
                            <a:schemeClr val="dk1"/>
                          </a:solidFill>
                          <a:effectLst/>
                          <a:latin typeface="+mn-lt"/>
                          <a:ea typeface="+mn-ea"/>
                          <a:cs typeface="+mn-cs"/>
                        </a:rPr>
                        <a:t>4-Hemicellulose</a:t>
                      </a:r>
                      <a:endParaRPr kumimoji="0" lang="en-US" sz="2000" b="1" kern="1200" dirty="0">
                        <a:solidFill>
                          <a:schemeClr val="dk1"/>
                        </a:solidFill>
                        <a:effectLst/>
                        <a:latin typeface="+mn-lt"/>
                        <a:ea typeface="+mn-ea"/>
                        <a:cs typeface="+mn-cs"/>
                      </a:endParaRPr>
                    </a:p>
                  </a:txBody>
                  <a:tcPr>
                    <a:solidFill>
                      <a:srgbClr val="FFCCFF"/>
                    </a:solidFill>
                  </a:tcPr>
                </a:tc>
                <a:tc>
                  <a:txBody>
                    <a:bodyPr/>
                    <a:lstStyle/>
                    <a:p>
                      <a:r>
                        <a:rPr kumimoji="0" lang="en-US" sz="2000" kern="1200" dirty="0" smtClean="0">
                          <a:solidFill>
                            <a:schemeClr val="dk1"/>
                          </a:solidFill>
                          <a:effectLst/>
                          <a:latin typeface="+mn-lt"/>
                          <a:ea typeface="+mn-ea"/>
                          <a:cs typeface="+mn-cs"/>
                        </a:rPr>
                        <a:t>• Cell wall plant </a:t>
                      </a:r>
                    </a:p>
                    <a:p>
                      <a:r>
                        <a:rPr kumimoji="0" lang="en-US" sz="2000" kern="1200" dirty="0" smtClean="0">
                          <a:solidFill>
                            <a:schemeClr val="dk1"/>
                          </a:solidFill>
                          <a:effectLst/>
                          <a:latin typeface="+mn-lt"/>
                          <a:ea typeface="+mn-ea"/>
                          <a:cs typeface="+mn-cs"/>
                        </a:rPr>
                        <a:t>Material.</a:t>
                      </a:r>
                    </a:p>
                    <a:p>
                      <a:endParaRPr lang="en-US" sz="2000" dirty="0"/>
                    </a:p>
                  </a:txBody>
                  <a:tcPr/>
                </a:tc>
                <a:tc>
                  <a:txBody>
                    <a:bodyPr/>
                    <a:lstStyle/>
                    <a:p>
                      <a:r>
                        <a:rPr kumimoji="0" lang="en-US" sz="2000" kern="1200" dirty="0" smtClean="0">
                          <a:solidFill>
                            <a:schemeClr val="dk1"/>
                          </a:solidFill>
                          <a:effectLst/>
                          <a:latin typeface="+mn-lt"/>
                          <a:ea typeface="+mn-ea"/>
                          <a:cs typeface="+mn-cs"/>
                        </a:rPr>
                        <a:t>• Holds water and increase stool bulk.</a:t>
                      </a:r>
                    </a:p>
                    <a:p>
                      <a:r>
                        <a:rPr kumimoji="0" lang="en-US" sz="2000" kern="1200" dirty="0" smtClean="0">
                          <a:solidFill>
                            <a:schemeClr val="dk1"/>
                          </a:solidFill>
                          <a:effectLst/>
                          <a:latin typeface="+mn-lt"/>
                          <a:ea typeface="+mn-ea"/>
                          <a:cs typeface="+mn-cs"/>
                        </a:rPr>
                        <a:t>• reduces elevated</a:t>
                      </a:r>
                    </a:p>
                    <a:p>
                      <a:r>
                        <a:rPr kumimoji="0" lang="en-US" sz="2000" kern="1200" dirty="0" smtClean="0">
                          <a:solidFill>
                            <a:schemeClr val="dk1"/>
                          </a:solidFill>
                          <a:effectLst/>
                          <a:latin typeface="+mn-lt"/>
                          <a:ea typeface="+mn-ea"/>
                          <a:cs typeface="+mn-cs"/>
                        </a:rPr>
                        <a:t>colonic pressure.</a:t>
                      </a:r>
                    </a:p>
                    <a:p>
                      <a:r>
                        <a:rPr kumimoji="0" lang="en-US" sz="2000" kern="1200" dirty="0" smtClean="0">
                          <a:solidFill>
                            <a:schemeClr val="dk1"/>
                          </a:solidFill>
                          <a:effectLst/>
                          <a:latin typeface="+mn-lt"/>
                          <a:ea typeface="+mn-ea"/>
                          <a:cs typeface="+mn-cs"/>
                        </a:rPr>
                        <a:t>• binds bile acids</a:t>
                      </a:r>
                      <a:endParaRPr lang="en-US" sz="2000" dirty="0"/>
                    </a:p>
                  </a:txBody>
                  <a:tcPr/>
                </a:tc>
              </a:tr>
              <a:tr h="1035121">
                <a:tc>
                  <a:txBody>
                    <a:bodyPr/>
                    <a:lstStyle/>
                    <a:p>
                      <a:pPr marL="342900" indent="-342900">
                        <a:buSzPct val="103000"/>
                        <a:buFont typeface="Arial" pitchFamily="34" charset="0"/>
                        <a:buChar char="•"/>
                      </a:pPr>
                      <a:r>
                        <a:rPr kumimoji="0" lang="en-US" sz="2000" kern="1200" dirty="0" smtClean="0">
                          <a:solidFill>
                            <a:schemeClr val="dk1"/>
                          </a:solidFill>
                          <a:effectLst/>
                          <a:latin typeface="+mn-lt"/>
                          <a:ea typeface="+mn-ea"/>
                          <a:cs typeface="+mn-cs"/>
                        </a:rPr>
                        <a:t> </a:t>
                      </a:r>
                      <a:r>
                        <a:rPr kumimoji="0" lang="en-US" sz="2000" b="1" u="sng" kern="1200" dirty="0" err="1" smtClean="0">
                          <a:solidFill>
                            <a:srgbClr val="7030A0"/>
                          </a:solidFill>
                          <a:effectLst/>
                          <a:latin typeface="+mn-lt"/>
                          <a:ea typeface="+mn-ea"/>
                          <a:cs typeface="+mn-cs"/>
                        </a:rPr>
                        <a:t>Lignine</a:t>
                      </a:r>
                      <a:endParaRPr kumimoji="0" lang="en-US" sz="2000" b="1" u="sng" kern="1200" dirty="0" smtClean="0">
                        <a:solidFill>
                          <a:srgbClr val="7030A0"/>
                        </a:solidFill>
                        <a:effectLst/>
                        <a:latin typeface="+mn-lt"/>
                        <a:ea typeface="+mn-ea"/>
                        <a:cs typeface="+mn-cs"/>
                      </a:endParaRPr>
                    </a:p>
                    <a:p>
                      <a:endParaRPr kumimoji="0" lang="en-US" sz="2000" kern="1200" dirty="0">
                        <a:solidFill>
                          <a:schemeClr val="dk1"/>
                        </a:solidFill>
                        <a:effectLst/>
                        <a:latin typeface="+mn-lt"/>
                        <a:ea typeface="+mn-ea"/>
                        <a:cs typeface="+mn-cs"/>
                      </a:endParaRPr>
                    </a:p>
                  </a:txBody>
                  <a:tcPr/>
                </a:tc>
                <a:tc>
                  <a:txBody>
                    <a:bodyPr/>
                    <a:lstStyle/>
                    <a:p>
                      <a:r>
                        <a:rPr kumimoji="0" lang="en-US" sz="2000" kern="1200" dirty="0" smtClean="0">
                          <a:solidFill>
                            <a:schemeClr val="dk1"/>
                          </a:solidFill>
                          <a:effectLst/>
                          <a:latin typeface="+mn-lt"/>
                          <a:ea typeface="+mn-ea"/>
                          <a:cs typeface="+mn-cs"/>
                        </a:rPr>
                        <a:t>•Woody part of plants</a:t>
                      </a:r>
                    </a:p>
                  </a:txBody>
                  <a:tcPr/>
                </a:tc>
                <a:tc>
                  <a:txBody>
                    <a:bodyPr/>
                    <a:lstStyle/>
                    <a:p>
                      <a:r>
                        <a:rPr kumimoji="0" lang="en-US" sz="2000" kern="1200" dirty="0" smtClean="0">
                          <a:solidFill>
                            <a:schemeClr val="dk1"/>
                          </a:solidFill>
                          <a:effectLst/>
                          <a:latin typeface="+mn-lt"/>
                          <a:ea typeface="+mn-ea"/>
                          <a:cs typeface="+mn-cs"/>
                        </a:rPr>
                        <a:t>• </a:t>
                      </a:r>
                      <a:r>
                        <a:rPr kumimoji="0" lang="en-US" sz="2000" kern="1200" dirty="0" err="1" smtClean="0">
                          <a:solidFill>
                            <a:schemeClr val="dk1"/>
                          </a:solidFill>
                          <a:effectLst/>
                          <a:latin typeface="+mn-lt"/>
                          <a:ea typeface="+mn-ea"/>
                          <a:cs typeface="+mn-cs"/>
                        </a:rPr>
                        <a:t>Anioxidant</a:t>
                      </a:r>
                      <a:r>
                        <a:rPr kumimoji="0" lang="en-US" sz="2000" kern="1200" dirty="0" smtClean="0">
                          <a:solidFill>
                            <a:schemeClr val="dk1"/>
                          </a:solidFill>
                          <a:effectLst/>
                          <a:latin typeface="+mn-lt"/>
                          <a:ea typeface="+mn-ea"/>
                          <a:cs typeface="+mn-cs"/>
                        </a:rPr>
                        <a:t>. </a:t>
                      </a:r>
                    </a:p>
                    <a:p>
                      <a:r>
                        <a:rPr kumimoji="0" lang="en-US" sz="2000" kern="1200" dirty="0" smtClean="0">
                          <a:solidFill>
                            <a:schemeClr val="dk1"/>
                          </a:solidFill>
                          <a:effectLst/>
                          <a:latin typeface="+mn-lt"/>
                          <a:ea typeface="+mn-ea"/>
                          <a:cs typeface="+mn-cs"/>
                        </a:rPr>
                        <a:t>• Binds bile acids, cholesterol and metals.</a:t>
                      </a:r>
                      <a:endParaRPr lang="en-US" sz="2000" dirty="0"/>
                    </a:p>
                  </a:txBody>
                  <a:tcPr/>
                </a:tc>
              </a:tr>
            </a:tbl>
          </a:graphicData>
        </a:graphic>
      </p:graphicFrame>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15345871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447800"/>
          </a:xfrm>
          <a:solidFill>
            <a:srgbClr val="00FF00"/>
          </a:solidFill>
        </p:spPr>
        <p:txBody>
          <a:bodyPr>
            <a:normAutofit fontScale="90000"/>
          </a:bodyPr>
          <a:lstStyle/>
          <a:p>
            <a:r>
              <a:rPr lang="en-US" sz="3600" b="1" dirty="0">
                <a:solidFill>
                  <a:srgbClr val="FF6600"/>
                </a:solidFill>
                <a:latin typeface="Castellar" pitchFamily="18" charset="0"/>
              </a:rPr>
              <a:t>Digestion </a:t>
            </a:r>
            <a:r>
              <a:rPr lang="en-US" sz="3600" b="1" dirty="0" smtClean="0">
                <a:solidFill>
                  <a:srgbClr val="FF6600"/>
                </a:solidFill>
                <a:latin typeface="Castellar" pitchFamily="18" charset="0"/>
              </a:rPr>
              <a:t>, </a:t>
            </a:r>
            <a:r>
              <a:rPr lang="en-US" sz="3600" b="1" dirty="0">
                <a:solidFill>
                  <a:srgbClr val="FF6600"/>
                </a:solidFill>
                <a:latin typeface="Castellar" pitchFamily="18" charset="0"/>
              </a:rPr>
              <a:t>absorption </a:t>
            </a:r>
            <a:r>
              <a:rPr lang="en-US" sz="3600" b="1" dirty="0" smtClean="0">
                <a:solidFill>
                  <a:srgbClr val="FF6600"/>
                </a:solidFill>
                <a:latin typeface="Castellar" pitchFamily="18" charset="0"/>
              </a:rPr>
              <a:t> and </a:t>
            </a:r>
            <a:r>
              <a:rPr lang="en-US" sz="3600" b="1" dirty="0">
                <a:solidFill>
                  <a:srgbClr val="FF6600"/>
                </a:solidFill>
                <a:latin typeface="Castellar" pitchFamily="18" charset="0"/>
              </a:rPr>
              <a:t>metabolism o</a:t>
            </a:r>
            <a:r>
              <a:rPr lang="en-US" sz="3600" b="1" dirty="0" smtClean="0">
                <a:solidFill>
                  <a:srgbClr val="FF6600"/>
                </a:solidFill>
                <a:latin typeface="Castellar" pitchFamily="18" charset="0"/>
              </a:rPr>
              <a:t>f carbohydrate</a:t>
            </a:r>
            <a:r>
              <a:rPr lang="en-US" sz="3200" dirty="0">
                <a:solidFill>
                  <a:srgbClr val="FF6600"/>
                </a:solidFill>
                <a:latin typeface="Castellar" pitchFamily="18" charset="0"/>
              </a:rPr>
              <a:t/>
            </a:r>
            <a:br>
              <a:rPr lang="en-US" sz="3200" dirty="0">
                <a:solidFill>
                  <a:srgbClr val="FF6600"/>
                </a:solidFill>
                <a:latin typeface="Castellar" pitchFamily="18" charset="0"/>
              </a:rPr>
            </a:br>
            <a:endParaRPr lang="en-US" dirty="0">
              <a:solidFill>
                <a:srgbClr val="FF6600"/>
              </a:solidFill>
              <a:latin typeface="Castellar" pitchFamily="18" charset="0"/>
            </a:endParaRPr>
          </a:p>
        </p:txBody>
      </p:sp>
      <p:sp>
        <p:nvSpPr>
          <p:cNvPr id="3" name="Content Placeholder 2"/>
          <p:cNvSpPr>
            <a:spLocks noGrp="1"/>
          </p:cNvSpPr>
          <p:nvPr>
            <p:ph sz="quarter" idx="1"/>
          </p:nvPr>
        </p:nvSpPr>
        <p:spPr/>
        <p:txBody>
          <a:bodyPr/>
          <a:lstStyle/>
          <a:p>
            <a:pPr algn="just"/>
            <a:r>
              <a:rPr lang="en-US" dirty="0" smtClean="0"/>
              <a:t>The goal is to break sugar and starches into small molecules-chiefly glucose-that the body can  absorb and use.</a:t>
            </a:r>
          </a:p>
          <a:p>
            <a:pPr algn="just"/>
            <a:r>
              <a:rPr lang="en-US" dirty="0" smtClean="0"/>
              <a:t>A </a:t>
            </a:r>
            <a:r>
              <a:rPr lang="en-US" dirty="0" smtClean="0">
                <a:solidFill>
                  <a:srgbClr val="0070C0"/>
                </a:solidFill>
              </a:rPr>
              <a:t>large starch molecule </a:t>
            </a:r>
            <a:r>
              <a:rPr lang="en-US" dirty="0" smtClean="0"/>
              <a:t>require extensive   breakdown.</a:t>
            </a:r>
          </a:p>
          <a:p>
            <a:pPr marL="0" indent="0" algn="just">
              <a:buNone/>
            </a:pPr>
            <a:r>
              <a:rPr lang="en-US" dirty="0" smtClean="0"/>
              <a:t>    The</a:t>
            </a:r>
            <a:r>
              <a:rPr lang="en-US" dirty="0" smtClean="0">
                <a:solidFill>
                  <a:srgbClr val="0070C0"/>
                </a:solidFill>
              </a:rPr>
              <a:t> disaccharide </a:t>
            </a:r>
            <a:r>
              <a:rPr lang="en-US" dirty="0" smtClean="0"/>
              <a:t>needs only to be broken once.</a:t>
            </a:r>
          </a:p>
          <a:p>
            <a:pPr marL="0" indent="0" algn="just">
              <a:buNone/>
            </a:pPr>
            <a:r>
              <a:rPr lang="en-US" dirty="0" smtClean="0"/>
              <a:t>    And the </a:t>
            </a:r>
            <a:r>
              <a:rPr lang="en-US" dirty="0" smtClean="0">
                <a:solidFill>
                  <a:srgbClr val="0070C0"/>
                </a:solidFill>
              </a:rPr>
              <a:t>monosaccharide</a:t>
            </a:r>
            <a:r>
              <a:rPr lang="en-US" dirty="0" smtClean="0"/>
              <a:t> not at all.</a:t>
            </a:r>
          </a:p>
          <a:p>
            <a:pPr algn="just"/>
            <a:r>
              <a:rPr lang="en-US" dirty="0" smtClean="0"/>
              <a:t>The initial splitting begins in the mouth, and the final splitting and absorption occur in small intestine, and the conversion to common energy (glucose) takes place in the liver.</a:t>
            </a:r>
            <a:endParaRPr lang="en-US" dirty="0"/>
          </a:p>
        </p:txBody>
      </p:sp>
    </p:spTree>
    <p:extLst>
      <p:ext uri="{BB962C8B-B14F-4D97-AF65-F5344CB8AC3E}">
        <p14:creationId xmlns:p14="http://schemas.microsoft.com/office/powerpoint/2010/main" xmlns="" val="27626782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467600" cy="1143000"/>
          </a:xfrm>
        </p:spPr>
        <p:txBody>
          <a:bodyPr>
            <a:normAutofit/>
          </a:bodyPr>
          <a:lstStyle/>
          <a:p>
            <a:r>
              <a:rPr lang="en-US" sz="3200" dirty="0" smtClean="0">
                <a:solidFill>
                  <a:srgbClr val="FF0066"/>
                </a:solidFill>
              </a:rPr>
              <a:t>Carbohydrate digestion </a:t>
            </a:r>
            <a:endParaRPr lang="en-US" sz="3200" dirty="0">
              <a:solidFill>
                <a:srgbClr val="FF0066"/>
              </a:solidFill>
            </a:endParaRPr>
          </a:p>
        </p:txBody>
      </p:sp>
      <p:sp>
        <p:nvSpPr>
          <p:cNvPr id="3" name="Content Placeholder 2"/>
          <p:cNvSpPr>
            <a:spLocks noGrp="1"/>
          </p:cNvSpPr>
          <p:nvPr>
            <p:ph sz="quarter" idx="1"/>
          </p:nvPr>
        </p:nvSpPr>
        <p:spPr>
          <a:xfrm>
            <a:off x="304800" y="1066800"/>
            <a:ext cx="7620000" cy="5715000"/>
          </a:xfrm>
        </p:spPr>
        <p:txBody>
          <a:bodyPr>
            <a:normAutofit fontScale="85000" lnSpcReduction="20000"/>
          </a:bodyPr>
          <a:lstStyle/>
          <a:p>
            <a:pPr marL="0" indent="0">
              <a:buNone/>
            </a:pPr>
            <a:r>
              <a:rPr lang="en-US" b="1" u="sng" dirty="0" smtClean="0">
                <a:solidFill>
                  <a:srgbClr val="7030A0"/>
                </a:solidFill>
              </a:rPr>
              <a:t>In the mouth: </a:t>
            </a:r>
          </a:p>
          <a:p>
            <a:pPr marL="0" indent="0" algn="just">
              <a:buNone/>
            </a:pPr>
            <a:r>
              <a:rPr lang="en-US" dirty="0" smtClean="0">
                <a:solidFill>
                  <a:srgbClr val="FF6699"/>
                </a:solidFill>
                <a:sym typeface="Wingdings" pitchFamily="2" charset="2"/>
              </a:rPr>
              <a:t>Mastication: </a:t>
            </a:r>
            <a:r>
              <a:rPr lang="en-US" dirty="0"/>
              <a:t>the process by which food is </a:t>
            </a:r>
            <a:endParaRPr lang="en-US" dirty="0" smtClean="0"/>
          </a:p>
          <a:p>
            <a:pPr marL="0" indent="0" algn="just">
              <a:buNone/>
            </a:pPr>
            <a:r>
              <a:rPr lang="en-US" dirty="0" smtClean="0"/>
              <a:t>crushed </a:t>
            </a:r>
            <a:r>
              <a:rPr lang="en-US" dirty="0"/>
              <a:t>and ground by </a:t>
            </a:r>
            <a:r>
              <a:rPr lang="en-US" dirty="0" smtClean="0">
                <a:hlinkClick r:id="rId2" tooltip="Teeth"/>
              </a:rPr>
              <a:t>teeth </a:t>
            </a:r>
            <a:r>
              <a:rPr lang="en-US" dirty="0" smtClean="0"/>
              <a:t>.The </a:t>
            </a:r>
            <a:r>
              <a:rPr lang="en-US" dirty="0"/>
              <a:t>chewing of </a:t>
            </a:r>
            <a:endParaRPr lang="en-US" dirty="0" smtClean="0"/>
          </a:p>
          <a:p>
            <a:pPr marL="0" indent="0" algn="just">
              <a:buNone/>
            </a:pPr>
            <a:r>
              <a:rPr lang="en-US" dirty="0" smtClean="0"/>
              <a:t>high-fiber </a:t>
            </a:r>
            <a:r>
              <a:rPr lang="en-US" dirty="0"/>
              <a:t>food slows </a:t>
            </a:r>
            <a:r>
              <a:rPr lang="en-US" dirty="0" smtClean="0"/>
              <a:t>eating </a:t>
            </a:r>
            <a:r>
              <a:rPr lang="en-US" dirty="0"/>
              <a:t>and stimulate </a:t>
            </a:r>
            <a:r>
              <a:rPr lang="en-US" dirty="0" smtClean="0"/>
              <a:t>the</a:t>
            </a:r>
          </a:p>
          <a:p>
            <a:pPr marL="0" indent="0" algn="just">
              <a:buNone/>
            </a:pPr>
            <a:r>
              <a:rPr lang="en-US" dirty="0" smtClean="0"/>
              <a:t> </a:t>
            </a:r>
            <a:r>
              <a:rPr lang="en-US" dirty="0"/>
              <a:t>flow of saliva.</a:t>
            </a:r>
          </a:p>
          <a:p>
            <a:pPr marL="0" indent="0" algn="just">
              <a:buNone/>
            </a:pPr>
            <a:r>
              <a:rPr lang="en-US" dirty="0" smtClean="0">
                <a:solidFill>
                  <a:srgbClr val="FF6699"/>
                </a:solidFill>
                <a:sym typeface="Wingdings" pitchFamily="2" charset="2"/>
              </a:rPr>
              <a:t>Starch: </a:t>
            </a:r>
            <a:r>
              <a:rPr lang="en-US" dirty="0" smtClean="0">
                <a:sym typeface="Wingdings" pitchFamily="2" charset="2"/>
              </a:rPr>
              <a:t>salivary glands secretes </a:t>
            </a:r>
          </a:p>
          <a:p>
            <a:pPr marL="0" indent="0" algn="just">
              <a:buNone/>
            </a:pPr>
            <a:r>
              <a:rPr lang="en-US" dirty="0" smtClean="0">
                <a:sym typeface="Wingdings" pitchFamily="2" charset="2"/>
              </a:rPr>
              <a:t>saliva into the mouth to moisten the food.</a:t>
            </a:r>
          </a:p>
          <a:p>
            <a:pPr marL="0" indent="0" algn="just">
              <a:buNone/>
            </a:pPr>
            <a:r>
              <a:rPr lang="en-US" dirty="0" smtClean="0">
                <a:sym typeface="Wingdings" pitchFamily="2" charset="2"/>
              </a:rPr>
              <a:t>The salivary enzyme </a:t>
            </a:r>
            <a:r>
              <a:rPr lang="en-US" b="1" u="sng" dirty="0" smtClean="0">
                <a:solidFill>
                  <a:srgbClr val="00FF00"/>
                </a:solidFill>
                <a:sym typeface="Wingdings" pitchFamily="2" charset="2"/>
              </a:rPr>
              <a:t>amylase</a:t>
            </a:r>
            <a:r>
              <a:rPr lang="en-US" dirty="0" smtClean="0">
                <a:sym typeface="Wingdings" pitchFamily="2" charset="2"/>
              </a:rPr>
              <a:t> begins</a:t>
            </a:r>
          </a:p>
          <a:p>
            <a:pPr marL="0" indent="0" algn="just">
              <a:buNone/>
            </a:pPr>
            <a:r>
              <a:rPr lang="en-US" dirty="0" smtClean="0">
                <a:sym typeface="Wingdings" pitchFamily="2" charset="2"/>
              </a:rPr>
              <a:t> digestion.</a:t>
            </a:r>
          </a:p>
          <a:p>
            <a:pPr marL="0" indent="0" algn="just">
              <a:buNone/>
            </a:pPr>
            <a:endParaRPr lang="en-US" dirty="0" smtClean="0">
              <a:sym typeface="Wingdings" pitchFamily="2" charset="2"/>
            </a:endParaRPr>
          </a:p>
          <a:p>
            <a:pPr marL="0" indent="0" algn="just">
              <a:buNone/>
            </a:pPr>
            <a:r>
              <a:rPr lang="en-US" dirty="0" smtClean="0">
                <a:sym typeface="Wingdings" pitchFamily="2" charset="2"/>
              </a:rPr>
              <a:t>Starch   </a:t>
            </a:r>
            <a:r>
              <a:rPr lang="en-US" b="1" dirty="0" smtClean="0">
                <a:solidFill>
                  <a:srgbClr val="00FF00"/>
                </a:solidFill>
                <a:sym typeface="Wingdings" pitchFamily="2" charset="2"/>
              </a:rPr>
              <a:t>Amylase</a:t>
            </a:r>
            <a:r>
              <a:rPr lang="en-US" dirty="0" smtClean="0">
                <a:sym typeface="Wingdings" pitchFamily="2" charset="2"/>
              </a:rPr>
              <a:t>      small polyshcarrides,</a:t>
            </a:r>
          </a:p>
          <a:p>
            <a:pPr marL="0" indent="0" algn="just">
              <a:buNone/>
            </a:pPr>
            <a:r>
              <a:rPr lang="en-US" dirty="0">
                <a:sym typeface="Wingdings" pitchFamily="2" charset="2"/>
              </a:rPr>
              <a:t> </a:t>
            </a:r>
            <a:r>
              <a:rPr lang="en-US" dirty="0" smtClean="0">
                <a:sym typeface="Wingdings" pitchFamily="2" charset="2"/>
              </a:rPr>
              <a:t>                                   maltose(</a:t>
            </a:r>
            <a:r>
              <a:rPr lang="en-US" dirty="0" err="1" smtClean="0">
                <a:sym typeface="Wingdings" pitchFamily="2" charset="2"/>
              </a:rPr>
              <a:t>disacharride</a:t>
            </a:r>
            <a:r>
              <a:rPr lang="en-US" dirty="0" smtClean="0">
                <a:sym typeface="Wingdings" pitchFamily="2" charset="2"/>
              </a:rPr>
              <a:t>)</a:t>
            </a:r>
          </a:p>
          <a:p>
            <a:pPr marL="0" indent="0" algn="just">
              <a:buNone/>
            </a:pPr>
            <a:endParaRPr lang="en-US" dirty="0" smtClean="0">
              <a:sym typeface="Wingdings" pitchFamily="2" charset="2"/>
            </a:endParaRPr>
          </a:p>
          <a:p>
            <a:pPr marL="0" indent="0" algn="just">
              <a:buNone/>
            </a:pPr>
            <a:r>
              <a:rPr lang="en-US" dirty="0" smtClean="0">
                <a:solidFill>
                  <a:srgbClr val="FF6699"/>
                </a:solidFill>
                <a:sym typeface="Wingdings" pitchFamily="2" charset="2"/>
              </a:rPr>
              <a:t>Fibers</a:t>
            </a:r>
            <a:r>
              <a:rPr lang="en-US" dirty="0">
                <a:solidFill>
                  <a:srgbClr val="FF6699"/>
                </a:solidFill>
                <a:sym typeface="Wingdings" pitchFamily="2" charset="2"/>
              </a:rPr>
              <a:t>: </a:t>
            </a:r>
            <a:r>
              <a:rPr lang="en-US" dirty="0" smtClean="0">
                <a:sym typeface="Wingdings" pitchFamily="2" charset="2"/>
              </a:rPr>
              <a:t>the mechanical action of the </a:t>
            </a:r>
          </a:p>
          <a:p>
            <a:pPr marL="0" indent="0" algn="just">
              <a:buNone/>
            </a:pPr>
            <a:r>
              <a:rPr lang="en-US" dirty="0" smtClean="0">
                <a:sym typeface="Wingdings" pitchFamily="2" charset="2"/>
              </a:rPr>
              <a:t>mouth crushes and tears fiber in food </a:t>
            </a:r>
          </a:p>
          <a:p>
            <a:pPr marL="0" indent="0" algn="just">
              <a:buNone/>
            </a:pPr>
            <a:r>
              <a:rPr lang="en-US" dirty="0" smtClean="0">
                <a:sym typeface="Wingdings" pitchFamily="2" charset="2"/>
              </a:rPr>
              <a:t>and mixes it with saliva to moisten </a:t>
            </a:r>
          </a:p>
          <a:p>
            <a:pPr marL="0" indent="0" algn="just">
              <a:buNone/>
            </a:pPr>
            <a:r>
              <a:rPr lang="en-US" dirty="0" smtClean="0">
                <a:sym typeface="Wingdings" pitchFamily="2" charset="2"/>
              </a:rPr>
              <a:t>it for swallowing.</a:t>
            </a:r>
            <a:endParaRPr lang="en-US" dirty="0"/>
          </a:p>
        </p:txBody>
      </p:sp>
      <p:cxnSp>
        <p:nvCxnSpPr>
          <p:cNvPr id="5" name="Straight Arrow Connector 4"/>
          <p:cNvCxnSpPr/>
          <p:nvPr/>
        </p:nvCxnSpPr>
        <p:spPr>
          <a:xfrm>
            <a:off x="1196454" y="4572000"/>
            <a:ext cx="1524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52" name="Picture 4" descr="http://t3.gstatic.com/images?q=tbn:ANd9GcRp1VkDsL3JYRtwuGiZPtkSfHobOmP8iAgsZD1MAd3t0dE-6X4J2Q"/>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9800" y="228600"/>
            <a:ext cx="2971800" cy="381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1013403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normAutofit fontScale="92500"/>
          </a:bodyPr>
          <a:lstStyle/>
          <a:p>
            <a:pPr marL="0" indent="0">
              <a:buNone/>
            </a:pPr>
            <a:r>
              <a:rPr lang="en-US" b="1" u="sng" dirty="0" smtClean="0">
                <a:solidFill>
                  <a:srgbClr val="7030A0"/>
                </a:solidFill>
                <a:sym typeface="Wingdings" pitchFamily="2" charset="2"/>
              </a:rPr>
              <a:t>In the stomach:</a:t>
            </a:r>
          </a:p>
          <a:p>
            <a:pPr marL="0" indent="0" algn="justLow">
              <a:buNone/>
            </a:pPr>
            <a:r>
              <a:rPr lang="en-US" dirty="0" smtClean="0">
                <a:sym typeface="Wingdings" pitchFamily="2" charset="2"/>
              </a:rPr>
              <a:t></a:t>
            </a:r>
            <a:r>
              <a:rPr lang="en-US" dirty="0" smtClean="0">
                <a:solidFill>
                  <a:srgbClr val="FF0066"/>
                </a:solidFill>
                <a:sym typeface="Wingdings" pitchFamily="2" charset="2"/>
              </a:rPr>
              <a:t>Peristalsis</a:t>
            </a:r>
            <a:r>
              <a:rPr lang="en-US" dirty="0" smtClean="0">
                <a:sym typeface="Wingdings" pitchFamily="2" charset="2"/>
              </a:rPr>
              <a:t>: wave like muscular contraction.</a:t>
            </a:r>
          </a:p>
          <a:p>
            <a:pPr marL="0" indent="0" algn="justLow">
              <a:buNone/>
            </a:pPr>
            <a:r>
              <a:rPr lang="en-US" dirty="0" smtClean="0">
                <a:sym typeface="Wingdings" pitchFamily="2" charset="2"/>
              </a:rPr>
              <a:t>The swallowed bolus(a portion of food swallowed at one time) mixes with stomach acids  and protein digesting enzymes, which inactivate salivary amylase.</a:t>
            </a:r>
          </a:p>
          <a:p>
            <a:pPr marL="0" indent="0" algn="justLow">
              <a:buNone/>
            </a:pPr>
            <a:r>
              <a:rPr lang="en-US" dirty="0" smtClean="0">
                <a:sym typeface="Wingdings" pitchFamily="2" charset="2"/>
              </a:rPr>
              <a:t></a:t>
            </a:r>
            <a:r>
              <a:rPr lang="en-US" dirty="0" smtClean="0">
                <a:solidFill>
                  <a:srgbClr val="FF0066"/>
                </a:solidFill>
                <a:sym typeface="Wingdings" pitchFamily="2" charset="2"/>
              </a:rPr>
              <a:t>Starch:  </a:t>
            </a:r>
            <a:r>
              <a:rPr lang="en-US" dirty="0" smtClean="0">
                <a:sym typeface="Wingdings" pitchFamily="2" charset="2"/>
              </a:rPr>
              <a:t>stomach acid inactivates salivary enzymes, halting starch digestion.</a:t>
            </a:r>
          </a:p>
          <a:p>
            <a:pPr marL="0" indent="0" algn="justLow">
              <a:buNone/>
            </a:pPr>
            <a:r>
              <a:rPr lang="en-US" dirty="0" smtClean="0">
                <a:sym typeface="Wingdings" pitchFamily="2" charset="2"/>
              </a:rPr>
              <a:t>To small extent ,the stomach acid continue breaking the starch, but it juices contain no enzymes to digest CHO.</a:t>
            </a:r>
          </a:p>
          <a:p>
            <a:pPr marL="0" indent="0" algn="justLow">
              <a:buNone/>
            </a:pPr>
            <a:r>
              <a:rPr lang="en-US" dirty="0" smtClean="0">
                <a:sym typeface="Wingdings" pitchFamily="2" charset="2"/>
              </a:rPr>
              <a:t></a:t>
            </a:r>
            <a:r>
              <a:rPr lang="en-US" dirty="0" smtClean="0">
                <a:solidFill>
                  <a:srgbClr val="FF0066"/>
                </a:solidFill>
                <a:sym typeface="Wingdings" pitchFamily="2" charset="2"/>
              </a:rPr>
              <a:t>Fibers: </a:t>
            </a:r>
            <a:r>
              <a:rPr lang="en-US" dirty="0" smtClean="0">
                <a:sym typeface="Wingdings" pitchFamily="2" charset="2"/>
              </a:rPr>
              <a:t>is not digested in stomach and delays gastric emptying thereby provide feeling of  fullness and satiety.</a:t>
            </a:r>
          </a:p>
          <a:p>
            <a:pPr marL="0" indent="0">
              <a:buNone/>
            </a:pP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077200" y="6824"/>
            <a:ext cx="1066800" cy="3041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420139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28600" y="1524000"/>
            <a:ext cx="8458200" cy="4873752"/>
          </a:xfrm>
        </p:spPr>
        <p:txBody>
          <a:bodyPr/>
          <a:lstStyle/>
          <a:p>
            <a:pPr marL="0" indent="0">
              <a:buNone/>
            </a:pPr>
            <a:r>
              <a:rPr lang="en-US" b="1" u="sng" dirty="0">
                <a:solidFill>
                  <a:srgbClr val="7030A0"/>
                </a:solidFill>
                <a:sym typeface="Wingdings" pitchFamily="2" charset="2"/>
              </a:rPr>
              <a:t>In the </a:t>
            </a:r>
            <a:r>
              <a:rPr lang="en-US" b="1" u="sng" dirty="0" smtClean="0">
                <a:solidFill>
                  <a:srgbClr val="7030A0"/>
                </a:solidFill>
                <a:sym typeface="Wingdings" pitchFamily="2" charset="2"/>
              </a:rPr>
              <a:t>small intestine :</a:t>
            </a:r>
          </a:p>
          <a:p>
            <a:pPr marL="0" indent="0">
              <a:buNone/>
            </a:pPr>
            <a:r>
              <a:rPr lang="en-US" dirty="0">
                <a:solidFill>
                  <a:srgbClr val="FF33CC"/>
                </a:solidFill>
                <a:sym typeface="Wingdings" pitchFamily="2" charset="2"/>
              </a:rPr>
              <a:t></a:t>
            </a:r>
            <a:r>
              <a:rPr lang="en-US" dirty="0" smtClean="0">
                <a:sym typeface="Wingdings" pitchFamily="2" charset="2"/>
              </a:rPr>
              <a:t>In it most of the work of CHO digestion . </a:t>
            </a:r>
          </a:p>
          <a:p>
            <a:pPr marL="0" indent="0" algn="justLow">
              <a:buNone/>
            </a:pPr>
            <a:r>
              <a:rPr lang="en-US" dirty="0" smtClean="0">
                <a:solidFill>
                  <a:srgbClr val="FF33CC"/>
                </a:solidFill>
                <a:sym typeface="Wingdings" pitchFamily="2" charset="2"/>
              </a:rPr>
              <a:t>Starch: </a:t>
            </a:r>
            <a:r>
              <a:rPr lang="en-US" dirty="0" smtClean="0">
                <a:sym typeface="Wingdings" pitchFamily="2" charset="2"/>
              </a:rPr>
              <a:t>the pancreas produces an amylase that is released through pancreatic duct into the small intestine.</a:t>
            </a:r>
          </a:p>
          <a:p>
            <a:pPr marL="0" indent="0" algn="justLow">
              <a:buNone/>
            </a:pPr>
            <a:r>
              <a:rPr lang="en-US" dirty="0" smtClean="0">
                <a:sym typeface="Wingdings" pitchFamily="2" charset="2"/>
              </a:rPr>
              <a:t>The major CHO-digesting enzyme is the pancreatic amylase which will continue breaking polysaccharides.</a:t>
            </a:r>
          </a:p>
          <a:p>
            <a:endParaRPr lang="en-US" dirty="0" smtClean="0">
              <a:sym typeface="Wingdings" pitchFamily="2" charset="2"/>
            </a:endParaRPr>
          </a:p>
          <a:p>
            <a:pPr marL="0" indent="0">
              <a:buNone/>
            </a:pPr>
            <a:r>
              <a:rPr lang="en-US" dirty="0" smtClean="0">
                <a:sym typeface="Wingdings" pitchFamily="2" charset="2"/>
              </a:rPr>
              <a:t>Starch    </a:t>
            </a:r>
            <a:r>
              <a:rPr lang="en-US" b="1" dirty="0" smtClean="0">
                <a:solidFill>
                  <a:srgbClr val="00FF00"/>
                </a:solidFill>
                <a:sym typeface="Wingdings" pitchFamily="2" charset="2"/>
              </a:rPr>
              <a:t>pancreatic amylase  </a:t>
            </a:r>
            <a:r>
              <a:rPr lang="en-US" dirty="0" smtClean="0">
                <a:sym typeface="Wingdings" pitchFamily="2" charset="2"/>
              </a:rPr>
              <a:t>small polysaccharides,    </a:t>
            </a:r>
          </a:p>
          <a:p>
            <a:pPr marL="0" indent="0">
              <a:buNone/>
            </a:pPr>
            <a:r>
              <a:rPr lang="en-US" dirty="0">
                <a:sym typeface="Wingdings" pitchFamily="2" charset="2"/>
              </a:rPr>
              <a:t> </a:t>
            </a:r>
            <a:r>
              <a:rPr lang="en-US" dirty="0" smtClean="0">
                <a:sym typeface="Wingdings" pitchFamily="2" charset="2"/>
              </a:rPr>
              <a:t>                                                         maltoses</a:t>
            </a:r>
          </a:p>
          <a:p>
            <a:pPr marL="0" indent="0">
              <a:buNone/>
            </a:pPr>
            <a:r>
              <a:rPr lang="en-US" dirty="0" smtClean="0">
                <a:sym typeface="Wingdings" pitchFamily="2" charset="2"/>
              </a:rPr>
              <a:t>the pancreatic amylase in the duodenum breaks down all </a:t>
            </a:r>
            <a:r>
              <a:rPr lang="en-US" dirty="0">
                <a:sym typeface="Wingdings" pitchFamily="2" charset="2"/>
              </a:rPr>
              <a:t>small polysaccharides</a:t>
            </a:r>
            <a:r>
              <a:rPr lang="en-US" dirty="0" smtClean="0">
                <a:sym typeface="Wingdings" pitchFamily="2" charset="2"/>
              </a:rPr>
              <a:t> into disaccharides.</a:t>
            </a:r>
          </a:p>
          <a:p>
            <a:pPr marL="0" indent="0">
              <a:buNone/>
            </a:pPr>
            <a:endParaRPr lang="en-US" dirty="0">
              <a:sym typeface="Wingdings" pitchFamily="2" charset="2"/>
            </a:endParaRPr>
          </a:p>
          <a:p>
            <a:pPr marL="0" indent="0">
              <a:buNone/>
            </a:pPr>
            <a:endParaRPr lang="en-US" dirty="0" smtClean="0"/>
          </a:p>
        </p:txBody>
      </p:sp>
      <p:cxnSp>
        <p:nvCxnSpPr>
          <p:cNvPr id="5" name="Straight Arrow Connector 4"/>
          <p:cNvCxnSpPr/>
          <p:nvPr/>
        </p:nvCxnSpPr>
        <p:spPr>
          <a:xfrm>
            <a:off x="1569492" y="4881349"/>
            <a:ext cx="3048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059248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990600"/>
            <a:ext cx="8077200" cy="5486400"/>
          </a:xfrm>
        </p:spPr>
        <p:txBody>
          <a:bodyPr>
            <a:normAutofit fontScale="92500" lnSpcReduction="10000"/>
          </a:bodyPr>
          <a:lstStyle/>
          <a:p>
            <a:pPr marL="0" indent="0" algn="justLow">
              <a:buNone/>
            </a:pPr>
            <a:r>
              <a:rPr lang="en-US" dirty="0" smtClean="0">
                <a:sym typeface="Wingdings" pitchFamily="2" charset="2"/>
              </a:rPr>
              <a:t>The </a:t>
            </a:r>
            <a:r>
              <a:rPr lang="en-US" dirty="0">
                <a:sym typeface="Wingdings" pitchFamily="2" charset="2"/>
              </a:rPr>
              <a:t>final step takes place in the outer membrane of the intestinal cells</a:t>
            </a:r>
            <a:r>
              <a:rPr lang="en-US" dirty="0" smtClean="0">
                <a:sym typeface="Wingdings" pitchFamily="2" charset="2"/>
              </a:rPr>
              <a:t>. The disaccharide digestion begins at this point. There specific enzymes  secreted from the intestinal glands breaks down specific disaccharides.</a:t>
            </a:r>
            <a:endParaRPr lang="en-US" dirty="0">
              <a:sym typeface="Wingdings" pitchFamily="2" charset="2"/>
            </a:endParaRPr>
          </a:p>
          <a:p>
            <a:pPr marL="0" indent="0" algn="justLow">
              <a:buNone/>
            </a:pPr>
            <a:endParaRPr lang="en-US" dirty="0" smtClean="0"/>
          </a:p>
          <a:p>
            <a:pPr marL="0" indent="0">
              <a:buNone/>
            </a:pPr>
            <a:r>
              <a:rPr lang="en-US" dirty="0" smtClean="0"/>
              <a:t>The  </a:t>
            </a:r>
            <a:r>
              <a:rPr lang="en-US" dirty="0"/>
              <a:t>disaccharide enzymes on the surface of the small intestinal cells hydrolyze the disaccharides into monosaccharaides  </a:t>
            </a:r>
          </a:p>
          <a:p>
            <a:pPr marL="0" indent="0">
              <a:buNone/>
            </a:pPr>
            <a:r>
              <a:rPr lang="en-US" dirty="0" smtClean="0"/>
              <a:t>Maltose    </a:t>
            </a:r>
            <a:r>
              <a:rPr lang="en-US" b="1" dirty="0" smtClean="0">
                <a:solidFill>
                  <a:srgbClr val="00FF00"/>
                </a:solidFill>
              </a:rPr>
              <a:t>maltase</a:t>
            </a:r>
            <a:r>
              <a:rPr lang="en-US" dirty="0" smtClean="0"/>
              <a:t>      Glucose +Glucose</a:t>
            </a:r>
          </a:p>
          <a:p>
            <a:pPr marL="0" indent="0">
              <a:buNone/>
            </a:pPr>
            <a:r>
              <a:rPr lang="en-US" dirty="0" smtClean="0"/>
              <a:t>Sucrose    </a:t>
            </a:r>
            <a:r>
              <a:rPr lang="en-US" b="1" dirty="0" smtClean="0">
                <a:solidFill>
                  <a:srgbClr val="00FF00"/>
                </a:solidFill>
              </a:rPr>
              <a:t>sucrase</a:t>
            </a:r>
            <a:r>
              <a:rPr lang="en-US" dirty="0" smtClean="0"/>
              <a:t>       </a:t>
            </a:r>
            <a:r>
              <a:rPr lang="en-US" dirty="0" err="1" smtClean="0"/>
              <a:t>Fructose+Glucose</a:t>
            </a:r>
            <a:endParaRPr lang="en-US" dirty="0" smtClean="0"/>
          </a:p>
          <a:p>
            <a:pPr marL="0" indent="0">
              <a:buNone/>
            </a:pPr>
            <a:r>
              <a:rPr lang="en-US" dirty="0" smtClean="0"/>
              <a:t>Lactose     </a:t>
            </a:r>
            <a:r>
              <a:rPr lang="en-US" b="1" dirty="0" smtClean="0">
                <a:solidFill>
                  <a:srgbClr val="00FF00"/>
                </a:solidFill>
              </a:rPr>
              <a:t>lactase</a:t>
            </a:r>
            <a:r>
              <a:rPr lang="en-US" dirty="0" smtClean="0"/>
              <a:t>      </a:t>
            </a:r>
            <a:r>
              <a:rPr lang="en-US" dirty="0" err="1" smtClean="0"/>
              <a:t>Galactose+Glucose</a:t>
            </a:r>
            <a:endParaRPr lang="en-US" dirty="0" smtClean="0"/>
          </a:p>
          <a:p>
            <a:pPr marL="0" indent="0">
              <a:buNone/>
            </a:pPr>
            <a:r>
              <a:rPr lang="en-US" dirty="0" smtClean="0">
                <a:sym typeface="Wingdings" pitchFamily="2" charset="2"/>
              </a:rPr>
              <a:t>==&gt;intestinal cells absorb these monosaccharaides.</a:t>
            </a:r>
          </a:p>
          <a:p>
            <a:pPr marL="0" indent="0">
              <a:buNone/>
            </a:pPr>
            <a:endParaRPr lang="en-US" dirty="0">
              <a:sym typeface="Wingdings" pitchFamily="2" charset="2"/>
            </a:endParaRPr>
          </a:p>
          <a:p>
            <a:pPr marL="0" indent="0">
              <a:buNone/>
            </a:pPr>
            <a:r>
              <a:rPr lang="en-US" dirty="0" smtClean="0">
                <a:solidFill>
                  <a:srgbClr val="FF33CC"/>
                </a:solidFill>
                <a:sym typeface="Wingdings" pitchFamily="2" charset="2"/>
              </a:rPr>
              <a:t>Fibers: </a:t>
            </a:r>
            <a:r>
              <a:rPr lang="en-US" dirty="0" smtClean="0">
                <a:sym typeface="Wingdings" pitchFamily="2" charset="2"/>
              </a:rPr>
              <a:t>is not digested ,and delays the absorption of other nutrients.</a:t>
            </a:r>
            <a:endParaRPr lang="en-US" dirty="0"/>
          </a:p>
        </p:txBody>
      </p:sp>
      <p:cxnSp>
        <p:nvCxnSpPr>
          <p:cNvPr id="7" name="Straight Arrow Connector 6"/>
          <p:cNvCxnSpPr/>
          <p:nvPr/>
        </p:nvCxnSpPr>
        <p:spPr>
          <a:xfrm>
            <a:off x="1648691" y="4343400"/>
            <a:ext cx="1219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648691" y="4717576"/>
            <a:ext cx="1219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496291" y="3962400"/>
            <a:ext cx="1524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303372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295414773"/>
              </p:ext>
            </p:extLst>
          </p:nvPr>
        </p:nvGraphicFramePr>
        <p:xfrm>
          <a:off x="533400" y="1295400"/>
          <a:ext cx="7467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p:cNvSpPr>
            <a:spLocks noGrp="1"/>
          </p:cNvSpPr>
          <p:nvPr>
            <p:ph type="title"/>
          </p:nvPr>
        </p:nvSpPr>
        <p:spPr>
          <a:xfrm>
            <a:off x="381000" y="152400"/>
            <a:ext cx="7467600" cy="1143000"/>
          </a:xfrm>
          <a:solidFill>
            <a:srgbClr val="00FF00"/>
          </a:solidFill>
        </p:spPr>
        <p:txBody>
          <a:bodyPr>
            <a:normAutofit fontScale="90000"/>
          </a:bodyPr>
          <a:lstStyle/>
          <a:p>
            <a:pPr marL="274320" lvl="0" indent="-274320">
              <a:spcBef>
                <a:spcPts val="600"/>
              </a:spcBef>
            </a:pPr>
            <a:r>
              <a:rPr lang="en-US" sz="3600" b="1" kern="0" dirty="0" smtClean="0">
                <a:solidFill>
                  <a:srgbClr val="FF6600"/>
                </a:solidFill>
                <a:latin typeface="Castellar" pitchFamily="18" charset="0"/>
                <a:ea typeface="Times New Roman"/>
              </a:rPr>
              <a:t>Carbohydrates </a:t>
            </a:r>
            <a:r>
              <a:rPr lang="en-US" sz="3600" cap="none" dirty="0">
                <a:solidFill>
                  <a:srgbClr val="FF6600"/>
                </a:solidFill>
                <a:latin typeface="Castellar" pitchFamily="18" charset="0"/>
                <a:ea typeface="+mn-ea"/>
                <a:cs typeface="+mn-cs"/>
              </a:rPr>
              <a:t>classification</a:t>
            </a:r>
            <a:r>
              <a:rPr lang="en-US" sz="3600" cap="none" dirty="0">
                <a:solidFill>
                  <a:prstClr val="black"/>
                </a:solidFill>
                <a:ea typeface="+mn-ea"/>
                <a:cs typeface="+mn-cs"/>
              </a:rPr>
              <a:t/>
            </a:r>
            <a:br>
              <a:rPr lang="en-US" sz="3600" cap="none" dirty="0">
                <a:solidFill>
                  <a:prstClr val="black"/>
                </a:solidFill>
                <a:ea typeface="+mn-ea"/>
                <a:cs typeface="+mn-cs"/>
              </a:rPr>
            </a:br>
            <a:r>
              <a:rPr lang="en-US" sz="800" kern="0" dirty="0" smtClean="0">
                <a:latin typeface="Arial"/>
                <a:ea typeface="Times New Roman"/>
              </a:rPr>
              <a:t> </a:t>
            </a:r>
            <a:endParaRPr lang="en-US" sz="900" kern="100" dirty="0">
              <a:effectLst/>
              <a:latin typeface="Arial"/>
              <a:ea typeface="Times New Roman"/>
            </a:endParaRPr>
          </a:p>
        </p:txBody>
      </p:sp>
    </p:spTree>
    <p:extLst>
      <p:ext uri="{BB962C8B-B14F-4D97-AF65-F5344CB8AC3E}">
        <p14:creationId xmlns:p14="http://schemas.microsoft.com/office/powerpoint/2010/main" xmlns="" val="22526241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7296" y="228600"/>
            <a:ext cx="8686800" cy="6438900"/>
          </a:xfrm>
        </p:spPr>
        <p:txBody>
          <a:bodyPr>
            <a:normAutofit fontScale="85000" lnSpcReduction="20000"/>
          </a:bodyPr>
          <a:lstStyle/>
          <a:p>
            <a:pPr marL="0" indent="0">
              <a:buNone/>
            </a:pPr>
            <a:r>
              <a:rPr lang="en-US" b="1" u="sng" dirty="0" smtClean="0">
                <a:solidFill>
                  <a:srgbClr val="7030A0"/>
                </a:solidFill>
              </a:rPr>
              <a:t>Large intestine:</a:t>
            </a:r>
          </a:p>
          <a:p>
            <a:pPr marL="0" indent="0">
              <a:buNone/>
            </a:pPr>
            <a:endParaRPr lang="en-US" b="1" u="sng" dirty="0" smtClean="0">
              <a:solidFill>
                <a:srgbClr val="7030A0"/>
              </a:solidFill>
            </a:endParaRPr>
          </a:p>
          <a:p>
            <a:pPr>
              <a:buClr>
                <a:srgbClr val="7030A0"/>
              </a:buClr>
              <a:buSzPct val="100000"/>
              <a:buFont typeface="Arial" pitchFamily="34" charset="0"/>
              <a:buChar char="•"/>
            </a:pPr>
            <a:r>
              <a:rPr lang="en-US" dirty="0" smtClean="0"/>
              <a:t>Within 1-4 hours after a meal, all of the sugars and most of the starches have been digested.</a:t>
            </a:r>
          </a:p>
          <a:p>
            <a:pPr>
              <a:buClr>
                <a:srgbClr val="7030A0"/>
              </a:buClr>
              <a:buSzPct val="100000"/>
              <a:buFont typeface="Arial" pitchFamily="34" charset="0"/>
              <a:buChar char="•"/>
            </a:pPr>
            <a:r>
              <a:rPr lang="en-US" dirty="0" smtClean="0"/>
              <a:t>Only fibers remain in the digestive tract.</a:t>
            </a:r>
          </a:p>
          <a:p>
            <a:pPr>
              <a:buClr>
                <a:srgbClr val="7030A0"/>
              </a:buClr>
              <a:buSzPct val="100000"/>
              <a:buFont typeface="Arial" pitchFamily="34" charset="0"/>
              <a:buChar char="•"/>
            </a:pPr>
            <a:r>
              <a:rPr lang="en-US" dirty="0" smtClean="0"/>
              <a:t>Fibers in large I. attracts water, which softens the stool for passage without straining.</a:t>
            </a:r>
          </a:p>
          <a:p>
            <a:pPr>
              <a:buClr>
                <a:srgbClr val="7030A0"/>
              </a:buClr>
              <a:buSzPct val="100000"/>
              <a:buFont typeface="Arial" pitchFamily="34" charset="0"/>
              <a:buChar char="•"/>
            </a:pPr>
            <a:r>
              <a:rPr lang="en-US" dirty="0" smtClean="0"/>
              <a:t>Also, bacteria in the GI tract ferment some fibers.</a:t>
            </a:r>
          </a:p>
          <a:p>
            <a:pPr>
              <a:buClr>
                <a:srgbClr val="7030A0"/>
              </a:buClr>
              <a:buSzPct val="100000"/>
              <a:buFont typeface="Arial" pitchFamily="34" charset="0"/>
              <a:buChar char="•"/>
            </a:pPr>
            <a:r>
              <a:rPr lang="en-US" dirty="0" smtClean="0"/>
              <a:t>Most fiber passes intact through digestive  tract to the large intestine. Here, bacterial enzyme digest fiber.</a:t>
            </a:r>
          </a:p>
          <a:p>
            <a:pPr marL="0" indent="0">
              <a:buSzPct val="100000"/>
              <a:buNone/>
            </a:pPr>
            <a:endParaRPr lang="en-US" dirty="0"/>
          </a:p>
          <a:p>
            <a:pPr marL="0" indent="0">
              <a:buSzPct val="100000"/>
              <a:buNone/>
            </a:pPr>
            <a:r>
              <a:rPr lang="en-US" dirty="0" smtClean="0"/>
              <a:t>     Some fibers  </a:t>
            </a:r>
            <a:r>
              <a:rPr lang="en-US" b="1" dirty="0" smtClean="0">
                <a:solidFill>
                  <a:srgbClr val="00FF00"/>
                </a:solidFill>
              </a:rPr>
              <a:t>Bacterial Enzymes          </a:t>
            </a:r>
            <a:r>
              <a:rPr lang="en-US" dirty="0" smtClean="0"/>
              <a:t>short-chain  </a:t>
            </a:r>
          </a:p>
          <a:p>
            <a:pPr marL="0" indent="0">
              <a:buSzPct val="100000"/>
              <a:buNone/>
            </a:pPr>
            <a:r>
              <a:rPr lang="en-US" dirty="0" smtClean="0"/>
              <a:t>                                                                fatty acids, gas &amp; water</a:t>
            </a:r>
          </a:p>
          <a:p>
            <a:pPr>
              <a:buSzPct val="100000"/>
              <a:buFont typeface="Arial" pitchFamily="34" charset="0"/>
              <a:buChar char="•"/>
            </a:pPr>
            <a:endParaRPr lang="en-US" dirty="0" smtClean="0"/>
          </a:p>
          <a:p>
            <a:pPr algn="justLow">
              <a:buClr>
                <a:srgbClr val="7030A0"/>
              </a:buClr>
              <a:buSzPct val="100000"/>
              <a:buFont typeface="Arial" pitchFamily="34" charset="0"/>
              <a:buChar char="•"/>
            </a:pPr>
            <a:r>
              <a:rPr lang="en-US" dirty="0" smtClean="0"/>
              <a:t>Colon uses  these small fat molecules for energy. Metabolism of  short chain fatty acids occurs in the cells of liver. fiber therefore can contribute some energy. Depending on the extent to which  they are broken down by bacteria  an d the fatty acids are absorbed.</a:t>
            </a:r>
          </a:p>
          <a:p>
            <a:pPr algn="justLow">
              <a:buClr>
                <a:srgbClr val="7030A0"/>
              </a:buClr>
              <a:buSzPct val="100000"/>
              <a:buFont typeface="Arial" pitchFamily="34" charset="0"/>
              <a:buChar char="•"/>
            </a:pPr>
            <a:endParaRPr lang="en-US" dirty="0" smtClean="0"/>
          </a:p>
          <a:p>
            <a:pPr algn="justLow">
              <a:buClr>
                <a:srgbClr val="7030A0"/>
              </a:buClr>
              <a:buSzPct val="100000"/>
              <a:buFont typeface="Arial" pitchFamily="34" charset="0"/>
              <a:buChar char="•"/>
            </a:pPr>
            <a:r>
              <a:rPr lang="en-US" dirty="0" smtClean="0"/>
              <a:t>Fiber holds water ,regulate bowel activity, and bind substances such as bile ,cholesterol, and some minerals, carrying them out of the body.</a:t>
            </a:r>
            <a:endParaRPr lang="en-US" dirty="0"/>
          </a:p>
        </p:txBody>
      </p:sp>
      <p:cxnSp>
        <p:nvCxnSpPr>
          <p:cNvPr id="5" name="Straight Arrow Connector 4"/>
          <p:cNvCxnSpPr/>
          <p:nvPr/>
        </p:nvCxnSpPr>
        <p:spPr>
          <a:xfrm>
            <a:off x="1752600" y="3810000"/>
            <a:ext cx="3048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319397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4119"/>
            <a:ext cx="7467600" cy="1143000"/>
          </a:xfrm>
        </p:spPr>
        <p:txBody>
          <a:bodyPr/>
          <a:lstStyle/>
          <a:p>
            <a:r>
              <a:rPr lang="en-US" dirty="0" smtClean="0">
                <a:solidFill>
                  <a:srgbClr val="FF3399"/>
                </a:solidFill>
              </a:rPr>
              <a:t>Carbohydrate absorption</a:t>
            </a:r>
            <a:endParaRPr lang="en-US" dirty="0">
              <a:solidFill>
                <a:srgbClr val="FF3399"/>
              </a:solidFill>
            </a:endParaRPr>
          </a:p>
        </p:txBody>
      </p:sp>
      <p:sp>
        <p:nvSpPr>
          <p:cNvPr id="3" name="Content Placeholder 2"/>
          <p:cNvSpPr>
            <a:spLocks noGrp="1"/>
          </p:cNvSpPr>
          <p:nvPr>
            <p:ph sz="quarter" idx="1"/>
          </p:nvPr>
        </p:nvSpPr>
        <p:spPr>
          <a:xfrm>
            <a:off x="457200" y="1295400"/>
            <a:ext cx="8001000" cy="5410200"/>
          </a:xfrm>
        </p:spPr>
        <p:txBody>
          <a:bodyPr>
            <a:normAutofit lnSpcReduction="10000"/>
          </a:bodyPr>
          <a:lstStyle/>
          <a:p>
            <a:pPr algn="just">
              <a:buClr>
                <a:srgbClr val="FF33CC"/>
              </a:buClr>
            </a:pPr>
            <a:r>
              <a:rPr lang="en-US" sz="2200" dirty="0" smtClean="0"/>
              <a:t>Peristaltic movement moves the monosaccharaides into the jejunum where digestion is completed and absorption begins.</a:t>
            </a:r>
          </a:p>
          <a:p>
            <a:pPr marL="0" indent="0" algn="just">
              <a:buClr>
                <a:srgbClr val="FF33CC"/>
              </a:buClr>
              <a:buNone/>
            </a:pPr>
            <a:endParaRPr lang="en-US" sz="2200" dirty="0" smtClean="0"/>
          </a:p>
          <a:p>
            <a:pPr algn="just">
              <a:buClr>
                <a:srgbClr val="FF33CC"/>
              </a:buClr>
            </a:pPr>
            <a:r>
              <a:rPr lang="en-US" sz="2200" dirty="0" smtClean="0"/>
              <a:t>Absorption is increases as a result of the intestinal villi(small mucus projections lining the small intestine). Each villi contain blood capillary into which  the monosaccharaides passes via diffusion or active transport.</a:t>
            </a:r>
          </a:p>
          <a:p>
            <a:pPr marL="0" indent="0" algn="just">
              <a:buClr>
                <a:srgbClr val="FF33CC"/>
              </a:buClr>
              <a:buNone/>
            </a:pPr>
            <a:endParaRPr lang="en-US" sz="2200" dirty="0" smtClean="0"/>
          </a:p>
          <a:p>
            <a:pPr algn="just">
              <a:buClr>
                <a:srgbClr val="FF33CC"/>
              </a:buClr>
            </a:pPr>
            <a:r>
              <a:rPr lang="en-US" sz="2200" dirty="0" smtClean="0"/>
              <a:t>Glucose is unique that it can be absorbed to some extent through the lining of mouth, but for most part nutrient absorption takes place in the small intestine.</a:t>
            </a:r>
          </a:p>
          <a:p>
            <a:pPr algn="just">
              <a:buClr>
                <a:srgbClr val="FF33CC"/>
              </a:buClr>
            </a:pPr>
            <a:endParaRPr lang="en-US" sz="2200" dirty="0" smtClean="0"/>
          </a:p>
          <a:p>
            <a:pPr algn="just">
              <a:buClr>
                <a:srgbClr val="FF33CC"/>
              </a:buClr>
            </a:pPr>
            <a:r>
              <a:rPr lang="en-US" sz="2200" b="1" dirty="0" smtClean="0"/>
              <a:t>Glucose</a:t>
            </a:r>
            <a:r>
              <a:rPr lang="en-US" sz="2200" dirty="0" smtClean="0"/>
              <a:t> and </a:t>
            </a:r>
            <a:r>
              <a:rPr lang="en-US" sz="2200" b="1" dirty="0" err="1" smtClean="0"/>
              <a:t>galactose</a:t>
            </a:r>
            <a:r>
              <a:rPr lang="en-US" sz="2200" dirty="0" smtClean="0"/>
              <a:t> traverse the cell lining the small I. by active transport.</a:t>
            </a:r>
          </a:p>
          <a:p>
            <a:endParaRPr lang="en-US" sz="2200" dirty="0"/>
          </a:p>
        </p:txBody>
      </p:sp>
    </p:spTree>
    <p:extLst>
      <p:ext uri="{BB962C8B-B14F-4D97-AF65-F5344CB8AC3E}">
        <p14:creationId xmlns:p14="http://schemas.microsoft.com/office/powerpoint/2010/main" xmlns="" val="30082334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533400"/>
            <a:ext cx="7467600" cy="5940552"/>
          </a:xfrm>
        </p:spPr>
        <p:txBody>
          <a:bodyPr>
            <a:noAutofit/>
          </a:bodyPr>
          <a:lstStyle/>
          <a:p>
            <a:pPr algn="just">
              <a:buClr>
                <a:srgbClr val="FF33CC"/>
              </a:buClr>
            </a:pPr>
            <a:r>
              <a:rPr lang="en-US" sz="2000" b="1" dirty="0"/>
              <a:t>Fructose</a:t>
            </a:r>
            <a:r>
              <a:rPr lang="en-US" sz="2000" dirty="0"/>
              <a:t> is absorbed by facilitated diffusion, which slows its entry and produces a smaller rise in blood glucose</a:t>
            </a:r>
            <a:r>
              <a:rPr lang="en-US" sz="2000" dirty="0" smtClean="0"/>
              <a:t>.</a:t>
            </a:r>
          </a:p>
          <a:p>
            <a:pPr marL="0" indent="0" algn="just">
              <a:buClr>
                <a:srgbClr val="FF33CC"/>
              </a:buClr>
              <a:buNone/>
            </a:pPr>
            <a:endParaRPr lang="en-US" sz="2000" dirty="0"/>
          </a:p>
          <a:p>
            <a:pPr algn="just">
              <a:buClr>
                <a:srgbClr val="FF33CC"/>
              </a:buClr>
            </a:pPr>
            <a:r>
              <a:rPr lang="en-US" sz="2000" dirty="0"/>
              <a:t>Likewise, </a:t>
            </a:r>
            <a:r>
              <a:rPr lang="en-US" sz="2000" b="1" dirty="0"/>
              <a:t>unbranced chains </a:t>
            </a:r>
            <a:r>
              <a:rPr lang="en-US" sz="2000" dirty="0"/>
              <a:t>of starch are digested slowly and produce  a smaller rise in blood glucose than </a:t>
            </a:r>
            <a:r>
              <a:rPr lang="en-US" sz="2000" b="1" dirty="0"/>
              <a:t>branched chains</a:t>
            </a:r>
            <a:r>
              <a:rPr lang="en-US" sz="2000" dirty="0"/>
              <a:t>, which have many more places  for enzymes to attack and release  glucose rapidly.</a:t>
            </a:r>
          </a:p>
          <a:p>
            <a:pPr marL="0" indent="0" algn="justLow">
              <a:buClr>
                <a:srgbClr val="FF33CC"/>
              </a:buClr>
              <a:buNone/>
            </a:pPr>
            <a:endParaRPr lang="en-US" sz="2000" dirty="0" smtClean="0"/>
          </a:p>
          <a:p>
            <a:pPr algn="justLow">
              <a:buClr>
                <a:srgbClr val="FF33CC"/>
              </a:buClr>
              <a:buFont typeface="Courier New" pitchFamily="49" charset="0"/>
              <a:buChar char="o"/>
            </a:pPr>
            <a:r>
              <a:rPr lang="en-US" sz="2000" dirty="0" smtClean="0"/>
              <a:t>As the blood from the intestine circulates through the liver, cells there take up  fructose  and </a:t>
            </a:r>
            <a:r>
              <a:rPr lang="en-US" sz="2000" dirty="0" err="1" smtClean="0"/>
              <a:t>galactose</a:t>
            </a:r>
            <a:r>
              <a:rPr lang="en-US" sz="2000" dirty="0" smtClean="0"/>
              <a:t>  and convert them to other compounds ,most often to glucose .</a:t>
            </a:r>
          </a:p>
          <a:p>
            <a:pPr algn="justLow">
              <a:buClr>
                <a:srgbClr val="FF33CC"/>
              </a:buClr>
              <a:buFont typeface="Courier New" pitchFamily="49" charset="0"/>
              <a:buChar char="o"/>
            </a:pPr>
            <a:endParaRPr lang="en-US" sz="2000" dirty="0" smtClean="0"/>
          </a:p>
          <a:p>
            <a:pPr algn="justLow">
              <a:buClr>
                <a:srgbClr val="FF33CC"/>
              </a:buClr>
              <a:buFont typeface="Courier New" pitchFamily="49" charset="0"/>
              <a:buChar char="o"/>
            </a:pPr>
            <a:r>
              <a:rPr lang="en-US" sz="2000" dirty="0" smtClean="0"/>
              <a:t>Thus all disaccharides  provide  at least one glucose molecule directly ,and they can provide another one indirectly –through the conversion of fructose and </a:t>
            </a:r>
            <a:r>
              <a:rPr lang="en-US" sz="2000" dirty="0" err="1" smtClean="0"/>
              <a:t>galactose</a:t>
            </a:r>
            <a:r>
              <a:rPr lang="en-US" sz="2000" dirty="0" smtClean="0"/>
              <a:t>  to glucose.</a:t>
            </a:r>
            <a:endParaRPr lang="en-US" sz="2000" dirty="0"/>
          </a:p>
        </p:txBody>
      </p:sp>
    </p:spTree>
    <p:extLst>
      <p:ext uri="{BB962C8B-B14F-4D97-AF65-F5344CB8AC3E}">
        <p14:creationId xmlns:p14="http://schemas.microsoft.com/office/powerpoint/2010/main" xmlns="" val="10236888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228600"/>
            <a:ext cx="8534400" cy="6397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150730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dirty="0" smtClean="0">
                <a:solidFill>
                  <a:srgbClr val="7030A0"/>
                </a:solidFill>
              </a:rPr>
              <a:t>Lactose intolerance </a:t>
            </a:r>
            <a:endParaRPr lang="en-US" dirty="0">
              <a:solidFill>
                <a:srgbClr val="7030A0"/>
              </a:solidFill>
            </a:endParaRPr>
          </a:p>
        </p:txBody>
      </p:sp>
      <p:sp>
        <p:nvSpPr>
          <p:cNvPr id="3" name="Content Placeholder 2"/>
          <p:cNvSpPr>
            <a:spLocks noGrp="1"/>
          </p:cNvSpPr>
          <p:nvPr>
            <p:ph sz="quarter" idx="1"/>
          </p:nvPr>
        </p:nvSpPr>
        <p:spPr/>
        <p:txBody>
          <a:bodyPr/>
          <a:lstStyle/>
          <a:p>
            <a:pPr algn="justLow">
              <a:buClr>
                <a:srgbClr val="7030A0"/>
              </a:buClr>
            </a:pPr>
            <a:r>
              <a:rPr lang="en-US" dirty="0" smtClean="0"/>
              <a:t>A condition that results from inability to digest the milk sugar lactose, characterized by bloating, gas, abdominal discomfort, and diarrhea.</a:t>
            </a:r>
          </a:p>
          <a:p>
            <a:pPr algn="justLow">
              <a:buClr>
                <a:srgbClr val="7030A0"/>
              </a:buClr>
            </a:pPr>
            <a:r>
              <a:rPr lang="en-US" dirty="0" smtClean="0"/>
              <a:t>Lactose intolerance differs than milk allergy, which is caused by an immune reaction to the protein in milk.</a:t>
            </a:r>
          </a:p>
          <a:p>
            <a:pPr algn="justLow">
              <a:buClr>
                <a:srgbClr val="7030A0"/>
              </a:buClr>
            </a:pPr>
            <a:r>
              <a:rPr lang="en-US" dirty="0" smtClean="0"/>
              <a:t>It is a common condition that occurs when there is </a:t>
            </a:r>
            <a:r>
              <a:rPr lang="en-US" dirty="0" err="1" smtClean="0"/>
              <a:t>insuffient</a:t>
            </a:r>
            <a:r>
              <a:rPr lang="en-US" dirty="0" smtClean="0"/>
              <a:t> lactase to digest the disaccharide lactose found in milk  and milk products.</a:t>
            </a:r>
          </a:p>
          <a:p>
            <a:pPr algn="justLow">
              <a:buClr>
                <a:srgbClr val="7030A0"/>
              </a:buClr>
            </a:pPr>
            <a:r>
              <a:rPr lang="en-US" dirty="0" smtClean="0"/>
              <a:t>Because treatment requires  limiting milk intake, other sources of riboflavin, vitamin D , and calcium  must ne included in diet.</a:t>
            </a:r>
            <a:endParaRPr lang="en-US" dirty="0"/>
          </a:p>
        </p:txBody>
      </p:sp>
    </p:spTree>
    <p:extLst>
      <p:ext uri="{BB962C8B-B14F-4D97-AF65-F5344CB8AC3E}">
        <p14:creationId xmlns:p14="http://schemas.microsoft.com/office/powerpoint/2010/main" xmlns="" val="20524871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67600" cy="1143000"/>
          </a:xfrm>
        </p:spPr>
        <p:txBody>
          <a:bodyPr/>
          <a:lstStyle/>
          <a:p>
            <a:r>
              <a:rPr lang="en-US" dirty="0" err="1">
                <a:solidFill>
                  <a:srgbClr val="7030A0"/>
                </a:solidFill>
              </a:rPr>
              <a:t>Galactosemia</a:t>
            </a:r>
            <a:r>
              <a:rPr lang="en-US" dirty="0" smtClean="0"/>
              <a:t> </a:t>
            </a:r>
            <a:endParaRPr lang="en-US" dirty="0"/>
          </a:p>
        </p:txBody>
      </p:sp>
      <p:sp>
        <p:nvSpPr>
          <p:cNvPr id="3" name="Content Placeholder 2"/>
          <p:cNvSpPr>
            <a:spLocks noGrp="1"/>
          </p:cNvSpPr>
          <p:nvPr>
            <p:ph sz="quarter" idx="1"/>
          </p:nvPr>
        </p:nvSpPr>
        <p:spPr>
          <a:xfrm>
            <a:off x="457200" y="1143000"/>
            <a:ext cx="8001000" cy="5715000"/>
          </a:xfrm>
        </p:spPr>
        <p:txBody>
          <a:bodyPr>
            <a:normAutofit fontScale="92500"/>
          </a:bodyPr>
          <a:lstStyle/>
          <a:p>
            <a:pPr algn="just"/>
            <a:r>
              <a:rPr lang="en-US" b="1" dirty="0" err="1"/>
              <a:t>Galactosemia</a:t>
            </a:r>
            <a:r>
              <a:rPr lang="en-US" dirty="0"/>
              <a:t> </a:t>
            </a:r>
            <a:r>
              <a:rPr lang="en-US" dirty="0" smtClean="0"/>
              <a:t>(is </a:t>
            </a:r>
            <a:r>
              <a:rPr lang="en-US" dirty="0"/>
              <a:t>a rare </a:t>
            </a:r>
            <a:r>
              <a:rPr lang="en-US" dirty="0" smtClean="0"/>
              <a:t>genetic  </a:t>
            </a:r>
            <a:r>
              <a:rPr lang="en-US" dirty="0"/>
              <a:t>metabolic </a:t>
            </a:r>
            <a:r>
              <a:rPr lang="en-US" dirty="0" smtClean="0"/>
              <a:t>disorder that </a:t>
            </a:r>
            <a:r>
              <a:rPr lang="en-US" dirty="0"/>
              <a:t>affects an individual's ability to metabolize the sugar </a:t>
            </a:r>
            <a:r>
              <a:rPr lang="en-US" dirty="0" err="1" smtClean="0"/>
              <a:t>galactose</a:t>
            </a:r>
            <a:r>
              <a:rPr lang="en-US" dirty="0" smtClean="0"/>
              <a:t> properly</a:t>
            </a:r>
            <a:r>
              <a:rPr lang="en-US" dirty="0"/>
              <a:t>. Although the sugar lactose can metabolize to </a:t>
            </a:r>
            <a:r>
              <a:rPr lang="en-US" dirty="0" err="1"/>
              <a:t>galactose</a:t>
            </a:r>
            <a:r>
              <a:rPr lang="en-US" dirty="0"/>
              <a:t>, </a:t>
            </a:r>
            <a:r>
              <a:rPr lang="en-US" dirty="0" err="1"/>
              <a:t>galactosemia</a:t>
            </a:r>
            <a:r>
              <a:rPr lang="en-US" dirty="0"/>
              <a:t> is not related to and should not be confused </a:t>
            </a:r>
            <a:r>
              <a:rPr lang="en-US" dirty="0" smtClean="0"/>
              <a:t>with </a:t>
            </a:r>
            <a:r>
              <a:rPr lang="en-US" dirty="0"/>
              <a:t>lactose </a:t>
            </a:r>
            <a:r>
              <a:rPr lang="en-US" dirty="0" smtClean="0"/>
              <a:t>intolerance .</a:t>
            </a:r>
          </a:p>
          <a:p>
            <a:pPr algn="just"/>
            <a:r>
              <a:rPr lang="en-US" dirty="0"/>
              <a:t>Lactose in food (such as dairy products) is broken down by the enzyme lactase into glucose and </a:t>
            </a:r>
            <a:r>
              <a:rPr lang="en-US" dirty="0" err="1"/>
              <a:t>galactose</a:t>
            </a:r>
            <a:r>
              <a:rPr lang="en-US" dirty="0" smtClean="0"/>
              <a:t>.</a:t>
            </a:r>
          </a:p>
          <a:p>
            <a:pPr algn="just"/>
            <a:r>
              <a:rPr lang="en-US" dirty="0" smtClean="0"/>
              <a:t> </a:t>
            </a:r>
            <a:r>
              <a:rPr lang="en-US" dirty="0"/>
              <a:t>In individuals with </a:t>
            </a:r>
            <a:r>
              <a:rPr lang="en-US" dirty="0" err="1"/>
              <a:t>galactosemia</a:t>
            </a:r>
            <a:r>
              <a:rPr lang="en-US" dirty="0"/>
              <a:t>, the enzymes needed for further metabolism of </a:t>
            </a:r>
            <a:r>
              <a:rPr lang="en-US" dirty="0" err="1"/>
              <a:t>galactose</a:t>
            </a:r>
            <a:r>
              <a:rPr lang="en-US" dirty="0"/>
              <a:t> are severely diminished or missing entirely, leading to toxic levels of </a:t>
            </a:r>
            <a:r>
              <a:rPr lang="en-US" dirty="0" err="1"/>
              <a:t>galactose</a:t>
            </a:r>
            <a:r>
              <a:rPr lang="en-US" dirty="0"/>
              <a:t> 1-phosphate in various tissues as in the case of classic </a:t>
            </a:r>
            <a:r>
              <a:rPr lang="en-US" dirty="0" err="1"/>
              <a:t>galactosemia</a:t>
            </a:r>
            <a:r>
              <a:rPr lang="en-US" dirty="0"/>
              <a:t>, </a:t>
            </a:r>
            <a:endParaRPr lang="en-US" dirty="0" smtClean="0"/>
          </a:p>
          <a:p>
            <a:pPr marL="0" indent="0" algn="just">
              <a:buNone/>
            </a:pPr>
            <a:r>
              <a:rPr lang="en-US" dirty="0" smtClean="0">
                <a:sym typeface="Wingdings" pitchFamily="2" charset="2"/>
              </a:rPr>
              <a:t></a:t>
            </a:r>
            <a:r>
              <a:rPr lang="en-US" dirty="0" smtClean="0"/>
              <a:t>resulting </a:t>
            </a:r>
            <a:r>
              <a:rPr lang="en-US" dirty="0"/>
              <a:t>in hepatomegaly (an enlarged liver), cirrhosis, renal failure, cataracts, brain damage, and ovarian failure. </a:t>
            </a:r>
          </a:p>
        </p:txBody>
      </p:sp>
    </p:spTree>
    <p:extLst>
      <p:ext uri="{BB962C8B-B14F-4D97-AF65-F5344CB8AC3E}">
        <p14:creationId xmlns:p14="http://schemas.microsoft.com/office/powerpoint/2010/main" xmlns="" val="34109372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3399"/>
                </a:solidFill>
              </a:rPr>
              <a:t>Carbohydrate metabolism </a:t>
            </a:r>
            <a:endParaRPr lang="en-US" dirty="0">
              <a:solidFill>
                <a:srgbClr val="FF3399"/>
              </a:solidFill>
            </a:endParaRPr>
          </a:p>
        </p:txBody>
      </p:sp>
      <p:sp>
        <p:nvSpPr>
          <p:cNvPr id="3" name="Content Placeholder 2"/>
          <p:cNvSpPr>
            <a:spLocks noGrp="1"/>
          </p:cNvSpPr>
          <p:nvPr>
            <p:ph sz="quarter" idx="1"/>
          </p:nvPr>
        </p:nvSpPr>
        <p:spPr>
          <a:xfrm>
            <a:off x="457200" y="1600200"/>
            <a:ext cx="7696200" cy="4876800"/>
          </a:xfrm>
        </p:spPr>
        <p:txBody>
          <a:bodyPr>
            <a:normAutofit fontScale="92500" lnSpcReduction="10000"/>
          </a:bodyPr>
          <a:lstStyle/>
          <a:p>
            <a:pPr algn="justLow">
              <a:buClr>
                <a:srgbClr val="FF0066"/>
              </a:buClr>
              <a:buFont typeface="Wingdings" pitchFamily="2" charset="2"/>
              <a:buChar char="v"/>
            </a:pPr>
            <a:r>
              <a:rPr lang="en-US" dirty="0" smtClean="0"/>
              <a:t>Glucose plays a central role in CHO metabolism.</a:t>
            </a:r>
          </a:p>
          <a:p>
            <a:pPr algn="justLow">
              <a:buClr>
                <a:srgbClr val="FF0066"/>
              </a:buClr>
              <a:buFont typeface="Wingdings" pitchFamily="2" charset="2"/>
              <a:buChar char="v"/>
            </a:pPr>
            <a:r>
              <a:rPr lang="en-US" dirty="0" smtClean="0"/>
              <a:t>Metabolism: is the sum of various chemical processes in a living organism by which energy is made available for the functioning of the whole organism.</a:t>
            </a:r>
          </a:p>
          <a:p>
            <a:pPr algn="justLow">
              <a:buClr>
                <a:srgbClr val="FF0066"/>
              </a:buClr>
              <a:buFont typeface="Wingdings" pitchFamily="2" charset="2"/>
              <a:buChar char="v"/>
            </a:pPr>
            <a:r>
              <a:rPr lang="en-US" dirty="0" smtClean="0"/>
              <a:t>Also includes building and breaking tissues.</a:t>
            </a:r>
          </a:p>
          <a:p>
            <a:pPr algn="justLow">
              <a:buClr>
                <a:srgbClr val="FF0066"/>
              </a:buClr>
              <a:buFont typeface="Wingdings" pitchFamily="2" charset="2"/>
              <a:buChar char="v"/>
            </a:pPr>
            <a:r>
              <a:rPr lang="en-US" dirty="0" smtClean="0"/>
              <a:t>Products of metabolism is called metabolite.</a:t>
            </a:r>
          </a:p>
          <a:p>
            <a:pPr algn="justLow">
              <a:buClr>
                <a:srgbClr val="FF0066"/>
              </a:buClr>
              <a:buFont typeface="Wingdings" pitchFamily="2" charset="2"/>
              <a:buChar char="v"/>
            </a:pPr>
            <a:r>
              <a:rPr lang="en-US" dirty="0" smtClean="0"/>
              <a:t>The cell is the functional unit of life in the humans.</a:t>
            </a:r>
          </a:p>
          <a:p>
            <a:pPr algn="justLow">
              <a:buClr>
                <a:srgbClr val="FF0066"/>
              </a:buClr>
              <a:buFont typeface="Wingdings" pitchFamily="2" charset="2"/>
              <a:buChar char="v"/>
            </a:pPr>
            <a:r>
              <a:rPr lang="en-US" dirty="0" smtClean="0"/>
              <a:t>Energy metabolism occurs in all cells to sustain life process.</a:t>
            </a:r>
          </a:p>
          <a:p>
            <a:pPr algn="justLow">
              <a:buClr>
                <a:srgbClr val="FF0066"/>
              </a:buClr>
              <a:buFont typeface="Wingdings" pitchFamily="2" charset="2"/>
              <a:buChar char="v"/>
            </a:pPr>
            <a:r>
              <a:rPr lang="en-US" dirty="0" smtClean="0"/>
              <a:t>With the help of enzymes, glucose is chemically broken down to produce energy.</a:t>
            </a:r>
          </a:p>
          <a:p>
            <a:pPr algn="justLow">
              <a:buClr>
                <a:srgbClr val="FF0066"/>
              </a:buClr>
              <a:buFont typeface="Wingdings" pitchFamily="2" charset="2"/>
              <a:buChar char="v"/>
            </a:pPr>
            <a:r>
              <a:rPr lang="en-US" dirty="0" smtClean="0"/>
              <a:t>Excess glucose maybe converted to fat and held in reserve in adipose tissue.</a:t>
            </a:r>
          </a:p>
          <a:p>
            <a:endParaRPr lang="en-US" dirty="0"/>
          </a:p>
        </p:txBody>
      </p:sp>
    </p:spTree>
    <p:extLst>
      <p:ext uri="{BB962C8B-B14F-4D97-AF65-F5344CB8AC3E}">
        <p14:creationId xmlns:p14="http://schemas.microsoft.com/office/powerpoint/2010/main" xmlns="" val="6953666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Low">
              <a:buClr>
                <a:srgbClr val="FF0066"/>
              </a:buClr>
              <a:buFont typeface="Wingdings" pitchFamily="2" charset="2"/>
              <a:buChar char="v"/>
            </a:pPr>
            <a:r>
              <a:rPr lang="en-US" b="1" dirty="0" smtClean="0">
                <a:solidFill>
                  <a:srgbClr val="7030A0"/>
                </a:solidFill>
                <a:sym typeface="Wingdings" pitchFamily="2" charset="2"/>
              </a:rPr>
              <a:t>Storing </a:t>
            </a:r>
            <a:r>
              <a:rPr lang="en-US" b="1" dirty="0">
                <a:solidFill>
                  <a:srgbClr val="7030A0"/>
                </a:solidFill>
                <a:sym typeface="Wingdings" pitchFamily="2" charset="2"/>
              </a:rPr>
              <a:t>glucose as glycogen</a:t>
            </a:r>
          </a:p>
          <a:p>
            <a:pPr algn="justLow">
              <a:buClr>
                <a:srgbClr val="FF0066"/>
              </a:buClr>
              <a:buFont typeface="Arial" pitchFamily="34" charset="0"/>
              <a:buChar char="•"/>
            </a:pPr>
            <a:r>
              <a:rPr lang="en-US" dirty="0">
                <a:sym typeface="Wingdings" pitchFamily="2" charset="2"/>
              </a:rPr>
              <a:t>The liver stores  about 1/3 of the body’s total glycogen and release glucose into the blood stream as needed.</a:t>
            </a:r>
          </a:p>
          <a:p>
            <a:pPr algn="justLow">
              <a:buClr>
                <a:srgbClr val="FF0066"/>
              </a:buClr>
              <a:buFont typeface="Arial" pitchFamily="34" charset="0"/>
              <a:buChar char="•"/>
            </a:pPr>
            <a:r>
              <a:rPr lang="en-US" dirty="0">
                <a:sym typeface="Wingdings" pitchFamily="2" charset="2"/>
              </a:rPr>
              <a:t>After a meal ,blood glucose rises, and liver cells link the excess glucose molecules by condensation reaction into long, branching chains of glycogen.</a:t>
            </a:r>
          </a:p>
          <a:p>
            <a:pPr algn="justLow">
              <a:buClr>
                <a:srgbClr val="FF0066"/>
              </a:buClr>
              <a:buFont typeface="Arial" pitchFamily="34" charset="0"/>
              <a:buChar char="•"/>
            </a:pPr>
            <a:r>
              <a:rPr lang="en-US" dirty="0">
                <a:sym typeface="Wingdings" pitchFamily="2" charset="2"/>
              </a:rPr>
              <a:t>When blood Glucose falls liver cells breaks glycogen by </a:t>
            </a:r>
            <a:r>
              <a:rPr lang="en-US" dirty="0" smtClean="0">
                <a:sym typeface="Wingdings" pitchFamily="2" charset="2"/>
              </a:rPr>
              <a:t>hydrolysis </a:t>
            </a:r>
            <a:r>
              <a:rPr lang="en-US" dirty="0">
                <a:sym typeface="Wingdings" pitchFamily="2" charset="2"/>
              </a:rPr>
              <a:t>reactions into single molecules of glucose and release them into blood stream.</a:t>
            </a:r>
          </a:p>
          <a:p>
            <a:endParaRPr lang="en-US" dirty="0"/>
          </a:p>
        </p:txBody>
      </p:sp>
    </p:spTree>
    <p:extLst>
      <p:ext uri="{BB962C8B-B14F-4D97-AF65-F5344CB8AC3E}">
        <p14:creationId xmlns:p14="http://schemas.microsoft.com/office/powerpoint/2010/main" xmlns="" val="26944523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9570" y="381000"/>
            <a:ext cx="8610600" cy="6172200"/>
          </a:xfrm>
        </p:spPr>
        <p:txBody>
          <a:bodyPr>
            <a:noAutofit/>
          </a:bodyPr>
          <a:lstStyle/>
          <a:p>
            <a:pPr algn="justLow">
              <a:buClr>
                <a:srgbClr val="FF0066"/>
              </a:buClr>
              <a:buFont typeface="Arial" pitchFamily="34" charset="0"/>
              <a:buChar char="•"/>
            </a:pPr>
            <a:r>
              <a:rPr lang="en-US" sz="2200" dirty="0" smtClean="0"/>
              <a:t>Thus glucose available to supply energy for brain and other tissues regard less if person eat recently.</a:t>
            </a:r>
          </a:p>
          <a:p>
            <a:pPr algn="justLow">
              <a:buClr>
                <a:srgbClr val="FF0066"/>
              </a:buClr>
              <a:buFont typeface="Arial" pitchFamily="34" charset="0"/>
              <a:buChar char="•"/>
            </a:pPr>
            <a:endParaRPr lang="en-US" sz="2200" dirty="0"/>
          </a:p>
          <a:p>
            <a:pPr algn="justLow">
              <a:buClr>
                <a:srgbClr val="FF0066"/>
              </a:buClr>
              <a:buFont typeface="Arial" pitchFamily="34" charset="0"/>
              <a:buChar char="•"/>
            </a:pPr>
            <a:r>
              <a:rPr lang="en-US" sz="2200" dirty="0" smtClean="0"/>
              <a:t>Muscle cells can also store glucose as glycogen (the two other thirds),but they hoard most of their supply, using it just for themselves during exercise. The brain maintain a small amount of glycogen, which is thought to provide an emergency energy reserve during times of severe glucose deprivation.</a:t>
            </a:r>
          </a:p>
          <a:p>
            <a:pPr algn="justLow">
              <a:buClr>
                <a:srgbClr val="FF0066"/>
              </a:buClr>
              <a:buFont typeface="Arial" pitchFamily="34" charset="0"/>
              <a:buChar char="•"/>
            </a:pPr>
            <a:endParaRPr lang="en-US" sz="2200" dirty="0" smtClean="0"/>
          </a:p>
          <a:p>
            <a:pPr algn="justLow">
              <a:buClr>
                <a:srgbClr val="FF0066"/>
              </a:buClr>
              <a:buFont typeface="Arial" pitchFamily="34" charset="0"/>
              <a:buChar char="•"/>
            </a:pPr>
            <a:r>
              <a:rPr lang="en-US" sz="2200" dirty="0" smtClean="0"/>
              <a:t>The body can store glycogen for only enough for short period of time(less than a day for rest and  few hours for most during exercise).</a:t>
            </a:r>
          </a:p>
          <a:p>
            <a:pPr algn="justLow">
              <a:buClr>
                <a:srgbClr val="FF0066"/>
              </a:buClr>
              <a:buFont typeface="Arial" pitchFamily="34" charset="0"/>
              <a:buChar char="•"/>
            </a:pPr>
            <a:endParaRPr lang="en-US" sz="2200" dirty="0" smtClean="0"/>
          </a:p>
          <a:p>
            <a:pPr algn="justLow">
              <a:buClr>
                <a:srgbClr val="FF0066"/>
              </a:buClr>
              <a:buFont typeface="Arial" pitchFamily="34" charset="0"/>
              <a:buChar char="•"/>
            </a:pPr>
            <a:r>
              <a:rPr lang="en-US" sz="2200" dirty="0" smtClean="0"/>
              <a:t>For its long term energy reserves, for use of weeks or days of deprivation, the body uses its abundant, water free fuel, fat. </a:t>
            </a:r>
            <a:endParaRPr lang="en-US" sz="2200" dirty="0"/>
          </a:p>
        </p:txBody>
      </p:sp>
    </p:spTree>
    <p:extLst>
      <p:ext uri="{BB962C8B-B14F-4D97-AF65-F5344CB8AC3E}">
        <p14:creationId xmlns:p14="http://schemas.microsoft.com/office/powerpoint/2010/main" xmlns="" val="2779045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Clr>
                <a:srgbClr val="FF0066"/>
              </a:buClr>
              <a:buFont typeface="Wingdings" pitchFamily="2" charset="2"/>
              <a:buChar char="v"/>
            </a:pPr>
            <a:r>
              <a:rPr lang="en-US" b="1" dirty="0">
                <a:solidFill>
                  <a:srgbClr val="7030A0"/>
                </a:solidFill>
                <a:sym typeface="Wingdings" pitchFamily="2" charset="2"/>
              </a:rPr>
              <a:t>Using glucose for </a:t>
            </a:r>
            <a:r>
              <a:rPr lang="en-US" b="1" dirty="0" smtClean="0">
                <a:solidFill>
                  <a:srgbClr val="7030A0"/>
                </a:solidFill>
                <a:sym typeface="Wingdings" pitchFamily="2" charset="2"/>
              </a:rPr>
              <a:t>energy</a:t>
            </a:r>
          </a:p>
          <a:p>
            <a:pPr>
              <a:buClr>
                <a:srgbClr val="7030A0"/>
              </a:buClr>
              <a:buFont typeface="Wingdings" pitchFamily="2" charset="2"/>
              <a:buChar char="§"/>
            </a:pPr>
            <a:r>
              <a:rPr lang="en-US" dirty="0" smtClean="0">
                <a:sym typeface="Wingdings" pitchFamily="2" charset="2"/>
              </a:rPr>
              <a:t>Glucose fuels the work of most of the body’s cells.</a:t>
            </a:r>
          </a:p>
          <a:p>
            <a:pPr>
              <a:buClr>
                <a:srgbClr val="7030A0"/>
              </a:buClr>
              <a:buFont typeface="Wingdings" pitchFamily="2" charset="2"/>
              <a:buChar char="§"/>
            </a:pPr>
            <a:r>
              <a:rPr lang="en-US" dirty="0" smtClean="0">
                <a:sym typeface="Wingdings" pitchFamily="2" charset="2"/>
              </a:rPr>
              <a:t>The liver glycogen stores last only 4 </a:t>
            </a:r>
            <a:r>
              <a:rPr lang="en-US" dirty="0" err="1" smtClean="0">
                <a:sym typeface="Wingdings" pitchFamily="2" charset="2"/>
              </a:rPr>
              <a:t>hrs</a:t>
            </a:r>
            <a:r>
              <a:rPr lang="en-US" dirty="0" smtClean="0">
                <a:sym typeface="Wingdings" pitchFamily="2" charset="2"/>
              </a:rPr>
              <a:t>, not for days.</a:t>
            </a:r>
          </a:p>
          <a:p>
            <a:pPr>
              <a:buClr>
                <a:srgbClr val="7030A0"/>
              </a:buClr>
              <a:buFont typeface="Wingdings" pitchFamily="2" charset="2"/>
              <a:buChar char="§"/>
            </a:pPr>
            <a:r>
              <a:rPr lang="en-US" dirty="0" smtClean="0">
                <a:sym typeface="Wingdings" pitchFamily="2" charset="2"/>
              </a:rPr>
              <a:t>To keep glucose meeting energy needs, person has to eat CHO frequently.</a:t>
            </a:r>
          </a:p>
          <a:p>
            <a:pPr marL="0" indent="0">
              <a:buNone/>
            </a:pPr>
            <a:endParaRPr lang="en-US" b="1" dirty="0">
              <a:solidFill>
                <a:srgbClr val="7030A0"/>
              </a:solidFill>
              <a:sym typeface="Wingdings" pitchFamily="2" charset="2"/>
            </a:endParaRPr>
          </a:p>
          <a:p>
            <a:endParaRPr lang="en-US" dirty="0"/>
          </a:p>
        </p:txBody>
      </p:sp>
    </p:spTree>
    <p:extLst>
      <p:ext uri="{BB962C8B-B14F-4D97-AF65-F5344CB8AC3E}">
        <p14:creationId xmlns:p14="http://schemas.microsoft.com/office/powerpoint/2010/main" xmlns="" val="3673890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1"/>
            <p:extLst>
              <p:ext uri="{D42A27DB-BD31-4B8C-83A1-F6EECF244321}">
                <p14:modId xmlns:p14="http://schemas.microsoft.com/office/powerpoint/2010/main" xmlns="" val="4060249763"/>
              </p:ext>
            </p:extLst>
          </p:nvPr>
        </p:nvGraphicFramePr>
        <p:xfrm>
          <a:off x="381000" y="381000"/>
          <a:ext cx="81534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700700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57200"/>
            <a:ext cx="7467600" cy="6016752"/>
          </a:xfrm>
        </p:spPr>
        <p:txBody>
          <a:bodyPr/>
          <a:lstStyle/>
          <a:p>
            <a:pPr>
              <a:buClr>
                <a:srgbClr val="FF0066"/>
              </a:buClr>
              <a:buFont typeface="Wingdings" pitchFamily="2" charset="2"/>
              <a:buChar char="v"/>
            </a:pPr>
            <a:r>
              <a:rPr lang="en-US" b="1" dirty="0">
                <a:solidFill>
                  <a:srgbClr val="7030A0"/>
                </a:solidFill>
                <a:sym typeface="Wingdings" pitchFamily="2" charset="2"/>
              </a:rPr>
              <a:t>Making glucose from </a:t>
            </a:r>
            <a:r>
              <a:rPr lang="en-US" b="1" dirty="0" smtClean="0">
                <a:solidFill>
                  <a:srgbClr val="7030A0"/>
                </a:solidFill>
                <a:sym typeface="Wingdings" pitchFamily="2" charset="2"/>
              </a:rPr>
              <a:t>protein</a:t>
            </a:r>
          </a:p>
          <a:p>
            <a:pPr marL="0" indent="0">
              <a:buClr>
                <a:srgbClr val="FF0066"/>
              </a:buClr>
              <a:buNone/>
            </a:pPr>
            <a:endParaRPr lang="en-US" b="1" dirty="0">
              <a:solidFill>
                <a:srgbClr val="7030A0"/>
              </a:solidFill>
              <a:sym typeface="Wingdings" pitchFamily="2" charset="2"/>
            </a:endParaRPr>
          </a:p>
          <a:p>
            <a:pPr algn="just">
              <a:buClr>
                <a:srgbClr val="7030A0"/>
              </a:buClr>
              <a:buFont typeface="Wingdings" pitchFamily="2" charset="2"/>
              <a:buChar char="Ø"/>
            </a:pPr>
            <a:r>
              <a:rPr lang="en-US" dirty="0" smtClean="0">
                <a:sym typeface="Wingdings" pitchFamily="2" charset="2"/>
              </a:rPr>
              <a:t>Glucose is the preferred energy source for brain cells, other nerve cells, and developing RBC.</a:t>
            </a:r>
          </a:p>
          <a:p>
            <a:pPr algn="just">
              <a:buClr>
                <a:srgbClr val="7030A0"/>
              </a:buClr>
              <a:buFont typeface="Wingdings" pitchFamily="2" charset="2"/>
              <a:buChar char="Ø"/>
            </a:pPr>
            <a:endParaRPr lang="en-US" dirty="0" smtClean="0">
              <a:sym typeface="Wingdings" pitchFamily="2" charset="2"/>
            </a:endParaRPr>
          </a:p>
          <a:p>
            <a:pPr algn="just">
              <a:buClr>
                <a:srgbClr val="7030A0"/>
              </a:buClr>
              <a:buFont typeface="Wingdings" pitchFamily="2" charset="2"/>
              <a:buChar char="Ø"/>
            </a:pPr>
            <a:r>
              <a:rPr lang="en-US" dirty="0" smtClean="0">
                <a:sym typeface="Wingdings" pitchFamily="2" charset="2"/>
              </a:rPr>
              <a:t>Body protein can be concerted to glucose to some extent. But proteins has jobs of its own that no other can do it.</a:t>
            </a:r>
          </a:p>
          <a:p>
            <a:pPr algn="just">
              <a:buClr>
                <a:srgbClr val="7030A0"/>
              </a:buClr>
              <a:buFont typeface="Wingdings" pitchFamily="2" charset="2"/>
              <a:buChar char="Ø"/>
            </a:pPr>
            <a:r>
              <a:rPr lang="en-US" dirty="0" smtClean="0">
                <a:sym typeface="Wingdings" pitchFamily="2" charset="2"/>
              </a:rPr>
              <a:t>Body fat cannot be converted to glucose.</a:t>
            </a:r>
          </a:p>
          <a:p>
            <a:pPr algn="just">
              <a:buClr>
                <a:srgbClr val="7030A0"/>
              </a:buClr>
              <a:buFont typeface="Wingdings" pitchFamily="2" charset="2"/>
              <a:buChar char="Ø"/>
            </a:pPr>
            <a:endParaRPr lang="en-US" dirty="0" smtClean="0">
              <a:sym typeface="Wingdings" pitchFamily="2" charset="2"/>
            </a:endParaRPr>
          </a:p>
          <a:p>
            <a:pPr algn="just">
              <a:buClr>
                <a:srgbClr val="7030A0"/>
              </a:buClr>
              <a:buFont typeface="Wingdings" pitchFamily="2" charset="2"/>
              <a:buChar char="Ø"/>
            </a:pPr>
            <a:r>
              <a:rPr lang="en-US" dirty="0" smtClean="0">
                <a:sym typeface="Wingdings" pitchFamily="2" charset="2"/>
              </a:rPr>
              <a:t>Thus if a person does not replenish depleted  glycogen stores by eating CHO ,body proteins are broken down to make glucose to fuel these special cells.</a:t>
            </a:r>
          </a:p>
        </p:txBody>
      </p:sp>
    </p:spTree>
    <p:extLst>
      <p:ext uri="{BB962C8B-B14F-4D97-AF65-F5344CB8AC3E}">
        <p14:creationId xmlns:p14="http://schemas.microsoft.com/office/powerpoint/2010/main" xmlns="" val="10319994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
              <a:buClr>
                <a:srgbClr val="7030A0"/>
              </a:buClr>
              <a:buFont typeface="Wingdings" pitchFamily="2" charset="2"/>
              <a:buChar char="Ø"/>
            </a:pPr>
            <a:r>
              <a:rPr lang="en-US" dirty="0" smtClean="0"/>
              <a:t>The conversion of protein  to glucose is called </a:t>
            </a:r>
            <a:r>
              <a:rPr lang="en-US" b="1" dirty="0" err="1" smtClean="0">
                <a:solidFill>
                  <a:srgbClr val="FF6600"/>
                </a:solidFill>
              </a:rPr>
              <a:t>gluconeogensis</a:t>
            </a:r>
            <a:r>
              <a:rPr lang="en-US" dirty="0" smtClean="0"/>
              <a:t> (making of new glucose).</a:t>
            </a:r>
          </a:p>
          <a:p>
            <a:pPr algn="just">
              <a:buClr>
                <a:srgbClr val="7030A0"/>
              </a:buClr>
              <a:buFont typeface="Wingdings" pitchFamily="2" charset="2"/>
              <a:buChar char="Ø"/>
            </a:pPr>
            <a:endParaRPr lang="en-US" dirty="0" smtClean="0"/>
          </a:p>
          <a:p>
            <a:pPr algn="just">
              <a:buClr>
                <a:srgbClr val="7030A0"/>
              </a:buClr>
              <a:buFont typeface="Wingdings" pitchFamily="2" charset="2"/>
              <a:buChar char="Ø"/>
            </a:pPr>
            <a:r>
              <a:rPr lang="en-US" dirty="0" smtClean="0"/>
              <a:t>Only adequate dietary CHO can prevent this use of protein for energy ,and this role of CHO is known as its </a:t>
            </a:r>
            <a:r>
              <a:rPr lang="en-US" dirty="0" smtClean="0">
                <a:solidFill>
                  <a:srgbClr val="0070C0"/>
                </a:solidFill>
              </a:rPr>
              <a:t>protein sparing </a:t>
            </a:r>
            <a:r>
              <a:rPr lang="en-US" dirty="0" smtClean="0"/>
              <a:t>action.</a:t>
            </a:r>
            <a:endParaRPr lang="en-US" dirty="0"/>
          </a:p>
        </p:txBody>
      </p:sp>
    </p:spTree>
    <p:extLst>
      <p:ext uri="{BB962C8B-B14F-4D97-AF65-F5344CB8AC3E}">
        <p14:creationId xmlns:p14="http://schemas.microsoft.com/office/powerpoint/2010/main" xmlns="" val="36664333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467600" cy="6169152"/>
          </a:xfrm>
        </p:spPr>
        <p:txBody>
          <a:bodyPr>
            <a:normAutofit lnSpcReduction="10000"/>
          </a:bodyPr>
          <a:lstStyle/>
          <a:p>
            <a:pPr>
              <a:buClr>
                <a:srgbClr val="FF0066"/>
              </a:buClr>
              <a:buFont typeface="Wingdings" pitchFamily="2" charset="2"/>
              <a:buChar char="v"/>
            </a:pPr>
            <a:r>
              <a:rPr lang="en-US" b="1" dirty="0">
                <a:solidFill>
                  <a:srgbClr val="7030A0"/>
                </a:solidFill>
                <a:sym typeface="Wingdings" pitchFamily="2" charset="2"/>
              </a:rPr>
              <a:t>Making ketone bodies from fat </a:t>
            </a:r>
            <a:r>
              <a:rPr lang="en-US" b="1" dirty="0" smtClean="0">
                <a:solidFill>
                  <a:srgbClr val="7030A0"/>
                </a:solidFill>
                <a:sym typeface="Wingdings" pitchFamily="2" charset="2"/>
              </a:rPr>
              <a:t>fragments</a:t>
            </a:r>
          </a:p>
          <a:p>
            <a:pPr marL="0" indent="0">
              <a:buClr>
                <a:srgbClr val="FF0066"/>
              </a:buClr>
              <a:buNone/>
            </a:pPr>
            <a:endParaRPr lang="en-US" b="1" dirty="0" smtClean="0">
              <a:solidFill>
                <a:srgbClr val="7030A0"/>
              </a:solidFill>
              <a:sym typeface="Wingdings" pitchFamily="2" charset="2"/>
            </a:endParaRPr>
          </a:p>
          <a:p>
            <a:pPr algn="just">
              <a:buClr>
                <a:srgbClr val="7030A0"/>
              </a:buClr>
              <a:buFont typeface="Wingdings" pitchFamily="2" charset="2"/>
              <a:buChar char="ü"/>
            </a:pPr>
            <a:r>
              <a:rPr lang="en-US" dirty="0" smtClean="0">
                <a:sym typeface="Wingdings" pitchFamily="2" charset="2"/>
              </a:rPr>
              <a:t>An inadequate supply of CHO can shift the body's energy metabolism in a precarious direction.</a:t>
            </a:r>
          </a:p>
          <a:p>
            <a:pPr algn="just">
              <a:buClr>
                <a:srgbClr val="7030A0"/>
              </a:buClr>
              <a:buFont typeface="Wingdings" pitchFamily="2" charset="2"/>
              <a:buChar char="ü"/>
            </a:pPr>
            <a:endParaRPr lang="en-US" dirty="0" smtClean="0">
              <a:sym typeface="Wingdings" pitchFamily="2" charset="2"/>
            </a:endParaRPr>
          </a:p>
          <a:p>
            <a:pPr algn="just">
              <a:buClr>
                <a:srgbClr val="7030A0"/>
              </a:buClr>
              <a:buFont typeface="Wingdings" pitchFamily="2" charset="2"/>
              <a:buChar char="ü"/>
            </a:pPr>
            <a:r>
              <a:rPr lang="en-US" dirty="0" smtClean="0">
                <a:sym typeface="Wingdings" pitchFamily="2" charset="2"/>
              </a:rPr>
              <a:t>With less CHO providing glucose to meet the brain energy needs, fat takes an alternative  metabolic pathway; instead if entering the main energy pathway, fat fragments combine  with each other, forming </a:t>
            </a:r>
            <a:r>
              <a:rPr lang="en-US" b="1" dirty="0" smtClean="0">
                <a:solidFill>
                  <a:srgbClr val="0070C0"/>
                </a:solidFill>
                <a:effectLst>
                  <a:outerShdw blurRad="38100" dist="38100" dir="2700000" algn="tl">
                    <a:srgbClr val="000000">
                      <a:alpha val="43137"/>
                    </a:srgbClr>
                  </a:outerShdw>
                </a:effectLst>
                <a:sym typeface="Wingdings" pitchFamily="2" charset="2"/>
              </a:rPr>
              <a:t>ketone bodies</a:t>
            </a:r>
            <a:r>
              <a:rPr lang="en-US" dirty="0" smtClean="0">
                <a:sym typeface="Wingdings" pitchFamily="2" charset="2"/>
              </a:rPr>
              <a:t>.</a:t>
            </a:r>
          </a:p>
          <a:p>
            <a:pPr algn="just">
              <a:buClr>
                <a:srgbClr val="7030A0"/>
              </a:buClr>
              <a:buFont typeface="Wingdings" pitchFamily="2" charset="2"/>
              <a:buChar char="ü"/>
            </a:pPr>
            <a:endParaRPr lang="en-US" dirty="0" smtClean="0">
              <a:sym typeface="Wingdings" pitchFamily="2" charset="2"/>
            </a:endParaRPr>
          </a:p>
          <a:p>
            <a:pPr algn="just">
              <a:buClr>
                <a:srgbClr val="7030A0"/>
              </a:buClr>
              <a:buFont typeface="Wingdings" pitchFamily="2" charset="2"/>
              <a:buChar char="ü"/>
            </a:pPr>
            <a:r>
              <a:rPr lang="en-US" dirty="0" smtClean="0">
                <a:sym typeface="Wingdings" pitchFamily="2" charset="2"/>
              </a:rPr>
              <a:t>Ketone bodies provide an alternate fuel source during starvation, but when their production exceeds their use, they accumulate in blood ,causing </a:t>
            </a:r>
            <a:r>
              <a:rPr lang="en-US" b="1" dirty="0" smtClean="0">
                <a:solidFill>
                  <a:srgbClr val="0070C0"/>
                </a:solidFill>
                <a:effectLst>
                  <a:outerShdw blurRad="38100" dist="38100" dir="2700000" algn="tl">
                    <a:srgbClr val="000000">
                      <a:alpha val="43137"/>
                    </a:srgbClr>
                  </a:outerShdw>
                </a:effectLst>
                <a:sym typeface="Wingdings" pitchFamily="2" charset="2"/>
              </a:rPr>
              <a:t>ketosis.</a:t>
            </a:r>
            <a:r>
              <a:rPr lang="en-US" dirty="0" smtClean="0">
                <a:sym typeface="Wingdings" pitchFamily="2" charset="2"/>
              </a:rPr>
              <a:t> A condition that disturbs body normal acid-base balance.</a:t>
            </a:r>
            <a:endParaRPr lang="en-US" dirty="0">
              <a:sym typeface="Wingdings" pitchFamily="2" charset="2"/>
            </a:endParaRPr>
          </a:p>
          <a:p>
            <a:pPr>
              <a:buClr>
                <a:srgbClr val="7030A0"/>
              </a:buClr>
              <a:buFont typeface="Wingdings" pitchFamily="2" charset="2"/>
              <a:buChar char="ü"/>
            </a:pPr>
            <a:endParaRPr lang="en-US" b="1" dirty="0">
              <a:solidFill>
                <a:srgbClr val="7030A0"/>
              </a:solidFill>
              <a:sym typeface="Wingdings" pitchFamily="2" charset="2"/>
            </a:endParaRPr>
          </a:p>
          <a:p>
            <a:endParaRPr lang="en-US" dirty="0"/>
          </a:p>
          <a:p>
            <a:endParaRPr lang="en-US" dirty="0"/>
          </a:p>
        </p:txBody>
      </p:sp>
    </p:spTree>
    <p:extLst>
      <p:ext uri="{BB962C8B-B14F-4D97-AF65-F5344CB8AC3E}">
        <p14:creationId xmlns:p14="http://schemas.microsoft.com/office/powerpoint/2010/main" xmlns="" val="194332275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609600"/>
            <a:ext cx="7848600" cy="5867400"/>
          </a:xfrm>
        </p:spPr>
        <p:txBody>
          <a:bodyPr>
            <a:normAutofit fontScale="92500" lnSpcReduction="20000"/>
          </a:bodyPr>
          <a:lstStyle/>
          <a:p>
            <a:pPr algn="just">
              <a:buClr>
                <a:srgbClr val="FF0066"/>
              </a:buClr>
              <a:buFont typeface="Wingdings" pitchFamily="2" charset="2"/>
              <a:buChar char="v"/>
            </a:pPr>
            <a:r>
              <a:rPr lang="en-US" b="1" dirty="0">
                <a:solidFill>
                  <a:srgbClr val="7030A0"/>
                </a:solidFill>
                <a:sym typeface="Wingdings" pitchFamily="2" charset="2"/>
              </a:rPr>
              <a:t>Using glucose to make </a:t>
            </a:r>
            <a:r>
              <a:rPr lang="en-US" b="1" dirty="0" smtClean="0">
                <a:solidFill>
                  <a:srgbClr val="7030A0"/>
                </a:solidFill>
                <a:sym typeface="Wingdings" pitchFamily="2" charset="2"/>
              </a:rPr>
              <a:t>fat</a:t>
            </a:r>
          </a:p>
          <a:p>
            <a:pPr marL="0" indent="0" algn="just">
              <a:buClr>
                <a:srgbClr val="FF0066"/>
              </a:buClr>
              <a:buNone/>
            </a:pPr>
            <a:endParaRPr lang="en-US" b="1" dirty="0">
              <a:solidFill>
                <a:srgbClr val="7030A0"/>
              </a:solidFill>
            </a:endParaRPr>
          </a:p>
          <a:p>
            <a:pPr algn="just">
              <a:buClr>
                <a:srgbClr val="7030A0"/>
              </a:buClr>
            </a:pPr>
            <a:r>
              <a:rPr lang="en-US" dirty="0" smtClean="0"/>
              <a:t>After meeting the energy needs and filling its glycogen stores to capacity, the body must find a way to handle any extra glucose.</a:t>
            </a:r>
          </a:p>
          <a:p>
            <a:pPr algn="just">
              <a:buClr>
                <a:srgbClr val="7030A0"/>
              </a:buClr>
            </a:pPr>
            <a:r>
              <a:rPr lang="en-US" dirty="0" smtClean="0"/>
              <a:t>At first, energy metabolism shifts to use more glucose instead of fat.</a:t>
            </a:r>
          </a:p>
          <a:p>
            <a:pPr algn="just">
              <a:buClr>
                <a:srgbClr val="7030A0"/>
              </a:buClr>
            </a:pPr>
            <a:r>
              <a:rPr lang="en-US" dirty="0" smtClean="0"/>
              <a:t>If that is not enough to restore glucose balance, the liver breaks glucose into smaller molecules and put them together into the more permanent energy storage compound-fat.</a:t>
            </a:r>
          </a:p>
          <a:p>
            <a:pPr algn="just">
              <a:buClr>
                <a:srgbClr val="7030A0"/>
              </a:buClr>
            </a:pPr>
            <a:r>
              <a:rPr lang="en-US" dirty="0" smtClean="0"/>
              <a:t>Thus when CHO is abundant, fat is either conserved or created.</a:t>
            </a:r>
          </a:p>
          <a:p>
            <a:pPr algn="just">
              <a:buClr>
                <a:srgbClr val="7030A0"/>
              </a:buClr>
            </a:pPr>
            <a:r>
              <a:rPr lang="en-US" dirty="0" smtClean="0"/>
              <a:t>The fat then travels to the fatty tissues of the body for storage .</a:t>
            </a:r>
          </a:p>
          <a:p>
            <a:pPr algn="just">
              <a:buClr>
                <a:srgbClr val="7030A0"/>
              </a:buClr>
            </a:pPr>
            <a:r>
              <a:rPr lang="en-US" dirty="0" smtClean="0"/>
              <a:t>Unlike the liver cells, which can store only enough glycogen to meet less than a day’s energy needs, fat cells can store seemingly unlimited quantities of fat.</a:t>
            </a:r>
            <a:endParaRPr lang="en-US" dirty="0"/>
          </a:p>
        </p:txBody>
      </p:sp>
    </p:spTree>
    <p:extLst>
      <p:ext uri="{BB962C8B-B14F-4D97-AF65-F5344CB8AC3E}">
        <p14:creationId xmlns:p14="http://schemas.microsoft.com/office/powerpoint/2010/main" xmlns="" val="18076328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3217761894"/>
              </p:ext>
            </p:extLst>
          </p:nvPr>
        </p:nvGraphicFramePr>
        <p:xfrm>
          <a:off x="381000" y="152400"/>
          <a:ext cx="8305800" cy="5940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601818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just">
              <a:buClr>
                <a:srgbClr val="7030A0"/>
              </a:buClr>
              <a:buSzPct val="100000"/>
              <a:buFont typeface="Wingdings" pitchFamily="2" charset="2"/>
              <a:buChar char="q"/>
            </a:pPr>
            <a:r>
              <a:rPr lang="en-US" dirty="0" smtClean="0"/>
              <a:t>Every body cell depends on glucose for its energy to some extent, but the cells of the brain and the rest of the nervous system depends almost exclusively on glucose for energy.</a:t>
            </a:r>
          </a:p>
          <a:p>
            <a:pPr algn="just">
              <a:buClr>
                <a:srgbClr val="7030A0"/>
              </a:buClr>
              <a:buSzPct val="100000"/>
              <a:buFont typeface="Wingdings" pitchFamily="2" charset="2"/>
              <a:buChar char="q"/>
            </a:pPr>
            <a:r>
              <a:rPr lang="en-US" dirty="0" smtClean="0"/>
              <a:t>The activities of these cells never stop, and they have limited ability to store glucose.</a:t>
            </a:r>
          </a:p>
          <a:p>
            <a:pPr algn="just">
              <a:buClr>
                <a:srgbClr val="7030A0"/>
              </a:buClr>
              <a:buSzPct val="100000"/>
              <a:buFont typeface="Wingdings" pitchFamily="2" charset="2"/>
              <a:buChar char="q"/>
            </a:pPr>
            <a:r>
              <a:rPr lang="en-US" dirty="0" smtClean="0"/>
              <a:t>Day and night, they continually draw on the supply of glucose in the fluid supplying them.</a:t>
            </a:r>
          </a:p>
          <a:p>
            <a:pPr algn="just">
              <a:buClr>
                <a:srgbClr val="7030A0"/>
              </a:buClr>
              <a:buSzPct val="100000"/>
              <a:buFont typeface="Wingdings" pitchFamily="2" charset="2"/>
              <a:buChar char="q"/>
            </a:pPr>
            <a:r>
              <a:rPr lang="en-US" dirty="0" smtClean="0"/>
              <a:t>To maintain the supply, a steady stream of blood moves past these cells bringing more glucose from either the intestine (food) or the liver(via glycogen breakdown or </a:t>
            </a:r>
            <a:r>
              <a:rPr lang="en-US" dirty="0" err="1" smtClean="0"/>
              <a:t>gluconeogensis</a:t>
            </a:r>
            <a:r>
              <a:rPr lang="en-US" dirty="0" smtClean="0"/>
              <a:t>).</a:t>
            </a:r>
            <a:endParaRPr lang="en-US" dirty="0"/>
          </a:p>
        </p:txBody>
      </p:sp>
      <p:sp>
        <p:nvSpPr>
          <p:cNvPr id="4" name="Title 1"/>
          <p:cNvSpPr>
            <a:spLocks noGrp="1"/>
          </p:cNvSpPr>
          <p:nvPr>
            <p:ph type="title"/>
          </p:nvPr>
        </p:nvSpPr>
        <p:spPr>
          <a:xfrm>
            <a:off x="381000" y="304800"/>
            <a:ext cx="7467600" cy="1143000"/>
          </a:xfrm>
          <a:solidFill>
            <a:srgbClr val="00FF00"/>
          </a:solidFill>
        </p:spPr>
        <p:txBody>
          <a:bodyPr>
            <a:normAutofit fontScale="90000"/>
          </a:bodyPr>
          <a:lstStyle/>
          <a:p>
            <a:r>
              <a:rPr lang="en-US" sz="3600" b="1" dirty="0">
                <a:solidFill>
                  <a:srgbClr val="FF6600"/>
                </a:solidFill>
                <a:latin typeface="Castellar" pitchFamily="18" charset="0"/>
              </a:rPr>
              <a:t/>
            </a:r>
            <a:br>
              <a:rPr lang="en-US" sz="3600" b="1" dirty="0">
                <a:solidFill>
                  <a:srgbClr val="FF6600"/>
                </a:solidFill>
                <a:latin typeface="Castellar" pitchFamily="18" charset="0"/>
              </a:rPr>
            </a:br>
            <a:r>
              <a:rPr lang="en-US" sz="3600" b="1" dirty="0">
                <a:solidFill>
                  <a:srgbClr val="FF6600"/>
                </a:solidFill>
                <a:latin typeface="Castellar" pitchFamily="18" charset="0"/>
              </a:rPr>
              <a:t>Glucose in the body</a:t>
            </a:r>
            <a:r>
              <a:rPr lang="en-US" dirty="0"/>
              <a:t/>
            </a:r>
            <a:br>
              <a:rPr lang="en-US" dirty="0"/>
            </a:br>
            <a:endParaRPr lang="en-US" dirty="0">
              <a:solidFill>
                <a:srgbClr val="FF6600"/>
              </a:solidFill>
              <a:latin typeface="Castellar" pitchFamily="18" charset="0"/>
            </a:endParaRPr>
          </a:p>
        </p:txBody>
      </p:sp>
    </p:spTree>
    <p:extLst>
      <p:ext uri="{BB962C8B-B14F-4D97-AF65-F5344CB8AC3E}">
        <p14:creationId xmlns:p14="http://schemas.microsoft.com/office/powerpoint/2010/main" xmlns="" val="19666913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lnSpcReduction="10000"/>
          </a:bodyPr>
          <a:lstStyle/>
          <a:p>
            <a:pPr>
              <a:buClr>
                <a:srgbClr val="7030A0"/>
              </a:buClr>
              <a:buSzPct val="100000"/>
              <a:buFont typeface="Wingdings" pitchFamily="2" charset="2"/>
              <a:buChar char="q"/>
            </a:pPr>
            <a:r>
              <a:rPr lang="en-US" sz="2800" dirty="0" smtClean="0">
                <a:solidFill>
                  <a:srgbClr val="FF0000"/>
                </a:solidFill>
                <a:effectLst>
                  <a:outerShdw blurRad="38100" dist="38100" dir="2700000" algn="tl">
                    <a:srgbClr val="000000">
                      <a:alpha val="43137"/>
                    </a:srgbClr>
                  </a:outerShdw>
                </a:effectLst>
              </a:rPr>
              <a:t>Maintaining glucose homeostasis</a:t>
            </a:r>
            <a:r>
              <a:rPr lang="en-US" dirty="0" smtClean="0">
                <a:solidFill>
                  <a:srgbClr val="FF0000"/>
                </a:solidFill>
                <a:effectLst>
                  <a:outerShdw blurRad="38100" dist="38100" dir="2700000" algn="tl">
                    <a:srgbClr val="000000">
                      <a:alpha val="43137"/>
                    </a:srgbClr>
                  </a:outerShdw>
                </a:effectLst>
              </a:rPr>
              <a:t>:</a:t>
            </a:r>
          </a:p>
          <a:p>
            <a:pPr marL="0" indent="0">
              <a:buClr>
                <a:srgbClr val="7030A0"/>
              </a:buClr>
              <a:buSzPct val="100000"/>
              <a:buNone/>
            </a:pPr>
            <a:endParaRPr lang="en-US" dirty="0" smtClean="0">
              <a:solidFill>
                <a:srgbClr val="7030A0"/>
              </a:solidFill>
            </a:endParaRPr>
          </a:p>
          <a:p>
            <a:pPr algn="just">
              <a:buClr>
                <a:srgbClr val="7030A0"/>
              </a:buClr>
              <a:buSzPct val="100000"/>
            </a:pPr>
            <a:r>
              <a:rPr lang="en-US" dirty="0" smtClean="0"/>
              <a:t>To function optimally, the body must maintain blood glucose within limits that permits the cells to nourish themselves.</a:t>
            </a:r>
          </a:p>
          <a:p>
            <a:pPr algn="just">
              <a:buClr>
                <a:srgbClr val="7030A0"/>
              </a:buClr>
              <a:buSzPct val="100000"/>
            </a:pPr>
            <a:endParaRPr lang="en-US" dirty="0" smtClean="0"/>
          </a:p>
          <a:p>
            <a:pPr algn="just">
              <a:buClr>
                <a:srgbClr val="7030A0"/>
              </a:buClr>
              <a:buSzPct val="100000"/>
            </a:pPr>
            <a:r>
              <a:rPr lang="en-US" dirty="0" smtClean="0">
                <a:sym typeface="Wingdings" pitchFamily="2" charset="2"/>
              </a:rPr>
              <a:t></a:t>
            </a:r>
            <a:r>
              <a:rPr lang="en-US" dirty="0" smtClean="0"/>
              <a:t>If blood glucose falls below normal, a person may become dizzy and weak</a:t>
            </a:r>
          </a:p>
          <a:p>
            <a:pPr marL="0" indent="0" algn="just">
              <a:buClr>
                <a:srgbClr val="7030A0"/>
              </a:buClr>
              <a:buSzPct val="100000"/>
              <a:buNone/>
            </a:pPr>
            <a:r>
              <a:rPr lang="en-US" dirty="0" smtClean="0">
                <a:sym typeface="Wingdings" pitchFamily="2" charset="2"/>
              </a:rPr>
              <a:t></a:t>
            </a:r>
            <a:r>
              <a:rPr lang="en-US" dirty="0" smtClean="0"/>
              <a:t>If it rises above normal, a person become fatigue.</a:t>
            </a:r>
          </a:p>
          <a:p>
            <a:pPr marL="0" indent="0" algn="just">
              <a:buClr>
                <a:srgbClr val="7030A0"/>
              </a:buClr>
              <a:buSzPct val="100000"/>
              <a:buNone/>
            </a:pPr>
            <a:endParaRPr lang="en-US" dirty="0" smtClean="0"/>
          </a:p>
          <a:p>
            <a:pPr algn="just">
              <a:buClr>
                <a:srgbClr val="7030A0"/>
              </a:buClr>
              <a:buSzPct val="100000"/>
            </a:pPr>
            <a:r>
              <a:rPr lang="en-US" dirty="0" smtClean="0"/>
              <a:t>Left untreated fluctuation to the extremes-either high or low-can be fatal.</a:t>
            </a:r>
          </a:p>
          <a:p>
            <a:pPr marL="0" indent="0">
              <a:buClr>
                <a:srgbClr val="7030A0"/>
              </a:buClr>
              <a:buSzPct val="100000"/>
              <a:buNone/>
            </a:pPr>
            <a:endParaRPr lang="en-US" dirty="0">
              <a:solidFill>
                <a:srgbClr val="7030A0"/>
              </a:solidFill>
            </a:endParaRPr>
          </a:p>
        </p:txBody>
      </p:sp>
    </p:spTree>
    <p:extLst>
      <p:ext uri="{BB962C8B-B14F-4D97-AF65-F5344CB8AC3E}">
        <p14:creationId xmlns:p14="http://schemas.microsoft.com/office/powerpoint/2010/main" xmlns="" val="14448736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620000" cy="6324600"/>
          </a:xfrm>
        </p:spPr>
        <p:txBody>
          <a:bodyPr>
            <a:normAutofit/>
          </a:bodyPr>
          <a:lstStyle/>
          <a:p>
            <a:pPr>
              <a:buClr>
                <a:srgbClr val="7030A0"/>
              </a:buClr>
              <a:buSzPct val="100000"/>
              <a:buFont typeface="Wingdings" pitchFamily="2" charset="2"/>
              <a:buChar char="q"/>
            </a:pPr>
            <a:r>
              <a:rPr lang="en-US" dirty="0" smtClean="0"/>
              <a:t> </a:t>
            </a:r>
            <a:r>
              <a:rPr lang="en-US" sz="2800" dirty="0" smtClean="0">
                <a:solidFill>
                  <a:srgbClr val="FF0000"/>
                </a:solidFill>
                <a:effectLst>
                  <a:outerShdw blurRad="38100" dist="38100" dir="2700000" algn="tl">
                    <a:srgbClr val="000000">
                      <a:alpha val="43137"/>
                    </a:srgbClr>
                  </a:outerShdw>
                </a:effectLst>
              </a:rPr>
              <a:t>The regulating hormones</a:t>
            </a:r>
            <a:r>
              <a:rPr lang="en-US" sz="4000" dirty="0" smtClean="0">
                <a:solidFill>
                  <a:srgbClr val="FF0000"/>
                </a:solidFill>
                <a:effectLst>
                  <a:outerShdw blurRad="38100" dist="38100" dir="2700000" algn="tl">
                    <a:srgbClr val="000000">
                      <a:alpha val="43137"/>
                    </a:srgbClr>
                  </a:outerShdw>
                </a:effectLst>
              </a:rPr>
              <a:t>:</a:t>
            </a:r>
          </a:p>
          <a:p>
            <a:pPr marL="0" indent="0">
              <a:buClr>
                <a:srgbClr val="7030A0"/>
              </a:buClr>
              <a:buSzPct val="100000"/>
              <a:buNone/>
            </a:pPr>
            <a:endParaRPr lang="en-US" sz="4000" dirty="0" smtClean="0">
              <a:solidFill>
                <a:srgbClr val="FF0000"/>
              </a:solidFill>
              <a:effectLst>
                <a:outerShdw blurRad="38100" dist="38100" dir="2700000" algn="tl">
                  <a:srgbClr val="000000">
                    <a:alpha val="43137"/>
                  </a:srgbClr>
                </a:outerShdw>
              </a:effectLst>
            </a:endParaRPr>
          </a:p>
          <a:p>
            <a:pPr algn="justLow">
              <a:buClr>
                <a:srgbClr val="7030A0"/>
              </a:buClr>
              <a:buSzPct val="100000"/>
              <a:buFont typeface="Wingdings" pitchFamily="2" charset="2"/>
              <a:buChar char="Ø"/>
            </a:pPr>
            <a:r>
              <a:rPr lang="en-US" dirty="0" smtClean="0"/>
              <a:t>Blood glucose homeostasis is regulated primarily by two hormones:</a:t>
            </a:r>
          </a:p>
          <a:p>
            <a:pPr marL="0" indent="0" algn="justLow">
              <a:buClr>
                <a:srgbClr val="7030A0"/>
              </a:buClr>
              <a:buSzPct val="100000"/>
              <a:buNone/>
            </a:pPr>
            <a:endParaRPr lang="en-US" dirty="0" smtClean="0"/>
          </a:p>
          <a:p>
            <a:pPr marL="0" indent="0" algn="justLow">
              <a:buClr>
                <a:srgbClr val="7030A0"/>
              </a:buClr>
              <a:buSzPct val="100000"/>
              <a:buNone/>
            </a:pPr>
            <a:r>
              <a:rPr lang="en-US" dirty="0" smtClean="0">
                <a:sym typeface="Wingdings" pitchFamily="2" charset="2"/>
              </a:rPr>
              <a:t></a:t>
            </a:r>
            <a:r>
              <a:rPr lang="en-US" dirty="0" smtClean="0">
                <a:solidFill>
                  <a:srgbClr val="7030A0"/>
                </a:solidFill>
                <a:effectLst>
                  <a:outerShdw blurRad="38100" dist="38100" dir="2700000" algn="tl">
                    <a:srgbClr val="000000">
                      <a:alpha val="43137"/>
                    </a:srgbClr>
                  </a:outerShdw>
                </a:effectLst>
                <a:sym typeface="Wingdings" pitchFamily="2" charset="2"/>
              </a:rPr>
              <a:t>Insulin</a:t>
            </a:r>
            <a:r>
              <a:rPr lang="en-US" dirty="0" smtClean="0">
                <a:solidFill>
                  <a:srgbClr val="7030A0"/>
                </a:solidFill>
                <a:sym typeface="Wingdings" pitchFamily="2" charset="2"/>
              </a:rPr>
              <a:t>: </a:t>
            </a:r>
            <a:r>
              <a:rPr lang="en-US" dirty="0" smtClean="0">
                <a:sym typeface="Wingdings" pitchFamily="2" charset="2"/>
              </a:rPr>
              <a:t>which move glucose from blood into cells and</a:t>
            </a:r>
          </a:p>
          <a:p>
            <a:pPr marL="0" indent="0" algn="justLow">
              <a:buClr>
                <a:srgbClr val="7030A0"/>
              </a:buClr>
              <a:buSzPct val="100000"/>
              <a:buNone/>
            </a:pPr>
            <a:r>
              <a:rPr lang="en-US" dirty="0" smtClean="0">
                <a:sym typeface="Wingdings" pitchFamily="2" charset="2"/>
              </a:rPr>
              <a:t></a:t>
            </a:r>
            <a:r>
              <a:rPr lang="en-US" dirty="0" smtClean="0">
                <a:solidFill>
                  <a:srgbClr val="7030A0"/>
                </a:solidFill>
                <a:effectLst>
                  <a:outerShdw blurRad="38100" dist="38100" dir="2700000" algn="tl">
                    <a:srgbClr val="000000">
                      <a:alpha val="43137"/>
                    </a:srgbClr>
                  </a:outerShdw>
                </a:effectLst>
                <a:sym typeface="Wingdings" pitchFamily="2" charset="2"/>
              </a:rPr>
              <a:t>Glucagon</a:t>
            </a:r>
            <a:r>
              <a:rPr lang="en-US" dirty="0" smtClean="0">
                <a:sym typeface="Wingdings" pitchFamily="2" charset="2"/>
              </a:rPr>
              <a:t>: which brings glucose out of storage when necessary.</a:t>
            </a:r>
          </a:p>
        </p:txBody>
      </p:sp>
    </p:spTree>
    <p:extLst>
      <p:ext uri="{BB962C8B-B14F-4D97-AF65-F5344CB8AC3E}">
        <p14:creationId xmlns:p14="http://schemas.microsoft.com/office/powerpoint/2010/main" xmlns="" val="5023657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066800"/>
            <a:ext cx="7467600" cy="5407152"/>
          </a:xfrm>
        </p:spPr>
        <p:txBody>
          <a:bodyPr>
            <a:normAutofit lnSpcReduction="10000"/>
          </a:bodyPr>
          <a:lstStyle/>
          <a:p>
            <a:pPr algn="justLow">
              <a:buClr>
                <a:srgbClr val="7030A0"/>
              </a:buClr>
              <a:buSzPct val="100000"/>
              <a:buFont typeface="Wingdings" pitchFamily="2" charset="2"/>
              <a:buChar char="Ø"/>
            </a:pPr>
            <a:r>
              <a:rPr lang="en-US" dirty="0">
                <a:sym typeface="Wingdings" pitchFamily="2" charset="2"/>
              </a:rPr>
              <a:t>After a meal, as blood glucose rises, special cells of pancreas respond by creating </a:t>
            </a:r>
            <a:r>
              <a:rPr lang="en-US" dirty="0">
                <a:solidFill>
                  <a:srgbClr val="7030A0"/>
                </a:solidFill>
                <a:effectLst>
                  <a:outerShdw blurRad="38100" dist="38100" dir="2700000" algn="tl">
                    <a:srgbClr val="000000">
                      <a:alpha val="43137"/>
                    </a:srgbClr>
                  </a:outerShdw>
                </a:effectLst>
                <a:sym typeface="Wingdings" pitchFamily="2" charset="2"/>
              </a:rPr>
              <a:t>insulin</a:t>
            </a:r>
            <a:r>
              <a:rPr lang="en-US" dirty="0">
                <a:sym typeface="Wingdings" pitchFamily="2" charset="2"/>
              </a:rPr>
              <a:t> into blood.</a:t>
            </a:r>
          </a:p>
          <a:p>
            <a:pPr algn="justLow">
              <a:buClr>
                <a:srgbClr val="7030A0"/>
              </a:buClr>
              <a:buSzPct val="100000"/>
              <a:buFont typeface="Wingdings" pitchFamily="2" charset="2"/>
              <a:buChar char="Ø"/>
            </a:pPr>
            <a:r>
              <a:rPr lang="en-US" dirty="0">
                <a:sym typeface="Wingdings" pitchFamily="2" charset="2"/>
              </a:rPr>
              <a:t>In general the amount of insulin secreted corresponds with the rise of glucose.</a:t>
            </a:r>
          </a:p>
          <a:p>
            <a:pPr algn="justLow">
              <a:buClr>
                <a:srgbClr val="7030A0"/>
              </a:buClr>
              <a:buSzPct val="100000"/>
              <a:buFont typeface="Wingdings" pitchFamily="2" charset="2"/>
              <a:buChar char="Ø"/>
            </a:pPr>
            <a:r>
              <a:rPr lang="en-US" dirty="0">
                <a:sym typeface="Wingdings" pitchFamily="2" charset="2"/>
              </a:rPr>
              <a:t>As the circulating insulin contacts the receptors on the body's other cells, the receptors respond by ushering glucose from the blood into the cells.</a:t>
            </a:r>
          </a:p>
          <a:p>
            <a:pPr algn="justLow">
              <a:buClr>
                <a:srgbClr val="7030A0"/>
              </a:buClr>
              <a:buSzPct val="100000"/>
              <a:buFont typeface="Wingdings" pitchFamily="2" charset="2"/>
              <a:buChar char="Ø"/>
            </a:pPr>
            <a:r>
              <a:rPr lang="en-US" dirty="0">
                <a:sym typeface="Wingdings" pitchFamily="2" charset="2"/>
              </a:rPr>
              <a:t>Most of the cells takes only the glucose  they can use for energy right away, but the liver and muscle cells can assemble the small glucose units into  glycogen for storage. </a:t>
            </a:r>
            <a:r>
              <a:rPr lang="en-US" dirty="0" smtClean="0">
                <a:sym typeface="Wingdings" pitchFamily="2" charset="2"/>
              </a:rPr>
              <a:t>The </a:t>
            </a:r>
            <a:r>
              <a:rPr lang="en-US" dirty="0">
                <a:sym typeface="Wingdings" pitchFamily="2" charset="2"/>
              </a:rPr>
              <a:t>liver cells can also convert glucose to fat for export to other cells.</a:t>
            </a:r>
          </a:p>
          <a:p>
            <a:pPr algn="justLow">
              <a:buClr>
                <a:srgbClr val="7030A0"/>
              </a:buClr>
              <a:buSzPct val="100000"/>
              <a:buFont typeface="Wingdings" pitchFamily="2" charset="2"/>
              <a:buChar char="Ø"/>
            </a:pPr>
            <a:r>
              <a:rPr lang="en-US" dirty="0">
                <a:sym typeface="Wingdings" pitchFamily="2" charset="2"/>
              </a:rPr>
              <a:t>Thus elevated blood glucose returns to normal as excess glucose is stored as glycogen and fat.</a:t>
            </a:r>
            <a:endParaRPr lang="en-US" dirty="0"/>
          </a:p>
          <a:p>
            <a:endParaRPr lang="en-US" dirty="0"/>
          </a:p>
        </p:txBody>
      </p:sp>
    </p:spTree>
    <p:extLst>
      <p:ext uri="{BB962C8B-B14F-4D97-AF65-F5344CB8AC3E}">
        <p14:creationId xmlns:p14="http://schemas.microsoft.com/office/powerpoint/2010/main" xmlns="" val="32695341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lnSpcReduction="10000"/>
          </a:bodyPr>
          <a:lstStyle/>
          <a:p>
            <a:pPr algn="justLow">
              <a:buClr>
                <a:srgbClr val="7030A0"/>
              </a:buClr>
              <a:buFont typeface="Wingdings" pitchFamily="2" charset="2"/>
              <a:buChar char="Ø"/>
            </a:pPr>
            <a:r>
              <a:rPr lang="en-US" dirty="0" smtClean="0"/>
              <a:t>When blood glucose falls(as occurs between meals),other special cells of pancreas respond by secreting </a:t>
            </a:r>
            <a:r>
              <a:rPr lang="en-US" dirty="0" smtClean="0">
                <a:solidFill>
                  <a:srgbClr val="7030A0"/>
                </a:solidFill>
                <a:effectLst>
                  <a:outerShdw blurRad="38100" dist="38100" dir="2700000" algn="tl">
                    <a:srgbClr val="000000">
                      <a:alpha val="43137"/>
                    </a:srgbClr>
                  </a:outerShdw>
                </a:effectLst>
              </a:rPr>
              <a:t>glucagon</a:t>
            </a:r>
            <a:r>
              <a:rPr lang="en-US" dirty="0" smtClean="0"/>
              <a:t> into blood.</a:t>
            </a:r>
          </a:p>
          <a:p>
            <a:pPr algn="justLow">
              <a:buClr>
                <a:srgbClr val="7030A0"/>
              </a:buClr>
              <a:buFont typeface="Wingdings" pitchFamily="2" charset="2"/>
              <a:buChar char="Ø"/>
            </a:pPr>
            <a:r>
              <a:rPr lang="en-US" dirty="0" smtClean="0"/>
              <a:t>Glucagon raises blood glucose by signaling the liver to  break down its glycogen stores and release glucose into blood for use by all other body cells.</a:t>
            </a:r>
          </a:p>
          <a:p>
            <a:pPr algn="justLow">
              <a:buClr>
                <a:srgbClr val="7030A0"/>
              </a:buClr>
              <a:buFont typeface="Wingdings" pitchFamily="2" charset="2"/>
              <a:buChar char="Ø"/>
            </a:pPr>
            <a:r>
              <a:rPr lang="en-US" dirty="0" smtClean="0"/>
              <a:t>It elicits release of glucose from liver glycogen.  </a:t>
            </a:r>
          </a:p>
          <a:p>
            <a:pPr algn="justLow">
              <a:buClr>
                <a:srgbClr val="7030A0"/>
              </a:buClr>
              <a:buFont typeface="Wingdings" pitchFamily="2" charset="2"/>
              <a:buChar char="Ø"/>
            </a:pPr>
            <a:r>
              <a:rPr lang="en-US" dirty="0" smtClean="0"/>
              <a:t>Another hormone that signals liver cells to release glucose is </a:t>
            </a:r>
            <a:r>
              <a:rPr lang="en-US" dirty="0" smtClean="0">
                <a:solidFill>
                  <a:srgbClr val="7030A0"/>
                </a:solidFill>
                <a:effectLst>
                  <a:outerShdw blurRad="38100" dist="38100" dir="2700000" algn="tl">
                    <a:srgbClr val="000000">
                      <a:alpha val="43137"/>
                    </a:srgbClr>
                  </a:outerShdw>
                </a:effectLst>
              </a:rPr>
              <a:t>epinephrine</a:t>
            </a:r>
            <a:r>
              <a:rPr lang="en-US" dirty="0" smtClean="0"/>
              <a:t>.</a:t>
            </a:r>
          </a:p>
          <a:p>
            <a:pPr algn="justLow">
              <a:buClr>
                <a:srgbClr val="7030A0"/>
              </a:buClr>
              <a:buFont typeface="Wingdings" pitchFamily="2" charset="2"/>
              <a:buChar char="Ø"/>
            </a:pPr>
            <a:r>
              <a:rPr lang="en-US" dirty="0" smtClean="0">
                <a:solidFill>
                  <a:srgbClr val="7030A0"/>
                </a:solidFill>
                <a:effectLst>
                  <a:outerShdw blurRad="38100" dist="38100" dir="2700000" algn="tl">
                    <a:srgbClr val="000000">
                      <a:alpha val="43137"/>
                    </a:srgbClr>
                  </a:outerShdw>
                </a:effectLst>
              </a:rPr>
              <a:t>Epinephrine :</a:t>
            </a:r>
            <a:r>
              <a:rPr lang="en-US" dirty="0" smtClean="0"/>
              <a:t>Is a hormone of the adrenal gland that modulate the stress response, formally called adrenaline. </a:t>
            </a:r>
            <a:endParaRPr lang="en-US" dirty="0"/>
          </a:p>
        </p:txBody>
      </p:sp>
    </p:spTree>
    <p:extLst>
      <p:ext uri="{BB962C8B-B14F-4D97-AF65-F5344CB8AC3E}">
        <p14:creationId xmlns:p14="http://schemas.microsoft.com/office/powerpoint/2010/main" xmlns="" val="139090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524000"/>
          </a:xfrm>
          <a:solidFill>
            <a:srgbClr val="FF6600"/>
          </a:solidFill>
        </p:spPr>
        <p:txBody>
          <a:bodyPr>
            <a:normAutofit fontScale="90000"/>
          </a:bodyPr>
          <a:lstStyle/>
          <a:p>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a:solidFill>
                  <a:srgbClr val="00B0F0"/>
                </a:solidFill>
                <a:latin typeface="Gisha" pitchFamily="34" charset="-79"/>
                <a:cs typeface="Gisha" pitchFamily="34" charset="-79"/>
              </a:rPr>
              <a:t/>
            </a:r>
            <a:br>
              <a:rPr lang="en-US" sz="3600" b="1" dirty="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3600" b="1" dirty="0">
                <a:solidFill>
                  <a:srgbClr val="00B0F0"/>
                </a:solidFill>
                <a:latin typeface="Gisha" pitchFamily="34" charset="-79"/>
                <a:cs typeface="Gisha" pitchFamily="34" charset="-79"/>
              </a:rPr>
              <a:t/>
            </a:r>
            <a:br>
              <a:rPr lang="en-US" sz="3600" b="1" dirty="0">
                <a:solidFill>
                  <a:srgbClr val="00B0F0"/>
                </a:solidFill>
                <a:latin typeface="Gisha" pitchFamily="34" charset="-79"/>
                <a:cs typeface="Gisha" pitchFamily="34" charset="-79"/>
              </a:rPr>
            </a:br>
            <a:r>
              <a:rPr lang="en-US" sz="3600" b="1" dirty="0" smtClean="0">
                <a:solidFill>
                  <a:srgbClr val="00B0F0"/>
                </a:solidFill>
                <a:latin typeface="Gisha" pitchFamily="34" charset="-79"/>
                <a:cs typeface="Gisha" pitchFamily="34" charset="-79"/>
              </a:rPr>
              <a:t/>
            </a:r>
            <a:br>
              <a:rPr lang="en-US" sz="3600" b="1" dirty="0" smtClean="0">
                <a:solidFill>
                  <a:srgbClr val="00B0F0"/>
                </a:solidFill>
                <a:latin typeface="Gisha" pitchFamily="34" charset="-79"/>
                <a:cs typeface="Gisha" pitchFamily="34" charset="-79"/>
              </a:rPr>
            </a:br>
            <a:r>
              <a:rPr lang="en-US" sz="4000" b="1" dirty="0" smtClean="0">
                <a:solidFill>
                  <a:srgbClr val="00B0F0"/>
                </a:solidFill>
                <a:latin typeface="Gisha" pitchFamily="34" charset="-79"/>
                <a:cs typeface="Gisha" pitchFamily="34" charset="-79"/>
              </a:rPr>
              <a:t>Monosaccharide</a:t>
            </a:r>
            <a:r>
              <a:rPr lang="en-US" dirty="0" smtClean="0"/>
              <a:t/>
            </a:r>
            <a:br>
              <a:rPr lang="en-US" dirty="0" smtClean="0"/>
            </a:br>
            <a:r>
              <a:rPr lang="en-US" dirty="0" smtClean="0"/>
              <a:t> </a:t>
            </a:r>
            <a:br>
              <a:rPr lang="en-US" dirty="0" smtClean="0"/>
            </a:br>
            <a:endParaRPr lang="en-US" dirty="0"/>
          </a:p>
        </p:txBody>
      </p:sp>
      <p:sp>
        <p:nvSpPr>
          <p:cNvPr id="3" name="Content Placeholder 2"/>
          <p:cNvSpPr>
            <a:spLocks noGrp="1"/>
          </p:cNvSpPr>
          <p:nvPr>
            <p:ph sz="quarter" idx="1"/>
          </p:nvPr>
        </p:nvSpPr>
        <p:spPr>
          <a:xfrm>
            <a:off x="304800" y="1295400"/>
            <a:ext cx="8382000" cy="5715000"/>
          </a:xfrm>
        </p:spPr>
        <p:txBody>
          <a:bodyPr>
            <a:normAutofit/>
          </a:bodyPr>
          <a:lstStyle/>
          <a:p>
            <a:endParaRPr lang="en-US" dirty="0"/>
          </a:p>
          <a:p>
            <a:pPr algn="justLow">
              <a:buClr>
                <a:srgbClr val="00B0F0"/>
              </a:buClr>
              <a:buFont typeface="Wingdings" pitchFamily="2" charset="2"/>
              <a:buChar char="q"/>
            </a:pPr>
            <a:r>
              <a:rPr lang="en-US" sz="2800" dirty="0" smtClean="0"/>
              <a:t>Most </a:t>
            </a:r>
            <a:r>
              <a:rPr lang="en-US" sz="2800" dirty="0"/>
              <a:t>of the </a:t>
            </a:r>
            <a:r>
              <a:rPr lang="en-US" sz="2800" dirty="0" err="1"/>
              <a:t>monosaccharides</a:t>
            </a:r>
            <a:r>
              <a:rPr lang="en-US" sz="2800" dirty="0"/>
              <a:t> important in nutrition are </a:t>
            </a:r>
            <a:r>
              <a:rPr lang="en-US" sz="2800" dirty="0" smtClean="0"/>
              <a:t> </a:t>
            </a:r>
            <a:r>
              <a:rPr lang="en-US" sz="2800" b="1" dirty="0" smtClean="0"/>
              <a:t>hexoses.</a:t>
            </a:r>
          </a:p>
          <a:p>
            <a:pPr algn="justLow">
              <a:buFont typeface="Wingdings" pitchFamily="2" charset="2"/>
              <a:buChar char="q"/>
            </a:pPr>
            <a:endParaRPr lang="en-US" sz="2800" dirty="0"/>
          </a:p>
          <a:p>
            <a:pPr algn="justLow">
              <a:buClr>
                <a:srgbClr val="00B0F0"/>
              </a:buClr>
              <a:buFont typeface="Wingdings" pitchFamily="2" charset="2"/>
              <a:buChar char="q"/>
            </a:pPr>
            <a:r>
              <a:rPr lang="en-US" sz="2800" dirty="0" err="1" smtClean="0"/>
              <a:t>Monosaccharides</a:t>
            </a:r>
            <a:r>
              <a:rPr lang="en-US" sz="2800" dirty="0" smtClean="0"/>
              <a:t> </a:t>
            </a:r>
            <a:r>
              <a:rPr lang="en-US" sz="2800" dirty="0"/>
              <a:t>are the </a:t>
            </a:r>
            <a:r>
              <a:rPr lang="en-US" sz="2800" b="1" dirty="0" smtClean="0"/>
              <a:t>simplest </a:t>
            </a:r>
            <a:r>
              <a:rPr lang="en-US" sz="2800" dirty="0" smtClean="0"/>
              <a:t>form </a:t>
            </a:r>
            <a:r>
              <a:rPr lang="en-US" sz="2800" dirty="0"/>
              <a:t>of carbohydrate that </a:t>
            </a:r>
            <a:r>
              <a:rPr lang="en-US" sz="2800" dirty="0" smtClean="0"/>
              <a:t>can </a:t>
            </a:r>
            <a:r>
              <a:rPr lang="en-US" sz="2800" dirty="0"/>
              <a:t>not broke down to </a:t>
            </a:r>
            <a:r>
              <a:rPr lang="en-US" sz="2800" b="1" dirty="0" smtClean="0"/>
              <a:t>smaller  </a:t>
            </a:r>
            <a:r>
              <a:rPr lang="en-US" sz="2800" dirty="0" smtClean="0"/>
              <a:t>units. </a:t>
            </a:r>
          </a:p>
          <a:p>
            <a:pPr algn="justLow">
              <a:buFont typeface="Wingdings" pitchFamily="2" charset="2"/>
              <a:buChar char="q"/>
            </a:pPr>
            <a:endParaRPr lang="en-US" sz="2800" dirty="0" smtClean="0"/>
          </a:p>
          <a:p>
            <a:pPr algn="justLow">
              <a:buClr>
                <a:srgbClr val="00B0F0"/>
              </a:buClr>
              <a:buFont typeface="Wingdings" pitchFamily="2" charset="2"/>
              <a:buChar char="q"/>
            </a:pPr>
            <a:r>
              <a:rPr lang="en-US" sz="2800" dirty="0" smtClean="0"/>
              <a:t>The </a:t>
            </a:r>
            <a:r>
              <a:rPr lang="en-US" sz="2800" dirty="0"/>
              <a:t>three </a:t>
            </a:r>
            <a:r>
              <a:rPr lang="en-US" sz="2800" dirty="0" err="1"/>
              <a:t>monosaccharides</a:t>
            </a:r>
            <a:r>
              <a:rPr lang="en-US" sz="2800" dirty="0"/>
              <a:t> are important in nutrition, all have </a:t>
            </a:r>
            <a:r>
              <a:rPr lang="en-US" sz="2800" dirty="0" smtClean="0"/>
              <a:t>the </a:t>
            </a:r>
            <a:r>
              <a:rPr lang="en-US" sz="2800" dirty="0"/>
              <a:t>same </a:t>
            </a:r>
            <a:r>
              <a:rPr lang="en-US" sz="2800" b="1" dirty="0"/>
              <a:t>number and kinds of atoms</a:t>
            </a:r>
            <a:r>
              <a:rPr lang="en-US" sz="2800" dirty="0"/>
              <a:t>(</a:t>
            </a:r>
            <a:r>
              <a:rPr lang="en-US" sz="2800" dirty="0">
                <a:solidFill>
                  <a:srgbClr val="0070C0"/>
                </a:solidFill>
              </a:rPr>
              <a:t>C</a:t>
            </a:r>
            <a:r>
              <a:rPr lang="en-US" sz="2800" dirty="0"/>
              <a:t>6</a:t>
            </a:r>
            <a:r>
              <a:rPr lang="en-US" sz="2800" dirty="0">
                <a:solidFill>
                  <a:srgbClr val="0070C0"/>
                </a:solidFill>
              </a:rPr>
              <a:t>H</a:t>
            </a:r>
            <a:r>
              <a:rPr lang="en-US" sz="2800" dirty="0"/>
              <a:t>12</a:t>
            </a:r>
            <a:r>
              <a:rPr lang="en-US" sz="2800" dirty="0">
                <a:solidFill>
                  <a:srgbClr val="0070C0"/>
                </a:solidFill>
              </a:rPr>
              <a:t>O</a:t>
            </a:r>
            <a:r>
              <a:rPr lang="en-US" sz="2800" dirty="0"/>
              <a:t>6), but in </a:t>
            </a:r>
            <a:r>
              <a:rPr lang="en-US" sz="2800" dirty="0" smtClean="0"/>
              <a:t>different </a:t>
            </a:r>
            <a:r>
              <a:rPr lang="en-US" sz="2800" b="1" dirty="0"/>
              <a:t>arrangement. </a:t>
            </a:r>
            <a:endParaRPr lang="en-US" sz="2800" b="1" dirty="0" smtClean="0"/>
          </a:p>
          <a:p>
            <a:pPr marL="0" indent="0" algn="justLow">
              <a:buNone/>
            </a:pPr>
            <a:endParaRPr lang="en-US" sz="4400" dirty="0" smtClean="0"/>
          </a:p>
          <a:p>
            <a:pPr marL="0" indent="0" algn="justLow">
              <a:buNone/>
            </a:pPr>
            <a:endParaRPr lang="en-US" sz="4400" dirty="0"/>
          </a:p>
        </p:txBody>
      </p:sp>
    </p:spTree>
    <p:extLst>
      <p:ext uri="{BB962C8B-B14F-4D97-AF65-F5344CB8AC3E}">
        <p14:creationId xmlns:p14="http://schemas.microsoft.com/office/powerpoint/2010/main" xmlns="" val="2947510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152400"/>
            <a:ext cx="7848600" cy="6397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293818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Clr>
                <a:srgbClr val="7030A0"/>
              </a:buClr>
              <a:buFont typeface="Wingdings" pitchFamily="2" charset="2"/>
              <a:buChar char="q"/>
            </a:pPr>
            <a:r>
              <a:rPr lang="en-US" dirty="0" smtClean="0">
                <a:solidFill>
                  <a:srgbClr val="FF0000"/>
                </a:solidFill>
                <a:effectLst>
                  <a:outerShdw blurRad="38100" dist="38100" dir="2700000" algn="tl">
                    <a:srgbClr val="000000">
                      <a:alpha val="43137"/>
                    </a:srgbClr>
                  </a:outerShdw>
                </a:effectLst>
              </a:rPr>
              <a:t>Balance within normal range: (blood glucose-fasting):</a:t>
            </a:r>
          </a:p>
          <a:p>
            <a:pPr marL="0" indent="0">
              <a:buClr>
                <a:srgbClr val="7030A0"/>
              </a:buClr>
              <a:buNone/>
            </a:pPr>
            <a:r>
              <a:rPr lang="en-US" dirty="0" smtClean="0"/>
              <a:t>Normal:  70-120 mg/dl</a:t>
            </a:r>
          </a:p>
          <a:p>
            <a:pPr marL="0" indent="0">
              <a:buClr>
                <a:srgbClr val="7030A0"/>
              </a:buClr>
              <a:buNone/>
            </a:pPr>
            <a:r>
              <a:rPr lang="en-US" dirty="0" err="1" smtClean="0"/>
              <a:t>Prediabetes</a:t>
            </a:r>
            <a:r>
              <a:rPr lang="en-US" dirty="0" smtClean="0"/>
              <a:t>: 100- 125 mg/dl</a:t>
            </a:r>
          </a:p>
          <a:p>
            <a:pPr marL="0" indent="0">
              <a:buClr>
                <a:srgbClr val="7030A0"/>
              </a:buClr>
              <a:buNone/>
            </a:pPr>
            <a:r>
              <a:rPr lang="en-US" dirty="0" smtClean="0"/>
              <a:t>Diabetes: more or equal 126 mg/dl</a:t>
            </a:r>
          </a:p>
          <a:p>
            <a:pPr marL="0" indent="0">
              <a:buClr>
                <a:srgbClr val="7030A0"/>
              </a:buClr>
              <a:buNone/>
            </a:pPr>
            <a:endParaRPr lang="en-US"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7018600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lnSpcReduction="10000"/>
          </a:bodyPr>
          <a:lstStyle/>
          <a:p>
            <a:pPr>
              <a:buClr>
                <a:srgbClr val="7030A0"/>
              </a:buClr>
              <a:buSzPct val="100000"/>
              <a:buFont typeface="Wingdings" pitchFamily="2" charset="2"/>
              <a:buChar char="q"/>
            </a:pPr>
            <a:r>
              <a:rPr lang="en-US" dirty="0" smtClean="0">
                <a:solidFill>
                  <a:srgbClr val="FF0000"/>
                </a:solidFill>
                <a:effectLst>
                  <a:outerShdw blurRad="38100" dist="38100" dir="2700000" algn="tl">
                    <a:srgbClr val="000000">
                      <a:alpha val="43137"/>
                    </a:srgbClr>
                  </a:outerShdw>
                </a:effectLst>
              </a:rPr>
              <a:t>Falling outside the normal range:</a:t>
            </a:r>
          </a:p>
          <a:p>
            <a:pPr marL="0" indent="0" algn="just">
              <a:buClr>
                <a:srgbClr val="7030A0"/>
              </a:buClr>
              <a:buSzPct val="100000"/>
              <a:buNone/>
            </a:pPr>
            <a:r>
              <a:rPr lang="en-US" dirty="0" smtClean="0"/>
              <a:t>In some people, blood glucose regulation fails, which results in either: diabetes or hypoglycemia.</a:t>
            </a:r>
          </a:p>
          <a:p>
            <a:pPr marL="0" indent="0" algn="just">
              <a:buClr>
                <a:srgbClr val="7030A0"/>
              </a:buClr>
              <a:buSzPct val="100000"/>
              <a:buNone/>
            </a:pPr>
            <a:endParaRPr lang="en-US" dirty="0" smtClean="0">
              <a:solidFill>
                <a:srgbClr val="FF0000"/>
              </a:solidFill>
              <a:effectLst>
                <a:outerShdw blurRad="38100" dist="38100" dir="2700000" algn="tl">
                  <a:srgbClr val="000000">
                    <a:alpha val="43137"/>
                  </a:srgbClr>
                </a:outerShdw>
              </a:effectLst>
            </a:endParaRPr>
          </a:p>
          <a:p>
            <a:pPr algn="just">
              <a:buClr>
                <a:srgbClr val="7030A0"/>
              </a:buClr>
              <a:buSzPct val="100000"/>
              <a:buFont typeface="Wingdings" pitchFamily="2" charset="2"/>
              <a:buChar char="q"/>
            </a:pPr>
            <a:r>
              <a:rPr lang="en-US" dirty="0" smtClean="0">
                <a:solidFill>
                  <a:srgbClr val="FF0000"/>
                </a:solidFill>
                <a:effectLst>
                  <a:outerShdw blurRad="38100" dist="38100" dir="2700000" algn="tl">
                    <a:srgbClr val="000000">
                      <a:alpha val="43137"/>
                    </a:srgbClr>
                  </a:outerShdw>
                </a:effectLst>
              </a:rPr>
              <a:t>Diabetes: </a:t>
            </a:r>
            <a:r>
              <a:rPr lang="en-US" dirty="0" smtClean="0"/>
              <a:t>is a chronic disorder of CHO metabolism, usually resulting from </a:t>
            </a:r>
            <a:r>
              <a:rPr lang="en-US" dirty="0" err="1" smtClean="0"/>
              <a:t>insuffient</a:t>
            </a:r>
            <a:r>
              <a:rPr lang="en-US" dirty="0" smtClean="0"/>
              <a:t> or ineffective insulin.</a:t>
            </a:r>
          </a:p>
          <a:p>
            <a:pPr marL="0" indent="0" algn="just">
              <a:buClr>
                <a:srgbClr val="7030A0"/>
              </a:buClr>
              <a:buSzPct val="100000"/>
              <a:buNone/>
            </a:pPr>
            <a:r>
              <a:rPr lang="en-US" dirty="0" smtClean="0">
                <a:sym typeface="Wingdings" pitchFamily="2" charset="2"/>
              </a:rPr>
              <a:t></a:t>
            </a:r>
            <a:r>
              <a:rPr lang="en-US" dirty="0" smtClean="0">
                <a:solidFill>
                  <a:srgbClr val="7030A0"/>
                </a:solidFill>
              </a:rPr>
              <a:t>Type 1 DM: </a:t>
            </a:r>
            <a:r>
              <a:rPr lang="en-US" dirty="0" smtClean="0"/>
              <a:t>the less common type of DM in which pancreas fails to produce insulin. The exact cause is unclear(genetic or virus..)</a:t>
            </a:r>
          </a:p>
          <a:p>
            <a:pPr marL="0" indent="0" algn="just">
              <a:buClr>
                <a:srgbClr val="7030A0"/>
              </a:buClr>
              <a:buSzPct val="100000"/>
              <a:buNone/>
            </a:pPr>
            <a:r>
              <a:rPr lang="en-US" dirty="0" smtClean="0">
                <a:sym typeface="Wingdings" pitchFamily="2" charset="2"/>
              </a:rPr>
              <a:t></a:t>
            </a:r>
            <a:r>
              <a:rPr lang="en-US" dirty="0" smtClean="0">
                <a:solidFill>
                  <a:srgbClr val="7030A0"/>
                </a:solidFill>
              </a:rPr>
              <a:t>Type 2 DM: </a:t>
            </a:r>
            <a:r>
              <a:rPr lang="en-US" dirty="0" smtClean="0"/>
              <a:t>the more common type of DM in which the cells fail to respond to insulin. Usually occurs as a result of obesity.</a:t>
            </a:r>
            <a:endParaRPr lang="en-US" dirty="0"/>
          </a:p>
        </p:txBody>
      </p:sp>
    </p:spTree>
    <p:extLst>
      <p:ext uri="{BB962C8B-B14F-4D97-AF65-F5344CB8AC3E}">
        <p14:creationId xmlns:p14="http://schemas.microsoft.com/office/powerpoint/2010/main" xmlns="" val="25873095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Low">
              <a:buClr>
                <a:srgbClr val="7030A0"/>
              </a:buClr>
              <a:buFont typeface="Wingdings" pitchFamily="2" charset="2"/>
              <a:buChar char="q"/>
            </a:pPr>
            <a:r>
              <a:rPr lang="en-US" dirty="0">
                <a:solidFill>
                  <a:srgbClr val="FF0000"/>
                </a:solidFill>
                <a:effectLst>
                  <a:outerShdw blurRad="38100" dist="38100" dir="2700000" algn="tl">
                    <a:srgbClr val="000000">
                      <a:alpha val="43137"/>
                    </a:srgbClr>
                  </a:outerShdw>
                </a:effectLst>
              </a:rPr>
              <a:t>Hypoglycemia: </a:t>
            </a:r>
            <a:r>
              <a:rPr lang="en-US" dirty="0" smtClean="0"/>
              <a:t>an abnormally low blood glucose concentration.</a:t>
            </a:r>
          </a:p>
          <a:p>
            <a:pPr algn="justLow">
              <a:buClr>
                <a:srgbClr val="7030A0"/>
              </a:buClr>
              <a:buFont typeface="Arial" pitchFamily="34" charset="0"/>
              <a:buChar char="•"/>
            </a:pPr>
            <a:r>
              <a:rPr lang="en-US" dirty="0" smtClean="0"/>
              <a:t>Symptoms: weakness, rapid heartbeat ,sweating, anxiety, hunger and trembling.</a:t>
            </a:r>
          </a:p>
          <a:p>
            <a:pPr algn="justLow">
              <a:buClr>
                <a:srgbClr val="7030A0"/>
              </a:buClr>
              <a:buFont typeface="Arial" pitchFamily="34" charset="0"/>
              <a:buChar char="•"/>
            </a:pPr>
            <a:r>
              <a:rPr lang="en-US" dirty="0" smtClean="0"/>
              <a:t>Usually it is a consequence of poorly managed DM.</a:t>
            </a:r>
          </a:p>
          <a:p>
            <a:pPr algn="justLow">
              <a:buClr>
                <a:srgbClr val="7030A0"/>
              </a:buClr>
              <a:buFont typeface="Arial" pitchFamily="34" charset="0"/>
              <a:buChar char="•"/>
            </a:pPr>
            <a:r>
              <a:rPr lang="en-US" dirty="0" smtClean="0"/>
              <a:t>It is caused by too much insulin, strenuous physical activity, inadequate food intake, or illness that causes blood glucose to plummet.</a:t>
            </a:r>
          </a:p>
          <a:p>
            <a:pPr algn="justLow">
              <a:buClr>
                <a:srgbClr val="7030A0"/>
              </a:buClr>
              <a:buFont typeface="Wingdings" pitchFamily="2" charset="2"/>
              <a:buChar char="q"/>
            </a:pPr>
            <a:endParaRPr lang="en-US" dirty="0"/>
          </a:p>
        </p:txBody>
      </p:sp>
    </p:spTree>
    <p:extLst>
      <p:ext uri="{BB962C8B-B14F-4D97-AF65-F5344CB8AC3E}">
        <p14:creationId xmlns:p14="http://schemas.microsoft.com/office/powerpoint/2010/main" xmlns="" val="542509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295400"/>
            <a:ext cx="7543800" cy="5334000"/>
          </a:xfrm>
        </p:spPr>
        <p:txBody>
          <a:bodyPr/>
          <a:lstStyle/>
          <a:p>
            <a:pPr algn="justLow">
              <a:buClr>
                <a:srgbClr val="7030A0"/>
              </a:buClr>
              <a:buFont typeface="Wingdings" pitchFamily="2" charset="2"/>
              <a:buChar char="q"/>
            </a:pPr>
            <a:r>
              <a:rPr lang="en-US" dirty="0" smtClean="0">
                <a:solidFill>
                  <a:srgbClr val="FF0000"/>
                </a:solidFill>
                <a:effectLst>
                  <a:outerShdw blurRad="38100" dist="38100" dir="2700000" algn="tl">
                    <a:srgbClr val="000000">
                      <a:alpha val="43137"/>
                    </a:srgbClr>
                  </a:outerShdw>
                </a:effectLst>
              </a:rPr>
              <a:t>The glycemic response: </a:t>
            </a:r>
            <a:r>
              <a:rPr lang="en-US" dirty="0" smtClean="0"/>
              <a:t>the extent to which a food raises the blood glucose concentration and elicit insulin response.</a:t>
            </a:r>
          </a:p>
          <a:p>
            <a:pPr algn="justLow">
              <a:buClr>
                <a:srgbClr val="7030A0"/>
              </a:buClr>
              <a:buFont typeface="Arial" pitchFamily="34" charset="0"/>
              <a:buChar char="•"/>
            </a:pPr>
            <a:r>
              <a:rPr lang="en-US" dirty="0" smtClean="0"/>
              <a:t>Refers to how quickly glucose is absorbed after a person eats, how high blood glucose rises, and how quickly it returns to normal.</a:t>
            </a:r>
          </a:p>
          <a:p>
            <a:pPr algn="justLow">
              <a:buClr>
                <a:srgbClr val="7030A0"/>
              </a:buClr>
              <a:buFont typeface="Arial" pitchFamily="34" charset="0"/>
              <a:buChar char="•"/>
            </a:pPr>
            <a:r>
              <a:rPr lang="en-US" dirty="0" smtClean="0"/>
              <a:t>Low glycemic response is desirable and high glycemic response is less desirable.</a:t>
            </a:r>
          </a:p>
        </p:txBody>
      </p:sp>
    </p:spTree>
    <p:extLst>
      <p:ext uri="{BB962C8B-B14F-4D97-AF65-F5344CB8AC3E}">
        <p14:creationId xmlns:p14="http://schemas.microsoft.com/office/powerpoint/2010/main" xmlns="" val="33489016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Low">
              <a:buClr>
                <a:srgbClr val="7030A0"/>
              </a:buClr>
              <a:buFont typeface="Wingdings" pitchFamily="2" charset="2"/>
              <a:buChar char="q"/>
            </a:pPr>
            <a:r>
              <a:rPr lang="en-US" dirty="0">
                <a:solidFill>
                  <a:srgbClr val="FF0000"/>
                </a:solidFill>
                <a:effectLst>
                  <a:outerShdw blurRad="38100" dist="38100" dir="2700000" algn="tl">
                    <a:srgbClr val="000000">
                      <a:alpha val="43137"/>
                    </a:srgbClr>
                  </a:outerShdw>
                </a:effectLst>
              </a:rPr>
              <a:t>Glycemic index: </a:t>
            </a:r>
            <a:r>
              <a:rPr lang="en-US" dirty="0"/>
              <a:t>a method classifying food according to their potential for raising blood glucose</a:t>
            </a:r>
            <a:r>
              <a:rPr lang="en-US" dirty="0" smtClean="0"/>
              <a:t>.</a:t>
            </a:r>
          </a:p>
          <a:p>
            <a:pPr marL="0" indent="0" algn="justLow">
              <a:buClr>
                <a:srgbClr val="7030A0"/>
              </a:buClr>
              <a:buNone/>
            </a:pPr>
            <a:endParaRPr lang="en-US" dirty="0"/>
          </a:p>
        </p:txBody>
      </p:sp>
    </p:spTree>
    <p:extLst>
      <p:ext uri="{BB962C8B-B14F-4D97-AF65-F5344CB8AC3E}">
        <p14:creationId xmlns:p14="http://schemas.microsoft.com/office/powerpoint/2010/main" xmlns="" val="5081089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Clr>
                <a:srgbClr val="7030A0"/>
              </a:buClr>
              <a:buFont typeface="Wingdings" pitchFamily="2" charset="2"/>
              <a:buChar char="q"/>
            </a:pPr>
            <a:r>
              <a:rPr lang="en-US" sz="2800" dirty="0" smtClean="0">
                <a:solidFill>
                  <a:srgbClr val="FF0000"/>
                </a:solidFill>
                <a:effectLst>
                  <a:outerShdw blurRad="38100" dist="38100" dir="2700000" algn="tl">
                    <a:srgbClr val="000000">
                      <a:alpha val="43137"/>
                    </a:srgbClr>
                  </a:outerShdw>
                </a:effectLst>
              </a:rPr>
              <a:t>What are source of blood glucose?</a:t>
            </a:r>
          </a:p>
          <a:p>
            <a:pPr marL="0" indent="0">
              <a:buNone/>
            </a:pPr>
            <a:r>
              <a:rPr lang="en-US" dirty="0" smtClean="0"/>
              <a:t>Either from:</a:t>
            </a:r>
          </a:p>
          <a:p>
            <a:pPr marL="0" indent="0">
              <a:buNone/>
            </a:pPr>
            <a:r>
              <a:rPr lang="en-US" dirty="0" smtClean="0">
                <a:solidFill>
                  <a:srgbClr val="0070C0"/>
                </a:solidFill>
              </a:rPr>
              <a:t>1</a:t>
            </a:r>
            <a:r>
              <a:rPr lang="en-US" dirty="0" smtClean="0">
                <a:solidFill>
                  <a:srgbClr val="0070C0"/>
                </a:solidFill>
                <a:sym typeface="Wingdings" pitchFamily="2" charset="2"/>
              </a:rPr>
              <a:t>CHO sources</a:t>
            </a:r>
            <a:endParaRPr lang="en-US" dirty="0" smtClean="0">
              <a:solidFill>
                <a:srgbClr val="0070C0"/>
              </a:solidFill>
            </a:endParaRPr>
          </a:p>
          <a:p>
            <a:pPr marL="0" indent="0">
              <a:buNone/>
            </a:pPr>
            <a:r>
              <a:rPr lang="en-US" dirty="0" smtClean="0"/>
              <a:t>1-dietary CHO(high %)</a:t>
            </a:r>
          </a:p>
          <a:p>
            <a:pPr marL="0" indent="0">
              <a:buNone/>
            </a:pPr>
            <a:r>
              <a:rPr lang="en-US" dirty="0" smtClean="0"/>
              <a:t>2-glycogen</a:t>
            </a:r>
          </a:p>
          <a:p>
            <a:pPr marL="0" indent="0">
              <a:buNone/>
            </a:pPr>
            <a:r>
              <a:rPr lang="en-US" dirty="0" smtClean="0"/>
              <a:t>3-lactic acid and pyruvic acid</a:t>
            </a:r>
          </a:p>
          <a:p>
            <a:pPr marL="0" indent="0">
              <a:buNone/>
            </a:pPr>
            <a:r>
              <a:rPr lang="en-US" dirty="0" smtClean="0">
                <a:solidFill>
                  <a:srgbClr val="0070C0"/>
                </a:solidFill>
              </a:rPr>
              <a:t>2</a:t>
            </a:r>
            <a:r>
              <a:rPr lang="en-US" dirty="0" smtClean="0">
                <a:solidFill>
                  <a:srgbClr val="0070C0"/>
                </a:solidFill>
                <a:sym typeface="Wingdings" pitchFamily="2" charset="2"/>
              </a:rPr>
              <a:t>Non-CHO sources</a:t>
            </a:r>
          </a:p>
          <a:p>
            <a:pPr marL="0" indent="0">
              <a:buNone/>
            </a:pPr>
            <a:r>
              <a:rPr lang="en-US" dirty="0" smtClean="0">
                <a:sym typeface="Wingdings" pitchFamily="2" charset="2"/>
              </a:rPr>
              <a:t>1-protein</a:t>
            </a:r>
          </a:p>
          <a:p>
            <a:pPr marL="0" indent="0">
              <a:buNone/>
            </a:pPr>
            <a:r>
              <a:rPr lang="en-US" dirty="0" smtClean="0">
                <a:sym typeface="Wingdings" pitchFamily="2" charset="2"/>
              </a:rPr>
              <a:t>2-fats</a:t>
            </a:r>
            <a:endParaRPr lang="en-US" dirty="0"/>
          </a:p>
          <a:p>
            <a:pPr marL="0" indent="0">
              <a:buNone/>
            </a:pPr>
            <a:endParaRPr lang="en-US" dirty="0"/>
          </a:p>
        </p:txBody>
      </p:sp>
    </p:spTree>
    <p:extLst>
      <p:ext uri="{BB962C8B-B14F-4D97-AF65-F5344CB8AC3E}">
        <p14:creationId xmlns:p14="http://schemas.microsoft.com/office/powerpoint/2010/main" xmlns="" val="18843423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12._Enzymes,_Proteins,_Carbohydrates,_Digestion_[SaveYouTube.com].mp4">
            <a:hlinkClick r:id="" action="ppaction://media"/>
          </p:cNvPr>
          <p:cNvPicPr>
            <a:picLocks noGrp="1" noRot="1" noChangeAspect="1"/>
          </p:cNvPicPr>
          <p:nvPr>
            <p:ph sz="quarter" idx="1"/>
            <a:videoFile r:link="rId1"/>
          </p:nvPr>
        </p:nvPicPr>
        <p:blipFill>
          <a:blip r:embed="rId3" cstate="print"/>
          <a:stretch>
            <a:fillRect/>
          </a:stretch>
        </p:blipFill>
        <p:spPr>
          <a:xfrm>
            <a:off x="2590800" y="2209800"/>
            <a:ext cx="3048000" cy="2286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Glucose_animation_[SaveYouTube.com].mp4">
            <a:hlinkClick r:id="" action="ppaction://media"/>
          </p:cNvPr>
          <p:cNvPicPr>
            <a:picLocks noGrp="1" noRot="1" noChangeAspect="1"/>
          </p:cNvPicPr>
          <p:nvPr>
            <p:ph sz="quarter" idx="1"/>
            <a:videoFile r:link="rId1"/>
          </p:nvPr>
        </p:nvPicPr>
        <p:blipFill>
          <a:blip r:embed="rId3" cstate="print"/>
          <a:stretch>
            <a:fillRect/>
          </a:stretch>
        </p:blipFill>
        <p:spPr>
          <a:xfrm>
            <a:off x="2667000" y="2894013"/>
            <a:ext cx="3048000" cy="2286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430213" y="1616075"/>
            <a:ext cx="8524875" cy="384175"/>
          </a:xfrm>
        </p:spPr>
        <p:txBody>
          <a:bodyPr>
            <a:normAutofit fontScale="90000"/>
          </a:bodyPr>
          <a:lstStyle/>
          <a:p>
            <a:pPr eaLnBrk="1" hangingPunct="1">
              <a:defRPr/>
            </a:pPr>
            <a:endParaRPr lang="en-US" dirty="0" smtClean="0">
              <a:cs typeface="Times New Roman" pitchFamily="18" charset="0"/>
            </a:endParaRPr>
          </a:p>
        </p:txBody>
      </p:sp>
      <p:sp>
        <p:nvSpPr>
          <p:cNvPr id="39939" name="Rectangle 3"/>
          <p:cNvSpPr>
            <a:spLocks noGrp="1" noChangeArrowheads="1"/>
          </p:cNvSpPr>
          <p:nvPr>
            <p:ph idx="1"/>
          </p:nvPr>
        </p:nvSpPr>
        <p:spPr/>
        <p:txBody>
          <a:bodyPr/>
          <a:lstStyle/>
          <a:p>
            <a:pPr eaLnBrk="1" hangingPunct="1"/>
            <a:endParaRPr lang="en-US" sz="2800" smtClean="0"/>
          </a:p>
          <a:p>
            <a:pPr eaLnBrk="1" hangingPunct="1"/>
            <a:endParaRPr lang="en-US" sz="2800" smtClean="0"/>
          </a:p>
          <a:p>
            <a:pPr eaLnBrk="1" hangingPunct="1"/>
            <a:endParaRPr lang="en-US" sz="2800" smtClean="0"/>
          </a:p>
        </p:txBody>
      </p:sp>
      <p:sp>
        <p:nvSpPr>
          <p:cNvPr id="39940" name="Rectangle 4"/>
          <p:cNvSpPr>
            <a:spLocks noChangeArrowheads="1"/>
          </p:cNvSpPr>
          <p:nvPr/>
        </p:nvSpPr>
        <p:spPr bwMode="auto">
          <a:xfrm flipV="1">
            <a:off x="0" y="0"/>
            <a:ext cx="9144000" cy="1054100"/>
          </a:xfrm>
          <a:prstGeom prst="rect">
            <a:avLst/>
          </a:prstGeom>
          <a:solidFill>
            <a:schemeClr val="accent1"/>
          </a:solidFill>
          <a:ln w="9525">
            <a:solidFill>
              <a:schemeClr val="tx1"/>
            </a:solidFill>
            <a:miter lim="800000"/>
            <a:headEnd/>
            <a:tailEnd/>
          </a:ln>
        </p:spPr>
        <p:txBody>
          <a:bodyPr wrap="none" anchor="ctr"/>
          <a:lstStyle/>
          <a:p>
            <a:endParaRPr lang="ar-SA"/>
          </a:p>
        </p:txBody>
      </p:sp>
      <p:pic>
        <p:nvPicPr>
          <p:cNvPr id="39941" name="عنصر نائب للمحتوى 3" descr="4014851673_388c2dbfe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8885773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Low">
              <a:buClr>
                <a:srgbClr val="00B0F0"/>
              </a:buClr>
              <a:buFont typeface="Wingdings" pitchFamily="2" charset="2"/>
              <a:buChar char="q"/>
            </a:pPr>
            <a:r>
              <a:rPr lang="en-US" b="1" dirty="0"/>
              <a:t>The three kinds of </a:t>
            </a:r>
            <a:r>
              <a:rPr lang="en-US" b="1" dirty="0" smtClean="0"/>
              <a:t>monosaccharaides </a:t>
            </a:r>
            <a:r>
              <a:rPr lang="en-US" b="1" dirty="0"/>
              <a:t>have a different sweetness. </a:t>
            </a:r>
          </a:p>
          <a:p>
            <a:pPr marL="0" indent="0" algn="justLow">
              <a:buNone/>
            </a:pPr>
            <a:r>
              <a:rPr lang="en-US" b="1" dirty="0">
                <a:sym typeface="Wingdings" pitchFamily="2" charset="2"/>
              </a:rPr>
              <a:t></a:t>
            </a:r>
            <a:r>
              <a:rPr lang="en-US" b="1" dirty="0">
                <a:solidFill>
                  <a:srgbClr val="7030A0"/>
                </a:solidFill>
              </a:rPr>
              <a:t>Glucose</a:t>
            </a:r>
            <a:r>
              <a:rPr lang="en-US" b="1" dirty="0"/>
              <a:t> on the tongue gives a mildly sweet, </a:t>
            </a:r>
            <a:endParaRPr lang="en-US" dirty="0"/>
          </a:p>
          <a:p>
            <a:pPr marL="0" indent="0" algn="justLow">
              <a:buNone/>
            </a:pPr>
            <a:r>
              <a:rPr lang="en-US" b="1" dirty="0">
                <a:sym typeface="Wingdings" pitchFamily="2" charset="2"/>
              </a:rPr>
              <a:t></a:t>
            </a:r>
            <a:r>
              <a:rPr lang="en-US" b="1" dirty="0">
                <a:solidFill>
                  <a:srgbClr val="7030A0"/>
                </a:solidFill>
              </a:rPr>
              <a:t>Galactose</a:t>
            </a:r>
            <a:r>
              <a:rPr lang="en-US" b="1" dirty="0"/>
              <a:t> hardly tastes sweet at all,    but</a:t>
            </a:r>
          </a:p>
          <a:p>
            <a:pPr marL="0" indent="0" algn="justLow">
              <a:buNone/>
            </a:pPr>
            <a:r>
              <a:rPr lang="en-US" b="1" dirty="0">
                <a:sym typeface="Wingdings" pitchFamily="2" charset="2"/>
              </a:rPr>
              <a:t></a:t>
            </a:r>
            <a:r>
              <a:rPr lang="en-US" b="1" dirty="0"/>
              <a:t> </a:t>
            </a:r>
            <a:r>
              <a:rPr lang="en-US" b="1" dirty="0">
                <a:solidFill>
                  <a:srgbClr val="7030A0"/>
                </a:solidFill>
              </a:rPr>
              <a:t>Fructose</a:t>
            </a:r>
            <a:r>
              <a:rPr lang="en-US" b="1" dirty="0"/>
              <a:t> is intensely sweet. </a:t>
            </a:r>
            <a:endParaRPr lang="en-US" dirty="0"/>
          </a:p>
          <a:p>
            <a:endParaRPr lang="en-US" dirty="0"/>
          </a:p>
        </p:txBody>
      </p:sp>
    </p:spTree>
    <p:extLst>
      <p:ext uri="{BB962C8B-B14F-4D97-AF65-F5344CB8AC3E}">
        <p14:creationId xmlns:p14="http://schemas.microsoft.com/office/powerpoint/2010/main" xmlns="" val="13487436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7467600" cy="1143000"/>
          </a:xfrm>
        </p:spPr>
        <p:txBody>
          <a:bodyPr/>
          <a:lstStyle/>
          <a:p>
            <a:r>
              <a:rPr lang="en-US" sz="2800" b="1" dirty="0">
                <a:solidFill>
                  <a:srgbClr val="7030A0"/>
                </a:solidFill>
              </a:rPr>
              <a:t>Glucose</a:t>
            </a:r>
            <a:r>
              <a:rPr lang="en-US" dirty="0"/>
              <a:t/>
            </a:r>
            <a:br>
              <a:rPr lang="en-US" dirty="0"/>
            </a:br>
            <a:endParaRPr lang="en-US" dirty="0"/>
          </a:p>
        </p:txBody>
      </p:sp>
      <p:sp>
        <p:nvSpPr>
          <p:cNvPr id="3" name="Content Placeholder 2"/>
          <p:cNvSpPr>
            <a:spLocks noGrp="1"/>
          </p:cNvSpPr>
          <p:nvPr>
            <p:ph sz="quarter" idx="1"/>
          </p:nvPr>
        </p:nvSpPr>
        <p:spPr>
          <a:xfrm>
            <a:off x="457200" y="1371600"/>
            <a:ext cx="7467600" cy="5372100"/>
          </a:xfrm>
        </p:spPr>
        <p:txBody>
          <a:bodyPr>
            <a:normAutofit lnSpcReduction="10000"/>
          </a:bodyPr>
          <a:lstStyle/>
          <a:p>
            <a:pPr algn="just">
              <a:buClr>
                <a:srgbClr val="7030A0"/>
              </a:buClr>
              <a:buFont typeface="Wingdings" pitchFamily="2" charset="2"/>
              <a:buChar char="v"/>
            </a:pPr>
            <a:r>
              <a:rPr lang="en-US" dirty="0" smtClean="0"/>
              <a:t>The </a:t>
            </a:r>
            <a:r>
              <a:rPr lang="en-US" dirty="0"/>
              <a:t>basic single sugar in body </a:t>
            </a:r>
            <a:endParaRPr lang="en-US" dirty="0" smtClean="0"/>
          </a:p>
          <a:p>
            <a:pPr marL="0" indent="0" algn="just">
              <a:buClr>
                <a:srgbClr val="7030A0"/>
              </a:buClr>
              <a:buNone/>
            </a:pPr>
            <a:r>
              <a:rPr lang="en-US" dirty="0"/>
              <a:t> </a:t>
            </a:r>
            <a:r>
              <a:rPr lang="en-US" dirty="0" smtClean="0"/>
              <a:t>   metabolism </a:t>
            </a:r>
            <a:r>
              <a:rPr lang="en-US" dirty="0"/>
              <a:t>is </a:t>
            </a:r>
            <a:r>
              <a:rPr lang="en-US" dirty="0" smtClean="0"/>
              <a:t>glucose </a:t>
            </a:r>
            <a:r>
              <a:rPr lang="en-US" dirty="0"/>
              <a:t>.</a:t>
            </a:r>
          </a:p>
          <a:p>
            <a:pPr algn="just">
              <a:buClr>
                <a:srgbClr val="7030A0"/>
              </a:buClr>
              <a:buFont typeface="Wingdings" pitchFamily="2" charset="2"/>
              <a:buChar char="v"/>
            </a:pPr>
            <a:r>
              <a:rPr lang="en-US" dirty="0" smtClean="0"/>
              <a:t>Supply </a:t>
            </a:r>
            <a:r>
              <a:rPr lang="en-US" dirty="0"/>
              <a:t>the primary fuel for cells .</a:t>
            </a:r>
          </a:p>
          <a:p>
            <a:pPr algn="just">
              <a:buClr>
                <a:srgbClr val="7030A0"/>
              </a:buClr>
              <a:buFont typeface="Wingdings" pitchFamily="2" charset="2"/>
              <a:buChar char="v"/>
            </a:pPr>
            <a:r>
              <a:rPr lang="en-US" dirty="0" smtClean="0"/>
              <a:t>It </a:t>
            </a:r>
            <a:r>
              <a:rPr lang="en-US" dirty="0"/>
              <a:t>is not usually found as such in </a:t>
            </a:r>
            <a:endParaRPr lang="en-US" dirty="0" smtClean="0"/>
          </a:p>
          <a:p>
            <a:pPr marL="0" indent="0" algn="just">
              <a:buClr>
                <a:srgbClr val="7030A0"/>
              </a:buClr>
              <a:buNone/>
            </a:pPr>
            <a:r>
              <a:rPr lang="en-US" dirty="0"/>
              <a:t> </a:t>
            </a:r>
            <a:r>
              <a:rPr lang="en-US" dirty="0" smtClean="0"/>
              <a:t>   the </a:t>
            </a:r>
            <a:r>
              <a:rPr lang="en-US" dirty="0"/>
              <a:t>diet.</a:t>
            </a:r>
          </a:p>
          <a:p>
            <a:pPr algn="just">
              <a:buClr>
                <a:srgbClr val="7030A0"/>
              </a:buClr>
              <a:buFont typeface="Wingdings" pitchFamily="2" charset="2"/>
              <a:buChar char="v"/>
            </a:pPr>
            <a:r>
              <a:rPr lang="en-US" dirty="0" smtClean="0"/>
              <a:t>The </a:t>
            </a:r>
            <a:r>
              <a:rPr lang="en-US" dirty="0"/>
              <a:t>body supply comes mainly </a:t>
            </a:r>
            <a:endParaRPr lang="en-US" dirty="0" smtClean="0"/>
          </a:p>
          <a:p>
            <a:pPr marL="0" indent="0" algn="just">
              <a:buClr>
                <a:srgbClr val="7030A0"/>
              </a:buClr>
              <a:buNone/>
            </a:pPr>
            <a:r>
              <a:rPr lang="en-US" dirty="0"/>
              <a:t> </a:t>
            </a:r>
            <a:r>
              <a:rPr lang="en-US" dirty="0" smtClean="0"/>
              <a:t>from </a:t>
            </a:r>
            <a:r>
              <a:rPr lang="en-US" dirty="0"/>
              <a:t>the </a:t>
            </a:r>
            <a:r>
              <a:rPr lang="en-US" dirty="0" smtClean="0"/>
              <a:t>digestion </a:t>
            </a:r>
            <a:r>
              <a:rPr lang="en-US" dirty="0"/>
              <a:t>of </a:t>
            </a:r>
            <a:r>
              <a:rPr lang="en-US" dirty="0" smtClean="0"/>
              <a:t>starch.</a:t>
            </a:r>
          </a:p>
          <a:p>
            <a:pPr algn="just">
              <a:buClr>
                <a:srgbClr val="7030A0"/>
              </a:buClr>
              <a:buFont typeface="Wingdings" pitchFamily="2" charset="2"/>
              <a:buChar char="v"/>
            </a:pPr>
            <a:r>
              <a:rPr lang="en-US" dirty="0" smtClean="0"/>
              <a:t>It is also know as </a:t>
            </a:r>
            <a:r>
              <a:rPr lang="en-US" b="1" dirty="0" smtClean="0"/>
              <a:t>blood sugar or </a:t>
            </a:r>
          </a:p>
          <a:p>
            <a:pPr marL="0" indent="0" algn="just">
              <a:buClr>
                <a:srgbClr val="7030A0"/>
              </a:buClr>
              <a:buNone/>
            </a:pPr>
            <a:r>
              <a:rPr lang="en-US" b="1" dirty="0" smtClean="0"/>
              <a:t>dextrose.</a:t>
            </a:r>
            <a:endParaRPr lang="en-US" dirty="0" smtClean="0"/>
          </a:p>
          <a:p>
            <a:pPr algn="just">
              <a:buClr>
                <a:srgbClr val="7030A0"/>
              </a:buClr>
              <a:buFont typeface="Wingdings" pitchFamily="2" charset="2"/>
              <a:buChar char="v"/>
            </a:pPr>
            <a:r>
              <a:rPr lang="en-US" dirty="0" smtClean="0"/>
              <a:t>Glucose is one of the two</a:t>
            </a:r>
          </a:p>
          <a:p>
            <a:pPr marL="0" indent="0" algn="just">
              <a:buClr>
                <a:srgbClr val="7030A0"/>
              </a:buClr>
              <a:buNone/>
            </a:pPr>
            <a:r>
              <a:rPr lang="en-US" dirty="0" smtClean="0"/>
              <a:t> sugars in every disaccharide and </a:t>
            </a:r>
          </a:p>
          <a:p>
            <a:pPr marL="0" indent="0" algn="just">
              <a:buClr>
                <a:srgbClr val="7030A0"/>
              </a:buClr>
              <a:buNone/>
            </a:pPr>
            <a:r>
              <a:rPr lang="en-US" dirty="0" smtClean="0"/>
              <a:t>the unit from which the polysaccharides </a:t>
            </a:r>
          </a:p>
          <a:p>
            <a:pPr marL="0" indent="0" algn="just">
              <a:buClr>
                <a:srgbClr val="7030A0"/>
              </a:buClr>
              <a:buNone/>
            </a:pPr>
            <a:r>
              <a:rPr lang="en-US" dirty="0" smtClean="0"/>
              <a:t>are made almost exclusively.</a:t>
            </a:r>
            <a:endParaRPr lang="en-US" dirty="0"/>
          </a:p>
        </p:txBody>
      </p:sp>
      <p:sp>
        <p:nvSpPr>
          <p:cNvPr id="4" name="AutoShape 2" descr="data:image/jpeg;base64,/9j/4AAQSkZJRgABAQAAAQABAAD/2wCEAAkGBhQSERUUEhMUFRUUGCAWFRcXGBUdGRgSFxUXGRocGRYcGyceFxkjIRoYIC8gJCcqLCwsGCAxNTAqNSYrLCoBCQoKDgwOGg8PGikkHyQsNTU1NS4vKjUsNCwqKSkpLDAuKTU1LCopLC0vKSwqKSksLCksLzIsLSoqLCosLCkpKv/AABEIAMIBBAMBIgACEQEDEQH/xAAcAAEAAwEAAwEAAAAAAAAAAAAABQYHBAIDCAH/xABBEAACAQMCBAUCAwMJBwUAAAABAgMABBESIQUGMUEHEyJRYTJxFIGRI0JUFRZSYpKhwdHSFzNyk7HT8DRDRHOi/8QAGgEBAAMBAQEAAAAAAAAAAAAAAAEEBQIDBv/EAC0RAQACAgEDAgQFBQEAAAAAAAABAgMRBBIhMQVBEyJR8GFxgZGhIzKx0eEU/9oADAMBAAIRAxEAPwDcaUpQKUpQKUpQKVyXHFI0OCenXHavOzv0lGY2DY6+4PyO1eNc+O1ppW0TMfi5i9ZnUS6KUpXs6KUpQKUpQKUpQKUr8YZGKCinxEaaV1thEsSOYxJIHZpZF+ry4kK+kbeot36V2W3NVyDJHNHGradUMgWTQzYbZkJyMYHRj1FULlK0HDeINDeERqpbypG+hlY5DBumfvU1HzzILqaOdhLbgabeXywoYld21dCB022rzifquXx6memI1H8/f0TXIviGLqEG5Mcb4LMfojC6iFA1Mew96uAv4y+gSJrIyF1LqxjOdOc4r54sbQvw6YBCzRhGI05ZQs3qOOo2P6H2rrh47IbyOZWIdotGvGNRMvTPc49/aoi3h1fBEzaY9pn+PDeX4tCsoiM0YlPSMuus/Zc5rx/lqDzPK86Lzenl61159tOc5+KyDk6bzittOfKuYmZwzKfMa5LOdbPpydj1Jxj8qr8fmtbC1ZWE8UwcLg6xL5jF5GPXZf3s46b1PWiONG5iZ++/f8uz6AuOMQRuI3miR26KzqGOemATnev284tDCVEsscZb6Q7qpP2yd6wifidwTI6SCRppFMsDoCzsmkKyt9RXAB22Gk1+3nF3ae4WVmWO7CjWyBsxKmMBiDgqc7DvvTrRHHidTv2/X29v1/H/AF9Ag0qrcgQTJBolJZVAEZb6tAAxkY2OKtNeipPaSlKUQUpSgUpSgUpSg5+IXywxtI5wq/8AgFVrgPiTbXV0bUZWXSWUZBDBeu/Y43x8GpvmLggu7aSBmZNYwHXGVYHIIz1we1Zzy34MzcOlN1Bcxz3C50CVCqlCCGGoMxDkbasEAZGN8gNYr13LkIxHUAkfpVH4rz9KiAGMQyDZ1JVirDYjIyv/AFqv8C8WjcXaWcuD5p0ow9P7T91Xx+6fgZzgd65tG4mES7uM8cAGxrk5A407cQVFJKsja/soyD+uB+dWDjvhl57ao5/Lz9QKahnvp9QwPjfFSvKHI8VgGKsZJX2aRgBt/RUfur3+aw+H6dfDeJn2Z+PBki8TPiFkpSlbzRKUpQKUpQKUpQKUpQcHEuCRT48xckdCNiPzr0Q8swh1cgsy/SWJJH2qWpQRcHLkKStKAdb7Mc9RXGeRbXf0dW1dT9XvVgpQQ1zynA7q5UhlGMgnoPevK65WgkbUVOcYJB6j5qXpQRUvLUJVVAKhRgYONq8bnla3eNUKYC7jGxB+9S9KDl4fw5YV0pnHyc11UpQKUpQKUpQKUpQKUpQKUpQfPHjLb3VtcP6G8mUl0lAOn1HJUnswPY1DeD3Jc93fw3BRhBBIJWkIIBZDlVU/vEsBnHQZr6P5hcC3kyQMrgZ7mofwzGOHRKdipkyO4zPKRkdtiD+dBaaV4u4AyTgfNc68TjJxrGfbv+XvXE5KVmKzMblEzEdnlPxGJGCvIik9AWANdFfPfO9nxG/upFs4nlgeRlWVPp2O6s3SPT0Ofbat34JaPFbQxyNreOJEdv6TqgVj+ZBNdpdtKUoFKUoFKUoFKUoFKUoFKUoFKUoFKUoFKUoFKUoFKUoFKUoFK9VzcCNGdtlUFj9gM1Rbbxdga9jtWXBmcRoQc4dtl1D2J2/Ogl+f+bvwEAfONRIDHtgZ/X/KqdyN41rN5wvPSqEeU+ANWc5BHTIwD+daTxvgMF5EYrmJZYyc6WzsR0IIwVPyDXhwHlq2so/KtYViQnJC5yT7sxJZj9zQZVznz0rFnDen9z/g7fr1qjcoeJEkPE4X1EQs4SUdjGxwSR/V+r8q0jxV8Izds11bzCNsZkjcNoYj94MMlSe4wRXJ4L+FscYj4hM/mSeoRIB6UKu0ZYk7s2xxsMZ9+gXK85tiuIxJC2pNwP8AiGM/pkfrVJ4xzAQchiCDkEHcEex7Vp/MnLguo8aijr9LYz17EdxVJtPCF3lzczqYwfpjDamHsWONGfjP3rAzen5L8icnmJZ2bDktfcLxynIGsrdhGsYManSqhQMjso2APXb3qXrwhiCqFUAKoAAHQADAArzreiNRpoRGoKUpUpKUrJvFPxOkspzDGxVlAKgd8gHJ+O35UGs0qv8AIPHJbzh1vcTqFkkQlgBgHDsoYDsGADfnVgoFcHFOORW4zK+nPbqcfau+sn8buXLuRPPt5EEaofNUtpYBAzZUnY7A7ddts5oNP4dxKO4jEkLh0bow+Dgj4IPaumqh4VcsGx4bFGz62kzMxGcAyAHAz7AD881b6BSlKBSlKBSlKBSlKBSlKBSlKBSlKD1XVssiMjjKupVh8EYNZXF4MLYzi8t3a4kjkDrHMVGF7kN0Z16jOBt74rWa5uIxlonC/VjYe59q4yTNaTNY3OkTOoRF5zOUH0r+ef8AwV18B5hS6DadmT6l+D0IPcHess47xw5IOcjr8H2+9e7kC0vZTLNasiAYj1ShtDbksBgblcL/AGjWHwM/Ivk/qTuJUMOe9smpX3mvmOONHi6sRg+y/wCZqB8OOb7dRHw/XiUayhOMSZkeQgezAMdu+KzbxK4/NbTvDN/vT6iRnS2rfUuf3ev6VVPD2xurvicBtz+0RxLqbOhVTc6sdFP0/nW+0H1lcXKxjU7BR7k4r9t7lZF1IwZT0KkEfqKyvxA4bxj8MCqpcNkgiANlVIG+k4Ldxt8VK+C3Ll3a2kpvNSvNJrWNjuq6QMkfuk+3wKDQ6UpQKUpQKiuM8q2t2Qbm3ilK7KXUEgewPXFStKCkcF4VccOuJED+ZZuC8YYjUkmR6Rvt1JJxg4zs2dXddc5+WfUqkd8ZB/I17OdZmjRXH07qT7E9M/esn4zxzOd6+e5fI5P/AKJrWdRH8s/PmvW+obtY3qzRrIhyrDIP/neqJz5zLHLFJB+4wZS2d/UrKcduhPWvTy9yffNaxH8YbcEFvKMJYgMxO7eavUb4xtmsf5/4vPDPJburI6HBz3HYj3B963qTM1iZ8r1JmaxMtv8AD3xCguz+EHplhjGBnIeNcLkH3G2R81b7/ikcC6pXCj8/+g3r5t8G+T7q6uWnhlaBIlI84oWDO22gDUuTgknfbA96v3PPIXFWiUW863TEkNkLEyrtjTrkKnv3H2NdumrWHEI5kDxOroehU7ZHUfB+K6KpfhPyhNw6xMVwwMskjSsAchdSqunV3Ppyfk1dKBSlKBSlKBSlKBSlKBSlKBSlKBSlKCK4jyraztrlgjdvcjc/8WPq/PNSNvbqihEVVVRgKoAAHwBsKjOZeY0s49b9TnAzjp1/wqE5N8Tre/Mq5EbwkZyfSwbOCp/Ig/lURWI7xCIrEd4SPOnLltdW7fiII5SikqWHqX7MMEfkajPCThUMXDo2ijRGcvrZQNTaZ5FGpurYAA3PaofnXnTdlV8IpxseuO596p/I3iu0d/FbE5t5X8sg9EdydLL7eo7j5NSlvlKheKcbUL+zcY7sD/cKp97zi8TakboehOQfvWXl9TpjzfCiJnXmVa/IrS2nN4keKrWMzRRnDJjbAJJIByc9t6vPJnHWvLGC5dNDSpqZe2ckZHwcZHwRVf4fyDaXyrdXai6eU+YjMCuiM/THhW9YHfUSCckAZxV3hhVFCqAqqMKAMAAbAAdhWnE7jcLMTt50pSpClKUHhLEGBVgCDsQRkEfIqHtuS7OOQSLbRhwcg4JwfcAkgH7CpulczWJ7zCJrE+YKpvirw6KTh8zSRxuyRuVZlUlSIpCMEjI3AO3tVxdsAk9t6yHnLnfUG1N6N8L2x8jvtXSWm8twqtpbhQFHlJsAAN0B6CpKsO8OPGTFw1vdOPI0kxOxUaGX93JIGkjON9iNutaR/tNsP4iP+3F/roLTSqt/tNsP4iP+3F/rp/tNsP4iP+3F/roLTX4DVWvOZ45ow8ThoznBBBBIJB3BIOCMVUbzmx4n1Rtgjt2PwR3BrHv6pFc044ruI7TP/FW/JittaaxX5qqOtuJiSNJB0dFcfZlDf41+NdVrdUL9cc2jaS1V+1GLdV747mnUmcUw7KV4o+a8q6eJSlKBSlKBSlKCvc7clxcSt/Jld48HUroRkHGCCDsynuKhuWPBywtIijx/iGY6i8oGc4xhQNlFXqlBhHiv4a3auZLJNdsRuiEBo8DGNJO6+2KjvCPwje4kS7vEUW6klIyQTK6kruB9Khgeu5Irb+ZuJRpC6Mw1Muw/z9hUP4aX8YtEt/MUzR6yyA76WmdgR7jDDpQfnMHKXlQgWMSqFyWjTbOe4Hc7dKzyPlq9upfLWGRBnDPIrKq+5JPX7DrW4zTBRljgVyJxuIsF1YJ2Gdsn71l5cHG+Nu1oi0+24VMmHHa+5nTy4dapbQxQhgAihBkgE4GM/c9fzrtrCPFjjV4908VtHJKpIVXjUuAdI9OFzhvvjrmta5GtZ4+H2yXRJmWMCTJyQd8AnuQMA/IrTiNdluI12TtKUqQqr8xeIdtZsRLkhfqIxt9h3q0Vk/PngpJfXTTR3YRH9RjdScP30kHoT7jbPeg1GxvUmjSWM6kkUOh91YZB/Q176onI/M4hi/BXSGGWzQINiQ8SgKpBG2rGPhvqHcLK3HiHaIG1SaSAT6/SNuvq3wO/v7AnAIS/GuLR28TPKyqoUk6jgaR1JPZRkb/IAySAfnLmPkTidx+1htpXt5CTF9Ify8+kvHnKZG+D2rYeD8Ik4jIt1dqVt1Ie3t3GDIR9M0y9gOqRHOM5OSSTeXcKMkgD5qJmIjcjHPCLwee3drniEaaiumOFgr4yRln6rnbAHya0heFcPL+WIbTX/R8uHP6aa6uMcXijt5JGlRVVTliRhdjgn2rCuDcu8WvOIW8jQywQrIkvmMCo8sMGzvuSQPp+d6RMWjcHlun817T+Ft/+TF/pp/Ne0/hbf/kxf6alKVIp3NvKz6AbRFAUYMShVHUnKjYZ3O1Z5/My9mZtcTRooJOSupsD6UUsMsemSQN+tbdcNUTdSVQvxMXXN/q5rwaZbdUq9yzzRHcRBVXy5IgFeLfK6fTtncrtjcZBGCARUk93VV5o4Gxk/E2x0TrucYxIOm46Fsbb7MNj0BH5w7mAzRa2UoQcMDnGoddOeo++46HcV7T3/tbmKtafLk7f4laku691vxJC2kMNXtkZ/SqZccwp5UrCRVMaEnJ6Hoox1JJwAACSSKpfK/C+Iz8ShmmjkhiifW2rYacfSP6ROcfGTU18blznmOqK07/k323nruVs1CWslS1u1etZUM9NPfSlK7VilKUClKUFO8TebDYWyuMgMxXUOxxkD4J3/Sqd4beJN/dCfFrJcojLoIMYKkg5DM7rq6A7ZxWt3tjHMhjljSRG6q6hlP3UjBrxsOGxQIEhjSJB0VFVV/QDFBhnPnOTJJJ5gKSZ3QkZU/0diRtt0OKpHJfH7luK20kKvI4k2jUjLIQda7kDddXU4rd/EjwytL9Wnk1xzIv1xkeoDoGUgg49+tcPg1yNbW9sl0qlp5Nal2OdKrK6YQdFyFGe9BKcR49KUDTwNA2+EcoTj3yjMN/v2qi8a4713rXeO8Ajuo9D5Uj6WXqD/iPiqlZeEMQlDzzNMoORHpCg/DnJLD4GM1hZvTr3zzk8xLPzYL2vuFl5OhH4SJ/LVHmUSyYAGp2A9bY6sRg1N1XuM88WtodMraQuxIAwv337fFT0EyuqspDKwDKR0KkZBHwRW5EajS/EajTzpSmalJSue7vVjG/U9AKiJub40yGBHtuMZ+emKq35eGl/h2tG/v8AZ5zkpWdTKn+LHHPw8q6sAGPY+/qbO/x/jWDcb5kedtiQM7V9DT8iHi6tNxISRhhi2gVtLQoSDrkPQytgeg5VRtu2TVeu/ACK3XzrWWWSaM60STQA2N/ScABwdxqypIwRg5Fp6NU4A8htYDN/vTEhk/8AsMa6v781Acw8X0uwJ+nYD2xXlyTzuLseVNhLlM6lwV1hThmVTupB2ZDup+CCefnnld5MywsoO2pWOMkkAYPucgYNZnqXHvnxxWn17q/Ira1flUu75m0SK2AwDAlSAQwDA4IOx6DHyAe1bOKyXkfw+e4MN3O6+SwWWNASS+cMursq98da1uu+BgthpMS44tLVieopSlaC25L6QKCScADc1WF5hglkMaSAvjOnoSB1I96mua+GvPayRxMEkZfQxzgMCCM43xtisZ8NOSrj8dJd3Ein8OzRYVs6pHhU/YIFlB+/2ri0dlnDeYtEQ0K9rM+bubhFqXPqBIx81pXG7yOCNpJWCqvU9euwAXqzE7BRuT8AkULiXIAv3M9wrW7NgJGuksqDoZSRhpW6nGANhXjT5e8tDkROeIx08x+ygcp38k3EoCd/XnB3AAU5P3HXNb5Y1QLfkE2OJrQs8i/WG3Lp3AAAz8r1PUHIAN85fuxPCsoUqD2bP/5OMOvsw2P3yBxlvWPnmdQ6w2rxcc0yzqfP4fun7Spi1qIsXVvpIJHXHapq3WvXFaLRus7hRz3reN1nb30pSvdSKUpQKUpQcnEuJxwJrkOB/eT8VycB5ot7wP5D6jGQHX95SemR7HB3+KiPEjlOe+tgltKscqkka86WUjBBIBIOw3waq/IngzJaxu095Kk0hGr8MUxpGcBmlibUcknYD86Cwc483BNcS4wNmJ7nuB7VWPD7xLiS4i4eVARywiYE5EjMz6WydwSTg/IFU/xas7qylKYkaFt0nIzq99TKAofPUYHuKhPCvkSe/vI5P2kcMTa3nGAQy7qELAhnyB2OBnNB9M8S4j5Y26nffoBVauOeTE3qAZe46HHx8/euXmHhT2cAxJNMmTqeTQWUnpnQigL+Xvk9Kzi7vZJ5BHEpd3OFVdyT/gPmvneRk5M8mYiZiI8R9+Wdny3rfUJfmDwnu+J3BnWdIreRywVyS2gnOtAoIdTnI1FSOhFbHwvh6wQRQpnTFGsa566UUKM/kK9PL/Djb20MTHJjQKx/rY3x8ZzUhX0Mb13aEb13Q3OF1JHZzPCrM6rnCglioI1aQNycZrEeROZ+Kz3ryWkLyRqpEiEqq79Ms7KusHG2c4zX0PSpSz7iHGLgRqbuMRSsD6QVIChiBupI/v71ROM8cznetu4xwWK5TRKuR2IOGU/B7VA8L8MrOGUS4klZTlfMYEKexChQCR85rFv6bM5pvvtM7UMvGta+48Jvl1XFpAJPrESas9dWgZqRpStmI1Gl6I1GlL535IMx/FWmUukw3pOkyFRgEHosoGwY7MPS2VIK8L86vJZqLiPTKca/3QdDAg6D6kJxup+k53NaFXzZ4lcwS29zLAwIcMevdSchvkEVKWq+G/ONuUh4eGxLDEFXOP2ixqASPY98Vfq+T/DLhN3d8RRrZgrx5kaRtelF0kerSQfVnTgHv963L+bnGP462/s3P/doL9SqD/NzjH8dbf2bn/u0/m5xj+Otv7Nz/wB2gtnG+Mpbpltyeg9/8hWXcP51gsBMJMkSyeaW66T5UUeNI3Yfs89R1xt1rl8RJryxiRruRZdeVV4xIFGP3TrYnPU9f+lY1cXUt3KFALM50og3JYnAAHc0TFpjw+i+FcDkuHW7u1wR6reAkEQgj/eSY2adhjfog9I+Jp7SpLg3CmitYI5Dl44URz7ukaqx/UGvc1pXjau2hhzRSOyGS0qJ4xxcJkLgbnYbb5PareLWq9zHyGbkl4pfLY/UGBKk+/XINZvO4ds8V6fZS9S6s9Y6fZR7TmaRLlGiVpHzgRruXyDlQMjJ/MdtxU/xnxDu47eR5LG4t0UZMjRgAbgYyJGxnPtU5yf4bpZyedJJ502MKcYVM9cDJJJ6ZNXGSMMCGAIOxBGQR8jvVzh4Jw06ZU+PS1K6syHwY51u768uFfUbZY9QLZOmXWoUavkFtv6tbBXos7COFdMUaRr10oqqM/YACvfVxYKUpQKUpQKUpQR/H8fh5M/0aiPDaIrw6FWBUgyZBGCMzyEbfYg/nUT4uJefhkaziebBIdUBLDIGG0jdhsRt71weCHBL2CC4e9Dp5zq0cb5DLpVgzaTuurKjB/o0GlkZrntuHRRkmOONC3Uqqgn7kDeumlNBSlKBSlKBSlKBSlKBVX594DaXEGbmGJ2UgIzD1Aa11AMMNjGdgatFZ54ucDvp40NgvmEZV11KGAO4ZdRAPt19qCY8MOHRRcNtxGkaMY187QFyZgo1ayOrZ96tdUHwd5RubC0kF2cSTSeZo1BtA0hdyNtRxvj4q/UClKUHNxDh0c8ZjmjSRG+pXAIP5GqB4Tct20ZupUgjEiXGhHxllT8NbNhWOSBlmO3vVy45xLy/SDjbJPeqPec0tC2Yzp3yR2J/rDv0xWVm9TpjzfCiszrzP35Vr8itLaadXiUFcnBeJi4gjmXYOucex6EfqDXbWpExMbhZidxuHiEFeWKUqQpSlApSlApSlB6Li+jQqryIpc4QMygsfZQTuftXLY8fhl87Q+1vKYZC3pAlUKSAT1+ob1VebuXriS9WW2V9RSJGLi2e3ZUndyHVz5sZUHUGTqSMbjNV/i/Isxh4lGliGknvFmhlBthqtzJC5UMzhlxofI23b5NBqZ4jFlR5iZclUGpcsynDBd9yDsQOlc1pxNmknWSMRpCRpcyIdaFNRYqN4wDkerrjNULm7le5kbRbWSrFH5EkJj/DKQy3BlmVmZtSsMkgIVU6nJJzivRzFwWVI+KloGRbqe3NsA1v+1kVol06A51anByrY1AnfJoLvzFzWttbC4jVZ0MiR+iRcftJBGCGAIOCRtXVxTmSC3haZ3BRXEZKes+YzBAuFzvqIHx3rMpuCtLFeW6WMou5pobubULVFMJnBwpExAQeS/pLEliT326+PcjzunEUitBoluLeeBAYArLGsYlCrrwrbP1AB33OaDVGcAEk4A3JPYCq/dc5RpdwQjQ0U8UkvniRdCrDgNnbB3I3zjr7Vy838Kmks7cW0AxDNFK9rmNdcEZyYdj5e3pOM6fR3qLv+WDLeWjiwIt0hn1o/wCGwks7ahlBKckkMTgEDWPnAXmW+jUKWkRQ5AUllAYnoFJO5PxXKnE2/EyRNGFjSMOspkT1Ekhh5f1KF29R23rLrnlHiD8NhtDaKdFm8edVsXFz5oKqXZmCxkAMNGDqAyVAqa4jy3PJNxBxaMVubBIUybb1XIVvq/a9QWX1Hb0HB2XIaFBeo5IR0YrjUFYEgMMjIB2yNxXurP8AlTleW3vbaX8N5SDhwt5iDB/6pZEb1hXJc4U+oZ+ob9caBQKUpQKUpQV/i3OMCRy+Tc2hmQNpWSZVTWgXUHYZxjUufuK99zzdawj9vcwRuEDspkXZW0gHB30ksMEjvVZuOTLhrfikflweZeyO0TeYdkkjSPDt5WRjQWwM/Vj5rz4lyjdS3EsmiELJwxrIAyMSJmy2T+z+jO2evfHagtV9zLbQ6fNuIk1gMup1wUJADZ7Jkgajtv1rut7hZFDoyurDKspBBHuCNiKyLifA5fMFuVjPlcPhivV/ErGGjSRyvrkgPo9LepMEaiCRsa1Hl+/8+1hl8sxeZGr+WeqBlB09O1BIUpSgrHOvCpZEDwgsyjBUdSPce5+Kyufgl5MxAt5gBuzGN8ADqcYy32XJPat7pVG/Bx2yTk+qtk41b26lW5B43bPYxLE4HlKI3VyAwfGT9w25BHX7ggWmsO8W0vYrlktbWQpMdYeKMkF2A1Z0j685Jz1zmtR5Bs7iLh1tHdkmZY/Xk5I3JUE9yFKg/arsRqNLERqNQsFKUqUlKUoFKUoFKUoIPjfMohnhtkCGaYFh5j6FEaFQxzgksdQCrjc53GK74+NQNI0YmiMiZ1IHXUunrlc5GO/tUDxjgTycUtbjyFeOKJ0dyY8h3ZChCtudOk7/ANbbvVf5f5JuYjYpLGuLCS4dpQ6k3CzBwoVeoLavVrwPT1OdgvY5itj/APJg7f8AuJ+8zKvfuVYD5U+1c1xxOxukWJpraZZiQieZG2tkIJ0jO7KcHbcHFUew5FnTh1rCbWPzortZpSGh9UKXLzfV+96X0gH57U/mRcgu4t0B/lZb1cPFn8MFIIB7MMfT/W+9BerGazgVvLkhXLhHPmKSZcDCs5YlnxjAJzjFejg/NHmm785UhW0mMJYyZBARH1ElVC/WBjeqfxDk271TIkEbIeJpfo/mIMxARhlCEbONHcgHNd54LfILsxQoDPfJONTREm20xq+jVlUlHl5BI2ztvQXm0u0lQPG6ujbqyEMpHww2Ne6qx4ecDltLQwzqFYTSMMMGBSSQuuCAPf2H2qz0ClKUClKUClKUClKUFTtOeonurpDNBHDZ5WTUfWxCoxkB1YWNS2jGCSe46VIHnWzEbyNcIqxELJr1KUZxlQyMAw1Dcbb9qrvEORLieLiUTNEn4yZZ4mDO2lovK0rIvlrsfKBJBONXfGT6uO8h3VzHfMTAk16IE0h5CiJbnUSX8vLsxztpGBjc70EzxDm3hbEPLLbuY1ZwWTWyoknlsy+knAYdR7Z6DNSFvzpZv5mm5iPlIJXOdhE3RwxGGXtkE4O1QnH+Vbme4klQQBZLCSzwZJNpJmVi20O6gjHueu3Suay5FuFZNTQgfyZ/J7FWckSAth1BjGV6bZB3PXG4WC75thKMIJo2lNubmNTqOYtOpWIGDpOR7da57DnaFbK1uLyWOJriFJTgNpHmKpz3KoCwGpjjcb71AcO5IvUMRc2x8rh5sAFeUbjAV8mI5zgZGBj5r1cV5Bv5rOG1E0IjSyFsya5Qv4hCoEnpQFwVXGltlJ6HrQaSDX7XpsoysaBsagoBwSRkAA4JAyPyFe6gUpSgUpSgUpSgUpSgUpSgUpSgUpSgUpSgUpSgUpSgUpSgUpSgUpSgUpSgUpSgUpSgUpSgUpSgUpSgUpSgUpSgUpSg/9k="/>
          <p:cNvSpPr>
            <a:spLocks noChangeAspect="1" noChangeArrowheads="1"/>
          </p:cNvSpPr>
          <p:nvPr/>
        </p:nvSpPr>
        <p:spPr bwMode="auto">
          <a:xfrm>
            <a:off x="63500" y="-896938"/>
            <a:ext cx="2476500" cy="184785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79598" y="2819400"/>
            <a:ext cx="2657475" cy="1927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79598" y="4746914"/>
            <a:ext cx="2692111" cy="21110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33209" y="0"/>
            <a:ext cx="3238500" cy="28193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986825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9965</TotalTime>
  <Words>4385</Words>
  <Application>Microsoft Office PowerPoint</Application>
  <PresentationFormat>On-screen Show (4:3)</PresentationFormat>
  <Paragraphs>595</Paragraphs>
  <Slides>79</Slides>
  <Notes>0</Notes>
  <HiddenSlides>0</HiddenSlides>
  <MMClips>2</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Oriel</vt:lpstr>
      <vt:lpstr>   Carbohydrates-1 </vt:lpstr>
      <vt:lpstr>objectives</vt:lpstr>
      <vt:lpstr>Introduction </vt:lpstr>
      <vt:lpstr>Slide 4</vt:lpstr>
      <vt:lpstr>Carbohydrates classification  </vt:lpstr>
      <vt:lpstr>Slide 6</vt:lpstr>
      <vt:lpstr>                    Monosaccharide   </vt:lpstr>
      <vt:lpstr>Slide 8</vt:lpstr>
      <vt:lpstr>Glucose </vt:lpstr>
      <vt:lpstr>Fructose </vt:lpstr>
      <vt:lpstr>Galactose   </vt:lpstr>
      <vt:lpstr>Disaccharides</vt:lpstr>
      <vt:lpstr>Sucrose  </vt:lpstr>
      <vt:lpstr>Lactose </vt:lpstr>
      <vt:lpstr>Maltose   </vt:lpstr>
      <vt:lpstr>polysaccharides </vt:lpstr>
      <vt:lpstr>Starch  </vt:lpstr>
      <vt:lpstr>Slide 18</vt:lpstr>
      <vt:lpstr>Glycogen </vt:lpstr>
      <vt:lpstr>Slide 20</vt:lpstr>
      <vt:lpstr>Dietary fiber   </vt:lpstr>
      <vt:lpstr>Slide 22</vt:lpstr>
      <vt:lpstr>Slide 23</vt:lpstr>
      <vt:lpstr> </vt:lpstr>
      <vt:lpstr>Slide 25</vt:lpstr>
      <vt:lpstr>Slide 26</vt:lpstr>
      <vt:lpstr>Slide 27</vt:lpstr>
      <vt:lpstr>Slide 28</vt:lpstr>
      <vt:lpstr>Slide 29</vt:lpstr>
      <vt:lpstr>Carbohydrate sources </vt:lpstr>
      <vt:lpstr>Slide 31</vt:lpstr>
      <vt:lpstr>        </vt:lpstr>
      <vt:lpstr>Slide 33</vt:lpstr>
      <vt:lpstr>   Carbohydrates-2 </vt:lpstr>
      <vt:lpstr>objectives</vt:lpstr>
      <vt:lpstr>Functions of carbohydrates </vt:lpstr>
      <vt:lpstr>Slide 37</vt:lpstr>
      <vt:lpstr>Slide 38</vt:lpstr>
      <vt:lpstr>Slide 39</vt:lpstr>
      <vt:lpstr>Slide 40</vt:lpstr>
      <vt:lpstr> </vt:lpstr>
      <vt:lpstr>Slide 42</vt:lpstr>
      <vt:lpstr>Table (2): Shown that, summary of dietary fiber classes   </vt:lpstr>
      <vt:lpstr>Slide 44</vt:lpstr>
      <vt:lpstr>Digestion , absorption  and metabolism of carbohydrate </vt:lpstr>
      <vt:lpstr>Carbohydrate digestion </vt:lpstr>
      <vt:lpstr>Slide 47</vt:lpstr>
      <vt:lpstr>Slide 48</vt:lpstr>
      <vt:lpstr>Slide 49</vt:lpstr>
      <vt:lpstr>Slide 50</vt:lpstr>
      <vt:lpstr>Carbohydrate absorption</vt:lpstr>
      <vt:lpstr>Slide 52</vt:lpstr>
      <vt:lpstr>Slide 53</vt:lpstr>
      <vt:lpstr>Lactose intolerance </vt:lpstr>
      <vt:lpstr>Galactosemia </vt:lpstr>
      <vt:lpstr>Carbohydrate metabolism </vt:lpstr>
      <vt:lpstr>Slide 57</vt:lpstr>
      <vt:lpstr>Slide 58</vt:lpstr>
      <vt:lpstr>Slide 59</vt:lpstr>
      <vt:lpstr>Slide 60</vt:lpstr>
      <vt:lpstr>Slide 61</vt:lpstr>
      <vt:lpstr>Slide 62</vt:lpstr>
      <vt:lpstr>Slide 63</vt:lpstr>
      <vt:lpstr>Slide 64</vt:lpstr>
      <vt:lpstr> Glucose in the body </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OMG</dc:creator>
  <cp:lastModifiedBy>ksu</cp:lastModifiedBy>
  <cp:revision>150</cp:revision>
  <cp:lastPrinted>2012-02-15T07:52:37Z</cp:lastPrinted>
  <dcterms:created xsi:type="dcterms:W3CDTF">2012-01-11T10:45:16Z</dcterms:created>
  <dcterms:modified xsi:type="dcterms:W3CDTF">2012-02-19T06:56:21Z</dcterms:modified>
</cp:coreProperties>
</file>