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3" r:id="rId2"/>
  </p:sldMasterIdLst>
  <p:notesMasterIdLst>
    <p:notesMasterId r:id="rId3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  <p:sldId id="275" r:id="rId22"/>
    <p:sldId id="292" r:id="rId23"/>
    <p:sldId id="276" r:id="rId24"/>
    <p:sldId id="277" r:id="rId25"/>
    <p:sldId id="278" r:id="rId26"/>
    <p:sldId id="279" r:id="rId27"/>
    <p:sldId id="281" r:id="rId28"/>
    <p:sldId id="283" r:id="rId29"/>
    <p:sldId id="284" r:id="rId30"/>
    <p:sldId id="285" r:id="rId31"/>
    <p:sldId id="291" r:id="rId32"/>
    <p:sldId id="286" r:id="rId33"/>
    <p:sldId id="287" r:id="rId34"/>
    <p:sldId id="288" r:id="rId35"/>
    <p:sldId id="289" r:id="rId36"/>
    <p:sldId id="290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37D655-63F2-4777-A567-42A822244B3A}" type="datetimeFigureOut">
              <a:rPr lang="ar-SA" smtClean="0"/>
              <a:pPr/>
              <a:t>27/01/1437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DE0B88-856A-4645-92B2-C24E006A75B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292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E0B88-856A-4645-92B2-C24E006A75BD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116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456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25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76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70881A-8FB0-4599-9D14-F7DF4B8881C5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440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E0B88-856A-4645-92B2-C24E006A75BD}" type="slidenum">
              <a:rPr lang="ar-SA" smtClean="0"/>
              <a:pPr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7300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11/11/2015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2DA2BF">
                    <a:tint val="20000"/>
                  </a:srgbClr>
                </a:solidFill>
              </a:rPr>
              <a:t>Lect8                  GC201</a:t>
            </a: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5135AD64-D73B-4BD9-A24E-A9C0BC3F3C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DA772-C183-4396-94CE-82A7C129D22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11/11/2015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Lect8                  GC201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CEDEE6CE-1BD1-46EB-9D3E-747B35CFB93A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11/11/2015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Lect8                  GC201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C5BE6-D638-470C-8FBB-D661F5A0236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721BC-DC48-4A42-95D5-89BAEE8A106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11/11/2015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Lect8                  GC201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3E144-443A-4514-BEE2-A72FAC59DF54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756A-C7A6-4855-8639-C777943FAE9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174C-ADF7-4A1C-B859-AB86FD803B6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11/11/2015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Lect8                  GC201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5282F-5656-48D6-A0C8-274050BA75E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FC7B1-6857-49C7-B153-B01839229D4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0CFC0-23BE-497D-8FC4-5FDEEBFEC2E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4066C-5E20-4ABD-BE68-FD6A90D82E7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11/11/2015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Lect8                  GC201</a:t>
            </a: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Object-Oriented Programming: Classes and Objects       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algn="l" eaLnBrk="1" hangingPunct="1"/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35AD64-D73B-4BD9-A24E-A9C0BC3F3CD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11/11/2015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2DA2BF">
                    <a:tint val="20000"/>
                  </a:srgbClr>
                </a:solidFill>
              </a:rPr>
              <a:t>Lect8                  GC201</a:t>
            </a: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Property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43000"/>
            <a:ext cx="5638799" cy="518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Constructor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76200" y="1600200"/>
            <a:ext cx="8229600" cy="4525963"/>
          </a:xfrm>
        </p:spPr>
        <p:txBody>
          <a:bodyPr/>
          <a:lstStyle/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When you create an object of a class, the class’s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constructor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called to initialize the object.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Constructors must be named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New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and are generally declared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Constructors are implemented as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procedures, because they cannot return values.</a:t>
            </a: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4400" y="1219200"/>
            <a:ext cx="7162800" cy="22098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Public Class Car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  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 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Private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number As Integer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     </a:t>
            </a: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Public Sub New( </a:t>
            </a:r>
            <a:r>
              <a:rPr lang="en-US" sz="2300" dirty="0" err="1">
                <a:solidFill>
                  <a:srgbClr val="DA1F28"/>
                </a:solidFill>
                <a:latin typeface="Times New Roman" pitchFamily="18" charset="0"/>
              </a:rPr>
              <a:t>ByVal</a:t>
            </a: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  n As Integer)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	number = 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      End Sub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End Class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Constructor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A constructor call is required for every object that’s created.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You can provide a parameterless constructor that contains code and takes no parameters, or that takes only Optional parameters so you can call it with no arguments.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Create Object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Each object in Visual Basic is defined by a class.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 class describes the variables, properties, procedures, and events of an object. 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Objects are instances of classes; you can create as many objects you need once you have defined a class.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can also specify Public, Protected, Friend, Protected Friend, Private, Shared, or Static in the declaration. 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371600" y="3733800"/>
            <a:ext cx="5943600" cy="11430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Dim </a:t>
            </a:r>
            <a:r>
              <a:rPr lang="en-US" sz="2300" dirty="0" err="1">
                <a:solidFill>
                  <a:prstClr val="black"/>
                </a:solidFill>
                <a:latin typeface="Times New Roman" pitchFamily="18" charset="0"/>
              </a:rPr>
              <a:t>VariableName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As [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New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] </a:t>
            </a:r>
            <a:r>
              <a:rPr lang="en-US" sz="2300" dirty="0" err="1">
                <a:solidFill>
                  <a:prstClr val="black"/>
                </a:solidFill>
                <a:latin typeface="Times New Roman" pitchFamily="18" charset="0"/>
              </a:rPr>
              <a:t>ClassName</a:t>
            </a:r>
            <a:endParaRPr lang="en-US" sz="23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AccountTest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class represents a bank account that has a balance, deposit and withdraw money transaction.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AccountTest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class creates and uses an object of class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25605" name="Picture 1" descr="vbhtp5_09_ClassesAndObjectsImges_Page_04.png"/>
          <p:cNvPicPr>
            <a:picLocks noGrp="1" noChangeAspect="1"/>
          </p:cNvPicPr>
          <p:nvPr isPhoto="1"/>
        </p:nvPicPr>
        <p:blipFill>
          <a:blip r:embed="rId2" cstate="print"/>
          <a:srcRect l="4167" t="8237" r="24167" b="65145"/>
          <a:stretch>
            <a:fillRect/>
          </a:stretch>
        </p:blipFill>
        <p:spPr bwMode="auto">
          <a:xfrm>
            <a:off x="-36512" y="3573016"/>
            <a:ext cx="894119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Composition</a:t>
            </a:r>
            <a:endParaRPr lang="ar-SA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class can have references to objects of other classes as members.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is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composition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is sometimes referred to as a </a:t>
            </a:r>
            <a:r>
              <a:rPr lang="en-US" b="1" i="1" dirty="0" smtClean="0">
                <a:solidFill>
                  <a:srgbClr val="3380E6"/>
                </a:solidFill>
                <a:latin typeface="Times New Roman" pitchFamily="18" charset="0"/>
              </a:rPr>
              <a:t>has-a</a:t>
            </a:r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</a:rPr>
              <a:t> relationship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Class Scope</a:t>
            </a:r>
          </a:p>
        </p:txBody>
      </p:sp>
      <p:sp>
        <p:nvSpPr>
          <p:cNvPr id="593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 class’s instance variables and methods have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scope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Within this scope, a class’s members are accessible to all of the class’s other members and can be referenced simply by name.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Outside a class’s scope, class members cannot be referenced directly by name.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Those class members that are visible (such as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members) can be accessed through a variable that refers to an object of the class.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 Object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Initializers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04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Object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initializers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use the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keyword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allow you to create an object and initialize its properties in the same statement.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is useful when a class does not provide an appropriate constructor to meet your needs.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 Object Initializers</a:t>
            </a:r>
          </a:p>
        </p:txBody>
      </p:sp>
      <p:sp>
        <p:nvSpPr>
          <p:cNvPr id="614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To use object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initializers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you follow the object creation expression with 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With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keyword and an 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object </a:t>
            </a:r>
            <a:r>
              <a:rPr lang="en-US" sz="2100" dirty="0" err="1" smtClean="0">
                <a:solidFill>
                  <a:srgbClr val="0000FF"/>
                </a:solidFill>
                <a:latin typeface="Times New Roman" pitchFamily="18" charset="0"/>
              </a:rPr>
              <a:t>initializer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 list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—a comma-separated list in curly braces (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{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) of properties and their values as in the following statements:</a:t>
            </a:r>
          </a:p>
          <a:p>
            <a:pPr lvl="2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	Dim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timeObj1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New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Time()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{.Minute=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33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, .Second=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12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timeObj2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New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Time()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{.Minute =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45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With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keyword indicates that the new object is used to access the properties specified in the object-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list.</a:t>
            </a:r>
          </a:p>
          <a:p>
            <a:pPr eaLnBrk="1" hangingPunct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Each property name must be preceded by the dot separator (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) and can appear only once in the object-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list.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Object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Initializers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The object-initializer list cannot be empty and cannot contain properties that are declared as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endParaRPr lang="en-US" sz="25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5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The object initializer then executes the property initializers in the order in which they appear.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vbhtp5_09_ClassesAndObjectsImges_Page_02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756A-C7A6-4855-8639-C777943FAE9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Auto-Implemented Properties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write properties that do not have any additional logic in their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Get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accessors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there is a new feature in Visual Basic 2010 called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auto-implemented properties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that allows you to write one line of code and have the compiler to generate the property’s code for you.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Hour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property did not require validation in, we could have replaced line 5 and lines 29–41 with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Public Property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The compiler would then generate a Private instance variable of type Integer named _Hour and the following property code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FF"/>
                </a:solidFill>
                <a:latin typeface="Lucida Console" pitchFamily="49" charset="0"/>
              </a:rPr>
              <a:t>	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Public Property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Get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Return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_Hour</a:t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End Get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Set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4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value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   _Hour = value</a:t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End Set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End Property</a:t>
            </a:r>
            <a:endParaRPr lang="en-US" sz="18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602" t="47879" r="22039" b="21041"/>
          <a:stretch>
            <a:fillRect/>
          </a:stretch>
        </p:blipFill>
        <p:spPr bwMode="auto">
          <a:xfrm>
            <a:off x="755576" y="2852936"/>
            <a:ext cx="766009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3547" t="42839" r="22984" b="54641"/>
          <a:stretch>
            <a:fillRect/>
          </a:stretch>
        </p:blipFill>
        <p:spPr bwMode="auto">
          <a:xfrm>
            <a:off x="755576" y="1988840"/>
            <a:ext cx="8832981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45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Every object of a class shares </a:t>
            </a:r>
            <a:r>
              <a:rPr lang="en-US" sz="2300" i="1" dirty="0" smtClean="0">
                <a:solidFill>
                  <a:srgbClr val="000000"/>
                </a:solidFill>
                <a:latin typeface="Times New Roman" pitchFamily="18" charset="0"/>
              </a:rPr>
              <a:t>one copy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of the class’s method declarations.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object’s methods can manipulate the object’s data.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But how do methods know which object’s instance variables to manipulate? Every object can access itself through its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Me reference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 every call to a non-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method, the compiler passes an object’s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reference as an implicit argument.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55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Accessing Shadowed Instance Variables with Me</a:t>
            </a:r>
          </a:p>
          <a:p>
            <a:pPr lvl="1" eaLnBrk="1" hangingPunct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When a method has a parameter or local variable with the same name as one of the class’s instance variables, the instance variable is “hidden” until the method terminates execution—this is called 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shadowing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reference to access the shadowed instance variable.</a:t>
            </a:r>
          </a:p>
          <a:p>
            <a:pPr lvl="1" eaLnBrk="1" hangingPunct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Assume that we have 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Time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class with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hour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minute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second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instance variables.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65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following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Time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class constructor’s parameters shadow (have the same name as) the class’s instance variables, so we use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access each shadowed instance variable:</a:t>
            </a:r>
            <a:endParaRPr lang="en-US" sz="20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	Public Sub New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,</a:t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minute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second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.hour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= hour 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' initialize instance </a:t>
            </a:r>
            <a:r>
              <a:rPr lang="en-US" sz="1600" dirty="0" err="1" smtClean="0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hour</a:t>
            </a:r>
            <a:b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.minute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= minute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' initialize instance </a:t>
            </a:r>
            <a:r>
              <a:rPr lang="en-US" sz="1600" dirty="0" err="1" smtClean="0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minute</a:t>
            </a:r>
            <a:b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.second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= second 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' initialize instance </a:t>
            </a:r>
            <a:r>
              <a:rPr lang="en-US" sz="1600" dirty="0" err="1" smtClean="0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second</a:t>
            </a:r>
            <a:b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End Sub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' New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Shared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Class Members</a:t>
            </a:r>
          </a:p>
        </p:txBody>
      </p:sp>
      <p:sp>
        <p:nvSpPr>
          <p:cNvPr id="675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Each object has its own copy of the instance variables of its class.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certain cases, all objects of a class should share only one copy of a particular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Shared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class variable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represents </a:t>
            </a:r>
            <a:r>
              <a:rPr lang="en-US" sz="2500" dirty="0" err="1" smtClean="0">
                <a:solidFill>
                  <a:srgbClr val="0000FF"/>
                </a:solidFill>
                <a:latin typeface="Times New Roman" pitchFamily="18" charset="0"/>
              </a:rPr>
              <a:t>classwide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 information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—all objects of the class share the same variable, no matter how many objects of the class have been instantiated.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Together, a class’s instance variables and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variables are know as the class’s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fields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9_ClassesAndObjectsImges_Page_38.png"/>
          <p:cNvPicPr>
            <a:picLocks noGrp="1" noChangeAspect="1"/>
          </p:cNvPicPr>
          <p:nvPr isPhoto="1"/>
        </p:nvPicPr>
        <p:blipFill>
          <a:blip r:embed="rId2" cstate="print"/>
          <a:srcRect l="8263" t="14993" r="25987" b="24044"/>
          <a:stretch>
            <a:fillRect/>
          </a:stretch>
        </p:blipFill>
        <p:spPr bwMode="auto">
          <a:xfrm>
            <a:off x="1296144" y="404664"/>
            <a:ext cx="60121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9_ClassesAndObjectsImges_Page_39.png"/>
          <p:cNvPicPr>
            <a:picLocks noGrp="1" noChangeAspect="1"/>
          </p:cNvPicPr>
          <p:nvPr isPhoto="1"/>
        </p:nvPicPr>
        <p:blipFill>
          <a:blip r:embed="rId3" cstate="print"/>
          <a:srcRect l="8263" r="25200" b="46819"/>
          <a:stretch>
            <a:fillRect/>
          </a:stretch>
        </p:blipFill>
        <p:spPr bwMode="auto">
          <a:xfrm>
            <a:off x="1296144" y="3212976"/>
            <a:ext cx="60841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 rot="16200000">
            <a:off x="-473123" y="553244"/>
            <a:ext cx="21602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rgbClr val="3380E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/>
                <a:ea typeface="+mj-ea"/>
                <a:cs typeface="+mj-cs"/>
              </a:rPr>
              <a:t>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756A-C7A6-4855-8639-C777943FAE9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Shared Class Members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Scope of </a:t>
            </a:r>
            <a:r>
              <a:rPr lang="en-US" b="1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Members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class members have class scope.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A class’s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members can be accessed via the class name using the dot separator.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A class’s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members can be accessed by clients only indirectly through the class’s non-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methods and properties.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Shared Class Members</a:t>
            </a:r>
          </a:p>
        </p:txBody>
      </p:sp>
      <p:sp>
        <p:nvSpPr>
          <p:cNvPr id="727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500" b="1" i="1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b="1" i="1" smtClean="0">
                <a:solidFill>
                  <a:srgbClr val="000000"/>
                </a:solidFill>
                <a:latin typeface="Times New Roman" pitchFamily="18" charset="0"/>
              </a:rPr>
              <a:t> Members and the </a:t>
            </a:r>
            <a:r>
              <a:rPr lang="en-US" sz="2500" b="1" i="1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500" b="1" i="1" smtClean="0">
                <a:solidFill>
                  <a:srgbClr val="000000"/>
                </a:solidFill>
                <a:latin typeface="Times New Roman" pitchFamily="18" charset="0"/>
              </a:rPr>
              <a:t> Reference</a:t>
            </a:r>
          </a:p>
          <a:p>
            <a:pPr lvl="1" eaLnBrk="1" hangingPunct="1"/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methods and properties do not have access to the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reference, which can be used to directly access only non-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class members.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Shared Class Members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 Constructors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 are often initialized to their default values or to other values in their declarations.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 requires initialization that cannot be accomplished in its declaration (such as complex calculations or constructor arguments), you can perform the initialization in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Shared constructor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Shared constructor preceded by the shared modifier and must be declared public, without parameter.</a:t>
            </a: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Introduction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Many applications consist of one or more classes, each containing one or more methods.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If you become part of a development team in industry, you may work on applications that contain hundreds, or even thousands, of classes.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In this chapter, we motivate the notion of classes with real-world examples and use complete working applications to demonstrate creating your own classes and manipulating objects of those classes. 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Shared Methods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Example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 Math provides a collection of Shared methods that enable to perform common mathematical calculations.</a:t>
            </a:r>
          </a:p>
          <a:p>
            <a:pPr lvl="1" algn="ctr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Lucida Console" pitchFamily="49" charset="0"/>
              </a:rPr>
              <a:t>Math.Sqrt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(900.0)</a:t>
            </a:r>
            <a:endParaRPr lang="ar-SA" sz="18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475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Constants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fields whose values cannot change during program execution.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create a constant in a class, declare an identifier as either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Neither type of constant can be modified once initialized.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Const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identifier must be initialized at </a:t>
            </a:r>
            <a:r>
              <a:rPr lang="en-US" sz="2100" b="1" dirty="0" smtClean="0">
                <a:solidFill>
                  <a:srgbClr val="000000"/>
                </a:solidFill>
                <a:latin typeface="Times New Roman" pitchFamily="18" charset="0"/>
              </a:rPr>
              <a:t>compile time 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in its declaration and can be initialized only to constant values.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 :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Private Const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NUMBER_OF_CARDS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52</a:t>
            </a:r>
            <a:endParaRPr lang="en-US" sz="18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90000"/>
              </a:lnSpc>
              <a:buFont typeface="Verdana" pitchFamily="34" charset="0"/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68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ReadOnly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In some cases, a constant’s value is not known until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execution time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constant is initialized with a non-constant value (such as a variable)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constant must be initialized with a (possibly) different value on a per-object basis.</a:t>
            </a:r>
          </a:p>
          <a:p>
            <a:pPr lvl="1" eaLnBrk="1" hangingPunct="1">
              <a:lnSpc>
                <a:spcPct val="90000"/>
              </a:lnSpc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An identifier declared as 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</a:rPr>
              <a:t>ReadOnly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can be initialized either in its declaration or in the class’s constructor(s).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following declaration creates an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constant that might be part of an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Employee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class: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	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Private </a:t>
            </a:r>
            <a:r>
              <a:rPr lang="en-US" sz="1900" dirty="0" err="1" smtClean="0">
                <a:solidFill>
                  <a:srgbClr val="0000FF"/>
                </a:solidFill>
                <a:latin typeface="Lucida Console" pitchFamily="49" charset="0"/>
              </a:rPr>
              <a:t>ReadOnly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endParaRPr lang="en-US" sz="19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initialize the constant employee-by-employee, you can use the constructor: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  <a:t>	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Public Sub New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9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ID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ID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Sub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Accessing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Constants from Client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err="1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are implicitly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If you have 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value, client code can access it with the class name followed by the dot separator and 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’s name.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Each object of a class with a </a:t>
            </a:r>
            <a:r>
              <a:rPr lang="en-US" sz="2100" dirty="0" err="1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constant has a separate copy of the constant, unless you explicitly declare the constant as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If you have 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err="1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constant in your class, client code can access it via a reference to an object of that class.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Classes and Objects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class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 is an abstract representation of something.</a:t>
            </a:r>
          </a:p>
          <a:p>
            <a:pPr eaLnBrk="1" hangingPunct="1"/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object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 is a usable example of the thing the class represents.</a:t>
            </a:r>
          </a:p>
          <a:p>
            <a:pPr eaLnBrk="1" hangingPunct="1"/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 object is a structure containing data and methods that manipulate the data.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Fields, Properties and methods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Classes are made of 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fields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properties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methods.</a:t>
            </a: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Fields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and properties represent information that an object contains.</a:t>
            </a:r>
          </a:p>
          <a:p>
            <a:pPr lvl="1" eaLnBrk="1" hangingPunct="1"/>
            <a:r>
              <a:rPr lang="en-US" sz="2000" smtClean="0">
                <a:solidFill>
                  <a:srgbClr val="000000"/>
                </a:solidFill>
                <a:latin typeface="Times New Roman" pitchFamily="18" charset="0"/>
              </a:rPr>
              <a:t>Fields are like variables in that they can be read or set directly.</a:t>
            </a:r>
          </a:p>
          <a:p>
            <a:pPr lvl="2" eaLnBrk="1" hangingPunct="1"/>
            <a:r>
              <a:rPr lang="en-US" sz="1800" smtClean="0">
                <a:solidFill>
                  <a:srgbClr val="000000"/>
                </a:solidFill>
                <a:latin typeface="Times New Roman" pitchFamily="18" charset="0"/>
              </a:rPr>
              <a:t>Example Car color.</a:t>
            </a:r>
          </a:p>
          <a:p>
            <a:pPr eaLnBrk="1" hangingPunct="1"/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Properties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are retrieved and set like fields, but are implemented using property Get and property Set procedures.</a:t>
            </a:r>
          </a:p>
          <a:p>
            <a:pPr eaLnBrk="1" hangingPunct="1"/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Methods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represent actions that an object can perform.</a:t>
            </a:r>
          </a:p>
          <a:p>
            <a:pPr lvl="1" eaLnBrk="1" hangingPunct="1"/>
            <a:r>
              <a:rPr lang="en-US" sz="2000" smtClean="0">
                <a:solidFill>
                  <a:srgbClr val="000000"/>
                </a:solidFill>
                <a:latin typeface="Times New Roman" pitchFamily="18" charset="0"/>
              </a:rPr>
              <a:t> For example, a "Car" object could have "StartEngine," "Drive," and "Stop" methods.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Declaration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Verdana" pitchFamily="34" charset="0"/>
              <a:buNone/>
            </a:pPr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an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access modifier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Only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classes can be reused in other projects.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Every class declaration contains keyword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followed immediately by the class’s name.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Every class’s body ends with the keywords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62200" y="1447800"/>
            <a:ext cx="32004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Public Class </a:t>
            </a:r>
            <a:r>
              <a:rPr lang="en-US" dirty="0">
                <a:solidFill>
                  <a:prstClr val="black"/>
                </a:solidFill>
              </a:rPr>
              <a:t>Car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Access Levels 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 access level of a declared element is the extent of the ability to access it, that is, what code has permission to read it or write to it.</a:t>
            </a:r>
          </a:p>
          <a:p>
            <a:pPr lvl="1" eaLnBrk="1" hangingPunct="1"/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- elements are accessible from code anywhere within the same project, from other projects that reference the project.</a:t>
            </a:r>
          </a:p>
          <a:p>
            <a:pPr lvl="1" eaLnBrk="1" hangingPunct="1"/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Protected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- elements are accessible only from within the same class, or from a class derived from this class. </a:t>
            </a:r>
          </a:p>
          <a:p>
            <a:pPr lvl="1" eaLnBrk="1" hangingPunct="1"/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Private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- elements are accessible only from within the same module, class, or structure.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Member Variable (Field)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Verdana" pitchFamily="34" charset="0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 members declared with member access modifier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accessible only within the class, which gives the class complete control over how those members are used.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 members declared with member-access modifier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accessible wherever the program has a reference to an Account object. 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Member variables declared with Dim default to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access.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62200" y="1447800"/>
            <a:ext cx="36576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Public Class Car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  Private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color As String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End Class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Property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Use property procedure when: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Need to control when and how a value is set or retrieved.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Need to validate values.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Setting the property causes changes to other internal variables or to the values of other properties.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provides for the following property procedures: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 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Get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 procedure returns the value of a property. It is called when you access the property in an expression.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 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Set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 procedure sets a property to a value, including an object reference. It is called when you assign a value to the property.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usually define property procedures in pairs, using the Get and Set statements, but you can define either procedure alone if the property is read-only (Get Statement) or write-only (Set Statement).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066C-5E20-4ABD-BE68-FD6A90D82E7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11/11/2015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Lect8                  GC201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3323</TotalTime>
  <Words>1620</Words>
  <Application>Microsoft Office PowerPoint</Application>
  <PresentationFormat>On-screen Show (4:3)</PresentationFormat>
  <Paragraphs>300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Bookman Old Style</vt:lpstr>
      <vt:lpstr>Calibri</vt:lpstr>
      <vt:lpstr>Gill Sans MT</vt:lpstr>
      <vt:lpstr>Goudy Sans Medium</vt:lpstr>
      <vt:lpstr>Lucida Console</vt:lpstr>
      <vt:lpstr>Times New Roman</vt:lpstr>
      <vt:lpstr>Verdana</vt:lpstr>
      <vt:lpstr>Wingdings</vt:lpstr>
      <vt:lpstr>Wingdings 2</vt:lpstr>
      <vt:lpstr>Wingdings 3</vt:lpstr>
      <vt:lpstr>Office Theme</vt:lpstr>
      <vt:lpstr>Origin</vt:lpstr>
      <vt:lpstr>Object-Oriented Programming: Classes and Objects       </vt:lpstr>
      <vt:lpstr>PowerPoint Presentation</vt:lpstr>
      <vt:lpstr> Introduction</vt:lpstr>
      <vt:lpstr> Classes and Objects</vt:lpstr>
      <vt:lpstr>Fields, Properties and methods</vt:lpstr>
      <vt:lpstr>Class Declaration</vt:lpstr>
      <vt:lpstr>Access Levels </vt:lpstr>
      <vt:lpstr>Class Member Variable (Field)</vt:lpstr>
      <vt:lpstr>Class Property</vt:lpstr>
      <vt:lpstr>Class Property</vt:lpstr>
      <vt:lpstr>Class Constructor</vt:lpstr>
      <vt:lpstr>Class Constructor</vt:lpstr>
      <vt:lpstr>Create Object</vt:lpstr>
      <vt:lpstr>Example</vt:lpstr>
      <vt:lpstr>Composition</vt:lpstr>
      <vt:lpstr> Class Scope</vt:lpstr>
      <vt:lpstr>  Object Initializers</vt:lpstr>
      <vt:lpstr>  Object Initializers</vt:lpstr>
      <vt:lpstr> Object Initializers</vt:lpstr>
      <vt:lpstr> Auto-Implemented Properties</vt:lpstr>
      <vt:lpstr>PowerPoint Presentation</vt:lpstr>
      <vt:lpstr>Using Me to Access the Current Object</vt:lpstr>
      <vt:lpstr>Using Me to Access the Current Object</vt:lpstr>
      <vt:lpstr>Using Me to Access the Current Object</vt:lpstr>
      <vt:lpstr>Shared Class Members</vt:lpstr>
      <vt:lpstr>PowerPoint Presentation</vt:lpstr>
      <vt:lpstr>Shared Class Members</vt:lpstr>
      <vt:lpstr> Shared Class Members</vt:lpstr>
      <vt:lpstr> Shared Class Members</vt:lpstr>
      <vt:lpstr>Shared Methods</vt:lpstr>
      <vt:lpstr>Const and ReadOnly Fields</vt:lpstr>
      <vt:lpstr>Const and ReadOnly Fields</vt:lpstr>
      <vt:lpstr>Const and ReadOnly Fields</vt:lpstr>
      <vt:lpstr>Const and ReadOnly Fields</vt:lpstr>
      <vt:lpstr>Const and ReadOnly Fields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Object-Oriented Programming: Classes and Objects</dc:title>
  <dc:creator>Nasser</dc:creator>
  <cp:lastModifiedBy>Ashwaq</cp:lastModifiedBy>
  <cp:revision>11</cp:revision>
  <dcterms:created xsi:type="dcterms:W3CDTF">2012-09-11T20:00:59Z</dcterms:created>
  <dcterms:modified xsi:type="dcterms:W3CDTF">2015-11-11T04:53:28Z</dcterms:modified>
</cp:coreProperties>
</file>