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99" r:id="rId4"/>
    <p:sldId id="300" r:id="rId5"/>
    <p:sldId id="401" r:id="rId6"/>
    <p:sldId id="301" r:id="rId7"/>
    <p:sldId id="258" r:id="rId8"/>
    <p:sldId id="259" r:id="rId9"/>
    <p:sldId id="260" r:id="rId10"/>
    <p:sldId id="302" r:id="rId11"/>
    <p:sldId id="303" r:id="rId12"/>
    <p:sldId id="304" r:id="rId13"/>
    <p:sldId id="261" r:id="rId14"/>
    <p:sldId id="263" r:id="rId15"/>
    <p:sldId id="402" r:id="rId16"/>
    <p:sldId id="403" r:id="rId17"/>
    <p:sldId id="404" r:id="rId18"/>
    <p:sldId id="264" r:id="rId19"/>
    <p:sldId id="398" r:id="rId20"/>
    <p:sldId id="399" r:id="rId21"/>
    <p:sldId id="400" r:id="rId22"/>
    <p:sldId id="265" r:id="rId23"/>
    <p:sldId id="397" r:id="rId24"/>
    <p:sldId id="405" r:id="rId25"/>
    <p:sldId id="406" r:id="rId26"/>
    <p:sldId id="407" r:id="rId27"/>
    <p:sldId id="29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323BF2"/>
    <a:srgbClr val="DEE9FA"/>
    <a:srgbClr val="DDFFEE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37"/>
  </p:normalViewPr>
  <p:slideViewPr>
    <p:cSldViewPr snapToGrid="0">
      <p:cViewPr varScale="1">
        <p:scale>
          <a:sx n="89" d="100"/>
          <a:sy n="89" d="100"/>
        </p:scale>
        <p:origin x="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7C5C6-E9BF-4466-AE1B-25D18F372A53}" type="datetimeFigureOut">
              <a:rPr lang="en-US" smtClean="0"/>
              <a:t>2/4/19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04FC7-1B0F-44F0-A396-CE9D336DC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91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. No bandwidth is wasted for</a:t>
            </a:r>
          </a:p>
          <a:p>
            <a:r>
              <a:rPr lang="en-US"/>
              <a:t>separating two carrier signals.</a:t>
            </a:r>
          </a:p>
          <a:p>
            <a:endParaRPr lang="en-US"/>
          </a:p>
          <a:p>
            <a:r>
              <a:rPr lang="en-US"/>
              <a:t>PSK is limited by the ability of the equipment to distinguish small differences in phase.</a:t>
            </a:r>
          </a:p>
          <a:p>
            <a:r>
              <a:rPr lang="en-US"/>
              <a:t>This factor limits its potential bit rate.</a:t>
            </a:r>
          </a:p>
          <a:p>
            <a:endParaRPr lang="en-US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3FF29A9-A537-1640-B5FE-0528F590FC8B}" type="slidenum">
              <a:rPr lang="en-US" sz="1200">
                <a:cs typeface="Arial" charset="0"/>
              </a:rPr>
              <a:pPr/>
              <a:t>24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541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94DD8-11C4-4E23-A16B-18DBF0294556}" type="slidenum">
              <a:rPr lang="ar-SA" smtClean="0"/>
              <a:t>27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1828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9C90AA7-2E6A-4E7F-A3CF-B2732BE8B355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287481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1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2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0105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0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2/4/19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8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2/4/19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9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6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0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1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79C90AA7-2E6A-4E7F-A3CF-B2732BE8B355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7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37209" y="3895107"/>
            <a:ext cx="1490355" cy="1662546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1436914" y="5118266"/>
            <a:ext cx="724395" cy="760020"/>
          </a:xfrm>
          <a:prstGeom prst="star5">
            <a:avLst/>
          </a:prstGeom>
          <a:solidFill>
            <a:srgbClr val="DEE9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656608" y="4690753"/>
            <a:ext cx="748146" cy="736271"/>
          </a:xfrm>
          <a:prstGeom prst="star5">
            <a:avLst/>
          </a:prstGeom>
          <a:solidFill>
            <a:srgbClr val="DDFFE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73972" y="1875103"/>
            <a:ext cx="72484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bg1">
                    <a:lumMod val="25000"/>
                  </a:schemeClr>
                </a:solidFill>
              </a:rPr>
              <a:t>(</a:t>
            </a:r>
            <a:r>
              <a:rPr lang="en-US" sz="3200" spc="-5" dirty="0">
                <a:solidFill>
                  <a:schemeClr val="tx1">
                    <a:lumMod val="50000"/>
                  </a:schemeClr>
                </a:solidFill>
              </a:rPr>
              <a:t>D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igit</a:t>
            </a:r>
            <a:r>
              <a:rPr lang="en-US" sz="3200" spc="-5" dirty="0">
                <a:solidFill>
                  <a:schemeClr val="tx1">
                    <a:lumMod val="50000"/>
                  </a:schemeClr>
                </a:solidFill>
              </a:rPr>
              <a:t>a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l Modul</a:t>
            </a:r>
            <a:r>
              <a:rPr lang="en-US" sz="3200" spc="-5" dirty="0">
                <a:solidFill>
                  <a:schemeClr val="tx1">
                    <a:lumMod val="50000"/>
                  </a:schemeClr>
                </a:solidFill>
              </a:rPr>
              <a:t>a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tion B</a:t>
            </a:r>
            <a:r>
              <a:rPr lang="en-US" sz="3200" spc="-5" dirty="0">
                <a:solidFill>
                  <a:schemeClr val="tx1">
                    <a:lumMod val="50000"/>
                  </a:schemeClr>
                </a:solidFill>
              </a:rPr>
              <a:t>a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si</a:t>
            </a:r>
            <a:r>
              <a:rPr lang="en-US" sz="3200" spc="-5" dirty="0">
                <a:solidFill>
                  <a:schemeClr val="tx1">
                    <a:lumMod val="50000"/>
                  </a:schemeClr>
                </a:solidFill>
              </a:rPr>
              <a:t>c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s</a:t>
            </a:r>
            <a:r>
              <a:rPr lang="en-US" sz="3600" dirty="0">
                <a:solidFill>
                  <a:schemeClr val="bg1">
                    <a:lumMod val="25000"/>
                  </a:schemeClr>
                </a:solidFill>
              </a:rPr>
              <a:t>)</a:t>
            </a:r>
          </a:p>
          <a:p>
            <a:r>
              <a:rPr lang="en-US" sz="2400" dirty="0">
                <a:solidFill>
                  <a:schemeClr val="bg1">
                    <a:lumMod val="25000"/>
                  </a:schemeClr>
                </a:solidFill>
              </a:rPr>
              <a:t>Data Transmission And Digital  Communication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6042037" y="3134623"/>
            <a:ext cx="17123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Lecture 3– 2019/1440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249" y="6581001"/>
            <a:ext cx="11320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By: Elham Sunbu</a:t>
            </a:r>
          </a:p>
        </p:txBody>
      </p:sp>
    </p:spTree>
    <p:extLst>
      <p:ext uri="{BB962C8B-B14F-4D97-AF65-F5344CB8AC3E}">
        <p14:creationId xmlns:p14="http://schemas.microsoft.com/office/powerpoint/2010/main" val="2823261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CCF7021-5BB7-5A49-A140-1B6C3A082B82}"/>
              </a:ext>
            </a:extLst>
          </p:cNvPr>
          <p:cNvSpPr/>
          <p:nvPr/>
        </p:nvSpPr>
        <p:spPr>
          <a:xfrm>
            <a:off x="1157287" y="2303413"/>
            <a:ext cx="978693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>
                    <a:lumMod val="10000"/>
                  </a:schemeClr>
                </a:solidFill>
              </a:rPr>
              <a:t>Bit rate, </a:t>
            </a:r>
            <a:r>
              <a:rPr lang="en-US" altLang="en-US" sz="2000" dirty="0">
                <a:solidFill>
                  <a:srgbClr val="C00000"/>
                </a:solidFill>
              </a:rPr>
              <a:t>N</a:t>
            </a:r>
            <a:r>
              <a:rPr lang="en-US" altLang="en-US" sz="2000" dirty="0">
                <a:solidFill>
                  <a:schemeClr val="tx1">
                    <a:lumMod val="10000"/>
                  </a:schemeClr>
                </a:solidFill>
              </a:rPr>
              <a:t>, is the number of bits per second (bps).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>
                    <a:lumMod val="10000"/>
                  </a:schemeClr>
                </a:solidFill>
              </a:rPr>
              <a:t>Baud rate is the number of signal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>
                    <a:lumMod val="10000"/>
                  </a:schemeClr>
                </a:solidFill>
              </a:rPr>
              <a:t>elements per second (</a:t>
            </a:r>
            <a:r>
              <a:rPr lang="en-US" altLang="en-US" sz="2000" dirty="0">
                <a:solidFill>
                  <a:srgbClr val="C00000"/>
                </a:solidFill>
              </a:rPr>
              <a:t>bauds</a:t>
            </a:r>
            <a:r>
              <a:rPr lang="en-US" altLang="en-US" sz="2000" dirty="0">
                <a:solidFill>
                  <a:schemeClr val="tx1">
                    <a:lumMod val="10000"/>
                  </a:schemeClr>
                </a:solidFill>
              </a:rPr>
              <a:t>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>
                    <a:lumMod val="10000"/>
                  </a:schemeClr>
                </a:solidFill>
              </a:rPr>
              <a:t>In the analog transmission of digital data, the signal or baud rate is </a:t>
            </a:r>
            <a:r>
              <a:rPr lang="en-US" altLang="en-US" sz="2000" dirty="0">
                <a:solidFill>
                  <a:srgbClr val="00B050"/>
                </a:solidFill>
              </a:rPr>
              <a:t>less than</a:t>
            </a:r>
            <a:r>
              <a:rPr lang="en-US" altLang="en-US" sz="2000" dirty="0">
                <a:solidFill>
                  <a:schemeClr val="tx1">
                    <a:lumMod val="10000"/>
                  </a:schemeClr>
                </a:solidFill>
              </a:rPr>
              <a:t> or </a:t>
            </a:r>
            <a:r>
              <a:rPr lang="en-US" altLang="en-US" sz="2000" dirty="0">
                <a:solidFill>
                  <a:srgbClr val="00B050"/>
                </a:solidFill>
              </a:rPr>
              <a:t>equal</a:t>
            </a:r>
            <a:r>
              <a:rPr lang="en-US" altLang="en-US" sz="2000" dirty="0">
                <a:solidFill>
                  <a:schemeClr val="tx1">
                    <a:lumMod val="10000"/>
                  </a:schemeClr>
                </a:solidFill>
              </a:rPr>
              <a:t> to the bit rate.</a:t>
            </a:r>
          </a:p>
          <a:p>
            <a:pPr lvl="2"/>
            <a:r>
              <a:rPr lang="en-US" altLang="en-US" sz="2000" b="1" dirty="0">
                <a:solidFill>
                  <a:srgbClr val="0070C0"/>
                </a:solidFill>
              </a:rPr>
              <a:t>S=Nx1/r </a:t>
            </a:r>
            <a:r>
              <a:rPr lang="en-US" altLang="en-US" sz="2000" dirty="0">
                <a:solidFill>
                  <a:schemeClr val="tx1">
                    <a:lumMod val="10000"/>
                  </a:schemeClr>
                </a:solidFill>
              </a:rPr>
              <a:t>bauds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>
                    <a:lumMod val="10000"/>
                  </a:schemeClr>
                </a:solidFill>
              </a:rPr>
              <a:t>Where </a:t>
            </a:r>
            <a:r>
              <a:rPr lang="en-US" altLang="en-US" sz="2000" b="1" dirty="0">
                <a:solidFill>
                  <a:srgbClr val="C00000"/>
                </a:solidFill>
              </a:rPr>
              <a:t>r</a:t>
            </a:r>
            <a:r>
              <a:rPr lang="en-US" altLang="en-US" sz="2000" dirty="0">
                <a:solidFill>
                  <a:schemeClr val="tx1">
                    <a:lumMod val="10000"/>
                  </a:schemeClr>
                </a:solidFill>
              </a:rPr>
              <a:t> is the number of data bits per signal element.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EBC7B5-D9AC-A64B-85A9-B3F627CE7D18}"/>
              </a:ext>
            </a:extLst>
          </p:cNvPr>
          <p:cNvSpPr txBox="1"/>
          <p:nvPr/>
        </p:nvSpPr>
        <p:spPr>
          <a:xfrm>
            <a:off x="1157287" y="1085851"/>
            <a:ext cx="1856598" cy="707886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NOTE:</a:t>
            </a:r>
          </a:p>
        </p:txBody>
      </p:sp>
    </p:spTree>
    <p:extLst>
      <p:ext uri="{BB962C8B-B14F-4D97-AF65-F5344CB8AC3E}">
        <p14:creationId xmlns:p14="http://schemas.microsoft.com/office/powerpoint/2010/main" val="1803802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5D755B0-C61C-6F41-96B4-CAD40B38DB7F}"/>
              </a:ext>
            </a:extLst>
          </p:cNvPr>
          <p:cNvSpPr/>
          <p:nvPr/>
        </p:nvSpPr>
        <p:spPr>
          <a:xfrm>
            <a:off x="1047750" y="2191435"/>
            <a:ext cx="908208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</a:rPr>
              <a:t>An analog signal carries 4 bits per signal element. If 1000 signal elements are sent per second, find the bit rate.</a:t>
            </a:r>
          </a:p>
          <a:p>
            <a:endParaRPr lang="en-US" altLang="en-US" sz="2000" dirty="0">
              <a:solidFill>
                <a:schemeClr val="tx1">
                  <a:lumMod val="10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Solution:</a:t>
            </a:r>
            <a:endParaRPr lang="en-US" altLang="en-US" sz="2800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r>
              <a:rPr lang="en-US" altLang="en-US" sz="2000" dirty="0">
                <a:solidFill>
                  <a:srgbClr val="0070C0"/>
                </a:solidFill>
                <a:latin typeface="Times" pitchFamily="2" charset="0"/>
              </a:rPr>
              <a:t>In this case, r = 4, S = 1000, and N is unknown. We can find the value of N from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A592EF-7C89-BB4D-9790-5AA6A1177651}"/>
              </a:ext>
            </a:extLst>
          </p:cNvPr>
          <p:cNvSpPr/>
          <p:nvPr/>
        </p:nvSpPr>
        <p:spPr>
          <a:xfrm>
            <a:off x="1047750" y="1010009"/>
            <a:ext cx="2513830" cy="584775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C00000"/>
                </a:solidFill>
              </a:rPr>
              <a:t>Example 1:</a:t>
            </a:r>
            <a:endParaRPr lang="en-US" sz="3200" b="1" dirty="0">
              <a:solidFill>
                <a:srgbClr val="C00000"/>
              </a:solidFill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5FBCD4D6-F32A-5346-9210-DCCB9878E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665" y="4480857"/>
            <a:ext cx="6434137" cy="566737"/>
          </a:xfrm>
          <a:prstGeom prst="rect">
            <a:avLst/>
          </a:prstGeom>
          <a:noFill/>
          <a:ln w="57150" cmpd="thickThin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7448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D90063-CB48-FF44-AD43-0F03E55D4DE4}"/>
              </a:ext>
            </a:extLst>
          </p:cNvPr>
          <p:cNvSpPr/>
          <p:nvPr/>
        </p:nvSpPr>
        <p:spPr>
          <a:xfrm>
            <a:off x="1047750" y="1010009"/>
            <a:ext cx="2513830" cy="584775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C00000"/>
                </a:solidFill>
              </a:rPr>
              <a:t>Example 2: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6584E4-D092-BF43-B89B-FB3D8A23259B}"/>
              </a:ext>
            </a:extLst>
          </p:cNvPr>
          <p:cNvSpPr/>
          <p:nvPr/>
        </p:nvSpPr>
        <p:spPr>
          <a:xfrm>
            <a:off x="862012" y="2124373"/>
            <a:ext cx="908208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4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</a:rPr>
              <a:t>An analog signal has a bit rate of 8000 bps and a baud rate of 1000 baud. How many data elements are carried by each signal element? How many signal elements do we need?</a:t>
            </a:r>
          </a:p>
          <a:p>
            <a:pPr algn="just"/>
            <a:endParaRPr lang="en-US" altLang="en-US" sz="2400" dirty="0">
              <a:solidFill>
                <a:schemeClr val="tx1">
                  <a:lumMod val="10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Solution:</a:t>
            </a:r>
          </a:p>
          <a:p>
            <a:endParaRPr lang="en-US" altLang="en-US" sz="24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altLang="en-US" sz="2000" dirty="0">
                <a:solidFill>
                  <a:srgbClr val="0070C0"/>
                </a:solidFill>
                <a:latin typeface="Times" pitchFamily="2" charset="0"/>
              </a:rPr>
              <a:t>In this example, S = 1000, N = 8000, and r and L are unknown. We find first the value of r and then the value of L.</a:t>
            </a:r>
          </a:p>
        </p:txBody>
      </p:sp>
      <p:pic>
        <p:nvPicPr>
          <p:cNvPr id="6" name="Picture 15">
            <a:extLst>
              <a:ext uri="{FF2B5EF4-FFF2-40B4-BE49-F238E27FC236}">
                <a16:creationId xmlns:a16="http://schemas.microsoft.com/office/drawing/2014/main" id="{7A6F7EE9-3ABF-764F-9BDF-45279F18C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413375"/>
            <a:ext cx="5427663" cy="1044575"/>
          </a:xfrm>
          <a:prstGeom prst="rect">
            <a:avLst/>
          </a:prstGeom>
          <a:noFill/>
          <a:ln w="57150" cmpd="thickThin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6814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4575" y="918753"/>
            <a:ext cx="4479925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 anchor="b">
            <a:spAutoFit/>
          </a:bodyPr>
          <a:lstStyle/>
          <a:p>
            <a:pPr algn="ctr"/>
            <a:r>
              <a:rPr sz="4000" spc="-215" dirty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Modulation</a:t>
            </a:r>
            <a:r>
              <a:rPr lang="en-US" sz="4000" spc="-215" dirty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sz="4000" spc="-215" dirty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Process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026890" y="2085976"/>
            <a:ext cx="9595294" cy="3761286"/>
          </a:xfrm>
          <a:prstGeom prst="rect">
            <a:avLst/>
          </a:prstGeom>
        </p:spPr>
        <p:txBody>
          <a:bodyPr vert="horz" wrap="square" lIns="0" tIns="166370" rIns="0" bIns="0" rtlCol="0">
            <a:spAutoFit/>
          </a:bodyPr>
          <a:lstStyle/>
          <a:p>
            <a:pPr marL="1108710">
              <a:lnSpc>
                <a:spcPct val="100000"/>
              </a:lnSpc>
              <a:spcBef>
                <a:spcPts val="1310"/>
              </a:spcBef>
              <a:tabLst>
                <a:tab pos="1343660" algn="l"/>
                <a:tab pos="1652270" algn="l"/>
              </a:tabLst>
            </a:pPr>
            <a:r>
              <a:rPr i="1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f	</a:t>
            </a:r>
            <a:r>
              <a:rPr spc="5" dirty="0">
                <a:solidFill>
                  <a:schemeClr val="tx1">
                    <a:lumMod val="10000"/>
                  </a:schemeClr>
                </a:solidFill>
                <a:latin typeface="Symbol"/>
                <a:cs typeface="Symbol"/>
              </a:rPr>
              <a:t></a:t>
            </a:r>
            <a:r>
              <a:rPr spc="5" dirty="0">
                <a:solidFill>
                  <a:schemeClr val="tx1">
                    <a:lumMod val="10000"/>
                  </a:schemeClr>
                </a:solidFill>
              </a:rPr>
              <a:t>	</a:t>
            </a:r>
            <a:r>
              <a:rPr i="1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f</a:t>
            </a:r>
            <a:r>
              <a:rPr i="1" spc="21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4950" spc="-112" baseline="-3367" dirty="0">
                <a:solidFill>
                  <a:schemeClr val="tx1">
                    <a:lumMod val="10000"/>
                  </a:schemeClr>
                </a:solidFill>
                <a:latin typeface="Symbol"/>
                <a:cs typeface="Symbol"/>
              </a:rPr>
              <a:t></a:t>
            </a:r>
            <a:r>
              <a:rPr sz="2500" i="1" spc="-16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a</a:t>
            </a:r>
            <a:r>
              <a:rPr sz="2175" spc="7" baseline="-24904" dirty="0">
                <a:solidFill>
                  <a:schemeClr val="tx1">
                    <a:lumMod val="10000"/>
                  </a:schemeClr>
                </a:solidFill>
              </a:rPr>
              <a:t>1</a:t>
            </a:r>
            <a:r>
              <a:rPr sz="2175" spc="-352" baseline="-24904" dirty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sz="2500" dirty="0">
                <a:solidFill>
                  <a:schemeClr val="tx1">
                    <a:lumMod val="10000"/>
                  </a:schemeClr>
                </a:solidFill>
              </a:rPr>
              <a:t>,</a:t>
            </a:r>
            <a:r>
              <a:rPr sz="2500" spc="-315" dirty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sz="2500" i="1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a</a:t>
            </a:r>
            <a:r>
              <a:rPr sz="2175" spc="7" baseline="-24904" dirty="0">
                <a:solidFill>
                  <a:schemeClr val="tx1">
                    <a:lumMod val="10000"/>
                  </a:schemeClr>
                </a:solidFill>
              </a:rPr>
              <a:t>2</a:t>
            </a:r>
            <a:r>
              <a:rPr sz="2175" spc="-187" baseline="-24904" dirty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sz="2500" dirty="0">
                <a:solidFill>
                  <a:schemeClr val="tx1">
                    <a:lumMod val="10000"/>
                  </a:schemeClr>
                </a:solidFill>
              </a:rPr>
              <a:t>,</a:t>
            </a:r>
            <a:r>
              <a:rPr sz="2500" spc="-315" dirty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sz="2500" i="1" spc="-4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a</a:t>
            </a:r>
            <a:r>
              <a:rPr sz="2175" spc="7" baseline="-24904" dirty="0">
                <a:solidFill>
                  <a:schemeClr val="tx1">
                    <a:lumMod val="10000"/>
                  </a:schemeClr>
                </a:solidFill>
              </a:rPr>
              <a:t>3</a:t>
            </a:r>
            <a:r>
              <a:rPr sz="2175" spc="-254" baseline="-24904" dirty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sz="2500" spc="155" dirty="0">
                <a:solidFill>
                  <a:schemeClr val="tx1">
                    <a:lumMod val="10000"/>
                  </a:schemeClr>
                </a:solidFill>
              </a:rPr>
              <a:t>,</a:t>
            </a:r>
            <a:r>
              <a:rPr sz="2500" dirty="0">
                <a:solidFill>
                  <a:schemeClr val="tx1">
                    <a:lumMod val="10000"/>
                  </a:schemeClr>
                </a:solidFill>
              </a:rPr>
              <a:t>.</a:t>
            </a:r>
            <a:r>
              <a:rPr sz="2500" spc="5" dirty="0">
                <a:solidFill>
                  <a:schemeClr val="tx1">
                    <a:lumMod val="10000"/>
                  </a:schemeClr>
                </a:solidFill>
              </a:rPr>
              <a:t>.</a:t>
            </a:r>
            <a:r>
              <a:rPr sz="2500" spc="-75" dirty="0">
                <a:solidFill>
                  <a:schemeClr val="tx1">
                    <a:lumMod val="10000"/>
                  </a:schemeClr>
                </a:solidFill>
              </a:rPr>
              <a:t>.</a:t>
            </a:r>
            <a:r>
              <a:rPr sz="2500" i="1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a</a:t>
            </a:r>
            <a:r>
              <a:rPr sz="2175" i="1" spc="7" baseline="-24904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n</a:t>
            </a:r>
            <a:r>
              <a:rPr sz="2175" i="1" spc="-157" baseline="-24904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500" dirty="0">
                <a:solidFill>
                  <a:schemeClr val="tx1">
                    <a:lumMod val="10000"/>
                  </a:schemeClr>
                </a:solidFill>
              </a:rPr>
              <a:t>,</a:t>
            </a:r>
            <a:r>
              <a:rPr sz="2500" spc="-385" dirty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sz="2500" i="1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t</a:t>
            </a:r>
            <a:r>
              <a:rPr sz="2500" i="1" spc="-32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4950" spc="-419" baseline="-3367" dirty="0">
                <a:solidFill>
                  <a:schemeClr val="tx1">
                    <a:lumMod val="10000"/>
                  </a:schemeClr>
                </a:solidFill>
                <a:latin typeface="Symbol"/>
                <a:cs typeface="Symbol"/>
              </a:rPr>
              <a:t></a:t>
            </a:r>
            <a:r>
              <a:rPr sz="4950" spc="209" baseline="-3367" dirty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sz="2500" dirty="0">
                <a:solidFill>
                  <a:schemeClr val="tx1">
                    <a:lumMod val="10000"/>
                  </a:schemeClr>
                </a:solidFill>
              </a:rPr>
              <a:t>(= </a:t>
            </a:r>
            <a:r>
              <a:rPr sz="2500" spc="-10" dirty="0">
                <a:solidFill>
                  <a:srgbClr val="92D050"/>
                </a:solidFill>
              </a:rPr>
              <a:t>c</a:t>
            </a:r>
            <a:r>
              <a:rPr sz="2500" spc="-15" dirty="0">
                <a:solidFill>
                  <a:srgbClr val="92D050"/>
                </a:solidFill>
              </a:rPr>
              <a:t>a</a:t>
            </a:r>
            <a:r>
              <a:rPr sz="2500" spc="-10" dirty="0">
                <a:solidFill>
                  <a:srgbClr val="92D050"/>
                </a:solidFill>
              </a:rPr>
              <a:t>rr</a:t>
            </a:r>
            <a:r>
              <a:rPr sz="2500" spc="5" dirty="0">
                <a:solidFill>
                  <a:srgbClr val="92D050"/>
                </a:solidFill>
              </a:rPr>
              <a:t>i</a:t>
            </a:r>
            <a:r>
              <a:rPr sz="2500" spc="-15" dirty="0">
                <a:solidFill>
                  <a:srgbClr val="92D050"/>
                </a:solidFill>
              </a:rPr>
              <a:t>e</a:t>
            </a:r>
            <a:r>
              <a:rPr sz="2500" spc="-10" dirty="0">
                <a:solidFill>
                  <a:srgbClr val="92D050"/>
                </a:solidFill>
              </a:rPr>
              <a:t>r</a:t>
            </a:r>
            <a:r>
              <a:rPr sz="2500" dirty="0">
                <a:solidFill>
                  <a:schemeClr val="tx1">
                    <a:lumMod val="10000"/>
                  </a:schemeClr>
                </a:solidFill>
              </a:rPr>
              <a:t>)</a:t>
            </a:r>
            <a:endParaRPr sz="2500" dirty="0">
              <a:solidFill>
                <a:schemeClr val="tx1">
                  <a:lumMod val="10000"/>
                </a:schemeClr>
              </a:solidFill>
              <a:latin typeface="Symbol"/>
              <a:cs typeface="Symbol"/>
            </a:endParaRPr>
          </a:p>
          <a:p>
            <a:pPr marL="1048385">
              <a:lnSpc>
                <a:spcPct val="100000"/>
              </a:lnSpc>
              <a:spcBef>
                <a:spcPts val="930"/>
              </a:spcBef>
              <a:tabLst>
                <a:tab pos="2799715" algn="l"/>
              </a:tabLst>
            </a:pPr>
            <a:r>
              <a:rPr i="1" spc="-8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a</a:t>
            </a:r>
            <a:r>
              <a:rPr sz="2175" spc="-120" baseline="-24904" dirty="0">
                <a:solidFill>
                  <a:schemeClr val="tx1">
                    <a:lumMod val="10000"/>
                  </a:schemeClr>
                </a:solidFill>
              </a:rPr>
              <a:t>1</a:t>
            </a:r>
            <a:r>
              <a:rPr sz="2175" spc="-352" baseline="-24904" dirty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sz="2500" dirty="0">
                <a:solidFill>
                  <a:schemeClr val="tx1">
                    <a:lumMod val="10000"/>
                  </a:schemeClr>
                </a:solidFill>
              </a:rPr>
              <a:t>,</a:t>
            </a:r>
            <a:r>
              <a:rPr sz="2500" spc="-310" dirty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sz="2500" i="1" spc="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a</a:t>
            </a:r>
            <a:r>
              <a:rPr sz="2175" spc="7" baseline="-24904" dirty="0">
                <a:solidFill>
                  <a:schemeClr val="tx1">
                    <a:lumMod val="10000"/>
                  </a:schemeClr>
                </a:solidFill>
              </a:rPr>
              <a:t>2</a:t>
            </a:r>
            <a:r>
              <a:rPr sz="2175" spc="-179" baseline="-24904" dirty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sz="2500" dirty="0">
                <a:solidFill>
                  <a:schemeClr val="tx1">
                    <a:lumMod val="10000"/>
                  </a:schemeClr>
                </a:solidFill>
              </a:rPr>
              <a:t>,</a:t>
            </a:r>
            <a:r>
              <a:rPr sz="2500" spc="-310" dirty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sz="2500" i="1" spc="-2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a</a:t>
            </a:r>
            <a:r>
              <a:rPr sz="2175" spc="-30" baseline="-24904" dirty="0">
                <a:solidFill>
                  <a:schemeClr val="tx1">
                    <a:lumMod val="10000"/>
                  </a:schemeClr>
                </a:solidFill>
              </a:rPr>
              <a:t>3</a:t>
            </a:r>
            <a:r>
              <a:rPr sz="2175" spc="-254" baseline="-24904" dirty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sz="2500" spc="15" dirty="0">
                <a:solidFill>
                  <a:schemeClr val="tx1">
                    <a:lumMod val="10000"/>
                  </a:schemeClr>
                </a:solidFill>
              </a:rPr>
              <a:t>,...</a:t>
            </a:r>
            <a:r>
              <a:rPr sz="2500" i="1" spc="1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a</a:t>
            </a:r>
            <a:r>
              <a:rPr sz="2175" i="1" spc="22" baseline="-24904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n	</a:t>
            </a:r>
            <a:r>
              <a:rPr sz="2500" dirty="0">
                <a:solidFill>
                  <a:schemeClr val="tx1">
                    <a:lumMod val="10000"/>
                  </a:schemeClr>
                </a:solidFill>
              </a:rPr>
              <a:t>(= </a:t>
            </a:r>
            <a:r>
              <a:rPr sz="2500" spc="-5" dirty="0">
                <a:solidFill>
                  <a:srgbClr val="0070C0"/>
                </a:solidFill>
              </a:rPr>
              <a:t>modulation</a:t>
            </a:r>
            <a:r>
              <a:rPr sz="2500" spc="5" dirty="0">
                <a:solidFill>
                  <a:srgbClr val="0070C0"/>
                </a:solidFill>
              </a:rPr>
              <a:t> </a:t>
            </a:r>
            <a:r>
              <a:rPr sz="2500" spc="-10" dirty="0">
                <a:solidFill>
                  <a:srgbClr val="0070C0"/>
                </a:solidFill>
              </a:rPr>
              <a:t>parameters</a:t>
            </a:r>
            <a:r>
              <a:rPr sz="2500" spc="-10" dirty="0">
                <a:solidFill>
                  <a:schemeClr val="tx1">
                    <a:lumMod val="10000"/>
                  </a:schemeClr>
                </a:solidFill>
              </a:rPr>
              <a:t>)</a:t>
            </a:r>
            <a:endParaRPr sz="2500" dirty="0">
              <a:solidFill>
                <a:schemeClr val="tx1">
                  <a:lumMod val="10000"/>
                </a:schemeClr>
              </a:solidFill>
              <a:latin typeface="Times New Roman"/>
              <a:cs typeface="Times New Roman"/>
            </a:endParaRPr>
          </a:p>
          <a:p>
            <a:pPr marL="1038860">
              <a:lnSpc>
                <a:spcPct val="100000"/>
              </a:lnSpc>
              <a:spcBef>
                <a:spcPts val="870"/>
              </a:spcBef>
            </a:pPr>
            <a:r>
              <a:rPr i="1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t </a:t>
            </a:r>
            <a:r>
              <a:rPr dirty="0">
                <a:solidFill>
                  <a:schemeClr val="tx1">
                    <a:lumMod val="10000"/>
                  </a:schemeClr>
                </a:solidFill>
              </a:rPr>
              <a:t>(=</a:t>
            </a:r>
            <a:r>
              <a:rPr spc="-380" dirty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spc="-5" dirty="0">
                <a:solidFill>
                  <a:srgbClr val="7030A0"/>
                </a:solidFill>
              </a:rPr>
              <a:t>time</a:t>
            </a:r>
            <a:r>
              <a:rPr spc="-5" dirty="0">
                <a:solidFill>
                  <a:schemeClr val="tx1">
                    <a:lumMod val="10000"/>
                  </a:schemeClr>
                </a:solidFill>
              </a:rPr>
              <a:t>)</a:t>
            </a:r>
          </a:p>
          <a:p>
            <a:pPr marL="355600" marR="53340" indent="-342900">
              <a:lnSpc>
                <a:spcPct val="100000"/>
              </a:lnSpc>
              <a:spcBef>
                <a:spcPts val="1215"/>
              </a:spcBef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C00000"/>
                </a:solidFill>
              </a:rPr>
              <a:t>Modulation implies 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</a:rPr>
              <a:t>varying </a:t>
            </a:r>
            <a:r>
              <a:rPr sz="2400" dirty="0">
                <a:solidFill>
                  <a:schemeClr val="tx1">
                    <a:lumMod val="10000"/>
                  </a:schemeClr>
                </a:solidFill>
              </a:rPr>
              <a:t>one or more  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</a:rPr>
              <a:t>characteristics (modulation parameters a</a:t>
            </a:r>
            <a:r>
              <a:rPr sz="2400" spc="-7" baseline="-19519" dirty="0">
                <a:solidFill>
                  <a:schemeClr val="tx1">
                    <a:lumMod val="10000"/>
                  </a:schemeClr>
                </a:solidFill>
              </a:rPr>
              <a:t>1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</a:rPr>
              <a:t>, a</a:t>
            </a:r>
            <a:r>
              <a:rPr sz="2400" spc="-7" baseline="-19519" dirty="0">
                <a:solidFill>
                  <a:schemeClr val="tx1">
                    <a:lumMod val="10000"/>
                  </a:schemeClr>
                </a:solidFill>
              </a:rPr>
              <a:t>2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</a:rPr>
              <a:t>, </a:t>
            </a:r>
            <a:r>
              <a:rPr sz="2400" dirty="0">
                <a:solidFill>
                  <a:schemeClr val="tx1">
                    <a:lumMod val="10000"/>
                  </a:schemeClr>
                </a:solidFill>
              </a:rPr>
              <a:t>… 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</a:rPr>
              <a:t>a</a:t>
            </a:r>
            <a:r>
              <a:rPr sz="2400" spc="-7" baseline="-19519" dirty="0">
                <a:solidFill>
                  <a:schemeClr val="tx1">
                    <a:lumMod val="10000"/>
                  </a:schemeClr>
                </a:solidFill>
              </a:rPr>
              <a:t>n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</a:rPr>
              <a:t>) </a:t>
            </a:r>
            <a:r>
              <a:rPr sz="2400" dirty="0">
                <a:solidFill>
                  <a:schemeClr val="tx1">
                    <a:lumMod val="10000"/>
                  </a:schemeClr>
                </a:solidFill>
              </a:rPr>
              <a:t>of  a 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</a:rPr>
              <a:t>carrier </a:t>
            </a:r>
            <a:r>
              <a:rPr sz="2400" i="1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f 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</a:rPr>
              <a:t>in accordance with the information-bearing  (modulating) baseband</a:t>
            </a:r>
            <a:r>
              <a:rPr sz="2400" spc="5" dirty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</a:rPr>
              <a:t>signal.</a:t>
            </a:r>
            <a:endParaRPr sz="2400" dirty="0">
              <a:solidFill>
                <a:schemeClr val="tx1">
                  <a:lumMod val="10000"/>
                </a:schemeClr>
              </a:solidFill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655"/>
              </a:spcBef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C00000"/>
                </a:solidFill>
              </a:rPr>
              <a:t>Sinusoidal waves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</a:rPr>
              <a:t>, pulse train, square wave, </a:t>
            </a:r>
            <a:r>
              <a:rPr sz="2400" spc="-10" dirty="0">
                <a:solidFill>
                  <a:schemeClr val="tx1">
                    <a:lumMod val="10000"/>
                  </a:schemeClr>
                </a:solidFill>
              </a:rPr>
              <a:t>etc. can </a:t>
            </a:r>
            <a:r>
              <a:rPr sz="2400" dirty="0">
                <a:solidFill>
                  <a:schemeClr val="tx1">
                    <a:lumMod val="10000"/>
                  </a:schemeClr>
                </a:solidFill>
              </a:rPr>
              <a:t>be  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</a:rPr>
              <a:t>used as carriers</a:t>
            </a:r>
            <a:endParaRPr sz="2400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83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7781" y="-536215"/>
            <a:ext cx="7056755" cy="20441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 anchor="b">
            <a:spAutoFit/>
          </a:bodyPr>
          <a:lstStyle/>
          <a:p>
            <a:pPr algn="ctr"/>
            <a:r>
              <a:rPr sz="4000" spc="-215" dirty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Amplitude Shift Keying	(ASK)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8540" y="4924615"/>
            <a:ext cx="7588250" cy="876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chemeClr val="tx2">
                    <a:lumMod val="10000"/>
                  </a:schemeClr>
                </a:solidFill>
                <a:latin typeface="Times New Roman"/>
                <a:cs typeface="Times New Roman"/>
              </a:rPr>
              <a:t>Pulse shaping can </a:t>
            </a:r>
            <a:r>
              <a:rPr sz="2000" dirty="0">
                <a:solidFill>
                  <a:schemeClr val="tx2">
                    <a:lumMod val="10000"/>
                  </a:schemeClr>
                </a:solidFill>
                <a:latin typeface="Times New Roman"/>
                <a:cs typeface="Times New Roman"/>
              </a:rPr>
              <a:t>be </a:t>
            </a:r>
            <a:r>
              <a:rPr sz="2000" spc="-5" dirty="0">
                <a:solidFill>
                  <a:schemeClr val="tx2">
                    <a:lumMod val="10000"/>
                  </a:schemeClr>
                </a:solidFill>
                <a:latin typeface="Times New Roman"/>
                <a:cs typeface="Times New Roman"/>
              </a:rPr>
              <a:t>employed to remove spectral spreading</a:t>
            </a:r>
            <a:endParaRPr sz="2000" dirty="0">
              <a:solidFill>
                <a:schemeClr val="tx2">
                  <a:lumMod val="10000"/>
                </a:schemeClr>
              </a:solidFill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9200"/>
              </a:lnSpc>
              <a:spcBef>
                <a:spcPts val="50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chemeClr val="tx2">
                    <a:lumMod val="10000"/>
                  </a:schemeClr>
                </a:solidFill>
                <a:latin typeface="Times New Roman"/>
                <a:cs typeface="Times New Roman"/>
              </a:rPr>
              <a:t>ASK </a:t>
            </a:r>
            <a:r>
              <a:rPr sz="2000" spc="-5" dirty="0">
                <a:solidFill>
                  <a:schemeClr val="tx2">
                    <a:lumMod val="10000"/>
                  </a:schemeClr>
                </a:solidFill>
                <a:latin typeface="Times New Roman"/>
                <a:cs typeface="Times New Roman"/>
              </a:rPr>
              <a:t>demonstrates </a:t>
            </a:r>
            <a:r>
              <a:rPr sz="2000" dirty="0">
                <a:solidFill>
                  <a:schemeClr val="tx2">
                    <a:lumMod val="10000"/>
                  </a:schemeClr>
                </a:solidFill>
                <a:latin typeface="Times New Roman"/>
                <a:cs typeface="Times New Roman"/>
              </a:rPr>
              <a:t>poor </a:t>
            </a:r>
            <a:r>
              <a:rPr sz="2000" spc="-5" dirty="0">
                <a:solidFill>
                  <a:schemeClr val="tx2">
                    <a:lumMod val="10000"/>
                  </a:schemeClr>
                </a:solidFill>
                <a:latin typeface="Times New Roman"/>
                <a:cs typeface="Times New Roman"/>
              </a:rPr>
              <a:t>performance, as it is heavily </a:t>
            </a:r>
            <a:r>
              <a:rPr sz="2000" spc="-10" dirty="0">
                <a:solidFill>
                  <a:schemeClr val="tx2">
                    <a:lumMod val="10000"/>
                  </a:schemeClr>
                </a:solidFill>
                <a:latin typeface="Times New Roman"/>
                <a:cs typeface="Times New Roman"/>
              </a:rPr>
              <a:t>affected </a:t>
            </a:r>
            <a:r>
              <a:rPr sz="2000" dirty="0">
                <a:solidFill>
                  <a:schemeClr val="tx2">
                    <a:lumMod val="10000"/>
                  </a:schemeClr>
                </a:solidFill>
                <a:latin typeface="Times New Roman"/>
                <a:cs typeface="Times New Roman"/>
              </a:rPr>
              <a:t>by </a:t>
            </a:r>
            <a:r>
              <a:rPr sz="2000" spc="-5" dirty="0">
                <a:solidFill>
                  <a:schemeClr val="tx2">
                    <a:lumMod val="10000"/>
                  </a:schemeClr>
                </a:solidFill>
                <a:latin typeface="Times New Roman"/>
                <a:cs typeface="Times New Roman"/>
              </a:rPr>
              <a:t>noise,  fading, and</a:t>
            </a:r>
            <a:r>
              <a:rPr sz="2000" dirty="0">
                <a:solidFill>
                  <a:schemeClr val="tx2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2">
                    <a:lumMod val="10000"/>
                  </a:schemeClr>
                </a:solidFill>
                <a:latin typeface="Times New Roman"/>
                <a:cs typeface="Times New Roman"/>
              </a:rPr>
              <a:t>interference</a:t>
            </a:r>
            <a:endParaRPr sz="2000" dirty="0">
              <a:solidFill>
                <a:schemeClr val="tx2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82851" y="1891474"/>
            <a:ext cx="1209675" cy="75565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54965" marR="5080" indent="-342900">
              <a:lnSpc>
                <a:spcPts val="2870"/>
              </a:lnSpc>
              <a:spcBef>
                <a:spcPts val="200"/>
              </a:spcBef>
            </a:pPr>
            <a:r>
              <a:rPr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Ba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s</a:t>
            </a:r>
            <a:r>
              <a:rPr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b</a:t>
            </a:r>
            <a:r>
              <a:rPr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nd  </a:t>
            </a:r>
            <a:r>
              <a:rPr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Data</a:t>
            </a:r>
            <a:endParaRPr sz="24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9176" y="2986850"/>
            <a:ext cx="1310005" cy="1119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0">
              <a:lnSpc>
                <a:spcPts val="2875"/>
              </a:lnSpc>
              <a:spcBef>
                <a:spcPts val="100"/>
              </a:spcBef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ASK</a:t>
            </a:r>
          </a:p>
          <a:p>
            <a:pPr marL="12700" marR="5080" algn="ctr">
              <a:lnSpc>
                <a:spcPts val="2870"/>
              </a:lnSpc>
              <a:spcBef>
                <a:spcPts val="95"/>
              </a:spcBef>
            </a:pP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odu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late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d 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signal</a:t>
            </a:r>
            <a:endParaRPr sz="2400" dirty="0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35525" y="1890713"/>
            <a:ext cx="4051300" cy="675005"/>
          </a:xfrm>
          <a:custGeom>
            <a:avLst/>
            <a:gdLst/>
            <a:ahLst/>
            <a:cxnLst/>
            <a:rect l="l" t="t" r="r" b="b"/>
            <a:pathLst>
              <a:path w="4051300" h="675005">
                <a:moveTo>
                  <a:pt x="0" y="585787"/>
                </a:moveTo>
                <a:lnTo>
                  <a:pt x="0" y="0"/>
                </a:lnTo>
                <a:lnTo>
                  <a:pt x="990600" y="0"/>
                </a:lnTo>
                <a:lnTo>
                  <a:pt x="990600" y="630237"/>
                </a:lnTo>
                <a:lnTo>
                  <a:pt x="3016250" y="630237"/>
                </a:lnTo>
                <a:lnTo>
                  <a:pt x="3016250" y="0"/>
                </a:lnTo>
                <a:lnTo>
                  <a:pt x="4051300" y="0"/>
                </a:lnTo>
                <a:lnTo>
                  <a:pt x="4051300" y="67468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29176" y="3053928"/>
            <a:ext cx="962025" cy="907415"/>
          </a:xfrm>
          <a:custGeom>
            <a:avLst/>
            <a:gdLst/>
            <a:ahLst/>
            <a:cxnLst/>
            <a:rect l="l" t="t" r="r" b="b"/>
            <a:pathLst>
              <a:path w="962025" h="907414">
                <a:moveTo>
                  <a:pt x="0" y="525884"/>
                </a:moveTo>
                <a:lnTo>
                  <a:pt x="2052" y="499557"/>
                </a:lnTo>
                <a:lnTo>
                  <a:pt x="4530" y="461186"/>
                </a:lnTo>
                <a:lnTo>
                  <a:pt x="7407" y="413437"/>
                </a:lnTo>
                <a:lnTo>
                  <a:pt x="10656" y="358978"/>
                </a:lnTo>
                <a:lnTo>
                  <a:pt x="14252" y="300473"/>
                </a:lnTo>
                <a:lnTo>
                  <a:pt x="18169" y="240589"/>
                </a:lnTo>
                <a:lnTo>
                  <a:pt x="22381" y="181993"/>
                </a:lnTo>
                <a:lnTo>
                  <a:pt x="26862" y="127351"/>
                </a:lnTo>
                <a:lnTo>
                  <a:pt x="31585" y="79330"/>
                </a:lnTo>
                <a:lnTo>
                  <a:pt x="36526" y="40595"/>
                </a:lnTo>
                <a:lnTo>
                  <a:pt x="46953" y="1649"/>
                </a:lnTo>
                <a:lnTo>
                  <a:pt x="52387" y="6771"/>
                </a:lnTo>
                <a:lnTo>
                  <a:pt x="60714" y="54364"/>
                </a:lnTo>
                <a:lnTo>
                  <a:pt x="65146" y="95495"/>
                </a:lnTo>
                <a:lnTo>
                  <a:pt x="69734" y="145975"/>
                </a:lnTo>
                <a:lnTo>
                  <a:pt x="74463" y="204147"/>
                </a:lnTo>
                <a:lnTo>
                  <a:pt x="79316" y="268356"/>
                </a:lnTo>
                <a:lnTo>
                  <a:pt x="84276" y="336945"/>
                </a:lnTo>
                <a:lnTo>
                  <a:pt x="89328" y="408259"/>
                </a:lnTo>
                <a:lnTo>
                  <a:pt x="94456" y="480640"/>
                </a:lnTo>
                <a:lnTo>
                  <a:pt x="99642" y="552434"/>
                </a:lnTo>
                <a:lnTo>
                  <a:pt x="104870" y="621983"/>
                </a:lnTo>
                <a:lnTo>
                  <a:pt x="110125" y="687633"/>
                </a:lnTo>
                <a:lnTo>
                  <a:pt x="115389" y="747726"/>
                </a:lnTo>
                <a:lnTo>
                  <a:pt x="120647" y="800606"/>
                </a:lnTo>
                <a:lnTo>
                  <a:pt x="125882" y="844619"/>
                </a:lnTo>
                <a:lnTo>
                  <a:pt x="136219" y="899414"/>
                </a:lnTo>
                <a:lnTo>
                  <a:pt x="141287" y="906884"/>
                </a:lnTo>
                <a:lnTo>
                  <a:pt x="146050" y="899666"/>
                </a:lnTo>
                <a:lnTo>
                  <a:pt x="155575" y="846649"/>
                </a:lnTo>
                <a:lnTo>
                  <a:pt x="160337" y="803999"/>
                </a:lnTo>
                <a:lnTo>
                  <a:pt x="165100" y="752688"/>
                </a:lnTo>
                <a:lnTo>
                  <a:pt x="169862" y="694290"/>
                </a:lnTo>
                <a:lnTo>
                  <a:pt x="174625" y="630381"/>
                </a:lnTo>
                <a:lnTo>
                  <a:pt x="179387" y="562534"/>
                </a:lnTo>
                <a:lnTo>
                  <a:pt x="184150" y="492326"/>
                </a:lnTo>
                <a:lnTo>
                  <a:pt x="188912" y="421330"/>
                </a:lnTo>
                <a:lnTo>
                  <a:pt x="193675" y="351121"/>
                </a:lnTo>
                <a:lnTo>
                  <a:pt x="198437" y="283275"/>
                </a:lnTo>
                <a:lnTo>
                  <a:pt x="203200" y="219365"/>
                </a:lnTo>
                <a:lnTo>
                  <a:pt x="207962" y="160968"/>
                </a:lnTo>
                <a:lnTo>
                  <a:pt x="212725" y="109656"/>
                </a:lnTo>
                <a:lnTo>
                  <a:pt x="217487" y="67006"/>
                </a:lnTo>
                <a:lnTo>
                  <a:pt x="227012" y="13989"/>
                </a:lnTo>
                <a:lnTo>
                  <a:pt x="231775" y="6771"/>
                </a:lnTo>
                <a:lnTo>
                  <a:pt x="236599" y="13989"/>
                </a:lnTo>
                <a:lnTo>
                  <a:pt x="246562" y="67006"/>
                </a:lnTo>
                <a:lnTo>
                  <a:pt x="251658" y="109656"/>
                </a:lnTo>
                <a:lnTo>
                  <a:pt x="256802" y="160968"/>
                </a:lnTo>
                <a:lnTo>
                  <a:pt x="261974" y="219365"/>
                </a:lnTo>
                <a:lnTo>
                  <a:pt x="267153" y="283275"/>
                </a:lnTo>
                <a:lnTo>
                  <a:pt x="272319" y="351121"/>
                </a:lnTo>
                <a:lnTo>
                  <a:pt x="277449" y="421330"/>
                </a:lnTo>
                <a:lnTo>
                  <a:pt x="282524" y="492326"/>
                </a:lnTo>
                <a:lnTo>
                  <a:pt x="287523" y="562534"/>
                </a:lnTo>
                <a:lnTo>
                  <a:pt x="292424" y="630381"/>
                </a:lnTo>
                <a:lnTo>
                  <a:pt x="297207" y="694290"/>
                </a:lnTo>
                <a:lnTo>
                  <a:pt x="301852" y="752688"/>
                </a:lnTo>
                <a:lnTo>
                  <a:pt x="306337" y="803999"/>
                </a:lnTo>
                <a:lnTo>
                  <a:pt x="310641" y="846649"/>
                </a:lnTo>
                <a:lnTo>
                  <a:pt x="318624" y="899666"/>
                </a:lnTo>
                <a:lnTo>
                  <a:pt x="322262" y="906884"/>
                </a:lnTo>
                <a:lnTo>
                  <a:pt x="325593" y="899666"/>
                </a:lnTo>
                <a:lnTo>
                  <a:pt x="331302" y="846649"/>
                </a:lnTo>
                <a:lnTo>
                  <a:pt x="333758" y="803999"/>
                </a:lnTo>
                <a:lnTo>
                  <a:pt x="336001" y="752688"/>
                </a:lnTo>
                <a:lnTo>
                  <a:pt x="338068" y="694290"/>
                </a:lnTo>
                <a:lnTo>
                  <a:pt x="339999" y="630381"/>
                </a:lnTo>
                <a:lnTo>
                  <a:pt x="341833" y="562534"/>
                </a:lnTo>
                <a:lnTo>
                  <a:pt x="343609" y="492326"/>
                </a:lnTo>
                <a:lnTo>
                  <a:pt x="345365" y="421330"/>
                </a:lnTo>
                <a:lnTo>
                  <a:pt x="347141" y="351121"/>
                </a:lnTo>
                <a:lnTo>
                  <a:pt x="348975" y="283275"/>
                </a:lnTo>
                <a:lnTo>
                  <a:pt x="350906" y="219365"/>
                </a:lnTo>
                <a:lnTo>
                  <a:pt x="352973" y="160968"/>
                </a:lnTo>
                <a:lnTo>
                  <a:pt x="355216" y="109656"/>
                </a:lnTo>
                <a:lnTo>
                  <a:pt x="357672" y="67006"/>
                </a:lnTo>
                <a:lnTo>
                  <a:pt x="363381" y="13989"/>
                </a:lnTo>
                <a:lnTo>
                  <a:pt x="366712" y="6771"/>
                </a:lnTo>
                <a:lnTo>
                  <a:pt x="370412" y="13989"/>
                </a:lnTo>
                <a:lnTo>
                  <a:pt x="378833" y="67006"/>
                </a:lnTo>
                <a:lnTo>
                  <a:pt x="383471" y="109656"/>
                </a:lnTo>
                <a:lnTo>
                  <a:pt x="388337" y="160968"/>
                </a:lnTo>
                <a:lnTo>
                  <a:pt x="393391" y="219365"/>
                </a:lnTo>
                <a:lnTo>
                  <a:pt x="398591" y="283275"/>
                </a:lnTo>
                <a:lnTo>
                  <a:pt x="403895" y="351121"/>
                </a:lnTo>
                <a:lnTo>
                  <a:pt x="409262" y="421330"/>
                </a:lnTo>
                <a:lnTo>
                  <a:pt x="414649" y="492326"/>
                </a:lnTo>
                <a:lnTo>
                  <a:pt x="420016" y="562534"/>
                </a:lnTo>
                <a:lnTo>
                  <a:pt x="425320" y="630381"/>
                </a:lnTo>
                <a:lnTo>
                  <a:pt x="430520" y="694290"/>
                </a:lnTo>
                <a:lnTo>
                  <a:pt x="435574" y="752688"/>
                </a:lnTo>
                <a:lnTo>
                  <a:pt x="440441" y="803999"/>
                </a:lnTo>
                <a:lnTo>
                  <a:pt x="445078" y="846649"/>
                </a:lnTo>
                <a:lnTo>
                  <a:pt x="453499" y="899666"/>
                </a:lnTo>
                <a:lnTo>
                  <a:pt x="457200" y="906884"/>
                </a:lnTo>
                <a:lnTo>
                  <a:pt x="460531" y="899666"/>
                </a:lnTo>
                <a:lnTo>
                  <a:pt x="466240" y="846649"/>
                </a:lnTo>
                <a:lnTo>
                  <a:pt x="468696" y="803999"/>
                </a:lnTo>
                <a:lnTo>
                  <a:pt x="470938" y="752688"/>
                </a:lnTo>
                <a:lnTo>
                  <a:pt x="473006" y="694290"/>
                </a:lnTo>
                <a:lnTo>
                  <a:pt x="474937" y="630381"/>
                </a:lnTo>
                <a:lnTo>
                  <a:pt x="476771" y="562534"/>
                </a:lnTo>
                <a:lnTo>
                  <a:pt x="478546" y="492326"/>
                </a:lnTo>
                <a:lnTo>
                  <a:pt x="480303" y="421330"/>
                </a:lnTo>
                <a:lnTo>
                  <a:pt x="482078" y="351121"/>
                </a:lnTo>
                <a:lnTo>
                  <a:pt x="483912" y="283275"/>
                </a:lnTo>
                <a:lnTo>
                  <a:pt x="485843" y="219365"/>
                </a:lnTo>
                <a:lnTo>
                  <a:pt x="487911" y="160968"/>
                </a:lnTo>
                <a:lnTo>
                  <a:pt x="490153" y="109656"/>
                </a:lnTo>
                <a:lnTo>
                  <a:pt x="492609" y="67006"/>
                </a:lnTo>
                <a:lnTo>
                  <a:pt x="498319" y="13989"/>
                </a:lnTo>
                <a:lnTo>
                  <a:pt x="501650" y="6771"/>
                </a:lnTo>
                <a:lnTo>
                  <a:pt x="505350" y="13989"/>
                </a:lnTo>
                <a:lnTo>
                  <a:pt x="513771" y="67006"/>
                </a:lnTo>
                <a:lnTo>
                  <a:pt x="518408" y="109656"/>
                </a:lnTo>
                <a:lnTo>
                  <a:pt x="523275" y="160968"/>
                </a:lnTo>
                <a:lnTo>
                  <a:pt x="528329" y="219365"/>
                </a:lnTo>
                <a:lnTo>
                  <a:pt x="533529" y="283275"/>
                </a:lnTo>
                <a:lnTo>
                  <a:pt x="538833" y="351121"/>
                </a:lnTo>
                <a:lnTo>
                  <a:pt x="544200" y="421330"/>
                </a:lnTo>
                <a:lnTo>
                  <a:pt x="549587" y="492326"/>
                </a:lnTo>
                <a:lnTo>
                  <a:pt x="554954" y="562534"/>
                </a:lnTo>
                <a:lnTo>
                  <a:pt x="560258" y="630381"/>
                </a:lnTo>
                <a:lnTo>
                  <a:pt x="565458" y="694290"/>
                </a:lnTo>
                <a:lnTo>
                  <a:pt x="570512" y="752688"/>
                </a:lnTo>
                <a:lnTo>
                  <a:pt x="575378" y="803999"/>
                </a:lnTo>
                <a:lnTo>
                  <a:pt x="580016" y="846649"/>
                </a:lnTo>
                <a:lnTo>
                  <a:pt x="588437" y="899666"/>
                </a:lnTo>
                <a:lnTo>
                  <a:pt x="592137" y="906884"/>
                </a:lnTo>
                <a:lnTo>
                  <a:pt x="595468" y="899666"/>
                </a:lnTo>
                <a:lnTo>
                  <a:pt x="601177" y="846649"/>
                </a:lnTo>
                <a:lnTo>
                  <a:pt x="603633" y="803999"/>
                </a:lnTo>
                <a:lnTo>
                  <a:pt x="605876" y="752688"/>
                </a:lnTo>
                <a:lnTo>
                  <a:pt x="607943" y="694290"/>
                </a:lnTo>
                <a:lnTo>
                  <a:pt x="609874" y="630381"/>
                </a:lnTo>
                <a:lnTo>
                  <a:pt x="611708" y="562534"/>
                </a:lnTo>
                <a:lnTo>
                  <a:pt x="613484" y="492326"/>
                </a:lnTo>
                <a:lnTo>
                  <a:pt x="615240" y="421330"/>
                </a:lnTo>
                <a:lnTo>
                  <a:pt x="617016" y="351121"/>
                </a:lnTo>
                <a:lnTo>
                  <a:pt x="618850" y="283275"/>
                </a:lnTo>
                <a:lnTo>
                  <a:pt x="620781" y="219365"/>
                </a:lnTo>
                <a:lnTo>
                  <a:pt x="622848" y="160968"/>
                </a:lnTo>
                <a:lnTo>
                  <a:pt x="625091" y="109656"/>
                </a:lnTo>
                <a:lnTo>
                  <a:pt x="627547" y="67006"/>
                </a:lnTo>
                <a:lnTo>
                  <a:pt x="633256" y="13989"/>
                </a:lnTo>
                <a:lnTo>
                  <a:pt x="636587" y="6771"/>
                </a:lnTo>
                <a:lnTo>
                  <a:pt x="640287" y="13989"/>
                </a:lnTo>
                <a:lnTo>
                  <a:pt x="648708" y="67006"/>
                </a:lnTo>
                <a:lnTo>
                  <a:pt x="653346" y="109656"/>
                </a:lnTo>
                <a:lnTo>
                  <a:pt x="658212" y="160968"/>
                </a:lnTo>
                <a:lnTo>
                  <a:pt x="663266" y="219365"/>
                </a:lnTo>
                <a:lnTo>
                  <a:pt x="668466" y="283275"/>
                </a:lnTo>
                <a:lnTo>
                  <a:pt x="673770" y="351121"/>
                </a:lnTo>
                <a:lnTo>
                  <a:pt x="679137" y="421330"/>
                </a:lnTo>
                <a:lnTo>
                  <a:pt x="684524" y="492326"/>
                </a:lnTo>
                <a:lnTo>
                  <a:pt x="689891" y="562534"/>
                </a:lnTo>
                <a:lnTo>
                  <a:pt x="695195" y="630381"/>
                </a:lnTo>
                <a:lnTo>
                  <a:pt x="700395" y="694290"/>
                </a:lnTo>
                <a:lnTo>
                  <a:pt x="705449" y="752688"/>
                </a:lnTo>
                <a:lnTo>
                  <a:pt x="710316" y="803999"/>
                </a:lnTo>
                <a:lnTo>
                  <a:pt x="714953" y="846649"/>
                </a:lnTo>
                <a:lnTo>
                  <a:pt x="723374" y="899666"/>
                </a:lnTo>
                <a:lnTo>
                  <a:pt x="727075" y="906884"/>
                </a:lnTo>
                <a:lnTo>
                  <a:pt x="730406" y="899666"/>
                </a:lnTo>
                <a:lnTo>
                  <a:pt x="736115" y="846649"/>
                </a:lnTo>
                <a:lnTo>
                  <a:pt x="738571" y="803999"/>
                </a:lnTo>
                <a:lnTo>
                  <a:pt x="740813" y="752688"/>
                </a:lnTo>
                <a:lnTo>
                  <a:pt x="742881" y="694290"/>
                </a:lnTo>
                <a:lnTo>
                  <a:pt x="744812" y="630381"/>
                </a:lnTo>
                <a:lnTo>
                  <a:pt x="746646" y="562534"/>
                </a:lnTo>
                <a:lnTo>
                  <a:pt x="748421" y="492326"/>
                </a:lnTo>
                <a:lnTo>
                  <a:pt x="750178" y="421330"/>
                </a:lnTo>
                <a:lnTo>
                  <a:pt x="751953" y="351121"/>
                </a:lnTo>
                <a:lnTo>
                  <a:pt x="753787" y="283275"/>
                </a:lnTo>
                <a:lnTo>
                  <a:pt x="755718" y="219365"/>
                </a:lnTo>
                <a:lnTo>
                  <a:pt x="757786" y="160968"/>
                </a:lnTo>
                <a:lnTo>
                  <a:pt x="760028" y="109656"/>
                </a:lnTo>
                <a:lnTo>
                  <a:pt x="762484" y="67006"/>
                </a:lnTo>
                <a:lnTo>
                  <a:pt x="768194" y="13989"/>
                </a:lnTo>
                <a:lnTo>
                  <a:pt x="771525" y="6771"/>
                </a:lnTo>
                <a:lnTo>
                  <a:pt x="775225" y="13989"/>
                </a:lnTo>
                <a:lnTo>
                  <a:pt x="783646" y="67006"/>
                </a:lnTo>
                <a:lnTo>
                  <a:pt x="788283" y="109656"/>
                </a:lnTo>
                <a:lnTo>
                  <a:pt x="793150" y="160968"/>
                </a:lnTo>
                <a:lnTo>
                  <a:pt x="798204" y="219365"/>
                </a:lnTo>
                <a:lnTo>
                  <a:pt x="803404" y="283275"/>
                </a:lnTo>
                <a:lnTo>
                  <a:pt x="808708" y="351121"/>
                </a:lnTo>
                <a:lnTo>
                  <a:pt x="814075" y="421330"/>
                </a:lnTo>
                <a:lnTo>
                  <a:pt x="819462" y="492326"/>
                </a:lnTo>
                <a:lnTo>
                  <a:pt x="824829" y="562534"/>
                </a:lnTo>
                <a:lnTo>
                  <a:pt x="830133" y="630381"/>
                </a:lnTo>
                <a:lnTo>
                  <a:pt x="835333" y="694290"/>
                </a:lnTo>
                <a:lnTo>
                  <a:pt x="840387" y="752688"/>
                </a:lnTo>
                <a:lnTo>
                  <a:pt x="845253" y="803999"/>
                </a:lnTo>
                <a:lnTo>
                  <a:pt x="849891" y="846649"/>
                </a:lnTo>
                <a:lnTo>
                  <a:pt x="858312" y="899666"/>
                </a:lnTo>
                <a:lnTo>
                  <a:pt x="862012" y="906884"/>
                </a:lnTo>
                <a:lnTo>
                  <a:pt x="865560" y="899455"/>
                </a:lnTo>
                <a:lnTo>
                  <a:pt x="871809" y="844949"/>
                </a:lnTo>
                <a:lnTo>
                  <a:pt x="874573" y="801155"/>
                </a:lnTo>
                <a:lnTo>
                  <a:pt x="877137" y="748522"/>
                </a:lnTo>
                <a:lnTo>
                  <a:pt x="879533" y="688691"/>
                </a:lnTo>
                <a:lnTo>
                  <a:pt x="881792" y="623304"/>
                </a:lnTo>
                <a:lnTo>
                  <a:pt x="883945" y="554002"/>
                </a:lnTo>
                <a:lnTo>
                  <a:pt x="886023" y="482426"/>
                </a:lnTo>
                <a:lnTo>
                  <a:pt x="888057" y="410219"/>
                </a:lnTo>
                <a:lnTo>
                  <a:pt x="890077" y="339020"/>
                </a:lnTo>
                <a:lnTo>
                  <a:pt x="892116" y="270473"/>
                </a:lnTo>
                <a:lnTo>
                  <a:pt x="894203" y="206218"/>
                </a:lnTo>
                <a:lnTo>
                  <a:pt x="896371" y="147896"/>
                </a:lnTo>
                <a:lnTo>
                  <a:pt x="898649" y="97149"/>
                </a:lnTo>
                <a:lnTo>
                  <a:pt x="901070" y="55618"/>
                </a:lnTo>
                <a:lnTo>
                  <a:pt x="906462" y="6771"/>
                </a:lnTo>
                <a:lnTo>
                  <a:pt x="910649" y="0"/>
                </a:lnTo>
                <a:lnTo>
                  <a:pt x="915105" y="9577"/>
                </a:lnTo>
                <a:lnTo>
                  <a:pt x="924547" y="68101"/>
                </a:lnTo>
                <a:lnTo>
                  <a:pt x="929393" y="112210"/>
                </a:lnTo>
                <a:lnTo>
                  <a:pt x="934231" y="162991"/>
                </a:lnTo>
                <a:lnTo>
                  <a:pt x="938990" y="218025"/>
                </a:lnTo>
                <a:lnTo>
                  <a:pt x="943602" y="274894"/>
                </a:lnTo>
                <a:lnTo>
                  <a:pt x="947998" y="331176"/>
                </a:lnTo>
                <a:lnTo>
                  <a:pt x="952107" y="384455"/>
                </a:lnTo>
                <a:lnTo>
                  <a:pt x="955861" y="432310"/>
                </a:lnTo>
                <a:lnTo>
                  <a:pt x="959190" y="472322"/>
                </a:lnTo>
                <a:lnTo>
                  <a:pt x="962025" y="50207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91201" y="3556000"/>
            <a:ext cx="2060575" cy="0"/>
          </a:xfrm>
          <a:custGeom>
            <a:avLst/>
            <a:gdLst/>
            <a:ahLst/>
            <a:cxnLst/>
            <a:rect l="l" t="t" r="r" b="b"/>
            <a:pathLst>
              <a:path w="2060575">
                <a:moveTo>
                  <a:pt x="0" y="0"/>
                </a:moveTo>
                <a:lnTo>
                  <a:pt x="2060575" y="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51776" y="3053928"/>
            <a:ext cx="962025" cy="907415"/>
          </a:xfrm>
          <a:custGeom>
            <a:avLst/>
            <a:gdLst/>
            <a:ahLst/>
            <a:cxnLst/>
            <a:rect l="l" t="t" r="r" b="b"/>
            <a:pathLst>
              <a:path w="962025" h="907414">
                <a:moveTo>
                  <a:pt x="0" y="525884"/>
                </a:moveTo>
                <a:lnTo>
                  <a:pt x="2052" y="499557"/>
                </a:lnTo>
                <a:lnTo>
                  <a:pt x="4530" y="461186"/>
                </a:lnTo>
                <a:lnTo>
                  <a:pt x="7407" y="413437"/>
                </a:lnTo>
                <a:lnTo>
                  <a:pt x="10656" y="358978"/>
                </a:lnTo>
                <a:lnTo>
                  <a:pt x="14252" y="300473"/>
                </a:lnTo>
                <a:lnTo>
                  <a:pt x="18169" y="240589"/>
                </a:lnTo>
                <a:lnTo>
                  <a:pt x="22381" y="181993"/>
                </a:lnTo>
                <a:lnTo>
                  <a:pt x="26862" y="127351"/>
                </a:lnTo>
                <a:lnTo>
                  <a:pt x="31585" y="79330"/>
                </a:lnTo>
                <a:lnTo>
                  <a:pt x="36526" y="40595"/>
                </a:lnTo>
                <a:lnTo>
                  <a:pt x="46953" y="1649"/>
                </a:lnTo>
                <a:lnTo>
                  <a:pt x="52387" y="6771"/>
                </a:lnTo>
                <a:lnTo>
                  <a:pt x="60714" y="54364"/>
                </a:lnTo>
                <a:lnTo>
                  <a:pt x="65146" y="95495"/>
                </a:lnTo>
                <a:lnTo>
                  <a:pt x="69734" y="145975"/>
                </a:lnTo>
                <a:lnTo>
                  <a:pt x="74463" y="204147"/>
                </a:lnTo>
                <a:lnTo>
                  <a:pt x="79316" y="268356"/>
                </a:lnTo>
                <a:lnTo>
                  <a:pt x="84276" y="336945"/>
                </a:lnTo>
                <a:lnTo>
                  <a:pt x="89328" y="408259"/>
                </a:lnTo>
                <a:lnTo>
                  <a:pt x="94456" y="480640"/>
                </a:lnTo>
                <a:lnTo>
                  <a:pt x="99642" y="552434"/>
                </a:lnTo>
                <a:lnTo>
                  <a:pt x="104870" y="621983"/>
                </a:lnTo>
                <a:lnTo>
                  <a:pt x="110125" y="687633"/>
                </a:lnTo>
                <a:lnTo>
                  <a:pt x="115389" y="747726"/>
                </a:lnTo>
                <a:lnTo>
                  <a:pt x="120647" y="800606"/>
                </a:lnTo>
                <a:lnTo>
                  <a:pt x="125882" y="844619"/>
                </a:lnTo>
                <a:lnTo>
                  <a:pt x="136219" y="899414"/>
                </a:lnTo>
                <a:lnTo>
                  <a:pt x="141287" y="906884"/>
                </a:lnTo>
                <a:lnTo>
                  <a:pt x="146050" y="899666"/>
                </a:lnTo>
                <a:lnTo>
                  <a:pt x="155575" y="846649"/>
                </a:lnTo>
                <a:lnTo>
                  <a:pt x="160337" y="803999"/>
                </a:lnTo>
                <a:lnTo>
                  <a:pt x="165100" y="752688"/>
                </a:lnTo>
                <a:lnTo>
                  <a:pt x="169862" y="694290"/>
                </a:lnTo>
                <a:lnTo>
                  <a:pt x="174625" y="630381"/>
                </a:lnTo>
                <a:lnTo>
                  <a:pt x="179387" y="562534"/>
                </a:lnTo>
                <a:lnTo>
                  <a:pt x="184150" y="492326"/>
                </a:lnTo>
                <a:lnTo>
                  <a:pt x="188912" y="421330"/>
                </a:lnTo>
                <a:lnTo>
                  <a:pt x="193675" y="351121"/>
                </a:lnTo>
                <a:lnTo>
                  <a:pt x="198437" y="283275"/>
                </a:lnTo>
                <a:lnTo>
                  <a:pt x="203200" y="219365"/>
                </a:lnTo>
                <a:lnTo>
                  <a:pt x="207962" y="160968"/>
                </a:lnTo>
                <a:lnTo>
                  <a:pt x="212725" y="109656"/>
                </a:lnTo>
                <a:lnTo>
                  <a:pt x="217487" y="67006"/>
                </a:lnTo>
                <a:lnTo>
                  <a:pt x="227012" y="13989"/>
                </a:lnTo>
                <a:lnTo>
                  <a:pt x="231775" y="6771"/>
                </a:lnTo>
                <a:lnTo>
                  <a:pt x="236599" y="13989"/>
                </a:lnTo>
                <a:lnTo>
                  <a:pt x="246562" y="67006"/>
                </a:lnTo>
                <a:lnTo>
                  <a:pt x="251658" y="109656"/>
                </a:lnTo>
                <a:lnTo>
                  <a:pt x="256802" y="160968"/>
                </a:lnTo>
                <a:lnTo>
                  <a:pt x="261974" y="219365"/>
                </a:lnTo>
                <a:lnTo>
                  <a:pt x="267153" y="283275"/>
                </a:lnTo>
                <a:lnTo>
                  <a:pt x="272319" y="351121"/>
                </a:lnTo>
                <a:lnTo>
                  <a:pt x="277449" y="421330"/>
                </a:lnTo>
                <a:lnTo>
                  <a:pt x="282524" y="492326"/>
                </a:lnTo>
                <a:lnTo>
                  <a:pt x="287523" y="562534"/>
                </a:lnTo>
                <a:lnTo>
                  <a:pt x="292424" y="630381"/>
                </a:lnTo>
                <a:lnTo>
                  <a:pt x="297207" y="694290"/>
                </a:lnTo>
                <a:lnTo>
                  <a:pt x="301852" y="752688"/>
                </a:lnTo>
                <a:lnTo>
                  <a:pt x="306337" y="803999"/>
                </a:lnTo>
                <a:lnTo>
                  <a:pt x="310641" y="846649"/>
                </a:lnTo>
                <a:lnTo>
                  <a:pt x="318624" y="899666"/>
                </a:lnTo>
                <a:lnTo>
                  <a:pt x="322262" y="906884"/>
                </a:lnTo>
                <a:lnTo>
                  <a:pt x="325593" y="899666"/>
                </a:lnTo>
                <a:lnTo>
                  <a:pt x="331302" y="846649"/>
                </a:lnTo>
                <a:lnTo>
                  <a:pt x="333758" y="803999"/>
                </a:lnTo>
                <a:lnTo>
                  <a:pt x="336001" y="752688"/>
                </a:lnTo>
                <a:lnTo>
                  <a:pt x="338068" y="694290"/>
                </a:lnTo>
                <a:lnTo>
                  <a:pt x="339999" y="630381"/>
                </a:lnTo>
                <a:lnTo>
                  <a:pt x="341833" y="562534"/>
                </a:lnTo>
                <a:lnTo>
                  <a:pt x="343609" y="492326"/>
                </a:lnTo>
                <a:lnTo>
                  <a:pt x="345365" y="421330"/>
                </a:lnTo>
                <a:lnTo>
                  <a:pt x="347141" y="351121"/>
                </a:lnTo>
                <a:lnTo>
                  <a:pt x="348975" y="283275"/>
                </a:lnTo>
                <a:lnTo>
                  <a:pt x="350906" y="219365"/>
                </a:lnTo>
                <a:lnTo>
                  <a:pt x="352973" y="160968"/>
                </a:lnTo>
                <a:lnTo>
                  <a:pt x="355216" y="109656"/>
                </a:lnTo>
                <a:lnTo>
                  <a:pt x="357672" y="67006"/>
                </a:lnTo>
                <a:lnTo>
                  <a:pt x="363381" y="13989"/>
                </a:lnTo>
                <a:lnTo>
                  <a:pt x="366712" y="6771"/>
                </a:lnTo>
                <a:lnTo>
                  <a:pt x="370412" y="13989"/>
                </a:lnTo>
                <a:lnTo>
                  <a:pt x="378833" y="67006"/>
                </a:lnTo>
                <a:lnTo>
                  <a:pt x="383471" y="109656"/>
                </a:lnTo>
                <a:lnTo>
                  <a:pt x="388337" y="160968"/>
                </a:lnTo>
                <a:lnTo>
                  <a:pt x="393391" y="219365"/>
                </a:lnTo>
                <a:lnTo>
                  <a:pt x="398591" y="283275"/>
                </a:lnTo>
                <a:lnTo>
                  <a:pt x="403895" y="351121"/>
                </a:lnTo>
                <a:lnTo>
                  <a:pt x="409262" y="421330"/>
                </a:lnTo>
                <a:lnTo>
                  <a:pt x="414649" y="492326"/>
                </a:lnTo>
                <a:lnTo>
                  <a:pt x="420016" y="562534"/>
                </a:lnTo>
                <a:lnTo>
                  <a:pt x="425320" y="630381"/>
                </a:lnTo>
                <a:lnTo>
                  <a:pt x="430520" y="694290"/>
                </a:lnTo>
                <a:lnTo>
                  <a:pt x="435574" y="752688"/>
                </a:lnTo>
                <a:lnTo>
                  <a:pt x="440441" y="803999"/>
                </a:lnTo>
                <a:lnTo>
                  <a:pt x="445078" y="846649"/>
                </a:lnTo>
                <a:lnTo>
                  <a:pt x="453499" y="899666"/>
                </a:lnTo>
                <a:lnTo>
                  <a:pt x="457200" y="906884"/>
                </a:lnTo>
                <a:lnTo>
                  <a:pt x="460531" y="899666"/>
                </a:lnTo>
                <a:lnTo>
                  <a:pt x="466240" y="846649"/>
                </a:lnTo>
                <a:lnTo>
                  <a:pt x="468696" y="803999"/>
                </a:lnTo>
                <a:lnTo>
                  <a:pt x="470938" y="752688"/>
                </a:lnTo>
                <a:lnTo>
                  <a:pt x="473006" y="694290"/>
                </a:lnTo>
                <a:lnTo>
                  <a:pt x="474937" y="630381"/>
                </a:lnTo>
                <a:lnTo>
                  <a:pt x="476771" y="562534"/>
                </a:lnTo>
                <a:lnTo>
                  <a:pt x="478546" y="492326"/>
                </a:lnTo>
                <a:lnTo>
                  <a:pt x="480303" y="421330"/>
                </a:lnTo>
                <a:lnTo>
                  <a:pt x="482078" y="351121"/>
                </a:lnTo>
                <a:lnTo>
                  <a:pt x="483912" y="283275"/>
                </a:lnTo>
                <a:lnTo>
                  <a:pt x="485843" y="219365"/>
                </a:lnTo>
                <a:lnTo>
                  <a:pt x="487911" y="160968"/>
                </a:lnTo>
                <a:lnTo>
                  <a:pt x="490153" y="109656"/>
                </a:lnTo>
                <a:lnTo>
                  <a:pt x="492609" y="67006"/>
                </a:lnTo>
                <a:lnTo>
                  <a:pt x="498319" y="13989"/>
                </a:lnTo>
                <a:lnTo>
                  <a:pt x="501650" y="6771"/>
                </a:lnTo>
                <a:lnTo>
                  <a:pt x="505350" y="13989"/>
                </a:lnTo>
                <a:lnTo>
                  <a:pt x="513771" y="67006"/>
                </a:lnTo>
                <a:lnTo>
                  <a:pt x="518408" y="109656"/>
                </a:lnTo>
                <a:lnTo>
                  <a:pt x="523275" y="160968"/>
                </a:lnTo>
                <a:lnTo>
                  <a:pt x="528329" y="219365"/>
                </a:lnTo>
                <a:lnTo>
                  <a:pt x="533529" y="283275"/>
                </a:lnTo>
                <a:lnTo>
                  <a:pt x="538833" y="351121"/>
                </a:lnTo>
                <a:lnTo>
                  <a:pt x="544200" y="421330"/>
                </a:lnTo>
                <a:lnTo>
                  <a:pt x="549587" y="492326"/>
                </a:lnTo>
                <a:lnTo>
                  <a:pt x="554954" y="562534"/>
                </a:lnTo>
                <a:lnTo>
                  <a:pt x="560258" y="630381"/>
                </a:lnTo>
                <a:lnTo>
                  <a:pt x="565458" y="694290"/>
                </a:lnTo>
                <a:lnTo>
                  <a:pt x="570512" y="752688"/>
                </a:lnTo>
                <a:lnTo>
                  <a:pt x="575378" y="803999"/>
                </a:lnTo>
                <a:lnTo>
                  <a:pt x="580016" y="846649"/>
                </a:lnTo>
                <a:lnTo>
                  <a:pt x="588437" y="899666"/>
                </a:lnTo>
                <a:lnTo>
                  <a:pt x="592137" y="906884"/>
                </a:lnTo>
                <a:lnTo>
                  <a:pt x="595468" y="899666"/>
                </a:lnTo>
                <a:lnTo>
                  <a:pt x="601177" y="846649"/>
                </a:lnTo>
                <a:lnTo>
                  <a:pt x="603633" y="803999"/>
                </a:lnTo>
                <a:lnTo>
                  <a:pt x="605876" y="752688"/>
                </a:lnTo>
                <a:lnTo>
                  <a:pt x="607943" y="694290"/>
                </a:lnTo>
                <a:lnTo>
                  <a:pt x="609874" y="630381"/>
                </a:lnTo>
                <a:lnTo>
                  <a:pt x="611708" y="562534"/>
                </a:lnTo>
                <a:lnTo>
                  <a:pt x="613484" y="492326"/>
                </a:lnTo>
                <a:lnTo>
                  <a:pt x="615240" y="421330"/>
                </a:lnTo>
                <a:lnTo>
                  <a:pt x="617016" y="351121"/>
                </a:lnTo>
                <a:lnTo>
                  <a:pt x="618850" y="283275"/>
                </a:lnTo>
                <a:lnTo>
                  <a:pt x="620781" y="219365"/>
                </a:lnTo>
                <a:lnTo>
                  <a:pt x="622848" y="160968"/>
                </a:lnTo>
                <a:lnTo>
                  <a:pt x="625091" y="109656"/>
                </a:lnTo>
                <a:lnTo>
                  <a:pt x="627547" y="67006"/>
                </a:lnTo>
                <a:lnTo>
                  <a:pt x="633256" y="13989"/>
                </a:lnTo>
                <a:lnTo>
                  <a:pt x="636587" y="6771"/>
                </a:lnTo>
                <a:lnTo>
                  <a:pt x="640287" y="13989"/>
                </a:lnTo>
                <a:lnTo>
                  <a:pt x="648708" y="67006"/>
                </a:lnTo>
                <a:lnTo>
                  <a:pt x="653346" y="109656"/>
                </a:lnTo>
                <a:lnTo>
                  <a:pt x="658212" y="160968"/>
                </a:lnTo>
                <a:lnTo>
                  <a:pt x="663266" y="219365"/>
                </a:lnTo>
                <a:lnTo>
                  <a:pt x="668466" y="283275"/>
                </a:lnTo>
                <a:lnTo>
                  <a:pt x="673770" y="351121"/>
                </a:lnTo>
                <a:lnTo>
                  <a:pt x="679137" y="421330"/>
                </a:lnTo>
                <a:lnTo>
                  <a:pt x="684524" y="492326"/>
                </a:lnTo>
                <a:lnTo>
                  <a:pt x="689891" y="562534"/>
                </a:lnTo>
                <a:lnTo>
                  <a:pt x="695195" y="630381"/>
                </a:lnTo>
                <a:lnTo>
                  <a:pt x="700395" y="694290"/>
                </a:lnTo>
                <a:lnTo>
                  <a:pt x="705449" y="752688"/>
                </a:lnTo>
                <a:lnTo>
                  <a:pt x="710316" y="803999"/>
                </a:lnTo>
                <a:lnTo>
                  <a:pt x="714953" y="846649"/>
                </a:lnTo>
                <a:lnTo>
                  <a:pt x="723374" y="899666"/>
                </a:lnTo>
                <a:lnTo>
                  <a:pt x="727075" y="906884"/>
                </a:lnTo>
                <a:lnTo>
                  <a:pt x="730406" y="899666"/>
                </a:lnTo>
                <a:lnTo>
                  <a:pt x="736115" y="846649"/>
                </a:lnTo>
                <a:lnTo>
                  <a:pt x="738571" y="803999"/>
                </a:lnTo>
                <a:lnTo>
                  <a:pt x="740813" y="752688"/>
                </a:lnTo>
                <a:lnTo>
                  <a:pt x="742881" y="694290"/>
                </a:lnTo>
                <a:lnTo>
                  <a:pt x="744812" y="630381"/>
                </a:lnTo>
                <a:lnTo>
                  <a:pt x="746646" y="562534"/>
                </a:lnTo>
                <a:lnTo>
                  <a:pt x="748421" y="492326"/>
                </a:lnTo>
                <a:lnTo>
                  <a:pt x="750178" y="421330"/>
                </a:lnTo>
                <a:lnTo>
                  <a:pt x="751953" y="351121"/>
                </a:lnTo>
                <a:lnTo>
                  <a:pt x="753787" y="283275"/>
                </a:lnTo>
                <a:lnTo>
                  <a:pt x="755718" y="219365"/>
                </a:lnTo>
                <a:lnTo>
                  <a:pt x="757786" y="160968"/>
                </a:lnTo>
                <a:lnTo>
                  <a:pt x="760028" y="109656"/>
                </a:lnTo>
                <a:lnTo>
                  <a:pt x="762484" y="67006"/>
                </a:lnTo>
                <a:lnTo>
                  <a:pt x="768194" y="13989"/>
                </a:lnTo>
                <a:lnTo>
                  <a:pt x="771525" y="6771"/>
                </a:lnTo>
                <a:lnTo>
                  <a:pt x="775225" y="13989"/>
                </a:lnTo>
                <a:lnTo>
                  <a:pt x="783646" y="67006"/>
                </a:lnTo>
                <a:lnTo>
                  <a:pt x="788283" y="109656"/>
                </a:lnTo>
                <a:lnTo>
                  <a:pt x="793150" y="160968"/>
                </a:lnTo>
                <a:lnTo>
                  <a:pt x="798204" y="219365"/>
                </a:lnTo>
                <a:lnTo>
                  <a:pt x="803404" y="283275"/>
                </a:lnTo>
                <a:lnTo>
                  <a:pt x="808708" y="351121"/>
                </a:lnTo>
                <a:lnTo>
                  <a:pt x="814075" y="421330"/>
                </a:lnTo>
                <a:lnTo>
                  <a:pt x="819462" y="492326"/>
                </a:lnTo>
                <a:lnTo>
                  <a:pt x="824829" y="562534"/>
                </a:lnTo>
                <a:lnTo>
                  <a:pt x="830133" y="630381"/>
                </a:lnTo>
                <a:lnTo>
                  <a:pt x="835333" y="694290"/>
                </a:lnTo>
                <a:lnTo>
                  <a:pt x="840387" y="752688"/>
                </a:lnTo>
                <a:lnTo>
                  <a:pt x="845253" y="803999"/>
                </a:lnTo>
                <a:lnTo>
                  <a:pt x="849891" y="846649"/>
                </a:lnTo>
                <a:lnTo>
                  <a:pt x="858312" y="899666"/>
                </a:lnTo>
                <a:lnTo>
                  <a:pt x="862012" y="906884"/>
                </a:lnTo>
                <a:lnTo>
                  <a:pt x="865560" y="899455"/>
                </a:lnTo>
                <a:lnTo>
                  <a:pt x="871809" y="844949"/>
                </a:lnTo>
                <a:lnTo>
                  <a:pt x="874573" y="801155"/>
                </a:lnTo>
                <a:lnTo>
                  <a:pt x="877137" y="748522"/>
                </a:lnTo>
                <a:lnTo>
                  <a:pt x="879533" y="688691"/>
                </a:lnTo>
                <a:lnTo>
                  <a:pt x="881792" y="623304"/>
                </a:lnTo>
                <a:lnTo>
                  <a:pt x="883945" y="554002"/>
                </a:lnTo>
                <a:lnTo>
                  <a:pt x="886023" y="482426"/>
                </a:lnTo>
                <a:lnTo>
                  <a:pt x="888057" y="410219"/>
                </a:lnTo>
                <a:lnTo>
                  <a:pt x="890077" y="339020"/>
                </a:lnTo>
                <a:lnTo>
                  <a:pt x="892116" y="270473"/>
                </a:lnTo>
                <a:lnTo>
                  <a:pt x="894203" y="206218"/>
                </a:lnTo>
                <a:lnTo>
                  <a:pt x="896371" y="147896"/>
                </a:lnTo>
                <a:lnTo>
                  <a:pt x="898649" y="97149"/>
                </a:lnTo>
                <a:lnTo>
                  <a:pt x="901070" y="55618"/>
                </a:lnTo>
                <a:lnTo>
                  <a:pt x="906462" y="6771"/>
                </a:lnTo>
                <a:lnTo>
                  <a:pt x="910649" y="0"/>
                </a:lnTo>
                <a:lnTo>
                  <a:pt x="915105" y="9577"/>
                </a:lnTo>
                <a:lnTo>
                  <a:pt x="924547" y="68101"/>
                </a:lnTo>
                <a:lnTo>
                  <a:pt x="929393" y="112210"/>
                </a:lnTo>
                <a:lnTo>
                  <a:pt x="934231" y="162991"/>
                </a:lnTo>
                <a:lnTo>
                  <a:pt x="938990" y="218025"/>
                </a:lnTo>
                <a:lnTo>
                  <a:pt x="943602" y="274894"/>
                </a:lnTo>
                <a:lnTo>
                  <a:pt x="947998" y="331176"/>
                </a:lnTo>
                <a:lnTo>
                  <a:pt x="952107" y="384455"/>
                </a:lnTo>
                <a:lnTo>
                  <a:pt x="955861" y="432310"/>
                </a:lnTo>
                <a:lnTo>
                  <a:pt x="959190" y="472322"/>
                </a:lnTo>
                <a:lnTo>
                  <a:pt x="962025" y="50207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227003" y="2511108"/>
            <a:ext cx="2032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dirty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289290" y="2530158"/>
            <a:ext cx="2032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dirty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174740" y="2511108"/>
            <a:ext cx="2032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dirty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254240" y="2530158"/>
            <a:ext cx="2032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dirty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645979" y="3994913"/>
            <a:ext cx="1148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5" dirty="0">
                <a:solidFill>
                  <a:schemeClr val="tx2">
                    <a:lumMod val="10000"/>
                  </a:schemeClr>
                </a:solidFill>
                <a:latin typeface="Times New Roman"/>
                <a:cs typeface="Times New Roman"/>
              </a:rPr>
              <a:t>Acos(</a:t>
            </a:r>
            <a:r>
              <a:rPr sz="2400" spc="-5" dirty="0">
                <a:solidFill>
                  <a:schemeClr val="tx2">
                    <a:lumMod val="10000"/>
                  </a:schemeClr>
                </a:solidFill>
                <a:latin typeface="Symbol"/>
                <a:cs typeface="Symbol"/>
              </a:rPr>
              <a:t></a:t>
            </a:r>
            <a:r>
              <a:rPr sz="2400" spc="-5" dirty="0">
                <a:solidFill>
                  <a:schemeClr val="tx2">
                    <a:lumMod val="10000"/>
                  </a:schemeClr>
                </a:solidFill>
                <a:latin typeface="Times New Roman"/>
                <a:cs typeface="Times New Roman"/>
              </a:rPr>
              <a:t>t)</a:t>
            </a:r>
            <a:endParaRPr sz="2400" dirty="0">
              <a:solidFill>
                <a:schemeClr val="tx2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35241" y="3994913"/>
            <a:ext cx="1148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5" dirty="0">
                <a:solidFill>
                  <a:schemeClr val="tx2">
                    <a:lumMod val="10000"/>
                  </a:schemeClr>
                </a:solidFill>
                <a:latin typeface="Times New Roman"/>
                <a:cs typeface="Times New Roman"/>
              </a:rPr>
              <a:t>Acos(</a:t>
            </a:r>
            <a:r>
              <a:rPr sz="2400" spc="-5" dirty="0">
                <a:solidFill>
                  <a:schemeClr val="tx2">
                    <a:lumMod val="10000"/>
                  </a:schemeClr>
                </a:solidFill>
                <a:latin typeface="Symbol"/>
                <a:cs typeface="Symbol"/>
              </a:rPr>
              <a:t></a:t>
            </a:r>
            <a:r>
              <a:rPr sz="2400" spc="-5" dirty="0">
                <a:solidFill>
                  <a:schemeClr val="tx2">
                    <a:lumMod val="10000"/>
                  </a:schemeClr>
                </a:solidFill>
                <a:latin typeface="Times New Roman"/>
                <a:cs typeface="Times New Roman"/>
              </a:rPr>
              <a:t>t)</a:t>
            </a:r>
            <a:endParaRPr sz="2400" dirty="0">
              <a:solidFill>
                <a:schemeClr val="tx2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5953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مستطيل 1"/>
          <p:cNvSpPr>
            <a:spLocks noChangeArrowheads="1"/>
          </p:cNvSpPr>
          <p:nvPr/>
        </p:nvSpPr>
        <p:spPr bwMode="auto">
          <a:xfrm>
            <a:off x="1981200" y="1447801"/>
            <a:ext cx="8305800" cy="284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 typeface="Arial" charset="0"/>
              <a:buChar char="•"/>
            </a:pPr>
            <a:r>
              <a:rPr lang="en-US" sz="2400" dirty="0">
                <a:solidFill>
                  <a:srgbClr val="404040"/>
                </a:solidFill>
                <a:latin typeface="Calibri" charset="0"/>
                <a:cs typeface="Calibri" charset="0"/>
              </a:rPr>
              <a:t>In </a:t>
            </a:r>
            <a:r>
              <a:rPr lang="en-US" sz="2400" b="1" dirty="0">
                <a:solidFill>
                  <a:schemeClr val="tx2"/>
                </a:solidFill>
                <a:latin typeface="Calibri" charset="0"/>
                <a:cs typeface="Calibri" charset="0"/>
              </a:rPr>
              <a:t>ASK</a:t>
            </a:r>
            <a:r>
              <a:rPr lang="en-US" sz="2400" dirty="0">
                <a:solidFill>
                  <a:srgbClr val="404040"/>
                </a:solidFill>
                <a:latin typeface="Calibri" charset="0"/>
                <a:cs typeface="Calibri" charset="0"/>
              </a:rPr>
              <a:t> the amplitude of the carrier signal is varied to represent binary 1 or 0.</a:t>
            </a:r>
          </a:p>
          <a:p>
            <a:pPr marL="800100" lvl="1" indent="-342900"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404040"/>
                </a:solidFill>
                <a:latin typeface="Calibri" charset="0"/>
                <a:cs typeface="Calibri" charset="0"/>
              </a:rPr>
              <a:t>Carrier signal is a high frequency signal that acts as a basis for the information signal. </a:t>
            </a:r>
          </a:p>
          <a:p>
            <a:pPr marL="800100" lvl="1" indent="-342900"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404040"/>
                </a:solidFill>
                <a:latin typeface="Calibri" charset="0"/>
                <a:cs typeface="Calibri" charset="0"/>
              </a:rPr>
              <a:t>Both frequency and phase remain constant while the amplitude changes.</a:t>
            </a:r>
          </a:p>
          <a:p>
            <a:pPr marL="800100" lvl="1" indent="-342900"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404040"/>
                </a:solidFill>
                <a:latin typeface="Calibri" charset="0"/>
                <a:cs typeface="Calibri" charset="0"/>
              </a:rPr>
              <a:t>The peak amplitude of the signal during each bit duration is constant, and its value depends on the  bit (0 or 1)</a:t>
            </a:r>
            <a:r>
              <a:rPr lang="en-US" sz="2000" dirty="0">
                <a:solidFill>
                  <a:srgbClr val="404040"/>
                </a:solidFill>
                <a:latin typeface="Calibri" charset="0"/>
                <a:cs typeface="Calibri" charset="0"/>
              </a:rPr>
              <a:t>.</a:t>
            </a:r>
          </a:p>
        </p:txBody>
      </p:sp>
      <p:pic>
        <p:nvPicPr>
          <p:cNvPr id="2355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419600"/>
            <a:ext cx="2971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698991"/>
            <a:ext cx="6819900" cy="646331"/>
          </a:xfr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 anchor="b">
            <a:spAutoFit/>
          </a:bodyPr>
          <a:lstStyle/>
          <a:p>
            <a:pPr algn="ctr"/>
            <a:r>
              <a:rPr lang="en-US" sz="4000" spc="-215" dirty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Amplitude Shift Keying  (ASK)</a:t>
            </a:r>
          </a:p>
        </p:txBody>
      </p:sp>
      <p:pic>
        <p:nvPicPr>
          <p:cNvPr id="2355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8" t="27267" r="16193" b="7565"/>
          <a:stretch>
            <a:fillRect/>
          </a:stretch>
        </p:blipFill>
        <p:spPr bwMode="auto">
          <a:xfrm>
            <a:off x="2514600" y="4419600"/>
            <a:ext cx="3505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9760B188-016E-AB4A-A19D-08F05D4EC71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57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مستطيل 1"/>
          <p:cNvSpPr>
            <a:spLocks noChangeArrowheads="1"/>
          </p:cNvSpPr>
          <p:nvPr/>
        </p:nvSpPr>
        <p:spPr bwMode="auto">
          <a:xfrm>
            <a:off x="2286000" y="1600201"/>
            <a:ext cx="7315200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- Although we can have several levels of signal elements, each with a different amplitude, ASK is normally implemented using </a:t>
            </a:r>
            <a:r>
              <a:rPr lang="en-US" sz="2000" dirty="0">
                <a:solidFill>
                  <a:srgbClr val="C00000"/>
                </a:solidFill>
                <a:cs typeface="Arial" charset="0"/>
              </a:rPr>
              <a:t>only two levels</a:t>
            </a:r>
            <a:r>
              <a:rPr lang="en-US" sz="2000" dirty="0">
                <a:solidFill>
                  <a:schemeClr val="tx2"/>
                </a:solidFill>
                <a:cs typeface="Arial" charset="0"/>
              </a:rPr>
              <a:t>. </a:t>
            </a:r>
            <a:r>
              <a:rPr lang="en-US" sz="2000" dirty="0">
                <a:solidFill>
                  <a:srgbClr val="404040"/>
                </a:solidFill>
                <a:cs typeface="Arial" charset="0"/>
              </a:rPr>
              <a:t>This is referred to as binary amplitude shift keying.</a:t>
            </a: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- In ON OFF Keying: bit </a:t>
            </a:r>
            <a:r>
              <a:rPr lang="en-US" sz="2000" b="1" dirty="0">
                <a:solidFill>
                  <a:srgbClr val="0070C0"/>
                </a:solidFill>
                <a:cs typeface="Arial" charset="0"/>
              </a:rPr>
              <a:t>0</a:t>
            </a:r>
            <a:r>
              <a:rPr lang="en-US" sz="2000" dirty="0">
                <a:solidFill>
                  <a:srgbClr val="404040"/>
                </a:solidFill>
                <a:cs typeface="Arial" charset="0"/>
              </a:rPr>
              <a:t> is represented by the absence of a carrier and bit </a:t>
            </a:r>
            <a:r>
              <a:rPr lang="en-US" sz="2000" b="1" dirty="0">
                <a:solidFill>
                  <a:srgbClr val="0070C0"/>
                </a:solidFill>
                <a:cs typeface="Arial" charset="0"/>
              </a:rPr>
              <a:t>1</a:t>
            </a:r>
            <a:r>
              <a:rPr lang="en-US" sz="2000" dirty="0">
                <a:solidFill>
                  <a:srgbClr val="404040"/>
                </a:solidFill>
                <a:cs typeface="Arial" charset="0"/>
              </a:rPr>
              <a:t> is represented by the presence of a carrier . </a:t>
            </a:r>
          </a:p>
        </p:txBody>
      </p:sp>
      <p:pic>
        <p:nvPicPr>
          <p:cNvPr id="24578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3962400"/>
            <a:ext cx="4957763" cy="184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10984"/>
            <a:ext cx="9801225" cy="646331"/>
          </a:xfr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 anchor="b">
            <a:spAutoFit/>
          </a:bodyPr>
          <a:lstStyle/>
          <a:p>
            <a:pPr algn="ctr"/>
            <a:r>
              <a:rPr lang="en-US" sz="4000" spc="-215" dirty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Binary ASK (BASK)  or On Off Keying (OOK)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F2D55F90-0A6C-A145-9392-2676650BD73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57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مستطيل 1"/>
          <p:cNvSpPr>
            <a:spLocks noChangeArrowheads="1"/>
          </p:cNvSpPr>
          <p:nvPr/>
        </p:nvSpPr>
        <p:spPr bwMode="auto">
          <a:xfrm>
            <a:off x="1347787" y="1498471"/>
            <a:ext cx="8610600" cy="497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- </a:t>
            </a:r>
            <a:r>
              <a:rPr lang="en-US" sz="2400" b="1" dirty="0">
                <a:solidFill>
                  <a:srgbClr val="C00000"/>
                </a:solidFill>
                <a:cs typeface="Arial" charset="0"/>
              </a:rPr>
              <a:t>Pros</a:t>
            </a:r>
            <a:r>
              <a:rPr lang="en-US" sz="2000" b="1" dirty="0">
                <a:solidFill>
                  <a:schemeClr val="tx2"/>
                </a:solidFill>
                <a:cs typeface="Arial" charset="0"/>
              </a:rPr>
              <a:t>:</a:t>
            </a: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ASK transmitter and receiver are simple to design.</a:t>
            </a: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ASK needs less bandwidth than FSK.</a:t>
            </a: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sz="2000" dirty="0">
              <a:solidFill>
                <a:srgbClr val="404040"/>
              </a:solidFill>
              <a:cs typeface="Arial" charset="0"/>
            </a:endParaRP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- </a:t>
            </a:r>
            <a:r>
              <a:rPr lang="en-US" sz="2400" b="1" dirty="0">
                <a:solidFill>
                  <a:srgbClr val="C00000"/>
                </a:solidFill>
                <a:cs typeface="Arial" charset="0"/>
              </a:rPr>
              <a:t>Cons</a:t>
            </a:r>
            <a:r>
              <a:rPr lang="en-US" sz="2000" b="1" dirty="0">
                <a:solidFill>
                  <a:schemeClr val="tx2"/>
                </a:solidFill>
                <a:cs typeface="Arial" charset="0"/>
              </a:rPr>
              <a:t>:</a:t>
            </a: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ASK transmission can be easily corrupted by noise.</a:t>
            </a: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sz="2000" dirty="0">
              <a:solidFill>
                <a:srgbClr val="404040"/>
              </a:solidFill>
              <a:cs typeface="Arial" charset="0"/>
            </a:endParaRP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- </a:t>
            </a:r>
            <a:r>
              <a:rPr lang="en-US" sz="2400" b="1" dirty="0">
                <a:solidFill>
                  <a:srgbClr val="C00000"/>
                </a:solidFill>
                <a:cs typeface="Arial" charset="0"/>
              </a:rPr>
              <a:t>Application</a:t>
            </a:r>
            <a:r>
              <a:rPr lang="en-US" sz="2000" b="1" dirty="0">
                <a:solidFill>
                  <a:schemeClr val="tx2"/>
                </a:solidFill>
                <a:cs typeface="Arial" charset="0"/>
              </a:rPr>
              <a:t>:</a:t>
            </a: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Early telephone modem (AFSK).</a:t>
            </a: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ASK is used to transmit digital data over optical fiber.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49069"/>
            <a:ext cx="8267700" cy="646331"/>
          </a:xfr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 anchor="b">
            <a:spAutoFit/>
          </a:bodyPr>
          <a:lstStyle/>
          <a:p>
            <a:pPr algn="ctr"/>
            <a:r>
              <a:rPr lang="en-US" sz="4000" spc="-215" dirty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Pros and Cons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821BDD8E-FA17-B143-9FB8-E889C92E153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05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0488" y="140894"/>
            <a:ext cx="6931659" cy="13670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 anchor="b">
            <a:spAutoFit/>
          </a:bodyPr>
          <a:lstStyle/>
          <a:p>
            <a:pPr algn="ctr"/>
            <a:r>
              <a:rPr sz="4000" spc="-215" dirty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Frequency</a:t>
            </a:r>
            <a:r>
              <a:rPr lang="en-US" sz="4000" spc="-215" dirty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sz="4000" spc="-215" dirty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Shift Keying</a:t>
            </a:r>
            <a:r>
              <a:rPr lang="en-US" sz="4000" spc="-215" dirty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sz="4000" spc="-215" dirty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(FSK)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82851" y="1891474"/>
            <a:ext cx="1209675" cy="75565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54965" marR="5080" indent="-342900">
              <a:lnSpc>
                <a:spcPts val="2870"/>
              </a:lnSpc>
              <a:spcBef>
                <a:spcPts val="200"/>
              </a:spcBef>
            </a:pPr>
            <a:r>
              <a:rPr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Baseband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Data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89176" y="2986850"/>
            <a:ext cx="1310005" cy="1119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3050">
              <a:lnSpc>
                <a:spcPts val="2875"/>
              </a:lnSpc>
              <a:spcBef>
                <a:spcPts val="100"/>
              </a:spcBef>
            </a:pP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BFSK</a:t>
            </a:r>
            <a:endParaRPr sz="2400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12700" marR="5080" algn="ctr">
              <a:lnSpc>
                <a:spcPts val="2870"/>
              </a:lnSpc>
              <a:spcBef>
                <a:spcPts val="95"/>
              </a:spcBef>
            </a:pP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odu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late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d 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signal</a:t>
            </a:r>
            <a:endParaRPr sz="2400" dirty="0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35525" y="1890713"/>
            <a:ext cx="4051300" cy="675005"/>
          </a:xfrm>
          <a:custGeom>
            <a:avLst/>
            <a:gdLst/>
            <a:ahLst/>
            <a:cxnLst/>
            <a:rect l="l" t="t" r="r" b="b"/>
            <a:pathLst>
              <a:path w="4051300" h="675005">
                <a:moveTo>
                  <a:pt x="0" y="585787"/>
                </a:moveTo>
                <a:lnTo>
                  <a:pt x="0" y="0"/>
                </a:lnTo>
                <a:lnTo>
                  <a:pt x="990600" y="0"/>
                </a:lnTo>
                <a:lnTo>
                  <a:pt x="990600" y="630237"/>
                </a:lnTo>
                <a:lnTo>
                  <a:pt x="3016250" y="630237"/>
                </a:lnTo>
                <a:lnTo>
                  <a:pt x="3016250" y="0"/>
                </a:lnTo>
                <a:lnTo>
                  <a:pt x="4051300" y="0"/>
                </a:lnTo>
                <a:lnTo>
                  <a:pt x="4051300" y="67468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24412" y="3049165"/>
            <a:ext cx="3994150" cy="941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227003" y="2511108"/>
            <a:ext cx="2032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dirty="0">
                <a:solidFill>
                  <a:schemeClr val="tx2">
                    <a:lumMod val="10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289290" y="2530158"/>
            <a:ext cx="2032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dirty="0">
                <a:solidFill>
                  <a:schemeClr val="tx2">
                    <a:lumMod val="10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174740" y="2511108"/>
            <a:ext cx="2032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dirty="0">
                <a:solidFill>
                  <a:schemeClr val="tx2">
                    <a:lumMod val="10000"/>
                  </a:schemeClr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254240" y="2530158"/>
            <a:ext cx="2032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dirty="0">
                <a:solidFill>
                  <a:schemeClr val="tx2">
                    <a:lumMod val="10000"/>
                  </a:schemeClr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288540" y="3993324"/>
            <a:ext cx="6666230" cy="2033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49245">
              <a:spcBef>
                <a:spcPts val="100"/>
              </a:spcBef>
              <a:tabLst>
                <a:tab pos="3977640" algn="l"/>
                <a:tab pos="4977765" algn="l"/>
                <a:tab pos="5911215" algn="l"/>
              </a:tabLst>
            </a:pPr>
            <a:r>
              <a:rPr sz="24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f</a:t>
            </a:r>
            <a:r>
              <a:rPr sz="2400" baseline="-19097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1	</a:t>
            </a:r>
            <a:r>
              <a:rPr sz="3600" baseline="1157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f</a:t>
            </a:r>
            <a:r>
              <a:rPr sz="2400" baseline="-17361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0	</a:t>
            </a:r>
            <a:r>
              <a:rPr sz="3600" baseline="1157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f</a:t>
            </a:r>
            <a:r>
              <a:rPr sz="2400" baseline="-17361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0	</a:t>
            </a:r>
            <a:r>
              <a:rPr sz="3600" baseline="1157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f</a:t>
            </a:r>
            <a:r>
              <a:rPr sz="2400" baseline="-17361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1</a:t>
            </a:r>
          </a:p>
          <a:p>
            <a:pPr marL="625475">
              <a:spcBef>
                <a:spcPts val="1755"/>
              </a:spcBef>
            </a:pP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where </a:t>
            </a:r>
            <a:r>
              <a:rPr sz="24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f</a:t>
            </a:r>
            <a:r>
              <a:rPr sz="2400" baseline="-19097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0 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=Acos(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Symbol"/>
                <a:cs typeface="Symbol"/>
              </a:rPr>
              <a:t></a:t>
            </a:r>
            <a:r>
              <a:rPr sz="2400" spc="-7" baseline="-19097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c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-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Symbol"/>
                <a:cs typeface="Symbol"/>
              </a:rPr>
              <a:t>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)t and </a:t>
            </a:r>
            <a:r>
              <a:rPr sz="24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f</a:t>
            </a:r>
            <a:r>
              <a:rPr sz="2400" baseline="-19097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1</a:t>
            </a:r>
            <a:r>
              <a:rPr sz="2400" spc="315" baseline="-19097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=Acos(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Symbol"/>
                <a:cs typeface="Symbol"/>
              </a:rPr>
              <a:t></a:t>
            </a:r>
            <a:r>
              <a:rPr sz="2400" spc="-7" baseline="-19097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c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+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Symbol"/>
                <a:cs typeface="Symbol"/>
              </a:rPr>
              <a:t>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)t</a:t>
            </a:r>
            <a:endParaRPr sz="2400" dirty="0">
              <a:solidFill>
                <a:schemeClr val="tx1">
                  <a:lumMod val="10000"/>
                </a:schemeClr>
              </a:solidFill>
              <a:latin typeface="Times New Roman"/>
              <a:cs typeface="Times New Roman"/>
            </a:endParaRPr>
          </a:p>
          <a:p>
            <a:pPr marL="355600" indent="-342900">
              <a:spcBef>
                <a:spcPts val="1590"/>
              </a:spcBef>
              <a:buClr>
                <a:schemeClr val="tx1">
                  <a:lumMod val="10000"/>
                </a:schemeClr>
              </a:buClr>
              <a:buChar char="•"/>
              <a:tabLst>
                <a:tab pos="354965" algn="l"/>
                <a:tab pos="355600" algn="l"/>
              </a:tabLst>
            </a:pPr>
            <a:r>
              <a:rPr sz="2000" b="1" u="sng" spc="-5" dirty="0">
                <a:solidFill>
                  <a:srgbClr val="0070C0"/>
                </a:solidFill>
                <a:latin typeface="Times New Roman"/>
                <a:cs typeface="Times New Roman"/>
              </a:rPr>
              <a:t>Example</a:t>
            </a:r>
            <a:r>
              <a:rPr sz="20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: </a:t>
            </a:r>
            <a:r>
              <a:rPr sz="20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ITU-T </a:t>
            </a:r>
            <a:r>
              <a:rPr sz="2000" spc="-6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V.21 </a:t>
            </a:r>
            <a:r>
              <a:rPr sz="20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modem standard uses</a:t>
            </a:r>
            <a:r>
              <a:rPr sz="2000" spc="-6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FSK</a:t>
            </a:r>
          </a:p>
          <a:p>
            <a:pPr marL="355600" marR="5080" indent="-342900">
              <a:lnSpc>
                <a:spcPct val="79200"/>
              </a:lnSpc>
              <a:spcBef>
                <a:spcPts val="50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FSK </a:t>
            </a:r>
            <a:r>
              <a:rPr sz="20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can </a:t>
            </a:r>
            <a:r>
              <a:rPr sz="20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be </a:t>
            </a:r>
            <a:r>
              <a:rPr sz="20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expanded to </a:t>
            </a:r>
            <a:r>
              <a:rPr sz="20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a </a:t>
            </a:r>
            <a:r>
              <a:rPr sz="20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M-ary scheme, employing </a:t>
            </a:r>
            <a:r>
              <a:rPr sz="2000" spc="-1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multiple  </a:t>
            </a:r>
            <a:r>
              <a:rPr sz="20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frequencies as </a:t>
            </a:r>
            <a:r>
              <a:rPr sz="2000" spc="-1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different</a:t>
            </a:r>
            <a:r>
              <a:rPr sz="2000" spc="-1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states</a:t>
            </a:r>
            <a:endParaRPr sz="2000" dirty="0">
              <a:solidFill>
                <a:schemeClr val="tx1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73591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43ACBA-42E3-6442-8490-3D0D904B8F0A}" type="slidenum">
              <a:rPr lang="en-US" sz="1100">
                <a:solidFill>
                  <a:srgbClr val="FFFFFF"/>
                </a:solidFill>
              </a:rPr>
              <a:pPr/>
              <a:t>19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295400" y="381000"/>
            <a:ext cx="91440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 anchor="b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x-none" sz="4000" spc="-215" dirty="0">
                <a:solidFill>
                  <a:schemeClr val="bg2">
                    <a:lumMod val="10000"/>
                  </a:schemeClr>
                </a:solidFill>
              </a:rPr>
              <a:t>FSK (Frequency Shift Keying)</a:t>
            </a:r>
          </a:p>
        </p:txBody>
      </p:sp>
      <p:sp>
        <p:nvSpPr>
          <p:cNvPr id="8196" name="مستطيل 1"/>
          <p:cNvSpPr>
            <a:spLocks noChangeArrowheads="1"/>
          </p:cNvSpPr>
          <p:nvPr/>
        </p:nvSpPr>
        <p:spPr bwMode="auto">
          <a:xfrm>
            <a:off x="2133600" y="1371601"/>
            <a:ext cx="8077200" cy="291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 typeface="Arial"/>
              <a:buChar char="•"/>
              <a:defRPr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The frequency of the carrier signal is varied to represent binary </a:t>
            </a:r>
            <a:r>
              <a:rPr lang="en-US" sz="2000" b="1" dirty="0">
                <a:solidFill>
                  <a:srgbClr val="C00000"/>
                </a:solidFill>
                <a:cs typeface="Arial" charset="0"/>
              </a:rPr>
              <a:t>1</a:t>
            </a:r>
            <a:r>
              <a:rPr lang="en-US" sz="2000" dirty="0">
                <a:solidFill>
                  <a:srgbClr val="404040"/>
                </a:solidFill>
                <a:cs typeface="Arial" charset="0"/>
              </a:rPr>
              <a:t> or </a:t>
            </a:r>
            <a:r>
              <a:rPr lang="en-US" sz="2000" b="1" dirty="0">
                <a:solidFill>
                  <a:srgbClr val="C00000"/>
                </a:solidFill>
                <a:cs typeface="Arial" charset="0"/>
              </a:rPr>
              <a:t>0</a:t>
            </a:r>
            <a:r>
              <a:rPr lang="en-US" sz="2000" dirty="0">
                <a:solidFill>
                  <a:srgbClr val="404040"/>
                </a:solidFill>
                <a:cs typeface="Arial" charset="0"/>
              </a:rPr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 typeface="Arial"/>
              <a:buChar char="•"/>
              <a:defRPr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Both peak amplitude and phase remain constant while the frequency changes.</a:t>
            </a:r>
          </a:p>
          <a:p>
            <a:pPr marL="342900" indent="-342900"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 typeface="Arial"/>
              <a:buChar char="•"/>
              <a:defRPr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The frequency of the signal during each bit duration is constant, and its value depends on the  bit (0 or 1).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endParaRPr lang="en-US" sz="2000" dirty="0">
              <a:solidFill>
                <a:srgbClr val="404040"/>
              </a:solidFill>
              <a:cs typeface="Arial" charset="0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589"/>
          <a:stretch/>
        </p:blipFill>
        <p:spPr bwMode="auto">
          <a:xfrm>
            <a:off x="3124200" y="3657600"/>
            <a:ext cx="6705600" cy="243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9573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OUTLINE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tabLst>
                <a:tab pos="354965" algn="l"/>
                <a:tab pos="355600" algn="l"/>
              </a:tabLst>
            </a:pPr>
            <a:r>
              <a:rPr lang="en-US" sz="2400" b="1" dirty="0">
                <a:solidFill>
                  <a:schemeClr val="tx1">
                    <a:lumMod val="10000"/>
                  </a:schemeClr>
                </a:solidFill>
              </a:rPr>
              <a:t>Digital Introduction to digital modulation</a:t>
            </a: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tabLst>
                <a:tab pos="354965" algn="l"/>
                <a:tab pos="355600" algn="l"/>
              </a:tabLst>
            </a:pPr>
            <a:r>
              <a:rPr lang="en-US" sz="2400" b="1" dirty="0">
                <a:solidFill>
                  <a:schemeClr val="tx1">
                    <a:lumMod val="10000"/>
                  </a:schemeClr>
                </a:solidFill>
              </a:rPr>
              <a:t>Relevant modulation schemes</a:t>
            </a: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tabLst>
                <a:tab pos="354965" algn="l"/>
                <a:tab pos="355600" algn="l"/>
              </a:tabLst>
            </a:pPr>
            <a:r>
              <a:rPr lang="en-US" sz="2400" b="1" dirty="0">
                <a:solidFill>
                  <a:schemeClr val="tx1">
                    <a:lumMod val="10000"/>
                  </a:schemeClr>
                </a:solidFill>
              </a:rPr>
              <a:t>Geometric representations</a:t>
            </a: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tabLst>
                <a:tab pos="354965" algn="l"/>
                <a:tab pos="355600" algn="l"/>
              </a:tabLst>
            </a:pPr>
            <a:r>
              <a:rPr lang="en-US" sz="2400" b="1" dirty="0">
                <a:solidFill>
                  <a:schemeClr val="tx1">
                    <a:lumMod val="10000"/>
                  </a:schemeClr>
                </a:solidFill>
              </a:rPr>
              <a:t>Coherent &amp; Non-Coherent Detection</a:t>
            </a: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tabLst>
                <a:tab pos="354965" algn="l"/>
                <a:tab pos="355600" algn="l"/>
              </a:tabLst>
            </a:pPr>
            <a:r>
              <a:rPr lang="en-US" sz="2400" b="1" dirty="0">
                <a:solidFill>
                  <a:schemeClr val="tx1">
                    <a:lumMod val="10000"/>
                  </a:schemeClr>
                </a:solidFill>
              </a:rPr>
              <a:t>Modulation spectra</a:t>
            </a:r>
          </a:p>
          <a:p>
            <a:endParaRPr lang="en-US" sz="2400" b="1" dirty="0">
              <a:solidFill>
                <a:schemeClr val="tx1">
                  <a:lumMod val="1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559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7AB977-0C33-134B-AB20-CD74DEE52940}" type="slidenum">
              <a:rPr lang="en-US" sz="1100">
                <a:solidFill>
                  <a:srgbClr val="FFFFFF"/>
                </a:solidFill>
              </a:rPr>
              <a:pPr/>
              <a:t>20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819400" y="533400"/>
            <a:ext cx="723265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 anchor="b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x-none" sz="4000" spc="-215" dirty="0">
                <a:solidFill>
                  <a:schemeClr val="bg2">
                    <a:lumMod val="10000"/>
                  </a:schemeClr>
                </a:solidFill>
              </a:rPr>
              <a:t>FSK Modulator</a:t>
            </a:r>
          </a:p>
        </p:txBody>
      </p:sp>
      <p:sp>
        <p:nvSpPr>
          <p:cNvPr id="19459" name="مستطيل 1"/>
          <p:cNvSpPr>
            <a:spLocks noChangeArrowheads="1"/>
          </p:cNvSpPr>
          <p:nvPr/>
        </p:nvSpPr>
        <p:spPr bwMode="auto">
          <a:xfrm>
            <a:off x="1936750" y="1371601"/>
            <a:ext cx="7359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sz="2000">
                <a:solidFill>
                  <a:srgbClr val="404040"/>
                </a:solidFill>
                <a:cs typeface="Arial" charset="0"/>
              </a:rPr>
              <a:t>- </a:t>
            </a:r>
            <a:r>
              <a:rPr lang="en-US" sz="2000">
                <a:solidFill>
                  <a:srgbClr val="0F0901"/>
                </a:solidFill>
                <a:latin typeface="Calibri" charset="0"/>
              </a:rPr>
              <a:t>One way to think about binary FSK (or BFSK) is to consider two carrier frequencies</a:t>
            </a:r>
          </a:p>
        </p:txBody>
      </p:sp>
      <p:pic>
        <p:nvPicPr>
          <p:cNvPr id="19460" name="Picture 4" descr="fsk.gif (2423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133600"/>
            <a:ext cx="28654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95"/>
          <a:stretch>
            <a:fillRect/>
          </a:stretch>
        </p:blipFill>
        <p:spPr bwMode="auto">
          <a:xfrm>
            <a:off x="2819400" y="2133600"/>
            <a:ext cx="3886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133"/>
          <a:stretch>
            <a:fillRect/>
          </a:stretch>
        </p:blipFill>
        <p:spPr bwMode="auto">
          <a:xfrm>
            <a:off x="3581400" y="3810001"/>
            <a:ext cx="4572000" cy="18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3962400" y="5715000"/>
            <a:ext cx="47436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404040"/>
                </a:solidFill>
                <a:cs typeface="Arial" charset="0"/>
              </a:rPr>
              <a:t>Switch between two oscillators accordingly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807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09800" y="685801"/>
            <a:ext cx="731520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 anchor="b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x-none" sz="4000" spc="-215" dirty="0">
                <a:solidFill>
                  <a:schemeClr val="bg2">
                    <a:lumMod val="10000"/>
                  </a:schemeClr>
                </a:solidFill>
              </a:rPr>
              <a:t>ASK </a:t>
            </a:r>
            <a:r>
              <a:rPr lang="en-US" altLang="x-none" sz="4000" spc="-215">
                <a:solidFill>
                  <a:schemeClr val="bg2">
                    <a:lumMod val="10000"/>
                  </a:schemeClr>
                </a:solidFill>
              </a:rPr>
              <a:t>and FSK</a:t>
            </a:r>
            <a:endParaRPr lang="fr-FR" altLang="x-none" sz="4000" spc="-215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144"/>
          <a:stretch/>
        </p:blipFill>
        <p:spPr bwMode="auto">
          <a:xfrm>
            <a:off x="4000499" y="5106347"/>
            <a:ext cx="3543301" cy="1603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8E8AD4-16C0-5F4B-9E1F-B9A37D8C584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81200" y="1828800"/>
          <a:ext cx="8001000" cy="3109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451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cs typeface="Arial" charset="0"/>
                        </a:rPr>
                        <a:t>Amplitude Shift Keying (ASK)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  <a:cs typeface="Arial" charset="0"/>
                        </a:rPr>
                        <a:t>Frequency Shift Keying (FSK)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749">
                <a:tc>
                  <a:txBody>
                    <a:bodyPr/>
                    <a:lstStyle/>
                    <a:p>
                      <a:pPr marL="457200" marR="0" indent="-4572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404040"/>
                          </a:solidFill>
                          <a:cs typeface="Arial" charset="0"/>
                        </a:rPr>
                        <a:t>Very simple.</a:t>
                      </a:r>
                    </a:p>
                    <a:p>
                      <a:pPr marL="457200" indent="-457200" algn="l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404040"/>
                          </a:solidFill>
                          <a:cs typeface="Arial" charset="0"/>
                        </a:rPr>
                        <a:t>Needs larger bandwidth.</a:t>
                      </a:r>
                    </a:p>
                    <a:p>
                      <a:pPr marL="342900" indent="-342900" algn="ctr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749">
                <a:tc>
                  <a:txBody>
                    <a:bodyPr/>
                    <a:lstStyle/>
                    <a:p>
                      <a:pPr marL="457200" marR="0" indent="-4572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404040"/>
                          </a:solidFill>
                          <a:cs typeface="Arial" charset="0"/>
                        </a:rPr>
                        <a:t> Low bandwidth requirements.</a:t>
                      </a:r>
                    </a:p>
                    <a:p>
                      <a:pPr marL="457200" indent="-457200" algn="l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404040"/>
                          </a:solidFill>
                          <a:cs typeface="Arial" charset="0"/>
                        </a:rPr>
                        <a:t>More error resilience than AM.</a:t>
                      </a:r>
                    </a:p>
                    <a:p>
                      <a:pPr marL="342900" indent="-342900" algn="ctr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451">
                <a:tc>
                  <a:txBody>
                    <a:bodyPr/>
                    <a:lstStyle/>
                    <a:p>
                      <a:pPr marL="457200" indent="-457200" algn="l">
                        <a:buFont typeface="Arial"/>
                        <a:buChar char="•"/>
                      </a:pPr>
                      <a:r>
                        <a:rPr lang="en-US" sz="2000" dirty="0">
                          <a:solidFill>
                            <a:srgbClr val="404040"/>
                          </a:solidFill>
                          <a:cs typeface="Arial" charset="0"/>
                        </a:rPr>
                        <a:t>Very susceptible to interference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0528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7537" y="861603"/>
            <a:ext cx="665797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 anchor="b">
            <a:spAutoFit/>
          </a:bodyPr>
          <a:lstStyle/>
          <a:p>
            <a:pPr algn="ctr"/>
            <a:r>
              <a:rPr sz="4000" spc="-215" dirty="0">
                <a:solidFill>
                  <a:schemeClr val="tx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Phase Shift Keyin</a:t>
            </a:r>
            <a:r>
              <a:rPr lang="en-US" sz="4000" spc="-215" dirty="0">
                <a:solidFill>
                  <a:schemeClr val="tx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g </a:t>
            </a:r>
            <a:r>
              <a:rPr sz="4000" spc="-215" dirty="0">
                <a:solidFill>
                  <a:schemeClr val="tx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(PSK)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82851" y="1891474"/>
            <a:ext cx="1209675" cy="75565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54965" marR="5080" indent="-342900">
              <a:lnSpc>
                <a:spcPts val="2870"/>
              </a:lnSpc>
              <a:spcBef>
                <a:spcPts val="200"/>
              </a:spcBef>
            </a:pPr>
            <a:r>
              <a:rPr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Baseband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  </a:t>
            </a:r>
            <a:r>
              <a:rPr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Data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89176" y="2986850"/>
            <a:ext cx="1403350" cy="1119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3050" algn="ctr">
              <a:lnSpc>
                <a:spcPts val="2875"/>
              </a:lnSpc>
              <a:spcBef>
                <a:spcPts val="100"/>
              </a:spcBef>
            </a:pPr>
            <a:r>
              <a:rPr sz="2000" spc="-5" dirty="0">
                <a:solidFill>
                  <a:srgbClr val="C00000"/>
                </a:solidFill>
                <a:latin typeface="Times New Roman"/>
                <a:cs typeface="Times New Roman"/>
              </a:rPr>
              <a:t>BPSK</a:t>
            </a:r>
            <a:endParaRPr sz="2000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12700" marR="5080" algn="ctr">
              <a:lnSpc>
                <a:spcPts val="2870"/>
              </a:lnSpc>
              <a:spcBef>
                <a:spcPts val="95"/>
              </a:spcBef>
            </a:pPr>
            <a:r>
              <a:rPr sz="2000" spc="-5" dirty="0">
                <a:solidFill>
                  <a:srgbClr val="C00000"/>
                </a:solidFill>
                <a:latin typeface="Times New Roman"/>
                <a:cs typeface="Times New Roman"/>
              </a:rPr>
              <a:t>m</a:t>
            </a:r>
            <a:r>
              <a:rPr sz="2000" dirty="0">
                <a:solidFill>
                  <a:srgbClr val="C00000"/>
                </a:solidFill>
                <a:latin typeface="Times New Roman"/>
                <a:cs typeface="Times New Roman"/>
              </a:rPr>
              <a:t>odu</a:t>
            </a:r>
            <a:r>
              <a:rPr sz="2000" spc="-5" dirty="0">
                <a:solidFill>
                  <a:srgbClr val="C00000"/>
                </a:solidFill>
                <a:latin typeface="Times New Roman"/>
                <a:cs typeface="Times New Roman"/>
              </a:rPr>
              <a:t>late</a:t>
            </a:r>
            <a:r>
              <a:rPr sz="2000" dirty="0">
                <a:solidFill>
                  <a:srgbClr val="C00000"/>
                </a:solidFill>
                <a:latin typeface="Times New Roman"/>
                <a:cs typeface="Times New Roman"/>
              </a:rPr>
              <a:t>d  </a:t>
            </a:r>
            <a:r>
              <a:rPr sz="2000" spc="-5" dirty="0">
                <a:solidFill>
                  <a:srgbClr val="C00000"/>
                </a:solidFill>
                <a:latin typeface="Times New Roman"/>
                <a:cs typeface="Times New Roman"/>
              </a:rPr>
              <a:t>signal</a:t>
            </a:r>
            <a:endParaRPr sz="2000" dirty="0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35525" y="1890713"/>
            <a:ext cx="4051300" cy="675005"/>
          </a:xfrm>
          <a:custGeom>
            <a:avLst/>
            <a:gdLst/>
            <a:ahLst/>
            <a:cxnLst/>
            <a:rect l="l" t="t" r="r" b="b"/>
            <a:pathLst>
              <a:path w="4051300" h="675005">
                <a:moveTo>
                  <a:pt x="0" y="585787"/>
                </a:moveTo>
                <a:lnTo>
                  <a:pt x="0" y="0"/>
                </a:lnTo>
                <a:lnTo>
                  <a:pt x="990600" y="0"/>
                </a:lnTo>
                <a:lnTo>
                  <a:pt x="990600" y="630237"/>
                </a:lnTo>
                <a:lnTo>
                  <a:pt x="3016250" y="630237"/>
                </a:lnTo>
                <a:lnTo>
                  <a:pt x="3016250" y="0"/>
                </a:lnTo>
                <a:lnTo>
                  <a:pt x="4051300" y="0"/>
                </a:lnTo>
                <a:lnTo>
                  <a:pt x="4051300" y="67468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24413" y="2828926"/>
            <a:ext cx="3994149" cy="14239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27003" y="2511108"/>
            <a:ext cx="2032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289290" y="2530158"/>
            <a:ext cx="2032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1</a:t>
            </a:r>
            <a:endParaRPr sz="2800">
              <a:solidFill>
                <a:schemeClr val="tx1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74740" y="2511108"/>
            <a:ext cx="2032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0</a:t>
            </a:r>
            <a:endParaRPr sz="2800">
              <a:solidFill>
                <a:schemeClr val="tx1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54240" y="2530158"/>
            <a:ext cx="2032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0</a:t>
            </a:r>
            <a:endParaRPr sz="2800">
              <a:solidFill>
                <a:schemeClr val="tx1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8650" y="4446081"/>
            <a:ext cx="10601326" cy="1516441"/>
          </a:xfrm>
          <a:prstGeom prst="rect">
            <a:avLst/>
          </a:prstGeom>
        </p:spPr>
        <p:txBody>
          <a:bodyPr vert="horz" wrap="square" lIns="0" tIns="221615" rIns="0" bIns="0" rtlCol="0">
            <a:spAutoFit/>
          </a:bodyPr>
          <a:lstStyle/>
          <a:p>
            <a:pPr marL="1988820">
              <a:spcBef>
                <a:spcPts val="1745"/>
              </a:spcBef>
            </a:pP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where </a:t>
            </a:r>
            <a:r>
              <a:rPr sz="24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s</a:t>
            </a:r>
            <a:r>
              <a:rPr sz="2400" baseline="-19097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0 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=-Acos(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Symbol"/>
                <a:cs typeface="Symbol"/>
              </a:rPr>
              <a:t></a:t>
            </a:r>
            <a:r>
              <a:rPr sz="2400" spc="-7" baseline="-19097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c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t) and </a:t>
            </a:r>
            <a:r>
              <a:rPr sz="24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s</a:t>
            </a:r>
            <a:r>
              <a:rPr sz="2400" baseline="-19097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1</a:t>
            </a:r>
            <a:r>
              <a:rPr sz="2400" spc="315" baseline="-19097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=Acos(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Symbol"/>
                <a:cs typeface="Symbol"/>
              </a:rPr>
              <a:t></a:t>
            </a:r>
            <a:r>
              <a:rPr sz="2400" spc="-7" baseline="-19097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c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t)</a:t>
            </a:r>
            <a:endParaRPr sz="2400" dirty="0">
              <a:solidFill>
                <a:schemeClr val="tx1">
                  <a:lumMod val="10000"/>
                </a:schemeClr>
              </a:solidFill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1730"/>
              </a:lnSpc>
              <a:spcBef>
                <a:spcPts val="1655"/>
              </a:spcBef>
              <a:buChar char="•"/>
              <a:tabLst>
                <a:tab pos="354965" algn="l"/>
                <a:tab pos="355600" algn="l"/>
              </a:tabLst>
            </a:pPr>
            <a:r>
              <a:rPr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Major </a:t>
            </a:r>
            <a:r>
              <a:rPr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drawback – </a:t>
            </a:r>
            <a:r>
              <a:rPr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rapid amplitude </a:t>
            </a:r>
            <a:r>
              <a:rPr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change </a:t>
            </a:r>
            <a:r>
              <a:rPr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between symbols </a:t>
            </a:r>
            <a:r>
              <a:rPr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due </a:t>
            </a:r>
            <a:r>
              <a:rPr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to phase  </a:t>
            </a:r>
            <a:r>
              <a:rPr spc="-1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discontinuity, </a:t>
            </a:r>
            <a:r>
              <a:rPr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which requires </a:t>
            </a:r>
            <a:r>
              <a:rPr spc="-5" dirty="0">
                <a:solidFill>
                  <a:srgbClr val="00B050"/>
                </a:solidFill>
                <a:latin typeface="Times New Roman"/>
                <a:cs typeface="Times New Roman"/>
              </a:rPr>
              <a:t>infinite bandwidth</a:t>
            </a:r>
            <a:r>
              <a:rPr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. </a:t>
            </a:r>
            <a:r>
              <a:rPr b="1" spc="-5" dirty="0">
                <a:solidFill>
                  <a:srgbClr val="002060"/>
                </a:solidFill>
                <a:latin typeface="Times New Roman"/>
                <a:cs typeface="Times New Roman"/>
              </a:rPr>
              <a:t>Binary Phase Shift Keying  </a:t>
            </a:r>
            <a:r>
              <a:rPr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(BPSK) demonstrates better performance than </a:t>
            </a:r>
            <a:r>
              <a:rPr spc="-5" dirty="0">
                <a:solidFill>
                  <a:srgbClr val="C00000"/>
                </a:solidFill>
                <a:latin typeface="Times New Roman"/>
                <a:cs typeface="Times New Roman"/>
              </a:rPr>
              <a:t>ASK</a:t>
            </a:r>
            <a:r>
              <a:rPr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and</a:t>
            </a:r>
            <a:r>
              <a:rPr spc="-6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C00000"/>
                </a:solidFill>
                <a:latin typeface="Times New Roman"/>
                <a:cs typeface="Times New Roman"/>
              </a:rPr>
              <a:t>BFSK</a:t>
            </a:r>
            <a:endParaRPr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355600" marR="66040" indent="-342900">
              <a:lnSpc>
                <a:spcPts val="1730"/>
              </a:lnSpc>
              <a:spcBef>
                <a:spcPts val="445"/>
              </a:spcBef>
              <a:buChar char="•"/>
              <a:tabLst>
                <a:tab pos="354965" algn="l"/>
                <a:tab pos="355600" algn="l"/>
              </a:tabLst>
            </a:pPr>
            <a:r>
              <a:rPr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BPSK </a:t>
            </a:r>
            <a:r>
              <a:rPr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can be expanded </a:t>
            </a:r>
            <a:r>
              <a:rPr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to </a:t>
            </a:r>
            <a:r>
              <a:rPr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a M-ary </a:t>
            </a:r>
            <a:r>
              <a:rPr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scheme, employing multiple phases </a:t>
            </a:r>
            <a:r>
              <a:rPr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and  </a:t>
            </a:r>
            <a:r>
              <a:rPr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amplitudes </a:t>
            </a:r>
            <a:r>
              <a:rPr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as </a:t>
            </a:r>
            <a:r>
              <a:rPr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different</a:t>
            </a:r>
            <a:r>
              <a:rPr spc="-1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states</a:t>
            </a:r>
            <a:endParaRPr dirty="0">
              <a:solidFill>
                <a:schemeClr val="tx1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25403" y="3993324"/>
            <a:ext cx="33083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909319" algn="l"/>
                <a:tab pos="2141220" algn="l"/>
                <a:tab pos="3074670" algn="l"/>
              </a:tabLst>
            </a:pPr>
            <a:r>
              <a:rPr sz="24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s</a:t>
            </a:r>
            <a:r>
              <a:rPr sz="2400" baseline="-19097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1	</a:t>
            </a:r>
            <a:r>
              <a:rPr sz="3600" baseline="1157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s</a:t>
            </a:r>
            <a:r>
              <a:rPr sz="2400" baseline="-17361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0	</a:t>
            </a:r>
            <a:r>
              <a:rPr sz="3600" baseline="1157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s</a:t>
            </a:r>
            <a:r>
              <a:rPr sz="2400" baseline="-17361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0	</a:t>
            </a:r>
            <a:r>
              <a:rPr sz="3600" baseline="1157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s</a:t>
            </a:r>
            <a:r>
              <a:rPr sz="2400" baseline="-17361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1</a:t>
            </a:r>
            <a:endParaRPr sz="2400" baseline="-17361">
              <a:solidFill>
                <a:schemeClr val="tx1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456097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 bwMode="auto">
          <a:xfrm>
            <a:off x="2595562" y="442203"/>
            <a:ext cx="6667500" cy="1040522"/>
          </a:xfr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 anchor="b">
            <a:spAutoFit/>
          </a:bodyPr>
          <a:lstStyle/>
          <a:p>
            <a:pPr algn="ctr"/>
            <a:r>
              <a:rPr lang="en-US" sz="4000" spc="-215" dirty="0">
                <a:solidFill>
                  <a:schemeClr val="tx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Phase Shift Keying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828800" y="1828801"/>
            <a:ext cx="7467600" cy="3992563"/>
          </a:xfrm>
        </p:spPr>
        <p:txBody>
          <a:bodyPr/>
          <a:lstStyle/>
          <a:p>
            <a:pPr algn="l"/>
            <a:r>
              <a:rPr lang="en-US" sz="2400" dirty="0">
                <a:solidFill>
                  <a:srgbClr val="0F0901"/>
                </a:solidFill>
                <a:latin typeface="Calibri" charset="0"/>
              </a:rPr>
              <a:t>In phase shift keying, the phase of the carrier is varied to represent two or more different signal elements (Both peak amplitude and frequency remain constant).</a:t>
            </a:r>
          </a:p>
          <a:p>
            <a:pPr algn="l"/>
            <a:r>
              <a:rPr lang="en-US" sz="2400" dirty="0">
                <a:solidFill>
                  <a:srgbClr val="0F0901"/>
                </a:solidFill>
                <a:latin typeface="Calibri" charset="0"/>
              </a:rPr>
              <a:t>In binary PSK, we have only two signal elements: one with a phase of 0°, and the other with a phase of 180°</a:t>
            </a:r>
            <a:r>
              <a:rPr lang="en-US" sz="2400" dirty="0">
                <a:latin typeface="Calibri" charset="0"/>
              </a:rPr>
              <a:t>.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5AE231-410A-AA49-A173-D4D123F19508}" type="slidenum">
              <a:rPr lang="en-US" sz="1100">
                <a:solidFill>
                  <a:schemeClr val="tx2"/>
                </a:solidFill>
              </a:rPr>
              <a:pPr/>
              <a:t>23</a:t>
            </a:fld>
            <a:endParaRPr lang="en-US" sz="1100">
              <a:solidFill>
                <a:schemeClr val="tx2"/>
              </a:solidFill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190"/>
          <a:stretch/>
        </p:blipFill>
        <p:spPr bwMode="auto">
          <a:xfrm>
            <a:off x="1828800" y="4183606"/>
            <a:ext cx="4419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306" y="4376236"/>
            <a:ext cx="3276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25890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 bwMode="auto">
          <a:xfrm>
            <a:off x="2095500" y="559679"/>
            <a:ext cx="7886700" cy="1096085"/>
          </a:xfr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 anchor="b">
            <a:spAutoFit/>
          </a:bodyPr>
          <a:lstStyle/>
          <a:p>
            <a:pPr algn="ctr"/>
            <a:r>
              <a:rPr lang="en-US" sz="4000" spc="-215" dirty="0">
                <a:solidFill>
                  <a:schemeClr val="tx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Bandwidth  of Binary PSK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1981200" y="2133601"/>
            <a:ext cx="7696200" cy="3992563"/>
          </a:xfrm>
        </p:spPr>
        <p:txBody>
          <a:bodyPr/>
          <a:lstStyle/>
          <a:p>
            <a:pPr algn="l"/>
            <a:r>
              <a:rPr lang="en-US">
                <a:solidFill>
                  <a:srgbClr val="0F0901"/>
                </a:solidFill>
                <a:latin typeface="Calibri" charset="0"/>
              </a:rPr>
              <a:t>PSK is less susceptible to noise than ASK.</a:t>
            </a:r>
          </a:p>
          <a:p>
            <a:pPr algn="l"/>
            <a:r>
              <a:rPr lang="en-US">
                <a:solidFill>
                  <a:srgbClr val="0F0901"/>
                </a:solidFill>
                <a:latin typeface="Calibri" charset="0"/>
              </a:rPr>
              <a:t> PSK is superior to FSK because we do not need two carrier signals.</a:t>
            </a:r>
          </a:p>
          <a:p>
            <a:pPr algn="l"/>
            <a:r>
              <a:rPr lang="en-US">
                <a:solidFill>
                  <a:srgbClr val="0F0901"/>
                </a:solidFill>
                <a:latin typeface="Calibri" charset="0"/>
              </a:rPr>
              <a:t>The implementation of BPSK :</a:t>
            </a:r>
          </a:p>
          <a:p>
            <a:pPr lvl="1" algn="l"/>
            <a:r>
              <a:rPr lang="en-US">
                <a:solidFill>
                  <a:srgbClr val="0F0901"/>
                </a:solidFill>
                <a:latin typeface="Calibri" charset="0"/>
                <a:cs typeface="Arial" charset="0"/>
              </a:rPr>
              <a:t>the signal element with phase 180° can be seen as the complement of the signal element with phase 0°.</a:t>
            </a:r>
          </a:p>
          <a:p>
            <a:pPr algn="l"/>
            <a:endParaRPr lang="en-US">
              <a:solidFill>
                <a:srgbClr val="0F0901"/>
              </a:solidFill>
              <a:latin typeface="Calibri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EEE6D1-2180-0B41-AF91-40879DABDB51}" type="slidenum">
              <a:rPr lang="en-US" sz="1100">
                <a:solidFill>
                  <a:schemeClr val="tx2"/>
                </a:solidFill>
              </a:rPr>
              <a:pPr/>
              <a:t>24</a:t>
            </a:fld>
            <a:endParaRPr lang="en-US" sz="1100">
              <a:solidFill>
                <a:schemeClr val="tx2"/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546"/>
          <a:stretch/>
        </p:blipFill>
        <p:spPr bwMode="auto">
          <a:xfrm>
            <a:off x="3790950" y="4388935"/>
            <a:ext cx="4076700" cy="142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51000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447800" y="685801"/>
            <a:ext cx="91440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 anchor="b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x-none" sz="4000" spc="-215" dirty="0">
                <a:solidFill>
                  <a:schemeClr val="tx1">
                    <a:lumMod val="10000"/>
                  </a:schemeClr>
                </a:solidFill>
              </a:rPr>
              <a:t>Digital Modulation Summary</a:t>
            </a:r>
            <a:endParaRPr lang="fr-FR" altLang="x-none" sz="4000" spc="-215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945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84E5907-3602-0841-A377-F80913DD5E12}" type="slidenum">
              <a:rPr lang="en-US" sz="1100">
                <a:solidFill>
                  <a:schemeClr val="tx2"/>
                </a:solidFill>
              </a:rPr>
              <a:pPr/>
              <a:t>25</a:t>
            </a:fld>
            <a:endParaRPr lang="en-US" sz="1100">
              <a:solidFill>
                <a:schemeClr val="tx2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2894DB-D8D7-A143-9F78-6935A55E117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05000" y="2438400"/>
          <a:ext cx="8355012" cy="2739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5004">
                  <a:extLst>
                    <a:ext uri="{9D8B030D-6E8A-4147-A177-3AD203B41FA5}">
                      <a16:colId xmlns:a16="http://schemas.microsoft.com/office/drawing/2014/main" val="2993669266"/>
                    </a:ext>
                  </a:extLst>
                </a:gridCol>
                <a:gridCol w="2785004">
                  <a:extLst>
                    <a:ext uri="{9D8B030D-6E8A-4147-A177-3AD203B41FA5}">
                      <a16:colId xmlns:a16="http://schemas.microsoft.com/office/drawing/2014/main" val="3906855445"/>
                    </a:ext>
                  </a:extLst>
                </a:gridCol>
                <a:gridCol w="2785004">
                  <a:extLst>
                    <a:ext uri="{9D8B030D-6E8A-4147-A177-3AD203B41FA5}">
                      <a16:colId xmlns:a16="http://schemas.microsoft.com/office/drawing/2014/main" val="2377048371"/>
                    </a:ext>
                  </a:extLst>
                </a:gridCol>
              </a:tblGrid>
              <a:tr h="81442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cs typeface="Arial" charset="0"/>
                        </a:rPr>
                        <a:t>Amplitude Shift Keying (ASK)</a:t>
                      </a:r>
                      <a:endParaRPr lang="en-US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cs typeface="Arial" charset="0"/>
                        </a:rPr>
                        <a:t>Frequency Shift Keying (FSK)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cs typeface="Arial" charset="0"/>
                        </a:rPr>
                        <a:t>Phase Shift Keying (PSK)</a:t>
                      </a:r>
                      <a:endParaRPr lang="en-US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946154"/>
                  </a:ext>
                </a:extLst>
              </a:tr>
              <a:tr h="430816">
                <a:tc>
                  <a:txBody>
                    <a:bodyPr/>
                    <a:lstStyle/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404040"/>
                          </a:solidFill>
                          <a:cs typeface="Arial" charset="0"/>
                        </a:rPr>
                        <a:t>Very simple.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404040"/>
                          </a:solidFill>
                          <a:cs typeface="Arial" charset="0"/>
                        </a:rPr>
                        <a:t>Needs larger bandwidth.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404040"/>
                          </a:solidFill>
                          <a:cs typeface="Arial" charset="0"/>
                        </a:rPr>
                        <a:t>More complex.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314894"/>
                  </a:ext>
                </a:extLst>
              </a:tr>
              <a:tr h="672782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solidFill>
                            <a:srgbClr val="404040"/>
                          </a:solidFill>
                          <a:cs typeface="Arial" charset="0"/>
                        </a:rPr>
                        <a:t>Low bandwidth requirements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404040"/>
                          </a:solidFill>
                          <a:cs typeface="Arial" charset="0"/>
                        </a:rPr>
                        <a:t>More error resilience than AM.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solidFill>
                            <a:srgbClr val="404040"/>
                          </a:solidFill>
                          <a:cs typeface="Arial" charset="0"/>
                        </a:rPr>
                        <a:t>Robust against interference.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479608"/>
                  </a:ext>
                </a:extLst>
              </a:tr>
              <a:tr h="672782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solidFill>
                            <a:srgbClr val="404040"/>
                          </a:solidFill>
                          <a:cs typeface="Arial" charset="0"/>
                        </a:rPr>
                        <a:t>Very susceptible to interference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224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6983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233487" y="701675"/>
            <a:ext cx="91440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 anchor="b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x-none" sz="4000" spc="-215" dirty="0">
                <a:solidFill>
                  <a:schemeClr val="tx1">
                    <a:lumMod val="10000"/>
                  </a:schemeClr>
                </a:solidFill>
              </a:rPr>
              <a:t>Digital Modulation Summary</a:t>
            </a:r>
            <a:endParaRPr lang="fr-FR" altLang="x-none" sz="4000" spc="-215" dirty="0">
              <a:solidFill>
                <a:schemeClr val="tx1">
                  <a:lumMod val="10000"/>
                </a:schemeClr>
              </a:solidFill>
            </a:endParaRP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390" y="1771650"/>
            <a:ext cx="533366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048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7CA791-DB8C-854E-AADA-5028229D1AB2}" type="slidenum">
              <a:rPr lang="en-US" sz="1100">
                <a:solidFill>
                  <a:schemeClr val="tx2"/>
                </a:solidFill>
              </a:rPr>
              <a:pPr/>
              <a:t>26</a:t>
            </a:fld>
            <a:endParaRPr lang="en-US" sz="11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5442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xfrm>
            <a:off x="6457950" y="635635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55000" lnSpcReduction="20000"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75A38B-A046-4FCF-AF9F-62DD063CECAF}" type="slidenum">
              <a:rPr lang="en-US" altLang="en-US" smtClean="0">
                <a:solidFill>
                  <a:srgbClr val="FFFFFF"/>
                </a:solidFill>
              </a:rPr>
              <a:pPr/>
              <a:t>27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مستطيل 3"/>
          <p:cNvSpPr/>
          <p:nvPr/>
        </p:nvSpPr>
        <p:spPr>
          <a:xfrm>
            <a:off x="762000" y="2551113"/>
            <a:ext cx="8077200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ar-SA" sz="6600" spc="-50" dirty="0">
                <a:solidFill>
                  <a:schemeClr val="accent2">
                    <a:lumMod val="75000"/>
                  </a:schemeClr>
                </a:solidFill>
                <a:latin typeface="Calibri"/>
                <a:cs typeface="Bold Italic Art" pitchFamily="2" charset="-78"/>
              </a:rPr>
              <a:t>Thank You</a:t>
            </a:r>
          </a:p>
        </p:txBody>
      </p:sp>
      <p:sp>
        <p:nvSpPr>
          <p:cNvPr id="7" name="Oval 6"/>
          <p:cNvSpPr/>
          <p:nvPr/>
        </p:nvSpPr>
        <p:spPr>
          <a:xfrm>
            <a:off x="854075" y="4114800"/>
            <a:ext cx="1203325" cy="1295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38300" y="4579938"/>
            <a:ext cx="838200" cy="914400"/>
          </a:xfrm>
          <a:prstGeom prst="ellipse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1600" y="3889375"/>
            <a:ext cx="990600" cy="1076325"/>
          </a:xfrm>
          <a:prstGeom prst="ellipse">
            <a:avLst/>
          </a:prstGeom>
          <a:solidFill>
            <a:srgbClr val="D4D3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7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3CA8939-3A7C-5E47-B0B5-E2439B8CE926}"/>
              </a:ext>
            </a:extLst>
          </p:cNvPr>
          <p:cNvSpPr/>
          <p:nvPr/>
        </p:nvSpPr>
        <p:spPr>
          <a:xfrm>
            <a:off x="1425939" y="2238271"/>
            <a:ext cx="8854347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24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Digital-to-analog</a:t>
            </a:r>
            <a:r>
              <a:rPr lang="en-US" altLang="en-US"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 conversion is the process of changing one of the characteristics of an analog signal based on the information in digital data.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altLang="en-US" sz="2400" spc="-5" dirty="0">
              <a:solidFill>
                <a:schemeClr val="tx1">
                  <a:lumMod val="10000"/>
                </a:schemeClr>
              </a:solidFill>
              <a:latin typeface="Times New Roman"/>
              <a:cs typeface="Times New Roman"/>
            </a:endParaRPr>
          </a:p>
          <a:p>
            <a:pPr marL="342900" indent="-342900" algn="just">
              <a:buClr>
                <a:schemeClr val="tx1">
                  <a:lumMod val="10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Topics discussed in this section:</a:t>
            </a:r>
          </a:p>
          <a:p>
            <a:pPr marL="914400" lvl="1" indent="-457200">
              <a:buClr>
                <a:schemeClr val="tx1">
                  <a:lumMod val="10000"/>
                </a:schemeClr>
              </a:buClr>
              <a:buSzPct val="117000"/>
              <a:buFont typeface="+mj-lt"/>
              <a:buAutoNum type="arabicPeriod"/>
            </a:pPr>
            <a:r>
              <a:rPr lang="en-US" altLang="en-U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</a:rPr>
              <a:t>Aspects of Digital-to-Analog Conversion</a:t>
            </a:r>
            <a:endParaRPr lang="fr-FR" altLang="en-US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</a:endParaRPr>
          </a:p>
          <a:p>
            <a:pPr marL="914400" lvl="1" indent="-457200">
              <a:buClr>
                <a:schemeClr val="tx1">
                  <a:lumMod val="10000"/>
                </a:schemeClr>
              </a:buClr>
              <a:buSzPct val="117000"/>
              <a:buFont typeface="+mj-lt"/>
              <a:buAutoNum type="arabicPeriod"/>
            </a:pPr>
            <a:r>
              <a:rPr lang="fr-FR" altLang="en-U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</a:rPr>
              <a:t> Amplitude Shift </a:t>
            </a:r>
            <a:r>
              <a:rPr lang="en-US" altLang="en-U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</a:rPr>
              <a:t>Keying</a:t>
            </a:r>
            <a:endParaRPr lang="fr-FR" altLang="en-US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</a:endParaRPr>
          </a:p>
          <a:p>
            <a:pPr marL="914400" lvl="1" indent="-457200">
              <a:buClr>
                <a:schemeClr val="tx1">
                  <a:lumMod val="10000"/>
                </a:schemeClr>
              </a:buClr>
              <a:buSzPct val="117000"/>
              <a:buFont typeface="+mj-lt"/>
              <a:buAutoNum type="arabicPeriod"/>
            </a:pPr>
            <a:r>
              <a:rPr lang="fr-FR" altLang="en-U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</a:rPr>
              <a:t>Frequency</a:t>
            </a:r>
            <a:r>
              <a:rPr lang="fr-FR" altLang="en-U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</a:rPr>
              <a:t> Shift </a:t>
            </a:r>
            <a:r>
              <a:rPr lang="en-US" altLang="en-U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</a:rPr>
              <a:t>Keying</a:t>
            </a:r>
            <a:endParaRPr lang="fr-FR" altLang="en-US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</a:endParaRPr>
          </a:p>
          <a:p>
            <a:pPr marL="914400" lvl="1" indent="-457200">
              <a:buClr>
                <a:schemeClr val="tx1">
                  <a:lumMod val="10000"/>
                </a:schemeClr>
              </a:buClr>
              <a:buSzPct val="117000"/>
              <a:buFont typeface="+mj-lt"/>
              <a:buAutoNum type="arabicPeriod"/>
            </a:pPr>
            <a:r>
              <a:rPr lang="en-US" altLang="en-U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</a:rPr>
              <a:t> Phase Shift Keying</a:t>
            </a:r>
          </a:p>
          <a:p>
            <a:pPr marL="914400" lvl="1" indent="-457200">
              <a:buClr>
                <a:schemeClr val="tx1">
                  <a:lumMod val="10000"/>
                </a:schemeClr>
              </a:buClr>
              <a:buSzPct val="117000"/>
              <a:buFont typeface="+mj-lt"/>
              <a:buAutoNum type="arabicPeriod"/>
            </a:pPr>
            <a:r>
              <a:rPr lang="en-US" altLang="en-U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</a:rPr>
              <a:t> Quadrature Amplitude Modulation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6DF6E4-28CB-5744-BA77-2317A1CCF6AD}"/>
              </a:ext>
            </a:extLst>
          </p:cNvPr>
          <p:cNvSpPr/>
          <p:nvPr/>
        </p:nvSpPr>
        <p:spPr>
          <a:xfrm>
            <a:off x="1425939" y="1082926"/>
            <a:ext cx="8854347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b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en-US" sz="4000" spc="-215" dirty="0">
                <a:solidFill>
                  <a:schemeClr val="bg2">
                    <a:lumMod val="10000"/>
                  </a:schemeClr>
                </a:solidFill>
              </a:rPr>
              <a:t>Digital To Analog Conversion</a:t>
            </a:r>
            <a:endParaRPr lang="en-US" sz="4000" spc="-215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676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>
            <a:extLst>
              <a:ext uri="{FF2B5EF4-FFF2-40B4-BE49-F238E27FC236}">
                <a16:creationId xmlns:a16="http://schemas.microsoft.com/office/drawing/2014/main" id="{07D37D72-AB11-BB41-B4E4-CF21C1956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064" y="2555876"/>
            <a:ext cx="8885238" cy="259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E984978-2261-D542-93B3-010E22992A79}"/>
              </a:ext>
            </a:extLst>
          </p:cNvPr>
          <p:cNvSpPr/>
          <p:nvPr/>
        </p:nvSpPr>
        <p:spPr>
          <a:xfrm>
            <a:off x="2982299" y="525700"/>
            <a:ext cx="5141151" cy="584775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</a:rPr>
              <a:t>Digital-to-analog conversion</a:t>
            </a:r>
            <a:endParaRPr lang="en-US" sz="3200" b="1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720023-1A26-1244-BC74-581068C01EC5}"/>
              </a:ext>
            </a:extLst>
          </p:cNvPr>
          <p:cNvSpPr/>
          <p:nvPr/>
        </p:nvSpPr>
        <p:spPr>
          <a:xfrm>
            <a:off x="1428750" y="1510010"/>
            <a:ext cx="8697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Calibri" charset="0"/>
                <a:cs typeface="Arial" charset="0"/>
              </a:rPr>
              <a:t>Digital-to-analog conversion is the process of changing one of the characteristics of an analog signal (</a:t>
            </a:r>
            <a:r>
              <a:rPr lang="en-US" dirty="0">
                <a:solidFill>
                  <a:srgbClr val="C00000"/>
                </a:solidFill>
                <a:latin typeface="Calibri" charset="0"/>
                <a:cs typeface="Arial" charset="0"/>
              </a:rPr>
              <a:t>carrier signal</a:t>
            </a: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Calibri" charset="0"/>
                <a:cs typeface="Arial" charset="0"/>
              </a:rPr>
              <a:t>) based on the information in digital data.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EBFC2CA6-1257-4D41-927A-F7CACDD91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1064" y="5463705"/>
            <a:ext cx="3019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 charset="0"/>
              </a:rPr>
              <a:t>Digital /Analog converter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E52CF574-30BD-7944-9997-88D0C9A00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2775" y="5460530"/>
            <a:ext cx="2882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 charset="0"/>
              </a:rPr>
              <a:t>Analog /Digital converter</a:t>
            </a:r>
          </a:p>
        </p:txBody>
      </p:sp>
    </p:spTree>
    <p:extLst>
      <p:ext uri="{BB962C8B-B14F-4D97-AF65-F5344CB8AC3E}">
        <p14:creationId xmlns:p14="http://schemas.microsoft.com/office/powerpoint/2010/main" val="1564899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838" y="796706"/>
            <a:ext cx="6716903" cy="646331"/>
          </a:xfr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Why we need digital modulation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887" y="2233613"/>
            <a:ext cx="9358313" cy="2552700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1200"/>
              </a:spcBef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400" dirty="0">
                <a:solidFill>
                  <a:srgbClr val="404040"/>
                </a:solidFill>
                <a:cs typeface="Arial" charset="0"/>
              </a:rPr>
              <a:t>Digital modulation is required if digital data has to be transmitted over a medium that only </a:t>
            </a:r>
            <a:r>
              <a:rPr lang="en-US" sz="2400" dirty="0">
                <a:solidFill>
                  <a:srgbClr val="FFC000"/>
                </a:solidFill>
                <a:cs typeface="Arial" charset="0"/>
              </a:rPr>
              <a:t>allows</a:t>
            </a:r>
            <a:r>
              <a:rPr lang="en-US" sz="2400" dirty="0">
                <a:solidFill>
                  <a:srgbClr val="404040"/>
                </a:solidFill>
                <a:cs typeface="Arial" charset="0"/>
              </a:rPr>
              <a:t> analog transmission.</a:t>
            </a:r>
          </a:p>
          <a:p>
            <a:pPr marL="800100" lvl="1" indent="-342900"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400" dirty="0">
                <a:solidFill>
                  <a:srgbClr val="C00000"/>
                </a:solidFill>
                <a:cs typeface="Arial" charset="0"/>
              </a:rPr>
              <a:t>Modems</a:t>
            </a:r>
            <a:r>
              <a:rPr lang="en-US" sz="2400" dirty="0">
                <a:solidFill>
                  <a:srgbClr val="404040"/>
                </a:solidFill>
                <a:cs typeface="Arial" charset="0"/>
              </a:rPr>
              <a:t> in wired networks.</a:t>
            </a:r>
          </a:p>
          <a:p>
            <a:pPr marL="800100" lvl="1" indent="-342900"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400" dirty="0">
                <a:solidFill>
                  <a:srgbClr val="C00000"/>
                </a:solidFill>
                <a:cs typeface="Arial" charset="0"/>
              </a:rPr>
              <a:t>Wireless</a:t>
            </a:r>
            <a:r>
              <a:rPr lang="en-US" sz="2400" dirty="0">
                <a:solidFill>
                  <a:srgbClr val="404040"/>
                </a:solidFill>
                <a:cs typeface="Arial" charset="0"/>
              </a:rPr>
              <a:t> must use analogue sine waves.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3826CAB3-847C-0640-BCB4-BA4C7A52442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5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DE8708DB-CB01-1045-8070-B345D0037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2" y="2257425"/>
            <a:ext cx="8401050" cy="3486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9C2EDFB-0ED1-2941-88F7-0854329CDD5D}"/>
              </a:ext>
            </a:extLst>
          </p:cNvPr>
          <p:cNvSpPr/>
          <p:nvPr/>
        </p:nvSpPr>
        <p:spPr>
          <a:xfrm>
            <a:off x="2852140" y="1201222"/>
            <a:ext cx="5569730" cy="523220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</a:rPr>
              <a:t>Types of digital-to-analog conversion</a:t>
            </a:r>
            <a:endParaRPr lang="en-US" sz="2800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431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23368" y="861604"/>
            <a:ext cx="654558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b">
            <a:spAutoFit/>
          </a:bodyPr>
          <a:lstStyle/>
          <a:p>
            <a:pPr algn="ctr"/>
            <a:r>
              <a:rPr sz="4000" spc="-215" dirty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Modulation	&amp; Demodulation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30488" y="4268277"/>
            <a:ext cx="1621155" cy="71814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2765"/>
              </a:lnSpc>
            </a:pP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Ba</a:t>
            </a:r>
            <a:r>
              <a:rPr sz="24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s</a:t>
            </a:r>
            <a:r>
              <a:rPr lang="en-US"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eband </a:t>
            </a:r>
            <a:r>
              <a:rPr sz="24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Mod</a:t>
            </a:r>
            <a:r>
              <a:rPr lang="en-US"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ulation</a:t>
            </a:r>
            <a:endParaRPr sz="2400" dirty="0">
              <a:solidFill>
                <a:schemeClr val="tx1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630488" y="2438401"/>
            <a:ext cx="1621155" cy="720725"/>
          </a:xfrm>
          <a:custGeom>
            <a:avLst/>
            <a:gdLst/>
            <a:ahLst/>
            <a:cxnLst/>
            <a:rect l="l" t="t" r="r" b="b"/>
            <a:pathLst>
              <a:path w="1621155" h="720725">
                <a:moveTo>
                  <a:pt x="0" y="720725"/>
                </a:moveTo>
                <a:lnTo>
                  <a:pt x="1620837" y="720725"/>
                </a:lnTo>
                <a:lnTo>
                  <a:pt x="1620837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30488" y="2438401"/>
            <a:ext cx="1621155" cy="720725"/>
          </a:xfrm>
          <a:custGeom>
            <a:avLst/>
            <a:gdLst/>
            <a:ahLst/>
            <a:cxnLst/>
            <a:rect l="l" t="t" r="r" b="b"/>
            <a:pathLst>
              <a:path w="1621155" h="720725">
                <a:moveTo>
                  <a:pt x="0" y="0"/>
                </a:moveTo>
                <a:lnTo>
                  <a:pt x="1620837" y="0"/>
                </a:lnTo>
                <a:lnTo>
                  <a:pt x="1620837" y="720725"/>
                </a:lnTo>
                <a:lnTo>
                  <a:pt x="0" y="72072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997200" y="2594736"/>
            <a:ext cx="8877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Ca</a:t>
            </a:r>
            <a:r>
              <a:rPr sz="24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rr</a:t>
            </a:r>
            <a:r>
              <a:rPr sz="2400" spc="-1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i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r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106194" y="2431243"/>
            <a:ext cx="1621155" cy="71814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46405">
              <a:lnSpc>
                <a:spcPts val="2770"/>
              </a:lnSpc>
            </a:pP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Radio</a:t>
            </a:r>
            <a:r>
              <a:rPr lang="en-US"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 Channel</a:t>
            </a:r>
            <a:endParaRPr sz="2400" dirty="0">
              <a:solidFill>
                <a:schemeClr val="tx1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437905" y="4303991"/>
            <a:ext cx="1909144" cy="68243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7940">
              <a:lnSpc>
                <a:spcPts val="2765"/>
              </a:lnSpc>
            </a:pP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Syn</a:t>
            </a:r>
            <a:r>
              <a:rPr lang="en-US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c</a:t>
            </a: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hron</a:t>
            </a:r>
            <a:r>
              <a:rPr lang="en-US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izati</a:t>
            </a: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o</a:t>
            </a:r>
            <a:r>
              <a:rPr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n/</a:t>
            </a:r>
            <a:r>
              <a:rPr lang="en-US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Detection/</a:t>
            </a:r>
            <a:r>
              <a:rPr lang="en-US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D</a:t>
            </a:r>
            <a:r>
              <a:rPr lang="en-US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eci</a:t>
            </a: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s</a:t>
            </a:r>
            <a:r>
              <a:rPr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ion</a:t>
            </a:r>
            <a:endParaRPr dirty="0">
              <a:solidFill>
                <a:schemeClr val="tx1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581901" y="2438401"/>
            <a:ext cx="1621155" cy="720725"/>
          </a:xfrm>
          <a:custGeom>
            <a:avLst/>
            <a:gdLst/>
            <a:ahLst/>
            <a:cxnLst/>
            <a:rect l="l" t="t" r="r" b="b"/>
            <a:pathLst>
              <a:path w="1621154" h="720725">
                <a:moveTo>
                  <a:pt x="0" y="720725"/>
                </a:moveTo>
                <a:lnTo>
                  <a:pt x="1620837" y="720725"/>
                </a:lnTo>
                <a:lnTo>
                  <a:pt x="1620837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81901" y="2438401"/>
            <a:ext cx="1621155" cy="720725"/>
          </a:xfrm>
          <a:custGeom>
            <a:avLst/>
            <a:gdLst/>
            <a:ahLst/>
            <a:cxnLst/>
            <a:rect l="l" t="t" r="r" b="b"/>
            <a:pathLst>
              <a:path w="1621154" h="720725">
                <a:moveTo>
                  <a:pt x="0" y="0"/>
                </a:moveTo>
                <a:lnTo>
                  <a:pt x="1620838" y="0"/>
                </a:lnTo>
                <a:lnTo>
                  <a:pt x="1620838" y="720725"/>
                </a:lnTo>
                <a:lnTo>
                  <a:pt x="0" y="72072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948612" y="2594736"/>
            <a:ext cx="8877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Ca</a:t>
            </a:r>
            <a:r>
              <a:rPr sz="24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rr</a:t>
            </a:r>
            <a:r>
              <a:rPr sz="2400" spc="-1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i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r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xfrm>
            <a:off x="1524000" y="0"/>
            <a:ext cx="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pPr marL="25400">
                <a:lnSpc>
                  <a:spcPts val="1630"/>
                </a:lnSpc>
              </a:pPr>
              <a:t>7</a:t>
            </a:fld>
            <a:endParaRPr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CD092D6-0E7B-3244-9CE9-87383EE118C7}"/>
              </a:ext>
            </a:extLst>
          </p:cNvPr>
          <p:cNvSpPr/>
          <p:nvPr/>
        </p:nvSpPr>
        <p:spPr>
          <a:xfrm>
            <a:off x="7864127" y="5487552"/>
            <a:ext cx="1056700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Helvetica" pitchFamily="2" charset="0"/>
              </a:rPr>
              <a:t>Data out</a:t>
            </a:r>
            <a:endParaRPr lang="en-US" dirty="0">
              <a:solidFill>
                <a:schemeClr val="tx1">
                  <a:lumMod val="10000"/>
                </a:schemeClr>
              </a:solidFill>
              <a:effectLst/>
              <a:latin typeface="Helvetica" pitchFamily="2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4BDD171-1C53-9D4C-A6A2-43A2CAD4CDF1}"/>
              </a:ext>
            </a:extLst>
          </p:cNvPr>
          <p:cNvSpPr/>
          <p:nvPr/>
        </p:nvSpPr>
        <p:spPr>
          <a:xfrm>
            <a:off x="2849720" y="5487552"/>
            <a:ext cx="979755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Helvetica" pitchFamily="2" charset="0"/>
              </a:rPr>
              <a:t>Data in </a:t>
            </a:r>
            <a:endParaRPr lang="en-US" dirty="0">
              <a:solidFill>
                <a:schemeClr val="tx1">
                  <a:lumMod val="10000"/>
                </a:schemeClr>
              </a:solidFill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C16BF46-48A9-3D47-BB49-ED87080F665F}"/>
              </a:ext>
            </a:extLst>
          </p:cNvPr>
          <p:cNvCxnSpPr>
            <a:stCxn id="6" idx="0"/>
          </p:cNvCxnSpPr>
          <p:nvPr/>
        </p:nvCxnSpPr>
        <p:spPr>
          <a:xfrm flipH="1" flipV="1">
            <a:off x="3441065" y="3142231"/>
            <a:ext cx="1" cy="1126046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861DAAC-DCBA-564A-A3BA-9CC5593A63A8}"/>
              </a:ext>
            </a:extLst>
          </p:cNvPr>
          <p:cNvCxnSpPr>
            <a:endCxn id="13" idx="1"/>
          </p:cNvCxnSpPr>
          <p:nvPr/>
        </p:nvCxnSpPr>
        <p:spPr>
          <a:xfrm>
            <a:off x="4251642" y="2790315"/>
            <a:ext cx="854552" cy="1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D84E6DC-D671-5D45-BC2B-E283CA151379}"/>
              </a:ext>
            </a:extLst>
          </p:cNvPr>
          <p:cNvCxnSpPr>
            <a:stCxn id="13" idx="3"/>
          </p:cNvCxnSpPr>
          <p:nvPr/>
        </p:nvCxnSpPr>
        <p:spPr>
          <a:xfrm flipV="1">
            <a:off x="6727349" y="2790315"/>
            <a:ext cx="854549" cy="1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6699C0D-EEB1-B340-8CB1-8C16B59BE4F8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8392477" y="3159126"/>
            <a:ext cx="0" cy="1144865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43CFA88-1161-1F43-8568-00098050EC76}"/>
              </a:ext>
            </a:extLst>
          </p:cNvPr>
          <p:cNvCxnSpPr>
            <a:stCxn id="6" idx="2"/>
          </p:cNvCxnSpPr>
          <p:nvPr/>
        </p:nvCxnSpPr>
        <p:spPr>
          <a:xfrm flipH="1">
            <a:off x="3441065" y="4986422"/>
            <a:ext cx="1" cy="50113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532842A-DA20-BB4C-AC86-485C4E6010C0}"/>
              </a:ext>
            </a:extLst>
          </p:cNvPr>
          <p:cNvCxnSpPr>
            <a:stCxn id="18" idx="2"/>
            <a:endCxn id="35" idx="0"/>
          </p:cNvCxnSpPr>
          <p:nvPr/>
        </p:nvCxnSpPr>
        <p:spPr>
          <a:xfrm>
            <a:off x="8392477" y="4986422"/>
            <a:ext cx="0" cy="50113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524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76615" y="858074"/>
            <a:ext cx="263398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b">
            <a:spAutoFit/>
          </a:bodyPr>
          <a:lstStyle/>
          <a:p>
            <a:pPr algn="ctr"/>
            <a:r>
              <a:rPr sz="4000" spc="-215" dirty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Modulation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2999" y="1959165"/>
            <a:ext cx="9701213" cy="3197669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34"/>
              </a:spcBef>
              <a:buClr>
                <a:schemeClr val="tx1">
                  <a:lumMod val="10000"/>
                </a:schemeClr>
              </a:buClr>
              <a:buChar char="•"/>
              <a:tabLst>
                <a:tab pos="354965" algn="l"/>
                <a:tab pos="355600" algn="l"/>
                <a:tab pos="2032000" algn="l"/>
              </a:tabLst>
            </a:pPr>
            <a:r>
              <a:rPr sz="2800" u="sng" spc="-5" dirty="0">
                <a:solidFill>
                  <a:srgbClr val="00B050"/>
                </a:solidFill>
                <a:latin typeface="Times New Roman"/>
                <a:cs typeface="Times New Roman"/>
              </a:rPr>
              <a:t>Modulation</a:t>
            </a:r>
            <a:r>
              <a:rPr sz="28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:</a:t>
            </a:r>
          </a:p>
          <a:p>
            <a:pPr marL="927100" marR="5080" lvl="2">
              <a:lnSpc>
                <a:spcPct val="90000"/>
              </a:lnSpc>
              <a:spcBef>
                <a:spcPts val="434"/>
              </a:spcBef>
              <a:buClr>
                <a:schemeClr val="tx1">
                  <a:lumMod val="10000"/>
                </a:schemeClr>
              </a:buClr>
              <a:tabLst>
                <a:tab pos="354965" algn="l"/>
                <a:tab pos="355600" algn="l"/>
                <a:tab pos="2032000" algn="l"/>
              </a:tabLst>
            </a:pP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process </a:t>
            </a:r>
            <a:r>
              <a:rPr sz="24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(or 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result </a:t>
            </a:r>
            <a:r>
              <a:rPr sz="24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of 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the process) </a:t>
            </a:r>
            <a:r>
              <a:rPr sz="24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of  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translation</a:t>
            </a:r>
            <a:r>
              <a:rPr lang="en-US"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the baseband message signal to  bandpass (modulated carrier) signal at frequencies  that are very high compared to the baseband  frequencies.</a:t>
            </a:r>
            <a:endParaRPr sz="2400" dirty="0">
              <a:solidFill>
                <a:schemeClr val="tx1">
                  <a:lumMod val="10000"/>
                </a:schemeClr>
              </a:solidFill>
              <a:latin typeface="Times New Roman"/>
              <a:cs typeface="Times New Roman"/>
            </a:endParaRPr>
          </a:p>
          <a:p>
            <a:pPr marL="355600" marR="589915" indent="-342900">
              <a:lnSpc>
                <a:spcPts val="3030"/>
              </a:lnSpc>
              <a:spcBef>
                <a:spcPts val="715"/>
              </a:spcBef>
              <a:buClr>
                <a:schemeClr val="tx1">
                  <a:lumMod val="10000"/>
                </a:schemeClr>
              </a:buClr>
              <a:buChar char="•"/>
              <a:tabLst>
                <a:tab pos="354965" algn="l"/>
                <a:tab pos="355600" algn="l"/>
              </a:tabLst>
            </a:pPr>
            <a:r>
              <a:rPr sz="2800" u="sng" spc="-5" dirty="0">
                <a:solidFill>
                  <a:srgbClr val="002060"/>
                </a:solidFill>
                <a:latin typeface="Times New Roman"/>
                <a:cs typeface="Times New Roman"/>
              </a:rPr>
              <a:t>Demodulation</a:t>
            </a:r>
            <a:r>
              <a:rPr sz="28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is the process </a:t>
            </a:r>
            <a:r>
              <a:rPr sz="24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of 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extracting the  baseband message back the modulated</a:t>
            </a:r>
            <a:r>
              <a:rPr sz="2400" spc="-5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carrier.</a:t>
            </a:r>
            <a:endParaRPr sz="2400" dirty="0">
              <a:solidFill>
                <a:schemeClr val="tx1">
                  <a:lumMod val="10000"/>
                </a:schemeClr>
              </a:solidFill>
              <a:latin typeface="Times New Roman"/>
              <a:cs typeface="Times New Roman"/>
            </a:endParaRPr>
          </a:p>
          <a:p>
            <a:pPr marL="355600" marR="363220" indent="-342900">
              <a:lnSpc>
                <a:spcPts val="3030"/>
              </a:lnSpc>
              <a:spcBef>
                <a:spcPts val="640"/>
              </a:spcBef>
              <a:buClr>
                <a:schemeClr val="tx1">
                  <a:lumMod val="10000"/>
                </a:schemeClr>
              </a:buClr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An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information-bearing signal </a:t>
            </a:r>
            <a:r>
              <a:rPr sz="24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is non-  deterministic, i.e. it changes in an unpredictable  manner.</a:t>
            </a:r>
          </a:p>
        </p:txBody>
      </p:sp>
      <p:pic>
        <p:nvPicPr>
          <p:cNvPr id="4098" name="Picture 2" descr="نتيجة بحث الصور عن ‪Modulation‬‏">
            <a:extLst>
              <a:ext uri="{FF2B5EF4-FFF2-40B4-BE49-F238E27FC236}">
                <a16:creationId xmlns:a16="http://schemas.microsoft.com/office/drawing/2014/main" id="{0824A4DA-4C50-F147-9A7C-20F99F0B3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4902370"/>
            <a:ext cx="2125662" cy="1418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37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14800" y="733016"/>
            <a:ext cx="3678873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 anchor="b">
            <a:spAutoFit/>
          </a:bodyPr>
          <a:lstStyle/>
          <a:p>
            <a:pPr algn="ctr"/>
            <a:r>
              <a:rPr sz="4000" spc="-215" dirty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Why</a:t>
            </a:r>
            <a:r>
              <a:rPr lang="en-US" sz="4000" spc="-215" dirty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sz="4000" spc="-215" dirty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Carrier?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8540" y="2001520"/>
            <a:ext cx="7607300" cy="3582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34670" indent="-342900" algn="just"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200" spc="-1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Effective </a:t>
            </a:r>
            <a:r>
              <a:rPr sz="32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radiation </a:t>
            </a:r>
            <a:r>
              <a:rPr sz="32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of </a:t>
            </a:r>
            <a:r>
              <a:rPr sz="3200" spc="-5" dirty="0">
                <a:solidFill>
                  <a:srgbClr val="C00000"/>
                </a:solidFill>
                <a:latin typeface="Times New Roman"/>
                <a:cs typeface="Times New Roman"/>
              </a:rPr>
              <a:t>EM</a:t>
            </a:r>
            <a:r>
              <a:rPr sz="32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waves </a:t>
            </a:r>
            <a:r>
              <a:rPr sz="32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requires  antenna dimensions comparable with </a:t>
            </a:r>
            <a:r>
              <a:rPr sz="3200" spc="-5" dirty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the  wavelength</a:t>
            </a:r>
            <a:r>
              <a:rPr sz="32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:</a:t>
            </a:r>
            <a:endParaRPr sz="3200" dirty="0">
              <a:solidFill>
                <a:schemeClr val="tx1">
                  <a:lumMod val="10000"/>
                </a:schemeClr>
              </a:solidFill>
              <a:latin typeface="Times New Roman"/>
              <a:cs typeface="Times New Roman"/>
            </a:endParaRPr>
          </a:p>
          <a:p>
            <a:pPr marL="755650" lvl="1" indent="-285750">
              <a:spcBef>
                <a:spcPts val="680"/>
              </a:spcBef>
              <a:buChar char="–"/>
              <a:tabLst>
                <a:tab pos="755650" algn="l"/>
              </a:tabLst>
            </a:pPr>
            <a:r>
              <a:rPr sz="28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Antenna </a:t>
            </a:r>
            <a:r>
              <a:rPr sz="28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for 3 kHz </a:t>
            </a:r>
            <a:r>
              <a:rPr sz="28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would </a:t>
            </a:r>
            <a:r>
              <a:rPr sz="28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be </a:t>
            </a:r>
            <a:r>
              <a:rPr sz="28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~100 </a:t>
            </a:r>
            <a:r>
              <a:rPr sz="28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km</a:t>
            </a:r>
            <a:r>
              <a:rPr sz="2800" spc="-3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long</a:t>
            </a:r>
            <a:endParaRPr sz="2800" dirty="0">
              <a:solidFill>
                <a:schemeClr val="tx1">
                  <a:lumMod val="10000"/>
                </a:schemeClr>
              </a:solidFill>
              <a:latin typeface="Times New Roman"/>
              <a:cs typeface="Times New Roman"/>
            </a:endParaRPr>
          </a:p>
          <a:p>
            <a:pPr marL="755650" lvl="1" indent="-285750">
              <a:spcBef>
                <a:spcPts val="670"/>
              </a:spcBef>
              <a:buChar char="–"/>
              <a:tabLst>
                <a:tab pos="755650" algn="l"/>
              </a:tabLst>
            </a:pPr>
            <a:r>
              <a:rPr sz="28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Antenna </a:t>
            </a:r>
            <a:r>
              <a:rPr sz="28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for 3 GHz </a:t>
            </a:r>
            <a:r>
              <a:rPr sz="28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carrier is </a:t>
            </a:r>
            <a:r>
              <a:rPr sz="28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10 </a:t>
            </a:r>
            <a:r>
              <a:rPr sz="28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cm</a:t>
            </a:r>
            <a:r>
              <a:rPr sz="2800" spc="-2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long</a:t>
            </a:r>
            <a:endParaRPr sz="2800" dirty="0">
              <a:solidFill>
                <a:schemeClr val="tx1">
                  <a:lumMod val="10000"/>
                </a:schemeClr>
              </a:solidFill>
              <a:latin typeface="Times New Roman"/>
              <a:cs typeface="Times New Roman"/>
            </a:endParaRPr>
          </a:p>
          <a:p>
            <a:pPr marL="355600" marR="5080" indent="-342900">
              <a:spcBef>
                <a:spcPts val="74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Sharing the </a:t>
            </a:r>
            <a:r>
              <a:rPr sz="32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access </a:t>
            </a:r>
            <a:r>
              <a:rPr sz="32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to the telecommunication  </a:t>
            </a:r>
            <a:r>
              <a:rPr sz="32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channel</a:t>
            </a:r>
            <a:r>
              <a:rPr sz="3200" spc="-1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resources</a:t>
            </a:r>
            <a:endParaRPr sz="3200" dirty="0">
              <a:solidFill>
                <a:schemeClr val="tx1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16426621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Custom 9">
      <a:dk1>
        <a:srgbClr val="E7E5E1"/>
      </a:dk1>
      <a:lt1>
        <a:srgbClr val="FFFFFF"/>
      </a:lt1>
      <a:dk2>
        <a:srgbClr val="EDECE9"/>
      </a:dk2>
      <a:lt2>
        <a:srgbClr val="F3F2F0"/>
      </a:lt2>
      <a:accent1>
        <a:srgbClr val="6F6F74"/>
      </a:accent1>
      <a:accent2>
        <a:srgbClr val="D2CFC7"/>
      </a:accent2>
      <a:accent3>
        <a:srgbClr val="E7E5E1"/>
      </a:accent3>
      <a:accent4>
        <a:srgbClr val="D2CFC7"/>
      </a:accent4>
      <a:accent5>
        <a:srgbClr val="E7E5E1"/>
      </a:accent5>
      <a:accent6>
        <a:srgbClr val="D2CFC7"/>
      </a:accent6>
      <a:hlink>
        <a:srgbClr val="D2CFC7"/>
      </a:hlink>
      <a:folHlink>
        <a:srgbClr val="D2CFC7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1922</TotalTime>
  <Words>1186</Words>
  <Application>Microsoft Macintosh PowerPoint</Application>
  <PresentationFormat>Widescreen</PresentationFormat>
  <Paragraphs>180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ＭＳ Ｐゴシック</vt:lpstr>
      <vt:lpstr>Arial</vt:lpstr>
      <vt:lpstr>Bold Italic Art</vt:lpstr>
      <vt:lpstr>Calibri</vt:lpstr>
      <vt:lpstr>Century Schoolbook</vt:lpstr>
      <vt:lpstr>Helvetica</vt:lpstr>
      <vt:lpstr>Symbol</vt:lpstr>
      <vt:lpstr>Times</vt:lpstr>
      <vt:lpstr>Times New Roman</vt:lpstr>
      <vt:lpstr>Wingdings 2</vt:lpstr>
      <vt:lpstr>View</vt:lpstr>
      <vt:lpstr>PowerPoint Presentation</vt:lpstr>
      <vt:lpstr>OUTLINE</vt:lpstr>
      <vt:lpstr>PowerPoint Presentation</vt:lpstr>
      <vt:lpstr>PowerPoint Presentation</vt:lpstr>
      <vt:lpstr>Why we need digital modulation</vt:lpstr>
      <vt:lpstr>PowerPoint Presentation</vt:lpstr>
      <vt:lpstr>Modulation &amp; Demodulation</vt:lpstr>
      <vt:lpstr>Modulation</vt:lpstr>
      <vt:lpstr>Why Carrier?</vt:lpstr>
      <vt:lpstr>PowerPoint Presentation</vt:lpstr>
      <vt:lpstr>PowerPoint Presentation</vt:lpstr>
      <vt:lpstr>PowerPoint Presentation</vt:lpstr>
      <vt:lpstr>Modulation Process</vt:lpstr>
      <vt:lpstr>Amplitude Shift Keying (ASK)</vt:lpstr>
      <vt:lpstr>Amplitude Shift Keying  (ASK)</vt:lpstr>
      <vt:lpstr>Binary ASK (BASK)  or On Off Keying (OOK)</vt:lpstr>
      <vt:lpstr>Pros and Cons</vt:lpstr>
      <vt:lpstr>Frequency Shift Keying (FSK)</vt:lpstr>
      <vt:lpstr>PowerPoint Presentation</vt:lpstr>
      <vt:lpstr>PowerPoint Presentation</vt:lpstr>
      <vt:lpstr>PowerPoint Presentation</vt:lpstr>
      <vt:lpstr>Phase Shift Keying (PSK)</vt:lpstr>
      <vt:lpstr>Phase Shift Keying</vt:lpstr>
      <vt:lpstr>Bandwidth  of Binary PSK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Elham Sunbu</cp:lastModifiedBy>
  <cp:revision>75</cp:revision>
  <dcterms:created xsi:type="dcterms:W3CDTF">2017-10-14T05:22:23Z</dcterms:created>
  <dcterms:modified xsi:type="dcterms:W3CDTF">2019-02-05T06:28:10Z</dcterms:modified>
</cp:coreProperties>
</file>