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69" r:id="rId2"/>
    <p:sldId id="281" r:id="rId3"/>
    <p:sldId id="282" r:id="rId4"/>
    <p:sldId id="283" r:id="rId5"/>
    <p:sldId id="257" r:id="rId6"/>
    <p:sldId id="261" r:id="rId7"/>
    <p:sldId id="270" r:id="rId8"/>
    <p:sldId id="271" r:id="rId9"/>
    <p:sldId id="272" r:id="rId10"/>
    <p:sldId id="273" r:id="rId11"/>
    <p:sldId id="274" r:id="rId12"/>
    <p:sldId id="285" r:id="rId13"/>
    <p:sldId id="275" r:id="rId14"/>
    <p:sldId id="276" r:id="rId15"/>
    <p:sldId id="277" r:id="rId16"/>
    <p:sldId id="278" r:id="rId17"/>
    <p:sldId id="279" r:id="rId18"/>
    <p:sldId id="280" r:id="rId19"/>
    <p:sldId id="284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BB2B1-2959-4641-9A03-F4AB67073CBD}" type="datetimeFigureOut">
              <a:rPr lang="ar-SA" smtClean="0"/>
              <a:pPr/>
              <a:t>25/12/1433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7ED43F-D2C2-46F1-8EB7-298DEA7FE59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BB2B1-2959-4641-9A03-F4AB67073CBD}" type="datetimeFigureOut">
              <a:rPr lang="ar-SA" smtClean="0"/>
              <a:pPr/>
              <a:t>25/12/1433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7ED43F-D2C2-46F1-8EB7-298DEA7FE5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BB2B1-2959-4641-9A03-F4AB67073CBD}" type="datetimeFigureOut">
              <a:rPr lang="ar-SA" smtClean="0"/>
              <a:pPr/>
              <a:t>25/12/1433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7ED43F-D2C2-46F1-8EB7-298DEA7FE5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BB2B1-2959-4641-9A03-F4AB67073CBD}" type="datetimeFigureOut">
              <a:rPr lang="ar-SA" smtClean="0"/>
              <a:pPr/>
              <a:t>25/12/1433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7ED43F-D2C2-46F1-8EB7-298DEA7FE5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BB2B1-2959-4641-9A03-F4AB67073CBD}" type="datetimeFigureOut">
              <a:rPr lang="ar-SA" smtClean="0"/>
              <a:pPr/>
              <a:t>25/12/1433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7ED43F-D2C2-46F1-8EB7-298DEA7FE59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BB2B1-2959-4641-9A03-F4AB67073CBD}" type="datetimeFigureOut">
              <a:rPr lang="ar-SA" smtClean="0"/>
              <a:pPr/>
              <a:t>25/12/1433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7ED43F-D2C2-46F1-8EB7-298DEA7FE5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BB2B1-2959-4641-9A03-F4AB67073CBD}" type="datetimeFigureOut">
              <a:rPr lang="ar-SA" smtClean="0"/>
              <a:pPr/>
              <a:t>25/12/1433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7ED43F-D2C2-46F1-8EB7-298DEA7FE5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BB2B1-2959-4641-9A03-F4AB67073CBD}" type="datetimeFigureOut">
              <a:rPr lang="ar-SA" smtClean="0"/>
              <a:pPr/>
              <a:t>25/12/1433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7ED43F-D2C2-46F1-8EB7-298DEA7FE5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BB2B1-2959-4641-9A03-F4AB67073CBD}" type="datetimeFigureOut">
              <a:rPr lang="ar-SA" smtClean="0"/>
              <a:pPr/>
              <a:t>25/12/1433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7ED43F-D2C2-46F1-8EB7-298DEA7FE59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BB2B1-2959-4641-9A03-F4AB67073CBD}" type="datetimeFigureOut">
              <a:rPr lang="ar-SA" smtClean="0"/>
              <a:pPr/>
              <a:t>25/12/1433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7ED43F-D2C2-46F1-8EB7-298DEA7FE5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5BB2B1-2959-4641-9A03-F4AB67073CBD}" type="datetimeFigureOut">
              <a:rPr lang="ar-SA" smtClean="0"/>
              <a:pPr/>
              <a:t>25/12/1433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7ED43F-D2C2-46F1-8EB7-298DEA7FE59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85BB2B1-2959-4641-9A03-F4AB67073CBD}" type="datetimeFigureOut">
              <a:rPr lang="ar-SA" smtClean="0"/>
              <a:pPr/>
              <a:t>25/12/1433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A7ED43F-D2C2-46F1-8EB7-298DEA7FE59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55776" y="0"/>
            <a:ext cx="7772400" cy="1066800"/>
          </a:xfrm>
        </p:spPr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PACS in Radiology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7704" y="4941168"/>
            <a:ext cx="5896744" cy="1752600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By :</a:t>
            </a:r>
            <a:endParaRPr lang="en-US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Alanoud Al Saleh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4" descr="Figure 1 :The Picture archiving and communication system enterprise extends through the entire hospital system and spans all radiology related function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340768"/>
            <a:ext cx="6588224" cy="335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Why  PACS ??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4- Productivity :</a:t>
            </a:r>
          </a:p>
          <a:p>
            <a:pPr algn="l" rtl="0">
              <a:buNone/>
            </a:pPr>
            <a:r>
              <a:rPr lang="en-US" dirty="0" smtClean="0"/>
              <a:t>The productivity of radiological procedures is much higher with PACS than the old way of doing them .</a:t>
            </a:r>
            <a:endParaRPr lang="en-US" dirty="0"/>
          </a:p>
        </p:txBody>
      </p:sp>
      <p:pic>
        <p:nvPicPr>
          <p:cNvPr id="4098" name="Picture 2" descr="C:\Users\Dell\Desktop\NENCA5WAWAVCA121BTPCAYWYPY6CA4G3DXRCAI429SHCABB1WNHCA2AKUMTCAUYG3CWCANMFTQTCAD83U1ZCAN1CK47CAZ69RF1CATDA3EDCA6WH7YUCAPSNPLBCANULS7VCAET1DDVCA9X3JO5CAHDD5E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3786190"/>
            <a:ext cx="5119706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Why  PACS ??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5- Fast accessing the films within seconds 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6- Nowadays with PACS researches more easer than the old fashion . </a:t>
            </a:r>
          </a:p>
        </p:txBody>
      </p:sp>
      <p:pic>
        <p:nvPicPr>
          <p:cNvPr id="5123" name="Picture 3" descr="C:\Users\Dell\Desktop\Z6HCAW4ZEN3CAP5S328CATEKBLZCAMDYLO0CABSRW53CA4F8K4FCA0UMOIXCA496637CAG5TUMECAUYBWJTCAJ5LFPOCA2Z5MR0CAR2GWA3CABILNGWCADM2O52CAF9UJIBCA4QUXNVCA5SJ5X2CAOOCUP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214818"/>
            <a:ext cx="3671896" cy="2152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Why  PACS 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Other features :</a:t>
            </a:r>
          </a:p>
          <a:p>
            <a:pPr algn="l" rtl="0">
              <a:buNone/>
            </a:pPr>
            <a:r>
              <a:rPr lang="en-US" dirty="0" smtClean="0"/>
              <a:t>Tele radiology , conferences , email … etc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146" name="Picture 2" descr="C:\Users\Dell\Desktop\2JICAO2SOZXCANDM2PSCA2B0BO7CAIMXY29CA7T5PRXCA7XVT0YCAI6DWROCAICU1QZCAV4VMJJCACOJPPVCA6I6G6HCAZPPK7UCAE8USUACAINFFARCAL0KBYWCAYFTS2TCAFDPKMDCANNR2BZCASGT71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877079"/>
            <a:ext cx="6357982" cy="36951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PACS work flow :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Patient will come to reception in radiology department .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Exam is ordered/scheduled through         “ HIS” </a:t>
            </a:r>
          </a:p>
          <a:p>
            <a:pPr algn="l" rtl="0"/>
            <a:r>
              <a:rPr lang="en-US" dirty="0" smtClean="0"/>
              <a:t>Patient data sent to PACS and imaging modalities via DICOM 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PACS work flow :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Technologist should select the patient from modality work list 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Database creates electronic patient folder and waiting for the images to be pushed from the modality . The status of exam at PACS will be </a:t>
            </a:r>
            <a:r>
              <a:rPr lang="en-US" dirty="0" smtClean="0">
                <a:solidFill>
                  <a:srgbClr val="7030A0"/>
                </a:solidFill>
              </a:rPr>
              <a:t>ORDER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PACS work flow :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Radiological exams will be carried out by the technologist on the modality 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Images should be rechecked by technologist at the modality before pushed to PACS .</a:t>
            </a:r>
          </a:p>
          <a:p>
            <a:pPr algn="l" rtl="0"/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PACS work flow :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images will be sent from the modality to “short term storage “  at this stage will be marked  </a:t>
            </a:r>
            <a:r>
              <a:rPr lang="en-US" dirty="0" smtClean="0">
                <a:solidFill>
                  <a:srgbClr val="7030A0"/>
                </a:solidFill>
              </a:rPr>
              <a:t>ARRIVED .</a:t>
            </a:r>
          </a:p>
          <a:p>
            <a:pPr algn="l" rtl="0"/>
            <a:r>
              <a:rPr lang="en-US" dirty="0" smtClean="0"/>
              <a:t>images should be verified by technologist at workstation after making the required changes to the image before </a:t>
            </a:r>
            <a:r>
              <a:rPr lang="en-US" dirty="0" smtClean="0">
                <a:solidFill>
                  <a:srgbClr val="7030A0"/>
                </a:solidFill>
              </a:rPr>
              <a:t>VERIFICATION .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PACS work flow :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Upon verification the exam is archived to the “ long term storage” .after that, it will be marked  </a:t>
            </a:r>
            <a:r>
              <a:rPr lang="en-US" dirty="0" smtClean="0">
                <a:solidFill>
                  <a:srgbClr val="7030A0"/>
                </a:solidFill>
              </a:rPr>
              <a:t>VERIFIED</a:t>
            </a:r>
            <a:r>
              <a:rPr lang="en-US" dirty="0" smtClean="0"/>
              <a:t>  on the PACS .</a:t>
            </a:r>
          </a:p>
          <a:p>
            <a:pPr algn="l" rtl="0"/>
            <a:r>
              <a:rPr lang="en-US" dirty="0" smtClean="0"/>
              <a:t>Radiologist can start viewing the images and dictating reports . After that the status of exam will be </a:t>
            </a:r>
            <a:r>
              <a:rPr lang="en-US" dirty="0" smtClean="0">
                <a:solidFill>
                  <a:srgbClr val="7030A0"/>
                </a:solidFill>
              </a:rPr>
              <a:t>DICTATED  </a:t>
            </a:r>
            <a:r>
              <a:rPr lang="en-US" dirty="0" smtClean="0"/>
              <a:t>. Later on the report will transcribed . Exams will be marked as </a:t>
            </a:r>
            <a:r>
              <a:rPr lang="en-US" dirty="0" smtClean="0">
                <a:solidFill>
                  <a:srgbClr val="7030A0"/>
                </a:solidFill>
              </a:rPr>
              <a:t>COMPLETED </a:t>
            </a:r>
            <a:r>
              <a:rPr lang="en-US" dirty="0" smtClean="0"/>
              <a:t>on PACS workstation .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PACS work flow :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Physicians can view the images and reports through the </a:t>
            </a:r>
            <a:r>
              <a:rPr lang="en-US" dirty="0" smtClean="0">
                <a:solidFill>
                  <a:srgbClr val="7030A0"/>
                </a:solidFill>
              </a:rPr>
              <a:t>web site </a:t>
            </a:r>
            <a:r>
              <a:rPr lang="en-US" dirty="0" smtClean="0"/>
              <a:t>of this PACS any where in hospital wards , clinics …etc </a:t>
            </a:r>
          </a:p>
          <a:p>
            <a:pPr algn="l" rtl="0">
              <a:buNone/>
            </a:pP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8800" b="1" dirty="0" smtClean="0">
                <a:solidFill>
                  <a:srgbClr val="7030A0"/>
                </a:solidFill>
              </a:rPr>
              <a:t>THANK </a:t>
            </a:r>
          </a:p>
          <a:p>
            <a:pPr algn="ctr">
              <a:buNone/>
            </a:pPr>
            <a:r>
              <a:rPr lang="en-US" sz="8800" b="1" dirty="0" smtClean="0">
                <a:solidFill>
                  <a:srgbClr val="7030A0"/>
                </a:solidFill>
              </a:rPr>
              <a:t>YOU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US" dirty="0"/>
              <a:t>The practice of radiology is a complex </a:t>
            </a:r>
            <a:r>
              <a:rPr lang="en-US" dirty="0" smtClean="0"/>
              <a:t>system that </a:t>
            </a:r>
            <a:r>
              <a:rPr lang="en-US" dirty="0"/>
              <a:t>includes generation of images with </a:t>
            </a:r>
            <a:r>
              <a:rPr lang="en-US" dirty="0" smtClean="0"/>
              <a:t>multiple modalities</a:t>
            </a:r>
            <a:r>
              <a:rPr lang="en-US" dirty="0"/>
              <a:t>, image display, image </a:t>
            </a:r>
            <a:r>
              <a:rPr lang="en-US" dirty="0" smtClean="0"/>
              <a:t>interpretation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/>
              <a:t>reporting, and image file management.</a:t>
            </a:r>
          </a:p>
          <a:p>
            <a:pPr algn="l" rtl="0"/>
            <a:r>
              <a:rPr lang="en-US" dirty="0"/>
              <a:t>Organizational systems that </a:t>
            </a:r>
            <a:r>
              <a:rPr lang="en-US" dirty="0" smtClean="0"/>
              <a:t>enable efficient </a:t>
            </a:r>
            <a:r>
              <a:rPr lang="en-US" dirty="0"/>
              <a:t>functioning in small </a:t>
            </a:r>
            <a:r>
              <a:rPr lang="en-US" dirty="0" smtClean="0"/>
              <a:t>departments often </a:t>
            </a:r>
            <a:r>
              <a:rPr lang="en-US" dirty="0"/>
              <a:t>fail as departments grow larger. </a:t>
            </a:r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development of systems to </a:t>
            </a:r>
            <a:r>
              <a:rPr lang="en-US" dirty="0" smtClean="0"/>
              <a:t>meet increasingly </a:t>
            </a:r>
            <a:r>
              <a:rPr lang="en-US" dirty="0"/>
              <a:t>complex needs will be </a:t>
            </a:r>
            <a:r>
              <a:rPr lang="en-US" dirty="0" smtClean="0"/>
              <a:t>challenging, the </a:t>
            </a:r>
            <a:r>
              <a:rPr lang="en-US" dirty="0"/>
              <a:t>promise of a PACS is its ability to </a:t>
            </a:r>
            <a:r>
              <a:rPr lang="en-US" dirty="0" smtClean="0"/>
              <a:t>improve operational </a:t>
            </a:r>
            <a:r>
              <a:rPr lang="en-US" dirty="0"/>
              <a:t>efficiency while </a:t>
            </a:r>
            <a:r>
              <a:rPr lang="en-US" dirty="0" smtClean="0"/>
              <a:t>maintaining on </a:t>
            </a:r>
            <a:r>
              <a:rPr lang="en-US" dirty="0"/>
              <a:t>improving high diagnostic ability.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PACS In Radiology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PACS In Radiology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1772816"/>
            <a:ext cx="7498080" cy="4800600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      Modern </a:t>
            </a:r>
            <a:r>
              <a:rPr lang="en-US" dirty="0"/>
              <a:t>radiology equipment and modalities feed patient images directly to the PACS in digital form.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PACS component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14480" y="1571612"/>
            <a:ext cx="135732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Short term storage </a:t>
            </a:r>
            <a:endParaRPr lang="en-US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1785918" y="4643446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HIS </a:t>
            </a:r>
          </a:p>
          <a:p>
            <a:pPr algn="ctr"/>
            <a:r>
              <a:rPr lang="en-US" sz="2000" b="1" dirty="0" smtClean="0"/>
              <a:t>RIS</a:t>
            </a:r>
            <a:endParaRPr lang="en-US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4429124" y="4643446"/>
            <a:ext cx="121444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Modality </a:t>
            </a:r>
            <a:endParaRPr lang="en-US" sz="2000" b="1" dirty="0"/>
          </a:p>
        </p:txBody>
      </p:sp>
      <p:sp>
        <p:nvSpPr>
          <p:cNvPr id="9" name="Rectangle 8"/>
          <p:cNvSpPr/>
          <p:nvPr/>
        </p:nvSpPr>
        <p:spPr>
          <a:xfrm>
            <a:off x="6858016" y="4714884"/>
            <a:ext cx="178595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Workstation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143768" y="1857364"/>
            <a:ext cx="114300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Web clients </a:t>
            </a:r>
            <a:endParaRPr lang="en-US" sz="2000" b="1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1785918" y="3500438"/>
            <a:ext cx="6215106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1893472" y="3035694"/>
            <a:ext cx="9286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7071933" y="4142983"/>
            <a:ext cx="128588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7251322" y="3035694"/>
            <a:ext cx="9286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4429521" y="4071545"/>
            <a:ext cx="12850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1749802" y="4107264"/>
            <a:ext cx="121444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>
            <a:off x="4608116" y="3035694"/>
            <a:ext cx="92869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4429124" y="1571612"/>
            <a:ext cx="128588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long term storage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PACS and HIS&amp;RIS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       All </a:t>
            </a:r>
            <a:r>
              <a:rPr lang="en-US" dirty="0"/>
              <a:t>PACS, whether they span the entire enterprise or a localized within a department, should also interface with existing hospital information systems: Hospital information system (HIS) and Radiology Information System (RIS). There are several data flowing into PACS as inputs for next procedures and back to HIS as results corresponding </a:t>
            </a:r>
            <a:r>
              <a:rPr lang="en-US" dirty="0" smtClean="0"/>
              <a:t>inputs.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976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Typical Hospital </a:t>
            </a:r>
            <a:r>
              <a:rPr lang="en-US" b="1" dirty="0">
                <a:solidFill>
                  <a:srgbClr val="7030A0"/>
                </a:solidFill>
              </a:rPr>
              <a:t>IT Systems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7010400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804248" y="1052736"/>
            <a:ext cx="2133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Interactions among hospital IT systems including modalities, picture</a:t>
            </a:r>
          </a:p>
          <a:p>
            <a:r>
              <a:rPr lang="en-US" b="1" dirty="0"/>
              <a:t>archiving and communications system (PACS), radiology information</a:t>
            </a:r>
          </a:p>
          <a:p>
            <a:r>
              <a:rPr lang="en-US" b="1" dirty="0"/>
              <a:t>system (RIS), hospital information system (HIS), and automation</a:t>
            </a:r>
          </a:p>
          <a:p>
            <a:r>
              <a:rPr lang="en-US" b="1" dirty="0"/>
              <a:t>systems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Why  PACS ??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1- cost reduction :</a:t>
            </a:r>
          </a:p>
          <a:p>
            <a:pPr algn="l" rtl="0"/>
            <a:r>
              <a:rPr lang="en-US" dirty="0" smtClean="0"/>
              <a:t>No Films </a:t>
            </a:r>
          </a:p>
          <a:p>
            <a:pPr algn="l" rtl="0"/>
            <a:r>
              <a:rPr lang="en-US" dirty="0" smtClean="0"/>
              <a:t>No chemicals </a:t>
            </a:r>
          </a:p>
          <a:p>
            <a:pPr algn="l" rtl="0"/>
            <a:r>
              <a:rPr lang="en-US" dirty="0" smtClean="0"/>
              <a:t>No processors</a:t>
            </a:r>
          </a:p>
        </p:txBody>
      </p:sp>
      <p:pic>
        <p:nvPicPr>
          <p:cNvPr id="1027" name="Picture 3" descr="C:\Users\Dell\Desktop\GUDCAV2QXXQCAHEY4NVCAL24OXXCAR2061BCAYC94FUCA5ZPFPBCA28WKNDCAN4ZISDCA2QAN4QCAOO6EGXCAKCSPIWCA3SA9S7CAWKVZ2ZCAV0D73JCA9YD464CANZ5HB9CAR2U54WCAI7P1JUCAMOYU9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4357694"/>
            <a:ext cx="2276475" cy="2009775"/>
          </a:xfrm>
          <a:prstGeom prst="rect">
            <a:avLst/>
          </a:prstGeom>
          <a:noFill/>
        </p:spPr>
      </p:pic>
      <p:pic>
        <p:nvPicPr>
          <p:cNvPr id="1028" name="Picture 4" descr="C:\Users\Dell\Desktop\G87CA5BO66PCAXG81AVCA52QX1ACATQ705KCALJWEOUCA2SK0IQCAS9S1DECAAO1YQUCAVWR1FCCA3P19W5CA1YO5GACAY1YHOMCADH8LICCACP3QD5CADE0OSFCAL22OGECAUXWK5MCAOET8KNCAKDSHG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4429132"/>
            <a:ext cx="1752600" cy="1828800"/>
          </a:xfrm>
          <a:prstGeom prst="rect">
            <a:avLst/>
          </a:prstGeom>
          <a:noFill/>
        </p:spPr>
      </p:pic>
      <p:pic>
        <p:nvPicPr>
          <p:cNvPr id="1029" name="Picture 5" descr="C:\Users\Dell\Desktop\L3KCA1XKA0FCAGUX26YCA7DYRZMCATLJBM1CA69L9YKCA309RARCAQRZTLSCAQYSBMNCA6Q5F1ZCAYEGAE5CAVK0XWCCA1H0M0TCAXHHEVSCA8WXC45CAJJVBMSCASFYEQCCAV0MARSCAFG4VTACAMP78R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4286256"/>
            <a:ext cx="2476500" cy="1847850"/>
          </a:xfrm>
          <a:prstGeom prst="rect">
            <a:avLst/>
          </a:prstGeom>
          <a:noFill/>
        </p:spPr>
      </p:pic>
      <p:pic>
        <p:nvPicPr>
          <p:cNvPr id="1030" name="Picture 6" descr="C:\Users\Dell\Desktop\W3WCA23VABOCAV5938LCAVHJXZBCA4Z1KO1CAQN0EYUCAKZI678CA6VDBM8CAO99GVECA5FFPN4CARMWOHPCA7V6YJYCA1FELUNCA6V5VNZCA3ZTB13CAABZDHWCAS5SI0OCAGTS9LUCA2NPS9XCAKWUU4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357166"/>
            <a:ext cx="1857375" cy="2466975"/>
          </a:xfrm>
          <a:prstGeom prst="rect">
            <a:avLst/>
          </a:prstGeom>
          <a:noFill/>
        </p:spPr>
      </p:pic>
      <p:cxnSp>
        <p:nvCxnSpPr>
          <p:cNvPr id="11" name="Straight Connector 10"/>
          <p:cNvCxnSpPr/>
          <p:nvPr/>
        </p:nvCxnSpPr>
        <p:spPr>
          <a:xfrm>
            <a:off x="1571604" y="4214818"/>
            <a:ext cx="2500330" cy="2214578"/>
          </a:xfrm>
          <a:prstGeom prst="line">
            <a:avLst/>
          </a:prstGeom>
          <a:ln w="635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6357950" y="928670"/>
            <a:ext cx="2571768" cy="171451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H="1">
            <a:off x="6643702" y="785794"/>
            <a:ext cx="2357454" cy="207170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286512" y="4143380"/>
            <a:ext cx="2714644" cy="221457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6143636" y="4214818"/>
            <a:ext cx="2857520" cy="221457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6200000" flipH="1">
            <a:off x="4464843" y="4464851"/>
            <a:ext cx="1643074" cy="157163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4393405" y="4536289"/>
            <a:ext cx="1785950" cy="142876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10800000" flipV="1">
            <a:off x="1571604" y="4286256"/>
            <a:ext cx="2428892" cy="2143140"/>
          </a:xfrm>
          <a:prstGeom prst="line">
            <a:avLst/>
          </a:prstGeom>
          <a:ln w="635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Why  PACS ??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2-Time saving :</a:t>
            </a:r>
          </a:p>
          <a:p>
            <a:pPr algn="l" rtl="0">
              <a:buNone/>
            </a:pPr>
            <a:r>
              <a:rPr lang="en-US" dirty="0" smtClean="0"/>
              <a:t>In old fashion of radiological procedures we used to take along time to accomplish them with PACS no significant time is needed .</a:t>
            </a:r>
            <a:endParaRPr lang="en-US" dirty="0"/>
          </a:p>
        </p:txBody>
      </p:sp>
      <p:pic>
        <p:nvPicPr>
          <p:cNvPr id="2050" name="Picture 2" descr="C:\Users\Dell\Desktop\untitled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785794"/>
            <a:ext cx="2000250" cy="1171575"/>
          </a:xfrm>
          <a:prstGeom prst="rect">
            <a:avLst/>
          </a:prstGeom>
          <a:noFill/>
        </p:spPr>
      </p:pic>
      <p:pic>
        <p:nvPicPr>
          <p:cNvPr id="2051" name="Picture 3" descr="C:\Users\Dell\Desktop\8BGCA2VB984CADHC0C2CALBI5DUCAL9LQ90CAFYZM1ZCARIZFA5CAP1UQTBCAKA653WCAL24G8HCA6TBE3MCAE085KSCABMDPITCAESD54VCA5ZNER1CABOS30JCAAGFLVPCAZ4HTWICAAZ7L1CCATZFSP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4429132"/>
            <a:ext cx="2143125" cy="2143125"/>
          </a:xfrm>
          <a:prstGeom prst="rect">
            <a:avLst/>
          </a:prstGeom>
          <a:noFill/>
        </p:spPr>
      </p:pic>
      <p:pic>
        <p:nvPicPr>
          <p:cNvPr id="2052" name="Picture 4" descr="C:\Users\Dell\Desktop\TL1CAL4XHWTCAT7K636CA7LHXC4CAOSYH30CACHB71QCAAUS3EUCATSYHHDCAHCEYMHCAUDPG6UCAODESV2CATRSTUJCAXONMTKCAM1VPAXCAS16EOBCAGW4TP7CA8PJLQNCA4QGE0ECAD4417NCA0LTTX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4429132"/>
            <a:ext cx="2105025" cy="2171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Why  PACS ??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3- No need for large space for filling .</a:t>
            </a:r>
            <a:endParaRPr lang="en-US" dirty="0"/>
          </a:p>
        </p:txBody>
      </p:sp>
      <p:pic>
        <p:nvPicPr>
          <p:cNvPr id="3074" name="Picture 2" descr="C:\Users\Dell\Desktop\untitled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857496"/>
            <a:ext cx="3786198" cy="2650339"/>
          </a:xfrm>
          <a:prstGeom prst="rect">
            <a:avLst/>
          </a:prstGeom>
          <a:noFill/>
        </p:spPr>
      </p:pic>
      <p:cxnSp>
        <p:nvCxnSpPr>
          <p:cNvPr id="6" name="Straight Connector 5"/>
          <p:cNvCxnSpPr/>
          <p:nvPr/>
        </p:nvCxnSpPr>
        <p:spPr>
          <a:xfrm>
            <a:off x="2714612" y="2714620"/>
            <a:ext cx="4214842" cy="292895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0800000" flipV="1">
            <a:off x="2714612" y="2643182"/>
            <a:ext cx="4357718" cy="300039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233</TotalTime>
  <Words>580</Words>
  <Application>Microsoft Office PowerPoint</Application>
  <PresentationFormat>On-screen Show (4:3)</PresentationFormat>
  <Paragraphs>67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انقلاب</vt:lpstr>
      <vt:lpstr>PACS in Radiology</vt:lpstr>
      <vt:lpstr>PACS In Radiology</vt:lpstr>
      <vt:lpstr>PACS In Radiology</vt:lpstr>
      <vt:lpstr>PACS component</vt:lpstr>
      <vt:lpstr>PACS and HIS&amp;RIS</vt:lpstr>
      <vt:lpstr>Typical Hospital IT Systems</vt:lpstr>
      <vt:lpstr>Why  PACS ??</vt:lpstr>
      <vt:lpstr>Why  PACS ??</vt:lpstr>
      <vt:lpstr>Why  PACS ??</vt:lpstr>
      <vt:lpstr>Why  PACS ??</vt:lpstr>
      <vt:lpstr>Why  PACS ??</vt:lpstr>
      <vt:lpstr>Why  PACS ??</vt:lpstr>
      <vt:lpstr>PACS work flow :</vt:lpstr>
      <vt:lpstr>PACS work flow :</vt:lpstr>
      <vt:lpstr>PACS work flow :</vt:lpstr>
      <vt:lpstr>PACS work flow :</vt:lpstr>
      <vt:lpstr>PACS work flow :</vt:lpstr>
      <vt:lpstr>PACS work flow :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ksu</dc:creator>
  <cp:lastModifiedBy>Dell</cp:lastModifiedBy>
  <cp:revision>27</cp:revision>
  <dcterms:created xsi:type="dcterms:W3CDTF">2012-10-09T07:22:46Z</dcterms:created>
  <dcterms:modified xsi:type="dcterms:W3CDTF">2012-11-09T09:45:19Z</dcterms:modified>
</cp:coreProperties>
</file>