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notesMasterIdLst>
    <p:notesMasterId r:id="rId52"/>
  </p:notesMasterIdLst>
  <p:sldIdLst>
    <p:sldId id="287" r:id="rId2"/>
    <p:sldId id="274" r:id="rId3"/>
    <p:sldId id="334" r:id="rId4"/>
    <p:sldId id="336" r:id="rId5"/>
    <p:sldId id="337" r:id="rId6"/>
    <p:sldId id="338" r:id="rId7"/>
    <p:sldId id="316" r:id="rId8"/>
    <p:sldId id="373" r:id="rId9"/>
    <p:sldId id="374" r:id="rId10"/>
    <p:sldId id="342" r:id="rId11"/>
    <p:sldId id="320" r:id="rId12"/>
    <p:sldId id="322" r:id="rId13"/>
    <p:sldId id="323" r:id="rId14"/>
    <p:sldId id="346" r:id="rId15"/>
    <p:sldId id="341" r:id="rId16"/>
    <p:sldId id="343" r:id="rId17"/>
    <p:sldId id="344" r:id="rId18"/>
    <p:sldId id="353" r:id="rId19"/>
    <p:sldId id="347" r:id="rId20"/>
    <p:sldId id="348" r:id="rId21"/>
    <p:sldId id="349" r:id="rId22"/>
    <p:sldId id="350" r:id="rId23"/>
    <p:sldId id="304" r:id="rId24"/>
    <p:sldId id="325" r:id="rId25"/>
    <p:sldId id="354" r:id="rId26"/>
    <p:sldId id="360" r:id="rId27"/>
    <p:sldId id="355" r:id="rId28"/>
    <p:sldId id="356" r:id="rId29"/>
    <p:sldId id="357" r:id="rId30"/>
    <p:sldId id="371" r:id="rId31"/>
    <p:sldId id="359" r:id="rId32"/>
    <p:sldId id="362" r:id="rId33"/>
    <p:sldId id="376" r:id="rId34"/>
    <p:sldId id="378" r:id="rId35"/>
    <p:sldId id="311" r:id="rId36"/>
    <p:sldId id="365" r:id="rId37"/>
    <p:sldId id="367" r:id="rId38"/>
    <p:sldId id="368" r:id="rId39"/>
    <p:sldId id="369" r:id="rId40"/>
    <p:sldId id="372" r:id="rId41"/>
    <p:sldId id="312" r:id="rId42"/>
    <p:sldId id="313" r:id="rId43"/>
    <p:sldId id="277" r:id="rId44"/>
    <p:sldId id="377" r:id="rId45"/>
    <p:sldId id="269" r:id="rId46"/>
    <p:sldId id="379" r:id="rId47"/>
    <p:sldId id="283" r:id="rId48"/>
    <p:sldId id="380" r:id="rId49"/>
    <p:sldId id="382" r:id="rId50"/>
    <p:sldId id="381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83513" autoAdjust="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69A6F-001F-494E-8810-2308D1CDBEED}" type="datetimeFigureOut">
              <a:rPr lang="en-US" smtClean="0"/>
              <a:pPr/>
              <a:t>12/11/2014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DC893-ADF4-44AB-BC94-37072354B3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05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737830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939618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DC893-ADF4-44AB-BC94-37072354B30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66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7500" y="441325"/>
            <a:ext cx="8455025" cy="936625"/>
          </a:xfrm>
        </p:spPr>
        <p:txBody>
          <a:bodyPr/>
          <a:lstStyle>
            <a:lvl1pPr algn="r">
              <a:defRPr sz="4600" i="1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71725" y="1371600"/>
            <a:ext cx="6400800" cy="558800"/>
          </a:xfrm>
        </p:spPr>
        <p:txBody>
          <a:bodyPr/>
          <a:lstStyle>
            <a:lvl1pPr marL="0" indent="0" algn="r">
              <a:buFontTx/>
              <a:buNone/>
              <a:defRPr sz="2400" i="1">
                <a:solidFill>
                  <a:srgbClr val="FF3399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effectLst>
            <a:outerShdw dist="17961" dir="2700000" algn="ctr" rotWithShape="0">
              <a:srgbClr val="FFFFFF"/>
            </a:outerShdw>
          </a:effectLst>
          <a:extLst/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effectLst>
            <a:outerShdw dist="17961" dir="2700000" algn="ctr" rotWithShape="0">
              <a:srgbClr val="FFFFFF"/>
            </a:outerShdw>
          </a:effectLst>
          <a:extLst/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effectLst>
            <a:outerShdw dist="17961" dir="2700000" algn="ctr" rotWithShape="0">
              <a:srgbClr val="FFFFFF"/>
            </a:outerShdw>
          </a:effectLst>
          <a:extLst/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F2EBF03-E0BD-4E59-B036-356D8F25D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DB290-F93A-459C-A01C-ADCF69DF8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27038"/>
            <a:ext cx="2057400" cy="5699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27038"/>
            <a:ext cx="6019800" cy="5699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B0018-CE0F-49F2-BE42-DAA34EDA8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2F2C3-E741-49F8-803D-F5649532E4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42788-39D1-47EE-ADE8-F97A942D9E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657E7-B8E9-403D-BDE3-76949EA28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93289-56BD-4FBE-9BDE-E1CEEE962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07F96-B569-42AD-A495-14977C7C3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5EBBB-CD18-48B9-A572-2B1BF3472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E3B93-BE0E-48C5-AFF6-1EC04318D8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3727C-A434-4522-A1B9-5C40E7757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34869-117C-41D2-B424-73FEF3EB2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BBACD-2241-4910-97C2-9F8FEB971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27038"/>
            <a:ext cx="82296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BE86752-58AC-4226-806B-FAB7822B3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  <p:sldLayoutId id="2147483850" r:id="rId12"/>
    <p:sldLayoutId id="2147483851" r:id="rId13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ientistsolutions.com/taggingclick.aspx?taggingid=4cc88907-732b-4e05-99a6-73d06af272a1&amp;historyid=00000000-0000-0000-0000-000000000000&amp;desturl=http://en.wikipedia.org/wiki/Lipid" TargetMode="External"/><Relationship Id="rId3" Type="http://schemas.openxmlformats.org/officeDocument/2006/relationships/hyperlink" Target="http://www.scientistsolutions.com/taggingclick.aspx?taggingid=445deecd-9fa4-4182-a6fd-bdb7fa9c21fe&amp;historyid=00000000-0000-0000-0000-000000000000&amp;desturl=http://en.wikipedia.org/wiki/Protein" TargetMode="External"/><Relationship Id="rId7" Type="http://schemas.openxmlformats.org/officeDocument/2006/relationships/hyperlink" Target="http://www.scientistsolutions.com/taggingclick.aspx?taggingid=3129faa7-6432-4b64-a372-a4f87ea081e3&amp;historyid=00000000-0000-0000-0000-000000000000&amp;desturl=http://en.wikipedia.org/wiki/Protei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ientistsolutions.com/taggingclick.aspx?taggingid=a54b3428-941e-4c48-a940-3408d3588e41&amp;historyid=00000000-0000-0000-0000-000000000000&amp;desturl=http://en.wikipedia.org/wiki/Blood_serum" TargetMode="External"/><Relationship Id="rId5" Type="http://schemas.openxmlformats.org/officeDocument/2006/relationships/hyperlink" Target="http://www.scientistsolutions.com/taggingclick.aspx?taggingid=6c5fc8a7-9f6f-4af7-bb49-4e786cb42bfc&amp;historyid=00000000-0000-0000-0000-000000000000&amp;desturl=http://en.wikipedia.org/wiki/Analysis" TargetMode="External"/><Relationship Id="rId4" Type="http://schemas.openxmlformats.org/officeDocument/2006/relationships/hyperlink" Target="http://www.scientistsolutions.com/taggingclick.aspx?taggingid=4c2aa048-030b-486d-9785-7bad69860056&amp;historyid=00000000-0000-0000-0000-000000000000&amp;desturl=http://en.wikipedia.org/wiki/Electrophoresis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tistsolutions.com/taggingclick.aspx?taggingid=445deecd-9fa4-4182-a6fd-bdb7fa9c21fe&amp;historyid=00000000-0000-0000-0000-000000000000&amp;desturl=http://en.wikipedia.org/wiki/Protein" TargetMode="External"/><Relationship Id="rId2" Type="http://schemas.openxmlformats.org/officeDocument/2006/relationships/hyperlink" Target="http://www.scientistsolutions.com/taggingclick.aspx?taggingid=dd625199-d2b6-41e0-8230-7084f7d0a4f2&amp;historyid=00000000-0000-0000-0000-000000000000&amp;desturl=http://en.wikipedia.org/wiki/Chromosom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ientistsolutions.com/taggingclick.aspx?taggingid=f59b5910-ba4c-420c-89c3-1e06262ba531&amp;historyid=00000000-0000-0000-0000-000000000000&amp;desturl=http://en.wikipedia.org/wiki/Diagnosi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ientistsolutions.com/taggingclick.aspx?taggingid=9cb08559-6c28-4b2c-9a9f-204f4fdc210c&amp;historyid=00000000-0000-0000-0000-000000000000&amp;desturl=http://en.wikipedia.org/wiki/Infection" TargetMode="External"/><Relationship Id="rId3" Type="http://schemas.openxmlformats.org/officeDocument/2006/relationships/hyperlink" Target="http://www.scientistsolutions.com/taggingclick.aspx?taggingid=cea1bb1f-d29b-4c79-aaee-e96803236d0a&amp;historyid=00000000-0000-0000-0000-000000000000&amp;desturl=http://en.wikipedia.org/wiki/Cell_signaling" TargetMode="External"/><Relationship Id="rId7" Type="http://schemas.openxmlformats.org/officeDocument/2006/relationships/hyperlink" Target="http://www.scientistsolutions.com/taggingclick.aspx?taggingid=4ae408af-aef6-4d33-a365-803b1b4dc02d&amp;historyid=00000000-0000-0000-0000-000000000000&amp;desturl=http://en.wikipedia.org/wiki/Viral" TargetMode="External"/><Relationship Id="rId2" Type="http://schemas.openxmlformats.org/officeDocument/2006/relationships/hyperlink" Target="http://www.scientistsolutions.com/taggingclick.aspx?taggingid=fd0e0a8d-ca7d-4ca7-8fe7-455052351791&amp;historyid=00000000-0000-0000-0000-000000000000&amp;desturl=http://en.wikipedia.org/wiki/Kinas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ientistsolutions.com/taggingclick.aspx?taggingid=49f9e344-462f-436d-a333-341cf6adb521&amp;historyid=00000000-0000-0000-0000-000000000000&amp;desturl=http://en.wikipedia.org/wiki/Blotting" TargetMode="External"/><Relationship Id="rId5" Type="http://schemas.openxmlformats.org/officeDocument/2006/relationships/hyperlink" Target="http://www.scientistsolutions.com/taggingclick.aspx?taggingid=b4851b1b-d0a4-4d38-89ed-c01cd9650efa&amp;historyid=00000000-0000-0000-0000-000000000000&amp;desturl=http://en.wikipedia.org/wiki/Liver" TargetMode="External"/><Relationship Id="rId4" Type="http://schemas.openxmlformats.org/officeDocument/2006/relationships/hyperlink" Target="http://www.scientistsolutions.com/taggingclick.aspx?taggingid=f59b5910-ba4c-420c-89c3-1e06262ba531&amp;historyid=00000000-0000-0000-0000-000000000000&amp;desturl=http://en.wikipedia.org/wiki/Diagnosi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Electrophoresis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7030A0"/>
                </a:solidFill>
              </a:rPr>
              <a:t>Factors  affect the  rate of migration</a:t>
            </a:r>
            <a:endParaRPr lang="en-US" b="1" u="sng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mobility or rate of migration of ions in electrophoresis depends upon-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Net charge of the molecule</a:t>
            </a:r>
          </a:p>
          <a:p>
            <a:r>
              <a:rPr lang="en-US" dirty="0" smtClean="0"/>
              <a:t>Size and shape of the molecule</a:t>
            </a:r>
          </a:p>
          <a:p>
            <a:r>
              <a:rPr lang="en-US" dirty="0" smtClean="0"/>
              <a:t>Support medium properties</a:t>
            </a:r>
          </a:p>
          <a:p>
            <a:r>
              <a:rPr lang="en-US" dirty="0" smtClean="0"/>
              <a:t>Strength of the electrical  field</a:t>
            </a:r>
          </a:p>
          <a:p>
            <a:r>
              <a:rPr lang="en-US" dirty="0" smtClean="0"/>
              <a:t>Ionic strength of the buffer</a:t>
            </a:r>
          </a:p>
          <a:p>
            <a:r>
              <a:rPr lang="en-US" dirty="0" smtClean="0"/>
              <a:t>Temperature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Separation of sample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 smtClean="0"/>
              <a:t>    1.  According to charge</a:t>
            </a:r>
          </a:p>
          <a:p>
            <a:endParaRPr lang="en-US" sz="3600" b="1" dirty="0" smtClean="0"/>
          </a:p>
          <a:p>
            <a:pPr>
              <a:buNone/>
            </a:pPr>
            <a:r>
              <a:rPr lang="en-US" sz="3600" b="1" dirty="0" smtClean="0"/>
              <a:t>   2.   According to size</a:t>
            </a:r>
          </a:p>
          <a:p>
            <a:pPr>
              <a:buNone/>
            </a:pPr>
            <a:endParaRPr lang="en-US" sz="3600" b="1" dirty="0" smtClean="0"/>
          </a:p>
          <a:p>
            <a:pPr>
              <a:buNone/>
            </a:pPr>
            <a:r>
              <a:rPr lang="en-US" sz="3600" b="1" dirty="0" smtClean="0"/>
              <a:t>    3. According to shape </a:t>
            </a:r>
          </a:p>
          <a:p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According to charge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When charged molecules are placed in an electric field, they migrate toward either the positive (anode) or negative (cathode) pole according to their charge.</a:t>
            </a:r>
          </a:p>
        </p:txBody>
      </p:sp>
      <p:pic>
        <p:nvPicPr>
          <p:cNvPr id="11" name="Content Placeholder 10" descr="imagesCAHE98QQ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905000"/>
            <a:ext cx="4114799" cy="41910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page5s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81000"/>
            <a:ext cx="3200400" cy="2323306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657600" y="228600"/>
            <a:ext cx="5029200" cy="5897563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2 According to size </a:t>
            </a:r>
            <a:endParaRPr lang="en-US" dirty="0" smtClean="0"/>
          </a:p>
          <a:p>
            <a:r>
              <a:rPr lang="en-US" dirty="0" smtClean="0"/>
              <a:t>Smaller  molecules run faster through the  medium than larger ones. </a:t>
            </a:r>
          </a:p>
          <a:p>
            <a:pPr>
              <a:buNone/>
            </a:pPr>
            <a:r>
              <a:rPr lang="en-US" b="1" u="sng" dirty="0" smtClean="0"/>
              <a:t>3. According to shape</a:t>
            </a:r>
          </a:p>
          <a:p>
            <a:r>
              <a:rPr lang="en-US" dirty="0" smtClean="0"/>
              <a:t>Round shape molecules have less frictional and electrostatic retardation than other shape molecules.</a:t>
            </a:r>
          </a:p>
          <a:p>
            <a:r>
              <a:rPr lang="en-US" dirty="0" smtClean="0"/>
              <a:t> so, moves fast in comparison to other shape molecules.</a:t>
            </a:r>
          </a:p>
          <a:p>
            <a:endParaRPr lang="en-GB" b="1" u="sng" dirty="0"/>
          </a:p>
        </p:txBody>
      </p:sp>
      <p:pic>
        <p:nvPicPr>
          <p:cNvPr id="5" name="Content Placeholder 5" descr="imagesCAALV8D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990600" y="3124200"/>
            <a:ext cx="2514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066800"/>
          </a:xfrm>
        </p:spPr>
        <p:txBody>
          <a:bodyPr>
            <a:noAutofit/>
          </a:bodyPr>
          <a:lstStyle/>
          <a:p>
            <a:pPr algn="l" eaLnBrk="1" hangingPunct="1"/>
            <a:r>
              <a:rPr lang="en-US" sz="3200" b="1" u="sng" dirty="0" smtClean="0">
                <a:solidFill>
                  <a:srgbClr val="7030A0"/>
                </a:solidFill>
              </a:rPr>
              <a:t>The Basic Components of electrophoresis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990600"/>
            <a:ext cx="8991600" cy="5867400"/>
          </a:xfrm>
        </p:spPr>
        <p:txBody>
          <a:bodyPr>
            <a:normAutofit fontScale="92500" lnSpcReduction="10000"/>
          </a:bodyPr>
          <a:lstStyle/>
          <a:p>
            <a:pPr marL="624078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b="1" u="sng" dirty="0" smtClean="0">
                <a:solidFill>
                  <a:srgbClr val="00B050"/>
                </a:solidFill>
              </a:rPr>
              <a:t>Electrophoresis chamber</a:t>
            </a:r>
            <a:r>
              <a:rPr lang="en-US" sz="2800" b="1" dirty="0" smtClean="0">
                <a:solidFill>
                  <a:srgbClr val="00B050"/>
                </a:solidFill>
              </a:rPr>
              <a:t>  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</a:p>
          <a:p>
            <a:pPr marL="624078" indent="-514350"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           </a:t>
            </a:r>
            <a:r>
              <a:rPr lang="en-US" sz="2800" b="1" dirty="0" smtClean="0">
                <a:solidFill>
                  <a:srgbClr val="C00000"/>
                </a:solidFill>
              </a:rPr>
              <a:t>is where it all  process takes place.</a:t>
            </a:r>
          </a:p>
          <a:p>
            <a:pPr marL="624078" indent="-514350"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                 a. vertical  </a:t>
            </a:r>
          </a:p>
          <a:p>
            <a:pPr marL="624078" indent="-514350"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                  b. </a:t>
            </a:r>
            <a:r>
              <a:rPr lang="en-US" sz="2800" b="1" dirty="0" err="1" smtClean="0">
                <a:solidFill>
                  <a:srgbClr val="C00000"/>
                </a:solidFill>
              </a:rPr>
              <a:t>horizontral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</a:p>
          <a:p>
            <a:pPr marL="624078" indent="-514350" eaLnBrk="1" hangingPunct="1">
              <a:lnSpc>
                <a:spcPct val="90000"/>
              </a:lnSpc>
              <a:buFont typeface="+mj-lt"/>
              <a:buAutoNum type="arabicPeriod"/>
            </a:pPr>
            <a:endParaRPr lang="en-US" sz="2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624078" indent="-514350" eaLnBrk="1" hangingPunct="1"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 2.     </a:t>
            </a:r>
            <a:r>
              <a:rPr lang="en-US" sz="2800" b="1" u="sng" dirty="0" smtClean="0">
                <a:solidFill>
                  <a:srgbClr val="00B050"/>
                </a:solidFill>
              </a:rPr>
              <a:t>Electric power supply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- </a:t>
            </a:r>
          </a:p>
          <a:p>
            <a:pPr marL="624078" indent="-514350" eaLnBrk="1" hangingPunct="1"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             </a:t>
            </a:r>
            <a:r>
              <a:rPr lang="en-US" sz="2800" b="1" dirty="0" smtClean="0">
                <a:solidFill>
                  <a:srgbClr val="C00000"/>
                </a:solidFill>
              </a:rPr>
              <a:t>provides the electricity that carries the molecules through the gel.</a:t>
            </a:r>
          </a:p>
          <a:p>
            <a:pPr marL="624078" indent="-514350" eaLnBrk="1" hangingPunct="1">
              <a:lnSpc>
                <a:spcPct val="90000"/>
              </a:lnSpc>
              <a:buFont typeface="+mj-lt"/>
              <a:buAutoNum type="arabicPeriod"/>
            </a:pPr>
            <a:endParaRPr lang="en-US" sz="2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624078" indent="-514350">
              <a:lnSpc>
                <a:spcPct val="90000"/>
              </a:lnSpc>
              <a:buAutoNum type="arabicPeriod" startAt="3"/>
            </a:pPr>
            <a:r>
              <a:rPr lang="en-US" sz="2800" b="1" u="sng" dirty="0" smtClean="0">
                <a:solidFill>
                  <a:srgbClr val="00B050"/>
                </a:solidFill>
              </a:rPr>
              <a:t>Buffer solution -</a:t>
            </a:r>
            <a:r>
              <a:rPr lang="en-US" sz="2800" b="1" dirty="0" smtClean="0">
                <a:solidFill>
                  <a:srgbClr val="00B050"/>
                </a:solidFill>
              </a:rPr>
              <a:t>       </a:t>
            </a:r>
            <a:r>
              <a:rPr lang="en-US" sz="2800" b="1" dirty="0" smtClean="0">
                <a:solidFill>
                  <a:srgbClr val="C00000"/>
                </a:solidFill>
              </a:rPr>
              <a:t>Buffer is chosen in that way </a:t>
            </a:r>
          </a:p>
          <a:p>
            <a:pPr marL="624078" indent="-514350"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         that effective separation take place.</a:t>
            </a:r>
          </a:p>
          <a:p>
            <a:pPr marL="624078" indent="-514350">
              <a:lnSpc>
                <a:spcPct val="90000"/>
              </a:lnSpc>
              <a:buFont typeface="+mj-lt"/>
              <a:buAutoNum type="arabicPeriod"/>
            </a:pPr>
            <a:endParaRPr lang="en-US" sz="2800" b="1" u="sng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624078" indent="-514350">
              <a:lnSpc>
                <a:spcPct val="90000"/>
              </a:lnSpc>
              <a:buAutoNum type="arabicPeriod" startAt="4"/>
            </a:pPr>
            <a:r>
              <a:rPr lang="en-US" sz="2800" b="1" u="sng" dirty="0" smtClean="0">
                <a:solidFill>
                  <a:srgbClr val="00B050"/>
                </a:solidFill>
              </a:rPr>
              <a:t>Support medium </a:t>
            </a:r>
            <a:r>
              <a:rPr lang="en-US" sz="2800" b="1" dirty="0" smtClean="0">
                <a:solidFill>
                  <a:srgbClr val="00B050"/>
                </a:solidFill>
              </a:rPr>
              <a:t>      </a:t>
            </a:r>
            <a:r>
              <a:rPr lang="en-US" sz="2800" b="1" dirty="0" smtClean="0">
                <a:solidFill>
                  <a:srgbClr val="C00000"/>
                </a:solidFill>
              </a:rPr>
              <a:t>–    </a:t>
            </a:r>
          </a:p>
          <a:p>
            <a:pPr marL="624078" indent="-514350">
              <a:lnSpc>
                <a:spcPct val="90000"/>
              </a:lnSpc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  supporting medium is  selected  to ensure accurate and effective   separation.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Electrophoresis unit</a:t>
            </a:r>
            <a:endParaRPr lang="en-GB" dirty="0"/>
          </a:p>
        </p:txBody>
      </p:sp>
      <p:pic>
        <p:nvPicPr>
          <p:cNvPr id="4" name="Content Placeholder 3" descr="electrophoresi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1" y="1295400"/>
            <a:ext cx="8001000" cy="52578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Autofit/>
          </a:bodyPr>
          <a:lstStyle/>
          <a:p>
            <a:pPr marL="514350" indent="-514350"/>
            <a:r>
              <a:rPr lang="en-US" sz="2800" dirty="0" smtClean="0"/>
              <a:t>    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600" b="1" dirty="0" smtClean="0"/>
              <a:t>Electrophoresis  unit, </a:t>
            </a:r>
            <a:r>
              <a:rPr lang="en-US" sz="3600" b="1" dirty="0" smtClean="0">
                <a:cs typeface="Arial" charset="0"/>
              </a:rPr>
              <a:t>available for running either –</a:t>
            </a:r>
            <a:br>
              <a:rPr lang="en-US" sz="3600" b="1" dirty="0" smtClean="0">
                <a:cs typeface="Arial" charset="0"/>
              </a:rPr>
            </a:br>
            <a:r>
              <a:rPr lang="en-US" sz="3600" b="1" dirty="0" smtClean="0">
                <a:cs typeface="Arial" charset="0"/>
              </a:rPr>
              <a:t/>
            </a:r>
            <a:br>
              <a:rPr lang="en-US" sz="3600" b="1" dirty="0" smtClean="0">
                <a:cs typeface="Arial" charset="0"/>
              </a:rPr>
            </a:br>
            <a:r>
              <a:rPr lang="en-US" sz="2800" dirty="0" smtClean="0">
                <a:cs typeface="Arial" charset="0"/>
              </a:rPr>
              <a:t>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n-GB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85800"/>
          </a:xfrm>
        </p:spPr>
        <p:txBody>
          <a:bodyPr>
            <a:noAutofit/>
          </a:bodyPr>
          <a:lstStyle/>
          <a:p>
            <a:r>
              <a:rPr lang="en-US" sz="4000" u="sng" dirty="0" smtClean="0">
                <a:solidFill>
                  <a:schemeClr val="accent2">
                    <a:lumMod val="50000"/>
                  </a:schemeClr>
                </a:solidFill>
                <a:cs typeface="Arial" charset="0"/>
              </a:rPr>
              <a:t>Vertical </a:t>
            </a:r>
            <a:endParaRPr lang="en-GB" sz="4000" u="sng" dirty="0"/>
          </a:p>
        </p:txBody>
      </p:sp>
      <p:pic>
        <p:nvPicPr>
          <p:cNvPr id="7" name="صورة 5" descr="vertical_dual_1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2209800"/>
            <a:ext cx="3577622" cy="4419600"/>
          </a:xfrm>
          <a:noFill/>
        </p:spPr>
      </p:pic>
      <p:pic>
        <p:nvPicPr>
          <p:cNvPr id="10" name="Content Placeholder 6" descr="imagesCAI8HGDH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191000" y="1219200"/>
            <a:ext cx="4572000" cy="5638799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gel electrophoresis unit</a:t>
            </a:r>
            <a:endParaRPr lang="en-GB" dirty="0"/>
          </a:p>
        </p:txBody>
      </p:sp>
      <p:pic>
        <p:nvPicPr>
          <p:cNvPr id="12" name="Content Placeholder 11" descr="untitled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4343400" cy="4953000"/>
          </a:xfrm>
        </p:spPr>
      </p:pic>
      <p:pic>
        <p:nvPicPr>
          <p:cNvPr id="8" name="Content Placeholder 7" descr="imagesCA0OHBQ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524000"/>
            <a:ext cx="4495800" cy="47244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electrophoresis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10000"/>
                  </a:schemeClr>
                </a:solidFill>
              </a:rPr>
              <a:t>Vertical electrophoresis-</a:t>
            </a:r>
          </a:p>
          <a:p>
            <a:r>
              <a:rPr lang="en-US" dirty="0" smtClean="0"/>
              <a:t>  used for the </a:t>
            </a:r>
            <a:r>
              <a:rPr lang="en-US" dirty="0" err="1" smtClean="0"/>
              <a:t>seperation</a:t>
            </a:r>
            <a:r>
              <a:rPr lang="en-US" dirty="0" smtClean="0"/>
              <a:t> of proteins in </a:t>
            </a:r>
            <a:r>
              <a:rPr lang="en-US" dirty="0" err="1" smtClean="0"/>
              <a:t>polyacrylamide</a:t>
            </a:r>
            <a:r>
              <a:rPr lang="en-US" dirty="0" smtClean="0"/>
              <a:t> gel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chemeClr val="accent3">
                    <a:lumMod val="10000"/>
                  </a:schemeClr>
                </a:solidFill>
              </a:rPr>
              <a:t>Horizontal   electrophoresis –</a:t>
            </a:r>
          </a:p>
          <a:p>
            <a:r>
              <a:rPr lang="en-US" dirty="0" smtClean="0"/>
              <a:t> used for </a:t>
            </a:r>
            <a:r>
              <a:rPr lang="en-US" dirty="0" err="1" smtClean="0"/>
              <a:t>immunoelectrophoreis</a:t>
            </a:r>
            <a:r>
              <a:rPr lang="en-US" dirty="0" smtClean="0"/>
              <a:t>, </a:t>
            </a:r>
            <a:r>
              <a:rPr lang="en-US" dirty="0" err="1" smtClean="0"/>
              <a:t>isolectric</a:t>
            </a:r>
            <a:r>
              <a:rPr lang="en-US" dirty="0" smtClean="0"/>
              <a:t> focusing, and for DNA , RNA  in </a:t>
            </a:r>
            <a:r>
              <a:rPr lang="en-US" dirty="0" err="1" smtClean="0"/>
              <a:t>agarose</a:t>
            </a:r>
            <a:r>
              <a:rPr lang="en-US" dirty="0" smtClean="0"/>
              <a:t> gel.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1. Power supply</a:t>
            </a:r>
          </a:p>
          <a:p>
            <a:endParaRPr lang="en-US" dirty="0" smtClean="0"/>
          </a:p>
          <a:p>
            <a:r>
              <a:rPr lang="en-US" dirty="0" smtClean="0"/>
              <a:t>The power supply is a source of constant voltage or current that provides energy to the electrodes.</a:t>
            </a:r>
          </a:p>
          <a:p>
            <a:endParaRPr lang="en-US" dirty="0" smtClean="0"/>
          </a:p>
          <a:p>
            <a:r>
              <a:rPr lang="en-US" dirty="0" smtClean="0"/>
              <a:t> This drives the movement of the ions in the medium and results in the movement and separation of the molecules or solutes in the specimen.</a:t>
            </a:r>
          </a:p>
          <a:p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Electrophoresis is one of the most important method for separating colloidal particles and biological  molecules such as   -</a:t>
            </a:r>
          </a:p>
          <a:p>
            <a:r>
              <a:rPr lang="en-US" dirty="0" smtClean="0"/>
              <a:t>Proteins </a:t>
            </a:r>
          </a:p>
          <a:p>
            <a:r>
              <a:rPr lang="en-US" dirty="0" smtClean="0"/>
              <a:t>Carbohydrates </a:t>
            </a:r>
          </a:p>
          <a:p>
            <a:r>
              <a:rPr lang="en-US" dirty="0" smtClean="0"/>
              <a:t>Nucleic acid</a:t>
            </a:r>
          </a:p>
          <a:p>
            <a:r>
              <a:rPr lang="en-US" dirty="0" smtClean="0"/>
              <a:t>Polysaccharides</a:t>
            </a:r>
          </a:p>
          <a:p>
            <a:r>
              <a:rPr lang="en-US" dirty="0" smtClean="0"/>
              <a:t>Peptides</a:t>
            </a:r>
          </a:p>
          <a:p>
            <a:r>
              <a:rPr lang="en-US" dirty="0" smtClean="0"/>
              <a:t>Amino acids</a:t>
            </a:r>
          </a:p>
          <a:p>
            <a:r>
              <a:rPr lang="en-US" dirty="0" smtClean="0"/>
              <a:t>Oligosaccharides</a:t>
            </a:r>
          </a:p>
          <a:p>
            <a:r>
              <a:rPr lang="en-US" dirty="0" smtClean="0"/>
              <a:t>Nucleosides</a:t>
            </a:r>
          </a:p>
          <a:p>
            <a:r>
              <a:rPr lang="en-US" dirty="0" smtClean="0"/>
              <a:t>Organic acids</a:t>
            </a:r>
          </a:p>
          <a:p>
            <a:r>
              <a:rPr lang="en-US" dirty="0" smtClean="0"/>
              <a:t>Small anions and cat ions of body fluids .</a:t>
            </a:r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rgbClr val="7030A0"/>
                </a:solidFill>
              </a:rPr>
              <a:t/>
            </a:r>
            <a:br>
              <a:rPr lang="en-US" u="sng" dirty="0" smtClean="0">
                <a:solidFill>
                  <a:srgbClr val="7030A0"/>
                </a:solidFill>
              </a:rPr>
            </a:br>
            <a:r>
              <a:rPr lang="en-US" u="sng" dirty="0" smtClean="0">
                <a:solidFill>
                  <a:srgbClr val="7030A0"/>
                </a:solidFill>
              </a:rPr>
              <a:t>2. Buffers</a:t>
            </a:r>
            <a:br>
              <a:rPr lang="en-US" u="sng" dirty="0" smtClean="0">
                <a:solidFill>
                  <a:srgbClr val="7030A0"/>
                </a:solidFill>
              </a:rPr>
            </a:br>
            <a:endParaRPr lang="en-US" u="sng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686800" cy="5791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two important purposes of the buffer are - </a:t>
            </a:r>
          </a:p>
          <a:p>
            <a:r>
              <a:rPr lang="en-US" dirty="0" smtClean="0"/>
              <a:t>  a. To create the pH </a:t>
            </a:r>
          </a:p>
          <a:p>
            <a:r>
              <a:rPr lang="en-US" dirty="0" smtClean="0"/>
              <a:t>  b. And to conduct  the current.</a:t>
            </a:r>
          </a:p>
          <a:p>
            <a:endParaRPr lang="en-US" dirty="0" smtClean="0"/>
          </a:p>
          <a:p>
            <a:r>
              <a:rPr lang="en-US" sz="4000" b="1" u="sng" dirty="0" smtClean="0">
                <a:solidFill>
                  <a:srgbClr val="00B050"/>
                </a:solidFill>
              </a:rPr>
              <a:t>Main features of buffer are-</a:t>
            </a:r>
          </a:p>
          <a:p>
            <a:endParaRPr lang="en-US" b="1" u="sng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Buffer maintain a constant state of ionization </a:t>
            </a:r>
          </a:p>
          <a:p>
            <a:pPr>
              <a:buNone/>
            </a:pPr>
            <a:r>
              <a:rPr lang="en-US" dirty="0" smtClean="0"/>
              <a:t>          of the  molecules being separated.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pH set by the buffer determines the net charge on the solutes.</a:t>
            </a:r>
          </a:p>
          <a:p>
            <a:endParaRPr lang="en-US" dirty="0" smtClean="0"/>
          </a:p>
          <a:p>
            <a:r>
              <a:rPr lang="en-US" dirty="0" smtClean="0"/>
              <a:t>the resulting net charge determines which electrode the solutes</a:t>
            </a:r>
          </a:p>
          <a:p>
            <a:pPr>
              <a:buNone/>
            </a:pPr>
            <a:r>
              <a:rPr lang="en-US" dirty="0" smtClean="0"/>
              <a:t>         migrate toward.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buffer ions  carry the current during electrophoresis.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Content Placeholder 5" descr="buffer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0"/>
            <a:ext cx="1981200" cy="347662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r>
              <a:rPr lang="en-US" dirty="0" smtClean="0"/>
              <a:t> Besides setting the pH, the buffer also maintains the pH throughout the electrophoresis of the sample and control the conductivity  of the gel.</a:t>
            </a:r>
          </a:p>
          <a:p>
            <a:endParaRPr lang="en-US" dirty="0" smtClean="0"/>
          </a:p>
          <a:p>
            <a:r>
              <a:rPr lang="en-US" dirty="0" smtClean="0"/>
              <a:t>In pH 8 - 9,  proteins will take on a negative charge and migrate to the anode.</a:t>
            </a:r>
          </a:p>
          <a:p>
            <a:endParaRPr lang="en-US" dirty="0" smtClean="0"/>
          </a:p>
          <a:p>
            <a:r>
              <a:rPr lang="en-US" dirty="0" smtClean="0"/>
              <a:t> Most protein electrophoresis is performed at pH 8.6.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"/>
            <a:ext cx="9144000" cy="6096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Tris</a:t>
            </a:r>
            <a:r>
              <a:rPr lang="en-US" dirty="0" smtClean="0">
                <a:solidFill>
                  <a:srgbClr val="FF0000"/>
                </a:solidFill>
              </a:rPr>
              <a:t> buffer (</a:t>
            </a:r>
            <a:r>
              <a:rPr lang="en-US" dirty="0" err="1" smtClean="0">
                <a:solidFill>
                  <a:srgbClr val="FF0000"/>
                </a:solidFill>
              </a:rPr>
              <a:t>hydroxy</a:t>
            </a:r>
            <a:r>
              <a:rPr lang="en-US" dirty="0" smtClean="0">
                <a:solidFill>
                  <a:srgbClr val="FF0000"/>
                </a:solidFill>
              </a:rPr>
              <a:t> methyl amino methane)- </a:t>
            </a:r>
            <a:r>
              <a:rPr lang="en-US" dirty="0" smtClean="0"/>
              <a:t>is a popular  buffer for protein  electrophoresis . It  fix the pH at 8.6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TBE buffer  </a:t>
            </a:r>
            <a:r>
              <a:rPr lang="en-US" dirty="0" smtClean="0"/>
              <a:t>(</a:t>
            </a:r>
            <a:r>
              <a:rPr lang="en-US" dirty="0" err="1" smtClean="0"/>
              <a:t>Tris</a:t>
            </a:r>
            <a:r>
              <a:rPr lang="en-US" dirty="0" smtClean="0"/>
              <a:t>, Borate and EDTA) is often used for DNA fragments.</a:t>
            </a:r>
          </a:p>
          <a:p>
            <a:endParaRPr lang="en-US" dirty="0" smtClean="0"/>
          </a:p>
          <a:p>
            <a:r>
              <a:rPr lang="en-US" dirty="0" smtClean="0"/>
              <a:t>To prevent microbial growth and contamination, buffers must be refrigerated when not in use. </a:t>
            </a:r>
          </a:p>
          <a:p>
            <a:endParaRPr lang="en-US" dirty="0" smtClean="0"/>
          </a:p>
          <a:p>
            <a:r>
              <a:rPr lang="en-US" dirty="0" smtClean="0"/>
              <a:t>Using a buffer at refrigerator temperature also improves band resolution and lessens evaporation during electrophoresis.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rtlCol="1">
            <a:normAutofit/>
          </a:bodyPr>
          <a:lstStyle/>
          <a:p>
            <a:pPr>
              <a:buNone/>
              <a:defRPr/>
            </a:pPr>
            <a:r>
              <a:rPr lang="en-US" b="1" dirty="0" smtClean="0">
                <a:solidFill>
                  <a:srgbClr val="C00000"/>
                </a:solidFill>
              </a:rPr>
              <a:t>         3.  </a:t>
            </a:r>
            <a:r>
              <a:rPr lang="en-US" sz="4300" b="1" u="sng" dirty="0" smtClean="0">
                <a:solidFill>
                  <a:srgbClr val="FF0000"/>
                </a:solidFill>
              </a:rPr>
              <a:t>Support Medium-</a:t>
            </a:r>
          </a:p>
          <a:p>
            <a:pPr>
              <a:defRPr/>
            </a:pPr>
            <a:r>
              <a:rPr lang="en-US" dirty="0" smtClean="0"/>
              <a:t>For </a:t>
            </a:r>
            <a:r>
              <a:rPr lang="en-US" dirty="0" err="1" smtClean="0"/>
              <a:t>electrophoretic</a:t>
            </a:r>
            <a:r>
              <a:rPr lang="en-US" dirty="0" smtClean="0"/>
              <a:t> separation of solutes, the sample  is placed on a  support medium–</a:t>
            </a:r>
          </a:p>
          <a:p>
            <a:pPr>
              <a:defRPr/>
            </a:pPr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It may be a-</a:t>
            </a:r>
          </a:p>
          <a:p>
            <a:pPr>
              <a:buNone/>
              <a:defRPr/>
            </a:pPr>
            <a:r>
              <a:rPr lang="en-US" dirty="0" smtClean="0"/>
              <a:t>             paper in paper electrophoresis and</a:t>
            </a:r>
          </a:p>
          <a:p>
            <a:pPr>
              <a:buNone/>
              <a:defRPr/>
            </a:pPr>
            <a:r>
              <a:rPr lang="en-US" dirty="0" smtClean="0"/>
              <a:t>                gel in gel electrophoresis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   which is   in contact with buffer for separation.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u="sng" dirty="0" smtClean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kinds of  support medium  commonly used are 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Starch</a:t>
            </a:r>
            <a:endParaRPr lang="en-GB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endParaRPr lang="en-US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Agar/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</a:rPr>
              <a:t>agarose</a:t>
            </a:r>
            <a:endParaRPr lang="en-US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endParaRPr lang="en-US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Cellulose acetate</a:t>
            </a:r>
          </a:p>
          <a:p>
            <a:pPr>
              <a:defRPr/>
            </a:pPr>
            <a:endParaRPr lang="en-US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polyacrylamide gel (PAGE)</a:t>
            </a:r>
          </a:p>
          <a:p>
            <a:pPr>
              <a:defRPr/>
            </a:pPr>
            <a:endParaRPr lang="en-US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 Paper    (cellulose)</a:t>
            </a:r>
          </a:p>
          <a:p>
            <a:pPr>
              <a:defRPr/>
            </a:pP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83820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sz="3600" b="1" u="sng" dirty="0" smtClean="0">
                <a:solidFill>
                  <a:srgbClr val="7030A0"/>
                </a:solidFill>
              </a:rPr>
              <a:t>Properties of gel </a:t>
            </a:r>
            <a:r>
              <a:rPr lang="en-US" sz="3600" b="1" dirty="0" smtClean="0">
                <a:solidFill>
                  <a:srgbClr val="7030A0"/>
                </a:solidFill>
              </a:rPr>
              <a:t>-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The gel is a polymer whose composition and porosity is chosen based on the specific weight and composition of the sample  to be analyzed.</a:t>
            </a:r>
          </a:p>
          <a:p>
            <a:endParaRPr lang="en-US" dirty="0" smtClean="0"/>
          </a:p>
          <a:p>
            <a:r>
              <a:rPr lang="en-US" dirty="0" err="1" smtClean="0"/>
              <a:t>Agarose</a:t>
            </a:r>
            <a:r>
              <a:rPr lang="en-US" dirty="0" smtClean="0"/>
              <a:t> , and polyacrylamide gels are cross-linked, sponge like structure.</a:t>
            </a:r>
          </a:p>
          <a:p>
            <a:endParaRPr lang="en-US" dirty="0" smtClean="0"/>
          </a:p>
          <a:p>
            <a:r>
              <a:rPr lang="en-US" dirty="0" smtClean="0"/>
              <a:t>It is important that the support media is electrically neutral.</a:t>
            </a:r>
          </a:p>
          <a:p>
            <a:r>
              <a:rPr lang="en-US" dirty="0" smtClean="0"/>
              <a:t> </a:t>
            </a:r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chemeClr val="accent6">
                    <a:lumMod val="50000"/>
                  </a:schemeClr>
                </a:solidFill>
              </a:rPr>
              <a:t>Cellulose acetate gel –</a:t>
            </a:r>
          </a:p>
          <a:p>
            <a:endParaRPr lang="en-US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25000"/>
                  </a:schemeClr>
                </a:solidFill>
              </a:rPr>
              <a:t>Cellulose is chemically reacted with acetic </a:t>
            </a:r>
            <a:r>
              <a:rPr lang="en-US" dirty="0" err="1" smtClean="0">
                <a:solidFill>
                  <a:schemeClr val="accent5">
                    <a:lumMod val="25000"/>
                  </a:schemeClr>
                </a:solidFill>
              </a:rPr>
              <a:t>anyhdride</a:t>
            </a:r>
            <a:r>
              <a:rPr lang="en-US" dirty="0" smtClean="0">
                <a:solidFill>
                  <a:schemeClr val="accent5">
                    <a:lumMod val="25000"/>
                  </a:schemeClr>
                </a:solidFill>
              </a:rPr>
              <a:t> to form a cellulose acetate gel.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Agarose gel is more often used than cellulose acetate gel for clinical electrophoresis.</a:t>
            </a:r>
          </a:p>
          <a:p>
            <a:endParaRPr lang="en-US" dirty="0" smtClean="0"/>
          </a:p>
          <a:p>
            <a:r>
              <a:rPr lang="en-US" dirty="0" smtClean="0"/>
              <a:t>The gel pores allow for separation of proteins based  on their   charge and mass.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 descr="C:\Users\poonam\Desktop\gel1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09800"/>
            <a:ext cx="4295422" cy="73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Agarose gel </a:t>
            </a:r>
            <a:endParaRPr lang="en-GB" dirty="0"/>
          </a:p>
        </p:txBody>
      </p:sp>
      <p:pic>
        <p:nvPicPr>
          <p:cNvPr id="5" name="Content Placeholder 4" descr="imagesCA05F0RK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3352800"/>
            <a:ext cx="1562100" cy="22860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295400"/>
            <a:ext cx="7848600" cy="4830763"/>
          </a:xfrm>
        </p:spPr>
        <p:txBody>
          <a:bodyPr/>
          <a:lstStyle/>
          <a:p>
            <a:r>
              <a:rPr lang="en-US" dirty="0" smtClean="0"/>
              <a:t>A chain of sugar molecules</a:t>
            </a:r>
          </a:p>
          <a:p>
            <a:r>
              <a:rPr lang="en-US" dirty="0" smtClean="0"/>
              <a:t>Extracted from seaweed</a:t>
            </a:r>
          </a:p>
          <a:p>
            <a:endParaRPr lang="en-GB" dirty="0"/>
          </a:p>
        </p:txBody>
      </p:sp>
      <p:pic>
        <p:nvPicPr>
          <p:cNvPr id="6" name="Content Placeholder 3" descr="imagesCAM69XB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3352800"/>
            <a:ext cx="1800225" cy="2533650"/>
          </a:xfrm>
          <a:prstGeom prst="rect">
            <a:avLst/>
          </a:prstGeom>
        </p:spPr>
      </p:pic>
      <p:pic>
        <p:nvPicPr>
          <p:cNvPr id="7" name="Content Placeholder 4" descr="img8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2590800"/>
            <a:ext cx="2247900" cy="67627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Agarose gel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8686800" cy="6019800"/>
          </a:xfrm>
        </p:spPr>
        <p:txBody>
          <a:bodyPr>
            <a:normAutofit/>
          </a:bodyPr>
          <a:lstStyle/>
          <a:p>
            <a:r>
              <a:rPr lang="en-US" dirty="0" smtClean="0"/>
              <a:t>For the separation of </a:t>
            </a:r>
          </a:p>
          <a:p>
            <a:pPr>
              <a:buNone/>
            </a:pPr>
            <a:r>
              <a:rPr lang="en-US" dirty="0" smtClean="0"/>
              <a:t>(1)  large protein or protein complex </a:t>
            </a:r>
          </a:p>
          <a:p>
            <a:pPr marL="514350" indent="-514350">
              <a:buAutoNum type="arabicParenBoth" startAt="2"/>
            </a:pPr>
            <a:r>
              <a:rPr lang="en-US" dirty="0" smtClean="0"/>
              <a:t>polynucleotide 50-30,000 base-pairs.</a:t>
            </a:r>
          </a:p>
          <a:p>
            <a:pPr marL="514350" indent="-514350">
              <a:buAutoNum type="arabicParenBoth" startAt="2"/>
            </a:pPr>
            <a:endParaRPr lang="en-US" dirty="0" smtClean="0"/>
          </a:p>
          <a:p>
            <a:r>
              <a:rPr lang="en-US" dirty="0" smtClean="0"/>
              <a:t>The pore size is determined by adjusting the concentration of </a:t>
            </a:r>
            <a:r>
              <a:rPr lang="en-US" dirty="0" err="1" smtClean="0"/>
              <a:t>agarose</a:t>
            </a:r>
            <a:r>
              <a:rPr lang="en-US" dirty="0" smtClean="0"/>
              <a:t> in a gel (normally in the rank of 0.4-4%)</a:t>
            </a:r>
          </a:p>
          <a:p>
            <a:endParaRPr lang="en-US" dirty="0" smtClean="0"/>
          </a:p>
          <a:p>
            <a:r>
              <a:rPr lang="en-US" dirty="0" smtClean="0"/>
              <a:t>Common clinical uses of </a:t>
            </a:r>
            <a:r>
              <a:rPr lang="en-US" dirty="0" err="1" smtClean="0"/>
              <a:t>agarose</a:t>
            </a:r>
            <a:r>
              <a:rPr lang="en-US" dirty="0" smtClean="0"/>
              <a:t> gel electrophoresis (AGE) are separations of plasma proteins, hemoglobin variants, lipoproteins, and </a:t>
            </a:r>
            <a:r>
              <a:rPr lang="en-US" dirty="0" err="1" smtClean="0"/>
              <a:t>isoenzymes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Agarose gel preparation </a:t>
            </a:r>
            <a:endParaRPr lang="en-GB" dirty="0"/>
          </a:p>
        </p:txBody>
      </p:sp>
      <p:pic>
        <p:nvPicPr>
          <p:cNvPr id="4" name="Content Placeholder 3" descr="09_05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685800"/>
            <a:ext cx="8077200" cy="60198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83819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3200" dirty="0" smtClean="0">
                <a:solidFill>
                  <a:schemeClr val="bg1">
                    <a:lumMod val="25000"/>
                  </a:schemeClr>
                </a:solidFill>
                <a:latin typeface="Comic Sans MS" pitchFamily="66" charset="0"/>
              </a:rPr>
              <a:t>Principle of E</a:t>
            </a:r>
            <a:r>
              <a:rPr lang="cs-CZ" sz="3200" dirty="0" smtClean="0">
                <a:solidFill>
                  <a:schemeClr val="bg1">
                    <a:lumMod val="25000"/>
                  </a:schemeClr>
                </a:solidFill>
                <a:latin typeface="Comic Sans MS" pitchFamily="66" charset="0"/>
              </a:rPr>
              <a:t>lectrophoresis 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838201"/>
            <a:ext cx="8435975" cy="36576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600"/>
              </a:spcBef>
              <a:buClr>
                <a:srgbClr val="FF0000"/>
              </a:buClr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dirty="0" smtClean="0"/>
              <a:t>Electrophoresis is a separation technique.</a:t>
            </a:r>
          </a:p>
          <a:p>
            <a:pPr marL="0" indent="0">
              <a:spcBef>
                <a:spcPts val="600"/>
              </a:spcBef>
              <a:buClr>
                <a:srgbClr val="FF0000"/>
              </a:buClr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en-US" dirty="0" smtClean="0"/>
              <a:t>Use to separate out  </a:t>
            </a:r>
            <a:r>
              <a:rPr lang="en-US" b="1" u="sng" dirty="0" smtClean="0">
                <a:solidFill>
                  <a:schemeClr val="accent3">
                    <a:lumMod val="50000"/>
                  </a:schemeClr>
                </a:solidFill>
              </a:rPr>
              <a:t>ionizable substances </a:t>
            </a:r>
            <a:r>
              <a:rPr lang="en-US" dirty="0" smtClean="0"/>
              <a:t>in a sample.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Based on the principle that –</a:t>
            </a:r>
          </a:p>
          <a:p>
            <a:r>
              <a:rPr lang="en-US" dirty="0" smtClean="0"/>
              <a:t> A charged particle in solution will migrate towards one of the electrodes when placed in an electrical field .</a:t>
            </a:r>
          </a:p>
          <a:p>
            <a:pPr marL="0" indent="0" eaLnBrk="1" hangingPunct="1">
              <a:spcBef>
                <a:spcPts val="600"/>
              </a:spcBef>
              <a:buClr>
                <a:srgbClr val="FF0000"/>
              </a:buClr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en-US" dirty="0" smtClean="0"/>
          </a:p>
          <a:p>
            <a:pPr marL="0" indent="0" eaLnBrk="1" hangingPunct="1">
              <a:spcBef>
                <a:spcPts val="600"/>
              </a:spcBef>
              <a:buClrTx/>
              <a:buSz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cs-CZ" sz="2400" dirty="0" smtClean="0">
              <a:latin typeface="Comic Sans MS" pitchFamily="66" charset="0"/>
            </a:endParaRPr>
          </a:p>
          <a:p>
            <a:pPr marL="0" indent="0" eaLnBrk="1" hangingPunct="1">
              <a:spcBef>
                <a:spcPts val="600"/>
              </a:spcBef>
              <a:buClrTx/>
              <a:buSz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cs-CZ" sz="2400" dirty="0" smtClean="0">
              <a:latin typeface="Comic Sans MS" pitchFamily="66" charset="0"/>
            </a:endParaRPr>
          </a:p>
        </p:txBody>
      </p:sp>
      <p:pic>
        <p:nvPicPr>
          <p:cNvPr id="5" name="Content Placeholder 4" descr="f-d_292eac2a9b08de0adac1353cec2d837238e07c7651b2b3423f71967a+IMAGE+IMAG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4191000"/>
            <a:ext cx="7067973" cy="2514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Gels  solution are  pored in the gel plate.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 comb with teeth is suspended in the gel until it cools.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When the gel has cooled and solidified,  pulls the comb out of the gel.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The teeth of the comb leave impressions in the gel called wells where the sample  will be loaded.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The gel plate is then placed in the electrophoresis  chamber.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Gel acts like a bridge through which the molecules must travel to get from one side of the chamber to the next.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Polyacrylamide Gels</a:t>
            </a:r>
          </a:p>
          <a:p>
            <a:r>
              <a:rPr lang="en-US" dirty="0" smtClean="0"/>
              <a:t>Polyacrylamide electrophoresis (PAGE) is performed on a gel formed by polymerizing and cross-linking </a:t>
            </a:r>
            <a:r>
              <a:rPr lang="en-US" dirty="0" err="1" smtClean="0"/>
              <a:t>acrylamides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These gels are stronger than </a:t>
            </a:r>
            <a:r>
              <a:rPr lang="en-US" dirty="0" err="1" smtClean="0"/>
              <a:t>agarose</a:t>
            </a:r>
            <a:r>
              <a:rPr lang="en-US" dirty="0" smtClean="0"/>
              <a:t> gels and also </a:t>
            </a:r>
            <a:r>
              <a:rPr lang="en-US" dirty="0" err="1" smtClean="0"/>
              <a:t>thermostable</a:t>
            </a:r>
            <a:r>
              <a:rPr lang="en-US" dirty="0" smtClean="0"/>
              <a:t> and transparent.</a:t>
            </a:r>
          </a:p>
          <a:p>
            <a:endParaRPr lang="en-US" dirty="0" smtClean="0"/>
          </a:p>
          <a:p>
            <a:r>
              <a:rPr lang="en-US" dirty="0" smtClean="0"/>
              <a:t> In addition to separating fragments </a:t>
            </a:r>
            <a:r>
              <a:rPr lang="en-US" dirty="0" smtClean="0">
                <a:solidFill>
                  <a:schemeClr val="accent5">
                    <a:lumMod val="25000"/>
                  </a:schemeClr>
                </a:solidFill>
              </a:rPr>
              <a:t>by charge and mass</a:t>
            </a:r>
            <a:r>
              <a:rPr lang="en-US" dirty="0" smtClean="0"/>
              <a:t>, also  separates solutes </a:t>
            </a:r>
            <a:r>
              <a:rPr lang="en-US" u="sng" dirty="0" smtClean="0">
                <a:solidFill>
                  <a:schemeClr val="accent5">
                    <a:lumMod val="25000"/>
                  </a:schemeClr>
                </a:solidFill>
              </a:rPr>
              <a:t>by molecular size.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Polyacrylamide gel </a:t>
            </a:r>
            <a:endParaRPr lang="en-GB" dirty="0"/>
          </a:p>
        </p:txBody>
      </p:sp>
      <p:pic>
        <p:nvPicPr>
          <p:cNvPr id="6" name="Content Placeholder 5" descr="gel_structure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119943"/>
            <a:ext cx="4038600" cy="1486476"/>
          </a:xfrm>
        </p:spPr>
      </p:pic>
      <p:pic>
        <p:nvPicPr>
          <p:cNvPr id="5" name="Content Placeholder 4" descr="Bulletin_1156_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29175" y="1752600"/>
            <a:ext cx="3676650" cy="4038600"/>
          </a:xfr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828800"/>
            <a:ext cx="4191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500" y="441325"/>
            <a:ext cx="8455025" cy="2378075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25000"/>
                  </a:schemeClr>
                </a:solidFill>
              </a:rPr>
              <a:t>Types of electrophoresis</a:t>
            </a:r>
            <a:br>
              <a:rPr lang="en-US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25000"/>
                  </a:schemeClr>
                </a:solidFill>
              </a:rPr>
              <a:t> Lect-2 </a:t>
            </a:r>
            <a:r>
              <a:rPr lang="en-US" b="1" dirty="0" smtClean="0">
                <a:solidFill>
                  <a:schemeClr val="accent5">
                    <a:lumMod val="2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5">
                    <a:lumMod val="25000"/>
                  </a:schemeClr>
                </a:solidFill>
              </a:rPr>
            </a:b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686800" cy="5702491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</a:rPr>
              <a:t> 1. Zone electrophoresis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   </a:t>
            </a:r>
            <a:r>
              <a:rPr lang="en-US" b="1" dirty="0" smtClean="0">
                <a:solidFill>
                  <a:srgbClr val="00B0F0"/>
                </a:solidFill>
              </a:rPr>
              <a:t>Paper electrophoresis -</a:t>
            </a:r>
          </a:p>
          <a:p>
            <a:pPr marL="514350" indent="-514350">
              <a:buNone/>
            </a:pPr>
            <a:r>
              <a:rPr lang="en-US" dirty="0" smtClean="0"/>
              <a:t>      - Protein is easily denatured due to high   	   absorbance of filter paper.</a:t>
            </a:r>
          </a:p>
          <a:p>
            <a:pPr marL="514350" indent="-514350">
              <a:buNone/>
            </a:pPr>
            <a:r>
              <a:rPr lang="en-US" dirty="0" smtClean="0"/>
              <a:t>      -Works for small peptides and amino acid separating.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B0F0"/>
                </a:solidFill>
              </a:rPr>
              <a:t>B</a:t>
            </a:r>
            <a:r>
              <a:rPr lang="en-US" b="1" dirty="0" smtClean="0">
                <a:solidFill>
                  <a:srgbClr val="00B0F0"/>
                </a:solidFill>
              </a:rPr>
              <a:t>.     Thin layer electrophoresis (TLE)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B0F0"/>
                </a:solidFill>
              </a:rPr>
              <a:t>C</a:t>
            </a:r>
            <a:r>
              <a:rPr lang="en-US" b="1" dirty="0" smtClean="0">
                <a:solidFill>
                  <a:srgbClr val="00B0F0"/>
                </a:solidFill>
              </a:rPr>
              <a:t>.    Gel electrophoresis</a:t>
            </a:r>
          </a:p>
          <a:p>
            <a:pPr marL="514350" indent="-514350">
              <a:buNone/>
            </a:pPr>
            <a:r>
              <a:rPr lang="en-US" dirty="0" smtClean="0"/>
              <a:t>         a. Starch gel electrophoresis</a:t>
            </a:r>
          </a:p>
          <a:p>
            <a:pPr marL="514350" indent="-514350">
              <a:buNone/>
            </a:pPr>
            <a:r>
              <a:rPr lang="en-US" dirty="0" smtClean="0"/>
              <a:t>         b. Polyacrylamide gel electrophoresis (PAGE)</a:t>
            </a:r>
          </a:p>
          <a:p>
            <a:pPr marL="514350" indent="-514350">
              <a:buNone/>
            </a:pPr>
            <a:r>
              <a:rPr lang="en-US" dirty="0" smtClean="0"/>
              <a:t>         c. Agarose gel electrophoresis      </a:t>
            </a:r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xper1_2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066800"/>
            <a:ext cx="8458200" cy="52578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Separation of proteins by  paper electrophoresis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162800" cy="4525963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chemeClr val="bg1">
                    <a:lumMod val="25000"/>
                  </a:schemeClr>
                </a:solidFill>
              </a:rPr>
              <a:t>Procedure - </a:t>
            </a:r>
          </a:p>
          <a:p>
            <a:r>
              <a:rPr lang="en-US" dirty="0" smtClean="0"/>
              <a:t>In alkaline medium-</a:t>
            </a:r>
          </a:p>
          <a:p>
            <a:r>
              <a:rPr lang="en-US" dirty="0" smtClean="0"/>
              <a:t>Proteins are negatively charged.</a:t>
            </a:r>
          </a:p>
          <a:p>
            <a:r>
              <a:rPr lang="en-US" dirty="0" smtClean="0"/>
              <a:t>They  will migrate towards anode in an electric field.</a:t>
            </a:r>
          </a:p>
          <a:p>
            <a:r>
              <a:rPr lang="en-US" dirty="0" smtClean="0"/>
              <a:t>Separation   is based on  net charge and difference in their molecular weight, their motilities are different.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Content Placeholder 7" descr="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1524000"/>
            <a:ext cx="1078408" cy="395128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Immerse a cellulose paper  strip into  the electrophoresis buffer.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Take it out and evaporate water by drying this paper strip.</a:t>
            </a:r>
          </a:p>
          <a:p>
            <a:pPr>
              <a:buNone/>
            </a:pPr>
            <a:r>
              <a:rPr lang="en-US" dirty="0" smtClean="0"/>
              <a:t>Add 3-5 </a:t>
            </a:r>
            <a:r>
              <a:rPr lang="en-US" dirty="0" err="1" smtClean="0"/>
              <a:t>ul</a:t>
            </a:r>
            <a:r>
              <a:rPr lang="en-US" dirty="0" smtClean="0"/>
              <a:t> of sample on the strip 2 cm far from cathode side electrode.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Put it on </a:t>
            </a:r>
            <a:r>
              <a:rPr lang="en-US" dirty="0" err="1" smtClean="0"/>
              <a:t>electrophoretic</a:t>
            </a:r>
            <a:r>
              <a:rPr lang="en-US" dirty="0" smtClean="0"/>
              <a:t> device and connect it and electrode with  the current device.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It is carried out at a constant voltage of  80V  for 50-60 mints.</a:t>
            </a:r>
          </a:p>
          <a:p>
            <a:endParaRPr lang="en-GB" dirty="0" smtClean="0"/>
          </a:p>
          <a:p>
            <a:r>
              <a:rPr lang="en-GB" dirty="0" smtClean="0"/>
              <a:t>After </a:t>
            </a:r>
            <a:r>
              <a:rPr lang="en-GB" dirty="0" err="1" smtClean="0"/>
              <a:t>seperation</a:t>
            </a:r>
            <a:r>
              <a:rPr lang="en-GB" dirty="0" smtClean="0"/>
              <a:t> process, take it out and  immersed into fixer solution and than into  a dye for  1  mints.</a:t>
            </a:r>
          </a:p>
          <a:p>
            <a:endParaRPr lang="en-GB" dirty="0" smtClean="0"/>
          </a:p>
          <a:p>
            <a:r>
              <a:rPr lang="en-GB" dirty="0" smtClean="0"/>
              <a:t>Than  put it into a  </a:t>
            </a:r>
            <a:r>
              <a:rPr lang="en-GB" dirty="0" err="1" smtClean="0"/>
              <a:t>destaining</a:t>
            </a:r>
            <a:r>
              <a:rPr lang="en-GB" dirty="0" smtClean="0"/>
              <a:t> solution for rinsing.</a:t>
            </a:r>
          </a:p>
          <a:p>
            <a:endParaRPr lang="en-GB" dirty="0" smtClean="0"/>
          </a:p>
          <a:p>
            <a:r>
              <a:rPr lang="en-GB" dirty="0" smtClean="0"/>
              <a:t>Observe the colour and width  of the band on the strip to calculate the result.</a:t>
            </a:r>
          </a:p>
          <a:p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paper elec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609600"/>
            <a:ext cx="8001000" cy="5020469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505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-</a:t>
            </a:r>
            <a:r>
              <a:rPr lang="en-US" sz="2800" dirty="0" err="1" smtClean="0"/>
              <a:t>Cations</a:t>
            </a:r>
            <a:r>
              <a:rPr lang="en-US" sz="2800" dirty="0" smtClean="0"/>
              <a:t>, positively charged particles   will migrate to cathode.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-Anions ,  negatively charged particles will migrate to anode.</a:t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19200" y="2667000"/>
            <a:ext cx="6553200" cy="3267075"/>
          </a:xfrm>
          <a:prstGeom prst="rect">
            <a:avLst/>
          </a:prstGeom>
          <a:noFill/>
          <a:ln w="648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928688"/>
            <a:ext cx="8642350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/>
          </a:bodyPr>
          <a:lstStyle/>
          <a:p>
            <a:r>
              <a:rPr lang="en-US" dirty="0" smtClean="0"/>
              <a:t>Gel electrophoresis</a:t>
            </a:r>
            <a:endParaRPr lang="en-GB" dirty="0"/>
          </a:p>
        </p:txBody>
      </p:sp>
      <p:pic>
        <p:nvPicPr>
          <p:cNvPr id="4" name="Content Placeholder 3" descr="gel-electrophoresis-procedure-protein-6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76400"/>
            <a:ext cx="8001000" cy="47244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ch3-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57200"/>
            <a:ext cx="8839200" cy="60198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err="1" smtClean="0"/>
              <a:t>Electroendosmosis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With a pH  8.0-9.0 used for protein electrophoresis, proteins take on a negative charge, that is a negative ion cloud forms.</a:t>
            </a:r>
          </a:p>
          <a:p>
            <a:r>
              <a:rPr lang="en-US" dirty="0" smtClean="0"/>
              <a:t>As the negative ion cloud migrates to the anode, the proteins are pulled to the anode.</a:t>
            </a:r>
          </a:p>
          <a:p>
            <a:r>
              <a:rPr lang="en-US" dirty="0" smtClean="0"/>
              <a:t> Several gels used routinely for protein electrophoresis, attract positive ions from the buffer and form a positive ion cloud. </a:t>
            </a:r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r>
              <a:rPr lang="en-US" dirty="0" smtClean="0"/>
              <a:t>This ion cloud moves in the opposite direction to the cathode. </a:t>
            </a:r>
          </a:p>
          <a:p>
            <a:endParaRPr lang="en-US" dirty="0" smtClean="0"/>
          </a:p>
          <a:p>
            <a:r>
              <a:rPr lang="en-US" dirty="0" smtClean="0"/>
              <a:t>This phenomenon is called electro endosmosis or endosmosis.</a:t>
            </a:r>
          </a:p>
          <a:p>
            <a:endParaRPr lang="en-US" dirty="0" smtClean="0"/>
          </a:p>
          <a:p>
            <a:r>
              <a:rPr lang="en-US" dirty="0" smtClean="0"/>
              <a:t>The tension created by these oppositely moving ion clouds can affect the movement of sample macromolecules.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 The migration of some proteins can be slowed, some proteins can become immobile, and other proteins are pushed toward the cathode. </a:t>
            </a:r>
          </a:p>
          <a:p>
            <a:endParaRPr lang="en-US" dirty="0" smtClean="0"/>
          </a:p>
          <a:p>
            <a:r>
              <a:rPr lang="en-US" dirty="0" smtClean="0"/>
              <a:t>The gamma globulin band in serum, urine, and other body fluids will separate more sharply by being pushed to the cathode.</a:t>
            </a:r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Endosmosis</a:t>
            </a:r>
            <a:endParaRPr lang="en-US" dirty="0"/>
          </a:p>
        </p:txBody>
      </p:sp>
      <p:pic>
        <p:nvPicPr>
          <p:cNvPr id="4" name="Content Placeholder 3" descr="lossless-page1-220px-Electroosmotic_Flow_Depiction_tif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1" y="1752600"/>
            <a:ext cx="7696200" cy="44196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24600"/>
          </a:xfrm>
        </p:spPr>
        <p:txBody>
          <a:bodyPr>
            <a:normAutofit fontScale="77500" lnSpcReduction="20000"/>
          </a:bodyPr>
          <a:lstStyle/>
          <a:p>
            <a:r>
              <a:rPr lang="en-US" b="1" u="sng" dirty="0" smtClean="0">
                <a:solidFill>
                  <a:schemeClr val="accent4">
                    <a:lumMod val="50000"/>
                  </a:schemeClr>
                </a:solidFill>
              </a:rPr>
              <a:t>Other important types of electrophoresis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2. </a:t>
            </a:r>
            <a:r>
              <a:rPr lang="en-US" dirty="0" err="1" smtClean="0">
                <a:solidFill>
                  <a:srgbClr val="FF0000"/>
                </a:solidFill>
              </a:rPr>
              <a:t>Isoelectrric</a:t>
            </a:r>
            <a:r>
              <a:rPr lang="en-US" dirty="0" smtClean="0">
                <a:solidFill>
                  <a:srgbClr val="FF0000"/>
                </a:solidFill>
              </a:rPr>
              <a:t> focusing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3. Peptide mapping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4. Western blotting/</a:t>
            </a:r>
            <a:r>
              <a:rPr lang="en-US" dirty="0" err="1" smtClean="0">
                <a:solidFill>
                  <a:srgbClr val="FF0000"/>
                </a:solidFill>
              </a:rPr>
              <a:t>immunostaining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5. </a:t>
            </a:r>
            <a:r>
              <a:rPr lang="en-US" dirty="0" err="1" smtClean="0">
                <a:solidFill>
                  <a:srgbClr val="FF0000"/>
                </a:solidFill>
              </a:rPr>
              <a:t>Immunoelectrophoresis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6. Capillary electrophoresis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7. Pulse field gel electrophoresis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8. </a:t>
            </a:r>
            <a:r>
              <a:rPr lang="en-US" dirty="0" err="1" smtClean="0">
                <a:solidFill>
                  <a:srgbClr val="FF0000"/>
                </a:solidFill>
              </a:rPr>
              <a:t>Isotachophoresis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</a:rPr>
              <a:t>Clinical applications of electrophoresis</a:t>
            </a:r>
            <a:endParaRPr lang="en-US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5626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Specific </a:t>
            </a:r>
            <a:r>
              <a:rPr lang="en-US" b="1" dirty="0" smtClean="0">
                <a:solidFill>
                  <a:srgbClr val="002060"/>
                </a:solidFill>
                <a:hlinkClick r:id="rId3" action="ppaction://hlinkfile"/>
              </a:rPr>
              <a:t>protein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  <a:hlinkClick r:id="rId4" action="ppaction://hlinkfile"/>
              </a:rPr>
              <a:t>electrophoresis</a:t>
            </a:r>
            <a:r>
              <a:rPr lang="en-US" b="1" dirty="0" smtClean="0">
                <a:solidFill>
                  <a:srgbClr val="002060"/>
                </a:solidFill>
              </a:rPr>
              <a:t>  </a:t>
            </a:r>
            <a:r>
              <a:rPr lang="en-US" b="1" dirty="0" smtClean="0">
                <a:solidFill>
                  <a:srgbClr val="C00000"/>
                </a:solidFill>
              </a:rPr>
              <a:t>is used for quantitative </a:t>
            </a:r>
            <a:r>
              <a:rPr lang="en-US" b="1" dirty="0" smtClean="0">
                <a:solidFill>
                  <a:srgbClr val="C00000"/>
                </a:solidFill>
                <a:hlinkClick r:id="rId5" action="ppaction://hlinkfile"/>
              </a:rPr>
              <a:t>analysis</a:t>
            </a:r>
            <a:r>
              <a:rPr lang="en-US" b="1" dirty="0" smtClean="0">
                <a:solidFill>
                  <a:srgbClr val="C00000"/>
                </a:solidFill>
              </a:rPr>
              <a:t> of </a:t>
            </a:r>
            <a:r>
              <a:rPr lang="en-US" b="1" dirty="0" smtClean="0">
                <a:solidFill>
                  <a:srgbClr val="C00000"/>
                </a:solidFill>
                <a:hlinkClick r:id="rId6" action="ppaction://hlinkfile"/>
              </a:rPr>
              <a:t>serum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  <a:hlinkClick r:id="rId7" action="ppaction://hlinkfile"/>
              </a:rPr>
              <a:t>proteins</a:t>
            </a:r>
            <a:r>
              <a:rPr lang="en-US" b="1" dirty="0" smtClean="0">
                <a:solidFill>
                  <a:srgbClr val="C00000"/>
                </a:solidFill>
              </a:rPr>
              <a:t> .</a:t>
            </a: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Various  classes of </a:t>
            </a:r>
            <a:r>
              <a:rPr lang="en-US" b="1" dirty="0" err="1" smtClean="0">
                <a:solidFill>
                  <a:srgbClr val="C00000"/>
                </a:solidFill>
              </a:rPr>
              <a:t>Hb</a:t>
            </a:r>
            <a:r>
              <a:rPr lang="en-US" b="1" dirty="0" smtClean="0">
                <a:solidFill>
                  <a:srgbClr val="C00000"/>
                </a:solidFill>
              </a:rPr>
              <a:t>   can be separated by using this technique.</a:t>
            </a: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 It can be used in separation and 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       quantization of </a:t>
            </a:r>
            <a:r>
              <a:rPr lang="en-US" b="1" u="sng" dirty="0" smtClean="0">
                <a:solidFill>
                  <a:srgbClr val="00B050"/>
                </a:solidFill>
              </a:rPr>
              <a:t>major lipoproteins </a:t>
            </a:r>
            <a:r>
              <a:rPr lang="en-US" b="1" dirty="0" smtClean="0">
                <a:solidFill>
                  <a:srgbClr val="C00000"/>
                </a:solidFill>
              </a:rPr>
              <a:t>and 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          determination of separate </a:t>
            </a:r>
            <a:r>
              <a:rPr lang="en-US" b="1" dirty="0" smtClean="0">
                <a:solidFill>
                  <a:srgbClr val="C00000"/>
                </a:solidFill>
                <a:hlinkClick r:id="rId8" action="ppaction://hlinkfile"/>
              </a:rPr>
              <a:t>lipid</a:t>
            </a:r>
            <a:r>
              <a:rPr lang="en-US" b="1" dirty="0" smtClean="0">
                <a:solidFill>
                  <a:srgbClr val="C00000"/>
                </a:solidFill>
              </a:rPr>
              <a:t> profile .</a:t>
            </a: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 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686800" cy="62484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It is  being     used for the  separation of whole </a:t>
            </a:r>
            <a:r>
              <a:rPr lang="en-US" sz="2800" b="1" dirty="0" smtClean="0">
                <a:solidFill>
                  <a:schemeClr val="tx2"/>
                </a:solidFill>
                <a:hlinkClick r:id="rId2" action="ppaction://hlinkfile"/>
              </a:rPr>
              <a:t>chromosome</a:t>
            </a:r>
            <a:r>
              <a:rPr lang="en-US" sz="2800" b="1" dirty="0" smtClean="0">
                <a:solidFill>
                  <a:schemeClr val="tx2"/>
                </a:solidFill>
              </a:rPr>
              <a:t> .</a:t>
            </a:r>
          </a:p>
          <a:p>
            <a:endParaRPr lang="en-US" sz="2800" dirty="0" smtClean="0">
              <a:solidFill>
                <a:schemeClr val="tx2"/>
              </a:solidFill>
            </a:endParaRPr>
          </a:p>
          <a:p>
            <a:r>
              <a:rPr lang="en-US" sz="2800" b="1" dirty="0" smtClean="0"/>
              <a:t>Study of CSF </a:t>
            </a:r>
            <a:r>
              <a:rPr lang="en-US" sz="2800" b="1" dirty="0" smtClean="0">
                <a:hlinkClick r:id="rId3" action="ppaction://hlinkfile"/>
              </a:rPr>
              <a:t>protein</a:t>
            </a:r>
            <a:r>
              <a:rPr lang="en-US" sz="2800" b="1" dirty="0" smtClean="0"/>
              <a:t>  can be done by electrophoresis.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It can also be used  for analysis of  </a:t>
            </a:r>
            <a:r>
              <a:rPr lang="en-US" sz="2800" b="1" dirty="0" err="1" smtClean="0"/>
              <a:t>Iso</a:t>
            </a:r>
            <a:r>
              <a:rPr lang="en-US" sz="2800" b="1" dirty="0" smtClean="0"/>
              <a:t> enzyme  which are   early </a:t>
            </a:r>
            <a:r>
              <a:rPr lang="en-US" sz="2800" b="1" dirty="0" smtClean="0">
                <a:hlinkClick r:id="rId4" action="ppaction://hlinkfile"/>
              </a:rPr>
              <a:t>diagnosis</a:t>
            </a:r>
            <a:r>
              <a:rPr lang="en-US" sz="2800" b="1" dirty="0" smtClean="0"/>
              <a:t>  of various disorders of the body. </a:t>
            </a:r>
            <a:r>
              <a:rPr lang="en-US" sz="2800" b="1" dirty="0" err="1" smtClean="0"/>
              <a:t>Exampls</a:t>
            </a:r>
            <a:r>
              <a:rPr lang="en-US" sz="2800" b="1" dirty="0" smtClean="0"/>
              <a:t> are -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 Myocardial infarction, heart attack, liver disorders, muscular dystrophy and various  type of cancer.</a:t>
            </a:r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r>
              <a:rPr lang="en-US" dirty="0" smtClean="0"/>
              <a:t>The proteins found in plasma (TSP) all have amino acids as their subunits. </a:t>
            </a:r>
          </a:p>
          <a:p>
            <a:r>
              <a:rPr lang="en-US" dirty="0" smtClean="0"/>
              <a:t>So ,each protein has its own specific isoelectric point.</a:t>
            </a:r>
          </a:p>
          <a:p>
            <a:r>
              <a:rPr lang="en-US" dirty="0" smtClean="0"/>
              <a:t>Because of their different isoelectric points, each protein will move at a different rate when placed in an electrical field.</a:t>
            </a:r>
          </a:p>
          <a:p>
            <a:r>
              <a:rPr lang="en-US" dirty="0" smtClean="0"/>
              <a:t>Proteins with similar isoelectric points will migrate to a similar area in an electrical field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Creatine</a:t>
            </a:r>
            <a:r>
              <a:rPr lang="en-US" dirty="0" smtClean="0"/>
              <a:t> </a:t>
            </a:r>
            <a:r>
              <a:rPr lang="en-US" dirty="0" err="1" smtClean="0">
                <a:hlinkClick r:id="rId2" action="ppaction://hlinkfile"/>
              </a:rPr>
              <a:t>kinase</a:t>
            </a:r>
            <a:r>
              <a:rPr lang="en-US" dirty="0" smtClean="0"/>
              <a:t> (CK), Lactate </a:t>
            </a:r>
            <a:r>
              <a:rPr lang="en-US" dirty="0" err="1" smtClean="0"/>
              <a:t>dehydrogenase</a:t>
            </a:r>
            <a:r>
              <a:rPr lang="en-US" dirty="0" smtClean="0"/>
              <a:t> (LDH)  which is early </a:t>
            </a:r>
            <a:r>
              <a:rPr lang="en-US" dirty="0" smtClean="0">
                <a:hlinkClick r:id="rId3" action="ppaction://hlinkfile"/>
              </a:rPr>
              <a:t>signal</a:t>
            </a:r>
            <a:r>
              <a:rPr lang="en-US" dirty="0" smtClean="0"/>
              <a:t> of medical disaster can be estimated by electrophoresis. </a:t>
            </a:r>
          </a:p>
          <a:p>
            <a:endParaRPr lang="en-US" dirty="0" smtClean="0"/>
          </a:p>
          <a:p>
            <a:r>
              <a:rPr lang="en-US" dirty="0" smtClean="0"/>
              <a:t>It can be used in </a:t>
            </a:r>
            <a:r>
              <a:rPr lang="en-US" dirty="0" smtClean="0">
                <a:hlinkClick r:id="rId4" action="ppaction://hlinkfile"/>
              </a:rPr>
              <a:t>diagnosis</a:t>
            </a:r>
            <a:r>
              <a:rPr lang="en-US" dirty="0" smtClean="0"/>
              <a:t> Multiple myeloma, </a:t>
            </a:r>
            <a:r>
              <a:rPr lang="en-US" dirty="0" smtClean="0">
                <a:hlinkClick r:id="rId5" action="ppaction://hlinkfile"/>
              </a:rPr>
              <a:t>Liver</a:t>
            </a:r>
            <a:r>
              <a:rPr lang="en-US" dirty="0" smtClean="0"/>
              <a:t> cirrhosis, Immunodeficiency. </a:t>
            </a:r>
          </a:p>
          <a:p>
            <a:endParaRPr lang="en-US" dirty="0" smtClean="0"/>
          </a:p>
          <a:p>
            <a:r>
              <a:rPr lang="en-US" dirty="0" smtClean="0"/>
              <a:t>In addition to that, we can do Western </a:t>
            </a:r>
            <a:r>
              <a:rPr lang="en-US" dirty="0" smtClean="0">
                <a:hlinkClick r:id="rId6" action="ppaction://hlinkfile"/>
              </a:rPr>
              <a:t>blotting</a:t>
            </a:r>
            <a:r>
              <a:rPr lang="en-US" dirty="0" smtClean="0"/>
              <a:t> for conformation of AIDS and Southern </a:t>
            </a:r>
            <a:r>
              <a:rPr lang="en-US" dirty="0" smtClean="0">
                <a:hlinkClick r:id="rId6" action="ppaction://hlinkfile"/>
              </a:rPr>
              <a:t>blotting</a:t>
            </a:r>
            <a:r>
              <a:rPr lang="en-US" dirty="0" smtClean="0"/>
              <a:t> for prenatal </a:t>
            </a:r>
            <a:r>
              <a:rPr lang="en-US" dirty="0" smtClean="0">
                <a:hlinkClick r:id="rId4" action="ppaction://hlinkfile"/>
              </a:rPr>
              <a:t>diagnosis</a:t>
            </a:r>
            <a:r>
              <a:rPr lang="en-US" dirty="0" smtClean="0"/>
              <a:t> of inborn errors, </a:t>
            </a:r>
            <a:r>
              <a:rPr lang="en-US" dirty="0" smtClean="0">
                <a:hlinkClick r:id="rId7" action="ppaction://hlinkfile"/>
              </a:rPr>
              <a:t>viral</a:t>
            </a:r>
            <a:r>
              <a:rPr lang="en-US" dirty="0" smtClean="0"/>
              <a:t> </a:t>
            </a:r>
            <a:r>
              <a:rPr lang="en-US" dirty="0" smtClean="0">
                <a:hlinkClick r:id="rId8" action="ppaction://hlinkfile"/>
              </a:rPr>
              <a:t>infection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714375"/>
            <a:ext cx="8229600" cy="9286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cs-CZ" sz="2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Serum protein electrophoresis</a:t>
            </a:r>
            <a:br>
              <a:rPr lang="cs-CZ" sz="2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cs-CZ" sz="2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Hydragel – agarose gel</a:t>
            </a: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071938" y="1571625"/>
            <a:ext cx="4467225" cy="4429125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smtClean="0">
                <a:latin typeface="Comic Sans MS" pitchFamily="66" charset="0"/>
              </a:rPr>
              <a:t>Serum proteins are separated into 6 groups: </a:t>
            </a:r>
          </a:p>
          <a:p>
            <a:pPr marL="0" indent="0" eaLnBrk="1" hangingPunct="1">
              <a:spcBef>
                <a:spcPts val="600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400" smtClean="0">
                <a:solidFill>
                  <a:srgbClr val="FF0000"/>
                </a:solidFill>
                <a:latin typeface="Comic Sans MS" pitchFamily="66" charset="0"/>
              </a:rPr>
              <a:t>Albumin</a:t>
            </a:r>
          </a:p>
          <a:p>
            <a:pPr marL="0" indent="0" eaLnBrk="1" hangingPunct="1">
              <a:spcBef>
                <a:spcPts val="600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240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α</a:t>
            </a:r>
            <a:r>
              <a:rPr lang="cs-CZ" sz="240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1 - globulins</a:t>
            </a:r>
          </a:p>
          <a:p>
            <a:pPr marL="0" indent="0" eaLnBrk="1" hangingPunct="1">
              <a:spcBef>
                <a:spcPts val="600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240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α</a:t>
            </a:r>
            <a:r>
              <a:rPr lang="cs-CZ" sz="240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2 - globulins</a:t>
            </a:r>
          </a:p>
          <a:p>
            <a:pPr marL="0" indent="0" eaLnBrk="1" hangingPunct="1">
              <a:spcBef>
                <a:spcPts val="600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240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β</a:t>
            </a:r>
            <a:r>
              <a:rPr lang="cs-CZ" sz="240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1 - globulins</a:t>
            </a:r>
          </a:p>
          <a:p>
            <a:pPr marL="0" indent="0" eaLnBrk="1" hangingPunct="1">
              <a:spcBef>
                <a:spcPts val="600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240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β</a:t>
            </a:r>
            <a:r>
              <a:rPr lang="cs-CZ" sz="240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2 - globulins</a:t>
            </a:r>
          </a:p>
          <a:p>
            <a:pPr marL="0" indent="0" eaLnBrk="1" hangingPunct="1">
              <a:spcBef>
                <a:spcPts val="600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240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γ</a:t>
            </a:r>
            <a:r>
              <a:rPr lang="cs-CZ" sz="240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- globulins</a:t>
            </a:r>
          </a:p>
          <a:p>
            <a:pPr marL="0" indent="0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mtClean="0">
              <a:cs typeface="Arial" charset="0"/>
            </a:endParaRPr>
          </a:p>
          <a:p>
            <a:pPr marL="0" indent="0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l-GR" smtClean="0">
              <a:cs typeface="Arial" charset="0"/>
            </a:endParaRPr>
          </a:p>
          <a:p>
            <a:pPr marL="0" indent="0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mtClean="0">
              <a:cs typeface="Arial" charset="0"/>
            </a:endParaRPr>
          </a:p>
          <a:p>
            <a:pPr marL="0" indent="0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mtClean="0">
              <a:cs typeface="Arial" charset="0"/>
            </a:endParaRPr>
          </a:p>
          <a:p>
            <a:pPr marL="0" indent="0" eaLnBrk="1" hangingPunct="1">
              <a:spcBef>
                <a:spcPts val="700"/>
              </a:spcBef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mtClean="0">
              <a:cs typeface="Arial" charset="0"/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1643063"/>
            <a:ext cx="2951163" cy="4214812"/>
          </a:xfrm>
          <a:prstGeom prst="rect">
            <a:avLst/>
          </a:prstGeom>
          <a:noFill/>
          <a:ln w="648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7413" name="Line 5"/>
          <p:cNvSpPr>
            <a:spLocks noChangeShapeType="1"/>
          </p:cNvSpPr>
          <p:nvPr/>
        </p:nvSpPr>
        <p:spPr bwMode="auto">
          <a:xfrm flipV="1">
            <a:off x="3348038" y="2703513"/>
            <a:ext cx="863600" cy="585787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V="1">
            <a:off x="3348038" y="3063875"/>
            <a:ext cx="863600" cy="369888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V="1">
            <a:off x="3348038" y="3495675"/>
            <a:ext cx="863600" cy="8255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3348038" y="3716338"/>
            <a:ext cx="863600" cy="14446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3348038" y="3860800"/>
            <a:ext cx="863600" cy="431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3348038" y="4076700"/>
            <a:ext cx="863600" cy="6477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Electrophoresis </a:t>
            </a:r>
            <a:endParaRPr lang="en-GB" dirty="0"/>
          </a:p>
        </p:txBody>
      </p:sp>
      <p:pic>
        <p:nvPicPr>
          <p:cNvPr id="6" name="Content Placeholder 5" descr="393301530934581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219200"/>
            <a:ext cx="7620000" cy="51054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Process  of separation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096000"/>
          </a:xfrm>
        </p:spPr>
        <p:txBody>
          <a:bodyPr>
            <a:normAutofit lnSpcReduction="10000"/>
          </a:bodyPr>
          <a:lstStyle/>
          <a:p>
            <a:endParaRPr lang="en-US" sz="3000" b="1" dirty="0" smtClean="0">
              <a:solidFill>
                <a:schemeClr val="accent3">
                  <a:lumMod val="25000"/>
                </a:schemeClr>
              </a:solidFill>
            </a:endParaRPr>
          </a:p>
          <a:p>
            <a:r>
              <a:rPr lang="en-US" sz="3000" b="1" dirty="0" smtClean="0">
                <a:solidFill>
                  <a:schemeClr val="accent3">
                    <a:lumMod val="25000"/>
                  </a:schemeClr>
                </a:solidFill>
              </a:rPr>
              <a:t>When a voltage is applied across the electrodes, it generates a potential gradient.</a:t>
            </a:r>
          </a:p>
          <a:p>
            <a:endParaRPr lang="en-US" sz="3000" b="1" dirty="0" smtClean="0">
              <a:solidFill>
                <a:schemeClr val="accent3">
                  <a:lumMod val="25000"/>
                </a:schemeClr>
              </a:solidFill>
            </a:endParaRPr>
          </a:p>
          <a:p>
            <a:r>
              <a:rPr lang="en-US" sz="3000" b="1" dirty="0" smtClean="0">
                <a:solidFill>
                  <a:schemeClr val="accent3">
                    <a:lumMod val="25000"/>
                  </a:schemeClr>
                </a:solidFill>
              </a:rPr>
              <a:t>This   potential gradient apply a force on charge bearing molecules.</a:t>
            </a:r>
          </a:p>
          <a:p>
            <a:endParaRPr lang="en-US" sz="3000" b="1" dirty="0" smtClean="0">
              <a:solidFill>
                <a:schemeClr val="accent3">
                  <a:lumMod val="25000"/>
                </a:schemeClr>
              </a:solidFill>
            </a:endParaRPr>
          </a:p>
          <a:p>
            <a:r>
              <a:rPr lang="en-US" sz="3000" b="1" dirty="0" smtClean="0">
                <a:solidFill>
                  <a:schemeClr val="accent3">
                    <a:lumMod val="25000"/>
                  </a:schemeClr>
                </a:solidFill>
              </a:rPr>
              <a:t>And drive a charged molecule  towards an electrode.</a:t>
            </a:r>
          </a:p>
          <a:p>
            <a:endParaRPr lang="en-US" sz="3000" b="1" dirty="0" smtClean="0">
              <a:solidFill>
                <a:schemeClr val="accent3">
                  <a:lumMod val="25000"/>
                </a:schemeClr>
              </a:solidFill>
            </a:endParaRPr>
          </a:p>
          <a:p>
            <a:r>
              <a:rPr lang="en-US" sz="3000" b="1" dirty="0" smtClean="0">
                <a:solidFill>
                  <a:schemeClr val="accent3">
                    <a:lumMod val="25000"/>
                  </a:schemeClr>
                </a:solidFill>
              </a:rPr>
              <a:t>A frictional resistance  oppose this movement of charged molecules .</a:t>
            </a:r>
          </a:p>
          <a:p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25000"/>
                  </a:schemeClr>
                </a:solidFill>
              </a:rPr>
              <a:t>which depends on size, shape of molecules, pore size of medium and viscosity of the buffer.</a:t>
            </a:r>
          </a:p>
          <a:p>
            <a:endParaRPr lang="en-US" b="1" dirty="0" smtClean="0">
              <a:solidFill>
                <a:schemeClr val="accent3">
                  <a:lumMod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3">
                    <a:lumMod val="25000"/>
                  </a:schemeClr>
                </a:solidFill>
              </a:rPr>
              <a:t> so, when a voltage is applied , molecules with different overall charges will  begin to separate  if they have different molecular sizes , shape and weight because experience different frictional forces.</a:t>
            </a:r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ralDesignBg_co_29_CrystalGraphics.com_PowerPoint_Templates_trial">
  <a:themeElements>
    <a:clrScheme name="Default Design 13">
      <a:dk1>
        <a:srgbClr val="000000"/>
      </a:dk1>
      <a:lt1>
        <a:srgbClr val="FFF3F9"/>
      </a:lt1>
      <a:dk2>
        <a:srgbClr val="000000"/>
      </a:dk2>
      <a:lt2>
        <a:srgbClr val="C0C0C0"/>
      </a:lt2>
      <a:accent1>
        <a:srgbClr val="FF79E2"/>
      </a:accent1>
      <a:accent2>
        <a:srgbClr val="CCCC00"/>
      </a:accent2>
      <a:accent3>
        <a:srgbClr val="FFF8FB"/>
      </a:accent3>
      <a:accent4>
        <a:srgbClr val="000000"/>
      </a:accent4>
      <a:accent5>
        <a:srgbClr val="FFBEEE"/>
      </a:accent5>
      <a:accent6>
        <a:srgbClr val="B9B900"/>
      </a:accent6>
      <a:hlink>
        <a:srgbClr val="33CC33"/>
      </a:hlink>
      <a:folHlink>
        <a:srgbClr val="5F5F5F"/>
      </a:folHlink>
    </a:clrScheme>
    <a:fontScheme name="Default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3F9"/>
        </a:lt1>
        <a:dk2>
          <a:srgbClr val="000000"/>
        </a:dk2>
        <a:lt2>
          <a:srgbClr val="C0C0C0"/>
        </a:lt2>
        <a:accent1>
          <a:srgbClr val="FF79E2"/>
        </a:accent1>
        <a:accent2>
          <a:srgbClr val="CCCC00"/>
        </a:accent2>
        <a:accent3>
          <a:srgbClr val="FFF8FB"/>
        </a:accent3>
        <a:accent4>
          <a:srgbClr val="000000"/>
        </a:accent4>
        <a:accent5>
          <a:srgbClr val="FFBEEE"/>
        </a:accent5>
        <a:accent6>
          <a:srgbClr val="B9B900"/>
        </a:accent6>
        <a:hlink>
          <a:srgbClr val="33CC33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FloralDesignBg_co_29_CrystalGraphics.com_PowerPoint_Templates_trial</Template>
  <TotalTime>2301</TotalTime>
  <Words>1742</Words>
  <Application>Microsoft Office PowerPoint</Application>
  <PresentationFormat>On-screen Show (4:3)</PresentationFormat>
  <Paragraphs>275</Paragraphs>
  <Slides>50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Calibri</vt:lpstr>
      <vt:lpstr>Comic Sans MS</vt:lpstr>
      <vt:lpstr>Georgia</vt:lpstr>
      <vt:lpstr>Times New Roman</vt:lpstr>
      <vt:lpstr>Wingdings</vt:lpstr>
      <vt:lpstr>FloralDesignBg_co_29_CrystalGraphics.com_PowerPoint_Templates_trial</vt:lpstr>
      <vt:lpstr>Electrophoresis</vt:lpstr>
      <vt:lpstr>PowerPoint Presentation</vt:lpstr>
      <vt:lpstr>Principle of Electrophoresis </vt:lpstr>
      <vt:lpstr>-Cations, positively charged particles   will migrate to cathode.  -Anions ,  negatively charged particles will migrate to anode. </vt:lpstr>
      <vt:lpstr>PowerPoint Presentation</vt:lpstr>
      <vt:lpstr>Serum protein electrophoresis Hydragel – agarose gel</vt:lpstr>
      <vt:lpstr>Electrophoresis </vt:lpstr>
      <vt:lpstr>Process  of separation</vt:lpstr>
      <vt:lpstr>PowerPoint Presentation</vt:lpstr>
      <vt:lpstr>Factors  affect the  rate of migration</vt:lpstr>
      <vt:lpstr>Separation of sample  </vt:lpstr>
      <vt:lpstr>According to charge</vt:lpstr>
      <vt:lpstr>PowerPoint Presentation</vt:lpstr>
      <vt:lpstr>The Basic Components of electrophoresis</vt:lpstr>
      <vt:lpstr>Electrophoresis unit</vt:lpstr>
      <vt:lpstr>        Electrophoresis  unit, available for running either –    </vt:lpstr>
      <vt:lpstr>Horizontal gel electrophoresis unit</vt:lpstr>
      <vt:lpstr>Type of electrophoresis</vt:lpstr>
      <vt:lpstr>PowerPoint Presentation</vt:lpstr>
      <vt:lpstr> 2. Buffers </vt:lpstr>
      <vt:lpstr>PowerPoint Presentation</vt:lpstr>
      <vt:lpstr>PowerPoint Presentation</vt:lpstr>
      <vt:lpstr>PowerPoint Presentation</vt:lpstr>
      <vt:lpstr>kinds of  support medium  commonly used are :</vt:lpstr>
      <vt:lpstr>Properties of gel -</vt:lpstr>
      <vt:lpstr>PowerPoint Presentation</vt:lpstr>
      <vt:lpstr>Agarose gel </vt:lpstr>
      <vt:lpstr>Agarose gel </vt:lpstr>
      <vt:lpstr>Agarose gel preparation </vt:lpstr>
      <vt:lpstr>PowerPoint Presentation</vt:lpstr>
      <vt:lpstr>PowerPoint Presentation</vt:lpstr>
      <vt:lpstr>Polyacrylamide gel </vt:lpstr>
      <vt:lpstr>    Types of electrophoresis  Lect-2    </vt:lpstr>
      <vt:lpstr>PowerPoint Presentation</vt:lpstr>
      <vt:lpstr>PowerPoint Presentation</vt:lpstr>
      <vt:lpstr>Separation of proteins by  paper electrophoresis</vt:lpstr>
      <vt:lpstr>Procedure</vt:lpstr>
      <vt:lpstr>PowerPoint Presentation</vt:lpstr>
      <vt:lpstr>PowerPoint Presentation</vt:lpstr>
      <vt:lpstr>PowerPoint Presentation</vt:lpstr>
      <vt:lpstr>Gel electrophoresis</vt:lpstr>
      <vt:lpstr>PowerPoint Presentation</vt:lpstr>
      <vt:lpstr>Electroendosmosis</vt:lpstr>
      <vt:lpstr>PowerPoint Presentation</vt:lpstr>
      <vt:lpstr>PowerPoint Presentation</vt:lpstr>
      <vt:lpstr>Endosmosis</vt:lpstr>
      <vt:lpstr>PowerPoint Presentation</vt:lpstr>
      <vt:lpstr>Clinical applications of electrophoresis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lenovo1</dc:creator>
  <cp:lastModifiedBy>r h</cp:lastModifiedBy>
  <cp:revision>167</cp:revision>
  <dcterms:created xsi:type="dcterms:W3CDTF">2012-09-06T11:47:23Z</dcterms:created>
  <dcterms:modified xsi:type="dcterms:W3CDTF">2014-12-11T11:05:02Z</dcterms:modified>
</cp:coreProperties>
</file>