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58" r:id="rId2"/>
    <p:sldId id="259" r:id="rId3"/>
    <p:sldId id="257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1" r:id="rId13"/>
    <p:sldId id="269" r:id="rId14"/>
    <p:sldId id="270" r:id="rId15"/>
    <p:sldId id="271" r:id="rId16"/>
    <p:sldId id="273" r:id="rId17"/>
    <p:sldId id="275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7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2" autoAdjust="0"/>
    <p:restoredTop sz="90476" autoAdjust="0"/>
  </p:normalViewPr>
  <p:slideViewPr>
    <p:cSldViewPr>
      <p:cViewPr>
        <p:scale>
          <a:sx n="50" d="100"/>
          <a:sy n="50" d="100"/>
        </p:scale>
        <p:origin x="-100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6307D7-3706-459E-9610-4C4703BD4416}" type="datetimeFigureOut">
              <a:rPr lang="en-US" smtClean="0"/>
              <a:pPr/>
              <a:t>4/26/2016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104A13-4183-44D6-81E2-8191F2BEEE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7866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8BC3F-7BE3-4BCF-9A52-C520DC50B9E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8BC3F-7BE3-4BCF-9A52-C520DC50B9E3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8BC3F-7BE3-4BCF-9A52-C520DC50B9E3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8BC3F-7BE3-4BCF-9A52-C520DC50B9E3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8BC3F-7BE3-4BCF-9A52-C520DC50B9E3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8BC3F-7BE3-4BCF-9A52-C520DC50B9E3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8BC3F-7BE3-4BCF-9A52-C520DC50B9E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8BC3F-7BE3-4BCF-9A52-C520DC50B9E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8BC3F-7BE3-4BCF-9A52-C520DC50B9E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8BC3F-7BE3-4BCF-9A52-C520DC50B9E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8BC3F-7BE3-4BCF-9A52-C520DC50B9E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8BC3F-7BE3-4BCF-9A52-C520DC50B9E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8BC3F-7BE3-4BCF-9A52-C520DC50B9E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8BC3F-7BE3-4BCF-9A52-C520DC50B9E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F12EE-5369-400B-950B-329CFC3DFB2C}" type="datetimeFigureOut">
              <a:rPr lang="en-US" smtClean="0"/>
              <a:pPr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7ACF2-F8DE-4107-B1C4-AF2EA89740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F12EE-5369-400B-950B-329CFC3DFB2C}" type="datetimeFigureOut">
              <a:rPr lang="en-US" smtClean="0"/>
              <a:pPr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7ACF2-F8DE-4107-B1C4-AF2EA89740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F12EE-5369-400B-950B-329CFC3DFB2C}" type="datetimeFigureOut">
              <a:rPr lang="en-US" smtClean="0"/>
              <a:pPr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7ACF2-F8DE-4107-B1C4-AF2EA89740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F12EE-5369-400B-950B-329CFC3DFB2C}" type="datetimeFigureOut">
              <a:rPr lang="en-US" smtClean="0"/>
              <a:pPr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7ACF2-F8DE-4107-B1C4-AF2EA89740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F12EE-5369-400B-950B-329CFC3DFB2C}" type="datetimeFigureOut">
              <a:rPr lang="en-US" smtClean="0"/>
              <a:pPr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7ACF2-F8DE-4107-B1C4-AF2EA89740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F12EE-5369-400B-950B-329CFC3DFB2C}" type="datetimeFigureOut">
              <a:rPr lang="en-US" smtClean="0"/>
              <a:pPr/>
              <a:t>4/26/2016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7ACF2-F8DE-4107-B1C4-AF2EA89740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F12EE-5369-400B-950B-329CFC3DFB2C}" type="datetimeFigureOut">
              <a:rPr lang="en-US" smtClean="0"/>
              <a:pPr/>
              <a:t>4/26/2016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7ACF2-F8DE-4107-B1C4-AF2EA89740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F12EE-5369-400B-950B-329CFC3DFB2C}" type="datetimeFigureOut">
              <a:rPr lang="en-US" smtClean="0"/>
              <a:pPr/>
              <a:t>4/26/2016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7ACF2-F8DE-4107-B1C4-AF2EA89740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F12EE-5369-400B-950B-329CFC3DFB2C}" type="datetimeFigureOut">
              <a:rPr lang="en-US" smtClean="0"/>
              <a:pPr/>
              <a:t>4/26/2016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7ACF2-F8DE-4107-B1C4-AF2EA89740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F12EE-5369-400B-950B-329CFC3DFB2C}" type="datetimeFigureOut">
              <a:rPr lang="en-US" smtClean="0"/>
              <a:pPr/>
              <a:t>4/26/2016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7ACF2-F8DE-4107-B1C4-AF2EA89740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F12EE-5369-400B-950B-329CFC3DFB2C}" type="datetimeFigureOut">
              <a:rPr lang="en-US" smtClean="0"/>
              <a:pPr/>
              <a:t>4/26/2016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E7ACF2-F8DE-4107-B1C4-AF2EA89740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3F12EE-5369-400B-950B-329CFC3DFB2C}" type="datetimeFigureOut">
              <a:rPr lang="en-US" smtClean="0"/>
              <a:pPr/>
              <a:t>4/26/2016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E7ACF2-F8DE-4107-B1C4-AF2EA89740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772400" cy="990600"/>
          </a:xfrm>
        </p:spPr>
        <p:txBody>
          <a:bodyPr>
            <a:noAutofit/>
          </a:bodyPr>
          <a:lstStyle/>
          <a:p>
            <a:pPr algn="l"/>
            <a:r>
              <a:rPr lang="en-US" sz="30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Ginzburg</a:t>
            </a:r>
            <a:r>
              <a:rPr lang="en-US" sz="3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Landau phenomenological Theory</a:t>
            </a: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8991600" cy="5791200"/>
          </a:xfrm>
        </p:spPr>
        <p:txBody>
          <a:bodyPr>
            <a:normAutofit fontScale="92500" lnSpcReduction="10000"/>
          </a:bodyPr>
          <a:lstStyle/>
          <a:p>
            <a:pPr marL="514350" indent="-514350" algn="just">
              <a:buFont typeface="Wingdings" pitchFamily="2" charset="2"/>
              <a:buChar char="Ø"/>
            </a:pPr>
            <a:r>
              <a:rPr lang="en-US" dirty="0">
                <a:solidFill>
                  <a:srgbClr val="C00000"/>
                </a:solidFill>
              </a:rPr>
              <a:t>The superconducting state and the normal metallic state are separate </a:t>
            </a:r>
            <a:r>
              <a:rPr lang="en-US" dirty="0" smtClean="0">
                <a:solidFill>
                  <a:srgbClr val="C00000"/>
                </a:solidFill>
              </a:rPr>
              <a:t>thermodynamic </a:t>
            </a:r>
            <a:r>
              <a:rPr lang="en-US" dirty="0">
                <a:solidFill>
                  <a:srgbClr val="C00000"/>
                </a:solidFill>
              </a:rPr>
              <a:t>phases of matter in just the same way as gas, liquid and </a:t>
            </a:r>
            <a:r>
              <a:rPr lang="en-US" dirty="0" smtClean="0">
                <a:solidFill>
                  <a:srgbClr val="C00000"/>
                </a:solidFill>
              </a:rPr>
              <a:t>solid are </a:t>
            </a:r>
            <a:r>
              <a:rPr lang="en-US" dirty="0">
                <a:solidFill>
                  <a:srgbClr val="C00000"/>
                </a:solidFill>
              </a:rPr>
              <a:t>different phases</a:t>
            </a:r>
            <a:r>
              <a:rPr lang="en-US" dirty="0"/>
              <a:t>. </a:t>
            </a:r>
            <a:endParaRPr lang="en-US" dirty="0" smtClean="0"/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00FF"/>
                </a:solidFill>
              </a:rPr>
              <a:t>Similarly</a:t>
            </a:r>
            <a:r>
              <a:rPr lang="en-US" dirty="0">
                <a:solidFill>
                  <a:srgbClr val="0000FF"/>
                </a:solidFill>
              </a:rPr>
              <a:t>, the normal Bose gas and BEC, or </a:t>
            </a:r>
            <a:r>
              <a:rPr lang="en-US" dirty="0" smtClean="0">
                <a:solidFill>
                  <a:srgbClr val="0000FF"/>
                </a:solidFill>
              </a:rPr>
              <a:t>normal liquid </a:t>
            </a:r>
            <a:r>
              <a:rPr lang="en-US" dirty="0">
                <a:solidFill>
                  <a:srgbClr val="0000FF"/>
                </a:solidFill>
              </a:rPr>
              <a:t>He</a:t>
            </a:r>
            <a:r>
              <a:rPr lang="en-US" baseline="30000" dirty="0">
                <a:solidFill>
                  <a:srgbClr val="0000FF"/>
                </a:solidFill>
              </a:rPr>
              <a:t>4</a:t>
            </a:r>
            <a:r>
              <a:rPr lang="en-US" dirty="0">
                <a:solidFill>
                  <a:srgbClr val="0000FF"/>
                </a:solidFill>
              </a:rPr>
              <a:t> and </a:t>
            </a:r>
            <a:r>
              <a:rPr lang="en-US" dirty="0" smtClean="0">
                <a:solidFill>
                  <a:srgbClr val="0000FF"/>
                </a:solidFill>
              </a:rPr>
              <a:t>super-fluid He II </a:t>
            </a:r>
            <a:r>
              <a:rPr lang="en-US" dirty="0">
                <a:solidFill>
                  <a:srgbClr val="0000FF"/>
                </a:solidFill>
              </a:rPr>
              <a:t>are separated by a thermodynamic </a:t>
            </a:r>
            <a:r>
              <a:rPr lang="en-US" dirty="0" smtClean="0">
                <a:solidFill>
                  <a:srgbClr val="0000FF"/>
                </a:solidFill>
              </a:rPr>
              <a:t>phase transitions</a:t>
            </a:r>
            <a:r>
              <a:rPr lang="en-US" dirty="0"/>
              <a:t>. </a:t>
            </a:r>
            <a:endParaRPr lang="en-US" dirty="0" smtClean="0"/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C00000"/>
                </a:solidFill>
              </a:rPr>
              <a:t>Each </a:t>
            </a:r>
            <a:r>
              <a:rPr lang="en-US" dirty="0">
                <a:solidFill>
                  <a:srgbClr val="C00000"/>
                </a:solidFill>
              </a:rPr>
              <a:t>such phase transition can be characterized by the </a:t>
            </a:r>
            <a:r>
              <a:rPr lang="en-US" dirty="0" smtClean="0">
                <a:solidFill>
                  <a:srgbClr val="C00000"/>
                </a:solidFill>
              </a:rPr>
              <a:t>nature of </a:t>
            </a:r>
            <a:r>
              <a:rPr lang="en-US" dirty="0">
                <a:solidFill>
                  <a:srgbClr val="C00000"/>
                </a:solidFill>
              </a:rPr>
              <a:t>the </a:t>
            </a:r>
            <a:r>
              <a:rPr lang="en-US" dirty="0" smtClean="0">
                <a:solidFill>
                  <a:srgbClr val="C00000"/>
                </a:solidFill>
              </a:rPr>
              <a:t>singularities in </a:t>
            </a:r>
            <a:r>
              <a:rPr lang="en-US" dirty="0">
                <a:solidFill>
                  <a:srgbClr val="C00000"/>
                </a:solidFill>
              </a:rPr>
              <a:t>specific heat and other thermodynamic variables </a:t>
            </a:r>
            <a:r>
              <a:rPr lang="en-US" dirty="0" smtClean="0">
                <a:solidFill>
                  <a:srgbClr val="C00000"/>
                </a:solidFill>
              </a:rPr>
              <a:t>at the transition </a:t>
            </a:r>
            <a:r>
              <a:rPr lang="en-US" dirty="0" err="1">
                <a:solidFill>
                  <a:srgbClr val="C00000"/>
                </a:solidFill>
              </a:rPr>
              <a:t>Tc</a:t>
            </a:r>
            <a:r>
              <a:rPr lang="en-US" dirty="0" smtClean="0">
                <a:solidFill>
                  <a:srgbClr val="C00000"/>
                </a:solidFill>
              </a:rPr>
              <a:t>. 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00FF"/>
                </a:solidFill>
              </a:rPr>
              <a:t>The problems of </a:t>
            </a:r>
            <a:r>
              <a:rPr lang="en-US" dirty="0" err="1" smtClean="0">
                <a:solidFill>
                  <a:srgbClr val="0000FF"/>
                </a:solidFill>
              </a:rPr>
              <a:t>superfluidity</a:t>
            </a:r>
            <a:r>
              <a:rPr lang="en-US" dirty="0" smtClean="0">
                <a:solidFill>
                  <a:srgbClr val="0000FF"/>
                </a:solidFill>
              </a:rPr>
              <a:t> and superconductivity were examined from </a:t>
            </a:r>
            <a:r>
              <a:rPr lang="en-US" dirty="0">
                <a:solidFill>
                  <a:srgbClr val="0000FF"/>
                </a:solidFill>
              </a:rPr>
              <a:t>the point of view of the thermodynamics </a:t>
            </a:r>
            <a:r>
              <a:rPr lang="en-US" dirty="0" smtClean="0">
                <a:solidFill>
                  <a:srgbClr val="0000FF"/>
                </a:solidFill>
              </a:rPr>
              <a:t>of phase </a:t>
            </a:r>
            <a:r>
              <a:rPr lang="en-US" dirty="0">
                <a:solidFill>
                  <a:srgbClr val="0000FF"/>
                </a:solidFill>
              </a:rPr>
              <a:t>transitions.</a:t>
            </a:r>
            <a:endParaRPr lang="en-US" i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772400" cy="990600"/>
          </a:xfrm>
        </p:spPr>
        <p:txBody>
          <a:bodyPr>
            <a:noAutofit/>
          </a:bodyPr>
          <a:lstStyle/>
          <a:p>
            <a:pPr algn="l"/>
            <a:r>
              <a:rPr lang="en-US" sz="30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Ginzburg</a:t>
            </a:r>
            <a:r>
              <a:rPr lang="en-US" sz="3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Landau phenomenological Theory</a:t>
            </a: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066800"/>
            <a:ext cx="8991600" cy="5791200"/>
          </a:xfrm>
        </p:spPr>
        <p:txBody>
          <a:bodyPr>
            <a:noAutofit/>
          </a:bodyPr>
          <a:lstStyle/>
          <a:p>
            <a:pPr marL="514350" indent="-514350" algn="just">
              <a:buFont typeface="Wingdings" pitchFamily="2" charset="2"/>
              <a:buChar char="Ø"/>
            </a:pPr>
            <a:r>
              <a:rPr lang="en-US" sz="2400" dirty="0">
                <a:solidFill>
                  <a:srgbClr val="C00000"/>
                </a:solidFill>
              </a:rPr>
              <a:t>Plotting </a:t>
            </a:r>
            <a:r>
              <a:rPr lang="en-US" sz="2400" dirty="0" smtClean="0">
                <a:solidFill>
                  <a:srgbClr val="C00000"/>
                </a:solidFill>
              </a:rPr>
              <a:t>F</a:t>
            </a:r>
            <a:r>
              <a:rPr lang="en-US" sz="2400" baseline="-25000" dirty="0" smtClean="0">
                <a:solidFill>
                  <a:srgbClr val="C00000"/>
                </a:solidFill>
              </a:rPr>
              <a:t>s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>
                <a:solidFill>
                  <a:srgbClr val="C00000"/>
                </a:solidFill>
              </a:rPr>
              <a:t>− </a:t>
            </a:r>
            <a:r>
              <a:rPr lang="en-US" sz="2400" dirty="0" smtClean="0">
                <a:solidFill>
                  <a:srgbClr val="C00000"/>
                </a:solidFill>
              </a:rPr>
              <a:t>F</a:t>
            </a:r>
            <a:r>
              <a:rPr lang="en-US" sz="2400" baseline="-25000" dirty="0" smtClean="0">
                <a:solidFill>
                  <a:srgbClr val="C00000"/>
                </a:solidFill>
              </a:rPr>
              <a:t>n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>
                <a:solidFill>
                  <a:srgbClr val="C00000"/>
                </a:solidFill>
              </a:rPr>
              <a:t>as a function of  </a:t>
            </a:r>
            <a:r>
              <a:rPr lang="el-GR" sz="2400" dirty="0" smtClean="0">
                <a:solidFill>
                  <a:srgbClr val="C00000"/>
                </a:solidFill>
              </a:rPr>
              <a:t>ψ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>
                <a:solidFill>
                  <a:srgbClr val="C00000"/>
                </a:solidFill>
              </a:rPr>
              <a:t>is easy to see that there are </a:t>
            </a:r>
            <a:r>
              <a:rPr lang="en-US" sz="2400" dirty="0" smtClean="0">
                <a:solidFill>
                  <a:srgbClr val="C00000"/>
                </a:solidFill>
              </a:rPr>
              <a:t>two  possible </a:t>
            </a:r>
            <a:r>
              <a:rPr lang="en-US" sz="2400" dirty="0">
                <a:solidFill>
                  <a:srgbClr val="C00000"/>
                </a:solidFill>
              </a:rPr>
              <a:t>curves, depending on the sign of the parameter </a:t>
            </a:r>
            <a:r>
              <a:rPr lang="en-US" sz="2400" dirty="0">
                <a:solidFill>
                  <a:srgbClr val="C00000"/>
                </a:solidFill>
                <a:latin typeface="Symbol" pitchFamily="18" charset="2"/>
              </a:rPr>
              <a:t>a</a:t>
            </a:r>
            <a:r>
              <a:rPr lang="en-US" sz="2400" dirty="0">
                <a:solidFill>
                  <a:srgbClr val="C00000"/>
                </a:solidFill>
              </a:rPr>
              <a:t>(T), as shown </a:t>
            </a:r>
            <a:r>
              <a:rPr lang="en-US" sz="2400" dirty="0" smtClean="0">
                <a:solidFill>
                  <a:srgbClr val="C00000"/>
                </a:solidFill>
              </a:rPr>
              <a:t>in Fig.   In </a:t>
            </a:r>
            <a:r>
              <a:rPr lang="en-US" sz="2400" dirty="0">
                <a:solidFill>
                  <a:srgbClr val="C00000"/>
                </a:solidFill>
              </a:rPr>
              <a:t>the case </a:t>
            </a:r>
            <a:r>
              <a:rPr lang="en-US" sz="2400" dirty="0">
                <a:solidFill>
                  <a:srgbClr val="C00000"/>
                </a:solidFill>
                <a:latin typeface="Symbol" pitchFamily="18" charset="2"/>
              </a:rPr>
              <a:t>a</a:t>
            </a:r>
            <a:r>
              <a:rPr lang="en-US" sz="2400" dirty="0">
                <a:solidFill>
                  <a:srgbClr val="C00000"/>
                </a:solidFill>
              </a:rPr>
              <a:t>(T) &gt; 0, the curve has one minimum at </a:t>
            </a:r>
            <a:r>
              <a:rPr lang="el-GR" sz="2400" dirty="0" smtClean="0">
                <a:solidFill>
                  <a:srgbClr val="C00000"/>
                </a:solidFill>
              </a:rPr>
              <a:t>ψ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>
                <a:solidFill>
                  <a:srgbClr val="C00000"/>
                </a:solidFill>
              </a:rPr>
              <a:t>= 0. </a:t>
            </a:r>
            <a:r>
              <a:rPr lang="en-US" sz="2400" dirty="0" smtClean="0">
                <a:solidFill>
                  <a:srgbClr val="C00000"/>
                </a:solidFill>
              </a:rPr>
              <a:t> On the other </a:t>
            </a:r>
            <a:r>
              <a:rPr lang="en-US" sz="2400" dirty="0">
                <a:solidFill>
                  <a:srgbClr val="C00000"/>
                </a:solidFill>
              </a:rPr>
              <a:t>hand, for </a:t>
            </a:r>
            <a:r>
              <a:rPr lang="en-US" sz="2400" dirty="0">
                <a:solidFill>
                  <a:srgbClr val="C00000"/>
                </a:solidFill>
                <a:latin typeface="Symbol" pitchFamily="18" charset="2"/>
              </a:rPr>
              <a:t>a</a:t>
            </a:r>
            <a:r>
              <a:rPr lang="en-US" sz="2400" dirty="0">
                <a:solidFill>
                  <a:srgbClr val="C00000"/>
                </a:solidFill>
              </a:rPr>
              <a:t>(T) &lt; 0 there are minima wherever </a:t>
            </a:r>
            <a:r>
              <a:rPr lang="en-US" sz="2400" dirty="0" smtClean="0">
                <a:solidFill>
                  <a:srgbClr val="C00000"/>
                </a:solidFill>
              </a:rPr>
              <a:t>|</a:t>
            </a:r>
            <a:r>
              <a:rPr lang="el-GR" sz="2400" dirty="0" smtClean="0">
                <a:solidFill>
                  <a:srgbClr val="C00000"/>
                </a:solidFill>
              </a:rPr>
              <a:t> ψ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>
                <a:solidFill>
                  <a:srgbClr val="C00000"/>
                </a:solidFill>
              </a:rPr>
              <a:t>|</a:t>
            </a:r>
            <a:r>
              <a:rPr lang="en-US" sz="2400" baseline="30000" dirty="0">
                <a:solidFill>
                  <a:srgbClr val="C00000"/>
                </a:solidFill>
              </a:rPr>
              <a:t>2</a:t>
            </a:r>
            <a:r>
              <a:rPr lang="en-US" sz="2400" dirty="0">
                <a:solidFill>
                  <a:srgbClr val="C00000"/>
                </a:solidFill>
              </a:rPr>
              <a:t> = −</a:t>
            </a:r>
            <a:r>
              <a:rPr lang="en-US" sz="2400" dirty="0">
                <a:solidFill>
                  <a:srgbClr val="C00000"/>
                </a:solidFill>
                <a:latin typeface="Symbol" pitchFamily="18" charset="2"/>
              </a:rPr>
              <a:t>a</a:t>
            </a:r>
            <a:r>
              <a:rPr lang="en-US" sz="2400" dirty="0">
                <a:solidFill>
                  <a:srgbClr val="C00000"/>
                </a:solidFill>
              </a:rPr>
              <a:t>(T</a:t>
            </a:r>
            <a:r>
              <a:rPr lang="en-US" sz="2400" dirty="0" smtClean="0">
                <a:solidFill>
                  <a:srgbClr val="C00000"/>
                </a:solidFill>
              </a:rPr>
              <a:t>)/2</a:t>
            </a:r>
            <a:r>
              <a:rPr lang="en-US" sz="2400" dirty="0" smtClean="0">
                <a:solidFill>
                  <a:srgbClr val="C00000"/>
                </a:solidFill>
                <a:latin typeface="Symbol" pitchFamily="18" charset="2"/>
              </a:rPr>
              <a:t>b</a:t>
            </a:r>
            <a:r>
              <a:rPr lang="en-US" sz="2400" dirty="0" smtClean="0">
                <a:solidFill>
                  <a:srgbClr val="C00000"/>
                </a:solidFill>
              </a:rPr>
              <a:t>(T</a:t>
            </a:r>
            <a:r>
              <a:rPr lang="en-US" sz="2400" dirty="0">
                <a:solidFill>
                  <a:srgbClr val="C00000"/>
                </a:solidFill>
              </a:rPr>
              <a:t>).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sz="2400" dirty="0">
                <a:solidFill>
                  <a:srgbClr val="0000FF"/>
                </a:solidFill>
              </a:rPr>
              <a:t>Landau and </a:t>
            </a:r>
            <a:r>
              <a:rPr lang="en-US" sz="2400" dirty="0" err="1">
                <a:solidFill>
                  <a:srgbClr val="0000FF"/>
                </a:solidFill>
              </a:rPr>
              <a:t>Ginzburg</a:t>
            </a:r>
            <a:r>
              <a:rPr lang="en-US" sz="2400" dirty="0">
                <a:solidFill>
                  <a:srgbClr val="0000FF"/>
                </a:solidFill>
              </a:rPr>
              <a:t> assumed that at high temperatures, above </a:t>
            </a:r>
            <a:r>
              <a:rPr lang="en-US" sz="2400" dirty="0" smtClean="0">
                <a:solidFill>
                  <a:srgbClr val="0000FF"/>
                </a:solidFill>
              </a:rPr>
              <a:t>T</a:t>
            </a:r>
            <a:r>
              <a:rPr lang="en-US" sz="2400" baseline="-25000" dirty="0" smtClean="0">
                <a:solidFill>
                  <a:srgbClr val="0000FF"/>
                </a:solidFill>
              </a:rPr>
              <a:t>C</a:t>
            </a:r>
            <a:r>
              <a:rPr lang="en-US" sz="2400" dirty="0" smtClean="0">
                <a:solidFill>
                  <a:srgbClr val="0000FF"/>
                </a:solidFill>
              </a:rPr>
              <a:t>, we have </a:t>
            </a:r>
            <a:r>
              <a:rPr lang="en-US" sz="2400" dirty="0">
                <a:solidFill>
                  <a:srgbClr val="0000FF"/>
                </a:solidFill>
                <a:latin typeface="Symbol" pitchFamily="18" charset="2"/>
              </a:rPr>
              <a:t>a</a:t>
            </a:r>
            <a:r>
              <a:rPr lang="en-US" sz="2400" dirty="0">
                <a:solidFill>
                  <a:srgbClr val="0000FF"/>
                </a:solidFill>
              </a:rPr>
              <a:t>(T) positive, and hence the minimum free energy solution is </a:t>
            </a:r>
            <a:r>
              <a:rPr lang="en-US" sz="2400" dirty="0" smtClean="0">
                <a:solidFill>
                  <a:srgbClr val="0000FF"/>
                </a:solidFill>
              </a:rPr>
              <a:t>one with </a:t>
            </a:r>
            <a:r>
              <a:rPr lang="el-GR" sz="2400" dirty="0" smtClean="0">
                <a:solidFill>
                  <a:srgbClr val="0000FF"/>
                </a:solidFill>
              </a:rPr>
              <a:t>ψ </a:t>
            </a:r>
            <a:r>
              <a:rPr lang="en-US" sz="2400" dirty="0" smtClean="0">
                <a:solidFill>
                  <a:srgbClr val="0000FF"/>
                </a:solidFill>
              </a:rPr>
              <a:t>= </a:t>
            </a:r>
            <a:r>
              <a:rPr lang="en-US" sz="2400" dirty="0">
                <a:solidFill>
                  <a:srgbClr val="0000FF"/>
                </a:solidFill>
              </a:rPr>
              <a:t>0, i.e. the normal state. </a:t>
            </a:r>
            <a:endParaRPr lang="en-US" sz="2400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C00000"/>
                </a:solidFill>
              </a:rPr>
              <a:t>But </a:t>
            </a:r>
            <a:r>
              <a:rPr lang="en-US" sz="2400" dirty="0">
                <a:solidFill>
                  <a:srgbClr val="C00000"/>
                </a:solidFill>
              </a:rPr>
              <a:t>if </a:t>
            </a:r>
            <a:r>
              <a:rPr lang="en-US" sz="2400" dirty="0">
                <a:solidFill>
                  <a:srgbClr val="C00000"/>
                </a:solidFill>
                <a:latin typeface="Symbol" pitchFamily="18" charset="2"/>
              </a:rPr>
              <a:t>a</a:t>
            </a:r>
            <a:r>
              <a:rPr lang="en-US" sz="2400" dirty="0">
                <a:solidFill>
                  <a:srgbClr val="C00000"/>
                </a:solidFill>
              </a:rPr>
              <a:t>(T) gradually decreases as </a:t>
            </a:r>
            <a:r>
              <a:rPr lang="en-US" sz="2400" dirty="0" smtClean="0">
                <a:solidFill>
                  <a:srgbClr val="C00000"/>
                </a:solidFill>
              </a:rPr>
              <a:t>the temperature </a:t>
            </a:r>
            <a:r>
              <a:rPr lang="en-US" sz="2400" dirty="0">
                <a:solidFill>
                  <a:srgbClr val="C00000"/>
                </a:solidFill>
              </a:rPr>
              <a:t>T is reduced, then the state of the system will change </a:t>
            </a:r>
            <a:r>
              <a:rPr lang="en-US" sz="2400" dirty="0" smtClean="0">
                <a:solidFill>
                  <a:srgbClr val="C00000"/>
                </a:solidFill>
              </a:rPr>
              <a:t>suddenly when </a:t>
            </a:r>
            <a:r>
              <a:rPr lang="en-US" sz="2400" dirty="0">
                <a:solidFill>
                  <a:srgbClr val="C00000"/>
                </a:solidFill>
              </a:rPr>
              <a:t>we reach the point </a:t>
            </a:r>
            <a:r>
              <a:rPr lang="en-US" sz="2400" i="1" dirty="0">
                <a:solidFill>
                  <a:srgbClr val="C00000"/>
                </a:solidFill>
                <a:latin typeface="Symbol" pitchFamily="18" charset="2"/>
              </a:rPr>
              <a:t>a</a:t>
            </a:r>
            <a:r>
              <a:rPr lang="en-US" sz="2400" dirty="0">
                <a:solidFill>
                  <a:srgbClr val="C00000"/>
                </a:solidFill>
              </a:rPr>
              <a:t>(T) = 0. Below this temperature the </a:t>
            </a:r>
            <a:r>
              <a:rPr lang="en-US" sz="2400" dirty="0" smtClean="0">
                <a:solidFill>
                  <a:srgbClr val="C00000"/>
                </a:solidFill>
              </a:rPr>
              <a:t>minimum free </a:t>
            </a:r>
            <a:r>
              <a:rPr lang="en-US" sz="2400" dirty="0">
                <a:solidFill>
                  <a:srgbClr val="C00000"/>
                </a:solidFill>
              </a:rPr>
              <a:t>energy solution </a:t>
            </a:r>
            <a:r>
              <a:rPr lang="en-US" sz="2400" dirty="0" smtClean="0">
                <a:solidFill>
                  <a:srgbClr val="C00000"/>
                </a:solidFill>
              </a:rPr>
              <a:t>changes to one with </a:t>
            </a:r>
            <a:r>
              <a:rPr lang="el-GR" sz="2400" dirty="0" smtClean="0">
                <a:solidFill>
                  <a:srgbClr val="C00000"/>
                </a:solidFill>
              </a:rPr>
              <a:t>ψ ≠</a:t>
            </a:r>
            <a:r>
              <a:rPr lang="en-US" sz="2400" dirty="0" smtClean="0">
                <a:solidFill>
                  <a:srgbClr val="C00000"/>
                </a:solidFill>
              </a:rPr>
              <a:t> 0. Therefore we can identify temperature ,where , </a:t>
            </a:r>
            <a:r>
              <a:rPr lang="en-US" sz="2400" dirty="0" smtClean="0">
                <a:solidFill>
                  <a:srgbClr val="C00000"/>
                </a:solidFill>
                <a:latin typeface="Symbol" pitchFamily="18" charset="2"/>
              </a:rPr>
              <a:t>a</a:t>
            </a:r>
            <a:r>
              <a:rPr lang="en-US" sz="2400" dirty="0" smtClean="0">
                <a:solidFill>
                  <a:srgbClr val="C00000"/>
                </a:solidFill>
              </a:rPr>
              <a:t>(T</a:t>
            </a:r>
            <a:r>
              <a:rPr lang="en-US" sz="2400" dirty="0">
                <a:solidFill>
                  <a:srgbClr val="C00000"/>
                </a:solidFill>
              </a:rPr>
              <a:t>) becomes zero as the </a:t>
            </a:r>
            <a:r>
              <a:rPr lang="en-US" sz="2400" dirty="0" smtClean="0">
                <a:solidFill>
                  <a:srgbClr val="C00000"/>
                </a:solidFill>
              </a:rPr>
              <a:t>critical Temperature  T</a:t>
            </a:r>
            <a:r>
              <a:rPr lang="en-US" sz="2400" baseline="-25000" dirty="0" smtClean="0">
                <a:solidFill>
                  <a:srgbClr val="C00000"/>
                </a:solidFill>
              </a:rPr>
              <a:t>C</a:t>
            </a:r>
            <a:r>
              <a:rPr lang="en-US" sz="2400" dirty="0" smtClean="0">
                <a:solidFill>
                  <a:srgbClr val="C00000"/>
                </a:solidFill>
              </a:rPr>
              <a:t>.</a:t>
            </a:r>
            <a:endParaRPr lang="en-US" sz="2400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772400" cy="990600"/>
          </a:xfrm>
        </p:spPr>
        <p:txBody>
          <a:bodyPr>
            <a:noAutofit/>
          </a:bodyPr>
          <a:lstStyle/>
          <a:p>
            <a:pPr algn="l"/>
            <a:r>
              <a:rPr lang="en-US" sz="30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Ginzburg</a:t>
            </a:r>
            <a:r>
              <a:rPr lang="en-US" sz="3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Landau phenomenological Theory</a:t>
            </a: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066800"/>
            <a:ext cx="8991600" cy="5791200"/>
          </a:xfrm>
        </p:spPr>
        <p:txBody>
          <a:bodyPr>
            <a:normAutofit/>
          </a:bodyPr>
          <a:lstStyle/>
          <a:p>
            <a:pPr marL="514350" indent="-514350" algn="just">
              <a:buFont typeface="Wingdings" pitchFamily="2" charset="2"/>
              <a:buChar char="Ø"/>
            </a:pPr>
            <a:r>
              <a:rPr lang="en-US" dirty="0">
                <a:solidFill>
                  <a:srgbClr val="0000FF"/>
                </a:solidFill>
              </a:rPr>
              <a:t>Near to this critical </a:t>
            </a:r>
            <a:r>
              <a:rPr lang="en-US" dirty="0" smtClean="0">
                <a:solidFill>
                  <a:srgbClr val="0000FF"/>
                </a:solidFill>
              </a:rPr>
              <a:t>temperature</a:t>
            </a:r>
            <a:r>
              <a:rPr lang="en-US" dirty="0">
                <a:solidFill>
                  <a:srgbClr val="0000FF"/>
                </a:solidFill>
              </a:rPr>
              <a:t>, </a:t>
            </a:r>
            <a:r>
              <a:rPr lang="en-US" dirty="0" err="1">
                <a:solidFill>
                  <a:srgbClr val="0000FF"/>
                </a:solidFill>
              </a:rPr>
              <a:t>Tc</a:t>
            </a:r>
            <a:r>
              <a:rPr lang="en-US" dirty="0">
                <a:solidFill>
                  <a:srgbClr val="0000FF"/>
                </a:solidFill>
              </a:rPr>
              <a:t>, assuming that the </a:t>
            </a:r>
            <a:r>
              <a:rPr lang="en-US" dirty="0" smtClean="0">
                <a:solidFill>
                  <a:srgbClr val="0000FF"/>
                </a:solidFill>
              </a:rPr>
              <a:t>coefficients </a:t>
            </a:r>
            <a:r>
              <a:rPr lang="en-US" dirty="0" smtClean="0">
                <a:solidFill>
                  <a:srgbClr val="0000FF"/>
                </a:solidFill>
                <a:latin typeface="Symbol" pitchFamily="18" charset="2"/>
              </a:rPr>
              <a:t>a</a:t>
            </a:r>
            <a:r>
              <a:rPr lang="en-US" dirty="0" smtClean="0">
                <a:solidFill>
                  <a:srgbClr val="0000FF"/>
                </a:solidFill>
              </a:rPr>
              <a:t>(T</a:t>
            </a:r>
            <a:r>
              <a:rPr lang="en-US" dirty="0">
                <a:solidFill>
                  <a:srgbClr val="0000FF"/>
                </a:solidFill>
              </a:rPr>
              <a:t>) and </a:t>
            </a:r>
            <a:r>
              <a:rPr lang="en-US" dirty="0">
                <a:solidFill>
                  <a:srgbClr val="0000FF"/>
                </a:solidFill>
                <a:latin typeface="Symbol" pitchFamily="18" charset="2"/>
              </a:rPr>
              <a:t>b</a:t>
            </a:r>
            <a:r>
              <a:rPr lang="en-US" dirty="0">
                <a:solidFill>
                  <a:srgbClr val="0000FF"/>
                </a:solidFill>
              </a:rPr>
              <a:t>(T) change smoothly with temperature, we can make a </a:t>
            </a:r>
            <a:r>
              <a:rPr lang="en-US" dirty="0" smtClean="0">
                <a:solidFill>
                  <a:srgbClr val="0000FF"/>
                </a:solidFill>
              </a:rPr>
              <a:t>Taylor expansion,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dirty="0" smtClean="0">
                <a:latin typeface="Symbol" pitchFamily="18" charset="2"/>
              </a:rPr>
              <a:t>            </a:t>
            </a:r>
            <a:r>
              <a:rPr lang="en-US" dirty="0" smtClean="0">
                <a:solidFill>
                  <a:srgbClr val="C00000"/>
                </a:solidFill>
                <a:latin typeface="Symbol" pitchFamily="18" charset="2"/>
              </a:rPr>
              <a:t>a</a:t>
            </a:r>
            <a:r>
              <a:rPr lang="en-US" dirty="0" smtClean="0">
                <a:solidFill>
                  <a:srgbClr val="C00000"/>
                </a:solidFill>
              </a:rPr>
              <a:t>(T</a:t>
            </a:r>
            <a:r>
              <a:rPr lang="en-US" dirty="0">
                <a:solidFill>
                  <a:srgbClr val="C00000"/>
                </a:solidFill>
              </a:rPr>
              <a:t>) </a:t>
            </a:r>
            <a:r>
              <a:rPr lang="en-US" dirty="0" smtClean="0">
                <a:solidFill>
                  <a:srgbClr val="C00000"/>
                </a:solidFill>
              </a:rPr>
              <a:t>≈ </a:t>
            </a:r>
            <a:r>
              <a:rPr lang="en-US" dirty="0" smtClean="0">
                <a:solidFill>
                  <a:srgbClr val="C00000"/>
                </a:solidFill>
                <a:latin typeface="Symbol" pitchFamily="18" charset="2"/>
              </a:rPr>
              <a:t>a</a:t>
            </a:r>
            <a:r>
              <a:rPr lang="en-US" dirty="0" smtClean="0">
                <a:solidFill>
                  <a:srgbClr val="C00000"/>
                </a:solidFill>
              </a:rPr>
              <a:t>’ </a:t>
            </a:r>
            <a:r>
              <a:rPr lang="en-US" dirty="0">
                <a:solidFill>
                  <a:srgbClr val="C00000"/>
                </a:solidFill>
              </a:rPr>
              <a:t>× (T − </a:t>
            </a:r>
            <a:r>
              <a:rPr lang="en-US" dirty="0" err="1">
                <a:solidFill>
                  <a:srgbClr val="C00000"/>
                </a:solidFill>
              </a:rPr>
              <a:t>Tc</a:t>
            </a:r>
            <a:r>
              <a:rPr lang="en-US" dirty="0">
                <a:solidFill>
                  <a:srgbClr val="C00000"/>
                </a:solidFill>
              </a:rPr>
              <a:t>) + . . </a:t>
            </a:r>
            <a:r>
              <a:rPr lang="en-US" dirty="0" smtClean="0">
                <a:solidFill>
                  <a:srgbClr val="C00000"/>
                </a:solidFill>
              </a:rPr>
              <a:t>.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C00000"/>
                </a:solidFill>
              </a:rPr>
              <a:t>              </a:t>
            </a:r>
            <a:r>
              <a:rPr lang="en-US" dirty="0" smtClean="0">
                <a:solidFill>
                  <a:srgbClr val="C00000"/>
                </a:solidFill>
                <a:latin typeface="Symbol" pitchFamily="18" charset="2"/>
              </a:rPr>
              <a:t>b</a:t>
            </a:r>
            <a:r>
              <a:rPr lang="en-US" dirty="0" smtClean="0">
                <a:solidFill>
                  <a:srgbClr val="C00000"/>
                </a:solidFill>
              </a:rPr>
              <a:t>(T) ≈  </a:t>
            </a:r>
            <a:r>
              <a:rPr lang="en-US" dirty="0">
                <a:solidFill>
                  <a:srgbClr val="C00000"/>
                </a:solidFill>
                <a:latin typeface="Symbol" pitchFamily="18" charset="2"/>
              </a:rPr>
              <a:t>b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>
                <a:solidFill>
                  <a:srgbClr val="C00000"/>
                </a:solidFill>
              </a:rPr>
              <a:t>+ . . . , </a:t>
            </a:r>
            <a:endParaRPr lang="en-US" dirty="0" smtClean="0">
              <a:solidFill>
                <a:srgbClr val="C00000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endParaRPr lang="en-US" i="1" dirty="0">
              <a:solidFill>
                <a:srgbClr val="0000FF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4724400"/>
            <a:ext cx="6324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772400" cy="990600"/>
          </a:xfrm>
        </p:spPr>
        <p:txBody>
          <a:bodyPr>
            <a:noAutofit/>
          </a:bodyPr>
          <a:lstStyle/>
          <a:p>
            <a:pPr algn="l"/>
            <a:r>
              <a:rPr lang="en-US" sz="30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Ginzburg</a:t>
            </a:r>
            <a:r>
              <a:rPr lang="en-US" sz="3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Landau phenomenological Theory</a:t>
            </a: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8991600" cy="5791200"/>
          </a:xfrm>
        </p:spPr>
        <p:txBody>
          <a:bodyPr>
            <a:normAutofit/>
          </a:bodyPr>
          <a:lstStyle/>
          <a:p>
            <a:pPr marL="514350" indent="-514350" algn="just">
              <a:buFont typeface="Wingdings" pitchFamily="2" charset="2"/>
              <a:buChar char="Ø"/>
            </a:pPr>
            <a:r>
              <a:rPr lang="en-US" i="1" dirty="0" smtClean="0">
                <a:solidFill>
                  <a:srgbClr val="0000FF"/>
                </a:solidFill>
              </a:rPr>
              <a:t> </a:t>
            </a:r>
          </a:p>
          <a:p>
            <a:pPr marL="514350" indent="-514350" algn="just">
              <a:buFont typeface="Wingdings" pitchFamily="2" charset="2"/>
              <a:buChar char="Ø"/>
            </a:pPr>
            <a:endParaRPr lang="en-US" i="1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endParaRPr lang="en-US" i="1" dirty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endParaRPr lang="en-US" i="1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endParaRPr lang="en-US" i="1" dirty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i="1" dirty="0" smtClean="0">
                <a:solidFill>
                  <a:srgbClr val="0000FF"/>
                </a:solidFill>
              </a:rPr>
              <a:t>                                                                                   (1)</a:t>
            </a:r>
            <a:endParaRPr lang="en-US" i="1" dirty="0">
              <a:solidFill>
                <a:srgbClr val="0000FF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066800"/>
            <a:ext cx="8686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64564" y="2611084"/>
            <a:ext cx="6479236" cy="2265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304800" y="4826675"/>
            <a:ext cx="8839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 smtClean="0"/>
              <a:t>F is now the total free </a:t>
            </a:r>
            <a:r>
              <a:rPr lang="en-US" sz="2400" dirty="0"/>
              <a:t>e</a:t>
            </a:r>
            <a:r>
              <a:rPr lang="en-US" sz="2400" dirty="0" smtClean="0"/>
              <a:t>nergy. Eq. (1) in its present form does not model the increase in energy  associated with a spatial distortion of the order parameter, i.e., effects associated with a coherence  length, </a:t>
            </a:r>
            <a:r>
              <a:rPr lang="el-GR" sz="2400" dirty="0" smtClean="0"/>
              <a:t>ξ</a:t>
            </a:r>
            <a:r>
              <a:rPr lang="en-US" sz="2400" dirty="0" smtClean="0"/>
              <a:t>.  To account for such effects </a:t>
            </a:r>
            <a:r>
              <a:rPr lang="en-US" sz="2400" dirty="0" err="1" smtClean="0"/>
              <a:t>Ginzburg</a:t>
            </a:r>
            <a:r>
              <a:rPr lang="en-US" sz="2400" dirty="0" smtClean="0"/>
              <a:t> and Landau added a 'gradient energy' term to (1)  0f the form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772400" cy="990600"/>
          </a:xfrm>
        </p:spPr>
        <p:txBody>
          <a:bodyPr>
            <a:noAutofit/>
          </a:bodyPr>
          <a:lstStyle/>
          <a:p>
            <a:pPr algn="l"/>
            <a:r>
              <a:rPr lang="en-US" sz="30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Ginzburg</a:t>
            </a:r>
            <a:r>
              <a:rPr lang="en-US" sz="3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Landau phenomenological Theory</a:t>
            </a: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066800"/>
            <a:ext cx="8991600" cy="5791200"/>
          </a:xfrm>
        </p:spPr>
        <p:txBody>
          <a:bodyPr>
            <a:normAutofit/>
          </a:bodyPr>
          <a:lstStyle/>
          <a:p>
            <a:pPr marL="514350" indent="-514350" algn="just">
              <a:buFont typeface="Wingdings" pitchFamily="2" charset="2"/>
              <a:buChar char="Ø"/>
            </a:pPr>
            <a:endParaRPr lang="en-US" dirty="0" smtClean="0"/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dirty="0" smtClean="0"/>
              <a:t>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2600" y="1066800"/>
            <a:ext cx="51054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667000"/>
            <a:ext cx="9144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90800" y="5254558"/>
            <a:ext cx="2514600" cy="1284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772400" cy="990600"/>
          </a:xfrm>
        </p:spPr>
        <p:txBody>
          <a:bodyPr>
            <a:noAutofit/>
          </a:bodyPr>
          <a:lstStyle/>
          <a:p>
            <a:pPr algn="l"/>
            <a:r>
              <a:rPr lang="en-US" sz="30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Ginzburg</a:t>
            </a:r>
            <a:r>
              <a:rPr lang="en-US" sz="3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Landau phenomenological Theory</a:t>
            </a: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066800"/>
            <a:ext cx="8991600" cy="5791200"/>
          </a:xfrm>
        </p:spPr>
        <p:txBody>
          <a:bodyPr>
            <a:normAutofit/>
          </a:bodyPr>
          <a:lstStyle/>
          <a:p>
            <a:pPr marL="514350" indent="-514350" algn="just">
              <a:buFont typeface="Wingdings" pitchFamily="2" charset="2"/>
              <a:buChar char="Ø"/>
            </a:pPr>
            <a:endParaRPr lang="en-US" dirty="0" smtClean="0"/>
          </a:p>
          <a:p>
            <a:pPr marL="514350" indent="-514350" algn="just">
              <a:buFont typeface="Wingdings" pitchFamily="2" charset="2"/>
              <a:buChar char="Ø"/>
            </a:pPr>
            <a:endParaRPr lang="en-US" dirty="0" smtClean="0"/>
          </a:p>
          <a:p>
            <a:pPr marL="514350" indent="-514350" algn="just">
              <a:buFont typeface="Wingdings" pitchFamily="2" charset="2"/>
              <a:buChar char="Ø"/>
            </a:pPr>
            <a:endParaRPr lang="en-US" dirty="0"/>
          </a:p>
          <a:p>
            <a:pPr marL="514350" indent="-514350" algn="just">
              <a:buFont typeface="Wingdings" pitchFamily="2" charset="2"/>
              <a:buChar char="Ø"/>
            </a:pPr>
            <a:endParaRPr lang="en-US" dirty="0" smtClean="0"/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C00000"/>
                </a:solidFill>
              </a:rPr>
              <a:t>Hence</a:t>
            </a:r>
          </a:p>
          <a:p>
            <a:pPr marL="514350" indent="-514350" algn="just">
              <a:buFont typeface="Wingdings" pitchFamily="2" charset="2"/>
              <a:buChar char="Ø"/>
            </a:pPr>
            <a:endParaRPr lang="en-US" dirty="0">
              <a:solidFill>
                <a:srgbClr val="C00000"/>
              </a:solidFill>
            </a:endParaRPr>
          </a:p>
          <a:p>
            <a:pPr marL="514350" indent="-514350" algn="just"/>
            <a:endParaRPr lang="en-US" dirty="0">
              <a:solidFill>
                <a:srgbClr val="C00000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dirty="0" smtClean="0"/>
              <a:t>  </a:t>
            </a:r>
            <a:r>
              <a:rPr lang="en-US" dirty="0" smtClean="0">
                <a:solidFill>
                  <a:srgbClr val="C00000"/>
                </a:solidFill>
              </a:rPr>
              <a:t>Finally we must add the contribution of the magnetic field to the energy density </a:t>
            </a:r>
            <a:endParaRPr lang="en-US" dirty="0" smtClean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295400"/>
            <a:ext cx="6886842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57600" y="2286000"/>
            <a:ext cx="2996805" cy="126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57400" y="3581400"/>
            <a:ext cx="63246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772400" cy="990600"/>
          </a:xfrm>
        </p:spPr>
        <p:txBody>
          <a:bodyPr>
            <a:noAutofit/>
          </a:bodyPr>
          <a:lstStyle/>
          <a:p>
            <a:pPr algn="l"/>
            <a:r>
              <a:rPr lang="en-US" sz="30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Ginzburg</a:t>
            </a:r>
            <a:r>
              <a:rPr lang="en-US" sz="3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Landau phenomenological Theory</a:t>
            </a: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066800"/>
            <a:ext cx="8991600" cy="5791200"/>
          </a:xfrm>
        </p:spPr>
        <p:txBody>
          <a:bodyPr>
            <a:normAutofit lnSpcReduction="10000"/>
          </a:bodyPr>
          <a:lstStyle/>
          <a:p>
            <a:pPr marL="514350" indent="-514350" algn="just">
              <a:buFont typeface="Wingdings" pitchFamily="2" charset="2"/>
              <a:buChar char="Ø"/>
            </a:pPr>
            <a:endParaRPr lang="en-US" dirty="0" smtClean="0"/>
          </a:p>
          <a:p>
            <a:pPr marL="514350" indent="-514350" algn="just"/>
            <a:endParaRPr lang="en-US" dirty="0"/>
          </a:p>
          <a:p>
            <a:pPr marL="514350" indent="-514350" algn="just"/>
            <a:endParaRPr lang="en-US" dirty="0" smtClean="0">
              <a:solidFill>
                <a:srgbClr val="C00000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C00000"/>
                </a:solidFill>
              </a:rPr>
              <a:t>Combining the above</a:t>
            </a:r>
          </a:p>
          <a:p>
            <a:pPr marL="514350" indent="-514350" algn="just">
              <a:buFont typeface="Wingdings" pitchFamily="2" charset="2"/>
              <a:buChar char="Ø"/>
            </a:pPr>
            <a:endParaRPr lang="en-US" dirty="0">
              <a:solidFill>
                <a:srgbClr val="C00000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endParaRPr lang="en-US" dirty="0" smtClean="0">
              <a:solidFill>
                <a:srgbClr val="C00000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endParaRPr lang="en-US" dirty="0" smtClean="0">
              <a:solidFill>
                <a:srgbClr val="C00000"/>
              </a:solidFill>
            </a:endParaRPr>
          </a:p>
          <a:p>
            <a:pPr marL="514350" indent="-514350" algn="just"/>
            <a:r>
              <a:rPr lang="en-US" dirty="0" smtClean="0"/>
              <a:t>                                                                             (2)</a:t>
            </a:r>
          </a:p>
          <a:p>
            <a:pPr marL="514350" indent="-514350" algn="just"/>
            <a:endParaRPr lang="en-US" dirty="0"/>
          </a:p>
          <a:p>
            <a:pPr marL="514350" indent="-514350" algn="just"/>
            <a:r>
              <a:rPr lang="en-US" dirty="0" smtClean="0"/>
              <a:t>                                                                                </a:t>
            </a:r>
            <a:r>
              <a:rPr lang="en-US" dirty="0" smtClean="0">
                <a:solidFill>
                  <a:srgbClr val="C00000"/>
                </a:solidFill>
              </a:rPr>
              <a:t>(2)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0400" y="1219200"/>
            <a:ext cx="3218224" cy="150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3505200"/>
            <a:ext cx="8839200" cy="2160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81000"/>
            <a:ext cx="8839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732" y="2209800"/>
            <a:ext cx="861526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124200"/>
            <a:ext cx="914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0" y="4826675"/>
            <a:ext cx="9144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variation with respect to </a:t>
            </a:r>
            <a:r>
              <a:rPr lang="el-GR" sz="2800" dirty="0" smtClean="0"/>
              <a:t>ψ</a:t>
            </a:r>
            <a:r>
              <a:rPr lang="en-US" sz="2800" dirty="0" smtClean="0"/>
              <a:t>, which is an independent  Variable, yields the complex conjugate of (2). To minimize ,          we set the integrand of the of above  to zero; this yields the first  G-L equation.</a:t>
            </a:r>
            <a:endParaRPr lang="en-US" sz="2800" dirty="0"/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621424" y="5273675"/>
            <a:ext cx="522576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0"/>
            <a:ext cx="7772400" cy="5365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85800"/>
            <a:ext cx="9144000" cy="6172200"/>
          </a:xfrm>
        </p:spPr>
        <p:txBody>
          <a:bodyPr/>
          <a:lstStyle/>
          <a:p>
            <a:pPr marL="514350" indent="-514350" algn="just">
              <a:buFont typeface="Wingdings" pitchFamily="2" charset="2"/>
              <a:buChar char="Ø"/>
            </a:pPr>
            <a:r>
              <a:rPr lang="en-US" dirty="0" err="1" smtClean="0">
                <a:solidFill>
                  <a:srgbClr val="C00000"/>
                </a:solidFill>
              </a:rPr>
              <a:t>Ginzburg</a:t>
            </a:r>
            <a:r>
              <a:rPr lang="en-US" dirty="0" smtClean="0">
                <a:solidFill>
                  <a:srgbClr val="C00000"/>
                </a:solidFill>
              </a:rPr>
              <a:t> Landau Equation</a:t>
            </a:r>
          </a:p>
          <a:p>
            <a:pPr marL="514350" indent="-514350" algn="just">
              <a:buFont typeface="+mj-lt"/>
              <a:buAutoNum type="arabicPeriod"/>
            </a:pPr>
            <a:endParaRPr lang="en-US" dirty="0">
              <a:solidFill>
                <a:srgbClr val="C00000"/>
              </a:solidFill>
            </a:endParaRPr>
          </a:p>
          <a:p>
            <a:pPr marL="514350" indent="-514350" algn="just">
              <a:buFont typeface="+mj-lt"/>
              <a:buAutoNum type="arabicPeriod"/>
            </a:pPr>
            <a:endParaRPr lang="en-US" dirty="0" smtClean="0">
              <a:solidFill>
                <a:srgbClr val="C00000"/>
              </a:solidFill>
            </a:endParaRPr>
          </a:p>
          <a:p>
            <a:pPr marL="514350" indent="-514350" algn="just">
              <a:buFont typeface="+mj-lt"/>
              <a:buAutoNum type="arabicPeriod"/>
            </a:pPr>
            <a:endParaRPr lang="en-US" dirty="0">
              <a:solidFill>
                <a:srgbClr val="C00000"/>
              </a:solidFill>
            </a:endParaRPr>
          </a:p>
          <a:p>
            <a:pPr marL="514350" indent="-514350" algn="just">
              <a:buFont typeface="+mj-lt"/>
              <a:buAutoNum type="arabicPeriod"/>
            </a:pPr>
            <a:endParaRPr lang="en-US" dirty="0" smtClean="0">
              <a:solidFill>
                <a:srgbClr val="C00000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C00000"/>
                </a:solidFill>
              </a:rPr>
              <a:t>Variation of Eq. (2) </a:t>
            </a:r>
            <a:r>
              <a:rPr lang="en-US" dirty="0" err="1" smtClean="0">
                <a:solidFill>
                  <a:srgbClr val="C00000"/>
                </a:solidFill>
              </a:rPr>
              <a:t>w.r.t</a:t>
            </a:r>
            <a:r>
              <a:rPr lang="en-US" dirty="0" smtClean="0">
                <a:solidFill>
                  <a:srgbClr val="C00000"/>
                </a:solidFill>
              </a:rPr>
              <a:t>    </a:t>
            </a:r>
            <a:r>
              <a:rPr lang="en-US" b="1" i="1" dirty="0" smtClean="0">
                <a:solidFill>
                  <a:srgbClr val="C00000"/>
                </a:solidFill>
              </a:rPr>
              <a:t>A </a:t>
            </a:r>
            <a:r>
              <a:rPr lang="en-US" dirty="0" smtClean="0">
                <a:solidFill>
                  <a:srgbClr val="C00000"/>
                </a:solidFill>
              </a:rPr>
              <a:t>where </a:t>
            </a:r>
          </a:p>
          <a:p>
            <a:pPr marL="514350" indent="-514350" algn="just">
              <a:buFont typeface="+mj-lt"/>
              <a:buAutoNum type="arabicPeriod"/>
            </a:pPr>
            <a:endParaRPr lang="en-US" b="1" i="1" dirty="0">
              <a:solidFill>
                <a:srgbClr val="C00000"/>
              </a:solidFill>
            </a:endParaRPr>
          </a:p>
          <a:p>
            <a:pPr marL="514350" indent="-514350" algn="just">
              <a:buFont typeface="+mj-lt"/>
              <a:buAutoNum type="arabicPeriod"/>
            </a:pPr>
            <a:endParaRPr lang="en-US" b="1" i="1" dirty="0" smtClean="0">
              <a:solidFill>
                <a:srgbClr val="C00000"/>
              </a:solidFill>
            </a:endParaRPr>
          </a:p>
          <a:p>
            <a:pPr marL="514350" indent="-514350" algn="just">
              <a:buFont typeface="+mj-lt"/>
              <a:buAutoNum type="arabicPeriod"/>
            </a:pPr>
            <a:endParaRPr lang="en-US" b="1" i="1" dirty="0">
              <a:solidFill>
                <a:srgbClr val="C0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5304" y="1295400"/>
            <a:ext cx="8928696" cy="1902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4191000"/>
            <a:ext cx="2502412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28800" y="5257800"/>
            <a:ext cx="3612350" cy="115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0"/>
            <a:ext cx="7772400" cy="5365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685800"/>
            <a:ext cx="9144000" cy="6172200"/>
          </a:xfrm>
        </p:spPr>
        <p:txBody>
          <a:bodyPr>
            <a:normAutofit fontScale="92500" lnSpcReduction="10000"/>
          </a:bodyPr>
          <a:lstStyle/>
          <a:p>
            <a:pPr marL="514350" indent="-514350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C00000"/>
                </a:solidFill>
              </a:rPr>
              <a:t>Provided we identify </a:t>
            </a:r>
            <a:r>
              <a:rPr lang="en-US" b="1" dirty="0" smtClean="0">
                <a:solidFill>
                  <a:srgbClr val="C00000"/>
                </a:solidFill>
              </a:rPr>
              <a:t>J(r) </a:t>
            </a:r>
            <a:r>
              <a:rPr lang="en-US" dirty="0" smtClean="0">
                <a:solidFill>
                  <a:srgbClr val="C00000"/>
                </a:solidFill>
              </a:rPr>
              <a:t>as</a:t>
            </a:r>
          </a:p>
          <a:p>
            <a:pPr marL="514350" indent="-514350" algn="just">
              <a:buFont typeface="+mj-lt"/>
              <a:buAutoNum type="arabicPeriod"/>
            </a:pPr>
            <a:endParaRPr lang="en-US" dirty="0">
              <a:solidFill>
                <a:srgbClr val="C00000"/>
              </a:solidFill>
            </a:endParaRPr>
          </a:p>
          <a:p>
            <a:pPr marL="514350" indent="-514350" algn="just">
              <a:buFont typeface="+mj-lt"/>
              <a:buAutoNum type="arabicPeriod"/>
            </a:pPr>
            <a:endParaRPr lang="en-US" dirty="0" smtClean="0">
              <a:solidFill>
                <a:srgbClr val="C00000"/>
              </a:solidFill>
            </a:endParaRPr>
          </a:p>
          <a:p>
            <a:pPr marL="514350" indent="-514350" algn="just">
              <a:buFont typeface="+mj-lt"/>
              <a:buAutoNum type="arabicPeriod"/>
            </a:pPr>
            <a:endParaRPr lang="en-US" dirty="0">
              <a:solidFill>
                <a:srgbClr val="C00000"/>
              </a:solidFill>
            </a:endParaRPr>
          </a:p>
          <a:p>
            <a:pPr marL="514350" indent="-514350" algn="just">
              <a:buFont typeface="+mj-lt"/>
              <a:buAutoNum type="arabicPeriod"/>
            </a:pPr>
            <a:endParaRPr lang="en-US" dirty="0" smtClean="0">
              <a:solidFill>
                <a:srgbClr val="C00000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C00000"/>
                </a:solidFill>
              </a:rPr>
              <a:t>Or equivalently</a:t>
            </a:r>
          </a:p>
          <a:p>
            <a:pPr marL="514350" indent="-514350" algn="just">
              <a:buFont typeface="Wingdings" pitchFamily="2" charset="2"/>
              <a:buChar char="Ø"/>
            </a:pPr>
            <a:endParaRPr lang="en-US" dirty="0">
              <a:solidFill>
                <a:srgbClr val="C00000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endParaRPr lang="en-US" dirty="0" smtClean="0">
              <a:solidFill>
                <a:srgbClr val="C00000"/>
              </a:solidFill>
            </a:endParaRPr>
          </a:p>
          <a:p>
            <a:pPr marL="514350" indent="-514350" algn="just"/>
            <a:endParaRPr lang="en-US" b="1" i="1" dirty="0" smtClean="0">
              <a:solidFill>
                <a:srgbClr val="C00000"/>
              </a:solidFill>
            </a:endParaRPr>
          </a:p>
          <a:p>
            <a:pPr marL="514350" indent="-514350" algn="just"/>
            <a:endParaRPr lang="en-US" b="1" i="1" dirty="0">
              <a:solidFill>
                <a:srgbClr val="C00000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b="1" i="1" dirty="0" smtClean="0">
                <a:solidFill>
                  <a:srgbClr val="0000FF"/>
                </a:solidFill>
              </a:rPr>
              <a:t>This is the 2</a:t>
            </a:r>
            <a:r>
              <a:rPr lang="en-US" b="1" i="1" baseline="30000" dirty="0" smtClean="0">
                <a:solidFill>
                  <a:srgbClr val="0000FF"/>
                </a:solidFill>
              </a:rPr>
              <a:t>nd</a:t>
            </a:r>
            <a:r>
              <a:rPr lang="en-US" b="1" i="1" dirty="0" smtClean="0">
                <a:solidFill>
                  <a:srgbClr val="0000FF"/>
                </a:solidFill>
              </a:rPr>
              <a:t> </a:t>
            </a:r>
            <a:r>
              <a:rPr lang="en-US" b="1" i="1" dirty="0" err="1" smtClean="0">
                <a:solidFill>
                  <a:srgbClr val="0000FF"/>
                </a:solidFill>
              </a:rPr>
              <a:t>Ginzburg</a:t>
            </a:r>
            <a:r>
              <a:rPr lang="en-US" b="1" i="1" dirty="0" smtClean="0">
                <a:solidFill>
                  <a:srgbClr val="0000FF"/>
                </a:solidFill>
              </a:rPr>
              <a:t> landau equation which is same as the current density in quantum Mechanics</a:t>
            </a:r>
          </a:p>
          <a:p>
            <a:pPr marL="514350" indent="-514350" algn="just">
              <a:buFont typeface="+mj-lt"/>
              <a:buAutoNum type="arabicPeriod"/>
            </a:pPr>
            <a:endParaRPr lang="en-US" b="1" i="1" dirty="0">
              <a:solidFill>
                <a:srgbClr val="0000FF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524000"/>
            <a:ext cx="8534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4419600"/>
            <a:ext cx="8382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772400" cy="1069975"/>
          </a:xfrm>
        </p:spPr>
        <p:txBody>
          <a:bodyPr>
            <a:normAutofit fontScale="90000"/>
          </a:bodyPr>
          <a:lstStyle/>
          <a:p>
            <a:r>
              <a:rPr lang="en-US" smtClean="0"/>
              <a:t>Boundaries and boundary conditions 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447800"/>
            <a:ext cx="9144000" cy="5105400"/>
          </a:xfrm>
        </p:spPr>
        <p:txBody>
          <a:bodyPr>
            <a:normAutofit fontScale="77500" lnSpcReduction="20000"/>
          </a:bodyPr>
          <a:lstStyle/>
          <a:p>
            <a:pPr marL="742950" indent="-742950" algn="just">
              <a:buFont typeface="Wingdings" pitchFamily="2" charset="2"/>
              <a:buChar char="Ø"/>
            </a:pPr>
            <a:r>
              <a:rPr lang="en-US" sz="4400" dirty="0" smtClean="0">
                <a:solidFill>
                  <a:srgbClr val="0000FF"/>
                </a:solidFill>
              </a:rPr>
              <a:t>We first examine a simple case involving an inhomogeneous order parameter generated by the  presence of a boundary, in the absence of a magnetic field. </a:t>
            </a:r>
          </a:p>
          <a:p>
            <a:pPr marL="742950" indent="-742950" algn="just">
              <a:buFont typeface="Wingdings" pitchFamily="2" charset="2"/>
              <a:buChar char="Ø"/>
            </a:pPr>
            <a:r>
              <a:rPr lang="en-US" sz="4400" dirty="0" smtClean="0">
                <a:solidFill>
                  <a:srgbClr val="FF0000"/>
                </a:solidFill>
              </a:rPr>
              <a:t>Assume we have a superconducting half space occupying the region x &gt; 0. </a:t>
            </a:r>
          </a:p>
          <a:p>
            <a:pPr marL="742950" indent="-742950" algn="just">
              <a:buFont typeface="Wingdings" pitchFamily="2" charset="2"/>
              <a:buChar char="Ø"/>
            </a:pPr>
            <a:r>
              <a:rPr lang="en-US" sz="4400" dirty="0" smtClean="0">
                <a:solidFill>
                  <a:srgbClr val="0000FF"/>
                </a:solidFill>
              </a:rPr>
              <a:t>We further assume that the order parameter is driven to zero at this interface. </a:t>
            </a:r>
          </a:p>
          <a:p>
            <a:pPr marL="742950" indent="-742950" algn="just">
              <a:buFont typeface="Wingdings" pitchFamily="2" charset="2"/>
              <a:buChar char="Ø"/>
            </a:pPr>
            <a:r>
              <a:rPr lang="en-US" sz="4400" dirty="0" smtClean="0">
                <a:solidFill>
                  <a:srgbClr val="FF0000"/>
                </a:solidFill>
              </a:rPr>
              <a:t>Experimentally this can be accomplished by coating the surface of the superconductor with a film of ferromagnetic material. </a:t>
            </a:r>
          </a:p>
          <a:p>
            <a:endParaRPr lang="en-US" sz="4400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772400" cy="990600"/>
          </a:xfrm>
        </p:spPr>
        <p:txBody>
          <a:bodyPr>
            <a:noAutofit/>
          </a:bodyPr>
          <a:lstStyle/>
          <a:p>
            <a:pPr algn="l"/>
            <a:r>
              <a:rPr lang="en-US" sz="30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Ginzburg</a:t>
            </a:r>
            <a:r>
              <a:rPr lang="en-US" sz="3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Landau phenomenological Theory</a:t>
            </a: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066800"/>
            <a:ext cx="8991600" cy="5791200"/>
          </a:xfrm>
        </p:spPr>
        <p:txBody>
          <a:bodyPr>
            <a:normAutofit/>
          </a:bodyPr>
          <a:lstStyle/>
          <a:p>
            <a:pPr marL="514350" indent="-514350" algn="just">
              <a:buFont typeface="Wingdings" pitchFamily="2" charset="2"/>
              <a:buChar char="Ø"/>
            </a:pPr>
            <a:r>
              <a:rPr lang="en-US" dirty="0">
                <a:solidFill>
                  <a:srgbClr val="C00000"/>
                </a:solidFill>
              </a:rPr>
              <a:t>The theory of superconductivity introduced by </a:t>
            </a:r>
            <a:r>
              <a:rPr lang="en-US" dirty="0" err="1">
                <a:solidFill>
                  <a:srgbClr val="C00000"/>
                </a:solidFill>
              </a:rPr>
              <a:t>Ginzburg</a:t>
            </a:r>
            <a:r>
              <a:rPr lang="en-US" dirty="0">
                <a:solidFill>
                  <a:srgbClr val="C00000"/>
                </a:solidFill>
              </a:rPr>
              <a:t> and </a:t>
            </a:r>
            <a:r>
              <a:rPr lang="en-US" dirty="0" smtClean="0">
                <a:solidFill>
                  <a:srgbClr val="C00000"/>
                </a:solidFill>
              </a:rPr>
              <a:t>Landau in </a:t>
            </a:r>
            <a:r>
              <a:rPr lang="en-US" dirty="0">
                <a:solidFill>
                  <a:srgbClr val="C00000"/>
                </a:solidFill>
              </a:rPr>
              <a:t>1950 describes the superconducting phase transition from this </a:t>
            </a:r>
            <a:r>
              <a:rPr lang="en-US" dirty="0" smtClean="0">
                <a:solidFill>
                  <a:srgbClr val="C00000"/>
                </a:solidFill>
              </a:rPr>
              <a:t>thermodynamic </a:t>
            </a:r>
            <a:r>
              <a:rPr lang="en-US" dirty="0">
                <a:solidFill>
                  <a:srgbClr val="C00000"/>
                </a:solidFill>
              </a:rPr>
              <a:t>point of view. </a:t>
            </a:r>
            <a:endParaRPr lang="en-US" dirty="0" smtClean="0">
              <a:solidFill>
                <a:srgbClr val="C00000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00FF"/>
                </a:solidFill>
              </a:rPr>
              <a:t>It </a:t>
            </a:r>
            <a:r>
              <a:rPr lang="en-US" dirty="0">
                <a:solidFill>
                  <a:srgbClr val="0000FF"/>
                </a:solidFill>
              </a:rPr>
              <a:t>was originally introduced as a </a:t>
            </a:r>
            <a:r>
              <a:rPr lang="en-US" dirty="0" smtClean="0">
                <a:solidFill>
                  <a:srgbClr val="0000FF"/>
                </a:solidFill>
              </a:rPr>
              <a:t>phenomenological theory</a:t>
            </a:r>
            <a:r>
              <a:rPr lang="en-US" dirty="0">
                <a:solidFill>
                  <a:srgbClr val="0000FF"/>
                </a:solidFill>
              </a:rPr>
              <a:t>, but later </a:t>
            </a:r>
            <a:r>
              <a:rPr lang="en-US" dirty="0" err="1">
                <a:solidFill>
                  <a:srgbClr val="0000FF"/>
                </a:solidFill>
              </a:rPr>
              <a:t>Gor’kov</a:t>
            </a:r>
            <a:r>
              <a:rPr lang="en-US" dirty="0">
                <a:solidFill>
                  <a:srgbClr val="0000FF"/>
                </a:solidFill>
              </a:rPr>
              <a:t> showed that it can be derived from full the </a:t>
            </a:r>
            <a:r>
              <a:rPr lang="en-US" dirty="0" smtClean="0">
                <a:solidFill>
                  <a:srgbClr val="0000FF"/>
                </a:solidFill>
              </a:rPr>
              <a:t>mi- </a:t>
            </a:r>
            <a:r>
              <a:rPr lang="en-US" dirty="0" err="1" smtClean="0">
                <a:solidFill>
                  <a:srgbClr val="0000FF"/>
                </a:solidFill>
              </a:rPr>
              <a:t>croscopic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BCS theory in a suitable </a:t>
            </a:r>
            <a:r>
              <a:rPr lang="en-US" dirty="0" smtClean="0">
                <a:solidFill>
                  <a:srgbClr val="0000FF"/>
                </a:solidFill>
              </a:rPr>
              <a:t>limit.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i="1" dirty="0" smtClean="0">
                <a:solidFill>
                  <a:srgbClr val="C00000"/>
                </a:solidFill>
              </a:rPr>
              <a:t>Condensation Energy</a:t>
            </a:r>
            <a:endParaRPr lang="en-US" i="1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799" y="5486401"/>
            <a:ext cx="3260361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0" y="1"/>
            <a:ext cx="39624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9144000" cy="5562600"/>
          </a:xfrm>
        </p:spPr>
        <p:txBody>
          <a:bodyPr>
            <a:normAutofit lnSpcReduction="10000"/>
          </a:bodyPr>
          <a:lstStyle/>
          <a:p>
            <a:pPr marL="514350" indent="-514350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00FF"/>
                </a:solidFill>
              </a:rPr>
              <a:t>G L equation</a:t>
            </a:r>
          </a:p>
          <a:p>
            <a:pPr marL="514350" indent="-514350" algn="just">
              <a:buFont typeface="Wingdings" pitchFamily="2" charset="2"/>
              <a:buChar char="Ø"/>
            </a:pPr>
            <a:endParaRPr lang="en-US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endParaRPr lang="en-US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endParaRPr lang="en-US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endParaRPr lang="en-US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00FF"/>
                </a:solidFill>
              </a:rPr>
              <a:t>In one dimension becomes</a:t>
            </a:r>
          </a:p>
          <a:p>
            <a:pPr algn="just"/>
            <a:endParaRPr lang="en-US" dirty="0" smtClean="0">
              <a:solidFill>
                <a:srgbClr val="0000FF"/>
              </a:solidFill>
            </a:endParaRPr>
          </a:p>
          <a:p>
            <a:pPr algn="just"/>
            <a:endParaRPr lang="en-US" dirty="0" smtClean="0">
              <a:solidFill>
                <a:srgbClr val="0000FF"/>
              </a:solidFill>
            </a:endParaRPr>
          </a:p>
          <a:p>
            <a:pPr algn="just"/>
            <a:endParaRPr lang="en-US" dirty="0" smtClean="0">
              <a:solidFill>
                <a:srgbClr val="0000FF"/>
              </a:solidFill>
            </a:endParaRPr>
          </a:p>
          <a:p>
            <a:pPr algn="just"/>
            <a:r>
              <a:rPr lang="en-US" dirty="0" smtClean="0">
                <a:solidFill>
                  <a:srgbClr val="0000FF"/>
                </a:solidFill>
              </a:rPr>
              <a:t> 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81200"/>
            <a:ext cx="8928696" cy="1902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9244" y="4534537"/>
            <a:ext cx="6524955" cy="163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0" y="1"/>
            <a:ext cx="39624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9144000" cy="5562600"/>
          </a:xfrm>
        </p:spPr>
        <p:txBody>
          <a:bodyPr>
            <a:normAutofit/>
          </a:bodyPr>
          <a:lstStyle/>
          <a:p>
            <a:pPr marL="514350" indent="-514350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00FF"/>
                </a:solidFill>
                <a:latin typeface="Symbol" pitchFamily="18" charset="2"/>
              </a:rPr>
              <a:t>a</a:t>
            </a:r>
            <a:r>
              <a:rPr lang="en-US" dirty="0" smtClean="0">
                <a:solidFill>
                  <a:srgbClr val="0000FF"/>
                </a:solidFill>
              </a:rPr>
              <a:t> is negative in the superconducting state</a:t>
            </a:r>
          </a:p>
          <a:p>
            <a:pPr marL="514350" indent="-514350" algn="just">
              <a:buFont typeface="Wingdings" pitchFamily="2" charset="2"/>
              <a:buChar char="Ø"/>
            </a:pPr>
            <a:endParaRPr lang="en-US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endParaRPr lang="en-US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endParaRPr lang="en-US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00FF"/>
                </a:solidFill>
              </a:rPr>
              <a:t>Substituting</a:t>
            </a:r>
          </a:p>
          <a:p>
            <a:pPr marL="514350" indent="-514350" algn="just">
              <a:buFont typeface="Wingdings" pitchFamily="2" charset="2"/>
              <a:buChar char="Ø"/>
            </a:pPr>
            <a:endParaRPr lang="en-US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00FF"/>
                </a:solidFill>
              </a:rPr>
              <a:t>The above diff. equation  becomes</a:t>
            </a:r>
          </a:p>
          <a:p>
            <a:pPr algn="just"/>
            <a:r>
              <a:rPr lang="en-US" dirty="0" smtClean="0">
                <a:solidFill>
                  <a:srgbClr val="0000FF"/>
                </a:solidFill>
              </a:rPr>
              <a:t>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2057400"/>
            <a:ext cx="2768916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0" y="3733800"/>
            <a:ext cx="2748951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52600" y="5638800"/>
            <a:ext cx="4462725" cy="8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0" y="1"/>
            <a:ext cx="39624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838200"/>
            <a:ext cx="9144000" cy="5562600"/>
          </a:xfrm>
        </p:spPr>
        <p:txBody>
          <a:bodyPr>
            <a:normAutofit/>
          </a:bodyPr>
          <a:lstStyle/>
          <a:p>
            <a:pPr marL="514350" indent="-514350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00FF"/>
                </a:solidFill>
              </a:rPr>
              <a:t>Multiplying by </a:t>
            </a:r>
            <a:r>
              <a:rPr lang="en-US" i="1" dirty="0" smtClean="0">
                <a:solidFill>
                  <a:srgbClr val="0000FF"/>
                </a:solidFill>
              </a:rPr>
              <a:t>ƒ</a:t>
            </a:r>
            <a:r>
              <a:rPr lang="en-US" dirty="0" smtClean="0">
                <a:solidFill>
                  <a:srgbClr val="0000FF"/>
                </a:solidFill>
              </a:rPr>
              <a:t>’ the diff. Eqn. can be written as</a:t>
            </a:r>
          </a:p>
          <a:p>
            <a:pPr marL="1885950" lvl="3" indent="-514350" algn="just">
              <a:buFont typeface="Wingdings" pitchFamily="2" charset="2"/>
              <a:buChar char="Ø"/>
            </a:pPr>
            <a:endParaRPr lang="en-US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endParaRPr lang="en-US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endParaRPr lang="en-US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endParaRPr lang="en-US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00FF"/>
                </a:solidFill>
              </a:rPr>
              <a:t>This means that the quantity in bracket is constant.</a:t>
            </a:r>
          </a:p>
          <a:p>
            <a:pPr marL="514350" indent="-514350" algn="just">
              <a:buFont typeface="Wingdings" pitchFamily="2" charset="2"/>
              <a:buChar char="Ø"/>
            </a:pPr>
            <a:endParaRPr lang="en-US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00FF"/>
                </a:solidFill>
              </a:rPr>
              <a:t>                                                          =  C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199" y="2057400"/>
            <a:ext cx="5349977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4343400"/>
            <a:ext cx="4495801" cy="1384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0" y="1"/>
            <a:ext cx="39624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9144000" cy="5562600"/>
          </a:xfrm>
        </p:spPr>
        <p:txBody>
          <a:bodyPr>
            <a:normAutofit/>
          </a:bodyPr>
          <a:lstStyle/>
          <a:p>
            <a:pPr marL="514350" indent="-514350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00FF"/>
                </a:solidFill>
              </a:rPr>
              <a:t> Far from the boundary the </a:t>
            </a:r>
            <a:r>
              <a:rPr lang="el-GR" i="1" dirty="0" smtClean="0">
                <a:solidFill>
                  <a:srgbClr val="0000FF"/>
                </a:solidFill>
              </a:rPr>
              <a:t>ψ</a:t>
            </a:r>
            <a:r>
              <a:rPr lang="en-US" i="1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and hence</a:t>
            </a:r>
            <a:r>
              <a:rPr lang="en-US" i="1" dirty="0" smtClean="0">
                <a:solidFill>
                  <a:srgbClr val="0000FF"/>
                </a:solidFill>
              </a:rPr>
              <a:t> f  </a:t>
            </a:r>
            <a:r>
              <a:rPr lang="en-US" dirty="0" smtClean="0">
                <a:solidFill>
                  <a:srgbClr val="0000FF"/>
                </a:solidFill>
              </a:rPr>
              <a:t>is constant.  This employs that </a:t>
            </a:r>
            <a:r>
              <a:rPr lang="en-US" i="1" dirty="0" smtClean="0">
                <a:solidFill>
                  <a:srgbClr val="0000FF"/>
                </a:solidFill>
              </a:rPr>
              <a:t>f’=0 and </a:t>
            </a:r>
          </a:p>
          <a:p>
            <a:pPr marL="514350" indent="-514350" algn="just">
              <a:buFont typeface="Wingdings" pitchFamily="2" charset="2"/>
              <a:buChar char="Ø"/>
            </a:pPr>
            <a:endParaRPr lang="en-US" i="1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endParaRPr lang="en-US" i="1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i="1" dirty="0" smtClean="0">
                <a:solidFill>
                  <a:srgbClr val="0000FF"/>
                </a:solidFill>
              </a:rPr>
              <a:t>Then the above diff. equation becomes</a:t>
            </a:r>
          </a:p>
          <a:p>
            <a:pPr marL="514350" indent="-514350" algn="just">
              <a:buFont typeface="Wingdings" pitchFamily="2" charset="2"/>
              <a:buChar char="Ø"/>
            </a:pPr>
            <a:endParaRPr lang="en-US" i="1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endParaRPr lang="en-US" i="1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i="1" dirty="0" smtClean="0">
                <a:solidFill>
                  <a:srgbClr val="0000FF"/>
                </a:solidFill>
              </a:rPr>
              <a:t>Which has the solution</a:t>
            </a:r>
          </a:p>
          <a:p>
            <a:pPr marL="514350" indent="-514350" algn="just">
              <a:buFont typeface="Wingdings" pitchFamily="2" charset="2"/>
              <a:buChar char="Ø"/>
            </a:pPr>
            <a:endParaRPr lang="en-US" i="1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endParaRPr lang="en-US" i="1" dirty="0" smtClean="0">
              <a:solidFill>
                <a:srgbClr val="0000FF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2362200"/>
            <a:ext cx="2321658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0134" y="4343400"/>
            <a:ext cx="4175866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5638800"/>
            <a:ext cx="3886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0" y="1"/>
            <a:ext cx="39624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9144000" cy="5562600"/>
          </a:xfrm>
        </p:spPr>
        <p:txBody>
          <a:bodyPr>
            <a:normAutofit/>
          </a:bodyPr>
          <a:lstStyle/>
          <a:p>
            <a:pPr marL="514350" indent="-514350" algn="just">
              <a:buFont typeface="Wingdings" pitchFamily="2" charset="2"/>
              <a:buChar char="Ø"/>
            </a:pPr>
            <a:endParaRPr lang="en-US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sz="3600" dirty="0" smtClean="0">
                <a:solidFill>
                  <a:srgbClr val="0000FF"/>
                </a:solidFill>
              </a:rPr>
              <a:t>or</a:t>
            </a:r>
          </a:p>
          <a:p>
            <a:pPr marL="514350" indent="-514350" algn="just">
              <a:buFont typeface="Wingdings" pitchFamily="2" charset="2"/>
              <a:buChar char="Ø"/>
            </a:pPr>
            <a:endParaRPr lang="en-US" sz="3600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sz="3600" dirty="0" smtClean="0">
                <a:solidFill>
                  <a:srgbClr val="0000FF"/>
                </a:solidFill>
              </a:rPr>
              <a:t>Thus we see that the </a:t>
            </a:r>
            <a:r>
              <a:rPr lang="el-GR" sz="3600" dirty="0" smtClean="0">
                <a:solidFill>
                  <a:srgbClr val="0000FF"/>
                </a:solidFill>
              </a:rPr>
              <a:t>ξ</a:t>
            </a:r>
            <a:r>
              <a:rPr lang="en-US" sz="3600" dirty="0" smtClean="0">
                <a:solidFill>
                  <a:srgbClr val="0000FF"/>
                </a:solidFill>
              </a:rPr>
              <a:t> is the measure of distance  over which it responds to perturbation.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sz="3600" dirty="0" smtClean="0">
                <a:solidFill>
                  <a:srgbClr val="0000FF"/>
                </a:solidFill>
              </a:rPr>
              <a:t>Since     </a:t>
            </a:r>
            <a:endParaRPr lang="en-US" sz="3600" i="1" dirty="0" smtClean="0">
              <a:solidFill>
                <a:srgbClr val="0000FF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371600"/>
            <a:ext cx="4799630" cy="1841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5105400"/>
            <a:ext cx="2968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0" y="1"/>
            <a:ext cx="39624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9144000" cy="5562600"/>
          </a:xfrm>
        </p:spPr>
        <p:txBody>
          <a:bodyPr>
            <a:normAutofit fontScale="92500" lnSpcReduction="10000"/>
          </a:bodyPr>
          <a:lstStyle/>
          <a:p>
            <a:pPr marL="514350" indent="-514350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00FF"/>
                </a:solidFill>
              </a:rPr>
              <a:t>  we have</a:t>
            </a:r>
          </a:p>
          <a:p>
            <a:pPr marL="514350" indent="-514350" algn="just">
              <a:buFont typeface="Wingdings" pitchFamily="2" charset="2"/>
              <a:buChar char="Ø"/>
            </a:pPr>
            <a:endParaRPr lang="en-US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endParaRPr lang="en-US" dirty="0" smtClean="0">
              <a:solidFill>
                <a:srgbClr val="0000FF"/>
              </a:solidFill>
            </a:endParaRPr>
          </a:p>
          <a:p>
            <a:pPr marL="514350" indent="-514350" algn="just"/>
            <a:endParaRPr lang="en-US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00FF"/>
                </a:solidFill>
              </a:rPr>
              <a:t> We see that the G L coherence length diverges as</a:t>
            </a:r>
          </a:p>
          <a:p>
            <a:pPr marL="514350" indent="-514350" algn="just">
              <a:buFont typeface="Wingdings" pitchFamily="2" charset="2"/>
              <a:buChar char="Ø"/>
            </a:pPr>
            <a:endParaRPr lang="en-US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00FF"/>
                </a:solidFill>
              </a:rPr>
              <a:t> 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00FF"/>
                </a:solidFill>
              </a:rPr>
              <a:t>this divergence is a general property of the coherence length at all second order phase transitions (although the exponent differs in general from this 'mean field' value of 1/2 close to T</a:t>
            </a:r>
            <a:r>
              <a:rPr lang="en-US" baseline="-25000" dirty="0" smtClean="0">
                <a:solidFill>
                  <a:srgbClr val="0000FF"/>
                </a:solidFill>
              </a:rPr>
              <a:t>C</a:t>
            </a:r>
            <a:r>
              <a:rPr lang="en-US" dirty="0" smtClean="0">
                <a:solidFill>
                  <a:srgbClr val="0000FF"/>
                </a:solidFill>
              </a:rPr>
              <a:t>).</a:t>
            </a:r>
          </a:p>
          <a:p>
            <a:pPr marL="514350" indent="-514350" algn="just">
              <a:buFont typeface="Wingdings" pitchFamily="2" charset="2"/>
              <a:buChar char="Ø"/>
            </a:pPr>
            <a:endParaRPr lang="en-US" i="1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endParaRPr lang="en-US" i="1" dirty="0" smtClean="0">
              <a:solidFill>
                <a:srgbClr val="0000FF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85900" y="1676400"/>
            <a:ext cx="6525583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4038600"/>
            <a:ext cx="2593015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0" y="1"/>
            <a:ext cx="39624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9144000" cy="5562600"/>
          </a:xfrm>
        </p:spPr>
        <p:txBody>
          <a:bodyPr>
            <a:normAutofit fontScale="92500" lnSpcReduction="10000"/>
          </a:bodyPr>
          <a:lstStyle/>
          <a:p>
            <a:pPr marL="514350" indent="-514350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00FF"/>
                </a:solidFill>
              </a:rPr>
              <a:t>  we have</a:t>
            </a:r>
          </a:p>
          <a:p>
            <a:pPr marL="514350" indent="-514350" algn="just">
              <a:buFont typeface="Wingdings" pitchFamily="2" charset="2"/>
              <a:buChar char="Ø"/>
            </a:pPr>
            <a:endParaRPr lang="en-US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endParaRPr lang="en-US" dirty="0" smtClean="0">
              <a:solidFill>
                <a:srgbClr val="0000FF"/>
              </a:solidFill>
            </a:endParaRPr>
          </a:p>
          <a:p>
            <a:pPr marL="514350" indent="-514350" algn="just"/>
            <a:endParaRPr lang="en-US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00FF"/>
                </a:solidFill>
              </a:rPr>
              <a:t> We see that the G L coherence length diverges as</a:t>
            </a:r>
          </a:p>
          <a:p>
            <a:pPr marL="514350" indent="-514350" algn="just">
              <a:buFont typeface="Wingdings" pitchFamily="2" charset="2"/>
              <a:buChar char="Ø"/>
            </a:pPr>
            <a:endParaRPr lang="en-US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00FF"/>
                </a:solidFill>
              </a:rPr>
              <a:t> 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00FF"/>
                </a:solidFill>
              </a:rPr>
              <a:t>this divergence is a general property of the coherence length at all second order phase transitions (although the exponent differs in general from this 'mean field' value of 1/2 close to T</a:t>
            </a:r>
            <a:r>
              <a:rPr lang="en-US" baseline="-25000" dirty="0" smtClean="0">
                <a:solidFill>
                  <a:srgbClr val="0000FF"/>
                </a:solidFill>
              </a:rPr>
              <a:t>C</a:t>
            </a:r>
            <a:r>
              <a:rPr lang="en-US" dirty="0" smtClean="0">
                <a:solidFill>
                  <a:srgbClr val="0000FF"/>
                </a:solidFill>
              </a:rPr>
              <a:t>).</a:t>
            </a:r>
          </a:p>
          <a:p>
            <a:pPr marL="514350" indent="-514350" algn="just">
              <a:buFont typeface="Wingdings" pitchFamily="2" charset="2"/>
              <a:buChar char="Ø"/>
            </a:pPr>
            <a:endParaRPr lang="en-US" i="1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endParaRPr lang="en-US" i="1" dirty="0" smtClean="0">
              <a:solidFill>
                <a:srgbClr val="0000FF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600200"/>
            <a:ext cx="6525583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4038600"/>
            <a:ext cx="2593015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543800" cy="7619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London equation from GL equation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9144000" cy="5562600"/>
          </a:xfrm>
        </p:spPr>
        <p:txBody>
          <a:bodyPr>
            <a:normAutofit/>
          </a:bodyPr>
          <a:lstStyle/>
          <a:p>
            <a:pPr marL="514350" indent="-514350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00FF"/>
                </a:solidFill>
              </a:rPr>
              <a:t>2</a:t>
            </a:r>
            <a:r>
              <a:rPr lang="en-US" baseline="30000" dirty="0" smtClean="0">
                <a:solidFill>
                  <a:srgbClr val="0000FF"/>
                </a:solidFill>
              </a:rPr>
              <a:t>nd</a:t>
            </a:r>
            <a:r>
              <a:rPr lang="en-US" dirty="0" smtClean="0">
                <a:solidFill>
                  <a:srgbClr val="0000FF"/>
                </a:solidFill>
              </a:rPr>
              <a:t> GL equation</a:t>
            </a:r>
          </a:p>
          <a:p>
            <a:pPr marL="514350" indent="-514350" algn="just">
              <a:buFont typeface="Wingdings" pitchFamily="2" charset="2"/>
              <a:buChar char="Ø"/>
            </a:pPr>
            <a:endParaRPr lang="en-US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endParaRPr lang="en-US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00FF"/>
                </a:solidFill>
              </a:rPr>
              <a:t>In the limit when the two first term is negligible then the equation is nothing but London equation</a:t>
            </a:r>
          </a:p>
          <a:p>
            <a:pPr marL="514350" indent="-514350" algn="just">
              <a:buFont typeface="Wingdings" pitchFamily="2" charset="2"/>
              <a:buChar char="Ø"/>
            </a:pPr>
            <a:endParaRPr lang="en-US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00FF"/>
                </a:solidFill>
              </a:rPr>
              <a:t>        J(r)   </a:t>
            </a:r>
            <a:r>
              <a:rPr lang="en-US" dirty="0" smtClean="0">
                <a:solidFill>
                  <a:srgbClr val="0000FF"/>
                </a:solidFill>
              </a:rPr>
              <a:t>=</a:t>
            </a:r>
          </a:p>
          <a:p>
            <a:pPr marL="514350" indent="-514350" algn="just">
              <a:buFont typeface="Wingdings" pitchFamily="2" charset="2"/>
              <a:buChar char="Ø"/>
            </a:pPr>
            <a:endParaRPr lang="en-US" i="1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i="1" dirty="0" smtClean="0">
                <a:solidFill>
                  <a:srgbClr val="0000FF"/>
                </a:solidFill>
              </a:rPr>
              <a:t>Provided </a:t>
            </a:r>
          </a:p>
          <a:p>
            <a:pPr marL="514350" indent="-514350" algn="just"/>
            <a:endParaRPr lang="en-US" i="1" dirty="0" smtClean="0">
              <a:solidFill>
                <a:srgbClr val="0000FF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399" y="1828800"/>
            <a:ext cx="8316232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0800" y="4419600"/>
            <a:ext cx="2697079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90800" y="5867400"/>
            <a:ext cx="1594046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38799" y="5181600"/>
            <a:ext cx="3177831" cy="141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543800" cy="7619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London equation from GL equation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9144000" cy="5562600"/>
          </a:xfrm>
        </p:spPr>
        <p:txBody>
          <a:bodyPr>
            <a:normAutofit/>
          </a:bodyPr>
          <a:lstStyle/>
          <a:p>
            <a:pPr marL="514350" indent="-514350" algn="just">
              <a:buFont typeface="Wingdings" pitchFamily="2" charset="2"/>
              <a:buChar char="Ø"/>
            </a:pPr>
            <a:endParaRPr lang="en-US" i="1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i="1" dirty="0" smtClean="0">
                <a:solidFill>
                  <a:srgbClr val="0000FF"/>
                </a:solidFill>
              </a:rPr>
              <a:t>Or,</a:t>
            </a:r>
          </a:p>
          <a:p>
            <a:pPr marL="514350" indent="-514350" algn="just">
              <a:buFont typeface="Wingdings" pitchFamily="2" charset="2"/>
              <a:buChar char="Ø"/>
            </a:pPr>
            <a:endParaRPr lang="en-US" i="1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i="1" dirty="0" smtClean="0">
                <a:solidFill>
                  <a:srgbClr val="0000FF"/>
                </a:solidFill>
              </a:rPr>
              <a:t>Thus we see that in G-L theory </a:t>
            </a:r>
            <a:r>
              <a:rPr lang="en-US" i="1" dirty="0" smtClean="0">
                <a:solidFill>
                  <a:srgbClr val="0000FF"/>
                </a:solidFill>
                <a:sym typeface="Symbol"/>
              </a:rPr>
              <a:t></a:t>
            </a:r>
            <a:r>
              <a:rPr lang="en-US" i="1" baseline="-25000" dirty="0" smtClean="0">
                <a:solidFill>
                  <a:srgbClr val="0000FF"/>
                </a:solidFill>
                <a:sym typeface="Symbol"/>
              </a:rPr>
              <a:t>L</a:t>
            </a:r>
            <a:r>
              <a:rPr lang="en-US" i="1" dirty="0" smtClean="0">
                <a:solidFill>
                  <a:srgbClr val="0000FF"/>
                </a:solidFill>
                <a:sym typeface="Symbol"/>
              </a:rPr>
              <a:t> and   </a:t>
            </a:r>
            <a:r>
              <a:rPr lang="el-GR" i="1" dirty="0" smtClean="0">
                <a:solidFill>
                  <a:srgbClr val="0000FF"/>
                </a:solidFill>
                <a:sym typeface="Symbol"/>
              </a:rPr>
              <a:t>ξ</a:t>
            </a:r>
            <a:r>
              <a:rPr lang="en-US" i="1" dirty="0" smtClean="0">
                <a:solidFill>
                  <a:srgbClr val="0000FF"/>
                </a:solidFill>
                <a:sym typeface="Symbol"/>
              </a:rPr>
              <a:t> </a:t>
            </a:r>
            <a:r>
              <a:rPr lang="en-US" i="1" dirty="0" smtClean="0">
                <a:solidFill>
                  <a:srgbClr val="0000FF"/>
                </a:solidFill>
              </a:rPr>
              <a:t>both diverges as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i="1" dirty="0" smtClean="0">
                <a:solidFill>
                  <a:srgbClr val="0000FF"/>
                </a:solidFill>
              </a:rPr>
              <a:t>The ratio, called G-L parameter</a:t>
            </a:r>
          </a:p>
          <a:p>
            <a:pPr marL="514350" indent="-514350" algn="just">
              <a:buFont typeface="Wingdings" pitchFamily="2" charset="2"/>
              <a:buChar char="Ø"/>
            </a:pPr>
            <a:endParaRPr lang="en-US" i="1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endParaRPr lang="en-US" i="1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i="1" dirty="0" smtClean="0">
                <a:solidFill>
                  <a:srgbClr val="0000FF"/>
                </a:solidFill>
              </a:rPr>
              <a:t>is independent of temperature and constant.</a:t>
            </a:r>
          </a:p>
          <a:p>
            <a:pPr marL="514350" indent="-514350" algn="just">
              <a:buFont typeface="Wingdings" pitchFamily="2" charset="2"/>
              <a:buChar char="Ø"/>
            </a:pPr>
            <a:endParaRPr lang="en-US" i="1" dirty="0" smtClean="0">
              <a:solidFill>
                <a:srgbClr val="0000FF"/>
              </a:solidFill>
            </a:endParaRPr>
          </a:p>
          <a:p>
            <a:pPr marL="514350" indent="-514350" algn="just"/>
            <a:endParaRPr lang="en-US" i="1" dirty="0" smtClean="0">
              <a:solidFill>
                <a:srgbClr val="0000FF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1524000"/>
            <a:ext cx="519971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28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43200" y="4800600"/>
            <a:ext cx="4648200" cy="1171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543800" cy="7619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Surface energy at phase boundary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9144000" cy="5562600"/>
          </a:xfrm>
        </p:spPr>
        <p:txBody>
          <a:bodyPr>
            <a:normAutofit lnSpcReduction="10000"/>
          </a:bodyPr>
          <a:lstStyle/>
          <a:p>
            <a:pPr marL="514350" indent="-514350" algn="just">
              <a:buFont typeface="Wingdings" pitchFamily="2" charset="2"/>
              <a:buChar char="Ø"/>
            </a:pPr>
            <a:r>
              <a:rPr lang="en-US" sz="3500" i="1" dirty="0" smtClean="0">
                <a:solidFill>
                  <a:srgbClr val="0000FF"/>
                </a:solidFill>
              </a:rPr>
              <a:t>At phase boundary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sz="3500" i="1" dirty="0" smtClean="0">
                <a:solidFill>
                  <a:srgbClr val="0000FF"/>
                </a:solidFill>
              </a:rPr>
              <a:t>By definition</a:t>
            </a:r>
          </a:p>
          <a:p>
            <a:pPr marL="514350" indent="-514350" algn="just">
              <a:buFont typeface="Wingdings" pitchFamily="2" charset="2"/>
              <a:buChar char="Ø"/>
            </a:pPr>
            <a:endParaRPr lang="en-US" sz="3500" i="1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endParaRPr lang="en-US" sz="3500" i="1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endParaRPr lang="en-US" sz="3500" i="1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endParaRPr lang="en-US" sz="3500" i="1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sz="3500" i="1" dirty="0" smtClean="0">
                <a:solidFill>
                  <a:srgbClr val="0000FF"/>
                </a:solidFill>
              </a:rPr>
              <a:t>Or,</a:t>
            </a:r>
          </a:p>
          <a:p>
            <a:pPr marL="514350" indent="-514350" algn="just">
              <a:buFont typeface="Wingdings" pitchFamily="2" charset="2"/>
              <a:buChar char="Ø"/>
            </a:pPr>
            <a:endParaRPr lang="en-US" sz="3500" i="1" dirty="0" smtClean="0">
              <a:solidFill>
                <a:srgbClr val="0000FF"/>
              </a:solidFill>
            </a:endParaRPr>
          </a:p>
          <a:p>
            <a:pPr marL="514350" indent="-514350" algn="just"/>
            <a:r>
              <a:rPr lang="en-US" b="1" i="1" dirty="0" smtClean="0">
                <a:solidFill>
                  <a:srgbClr val="0000FF"/>
                </a:solidFill>
              </a:rPr>
              <a:t>                                                                                                                              </a:t>
            </a:r>
            <a:endParaRPr lang="en-US" i="1" dirty="0" smtClean="0">
              <a:solidFill>
                <a:srgbClr val="0000FF"/>
              </a:solidFill>
            </a:endParaRPr>
          </a:p>
          <a:p>
            <a:pPr marL="514350" indent="-514350" algn="just"/>
            <a:endParaRPr lang="en-US" i="1" dirty="0" smtClean="0">
              <a:solidFill>
                <a:srgbClr val="0000FF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1295400"/>
            <a:ext cx="1601560" cy="67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199" y="2286000"/>
            <a:ext cx="4989025" cy="1457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9200" y="4267200"/>
            <a:ext cx="6400800" cy="153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772400" cy="990600"/>
          </a:xfrm>
        </p:spPr>
        <p:txBody>
          <a:bodyPr>
            <a:noAutofit/>
          </a:bodyPr>
          <a:lstStyle/>
          <a:p>
            <a:pPr algn="l"/>
            <a:r>
              <a:rPr lang="en-US" sz="30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Ginzburg</a:t>
            </a:r>
            <a:r>
              <a:rPr lang="en-US" sz="3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Landau phenomenological Theory</a:t>
            </a: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14400"/>
            <a:ext cx="8991600" cy="5943600"/>
          </a:xfrm>
        </p:spPr>
        <p:txBody>
          <a:bodyPr>
            <a:normAutofit fontScale="62500" lnSpcReduction="20000"/>
          </a:bodyPr>
          <a:lstStyle/>
          <a:p>
            <a:pPr marL="514350" indent="-514350" algn="just">
              <a:buFont typeface="Wingdings" pitchFamily="2" charset="2"/>
              <a:buChar char="Ø"/>
            </a:pPr>
            <a:r>
              <a:rPr lang="en-US" sz="4200" dirty="0">
                <a:solidFill>
                  <a:srgbClr val="C00000"/>
                </a:solidFill>
              </a:rPr>
              <a:t>The quantity </a:t>
            </a:r>
            <a:r>
              <a:rPr lang="el-GR" sz="4200" dirty="0">
                <a:solidFill>
                  <a:srgbClr val="C00000"/>
                </a:solidFill>
              </a:rPr>
              <a:t>μ</a:t>
            </a:r>
            <a:r>
              <a:rPr lang="el-GR" sz="4200" baseline="-25000" dirty="0">
                <a:solidFill>
                  <a:srgbClr val="C00000"/>
                </a:solidFill>
              </a:rPr>
              <a:t>0</a:t>
            </a:r>
            <a:r>
              <a:rPr lang="en-US" sz="4200" dirty="0" smtClean="0">
                <a:solidFill>
                  <a:srgbClr val="C00000"/>
                </a:solidFill>
              </a:rPr>
              <a:t>H</a:t>
            </a:r>
            <a:r>
              <a:rPr lang="en-US" sz="4200" baseline="30000" dirty="0" smtClean="0">
                <a:solidFill>
                  <a:srgbClr val="C00000"/>
                </a:solidFill>
              </a:rPr>
              <a:t>2</a:t>
            </a:r>
            <a:r>
              <a:rPr lang="en-US" sz="4200" baseline="-25000" dirty="0" smtClean="0">
                <a:solidFill>
                  <a:srgbClr val="C00000"/>
                </a:solidFill>
              </a:rPr>
              <a:t>c</a:t>
            </a:r>
            <a:r>
              <a:rPr lang="en-US" sz="4200" baseline="30000" dirty="0" smtClean="0">
                <a:solidFill>
                  <a:srgbClr val="C00000"/>
                </a:solidFill>
              </a:rPr>
              <a:t> </a:t>
            </a:r>
            <a:r>
              <a:rPr lang="en-US" sz="4200" dirty="0" smtClean="0">
                <a:solidFill>
                  <a:srgbClr val="C00000"/>
                </a:solidFill>
              </a:rPr>
              <a:t>/</a:t>
            </a:r>
            <a:r>
              <a:rPr lang="en-US" sz="4200" dirty="0">
                <a:solidFill>
                  <a:srgbClr val="C00000"/>
                </a:solidFill>
              </a:rPr>
              <a:t>2 is the condensation </a:t>
            </a:r>
            <a:r>
              <a:rPr lang="en-US" sz="4200" dirty="0" smtClean="0">
                <a:solidFill>
                  <a:srgbClr val="C00000"/>
                </a:solidFill>
              </a:rPr>
              <a:t>energy in SI unit. 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sz="4200" dirty="0" smtClean="0">
                <a:solidFill>
                  <a:srgbClr val="0000FF"/>
                </a:solidFill>
              </a:rPr>
              <a:t>It </a:t>
            </a:r>
            <a:r>
              <a:rPr lang="en-US" sz="4200" dirty="0">
                <a:solidFill>
                  <a:srgbClr val="0000FF"/>
                </a:solidFill>
              </a:rPr>
              <a:t>is a measure of </a:t>
            </a:r>
            <a:r>
              <a:rPr lang="en-US" sz="4200" dirty="0" smtClean="0">
                <a:solidFill>
                  <a:srgbClr val="0000FF"/>
                </a:solidFill>
              </a:rPr>
              <a:t>the gain </a:t>
            </a:r>
            <a:r>
              <a:rPr lang="en-US" sz="4200" dirty="0">
                <a:solidFill>
                  <a:srgbClr val="0000FF"/>
                </a:solidFill>
              </a:rPr>
              <a:t>in free energy per unit volume in the superconducting state </a:t>
            </a:r>
            <a:r>
              <a:rPr lang="en-US" sz="4200" dirty="0" smtClean="0">
                <a:solidFill>
                  <a:srgbClr val="0000FF"/>
                </a:solidFill>
              </a:rPr>
              <a:t>compared to </a:t>
            </a:r>
            <a:r>
              <a:rPr lang="en-US" sz="4200" dirty="0">
                <a:solidFill>
                  <a:srgbClr val="0000FF"/>
                </a:solidFill>
              </a:rPr>
              <a:t>the </a:t>
            </a:r>
            <a:r>
              <a:rPr lang="en-US" sz="4200" dirty="0" smtClean="0">
                <a:solidFill>
                  <a:srgbClr val="0000FF"/>
                </a:solidFill>
              </a:rPr>
              <a:t>normal </a:t>
            </a:r>
            <a:r>
              <a:rPr lang="en-US" sz="4200" dirty="0">
                <a:solidFill>
                  <a:srgbClr val="0000FF"/>
                </a:solidFill>
              </a:rPr>
              <a:t>state at the same temperature</a:t>
            </a:r>
            <a:r>
              <a:rPr lang="en-US" sz="4200" dirty="0" smtClean="0"/>
              <a:t>.</a:t>
            </a:r>
            <a:r>
              <a:rPr lang="en-US" sz="4200" dirty="0"/>
              <a:t> </a:t>
            </a:r>
            <a:endParaRPr lang="en-US" sz="4200" dirty="0" smtClean="0"/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sz="4200" dirty="0" smtClean="0">
                <a:solidFill>
                  <a:srgbClr val="C00000"/>
                </a:solidFill>
              </a:rPr>
              <a:t>As </a:t>
            </a:r>
            <a:r>
              <a:rPr lang="en-US" sz="4200" dirty="0">
                <a:solidFill>
                  <a:srgbClr val="C00000"/>
                </a:solidFill>
              </a:rPr>
              <a:t>an example lets consider niobium. Here </a:t>
            </a:r>
            <a:r>
              <a:rPr lang="en-US" sz="4200" dirty="0" err="1">
                <a:solidFill>
                  <a:srgbClr val="C00000"/>
                </a:solidFill>
              </a:rPr>
              <a:t>T</a:t>
            </a:r>
            <a:r>
              <a:rPr lang="en-US" sz="4200" baseline="-25000" dirty="0" err="1">
                <a:solidFill>
                  <a:srgbClr val="C00000"/>
                </a:solidFill>
              </a:rPr>
              <a:t>c</a:t>
            </a:r>
            <a:r>
              <a:rPr lang="en-US" sz="4200" dirty="0">
                <a:solidFill>
                  <a:srgbClr val="C00000"/>
                </a:solidFill>
              </a:rPr>
              <a:t> = 9K, and </a:t>
            </a:r>
            <a:r>
              <a:rPr lang="en-US" sz="4200" dirty="0" err="1">
                <a:solidFill>
                  <a:srgbClr val="C00000"/>
                </a:solidFill>
              </a:rPr>
              <a:t>H</a:t>
            </a:r>
            <a:r>
              <a:rPr lang="en-US" sz="4200" baseline="-25000" dirty="0" err="1">
                <a:solidFill>
                  <a:srgbClr val="C00000"/>
                </a:solidFill>
              </a:rPr>
              <a:t>c</a:t>
            </a:r>
            <a:r>
              <a:rPr lang="en-US" sz="4200" baseline="-25000" dirty="0">
                <a:solidFill>
                  <a:srgbClr val="C00000"/>
                </a:solidFill>
              </a:rPr>
              <a:t> </a:t>
            </a:r>
            <a:r>
              <a:rPr lang="en-US" sz="4200" dirty="0">
                <a:solidFill>
                  <a:srgbClr val="C00000"/>
                </a:solidFill>
              </a:rPr>
              <a:t>= </a:t>
            </a:r>
            <a:r>
              <a:rPr lang="en-US" sz="4200" dirty="0" smtClean="0">
                <a:solidFill>
                  <a:srgbClr val="C00000"/>
                </a:solidFill>
              </a:rPr>
              <a:t>160kA/m (</a:t>
            </a:r>
            <a:r>
              <a:rPr lang="en-US" sz="4200" dirty="0" err="1">
                <a:solidFill>
                  <a:srgbClr val="C00000"/>
                </a:solidFill>
              </a:rPr>
              <a:t>B</a:t>
            </a:r>
            <a:r>
              <a:rPr lang="en-US" sz="4200" baseline="-25000" dirty="0" err="1">
                <a:solidFill>
                  <a:srgbClr val="C00000"/>
                </a:solidFill>
              </a:rPr>
              <a:t>c</a:t>
            </a:r>
            <a:r>
              <a:rPr lang="en-US" sz="4200" dirty="0">
                <a:solidFill>
                  <a:srgbClr val="C00000"/>
                </a:solidFill>
              </a:rPr>
              <a:t> = </a:t>
            </a:r>
            <a:r>
              <a:rPr lang="el-GR" sz="4200" dirty="0">
                <a:solidFill>
                  <a:srgbClr val="C00000"/>
                </a:solidFill>
              </a:rPr>
              <a:t>μ</a:t>
            </a:r>
            <a:r>
              <a:rPr lang="el-GR" sz="4200" baseline="-25000" dirty="0">
                <a:solidFill>
                  <a:srgbClr val="C00000"/>
                </a:solidFill>
              </a:rPr>
              <a:t>0</a:t>
            </a:r>
            <a:r>
              <a:rPr lang="en-US" sz="4200" dirty="0" err="1">
                <a:solidFill>
                  <a:srgbClr val="C00000"/>
                </a:solidFill>
              </a:rPr>
              <a:t>Hc</a:t>
            </a:r>
            <a:r>
              <a:rPr lang="en-US" sz="4200" dirty="0">
                <a:solidFill>
                  <a:srgbClr val="C00000"/>
                </a:solidFill>
              </a:rPr>
              <a:t> = 0.2T). The condensation energy </a:t>
            </a:r>
            <a:r>
              <a:rPr lang="el-GR" sz="4200" dirty="0" smtClean="0">
                <a:solidFill>
                  <a:srgbClr val="C00000"/>
                </a:solidFill>
              </a:rPr>
              <a:t>μ</a:t>
            </a:r>
            <a:r>
              <a:rPr lang="el-GR" sz="4200" baseline="-25000" dirty="0" smtClean="0">
                <a:solidFill>
                  <a:srgbClr val="C00000"/>
                </a:solidFill>
              </a:rPr>
              <a:t>0</a:t>
            </a:r>
            <a:r>
              <a:rPr lang="en-US" sz="4200" dirty="0" smtClean="0">
                <a:solidFill>
                  <a:srgbClr val="C00000"/>
                </a:solidFill>
              </a:rPr>
              <a:t>H</a:t>
            </a:r>
            <a:r>
              <a:rPr lang="en-US" sz="4200" baseline="30000" dirty="0" smtClean="0">
                <a:solidFill>
                  <a:srgbClr val="C00000"/>
                </a:solidFill>
              </a:rPr>
              <a:t>2</a:t>
            </a:r>
            <a:r>
              <a:rPr lang="en-US" sz="4200" baseline="-25000" dirty="0" smtClean="0">
                <a:solidFill>
                  <a:srgbClr val="C00000"/>
                </a:solidFill>
              </a:rPr>
              <a:t>c</a:t>
            </a:r>
            <a:r>
              <a:rPr lang="en-US" sz="4200" baseline="30000" dirty="0" smtClean="0">
                <a:solidFill>
                  <a:srgbClr val="C00000"/>
                </a:solidFill>
              </a:rPr>
              <a:t> </a:t>
            </a:r>
            <a:r>
              <a:rPr lang="en-US" sz="4200" dirty="0" smtClean="0">
                <a:solidFill>
                  <a:srgbClr val="C00000"/>
                </a:solidFill>
              </a:rPr>
              <a:t>/2 = </a:t>
            </a:r>
            <a:r>
              <a:rPr lang="en-US" sz="4200" dirty="0">
                <a:solidFill>
                  <a:srgbClr val="C00000"/>
                </a:solidFill>
              </a:rPr>
              <a:t>16.5kJ/m3.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sz="4200" dirty="0">
                <a:solidFill>
                  <a:srgbClr val="0000FF"/>
                </a:solidFill>
              </a:rPr>
              <a:t>Given that </a:t>
            </a:r>
            <a:r>
              <a:rPr lang="en-US" sz="4200" dirty="0" err="1">
                <a:solidFill>
                  <a:srgbClr val="0000FF"/>
                </a:solidFill>
              </a:rPr>
              <a:t>Nb</a:t>
            </a:r>
            <a:r>
              <a:rPr lang="en-US" sz="4200" dirty="0">
                <a:solidFill>
                  <a:srgbClr val="0000FF"/>
                </a:solidFill>
              </a:rPr>
              <a:t> has a bcc crystal structure with a 0.33nm lattice constant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sz="4200" dirty="0">
                <a:solidFill>
                  <a:srgbClr val="C00000"/>
                </a:solidFill>
              </a:rPr>
              <a:t>we can work out the volume per atom and find that the condensation </a:t>
            </a:r>
            <a:r>
              <a:rPr lang="en-US" sz="4200" dirty="0" smtClean="0">
                <a:solidFill>
                  <a:srgbClr val="C00000"/>
                </a:solidFill>
              </a:rPr>
              <a:t>energy is </a:t>
            </a:r>
            <a:r>
              <a:rPr lang="en-US" sz="4200" dirty="0">
                <a:solidFill>
                  <a:srgbClr val="C00000"/>
                </a:solidFill>
              </a:rPr>
              <a:t>only around 2μeV/atom! </a:t>
            </a:r>
            <a:endParaRPr lang="en-US" sz="4200" dirty="0" smtClean="0">
              <a:solidFill>
                <a:srgbClr val="C00000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sz="4200" dirty="0" smtClean="0">
                <a:solidFill>
                  <a:srgbClr val="0000FF"/>
                </a:solidFill>
              </a:rPr>
              <a:t>Such </a:t>
            </a:r>
            <a:r>
              <a:rPr lang="en-US" sz="4200" dirty="0">
                <a:solidFill>
                  <a:srgbClr val="0000FF"/>
                </a:solidFill>
              </a:rPr>
              <a:t>tiny energies were a mystery until the </a:t>
            </a:r>
            <a:r>
              <a:rPr lang="en-US" sz="4200" dirty="0" smtClean="0">
                <a:solidFill>
                  <a:srgbClr val="0000FF"/>
                </a:solidFill>
              </a:rPr>
              <a:t>BCS theory</a:t>
            </a:r>
            <a:r>
              <a:rPr lang="en-US" sz="4200" dirty="0">
                <a:solidFill>
                  <a:srgbClr val="0000FF"/>
                </a:solidFill>
              </a:rPr>
              <a:t>, which shows that the condensation energy is of order (</a:t>
            </a:r>
            <a:r>
              <a:rPr lang="en-US" sz="4200" dirty="0" err="1">
                <a:solidFill>
                  <a:srgbClr val="0000FF"/>
                </a:solidFill>
              </a:rPr>
              <a:t>k</a:t>
            </a:r>
            <a:r>
              <a:rPr lang="en-US" sz="4200" baseline="-25000" dirty="0" err="1">
                <a:solidFill>
                  <a:srgbClr val="0000FF"/>
                </a:solidFill>
              </a:rPr>
              <a:t>B</a:t>
            </a:r>
            <a:r>
              <a:rPr lang="en-US" sz="4200" dirty="0" err="1">
                <a:solidFill>
                  <a:srgbClr val="0000FF"/>
                </a:solidFill>
              </a:rPr>
              <a:t>T</a:t>
            </a:r>
            <a:r>
              <a:rPr lang="en-US" sz="4200" baseline="-25000" dirty="0" err="1">
                <a:solidFill>
                  <a:srgbClr val="0000FF"/>
                </a:solidFill>
              </a:rPr>
              <a:t>c</a:t>
            </a:r>
            <a:r>
              <a:rPr lang="en-US" sz="4200" dirty="0">
                <a:solidFill>
                  <a:srgbClr val="0000FF"/>
                </a:solidFill>
              </a:rPr>
              <a:t>)2g(E</a:t>
            </a:r>
            <a:r>
              <a:rPr lang="en-US" sz="4200" baseline="-25000" dirty="0">
                <a:solidFill>
                  <a:srgbClr val="0000FF"/>
                </a:solidFill>
              </a:rPr>
              <a:t>F</a:t>
            </a:r>
            <a:r>
              <a:rPr lang="en-US" sz="4200" dirty="0">
                <a:solidFill>
                  <a:srgbClr val="0000FF"/>
                </a:solidFill>
              </a:rPr>
              <a:t> </a:t>
            </a:r>
            <a:r>
              <a:rPr lang="en-US" sz="4200" dirty="0" smtClean="0">
                <a:solidFill>
                  <a:srgbClr val="0000FF"/>
                </a:solidFill>
              </a:rPr>
              <a:t>), where </a:t>
            </a:r>
            <a:r>
              <a:rPr lang="en-US" sz="4200" dirty="0" smtClean="0">
                <a:solidFill>
                  <a:srgbClr val="0000FF"/>
                </a:solidFill>
              </a:rPr>
              <a:t>g(E</a:t>
            </a:r>
            <a:r>
              <a:rPr lang="en-US" sz="4200" baseline="-25000" dirty="0" smtClean="0">
                <a:solidFill>
                  <a:srgbClr val="0000FF"/>
                </a:solidFill>
              </a:rPr>
              <a:t>F</a:t>
            </a:r>
            <a:r>
              <a:rPr lang="en-US" sz="4200" dirty="0" smtClean="0">
                <a:solidFill>
                  <a:srgbClr val="0000FF"/>
                </a:solidFill>
              </a:rPr>
              <a:t> </a:t>
            </a:r>
            <a:r>
              <a:rPr lang="en-US" sz="4200" dirty="0">
                <a:solidFill>
                  <a:srgbClr val="0000FF"/>
                </a:solidFill>
              </a:rPr>
              <a:t>) is the density of states at the Fermi level. </a:t>
            </a:r>
            <a:endParaRPr lang="en-US" sz="4200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sz="4200" dirty="0" smtClean="0">
                <a:solidFill>
                  <a:srgbClr val="C00000"/>
                </a:solidFill>
              </a:rPr>
              <a:t>The </a:t>
            </a:r>
            <a:r>
              <a:rPr lang="en-US" sz="4200" dirty="0">
                <a:solidFill>
                  <a:srgbClr val="C00000"/>
                </a:solidFill>
              </a:rPr>
              <a:t>energy is </a:t>
            </a:r>
            <a:r>
              <a:rPr lang="en-US" sz="4200" dirty="0" smtClean="0">
                <a:solidFill>
                  <a:srgbClr val="C00000"/>
                </a:solidFill>
              </a:rPr>
              <a:t>so small </a:t>
            </a:r>
            <a:r>
              <a:rPr lang="en-US" sz="4200" dirty="0">
                <a:solidFill>
                  <a:srgbClr val="C00000"/>
                </a:solidFill>
              </a:rPr>
              <a:t>because </a:t>
            </a:r>
            <a:r>
              <a:rPr lang="en-US" sz="4200" dirty="0" err="1">
                <a:solidFill>
                  <a:srgbClr val="C00000"/>
                </a:solidFill>
              </a:rPr>
              <a:t>k</a:t>
            </a:r>
            <a:r>
              <a:rPr lang="en-US" sz="4200" baseline="-25000" dirty="0" err="1">
                <a:solidFill>
                  <a:srgbClr val="C00000"/>
                </a:solidFill>
              </a:rPr>
              <a:t>B</a:t>
            </a:r>
            <a:r>
              <a:rPr lang="en-US" sz="4200" dirty="0" err="1">
                <a:solidFill>
                  <a:srgbClr val="C00000"/>
                </a:solidFill>
              </a:rPr>
              <a:t>T</a:t>
            </a:r>
            <a:r>
              <a:rPr lang="en-US" sz="4200" baseline="-25000" dirty="0" err="1">
                <a:solidFill>
                  <a:srgbClr val="C00000"/>
                </a:solidFill>
              </a:rPr>
              <a:t>c</a:t>
            </a:r>
            <a:r>
              <a:rPr lang="en-US" sz="4200" dirty="0">
                <a:solidFill>
                  <a:srgbClr val="C00000"/>
                </a:solidFill>
              </a:rPr>
              <a:t> is many orders of magnitude smaller than the </a:t>
            </a:r>
            <a:r>
              <a:rPr lang="en-US" sz="4200" dirty="0" smtClean="0">
                <a:solidFill>
                  <a:srgbClr val="C00000"/>
                </a:solidFill>
              </a:rPr>
              <a:t>Fermi energy</a:t>
            </a:r>
            <a:r>
              <a:rPr lang="en-US" sz="4200" dirty="0">
                <a:solidFill>
                  <a:srgbClr val="C00000"/>
                </a:solidFill>
              </a:rPr>
              <a:t>, </a:t>
            </a:r>
            <a:r>
              <a:rPr lang="el-GR" sz="4200" dirty="0" smtClean="0">
                <a:solidFill>
                  <a:srgbClr val="C00000"/>
                </a:solidFill>
              </a:rPr>
              <a:t>ε</a:t>
            </a:r>
            <a:r>
              <a:rPr lang="en-US" sz="4200" baseline="-25000" dirty="0" smtClean="0">
                <a:solidFill>
                  <a:srgbClr val="C00000"/>
                </a:solidFill>
              </a:rPr>
              <a:t>F</a:t>
            </a:r>
            <a:r>
              <a:rPr lang="en-US" sz="4200" dirty="0" smtClean="0">
                <a:solidFill>
                  <a:srgbClr val="C00000"/>
                </a:solidFill>
              </a:rPr>
              <a:t> </a:t>
            </a:r>
            <a:r>
              <a:rPr lang="en-US" sz="4200" dirty="0"/>
              <a:t>.</a:t>
            </a:r>
            <a:endParaRPr lang="en-US" sz="4200" dirty="0" smtClean="0"/>
          </a:p>
          <a:p>
            <a:pPr marL="514350" indent="-514350" algn="just">
              <a:buFont typeface="Wingdings" pitchFamily="2" charset="2"/>
              <a:buChar char="Ø"/>
            </a:pPr>
            <a:endParaRPr lang="en-US" i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543800" cy="7619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London equation from GL equation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9144000" cy="5562600"/>
          </a:xfrm>
        </p:spPr>
        <p:txBody>
          <a:bodyPr>
            <a:normAutofit/>
          </a:bodyPr>
          <a:lstStyle/>
          <a:p>
            <a:pPr marL="514350" indent="-514350" algn="just">
              <a:buFont typeface="Wingdings" pitchFamily="2" charset="2"/>
              <a:buChar char="Ø"/>
            </a:pPr>
            <a:r>
              <a:rPr lang="en-US" i="1" dirty="0" smtClean="0">
                <a:solidFill>
                  <a:srgbClr val="0000FF"/>
                </a:solidFill>
              </a:rPr>
              <a:t>Inserting for  F in G</a:t>
            </a:r>
          </a:p>
          <a:p>
            <a:pPr marL="514350" indent="-514350" algn="just"/>
            <a:endParaRPr lang="en-US" i="1" dirty="0" smtClean="0">
              <a:solidFill>
                <a:srgbClr val="0000FF"/>
              </a:solidFill>
            </a:endParaRPr>
          </a:p>
          <a:p>
            <a:pPr marL="514350" indent="-514350" algn="just"/>
            <a:endParaRPr lang="en-US" i="1" dirty="0" smtClean="0">
              <a:solidFill>
                <a:srgbClr val="0000FF"/>
              </a:solidFill>
            </a:endParaRPr>
          </a:p>
          <a:p>
            <a:pPr marL="514350" indent="-514350" algn="just"/>
            <a:endParaRPr lang="en-US" i="1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i="1" dirty="0" smtClean="0">
                <a:solidFill>
                  <a:srgbClr val="0000FF"/>
                </a:solidFill>
              </a:rPr>
              <a:t>And 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i="1" dirty="0" smtClean="0">
                <a:solidFill>
                  <a:srgbClr val="0000FF"/>
                </a:solidFill>
              </a:rPr>
              <a:t>  and using definition of</a:t>
            </a:r>
          </a:p>
          <a:p>
            <a:pPr marL="514350" indent="-514350" algn="just">
              <a:buFont typeface="Wingdings" pitchFamily="2" charset="2"/>
              <a:buChar char="Ø"/>
            </a:pPr>
            <a:endParaRPr lang="en-US" i="1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i="1" dirty="0" smtClean="0">
                <a:solidFill>
                  <a:srgbClr val="0000FF"/>
                </a:solidFill>
              </a:rPr>
              <a:t>                 G  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057400"/>
            <a:ext cx="81534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3581400"/>
            <a:ext cx="2018708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4267200"/>
            <a:ext cx="1600200" cy="581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95600" y="5029200"/>
            <a:ext cx="3296161" cy="1408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543800" cy="7619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Surface energy at phase boundary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9144000" cy="5562600"/>
          </a:xfrm>
        </p:spPr>
        <p:txBody>
          <a:bodyPr>
            <a:normAutofit/>
          </a:bodyPr>
          <a:lstStyle/>
          <a:p>
            <a:pPr marL="514350" indent="-514350" algn="just">
              <a:buFont typeface="Wingdings" pitchFamily="2" charset="2"/>
              <a:buChar char="Ø"/>
            </a:pPr>
            <a:r>
              <a:rPr lang="en-US" i="1" dirty="0" smtClean="0">
                <a:solidFill>
                  <a:srgbClr val="0000FF"/>
                </a:solidFill>
              </a:rPr>
              <a:t>We obtain for   , </a:t>
            </a: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1295400"/>
            <a:ext cx="493940" cy="457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2209800"/>
            <a:ext cx="8077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1"/>
          <p:cNvSpPr/>
          <p:nvPr/>
        </p:nvSpPr>
        <p:spPr>
          <a:xfrm>
            <a:off x="0" y="4495800"/>
            <a:ext cx="8839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600" dirty="0" smtClean="0">
                <a:solidFill>
                  <a:srgbClr val="0000FF"/>
                </a:solidFill>
              </a:rPr>
              <a:t>The vanishing of the cross term          in both in above equation  and the first G-L equation allows us to  choose </a:t>
            </a:r>
            <a:r>
              <a:rPr lang="el-GR" sz="3600" i="1" dirty="0" smtClean="0">
                <a:solidFill>
                  <a:srgbClr val="0000FF"/>
                </a:solidFill>
              </a:rPr>
              <a:t>ψ</a:t>
            </a:r>
            <a:r>
              <a:rPr lang="en-US" sz="3600" dirty="0" smtClean="0">
                <a:solidFill>
                  <a:srgbClr val="0000FF"/>
                </a:solidFill>
              </a:rPr>
              <a:t> real; it then follows from 2</a:t>
            </a:r>
            <a:r>
              <a:rPr lang="en-US" sz="3600" baseline="30000" dirty="0" smtClean="0">
                <a:solidFill>
                  <a:srgbClr val="0000FF"/>
                </a:solidFill>
              </a:rPr>
              <a:t>nd</a:t>
            </a:r>
            <a:r>
              <a:rPr lang="en-US" sz="3600" dirty="0" smtClean="0">
                <a:solidFill>
                  <a:srgbClr val="0000FF"/>
                </a:solidFill>
              </a:rPr>
              <a:t> G-L  that </a:t>
            </a:r>
          </a:p>
        </p:txBody>
      </p:sp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9800" y="4648200"/>
            <a:ext cx="870761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7619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Surface energy at phase boundary continue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9144000" cy="5562600"/>
          </a:xfrm>
        </p:spPr>
        <p:txBody>
          <a:bodyPr>
            <a:normAutofit/>
          </a:bodyPr>
          <a:lstStyle/>
          <a:p>
            <a:pPr marL="514350" indent="-514350" algn="just">
              <a:buFont typeface="Wingdings" pitchFamily="2" charset="2"/>
              <a:buChar char="Ø"/>
            </a:pPr>
            <a:r>
              <a:rPr lang="en-US" i="1" dirty="0" smtClean="0">
                <a:solidFill>
                  <a:srgbClr val="0000FF"/>
                </a:solidFill>
              </a:rPr>
              <a:t>And   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219200"/>
            <a:ext cx="2518309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0" y="2133600"/>
            <a:ext cx="91440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4000" dirty="0" smtClean="0">
                <a:solidFill>
                  <a:srgbClr val="C00000"/>
                </a:solidFill>
              </a:rPr>
              <a:t>To compute </a:t>
            </a:r>
            <a:r>
              <a:rPr lang="en-US" sz="4000" dirty="0" smtClean="0">
                <a:solidFill>
                  <a:srgbClr val="C00000"/>
                </a:solidFill>
                <a:latin typeface="Symbol" pitchFamily="18" charset="2"/>
              </a:rPr>
              <a:t>g </a:t>
            </a:r>
            <a:r>
              <a:rPr lang="en-US" sz="4000" dirty="0" smtClean="0">
                <a:solidFill>
                  <a:srgbClr val="C00000"/>
                </a:solidFill>
              </a:rPr>
              <a:t>we must simultaneously solve the first and second G-L equations,  for  </a:t>
            </a:r>
            <a:r>
              <a:rPr lang="en-US" sz="4000" i="1" dirty="0" smtClean="0">
                <a:solidFill>
                  <a:srgbClr val="C00000"/>
                </a:solidFill>
                <a:latin typeface="Symbol" pitchFamily="18" charset="2"/>
              </a:rPr>
              <a:t>y</a:t>
            </a:r>
            <a:r>
              <a:rPr lang="en-US" sz="4000" i="1" dirty="0" smtClean="0">
                <a:solidFill>
                  <a:srgbClr val="C00000"/>
                </a:solidFill>
              </a:rPr>
              <a:t>(x)</a:t>
            </a:r>
            <a:r>
              <a:rPr lang="en-US" sz="4000" dirty="0" smtClean="0">
                <a:solidFill>
                  <a:srgbClr val="C00000"/>
                </a:solidFill>
              </a:rPr>
              <a:t> and  </a:t>
            </a:r>
            <a:r>
              <a:rPr lang="en-US" sz="4000" i="1" dirty="0" smtClean="0">
                <a:solidFill>
                  <a:srgbClr val="C00000"/>
                </a:solidFill>
              </a:rPr>
              <a:t>B(x) = -(</a:t>
            </a:r>
            <a:r>
              <a:rPr lang="en-US" sz="4000" i="1" dirty="0" err="1" smtClean="0">
                <a:solidFill>
                  <a:srgbClr val="C00000"/>
                </a:solidFill>
              </a:rPr>
              <a:t>dA</a:t>
            </a:r>
            <a:r>
              <a:rPr lang="en-US" sz="4000" i="1" dirty="0" smtClean="0">
                <a:solidFill>
                  <a:srgbClr val="C00000"/>
                </a:solidFill>
              </a:rPr>
              <a:t>(x)/</a:t>
            </a:r>
            <a:r>
              <a:rPr lang="en-US" sz="4000" i="1" dirty="0" err="1" smtClean="0">
                <a:solidFill>
                  <a:srgbClr val="C00000"/>
                </a:solidFill>
              </a:rPr>
              <a:t>dx</a:t>
            </a:r>
            <a:r>
              <a:rPr lang="en-US" sz="4000" i="1" dirty="0" smtClean="0">
                <a:solidFill>
                  <a:srgbClr val="C00000"/>
                </a:solidFill>
              </a:rPr>
              <a:t>)), </a:t>
            </a:r>
            <a:r>
              <a:rPr lang="en-US" sz="4000" dirty="0" smtClean="0">
                <a:solidFill>
                  <a:srgbClr val="C00000"/>
                </a:solidFill>
              </a:rPr>
              <a:t>subject to boundary  conditions  and substitute in the equation for </a:t>
            </a:r>
            <a:r>
              <a:rPr lang="en-US" sz="4000" dirty="0" smtClean="0">
                <a:solidFill>
                  <a:srgbClr val="C00000"/>
                </a:solidFill>
                <a:latin typeface="Symbol" pitchFamily="18" charset="2"/>
              </a:rPr>
              <a:t>g.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5334000"/>
            <a:ext cx="7062583" cy="111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543800" cy="7619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Surface energy at phase boundary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9144000" cy="5562600"/>
          </a:xfrm>
        </p:spPr>
        <p:txBody>
          <a:bodyPr>
            <a:normAutofit/>
          </a:bodyPr>
          <a:lstStyle/>
          <a:p>
            <a:pPr marL="514350" indent="-514350" algn="just">
              <a:buFont typeface="Wingdings" pitchFamily="2" charset="2"/>
              <a:buChar char="Ø"/>
            </a:pPr>
            <a:r>
              <a:rPr lang="en-US" i="1" dirty="0" smtClean="0">
                <a:solidFill>
                  <a:srgbClr val="0000FF"/>
                </a:solidFill>
              </a:rPr>
              <a:t>To simplify the calculation we rewrite in scaled </a:t>
            </a:r>
            <a:r>
              <a:rPr lang="en-US" i="1" dirty="0" err="1" smtClean="0">
                <a:solidFill>
                  <a:srgbClr val="0000FF"/>
                </a:solidFill>
              </a:rPr>
              <a:t>var-iable</a:t>
            </a:r>
            <a:endParaRPr lang="en-US" i="1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endParaRPr lang="en-US" i="1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endParaRPr lang="en-US" i="1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i="1" dirty="0" smtClean="0">
                <a:solidFill>
                  <a:srgbClr val="0000FF"/>
                </a:solidFill>
              </a:rPr>
              <a:t>The GL </a:t>
            </a:r>
            <a:r>
              <a:rPr lang="en-US" i="1" dirty="0" err="1" smtClean="0">
                <a:solidFill>
                  <a:srgbClr val="0000FF"/>
                </a:solidFill>
              </a:rPr>
              <a:t>eqn</a:t>
            </a:r>
            <a:r>
              <a:rPr lang="en-US" i="1" dirty="0" smtClean="0">
                <a:solidFill>
                  <a:srgbClr val="0000FF"/>
                </a:solidFill>
              </a:rPr>
              <a:t> becomes</a:t>
            </a:r>
          </a:p>
          <a:p>
            <a:pPr marL="514350" indent="-514350" algn="just">
              <a:buFont typeface="Wingdings" pitchFamily="2" charset="2"/>
              <a:buChar char="Ø"/>
            </a:pPr>
            <a:endParaRPr lang="en-US" i="1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endParaRPr lang="en-US" i="1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i="1" dirty="0" smtClean="0">
                <a:solidFill>
                  <a:srgbClr val="0000FF"/>
                </a:solidFill>
              </a:rPr>
              <a:t>and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6181" y="2362200"/>
            <a:ext cx="8197819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4114800"/>
            <a:ext cx="5959638" cy="1653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81200" y="5934075"/>
            <a:ext cx="2636266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543800" cy="7619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Surface energy at phase boundary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9144000" cy="5562600"/>
          </a:xfrm>
        </p:spPr>
        <p:txBody>
          <a:bodyPr>
            <a:normAutofit/>
          </a:bodyPr>
          <a:lstStyle/>
          <a:p>
            <a:pPr marL="514350" indent="-514350" algn="just">
              <a:buFont typeface="Wingdings" pitchFamily="2" charset="2"/>
              <a:buChar char="Ø"/>
            </a:pPr>
            <a:r>
              <a:rPr lang="en-US" i="1" dirty="0" smtClean="0">
                <a:solidFill>
                  <a:srgbClr val="0000FF"/>
                </a:solidFill>
              </a:rPr>
              <a:t>The solution for arbitrary </a:t>
            </a:r>
            <a:r>
              <a:rPr lang="en-US" i="1" dirty="0" smtClean="0">
                <a:solidFill>
                  <a:srgbClr val="0000FF"/>
                </a:solidFill>
                <a:latin typeface="Symbol" pitchFamily="18" charset="2"/>
              </a:rPr>
              <a:t>k  </a:t>
            </a:r>
            <a:r>
              <a:rPr lang="en-US" i="1" dirty="0" smtClean="0">
                <a:solidFill>
                  <a:srgbClr val="0000FF"/>
                </a:solidFill>
              </a:rPr>
              <a:t>must be obtained numerically. The appropriate boundary condition</a:t>
            </a:r>
          </a:p>
          <a:p>
            <a:pPr marL="514350" indent="-514350" algn="just">
              <a:buFont typeface="Wingdings" pitchFamily="2" charset="2"/>
              <a:buChar char="Ø"/>
            </a:pPr>
            <a:endParaRPr lang="en-US" i="1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i="1" dirty="0" smtClean="0">
                <a:solidFill>
                  <a:srgbClr val="0000FF"/>
                </a:solidFill>
              </a:rPr>
              <a:t>And</a:t>
            </a:r>
          </a:p>
          <a:p>
            <a:pPr marL="514350" indent="-514350" algn="just">
              <a:buFont typeface="Wingdings" pitchFamily="2" charset="2"/>
              <a:buChar char="Ø"/>
            </a:pPr>
            <a:endParaRPr lang="en-US" i="1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endParaRPr lang="en-US" i="1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i="1" dirty="0" smtClean="0">
                <a:solidFill>
                  <a:srgbClr val="0000FF"/>
                </a:solidFill>
              </a:rPr>
              <a:t>To obtain the first integral of GL 1</a:t>
            </a:r>
            <a:r>
              <a:rPr lang="en-US" i="1" baseline="30000" dirty="0" smtClean="0">
                <a:solidFill>
                  <a:srgbClr val="0000FF"/>
                </a:solidFill>
              </a:rPr>
              <a:t>st</a:t>
            </a:r>
            <a:r>
              <a:rPr lang="en-US" i="1" dirty="0" smtClean="0">
                <a:solidFill>
                  <a:srgbClr val="0000FF"/>
                </a:solidFill>
              </a:rPr>
              <a:t> , multiply by </a:t>
            </a:r>
            <a:r>
              <a:rPr lang="en-US" i="1" dirty="0" smtClean="0">
                <a:solidFill>
                  <a:srgbClr val="0000FF"/>
                </a:solidFill>
                <a:latin typeface="Symbol" pitchFamily="18" charset="2"/>
              </a:rPr>
              <a:t>y</a:t>
            </a:r>
            <a:r>
              <a:rPr lang="en-US" i="1" dirty="0" smtClean="0">
                <a:solidFill>
                  <a:srgbClr val="0000FF"/>
                </a:solidFill>
              </a:rPr>
              <a:t>’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2438400"/>
            <a:ext cx="4648200" cy="71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2600" y="3688789"/>
            <a:ext cx="4648200" cy="686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5486400"/>
            <a:ext cx="7620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543800" cy="7619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Surface energy at phase boundary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9144000" cy="5562600"/>
          </a:xfrm>
        </p:spPr>
        <p:txBody>
          <a:bodyPr>
            <a:normAutofit/>
          </a:bodyPr>
          <a:lstStyle/>
          <a:p>
            <a:pPr marL="514350" indent="-514350" algn="just">
              <a:buFont typeface="Wingdings" pitchFamily="2" charset="2"/>
              <a:buChar char="Ø"/>
            </a:pPr>
            <a:r>
              <a:rPr lang="en-US" i="1" dirty="0" smtClean="0">
                <a:solidFill>
                  <a:srgbClr val="0000FF"/>
                </a:solidFill>
              </a:rPr>
              <a:t>Multiplying 2</a:t>
            </a:r>
            <a:r>
              <a:rPr lang="en-US" i="1" baseline="30000" dirty="0" smtClean="0">
                <a:solidFill>
                  <a:srgbClr val="0000FF"/>
                </a:solidFill>
              </a:rPr>
              <a:t>nd</a:t>
            </a:r>
            <a:r>
              <a:rPr lang="en-US" i="1" dirty="0" smtClean="0">
                <a:solidFill>
                  <a:srgbClr val="0000FF"/>
                </a:solidFill>
              </a:rPr>
              <a:t> by A’</a:t>
            </a:r>
          </a:p>
          <a:p>
            <a:pPr marL="514350" indent="-514350" algn="just">
              <a:buFont typeface="Wingdings" pitchFamily="2" charset="2"/>
              <a:buChar char="Ø"/>
            </a:pPr>
            <a:endParaRPr lang="en-US" i="1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endParaRPr lang="en-US" i="1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endParaRPr lang="en-US" i="1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i="1" dirty="0" smtClean="0">
                <a:solidFill>
                  <a:srgbClr val="0000FF"/>
                </a:solidFill>
              </a:rPr>
              <a:t>Combining the above two eqn.</a:t>
            </a:r>
          </a:p>
          <a:p>
            <a:pPr marL="514350" indent="-514350" algn="just">
              <a:buFont typeface="Wingdings" pitchFamily="2" charset="2"/>
              <a:buChar char="Ø"/>
            </a:pPr>
            <a:endParaRPr lang="en-US" i="1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endParaRPr lang="en-US" i="1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i="1" dirty="0" smtClean="0">
                <a:solidFill>
                  <a:srgbClr val="0000FF"/>
                </a:solidFill>
              </a:rPr>
              <a:t>The value of constant was fixed by boundary condition</a:t>
            </a:r>
          </a:p>
          <a:p>
            <a:pPr marL="514350" indent="-514350" algn="just"/>
            <a:endParaRPr lang="en-US" i="1" dirty="0" smtClean="0">
              <a:solidFill>
                <a:srgbClr val="0000FF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981200"/>
            <a:ext cx="4650970" cy="133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799" y="4267200"/>
            <a:ext cx="7127459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543800" cy="7619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Surface energy at phase boundary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9144000" cy="5562600"/>
          </a:xfrm>
        </p:spPr>
        <p:txBody>
          <a:bodyPr>
            <a:normAutofit/>
          </a:bodyPr>
          <a:lstStyle/>
          <a:p>
            <a:pPr marL="514350" indent="-514350" algn="just">
              <a:buFont typeface="Wingdings" pitchFamily="2" charset="2"/>
              <a:buChar char="Ø"/>
            </a:pPr>
            <a:endParaRPr lang="en-US" i="1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i="1" dirty="0" smtClean="0">
                <a:solidFill>
                  <a:srgbClr val="0000FF"/>
                </a:solidFill>
              </a:rPr>
              <a:t>Using                                             and scaled variables </a:t>
            </a:r>
          </a:p>
          <a:p>
            <a:pPr marL="514350" indent="-514350" algn="just">
              <a:buFont typeface="Wingdings" pitchFamily="2" charset="2"/>
              <a:buChar char="Ø"/>
            </a:pPr>
            <a:endParaRPr lang="en-US" i="1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endParaRPr lang="en-US" i="1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endParaRPr lang="en-US" i="1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i="1" dirty="0" smtClean="0">
                <a:solidFill>
                  <a:srgbClr val="0000FF"/>
                </a:solidFill>
              </a:rPr>
              <a:t>Combining this eqn. with the earlier </a:t>
            </a:r>
            <a:r>
              <a:rPr lang="en-US" i="1" dirty="0" err="1" smtClean="0">
                <a:solidFill>
                  <a:srgbClr val="0000FF"/>
                </a:solidFill>
              </a:rPr>
              <a:t>eqn</a:t>
            </a:r>
            <a:endParaRPr lang="en-US" i="1" dirty="0" smtClean="0">
              <a:solidFill>
                <a:srgbClr val="0000FF"/>
              </a:solidFill>
            </a:endParaRPr>
          </a:p>
          <a:p>
            <a:pPr marL="514350" indent="-514350" algn="just"/>
            <a:endParaRPr lang="en-US" i="1" dirty="0" smtClean="0">
              <a:solidFill>
                <a:srgbClr val="0000FF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752600"/>
            <a:ext cx="3276892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0432" y="2895600"/>
            <a:ext cx="8323568" cy="1386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47800" y="5029200"/>
            <a:ext cx="6858000" cy="1536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543800" cy="7619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Surface energy at phase boundary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9144000" cy="5562600"/>
          </a:xfrm>
        </p:spPr>
        <p:txBody>
          <a:bodyPr>
            <a:normAutofit/>
          </a:bodyPr>
          <a:lstStyle/>
          <a:p>
            <a:pPr marL="514350" indent="-514350" algn="just">
              <a:buFont typeface="Wingdings" pitchFamily="2" charset="2"/>
              <a:buChar char="Ø"/>
            </a:pPr>
            <a:r>
              <a:rPr lang="en-US" i="1" dirty="0" smtClean="0">
                <a:solidFill>
                  <a:srgbClr val="0000FF"/>
                </a:solidFill>
              </a:rPr>
              <a:t>In general the </a:t>
            </a:r>
            <a:r>
              <a:rPr lang="en-US" i="1" dirty="0" err="1" smtClean="0">
                <a:solidFill>
                  <a:srgbClr val="0000FF"/>
                </a:solidFill>
              </a:rPr>
              <a:t>soln</a:t>
            </a:r>
            <a:r>
              <a:rPr lang="en-US" i="1" dirty="0" smtClean="0">
                <a:solidFill>
                  <a:srgbClr val="0000FF"/>
                </a:solidFill>
              </a:rPr>
              <a:t> of</a:t>
            </a:r>
          </a:p>
          <a:p>
            <a:pPr marL="514350" indent="-514350" algn="just">
              <a:buFont typeface="Wingdings" pitchFamily="2" charset="2"/>
              <a:buChar char="Ø"/>
            </a:pPr>
            <a:endParaRPr lang="en-US" i="1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endParaRPr lang="en-US" i="1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endParaRPr lang="en-US" i="1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i="1" dirty="0" smtClean="0">
                <a:solidFill>
                  <a:srgbClr val="0000FF"/>
                </a:solidFill>
              </a:rPr>
              <a:t>Can be computed if  A’(x) and y’(x) are given.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i="1" dirty="0" smtClean="0">
                <a:solidFill>
                  <a:srgbClr val="0000FF"/>
                </a:solidFill>
              </a:rPr>
              <a:t>For  A=0 </a:t>
            </a:r>
          </a:p>
          <a:p>
            <a:pPr marL="514350" indent="-514350" algn="just">
              <a:buFont typeface="Wingdings" pitchFamily="2" charset="2"/>
              <a:buChar char="Ø"/>
            </a:pPr>
            <a:endParaRPr lang="en-US" i="1" dirty="0" smtClean="0">
              <a:solidFill>
                <a:srgbClr val="0000FF"/>
              </a:solidFill>
            </a:endParaRPr>
          </a:p>
          <a:p>
            <a:pPr marL="514350" indent="-514350" algn="just"/>
            <a:endParaRPr lang="en-US" i="1" dirty="0" smtClean="0">
              <a:solidFill>
                <a:srgbClr val="0000FF"/>
              </a:solidFill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752600"/>
            <a:ext cx="6858000" cy="1536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5600" y="4450966"/>
            <a:ext cx="4191000" cy="1367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066800"/>
            <a:ext cx="8763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772400" cy="990600"/>
          </a:xfrm>
        </p:spPr>
        <p:txBody>
          <a:bodyPr>
            <a:noAutofit/>
          </a:bodyPr>
          <a:lstStyle/>
          <a:p>
            <a:pPr algn="l"/>
            <a:r>
              <a:rPr lang="en-US" sz="30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Ginzburg</a:t>
            </a:r>
            <a:r>
              <a:rPr lang="en-US" sz="3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Landau phenomenological Theory</a:t>
            </a: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066800"/>
            <a:ext cx="8991600" cy="5791200"/>
          </a:xfrm>
        </p:spPr>
        <p:txBody>
          <a:bodyPr>
            <a:normAutofit fontScale="77500" lnSpcReduction="20000"/>
          </a:bodyPr>
          <a:lstStyle/>
          <a:p>
            <a:pPr marL="514350" indent="-514350" algn="just">
              <a:buFont typeface="Wingdings" pitchFamily="2" charset="2"/>
              <a:buChar char="Ø"/>
            </a:pPr>
            <a:r>
              <a:rPr lang="en-US" dirty="0">
                <a:solidFill>
                  <a:srgbClr val="C00000"/>
                </a:solidFill>
              </a:rPr>
              <a:t>The </a:t>
            </a:r>
            <a:r>
              <a:rPr lang="en-US" dirty="0" err="1">
                <a:solidFill>
                  <a:srgbClr val="C00000"/>
                </a:solidFill>
              </a:rPr>
              <a:t>Ginzburg</a:t>
            </a:r>
            <a:r>
              <a:rPr lang="en-US" dirty="0">
                <a:solidFill>
                  <a:srgbClr val="C00000"/>
                </a:solidFill>
              </a:rPr>
              <a:t>-Landau theory of superconductivity is built upon a </a:t>
            </a:r>
            <a:r>
              <a:rPr lang="en-US" dirty="0" smtClean="0">
                <a:solidFill>
                  <a:srgbClr val="C00000"/>
                </a:solidFill>
              </a:rPr>
              <a:t>general approach </a:t>
            </a:r>
            <a:r>
              <a:rPr lang="en-US" dirty="0">
                <a:solidFill>
                  <a:srgbClr val="C00000"/>
                </a:solidFill>
              </a:rPr>
              <a:t>to the theory of second order phase transitions which </a:t>
            </a:r>
            <a:r>
              <a:rPr lang="en-US" dirty="0" smtClean="0">
                <a:solidFill>
                  <a:srgbClr val="C00000"/>
                </a:solidFill>
              </a:rPr>
              <a:t>Landau had </a:t>
            </a:r>
            <a:r>
              <a:rPr lang="en-US" dirty="0">
                <a:solidFill>
                  <a:srgbClr val="C00000"/>
                </a:solidFill>
              </a:rPr>
              <a:t>developed in the 1930’s. </a:t>
            </a:r>
            <a:endParaRPr lang="en-US" dirty="0" smtClean="0">
              <a:solidFill>
                <a:srgbClr val="C00000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00FF"/>
                </a:solidFill>
              </a:rPr>
              <a:t>Landau </a:t>
            </a:r>
            <a:r>
              <a:rPr lang="en-US" dirty="0">
                <a:solidFill>
                  <a:srgbClr val="0000FF"/>
                </a:solidFill>
              </a:rPr>
              <a:t>had noticed that typically </a:t>
            </a:r>
            <a:r>
              <a:rPr lang="en-US" dirty="0" smtClean="0">
                <a:solidFill>
                  <a:srgbClr val="0000FF"/>
                </a:solidFill>
              </a:rPr>
              <a:t>second order </a:t>
            </a:r>
            <a:r>
              <a:rPr lang="en-US" dirty="0">
                <a:solidFill>
                  <a:srgbClr val="0000FF"/>
                </a:solidFill>
              </a:rPr>
              <a:t>phase transitions, such as the Curie temperature in a </a:t>
            </a:r>
            <a:r>
              <a:rPr lang="en-US" dirty="0" err="1">
                <a:solidFill>
                  <a:srgbClr val="0000FF"/>
                </a:solidFill>
              </a:rPr>
              <a:t>ferromagnet</a:t>
            </a:r>
            <a:r>
              <a:rPr lang="en-US" dirty="0" smtClean="0">
                <a:solidFill>
                  <a:srgbClr val="0000FF"/>
                </a:solidFill>
              </a:rPr>
              <a:t>, involve </a:t>
            </a:r>
            <a:r>
              <a:rPr lang="en-US" dirty="0">
                <a:solidFill>
                  <a:srgbClr val="0000FF"/>
                </a:solidFill>
              </a:rPr>
              <a:t>some change in symmetry of the system. For example a </a:t>
            </a:r>
            <a:r>
              <a:rPr lang="en-US" dirty="0" smtClean="0">
                <a:solidFill>
                  <a:srgbClr val="0000FF"/>
                </a:solidFill>
              </a:rPr>
              <a:t>magnet above </a:t>
            </a:r>
            <a:r>
              <a:rPr lang="en-US" dirty="0">
                <a:solidFill>
                  <a:srgbClr val="0000FF"/>
                </a:solidFill>
              </a:rPr>
              <a:t>the Curie temperature, </a:t>
            </a:r>
            <a:r>
              <a:rPr lang="en-US" dirty="0" smtClean="0">
                <a:solidFill>
                  <a:srgbClr val="0000FF"/>
                </a:solidFill>
              </a:rPr>
              <a:t>T</a:t>
            </a:r>
            <a:r>
              <a:rPr lang="en-US" baseline="-25000" dirty="0" smtClean="0">
                <a:solidFill>
                  <a:srgbClr val="0000FF"/>
                </a:solidFill>
              </a:rPr>
              <a:t>C</a:t>
            </a:r>
            <a:r>
              <a:rPr lang="en-US" dirty="0" smtClean="0">
                <a:solidFill>
                  <a:srgbClr val="0000FF"/>
                </a:solidFill>
              </a:rPr>
              <a:t>, </a:t>
            </a:r>
            <a:r>
              <a:rPr lang="en-US" dirty="0">
                <a:solidFill>
                  <a:srgbClr val="0000FF"/>
                </a:solidFill>
              </a:rPr>
              <a:t>has no magnetic moment. </a:t>
            </a:r>
            <a:endParaRPr lang="en-US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C00000"/>
                </a:solidFill>
              </a:rPr>
              <a:t>But </a:t>
            </a:r>
            <a:r>
              <a:rPr lang="en-US" dirty="0">
                <a:solidFill>
                  <a:srgbClr val="C00000"/>
                </a:solidFill>
              </a:rPr>
              <a:t>below </a:t>
            </a:r>
            <a:r>
              <a:rPr lang="en-US" dirty="0" smtClean="0">
                <a:solidFill>
                  <a:srgbClr val="C00000"/>
                </a:solidFill>
              </a:rPr>
              <a:t>T</a:t>
            </a:r>
            <a:r>
              <a:rPr lang="en-US" baseline="-25000" dirty="0" smtClean="0">
                <a:solidFill>
                  <a:srgbClr val="C00000"/>
                </a:solidFill>
              </a:rPr>
              <a:t>C</a:t>
            </a:r>
            <a:r>
              <a:rPr lang="en-US" dirty="0" smtClean="0">
                <a:solidFill>
                  <a:srgbClr val="C00000"/>
                </a:solidFill>
              </a:rPr>
              <a:t> a </a:t>
            </a:r>
            <a:r>
              <a:rPr lang="en-US" dirty="0">
                <a:solidFill>
                  <a:srgbClr val="C00000"/>
                </a:solidFill>
              </a:rPr>
              <a:t>spontaneous magnetic moment develops. In principle could point in </a:t>
            </a:r>
            <a:r>
              <a:rPr lang="en-US" dirty="0" smtClean="0">
                <a:solidFill>
                  <a:srgbClr val="C00000"/>
                </a:solidFill>
              </a:rPr>
              <a:t>any one </a:t>
            </a:r>
            <a:r>
              <a:rPr lang="en-US" dirty="0">
                <a:solidFill>
                  <a:srgbClr val="C00000"/>
                </a:solidFill>
              </a:rPr>
              <a:t>of a number of different directions, each with an equal energy, but </a:t>
            </a:r>
            <a:r>
              <a:rPr lang="en-US" dirty="0" smtClean="0">
                <a:solidFill>
                  <a:srgbClr val="C00000"/>
                </a:solidFill>
              </a:rPr>
              <a:t>the system </a:t>
            </a:r>
            <a:r>
              <a:rPr lang="en-US" dirty="0">
                <a:solidFill>
                  <a:srgbClr val="C00000"/>
                </a:solidFill>
              </a:rPr>
              <a:t>spontaneously chooses one particular direction</a:t>
            </a:r>
            <a:r>
              <a:rPr lang="en-US" dirty="0"/>
              <a:t>. </a:t>
            </a:r>
            <a:endParaRPr lang="en-US" dirty="0" smtClean="0"/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00FF"/>
                </a:solidFill>
              </a:rPr>
              <a:t>In </a:t>
            </a:r>
            <a:r>
              <a:rPr lang="en-US" dirty="0">
                <a:solidFill>
                  <a:srgbClr val="0000FF"/>
                </a:solidFill>
              </a:rPr>
              <a:t>Landau’s </a:t>
            </a:r>
            <a:r>
              <a:rPr lang="en-US" dirty="0" smtClean="0">
                <a:solidFill>
                  <a:srgbClr val="0000FF"/>
                </a:solidFill>
              </a:rPr>
              <a:t>theory such </a:t>
            </a:r>
            <a:r>
              <a:rPr lang="en-US" dirty="0">
                <a:solidFill>
                  <a:srgbClr val="0000FF"/>
                </a:solidFill>
              </a:rPr>
              <a:t>phase transitions are characterized by an order parameter which </a:t>
            </a:r>
            <a:r>
              <a:rPr lang="en-US" dirty="0" smtClean="0">
                <a:solidFill>
                  <a:srgbClr val="0000FF"/>
                </a:solidFill>
              </a:rPr>
              <a:t>is zero </a:t>
            </a:r>
            <a:r>
              <a:rPr lang="en-US" dirty="0">
                <a:solidFill>
                  <a:srgbClr val="0000FF"/>
                </a:solidFill>
              </a:rPr>
              <a:t>in the disordered state above </a:t>
            </a:r>
            <a:r>
              <a:rPr lang="en-US" dirty="0" err="1">
                <a:solidFill>
                  <a:srgbClr val="0000FF"/>
                </a:solidFill>
              </a:rPr>
              <a:t>Tc</a:t>
            </a:r>
            <a:r>
              <a:rPr lang="en-US" dirty="0">
                <a:solidFill>
                  <a:srgbClr val="0000FF"/>
                </a:solidFill>
              </a:rPr>
              <a:t>, but becomes non-zero below </a:t>
            </a:r>
            <a:r>
              <a:rPr lang="en-US" dirty="0" smtClean="0">
                <a:solidFill>
                  <a:srgbClr val="0000FF"/>
                </a:solidFill>
              </a:rPr>
              <a:t>T</a:t>
            </a:r>
            <a:r>
              <a:rPr lang="en-US" baseline="-25000" dirty="0" smtClean="0">
                <a:solidFill>
                  <a:srgbClr val="0000FF"/>
                </a:solidFill>
              </a:rPr>
              <a:t>C</a:t>
            </a:r>
            <a:r>
              <a:rPr lang="en-US" dirty="0" smtClean="0">
                <a:solidFill>
                  <a:srgbClr val="0000FF"/>
                </a:solidFill>
              </a:rPr>
              <a:t>. 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C00000"/>
                </a:solidFill>
              </a:rPr>
              <a:t>In the case </a:t>
            </a:r>
            <a:r>
              <a:rPr lang="en-US" dirty="0">
                <a:solidFill>
                  <a:srgbClr val="C00000"/>
                </a:solidFill>
              </a:rPr>
              <a:t>of a magnet the magnetization, M(r), is a suitable order parameter.</a:t>
            </a:r>
            <a:endParaRPr lang="en-US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772400" cy="990600"/>
          </a:xfrm>
        </p:spPr>
        <p:txBody>
          <a:bodyPr>
            <a:noAutofit/>
          </a:bodyPr>
          <a:lstStyle/>
          <a:p>
            <a:pPr algn="l"/>
            <a:r>
              <a:rPr lang="en-US" sz="30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Ginzburg</a:t>
            </a:r>
            <a:r>
              <a:rPr lang="en-US" sz="3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Landau phenomenological Theory</a:t>
            </a: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066800"/>
            <a:ext cx="8991600" cy="5791200"/>
          </a:xfrm>
        </p:spPr>
        <p:txBody>
          <a:bodyPr>
            <a:normAutofit lnSpcReduction="10000"/>
          </a:bodyPr>
          <a:lstStyle/>
          <a:p>
            <a:pPr marL="514350" indent="-514350" algn="just">
              <a:buFont typeface="Wingdings" pitchFamily="2" charset="2"/>
              <a:buChar char="Ø"/>
            </a:pPr>
            <a:r>
              <a:rPr lang="en-US" dirty="0"/>
              <a:t>For superconductivity </a:t>
            </a:r>
            <a:r>
              <a:rPr lang="en-US" dirty="0" err="1"/>
              <a:t>Ginzburg</a:t>
            </a:r>
            <a:r>
              <a:rPr lang="en-US" dirty="0"/>
              <a:t> and Landau (GL) postulated the </a:t>
            </a:r>
            <a:r>
              <a:rPr lang="en-US" dirty="0" smtClean="0"/>
              <a:t>existence </a:t>
            </a:r>
            <a:r>
              <a:rPr lang="en-US" dirty="0"/>
              <a:t>of an order parameter denoted by </a:t>
            </a:r>
            <a:r>
              <a:rPr lang="el-GR" dirty="0" smtClean="0"/>
              <a:t>ψ</a:t>
            </a:r>
            <a:r>
              <a:rPr lang="en-US" dirty="0" smtClean="0"/>
              <a:t> </a:t>
            </a:r>
            <a:r>
              <a:rPr lang="en-US" dirty="0"/>
              <a:t>. This characterizes the </a:t>
            </a:r>
            <a:r>
              <a:rPr lang="en-US" dirty="0" err="1" smtClean="0"/>
              <a:t>supercon</a:t>
            </a:r>
            <a:r>
              <a:rPr lang="en-US" dirty="0" smtClean="0"/>
              <a:t>-ducting </a:t>
            </a:r>
            <a:r>
              <a:rPr lang="en-US" dirty="0"/>
              <a:t>state, in the same way as the magnetization does in a </a:t>
            </a:r>
            <a:r>
              <a:rPr lang="en-US" dirty="0" err="1"/>
              <a:t>ferromagnet</a:t>
            </a:r>
            <a:r>
              <a:rPr lang="en-US" dirty="0"/>
              <a:t>.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dirty="0"/>
              <a:t>The order parameter is assumed to be some (unspecified) physical </a:t>
            </a:r>
            <a:r>
              <a:rPr lang="en-US" dirty="0" smtClean="0"/>
              <a:t>quantity which </a:t>
            </a:r>
            <a:r>
              <a:rPr lang="en-US" dirty="0"/>
              <a:t>characterizes the state of the system. </a:t>
            </a:r>
            <a:endParaRPr lang="en-US" dirty="0" smtClean="0"/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dirty="0" smtClean="0"/>
              <a:t>In </a:t>
            </a:r>
            <a:r>
              <a:rPr lang="en-US" dirty="0"/>
              <a:t>the normal metallic </a:t>
            </a:r>
            <a:r>
              <a:rPr lang="en-US" dirty="0" smtClean="0"/>
              <a:t>state above </a:t>
            </a:r>
            <a:r>
              <a:rPr lang="en-US" dirty="0"/>
              <a:t>the critical temperature </a:t>
            </a:r>
            <a:r>
              <a:rPr lang="en-US" dirty="0" err="1"/>
              <a:t>Tc</a:t>
            </a:r>
            <a:r>
              <a:rPr lang="en-US" dirty="0"/>
              <a:t> of the superconductor it is zero. While </a:t>
            </a:r>
            <a:r>
              <a:rPr lang="en-US" dirty="0" smtClean="0"/>
              <a:t>in the </a:t>
            </a:r>
            <a:r>
              <a:rPr lang="en-US" dirty="0"/>
              <a:t>superconducting state below </a:t>
            </a:r>
            <a:r>
              <a:rPr lang="en-US" dirty="0" err="1"/>
              <a:t>Tc</a:t>
            </a:r>
            <a:r>
              <a:rPr lang="en-US" dirty="0"/>
              <a:t> it is non-zero. </a:t>
            </a:r>
            <a:endParaRPr lang="en-US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772400" cy="990600"/>
          </a:xfrm>
        </p:spPr>
        <p:txBody>
          <a:bodyPr>
            <a:noAutofit/>
          </a:bodyPr>
          <a:lstStyle/>
          <a:p>
            <a:pPr algn="l"/>
            <a:r>
              <a:rPr lang="en-US" sz="30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Ginzburg</a:t>
            </a:r>
            <a:r>
              <a:rPr lang="en-US" sz="3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Landau phenomenological Theory</a:t>
            </a: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066800"/>
            <a:ext cx="8991600" cy="5791200"/>
          </a:xfrm>
        </p:spPr>
        <p:txBody>
          <a:bodyPr>
            <a:noAutofit/>
          </a:bodyPr>
          <a:lstStyle/>
          <a:p>
            <a:pPr marL="514350" indent="-514350" algn="just"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C00000"/>
                </a:solidFill>
              </a:rPr>
              <a:t>Therefore it is assumed to obey:</a:t>
            </a:r>
            <a:endParaRPr lang="en-US" sz="2400" i="1" dirty="0" smtClean="0">
              <a:solidFill>
                <a:srgbClr val="C00000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endParaRPr lang="en-US" sz="2400" dirty="0" smtClean="0">
              <a:solidFill>
                <a:srgbClr val="C00000"/>
              </a:solidFill>
            </a:endParaRPr>
          </a:p>
          <a:p>
            <a:endParaRPr lang="en-US" sz="2400" dirty="0" smtClean="0"/>
          </a:p>
          <a:p>
            <a:endParaRPr lang="en-US" sz="2400" dirty="0"/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sz="2400" dirty="0" err="1" smtClean="0">
                <a:solidFill>
                  <a:srgbClr val="0000FF"/>
                </a:solidFill>
              </a:rPr>
              <a:t>Ginzburg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  <a:r>
              <a:rPr lang="en-US" sz="2400" dirty="0">
                <a:solidFill>
                  <a:srgbClr val="0000FF"/>
                </a:solidFill>
              </a:rPr>
              <a:t>and Landau postulated that the order parameter   should </a:t>
            </a:r>
            <a:r>
              <a:rPr lang="en-US" sz="2400" dirty="0" smtClean="0">
                <a:solidFill>
                  <a:srgbClr val="0000FF"/>
                </a:solidFill>
              </a:rPr>
              <a:t>be a </a:t>
            </a:r>
            <a:r>
              <a:rPr lang="en-US" sz="2400" dirty="0">
                <a:solidFill>
                  <a:srgbClr val="0000FF"/>
                </a:solidFill>
              </a:rPr>
              <a:t>complex number, thinking of it as a macroscopic wave function for </a:t>
            </a:r>
            <a:r>
              <a:rPr lang="en-US" sz="2400" dirty="0" smtClean="0">
                <a:solidFill>
                  <a:srgbClr val="0000FF"/>
                </a:solidFill>
              </a:rPr>
              <a:t>the superconductor </a:t>
            </a:r>
            <a:r>
              <a:rPr lang="en-US" sz="2400" dirty="0">
                <a:solidFill>
                  <a:srgbClr val="0000FF"/>
                </a:solidFill>
              </a:rPr>
              <a:t>in analogy with </a:t>
            </a:r>
            <a:r>
              <a:rPr lang="en-US" sz="2400" dirty="0" err="1">
                <a:solidFill>
                  <a:srgbClr val="0000FF"/>
                </a:solidFill>
              </a:rPr>
              <a:t>superfluid</a:t>
            </a:r>
            <a:r>
              <a:rPr lang="en-US" sz="2400" dirty="0">
                <a:solidFill>
                  <a:srgbClr val="0000FF"/>
                </a:solidFill>
              </a:rPr>
              <a:t> </a:t>
            </a:r>
            <a:r>
              <a:rPr lang="en-US" sz="2400" baseline="30000" dirty="0">
                <a:solidFill>
                  <a:srgbClr val="0000FF"/>
                </a:solidFill>
              </a:rPr>
              <a:t>4</a:t>
            </a:r>
            <a:r>
              <a:rPr lang="en-US" sz="2400" dirty="0">
                <a:solidFill>
                  <a:srgbClr val="0000FF"/>
                </a:solidFill>
              </a:rPr>
              <a:t>He. 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C00000"/>
                </a:solidFill>
              </a:rPr>
              <a:t>At </a:t>
            </a:r>
            <a:r>
              <a:rPr lang="en-US" sz="2400" dirty="0">
                <a:solidFill>
                  <a:srgbClr val="C00000"/>
                </a:solidFill>
              </a:rPr>
              <a:t>the time of their </a:t>
            </a:r>
            <a:r>
              <a:rPr lang="en-US" sz="2400" dirty="0" smtClean="0">
                <a:solidFill>
                  <a:srgbClr val="C00000"/>
                </a:solidFill>
              </a:rPr>
              <a:t>original work </a:t>
            </a:r>
            <a:r>
              <a:rPr lang="en-US" sz="2400" dirty="0">
                <a:solidFill>
                  <a:srgbClr val="C00000"/>
                </a:solidFill>
              </a:rPr>
              <a:t>the physical significance of this </a:t>
            </a:r>
            <a:r>
              <a:rPr lang="en-US" sz="2400" dirty="0" smtClean="0">
                <a:solidFill>
                  <a:srgbClr val="C00000"/>
                </a:solidFill>
              </a:rPr>
              <a:t>complex </a:t>
            </a:r>
            <a:r>
              <a:rPr lang="en-US" sz="2400" dirty="0">
                <a:solidFill>
                  <a:srgbClr val="C00000"/>
                </a:solidFill>
              </a:rPr>
              <a:t>in superconductors was </a:t>
            </a:r>
            <a:r>
              <a:rPr lang="en-US" sz="2400" dirty="0" smtClean="0">
                <a:solidFill>
                  <a:srgbClr val="C00000"/>
                </a:solidFill>
              </a:rPr>
              <a:t>not at </a:t>
            </a:r>
            <a:r>
              <a:rPr lang="en-US" sz="2400" dirty="0">
                <a:solidFill>
                  <a:srgbClr val="C00000"/>
                </a:solidFill>
              </a:rPr>
              <a:t>all clear. </a:t>
            </a:r>
            <a:endParaRPr lang="en-US" sz="2400" dirty="0" smtClean="0">
              <a:solidFill>
                <a:srgbClr val="C00000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00FF"/>
                </a:solidFill>
              </a:rPr>
              <a:t>But, in </a:t>
            </a:r>
            <a:r>
              <a:rPr lang="en-US" sz="2400" dirty="0">
                <a:solidFill>
                  <a:srgbClr val="0000FF"/>
                </a:solidFill>
              </a:rPr>
              <a:t>the microscopic BCS theory </a:t>
            </a:r>
            <a:r>
              <a:rPr lang="en-US" sz="2400" dirty="0" smtClean="0">
                <a:solidFill>
                  <a:srgbClr val="0000FF"/>
                </a:solidFill>
              </a:rPr>
              <a:t>of superconductivity </a:t>
            </a:r>
            <a:r>
              <a:rPr lang="en-US" sz="2400" dirty="0">
                <a:solidFill>
                  <a:srgbClr val="0000FF"/>
                </a:solidFill>
              </a:rPr>
              <a:t>there appears a parameter, </a:t>
            </a:r>
            <a:r>
              <a:rPr lang="el-GR" sz="2400" dirty="0" smtClean="0">
                <a:solidFill>
                  <a:srgbClr val="0000FF"/>
                </a:solidFill>
              </a:rPr>
              <a:t>Δ</a:t>
            </a:r>
            <a:r>
              <a:rPr lang="en-US" sz="2400" dirty="0" smtClean="0">
                <a:solidFill>
                  <a:srgbClr val="0000FF"/>
                </a:solidFill>
              </a:rPr>
              <a:t>, </a:t>
            </a:r>
            <a:r>
              <a:rPr lang="en-US" sz="2400" dirty="0">
                <a:solidFill>
                  <a:srgbClr val="0000FF"/>
                </a:solidFill>
              </a:rPr>
              <a:t>which is also complex.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sz="2400" dirty="0" err="1">
                <a:solidFill>
                  <a:srgbClr val="C00000"/>
                </a:solidFill>
              </a:rPr>
              <a:t>Gor’kov</a:t>
            </a:r>
            <a:r>
              <a:rPr lang="en-US" sz="2400" dirty="0">
                <a:solidFill>
                  <a:srgbClr val="C00000"/>
                </a:solidFill>
              </a:rPr>
              <a:t> was able to derive the </a:t>
            </a:r>
            <a:r>
              <a:rPr lang="en-US" sz="2400" dirty="0" err="1">
                <a:solidFill>
                  <a:srgbClr val="C00000"/>
                </a:solidFill>
              </a:rPr>
              <a:t>Ginzburg</a:t>
            </a:r>
            <a:r>
              <a:rPr lang="en-US" sz="2400" dirty="0">
                <a:solidFill>
                  <a:srgbClr val="C00000"/>
                </a:solidFill>
              </a:rPr>
              <a:t>-Landau theory from BCS theory</a:t>
            </a:r>
            <a:r>
              <a:rPr lang="en-US" sz="2400" dirty="0" smtClean="0">
                <a:solidFill>
                  <a:srgbClr val="C00000"/>
                </a:solidFill>
              </a:rPr>
              <a:t>, and </a:t>
            </a:r>
            <a:r>
              <a:rPr lang="en-US" sz="2400" dirty="0">
                <a:solidFill>
                  <a:srgbClr val="C00000"/>
                </a:solidFill>
              </a:rPr>
              <a:t>show that </a:t>
            </a:r>
            <a:r>
              <a:rPr lang="el-GR" sz="2400" dirty="0" smtClean="0">
                <a:solidFill>
                  <a:srgbClr val="C00000"/>
                </a:solidFill>
              </a:rPr>
              <a:t>ψ </a:t>
            </a:r>
            <a:r>
              <a:rPr lang="en-US" sz="2400" dirty="0" smtClean="0">
                <a:solidFill>
                  <a:srgbClr val="C00000"/>
                </a:solidFill>
              </a:rPr>
              <a:t>is </a:t>
            </a:r>
            <a:r>
              <a:rPr lang="en-US" sz="2400" dirty="0">
                <a:solidFill>
                  <a:srgbClr val="C00000"/>
                </a:solidFill>
              </a:rPr>
              <a:t>essentially the same </a:t>
            </a:r>
            <a:r>
              <a:rPr lang="en-US" sz="2400" dirty="0" smtClean="0">
                <a:solidFill>
                  <a:srgbClr val="C00000"/>
                </a:solidFill>
              </a:rPr>
              <a:t>as </a:t>
            </a:r>
            <a:r>
              <a:rPr lang="el-GR" sz="2400" dirty="0" smtClean="0">
                <a:solidFill>
                  <a:srgbClr val="C00000"/>
                </a:solidFill>
              </a:rPr>
              <a:t>Δ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>
                <a:solidFill>
                  <a:srgbClr val="C00000"/>
                </a:solidFill>
              </a:rPr>
              <a:t>, except for some </a:t>
            </a:r>
            <a:r>
              <a:rPr lang="en-US" sz="2400" dirty="0" smtClean="0">
                <a:solidFill>
                  <a:srgbClr val="C00000"/>
                </a:solidFill>
              </a:rPr>
              <a:t>constant.</a:t>
            </a:r>
            <a:endParaRPr lang="en-US" sz="2400" dirty="0">
              <a:solidFill>
                <a:srgbClr val="C00000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sz="2400" dirty="0"/>
              <a:t>numerical factors. In fact, we can even identify </a:t>
            </a:r>
            <a:r>
              <a:rPr lang="en-US" sz="2400" dirty="0" smtClean="0"/>
              <a:t>|</a:t>
            </a:r>
            <a:r>
              <a:rPr lang="el-GR" sz="2400" dirty="0" smtClean="0"/>
              <a:t>ψ</a:t>
            </a:r>
            <a:r>
              <a:rPr lang="en-US" sz="2400" dirty="0" smtClean="0"/>
              <a:t>|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</a:t>
            </a:r>
            <a:r>
              <a:rPr lang="en-US" sz="2400" dirty="0"/>
              <a:t>as the density of </a:t>
            </a:r>
            <a:r>
              <a:rPr lang="en-US" sz="2400" dirty="0" smtClean="0"/>
              <a:t>BCS “</a:t>
            </a:r>
            <a:r>
              <a:rPr lang="en-US" sz="2400" dirty="0"/>
              <a:t>Cooper pairs” present in the sample.</a:t>
            </a:r>
            <a:endParaRPr lang="en-US" sz="2400" dirty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1447800"/>
            <a:ext cx="358267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772400" cy="990600"/>
          </a:xfrm>
        </p:spPr>
        <p:txBody>
          <a:bodyPr>
            <a:noAutofit/>
          </a:bodyPr>
          <a:lstStyle/>
          <a:p>
            <a:pPr algn="l"/>
            <a:r>
              <a:rPr lang="en-US" sz="30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Ginzburg</a:t>
            </a:r>
            <a:r>
              <a:rPr lang="en-US" sz="3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Landau phenomenological Theory</a:t>
            </a: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066800"/>
            <a:ext cx="8991600" cy="5791200"/>
          </a:xfrm>
        </p:spPr>
        <p:txBody>
          <a:bodyPr>
            <a:normAutofit/>
          </a:bodyPr>
          <a:lstStyle/>
          <a:p>
            <a:pPr marL="514350" indent="-514350" algn="just">
              <a:buFont typeface="Wingdings" pitchFamily="2" charset="2"/>
              <a:buChar char="Ø"/>
            </a:pPr>
            <a:r>
              <a:rPr lang="en-US" dirty="0" err="1">
                <a:solidFill>
                  <a:srgbClr val="C00000"/>
                </a:solidFill>
              </a:rPr>
              <a:t>Ginzburg</a:t>
            </a:r>
            <a:r>
              <a:rPr lang="en-US" dirty="0">
                <a:solidFill>
                  <a:srgbClr val="C00000"/>
                </a:solidFill>
              </a:rPr>
              <a:t> and Landau assumed that the free energy of the </a:t>
            </a:r>
            <a:r>
              <a:rPr lang="en-US" dirty="0" smtClean="0">
                <a:solidFill>
                  <a:srgbClr val="C00000"/>
                </a:solidFill>
              </a:rPr>
              <a:t>superconductor </a:t>
            </a:r>
            <a:r>
              <a:rPr lang="en-US" dirty="0">
                <a:solidFill>
                  <a:srgbClr val="C00000"/>
                </a:solidFill>
              </a:rPr>
              <a:t>must depend smoothly on the parameter </a:t>
            </a:r>
            <a:r>
              <a:rPr lang="el-GR" dirty="0" smtClean="0">
                <a:solidFill>
                  <a:srgbClr val="C00000"/>
                </a:solidFill>
              </a:rPr>
              <a:t>ψ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>
                <a:solidFill>
                  <a:srgbClr val="C00000"/>
                </a:solidFill>
              </a:rPr>
              <a:t>. </a:t>
            </a:r>
            <a:endParaRPr lang="en-US" dirty="0" smtClean="0">
              <a:solidFill>
                <a:srgbClr val="C00000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dirty="0" smtClean="0">
                <a:solidFill>
                  <a:srgbClr val="0000FF"/>
                </a:solidFill>
              </a:rPr>
              <a:t>Since  </a:t>
            </a:r>
            <a:r>
              <a:rPr lang="el-GR" dirty="0" smtClean="0">
                <a:solidFill>
                  <a:srgbClr val="0000FF"/>
                </a:solidFill>
              </a:rPr>
              <a:t>ψ</a:t>
            </a:r>
            <a:r>
              <a:rPr lang="en-US" dirty="0" smtClean="0">
                <a:solidFill>
                  <a:srgbClr val="0000FF"/>
                </a:solidFill>
              </a:rPr>
              <a:t> is complex and the free energy must be real, the free energy can only depend on |</a:t>
            </a:r>
            <a:r>
              <a:rPr lang="el-GR" dirty="0" smtClean="0">
                <a:solidFill>
                  <a:srgbClr val="0000FF"/>
                </a:solidFill>
              </a:rPr>
              <a:t>ψ</a:t>
            </a:r>
            <a:r>
              <a:rPr lang="en-US" dirty="0" smtClean="0">
                <a:solidFill>
                  <a:srgbClr val="0000FF"/>
                </a:solidFill>
              </a:rPr>
              <a:t>|. Furthermore, </a:t>
            </a:r>
            <a:r>
              <a:rPr lang="el-GR" dirty="0" smtClean="0">
                <a:solidFill>
                  <a:srgbClr val="0000FF"/>
                </a:solidFill>
              </a:rPr>
              <a:t>ψ</a:t>
            </a:r>
            <a:r>
              <a:rPr lang="en-US" dirty="0" smtClean="0">
                <a:solidFill>
                  <a:srgbClr val="0000FF"/>
                </a:solidFill>
              </a:rPr>
              <a:t> since   goes to zero at the critical temperature, T</a:t>
            </a:r>
            <a:r>
              <a:rPr lang="en-US" baseline="-25000" dirty="0" smtClean="0">
                <a:solidFill>
                  <a:srgbClr val="0000FF"/>
                </a:solidFill>
              </a:rPr>
              <a:t>C</a:t>
            </a:r>
            <a:r>
              <a:rPr lang="en-US" dirty="0" smtClean="0">
                <a:solidFill>
                  <a:srgbClr val="0000FF"/>
                </a:solidFill>
              </a:rPr>
              <a:t>, we can Tailor expand the free energy in powers of |</a:t>
            </a:r>
            <a:r>
              <a:rPr lang="el-GR" dirty="0" smtClean="0">
                <a:solidFill>
                  <a:srgbClr val="0000FF"/>
                </a:solidFill>
              </a:rPr>
              <a:t>ψ</a:t>
            </a:r>
            <a:r>
              <a:rPr lang="en-US" dirty="0" smtClean="0">
                <a:solidFill>
                  <a:srgbClr val="0000FF"/>
                </a:solidFill>
              </a:rPr>
              <a:t>|. For temperatures close to T</a:t>
            </a:r>
            <a:r>
              <a:rPr lang="en-US" baseline="-25000" dirty="0" smtClean="0">
                <a:solidFill>
                  <a:srgbClr val="0000FF"/>
                </a:solidFill>
              </a:rPr>
              <a:t>C</a:t>
            </a:r>
            <a:r>
              <a:rPr lang="en-US" dirty="0" smtClean="0">
                <a:solidFill>
                  <a:srgbClr val="0000FF"/>
                </a:solidFill>
              </a:rPr>
              <a:t> only the first two terms in the expansion should be necessary, and so the free energy density (F) must be of the form:</a:t>
            </a:r>
            <a:endParaRPr lang="en-US" i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772400" cy="990600"/>
          </a:xfrm>
        </p:spPr>
        <p:txBody>
          <a:bodyPr>
            <a:noAutofit/>
          </a:bodyPr>
          <a:lstStyle/>
          <a:p>
            <a:pPr algn="l"/>
            <a:r>
              <a:rPr lang="en-US" sz="30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Ginzburg</a:t>
            </a:r>
            <a:r>
              <a:rPr lang="en-US" sz="30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Landau phenomenological Theory</a:t>
            </a: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1066800"/>
            <a:ext cx="8991600" cy="5791200"/>
          </a:xfrm>
        </p:spPr>
        <p:txBody>
          <a:bodyPr>
            <a:normAutofit fontScale="62500" lnSpcReduction="20000"/>
          </a:bodyPr>
          <a:lstStyle/>
          <a:p>
            <a:pPr marL="514350" indent="-514350" algn="just">
              <a:buFont typeface="Wingdings" pitchFamily="2" charset="2"/>
              <a:buChar char="Ø"/>
            </a:pPr>
            <a:endParaRPr lang="en-US" i="1" dirty="0" smtClean="0">
              <a:solidFill>
                <a:srgbClr val="C00000"/>
              </a:solidFill>
            </a:endParaRPr>
          </a:p>
          <a:p>
            <a:r>
              <a:rPr lang="en-US" dirty="0"/>
              <a:t>Here </a:t>
            </a:r>
            <a:r>
              <a:rPr lang="en-US" dirty="0" err="1"/>
              <a:t>fs</a:t>
            </a:r>
            <a:r>
              <a:rPr lang="en-US" dirty="0"/>
              <a:t>(T) and fn(T) are the superconducting state and</a:t>
            </a:r>
          </a:p>
          <a:p>
            <a:endParaRPr lang="en-US" dirty="0"/>
          </a:p>
          <a:p>
            <a:pPr marL="514350" indent="-514350" algn="just"/>
            <a:endParaRPr lang="en-US" dirty="0"/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sz="4400" dirty="0" smtClean="0">
                <a:solidFill>
                  <a:srgbClr val="C00000"/>
                </a:solidFill>
              </a:rPr>
              <a:t>Clearly  above Eq</a:t>
            </a:r>
            <a:r>
              <a:rPr lang="en-US" sz="4400" dirty="0">
                <a:solidFill>
                  <a:srgbClr val="C00000"/>
                </a:solidFill>
              </a:rPr>
              <a:t>. </a:t>
            </a:r>
            <a:r>
              <a:rPr lang="en-US" sz="4400" dirty="0" smtClean="0">
                <a:solidFill>
                  <a:srgbClr val="C00000"/>
                </a:solidFill>
              </a:rPr>
              <a:t>is </a:t>
            </a:r>
            <a:r>
              <a:rPr lang="en-US" sz="4400" dirty="0">
                <a:solidFill>
                  <a:srgbClr val="C00000"/>
                </a:solidFill>
              </a:rPr>
              <a:t>the </a:t>
            </a:r>
            <a:r>
              <a:rPr lang="en-US" sz="4400" dirty="0" smtClean="0">
                <a:solidFill>
                  <a:srgbClr val="C00000"/>
                </a:solidFill>
              </a:rPr>
              <a:t>only possible </a:t>
            </a:r>
            <a:r>
              <a:rPr lang="en-US" sz="4400" dirty="0">
                <a:solidFill>
                  <a:srgbClr val="C00000"/>
                </a:solidFill>
              </a:rPr>
              <a:t>function which is real for any complex </a:t>
            </a:r>
            <a:r>
              <a:rPr lang="el-GR" sz="4400" i="1" dirty="0" smtClean="0">
                <a:solidFill>
                  <a:srgbClr val="C00000"/>
                </a:solidFill>
              </a:rPr>
              <a:t>ψ</a:t>
            </a:r>
            <a:r>
              <a:rPr lang="el-GR" sz="4400" dirty="0" smtClean="0">
                <a:solidFill>
                  <a:srgbClr val="C00000"/>
                </a:solidFill>
              </a:rPr>
              <a:t> </a:t>
            </a:r>
            <a:r>
              <a:rPr lang="en-US" sz="4400" dirty="0" smtClean="0">
                <a:solidFill>
                  <a:srgbClr val="C00000"/>
                </a:solidFill>
              </a:rPr>
              <a:t>near </a:t>
            </a:r>
            <a:r>
              <a:rPr lang="el-GR" sz="4400" i="1" dirty="0" smtClean="0">
                <a:solidFill>
                  <a:srgbClr val="C00000"/>
                </a:solidFill>
              </a:rPr>
              <a:t>ψ</a:t>
            </a:r>
            <a:r>
              <a:rPr lang="en-US" sz="4400" i="1" dirty="0" smtClean="0">
                <a:solidFill>
                  <a:srgbClr val="C00000"/>
                </a:solidFill>
              </a:rPr>
              <a:t> </a:t>
            </a:r>
            <a:r>
              <a:rPr lang="en-US" sz="4400" dirty="0" smtClean="0">
                <a:solidFill>
                  <a:srgbClr val="C00000"/>
                </a:solidFill>
              </a:rPr>
              <a:t> </a:t>
            </a:r>
            <a:r>
              <a:rPr lang="en-US" sz="4400" dirty="0">
                <a:solidFill>
                  <a:srgbClr val="C00000"/>
                </a:solidFill>
              </a:rPr>
              <a:t>= 0 and </a:t>
            </a:r>
            <a:r>
              <a:rPr lang="en-US" sz="4400" dirty="0" smtClean="0">
                <a:solidFill>
                  <a:srgbClr val="C00000"/>
                </a:solidFill>
              </a:rPr>
              <a:t>which is </a:t>
            </a:r>
            <a:r>
              <a:rPr lang="en-US" sz="4400" dirty="0">
                <a:solidFill>
                  <a:srgbClr val="C00000"/>
                </a:solidFill>
              </a:rPr>
              <a:t>a differentiable function of </a:t>
            </a:r>
            <a:r>
              <a:rPr lang="el-GR" sz="4400" dirty="0" smtClean="0">
                <a:solidFill>
                  <a:srgbClr val="C00000"/>
                </a:solidFill>
              </a:rPr>
              <a:t>ψ </a:t>
            </a:r>
            <a:r>
              <a:rPr lang="en-US" sz="4400" dirty="0" smtClean="0">
                <a:solidFill>
                  <a:srgbClr val="C00000"/>
                </a:solidFill>
              </a:rPr>
              <a:t>and </a:t>
            </a:r>
            <a:r>
              <a:rPr lang="el-GR" sz="4400" i="1" dirty="0" smtClean="0">
                <a:solidFill>
                  <a:srgbClr val="C00000"/>
                </a:solidFill>
              </a:rPr>
              <a:t>ψ</a:t>
            </a:r>
            <a:r>
              <a:rPr lang="en-US" sz="4400" i="1" baseline="30000" dirty="0">
                <a:solidFill>
                  <a:srgbClr val="C00000"/>
                </a:solidFill>
              </a:rPr>
              <a:t>*</a:t>
            </a:r>
            <a:r>
              <a:rPr lang="en-US" sz="4400" dirty="0" smtClean="0">
                <a:solidFill>
                  <a:srgbClr val="C00000"/>
                </a:solidFill>
              </a:rPr>
              <a:t>  near </a:t>
            </a:r>
            <a:r>
              <a:rPr lang="en-US" sz="4400" dirty="0">
                <a:solidFill>
                  <a:srgbClr val="C00000"/>
                </a:solidFill>
              </a:rPr>
              <a:t>to </a:t>
            </a:r>
            <a:r>
              <a:rPr lang="el-GR" sz="4400" i="1" dirty="0" smtClean="0">
                <a:solidFill>
                  <a:srgbClr val="C00000"/>
                </a:solidFill>
              </a:rPr>
              <a:t>ψ</a:t>
            </a:r>
            <a:r>
              <a:rPr lang="en-US" sz="4400" dirty="0" smtClean="0">
                <a:solidFill>
                  <a:srgbClr val="C00000"/>
                </a:solidFill>
              </a:rPr>
              <a:t> </a:t>
            </a:r>
            <a:r>
              <a:rPr lang="en-US" sz="4400" dirty="0">
                <a:solidFill>
                  <a:srgbClr val="C00000"/>
                </a:solidFill>
              </a:rPr>
              <a:t>= 0. </a:t>
            </a:r>
            <a:endParaRPr lang="en-US" sz="4400" dirty="0" smtClean="0">
              <a:solidFill>
                <a:srgbClr val="C00000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sz="4400" dirty="0" smtClean="0">
                <a:solidFill>
                  <a:srgbClr val="0000FF"/>
                </a:solidFill>
              </a:rPr>
              <a:t>The parameters </a:t>
            </a:r>
            <a:r>
              <a:rPr lang="en-US" sz="4400" dirty="0" smtClean="0">
                <a:solidFill>
                  <a:srgbClr val="0000FF"/>
                </a:solidFill>
                <a:latin typeface="Symbol" pitchFamily="18" charset="2"/>
              </a:rPr>
              <a:t>a</a:t>
            </a:r>
            <a:r>
              <a:rPr lang="en-US" sz="4400" dirty="0" smtClean="0">
                <a:solidFill>
                  <a:srgbClr val="0000FF"/>
                </a:solidFill>
              </a:rPr>
              <a:t>(T</a:t>
            </a:r>
            <a:r>
              <a:rPr lang="en-US" sz="4400" dirty="0">
                <a:solidFill>
                  <a:srgbClr val="0000FF"/>
                </a:solidFill>
              </a:rPr>
              <a:t>) and </a:t>
            </a:r>
            <a:r>
              <a:rPr lang="en-US" sz="4400" dirty="0">
                <a:solidFill>
                  <a:srgbClr val="0000FF"/>
                </a:solidFill>
                <a:latin typeface="Symbol" pitchFamily="18" charset="2"/>
              </a:rPr>
              <a:t>b</a:t>
            </a:r>
            <a:r>
              <a:rPr lang="en-US" sz="4400" dirty="0">
                <a:solidFill>
                  <a:srgbClr val="0000FF"/>
                </a:solidFill>
              </a:rPr>
              <a:t>(T) are, in general, temperature dependent </a:t>
            </a:r>
            <a:r>
              <a:rPr lang="en-US" sz="4400" dirty="0" err="1" smtClean="0">
                <a:solidFill>
                  <a:srgbClr val="0000FF"/>
                </a:solidFill>
              </a:rPr>
              <a:t>pheonomenological</a:t>
            </a:r>
            <a:r>
              <a:rPr lang="en-US" sz="4400" dirty="0" smtClean="0">
                <a:solidFill>
                  <a:srgbClr val="0000FF"/>
                </a:solidFill>
              </a:rPr>
              <a:t> parameters </a:t>
            </a:r>
            <a:r>
              <a:rPr lang="en-US" sz="4400" dirty="0">
                <a:solidFill>
                  <a:srgbClr val="0000FF"/>
                </a:solidFill>
              </a:rPr>
              <a:t>of the theory. </a:t>
            </a:r>
            <a:endParaRPr lang="en-US" sz="4400" dirty="0" smtClean="0">
              <a:solidFill>
                <a:srgbClr val="0000FF"/>
              </a:solidFill>
            </a:endParaRPr>
          </a:p>
          <a:p>
            <a:pPr marL="514350" indent="-514350" algn="just">
              <a:buFont typeface="Wingdings" pitchFamily="2" charset="2"/>
              <a:buChar char="Ø"/>
            </a:pPr>
            <a:r>
              <a:rPr lang="en-US" sz="4400" dirty="0" smtClean="0">
                <a:solidFill>
                  <a:srgbClr val="C00000"/>
                </a:solidFill>
              </a:rPr>
              <a:t>However </a:t>
            </a:r>
            <a:r>
              <a:rPr lang="en-US" sz="4400" dirty="0">
                <a:solidFill>
                  <a:srgbClr val="C00000"/>
                </a:solidFill>
              </a:rPr>
              <a:t>it is assumed that they must be </a:t>
            </a:r>
            <a:r>
              <a:rPr lang="en-US" sz="4400" dirty="0" smtClean="0">
                <a:solidFill>
                  <a:srgbClr val="C00000"/>
                </a:solidFill>
              </a:rPr>
              <a:t>smooth functions </a:t>
            </a:r>
            <a:r>
              <a:rPr lang="en-US" sz="4400" dirty="0">
                <a:solidFill>
                  <a:srgbClr val="C00000"/>
                </a:solidFill>
              </a:rPr>
              <a:t>of temperature. We must also assume that </a:t>
            </a:r>
            <a:r>
              <a:rPr lang="en-US" sz="4400" dirty="0">
                <a:solidFill>
                  <a:srgbClr val="C00000"/>
                </a:solidFill>
                <a:latin typeface="Symbol" pitchFamily="18" charset="2"/>
              </a:rPr>
              <a:t>b</a:t>
            </a:r>
            <a:r>
              <a:rPr lang="en-US" sz="4400" dirty="0">
                <a:solidFill>
                  <a:srgbClr val="C00000"/>
                </a:solidFill>
              </a:rPr>
              <a:t>(T) is positive, </a:t>
            </a:r>
            <a:r>
              <a:rPr lang="en-US" sz="4400" dirty="0" smtClean="0">
                <a:solidFill>
                  <a:srgbClr val="C00000"/>
                </a:solidFill>
              </a:rPr>
              <a:t>since otherwise </a:t>
            </a:r>
            <a:r>
              <a:rPr lang="en-US" sz="4400" dirty="0">
                <a:solidFill>
                  <a:srgbClr val="C00000"/>
                </a:solidFill>
              </a:rPr>
              <a:t>the free energy density would have no minimum, which </a:t>
            </a:r>
            <a:r>
              <a:rPr lang="en-US" sz="4400" dirty="0" smtClean="0">
                <a:solidFill>
                  <a:srgbClr val="C00000"/>
                </a:solidFill>
              </a:rPr>
              <a:t>would be </a:t>
            </a:r>
            <a:r>
              <a:rPr lang="en-US" sz="4400" dirty="0">
                <a:solidFill>
                  <a:srgbClr val="C00000"/>
                </a:solidFill>
              </a:rPr>
              <a:t>unphysical (or we would have to extend the expansion to include </a:t>
            </a:r>
            <a:r>
              <a:rPr lang="en-US" sz="4400" dirty="0" smtClean="0">
                <a:solidFill>
                  <a:srgbClr val="C00000"/>
                </a:solidFill>
              </a:rPr>
              <a:t>higher powers </a:t>
            </a:r>
            <a:r>
              <a:rPr lang="en-US" sz="4400" dirty="0">
                <a:solidFill>
                  <a:srgbClr val="C00000"/>
                </a:solidFill>
              </a:rPr>
              <a:t>such as </a:t>
            </a:r>
            <a:r>
              <a:rPr lang="en-US" sz="4400" dirty="0" smtClean="0">
                <a:solidFill>
                  <a:srgbClr val="C00000"/>
                </a:solidFill>
              </a:rPr>
              <a:t>|</a:t>
            </a:r>
            <a:r>
              <a:rPr lang="el-GR" sz="4400" i="1" dirty="0" smtClean="0">
                <a:solidFill>
                  <a:srgbClr val="C00000"/>
                </a:solidFill>
              </a:rPr>
              <a:t>ψ</a:t>
            </a:r>
            <a:r>
              <a:rPr lang="en-US" sz="4400" dirty="0" smtClean="0">
                <a:solidFill>
                  <a:srgbClr val="C00000"/>
                </a:solidFill>
              </a:rPr>
              <a:t>|</a:t>
            </a:r>
            <a:r>
              <a:rPr lang="en-US" sz="4400" baseline="30000" dirty="0" smtClean="0">
                <a:solidFill>
                  <a:srgbClr val="C00000"/>
                </a:solidFill>
              </a:rPr>
              <a:t>6</a:t>
            </a:r>
            <a:r>
              <a:rPr lang="en-US" sz="4400" dirty="0" smtClean="0">
                <a:solidFill>
                  <a:srgbClr val="C00000"/>
                </a:solidFill>
              </a:rPr>
              <a:t>).</a:t>
            </a:r>
            <a:endParaRPr lang="en-US" sz="4400" i="1" dirty="0" smtClean="0">
              <a:solidFill>
                <a:srgbClr val="C0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0" y="838200"/>
            <a:ext cx="5953889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33400"/>
            <a:ext cx="9144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1611</TotalTime>
  <Words>1992</Words>
  <Application>Microsoft Office PowerPoint</Application>
  <PresentationFormat>On-screen Show (4:3)</PresentationFormat>
  <Paragraphs>269</Paragraphs>
  <Slides>38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Office Theme</vt:lpstr>
      <vt:lpstr>Ginzburg Landau phenomenological Theory</vt:lpstr>
      <vt:lpstr>Ginzburg Landau phenomenological Theory</vt:lpstr>
      <vt:lpstr>Ginzburg Landau phenomenological Theory</vt:lpstr>
      <vt:lpstr>Ginzburg Landau phenomenological Theory</vt:lpstr>
      <vt:lpstr>Ginzburg Landau phenomenological Theory</vt:lpstr>
      <vt:lpstr>Ginzburg Landau phenomenological Theory</vt:lpstr>
      <vt:lpstr>Ginzburg Landau phenomenological Theory</vt:lpstr>
      <vt:lpstr>Ginzburg Landau phenomenological Theory</vt:lpstr>
      <vt:lpstr>PowerPoint Presentation</vt:lpstr>
      <vt:lpstr>Ginzburg Landau phenomenological Theory</vt:lpstr>
      <vt:lpstr>Ginzburg Landau phenomenological Theory</vt:lpstr>
      <vt:lpstr>Ginzburg Landau phenomenological Theory</vt:lpstr>
      <vt:lpstr>Ginzburg Landau phenomenological Theory</vt:lpstr>
      <vt:lpstr>Ginzburg Landau phenomenological Theory</vt:lpstr>
      <vt:lpstr>Ginzburg Landau phenomenological Theory</vt:lpstr>
      <vt:lpstr>PowerPoint Presentation</vt:lpstr>
      <vt:lpstr>  </vt:lpstr>
      <vt:lpstr>  </vt:lpstr>
      <vt:lpstr>Boundaries and boundary conditions </vt:lpstr>
      <vt:lpstr>continue</vt:lpstr>
      <vt:lpstr>continue</vt:lpstr>
      <vt:lpstr>continue</vt:lpstr>
      <vt:lpstr>continue</vt:lpstr>
      <vt:lpstr>continue</vt:lpstr>
      <vt:lpstr>continue</vt:lpstr>
      <vt:lpstr>continue</vt:lpstr>
      <vt:lpstr>London equation from GL equation</vt:lpstr>
      <vt:lpstr>London equation from GL equation</vt:lpstr>
      <vt:lpstr>Surface energy at phase boundary</vt:lpstr>
      <vt:lpstr>London equation from GL equation</vt:lpstr>
      <vt:lpstr>Surface energy at phase boundary</vt:lpstr>
      <vt:lpstr>Surface energy at phase boundary continue</vt:lpstr>
      <vt:lpstr>Surface energy at phase boundary</vt:lpstr>
      <vt:lpstr>Surface energy at phase boundary</vt:lpstr>
      <vt:lpstr>Surface energy at phase boundary</vt:lpstr>
      <vt:lpstr>Surface energy at phase boundary</vt:lpstr>
      <vt:lpstr>Surface energy at phase boundary</vt:lpstr>
      <vt:lpstr>PowerPoint Presentation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Ginzburg Landau phenomenological Theory</dc:title>
  <dc:creator>Shahabuddin</dc:creator>
  <cp:lastModifiedBy>dell</cp:lastModifiedBy>
  <cp:revision>11</cp:revision>
  <dcterms:created xsi:type="dcterms:W3CDTF">2011-05-21T18:10:23Z</dcterms:created>
  <dcterms:modified xsi:type="dcterms:W3CDTF">2016-04-26T20:35:34Z</dcterms:modified>
</cp:coreProperties>
</file>