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8" r:id="rId2"/>
    <p:sldId id="259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9" r:id="rId14"/>
    <p:sldId id="270" r:id="rId15"/>
    <p:sldId id="271" r:id="rId16"/>
    <p:sldId id="273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0476" autoAdjust="0"/>
  </p:normalViewPr>
  <p:slideViewPr>
    <p:cSldViewPr>
      <p:cViewPr>
        <p:scale>
          <a:sx n="50" d="100"/>
          <a:sy n="50" d="100"/>
        </p:scale>
        <p:origin x="-10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307D7-3706-459E-9610-4C4703BD4416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04A13-4183-44D6-81E2-8191F2BEE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8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12EE-5369-400B-950B-329CFC3DFB2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7ACF2-F8DE-4107-B1C4-AF2EA897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The superconducting state and the normal metallic state are separate </a:t>
            </a:r>
            <a:r>
              <a:rPr lang="en-US" dirty="0" smtClean="0">
                <a:solidFill>
                  <a:srgbClr val="C00000"/>
                </a:solidFill>
              </a:rPr>
              <a:t>thermodynamic </a:t>
            </a:r>
            <a:r>
              <a:rPr lang="en-US" dirty="0">
                <a:solidFill>
                  <a:srgbClr val="C00000"/>
                </a:solidFill>
              </a:rPr>
              <a:t>phases of matter in just the same way as gas, liquid and </a:t>
            </a:r>
            <a:r>
              <a:rPr lang="en-US" dirty="0" smtClean="0">
                <a:solidFill>
                  <a:srgbClr val="C00000"/>
                </a:solidFill>
              </a:rPr>
              <a:t>solid are </a:t>
            </a:r>
            <a:r>
              <a:rPr lang="en-US" dirty="0">
                <a:solidFill>
                  <a:srgbClr val="C00000"/>
                </a:solidFill>
              </a:rPr>
              <a:t>different phases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Similarly</a:t>
            </a:r>
            <a:r>
              <a:rPr lang="en-US" dirty="0">
                <a:solidFill>
                  <a:srgbClr val="0000FF"/>
                </a:solidFill>
              </a:rPr>
              <a:t>, the normal Bose gas and BEC, or </a:t>
            </a:r>
            <a:r>
              <a:rPr lang="en-US" dirty="0" smtClean="0">
                <a:solidFill>
                  <a:srgbClr val="0000FF"/>
                </a:solidFill>
              </a:rPr>
              <a:t>normal liquid </a:t>
            </a:r>
            <a:r>
              <a:rPr lang="en-US" dirty="0">
                <a:solidFill>
                  <a:srgbClr val="0000FF"/>
                </a:solidFill>
              </a:rPr>
              <a:t>He</a:t>
            </a:r>
            <a:r>
              <a:rPr lang="en-US" baseline="30000" dirty="0">
                <a:solidFill>
                  <a:srgbClr val="0000FF"/>
                </a:solidFill>
              </a:rPr>
              <a:t>4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dirty="0" smtClean="0">
                <a:solidFill>
                  <a:srgbClr val="0000FF"/>
                </a:solidFill>
              </a:rPr>
              <a:t>super-fluid He II </a:t>
            </a:r>
            <a:r>
              <a:rPr lang="en-US" dirty="0">
                <a:solidFill>
                  <a:srgbClr val="0000FF"/>
                </a:solidFill>
              </a:rPr>
              <a:t>are separated by a thermodynamic </a:t>
            </a:r>
            <a:r>
              <a:rPr lang="en-US" dirty="0" smtClean="0">
                <a:solidFill>
                  <a:srgbClr val="0000FF"/>
                </a:solidFill>
              </a:rPr>
              <a:t>phase transitions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Each </a:t>
            </a:r>
            <a:r>
              <a:rPr lang="en-US" dirty="0">
                <a:solidFill>
                  <a:srgbClr val="C00000"/>
                </a:solidFill>
              </a:rPr>
              <a:t>such phase transition can be characterized by the </a:t>
            </a:r>
            <a:r>
              <a:rPr lang="en-US" dirty="0" smtClean="0">
                <a:solidFill>
                  <a:srgbClr val="C00000"/>
                </a:solidFill>
              </a:rPr>
              <a:t>nature of </a:t>
            </a: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dirty="0" smtClean="0">
                <a:solidFill>
                  <a:srgbClr val="C00000"/>
                </a:solidFill>
              </a:rPr>
              <a:t>singularities in </a:t>
            </a:r>
            <a:r>
              <a:rPr lang="en-US" dirty="0">
                <a:solidFill>
                  <a:srgbClr val="C00000"/>
                </a:solidFill>
              </a:rPr>
              <a:t>specific heat and other thermodynamic variables </a:t>
            </a:r>
            <a:r>
              <a:rPr lang="en-US" dirty="0" smtClean="0">
                <a:solidFill>
                  <a:srgbClr val="C00000"/>
                </a:solidFill>
              </a:rPr>
              <a:t>at the transition </a:t>
            </a:r>
            <a:r>
              <a:rPr lang="en-US" dirty="0" err="1">
                <a:solidFill>
                  <a:srgbClr val="C00000"/>
                </a:solidFill>
              </a:rPr>
              <a:t>Tc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The problems of </a:t>
            </a:r>
            <a:r>
              <a:rPr lang="en-US" dirty="0" err="1" smtClean="0">
                <a:solidFill>
                  <a:srgbClr val="0000FF"/>
                </a:solidFill>
              </a:rPr>
              <a:t>superfluidity</a:t>
            </a:r>
            <a:r>
              <a:rPr lang="en-US" dirty="0" smtClean="0">
                <a:solidFill>
                  <a:srgbClr val="0000FF"/>
                </a:solidFill>
              </a:rPr>
              <a:t> and superconductivity were examined from </a:t>
            </a:r>
            <a:r>
              <a:rPr lang="en-US" dirty="0">
                <a:solidFill>
                  <a:srgbClr val="0000FF"/>
                </a:solidFill>
              </a:rPr>
              <a:t>the point of view of the thermodynamics </a:t>
            </a:r>
            <a:r>
              <a:rPr lang="en-US" dirty="0" smtClean="0">
                <a:solidFill>
                  <a:srgbClr val="0000FF"/>
                </a:solidFill>
              </a:rPr>
              <a:t>of phase </a:t>
            </a:r>
            <a:r>
              <a:rPr lang="en-US" dirty="0">
                <a:solidFill>
                  <a:srgbClr val="0000FF"/>
                </a:solidFill>
              </a:rPr>
              <a:t>transitions.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Plotting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baseline="-25000" dirty="0" smtClean="0">
                <a:solidFill>
                  <a:srgbClr val="C00000"/>
                </a:solidFill>
              </a:rPr>
              <a:t>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−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as a function of  </a:t>
            </a:r>
            <a:r>
              <a:rPr lang="el-GR" sz="2400" dirty="0" smtClean="0">
                <a:solidFill>
                  <a:srgbClr val="C00000"/>
                </a:solidFill>
              </a:rPr>
              <a:t>ψ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easy to see that there are </a:t>
            </a:r>
            <a:r>
              <a:rPr lang="en-US" sz="2400" dirty="0" smtClean="0">
                <a:solidFill>
                  <a:srgbClr val="C00000"/>
                </a:solidFill>
              </a:rPr>
              <a:t>two  possible </a:t>
            </a:r>
            <a:r>
              <a:rPr lang="en-US" sz="2400" dirty="0">
                <a:solidFill>
                  <a:srgbClr val="C00000"/>
                </a:solidFill>
              </a:rPr>
              <a:t>curves, depending on the sign of the parameter </a:t>
            </a:r>
            <a:r>
              <a:rPr lang="en-US" sz="24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(T), as shown </a:t>
            </a:r>
            <a:r>
              <a:rPr lang="en-US" sz="2400" dirty="0" smtClean="0">
                <a:solidFill>
                  <a:srgbClr val="C00000"/>
                </a:solidFill>
              </a:rPr>
              <a:t>in Fig.   In </a:t>
            </a:r>
            <a:r>
              <a:rPr lang="en-US" sz="2400" dirty="0">
                <a:solidFill>
                  <a:srgbClr val="C00000"/>
                </a:solidFill>
              </a:rPr>
              <a:t>the case </a:t>
            </a:r>
            <a:r>
              <a:rPr lang="en-US" sz="24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(T) &gt; 0, the curve has one minimum at </a:t>
            </a:r>
            <a:r>
              <a:rPr lang="el-GR" sz="2400" dirty="0" smtClean="0">
                <a:solidFill>
                  <a:srgbClr val="C00000"/>
                </a:solidFill>
              </a:rPr>
              <a:t>ψ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= 0. </a:t>
            </a:r>
            <a:r>
              <a:rPr lang="en-US" sz="2400" dirty="0" smtClean="0">
                <a:solidFill>
                  <a:srgbClr val="C00000"/>
                </a:solidFill>
              </a:rPr>
              <a:t> On the other </a:t>
            </a:r>
            <a:r>
              <a:rPr lang="en-US" sz="2400" dirty="0">
                <a:solidFill>
                  <a:srgbClr val="C00000"/>
                </a:solidFill>
              </a:rPr>
              <a:t>hand, for </a:t>
            </a:r>
            <a:r>
              <a:rPr lang="en-US" sz="24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(T) &lt; 0 there are minima wherever </a:t>
            </a:r>
            <a:r>
              <a:rPr lang="en-US" sz="2400" dirty="0" smtClean="0">
                <a:solidFill>
                  <a:srgbClr val="C00000"/>
                </a:solidFill>
              </a:rPr>
              <a:t>|</a:t>
            </a:r>
            <a:r>
              <a:rPr lang="el-GR" sz="2400" dirty="0" smtClean="0">
                <a:solidFill>
                  <a:srgbClr val="C00000"/>
                </a:solidFill>
              </a:rPr>
              <a:t> ψ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|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 = −</a:t>
            </a:r>
            <a:r>
              <a:rPr lang="en-US" sz="24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(T</a:t>
            </a:r>
            <a:r>
              <a:rPr lang="en-US" sz="2400" dirty="0" smtClean="0">
                <a:solidFill>
                  <a:srgbClr val="C00000"/>
                </a:solidFill>
              </a:rPr>
              <a:t>)/2</a:t>
            </a:r>
            <a:r>
              <a:rPr lang="en-US" sz="2400" dirty="0" smtClean="0">
                <a:solidFill>
                  <a:srgbClr val="C0000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C00000"/>
                </a:solidFill>
              </a:rPr>
              <a:t>(T</a:t>
            </a:r>
            <a:r>
              <a:rPr lang="en-US" sz="2400" dirty="0">
                <a:solidFill>
                  <a:srgbClr val="C00000"/>
                </a:solidFill>
              </a:rPr>
              <a:t>).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Landau and </a:t>
            </a:r>
            <a:r>
              <a:rPr lang="en-US" sz="2400" dirty="0" err="1">
                <a:solidFill>
                  <a:srgbClr val="0000FF"/>
                </a:solidFill>
              </a:rPr>
              <a:t>Ginzburg</a:t>
            </a:r>
            <a:r>
              <a:rPr lang="en-US" sz="2400" dirty="0">
                <a:solidFill>
                  <a:srgbClr val="0000FF"/>
                </a:solidFill>
              </a:rPr>
              <a:t> assumed that at high temperatures, above </a:t>
            </a:r>
            <a:r>
              <a:rPr lang="en-US" sz="2400" dirty="0" smtClean="0">
                <a:solidFill>
                  <a:srgbClr val="0000FF"/>
                </a:solidFill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</a:rPr>
              <a:t>C</a:t>
            </a:r>
            <a:r>
              <a:rPr lang="en-US" sz="2400" dirty="0" smtClean="0">
                <a:solidFill>
                  <a:srgbClr val="0000FF"/>
                </a:solidFill>
              </a:rPr>
              <a:t>, we have 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(T) positive, and hence the minimum free energy solution is </a:t>
            </a:r>
            <a:r>
              <a:rPr lang="en-US" sz="2400" dirty="0" smtClean="0">
                <a:solidFill>
                  <a:srgbClr val="0000FF"/>
                </a:solidFill>
              </a:rPr>
              <a:t>one with </a:t>
            </a:r>
            <a:r>
              <a:rPr lang="el-GR" sz="2400" dirty="0" smtClean="0">
                <a:solidFill>
                  <a:srgbClr val="0000FF"/>
                </a:solidFill>
              </a:rPr>
              <a:t>ψ </a:t>
            </a:r>
            <a:r>
              <a:rPr lang="en-US" sz="2400" dirty="0" smtClean="0">
                <a:solidFill>
                  <a:srgbClr val="0000FF"/>
                </a:solidFill>
              </a:rPr>
              <a:t>= </a:t>
            </a:r>
            <a:r>
              <a:rPr lang="en-US" sz="2400" dirty="0">
                <a:solidFill>
                  <a:srgbClr val="0000FF"/>
                </a:solidFill>
              </a:rPr>
              <a:t>0, i.e. the normal state.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But </a:t>
            </a:r>
            <a:r>
              <a:rPr lang="en-US" sz="2400" dirty="0">
                <a:solidFill>
                  <a:srgbClr val="C00000"/>
                </a:solidFill>
              </a:rPr>
              <a:t>if </a:t>
            </a:r>
            <a:r>
              <a:rPr lang="en-US" sz="24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(T) gradually decreases as </a:t>
            </a:r>
            <a:r>
              <a:rPr lang="en-US" sz="2400" dirty="0" smtClean="0">
                <a:solidFill>
                  <a:srgbClr val="C00000"/>
                </a:solidFill>
              </a:rPr>
              <a:t>the temperature </a:t>
            </a:r>
            <a:r>
              <a:rPr lang="en-US" sz="2400" dirty="0">
                <a:solidFill>
                  <a:srgbClr val="C00000"/>
                </a:solidFill>
              </a:rPr>
              <a:t>T is reduced, then the state of the system will change </a:t>
            </a:r>
            <a:r>
              <a:rPr lang="en-US" sz="2400" dirty="0" smtClean="0">
                <a:solidFill>
                  <a:srgbClr val="C00000"/>
                </a:solidFill>
              </a:rPr>
              <a:t>suddenly when </a:t>
            </a:r>
            <a:r>
              <a:rPr lang="en-US" sz="2400" dirty="0">
                <a:solidFill>
                  <a:srgbClr val="C00000"/>
                </a:solidFill>
              </a:rPr>
              <a:t>we reach the point </a:t>
            </a:r>
            <a:r>
              <a:rPr lang="en-US" sz="2400" i="1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(T) = 0. Below this temperature the </a:t>
            </a:r>
            <a:r>
              <a:rPr lang="en-US" sz="2400" dirty="0" smtClean="0">
                <a:solidFill>
                  <a:srgbClr val="C00000"/>
                </a:solidFill>
              </a:rPr>
              <a:t>minimum free </a:t>
            </a:r>
            <a:r>
              <a:rPr lang="en-US" sz="2400" dirty="0">
                <a:solidFill>
                  <a:srgbClr val="C00000"/>
                </a:solidFill>
              </a:rPr>
              <a:t>energy solution </a:t>
            </a:r>
            <a:r>
              <a:rPr lang="en-US" sz="2400" dirty="0" smtClean="0">
                <a:solidFill>
                  <a:srgbClr val="C00000"/>
                </a:solidFill>
              </a:rPr>
              <a:t>changes to one with </a:t>
            </a:r>
            <a:r>
              <a:rPr lang="el-GR" sz="2400" dirty="0" smtClean="0">
                <a:solidFill>
                  <a:srgbClr val="C00000"/>
                </a:solidFill>
              </a:rPr>
              <a:t>ψ ≠</a:t>
            </a:r>
            <a:r>
              <a:rPr lang="en-US" sz="2400" dirty="0" smtClean="0">
                <a:solidFill>
                  <a:srgbClr val="C00000"/>
                </a:solidFill>
              </a:rPr>
              <a:t> 0. Therefore we can identify temperature ,where , </a:t>
            </a:r>
            <a:r>
              <a:rPr lang="en-US" sz="2400" dirty="0" smtClean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(T</a:t>
            </a:r>
            <a:r>
              <a:rPr lang="en-US" sz="2400" dirty="0">
                <a:solidFill>
                  <a:srgbClr val="C00000"/>
                </a:solidFill>
              </a:rPr>
              <a:t>) becomes zero as the </a:t>
            </a:r>
            <a:r>
              <a:rPr lang="en-US" sz="2400" dirty="0" smtClean="0">
                <a:solidFill>
                  <a:srgbClr val="C00000"/>
                </a:solidFill>
              </a:rPr>
              <a:t>critical Temperature  T</a:t>
            </a:r>
            <a:r>
              <a:rPr lang="en-US" sz="2400" baseline="-250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Near to this critical </a:t>
            </a:r>
            <a:r>
              <a:rPr lang="en-US" dirty="0" smtClean="0">
                <a:solidFill>
                  <a:srgbClr val="0000FF"/>
                </a:solidFill>
              </a:rPr>
              <a:t>temperature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Tc</a:t>
            </a:r>
            <a:r>
              <a:rPr lang="en-US" dirty="0">
                <a:solidFill>
                  <a:srgbClr val="0000FF"/>
                </a:solidFill>
              </a:rPr>
              <a:t>, assuming that the </a:t>
            </a:r>
            <a:r>
              <a:rPr lang="en-US" dirty="0" smtClean="0">
                <a:solidFill>
                  <a:srgbClr val="0000FF"/>
                </a:solidFill>
              </a:rPr>
              <a:t>coefficients 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(T</a:t>
            </a:r>
            <a:r>
              <a:rPr lang="en-US" dirty="0">
                <a:solidFill>
                  <a:srgbClr val="0000FF"/>
                </a:solidFill>
              </a:rPr>
              <a:t>) and </a:t>
            </a:r>
            <a:r>
              <a:rPr lang="en-US" dirty="0">
                <a:solidFill>
                  <a:srgbClr val="0000FF"/>
                </a:solidFill>
                <a:latin typeface="Symbol" pitchFamily="18" charset="2"/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(T) change smoothly with temperature, we can make a </a:t>
            </a:r>
            <a:r>
              <a:rPr lang="en-US" dirty="0" smtClean="0">
                <a:solidFill>
                  <a:srgbClr val="0000FF"/>
                </a:solidFill>
              </a:rPr>
              <a:t>Taylor expansion,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latin typeface="Symbol" pitchFamily="18" charset="2"/>
              </a:rPr>
              <a:t>           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(T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 smtClean="0">
                <a:solidFill>
                  <a:srgbClr val="C00000"/>
                </a:solidFill>
              </a:rPr>
              <a:t>≈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’ </a:t>
            </a:r>
            <a:r>
              <a:rPr lang="en-US" dirty="0">
                <a:solidFill>
                  <a:srgbClr val="C00000"/>
                </a:solidFill>
              </a:rPr>
              <a:t>× (T − </a:t>
            </a:r>
            <a:r>
              <a:rPr lang="en-US" dirty="0" err="1">
                <a:solidFill>
                  <a:srgbClr val="C00000"/>
                </a:solidFill>
              </a:rPr>
              <a:t>Tc</a:t>
            </a:r>
            <a:r>
              <a:rPr lang="en-US" dirty="0">
                <a:solidFill>
                  <a:srgbClr val="C00000"/>
                </a:solidFill>
              </a:rPr>
              <a:t>) + . . 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             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(T) ≈  </a:t>
            </a:r>
            <a:r>
              <a:rPr lang="en-US" dirty="0">
                <a:solidFill>
                  <a:srgbClr val="C0000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+ . . . , 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>
              <a:solidFill>
                <a:srgbClr val="0000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724400"/>
            <a:ext cx="632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                                                                                   (1)</a:t>
            </a:r>
            <a:endParaRPr lang="en-US" i="1" dirty="0">
              <a:solidFill>
                <a:srgbClr val="0000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4564" y="2611084"/>
            <a:ext cx="6479236" cy="226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4826675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F is now the total free </a:t>
            </a:r>
            <a:r>
              <a:rPr lang="en-US" sz="2400" dirty="0"/>
              <a:t>e</a:t>
            </a:r>
            <a:r>
              <a:rPr lang="en-US" sz="2400" dirty="0" smtClean="0"/>
              <a:t>nergy. Eq. (1) in its present form does not model the increase in energy  associated with a spatial distortion of the order parameter, i.e., effects associated with a coherence  length, </a:t>
            </a:r>
            <a:r>
              <a:rPr lang="el-GR" sz="2400" dirty="0" smtClean="0"/>
              <a:t>ξ</a:t>
            </a:r>
            <a:r>
              <a:rPr lang="en-US" sz="2400" dirty="0" smtClean="0"/>
              <a:t>.  To account for such effects </a:t>
            </a:r>
            <a:r>
              <a:rPr lang="en-US" sz="2400" dirty="0" err="1" smtClean="0"/>
              <a:t>Ginzburg</a:t>
            </a:r>
            <a:r>
              <a:rPr lang="en-US" sz="2400" dirty="0" smtClean="0"/>
              <a:t> and Landau added a 'gradient energy' term to (1)  0f the form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/>
              <a:t>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066800"/>
            <a:ext cx="510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670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5254558"/>
            <a:ext cx="2514600" cy="128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endParaRPr lang="en-US" dirty="0"/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Hence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 algn="just"/>
            <a:endParaRPr lang="en-US" dirty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Finally we must add the contribution of the magnetic field to the energy density </a:t>
            </a: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295400"/>
            <a:ext cx="688684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2286000"/>
            <a:ext cx="299680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358140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 algn="just"/>
            <a:endParaRPr lang="en-US" dirty="0"/>
          </a:p>
          <a:p>
            <a:pPr marL="514350" indent="-514350" algn="just"/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Combining the above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/>
            <a:r>
              <a:rPr lang="en-US" dirty="0" smtClean="0"/>
              <a:t>                                                                             (2)</a:t>
            </a:r>
          </a:p>
          <a:p>
            <a:pPr marL="514350" indent="-514350" algn="just"/>
            <a:endParaRPr lang="en-US" dirty="0"/>
          </a:p>
          <a:p>
            <a:pPr marL="514350" indent="-514350" algn="just"/>
            <a:r>
              <a:rPr lang="en-US" dirty="0" smtClean="0"/>
              <a:t>                                   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(2)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219200"/>
            <a:ext cx="3218224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505200"/>
            <a:ext cx="8839200" cy="216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83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732" y="2209800"/>
            <a:ext cx="861526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24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4826675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variation with respect to </a:t>
            </a:r>
            <a:r>
              <a:rPr lang="el-GR" sz="2800" dirty="0" smtClean="0"/>
              <a:t>ψ</a:t>
            </a:r>
            <a:r>
              <a:rPr lang="en-US" sz="2800" dirty="0" smtClean="0"/>
              <a:t>, which is an independent  Variable, yields the complex conjugate of (2). To minimize ,          we set the integrand of the of above  to zero; this yields the first  G-L equation.</a:t>
            </a:r>
            <a:endParaRPr lang="en-US" sz="2800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21424" y="5273675"/>
            <a:ext cx="522576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C00000"/>
                </a:solidFill>
              </a:rPr>
              <a:t>Ginzburg</a:t>
            </a:r>
            <a:r>
              <a:rPr lang="en-US" dirty="0" smtClean="0">
                <a:solidFill>
                  <a:srgbClr val="C00000"/>
                </a:solidFill>
              </a:rPr>
              <a:t> Landau Equation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Variation of Eq. (2) </a:t>
            </a:r>
            <a:r>
              <a:rPr lang="en-US" dirty="0" err="1" smtClean="0">
                <a:solidFill>
                  <a:srgbClr val="C00000"/>
                </a:solidFill>
              </a:rPr>
              <a:t>w.r.t</a:t>
            </a: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b="1" i="1" dirty="0" smtClean="0">
                <a:solidFill>
                  <a:srgbClr val="C00000"/>
                </a:solidFill>
              </a:rPr>
              <a:t>A </a:t>
            </a:r>
            <a:r>
              <a:rPr lang="en-US" dirty="0" smtClean="0">
                <a:solidFill>
                  <a:srgbClr val="C00000"/>
                </a:solidFill>
              </a:rPr>
              <a:t>where 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i="1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b="1" i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304" y="1295400"/>
            <a:ext cx="8928696" cy="190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191000"/>
            <a:ext cx="2502412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5257800"/>
            <a:ext cx="36123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Provided we identify </a:t>
            </a:r>
            <a:r>
              <a:rPr lang="en-US" b="1" dirty="0" smtClean="0">
                <a:solidFill>
                  <a:srgbClr val="C00000"/>
                </a:solidFill>
              </a:rPr>
              <a:t>J(r) </a:t>
            </a:r>
            <a:r>
              <a:rPr lang="en-US" dirty="0" smtClean="0">
                <a:solidFill>
                  <a:srgbClr val="C00000"/>
                </a:solidFill>
              </a:rPr>
              <a:t>as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Or equivalently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/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 algn="just"/>
            <a:endParaRPr lang="en-US" b="1" i="1" dirty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FF"/>
                </a:solidFill>
              </a:rPr>
              <a:t>This is the 2</a:t>
            </a:r>
            <a:r>
              <a:rPr lang="en-US" b="1" i="1" baseline="30000" dirty="0" smtClean="0">
                <a:solidFill>
                  <a:srgbClr val="0000FF"/>
                </a:solidFill>
              </a:rPr>
              <a:t>nd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Ginzburg</a:t>
            </a:r>
            <a:r>
              <a:rPr lang="en-US" b="1" i="1" dirty="0" smtClean="0">
                <a:solidFill>
                  <a:srgbClr val="0000FF"/>
                </a:solidFill>
              </a:rPr>
              <a:t> landau equation which is same as the current density in quantum Mechanics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i="1" dirty="0">
              <a:solidFill>
                <a:srgbClr val="0000FF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4196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069975"/>
          </a:xfrm>
        </p:spPr>
        <p:txBody>
          <a:bodyPr>
            <a:normAutofit fontScale="90000"/>
          </a:bodyPr>
          <a:lstStyle/>
          <a:p>
            <a:r>
              <a:rPr lang="en-US" smtClean="0"/>
              <a:t>Boundaries and boundary conditions 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105400"/>
          </a:xfrm>
        </p:spPr>
        <p:txBody>
          <a:bodyPr>
            <a:normAutofit fontScale="77500" lnSpcReduction="20000"/>
          </a:bodyPr>
          <a:lstStyle/>
          <a:p>
            <a:pPr marL="742950" indent="-742950" algn="just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0000FF"/>
                </a:solidFill>
              </a:rPr>
              <a:t>We first examine a simple case involving an inhomogeneous order parameter generated by the  presence of a boundary, in the absence of a magnetic field. </a:t>
            </a:r>
          </a:p>
          <a:p>
            <a:pPr marL="742950" indent="-742950" algn="just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FF0000"/>
                </a:solidFill>
              </a:rPr>
              <a:t>Assume we have a superconducting half space occupying the region x &gt; 0. </a:t>
            </a:r>
          </a:p>
          <a:p>
            <a:pPr marL="742950" indent="-742950" algn="just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0000FF"/>
                </a:solidFill>
              </a:rPr>
              <a:t>We further assume that the order parameter is driven to zero at this interface. </a:t>
            </a:r>
          </a:p>
          <a:p>
            <a:pPr marL="742950" indent="-742950" algn="just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FF0000"/>
                </a:solidFill>
              </a:rPr>
              <a:t>Experimentally this can be accomplished by coating the surface of the superconductor with a film of ferromagnetic material. </a:t>
            </a:r>
          </a:p>
          <a:p>
            <a:endParaRPr lang="en-US" sz="4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The theory of superconductivity introduced by </a:t>
            </a:r>
            <a:r>
              <a:rPr lang="en-US" dirty="0" err="1">
                <a:solidFill>
                  <a:srgbClr val="C00000"/>
                </a:solidFill>
              </a:rPr>
              <a:t>Ginzburg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en-US" dirty="0" smtClean="0">
                <a:solidFill>
                  <a:srgbClr val="C00000"/>
                </a:solidFill>
              </a:rPr>
              <a:t>Landau in </a:t>
            </a:r>
            <a:r>
              <a:rPr lang="en-US" dirty="0">
                <a:solidFill>
                  <a:srgbClr val="C00000"/>
                </a:solidFill>
              </a:rPr>
              <a:t>1950 describes the superconducting phase transition from this </a:t>
            </a:r>
            <a:r>
              <a:rPr lang="en-US" dirty="0" smtClean="0">
                <a:solidFill>
                  <a:srgbClr val="C00000"/>
                </a:solidFill>
              </a:rPr>
              <a:t>thermodynamic </a:t>
            </a:r>
            <a:r>
              <a:rPr lang="en-US" dirty="0">
                <a:solidFill>
                  <a:srgbClr val="C00000"/>
                </a:solidFill>
              </a:rPr>
              <a:t>point of view. 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It </a:t>
            </a:r>
            <a:r>
              <a:rPr lang="en-US" dirty="0">
                <a:solidFill>
                  <a:srgbClr val="0000FF"/>
                </a:solidFill>
              </a:rPr>
              <a:t>was originally introduced as a </a:t>
            </a:r>
            <a:r>
              <a:rPr lang="en-US" dirty="0" smtClean="0">
                <a:solidFill>
                  <a:srgbClr val="0000FF"/>
                </a:solidFill>
              </a:rPr>
              <a:t>phenomenological theory</a:t>
            </a:r>
            <a:r>
              <a:rPr lang="en-US" dirty="0">
                <a:solidFill>
                  <a:srgbClr val="0000FF"/>
                </a:solidFill>
              </a:rPr>
              <a:t>, but later </a:t>
            </a:r>
            <a:r>
              <a:rPr lang="en-US" dirty="0" err="1">
                <a:solidFill>
                  <a:srgbClr val="0000FF"/>
                </a:solidFill>
              </a:rPr>
              <a:t>Gor’kov</a:t>
            </a:r>
            <a:r>
              <a:rPr lang="en-US" dirty="0">
                <a:solidFill>
                  <a:srgbClr val="0000FF"/>
                </a:solidFill>
              </a:rPr>
              <a:t> showed that it can be derived from full the </a:t>
            </a:r>
            <a:r>
              <a:rPr lang="en-US" dirty="0" smtClean="0">
                <a:solidFill>
                  <a:srgbClr val="0000FF"/>
                </a:solidFill>
              </a:rPr>
              <a:t>mi- </a:t>
            </a:r>
            <a:r>
              <a:rPr lang="en-US" dirty="0" err="1" smtClean="0">
                <a:solidFill>
                  <a:srgbClr val="0000FF"/>
                </a:solidFill>
              </a:rPr>
              <a:t>croscopic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BCS theory in a suitable </a:t>
            </a:r>
            <a:r>
              <a:rPr lang="en-US" dirty="0" smtClean="0">
                <a:solidFill>
                  <a:srgbClr val="0000FF"/>
                </a:solidFill>
              </a:rPr>
              <a:t>limit.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C00000"/>
                </a:solidFill>
              </a:rPr>
              <a:t>Condensation Energy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799" y="5486401"/>
            <a:ext cx="326036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G L equation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In one dimension becomes</a:t>
            </a:r>
          </a:p>
          <a:p>
            <a:pPr algn="just"/>
            <a:endParaRPr lang="en-US" dirty="0" smtClean="0">
              <a:solidFill>
                <a:srgbClr val="0000FF"/>
              </a:solidFill>
            </a:endParaRPr>
          </a:p>
          <a:p>
            <a:pPr algn="just"/>
            <a:endParaRPr lang="en-US" dirty="0" smtClean="0">
              <a:solidFill>
                <a:srgbClr val="0000FF"/>
              </a:solidFill>
            </a:endParaRPr>
          </a:p>
          <a:p>
            <a:pPr algn="just"/>
            <a:endParaRPr lang="en-US" dirty="0" smtClean="0">
              <a:solidFill>
                <a:srgbClr val="0000FF"/>
              </a:solidFill>
            </a:endParaRP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8928696" cy="190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244" y="4534537"/>
            <a:ext cx="6524955" cy="163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is negative in the superconducting state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Substituting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The above diff. equation  becomes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276891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733800"/>
            <a:ext cx="27489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5638800"/>
            <a:ext cx="44627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Multiplying by </a:t>
            </a:r>
            <a:r>
              <a:rPr lang="en-US" i="1" dirty="0" smtClean="0">
                <a:solidFill>
                  <a:srgbClr val="0000FF"/>
                </a:solidFill>
              </a:rPr>
              <a:t>ƒ</a:t>
            </a:r>
            <a:r>
              <a:rPr lang="en-US" dirty="0" smtClean="0">
                <a:solidFill>
                  <a:srgbClr val="0000FF"/>
                </a:solidFill>
              </a:rPr>
              <a:t>’ the diff. Eqn. can be written as</a:t>
            </a:r>
          </a:p>
          <a:p>
            <a:pPr marL="1885950" lvl="3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This means that the quantity in bracket is constant.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                                                         =  C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199" y="2057400"/>
            <a:ext cx="534997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343400"/>
            <a:ext cx="4495801" cy="138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Far from the boundary the </a:t>
            </a:r>
            <a:r>
              <a:rPr lang="el-GR" i="1" dirty="0" smtClean="0">
                <a:solidFill>
                  <a:srgbClr val="0000FF"/>
                </a:solidFill>
              </a:rPr>
              <a:t>ψ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and hence</a:t>
            </a:r>
            <a:r>
              <a:rPr lang="en-US" i="1" dirty="0" smtClean="0">
                <a:solidFill>
                  <a:srgbClr val="0000FF"/>
                </a:solidFill>
              </a:rPr>
              <a:t> f  </a:t>
            </a:r>
            <a:r>
              <a:rPr lang="en-US" dirty="0" smtClean="0">
                <a:solidFill>
                  <a:srgbClr val="0000FF"/>
                </a:solidFill>
              </a:rPr>
              <a:t>is constant.  This employs that </a:t>
            </a:r>
            <a:r>
              <a:rPr lang="en-US" i="1" dirty="0" smtClean="0">
                <a:solidFill>
                  <a:srgbClr val="0000FF"/>
                </a:solidFill>
              </a:rPr>
              <a:t>f’=0 and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Then the above diff. equation becomes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Which has the solution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62200"/>
            <a:ext cx="232165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134" y="4343400"/>
            <a:ext cx="41758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5638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or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3600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FF"/>
                </a:solidFill>
              </a:rPr>
              <a:t>Thus we see that the </a:t>
            </a:r>
            <a:r>
              <a:rPr lang="el-GR" sz="3600" dirty="0" smtClean="0">
                <a:solidFill>
                  <a:srgbClr val="0000FF"/>
                </a:solidFill>
              </a:rPr>
              <a:t>ξ</a:t>
            </a:r>
            <a:r>
              <a:rPr lang="en-US" sz="3600" dirty="0" smtClean="0">
                <a:solidFill>
                  <a:srgbClr val="0000FF"/>
                </a:solidFill>
              </a:rPr>
              <a:t> is the measure of distance  over which it responds to perturbation.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FF"/>
                </a:solidFill>
              </a:rPr>
              <a:t>Since     </a:t>
            </a:r>
            <a:endParaRPr lang="en-US" sz="3600" i="1" dirty="0" smtClean="0">
              <a:solidFill>
                <a:srgbClr val="0000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0"/>
            <a:ext cx="4799630" cy="184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105400"/>
            <a:ext cx="296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 we have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We see that the G L coherence length diverges as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this divergence is a general property of the coherence length at all second order phase transitions (although the exponent differs in general from this 'mean field' value of 1/2 close to T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1676400"/>
            <a:ext cx="652558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038600"/>
            <a:ext cx="259301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 we have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We see that the G L coherence length diverges as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this divergence is a general property of the coherence length at all second order phase transitions (although the exponent differs in general from this 'mean field' value of 1/2 close to T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652558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038600"/>
            <a:ext cx="259301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London equation from GL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GL equation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In the limit when the two first term is negligible then the equation is nothing but London equation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        J(r)   </a:t>
            </a:r>
            <a:r>
              <a:rPr lang="en-US" dirty="0" smtClean="0">
                <a:solidFill>
                  <a:srgbClr val="0000FF"/>
                </a:solidFill>
              </a:rPr>
              <a:t>=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Provided </a:t>
            </a: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1828800"/>
            <a:ext cx="8316232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419600"/>
            <a:ext cx="269707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5867400"/>
            <a:ext cx="1594046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799" y="5181600"/>
            <a:ext cx="3177831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London equation from GL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Or,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Thus we see that in G-L theory </a:t>
            </a:r>
            <a:r>
              <a:rPr lang="en-US" i="1" dirty="0" smtClean="0">
                <a:solidFill>
                  <a:srgbClr val="0000FF"/>
                </a:solidFill>
                <a:sym typeface="Symbol"/>
              </a:rPr>
              <a:t></a:t>
            </a:r>
            <a:r>
              <a:rPr lang="en-US" i="1" baseline="-25000" dirty="0" smtClean="0">
                <a:solidFill>
                  <a:srgbClr val="0000FF"/>
                </a:solidFill>
                <a:sym typeface="Symbol"/>
              </a:rPr>
              <a:t>L</a:t>
            </a:r>
            <a:r>
              <a:rPr lang="en-US" i="1" dirty="0" smtClean="0">
                <a:solidFill>
                  <a:srgbClr val="0000FF"/>
                </a:solidFill>
                <a:sym typeface="Symbol"/>
              </a:rPr>
              <a:t> and   </a:t>
            </a:r>
            <a:r>
              <a:rPr lang="el-GR" i="1" dirty="0" smtClean="0">
                <a:solidFill>
                  <a:srgbClr val="0000FF"/>
                </a:solidFill>
                <a:sym typeface="Symbol"/>
              </a:rPr>
              <a:t>ξ</a:t>
            </a:r>
            <a:r>
              <a:rPr lang="en-US" i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both diverges as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The ratio, called G-L parameter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is independent of temperature and constant.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0"/>
            <a:ext cx="519971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657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800600"/>
            <a:ext cx="4648200" cy="117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3500" i="1" dirty="0" smtClean="0">
                <a:solidFill>
                  <a:srgbClr val="0000FF"/>
                </a:solidFill>
              </a:rPr>
              <a:t>At phase boundary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500" i="1" dirty="0" smtClean="0">
                <a:solidFill>
                  <a:srgbClr val="0000FF"/>
                </a:solidFill>
              </a:rPr>
              <a:t>By definition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3500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sz="3500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sz="3500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sz="3500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500" i="1" dirty="0" smtClean="0">
                <a:solidFill>
                  <a:srgbClr val="0000FF"/>
                </a:solidFill>
              </a:rPr>
              <a:t>Or,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3500" i="1" dirty="0" smtClean="0">
              <a:solidFill>
                <a:srgbClr val="0000FF"/>
              </a:solidFill>
            </a:endParaRPr>
          </a:p>
          <a:p>
            <a:pPr marL="514350" indent="-514350" algn="just"/>
            <a:r>
              <a:rPr lang="en-US" b="1" i="1" dirty="0" smtClean="0">
                <a:solidFill>
                  <a:srgbClr val="0000FF"/>
                </a:solidFill>
              </a:rPr>
              <a:t>                                                                                                                              </a:t>
            </a: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295400"/>
            <a:ext cx="160156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199" y="2286000"/>
            <a:ext cx="4989025" cy="145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267200"/>
            <a:ext cx="64008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8991600" cy="5943600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4200" dirty="0">
                <a:solidFill>
                  <a:srgbClr val="C00000"/>
                </a:solidFill>
              </a:rPr>
              <a:t>The quantity </a:t>
            </a:r>
            <a:r>
              <a:rPr lang="el-GR" sz="4200" dirty="0">
                <a:solidFill>
                  <a:srgbClr val="C00000"/>
                </a:solidFill>
              </a:rPr>
              <a:t>μ</a:t>
            </a:r>
            <a:r>
              <a:rPr lang="el-GR" sz="4200" baseline="-25000" dirty="0">
                <a:solidFill>
                  <a:srgbClr val="C00000"/>
                </a:solidFill>
              </a:rPr>
              <a:t>0</a:t>
            </a:r>
            <a:r>
              <a:rPr lang="en-US" sz="4200" dirty="0" smtClean="0">
                <a:solidFill>
                  <a:srgbClr val="C00000"/>
                </a:solidFill>
              </a:rPr>
              <a:t>H</a:t>
            </a:r>
            <a:r>
              <a:rPr lang="en-US" sz="4200" baseline="30000" dirty="0" smtClean="0">
                <a:solidFill>
                  <a:srgbClr val="C00000"/>
                </a:solidFill>
              </a:rPr>
              <a:t>2</a:t>
            </a:r>
            <a:r>
              <a:rPr lang="en-US" sz="4200" baseline="-25000" dirty="0" smtClean="0">
                <a:solidFill>
                  <a:srgbClr val="C00000"/>
                </a:solidFill>
              </a:rPr>
              <a:t>c</a:t>
            </a:r>
            <a:r>
              <a:rPr lang="en-US" sz="4200" baseline="30000" dirty="0" smtClean="0">
                <a:solidFill>
                  <a:srgbClr val="C00000"/>
                </a:solidFill>
              </a:rPr>
              <a:t> </a:t>
            </a:r>
            <a:r>
              <a:rPr lang="en-US" sz="4200" dirty="0" smtClean="0">
                <a:solidFill>
                  <a:srgbClr val="C00000"/>
                </a:solidFill>
              </a:rPr>
              <a:t>/</a:t>
            </a:r>
            <a:r>
              <a:rPr lang="en-US" sz="4200" dirty="0">
                <a:solidFill>
                  <a:srgbClr val="C00000"/>
                </a:solidFill>
              </a:rPr>
              <a:t>2 is the condensation </a:t>
            </a:r>
            <a:r>
              <a:rPr lang="en-US" sz="4200" dirty="0" smtClean="0">
                <a:solidFill>
                  <a:srgbClr val="C00000"/>
                </a:solidFill>
              </a:rPr>
              <a:t>energy in SI unit.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200" dirty="0" smtClean="0">
                <a:solidFill>
                  <a:srgbClr val="0000FF"/>
                </a:solidFill>
              </a:rPr>
              <a:t>It </a:t>
            </a:r>
            <a:r>
              <a:rPr lang="en-US" sz="4200" dirty="0">
                <a:solidFill>
                  <a:srgbClr val="0000FF"/>
                </a:solidFill>
              </a:rPr>
              <a:t>is a measure of </a:t>
            </a:r>
            <a:r>
              <a:rPr lang="en-US" sz="4200" dirty="0" smtClean="0">
                <a:solidFill>
                  <a:srgbClr val="0000FF"/>
                </a:solidFill>
              </a:rPr>
              <a:t>the gain </a:t>
            </a:r>
            <a:r>
              <a:rPr lang="en-US" sz="4200" dirty="0">
                <a:solidFill>
                  <a:srgbClr val="0000FF"/>
                </a:solidFill>
              </a:rPr>
              <a:t>in free energy per unit volume in the superconducting state </a:t>
            </a:r>
            <a:r>
              <a:rPr lang="en-US" sz="4200" dirty="0" smtClean="0">
                <a:solidFill>
                  <a:srgbClr val="0000FF"/>
                </a:solidFill>
              </a:rPr>
              <a:t>compared to </a:t>
            </a:r>
            <a:r>
              <a:rPr lang="en-US" sz="4200" dirty="0">
                <a:solidFill>
                  <a:srgbClr val="0000FF"/>
                </a:solidFill>
              </a:rPr>
              <a:t>the </a:t>
            </a:r>
            <a:r>
              <a:rPr lang="en-US" sz="4200" dirty="0" smtClean="0">
                <a:solidFill>
                  <a:srgbClr val="0000FF"/>
                </a:solidFill>
              </a:rPr>
              <a:t>normal </a:t>
            </a:r>
            <a:r>
              <a:rPr lang="en-US" sz="4200" dirty="0">
                <a:solidFill>
                  <a:srgbClr val="0000FF"/>
                </a:solidFill>
              </a:rPr>
              <a:t>state at the same temperature</a:t>
            </a:r>
            <a:r>
              <a:rPr lang="en-US" sz="4200" dirty="0" smtClean="0"/>
              <a:t>.</a:t>
            </a:r>
            <a:r>
              <a:rPr lang="en-US" sz="4200" dirty="0"/>
              <a:t> </a:t>
            </a:r>
            <a:endParaRPr lang="en-US" sz="4200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200" dirty="0" smtClean="0">
                <a:solidFill>
                  <a:srgbClr val="C00000"/>
                </a:solidFill>
              </a:rPr>
              <a:t>As </a:t>
            </a:r>
            <a:r>
              <a:rPr lang="en-US" sz="4200" dirty="0">
                <a:solidFill>
                  <a:srgbClr val="C00000"/>
                </a:solidFill>
              </a:rPr>
              <a:t>an example lets consider niobium. Here </a:t>
            </a:r>
            <a:r>
              <a:rPr lang="en-US" sz="4200" dirty="0" err="1">
                <a:solidFill>
                  <a:srgbClr val="C00000"/>
                </a:solidFill>
              </a:rPr>
              <a:t>T</a:t>
            </a:r>
            <a:r>
              <a:rPr lang="en-US" sz="4200" baseline="-25000" dirty="0" err="1">
                <a:solidFill>
                  <a:srgbClr val="C00000"/>
                </a:solidFill>
              </a:rPr>
              <a:t>c</a:t>
            </a:r>
            <a:r>
              <a:rPr lang="en-US" sz="4200" dirty="0">
                <a:solidFill>
                  <a:srgbClr val="C00000"/>
                </a:solidFill>
              </a:rPr>
              <a:t> = 9K, and </a:t>
            </a:r>
            <a:r>
              <a:rPr lang="en-US" sz="4200" dirty="0" err="1">
                <a:solidFill>
                  <a:srgbClr val="C00000"/>
                </a:solidFill>
              </a:rPr>
              <a:t>H</a:t>
            </a:r>
            <a:r>
              <a:rPr lang="en-US" sz="4200" baseline="-25000" dirty="0" err="1">
                <a:solidFill>
                  <a:srgbClr val="C00000"/>
                </a:solidFill>
              </a:rPr>
              <a:t>c</a:t>
            </a:r>
            <a:r>
              <a:rPr lang="en-US" sz="4200" baseline="-25000" dirty="0">
                <a:solidFill>
                  <a:srgbClr val="C00000"/>
                </a:solidFill>
              </a:rPr>
              <a:t> </a:t>
            </a:r>
            <a:r>
              <a:rPr lang="en-US" sz="4200" dirty="0">
                <a:solidFill>
                  <a:srgbClr val="C00000"/>
                </a:solidFill>
              </a:rPr>
              <a:t>= </a:t>
            </a:r>
            <a:r>
              <a:rPr lang="en-US" sz="4200" dirty="0" smtClean="0">
                <a:solidFill>
                  <a:srgbClr val="C00000"/>
                </a:solidFill>
              </a:rPr>
              <a:t>160kA/m (</a:t>
            </a:r>
            <a:r>
              <a:rPr lang="en-US" sz="4200" dirty="0" err="1">
                <a:solidFill>
                  <a:srgbClr val="C00000"/>
                </a:solidFill>
              </a:rPr>
              <a:t>B</a:t>
            </a:r>
            <a:r>
              <a:rPr lang="en-US" sz="4200" baseline="-25000" dirty="0" err="1">
                <a:solidFill>
                  <a:srgbClr val="C00000"/>
                </a:solidFill>
              </a:rPr>
              <a:t>c</a:t>
            </a:r>
            <a:r>
              <a:rPr lang="en-US" sz="4200" dirty="0">
                <a:solidFill>
                  <a:srgbClr val="C00000"/>
                </a:solidFill>
              </a:rPr>
              <a:t> = </a:t>
            </a:r>
            <a:r>
              <a:rPr lang="el-GR" sz="4200" dirty="0">
                <a:solidFill>
                  <a:srgbClr val="C00000"/>
                </a:solidFill>
              </a:rPr>
              <a:t>μ</a:t>
            </a:r>
            <a:r>
              <a:rPr lang="el-GR" sz="4200" baseline="-25000" dirty="0">
                <a:solidFill>
                  <a:srgbClr val="C00000"/>
                </a:solidFill>
              </a:rPr>
              <a:t>0</a:t>
            </a:r>
            <a:r>
              <a:rPr lang="en-US" sz="4200" dirty="0" err="1">
                <a:solidFill>
                  <a:srgbClr val="C00000"/>
                </a:solidFill>
              </a:rPr>
              <a:t>Hc</a:t>
            </a:r>
            <a:r>
              <a:rPr lang="en-US" sz="4200" dirty="0">
                <a:solidFill>
                  <a:srgbClr val="C00000"/>
                </a:solidFill>
              </a:rPr>
              <a:t> = 0.2T). The condensation energy </a:t>
            </a:r>
            <a:r>
              <a:rPr lang="el-GR" sz="4200" dirty="0" smtClean="0">
                <a:solidFill>
                  <a:srgbClr val="C00000"/>
                </a:solidFill>
              </a:rPr>
              <a:t>μ</a:t>
            </a:r>
            <a:r>
              <a:rPr lang="el-GR" sz="4200" baseline="-25000" dirty="0" smtClean="0">
                <a:solidFill>
                  <a:srgbClr val="C00000"/>
                </a:solidFill>
              </a:rPr>
              <a:t>0</a:t>
            </a:r>
            <a:r>
              <a:rPr lang="en-US" sz="4200" dirty="0" smtClean="0">
                <a:solidFill>
                  <a:srgbClr val="C00000"/>
                </a:solidFill>
              </a:rPr>
              <a:t>H</a:t>
            </a:r>
            <a:r>
              <a:rPr lang="en-US" sz="4200" baseline="30000" dirty="0" smtClean="0">
                <a:solidFill>
                  <a:srgbClr val="C00000"/>
                </a:solidFill>
              </a:rPr>
              <a:t>2</a:t>
            </a:r>
            <a:r>
              <a:rPr lang="en-US" sz="4200" baseline="-25000" dirty="0" smtClean="0">
                <a:solidFill>
                  <a:srgbClr val="C00000"/>
                </a:solidFill>
              </a:rPr>
              <a:t>c</a:t>
            </a:r>
            <a:r>
              <a:rPr lang="en-US" sz="4200" baseline="30000" dirty="0" smtClean="0">
                <a:solidFill>
                  <a:srgbClr val="C00000"/>
                </a:solidFill>
              </a:rPr>
              <a:t> </a:t>
            </a:r>
            <a:r>
              <a:rPr lang="en-US" sz="4200" dirty="0" smtClean="0">
                <a:solidFill>
                  <a:srgbClr val="C00000"/>
                </a:solidFill>
              </a:rPr>
              <a:t>/2 = </a:t>
            </a:r>
            <a:r>
              <a:rPr lang="en-US" sz="4200" dirty="0">
                <a:solidFill>
                  <a:srgbClr val="C00000"/>
                </a:solidFill>
              </a:rPr>
              <a:t>16.5kJ/m3.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200" dirty="0">
                <a:solidFill>
                  <a:srgbClr val="0000FF"/>
                </a:solidFill>
              </a:rPr>
              <a:t>Given that </a:t>
            </a:r>
            <a:r>
              <a:rPr lang="en-US" sz="4200" dirty="0" err="1">
                <a:solidFill>
                  <a:srgbClr val="0000FF"/>
                </a:solidFill>
              </a:rPr>
              <a:t>Nb</a:t>
            </a:r>
            <a:r>
              <a:rPr lang="en-US" sz="4200" dirty="0">
                <a:solidFill>
                  <a:srgbClr val="0000FF"/>
                </a:solidFill>
              </a:rPr>
              <a:t> has a bcc crystal structure with a 0.33nm lattice constant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200" dirty="0">
                <a:solidFill>
                  <a:srgbClr val="C00000"/>
                </a:solidFill>
              </a:rPr>
              <a:t>we can work out the volume per atom and find that the condensation </a:t>
            </a:r>
            <a:r>
              <a:rPr lang="en-US" sz="4200" dirty="0" smtClean="0">
                <a:solidFill>
                  <a:srgbClr val="C00000"/>
                </a:solidFill>
              </a:rPr>
              <a:t>energy is </a:t>
            </a:r>
            <a:r>
              <a:rPr lang="en-US" sz="4200" dirty="0">
                <a:solidFill>
                  <a:srgbClr val="C00000"/>
                </a:solidFill>
              </a:rPr>
              <a:t>only around 2μeV/atom! </a:t>
            </a:r>
            <a:endParaRPr lang="en-US" sz="4200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200" dirty="0" smtClean="0">
                <a:solidFill>
                  <a:srgbClr val="0000FF"/>
                </a:solidFill>
              </a:rPr>
              <a:t>Such </a:t>
            </a:r>
            <a:r>
              <a:rPr lang="en-US" sz="4200" dirty="0">
                <a:solidFill>
                  <a:srgbClr val="0000FF"/>
                </a:solidFill>
              </a:rPr>
              <a:t>tiny energies were a mystery until the </a:t>
            </a:r>
            <a:r>
              <a:rPr lang="en-US" sz="4200" dirty="0" smtClean="0">
                <a:solidFill>
                  <a:srgbClr val="0000FF"/>
                </a:solidFill>
              </a:rPr>
              <a:t>BCS theory</a:t>
            </a:r>
            <a:r>
              <a:rPr lang="en-US" sz="4200" dirty="0">
                <a:solidFill>
                  <a:srgbClr val="0000FF"/>
                </a:solidFill>
              </a:rPr>
              <a:t>, which shows that the condensation energy is of order (</a:t>
            </a:r>
            <a:r>
              <a:rPr lang="en-US" sz="4200" dirty="0" err="1">
                <a:solidFill>
                  <a:srgbClr val="0000FF"/>
                </a:solidFill>
              </a:rPr>
              <a:t>k</a:t>
            </a:r>
            <a:r>
              <a:rPr lang="en-US" sz="4200" baseline="-25000" dirty="0" err="1">
                <a:solidFill>
                  <a:srgbClr val="0000FF"/>
                </a:solidFill>
              </a:rPr>
              <a:t>B</a:t>
            </a:r>
            <a:r>
              <a:rPr lang="en-US" sz="4200" dirty="0" err="1">
                <a:solidFill>
                  <a:srgbClr val="0000FF"/>
                </a:solidFill>
              </a:rPr>
              <a:t>T</a:t>
            </a:r>
            <a:r>
              <a:rPr lang="en-US" sz="4200" baseline="-25000" dirty="0" err="1">
                <a:solidFill>
                  <a:srgbClr val="0000FF"/>
                </a:solidFill>
              </a:rPr>
              <a:t>c</a:t>
            </a:r>
            <a:r>
              <a:rPr lang="en-US" sz="4200" dirty="0">
                <a:solidFill>
                  <a:srgbClr val="0000FF"/>
                </a:solidFill>
              </a:rPr>
              <a:t>)2g(E</a:t>
            </a:r>
            <a:r>
              <a:rPr lang="en-US" sz="4200" baseline="-25000" dirty="0">
                <a:solidFill>
                  <a:srgbClr val="0000FF"/>
                </a:solidFill>
              </a:rPr>
              <a:t>F</a:t>
            </a:r>
            <a:r>
              <a:rPr lang="en-US" sz="4200" dirty="0">
                <a:solidFill>
                  <a:srgbClr val="0000FF"/>
                </a:solidFill>
              </a:rPr>
              <a:t> </a:t>
            </a:r>
            <a:r>
              <a:rPr lang="en-US" sz="4200" dirty="0" smtClean="0">
                <a:solidFill>
                  <a:srgbClr val="0000FF"/>
                </a:solidFill>
              </a:rPr>
              <a:t>), where </a:t>
            </a:r>
            <a:r>
              <a:rPr lang="en-US" sz="4200" dirty="0" smtClean="0">
                <a:solidFill>
                  <a:srgbClr val="0000FF"/>
                </a:solidFill>
              </a:rPr>
              <a:t>g(E</a:t>
            </a:r>
            <a:r>
              <a:rPr lang="en-US" sz="4200" baseline="-25000" dirty="0" smtClean="0">
                <a:solidFill>
                  <a:srgbClr val="0000FF"/>
                </a:solidFill>
              </a:rPr>
              <a:t>F</a:t>
            </a:r>
            <a:r>
              <a:rPr lang="en-US" sz="4200" dirty="0" smtClean="0">
                <a:solidFill>
                  <a:srgbClr val="0000FF"/>
                </a:solidFill>
              </a:rPr>
              <a:t> </a:t>
            </a:r>
            <a:r>
              <a:rPr lang="en-US" sz="4200" dirty="0">
                <a:solidFill>
                  <a:srgbClr val="0000FF"/>
                </a:solidFill>
              </a:rPr>
              <a:t>) is the density of states at the Fermi level. </a:t>
            </a:r>
            <a:endParaRPr lang="en-US" sz="4200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200" dirty="0" smtClean="0">
                <a:solidFill>
                  <a:srgbClr val="C00000"/>
                </a:solidFill>
              </a:rPr>
              <a:t>The </a:t>
            </a:r>
            <a:r>
              <a:rPr lang="en-US" sz="4200" dirty="0">
                <a:solidFill>
                  <a:srgbClr val="C00000"/>
                </a:solidFill>
              </a:rPr>
              <a:t>energy is </a:t>
            </a:r>
            <a:r>
              <a:rPr lang="en-US" sz="4200" dirty="0" smtClean="0">
                <a:solidFill>
                  <a:srgbClr val="C00000"/>
                </a:solidFill>
              </a:rPr>
              <a:t>so small </a:t>
            </a:r>
            <a:r>
              <a:rPr lang="en-US" sz="4200" dirty="0">
                <a:solidFill>
                  <a:srgbClr val="C00000"/>
                </a:solidFill>
              </a:rPr>
              <a:t>because </a:t>
            </a:r>
            <a:r>
              <a:rPr lang="en-US" sz="4200" dirty="0" err="1">
                <a:solidFill>
                  <a:srgbClr val="C00000"/>
                </a:solidFill>
              </a:rPr>
              <a:t>k</a:t>
            </a:r>
            <a:r>
              <a:rPr lang="en-US" sz="4200" baseline="-25000" dirty="0" err="1">
                <a:solidFill>
                  <a:srgbClr val="C00000"/>
                </a:solidFill>
              </a:rPr>
              <a:t>B</a:t>
            </a:r>
            <a:r>
              <a:rPr lang="en-US" sz="4200" dirty="0" err="1">
                <a:solidFill>
                  <a:srgbClr val="C00000"/>
                </a:solidFill>
              </a:rPr>
              <a:t>T</a:t>
            </a:r>
            <a:r>
              <a:rPr lang="en-US" sz="4200" baseline="-25000" dirty="0" err="1">
                <a:solidFill>
                  <a:srgbClr val="C00000"/>
                </a:solidFill>
              </a:rPr>
              <a:t>c</a:t>
            </a:r>
            <a:r>
              <a:rPr lang="en-US" sz="4200" dirty="0">
                <a:solidFill>
                  <a:srgbClr val="C00000"/>
                </a:solidFill>
              </a:rPr>
              <a:t> is many orders of magnitude smaller than the </a:t>
            </a:r>
            <a:r>
              <a:rPr lang="en-US" sz="4200" dirty="0" smtClean="0">
                <a:solidFill>
                  <a:srgbClr val="C00000"/>
                </a:solidFill>
              </a:rPr>
              <a:t>Fermi energy</a:t>
            </a:r>
            <a:r>
              <a:rPr lang="en-US" sz="4200" dirty="0">
                <a:solidFill>
                  <a:srgbClr val="C00000"/>
                </a:solidFill>
              </a:rPr>
              <a:t>, </a:t>
            </a:r>
            <a:r>
              <a:rPr lang="el-GR" sz="4200" dirty="0" smtClean="0">
                <a:solidFill>
                  <a:srgbClr val="C00000"/>
                </a:solidFill>
              </a:rPr>
              <a:t>ε</a:t>
            </a:r>
            <a:r>
              <a:rPr lang="en-US" sz="4200" baseline="-25000" dirty="0" smtClean="0">
                <a:solidFill>
                  <a:srgbClr val="C00000"/>
                </a:solidFill>
              </a:rPr>
              <a:t>F</a:t>
            </a:r>
            <a:r>
              <a:rPr lang="en-US" sz="4200" dirty="0" smtClean="0">
                <a:solidFill>
                  <a:srgbClr val="C00000"/>
                </a:solidFill>
              </a:rPr>
              <a:t> </a:t>
            </a:r>
            <a:r>
              <a:rPr lang="en-US" sz="4200" dirty="0"/>
              <a:t>.</a:t>
            </a:r>
            <a:endParaRPr lang="en-US" sz="4200" dirty="0" smtClean="0"/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London equation from GL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Inserting for  F in G</a:t>
            </a: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And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  and using definition of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                 G  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581400"/>
            <a:ext cx="201870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267200"/>
            <a:ext cx="1600200" cy="58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5029200"/>
            <a:ext cx="3296161" cy="140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We obtain for   , 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295400"/>
            <a:ext cx="49394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09800"/>
            <a:ext cx="807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0" y="44958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</a:rPr>
              <a:t>The vanishing of the cross term          in both in above equation  and the first G-L equation allows us to  choose </a:t>
            </a:r>
            <a:r>
              <a:rPr lang="el-GR" sz="3600" i="1" dirty="0" smtClean="0">
                <a:solidFill>
                  <a:srgbClr val="0000FF"/>
                </a:solidFill>
              </a:rPr>
              <a:t>ψ</a:t>
            </a:r>
            <a:r>
              <a:rPr lang="en-US" sz="3600" dirty="0" smtClean="0">
                <a:solidFill>
                  <a:srgbClr val="0000FF"/>
                </a:solidFill>
              </a:rPr>
              <a:t> real; it then follows from 2</a:t>
            </a:r>
            <a:r>
              <a:rPr lang="en-US" sz="3600" baseline="30000" dirty="0" smtClean="0">
                <a:solidFill>
                  <a:srgbClr val="0000FF"/>
                </a:solidFill>
              </a:rPr>
              <a:t>nd</a:t>
            </a:r>
            <a:r>
              <a:rPr lang="en-US" sz="3600" dirty="0" smtClean="0">
                <a:solidFill>
                  <a:srgbClr val="0000FF"/>
                </a:solidFill>
              </a:rPr>
              <a:t> G-L  that 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648200"/>
            <a:ext cx="870761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 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And  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219200"/>
            <a:ext cx="2518309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21336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C00000"/>
                </a:solidFill>
              </a:rPr>
              <a:t>To compute </a:t>
            </a:r>
            <a:r>
              <a:rPr lang="en-US" sz="4000" dirty="0" smtClean="0">
                <a:solidFill>
                  <a:srgbClr val="C00000"/>
                </a:solidFill>
                <a:latin typeface="Symbol" pitchFamily="18" charset="2"/>
              </a:rPr>
              <a:t>g </a:t>
            </a:r>
            <a:r>
              <a:rPr lang="en-US" sz="4000" dirty="0" smtClean="0">
                <a:solidFill>
                  <a:srgbClr val="C00000"/>
                </a:solidFill>
              </a:rPr>
              <a:t>we must simultaneously solve the first and second G-L equations,  for  </a:t>
            </a:r>
            <a:r>
              <a:rPr lang="en-US" sz="4000" i="1" dirty="0" smtClean="0">
                <a:solidFill>
                  <a:srgbClr val="C00000"/>
                </a:solidFill>
                <a:latin typeface="Symbol" pitchFamily="18" charset="2"/>
              </a:rPr>
              <a:t>y</a:t>
            </a:r>
            <a:r>
              <a:rPr lang="en-US" sz="4000" i="1" dirty="0" smtClean="0">
                <a:solidFill>
                  <a:srgbClr val="C00000"/>
                </a:solidFill>
              </a:rPr>
              <a:t>(x)</a:t>
            </a:r>
            <a:r>
              <a:rPr lang="en-US" sz="4000" dirty="0" smtClean="0">
                <a:solidFill>
                  <a:srgbClr val="C00000"/>
                </a:solidFill>
              </a:rPr>
              <a:t> and  </a:t>
            </a:r>
            <a:r>
              <a:rPr lang="en-US" sz="4000" i="1" dirty="0" smtClean="0">
                <a:solidFill>
                  <a:srgbClr val="C00000"/>
                </a:solidFill>
              </a:rPr>
              <a:t>B(x) = -(</a:t>
            </a:r>
            <a:r>
              <a:rPr lang="en-US" sz="4000" i="1" dirty="0" err="1" smtClean="0">
                <a:solidFill>
                  <a:srgbClr val="C00000"/>
                </a:solidFill>
              </a:rPr>
              <a:t>dA</a:t>
            </a:r>
            <a:r>
              <a:rPr lang="en-US" sz="4000" i="1" dirty="0" smtClean="0">
                <a:solidFill>
                  <a:srgbClr val="C00000"/>
                </a:solidFill>
              </a:rPr>
              <a:t>(x)/</a:t>
            </a:r>
            <a:r>
              <a:rPr lang="en-US" sz="4000" i="1" dirty="0" err="1" smtClean="0">
                <a:solidFill>
                  <a:srgbClr val="C00000"/>
                </a:solidFill>
              </a:rPr>
              <a:t>dx</a:t>
            </a:r>
            <a:r>
              <a:rPr lang="en-US" sz="4000" i="1" dirty="0" smtClean="0">
                <a:solidFill>
                  <a:srgbClr val="C00000"/>
                </a:solidFill>
              </a:rPr>
              <a:t>)), </a:t>
            </a:r>
            <a:r>
              <a:rPr lang="en-US" sz="4000" dirty="0" smtClean="0">
                <a:solidFill>
                  <a:srgbClr val="C00000"/>
                </a:solidFill>
              </a:rPr>
              <a:t>subject to boundary  conditions  and substitute in the equation for </a:t>
            </a:r>
            <a:r>
              <a:rPr lang="en-US" sz="4000" dirty="0" smtClean="0">
                <a:solidFill>
                  <a:srgbClr val="C00000"/>
                </a:solidFill>
                <a:latin typeface="Symbol" pitchFamily="18" charset="2"/>
              </a:rPr>
              <a:t>g.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0"/>
            <a:ext cx="706258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To simplify the calculation we rewrite in scaled </a:t>
            </a:r>
            <a:r>
              <a:rPr lang="en-US" i="1" dirty="0" err="1" smtClean="0">
                <a:solidFill>
                  <a:srgbClr val="0000FF"/>
                </a:solidFill>
              </a:rPr>
              <a:t>var-iable</a:t>
            </a: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The GL </a:t>
            </a:r>
            <a:r>
              <a:rPr lang="en-US" i="1" dirty="0" err="1" smtClean="0">
                <a:solidFill>
                  <a:srgbClr val="0000FF"/>
                </a:solidFill>
              </a:rPr>
              <a:t>eqn</a:t>
            </a:r>
            <a:r>
              <a:rPr lang="en-US" i="1" dirty="0" smtClean="0">
                <a:solidFill>
                  <a:srgbClr val="0000FF"/>
                </a:solidFill>
              </a:rPr>
              <a:t> becomes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and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81" y="2362200"/>
            <a:ext cx="819781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114800"/>
            <a:ext cx="5959638" cy="165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934075"/>
            <a:ext cx="2636266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The solution for arbitrary </a:t>
            </a:r>
            <a:r>
              <a:rPr lang="en-US" i="1" dirty="0" smtClean="0">
                <a:solidFill>
                  <a:srgbClr val="0000FF"/>
                </a:solidFill>
                <a:latin typeface="Symbol" pitchFamily="18" charset="2"/>
              </a:rPr>
              <a:t>k  </a:t>
            </a:r>
            <a:r>
              <a:rPr lang="en-US" i="1" dirty="0" smtClean="0">
                <a:solidFill>
                  <a:srgbClr val="0000FF"/>
                </a:solidFill>
              </a:rPr>
              <a:t>must be obtained numerically. The appropriate boundary condition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And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To obtain the first integral of GL 1</a:t>
            </a:r>
            <a:r>
              <a:rPr lang="en-US" i="1" baseline="30000" dirty="0" smtClean="0">
                <a:solidFill>
                  <a:srgbClr val="0000FF"/>
                </a:solidFill>
              </a:rPr>
              <a:t>st</a:t>
            </a:r>
            <a:r>
              <a:rPr lang="en-US" i="1" dirty="0" smtClean="0">
                <a:solidFill>
                  <a:srgbClr val="0000FF"/>
                </a:solidFill>
              </a:rPr>
              <a:t> , multiply by </a:t>
            </a:r>
            <a:r>
              <a:rPr lang="en-US" i="1" dirty="0" smtClean="0">
                <a:solidFill>
                  <a:srgbClr val="0000FF"/>
                </a:solidFill>
                <a:latin typeface="Symbol" pitchFamily="18" charset="2"/>
              </a:rPr>
              <a:t>y</a:t>
            </a:r>
            <a:r>
              <a:rPr lang="en-US" i="1" dirty="0" smtClean="0">
                <a:solidFill>
                  <a:srgbClr val="0000FF"/>
                </a:solidFill>
              </a:rPr>
              <a:t>’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46482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688789"/>
            <a:ext cx="4648200" cy="68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486400"/>
            <a:ext cx="762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Multiplying 2</a:t>
            </a:r>
            <a:r>
              <a:rPr lang="en-US" i="1" baseline="30000" dirty="0" smtClean="0">
                <a:solidFill>
                  <a:srgbClr val="0000FF"/>
                </a:solidFill>
              </a:rPr>
              <a:t>nd</a:t>
            </a:r>
            <a:r>
              <a:rPr lang="en-US" i="1" dirty="0" smtClean="0">
                <a:solidFill>
                  <a:srgbClr val="0000FF"/>
                </a:solidFill>
              </a:rPr>
              <a:t> by A’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Combining the above two eqn.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The value of constant was fixed by boundary condition</a:t>
            </a: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465097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4267200"/>
            <a:ext cx="712745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Using                                             and scaled variables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Combining this eqn. with the earlier </a:t>
            </a:r>
            <a:r>
              <a:rPr lang="en-US" i="1" dirty="0" err="1" smtClean="0">
                <a:solidFill>
                  <a:srgbClr val="0000FF"/>
                </a:solidFill>
              </a:rPr>
              <a:t>eqn</a:t>
            </a: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327689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432" y="2895600"/>
            <a:ext cx="8323568" cy="1386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5029200"/>
            <a:ext cx="6858000" cy="153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energy at phase boundary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In general the </a:t>
            </a:r>
            <a:r>
              <a:rPr lang="en-US" i="1" dirty="0" err="1" smtClean="0">
                <a:solidFill>
                  <a:srgbClr val="0000FF"/>
                </a:solidFill>
              </a:rPr>
              <a:t>soln</a:t>
            </a:r>
            <a:r>
              <a:rPr lang="en-US" i="1" dirty="0" smtClean="0">
                <a:solidFill>
                  <a:srgbClr val="0000FF"/>
                </a:solidFill>
              </a:rPr>
              <a:t> of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Can be computed if  A’(x) and y’(x) are given.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00FF"/>
                </a:solidFill>
              </a:rPr>
              <a:t>For  A=0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0000FF"/>
              </a:solidFill>
            </a:endParaRPr>
          </a:p>
          <a:p>
            <a:pPr marL="514350" indent="-514350" algn="just"/>
            <a:endParaRPr lang="en-US" i="1" dirty="0" smtClean="0">
              <a:solidFill>
                <a:srgbClr val="0000FF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6858000" cy="153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450966"/>
            <a:ext cx="4191000" cy="136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066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dirty="0" err="1">
                <a:solidFill>
                  <a:srgbClr val="C00000"/>
                </a:solidFill>
              </a:rPr>
              <a:t>Ginzburg</a:t>
            </a:r>
            <a:r>
              <a:rPr lang="en-US" dirty="0">
                <a:solidFill>
                  <a:srgbClr val="C00000"/>
                </a:solidFill>
              </a:rPr>
              <a:t>-Landau theory of superconductivity is built upon a </a:t>
            </a:r>
            <a:r>
              <a:rPr lang="en-US" dirty="0" smtClean="0">
                <a:solidFill>
                  <a:srgbClr val="C00000"/>
                </a:solidFill>
              </a:rPr>
              <a:t>general approach </a:t>
            </a:r>
            <a:r>
              <a:rPr lang="en-US" dirty="0">
                <a:solidFill>
                  <a:srgbClr val="C00000"/>
                </a:solidFill>
              </a:rPr>
              <a:t>to the theory of second order phase transitions which </a:t>
            </a:r>
            <a:r>
              <a:rPr lang="en-US" dirty="0" smtClean="0">
                <a:solidFill>
                  <a:srgbClr val="C00000"/>
                </a:solidFill>
              </a:rPr>
              <a:t>Landau had </a:t>
            </a:r>
            <a:r>
              <a:rPr lang="en-US" dirty="0">
                <a:solidFill>
                  <a:srgbClr val="C00000"/>
                </a:solidFill>
              </a:rPr>
              <a:t>developed in the 1930’s. 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Landau </a:t>
            </a:r>
            <a:r>
              <a:rPr lang="en-US" dirty="0">
                <a:solidFill>
                  <a:srgbClr val="0000FF"/>
                </a:solidFill>
              </a:rPr>
              <a:t>had noticed that typically </a:t>
            </a:r>
            <a:r>
              <a:rPr lang="en-US" dirty="0" smtClean="0">
                <a:solidFill>
                  <a:srgbClr val="0000FF"/>
                </a:solidFill>
              </a:rPr>
              <a:t>second order </a:t>
            </a:r>
            <a:r>
              <a:rPr lang="en-US" dirty="0">
                <a:solidFill>
                  <a:srgbClr val="0000FF"/>
                </a:solidFill>
              </a:rPr>
              <a:t>phase transitions, such as the Curie temperature in a </a:t>
            </a:r>
            <a:r>
              <a:rPr lang="en-US" dirty="0" err="1">
                <a:solidFill>
                  <a:srgbClr val="0000FF"/>
                </a:solidFill>
              </a:rPr>
              <a:t>ferromagnet</a:t>
            </a:r>
            <a:r>
              <a:rPr lang="en-US" dirty="0" smtClean="0">
                <a:solidFill>
                  <a:srgbClr val="0000FF"/>
                </a:solidFill>
              </a:rPr>
              <a:t>, involve </a:t>
            </a:r>
            <a:r>
              <a:rPr lang="en-US" dirty="0">
                <a:solidFill>
                  <a:srgbClr val="0000FF"/>
                </a:solidFill>
              </a:rPr>
              <a:t>some change in symmetry of the system. For example a </a:t>
            </a:r>
            <a:r>
              <a:rPr lang="en-US" dirty="0" smtClean="0">
                <a:solidFill>
                  <a:srgbClr val="0000FF"/>
                </a:solidFill>
              </a:rPr>
              <a:t>magnet above </a:t>
            </a:r>
            <a:r>
              <a:rPr lang="en-US" dirty="0">
                <a:solidFill>
                  <a:srgbClr val="0000FF"/>
                </a:solidFill>
              </a:rPr>
              <a:t>the Curie temperature, </a:t>
            </a:r>
            <a:r>
              <a:rPr lang="en-US" dirty="0" smtClean="0">
                <a:solidFill>
                  <a:srgbClr val="0000FF"/>
                </a:solidFill>
              </a:rPr>
              <a:t>T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has no magnetic moment. </a:t>
            </a:r>
            <a:endParaRPr lang="en-US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But </a:t>
            </a:r>
            <a:r>
              <a:rPr lang="en-US" dirty="0">
                <a:solidFill>
                  <a:srgbClr val="C00000"/>
                </a:solidFill>
              </a:rPr>
              <a:t>below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a </a:t>
            </a:r>
            <a:r>
              <a:rPr lang="en-US" dirty="0">
                <a:solidFill>
                  <a:srgbClr val="C00000"/>
                </a:solidFill>
              </a:rPr>
              <a:t>spontaneous magnetic moment develops. In principle could point in </a:t>
            </a:r>
            <a:r>
              <a:rPr lang="en-US" dirty="0" smtClean="0">
                <a:solidFill>
                  <a:srgbClr val="C00000"/>
                </a:solidFill>
              </a:rPr>
              <a:t>any one </a:t>
            </a:r>
            <a:r>
              <a:rPr lang="en-US" dirty="0">
                <a:solidFill>
                  <a:srgbClr val="C00000"/>
                </a:solidFill>
              </a:rPr>
              <a:t>of a number of different directions, each with an equal energy, but </a:t>
            </a:r>
            <a:r>
              <a:rPr lang="en-US" dirty="0" smtClean="0">
                <a:solidFill>
                  <a:srgbClr val="C00000"/>
                </a:solidFill>
              </a:rPr>
              <a:t>the system </a:t>
            </a:r>
            <a:r>
              <a:rPr lang="en-US" dirty="0">
                <a:solidFill>
                  <a:srgbClr val="C00000"/>
                </a:solidFill>
              </a:rPr>
              <a:t>spontaneously chooses one particular direction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In </a:t>
            </a:r>
            <a:r>
              <a:rPr lang="en-US" dirty="0">
                <a:solidFill>
                  <a:srgbClr val="0000FF"/>
                </a:solidFill>
              </a:rPr>
              <a:t>Landau’s </a:t>
            </a:r>
            <a:r>
              <a:rPr lang="en-US" dirty="0" smtClean="0">
                <a:solidFill>
                  <a:srgbClr val="0000FF"/>
                </a:solidFill>
              </a:rPr>
              <a:t>theory such </a:t>
            </a:r>
            <a:r>
              <a:rPr lang="en-US" dirty="0">
                <a:solidFill>
                  <a:srgbClr val="0000FF"/>
                </a:solidFill>
              </a:rPr>
              <a:t>phase transitions are characterized by an order parameter which </a:t>
            </a:r>
            <a:r>
              <a:rPr lang="en-US" dirty="0" smtClean="0">
                <a:solidFill>
                  <a:srgbClr val="0000FF"/>
                </a:solidFill>
              </a:rPr>
              <a:t>is zero </a:t>
            </a:r>
            <a:r>
              <a:rPr lang="en-US" dirty="0">
                <a:solidFill>
                  <a:srgbClr val="0000FF"/>
                </a:solidFill>
              </a:rPr>
              <a:t>in the disordered state above </a:t>
            </a:r>
            <a:r>
              <a:rPr lang="en-US" dirty="0" err="1">
                <a:solidFill>
                  <a:srgbClr val="0000FF"/>
                </a:solidFill>
              </a:rPr>
              <a:t>Tc</a:t>
            </a:r>
            <a:r>
              <a:rPr lang="en-US" dirty="0">
                <a:solidFill>
                  <a:srgbClr val="0000FF"/>
                </a:solidFill>
              </a:rPr>
              <a:t>, but becomes non-zero below </a:t>
            </a:r>
            <a:r>
              <a:rPr lang="en-US" dirty="0" smtClean="0">
                <a:solidFill>
                  <a:srgbClr val="0000FF"/>
                </a:solidFill>
              </a:rPr>
              <a:t>T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In the case </a:t>
            </a:r>
            <a:r>
              <a:rPr lang="en-US" dirty="0">
                <a:solidFill>
                  <a:srgbClr val="C00000"/>
                </a:solidFill>
              </a:rPr>
              <a:t>of a magnet the magnetization, M(r), is a suitable order parameter.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/>
              <a:t>For superconductivity </a:t>
            </a:r>
            <a:r>
              <a:rPr lang="en-US" dirty="0" err="1"/>
              <a:t>Ginzburg</a:t>
            </a:r>
            <a:r>
              <a:rPr lang="en-US" dirty="0"/>
              <a:t> and Landau (GL) postulated the </a:t>
            </a:r>
            <a:r>
              <a:rPr lang="en-US" dirty="0" smtClean="0"/>
              <a:t>existence </a:t>
            </a:r>
            <a:r>
              <a:rPr lang="en-US" dirty="0"/>
              <a:t>of an order parameter denoted by </a:t>
            </a:r>
            <a:r>
              <a:rPr lang="el-GR" dirty="0" smtClean="0"/>
              <a:t>ψ</a:t>
            </a:r>
            <a:r>
              <a:rPr lang="en-US" dirty="0" smtClean="0"/>
              <a:t> </a:t>
            </a:r>
            <a:r>
              <a:rPr lang="en-US" dirty="0"/>
              <a:t>. This characterizes the </a:t>
            </a:r>
            <a:r>
              <a:rPr lang="en-US" dirty="0" err="1" smtClean="0"/>
              <a:t>supercon</a:t>
            </a:r>
            <a:r>
              <a:rPr lang="en-US" dirty="0" smtClean="0"/>
              <a:t>-ducting </a:t>
            </a:r>
            <a:r>
              <a:rPr lang="en-US" dirty="0"/>
              <a:t>state, in the same way as the magnetization does in a </a:t>
            </a:r>
            <a:r>
              <a:rPr lang="en-US" dirty="0" err="1"/>
              <a:t>ferromagnet</a:t>
            </a:r>
            <a:r>
              <a:rPr lang="en-US" dirty="0"/>
              <a:t>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/>
              <a:t>The order parameter is assumed to be some (unspecified) physical </a:t>
            </a:r>
            <a:r>
              <a:rPr lang="en-US" dirty="0" smtClean="0"/>
              <a:t>quantity which </a:t>
            </a:r>
            <a:r>
              <a:rPr lang="en-US" dirty="0"/>
              <a:t>characterizes the state of the system. 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the normal metallic </a:t>
            </a:r>
            <a:r>
              <a:rPr lang="en-US" dirty="0" smtClean="0"/>
              <a:t>state above </a:t>
            </a:r>
            <a:r>
              <a:rPr lang="en-US" dirty="0"/>
              <a:t>the critical temperature </a:t>
            </a:r>
            <a:r>
              <a:rPr lang="en-US" dirty="0" err="1"/>
              <a:t>Tc</a:t>
            </a:r>
            <a:r>
              <a:rPr lang="en-US" dirty="0"/>
              <a:t> of the superconductor it is zero. While </a:t>
            </a:r>
            <a:r>
              <a:rPr lang="en-US" dirty="0" smtClean="0"/>
              <a:t>in the </a:t>
            </a:r>
            <a:r>
              <a:rPr lang="en-US" dirty="0"/>
              <a:t>superconducting state below </a:t>
            </a:r>
            <a:r>
              <a:rPr lang="en-US" dirty="0" err="1"/>
              <a:t>Tc</a:t>
            </a:r>
            <a:r>
              <a:rPr lang="en-US" dirty="0"/>
              <a:t> it is non-zero. 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Therefore it is assumed to obey:</a:t>
            </a:r>
            <a:endParaRPr lang="en-US" sz="2400" i="1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endParaRPr lang="en-US" sz="2400" dirty="0" smtClean="0">
              <a:solidFill>
                <a:srgbClr val="C0000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Ginzburg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and Landau postulated that the order parameter   should </a:t>
            </a:r>
            <a:r>
              <a:rPr lang="en-US" sz="2400" dirty="0" smtClean="0">
                <a:solidFill>
                  <a:srgbClr val="0000FF"/>
                </a:solidFill>
              </a:rPr>
              <a:t>be a </a:t>
            </a:r>
            <a:r>
              <a:rPr lang="en-US" sz="2400" dirty="0">
                <a:solidFill>
                  <a:srgbClr val="0000FF"/>
                </a:solidFill>
              </a:rPr>
              <a:t>complex number, thinking of it as a macroscopic wave function for </a:t>
            </a:r>
            <a:r>
              <a:rPr lang="en-US" sz="2400" dirty="0" smtClean="0">
                <a:solidFill>
                  <a:srgbClr val="0000FF"/>
                </a:solidFill>
              </a:rPr>
              <a:t>the superconductor </a:t>
            </a:r>
            <a:r>
              <a:rPr lang="en-US" sz="2400" dirty="0">
                <a:solidFill>
                  <a:srgbClr val="0000FF"/>
                </a:solidFill>
              </a:rPr>
              <a:t>in analogy with </a:t>
            </a:r>
            <a:r>
              <a:rPr lang="en-US" sz="2400" dirty="0" err="1">
                <a:solidFill>
                  <a:srgbClr val="0000FF"/>
                </a:solidFill>
              </a:rPr>
              <a:t>superfluid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baseline="30000" dirty="0">
                <a:solidFill>
                  <a:srgbClr val="0000FF"/>
                </a:solidFill>
              </a:rPr>
              <a:t>4</a:t>
            </a:r>
            <a:r>
              <a:rPr lang="en-US" sz="2400" dirty="0">
                <a:solidFill>
                  <a:srgbClr val="0000FF"/>
                </a:solidFill>
              </a:rPr>
              <a:t>He.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At </a:t>
            </a:r>
            <a:r>
              <a:rPr lang="en-US" sz="2400" dirty="0">
                <a:solidFill>
                  <a:srgbClr val="C00000"/>
                </a:solidFill>
              </a:rPr>
              <a:t>the time of their </a:t>
            </a:r>
            <a:r>
              <a:rPr lang="en-US" sz="2400" dirty="0" smtClean="0">
                <a:solidFill>
                  <a:srgbClr val="C00000"/>
                </a:solidFill>
              </a:rPr>
              <a:t>original work </a:t>
            </a:r>
            <a:r>
              <a:rPr lang="en-US" sz="2400" dirty="0">
                <a:solidFill>
                  <a:srgbClr val="C00000"/>
                </a:solidFill>
              </a:rPr>
              <a:t>the physical significance of this </a:t>
            </a:r>
            <a:r>
              <a:rPr lang="en-US" sz="2400" dirty="0" smtClean="0">
                <a:solidFill>
                  <a:srgbClr val="C00000"/>
                </a:solidFill>
              </a:rPr>
              <a:t>complex </a:t>
            </a:r>
            <a:r>
              <a:rPr lang="en-US" sz="2400" dirty="0">
                <a:solidFill>
                  <a:srgbClr val="C00000"/>
                </a:solidFill>
              </a:rPr>
              <a:t>in superconductors was </a:t>
            </a:r>
            <a:r>
              <a:rPr lang="en-US" sz="2400" dirty="0" smtClean="0">
                <a:solidFill>
                  <a:srgbClr val="C00000"/>
                </a:solidFill>
              </a:rPr>
              <a:t>not at </a:t>
            </a:r>
            <a:r>
              <a:rPr lang="en-US" sz="2400" dirty="0">
                <a:solidFill>
                  <a:srgbClr val="C00000"/>
                </a:solidFill>
              </a:rPr>
              <a:t>all clear. 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But, in </a:t>
            </a:r>
            <a:r>
              <a:rPr lang="en-US" sz="2400" dirty="0">
                <a:solidFill>
                  <a:srgbClr val="0000FF"/>
                </a:solidFill>
              </a:rPr>
              <a:t>the microscopic BCS theory </a:t>
            </a:r>
            <a:r>
              <a:rPr lang="en-US" sz="2400" dirty="0" smtClean="0">
                <a:solidFill>
                  <a:srgbClr val="0000FF"/>
                </a:solidFill>
              </a:rPr>
              <a:t>of superconductivity </a:t>
            </a:r>
            <a:r>
              <a:rPr lang="en-US" sz="2400" dirty="0">
                <a:solidFill>
                  <a:srgbClr val="0000FF"/>
                </a:solidFill>
              </a:rPr>
              <a:t>there appears a parameter, </a:t>
            </a:r>
            <a:r>
              <a:rPr lang="el-GR" sz="2400" dirty="0" smtClean="0">
                <a:solidFill>
                  <a:srgbClr val="0000FF"/>
                </a:solidFill>
              </a:rPr>
              <a:t>Δ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which is also complex.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err="1">
                <a:solidFill>
                  <a:srgbClr val="C00000"/>
                </a:solidFill>
              </a:rPr>
              <a:t>Gor’kov</a:t>
            </a:r>
            <a:r>
              <a:rPr lang="en-US" sz="2400" dirty="0">
                <a:solidFill>
                  <a:srgbClr val="C00000"/>
                </a:solidFill>
              </a:rPr>
              <a:t> was able to derive the </a:t>
            </a:r>
            <a:r>
              <a:rPr lang="en-US" sz="2400" dirty="0" err="1">
                <a:solidFill>
                  <a:srgbClr val="C00000"/>
                </a:solidFill>
              </a:rPr>
              <a:t>Ginzburg</a:t>
            </a:r>
            <a:r>
              <a:rPr lang="en-US" sz="2400" dirty="0">
                <a:solidFill>
                  <a:srgbClr val="C00000"/>
                </a:solidFill>
              </a:rPr>
              <a:t>-Landau theory from BCS theory</a:t>
            </a:r>
            <a:r>
              <a:rPr lang="en-US" sz="2400" dirty="0" smtClean="0">
                <a:solidFill>
                  <a:srgbClr val="C00000"/>
                </a:solidFill>
              </a:rPr>
              <a:t>, and </a:t>
            </a:r>
            <a:r>
              <a:rPr lang="en-US" sz="2400" dirty="0">
                <a:solidFill>
                  <a:srgbClr val="C00000"/>
                </a:solidFill>
              </a:rPr>
              <a:t>show that </a:t>
            </a:r>
            <a:r>
              <a:rPr lang="el-GR" sz="2400" dirty="0" smtClean="0">
                <a:solidFill>
                  <a:srgbClr val="C00000"/>
                </a:solidFill>
              </a:rPr>
              <a:t>ψ </a:t>
            </a:r>
            <a:r>
              <a:rPr lang="en-US" sz="2400" dirty="0" smtClean="0">
                <a:solidFill>
                  <a:srgbClr val="C00000"/>
                </a:solidFill>
              </a:rPr>
              <a:t>is </a:t>
            </a:r>
            <a:r>
              <a:rPr lang="en-US" sz="2400" dirty="0">
                <a:solidFill>
                  <a:srgbClr val="C00000"/>
                </a:solidFill>
              </a:rPr>
              <a:t>essentially the same </a:t>
            </a:r>
            <a:r>
              <a:rPr lang="en-US" sz="2400" dirty="0" smtClean="0">
                <a:solidFill>
                  <a:srgbClr val="C00000"/>
                </a:solidFill>
              </a:rPr>
              <a:t>as </a:t>
            </a:r>
            <a:r>
              <a:rPr lang="el-GR" sz="2400" dirty="0" smtClean="0">
                <a:solidFill>
                  <a:srgbClr val="C00000"/>
                </a:solidFill>
              </a:rPr>
              <a:t>Δ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, except for some </a:t>
            </a:r>
            <a:r>
              <a:rPr lang="en-US" sz="2400" dirty="0" smtClean="0">
                <a:solidFill>
                  <a:srgbClr val="C00000"/>
                </a:solidFill>
              </a:rPr>
              <a:t>constant.</a:t>
            </a:r>
            <a:endParaRPr lang="en-US" sz="2400" dirty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/>
              <a:t>numerical factors. In fact, we can even identify </a:t>
            </a:r>
            <a:r>
              <a:rPr lang="en-US" sz="2400" dirty="0" smtClean="0"/>
              <a:t>|</a:t>
            </a:r>
            <a:r>
              <a:rPr lang="el-GR" sz="2400" dirty="0" smtClean="0"/>
              <a:t>ψ</a:t>
            </a:r>
            <a:r>
              <a:rPr lang="en-US" sz="2400" dirty="0" smtClean="0"/>
              <a:t>|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as the density of </a:t>
            </a:r>
            <a:r>
              <a:rPr lang="en-US" sz="2400" dirty="0" smtClean="0"/>
              <a:t>BCS “</a:t>
            </a:r>
            <a:r>
              <a:rPr lang="en-US" sz="2400" dirty="0"/>
              <a:t>Cooper pairs” present in the sample.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447800"/>
            <a:ext cx="358267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dirty="0" err="1">
                <a:solidFill>
                  <a:srgbClr val="C00000"/>
                </a:solidFill>
              </a:rPr>
              <a:t>Ginzburg</a:t>
            </a:r>
            <a:r>
              <a:rPr lang="en-US" dirty="0">
                <a:solidFill>
                  <a:srgbClr val="C00000"/>
                </a:solidFill>
              </a:rPr>
              <a:t> and Landau assumed that the free energy of the </a:t>
            </a:r>
            <a:r>
              <a:rPr lang="en-US" dirty="0" smtClean="0">
                <a:solidFill>
                  <a:srgbClr val="C00000"/>
                </a:solidFill>
              </a:rPr>
              <a:t>superconductor </a:t>
            </a:r>
            <a:r>
              <a:rPr lang="en-US" dirty="0">
                <a:solidFill>
                  <a:srgbClr val="C00000"/>
                </a:solidFill>
              </a:rPr>
              <a:t>must depend smoothly on the parameter </a:t>
            </a:r>
            <a:r>
              <a:rPr lang="el-GR" dirty="0" smtClean="0">
                <a:solidFill>
                  <a:srgbClr val="C00000"/>
                </a:solidFill>
              </a:rPr>
              <a:t>ψ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. 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Since  </a:t>
            </a:r>
            <a:r>
              <a:rPr lang="el-GR" dirty="0" smtClean="0">
                <a:solidFill>
                  <a:srgbClr val="0000FF"/>
                </a:solidFill>
              </a:rPr>
              <a:t>ψ</a:t>
            </a:r>
            <a:r>
              <a:rPr lang="en-US" dirty="0" smtClean="0">
                <a:solidFill>
                  <a:srgbClr val="0000FF"/>
                </a:solidFill>
              </a:rPr>
              <a:t> is complex and the free energy must be real, the free energy can only depend on |</a:t>
            </a:r>
            <a:r>
              <a:rPr lang="el-GR" dirty="0" smtClean="0">
                <a:solidFill>
                  <a:srgbClr val="0000FF"/>
                </a:solidFill>
              </a:rPr>
              <a:t>ψ</a:t>
            </a:r>
            <a:r>
              <a:rPr lang="en-US" dirty="0" smtClean="0">
                <a:solidFill>
                  <a:srgbClr val="0000FF"/>
                </a:solidFill>
              </a:rPr>
              <a:t>|. Furthermore, </a:t>
            </a:r>
            <a:r>
              <a:rPr lang="el-GR" dirty="0" smtClean="0">
                <a:solidFill>
                  <a:srgbClr val="0000FF"/>
                </a:solidFill>
              </a:rPr>
              <a:t>ψ</a:t>
            </a:r>
            <a:r>
              <a:rPr lang="en-US" dirty="0" smtClean="0">
                <a:solidFill>
                  <a:srgbClr val="0000FF"/>
                </a:solidFill>
              </a:rPr>
              <a:t> since   goes to zero at the critical temperature, T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, we can Tailor expand the free energy in powers of |</a:t>
            </a:r>
            <a:r>
              <a:rPr lang="el-GR" dirty="0" smtClean="0">
                <a:solidFill>
                  <a:srgbClr val="0000FF"/>
                </a:solidFill>
              </a:rPr>
              <a:t>ψ</a:t>
            </a:r>
            <a:r>
              <a:rPr lang="en-US" dirty="0" smtClean="0">
                <a:solidFill>
                  <a:srgbClr val="0000FF"/>
                </a:solidFill>
              </a:rPr>
              <a:t>|. For temperatures close to T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 only the first two terms in the expansion should be necessary, and so the free energy density (F) must be of the form: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Landau phenomenological Theory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dirty="0"/>
              <a:t>Here </a:t>
            </a:r>
            <a:r>
              <a:rPr lang="en-US" dirty="0" err="1"/>
              <a:t>fs</a:t>
            </a:r>
            <a:r>
              <a:rPr lang="en-US" dirty="0"/>
              <a:t>(T) and fn(T) are the superconducting state and</a:t>
            </a:r>
          </a:p>
          <a:p>
            <a:endParaRPr lang="en-US" dirty="0"/>
          </a:p>
          <a:p>
            <a:pPr marL="514350" indent="-514350" algn="just"/>
            <a:endParaRPr lang="en-US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C00000"/>
                </a:solidFill>
              </a:rPr>
              <a:t>Clearly  above Eq</a:t>
            </a:r>
            <a:r>
              <a:rPr lang="en-US" sz="4400" dirty="0">
                <a:solidFill>
                  <a:srgbClr val="C00000"/>
                </a:solidFill>
              </a:rPr>
              <a:t>. </a:t>
            </a:r>
            <a:r>
              <a:rPr lang="en-US" sz="4400" dirty="0" smtClean="0">
                <a:solidFill>
                  <a:srgbClr val="C00000"/>
                </a:solidFill>
              </a:rPr>
              <a:t>is </a:t>
            </a:r>
            <a:r>
              <a:rPr lang="en-US" sz="4400" dirty="0">
                <a:solidFill>
                  <a:srgbClr val="C00000"/>
                </a:solidFill>
              </a:rPr>
              <a:t>the </a:t>
            </a:r>
            <a:r>
              <a:rPr lang="en-US" sz="4400" dirty="0" smtClean="0">
                <a:solidFill>
                  <a:srgbClr val="C00000"/>
                </a:solidFill>
              </a:rPr>
              <a:t>only possible </a:t>
            </a:r>
            <a:r>
              <a:rPr lang="en-US" sz="4400" dirty="0">
                <a:solidFill>
                  <a:srgbClr val="C00000"/>
                </a:solidFill>
              </a:rPr>
              <a:t>function which is real for any complex </a:t>
            </a:r>
            <a:r>
              <a:rPr lang="el-GR" sz="4400" i="1" dirty="0" smtClean="0">
                <a:solidFill>
                  <a:srgbClr val="C00000"/>
                </a:solidFill>
              </a:rPr>
              <a:t>ψ</a:t>
            </a:r>
            <a:r>
              <a:rPr lang="el-GR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near </a:t>
            </a:r>
            <a:r>
              <a:rPr lang="el-GR" sz="4400" i="1" dirty="0" smtClean="0">
                <a:solidFill>
                  <a:srgbClr val="C00000"/>
                </a:solidFill>
              </a:rPr>
              <a:t>ψ</a:t>
            </a:r>
            <a:r>
              <a:rPr lang="en-US" sz="4400" i="1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>
                <a:solidFill>
                  <a:srgbClr val="C00000"/>
                </a:solidFill>
              </a:rPr>
              <a:t>= 0 and </a:t>
            </a:r>
            <a:r>
              <a:rPr lang="en-US" sz="4400" dirty="0" smtClean="0">
                <a:solidFill>
                  <a:srgbClr val="C00000"/>
                </a:solidFill>
              </a:rPr>
              <a:t>which is </a:t>
            </a:r>
            <a:r>
              <a:rPr lang="en-US" sz="4400" dirty="0">
                <a:solidFill>
                  <a:srgbClr val="C00000"/>
                </a:solidFill>
              </a:rPr>
              <a:t>a differentiable function of </a:t>
            </a:r>
            <a:r>
              <a:rPr lang="el-GR" sz="4400" dirty="0" smtClean="0">
                <a:solidFill>
                  <a:srgbClr val="C00000"/>
                </a:solidFill>
              </a:rPr>
              <a:t>ψ </a:t>
            </a:r>
            <a:r>
              <a:rPr lang="en-US" sz="4400" dirty="0" smtClean="0">
                <a:solidFill>
                  <a:srgbClr val="C00000"/>
                </a:solidFill>
              </a:rPr>
              <a:t>and </a:t>
            </a:r>
            <a:r>
              <a:rPr lang="el-GR" sz="4400" i="1" dirty="0" smtClean="0">
                <a:solidFill>
                  <a:srgbClr val="C00000"/>
                </a:solidFill>
              </a:rPr>
              <a:t>ψ</a:t>
            </a:r>
            <a:r>
              <a:rPr lang="en-US" sz="4400" i="1" baseline="30000" dirty="0">
                <a:solidFill>
                  <a:srgbClr val="C00000"/>
                </a:solidFill>
              </a:rPr>
              <a:t>*</a:t>
            </a:r>
            <a:r>
              <a:rPr lang="en-US" sz="4400" dirty="0" smtClean="0">
                <a:solidFill>
                  <a:srgbClr val="C00000"/>
                </a:solidFill>
              </a:rPr>
              <a:t>  near </a:t>
            </a:r>
            <a:r>
              <a:rPr lang="en-US" sz="4400" dirty="0">
                <a:solidFill>
                  <a:srgbClr val="C00000"/>
                </a:solidFill>
              </a:rPr>
              <a:t>to </a:t>
            </a:r>
            <a:r>
              <a:rPr lang="el-GR" sz="4400" i="1" dirty="0" smtClean="0">
                <a:solidFill>
                  <a:srgbClr val="C00000"/>
                </a:solidFill>
              </a:rPr>
              <a:t>ψ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>
                <a:solidFill>
                  <a:srgbClr val="C00000"/>
                </a:solidFill>
              </a:rPr>
              <a:t>= 0. </a:t>
            </a:r>
            <a:endParaRPr lang="en-US" sz="4400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0000FF"/>
                </a:solidFill>
              </a:rPr>
              <a:t>The parameters </a:t>
            </a:r>
            <a:r>
              <a:rPr lang="en-US" sz="4400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sz="4400" dirty="0" smtClean="0">
                <a:solidFill>
                  <a:srgbClr val="0000FF"/>
                </a:solidFill>
              </a:rPr>
              <a:t>(T</a:t>
            </a:r>
            <a:r>
              <a:rPr lang="en-US" sz="4400" dirty="0">
                <a:solidFill>
                  <a:srgbClr val="0000FF"/>
                </a:solidFill>
              </a:rPr>
              <a:t>) and </a:t>
            </a:r>
            <a:r>
              <a:rPr lang="en-US" sz="4400" dirty="0">
                <a:solidFill>
                  <a:srgbClr val="0000FF"/>
                </a:solidFill>
                <a:latin typeface="Symbol" pitchFamily="18" charset="2"/>
              </a:rPr>
              <a:t>b</a:t>
            </a:r>
            <a:r>
              <a:rPr lang="en-US" sz="4400" dirty="0">
                <a:solidFill>
                  <a:srgbClr val="0000FF"/>
                </a:solidFill>
              </a:rPr>
              <a:t>(T) are, in general, temperature dependent </a:t>
            </a:r>
            <a:r>
              <a:rPr lang="en-US" sz="4400" dirty="0" err="1" smtClean="0">
                <a:solidFill>
                  <a:srgbClr val="0000FF"/>
                </a:solidFill>
              </a:rPr>
              <a:t>pheonomenological</a:t>
            </a:r>
            <a:r>
              <a:rPr lang="en-US" sz="4400" dirty="0" smtClean="0">
                <a:solidFill>
                  <a:srgbClr val="0000FF"/>
                </a:solidFill>
              </a:rPr>
              <a:t> parameters </a:t>
            </a:r>
            <a:r>
              <a:rPr lang="en-US" sz="4400" dirty="0">
                <a:solidFill>
                  <a:srgbClr val="0000FF"/>
                </a:solidFill>
              </a:rPr>
              <a:t>of the theory. 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C00000"/>
                </a:solidFill>
              </a:rPr>
              <a:t>However </a:t>
            </a:r>
            <a:r>
              <a:rPr lang="en-US" sz="4400" dirty="0">
                <a:solidFill>
                  <a:srgbClr val="C00000"/>
                </a:solidFill>
              </a:rPr>
              <a:t>it is assumed that they must be </a:t>
            </a:r>
            <a:r>
              <a:rPr lang="en-US" sz="4400" dirty="0" smtClean="0">
                <a:solidFill>
                  <a:srgbClr val="C00000"/>
                </a:solidFill>
              </a:rPr>
              <a:t>smooth functions </a:t>
            </a:r>
            <a:r>
              <a:rPr lang="en-US" sz="4400" dirty="0">
                <a:solidFill>
                  <a:srgbClr val="C00000"/>
                </a:solidFill>
              </a:rPr>
              <a:t>of temperature. We must also assume that </a:t>
            </a:r>
            <a:r>
              <a:rPr lang="en-US" sz="4400" dirty="0">
                <a:solidFill>
                  <a:srgbClr val="C00000"/>
                </a:solidFill>
                <a:latin typeface="Symbol" pitchFamily="18" charset="2"/>
              </a:rPr>
              <a:t>b</a:t>
            </a:r>
            <a:r>
              <a:rPr lang="en-US" sz="4400" dirty="0">
                <a:solidFill>
                  <a:srgbClr val="C00000"/>
                </a:solidFill>
              </a:rPr>
              <a:t>(T) is positive, </a:t>
            </a:r>
            <a:r>
              <a:rPr lang="en-US" sz="4400" dirty="0" smtClean="0">
                <a:solidFill>
                  <a:srgbClr val="C00000"/>
                </a:solidFill>
              </a:rPr>
              <a:t>since otherwise </a:t>
            </a:r>
            <a:r>
              <a:rPr lang="en-US" sz="4400" dirty="0">
                <a:solidFill>
                  <a:srgbClr val="C00000"/>
                </a:solidFill>
              </a:rPr>
              <a:t>the free energy density would have no minimum, which </a:t>
            </a:r>
            <a:r>
              <a:rPr lang="en-US" sz="4400" dirty="0" smtClean="0">
                <a:solidFill>
                  <a:srgbClr val="C00000"/>
                </a:solidFill>
              </a:rPr>
              <a:t>would be </a:t>
            </a:r>
            <a:r>
              <a:rPr lang="en-US" sz="4400" dirty="0">
                <a:solidFill>
                  <a:srgbClr val="C00000"/>
                </a:solidFill>
              </a:rPr>
              <a:t>unphysical (or we would have to extend the expansion to include </a:t>
            </a:r>
            <a:r>
              <a:rPr lang="en-US" sz="4400" dirty="0" smtClean="0">
                <a:solidFill>
                  <a:srgbClr val="C00000"/>
                </a:solidFill>
              </a:rPr>
              <a:t>higher powers </a:t>
            </a:r>
            <a:r>
              <a:rPr lang="en-US" sz="4400" dirty="0">
                <a:solidFill>
                  <a:srgbClr val="C00000"/>
                </a:solidFill>
              </a:rPr>
              <a:t>such as </a:t>
            </a:r>
            <a:r>
              <a:rPr lang="en-US" sz="4400" dirty="0" smtClean="0">
                <a:solidFill>
                  <a:srgbClr val="C00000"/>
                </a:solidFill>
              </a:rPr>
              <a:t>|</a:t>
            </a:r>
            <a:r>
              <a:rPr lang="el-GR" sz="4400" i="1" dirty="0" smtClean="0">
                <a:solidFill>
                  <a:srgbClr val="C00000"/>
                </a:solidFill>
              </a:rPr>
              <a:t>ψ</a:t>
            </a:r>
            <a:r>
              <a:rPr lang="en-US" sz="4400" dirty="0" smtClean="0">
                <a:solidFill>
                  <a:srgbClr val="C00000"/>
                </a:solidFill>
              </a:rPr>
              <a:t>|</a:t>
            </a:r>
            <a:r>
              <a:rPr lang="en-US" sz="4400" baseline="30000" dirty="0" smtClean="0">
                <a:solidFill>
                  <a:srgbClr val="C00000"/>
                </a:solidFill>
              </a:rPr>
              <a:t>6</a:t>
            </a:r>
            <a:r>
              <a:rPr lang="en-US" sz="4400" dirty="0" smtClean="0">
                <a:solidFill>
                  <a:srgbClr val="C00000"/>
                </a:solidFill>
              </a:rPr>
              <a:t>).</a:t>
            </a:r>
            <a:endParaRPr lang="en-US" sz="4400" i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95388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1992</Words>
  <Application>Microsoft Office PowerPoint</Application>
  <PresentationFormat>On-screen Show (4:3)</PresentationFormat>
  <Paragraphs>269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PowerPoint Presentation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Ginzburg Landau phenomenological Theory</vt:lpstr>
      <vt:lpstr>PowerPoint Presentation</vt:lpstr>
      <vt:lpstr>  </vt:lpstr>
      <vt:lpstr>  </vt:lpstr>
      <vt:lpstr>Boundaries and boundary conditions </vt:lpstr>
      <vt:lpstr>continue</vt:lpstr>
      <vt:lpstr>continue</vt:lpstr>
      <vt:lpstr>continue</vt:lpstr>
      <vt:lpstr>continue</vt:lpstr>
      <vt:lpstr>continue</vt:lpstr>
      <vt:lpstr>continue</vt:lpstr>
      <vt:lpstr>continue</vt:lpstr>
      <vt:lpstr>London equation from GL equation</vt:lpstr>
      <vt:lpstr>London equation from GL equation</vt:lpstr>
      <vt:lpstr>Surface energy at phase boundary</vt:lpstr>
      <vt:lpstr>London equation from GL equation</vt:lpstr>
      <vt:lpstr>Surface energy at phase boundary</vt:lpstr>
      <vt:lpstr>Surface energy at phase boundary continue</vt:lpstr>
      <vt:lpstr>Surface energy at phase boundary</vt:lpstr>
      <vt:lpstr>Surface energy at phase boundary</vt:lpstr>
      <vt:lpstr>Surface energy at phase boundary</vt:lpstr>
      <vt:lpstr>Surface energy at phase boundary</vt:lpstr>
      <vt:lpstr>Surface energy at phase boundary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Ginzburg Landau phenomenological Theory</dc:title>
  <dc:creator>Shahabuddin</dc:creator>
  <cp:lastModifiedBy>dell</cp:lastModifiedBy>
  <cp:revision>11</cp:revision>
  <dcterms:created xsi:type="dcterms:W3CDTF">2011-05-21T18:10:23Z</dcterms:created>
  <dcterms:modified xsi:type="dcterms:W3CDTF">2016-04-26T20:35:34Z</dcterms:modified>
</cp:coreProperties>
</file>