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F7C4C-B543-4785-98F3-A0B7089C2B3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481EE-A3DD-4E8E-BEF7-A7A178999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9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8BC3F-7BE3-4BCF-9A52-C520DC50B9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481EE-A3DD-4E8E-BEF7-A7A17899955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1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481EE-A3DD-4E8E-BEF7-A7A17899955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53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481EE-A3DD-4E8E-BEF7-A7A17899955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84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481EE-A3DD-4E8E-BEF7-A7A17899955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0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B807B-D92E-4950-A723-FAA992BBC8B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A9D3-26F4-4AC5-A8C2-0261263D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Thermodynamics of a Type I superconductor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 fontScale="85000" lnSpcReduction="20000"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We restrict the geometry of the </a:t>
            </a:r>
            <a:r>
              <a:rPr lang="en-US" dirty="0" err="1" smtClean="0">
                <a:solidFill>
                  <a:srgbClr val="C00000"/>
                </a:solidFill>
              </a:rPr>
              <a:t>supercon</a:t>
            </a:r>
            <a:r>
              <a:rPr lang="en-US" dirty="0" smtClean="0">
                <a:solidFill>
                  <a:srgbClr val="C00000"/>
                </a:solidFill>
              </a:rPr>
              <a:t>- </a:t>
            </a:r>
            <a:r>
              <a:rPr lang="en-US" dirty="0" err="1" smtClean="0">
                <a:solidFill>
                  <a:srgbClr val="C00000"/>
                </a:solidFill>
              </a:rPr>
              <a:t>ductor</a:t>
            </a:r>
            <a:r>
              <a:rPr lang="en-US" dirty="0" smtClean="0">
                <a:solidFill>
                  <a:srgbClr val="C00000"/>
                </a:solidFill>
              </a:rPr>
              <a:t> to a form for which the external field, </a:t>
            </a:r>
            <a:r>
              <a:rPr lang="en-US" b="1" dirty="0" smtClean="0">
                <a:solidFill>
                  <a:srgbClr val="C00000"/>
                </a:solidFill>
              </a:rPr>
              <a:t>H,</a:t>
            </a:r>
            <a:r>
              <a:rPr lang="en-US" dirty="0" smtClean="0">
                <a:solidFill>
                  <a:srgbClr val="C00000"/>
                </a:solidFill>
              </a:rPr>
              <a:t> is not distorted by the presence of the superconductor.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Examples being an infinitely long cylinder with 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 parallel to the axis or a plane slab of infinite extent with 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 parallel to its surface. </a:t>
            </a:r>
          </a:p>
          <a:p>
            <a:pPr marL="571500" indent="-571500" algn="just">
              <a:buFont typeface="Wingdings" pitchFamily="2" charset="2"/>
              <a:buChar char="Ø"/>
            </a:pPr>
            <a:endParaRPr lang="en-US" dirty="0">
              <a:solidFill>
                <a:srgbClr val="C00000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Far inside the superconductor (i.e., several London depths from the surface) the magnetic field essentially vanishes in the superconducting </a:t>
            </a:r>
            <a:r>
              <a:rPr lang="en-US" dirty="0" smtClean="0">
                <a:solidFill>
                  <a:schemeClr val="tx1"/>
                </a:solidFill>
              </a:rPr>
              <a:t>state </a:t>
            </a:r>
            <a:r>
              <a:rPr lang="en-US" dirty="0" smtClean="0">
                <a:solidFill>
                  <a:schemeClr val="tx1"/>
                </a:solidFill>
              </a:rPr>
              <a:t>and is equal to H in the normal state. 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 the thermodynamic identities that follow we identify this interior field as B, the flux density. The H field will be taken as the applied external field. The relation between B and H is shown in Fig. 1.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200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0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 intermediate state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 fontScale="77500" lnSpcReduction="20000"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If a superconducting body of an arbitrary shape is placed in a magnetic field, the flux the magnetic field. Exceptions are an infinite cylinder with the field parallel to the axis, or a sheet or half space with H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 parallel to the plane of symmetry. 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For situations involving lower symmetry the local magnetic field can vary over the surface, being both higher and lower than the applied field, H</a:t>
            </a:r>
            <a:r>
              <a:rPr lang="en-US" baseline="-25000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As a simple example consider the case of a spherical superconductor shown in Fig. 5.1.  From </a:t>
            </a:r>
            <a:r>
              <a:rPr lang="en-US" dirty="0" err="1" smtClean="0">
                <a:solidFill>
                  <a:srgbClr val="C00000"/>
                </a:solidFill>
              </a:rPr>
              <a:t>magnetostatics</a:t>
            </a:r>
            <a:r>
              <a:rPr lang="en-US" dirty="0" smtClean="0">
                <a:solidFill>
                  <a:srgbClr val="C00000"/>
                </a:solidFill>
              </a:rPr>
              <a:t>, the field will be highest at the equator (on the circle C in Fig. 5.1) where it is                 .    Hence flux enters the sample, not at the thermodynamic critical field, </a:t>
            </a:r>
            <a:r>
              <a:rPr lang="en-US" dirty="0" err="1" smtClean="0">
                <a:solidFill>
                  <a:srgbClr val="C00000"/>
                </a:solidFill>
              </a:rPr>
              <a:t>H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, but at a value                For magnetic fields 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FF"/>
                </a:solidFill>
              </a:rPr>
              <a:t>H</a:t>
            </a:r>
            <a:r>
              <a:rPr lang="en-US" baseline="-25000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 &gt; H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 &gt; 2/3H</a:t>
            </a:r>
            <a:r>
              <a:rPr lang="en-US" baseline="-25000" dirty="0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 the sample consists of alternating domains of normal metal and superconductor. A superconductor in such a regime is said to be in the intermediate state.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267200"/>
            <a:ext cx="990600" cy="34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572000"/>
            <a:ext cx="972079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317474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21381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 intermediate state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We will limit our discussion to the simple case of a plane superconducting sheet with H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 parallel to the surface normal. 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From our earlier discussion we know that a superconductor cannot sustain a field component perpendicular to its surface. The field behavior is shown qualitatively in Fig. 5.2. It has the following features.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4864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83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57600"/>
            <a:ext cx="8915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3622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Surface energy between a normal and a </a:t>
            </a:r>
            <a:b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superconducting metal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Consider a slab parallel to the x-y plane in a perpendicular magnetic field parallel to z. Assume we have a phase boundary perpendicular to the x axis with the superconductor occupying the region x &gt; 0. The total free energy, F, in the London model is: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                                                                               (6.1)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Where     is the interface area,        is the condensation energy density,                , and the second and third terms are the magnetic field energy density and the super fluid electron-kinetic energy density, respectively. </a:t>
            </a:r>
          </a:p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743200"/>
            <a:ext cx="7133915" cy="127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419600"/>
            <a:ext cx="306387" cy="2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4419600"/>
            <a:ext cx="471394" cy="39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4724400"/>
            <a:ext cx="990600" cy="45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Surface energy between a normal and a </a:t>
            </a:r>
            <a:b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superconducting metal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143000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At our phase boundary in the intermediate state, where H = </a:t>
            </a:r>
            <a:r>
              <a:rPr lang="en-US" sz="2800" dirty="0" err="1" smtClean="0">
                <a:solidFill>
                  <a:srgbClr val="C0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c</a:t>
            </a:r>
            <a:r>
              <a:rPr lang="en-US" sz="2800" dirty="0" smtClean="0">
                <a:solidFill>
                  <a:srgbClr val="C00000"/>
                </a:solidFill>
              </a:rPr>
              <a:t> for x &lt; 0, we have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                                                                           (6.2)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                                                                            (6.3)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362200"/>
            <a:ext cx="1828800" cy="72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200400"/>
            <a:ext cx="1690688" cy="45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3657600"/>
            <a:ext cx="3200400" cy="82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495800"/>
            <a:ext cx="829276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476" y="5538516"/>
            <a:ext cx="8384724" cy="109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Surface energy between a normal and a </a:t>
            </a:r>
            <a:b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superconducting metal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2192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8384724" cy="109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7800" y="3241675"/>
            <a:ext cx="11668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895600"/>
            <a:ext cx="2847812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9624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739745"/>
            <a:ext cx="5562600" cy="215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Surface energy between a normal and a </a:t>
            </a:r>
            <a:b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superconducting metal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Note this surface energy is negative. This suggests the system can lower its energy by maximizing  </a:t>
            </a:r>
            <a:r>
              <a:rPr lang="en-US" dirty="0" smtClean="0">
                <a:solidFill>
                  <a:srgbClr val="0000FF"/>
                </a:solidFill>
              </a:rPr>
              <a:t>the interfacial area (i.e., the system is unstable to the formation of multiple domains </a:t>
            </a:r>
            <a:r>
              <a:rPr lang="en-US" smtClean="0">
                <a:solidFill>
                  <a:srgbClr val="0000FF"/>
                </a:solidFill>
              </a:rPr>
              <a:t>with associated </a:t>
            </a:r>
            <a:r>
              <a:rPr lang="en-US" dirty="0" smtClean="0">
                <a:solidFill>
                  <a:srgbClr val="0000FF"/>
                </a:solidFill>
              </a:rPr>
              <a:t>interfaces). </a:t>
            </a:r>
          </a:p>
          <a:p>
            <a:pPr marL="571500" indent="-571500" algn="just"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Thermodynamics of a Type I superconductor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 numCol="2"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33CC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1719" y="914400"/>
            <a:ext cx="3276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57200" y="1219200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We recall the thermodynamic identity for the response of a system in a magnetic field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4267200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.1 B </a:t>
            </a:r>
            <a:r>
              <a:rPr lang="en-US" dirty="0" err="1" smtClean="0"/>
              <a:t>vs</a:t>
            </a:r>
            <a:r>
              <a:rPr lang="en-US" dirty="0" smtClean="0"/>
              <a:t> H curve for a Type 1 superconductor.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2" y="2383456"/>
            <a:ext cx="4657628" cy="1274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2" y="4947951"/>
            <a:ext cx="8620028" cy="91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Thermodynamics of a Type I superconductor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 numCol="2"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33CC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219200"/>
            <a:ext cx="784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When T and B </a:t>
            </a:r>
            <a:r>
              <a:rPr lang="en-US" sz="3200" dirty="0" smtClean="0">
                <a:solidFill>
                  <a:srgbClr val="FF0000"/>
                </a:solidFill>
              </a:rPr>
              <a:t>are </a:t>
            </a:r>
            <a:r>
              <a:rPr lang="en-US" sz="3200" dirty="0">
                <a:solidFill>
                  <a:srgbClr val="FF0000"/>
                </a:solidFill>
              </a:rPr>
              <a:t>the independent </a:t>
            </a:r>
            <a:r>
              <a:rPr lang="en-US" sz="3200" dirty="0" smtClean="0">
                <a:solidFill>
                  <a:srgbClr val="FF0000"/>
                </a:solidFill>
              </a:rPr>
              <a:t>variables </a:t>
            </a:r>
            <a:r>
              <a:rPr lang="en-US" sz="3200" dirty="0">
                <a:solidFill>
                  <a:srgbClr val="FF0000"/>
                </a:solidFill>
              </a:rPr>
              <a:t>we use the Helmholtz free energy density</a:t>
            </a:r>
            <a:r>
              <a:rPr lang="en-US" sz="3200" dirty="0" smtClean="0">
                <a:solidFill>
                  <a:srgbClr val="FF0000"/>
                </a:solidFill>
              </a:rPr>
              <a:t>,  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</a:p>
          <a:p>
            <a:pPr algn="just"/>
            <a:r>
              <a:rPr lang="en-US" sz="3200" dirty="0" smtClean="0"/>
              <a:t>and </a:t>
            </a:r>
            <a:r>
              <a:rPr lang="en-US" sz="3200" dirty="0"/>
              <a:t>when T and H are </a:t>
            </a:r>
            <a:r>
              <a:rPr lang="en-US" sz="3200" dirty="0" smtClean="0"/>
              <a:t>the independent </a:t>
            </a:r>
            <a:r>
              <a:rPr lang="en-US" sz="3200" dirty="0"/>
              <a:t>variables we </a:t>
            </a:r>
            <a:r>
              <a:rPr lang="en-US" sz="3200" dirty="0" smtClean="0"/>
              <a:t>use </a:t>
            </a:r>
            <a:r>
              <a:rPr lang="en-US" sz="3200" dirty="0"/>
              <a:t>the Gibbs free energy </a:t>
            </a:r>
            <a:r>
              <a:rPr lang="en-US" sz="3200" dirty="0" smtClean="0"/>
              <a:t>density,      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smtClean="0">
                <a:solidFill>
                  <a:srgbClr val="0000FF"/>
                </a:solidFill>
              </a:rPr>
              <a:t>taking </a:t>
            </a:r>
            <a:r>
              <a:rPr lang="en-US" sz="3200" dirty="0">
                <a:solidFill>
                  <a:srgbClr val="0000FF"/>
                </a:solidFill>
              </a:rPr>
              <a:t>the differential of these two </a:t>
            </a:r>
            <a:r>
              <a:rPr lang="en-US" sz="3200" dirty="0" smtClean="0">
                <a:solidFill>
                  <a:srgbClr val="0000FF"/>
                </a:solidFill>
              </a:rPr>
              <a:t>quantities </a:t>
            </a:r>
            <a:r>
              <a:rPr lang="en-US" sz="3200" dirty="0">
                <a:solidFill>
                  <a:srgbClr val="0000FF"/>
                </a:solidFill>
              </a:rPr>
              <a:t>and using </a:t>
            </a:r>
            <a:r>
              <a:rPr lang="en-US" sz="3200" dirty="0" smtClean="0">
                <a:solidFill>
                  <a:srgbClr val="0000FF"/>
                </a:solidFill>
              </a:rPr>
              <a:t>(1</a:t>
            </a:r>
            <a:r>
              <a:rPr lang="en-US" sz="3200" dirty="0">
                <a:solidFill>
                  <a:srgbClr val="0000FF"/>
                </a:solidFill>
              </a:rPr>
              <a:t>) yields </a:t>
            </a:r>
          </a:p>
          <a:p>
            <a:pPr algn="just"/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42584"/>
            <a:ext cx="2660370" cy="51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43400"/>
            <a:ext cx="316462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Thermodynamics of a Type I superconductor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 numCol="2"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33CC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802028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43144"/>
            <a:ext cx="8020280" cy="245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0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Thermodynamics of a Type I superconductor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 numCol="2"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33CC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2192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FF0000"/>
              </a:solidFill>
            </a:endParaRPr>
          </a:p>
          <a:p>
            <a:pPr algn="just"/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229600" cy="130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7772400" cy="169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98" y="4038600"/>
            <a:ext cx="7696200" cy="129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86" y="5334242"/>
            <a:ext cx="7499498" cy="123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3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304800"/>
            <a:ext cx="8839199" cy="99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00" y="1600200"/>
            <a:ext cx="4658750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3089934"/>
            <a:ext cx="3825874" cy="84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4929"/>
            <a:ext cx="5424888" cy="157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604" y="5181600"/>
            <a:ext cx="5337908" cy="168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1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996"/>
            <a:ext cx="8991600" cy="266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7478"/>
            <a:ext cx="2743200" cy="121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0"/>
            <a:ext cx="3152553" cy="153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83" y="4263656"/>
            <a:ext cx="1978837" cy="593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2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66235"/>
            <a:ext cx="2625726" cy="150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2447166"/>
            <a:ext cx="4408488" cy="1208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2" y="341871"/>
            <a:ext cx="1116565" cy="64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83" y="4800600"/>
            <a:ext cx="543232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645685"/>
            <a:ext cx="8839200" cy="926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2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5631125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20775"/>
            <a:ext cx="7463687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0" y="2514600"/>
            <a:ext cx="9128051" cy="121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3" y="4114800"/>
            <a:ext cx="3363433" cy="124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95800"/>
            <a:ext cx="5835501" cy="233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17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677</Words>
  <Application>Microsoft Office PowerPoint</Application>
  <PresentationFormat>On-screen Show (4:3)</PresentationFormat>
  <Paragraphs>68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Thermodynamics of a Type I superconductor</vt:lpstr>
      <vt:lpstr>Thermodynamics of a Type I superconductor</vt:lpstr>
      <vt:lpstr>Thermodynamics of a Type I superconductor</vt:lpstr>
      <vt:lpstr>Thermodynamics of a Type I superconductor</vt:lpstr>
      <vt:lpstr>Thermodynamics of a Type I superconductor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intermediate state</vt:lpstr>
      <vt:lpstr>PowerPoint Presentation</vt:lpstr>
      <vt:lpstr>PowerPoint Presentation</vt:lpstr>
      <vt:lpstr>The intermediate state</vt:lpstr>
      <vt:lpstr>PowerPoint Presentation</vt:lpstr>
      <vt:lpstr>Surface energy between a normal and a  superconducting metal </vt:lpstr>
      <vt:lpstr>Surface energy between a normal and a  superconducting metal </vt:lpstr>
      <vt:lpstr>Surface energy between a normal and a  superconducting metal </vt:lpstr>
      <vt:lpstr>Surface energy between a normal and a  superconducting metal 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 of a Type I superconductor</dc:title>
  <dc:creator>Shahabuddin</dc:creator>
  <cp:lastModifiedBy>dell</cp:lastModifiedBy>
  <cp:revision>10</cp:revision>
  <dcterms:created xsi:type="dcterms:W3CDTF">2011-05-14T20:14:15Z</dcterms:created>
  <dcterms:modified xsi:type="dcterms:W3CDTF">2013-12-04T12:20:51Z</dcterms:modified>
</cp:coreProperties>
</file>