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7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72" y="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2F7C4C-B543-4785-98F3-A0B7089C2B30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B481EE-A3DD-4E8E-BEF7-A7A1789995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899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8BC3F-7BE3-4BCF-9A52-C520DC50B9E3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8BC3F-7BE3-4BCF-9A52-C520DC50B9E3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8BC3F-7BE3-4BCF-9A52-C520DC50B9E3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8BC3F-7BE3-4BCF-9A52-C520DC50B9E3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8BC3F-7BE3-4BCF-9A52-C520DC50B9E3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8BC3F-7BE3-4BCF-9A52-C520DC50B9E3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8BC3F-7BE3-4BCF-9A52-C520DC50B9E3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8BC3F-7BE3-4BCF-9A52-C520DC50B9E3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8BC3F-7BE3-4BCF-9A52-C520DC50B9E3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8BC3F-7BE3-4BCF-9A52-C520DC50B9E3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8BC3F-7BE3-4BCF-9A52-C520DC50B9E3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B481EE-A3DD-4E8E-BEF7-A7A17899955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5197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B481EE-A3DD-4E8E-BEF7-A7A178999551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9533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B481EE-A3DD-4E8E-BEF7-A7A178999551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0841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B481EE-A3DD-4E8E-BEF7-A7A178999551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0065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B807B-D92E-4950-A723-FAA992BBC8BE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9A9D3-26F4-4AC5-A8C2-0261263D7D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B807B-D92E-4950-A723-FAA992BBC8BE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9A9D3-26F4-4AC5-A8C2-0261263D7D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B807B-D92E-4950-A723-FAA992BBC8BE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9A9D3-26F4-4AC5-A8C2-0261263D7D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B807B-D92E-4950-A723-FAA992BBC8BE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9A9D3-26F4-4AC5-A8C2-0261263D7D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B807B-D92E-4950-A723-FAA992BBC8BE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9A9D3-26F4-4AC5-A8C2-0261263D7D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B807B-D92E-4950-A723-FAA992BBC8BE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9A9D3-26F4-4AC5-A8C2-0261263D7D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B807B-D92E-4950-A723-FAA992BBC8BE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9A9D3-26F4-4AC5-A8C2-0261263D7D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B807B-D92E-4950-A723-FAA992BBC8BE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9A9D3-26F4-4AC5-A8C2-0261263D7D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B807B-D92E-4950-A723-FAA992BBC8BE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9A9D3-26F4-4AC5-A8C2-0261263D7D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B807B-D92E-4950-A723-FAA992BBC8BE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9A9D3-26F4-4AC5-A8C2-0261263D7D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B807B-D92E-4950-A723-FAA992BBC8BE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9A9D3-26F4-4AC5-A8C2-0261263D7D1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3B807B-D92E-4950-A723-FAA992BBC8BE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A9A9D3-26F4-4AC5-A8C2-0261263D7D1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0"/>
            <a:ext cx="7772400" cy="990600"/>
          </a:xfrm>
        </p:spPr>
        <p:txBody>
          <a:bodyPr>
            <a:noAutofit/>
          </a:bodyPr>
          <a:lstStyle/>
          <a:p>
            <a:pPr algn="l"/>
            <a:r>
              <a:rPr lang="en-US" sz="3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Thermodynamics of a Type I superconductor</a:t>
            </a:r>
            <a:endParaRPr lang="en-US" sz="3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8991600" cy="5791200"/>
          </a:xfrm>
        </p:spPr>
        <p:txBody>
          <a:bodyPr>
            <a:normAutofit fontScale="85000" lnSpcReduction="20000"/>
          </a:bodyPr>
          <a:lstStyle/>
          <a:p>
            <a:pPr marL="571500" indent="-571500" algn="just">
              <a:buFont typeface="Wingdings" pitchFamily="2" charset="2"/>
              <a:buChar char="Ø"/>
            </a:pPr>
            <a:r>
              <a:rPr lang="en-US" dirty="0" smtClean="0">
                <a:solidFill>
                  <a:srgbClr val="C00000"/>
                </a:solidFill>
              </a:rPr>
              <a:t>We restrict the geometry of the </a:t>
            </a:r>
            <a:r>
              <a:rPr lang="en-US" dirty="0" err="1" smtClean="0">
                <a:solidFill>
                  <a:srgbClr val="C00000"/>
                </a:solidFill>
              </a:rPr>
              <a:t>supercon</a:t>
            </a:r>
            <a:r>
              <a:rPr lang="en-US" dirty="0" smtClean="0">
                <a:solidFill>
                  <a:srgbClr val="C00000"/>
                </a:solidFill>
              </a:rPr>
              <a:t>- </a:t>
            </a:r>
            <a:r>
              <a:rPr lang="en-US" dirty="0" err="1" smtClean="0">
                <a:solidFill>
                  <a:srgbClr val="C00000"/>
                </a:solidFill>
              </a:rPr>
              <a:t>ductor</a:t>
            </a:r>
            <a:r>
              <a:rPr lang="en-US" dirty="0" smtClean="0">
                <a:solidFill>
                  <a:srgbClr val="C00000"/>
                </a:solidFill>
              </a:rPr>
              <a:t> to a form for which the external field, </a:t>
            </a:r>
            <a:r>
              <a:rPr lang="en-US" b="1" dirty="0" smtClean="0">
                <a:solidFill>
                  <a:srgbClr val="C00000"/>
                </a:solidFill>
              </a:rPr>
              <a:t>H,</a:t>
            </a:r>
            <a:r>
              <a:rPr lang="en-US" dirty="0" smtClean="0">
                <a:solidFill>
                  <a:srgbClr val="C00000"/>
                </a:solidFill>
              </a:rPr>
              <a:t> is not distorted by the presence of the superconductor.</a:t>
            </a:r>
          </a:p>
          <a:p>
            <a:pPr marL="571500" indent="-571500" algn="just">
              <a:buFont typeface="Wingdings" pitchFamily="2" charset="2"/>
              <a:buChar char="Ø"/>
            </a:pPr>
            <a:r>
              <a:rPr lang="en-US" dirty="0" smtClean="0">
                <a:solidFill>
                  <a:srgbClr val="C00000"/>
                </a:solidFill>
              </a:rPr>
              <a:t>Examples being an infinitely long cylinder with </a:t>
            </a:r>
            <a:r>
              <a:rPr lang="en-US" b="1" dirty="0" smtClean="0">
                <a:solidFill>
                  <a:srgbClr val="C00000"/>
                </a:solidFill>
              </a:rPr>
              <a:t>H</a:t>
            </a:r>
            <a:r>
              <a:rPr lang="en-US" dirty="0" smtClean="0">
                <a:solidFill>
                  <a:srgbClr val="C00000"/>
                </a:solidFill>
              </a:rPr>
              <a:t> parallel to the axis or a plane slab of infinite extent with </a:t>
            </a:r>
            <a:r>
              <a:rPr lang="en-US" b="1" dirty="0" smtClean="0">
                <a:solidFill>
                  <a:srgbClr val="C00000"/>
                </a:solidFill>
              </a:rPr>
              <a:t>H</a:t>
            </a:r>
            <a:r>
              <a:rPr lang="en-US" dirty="0" smtClean="0">
                <a:solidFill>
                  <a:srgbClr val="C00000"/>
                </a:solidFill>
              </a:rPr>
              <a:t> parallel to its surface. </a:t>
            </a:r>
          </a:p>
          <a:p>
            <a:pPr marL="571500" indent="-571500" algn="just">
              <a:buFont typeface="Wingdings" pitchFamily="2" charset="2"/>
              <a:buChar char="Ø"/>
            </a:pPr>
            <a:endParaRPr lang="en-US" dirty="0">
              <a:solidFill>
                <a:srgbClr val="C00000"/>
              </a:solidFill>
            </a:endParaRPr>
          </a:p>
          <a:p>
            <a:pPr marL="571500" indent="-571500" algn="just"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/>
                </a:solidFill>
              </a:rPr>
              <a:t>Far inside the superconductor (i.e., several London depths from the surface) the magnetic field essentially vanishes in the superconducting </a:t>
            </a:r>
            <a:r>
              <a:rPr lang="en-US" dirty="0" smtClean="0">
                <a:solidFill>
                  <a:schemeClr val="tx1"/>
                </a:solidFill>
              </a:rPr>
              <a:t>state </a:t>
            </a:r>
            <a:r>
              <a:rPr lang="en-US" dirty="0" smtClean="0">
                <a:solidFill>
                  <a:schemeClr val="tx1"/>
                </a:solidFill>
              </a:rPr>
              <a:t>and is equal to H in the normal state. </a:t>
            </a:r>
          </a:p>
          <a:p>
            <a:pPr marL="571500" indent="-571500" algn="just">
              <a:buFont typeface="Wingdings" pitchFamily="2" charset="2"/>
              <a:buChar char="Ø"/>
            </a:pPr>
            <a:r>
              <a:rPr lang="en-US" dirty="0" smtClean="0">
                <a:solidFill>
                  <a:schemeClr val="tx1"/>
                </a:solidFill>
              </a:rPr>
              <a:t>In the thermodynamic identities that follow we identify this interior field as B, the flux density. The H field will be taken as the applied external field. The relation between B and H is shown in Fig. 1. 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  <a:endParaRPr lang="en-US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990600"/>
            <a:ext cx="7620000" cy="2017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4061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0"/>
            <a:ext cx="7772400" cy="990600"/>
          </a:xfrm>
        </p:spPr>
        <p:txBody>
          <a:bodyPr>
            <a:noAutofit/>
          </a:bodyPr>
          <a:lstStyle/>
          <a:p>
            <a:r>
              <a:rPr lang="en-US" sz="3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The intermediate state</a:t>
            </a:r>
            <a:endParaRPr lang="en-US" sz="3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8991600" cy="5791200"/>
          </a:xfrm>
        </p:spPr>
        <p:txBody>
          <a:bodyPr>
            <a:normAutofit fontScale="77500" lnSpcReduction="20000"/>
          </a:bodyPr>
          <a:lstStyle/>
          <a:p>
            <a:pPr marL="571500" indent="-571500" algn="just">
              <a:buFont typeface="Wingdings" pitchFamily="2" charset="2"/>
              <a:buChar char="Ø"/>
            </a:pPr>
            <a:r>
              <a:rPr lang="en-US" dirty="0" smtClean="0">
                <a:solidFill>
                  <a:srgbClr val="C00000"/>
                </a:solidFill>
              </a:rPr>
              <a:t>If a superconducting body of an arbitrary shape is placed in a magnetic field, the flux the magnetic field. Exceptions are an infinite cylinder with the field parallel to the axis, or a sheet or half space with H</a:t>
            </a:r>
            <a:r>
              <a:rPr lang="en-US" baseline="-25000" dirty="0" smtClean="0">
                <a:solidFill>
                  <a:srgbClr val="C00000"/>
                </a:solidFill>
              </a:rPr>
              <a:t>0</a:t>
            </a:r>
            <a:r>
              <a:rPr lang="en-US" dirty="0" smtClean="0">
                <a:solidFill>
                  <a:srgbClr val="C00000"/>
                </a:solidFill>
              </a:rPr>
              <a:t> parallel to the plane of symmetry. </a:t>
            </a:r>
          </a:p>
          <a:p>
            <a:pPr marL="571500" indent="-571500" algn="just">
              <a:buFont typeface="Wingdings" pitchFamily="2" charset="2"/>
              <a:buChar char="Ø"/>
            </a:pPr>
            <a:r>
              <a:rPr lang="en-US" dirty="0" smtClean="0">
                <a:solidFill>
                  <a:srgbClr val="0000FF"/>
                </a:solidFill>
              </a:rPr>
              <a:t>For situations involving lower symmetry the local magnetic field can vary over the surface, being both higher and lower than the applied field, H</a:t>
            </a:r>
            <a:r>
              <a:rPr lang="en-US" baseline="-25000" dirty="0" smtClean="0">
                <a:solidFill>
                  <a:srgbClr val="0000FF"/>
                </a:solidFill>
              </a:rPr>
              <a:t>o</a:t>
            </a:r>
            <a:r>
              <a:rPr lang="en-US" dirty="0" smtClean="0">
                <a:solidFill>
                  <a:srgbClr val="0000FF"/>
                </a:solidFill>
              </a:rPr>
              <a:t>. </a:t>
            </a:r>
          </a:p>
          <a:p>
            <a:pPr marL="571500" indent="-571500" algn="just">
              <a:buFont typeface="Wingdings" pitchFamily="2" charset="2"/>
              <a:buChar char="Ø"/>
            </a:pPr>
            <a:r>
              <a:rPr lang="en-US" dirty="0" smtClean="0">
                <a:solidFill>
                  <a:srgbClr val="C00000"/>
                </a:solidFill>
              </a:rPr>
              <a:t>As a simple example consider the case of a spherical superconductor shown in Fig. 5.1.  From </a:t>
            </a:r>
            <a:r>
              <a:rPr lang="en-US" dirty="0" err="1" smtClean="0">
                <a:solidFill>
                  <a:srgbClr val="C00000"/>
                </a:solidFill>
              </a:rPr>
              <a:t>magnetostatics</a:t>
            </a:r>
            <a:r>
              <a:rPr lang="en-US" dirty="0" smtClean="0">
                <a:solidFill>
                  <a:srgbClr val="C00000"/>
                </a:solidFill>
              </a:rPr>
              <a:t>, the field will be highest at the equator (on the circle C in Fig. 5.1) where it is                 .    Hence flux enters the sample, not at the thermodynamic critical field, </a:t>
            </a:r>
            <a:r>
              <a:rPr lang="en-US" dirty="0" err="1" smtClean="0">
                <a:solidFill>
                  <a:srgbClr val="C00000"/>
                </a:solidFill>
              </a:rPr>
              <a:t>H</a:t>
            </a:r>
            <a:r>
              <a:rPr lang="en-US" baseline="-25000" dirty="0" err="1" smtClean="0">
                <a:solidFill>
                  <a:srgbClr val="C00000"/>
                </a:solidFill>
              </a:rPr>
              <a:t>c</a:t>
            </a:r>
            <a:r>
              <a:rPr lang="en-US" dirty="0" smtClean="0">
                <a:solidFill>
                  <a:srgbClr val="C00000"/>
                </a:solidFill>
              </a:rPr>
              <a:t>, but at a value                For magnetic fields </a:t>
            </a:r>
          </a:p>
          <a:p>
            <a:pPr marL="571500" indent="-571500" algn="just">
              <a:buFont typeface="Wingdings" pitchFamily="2" charset="2"/>
              <a:buChar char="Ø"/>
            </a:pPr>
            <a:r>
              <a:rPr lang="en-US" dirty="0" err="1" smtClean="0">
                <a:solidFill>
                  <a:srgbClr val="0000FF"/>
                </a:solidFill>
              </a:rPr>
              <a:t>H</a:t>
            </a:r>
            <a:r>
              <a:rPr lang="en-US" baseline="-25000" dirty="0" err="1" smtClean="0">
                <a:solidFill>
                  <a:srgbClr val="0000FF"/>
                </a:solidFill>
              </a:rPr>
              <a:t>c</a:t>
            </a:r>
            <a:r>
              <a:rPr lang="en-US" dirty="0" smtClean="0">
                <a:solidFill>
                  <a:srgbClr val="0000FF"/>
                </a:solidFill>
              </a:rPr>
              <a:t> &gt; H</a:t>
            </a:r>
            <a:r>
              <a:rPr lang="en-US" baseline="-25000" dirty="0" smtClean="0">
                <a:solidFill>
                  <a:srgbClr val="0000FF"/>
                </a:solidFill>
              </a:rPr>
              <a:t>0</a:t>
            </a:r>
            <a:r>
              <a:rPr lang="en-US" dirty="0" smtClean="0">
                <a:solidFill>
                  <a:srgbClr val="0000FF"/>
                </a:solidFill>
              </a:rPr>
              <a:t> &gt; 2/3H</a:t>
            </a:r>
            <a:r>
              <a:rPr lang="en-US" baseline="-25000" dirty="0" smtClean="0">
                <a:solidFill>
                  <a:srgbClr val="0000FF"/>
                </a:solidFill>
              </a:rPr>
              <a:t>c</a:t>
            </a:r>
            <a:r>
              <a:rPr lang="en-US" dirty="0" smtClean="0">
                <a:solidFill>
                  <a:srgbClr val="0000FF"/>
                </a:solidFill>
              </a:rPr>
              <a:t> the sample consists of alternating domains of normal metal and superconductor. A superconductor in such a regime is said to be in the intermediate state.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09800" y="4267200"/>
            <a:ext cx="990600" cy="346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86600" y="4572000"/>
            <a:ext cx="972079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381000"/>
            <a:ext cx="8317474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85800"/>
            <a:ext cx="9121381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0"/>
            <a:ext cx="7772400" cy="990600"/>
          </a:xfrm>
        </p:spPr>
        <p:txBody>
          <a:bodyPr>
            <a:noAutofit/>
          </a:bodyPr>
          <a:lstStyle/>
          <a:p>
            <a:r>
              <a:rPr lang="en-US" sz="3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The intermediate state</a:t>
            </a:r>
            <a:endParaRPr lang="en-US" sz="3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8991600" cy="5791200"/>
          </a:xfrm>
        </p:spPr>
        <p:txBody>
          <a:bodyPr>
            <a:normAutofit/>
          </a:bodyPr>
          <a:lstStyle/>
          <a:p>
            <a:pPr marL="571500" indent="-571500" algn="just">
              <a:buFont typeface="Wingdings" pitchFamily="2" charset="2"/>
              <a:buChar char="Ø"/>
            </a:pPr>
            <a:r>
              <a:rPr lang="en-US" dirty="0" smtClean="0">
                <a:solidFill>
                  <a:srgbClr val="C00000"/>
                </a:solidFill>
              </a:rPr>
              <a:t>We will limit our discussion to the simple case of a plane superconducting sheet with H</a:t>
            </a:r>
            <a:r>
              <a:rPr lang="en-US" baseline="-25000" dirty="0" smtClean="0">
                <a:solidFill>
                  <a:srgbClr val="C00000"/>
                </a:solidFill>
              </a:rPr>
              <a:t>0</a:t>
            </a:r>
            <a:r>
              <a:rPr lang="en-US" dirty="0" smtClean="0">
                <a:solidFill>
                  <a:srgbClr val="C00000"/>
                </a:solidFill>
              </a:rPr>
              <a:t> parallel to the surface normal. </a:t>
            </a:r>
          </a:p>
          <a:p>
            <a:pPr marL="571500" indent="-571500" algn="just">
              <a:buFont typeface="Wingdings" pitchFamily="2" charset="2"/>
              <a:buChar char="Ø"/>
            </a:pPr>
            <a:r>
              <a:rPr lang="en-US" dirty="0" smtClean="0">
                <a:solidFill>
                  <a:srgbClr val="0000FF"/>
                </a:solidFill>
              </a:rPr>
              <a:t>From our earlier discussion we know that a superconductor cannot sustain a field component perpendicular to its surface. The field behavior is shown qualitatively in Fig. 5.2. It has the following features.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5486400"/>
            <a:ext cx="8534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04800"/>
            <a:ext cx="88392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657600"/>
            <a:ext cx="89154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0" y="2362200"/>
            <a:ext cx="8001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0"/>
            <a:ext cx="7772400" cy="990600"/>
          </a:xfrm>
        </p:spPr>
        <p:txBody>
          <a:bodyPr>
            <a:noAutofit/>
          </a:bodyPr>
          <a:lstStyle/>
          <a:p>
            <a:r>
              <a:rPr lang="en-US" sz="3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Surface energy between a normal and a </a:t>
            </a:r>
            <a:br>
              <a:rPr lang="en-US" sz="3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superconducting metal </a:t>
            </a:r>
            <a:endParaRPr lang="en-US" sz="3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8991600" cy="5791200"/>
          </a:xfrm>
        </p:spPr>
        <p:txBody>
          <a:bodyPr>
            <a:normAutofit/>
          </a:bodyPr>
          <a:lstStyle/>
          <a:p>
            <a:pPr marL="571500" indent="-571500" algn="just"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0000FF"/>
                </a:solidFill>
              </a:rPr>
              <a:t>Consider a slab parallel to the x-y plane in a perpendicular magnetic field parallel to z. Assume we have a phase boundary perpendicular to the x axis with the superconductor occupying the region x &gt; 0. The total free energy, F, in the London model is: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</a:p>
          <a:p>
            <a:pPr marL="571500" indent="-571500" algn="just">
              <a:buFont typeface="Wingdings" pitchFamily="2" charset="2"/>
              <a:buChar char="Ø"/>
            </a:pPr>
            <a:endParaRPr lang="en-US" dirty="0" smtClean="0">
              <a:solidFill>
                <a:srgbClr val="0000FF"/>
              </a:solidFill>
            </a:endParaRPr>
          </a:p>
          <a:p>
            <a:pPr marL="571500" indent="-571500" algn="just">
              <a:buFont typeface="Wingdings" pitchFamily="2" charset="2"/>
              <a:buChar char="Ø"/>
            </a:pPr>
            <a:r>
              <a:rPr lang="en-US" dirty="0" smtClean="0">
                <a:solidFill>
                  <a:srgbClr val="0000FF"/>
                </a:solidFill>
              </a:rPr>
              <a:t>                                                                               (6.1)</a:t>
            </a:r>
            <a:endParaRPr lang="en-US" sz="2400" dirty="0" smtClean="0">
              <a:solidFill>
                <a:srgbClr val="0000FF"/>
              </a:solidFill>
            </a:endParaRPr>
          </a:p>
          <a:p>
            <a:pPr marL="571500" indent="-571500" algn="just">
              <a:buFont typeface="Wingdings" pitchFamily="2" charset="2"/>
              <a:buChar char="Ø"/>
            </a:pPr>
            <a:endParaRPr lang="en-US" sz="2400" dirty="0" smtClean="0">
              <a:solidFill>
                <a:srgbClr val="0000FF"/>
              </a:solidFill>
            </a:endParaRPr>
          </a:p>
          <a:p>
            <a:pPr marL="571500" indent="-571500" algn="just"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0000FF"/>
                </a:solidFill>
              </a:rPr>
              <a:t>Where     is the interface area,        is the condensation energy density,                , and the second and third terms are the magnetic field energy density and the super fluid electron-kinetic energy density, respectively. </a:t>
            </a:r>
          </a:p>
          <a:p>
            <a:pPr marL="571500" indent="-571500" algn="just">
              <a:buFont typeface="Wingdings" pitchFamily="2" charset="2"/>
              <a:buChar char="Ø"/>
            </a:pPr>
            <a:endParaRPr lang="en-US" dirty="0" smtClean="0">
              <a:solidFill>
                <a:srgbClr val="0000FF"/>
              </a:solidFill>
            </a:endParaRPr>
          </a:p>
          <a:p>
            <a:pPr marL="571500" indent="-571500" algn="just">
              <a:buFont typeface="Wingdings" pitchFamily="2" charset="2"/>
              <a:buChar char="Ø"/>
            </a:pPr>
            <a:endParaRPr lang="en-US" dirty="0" smtClean="0">
              <a:solidFill>
                <a:srgbClr val="0000FF"/>
              </a:solidFill>
            </a:endParaRPr>
          </a:p>
          <a:p>
            <a:pPr marL="571500" indent="-571500" algn="just">
              <a:buFont typeface="Wingdings" pitchFamily="2" charset="2"/>
              <a:buChar char="Ø"/>
            </a:pPr>
            <a:endParaRPr lang="en-US" dirty="0" smtClean="0">
              <a:solidFill>
                <a:srgbClr val="0000FF"/>
              </a:solidFill>
            </a:endParaRPr>
          </a:p>
          <a:p>
            <a:pPr marL="571500" indent="-571500" algn="just">
              <a:buFont typeface="Wingdings" pitchFamily="2" charset="2"/>
              <a:buChar char="Ø"/>
            </a:pP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2743200"/>
            <a:ext cx="7133915" cy="1279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00200" y="4419600"/>
            <a:ext cx="306387" cy="25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76800" y="4419600"/>
            <a:ext cx="471394" cy="397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981200" y="4724400"/>
            <a:ext cx="990600" cy="450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0"/>
            <a:ext cx="7772400" cy="990600"/>
          </a:xfrm>
        </p:spPr>
        <p:txBody>
          <a:bodyPr>
            <a:noAutofit/>
          </a:bodyPr>
          <a:lstStyle/>
          <a:p>
            <a:r>
              <a:rPr lang="en-US" sz="3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Surface energy between a normal and a </a:t>
            </a:r>
            <a:br>
              <a:rPr lang="en-US" sz="3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superconducting metal </a:t>
            </a:r>
            <a:endParaRPr lang="en-US" sz="3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8991600" cy="5791200"/>
          </a:xfrm>
        </p:spPr>
        <p:txBody>
          <a:bodyPr>
            <a:normAutofit/>
          </a:bodyPr>
          <a:lstStyle/>
          <a:p>
            <a:pPr marL="571500" indent="-571500" algn="just">
              <a:buFont typeface="Wingdings" pitchFamily="2" charset="2"/>
              <a:buChar char="Ø"/>
            </a:pPr>
            <a:endParaRPr lang="en-US" dirty="0" smtClean="0">
              <a:solidFill>
                <a:srgbClr val="0000FF"/>
              </a:solidFill>
            </a:endParaRPr>
          </a:p>
          <a:p>
            <a:pPr marL="571500" indent="-571500" algn="just">
              <a:buFont typeface="Wingdings" pitchFamily="2" charset="2"/>
              <a:buChar char="Ø"/>
            </a:pPr>
            <a:endParaRPr lang="en-US" dirty="0" smtClean="0">
              <a:solidFill>
                <a:srgbClr val="0000FF"/>
              </a:solidFill>
            </a:endParaRPr>
          </a:p>
          <a:p>
            <a:pPr marL="571500" indent="-571500" algn="just">
              <a:buFont typeface="Wingdings" pitchFamily="2" charset="2"/>
              <a:buChar char="Ø"/>
            </a:pPr>
            <a:endParaRPr lang="en-US" dirty="0" smtClean="0">
              <a:solidFill>
                <a:srgbClr val="0000FF"/>
              </a:solidFill>
            </a:endParaRPr>
          </a:p>
          <a:p>
            <a:pPr marL="571500" indent="-571500" algn="just">
              <a:buFont typeface="Wingdings" pitchFamily="2" charset="2"/>
              <a:buChar char="Ø"/>
            </a:pP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28600" y="1143000"/>
            <a:ext cx="86868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Wingdings" pitchFamily="2" charset="2"/>
              <a:buChar char="Ø"/>
            </a:pPr>
            <a:r>
              <a:rPr lang="en-US" sz="2800" dirty="0" smtClean="0">
                <a:solidFill>
                  <a:srgbClr val="C00000"/>
                </a:solidFill>
              </a:rPr>
              <a:t> At our phase boundary in the intermediate state, where H = </a:t>
            </a:r>
            <a:r>
              <a:rPr lang="en-US" sz="2800" dirty="0" err="1" smtClean="0">
                <a:solidFill>
                  <a:srgbClr val="C00000"/>
                </a:solidFill>
              </a:rPr>
              <a:t>H</a:t>
            </a:r>
            <a:r>
              <a:rPr lang="en-US" sz="2800" baseline="-25000" dirty="0" err="1" smtClean="0">
                <a:solidFill>
                  <a:srgbClr val="C00000"/>
                </a:solidFill>
              </a:rPr>
              <a:t>c</a:t>
            </a:r>
            <a:r>
              <a:rPr lang="en-US" sz="2800" dirty="0" smtClean="0">
                <a:solidFill>
                  <a:srgbClr val="C00000"/>
                </a:solidFill>
              </a:rPr>
              <a:t> for x &lt; 0, we have</a:t>
            </a:r>
          </a:p>
          <a:p>
            <a:pPr marL="514350" indent="-514350">
              <a:buFont typeface="Wingdings" pitchFamily="2" charset="2"/>
              <a:buChar char="Ø"/>
            </a:pPr>
            <a:endParaRPr lang="en-US" sz="2800" dirty="0" smtClean="0">
              <a:solidFill>
                <a:srgbClr val="C00000"/>
              </a:solidFill>
            </a:endParaRPr>
          </a:p>
          <a:p>
            <a:pPr marL="514350" indent="-514350">
              <a:buFont typeface="Wingdings" pitchFamily="2" charset="2"/>
              <a:buChar char="Ø"/>
            </a:pPr>
            <a:r>
              <a:rPr lang="en-US" sz="2800" dirty="0" smtClean="0">
                <a:solidFill>
                  <a:srgbClr val="C00000"/>
                </a:solidFill>
              </a:rPr>
              <a:t>                                                                            (6.2)</a:t>
            </a:r>
          </a:p>
          <a:p>
            <a:pPr marL="514350" indent="-514350">
              <a:buFont typeface="Wingdings" pitchFamily="2" charset="2"/>
              <a:buChar char="Ø"/>
            </a:pPr>
            <a:endParaRPr lang="en-US" sz="2800" dirty="0" smtClean="0">
              <a:solidFill>
                <a:srgbClr val="C00000"/>
              </a:solidFill>
            </a:endParaRPr>
          </a:p>
          <a:p>
            <a:pPr marL="514350" indent="-514350">
              <a:buFont typeface="Wingdings" pitchFamily="2" charset="2"/>
              <a:buChar char="Ø"/>
            </a:pPr>
            <a:endParaRPr lang="en-US" sz="2800" dirty="0" smtClean="0">
              <a:solidFill>
                <a:srgbClr val="C00000"/>
              </a:solidFill>
            </a:endParaRPr>
          </a:p>
          <a:p>
            <a:pPr marL="514350" indent="-514350">
              <a:buFont typeface="Wingdings" pitchFamily="2" charset="2"/>
              <a:buChar char="Ø"/>
            </a:pPr>
            <a:r>
              <a:rPr lang="en-US" sz="2800" dirty="0" smtClean="0">
                <a:solidFill>
                  <a:srgbClr val="C00000"/>
                </a:solidFill>
              </a:rPr>
              <a:t>                                                                             (6.3)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0" y="2362200"/>
            <a:ext cx="1828800" cy="72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" y="3200400"/>
            <a:ext cx="1690688" cy="457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828800" y="3657600"/>
            <a:ext cx="3200400" cy="823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81000" y="4495800"/>
            <a:ext cx="8292766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3476" y="5538516"/>
            <a:ext cx="8384724" cy="1090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0"/>
            <a:ext cx="7772400" cy="990600"/>
          </a:xfrm>
        </p:spPr>
        <p:txBody>
          <a:bodyPr>
            <a:noAutofit/>
          </a:bodyPr>
          <a:lstStyle/>
          <a:p>
            <a:r>
              <a:rPr lang="en-US" sz="3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Surface energy between a normal and a </a:t>
            </a:r>
            <a:br>
              <a:rPr lang="en-US" sz="3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superconducting metal </a:t>
            </a:r>
            <a:endParaRPr lang="en-US" sz="3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8991600" cy="5791200"/>
          </a:xfrm>
        </p:spPr>
        <p:txBody>
          <a:bodyPr>
            <a:normAutofit/>
          </a:bodyPr>
          <a:lstStyle/>
          <a:p>
            <a:pPr marL="571500" indent="-571500" algn="just">
              <a:buFont typeface="Wingdings" pitchFamily="2" charset="2"/>
              <a:buChar char="Ø"/>
            </a:pPr>
            <a:endParaRPr lang="en-US" dirty="0" smtClean="0">
              <a:solidFill>
                <a:srgbClr val="0000FF"/>
              </a:solidFill>
            </a:endParaRPr>
          </a:p>
          <a:p>
            <a:pPr marL="571500" indent="-571500" algn="just">
              <a:buFont typeface="Wingdings" pitchFamily="2" charset="2"/>
              <a:buChar char="Ø"/>
            </a:pPr>
            <a:endParaRPr lang="en-US" dirty="0" smtClean="0">
              <a:solidFill>
                <a:srgbClr val="0000FF"/>
              </a:solidFill>
            </a:endParaRPr>
          </a:p>
          <a:p>
            <a:pPr marL="571500" indent="-571500" algn="just">
              <a:buFont typeface="Wingdings" pitchFamily="2" charset="2"/>
              <a:buChar char="Ø"/>
            </a:pPr>
            <a:endParaRPr lang="en-US" dirty="0" smtClean="0">
              <a:solidFill>
                <a:srgbClr val="0000FF"/>
              </a:solidFill>
            </a:endParaRPr>
          </a:p>
          <a:p>
            <a:pPr marL="571500" indent="-571500" algn="just">
              <a:buFont typeface="Wingdings" pitchFamily="2" charset="2"/>
              <a:buChar char="Ø"/>
            </a:pP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28600" y="1219200"/>
            <a:ext cx="8686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Wingdings" pitchFamily="2" charset="2"/>
              <a:buChar char="Ø"/>
            </a:pPr>
            <a:r>
              <a:rPr lang="en-US" sz="2800" dirty="0" smtClean="0">
                <a:solidFill>
                  <a:srgbClr val="C00000"/>
                </a:solidFill>
              </a:rPr>
              <a:t> </a:t>
            </a:r>
          </a:p>
        </p:txBody>
      </p:sp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1524000"/>
            <a:ext cx="8384724" cy="1090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87800" y="3241675"/>
            <a:ext cx="1166813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90800" y="2895600"/>
            <a:ext cx="2847812" cy="914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1000" y="3962400"/>
            <a:ext cx="8077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38200" y="4739745"/>
            <a:ext cx="5562600" cy="2151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0"/>
            <a:ext cx="7772400" cy="990600"/>
          </a:xfrm>
        </p:spPr>
        <p:txBody>
          <a:bodyPr>
            <a:noAutofit/>
          </a:bodyPr>
          <a:lstStyle/>
          <a:p>
            <a:r>
              <a:rPr lang="en-US" sz="3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Surface energy between a normal and a </a:t>
            </a:r>
            <a:br>
              <a:rPr lang="en-US" sz="3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superconducting metal </a:t>
            </a:r>
            <a:endParaRPr lang="en-US" sz="3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8991600" cy="5791200"/>
          </a:xfrm>
        </p:spPr>
        <p:txBody>
          <a:bodyPr>
            <a:normAutofit/>
          </a:bodyPr>
          <a:lstStyle/>
          <a:p>
            <a:pPr marL="571500" indent="-571500" algn="just"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0000FF"/>
                </a:solidFill>
              </a:rPr>
              <a:t>Note this surface energy is negative. This suggests the system can lower its energy by maximizing  </a:t>
            </a:r>
            <a:r>
              <a:rPr lang="en-US" dirty="0" smtClean="0">
                <a:solidFill>
                  <a:srgbClr val="0000FF"/>
                </a:solidFill>
              </a:rPr>
              <a:t>the interfacial area (i.e., the system is unstable to the formation of multiple domains </a:t>
            </a:r>
            <a:r>
              <a:rPr lang="en-US" smtClean="0">
                <a:solidFill>
                  <a:srgbClr val="0000FF"/>
                </a:solidFill>
              </a:rPr>
              <a:t>with associated </a:t>
            </a:r>
            <a:r>
              <a:rPr lang="en-US" dirty="0" smtClean="0">
                <a:solidFill>
                  <a:srgbClr val="0000FF"/>
                </a:solidFill>
              </a:rPr>
              <a:t>interfaces). </a:t>
            </a:r>
          </a:p>
          <a:p>
            <a:pPr marL="571500" indent="-571500" algn="just">
              <a:buFont typeface="Wingdings" pitchFamily="2" charset="2"/>
              <a:buChar char="Ø"/>
            </a:pPr>
            <a:endParaRPr lang="en-US" dirty="0" smtClean="0">
              <a:solidFill>
                <a:srgbClr val="0000FF"/>
              </a:solidFill>
            </a:endParaRPr>
          </a:p>
          <a:p>
            <a:pPr marL="571500" indent="-571500" algn="just">
              <a:buFont typeface="Wingdings" pitchFamily="2" charset="2"/>
              <a:buChar char="Ø"/>
            </a:pPr>
            <a:endParaRPr lang="en-US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0"/>
            <a:ext cx="7772400" cy="990600"/>
          </a:xfrm>
        </p:spPr>
        <p:txBody>
          <a:bodyPr>
            <a:noAutofit/>
          </a:bodyPr>
          <a:lstStyle/>
          <a:p>
            <a:pPr algn="l"/>
            <a:r>
              <a:rPr lang="en-US" sz="3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Thermodynamics of a Type I superconductor</a:t>
            </a:r>
            <a:endParaRPr lang="en-US" sz="3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8991600" cy="5791200"/>
          </a:xfrm>
        </p:spPr>
        <p:txBody>
          <a:bodyPr numCol="2">
            <a:normAutofit/>
          </a:bodyPr>
          <a:lstStyle/>
          <a:p>
            <a:pPr marL="571500" indent="-571500" algn="just">
              <a:buFont typeface="Wingdings" pitchFamily="2" charset="2"/>
              <a:buChar char="Ø"/>
            </a:pPr>
            <a:r>
              <a:rPr lang="en-US" dirty="0" smtClean="0">
                <a:solidFill>
                  <a:srgbClr val="0033CC"/>
                </a:solidFill>
              </a:rPr>
              <a:t> </a:t>
            </a:r>
            <a:endParaRPr lang="en-US" dirty="0">
              <a:solidFill>
                <a:srgbClr val="7030A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1719" y="914400"/>
            <a:ext cx="32766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457200" y="1219200"/>
            <a:ext cx="4495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 smtClean="0"/>
              <a:t>We recall the thermodynamic identity for the response of a system in a magnetic field </a:t>
            </a:r>
          </a:p>
        </p:txBody>
      </p:sp>
      <p:sp>
        <p:nvSpPr>
          <p:cNvPr id="7" name="Rectangle 6"/>
          <p:cNvSpPr/>
          <p:nvPr/>
        </p:nvSpPr>
        <p:spPr>
          <a:xfrm>
            <a:off x="5486400" y="4267200"/>
            <a:ext cx="3429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Figure .1 B </a:t>
            </a:r>
            <a:r>
              <a:rPr lang="en-US" dirty="0" err="1" smtClean="0"/>
              <a:t>vs</a:t>
            </a:r>
            <a:r>
              <a:rPr lang="en-US" dirty="0" smtClean="0"/>
              <a:t> H curve for a Type 1 superconductor.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372" y="2383456"/>
            <a:ext cx="4657628" cy="1274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372" y="4947951"/>
            <a:ext cx="8620028" cy="919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0"/>
            <a:ext cx="7772400" cy="990600"/>
          </a:xfrm>
        </p:spPr>
        <p:txBody>
          <a:bodyPr>
            <a:noAutofit/>
          </a:bodyPr>
          <a:lstStyle/>
          <a:p>
            <a:pPr algn="l"/>
            <a:r>
              <a:rPr lang="en-US" sz="3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Thermodynamics of a Type I superconductor</a:t>
            </a:r>
            <a:endParaRPr lang="en-US" sz="3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8991600" cy="5791200"/>
          </a:xfrm>
        </p:spPr>
        <p:txBody>
          <a:bodyPr numCol="2">
            <a:normAutofit/>
          </a:bodyPr>
          <a:lstStyle/>
          <a:p>
            <a:pPr marL="571500" indent="-571500" algn="just">
              <a:buFont typeface="Wingdings" pitchFamily="2" charset="2"/>
              <a:buChar char="Ø"/>
            </a:pPr>
            <a:r>
              <a:rPr lang="en-US" dirty="0" smtClean="0">
                <a:solidFill>
                  <a:srgbClr val="0033CC"/>
                </a:solidFill>
              </a:rPr>
              <a:t> 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66800" y="1219200"/>
            <a:ext cx="78486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</a:rPr>
              <a:t>When T and B </a:t>
            </a:r>
            <a:r>
              <a:rPr lang="en-US" sz="3200" dirty="0" smtClean="0">
                <a:solidFill>
                  <a:srgbClr val="FF0000"/>
                </a:solidFill>
              </a:rPr>
              <a:t>are </a:t>
            </a:r>
            <a:r>
              <a:rPr lang="en-US" sz="3200" dirty="0">
                <a:solidFill>
                  <a:srgbClr val="FF0000"/>
                </a:solidFill>
              </a:rPr>
              <a:t>the independent </a:t>
            </a:r>
            <a:r>
              <a:rPr lang="en-US" sz="3200" dirty="0" smtClean="0">
                <a:solidFill>
                  <a:srgbClr val="FF0000"/>
                </a:solidFill>
              </a:rPr>
              <a:t>variables </a:t>
            </a:r>
            <a:r>
              <a:rPr lang="en-US" sz="3200" dirty="0">
                <a:solidFill>
                  <a:srgbClr val="FF0000"/>
                </a:solidFill>
              </a:rPr>
              <a:t>we use the Helmholtz free energy density</a:t>
            </a:r>
            <a:r>
              <a:rPr lang="en-US" sz="3200" dirty="0" smtClean="0">
                <a:solidFill>
                  <a:srgbClr val="FF0000"/>
                </a:solidFill>
              </a:rPr>
              <a:t>,  </a:t>
            </a:r>
          </a:p>
          <a:p>
            <a:endParaRPr lang="en-US" sz="3200" dirty="0" smtClean="0"/>
          </a:p>
          <a:p>
            <a:r>
              <a:rPr lang="en-US" sz="3200" dirty="0" smtClean="0"/>
              <a:t> </a:t>
            </a:r>
          </a:p>
          <a:p>
            <a:pPr algn="just"/>
            <a:r>
              <a:rPr lang="en-US" sz="3200" dirty="0" smtClean="0"/>
              <a:t>and </a:t>
            </a:r>
            <a:r>
              <a:rPr lang="en-US" sz="3200" dirty="0"/>
              <a:t>when T and H are </a:t>
            </a:r>
            <a:r>
              <a:rPr lang="en-US" sz="3200" dirty="0" smtClean="0"/>
              <a:t>the independent </a:t>
            </a:r>
            <a:r>
              <a:rPr lang="en-US" sz="3200" dirty="0"/>
              <a:t>variables we </a:t>
            </a:r>
            <a:r>
              <a:rPr lang="en-US" sz="3200" dirty="0" smtClean="0"/>
              <a:t>use </a:t>
            </a:r>
            <a:r>
              <a:rPr lang="en-US" sz="3200" dirty="0"/>
              <a:t>the Gibbs free energy </a:t>
            </a:r>
            <a:r>
              <a:rPr lang="en-US" sz="3200" dirty="0" smtClean="0"/>
              <a:t>density,      </a:t>
            </a:r>
          </a:p>
          <a:p>
            <a:pPr algn="just"/>
            <a:endParaRPr lang="en-US" sz="3200" dirty="0"/>
          </a:p>
          <a:p>
            <a:pPr algn="just"/>
            <a:r>
              <a:rPr lang="en-US" sz="3200" dirty="0" smtClean="0">
                <a:solidFill>
                  <a:srgbClr val="0000FF"/>
                </a:solidFill>
              </a:rPr>
              <a:t>taking </a:t>
            </a:r>
            <a:r>
              <a:rPr lang="en-US" sz="3200" dirty="0">
                <a:solidFill>
                  <a:srgbClr val="0000FF"/>
                </a:solidFill>
              </a:rPr>
              <a:t>the differential of these two </a:t>
            </a:r>
            <a:r>
              <a:rPr lang="en-US" sz="3200" dirty="0" smtClean="0">
                <a:solidFill>
                  <a:srgbClr val="0000FF"/>
                </a:solidFill>
              </a:rPr>
              <a:t>quantities </a:t>
            </a:r>
            <a:r>
              <a:rPr lang="en-US" sz="3200" dirty="0">
                <a:solidFill>
                  <a:srgbClr val="0000FF"/>
                </a:solidFill>
              </a:rPr>
              <a:t>and using </a:t>
            </a:r>
            <a:r>
              <a:rPr lang="en-US" sz="3200" dirty="0" smtClean="0">
                <a:solidFill>
                  <a:srgbClr val="0000FF"/>
                </a:solidFill>
              </a:rPr>
              <a:t>(1</a:t>
            </a:r>
            <a:r>
              <a:rPr lang="en-US" sz="3200" dirty="0">
                <a:solidFill>
                  <a:srgbClr val="0000FF"/>
                </a:solidFill>
              </a:rPr>
              <a:t>) yields </a:t>
            </a:r>
          </a:p>
          <a:p>
            <a:pPr algn="just"/>
            <a:endParaRPr lang="en-US" sz="3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2342584"/>
            <a:ext cx="2660370" cy="513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4343400"/>
            <a:ext cx="3164620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0"/>
            <a:ext cx="7772400" cy="990600"/>
          </a:xfrm>
        </p:spPr>
        <p:txBody>
          <a:bodyPr>
            <a:noAutofit/>
          </a:bodyPr>
          <a:lstStyle/>
          <a:p>
            <a:pPr algn="l"/>
            <a:r>
              <a:rPr lang="en-US" sz="3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Thermodynamics of a Type I superconductor</a:t>
            </a:r>
            <a:endParaRPr lang="en-US" sz="3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8991600" cy="5791200"/>
          </a:xfrm>
        </p:spPr>
        <p:txBody>
          <a:bodyPr numCol="2">
            <a:normAutofit/>
          </a:bodyPr>
          <a:lstStyle/>
          <a:p>
            <a:pPr marL="571500" indent="-571500" algn="just">
              <a:buFont typeface="Wingdings" pitchFamily="2" charset="2"/>
              <a:buChar char="Ø"/>
            </a:pPr>
            <a:r>
              <a:rPr lang="en-US" dirty="0" smtClean="0">
                <a:solidFill>
                  <a:srgbClr val="0033CC"/>
                </a:solidFill>
              </a:rPr>
              <a:t> </a:t>
            </a:r>
            <a:endParaRPr lang="en-US" dirty="0">
              <a:solidFill>
                <a:srgbClr val="7030A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219200"/>
            <a:ext cx="8020280" cy="2600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943144"/>
            <a:ext cx="8020280" cy="245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39091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0"/>
            <a:ext cx="7772400" cy="990600"/>
          </a:xfrm>
        </p:spPr>
        <p:txBody>
          <a:bodyPr>
            <a:noAutofit/>
          </a:bodyPr>
          <a:lstStyle/>
          <a:p>
            <a:pPr algn="l"/>
            <a:r>
              <a:rPr lang="en-US" sz="3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Thermodynamics of a Type I superconductor</a:t>
            </a:r>
            <a:endParaRPr lang="en-US" sz="3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8991600" cy="5791200"/>
          </a:xfrm>
        </p:spPr>
        <p:txBody>
          <a:bodyPr numCol="2">
            <a:normAutofit/>
          </a:bodyPr>
          <a:lstStyle/>
          <a:p>
            <a:pPr marL="571500" indent="-571500" algn="just">
              <a:buFont typeface="Wingdings" pitchFamily="2" charset="2"/>
              <a:buChar char="Ø"/>
            </a:pPr>
            <a:r>
              <a:rPr lang="en-US" dirty="0" smtClean="0">
                <a:solidFill>
                  <a:srgbClr val="0033CC"/>
                </a:solidFill>
              </a:rPr>
              <a:t> 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66800" y="1219200"/>
            <a:ext cx="78486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3200" dirty="0" smtClean="0">
              <a:solidFill>
                <a:srgbClr val="FF0000"/>
              </a:solidFill>
            </a:endParaRPr>
          </a:p>
          <a:p>
            <a:pPr algn="just"/>
            <a:endParaRPr lang="en-US" sz="32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990600"/>
            <a:ext cx="8229600" cy="13058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590800"/>
            <a:ext cx="7772400" cy="1699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698" y="4038600"/>
            <a:ext cx="7696200" cy="1295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386" y="5334242"/>
            <a:ext cx="7499498" cy="12304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7342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1" y="304800"/>
            <a:ext cx="8839199" cy="990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8900" y="1600200"/>
            <a:ext cx="4658750" cy="1135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1" y="3089934"/>
            <a:ext cx="3825874" cy="843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964929"/>
            <a:ext cx="5424888" cy="157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9604" y="5181600"/>
            <a:ext cx="5337908" cy="1680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1188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32996"/>
            <a:ext cx="8991600" cy="26626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2897478"/>
            <a:ext cx="2743200" cy="1217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953000"/>
            <a:ext cx="3152553" cy="1537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983" y="4263656"/>
            <a:ext cx="1978837" cy="593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87279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666235"/>
            <a:ext cx="2625726" cy="1503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1" y="2447166"/>
            <a:ext cx="4408488" cy="12088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982" y="341871"/>
            <a:ext cx="1116565" cy="6487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83" y="4800600"/>
            <a:ext cx="5432323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1" y="3645685"/>
            <a:ext cx="8839200" cy="926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1200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5631125" cy="700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120775"/>
            <a:ext cx="7463687" cy="172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50" y="2514600"/>
            <a:ext cx="9128051" cy="1219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633" y="4114800"/>
            <a:ext cx="3363433" cy="1244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4495800"/>
            <a:ext cx="5835501" cy="2339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4171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664</TotalTime>
  <Words>677</Words>
  <Application>Microsoft Office PowerPoint</Application>
  <PresentationFormat>On-screen Show (4:3)</PresentationFormat>
  <Paragraphs>68</Paragraphs>
  <Slides>19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Thermodynamics of a Type I superconductor</vt:lpstr>
      <vt:lpstr>Thermodynamics of a Type I superconductor</vt:lpstr>
      <vt:lpstr>Thermodynamics of a Type I superconductor</vt:lpstr>
      <vt:lpstr>Thermodynamics of a Type I superconductor</vt:lpstr>
      <vt:lpstr>Thermodynamics of a Type I superconductor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intermediate state</vt:lpstr>
      <vt:lpstr>PowerPoint Presentation</vt:lpstr>
      <vt:lpstr>PowerPoint Presentation</vt:lpstr>
      <vt:lpstr>The intermediate state</vt:lpstr>
      <vt:lpstr>PowerPoint Presentation</vt:lpstr>
      <vt:lpstr>Surface energy between a normal and a  superconducting metal </vt:lpstr>
      <vt:lpstr>Surface energy between a normal and a  superconducting metal </vt:lpstr>
      <vt:lpstr>Surface energy between a normal and a  superconducting metal </vt:lpstr>
      <vt:lpstr>Surface energy between a normal and a  superconducting metal </vt:lpstr>
    </vt:vector>
  </TitlesOfParts>
  <Company>King Saud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Thermodynamics of a Type I superconductor</dc:title>
  <dc:creator>Shahabuddin</dc:creator>
  <cp:lastModifiedBy>dell</cp:lastModifiedBy>
  <cp:revision>10</cp:revision>
  <dcterms:created xsi:type="dcterms:W3CDTF">2011-05-14T20:14:15Z</dcterms:created>
  <dcterms:modified xsi:type="dcterms:W3CDTF">2013-12-04T12:20:51Z</dcterms:modified>
</cp:coreProperties>
</file>