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</p:sldIdLst>
  <p:sldSz cx="12192000" cy="6858000"/>
  <p:notesSz cx="12192000" cy="6858000"/>
  <p:embeddedFontLst>
    <p:embeddedFont>
      <p:font typeface="BAEPPF+Calibri" panose="020B060402020202020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BMDMD+Calibri-Bold" panose="020B0604020202020204"/>
      <p:regular r:id="rId17"/>
    </p:embeddedFont>
    <p:embeddedFont>
      <p:font typeface="IUNBCV+NHNQKL+Calibri-Light" panose="020B0604020202020204"/>
      <p:regular r:id="rId18"/>
    </p:embeddedFont>
    <p:embeddedFont>
      <p:font typeface="OUDCQG+AMVNBO+ArialMT" panose="020B0604020202020204"/>
      <p:regular r:id="rId19"/>
    </p:embeddedFont>
    <p:embeddedFont>
      <p:font typeface="PJWLGF+PQMUCM+Calibri-Light,Bold" panose="020B0604020202020204"/>
      <p:regular r:id="rId20"/>
    </p:embeddedFont>
    <p:embeddedFont>
      <p:font typeface="QTSRDE+Arial-BoldMT" panose="020B0604020202020204"/>
      <p:regular r:id="rId21"/>
    </p:embeddedFont>
    <p:embeddedFont>
      <p:font typeface="VUKAPU+BFIUWS+TimesNewRomanPS-BoldMT,Bold" panose="020B0604020202020204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0" y="2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79317" y="162477"/>
            <a:ext cx="1951483" cy="4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3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F0000"/>
                </a:solidFill>
                <a:latin typeface="PJWLGF+PQMUCM+Calibri-Light,Bold"/>
                <a:cs typeface="PJWLGF+PQMUCM+Calibri-Light,Bold"/>
              </a:rPr>
              <a:t>Mollusks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006" y="400217"/>
            <a:ext cx="920353" cy="263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mollusks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8331" y="390899"/>
            <a:ext cx="764778" cy="265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ﺍﻠﺮﺨﻮﻴﺎ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006" y="746673"/>
            <a:ext cx="5926939" cy="3115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any soft-bodied invertebrate of the phylum Mollusca, usually</a:t>
            </a:r>
          </a:p>
          <a:p>
            <a:pPr marL="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wholly or partlyenclosed in a calcium carbonate shell secreted by a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soft mantle covering the body. Along withthe insects and</a:t>
            </a:r>
          </a:p>
          <a:p>
            <a:pPr marL="0" marR="0">
              <a:lnSpc>
                <a:spcPts val="1726"/>
              </a:lnSpc>
              <a:spcBef>
                <a:spcPts val="5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vertebrates , it is one of the most diverse groups in the animal</a:t>
            </a:r>
          </a:p>
          <a:p>
            <a:pPr marL="0" marR="0">
              <a:lnSpc>
                <a:spcPts val="172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kingdom, withnearly 100,000 (possibly as many as 150,000)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described species. Each group includes anecologically and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structurally immense variety of forms: the shell-less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Caudofoveata; thenarrow-footed gliders (Solenogastres); the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serially valved chitons (Placophora orPolyplacophora); the cap-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shaped neopilinids (Monoplacophora); the limpets, snails, and</a:t>
            </a:r>
          </a:p>
          <a:p>
            <a:pPr marL="0" marR="0">
              <a:lnSpc>
                <a:spcPts val="172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slugs(Gastropoda); the clams ,mussels, scallops, oysters,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shipworms</a:t>
            </a:r>
            <a:r>
              <a:rPr sz="1600" spc="42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and cockles (Bivalvia); thetubiform to barrel-shaped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tusk shells (Scaphopoda); and the nautiluses , cuttlefishes , squids,</a:t>
            </a:r>
          </a:p>
          <a:p>
            <a:pPr marL="0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and octopuses (Cephalopoda).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32943" y="740232"/>
            <a:ext cx="320873" cy="263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ﻛﻠﺎ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06042" y="737355"/>
            <a:ext cx="4566343" cy="265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ﻻﻔﻘﺎﺮﻴﺎ</a:t>
            </a:r>
            <a:r>
              <a:rPr sz="1600" spc="1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ﺫﺎ ﺟﺴﻢ ﺭﺨﻮ ﻣﻦ ﺷﻌﺒﺔ</a:t>
            </a:r>
            <a:r>
              <a:rPr sz="1600" spc="15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ﺍﻠﺮﺨﻮﻴﺎ، ﻭﻌﺎﺪﺔ ﻣﺎ ﺗﻜﻮﻦ ﻣﺤﺎﻄﺔ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89181" y="740232"/>
            <a:ext cx="313729" cy="48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ﺃﻲ</a:t>
            </a:r>
          </a:p>
          <a:p>
            <a:pPr marL="2540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ﺃﻮ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0555" y="956811"/>
            <a:ext cx="5760257" cy="70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ﺇﻠﻰ ﺟﺎﻨﺐ</a:t>
            </a:r>
            <a:r>
              <a:rPr sz="1600" spc="1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.ﺟﺰﺌﺎ</a:t>
            </a:r>
            <a:r>
              <a:rPr sz="1600" spc="1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ﺑﻘﺸﺮﺔ ﻣﻦ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ﻛﺮﺒﻮﻨﺎ</a:t>
            </a:r>
            <a:r>
              <a:rPr sz="1600" spc="18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ﺍﻠﻜﺎﻠﺴﻴﻮﻢ ﻳﻔﺮﺰﻬﺎ ﻏﻄﺎﺀ ﻧﺎﻌﻢ ﻳﻐﻄﻲ ﺍﻠﺠﺴﻢ</a:t>
            </a:r>
          </a:p>
          <a:p>
            <a:pPr marL="12065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ﺗﻨﻮﺎ ﻓﻲ ﺍﻠﻤﻤﻠﻜﺔ</a:t>
            </a:r>
            <a:r>
              <a:rPr sz="1600" spc="4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ﺍﻠﺤﻴﻮﺎﻨﻴﺔ،</a:t>
            </a:r>
          </a:p>
          <a:p>
            <a:pPr marL="71437" marR="0">
              <a:lnSpc>
                <a:spcPts val="1726"/>
              </a:lnSpc>
              <a:spcBef>
                <a:spcPts val="5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ﺗﺘﻀﻤﻦ ﻛﻞ .) ﻧﻮﻊ</a:t>
            </a:r>
            <a:r>
              <a:rPr sz="1600" spc="23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ﻣﻮﺼﻮﻒ150000 (ﺭﺒﻤﺎ</a:t>
            </a:r>
            <a:r>
              <a:rPr sz="1600" spc="12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ﻳﺼﻞ ﺇﻠﻰ</a:t>
            </a:r>
            <a:r>
              <a:rPr sz="1600" spc="15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100000ﺣﻴﺚ</a:t>
            </a:r>
            <a:r>
              <a:rPr sz="1600" spc="12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ﻳﻮﺠﺪ ﻣﺎ ﻳﻘﺮﺐ ﻣﻦ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52256" y="1176267"/>
            <a:ext cx="3643068" cy="265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ﺍﻠﺤﺸﺮﺎ</a:t>
            </a:r>
            <a:r>
              <a:rPr sz="1600" spc="28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ﻭﺎﻠﻔﻘﺎﺮﻴﺎ، ﻓﻬﻲ</a:t>
            </a:r>
            <a:r>
              <a:rPr sz="1600" spc="2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ﻭﺎﺤﺪﺔ ﻣﻦ ﺃﻜﺜﺮ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ﺍﻠﻤﺠﻤﻮﻌﺎ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7456" y="1618056"/>
            <a:ext cx="2599674" cy="48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:ﺍﻷﺸﻜﺎﻞ ﻣﻦ</a:t>
            </a:r>
            <a:r>
              <a:rPr sz="1600" spc="12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ﺍﻠﻨﺎﺤﻴﺔ</a:t>
            </a:r>
            <a:r>
              <a:rPr sz="1600" spc="3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ﺍﻠﺒﻴﺌﻴﺔ</a:t>
            </a:r>
            <a:r>
              <a:rPr sz="1600" spc="34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ﻭﺎﻠﻬﻴﻜﻠﻴﺔ</a:t>
            </a:r>
          </a:p>
          <a:p>
            <a:pPr marL="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Caudofoveata ﺍﻷﻘﺪﺎﻢ</a:t>
            </a:r>
            <a:r>
              <a:rPr sz="1600" spc="27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ﺍﻠﻀﻴﻘﺔ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95231" y="1618056"/>
            <a:ext cx="2688315" cy="48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811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ﻣﺠﻤﻮﻌﺔ ﻣﺠﻤﻮﻌﺔ ﻣﺘﻨﻮﻌﺔ ﻫﺎﺌﻠﺔ ﻣﻦ</a:t>
            </a:r>
          </a:p>
          <a:p>
            <a:pPr marL="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ﺑﺪﻮﻦ</a:t>
            </a:r>
            <a:r>
              <a:rPr sz="1600" spc="17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ﺻﺪﻔﺔ؛ ﺛﻢ</a:t>
            </a:r>
            <a:r>
              <a:rPr sz="1600" spc="23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ﺍﻠﻄﺎﺌﺮﺎ ﺍﻠﺸﺮﺎﻌﻴﺔ</a:t>
            </a:r>
            <a:r>
              <a:rPr sz="1600" spc="1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ﺫﺎ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3767" y="2054091"/>
            <a:ext cx="5529630" cy="486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832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)Solenogastres))</a:t>
            </a:r>
            <a:r>
              <a:rPr sz="1600" spc="37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؛</a:t>
            </a:r>
            <a:r>
              <a:rPr sz="1600" spc="2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ﺍﻠﻜﻴﺘﻮﻨﺎ</a:t>
            </a:r>
            <a:r>
              <a:rPr sz="1600" spc="18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ﺫﺎ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ﺍﻠﺼﻤﺎﻤﺎ</a:t>
            </a:r>
            <a:r>
              <a:rPr sz="1600" spc="2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ﺍﻠﺘﺴﻠﺴﻠﻴﺔPlacophora</a:t>
            </a:r>
          </a:p>
          <a:p>
            <a:pPr marL="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ﺃﻮPolyplacophora))</a:t>
            </a:r>
            <a:r>
              <a:rPr sz="1600" spc="23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؛</a:t>
            </a:r>
            <a:r>
              <a:rPr sz="1600" spc="43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ﺍﻠﻨﻴﻮﺒﻴﻠﻴﻨﻴﺪﺎ ﻋﻠﻰ ﺷﻜﻞ ﻏﻄﺎﺀMonoplacophora)؛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83842" y="2495880"/>
            <a:ext cx="1956787" cy="263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ﺍﻷﻘﺪﺎﻢ)</a:t>
            </a:r>
            <a:r>
              <a:rPr sz="1600" spc="15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؛ ﺍﻠﻤﺤﺎﺮ</a:t>
            </a:r>
            <a:r>
              <a:rPr sz="1600" spc="15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ﻭﺒﻠﺢ ﺍﻠﺒﺤﺮ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41256" y="2493003"/>
            <a:ext cx="2779683" cy="265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ﺲ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ﺍﻠﺒﻄﻠﻴﻨﻮ</a:t>
            </a:r>
            <a:r>
              <a:rPr sz="1600" spc="46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ﻭﺎﻠﻘﻮﺎﻘﻊ</a:t>
            </a:r>
            <a:r>
              <a:rPr sz="1600" spc="34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ﻭﺎﻠﺮﺨﻮﻴﺎ </a:t>
            </a:r>
            <a:r>
              <a:rPr sz="1600" spc="14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(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ﺑﻄﻨﻴﺎ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12317" y="2715336"/>
            <a:ext cx="5710387" cy="702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ﻭﺎﻻﺴﻜﺎﻠﻮﺐ ﻭﺎﻠﻤﺤﺎﺮ</a:t>
            </a:r>
            <a:r>
              <a:rPr sz="1600" spc="2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ﻭﺪﻴﺪﺎﻦ</a:t>
            </a:r>
            <a:r>
              <a:rPr sz="1600" spc="2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ﺍﻠﺴﻔﻦ ﻭ</a:t>
            </a:r>
            <a:r>
              <a:rPr sz="1600" spc="34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ﺍﻠﻘﻮﺎﻘﻊ (ﺑﻴﻔﺎﻠﻔﻴﺎ)</a:t>
            </a:r>
            <a:r>
              <a:rPr sz="1600" spc="6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؛</a:t>
            </a:r>
            <a:r>
              <a:rPr sz="1600" spc="21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ﺃﻨﺒﻮﺒﻲ ﺍﻠﺸﻜﻞ ﺇﻠﻰ</a:t>
            </a:r>
            <a:r>
              <a:rPr sz="1600" spc="5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ﻗﺬﺎﺌﻒ</a:t>
            </a:r>
          </a:p>
          <a:p>
            <a:pPr marL="762000" marR="0">
              <a:lnSpc>
                <a:spcPts val="173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)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ﺫﺎ</a:t>
            </a:r>
            <a:r>
              <a:rPr sz="1600" spc="12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ﺃﻨﻴﺎﺐ ﺑﺮﻤﻴﻠﻴﺔ ﺍﻠﺸﻜﻞScaphopoda)؛</a:t>
            </a:r>
            <a:r>
              <a:rPr sz="1600" spc="28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ﺲ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ﻭﺎﻠﻨﻮﺘﻴﻠﻮ</a:t>
            </a:r>
            <a:r>
              <a:rPr sz="1600" spc="34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ﻭﺎﻠﺤﺒﺎﺮ</a:t>
            </a:r>
            <a:r>
              <a:rPr sz="1600" spc="17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 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ﻭﺎﻠﺤﺒﺎﺮ</a:t>
            </a:r>
          </a:p>
          <a:p>
            <a:pPr marL="4352925" marR="0">
              <a:lnSpc>
                <a:spcPts val="1726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ﺖ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ﻭﺎﻷﺨﻄﺒﻮﻄﺎ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722530" y="3497827"/>
            <a:ext cx="596503" cy="265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ﺴﻲ</a:t>
            </a:r>
            <a:r>
              <a:rPr sz="1600" b="1">
                <a:solidFill>
                  <a:srgbClr val="000000"/>
                </a:solidFill>
                <a:latin typeface="QTSRDE+Arial-BoldMT"/>
                <a:cs typeface="QTSRDE+Arial-BoldMT"/>
              </a:rPr>
              <a:t>ﺄ</a:t>
            </a:r>
            <a:r>
              <a:rPr sz="1600">
                <a:solidFill>
                  <a:srgbClr val="000000"/>
                </a:solidFill>
                <a:latin typeface="VUKAPU+BFIUWS+TimesNewRomanPS-BoldMT,Bold"/>
                <a:cs typeface="VUKAPU+BFIUWS+TimesNewRomanPS-BoldMT,Bold"/>
              </a:rPr>
              <a:t>ﺭ)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078669" cy="5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00000"/>
                </a:solidFill>
                <a:latin typeface="IUNBCV+NHNQKL+Calibri-Light"/>
                <a:cs typeface="IUNBCV+NHNQKL+Calibri-Light"/>
              </a:rPr>
              <a:t>Class Bivalvia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32442"/>
            <a:ext cx="10284164" cy="134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Someꢀscallopsꢀcanꢀswimꢀbyꢀrapidlyꢀejectingꢀwaterꢀfromꢀmantleꢀcavity</a:t>
            </a:r>
          </a:p>
          <a:p>
            <a:pPr marL="228600" marR="0">
              <a:lnSpc>
                <a:spcPts val="2800"/>
              </a:lnSpc>
              <a:spcBef>
                <a:spcPts val="271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withꢀ</a:t>
            </a:r>
            <a:r>
              <a:rPr sz="2800">
                <a:solidFill>
                  <a:srgbClr val="FF0000"/>
                </a:solidFill>
                <a:latin typeface="BAEPPF+Calibri"/>
                <a:cs typeface="BAEPPF+Calibri"/>
              </a:rPr>
              <a:t>siphon</a:t>
            </a:r>
          </a:p>
          <a:p>
            <a:pPr marL="0" marR="0">
              <a:lnSpc>
                <a:spcPts val="2800"/>
              </a:lnSpc>
              <a:spcBef>
                <a:spcPts val="695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Shipwormꢀboresꢀinꢀmangroves,ꢀdriftwood,ꢀandꢀpilings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6839" y="3180088"/>
            <a:ext cx="9919461" cy="1822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Haveꢀsymbioticꢀrelationshipꢀw/ꢀbacteriaꢀinꢀtheꢀgutꢀthatꢀdigestsꢀwood</a:t>
            </a:r>
          </a:p>
          <a:p>
            <a:pPr marL="0" marR="0">
              <a:lnSpc>
                <a:spcPts val="2400"/>
              </a:lnSpc>
              <a:spcBef>
                <a:spcPts val="219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Valvesꢀlieꢀatꢀtheꢀinnerꢀendꢀofꢀtunnelꢀlinedꢀw/ꢀcalciumꢀcarbonateꢀandꢀsiphon</a:t>
            </a:r>
          </a:p>
          <a:p>
            <a:pPr marL="228600" marR="0">
              <a:lnSpc>
                <a:spcPts val="2400"/>
              </a:lnSpc>
              <a:spcBef>
                <a:spcPts val="261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protrudesꢀfromꢀentrance</a:t>
            </a:r>
          </a:p>
          <a:p>
            <a:pPr marL="0" marR="0">
              <a:lnSpc>
                <a:spcPts val="2400"/>
              </a:lnSpc>
              <a:spcBef>
                <a:spcPts val="107"/>
              </a:spcBef>
              <a:spcAft>
                <a:spcPct val="0"/>
              </a:spcAft>
            </a:pPr>
            <a:r>
              <a:rPr sz="2450">
                <a:solidFill>
                  <a:srgbClr val="FF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>
                <a:solidFill>
                  <a:srgbClr val="FF0000"/>
                </a:solidFill>
                <a:latin typeface="BAEPPF+Calibri"/>
                <a:cs typeface="BAEPPF+Calibri"/>
              </a:rPr>
              <a:t>Foulingꢀorganismꢀ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=ꢀsettlesꢀonꢀbottomsꢀofꢀboats,ꢀpilings,ꢀandꢀotherꢀsubmerged</a:t>
            </a:r>
          </a:p>
          <a:p>
            <a:pPr marL="228600" marR="0">
              <a:lnSpc>
                <a:spcPts val="2400"/>
              </a:lnSpc>
              <a:spcBef>
                <a:spcPts val="161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surfaces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967720" cy="5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0000"/>
                </a:solidFill>
                <a:latin typeface="IUNBCV+NHNQKL+Calibri-Light"/>
                <a:cs typeface="IUNBCV+NHNQKL+Calibri-Light"/>
              </a:rPr>
              <a:t>Phylum Mollusca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787542"/>
            <a:ext cx="2186793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200,000ꢀspecies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6840" y="2085738"/>
            <a:ext cx="6213303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Moreꢀspeciesꢀinꢀoceanꢀthanꢀanyꢀotherꢀanimalꢀgroup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809130"/>
            <a:ext cx="5608989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Softꢀbodyꢀenclosedꢀbyꢀcalciumꢀcarbonateꢀshell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532520"/>
            <a:ext cx="3109781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0">
                <a:solidFill>
                  <a:srgbClr val="000000"/>
                </a:solidFill>
                <a:latin typeface="BAEPPF+Calibri"/>
                <a:cs typeface="BAEPPF+Calibri"/>
              </a:rPr>
              <a:t>Bodyꢀcoveredꢀbyꢀ</a:t>
            </a:r>
            <a:r>
              <a:rPr sz="2200">
                <a:solidFill>
                  <a:srgbClr val="FF0000"/>
                </a:solidFill>
                <a:latin typeface="BAEPPF+Calibri"/>
                <a:cs typeface="BAEPPF+Calibri"/>
              </a:rPr>
              <a:t>mantle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6840" y="3830718"/>
            <a:ext cx="5082879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Thinꢀlayerꢀofꢀtissueꢀthatꢀsecretesꢀtheꢀshell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192413"/>
            <a:ext cx="3529457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DisplaysꢀBilateralꢀSymmetry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4915805"/>
            <a:ext cx="7115688" cy="107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Ventralꢀmuscularꢀfootꢀusedꢀforꢀlocomotion</a:t>
            </a:r>
          </a:p>
          <a:p>
            <a:pPr marL="0" marR="0">
              <a:lnSpc>
                <a:spcPts val="2200"/>
              </a:lnSpc>
              <a:spcBef>
                <a:spcPts val="3026"/>
              </a:spcBef>
              <a:spcAft>
                <a:spcPct val="0"/>
              </a:spcAft>
            </a:pPr>
            <a:r>
              <a:rPr sz="22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BAEPPF+Calibri"/>
                <a:cs typeface="BAEPPF+Calibri"/>
              </a:rPr>
              <a:t>Mostꢀhadꢀhaveꢀthatꢀincludesꢀeyesꢀandꢀotherꢀsensoryꢀorgans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0238" y="5352897"/>
            <a:ext cx="4386522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FBMDMD+Calibri-Bold"/>
                <a:cs typeface="FBMDMD+Calibri-Bold"/>
              </a:rPr>
              <a:t>Essentially,ꢀaꢀmolluscꢀisꢀaꢀcoiledꢀmassꢀofꢀvital</a:t>
            </a:r>
          </a:p>
          <a:p>
            <a:pPr marL="0" marR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FBMDMD+Calibri-Bold"/>
                <a:cs typeface="FBMDMD+Calibri-Bold"/>
              </a:rPr>
              <a:t>organsꢀwrapped</a:t>
            </a:r>
          </a:p>
          <a:p>
            <a:pPr marL="0" marR="0">
              <a:lnSpc>
                <a:spcPts val="1800"/>
              </a:lnSpc>
              <a:spcBef>
                <a:spcPts val="30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FBMDMD+Calibri-Bold"/>
                <a:cs typeface="FBMDMD+Calibri-Bold"/>
              </a:rPr>
              <a:t>inꢀaꢀdorsalꢀshell.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967720" cy="5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0000"/>
                </a:solidFill>
                <a:latin typeface="IUNBCV+NHNQKL+Calibri-Light"/>
                <a:cs typeface="IUNBCV+NHNQKL+Calibri-Light"/>
              </a:rPr>
              <a:t>Phylum Mollusca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32442"/>
            <a:ext cx="5723552" cy="1225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>
                <a:solidFill>
                  <a:srgbClr val="000000"/>
                </a:solidFill>
                <a:latin typeface="BAEPPF+Calibri"/>
                <a:cs typeface="BAEPPF+Calibri"/>
              </a:rPr>
              <a:t>Someꢀhaveꢀ</a:t>
            </a:r>
            <a:r>
              <a:rPr sz="2800">
                <a:solidFill>
                  <a:srgbClr val="FF0000"/>
                </a:solidFill>
                <a:latin typeface="BAEPPF+Calibri"/>
                <a:cs typeface="BAEPPF+Calibri"/>
              </a:rPr>
              <a:t>radula</a:t>
            </a:r>
          </a:p>
          <a:p>
            <a:pPr marL="457200" marR="0">
              <a:lnSpc>
                <a:spcPts val="2400"/>
              </a:lnSpc>
              <a:spcBef>
                <a:spcPts val="217"/>
              </a:spcBef>
              <a:spcAft>
                <a:spcPct val="0"/>
              </a:spcAft>
            </a:pPr>
            <a:r>
              <a:rPr sz="2450">
                <a:solidFill>
                  <a:srgbClr val="FFC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C000"/>
                </a:solidFill>
                <a:latin typeface="BAEPPF+Calibri"/>
                <a:cs typeface="BAEPPF+Calibri"/>
              </a:rPr>
              <a:t>Ribbonꢀofꢀsmallꢀteethꢀusedꢀtoꢀraspꢀfood</a:t>
            </a:r>
          </a:p>
          <a:p>
            <a:pPr marL="457200" marR="0">
              <a:lnSpc>
                <a:spcPts val="2400"/>
              </a:lnSpc>
              <a:spcBef>
                <a:spcPts val="219"/>
              </a:spcBef>
              <a:spcAft>
                <a:spcPct val="0"/>
              </a:spcAft>
            </a:pPr>
            <a:r>
              <a:rPr sz="2450">
                <a:solidFill>
                  <a:srgbClr val="FFC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C000"/>
                </a:solidFill>
                <a:latin typeface="BAEPPF+Calibri"/>
                <a:cs typeface="BAEPPF+Calibri"/>
              </a:rPr>
              <a:t>fromꢀsurfaces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6839" y="3070360"/>
            <a:ext cx="2180861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FFC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C000"/>
                </a:solidFill>
                <a:latin typeface="BAEPPF+Calibri"/>
                <a:cs typeface="BAEPPF+Calibri"/>
              </a:rPr>
              <a:t>Madeꢀofꢀchitin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526545"/>
            <a:ext cx="2409376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Haveꢀpairedꢀgills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438912"/>
            <a:ext cx="9076875" cy="130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Portionꢀofꢀbodyꢀmayꢀbeꢀcoiledꢀandꢀasymetrical</a:t>
            </a:r>
          </a:p>
          <a:p>
            <a:pPr marL="0" marR="0">
              <a:lnSpc>
                <a:spcPts val="2400"/>
              </a:lnSpc>
              <a:spcBef>
                <a:spcPts val="4319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Occupyꢀallꢀmarineꢀenvironmentsꢀ–ꢀrockyꢀshoresꢀtoꢀhydrothermalꢀvents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276" y="777787"/>
            <a:ext cx="10440744" cy="145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2361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00000"/>
                </a:solidFill>
                <a:latin typeface="IUNBCV+NHNQKL+Calibri-Light"/>
                <a:cs typeface="IUNBCV+NHNQKL+Calibri-Light"/>
              </a:rPr>
              <a:t>Class Gastropod – Stomach Footed</a:t>
            </a:r>
          </a:p>
          <a:p>
            <a:pPr marL="0" marR="0">
              <a:lnSpc>
                <a:spcPts val="2800"/>
              </a:lnSpc>
              <a:spcBef>
                <a:spcPts val="23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Coiledꢀmassꢀofꢀvitalꢀorgansꢀenclosedꢀbyꢀaꢀdorsalꢀshellꢀrestingꢀonꢀaꢀfoot</a:t>
            </a:r>
          </a:p>
          <a:p>
            <a:pPr marL="0" marR="0">
              <a:lnSpc>
                <a:spcPts val="2400"/>
              </a:lnSpc>
              <a:spcBef>
                <a:spcPts val="717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Mostꢀuseꢀradulaꢀtoꢀscrapeꢀalgae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277" y="2293123"/>
            <a:ext cx="4180569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Mudꢀsnailsꢀareꢀdepositꢀfeeders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276" y="2749307"/>
            <a:ext cx="11218521" cy="73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Whelks,ꢀoysterꢀdrills,ꢀandꢀconeꢀshellsꢀareꢀcarnivoresꢀthatꢀpreyꢀonꢀclams,ꢀoysters,ꢀworms,</a:t>
            </a:r>
          </a:p>
          <a:p>
            <a:pPr marL="228600" marR="0">
              <a:lnSpc>
                <a:spcPts val="2400"/>
              </a:lnSpc>
              <a:spcBef>
                <a:spcPts val="261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andꢀsmallꢀfishes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477" y="3476076"/>
            <a:ext cx="4277014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05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0000"/>
                </a:solidFill>
                <a:latin typeface="BAEPPF+Calibri"/>
                <a:cs typeface="BAEPPF+Calibri"/>
              </a:rPr>
              <a:t>ModifiedꢀRadulaꢀtoꢀdrillꢀandꢀraspꢀprey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067595" cy="46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6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FF0000"/>
                </a:solidFill>
                <a:latin typeface="PJWLGF+PQMUCM+Calibri-Light,Bold"/>
                <a:cs typeface="PJWLGF+PQMUCM+Calibri-Light,Bold"/>
              </a:rPr>
              <a:t>Class</a:t>
            </a:r>
            <a:r>
              <a:rPr sz="4400" spc="-193">
                <a:solidFill>
                  <a:srgbClr val="FF0000"/>
                </a:solidFill>
                <a:latin typeface="PJWLGF+PQMUCM+Calibri-Light,Bold"/>
                <a:cs typeface="PJWLGF+PQMUCM+Calibri-Light,Bold"/>
              </a:rPr>
              <a:t> </a:t>
            </a:r>
            <a:r>
              <a:rPr sz="4400">
                <a:solidFill>
                  <a:srgbClr val="FF0000"/>
                </a:solidFill>
                <a:latin typeface="PJWLGF+PQMUCM+Calibri-Light,Bold"/>
                <a:cs typeface="PJWLGF+PQMUCM+Calibri-Light,Bold"/>
              </a:rPr>
              <a:t>Bivalvia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08915"/>
            <a:ext cx="3824868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Clams,ꢀmussels,ꢀandꢀoysters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648131"/>
            <a:ext cx="5346819" cy="807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Bodyꢀlaterallyꢀcompressedꢀandꢀenclosed</a:t>
            </a:r>
          </a:p>
          <a:p>
            <a:pPr marL="0" marR="0">
              <a:lnSpc>
                <a:spcPts val="2400"/>
              </a:lnSpc>
              <a:spcBef>
                <a:spcPts val="419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withꢀtwoꢀpartsꢀ(valves)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906955"/>
            <a:ext cx="2617522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Noꢀheadꢀorꢀradula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746170"/>
            <a:ext cx="5828477" cy="122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Gillsꢀexpandedꢀandꢀfoldedꢀusedꢀtoꢀobtain</a:t>
            </a:r>
          </a:p>
          <a:p>
            <a:pPr marL="0" marR="0">
              <a:lnSpc>
                <a:spcPts val="2400"/>
              </a:lnSpc>
              <a:spcBef>
                <a:spcPts val="961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oxygen,</a:t>
            </a:r>
          </a:p>
          <a:p>
            <a:pPr marL="0" marR="0">
              <a:lnSpc>
                <a:spcPts val="2400"/>
              </a:lnSpc>
              <a:spcBef>
                <a:spcPts val="307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andꢀfilterꢀandꢀsortꢀfoodꢀparticlesꢀfromꢀwater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498087"/>
            <a:ext cx="6171548" cy="1597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55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00000"/>
                </a:solidFill>
                <a:latin typeface="IUNBCV+NHNQKL+Calibri-Light"/>
                <a:cs typeface="IUNBCV+NHNQKL+Calibri-Light"/>
              </a:rPr>
              <a:t>Class Bivalvia</a:t>
            </a:r>
          </a:p>
          <a:p>
            <a:pPr marL="0" marR="0">
              <a:lnSpc>
                <a:spcPts val="2800"/>
              </a:lnSpc>
              <a:spcBef>
                <a:spcPts val="103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Innerꢀsurfaceꢀofꢀshellꢀlinedꢀw/ꢀmantleꢀso</a:t>
            </a:r>
          </a:p>
          <a:p>
            <a:pPr marL="0" marR="0">
              <a:lnSpc>
                <a:spcPts val="2800"/>
              </a:lnSpc>
              <a:spcBef>
                <a:spcPts val="602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wholeꢀbodyꢀliesꢀinꢀmantleꢀcavity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678419"/>
            <a:ext cx="5505070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Strongꢀmusclesꢀusedꢀtoꢀcloseꢀvalves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189467"/>
            <a:ext cx="7178267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Clamsꢀburrowꢀinꢀsandꢀorꢀmudꢀandꢀwaterꢀdrawn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700516"/>
            <a:ext cx="4935990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inꢀandꢀoutꢀofꢀmantleꢀbyꢀ</a:t>
            </a:r>
            <a:r>
              <a:rPr sz="2800">
                <a:solidFill>
                  <a:srgbClr val="FF0000"/>
                </a:solidFill>
                <a:latin typeface="BAEPPF+Calibri"/>
                <a:cs typeface="BAEPPF+Calibri"/>
              </a:rPr>
              <a:t>siphons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6839" y="4153065"/>
            <a:ext cx="6658374" cy="39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Allowꢀclamꢀtoꢀfeedꢀandꢀobtainꢀoxygenꢀwhileꢀburied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078669" cy="5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00000"/>
                </a:solidFill>
                <a:latin typeface="IUNBCV+NHNQKL+Calibri-Light"/>
                <a:cs typeface="IUNBCV+NHNQKL+Calibri-Light"/>
              </a:rPr>
              <a:t>Class Bivalvia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32442"/>
            <a:ext cx="10046789" cy="84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Musselsꢀsecreteꢀ</a:t>
            </a:r>
            <a:r>
              <a:rPr sz="2800">
                <a:solidFill>
                  <a:srgbClr val="FF0000"/>
                </a:solidFill>
                <a:latin typeface="BAEPPF+Calibri"/>
                <a:cs typeface="BAEPPF+Calibri"/>
              </a:rPr>
              <a:t>byssalꢀthreadsꢀ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thatꢀattachꢀthemꢀtoꢀrocksꢀandꢀother</a:t>
            </a:r>
          </a:p>
          <a:p>
            <a:pPr marL="228600" marR="0">
              <a:lnSpc>
                <a:spcPts val="2800"/>
              </a:lnSpc>
              <a:spcBef>
                <a:spcPts val="271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surfaces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777787"/>
            <a:ext cx="3078669" cy="5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ct val="0"/>
              </a:spcBef>
              <a:spcAft>
                <a:spcPct val="0"/>
              </a:spcAft>
            </a:pPr>
            <a:r>
              <a:rPr sz="4400">
                <a:solidFill>
                  <a:srgbClr val="000000"/>
                </a:solidFill>
                <a:latin typeface="IUNBCV+NHNQKL+Calibri-Light"/>
                <a:cs typeface="IUNBCV+NHNQKL+Calibri-Light"/>
              </a:rPr>
              <a:t>Class Bivalvia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39" y="1683218"/>
            <a:ext cx="5861480" cy="84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8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8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Oystersꢀcementꢀtheirꢀleftꢀshellꢀtoꢀhard</a:t>
            </a:r>
          </a:p>
          <a:p>
            <a:pPr marL="228600" marR="0">
              <a:lnSpc>
                <a:spcPts val="2800"/>
              </a:lnSpc>
              <a:spcBef>
                <a:spcPts val="271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BAEPPF+Calibri"/>
                <a:cs typeface="BAEPPF+Calibri"/>
              </a:rPr>
              <a:t>surfaceꢀandꢀotherꢀtoꢀanotherꢀoyster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2239" y="2519816"/>
            <a:ext cx="5379789" cy="73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OUDCQG+AMVNBO+ArialMT"/>
                <a:cs typeface="OUDCQG+AMVNBO+ArialMT"/>
              </a:rPr>
              <a:t>•</a:t>
            </a:r>
            <a:r>
              <a:rPr sz="2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Pearlsꢀoccurꢀwhenꢀirritatingꢀparticlesꢀare</a:t>
            </a:r>
          </a:p>
          <a:p>
            <a:pPr marL="228600" marR="0">
              <a:lnSpc>
                <a:spcPts val="2400"/>
              </a:lnSpc>
              <a:spcBef>
                <a:spcPts val="261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lodgedꢀwithinꢀtheꢀmantleꢀcavityꢀand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10839" y="3249391"/>
            <a:ext cx="5375319" cy="393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coveredꢀbyꢀsecretionsꢀ(CaCO</a:t>
            </a:r>
            <a:r>
              <a:rPr sz="2400" spc="-20" baseline="-25000">
                <a:solidFill>
                  <a:srgbClr val="000000"/>
                </a:solidFill>
                <a:latin typeface="BAEPPF+Calibri"/>
                <a:cs typeface="BAEPPF+Calibri"/>
              </a:rPr>
              <a:t>3</a:t>
            </a:r>
            <a:r>
              <a:rPr sz="2400">
                <a:solidFill>
                  <a:srgbClr val="000000"/>
                </a:solidFill>
                <a:latin typeface="BAEPPF+Calibri"/>
                <a:cs typeface="BAEPPF+Calibri"/>
              </a:rPr>
              <a:t>)ꢀfromꢀoyster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5"/>
  <p:tag name="AS_OS" val="Microsoft Windows NT 10.0.20348.0"/>
  <p:tag name="AS_RELEASE_DATE" val="2023.12.14"/>
  <p:tag name="AS_TITLE" val="Aspose.Slides for .NET6"/>
  <p:tag name="AS_VERSION" val="23.12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BAEPPF+Calibri</vt:lpstr>
      <vt:lpstr>PJWLGF+PQMUCM+Calibri-Light,Bold</vt:lpstr>
      <vt:lpstr>IUNBCV+NHNQKL+Calibri-Light</vt:lpstr>
      <vt:lpstr>FBMDMD+Calibri-Bold</vt:lpstr>
      <vt:lpstr>OUDCQG+AMVNBO+ArialMT</vt:lpstr>
      <vt:lpstr>Calibri</vt:lpstr>
      <vt:lpstr>Arial</vt:lpstr>
      <vt:lpstr>VUKAPU+BFIUWS+TimesNewRomanPS-BoldMT,Bold</vt:lpstr>
      <vt:lpstr>QTSRDE+Arial-BoldMT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abdelwahab abdelwarith</dc:creator>
  <cp:lastModifiedBy>abdelwahab abdelwarith</cp:lastModifiedBy>
  <cp:revision>5</cp:revision>
  <dcterms:modified xsi:type="dcterms:W3CDTF">2024-02-27T12:32:13Z</dcterms:modified>
</cp:coreProperties>
</file>