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8"/>
  </p:notesMasterIdLst>
  <p:sldIdLst>
    <p:sldId id="466" r:id="rId2"/>
    <p:sldId id="467" r:id="rId3"/>
    <p:sldId id="469" r:id="rId4"/>
    <p:sldId id="470" r:id="rId5"/>
    <p:sldId id="468" r:id="rId6"/>
    <p:sldId id="322" r:id="rId7"/>
    <p:sldId id="324" r:id="rId8"/>
    <p:sldId id="325" r:id="rId9"/>
    <p:sldId id="471" r:id="rId10"/>
    <p:sldId id="472" r:id="rId11"/>
    <p:sldId id="474" r:id="rId12"/>
    <p:sldId id="473" r:id="rId13"/>
    <p:sldId id="476" r:id="rId14"/>
    <p:sldId id="475" r:id="rId15"/>
    <p:sldId id="326" r:id="rId16"/>
    <p:sldId id="327" r:id="rId17"/>
    <p:sldId id="328" r:id="rId18"/>
    <p:sldId id="329" r:id="rId19"/>
    <p:sldId id="484" r:id="rId20"/>
    <p:sldId id="483" r:id="rId21"/>
    <p:sldId id="485" r:id="rId22"/>
    <p:sldId id="486" r:id="rId23"/>
    <p:sldId id="490" r:id="rId24"/>
    <p:sldId id="491" r:id="rId25"/>
    <p:sldId id="494" r:id="rId26"/>
    <p:sldId id="495" r:id="rId27"/>
    <p:sldId id="496" r:id="rId28"/>
    <p:sldId id="330" r:id="rId29"/>
    <p:sldId id="497" r:id="rId30"/>
    <p:sldId id="332" r:id="rId31"/>
    <p:sldId id="333" r:id="rId32"/>
    <p:sldId id="502" r:id="rId33"/>
    <p:sldId id="501" r:id="rId34"/>
    <p:sldId id="505" r:id="rId35"/>
    <p:sldId id="503" r:id="rId36"/>
    <p:sldId id="504" r:id="rId37"/>
    <p:sldId id="334" r:id="rId38"/>
    <p:sldId id="506" r:id="rId39"/>
    <p:sldId id="510" r:id="rId40"/>
    <p:sldId id="511" r:id="rId41"/>
    <p:sldId id="512" r:id="rId42"/>
    <p:sldId id="513" r:id="rId43"/>
    <p:sldId id="336" r:id="rId44"/>
    <p:sldId id="337" r:id="rId45"/>
    <p:sldId id="514" r:id="rId46"/>
    <p:sldId id="339"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5" autoAdjust="0"/>
    <p:restoredTop sz="93714" autoAdjust="0"/>
  </p:normalViewPr>
  <p:slideViewPr>
    <p:cSldViewPr snapToGrid="0">
      <p:cViewPr varScale="1">
        <p:scale>
          <a:sx n="61" d="100"/>
          <a:sy n="61" d="100"/>
        </p:scale>
        <p:origin x="18" y="264"/>
      </p:cViewPr>
      <p:guideLst>
        <p:guide orient="horz" pos="2160"/>
        <p:guide pos="3840"/>
      </p:guideLst>
    </p:cSldViewPr>
  </p:slideViewPr>
  <p:outlineViewPr>
    <p:cViewPr>
      <p:scale>
        <a:sx n="33" d="100"/>
        <a:sy n="33" d="100"/>
      </p:scale>
      <p:origin x="0" y="879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F619D-1965-48CE-BD9B-F7DC33C82029}" type="datetimeFigureOut">
              <a:rPr lang="en-US" smtClean="0"/>
              <a:pPr/>
              <a:t>2/8/2016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E38CD-7C26-4363-83AB-BDAD5204E26F}" type="slidenum">
              <a:rPr lang="en-US" smtClean="0"/>
              <a:pPr/>
              <a:t>‹#›</a:t>
            </a:fld>
            <a:endParaRPr lang="en-US"/>
          </a:p>
        </p:txBody>
      </p:sp>
    </p:spTree>
    <p:extLst>
      <p:ext uri="{BB962C8B-B14F-4D97-AF65-F5344CB8AC3E}">
        <p14:creationId xmlns:p14="http://schemas.microsoft.com/office/powerpoint/2010/main" val="759327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http://homepages.cae.wisc.edu/~me232/tolerance_info/limits_fits.pdf (design size VS basic</a:t>
            </a:r>
            <a:r>
              <a:rPr lang="en-US" baseline="0" dirty="0" smtClean="0"/>
              <a:t> size</a:t>
            </a:r>
            <a:r>
              <a:rPr lang="en-US" dirty="0" smtClean="0"/>
              <a:t>)</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7</a:t>
            </a:fld>
            <a:endParaRPr lang="en-US"/>
          </a:p>
        </p:txBody>
      </p:sp>
    </p:spTree>
    <p:extLst>
      <p:ext uri="{BB962C8B-B14F-4D97-AF65-F5344CB8AC3E}">
        <p14:creationId xmlns:p14="http://schemas.microsoft.com/office/powerpoint/2010/main" val="2281192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33</a:t>
            </a:fld>
            <a:endParaRPr lang="en-US"/>
          </a:p>
        </p:txBody>
      </p:sp>
    </p:spTree>
    <p:extLst>
      <p:ext uri="{BB962C8B-B14F-4D97-AF65-F5344CB8AC3E}">
        <p14:creationId xmlns:p14="http://schemas.microsoft.com/office/powerpoint/2010/main" val="4217455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both hole and the shaft only unilateral tolerances are selected </a:t>
            </a:r>
            <a:r>
              <a:rPr lang="en-US" baseline="0" dirty="0" err="1" smtClean="0"/>
              <a:t>bcz</a:t>
            </a:r>
            <a:r>
              <a:rPr lang="en-US" baseline="0" dirty="0" smtClean="0"/>
              <a:t> these are presented as basic hole and shaft for which lower and upper deviation respectively are zero.</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34</a:t>
            </a:fld>
            <a:endParaRPr lang="en-US"/>
          </a:p>
        </p:txBody>
      </p:sp>
    </p:spTree>
    <p:extLst>
      <p:ext uri="{BB962C8B-B14F-4D97-AF65-F5344CB8AC3E}">
        <p14:creationId xmlns:p14="http://schemas.microsoft.com/office/powerpoint/2010/main" val="2291870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http://www.moorepants.info/jkm/courses/eng4/lectures/lecture14.html#slide-17</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35</a:t>
            </a:fld>
            <a:endParaRPr lang="en-US"/>
          </a:p>
        </p:txBody>
      </p:sp>
    </p:spTree>
    <p:extLst>
      <p:ext uri="{BB962C8B-B14F-4D97-AF65-F5344CB8AC3E}">
        <p14:creationId xmlns:p14="http://schemas.microsoft.com/office/powerpoint/2010/main" val="1303768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http://www.moorepants.info/jkm/courses/eng4/lectures/lecture14.html#slide-17</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36</a:t>
            </a:fld>
            <a:endParaRPr lang="en-US"/>
          </a:p>
        </p:txBody>
      </p:sp>
    </p:spTree>
    <p:extLst>
      <p:ext uri="{BB962C8B-B14F-4D97-AF65-F5344CB8AC3E}">
        <p14:creationId xmlns:p14="http://schemas.microsoft.com/office/powerpoint/2010/main" val="1433965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en-US" sz="1200" b="1" u="sng" dirty="0" smtClean="0"/>
              <a:t>ISO Method to Determine Tolerance</a:t>
            </a:r>
          </a:p>
          <a:p>
            <a:pPr marL="609600" indent="-609600">
              <a:buFont typeface="Monotype Sorts" pitchFamily="2" charset="2"/>
              <a:buNone/>
            </a:pPr>
            <a:r>
              <a:rPr lang="en-US" altLang="en-US" b="1" dirty="0" smtClean="0"/>
              <a:t>Procedure</a:t>
            </a:r>
          </a:p>
          <a:p>
            <a:pPr marL="609600" indent="-609600">
              <a:buFont typeface="Monotype Sorts" pitchFamily="2" charset="2"/>
              <a:buAutoNum type="arabicPeriod"/>
            </a:pPr>
            <a:r>
              <a:rPr lang="en-US" altLang="en-US" dirty="0" smtClean="0">
                <a:latin typeface="Arial" charset="0"/>
                <a:cs typeface="Arial" charset="0"/>
              </a:rPr>
              <a:t>Basic size selection</a:t>
            </a:r>
          </a:p>
          <a:p>
            <a:pPr marL="609600" indent="-609600">
              <a:buFont typeface="Monotype Sorts" pitchFamily="2" charset="2"/>
              <a:buAutoNum type="arabicPeriod"/>
            </a:pPr>
            <a:r>
              <a:rPr lang="en-US" altLang="en-US" dirty="0" smtClean="0">
                <a:latin typeface="Arial" charset="0"/>
                <a:cs typeface="Arial" charset="0"/>
              </a:rPr>
              <a:t>Determine the preferred fit</a:t>
            </a:r>
          </a:p>
          <a:p>
            <a:pPr marL="609600" indent="-609600">
              <a:buFont typeface="Monotype Sorts" pitchFamily="2" charset="2"/>
              <a:buAutoNum type="arabicPeriod"/>
            </a:pPr>
            <a:r>
              <a:rPr lang="en-US" altLang="en-US" dirty="0" smtClean="0">
                <a:latin typeface="Arial" charset="0"/>
                <a:cs typeface="Arial" charset="0"/>
              </a:rPr>
              <a:t>International Grade</a:t>
            </a:r>
          </a:p>
          <a:p>
            <a:pPr marL="609600" indent="-609600">
              <a:buFont typeface="Monotype Sorts" pitchFamily="2" charset="2"/>
              <a:buAutoNum type="arabicPeriod"/>
            </a:pPr>
            <a:r>
              <a:rPr lang="en-US" altLang="en-US" dirty="0" smtClean="0">
                <a:latin typeface="Arial" charset="0"/>
                <a:cs typeface="Arial" charset="0"/>
              </a:rPr>
              <a:t>Determine tolerances</a:t>
            </a:r>
          </a:p>
          <a:p>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37</a:t>
            </a:fld>
            <a:endParaRPr lang="en-US"/>
          </a:p>
        </p:txBody>
      </p:sp>
    </p:spTree>
    <p:extLst>
      <p:ext uri="{BB962C8B-B14F-4D97-AF65-F5344CB8AC3E}">
        <p14:creationId xmlns:p14="http://schemas.microsoft.com/office/powerpoint/2010/main" val="609883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mtClean="0"/>
              <a:t>https://books.google.com.sa/books?id=iwcMo9neBRMC&amp;pg=PA144&amp;lpg=PA144&amp;dq=fundamental+deviation+selection+fits&amp;source=bl&amp;ots=67sTVnD757&amp;sig=rR2GRTtSKmuvsYzCwapuA5_9LGM&amp;hl=en&amp;sa=X&amp;redir_esc=y#v=onepage&amp;q=fundamental%20deviation%20selection%20fits&amp;f=false</a:t>
            </a:r>
            <a:endParaRPr lang="en-GB"/>
          </a:p>
        </p:txBody>
      </p:sp>
      <p:sp>
        <p:nvSpPr>
          <p:cNvPr id="4" name="Slide Number Placeholder 3"/>
          <p:cNvSpPr>
            <a:spLocks noGrp="1"/>
          </p:cNvSpPr>
          <p:nvPr>
            <p:ph type="sldNum" sz="quarter" idx="10"/>
          </p:nvPr>
        </p:nvSpPr>
        <p:spPr/>
        <p:txBody>
          <a:bodyPr/>
          <a:lstStyle/>
          <a:p>
            <a:fld id="{F93E38CD-7C26-4363-83AB-BDAD5204E26F}" type="slidenum">
              <a:rPr lang="en-US" smtClean="0"/>
              <a:pPr/>
              <a:t>38</a:t>
            </a:fld>
            <a:endParaRPr lang="en-US"/>
          </a:p>
        </p:txBody>
      </p:sp>
    </p:spTree>
    <p:extLst>
      <p:ext uri="{BB962C8B-B14F-4D97-AF65-F5344CB8AC3E}">
        <p14:creationId xmlns:p14="http://schemas.microsoft.com/office/powerpoint/2010/main" val="3190513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39</a:t>
            </a:fld>
            <a:endParaRPr lang="en-US"/>
          </a:p>
        </p:txBody>
      </p:sp>
    </p:spTree>
    <p:extLst>
      <p:ext uri="{BB962C8B-B14F-4D97-AF65-F5344CB8AC3E}">
        <p14:creationId xmlns:p14="http://schemas.microsoft.com/office/powerpoint/2010/main" val="37552036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40</a:t>
            </a:fld>
            <a:endParaRPr lang="en-US"/>
          </a:p>
        </p:txBody>
      </p:sp>
    </p:spTree>
    <p:extLst>
      <p:ext uri="{BB962C8B-B14F-4D97-AF65-F5344CB8AC3E}">
        <p14:creationId xmlns:p14="http://schemas.microsoft.com/office/powerpoint/2010/main" val="2810789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41</a:t>
            </a:fld>
            <a:endParaRPr lang="en-US"/>
          </a:p>
        </p:txBody>
      </p:sp>
    </p:spTree>
    <p:extLst>
      <p:ext uri="{BB962C8B-B14F-4D97-AF65-F5344CB8AC3E}">
        <p14:creationId xmlns:p14="http://schemas.microsoft.com/office/powerpoint/2010/main" val="168854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42</a:t>
            </a:fld>
            <a:endParaRPr lang="en-US"/>
          </a:p>
        </p:txBody>
      </p:sp>
    </p:spTree>
    <p:extLst>
      <p:ext uri="{BB962C8B-B14F-4D97-AF65-F5344CB8AC3E}">
        <p14:creationId xmlns:p14="http://schemas.microsoft.com/office/powerpoint/2010/main" val="2937086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https://www.youtube.com/watch?v=KiXHABfRHfQ</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9</a:t>
            </a:fld>
            <a:endParaRPr lang="en-US"/>
          </a:p>
        </p:txBody>
      </p:sp>
    </p:spTree>
    <p:extLst>
      <p:ext uri="{BB962C8B-B14F-4D97-AF65-F5344CB8AC3E}">
        <p14:creationId xmlns:p14="http://schemas.microsoft.com/office/powerpoint/2010/main" val="3057200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14</a:t>
            </a:fld>
            <a:endParaRPr lang="en-US"/>
          </a:p>
        </p:txBody>
      </p:sp>
    </p:spTree>
    <p:extLst>
      <p:ext uri="{BB962C8B-B14F-4D97-AF65-F5344CB8AC3E}">
        <p14:creationId xmlns:p14="http://schemas.microsoft.com/office/powerpoint/2010/main" val="4068187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https://en.wikipedia.org/wiki/Engineering_tolerance</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22</a:t>
            </a:fld>
            <a:endParaRPr lang="en-US"/>
          </a:p>
        </p:txBody>
      </p:sp>
    </p:spTree>
    <p:extLst>
      <p:ext uri="{BB962C8B-B14F-4D97-AF65-F5344CB8AC3E}">
        <p14:creationId xmlns:p14="http://schemas.microsoft.com/office/powerpoint/2010/main" val="1124622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https://en.wikipedia.org/wiki/Engineering_tolerance</a:t>
            </a:r>
          </a:p>
          <a:p>
            <a:r>
              <a:rPr lang="en-GB" dirty="0" smtClean="0"/>
              <a:t>http://bukbazzar.blogspot.com/2015/04/limits-and-fits.html</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23</a:t>
            </a:fld>
            <a:endParaRPr lang="en-US"/>
          </a:p>
        </p:txBody>
      </p:sp>
    </p:spTree>
    <p:extLst>
      <p:ext uri="{BB962C8B-B14F-4D97-AF65-F5344CB8AC3E}">
        <p14:creationId xmlns:p14="http://schemas.microsoft.com/office/powerpoint/2010/main" val="2871830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books.google.com.sa/books?id=iwcMo9neBRMC&amp;pg=PA144&amp;lpg=PA144&amp;dq=fundamental+deviation+selection+fits&amp;source=bl&amp;ots=67sTVnD757&amp;sig=rR2GRTtSKmuvsYzCwapuA5_9LGM&amp;hl=en&amp;sa=X&amp;redir_esc=y#v=onepage&amp;q=fundamental%20deviation%20selection%20fits&amp;f=false</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28</a:t>
            </a:fld>
            <a:endParaRPr lang="en-US"/>
          </a:p>
        </p:txBody>
      </p:sp>
    </p:spTree>
    <p:extLst>
      <p:ext uri="{BB962C8B-B14F-4D97-AF65-F5344CB8AC3E}">
        <p14:creationId xmlns:p14="http://schemas.microsoft.com/office/powerpoint/2010/main" val="2558596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http://www.engineeringessentials.com/ege/tol/tol_page9.htm</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29</a:t>
            </a:fld>
            <a:endParaRPr lang="en-US"/>
          </a:p>
        </p:txBody>
      </p:sp>
    </p:spTree>
    <p:extLst>
      <p:ext uri="{BB962C8B-B14F-4D97-AF65-F5344CB8AC3E}">
        <p14:creationId xmlns:p14="http://schemas.microsoft.com/office/powerpoint/2010/main" val="3829289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http://www.engineersedge.com/international_tol.htm</a:t>
            </a:r>
            <a:endParaRPr lang="en-GB"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30</a:t>
            </a:fld>
            <a:endParaRPr lang="en-US"/>
          </a:p>
        </p:txBody>
      </p:sp>
    </p:spTree>
    <p:extLst>
      <p:ext uri="{BB962C8B-B14F-4D97-AF65-F5344CB8AC3E}">
        <p14:creationId xmlns:p14="http://schemas.microsoft.com/office/powerpoint/2010/main" val="1946741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3E38CD-7C26-4363-83AB-BDAD5204E26F}" type="slidenum">
              <a:rPr lang="en-US" smtClean="0"/>
              <a:pPr/>
              <a:t>31</a:t>
            </a:fld>
            <a:endParaRPr lang="en-US"/>
          </a:p>
        </p:txBody>
      </p:sp>
    </p:spTree>
    <p:extLst>
      <p:ext uri="{BB962C8B-B14F-4D97-AF65-F5344CB8AC3E}">
        <p14:creationId xmlns:p14="http://schemas.microsoft.com/office/powerpoint/2010/main" val="2972693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07F38074-2A0A-4E02-AE8D-F378FCD731D2}" type="datetimeFigureOut">
              <a:rPr lang="en-US" smtClean="0"/>
              <a:pPr/>
              <a:t>2/8/2016</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941A5E27-B155-45EF-8FA5-79BEB777047D}" type="slidenum">
              <a:rPr lang="en-US" smtClean="0"/>
              <a:pPr/>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38074-2A0A-4E02-AE8D-F378FCD731D2}"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F38074-2A0A-4E02-AE8D-F378FCD731D2}"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F38074-2A0A-4E02-AE8D-F378FCD731D2}"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F38074-2A0A-4E02-AE8D-F378FCD731D2}" type="datetimeFigureOut">
              <a:rPr lang="en-US" smtClean="0"/>
              <a:pPr/>
              <a:t>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F38074-2A0A-4E02-AE8D-F378FCD731D2}" type="datetimeFigureOut">
              <a:rPr lang="en-US" smtClean="0"/>
              <a:pPr/>
              <a:t>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F38074-2A0A-4E02-AE8D-F378FCD731D2}" type="datetimeFigureOut">
              <a:rPr lang="en-US" smtClean="0"/>
              <a:pPr/>
              <a:t>2/8/2016</a:t>
            </a:fld>
            <a:endParaRPr lang="en-US"/>
          </a:p>
        </p:txBody>
      </p:sp>
      <p:sp>
        <p:nvSpPr>
          <p:cNvPr id="4" name="Slide Number Placeholder 3"/>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F38074-2A0A-4E02-AE8D-F378FCD731D2}" type="datetimeFigureOut">
              <a:rPr lang="en-US" smtClean="0"/>
              <a:pPr/>
              <a:t>2/8/2016</a:t>
            </a:fld>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38074-2A0A-4E02-AE8D-F378FCD731D2}" type="datetimeFigureOut">
              <a:rPr lang="en-US" smtClean="0"/>
              <a:pPr/>
              <a:t>2/8/2016</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41A5E27-B155-45EF-8FA5-79BEB777047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07F38074-2A0A-4E02-AE8D-F378FCD731D2}" type="datetimeFigureOut">
              <a:rPr lang="en-US" smtClean="0"/>
              <a:pPr/>
              <a:t>2/8/2016</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941A5E27-B155-45EF-8FA5-79BEB77704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6.xml"/><Relationship Id="rId4" Type="http://schemas.openxmlformats.org/officeDocument/2006/relationships/image" Target="../media/image49.jpeg"/></Relationships>
</file>

<file path=ppt/slides/_rels/slide4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365161" y="4172756"/>
            <a:ext cx="9483501" cy="1287886"/>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ea typeface="Tahoma" panose="020B0604030504040204" pitchFamily="34" charset="0"/>
                <a:cs typeface="Times New Roman" panose="02020603050405020304" pitchFamily="18" charset="0"/>
              </a:rPr>
              <a:t>CHAPTER ONE</a:t>
            </a:r>
          </a:p>
          <a:p>
            <a:pPr algn="ctr">
              <a:lnSpc>
                <a:spcPct val="200000"/>
              </a:lnSpc>
            </a:pPr>
            <a:r>
              <a:rPr lang="en-US" sz="72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Fits and Tolerances</a:t>
            </a:r>
            <a:endParaRPr lang="en-US" sz="72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Title 1"/>
          <p:cNvSpPr txBox="1">
            <a:spLocks/>
          </p:cNvSpPr>
          <p:nvPr/>
        </p:nvSpPr>
        <p:spPr>
          <a:xfrm>
            <a:off x="841779" y="1416677"/>
            <a:ext cx="1283235" cy="1455312"/>
          </a:xfrm>
          <a:prstGeom prst="rect">
            <a:avLst/>
          </a:prstGeom>
        </p:spPr>
        <p:txBody>
          <a:bodyPr vert="horz" lIns="91440" tIns="45720" rIns="91440" bIns="45720" rtlCol="0" anchor="b">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lnSpc>
                <a:spcPct val="200000"/>
              </a:lnSpc>
            </a:pPr>
            <a:r>
              <a:rPr lang="en-US" sz="13800" b="1"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rPr>
              <a:t>1</a:t>
            </a:r>
            <a:endParaRPr lang="en-US" sz="13800" b="1" dirty="0">
              <a:ln>
                <a:prstDash val="solid"/>
              </a:ln>
              <a:solidFill>
                <a:schemeClr val="accent5">
                  <a:lumMod val="75000"/>
                </a:schemeClr>
              </a:solidFill>
              <a:effectLst>
                <a:outerShdw blurRad="88000" dist="50800" dir="5040000" algn="tl">
                  <a:schemeClr val="accent4">
                    <a:tint val="80000"/>
                    <a:satMod val="250000"/>
                    <a:alpha val="45000"/>
                  </a:scheme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7" name="Title 1"/>
          <p:cNvSpPr txBox="1">
            <a:spLocks/>
          </p:cNvSpPr>
          <p:nvPr/>
        </p:nvSpPr>
        <p:spPr>
          <a:xfrm>
            <a:off x="5731100" y="-193188"/>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Bevel 3">
            <a:hlinkClick r:id="rId2" action="ppaction://hlinksldjump"/>
          </p:cNvPr>
          <p:cNvSpPr/>
          <p:nvPr/>
        </p:nvSpPr>
        <p:spPr>
          <a:xfrm>
            <a:off x="9515475" y="5743575"/>
            <a:ext cx="1928813" cy="642938"/>
          </a:xfrm>
          <a:prstGeom prst="bevel">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en-US" dirty="0" smtClean="0"/>
              <a:t>CONTENTS</a:t>
            </a:r>
            <a:endParaRPr lang="ar-SA" dirty="0"/>
          </a:p>
        </p:txBody>
      </p:sp>
    </p:spTree>
    <p:extLst>
      <p:ext uri="{BB962C8B-B14F-4D97-AF65-F5344CB8AC3E}">
        <p14:creationId xmlns:p14="http://schemas.microsoft.com/office/powerpoint/2010/main" val="2416231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5161" y="643941"/>
            <a:ext cx="7317046" cy="277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3" cstate="print"/>
          <a:srcRect/>
          <a:stretch>
            <a:fillRect/>
          </a:stretch>
        </p:blipFill>
        <p:spPr bwMode="auto">
          <a:xfrm>
            <a:off x="3799488" y="3378271"/>
            <a:ext cx="4913258" cy="2677756"/>
          </a:xfrm>
          <a:prstGeom prst="rect">
            <a:avLst/>
          </a:prstGeom>
          <a:noFill/>
          <a:ln w="9525">
            <a:noFill/>
            <a:miter lim="800000"/>
            <a:headEnd/>
            <a:tailEnd/>
          </a:ln>
          <a:effectLst/>
        </p:spPr>
      </p:pic>
      <p:sp>
        <p:nvSpPr>
          <p:cNvPr id="7" name="Text Box 6"/>
          <p:cNvSpPr txBox="1">
            <a:spLocks noChangeArrowheads="1"/>
          </p:cNvSpPr>
          <p:nvPr/>
        </p:nvSpPr>
        <p:spPr bwMode="auto">
          <a:xfrm>
            <a:off x="2959957" y="5912123"/>
            <a:ext cx="7019616" cy="369332"/>
          </a:xfrm>
          <a:prstGeom prst="rect">
            <a:avLst/>
          </a:prstGeom>
          <a:noFill/>
          <a:ln w="9525">
            <a:noFill/>
            <a:miter lim="800000"/>
            <a:headEnd/>
            <a:tailEnd/>
          </a:ln>
          <a:effectLst/>
        </p:spPr>
        <p:txBody>
          <a:bodyPr wrap="square">
            <a:spAutoFit/>
          </a:bodyPr>
          <a:lstStyle/>
          <a:p>
            <a:pPr>
              <a:spcBef>
                <a:spcPct val="50000"/>
              </a:spcBef>
            </a:pPr>
            <a:r>
              <a:rPr lang="en-US" dirty="0"/>
              <a:t>The Tolerance is 0.001</a:t>
            </a:r>
            <a:r>
              <a:rPr lang="en-US" dirty="0">
                <a:latin typeface="Times New Roman"/>
              </a:rPr>
              <a:t>”</a:t>
            </a:r>
            <a:r>
              <a:rPr lang="en-US" dirty="0"/>
              <a:t> for the Hole as well as for the Shaft</a:t>
            </a:r>
          </a:p>
        </p:txBody>
      </p:sp>
      <p:sp>
        <p:nvSpPr>
          <p:cNvPr id="5"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1855049" y="945931"/>
            <a:ext cx="8196813" cy="5013435"/>
          </a:xfrm>
          <a:prstGeom prst="rect">
            <a:avLst/>
          </a:prstGeom>
          <a:noFill/>
          <a:ln w="9525">
            <a:noFill/>
            <a:miter lim="800000"/>
            <a:headEnd/>
            <a:tailEnd/>
          </a:ln>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1639603" y="1449895"/>
            <a:ext cx="3124200" cy="1992243"/>
          </a:xfrm>
          <a:prstGeom prst="rect">
            <a:avLst/>
          </a:prstGeom>
          <a:noFill/>
          <a:ln w="9525">
            <a:noFill/>
            <a:miter lim="800000"/>
            <a:headEnd/>
            <a:tailEnd/>
          </a:ln>
          <a:effectLst/>
        </p:spPr>
      </p:pic>
      <p:sp>
        <p:nvSpPr>
          <p:cNvPr id="4" name="Rectangle 3"/>
          <p:cNvSpPr/>
          <p:nvPr/>
        </p:nvSpPr>
        <p:spPr>
          <a:xfrm>
            <a:off x="1932049" y="1037161"/>
            <a:ext cx="2210862" cy="369332"/>
          </a:xfrm>
          <a:prstGeom prst="rect">
            <a:avLst/>
          </a:prstGeom>
        </p:spPr>
        <p:txBody>
          <a:bodyPr wrap="none">
            <a:spAutoFit/>
          </a:bodyPr>
          <a:lstStyle/>
          <a:p>
            <a:r>
              <a:rPr lang="en-US"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Unilateral tolerance </a:t>
            </a:r>
            <a:endParaRPr lang="en-GB" dirty="0"/>
          </a:p>
        </p:txBody>
      </p:sp>
      <p:sp>
        <p:nvSpPr>
          <p:cNvPr id="5" name="Rectangle 4"/>
          <p:cNvSpPr/>
          <p:nvPr/>
        </p:nvSpPr>
        <p:spPr>
          <a:xfrm>
            <a:off x="2002580" y="3717299"/>
            <a:ext cx="2069797" cy="369332"/>
          </a:xfrm>
          <a:prstGeom prst="rect">
            <a:avLst/>
          </a:prstGeom>
        </p:spPr>
        <p:txBody>
          <a:bodyPr wrap="none">
            <a:spAutoFit/>
          </a:bodyPr>
          <a:lstStyle/>
          <a:p>
            <a:r>
              <a:rPr lang="en-US"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Bilateral tolerance </a:t>
            </a:r>
            <a:endParaRPr lang="en-GB" dirty="0"/>
          </a:p>
        </p:txBody>
      </p:sp>
      <p:grpSp>
        <p:nvGrpSpPr>
          <p:cNvPr id="6" name="Group 5"/>
          <p:cNvGrpSpPr/>
          <p:nvPr/>
        </p:nvGrpSpPr>
        <p:grpSpPr>
          <a:xfrm>
            <a:off x="1671135" y="4206765"/>
            <a:ext cx="3210512" cy="2133600"/>
            <a:chOff x="5029200" y="3733800"/>
            <a:chExt cx="3210512" cy="2133600"/>
          </a:xfrm>
        </p:grpSpPr>
        <p:pic>
          <p:nvPicPr>
            <p:cNvPr id="7" name="Picture 4"/>
            <p:cNvPicPr>
              <a:picLocks noChangeAspect="1" noChangeArrowheads="1"/>
            </p:cNvPicPr>
            <p:nvPr/>
          </p:nvPicPr>
          <p:blipFill>
            <a:blip r:embed="rId3" cstate="print"/>
            <a:srcRect/>
            <a:stretch>
              <a:fillRect/>
            </a:stretch>
          </p:blipFill>
          <p:spPr bwMode="auto">
            <a:xfrm>
              <a:off x="5029200" y="3733800"/>
              <a:ext cx="3210512" cy="2133600"/>
            </a:xfrm>
            <a:prstGeom prst="rect">
              <a:avLst/>
            </a:prstGeom>
            <a:noFill/>
            <a:ln w="9525">
              <a:noFill/>
              <a:miter lim="800000"/>
              <a:headEnd/>
              <a:tailEnd/>
            </a:ln>
            <a:effectLst/>
          </p:spPr>
        </p:pic>
        <p:sp>
          <p:nvSpPr>
            <p:cNvPr id="8" name="TextBox 7"/>
            <p:cNvSpPr txBox="1"/>
            <p:nvPr/>
          </p:nvSpPr>
          <p:spPr>
            <a:xfrm>
              <a:off x="5486400" y="4038600"/>
              <a:ext cx="1119217" cy="400110"/>
            </a:xfrm>
            <a:prstGeom prst="rect">
              <a:avLst/>
            </a:prstGeom>
            <a:noFill/>
          </p:spPr>
          <p:txBody>
            <a:bodyPr wrap="none" rtlCol="0">
              <a:spAutoFit/>
            </a:bodyPr>
            <a:lstStyle/>
            <a:p>
              <a:r>
                <a:rPr lang="en-US" sz="2000" dirty="0" smtClean="0">
                  <a:solidFill>
                    <a:schemeClr val="bg2">
                      <a:lumMod val="50000"/>
                    </a:schemeClr>
                  </a:solidFill>
                </a:rPr>
                <a:t>Zero line</a:t>
              </a:r>
              <a:endParaRPr lang="en-US" sz="2000" dirty="0">
                <a:solidFill>
                  <a:schemeClr val="bg2">
                    <a:lumMod val="50000"/>
                  </a:schemeClr>
                </a:solidFill>
              </a:endParaRPr>
            </a:p>
          </p:txBody>
        </p:sp>
        <p:cxnSp>
          <p:nvCxnSpPr>
            <p:cNvPr id="9" name="Elbow Connector 10"/>
            <p:cNvCxnSpPr>
              <a:stCxn id="8" idx="1"/>
            </p:cNvCxnSpPr>
            <p:nvPr/>
          </p:nvCxnSpPr>
          <p:spPr>
            <a:xfrm rot="10800000" flipH="1" flipV="1">
              <a:off x="5486400" y="4238654"/>
              <a:ext cx="76200" cy="561945"/>
            </a:xfrm>
            <a:prstGeom prst="bentConnector4">
              <a:avLst>
                <a:gd name="adj1" fmla="val -300000"/>
                <a:gd name="adj2" fmla="val 678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171010" name="Picture 2"/>
          <p:cNvPicPr>
            <a:picLocks noChangeAspect="1" noChangeArrowheads="1"/>
          </p:cNvPicPr>
          <p:nvPr/>
        </p:nvPicPr>
        <p:blipFill>
          <a:blip r:embed="rId4" cstate="print"/>
          <a:srcRect/>
          <a:stretch>
            <a:fillRect/>
          </a:stretch>
        </p:blipFill>
        <p:spPr bwMode="auto">
          <a:xfrm>
            <a:off x="5632008" y="1639615"/>
            <a:ext cx="5610284" cy="3690281"/>
          </a:xfrm>
          <a:prstGeom prst="rect">
            <a:avLst/>
          </a:prstGeom>
          <a:noFill/>
          <a:ln w="9525">
            <a:noFill/>
            <a:miter lim="800000"/>
            <a:headEnd/>
            <a:tailEnd/>
          </a:ln>
        </p:spPr>
      </p:pic>
      <p:sp>
        <p:nvSpPr>
          <p:cNvPr id="10"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a:stretch>
            <a:fillRect/>
          </a:stretch>
        </p:blipFill>
        <p:spPr bwMode="auto">
          <a:xfrm>
            <a:off x="1087792" y="1718441"/>
            <a:ext cx="4619325" cy="3660835"/>
          </a:xfrm>
          <a:prstGeom prst="rect">
            <a:avLst/>
          </a:prstGeom>
          <a:noFill/>
          <a:ln w="9525">
            <a:noFill/>
            <a:miter lim="800000"/>
            <a:headEnd/>
            <a:tailEnd/>
          </a:ln>
          <a:effectLst/>
        </p:spPr>
      </p:pic>
      <p:grpSp>
        <p:nvGrpSpPr>
          <p:cNvPr id="10" name="Group 9"/>
          <p:cNvGrpSpPr/>
          <p:nvPr/>
        </p:nvGrpSpPr>
        <p:grpSpPr>
          <a:xfrm>
            <a:off x="1355819" y="118975"/>
            <a:ext cx="4871560" cy="6739025"/>
            <a:chOff x="6889532" y="599090"/>
            <a:chExt cx="4083269" cy="5942131"/>
          </a:xfrm>
        </p:grpSpPr>
        <p:grpSp>
          <p:nvGrpSpPr>
            <p:cNvPr id="7" name="Group 6"/>
            <p:cNvGrpSpPr/>
            <p:nvPr/>
          </p:nvGrpSpPr>
          <p:grpSpPr>
            <a:xfrm>
              <a:off x="6889532" y="599090"/>
              <a:ext cx="4083269" cy="5942131"/>
              <a:chOff x="4065423" y="864586"/>
              <a:chExt cx="3817336" cy="5708166"/>
            </a:xfrm>
          </p:grpSpPr>
          <p:pic>
            <p:nvPicPr>
              <p:cNvPr id="173058" name="Picture 2" descr="http://3.bp.blogspot.com/-_maXCyIajSw/TfrKnQ65-mI/AAAAAAAAAkk/vnSXgQW2mVY/s640/GD%2526T+MMC+LMC.JPG"/>
              <p:cNvPicPr>
                <a:picLocks noChangeAspect="1" noChangeArrowheads="1"/>
              </p:cNvPicPr>
              <p:nvPr/>
            </p:nvPicPr>
            <p:blipFill>
              <a:blip r:embed="rId3" cstate="print"/>
              <a:srcRect/>
              <a:stretch>
                <a:fillRect/>
              </a:stretch>
            </p:blipFill>
            <p:spPr bwMode="auto">
              <a:xfrm>
                <a:off x="4065423" y="864586"/>
                <a:ext cx="3817336" cy="5708166"/>
              </a:xfrm>
              <a:prstGeom prst="rect">
                <a:avLst/>
              </a:prstGeom>
              <a:noFill/>
            </p:spPr>
          </p:pic>
          <p:sp>
            <p:nvSpPr>
              <p:cNvPr id="5" name="Rectangle 4"/>
              <p:cNvSpPr/>
              <p:nvPr/>
            </p:nvSpPr>
            <p:spPr>
              <a:xfrm>
                <a:off x="4792721" y="3515708"/>
                <a:ext cx="2033751" cy="2364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4755929" y="3305490"/>
                <a:ext cx="336327" cy="1629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p:cNvSpPr/>
            <p:nvPr/>
          </p:nvSpPr>
          <p:spPr>
            <a:xfrm>
              <a:off x="7654418" y="6209061"/>
              <a:ext cx="359757" cy="1695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p:cNvSpPr/>
          <p:nvPr/>
        </p:nvSpPr>
        <p:spPr>
          <a:xfrm>
            <a:off x="8008883" y="3090041"/>
            <a:ext cx="1986455" cy="2364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7793421" y="6216869"/>
            <a:ext cx="1986455" cy="2364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3" presetClass="exit" presetSubtype="10" fill="hold" grpId="1" nodeType="withEffect">
                                  <p:stCondLst>
                                    <p:cond delay="0"/>
                                  </p:stCondLst>
                                  <p:childTnLst>
                                    <p:animEffect transition="out" filter="blinds(horizontal)">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4" grpId="0" animBg="1"/>
      <p:bldP spid="1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402436" y="1772480"/>
            <a:ext cx="7403716" cy="4569723"/>
            <a:chOff x="2181719" y="1308537"/>
            <a:chExt cx="7403716" cy="4569723"/>
          </a:xfrm>
        </p:grpSpPr>
        <p:pic>
          <p:nvPicPr>
            <p:cNvPr id="17203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Lst>
            </a:blip>
            <a:srcRect/>
            <a:stretch>
              <a:fillRect/>
            </a:stretch>
          </p:blipFill>
          <p:spPr bwMode="auto">
            <a:xfrm>
              <a:off x="2181719" y="1482944"/>
              <a:ext cx="7403716" cy="4312340"/>
            </a:xfrm>
            <a:prstGeom prst="rect">
              <a:avLst/>
            </a:prstGeom>
            <a:noFill/>
            <a:ln w="9525">
              <a:noFill/>
              <a:miter lim="800000"/>
              <a:headEnd/>
              <a:tailEnd/>
            </a:ln>
          </p:spPr>
        </p:pic>
        <p:sp>
          <p:nvSpPr>
            <p:cNvPr id="4" name="TextBox 3"/>
            <p:cNvSpPr txBox="1"/>
            <p:nvPr/>
          </p:nvSpPr>
          <p:spPr>
            <a:xfrm>
              <a:off x="5076497" y="1308537"/>
              <a:ext cx="693682" cy="307777"/>
            </a:xfrm>
            <a:prstGeom prst="rect">
              <a:avLst/>
            </a:prstGeom>
            <a:noFill/>
          </p:spPr>
          <p:txBody>
            <a:bodyPr wrap="square" rtlCol="0">
              <a:spAutoFit/>
            </a:bodyPr>
            <a:lstStyle/>
            <a:p>
              <a:r>
                <a:rPr lang="en-GB" sz="1400" dirty="0" smtClean="0"/>
                <a:t>+</a:t>
              </a:r>
              <a:r>
                <a:rPr lang="en-GB" sz="1400" dirty="0" smtClean="0"/>
                <a:t>0.01</a:t>
              </a:r>
              <a:endParaRPr lang="en-GB" sz="1400" dirty="0"/>
            </a:p>
          </p:txBody>
        </p:sp>
        <p:sp>
          <p:nvSpPr>
            <p:cNvPr id="5" name="TextBox 4"/>
            <p:cNvSpPr txBox="1"/>
            <p:nvPr/>
          </p:nvSpPr>
          <p:spPr>
            <a:xfrm>
              <a:off x="5134304" y="1618592"/>
              <a:ext cx="693682" cy="307777"/>
            </a:xfrm>
            <a:prstGeom prst="rect">
              <a:avLst/>
            </a:prstGeom>
            <a:noFill/>
          </p:spPr>
          <p:txBody>
            <a:bodyPr wrap="square" rtlCol="0">
              <a:spAutoFit/>
            </a:bodyPr>
            <a:lstStyle/>
            <a:p>
              <a:r>
                <a:rPr lang="en-GB" sz="1400" dirty="0" smtClean="0"/>
                <a:t>-</a:t>
              </a:r>
              <a:r>
                <a:rPr lang="en-GB" sz="1400" dirty="0" smtClean="0"/>
                <a:t>0.01</a:t>
              </a:r>
              <a:endParaRPr lang="en-GB" sz="1400" dirty="0"/>
            </a:p>
          </p:txBody>
        </p:sp>
        <p:sp>
          <p:nvSpPr>
            <p:cNvPr id="6" name="TextBox 5"/>
            <p:cNvSpPr txBox="1"/>
            <p:nvPr/>
          </p:nvSpPr>
          <p:spPr>
            <a:xfrm>
              <a:off x="5150069" y="5260428"/>
              <a:ext cx="693682" cy="307777"/>
            </a:xfrm>
            <a:prstGeom prst="rect">
              <a:avLst/>
            </a:prstGeom>
            <a:noFill/>
          </p:spPr>
          <p:txBody>
            <a:bodyPr wrap="square" rtlCol="0">
              <a:spAutoFit/>
            </a:bodyPr>
            <a:lstStyle/>
            <a:p>
              <a:r>
                <a:rPr lang="en-GB" sz="1400" dirty="0" smtClean="0"/>
                <a:t>+</a:t>
              </a:r>
              <a:r>
                <a:rPr lang="en-GB" sz="1400" dirty="0" smtClean="0"/>
                <a:t>0.01</a:t>
              </a:r>
              <a:endParaRPr lang="en-GB" sz="1400" dirty="0"/>
            </a:p>
          </p:txBody>
        </p:sp>
        <p:sp>
          <p:nvSpPr>
            <p:cNvPr id="7" name="TextBox 6"/>
            <p:cNvSpPr txBox="1"/>
            <p:nvPr/>
          </p:nvSpPr>
          <p:spPr>
            <a:xfrm>
              <a:off x="5207876" y="5570483"/>
              <a:ext cx="693682" cy="307777"/>
            </a:xfrm>
            <a:prstGeom prst="rect">
              <a:avLst/>
            </a:prstGeom>
            <a:noFill/>
          </p:spPr>
          <p:txBody>
            <a:bodyPr wrap="square" rtlCol="0">
              <a:spAutoFit/>
            </a:bodyPr>
            <a:lstStyle/>
            <a:p>
              <a:r>
                <a:rPr lang="en-GB" sz="1400" dirty="0" smtClean="0"/>
                <a:t>-</a:t>
              </a:r>
              <a:r>
                <a:rPr lang="en-GB" sz="1400" dirty="0" smtClean="0"/>
                <a:t>0.01</a:t>
              </a:r>
              <a:endParaRPr lang="en-GB" sz="1400" dirty="0"/>
            </a:p>
          </p:txBody>
        </p:sp>
      </p:grpSp>
      <p:sp>
        <p:nvSpPr>
          <p:cNvPr id="8" name="Title 1"/>
          <p:cNvSpPr>
            <a:spLocks noGrp="1"/>
          </p:cNvSpPr>
          <p:nvPr>
            <p:ph type="title"/>
          </p:nvPr>
        </p:nvSpPr>
        <p:spPr>
          <a:xfrm>
            <a:off x="960892" y="629480"/>
            <a:ext cx="9366325" cy="1143000"/>
          </a:xfrm>
        </p:spPr>
        <p:txBody>
          <a:bodyPr>
            <a:normAutofit fontScale="90000"/>
          </a:bodyPr>
          <a:lstStyle/>
          <a:p>
            <a:r>
              <a:rPr lang="en-GB" dirty="0" smtClean="0"/>
              <a:t>Calculate the maximum and minimum possible dimension for A</a:t>
            </a:r>
            <a:endParaRPr lang="en-GB" dirty="0"/>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27278" y="489397"/>
            <a:ext cx="11264722"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20. Basic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shaft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shaft chosen as a basis for the shaft basis system of fit)</a:t>
            </a: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21. Basic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hole </a:t>
            </a:r>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(the hole chosen as a basis for the hole basis system of fit)</a:t>
            </a: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22.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 is the relationship that exists between two mating parts, a hole and shaft with respect to their dimensional difference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23. Basic size of a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(common value of the basic size of the two parts of a fit)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4" name="Picture 3"/>
          <p:cNvPicPr>
            <a:picLocks noChangeAspect="1"/>
          </p:cNvPicPr>
          <p:nvPr/>
        </p:nvPicPr>
        <p:blipFill rotWithShape="1">
          <a:blip r:embed="rId2" cstate="print"/>
          <a:srcRect l="36667" t="29427" r="38958" b="58463"/>
          <a:stretch/>
        </p:blipFill>
        <p:spPr>
          <a:xfrm>
            <a:off x="2981642" y="1582793"/>
            <a:ext cx="2971800" cy="1181100"/>
          </a:xfrm>
          <a:prstGeom prst="rect">
            <a:avLst/>
          </a:prstGeom>
        </p:spPr>
      </p:pic>
      <p:pic>
        <p:nvPicPr>
          <p:cNvPr id="5" name="Picture 4"/>
          <p:cNvPicPr>
            <a:picLocks noChangeAspect="1"/>
          </p:cNvPicPr>
          <p:nvPr/>
        </p:nvPicPr>
        <p:blipFill rotWithShape="1">
          <a:blip r:embed="rId3" cstate="print"/>
          <a:srcRect l="36979" t="56120" r="36666" b="34114"/>
          <a:stretch/>
        </p:blipFill>
        <p:spPr>
          <a:xfrm>
            <a:off x="2860992" y="3618761"/>
            <a:ext cx="3213100" cy="952500"/>
          </a:xfrm>
          <a:prstGeom prst="rect">
            <a:avLst/>
          </a:prstGeom>
        </p:spPr>
      </p:pic>
    </p:spTree>
    <p:extLst>
      <p:ext uri="{BB962C8B-B14F-4D97-AF65-F5344CB8AC3E}">
        <p14:creationId xmlns:p14="http://schemas.microsoft.com/office/powerpoint/2010/main" val="296293269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40157" y="334851"/>
            <a:ext cx="10293629"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24. Clearance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25. Interference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26. Transition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6" name="Picture 5"/>
          <p:cNvPicPr>
            <a:picLocks noChangeAspect="1"/>
          </p:cNvPicPr>
          <p:nvPr/>
        </p:nvPicPr>
        <p:blipFill rotWithShape="1">
          <a:blip r:embed="rId2" cstate="print"/>
          <a:srcRect l="31459" t="39193" r="36562" b="49088"/>
          <a:stretch/>
        </p:blipFill>
        <p:spPr>
          <a:xfrm>
            <a:off x="2436066" y="1202259"/>
            <a:ext cx="3898900" cy="1143000"/>
          </a:xfrm>
          <a:prstGeom prst="rect">
            <a:avLst/>
          </a:prstGeom>
        </p:spPr>
      </p:pic>
      <p:pic>
        <p:nvPicPr>
          <p:cNvPr id="7" name="Picture 6"/>
          <p:cNvPicPr>
            <a:picLocks noChangeAspect="1"/>
          </p:cNvPicPr>
          <p:nvPr/>
        </p:nvPicPr>
        <p:blipFill rotWithShape="1">
          <a:blip r:embed="rId3" cstate="print"/>
          <a:srcRect l="29792" t="66927" r="36979" b="20963"/>
          <a:stretch/>
        </p:blipFill>
        <p:spPr>
          <a:xfrm>
            <a:off x="2504347" y="3207018"/>
            <a:ext cx="4051300" cy="1181100"/>
          </a:xfrm>
          <a:prstGeom prst="rect">
            <a:avLst/>
          </a:prstGeom>
        </p:spPr>
      </p:pic>
      <p:pic>
        <p:nvPicPr>
          <p:cNvPr id="10" name="Picture 9"/>
          <p:cNvPicPr>
            <a:picLocks noChangeAspect="1"/>
          </p:cNvPicPr>
          <p:nvPr/>
        </p:nvPicPr>
        <p:blipFill rotWithShape="1">
          <a:blip r:embed="rId4" cstate="print"/>
          <a:srcRect l="17500" t="43258" r="18438" b="42613"/>
          <a:stretch/>
        </p:blipFill>
        <p:spPr>
          <a:xfrm>
            <a:off x="1779744" y="5165985"/>
            <a:ext cx="7810500" cy="1378040"/>
          </a:xfrm>
          <a:prstGeom prst="rect">
            <a:avLst/>
          </a:prstGeom>
        </p:spPr>
      </p:pic>
      <p:grpSp>
        <p:nvGrpSpPr>
          <p:cNvPr id="38" name="Group 37"/>
          <p:cNvGrpSpPr/>
          <p:nvPr/>
        </p:nvGrpSpPr>
        <p:grpSpPr>
          <a:xfrm>
            <a:off x="6505902" y="691051"/>
            <a:ext cx="3037404" cy="1630155"/>
            <a:chOff x="8429295" y="706816"/>
            <a:chExt cx="3037404" cy="1630155"/>
          </a:xfrm>
        </p:grpSpPr>
        <p:grpSp>
          <p:nvGrpSpPr>
            <p:cNvPr id="11" name="Group 4"/>
            <p:cNvGrpSpPr>
              <a:grpSpLocks/>
            </p:cNvGrpSpPr>
            <p:nvPr/>
          </p:nvGrpSpPr>
          <p:grpSpPr bwMode="auto">
            <a:xfrm>
              <a:off x="8429295" y="890756"/>
              <a:ext cx="3037404" cy="1446215"/>
              <a:chOff x="96" y="2160"/>
              <a:chExt cx="1749" cy="911"/>
            </a:xfrm>
          </p:grpSpPr>
          <p:grpSp>
            <p:nvGrpSpPr>
              <p:cNvPr id="12" name="Group 5"/>
              <p:cNvGrpSpPr>
                <a:grpSpLocks/>
              </p:cNvGrpSpPr>
              <p:nvPr/>
            </p:nvGrpSpPr>
            <p:grpSpPr bwMode="auto">
              <a:xfrm>
                <a:off x="96" y="2195"/>
                <a:ext cx="1749" cy="876"/>
                <a:chOff x="96" y="2195"/>
                <a:chExt cx="1749" cy="876"/>
              </a:xfrm>
            </p:grpSpPr>
            <p:sp>
              <p:nvSpPr>
                <p:cNvPr id="18" name="Rectangle 6"/>
                <p:cNvSpPr>
                  <a:spLocks noChangeArrowheads="1"/>
                </p:cNvSpPr>
                <p:nvPr/>
              </p:nvSpPr>
              <p:spPr bwMode="auto">
                <a:xfrm>
                  <a:off x="96" y="2195"/>
                  <a:ext cx="811" cy="877"/>
                </a:xfrm>
                <a:prstGeom prst="rect">
                  <a:avLst/>
                </a:prstGeom>
                <a:blipFill dpi="0" rotWithShape="0">
                  <a:blip r:embed="rId5"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19" name="Rectangle 7"/>
                <p:cNvSpPr>
                  <a:spLocks noChangeArrowheads="1"/>
                </p:cNvSpPr>
                <p:nvPr/>
              </p:nvSpPr>
              <p:spPr bwMode="auto">
                <a:xfrm>
                  <a:off x="96" y="2378"/>
                  <a:ext cx="811" cy="511"/>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0" name="Rectangle 8"/>
                <p:cNvSpPr>
                  <a:spLocks noChangeArrowheads="1"/>
                </p:cNvSpPr>
                <p:nvPr/>
              </p:nvSpPr>
              <p:spPr bwMode="auto">
                <a:xfrm>
                  <a:off x="1163" y="2524"/>
                  <a:ext cx="683" cy="365"/>
                </a:xfrm>
                <a:prstGeom prst="rect">
                  <a:avLst/>
                </a:prstGeom>
                <a:blipFill dpi="0" rotWithShape="0">
                  <a:blip r:embed="rId6"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21" name="Text Box 9"/>
                <p:cNvSpPr txBox="1">
                  <a:spLocks noChangeArrowheads="1"/>
                </p:cNvSpPr>
                <p:nvPr/>
              </p:nvSpPr>
              <p:spPr bwMode="auto">
                <a:xfrm>
                  <a:off x="1376" y="2634"/>
                  <a:ext cx="384"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3333FF"/>
                      </a:solidFill>
                      <a:latin typeface="Times New Roman" pitchFamily="18" charset="0"/>
                      <a:ea typeface="DejaVu Sans" charset="0"/>
                      <a:cs typeface="DejaVu Sans" charset="0"/>
                    </a:rPr>
                    <a:t>Shaft</a:t>
                  </a:r>
                </a:p>
              </p:txBody>
            </p:sp>
            <p:sp>
              <p:nvSpPr>
                <p:cNvPr id="22" name="Text Box 10"/>
                <p:cNvSpPr txBox="1">
                  <a:spLocks noChangeArrowheads="1"/>
                </p:cNvSpPr>
                <p:nvPr/>
              </p:nvSpPr>
              <p:spPr bwMode="auto">
                <a:xfrm>
                  <a:off x="267" y="2597"/>
                  <a:ext cx="384"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Hole</a:t>
                  </a:r>
                </a:p>
              </p:txBody>
            </p:sp>
          </p:grpSp>
          <p:sp>
            <p:nvSpPr>
              <p:cNvPr id="13" name="Line 11"/>
              <p:cNvSpPr>
                <a:spLocks noChangeShapeType="1"/>
              </p:cNvSpPr>
              <p:nvPr/>
            </p:nvSpPr>
            <p:spPr bwMode="auto">
              <a:xfrm flipH="1">
                <a:off x="906" y="2525"/>
                <a:ext cx="215" cy="1"/>
              </a:xfrm>
              <a:prstGeom prst="line">
                <a:avLst/>
              </a:prstGeom>
              <a:noFill/>
              <a:ln w="9360">
                <a:solidFill>
                  <a:srgbClr val="FF3300"/>
                </a:solidFill>
                <a:miter lim="800000"/>
                <a:headEnd/>
                <a:tailEnd/>
              </a:ln>
            </p:spPr>
            <p:txBody>
              <a:bodyPr/>
              <a:lstStyle/>
              <a:p>
                <a:endParaRPr lang="en-GB"/>
              </a:p>
            </p:txBody>
          </p:sp>
          <p:sp>
            <p:nvSpPr>
              <p:cNvPr id="14" name="Line 12"/>
              <p:cNvSpPr>
                <a:spLocks noChangeShapeType="1"/>
              </p:cNvSpPr>
              <p:nvPr/>
            </p:nvSpPr>
            <p:spPr bwMode="auto">
              <a:xfrm flipH="1">
                <a:off x="881" y="2375"/>
                <a:ext cx="215" cy="1"/>
              </a:xfrm>
              <a:prstGeom prst="line">
                <a:avLst/>
              </a:prstGeom>
              <a:noFill/>
              <a:ln w="9360">
                <a:solidFill>
                  <a:srgbClr val="FF3300"/>
                </a:solidFill>
                <a:miter lim="800000"/>
                <a:headEnd/>
                <a:tailEnd/>
              </a:ln>
            </p:spPr>
            <p:txBody>
              <a:bodyPr/>
              <a:lstStyle/>
              <a:p>
                <a:endParaRPr lang="en-GB"/>
              </a:p>
            </p:txBody>
          </p:sp>
          <p:sp>
            <p:nvSpPr>
              <p:cNvPr id="15" name="Line 13"/>
              <p:cNvSpPr>
                <a:spLocks noChangeShapeType="1"/>
              </p:cNvSpPr>
              <p:nvPr/>
            </p:nvSpPr>
            <p:spPr bwMode="auto">
              <a:xfrm flipV="1">
                <a:off x="992" y="2524"/>
                <a:ext cx="1" cy="216"/>
              </a:xfrm>
              <a:prstGeom prst="line">
                <a:avLst/>
              </a:prstGeom>
              <a:noFill/>
              <a:ln w="9360">
                <a:solidFill>
                  <a:srgbClr val="FF3300"/>
                </a:solidFill>
                <a:miter lim="800000"/>
                <a:headEnd/>
                <a:tailEnd type="triangle" w="med" len="med"/>
              </a:ln>
            </p:spPr>
            <p:txBody>
              <a:bodyPr/>
              <a:lstStyle/>
              <a:p>
                <a:endParaRPr lang="en-GB"/>
              </a:p>
            </p:txBody>
          </p:sp>
          <p:sp>
            <p:nvSpPr>
              <p:cNvPr id="16" name="Line 14"/>
              <p:cNvSpPr>
                <a:spLocks noChangeShapeType="1"/>
              </p:cNvSpPr>
              <p:nvPr/>
            </p:nvSpPr>
            <p:spPr bwMode="auto">
              <a:xfrm flipV="1">
                <a:off x="1010" y="2160"/>
                <a:ext cx="1" cy="216"/>
              </a:xfrm>
              <a:prstGeom prst="line">
                <a:avLst/>
              </a:prstGeom>
              <a:noFill/>
              <a:ln w="9360">
                <a:solidFill>
                  <a:srgbClr val="FF3300"/>
                </a:solidFill>
                <a:miter lim="800000"/>
                <a:headEnd type="triangle" w="med" len="med"/>
                <a:tailEnd/>
              </a:ln>
            </p:spPr>
            <p:txBody>
              <a:bodyPr/>
              <a:lstStyle/>
              <a:p>
                <a:endParaRPr lang="en-GB"/>
              </a:p>
            </p:txBody>
          </p:sp>
          <p:sp>
            <p:nvSpPr>
              <p:cNvPr id="17" name="Line 15"/>
              <p:cNvSpPr>
                <a:spLocks noChangeShapeType="1"/>
              </p:cNvSpPr>
              <p:nvPr/>
            </p:nvSpPr>
            <p:spPr bwMode="auto">
              <a:xfrm flipH="1">
                <a:off x="1009" y="2161"/>
                <a:ext cx="215" cy="1"/>
              </a:xfrm>
              <a:prstGeom prst="line">
                <a:avLst/>
              </a:prstGeom>
              <a:noFill/>
              <a:ln w="9360">
                <a:solidFill>
                  <a:srgbClr val="FF3300"/>
                </a:solidFill>
                <a:miter lim="800000"/>
                <a:headEnd/>
                <a:tailEnd/>
              </a:ln>
            </p:spPr>
            <p:txBody>
              <a:bodyPr/>
              <a:lstStyle/>
              <a:p>
                <a:endParaRPr lang="en-GB"/>
              </a:p>
            </p:txBody>
          </p:sp>
        </p:grpSp>
        <p:sp>
          <p:nvSpPr>
            <p:cNvPr id="23" name="Text Box 16"/>
            <p:cNvSpPr txBox="1">
              <a:spLocks noChangeArrowheads="1"/>
            </p:cNvSpPr>
            <p:nvPr/>
          </p:nvSpPr>
          <p:spPr bwMode="auto">
            <a:xfrm>
              <a:off x="10137226" y="706816"/>
              <a:ext cx="1008995" cy="520700"/>
            </a:xfrm>
            <a:prstGeom prst="rect">
              <a:avLst/>
            </a:prstGeom>
            <a:noFill/>
            <a:ln w="9525">
              <a:noFill/>
              <a:round/>
              <a:headEnd/>
              <a:tailEnd/>
            </a:ln>
          </p:spPr>
          <p:txBody>
            <a:bodyPr wrap="square" lIns="90000" tIns="46800" rIns="90000" bIns="46800">
              <a:spAutoFit/>
            </a:bodyPr>
            <a:lstStyle/>
            <a:p>
              <a:pPr algn="ct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Clearance fit</a:t>
              </a:r>
            </a:p>
          </p:txBody>
        </p:sp>
      </p:grpSp>
      <p:grpSp>
        <p:nvGrpSpPr>
          <p:cNvPr id="24" name="Group 2"/>
          <p:cNvGrpSpPr>
            <a:grpSpLocks/>
          </p:cNvGrpSpPr>
          <p:nvPr/>
        </p:nvGrpSpPr>
        <p:grpSpPr bwMode="auto">
          <a:xfrm>
            <a:off x="7662042" y="2653862"/>
            <a:ext cx="3515710" cy="2391103"/>
            <a:chOff x="0" y="1344"/>
            <a:chExt cx="2352" cy="1626"/>
          </a:xfrm>
        </p:grpSpPr>
        <p:sp>
          <p:nvSpPr>
            <p:cNvPr id="26" name="Rectangle 4"/>
            <p:cNvSpPr>
              <a:spLocks noChangeArrowheads="1"/>
            </p:cNvSpPr>
            <p:nvPr/>
          </p:nvSpPr>
          <p:spPr bwMode="auto">
            <a:xfrm>
              <a:off x="168" y="1694"/>
              <a:ext cx="946" cy="1276"/>
            </a:xfrm>
            <a:prstGeom prst="rect">
              <a:avLst/>
            </a:prstGeom>
            <a:blipFill dpi="0" rotWithShape="0">
              <a:blip r:embed="rId5"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27" name="Rectangle 5"/>
            <p:cNvSpPr>
              <a:spLocks noChangeArrowheads="1"/>
            </p:cNvSpPr>
            <p:nvPr/>
          </p:nvSpPr>
          <p:spPr bwMode="auto">
            <a:xfrm>
              <a:off x="168" y="1985"/>
              <a:ext cx="946" cy="74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8" name="Rectangle 6"/>
            <p:cNvSpPr>
              <a:spLocks noChangeArrowheads="1"/>
            </p:cNvSpPr>
            <p:nvPr/>
          </p:nvSpPr>
          <p:spPr bwMode="auto">
            <a:xfrm>
              <a:off x="168" y="1821"/>
              <a:ext cx="946" cy="164"/>
            </a:xfrm>
            <a:prstGeom prst="rect">
              <a:avLst/>
            </a:prstGeom>
            <a:blipFill dpi="0" rotWithShape="0">
              <a:blip r:embed="rId7"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29" name="Rectangle 7"/>
            <p:cNvSpPr>
              <a:spLocks noChangeArrowheads="1"/>
            </p:cNvSpPr>
            <p:nvPr/>
          </p:nvSpPr>
          <p:spPr bwMode="auto">
            <a:xfrm>
              <a:off x="1344" y="1775"/>
              <a:ext cx="797" cy="956"/>
            </a:xfrm>
            <a:prstGeom prst="rect">
              <a:avLst/>
            </a:prstGeom>
            <a:blipFill dpi="0" rotWithShape="0">
              <a:blip r:embed="rId6"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30" name="Rectangle 8"/>
            <p:cNvSpPr>
              <a:spLocks noChangeArrowheads="1"/>
            </p:cNvSpPr>
            <p:nvPr/>
          </p:nvSpPr>
          <p:spPr bwMode="auto">
            <a:xfrm>
              <a:off x="1344" y="1700"/>
              <a:ext cx="793" cy="73"/>
            </a:xfrm>
            <a:prstGeom prst="rect">
              <a:avLst/>
            </a:prstGeom>
            <a:blipFill dpi="0" rotWithShape="0">
              <a:blip r:embed="rId7" cstate="print"/>
              <a:srcRect/>
              <a:tile tx="0" ty="0" sx="100000" sy="100000" flip="none" algn="tl"/>
            </a:blipFill>
            <a:ln w="9360">
              <a:solidFill>
                <a:srgbClr val="000000"/>
              </a:solidFill>
              <a:miter lim="800000"/>
              <a:headEnd/>
              <a:tailEnd/>
            </a:ln>
          </p:spPr>
          <p:txBody>
            <a:bodyPr wrap="none" anchor="ctr"/>
            <a:lstStyle/>
            <a:p>
              <a:endParaRPr lang="en-US"/>
            </a:p>
          </p:txBody>
        </p:sp>
        <p:sp>
          <p:nvSpPr>
            <p:cNvPr id="31" name="Line 9"/>
            <p:cNvSpPr>
              <a:spLocks noChangeShapeType="1"/>
            </p:cNvSpPr>
            <p:nvPr/>
          </p:nvSpPr>
          <p:spPr bwMode="auto">
            <a:xfrm>
              <a:off x="0" y="2253"/>
              <a:ext cx="2352" cy="1"/>
            </a:xfrm>
            <a:prstGeom prst="line">
              <a:avLst/>
            </a:prstGeom>
            <a:noFill/>
            <a:ln w="12600">
              <a:solidFill>
                <a:srgbClr val="FF3300"/>
              </a:solidFill>
              <a:prstDash val="lgDashDot"/>
              <a:miter lim="800000"/>
              <a:headEnd/>
              <a:tailEnd/>
            </a:ln>
          </p:spPr>
          <p:txBody>
            <a:bodyPr/>
            <a:lstStyle/>
            <a:p>
              <a:endParaRPr lang="en-GB"/>
            </a:p>
          </p:txBody>
        </p:sp>
        <p:sp>
          <p:nvSpPr>
            <p:cNvPr id="32" name="Text Box 10"/>
            <p:cNvSpPr txBox="1">
              <a:spLocks noChangeArrowheads="1"/>
            </p:cNvSpPr>
            <p:nvPr/>
          </p:nvSpPr>
          <p:spPr bwMode="auto">
            <a:xfrm>
              <a:off x="1512" y="2157"/>
              <a:ext cx="448"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3333FF"/>
                  </a:solidFill>
                  <a:latin typeface="Times New Roman" pitchFamily="18" charset="0"/>
                  <a:ea typeface="DejaVu Sans" charset="0"/>
                  <a:cs typeface="DejaVu Sans" charset="0"/>
                </a:rPr>
                <a:t>Shaft</a:t>
              </a:r>
            </a:p>
          </p:txBody>
        </p:sp>
        <p:sp>
          <p:nvSpPr>
            <p:cNvPr id="33" name="Text Box 11"/>
            <p:cNvSpPr txBox="1">
              <a:spLocks noChangeArrowheads="1"/>
            </p:cNvSpPr>
            <p:nvPr/>
          </p:nvSpPr>
          <p:spPr bwMode="auto">
            <a:xfrm>
              <a:off x="504" y="2411"/>
              <a:ext cx="448" cy="193"/>
            </a:xfrm>
            <a:prstGeom prst="rect">
              <a:avLst/>
            </a:prstGeom>
            <a:solidFill>
              <a:srgbClr val="FFFFFF"/>
            </a:solidFill>
            <a:ln w="9525">
              <a:noFill/>
              <a:round/>
              <a:headEnd/>
              <a:tailEnd/>
            </a:ln>
          </p:spPr>
          <p:txBody>
            <a:bodyPr lIns="90000" tIns="46800" rIns="90000" bIns="46800">
              <a:spAutoFit/>
            </a:bodyPr>
            <a:lstStyle/>
            <a:p>
              <a:pP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3333FF"/>
                  </a:solidFill>
                  <a:latin typeface="Times New Roman" pitchFamily="18" charset="0"/>
                  <a:ea typeface="DejaVu Sans" charset="0"/>
                  <a:cs typeface="DejaVu Sans" charset="0"/>
                </a:rPr>
                <a:t>Hole</a:t>
              </a:r>
            </a:p>
          </p:txBody>
        </p:sp>
        <p:sp>
          <p:nvSpPr>
            <p:cNvPr id="34" name="Line 12"/>
            <p:cNvSpPr>
              <a:spLocks noChangeShapeType="1"/>
            </p:cNvSpPr>
            <p:nvPr/>
          </p:nvSpPr>
          <p:spPr bwMode="auto">
            <a:xfrm flipH="1" flipV="1">
              <a:off x="727" y="1528"/>
              <a:ext cx="58" cy="367"/>
            </a:xfrm>
            <a:prstGeom prst="line">
              <a:avLst/>
            </a:prstGeom>
            <a:noFill/>
            <a:ln w="9360">
              <a:solidFill>
                <a:srgbClr val="FF3300"/>
              </a:solidFill>
              <a:miter lim="800000"/>
              <a:headEnd type="triangle" w="med" len="med"/>
              <a:tailEnd/>
            </a:ln>
          </p:spPr>
          <p:txBody>
            <a:bodyPr/>
            <a:lstStyle/>
            <a:p>
              <a:endParaRPr lang="en-GB"/>
            </a:p>
          </p:txBody>
        </p:sp>
        <p:sp>
          <p:nvSpPr>
            <p:cNvPr id="35" name="Line 13"/>
            <p:cNvSpPr>
              <a:spLocks noChangeShapeType="1"/>
            </p:cNvSpPr>
            <p:nvPr/>
          </p:nvSpPr>
          <p:spPr bwMode="auto">
            <a:xfrm flipV="1">
              <a:off x="1792" y="1534"/>
              <a:ext cx="224" cy="209"/>
            </a:xfrm>
            <a:prstGeom prst="line">
              <a:avLst/>
            </a:prstGeom>
            <a:noFill/>
            <a:ln w="9360">
              <a:solidFill>
                <a:srgbClr val="FF3300"/>
              </a:solidFill>
              <a:miter lim="800000"/>
              <a:headEnd type="triangle" w="med" len="med"/>
              <a:tailEnd/>
            </a:ln>
          </p:spPr>
          <p:txBody>
            <a:bodyPr/>
            <a:lstStyle/>
            <a:p>
              <a:endParaRPr lang="en-GB"/>
            </a:p>
          </p:txBody>
        </p:sp>
        <p:sp>
          <p:nvSpPr>
            <p:cNvPr id="36" name="Text Box 14"/>
            <p:cNvSpPr txBox="1">
              <a:spLocks noChangeArrowheads="1"/>
            </p:cNvSpPr>
            <p:nvPr/>
          </p:nvSpPr>
          <p:spPr bwMode="auto">
            <a:xfrm>
              <a:off x="0" y="1350"/>
              <a:ext cx="1120" cy="328"/>
            </a:xfrm>
            <a:prstGeom prst="rect">
              <a:avLst/>
            </a:prstGeom>
            <a:noFill/>
            <a:ln w="9525">
              <a:noFill/>
              <a:round/>
              <a:headEnd/>
              <a:tailEnd/>
            </a:ln>
          </p:spPr>
          <p:txBody>
            <a:bodyPr lIns="90000" tIns="46800" rIns="90000" bIns="46800">
              <a:spAutoFit/>
            </a:bodyPr>
            <a:lstStyle/>
            <a:p>
              <a:pPr algn="ct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Tolerance Zone of Hole</a:t>
              </a:r>
            </a:p>
          </p:txBody>
        </p:sp>
        <p:sp>
          <p:nvSpPr>
            <p:cNvPr id="37" name="Text Box 15"/>
            <p:cNvSpPr txBox="1">
              <a:spLocks noChangeArrowheads="1"/>
            </p:cNvSpPr>
            <p:nvPr/>
          </p:nvSpPr>
          <p:spPr bwMode="auto">
            <a:xfrm>
              <a:off x="1176" y="1344"/>
              <a:ext cx="1120" cy="328"/>
            </a:xfrm>
            <a:prstGeom prst="rect">
              <a:avLst/>
            </a:prstGeom>
            <a:noFill/>
            <a:ln w="9525">
              <a:noFill/>
              <a:round/>
              <a:headEnd/>
              <a:tailEnd/>
            </a:ln>
          </p:spPr>
          <p:txBody>
            <a:bodyPr lIns="90000" tIns="46800" rIns="90000" bIns="46800">
              <a:spAutoFit/>
            </a:bodyPr>
            <a:lstStyle/>
            <a:p>
              <a:pPr algn="ctr" eaLnBrk="0" hangingPunct="0">
                <a:spcBef>
                  <a:spcPts val="8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dirty="0">
                  <a:solidFill>
                    <a:srgbClr val="3333FF"/>
                  </a:solidFill>
                  <a:latin typeface="Times New Roman" pitchFamily="18" charset="0"/>
                  <a:ea typeface="DejaVu Sans" charset="0"/>
                  <a:cs typeface="DejaVu Sans" charset="0"/>
                </a:rPr>
                <a:t>Tolerance Zone of Shaft</a:t>
              </a:r>
            </a:p>
          </p:txBody>
        </p:sp>
      </p:grpSp>
    </p:spTree>
    <p:extLst>
      <p:ext uri="{BB962C8B-B14F-4D97-AF65-F5344CB8AC3E}">
        <p14:creationId xmlns:p14="http://schemas.microsoft.com/office/powerpoint/2010/main" val="247876281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40157" y="334851"/>
            <a:ext cx="10293629"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27. Minimum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clearance</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28. Maximum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clearance</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29. Minimum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interference</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11" name="Picture 10"/>
          <p:cNvPicPr>
            <a:picLocks noChangeAspect="1"/>
          </p:cNvPicPr>
          <p:nvPr/>
        </p:nvPicPr>
        <p:blipFill rotWithShape="1">
          <a:blip r:embed="rId2" cstate="print"/>
          <a:srcRect l="26042" t="67188" r="35521" b="19531"/>
          <a:stretch/>
        </p:blipFill>
        <p:spPr>
          <a:xfrm>
            <a:off x="3778345" y="1287171"/>
            <a:ext cx="4686300" cy="1295400"/>
          </a:xfrm>
          <a:prstGeom prst="rect">
            <a:avLst/>
          </a:prstGeom>
        </p:spPr>
      </p:pic>
      <p:pic>
        <p:nvPicPr>
          <p:cNvPr id="12" name="Picture 11"/>
          <p:cNvPicPr>
            <a:picLocks noChangeAspect="1"/>
          </p:cNvPicPr>
          <p:nvPr/>
        </p:nvPicPr>
        <p:blipFill rotWithShape="1">
          <a:blip r:embed="rId3" cstate="print"/>
          <a:srcRect l="17187" t="47679" r="11771" b="37240"/>
          <a:stretch/>
        </p:blipFill>
        <p:spPr>
          <a:xfrm>
            <a:off x="2038350" y="3103807"/>
            <a:ext cx="8661400" cy="1471053"/>
          </a:xfrm>
          <a:prstGeom prst="rect">
            <a:avLst/>
          </a:prstGeom>
        </p:spPr>
      </p:pic>
      <p:pic>
        <p:nvPicPr>
          <p:cNvPr id="13" name="Picture 12"/>
          <p:cNvPicPr>
            <a:picLocks noChangeAspect="1"/>
          </p:cNvPicPr>
          <p:nvPr/>
        </p:nvPicPr>
        <p:blipFill rotWithShape="1">
          <a:blip r:embed="rId4" cstate="print"/>
          <a:srcRect l="29583" t="50651" r="36563" b="35547"/>
          <a:stretch/>
        </p:blipFill>
        <p:spPr>
          <a:xfrm>
            <a:off x="3771900" y="5006483"/>
            <a:ext cx="4127500" cy="1346200"/>
          </a:xfrm>
          <a:prstGeom prst="rect">
            <a:avLst/>
          </a:prstGeom>
        </p:spPr>
      </p:pic>
    </p:spTree>
    <p:extLst>
      <p:ext uri="{BB962C8B-B14F-4D97-AF65-F5344CB8AC3E}">
        <p14:creationId xmlns:p14="http://schemas.microsoft.com/office/powerpoint/2010/main" val="23721613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57005" y="452978"/>
            <a:ext cx="10293629" cy="3419337"/>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30. Maximum interference</a:t>
            </a: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31</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Shaft-basis system of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32. Hole-basis system of fits</a:t>
            </a: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7" name="Picture 6"/>
          <p:cNvPicPr>
            <a:picLocks noChangeAspect="1"/>
          </p:cNvPicPr>
          <p:nvPr/>
        </p:nvPicPr>
        <p:blipFill rotWithShape="1">
          <a:blip r:embed="rId2" cstate="print"/>
          <a:srcRect l="11980" t="59766" r="15521" b="23307"/>
          <a:stretch/>
        </p:blipFill>
        <p:spPr>
          <a:xfrm>
            <a:off x="2356834" y="1171262"/>
            <a:ext cx="8271098" cy="1544889"/>
          </a:xfrm>
          <a:prstGeom prst="rect">
            <a:avLst/>
          </a:prstGeom>
        </p:spPr>
      </p:pic>
      <p:sp>
        <p:nvSpPr>
          <p:cNvPr id="2" name="Rectangle 1"/>
          <p:cNvSpPr/>
          <p:nvPr/>
        </p:nvSpPr>
        <p:spPr>
          <a:xfrm>
            <a:off x="6680253" y="6217179"/>
            <a:ext cx="3021981" cy="276999"/>
          </a:xfrm>
          <a:prstGeom prst="rect">
            <a:avLst/>
          </a:prstGeom>
        </p:spPr>
        <p:txBody>
          <a:bodyPr wrap="none">
            <a:spAutoFit/>
          </a:bodyPr>
          <a:lstStyle/>
          <a:p>
            <a:r>
              <a:rPr lang="en-US" sz="1200" dirty="0"/>
              <a:t>Figure 1.3: Basic hole and shaft system</a:t>
            </a:r>
          </a:p>
        </p:txBody>
      </p:sp>
    </p:spTree>
    <p:extLst>
      <p:ext uri="{BB962C8B-B14F-4D97-AF65-F5344CB8AC3E}">
        <p14:creationId xmlns:p14="http://schemas.microsoft.com/office/powerpoint/2010/main" val="145906445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96275" y="352096"/>
            <a:ext cx="5246414" cy="762000"/>
          </a:xfrm>
        </p:spPr>
        <p:txBody>
          <a:bodyPr>
            <a:normAutofit/>
          </a:bodyPr>
          <a:lstStyle/>
          <a:p>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31 - Basic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Shaft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System of fits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14339" name="Rectangle 3"/>
          <p:cNvSpPr>
            <a:spLocks noGrp="1" noChangeArrowheads="1"/>
          </p:cNvSpPr>
          <p:nvPr>
            <p:ph type="body" idx="1"/>
          </p:nvPr>
        </p:nvSpPr>
        <p:spPr>
          <a:xfrm>
            <a:off x="1320800" y="1143000"/>
            <a:ext cx="10363200" cy="1295400"/>
          </a:xfrm>
        </p:spPr>
        <p:txBody>
          <a:bodyPr>
            <a:normAutofit fontScale="92500" lnSpcReduction="20000"/>
          </a:bodyPr>
          <a:lstStyle/>
          <a:p>
            <a:pPr algn="l">
              <a:buNone/>
            </a:pPr>
            <a:r>
              <a:rPr lang="en-US" dirty="0" smtClean="0"/>
              <a:t>In this system the size of the shaft remains the same and the hole size is varied to get the required fit. </a:t>
            </a:r>
            <a:r>
              <a:rPr lang="en-US" sz="2400" dirty="0" smtClean="0"/>
              <a:t>Maximum </a:t>
            </a:r>
            <a:r>
              <a:rPr lang="en-US" sz="2400" dirty="0"/>
              <a:t>shaft </a:t>
            </a:r>
            <a:r>
              <a:rPr lang="en-US" sz="2400" dirty="0" smtClean="0"/>
              <a:t>size is </a:t>
            </a:r>
            <a:r>
              <a:rPr lang="en-US" sz="2400" dirty="0"/>
              <a:t>taken as the basic size, an allowance is assigned, and tolerances are applied on both sides of and away from this allowance.</a:t>
            </a:r>
          </a:p>
        </p:txBody>
      </p:sp>
      <p:pic>
        <p:nvPicPr>
          <p:cNvPr id="7" name="Picture 3"/>
          <p:cNvPicPr>
            <a:picLocks noChangeAspect="1" noChangeArrowheads="1"/>
          </p:cNvPicPr>
          <p:nvPr/>
        </p:nvPicPr>
        <p:blipFill>
          <a:blip r:embed="rId2" cstate="print"/>
          <a:srcRect/>
          <a:stretch>
            <a:fillRect/>
          </a:stretch>
        </p:blipFill>
        <p:spPr bwMode="auto">
          <a:xfrm>
            <a:off x="3470886" y="2551555"/>
            <a:ext cx="4916371" cy="3071674"/>
          </a:xfrm>
          <a:prstGeom prst="rect">
            <a:avLst/>
          </a:prstGeom>
          <a:noFill/>
          <a:ln w="9525">
            <a:noFill/>
            <a:miter lim="800000"/>
            <a:headEnd/>
            <a:tailEnd/>
          </a:ln>
        </p:spPr>
      </p:pic>
      <p:sp>
        <p:nvSpPr>
          <p:cNvPr id="5"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8794" y="351259"/>
            <a:ext cx="9366325" cy="1143000"/>
          </a:xfrm>
        </p:spPr>
        <p:txBody>
          <a:bodyPr>
            <a:normAutofit/>
          </a:bodyPr>
          <a:lstStyle/>
          <a:p>
            <a:r>
              <a:rPr lang="en-US"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Why tolerances </a:t>
            </a:r>
            <a:r>
              <a:rPr lang="en-US"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fits are </a:t>
            </a:r>
            <a:r>
              <a:rPr lang="en-US"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required?</a:t>
            </a:r>
          </a:p>
        </p:txBody>
      </p:sp>
      <p:sp>
        <p:nvSpPr>
          <p:cNvPr id="3" name="Title 1"/>
          <p:cNvSpPr txBox="1">
            <a:spLocks/>
          </p:cNvSpPr>
          <p:nvPr/>
        </p:nvSpPr>
        <p:spPr>
          <a:xfrm>
            <a:off x="822130" y="1728592"/>
            <a:ext cx="10914757" cy="467626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Due to the </a:t>
            </a:r>
            <a:r>
              <a:rPr lang="en-US" altLang="en-US" sz="28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inevitable inaccuracy of manufacturing methods</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 part</a:t>
            </a:r>
          </a:p>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cannot be made precisely to a given dimension, the difference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between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maximum and minimum limits of size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of a part is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tolerance. </a:t>
            </a:r>
            <a:endPar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 is the total amount that a specific dimension is permitted to vary. </a:t>
            </a:r>
            <a:endPar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There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no such thing as an "exact size</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Tolerance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key to interchangeable parts.</a:t>
            </a:r>
          </a:p>
          <a:p>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When two parts are to be assembled, the relation resulting from the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difference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between their sizes before assembly is </a:t>
            </a:r>
            <a:r>
              <a:rPr lang="en-US" altLang="en-US" sz="2800" dirty="0">
                <a:solidFill>
                  <a:schemeClr val="tx1"/>
                </a:solidFill>
              </a:rPr>
              <a:t>called a </a:t>
            </a:r>
            <a:r>
              <a:rPr lang="en-US" altLang="en-US" sz="2800" u="sng" dirty="0">
                <a:solidFill>
                  <a:schemeClr val="tx1"/>
                </a:solidFill>
              </a:rPr>
              <a:t>fit</a:t>
            </a:r>
            <a:r>
              <a:rPr lang="en-US" altLang="en-US" sz="2800" u="sng" dirty="0" smtClean="0">
                <a:solidFill>
                  <a:schemeClr val="tx1"/>
                </a:solidFill>
              </a:rPr>
              <a:t>.</a:t>
            </a:r>
          </a:p>
        </p:txBody>
      </p:sp>
      <p:sp>
        <p:nvSpPr>
          <p:cNvPr id="4" name="Rectangle 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extLst>
      <p:ext uri="{BB962C8B-B14F-4D97-AF65-F5344CB8AC3E}">
        <p14:creationId xmlns:p14="http://schemas.microsoft.com/office/powerpoint/2010/main" val="15669501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340068" y="367863"/>
            <a:ext cx="4635063" cy="762000"/>
          </a:xfrm>
        </p:spPr>
        <p:txBody>
          <a:bodyPr>
            <a:normAutofit/>
          </a:bodyPr>
          <a:lstStyle/>
          <a:p>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32 - Basic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Hole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System of fits</a:t>
            </a: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13315" name="Rectangle 3"/>
          <p:cNvSpPr>
            <a:spLocks noGrp="1" noChangeArrowheads="1"/>
          </p:cNvSpPr>
          <p:nvPr>
            <p:ph type="body" idx="1"/>
          </p:nvPr>
        </p:nvSpPr>
        <p:spPr>
          <a:xfrm>
            <a:off x="1320800" y="1143000"/>
            <a:ext cx="10363200" cy="1295400"/>
          </a:xfrm>
        </p:spPr>
        <p:txBody>
          <a:bodyPr>
            <a:normAutofit fontScale="92500" lnSpcReduction="20000"/>
          </a:bodyPr>
          <a:lstStyle/>
          <a:p>
            <a:pPr algn="l">
              <a:buNone/>
            </a:pPr>
            <a:r>
              <a:rPr lang="en-US" sz="2400" dirty="0" smtClean="0"/>
              <a:t>In this system the size of the hole remains the same and shaft size is varied to get the required fit. Minimum </a:t>
            </a:r>
            <a:r>
              <a:rPr lang="en-US" sz="2400" dirty="0"/>
              <a:t>hole is taken as the basic size, an allowance is assigned, and tolerances are applied on both sides of and away from this allowance.</a:t>
            </a:r>
          </a:p>
        </p:txBody>
      </p:sp>
      <p:pic>
        <p:nvPicPr>
          <p:cNvPr id="7" name="Picture 2"/>
          <p:cNvPicPr>
            <a:picLocks noChangeAspect="1" noChangeArrowheads="1"/>
          </p:cNvPicPr>
          <p:nvPr/>
        </p:nvPicPr>
        <p:blipFill>
          <a:blip r:embed="rId2" cstate="print"/>
          <a:srcRect/>
          <a:stretch>
            <a:fillRect/>
          </a:stretch>
        </p:blipFill>
        <p:spPr bwMode="auto">
          <a:xfrm>
            <a:off x="3678622" y="2607058"/>
            <a:ext cx="5181600" cy="3362325"/>
          </a:xfrm>
          <a:prstGeom prst="rect">
            <a:avLst/>
          </a:prstGeom>
          <a:noFill/>
          <a:ln w="9525">
            <a:noFill/>
            <a:miter lim="800000"/>
            <a:headEnd/>
            <a:tailEnd/>
          </a:ln>
        </p:spPr>
      </p:pic>
      <p:sp>
        <p:nvSpPr>
          <p:cNvPr id="5"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456" y="1242629"/>
            <a:ext cx="8036010" cy="4632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9049400" y="3515707"/>
            <a:ext cx="1813035" cy="307777"/>
          </a:xfrm>
          <a:prstGeom prst="rect">
            <a:avLst/>
          </a:prstGeom>
          <a:noFill/>
        </p:spPr>
        <p:txBody>
          <a:bodyPr wrap="square" rtlCol="0">
            <a:spAutoFit/>
          </a:bodyPr>
          <a:lstStyle/>
          <a:p>
            <a:r>
              <a:rPr lang="en-GB" sz="1400" dirty="0" smtClean="0">
                <a:latin typeface="Times New Roman" pitchFamily="18" charset="0"/>
                <a:cs typeface="Times New Roman" pitchFamily="18" charset="0"/>
              </a:rPr>
              <a:t>Or Zero deviation line</a:t>
            </a:r>
            <a:endParaRPr lang="en-GB" sz="1400" dirty="0">
              <a:latin typeface="Times New Roman" pitchFamily="18" charset="0"/>
              <a:cs typeface="Times New Roman" pitchFamily="18" charset="0"/>
            </a:endParaRPr>
          </a:p>
        </p:txBody>
      </p:sp>
      <p:sp>
        <p:nvSpPr>
          <p:cNvPr id="5"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2" name="Picture 2" descr="https://upload.wikimedia.org/wikipedia/commons/thumb/4/49/Mechanical_Tolerance_Definitions.svg/400px-Mechanical_Tolerance_Definitions.svg.png"/>
          <p:cNvPicPr>
            <a:picLocks noChangeAspect="1" noChangeArrowheads="1"/>
          </p:cNvPicPr>
          <p:nvPr/>
        </p:nvPicPr>
        <p:blipFill>
          <a:blip r:embed="rId3" cstate="print"/>
          <a:srcRect/>
          <a:stretch>
            <a:fillRect/>
          </a:stretch>
        </p:blipFill>
        <p:spPr bwMode="auto">
          <a:xfrm>
            <a:off x="3419036" y="796157"/>
            <a:ext cx="5125873" cy="5766607"/>
          </a:xfrm>
          <a:prstGeom prst="rect">
            <a:avLst/>
          </a:prstGeom>
          <a:noFill/>
        </p:spPr>
      </p:pic>
      <p:sp>
        <p:nvSpPr>
          <p:cNvPr id="3"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16993" y="446689"/>
            <a:ext cx="3732924" cy="609600"/>
          </a:xfrm>
        </p:spPr>
        <p:txBody>
          <a:bodyPr>
            <a:normAutofit fontScale="90000"/>
          </a:bodyPr>
          <a:lstStyle/>
          <a:p>
            <a:r>
              <a:rPr lang="en-US" sz="3600" dirty="0"/>
              <a:t>Some </a:t>
            </a:r>
            <a:r>
              <a:rPr lang="en-US" sz="3600" dirty="0" smtClean="0"/>
              <a:t>definitions</a:t>
            </a:r>
            <a:endParaRPr lang="en-US" sz="3600" dirty="0"/>
          </a:p>
        </p:txBody>
      </p:sp>
      <p:sp>
        <p:nvSpPr>
          <p:cNvPr id="20483" name="Rectangle 3"/>
          <p:cNvSpPr>
            <a:spLocks noGrp="1" noChangeArrowheads="1"/>
          </p:cNvSpPr>
          <p:nvPr>
            <p:ph type="body" idx="1"/>
          </p:nvPr>
        </p:nvSpPr>
        <p:spPr>
          <a:xfrm>
            <a:off x="1422400" y="1066800"/>
            <a:ext cx="10363200" cy="4724400"/>
          </a:xfrm>
        </p:spPr>
        <p:txBody>
          <a:bodyPr>
            <a:normAutofit/>
          </a:bodyPr>
          <a:lstStyle/>
          <a:p>
            <a:pPr algn="l">
              <a:lnSpc>
                <a:spcPct val="90000"/>
              </a:lnSpc>
              <a:buNone/>
            </a:pPr>
            <a:r>
              <a:rPr lang="en-US" sz="2800" dirty="0">
                <a:solidFill>
                  <a:srgbClr val="FF9900"/>
                </a:solidFill>
              </a:rPr>
              <a:t>Basic Size: </a:t>
            </a:r>
            <a:r>
              <a:rPr lang="en-US" sz="2800" dirty="0"/>
              <a:t>is the size from which limits or deviations are assigned. Basic sizes, usually diameters, should be selected from a table of preferred sizes.</a:t>
            </a:r>
          </a:p>
          <a:p>
            <a:pPr algn="l">
              <a:lnSpc>
                <a:spcPct val="90000"/>
              </a:lnSpc>
              <a:buNone/>
            </a:pPr>
            <a:r>
              <a:rPr lang="en-US" sz="2800" dirty="0">
                <a:solidFill>
                  <a:srgbClr val="FF9900"/>
                </a:solidFill>
              </a:rPr>
              <a:t>Deviation: </a:t>
            </a:r>
            <a:r>
              <a:rPr lang="en-US" sz="2800" dirty="0"/>
              <a:t>is the difference between the basic size and the hole or shaft size.</a:t>
            </a:r>
          </a:p>
          <a:p>
            <a:pPr algn="l">
              <a:lnSpc>
                <a:spcPct val="90000"/>
              </a:lnSpc>
              <a:buNone/>
            </a:pPr>
            <a:r>
              <a:rPr lang="en-US" sz="2800" dirty="0">
                <a:solidFill>
                  <a:srgbClr val="FF9900"/>
                </a:solidFill>
              </a:rPr>
              <a:t>Upper Deviation:</a:t>
            </a:r>
            <a:r>
              <a:rPr lang="en-US" sz="2800" dirty="0"/>
              <a:t> is the difference between the basic size and the permitted maximum size of the part.</a:t>
            </a:r>
          </a:p>
          <a:p>
            <a:pPr algn="l">
              <a:lnSpc>
                <a:spcPct val="90000"/>
              </a:lnSpc>
              <a:buNone/>
            </a:pPr>
            <a:r>
              <a:rPr lang="en-US" sz="2800" dirty="0">
                <a:solidFill>
                  <a:srgbClr val="FF9900"/>
                </a:solidFill>
              </a:rPr>
              <a:t>Lower Deviation:</a:t>
            </a:r>
            <a:r>
              <a:rPr lang="en-US" sz="2800" dirty="0"/>
              <a:t> is the difference between the basic size </a:t>
            </a:r>
            <a:r>
              <a:rPr lang="en-US" sz="2800" dirty="0" smtClean="0"/>
              <a:t>and </a:t>
            </a:r>
            <a:r>
              <a:rPr lang="en-US" sz="2800" dirty="0"/>
              <a:t>the minimum permitted size of the part</a:t>
            </a:r>
            <a:r>
              <a:rPr lang="en-US" sz="2800" dirty="0" smtClean="0"/>
              <a:t>.</a:t>
            </a:r>
          </a:p>
          <a:p>
            <a:pPr algn="l">
              <a:lnSpc>
                <a:spcPct val="90000"/>
              </a:lnSpc>
              <a:buNone/>
            </a:pPr>
            <a:r>
              <a:rPr lang="en-GB" sz="2800" dirty="0" smtClean="0"/>
              <a:t> </a:t>
            </a:r>
            <a:endParaRPr lang="en-US" sz="2800" dirty="0"/>
          </a:p>
          <a:p>
            <a:pPr algn="l">
              <a:lnSpc>
                <a:spcPct val="90000"/>
              </a:lnSpc>
              <a:buNone/>
            </a:pPr>
            <a:endParaRPr lang="en-US" sz="2800" dirty="0"/>
          </a:p>
          <a:p>
            <a:pPr algn="l">
              <a:lnSpc>
                <a:spcPct val="90000"/>
              </a:lnSpc>
              <a:buNone/>
            </a:pPr>
            <a:endParaRPr lang="en-US" sz="2800" dirty="0">
              <a:solidFill>
                <a:srgbClr val="FF9900"/>
              </a:solidFill>
            </a:endParaRPr>
          </a:p>
        </p:txBody>
      </p:sp>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3944" y="793531"/>
            <a:ext cx="4092028" cy="609600"/>
          </a:xfrm>
        </p:spPr>
        <p:txBody>
          <a:bodyPr>
            <a:normAutofit fontScale="90000"/>
          </a:bodyPr>
          <a:lstStyle/>
          <a:p>
            <a:pPr algn="ctr"/>
            <a:r>
              <a:rPr lang="en-US" dirty="0"/>
              <a:t>Some Definitions</a:t>
            </a:r>
          </a:p>
        </p:txBody>
      </p:sp>
      <p:sp>
        <p:nvSpPr>
          <p:cNvPr id="21507" name="Rectangle 3"/>
          <p:cNvSpPr>
            <a:spLocks noGrp="1" noChangeArrowheads="1"/>
          </p:cNvSpPr>
          <p:nvPr>
            <p:ph type="body" idx="1"/>
          </p:nvPr>
        </p:nvSpPr>
        <p:spPr>
          <a:xfrm>
            <a:off x="1422400" y="1905000"/>
            <a:ext cx="10363200" cy="3886200"/>
          </a:xfrm>
        </p:spPr>
        <p:txBody>
          <a:bodyPr/>
          <a:lstStyle/>
          <a:p>
            <a:pPr algn="l">
              <a:buNone/>
            </a:pPr>
            <a:r>
              <a:rPr lang="en-US" sz="2800" dirty="0">
                <a:solidFill>
                  <a:srgbClr val="FF9900"/>
                </a:solidFill>
              </a:rPr>
              <a:t>Fundamental Deviation:</a:t>
            </a:r>
            <a:r>
              <a:rPr lang="en-US" sz="2800" dirty="0"/>
              <a:t> is the deviation closest to the </a:t>
            </a:r>
            <a:r>
              <a:rPr lang="en-US" sz="2800" dirty="0" smtClean="0"/>
              <a:t> basic </a:t>
            </a:r>
            <a:r>
              <a:rPr lang="en-US" sz="2800" dirty="0"/>
              <a:t>size</a:t>
            </a:r>
            <a:r>
              <a:rPr lang="en-US" sz="2800" dirty="0" smtClean="0"/>
              <a:t>. </a:t>
            </a:r>
            <a:r>
              <a:rPr lang="en-GB" sz="2800" dirty="0" smtClean="0"/>
              <a:t>This is identical to the upper deviation for shafts and the lower deviation for holes in a clearance fit.</a:t>
            </a:r>
            <a:endParaRPr lang="en-US" sz="2800" dirty="0"/>
          </a:p>
          <a:p>
            <a:pPr algn="l">
              <a:buNone/>
            </a:pPr>
            <a:r>
              <a:rPr lang="en-US" sz="2800" dirty="0">
                <a:solidFill>
                  <a:srgbClr val="FF9900"/>
                </a:solidFill>
              </a:rPr>
              <a:t>Tolerance:</a:t>
            </a:r>
            <a:r>
              <a:rPr lang="en-US" sz="2800" dirty="0"/>
              <a:t> is the difference between the permitted minimum and maximum sizes of a part.</a:t>
            </a:r>
          </a:p>
          <a:p>
            <a:pPr algn="l">
              <a:buNone/>
            </a:pPr>
            <a:endParaRPr lang="en-US" sz="2800" dirty="0"/>
          </a:p>
        </p:txBody>
      </p:sp>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1375102" y="1584448"/>
            <a:ext cx="10363200" cy="4648200"/>
          </a:xfrm>
        </p:spPr>
        <p:txBody>
          <a:bodyPr/>
          <a:lstStyle/>
          <a:p>
            <a:pPr algn="l">
              <a:lnSpc>
                <a:spcPct val="90000"/>
              </a:lnSpc>
              <a:buNone/>
            </a:pPr>
            <a:endParaRPr lang="en-US" sz="2800" dirty="0"/>
          </a:p>
          <a:p>
            <a:pPr algn="l">
              <a:lnSpc>
                <a:spcPct val="90000"/>
              </a:lnSpc>
              <a:buNone/>
            </a:pPr>
            <a:r>
              <a:rPr lang="en-US" sz="2800" dirty="0">
                <a:solidFill>
                  <a:srgbClr val="FF9900"/>
                </a:solidFill>
              </a:rPr>
              <a:t>The hole-basis system</a:t>
            </a:r>
            <a:r>
              <a:rPr lang="en-US" sz="2800" dirty="0"/>
              <a:t> of preferred fits is a system in which the basic diameter is the minimum </a:t>
            </a:r>
            <a:r>
              <a:rPr lang="en-US" sz="2800" dirty="0" smtClean="0"/>
              <a:t>size of the hole.  For </a:t>
            </a:r>
            <a:r>
              <a:rPr lang="en-US" sz="2800" dirty="0"/>
              <a:t>the generally preferred hole-basis system, the fundamental deviation is specified by the upper-case </a:t>
            </a:r>
            <a:r>
              <a:rPr lang="en-US" sz="2800" dirty="0" smtClean="0"/>
              <a:t>letter.</a:t>
            </a:r>
          </a:p>
          <a:p>
            <a:pPr algn="l">
              <a:lnSpc>
                <a:spcPct val="90000"/>
              </a:lnSpc>
              <a:buNone/>
            </a:pPr>
            <a:r>
              <a:rPr lang="en-US" sz="2800" dirty="0" smtClean="0">
                <a:solidFill>
                  <a:srgbClr val="FF9900"/>
                </a:solidFill>
              </a:rPr>
              <a:t>The shaft-basis system</a:t>
            </a:r>
            <a:r>
              <a:rPr lang="en-US" sz="2800" dirty="0" smtClean="0"/>
              <a:t> of preferred fits is a system in which the basic diameter is the maximum size of the shaft. The fundamental deviation is given by the lowercase letter.</a:t>
            </a:r>
          </a:p>
          <a:p>
            <a:pPr algn="l">
              <a:lnSpc>
                <a:spcPct val="90000"/>
              </a:lnSpc>
              <a:buNone/>
            </a:pPr>
            <a:endParaRPr lang="en-US" sz="2800" dirty="0"/>
          </a:p>
          <a:p>
            <a:pPr algn="l">
              <a:lnSpc>
                <a:spcPct val="90000"/>
              </a:lnSpc>
              <a:buNone/>
            </a:pPr>
            <a:endParaRPr lang="en-US" sz="2800" dirty="0"/>
          </a:p>
        </p:txBody>
      </p:sp>
      <p:sp>
        <p:nvSpPr>
          <p:cNvPr id="5" name="Rectangle 2"/>
          <p:cNvSpPr>
            <a:spLocks noGrp="1" noChangeArrowheads="1"/>
          </p:cNvSpPr>
          <p:nvPr>
            <p:ph type="title"/>
          </p:nvPr>
        </p:nvSpPr>
        <p:spPr>
          <a:xfrm>
            <a:off x="1213944" y="793531"/>
            <a:ext cx="4092028" cy="609600"/>
          </a:xfrm>
        </p:spPr>
        <p:txBody>
          <a:bodyPr>
            <a:normAutofit fontScale="90000"/>
          </a:bodyPr>
          <a:lstStyle/>
          <a:p>
            <a:pPr algn="ctr"/>
            <a:r>
              <a:rPr lang="en-US" dirty="0"/>
              <a:t>Some Definitions</a:t>
            </a:r>
          </a:p>
        </p:txBody>
      </p:sp>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1418897" y="1513491"/>
            <a:ext cx="9008849" cy="4082657"/>
          </a:xfrm>
        </p:spPr>
        <p:txBody>
          <a:bodyPr>
            <a:normAutofit lnSpcReduction="10000"/>
          </a:bodyPr>
          <a:lstStyle/>
          <a:p>
            <a:pPr algn="l">
              <a:buNone/>
            </a:pPr>
            <a:endParaRPr lang="en-US" sz="2800" dirty="0"/>
          </a:p>
          <a:p>
            <a:pPr algn="l">
              <a:buNone/>
            </a:pPr>
            <a:r>
              <a:rPr lang="en-US" sz="2800" dirty="0">
                <a:solidFill>
                  <a:srgbClr val="FF9900"/>
                </a:solidFill>
              </a:rPr>
              <a:t>An interference fit</a:t>
            </a:r>
            <a:r>
              <a:rPr lang="en-US" sz="2800" dirty="0"/>
              <a:t> results in an interference between two mating parts under all tolerance </a:t>
            </a:r>
            <a:r>
              <a:rPr lang="en-US" sz="2800" dirty="0" smtClean="0"/>
              <a:t>conditions.</a:t>
            </a:r>
          </a:p>
          <a:p>
            <a:pPr algn="l">
              <a:buNone/>
            </a:pPr>
            <a:r>
              <a:rPr lang="en-US" sz="2800" dirty="0" smtClean="0">
                <a:solidFill>
                  <a:srgbClr val="FF9900"/>
                </a:solidFill>
              </a:rPr>
              <a:t>A clearance fit</a:t>
            </a:r>
            <a:r>
              <a:rPr lang="en-US" sz="2800" dirty="0" smtClean="0"/>
              <a:t> results in a clearance between the two mating parts under all tolerance conditions.</a:t>
            </a:r>
          </a:p>
          <a:p>
            <a:pPr algn="l">
              <a:buNone/>
            </a:pPr>
            <a:r>
              <a:rPr lang="en-US" sz="2800" dirty="0" smtClean="0">
                <a:solidFill>
                  <a:srgbClr val="FF9900"/>
                </a:solidFill>
              </a:rPr>
              <a:t>A transition fit </a:t>
            </a:r>
            <a:r>
              <a:rPr lang="en-US" sz="2800" dirty="0" smtClean="0"/>
              <a:t>results in either a clearance or an interference condition between two assembled parts.</a:t>
            </a:r>
          </a:p>
          <a:p>
            <a:pPr algn="l">
              <a:buNone/>
            </a:pPr>
            <a:endParaRPr lang="en-US" sz="2800" dirty="0" smtClean="0"/>
          </a:p>
          <a:p>
            <a:pPr algn="l">
              <a:buNone/>
            </a:pPr>
            <a:endParaRPr lang="en-US" sz="2800" dirty="0"/>
          </a:p>
          <a:p>
            <a:pPr algn="l">
              <a:buNone/>
            </a:pPr>
            <a:endParaRPr lang="en-US" sz="2800" dirty="0"/>
          </a:p>
        </p:txBody>
      </p:sp>
      <p:sp>
        <p:nvSpPr>
          <p:cNvPr id="3" name="Rectangle 2"/>
          <p:cNvSpPr>
            <a:spLocks noGrp="1" noChangeArrowheads="1"/>
          </p:cNvSpPr>
          <p:nvPr>
            <p:ph type="title"/>
          </p:nvPr>
        </p:nvSpPr>
        <p:spPr>
          <a:xfrm>
            <a:off x="1213944" y="793531"/>
            <a:ext cx="4092028" cy="609600"/>
          </a:xfrm>
        </p:spPr>
        <p:txBody>
          <a:bodyPr>
            <a:normAutofit fontScale="90000"/>
          </a:bodyPr>
          <a:lstStyle/>
          <a:p>
            <a:pPr algn="ctr"/>
            <a:r>
              <a:rPr lang="en-US" dirty="0"/>
              <a:t>Some Definitions</a:t>
            </a:r>
          </a:p>
        </p:txBody>
      </p:sp>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p:cNvPicPr>
            <a:picLocks noChangeAspect="1" noChangeArrowheads="1"/>
          </p:cNvPicPr>
          <p:nvPr/>
        </p:nvPicPr>
        <p:blipFill>
          <a:blip r:embed="rId2" cstate="print"/>
          <a:srcRect b="2934"/>
          <a:stretch>
            <a:fillRect/>
          </a:stretch>
        </p:blipFill>
        <p:spPr bwMode="auto">
          <a:xfrm>
            <a:off x="2346434" y="1003738"/>
            <a:ext cx="8305800" cy="4955628"/>
          </a:xfrm>
          <a:prstGeom prst="rect">
            <a:avLst/>
          </a:prstGeom>
          <a:noFill/>
          <a:ln w="9525">
            <a:noFill/>
            <a:miter lim="800000"/>
            <a:headEnd/>
            <a:tailEnd/>
          </a:ln>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59854" y="1615796"/>
            <a:ext cx="10576964" cy="457069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Symbols for Tolerances and Deviation and Symbols for Fits:</a:t>
            </a: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514350" indent="-514350" rtl="0">
              <a:lnSpc>
                <a:spcPct val="150000"/>
              </a:lnSpc>
              <a:buAutoNum type="arabicPeriod"/>
            </a:pPr>
            <a:r>
              <a:rPr lang="fr-FR" sz="2800" b="1" dirty="0" err="1"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a:t>
            </a: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values </a:t>
            </a:r>
            <a:r>
              <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t>
            </a:r>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The tolerance value is a function of the basic size and is indicated by a number called the grade. )</a:t>
            </a:r>
          </a:p>
          <a:p>
            <a:pPr rtl="0">
              <a:lnSpc>
                <a:spcPct val="150000"/>
              </a:lnSpc>
            </a:pP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 </a:t>
            </a:r>
            <a:r>
              <a:rPr lang="fr-FR" sz="2800" b="1" dirty="0" err="1"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a:t>
            </a: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zone position</a:t>
            </a:r>
          </a:p>
          <a:p>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position of the tolerance zone with respect to the zero line, is indicated by a letter symbol, a capital letter for holes and a small letter  	The tolerance size thus defined by its basic value followed by a symbol composed of a letter and a number. </a:t>
            </a:r>
            <a:r>
              <a:rPr lang="en-GB"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established by a combination of the fundamental deviation indicated by a letter and the IT grade number. In the dimension 50H8, the H8 specifies the tolerance zone.</a:t>
            </a:r>
          </a:p>
          <a:p>
            <a:pPr algn="ctr" rtl="0">
              <a:lnSpc>
                <a:spcPct val="150000"/>
              </a:lnSpc>
            </a:pPr>
            <a:r>
              <a:rPr lang="fr-FR" sz="2400" b="1" dirty="0" err="1"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a:t>
            </a:r>
            <a:r>
              <a:rPr lang="fr-FR" sz="2400" b="1" dirty="0"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for </a:t>
            </a:r>
            <a:r>
              <a:rPr lang="fr-FR" sz="2400" b="1" dirty="0" err="1"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shaft</a:t>
            </a:r>
            <a:r>
              <a:rPr lang="fr-FR" sz="2400" b="1" dirty="0" smtClean="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45 g7</a:t>
            </a:r>
            <a:endPar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marL="514350" indent="-514350" rtl="0">
              <a:lnSpc>
                <a:spcPct val="150000"/>
              </a:lnSpc>
            </a:pPr>
            <a:r>
              <a:rPr lang="en-US" sz="1800" b="1" dirty="0" smtClean="0">
                <a:solidFill>
                  <a:schemeClr val="tx1">
                    <a:lumMod val="75000"/>
                    <a:lumOff val="25000"/>
                  </a:schemeClr>
                </a:solidFill>
              </a:rPr>
              <a:t>International Tolerance Grade (IT)</a:t>
            </a:r>
            <a:endParaRPr lang="en-US" sz="1400" b="1" dirty="0" smtClean="0">
              <a:ln w="1905"/>
              <a:solidFill>
                <a:schemeClr val="tx1">
                  <a:lumMod val="75000"/>
                  <a:lumOff val="25000"/>
                </a:scheme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marL="514350" indent="-514350" rtl="0">
              <a:lnSpc>
                <a:spcPct val="150000"/>
              </a:lnSpc>
            </a:pPr>
            <a:endPar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r>
              <a:rPr lang="fr-FR"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r>
            <a:br>
              <a:rPr lang="fr-FR"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b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5"/>
          <p:cNvPicPr>
            <a:picLocks noChangeAspect="1" noChangeArrowheads="1"/>
          </p:cNvPicPr>
          <p:nvPr/>
        </p:nvPicPr>
        <p:blipFill rotWithShape="1">
          <a:blip r:embed="rId3" cstate="print"/>
          <a:srcRect r="34912"/>
          <a:stretch/>
        </p:blipFill>
        <p:spPr bwMode="auto">
          <a:xfrm>
            <a:off x="2713928" y="4536497"/>
            <a:ext cx="6668815" cy="2250253"/>
          </a:xfrm>
          <a:prstGeom prst="rect">
            <a:avLst/>
          </a:prstGeom>
          <a:noFill/>
          <a:ln w="9525">
            <a:noFill/>
            <a:miter lim="800000"/>
            <a:headEnd/>
            <a:tailEnd/>
          </a:ln>
          <a:effectLst/>
        </p:spPr>
      </p:pic>
    </p:spTree>
    <p:extLst>
      <p:ext uri="{BB962C8B-B14F-4D97-AF65-F5344CB8AC3E}">
        <p14:creationId xmlns:p14="http://schemas.microsoft.com/office/powerpoint/2010/main" val="8139912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fade">
                                      <p:cBhvr>
                                        <p:cTn id="13" dur="1000"/>
                                        <p:tgtEl>
                                          <p:spTgt spid="8">
                                            <p:txEl>
                                              <p:pRg st="2" end="2"/>
                                            </p:txEl>
                                          </p:spTgt>
                                        </p:tgtEl>
                                      </p:cBhvr>
                                    </p:animEffect>
                                    <p:anim calcmode="lin" valueType="num">
                                      <p:cBhvr>
                                        <p:cTn id="14"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fade">
                                      <p:cBhvr>
                                        <p:cTn id="20" dur="1000"/>
                                        <p:tgtEl>
                                          <p:spTgt spid="8">
                                            <p:txEl>
                                              <p:pRg st="3" end="3"/>
                                            </p:txEl>
                                          </p:spTgt>
                                        </p:tgtEl>
                                      </p:cBhvr>
                                    </p:animEffect>
                                    <p:anim calcmode="lin" valueType="num">
                                      <p:cBhvr>
                                        <p:cTn id="21"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1000"/>
                                        <p:tgtEl>
                                          <p:spTgt spid="8">
                                            <p:txEl>
                                              <p:pRg st="4" end="4"/>
                                            </p:txEl>
                                          </p:spTgt>
                                        </p:tgtEl>
                                      </p:cBhvr>
                                    </p:animEffect>
                                    <p:anim calcmode="lin" valueType="num">
                                      <p:cBhvr>
                                        <p:cTn id="28"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
                                            <p:txEl>
                                              <p:pRg st="5" end="5"/>
                                            </p:txEl>
                                          </p:spTgt>
                                        </p:tgtEl>
                                        <p:attrNameLst>
                                          <p:attrName>style.visibility</p:attrName>
                                        </p:attrNameLst>
                                      </p:cBhvr>
                                      <p:to>
                                        <p:strVal val="visible"/>
                                      </p:to>
                                    </p:set>
                                    <p:animEffect transition="in" filter="fade">
                                      <p:cBhvr>
                                        <p:cTn id="34" dur="1000"/>
                                        <p:tgtEl>
                                          <p:spTgt spid="8">
                                            <p:txEl>
                                              <p:pRg st="5" end="5"/>
                                            </p:txEl>
                                          </p:spTgt>
                                        </p:tgtEl>
                                      </p:cBhvr>
                                    </p:animEffect>
                                    <p:anim calcmode="lin" valueType="num">
                                      <p:cBhvr>
                                        <p:cTn id="35"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hlink"/>
                                      </p:to>
                                    </p:animClr>
                                  </p:sub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animEffect transition="in" filter="fade">
                                      <p:cBhvr>
                                        <p:cTn id="41" dur="1000"/>
                                        <p:tgtEl>
                                          <p:spTgt spid="8">
                                            <p:txEl>
                                              <p:pRg st="6" end="6"/>
                                            </p:txEl>
                                          </p:spTgt>
                                        </p:tgtEl>
                                      </p:cBhvr>
                                    </p:animEffect>
                                    <p:anim calcmode="lin" valueType="num">
                                      <p:cBhvr>
                                        <p:cTn id="42"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hlink"/>
                                      </p:to>
                                    </p:animClr>
                                  </p:subTnLst>
                                </p:cTn>
                              </p:par>
                            </p:childTnLst>
                          </p:cTn>
                        </p:par>
                        <p:par>
                          <p:cTn id="44" fill="hold">
                            <p:stCondLst>
                              <p:cond delay="1000"/>
                            </p:stCondLst>
                            <p:childTnLst>
                              <p:par>
                                <p:cTn id="45" presetID="42" presetClass="entr" presetSubtype="0" fill="hold" grpId="0" nodeType="afterEffect">
                                  <p:stCondLst>
                                    <p:cond delay="0"/>
                                  </p:stCondLst>
                                  <p:childTnLst>
                                    <p:set>
                                      <p:cBhvr>
                                        <p:cTn id="46" dur="1" fill="hold">
                                          <p:stCondLst>
                                            <p:cond delay="0"/>
                                          </p:stCondLst>
                                        </p:cTn>
                                        <p:tgtEl>
                                          <p:spTgt spid="8">
                                            <p:txEl>
                                              <p:pRg st="8" end="8"/>
                                            </p:txEl>
                                          </p:spTgt>
                                        </p:tgtEl>
                                        <p:attrNameLst>
                                          <p:attrName>style.visibility</p:attrName>
                                        </p:attrNameLst>
                                      </p:cBhvr>
                                      <p:to>
                                        <p:strVal val="visible"/>
                                      </p:to>
                                    </p:set>
                                    <p:animEffect transition="in" filter="fade">
                                      <p:cBhvr>
                                        <p:cTn id="47" dur="1000"/>
                                        <p:tgtEl>
                                          <p:spTgt spid="8">
                                            <p:txEl>
                                              <p:pRg st="8" end="8"/>
                                            </p:txEl>
                                          </p:spTgt>
                                        </p:tgtEl>
                                      </p:cBhvr>
                                    </p:animEffect>
                                    <p:anim calcmode="lin" valueType="num">
                                      <p:cBhvr>
                                        <p:cTn id="48"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8">
                                            <p:txEl>
                                              <p:pRg st="8" end="8"/>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8" end="8"/>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59854" y="118026"/>
            <a:ext cx="10576964" cy="457069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a:t>
            </a: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Symbols for Tolerances and Deviation and Symbols for Fits:</a:t>
            </a: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fr-FR"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3.A fit </a:t>
            </a:r>
            <a:r>
              <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t>
            </a:r>
            <a:r>
              <a:rPr lang="en-US"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 fit is indicated by the basic size common to both components, followed by symbol corresponding to each component, the hole being quoted first</a:t>
            </a:r>
            <a:r>
              <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rPr>
              <a:t>)</a:t>
            </a:r>
          </a:p>
          <a:p>
            <a:pPr rtl="0">
              <a:lnSpc>
                <a:spcPct val="150000"/>
              </a:lnSpc>
            </a:pPr>
            <a:endParaRPr lang="fr-FR" sz="1400" b="1" dirty="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a:p>
            <a:pPr rtl="0">
              <a:lnSpc>
                <a:spcPct val="150000"/>
              </a:lnSpc>
            </a:pPr>
            <a:endParaRPr lang="fr-FR" sz="1400" b="1" dirty="0" smtClean="0">
              <a:ln w="1905"/>
              <a:solidFill>
                <a:prstClr val="white">
                  <a:lumMod val="50000"/>
                </a:prstClr>
              </a:solidFill>
              <a:effectLst>
                <a:innerShdw blurRad="69850" dist="43180" dir="5400000">
                  <a:srgbClr val="000000">
                    <a:alpha val="65000"/>
                  </a:srgbClr>
                </a:innerShdw>
              </a:effectLst>
              <a:latin typeface="Times New Roman" panose="02020603050405020304" pitchFamily="18" charset="0"/>
              <a:ea typeface="+mn-ea"/>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Rectangle 3"/>
          <p:cNvSpPr/>
          <p:nvPr/>
        </p:nvSpPr>
        <p:spPr>
          <a:xfrm>
            <a:off x="746234" y="6155771"/>
            <a:ext cx="10683766" cy="600164"/>
          </a:xfrm>
          <a:prstGeom prst="rect">
            <a:avLst/>
          </a:prstGeom>
        </p:spPr>
        <p:txBody>
          <a:bodyPr wrap="square">
            <a:spAutoFit/>
          </a:bodyPr>
          <a:lstStyle/>
          <a:p>
            <a:r>
              <a:rPr lang="en-GB" sz="1100" dirty="0" smtClean="0"/>
              <a:t>https://books.google.com.sa/books?id=2ck0AwAAQBAJ&amp;pg=SA6-PA13&amp;lpg=SA6-PA13&amp;dq=fundamental+deviation+selection+fits+IT&amp;source=bl&amp;ots=ZO-M0zNqbP&amp;sig=ofRGWezbxKzJe9uW9zwxVZRZPdk&amp;hl=en&amp;sa=X&amp;redir_esc=y#v=onepage&amp;q=fundamental%20deviation%20selection%20fits%20IT&amp;f=false</a:t>
            </a:r>
          </a:p>
          <a:p>
            <a:endParaRPr lang="en-GB" sz="1100" dirty="0"/>
          </a:p>
        </p:txBody>
      </p:sp>
      <p:pic>
        <p:nvPicPr>
          <p:cNvPr id="5" name="Picture 5"/>
          <p:cNvPicPr>
            <a:picLocks noChangeAspect="1" noChangeArrowheads="1"/>
          </p:cNvPicPr>
          <p:nvPr/>
        </p:nvPicPr>
        <p:blipFill rotWithShape="1">
          <a:blip r:embed="rId3" cstate="print"/>
          <a:srcRect l="68319"/>
          <a:stretch/>
        </p:blipFill>
        <p:spPr bwMode="auto">
          <a:xfrm>
            <a:off x="7330965" y="3312867"/>
            <a:ext cx="3245944" cy="2250253"/>
          </a:xfrm>
          <a:prstGeom prst="rect">
            <a:avLst/>
          </a:prstGeom>
          <a:noFill/>
          <a:ln w="9525">
            <a:noFill/>
            <a:miter lim="800000"/>
            <a:headEnd/>
            <a:tailEnd/>
          </a:ln>
          <a:effectLst/>
        </p:spPr>
      </p:pic>
      <p:sp>
        <p:nvSpPr>
          <p:cNvPr id="2" name="Rectangle 1"/>
          <p:cNvSpPr/>
          <p:nvPr/>
        </p:nvSpPr>
        <p:spPr>
          <a:xfrm>
            <a:off x="1629103" y="3768580"/>
            <a:ext cx="6096000" cy="1338828"/>
          </a:xfrm>
          <a:prstGeom prst="rect">
            <a:avLst/>
          </a:prstGeom>
        </p:spPr>
        <p:txBody>
          <a:bodyPr>
            <a:spAutoFit/>
          </a:bodyPr>
          <a:lstStyle/>
          <a:p>
            <a:pPr algn="ctr">
              <a:lnSpc>
                <a:spcPct val="150000"/>
              </a:lnSpc>
            </a:pPr>
            <a:r>
              <a:rPr lang="en-US"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 45 H8 g7</a:t>
            </a:r>
          </a:p>
          <a:p>
            <a:pPr algn="ctr">
              <a:lnSpc>
                <a:spcPct val="150000"/>
              </a:lnSpc>
            </a:pPr>
            <a:r>
              <a:rPr lang="en-US"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Possibly 45 H8 – g7</a:t>
            </a:r>
          </a:p>
          <a:p>
            <a:pPr algn="ctr">
              <a:lnSpc>
                <a:spcPct val="150000"/>
              </a:lnSpc>
            </a:pPr>
            <a:r>
              <a:rPr lang="en-US"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 45 H8/g7</a:t>
            </a:r>
            <a:endParaRPr lang="en-US" sz="20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39912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fade">
                                      <p:cBhvr>
                                        <p:cTn id="14" dur="1000"/>
                                        <p:tgtEl>
                                          <p:spTgt spid="8">
                                            <p:txEl>
                                              <p:pRg st="2" end="2"/>
                                            </p:txEl>
                                          </p:spTgt>
                                        </p:tgtEl>
                                      </p:cBhvr>
                                    </p:animEffect>
                                    <p:anim calcmode="lin" valueType="num">
                                      <p:cBhvr>
                                        <p:cTn id="15"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897" y="848710"/>
            <a:ext cx="10363200" cy="914400"/>
          </a:xfrm>
        </p:spPr>
        <p:txBody>
          <a:bodyPr>
            <a:normAutofit fontScale="90000"/>
          </a:bodyPr>
          <a:lstStyle/>
          <a:p>
            <a:r>
              <a:rPr lang="en-US" dirty="0" smtClean="0"/>
              <a:t>Examples of Interchangeable Manufacture</a:t>
            </a:r>
            <a:endParaRPr lang="en-US" dirty="0"/>
          </a:p>
        </p:txBody>
      </p:sp>
      <p:sp>
        <p:nvSpPr>
          <p:cNvPr id="52226" name="AutoShape 2" descr="data:image/jpeg;base64,/9j/4AAQSkZJRgABAQAAAQABAAD/2wBDAAkGBwgHBgkIBwgKCgkLDRYPDQwMDRsUFRAWIB0iIiAdHx8kKDQsJCYxJx8fLT0tMTU3Ojo6Iys/RD84QzQ5Ojf/2wBDAQoKCg0MDRoPDxo3JR8lNzc3Nzc3Nzc3Nzc3Nzc3Nzc3Nzc3Nzc3Nzc3Nzc3Nzc3Nzc3Nzc3Nzc3Nzc3Nzc3Nzf/wAARCACeAHsDASIAAhEBAxEB/8QAHAAAAAcBAQAAAAAAAAAAAAAAAAECAwQFBgcI/8QAOxAAAgEDAgMGAwQKAQUAAAAAAQIDAAQRBSESMUEGEyJRYXEUgZEyQlKhBxUjM2JyscHR8CRDU4KS4f/EABoBAAIDAQEAAAAAAAAAAAAAAAMEAAECBQb/xAAmEQACAgEEAQQCAwAAAAAAAAAAAQIRAwQSITFBBRMiUSNhMnHB/9oADAMBAAIRAxEAPwDrtCjxQrRQKFCjqEE0AKOjqEEnlTVxL3MTOeeMD1NHcXCW6ZY5J2VepNRY1MzB5cE9B0FCnNR4DY8blz4I0FvJKP2nLOceZqbHEkXQfOjldYk9fQ1WX2ppEpyygDzoFjsY30Wver0od/wgbA1k4O0cBBUyIMHzpf68SYlIOOV/KNeI/lVqyOCXZpLm+VQOA79agyap+2WMEAsMjFVnw2s3kMjRW/cgKeETnhZj7c/risdHqdzZ3Ewu8i44vEH8JUeWKjjL6JF41wjozX3TiFH8Wo5GsLba8vEBIyhvU86sP1/brsTy9qqjdrwdDNDFDFGKcOSJo8UdCqIDFMXdwtrD3jjJ5Ko5sfKnZJFiQu7YAqqZTc3fxNwQsUYwinp1rM3SC4se9/oKGKSVjNOcuep6DyFKlvIoBhmAx1zVbqvaOyt8xLIOIdFOT+VYfX9cuLpeG1Djfnik3NLpnWx6abje3g02u9pILdd5QQPI1D7Gue0uqXEt0mbazVT3bDIkZs4z6DhJxWPt9PkmXv7xmI6Z5V0f9HOnrbabPdKAPiZMKfNVyP6lqJiVy5Aal7IUjVd2n4FwOXhG1GAB9kYpVHTRzLE1DvtMsb8YvLWKboCy7j586nYpNWQxuo9g7ORuKwlNv/A4LD5HOaqz+j68Jz8Rbf8Aq3+K6NRVmkbU5DtChR1YMSRQApVCoWUd9eFLp1n8Ij+yp5e9YrXu0U96Tb2rNHbA44gcFz5+grWdvTHHohYoDK8ixo3UZ3P5A1zWufqptPaj1Poumhkh7sl0CgMUk86FInpEqHo5HiJ7ttjzU7g/Kuh9gbm3l0X4eFQkkEjd4meXESQfbf8AI1zgHFSLC/uNOukubSUxyLt6EeRHUUxgze3Lno5nqXp8dVj+PEjstDFUfZztLbayvdMBDeKuWiJyG9VPUenSrzka6kZKStHicuKeGbhNU0DFJNLxUe5vLe2/fSqp6DmT7DnV2kDqx3FFiqqTUpJzi1TgT8bDc+wpvuWbxMzEnmSxzQ3lig8cEmuS+oUBRiii4WKFG2w32HWqq51RiSlnHxn/ALjfZ+XnWXJR7NRi5cIrP0grnQUbotwh+oYf3rmz7cq2PasXMumSPdTtISw4VPQjfYVhku1XwT/Z6EdK5+p5lZ670WWzC4P7Hc5oUamJvsSofTODROUTdpEHu1KUzt719h5qPdXSQDfmeQpi71OGEERtxv6chTvZbRbjtHqJLErBH4pX9Oij3okMbkxbUaqOON2WHZZr+61i0uLSJ2jgmVpGXkBncZ9RkfOupm7v5jsEgHQKMn5k/wCKj6fYx2FskMPDFGowAoFKaQRuGMpZfXpT8IOETy+rzLUT3NDj280h/azyv7uR+VIFosbE435586U12ByIIpqS9HBwtkmst2AXA+rKmxABFH3npVPNfY3cjIHnUc6mueYqiM3VDFCo1/d/Dx4X942yj+9ON0c1K3RG1KYyt8JGSBj9oR5eVQbiWO1iycYSpNpEUiaSTcnJJ86w/brVm7ltOtiBPcELnOOFep+n9aXk7Y9iioqgtQ1ZNUufh4SpiDbyZ24ugHp51kNStmhmccJABII/CfKmbfWra0ulsly3DhQ3TP8A8q8u5Ibtlaa4MMvDgTAZG2w48b+W/wBazPE5R4HNLrYYZ03wzLSHyNR3Y8smrG7gMLnvY2II4uJTlSPMMNjUEBWOEhkl35b0nsknTTO282NxtSVf2RGyXwNzXSuwEq2uiKOTvIzP67nFYO2itYJyNTZkC8reMgyP77+Eep+VaFdYj+HZyEgC7IqHCoo5Af7vTmLDKrOLrNZjvZF2je3OqKg+0OVU8+tqYnjVuI5zVP2cvdO1KZJZwLuEHgmiaRgw/iXBGfaujwaFo6Ivd2EBQjIyOIY+eaO4OqZz3qI+EZCHXIgAjSLx/hzvT4nvrhv+NYXUmeRELY+pGK28EMNuOGCGOIeSIB/Sng1Z9lGXqX4Ri7Ts3qt64e9kSzj8gQ7/AEG351dJ2T0tVAf4mRgN2MxBP0wKuuKhxVtQigUss5EnNULMZ9TmLtjhbhA6ACr3rWek8V/c4594arJ0awdse1O6WC3YKcACuJ6lqxuNU1TUC3EkSlI8nyH+a6f2pZhp82GYFVJyK4bHGsunSJNIyx/vXK8zQoK5DGR7YiIoWSWOSVDIWOcL96rOXWoxAH4z4hsB1FUUdw93KvCAoGwUZwvlj2oXqOWyR4VHhweQpoRJDa/fNbCJZ3CQjCZ5jP8AFzx6ZxUK41zUpNnv7gr+FpWYfQkiohVgH2PCw2PSmGYZGRmpZdslRX0saswbicn7R3O9AXUkhzLIzHPInaoib5Hn0ouPG4q7Ms0fZi/ktNSVASolUjY8uqmvQvZPUv1ho0LkjjQBH+Q2NeYbaaXvVnjwzwIMADoK7r+ia9+KsbjGeBlRwPLOaj6IdEBo802DR5rBYvNDNIoZqyib1qkkAF9Mf4s1dGqOYg3MxBz4juKFl6QfB2VOusrRyI3JlINcQmiEKTW7cgzIfbO1dp1xGaI71yfWbN47yZyp4HbGemcUPE/kMZYNwtGWicWysST3h8Ix5U5Jc4tsSOWB5HmetM6krNdJGg8fIVDkk4JgD4lQ4APpTQiWFxAEsEUkhlXJHuaqeMgY5jlUm5uDMhO4OwxneoznwL86qyBA4ORRMcknFADNGQw2IqEHrGVobmNo924gMefpXeP0bR2+maTd6hPOkVvNIFjLHGwG/vufyriOjWjTXSMQcA7DzNdO0GFpoIFkZikZPdqTsq5yce5rMpUqDYcPuW30jqVvqtncOqRzjiY+EMpXPtkVPFYSNFur23tk++4yfQbn8hW4DZqk2+yssFB0hzNCkZo81oEL1O7+Gh8B8bbL6etVUOVRc+W9SdZH7WMtyKY+eabjAIFL5H8hvCko2QNTjLRk4rH39pbGcrdswglwkoVOL2Ppg9fU1uL4ZUgCsrq8ZVDmPjQ5DDGcjrQ0/kOYpcUc21fSmsryZ+F2WMlTkDK4GN6yM1vJDLwSKCGOxNddtJV12SSxnkto7i1hKrIyhNhjhckDJGDgg7ZHNds1Osdj5TbGaSErEW/exKygn+VwD9BR1ka/l19mMuijPnE6f0/8ZzW4ZBhEUhR5+dNZHDgjlWlm7KTi4MazAueUbIQ30p49iNTJUMFjJOPGCufritKcX5FJ6TPF04mSqXZWct6GWFC8mR8geprUWPYuOR0We/iZm+4hP9gf61oLfS4tMsm+EhXjJwrY3YnbCjqfU1UsiS4N49HOUqlwVGi6GySpbrhrmXZivJR1roEWnrYRIM4KLhaPsnoUlohuLgZuJN/5R5VK1/iiQt1HQ0vuk+WOZNkPxw6QrsejXWpXU7phYl4f/Inp9D9a2QFUHYuILo/fAeKaRmJ9Acf2rQAGmodHLyu5MPNHmi4aPFaBg1aPjtCw5x+L5daq7ecbA55c6v3AKkHcEYI86zJTuJpITzRsUDKqdjGCXgk3D5Q1R3q7kkn5VckZSoVxGM7ihMYi6MRqHZmKe6F/p91La3ybhlJwf8fKkcd+JIF1qMyRowEgRwvGueSnYD5Y9uta14UH3aPuYnGCCQR586u2+BnFm9t9FJqWrwhZvh2eC3xhI41aFiMDJc8PETzwAcevlX3TWUcSYvTch1OIoWUmPI3yR4iSfUepO1aGbSLZ18MSq56rsaaHZO2fDS8eOeO8b/NW9z8BY5sCpclbZJaCX4fToZJi65c8JALdFJbfhHoN60WmaOQyTXgDSL9kAeFf98/pgbVOsbC2sogkMaoo6KMU9cXKxoVBxtUp+QGTNb+IU8sdtEeEb1l9XuXupO5jUvLIeGNF3JJqRquocJ4Fy7scKqjJJPSrrs7o3wI+LvMNeuPcRL+Ef3PyrUY2LTmoL9lnolj+r9LtrViGaNPGRyLHc49Mk1PApAaj4qYXAi3YvFDFI4qHFVkJLGqDWk4b1ZB99fzH+irkvVVrZzDG/VXxQ8quITE6khiKQcApMuGBzUaJsg0sttvvS0WNMZlARTjnUbiztUmXcYNR2UKM1d8kTJ1sFxnmfWpYO25qDAfDtT0jFVJ9Nq1ZKHJ3Cg9KzWsakIwcMdql3t44Vs+tVug2a6rqsklyQYrXhcofvMeXyGM/SolbLk9qstezGlMmNRvlPfuMwo3/AE1PX+Yj6fWtKHNIFKyB0phKkJSk5OxwMaWDTQalBqsyOjejpnjIouM1ZD//2Q=="/>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2228" name="Picture 4" descr="http://ctgreenscene.typepad.com/ct_green_scene/images/2008/10/13/plastic_bottle_caps2.jpg"/>
          <p:cNvPicPr>
            <a:picLocks noChangeAspect="1" noChangeArrowheads="1"/>
          </p:cNvPicPr>
          <p:nvPr/>
        </p:nvPicPr>
        <p:blipFill>
          <a:blip r:embed="rId2" cstate="print"/>
          <a:srcRect/>
          <a:stretch>
            <a:fillRect/>
          </a:stretch>
        </p:blipFill>
        <p:spPr bwMode="auto">
          <a:xfrm>
            <a:off x="812801" y="2057400"/>
            <a:ext cx="3454399" cy="2590800"/>
          </a:xfrm>
          <a:prstGeom prst="rect">
            <a:avLst/>
          </a:prstGeom>
          <a:noFill/>
        </p:spPr>
      </p:pic>
      <p:sp>
        <p:nvSpPr>
          <p:cNvPr id="52230" name="AutoShape 6" descr="data:image/jpeg;base64,/9j/4AAQSkZJRgABAQAAAQABAAD/2wCEAAkGBhQSEBUUExQWFRUUFxgVGBgYFxgYGhodHBoYGBwaFxgXHCgeHRkjHRoXIC8gIycqLCwtHB4xNTAqNSYrLSkBCQoKDgwOGg8PGiwkHBwsMCwpKSwtLCosNSktKSwpLywpMC8pKSwsLCkpKTIqLCksKSwqLSkpLCwpLykpLCkpLf/AABEIAMIBAwMBIgACEQEDEQH/xAAcAAACAwEBAQEAAAAAAAAAAAAGBwAEBQMBAgj/xABHEAACAQIEBAQEBAMEBwcFAQABAgMEEQAFEiEGEzFBByJRYRQycYEjQlKRYqHBM3KCsRVDkrLR4fAkNFODosLSFyU1c/EW/8QAGAEBAQEBAQAAAAAAAAAAAAAAAAECAwT/xAAqEQEBAAIBAwIEBgMAAAAAAAAAAQIRAxIhMUFRBBMigSMyYXGx0ZGh8P/aAAwDAQACEQMRAD8ARuJiYNOHuEYWSNp9btL0VOiiwa7m4PRlsAdywAuegBeJhjz8AQyrdSYdJkU6Q0nysw1uSTYDQ/TY/tf5j8Loybc6QG6rvGBa7lNRufl8rH6DqcZuUl1V0XWJhif/AE0h035smyF9wvQIshH7Ogv/ABexxrZTwXDSPIb8xgptzFU2C6Nh6aixW/bT3BwtNFLiYbNFwZDFM05G4LnQVXQo0u+pR7BCvU7k7DbC44kgKVcyt1EjA7AfyG37YS7NM3ExMTGkTExMTATExMTATExMTATEx7bEtgPMTHtsS2A8xMe2xLYDzExMTATExMe2wHmJj22PMBMTExMBMTExMBMTExMB6BhmcOk06xRTSnmmxRS+62bdALGwADLf9Rb9AOBTJ6ilhiSVvNMCTpu2oEHYgW0AWsQxJIN/KbDGd/pyT4jnmxbcWN9IBUppFjcAKbDe/viXuotRJqh1SOoeLRDE5VSbs0rlrgAjYFxf2tscWI8ik0kSVczs/SxYBXUhVJGrzAuYwLW2N/TGDTcfSoVIhi8gXTbmA+UWXza9WkDbTe37DFin4triqmKLyqNKFY3YBfKSu5IYHSu7XI7WxMu9tBDlsT06vNNVSThIdbKSSt7qwALEjuvUbh+xBto5ln+udYGBXmRNKdLNqBXY2N9jYPYgDcDtcYy+H5qysAiahb4Z0CFlSQKAtwDzHvqsLgAHrb7288yp6WZq2pVlQRiNF0tcs3mYEkWuSXXYnrfsLySb8OPJu9p7dv3czwdIDGJK6c2JuQWtZGK+W/TSbEsb7E+mPiq4DEkcaazy05kjyFbSuxCtpJI/iIJI7D7C/wD9Say58yAEEadPlF73IF/4jt09sEmUeIUZpQ1RJeZdWpdBu9zfa3l3sp37g9OuJrS3r0z868PYIYJZVmc6ASLhbHbUOna5C/U39sAVsEFTxnUyo0V10yAJYLvbbYe5sN/YdMWsrytIhqezN62vY+iA7E+5xub9W5LPIfp8pmkF0ikYeqoxH7gYuZfwlVzsVjp5CR1uukD+8z2Ufc4M6WoURtU1BIgjOkKDd5X6iNS3TbckWsP5bPCXGq1do35UchbRFDoLC2xGm4Kj0ubXxVBb+FdeFuEjY/pE0RP+9b+eBrMMslgcpNG0bjswIP1F+o9xh6Q5Y6PNKZY00VHK84VVBaOJrBtrX1/KTp9tzgYqM3Sq1Q1YDxSORGwADwljsUIA8vS4t9RbbAKm2JjS4hyN6SoaF97bqw6Mp6MPr/I3HbH3wvkDVtZFTobGRrFv0qPMzH2VQT9sFbXA/h5JX6pXYxU0Zs0mkszkC5jhT8z2+w/kS2nqaen1rSUMUYj03mql50pJtudQKo38CKT7Y+6jN1mqFjpmMVLRoREE6hF2Ln1eQnqf1C/fFeXKqmtfTGAKkRh0Vyq60JUa99u67k33+2CNiTii8LGeOnnBTyI9LEqllA1EHSCRvv0t/PGJlNJlNedMUCQ1LLq5ZklETtvdI2ZxobuAbqb2uMbD+Hspkmp4zremoo0Bvs0srLK5Ba3W0lr27YCzwgaKojjYpLVKObItg0MCixvKx+Y23IA9ADci4dcz4JhYsseuGRbgq12AI6gq3mH1BOAvMMueF9Egseo7gj1B7jDZqs9izFHmiBElMyRyE7F0ItHNYdDqBQjfYpvjCzmgFRFpNgw3U+jf/FuhHrgpdYmPXQgkHYg2IwW+G3DiVNU0kylqekQ1Eot8+n5Y/wDG38g2A0eF/DlOQtXmLtFC+8UKW504/UL7JH08x69rXBJpkNbSK4SKgpoY91Ejxid9VtgXkNzvYkKCfbFXiGvaqiFRIUEreVUWylY9R3K6tRAOq3TYH1GMCkzbmZtS06kaRKisR09dC+ijv6nr7kF2d1+WywSyy0kEixPy2KRCB9wCpEsbbEi502Y+U3Ft8Yh4OyuopzPRhpEW3MXmPzor9C63IK/xBf64zPEmmSnpYI4xbnBJ5N+rOLXN/wD9Z/fGL4d09RFULVq3JgjbTJI4/DZT80RH57jqO2x2IGA+M64FKKXp2Mi9dBtq99JGzW9LA+2BLDsziCNZBJTtrp51EsZHdTcW33DIwZd99t+uF5xnlIDc5LeY2cD17N9+/v8AXBQsceY9OPMETExMTATH3DCXYKouzGwHqcfGNvhmyuXPX5V++xI97bffAbmW5PHTgGweTrqNiB/dBFgB+q1z2tggn4nFHIkTAzVTldQO4gBsQNLX1zW3sdl2HW9vMiiUz8ySwSIGVr20jTYKDfa2op17XwR8G+HVPNIK3VITITINTa2uxJJ1bb3vvv8A1xplcCySgNIxdrg6iL9F0G313PpvjKXMnSRxDK55I01FM41No035qppKyQ/XcBhffDWWkiiXZQANu37D1PsN8D/FXCUcjLVR6oqmFSFkQlSRY3RrWuLE/v6HA0TPF3C8E8L1lCoURn8eFd1AvbnQ735V9iPyncbdF/h68MKkTeZoxHLqWRWsWmvcaF7LHodrKL9ThPcUZN8JWz097iKRlU+q3up+6kH74lWOGXCx1en/APSf22++N6PUQg6u5CqPdj0/yGMKn+VR6/1a3+QwYZDHfMKf+ANL91VmH81GIpiy8GPPlk0NPHHK4URR62AUEMC77biS+oqSbbi+2F9wLwvVUedUq1MEkVpAbsvlIvuQ4upA9QSMWeDuIZacgGX8Ui/zm5B3G4Iv9Nxhn5T4nxMyx1drg/MLdexYX6jfoPtgM/xMVUy6usR566Bh9DDTLf6bYA8py94aaSrmhm5S6U1FWCaZLoWUnfuBqG2/7vLMOIKYIzuoJuLbAliOnX6Dr6DC84/4zllpZlaRRrWyU6C+q5A/EY+ZhYk2AUG1t+4LviCY1mXc5lCy0cxhYD/w3vp+ulgF/f1xd8I6BitbPGheRYkgRR1vM/msexEcb/vitTV7yUVfG6hVSBGWwsCRNH2/fFzw4QNl1atztPSs1iRsRMvbte2A0q7KTTXitbWUcjUupbhrIyjc2Oq7Dby29yy8iyiF4KSaJ9ctKrLdCrEgq2uJxftqsASCDb1vhdU9EizQPyY3KFtOpAQd91Yd9n/6Iw08hmodbLSLGH8rSrEFUgk+XmMllLAB/KST12wGsKXS7yBRrkEYJsLmwIGsbWC3Pc7XwvuM+DIoctZROqyytzJpZXRHmazbm56BjcINr+9yT6SC76tQIs5FmF26grfawG3fYgdLYEeKzlz8xzTw1NRGAragW0WYi0gvq8o7W++AT3h7CFrTEH1CeGaIiy7+QyJ0cnZ0Q9MaWfLph1jsV/Ym39b4+OFuJpZM2hQQw06Kzs0cUSxjSkbub23OwPXFXP669MR66R/MYAQzfeTV+savvuD+5BP3wzOAC9PlBkjsHqqhwSQCDHFGECkHtqlfCurWvp+h/wB5jhv8GENk1Kf0S1KH2JZH/wAjgKsNa8swdWjhhg/DYuXFjEFZWLKGANrAuFNv0sBbB9lHCNJ8QK0RIzEKRIpBRTcfiQ6Toa9x0uVv5RvpVb0satDUwF0RpJJwhdgikFQ2ok9FFzc9reu2GbwzSpHS00JN2j5KqyKyCVoyovotqKA7F2ta4sAdsB8ZhwtDPHIJ4hMAYkU3KsBHFGCGY20IX1XuB2I3IICeN8+oIouS+mZlXRHDFqWGIei6SLi/Ujrv5hc4Yc+hpJJDqdg0Z0rd1AWIMpCuLSnS+razDax2Jwm/EfhnXIapJ4mWRmNvMvzMz97gDci9yvTzb4Da4UzH4nKk6D4aoaFQAoskiCQCyj9Sydbnfck4GOI1tM8fZ1FvqwNv2ZQcafBcLQZXKzbc2rRV3BBEcLkkEGxH4q7jA9xFWaqi/wCkL/K5OAFDjzHuPMBMTExMBMamUHzIP41v+5/5Yy8FHBiQsWWT5lIYH26E/Y2P0PtgCmchKSquwTUqJcqHHmboQ21jYC56bHthgeC8p/0cEbdondPtfUPtZsABQVEdRTbiSSNgg9ZIysqj6nQVH94YMfDKOWlpwHsHIXUp9gbA+4BH06dsVkWiXVUTc0GyqnKGo2sU1FrDuWuL+2O2VzSfCDnKFaz7BtXlDnQSexK9Rc/0FnnxvYkWsb2K3367MN7ddvc9sY/GOb8uklCbFlKhrW3IPyqPqf5nfBSo4dZqSOnl1B1lM0gUBWZFDmMBQ4sCdJNrjY9RfA14nf8A5Fz6w0pP1NND/PBy2WCWqhpImDJCkdNrA0ghAWkkO53uXuf4cLXjTN1qswqJk+R5Do/uL5E/9KrhSOeUZc8w8m+gi/73H9cGGRUDCuj1C2kGJ/pICgP082BfgzPlpapWkF4n8kltyAfzAeqmx9xcd8OuroEkRZYrN5RfTuGXs6kdR0+mIr8/yQOX0sDqHl3v+Xa32w0uFcrLiOIgu9rsSNWhR13PS17bdSfvixxblKtGrIgbW+oabK3May6VIF7s29je+w6A4+s/mOS5aIVu1bVghnHRANjpb1ANh7kt2GAMK+hXkh1uyquk33Fr2JufzdOnp7YUOYUml3RrtuQTc7jtc+4tgr8J69mpZqSQHRYurAbJfZlJ6X+VgPZsdKHhY1AZyFdgSnm206W0SWNrhmsyrfsC3YHACc8Kw5ZVSAWNRJFAvvpJmbr2sF/fHvhJWj4qSlY2WsiMSk9BKpEkRP8AiUr/AIsU/ELM4+YlJAbxUoZS365GN5G+lwFH0OBWCdkZXUlWUhlI2IINwQfUHBTfr8qDQ6mkNonkIjVSrs6L5/N+hALmxttuRbGrknF/wdFUKkKKReQNa4YsCqggW8y6VPe4sB0vinl2ZDNkWqha1ZAhWaAWvcm5qIV7h/zDe3Tf83nwcU8cmkaSuiR4lDaVEdy4Usflb9N7r03FiSDvO+L0p4KeVXSTz/igHVZdDamuvy2fQd+vbC28UuMaZ5wVheOpQi0yOFJHym5A67C3W4tfsALRZtMlUzSKxgqRZgASAt9mC2uCrX2t+oY3s88OpZuSzOiRxp+NUM141jDaVbVbdigWy9Sb+uwfGS1KmjmrXC8whqSJwArM0g/EuouAViLbg28/QYwJF5i+YWF7ffqT9AMWs8zuJ9EFMpWmgBSIH5jc3eV/WRzuewAUdsYGaZr5eWvUix9h3H1Pc4DJq5AXJHS+30wzvBzNUeKpopFLmxq4UBsXZEKug92XSbfwnCsxbyvNJKaZJoWKSRsGVh2I/wAwehHcEjBTjzikQrFVuq7KkYAA5ge99WoCxYlRZu3W2xOMCn4yroc4iRnCJI8UZjAvG0ZYWAB9N7EWIN97kkktJXRZxAWpyEfQ/wARSBjq1sR+LFqO6DzWCgEavfFCHLUqKmBJFZJYJEfpa4RgWsW3W4G6m4vv5dhgjjxvxJUQUiGF9IkWIMQN7opCm/6h5d/ptcDGZw7WPX07a3ZZdWhnQkF7gWdh0L9d+/1JONvM+DKqaCpidGPnHw9rE6QFBuo82m4Q6lB6n7ZuURDIom5zJJWyWaOBfMINjZ5j01b3CfQn2D64rPwqQUIZZDSqRI6qFDSyNqbp1IXlrc77G++AnPnCp6sxt/8AI/Tt++O1TmpJMkhNySet2JO569WN9zgfrKsyNqP0A7AdgMBwOPMenHmAmJiYmAmO1JVNG4deo/n2IPsRtjjj0DAGNBm+srJGxDpY9fMpXoftYWb2F8NTh7N1qowyDzj+1jGxTbrEgHmjZje9/Lcg9BdDZfl8krhYkd3PQICzfYLv98HeXcC5yg5qBotO+t5oUZffUzal/ljpMayJavOs0NSVRYIIUO/MnguwF9yRLYXsemwt1OOtLmDVjgSEswZ40jUBvOFWRWbTdSLE9LgkenWlTzVXSepySofoec6mQ+zSQqurt1J6YzeJTnEUDCOKKKmI85y9U0EfxvGTJa36iBiaHXjLiaOip3p4tBrp0MdQ0ZDJArbyRow6uxuD10i4v0sp8ekY8xitPcb3D3GlRR2WNtSA30NewPcqQQVv7Gx7g4wQMX8qyWWpkEcMbSOeyi/3J6Ae5sMWTZaP8v8AF5NY51OQL3LIwJB6alFgQw9Qb++CLiCdsypUSkqFnTUHdWdVcaVIW4a3qb3sdgd8DNJ4JVOgNPNTwDbZmLEX2AOkabk7ABjfH1B4cUQAL18rEq7AxUj6bRglyGY72AP17YvTPdNizg+lloKR1qOVBeRm1yTJYArGPyk/o9j7i+BXizxMREkgoWYmVi0k9iouVVDyVO4JCjzHfra53FSXw0gm/wC55hDI17COZTA7HfZLk6jt2FvfAZnnD89JKYqiJonG9mGxHqrDZh7gkYmjbPxMeY9xGligzCSCRZInaORDdWUkEfQjDAovGZmQrW0kVQWGlpEY08jDp5ygKk/YYFOFODp6+QrEAqJYySvtHGD01HuT2Ubn9yGVReHVBBdHjkndQCZZmMSG/wD4caG/11k229cAPr4nUkSKIMvcFAQvMrJmQXJO6IF1de56bYwOIPEOprAqzBBGnyxoGSNfcIGsT7m598NM8B0MkRcUcRUaidMkiGw1HZg2xG3W4so23uR9PCmklhE0JqgHBYROU1qBe4BCEORY7bNYXsRvghWS1zH0A9v+PXFfBjmPAItqp5dX8L2BPsHU6b+xtgSnp2RirgqymxB2IwVzxL4hxq8L8NS19UlPCPM+5Y/Kij5nY9lA/fYDcjAU8tMvNTka+bfycvVrv/Dp81/phxZRLxLoVpIo3AHlNWIA42t1Yq/T1xfyWKGjV4MuAVY1b4mvbTrYi19BIOlLkWA+1zc4zafiuCStihjhaq1ygNJKWJZRuzLHfayhjd2PbbtgjhxDUcS6P7Moh2/7GsR/doSXA+4GAat4dzSxd6aotuSwiP3JKi/74c3iNxUlDDDLBDy35u67JqUKbjVGbixZfv64Gsp46p8wYLMop6k6tMv5dtxzXWxYEX81gy2/ML4BMzBgSGvcbG97/e+Pi+HLnWWJMzQ1Uf4qbE7c1e90e3nXvY3uD32wuM8yNqaTS1mUi6OBsw9R6H1Hb7g4KwMTFtoge37Y4yQW9xgjliYmJgPRi/luXmRrdB3Pp/xPoMUU64c/CvBcK08Yn2GjnTN0KjSXbf2W4/w++NTtNpWlwdItBQtOUWOIqCosTI++nXIQdwTsq7XN91Hmxm1ebwZ26U0rS073JiYsGRz+lkWy3sLgC3ex9caTiyWtYwBDaonjVI1NlSM2RVAsdPLAQ7WBNieljXreEamGo5IRzIDqjZAd7G6uh7C4B36Eb9Me7h+HxymUzusp37uGedmtTtXM+HLjM0oGdbvvzAG06dBkJA69FIt69++CjOeJabLJvg49alL6qqK145G3/sz84G11J9tyMMKjoo5mhq9F6gQsiuQ6gXNiGU9PNfqLgEjCZpuDampreTKjrIzFpC4Ivc+Zr9Ct7nUNvTci/LGY8suVsmp/tq7xsnnbf4y8PRVw82LlCt0GQrCNMdUoF2eOM/LIOu2x+pGEyRhs+JcqUtfHNRyDmUPKQgMDYEMVVrdwVdWHo63wJ+JFAgqkqIhaKtjWpUDoGb+0X/bBNu2oY8rqHKGjMjBR9SfQdycNrgxRR0zVDfhxLfSt1V6h1G+otvoW/Qd9hc3vneGvD6mm5rC7TPpW46Kvl7+5f9h6YniLmYeqFNEwMVOAgWw2YXDWbctc7/U+18duPjvLnMIxll0za/U501W6GSZkjn0JFMpdRTzxgHQyluhJF2vuGVtrMAN1PDtZHVJSnWJnYInmbSdR+YEdU6knsAb7jBF4d0KVSVNI4JR1V7gX0OPKDfs1ugPXSR64Y/ClPKIlWrQNLTs0aSeViy2ADqx3BZTpPQm2/XHoyyx4OrGavp/V/ue7nJc9UC59CqHMGZebHRJTUysLK+pyvMkBAtr16mPT5juL3xWy7NqeuganqPPTfkN7y0ptYMGIuRYXPY3IIvbWbJwNJLQVcEjos1XUNMz2LKAJFZR2PyofpqwAQcMUtJUPTCs+KknRgY4EYAFPNZnDMtza1rGxO4GPLlMdbnp/Hu6TZc8UcOyUNVJTy2JQ7MOjqd1dfYjf23HbFXKcseonjhjF3kYKNievc2F7AXJ9gcMDj6gaXLIJnQrLSSmkfzajoI1R37+W1vqx9cVPCDL7zTz7XiSOKM/pkqJViVh9F5hxydIYzZf8BRRLTaNEB1WJP4zaSkkjbbsWK6OltKDocBmbcSOeTLc2kfSqHozatJBNtyL7kdO1thgh4pzlFrKejlkshZAW022stgQv9/qB6emDDOMnpnF3iRkLpIV1AKxFrSxsD5H2Clh5WAs9tmAcM8yNFhaJH8xeGEi/Tmsqm/8A5ZZvthY5RxRVV2ZKqswpoGMhVWYLZb6TIwPUtpA6e2GjUZfUJK8k4HJ+KMxOw8vJeGNRZixN+V2uGbbVbFvh2CkgprwxLBANwzFRdulzuSX92OrtYCwwALxHSbidBbWdMgsbaut2FgPOLmw7gna4AEOJMoFRHcD8RR5T3NuqE9/Y/wDPB5nmaxyVJpljdRLDLIhdShZohzAVRtwvlYaja/YbYD82YxqrD9QH73t/Ow++AWJw7/DDhlosnklQhaivDqr/AKY1uij1F31MbdgvphO5wo5zEdG84++5H73GHJFncsUtJSobRpDSR7C7XkijLFfVruSAeptgMHjYvTxx0oTSgAdyAAHktY+YEgqtrDp3Nt8ffgZTI9fNPLvyofKvcmRgosD7Bh/ixdoM1NQeXMBJHEpkYMQNaopZtVyAAFBN7923G2NbhLKqUzSNSRSKXjsdMgbb5joYbKBt5vMQRtfAYPj5miyTwLGfIsKt93Zyb+/lUfbCwRNt8NjOqOhn5Ks0jlbiRUkDs6g3J1qum4JJB+Y36YXmcDlTvGoRQp20i5IIBF2cs17EXF+t8AbZRmzVtBrb/vFCVUsBbXCxsh9CY28v0b2xh8R1HOXT3FjbsGa9iD6Egg/f2wReFWbXSeinewn0iFXO5Z1eJwgPsUb08mBTNl3B6akYH7aW/qcAMg3+vfEBx81j6Zmt0Jv++/8AXH02A+DAMTH1fEwHGkW7qD0JAP74fucuTQ1mgEtyCgA62eRENrfw3GPz9Gd8PfgnilZZo47W+Ip2ZT2LxsGdPr5XP0t6417VKGsu4FZTT/FSfDidZpLm34Qj5enWSQA7FjtcEWHe4DeyeqjNMgWf4kIuky93KgXuy7aibbd9r3whM3nnNS4qNZlDEEG56HYIP026W2tbDM8OMkqUgcyq0UUjB9Jusj2GkDTfyq2wvsSNvce/4nD8OZ5Z7vs4cd+rUnYS5LmjaYVYMOcjyDvoGrUFJIuWsQWPYlBbzA4maV1PSRO0zmJJRo5ihjISQw2exOoC5FhZeoxaqamNHUF1DsbFAV1C9zqC3vpB9rdTjA494Rkr40SKRBPDqcRs1tStpXY9QLoLEi17i4x4uOY3KTK6jtlbrsGI+GsuK8zLZzPUKbvDI4BdbdLMi23tvYjc37YGPEakKUGXhgFZWqV0ghgBqQ6QVJFl6Wvt0x24S4bmpa95KlHjNMrOy2LNbluLroup2vtfftfFbxZryfg4GN3jiMsm97NMwOn7BRb2IxMvzUngVeHlWBHl6AX1l9uxZSzWJ/fH3R523xUipmzwMHItPD5Op2DksAP71uuArhHiPlQxmxLUU61AHrETpkt9NR/2gfXGp4jZU0Na0o1tHOdSOd9V1DAKR1XSVt9D6Y7fDzG8msvX9r/Lnybk7NTwr5z1lQYNKkFDOJQfMC7E8vT0b5iL2G+HJGlh/wBfvhacM6sthECJzcxqtLGLqIVt5ebbpYEsR6k9Bvg9qap6ShaWdua8MWuQoqrqKi50g7C/Tp77YxyzeXb7amvvr9WsfCzmWSJUxNFIG0OQW0MVJtbYlexsAfbCxzrOxT5pBl1JT/CxLNHzWVLyTD5gb7lksSQCTq77bYNeLaiklggWeqNI8tp4JAxQqwUWJI8tgHANyL32O2ADNs0laQPVNC8tFdI6yKzLNzFOlX0kb2JOodCTtuSc+Mf+/wAr6s/Nl/8AtOZeVVGujI0vrBOr1ufyaPtY974z/CymMtHWIuzGehPp1klUb+zMuPeNqwQ5XFCLB6uY1BAttDGojh+XYXABsP0n2xS8Hc10VrwE2FVHoXrtIjLLGbAXJupAHqRjm1G/xPaPM1jkVpJXRFWTTcsdhawF/Tf98MegpzAsS1ANQ2u58q3XVYKpB6kdbnzt3Gwxm5/loDxVJO8Z87MBdQQBfptoYLf679MUa/xJhLwhoiY55FQIptqDtpaSVrbDraLqerfpBR3nFkR3kW6C+vp59TALfcBQCVOokaQL3AucB2YUE70CtSyfDvY/ium1jbyqbf8AZbnUbABTqHnbqes6rTyNIW5impnXTe2pfh55Yxcb7FggO5C2HQWx5kPiVTzwsKdRG6jSyE20gbbIPLa/dbD2W9sAq+EaaaPNQKiQM8a1DMNYkO0MhJ1C4F/S9/bFjiKtBgA764/5MD/TG3WUcdPHPUWs8oNNH0/MdUhA6gaAV22u3bApUJzVAO2/87dftgBSua+j+7/7mw1XqVJoanch6eldrXBvD+C4BHf8HqOlxhUVrgudPyjYfQbX+/XDK8P2+Momogfx6ctUU4J+dHA5sa+4YBx63PvgKedZc0c8kQurBiosbddgQR2IPXpbBtw5lMtOpgKGeyyRTugYx2kCl1ew3N7m43sR3YX+sl4b+NSOdbB6cCKQFT5yL6Tf9QUhT32U2ucD3iPxVNBD8FG1lFmfSADv5gpt1G5Y9blr+uA0M44dggR0hjVmWKR0OmXQoKtqBJ3LBVJIItb64V+bZrLJPI7P5nYlmUBdR/VdQOvX74bHhnxzHUUyU0m00C6RqJPMQBluAe4VtLD0Cn6DPiBwIY9VTTqeVfcD8hP5fp6enQ9jgB3w1hJzek/hlDk+ygsT+wOCEcLyVMYlQgC7KAepLKDt9h/MY7eHmRtBTT1sgZS0TQQqdtRmUANfrspZvoAe4x5xHxMKek5aHzMrJGO/m+eT+g9wMAta1gZGtuLkD0IGw/kMdLeXbFXTjvC+1vY4D2+JiYmAqg4IeGeIjTsm9uXIs0TbnRINtwNzG48rgb2sRfTYjuPQ2LKh5cR8bVMQiq6VYmpZQLBk1mNwPNE7K3UG5BBswsR0ufeBeKnzHMzJUyKgiS8UQLKoPQlQeptuSTe3t0VnC/GMtGWACywybSwSC8cg9x2YdmG49+mD/hnM8radJopzSsCSYKkXUXBBEdQBsu/5tzbHWZaxs192ddwnxRmzPXVEik6jNIUI67MQtvsBhh8bc2praeegWf4mCMh3WNlXrcHURul2kBuLMLW1Y6plOWpPzhJSDfXf4yLTqvf5AL2vv1+1sfGfeKNJChj+JapUXtDTIY1N+0tQ27D+5b3Bxrl5uvX6TSY4aD+VtNTNPNVzXjTaVlIJZiS3LR7AtOzdNzpGpjsDhaZ3m71VRJO9g0jXsOijoqr/AAqoCj2Axd4m4rlrXGvSkSX5cKC0aA9bDux7sdz9LAYmPO6LWX1zROHW1x6i4IIsQw7gi4I98N3gjiCKsiSn1BKmnB+GL2J0gXEV22YoblCd7AbCxumMdIpipBBIINwRsQR3B9ca8po2szzKqoFaOliZWcnnVLWeokewZwOuhRq7Ak/NcdBR4Xz+X4PMqdlkdp4eYLhixe4Rr33NwwP+HFbJPFw6VSugFRpGkTKeXOFO1ma2lxb1t7k42pOOcrZQVlq47LpMfJjF1IIKllJA2JF7Y7fNvTrX3c+jvtM6yuatalMw5UcFLTxKN3Y3UEtpUXF+u9gAvU2tjpJTKsQMtoaGn/tLjUXbUzBIyQvMle+k22Fm3t0zazxNool0QUslRZQoNQQq7W0hkS+tVtYA22wDcTcXVNfIGne4XZI1GmNB6Ig2H13J2uTjjbb2vo3I5cTcQPWVDSsAosEjRfljjUWRFHoB+5ue+M+mqGjdXQlWQhlI6gg3BHuDj5SO/fHzjLcP/IsyhzimRwbNECamnBa2qwVXC33gO50gbEi/Q3qxcOR1FXy9V44OU225VgWdQD3t3PpttfCVyvNZaaVZYJGjkQ3DKbH/AJg9wdjhi5b4196mkR3uC0sLGFnt3dbFS3vt9MEHOc0Uwi1MAVjZXvqGwBsTbr8rN/PArlvh+9JWioEifClXMrFwNCkXDEkfKW02sCT2B6Y51njZC0Rj+EkkDLpKvOVUgixDBBdlO+1xsbHAhxF4iz1ihJERY13WKPUkYt0JW/mYDa5JPpbAavFXFC1EoEV+TENEYtbbqzkb+ZjvbtsO2BvM82spRT5iLH+Edx9T3xly15PSy/S/+Z3xWwVDjTynNJKeWKeFikkZDKw9R6+oIuCO4JGMw46xygCx9cEfqHgHxBp8whIjCR1IDM8BNrsdy8f6kY7nuL79iV1neQQ1UumdpaWtZS8glVmRiCdTFvoNXk1LbpboFRDVlWDKWVgQQykggjoQRuDhscOcQ5/LEFajNbFbb4qAbj1DsU1fU3wGFTeHEqtzI6mBNDtZ+YyMCh+bSU1AHttvhr0mZCSiJqmQqsZSadlMcABFjoDAFnP6UHzdCNsBuZ8QZrTIT/oWnh7l0pzKF9/I5UfU4X2e5zmNcQ9SJ5EHyjlsI1/uooCj69ffAEPGniUs7BKdTyY7hNQ06iesj+59ABYADbC8ra15XLOxLH/qw9B7Y+3cC4II+2KznASNCxAHUmw++O8MRB3Ftj/nb/MYrY0486azAhfMST5R3AGxHTp2wFYYmL44if0T/YGJgMbExMGvC/CCkCWddRbdIz0t+p/bpt9PW2AGMvySef8Asonf+6pI/fpjRPAlf0FLKSeyrqP7Lc4Z9JlokNmYKiKXdj5Y40XqxA7DoB1JsMYGdeLCwBocujCIDYyt88lu5Knof0/Lbsb7UY0Hg/mJF3jjiv2lniRv9nVcffFTNfC/MYEMjU5kQdXhZZh9TyySB7kYZnC3EC1EwjZdN6DnsQRZ5B5mKgr5DbULdNhsMZE/HqxVzIFaEAIUdGsw1Ro1pLbPYseo+2AT+JhzcRcMRZopKhI6/SXR0GmKrAGoqw6LPbcG+/fb5U7JCVYqwKspIIIsQRsQQehBxB8quCbhTgKpr2/CUKnQyObL9rAlj7AfW2M7Kcu1HUw8gP7+1+wG1z2GG1S13+jKMTSlviJk0xRKdIRdmVdP5dirM1rqCoHmYkdJO+p5ZtcqXwMhUfi1E0jAgEQoigE9iXJA+5B9sWYfC+hRuWY1Z72tJXAPbu4SKMDT++MrgfMaytrg0kjGJdTOAAsYsLBVVRYG5X1Nhvgf4zozHmM++6yage42DLY9dgQBj0cfBnnlcN9455ZyTYrzjwlo9OoCpgBJUOrLOlx/CQrEdejYXfFHAM9GvMus1OTYTR3Kg/pkU+aNvZh9CcM+oyWrakp8yoJXE4Qc2If6wKSp8vR9wfLa9jtuLY0aHOYqiIyU6KTpCT0z3/EBbTIrg3GpbnY9diLBseXbq/PGPcGPiTwWKKZZIbmmnuY77lGHzRMe5Xse4I6kHGNwjw29fWRU6G2s+ZuyIN3c/RQfqbDvjKxocFcAzZgWYMIaeP8AtZ3+Ve9lH5ntvYe1yLi55SQ5TSER09H8bLfTzKk3DH+GK2m1/YH641s74ip4aGWnporwxKIYhYMlnuHlk/U53JJH5uouxwtV4sanS8QGtySJgSWABB0qT8jArfUoDb9bYBkz5mgW75XQFDpAX4dVO6htibWFiLG2Mf8A/wAhleZyNHAslBUKdwDzYm2JPlJ1L0O4sot3uMY2V57qWDndPh3sLGzSSznT672RvMff3wD1M7yVRaO+tn8ui979Bp74At4g8JJqdyiSpIw6KwMTN6FCSUa/azX9sBFVSvG5SRSjKbFWFiPtj9CZVk08lAlNXzxmr35G660Om4ikIPnDAWO2xtudjhd5zRLUoUkGmWPyqx6o36GPUoTtv8pwUucXMmyeWqnSCFdUkh0qP5kk9gBck9gDitNEVYqwsQSCPcYb/hdlaUlEKl9p65miiJ6iJb30+hdwRf2HrgVZybJoMudIaSNaquuBJUMAwiYgm0KMbCwB83XqSQNhrCuDVAhln+LqWudGtiiDTq3Zfw2I6FQBb1OMni/NPgVeOnRUeYfiTLcMGuWdFI2AIZf29tg7w2q//vdJf5eYU+upHXf98EMzKquSStlghiEbU+kySLJKijUPk0o/mYm+/wDCfbH1V8VQTTtA1QVmS/4scjAi25JVdKzIO4A17GxbrjMrOIvg8qraldp6+rn0t30KdNx6WuV9i9+2Eu7n5r+a9797+uAbWd02p+VWxpKSAVc2JZT8rxTrYkHtf6euALiPhD4f8SK7wk2ufmQ/pcf5N0OCrhDNJMxppKeVWaWIGWKQLsCx/smKiw5ljYbXcC3VsfC1xMbA+bykMD0ZT6++AXBiX0xyen9N8X62AK5A6Hdfp6H3BBH2v3xWvgKhGPMXcTAd+HKRXnUyfInna/Q26D7m32vhpU5smturAMfXfoPruB9ScLHIEuyr/wCJIqn6XAP+9hnZk92hQfnl/wB1Hcf+pVxYO3FmVscs0Cojp+Y8byGQMFlLBjHFrUEIFXTJ5tvxFuRa+FFmWRzwMBLGy6vlPVX90dbq491JGHZm3GphqJYIGpaleZJHNTzkRkaW5aohlKo40Kvdt9rYr5FNSo8hNPU5cLXeKVWloSXuiuyut0sxuGFl6b2wFHhPJ3FTSEIx15dUabW8/lkG2/8AGg39cC9cV/0rVU7gECRlU+8YCkX9wv8AL3w0eG8lm5stponmgphSGcPIQOZeYFQQRqsUbygADSN8dM4y1I4UlM9PRyXHOmRObPKb8vc25gJcWvr67XOADsvopIl5bExj+1hYtoKutipAJvYi5uRbY4xPFvKLywVwQxmrQiZLWKzx2D3HbUCre+574Js7pIUp3KQyu0gCtU1LBWsWG8UdrWvY3G/qTbFPibMuflwEg/sq6lsbWuGhdCffUI7n627Ys8gn4N4Xhjp1SSNXsBq1AEeUFm6/qckffA5xlxXSTzMvw/xDISnPJAB383LQ/lvexJHX6HBxkdXpi1n8iaj9pVJ/ywB5vwVGwappZVaF5FFtzpMkioouO2p12O4HrbHf4acVy/Fuo5cnVJ9Ik8J6ymFMsAk/7RdpHVgVLEm10/KVC6Fsp+wxe4o8OEq6hpxMYwQNYCBvlAW6m43sO4O9j7HP4K4Emp6jmz2ChWTSpvq1lVuTsLAXNut7emD2OM6jqa6rbSD2sSQxY9T0H+Hud8XPKcHLfkZdvck68frjHjljy+jjWRisVMq6jYlma+ygDr5jc9unYnAFW+LBmzCIwQLGrMqM7EcxgSFuSPKNj0u31wfZ/lgrKWSBgY9RIU3B3Q6lfr8pI6Hfc98A0XhItNE9XV1AKwjXojU2JuAAWbc9egAvtvjGM4/l2383ot6t9vClXK9bQVUUmklIxOpTUQs0F+aouo3KeW3970GMDw/Pw2X1dUNpJnSijbuAVM0tvqqoPvgyyHOeZUsgCFJI5W2vcFY4lYPsASdfXfqB2wPcHZHLVZTBFDov8VUyEOxUG0dOo3CnezemODcVcs8sUxN9AVRouAHZ7qL97BQxJA66L9cEOWcOR5nQS04SL4mn0tDINKvKrXukoXfWpUjWbjdTc3N8PMKV6XXTyL+IXSQ6XUrZVdVF2tv5yb9LHBl4Y8IrBJ8W1Yhacf2UdmKtq+XWL3YG6kAEE+tsFBc3CtUlVRUfIYyLHrKgC9ryC7sDYKp1WPTze4xoVfDZywGOl0vVyf2tQ1iIFbflwi3z22L9ewtvh6ZvEVhmePSsxiKhzYXKhigZuy6mP01HC6zjhOTkS6qin1TQqqkSaNMnWQozHzqTtuRsdx1uCdTOGpJ9YkLygk2Dartsdckh6tcA2A7Dcb3MOMJlapiqlFo66COcqOxcaZB9Q4J+pwHZh4eVcbHyq3e4dP6m388Fed5fJFlmWLMpSRUqUKnrYT3X+TC3tgAHPY7uG6ltj7kdD9/6YeVfQU5pkDA6cvY04se8SLruOh1MAfXfCRrnAVT6Mp/3v+GGU8p/0rLGWPLmrWDpfZ1kk1Ab7C4ZfN6YCpVZ7HWF+agip5JHcSKCwjLdS1tzpbVv0NyMffCnALU1dTyuXa08TQvGA8Mi6wSwlHbTq22O4vjHXMZqSV+UdDIzjTZWXqbgqQVIucMLgbjGeuyyaNYFi5RQM1OpQFGkBlCIvSQoZG8nvte1wyPEbh1FnpaNZDytDeZ7HSJJ3d2AAsXGwHpb6YEa3wylhjknm1pSxtZLgLNNvZQkZJ0+pZtgASA3TDHyTiAUgeeRZnpo2WOMsGZ3kNwSnMtpuBfqANx7YEeO80ozHqeGrkmmF4pp5TKosw1WjLKpAG3SwJ72wA3wrxkaGpLmyxFGQxIdX8SMOoLrIEbUxvtbpsN/imILPI0WyzIs8duwlQSgD6E2+2AWizDRMjiQLpdW2XR0YHogthk8d1aSTQyRkMjxFlI7r8RUBSL9ioGAWeZNddQ7EH7MP6WH74p3uL4sVX9l9Qv/ABxWgItgJqxMQjEwF3IL6lYf6uRWP0uD/wC3DKzI2aBwfkk3+jRut/3K4VuSVgjlGr5W8p/ofsf64L1m7He2327YoxPEenKZtWejTPIP7sh5in/ZYYI/Dt3NLLz6p4aQMBoN2SR/nWMIdjq0sCBYEBgT0xbznhQ5mtNPGwDoFpagnsEB5UlupLR+X3KWxcyOlVXSR4zyYDy6WnuCZZCbAuRt5mAZ2F9lCi4UnEBFltTLQ6EjsJp4hWVUQQFYQW0hlW4Y6VNuWLmyemOvFMU9PBH8FV6xUVBqpmQBJGhYqNQZT/ZqxCnTYgMoO2AnM/GCpjzCNkl5kUBKt00ylmLSsLfkuSqDsir3xtZJmQs0BYsvmqaKRt/mvrRvVHW6uP1K2KKlfTtMvLG7zNHEL73LuBvfrtcnHPjpAmVSOPLzK9FQe0cczdidhzAOpwRUeTSKVnMdw400yFxqaSVSA229o1uL7dSfy2wDeMGbKJoaGJgyUSFXI/NM9mkP22HsdQxdgx4L4sjndKcg3qIpdJsNOwDlOt9V1YWt6euBDIubTVctIAW16o2QXs7RXmiYW3uWRbEHo+BbIM7aB0IOlo5Fljb9Dr626ow2YelvSxfmV01PVvFXwreV1KqgtsyoQUZhsXUagPVSpF8bmXTLPSsWb1XXibjWOiSNZAZZpFDFRZNKnuQb6d9gN+h9MW8kzlKtBNGCQyrqDHzKQ7KQw6X2O46ix9MJI0lZWVTF0cyu9nJVgFPSx22VRtYdgAMOHKa+hy6mWBqlFcWLazZidtyvUewx25uPjwwxmN3l6sY5ZW3fgP8AF3iW1JVmKGJWMRUSEkgHoWRQOmxtq63HoLGeJPE8NVlcXw7f2zo0h6aFGokSD2db/wCH3GMzj7KoswqEqKPUQ/4cjWFnIsAyKDqJA2N1GwBF7HHKbJY6aJYbh3YnmRBRJc7IqdDYFje1tXQ9bg8+T5fTj0+fVrHq3dq1DW8iGsnbSDDStEmkCxedgRYgDVpU0wLdTuccPDHMm/0fKI3KvS1UdRsRvHKhhYWOxXUqE3xgceZtpUUatqYOZahgQbynVaO42OjU1yNtTMBsi4o+HnE60NaryDVBIDDOtr3jewO3exAb7W744OkbuYNPUTswm1OAxdiFs2kAErrFibAeRb2sbDF7KeIqr46FXZWhjAfzKoU/6sA2AF7sP6WvjXzvInoalWia6f2kEgPlZCNhcdRY6Tbsb9xjOrKKPmiRVdIVljla6OSq21rGAAS6axYMBvyydrHAbfEPENU9NJBHNI04YzBQoZtJcsVAtva5AHoEGBnOeLomoqd5IueZC6y3OnSwsLKVGxIN7dLHGNmPEwjzXmgty1IR+xIKhXK2/cH+FTj4TLJWeWlcM4dgQw3Iax5cwJ6hh5W9bXO4GAs5XLQsbxVM1P0vE72U7gEBrFenqQcFniLUFpKOE21R04ZvYyEvY/4Qp++A3gHgsz1LS1KlKSk/EqHYbELuI1v1ZyLWHa/ewNvPOIufPPVS7cxibei9FjX30hQfYYAWzuPRpT2v9ug/rg6qZTJHBUqbGWKIlutpafTC9/fyQN/5mFvWVZkkLt1J/YdgPoMMLwszuEytQ1WnlTOHhZuiTadNj/DIPKfcLgNXibI+ZVcyMBUnjWcrbTyyfnSx/SQfbbGxk/Gy0FA/JCRQl1ihFrszbtPUuxFze4VR7LtbbBNxTBBUMKGVmimcEowUHbcab3AuSB9hfpuFh4m5fylgjCOiiO4VhurXsb9j8o/fv1wBxFxtBV5e8EkhqYllSKWZlKuiSAmOYow82iQBT2sB67Kbi3hqWkm0uo09QyX0sCdmFydjt+1vbH34fZnyqwRSC8VSpp3HY6vlP11Ab9rnB7FOqOKCtAaJj/2aZthY7aGb8p7en5TtpuCio6QySqnQswW5vYX77dh1w2a+jArYImFkpaeFXHoQOcw/2pNONKi4Go6KVqhWLrGupr/KAfyIb2LSEcsbDylyOmwlmfEYUyTysC8jFyB+dib6R/ADgMjxKmjEkUaKA2kyPb+InSvtbzH6MMBqE9hjrXVzTSNI5uzm5/4D2A2xxj6j64C1oviY+lxMBn416DOSAFY7jZW9vQ+2MjEwB9w3xg1LLrC60YaZYz0dL32I6MDurdj98GVbkXxlI8uWyrINOlL3DwhgQ6Oi30uV8oaxFr2IvfCTjnZflYj6G2L1JxJVROHjqJlZehEjAj+fT2wGyPDmsWYRPENTdLSxFT03La7AbjrhmcLcAERqJn5ksUg0LDd7C41q7XC6SNr323PtgEg8asyAs7wyn1kgjJ/dQMUc48V8yqEKNUlEP5YlWIfQlAGI9icAz+OeOYMsBSFllrgrIgHmSlDX1Me3NN/l+l9vmQsspZizEksSSSbkk7kknqcfJOPMB6GwTcH8cTUDnTaSJ7cyFiQrW6EEbo47ONx74GMTFlR+kMl46oq2O0cqrLoCLFMwhkFulpflk7Dr29cda3hGHm6o8tV9VyXKrISSDvdpCo3tvpa9+3XH5r1Y6pWOosrsB6Akf5Yu9eDT9JVc0dMh5jw0abEF3Tm7dlVNt/RR9sLHjDxKiuyZerBiCGqX2fe+rkqd0JufOfNY2GnutmYnrjzGVTHox5j3AMngHxJjSEUOYgvS/wCrkFy8B9rblN+1yNxYg2BpxJktW/JqMtMdXTohUcp1vv6qTY2FhYbg36XOEFfFzLM6npm1QTSQsepjdkJ+uk7/AHwDTyvgHnfh1NFUBlI841pcawD1iI2U7WsfKTv0JjSZElBArVDJTQxqF5szK8m17rGNALH0FjsRsTfCaPirmlrfGzW+q3/e18D2YZrNO+uaWSV/1SOzn92JwB3xx4mR1A+HpEZKVWLm+zTOTcySke+4H/IKAVNW0h8x6dB2H0xxviXwVMWL7g+o/wAsV8fQl2A9MEODgnxSilEUOZbSQH8Crtcrta03qLbav3sd8H3ETPMilaWKthdGTnRkS6Q1r2C+a3lQ3FyCDsbb/mMTnFzK+IaimN4JpIid/I7KD9QDY/fAN1OGqJpGYUc8RWQFBGagXGkEXEiFgQ99wB2274KMwzcRIJap+SFBKvUBQ4JFiYIANTOQSNxb16YScvilmbCxrZrezAfzAvgeqcxkkYtIzSMerOxZv3JvgDTivxCaccqBClOhJUOdTubW5ktti1tgOijYYCaqpZzdjc/9bD0Htj5+IOPh3v2wHzixRwK5IY2Nrj7WJH+zqt72HfFfHqm2AIIckYqCHjAIuLyAH74mMT4k+gxMBxxMTEwExMTEwExMTEwExMTEwExMTEwExMTEwExMTEwExMTEwExMTEwExMTEwExMTEwExMTEwExMTEwExMTEwExMTEwExMTEwExMTEwH/9k="/>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2232" name="AutoShape 8" descr="data:image/jpeg;base64,/9j/4AAQSkZJRgABAQAAAQABAAD/2wCEAAkGBhQSEBUUExQWFRUUFxgVGBgYFxgYGhodHBoYGBwaFxgXHCgeHRkjHRoXIC8gIycqLCwtHB4xNTAqNSYrLSkBCQoKDgwOGg8PGiwkHBwsMCwpKSwtLCosNSktKSwpLywpMC8pKSwsLCkpKTIqLCksKSwqLSkpLCwpLykpLCkpLf/AABEIAMIBAwMBIgACEQEDEQH/xAAcAAACAwEBAQEAAAAAAAAAAAAGBwAEBQMBAgj/xABHEAACAQIEBAQEBAMEBwcFAQABAgMEEQAFEiEGEzFBByJRYRQycYEjQlKRYqHBM3KCsRVDkrLR4fAkNFODosLSFyU1c/EW/8QAGAEBAQEBAQAAAAAAAAAAAAAAAAECAwT/xAAqEQEBAAIBAwIEBgMAAAAAAAAAAQIRAxIhMUFRBBMigSMyYXGx0ZGh8P/aAAwDAQACEQMRAD8ARuJiYNOHuEYWSNp9btL0VOiiwa7m4PRlsAdywAuegBeJhjz8AQyrdSYdJkU6Q0nysw1uSTYDQ/TY/tf5j8Loybc6QG6rvGBa7lNRufl8rH6DqcZuUl1V0XWJhif/AE0h035smyF9wvQIshH7Ogv/ABexxrZTwXDSPIb8xgptzFU2C6Nh6aixW/bT3BwtNFLiYbNFwZDFM05G4LnQVXQo0u+pR7BCvU7k7DbC44kgKVcyt1EjA7AfyG37YS7NM3ExMTGkTExMTATExMTATExMTATEx7bEtgPMTHtsS2A8xMe2xLYDzExMTATExMe2wHmJj22PMBMTExMBMTExMBMTExMB6BhmcOk06xRTSnmmxRS+62bdALGwADLf9Rb9AOBTJ6ilhiSVvNMCTpu2oEHYgW0AWsQxJIN/KbDGd/pyT4jnmxbcWN9IBUppFjcAKbDe/viXuotRJqh1SOoeLRDE5VSbs0rlrgAjYFxf2tscWI8ik0kSVczs/SxYBXUhVJGrzAuYwLW2N/TGDTcfSoVIhi8gXTbmA+UWXza9WkDbTe37DFin4triqmKLyqNKFY3YBfKSu5IYHSu7XI7WxMu9tBDlsT06vNNVSThIdbKSSt7qwALEjuvUbh+xBto5ln+udYGBXmRNKdLNqBXY2N9jYPYgDcDtcYy+H5qysAiahb4Z0CFlSQKAtwDzHvqsLgAHrb7288yp6WZq2pVlQRiNF0tcs3mYEkWuSXXYnrfsLySb8OPJu9p7dv3czwdIDGJK6c2JuQWtZGK+W/TSbEsb7E+mPiq4DEkcaazy05kjyFbSuxCtpJI/iIJI7D7C/wD9Say58yAEEadPlF73IF/4jt09sEmUeIUZpQ1RJeZdWpdBu9zfa3l3sp37g9OuJrS3r0z868PYIYJZVmc6ASLhbHbUOna5C/U39sAVsEFTxnUyo0V10yAJYLvbbYe5sN/YdMWsrytIhqezN62vY+iA7E+5xub9W5LPIfp8pmkF0ikYeqoxH7gYuZfwlVzsVjp5CR1uukD+8z2Ufc4M6WoURtU1BIgjOkKDd5X6iNS3TbckWsP5bPCXGq1do35UchbRFDoLC2xGm4Kj0ubXxVBb+FdeFuEjY/pE0RP+9b+eBrMMslgcpNG0bjswIP1F+o9xh6Q5Y6PNKZY00VHK84VVBaOJrBtrX1/KTp9tzgYqM3Sq1Q1YDxSORGwADwljsUIA8vS4t9RbbAKm2JjS4hyN6SoaF97bqw6Mp6MPr/I3HbH3wvkDVtZFTobGRrFv0qPMzH2VQT9sFbXA/h5JX6pXYxU0Zs0mkszkC5jhT8z2+w/kS2nqaen1rSUMUYj03mql50pJtudQKo38CKT7Y+6jN1mqFjpmMVLRoREE6hF2Ln1eQnqf1C/fFeXKqmtfTGAKkRh0Vyq60JUa99u67k33+2CNiTii8LGeOnnBTyI9LEqllA1EHSCRvv0t/PGJlNJlNedMUCQ1LLq5ZklETtvdI2ZxobuAbqb2uMbD+Hspkmp4zremoo0Bvs0srLK5Ba3W0lr27YCzwgaKojjYpLVKObItg0MCixvKx+Y23IA9ADci4dcz4JhYsseuGRbgq12AI6gq3mH1BOAvMMueF9Egseo7gj1B7jDZqs9izFHmiBElMyRyE7F0ItHNYdDqBQjfYpvjCzmgFRFpNgw3U+jf/FuhHrgpdYmPXQgkHYg2IwW+G3DiVNU0kylqekQ1Eot8+n5Y/wDG38g2A0eF/DlOQtXmLtFC+8UKW504/UL7JH08x69rXBJpkNbSK4SKgpoY91Ejxid9VtgXkNzvYkKCfbFXiGvaqiFRIUEreVUWylY9R3K6tRAOq3TYH1GMCkzbmZtS06kaRKisR09dC+ijv6nr7kF2d1+WywSyy0kEixPy2KRCB9wCpEsbbEi502Y+U3Ft8Yh4OyuopzPRhpEW3MXmPzor9C63IK/xBf64zPEmmSnpYI4xbnBJ5N+rOLXN/wD9Z/fGL4d09RFULVq3JgjbTJI4/DZT80RH57jqO2x2IGA+M64FKKXp2Mi9dBtq99JGzW9LA+2BLDsziCNZBJTtrp51EsZHdTcW33DIwZd99t+uF5xnlIDc5LeY2cD17N9+/v8AXBQsceY9OPMETExMTATH3DCXYKouzGwHqcfGNvhmyuXPX5V++xI97bffAbmW5PHTgGweTrqNiB/dBFgB+q1z2tggn4nFHIkTAzVTldQO4gBsQNLX1zW3sdl2HW9vMiiUz8ySwSIGVr20jTYKDfa2op17XwR8G+HVPNIK3VITITINTa2uxJJ1bb3vvv8A1xplcCySgNIxdrg6iL9F0G313PpvjKXMnSRxDK55I01FM41No035qppKyQ/XcBhffDWWkiiXZQANu37D1PsN8D/FXCUcjLVR6oqmFSFkQlSRY3RrWuLE/v6HA0TPF3C8E8L1lCoURn8eFd1AvbnQ735V9iPyncbdF/h68MKkTeZoxHLqWRWsWmvcaF7LHodrKL9ThPcUZN8JWz097iKRlU+q3up+6kH74lWOGXCx1en/APSf22++N6PUQg6u5CqPdj0/yGMKn+VR6/1a3+QwYZDHfMKf+ANL91VmH81GIpiy8GPPlk0NPHHK4URR62AUEMC77biS+oqSbbi+2F9wLwvVUedUq1MEkVpAbsvlIvuQ4upA9QSMWeDuIZacgGX8Ui/zm5B3G4Iv9Nxhn5T4nxMyx1drg/MLdexYX6jfoPtgM/xMVUy6usR566Bh9DDTLf6bYA8py94aaSrmhm5S6U1FWCaZLoWUnfuBqG2/7vLMOIKYIzuoJuLbAliOnX6Dr6DC84/4zllpZlaRRrWyU6C+q5A/EY+ZhYk2AUG1t+4LviCY1mXc5lCy0cxhYD/w3vp+ulgF/f1xd8I6BitbPGheRYkgRR1vM/msexEcb/vitTV7yUVfG6hVSBGWwsCRNH2/fFzw4QNl1atztPSs1iRsRMvbte2A0q7KTTXitbWUcjUupbhrIyjc2Oq7Dby29yy8iyiF4KSaJ9ctKrLdCrEgq2uJxftqsASCDb1vhdU9EizQPyY3KFtOpAQd91Yd9n/6Iw08hmodbLSLGH8rSrEFUgk+XmMllLAB/KST12wGsKXS7yBRrkEYJsLmwIGsbWC3Pc7XwvuM+DIoctZROqyytzJpZXRHmazbm56BjcINr+9yT6SC76tQIs5FmF26grfawG3fYgdLYEeKzlz8xzTw1NRGAragW0WYi0gvq8o7W++AT3h7CFrTEH1CeGaIiy7+QyJ0cnZ0Q9MaWfLph1jsV/Ym39b4+OFuJpZM2hQQw06Kzs0cUSxjSkbub23OwPXFXP669MR66R/MYAQzfeTV+savvuD+5BP3wzOAC9PlBkjsHqqhwSQCDHFGECkHtqlfCurWvp+h/wB5jhv8GENk1Kf0S1KH2JZH/wAjgKsNa8swdWjhhg/DYuXFjEFZWLKGANrAuFNv0sBbB9lHCNJ8QK0RIzEKRIpBRTcfiQ6Toa9x0uVv5RvpVb0satDUwF0RpJJwhdgikFQ2ok9FFzc9reu2GbwzSpHS00JN2j5KqyKyCVoyovotqKA7F2ta4sAdsB8ZhwtDPHIJ4hMAYkU3KsBHFGCGY20IX1XuB2I3IICeN8+oIouS+mZlXRHDFqWGIei6SLi/Ujrv5hc4Yc+hpJJDqdg0Z0rd1AWIMpCuLSnS+razDax2Jwm/EfhnXIapJ4mWRmNvMvzMz97gDci9yvTzb4Da4UzH4nKk6D4aoaFQAoskiCQCyj9Sydbnfck4GOI1tM8fZ1FvqwNv2ZQcafBcLQZXKzbc2rRV3BBEcLkkEGxH4q7jA9xFWaqi/wCkL/K5OAFDjzHuPMBMTExMBMamUHzIP41v+5/5Yy8FHBiQsWWT5lIYH26E/Y2P0PtgCmchKSquwTUqJcqHHmboQ21jYC56bHthgeC8p/0cEbdondPtfUPtZsABQVEdRTbiSSNgg9ZIysqj6nQVH94YMfDKOWlpwHsHIXUp9gbA+4BH06dsVkWiXVUTc0GyqnKGo2sU1FrDuWuL+2O2VzSfCDnKFaz7BtXlDnQSexK9Rc/0FnnxvYkWsb2K3367MN7ddvc9sY/GOb8uklCbFlKhrW3IPyqPqf5nfBSo4dZqSOnl1B1lM0gUBWZFDmMBQ4sCdJNrjY9RfA14nf8A5Fz6w0pP1NND/PBy2WCWqhpImDJCkdNrA0ghAWkkO53uXuf4cLXjTN1qswqJk+R5Do/uL5E/9KrhSOeUZc8w8m+gi/73H9cGGRUDCuj1C2kGJ/pICgP082BfgzPlpapWkF4n8kltyAfzAeqmx9xcd8OuroEkRZYrN5RfTuGXs6kdR0+mIr8/yQOX0sDqHl3v+Xa32w0uFcrLiOIgu9rsSNWhR13PS17bdSfvixxblKtGrIgbW+oabK3May6VIF7s29je+w6A4+s/mOS5aIVu1bVghnHRANjpb1ANh7kt2GAMK+hXkh1uyquk33Fr2JufzdOnp7YUOYUml3RrtuQTc7jtc+4tgr8J69mpZqSQHRYurAbJfZlJ6X+VgPZsdKHhY1AZyFdgSnm206W0SWNrhmsyrfsC3YHACc8Kw5ZVSAWNRJFAvvpJmbr2sF/fHvhJWj4qSlY2WsiMSk9BKpEkRP8AiUr/AIsU/ELM4+YlJAbxUoZS365GN5G+lwFH0OBWCdkZXUlWUhlI2IINwQfUHBTfr8qDQ6mkNonkIjVSrs6L5/N+hALmxttuRbGrknF/wdFUKkKKReQNa4YsCqggW8y6VPe4sB0vinl2ZDNkWqha1ZAhWaAWvcm5qIV7h/zDe3Tf83nwcU8cmkaSuiR4lDaVEdy4Usflb9N7r03FiSDvO+L0p4KeVXSTz/igHVZdDamuvy2fQd+vbC28UuMaZ5wVheOpQi0yOFJHym5A67C3W4tfsALRZtMlUzSKxgqRZgASAt9mC2uCrX2t+oY3s88OpZuSzOiRxp+NUM141jDaVbVbdigWy9Sb+uwfGS1KmjmrXC8whqSJwArM0g/EuouAViLbg28/QYwJF5i+YWF7ffqT9AMWs8zuJ9EFMpWmgBSIH5jc3eV/WRzuewAUdsYGaZr5eWvUix9h3H1Pc4DJq5AXJHS+30wzvBzNUeKpopFLmxq4UBsXZEKug92XSbfwnCsxbyvNJKaZJoWKSRsGVh2I/wAwehHcEjBTjzikQrFVuq7KkYAA5ge99WoCxYlRZu3W2xOMCn4yroc4iRnCJI8UZjAvG0ZYWAB9N7EWIN97kkktJXRZxAWpyEfQ/wARSBjq1sR+LFqO6DzWCgEavfFCHLUqKmBJFZJYJEfpa4RgWsW3W4G6m4vv5dhgjjxvxJUQUiGF9IkWIMQN7opCm/6h5d/ptcDGZw7WPX07a3ZZdWhnQkF7gWdh0L9d+/1JONvM+DKqaCpidGPnHw9rE6QFBuo82m4Q6lB6n7ZuURDIom5zJJWyWaOBfMINjZ5j01b3CfQn2D64rPwqQUIZZDSqRI6qFDSyNqbp1IXlrc77G++AnPnCp6sxt/8AI/Tt++O1TmpJMkhNySet2JO569WN9zgfrKsyNqP0A7AdgMBwOPMenHmAmJiYmAmO1JVNG4deo/n2IPsRtjjj0DAGNBm+srJGxDpY9fMpXoftYWb2F8NTh7N1qowyDzj+1jGxTbrEgHmjZje9/Lcg9BdDZfl8krhYkd3PQICzfYLv98HeXcC5yg5qBotO+t5oUZffUzal/ljpMayJavOs0NSVRYIIUO/MnguwF9yRLYXsemwt1OOtLmDVjgSEswZ40jUBvOFWRWbTdSLE9LgkenWlTzVXSepySofoec6mQ+zSQqurt1J6YzeJTnEUDCOKKKmI85y9U0EfxvGTJa36iBiaHXjLiaOip3p4tBrp0MdQ0ZDJArbyRow6uxuD10i4v0sp8ekY8xitPcb3D3GlRR2WNtSA30NewPcqQQVv7Gx7g4wQMX8qyWWpkEcMbSOeyi/3J6Ae5sMWTZaP8v8AF5NY51OQL3LIwJB6alFgQw9Qb++CLiCdsypUSkqFnTUHdWdVcaVIW4a3qb3sdgd8DNJ4JVOgNPNTwDbZmLEX2AOkabk7ABjfH1B4cUQAL18rEq7AxUj6bRglyGY72AP17YvTPdNizg+lloKR1qOVBeRm1yTJYArGPyk/o9j7i+BXizxMREkgoWYmVi0k9iouVVDyVO4JCjzHfra53FSXw0gm/wC55hDI17COZTA7HfZLk6jt2FvfAZnnD89JKYqiJonG9mGxHqrDZh7gkYmjbPxMeY9xGligzCSCRZInaORDdWUkEfQjDAovGZmQrW0kVQWGlpEY08jDp5ygKk/YYFOFODp6+QrEAqJYySvtHGD01HuT2Ubn9yGVReHVBBdHjkndQCZZmMSG/wD4caG/11k229cAPr4nUkSKIMvcFAQvMrJmQXJO6IF1de56bYwOIPEOprAqzBBGnyxoGSNfcIGsT7m598NM8B0MkRcUcRUaidMkiGw1HZg2xG3W4so23uR9PCmklhE0JqgHBYROU1qBe4BCEORY7bNYXsRvghWS1zH0A9v+PXFfBjmPAItqp5dX8L2BPsHU6b+xtgSnp2RirgqymxB2IwVzxL4hxq8L8NS19UlPCPM+5Y/Kij5nY9lA/fYDcjAU8tMvNTka+bfycvVrv/Dp81/phxZRLxLoVpIo3AHlNWIA42t1Yq/T1xfyWKGjV4MuAVY1b4mvbTrYi19BIOlLkWA+1zc4zafiuCStihjhaq1ygNJKWJZRuzLHfayhjd2PbbtgjhxDUcS6P7Moh2/7GsR/doSXA+4GAat4dzSxd6aotuSwiP3JKi/74c3iNxUlDDDLBDy35u67JqUKbjVGbixZfv64Gsp46p8wYLMop6k6tMv5dtxzXWxYEX81gy2/ML4BMzBgSGvcbG97/e+Pi+HLnWWJMzQ1Uf4qbE7c1e90e3nXvY3uD32wuM8yNqaTS1mUi6OBsw9R6H1Hb7g4KwMTFtoge37Y4yQW9xgjliYmJgPRi/luXmRrdB3Pp/xPoMUU64c/CvBcK08Yn2GjnTN0KjSXbf2W4/w++NTtNpWlwdItBQtOUWOIqCosTI++nXIQdwTsq7XN91Hmxm1ebwZ26U0rS073JiYsGRz+lkWy3sLgC3ex9caTiyWtYwBDaonjVI1NlSM2RVAsdPLAQ7WBNieljXreEamGo5IRzIDqjZAd7G6uh7C4B36Eb9Me7h+HxymUzusp37uGedmtTtXM+HLjM0oGdbvvzAG06dBkJA69FIt69++CjOeJabLJvg49alL6qqK145G3/sz84G11J9tyMMKjoo5mhq9F6gQsiuQ6gXNiGU9PNfqLgEjCZpuDampreTKjrIzFpC4Ivc+Zr9Ct7nUNvTci/LGY8suVsmp/tq7xsnnbf4y8PRVw82LlCt0GQrCNMdUoF2eOM/LIOu2x+pGEyRhs+JcqUtfHNRyDmUPKQgMDYEMVVrdwVdWHo63wJ+JFAgqkqIhaKtjWpUDoGb+0X/bBNu2oY8rqHKGjMjBR9SfQdycNrgxRR0zVDfhxLfSt1V6h1G+otvoW/Qd9hc3vneGvD6mm5rC7TPpW46Kvl7+5f9h6YniLmYeqFNEwMVOAgWw2YXDWbctc7/U+18duPjvLnMIxll0za/U501W6GSZkjn0JFMpdRTzxgHQyluhJF2vuGVtrMAN1PDtZHVJSnWJnYInmbSdR+YEdU6knsAb7jBF4d0KVSVNI4JR1V7gX0OPKDfs1ugPXSR64Y/ClPKIlWrQNLTs0aSeViy2ADqx3BZTpPQm2/XHoyyx4OrGavp/V/ue7nJc9UC59CqHMGZebHRJTUysLK+pyvMkBAtr16mPT5juL3xWy7NqeuganqPPTfkN7y0ptYMGIuRYXPY3IIvbWbJwNJLQVcEjos1XUNMz2LKAJFZR2PyofpqwAQcMUtJUPTCs+KknRgY4EYAFPNZnDMtza1rGxO4GPLlMdbnp/Hu6TZc8UcOyUNVJTy2JQ7MOjqd1dfYjf23HbFXKcseonjhjF3kYKNievc2F7AXJ9gcMDj6gaXLIJnQrLSSmkfzajoI1R37+W1vqx9cVPCDL7zTz7XiSOKM/pkqJViVh9F5hxydIYzZf8BRRLTaNEB1WJP4zaSkkjbbsWK6OltKDocBmbcSOeTLc2kfSqHozatJBNtyL7kdO1thgh4pzlFrKejlkshZAW022stgQv9/qB6emDDOMnpnF3iRkLpIV1AKxFrSxsD5H2Clh5WAs9tmAcM8yNFhaJH8xeGEi/Tmsqm/8A5ZZvthY5RxRVV2ZKqswpoGMhVWYLZb6TIwPUtpA6e2GjUZfUJK8k4HJ+KMxOw8vJeGNRZixN+V2uGbbVbFvh2CkgprwxLBANwzFRdulzuSX92OrtYCwwALxHSbidBbWdMgsbaut2FgPOLmw7gna4AEOJMoFRHcD8RR5T3NuqE9/Y/wDPB5nmaxyVJpljdRLDLIhdShZohzAVRtwvlYaja/YbYD82YxqrD9QH73t/Ow++AWJw7/DDhlosnklQhaivDqr/AKY1uij1F31MbdgvphO5wo5zEdG84++5H73GHJFncsUtJSobRpDSR7C7XkijLFfVruSAeptgMHjYvTxx0oTSgAdyAAHktY+YEgqtrDp3Nt8ffgZTI9fNPLvyofKvcmRgosD7Bh/ixdoM1NQeXMBJHEpkYMQNaopZtVyAAFBN7923G2NbhLKqUzSNSRSKXjsdMgbb5joYbKBt5vMQRtfAYPj5miyTwLGfIsKt93Zyb+/lUfbCwRNt8NjOqOhn5Ks0jlbiRUkDs6g3J1qum4JJB+Y36YXmcDlTvGoRQp20i5IIBF2cs17EXF+t8AbZRmzVtBrb/vFCVUsBbXCxsh9CY28v0b2xh8R1HOXT3FjbsGa9iD6Egg/f2wReFWbXSeinewn0iFXO5Z1eJwgPsUb08mBTNl3B6akYH7aW/qcAMg3+vfEBx81j6Zmt0Jv++/8AXH02A+DAMTH1fEwHGkW7qD0JAP74fucuTQ1mgEtyCgA62eRENrfw3GPz9Gd8PfgnilZZo47W+Ip2ZT2LxsGdPr5XP0t6417VKGsu4FZTT/FSfDidZpLm34Qj5enWSQA7FjtcEWHe4DeyeqjNMgWf4kIuky93KgXuy7aibbd9r3whM3nnNS4qNZlDEEG56HYIP026W2tbDM8OMkqUgcyq0UUjB9Jusj2GkDTfyq2wvsSNvce/4nD8OZ5Z7vs4cd+rUnYS5LmjaYVYMOcjyDvoGrUFJIuWsQWPYlBbzA4maV1PSRO0zmJJRo5ihjISQw2exOoC5FhZeoxaqamNHUF1DsbFAV1C9zqC3vpB9rdTjA494Rkr40SKRBPDqcRs1tStpXY9QLoLEi17i4x4uOY3KTK6jtlbrsGI+GsuK8zLZzPUKbvDI4BdbdLMi23tvYjc37YGPEakKUGXhgFZWqV0ghgBqQ6QVJFl6Wvt0x24S4bmpa95KlHjNMrOy2LNbluLroup2vtfftfFbxZryfg4GN3jiMsm97NMwOn7BRb2IxMvzUngVeHlWBHl6AX1l9uxZSzWJ/fH3R523xUipmzwMHItPD5Op2DksAP71uuArhHiPlQxmxLUU61AHrETpkt9NR/2gfXGp4jZU0Na0o1tHOdSOd9V1DAKR1XSVt9D6Y7fDzG8msvX9r/Lnybk7NTwr5z1lQYNKkFDOJQfMC7E8vT0b5iL2G+HJGlh/wBfvhacM6sthECJzcxqtLGLqIVt5ebbpYEsR6k9Bvg9qap6ShaWdua8MWuQoqrqKi50g7C/Tp77YxyzeXb7amvvr9WsfCzmWSJUxNFIG0OQW0MVJtbYlexsAfbCxzrOxT5pBl1JT/CxLNHzWVLyTD5gb7lksSQCTq77bYNeLaiklggWeqNI8tp4JAxQqwUWJI8tgHANyL32O2ADNs0laQPVNC8tFdI6yKzLNzFOlX0kb2JOodCTtuSc+Mf+/wAr6s/Nl/8AtOZeVVGujI0vrBOr1ufyaPtY974z/CymMtHWIuzGehPp1klUb+zMuPeNqwQ5XFCLB6uY1BAttDGojh+XYXABsP0n2xS8Hc10VrwE2FVHoXrtIjLLGbAXJupAHqRjm1G/xPaPM1jkVpJXRFWTTcsdhawF/Tf98MegpzAsS1ANQ2u58q3XVYKpB6kdbnzt3Gwxm5/loDxVJO8Z87MBdQQBfptoYLf679MUa/xJhLwhoiY55FQIptqDtpaSVrbDraLqerfpBR3nFkR3kW6C+vp59TALfcBQCVOokaQL3AucB2YUE70CtSyfDvY/ium1jbyqbf8AZbnUbABTqHnbqes6rTyNIW5impnXTe2pfh55Yxcb7FggO5C2HQWx5kPiVTzwsKdRG6jSyE20gbbIPLa/dbD2W9sAq+EaaaPNQKiQM8a1DMNYkO0MhJ1C4F/S9/bFjiKtBgA764/5MD/TG3WUcdPHPUWs8oNNH0/MdUhA6gaAV22u3bApUJzVAO2/87dftgBSua+j+7/7mw1XqVJoanch6eldrXBvD+C4BHf8HqOlxhUVrgudPyjYfQbX+/XDK8P2+Momogfx6ctUU4J+dHA5sa+4YBx63PvgKedZc0c8kQurBiosbddgQR2IPXpbBtw5lMtOpgKGeyyRTugYx2kCl1ew3N7m43sR3YX+sl4b+NSOdbB6cCKQFT5yL6Tf9QUhT32U2ucD3iPxVNBD8FG1lFmfSADv5gpt1G5Y9blr+uA0M44dggR0hjVmWKR0OmXQoKtqBJ3LBVJIItb64V+bZrLJPI7P5nYlmUBdR/VdQOvX74bHhnxzHUUyU0m00C6RqJPMQBluAe4VtLD0Cn6DPiBwIY9VTTqeVfcD8hP5fp6enQ9jgB3w1hJzek/hlDk+ygsT+wOCEcLyVMYlQgC7KAepLKDt9h/MY7eHmRtBTT1sgZS0TQQqdtRmUANfrspZvoAe4x5xHxMKek5aHzMrJGO/m+eT+g9wMAta1gZGtuLkD0IGw/kMdLeXbFXTjvC+1vY4D2+JiYmAqg4IeGeIjTsm9uXIs0TbnRINtwNzG48rgb2sRfTYjuPQ2LKh5cR8bVMQiq6VYmpZQLBk1mNwPNE7K3UG5BBswsR0ufeBeKnzHMzJUyKgiS8UQLKoPQlQeptuSTe3t0VnC/GMtGWACywybSwSC8cg9x2YdmG49+mD/hnM8radJopzSsCSYKkXUXBBEdQBsu/5tzbHWZaxs192ddwnxRmzPXVEik6jNIUI67MQtvsBhh8bc2praeegWf4mCMh3WNlXrcHURul2kBuLMLW1Y6plOWpPzhJSDfXf4yLTqvf5AL2vv1+1sfGfeKNJChj+JapUXtDTIY1N+0tQ27D+5b3Bxrl5uvX6TSY4aD+VtNTNPNVzXjTaVlIJZiS3LR7AtOzdNzpGpjsDhaZ3m71VRJO9g0jXsOijoqr/AAqoCj2Axd4m4rlrXGvSkSX5cKC0aA9bDux7sdz9LAYmPO6LWX1zROHW1x6i4IIsQw7gi4I98N3gjiCKsiSn1BKmnB+GL2J0gXEV22YoblCd7AbCxumMdIpipBBIINwRsQR3B9ca8po2szzKqoFaOliZWcnnVLWeokewZwOuhRq7Ak/NcdBR4Xz+X4PMqdlkdp4eYLhixe4Rr33NwwP+HFbJPFw6VSugFRpGkTKeXOFO1ma2lxb1t7k42pOOcrZQVlq47LpMfJjF1IIKllJA2JF7Y7fNvTrX3c+jvtM6yuatalMw5UcFLTxKN3Y3UEtpUXF+u9gAvU2tjpJTKsQMtoaGn/tLjUXbUzBIyQvMle+k22Fm3t0zazxNool0QUslRZQoNQQq7W0hkS+tVtYA22wDcTcXVNfIGne4XZI1GmNB6Ig2H13J2uTjjbb2vo3I5cTcQPWVDSsAosEjRfljjUWRFHoB+5ue+M+mqGjdXQlWQhlI6gg3BHuDj5SO/fHzjLcP/IsyhzimRwbNECamnBa2qwVXC33gO50gbEi/Q3qxcOR1FXy9V44OU225VgWdQD3t3PpttfCVyvNZaaVZYJGjkQ3DKbH/AJg9wdjhi5b4196mkR3uC0sLGFnt3dbFS3vt9MEHOc0Uwi1MAVjZXvqGwBsTbr8rN/PArlvh+9JWioEifClXMrFwNCkXDEkfKW02sCT2B6Y51njZC0Rj+EkkDLpKvOVUgixDBBdlO+1xsbHAhxF4iz1ihJERY13WKPUkYt0JW/mYDa5JPpbAavFXFC1EoEV+TENEYtbbqzkb+ZjvbtsO2BvM82spRT5iLH+Edx9T3xly15PSy/S/+Z3xWwVDjTynNJKeWKeFikkZDKw9R6+oIuCO4JGMw46xygCx9cEfqHgHxBp8whIjCR1IDM8BNrsdy8f6kY7nuL79iV1neQQ1UumdpaWtZS8glVmRiCdTFvoNXk1LbpboFRDVlWDKWVgQQykggjoQRuDhscOcQ5/LEFajNbFbb4qAbj1DsU1fU3wGFTeHEqtzI6mBNDtZ+YyMCh+bSU1AHttvhr0mZCSiJqmQqsZSadlMcABFjoDAFnP6UHzdCNsBuZ8QZrTIT/oWnh7l0pzKF9/I5UfU4X2e5zmNcQ9SJ5EHyjlsI1/uooCj69ffAEPGniUs7BKdTyY7hNQ06iesj+59ABYADbC8ra15XLOxLH/qw9B7Y+3cC4II+2KznASNCxAHUmw++O8MRB3Ftj/nb/MYrY0486azAhfMST5R3AGxHTp2wFYYmL44if0T/YGJgMbExMGvC/CCkCWddRbdIz0t+p/bpt9PW2AGMvySef8Asonf+6pI/fpjRPAlf0FLKSeyrqP7Lc4Z9JlokNmYKiKXdj5Y40XqxA7DoB1JsMYGdeLCwBocujCIDYyt88lu5Knof0/Lbsb7UY0Hg/mJF3jjiv2lniRv9nVcffFTNfC/MYEMjU5kQdXhZZh9TyySB7kYZnC3EC1EwjZdN6DnsQRZ5B5mKgr5DbULdNhsMZE/HqxVzIFaEAIUdGsw1Ro1pLbPYseo+2AT+JhzcRcMRZopKhI6/SXR0GmKrAGoqw6LPbcG+/fb5U7JCVYqwKspIIIsQRsQQehBxB8quCbhTgKpr2/CUKnQyObL9rAlj7AfW2M7Kcu1HUw8gP7+1+wG1z2GG1S13+jKMTSlviJk0xRKdIRdmVdP5dirM1rqCoHmYkdJO+p5ZtcqXwMhUfi1E0jAgEQoigE9iXJA+5B9sWYfC+hRuWY1Z72tJXAPbu4SKMDT++MrgfMaytrg0kjGJdTOAAsYsLBVVRYG5X1Nhvgf4zozHmM++6yage42DLY9dgQBj0cfBnnlcN9455ZyTYrzjwlo9OoCpgBJUOrLOlx/CQrEdejYXfFHAM9GvMus1OTYTR3Kg/pkU+aNvZh9CcM+oyWrakp8yoJXE4Qc2If6wKSp8vR9wfLa9jtuLY0aHOYqiIyU6KTpCT0z3/EBbTIrg3GpbnY9diLBseXbq/PGPcGPiTwWKKZZIbmmnuY77lGHzRMe5Xse4I6kHGNwjw29fWRU6G2s+ZuyIN3c/RQfqbDvjKxocFcAzZgWYMIaeP8AtZ3+Ve9lH5ntvYe1yLi55SQ5TSER09H8bLfTzKk3DH+GK2m1/YH641s74ip4aGWnporwxKIYhYMlnuHlk/U53JJH5uouxwtV4sanS8QGtySJgSWABB0qT8jArfUoDb9bYBkz5mgW75XQFDpAX4dVO6htibWFiLG2Mf8A/wAhleZyNHAslBUKdwDzYm2JPlJ1L0O4sot3uMY2V57qWDndPh3sLGzSSznT672RvMff3wD1M7yVRaO+tn8ui979Bp74At4g8JJqdyiSpIw6KwMTN6FCSUa/azX9sBFVSvG5SRSjKbFWFiPtj9CZVk08lAlNXzxmr35G660Om4ikIPnDAWO2xtudjhd5zRLUoUkGmWPyqx6o36GPUoTtv8pwUucXMmyeWqnSCFdUkh0qP5kk9gBck9gDitNEVYqwsQSCPcYb/hdlaUlEKl9p65miiJ6iJb30+hdwRf2HrgVZybJoMudIaSNaquuBJUMAwiYgm0KMbCwB83XqSQNhrCuDVAhln+LqWudGtiiDTq3Zfw2I6FQBb1OMni/NPgVeOnRUeYfiTLcMGuWdFI2AIZf29tg7w2q//vdJf5eYU+upHXf98EMzKquSStlghiEbU+kySLJKijUPk0o/mYm+/wDCfbH1V8VQTTtA1QVmS/4scjAi25JVdKzIO4A17GxbrjMrOIvg8qraldp6+rn0t30KdNx6WuV9i9+2Eu7n5r+a9797+uAbWd02p+VWxpKSAVc2JZT8rxTrYkHtf6euALiPhD4f8SK7wk2ufmQ/pcf5N0OCrhDNJMxppKeVWaWIGWKQLsCx/smKiw5ljYbXcC3VsfC1xMbA+bykMD0ZT6++AXBiX0xyen9N8X62AK5A6Hdfp6H3BBH2v3xWvgKhGPMXcTAd+HKRXnUyfInna/Q26D7m32vhpU5smturAMfXfoPruB9ScLHIEuyr/wCJIqn6XAP+9hnZk92hQfnl/wB1Hcf+pVxYO3FmVscs0Cojp+Y8byGQMFlLBjHFrUEIFXTJ5tvxFuRa+FFmWRzwMBLGy6vlPVX90dbq491JGHZm3GphqJYIGpaleZJHNTzkRkaW5aohlKo40Kvdt9rYr5FNSo8hNPU5cLXeKVWloSXuiuyut0sxuGFl6b2wFHhPJ3FTSEIx15dUabW8/lkG2/8AGg39cC9cV/0rVU7gECRlU+8YCkX9wv8AL3w0eG8lm5stponmgphSGcPIQOZeYFQQRqsUbygADSN8dM4y1I4UlM9PRyXHOmRObPKb8vc25gJcWvr67XOADsvopIl5bExj+1hYtoKutipAJvYi5uRbY4xPFvKLywVwQxmrQiZLWKzx2D3HbUCre+574Js7pIUp3KQyu0gCtU1LBWsWG8UdrWvY3G/qTbFPibMuflwEg/sq6lsbWuGhdCffUI7n627Ys8gn4N4Xhjp1SSNXsBq1AEeUFm6/qckffA5xlxXSTzMvw/xDISnPJAB383LQ/lvexJHX6HBxkdXpi1n8iaj9pVJ/ywB5vwVGwappZVaF5FFtzpMkioouO2p12O4HrbHf4acVy/Fuo5cnVJ9Ik8J6ymFMsAk/7RdpHVgVLEm10/KVC6Fsp+wxe4o8OEq6hpxMYwQNYCBvlAW6m43sO4O9j7HP4K4Emp6jmz2ChWTSpvq1lVuTsLAXNut7emD2OM6jqa6rbSD2sSQxY9T0H+Hud8XPKcHLfkZdvck68frjHjljy+jjWRisVMq6jYlma+ygDr5jc9unYnAFW+LBmzCIwQLGrMqM7EcxgSFuSPKNj0u31wfZ/lgrKWSBgY9RIU3B3Q6lfr8pI6Hfc98A0XhItNE9XV1AKwjXojU2JuAAWbc9egAvtvjGM4/l2383ot6t9vClXK9bQVUUmklIxOpTUQs0F+aouo3KeW3970GMDw/Pw2X1dUNpJnSijbuAVM0tvqqoPvgyyHOeZUsgCFJI5W2vcFY4lYPsASdfXfqB2wPcHZHLVZTBFDov8VUyEOxUG0dOo3CnezemODcVcs8sUxN9AVRouAHZ7qL97BQxJA66L9cEOWcOR5nQS04SL4mn0tDINKvKrXukoXfWpUjWbjdTc3N8PMKV6XXTyL+IXSQ6XUrZVdVF2tv5yb9LHBl4Y8IrBJ8W1Yhacf2UdmKtq+XWL3YG6kAEE+tsFBc3CtUlVRUfIYyLHrKgC9ryC7sDYKp1WPTze4xoVfDZywGOl0vVyf2tQ1iIFbflwi3z22L9ewtvh6ZvEVhmePSsxiKhzYXKhigZuy6mP01HC6zjhOTkS6qin1TQqqkSaNMnWQozHzqTtuRsdx1uCdTOGpJ9YkLygk2Dartsdckh6tcA2A7Dcb3MOMJlapiqlFo66COcqOxcaZB9Q4J+pwHZh4eVcbHyq3e4dP6m388Fed5fJFlmWLMpSRUqUKnrYT3X+TC3tgAHPY7uG6ltj7kdD9/6YeVfQU5pkDA6cvY04se8SLruOh1MAfXfCRrnAVT6Mp/3v+GGU8p/0rLGWPLmrWDpfZ1kk1Ab7C4ZfN6YCpVZ7HWF+agip5JHcSKCwjLdS1tzpbVv0NyMffCnALU1dTyuXa08TQvGA8Mi6wSwlHbTq22O4vjHXMZqSV+UdDIzjTZWXqbgqQVIucMLgbjGeuyyaNYFi5RQM1OpQFGkBlCIvSQoZG8nvte1wyPEbh1FnpaNZDytDeZ7HSJJ3d2AAsXGwHpb6YEa3wylhjknm1pSxtZLgLNNvZQkZJ0+pZtgASA3TDHyTiAUgeeRZnpo2WOMsGZ3kNwSnMtpuBfqANx7YEeO80ozHqeGrkmmF4pp5TKosw1WjLKpAG3SwJ72wA3wrxkaGpLmyxFGQxIdX8SMOoLrIEbUxvtbpsN/imILPI0WyzIs8duwlQSgD6E2+2AWizDRMjiQLpdW2XR0YHogthk8d1aSTQyRkMjxFlI7r8RUBSL9ioGAWeZNddQ7EH7MP6WH74p3uL4sVX9l9Qv/ABxWgItgJqxMQjEwF3IL6lYf6uRWP0uD/wC3DKzI2aBwfkk3+jRut/3K4VuSVgjlGr5W8p/ofsf64L1m7He2327YoxPEenKZtWejTPIP7sh5in/ZYYI/Dt3NLLz6p4aQMBoN2SR/nWMIdjq0sCBYEBgT0xbznhQ5mtNPGwDoFpagnsEB5UlupLR+X3KWxcyOlVXSR4zyYDy6WnuCZZCbAuRt5mAZ2F9lCi4UnEBFltTLQ6EjsJp4hWVUQQFYQW0hlW4Y6VNuWLmyemOvFMU9PBH8FV6xUVBqpmQBJGhYqNQZT/ZqxCnTYgMoO2AnM/GCpjzCNkl5kUBKt00ylmLSsLfkuSqDsir3xtZJmQs0BYsvmqaKRt/mvrRvVHW6uP1K2KKlfTtMvLG7zNHEL73LuBvfrtcnHPjpAmVSOPLzK9FQe0cczdidhzAOpwRUeTSKVnMdw400yFxqaSVSA229o1uL7dSfy2wDeMGbKJoaGJgyUSFXI/NM9mkP22HsdQxdgx4L4sjndKcg3qIpdJsNOwDlOt9V1YWt6euBDIubTVctIAW16o2QXs7RXmiYW3uWRbEHo+BbIM7aB0IOlo5Fljb9Dr626ow2YelvSxfmV01PVvFXwreV1KqgtsyoQUZhsXUagPVSpF8bmXTLPSsWb1XXibjWOiSNZAZZpFDFRZNKnuQb6d9gN+h9MW8kzlKtBNGCQyrqDHzKQ7KQw6X2O46ix9MJI0lZWVTF0cyu9nJVgFPSx22VRtYdgAMOHKa+hy6mWBqlFcWLazZidtyvUewx25uPjwwxmN3l6sY5ZW3fgP8AF3iW1JVmKGJWMRUSEkgHoWRQOmxtq63HoLGeJPE8NVlcXw7f2zo0h6aFGokSD2db/wCH3GMzj7KoswqEqKPUQ/4cjWFnIsAyKDqJA2N1GwBF7HHKbJY6aJYbh3YnmRBRJc7IqdDYFje1tXQ9bg8+T5fTj0+fVrHq3dq1DW8iGsnbSDDStEmkCxedgRYgDVpU0wLdTuccPDHMm/0fKI3KvS1UdRsRvHKhhYWOxXUqE3xgceZtpUUatqYOZahgQbynVaO42OjU1yNtTMBsi4o+HnE60NaryDVBIDDOtr3jewO3exAb7W744OkbuYNPUTswm1OAxdiFs2kAErrFibAeRb2sbDF7KeIqr46FXZWhjAfzKoU/6sA2AF7sP6WvjXzvInoalWia6f2kEgPlZCNhcdRY6Tbsb9xjOrKKPmiRVdIVljla6OSq21rGAAS6axYMBvyydrHAbfEPENU9NJBHNI04YzBQoZtJcsVAtva5AHoEGBnOeLomoqd5IueZC6y3OnSwsLKVGxIN7dLHGNmPEwjzXmgty1IR+xIKhXK2/cH+FTj4TLJWeWlcM4dgQw3Iax5cwJ6hh5W9bXO4GAs5XLQsbxVM1P0vE72U7gEBrFenqQcFniLUFpKOE21R04ZvYyEvY/4Qp++A3gHgsz1LS1KlKSk/EqHYbELuI1v1ZyLWHa/ewNvPOIufPPVS7cxibei9FjX30hQfYYAWzuPRpT2v9ug/rg6qZTJHBUqbGWKIlutpafTC9/fyQN/5mFvWVZkkLt1J/YdgPoMMLwszuEytQ1WnlTOHhZuiTadNj/DIPKfcLgNXibI+ZVcyMBUnjWcrbTyyfnSx/SQfbbGxk/Gy0FA/JCRQl1ihFrszbtPUuxFze4VR7LtbbBNxTBBUMKGVmimcEowUHbcab3AuSB9hfpuFh4m5fylgjCOiiO4VhurXsb9j8o/fv1wBxFxtBV5e8EkhqYllSKWZlKuiSAmOYow82iQBT2sB67Kbi3hqWkm0uo09QyX0sCdmFydjt+1vbH34fZnyqwRSC8VSpp3HY6vlP11Ab9rnB7FOqOKCtAaJj/2aZthY7aGb8p7en5TtpuCio6QySqnQswW5vYX77dh1w2a+jArYImFkpaeFXHoQOcw/2pNONKi4Go6KVqhWLrGupr/KAfyIb2LSEcsbDylyOmwlmfEYUyTysC8jFyB+dib6R/ADgMjxKmjEkUaKA2kyPb+InSvtbzH6MMBqE9hjrXVzTSNI5uzm5/4D2A2xxj6j64C1oviY+lxMBn416DOSAFY7jZW9vQ+2MjEwB9w3xg1LLrC60YaZYz0dL32I6MDurdj98GVbkXxlI8uWyrINOlL3DwhgQ6Oi30uV8oaxFr2IvfCTjnZflYj6G2L1JxJVROHjqJlZehEjAj+fT2wGyPDmsWYRPENTdLSxFT03La7AbjrhmcLcAERqJn5ksUg0LDd7C41q7XC6SNr323PtgEg8asyAs7wyn1kgjJ/dQMUc48V8yqEKNUlEP5YlWIfQlAGI9icAz+OeOYMsBSFllrgrIgHmSlDX1Me3NN/l+l9vmQsspZizEksSSSbkk7kknqcfJOPMB6GwTcH8cTUDnTaSJ7cyFiQrW6EEbo47ONx74GMTFlR+kMl46oq2O0cqrLoCLFMwhkFulpflk7Dr29cda3hGHm6o8tV9VyXKrISSDvdpCo3tvpa9+3XH5r1Y6pWOosrsB6Akf5Yu9eDT9JVc0dMh5jw0abEF3Tm7dlVNt/RR9sLHjDxKiuyZerBiCGqX2fe+rkqd0JufOfNY2GnutmYnrjzGVTHox5j3AMngHxJjSEUOYgvS/wCrkFy8B9rblN+1yNxYg2BpxJktW/JqMtMdXTohUcp1vv6qTY2FhYbg36XOEFfFzLM6npm1QTSQsepjdkJ+uk7/AHwDTyvgHnfh1NFUBlI841pcawD1iI2U7WsfKTv0JjSZElBArVDJTQxqF5szK8m17rGNALH0FjsRsTfCaPirmlrfGzW+q3/e18D2YZrNO+uaWSV/1SOzn92JwB3xx4mR1A+HpEZKVWLm+zTOTcySke+4H/IKAVNW0h8x6dB2H0xxviXwVMWL7g+o/wAsV8fQl2A9MEODgnxSilEUOZbSQH8Crtcrta03qLbav3sd8H3ETPMilaWKthdGTnRkS6Q1r2C+a3lQ3FyCDsbb/mMTnFzK+IaimN4JpIid/I7KD9QDY/fAN1OGqJpGYUc8RWQFBGagXGkEXEiFgQ99wB2274KMwzcRIJap+SFBKvUBQ4JFiYIANTOQSNxb16YScvilmbCxrZrezAfzAvgeqcxkkYtIzSMerOxZv3JvgDTivxCaccqBClOhJUOdTubW5ktti1tgOijYYCaqpZzdjc/9bD0Htj5+IOPh3v2wHzixRwK5IY2Nrj7WJH+zqt72HfFfHqm2AIIckYqCHjAIuLyAH74mMT4k+gxMBxxMTEwExMTEwExMTEwExMTEwExMTEwExMTEwExMTEwExMTEwExMTEwExMTEwExMTEwExMTEwExMTEwExMTEwExMTEwExMTEwExMTEwH/9k="/>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2234" name="Picture 10" descr="http://www.kinosautoaccessories.com/Rims.jpg"/>
          <p:cNvPicPr>
            <a:picLocks noChangeAspect="1" noChangeArrowheads="1"/>
          </p:cNvPicPr>
          <p:nvPr/>
        </p:nvPicPr>
        <p:blipFill>
          <a:blip r:embed="rId3" cstate="print"/>
          <a:srcRect/>
          <a:stretch>
            <a:fillRect/>
          </a:stretch>
        </p:blipFill>
        <p:spPr bwMode="auto">
          <a:xfrm>
            <a:off x="4470400" y="2057400"/>
            <a:ext cx="3454400" cy="2590800"/>
          </a:xfrm>
          <a:prstGeom prst="rect">
            <a:avLst/>
          </a:prstGeom>
          <a:noFill/>
        </p:spPr>
      </p:pic>
      <p:sp>
        <p:nvSpPr>
          <p:cNvPr id="9" name="TextBox 8"/>
          <p:cNvSpPr txBox="1"/>
          <p:nvPr/>
        </p:nvSpPr>
        <p:spPr>
          <a:xfrm>
            <a:off x="711200" y="5181600"/>
            <a:ext cx="2666114" cy="923330"/>
          </a:xfrm>
          <a:prstGeom prst="rect">
            <a:avLst/>
          </a:prstGeom>
          <a:noFill/>
        </p:spPr>
        <p:txBody>
          <a:bodyPr wrap="none" rtlCol="0">
            <a:spAutoFit/>
          </a:bodyPr>
          <a:lstStyle/>
          <a:p>
            <a:r>
              <a:rPr lang="en-US" sz="3600" b="1" dirty="0" smtClean="0"/>
              <a:t>Bottle caps</a:t>
            </a:r>
          </a:p>
          <a:p>
            <a:endParaRPr lang="en-US" dirty="0"/>
          </a:p>
        </p:txBody>
      </p:sp>
      <p:sp>
        <p:nvSpPr>
          <p:cNvPr id="10" name="TextBox 9"/>
          <p:cNvSpPr txBox="1"/>
          <p:nvPr/>
        </p:nvSpPr>
        <p:spPr>
          <a:xfrm>
            <a:off x="5283200" y="5257801"/>
            <a:ext cx="1200970" cy="646331"/>
          </a:xfrm>
          <a:prstGeom prst="rect">
            <a:avLst/>
          </a:prstGeom>
          <a:noFill/>
        </p:spPr>
        <p:txBody>
          <a:bodyPr wrap="none" rtlCol="0">
            <a:spAutoFit/>
          </a:bodyPr>
          <a:lstStyle/>
          <a:p>
            <a:r>
              <a:rPr lang="en-US" sz="3600" b="1" dirty="0" smtClean="0"/>
              <a:t>Rims</a:t>
            </a:r>
            <a:endParaRPr lang="en-US" sz="3600" b="1" dirty="0"/>
          </a:p>
        </p:txBody>
      </p:sp>
      <p:sp>
        <p:nvSpPr>
          <p:cNvPr id="52236" name="AutoShape 12" descr="data:image/jpeg;base64,/9j/4AAQSkZJRgABAQAAAQABAAD/2wCEAAkGBhQSERUUExQUFBQVFRcXFhgWFxUYFBkbGBUYFRYWFRgYHCYeGBkkGRUWHy8hJScqLSwtFR4xNTAqNSYrLCkBCQoKBQUFDQUFDSkYEhgpKSkpKSkpKSkpKSkpKSkpKSkpKSkpKSkpKSkpKSkpKSkpKSkpKSkpKSkpKSkpKSkpKf/AABEIALMBGQMBIgACEQEDEQH/xAAcAAAABwEBAAAAAAAAAAAAAAAAAgMEBQYHAQj/xABEEAABAwIDBQUGAwcCBQQDAAABAAIRAyEEMUEFElFhcQYigZGhBxMyscHRQlLwFCNicoKy4ZLxQ2NzosIVF1ODFiQz/8QAFAEBAAAAAAAAAAAAAAAAAAAAAP/EABQRAQAAAAAAAAAAAAAAAAAAAAD/2gAMAwEAAhEDEQA/ANxQQQQBBBBAEEEEAQQQQBBBBAEEEEAQQQQBBBBAEFzeTDFbfoU7OqsB4AyfRBIIKs1u3+HHwCpU5taA3/U4gJlW9pDRlRcf6moLmgs/qe1QD/hDoXGfQFOf/ctvuy/3O7aQXPAB55TCC7EqPxnaHD0rPqsB4SCfRZltPtdiK5h79xpu1gkMLY/HeXfyzIzvkoE43e5MtDQZaefTg3pZBpuI9olL/hsc8cXENGemZI5qExXtNqudu020xxdDnAchB7x6eapFeu50hosI3rx/SCJItmgarwB3mt0AAyHImB6ILRV7b4gzNWpPJjGD/CaVe1lciTWqjlI+irvvXAyXk527seYaE3qVyUFjHbOu092q/wD1OPoSpXZvtOrsI95u1G8xDvMfZUQORg9Bu+we1FHFj926HgSWH4hzHEcwphee8FjXU3h7HFrmmQRmFsPY7tWMXTh0Cswd8aEfnby5aILGggggCCCCAIIIIAggggCCC5KDqCY4zblClO/VY2MxInyCiMR2+w7fhFR/MNgeBdEoLKgqNX9qFNp//kfFw+gXP/ck3mgBAm7445iLZIL0kMRjWM+N7W9SAsv2r28rPnv7jJtuCHHgPzcevAQq3V2nv3eXwZsNf5nO+Lzjqg1+v2zwrbCpvn+BrnDziPVMK3tGw7fw1D4fPgslxG0RH4hyLj6Qck2wpqV3QCQxvxOuYHAcXckGuM9pdIugUqjuhafHom+0PaRLf3VPdbk574JHHdaM4Op8AVndOAN1rj7u/Abx1JMSYAyJgwQkqmL3zJ5RBzIyceGdvlkgm8f2mq1ZNSq7di9yJH8TRYTwjXwUQ/Gl8yH7v5Wy3/WbDwnrOSZHEFzgQCQPh+EAkWLjJm2luJhcqV6htIb/AEuPmZb6BA6qYsH8Fsp3gfSfko7E7QAndAE5wISONxvNJbJwnvXku+BvxZmTo378ggldmYKR7yrMZtbqf4jOnDzTn3u87eG84NMXc5xJ/NBJBjQa3TfFU2/DuAONp3GxzcDfIIrqkCRA3QBHL8vMHQ6ID1cRPdDgW2cR8XQNnTW+XiiVcSdMzYdeZ1j8ojK6b+84xMkujKdS4/QeKSdWvvAEwN0GQznInIcgJQOW0XREtaBwaTOpPeO7Pgk/dTm4uH/Ud6BsNSRa/jE6MEnxe/rwC6xsXl5nRzpjysgUe/RElEJQJQGfVhMqu1Gg5q07B7KMrlprPsSBuh260Sbb78/AR1U3/wCgbNdVqFlBjqDH+6qADvNO7aowm5G8Ham7eaCgYbaYOqsOw9sOo1WVaZ7zT4EatPIiyZ9uvZ2cI39owpL6MbxiSA3V41ESJHNV/Y+1ZsUHp/Ze0W16TKrPheJ5jiDzBkeCdrNfZbt2HOw7jZ3fZ/MB3h4i/gVpSAIIIIAggggCErjnACTaFm/a7t2am9RoS1gDg9+RdbJn8JQWXbnbajQJa0+8eDBg91piYc7jyEqibV7bV6ubnAEfAyw1uSDYdT9lW6uL4D+RptFok8DGfC+pSDt4fjubyBE8L39IQPauMdm5snm6GjwE+t1GYnaMkBoBcTbjPUpljMZFgSepJT/ZlJtNoJg1alr/AIB0I8T4BA9w+H3DJdNQEbzgRutnINtc8SuVMYCM+42Yzvfek8eXmm1Srk0Rl3hHPI6XMzyTd9QuIgTB1MAnMaGYF8tREIHPvHyXbvSSLeAkzxSNbGOF3OHQCP8AyKSqlxsXEDkGx/3ST6KNx2KlAq0urVA1uuZ4DUlTVTDsaBTa0yMz3gSLS4XiTl/smOysI1lPfeBL7jeaTA/D55+SWouA7wESSbcIEDyv1lAriK1t226YOcADlF729U2rVbQJvo0XA1/ltbjzRA6bgG5txibAA5C+fNIjEiTBBJsAAXGOQGcnUnRA5Nd4iBuiIE94xyay3m4pF9QtBkz/AEhsepRX4h5Is1vJz7+LW/fVNcbXQNMRXU/QwLKbGh4pkgXLvzm5GcCMuNlBbMpb9UZwwF5gAm3wwDY96PJTVZxAnffkT3wHZcbCDylAKbWy6ABkAROnxESeMeS5XrAkAzPLXURyJv4FBggbs8weBzP65pB9Q3JsLNtn0EXufHggO50Tlb/S2P7nen1Tbig0AbwLsyAC98nO2Q8fRJ1NBlJEDgOLo14D55pxSqgkwZ6C3mBcoCVKrz+FreG+4z5N+6Uc4656xkkKdVm9A3A7SCC7/COSgMozb20DTaGsPfd6Aa9Zt5qSaqbtyqX1nO0BhvRtv8+KC1ez/tC5tcYesd6lWBY2fwvd8Pg428RwVt7O1DRrmmfhqA03dc2O6h4b6rIcLj3McHatIcDrLTI9QtXqVt+u1zfxvY4f1EH6oL5sHFh4NBwBa6S1rsg6CC2D+FwLmkc1kHbnsqdnYobk/s9WX0SdBPepk8WkjqC0rU6WxMUahrMpGGvLhJAJh29YTJUh237MjHYSrRA/eMLn0Twe0mG9HCWnqOCDL+y22Sx7KjfiY4OHOLx4iR4r0RhMQKjGvaZa9ocOhEheVNhYrddBkac/916G9m+0veYMNm9JxZ4fE30MeCC1oIIIAgUFFdpdsfs2GfU/EBDJv3jZsjUa9AgqXtF7WObOHpEZEVDeZiQ0WggC58As3xFe8aA70k5kgG/nN7XC7isY5znPcd508zJJIdnxdHko9zsmzE5+HxGfSchKBYP3pcXECNCBbSbSCYnMaJrWe1okRPGL+dyfNHqUxaTNp73eH9P4QOgUZj66B3simH1N93wsveQC7STpGfkpZ+JLpcTmLXn4c79fQBNsINyg1rblwkkEFu87/H9qLXfMNiQTPgBqeGXqgDq0AkxJMmNSTYc9BOQSbXvAtbiT3iSczutzv+YpKrWAIMjjebxlYXiTYZmEHV3GAABw3u6T0Y28dSg5VeWgySZvcNEeATDD0/eVGt0Jv0Fz6BK46qj7BpSXvkiIaO6CL3cDNhoglq7AIAlu8YMOJHMX5DNJ13yIBgnu+EZ+QSbnS68RGYn8WRv/AC+qSrv7wBEkTxi5tMacvBAKtSxOci3E6Tybf6dTtrNaBJIAESbN8JuSm5cSRfM3Opgachbl9emiB3jZ35n94jpoD0QGp1wQYHk0geZF1G4urdP6zoGZPMx9FDYp6CW2E1wY5wbO86J3g2A29uMk+idYitJjvXIkFtgBc3HTii7PphtGna+7vT/MS6LeC4a0uEEkCSZ0mBcIFidDrl008QmtN+sy43ys3evlq48PojVnw0zlpGh4fZJGI4MFrZuJzA8bc8rBAbev3YsCSXXBORJ4gZT9F00d5skl40aO6zy18SUVjnSTAmBaYDRwXP2qRA751Le60f1T8kC9JsC4a3gG6dTAldlJUd4WIaBpBJ8yUoEDrBUg57WmYJAMZxrB4qP252HrUgXNHvqQE7zR3w3i9mY6iW8wpvYGEdUqQ0EkCYHl9VbsLXLDBlpBtmCD/lBhFbC8Lzkto2PsJ7K2HLxAFWi2+sQT/anO0OwNLGfv6IazEUnCo5oADKwBm7cm1JGYsdRqpTHYqoPdOe2HQ2Ccg/eBc5sGMoHQlBpjnKn7J2yKuIrtH4K1QD+l5Y4dZHqi9mO0NWs/EVazm+6pucWgQA1gndHM2uqf2H297vG4yi6k99Q161ZsRZpd3g603JaR1KCm+0LY/wCybTqgCGVSKzOEVLuA6PDgtC9kG0v3j6c2fTDh1Yfs4+Sifa3SdiKdOtuNb7ibid4se4Ah08HAHxKjvZhj9zFUDxfuHo8FvzIQb4ggggCy32sbYd71tFptTbvEXHfdZt+Q0/iWolef+1u0TWxdV02dVdEZQyQ3n+FqCHrvA3Rwv4cz1+SRALibxEDIE8dbN0GVkKlS5vw8NZPGJy1KQZMSLZnPedc6DIHmUBnNAk2J43LvFxTHDs95WY3Quv0Fz6BL1zDdfEyf10Sexae9VJP4WnlmQPugmsTUBcIibmY6AfXyTWq6XH5acTPIIz3d43nIX01HzTZzpJtmcvzRkOlv1CA9Opdx72gkWsLySchcW4Bc/aQTa/MNtbi77JOnTDoJ70lxuTEzaG5HJdcbTJPUQLcBwQMMZUupPZJLaIsQCS6bEZxlnYNz5qFxT1PYWG02DLut84nwzQcbUkuMggmOVgB90m9xkzlYczaQ3lnfoutqa53M8xJ+iQi+ckk55AWEnlYdYjigM53e1J3fwaTkBOVteaKZFiSz+Fkueerv11RabvigEgxEZumTvE80Z+JyAknVrRMcpyCAtezYv4mSofFOUpinW4KKfdwHFw+YQWd1AN0iALg3sAL+WV8kkHd7MugDTQk+tketVN5G7fP4hn6Ju10k65ZdCZHNAau+ByMR55eWSSL7gxf8LeHLrGZ0Fkaq+1riR97dUQkz/G4X4NHAc/mROSACkHTIDzOuU6+AyS1QQBJLRwbryynyTXeAkDfzMBsydLnrzCNJi5FNvARveZy8EDloAFsvH6pRqb0gALEkG/eJJ9UuEFj7H1t2oTMZD6q54nA1q8FtNz+cfVVrsL2mw2EFT9oa0l7m7st3oDQZi1swtV2L2sw2IA9zUYeQIkeGiCtdncFiKGIHvKb2teHNJiRdpIuLC4UlV2N+1Vaby4e6ABcRmSwxB4H9aK01qo3SeAJ9FnOxNovw+Fh93vrzubwBDTvOkxMCZCB5h+zzsRUcx4czdLpMQACb8iTAgdSksPiDhvfbuG/esIFaq1p726A1r3mCT3QDmrrsvF+8aHcVW+z/AGidicXVh00TvBrYsAw7hPMmZPlogisLtEYsVcPVDQzEMLJgSHEQwzmbx/hZj2be6jWh1n0ql+TmPv6tWy1/Z6PeF1KqWCZaC2Y1ABnIFZHth4/9Sxe7l+0Vf7jPrKD0Yx034oyabKq71Ck7jTYfNoKdoEMdW3Kb3fla53k0lea69WX3zgzxuRn4r0Zt8xha/wD0an9jl5uqv739P1+yBB7s7Rcny/EeQ+aTFY7sDKAJPdaLXvm49LIrzY63PnJgfUrprwNZtAzJsLgTYcygTxTu7f7ei7sPOoeTR1z10SWLdbhy/wBkfYj7VPD65oHwzd1+gAKb7/E8ZPATJA5n5eCUDrn+Y/IWTdp4DWw4uzvyFifDgg6xpIEQ22Yu+ODQbN4IbgAJggniZceqIyvAAzMZC7jzOjR1QJMGY8CSfEn7II7FuzVhiGiLWGXQZjqq1ijmrCHndaZ0BkDkMx9UBKRsOnmP90gXiDFhJ3jxvl0i56gao9I90enmki/iLA2H5nEkjwH+dEBt3e3p3tLAxaLB3hfxSjmxAB3RwAAJTeYJEuJME7guSRlyGXBdLj+I7vBrbu8Tf080HMYVGNP7xn87f7gpDFZKMLoc08HN+YQWd5gnrr15pvPedEC40jMao9RtyBOeTr68SkB8RtGUTHA8EBqxNt3iPNJBpndBvmTwn8XU5AaC67VNucjP0lF/h0nvHUk5j78BZAelUG6YO62eWXilC60gA8zaPE3CbscTJaG52LjlpItK6WDN0vOn5fAZeJQOGVQciDxi6cNKasPIDkE5agZ7VPfpDQ73/iiUd+m4OY5zXDIgkEeKU2mO9RP8bh/afol65CDY/Z92rdiabqVXekNI3o+KxuOeaYbbwPu6NJzXmoxxJ3ojkBxnP/Sq97JqRZirPgETBNjALp6rRaWLoVqNSWOFD3jhYEubk8P3WgkDec7wKBPsXtamzDuFV4b3jG8YsRooHD4kUialJwaGOMe73QXRMBzSPhcYJXNrFrZpUZFNsElze84xMgESBcQoqli20BUrOE+5Y6o1rhYuaIphwOhcW+SDXTiiQAPiIBjQT+b7LzLgqxdWc5xkue4k8SXEkrWNndq61am0726d8zu2kbp+qyTZY746/VB6T7LPnB4c/wDJZ/aFKKG7HH/9HD/9JqmUDbaNHfpVG/mY4ebSF5jrOhw6fKD/AJXqQrzT2rwXucZWp/krPA6Ekt9CPNBDPJk9XZcxJPkhTLd23AExY5alJ1SATzgnhGvnAXGtkXkwTb8PETqc0BcQ8EWuOSGxqkOeNSAR4E/dCuZHFIbMqRVA/MC36j5IJPfu7qMhyz85SBmc7yQOQmSfX0CUeYd1HyP+U2ebkcc+moHU26IFaFQQAOdvHM+nmi74uBFuH1OUoje9MzEzAsIOU6xb1Rjw0GgyCCOxKmsNVmmw/wALetgPNQ2KCkdm1Joj+Ekes/VAqx2etzPnb9cki/W8mYA6iT568pRwbnPOfP6WSL3Q4xnHgOJPgAgOx0Fwk5XImSZkx5wlH1gI0nTXwATdpuAJEWnWTfzjPmUoGxlYnMm7v1yyQExBka+OaisSVK1clF4kILE+rPG+U2npxSBd3jzA9CuYWpNNh/hHpb6IrzcZ6iDlx+iDtY26aom5fdGQzPqR1OZPBddkdQf1dJAyIGWZ5k3j6nyQKU6mZixiBGmQslH1oFzE+J8OKQa6XZkA2BEXjOJ5/JKNbGWfF2fic0CtJ51BHWJPgnbCmTDzlO6ZsgGLpyGcqg9QUniE7B7ruQkeF1HPqFzg1tyTA8UF17J7HfUoh7QWi0ukWgySNchkrRSxzqOJwwAIpnfe5992Kj3NcT0axvklNhUPc4MM1DY87fcqQweCOJwwDD36TzYmA5j5sf6roG/awGowVqJIc5gNpLpa4MdG7eRxSG26j8Tsv3ZAqYhzqTDaajW+8Yam9w7gmOElO6eyazmPqboZTD3gtPxtbcEj+WB1gpniiaTwGvB3d0y0yN4WkHW0CfDRAZ+wHYci3c3ajv8ASwmVlOy23C3Tthjh+wvrf8hwEcaggx5QsQ2e2PAIPRHZJsYLD/8ARZ6tBUumOw6W7hqLeFKmP+wJ8gCxT207F3MU2sB3a7IJj8dOB6t3f9K2tVr2gdm/23BPY0fvGfvKX8zR8PiJHiEHm+q4GCctemf0STXXOQJvfIGTNtbfJKVGwS02zz0veRpBTZz9ciJJ/tjyk+CBVzY68Tmft4JjUduuB4GfJO3Sb6aAZnqdOibYlqCVrHJwy+hEfZI1etjY/P6HzSOAq71Pd1bbw0/XJHfdt8+HNBwPk697QGMogTpb5rpHG/Jp7o6nX9WSJdqMybdBc+ZR/eTlf0AHM/ZAliQj7Iq/G3o4fI/RFqZcfRNaFXcqA+B6GyCWfZ3URytkP1wRKrjp0+33XcQfS/39CiVMs+Y+YQFceBsz1Jz+fmUeTp5usPAa/q6RtHICfqB53PgjU3yBnMQeFkBjlmT1j0hMMSE+NScpPPTz1TTEtQOtk1JpxPwuI5XvPzS1Z2R4EfYwo7ZdbdeR+Yeov8pUi45oOk/rikW3tlEz0nIcyjMfIH66pN0yRobnjlBhAZz7g6Cw+/TRHFW8DvHgIt1OnikHmQeA8p4DkMvFLe8ty4ZIDNBtcdALef8AhPaBUfvAfdOsLUQSVDOONvNS/Y3sq5zvevHw2aOGm8eahGFaJ2QoDFU20y8t3ZljIDqh3tXTYQReLBBK4Sh+6e4AvJllINElziIc5o1a1sieLjwSvZSs+nXLHNcN5rm3aRkC4eoV02dgmUWgCJgC2QAya0aNH+UbaW02UqNSo4w1jHOJ5NaSgoGH7Q1Dia1dtcOptqOpGkRDR7uxEcTczrvI+0uz9SRVw7TUovG83duWzctI5aFZz2Hx5q4ivTd/xmmp0eHT8nHyC1f2dbVPu30XZ0nFo6Zj0t4IK/22xNSnstlOo1zC6qWgOEEgQ76kKh7Lobzg38xDfMx9VevbNtMPqYeiPwh9R39RDW+gcq/2HwPvMbh2/wDMDj0Z3z/ag3mkyABwAHlZHQQQBcK6ggwz2wdiTQq/tdFv7qq7vgZMqHM2/C/59Qsyfx0JE+H6heuMdgWVqbqdRoex7S1zTkQc1539oXs7qbOeXtDqmFee6/Mtn8FSMjwOTutkFMZUMRnaRoLlceLfr0SbvqII5SgHz9ePDPggTpVtx86ZHopBzr8j+gfEKOqhGwuJjuOy0P0QOX2Oedh4k/Uygx+mgmOEa+qBJ8R+pSBdH9I9TaPQ+aBcunpx+3FM8Q1OXVJ/UlJVAgd4LE7zL5tsefA+XyRmu04fLT9clGUq246dMj0T+o4Zj9BBzlpM/bwH0XGuBN771xP14zmuVRb7cNUR7pvraPP65oHDnJGrcLocDfPlp/lccUDFzi1wcMwZU014IBGREhRFdiX2bXsWHS46ahA7FiR4+f8An5otXjMf5suVNDw+SBMoOg5D8I+n0HzRaTrZgRxmYzH6lEbwyjP7fVDfgzobfb6oFoHU8T9BkPBL0Kl0035yv6DzR6boOfgBb1QTTHK5ezjbooYnddG7VG4SdDPdPK9vFUfDVJCeUakEIPQVTFrOfa32r3KP7Iw9+rDqvKmDIb1cR5N5qX7PdpvfUDPerU2Ex+aBY/dUr/8AFH4iuX1Xl73ul26Mz1Pwt+QCBn7K9lOdiXVnNPu2sc0OORcSLDjAF+qu/ZHGhj8VWdZgeT1DeHW3mpDDdn2YagCw7m43vWkPk5EegVY7UdoQ+kMOxjWnemoWWEAWZGUyZMckFd2vtN2KxD6zvxG3JosAOSu/sl2fvYl9Ui1OnA/meY/ta7zVCYyFs/sx2V7rBB5EOrOL/wCn4Wegn+pBb0EEEAQQRXPhAZJYnDNqMcx7Wua4EOa4AtIOYIOYSdTGgahMq+22jVBmHbP2Fkk1NnuA1NCo6B/9VQ5dHeax/a2ya2GfuV6T6TxMB7SCehycOYJC9OYntWBkHFV3bPa33jCx+HZVYfw1A1zfIgoPPQqefzSdS6vW3+z9KqSaeFbQP/Le+P8AS4kKs1uy9YZZc0EdTxWjvA/dLudP6zQfsGt+VFbseuPwH6IOCpGWsyu73BKO2ZVi4APUJpUBbmI+SDtRqNhcVu90/D8v8JL3oSbjKCT346aIhMH5dSmNLEltsxw+ycNrAjOR6+KBQGOmp5zmjHz6/ZIb3HX9frog2pxmNP8AKA9RNSS0gjMFLlyTqBBIMrBwka6fRFZa3l0UdRrFh5ahPd/eAIPT7FAZ+fI/oLjsp8up1+y5vSPRF3+P659UCwqk5yTqgH8L9PvkkC+DOc5o5f8ArRBI4KupRpVdpVYUxhMRIQTezNovpPa9ji1wMgjMK7bP7eGO9SpOOpuwnru29FnTXJdlaEFz252wrV27g3aTPy05v1cblVd5ASH7QuF6CS2Fsp2KxFOi38boJ4NF3O8Ggr0HhqIYxrWiGtAa0cABAHkqL7K+zBpUjiajYfWEMBzbTznq4wegCvyAIIIIE3gptUolPVyEETUwkppV2dKnzTCKaCCr1NkDgmlTYg4K3uwqSdg0FKq7CH5U1q7AH5R5K9OwKSds/kgz6t2d5JjW7LzotKfs0cEi/Zo4IMsrdkRwTCt2LB0WuP2YOCQfsrkgxut2CB/CmdX2fjhC2ipsjkm1TYnJBi7uwrRnPqkXdk2N0cVstTYI4JrU7PDggxrE7C/K0jx+ijquyagyErbKnZscE0qdlwdEGKuw9QfhKTcDwPktkqdkR+VNqnY0cEGQOPIoU3OBtP0Wq1Ox7Bom1Tsw0ZMQZ/TDjeDOuqKXzyIV5rbCcMhHgozFdnHOzEoKxvrjasdNFLVuzD9JTV+wao0lA2305w2JgpA7Kqj8KKMBV/IUFiw+LBTtrlWqGGr6U3Kd2dsTGVLNpEdUDveVs7FdmhVeKtcfugZa0/8AEOkj8nz6Imw/Z9VkOqxPA5Dw+6v2z9i7uZlBZcPtOU9p4iVDUKMJ5TJQSYcupmx5Su+gXQQQQBBBBAEEEEHIXC1cQQEc1JlqCCAjmhJuaEEECTmBJupjggggSdTHBJupDguIIE3UhwST6Q4IIIG76Y4JB9EcFxBAi+g3gm9TDt4BcQQIPwzeASD8K38oXEECL8Gz8oSZwDPyhBBB1mzaf5AnuF2RR/8AjagggncFsiiMqbfJSlLDtGQAQQQOGMHBLMaEEECrWpVoQQQKtCPC6gg//9k="/>
          <p:cNvSpPr>
            <a:spLocks noChangeAspect="1" noChangeArrowheads="1"/>
          </p:cNvSpPr>
          <p:nvPr/>
        </p:nvSpPr>
        <p:spPr bwMode="auto">
          <a:xfrm>
            <a:off x="207434" y="-136525"/>
            <a:ext cx="395817" cy="296863"/>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2238" name="Picture 14" descr="http://motoring.friday-ad.co.uk/PhotoAds/LandingPages/image/discount-tyres.jpg"/>
          <p:cNvPicPr>
            <a:picLocks noChangeAspect="1" noChangeArrowheads="1"/>
          </p:cNvPicPr>
          <p:nvPr/>
        </p:nvPicPr>
        <p:blipFill>
          <a:blip r:embed="rId4" cstate="print"/>
          <a:srcRect/>
          <a:stretch>
            <a:fillRect/>
          </a:stretch>
        </p:blipFill>
        <p:spPr bwMode="auto">
          <a:xfrm>
            <a:off x="8026400" y="2057400"/>
            <a:ext cx="3556000" cy="2590800"/>
          </a:xfrm>
          <a:prstGeom prst="rect">
            <a:avLst/>
          </a:prstGeom>
          <a:noFill/>
        </p:spPr>
      </p:pic>
      <p:sp>
        <p:nvSpPr>
          <p:cNvPr id="13" name="TextBox 12"/>
          <p:cNvSpPr txBox="1"/>
          <p:nvPr/>
        </p:nvSpPr>
        <p:spPr>
          <a:xfrm>
            <a:off x="8839201" y="5257801"/>
            <a:ext cx="1135247" cy="646331"/>
          </a:xfrm>
          <a:prstGeom prst="rect">
            <a:avLst/>
          </a:prstGeom>
          <a:noFill/>
        </p:spPr>
        <p:txBody>
          <a:bodyPr wrap="none" rtlCol="0">
            <a:spAutoFit/>
          </a:bodyPr>
          <a:lstStyle/>
          <a:p>
            <a:r>
              <a:rPr lang="en-US" sz="3600" b="1" dirty="0" smtClean="0"/>
              <a:t>Tires</a:t>
            </a:r>
            <a:endParaRPr lang="en-US" sz="3600" b="1" dirty="0"/>
          </a:p>
        </p:txBody>
      </p:sp>
      <p:sp>
        <p:nvSpPr>
          <p:cNvPr id="14" name="Rectangle 1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2228"/>
                                        </p:tgtEl>
                                        <p:attrNameLst>
                                          <p:attrName>style.visibility</p:attrName>
                                        </p:attrNameLst>
                                      </p:cBhvr>
                                      <p:to>
                                        <p:strVal val="visible"/>
                                      </p:to>
                                    </p:set>
                                    <p:anim calcmode="lin" valueType="num">
                                      <p:cBhvr additive="base">
                                        <p:cTn id="12" dur="500" fill="hold"/>
                                        <p:tgtEl>
                                          <p:spTgt spid="52228"/>
                                        </p:tgtEl>
                                        <p:attrNameLst>
                                          <p:attrName>ppt_x</p:attrName>
                                        </p:attrNameLst>
                                      </p:cBhvr>
                                      <p:tavLst>
                                        <p:tav tm="0">
                                          <p:val>
                                            <p:strVal val="#ppt_x"/>
                                          </p:val>
                                        </p:tav>
                                        <p:tav tm="100000">
                                          <p:val>
                                            <p:strVal val="#ppt_x"/>
                                          </p:val>
                                        </p:tav>
                                      </p:tavLst>
                                    </p:anim>
                                    <p:anim calcmode="lin" valueType="num">
                                      <p:cBhvr additive="base">
                                        <p:cTn id="13" dur="500" fill="hold"/>
                                        <p:tgtEl>
                                          <p:spTgt spid="5222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16" presetClass="entr" presetSubtype="26" fill="hold" nodeType="afterEffect">
                                  <p:stCondLst>
                                    <p:cond delay="0"/>
                                  </p:stCondLst>
                                  <p:childTnLst>
                                    <p:set>
                                      <p:cBhvr>
                                        <p:cTn id="20" dur="1" fill="hold">
                                          <p:stCondLst>
                                            <p:cond delay="0"/>
                                          </p:stCondLst>
                                        </p:cTn>
                                        <p:tgtEl>
                                          <p:spTgt spid="52234"/>
                                        </p:tgtEl>
                                        <p:attrNameLst>
                                          <p:attrName>style.visibility</p:attrName>
                                        </p:attrNameLst>
                                      </p:cBhvr>
                                      <p:to>
                                        <p:strVal val="visible"/>
                                      </p:to>
                                    </p:set>
                                    <p:animEffect transition="in" filter="barn(inHorizontal)">
                                      <p:cBhvr>
                                        <p:cTn id="21" dur="500"/>
                                        <p:tgtEl>
                                          <p:spTgt spid="52234"/>
                                        </p:tgtEl>
                                      </p:cBhvr>
                                    </p:animEffect>
                                  </p:childTnLst>
                                </p:cTn>
                              </p:par>
                              <p:par>
                                <p:cTn id="22" presetID="16" presetClass="entr" presetSubtype="2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Horizontal)">
                                      <p:cBhvr>
                                        <p:cTn id="24" dur="500"/>
                                        <p:tgtEl>
                                          <p:spTgt spid="10"/>
                                        </p:tgtEl>
                                      </p:cBhvr>
                                    </p:animEffect>
                                  </p:childTnLst>
                                </p:cTn>
                              </p:par>
                            </p:childTnLst>
                          </p:cTn>
                        </p:par>
                        <p:par>
                          <p:cTn id="25" fill="hold">
                            <p:stCondLst>
                              <p:cond delay="1000"/>
                            </p:stCondLst>
                            <p:childTnLst>
                              <p:par>
                                <p:cTn id="26" presetID="22" presetClass="entr" presetSubtype="4" fill="hold" nodeType="afterEffect">
                                  <p:stCondLst>
                                    <p:cond delay="0"/>
                                  </p:stCondLst>
                                  <p:childTnLst>
                                    <p:set>
                                      <p:cBhvr>
                                        <p:cTn id="27" dur="1" fill="hold">
                                          <p:stCondLst>
                                            <p:cond delay="0"/>
                                          </p:stCondLst>
                                        </p:cTn>
                                        <p:tgtEl>
                                          <p:spTgt spid="52238"/>
                                        </p:tgtEl>
                                        <p:attrNameLst>
                                          <p:attrName>style.visibility</p:attrName>
                                        </p:attrNameLst>
                                      </p:cBhvr>
                                      <p:to>
                                        <p:strVal val="visible"/>
                                      </p:to>
                                    </p:set>
                                    <p:animEffect transition="in" filter="wipe(down)">
                                      <p:cBhvr>
                                        <p:cTn id="28" dur="500"/>
                                        <p:tgtEl>
                                          <p:spTgt spid="5223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95284" y="858559"/>
            <a:ext cx="10576964" cy="58447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 Grades of tolerances</a:t>
            </a:r>
            <a:r>
              <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4" name="Title 1"/>
          <p:cNvSpPr txBox="1">
            <a:spLocks/>
          </p:cNvSpPr>
          <p:nvPr/>
        </p:nvSpPr>
        <p:spPr>
          <a:xfrm>
            <a:off x="995284" y="1443037"/>
            <a:ext cx="10341534" cy="191452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just" rtl="0">
              <a:lnSpc>
                <a:spcPct val="150000"/>
              </a:lnSpc>
            </a:pPr>
            <a:r>
              <a:rPr 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Eighteen </a:t>
            </a:r>
            <a:r>
              <a:rPr 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grades of tolerances are provided IT01, </a:t>
            </a:r>
            <a:r>
              <a:rPr 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IT0 </a:t>
            </a:r>
            <a:r>
              <a:rPr 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and IT1 to IT16</a:t>
            </a:r>
            <a:br>
              <a:rPr 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br>
            <a:r>
              <a:rPr 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a:t>
            </a:r>
            <a:r>
              <a:rPr lang="en-US" sz="2800"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Table 1.1 gives the possible degrees of precision or grade of tolerance, achieved with different machine tools</a:t>
            </a:r>
            <a:r>
              <a:rPr 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p:txBody>
      </p:sp>
      <p:pic>
        <p:nvPicPr>
          <p:cNvPr id="132097" name="Picture 1"/>
          <p:cNvPicPr>
            <a:picLocks noChangeAspect="1" noChangeArrowheads="1"/>
          </p:cNvPicPr>
          <p:nvPr/>
        </p:nvPicPr>
        <p:blipFill>
          <a:blip r:embed="rId3" cstate="print"/>
          <a:srcRect/>
          <a:stretch>
            <a:fillRect/>
          </a:stretch>
        </p:blipFill>
        <p:spPr bwMode="auto">
          <a:xfrm>
            <a:off x="1982679" y="3894576"/>
            <a:ext cx="8561237" cy="1197686"/>
          </a:xfrm>
          <a:prstGeom prst="rect">
            <a:avLst/>
          </a:prstGeom>
          <a:noFill/>
          <a:ln w="9525">
            <a:noFill/>
            <a:miter lim="800000"/>
            <a:headEnd/>
            <a:tailEnd/>
          </a:ln>
        </p:spPr>
      </p:pic>
    </p:spTree>
    <p:extLst>
      <p:ext uri="{BB962C8B-B14F-4D97-AF65-F5344CB8AC3E}">
        <p14:creationId xmlns:p14="http://schemas.microsoft.com/office/powerpoint/2010/main" val="222820402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4">
                                            <p:txEl>
                                              <p:pRg st="0" end="0"/>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881632144"/>
              </p:ext>
            </p:extLst>
          </p:nvPr>
        </p:nvGraphicFramePr>
        <p:xfrm>
          <a:off x="1443038" y="1172578"/>
          <a:ext cx="9486900" cy="5120640"/>
        </p:xfrm>
        <a:graphic>
          <a:graphicData uri="http://schemas.openxmlformats.org/drawingml/2006/table">
            <a:tbl>
              <a:tblPr firstRow="1" firstCol="1" bandRow="1" bandCol="1">
                <a:tableStyleId>{5C22544A-7EE6-4342-B048-85BDC9FD1C3A}</a:tableStyleId>
              </a:tblPr>
              <a:tblGrid>
                <a:gridCol w="3132785"/>
                <a:gridCol w="1800403"/>
                <a:gridCol w="4553712"/>
              </a:tblGrid>
              <a:tr h="0">
                <a:tc>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Tolerance grade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Intended for</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Applicable to components or machines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01</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6">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Gauges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3">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Slip blocks, Reference gauges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dirty="0">
                          <a:effectLst/>
                          <a:latin typeface="Times New Roman" panose="02020603050405020304" pitchFamily="18" charset="0"/>
                          <a:cs typeface="Times New Roman" panose="02020603050405020304" pitchFamily="18" charset="0"/>
                        </a:rPr>
                        <a:t>I T 0</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a:txBody>
                    <a:bodyPr/>
                    <a:lstStyle/>
                    <a:p>
                      <a:pPr marL="0" marR="0" algn="ctr" rtl="1">
                        <a:spcBef>
                          <a:spcPts val="0"/>
                        </a:spcBef>
                        <a:spcAft>
                          <a:spcPts val="0"/>
                        </a:spcAft>
                      </a:pPr>
                      <a:r>
                        <a:rPr lang="en-US" sz="1600" dirty="0">
                          <a:effectLst/>
                          <a:latin typeface="Times New Roman" panose="02020603050405020304" pitchFamily="18" charset="0"/>
                          <a:cs typeface="Times New Roman" panose="02020603050405020304" pitchFamily="18" charset="0"/>
                        </a:rPr>
                        <a:t>I T 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rowSpan="3">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High quality gauges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3</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vMerge="1">
                  <a:txBody>
                    <a:bodyPr/>
                    <a:lstStyle/>
                    <a:p>
                      <a:endParaRPr lang="en-US"/>
                    </a:p>
                  </a:txBody>
                  <a:tcPr/>
                </a:tc>
              </a:tr>
              <a:tr h="0">
                <a:tc gridSpan="3">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rowSpan="7">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Fits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Ball bearing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6</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Grinding, Honing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Broaching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Center lathe turning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Worn automatic lathe</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10</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Milling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dirty="0">
                          <a:effectLst/>
                          <a:latin typeface="Times New Roman" panose="02020603050405020304" pitchFamily="18" charset="0"/>
                          <a:cs typeface="Times New Roman" panose="02020603050405020304" pitchFamily="18" charset="0"/>
                        </a:rPr>
                        <a:t>I T 11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Drilling, Rough turning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gridSpan="3">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 </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I T 12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rowSpan="5">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Not for fits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Light press work</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13</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Press work</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Die casting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rtl="1">
                        <a:spcBef>
                          <a:spcPts val="0"/>
                        </a:spcBef>
                        <a:spcAft>
                          <a:spcPts val="0"/>
                        </a:spcAft>
                      </a:pPr>
                      <a:r>
                        <a:rPr lang="en-US" sz="1600">
                          <a:effectLst/>
                          <a:latin typeface="Times New Roman" panose="02020603050405020304" pitchFamily="18" charset="0"/>
                          <a:cs typeface="Times New Roman" panose="02020603050405020304" pitchFamily="18" charset="0"/>
                        </a:rPr>
                        <a:t>I T 15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a:effectLst/>
                          <a:latin typeface="Times New Roman" panose="02020603050405020304" pitchFamily="18" charset="0"/>
                          <a:cs typeface="Times New Roman" panose="02020603050405020304" pitchFamily="18" charset="0"/>
                        </a:rPr>
                        <a:t>Stamping</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I T 16</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en-US"/>
                    </a:p>
                  </a:txBody>
                  <a:tcPr/>
                </a:tc>
                <a:tc>
                  <a:txBody>
                    <a:bodyPr/>
                    <a:lstStyle/>
                    <a:p>
                      <a:pPr marL="0" marR="0" algn="ctr">
                        <a:spcBef>
                          <a:spcPts val="0"/>
                        </a:spcBef>
                        <a:spcAft>
                          <a:spcPts val="0"/>
                        </a:spcAft>
                      </a:pPr>
                      <a:r>
                        <a:rPr lang="en-US" sz="1600" dirty="0">
                          <a:effectLst/>
                          <a:latin typeface="Times New Roman" panose="02020603050405020304" pitchFamily="18" charset="0"/>
                          <a:cs typeface="Times New Roman" panose="02020603050405020304" pitchFamily="18" charset="0"/>
                        </a:rPr>
                        <a:t>Sand casting</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6" name="Rectangle 5"/>
          <p:cNvSpPr/>
          <p:nvPr/>
        </p:nvSpPr>
        <p:spPr>
          <a:xfrm>
            <a:off x="3962810" y="731450"/>
            <a:ext cx="4049507" cy="276999"/>
          </a:xfrm>
          <a:prstGeom prst="rect">
            <a:avLst/>
          </a:prstGeom>
        </p:spPr>
        <p:txBody>
          <a:bodyPr wrap="none">
            <a:spAutoFit/>
          </a:bodyPr>
          <a:lstStyle/>
          <a:p>
            <a:r>
              <a:rPr lang="en-US" sz="1200" dirty="0"/>
              <a:t>Table 1.1: degree of precision or grade of tolerance</a:t>
            </a:r>
          </a:p>
        </p:txBody>
      </p:sp>
    </p:spTree>
    <p:extLst>
      <p:ext uri="{BB962C8B-B14F-4D97-AF65-F5344CB8AC3E}">
        <p14:creationId xmlns:p14="http://schemas.microsoft.com/office/powerpoint/2010/main" val="12689137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4" name="Picture 8" descr="scan0002a"/>
          <p:cNvPicPr>
            <a:picLocks noGrp="1" noChangeAspect="1" noChangeArrowheads="1"/>
          </p:cNvPicPr>
          <p:nvPr>
            <p:ph idx="1"/>
          </p:nvPr>
        </p:nvPicPr>
        <p:blipFill>
          <a:blip r:embed="rId2" cstate="print"/>
          <a:srcRect/>
          <a:stretch>
            <a:fillRect/>
          </a:stretch>
        </p:blipFill>
        <p:spPr>
          <a:xfrm>
            <a:off x="205317" y="2130426"/>
            <a:ext cx="11986683" cy="4119563"/>
          </a:xfrm>
          <a:noFill/>
          <a:ln/>
        </p:spPr>
      </p:pic>
      <p:sp>
        <p:nvSpPr>
          <p:cNvPr id="24586" name="Text Box 10"/>
          <p:cNvSpPr txBox="1">
            <a:spLocks noGrp="1" noChangeArrowheads="1"/>
          </p:cNvSpPr>
          <p:nvPr>
            <p:ph type="title"/>
          </p:nvPr>
        </p:nvSpPr>
        <p:spPr>
          <a:noFill/>
          <a:ln/>
        </p:spPr>
        <p:txBody>
          <a:bodyPr>
            <a:normAutofit fontScale="90000"/>
          </a:bodyPr>
          <a:lstStyle/>
          <a:p>
            <a:pPr marL="342900" indent="-342900" algn="l">
              <a:spcBef>
                <a:spcPct val="50000"/>
              </a:spcBef>
            </a:pPr>
            <a:r>
              <a:rPr lang="en-US" sz="2400" u="sng">
                <a:solidFill>
                  <a:schemeClr val="tx1"/>
                </a:solidFill>
              </a:rPr>
              <a:t>Representation of Tolerance</a:t>
            </a:r>
            <a:r>
              <a:rPr lang="en-US" sz="2400">
                <a:solidFill>
                  <a:schemeClr val="tx1"/>
                </a:solidFill>
              </a:rPr>
              <a:t> </a:t>
            </a:r>
            <a:br>
              <a:rPr lang="en-US" sz="2400">
                <a:solidFill>
                  <a:schemeClr val="tx1"/>
                </a:solidFill>
              </a:rPr>
            </a:br>
            <a:r>
              <a:rPr lang="en-US" sz="2400">
                <a:solidFill>
                  <a:schemeClr val="tx1"/>
                </a:solidFill>
              </a:rPr>
              <a:t>2) Number or Grade  </a:t>
            </a:r>
            <a:br>
              <a:rPr lang="en-US" sz="2400">
                <a:solidFill>
                  <a:schemeClr val="tx1"/>
                </a:solidFill>
              </a:rPr>
            </a:br>
            <a:r>
              <a:rPr lang="en-US" sz="2400">
                <a:solidFill>
                  <a:schemeClr val="tx1"/>
                </a:solidFill>
              </a:rPr>
              <a:t>	IT01, IT0, IT1,….IT16</a:t>
            </a:r>
          </a:p>
        </p:txBody>
      </p:sp>
      <p:sp>
        <p:nvSpPr>
          <p:cNvPr id="24587" name="Text Box 11"/>
          <p:cNvSpPr txBox="1">
            <a:spLocks noChangeArrowheads="1"/>
          </p:cNvSpPr>
          <p:nvPr/>
        </p:nvSpPr>
        <p:spPr bwMode="auto">
          <a:xfrm>
            <a:off x="6706100" y="885179"/>
            <a:ext cx="5107516" cy="1338828"/>
          </a:xfrm>
          <a:prstGeom prst="rect">
            <a:avLst/>
          </a:prstGeom>
          <a:noFill/>
          <a:ln w="9525">
            <a:noFill/>
            <a:miter lim="800000"/>
            <a:headEnd/>
            <a:tailEnd/>
          </a:ln>
          <a:effectLst/>
        </p:spPr>
        <p:txBody>
          <a:bodyPr>
            <a:spAutoFit/>
          </a:bodyPr>
          <a:lstStyle/>
          <a:p>
            <a:pPr>
              <a:spcBef>
                <a:spcPct val="50000"/>
              </a:spcBef>
            </a:pPr>
            <a:r>
              <a:rPr lang="en-US" dirty="0">
                <a:solidFill>
                  <a:srgbClr val="FF3399"/>
                </a:solidFill>
              </a:rPr>
              <a:t>Tolerance Grade defines range of dimensions (dimensional variation)  </a:t>
            </a:r>
          </a:p>
          <a:p>
            <a:pPr>
              <a:spcBef>
                <a:spcPct val="50000"/>
              </a:spcBef>
            </a:pPr>
            <a:r>
              <a:rPr lang="en-US" dirty="0">
                <a:solidFill>
                  <a:srgbClr val="FF3399"/>
                </a:solidFill>
              </a:rPr>
              <a:t>There are manufacturing   constraints on tolerance grade chosen</a:t>
            </a:r>
          </a:p>
        </p:txBody>
      </p:sp>
      <p:sp>
        <p:nvSpPr>
          <p:cNvPr id="24588" name="Line 12"/>
          <p:cNvSpPr>
            <a:spLocks noChangeShapeType="1"/>
          </p:cNvSpPr>
          <p:nvPr/>
        </p:nvSpPr>
        <p:spPr bwMode="auto">
          <a:xfrm flipH="1">
            <a:off x="5531567" y="1229710"/>
            <a:ext cx="1200308" cy="188924"/>
          </a:xfrm>
          <a:prstGeom prst="line">
            <a:avLst/>
          </a:prstGeom>
          <a:noFill/>
          <a:ln w="9525">
            <a:solidFill>
              <a:schemeClr val="tx1"/>
            </a:solidFill>
            <a:round/>
            <a:headEnd/>
            <a:tailEnd type="triangle" w="med" len="med"/>
          </a:ln>
          <a:effectLst/>
        </p:spPr>
        <p:txBody>
          <a:bodyPr/>
          <a:lstStyle/>
          <a:p>
            <a:endParaRPr lang="en-GB"/>
          </a:p>
        </p:txBody>
      </p:sp>
      <p:sp>
        <p:nvSpPr>
          <p:cNvPr id="6" name="Title 1"/>
          <p:cNvSpPr txBox="1">
            <a:spLocks/>
          </p:cNvSpPr>
          <p:nvPr/>
        </p:nvSpPr>
        <p:spPr>
          <a:xfrm>
            <a:off x="634572" y="223624"/>
            <a:ext cx="7799977" cy="1143000"/>
          </a:xfrm>
          <a:prstGeom prst="rect">
            <a:avLst/>
          </a:prstGeom>
        </p:spPr>
        <p:txBody>
          <a:bodyPr vert="horz" lIns="91440" tIns="45720" rIns="91440" bIns="45720" rtlCol="0" anchor="b">
            <a:no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GB" sz="2800" b="1" i="0" u="none" strike="noStrike" kern="1200" cap="none" spc="0" normalizeH="0" baseline="0" noProof="0" dirty="0" smtClean="0">
                <a:ln>
                  <a:noFill/>
                </a:ln>
                <a:solidFill>
                  <a:schemeClr val="accent1"/>
                </a:solidFill>
                <a:effectLst/>
                <a:uLnTx/>
                <a:uFillTx/>
                <a:latin typeface="+mj-lt"/>
                <a:ea typeface="+mj-ea"/>
                <a:cs typeface="+mj-cs"/>
              </a:rPr>
              <a:t>International Tolerance Grade Selection</a:t>
            </a:r>
            <a:br>
              <a:rPr kumimoji="0" lang="en-GB" sz="2800" b="1" i="0" u="none" strike="noStrike" kern="1200" cap="none" spc="0" normalizeH="0" baseline="0" noProof="0" dirty="0" smtClean="0">
                <a:ln>
                  <a:noFill/>
                </a:ln>
                <a:solidFill>
                  <a:schemeClr val="accent1"/>
                </a:solidFill>
                <a:effectLst/>
                <a:uLnTx/>
                <a:uFillTx/>
                <a:latin typeface="+mj-lt"/>
                <a:ea typeface="+mj-ea"/>
                <a:cs typeface="+mj-cs"/>
              </a:rPr>
            </a:br>
            <a:endParaRPr kumimoji="0" lang="en-GB" sz="2800" b="0" i="0" u="none" strike="noStrike" kern="1200" cap="none" spc="0" normalizeH="0" baseline="0" noProof="0" dirty="0">
              <a:ln>
                <a:noFill/>
              </a:ln>
              <a:solidFill>
                <a:schemeClr val="accent1"/>
              </a:solidFill>
              <a:effectLst/>
              <a:uLnTx/>
              <a:uFillTx/>
              <a:latin typeface="+mj-lt"/>
              <a:ea typeface="+mj-ea"/>
              <a:cs typeface="+mj-cs"/>
            </a:endParaRPr>
          </a:p>
        </p:txBody>
      </p:sp>
      <p:sp>
        <p:nvSpPr>
          <p:cNvPr id="7"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4" descr="scan0002b"/>
          <p:cNvPicPr>
            <a:picLocks noChangeAspect="1" noChangeArrowheads="1"/>
          </p:cNvPicPr>
          <p:nvPr/>
        </p:nvPicPr>
        <p:blipFill>
          <a:blip r:embed="rId3" cstate="print"/>
          <a:srcRect/>
          <a:stretch>
            <a:fillRect/>
          </a:stretch>
        </p:blipFill>
        <p:spPr>
          <a:xfrm>
            <a:off x="980856" y="891426"/>
            <a:ext cx="10543737" cy="9734533"/>
          </a:xfrm>
          <a:prstGeom prst="rect">
            <a:avLst/>
          </a:prstGeom>
          <a:noFill/>
          <a:ln/>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341" y="538933"/>
            <a:ext cx="9366325" cy="1143000"/>
          </a:xfrm>
        </p:spPr>
        <p:txBody>
          <a:bodyPr/>
          <a:lstStyle/>
          <a:p>
            <a:r>
              <a:rPr lang="en-GB" dirty="0" smtClean="0"/>
              <a:t>Example</a:t>
            </a:r>
            <a:endParaRPr lang="en-GB" dirty="0"/>
          </a:p>
        </p:txBody>
      </p:sp>
      <p:pic>
        <p:nvPicPr>
          <p:cNvPr id="3" name="Picture 9" descr="scan0004a"/>
          <p:cNvPicPr>
            <a:picLocks noChangeAspect="1" noChangeArrowheads="1"/>
          </p:cNvPicPr>
          <p:nvPr/>
        </p:nvPicPr>
        <p:blipFill>
          <a:blip r:embed="rId3" cstate="print"/>
          <a:stretch>
            <a:fillRect/>
          </a:stretch>
        </p:blipFill>
        <p:spPr>
          <a:xfrm>
            <a:off x="4374353" y="346842"/>
            <a:ext cx="4328212" cy="6117405"/>
          </a:xfrm>
          <a:prstGeom prst="rect">
            <a:avLst/>
          </a:prstGeom>
          <a:noFill/>
          <a:ln>
            <a:noFill/>
          </a:ln>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776" y="633526"/>
            <a:ext cx="9366325" cy="1143000"/>
          </a:xfrm>
        </p:spPr>
        <p:txBody>
          <a:bodyPr>
            <a:normAutofit fontScale="90000"/>
          </a:bodyPr>
          <a:lstStyle/>
          <a:p>
            <a:r>
              <a:rPr lang="en-GB" b="1" dirty="0" smtClean="0"/>
              <a:t>Metric Preferred Hole Based System of fit</a:t>
            </a:r>
            <a:endParaRPr lang="en-GB" dirty="0"/>
          </a:p>
        </p:txBody>
      </p:sp>
      <p:pic>
        <p:nvPicPr>
          <p:cNvPr id="191490" name="Picture 2"/>
          <p:cNvPicPr>
            <a:picLocks noChangeAspect="1" noChangeArrowheads="1"/>
          </p:cNvPicPr>
          <p:nvPr/>
        </p:nvPicPr>
        <p:blipFill>
          <a:blip r:embed="rId3" cstate="print"/>
          <a:srcRect/>
          <a:stretch>
            <a:fillRect/>
          </a:stretch>
        </p:blipFill>
        <p:spPr bwMode="auto">
          <a:xfrm>
            <a:off x="2086631" y="1859839"/>
            <a:ext cx="7483037" cy="4739257"/>
          </a:xfrm>
          <a:prstGeom prst="rect">
            <a:avLst/>
          </a:prstGeom>
          <a:noFill/>
          <a:ln w="9525">
            <a:noFill/>
            <a:miter lim="800000"/>
            <a:headEnd/>
            <a:tailEnd/>
          </a:ln>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Metric Preferred shaft Based </a:t>
            </a:r>
            <a:r>
              <a:rPr lang="en-GB" b="1" dirty="0"/>
              <a:t>System of fit</a:t>
            </a:r>
            <a:r>
              <a:rPr lang="en-GB" b="1" dirty="0" smtClean="0"/>
              <a:t/>
            </a:r>
            <a:br>
              <a:rPr lang="en-GB" b="1" dirty="0" smtClean="0"/>
            </a:br>
            <a:endParaRPr lang="en-GB" dirty="0"/>
          </a:p>
        </p:txBody>
      </p:sp>
      <p:pic>
        <p:nvPicPr>
          <p:cNvPr id="192514" name="Picture 2"/>
          <p:cNvPicPr>
            <a:picLocks noChangeAspect="1" noChangeArrowheads="1"/>
          </p:cNvPicPr>
          <p:nvPr/>
        </p:nvPicPr>
        <p:blipFill>
          <a:blip r:embed="rId3" cstate="print"/>
          <a:srcRect/>
          <a:stretch>
            <a:fillRect/>
          </a:stretch>
        </p:blipFill>
        <p:spPr bwMode="auto">
          <a:xfrm>
            <a:off x="2159874" y="1734700"/>
            <a:ext cx="8051991" cy="4886817"/>
          </a:xfrm>
          <a:prstGeom prst="rect">
            <a:avLst/>
          </a:prstGeom>
          <a:noFill/>
          <a:ln w="9525">
            <a:noFill/>
            <a:miter lim="800000"/>
            <a:headEnd/>
            <a:tailEnd/>
          </a:ln>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Rectangle 5"/>
          <p:cNvSpPr/>
          <p:nvPr/>
        </p:nvSpPr>
        <p:spPr>
          <a:xfrm>
            <a:off x="2673257" y="6092049"/>
            <a:ext cx="6680034" cy="276999"/>
          </a:xfrm>
          <a:prstGeom prst="rect">
            <a:avLst/>
          </a:prstGeom>
        </p:spPr>
        <p:txBody>
          <a:bodyPr wrap="none">
            <a:spAutoFit/>
          </a:bodyPr>
          <a:lstStyle/>
          <a:p>
            <a:r>
              <a:rPr lang="en-US" sz="1200" dirty="0"/>
              <a:t>Figure 1.5: Position of the various tolerance zones for a given diameter in the ISO system</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6150" y="814386"/>
            <a:ext cx="5054248" cy="517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8277099" y="1128155"/>
            <a:ext cx="227674" cy="510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50" dirty="0" smtClean="0">
                <a:solidFill>
                  <a:srgbClr val="FF0000"/>
                </a:solidFill>
              </a:rPr>
              <a:t>Holes</a:t>
            </a:r>
            <a:endParaRPr lang="en-US" sz="1050" dirty="0">
              <a:solidFill>
                <a:srgbClr val="FF0000"/>
              </a:solidFill>
            </a:endParaRPr>
          </a:p>
        </p:txBody>
      </p:sp>
      <p:sp>
        <p:nvSpPr>
          <p:cNvPr id="3" name="Rectangle 2"/>
          <p:cNvSpPr/>
          <p:nvPr/>
        </p:nvSpPr>
        <p:spPr>
          <a:xfrm>
            <a:off x="7303324" y="1068776"/>
            <a:ext cx="154380" cy="3978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427515" y="1086588"/>
            <a:ext cx="154380" cy="3978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396063" y="1074713"/>
            <a:ext cx="227674" cy="510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50" dirty="0" smtClean="0">
                <a:solidFill>
                  <a:srgbClr val="FF0000"/>
                </a:solidFill>
              </a:rPr>
              <a:t>Shafts</a:t>
            </a:r>
            <a:endParaRPr lang="en-US" sz="1050" dirty="0">
              <a:solidFill>
                <a:srgbClr val="FF0000"/>
              </a:solidFill>
            </a:endParaRPr>
          </a:p>
        </p:txBody>
      </p:sp>
    </p:spTree>
    <p:extLst>
      <p:ext uri="{BB962C8B-B14F-4D97-AF65-F5344CB8AC3E}">
        <p14:creationId xmlns:p14="http://schemas.microsoft.com/office/powerpoint/2010/main" val="5515683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200707" name="Picture 3"/>
          <p:cNvPicPr>
            <a:picLocks noChangeAspect="1" noChangeArrowheads="1"/>
          </p:cNvPicPr>
          <p:nvPr/>
        </p:nvPicPr>
        <p:blipFill>
          <a:blip r:embed="rId3" cstate="print"/>
          <a:srcRect/>
          <a:stretch>
            <a:fillRect/>
          </a:stretch>
        </p:blipFill>
        <p:spPr bwMode="auto">
          <a:xfrm>
            <a:off x="2412125" y="1332283"/>
            <a:ext cx="6750920" cy="5052751"/>
          </a:xfrm>
          <a:prstGeom prst="rect">
            <a:avLst/>
          </a:prstGeom>
          <a:noFill/>
          <a:ln w="9525">
            <a:noFill/>
            <a:miter lim="800000"/>
            <a:headEnd/>
            <a:tailEnd/>
          </a:ln>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Autofit/>
          </a:bodyPr>
          <a:lstStyle/>
          <a:p>
            <a:r>
              <a:rPr lang="en-US" sz="1800" b="1" dirty="0" smtClean="0"/>
              <a:t>Table for fundamental deviations for shafts</a:t>
            </a:r>
            <a:endParaRPr lang="en-US" sz="1800" b="1"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0717" y="89317"/>
            <a:ext cx="5592040" cy="6740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9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7038974" y="3533777"/>
            <a:ext cx="542925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272009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500" dirty="0" smtClean="0"/>
              <a:t>Advantages For Interchangeable Manufacture</a:t>
            </a:r>
            <a:endParaRPr lang="en-US" sz="3500" dirty="0"/>
          </a:p>
        </p:txBody>
      </p:sp>
      <p:sp>
        <p:nvSpPr>
          <p:cNvPr id="3" name="Content Placeholder 2"/>
          <p:cNvSpPr>
            <a:spLocks noGrp="1"/>
          </p:cNvSpPr>
          <p:nvPr>
            <p:ph idx="1"/>
          </p:nvPr>
        </p:nvSpPr>
        <p:spPr/>
        <p:txBody>
          <a:bodyPr>
            <a:normAutofit lnSpcReduction="10000"/>
          </a:bodyPr>
          <a:lstStyle/>
          <a:p>
            <a:pPr algn="l">
              <a:buNone/>
            </a:pPr>
            <a:r>
              <a:rPr lang="en-US" b="1" dirty="0" smtClean="0"/>
              <a:t>Replacement:</a:t>
            </a:r>
            <a:r>
              <a:rPr lang="en-US" dirty="0" smtClean="0"/>
              <a:t> One such part can freely replace another, without any custom fitting (such as filling). </a:t>
            </a:r>
          </a:p>
          <a:p>
            <a:pPr algn="l">
              <a:buNone/>
            </a:pPr>
            <a:r>
              <a:rPr lang="en-US" b="1" dirty="0" smtClean="0"/>
              <a:t>Easy to Assembly: </a:t>
            </a:r>
            <a:r>
              <a:rPr lang="en-US" dirty="0" smtClean="0"/>
              <a:t>This interchangeability allows easy assembly of new devices</a:t>
            </a:r>
          </a:p>
          <a:p>
            <a:pPr algn="l">
              <a:buNone/>
            </a:pPr>
            <a:r>
              <a:rPr lang="en-US" b="1" dirty="0" smtClean="0"/>
              <a:t>Repairing: </a:t>
            </a:r>
            <a:r>
              <a:rPr lang="en-US" dirty="0" smtClean="0"/>
              <a:t>Easier repair of existing devices.</a:t>
            </a:r>
          </a:p>
          <a:p>
            <a:pPr algn="l">
              <a:buNone/>
            </a:pPr>
            <a:r>
              <a:rPr lang="en-US" b="1" dirty="0" smtClean="0"/>
              <a:t>Minimizing time and cost: </a:t>
            </a:r>
            <a:r>
              <a:rPr lang="en-US" dirty="0" smtClean="0"/>
              <a:t>Minimizing both the time and skill required of the person doing the assembly or repair.</a:t>
            </a:r>
          </a:p>
          <a:p>
            <a:pPr algn="l">
              <a:buNone/>
            </a:pPr>
            <a:r>
              <a:rPr lang="en-US" b="1" dirty="0" smtClean="0"/>
              <a:t>Rapid Manufacturing: </a:t>
            </a:r>
            <a:r>
              <a:rPr lang="en-US" dirty="0" smtClean="0"/>
              <a:t>Machine tool enables the components to be manufactured more rapidly</a:t>
            </a:r>
            <a:endParaRPr lang="en-US" dirty="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rmAutofit fontScale="90000"/>
          </a:bodyPr>
          <a:lstStyle/>
          <a:p>
            <a:r>
              <a:rPr lang="en-US" sz="2000" b="1" dirty="0" smtClean="0"/>
              <a:t>Table for fundamental deviations for shafts</a:t>
            </a:r>
            <a:endParaRPr lang="en-US" sz="2000" b="1"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9601" y="47500"/>
            <a:ext cx="5426264" cy="6774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2923295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rmAutofit fontScale="90000"/>
          </a:bodyPr>
          <a:lstStyle/>
          <a:p>
            <a:r>
              <a:rPr lang="en-US" sz="2000" b="1" dirty="0" smtClean="0"/>
              <a:t>Table for fundamental deviations for holes</a:t>
            </a:r>
            <a:endParaRPr lang="en-US" sz="2000" b="1" dirty="0"/>
          </a:p>
        </p:txBody>
      </p:sp>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110" y="73975"/>
            <a:ext cx="5645985" cy="672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6992280" y="3252727"/>
            <a:ext cx="549592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73490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426" y="1930189"/>
            <a:ext cx="3382560" cy="444876"/>
          </a:xfrm>
        </p:spPr>
        <p:txBody>
          <a:bodyPr anchor="t">
            <a:normAutofit fontScale="90000"/>
          </a:bodyPr>
          <a:lstStyle/>
          <a:p>
            <a:r>
              <a:rPr lang="en-US" sz="2000" b="1" dirty="0" smtClean="0"/>
              <a:t>Table for fundamental deviations for holes</a:t>
            </a:r>
            <a:endParaRPr lang="en-US" sz="2000" b="1" dirty="0"/>
          </a:p>
        </p:txBody>
      </p:sp>
      <p:pic>
        <p:nvPicPr>
          <p:cNvPr id="41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1245" y="84179"/>
            <a:ext cx="6142759" cy="6725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32078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9867" y="971551"/>
            <a:ext cx="10576964" cy="6643688"/>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Fundamental tolerance unit:</a:t>
            </a:r>
            <a:endParaRPr lang="en-US" sz="2800" b="1" dirty="0" smtClean="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1.4.1Values of standard tolerances</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algn="ctr"/>
            <a:r>
              <a:rPr lang="en-US" sz="2400"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 = 10 </a:t>
            </a:r>
            <a:r>
              <a:rPr lang="en-US" sz="2400" b="1" baseline="30000"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0.2 (G – 1) </a:t>
            </a:r>
            <a:r>
              <a:rPr lang="en-US" sz="2400"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(0.45 3√D + 0.001D)</a:t>
            </a:r>
          </a:p>
          <a:p>
            <a:pPr algn="ctr"/>
            <a:r>
              <a:rPr lang="en-US" sz="2400"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 = Tolerance grade IT6 – IT 16</a:t>
            </a:r>
          </a:p>
          <a:p>
            <a:endParaRPr lang="ar-SA" sz="105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1.4.2 </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Fundamental deviations</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ar-SA"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r>
              <a:rPr lang="en-US" sz="24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1.4.2.1  Shaft deviation</a:t>
            </a:r>
            <a:r>
              <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r>
              <a:rPr lang="en-US" sz="2000" dirty="0" smtClean="0">
                <a:ln w="1905"/>
                <a:solidFill>
                  <a:schemeClr val="tx1"/>
                </a:solidFill>
                <a:latin typeface="Times New Roman" panose="02020603050405020304" pitchFamily="18" charset="0"/>
                <a:cs typeface="Times New Roman" panose="02020603050405020304" pitchFamily="18" charset="0"/>
              </a:rPr>
              <a:t>For </a:t>
            </a:r>
            <a:r>
              <a:rPr lang="en-US" sz="2000" dirty="0">
                <a:ln w="1905"/>
                <a:solidFill>
                  <a:schemeClr val="tx1"/>
                </a:solidFill>
                <a:latin typeface="Times New Roman" panose="02020603050405020304" pitchFamily="18" charset="0"/>
                <a:cs typeface="Times New Roman" panose="02020603050405020304" pitchFamily="18" charset="0"/>
              </a:rPr>
              <a:t>each letter symbol defining the position of the tolerance zone, the magnitude and sign of one of the two deviations which is known as the fundamental deviations (upper deviation) “</a:t>
            </a:r>
            <a:r>
              <a:rPr lang="en-US" sz="2000" dirty="0" err="1">
                <a:ln w="1905"/>
                <a:solidFill>
                  <a:schemeClr val="tx1"/>
                </a:solidFill>
                <a:latin typeface="Times New Roman" panose="02020603050405020304" pitchFamily="18" charset="0"/>
                <a:cs typeface="Times New Roman" panose="02020603050405020304" pitchFamily="18" charset="0"/>
              </a:rPr>
              <a:t>es</a:t>
            </a:r>
            <a:r>
              <a:rPr lang="en-US" sz="2000" dirty="0">
                <a:ln w="1905"/>
                <a:solidFill>
                  <a:schemeClr val="tx1"/>
                </a:solidFill>
                <a:latin typeface="Times New Roman" panose="02020603050405020304" pitchFamily="18" charset="0"/>
                <a:cs typeface="Times New Roman" panose="02020603050405020304" pitchFamily="18" charset="0"/>
              </a:rPr>
              <a:t>” or lower deviation “</a:t>
            </a:r>
            <a:r>
              <a:rPr lang="en-US" sz="2000" dirty="0" err="1">
                <a:ln w="1905"/>
                <a:solidFill>
                  <a:schemeClr val="tx1"/>
                </a:solidFill>
                <a:latin typeface="Times New Roman" panose="02020603050405020304" pitchFamily="18" charset="0"/>
                <a:cs typeface="Times New Roman" panose="02020603050405020304" pitchFamily="18" charset="0"/>
              </a:rPr>
              <a:t>ei</a:t>
            </a:r>
            <a:r>
              <a:rPr lang="en-US" sz="2000" dirty="0">
                <a:ln w="1905"/>
                <a:solidFill>
                  <a:schemeClr val="tx1"/>
                </a:solidFill>
                <a:latin typeface="Times New Roman" panose="02020603050405020304" pitchFamily="18" charset="0"/>
                <a:cs typeface="Times New Roman" panose="02020603050405020304" pitchFamily="18" charset="0"/>
              </a:rPr>
              <a:t>” </a:t>
            </a:r>
          </a:p>
          <a:p>
            <a:pPr rtl="0"/>
            <a:r>
              <a:rPr lang="en-US" sz="2000" dirty="0" smtClean="0">
                <a:ln w="1905"/>
                <a:solidFill>
                  <a:schemeClr val="tx1"/>
                </a:solidFill>
                <a:latin typeface="Times New Roman" panose="02020603050405020304" pitchFamily="18" charset="0"/>
                <a:cs typeface="Times New Roman" panose="02020603050405020304" pitchFamily="18" charset="0"/>
              </a:rPr>
              <a:t>The </a:t>
            </a:r>
            <a:r>
              <a:rPr lang="en-US" sz="2000" dirty="0">
                <a:ln w="1905"/>
                <a:solidFill>
                  <a:schemeClr val="tx1"/>
                </a:solidFill>
                <a:latin typeface="Times New Roman" panose="02020603050405020304" pitchFamily="18" charset="0"/>
                <a:cs typeface="Times New Roman" panose="02020603050405020304" pitchFamily="18" charset="0"/>
              </a:rPr>
              <a:t>other deviation is derived from the first one using the magnitude of the standard tolerance “IT”, by means of the following algebraic relationship:</a:t>
            </a:r>
          </a:p>
          <a:p>
            <a:pPr rtl="0"/>
            <a:r>
              <a:rPr lang="en-US" sz="2000" dirty="0" smtClean="0">
                <a:ln w="1905"/>
                <a:solidFill>
                  <a:schemeClr val="tx1"/>
                </a:solidFill>
                <a:latin typeface="Times New Roman" panose="02020603050405020304" pitchFamily="18" charset="0"/>
                <a:cs typeface="Times New Roman" panose="02020603050405020304" pitchFamily="18" charset="0"/>
              </a:rPr>
              <a:t>The </a:t>
            </a:r>
            <a:r>
              <a:rPr lang="en-US" sz="2000" dirty="0">
                <a:ln w="1905"/>
                <a:solidFill>
                  <a:schemeClr val="tx1"/>
                </a:solidFill>
                <a:latin typeface="Times New Roman" panose="02020603050405020304" pitchFamily="18" charset="0"/>
                <a:cs typeface="Times New Roman" panose="02020603050405020304" pitchFamily="18" charset="0"/>
              </a:rPr>
              <a:t>fundamental deviation given by the formulae in </a:t>
            </a:r>
            <a:r>
              <a:rPr lang="en-US" sz="2000" dirty="0" smtClean="0">
                <a:ln w="1905"/>
                <a:solidFill>
                  <a:schemeClr val="tx1"/>
                </a:solidFill>
                <a:latin typeface="Times New Roman" panose="02020603050405020304" pitchFamily="18" charset="0"/>
                <a:cs typeface="Times New Roman" panose="02020603050405020304" pitchFamily="18" charset="0"/>
              </a:rPr>
              <a:t>above tables of deviations is</a:t>
            </a:r>
            <a:r>
              <a:rPr lang="en-US" sz="2000" dirty="0">
                <a:ln w="1905"/>
                <a:solidFill>
                  <a:schemeClr val="tx1"/>
                </a:solidFill>
                <a:latin typeface="Times New Roman" panose="02020603050405020304" pitchFamily="18" charset="0"/>
                <a:cs typeface="Times New Roman" panose="02020603050405020304" pitchFamily="18" charset="0"/>
              </a:rPr>
              <a:t>, in principle, that corresponding to that limit </a:t>
            </a:r>
            <a:r>
              <a:rPr lang="en-US" sz="2000" dirty="0" smtClean="0">
                <a:ln w="1905"/>
                <a:solidFill>
                  <a:schemeClr val="tx1"/>
                </a:solidFill>
                <a:latin typeface="Times New Roman" panose="02020603050405020304" pitchFamily="18" charset="0"/>
                <a:cs typeface="Times New Roman" panose="02020603050405020304" pitchFamily="18" charset="0"/>
              </a:rPr>
              <a:t>closest </a:t>
            </a:r>
            <a:r>
              <a:rPr lang="en-US" sz="2000" dirty="0">
                <a:ln w="1905"/>
                <a:solidFill>
                  <a:schemeClr val="tx1"/>
                </a:solidFill>
                <a:latin typeface="Times New Roman" panose="02020603050405020304" pitchFamily="18" charset="0"/>
                <a:cs typeface="Times New Roman" panose="02020603050405020304" pitchFamily="18" charset="0"/>
              </a:rPr>
              <a:t>to the zero line, in other words, the upper deviation “</a:t>
            </a:r>
            <a:r>
              <a:rPr lang="en-US" sz="2000" dirty="0" err="1">
                <a:ln w="1905"/>
                <a:solidFill>
                  <a:schemeClr val="tx1"/>
                </a:solidFill>
                <a:latin typeface="Times New Roman" panose="02020603050405020304" pitchFamily="18" charset="0"/>
                <a:cs typeface="Times New Roman" panose="02020603050405020304" pitchFamily="18" charset="0"/>
              </a:rPr>
              <a:t>es</a:t>
            </a:r>
            <a:r>
              <a:rPr lang="en-US" sz="2000" dirty="0">
                <a:ln w="1905"/>
                <a:solidFill>
                  <a:schemeClr val="tx1"/>
                </a:solidFill>
                <a:latin typeface="Times New Roman" panose="02020603050405020304" pitchFamily="18" charset="0"/>
                <a:cs typeface="Times New Roman" panose="02020603050405020304" pitchFamily="18" charset="0"/>
              </a:rPr>
              <a:t>” for shafts (a) to (h), and the </a:t>
            </a:r>
            <a:r>
              <a:rPr lang="en-US" sz="2000" dirty="0" smtClean="0">
                <a:ln w="1905"/>
                <a:solidFill>
                  <a:schemeClr val="tx1"/>
                </a:solidFill>
                <a:latin typeface="Times New Roman" panose="02020603050405020304" pitchFamily="18" charset="0"/>
                <a:cs typeface="Times New Roman" panose="02020603050405020304" pitchFamily="18" charset="0"/>
              </a:rPr>
              <a:t>lower </a:t>
            </a:r>
            <a:r>
              <a:rPr lang="en-US" sz="2000" dirty="0">
                <a:ln w="1905"/>
                <a:solidFill>
                  <a:schemeClr val="tx1"/>
                </a:solidFill>
                <a:latin typeface="Times New Roman" panose="02020603050405020304" pitchFamily="18" charset="0"/>
                <a:cs typeface="Times New Roman" panose="02020603050405020304" pitchFamily="18" charset="0"/>
              </a:rPr>
              <a:t>deviation “</a:t>
            </a:r>
            <a:r>
              <a:rPr lang="en-US" sz="2000" dirty="0" err="1">
                <a:ln w="1905"/>
                <a:solidFill>
                  <a:schemeClr val="tx1"/>
                </a:solidFill>
                <a:latin typeface="Times New Roman" panose="02020603050405020304" pitchFamily="18" charset="0"/>
                <a:cs typeface="Times New Roman" panose="02020603050405020304" pitchFamily="18" charset="0"/>
              </a:rPr>
              <a:t>ei</a:t>
            </a:r>
            <a:r>
              <a:rPr lang="en-US" sz="2000" dirty="0">
                <a:ln w="1905"/>
                <a:solidFill>
                  <a:schemeClr val="tx1"/>
                </a:solidFill>
                <a:latin typeface="Times New Roman" panose="02020603050405020304" pitchFamily="18" charset="0"/>
                <a:cs typeface="Times New Roman" panose="02020603050405020304" pitchFamily="18" charset="0"/>
              </a:rPr>
              <a:t>”  for shafts (j) to (</a:t>
            </a:r>
            <a:r>
              <a:rPr lang="en-US" sz="2000" dirty="0" err="1">
                <a:ln w="1905"/>
                <a:solidFill>
                  <a:schemeClr val="tx1"/>
                </a:solidFill>
                <a:latin typeface="Times New Roman" panose="02020603050405020304" pitchFamily="18" charset="0"/>
                <a:cs typeface="Times New Roman" panose="02020603050405020304" pitchFamily="18" charset="0"/>
              </a:rPr>
              <a:t>Zc</a:t>
            </a:r>
            <a:r>
              <a:rPr lang="en-US" sz="2000" dirty="0" smtClean="0">
                <a:ln w="1905"/>
                <a:solidFill>
                  <a:schemeClr val="tx1"/>
                </a:solidFill>
                <a:latin typeface="Times New Roman" panose="02020603050405020304" pitchFamily="18" charset="0"/>
                <a:cs typeface="Times New Roman" panose="02020603050405020304" pitchFamily="18" charset="0"/>
              </a:rPr>
              <a:t>).</a:t>
            </a:r>
          </a:p>
          <a:p>
            <a:pPr algn="ctr" rtl="0"/>
            <a:r>
              <a:rPr lang="en-US" sz="2000" b="1" dirty="0" err="1" smtClean="0">
                <a:ln w="1905"/>
                <a:solidFill>
                  <a:schemeClr val="tx1"/>
                </a:solidFill>
                <a:latin typeface="Times New Roman" panose="02020603050405020304" pitchFamily="18" charset="0"/>
                <a:cs typeface="Times New Roman" panose="02020603050405020304" pitchFamily="18" charset="0"/>
              </a:rPr>
              <a:t>ei</a:t>
            </a:r>
            <a:r>
              <a:rPr lang="en-US" sz="2000" b="1" dirty="0" smtClean="0">
                <a:ln w="1905"/>
                <a:solidFill>
                  <a:schemeClr val="tx1"/>
                </a:solidFill>
                <a:latin typeface="Times New Roman" panose="02020603050405020304" pitchFamily="18" charset="0"/>
                <a:cs typeface="Times New Roman" panose="02020603050405020304" pitchFamily="18" charset="0"/>
              </a:rPr>
              <a:t> = </a:t>
            </a:r>
            <a:r>
              <a:rPr lang="en-US" sz="2000" b="1" dirty="0" err="1" smtClean="0">
                <a:ln w="1905"/>
                <a:solidFill>
                  <a:schemeClr val="tx1"/>
                </a:solidFill>
                <a:latin typeface="Times New Roman" panose="02020603050405020304" pitchFamily="18" charset="0"/>
                <a:cs typeface="Times New Roman" panose="02020603050405020304" pitchFamily="18" charset="0"/>
              </a:rPr>
              <a:t>es</a:t>
            </a:r>
            <a:r>
              <a:rPr lang="en-US" sz="2000" b="1" dirty="0" smtClean="0">
                <a:ln w="1905"/>
                <a:solidFill>
                  <a:schemeClr val="tx1"/>
                </a:solidFill>
                <a:latin typeface="Times New Roman" panose="02020603050405020304" pitchFamily="18" charset="0"/>
                <a:cs typeface="Times New Roman" panose="02020603050405020304" pitchFamily="18" charset="0"/>
              </a:rPr>
              <a:t> - IT</a:t>
            </a:r>
          </a:p>
          <a:p>
            <a:pPr algn="ctr" rtl="0"/>
            <a:r>
              <a:rPr lang="en-US" sz="2000" b="1" dirty="0" err="1" smtClean="0">
                <a:ln w="1905"/>
                <a:solidFill>
                  <a:schemeClr val="tx1"/>
                </a:solidFill>
                <a:latin typeface="Times New Roman" panose="02020603050405020304" pitchFamily="18" charset="0"/>
                <a:cs typeface="Times New Roman" panose="02020603050405020304" pitchFamily="18" charset="0"/>
              </a:rPr>
              <a:t>es</a:t>
            </a:r>
            <a:r>
              <a:rPr lang="en-US" sz="2000" b="1" dirty="0" smtClean="0">
                <a:ln w="1905"/>
                <a:solidFill>
                  <a:schemeClr val="tx1"/>
                </a:solidFill>
                <a:latin typeface="Times New Roman" panose="02020603050405020304" pitchFamily="18" charset="0"/>
                <a:cs typeface="Times New Roman" panose="02020603050405020304" pitchFamily="18" charset="0"/>
              </a:rPr>
              <a:t> = </a:t>
            </a:r>
            <a:r>
              <a:rPr lang="en-US" sz="2000" b="1" dirty="0" err="1" smtClean="0">
                <a:ln w="1905"/>
                <a:solidFill>
                  <a:schemeClr val="tx1"/>
                </a:solidFill>
                <a:latin typeface="Times New Roman" panose="02020603050405020304" pitchFamily="18" charset="0"/>
                <a:cs typeface="Times New Roman" panose="02020603050405020304" pitchFamily="18" charset="0"/>
              </a:rPr>
              <a:t>ei</a:t>
            </a:r>
            <a:r>
              <a:rPr lang="en-US" sz="2000" b="1" dirty="0" smtClean="0">
                <a:ln w="1905"/>
                <a:solidFill>
                  <a:schemeClr val="tx1"/>
                </a:solidFill>
                <a:latin typeface="Times New Roman" panose="02020603050405020304" pitchFamily="18" charset="0"/>
                <a:cs typeface="Times New Roman" panose="02020603050405020304" pitchFamily="18" charset="0"/>
              </a:rPr>
              <a:t> + IT</a:t>
            </a:r>
            <a:endParaRPr lang="en-US" sz="2000" b="1" dirty="0">
              <a:ln w="1905"/>
              <a:solidFill>
                <a:schemeClr val="tx1"/>
              </a:solidFill>
              <a:latin typeface="Times New Roman" panose="02020603050405020304" pitchFamily="18" charset="0"/>
              <a:cs typeface="Times New Roman" panose="02020603050405020304" pitchFamily="18" charset="0"/>
            </a:endParaRPr>
          </a:p>
          <a:p>
            <a:endParaRPr lang="ar-SA" sz="2800"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7278305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1"/>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bg2"/>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tx2"/>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Effect transition="in" filter="fade">
                                      <p:cBhvr>
                                        <p:cTn id="35" dur="1000"/>
                                        <p:tgtEl>
                                          <p:spTgt spid="8">
                                            <p:txEl>
                                              <p:pRg st="5" end="5"/>
                                            </p:txEl>
                                          </p:spTgt>
                                        </p:tgtEl>
                                      </p:cBhvr>
                                    </p:animEffect>
                                    <p:anim calcmode="lin" valueType="num">
                                      <p:cBhvr>
                                        <p:cTn id="36"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bg2"/>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6" end="6"/>
                                            </p:txEl>
                                          </p:spTgt>
                                        </p:tgtEl>
                                        <p:attrNameLst>
                                          <p:attrName>style.visibility</p:attrName>
                                        </p:attrNameLst>
                                      </p:cBhvr>
                                      <p:to>
                                        <p:strVal val="visible"/>
                                      </p:to>
                                    </p:set>
                                    <p:animEffect transition="in" filter="fade">
                                      <p:cBhvr>
                                        <p:cTn id="42" dur="1000"/>
                                        <p:tgtEl>
                                          <p:spTgt spid="8">
                                            <p:txEl>
                                              <p:pRg st="6" end="6"/>
                                            </p:txEl>
                                          </p:spTgt>
                                        </p:tgtEl>
                                      </p:cBhvr>
                                    </p:animEffect>
                                    <p:anim calcmode="lin" valueType="num">
                                      <p:cBhvr>
                                        <p:cTn id="43"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7" end="7"/>
                                            </p:txEl>
                                          </p:spTgt>
                                        </p:tgtEl>
                                        <p:attrNameLst>
                                          <p:attrName>style.visibility</p:attrName>
                                        </p:attrNameLst>
                                      </p:cBhvr>
                                      <p:to>
                                        <p:strVal val="visible"/>
                                      </p:to>
                                    </p:set>
                                    <p:animEffect transition="in" filter="fade">
                                      <p:cBhvr>
                                        <p:cTn id="49" dur="1000"/>
                                        <p:tgtEl>
                                          <p:spTgt spid="8">
                                            <p:txEl>
                                              <p:pRg st="7" end="7"/>
                                            </p:txEl>
                                          </p:spTgt>
                                        </p:tgtEl>
                                      </p:cBhvr>
                                    </p:animEffect>
                                    <p:anim calcmode="lin" valueType="num">
                                      <p:cBhvr>
                                        <p:cTn id="50"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tx2"/>
                                      </p:to>
                                    </p:animClr>
                                  </p:sub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xEl>
                                              <p:pRg st="8" end="8"/>
                                            </p:txEl>
                                          </p:spTgt>
                                        </p:tgtEl>
                                        <p:attrNameLst>
                                          <p:attrName>style.visibility</p:attrName>
                                        </p:attrNameLst>
                                      </p:cBhvr>
                                      <p:to>
                                        <p:strVal val="visible"/>
                                      </p:to>
                                    </p:set>
                                    <p:animEffect transition="in" filter="fade">
                                      <p:cBhvr>
                                        <p:cTn id="56" dur="1000"/>
                                        <p:tgtEl>
                                          <p:spTgt spid="8">
                                            <p:txEl>
                                              <p:pRg st="8" end="8"/>
                                            </p:txEl>
                                          </p:spTgt>
                                        </p:tgtEl>
                                      </p:cBhvr>
                                    </p:animEffect>
                                    <p:anim calcmode="lin" valueType="num">
                                      <p:cBhvr>
                                        <p:cTn id="57"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8" end="8"/>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8" end="8"/>
                                            </p:txEl>
                                          </p:spTgt>
                                        </p:tgtEl>
                                        <p:attrNameLst>
                                          <p:attrName>ppt_c</p:attrName>
                                        </p:attrNameLst>
                                      </p:cBhvr>
                                      <p:to>
                                        <a:schemeClr val="tx2"/>
                                      </p:to>
                                    </p:animClr>
                                  </p:sub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8">
                                            <p:txEl>
                                              <p:pRg st="9" end="9"/>
                                            </p:txEl>
                                          </p:spTgt>
                                        </p:tgtEl>
                                        <p:attrNameLst>
                                          <p:attrName>style.visibility</p:attrName>
                                        </p:attrNameLst>
                                      </p:cBhvr>
                                      <p:to>
                                        <p:strVal val="visible"/>
                                      </p:to>
                                    </p:set>
                                    <p:animEffect transition="in" filter="fade">
                                      <p:cBhvr>
                                        <p:cTn id="63" dur="1000"/>
                                        <p:tgtEl>
                                          <p:spTgt spid="8">
                                            <p:txEl>
                                              <p:pRg st="9" end="9"/>
                                            </p:txEl>
                                          </p:spTgt>
                                        </p:tgtEl>
                                      </p:cBhvr>
                                    </p:animEffect>
                                    <p:anim calcmode="lin" valueType="num">
                                      <p:cBhvr>
                                        <p:cTn id="64" dur="1000" fill="hold"/>
                                        <p:tgtEl>
                                          <p:spTgt spid="8">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9" end="9"/>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9" end="9"/>
                                            </p:txEl>
                                          </p:spTgt>
                                        </p:tgtEl>
                                        <p:attrNameLst>
                                          <p:attrName>ppt_c</p:attrName>
                                        </p:attrNameLst>
                                      </p:cBhvr>
                                      <p:to>
                                        <a:schemeClr val="tx2"/>
                                      </p:to>
                                    </p:animClr>
                                  </p:sub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8">
                                            <p:txEl>
                                              <p:pRg st="10" end="10"/>
                                            </p:txEl>
                                          </p:spTgt>
                                        </p:tgtEl>
                                        <p:attrNameLst>
                                          <p:attrName>style.visibility</p:attrName>
                                        </p:attrNameLst>
                                      </p:cBhvr>
                                      <p:to>
                                        <p:strVal val="visible"/>
                                      </p:to>
                                    </p:set>
                                    <p:animEffect transition="in" filter="fade">
                                      <p:cBhvr>
                                        <p:cTn id="70" dur="1000"/>
                                        <p:tgtEl>
                                          <p:spTgt spid="8">
                                            <p:txEl>
                                              <p:pRg st="10" end="10"/>
                                            </p:txEl>
                                          </p:spTgt>
                                        </p:tgtEl>
                                      </p:cBhvr>
                                    </p:animEffect>
                                    <p:anim calcmode="lin" valueType="num">
                                      <p:cBhvr>
                                        <p:cTn id="71" dur="1000" fill="hold"/>
                                        <p:tgtEl>
                                          <p:spTgt spid="8">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8">
                                            <p:txEl>
                                              <p:pRg st="10" end="1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0" end="10"/>
                                            </p:txEl>
                                          </p:spTgt>
                                        </p:tgtEl>
                                        <p:attrNameLst>
                                          <p:attrName>ppt_c</p:attrName>
                                        </p:attrNameLst>
                                      </p:cBhvr>
                                      <p:to>
                                        <a:schemeClr val="tx2"/>
                                      </p:to>
                                    </p:animClr>
                                  </p:sub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8">
                                            <p:txEl>
                                              <p:pRg st="11" end="11"/>
                                            </p:txEl>
                                          </p:spTgt>
                                        </p:tgtEl>
                                        <p:attrNameLst>
                                          <p:attrName>style.visibility</p:attrName>
                                        </p:attrNameLst>
                                      </p:cBhvr>
                                      <p:to>
                                        <p:strVal val="visible"/>
                                      </p:to>
                                    </p:set>
                                    <p:animEffect transition="in" filter="fade">
                                      <p:cBhvr>
                                        <p:cTn id="77" dur="1000"/>
                                        <p:tgtEl>
                                          <p:spTgt spid="8">
                                            <p:txEl>
                                              <p:pRg st="11" end="11"/>
                                            </p:txEl>
                                          </p:spTgt>
                                        </p:tgtEl>
                                      </p:cBhvr>
                                    </p:animEffect>
                                    <p:anim calcmode="lin" valueType="num">
                                      <p:cBhvr>
                                        <p:cTn id="78" dur="1000" fill="hold"/>
                                        <p:tgtEl>
                                          <p:spTgt spid="8">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8">
                                            <p:txEl>
                                              <p:pRg st="11" end="1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1" end="11"/>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859867" y="929690"/>
            <a:ext cx="10576964" cy="541395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r>
              <a:rPr lang="en-US" sz="2400" b="1" dirty="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1.4.2.2 Hole deviation</a:t>
            </a:r>
            <a:r>
              <a:rPr lang="en-US" sz="2400" b="1" dirty="0" smtClean="0">
                <a:ln w="1905"/>
                <a:solidFill>
                  <a:schemeClr val="tx1"/>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r>
              <a:rPr lang="en-US" sz="2000" dirty="0" smtClean="0">
                <a:ln w="1905"/>
                <a:solidFill>
                  <a:schemeClr val="tx1"/>
                </a:solidFill>
                <a:latin typeface="Times New Roman" panose="02020603050405020304" pitchFamily="18" charset="0"/>
                <a:cs typeface="Times New Roman" panose="02020603050405020304" pitchFamily="18" charset="0"/>
              </a:rPr>
              <a:t>For </a:t>
            </a:r>
            <a:r>
              <a:rPr lang="en-US" sz="2000" dirty="0">
                <a:ln w="1905"/>
                <a:solidFill>
                  <a:schemeClr val="tx1"/>
                </a:solidFill>
                <a:latin typeface="Times New Roman" panose="02020603050405020304" pitchFamily="18" charset="0"/>
                <a:cs typeface="Times New Roman" panose="02020603050405020304" pitchFamily="18" charset="0"/>
              </a:rPr>
              <a:t>each letter symbol, defining the position of the tolerance zone, the magnitude and sign of the fundamental deviation (lower deviation “EI” for holes (A) to (H) and upper deviation “ES” for holes (J) to (</a:t>
            </a:r>
            <a:r>
              <a:rPr lang="en-US" sz="2000" dirty="0" err="1">
                <a:ln w="1905"/>
                <a:solidFill>
                  <a:schemeClr val="tx1"/>
                </a:solidFill>
                <a:latin typeface="Times New Roman" panose="02020603050405020304" pitchFamily="18" charset="0"/>
                <a:cs typeface="Times New Roman" panose="02020603050405020304" pitchFamily="18" charset="0"/>
              </a:rPr>
              <a:t>Zc</a:t>
            </a:r>
            <a:r>
              <a:rPr lang="en-US" sz="2000" dirty="0">
                <a:ln w="1905"/>
                <a:solidFill>
                  <a:schemeClr val="tx1"/>
                </a:solidFill>
                <a:latin typeface="Times New Roman" panose="02020603050405020304" pitchFamily="18" charset="0"/>
                <a:cs typeface="Times New Roman" panose="02020603050405020304" pitchFamily="18" charset="0"/>
              </a:rPr>
              <a:t>),</a:t>
            </a:r>
          </a:p>
          <a:p>
            <a:pPr rtl="0"/>
            <a:r>
              <a:rPr lang="en-US" sz="2000" dirty="0" smtClean="0">
                <a:ln w="1905"/>
                <a:solidFill>
                  <a:schemeClr val="tx1"/>
                </a:solidFill>
                <a:latin typeface="Times New Roman" panose="02020603050405020304" pitchFamily="18" charset="0"/>
                <a:cs typeface="Times New Roman" panose="02020603050405020304" pitchFamily="18" charset="0"/>
              </a:rPr>
              <a:t>The </a:t>
            </a:r>
            <a:r>
              <a:rPr lang="en-US" sz="2000" dirty="0">
                <a:ln w="1905"/>
                <a:solidFill>
                  <a:schemeClr val="tx1"/>
                </a:solidFill>
                <a:latin typeface="Times New Roman" panose="02020603050405020304" pitchFamily="18" charset="0"/>
                <a:cs typeface="Times New Roman" panose="02020603050405020304" pitchFamily="18" charset="0"/>
              </a:rPr>
              <a:t>other deviation is derived from the first one, using the magnitude of the tolerance “IT” by means of the following relationships.</a:t>
            </a:r>
          </a:p>
          <a:p>
            <a:pPr rtl="0"/>
            <a:endParaRPr lang="en-US" sz="2000" b="1" dirty="0">
              <a:ln w="1905"/>
              <a:solidFill>
                <a:schemeClr val="tx1"/>
              </a:solidFill>
              <a:latin typeface="Times New Roman" panose="02020603050405020304" pitchFamily="18" charset="0"/>
              <a:cs typeface="Times New Roman" panose="02020603050405020304" pitchFamily="18" charset="0"/>
            </a:endParaRPr>
          </a:p>
          <a:p>
            <a:pPr lvl="0" algn="ctr" rtl="0"/>
            <a:r>
              <a:rPr lang="en-US" altLang="en-US" sz="2400"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 = EI + IT</a:t>
            </a:r>
          </a:p>
          <a:p>
            <a:pPr lvl="0" rtl="0"/>
            <a:endParaRPr lang="en-US" altLang="en-US" sz="2800" i="1" dirty="0" smtClean="0">
              <a:solidFill>
                <a:schemeClr val="bg2">
                  <a:lumMod val="50000"/>
                </a:schemeClr>
              </a:solidFill>
              <a:latin typeface="Calibri" panose="020F0502020204030204" pitchFamily="34" charset="0"/>
              <a:ea typeface="Arial" panose="020B0604020202020204" pitchFamily="34" charset="0"/>
            </a:endParaRPr>
          </a:p>
          <a:p>
            <a:pPr lvl="0" algn="ctr" rtl="0"/>
            <a:r>
              <a:rPr lang="en-US" altLang="en-US" sz="2800" i="1" dirty="0" smtClean="0">
                <a:solidFill>
                  <a:schemeClr val="bg2">
                    <a:lumMod val="50000"/>
                  </a:schemeClr>
                </a:solidFill>
                <a:latin typeface="Calibri" panose="020F0502020204030204" pitchFamily="34" charset="0"/>
                <a:ea typeface="Arial" panose="020B0604020202020204" pitchFamily="34" charset="0"/>
              </a:rPr>
              <a:t>OR</a:t>
            </a:r>
          </a:p>
          <a:p>
            <a:pPr lvl="0" rtl="0"/>
            <a:endParaRPr lang="en-US" altLang="en-US" sz="2800" i="1" dirty="0" smtClean="0">
              <a:solidFill>
                <a:schemeClr val="bg2">
                  <a:lumMod val="50000"/>
                </a:schemeClr>
              </a:solidFill>
              <a:latin typeface="Calibri" panose="020F0502020204030204" pitchFamily="34" charset="0"/>
              <a:ea typeface="Arial" panose="020B0604020202020204" pitchFamily="34" charset="0"/>
            </a:endParaRPr>
          </a:p>
          <a:p>
            <a:pPr algn="ctr" rtl="0"/>
            <a:r>
              <a:rPr lang="en-US" altLang="en-US" sz="2400" b="1" dirty="0">
                <a:ln w="1905"/>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EI = ES - IT</a:t>
            </a:r>
          </a:p>
          <a:p>
            <a:pPr rtl="0"/>
            <a:endParaRPr lang="ar-SA"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90031406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tx2"/>
                                      </p:to>
                                    </p:animClr>
                                  </p:sub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anim calcmode="lin" valueType="num">
                                      <p:cBhvr>
                                        <p:cTn id="21"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tx2"/>
                                      </p:to>
                                    </p:animClr>
                                  </p:sub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8">
                                            <p:txEl>
                                              <p:pRg st="4" end="4"/>
                                            </p:txEl>
                                          </p:spTgt>
                                        </p:tgtEl>
                                        <p:attrNameLst>
                                          <p:attrName>style.visibility</p:attrName>
                                        </p:attrNameLst>
                                      </p:cBhvr>
                                      <p:to>
                                        <p:strVal val="visible"/>
                                      </p:to>
                                    </p:set>
                                    <p:animEffect transition="in" filter="fade">
                                      <p:cBhvr>
                                        <p:cTn id="26" dur="1000"/>
                                        <p:tgtEl>
                                          <p:spTgt spid="8">
                                            <p:txEl>
                                              <p:pRg st="4" end="4"/>
                                            </p:txEl>
                                          </p:spTgt>
                                        </p:tgtEl>
                                      </p:cBhvr>
                                    </p:animEffect>
                                    <p:anim calcmode="lin" valueType="num">
                                      <p:cBhvr>
                                        <p:cTn id="27"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tx2"/>
                                      </p:to>
                                    </p:animClr>
                                  </p:sub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1000"/>
                                        <p:tgtEl>
                                          <p:spTgt spid="8">
                                            <p:txEl>
                                              <p:pRg st="6" end="6"/>
                                            </p:txEl>
                                          </p:spTgt>
                                        </p:tgtEl>
                                      </p:cBhvr>
                                    </p:animEffect>
                                    <p:anim calcmode="lin" valueType="num">
                                      <p:cBhvr>
                                        <p:cTn id="34"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tx2"/>
                                      </p:to>
                                    </p:animClr>
                                  </p:subTnLst>
                                </p:cTn>
                              </p:par>
                            </p:childTnLst>
                          </p:cTn>
                        </p:par>
                        <p:par>
                          <p:cTn id="36" fill="hold">
                            <p:stCondLst>
                              <p:cond delay="1000"/>
                            </p:stCondLst>
                            <p:childTnLst>
                              <p:par>
                                <p:cTn id="37" presetID="42" presetClass="entr" presetSubtype="0" fill="hold" grpId="0" nodeType="after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animEffect transition="in" filter="fade">
                                      <p:cBhvr>
                                        <p:cTn id="39" dur="1000"/>
                                        <p:tgtEl>
                                          <p:spTgt spid="8">
                                            <p:txEl>
                                              <p:pRg st="8" end="8"/>
                                            </p:txEl>
                                          </p:spTgt>
                                        </p:tgtEl>
                                      </p:cBhvr>
                                    </p:animEffect>
                                    <p:anim calcmode="lin" valueType="num">
                                      <p:cBhvr>
                                        <p:cTn id="40"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8" end="8"/>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8" end="8"/>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673" y="0"/>
            <a:ext cx="9366325" cy="1143000"/>
          </a:xfrm>
        </p:spPr>
        <p:txBody>
          <a:bodyPr/>
          <a:lstStyle/>
          <a:p>
            <a:r>
              <a:rPr lang="en-US" dirty="0" smtClean="0"/>
              <a:t>Example</a:t>
            </a:r>
            <a:endParaRPr lang="en-US" dirty="0"/>
          </a:p>
        </p:txBody>
      </p:sp>
      <p:sp>
        <p:nvSpPr>
          <p:cNvPr id="4" name="Rectangle 3"/>
          <p:cNvSpPr/>
          <p:nvPr/>
        </p:nvSpPr>
        <p:spPr>
          <a:xfrm>
            <a:off x="1257627" y="1166152"/>
            <a:ext cx="10118934" cy="646331"/>
          </a:xfrm>
          <a:prstGeom prst="rect">
            <a:avLst/>
          </a:prstGeom>
        </p:spPr>
        <p:txBody>
          <a:bodyPr wrap="square">
            <a:spAutoFit/>
          </a:bodyPr>
          <a:lstStyle/>
          <a:p>
            <a:r>
              <a:rPr lang="en-US" dirty="0" smtClean="0">
                <a:ln w="1905"/>
                <a:latin typeface="+mj-lt"/>
                <a:cs typeface="Times New Roman" panose="02020603050405020304" pitchFamily="18" charset="0"/>
              </a:rPr>
              <a:t>Determine which type of fit is presented by </a:t>
            </a:r>
            <a:r>
              <a:rPr lang="en-US" b="1" dirty="0" smtClean="0">
                <a:ln w="1905"/>
                <a:latin typeface="+mj-lt"/>
                <a:cs typeface="Times New Roman" panose="02020603050405020304" pitchFamily="18" charset="0"/>
              </a:rPr>
              <a:t>H7/p6</a:t>
            </a:r>
            <a:r>
              <a:rPr lang="en-US" dirty="0" smtClean="0">
                <a:ln w="1905"/>
                <a:latin typeface="+mj-lt"/>
                <a:cs typeface="Times New Roman" panose="02020603050405020304" pitchFamily="18" charset="0"/>
              </a:rPr>
              <a:t>? For basic size of 30 mm determine the dimensions of the hole and the shaft for the given fit. (</a:t>
            </a:r>
            <a:r>
              <a:rPr lang="en-US" b="1" dirty="0" smtClean="0">
                <a:ln w="1905"/>
                <a:latin typeface="+mj-lt"/>
                <a:cs typeface="Times New Roman" panose="02020603050405020304" pitchFamily="18" charset="0"/>
              </a:rPr>
              <a:t>Fit: 30 H7/p6</a:t>
            </a:r>
            <a:r>
              <a:rPr lang="en-US" dirty="0" smtClean="0">
                <a:ln w="1905"/>
                <a:latin typeface="+mj-lt"/>
                <a:cs typeface="Times New Roman" panose="02020603050405020304" pitchFamily="18" charset="0"/>
              </a:rPr>
              <a:t>)</a:t>
            </a:r>
            <a:endParaRPr lang="en-US" dirty="0">
              <a:latin typeface="+mj-lt"/>
            </a:endParaRPr>
          </a:p>
        </p:txBody>
      </p:sp>
      <p:sp>
        <p:nvSpPr>
          <p:cNvPr id="5" name="Text Box 4"/>
          <p:cNvSpPr txBox="1">
            <a:spLocks noChangeArrowheads="1"/>
          </p:cNvSpPr>
          <p:nvPr/>
        </p:nvSpPr>
        <p:spPr bwMode="auto">
          <a:xfrm>
            <a:off x="1257627" y="2926323"/>
            <a:ext cx="42148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dirty="0"/>
              <a:t>H7  : </a:t>
            </a:r>
            <a:r>
              <a:rPr lang="en-US" altLang="en-US" dirty="0" err="1"/>
              <a:t>Tol</a:t>
            </a:r>
            <a:r>
              <a:rPr lang="en-US" altLang="en-US" dirty="0"/>
              <a:t> Grade 7 mean 21</a:t>
            </a:r>
            <a:r>
              <a:rPr lang="el-GR" altLang="en-US" dirty="0">
                <a:cs typeface="Arial" charset="0"/>
              </a:rPr>
              <a:t>μ</a:t>
            </a:r>
            <a:r>
              <a:rPr lang="en-US" altLang="en-US" dirty="0">
                <a:cs typeface="Arial" charset="0"/>
              </a:rPr>
              <a:t> </a:t>
            </a:r>
            <a:r>
              <a:rPr lang="en-US" altLang="en-US" dirty="0" smtClean="0">
                <a:cs typeface="Arial" charset="0"/>
              </a:rPr>
              <a:t>variation</a:t>
            </a:r>
            <a:endParaRPr lang="en-US" altLang="en-US" dirty="0">
              <a:cs typeface="Arial" charset="0"/>
            </a:endParaRPr>
          </a:p>
        </p:txBody>
      </p:sp>
      <p:sp>
        <p:nvSpPr>
          <p:cNvPr id="6" name="Text Box 4"/>
          <p:cNvSpPr txBox="1">
            <a:spLocks noChangeArrowheads="1"/>
          </p:cNvSpPr>
          <p:nvPr/>
        </p:nvSpPr>
        <p:spPr bwMode="auto">
          <a:xfrm>
            <a:off x="1257627" y="1917872"/>
            <a:ext cx="42148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dirty="0" smtClean="0">
                <a:cs typeface="Arial" charset="0"/>
              </a:rPr>
              <a:t>Capital H means basic hole system and upper deviation = zero</a:t>
            </a:r>
            <a:endParaRPr lang="en-US" altLang="en-US" dirty="0">
              <a:cs typeface="Arial" charset="0"/>
            </a:endParaRPr>
          </a:p>
        </p:txBody>
      </p:sp>
      <p:sp>
        <p:nvSpPr>
          <p:cNvPr id="7" name="Text Box 60"/>
          <p:cNvSpPr txBox="1">
            <a:spLocks noChangeArrowheads="1"/>
          </p:cNvSpPr>
          <p:nvPr/>
        </p:nvSpPr>
        <p:spPr bwMode="auto">
          <a:xfrm>
            <a:off x="1296520" y="3934176"/>
            <a:ext cx="41370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p6 : </a:t>
            </a:r>
            <a:r>
              <a:rPr lang="en-US" altLang="en-US" dirty="0" err="1"/>
              <a:t>Tol</a:t>
            </a:r>
            <a:r>
              <a:rPr lang="en-US" altLang="en-US" dirty="0"/>
              <a:t> Grade 6 means 13</a:t>
            </a:r>
            <a:r>
              <a:rPr lang="el-GR" altLang="en-US" dirty="0"/>
              <a:t>μ</a:t>
            </a:r>
            <a:r>
              <a:rPr lang="en-US" altLang="en-US" dirty="0"/>
              <a:t> variation </a:t>
            </a:r>
          </a:p>
          <a:p>
            <a:r>
              <a:rPr lang="en-US" altLang="en-US" dirty="0"/>
              <a:t>(p means upper deviation is 22 </a:t>
            </a:r>
            <a:r>
              <a:rPr lang="el-GR" altLang="en-US" dirty="0"/>
              <a:t>μ</a:t>
            </a:r>
            <a:r>
              <a:rPr lang="en-US" altLang="en-US" dirty="0"/>
              <a:t>)</a:t>
            </a:r>
          </a:p>
        </p:txBody>
      </p:sp>
      <p:grpSp>
        <p:nvGrpSpPr>
          <p:cNvPr id="17" name="Group 16"/>
          <p:cNvGrpSpPr/>
          <p:nvPr/>
        </p:nvGrpSpPr>
        <p:grpSpPr>
          <a:xfrm>
            <a:off x="6317095" y="2607562"/>
            <a:ext cx="4529136" cy="1455738"/>
            <a:chOff x="6317095" y="2607562"/>
            <a:chExt cx="4529136" cy="1455738"/>
          </a:xfrm>
        </p:grpSpPr>
        <p:grpSp>
          <p:nvGrpSpPr>
            <p:cNvPr id="9" name="Group 59"/>
            <p:cNvGrpSpPr>
              <a:grpSpLocks/>
            </p:cNvGrpSpPr>
            <p:nvPr/>
          </p:nvGrpSpPr>
          <p:grpSpPr bwMode="auto">
            <a:xfrm>
              <a:off x="7342619" y="2777425"/>
              <a:ext cx="3503612" cy="1285875"/>
              <a:chOff x="3553" y="2347"/>
              <a:chExt cx="2207" cy="810"/>
            </a:xfrm>
          </p:grpSpPr>
          <p:pic>
            <p:nvPicPr>
              <p:cNvPr id="10" name="Picture 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3" y="2347"/>
                <a:ext cx="1832" cy="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52"/>
              <p:cNvSpPr txBox="1">
                <a:spLocks noChangeArrowheads="1"/>
              </p:cNvSpPr>
              <p:nvPr/>
            </p:nvSpPr>
            <p:spPr bwMode="auto">
              <a:xfrm>
                <a:off x="3553" y="2386"/>
                <a:ext cx="1018" cy="75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endParaRPr lang="en-US" altLang="en-US"/>
              </a:p>
              <a:p>
                <a:pPr>
                  <a:spcBef>
                    <a:spcPct val="50000"/>
                  </a:spcBef>
                </a:pPr>
                <a:endParaRPr lang="en-US" altLang="en-US"/>
              </a:p>
              <a:p>
                <a:pPr>
                  <a:spcBef>
                    <a:spcPct val="50000"/>
                  </a:spcBef>
                </a:pPr>
                <a:endParaRPr lang="en-US" altLang="en-US"/>
              </a:p>
            </p:txBody>
          </p:sp>
          <p:sp>
            <p:nvSpPr>
              <p:cNvPr id="12" name="Text Box 53"/>
              <p:cNvSpPr txBox="1">
                <a:spLocks noChangeArrowheads="1"/>
              </p:cNvSpPr>
              <p:nvPr/>
            </p:nvSpPr>
            <p:spPr bwMode="auto">
              <a:xfrm>
                <a:off x="3996" y="2935"/>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a:cs typeface="Arial" charset="0"/>
                  </a:rPr>
                  <a:t>Φ</a:t>
                </a:r>
                <a:r>
                  <a:rPr lang="en-US" altLang="en-US" sz="1400">
                    <a:cs typeface="Arial" charset="0"/>
                  </a:rPr>
                  <a:t>30.000</a:t>
                </a:r>
                <a:endParaRPr lang="el-GR" altLang="en-US" sz="1400">
                  <a:cs typeface="Arial" charset="0"/>
                </a:endParaRPr>
              </a:p>
            </p:txBody>
          </p:sp>
          <p:sp>
            <p:nvSpPr>
              <p:cNvPr id="13" name="Text Box 54"/>
              <p:cNvSpPr txBox="1">
                <a:spLocks noChangeArrowheads="1"/>
              </p:cNvSpPr>
              <p:nvPr/>
            </p:nvSpPr>
            <p:spPr bwMode="auto">
              <a:xfrm>
                <a:off x="3991" y="2711"/>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dirty="0">
                    <a:cs typeface="Arial" charset="0"/>
                  </a:rPr>
                  <a:t>Φ</a:t>
                </a:r>
                <a:r>
                  <a:rPr lang="en-US" altLang="en-US" sz="1400" dirty="0">
                    <a:cs typeface="Arial" charset="0"/>
                  </a:rPr>
                  <a:t>30.021</a:t>
                </a:r>
                <a:endParaRPr lang="el-GR" altLang="en-US" sz="1400" dirty="0">
                  <a:cs typeface="Arial" charset="0"/>
                </a:endParaRPr>
              </a:p>
            </p:txBody>
          </p:sp>
          <p:sp>
            <p:nvSpPr>
              <p:cNvPr id="14" name="Text Box 55"/>
              <p:cNvSpPr txBox="1">
                <a:spLocks noChangeArrowheads="1"/>
              </p:cNvSpPr>
              <p:nvPr/>
            </p:nvSpPr>
            <p:spPr bwMode="auto">
              <a:xfrm>
                <a:off x="5174" y="2570"/>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a:cs typeface="Arial" charset="0"/>
                  </a:rPr>
                  <a:t>Φ</a:t>
                </a:r>
                <a:r>
                  <a:rPr lang="en-US" altLang="en-US" sz="1400">
                    <a:cs typeface="Arial" charset="0"/>
                  </a:rPr>
                  <a:t>30.022</a:t>
                </a:r>
                <a:endParaRPr lang="el-GR" altLang="en-US" sz="1400">
                  <a:cs typeface="Arial" charset="0"/>
                </a:endParaRPr>
              </a:p>
            </p:txBody>
          </p:sp>
          <p:sp>
            <p:nvSpPr>
              <p:cNvPr id="15" name="Text Box 56"/>
              <p:cNvSpPr txBox="1">
                <a:spLocks noChangeArrowheads="1"/>
              </p:cNvSpPr>
              <p:nvPr/>
            </p:nvSpPr>
            <p:spPr bwMode="auto">
              <a:xfrm>
                <a:off x="5174" y="2347"/>
                <a:ext cx="5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altLang="en-US" sz="1400">
                    <a:cs typeface="Arial" charset="0"/>
                  </a:rPr>
                  <a:t>Φ</a:t>
                </a:r>
                <a:r>
                  <a:rPr lang="en-US" altLang="en-US" sz="1400">
                    <a:cs typeface="Arial" charset="0"/>
                  </a:rPr>
                  <a:t>30.035</a:t>
                </a:r>
                <a:endParaRPr lang="el-GR" altLang="en-US" sz="1400">
                  <a:cs typeface="Arial" charset="0"/>
                </a:endParaRPr>
              </a:p>
            </p:txBody>
          </p:sp>
        </p:grpSp>
        <p:sp>
          <p:nvSpPr>
            <p:cNvPr id="16" name="Text Box 63"/>
            <p:cNvSpPr txBox="1">
              <a:spLocks noChangeArrowheads="1"/>
            </p:cNvSpPr>
            <p:nvPr/>
          </p:nvSpPr>
          <p:spPr bwMode="auto">
            <a:xfrm>
              <a:off x="6317095" y="2607562"/>
              <a:ext cx="247967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400" dirty="0">
                  <a:solidFill>
                    <a:srgbClr val="1602A6"/>
                  </a:solidFill>
                </a:rPr>
                <a:t>INTERFERENCE FIT</a:t>
              </a:r>
            </a:p>
          </p:txBody>
        </p:sp>
      </p:grpSp>
      <p:grpSp>
        <p:nvGrpSpPr>
          <p:cNvPr id="22" name="Group 21"/>
          <p:cNvGrpSpPr/>
          <p:nvPr/>
        </p:nvGrpSpPr>
        <p:grpSpPr>
          <a:xfrm>
            <a:off x="7739494" y="4254851"/>
            <a:ext cx="2438400" cy="2185987"/>
            <a:chOff x="7739494" y="4254851"/>
            <a:chExt cx="2438400" cy="2185987"/>
          </a:xfrm>
        </p:grpSpPr>
        <p:pic>
          <p:nvPicPr>
            <p:cNvPr id="8" name="Picture 12" descr="Picture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739494" y="4254851"/>
              <a:ext cx="2438400" cy="21859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 name="Picture 4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0783" t="60741" r="19609" b="27407"/>
            <a:stretch/>
          </p:blipFill>
          <p:spPr bwMode="auto">
            <a:xfrm>
              <a:off x="9280393" y="4630929"/>
              <a:ext cx="200227" cy="91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49"/>
            <p:cNvPicPr>
              <a:picLocks noChangeAspect="1" noChangeArrowheads="1"/>
            </p:cNvPicPr>
            <p:nvPr/>
          </p:nvPicPr>
          <p:blipFill rotWithShape="1">
            <a:blip r:embed="rId2">
              <a:extLst>
                <a:ext uri="{28A0092B-C50C-407E-A947-70E740481C1C}">
                  <a14:useLocalDpi xmlns:a14="http://schemas.microsoft.com/office/drawing/2010/main" val="0"/>
                </a:ext>
              </a:extLst>
            </a:blip>
            <a:srcRect l="12129" t="72593" r="56948" b="14321"/>
            <a:stretch/>
          </p:blipFill>
          <p:spPr bwMode="auto">
            <a:xfrm>
              <a:off x="8229601" y="4777676"/>
              <a:ext cx="1050792" cy="8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 name="Rectangle 22"/>
          <p:cNvSpPr/>
          <p:nvPr/>
        </p:nvSpPr>
        <p:spPr>
          <a:xfrm>
            <a:off x="1852963" y="5904406"/>
            <a:ext cx="1542410" cy="369332"/>
          </a:xfrm>
          <a:prstGeom prst="rect">
            <a:avLst/>
          </a:prstGeom>
        </p:spPr>
        <p:txBody>
          <a:bodyPr wrap="none">
            <a:spAutoFit/>
          </a:bodyPr>
          <a:lstStyle/>
          <a:p>
            <a:r>
              <a:rPr lang="en-US" b="1" dirty="0" smtClean="0">
                <a:ln w="1905"/>
                <a:cs typeface="Times New Roman" panose="02020603050405020304" pitchFamily="18" charset="0"/>
              </a:rPr>
              <a:t>Fit</a:t>
            </a:r>
            <a:r>
              <a:rPr lang="en-US" b="1" dirty="0">
                <a:ln w="1905"/>
                <a:cs typeface="Times New Roman" panose="02020603050405020304" pitchFamily="18" charset="0"/>
              </a:rPr>
              <a:t>: </a:t>
            </a:r>
            <a:r>
              <a:rPr lang="en-US" b="1" dirty="0" smtClean="0">
                <a:ln w="1905"/>
                <a:cs typeface="Times New Roman" panose="02020603050405020304" pitchFamily="18" charset="0"/>
              </a:rPr>
              <a:t>40 H8/e6</a:t>
            </a:r>
            <a:endParaRPr lang="en-US" dirty="0"/>
          </a:p>
        </p:txBody>
      </p:sp>
    </p:spTree>
    <p:extLst>
      <p:ext uri="{BB962C8B-B14F-4D97-AF65-F5344CB8AC3E}">
        <p14:creationId xmlns:p14="http://schemas.microsoft.com/office/powerpoint/2010/main" val="372194260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Rectangle 5"/>
          <p:cNvSpPr/>
          <p:nvPr/>
        </p:nvSpPr>
        <p:spPr>
          <a:xfrm>
            <a:off x="1119805" y="5899901"/>
            <a:ext cx="9786938" cy="461665"/>
          </a:xfrm>
          <a:prstGeom prst="rect">
            <a:avLst/>
          </a:prstGeom>
        </p:spPr>
        <p:txBody>
          <a:bodyPr wrap="square">
            <a:spAutoFit/>
          </a:bodyPr>
          <a:lstStyle/>
          <a:p>
            <a:pPr algn="ctr"/>
            <a:r>
              <a:rPr lang="en-US" sz="1200" dirty="0"/>
              <a:t>Figure 1.7: </a:t>
            </a:r>
            <a:r>
              <a:rPr lang="en-US" sz="1200" dirty="0" smtClean="0"/>
              <a:t> Two </a:t>
            </a:r>
            <a:r>
              <a:rPr lang="en-US" sz="1200" dirty="0"/>
              <a:t>comparable fits, with basic hole and basic shaft, in which a hole of a given grade is associated with a shaft with next finer grade (H7/P6 and P7/h6), have exactly the same clearance or interference.</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20538" y="1009648"/>
            <a:ext cx="6585472" cy="452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54354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fade">
                                      <p:cBhvr>
                                        <p:cTn id="13" dur="1000"/>
                                        <p:tgtEl>
                                          <p:spTgt spid="4098"/>
                                        </p:tgtEl>
                                      </p:cBhvr>
                                    </p:animEffect>
                                    <p:anim calcmode="lin" valueType="num">
                                      <p:cBhvr>
                                        <p:cTn id="14" dur="1000" fill="hold"/>
                                        <p:tgtEl>
                                          <p:spTgt spid="4098"/>
                                        </p:tgtEl>
                                        <p:attrNameLst>
                                          <p:attrName>ppt_x</p:attrName>
                                        </p:attrNameLst>
                                      </p:cBhvr>
                                      <p:tavLst>
                                        <p:tav tm="0">
                                          <p:val>
                                            <p:strVal val="#ppt_x"/>
                                          </p:val>
                                        </p:tav>
                                        <p:tav tm="100000">
                                          <p:val>
                                            <p:strVal val="#ppt_x"/>
                                          </p:val>
                                        </p:tav>
                                      </p:tavLst>
                                    </p:anim>
                                    <p:anim calcmode="lin" valueType="num">
                                      <p:cBhvr>
                                        <p:cTn id="15"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lstStyle/>
          <a:p>
            <a:pPr marL="68580" indent="0"/>
            <a:r>
              <a:rPr lang="en-US" altLang="en-US" dirty="0"/>
              <a:t>How to decide tolerance?</a:t>
            </a:r>
          </a:p>
        </p:txBody>
      </p:sp>
      <p:sp>
        <p:nvSpPr>
          <p:cNvPr id="23555" name="Rectangle 1027"/>
          <p:cNvSpPr>
            <a:spLocks noGrp="1" noChangeArrowheads="1"/>
          </p:cNvSpPr>
          <p:nvPr>
            <p:ph type="body" idx="1"/>
          </p:nvPr>
        </p:nvSpPr>
        <p:spPr>
          <a:xfrm>
            <a:off x="1391324" y="2323652"/>
            <a:ext cx="9719262" cy="3508977"/>
          </a:xfrm>
        </p:spPr>
        <p:txBody>
          <a:bodyPr vert="horz" lIns="91440" tIns="45720" rIns="91440" bIns="45720" rtlCol="0" anchor="b">
            <a:noAutofit/>
          </a:bodyPr>
          <a:lstStyle/>
          <a:p>
            <a:pPr marL="182880" lvl="1" indent="0" algn="l">
              <a:buNone/>
            </a:pP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Functional requirements of mating parts</a:t>
            </a:r>
          </a:p>
          <a:p>
            <a:pPr marL="182880" lvl="1" indent="0" algn="l">
              <a:buNone/>
            </a:pP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Cost of production</a:t>
            </a:r>
          </a:p>
          <a:p>
            <a:pPr marL="182880" lvl="1" indent="0" algn="l">
              <a:buNone/>
            </a:pP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Available manufacturing process</a:t>
            </a:r>
          </a:p>
          <a:p>
            <a:pPr marL="182880" lvl="1" indent="0" algn="l">
              <a:buNone/>
            </a:pPr>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pPr marL="685800" lvl="2" indent="0" algn="l">
              <a:buNone/>
            </a:pP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Choose </a:t>
            </a: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as coarse tolerance as possible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without compromising functional requirements.</a:t>
            </a:r>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a:p>
            <a:pPr marL="685800" lvl="2" indent="0" algn="l">
              <a:buNone/>
            </a:pPr>
            <a:r>
              <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Proper balance between cost and quality of </a:t>
            </a:r>
            <a:r>
              <a:rPr lang="en-US" altLang="en-US" sz="2800" dirty="0" smtClean="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rPr>
              <a:t>parts.</a:t>
            </a:r>
            <a:endParaRPr lang="en-US" altLang="en-US" sz="2800" dirty="0">
              <a:ln w="1905"/>
              <a:solidFill>
                <a:schemeClr val="tx1"/>
              </a:solidFill>
              <a:effectLst>
                <a:innerShdw blurRad="69850" dist="43180" dir="5400000">
                  <a:srgbClr val="000000">
                    <a:alpha val="65000"/>
                  </a:srgbClr>
                </a:innerShdw>
              </a:effectLst>
              <a:latin typeface="Times New Roman" panose="02020603050405020304" pitchFamily="18" charset="0"/>
              <a:ea typeface="+mj-ea"/>
              <a:cs typeface="Times New Roman" panose="02020603050405020304" pitchFamily="18" charset="0"/>
            </a:endParaRPr>
          </a:p>
        </p:txBody>
      </p:sp>
      <p:sp>
        <p:nvSpPr>
          <p:cNvPr id="4" name="Rectangle 3"/>
          <p:cNvSpPr/>
          <p:nvPr/>
        </p:nvSpPr>
        <p:spPr>
          <a:xfrm>
            <a:off x="6446728" y="-416480"/>
            <a:ext cx="3450304" cy="1077218"/>
          </a:xfrm>
          <a:prstGeom prst="rect">
            <a:avLst/>
          </a:prstGeom>
        </p:spPr>
        <p:txBody>
          <a:bodyPr wrap="none">
            <a:spAutoFit/>
          </a:bodyPr>
          <a:lstStyle/>
          <a:p>
            <a:pPr algn="ctr">
              <a:lnSpc>
                <a:spcPct val="200000"/>
              </a:lnSpc>
            </a:pPr>
            <a:r>
              <a:rPr lang="en-US"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p>
        </p:txBody>
      </p:sp>
    </p:spTree>
    <p:extLst>
      <p:ext uri="{BB962C8B-B14F-4D97-AF65-F5344CB8AC3E}">
        <p14:creationId xmlns:p14="http://schemas.microsoft.com/office/powerpoint/2010/main" val="4658004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46975" y="759855"/>
            <a:ext cx="10576964" cy="441745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Dimensional Tolerances Some of the dimensional tolerances terms are defined as following:</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 Dimension</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2. Size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a number expressed in a particular unit in the measurement of length)</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3. Actual size (of a part)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measured size of the finished part after machining)</a:t>
            </a: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4. Basic size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theoretical size used as a starting point for the application of tolerances)</a:t>
            </a: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1022098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0"/>
                                        <p:tgtEl>
                                          <p:spTgt spid="8">
                                            <p:txEl>
                                              <p:pRg st="1" end="1"/>
                                            </p:txEl>
                                          </p:spTgt>
                                        </p:tgtEl>
                                      </p:cBhvr>
                                    </p:animEffect>
                                    <p:anim calcmode="lin" valueType="num">
                                      <p:cBhvr>
                                        <p:cTn id="1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Effect transition="in" filter="fade">
                                      <p:cBhvr>
                                        <p:cTn id="19" dur="1000"/>
                                        <p:tgtEl>
                                          <p:spTgt spid="8">
                                            <p:txEl>
                                              <p:pRg st="2" end="2"/>
                                            </p:txEl>
                                          </p:spTgt>
                                        </p:tgtEl>
                                      </p:cBhvr>
                                    </p:animEffect>
                                    <p:anim calcmode="lin" valueType="num">
                                      <p:cBhvr>
                                        <p:cTn id="20"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fade">
                                      <p:cBhvr>
                                        <p:cTn id="26" dur="1000"/>
                                        <p:tgtEl>
                                          <p:spTgt spid="8">
                                            <p:txEl>
                                              <p:pRg st="3" end="3"/>
                                            </p:txEl>
                                          </p:spTgt>
                                        </p:tgtEl>
                                      </p:cBhvr>
                                    </p:animEffect>
                                    <p:anim calcmode="lin" valueType="num">
                                      <p:cBhvr>
                                        <p:cTn id="27"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animEffect transition="in" filter="fade">
                                      <p:cBhvr>
                                        <p:cTn id="33" dur="1000"/>
                                        <p:tgtEl>
                                          <p:spTgt spid="8">
                                            <p:txEl>
                                              <p:pRg st="4" end="4"/>
                                            </p:txEl>
                                          </p:spTgt>
                                        </p:tgtEl>
                                      </p:cBhvr>
                                    </p:animEffect>
                                    <p:anim calcmode="lin" valueType="num">
                                      <p:cBhvr>
                                        <p:cTn id="34"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927278" y="788951"/>
            <a:ext cx="10293629"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5</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Design size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ideal size for each component (shaft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and hole</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based upon a selected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fit)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6</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Limits of size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maximum and minimum sizes shown by the tolerance dimension)</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7</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Maximum limit of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size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the maximum size permitted for the part</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8</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Minimum limit of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size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minimum size permitted for the part limit of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9. Maximum material limit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the condition of a part when it contains the most amount of material. The MMC of an external feature (such as a shaft) is the upper limit. The MMC of an internal feature(such as a hole) is the lower limit)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10</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Minimum material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limit </a:t>
            </a:r>
            <a:r>
              <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(is the condition of a part when it contains the least amount of material possible. The LMC of an external feature is the lower limit of the part. The LMC of an internal feature is the upper limit of the part.)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11. Tolerance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 is the difference  between maximum limit of size and minimum limit of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endPar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79247053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hlink"/>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hlink"/>
                                      </p:to>
                                    </p:animClr>
                                  </p:sub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6" end="6"/>
                                            </p:txEl>
                                          </p:spTgt>
                                        </p:tgtEl>
                                        <p:attrNameLst>
                                          <p:attrName>style.visibility</p:attrName>
                                        </p:attrNameLst>
                                      </p:cBhvr>
                                      <p:to>
                                        <p:strVal val="visible"/>
                                      </p:to>
                                    </p:set>
                                    <p:animEffect transition="in" filter="fade">
                                      <p:cBhvr>
                                        <p:cTn id="49" dur="1000"/>
                                        <p:tgtEl>
                                          <p:spTgt spid="8">
                                            <p:txEl>
                                              <p:pRg st="6" end="6"/>
                                            </p:txEl>
                                          </p:spTgt>
                                        </p:tgtEl>
                                      </p:cBhvr>
                                    </p:animEffect>
                                    <p:anim calcmode="lin" valueType="num">
                                      <p:cBhvr>
                                        <p:cTn id="50"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567557" y="489397"/>
            <a:ext cx="11193516" cy="5344732"/>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12. Zero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line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represents the basic size)</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13. Upper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deviation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algebraic difference between minimum limit of size and its corresponding basic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14. Lower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deviation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is the algebraic difference between minimum limit of size and its corresponding basic size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15. Tolerance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zone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 region representing the difference between the upper and the lower limits)</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16. Unilateral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tolerance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In this method of presenting the limits, variation is allowed only on one side of the zero line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17. Bilateral tolerance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r>
              <a:rPr lang="en-GB"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Here the limits variation is allowed on either sides of the zero line</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t>
            </a:r>
          </a:p>
          <a:p>
            <a:pPr rtl="0">
              <a:lnSpc>
                <a:spcPct val="150000"/>
              </a:lnSpc>
            </a:pP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18</a:t>
            </a: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Shaft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(it refers to any external feature of a part, including any non cylindrical features as well)</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rtl="0">
              <a:lnSpc>
                <a:spcPct val="150000"/>
              </a:lnSpc>
            </a:pPr>
            <a:r>
              <a:rPr lang="en-US" sz="28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19. </a:t>
            </a:r>
            <a:r>
              <a:rPr lang="en-US" sz="28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Hole </a:t>
            </a:r>
            <a:r>
              <a:rPr lang="en-US" sz="1400" b="1" dirty="0" smtClean="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(the term used for any internal feature of a part including any non cylindrical as well)</a:t>
            </a:r>
            <a:endParaRPr lang="en-US" sz="1400" b="1" dirty="0">
              <a:ln w="1905"/>
              <a:solidFill>
                <a:schemeClr val="bg1">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9989511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0" end="0"/>
                                            </p:txEl>
                                          </p:spTgt>
                                        </p:tgtEl>
                                        <p:attrNameLst>
                                          <p:attrName>ppt_c</p:attrName>
                                        </p:attrNameLst>
                                      </p:cBhvr>
                                      <p:to>
                                        <a:schemeClr val="hlink"/>
                                      </p:to>
                                    </p:animClr>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1" end="1"/>
                                            </p:txEl>
                                          </p:spTgt>
                                        </p:tgtEl>
                                        <p:attrNameLst>
                                          <p:attrName>ppt_c</p:attrName>
                                        </p:attrNameLst>
                                      </p:cBhvr>
                                      <p:to>
                                        <a:schemeClr val="hlink"/>
                                      </p:to>
                                    </p:animClr>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2" end="2"/>
                                            </p:txEl>
                                          </p:spTgt>
                                        </p:tgtEl>
                                        <p:attrNameLst>
                                          <p:attrName>ppt_c</p:attrName>
                                        </p:attrNameLst>
                                      </p:cBhvr>
                                      <p:to>
                                        <a:schemeClr val="hlink"/>
                                      </p:to>
                                    </p:animClr>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3" end="3"/>
                                            </p:txEl>
                                          </p:spTgt>
                                        </p:tgtEl>
                                        <p:attrNameLst>
                                          <p:attrName>ppt_c</p:attrName>
                                        </p:attrNameLst>
                                      </p:cBhvr>
                                      <p:to>
                                        <a:schemeClr val="hlink"/>
                                      </p:to>
                                    </p:animClr>
                                  </p:sub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4" end="4"/>
                                            </p:txEl>
                                          </p:spTgt>
                                        </p:tgtEl>
                                        <p:attrNameLst>
                                          <p:attrName>ppt_c</p:attrName>
                                        </p:attrNameLst>
                                      </p:cBhvr>
                                      <p:to>
                                        <a:schemeClr val="hlink"/>
                                      </p:to>
                                    </p:animClr>
                                  </p:sub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5" end="5"/>
                                            </p:txEl>
                                          </p:spTgt>
                                        </p:tgtEl>
                                        <p:attrNameLst>
                                          <p:attrName>ppt_c</p:attrName>
                                        </p:attrNameLst>
                                      </p:cBhvr>
                                      <p:to>
                                        <a:schemeClr val="hlink"/>
                                      </p:to>
                                    </p:animClr>
                                  </p:sub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6" end="6"/>
                                            </p:txEl>
                                          </p:spTgt>
                                        </p:tgtEl>
                                        <p:attrNameLst>
                                          <p:attrName>style.visibility</p:attrName>
                                        </p:attrNameLst>
                                      </p:cBhvr>
                                      <p:to>
                                        <p:strVal val="visible"/>
                                      </p:to>
                                    </p:set>
                                    <p:animEffect transition="in" filter="fade">
                                      <p:cBhvr>
                                        <p:cTn id="49" dur="1000"/>
                                        <p:tgtEl>
                                          <p:spTgt spid="8">
                                            <p:txEl>
                                              <p:pRg st="6" end="6"/>
                                            </p:txEl>
                                          </p:spTgt>
                                        </p:tgtEl>
                                      </p:cBhvr>
                                    </p:animEffect>
                                    <p:anim calcmode="lin" valueType="num">
                                      <p:cBhvr>
                                        <p:cTn id="50"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6" end="6"/>
                                            </p:txEl>
                                          </p:spTgt>
                                        </p:tgtEl>
                                        <p:attrNameLst>
                                          <p:attrName>ppt_c</p:attrName>
                                        </p:attrNameLst>
                                      </p:cBhvr>
                                      <p:to>
                                        <a:schemeClr val="hlink"/>
                                      </p:to>
                                    </p:animClr>
                                  </p:sub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xEl>
                                              <p:pRg st="7" end="7"/>
                                            </p:txEl>
                                          </p:spTgt>
                                        </p:tgtEl>
                                        <p:attrNameLst>
                                          <p:attrName>style.visibility</p:attrName>
                                        </p:attrNameLst>
                                      </p:cBhvr>
                                      <p:to>
                                        <p:strVal val="visible"/>
                                      </p:to>
                                    </p:set>
                                    <p:animEffect transition="in" filter="fade">
                                      <p:cBhvr>
                                        <p:cTn id="56" dur="1000"/>
                                        <p:tgtEl>
                                          <p:spTgt spid="8">
                                            <p:txEl>
                                              <p:pRg st="7" end="7"/>
                                            </p:txEl>
                                          </p:spTgt>
                                        </p:tgtEl>
                                      </p:cBhvr>
                                    </p:animEffect>
                                    <p:anim calcmode="lin" valueType="num">
                                      <p:cBhvr>
                                        <p:cTn id="57"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7" end="7"/>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8">
                                            <p:txEl>
                                              <p:pRg st="7" end="7"/>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p:cNvPicPr>
            <a:picLocks noChangeAspect="1" noChangeArrowheads="1"/>
          </p:cNvPicPr>
          <p:nvPr/>
        </p:nvPicPr>
        <p:blipFill>
          <a:blip r:embed="rId3" cstate="print"/>
          <a:srcRect/>
          <a:stretch>
            <a:fillRect/>
          </a:stretch>
        </p:blipFill>
        <p:spPr bwMode="auto">
          <a:xfrm>
            <a:off x="3123542" y="1360104"/>
            <a:ext cx="5484429" cy="4652521"/>
          </a:xfrm>
          <a:prstGeom prst="rect">
            <a:avLst/>
          </a:prstGeom>
          <a:noFill/>
          <a:ln w="9525">
            <a:noFill/>
            <a:miter lim="800000"/>
            <a:headEnd/>
            <a:tailEnd/>
          </a:ln>
        </p:spPr>
      </p:pic>
      <p:sp>
        <p:nvSpPr>
          <p:cNvPr id="3" name="Title 1"/>
          <p:cNvSpPr txBox="1">
            <a:spLocks/>
          </p:cNvSpPr>
          <p:nvPr/>
        </p:nvSpPr>
        <p:spPr>
          <a:xfrm>
            <a:off x="5743979" y="-218944"/>
            <a:ext cx="5592839" cy="862885"/>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lnSpc>
                <a:spcPct val="200000"/>
              </a:lnSpc>
            </a:pPr>
            <a:r>
              <a:rPr lang="en-US"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CHAPTER ONE</a:t>
            </a:r>
            <a:r>
              <a:rPr lang="ar-SA" sz="14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 </a:t>
            </a:r>
            <a:r>
              <a:rPr lang="en-US" sz="36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Fits and Tolerances</a:t>
            </a:r>
            <a:endParaRPr lang="en-US" sz="20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ysClr val="windowText" lastClr="000000"/>
      </a:dk1>
      <a:lt1>
        <a:sysClr val="window" lastClr="FFFFFF"/>
      </a:lt1>
      <a:dk2>
        <a:srgbClr val="666666"/>
      </a:dk2>
      <a:lt2>
        <a:srgbClr val="002676"/>
      </a:lt2>
      <a:accent1>
        <a:srgbClr val="FF388C"/>
      </a:accent1>
      <a:accent2>
        <a:srgbClr val="B0C9FF"/>
      </a:accent2>
      <a:accent3>
        <a:srgbClr val="9C007F"/>
      </a:accent3>
      <a:accent4>
        <a:srgbClr val="68007F"/>
      </a:accent4>
      <a:accent5>
        <a:srgbClr val="005BD3"/>
      </a:accent5>
      <a:accent6>
        <a:srgbClr val="00349E"/>
      </a:accent6>
      <a:hlink>
        <a:srgbClr val="17BBFD"/>
      </a:hlink>
      <a:folHlink>
        <a:srgbClr val="FF79C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1696</TotalTime>
  <Words>2286</Words>
  <Application>Microsoft Office PowerPoint</Application>
  <PresentationFormat>Widescreen</PresentationFormat>
  <Paragraphs>313</Paragraphs>
  <Slides>46</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Arial</vt:lpstr>
      <vt:lpstr>Calibri</vt:lpstr>
      <vt:lpstr>Century Gothic</vt:lpstr>
      <vt:lpstr>DejaVu Sans</vt:lpstr>
      <vt:lpstr>Monotype Sorts</vt:lpstr>
      <vt:lpstr>Tahoma</vt:lpstr>
      <vt:lpstr>Times New Roman</vt:lpstr>
      <vt:lpstr>Wingdings 2</vt:lpstr>
      <vt:lpstr>Austin</vt:lpstr>
      <vt:lpstr>PowerPoint Presentation</vt:lpstr>
      <vt:lpstr>Why tolerances and fits are required?</vt:lpstr>
      <vt:lpstr>Examples of Interchangeable Manufacture</vt:lpstr>
      <vt:lpstr>Advantages For Interchangeable Manufacture</vt:lpstr>
      <vt:lpstr>How to decide tolerance?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Calculate the maximum and minimum possible dimension for A</vt:lpstr>
      <vt:lpstr>PowerPoint Presentation</vt:lpstr>
      <vt:lpstr>PowerPoint Presentation</vt:lpstr>
      <vt:lpstr>PowerPoint Presentation</vt:lpstr>
      <vt:lpstr>PowerPoint Presentation</vt:lpstr>
      <vt:lpstr>31 - Basic Shaft System of fits</vt:lpstr>
      <vt:lpstr>32 - Basic Hole System of fits</vt:lpstr>
      <vt:lpstr>PowerPoint Presentation</vt:lpstr>
      <vt:lpstr>PowerPoint Presentation</vt:lpstr>
      <vt:lpstr>Some definitions</vt:lpstr>
      <vt:lpstr>Some Definitions</vt:lpstr>
      <vt:lpstr>Some Definitions</vt:lpstr>
      <vt:lpstr>Some Definitions</vt:lpstr>
      <vt:lpstr>PowerPoint Presentation</vt:lpstr>
      <vt:lpstr>PowerPoint Presentation</vt:lpstr>
      <vt:lpstr>PowerPoint Presentation</vt:lpstr>
      <vt:lpstr>PowerPoint Presentation</vt:lpstr>
      <vt:lpstr>PowerPoint Presentation</vt:lpstr>
      <vt:lpstr>Representation of Tolerance  2) Number or Grade    IT01, IT0, IT1,….IT16</vt:lpstr>
      <vt:lpstr>PowerPoint Presentation</vt:lpstr>
      <vt:lpstr>Example</vt:lpstr>
      <vt:lpstr>Metric Preferred Hole Based System of fit</vt:lpstr>
      <vt:lpstr>Metric Preferred shaft Based System of fit </vt:lpstr>
      <vt:lpstr>PowerPoint Presentation</vt:lpstr>
      <vt:lpstr>PowerPoint Presentation</vt:lpstr>
      <vt:lpstr>Table for fundamental deviations for shafts</vt:lpstr>
      <vt:lpstr>Table for fundamental deviations for shafts</vt:lpstr>
      <vt:lpstr>Table for fundamental deviations for holes</vt:lpstr>
      <vt:lpstr>Table for fundamental deviations for holes</vt:lpstr>
      <vt:lpstr>PowerPoint Presentation</vt:lpstr>
      <vt:lpstr>PowerPoint Presentation</vt:lpstr>
      <vt:lpstr>Example</vt:lpstr>
      <vt:lpstr>PowerPoint Presentation</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Selection of Manufacturing Engineering Processes   By Dr. Saied Darwish (Prof.  Industrial Engineering Department, KSU)</dc:title>
  <dc:creator>Mohammed Ali Elmeligy</dc:creator>
  <cp:lastModifiedBy>Ahmed M Elsherbeeny</cp:lastModifiedBy>
  <cp:revision>206</cp:revision>
  <dcterms:created xsi:type="dcterms:W3CDTF">2014-07-08T07:30:00Z</dcterms:created>
  <dcterms:modified xsi:type="dcterms:W3CDTF">2016-02-08T08:53:34Z</dcterms:modified>
</cp:coreProperties>
</file>