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 id="278" r:id="rId25"/>
    <p:sldId id="280" r:id="rId26"/>
    <p:sldId id="281" r:id="rId27"/>
    <p:sldId id="282" r:id="rId28"/>
    <p:sldId id="283" r:id="rId29"/>
    <p:sldId id="28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p:cViewPr varScale="1">
        <p:scale>
          <a:sx n="39" d="100"/>
          <a:sy n="39" d="100"/>
        </p:scale>
        <p:origin x="-120" y="-79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D8BD707-D9CF-40AE-B4C6-C98DA3205C09}" type="datetimeFigureOut">
              <a:rPr lang="en-US" smtClean="0"/>
              <a:pPr/>
              <a:t>11/30/2013</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11/30/2013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1D8BD707-D9CF-40AE-B4C6-C98DA3205C09}" type="datetimeFigureOut">
              <a:rPr lang="en-US" smtClean="0"/>
              <a:pPr/>
              <a:t>11/30/2013</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11/30/2013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D8BD707-D9CF-40AE-B4C6-C98DA3205C09}" type="datetimeFigureOut">
              <a:rPr lang="en-US" smtClean="0"/>
              <a:pPr/>
              <a:t>11/30/2013</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11/30/2013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11/30/2013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11/30/2013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1D8BD707-D9CF-40AE-B4C6-C98DA3205C09}" type="datetimeFigureOut">
              <a:rPr lang="en-US" smtClean="0"/>
              <a:pPr/>
              <a:t>11/30/2013</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11/30/2013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11/30/2013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D8BD707-D9CF-40AE-B4C6-C98DA3205C09}" type="datetimeFigureOut">
              <a:rPr lang="en-US" smtClean="0"/>
              <a:pPr/>
              <a:t>11/30/2013</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CT1303 LAN</a:t>
            </a:r>
            <a:endParaRPr lang="en-US" dirty="0"/>
          </a:p>
        </p:txBody>
      </p:sp>
      <p:sp>
        <p:nvSpPr>
          <p:cNvPr id="3" name="Subtitle 2"/>
          <p:cNvSpPr>
            <a:spLocks noGrp="1"/>
          </p:cNvSpPr>
          <p:nvPr>
            <p:ph type="subTitle" idx="1"/>
          </p:nvPr>
        </p:nvSpPr>
        <p:spPr/>
        <p:txBody>
          <a:bodyPr/>
          <a:lstStyle/>
          <a:p>
            <a:pPr algn="l"/>
            <a:r>
              <a:rPr lang="en-US" dirty="0" smtClean="0"/>
              <a:t>Rehab </a:t>
            </a:r>
            <a:r>
              <a:rPr lang="en-US" dirty="0" err="1" smtClean="0"/>
              <a:t>AlFallaj</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LAN  applications</a:t>
            </a:r>
            <a:endParaRPr lang="en-US" dirty="0"/>
          </a:p>
        </p:txBody>
      </p:sp>
      <p:pic>
        <p:nvPicPr>
          <p:cNvPr id="8194" name="Picture 2"/>
          <p:cNvPicPr>
            <a:picLocks noChangeAspect="1" noChangeArrowheads="1"/>
          </p:cNvPicPr>
          <p:nvPr/>
        </p:nvPicPr>
        <p:blipFill>
          <a:blip r:embed="rId2" cstate="print"/>
          <a:srcRect l="4404" t="35417" r="13731" b="29167"/>
          <a:stretch>
            <a:fillRect/>
          </a:stretch>
        </p:blipFill>
        <p:spPr bwMode="auto">
          <a:xfrm>
            <a:off x="838200" y="1828800"/>
            <a:ext cx="6019800" cy="25908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LAN  applications</a:t>
            </a:r>
            <a:endParaRPr lang="en-US" dirty="0"/>
          </a:p>
        </p:txBody>
      </p:sp>
      <p:sp>
        <p:nvSpPr>
          <p:cNvPr id="3" name="Content Placeholder 2"/>
          <p:cNvSpPr>
            <a:spLocks noGrp="1"/>
          </p:cNvSpPr>
          <p:nvPr>
            <p:ph idx="1"/>
          </p:nvPr>
        </p:nvSpPr>
        <p:spPr/>
        <p:txBody>
          <a:bodyPr/>
          <a:lstStyle/>
          <a:p>
            <a:r>
              <a:rPr lang="en-US" dirty="0" smtClean="0"/>
              <a:t>Advantages:</a:t>
            </a:r>
          </a:p>
          <a:p>
            <a:pPr lvl="1"/>
            <a:r>
              <a:rPr lang="en-US" dirty="0" smtClean="0"/>
              <a:t>Decrease cost of the new extension.</a:t>
            </a:r>
          </a:p>
          <a:p>
            <a:pPr lvl="1"/>
            <a:r>
              <a:rPr lang="en-US" dirty="0" smtClean="0"/>
              <a:t>Easy to change.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LAN  applications</a:t>
            </a:r>
            <a:endParaRPr lang="en-US" dirty="0"/>
          </a:p>
        </p:txBody>
      </p:sp>
      <p:sp>
        <p:nvSpPr>
          <p:cNvPr id="3" name="Content Placeholder 2"/>
          <p:cNvSpPr>
            <a:spLocks noGrp="1"/>
          </p:cNvSpPr>
          <p:nvPr>
            <p:ph idx="1"/>
          </p:nvPr>
        </p:nvSpPr>
        <p:spPr/>
        <p:txBody>
          <a:bodyPr/>
          <a:lstStyle/>
          <a:p>
            <a:r>
              <a:rPr lang="en-US" dirty="0" smtClean="0"/>
              <a:t>Serve mobile devices, laptops, notebooks.</a:t>
            </a:r>
          </a:p>
          <a:p>
            <a:endParaRPr lang="en-US" dirty="0"/>
          </a:p>
        </p:txBody>
      </p:sp>
      <p:pic>
        <p:nvPicPr>
          <p:cNvPr id="9218" name="Picture 2"/>
          <p:cNvPicPr>
            <a:picLocks noChangeAspect="1" noChangeArrowheads="1"/>
          </p:cNvPicPr>
          <p:nvPr/>
        </p:nvPicPr>
        <p:blipFill>
          <a:blip r:embed="rId2" cstate="print"/>
          <a:srcRect l="3368" t="31250" r="14767" b="28125"/>
          <a:stretch>
            <a:fillRect/>
          </a:stretch>
        </p:blipFill>
        <p:spPr bwMode="auto">
          <a:xfrm>
            <a:off x="3581400" y="2209800"/>
            <a:ext cx="4495800" cy="2219446"/>
          </a:xfrm>
          <a:prstGeom prst="rect">
            <a:avLst/>
          </a:prstGeom>
          <a:noFill/>
          <a:ln w="9525">
            <a:noFill/>
            <a:miter lim="800000"/>
            <a:headEnd/>
            <a:tailEnd/>
          </a:ln>
        </p:spPr>
      </p:pic>
      <p:pic>
        <p:nvPicPr>
          <p:cNvPr id="9219" name="Picture 3"/>
          <p:cNvPicPr>
            <a:picLocks noChangeAspect="1" noChangeArrowheads="1"/>
          </p:cNvPicPr>
          <p:nvPr/>
        </p:nvPicPr>
        <p:blipFill>
          <a:blip r:embed="rId3" cstate="print"/>
          <a:srcRect l="14767" t="44792" r="27202" b="15625"/>
          <a:stretch>
            <a:fillRect/>
          </a:stretch>
        </p:blipFill>
        <p:spPr bwMode="auto">
          <a:xfrm>
            <a:off x="381000" y="3810000"/>
            <a:ext cx="3593432" cy="24384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LAN  applications</a:t>
            </a:r>
            <a:endParaRPr lang="en-US" dirty="0"/>
          </a:p>
        </p:txBody>
      </p:sp>
      <p:sp>
        <p:nvSpPr>
          <p:cNvPr id="3" name="Content Placeholder 2"/>
          <p:cNvSpPr>
            <a:spLocks noGrp="1"/>
          </p:cNvSpPr>
          <p:nvPr>
            <p:ph idx="1"/>
          </p:nvPr>
        </p:nvSpPr>
        <p:spPr/>
        <p:txBody>
          <a:bodyPr/>
          <a:lstStyle/>
          <a:p>
            <a:r>
              <a:rPr lang="en-US" dirty="0" smtClean="0"/>
              <a:t>Build a temporary network.</a:t>
            </a:r>
          </a:p>
          <a:p>
            <a:pPr lvl="1"/>
            <a:r>
              <a:rPr lang="en-US" dirty="0" smtClean="0"/>
              <a:t>Military camps.</a:t>
            </a:r>
          </a:p>
          <a:p>
            <a:pPr lvl="1"/>
            <a:r>
              <a:rPr lang="en-US" dirty="0" smtClean="0"/>
              <a:t>Relief camps.</a:t>
            </a:r>
          </a:p>
          <a:p>
            <a:pPr lvl="1"/>
            <a:r>
              <a:rPr lang="en-US" dirty="0" smtClean="0"/>
              <a:t>conferences.</a:t>
            </a:r>
          </a:p>
          <a:p>
            <a:r>
              <a:rPr lang="en-US" dirty="0" smtClean="0"/>
              <a:t>Usually this type of temporary networks have a changing topology ( not fixed or has a permanent topology).</a:t>
            </a:r>
          </a:p>
          <a:p>
            <a:endParaRPr lang="en-US" dirty="0" smtClean="0"/>
          </a:p>
          <a:p>
            <a:pPr lvl="1"/>
            <a:endParaRPr lang="en-US" dirty="0"/>
          </a:p>
        </p:txBody>
      </p:sp>
      <p:pic>
        <p:nvPicPr>
          <p:cNvPr id="10243" name="Picture 3"/>
          <p:cNvPicPr>
            <a:picLocks noChangeAspect="1" noChangeArrowheads="1"/>
          </p:cNvPicPr>
          <p:nvPr/>
        </p:nvPicPr>
        <p:blipFill>
          <a:blip r:embed="rId2" cstate="print"/>
          <a:srcRect l="14767" t="43750" r="31347" b="6250"/>
          <a:stretch>
            <a:fillRect/>
          </a:stretch>
        </p:blipFill>
        <p:spPr bwMode="auto">
          <a:xfrm>
            <a:off x="4953000" y="4343400"/>
            <a:ext cx="2641600" cy="24384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Challenges and obstacles of wireless networks </a:t>
            </a:r>
            <a:endParaRPr lang="en-US" dirty="0"/>
          </a:p>
        </p:txBody>
      </p:sp>
      <p:sp>
        <p:nvSpPr>
          <p:cNvPr id="3" name="Content Placeholder 2"/>
          <p:cNvSpPr>
            <a:spLocks noGrp="1"/>
          </p:cNvSpPr>
          <p:nvPr>
            <p:ph idx="1"/>
          </p:nvPr>
        </p:nvSpPr>
        <p:spPr/>
        <p:txBody>
          <a:bodyPr/>
          <a:lstStyle/>
          <a:p>
            <a:r>
              <a:rPr lang="en-US" dirty="0" smtClean="0"/>
              <a:t>Radio and microwaves and infrared </a:t>
            </a:r>
            <a:r>
              <a:rPr lang="en-US" dirty="0" smtClean="0"/>
              <a:t>waves  is more prone to </a:t>
            </a:r>
            <a:r>
              <a:rPr lang="en-US" dirty="0" smtClean="0"/>
              <a:t>the interference.</a:t>
            </a:r>
          </a:p>
          <a:p>
            <a:r>
              <a:rPr lang="en-US" dirty="0" smtClean="0"/>
              <a:t>Data transmission is not %100 guaranteed.</a:t>
            </a:r>
          </a:p>
          <a:p>
            <a:r>
              <a:rPr lang="en-US" dirty="0" smtClean="0"/>
              <a:t>Attenuation and fading of waves and signals may occur.</a:t>
            </a:r>
          </a:p>
          <a:p>
            <a:r>
              <a:rPr lang="en-US" dirty="0" smtClean="0"/>
              <a:t>Privacy security concerns. </a:t>
            </a:r>
          </a:p>
          <a:p>
            <a:r>
              <a:rPr lang="en-US" dirty="0" smtClean="0"/>
              <a:t>The limitation of the bandwidth, and the huge number of people connecting with this network demanding the need to manage and granting the right to broadcast to eliminate interference if waves.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Challenges and obstacles of wireless networks </a:t>
            </a:r>
            <a:endParaRPr lang="en-US" dirty="0"/>
          </a:p>
        </p:txBody>
      </p:sp>
      <p:sp>
        <p:nvSpPr>
          <p:cNvPr id="3" name="Content Placeholder 2"/>
          <p:cNvSpPr>
            <a:spLocks noGrp="1"/>
          </p:cNvSpPr>
          <p:nvPr>
            <p:ph idx="1"/>
          </p:nvPr>
        </p:nvSpPr>
        <p:spPr/>
        <p:txBody>
          <a:bodyPr/>
          <a:lstStyle/>
          <a:p>
            <a:r>
              <a:rPr lang="en-US" dirty="0" smtClean="0"/>
              <a:t>Usually transmission rate becomes lower (based on </a:t>
            </a:r>
            <a:r>
              <a:rPr lang="en-US" dirty="0" err="1" smtClean="0"/>
              <a:t>Nyqist</a:t>
            </a:r>
            <a:r>
              <a:rPr lang="en-US" dirty="0" smtClean="0"/>
              <a:t> rule) when huge number </a:t>
            </a:r>
            <a:r>
              <a:rPr lang="en-US" dirty="0" smtClean="0"/>
              <a:t>of Subscribers </a:t>
            </a:r>
            <a:r>
              <a:rPr lang="en-US" dirty="0" smtClean="0"/>
              <a:t>are there.</a:t>
            </a:r>
          </a:p>
          <a:p>
            <a:r>
              <a:rPr lang="en-US" dirty="0" smtClean="0"/>
              <a:t>The limitation of the power that supplies wireless devices , protocols should be made based on it.</a:t>
            </a:r>
          </a:p>
          <a:p>
            <a:r>
              <a:rPr lang="en-US" dirty="0" smtClean="0"/>
              <a:t>“Hidden node” and “Exposed node”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Challenges and obstacles of wireless networks </a:t>
            </a:r>
            <a:endParaRPr lang="en-US" dirty="0"/>
          </a:p>
        </p:txBody>
      </p:sp>
      <p:pic>
        <p:nvPicPr>
          <p:cNvPr id="11266" name="Picture 2"/>
          <p:cNvPicPr>
            <a:picLocks noChangeAspect="1" noChangeArrowheads="1"/>
          </p:cNvPicPr>
          <p:nvPr/>
        </p:nvPicPr>
        <p:blipFill>
          <a:blip r:embed="rId2" cstate="print"/>
          <a:srcRect l="1295" t="22917" r="1295" b="16667"/>
          <a:stretch>
            <a:fillRect/>
          </a:stretch>
        </p:blipFill>
        <p:spPr bwMode="auto">
          <a:xfrm>
            <a:off x="533400" y="2057400"/>
            <a:ext cx="7162800" cy="44196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Main structure of wireless LANs</a:t>
            </a:r>
            <a:endParaRPr lang="en-US" dirty="0"/>
          </a:p>
        </p:txBody>
      </p:sp>
      <p:sp>
        <p:nvSpPr>
          <p:cNvPr id="3" name="Content Placeholder 2"/>
          <p:cNvSpPr>
            <a:spLocks noGrp="1"/>
          </p:cNvSpPr>
          <p:nvPr>
            <p:ph idx="1"/>
          </p:nvPr>
        </p:nvSpPr>
        <p:spPr/>
        <p:txBody>
          <a:bodyPr/>
          <a:lstStyle/>
          <a:p>
            <a:r>
              <a:rPr lang="en-US" dirty="0" smtClean="0"/>
              <a:t>Add-hoc WLAN</a:t>
            </a:r>
            <a:r>
              <a:rPr lang="ar-SA" dirty="0" smtClean="0"/>
              <a:t>الشبكة العشوائية اللاسلكية </a:t>
            </a:r>
            <a:r>
              <a:rPr lang="en-US" dirty="0" smtClean="0"/>
              <a:t>.</a:t>
            </a:r>
            <a:endParaRPr lang="ar-SA" dirty="0" smtClean="0"/>
          </a:p>
          <a:p>
            <a:pPr lvl="1"/>
            <a:r>
              <a:rPr lang="en-US" dirty="0" smtClean="0"/>
              <a:t>Routers pass/forwards signals and data.</a:t>
            </a:r>
          </a:p>
          <a:p>
            <a:pPr lvl="1"/>
            <a:r>
              <a:rPr lang="en-US" dirty="0" smtClean="0"/>
              <a:t>Service nodes.</a:t>
            </a:r>
          </a:p>
          <a:p>
            <a:r>
              <a:rPr lang="en-US" dirty="0" smtClean="0"/>
              <a:t>A network with a changing and random nature.</a:t>
            </a:r>
          </a:p>
          <a:p>
            <a:pPr lvl="1"/>
            <a:r>
              <a:rPr lang="en-US" dirty="0" smtClean="0"/>
              <a:t>Topology cab change</a:t>
            </a:r>
          </a:p>
          <a:p>
            <a:r>
              <a:rPr lang="en-US" b="1" dirty="0" smtClean="0"/>
              <a:t>Basic Service Set (BSS)</a:t>
            </a:r>
            <a:r>
              <a:rPr lang="ar-SA" b="1" dirty="0" smtClean="0"/>
              <a:t> </a:t>
            </a:r>
            <a:r>
              <a:rPr lang="ar-SA" dirty="0" smtClean="0"/>
              <a:t>مدى الخدمة الاساسي </a:t>
            </a:r>
            <a:endParaRPr lang="en-US" dirty="0" smtClean="0"/>
          </a:p>
          <a:p>
            <a:endParaRPr lang="ar-SA" b="1" dirty="0" smtClean="0"/>
          </a:p>
        </p:txBody>
      </p:sp>
      <p:pic>
        <p:nvPicPr>
          <p:cNvPr id="12290" name="Picture 2"/>
          <p:cNvPicPr>
            <a:picLocks noChangeAspect="1" noChangeArrowheads="1"/>
          </p:cNvPicPr>
          <p:nvPr/>
        </p:nvPicPr>
        <p:blipFill>
          <a:blip r:embed="rId2" cstate="print"/>
          <a:srcRect l="22201" t="40625" r="13964" b="23958"/>
          <a:stretch>
            <a:fillRect/>
          </a:stretch>
        </p:blipFill>
        <p:spPr bwMode="auto">
          <a:xfrm>
            <a:off x="4191000" y="4724400"/>
            <a:ext cx="3751729" cy="20574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Main structure of wireless LANs</a:t>
            </a:r>
            <a:endParaRPr lang="en-US" dirty="0"/>
          </a:p>
        </p:txBody>
      </p:sp>
      <p:sp>
        <p:nvSpPr>
          <p:cNvPr id="3" name="Content Placeholder 2"/>
          <p:cNvSpPr>
            <a:spLocks noGrp="1"/>
          </p:cNvSpPr>
          <p:nvPr>
            <p:ph idx="1"/>
          </p:nvPr>
        </p:nvSpPr>
        <p:spPr/>
        <p:txBody>
          <a:bodyPr/>
          <a:lstStyle/>
          <a:p>
            <a:r>
              <a:rPr lang="en-US" dirty="0" err="1" smtClean="0"/>
              <a:t>Multicells</a:t>
            </a:r>
            <a:r>
              <a:rPr lang="en-US" dirty="0" smtClean="0"/>
              <a:t> wireless networks</a:t>
            </a:r>
            <a:r>
              <a:rPr lang="ar-SA" dirty="0" smtClean="0"/>
              <a:t> شبكة متعددة الخلايا </a:t>
            </a:r>
            <a:r>
              <a:rPr lang="en-US" dirty="0" smtClean="0"/>
              <a:t>.</a:t>
            </a:r>
          </a:p>
          <a:p>
            <a:pPr lvl="1"/>
            <a:r>
              <a:rPr lang="en-US" dirty="0" smtClean="0"/>
              <a:t>Many access points </a:t>
            </a:r>
            <a:r>
              <a:rPr lang="en-US" b="1" dirty="0" smtClean="0"/>
              <a:t>AP </a:t>
            </a:r>
            <a:r>
              <a:rPr lang="en-US" dirty="0" smtClean="0"/>
              <a:t>connect computers.</a:t>
            </a:r>
          </a:p>
          <a:p>
            <a:pPr lvl="1"/>
            <a:r>
              <a:rPr lang="en-US" dirty="0" smtClean="0"/>
              <a:t>These AP connected through channel or wired network </a:t>
            </a:r>
            <a:r>
              <a:rPr lang="en-US" b="1" u="sng" dirty="0" smtClean="0">
                <a:solidFill>
                  <a:srgbClr val="00B050"/>
                </a:solidFill>
              </a:rPr>
              <a:t>“ Distributed Systems”</a:t>
            </a:r>
          </a:p>
          <a:p>
            <a:pPr lvl="1"/>
            <a:r>
              <a:rPr lang="en-US" dirty="0" smtClean="0">
                <a:solidFill>
                  <a:schemeClr val="tx1">
                    <a:lumMod val="50000"/>
                    <a:lumOff val="50000"/>
                  </a:schemeClr>
                </a:solidFill>
              </a:rPr>
              <a:t>Extended Service Set ESS</a:t>
            </a:r>
          </a:p>
          <a:p>
            <a:endParaRPr lang="en-US"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Main structure of wireless LANs</a:t>
            </a:r>
            <a:endParaRPr lang="en-US" dirty="0"/>
          </a:p>
        </p:txBody>
      </p:sp>
      <p:pic>
        <p:nvPicPr>
          <p:cNvPr id="13314" name="Picture 2"/>
          <p:cNvPicPr>
            <a:picLocks noChangeAspect="1" noChangeArrowheads="1"/>
          </p:cNvPicPr>
          <p:nvPr/>
        </p:nvPicPr>
        <p:blipFill>
          <a:blip r:embed="rId2" cstate="print"/>
          <a:srcRect l="9846" t="11458" r="5727" b="15625"/>
          <a:stretch>
            <a:fillRect/>
          </a:stretch>
        </p:blipFill>
        <p:spPr bwMode="auto">
          <a:xfrm>
            <a:off x="1066800" y="1447800"/>
            <a:ext cx="6248400" cy="5334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network</a:t>
            </a:r>
            <a:endParaRPr lang="en-US" dirty="0"/>
          </a:p>
        </p:txBody>
      </p:sp>
      <p:sp>
        <p:nvSpPr>
          <p:cNvPr id="3" name="Content Placeholder 2"/>
          <p:cNvSpPr>
            <a:spLocks noGrp="1"/>
          </p:cNvSpPr>
          <p:nvPr>
            <p:ph idx="1"/>
          </p:nvPr>
        </p:nvSpPr>
        <p:spPr/>
        <p:txBody>
          <a:bodyPr/>
          <a:lstStyle/>
          <a:p>
            <a:r>
              <a:rPr lang="en-US" dirty="0" smtClean="0"/>
              <a:t>Is </a:t>
            </a:r>
            <a:r>
              <a:rPr lang="en-US" dirty="0" smtClean="0"/>
              <a:t>any type of computer network that uses wireless data connections for connecting network </a:t>
            </a:r>
            <a:r>
              <a:rPr lang="en-US" dirty="0" smtClean="0"/>
              <a:t>nodes and sharing network resources.</a:t>
            </a:r>
          </a:p>
          <a:p>
            <a:r>
              <a:rPr lang="en-US" dirty="0" smtClean="0"/>
              <a:t>So, it differs than previous network with, the type of transmission media, </a:t>
            </a:r>
            <a:r>
              <a:rPr lang="en-US" b="1" dirty="0" smtClean="0">
                <a:solidFill>
                  <a:srgbClr val="FF0000"/>
                </a:solidFill>
              </a:rPr>
              <a:t>wireless transmission media.</a:t>
            </a:r>
          </a:p>
          <a:p>
            <a:pPr lvl="1"/>
            <a:r>
              <a:rPr lang="en-US" b="1" dirty="0" smtClean="0">
                <a:solidFill>
                  <a:srgbClr val="FF0000"/>
                </a:solidFill>
              </a:rPr>
              <a:t>Microwave.</a:t>
            </a:r>
          </a:p>
          <a:p>
            <a:pPr lvl="1"/>
            <a:r>
              <a:rPr lang="en-US" b="1" dirty="0" smtClean="0">
                <a:solidFill>
                  <a:srgbClr val="FF0000"/>
                </a:solidFill>
              </a:rPr>
              <a:t>Infrared.</a:t>
            </a:r>
          </a:p>
          <a:p>
            <a:pPr lvl="1"/>
            <a:r>
              <a:rPr lang="en-US" b="1" dirty="0" smtClean="0">
                <a:solidFill>
                  <a:srgbClr val="FF0000"/>
                </a:solidFill>
              </a:rPr>
              <a:t>Laser.</a:t>
            </a:r>
          </a:p>
          <a:p>
            <a:pPr lvl="1"/>
            <a:endParaRPr lang="en-US" b="1" dirty="0">
              <a:solidFill>
                <a:srgbClr val="FF0000"/>
              </a:solidFill>
            </a:endParaRPr>
          </a:p>
        </p:txBody>
      </p:sp>
      <p:pic>
        <p:nvPicPr>
          <p:cNvPr id="4099" name="Picture 3"/>
          <p:cNvPicPr>
            <a:picLocks noChangeAspect="1" noChangeArrowheads="1"/>
          </p:cNvPicPr>
          <p:nvPr/>
        </p:nvPicPr>
        <p:blipFill>
          <a:blip r:embed="rId2" cstate="print"/>
          <a:srcRect l="6857" t="18750" r="15485" b="22917"/>
          <a:stretch>
            <a:fillRect/>
          </a:stretch>
        </p:blipFill>
        <p:spPr bwMode="auto">
          <a:xfrm>
            <a:off x="2209800" y="5105400"/>
            <a:ext cx="5558585" cy="1371599"/>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wireless network standards</a:t>
            </a:r>
            <a:endParaRPr lang="en-US" dirty="0"/>
          </a:p>
        </p:txBody>
      </p:sp>
      <p:sp>
        <p:nvSpPr>
          <p:cNvPr id="3" name="Content Placeholder 2"/>
          <p:cNvSpPr>
            <a:spLocks noGrp="1"/>
          </p:cNvSpPr>
          <p:nvPr>
            <p:ph idx="1"/>
          </p:nvPr>
        </p:nvSpPr>
        <p:spPr/>
        <p:txBody>
          <a:bodyPr/>
          <a:lstStyle/>
          <a:p>
            <a:r>
              <a:rPr lang="en-US" dirty="0" smtClean="0"/>
              <a:t>Institute of Electrical &amp; Electronic Engineers </a:t>
            </a:r>
            <a:r>
              <a:rPr lang="en-US" b="1" i="1" u="sng" dirty="0" smtClean="0">
                <a:solidFill>
                  <a:srgbClr val="00B050"/>
                </a:solidFill>
              </a:rPr>
              <a:t>IEEE</a:t>
            </a:r>
            <a:r>
              <a:rPr lang="en-US" dirty="0" smtClean="0"/>
              <a:t>, The European Telecommunications Standards Institute </a:t>
            </a:r>
            <a:r>
              <a:rPr lang="en-US" b="1" i="1" u="sng" dirty="0" smtClean="0">
                <a:solidFill>
                  <a:srgbClr val="00B050"/>
                </a:solidFill>
              </a:rPr>
              <a:t>ETSI</a:t>
            </a:r>
            <a:r>
              <a:rPr lang="en-US" dirty="0" smtClean="0"/>
              <a:t>, and forums of companies and factories that manufacture these network devices (ex: Bluetooth forum).</a:t>
            </a:r>
          </a:p>
          <a:p>
            <a:r>
              <a:rPr lang="en-US" dirty="0" smtClean="0"/>
              <a:t>204 </a:t>
            </a:r>
            <a:r>
              <a:rPr lang="en-US" dirty="0" smtClean="0"/>
              <a:t>GHz</a:t>
            </a:r>
            <a:r>
              <a:rPr lang="en-US" dirty="0" smtClean="0"/>
              <a:t> – 5 GHz frequencies.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wireless network </a:t>
            </a:r>
            <a:r>
              <a:rPr lang="en-US" dirty="0" smtClean="0"/>
              <a:t>standards:</a:t>
            </a:r>
            <a:br>
              <a:rPr lang="en-US" dirty="0" smtClean="0"/>
            </a:br>
            <a:r>
              <a:rPr lang="en-US" dirty="0" smtClean="0"/>
              <a:t>Bluetooth </a:t>
            </a:r>
            <a:r>
              <a:rPr lang="en-US" dirty="0" smtClean="0"/>
              <a:t>wireless network </a:t>
            </a:r>
            <a:endParaRPr lang="en-US" dirty="0"/>
          </a:p>
        </p:txBody>
      </p:sp>
      <p:sp>
        <p:nvSpPr>
          <p:cNvPr id="3" name="Content Placeholder 2"/>
          <p:cNvSpPr>
            <a:spLocks noGrp="1"/>
          </p:cNvSpPr>
          <p:nvPr>
            <p:ph idx="1"/>
          </p:nvPr>
        </p:nvSpPr>
        <p:spPr/>
        <p:txBody>
          <a:bodyPr/>
          <a:lstStyle/>
          <a:p>
            <a:r>
              <a:rPr lang="en-US" dirty="0" smtClean="0"/>
              <a:t>Bluetooth wireless network standards:</a:t>
            </a:r>
          </a:p>
          <a:p>
            <a:pPr lvl="1"/>
            <a:r>
              <a:rPr lang="en-US" dirty="0" smtClean="0"/>
              <a:t>IBM, INTEL, NOKIA, Ericsson, Toshiba</a:t>
            </a:r>
          </a:p>
          <a:p>
            <a:r>
              <a:rPr lang="en-US" dirty="0" smtClean="0"/>
              <a:t>Connect PDAs, printers, mobile devices embedded in computers.</a:t>
            </a:r>
          </a:p>
          <a:p>
            <a:r>
              <a:rPr lang="en-US" dirty="0" smtClean="0"/>
              <a:t>Covers 1 hall, room.</a:t>
            </a:r>
          </a:p>
          <a:p>
            <a:r>
              <a:rPr lang="en-US" dirty="0" smtClean="0"/>
              <a:t>Controlled by 1 person won this network.</a:t>
            </a:r>
          </a:p>
          <a:p>
            <a:r>
              <a:rPr lang="en-US" dirty="0" smtClean="0"/>
              <a:t>Microwave, infrared transmission channel.</a:t>
            </a:r>
            <a:endParaRPr lang="en-US" dirty="0"/>
          </a:p>
        </p:txBody>
      </p:sp>
      <p:pic>
        <p:nvPicPr>
          <p:cNvPr id="14338" name="Picture 2"/>
          <p:cNvPicPr>
            <a:picLocks noChangeAspect="1" noChangeArrowheads="1"/>
          </p:cNvPicPr>
          <p:nvPr/>
        </p:nvPicPr>
        <p:blipFill>
          <a:blip r:embed="rId2" cstate="print"/>
          <a:srcRect l="3082" t="9375" r="64869" b="43750"/>
          <a:stretch>
            <a:fillRect/>
          </a:stretch>
        </p:blipFill>
        <p:spPr bwMode="auto">
          <a:xfrm>
            <a:off x="4648200" y="4879731"/>
            <a:ext cx="2286000" cy="1978269"/>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wireless network </a:t>
            </a:r>
            <a:r>
              <a:rPr lang="en-US" dirty="0" smtClean="0"/>
              <a:t>standards:</a:t>
            </a:r>
            <a:br>
              <a:rPr lang="en-US" dirty="0" smtClean="0"/>
            </a:br>
            <a:r>
              <a:rPr lang="en-US" dirty="0" smtClean="0"/>
              <a:t>wireless LAN standard</a:t>
            </a:r>
            <a:endParaRPr lang="en-US" dirty="0"/>
          </a:p>
        </p:txBody>
      </p:sp>
      <p:sp>
        <p:nvSpPr>
          <p:cNvPr id="3" name="Content Placeholder 2"/>
          <p:cNvSpPr>
            <a:spLocks noGrp="1"/>
          </p:cNvSpPr>
          <p:nvPr>
            <p:ph idx="1"/>
          </p:nvPr>
        </p:nvSpPr>
        <p:spPr/>
        <p:txBody>
          <a:bodyPr/>
          <a:lstStyle/>
          <a:p>
            <a:r>
              <a:rPr lang="en-US" dirty="0" smtClean="0"/>
              <a:t>IEEE, 802.11 project</a:t>
            </a:r>
          </a:p>
          <a:p>
            <a:r>
              <a:rPr lang="en-US" dirty="0" smtClean="0"/>
              <a:t>802.11a , 802.11b, 802.11g</a:t>
            </a:r>
          </a:p>
          <a:p>
            <a:r>
              <a:rPr lang="en-US" dirty="0" smtClean="0"/>
              <a:t>It is called Wi-Fi ( commercial name)</a:t>
            </a:r>
          </a:p>
          <a:p>
            <a:r>
              <a:rPr lang="en-US" sz="3600" b="1" dirty="0" smtClean="0"/>
              <a:t>802.11 wireless LAN:</a:t>
            </a:r>
          </a:p>
          <a:p>
            <a:pPr lvl="1"/>
            <a:r>
              <a:rPr lang="en-US" sz="2600" dirty="0" smtClean="0"/>
              <a:t>Transmission rate: 2 Mbps</a:t>
            </a:r>
          </a:p>
          <a:p>
            <a:pPr lvl="1"/>
            <a:r>
              <a:rPr lang="en-US" sz="2600" dirty="0" smtClean="0"/>
              <a:t>Bandwidth: 2.4 GHz</a:t>
            </a:r>
          </a:p>
          <a:p>
            <a:r>
              <a:rPr lang="en-US" sz="3600" b="1" dirty="0" smtClean="0"/>
              <a:t>802.11b </a:t>
            </a:r>
            <a:r>
              <a:rPr lang="en-US" sz="3600" b="1" dirty="0" smtClean="0"/>
              <a:t>wireless LAN:</a:t>
            </a:r>
          </a:p>
          <a:p>
            <a:pPr lvl="1"/>
            <a:r>
              <a:rPr lang="en-US" sz="2600" dirty="0" smtClean="0"/>
              <a:t>Transmission rate: </a:t>
            </a:r>
            <a:r>
              <a:rPr lang="en-US" sz="2600" dirty="0" smtClean="0"/>
              <a:t>11 </a:t>
            </a:r>
            <a:r>
              <a:rPr lang="en-US" sz="2600" dirty="0" smtClean="0"/>
              <a:t>Mbps</a:t>
            </a:r>
          </a:p>
          <a:p>
            <a:pPr lvl="1"/>
            <a:r>
              <a:rPr lang="en-US" sz="2600" dirty="0" smtClean="0"/>
              <a:t>Bandwidth: 2.4 GHz</a:t>
            </a:r>
          </a:p>
          <a:p>
            <a:endParaRPr lang="en-US" sz="2900" dirty="0" smtClean="0"/>
          </a:p>
          <a:p>
            <a:pPr lvl="1"/>
            <a:endParaRPr lang="en-US" sz="3300" b="1" dirty="0" smtClean="0"/>
          </a:p>
          <a:p>
            <a:endParaRPr lang="en-US" dirty="0"/>
          </a:p>
        </p:txBody>
      </p:sp>
      <p:pic>
        <p:nvPicPr>
          <p:cNvPr id="15362" name="Picture 2"/>
          <p:cNvPicPr>
            <a:picLocks noChangeAspect="1" noChangeArrowheads="1"/>
          </p:cNvPicPr>
          <p:nvPr/>
        </p:nvPicPr>
        <p:blipFill>
          <a:blip r:embed="rId2" cstate="print"/>
          <a:srcRect t="7292" r="75963" b="65625"/>
          <a:stretch>
            <a:fillRect/>
          </a:stretch>
        </p:blipFill>
        <p:spPr bwMode="auto">
          <a:xfrm>
            <a:off x="6096000" y="990600"/>
            <a:ext cx="2590800" cy="17272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wireless network </a:t>
            </a:r>
            <a:r>
              <a:rPr lang="en-US" dirty="0" smtClean="0"/>
              <a:t>standards:</a:t>
            </a:r>
            <a:br>
              <a:rPr lang="en-US" dirty="0" smtClean="0"/>
            </a:br>
            <a:r>
              <a:rPr lang="en-US" dirty="0" smtClean="0"/>
              <a:t>wireless LAN standard</a:t>
            </a:r>
            <a:endParaRPr lang="en-US" dirty="0"/>
          </a:p>
        </p:txBody>
      </p:sp>
      <p:sp>
        <p:nvSpPr>
          <p:cNvPr id="3" name="Content Placeholder 2"/>
          <p:cNvSpPr>
            <a:spLocks noGrp="1"/>
          </p:cNvSpPr>
          <p:nvPr>
            <p:ph idx="1"/>
          </p:nvPr>
        </p:nvSpPr>
        <p:spPr/>
        <p:txBody>
          <a:bodyPr/>
          <a:lstStyle/>
          <a:p>
            <a:r>
              <a:rPr lang="en-US" sz="3600" b="1" dirty="0" smtClean="0"/>
              <a:t>802.11a wireless LAN:</a:t>
            </a:r>
          </a:p>
          <a:p>
            <a:pPr lvl="1"/>
            <a:r>
              <a:rPr lang="en-US" sz="2600" dirty="0" smtClean="0"/>
              <a:t>Transmission rate: 54 Mbps</a:t>
            </a:r>
          </a:p>
          <a:p>
            <a:pPr lvl="1"/>
            <a:r>
              <a:rPr lang="en-US" sz="2600" dirty="0" smtClean="0"/>
              <a:t>Bandwidth: 5 GHz</a:t>
            </a:r>
          </a:p>
          <a:p>
            <a:r>
              <a:rPr lang="en-US" sz="3600" b="1" dirty="0" smtClean="0"/>
              <a:t>802.11g </a:t>
            </a:r>
            <a:r>
              <a:rPr lang="en-US" sz="3600" b="1" dirty="0" smtClean="0"/>
              <a:t>wireless LAN:</a:t>
            </a:r>
          </a:p>
          <a:p>
            <a:pPr lvl="1"/>
            <a:r>
              <a:rPr lang="en-US" sz="2600" dirty="0" smtClean="0"/>
              <a:t>Transmission </a:t>
            </a:r>
            <a:r>
              <a:rPr lang="en-US" sz="2600" dirty="0" smtClean="0"/>
              <a:t>rate: 54 Mbps</a:t>
            </a:r>
            <a:endParaRPr lang="en-US" sz="2600" dirty="0" smtClean="0"/>
          </a:p>
          <a:p>
            <a:pPr lvl="1"/>
            <a:r>
              <a:rPr lang="en-US" sz="2600" dirty="0" smtClean="0"/>
              <a:t>Bandwidth: 2.4 </a:t>
            </a:r>
            <a:r>
              <a:rPr lang="en-US" sz="2600" dirty="0" smtClean="0"/>
              <a:t>GHz</a:t>
            </a:r>
          </a:p>
          <a:p>
            <a:pPr lvl="1"/>
            <a:r>
              <a:rPr lang="en-US" sz="2600" dirty="0" smtClean="0"/>
              <a:t>Compatible with </a:t>
            </a:r>
            <a:r>
              <a:rPr lang="en-US" sz="2600" b="1" dirty="0" smtClean="0"/>
              <a:t>802.11b</a:t>
            </a:r>
            <a:endParaRPr lang="en-US" sz="2600" b="1" dirty="0" smtClean="0"/>
          </a:p>
          <a:p>
            <a:endParaRPr lang="en-US" sz="2900" dirty="0" smtClean="0"/>
          </a:p>
          <a:p>
            <a:pPr lvl="1"/>
            <a:endParaRPr lang="en-US" sz="3300" b="1" dirty="0" smtClean="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wireless network standards:</a:t>
            </a:r>
            <a:br>
              <a:rPr lang="en-US" dirty="0" smtClean="0"/>
            </a:br>
            <a:r>
              <a:rPr lang="en-US" dirty="0" smtClean="0"/>
              <a:t>wireless </a:t>
            </a:r>
            <a:r>
              <a:rPr lang="en-US" dirty="0" smtClean="0"/>
              <a:t>MAN </a:t>
            </a:r>
            <a:r>
              <a:rPr lang="en-US" dirty="0" smtClean="0"/>
              <a:t>standard</a:t>
            </a:r>
            <a:endParaRPr lang="en-US" dirty="0"/>
          </a:p>
        </p:txBody>
      </p:sp>
      <p:sp>
        <p:nvSpPr>
          <p:cNvPr id="3" name="Content Placeholder 2"/>
          <p:cNvSpPr>
            <a:spLocks noGrp="1"/>
          </p:cNvSpPr>
          <p:nvPr>
            <p:ph idx="1"/>
          </p:nvPr>
        </p:nvSpPr>
        <p:spPr/>
        <p:txBody>
          <a:bodyPr/>
          <a:lstStyle/>
          <a:p>
            <a:r>
              <a:rPr lang="en-US" dirty="0" smtClean="0"/>
              <a:t>IEEE, 802.16 project</a:t>
            </a:r>
          </a:p>
          <a:p>
            <a:r>
              <a:rPr lang="en-US" dirty="0" smtClean="0"/>
              <a:t>802.16:</a:t>
            </a:r>
          </a:p>
          <a:p>
            <a:pPr lvl="1"/>
            <a:r>
              <a:rPr lang="en-US" dirty="0" smtClean="0"/>
              <a:t>Line of sight transmission rate: 134 Mbps</a:t>
            </a:r>
          </a:p>
          <a:p>
            <a:pPr lvl="1"/>
            <a:r>
              <a:rPr lang="en-US" dirty="0" smtClean="0"/>
              <a:t> </a:t>
            </a:r>
            <a:r>
              <a:rPr lang="en-US" sz="2400" dirty="0" smtClean="0"/>
              <a:t>Bandwidth: 10-66 GHz.</a:t>
            </a:r>
          </a:p>
          <a:p>
            <a:pPr lvl="1"/>
            <a:endParaRPr lang="en-US" sz="2400" dirty="0" smtClean="0"/>
          </a:p>
          <a:p>
            <a:r>
              <a:rPr lang="en-US" sz="2700" dirty="0" err="1" smtClean="0"/>
              <a:t>Wi</a:t>
            </a:r>
            <a:r>
              <a:rPr lang="en-US" sz="2700" dirty="0" smtClean="0"/>
              <a:t>-MAX 802.16a:</a:t>
            </a:r>
          </a:p>
          <a:p>
            <a:pPr lvl="1"/>
            <a:r>
              <a:rPr lang="en-US" sz="2400" dirty="0" smtClean="0"/>
              <a:t>Line of sight transmission rate: </a:t>
            </a:r>
            <a:r>
              <a:rPr lang="en-US" sz="2400" dirty="0" smtClean="0"/>
              <a:t>70 </a:t>
            </a:r>
            <a:r>
              <a:rPr lang="en-US" sz="2400" dirty="0" smtClean="0"/>
              <a:t>Mbps</a:t>
            </a:r>
          </a:p>
          <a:p>
            <a:pPr lvl="1"/>
            <a:r>
              <a:rPr lang="en-US" sz="2400" dirty="0" smtClean="0"/>
              <a:t> </a:t>
            </a:r>
            <a:r>
              <a:rPr lang="en-US" sz="2800" dirty="0" smtClean="0"/>
              <a:t>Bandwidth: </a:t>
            </a:r>
            <a:r>
              <a:rPr lang="en-US" sz="2800" dirty="0" smtClean="0"/>
              <a:t>2-11 </a:t>
            </a:r>
            <a:r>
              <a:rPr lang="en-US" sz="2800" dirty="0" smtClean="0"/>
              <a:t>GHz.</a:t>
            </a:r>
          </a:p>
          <a:p>
            <a:pPr lvl="1"/>
            <a:endParaRPr lang="en-US" sz="2400" dirty="0" smtClean="0"/>
          </a:p>
          <a:p>
            <a:pPr lvl="1"/>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wireless network standards:</a:t>
            </a:r>
            <a:br>
              <a:rPr lang="en-US" dirty="0" smtClean="0"/>
            </a:br>
            <a:r>
              <a:rPr lang="en-US" dirty="0" smtClean="0"/>
              <a:t>wireless MAN standard</a:t>
            </a:r>
            <a:endParaRPr lang="en-US" dirty="0"/>
          </a:p>
        </p:txBody>
      </p:sp>
      <p:pic>
        <p:nvPicPr>
          <p:cNvPr id="16386" name="Picture 2"/>
          <p:cNvPicPr>
            <a:picLocks noChangeAspect="1" noChangeArrowheads="1"/>
          </p:cNvPicPr>
          <p:nvPr/>
        </p:nvPicPr>
        <p:blipFill>
          <a:blip r:embed="rId2" cstate="print"/>
          <a:srcRect l="9846" t="18750" r="10875" b="21875"/>
          <a:stretch>
            <a:fillRect/>
          </a:stretch>
        </p:blipFill>
        <p:spPr bwMode="auto">
          <a:xfrm>
            <a:off x="838200" y="1600200"/>
            <a:ext cx="6690895" cy="49530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sensor network</a:t>
            </a:r>
            <a:endParaRPr lang="en-US" dirty="0"/>
          </a:p>
        </p:txBody>
      </p:sp>
      <p:sp>
        <p:nvSpPr>
          <p:cNvPr id="3" name="Content Placeholder 2"/>
          <p:cNvSpPr>
            <a:spLocks noGrp="1"/>
          </p:cNvSpPr>
          <p:nvPr>
            <p:ph idx="1"/>
          </p:nvPr>
        </p:nvSpPr>
        <p:spPr/>
        <p:txBody>
          <a:bodyPr/>
          <a:lstStyle/>
          <a:p>
            <a:r>
              <a:rPr lang="en-US" dirty="0" smtClean="0"/>
              <a:t>For specific purposes, use sensing and digital controlling.</a:t>
            </a:r>
          </a:p>
          <a:p>
            <a:r>
              <a:rPr lang="en-US" dirty="0" smtClean="0"/>
              <a:t>Used </a:t>
            </a:r>
            <a:r>
              <a:rPr lang="en-US" dirty="0" smtClean="0"/>
              <a:t>for </a:t>
            </a:r>
            <a:r>
              <a:rPr lang="en-US" dirty="0" smtClean="0"/>
              <a:t>Remote </a:t>
            </a:r>
            <a:r>
              <a:rPr lang="en-US" dirty="0" smtClean="0"/>
              <a:t>Sensing application, ex: factories, radar application, hospitals.</a:t>
            </a:r>
          </a:p>
          <a:p>
            <a:r>
              <a:rPr lang="en-US" b="1" u="sng" dirty="0" smtClean="0"/>
              <a:t>802.15.3</a:t>
            </a:r>
            <a:r>
              <a:rPr lang="en-US" dirty="0" smtClean="0"/>
              <a:t> standards:  </a:t>
            </a:r>
          </a:p>
          <a:p>
            <a:r>
              <a:rPr lang="en-US" dirty="0" smtClean="0"/>
              <a:t>Transmission using: Ultra Wide Band (UWB), transmission with lower power with a very  high broadband.</a:t>
            </a:r>
          </a:p>
          <a:p>
            <a:r>
              <a:rPr lang="en-US" dirty="0" smtClean="0"/>
              <a:t>No interference and noise.</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wireless network standards</a:t>
            </a:r>
            <a:endParaRPr lang="en-US" dirty="0"/>
          </a:p>
        </p:txBody>
      </p:sp>
      <p:pic>
        <p:nvPicPr>
          <p:cNvPr id="17410" name="Picture 2"/>
          <p:cNvPicPr>
            <a:picLocks noChangeAspect="1" noChangeArrowheads="1"/>
          </p:cNvPicPr>
          <p:nvPr/>
        </p:nvPicPr>
        <p:blipFill>
          <a:blip r:embed="rId2" cstate="print"/>
          <a:srcRect l="5547" t="8333" r="7550" b="12500"/>
          <a:stretch>
            <a:fillRect/>
          </a:stretch>
        </p:blipFill>
        <p:spPr bwMode="auto">
          <a:xfrm>
            <a:off x="152400" y="1600200"/>
            <a:ext cx="8763000" cy="4723319"/>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LAN protocols</a:t>
            </a:r>
            <a:endParaRPr lang="en-US" dirty="0"/>
          </a:p>
        </p:txBody>
      </p:sp>
      <p:sp>
        <p:nvSpPr>
          <p:cNvPr id="3" name="Content Placeholder 2"/>
          <p:cNvSpPr>
            <a:spLocks noGrp="1"/>
          </p:cNvSpPr>
          <p:nvPr>
            <p:ph idx="1"/>
          </p:nvPr>
        </p:nvSpPr>
        <p:spPr/>
        <p:txBody>
          <a:bodyPr>
            <a:normAutofit/>
          </a:bodyPr>
          <a:lstStyle/>
          <a:p>
            <a:r>
              <a:rPr lang="en-US" dirty="0" smtClean="0"/>
              <a:t>Due to noise, interference, hidden and exposed nodes; CSMA can’t be used effectively in wireless LANs.</a:t>
            </a:r>
          </a:p>
          <a:p>
            <a:r>
              <a:rPr lang="en-US" dirty="0" smtClean="0"/>
              <a:t>Aloha can be used.</a:t>
            </a:r>
          </a:p>
          <a:p>
            <a:r>
              <a:rPr lang="en-US" dirty="0" smtClean="0"/>
              <a:t>Multiple Access with Collision </a:t>
            </a:r>
            <a:r>
              <a:rPr lang="en-US" dirty="0" smtClean="0"/>
              <a:t>Avoidance </a:t>
            </a:r>
            <a:r>
              <a:rPr lang="en-US" b="1" dirty="0" smtClean="0"/>
              <a:t>MACA</a:t>
            </a:r>
            <a:r>
              <a:rPr lang="en-US" dirty="0" smtClean="0"/>
              <a:t>; similar to CSMA/DA</a:t>
            </a:r>
          </a:p>
          <a:p>
            <a:r>
              <a:rPr lang="en-US" dirty="0" smtClean="0"/>
              <a:t>Multiple Access with Collision Avoidance for </a:t>
            </a:r>
            <a:r>
              <a:rPr lang="en-US" dirty="0" smtClean="0"/>
              <a:t>Wireless </a:t>
            </a:r>
            <a:r>
              <a:rPr lang="en-US" b="1" dirty="0" smtClean="0"/>
              <a:t>MACAW.</a:t>
            </a:r>
          </a:p>
          <a:p>
            <a:pPr lvl="1"/>
            <a:r>
              <a:rPr lang="en-US" b="1" dirty="0" smtClean="0"/>
              <a:t>Collisions can be detected at receiver device.</a:t>
            </a:r>
          </a:p>
          <a:p>
            <a:pPr lvl="1"/>
            <a:r>
              <a:rPr lang="en-US" b="1" dirty="0" smtClean="0"/>
              <a:t>Transmission by </a:t>
            </a:r>
            <a:r>
              <a:rPr lang="en-US" dirty="0" smtClean="0"/>
              <a:t>Request To Send” frame (RTS) </a:t>
            </a:r>
            <a:r>
              <a:rPr lang="en-US" dirty="0" smtClean="0"/>
              <a:t>and Confirm </a:t>
            </a:r>
            <a:r>
              <a:rPr lang="en-US" dirty="0" smtClean="0"/>
              <a:t>To Send” frame (CTS</a:t>
            </a:r>
            <a:r>
              <a:rPr lang="en-US" dirty="0" smtClean="0"/>
              <a:t>).</a:t>
            </a:r>
          </a:p>
          <a:p>
            <a:pPr lvl="1"/>
            <a:endParaRPr lang="en-US"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LAN protocols</a:t>
            </a:r>
            <a:endParaRPr lang="en-US" dirty="0"/>
          </a:p>
        </p:txBody>
      </p:sp>
      <p:sp>
        <p:nvSpPr>
          <p:cNvPr id="3" name="Content Placeholder 2"/>
          <p:cNvSpPr>
            <a:spLocks noGrp="1"/>
          </p:cNvSpPr>
          <p:nvPr>
            <p:ph idx="1"/>
          </p:nvPr>
        </p:nvSpPr>
        <p:spPr/>
        <p:txBody>
          <a:bodyPr/>
          <a:lstStyle/>
          <a:p>
            <a:r>
              <a:rPr lang="en-US" dirty="0" smtClean="0"/>
              <a:t>Waiting time after collision is equal with all waiting nodes. </a:t>
            </a:r>
          </a:p>
          <a:p>
            <a:r>
              <a:rPr lang="en-US" dirty="0" smtClean="0"/>
              <a:t>ACK is used to confirm receiving the data correctly.</a:t>
            </a:r>
          </a:p>
          <a:p>
            <a:pPr lvl="1"/>
            <a:r>
              <a:rPr lang="en-US" dirty="0" smtClean="0"/>
              <a:t>RTS</a:t>
            </a:r>
          </a:p>
          <a:p>
            <a:pPr lvl="1"/>
            <a:r>
              <a:rPr lang="en-US" dirty="0" smtClean="0"/>
              <a:t>CTS</a:t>
            </a:r>
          </a:p>
          <a:p>
            <a:pPr lvl="1"/>
            <a:r>
              <a:rPr lang="en-US" dirty="0" smtClean="0"/>
              <a:t>DATA</a:t>
            </a:r>
          </a:p>
          <a:p>
            <a:pPr lvl="1"/>
            <a:r>
              <a:rPr lang="en-US" dirty="0" smtClean="0"/>
              <a:t>ACK</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network</a:t>
            </a:r>
            <a:endParaRPr lang="en-US" dirty="0"/>
          </a:p>
        </p:txBody>
      </p:sp>
      <p:sp>
        <p:nvSpPr>
          <p:cNvPr id="3" name="Content Placeholder 2"/>
          <p:cNvSpPr>
            <a:spLocks noGrp="1"/>
          </p:cNvSpPr>
          <p:nvPr>
            <p:ph idx="1"/>
          </p:nvPr>
        </p:nvSpPr>
        <p:spPr/>
        <p:txBody>
          <a:bodyPr/>
          <a:lstStyle/>
          <a:p>
            <a:r>
              <a:rPr lang="en-US" dirty="0" smtClean="0"/>
              <a:t>Wireless network based on its covered and its bandwidth used in its channel frequencies.</a:t>
            </a:r>
          </a:p>
          <a:p>
            <a:pPr lvl="1"/>
            <a:r>
              <a:rPr lang="en-US" dirty="0" smtClean="0"/>
              <a:t>Wireless Personal Area Network (WPAN)</a:t>
            </a:r>
            <a:r>
              <a:rPr lang="ar-SA" dirty="0" smtClean="0"/>
              <a:t> الشبكة الشخصية المحلية اللاسلكية</a:t>
            </a:r>
            <a:r>
              <a:rPr lang="en-US" dirty="0" smtClean="0"/>
              <a:t>.</a:t>
            </a:r>
          </a:p>
          <a:p>
            <a:pPr lvl="1"/>
            <a:r>
              <a:rPr lang="en-US" dirty="0" smtClean="0"/>
              <a:t>Wireless LAN</a:t>
            </a:r>
            <a:r>
              <a:rPr lang="ar-SA" dirty="0" smtClean="0"/>
              <a:t>الشبكة المحلية اللاسلكية </a:t>
            </a:r>
            <a:r>
              <a:rPr lang="en-US" dirty="0" smtClean="0"/>
              <a:t>.</a:t>
            </a:r>
          </a:p>
          <a:p>
            <a:pPr lvl="1"/>
            <a:r>
              <a:rPr lang="en-US" dirty="0" smtClean="0"/>
              <a:t>Wireless WAN</a:t>
            </a:r>
            <a:r>
              <a:rPr lang="ar-SA" dirty="0" smtClean="0"/>
              <a:t>الشبكة الموسعة اللاسلكية </a:t>
            </a:r>
            <a:r>
              <a:rPr lang="en-US" dirty="0" smtClean="0"/>
              <a:t>.</a:t>
            </a:r>
          </a:p>
          <a:p>
            <a:pPr lvl="1"/>
            <a:r>
              <a:rPr lang="en-US" dirty="0" smtClean="0"/>
              <a:t>Wireless Broadband</a:t>
            </a:r>
            <a:r>
              <a:rPr lang="ar-SA" dirty="0" smtClean="0"/>
              <a:t>الشبكة اللاسلكية المدنية عريضة النطاق </a:t>
            </a:r>
            <a:r>
              <a:rPr lang="en-US" dirty="0" smtClean="0"/>
              <a:t>.</a:t>
            </a:r>
          </a:p>
          <a:p>
            <a:pPr lvl="1"/>
            <a:r>
              <a:rPr lang="en-US" dirty="0" smtClean="0"/>
              <a:t>Wireless Cellular</a:t>
            </a:r>
            <a:r>
              <a:rPr lang="ar-SA" dirty="0" smtClean="0"/>
              <a:t>الشبكة اللاسلكية الجوالة</a:t>
            </a:r>
            <a:r>
              <a:rPr lang="en-US"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Wireless Personal Area Network (WPAN)</a:t>
            </a:r>
            <a:endParaRPr lang="en-US" dirty="0"/>
          </a:p>
        </p:txBody>
      </p:sp>
      <p:sp>
        <p:nvSpPr>
          <p:cNvPr id="3" name="Content Placeholder 2"/>
          <p:cNvSpPr>
            <a:spLocks noGrp="1"/>
          </p:cNvSpPr>
          <p:nvPr>
            <p:ph idx="1"/>
          </p:nvPr>
        </p:nvSpPr>
        <p:spPr/>
        <p:txBody>
          <a:bodyPr/>
          <a:lstStyle/>
          <a:p>
            <a:r>
              <a:rPr lang="en-US" dirty="0" smtClean="0"/>
              <a:t>Used to link or connect personal devices (PDA Personal Data Assistant), printers, mobile devices embedded in computers.</a:t>
            </a:r>
          </a:p>
          <a:p>
            <a:endParaRPr lang="en-US" dirty="0" smtClean="0"/>
          </a:p>
          <a:p>
            <a:r>
              <a:rPr lang="en-US" dirty="0" smtClean="0"/>
              <a:t>One hall, room</a:t>
            </a:r>
          </a:p>
          <a:p>
            <a:endParaRPr lang="en-US" dirty="0" smtClean="0"/>
          </a:p>
          <a:p>
            <a:r>
              <a:rPr lang="en-US" dirty="0" smtClean="0"/>
              <a:t>Controlled by 1 person owned the network.</a:t>
            </a:r>
          </a:p>
          <a:p>
            <a:endParaRPr lang="en-US" dirty="0" smtClean="0"/>
          </a:p>
          <a:p>
            <a:r>
              <a:rPr lang="en-US" dirty="0" smtClean="0"/>
              <a:t>Microwave, Infrared waves.</a:t>
            </a:r>
            <a:endParaRPr lang="en-US" dirty="0"/>
          </a:p>
        </p:txBody>
      </p:sp>
      <p:pic>
        <p:nvPicPr>
          <p:cNvPr id="1026" name="Picture 2"/>
          <p:cNvPicPr>
            <a:picLocks noChangeAspect="1" noChangeArrowheads="1"/>
          </p:cNvPicPr>
          <p:nvPr/>
        </p:nvPicPr>
        <p:blipFill>
          <a:blip r:embed="rId2" cstate="print"/>
          <a:srcRect t="9375" r="64253" b="40625"/>
          <a:stretch>
            <a:fillRect/>
          </a:stretch>
        </p:blipFill>
        <p:spPr bwMode="auto">
          <a:xfrm>
            <a:off x="6096000" y="2514600"/>
            <a:ext cx="1933575" cy="16002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l="2542" t="9375" r="60478" b="39583"/>
          <a:stretch>
            <a:fillRect/>
          </a:stretch>
        </p:blipFill>
        <p:spPr bwMode="auto">
          <a:xfrm>
            <a:off x="5562601" y="4790440"/>
            <a:ext cx="2438400" cy="199136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LAN</a:t>
            </a:r>
            <a:endParaRPr lang="en-US" dirty="0"/>
          </a:p>
        </p:txBody>
      </p:sp>
      <p:sp>
        <p:nvSpPr>
          <p:cNvPr id="3" name="Content Placeholder 2"/>
          <p:cNvSpPr>
            <a:spLocks noGrp="1"/>
          </p:cNvSpPr>
          <p:nvPr>
            <p:ph idx="1"/>
          </p:nvPr>
        </p:nvSpPr>
        <p:spPr/>
        <p:txBody>
          <a:bodyPr/>
          <a:lstStyle/>
          <a:p>
            <a:r>
              <a:rPr lang="en-US" dirty="0" smtClean="0"/>
              <a:t>Covers a building, or more.</a:t>
            </a:r>
          </a:p>
          <a:p>
            <a:r>
              <a:rPr lang="en-US" dirty="0" smtClean="0"/>
              <a:t>Connects personal computers, Notebooks, printers, storage devices wirelessly.</a:t>
            </a:r>
          </a:p>
          <a:p>
            <a:r>
              <a:rPr lang="en-US" dirty="0" smtClean="0"/>
              <a:t>Controlled by 1 person or more.</a:t>
            </a:r>
          </a:p>
          <a:p>
            <a:r>
              <a:rPr lang="en-US" dirty="0" smtClean="0"/>
              <a:t>Microwave, Infrared waves.</a:t>
            </a:r>
            <a:endParaRPr lang="en-US" dirty="0"/>
          </a:p>
        </p:txBody>
      </p:sp>
      <p:pic>
        <p:nvPicPr>
          <p:cNvPr id="3074" name="Picture 2"/>
          <p:cNvPicPr>
            <a:picLocks noChangeAspect="1" noChangeArrowheads="1"/>
          </p:cNvPicPr>
          <p:nvPr/>
        </p:nvPicPr>
        <p:blipFill>
          <a:blip r:embed="rId2" cstate="print"/>
          <a:srcRect l="5294" t="8333" r="55294" b="55208"/>
          <a:stretch>
            <a:fillRect/>
          </a:stretch>
        </p:blipFill>
        <p:spPr bwMode="auto">
          <a:xfrm>
            <a:off x="2667000" y="4191000"/>
            <a:ext cx="5105400" cy="26670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WAN</a:t>
            </a:r>
            <a:endParaRPr lang="en-US" dirty="0"/>
          </a:p>
        </p:txBody>
      </p:sp>
      <p:sp>
        <p:nvSpPr>
          <p:cNvPr id="3" name="Content Placeholder 2"/>
          <p:cNvSpPr>
            <a:spLocks noGrp="1"/>
          </p:cNvSpPr>
          <p:nvPr>
            <p:ph idx="1"/>
          </p:nvPr>
        </p:nvSpPr>
        <p:spPr/>
        <p:txBody>
          <a:bodyPr/>
          <a:lstStyle/>
          <a:p>
            <a:r>
              <a:rPr lang="en-US" dirty="0" smtClean="0"/>
              <a:t>Covered wider geographical area, cities, countries.</a:t>
            </a:r>
          </a:p>
          <a:p>
            <a:endParaRPr lang="en-US" dirty="0" smtClean="0"/>
          </a:p>
          <a:p>
            <a:r>
              <a:rPr lang="en-US" dirty="0" smtClean="0"/>
              <a:t>Links and connects computers among different cities wirelessly by Satellite.</a:t>
            </a:r>
          </a:p>
          <a:p>
            <a:endParaRPr lang="en-US" dirty="0" smtClean="0"/>
          </a:p>
          <a:p>
            <a:r>
              <a:rPr lang="en-US" dirty="0" smtClean="0"/>
              <a:t>Controlled by international organization or government or big telecommunication companies.</a:t>
            </a:r>
          </a:p>
          <a:p>
            <a:endParaRPr lang="en-US" dirty="0" smtClean="0"/>
          </a:p>
          <a:p>
            <a:endParaRPr lang="en-US" dirty="0"/>
          </a:p>
        </p:txBody>
      </p:sp>
      <p:pic>
        <p:nvPicPr>
          <p:cNvPr id="2050" name="Picture 2"/>
          <p:cNvPicPr>
            <a:picLocks noChangeAspect="1" noChangeArrowheads="1"/>
          </p:cNvPicPr>
          <p:nvPr/>
        </p:nvPicPr>
        <p:blipFill>
          <a:blip r:embed="rId2" cstate="print"/>
          <a:srcRect t="7292" r="74731" b="63542"/>
          <a:stretch>
            <a:fillRect/>
          </a:stretch>
        </p:blipFill>
        <p:spPr bwMode="auto">
          <a:xfrm>
            <a:off x="5638800" y="5257800"/>
            <a:ext cx="2286000" cy="1561171"/>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Broadband</a:t>
            </a:r>
            <a:endParaRPr lang="en-US" dirty="0"/>
          </a:p>
        </p:txBody>
      </p:sp>
      <p:sp>
        <p:nvSpPr>
          <p:cNvPr id="3" name="Content Placeholder 2"/>
          <p:cNvSpPr>
            <a:spLocks noGrp="1"/>
          </p:cNvSpPr>
          <p:nvPr>
            <p:ph idx="1"/>
          </p:nvPr>
        </p:nvSpPr>
        <p:spPr/>
        <p:txBody>
          <a:bodyPr/>
          <a:lstStyle/>
          <a:p>
            <a:r>
              <a:rPr lang="en-US" dirty="0" smtClean="0"/>
              <a:t>Covers a city.</a:t>
            </a:r>
          </a:p>
          <a:p>
            <a:r>
              <a:rPr lang="en-US" dirty="0" smtClean="0"/>
              <a:t>Connects computers wirelessly.</a:t>
            </a:r>
          </a:p>
          <a:p>
            <a:r>
              <a:rPr lang="en-US" dirty="0" smtClean="0"/>
              <a:t>Mainly used </a:t>
            </a:r>
            <a:r>
              <a:rPr lang="en-US" dirty="0" smtClean="0"/>
              <a:t>to transmit </a:t>
            </a:r>
            <a:r>
              <a:rPr lang="en-US" dirty="0" smtClean="0"/>
              <a:t>large </a:t>
            </a:r>
            <a:r>
              <a:rPr lang="en-US" dirty="0" smtClean="0"/>
              <a:t>amounts of </a:t>
            </a:r>
            <a:r>
              <a:rPr lang="en-US" dirty="0" smtClean="0"/>
              <a:t>data very fast, </a:t>
            </a:r>
          </a:p>
          <a:p>
            <a:r>
              <a:rPr lang="en-US" dirty="0" smtClean="0"/>
              <a:t>Ex: Video films, Photos, websites.</a:t>
            </a:r>
          </a:p>
          <a:p>
            <a:endParaRPr lang="en-US" dirty="0" smtClean="0"/>
          </a:p>
          <a:p>
            <a:r>
              <a:rPr lang="en-US" dirty="0" smtClean="0"/>
              <a:t>Broadband microwaves, laser.</a:t>
            </a:r>
          </a:p>
          <a:p>
            <a:endParaRPr lang="en-US" dirty="0" smtClean="0"/>
          </a:p>
          <a:p>
            <a:r>
              <a:rPr lang="en-US" dirty="0" smtClean="0"/>
              <a:t>Controlled by organization or government.</a:t>
            </a:r>
            <a:endParaRPr lang="en-US" dirty="0"/>
          </a:p>
        </p:txBody>
      </p:sp>
      <p:pic>
        <p:nvPicPr>
          <p:cNvPr id="5122" name="Picture 2"/>
          <p:cNvPicPr>
            <a:picLocks noChangeAspect="1" noChangeArrowheads="1"/>
          </p:cNvPicPr>
          <p:nvPr/>
        </p:nvPicPr>
        <p:blipFill>
          <a:blip r:embed="rId2" cstate="print"/>
          <a:srcRect t="8333" r="77812" b="63542"/>
          <a:stretch>
            <a:fillRect/>
          </a:stretch>
        </p:blipFill>
        <p:spPr bwMode="auto">
          <a:xfrm>
            <a:off x="6324600" y="3048000"/>
            <a:ext cx="2743200" cy="2057400"/>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l="25882" t="30208" r="51765" b="19792"/>
          <a:stretch>
            <a:fillRect/>
          </a:stretch>
        </p:blipFill>
        <p:spPr bwMode="auto">
          <a:xfrm>
            <a:off x="6248400" y="381000"/>
            <a:ext cx="1676400" cy="2117558"/>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Cellular</a:t>
            </a:r>
            <a:endParaRPr lang="en-US" dirty="0"/>
          </a:p>
        </p:txBody>
      </p:sp>
      <p:sp>
        <p:nvSpPr>
          <p:cNvPr id="3" name="Content Placeholder 2"/>
          <p:cNvSpPr>
            <a:spLocks noGrp="1"/>
          </p:cNvSpPr>
          <p:nvPr>
            <p:ph idx="1"/>
          </p:nvPr>
        </p:nvSpPr>
        <p:spPr/>
        <p:txBody>
          <a:bodyPr/>
          <a:lstStyle/>
          <a:p>
            <a:r>
              <a:rPr lang="en-US" dirty="0" smtClean="0"/>
              <a:t>Used mostly for mobiles, but now can be used for data transmission.</a:t>
            </a:r>
          </a:p>
          <a:p>
            <a:r>
              <a:rPr lang="en-US" dirty="0" smtClean="0"/>
              <a:t>Can connect computers, connect to Internet.</a:t>
            </a:r>
          </a:p>
          <a:p>
            <a:r>
              <a:rPr lang="en-US" dirty="0" smtClean="0"/>
              <a:t>Can be used in a wide area.</a:t>
            </a:r>
          </a:p>
          <a:p>
            <a:r>
              <a:rPr lang="en-US" dirty="0" smtClean="0"/>
              <a:t>Controlled by companies or government.</a:t>
            </a:r>
            <a:endParaRPr lang="en-US" dirty="0"/>
          </a:p>
        </p:txBody>
      </p:sp>
      <p:pic>
        <p:nvPicPr>
          <p:cNvPr id="6146" name="Picture 2"/>
          <p:cNvPicPr>
            <a:picLocks noChangeAspect="1" noChangeArrowheads="1"/>
          </p:cNvPicPr>
          <p:nvPr/>
        </p:nvPicPr>
        <p:blipFill>
          <a:blip r:embed="rId2" cstate="print"/>
          <a:srcRect l="31176" t="26042" r="51177" b="52083"/>
          <a:stretch>
            <a:fillRect/>
          </a:stretch>
        </p:blipFill>
        <p:spPr bwMode="auto">
          <a:xfrm>
            <a:off x="5410200" y="3962400"/>
            <a:ext cx="2286000" cy="16002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LAN  applications</a:t>
            </a:r>
            <a:endParaRPr lang="en-US" dirty="0"/>
          </a:p>
        </p:txBody>
      </p:sp>
      <p:sp>
        <p:nvSpPr>
          <p:cNvPr id="3" name="Content Placeholder 2"/>
          <p:cNvSpPr>
            <a:spLocks noGrp="1"/>
          </p:cNvSpPr>
          <p:nvPr>
            <p:ph idx="1"/>
          </p:nvPr>
        </p:nvSpPr>
        <p:spPr/>
        <p:txBody>
          <a:bodyPr/>
          <a:lstStyle/>
          <a:p>
            <a:r>
              <a:rPr lang="en-US" dirty="0" smtClean="0"/>
              <a:t>To extend LAN.</a:t>
            </a:r>
          </a:p>
          <a:p>
            <a:pPr lvl="1"/>
            <a:r>
              <a:rPr lang="en-US" dirty="0" smtClean="0"/>
              <a:t>Sometimes it is difficult to extend  a wired LAN, so wireless technologies can help.</a:t>
            </a:r>
            <a:r>
              <a:rPr lang="en-US" dirty="0" smtClean="0"/>
              <a:t> </a:t>
            </a:r>
            <a:endParaRPr lang="en-US" dirty="0" smtClean="0"/>
          </a:p>
          <a:p>
            <a:pPr lvl="1"/>
            <a:r>
              <a:rPr lang="en-US" dirty="0" smtClean="0"/>
              <a:t>To </a:t>
            </a:r>
            <a:r>
              <a:rPr lang="en-US" dirty="0" smtClean="0"/>
              <a:t>connect two to more LANs.</a:t>
            </a:r>
          </a:p>
          <a:p>
            <a:pPr lvl="1"/>
            <a:endParaRPr lang="en-US" dirty="0" smtClean="0"/>
          </a:p>
        </p:txBody>
      </p:sp>
      <p:pic>
        <p:nvPicPr>
          <p:cNvPr id="7170" name="Picture 2"/>
          <p:cNvPicPr>
            <a:picLocks noChangeAspect="1" noChangeArrowheads="1"/>
          </p:cNvPicPr>
          <p:nvPr/>
        </p:nvPicPr>
        <p:blipFill>
          <a:blip r:embed="rId2" cstate="print"/>
          <a:srcRect l="10622" t="35417" r="20984" b="32292"/>
          <a:stretch>
            <a:fillRect/>
          </a:stretch>
        </p:blipFill>
        <p:spPr bwMode="auto">
          <a:xfrm>
            <a:off x="3773128" y="4800600"/>
            <a:ext cx="4380271" cy="2057400"/>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l="17876" t="39583" r="27202" b="20833"/>
          <a:stretch>
            <a:fillRect/>
          </a:stretch>
        </p:blipFill>
        <p:spPr bwMode="auto">
          <a:xfrm>
            <a:off x="0" y="4267200"/>
            <a:ext cx="3613484" cy="25908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136</TotalTime>
  <Words>940</Words>
  <Application>Microsoft Office PowerPoint</Application>
  <PresentationFormat>On-screen Show (4:3)</PresentationFormat>
  <Paragraphs>150</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Opulent</vt:lpstr>
      <vt:lpstr>CT1303 LAN</vt:lpstr>
      <vt:lpstr>Wireless network</vt:lpstr>
      <vt:lpstr>Wireless network</vt:lpstr>
      <vt:lpstr>Wireless Personal Area Network (WPAN)</vt:lpstr>
      <vt:lpstr>Wireless LAN</vt:lpstr>
      <vt:lpstr>Wireless WAN</vt:lpstr>
      <vt:lpstr>Wireless Broadband</vt:lpstr>
      <vt:lpstr>Wireless Cellular</vt:lpstr>
      <vt:lpstr>Wireless LAN  applications</vt:lpstr>
      <vt:lpstr>Wireless LAN  applications</vt:lpstr>
      <vt:lpstr>Wireless LAN  applications</vt:lpstr>
      <vt:lpstr>Wireless LAN  applications</vt:lpstr>
      <vt:lpstr>Wireless LAN  applications</vt:lpstr>
      <vt:lpstr>Challenges and obstacles of wireless networks </vt:lpstr>
      <vt:lpstr>Challenges and obstacles of wireless networks </vt:lpstr>
      <vt:lpstr>Challenges and obstacles of wireless networks </vt:lpstr>
      <vt:lpstr>Main structure of wireless LANs</vt:lpstr>
      <vt:lpstr>Main structure of wireless LANs</vt:lpstr>
      <vt:lpstr>Main structure of wireless LANs</vt:lpstr>
      <vt:lpstr>wireless network standards</vt:lpstr>
      <vt:lpstr>wireless network standards: Bluetooth wireless network </vt:lpstr>
      <vt:lpstr>wireless network standards: wireless LAN standard</vt:lpstr>
      <vt:lpstr>wireless network standards: wireless LAN standard</vt:lpstr>
      <vt:lpstr>wireless network standards: wireless MAN standard</vt:lpstr>
      <vt:lpstr>wireless network standards: wireless MAN standard</vt:lpstr>
      <vt:lpstr>Wireless sensor network</vt:lpstr>
      <vt:lpstr>wireless network standards</vt:lpstr>
      <vt:lpstr>Wireless LAN protocols</vt:lpstr>
      <vt:lpstr>Wireless LAN protocols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CT1303 LAN</dc:title>
  <dc:creator>Rehab</dc:creator>
  <cp:lastModifiedBy>Rehab</cp:lastModifiedBy>
  <cp:revision>19</cp:revision>
  <dcterms:created xsi:type="dcterms:W3CDTF">2006-08-16T00:00:00Z</dcterms:created>
  <dcterms:modified xsi:type="dcterms:W3CDTF">2013-11-30T17:18:05Z</dcterms:modified>
</cp:coreProperties>
</file>