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71" r:id="rId7"/>
    <p:sldId id="272" r:id="rId8"/>
    <p:sldId id="261" r:id="rId9"/>
    <p:sldId id="273" r:id="rId10"/>
    <p:sldId id="262" r:id="rId11"/>
    <p:sldId id="274" r:id="rId12"/>
    <p:sldId id="263" r:id="rId13"/>
    <p:sldId id="264" r:id="rId14"/>
    <p:sldId id="265" r:id="rId15"/>
    <p:sldId id="266" r:id="rId16"/>
    <p:sldId id="275" r:id="rId17"/>
    <p:sldId id="267" r:id="rId18"/>
    <p:sldId id="268" r:id="rId19"/>
    <p:sldId id="269" r:id="rId20"/>
    <p:sldId id="276"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934" autoAdjust="0"/>
    <p:restoredTop sz="94660"/>
  </p:normalViewPr>
  <p:slideViewPr>
    <p:cSldViewPr>
      <p:cViewPr varScale="1">
        <p:scale>
          <a:sx n="74" d="100"/>
          <a:sy n="74" d="100"/>
        </p:scale>
        <p:origin x="642"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1D8BD707-D9CF-40AE-B4C6-C98DA3205C09}" type="datetimeFigureOut">
              <a:rPr lang="en-US" smtClean="0"/>
              <a:pPr/>
              <a:t>2/14/2017</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B6F15528-21DE-4FAA-801E-634DDDAF4B2B}"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2/14/2017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B6F15528-21DE-4FAA-801E-634DDDAF4B2B}"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2/14/2017</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2/14/2017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B6F15528-21DE-4FAA-801E-634DDDAF4B2B}"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2/14/2017</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B6F15528-21DE-4FAA-801E-634DDDAF4B2B}"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1D8BD707-D9CF-40AE-B4C6-C98DA3205C09}" type="datetimeFigureOut">
              <a:rPr lang="en-US" smtClean="0"/>
              <a:pPr/>
              <a:t>2/14/2017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D8BD707-D9CF-40AE-B4C6-C98DA3205C09}" type="datetimeFigureOut">
              <a:rPr lang="en-US" smtClean="0"/>
              <a:pPr/>
              <a:t>2/14/2017</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B6F15528-21DE-4FAA-801E-634DDDAF4B2B}"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2/14/2017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1D8BD707-D9CF-40AE-B4C6-C98DA3205C09}" type="datetimeFigureOut">
              <a:rPr lang="en-US" smtClean="0"/>
              <a:pPr/>
              <a:t>2/14/2017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B6F15528-21DE-4FAA-801E-634DDDAF4B2B}"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2/14/2017</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B6F15528-21DE-4FAA-801E-634DDDAF4B2B}"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1D8BD707-D9CF-40AE-B4C6-C98DA3205C09}" type="datetimeFigureOut">
              <a:rPr lang="en-US" smtClean="0"/>
              <a:pPr/>
              <a:t>2/14/2017</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1D8BD707-D9CF-40AE-B4C6-C98DA3205C09}" type="datetimeFigureOut">
              <a:rPr lang="en-US" smtClean="0"/>
              <a:pPr/>
              <a:t>2/14/2017</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B6F15528-21DE-4FAA-801E-634DDDAF4B2B}"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hardenwindows7forsecurity.com/" TargetMode="External"/><Relationship Id="rId2" Type="http://schemas.openxmlformats.org/officeDocument/2006/relationships/hyperlink" Target="http://hardenwindows7forsecurity.com/Harden%20Windows%207%20Home%20Premium%2064bit%20-%20Standalone.htm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lnSpcReduction="10000"/>
          </a:bodyPr>
          <a:lstStyle/>
          <a:p>
            <a:r>
              <a:rPr lang="en-US" dirty="0" smtClean="0"/>
              <a:t>Network Security Lab</a:t>
            </a:r>
          </a:p>
          <a:p>
            <a:endParaRPr lang="en-US" dirty="0" smtClean="0"/>
          </a:p>
          <a:p>
            <a:endParaRPr lang="en-US" dirty="0" smtClean="0"/>
          </a:p>
          <a:p>
            <a:endParaRPr lang="en-US" dirty="0" smtClean="0"/>
          </a:p>
          <a:p>
            <a:endParaRPr lang="en-US" dirty="0" smtClean="0"/>
          </a:p>
          <a:p>
            <a:r>
              <a:rPr lang="en-US" dirty="0" smtClean="0"/>
              <a:t>Rehab </a:t>
            </a:r>
            <a:r>
              <a:rPr lang="en-US" dirty="0" err="1" smtClean="0"/>
              <a:t>Alfallaj</a:t>
            </a:r>
            <a:endParaRPr lang="en-US" dirty="0"/>
          </a:p>
        </p:txBody>
      </p:sp>
      <p:sp>
        <p:nvSpPr>
          <p:cNvPr id="2" name="Title 1"/>
          <p:cNvSpPr>
            <a:spLocks noGrp="1"/>
          </p:cNvSpPr>
          <p:nvPr>
            <p:ph type="ctrTitle"/>
          </p:nvPr>
        </p:nvSpPr>
        <p:spPr/>
        <p:txBody>
          <a:bodyPr/>
          <a:lstStyle/>
          <a:p>
            <a:r>
              <a:rPr lang="en-US" dirty="0" smtClean="0"/>
              <a:t>NET332</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sz="quarter" idx="1"/>
          </p:nvPr>
        </p:nvSpPr>
        <p:spPr/>
        <p:txBody>
          <a:bodyPr>
            <a:normAutofit fontScale="77500" lnSpcReduction="20000"/>
          </a:bodyPr>
          <a:lstStyle/>
          <a:p>
            <a:r>
              <a:rPr lang="en-US" dirty="0" smtClean="0"/>
              <a:t>There are some excellent tools available to help in the hardening process. Microsoft provides </a:t>
            </a:r>
            <a:r>
              <a:rPr lang="en-US" dirty="0" err="1" smtClean="0"/>
              <a:t>snapins</a:t>
            </a:r>
            <a:r>
              <a:rPr lang="en-US" dirty="0" smtClean="0"/>
              <a:t> to evaluate and configure the security settings. </a:t>
            </a:r>
          </a:p>
          <a:p>
            <a:endParaRPr lang="en-US" dirty="0" smtClean="0"/>
          </a:p>
          <a:p>
            <a:r>
              <a:rPr lang="en-US" dirty="0" smtClean="0"/>
              <a:t>Changing all the settings to harden a computer can be quite a task. Microsoft has a special security feature called security templates. A security template contains hundreds of possible settings that can be configured to harden a computer.</a:t>
            </a:r>
          </a:p>
          <a:p>
            <a:endParaRPr lang="en-US" dirty="0" smtClean="0"/>
          </a:p>
          <a:p>
            <a:r>
              <a:rPr lang="en-US" dirty="0" smtClean="0"/>
              <a:t>The security templates can control areas such as user rights, permissions, and password policies. While the process of hardening the computer will help prevent harm to the confidentiality, integrity, and availability of the data that is stored on the computer, it will also reduce the functionality or convenience of the computer. </a:t>
            </a:r>
          </a:p>
          <a:p>
            <a:endParaRPr lang="en-US"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sz="quarter" idx="1"/>
          </p:nvPr>
        </p:nvSpPr>
        <p:spPr/>
        <p:txBody>
          <a:bodyPr/>
          <a:lstStyle/>
          <a:p>
            <a:r>
              <a:rPr lang="en-US" dirty="0" smtClean="0"/>
              <a:t>The key is to maintain an appropriate level of functionality while properly securing the system to maintain confidentiality, integrity, and availability. </a:t>
            </a:r>
          </a:p>
          <a:p>
            <a:endParaRPr lang="en-US" dirty="0" smtClean="0"/>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 Exercise</a:t>
            </a:r>
            <a:endParaRPr lang="en-US" dirty="0"/>
          </a:p>
        </p:txBody>
      </p:sp>
      <p:pic>
        <p:nvPicPr>
          <p:cNvPr id="1026" name="Picture 2" descr="C:\Users\Rehab\Pictures\imagesSB8X5D4I.jpg"/>
          <p:cNvPicPr>
            <a:picLocks noChangeAspect="1" noChangeArrowheads="1"/>
          </p:cNvPicPr>
          <p:nvPr/>
        </p:nvPicPr>
        <p:blipFill>
          <a:blip r:embed="rId2" cstate="print"/>
          <a:srcRect/>
          <a:stretch>
            <a:fillRect/>
          </a:stretch>
        </p:blipFill>
        <p:spPr bwMode="auto">
          <a:xfrm>
            <a:off x="1905000" y="1828800"/>
            <a:ext cx="4876800" cy="4027803"/>
          </a:xfrm>
          <a:prstGeom prst="rect">
            <a:avLst/>
          </a:prstGeom>
          <a:ln>
            <a:noFill/>
          </a:ln>
          <a:effectLst>
            <a:softEdge rad="112500"/>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Learning Objectives from the Lab</a:t>
            </a:r>
            <a:endParaRPr lang="en-US" dirty="0"/>
          </a:p>
        </p:txBody>
      </p:sp>
      <p:sp>
        <p:nvSpPr>
          <p:cNvPr id="3" name="Content Placeholder 2"/>
          <p:cNvSpPr>
            <a:spLocks noGrp="1"/>
          </p:cNvSpPr>
          <p:nvPr>
            <p:ph sz="quarter" idx="1"/>
          </p:nvPr>
        </p:nvSpPr>
        <p:spPr/>
        <p:txBody>
          <a:bodyPr/>
          <a:lstStyle/>
          <a:p>
            <a:pPr>
              <a:buNone/>
            </a:pPr>
            <a:r>
              <a:rPr lang="en-US" dirty="0" smtClean="0"/>
              <a:t>At the end of this lab, you’ll be able to:</a:t>
            </a:r>
          </a:p>
          <a:p>
            <a:pPr>
              <a:buNone/>
            </a:pPr>
            <a:endParaRPr lang="en-US" dirty="0" smtClean="0"/>
          </a:p>
          <a:p>
            <a:r>
              <a:rPr lang="en-US" dirty="0" smtClean="0"/>
              <a:t>Install Windows Service Pack.</a:t>
            </a:r>
          </a:p>
          <a:p>
            <a:r>
              <a:rPr lang="en-US" dirty="0" smtClean="0"/>
              <a:t>List the features of Service Pack.</a:t>
            </a:r>
          </a:p>
          <a:p>
            <a:r>
              <a:rPr lang="en-US" dirty="0" smtClean="0"/>
              <a:t>Change the setting of the firewall and the Automatic Updates feature.</a:t>
            </a:r>
          </a:p>
          <a:p>
            <a:r>
              <a:rPr lang="en-US" dirty="0" smtClean="0"/>
              <a:t>Apply security templates in Windows to harden the computer.</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70000" lnSpcReduction="20000"/>
          </a:bodyPr>
          <a:lstStyle/>
          <a:p>
            <a:pPr>
              <a:buNone/>
            </a:pPr>
            <a:r>
              <a:rPr lang="en-US" dirty="0" smtClean="0"/>
              <a:t>Lab 7.1w: Hardening Windows XP</a:t>
            </a:r>
          </a:p>
          <a:p>
            <a:pPr>
              <a:buNone/>
            </a:pPr>
            <a:r>
              <a:rPr lang="en-US" dirty="0" smtClean="0"/>
              <a:t>The number of malicious attacks on computer systems continues to grow each year. One of the way Microsoft addresses this issue is with the release of </a:t>
            </a:r>
            <a:r>
              <a:rPr lang="en-US" b="1" u="sng" dirty="0" smtClean="0"/>
              <a:t>service packs</a:t>
            </a:r>
            <a:r>
              <a:rPr lang="en-US" dirty="0" smtClean="0"/>
              <a:t>.</a:t>
            </a:r>
          </a:p>
          <a:p>
            <a:pPr>
              <a:buNone/>
            </a:pPr>
            <a:endParaRPr lang="en-US" dirty="0" smtClean="0"/>
          </a:p>
          <a:p>
            <a:pPr>
              <a:buNone/>
            </a:pPr>
            <a:r>
              <a:rPr lang="en-US" dirty="0" smtClean="0"/>
              <a:t>Microsoft’s Windows XP Service Pack 3 released in 2008, not only contains a collection of patches but comes with enhanced features. It increase network protection, memory protection, e-mail security, and browsing security. The XP Service Pack  (SP3) update can be installed either by using the Windows Update utility or by downloading the </a:t>
            </a:r>
            <a:r>
              <a:rPr lang="en-US" dirty="0" err="1" smtClean="0"/>
              <a:t>networ</a:t>
            </a:r>
            <a:r>
              <a:rPr lang="en-US" dirty="0" smtClean="0"/>
              <a:t> installation version from the Microsoft Download Center web site One of the features in XP SP3 is the Security Center utility. </a:t>
            </a:r>
          </a:p>
          <a:p>
            <a:pPr>
              <a:buNone/>
            </a:pPr>
            <a:endParaRPr lang="en-US" dirty="0" smtClean="0"/>
          </a:p>
          <a:p>
            <a:pPr>
              <a:buNone/>
            </a:pPr>
            <a:r>
              <a:rPr lang="en-US" dirty="0" smtClean="0"/>
              <a:t>The Security Center utility monitor the computer’s firewall, antivirus software, and updates. The firewall is turned on by default—this blocks unsolicited communications but may also block communications that you want access to as well.</a:t>
            </a:r>
            <a:endParaRPr lang="en-US" dirty="0"/>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p:txBody>
          <a:bodyPr>
            <a:noAutofit/>
          </a:bodyPr>
          <a:lstStyle/>
          <a:p>
            <a:pPr>
              <a:buNone/>
            </a:pPr>
            <a:r>
              <a:rPr lang="en-US" sz="1800" dirty="0" smtClean="0"/>
              <a:t>The firewall has also been enhanced to provide boot-time security—the firewall starts immediately during the boot process, blocking traffic and closing the window of opportunity for a malicious attack to get in.</a:t>
            </a:r>
          </a:p>
          <a:p>
            <a:pPr>
              <a:buNone/>
            </a:pPr>
            <a:endParaRPr lang="en-US" sz="1800" dirty="0" smtClean="0"/>
          </a:p>
          <a:p>
            <a:pPr>
              <a:buNone/>
            </a:pPr>
            <a:r>
              <a:rPr lang="en-US" sz="1800" dirty="0" smtClean="0"/>
              <a:t>Automatic Updates is an important feature of XP SP3. The time between software with vulnerabilities being released and attackers releasing malicious code to exploit them is growing shorter and shorter. Therefore, it is important to patch your operating system as soon as possible. Automatic Updates will set your computer to check Microsoft’s web site daily for any security updates. It will then download and install any that are available.</a:t>
            </a:r>
          </a:p>
          <a:p>
            <a:pPr>
              <a:buNone/>
            </a:pPr>
            <a:endParaRPr lang="en-US" sz="1800" dirty="0" smtClean="0"/>
          </a:p>
          <a:p>
            <a:pPr>
              <a:buNone/>
            </a:pPr>
            <a:r>
              <a:rPr lang="en-US" sz="1800" dirty="0" smtClean="0"/>
              <a:t> It is important to note that this can be a double-edged sword. You may not always want to patch immediately because it is possible that the patch will fix one vulnerability yet damage another program that may be critical for business applications. Although XP SP3 does not come with antivirus software, it does monitor your antivirus program to check whether it is up to date.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85000" lnSpcReduction="20000"/>
          </a:bodyPr>
          <a:lstStyle/>
          <a:p>
            <a:pPr>
              <a:buNone/>
            </a:pPr>
            <a:r>
              <a:rPr lang="en-US" dirty="0" smtClean="0"/>
              <a:t>Service Pack 3 also enhances the Internet Explorer web browser. One of the features is the addition of a pop-up blocker. Pop-ups are pages or windows that pop up either when a link is clicked or some other condition is met.</a:t>
            </a:r>
          </a:p>
          <a:p>
            <a:pPr>
              <a:buNone/>
            </a:pPr>
            <a:endParaRPr lang="en-US" dirty="0" smtClean="0"/>
          </a:p>
          <a:p>
            <a:pPr>
              <a:buNone/>
            </a:pPr>
            <a:r>
              <a:rPr lang="en-US" dirty="0" smtClean="0"/>
              <a:t>Web designers can use pop-ups to enable users to view enlarged versions of photos, or to open a new window for users to fill in a form or compose an e-mail message. Unfortunately, this feature is abused by certain sites and, without a pop-up blocker, you can be inundated with a large number of undesirable windows opening up. Advertisers also use pop-ups, which can be rather annoying. You can configure the pop-up blocker to block pop-ups generally but allow them on sites that you choose.</a:t>
            </a:r>
          </a:p>
          <a:p>
            <a:pPr>
              <a:buNone/>
            </a:pPr>
            <a:endParaRPr lang="en-US"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Materials and Setup</a:t>
            </a:r>
            <a:endParaRPr lang="en-US" dirty="0"/>
          </a:p>
        </p:txBody>
      </p:sp>
      <p:sp>
        <p:nvSpPr>
          <p:cNvPr id="3" name="Content Placeholder 2"/>
          <p:cNvSpPr>
            <a:spLocks noGrp="1"/>
          </p:cNvSpPr>
          <p:nvPr>
            <p:ph sz="quarter" idx="1"/>
          </p:nvPr>
        </p:nvSpPr>
        <p:spPr/>
        <p:txBody>
          <a:bodyPr/>
          <a:lstStyle/>
          <a:p>
            <a:pPr>
              <a:buNone/>
            </a:pPr>
            <a:r>
              <a:rPr lang="en-US" dirty="0" smtClean="0"/>
              <a:t>You will need the following:</a:t>
            </a:r>
          </a:p>
          <a:p>
            <a:r>
              <a:rPr lang="en-US" dirty="0" smtClean="0"/>
              <a:t> Windows XP Professional ( can be replaced by Windows 7)</a:t>
            </a:r>
          </a:p>
          <a:p>
            <a:endParaRPr lang="en-US" dirty="0" smtClean="0"/>
          </a:p>
          <a:p>
            <a:r>
              <a:rPr lang="en-US" dirty="0" smtClean="0"/>
              <a:t>Windows 2003 Server ( can be replaced by Windows 2008 Server)</a:t>
            </a:r>
          </a:p>
          <a:p>
            <a:r>
              <a:rPr lang="en-US" dirty="0" err="1" smtClean="0"/>
              <a:t>BackTrack</a:t>
            </a:r>
            <a:r>
              <a:rPr lang="en-US" dirty="0" smtClean="0"/>
              <a:t> ( can be replaced by kali)</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Lab Steps at a Glance</a:t>
            </a:r>
            <a:endParaRPr lang="en-US" dirty="0"/>
          </a:p>
        </p:txBody>
      </p:sp>
      <p:sp>
        <p:nvSpPr>
          <p:cNvPr id="3" name="Content Placeholder 2"/>
          <p:cNvSpPr>
            <a:spLocks noGrp="1"/>
          </p:cNvSpPr>
          <p:nvPr>
            <p:ph sz="quarter" idx="1"/>
          </p:nvPr>
        </p:nvSpPr>
        <p:spPr/>
        <p:txBody>
          <a:bodyPr>
            <a:normAutofit lnSpcReduction="10000"/>
          </a:bodyPr>
          <a:lstStyle/>
          <a:p>
            <a:r>
              <a:rPr lang="en-US" b="1" dirty="0" smtClean="0"/>
              <a:t>Step 1: Log on to the Windows XP Professional, Windows 2003 Server, and </a:t>
            </a:r>
            <a:r>
              <a:rPr lang="en-US" b="1" dirty="0" err="1" smtClean="0"/>
              <a:t>BackTrack</a:t>
            </a:r>
            <a:r>
              <a:rPr lang="en-US" b="1" dirty="0" smtClean="0"/>
              <a:t> PCs.</a:t>
            </a:r>
          </a:p>
          <a:p>
            <a:r>
              <a:rPr lang="en-US" b="1" dirty="0" smtClean="0"/>
              <a:t>Step 2: Install Windows XP Service Pack 3.</a:t>
            </a:r>
          </a:p>
          <a:p>
            <a:r>
              <a:rPr lang="en-US" b="1" dirty="0" smtClean="0"/>
              <a:t>Step 3: Explore new features.</a:t>
            </a:r>
          </a:p>
          <a:p>
            <a:r>
              <a:rPr lang="en-US" b="1" dirty="0" smtClean="0"/>
              <a:t>Step 4: Test new features.</a:t>
            </a:r>
          </a:p>
          <a:p>
            <a:r>
              <a:rPr lang="en-US" b="1" dirty="0" smtClean="0"/>
              <a:t>Step 5: Configure security templates.</a:t>
            </a:r>
          </a:p>
          <a:p>
            <a:r>
              <a:rPr lang="en-US" b="1" dirty="0" smtClean="0"/>
              <a:t>Step 6: Log off from the Windows XP Professional, Windows 2003 Server, and </a:t>
            </a:r>
            <a:r>
              <a:rPr lang="en-US" b="1" dirty="0" err="1" smtClean="0"/>
              <a:t>BackTrack</a:t>
            </a:r>
            <a:r>
              <a:rPr lang="en-US" b="1" dirty="0" smtClean="0"/>
              <a:t> PCs.</a:t>
            </a:r>
            <a:endParaRPr lang="en-US" dirty="0"/>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Lab Steps</a:t>
            </a:r>
            <a:endParaRPr lang="en-US" dirty="0"/>
          </a:p>
        </p:txBody>
      </p:sp>
      <p:sp>
        <p:nvSpPr>
          <p:cNvPr id="3" name="Content Placeholder 2"/>
          <p:cNvSpPr>
            <a:spLocks noGrp="1"/>
          </p:cNvSpPr>
          <p:nvPr>
            <p:ph sz="quarter" idx="1"/>
          </p:nvPr>
        </p:nvSpPr>
        <p:spPr/>
        <p:txBody>
          <a:bodyPr>
            <a:normAutofit/>
          </a:bodyPr>
          <a:lstStyle/>
          <a:p>
            <a:r>
              <a:rPr lang="en-US" dirty="0" smtClean="0"/>
              <a:t>Pages 170 – 178</a:t>
            </a:r>
          </a:p>
          <a:p>
            <a:pPr>
              <a:buNone/>
            </a:pPr>
            <a:r>
              <a:rPr lang="en-US" dirty="0" smtClean="0"/>
              <a:t>On Windows 7: </a:t>
            </a:r>
          </a:p>
          <a:p>
            <a:r>
              <a:rPr lang="en-US" dirty="0" smtClean="0"/>
              <a:t>Patching.</a:t>
            </a:r>
          </a:p>
          <a:p>
            <a:r>
              <a:rPr lang="en-US" dirty="0" smtClean="0"/>
              <a:t>Set up event monitoring</a:t>
            </a:r>
          </a:p>
          <a:p>
            <a:r>
              <a:rPr lang="en-US" dirty="0" smtClean="0"/>
              <a:t>Setup baselines</a:t>
            </a:r>
          </a:p>
          <a:p>
            <a:r>
              <a:rPr lang="en-US" dirty="0" smtClean="0"/>
              <a:t>Monitor the current threat landscape</a:t>
            </a:r>
          </a:p>
          <a:p>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b="1" dirty="0" smtClean="0"/>
              <a:t>Introduction</a:t>
            </a:r>
            <a:endParaRPr lang="en-US" dirty="0"/>
          </a:p>
        </p:txBody>
      </p:sp>
      <p:sp>
        <p:nvSpPr>
          <p:cNvPr id="9" name="Content Placeholder 8"/>
          <p:cNvSpPr>
            <a:spLocks noGrp="1"/>
          </p:cNvSpPr>
          <p:nvPr>
            <p:ph sz="quarter" idx="1"/>
          </p:nvPr>
        </p:nvSpPr>
        <p:spPr/>
        <p:txBody>
          <a:bodyPr>
            <a:normAutofit/>
          </a:bodyPr>
          <a:lstStyle/>
          <a:p>
            <a:r>
              <a:rPr lang="en-US" dirty="0" smtClean="0"/>
              <a:t>There are a number of technologies that exist for the sole purpose of ensuring that the critical characteristics of data are maintained in any of its states. These technologies can be either hardware or software. </a:t>
            </a:r>
          </a:p>
          <a:p>
            <a:r>
              <a:rPr lang="en-US" dirty="0" smtClean="0"/>
              <a:t>Some of these items include but are not limited to firewalls, antivirus programs, software updates, and various forms of encryption. An understanding of these technologies is essential to enable security without compromising functionality. </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a:t>
            </a:r>
            <a:endParaRPr lang="en-US" dirty="0"/>
          </a:p>
        </p:txBody>
      </p:sp>
      <p:sp>
        <p:nvSpPr>
          <p:cNvPr id="3" name="Content Placeholder 2"/>
          <p:cNvSpPr>
            <a:spLocks noGrp="1"/>
          </p:cNvSpPr>
          <p:nvPr>
            <p:ph sz="quarter" idx="1"/>
          </p:nvPr>
        </p:nvSpPr>
        <p:spPr/>
        <p:txBody>
          <a:bodyPr/>
          <a:lstStyle/>
          <a:p>
            <a:r>
              <a:rPr lang="en-US" dirty="0" smtClean="0"/>
              <a:t>Wiley-Principles of Computer Security 2010 </a:t>
            </a:r>
          </a:p>
          <a:p>
            <a:endParaRPr lang="en-US" dirty="0" smtClean="0">
              <a:hlinkClick r:id="rId2"/>
            </a:endParaRPr>
          </a:p>
          <a:p>
            <a:r>
              <a:rPr lang="en-US" dirty="0" smtClean="0">
                <a:hlinkClick r:id="rId2"/>
              </a:rPr>
              <a:t>http://hardenwindows7forsecurity.com/Harden%20Windows%207%20Home%20Premium%2064bit%20-%20Standalone.html</a:t>
            </a:r>
            <a:endParaRPr lang="en-US" dirty="0" smtClean="0"/>
          </a:p>
          <a:p>
            <a:endParaRPr lang="en-US" dirty="0" smtClean="0"/>
          </a:p>
          <a:p>
            <a:r>
              <a:rPr lang="en-US" dirty="0" smtClean="0">
                <a:hlinkClick r:id="rId3"/>
              </a:rPr>
              <a:t>http://hardenwindows7forsecurity.com/</a:t>
            </a:r>
            <a:endParaRPr lang="en-US" dirty="0" smtClean="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Hardening the Operating System</a:t>
            </a:r>
            <a:endParaRPr lang="en-US" dirty="0"/>
          </a:p>
        </p:txBody>
      </p:sp>
      <p:sp>
        <p:nvSpPr>
          <p:cNvPr id="5" name="Content Placeholder 4"/>
          <p:cNvSpPr>
            <a:spLocks noGrp="1"/>
          </p:cNvSpPr>
          <p:nvPr>
            <p:ph sz="quarter" idx="1"/>
          </p:nvPr>
        </p:nvSpPr>
        <p:spPr/>
        <p:txBody>
          <a:bodyPr/>
          <a:lstStyle/>
          <a:p>
            <a:r>
              <a:rPr lang="en-US" dirty="0" smtClean="0"/>
              <a:t>In computing, </a:t>
            </a:r>
            <a:r>
              <a:rPr lang="en-US" b="1" dirty="0" smtClean="0"/>
              <a:t>hardening</a:t>
            </a:r>
            <a:r>
              <a:rPr lang="en-US" dirty="0" smtClean="0"/>
              <a:t> is usually the process of securing a system by reducing its </a:t>
            </a:r>
            <a:r>
              <a:rPr lang="en-US" u="sng" dirty="0" smtClean="0"/>
              <a:t>surface of vulnerability</a:t>
            </a:r>
            <a:r>
              <a:rPr lang="en-US" dirty="0" smtClean="0"/>
              <a:t>. A system has a larger vulnerability surface the more functions it fulfills; in principle a single-function system is more secure than a multipurpose one.</a:t>
            </a:r>
          </a:p>
          <a:p>
            <a:r>
              <a:rPr lang="en-US" dirty="0" smtClean="0"/>
              <a:t>Reducing available vectors of attack typically includes the removal of unnecessary software, unnecessary </a:t>
            </a:r>
            <a:r>
              <a:rPr lang="en-US" b="1" u="sng" dirty="0" smtClean="0"/>
              <a:t>usernames</a:t>
            </a:r>
            <a:r>
              <a:rPr lang="en-US" dirty="0" smtClean="0"/>
              <a:t> or </a:t>
            </a:r>
            <a:r>
              <a:rPr lang="en-US" b="1" u="sng" dirty="0" smtClean="0"/>
              <a:t>logins</a:t>
            </a:r>
            <a:r>
              <a:rPr lang="en-US" dirty="0" smtClean="0"/>
              <a:t> and the disabling or removal of unnecessary </a:t>
            </a:r>
            <a:r>
              <a:rPr lang="en-US" b="1" u="sng" dirty="0" smtClean="0"/>
              <a:t>services</a:t>
            </a:r>
            <a:r>
              <a:rPr lang="en-US" dirty="0" smtClean="0"/>
              <a:t>.</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Hardening the Operating System (Cont.)</a:t>
            </a:r>
            <a:endParaRPr lang="en-US" dirty="0"/>
          </a:p>
        </p:txBody>
      </p:sp>
      <p:sp>
        <p:nvSpPr>
          <p:cNvPr id="5" name="Content Placeholder 4"/>
          <p:cNvSpPr>
            <a:spLocks noGrp="1"/>
          </p:cNvSpPr>
          <p:nvPr>
            <p:ph sz="quarter" idx="1"/>
          </p:nvPr>
        </p:nvSpPr>
        <p:spPr/>
        <p:txBody>
          <a:bodyPr>
            <a:normAutofit fontScale="77500" lnSpcReduction="20000"/>
          </a:bodyPr>
          <a:lstStyle/>
          <a:p>
            <a:r>
              <a:rPr lang="en-US" dirty="0" smtClean="0"/>
              <a:t>Information security :</a:t>
            </a:r>
          </a:p>
          <a:p>
            <a:pPr lvl="1"/>
            <a:r>
              <a:rPr lang="en-US" sz="3800" dirty="0" smtClean="0">
                <a:solidFill>
                  <a:schemeClr val="accent1">
                    <a:lumMod val="75000"/>
                  </a:schemeClr>
                </a:solidFill>
              </a:rPr>
              <a:t>Confidentiality.</a:t>
            </a:r>
          </a:p>
          <a:p>
            <a:pPr lvl="1"/>
            <a:r>
              <a:rPr lang="en-US" sz="3800" dirty="0" smtClean="0">
                <a:solidFill>
                  <a:schemeClr val="accent1">
                    <a:lumMod val="75000"/>
                  </a:schemeClr>
                </a:solidFill>
              </a:rPr>
              <a:t>Integrity.</a:t>
            </a:r>
          </a:p>
          <a:p>
            <a:pPr lvl="1"/>
            <a:r>
              <a:rPr lang="en-US" sz="3800" dirty="0" smtClean="0">
                <a:solidFill>
                  <a:schemeClr val="accent1">
                    <a:lumMod val="75000"/>
                  </a:schemeClr>
                </a:solidFill>
              </a:rPr>
              <a:t>Availability</a:t>
            </a:r>
            <a:r>
              <a:rPr lang="en-US" sz="3800" dirty="0" smtClean="0"/>
              <a:t>. </a:t>
            </a:r>
          </a:p>
          <a:p>
            <a:r>
              <a:rPr lang="en-US" dirty="0" smtClean="0"/>
              <a:t>This chapter examines some techniques that can assist you in maintaining the confidentiality and integrity of data on a host machine. These labs begin with operating system issues and then move to issues such as antivirus applications and firewalls. Maintaining the operating system in an up-</a:t>
            </a:r>
            <a:r>
              <a:rPr lang="en-US" dirty="0" err="1" smtClean="0"/>
              <a:t>todate</a:t>
            </a:r>
            <a:r>
              <a:rPr lang="en-US" dirty="0" smtClean="0"/>
              <a:t> configuration is the first and most important step of maintaining a proper security posture. Once the OS is secure, then focus can shift to antivirus issues as viruses can be direct threats to the data on a machine. After these specific threats are covered, a firewall acts as a barrier with a regulated gate to screen traffic to and from the host.</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Hardening the Operating System (Cont.)</a:t>
            </a:r>
            <a:endParaRPr lang="en-US" dirty="0"/>
          </a:p>
        </p:txBody>
      </p:sp>
      <p:sp>
        <p:nvSpPr>
          <p:cNvPr id="3" name="Content Placeholder 2"/>
          <p:cNvSpPr>
            <a:spLocks noGrp="1"/>
          </p:cNvSpPr>
          <p:nvPr>
            <p:ph sz="quarter" idx="1"/>
          </p:nvPr>
        </p:nvSpPr>
        <p:spPr/>
        <p:txBody>
          <a:bodyPr>
            <a:normAutofit/>
          </a:bodyPr>
          <a:lstStyle/>
          <a:p>
            <a:r>
              <a:rPr lang="en-US" dirty="0" smtClean="0"/>
              <a:t>The operating system is the software that handles input, output, display, memory management, and many other important tasks that allow the user to interact with and operate the computer system.</a:t>
            </a:r>
          </a:p>
          <a:p>
            <a:r>
              <a:rPr lang="en-US" dirty="0" smtClean="0"/>
              <a:t>A network operating system is an operating system that includes built-in functionality for connecting to devices and resources on a network. Most operating systems today, such as Windows, Unix, Linux, and Mac OS X, have networking built into them.</a:t>
            </a:r>
          </a:p>
          <a:p>
            <a:endParaRPr lang="en-US"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Hardening the Operating System (Cont.)</a:t>
            </a:r>
            <a:endParaRPr lang="en-US" dirty="0"/>
          </a:p>
        </p:txBody>
      </p:sp>
      <p:sp>
        <p:nvSpPr>
          <p:cNvPr id="3" name="Content Placeholder 2"/>
          <p:cNvSpPr>
            <a:spLocks noGrp="1"/>
          </p:cNvSpPr>
          <p:nvPr>
            <p:ph sz="quarter" idx="1"/>
          </p:nvPr>
        </p:nvSpPr>
        <p:spPr/>
        <p:txBody>
          <a:bodyPr>
            <a:noAutofit/>
          </a:bodyPr>
          <a:lstStyle/>
          <a:p>
            <a:pPr algn="just"/>
            <a:r>
              <a:rPr lang="en-US" sz="2000" dirty="0" smtClean="0"/>
              <a:t>Developers of operating systems have a huge challenge to deal with. There are many different networks with different requirements for functionality and security. </a:t>
            </a:r>
          </a:p>
          <a:p>
            <a:pPr algn="just"/>
            <a:endParaRPr lang="en-US" sz="2000" dirty="0" smtClean="0"/>
          </a:p>
          <a:p>
            <a:pPr algn="just"/>
            <a:r>
              <a:rPr lang="en-US" sz="2000" dirty="0" smtClean="0"/>
              <a:t>Designing the operating system to work “out of the box” in a way that will be the correct balance for every type of network is impossible. End users’ desire for more features has led to default installations being more feature rich than security conscious. As a result, default installations need to be secured.</a:t>
            </a:r>
          </a:p>
          <a:p>
            <a:pPr algn="just"/>
            <a:endParaRPr lang="en-US" sz="2000" dirty="0" smtClean="0"/>
          </a:p>
          <a:p>
            <a:pPr algn="just"/>
            <a:r>
              <a:rPr lang="en-US" sz="2000" dirty="0" smtClean="0"/>
              <a:t>The process of securing the operating system is called hardening. Hardening the operating system is intended to reduce the number of vulnerabilities and protect the computer from threats or attacks. </a:t>
            </a:r>
          </a:p>
          <a:p>
            <a:endParaRPr lang="en-US" sz="2000" dirty="0" smtClean="0"/>
          </a:p>
          <a:p>
            <a:endParaRPr lang="en-US" sz="2000"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Hardening the Operating System (Cont.)</a:t>
            </a:r>
            <a:endParaRPr lang="en-US" dirty="0"/>
          </a:p>
        </p:txBody>
      </p:sp>
      <p:sp>
        <p:nvSpPr>
          <p:cNvPr id="3" name="Content Placeholder 2"/>
          <p:cNvSpPr>
            <a:spLocks noGrp="1"/>
          </p:cNvSpPr>
          <p:nvPr>
            <p:ph sz="quarter" idx="1"/>
          </p:nvPr>
        </p:nvSpPr>
        <p:spPr/>
        <p:txBody>
          <a:bodyPr/>
          <a:lstStyle/>
          <a:p>
            <a:r>
              <a:rPr lang="en-US" sz="2800" dirty="0" smtClean="0"/>
              <a:t>While there are many different operating systems, the general steps in the hardening process are the same:</a:t>
            </a:r>
          </a:p>
          <a:p>
            <a:pPr marL="514350" indent="-514350">
              <a:buFont typeface="+mj-lt"/>
              <a:buAutoNum type="arabicPeriod"/>
            </a:pPr>
            <a:r>
              <a:rPr lang="en-US" sz="2800" b="1" dirty="0" smtClean="0"/>
              <a:t>Install the latest service pack.</a:t>
            </a:r>
          </a:p>
          <a:p>
            <a:pPr marL="514350" indent="-514350">
              <a:buFont typeface="+mj-lt"/>
              <a:buAutoNum type="arabicPeriod"/>
            </a:pPr>
            <a:endParaRPr lang="en-US" sz="2800" b="1" dirty="0" smtClean="0"/>
          </a:p>
          <a:p>
            <a:pPr marL="514350" indent="-514350">
              <a:buFont typeface="+mj-lt"/>
              <a:buAutoNum type="arabicPeriod"/>
            </a:pPr>
            <a:r>
              <a:rPr lang="en-US" sz="2800" b="1" dirty="0" smtClean="0"/>
              <a:t>Apply the latest patches.</a:t>
            </a:r>
          </a:p>
          <a:p>
            <a:pPr marL="514350" indent="-514350">
              <a:buFont typeface="+mj-lt"/>
              <a:buAutoNum type="arabicPeriod"/>
            </a:pPr>
            <a:endParaRPr lang="en-US" sz="2800" b="1" dirty="0" smtClean="0"/>
          </a:p>
          <a:p>
            <a:pPr marL="514350" indent="-514350">
              <a:buFont typeface="+mj-lt"/>
              <a:buAutoNum type="arabicPeriod"/>
            </a:pPr>
            <a:r>
              <a:rPr lang="en-US" sz="2800" b="1" dirty="0" smtClean="0"/>
              <a:t>Disable unnecessary services.</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Hardening the Operating System (Cont.)</a:t>
            </a:r>
            <a:endParaRPr lang="en-US" dirty="0"/>
          </a:p>
        </p:txBody>
      </p:sp>
      <p:sp>
        <p:nvSpPr>
          <p:cNvPr id="3" name="Content Placeholder 2"/>
          <p:cNvSpPr>
            <a:spLocks noGrp="1"/>
          </p:cNvSpPr>
          <p:nvPr>
            <p:ph sz="quarter" idx="1"/>
          </p:nvPr>
        </p:nvSpPr>
        <p:spPr/>
        <p:txBody>
          <a:bodyPr>
            <a:normAutofit/>
          </a:bodyPr>
          <a:lstStyle/>
          <a:p>
            <a:pPr marL="514350" indent="-514350">
              <a:buFont typeface="+mj-lt"/>
              <a:buAutoNum type="arabicPeriod" startAt="4"/>
            </a:pPr>
            <a:r>
              <a:rPr lang="en-US" b="1" dirty="0" smtClean="0"/>
              <a:t>Remove unnecessary user accounts and rename the admin/root account.</a:t>
            </a:r>
          </a:p>
          <a:p>
            <a:pPr marL="514350" indent="-514350">
              <a:buFont typeface="+mj-lt"/>
              <a:buAutoNum type="arabicPeriod" startAt="4"/>
            </a:pPr>
            <a:endParaRPr lang="en-US" b="1" dirty="0" smtClean="0"/>
          </a:p>
          <a:p>
            <a:pPr marL="514350" indent="-514350">
              <a:buFont typeface="+mj-lt"/>
              <a:buAutoNum type="arabicPeriod" startAt="4"/>
            </a:pPr>
            <a:r>
              <a:rPr lang="en-US" b="1" dirty="0" smtClean="0"/>
              <a:t>Ensure the use of complex passwords.</a:t>
            </a:r>
          </a:p>
          <a:p>
            <a:pPr marL="514350" indent="-514350">
              <a:buFont typeface="+mj-lt"/>
              <a:buAutoNum type="arabicPeriod" startAt="4"/>
            </a:pPr>
            <a:endParaRPr lang="en-US" b="1" dirty="0" smtClean="0"/>
          </a:p>
          <a:p>
            <a:pPr marL="514350" indent="-514350">
              <a:buFont typeface="+mj-lt"/>
              <a:buAutoNum type="arabicPeriod" startAt="4"/>
            </a:pPr>
            <a:r>
              <a:rPr lang="en-US" b="1" dirty="0" smtClean="0"/>
              <a:t>Restrict permissions on files and access to the registry.</a:t>
            </a:r>
          </a:p>
          <a:p>
            <a:pPr marL="514350" indent="-514350">
              <a:buFont typeface="+mj-lt"/>
              <a:buAutoNum type="arabicPeriod" startAt="4"/>
            </a:pPr>
            <a:endParaRPr lang="en-US" b="1"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Hardening the Operating System (Cont.)</a:t>
            </a:r>
            <a:endParaRPr lang="en-US" dirty="0"/>
          </a:p>
        </p:txBody>
      </p:sp>
      <p:sp>
        <p:nvSpPr>
          <p:cNvPr id="3" name="Content Placeholder 2"/>
          <p:cNvSpPr>
            <a:spLocks noGrp="1"/>
          </p:cNvSpPr>
          <p:nvPr>
            <p:ph sz="quarter" idx="1"/>
          </p:nvPr>
        </p:nvSpPr>
        <p:spPr/>
        <p:txBody>
          <a:bodyPr/>
          <a:lstStyle/>
          <a:p>
            <a:pPr marL="514350" indent="-514350">
              <a:buFont typeface="+mj-lt"/>
              <a:buAutoNum type="arabicPeriod" startAt="7"/>
            </a:pPr>
            <a:r>
              <a:rPr lang="en-US" b="1" dirty="0" smtClean="0"/>
              <a:t>Enable logging of critical events.</a:t>
            </a:r>
          </a:p>
          <a:p>
            <a:pPr marL="514350" indent="-514350">
              <a:buFont typeface="+mj-lt"/>
              <a:buAutoNum type="arabicPeriod" startAt="7"/>
            </a:pPr>
            <a:endParaRPr lang="en-US" b="1" dirty="0" smtClean="0"/>
          </a:p>
          <a:p>
            <a:pPr marL="514350" indent="-514350">
              <a:buFont typeface="+mj-lt"/>
              <a:buAutoNum type="arabicPeriod" startAt="7"/>
            </a:pPr>
            <a:r>
              <a:rPr lang="en-US" b="1" dirty="0" smtClean="0"/>
              <a:t>Remove unnecessary programs.</a:t>
            </a:r>
            <a:endParaRPr lang="en-US" dirty="0" smtClean="0"/>
          </a:p>
          <a:p>
            <a:pPr marL="514350" indent="-514350">
              <a:buFont typeface="+mj-lt"/>
              <a:buAutoNum type="arabicPeriod" startAt="7"/>
            </a:pPr>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116</TotalTime>
  <Words>1423</Words>
  <Application>Microsoft Office PowerPoint</Application>
  <PresentationFormat>On-screen Show (4:3)</PresentationFormat>
  <Paragraphs>101</Paragraphs>
  <Slides>20</Slides>
  <Notes>0</Notes>
  <HiddenSlides>4</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Georgia</vt:lpstr>
      <vt:lpstr>Wingdings</vt:lpstr>
      <vt:lpstr>Wingdings 2</vt:lpstr>
      <vt:lpstr>Civic</vt:lpstr>
      <vt:lpstr>NET332</vt:lpstr>
      <vt:lpstr>Introduction</vt:lpstr>
      <vt:lpstr>Hardening the Operating System</vt:lpstr>
      <vt:lpstr>Hardening the Operating System (Cont.)</vt:lpstr>
      <vt:lpstr>Hardening the Operating System (Cont.)</vt:lpstr>
      <vt:lpstr>Hardening the Operating System (Cont.)</vt:lpstr>
      <vt:lpstr>Hardening the Operating System (Cont.)</vt:lpstr>
      <vt:lpstr>Hardening the Operating System (Cont.)</vt:lpstr>
      <vt:lpstr>Hardening the Operating System (Cont.)</vt:lpstr>
      <vt:lpstr>Cont.</vt:lpstr>
      <vt:lpstr>Cont.</vt:lpstr>
      <vt:lpstr>Lab Exercise</vt:lpstr>
      <vt:lpstr>Learning Objectives from the Lab</vt:lpstr>
      <vt:lpstr>PowerPoint Presentation</vt:lpstr>
      <vt:lpstr>PowerPoint Presentation</vt:lpstr>
      <vt:lpstr>PowerPoint Presentation</vt:lpstr>
      <vt:lpstr>Materials and Setup</vt:lpstr>
      <vt:lpstr>Lab Steps at a Glance</vt:lpstr>
      <vt:lpstr>Lab Steps</vt:lpstr>
      <vt:lpstr>Reference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CT1406</dc:title>
  <dc:creator/>
  <cp:lastModifiedBy>Rehab Al-Fallaj</cp:lastModifiedBy>
  <cp:revision>25</cp:revision>
  <dcterms:created xsi:type="dcterms:W3CDTF">2006-08-16T00:00:00Z</dcterms:created>
  <dcterms:modified xsi:type="dcterms:W3CDTF">2017-02-14T06:23:20Z</dcterms:modified>
</cp:coreProperties>
</file>