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4"/>
  </p:sldMasterIdLst>
  <p:notesMasterIdLst>
    <p:notesMasterId r:id="rId35"/>
  </p:notesMasterIdLst>
  <p:handoutMasterIdLst>
    <p:handoutMasterId r:id="rId36"/>
  </p:handoutMasterIdLst>
  <p:sldIdLst>
    <p:sldId id="282" r:id="rId5"/>
    <p:sldId id="361" r:id="rId6"/>
    <p:sldId id="470" r:id="rId7"/>
    <p:sldId id="474" r:id="rId8"/>
    <p:sldId id="327" r:id="rId9"/>
    <p:sldId id="382" r:id="rId10"/>
    <p:sldId id="433" r:id="rId11"/>
    <p:sldId id="410" r:id="rId12"/>
    <p:sldId id="411" r:id="rId13"/>
    <p:sldId id="412" r:id="rId14"/>
    <p:sldId id="454" r:id="rId15"/>
    <p:sldId id="388" r:id="rId16"/>
    <p:sldId id="390" r:id="rId17"/>
    <p:sldId id="475" r:id="rId18"/>
    <p:sldId id="483" r:id="rId19"/>
    <p:sldId id="482" r:id="rId20"/>
    <p:sldId id="500" r:id="rId21"/>
    <p:sldId id="501" r:id="rId22"/>
    <p:sldId id="480" r:id="rId23"/>
    <p:sldId id="502" r:id="rId24"/>
    <p:sldId id="503" r:id="rId25"/>
    <p:sldId id="504" r:id="rId26"/>
    <p:sldId id="506" r:id="rId27"/>
    <p:sldId id="507" r:id="rId28"/>
    <p:sldId id="508" r:id="rId29"/>
    <p:sldId id="509" r:id="rId30"/>
    <p:sldId id="510" r:id="rId31"/>
    <p:sldId id="511" r:id="rId32"/>
    <p:sldId id="512" r:id="rId33"/>
    <p:sldId id="497" r:id="rId34"/>
  </p:sldIdLst>
  <p:sldSz cx="9144000" cy="6858000" type="screen4x3"/>
  <p:notesSz cx="6858000" cy="9296400"/>
  <p:defaultTextStyle>
    <a:defPPr>
      <a:defRPr lang="en-US"/>
    </a:defPPr>
    <a:lvl1pPr algn="l" rtl="0" fontAlgn="base">
      <a:spcBef>
        <a:spcPct val="0"/>
      </a:spcBef>
      <a:spcAft>
        <a:spcPct val="0"/>
      </a:spcAft>
      <a:defRPr sz="1600" kern="1200">
        <a:solidFill>
          <a:schemeClr val="tx1"/>
        </a:solidFill>
        <a:latin typeface="Tahoma" pitchFamily="34" charset="0"/>
        <a:ea typeface="+mn-ea"/>
        <a:cs typeface="+mn-cs"/>
      </a:defRPr>
    </a:lvl1pPr>
    <a:lvl2pPr marL="457200" algn="l" rtl="0" fontAlgn="base">
      <a:spcBef>
        <a:spcPct val="0"/>
      </a:spcBef>
      <a:spcAft>
        <a:spcPct val="0"/>
      </a:spcAft>
      <a:defRPr sz="1600" kern="1200">
        <a:solidFill>
          <a:schemeClr val="tx1"/>
        </a:solidFill>
        <a:latin typeface="Tahoma" pitchFamily="34" charset="0"/>
        <a:ea typeface="+mn-ea"/>
        <a:cs typeface="+mn-cs"/>
      </a:defRPr>
    </a:lvl2pPr>
    <a:lvl3pPr marL="914400" algn="l" rtl="0" fontAlgn="base">
      <a:spcBef>
        <a:spcPct val="0"/>
      </a:spcBef>
      <a:spcAft>
        <a:spcPct val="0"/>
      </a:spcAft>
      <a:defRPr sz="1600" kern="1200">
        <a:solidFill>
          <a:schemeClr val="tx1"/>
        </a:solidFill>
        <a:latin typeface="Tahoma" pitchFamily="34" charset="0"/>
        <a:ea typeface="+mn-ea"/>
        <a:cs typeface="+mn-cs"/>
      </a:defRPr>
    </a:lvl3pPr>
    <a:lvl4pPr marL="1371600" algn="l" rtl="0" fontAlgn="base">
      <a:spcBef>
        <a:spcPct val="0"/>
      </a:spcBef>
      <a:spcAft>
        <a:spcPct val="0"/>
      </a:spcAft>
      <a:defRPr sz="1600" kern="1200">
        <a:solidFill>
          <a:schemeClr val="tx1"/>
        </a:solidFill>
        <a:latin typeface="Tahoma" pitchFamily="34" charset="0"/>
        <a:ea typeface="+mn-ea"/>
        <a:cs typeface="+mn-cs"/>
      </a:defRPr>
    </a:lvl4pPr>
    <a:lvl5pPr marL="1828800" algn="l" rtl="0" fontAlgn="base">
      <a:spcBef>
        <a:spcPct val="0"/>
      </a:spcBef>
      <a:spcAft>
        <a:spcPct val="0"/>
      </a:spcAft>
      <a:defRPr sz="1600" kern="1200">
        <a:solidFill>
          <a:schemeClr val="tx1"/>
        </a:solidFill>
        <a:latin typeface="Tahoma" pitchFamily="34" charset="0"/>
        <a:ea typeface="+mn-ea"/>
        <a:cs typeface="+mn-cs"/>
      </a:defRPr>
    </a:lvl5pPr>
    <a:lvl6pPr marL="2286000" algn="l" defTabSz="914400" rtl="0" eaLnBrk="1" latinLnBrk="0" hangingPunct="1">
      <a:defRPr sz="1600" kern="1200">
        <a:solidFill>
          <a:schemeClr val="tx1"/>
        </a:solidFill>
        <a:latin typeface="Tahoma" pitchFamily="34" charset="0"/>
        <a:ea typeface="+mn-ea"/>
        <a:cs typeface="+mn-cs"/>
      </a:defRPr>
    </a:lvl6pPr>
    <a:lvl7pPr marL="2743200" algn="l" defTabSz="914400" rtl="0" eaLnBrk="1" latinLnBrk="0" hangingPunct="1">
      <a:defRPr sz="1600" kern="1200">
        <a:solidFill>
          <a:schemeClr val="tx1"/>
        </a:solidFill>
        <a:latin typeface="Tahoma" pitchFamily="34" charset="0"/>
        <a:ea typeface="+mn-ea"/>
        <a:cs typeface="+mn-cs"/>
      </a:defRPr>
    </a:lvl7pPr>
    <a:lvl8pPr marL="3200400" algn="l" defTabSz="914400" rtl="0" eaLnBrk="1" latinLnBrk="0" hangingPunct="1">
      <a:defRPr sz="1600" kern="1200">
        <a:solidFill>
          <a:schemeClr val="tx1"/>
        </a:solidFill>
        <a:latin typeface="Tahoma" pitchFamily="34" charset="0"/>
        <a:ea typeface="+mn-ea"/>
        <a:cs typeface="+mn-cs"/>
      </a:defRPr>
    </a:lvl8pPr>
    <a:lvl9pPr marL="3657600" algn="l" defTabSz="914400" rtl="0" eaLnBrk="1" latinLnBrk="0" hangingPunct="1">
      <a:defRPr sz="16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787"/>
    <p:restoredTop sz="93615" autoAdjust="0"/>
  </p:normalViewPr>
  <p:slideViewPr>
    <p:cSldViewPr>
      <p:cViewPr varScale="1">
        <p:scale>
          <a:sx n="66" d="100"/>
          <a:sy n="66" d="100"/>
        </p:scale>
        <p:origin x="629" y="2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896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2294" tIns="46147" rIns="92294" bIns="46147" numCol="1" anchor="t" anchorCtr="0" compatLnSpc="1">
            <a:prstTxWarp prst="textNoShape">
              <a:avLst/>
            </a:prstTxWarp>
          </a:bodyPr>
          <a:lstStyle>
            <a:lvl1pPr defTabSz="923186">
              <a:defRPr sz="1100"/>
            </a:lvl1pPr>
          </a:lstStyle>
          <a:p>
            <a:pPr>
              <a:defRPr/>
            </a:pPr>
            <a:endParaRPr lang="en-US"/>
          </a:p>
        </p:txBody>
      </p:sp>
      <p:sp>
        <p:nvSpPr>
          <p:cNvPr id="168963"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2294" tIns="46147" rIns="92294" bIns="46147" numCol="1" anchor="t" anchorCtr="0" compatLnSpc="1">
            <a:prstTxWarp prst="textNoShape">
              <a:avLst/>
            </a:prstTxWarp>
          </a:bodyPr>
          <a:lstStyle>
            <a:lvl1pPr algn="r" defTabSz="923186">
              <a:defRPr sz="1100"/>
            </a:lvl1pPr>
          </a:lstStyle>
          <a:p>
            <a:pPr>
              <a:defRPr/>
            </a:pPr>
            <a:endParaRPr lang="en-US"/>
          </a:p>
        </p:txBody>
      </p:sp>
      <p:sp>
        <p:nvSpPr>
          <p:cNvPr id="168964"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2294" tIns="46147" rIns="92294" bIns="46147" numCol="1" anchor="b" anchorCtr="0" compatLnSpc="1">
            <a:prstTxWarp prst="textNoShape">
              <a:avLst/>
            </a:prstTxWarp>
          </a:bodyPr>
          <a:lstStyle>
            <a:lvl1pPr defTabSz="923186">
              <a:defRPr sz="1100"/>
            </a:lvl1pPr>
          </a:lstStyle>
          <a:p>
            <a:pPr>
              <a:defRPr/>
            </a:pPr>
            <a:endParaRPr lang="en-US"/>
          </a:p>
        </p:txBody>
      </p:sp>
      <p:sp>
        <p:nvSpPr>
          <p:cNvPr id="168965"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2294" tIns="46147" rIns="92294" bIns="46147" numCol="1" anchor="b" anchorCtr="0" compatLnSpc="1">
            <a:prstTxWarp prst="textNoShape">
              <a:avLst/>
            </a:prstTxWarp>
          </a:bodyPr>
          <a:lstStyle>
            <a:lvl1pPr algn="r" defTabSz="923186">
              <a:defRPr sz="1100"/>
            </a:lvl1pPr>
          </a:lstStyle>
          <a:p>
            <a:pPr>
              <a:defRPr/>
            </a:pPr>
            <a:fld id="{2FD06E76-43BC-4EA1-83BB-B59EDFAA7CA6}" type="slidenum">
              <a:rPr lang="en-US"/>
              <a:pPr>
                <a:defRPr/>
              </a:pPr>
              <a:t>‹#›</a:t>
            </a:fld>
            <a:endParaRPr lang="en-US"/>
          </a:p>
        </p:txBody>
      </p:sp>
    </p:spTree>
    <p:extLst>
      <p:ext uri="{BB962C8B-B14F-4D97-AF65-F5344CB8AC3E}">
        <p14:creationId xmlns:p14="http://schemas.microsoft.com/office/powerpoint/2010/main" val="25777982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899579E9-3A45-48F7-8284-8CD8D02E8C21}" type="datetimeFigureOut">
              <a:rPr lang="en-US" smtClean="0"/>
              <a:pPr/>
              <a:t>9/27/2017</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D67D4159-44E1-4C69-B338-91D314D1BC6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pPr>
              <a:defRPr/>
            </a:pPr>
            <a:endParaRPr lang="en-US"/>
          </a:p>
        </p:txBody>
      </p:sp>
      <p:sp>
        <p:nvSpPr>
          <p:cNvPr id="17" name="Footer Placeholder 16"/>
          <p:cNvSpPr>
            <a:spLocks noGrp="1"/>
          </p:cNvSpPr>
          <p:nvPr>
            <p:ph type="ftr" sz="quarter" idx="11"/>
          </p:nvPr>
        </p:nvSpPr>
        <p:spPr/>
        <p:txBody>
          <a:bodyPr/>
          <a:lstStyle/>
          <a:p>
            <a:pPr>
              <a:defRPr/>
            </a:pPr>
            <a:r>
              <a:rPr lang="en-US"/>
              <a:t>(c) AALOSAIMI 2016</a:t>
            </a: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F42FDE4-A7DD-41A7-A0A6-9B649FB43336}" type="slidenum">
              <a:rPr kumimoji="0" lang="en-US" smtClean="0"/>
              <a:pPr/>
              <a:t>‹#›</a:t>
            </a:fld>
            <a:endParaRPr kumimoji="0" lang="en-US" sz="1400" dirty="0">
              <a:solidFill>
                <a:srgbClr val="FFFFFF"/>
              </a:solidFill>
            </a:endParaRPr>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a:t>(c) AALOSAIMI 2016</a:t>
            </a:r>
          </a:p>
        </p:txBody>
      </p:sp>
      <p:sp>
        <p:nvSpPr>
          <p:cNvPr id="6" name="Slide Number Placeholder 5"/>
          <p:cNvSpPr>
            <a:spLocks noGrp="1"/>
          </p:cNvSpPr>
          <p:nvPr>
            <p:ph type="sldNum" sz="quarter" idx="12"/>
          </p:nvPr>
        </p:nvSpPr>
        <p:spPr/>
        <p:txBody>
          <a:bodyPr/>
          <a:lstStyle/>
          <a:p>
            <a:pPr>
              <a:defRPr/>
            </a:pPr>
            <a:fld id="{5791FF93-0854-4767-A15E-67C463B0219B}"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a:t>(c) AALOSAIMI 2016</a:t>
            </a:r>
          </a:p>
        </p:txBody>
      </p:sp>
      <p:sp>
        <p:nvSpPr>
          <p:cNvPr id="6" name="Slide Number Placeholder 5"/>
          <p:cNvSpPr>
            <a:spLocks noGrp="1"/>
          </p:cNvSpPr>
          <p:nvPr>
            <p:ph type="sldNum" sz="quarter" idx="12"/>
          </p:nvPr>
        </p:nvSpPr>
        <p:spPr/>
        <p:txBody>
          <a:bodyPr/>
          <a:lstStyle/>
          <a:p>
            <a:pPr>
              <a:defRPr/>
            </a:pPr>
            <a:fld id="{FF81D95C-66CE-4015-8297-48A8721BB1B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a:t>(c) AALOSAIMI 2016</a:t>
            </a:r>
          </a:p>
        </p:txBody>
      </p:sp>
      <p:sp>
        <p:nvSpPr>
          <p:cNvPr id="6" name="Slide Number Placeholder 5"/>
          <p:cNvSpPr>
            <a:spLocks noGrp="1"/>
          </p:cNvSpPr>
          <p:nvPr>
            <p:ph type="sldNum" sz="quarter" idx="12"/>
          </p:nvPr>
        </p:nvSpPr>
        <p:spPr/>
        <p:txBody>
          <a:bodyPr/>
          <a:lstStyle/>
          <a:p>
            <a:pPr>
              <a:defRPr/>
            </a:pPr>
            <a:fld id="{BCB4EC32-7079-42FA-8936-85DAC8B3A9BC}" type="slidenum">
              <a:rPr lang="en-US" smtClean="0"/>
              <a:pPr>
                <a:defRPr/>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800100" y="6172200"/>
            <a:ext cx="4000500" cy="457200"/>
          </a:xfrm>
        </p:spPr>
        <p:txBody>
          <a:bodyPr/>
          <a:lstStyle/>
          <a:p>
            <a:pPr>
              <a:defRPr/>
            </a:pPr>
            <a:r>
              <a:rPr lang="en-US"/>
              <a:t>(c) AALOSAIMI 2016</a:t>
            </a: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2E3A3793-5D30-419E-96B7-1DB279F77730}"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a:t>(c) AALOSAIMI 2016</a:t>
            </a:r>
          </a:p>
        </p:txBody>
      </p:sp>
      <p:sp>
        <p:nvSpPr>
          <p:cNvPr id="7" name="Slide Number Placeholder 6"/>
          <p:cNvSpPr>
            <a:spLocks noGrp="1"/>
          </p:cNvSpPr>
          <p:nvPr>
            <p:ph type="sldNum" sz="quarter" idx="12"/>
          </p:nvPr>
        </p:nvSpPr>
        <p:spPr/>
        <p:txBody>
          <a:bodyPr/>
          <a:lstStyle/>
          <a:p>
            <a:pPr>
              <a:defRPr/>
            </a:pPr>
            <a:fld id="{89A67430-E57D-48FA-842F-7C3E854B0276}" type="slidenum">
              <a:rPr lang="en-US" smtClean="0"/>
              <a:pPr>
                <a:defRPr/>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a:t>(c) AALOSAIMI 2016</a:t>
            </a:r>
          </a:p>
        </p:txBody>
      </p:sp>
      <p:sp>
        <p:nvSpPr>
          <p:cNvPr id="9" name="Slide Number Placeholder 8"/>
          <p:cNvSpPr>
            <a:spLocks noGrp="1"/>
          </p:cNvSpPr>
          <p:nvPr>
            <p:ph type="sldNum" sz="quarter" idx="12"/>
          </p:nvPr>
        </p:nvSpPr>
        <p:spPr/>
        <p:txBody>
          <a:bodyPr/>
          <a:lstStyle/>
          <a:p>
            <a:pPr>
              <a:defRPr/>
            </a:pPr>
            <a:fld id="{88775C1D-AD48-4FCB-84ED-A69EF1E751CB}" type="slidenum">
              <a:rPr lang="en-US" smtClean="0"/>
              <a:pPr>
                <a:defRPr/>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a:t>(c) AALOSAIMI 2016</a:t>
            </a:r>
          </a:p>
        </p:txBody>
      </p:sp>
      <p:sp>
        <p:nvSpPr>
          <p:cNvPr id="5" name="Slide Number Placeholder 4"/>
          <p:cNvSpPr>
            <a:spLocks noGrp="1"/>
          </p:cNvSpPr>
          <p:nvPr>
            <p:ph type="sldNum" sz="quarter" idx="12"/>
          </p:nvPr>
        </p:nvSpPr>
        <p:spPr/>
        <p:txBody>
          <a:bodyPr/>
          <a:lstStyle/>
          <a:p>
            <a:pPr>
              <a:defRPr/>
            </a:pPr>
            <a:fld id="{A01DF3A6-888C-43F2-A366-0CBED407B40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a:t>(c) AALOSAIMI 2016</a:t>
            </a:r>
          </a:p>
        </p:txBody>
      </p:sp>
      <p:sp>
        <p:nvSpPr>
          <p:cNvPr id="4" name="Slide Number Placeholder 3"/>
          <p:cNvSpPr>
            <a:spLocks noGrp="1"/>
          </p:cNvSpPr>
          <p:nvPr>
            <p:ph type="sldNum" sz="quarter" idx="12"/>
          </p:nvPr>
        </p:nvSpPr>
        <p:spPr/>
        <p:txBody>
          <a:bodyPr/>
          <a:lstStyle/>
          <a:p>
            <a:pPr>
              <a:defRPr/>
            </a:pPr>
            <a:fld id="{BDE74533-BF6B-49FC-9048-F0B35977B4A3}"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a:t>(c) AALOSAIMI 2016</a:t>
            </a:r>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a:xfrm>
            <a:off x="914400" y="6172200"/>
            <a:ext cx="3886200" cy="457200"/>
          </a:xfrm>
        </p:spPr>
        <p:txBody>
          <a:bodyPr/>
          <a:lstStyle/>
          <a:p>
            <a:pPr>
              <a:defRPr/>
            </a:pPr>
            <a:r>
              <a:rPr lang="en-US"/>
              <a:t>(c) AALOSAIMI 2016</a:t>
            </a:r>
          </a:p>
        </p:txBody>
      </p:sp>
      <p:sp>
        <p:nvSpPr>
          <p:cNvPr id="7" name="Slide Number Placeholder 6"/>
          <p:cNvSpPr>
            <a:spLocks noGrp="1"/>
          </p:cNvSpPr>
          <p:nvPr>
            <p:ph type="sldNum" sz="quarter" idx="12"/>
          </p:nvPr>
        </p:nvSpPr>
        <p:spPr>
          <a:xfrm>
            <a:off x="146304" y="6208776"/>
            <a:ext cx="457200" cy="457200"/>
          </a:xfrm>
        </p:spPr>
        <p:txBody>
          <a:bodyPr/>
          <a:lstStyle/>
          <a:p>
            <a:pPr>
              <a:defRPr/>
            </a:pPr>
            <a:fld id="{A20E6502-5050-42D5-A2CF-EBA24ED642F6}" type="slidenum">
              <a:rPr lang="en-US" smtClean="0"/>
              <a:pPr>
                <a:defRPr/>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r>
              <a:rPr lang="en-US"/>
              <a:t>(c) AALOSAIMI 2016</a:t>
            </a: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E230D9CE-9578-478A-9002-467AB2AF8ADD}" type="slidenum">
              <a:rPr lang="en-US" smtClean="0"/>
              <a:pPr>
                <a:defRPr/>
              </a:pPr>
              <a:t>‹#›</a:t>
            </a:fld>
            <a:endParaRPr lang="en-US"/>
          </a:p>
        </p:txBody>
      </p:sp>
      <p:grpSp>
        <p:nvGrpSpPr>
          <p:cNvPr id="10" name="Group 15"/>
          <p:cNvGrpSpPr>
            <a:grpSpLocks/>
          </p:cNvGrpSpPr>
          <p:nvPr userDrawn="1"/>
        </p:nvGrpSpPr>
        <p:grpSpPr bwMode="auto">
          <a:xfrm>
            <a:off x="0" y="304800"/>
            <a:ext cx="8542338" cy="1052513"/>
            <a:chOff x="80" y="624"/>
            <a:chExt cx="5381" cy="663"/>
          </a:xfrm>
        </p:grpSpPr>
        <p:grpSp>
          <p:nvGrpSpPr>
            <p:cNvPr id="11" name="Group 14"/>
            <p:cNvGrpSpPr>
              <a:grpSpLocks/>
            </p:cNvGrpSpPr>
            <p:nvPr userDrawn="1"/>
          </p:nvGrpSpPr>
          <p:grpSpPr bwMode="auto">
            <a:xfrm>
              <a:off x="80" y="624"/>
              <a:ext cx="726" cy="663"/>
              <a:chOff x="80" y="624"/>
              <a:chExt cx="726" cy="663"/>
            </a:xfrm>
          </p:grpSpPr>
          <p:sp>
            <p:nvSpPr>
              <p:cNvPr id="15" name="Rectangle 2"/>
              <p:cNvSpPr>
                <a:spLocks noChangeArrowheads="1"/>
              </p:cNvSpPr>
              <p:nvPr/>
            </p:nvSpPr>
            <p:spPr bwMode="ltGray">
              <a:xfrm>
                <a:off x="263" y="692"/>
                <a:ext cx="276" cy="2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algn="ctr" eaLnBrk="1" hangingPunct="1"/>
                <a:endParaRPr kumimoji="1" lang="en-US" altLang="en-US" sz="2400"/>
              </a:p>
            </p:txBody>
          </p:sp>
          <p:sp>
            <p:nvSpPr>
              <p:cNvPr id="16" name="Rectangle 3"/>
              <p:cNvSpPr>
                <a:spLocks noChangeArrowheads="1"/>
              </p:cNvSpPr>
              <p:nvPr/>
            </p:nvSpPr>
            <p:spPr bwMode="ltGray">
              <a:xfrm>
                <a:off x="504" y="692"/>
                <a:ext cx="207" cy="299"/>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algn="ctr" eaLnBrk="1" hangingPunct="1"/>
                <a:endParaRPr kumimoji="1" lang="en-US" altLang="en-US" sz="2400"/>
              </a:p>
            </p:txBody>
          </p:sp>
          <p:sp>
            <p:nvSpPr>
              <p:cNvPr id="17" name="Rectangle 4"/>
              <p:cNvSpPr>
                <a:spLocks noChangeArrowheads="1"/>
              </p:cNvSpPr>
              <p:nvPr/>
            </p:nvSpPr>
            <p:spPr bwMode="ltGray">
              <a:xfrm>
                <a:off x="341" y="958"/>
                <a:ext cx="266" cy="2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algn="ctr" eaLnBrk="1" hangingPunct="1"/>
                <a:endParaRPr kumimoji="1" lang="en-US" altLang="en-US" sz="2400"/>
              </a:p>
            </p:txBody>
          </p:sp>
          <p:sp>
            <p:nvSpPr>
              <p:cNvPr id="18" name="Rectangle 5"/>
              <p:cNvSpPr>
                <a:spLocks noChangeArrowheads="1"/>
              </p:cNvSpPr>
              <p:nvPr/>
            </p:nvSpPr>
            <p:spPr bwMode="ltGray">
              <a:xfrm>
                <a:off x="574" y="958"/>
                <a:ext cx="232" cy="299"/>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algn="ctr" eaLnBrk="1" hangingPunct="1"/>
                <a:endParaRPr kumimoji="1" lang="en-US" altLang="en-US" sz="2400"/>
              </a:p>
            </p:txBody>
          </p:sp>
          <p:sp>
            <p:nvSpPr>
              <p:cNvPr id="19" name="Rectangle 6"/>
              <p:cNvSpPr>
                <a:spLocks noChangeArrowheads="1"/>
              </p:cNvSpPr>
              <p:nvPr/>
            </p:nvSpPr>
            <p:spPr bwMode="ltGray">
              <a:xfrm>
                <a:off x="80" y="912"/>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algn="ctr" eaLnBrk="1" hangingPunct="1"/>
                <a:endParaRPr kumimoji="1" lang="en-US" altLang="en-US" sz="2400"/>
              </a:p>
            </p:txBody>
          </p:sp>
          <p:sp>
            <p:nvSpPr>
              <p:cNvPr id="20" name="Rectangle 7"/>
              <p:cNvSpPr>
                <a:spLocks noChangeArrowheads="1"/>
              </p:cNvSpPr>
              <p:nvPr/>
            </p:nvSpPr>
            <p:spPr bwMode="gray">
              <a:xfrm>
                <a:off x="480" y="624"/>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algn="ctr" eaLnBrk="1" hangingPunct="1"/>
                <a:endParaRPr kumimoji="1" lang="en-US" altLang="en-US" sz="2400"/>
              </a:p>
            </p:txBody>
          </p:sp>
        </p:grpSp>
        <p:sp>
          <p:nvSpPr>
            <p:cNvPr id="12" name="Rectangle 11"/>
            <p:cNvSpPr>
              <a:spLocks noChangeArrowheads="1"/>
            </p:cNvSpPr>
            <p:nvPr/>
          </p:nvSpPr>
          <p:spPr bwMode="gray">
            <a:xfrm>
              <a:off x="279" y="1122"/>
              <a:ext cx="5182" cy="2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algn="ctr" eaLnBrk="1" hangingPunct="1"/>
              <a:endParaRPr kumimoji="1" lang="en-US" altLang="en-US" sz="2400"/>
            </a:p>
          </p:txBody>
        </p:sp>
      </p:gr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hf sldNum="0"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idc-online.com/technical_references/pdfs/data_communications/PhysicalTopology_and_Logical_Topology.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p:txBody>
          <a:bodyPr/>
          <a:lstStyle/>
          <a:p>
            <a:pPr eaLnBrk="1" hangingPunct="1"/>
            <a:r>
              <a:rPr lang="en-US" altLang="en-US" dirty="0"/>
              <a:t>An Introduction to Networking </a:t>
            </a:r>
          </a:p>
          <a:p>
            <a:pPr lvl="1" eaLnBrk="1" hangingPunct="1"/>
            <a:r>
              <a:rPr lang="en-US" altLang="en-US" dirty="0"/>
              <a:t>Chapter 1, pages 1-22</a:t>
            </a:r>
          </a:p>
        </p:txBody>
      </p:sp>
      <p:sp>
        <p:nvSpPr>
          <p:cNvPr id="3074" name="Rectangle 2"/>
          <p:cNvSpPr>
            <a:spLocks noGrp="1" noChangeArrowheads="1"/>
          </p:cNvSpPr>
          <p:nvPr>
            <p:ph type="ctrTitle"/>
          </p:nvPr>
        </p:nvSpPr>
        <p:spPr/>
        <p:txBody>
          <a:bodyPr/>
          <a:lstStyle/>
          <a:p>
            <a:pPr eaLnBrk="1" hangingPunct="1"/>
            <a:r>
              <a:rPr lang="en-US" altLang="en-US"/>
              <a:t>Lecture 1</a:t>
            </a:r>
          </a:p>
        </p:txBody>
      </p:sp>
      <p:sp>
        <p:nvSpPr>
          <p:cNvPr id="3076" name="Text Box 4"/>
          <p:cNvSpPr txBox="1">
            <a:spLocks noChangeArrowheads="1"/>
          </p:cNvSpPr>
          <p:nvPr/>
        </p:nvSpPr>
        <p:spPr bwMode="auto">
          <a:xfrm>
            <a:off x="949325" y="4572000"/>
            <a:ext cx="622933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lg" len="lg"/>
                <a:tailEnd/>
              </a14:hiddenLine>
            </a:ext>
          </a:extLst>
        </p:spPr>
        <p:txBody>
          <a:bodyPr wrap="none">
            <a:spAutoFit/>
          </a:bodyP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endParaRPr lang="en-US" altLang="en-US" dirty="0"/>
          </a:p>
          <a:p>
            <a:pPr eaLnBrk="1" hangingPunct="1"/>
            <a:endParaRPr lang="en-US" altLang="en-US" dirty="0"/>
          </a:p>
          <a:p>
            <a:pPr eaLnBrk="1" hangingPunct="1"/>
            <a:r>
              <a:rPr lang="en-US" altLang="en-US" dirty="0"/>
              <a:t>Sources: 1) Dean (2012), Network+ Guide to Networks, 6</a:t>
            </a:r>
            <a:r>
              <a:rPr lang="en-US" altLang="en-US" baseline="30000" dirty="0"/>
              <a:t>th</a:t>
            </a:r>
            <a:r>
              <a:rPr lang="en-US" altLang="en-US" dirty="0"/>
              <a:t> Edition</a:t>
            </a:r>
          </a:p>
        </p:txBody>
      </p:sp>
      <p:sp>
        <p:nvSpPr>
          <p:cNvPr id="5" name="Footer Placeholder 4"/>
          <p:cNvSpPr>
            <a:spLocks noGrp="1"/>
          </p:cNvSpPr>
          <p:nvPr>
            <p:ph type="ftr" sz="quarter" idx="11"/>
          </p:nvPr>
        </p:nvSpPr>
        <p:spPr/>
        <p:txBody>
          <a:bodyPr/>
          <a:lstStyle/>
          <a:p>
            <a:pPr>
              <a:defRPr/>
            </a:pPr>
            <a:r>
              <a:rPr lang="en-US"/>
              <a:t>(c) AALOSAIMI 2016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dirty="0"/>
              <a:t>Architecture</a:t>
            </a:r>
          </a:p>
        </p:txBody>
      </p:sp>
      <p:sp>
        <p:nvSpPr>
          <p:cNvPr id="20483" name="Rectangle 3"/>
          <p:cNvSpPr>
            <a:spLocks noGrp="1" noChangeArrowheads="1"/>
          </p:cNvSpPr>
          <p:nvPr>
            <p:ph sz="quarter" idx="1"/>
          </p:nvPr>
        </p:nvSpPr>
        <p:spPr>
          <a:xfrm>
            <a:off x="609600" y="1371600"/>
            <a:ext cx="8229600" cy="4760913"/>
          </a:xfrm>
        </p:spPr>
        <p:txBody>
          <a:bodyPr/>
          <a:lstStyle/>
          <a:p>
            <a:pPr marL="609600" indent="-609600" eaLnBrk="1" hangingPunct="1">
              <a:lnSpc>
                <a:spcPct val="90000"/>
              </a:lnSpc>
            </a:pPr>
            <a:r>
              <a:rPr lang="en-US" altLang="en-US" sz="2800" dirty="0"/>
              <a:t>3 primary logical architectures (the book just refers to these as “types” of networks)</a:t>
            </a:r>
          </a:p>
          <a:p>
            <a:pPr marL="990600" lvl="1" indent="-533400" eaLnBrk="1" hangingPunct="1">
              <a:lnSpc>
                <a:spcPct val="90000"/>
              </a:lnSpc>
              <a:buSzPct val="75000"/>
              <a:buFont typeface="Wingdings" pitchFamily="2" charset="2"/>
              <a:buAutoNum type="arabicPeriod"/>
            </a:pPr>
            <a:r>
              <a:rPr lang="en-US" altLang="en-US" sz="2400" b="1" dirty="0"/>
              <a:t>Host-based</a:t>
            </a:r>
            <a:r>
              <a:rPr lang="en-US" altLang="en-US" sz="2400" dirty="0"/>
              <a:t> </a:t>
            </a:r>
          </a:p>
          <a:p>
            <a:pPr marL="1371600" lvl="2" indent="-457200" eaLnBrk="1" hangingPunct="1">
              <a:lnSpc>
                <a:spcPct val="90000"/>
              </a:lnSpc>
              <a:buSzPct val="75000"/>
              <a:buFontTx/>
              <a:buChar char="•"/>
            </a:pPr>
            <a:r>
              <a:rPr lang="en-US" altLang="en-US" dirty="0"/>
              <a:t>Traditional mainframe / central computer model</a:t>
            </a:r>
          </a:p>
          <a:p>
            <a:pPr marL="990600" lvl="1" indent="-533400" eaLnBrk="1" hangingPunct="1">
              <a:lnSpc>
                <a:spcPct val="90000"/>
              </a:lnSpc>
              <a:buSzPct val="75000"/>
              <a:buFont typeface="Wingdings" pitchFamily="2" charset="2"/>
              <a:buAutoNum type="arabicPeriod"/>
            </a:pPr>
            <a:r>
              <a:rPr lang="en-US" altLang="en-US" sz="2400" b="1" u="sng" dirty="0"/>
              <a:t>Client-based</a:t>
            </a:r>
            <a:r>
              <a:rPr lang="en-US" altLang="en-US" sz="2400" u="sng" dirty="0"/>
              <a:t> / </a:t>
            </a:r>
            <a:r>
              <a:rPr lang="en-US" altLang="en-US" sz="2400" b="1" u="sng" dirty="0"/>
              <a:t>Peer-to-Peer</a:t>
            </a:r>
          </a:p>
          <a:p>
            <a:pPr marL="1371600" lvl="2" indent="-457200" eaLnBrk="1" hangingPunct="1">
              <a:lnSpc>
                <a:spcPct val="90000"/>
              </a:lnSpc>
              <a:buSzPct val="75000"/>
              <a:buFontTx/>
              <a:buChar char="•"/>
            </a:pPr>
            <a:r>
              <a:rPr lang="en-US" altLang="en-US" dirty="0"/>
              <a:t>Historically most home-based and many small office networks</a:t>
            </a:r>
          </a:p>
          <a:p>
            <a:pPr marL="990600" lvl="1" indent="-533400" eaLnBrk="1" hangingPunct="1">
              <a:lnSpc>
                <a:spcPct val="90000"/>
              </a:lnSpc>
              <a:buSzPct val="75000"/>
              <a:buFont typeface="Wingdings" pitchFamily="2" charset="2"/>
              <a:buAutoNum type="arabicPeriod"/>
            </a:pPr>
            <a:r>
              <a:rPr lang="en-US" altLang="en-US" sz="2400" b="1" u="sng" dirty="0"/>
              <a:t>Client-server</a:t>
            </a:r>
            <a:r>
              <a:rPr lang="en-US" altLang="en-US" sz="2400" u="sng" dirty="0"/>
              <a:t> </a:t>
            </a:r>
          </a:p>
          <a:p>
            <a:pPr marL="1371600" lvl="2" indent="-457200" eaLnBrk="1" hangingPunct="1">
              <a:lnSpc>
                <a:spcPct val="90000"/>
              </a:lnSpc>
              <a:buSzPct val="75000"/>
              <a:buFontTx/>
              <a:buChar char="•"/>
            </a:pPr>
            <a:r>
              <a:rPr lang="en-US" altLang="en-US" dirty="0"/>
              <a:t>Microsoft model – or what we commonly see today</a:t>
            </a:r>
          </a:p>
          <a:p>
            <a:pPr marL="1371600" lvl="2" indent="-457200" eaLnBrk="1" hangingPunct="1">
              <a:lnSpc>
                <a:spcPct val="90000"/>
              </a:lnSpc>
              <a:buSzPct val="75000"/>
              <a:buFontTx/>
              <a:buChar char="•"/>
            </a:pPr>
            <a:r>
              <a:rPr lang="en-US" altLang="en-US" dirty="0"/>
              <a:t>Fairly powerful clients interacting with some number of servers</a:t>
            </a:r>
          </a:p>
          <a:p>
            <a:pPr marL="1371600" lvl="2" indent="-457200" eaLnBrk="1" hangingPunct="1">
              <a:lnSpc>
                <a:spcPct val="90000"/>
              </a:lnSpc>
              <a:buSzPct val="75000"/>
              <a:buFontTx/>
              <a:buChar char="•"/>
            </a:pPr>
            <a:r>
              <a:rPr lang="en-US" altLang="en-US" dirty="0"/>
              <a:t>Model used on campus </a:t>
            </a:r>
          </a:p>
          <a:p>
            <a:pPr marL="1371600" lvl="2" indent="-457200" eaLnBrk="1" hangingPunct="1">
              <a:lnSpc>
                <a:spcPct val="90000"/>
              </a:lnSpc>
              <a:buSzPct val="75000"/>
              <a:buFontTx/>
              <a:buChar char="•"/>
            </a:pPr>
            <a:endParaRPr lang="en-US" altLang="en-US" dirty="0"/>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26"/>
          <p:cNvSpPr>
            <a:spLocks noGrp="1" noChangeArrowheads="1"/>
          </p:cNvSpPr>
          <p:nvPr>
            <p:ph type="title"/>
          </p:nvPr>
        </p:nvSpPr>
        <p:spPr/>
        <p:txBody>
          <a:bodyPr/>
          <a:lstStyle/>
          <a:p>
            <a:pPr eaLnBrk="1" hangingPunct="1"/>
            <a:r>
              <a:rPr lang="en-US" altLang="en-US"/>
              <a:t>Protocols</a:t>
            </a:r>
          </a:p>
        </p:txBody>
      </p:sp>
      <p:sp>
        <p:nvSpPr>
          <p:cNvPr id="34819" name="Rectangle 1027"/>
          <p:cNvSpPr>
            <a:spLocks noGrp="1" noChangeArrowheads="1"/>
          </p:cNvSpPr>
          <p:nvPr>
            <p:ph sz="quarter" idx="1"/>
          </p:nvPr>
        </p:nvSpPr>
        <p:spPr>
          <a:xfrm>
            <a:off x="838200" y="1371600"/>
            <a:ext cx="8001000" cy="5105400"/>
          </a:xfrm>
        </p:spPr>
        <p:txBody>
          <a:bodyPr/>
          <a:lstStyle/>
          <a:p>
            <a:pPr eaLnBrk="1" hangingPunct="1"/>
            <a:r>
              <a:rPr lang="en-US" altLang="en-US" dirty="0"/>
              <a:t>For a modern data/communications network to function in a way that most organizations consider to be acceptable:</a:t>
            </a:r>
          </a:p>
          <a:p>
            <a:pPr lvl="1" eaLnBrk="1" hangingPunct="1"/>
            <a:r>
              <a:rPr lang="en-US" altLang="en-US" dirty="0"/>
              <a:t>All devices on the network MUST be able to understand each other regardless of the hardware, manufacturer, system software, and applications being used</a:t>
            </a:r>
          </a:p>
          <a:p>
            <a:pPr lvl="1" eaLnBrk="1" hangingPunct="1"/>
            <a:endParaRPr lang="en-US" altLang="en-US" dirty="0"/>
          </a:p>
        </p:txBody>
      </p:sp>
      <p:sp>
        <p:nvSpPr>
          <p:cNvPr id="4" name="Footer Placeholder 3"/>
          <p:cNvSpPr>
            <a:spLocks noGrp="1"/>
          </p:cNvSpPr>
          <p:nvPr>
            <p:ph type="ftr" sz="quarter" idx="11"/>
          </p:nvPr>
        </p:nvSpPr>
        <p:spPr/>
        <p:txBody>
          <a:bodyPr/>
          <a:lstStyle/>
          <a:p>
            <a:pPr>
              <a:defRPr/>
            </a:pPr>
            <a:r>
              <a:rPr lang="en-US"/>
              <a:t>(c) AALOSAIMI 2016</a:t>
            </a:r>
          </a:p>
        </p:txBody>
      </p:sp>
    </p:spTree>
    <p:extLst>
      <p:ext uri="{BB962C8B-B14F-4D97-AF65-F5344CB8AC3E}">
        <p14:creationId xmlns:p14="http://schemas.microsoft.com/office/powerpoint/2010/main" val="2482893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026"/>
          <p:cNvSpPr>
            <a:spLocks noGrp="1" noChangeArrowheads="1"/>
          </p:cNvSpPr>
          <p:nvPr>
            <p:ph type="title"/>
          </p:nvPr>
        </p:nvSpPr>
        <p:spPr/>
        <p:txBody>
          <a:bodyPr/>
          <a:lstStyle/>
          <a:p>
            <a:pPr eaLnBrk="1" hangingPunct="1"/>
            <a:r>
              <a:rPr lang="en-US" altLang="en-US"/>
              <a:t>Protocols</a:t>
            </a:r>
          </a:p>
        </p:txBody>
      </p:sp>
      <p:sp>
        <p:nvSpPr>
          <p:cNvPr id="35843" name="Rectangle 1027"/>
          <p:cNvSpPr>
            <a:spLocks noGrp="1" noChangeArrowheads="1"/>
          </p:cNvSpPr>
          <p:nvPr>
            <p:ph sz="quarter" idx="1"/>
          </p:nvPr>
        </p:nvSpPr>
        <p:spPr>
          <a:xfrm>
            <a:off x="838200" y="1371600"/>
            <a:ext cx="8001000" cy="5105400"/>
          </a:xfrm>
        </p:spPr>
        <p:txBody>
          <a:bodyPr/>
          <a:lstStyle/>
          <a:p>
            <a:pPr eaLnBrk="1" hangingPunct="1"/>
            <a:r>
              <a:rPr lang="en-US" altLang="en-US" b="1" i="1" dirty="0"/>
              <a:t>Protocol </a:t>
            </a:r>
            <a:r>
              <a:rPr lang="en-US" altLang="en-US" dirty="0"/>
              <a:t>– set of rules used to communicate</a:t>
            </a:r>
          </a:p>
          <a:p>
            <a:pPr lvl="1" eaLnBrk="1" hangingPunct="1"/>
            <a:r>
              <a:rPr lang="en-US" altLang="en-US" dirty="0"/>
              <a:t>Devices use MANY protocols even during simple data exchanges</a:t>
            </a:r>
          </a:p>
          <a:p>
            <a:pPr lvl="1" eaLnBrk="1" hangingPunct="1"/>
            <a:r>
              <a:rPr lang="en-US" altLang="en-US" dirty="0"/>
              <a:t>Protocols provide format, structure, and meaning to messages</a:t>
            </a:r>
          </a:p>
          <a:p>
            <a:pPr lvl="1" eaLnBrk="1" hangingPunct="1"/>
            <a:r>
              <a:rPr lang="en-US" altLang="en-US" dirty="0"/>
              <a:t>Protocols specify how communication occurs and the form it takes</a:t>
            </a:r>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098"/>
          <p:cNvSpPr>
            <a:spLocks noGrp="1" noChangeArrowheads="1"/>
          </p:cNvSpPr>
          <p:nvPr>
            <p:ph type="title"/>
          </p:nvPr>
        </p:nvSpPr>
        <p:spPr/>
        <p:txBody>
          <a:bodyPr/>
          <a:lstStyle/>
          <a:p>
            <a:pPr eaLnBrk="1" hangingPunct="1"/>
            <a:r>
              <a:rPr lang="en-US" altLang="en-US"/>
              <a:t>Protocols and standards</a:t>
            </a:r>
          </a:p>
        </p:txBody>
      </p:sp>
      <p:sp>
        <p:nvSpPr>
          <p:cNvPr id="40963" name="Rectangle 4099"/>
          <p:cNvSpPr>
            <a:spLocks noGrp="1" noChangeArrowheads="1"/>
          </p:cNvSpPr>
          <p:nvPr>
            <p:ph sz="quarter" idx="1"/>
          </p:nvPr>
        </p:nvSpPr>
        <p:spPr>
          <a:xfrm>
            <a:off x="533400" y="1371600"/>
            <a:ext cx="8305800" cy="5105400"/>
          </a:xfrm>
        </p:spPr>
        <p:txBody>
          <a:bodyPr/>
          <a:lstStyle/>
          <a:p>
            <a:pPr eaLnBrk="1" hangingPunct="1"/>
            <a:r>
              <a:rPr lang="en-US" altLang="en-US" dirty="0"/>
              <a:t>Protocols are </a:t>
            </a:r>
            <a:r>
              <a:rPr lang="en-US" altLang="en-US" i="1" dirty="0"/>
              <a:t>typically</a:t>
            </a:r>
            <a:r>
              <a:rPr lang="en-US" altLang="en-US" dirty="0"/>
              <a:t> based on public standards developed by an independent committee - not on standards developed by a single manufacturer</a:t>
            </a:r>
          </a:p>
          <a:p>
            <a:pPr lvl="1" eaLnBrk="1" hangingPunct="1"/>
            <a:r>
              <a:rPr lang="en-US" altLang="en-US" dirty="0"/>
              <a:t>What are </a:t>
            </a:r>
            <a:r>
              <a:rPr lang="en-US" altLang="en-US" b="1" i="1" dirty="0"/>
              <a:t>standards </a:t>
            </a:r>
            <a:r>
              <a:rPr lang="en-US" altLang="en-US" dirty="0"/>
              <a:t>and why are they important in networking (or for technology use in general)?</a:t>
            </a:r>
          </a:p>
          <a:p>
            <a:pPr lvl="1" eaLnBrk="1" hangingPunct="1"/>
            <a:endParaRPr lang="en-US" altLang="en-US" dirty="0"/>
          </a:p>
          <a:p>
            <a:pPr lvl="1" eaLnBrk="1" hangingPunct="1"/>
            <a:endParaRPr lang="en-US" altLang="en-US" dirty="0"/>
          </a:p>
          <a:p>
            <a:pPr eaLnBrk="1" hangingPunct="1"/>
            <a:endParaRPr lang="en-US" altLang="en-US" dirty="0"/>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LAN Architecture</a:t>
            </a:r>
          </a:p>
        </p:txBody>
      </p:sp>
      <p:sp>
        <p:nvSpPr>
          <p:cNvPr id="8195" name="Rectangle 3"/>
          <p:cNvSpPr>
            <a:spLocks noGrp="1" noChangeArrowheads="1"/>
          </p:cNvSpPr>
          <p:nvPr>
            <p:ph type="body" idx="1"/>
          </p:nvPr>
        </p:nvSpPr>
        <p:spPr/>
        <p:txBody>
          <a:bodyPr>
            <a:normAutofit/>
          </a:bodyPr>
          <a:lstStyle/>
          <a:p>
            <a:r>
              <a:rPr lang="en-US" dirty="0"/>
              <a:t>Topologies</a:t>
            </a:r>
          </a:p>
          <a:p>
            <a:r>
              <a:rPr lang="en-GB" dirty="0"/>
              <a:t>Transmission medium</a:t>
            </a:r>
            <a:endParaRPr lang="en-US" dirty="0"/>
          </a:p>
          <a:p>
            <a:r>
              <a:rPr lang="en-GB" dirty="0"/>
              <a:t>Layout</a:t>
            </a:r>
          </a:p>
          <a:p>
            <a:r>
              <a:rPr lang="en-GB" dirty="0"/>
              <a:t>Medium access control</a:t>
            </a:r>
          </a:p>
          <a:p>
            <a:pPr>
              <a:buFontTx/>
              <a:buNone/>
            </a:pPr>
            <a:endParaRPr lang="en-US" dirty="0"/>
          </a:p>
          <a:p>
            <a:endParaRPr lang="en-US" dirty="0"/>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LAN topologies</a:t>
            </a:r>
          </a:p>
        </p:txBody>
      </p:sp>
      <p:sp>
        <p:nvSpPr>
          <p:cNvPr id="3" name="Content Placeholder 2"/>
          <p:cNvSpPr>
            <a:spLocks noGrp="1"/>
          </p:cNvSpPr>
          <p:nvPr>
            <p:ph sz="quarter" idx="1"/>
          </p:nvPr>
        </p:nvSpPr>
        <p:spPr/>
        <p:txBody>
          <a:bodyPr/>
          <a:lstStyle/>
          <a:p>
            <a:r>
              <a:rPr lang="en-US" dirty="0"/>
              <a:t>Physical topology :  the way in which a network is laid out physically. The actual layout of the wire or media. Two or more devices connect to a link; two or more links form a topology. </a:t>
            </a:r>
          </a:p>
          <a:p>
            <a:r>
              <a:rPr lang="en-US" dirty="0"/>
              <a:t>Logical topology: Defines how the hosts access the media to send data. Shows the flow of data on a network.</a:t>
            </a:r>
          </a:p>
          <a:p>
            <a:pPr lvl="1"/>
            <a:r>
              <a:rPr lang="en-US" dirty="0"/>
              <a:t>Broadcast </a:t>
            </a:r>
          </a:p>
          <a:p>
            <a:pPr lvl="1"/>
            <a:r>
              <a:rPr lang="en-US" dirty="0"/>
              <a:t>Token passing</a:t>
            </a:r>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381000" y="533400"/>
            <a:ext cx="8305800" cy="5369106"/>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772400" cy="724942"/>
          </a:xfrm>
        </p:spPr>
        <p:txBody>
          <a:bodyPr>
            <a:normAutofit/>
          </a:bodyPr>
          <a:lstStyle/>
          <a:p>
            <a:r>
              <a:rPr lang="en-GB" sz="3200" dirty="0"/>
              <a:t>Transmission medium</a:t>
            </a:r>
            <a:r>
              <a:rPr lang="en-US" sz="3200" dirty="0"/>
              <a:t> - </a:t>
            </a:r>
            <a:r>
              <a:rPr lang="en-US" sz="3200" dirty="0">
                <a:latin typeface="Calibri" pitchFamily="34" charset="0"/>
                <a:cs typeface="Calibri" pitchFamily="34" charset="0"/>
              </a:rPr>
              <a:t>Wired LAN</a:t>
            </a:r>
          </a:p>
        </p:txBody>
      </p:sp>
      <p:sp>
        <p:nvSpPr>
          <p:cNvPr id="3" name="Content Placeholder 2"/>
          <p:cNvSpPr>
            <a:spLocks noGrp="1"/>
          </p:cNvSpPr>
          <p:nvPr>
            <p:ph sz="quarter" idx="1"/>
          </p:nvPr>
        </p:nvSpPr>
        <p:spPr>
          <a:xfrm>
            <a:off x="323528" y="908720"/>
            <a:ext cx="7772400" cy="4572000"/>
          </a:xfrm>
        </p:spPr>
        <p:txBody>
          <a:bodyPr>
            <a:normAutofit/>
          </a:bodyPr>
          <a:lstStyle/>
          <a:p>
            <a:pPr algn="l" rtl="0">
              <a:buFont typeface="Wingdings" pitchFamily="2" charset="2"/>
              <a:buChar char="q"/>
            </a:pPr>
            <a:r>
              <a:rPr lang="en-US" sz="2400" dirty="0">
                <a:latin typeface="Calibri" pitchFamily="34" charset="0"/>
                <a:cs typeface="Calibri" pitchFamily="34" charset="0"/>
              </a:rPr>
              <a:t>Network Cables</a:t>
            </a:r>
          </a:p>
          <a:p>
            <a:pPr algn="l" rtl="0">
              <a:buFont typeface="Arial" pitchFamily="34" charset="0"/>
              <a:buChar char="•"/>
            </a:pPr>
            <a:r>
              <a:rPr lang="en-US" sz="2400" dirty="0">
                <a:latin typeface="Calibri" pitchFamily="34" charset="0"/>
                <a:cs typeface="Calibri" pitchFamily="34" charset="0"/>
              </a:rPr>
              <a:t>Unshielded Twisted Pair (UTP) Cable </a:t>
            </a:r>
          </a:p>
          <a:p>
            <a:pPr algn="l" rtl="0">
              <a:buFont typeface="Arial" pitchFamily="34" charset="0"/>
              <a:buChar char="•"/>
            </a:pPr>
            <a:r>
              <a:rPr lang="en-US" sz="2400" dirty="0">
                <a:latin typeface="Calibri" pitchFamily="34" charset="0"/>
                <a:cs typeface="Calibri" pitchFamily="34" charset="0"/>
              </a:rPr>
              <a:t>Shielded Twisted Pair (STP) Cable </a:t>
            </a:r>
          </a:p>
          <a:p>
            <a:pPr algn="l" rtl="0">
              <a:buFont typeface="Arial" pitchFamily="34" charset="0"/>
              <a:buChar char="•"/>
            </a:pPr>
            <a:r>
              <a:rPr lang="en-US" sz="2400" dirty="0">
                <a:latin typeface="Calibri" pitchFamily="34" charset="0"/>
                <a:cs typeface="Calibri" pitchFamily="34" charset="0"/>
              </a:rPr>
              <a:t>Coaxial Cable </a:t>
            </a:r>
          </a:p>
          <a:p>
            <a:pPr algn="l" rtl="0">
              <a:buFont typeface="Arial" pitchFamily="34" charset="0"/>
              <a:buChar char="•"/>
            </a:pPr>
            <a:r>
              <a:rPr lang="en-US" sz="2400" dirty="0">
                <a:latin typeface="Calibri" pitchFamily="34" charset="0"/>
                <a:cs typeface="Calibri" pitchFamily="34" charset="0"/>
              </a:rPr>
              <a:t>Fiber Optic Cable</a:t>
            </a:r>
          </a:p>
          <a:p>
            <a:pPr algn="l" rtl="0">
              <a:buFont typeface="Wingdings" pitchFamily="2" charset="2"/>
              <a:buChar char="q"/>
            </a:pPr>
            <a:r>
              <a:rPr lang="en-US" sz="2400" b="1" dirty="0">
                <a:latin typeface="Calibri" pitchFamily="34" charset="0"/>
                <a:cs typeface="Calibri" pitchFamily="34" charset="0"/>
              </a:rPr>
              <a:t>Ethernet:</a:t>
            </a:r>
            <a:r>
              <a:rPr lang="en-US" sz="2400" dirty="0">
                <a:latin typeface="Calibri" pitchFamily="34" charset="0"/>
                <a:cs typeface="Calibri" pitchFamily="34" charset="0"/>
              </a:rPr>
              <a:t> the most popular </a:t>
            </a:r>
            <a:r>
              <a:rPr lang="en-US" sz="2400" b="1" i="1" dirty="0">
                <a:solidFill>
                  <a:srgbClr val="C00000"/>
                </a:solidFill>
                <a:latin typeface="Calibri" pitchFamily="34" charset="0"/>
                <a:cs typeface="Calibri" pitchFamily="34" charset="0"/>
              </a:rPr>
              <a:t>cabling technology </a:t>
            </a:r>
            <a:r>
              <a:rPr lang="en-US" sz="2400" dirty="0">
                <a:latin typeface="Calibri" pitchFamily="34" charset="0"/>
                <a:cs typeface="Calibri" pitchFamily="34" charset="0"/>
              </a:rPr>
              <a:t>in LAN.</a:t>
            </a:r>
          </a:p>
          <a:p>
            <a:pPr algn="l" rtl="0">
              <a:buFont typeface="Wingdings" pitchFamily="2" charset="2"/>
              <a:buChar char="q"/>
            </a:pPr>
            <a:r>
              <a:rPr lang="en-US" sz="2400" dirty="0">
                <a:latin typeface="Calibri" pitchFamily="34" charset="0"/>
                <a:cs typeface="Calibri" pitchFamily="34" charset="0"/>
              </a:rPr>
              <a:t>Ethernet  uses </a:t>
            </a:r>
          </a:p>
          <a:p>
            <a:pPr marL="0" indent="0" algn="l" rtl="0">
              <a:buNone/>
            </a:pPr>
            <a:r>
              <a:rPr lang="en-US" sz="2400" dirty="0">
                <a:latin typeface="Calibri" pitchFamily="34" charset="0"/>
                <a:cs typeface="Calibri" pitchFamily="34" charset="0"/>
              </a:rPr>
              <a:t>    a protocol called</a:t>
            </a:r>
          </a:p>
          <a:p>
            <a:pPr marL="0" indent="0" algn="l" rtl="0">
              <a:buNone/>
            </a:pPr>
            <a:r>
              <a:rPr lang="en-US" sz="2400" dirty="0">
                <a:latin typeface="Calibri" pitchFamily="34" charset="0"/>
                <a:cs typeface="Calibri" pitchFamily="34" charset="0"/>
              </a:rPr>
              <a:t>     CSMA/CD</a:t>
            </a:r>
          </a:p>
          <a:p>
            <a:pPr marL="273050" indent="0" algn="l" rtl="0">
              <a:buNone/>
            </a:pPr>
            <a:endParaRPr lang="en-US" sz="24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760202002"/>
              </p:ext>
            </p:extLst>
          </p:nvPr>
        </p:nvGraphicFramePr>
        <p:xfrm>
          <a:off x="3646840" y="3532428"/>
          <a:ext cx="4730640" cy="3393544"/>
        </p:xfrm>
        <a:graphic>
          <a:graphicData uri="http://schemas.openxmlformats.org/drawingml/2006/table">
            <a:tbl>
              <a:tblPr firstRow="1" bandRow="1">
                <a:tableStyleId>{5940675A-B579-460E-94D1-54222C63F5DA}</a:tableStyleId>
              </a:tblPr>
              <a:tblGrid>
                <a:gridCol w="2235196">
                  <a:extLst>
                    <a:ext uri="{9D8B030D-6E8A-4147-A177-3AD203B41FA5}">
                      <a16:colId xmlns:a16="http://schemas.microsoft.com/office/drawing/2014/main" val="20000"/>
                    </a:ext>
                  </a:extLst>
                </a:gridCol>
                <a:gridCol w="2495444">
                  <a:extLst>
                    <a:ext uri="{9D8B030D-6E8A-4147-A177-3AD203B41FA5}">
                      <a16:colId xmlns:a16="http://schemas.microsoft.com/office/drawing/2014/main" val="20001"/>
                    </a:ext>
                  </a:extLst>
                </a:gridCol>
              </a:tblGrid>
              <a:tr h="1656184">
                <a:tc>
                  <a:txBody>
                    <a:bodyPr/>
                    <a:lstStyle/>
                    <a:p>
                      <a:endParaRPr lang="en-US" dirty="0"/>
                    </a:p>
                    <a:p>
                      <a:endParaRPr lang="en-US" dirty="0"/>
                    </a:p>
                    <a:p>
                      <a:endParaRPr lang="en-US" dirty="0"/>
                    </a:p>
                    <a:p>
                      <a:endParaRPr lang="en-US" dirty="0"/>
                    </a:p>
                    <a:p>
                      <a:pPr algn="l"/>
                      <a:endParaRPr lang="en-US" dirty="0">
                        <a:latin typeface="Calibri" pitchFamily="34" charset="0"/>
                        <a:cs typeface="Calibri" pitchFamily="34" charset="0"/>
                      </a:endParaRPr>
                    </a:p>
                    <a:p>
                      <a:pPr algn="l"/>
                      <a:r>
                        <a:rPr lang="en-US" dirty="0">
                          <a:latin typeface="Calibri" pitchFamily="34" charset="0"/>
                          <a:cs typeface="Calibri" pitchFamily="34" charset="0"/>
                        </a:rPr>
                        <a:t>Twisted Pair cable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dirty="0"/>
                    </a:p>
                    <a:p>
                      <a:endParaRPr lang="en-US" dirty="0"/>
                    </a:p>
                    <a:p>
                      <a:endParaRPr lang="en-US" dirty="0"/>
                    </a:p>
                    <a:p>
                      <a:endParaRPr lang="en-US" dirty="0"/>
                    </a:p>
                    <a:p>
                      <a:pPr marL="0" algn="l" rtl="1" eaLnBrk="1" latinLnBrk="0" hangingPunct="1"/>
                      <a:endParaRPr kumimoji="0" lang="en-US" kern="1200" dirty="0">
                        <a:solidFill>
                          <a:schemeClr val="tx1"/>
                        </a:solidFill>
                        <a:latin typeface="Calibri" pitchFamily="34" charset="0"/>
                        <a:ea typeface="+mn-ea"/>
                        <a:cs typeface="Calibri" pitchFamily="34" charset="0"/>
                      </a:endParaRPr>
                    </a:p>
                    <a:p>
                      <a:pPr marL="0" algn="l" rtl="1" eaLnBrk="1" latinLnBrk="0" hangingPunct="1"/>
                      <a:r>
                        <a:rPr kumimoji="0" lang="en-US" kern="1200" dirty="0">
                          <a:solidFill>
                            <a:schemeClr val="tx1"/>
                          </a:solidFill>
                          <a:latin typeface="Calibri" pitchFamily="34" charset="0"/>
                          <a:ea typeface="+mn-ea"/>
                          <a:cs typeface="Calibri" pitchFamily="34" charset="0"/>
                        </a:rPr>
                        <a:t>Coaxial cable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656184">
                <a:tc>
                  <a:txBody>
                    <a:bodyPr/>
                    <a:lstStyle/>
                    <a:p>
                      <a:pPr marL="0" algn="l" rtl="1" eaLnBrk="1" latinLnBrk="0" hangingPunct="1"/>
                      <a:endParaRPr kumimoji="0" lang="en-US" kern="1200" dirty="0">
                        <a:solidFill>
                          <a:schemeClr val="tx1"/>
                        </a:solidFill>
                        <a:latin typeface="Calibri" pitchFamily="34" charset="0"/>
                        <a:ea typeface="+mn-ea"/>
                        <a:cs typeface="Calibri" pitchFamily="34" charset="0"/>
                      </a:endParaRPr>
                    </a:p>
                    <a:p>
                      <a:pPr marL="0" algn="l" rtl="1" eaLnBrk="1" latinLnBrk="0" hangingPunct="1"/>
                      <a:endParaRPr kumimoji="0" lang="en-US" kern="1200" dirty="0">
                        <a:solidFill>
                          <a:schemeClr val="tx1"/>
                        </a:solidFill>
                        <a:latin typeface="Calibri" pitchFamily="34" charset="0"/>
                        <a:ea typeface="+mn-ea"/>
                        <a:cs typeface="Calibri" pitchFamily="34" charset="0"/>
                      </a:endParaRPr>
                    </a:p>
                    <a:p>
                      <a:pPr marL="0" algn="l" rtl="1" eaLnBrk="1" latinLnBrk="0" hangingPunct="1"/>
                      <a:endParaRPr kumimoji="0" lang="en-US" kern="1200" dirty="0">
                        <a:solidFill>
                          <a:schemeClr val="tx1"/>
                        </a:solidFill>
                        <a:latin typeface="Calibri" pitchFamily="34" charset="0"/>
                        <a:ea typeface="+mn-ea"/>
                        <a:cs typeface="Calibri" pitchFamily="34" charset="0"/>
                      </a:endParaRPr>
                    </a:p>
                    <a:p>
                      <a:pPr marL="0" algn="l" rtl="1" eaLnBrk="1" latinLnBrk="0" hangingPunct="1"/>
                      <a:endParaRPr kumimoji="0" lang="en-US" kern="1200" dirty="0">
                        <a:solidFill>
                          <a:schemeClr val="tx1"/>
                        </a:solidFill>
                        <a:latin typeface="Calibri" pitchFamily="34" charset="0"/>
                        <a:ea typeface="+mn-ea"/>
                        <a:cs typeface="Calibri" pitchFamily="34" charset="0"/>
                      </a:endParaRPr>
                    </a:p>
                    <a:p>
                      <a:pPr marL="0" algn="l" rtl="1" eaLnBrk="1" latinLnBrk="0" hangingPunct="1"/>
                      <a:r>
                        <a:rPr kumimoji="0" lang="en-US" kern="1200" dirty="0">
                          <a:solidFill>
                            <a:schemeClr val="tx1"/>
                          </a:solidFill>
                          <a:latin typeface="Calibri" pitchFamily="34" charset="0"/>
                          <a:ea typeface="+mn-ea"/>
                          <a:cs typeface="Calibri" pitchFamily="34" charset="0"/>
                        </a:rPr>
                        <a:t>Fiber Optic cable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dirty="0"/>
                    </a:p>
                    <a:p>
                      <a:endParaRPr lang="en-US" dirty="0"/>
                    </a:p>
                    <a:p>
                      <a:endParaRPr lang="en-US" dirty="0"/>
                    </a:p>
                    <a:p>
                      <a:endParaRPr lang="en-US" dirty="0"/>
                    </a:p>
                    <a:p>
                      <a:pPr algn="l"/>
                      <a:r>
                        <a:rPr kumimoji="0" lang="en-US" kern="1200" dirty="0">
                          <a:solidFill>
                            <a:schemeClr val="tx1"/>
                          </a:solidFill>
                          <a:latin typeface="Calibri" pitchFamily="34" charset="0"/>
                          <a:ea typeface="+mn-ea"/>
                          <a:cs typeface="Calibri" pitchFamily="34" charset="0"/>
                        </a:rPr>
                        <a:t>Rj-45 connector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17508" y="3717032"/>
            <a:ext cx="2354580" cy="108966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3322" y="4189844"/>
            <a:ext cx="1844040" cy="35052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52428" y="5596920"/>
            <a:ext cx="2171700" cy="51816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28184" y="5229200"/>
            <a:ext cx="1814316" cy="1036752"/>
          </a:xfrm>
          <a:prstGeom prst="rect">
            <a:avLst/>
          </a:prstGeom>
        </p:spPr>
      </p:pic>
      <p:sp>
        <p:nvSpPr>
          <p:cNvPr id="9" name="Footer Placeholder 8"/>
          <p:cNvSpPr>
            <a:spLocks noGrp="1"/>
          </p:cNvSpPr>
          <p:nvPr>
            <p:ph type="ftr" sz="quarter" idx="11"/>
          </p:nvPr>
        </p:nvSpPr>
        <p:spPr/>
        <p:txBody>
          <a:bodyPr/>
          <a:lstStyle/>
          <a:p>
            <a:pPr>
              <a:defRPr/>
            </a:pPr>
            <a:r>
              <a:rPr lang="en-US"/>
              <a:t>(c) AALOSAIMI 2016</a:t>
            </a:r>
          </a:p>
        </p:txBody>
      </p:sp>
    </p:spTree>
    <p:extLst>
      <p:ext uri="{BB962C8B-B14F-4D97-AF65-F5344CB8AC3E}">
        <p14:creationId xmlns:p14="http://schemas.microsoft.com/office/powerpoint/2010/main" val="74893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233174871"/>
              </p:ext>
            </p:extLst>
          </p:nvPr>
        </p:nvGraphicFramePr>
        <p:xfrm>
          <a:off x="827584" y="2564904"/>
          <a:ext cx="7128792" cy="2376265"/>
        </p:xfrm>
        <a:graphic>
          <a:graphicData uri="http://schemas.openxmlformats.org/drawingml/2006/table">
            <a:tbl>
              <a:tblPr>
                <a:tableStyleId>{616DA210-FB5B-4158-B5E0-FEB733F419BA}</a:tableStyleId>
              </a:tblPr>
              <a:tblGrid>
                <a:gridCol w="2376264">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gridCol w="2376264">
                  <a:extLst>
                    <a:ext uri="{9D8B030D-6E8A-4147-A177-3AD203B41FA5}">
                      <a16:colId xmlns:a16="http://schemas.microsoft.com/office/drawing/2014/main" val="20002"/>
                    </a:ext>
                  </a:extLst>
                </a:gridCol>
              </a:tblGrid>
              <a:tr h="475253">
                <a:tc>
                  <a:txBody>
                    <a:bodyPr/>
                    <a:lstStyle/>
                    <a:p>
                      <a:pPr algn="ctr"/>
                      <a:r>
                        <a:rPr lang="en-US" dirty="0"/>
                        <a:t>Standard </a:t>
                      </a:r>
                    </a:p>
                  </a:txBody>
                  <a:tcPr anchor="ctr"/>
                </a:tc>
                <a:tc>
                  <a:txBody>
                    <a:bodyPr/>
                    <a:lstStyle/>
                    <a:p>
                      <a:pPr algn="ctr"/>
                      <a:r>
                        <a:rPr lang="en-US" dirty="0"/>
                        <a:t>Max Speed </a:t>
                      </a:r>
                    </a:p>
                  </a:txBody>
                  <a:tcPr anchor="ctr"/>
                </a:tc>
                <a:tc>
                  <a:txBody>
                    <a:bodyPr/>
                    <a:lstStyle/>
                    <a:p>
                      <a:pPr algn="ctr"/>
                      <a:r>
                        <a:rPr lang="en-US"/>
                        <a:t>Typical Range </a:t>
                      </a:r>
                    </a:p>
                  </a:txBody>
                  <a:tcPr anchor="ctr"/>
                </a:tc>
                <a:extLst>
                  <a:ext uri="{0D108BD9-81ED-4DB2-BD59-A6C34878D82A}">
                    <a16:rowId xmlns:a16="http://schemas.microsoft.com/office/drawing/2014/main" val="10000"/>
                  </a:ext>
                </a:extLst>
              </a:tr>
              <a:tr h="475253">
                <a:tc>
                  <a:txBody>
                    <a:bodyPr/>
                    <a:lstStyle/>
                    <a:p>
                      <a:pPr algn="ctr"/>
                      <a:r>
                        <a:rPr lang="en-US" dirty="0"/>
                        <a:t>802.11a </a:t>
                      </a:r>
                    </a:p>
                  </a:txBody>
                  <a:tcPr anchor="ctr"/>
                </a:tc>
                <a:tc>
                  <a:txBody>
                    <a:bodyPr/>
                    <a:lstStyle/>
                    <a:p>
                      <a:pPr algn="ctr"/>
                      <a:r>
                        <a:rPr lang="en-US"/>
                        <a:t>54 Mbps </a:t>
                      </a:r>
                    </a:p>
                  </a:txBody>
                  <a:tcPr anchor="ctr"/>
                </a:tc>
                <a:tc>
                  <a:txBody>
                    <a:bodyPr/>
                    <a:lstStyle/>
                    <a:p>
                      <a:pPr algn="ctr"/>
                      <a:r>
                        <a:rPr lang="en-US"/>
                        <a:t>150 feet </a:t>
                      </a:r>
                    </a:p>
                  </a:txBody>
                  <a:tcPr anchor="ctr"/>
                </a:tc>
                <a:extLst>
                  <a:ext uri="{0D108BD9-81ED-4DB2-BD59-A6C34878D82A}">
                    <a16:rowId xmlns:a16="http://schemas.microsoft.com/office/drawing/2014/main" val="10001"/>
                  </a:ext>
                </a:extLst>
              </a:tr>
              <a:tr h="475253">
                <a:tc>
                  <a:txBody>
                    <a:bodyPr/>
                    <a:lstStyle/>
                    <a:p>
                      <a:pPr algn="ctr"/>
                      <a:r>
                        <a:rPr lang="en-US" dirty="0"/>
                        <a:t>802.11b </a:t>
                      </a:r>
                    </a:p>
                  </a:txBody>
                  <a:tcPr anchor="ctr"/>
                </a:tc>
                <a:tc>
                  <a:txBody>
                    <a:bodyPr/>
                    <a:lstStyle/>
                    <a:p>
                      <a:pPr algn="ctr"/>
                      <a:r>
                        <a:rPr lang="en-US"/>
                        <a:t>11 Mbps </a:t>
                      </a:r>
                    </a:p>
                  </a:txBody>
                  <a:tcPr anchor="ctr"/>
                </a:tc>
                <a:tc>
                  <a:txBody>
                    <a:bodyPr/>
                    <a:lstStyle/>
                    <a:p>
                      <a:pPr algn="ctr"/>
                      <a:r>
                        <a:rPr lang="en-US"/>
                        <a:t>300 feet </a:t>
                      </a:r>
                    </a:p>
                  </a:txBody>
                  <a:tcPr anchor="ctr"/>
                </a:tc>
                <a:extLst>
                  <a:ext uri="{0D108BD9-81ED-4DB2-BD59-A6C34878D82A}">
                    <a16:rowId xmlns:a16="http://schemas.microsoft.com/office/drawing/2014/main" val="10002"/>
                  </a:ext>
                </a:extLst>
              </a:tr>
              <a:tr h="475253">
                <a:tc>
                  <a:txBody>
                    <a:bodyPr/>
                    <a:lstStyle/>
                    <a:p>
                      <a:pPr algn="ctr"/>
                      <a:r>
                        <a:rPr lang="en-US"/>
                        <a:t>802.11g </a:t>
                      </a:r>
                    </a:p>
                  </a:txBody>
                  <a:tcPr anchor="ctr"/>
                </a:tc>
                <a:tc>
                  <a:txBody>
                    <a:bodyPr/>
                    <a:lstStyle/>
                    <a:p>
                      <a:pPr algn="ctr"/>
                      <a:r>
                        <a:rPr lang="en-US" dirty="0"/>
                        <a:t>54 Mbps </a:t>
                      </a:r>
                    </a:p>
                  </a:txBody>
                  <a:tcPr anchor="ctr"/>
                </a:tc>
                <a:tc>
                  <a:txBody>
                    <a:bodyPr/>
                    <a:lstStyle/>
                    <a:p>
                      <a:pPr algn="ctr"/>
                      <a:r>
                        <a:rPr lang="en-US" dirty="0"/>
                        <a:t>300 feet </a:t>
                      </a:r>
                    </a:p>
                  </a:txBody>
                  <a:tcPr anchor="ctr"/>
                </a:tc>
                <a:extLst>
                  <a:ext uri="{0D108BD9-81ED-4DB2-BD59-A6C34878D82A}">
                    <a16:rowId xmlns:a16="http://schemas.microsoft.com/office/drawing/2014/main" val="10003"/>
                  </a:ext>
                </a:extLst>
              </a:tr>
              <a:tr h="475253">
                <a:tc>
                  <a:txBody>
                    <a:bodyPr/>
                    <a:lstStyle/>
                    <a:p>
                      <a:pPr algn="ctr"/>
                      <a:r>
                        <a:rPr lang="en-US"/>
                        <a:t>802.11n </a:t>
                      </a:r>
                    </a:p>
                  </a:txBody>
                  <a:tcPr anchor="ctr"/>
                </a:tc>
                <a:tc>
                  <a:txBody>
                    <a:bodyPr/>
                    <a:lstStyle/>
                    <a:p>
                      <a:pPr algn="ctr"/>
                      <a:r>
                        <a:rPr lang="en-US" dirty="0"/>
                        <a:t>100 Mbps </a:t>
                      </a:r>
                    </a:p>
                  </a:txBody>
                  <a:tcPr anchor="ctr"/>
                </a:tc>
                <a:tc>
                  <a:txBody>
                    <a:bodyPr/>
                    <a:lstStyle/>
                    <a:p>
                      <a:pPr algn="ctr"/>
                      <a:r>
                        <a:rPr lang="en-US" dirty="0"/>
                        <a:t>300+ feet</a:t>
                      </a:r>
                    </a:p>
                  </a:txBody>
                  <a:tcPr anchor="ctr"/>
                </a:tc>
                <a:extLst>
                  <a:ext uri="{0D108BD9-81ED-4DB2-BD59-A6C34878D82A}">
                    <a16:rowId xmlns:a16="http://schemas.microsoft.com/office/drawing/2014/main" val="10004"/>
                  </a:ext>
                </a:extLst>
              </a:tr>
            </a:tbl>
          </a:graphicData>
        </a:graphic>
      </p:graphicFrame>
      <p:sp>
        <p:nvSpPr>
          <p:cNvPr id="5" name="Rectangle 1"/>
          <p:cNvSpPr>
            <a:spLocks noChangeArrowheads="1"/>
          </p:cNvSpPr>
          <p:nvPr/>
        </p:nvSpPr>
        <p:spPr bwMode="auto">
          <a:xfrm>
            <a:off x="179512" y="260648"/>
            <a:ext cx="871296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GB" sz="3200" dirty="0">
                <a:solidFill>
                  <a:schemeClr val="tx2"/>
                </a:solidFill>
                <a:latin typeface="+mj-lt"/>
                <a:ea typeface="+mj-ea"/>
                <a:cs typeface="+mj-cs"/>
              </a:rPr>
              <a:t>Transmission medium</a:t>
            </a:r>
            <a:r>
              <a:rPr lang="en-US" sz="3200" dirty="0">
                <a:solidFill>
                  <a:schemeClr val="tx2"/>
                </a:solidFill>
                <a:latin typeface="+mj-lt"/>
                <a:ea typeface="+mj-ea"/>
                <a:cs typeface="+mj-cs"/>
              </a:rPr>
              <a:t> - Wireless LANs</a:t>
            </a:r>
          </a:p>
        </p:txBody>
      </p:sp>
      <p:sp>
        <p:nvSpPr>
          <p:cNvPr id="8" name="Rectangle 7"/>
          <p:cNvSpPr/>
          <p:nvPr/>
        </p:nvSpPr>
        <p:spPr>
          <a:xfrm>
            <a:off x="827584" y="1916832"/>
            <a:ext cx="3611245" cy="461665"/>
          </a:xfrm>
          <a:prstGeom prst="rect">
            <a:avLst/>
          </a:prstGeom>
        </p:spPr>
        <p:txBody>
          <a:bodyPr wrap="none">
            <a:spAutoFit/>
          </a:bodyPr>
          <a:lstStyle/>
          <a:p>
            <a:pPr lvl="0" fontAlgn="base">
              <a:spcBef>
                <a:spcPct val="0"/>
              </a:spcBef>
              <a:spcAft>
                <a:spcPct val="0"/>
              </a:spcAft>
            </a:pPr>
            <a:r>
              <a:rPr lang="en-US" sz="2400" b="1" dirty="0" err="1">
                <a:latin typeface="Calibri" pitchFamily="34" charset="0"/>
                <a:cs typeface="Calibri" pitchFamily="34" charset="0"/>
              </a:rPr>
              <a:t>Wifi</a:t>
            </a:r>
            <a:r>
              <a:rPr lang="en-US" sz="2400" b="1" dirty="0">
                <a:latin typeface="Calibri" pitchFamily="34" charset="0"/>
                <a:cs typeface="Calibri" pitchFamily="34" charset="0"/>
              </a:rPr>
              <a:t> standards and speeds </a:t>
            </a:r>
          </a:p>
        </p:txBody>
      </p:sp>
      <p:sp>
        <p:nvSpPr>
          <p:cNvPr id="9" name="Rectangle 8"/>
          <p:cNvSpPr/>
          <p:nvPr/>
        </p:nvSpPr>
        <p:spPr>
          <a:xfrm>
            <a:off x="444372" y="963350"/>
            <a:ext cx="8232083" cy="646331"/>
          </a:xfrm>
          <a:prstGeom prst="rect">
            <a:avLst/>
          </a:prstGeom>
        </p:spPr>
        <p:txBody>
          <a:bodyPr wrap="square">
            <a:spAutoFit/>
          </a:bodyPr>
          <a:lstStyle/>
          <a:p>
            <a:pPr algn="just"/>
            <a:r>
              <a:rPr lang="en-US" b="1" dirty="0"/>
              <a:t>Wi-Fi:</a:t>
            </a:r>
            <a:r>
              <a:rPr lang="en-US" dirty="0"/>
              <a:t> </a:t>
            </a:r>
            <a:r>
              <a:rPr lang="en-US" b="1" i="1" dirty="0">
                <a:solidFill>
                  <a:srgbClr val="C00000"/>
                </a:solidFill>
              </a:rPr>
              <a:t>wireless LAN standard </a:t>
            </a:r>
            <a:r>
              <a:rPr lang="en-US" dirty="0"/>
              <a:t>that offers Ethernet speeds through the </a:t>
            </a:r>
            <a:r>
              <a:rPr lang="en-US" b="1" i="1" dirty="0">
                <a:solidFill>
                  <a:srgbClr val="C00000"/>
                </a:solidFill>
              </a:rPr>
              <a:t>use of radio waves </a:t>
            </a:r>
            <a:r>
              <a:rPr lang="en-US" dirty="0"/>
              <a:t>instead of wires. </a:t>
            </a:r>
          </a:p>
        </p:txBody>
      </p:sp>
      <p:sp>
        <p:nvSpPr>
          <p:cNvPr id="6" name="Footer Placeholder 5"/>
          <p:cNvSpPr>
            <a:spLocks noGrp="1"/>
          </p:cNvSpPr>
          <p:nvPr>
            <p:ph type="ftr" sz="quarter" idx="11"/>
          </p:nvPr>
        </p:nvSpPr>
        <p:spPr/>
        <p:txBody>
          <a:bodyPr/>
          <a:lstStyle/>
          <a:p>
            <a:pPr>
              <a:defRPr/>
            </a:pPr>
            <a:r>
              <a:rPr lang="en-US"/>
              <a:t>(c) AALOSAIMI 2016</a:t>
            </a:r>
          </a:p>
        </p:txBody>
      </p:sp>
    </p:spTree>
    <p:extLst>
      <p:ext uri="{BB962C8B-B14F-4D97-AF65-F5344CB8AC3E}">
        <p14:creationId xmlns:p14="http://schemas.microsoft.com/office/powerpoint/2010/main" val="4267783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p:txBody>
          <a:bodyPr/>
          <a:lstStyle/>
          <a:p>
            <a:pPr eaLnBrk="1" hangingPunct="1"/>
            <a:r>
              <a:rPr lang="en-US" dirty="0">
                <a:latin typeface="Arial" charset="0"/>
              </a:rPr>
              <a:t>Access Methodology</a:t>
            </a:r>
          </a:p>
        </p:txBody>
      </p:sp>
      <p:sp>
        <p:nvSpPr>
          <p:cNvPr id="9219" name="Rectangle 1027"/>
          <p:cNvSpPr>
            <a:spLocks noGrp="1" noChangeArrowheads="1"/>
          </p:cNvSpPr>
          <p:nvPr>
            <p:ph type="body" idx="1"/>
          </p:nvPr>
        </p:nvSpPr>
        <p:spPr/>
        <p:txBody>
          <a:bodyPr/>
          <a:lstStyle/>
          <a:p>
            <a:pPr eaLnBrk="1" hangingPunct="1"/>
            <a:r>
              <a:rPr lang="en-US" dirty="0">
                <a:latin typeface="Arial" charset="0"/>
              </a:rPr>
              <a:t>CSMA/CD</a:t>
            </a:r>
          </a:p>
          <a:p>
            <a:r>
              <a:rPr lang="en-US" dirty="0">
                <a:latin typeface="Arial" charset="0"/>
              </a:rPr>
              <a:t>CSMA/CA</a:t>
            </a:r>
          </a:p>
          <a:p>
            <a:pPr eaLnBrk="1" hangingPunct="1"/>
            <a:r>
              <a:rPr lang="en-US" dirty="0">
                <a:latin typeface="Arial" charset="0"/>
              </a:rPr>
              <a:t>Token Passing</a:t>
            </a:r>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050"/>
          <p:cNvSpPr>
            <a:spLocks noGrp="1" noChangeArrowheads="1"/>
          </p:cNvSpPr>
          <p:nvPr>
            <p:ph type="title"/>
          </p:nvPr>
        </p:nvSpPr>
        <p:spPr/>
        <p:txBody>
          <a:bodyPr/>
          <a:lstStyle/>
          <a:p>
            <a:pPr eaLnBrk="1" hangingPunct="1"/>
            <a:r>
              <a:rPr lang="en-US" altLang="en-US"/>
              <a:t>Lecture Overview</a:t>
            </a:r>
          </a:p>
        </p:txBody>
      </p:sp>
      <p:sp>
        <p:nvSpPr>
          <p:cNvPr id="4099" name="Rectangle 2051"/>
          <p:cNvSpPr>
            <a:spLocks noGrp="1" noChangeArrowheads="1"/>
          </p:cNvSpPr>
          <p:nvPr>
            <p:ph sz="quarter" idx="1"/>
          </p:nvPr>
        </p:nvSpPr>
        <p:spPr>
          <a:xfrm>
            <a:off x="609600" y="1295400"/>
            <a:ext cx="8229600" cy="5105400"/>
          </a:xfrm>
        </p:spPr>
        <p:txBody>
          <a:bodyPr/>
          <a:lstStyle/>
          <a:p>
            <a:pPr eaLnBrk="1" hangingPunct="1"/>
            <a:r>
              <a:rPr lang="en-US" altLang="en-US" dirty="0"/>
              <a:t>Brief introduction to networking</a:t>
            </a:r>
          </a:p>
          <a:p>
            <a:pPr eaLnBrk="1" hangingPunct="1"/>
            <a:r>
              <a:rPr lang="en-US" altLang="en-US" dirty="0"/>
              <a:t>Network Services</a:t>
            </a:r>
          </a:p>
          <a:p>
            <a:pPr eaLnBrk="1" hangingPunct="1"/>
            <a:r>
              <a:rPr lang="en-US" altLang="en-US" dirty="0"/>
              <a:t>LAN versus WAN</a:t>
            </a:r>
          </a:p>
          <a:p>
            <a:pPr eaLnBrk="1" hangingPunct="1"/>
            <a:r>
              <a:rPr lang="en-US" altLang="en-US" dirty="0"/>
              <a:t>Types of architectures</a:t>
            </a:r>
          </a:p>
          <a:p>
            <a:pPr eaLnBrk="1" hangingPunct="1">
              <a:buNone/>
            </a:pPr>
            <a:endParaRPr lang="en-US" altLang="en-US" dirty="0"/>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7F539-E67C-4A3A-92DD-764957148013}"/>
              </a:ext>
            </a:extLst>
          </p:cNvPr>
          <p:cNvSpPr>
            <a:spLocks noGrp="1"/>
          </p:cNvSpPr>
          <p:nvPr>
            <p:ph type="title"/>
          </p:nvPr>
        </p:nvSpPr>
        <p:spPr/>
        <p:txBody>
          <a:bodyPr/>
          <a:lstStyle/>
          <a:p>
            <a:r>
              <a:rPr lang="en-US" dirty="0"/>
              <a:t>standards organization</a:t>
            </a:r>
            <a:endParaRPr lang="ar-SA" dirty="0"/>
          </a:p>
        </p:txBody>
      </p:sp>
      <p:sp>
        <p:nvSpPr>
          <p:cNvPr id="3" name="Footer Placeholder 2">
            <a:extLst>
              <a:ext uri="{FF2B5EF4-FFF2-40B4-BE49-F238E27FC236}">
                <a16:creationId xmlns:a16="http://schemas.microsoft.com/office/drawing/2014/main" id="{D5DAB24D-1476-4C77-86DB-85B591731E75}"/>
              </a:ext>
            </a:extLst>
          </p:cNvPr>
          <p:cNvSpPr>
            <a:spLocks noGrp="1"/>
          </p:cNvSpPr>
          <p:nvPr>
            <p:ph type="ftr" sz="quarter" idx="11"/>
          </p:nvPr>
        </p:nvSpPr>
        <p:spPr/>
        <p:txBody>
          <a:bodyPr/>
          <a:lstStyle/>
          <a:p>
            <a:pPr>
              <a:defRPr/>
            </a:pPr>
            <a:r>
              <a:rPr lang="en-US"/>
              <a:t>(c) AALOSAIMI 2016</a:t>
            </a:r>
          </a:p>
        </p:txBody>
      </p:sp>
      <p:sp>
        <p:nvSpPr>
          <p:cNvPr id="4" name="Content Placeholder 3">
            <a:extLst>
              <a:ext uri="{FF2B5EF4-FFF2-40B4-BE49-F238E27FC236}">
                <a16:creationId xmlns:a16="http://schemas.microsoft.com/office/drawing/2014/main" id="{399BC590-CFE1-4B8B-A701-93242A78F027}"/>
              </a:ext>
            </a:extLst>
          </p:cNvPr>
          <p:cNvSpPr>
            <a:spLocks noGrp="1"/>
          </p:cNvSpPr>
          <p:nvPr>
            <p:ph sz="quarter" idx="1"/>
          </p:nvPr>
        </p:nvSpPr>
        <p:spPr/>
        <p:txBody>
          <a:bodyPr/>
          <a:lstStyle/>
          <a:p>
            <a:r>
              <a:rPr lang="en-US" sz="2800" dirty="0"/>
              <a:t>is any organization whose primary activities are developing, coordinating, revising, amending, reissuing, interpreting, or otherwise producing </a:t>
            </a:r>
            <a:r>
              <a:rPr lang="en-US" sz="2800" b="1" i="1" u="sng" dirty="0">
                <a:solidFill>
                  <a:schemeClr val="bg2">
                    <a:lumMod val="50000"/>
                  </a:schemeClr>
                </a:solidFill>
              </a:rPr>
              <a:t>technical standards </a:t>
            </a:r>
            <a:r>
              <a:rPr lang="en-US" sz="2800" dirty="0"/>
              <a:t>that are intended to address the needs of some relatively wide base of affected adopters.</a:t>
            </a:r>
          </a:p>
          <a:p>
            <a:r>
              <a:rPr lang="en-US" sz="2800" dirty="0"/>
              <a:t>Most standards are </a:t>
            </a:r>
            <a:r>
              <a:rPr lang="en-US" sz="2800" b="1" dirty="0"/>
              <a:t>voluntary</a:t>
            </a:r>
            <a:r>
              <a:rPr lang="en-US" sz="2800" dirty="0"/>
              <a:t> in the sense that they are offered for adoption by people or industry without being mandated in law. Some standards become mandatory when they are adopted by regulators as legal requirements in particular domains.</a:t>
            </a:r>
          </a:p>
          <a:p>
            <a:endParaRPr lang="ar-SA" dirty="0"/>
          </a:p>
        </p:txBody>
      </p:sp>
    </p:spTree>
    <p:extLst>
      <p:ext uri="{BB962C8B-B14F-4D97-AF65-F5344CB8AC3E}">
        <p14:creationId xmlns:p14="http://schemas.microsoft.com/office/powerpoint/2010/main" val="4160833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0E273-F23E-4596-8A0B-B1E303B259DB}"/>
              </a:ext>
            </a:extLst>
          </p:cNvPr>
          <p:cNvSpPr>
            <a:spLocks noGrp="1"/>
          </p:cNvSpPr>
          <p:nvPr>
            <p:ph type="title"/>
          </p:nvPr>
        </p:nvSpPr>
        <p:spPr/>
        <p:txBody>
          <a:bodyPr/>
          <a:lstStyle/>
          <a:p>
            <a:endParaRPr lang="ar-SA"/>
          </a:p>
        </p:txBody>
      </p:sp>
      <p:sp>
        <p:nvSpPr>
          <p:cNvPr id="3" name="Footer Placeholder 2">
            <a:extLst>
              <a:ext uri="{FF2B5EF4-FFF2-40B4-BE49-F238E27FC236}">
                <a16:creationId xmlns:a16="http://schemas.microsoft.com/office/drawing/2014/main" id="{4535D5C4-9A58-4494-BD31-0D4D6A8A9026}"/>
              </a:ext>
            </a:extLst>
          </p:cNvPr>
          <p:cNvSpPr>
            <a:spLocks noGrp="1"/>
          </p:cNvSpPr>
          <p:nvPr>
            <p:ph type="ftr" sz="quarter" idx="11"/>
          </p:nvPr>
        </p:nvSpPr>
        <p:spPr/>
        <p:txBody>
          <a:bodyPr/>
          <a:lstStyle/>
          <a:p>
            <a:pPr>
              <a:defRPr/>
            </a:pPr>
            <a:r>
              <a:rPr lang="en-US"/>
              <a:t>(c) AALOSAIMI 2016</a:t>
            </a:r>
          </a:p>
        </p:txBody>
      </p:sp>
      <p:sp>
        <p:nvSpPr>
          <p:cNvPr id="4" name="Content Placeholder 3">
            <a:extLst>
              <a:ext uri="{FF2B5EF4-FFF2-40B4-BE49-F238E27FC236}">
                <a16:creationId xmlns:a16="http://schemas.microsoft.com/office/drawing/2014/main" id="{7DB41A44-DA15-485D-B843-1CF95669596C}"/>
              </a:ext>
            </a:extLst>
          </p:cNvPr>
          <p:cNvSpPr>
            <a:spLocks noGrp="1"/>
          </p:cNvSpPr>
          <p:nvPr>
            <p:ph sz="quarter" idx="1"/>
          </p:nvPr>
        </p:nvSpPr>
        <p:spPr/>
        <p:txBody>
          <a:bodyPr/>
          <a:lstStyle/>
          <a:p>
            <a:pPr marL="342900" indent="-342900">
              <a:spcBef>
                <a:spcPct val="20000"/>
              </a:spcBef>
              <a:buClr>
                <a:schemeClr val="accent2"/>
              </a:buClr>
              <a:buSzPct val="75000"/>
              <a:buFont typeface="Monotype Sorts" pitchFamily="2" charset="2"/>
              <a:buChar char="l"/>
            </a:pPr>
            <a:r>
              <a:rPr lang="en-US" sz="3200" dirty="0">
                <a:latin typeface="Arial" charset="0"/>
              </a:rPr>
              <a:t>Standards fall into </a:t>
            </a:r>
            <a:r>
              <a:rPr lang="en-US" sz="3200" dirty="0">
                <a:solidFill>
                  <a:srgbClr val="FC0108"/>
                </a:solidFill>
                <a:latin typeface="Arial" charset="0"/>
              </a:rPr>
              <a:t>two categories</a:t>
            </a:r>
            <a:r>
              <a:rPr lang="en-US" sz="3200" dirty="0">
                <a:latin typeface="Arial" charset="0"/>
              </a:rPr>
              <a:t>:</a:t>
            </a:r>
          </a:p>
          <a:p>
            <a:pPr marL="742950" lvl="1" indent="-285750">
              <a:spcBef>
                <a:spcPct val="20000"/>
              </a:spcBef>
              <a:buClr>
                <a:schemeClr val="folHlink"/>
              </a:buClr>
              <a:buSzPct val="100000"/>
              <a:buFontTx/>
              <a:buChar char="»"/>
            </a:pPr>
            <a:r>
              <a:rPr lang="en-US" sz="2800" dirty="0">
                <a:solidFill>
                  <a:srgbClr val="00FF00"/>
                </a:solidFill>
                <a:latin typeface="Arial" charset="0"/>
              </a:rPr>
              <a:t>De facto </a:t>
            </a:r>
            <a:r>
              <a:rPr lang="en-US" sz="2800" dirty="0">
                <a:latin typeface="Arial" charset="0"/>
              </a:rPr>
              <a:t>(Latin for “</a:t>
            </a:r>
            <a:r>
              <a:rPr lang="en-US" sz="2800" b="1" u="sng" dirty="0">
                <a:solidFill>
                  <a:srgbClr val="00FF00"/>
                </a:solidFill>
                <a:latin typeface="Arial" charset="0"/>
              </a:rPr>
              <a:t>from the fact</a:t>
            </a:r>
            <a:r>
              <a:rPr lang="en-US" sz="2800" dirty="0">
                <a:latin typeface="Arial" charset="0"/>
              </a:rPr>
              <a:t>”): those standards that have just happened, without any formal plan  (e.g., IBM PC,  Unix)</a:t>
            </a:r>
          </a:p>
          <a:p>
            <a:pPr marL="742950" lvl="1" indent="-285750">
              <a:spcBef>
                <a:spcPct val="20000"/>
              </a:spcBef>
              <a:buClr>
                <a:schemeClr val="folHlink"/>
              </a:buClr>
              <a:buSzPct val="100000"/>
              <a:buFontTx/>
              <a:buChar char="»"/>
            </a:pPr>
            <a:r>
              <a:rPr lang="en-US" sz="2800" dirty="0">
                <a:solidFill>
                  <a:srgbClr val="00FF00"/>
                </a:solidFill>
                <a:latin typeface="Arial" charset="0"/>
              </a:rPr>
              <a:t>De jure </a:t>
            </a:r>
            <a:r>
              <a:rPr lang="en-US" sz="2800" dirty="0">
                <a:latin typeface="Arial" charset="0"/>
              </a:rPr>
              <a:t>(Latin for “</a:t>
            </a:r>
            <a:r>
              <a:rPr lang="en-US" sz="2800" u="sng" dirty="0">
                <a:solidFill>
                  <a:srgbClr val="00FF00"/>
                </a:solidFill>
                <a:latin typeface="Arial" charset="0"/>
              </a:rPr>
              <a:t>by law</a:t>
            </a:r>
            <a:r>
              <a:rPr lang="en-US" sz="2800" dirty="0">
                <a:latin typeface="Arial" charset="0"/>
              </a:rPr>
              <a:t>”): formal, legal standards adopted by some authorization body</a:t>
            </a:r>
          </a:p>
          <a:p>
            <a:endParaRPr lang="ar-SA" dirty="0"/>
          </a:p>
        </p:txBody>
      </p:sp>
    </p:spTree>
    <p:extLst>
      <p:ext uri="{BB962C8B-B14F-4D97-AF65-F5344CB8AC3E}">
        <p14:creationId xmlns:p14="http://schemas.microsoft.com/office/powerpoint/2010/main" val="31994939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A8254-0216-43DB-A82E-31176E5096C3}"/>
              </a:ext>
            </a:extLst>
          </p:cNvPr>
          <p:cNvSpPr>
            <a:spLocks noGrp="1"/>
          </p:cNvSpPr>
          <p:nvPr>
            <p:ph type="title"/>
          </p:nvPr>
        </p:nvSpPr>
        <p:spPr/>
        <p:txBody>
          <a:bodyPr>
            <a:normAutofit fontScale="90000"/>
          </a:bodyPr>
          <a:lstStyle/>
          <a:p>
            <a:r>
              <a:rPr lang="en-US" dirty="0"/>
              <a:t>International organization for standardization - ISO</a:t>
            </a:r>
            <a:endParaRPr lang="ar-SA" dirty="0"/>
          </a:p>
        </p:txBody>
      </p:sp>
      <p:sp>
        <p:nvSpPr>
          <p:cNvPr id="3" name="Footer Placeholder 2">
            <a:extLst>
              <a:ext uri="{FF2B5EF4-FFF2-40B4-BE49-F238E27FC236}">
                <a16:creationId xmlns:a16="http://schemas.microsoft.com/office/drawing/2014/main" id="{3AF3D4C2-E6EF-473B-9E31-5525655E2C97}"/>
              </a:ext>
            </a:extLst>
          </p:cNvPr>
          <p:cNvSpPr>
            <a:spLocks noGrp="1"/>
          </p:cNvSpPr>
          <p:nvPr>
            <p:ph type="ftr" sz="quarter" idx="11"/>
          </p:nvPr>
        </p:nvSpPr>
        <p:spPr/>
        <p:txBody>
          <a:bodyPr/>
          <a:lstStyle/>
          <a:p>
            <a:pPr>
              <a:defRPr/>
            </a:pPr>
            <a:r>
              <a:rPr lang="en-US"/>
              <a:t>(c) AALOSAIMI 2016</a:t>
            </a:r>
          </a:p>
        </p:txBody>
      </p:sp>
      <p:sp>
        <p:nvSpPr>
          <p:cNvPr id="4" name="Content Placeholder 3">
            <a:extLst>
              <a:ext uri="{FF2B5EF4-FFF2-40B4-BE49-F238E27FC236}">
                <a16:creationId xmlns:a16="http://schemas.microsoft.com/office/drawing/2014/main" id="{8C13F5C5-B797-465A-B543-CE4F5DFE88EA}"/>
              </a:ext>
            </a:extLst>
          </p:cNvPr>
          <p:cNvSpPr>
            <a:spLocks noGrp="1"/>
          </p:cNvSpPr>
          <p:nvPr>
            <p:ph sz="quarter" idx="1"/>
          </p:nvPr>
        </p:nvSpPr>
        <p:spPr/>
        <p:txBody>
          <a:bodyPr/>
          <a:lstStyle/>
          <a:p>
            <a:r>
              <a:rPr lang="en-US" dirty="0"/>
              <a:t>is the world’s largest developer of voluntary International Standards. International Standards give state of the art specifications for products, services and </a:t>
            </a:r>
            <a:r>
              <a:rPr lang="en-US" u="sng" dirty="0"/>
              <a:t>good</a:t>
            </a:r>
            <a:r>
              <a:rPr lang="en-US" dirty="0"/>
              <a:t> practice, helping to make industry more efficient and effective. Developed through global consensus, they help to break down barriers to international trade.</a:t>
            </a:r>
          </a:p>
          <a:p>
            <a:endParaRPr lang="ar-SA" dirty="0"/>
          </a:p>
        </p:txBody>
      </p:sp>
      <p:pic>
        <p:nvPicPr>
          <p:cNvPr id="5" name="Picture 2" descr="C:\Users\Rehab\Desktop\ISO.jpg">
            <a:extLst>
              <a:ext uri="{FF2B5EF4-FFF2-40B4-BE49-F238E27FC236}">
                <a16:creationId xmlns:a16="http://schemas.microsoft.com/office/drawing/2014/main" id="{5764CC78-8853-44F9-9E99-20A89461D177}"/>
              </a:ext>
            </a:extLst>
          </p:cNvPr>
          <p:cNvPicPr>
            <a:picLocks noChangeAspect="1" noChangeArrowheads="1"/>
          </p:cNvPicPr>
          <p:nvPr/>
        </p:nvPicPr>
        <p:blipFill>
          <a:blip r:embed="rId2" cstate="print"/>
          <a:srcRect/>
          <a:stretch>
            <a:fillRect/>
          </a:stretch>
        </p:blipFill>
        <p:spPr bwMode="auto">
          <a:xfrm>
            <a:off x="4495800" y="5029200"/>
            <a:ext cx="3543300" cy="1295400"/>
          </a:xfrm>
          <a:prstGeom prst="rect">
            <a:avLst/>
          </a:prstGeom>
          <a:noFill/>
        </p:spPr>
      </p:pic>
    </p:spTree>
    <p:extLst>
      <p:ext uri="{BB962C8B-B14F-4D97-AF65-F5344CB8AC3E}">
        <p14:creationId xmlns:p14="http://schemas.microsoft.com/office/powerpoint/2010/main" val="2406223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ITU- Telecommunication Standardization Sector (ITU-T</a:t>
            </a:r>
          </a:p>
        </p:txBody>
      </p:sp>
      <p:sp>
        <p:nvSpPr>
          <p:cNvPr id="3" name="Content Placeholder 2"/>
          <p:cNvSpPr>
            <a:spLocks noGrp="1"/>
          </p:cNvSpPr>
          <p:nvPr>
            <p:ph sz="quarter" idx="1"/>
          </p:nvPr>
        </p:nvSpPr>
        <p:spPr/>
        <p:txBody>
          <a:bodyPr>
            <a:normAutofit/>
          </a:bodyPr>
          <a:lstStyle/>
          <a:p>
            <a:r>
              <a:rPr lang="en-US" sz="2400" dirty="0"/>
              <a:t>The ITU is a specialized United Nations agency that regulates international telecommunications, including radio and TV frequencies, satellite and telephony specifications, networking infrastructure, and tariffs applied to global communications.</a:t>
            </a:r>
          </a:p>
          <a:p>
            <a:endParaRPr lang="en-US" sz="2400" dirty="0"/>
          </a:p>
          <a:p>
            <a:r>
              <a:rPr lang="en-US" sz="2400" dirty="0"/>
              <a:t>It also provides developing countries with technical expertise and equipment to advance those nations’ technological bases.</a:t>
            </a:r>
          </a:p>
          <a:p>
            <a:endParaRPr lang="en-US" sz="2400" b="1" u="sng" dirty="0">
              <a:solidFill>
                <a:schemeClr val="bg2">
                  <a:lumMod val="50000"/>
                </a:schemeClr>
              </a:solidFill>
            </a:endParaRPr>
          </a:p>
        </p:txBody>
      </p:sp>
      <p:pic>
        <p:nvPicPr>
          <p:cNvPr id="6146" name="Picture 2" descr="C:\Users\Rehab\Desktop\ITU-T.png"/>
          <p:cNvPicPr>
            <a:picLocks noChangeAspect="1" noChangeArrowheads="1"/>
          </p:cNvPicPr>
          <p:nvPr/>
        </p:nvPicPr>
        <p:blipFill>
          <a:blip r:embed="rId2" cstate="print"/>
          <a:srcRect/>
          <a:stretch>
            <a:fillRect/>
          </a:stretch>
        </p:blipFill>
        <p:spPr bwMode="auto">
          <a:xfrm>
            <a:off x="5181600" y="5867400"/>
            <a:ext cx="2743200" cy="990600"/>
          </a:xfrm>
          <a:prstGeom prst="rect">
            <a:avLst/>
          </a:prstGeom>
          <a:noFill/>
        </p:spPr>
      </p:pic>
      <p:sp>
        <p:nvSpPr>
          <p:cNvPr id="5" name="Slide Number Placeholder 4"/>
          <p:cNvSpPr>
            <a:spLocks noGrp="1"/>
          </p:cNvSpPr>
          <p:nvPr>
            <p:ph type="sldNum" sz="quarter" idx="12"/>
          </p:nvPr>
        </p:nvSpPr>
        <p:spPr/>
        <p:txBody>
          <a:bodyPr/>
          <a:lstStyle/>
          <a:p>
            <a:fld id="{22AD7EB1-D4E5-4670-B7A0-08F9823E05E7}" type="slidenum">
              <a:rPr lang="en-US" smtClean="0"/>
              <a:t>23</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286139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American national standards institute - ANSI</a:t>
            </a:r>
          </a:p>
        </p:txBody>
      </p:sp>
      <p:sp>
        <p:nvSpPr>
          <p:cNvPr id="3" name="Content Placeholder 2"/>
          <p:cNvSpPr>
            <a:spLocks noGrp="1"/>
          </p:cNvSpPr>
          <p:nvPr>
            <p:ph sz="quarter" idx="1"/>
          </p:nvPr>
        </p:nvSpPr>
        <p:spPr/>
        <p:txBody>
          <a:bodyPr/>
          <a:lstStyle/>
          <a:p>
            <a:r>
              <a:rPr lang="en-US" dirty="0"/>
              <a:t>the Institute  is private, non-profitable membership organization supported by a diverse constituency of private and public sector organizations. </a:t>
            </a:r>
          </a:p>
          <a:p>
            <a:r>
              <a:rPr lang="en-US" dirty="0"/>
              <a:t>ANSI has maintained as its primary goal the </a:t>
            </a:r>
            <a:r>
              <a:rPr lang="en-US" b="1" dirty="0">
                <a:solidFill>
                  <a:schemeClr val="bg2">
                    <a:lumMod val="50000"/>
                  </a:schemeClr>
                </a:solidFill>
              </a:rPr>
              <a:t>enhancement of global competitiveness of U.S. business and the American quality </a:t>
            </a:r>
            <a:r>
              <a:rPr lang="en-US" dirty="0"/>
              <a:t>of life by promoting and facilitating voluntary consensus standards and conformity assessment systems and promoting their integrity.</a:t>
            </a:r>
          </a:p>
        </p:txBody>
      </p:sp>
      <p:pic>
        <p:nvPicPr>
          <p:cNvPr id="7170" name="Picture 2" descr="C:\Users\Rehab\Desktop\ANSI.jpg"/>
          <p:cNvPicPr>
            <a:picLocks noChangeAspect="1" noChangeArrowheads="1"/>
          </p:cNvPicPr>
          <p:nvPr/>
        </p:nvPicPr>
        <p:blipFill>
          <a:blip r:embed="rId2" cstate="print"/>
          <a:srcRect/>
          <a:stretch>
            <a:fillRect/>
          </a:stretch>
        </p:blipFill>
        <p:spPr bwMode="auto">
          <a:xfrm>
            <a:off x="5791200" y="5715000"/>
            <a:ext cx="1991226" cy="914400"/>
          </a:xfrm>
          <a:prstGeom prst="rect">
            <a:avLst/>
          </a:prstGeom>
          <a:noFill/>
        </p:spPr>
      </p:pic>
      <p:sp>
        <p:nvSpPr>
          <p:cNvPr id="5" name="Slide Number Placeholder 4"/>
          <p:cNvSpPr>
            <a:spLocks noGrp="1"/>
          </p:cNvSpPr>
          <p:nvPr>
            <p:ph type="sldNum" sz="quarter" idx="12"/>
          </p:nvPr>
        </p:nvSpPr>
        <p:spPr/>
        <p:txBody>
          <a:bodyPr/>
          <a:lstStyle/>
          <a:p>
            <a:fld id="{22AD7EB1-D4E5-4670-B7A0-08F9823E05E7}" type="slidenum">
              <a:rPr lang="en-US" smtClean="0"/>
              <a:t>24</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562803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dirty="0"/>
              <a:t>These standards ensure that the characteristics and performance of products are </a:t>
            </a:r>
            <a:r>
              <a:rPr lang="en-US" u="sng" dirty="0">
                <a:solidFill>
                  <a:schemeClr val="bg2">
                    <a:lumMod val="50000"/>
                  </a:schemeClr>
                </a:solidFill>
              </a:rPr>
              <a:t>consistent</a:t>
            </a:r>
            <a:r>
              <a:rPr lang="en-US" dirty="0"/>
              <a:t>, that people use the same definitions and terms, and that products are tested the same way. ANSI also accredits organizations that carry out product or personnel certification in accordance with requirements defined in international standards</a:t>
            </a:r>
          </a:p>
          <a:p>
            <a:pPr lvl="1"/>
            <a:r>
              <a:rPr lang="en-US" dirty="0"/>
              <a:t>ASCII code for  encoding English alphabets </a:t>
            </a:r>
          </a:p>
        </p:txBody>
      </p:sp>
      <p:sp>
        <p:nvSpPr>
          <p:cNvPr id="4" name="Slide Number Placeholder 3"/>
          <p:cNvSpPr>
            <a:spLocks noGrp="1"/>
          </p:cNvSpPr>
          <p:nvPr>
            <p:ph type="sldNum" sz="quarter" idx="12"/>
          </p:nvPr>
        </p:nvSpPr>
        <p:spPr/>
        <p:txBody>
          <a:bodyPr/>
          <a:lstStyle/>
          <a:p>
            <a:fld id="{22AD7EB1-D4E5-4670-B7A0-08F9823E05E7}" type="slidenum">
              <a:rPr lang="en-US" smtClean="0"/>
              <a:t>25</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531526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Institute of Electrical and Electronics Engineers - IEEE</a:t>
            </a:r>
          </a:p>
        </p:txBody>
      </p:sp>
      <p:sp>
        <p:nvSpPr>
          <p:cNvPr id="3" name="Content Placeholder 2"/>
          <p:cNvSpPr>
            <a:spLocks noGrp="1"/>
          </p:cNvSpPr>
          <p:nvPr>
            <p:ph sz="quarter" idx="1"/>
          </p:nvPr>
        </p:nvSpPr>
        <p:spPr/>
        <p:txBody>
          <a:bodyPr/>
          <a:lstStyle/>
          <a:p>
            <a:r>
              <a:rPr lang="en-US" dirty="0"/>
              <a:t>Pronounced as: </a:t>
            </a:r>
            <a:r>
              <a:rPr lang="en-US" i="1" dirty="0"/>
              <a:t>I-Triple-E.</a:t>
            </a:r>
          </a:p>
          <a:p>
            <a:r>
              <a:rPr lang="en-US" dirty="0"/>
              <a:t>The IEEE is an international society composed of engineering professionals.</a:t>
            </a:r>
          </a:p>
          <a:p>
            <a:endParaRPr lang="en-US" dirty="0"/>
          </a:p>
          <a:p>
            <a:r>
              <a:rPr lang="en-US" dirty="0"/>
              <a:t>Its goals are to promote development and education in the electrical engineering and computer science fields.</a:t>
            </a:r>
          </a:p>
          <a:p>
            <a:endParaRPr lang="en-US" dirty="0"/>
          </a:p>
          <a:p>
            <a:pPr lvl="1"/>
            <a:r>
              <a:rPr lang="en-US" dirty="0"/>
              <a:t>IEEE 802  standards for networks</a:t>
            </a:r>
          </a:p>
        </p:txBody>
      </p:sp>
      <p:pic>
        <p:nvPicPr>
          <p:cNvPr id="8194" name="Picture 2" descr="C:\Users\Rehab\Desktop\IEEE.png"/>
          <p:cNvPicPr>
            <a:picLocks noChangeAspect="1" noChangeArrowheads="1"/>
          </p:cNvPicPr>
          <p:nvPr/>
        </p:nvPicPr>
        <p:blipFill>
          <a:blip r:embed="rId2" cstate="print"/>
          <a:srcRect/>
          <a:stretch>
            <a:fillRect/>
          </a:stretch>
        </p:blipFill>
        <p:spPr bwMode="auto">
          <a:xfrm>
            <a:off x="7162800" y="5943600"/>
            <a:ext cx="1438275" cy="476250"/>
          </a:xfrm>
          <a:prstGeom prst="rect">
            <a:avLst/>
          </a:prstGeom>
          <a:noFill/>
        </p:spPr>
      </p:pic>
      <p:sp>
        <p:nvSpPr>
          <p:cNvPr id="5" name="Slide Number Placeholder 4"/>
          <p:cNvSpPr>
            <a:spLocks noGrp="1"/>
          </p:cNvSpPr>
          <p:nvPr>
            <p:ph type="sldNum" sz="quarter" idx="12"/>
          </p:nvPr>
        </p:nvSpPr>
        <p:spPr/>
        <p:txBody>
          <a:bodyPr/>
          <a:lstStyle/>
          <a:p>
            <a:fld id="{22AD7EB1-D4E5-4670-B7A0-08F9823E05E7}" type="slidenum">
              <a:rPr lang="en-US" smtClean="0"/>
              <a:t>26</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890914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Electronic Industrial Association - EIA</a:t>
            </a:r>
          </a:p>
        </p:txBody>
      </p:sp>
      <p:sp>
        <p:nvSpPr>
          <p:cNvPr id="3" name="Content Placeholder 2"/>
          <p:cNvSpPr>
            <a:spLocks noGrp="1"/>
          </p:cNvSpPr>
          <p:nvPr>
            <p:ph sz="quarter" idx="1"/>
          </p:nvPr>
        </p:nvSpPr>
        <p:spPr/>
        <p:txBody>
          <a:bodyPr/>
          <a:lstStyle/>
          <a:p>
            <a:r>
              <a:rPr lang="en-US" sz="2400" dirty="0"/>
              <a:t>EIA is a trade organization composed of representatives from electronics manufacturing firms across the United States.</a:t>
            </a:r>
          </a:p>
          <a:p>
            <a:endParaRPr lang="en-US" sz="2400" dirty="0"/>
          </a:p>
          <a:p>
            <a:r>
              <a:rPr lang="en-US" sz="2400" dirty="0"/>
              <a:t>EIA began as the Radio Manufacturers Association (RMA) in 1924; over time it evolved to include manufacturers of televisions, semiconductors, computers and networking devices.</a:t>
            </a:r>
          </a:p>
          <a:p>
            <a:endParaRPr lang="en-US" dirty="0"/>
          </a:p>
          <a:p>
            <a:pPr lvl="1"/>
            <a:r>
              <a:rPr lang="en-US" dirty="0"/>
              <a:t> EIA/TIA-232 </a:t>
            </a:r>
          </a:p>
        </p:txBody>
      </p:sp>
      <p:pic>
        <p:nvPicPr>
          <p:cNvPr id="9218" name="Picture 2" descr="C:\Users\Rehab\Desktop\EIA.jpg"/>
          <p:cNvPicPr>
            <a:picLocks noChangeAspect="1" noChangeArrowheads="1"/>
          </p:cNvPicPr>
          <p:nvPr/>
        </p:nvPicPr>
        <p:blipFill>
          <a:blip r:embed="rId2" cstate="print"/>
          <a:srcRect/>
          <a:stretch>
            <a:fillRect/>
          </a:stretch>
        </p:blipFill>
        <p:spPr bwMode="auto">
          <a:xfrm>
            <a:off x="4689475" y="4954588"/>
            <a:ext cx="2657475" cy="1104900"/>
          </a:xfrm>
          <a:prstGeom prst="rect">
            <a:avLst/>
          </a:prstGeom>
          <a:noFill/>
        </p:spPr>
      </p:pic>
      <p:sp>
        <p:nvSpPr>
          <p:cNvPr id="5" name="Slide Number Placeholder 4"/>
          <p:cNvSpPr>
            <a:spLocks noGrp="1"/>
          </p:cNvSpPr>
          <p:nvPr>
            <p:ph type="sldNum" sz="quarter" idx="12"/>
          </p:nvPr>
        </p:nvSpPr>
        <p:spPr/>
        <p:txBody>
          <a:bodyPr/>
          <a:lstStyle/>
          <a:p>
            <a:fld id="{22AD7EB1-D4E5-4670-B7A0-08F9823E05E7}" type="slidenum">
              <a:rPr lang="en-US" smtClean="0"/>
              <a:t>27</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600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 European telecommunications standards institute</a:t>
            </a:r>
          </a:p>
        </p:txBody>
      </p:sp>
      <p:sp>
        <p:nvSpPr>
          <p:cNvPr id="3" name="Content Placeholder 2"/>
          <p:cNvSpPr>
            <a:spLocks noGrp="1"/>
          </p:cNvSpPr>
          <p:nvPr>
            <p:ph sz="quarter" idx="1"/>
          </p:nvPr>
        </p:nvSpPr>
        <p:spPr/>
        <p:txBody>
          <a:bodyPr/>
          <a:lstStyle/>
          <a:p>
            <a:r>
              <a:rPr lang="en-US" dirty="0"/>
              <a:t>Independent, Non-profitable institution. </a:t>
            </a:r>
          </a:p>
          <a:p>
            <a:r>
              <a:rPr lang="en-US" dirty="0"/>
              <a:t>Consists of telecommunication , producing companies, users , organizations, equipment makers and network operators to develop and produce systems and telecommunication standards in Europe .</a:t>
            </a:r>
          </a:p>
        </p:txBody>
      </p:sp>
      <p:pic>
        <p:nvPicPr>
          <p:cNvPr id="10242" name="Picture 2" descr="C:\Users\Rehab\Desktop\ETSI.jpg"/>
          <p:cNvPicPr>
            <a:picLocks noChangeAspect="1" noChangeArrowheads="1"/>
          </p:cNvPicPr>
          <p:nvPr/>
        </p:nvPicPr>
        <p:blipFill>
          <a:blip r:embed="rId2" cstate="print"/>
          <a:srcRect/>
          <a:stretch>
            <a:fillRect/>
          </a:stretch>
        </p:blipFill>
        <p:spPr bwMode="auto">
          <a:xfrm>
            <a:off x="4419600" y="4800600"/>
            <a:ext cx="3333750" cy="1371600"/>
          </a:xfrm>
          <a:prstGeom prst="rect">
            <a:avLst/>
          </a:prstGeom>
          <a:noFill/>
        </p:spPr>
      </p:pic>
      <p:sp>
        <p:nvSpPr>
          <p:cNvPr id="5" name="Slide Number Placeholder 4"/>
          <p:cNvSpPr>
            <a:spLocks noGrp="1"/>
          </p:cNvSpPr>
          <p:nvPr>
            <p:ph type="sldNum" sz="quarter" idx="12"/>
          </p:nvPr>
        </p:nvSpPr>
        <p:spPr/>
        <p:txBody>
          <a:bodyPr/>
          <a:lstStyle/>
          <a:p>
            <a:fld id="{22AD7EB1-D4E5-4670-B7A0-08F9823E05E7}" type="slidenum">
              <a:rPr lang="en-US" smtClean="0"/>
              <a:t>28</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015491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organizations</a:t>
            </a:r>
          </a:p>
        </p:txBody>
      </p:sp>
      <p:sp>
        <p:nvSpPr>
          <p:cNvPr id="3" name="Content Placeholder 2"/>
          <p:cNvSpPr>
            <a:spLocks noGrp="1"/>
          </p:cNvSpPr>
          <p:nvPr>
            <p:ph sz="quarter" idx="1"/>
          </p:nvPr>
        </p:nvSpPr>
        <p:spPr/>
        <p:txBody>
          <a:bodyPr/>
          <a:lstStyle/>
          <a:p>
            <a:r>
              <a:rPr lang="en-US" i="1" u="sng" dirty="0">
                <a:solidFill>
                  <a:schemeClr val="bg2">
                    <a:lumMod val="50000"/>
                  </a:schemeClr>
                </a:solidFill>
              </a:rPr>
              <a:t>Asynchronous Transfer Mode </a:t>
            </a:r>
            <a:r>
              <a:rPr lang="en-US" dirty="0"/>
              <a:t>: ATM Forum </a:t>
            </a:r>
            <a:r>
              <a:rPr lang="ar-SA" dirty="0"/>
              <a:t>تجمع تقنية النقل غير المتزامن </a:t>
            </a:r>
            <a:endParaRPr lang="en-US" dirty="0"/>
          </a:p>
          <a:p>
            <a:r>
              <a:rPr lang="en-US" dirty="0"/>
              <a:t>International, non-profitable companies concerned in ATM switches used in WAN and fast LAN. </a:t>
            </a:r>
          </a:p>
          <a:p>
            <a:pPr lvl="1"/>
            <a:r>
              <a:rPr lang="en-US" dirty="0"/>
              <a:t>Specifications and standards for those switches.</a:t>
            </a:r>
          </a:p>
        </p:txBody>
      </p:sp>
      <p:sp>
        <p:nvSpPr>
          <p:cNvPr id="4" name="Slide Number Placeholder 3"/>
          <p:cNvSpPr>
            <a:spLocks noGrp="1"/>
          </p:cNvSpPr>
          <p:nvPr>
            <p:ph type="sldNum" sz="quarter" idx="12"/>
          </p:nvPr>
        </p:nvSpPr>
        <p:spPr/>
        <p:txBody>
          <a:bodyPr/>
          <a:lstStyle/>
          <a:p>
            <a:fld id="{22AD7EB1-D4E5-4670-B7A0-08F9823E05E7}" type="slidenum">
              <a:rPr lang="en-US" smtClean="0"/>
              <a:t>29</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48168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536" y="332656"/>
            <a:ext cx="7772400" cy="724942"/>
          </a:xfrm>
        </p:spPr>
        <p:txBody>
          <a:bodyPr>
            <a:normAutofit/>
          </a:bodyPr>
          <a:lstStyle/>
          <a:p>
            <a:r>
              <a:rPr lang="en-US" sz="3200" b="1" dirty="0">
                <a:latin typeface="Calibri" pitchFamily="34" charset="0"/>
                <a:cs typeface="Calibri" pitchFamily="34" charset="0"/>
              </a:rPr>
              <a:t>Network Definition</a:t>
            </a:r>
          </a:p>
        </p:txBody>
      </p:sp>
      <p:sp>
        <p:nvSpPr>
          <p:cNvPr id="4099" name="Rectangle 3"/>
          <p:cNvSpPr>
            <a:spLocks noGrp="1" noChangeArrowheads="1"/>
          </p:cNvSpPr>
          <p:nvPr>
            <p:ph sz="quarter" idx="1"/>
          </p:nvPr>
        </p:nvSpPr>
        <p:spPr>
          <a:xfrm>
            <a:off x="539552" y="980728"/>
            <a:ext cx="7772400" cy="4572000"/>
          </a:xfrm>
        </p:spPr>
        <p:txBody>
          <a:bodyPr>
            <a:normAutofit/>
          </a:bodyPr>
          <a:lstStyle/>
          <a:p>
            <a:pPr algn="just" rtl="0"/>
            <a:r>
              <a:rPr lang="en-US" sz="2400" dirty="0">
                <a:latin typeface="Calibri" pitchFamily="34" charset="0"/>
                <a:cs typeface="Calibri" pitchFamily="34" charset="0"/>
              </a:rPr>
              <a:t>Set of </a:t>
            </a:r>
            <a:r>
              <a:rPr lang="en-US" sz="2400" b="1" i="1" dirty="0">
                <a:solidFill>
                  <a:srgbClr val="FF0000"/>
                </a:solidFill>
                <a:latin typeface="Calibri" pitchFamily="34" charset="0"/>
                <a:cs typeface="Calibri" pitchFamily="34" charset="0"/>
              </a:rPr>
              <a:t>technologies</a:t>
            </a:r>
            <a:r>
              <a:rPr lang="en-US" sz="2400" dirty="0">
                <a:latin typeface="Calibri" pitchFamily="34" charset="0"/>
                <a:cs typeface="Calibri" pitchFamily="34" charset="0"/>
              </a:rPr>
              <a:t> that </a:t>
            </a:r>
            <a:r>
              <a:rPr lang="en-US" sz="2400" b="1" i="1" dirty="0">
                <a:solidFill>
                  <a:srgbClr val="FF0000"/>
                </a:solidFill>
                <a:latin typeface="Calibri" pitchFamily="34" charset="0"/>
                <a:cs typeface="Calibri" pitchFamily="34" charset="0"/>
              </a:rPr>
              <a:t>connects computers </a:t>
            </a:r>
            <a:r>
              <a:rPr lang="en-US" sz="2400" dirty="0">
                <a:solidFill>
                  <a:srgbClr val="FF0000"/>
                </a:solidFill>
                <a:latin typeface="Calibri" pitchFamily="34" charset="0"/>
                <a:cs typeface="Calibri" pitchFamily="34" charset="0"/>
              </a:rPr>
              <a:t>to allow</a:t>
            </a:r>
            <a:r>
              <a:rPr lang="en-US" sz="2400" dirty="0">
                <a:latin typeface="Calibri" pitchFamily="34" charset="0"/>
                <a:cs typeface="Calibri" pitchFamily="34" charset="0"/>
              </a:rPr>
              <a:t> </a:t>
            </a:r>
            <a:r>
              <a:rPr lang="en-US" sz="2400" b="1" i="1" dirty="0">
                <a:solidFill>
                  <a:srgbClr val="FF0000"/>
                </a:solidFill>
                <a:latin typeface="Calibri" pitchFamily="34" charset="0"/>
                <a:cs typeface="Calibri" pitchFamily="34" charset="0"/>
              </a:rPr>
              <a:t>communication</a:t>
            </a:r>
            <a:r>
              <a:rPr lang="en-US" sz="2400" dirty="0">
                <a:latin typeface="Calibri" pitchFamily="34" charset="0"/>
                <a:cs typeface="Calibri" pitchFamily="34" charset="0"/>
              </a:rPr>
              <a:t> and </a:t>
            </a:r>
            <a:r>
              <a:rPr lang="en-US" sz="2400" b="1" i="1" dirty="0">
                <a:solidFill>
                  <a:srgbClr val="FF0000"/>
                </a:solidFill>
                <a:latin typeface="Calibri" pitchFamily="34" charset="0"/>
                <a:cs typeface="Calibri" pitchFamily="34" charset="0"/>
              </a:rPr>
              <a:t>collaboration</a:t>
            </a:r>
            <a:r>
              <a:rPr lang="en-US" sz="2400" dirty="0">
                <a:latin typeface="Calibri" pitchFamily="34" charset="0"/>
                <a:cs typeface="Calibri" pitchFamily="34" charset="0"/>
              </a:rPr>
              <a:t> between users.</a:t>
            </a:r>
          </a:p>
          <a:p>
            <a:pPr algn="just" rtl="0"/>
            <a:r>
              <a:rPr lang="en-US" sz="2400" dirty="0">
                <a:latin typeface="Calibri" pitchFamily="34" charset="0"/>
                <a:cs typeface="Calibri" pitchFamily="34" charset="0"/>
              </a:rPr>
              <a:t>A group of </a:t>
            </a:r>
            <a:r>
              <a:rPr lang="en-US" sz="2400" b="1" i="1" dirty="0">
                <a:solidFill>
                  <a:srgbClr val="FF0000"/>
                </a:solidFill>
                <a:latin typeface="Calibri" pitchFamily="34" charset="0"/>
                <a:cs typeface="Calibri" pitchFamily="34" charset="0"/>
              </a:rPr>
              <a:t>two or more computer </a:t>
            </a:r>
            <a:r>
              <a:rPr lang="en-US" sz="2400" dirty="0">
                <a:latin typeface="Calibri" pitchFamily="34" charset="0"/>
                <a:cs typeface="Calibri" pitchFamily="34" charset="0"/>
              </a:rPr>
              <a:t>systems linked together to </a:t>
            </a:r>
            <a:r>
              <a:rPr lang="en-US" sz="2400" b="1" i="1" dirty="0">
                <a:solidFill>
                  <a:srgbClr val="FF0000"/>
                </a:solidFill>
                <a:latin typeface="Calibri" pitchFamily="34" charset="0"/>
                <a:cs typeface="Calibri" pitchFamily="34" charset="0"/>
              </a:rPr>
              <a:t>exchange data</a:t>
            </a:r>
            <a:r>
              <a:rPr lang="en-US" sz="2400" dirty="0">
                <a:latin typeface="Calibri" pitchFamily="34" charset="0"/>
                <a:cs typeface="Calibri" pitchFamily="34" charset="0"/>
              </a:rPr>
              <a:t>.</a:t>
            </a:r>
          </a:p>
          <a:p>
            <a:pPr algn="just" rtl="0"/>
            <a:r>
              <a:rPr lang="en-US" sz="2400" dirty="0">
                <a:latin typeface="Calibri" pitchFamily="34" charset="0"/>
                <a:cs typeface="Calibri" pitchFamily="34" charset="0"/>
              </a:rPr>
              <a:t>Any device connect to the network referred to  as a </a:t>
            </a:r>
            <a:r>
              <a:rPr lang="en-US" sz="2400" b="1" i="1" dirty="0">
                <a:solidFill>
                  <a:srgbClr val="FF0000"/>
                </a:solidFill>
                <a:latin typeface="Calibri" pitchFamily="34" charset="0"/>
                <a:cs typeface="Calibri" pitchFamily="34" charset="0"/>
              </a:rPr>
              <a:t>node</a:t>
            </a:r>
            <a:r>
              <a:rPr lang="en-US" sz="2400" dirty="0">
                <a:latin typeface="Calibri" pitchFamily="34" charset="0"/>
                <a:cs typeface="Calibri" pitchFamily="34" charset="0"/>
              </a:rPr>
              <a:t>.</a:t>
            </a:r>
          </a:p>
          <a:p>
            <a:pPr algn="just" rtl="0"/>
            <a:r>
              <a:rPr lang="en-US" sz="2400" dirty="0">
                <a:latin typeface="Calibri" pitchFamily="34" charset="0"/>
                <a:cs typeface="Calibri" pitchFamily="34" charset="0"/>
              </a:rPr>
              <a:t>Any device has a </a:t>
            </a:r>
            <a:r>
              <a:rPr lang="en-US" sz="2400" b="1" i="1" dirty="0">
                <a:solidFill>
                  <a:srgbClr val="FF0000"/>
                </a:solidFill>
                <a:latin typeface="Calibri" pitchFamily="34" charset="0"/>
                <a:cs typeface="Calibri" pitchFamily="34" charset="0"/>
              </a:rPr>
              <a:t>unique logical address </a:t>
            </a:r>
            <a:r>
              <a:rPr lang="en-US" sz="2400" dirty="0">
                <a:latin typeface="Calibri" pitchFamily="34" charset="0"/>
                <a:cs typeface="Calibri" pitchFamily="34" charset="0"/>
              </a:rPr>
              <a:t>(name).</a:t>
            </a:r>
          </a:p>
          <a:p>
            <a:pPr algn="just" rtl="0"/>
            <a:r>
              <a:rPr lang="en-US" sz="2400" dirty="0">
                <a:latin typeface="Calibri" pitchFamily="34" charset="0"/>
                <a:cs typeface="Calibri" pitchFamily="34" charset="0"/>
              </a:rPr>
              <a:t>Any device also has a </a:t>
            </a:r>
            <a:r>
              <a:rPr lang="en-US" sz="2400" b="1" i="1" dirty="0">
                <a:solidFill>
                  <a:srgbClr val="FF0000"/>
                </a:solidFill>
                <a:latin typeface="Calibri" pitchFamily="34" charset="0"/>
                <a:cs typeface="Calibri" pitchFamily="34" charset="0"/>
              </a:rPr>
              <a:t>unique physical address </a:t>
            </a:r>
            <a:r>
              <a:rPr lang="en-US" sz="2400" dirty="0">
                <a:latin typeface="Calibri" pitchFamily="34" charset="0"/>
                <a:cs typeface="Calibri" pitchFamily="34" charset="0"/>
              </a:rPr>
              <a:t>(MAC).</a:t>
            </a:r>
          </a:p>
          <a:p>
            <a:pPr algn="just" rtl="0"/>
            <a:r>
              <a:rPr lang="en-US" sz="2400" dirty="0">
                <a:latin typeface="Calibri" pitchFamily="34" charset="0"/>
                <a:cs typeface="Calibri" pitchFamily="34" charset="0"/>
              </a:rPr>
              <a:t> A node need </a:t>
            </a:r>
            <a:r>
              <a:rPr lang="en-US" sz="2400" b="1" i="1" dirty="0">
                <a:solidFill>
                  <a:srgbClr val="FF0000"/>
                </a:solidFill>
                <a:latin typeface="Calibri" pitchFamily="34" charset="0"/>
                <a:cs typeface="Calibri" pitchFamily="34" charset="0"/>
              </a:rPr>
              <a:t>NIC  </a:t>
            </a:r>
            <a:r>
              <a:rPr lang="en-US" sz="2400" dirty="0">
                <a:latin typeface="Calibri" pitchFamily="34" charset="0"/>
                <a:cs typeface="Calibri" pitchFamily="34" charset="0"/>
              </a:rPr>
              <a:t>to connect to network.</a:t>
            </a:r>
          </a:p>
          <a:p>
            <a:pPr algn="just" rtl="0">
              <a:buFontTx/>
              <a:buNone/>
            </a:pPr>
            <a:endParaRPr lang="en-US" sz="2400" dirty="0">
              <a:latin typeface="Calibri" pitchFamily="34" charset="0"/>
              <a:cs typeface="Calibri" pitchFamily="34" charset="0"/>
            </a:endParaRPr>
          </a:p>
        </p:txBody>
      </p:sp>
      <p:sp>
        <p:nvSpPr>
          <p:cNvPr id="5" name="Footer Placeholder 4"/>
          <p:cNvSpPr>
            <a:spLocks noGrp="1"/>
          </p:cNvSpPr>
          <p:nvPr>
            <p:ph type="ftr" sz="quarter" idx="11"/>
          </p:nvPr>
        </p:nvSpPr>
        <p:spPr/>
        <p:txBody>
          <a:bodyPr/>
          <a:lstStyle/>
          <a:p>
            <a:pPr>
              <a:defRPr/>
            </a:pPr>
            <a:r>
              <a:rPr lang="en-US"/>
              <a:t>(c) AALOSAIMI 2016</a:t>
            </a:r>
          </a:p>
        </p:txBody>
      </p:sp>
    </p:spTree>
    <p:extLst>
      <p:ext uri="{BB962C8B-B14F-4D97-AF65-F5344CB8AC3E}">
        <p14:creationId xmlns:p14="http://schemas.microsoft.com/office/powerpoint/2010/main" val="39221023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89972"/>
            <a:ext cx="7772400" cy="1143000"/>
          </a:xfrm>
        </p:spPr>
        <p:txBody>
          <a:bodyPr/>
          <a:lstStyle/>
          <a:p>
            <a:r>
              <a:rPr lang="en-US" dirty="0"/>
              <a:t>Recourses</a:t>
            </a:r>
          </a:p>
        </p:txBody>
      </p:sp>
      <p:sp>
        <p:nvSpPr>
          <p:cNvPr id="3" name="Content Placeholder 2"/>
          <p:cNvSpPr>
            <a:spLocks noGrp="1"/>
          </p:cNvSpPr>
          <p:nvPr>
            <p:ph sz="quarter" idx="1"/>
          </p:nvPr>
        </p:nvSpPr>
        <p:spPr/>
        <p:txBody>
          <a:bodyPr/>
          <a:lstStyle/>
          <a:p>
            <a:r>
              <a:rPr lang="en-US" altLang="en-US" dirty="0"/>
              <a:t>Dave Novak , Introduction to Networking ,School of Business Administration  , University of Vermont</a:t>
            </a:r>
          </a:p>
          <a:p>
            <a:r>
              <a:rPr lang="en-US" altLang="en-US" dirty="0"/>
              <a:t>Rehab </a:t>
            </a:r>
            <a:r>
              <a:rPr lang="en-US" altLang="en-US" dirty="0" err="1"/>
              <a:t>AlFallaj</a:t>
            </a:r>
            <a:r>
              <a:rPr lang="en-US" altLang="en-US" dirty="0"/>
              <a:t> , lecture notes </a:t>
            </a:r>
          </a:p>
          <a:p>
            <a:r>
              <a:rPr lang="en-US" altLang="en-US" dirty="0">
                <a:hlinkClick r:id="rId2"/>
              </a:rPr>
              <a:t>http://www.idc-online.com/technical_references/pdfs/data_communications/PhysicalTopology_and_Logical_Topology.pdf</a:t>
            </a:r>
            <a:endParaRPr lang="en-US" altLang="en-US" dirty="0"/>
          </a:p>
          <a:p>
            <a:endParaRPr lang="en-US" altLang="en-US" dirty="0"/>
          </a:p>
          <a:p>
            <a:endParaRPr lang="en-US" dirty="0"/>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718"/>
            <a:ext cx="8247555" cy="611679"/>
          </a:xfrm>
        </p:spPr>
        <p:txBody>
          <a:bodyPr>
            <a:noAutofit/>
          </a:bodyPr>
          <a:lstStyle/>
          <a:p>
            <a:r>
              <a:rPr lang="en-US" sz="2400" b="1" cap="none" dirty="0">
                <a:latin typeface="Calibri" pitchFamily="34" charset="0"/>
                <a:cs typeface="Calibri" pitchFamily="34" charset="0"/>
              </a:rPr>
              <a:t>Advantages and Disadvantages of Networking:</a:t>
            </a:r>
          </a:p>
        </p:txBody>
      </p:sp>
      <p:sp>
        <p:nvSpPr>
          <p:cNvPr id="3" name="Content Placeholder 2"/>
          <p:cNvSpPr>
            <a:spLocks noGrp="1"/>
          </p:cNvSpPr>
          <p:nvPr>
            <p:ph sz="quarter" idx="1"/>
          </p:nvPr>
        </p:nvSpPr>
        <p:spPr>
          <a:xfrm>
            <a:off x="457200" y="912346"/>
            <a:ext cx="7620000" cy="5213818"/>
          </a:xfrm>
        </p:spPr>
        <p:txBody>
          <a:bodyPr>
            <a:normAutofit/>
          </a:bodyPr>
          <a:lstStyle/>
          <a:p>
            <a:pPr algn="l" rtl="0">
              <a:buFont typeface="Wingdings" pitchFamily="2" charset="2"/>
              <a:buChar char="q"/>
            </a:pPr>
            <a:r>
              <a:rPr lang="en-US" sz="2400" dirty="0">
                <a:latin typeface="Calibri" pitchFamily="34" charset="0"/>
                <a:cs typeface="Calibri" pitchFamily="34" charset="0"/>
              </a:rPr>
              <a:t>Advantages:</a:t>
            </a:r>
          </a:p>
          <a:p>
            <a:pPr marL="800100" lvl="1" indent="-342900" algn="l" rtl="0">
              <a:buFont typeface="Arial" pitchFamily="34" charset="0"/>
              <a:buChar char="•"/>
            </a:pPr>
            <a:r>
              <a:rPr lang="en-US" dirty="0">
                <a:latin typeface="Calibri" pitchFamily="34" charset="0"/>
                <a:cs typeface="Calibri" pitchFamily="34" charset="0"/>
              </a:rPr>
              <a:t>Reduce hardware costs.</a:t>
            </a:r>
          </a:p>
          <a:p>
            <a:pPr marL="800100" lvl="1" indent="-342900" algn="l" rtl="0">
              <a:buFont typeface="Arial" pitchFamily="34" charset="0"/>
              <a:buChar char="•"/>
            </a:pPr>
            <a:r>
              <a:rPr lang="en-US" dirty="0">
                <a:latin typeface="Calibri" pitchFamily="34" charset="0"/>
                <a:cs typeface="Calibri" pitchFamily="34" charset="0"/>
              </a:rPr>
              <a:t>Sharing  application.</a:t>
            </a:r>
          </a:p>
          <a:p>
            <a:pPr marL="800100" lvl="1" indent="-342900" algn="l" rtl="0">
              <a:buFont typeface="Arial" pitchFamily="34" charset="0"/>
              <a:buChar char="•"/>
            </a:pPr>
            <a:r>
              <a:rPr lang="en-US" dirty="0">
                <a:latin typeface="Calibri" pitchFamily="34" charset="0"/>
                <a:cs typeface="Calibri" pitchFamily="34" charset="0"/>
              </a:rPr>
              <a:t>Sharing information resources.</a:t>
            </a:r>
          </a:p>
          <a:p>
            <a:pPr marL="800100" lvl="1" indent="-342900" algn="l" rtl="0">
              <a:buFont typeface="Arial" pitchFamily="34" charset="0"/>
              <a:buChar char="•"/>
            </a:pPr>
            <a:r>
              <a:rPr lang="en-US" dirty="0">
                <a:latin typeface="Calibri" pitchFamily="34" charset="0"/>
                <a:cs typeface="Calibri" pitchFamily="34" charset="0"/>
              </a:rPr>
              <a:t>Centralized data management.</a:t>
            </a:r>
          </a:p>
          <a:p>
            <a:pPr marL="800100" lvl="1" indent="-342900" algn="l" rtl="0">
              <a:buFont typeface="Arial" pitchFamily="34" charset="0"/>
              <a:buChar char="•"/>
            </a:pPr>
            <a:r>
              <a:rPr lang="en-US" dirty="0">
                <a:latin typeface="Calibri" pitchFamily="34" charset="0"/>
                <a:cs typeface="Calibri" pitchFamily="34" charset="0"/>
              </a:rPr>
              <a:t>Connecting  people.</a:t>
            </a:r>
          </a:p>
          <a:p>
            <a:pPr algn="l" rtl="0">
              <a:buFont typeface="Wingdings" pitchFamily="2" charset="2"/>
              <a:buChar char="q"/>
            </a:pPr>
            <a:r>
              <a:rPr lang="en-US" sz="2400" dirty="0">
                <a:latin typeface="Calibri" pitchFamily="34" charset="0"/>
                <a:cs typeface="Calibri" pitchFamily="34" charset="0"/>
              </a:rPr>
              <a:t>Disadvantages:</a:t>
            </a:r>
          </a:p>
          <a:p>
            <a:pPr marL="800100" lvl="1" indent="-342900" algn="l" rtl="0">
              <a:buFont typeface="Arial" pitchFamily="34" charset="0"/>
              <a:buChar char="•"/>
            </a:pPr>
            <a:r>
              <a:rPr lang="en-US" dirty="0">
                <a:latin typeface="Calibri" pitchFamily="34" charset="0"/>
                <a:cs typeface="Calibri" pitchFamily="34" charset="0"/>
              </a:rPr>
              <a:t>Loss of autonomy.</a:t>
            </a:r>
          </a:p>
          <a:p>
            <a:pPr marL="800100" lvl="1" indent="-342900" algn="l" rtl="0">
              <a:buFont typeface="Arial" pitchFamily="34" charset="0"/>
              <a:buChar char="•"/>
            </a:pPr>
            <a:r>
              <a:rPr lang="en-US" dirty="0">
                <a:latin typeface="Calibri" pitchFamily="34" charset="0"/>
                <a:cs typeface="Calibri" pitchFamily="34" charset="0"/>
              </a:rPr>
              <a:t>Lack of privacy.</a:t>
            </a:r>
          </a:p>
          <a:p>
            <a:pPr marL="800100" lvl="1" indent="-342900" algn="l" rtl="0">
              <a:buFont typeface="Arial" pitchFamily="34" charset="0"/>
              <a:buChar char="•"/>
            </a:pPr>
            <a:r>
              <a:rPr lang="en-US" dirty="0">
                <a:latin typeface="Calibri" pitchFamily="34" charset="0"/>
                <a:cs typeface="Calibri" pitchFamily="34" charset="0"/>
              </a:rPr>
              <a:t>Security Threats.</a:t>
            </a:r>
          </a:p>
          <a:p>
            <a:pPr marL="800100" lvl="1" indent="-342900" algn="l" rtl="0">
              <a:buFont typeface="Arial" pitchFamily="34" charset="0"/>
              <a:buChar char="•"/>
            </a:pPr>
            <a:r>
              <a:rPr lang="en-US" dirty="0">
                <a:latin typeface="Calibri" pitchFamily="34" charset="0"/>
                <a:cs typeface="Calibri" pitchFamily="34" charset="0"/>
              </a:rPr>
              <a:t>Loss of productivity.</a:t>
            </a:r>
          </a:p>
          <a:p>
            <a:pPr marL="800100" lvl="1" indent="-342900" algn="l" rtl="0">
              <a:buFont typeface="Arial" pitchFamily="34" charset="0"/>
              <a:buChar char="•"/>
            </a:pPr>
            <a:endParaRPr lang="en-US" dirty="0">
              <a:latin typeface="Calibri" pitchFamily="34" charset="0"/>
              <a:cs typeface="Calibri" pitchFamily="34" charset="0"/>
            </a:endParaRPr>
          </a:p>
        </p:txBody>
      </p:sp>
      <p:sp>
        <p:nvSpPr>
          <p:cNvPr id="4" name="Footer Placeholder 3"/>
          <p:cNvSpPr>
            <a:spLocks noGrp="1"/>
          </p:cNvSpPr>
          <p:nvPr>
            <p:ph type="ftr" sz="quarter" idx="11"/>
          </p:nvPr>
        </p:nvSpPr>
        <p:spPr/>
        <p:txBody>
          <a:bodyPr/>
          <a:lstStyle/>
          <a:p>
            <a:pPr>
              <a:defRPr/>
            </a:pPr>
            <a:r>
              <a:rPr lang="en-US"/>
              <a:t>(c) AALOSAIMI 2016</a:t>
            </a:r>
          </a:p>
        </p:txBody>
      </p:sp>
    </p:spTree>
    <p:extLst>
      <p:ext uri="{BB962C8B-B14F-4D97-AF65-F5344CB8AC3E}">
        <p14:creationId xmlns:p14="http://schemas.microsoft.com/office/powerpoint/2010/main" val="79900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a:t>3 General Categories of Networks</a:t>
            </a:r>
          </a:p>
        </p:txBody>
      </p:sp>
      <p:sp>
        <p:nvSpPr>
          <p:cNvPr id="12291" name="Rectangle 3"/>
          <p:cNvSpPr>
            <a:spLocks noGrp="1" noChangeArrowheads="1"/>
          </p:cNvSpPr>
          <p:nvPr>
            <p:ph sz="quarter" idx="1"/>
          </p:nvPr>
        </p:nvSpPr>
        <p:spPr>
          <a:xfrm>
            <a:off x="609600" y="1371600"/>
            <a:ext cx="8229600" cy="5105400"/>
          </a:xfrm>
        </p:spPr>
        <p:txBody>
          <a:bodyPr/>
          <a:lstStyle/>
          <a:p>
            <a:pPr eaLnBrk="1" hangingPunct="1"/>
            <a:r>
              <a:rPr lang="en-US" altLang="en-US" dirty="0"/>
              <a:t>We are focusing on the </a:t>
            </a:r>
            <a:r>
              <a:rPr lang="en-US" altLang="en-US" b="1" u="sng" dirty="0"/>
              <a:t>first one</a:t>
            </a:r>
            <a:r>
              <a:rPr lang="en-US" altLang="en-US" dirty="0"/>
              <a:t>:</a:t>
            </a:r>
          </a:p>
          <a:p>
            <a:pPr eaLnBrk="1" hangingPunct="1"/>
            <a:endParaRPr lang="en-US" altLang="en-US" dirty="0"/>
          </a:p>
          <a:p>
            <a:pPr lvl="1" eaLnBrk="1" hangingPunct="1"/>
            <a:r>
              <a:rPr lang="en-US" altLang="en-US" dirty="0"/>
              <a:t>1) Local Area Network (LAN)</a:t>
            </a:r>
          </a:p>
          <a:p>
            <a:pPr lvl="1" eaLnBrk="1" hangingPunct="1"/>
            <a:endParaRPr lang="en-US" altLang="en-US" dirty="0"/>
          </a:p>
          <a:p>
            <a:pPr lvl="1" eaLnBrk="1" hangingPunct="1"/>
            <a:r>
              <a:rPr lang="en-US" altLang="en-US" dirty="0"/>
              <a:t>2) Wide Area Network (WAN)</a:t>
            </a:r>
          </a:p>
          <a:p>
            <a:pPr lvl="1" eaLnBrk="1" hangingPunct="1"/>
            <a:endParaRPr lang="en-US" altLang="en-US" dirty="0"/>
          </a:p>
          <a:p>
            <a:pPr lvl="1" eaLnBrk="1" hangingPunct="1"/>
            <a:r>
              <a:rPr lang="en-US" altLang="en-US" dirty="0"/>
              <a:t>3) Metropolitan Area Network (MAN)</a:t>
            </a:r>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a:t>LAN versus WAN</a:t>
            </a:r>
          </a:p>
        </p:txBody>
      </p:sp>
      <p:sp>
        <p:nvSpPr>
          <p:cNvPr id="13315" name="Rectangle 3"/>
          <p:cNvSpPr>
            <a:spLocks noGrp="1" noChangeArrowheads="1"/>
          </p:cNvSpPr>
          <p:nvPr>
            <p:ph sz="quarter" idx="1"/>
          </p:nvPr>
        </p:nvSpPr>
        <p:spPr>
          <a:xfrm>
            <a:off x="609600" y="1371600"/>
            <a:ext cx="8229600" cy="5105400"/>
          </a:xfrm>
        </p:spPr>
        <p:txBody>
          <a:bodyPr/>
          <a:lstStyle/>
          <a:p>
            <a:pPr eaLnBrk="1" hangingPunct="1"/>
            <a:r>
              <a:rPr lang="en-US" altLang="en-US" dirty="0"/>
              <a:t>A LAN is a group of computers located in a relatively small geographical area (like a building or group of buildings)</a:t>
            </a:r>
          </a:p>
          <a:p>
            <a:pPr lvl="1" eaLnBrk="1" hangingPunct="1"/>
            <a:r>
              <a:rPr lang="en-US" altLang="en-US" dirty="0"/>
              <a:t>Typically owned by a single organization </a:t>
            </a:r>
          </a:p>
          <a:p>
            <a:pPr eaLnBrk="1" hangingPunct="1"/>
            <a:r>
              <a:rPr lang="en-US" altLang="en-US" dirty="0"/>
              <a:t>A WAN is used to connect host computers and </a:t>
            </a:r>
            <a:r>
              <a:rPr lang="en-US" altLang="en-US" i="1" dirty="0"/>
              <a:t>sites</a:t>
            </a:r>
            <a:r>
              <a:rPr lang="en-US" altLang="en-US" dirty="0"/>
              <a:t> (including other LANs) across a wide geographic area</a:t>
            </a:r>
          </a:p>
          <a:p>
            <a:pPr lvl="1" eaLnBrk="1" hangingPunct="1"/>
            <a:r>
              <a:rPr lang="en-US" altLang="en-US" dirty="0"/>
              <a:t>Collective, distributed ownership consisting of multiple organizations</a:t>
            </a:r>
          </a:p>
          <a:p>
            <a:pPr eaLnBrk="1" hangingPunct="1"/>
            <a:endParaRPr lang="en-US" altLang="en-US" dirty="0"/>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a:t>Local Area Network</a:t>
            </a:r>
          </a:p>
        </p:txBody>
      </p:sp>
      <p:grpSp>
        <p:nvGrpSpPr>
          <p:cNvPr id="15363" name="Group 33"/>
          <p:cNvGrpSpPr>
            <a:grpSpLocks/>
          </p:cNvGrpSpPr>
          <p:nvPr/>
        </p:nvGrpSpPr>
        <p:grpSpPr bwMode="auto">
          <a:xfrm>
            <a:off x="1676400" y="2209800"/>
            <a:ext cx="5029200" cy="3216275"/>
            <a:chOff x="624" y="1056"/>
            <a:chExt cx="3168" cy="2026"/>
          </a:xfrm>
        </p:grpSpPr>
        <p:sp>
          <p:nvSpPr>
            <p:cNvPr id="15365" name="Rectangle 4"/>
            <p:cNvSpPr>
              <a:spLocks noChangeArrowheads="1"/>
            </p:cNvSpPr>
            <p:nvPr/>
          </p:nvSpPr>
          <p:spPr bwMode="auto">
            <a:xfrm>
              <a:off x="864" y="1776"/>
              <a:ext cx="1056" cy="480"/>
            </a:xfrm>
            <a:prstGeom prst="rect">
              <a:avLst/>
            </a:prstGeom>
            <a:solidFill>
              <a:schemeClr val="accent1"/>
            </a:solidFill>
            <a:ln w="9525">
              <a:solidFill>
                <a:schemeClr val="tx1"/>
              </a:solidFill>
              <a:miter lim="800000"/>
              <a:headEnd/>
              <a:tailEnd/>
            </a:ln>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algn="ctr" eaLnBrk="1" hangingPunct="1"/>
              <a:r>
                <a:rPr lang="en-US" altLang="en-US" b="1"/>
                <a:t>Switch</a:t>
              </a:r>
            </a:p>
          </p:txBody>
        </p:sp>
        <p:sp>
          <p:nvSpPr>
            <p:cNvPr id="15366" name="Rectangle 5"/>
            <p:cNvSpPr>
              <a:spLocks noChangeArrowheads="1"/>
            </p:cNvSpPr>
            <p:nvPr/>
          </p:nvSpPr>
          <p:spPr bwMode="auto">
            <a:xfrm>
              <a:off x="1440" y="1056"/>
              <a:ext cx="480" cy="4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endParaRPr lang="en-US" altLang="en-US"/>
            </a:p>
          </p:txBody>
        </p:sp>
        <p:sp>
          <p:nvSpPr>
            <p:cNvPr id="15367" name="Rectangle 6"/>
            <p:cNvSpPr>
              <a:spLocks noChangeArrowheads="1"/>
            </p:cNvSpPr>
            <p:nvPr/>
          </p:nvSpPr>
          <p:spPr bwMode="auto">
            <a:xfrm>
              <a:off x="2400" y="1056"/>
              <a:ext cx="480" cy="4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endParaRPr lang="en-US" altLang="en-US"/>
            </a:p>
          </p:txBody>
        </p:sp>
        <p:sp>
          <p:nvSpPr>
            <p:cNvPr id="15368" name="Rectangle 7"/>
            <p:cNvSpPr>
              <a:spLocks noChangeArrowheads="1"/>
            </p:cNvSpPr>
            <p:nvPr/>
          </p:nvSpPr>
          <p:spPr bwMode="auto">
            <a:xfrm>
              <a:off x="3312" y="1056"/>
              <a:ext cx="480" cy="4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endParaRPr lang="en-US" altLang="en-US"/>
            </a:p>
          </p:txBody>
        </p:sp>
        <p:sp>
          <p:nvSpPr>
            <p:cNvPr id="15369" name="Rectangle 8"/>
            <p:cNvSpPr>
              <a:spLocks noChangeArrowheads="1"/>
            </p:cNvSpPr>
            <p:nvPr/>
          </p:nvSpPr>
          <p:spPr bwMode="auto">
            <a:xfrm>
              <a:off x="3264" y="2400"/>
              <a:ext cx="480" cy="4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endParaRPr lang="en-US" altLang="en-US"/>
            </a:p>
          </p:txBody>
        </p:sp>
        <p:sp>
          <p:nvSpPr>
            <p:cNvPr id="15370" name="Rectangle 9"/>
            <p:cNvSpPr>
              <a:spLocks noChangeArrowheads="1"/>
            </p:cNvSpPr>
            <p:nvPr/>
          </p:nvSpPr>
          <p:spPr bwMode="auto">
            <a:xfrm>
              <a:off x="2256" y="2400"/>
              <a:ext cx="480" cy="4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endParaRPr lang="en-US" altLang="en-US"/>
            </a:p>
          </p:txBody>
        </p:sp>
        <p:sp>
          <p:nvSpPr>
            <p:cNvPr id="15371" name="Line 11"/>
            <p:cNvSpPr>
              <a:spLocks noChangeShapeType="1"/>
            </p:cNvSpPr>
            <p:nvPr/>
          </p:nvSpPr>
          <p:spPr bwMode="auto">
            <a:xfrm flipH="1">
              <a:off x="1200" y="1296"/>
              <a:ext cx="24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2" name="Line 12"/>
            <p:cNvSpPr>
              <a:spLocks noChangeShapeType="1"/>
            </p:cNvSpPr>
            <p:nvPr/>
          </p:nvSpPr>
          <p:spPr bwMode="auto">
            <a:xfrm>
              <a:off x="1200" y="1296"/>
              <a:ext cx="0" cy="48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3" name="Line 13"/>
            <p:cNvSpPr>
              <a:spLocks noChangeShapeType="1"/>
            </p:cNvSpPr>
            <p:nvPr/>
          </p:nvSpPr>
          <p:spPr bwMode="auto">
            <a:xfrm>
              <a:off x="2640" y="1488"/>
              <a:ext cx="0"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4" name="Line 14"/>
            <p:cNvSpPr>
              <a:spLocks noChangeShapeType="1"/>
            </p:cNvSpPr>
            <p:nvPr/>
          </p:nvSpPr>
          <p:spPr bwMode="auto">
            <a:xfrm flipH="1">
              <a:off x="1440" y="1584"/>
              <a:ext cx="12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5" name="Line 15"/>
            <p:cNvSpPr>
              <a:spLocks noChangeShapeType="1"/>
            </p:cNvSpPr>
            <p:nvPr/>
          </p:nvSpPr>
          <p:spPr bwMode="auto">
            <a:xfrm>
              <a:off x="1440" y="1584"/>
              <a:ext cx="0" cy="192"/>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6" name="Line 16"/>
            <p:cNvSpPr>
              <a:spLocks noChangeShapeType="1"/>
            </p:cNvSpPr>
            <p:nvPr/>
          </p:nvSpPr>
          <p:spPr bwMode="auto">
            <a:xfrm>
              <a:off x="3552" y="1488"/>
              <a:ext cx="0" cy="24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7" name="Line 17"/>
            <p:cNvSpPr>
              <a:spLocks noChangeShapeType="1"/>
            </p:cNvSpPr>
            <p:nvPr/>
          </p:nvSpPr>
          <p:spPr bwMode="auto">
            <a:xfrm flipH="1">
              <a:off x="1680" y="1728"/>
              <a:ext cx="1872"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8" name="Line 18"/>
            <p:cNvSpPr>
              <a:spLocks noChangeShapeType="1"/>
            </p:cNvSpPr>
            <p:nvPr/>
          </p:nvSpPr>
          <p:spPr bwMode="auto">
            <a:xfrm>
              <a:off x="1680" y="1728"/>
              <a:ext cx="0"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9" name="Text Box 19"/>
            <p:cNvSpPr txBox="1">
              <a:spLocks noChangeArrowheads="1"/>
            </p:cNvSpPr>
            <p:nvPr/>
          </p:nvSpPr>
          <p:spPr bwMode="auto">
            <a:xfrm>
              <a:off x="1536" y="1152"/>
              <a:ext cx="26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r>
                <a:rPr lang="en-US" altLang="en-US"/>
                <a:t>PC</a:t>
              </a:r>
            </a:p>
          </p:txBody>
        </p:sp>
        <p:sp>
          <p:nvSpPr>
            <p:cNvPr id="15380" name="Text Box 20"/>
            <p:cNvSpPr txBox="1">
              <a:spLocks noChangeArrowheads="1"/>
            </p:cNvSpPr>
            <p:nvPr/>
          </p:nvSpPr>
          <p:spPr bwMode="auto">
            <a:xfrm>
              <a:off x="2496" y="1152"/>
              <a:ext cx="26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r>
                <a:rPr lang="en-US" altLang="en-US"/>
                <a:t>PC</a:t>
              </a:r>
            </a:p>
          </p:txBody>
        </p:sp>
        <p:sp>
          <p:nvSpPr>
            <p:cNvPr id="15381" name="Text Box 21"/>
            <p:cNvSpPr txBox="1">
              <a:spLocks noChangeArrowheads="1"/>
            </p:cNvSpPr>
            <p:nvPr/>
          </p:nvSpPr>
          <p:spPr bwMode="auto">
            <a:xfrm>
              <a:off x="3408" y="1152"/>
              <a:ext cx="26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r>
                <a:rPr lang="en-US" altLang="en-US"/>
                <a:t>PC</a:t>
              </a:r>
            </a:p>
          </p:txBody>
        </p:sp>
        <p:sp>
          <p:nvSpPr>
            <p:cNvPr id="15382" name="Text Box 22"/>
            <p:cNvSpPr txBox="1">
              <a:spLocks noChangeArrowheads="1"/>
            </p:cNvSpPr>
            <p:nvPr/>
          </p:nvSpPr>
          <p:spPr bwMode="auto">
            <a:xfrm>
              <a:off x="3264" y="2496"/>
              <a:ext cx="4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r>
                <a:rPr lang="en-US" altLang="en-US"/>
                <a:t>Printer</a:t>
              </a:r>
            </a:p>
          </p:txBody>
        </p:sp>
        <p:sp>
          <p:nvSpPr>
            <p:cNvPr id="15383" name="Text Box 23"/>
            <p:cNvSpPr txBox="1">
              <a:spLocks noChangeArrowheads="1"/>
            </p:cNvSpPr>
            <p:nvPr/>
          </p:nvSpPr>
          <p:spPr bwMode="auto">
            <a:xfrm>
              <a:off x="2352" y="2496"/>
              <a:ext cx="26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r>
                <a:rPr lang="en-US" altLang="en-US"/>
                <a:t>PC</a:t>
              </a:r>
            </a:p>
          </p:txBody>
        </p:sp>
        <p:sp>
          <p:nvSpPr>
            <p:cNvPr id="15384" name="Line 24"/>
            <p:cNvSpPr>
              <a:spLocks noChangeShapeType="1"/>
            </p:cNvSpPr>
            <p:nvPr/>
          </p:nvSpPr>
          <p:spPr bwMode="auto">
            <a:xfrm flipH="1">
              <a:off x="1200" y="2640"/>
              <a:ext cx="105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85" name="Line 25"/>
            <p:cNvSpPr>
              <a:spLocks noChangeShapeType="1"/>
            </p:cNvSpPr>
            <p:nvPr/>
          </p:nvSpPr>
          <p:spPr bwMode="auto">
            <a:xfrm flipV="1">
              <a:off x="1200" y="2256"/>
              <a:ext cx="0" cy="384"/>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86" name="Line 26"/>
            <p:cNvSpPr>
              <a:spLocks noChangeShapeType="1"/>
            </p:cNvSpPr>
            <p:nvPr/>
          </p:nvSpPr>
          <p:spPr bwMode="auto">
            <a:xfrm flipV="1">
              <a:off x="3504" y="2304"/>
              <a:ext cx="0"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87" name="Line 27"/>
            <p:cNvSpPr>
              <a:spLocks noChangeShapeType="1"/>
            </p:cNvSpPr>
            <p:nvPr/>
          </p:nvSpPr>
          <p:spPr bwMode="auto">
            <a:xfrm flipH="1">
              <a:off x="1440" y="2304"/>
              <a:ext cx="2064"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88" name="Line 28"/>
            <p:cNvSpPr>
              <a:spLocks noChangeShapeType="1"/>
            </p:cNvSpPr>
            <p:nvPr/>
          </p:nvSpPr>
          <p:spPr bwMode="auto">
            <a:xfrm flipV="1">
              <a:off x="1488" y="2256"/>
              <a:ext cx="0" cy="48"/>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89" name="Line 29"/>
            <p:cNvSpPr>
              <a:spLocks noChangeShapeType="1"/>
            </p:cNvSpPr>
            <p:nvPr/>
          </p:nvSpPr>
          <p:spPr bwMode="auto">
            <a:xfrm flipH="1">
              <a:off x="624" y="2016"/>
              <a:ext cx="240" cy="0"/>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90" name="Line 30"/>
            <p:cNvSpPr>
              <a:spLocks noChangeShapeType="1"/>
            </p:cNvSpPr>
            <p:nvPr/>
          </p:nvSpPr>
          <p:spPr bwMode="auto">
            <a:xfrm>
              <a:off x="624" y="2016"/>
              <a:ext cx="0" cy="1008"/>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91" name="Text Box 31"/>
            <p:cNvSpPr txBox="1">
              <a:spLocks noChangeArrowheads="1"/>
            </p:cNvSpPr>
            <p:nvPr/>
          </p:nvSpPr>
          <p:spPr bwMode="auto">
            <a:xfrm>
              <a:off x="720" y="2832"/>
              <a:ext cx="20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eaLnBrk="1" hangingPunct="1"/>
              <a:r>
                <a:rPr lang="en-US" altLang="en-US" sz="2000" b="1"/>
                <a:t>?</a:t>
              </a:r>
            </a:p>
          </p:txBody>
        </p:sp>
      </p:grpSp>
      <p:sp>
        <p:nvSpPr>
          <p:cNvPr id="15364" name="AutoShape 32"/>
          <p:cNvSpPr>
            <a:spLocks noChangeArrowheads="1"/>
          </p:cNvSpPr>
          <p:nvPr/>
        </p:nvSpPr>
        <p:spPr bwMode="auto">
          <a:xfrm>
            <a:off x="0" y="1447800"/>
            <a:ext cx="8610600" cy="4495800"/>
          </a:xfrm>
          <a:prstGeom prst="cloudCallout">
            <a:avLst>
              <a:gd name="adj1" fmla="val -17167"/>
              <a:gd name="adj2" fmla="val 4272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chemeClr val="tx1"/>
                </a:solidFill>
                <a:latin typeface="Tahoma" pitchFamily="34" charset="0"/>
              </a:defRPr>
            </a:lvl1pPr>
            <a:lvl2pPr marL="742950" indent="-285750" eaLnBrk="0" hangingPunct="0">
              <a:defRPr sz="1600">
                <a:solidFill>
                  <a:schemeClr val="tx1"/>
                </a:solidFill>
                <a:latin typeface="Tahoma" pitchFamily="34" charset="0"/>
              </a:defRPr>
            </a:lvl2pPr>
            <a:lvl3pPr marL="1143000" indent="-228600" eaLnBrk="0" hangingPunct="0">
              <a:defRPr sz="1600">
                <a:solidFill>
                  <a:schemeClr val="tx1"/>
                </a:solidFill>
                <a:latin typeface="Tahoma" pitchFamily="34" charset="0"/>
              </a:defRPr>
            </a:lvl3pPr>
            <a:lvl4pPr marL="1600200" indent="-228600" eaLnBrk="0" hangingPunct="0">
              <a:defRPr sz="1600">
                <a:solidFill>
                  <a:schemeClr val="tx1"/>
                </a:solidFill>
                <a:latin typeface="Tahoma" pitchFamily="34" charset="0"/>
              </a:defRPr>
            </a:lvl4pPr>
            <a:lvl5pPr marL="2057400" indent="-228600" eaLnBrk="0" hangingPunct="0">
              <a:defRPr sz="1600">
                <a:solidFill>
                  <a:schemeClr val="tx1"/>
                </a:solidFill>
                <a:latin typeface="Tahoma" pitchFamily="34" charset="0"/>
              </a:defRPr>
            </a:lvl5pPr>
            <a:lvl6pPr marL="2514600" indent="-228600" eaLnBrk="0" fontAlgn="base" hangingPunct="0">
              <a:spcBef>
                <a:spcPct val="0"/>
              </a:spcBef>
              <a:spcAft>
                <a:spcPct val="0"/>
              </a:spcAft>
              <a:defRPr sz="1600">
                <a:solidFill>
                  <a:schemeClr val="tx1"/>
                </a:solidFill>
                <a:latin typeface="Tahoma" pitchFamily="34" charset="0"/>
              </a:defRPr>
            </a:lvl6pPr>
            <a:lvl7pPr marL="2971800" indent="-228600" eaLnBrk="0" fontAlgn="base" hangingPunct="0">
              <a:spcBef>
                <a:spcPct val="0"/>
              </a:spcBef>
              <a:spcAft>
                <a:spcPct val="0"/>
              </a:spcAft>
              <a:defRPr sz="1600">
                <a:solidFill>
                  <a:schemeClr val="tx1"/>
                </a:solidFill>
                <a:latin typeface="Tahoma" pitchFamily="34" charset="0"/>
              </a:defRPr>
            </a:lvl7pPr>
            <a:lvl8pPr marL="3429000" indent="-228600" eaLnBrk="0" fontAlgn="base" hangingPunct="0">
              <a:spcBef>
                <a:spcPct val="0"/>
              </a:spcBef>
              <a:spcAft>
                <a:spcPct val="0"/>
              </a:spcAft>
              <a:defRPr sz="1600">
                <a:solidFill>
                  <a:schemeClr val="tx1"/>
                </a:solidFill>
                <a:latin typeface="Tahoma" pitchFamily="34" charset="0"/>
              </a:defRPr>
            </a:lvl8pPr>
            <a:lvl9pPr marL="3886200" indent="-228600" eaLnBrk="0" fontAlgn="base" hangingPunct="0">
              <a:spcBef>
                <a:spcPct val="0"/>
              </a:spcBef>
              <a:spcAft>
                <a:spcPct val="0"/>
              </a:spcAft>
              <a:defRPr sz="1600">
                <a:solidFill>
                  <a:schemeClr val="tx1"/>
                </a:solidFill>
                <a:latin typeface="Tahoma" pitchFamily="34" charset="0"/>
              </a:defRPr>
            </a:lvl9pPr>
          </a:lstStyle>
          <a:p>
            <a:pPr algn="ctr" eaLnBrk="1" hangingPunct="1"/>
            <a:endParaRPr lang="en-US" altLang="en-US"/>
          </a:p>
        </p:txBody>
      </p:sp>
      <p:sp>
        <p:nvSpPr>
          <p:cNvPr id="32" name="Footer Placeholder 31"/>
          <p:cNvSpPr>
            <a:spLocks noGrp="1"/>
          </p:cNvSpPr>
          <p:nvPr>
            <p:ph type="ftr" sz="quarter" idx="11"/>
          </p:nvPr>
        </p:nvSpPr>
        <p:spPr/>
        <p:txBody>
          <a:bodyPr/>
          <a:lstStyle/>
          <a:p>
            <a:pPr>
              <a:defRPr/>
            </a:pPr>
            <a:r>
              <a:rPr lang="en-US"/>
              <a:t>(c) AALOSAIMI 2016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a:t>Architecture</a:t>
            </a:r>
          </a:p>
        </p:txBody>
      </p:sp>
      <p:sp>
        <p:nvSpPr>
          <p:cNvPr id="18435" name="Rectangle 3"/>
          <p:cNvSpPr>
            <a:spLocks noGrp="1" noChangeArrowheads="1"/>
          </p:cNvSpPr>
          <p:nvPr>
            <p:ph sz="quarter" idx="1"/>
          </p:nvPr>
        </p:nvSpPr>
        <p:spPr>
          <a:xfrm>
            <a:off x="609600" y="1371600"/>
            <a:ext cx="8229600" cy="4760913"/>
          </a:xfrm>
        </p:spPr>
        <p:txBody>
          <a:bodyPr/>
          <a:lstStyle/>
          <a:p>
            <a:pPr eaLnBrk="1" hangingPunct="1">
              <a:defRPr/>
            </a:pPr>
            <a:r>
              <a:rPr lang="en-US" dirty="0"/>
              <a:t>Networked computers interact with each other in different ways</a:t>
            </a:r>
          </a:p>
          <a:p>
            <a:pPr lvl="1" eaLnBrk="1" hangingPunct="1">
              <a:defRPr/>
            </a:pPr>
            <a:r>
              <a:rPr lang="en-US" dirty="0"/>
              <a:t>Computers may have different roles on a network</a:t>
            </a:r>
          </a:p>
          <a:p>
            <a:pPr lvl="1" eaLnBrk="1" hangingPunct="1">
              <a:defRPr/>
            </a:pPr>
            <a:r>
              <a:rPr lang="en-US" dirty="0"/>
              <a:t>We refer to the ways in which computers interact with one another on the network and the organizational relationship between the computers as the </a:t>
            </a:r>
            <a:r>
              <a:rPr lang="en-US" b="1" i="1" dirty="0"/>
              <a:t>Logical Architecture</a:t>
            </a:r>
          </a:p>
          <a:p>
            <a:pPr marL="457200" lvl="1" indent="0" eaLnBrk="1" hangingPunct="1">
              <a:buFont typeface="Wingdings" pitchFamily="2" charset="2"/>
              <a:buNone/>
              <a:defRPr/>
            </a:pPr>
            <a:endParaRPr lang="en-US" i="1" dirty="0"/>
          </a:p>
          <a:p>
            <a:pPr eaLnBrk="1" hangingPunct="1">
              <a:defRPr/>
            </a:pPr>
            <a:endParaRPr lang="en-US" dirty="0"/>
          </a:p>
        </p:txBody>
      </p:sp>
      <p:sp>
        <p:nvSpPr>
          <p:cNvPr id="5" name="Footer Placeholder 4"/>
          <p:cNvSpPr>
            <a:spLocks noGrp="1"/>
          </p:cNvSpPr>
          <p:nvPr>
            <p:ph type="ftr" sz="quarter" idx="11"/>
          </p:nvPr>
        </p:nvSpPr>
        <p:spPr/>
        <p:txBody>
          <a:bodyPr/>
          <a:lstStyle/>
          <a:p>
            <a:pPr>
              <a:defRPr/>
            </a:pPr>
            <a:r>
              <a:rPr lang="en-US"/>
              <a:t>(c) AALOSAIMI 2016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dirty="0"/>
              <a:t>Topology versus Architecture</a:t>
            </a:r>
          </a:p>
        </p:txBody>
      </p:sp>
      <p:sp>
        <p:nvSpPr>
          <p:cNvPr id="19459" name="Rectangle 3"/>
          <p:cNvSpPr>
            <a:spLocks noGrp="1" noChangeArrowheads="1"/>
          </p:cNvSpPr>
          <p:nvPr>
            <p:ph sz="quarter" idx="1"/>
          </p:nvPr>
        </p:nvSpPr>
        <p:spPr>
          <a:xfrm>
            <a:off x="533400" y="1371600"/>
            <a:ext cx="8305800" cy="4760913"/>
          </a:xfrm>
        </p:spPr>
        <p:txBody>
          <a:bodyPr/>
          <a:lstStyle/>
          <a:p>
            <a:pPr lvl="1" eaLnBrk="1" hangingPunct="1"/>
            <a:r>
              <a:rPr lang="en-US" altLang="en-US" b="1" dirty="0"/>
              <a:t>Architecture </a:t>
            </a:r>
            <a:r>
              <a:rPr lang="en-US" altLang="en-US" dirty="0"/>
              <a:t>- specifies how functions are laid out between the various devices on the network which is independent of the networking technologies being used</a:t>
            </a:r>
          </a:p>
          <a:p>
            <a:pPr lvl="2" eaLnBrk="1" hangingPunct="1"/>
            <a:r>
              <a:rPr lang="en-US" altLang="en-US" dirty="0"/>
              <a:t>How do the devices on the network interact?</a:t>
            </a:r>
          </a:p>
          <a:p>
            <a:pPr lvl="2" eaLnBrk="1" hangingPunct="1"/>
            <a:r>
              <a:rPr lang="en-US" altLang="en-US" dirty="0"/>
              <a:t>Is there a designated “server”?</a:t>
            </a:r>
          </a:p>
          <a:p>
            <a:pPr lvl="2" eaLnBrk="1" hangingPunct="1"/>
            <a:r>
              <a:rPr lang="en-US" altLang="en-US" dirty="0"/>
              <a:t>What is the server’s responsibility?</a:t>
            </a:r>
          </a:p>
          <a:p>
            <a:pPr lvl="2" eaLnBrk="1" hangingPunct="1"/>
            <a:r>
              <a:rPr lang="en-US" altLang="en-US" dirty="0"/>
              <a:t>What is the client’s responsibility?</a:t>
            </a:r>
          </a:p>
          <a:p>
            <a:pPr lvl="1" eaLnBrk="1" hangingPunct="1"/>
            <a:r>
              <a:rPr lang="en-US" altLang="en-US" b="1" dirty="0"/>
              <a:t>Topology</a:t>
            </a:r>
            <a:r>
              <a:rPr lang="en-US" altLang="en-US" dirty="0"/>
              <a:t> – the physical arrangement of the devices on the network which is affected by the networking technologies being used</a:t>
            </a:r>
          </a:p>
        </p:txBody>
      </p:sp>
      <p:sp>
        <p:nvSpPr>
          <p:cNvPr id="4" name="Footer Placeholder 3"/>
          <p:cNvSpPr>
            <a:spLocks noGrp="1"/>
          </p:cNvSpPr>
          <p:nvPr>
            <p:ph type="ftr" sz="quarter" idx="11"/>
          </p:nvPr>
        </p:nvSpPr>
        <p:spPr/>
        <p:txBody>
          <a:bodyPr/>
          <a:lstStyle/>
          <a:p>
            <a:pPr>
              <a:defRPr/>
            </a:pPr>
            <a:r>
              <a:rPr lang="en-US"/>
              <a:t>(c) AALOSAIMI 2016</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40852C543CA544FA3483ED8E2B17F53" ma:contentTypeVersion="0" ma:contentTypeDescription="Create a new document." ma:contentTypeScope="" ma:versionID="99f1ad7b68e0438e759b029ad828ccbe">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05F667-FC2B-4496-A389-7F24DA561284}">
  <ds:schemaRefs>
    <ds:schemaRef ds:uri="http://purl.org/dc/dcmitype/"/>
    <ds:schemaRef ds:uri="http://www.w3.org/XML/1998/namespace"/>
    <ds:schemaRef ds:uri="http://schemas.openxmlformats.org/package/2006/metadata/core-properties"/>
    <ds:schemaRef ds:uri="http://purl.org/dc/terms/"/>
    <ds:schemaRef ds:uri="http://schemas.microsoft.com/office/2006/documentManagement/types"/>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E2B806E2-E55F-4ED3-8725-85E7E3595953}">
  <ds:schemaRefs>
    <ds:schemaRef ds:uri="http://schemas.microsoft.com/sharepoint/v3/contenttype/forms"/>
  </ds:schemaRefs>
</ds:datastoreItem>
</file>

<file path=customXml/itemProps3.xml><?xml version="1.0" encoding="utf-8"?>
<ds:datastoreItem xmlns:ds="http://schemas.openxmlformats.org/officeDocument/2006/customXml" ds:itemID="{30C902AB-554B-44CF-84CF-E9ECFE9405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Equity</Template>
  <TotalTime>2975</TotalTime>
  <Words>1484</Words>
  <Application>Microsoft Office PowerPoint</Application>
  <PresentationFormat>On-screen Show (4:3)</PresentationFormat>
  <Paragraphs>219</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Franklin Gothic Book</vt:lpstr>
      <vt:lpstr>Monotype Sorts</vt:lpstr>
      <vt:lpstr>Perpetua</vt:lpstr>
      <vt:lpstr>Tahoma</vt:lpstr>
      <vt:lpstr>Times New Roman</vt:lpstr>
      <vt:lpstr>Wingdings</vt:lpstr>
      <vt:lpstr>Wingdings 2</vt:lpstr>
      <vt:lpstr>Equity</vt:lpstr>
      <vt:lpstr>Lecture 1</vt:lpstr>
      <vt:lpstr>Lecture Overview</vt:lpstr>
      <vt:lpstr>Network Definition</vt:lpstr>
      <vt:lpstr>Advantages and Disadvantages of Networking:</vt:lpstr>
      <vt:lpstr>3 General Categories of Networks</vt:lpstr>
      <vt:lpstr>LAN versus WAN</vt:lpstr>
      <vt:lpstr>Local Area Network</vt:lpstr>
      <vt:lpstr>Architecture</vt:lpstr>
      <vt:lpstr>Topology versus Architecture</vt:lpstr>
      <vt:lpstr>Architecture</vt:lpstr>
      <vt:lpstr>Protocols</vt:lpstr>
      <vt:lpstr>Protocols</vt:lpstr>
      <vt:lpstr>Protocols and standards</vt:lpstr>
      <vt:lpstr>LAN Architecture</vt:lpstr>
      <vt:lpstr>LAN topologies</vt:lpstr>
      <vt:lpstr>PowerPoint Presentation</vt:lpstr>
      <vt:lpstr>Transmission medium - Wired LAN</vt:lpstr>
      <vt:lpstr>PowerPoint Presentation</vt:lpstr>
      <vt:lpstr>Access Methodology</vt:lpstr>
      <vt:lpstr>standards organization</vt:lpstr>
      <vt:lpstr>PowerPoint Presentation</vt:lpstr>
      <vt:lpstr>International organization for standardization - ISO</vt:lpstr>
      <vt:lpstr>ITU- Telecommunication Standardization Sector (ITU-T</vt:lpstr>
      <vt:lpstr>American national standards institute - ANSI</vt:lpstr>
      <vt:lpstr>PowerPoint Presentation</vt:lpstr>
      <vt:lpstr>Institute of Electrical and Electronics Engineers - IEEE</vt:lpstr>
      <vt:lpstr>Electronic Industrial Association - EIA</vt:lpstr>
      <vt:lpstr>the European telecommunications standards institute</vt:lpstr>
      <vt:lpstr>Other organizations</vt:lpstr>
      <vt:lpstr>Recourses</vt:lpstr>
    </vt:vector>
  </TitlesOfParts>
  <Company>University of Connecticut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Novak</dc:creator>
  <cp:lastModifiedBy>Abdulrahman Abdullah O Alomair</cp:lastModifiedBy>
  <cp:revision>159</cp:revision>
  <cp:lastPrinted>2014-01-15T20:04:17Z</cp:lastPrinted>
  <dcterms:created xsi:type="dcterms:W3CDTF">2001-08-16T15:00:28Z</dcterms:created>
  <dcterms:modified xsi:type="dcterms:W3CDTF">2017-09-27T13:29:08Z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0x010100440852C543CA544FA3483ED8E2B17F53</vt:lpwstr>
  </property>
</Properties>
</file>