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70" r:id="rId4"/>
    <p:sldId id="271" r:id="rId5"/>
    <p:sldId id="269" r:id="rId6"/>
    <p:sldId id="258" r:id="rId7"/>
    <p:sldId id="259" r:id="rId8"/>
    <p:sldId id="260" r:id="rId9"/>
    <p:sldId id="262" r:id="rId10"/>
    <p:sldId id="272" r:id="rId11"/>
    <p:sldId id="273" r:id="rId12"/>
    <p:sldId id="279" r:id="rId13"/>
    <p:sldId id="275" r:id="rId14"/>
    <p:sldId id="290" r:id="rId15"/>
    <p:sldId id="291" r:id="rId16"/>
    <p:sldId id="292" r:id="rId17"/>
    <p:sldId id="293" r:id="rId18"/>
    <p:sldId id="294" r:id="rId19"/>
    <p:sldId id="295" r:id="rId20"/>
    <p:sldId id="276" r:id="rId21"/>
    <p:sldId id="277" r:id="rId22"/>
    <p:sldId id="280" r:id="rId23"/>
    <p:sldId id="281" r:id="rId24"/>
    <p:sldId id="282" r:id="rId25"/>
    <p:sldId id="283" r:id="rId26"/>
    <p:sldId id="288" r:id="rId27"/>
    <p:sldId id="289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285" r:id="rId39"/>
    <p:sldId id="286" r:id="rId40"/>
    <p:sldId id="296" r:id="rId41"/>
    <p:sldId id="28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2C85F-7A64-4812-8770-91166CF414D3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5189A-8DAE-4A77-B342-1382D6817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88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711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485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36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36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36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253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284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70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2791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6429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47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360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360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360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360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360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360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360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360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360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2110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027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7223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1396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4705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8977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360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360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195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40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479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54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893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995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58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89A-8DAE-4A77-B342-1382D681734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485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مراحل تصميم البحث التربوي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طرق البحث التربوي (502)</a:t>
            </a:r>
          </a:p>
          <a:p>
            <a:endParaRPr lang="ar-AE" dirty="0"/>
          </a:p>
          <a:p>
            <a:r>
              <a:rPr lang="ar-AE" dirty="0" smtClean="0"/>
              <a:t>المحاضرة الثانية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5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/>
              <a:t>العصف الذهني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82" y="1623218"/>
            <a:ext cx="8229600" cy="4525963"/>
          </a:xfrm>
          <a:ln w="28575">
            <a:solidFill>
              <a:schemeClr val="tx2">
                <a:alpha val="99000"/>
              </a:schemeClr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تقييم كل موضوع :</a:t>
            </a:r>
          </a:p>
          <a:p>
            <a:pPr lvl="1" algn="r" rtl="1"/>
            <a:r>
              <a:rPr lang="ar-AE" dirty="0" smtClean="0"/>
              <a:t>هل الموضوع ممكن التطبيق في حدود الزمان والمكان ؟</a:t>
            </a:r>
          </a:p>
          <a:p>
            <a:pPr lvl="1" algn="r" rtl="1"/>
            <a:r>
              <a:rPr lang="ar-AE" dirty="0"/>
              <a:t>هل سيفيد المجال </a:t>
            </a:r>
            <a:r>
              <a:rPr lang="ar-AE" dirty="0" smtClean="0"/>
              <a:t>؟</a:t>
            </a:r>
            <a:endParaRPr lang="ar-AE" dirty="0"/>
          </a:p>
          <a:p>
            <a:pPr lvl="1" algn="r" rtl="1"/>
            <a:r>
              <a:rPr lang="ar-AE" dirty="0"/>
              <a:t>هل هو جديد ؟</a:t>
            </a:r>
          </a:p>
          <a:p>
            <a:pPr lvl="1" algn="r" rtl="1"/>
            <a:endParaRPr lang="ar-AE" dirty="0" smtClean="0"/>
          </a:p>
          <a:p>
            <a:pPr lvl="1" algn="r" rtl="1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17933" y="3657600"/>
            <a:ext cx="7920000" cy="72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2400" dirty="0">
                <a:solidFill>
                  <a:schemeClr val="tx1"/>
                </a:solidFill>
              </a:rPr>
              <a:t>-ما أكثر الموضوعات التي ينفر الطلاب من قراءتها </a:t>
            </a:r>
            <a:r>
              <a:rPr lang="ar-AE" sz="2400" dirty="0" smtClean="0">
                <a:solidFill>
                  <a:schemeClr val="tx1"/>
                </a:solidFill>
              </a:rPr>
              <a:t>ز</a:t>
            </a:r>
            <a:endParaRPr lang="ar-AE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933" y="4495800"/>
            <a:ext cx="7920000" cy="72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2400" dirty="0">
                <a:solidFill>
                  <a:schemeClr val="tx1"/>
                </a:solidFill>
              </a:rPr>
              <a:t>-هل توجد فروق بين الفئات العمرية للأطفال في الميل للقراءة </a:t>
            </a:r>
            <a:r>
              <a:rPr lang="ar-AE" sz="2400" dirty="0" smtClean="0">
                <a:solidFill>
                  <a:schemeClr val="tx1"/>
                </a:solidFill>
              </a:rPr>
              <a:t>؟</a:t>
            </a:r>
            <a:endParaRPr lang="ar-AE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7933" y="5334000"/>
            <a:ext cx="7920000" cy="72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2400" dirty="0">
                <a:solidFill>
                  <a:schemeClr val="tx1"/>
                </a:solidFill>
              </a:rPr>
              <a:t>-ما هي الأساليب الحالية التي يتبعها المدرسون لتعليم القراءة ؟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1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تمرين على العصف الذهني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2">
                <a:alpha val="99000"/>
              </a:schemeClr>
            </a:solidFill>
          </a:ln>
        </p:spPr>
        <p:txBody>
          <a:bodyPr>
            <a:normAutofit lnSpcReduction="10000"/>
          </a:bodyPr>
          <a:lstStyle/>
          <a:p>
            <a:pPr algn="r" rtl="1"/>
            <a:r>
              <a:rPr lang="ar-AE" dirty="0" smtClean="0"/>
              <a:t>ضعي قائمة بمشكلات متعلقة بالمجال التربوي .</a:t>
            </a:r>
          </a:p>
          <a:p>
            <a:pPr algn="r" rtl="1"/>
            <a:r>
              <a:rPr lang="ar-AE" dirty="0" smtClean="0"/>
              <a:t>اختاري مشكلة منها وأجيبي عن سؤالين :</a:t>
            </a:r>
          </a:p>
          <a:p>
            <a:pPr lvl="1" algn="r" rtl="1"/>
            <a:r>
              <a:rPr lang="ar-AE" dirty="0" smtClean="0"/>
              <a:t>ماذا تريدين أن تعرفي عن المشكلة ؟</a:t>
            </a:r>
          </a:p>
          <a:p>
            <a:pPr lvl="1" algn="r" rtl="1"/>
            <a:r>
              <a:rPr lang="ar-AE" dirty="0" smtClean="0"/>
              <a:t>ما اقتراحاتك لحل المشكلة ؟</a:t>
            </a:r>
          </a:p>
          <a:p>
            <a:pPr algn="r" rtl="1"/>
            <a:r>
              <a:rPr lang="ar-AE" dirty="0" smtClean="0"/>
              <a:t>قيمي كل موضوع من الموضوعات المقترحة بما يلي :</a:t>
            </a:r>
          </a:p>
          <a:p>
            <a:pPr lvl="1" algn="r" rtl="1"/>
            <a:r>
              <a:rPr lang="ar-AE" dirty="0" smtClean="0"/>
              <a:t>هل الموضوع ممكن في حدود المكان والزمان بالنسبة لطالبة الماجستير ؟</a:t>
            </a:r>
          </a:p>
          <a:p>
            <a:pPr lvl="1" algn="r" rtl="1"/>
            <a:r>
              <a:rPr lang="ar-AE" dirty="0" smtClean="0"/>
              <a:t>هل الموضوع مفيد للمجال ؟</a:t>
            </a:r>
          </a:p>
          <a:p>
            <a:pPr lvl="1" algn="r" rtl="1"/>
            <a:r>
              <a:rPr lang="ar-AE" dirty="0" smtClean="0"/>
              <a:t>هل الموضوع جديد ؟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414797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مراجعة الدراسات السابقة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2">
                <a:alpha val="99000"/>
              </a:schemeClr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AE" dirty="0" smtClean="0"/>
              <a:t>أهمية مراجعة الدراسات السابقة :</a:t>
            </a:r>
          </a:p>
          <a:p>
            <a:pPr lvl="1" algn="r" rtl="1"/>
            <a:r>
              <a:rPr lang="ar-AE" dirty="0" smtClean="0"/>
              <a:t>التأكد من أن موضوع البحث جديد .</a:t>
            </a:r>
          </a:p>
          <a:p>
            <a:pPr lvl="1" algn="r" rtl="1"/>
            <a:r>
              <a:rPr lang="ar-AE" dirty="0" smtClean="0"/>
              <a:t>تحديد المتغيرات الأساسية للدراسة .</a:t>
            </a:r>
          </a:p>
          <a:p>
            <a:pPr lvl="1" algn="r" rtl="1"/>
            <a:r>
              <a:rPr lang="ar-AE" dirty="0" smtClean="0"/>
              <a:t>معرفة مناهج البحث المستخدمة في الدراسات المتصلة بنفس الموضوع .</a:t>
            </a:r>
          </a:p>
          <a:p>
            <a:pPr lvl="1" algn="r" rtl="1"/>
            <a:r>
              <a:rPr lang="ar-AE" dirty="0" smtClean="0"/>
              <a:t>معرفة الأدوات المستخدمة في دراسة الموضوع </a:t>
            </a:r>
          </a:p>
          <a:p>
            <a:pPr algn="r" rtl="1"/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6072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تحديد متغيرات الدراسة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2">
                <a:alpha val="99000"/>
              </a:schemeClr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AE" dirty="0" smtClean="0"/>
              <a:t>المتغيرات هي العوامل التي يدرسها الباحث .</a:t>
            </a:r>
          </a:p>
          <a:p>
            <a:pPr algn="r" rtl="1"/>
            <a:r>
              <a:rPr lang="ar-AE" b="1" u="sng" dirty="0" smtClean="0"/>
              <a:t>أهمية تحديد المتغيرات :</a:t>
            </a:r>
          </a:p>
          <a:p>
            <a:pPr lvl="1" algn="r" rtl="1"/>
            <a:r>
              <a:rPr lang="ar-AE" dirty="0" smtClean="0"/>
              <a:t>تساعد في البحث عن الدراسات السابقة للبحث من أجل تحديد منهج الدراسة .</a:t>
            </a:r>
          </a:p>
          <a:p>
            <a:pPr lvl="1" algn="r" rtl="1"/>
            <a:r>
              <a:rPr lang="ar-AE" dirty="0" smtClean="0"/>
              <a:t>المتغير هو ما ستقيسه أداة جمع البيانات لذلك يجب أن يكون محددا .</a:t>
            </a:r>
          </a:p>
          <a:p>
            <a:pPr lvl="1" algn="r" rtl="1"/>
            <a:r>
              <a:rPr lang="ar-AE" dirty="0" smtClean="0"/>
              <a:t>كتابة البحث لن تكون دقيقة إلا إذا كانت المتغيرات محددة.</a:t>
            </a:r>
          </a:p>
          <a:p>
            <a:pPr lvl="1" algn="r" rtl="1"/>
            <a:r>
              <a:rPr lang="ar-AE" dirty="0" smtClean="0"/>
              <a:t>بعد تحديد المتغيرات ومنهج الدراسة يستطيع الكاتب البدء بكتابة أسئلة وأهداف وفروض الدراسة .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375372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متغيرات البحث </a:t>
            </a:r>
            <a:br>
              <a:rPr lang="ar-SA" dirty="0"/>
            </a:br>
            <a:r>
              <a:rPr lang="en-US" dirty="0"/>
              <a:t>Research Variables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u="sng" dirty="0" smtClean="0"/>
              <a:t>المتغير هو : </a:t>
            </a:r>
          </a:p>
          <a:p>
            <a:pPr lvl="1" algn="r" rtl="1"/>
            <a:r>
              <a:rPr lang="ar-SA" dirty="0" smtClean="0"/>
              <a:t>أي عامل قابل للتغير أو له عدة قيم .</a:t>
            </a:r>
            <a:endParaRPr lang="ar-SA" dirty="0"/>
          </a:p>
          <a:p>
            <a:pPr algn="r" rtl="1"/>
            <a:r>
              <a:rPr lang="ar-SA" dirty="0" smtClean="0"/>
              <a:t>مثال :</a:t>
            </a:r>
          </a:p>
          <a:p>
            <a:pPr lvl="1" algn="r" rtl="1"/>
            <a:r>
              <a:rPr lang="ar-SA" dirty="0" smtClean="0"/>
              <a:t>العمر : يختلف بين الأشخاص ، ولدى نفس الشخص .</a:t>
            </a:r>
          </a:p>
          <a:p>
            <a:pPr lvl="1" algn="r" rtl="1"/>
            <a:r>
              <a:rPr lang="ar-SA" dirty="0" smtClean="0"/>
              <a:t>مكان الإقامة .</a:t>
            </a:r>
          </a:p>
          <a:p>
            <a:pPr lvl="1"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7371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متغيرات البحث </a:t>
            </a:r>
            <a:br>
              <a:rPr lang="ar-SA" dirty="0"/>
            </a:br>
            <a:r>
              <a:rPr lang="en-US" dirty="0"/>
              <a:t>Research Variables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 smtClean="0"/>
              <a:t>من الخطأ الاعتقاد بأن المتغير هو ما يتم قياسه فقط .</a:t>
            </a:r>
          </a:p>
          <a:p>
            <a:pPr algn="r" rtl="1"/>
            <a:r>
              <a:rPr lang="ar-SA" dirty="0" smtClean="0"/>
              <a:t>ومن الخطأ الاعتقاد بأن المتغير يمكن أن يكون قيمة رقمية أو كمية .</a:t>
            </a:r>
          </a:p>
          <a:p>
            <a:pPr algn="r" rtl="1"/>
            <a:r>
              <a:rPr lang="ar-SA" dirty="0" smtClean="0"/>
              <a:t>المتغير قد يكون عاملا مؤثرا.</a:t>
            </a:r>
          </a:p>
          <a:p>
            <a:pPr algn="r" rtl="1"/>
            <a:r>
              <a:rPr lang="ar-SA" dirty="0" smtClean="0"/>
              <a:t>المتغير قد يتغير بشكل كيفي.</a:t>
            </a:r>
            <a:endParaRPr lang="ar-SA" dirty="0"/>
          </a:p>
          <a:p>
            <a:pPr algn="r" rtl="1"/>
            <a:endParaRPr lang="ar-SA" dirty="0" smtClean="0"/>
          </a:p>
          <a:p>
            <a:pPr algn="r" rtl="1"/>
            <a:r>
              <a:rPr lang="ar-SA" b="1" dirty="0" smtClean="0"/>
              <a:t>مثال :</a:t>
            </a:r>
          </a:p>
          <a:p>
            <a:pPr lvl="1" algn="r" rtl="1"/>
            <a:r>
              <a:rPr lang="ar-SA" dirty="0" smtClean="0"/>
              <a:t>دراسة مقارنة ل</a:t>
            </a:r>
            <a:r>
              <a:rPr lang="ar-SA" b="1" u="sng" dirty="0" smtClean="0"/>
              <a:t>مهارات التفكير الهندسي </a:t>
            </a:r>
            <a:r>
              <a:rPr lang="ar-SA" dirty="0" smtClean="0"/>
              <a:t>لدى </a:t>
            </a:r>
            <a:r>
              <a:rPr lang="ar-SA" b="1" u="sng" dirty="0" smtClean="0"/>
              <a:t>الطلاب والطالبات </a:t>
            </a:r>
            <a:r>
              <a:rPr lang="ar-SA" dirty="0" smtClean="0"/>
              <a:t>في </a:t>
            </a:r>
            <a:r>
              <a:rPr lang="ar-SA" b="1" u="sng" dirty="0" smtClean="0"/>
              <a:t>المرحلة الثانوية </a:t>
            </a:r>
            <a:r>
              <a:rPr lang="ar-SA" dirty="0" smtClean="0"/>
              <a:t>بمدينة الرياض .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088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متغيرات البحث </a:t>
            </a:r>
            <a:br>
              <a:rPr lang="ar-SA" dirty="0" smtClean="0"/>
            </a:br>
            <a:r>
              <a:rPr lang="en-US" dirty="0" smtClean="0"/>
              <a:t>Research Variables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صفات المتغيرات </a:t>
            </a:r>
            <a:r>
              <a:rPr lang="en-US" dirty="0" smtClean="0"/>
              <a:t>Attributes</a:t>
            </a:r>
            <a:r>
              <a:rPr lang="ar-SA" dirty="0" smtClean="0"/>
              <a:t> تحدد قيم المتغيرات الكيفية . </a:t>
            </a:r>
          </a:p>
          <a:p>
            <a:pPr algn="r" rtl="1"/>
            <a:r>
              <a:rPr lang="ar-SA" dirty="0" smtClean="0"/>
              <a:t>مثال :</a:t>
            </a:r>
          </a:p>
          <a:p>
            <a:pPr lvl="1" algn="r" rtl="1"/>
            <a:r>
              <a:rPr lang="ar-SA" dirty="0" smtClean="0"/>
              <a:t>الجنس : له سفتان (ذكر وأنثى).</a:t>
            </a:r>
          </a:p>
          <a:p>
            <a:pPr lvl="1" algn="r" rtl="1"/>
            <a:r>
              <a:rPr lang="ar-SA" dirty="0" smtClean="0"/>
              <a:t>الحالة الاجتماعية : (متزوج وأعزب)</a:t>
            </a:r>
            <a:endParaRPr lang="ar-SA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212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متغيرات البحث </a:t>
            </a:r>
            <a:br>
              <a:rPr lang="ar-SA" dirty="0"/>
            </a:br>
            <a:r>
              <a:rPr lang="en-US" dirty="0"/>
              <a:t>Research Variables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dirty="0" smtClean="0"/>
              <a:t>عندما يكون الهدف من البحث هو اختبار العلاقة السببية بين المتغيرات فإن البحث يشمل متغيرات مستقلة ومتغيرات تابعة .</a:t>
            </a:r>
          </a:p>
          <a:p>
            <a:pPr lvl="1" algn="r" rtl="1"/>
            <a:r>
              <a:rPr lang="ar-SA" dirty="0" smtClean="0"/>
              <a:t>المتغير المستقل</a:t>
            </a:r>
            <a:r>
              <a:rPr lang="en-US" dirty="0" smtClean="0"/>
              <a:t>Independent Variable </a:t>
            </a:r>
            <a:r>
              <a:rPr lang="ar-SA" dirty="0" smtClean="0"/>
              <a:t>: هو المتغير الذي يتم التحكم فيه لمعرفة أثره على المتغير التابع .</a:t>
            </a:r>
          </a:p>
          <a:p>
            <a:pPr lvl="1" algn="r" rtl="1"/>
            <a:endParaRPr lang="ar-SA" dirty="0" smtClean="0"/>
          </a:p>
          <a:p>
            <a:pPr lvl="1" algn="r" rtl="1"/>
            <a:r>
              <a:rPr lang="ar-SA" dirty="0"/>
              <a:t>المتغير </a:t>
            </a:r>
            <a:r>
              <a:rPr lang="ar-SA" dirty="0" smtClean="0"/>
              <a:t>التابع </a:t>
            </a:r>
            <a:r>
              <a:rPr lang="en-US" dirty="0" smtClean="0"/>
              <a:t>dependent </a:t>
            </a:r>
            <a:r>
              <a:rPr lang="en-US" dirty="0"/>
              <a:t>Variable </a:t>
            </a:r>
            <a:r>
              <a:rPr lang="ar-SA" dirty="0"/>
              <a:t>: هو المتغير </a:t>
            </a:r>
            <a:r>
              <a:rPr lang="ar-SA" dirty="0" smtClean="0"/>
              <a:t>الذي يراد معرفة أثر المتغير المستقل عليه .</a:t>
            </a:r>
          </a:p>
          <a:p>
            <a:pPr lvl="1" algn="r" rtl="1"/>
            <a:endParaRPr lang="ar-SA" dirty="0"/>
          </a:p>
          <a:p>
            <a:pPr lvl="1" algn="r" rtl="1"/>
            <a:r>
              <a:rPr lang="ar-SA" b="1" u="sng" dirty="0" smtClean="0"/>
              <a:t>مثال: </a:t>
            </a:r>
          </a:p>
          <a:p>
            <a:pPr lvl="1" algn="r" rtl="1"/>
            <a:r>
              <a:rPr lang="ar-SA" dirty="0" smtClean="0"/>
              <a:t>فاعلية </a:t>
            </a:r>
            <a:r>
              <a:rPr lang="ar-SA" b="1" u="sng" dirty="0" smtClean="0"/>
              <a:t>برنامج قائم على التعلم الذاتي </a:t>
            </a:r>
            <a:r>
              <a:rPr lang="ar-SA" dirty="0" smtClean="0"/>
              <a:t>على </a:t>
            </a:r>
            <a:r>
              <a:rPr lang="ar-SA" b="1" u="sng" dirty="0" smtClean="0"/>
              <a:t>الدافعية للتعلم </a:t>
            </a:r>
            <a:r>
              <a:rPr lang="ar-SA" dirty="0" smtClean="0"/>
              <a:t>لدى طلاب المرحلة المتوسطة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41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متغيرات البحث </a:t>
            </a:r>
            <a:br>
              <a:rPr lang="ar-SA" dirty="0"/>
            </a:br>
            <a:r>
              <a:rPr lang="en-US" dirty="0"/>
              <a:t>Research Variables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SA" dirty="0" smtClean="0"/>
              <a:t>من الشروط التي يجب أن تشملها المتغيرات المقاسة :</a:t>
            </a:r>
          </a:p>
          <a:p>
            <a:pPr marL="0" indent="0" algn="r" rtl="1">
              <a:buNone/>
            </a:pPr>
            <a:r>
              <a:rPr lang="ar-SA" dirty="0"/>
              <a:t>	</a:t>
            </a:r>
            <a:r>
              <a:rPr lang="ar-SA" dirty="0" smtClean="0"/>
              <a:t>- شمول المتغيرات لجميع المستويات المندرجة تحته .</a:t>
            </a:r>
          </a:p>
          <a:p>
            <a:pPr marL="0" indent="0" algn="r" rtl="1">
              <a:buNone/>
            </a:pPr>
            <a:r>
              <a:rPr lang="ar-SA" dirty="0" smtClean="0"/>
              <a:t>	</a:t>
            </a:r>
            <a:r>
              <a:rPr lang="ar-SA" b="1" u="sng" dirty="0" smtClean="0"/>
              <a:t>مثال:</a:t>
            </a:r>
          </a:p>
          <a:p>
            <a:pPr marL="0" indent="0" algn="r" rtl="1">
              <a:buNone/>
            </a:pPr>
            <a:r>
              <a:rPr lang="ar-SA" dirty="0" smtClean="0"/>
              <a:t>عند اعتبار مدينة الإقامة متغيرا في دراسة تجرى على المجتمع السعودي . فلا يمكن وضع الخيارات التالية : </a:t>
            </a:r>
          </a:p>
          <a:p>
            <a:pPr marL="0" indent="0" algn="r" rtl="1">
              <a:buNone/>
            </a:pPr>
            <a:r>
              <a:rPr lang="ar-SA" dirty="0" smtClean="0"/>
              <a:t>مكان الإقامة :</a:t>
            </a:r>
          </a:p>
          <a:p>
            <a:pPr marL="0" indent="0" algn="r" rtl="1">
              <a:buNone/>
            </a:pPr>
            <a:r>
              <a:rPr lang="ar-SA" dirty="0" smtClean="0"/>
              <a:t>- الرياض </a:t>
            </a:r>
          </a:p>
          <a:p>
            <a:pPr marL="0" indent="0" algn="r" rtl="1">
              <a:buNone/>
            </a:pPr>
            <a:r>
              <a:rPr lang="ar-SA" dirty="0" smtClean="0"/>
              <a:t>- جدة </a:t>
            </a:r>
          </a:p>
          <a:p>
            <a:pPr marL="0" indent="0" algn="r" rtl="1">
              <a:buNone/>
            </a:pPr>
            <a:r>
              <a:rPr lang="ar-SA" dirty="0" smtClean="0"/>
              <a:t>- الدمام 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ولا يمكن كتابة جميع مدن المملكة ، ولكن تكتب الخيارات الأكثر شيوعا ، ثم يوضع : «أخرى».</a:t>
            </a:r>
          </a:p>
        </p:txBody>
      </p:sp>
    </p:spTree>
    <p:extLst>
      <p:ext uri="{BB962C8B-B14F-4D97-AF65-F5344CB8AC3E}">
        <p14:creationId xmlns:p14="http://schemas.microsoft.com/office/powerpoint/2010/main" val="36554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متغيرات البحث </a:t>
            </a:r>
            <a:br>
              <a:rPr lang="ar-SA" dirty="0"/>
            </a:br>
            <a:r>
              <a:rPr lang="en-US" dirty="0"/>
              <a:t>Research Variables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dirty="0" smtClean="0"/>
              <a:t>من الشروط الواجب توفرها في مستويات المتغير عدم تداخل المستويات :</a:t>
            </a:r>
          </a:p>
          <a:p>
            <a:pPr algn="r" rtl="1"/>
            <a:r>
              <a:rPr lang="ar-SA" b="1" u="sng" dirty="0" smtClean="0"/>
              <a:t>مثال:</a:t>
            </a:r>
          </a:p>
          <a:p>
            <a:pPr algn="r" rtl="1"/>
            <a:endParaRPr lang="ar-SA" dirty="0" smtClean="0"/>
          </a:p>
          <a:p>
            <a:pPr lvl="1" algn="r" rtl="1"/>
            <a:r>
              <a:rPr lang="ar-SA" dirty="0" smtClean="0"/>
              <a:t>عندما تكون الحالة الاجتماعية متغيرة ، فلا تصح كتابة :</a:t>
            </a:r>
          </a:p>
          <a:p>
            <a:pPr lvl="1" algn="r" rtl="1"/>
            <a:r>
              <a:rPr lang="ar-SA" dirty="0" smtClean="0"/>
              <a:t>الحالة الاجتماعية :</a:t>
            </a:r>
          </a:p>
          <a:p>
            <a:pPr lvl="2" algn="r" rtl="1"/>
            <a:r>
              <a:rPr lang="ar-SA" dirty="0" smtClean="0"/>
              <a:t>أم </a:t>
            </a:r>
          </a:p>
          <a:p>
            <a:pPr lvl="2" algn="r" rtl="1"/>
            <a:r>
              <a:rPr lang="ar-SA" dirty="0" smtClean="0"/>
              <a:t>متزوجة </a:t>
            </a:r>
          </a:p>
          <a:p>
            <a:pPr lvl="2" algn="r" rtl="1"/>
            <a:r>
              <a:rPr lang="ar-SA" dirty="0" smtClean="0"/>
              <a:t>عزباء </a:t>
            </a:r>
          </a:p>
          <a:p>
            <a:pPr lvl="2" algn="r" rtl="1"/>
            <a:r>
              <a:rPr lang="ar-SA" dirty="0" smtClean="0"/>
              <a:t>مطلقة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6004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مراحل تصميم البحث التربوي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2">
                <a:alpha val="99000"/>
              </a:schemeClr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الهدف من المحاضرة هو التعريف بتسلسل مراحل تصميم البحث التربوي ومتطلبات كل مرحلة </a:t>
            </a:r>
          </a:p>
          <a:p>
            <a:pPr algn="r" rtl="1"/>
            <a:r>
              <a:rPr lang="ar-AE" dirty="0" smtClean="0"/>
              <a:t>التعريف بكيفية كتابة خطة البحث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03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مراجعة الدراسات السابقة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2">
                <a:alpha val="99000"/>
              </a:schemeClr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AE" dirty="0" smtClean="0"/>
              <a:t>يختار الباحث محرك البحث الذي سيبحث فيه عن الدراسات السابقة : (مثلا </a:t>
            </a:r>
            <a:r>
              <a:rPr lang="fr-FR" dirty="0" smtClean="0"/>
              <a:t>Google schooler  </a:t>
            </a:r>
            <a:r>
              <a:rPr lang="ar-AE" dirty="0" smtClean="0"/>
              <a:t> )</a:t>
            </a:r>
          </a:p>
          <a:p>
            <a:pPr algn="r" rtl="1"/>
            <a:r>
              <a:rPr lang="ar-AE" dirty="0" smtClean="0"/>
              <a:t>يستخدم متغيرات الدراسة كمصطلحات للبحث .</a:t>
            </a:r>
          </a:p>
          <a:p>
            <a:pPr algn="r" rtl="1"/>
            <a:r>
              <a:rPr lang="ar-AE" dirty="0" smtClean="0"/>
              <a:t>يختار الأبحاث التي استخدمت المنهج البحثي </a:t>
            </a:r>
            <a:r>
              <a:rPr lang="ar-AE" smtClean="0"/>
              <a:t>الذي سيستخدمه</a:t>
            </a:r>
            <a:endParaRPr lang="ar-AE" dirty="0" smtClean="0"/>
          </a:p>
          <a:p>
            <a:pPr algn="r" rtl="1"/>
            <a:r>
              <a:rPr lang="ar-AE" dirty="0" smtClean="0"/>
              <a:t>يكتب ملخصا عن كل دراسة يوضح فيه منهجها ونتائجها .</a:t>
            </a:r>
          </a:p>
          <a:p>
            <a:pPr algn="r" rtl="1"/>
            <a:r>
              <a:rPr lang="ar-AE" dirty="0" smtClean="0"/>
              <a:t>يعلق على الدراسات السابقة بحيث يوضح ما بينها من اختلاف وتشابه وكيف سيضيف بحثه إليها .</a:t>
            </a:r>
          </a:p>
        </p:txBody>
      </p:sp>
    </p:spTree>
    <p:extLst>
      <p:ext uri="{BB962C8B-B14F-4D97-AF65-F5344CB8AC3E}">
        <p14:creationId xmlns:p14="http://schemas.microsoft.com/office/powerpoint/2010/main" val="1976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كتابة خطة البحث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2">
                <a:alpha val="99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AE" dirty="0" smtClean="0"/>
              <a:t>لماذا يكتب الباحث خطة بحث ؟</a:t>
            </a:r>
          </a:p>
          <a:p>
            <a:pPr marL="0" indent="0" algn="just" rtl="1">
              <a:buNone/>
            </a:pPr>
            <a:r>
              <a:rPr lang="ar-AE" dirty="0"/>
              <a:t>1-يوضح أهمية بحثه : (مثل أنه :يضيف جديدا أو يحل جدلا أو يقوم مفهوما أو يحل مشكلة) . 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2-يوضح أن بحثه واقعي ممكن الإنجاز .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3-ليوضح الباحث أن لديه المهارة الكافية للقيام بالبحث .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4-ليوضح الباحث أنه مطلع على أخلاقيات البحث ويستطيع الحصول على موافقة لإجراء بحثه .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5-ليوضح الباحث أنه قد بذل جهدا في اختيار الموضوع وأنه قادر على البدء فيه عمليا .</a:t>
            </a:r>
            <a:endParaRPr lang="en-GB" dirty="0"/>
          </a:p>
          <a:p>
            <a:pPr marL="0" indent="0" algn="just" rtl="1">
              <a:buNone/>
            </a:pP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976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عناصر خطة البحث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2">
                <a:alpha val="99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/>
              <a:t>العنوان :</a:t>
            </a:r>
            <a:endParaRPr lang="en-GB" dirty="0"/>
          </a:p>
          <a:p>
            <a:pPr algn="just" rtl="1"/>
            <a:r>
              <a:rPr lang="ar-AE" dirty="0"/>
              <a:t>يجب أن يكون واضحا يمكن فهمه ومعرفة دلالته دون الرجوع للباحث .</a:t>
            </a:r>
            <a:endParaRPr lang="en-GB" dirty="0"/>
          </a:p>
          <a:p>
            <a:pPr algn="just" rtl="1"/>
            <a:r>
              <a:rPr lang="ar-AE" dirty="0"/>
              <a:t>يجب أن يكون العنوان مختصرا .</a:t>
            </a:r>
            <a:endParaRPr lang="en-GB" dirty="0"/>
          </a:p>
          <a:p>
            <a:pPr marL="0" indent="0" algn="just" rtl="1">
              <a:buNone/>
            </a:pP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65154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عناصر خطة البحث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2">
                <a:alpha val="99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AE" b="1" dirty="0" smtClean="0"/>
              <a:t>المقدمة :</a:t>
            </a:r>
            <a:endParaRPr lang="en-GB" dirty="0"/>
          </a:p>
          <a:p>
            <a:pPr algn="just" rtl="1"/>
            <a:r>
              <a:rPr lang="ar-AE" smtClean="0"/>
              <a:t>تحتوي </a:t>
            </a:r>
            <a:r>
              <a:rPr lang="ar-AE" dirty="0"/>
              <a:t>المقدمة على دلالة الموضوع .</a:t>
            </a:r>
            <a:endParaRPr lang="en-GB" dirty="0"/>
          </a:p>
          <a:p>
            <a:pPr algn="just" rtl="1"/>
            <a:r>
              <a:rPr lang="ar-AE" dirty="0"/>
              <a:t>توضح المقدمة أهمية الموضوع باختصار .</a:t>
            </a:r>
            <a:endParaRPr lang="en-GB" dirty="0"/>
          </a:p>
          <a:p>
            <a:pPr algn="just" rtl="1"/>
            <a:r>
              <a:rPr lang="ar-AE" dirty="0"/>
              <a:t>يقوم الباحث في المقدمة بتحليل المعلومات من الدراسات السابقة </a:t>
            </a:r>
            <a:endParaRPr lang="en-GB" dirty="0"/>
          </a:p>
          <a:p>
            <a:pPr algn="just" rtl="1"/>
            <a:r>
              <a:rPr lang="ar-AE" dirty="0"/>
              <a:t>يهتم الباحث بإيضاح ما ورد في الأبحاث السابقة من تضارب وعدم انسجام .</a:t>
            </a:r>
            <a:endParaRPr lang="en-GB" dirty="0"/>
          </a:p>
          <a:p>
            <a:pPr algn="just" rtl="1"/>
            <a:r>
              <a:rPr lang="ar-AE" dirty="0"/>
              <a:t>يركز الباحث في استعراضه للدراسات السابقة على منهج ونتائج الأبحاث وكيف سيضيف بحثه إليها .</a:t>
            </a:r>
            <a:endParaRPr lang="en-GB" dirty="0"/>
          </a:p>
          <a:p>
            <a:pPr algn="just" rtl="1"/>
            <a:r>
              <a:rPr lang="ar-AE" dirty="0"/>
              <a:t>يوضح الباحث المتغيرات التي سيتناولها في بحثه كمشكلات فرعية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عناصر خطة البحث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2">
                <a:alpha val="99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 smtClean="0"/>
              <a:t>تحديد مشكلة البحث :</a:t>
            </a:r>
            <a:endParaRPr lang="en-GB" dirty="0"/>
          </a:p>
          <a:p>
            <a:pPr algn="just" rtl="1"/>
            <a:r>
              <a:rPr lang="ar-AE" dirty="0"/>
              <a:t>يوضح الباحث المصادرالتي جاء منها بمشكلة البحث .</a:t>
            </a:r>
            <a:endParaRPr lang="en-GB" dirty="0"/>
          </a:p>
          <a:p>
            <a:pPr algn="just" rtl="1"/>
            <a:r>
              <a:rPr lang="ar-AE" dirty="0"/>
              <a:t>يوضح الباحث كيف يختلف موضوع مشكلة بحثه عن الأبحاث السابقة .</a:t>
            </a:r>
            <a:endParaRPr lang="en-GB" dirty="0"/>
          </a:p>
          <a:p>
            <a:pPr algn="just" rtl="1"/>
            <a:r>
              <a:rPr lang="ar-AE" dirty="0"/>
              <a:t>يحدد الباحث مشكلة البحث في صورة سؤال أو عبارة .</a:t>
            </a:r>
            <a:endParaRPr lang="en-GB" dirty="0"/>
          </a:p>
          <a:p>
            <a:pPr algn="just" rtl="1"/>
            <a:r>
              <a:rPr lang="ar-AE" dirty="0"/>
              <a:t>قد يكون لدى الباحث مشكلة عامة ثم مشكلات فرعية .</a:t>
            </a:r>
            <a:endParaRPr lang="en-GB" dirty="0"/>
          </a:p>
          <a:p>
            <a:pPr algn="just" rtl="1"/>
            <a:r>
              <a:rPr lang="ar-AE" dirty="0"/>
              <a:t>من الخطأ أن يكون لدى الباحث كثير من المشكلات </a:t>
            </a:r>
            <a:r>
              <a:rPr lang="ar-AE" dirty="0" smtClean="0"/>
              <a:t>الفرعية.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عناصر خطة البحث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ln w="28575">
            <a:solidFill>
              <a:schemeClr val="tx2">
                <a:alpha val="99000"/>
              </a:schemeClr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ar-AE" b="1" dirty="0"/>
              <a:t>أهمية البحث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في هذا الجزء يركز الباحث على فائدة بحثه بعد إنجازه </a:t>
            </a:r>
            <a:r>
              <a:rPr lang="ar-AE" dirty="0" smtClean="0"/>
              <a:t>.</a:t>
            </a:r>
            <a:endParaRPr lang="ar-SA" dirty="0" smtClean="0"/>
          </a:p>
          <a:p>
            <a:pPr marL="0" indent="0" algn="just" rtl="1">
              <a:buNone/>
            </a:pPr>
            <a:r>
              <a:rPr lang="ar-SA" dirty="0" smtClean="0"/>
              <a:t>يكون أسلوب كتابة نقاط الأهمية بأسلوب الاحتمالية ، وليس أسلوب الجزم.</a:t>
            </a:r>
          </a:p>
          <a:p>
            <a:pPr marL="0" indent="0" algn="just" rtl="1">
              <a:buNone/>
            </a:pPr>
            <a:r>
              <a:rPr lang="ar-SA" dirty="0" smtClean="0"/>
              <a:t>يمكن تقسيم نقاط الأهمية إلى جوانب نظرية ، وجوانب تطبيقية .</a:t>
            </a:r>
            <a:endParaRPr lang="en-GB" dirty="0"/>
          </a:p>
          <a:p>
            <a:pPr algn="just" rtl="1"/>
            <a:r>
              <a:rPr lang="ar-AE" b="1" dirty="0"/>
              <a:t>أهداف البحث : 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تكون أهداف البحث مرتبطة بمشكلة البحث </a:t>
            </a:r>
            <a:r>
              <a:rPr lang="ar-AE" dirty="0" smtClean="0"/>
              <a:t>.</a:t>
            </a:r>
          </a:p>
          <a:p>
            <a:pPr marL="0" indent="0" algn="just" rtl="1">
              <a:buNone/>
            </a:pPr>
            <a:endParaRPr lang="en-GB" dirty="0"/>
          </a:p>
          <a:p>
            <a:pPr marL="0" indent="0" algn="just" rtl="1">
              <a:buNone/>
            </a:pP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3156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عناصر خطة البحث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ln w="28575">
            <a:solidFill>
              <a:schemeClr val="tx2">
                <a:alpha val="99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algn="just" rtl="1"/>
            <a:r>
              <a:rPr lang="ar-AE" b="1" dirty="0" smtClean="0"/>
              <a:t>أهداف </a:t>
            </a:r>
            <a:r>
              <a:rPr lang="ar-AE" b="1" dirty="0"/>
              <a:t>البحث : </a:t>
            </a:r>
            <a:endParaRPr lang="en-GB" dirty="0"/>
          </a:p>
          <a:p>
            <a:pPr marL="0" indent="0" algn="just" rtl="1">
              <a:buNone/>
            </a:pPr>
            <a:r>
              <a:rPr lang="en-US" dirty="0" smtClean="0"/>
              <a:t>-</a:t>
            </a:r>
            <a:r>
              <a:rPr lang="ar-AE" dirty="0" smtClean="0"/>
              <a:t>تكون </a:t>
            </a:r>
            <a:r>
              <a:rPr lang="ar-AE" dirty="0"/>
              <a:t>أهداف البحث مرتبطة بمشكلة البحث </a:t>
            </a:r>
            <a:r>
              <a:rPr lang="ar-AE" dirty="0" smtClean="0"/>
              <a:t>.</a:t>
            </a:r>
            <a:endParaRPr lang="en-US" dirty="0" smtClean="0"/>
          </a:p>
          <a:p>
            <a:pPr marL="0" indent="0" algn="just" rtl="1">
              <a:buNone/>
            </a:pPr>
            <a:r>
              <a:rPr lang="en-US" dirty="0" smtClean="0"/>
              <a:t>-</a:t>
            </a:r>
            <a:r>
              <a:rPr lang="ar-SA" dirty="0" smtClean="0"/>
              <a:t>أهداف البحث بشكل عام هي اكتشاف إجابات لأسئلة محددة من خلال استخدام إجراءات علمية .</a:t>
            </a:r>
          </a:p>
          <a:p>
            <a:pPr marL="0" indent="0" algn="just" rtl="1">
              <a:buNone/>
            </a:pPr>
            <a:r>
              <a:rPr lang="ar-SA" dirty="0" smtClean="0"/>
              <a:t>-لكل بحث أهدافه الخاصة ، ولكن يمكن إدراجها تحت الأهداف التالية :</a:t>
            </a:r>
          </a:p>
          <a:p>
            <a:pPr algn="just" rtl="1"/>
            <a:r>
              <a:rPr lang="ar-SA" dirty="0" smtClean="0"/>
              <a:t>التعرف </a:t>
            </a:r>
            <a:r>
              <a:rPr lang="ar-SA" dirty="0" smtClean="0"/>
              <a:t>على ظاهرة جديدة (استكشاف)</a:t>
            </a:r>
          </a:p>
          <a:p>
            <a:pPr algn="just" rtl="1"/>
            <a:r>
              <a:rPr lang="ar-SA" dirty="0" smtClean="0"/>
              <a:t>تحديد خصائص فرد أو موقف أو جماعة (الوصف)</a:t>
            </a:r>
          </a:p>
          <a:p>
            <a:pPr algn="just" rtl="1"/>
            <a:r>
              <a:rPr lang="ar-SA" dirty="0" smtClean="0"/>
              <a:t>تحديد مدى حدوث ظاهرة معينة ، أو مدى ارتباطها بظاهرة أخرى (تشخيص)</a:t>
            </a:r>
          </a:p>
          <a:p>
            <a:pPr algn="just" rtl="1"/>
            <a:r>
              <a:rPr lang="ar-SA" dirty="0" smtClean="0"/>
              <a:t>اختبار أثر متغير أو العلاقة بين المتغيرات (اختبار فرضية)</a:t>
            </a:r>
            <a:endParaRPr lang="ar-AE" dirty="0" smtClean="0"/>
          </a:p>
          <a:p>
            <a:pPr marL="0" indent="0" algn="just" rtl="1">
              <a:buNone/>
            </a:pPr>
            <a:endParaRPr lang="en-GB" dirty="0"/>
          </a:p>
          <a:p>
            <a:pPr marL="0" indent="0" algn="just" rtl="1">
              <a:buNone/>
            </a:pP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7980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عناصر خطة البحث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ln w="28575">
            <a:solidFill>
              <a:schemeClr val="tx2">
                <a:alpha val="99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AE" b="1" dirty="0"/>
              <a:t>أسئلة البحث </a:t>
            </a:r>
          </a:p>
          <a:p>
            <a:pPr algn="just" rtl="1"/>
            <a:r>
              <a:rPr lang="ar-SA" b="1" dirty="0" smtClean="0"/>
              <a:t>فروض البحث </a:t>
            </a:r>
          </a:p>
          <a:p>
            <a:pPr algn="just" rtl="1"/>
            <a:r>
              <a:rPr lang="ar-AE" b="1" dirty="0" smtClean="0"/>
              <a:t>حدود </a:t>
            </a:r>
            <a:r>
              <a:rPr lang="ar-AE" b="1" dirty="0"/>
              <a:t>البحث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تحدد في هذا الجزء متغيرات البحث </a:t>
            </a:r>
            <a:r>
              <a:rPr lang="ar-SA" dirty="0" smtClean="0"/>
              <a:t>:</a:t>
            </a:r>
          </a:p>
          <a:p>
            <a:pPr marL="0" indent="0" algn="just" rtl="1">
              <a:buNone/>
            </a:pPr>
            <a:r>
              <a:rPr lang="ar-SA" dirty="0" smtClean="0"/>
              <a:t>-الحدود المكانية : النطاق المكاني الذي سيجرى فيه البحث .</a:t>
            </a:r>
          </a:p>
          <a:p>
            <a:pPr marL="0" indent="0" algn="just" rtl="1">
              <a:buNone/>
            </a:pPr>
            <a:r>
              <a:rPr lang="ar-SA" dirty="0" smtClean="0"/>
              <a:t>-الحدود الزمانية : الوقت الذي سيجرى فيه جمع البيانات لهذا البحث.</a:t>
            </a:r>
          </a:p>
          <a:p>
            <a:pPr marL="0" indent="0" algn="just" rtl="1">
              <a:buNone/>
            </a:pPr>
            <a:r>
              <a:rPr lang="ar-SA" dirty="0" smtClean="0"/>
              <a:t>-الحدود البشرية: المجتمع الأصلي الذي ستؤخذ منه عينة الدراسة.</a:t>
            </a:r>
          </a:p>
          <a:p>
            <a:pPr marL="0" indent="0" algn="just" rtl="1">
              <a:buNone/>
            </a:pPr>
            <a:r>
              <a:rPr lang="ar-SA" dirty="0" smtClean="0"/>
              <a:t>-يمكن كتابة متغيرات البحث.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95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مراجعة الدراسات السابقة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قد تسمى الدراسات السابقة بالدراسات المرتبطة أو الدراسات ذات العلاقة أو أدبيات البحث، ولكنها ليست الإطار النظري.</a:t>
            </a:r>
          </a:p>
          <a:p>
            <a:pPr algn="just" rtl="1"/>
            <a:r>
              <a:rPr lang="ar-SA" b="1" dirty="0" smtClean="0"/>
              <a:t>الإطار النظري </a:t>
            </a:r>
            <a:r>
              <a:rPr lang="ar-SA" dirty="0" smtClean="0"/>
              <a:t>: هو النظرية التي سيبنى عليها البحث .</a:t>
            </a:r>
          </a:p>
          <a:p>
            <a:pPr algn="just" rtl="1"/>
            <a:r>
              <a:rPr lang="ar-SA" b="1" dirty="0" smtClean="0"/>
              <a:t>الدراسات السابقة </a:t>
            </a:r>
            <a:r>
              <a:rPr lang="ar-SA" dirty="0" smtClean="0"/>
              <a:t>: هي الدراسات التي تتصل بموضوع البحث والتي رجع إليها الباحث لتحديد تصميم وأهداف و... دراسته.</a:t>
            </a:r>
          </a:p>
        </p:txBody>
      </p:sp>
    </p:spTree>
    <p:extLst>
      <p:ext uri="{BB962C8B-B14F-4D97-AF65-F5344CB8AC3E}">
        <p14:creationId xmlns:p14="http://schemas.microsoft.com/office/powerpoint/2010/main" val="17481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مراجعة الدراسات السابقة 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ar-AE" b="1" u="sng" dirty="0"/>
              <a:t>مراحل قراءة </a:t>
            </a:r>
            <a:r>
              <a:rPr lang="ar-SA" b="1" u="sng" dirty="0"/>
              <a:t>الدراسات السابقة </a:t>
            </a:r>
            <a:r>
              <a:rPr lang="ar-SA" b="1" u="sng" dirty="0" smtClean="0"/>
              <a:t>:</a:t>
            </a:r>
            <a:r>
              <a:rPr lang="ar-AE" b="1" dirty="0" smtClean="0"/>
              <a:t>قراءة </a:t>
            </a:r>
            <a:r>
              <a:rPr lang="ar-AE" b="1" dirty="0"/>
              <a:t>أدبيات موضوع البحث تتم على مراحل عدة بأهداف وطرق مختلفة :</a:t>
            </a:r>
            <a:endParaRPr lang="en-US" b="1" dirty="0"/>
          </a:p>
          <a:p>
            <a:pPr algn="just" rtl="1"/>
            <a:r>
              <a:rPr lang="ar-AE" b="1" dirty="0"/>
              <a:t>أولا : القراءة المبدئية من أجل تحديد موضوع البحث .</a:t>
            </a:r>
            <a:endParaRPr lang="en-US" b="1" dirty="0"/>
          </a:p>
          <a:p>
            <a:pPr algn="just" rtl="1"/>
            <a:r>
              <a:rPr lang="ar-AE" b="1" dirty="0"/>
              <a:t>ثانيا : قراءة الأبحاث والمراجعات البحثية في الموضوع البحثي الذي تم اختياره لتحديد مشكلة البحث .</a:t>
            </a:r>
            <a:endParaRPr lang="en-US" b="1" dirty="0"/>
          </a:p>
          <a:p>
            <a:pPr algn="just" rtl="1"/>
            <a:r>
              <a:rPr lang="ar-AE" b="1" dirty="0"/>
              <a:t>ثالثا : تحديد الدراسات السابقة التي ستبنى عليها خطة البحث .</a:t>
            </a:r>
            <a:endParaRPr lang="en-US" b="1" dirty="0"/>
          </a:p>
          <a:p>
            <a:pPr algn="just" rtl="1"/>
            <a:r>
              <a:rPr lang="ar-AE" b="1" dirty="0"/>
              <a:t>وقد تتجاوز الباحثة المرحلة الأولى أو الأولى والثانية في حال كانت مشكلة البحث محددة مسبقا من قبل فريق بحثي مثلا .</a:t>
            </a:r>
            <a:endParaRPr lang="en-US" b="1" dirty="0"/>
          </a:p>
          <a:p>
            <a:pPr algn="just"/>
            <a:endParaRPr lang="ar-SA" b="1" dirty="0"/>
          </a:p>
          <a:p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0463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orbedpsych.com/Images/NumberGa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4286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52400" y="152400"/>
            <a:ext cx="86868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b="1" dirty="0" smtClean="0">
                <a:solidFill>
                  <a:schemeClr val="tx1"/>
                </a:solidFill>
              </a:rPr>
              <a:t>مثال على بحث تربوي </a:t>
            </a:r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295400"/>
            <a:ext cx="86868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الطريقة التقليدية في تدريس الأرقام والريا</a:t>
            </a:r>
            <a:r>
              <a:rPr lang="ar-AE" dirty="0"/>
              <a:t>ض</a:t>
            </a:r>
            <a:r>
              <a:rPr lang="ar-AE" dirty="0" smtClean="0"/>
              <a:t>يات للأطفال تقوم على تلقينهم للأرقام من 1 إلى 10 أو عرض الصور عليهم وسؤالهم عن عددها ...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029200" y="2520000"/>
            <a:ext cx="3810000" cy="2433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أراد أحد الباحثين اختبار أثر لعبة رياضية في تعليم الأطفال الرياضيات 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2400" y="5334000"/>
            <a:ext cx="8686800" cy="1371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AE" sz="2600" dirty="0" smtClean="0">
                <a:solidFill>
                  <a:schemeClr val="tx1"/>
                </a:solidFill>
              </a:rPr>
              <a:t>قارن الباحث بين أداء مجموعتين من الطلاب ،مجموعة تعلمت دروس الرياضيات عن طريق الأسلوب التقليدي وأخرى عن طريق لعبة الرياضيات .</a:t>
            </a:r>
          </a:p>
          <a:p>
            <a:pPr algn="just" rtl="1"/>
            <a:r>
              <a:rPr lang="ar-AE" sz="2600" dirty="0" smtClean="0">
                <a:solidFill>
                  <a:schemeClr val="tx1"/>
                </a:solidFill>
              </a:rPr>
              <a:t>وجد الباحث أن لعبة الرياضيات رفعت أداء المجموعة الثانية .</a:t>
            </a:r>
            <a:endParaRPr lang="en-GB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72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مراجعة الدراسات السابقة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rtl="1">
              <a:buNone/>
            </a:pPr>
            <a:r>
              <a:rPr lang="ar-SA" b="1" dirty="0"/>
              <a:t>أولا : القراءة المبدئية من أجل تحديد موضوع البحث</a:t>
            </a:r>
            <a:r>
              <a:rPr lang="ar-AE" b="1" dirty="0"/>
              <a:t> :</a:t>
            </a:r>
            <a:endParaRPr lang="en-US" b="1" dirty="0"/>
          </a:p>
          <a:p>
            <a:pPr algn="just" rtl="1"/>
            <a:r>
              <a:rPr lang="ar-AE" dirty="0"/>
              <a:t>من الخطأ أن تتجه الباحثة مباشرة إلى قواعد المعلومات أو المكتبة للبحث عن موضوع عام ، هذا الأمر يعتبر مضيعة للوقت . الأفضل اتباع الخطوات التالية :</a:t>
            </a:r>
            <a:endParaRPr lang="en-US" dirty="0"/>
          </a:p>
          <a:p>
            <a:pPr algn="just" rtl="1"/>
            <a:r>
              <a:rPr lang="ar-SA" dirty="0"/>
              <a:t>1-قراءة الكتب والمجلات </a:t>
            </a:r>
            <a:r>
              <a:rPr lang="ar-AE" dirty="0"/>
              <a:t>:</a:t>
            </a:r>
            <a:endParaRPr lang="en-US" dirty="0"/>
          </a:p>
          <a:p>
            <a:pPr lvl="0" algn="just" rtl="1"/>
            <a:r>
              <a:rPr lang="ar-AE" dirty="0"/>
              <a:t>الكتب المتخصصة تعطي خلاصة الأبحاث في موضوع ما ، وتزود الباحثة بقائمة الأبحاث (في قائمة المراجع) والتي يمكن أن ترجع إليها . </a:t>
            </a:r>
            <a:endParaRPr lang="en-US" dirty="0"/>
          </a:p>
          <a:p>
            <a:pPr lvl="0" algn="just" rtl="1"/>
            <a:r>
              <a:rPr lang="ar-AE" dirty="0"/>
              <a:t>المجلات العلمية الدورية المنشورة للعامة ، والتي تعطي بدورها أيضا خلاصة الأبحاث في موضوعات مختلفة ، وبذلك تتعرف الباحثة على ما تم التوصل إليه في الموضوع ، والمؤسسات والباحثين المهتمين به .</a:t>
            </a:r>
            <a:endParaRPr lang="en-US" dirty="0"/>
          </a:p>
          <a:p>
            <a:pPr lvl="0" algn="just" rtl="1"/>
            <a:r>
              <a:rPr lang="ar-AE" dirty="0"/>
              <a:t>لا يجدر بنا أن نتوقع العثور على صلب موضوع البحث الذي نريده مباشرة ،فعثورنا عليه يعني أن الموضوع قديم ولا نحتاج للبحث فيه مرة أخرى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34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مراجعة الدراسات السابقة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ar-SA" b="1" dirty="0"/>
              <a:t>2-البحث عن الأبحاث المنشورة في مجلات علمية</a:t>
            </a:r>
            <a:r>
              <a:rPr lang="ar-AE" b="1" dirty="0"/>
              <a:t> :</a:t>
            </a:r>
            <a:endParaRPr lang="en-US" dirty="0"/>
          </a:p>
          <a:p>
            <a:pPr lvl="0" algn="just" rtl="1"/>
            <a:r>
              <a:rPr lang="ar-AE" dirty="0"/>
              <a:t>ستزودك الكتب والمجلات العامة بعناوين بعض الأبحاث المنشورة في مجلات علمية متخصصة ، وعليك التوجه إلى قواعد المعلومات أو المكتبة للبحث عنها .</a:t>
            </a:r>
            <a:endParaRPr lang="en-US" dirty="0"/>
          </a:p>
          <a:p>
            <a:pPr lvl="0" algn="just" rtl="1"/>
            <a:r>
              <a:rPr lang="ar-AE" dirty="0"/>
              <a:t>كل بحث يحتوي على (مقدمة ، ومنهج بحث ، ونتائج ، ومناقشة ) ، ومن خلال قراءة المقدمة يمكنك العثور على مراجع أخرى مذكورة فيه والبحث عنها أيضا . وبذلك تكونين قد ألممت بقدر وافر من المراجع .</a:t>
            </a:r>
            <a:endParaRPr lang="en-US" dirty="0"/>
          </a:p>
          <a:p>
            <a:pPr lvl="0" algn="just" rtl="1"/>
            <a:r>
              <a:rPr lang="ar-AE" dirty="0"/>
              <a:t>يستحسن الرجوع إلى الفصول المتخصصة في الكتب ، فالفصول المتخصصة تكون عادة من تأليف أشخاص لهم باع طويل في البحث في المجال ، وتكرس فيها نتائج الأبحاث التي جرت في المجال بشكل واضح وملخص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399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مراجعة الدراسات السابقة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3-تنظيم الأوراق وتحديد متغيرات البحث </a:t>
            </a:r>
            <a:r>
              <a:rPr lang="ar-AE" dirty="0"/>
              <a:t>(</a:t>
            </a:r>
            <a:r>
              <a:rPr lang="en-GB" dirty="0"/>
              <a:t>(</a:t>
            </a:r>
            <a:r>
              <a:rPr lang="en-GB" dirty="0" err="1" smtClean="0"/>
              <a:t>Kendrick,nd</a:t>
            </a:r>
            <a:r>
              <a:rPr lang="ar-AE" b="1" dirty="0" smtClean="0"/>
              <a:t>:</a:t>
            </a:r>
            <a:endParaRPr lang="en-US" dirty="0"/>
          </a:p>
          <a:p>
            <a:pPr algn="just" rtl="1"/>
            <a:r>
              <a:rPr lang="ar-AE" dirty="0"/>
              <a:t>عند عثورك على مجموعة من الأبحاث يمكنك تصنيفها إلى مجموعات حسب ما بينها من تشابه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63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مراجعة الدراسات السابقة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rtl="1">
              <a:buNone/>
            </a:pPr>
            <a:r>
              <a:rPr lang="ar-SA" b="1" dirty="0"/>
              <a:t>ثانيا : قراءة الأبحاث والمراجعات البحثية في الموضوع </a:t>
            </a:r>
            <a:r>
              <a:rPr lang="ar-SA" b="1" dirty="0" smtClean="0"/>
              <a:t>البحثي </a:t>
            </a:r>
            <a:r>
              <a:rPr lang="ar-SA" b="1" dirty="0"/>
              <a:t>الذي تم اختياره لتحديد مشكلة البحث</a:t>
            </a:r>
            <a:r>
              <a:rPr lang="ar-AE" dirty="0"/>
              <a:t> </a:t>
            </a:r>
            <a:r>
              <a:rPr lang="ar-SA" dirty="0" smtClean="0"/>
              <a:t>.</a:t>
            </a:r>
          </a:p>
          <a:p>
            <a:pPr algn="just" rtl="1"/>
            <a:r>
              <a:rPr lang="ar-AE" dirty="0"/>
              <a:t>يتم البحث عن المصطلح الأول ،وتستعرض الباحثة نتائج البحث بشكل </a:t>
            </a:r>
            <a:r>
              <a:rPr lang="ar-AE" dirty="0" smtClean="0"/>
              <a:t>سريع.</a:t>
            </a:r>
            <a:endParaRPr lang="en-US" dirty="0"/>
          </a:p>
          <a:p>
            <a:pPr algn="just" rtl="1"/>
            <a:r>
              <a:rPr lang="ar-AE" dirty="0"/>
              <a:t>ثم بنفس الطريقة تبحث عن المصطلح الثاني ، فالمصطلح الثالث .</a:t>
            </a:r>
            <a:endParaRPr lang="en-US" dirty="0"/>
          </a:p>
          <a:p>
            <a:pPr algn="just" rtl="1"/>
            <a:r>
              <a:rPr lang="ar-AE" dirty="0"/>
              <a:t>بعدها تقوم الباحثة بجمع جميع المصطلحات في بحث واحد (باستخدام "</a:t>
            </a:r>
            <a:r>
              <a:rPr lang="en-GB" dirty="0"/>
              <a:t>AND</a:t>
            </a:r>
            <a:r>
              <a:rPr lang="ar-AE" dirty="0"/>
              <a:t>").</a:t>
            </a:r>
            <a:endParaRPr lang="en-US" dirty="0"/>
          </a:p>
          <a:p>
            <a:pPr algn="just" rtl="1"/>
            <a:r>
              <a:rPr lang="ar-AE" dirty="0"/>
              <a:t>هذه الطريقة تجعل الباحثة واعية بكمية الأبحاث في الموضوع عموما ،ونوع المتغيرات الأخرى التي ارتبطت بمتغيراتها .</a:t>
            </a:r>
            <a:endParaRPr lang="en-US" dirty="0"/>
          </a:p>
          <a:p>
            <a:pPr marL="0" indent="0" algn="just" rtl="1">
              <a:buNone/>
            </a:pPr>
            <a:endParaRPr lang="ar-SA" dirty="0" smtClean="0"/>
          </a:p>
          <a:p>
            <a:pPr marL="0" indent="0" algn="just" rtl="1">
              <a:buNone/>
            </a:pPr>
            <a:endParaRPr lang="en-US" dirty="0"/>
          </a:p>
          <a:p>
            <a:pPr algn="just" rtl="1"/>
            <a:r>
              <a:rPr lang="ar-AE" dirty="0"/>
              <a:t>صياغة سؤال البحث وتقسيمه إلى موضوعاته الرئيسية . </a:t>
            </a:r>
            <a:endParaRPr lang="en-US" dirty="0"/>
          </a:p>
          <a:p>
            <a:pPr marL="0" indent="0" algn="just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348760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مراجعة الدراسات السابقة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SA" b="1" dirty="0"/>
              <a:t>ثالثا : تحديد الدراسات السابقة التي ستبنى عليها خطة البحث </a:t>
            </a:r>
            <a:r>
              <a:rPr lang="ar-AE" dirty="0" smtClean="0"/>
              <a:t>:</a:t>
            </a:r>
            <a:endParaRPr lang="ar-SA" dirty="0" smtClean="0"/>
          </a:p>
          <a:p>
            <a:pPr algn="just" rtl="1"/>
            <a:r>
              <a:rPr lang="ar-AE" dirty="0"/>
              <a:t>يتم البحث في مجموعة من قواعد المعلومات المتخصصة عن مصطلحات الدراسة مجتمعة </a:t>
            </a:r>
            <a:r>
              <a:rPr lang="ar-AE" dirty="0" smtClean="0"/>
              <a:t>.</a:t>
            </a:r>
            <a:endParaRPr lang="ar-SA" dirty="0" smtClean="0"/>
          </a:p>
          <a:p>
            <a:pPr algn="just" rtl="1"/>
            <a:endParaRPr lang="ar-SA" dirty="0" smtClean="0"/>
          </a:p>
          <a:p>
            <a:pPr algn="just" rtl="1"/>
            <a:r>
              <a:rPr lang="ar-AE" dirty="0"/>
              <a:t>إذا كان عدد المراجع كثيرا فيمكن تقليلها باختيار خيار تحديد البحث </a:t>
            </a:r>
            <a:r>
              <a:rPr lang="en-GB" dirty="0"/>
              <a:t>Limits</a:t>
            </a:r>
            <a:r>
              <a:rPr lang="ar-AE" dirty="0"/>
              <a:t> :</a:t>
            </a:r>
            <a:endParaRPr lang="en-US" dirty="0"/>
          </a:p>
          <a:p>
            <a:pPr algn="just" rtl="1"/>
            <a:r>
              <a:rPr lang="ar-AE" dirty="0"/>
              <a:t>قد تكون الحدود زمانية (مثلا : 2010-2015)</a:t>
            </a:r>
            <a:endParaRPr lang="en-US" dirty="0"/>
          </a:p>
          <a:p>
            <a:pPr algn="just" rtl="1"/>
            <a:r>
              <a:rPr lang="ar-AE" dirty="0"/>
              <a:t>قد تكون الحدود موضوعية ، (مثل : اضطرابات الأكل عند المراهقين فقط) ، ويتم إجراؤها يدويا .</a:t>
            </a:r>
            <a:endParaRPr lang="en-US" dirty="0"/>
          </a:p>
          <a:p>
            <a:pPr algn="just" rtl="1"/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567781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مراجعة الدراسات السابقة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1"/>
            <a:r>
              <a:rPr lang="ar-AE" dirty="0"/>
              <a:t>يتم الاطلاع على ملخصات الأبحاث لتقرير ما إذا كانت الأبحاث ذات صلة بمشكلة بحثك أم ليست متصلة به .</a:t>
            </a:r>
            <a:endParaRPr lang="en-US" dirty="0"/>
          </a:p>
          <a:p>
            <a:pPr algn="just" rtl="1"/>
            <a:r>
              <a:rPr lang="ar-AE" dirty="0"/>
              <a:t>يتم الحكم على البحث فيما إذا كان متصلا بموضوع بحثك أم لا باعتبار الآتي :</a:t>
            </a:r>
            <a:endParaRPr lang="en-US" dirty="0"/>
          </a:p>
          <a:p>
            <a:pPr lvl="0" algn="just" rtl="1"/>
            <a:r>
              <a:rPr lang="ar-AE" dirty="0"/>
              <a:t>هدف البحث </a:t>
            </a:r>
            <a:endParaRPr lang="en-US" dirty="0"/>
          </a:p>
          <a:p>
            <a:pPr lvl="0" algn="just" rtl="1"/>
            <a:r>
              <a:rPr lang="ar-AE" dirty="0"/>
              <a:t>متغيرات البحث </a:t>
            </a:r>
            <a:endParaRPr lang="en-US" dirty="0"/>
          </a:p>
          <a:p>
            <a:pPr lvl="0" algn="just" rtl="1"/>
            <a:r>
              <a:rPr lang="ar-AE" dirty="0"/>
              <a:t>عينة البحث </a:t>
            </a:r>
            <a:endParaRPr lang="en-US" dirty="0"/>
          </a:p>
          <a:p>
            <a:pPr lvl="0" algn="just" rtl="1"/>
            <a:r>
              <a:rPr lang="ar-AE" dirty="0"/>
              <a:t>منهج البحث </a:t>
            </a:r>
            <a:endParaRPr lang="en-US" dirty="0"/>
          </a:p>
          <a:p>
            <a:pPr lvl="0" algn="just" rtl="1"/>
            <a:r>
              <a:rPr lang="ar-AE" dirty="0"/>
              <a:t>الأبحاث التي يتم استبعادها لا تحذف نهائيا ،وإنما تحفظ في مجلد بعنوان (أبحاث محذوفة) وتكون الباحثة مستعدة لتبرير سبب استبعاد هذه الأبحاث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989136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مراجعة الدراسات السابقة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/>
              <a:t>بالاطلاع على قائمة المراجع تستطيع الباحثة معرفة ما تم جمعه وبعض الملامح الرئيسية للأبحاث (مثل : هل معظمها من إنتاج باحث واحد أو مجموعة محددة من الباحثين؟ هل معظمها منشورة في نفس المجلة؟).</a:t>
            </a:r>
            <a:endParaRPr lang="en-US" dirty="0"/>
          </a:p>
          <a:p>
            <a:pPr algn="just" rtl="1"/>
            <a:r>
              <a:rPr lang="ar-AE" dirty="0"/>
              <a:t>لا يوجد عدد محدد للمراجع التي يجب أن يتم جمعها ،فقد تكون الأبحاث المتصلة 10 أو 40 بحثا ،بحسب الموضوع والنشاط البحثي فيه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476911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مراجعة الدراسات السابقة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dirty="0"/>
              <a:t>لا بد أن تتأكد الباحثة من عدة أمور : </a:t>
            </a:r>
            <a:endParaRPr lang="en-US" dirty="0"/>
          </a:p>
          <a:p>
            <a:pPr lvl="0" algn="just" rtl="1"/>
            <a:r>
              <a:rPr lang="ar-AE" dirty="0"/>
              <a:t>قائمة المراجع التي جمعتها حديثة </a:t>
            </a:r>
            <a:endParaRPr lang="en-US" dirty="0"/>
          </a:p>
          <a:p>
            <a:pPr lvl="0" algn="just" rtl="1"/>
            <a:r>
              <a:rPr lang="ar-AE" dirty="0"/>
              <a:t>أنها شملت وسطا أكبر من موضوع مشكلتها .</a:t>
            </a:r>
            <a:endParaRPr lang="en-US" dirty="0"/>
          </a:p>
          <a:p>
            <a:pPr lvl="0" algn="just" rtl="1"/>
            <a:r>
              <a:rPr lang="ar-AE" dirty="0"/>
              <a:t>أنها قادرة على تبرير عدم شملها لموضوعات أو طرق بحث </a:t>
            </a:r>
            <a:r>
              <a:rPr lang="ar-AE"/>
              <a:t>معينة </a:t>
            </a:r>
            <a:r>
              <a:rPr lang="ar-AE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591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عناصر خطة البحث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2">
                <a:alpha val="99000"/>
              </a:schemeClr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ar-AE" b="1" dirty="0" smtClean="0"/>
              <a:t>منهج </a:t>
            </a:r>
            <a:r>
              <a:rPr lang="ar-AE" b="1" dirty="0"/>
              <a:t>البحث وخطواته </a:t>
            </a:r>
            <a:r>
              <a:rPr lang="ar-AE" b="1" dirty="0" smtClean="0"/>
              <a:t>:</a:t>
            </a:r>
          </a:p>
          <a:p>
            <a:pPr lvl="1" algn="just" rtl="1"/>
            <a:r>
              <a:rPr lang="ar-AE" b="1" dirty="0" smtClean="0"/>
              <a:t>العينة </a:t>
            </a:r>
          </a:p>
          <a:p>
            <a:pPr lvl="1" algn="just" rtl="1"/>
            <a:r>
              <a:rPr lang="ar-AE" b="1" dirty="0" smtClean="0"/>
              <a:t>منهج البحث </a:t>
            </a:r>
          </a:p>
          <a:p>
            <a:pPr lvl="1" algn="just" rtl="1"/>
            <a:r>
              <a:rPr lang="ar-AE" b="1" dirty="0" smtClean="0"/>
              <a:t>أدوات البحث </a:t>
            </a:r>
          </a:p>
          <a:p>
            <a:pPr lvl="1" algn="just" rtl="1"/>
            <a:r>
              <a:rPr lang="ar-AE" b="1" dirty="0" smtClean="0"/>
              <a:t>الأساليب الإحصائية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85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algn="just"/>
            <a:r>
              <a:rPr lang="ar-AE" dirty="0" smtClean="0">
                <a:solidFill>
                  <a:schemeClr val="bg1"/>
                </a:solidFill>
              </a:rPr>
              <a:t>عناصر خطة البحث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2">
                <a:alpha val="99000"/>
              </a:schemeClr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ar-AE" b="1" dirty="0"/>
              <a:t>تحديد المصطلحات :</a:t>
            </a:r>
            <a:endParaRPr lang="en-GB" dirty="0"/>
          </a:p>
          <a:p>
            <a:pPr algn="just" rtl="1"/>
            <a:r>
              <a:rPr lang="ar-AE" dirty="0"/>
              <a:t>يوضح الباحث المصطلحات من ثلاثة أوجه :</a:t>
            </a:r>
            <a:endParaRPr lang="en-GB" dirty="0"/>
          </a:p>
          <a:p>
            <a:pPr algn="just" rtl="1"/>
            <a:r>
              <a:rPr lang="ar-AE" dirty="0"/>
              <a:t>المعنى اللغوي (المعجمي)</a:t>
            </a:r>
            <a:endParaRPr lang="en-GB" dirty="0"/>
          </a:p>
          <a:p>
            <a:pPr algn="just" rtl="1"/>
            <a:r>
              <a:rPr lang="ar-AE" dirty="0"/>
              <a:t>المعنى الاصطلاحي </a:t>
            </a:r>
            <a:endParaRPr lang="en-GB" dirty="0"/>
          </a:p>
          <a:p>
            <a:pPr algn="just" rtl="1"/>
            <a:r>
              <a:rPr lang="ar-AE" dirty="0"/>
              <a:t>المعنى الإجرائي .</a:t>
            </a:r>
            <a:endParaRPr lang="en-GB" dirty="0"/>
          </a:p>
          <a:p>
            <a:pPr algn="just" rtl="1"/>
            <a:r>
              <a:rPr lang="ar-AE" dirty="0"/>
              <a:t>ويوضح الباحث ما بين هذه المعاني الثلاثة من علاقة .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85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>
                <a:solidFill>
                  <a:schemeClr val="tx2"/>
                </a:solidFill>
              </a:rPr>
              <a:t>أخلاقيات البحث العلمي 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AE" dirty="0" smtClean="0"/>
              <a:t>حددت جمعية علم النفس الأمريكية ثلاثة مناح لأخلاقيات البحث العلمي :</a:t>
            </a:r>
          </a:p>
          <a:p>
            <a:pPr lvl="1" algn="r" rtl="1"/>
            <a:r>
              <a:rPr lang="ar-AE" dirty="0" smtClean="0"/>
              <a:t>جمع البيانات :</a:t>
            </a:r>
          </a:p>
          <a:p>
            <a:pPr lvl="2" algn="r" rtl="1"/>
            <a:r>
              <a:rPr lang="ar-AE" dirty="0" smtClean="0"/>
              <a:t>عدم اصطناع البيانات </a:t>
            </a:r>
            <a:r>
              <a:rPr lang="en-GB" dirty="0" smtClean="0"/>
              <a:t>Fabrication </a:t>
            </a:r>
          </a:p>
          <a:p>
            <a:pPr lvl="2" algn="r" rtl="1"/>
            <a:r>
              <a:rPr lang="ar-AE" dirty="0"/>
              <a:t>عدم نسخ نصوص باحث آخر دون الإشارة إليه </a:t>
            </a:r>
            <a:r>
              <a:rPr lang="en-GB" dirty="0"/>
              <a:t>Plagiarism </a:t>
            </a:r>
          </a:p>
          <a:p>
            <a:pPr lvl="2" algn="r" rtl="1"/>
            <a:r>
              <a:rPr lang="ar-AE" dirty="0" smtClean="0"/>
              <a:t>عدم تلخيص كتابة باحث آخر بحيث يكون البحث مجرد تلخيص له دون الإشارة لذلك ،ويمكن بدلا من ذلك استخدام تلخيص النتيجة فقط أو إعادة صياغة معلومة محددة .</a:t>
            </a:r>
          </a:p>
          <a:p>
            <a:pPr lvl="1" algn="r" rtl="1"/>
            <a:r>
              <a:rPr lang="ar-AE" dirty="0" smtClean="0"/>
              <a:t>معاملة المشتركين :</a:t>
            </a:r>
          </a:p>
          <a:p>
            <a:pPr lvl="2" algn="r" rtl="1"/>
            <a:r>
              <a:rPr lang="ar-AE" dirty="0" smtClean="0"/>
              <a:t>يعطى المشترك في أي بحث نموذج يشرح له بالتفصيل إجراءات البحث (لكن يمكن حذف المعلومات التي قد تؤدي لتحيز إجاباته)</a:t>
            </a:r>
          </a:p>
          <a:p>
            <a:pPr lvl="2" algn="r" rtl="1"/>
            <a:r>
              <a:rPr lang="ar-AE" dirty="0" smtClean="0"/>
              <a:t>يشرح للمشترك أن له حرية الانسحاب في أي وقت أو سحب بياناته لاحقا إذا شاء .</a:t>
            </a:r>
          </a:p>
          <a:p>
            <a:pPr lvl="2" algn="r" rtl="1"/>
            <a:r>
              <a:rPr lang="ar-AE" dirty="0" smtClean="0"/>
              <a:t>تضمن للمشترك سرية المعلومات .</a:t>
            </a:r>
          </a:p>
          <a:p>
            <a:pPr lvl="2" algn="r" rtl="1"/>
            <a:r>
              <a:rPr lang="ar-AE" dirty="0" smtClean="0"/>
              <a:t>الدراسات التي تعتمد على الاستبيانات فقط لا تحتاج لتقديم نموذج للمشترك وتوقيعه عليه ،يكتفى بوضع تعليمات مختصرة أعلى الاستبيان .</a:t>
            </a:r>
          </a:p>
          <a:p>
            <a:pPr lvl="1" algn="r" rtl="1"/>
            <a:r>
              <a:rPr lang="ar-AE" dirty="0" smtClean="0"/>
              <a:t>المسؤولية  تجاه المجتمع :</a:t>
            </a:r>
          </a:p>
          <a:p>
            <a:pPr lvl="2" algn="r" rtl="1"/>
            <a:r>
              <a:rPr lang="ar-AE" dirty="0" smtClean="0"/>
              <a:t>ألا يتحيز الباحث في عرض نتائج البحث لتحقيق غرض شخصي </a:t>
            </a:r>
          </a:p>
          <a:p>
            <a:pPr lvl="2" algn="r" rtl="1"/>
            <a:r>
              <a:rPr lang="ar-AE" dirty="0" smtClean="0"/>
              <a:t>ألا يكون هدفه نشر البحث فقط دون السعي لتطويره من أجل خدمة المجتمع </a:t>
            </a:r>
            <a:endParaRPr lang="en-GB" dirty="0" smtClean="0"/>
          </a:p>
          <a:p>
            <a:pPr lvl="1"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4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مكونات خطة البحث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b="1" dirty="0" smtClean="0"/>
              <a:t>من مكونات الخطة التي توضع في البداية :</a:t>
            </a:r>
          </a:p>
          <a:p>
            <a:pPr marL="0" indent="0" algn="r" rtl="1">
              <a:buNone/>
            </a:pPr>
            <a:r>
              <a:rPr lang="ar-SA" b="1" dirty="0" smtClean="0"/>
              <a:t>	فهرس المحتويات </a:t>
            </a:r>
          </a:p>
          <a:p>
            <a:pPr marL="0" indent="0" algn="r" rtl="1">
              <a:buNone/>
            </a:pPr>
            <a:endParaRPr lang="ar-SA" b="1" dirty="0" smtClean="0"/>
          </a:p>
          <a:p>
            <a:pPr marL="0" indent="0" algn="r" rtl="1">
              <a:buNone/>
            </a:pPr>
            <a:r>
              <a:rPr lang="ar-SA" b="1" dirty="0" smtClean="0"/>
              <a:t>ومن المكونات التي تشمل عليها الخطة :</a:t>
            </a:r>
          </a:p>
          <a:p>
            <a:pPr algn="r" rtl="1"/>
            <a:r>
              <a:rPr lang="ar-SA" dirty="0" smtClean="0"/>
              <a:t>المؤهلات التي لدى الطالب .</a:t>
            </a:r>
          </a:p>
          <a:p>
            <a:pPr algn="r" rtl="1"/>
            <a:r>
              <a:rPr lang="ar-SA" dirty="0" smtClean="0"/>
              <a:t>التصور المبدئي لفصول الرسالة </a:t>
            </a:r>
          </a:p>
          <a:p>
            <a:pPr algn="r" rtl="1"/>
            <a:r>
              <a:rPr lang="ar-SA" dirty="0" smtClean="0"/>
              <a:t>قائمة المراجع </a:t>
            </a:r>
          </a:p>
          <a:p>
            <a:pPr algn="r" rtl="1"/>
            <a:r>
              <a:rPr lang="ar-SA" dirty="0" smtClean="0"/>
              <a:t>الملحقات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3040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انتهت المحاضرة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تعليقات أو أسئلة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4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1395310"/>
            <a:ext cx="1512000" cy="1296000"/>
          </a:xfrm>
          <a:prstGeom prst="ellipse">
            <a:avLst/>
          </a:prstGeom>
          <a:noFill/>
          <a:ln cap="rnd">
            <a:solidFill>
              <a:schemeClr val="accent1">
                <a:shade val="50000"/>
                <a:alpha val="99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تحديد أهداف الدراسة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467600" y="1326614"/>
            <a:ext cx="1524000" cy="838200"/>
          </a:xfrm>
          <a:prstGeom prst="ellipse">
            <a:avLst/>
          </a:prstGeom>
          <a:noFill/>
          <a:ln cap="rnd">
            <a:solidFill>
              <a:schemeClr val="accent1">
                <a:shade val="50000"/>
                <a:alpha val="99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تحديد المتغيرات الأساسية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90600" y="5334000"/>
            <a:ext cx="1524000" cy="1298377"/>
          </a:xfrm>
          <a:prstGeom prst="ellipse">
            <a:avLst/>
          </a:prstGeom>
          <a:noFill/>
          <a:ln cap="rnd">
            <a:solidFill>
              <a:schemeClr val="accent1">
                <a:shade val="50000"/>
                <a:alpha val="99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>
            <a:spAutoFit/>
          </a:bodyPr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تحديد أهداف البحث وأسئلته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651600" y="1516814"/>
            <a:ext cx="1512000" cy="1296000"/>
          </a:xfrm>
          <a:prstGeom prst="ellipse">
            <a:avLst/>
          </a:prstGeom>
          <a:noFill/>
          <a:ln cap="rnd">
            <a:solidFill>
              <a:schemeClr val="accent1">
                <a:shade val="50000"/>
                <a:alpha val="99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تحديد منهج الدراسة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574689" y="3657600"/>
            <a:ext cx="1512000" cy="1296000"/>
          </a:xfrm>
          <a:prstGeom prst="ellipse">
            <a:avLst/>
          </a:prstGeom>
          <a:noFill/>
          <a:ln cap="rnd">
            <a:solidFill>
              <a:schemeClr val="accent1">
                <a:shade val="50000"/>
                <a:alpha val="99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العصف الذهني لاختيار الموضوع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33400" y="3276600"/>
            <a:ext cx="1512000" cy="1296000"/>
          </a:xfrm>
          <a:prstGeom prst="ellipse">
            <a:avLst/>
          </a:prstGeom>
          <a:noFill/>
          <a:ln cap="rnd">
            <a:solidFill>
              <a:schemeClr val="accent1">
                <a:shade val="50000"/>
                <a:alpha val="99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مراجعة الدراسات السابقة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667000" y="3213693"/>
            <a:ext cx="1512000" cy="1296000"/>
          </a:xfrm>
          <a:prstGeom prst="ellipse">
            <a:avLst/>
          </a:prstGeom>
          <a:noFill/>
          <a:ln cap="rnd">
            <a:solidFill>
              <a:schemeClr val="accent1">
                <a:shade val="50000"/>
                <a:alpha val="99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تحديد مجتمع الدراسة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62689" y="4948410"/>
            <a:ext cx="1512000" cy="1296000"/>
          </a:xfrm>
          <a:prstGeom prst="ellipse">
            <a:avLst/>
          </a:prstGeom>
          <a:noFill/>
          <a:ln cap="rnd">
            <a:solidFill>
              <a:schemeClr val="accent1">
                <a:shade val="50000"/>
                <a:alpha val="99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كتابة مقدمة البحث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467600" y="5181600"/>
            <a:ext cx="1512000" cy="1296000"/>
          </a:xfrm>
          <a:prstGeom prst="ellipse">
            <a:avLst/>
          </a:prstGeom>
          <a:noFill/>
          <a:ln cap="rnd">
            <a:solidFill>
              <a:schemeClr val="accent1">
                <a:shade val="50000"/>
                <a:alpha val="99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كتابة خطة البحث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181600" y="5181600"/>
            <a:ext cx="1512000" cy="1296000"/>
          </a:xfrm>
          <a:prstGeom prst="ellipse">
            <a:avLst/>
          </a:prstGeom>
          <a:noFill/>
          <a:ln cap="rnd">
            <a:solidFill>
              <a:schemeClr val="accent1">
                <a:shade val="50000"/>
                <a:alpha val="99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تحديد أساليب التحليل الإحصائي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31289" y="228600"/>
            <a:ext cx="8686800" cy="914400"/>
          </a:xfrm>
          <a:prstGeom prst="roundRect">
            <a:avLst/>
          </a:prstGeom>
          <a:solidFill>
            <a:schemeClr val="tx1"/>
          </a:solidFill>
          <a:ln w="22225" cap="sq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 smtClean="0"/>
              <a:t>ما هي أول خطوة من خطوات تصميم البحث التربوي ؟</a:t>
            </a:r>
            <a:endParaRPr lang="en-GB" sz="3200" b="1" dirty="0"/>
          </a:p>
        </p:txBody>
      </p:sp>
      <p:sp>
        <p:nvSpPr>
          <p:cNvPr id="14" name="Oval 13"/>
          <p:cNvSpPr/>
          <p:nvPr/>
        </p:nvSpPr>
        <p:spPr>
          <a:xfrm>
            <a:off x="7500224" y="3652410"/>
            <a:ext cx="1512000" cy="1296000"/>
          </a:xfrm>
          <a:prstGeom prst="ellipse">
            <a:avLst/>
          </a:prstGeom>
          <a:noFill/>
          <a:ln cap="rnd">
            <a:solidFill>
              <a:schemeClr val="accent1">
                <a:shade val="50000"/>
                <a:alpha val="99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كتابة فرضيات البحث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988224" y="2855485"/>
            <a:ext cx="1512000" cy="1296000"/>
          </a:xfrm>
          <a:prstGeom prst="ellipse">
            <a:avLst/>
          </a:prstGeom>
          <a:noFill/>
          <a:ln cap="rnd">
            <a:solidFill>
              <a:schemeClr val="accent1">
                <a:shade val="50000"/>
                <a:alpha val="99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تصميم أدوات البحث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65576" y="1395310"/>
            <a:ext cx="1512000" cy="1296000"/>
          </a:xfrm>
          <a:prstGeom prst="ellipse">
            <a:avLst/>
          </a:prstGeom>
          <a:noFill/>
          <a:ln cap="rnd">
            <a:solidFill>
              <a:schemeClr val="accent1">
                <a:shade val="50000"/>
                <a:alpha val="99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جمع البيانات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08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rgbClr val="FFFF00"/>
                </a:solidFill>
              </a:rPr>
              <a:t>العصف الذهني 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2">
                <a:alpha val="99000"/>
              </a:schemeClr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وضع قائمة تضم 3-5 مشكلات تربوية </a:t>
            </a:r>
          </a:p>
          <a:p>
            <a:pPr algn="r" rtl="1"/>
            <a:r>
              <a:rPr lang="ar-AE" dirty="0" smtClean="0"/>
              <a:t>لكل مشكلة أجب عن سؤالين :</a:t>
            </a:r>
          </a:p>
          <a:p>
            <a:pPr lvl="1" algn="r" rtl="1"/>
            <a:r>
              <a:rPr lang="ar-AE" dirty="0" smtClean="0"/>
              <a:t>ماذا تريد أن تعرف عن المشكلة </a:t>
            </a:r>
          </a:p>
          <a:p>
            <a:pPr lvl="1" algn="r" rtl="1"/>
            <a:r>
              <a:rPr lang="ar-AE" dirty="0" smtClean="0"/>
              <a:t>ماذا تقترح لحل المشكلة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/>
              <a:t>مثال للعصف الذهني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2">
                <a:alpha val="99000"/>
              </a:schemeClr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وضع قائمة بمشكلات تربوية :</a:t>
            </a:r>
          </a:p>
          <a:p>
            <a:pPr lvl="1" algn="r" rtl="1"/>
            <a:r>
              <a:rPr lang="ar-AE" dirty="0" smtClean="0"/>
              <a:t>ضعف الميل للقراءة عند الطلاب </a:t>
            </a:r>
          </a:p>
          <a:p>
            <a:pPr lvl="1" algn="r" rtl="1"/>
            <a:r>
              <a:rPr lang="ar-AE" dirty="0" smtClean="0"/>
              <a:t>الخوف من الإلقاء الشفهي </a:t>
            </a:r>
          </a:p>
          <a:p>
            <a:pPr lvl="1" algn="r" rtl="1"/>
            <a:r>
              <a:rPr lang="ar-AE" dirty="0" smtClean="0"/>
              <a:t>المناهج لا تراعي الفروق الفردية بين الطلاب في مادة الرياضيات </a:t>
            </a:r>
          </a:p>
          <a:p>
            <a:pPr lvl="1" algn="r" rtl="1"/>
            <a:r>
              <a:rPr lang="ar-AE" dirty="0" smtClean="0"/>
              <a:t>عدم فهم تعليمات المعلمة </a:t>
            </a:r>
          </a:p>
          <a:p>
            <a:pPr lvl="1" algn="r" rtl="1"/>
            <a:r>
              <a:rPr lang="ar-AE" dirty="0" smtClean="0"/>
              <a:t>أسلوب التعزيز لا يستخدم بإتقان لتشجيع الأطفال على التعلم 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/>
              <a:t>العصف الذهني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2">
                <a:alpha val="99000"/>
              </a:schemeClr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ضعف الميل للقراءة لدى الطلاب .</a:t>
            </a:r>
          </a:p>
          <a:p>
            <a:pPr algn="r" rtl="1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20000" y="2160000"/>
            <a:ext cx="7920000" cy="18024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2400" b="1" dirty="0" smtClean="0">
                <a:solidFill>
                  <a:schemeClr val="tx1"/>
                </a:solidFill>
              </a:rPr>
              <a:t>س: ما هي اقتراحاتك لحل المشكلة ؟</a:t>
            </a:r>
          </a:p>
          <a:p>
            <a:pPr algn="r" rtl="1"/>
            <a:r>
              <a:rPr lang="ar-AE" sz="2400" dirty="0" smtClean="0">
                <a:solidFill>
                  <a:schemeClr val="tx1"/>
                </a:solidFill>
              </a:rPr>
              <a:t>-استخدام القصص الخيالية في تعليم الأطفال القراءة .</a:t>
            </a:r>
          </a:p>
          <a:p>
            <a:pPr algn="r" rtl="1"/>
            <a:r>
              <a:rPr lang="ar-AE" sz="2400" dirty="0" smtClean="0">
                <a:solidFill>
                  <a:schemeClr val="tx1"/>
                </a:solidFill>
              </a:rPr>
              <a:t>-استخدام أفلام الكرتون الأجنبية المترجمة بنصوص مكتوبة لتعليم الأطفال القراءة </a:t>
            </a:r>
          </a:p>
          <a:p>
            <a:pPr algn="r" rtl="1"/>
            <a:r>
              <a:rPr lang="ar-AE" sz="2400" dirty="0" smtClean="0">
                <a:solidFill>
                  <a:schemeClr val="tx1"/>
                </a:solidFill>
              </a:rPr>
              <a:t>-جعل الطفل يركب ألعابه الجديدة من خلال قراءات تعليمات واضحة تكتب له .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0000" y="4114800"/>
            <a:ext cx="7920000" cy="18024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2600" b="1" dirty="0" smtClean="0">
                <a:solidFill>
                  <a:schemeClr val="tx1"/>
                </a:solidFill>
              </a:rPr>
              <a:t>س: ما الذي تريد أن تعرفه عن المشكلة ؟</a:t>
            </a:r>
          </a:p>
          <a:p>
            <a:pPr algn="r" rtl="1"/>
            <a:r>
              <a:rPr lang="ar-AE" sz="2600" dirty="0" smtClean="0">
                <a:solidFill>
                  <a:schemeClr val="tx1"/>
                </a:solidFill>
              </a:rPr>
              <a:t>-ما أكثر الموضوعات التي ينفر الطلاب من قراءتها ؟</a:t>
            </a:r>
          </a:p>
          <a:p>
            <a:pPr algn="r" rtl="1"/>
            <a:r>
              <a:rPr lang="ar-AE" sz="2600" dirty="0" smtClean="0">
                <a:solidFill>
                  <a:schemeClr val="tx1"/>
                </a:solidFill>
              </a:rPr>
              <a:t>-هل توجد فروق بين الفئات العمرية للأطفال في الميل للقراءة ؟</a:t>
            </a:r>
          </a:p>
          <a:p>
            <a:pPr algn="r" rtl="1"/>
            <a:r>
              <a:rPr lang="ar-AE" sz="2600" dirty="0" smtClean="0">
                <a:solidFill>
                  <a:schemeClr val="tx1"/>
                </a:solidFill>
              </a:rPr>
              <a:t>-ما هي الأساليب الحالية التي يتبعها المدرسون لتعليم القراءة ؟</a:t>
            </a:r>
            <a:endParaRPr lang="en-GB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/>
              <a:t>العصف الذهني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82" y="1623218"/>
            <a:ext cx="8229600" cy="4525963"/>
          </a:xfrm>
          <a:ln w="28575">
            <a:solidFill>
              <a:schemeClr val="tx2">
                <a:alpha val="99000"/>
              </a:schemeClr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تقييم كل موضوع :</a:t>
            </a:r>
          </a:p>
          <a:p>
            <a:pPr lvl="1" algn="r" rtl="1"/>
            <a:r>
              <a:rPr lang="ar-AE" dirty="0" smtClean="0"/>
              <a:t>هل الموضوع ممكن التطبيق في حدود الزمان والمكان .</a:t>
            </a:r>
          </a:p>
          <a:p>
            <a:pPr lvl="1" algn="r" rtl="1"/>
            <a:r>
              <a:rPr lang="ar-AE" dirty="0" smtClean="0"/>
              <a:t>هل سيفيد المجال .</a:t>
            </a:r>
          </a:p>
          <a:p>
            <a:pPr lvl="1" algn="r" rtl="1"/>
            <a:r>
              <a:rPr lang="ar-AE" dirty="0" smtClean="0"/>
              <a:t>هل هو جديد ؟</a:t>
            </a:r>
          </a:p>
          <a:p>
            <a:pPr marL="457200" lvl="1" indent="0" algn="r" rtl="1">
              <a:buNone/>
            </a:pPr>
            <a:endParaRPr lang="ar-AE" dirty="0" smtClean="0"/>
          </a:p>
          <a:p>
            <a:pPr lvl="1" algn="r" rtl="1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19769" y="3712800"/>
            <a:ext cx="7920000" cy="72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2400" dirty="0" smtClean="0">
                <a:solidFill>
                  <a:schemeClr val="tx1"/>
                </a:solidFill>
              </a:rPr>
              <a:t>-استخدام القصص الخيالية في تعليم الأطفال القراءة .</a:t>
            </a:r>
          </a:p>
        </p:txBody>
      </p:sp>
      <p:sp>
        <p:nvSpPr>
          <p:cNvPr id="7" name="Rectangle 6"/>
          <p:cNvSpPr/>
          <p:nvPr/>
        </p:nvSpPr>
        <p:spPr>
          <a:xfrm>
            <a:off x="715179" y="4504410"/>
            <a:ext cx="7920000" cy="72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2400" dirty="0">
                <a:solidFill>
                  <a:schemeClr val="tx1"/>
                </a:solidFill>
              </a:rPr>
              <a:t>-استخدام أفلام الكرتون الأجنبية المترجمة بنصوص مكتوبة لتعليم الأطفال القراءة </a:t>
            </a:r>
          </a:p>
        </p:txBody>
      </p:sp>
      <p:sp>
        <p:nvSpPr>
          <p:cNvPr id="8" name="Rectangle 7"/>
          <p:cNvSpPr/>
          <p:nvPr/>
        </p:nvSpPr>
        <p:spPr>
          <a:xfrm>
            <a:off x="744557" y="5334000"/>
            <a:ext cx="7920000" cy="72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2400" dirty="0">
                <a:solidFill>
                  <a:schemeClr val="tx1"/>
                </a:solidFill>
              </a:rPr>
              <a:t>-جعل الطفل يركب ألعابه الجديدة من خلال قراءات تعليمات واضحة تكتب له 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2251</Words>
  <Application>Microsoft Office PowerPoint</Application>
  <PresentationFormat>On-screen Show (4:3)</PresentationFormat>
  <Paragraphs>324</Paragraphs>
  <Slides>41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مراحل تصميم البحث التربوي </vt:lpstr>
      <vt:lpstr>مراحل تصميم البحث التربوي </vt:lpstr>
      <vt:lpstr>PowerPoint Presentation</vt:lpstr>
      <vt:lpstr>أخلاقيات البحث العلمي </vt:lpstr>
      <vt:lpstr>PowerPoint Presentation</vt:lpstr>
      <vt:lpstr>العصف الذهني </vt:lpstr>
      <vt:lpstr>مثال للعصف الذهني </vt:lpstr>
      <vt:lpstr>العصف الذهني </vt:lpstr>
      <vt:lpstr>العصف الذهني </vt:lpstr>
      <vt:lpstr>العصف الذهني </vt:lpstr>
      <vt:lpstr>تمرين على العصف الذهني </vt:lpstr>
      <vt:lpstr>مراجعة الدراسات السابقة </vt:lpstr>
      <vt:lpstr>تحديد متغيرات الدراسة </vt:lpstr>
      <vt:lpstr>متغيرات البحث  Research Variables </vt:lpstr>
      <vt:lpstr>متغيرات البحث  Research Variables </vt:lpstr>
      <vt:lpstr>متغيرات البحث  Research Variables </vt:lpstr>
      <vt:lpstr>متغيرات البحث  Research Variables </vt:lpstr>
      <vt:lpstr>متغيرات البحث  Research Variables </vt:lpstr>
      <vt:lpstr>متغيرات البحث  Research Variables </vt:lpstr>
      <vt:lpstr>مراجعة الدراسات السابقة </vt:lpstr>
      <vt:lpstr>كتابة خطة البحث </vt:lpstr>
      <vt:lpstr>عناصر خطة البحث </vt:lpstr>
      <vt:lpstr>عناصر خطة البحث </vt:lpstr>
      <vt:lpstr>عناصر خطة البحث </vt:lpstr>
      <vt:lpstr>عناصر خطة البحث </vt:lpstr>
      <vt:lpstr>عناصر خطة البحث </vt:lpstr>
      <vt:lpstr>عناصر خطة البحث </vt:lpstr>
      <vt:lpstr>مراجعة الدراسات السابقة </vt:lpstr>
      <vt:lpstr>مراجعة الدراسات السابقة </vt:lpstr>
      <vt:lpstr>مراجعة الدراسات السابقة </vt:lpstr>
      <vt:lpstr>مراجعة الدراسات السابقة </vt:lpstr>
      <vt:lpstr>مراجعة الدراسات السابقة </vt:lpstr>
      <vt:lpstr>مراجعة الدراسات السابقة </vt:lpstr>
      <vt:lpstr>مراجعة الدراسات السابقة</vt:lpstr>
      <vt:lpstr>مراجعة الدراسات السابقة </vt:lpstr>
      <vt:lpstr>مراجعة الدراسات السابقة </vt:lpstr>
      <vt:lpstr>مراجعة الدراسات السابقة </vt:lpstr>
      <vt:lpstr>عناصر خطة البحث </vt:lpstr>
      <vt:lpstr>عناصر خطة البحث </vt:lpstr>
      <vt:lpstr>مكونات خطة البحث </vt:lpstr>
      <vt:lpstr>انتهت المحاضرة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مراحل تصميم البحث التربوي</dc:title>
  <dc:creator>Sumyah</dc:creator>
  <cp:lastModifiedBy>Sumyah</cp:lastModifiedBy>
  <cp:revision>64</cp:revision>
  <dcterms:created xsi:type="dcterms:W3CDTF">2006-08-16T00:00:00Z</dcterms:created>
  <dcterms:modified xsi:type="dcterms:W3CDTF">2017-03-07T04:44:33Z</dcterms:modified>
</cp:coreProperties>
</file>