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1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2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3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17"/>
  </p:notesMasterIdLst>
  <p:sldIdLst>
    <p:sldId id="256" r:id="rId2"/>
    <p:sldId id="379" r:id="rId3"/>
    <p:sldId id="287" r:id="rId4"/>
    <p:sldId id="376" r:id="rId5"/>
    <p:sldId id="290" r:id="rId6"/>
    <p:sldId id="291" r:id="rId7"/>
    <p:sldId id="302" r:id="rId8"/>
    <p:sldId id="275" r:id="rId9"/>
    <p:sldId id="329" r:id="rId10"/>
    <p:sldId id="370" r:id="rId11"/>
    <p:sldId id="280" r:id="rId12"/>
    <p:sldId id="281" r:id="rId13"/>
    <p:sldId id="284" r:id="rId14"/>
    <p:sldId id="378" r:id="rId15"/>
    <p:sldId id="377" r:id="rId16"/>
  </p:sldIdLst>
  <p:sldSz cx="9144000" cy="6858000" type="screen4x3"/>
  <p:notesSz cx="6858000" cy="9144000"/>
  <p:custDataLst>
    <p:tags r:id="rId18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00FF"/>
    <a:srgbClr val="CC0066"/>
    <a:srgbClr val="080808"/>
    <a:srgbClr val="00FF00"/>
    <a:srgbClr val="FFFF99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83" autoAdjust="0"/>
    <p:restoredTop sz="99510" autoAdjust="0"/>
  </p:normalViewPr>
  <p:slideViewPr>
    <p:cSldViewPr>
      <p:cViewPr varScale="1">
        <p:scale>
          <a:sx n="90" d="100"/>
          <a:sy n="90" d="100"/>
        </p:scale>
        <p:origin x="-499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3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553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53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44613D5-EA4F-45EC-9EAE-BE2B1C7670EB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43309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4613D5-EA4F-45EC-9EAE-BE2B1C7670EB}" type="slidenum">
              <a:rPr lang="ar-SA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57920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5364" name="Slide Number Placeholder 3"/>
          <p:cNvSpPr txBox="1">
            <a:spLocks noGrp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722BFB2A-C87D-4196-9C64-79A23491C0BE}" type="slidenum">
              <a:rPr lang="ar-SA" altLang="en-US">
                <a:latin typeface="Comic Sans MS" pitchFamily="66" charset="0"/>
              </a:rPr>
              <a:pPr algn="r" eaLnBrk="1" hangingPunct="1">
                <a:spcBef>
                  <a:spcPct val="0"/>
                </a:spcBef>
              </a:pPr>
              <a:t>9</a:t>
            </a:fld>
            <a:endParaRPr lang="en-US" altLang="en-US">
              <a:latin typeface="Comic Sans MS" pitchFamily="66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4613D5-EA4F-45EC-9EAE-BE2B1C7670EB}" type="slidenum">
              <a:rPr lang="ar-SA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94961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A812FD7-C766-405B-AC5A-1884AEBD5709}" type="slidenum">
              <a:rPr lang="en-US" altLang="en-US" smtClean="0"/>
              <a:pPr eaLnBrk="1" hangingPunct="1"/>
              <a:t>15</a:t>
            </a:fld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2AA20E-E3BB-4DD9-97C9-A3663BA63953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1798355"/>
      </p:ext>
    </p:extLst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1CD287-1227-4B46-BB49-3EE823FF6164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1709804"/>
      </p:ext>
    </p:extLst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93DB27-3096-4F9A-B901-E11C5A482DCF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802323"/>
      </p:ext>
    </p:extLst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0F58A0-8998-4081-BBAA-19E9C72B0FD1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1365212"/>
      </p:ext>
    </p:extLst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74F7CF-21C9-4EF1-89A5-609DB8EECDBE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2489253"/>
      </p:ext>
    </p:extLst>
  </p:cSld>
  <p:clrMapOvr>
    <a:masterClrMapping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FE42F8-495C-480C-9729-425BB1E8B742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6849703"/>
      </p:ext>
    </p:extLst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2F22E4-1223-4EE3-A099-7962B0020F51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063175"/>
      </p:ext>
    </p:extLst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AD9D26-E4C0-4454-B41C-BB75FA786D05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8546195"/>
      </p:ext>
    </p:extLst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145D83-FA29-4E90-BBF5-BC2EAF598E9D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440838"/>
      </p:ext>
    </p:extLst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863745-4C79-4187-94E6-608B01BF6BAE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2189214"/>
      </p:ext>
    </p:extLst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95A63F-DBA3-4BBF-AC11-C39EAC8175CB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040963"/>
      </p:ext>
    </p:extLst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737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37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37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45C32BF-C2D3-4F40-A24B-51C7CB2D268E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ransition spd="slow">
    <p:wedge/>
  </p:transition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tags" Target="../tags/tag4.xml"/><Relationship Id="rId7" Type="http://schemas.openxmlformats.org/officeDocument/2006/relationships/image" Target="../media/image2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5.png"/><Relationship Id="rId4" Type="http://schemas.openxmlformats.org/officeDocument/2006/relationships/tags" Target="../tags/tag5.xml"/><Relationship Id="rId9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7.xml"/><Relationship Id="rId5" Type="http://schemas.microsoft.com/office/2007/relationships/hdphoto" Target="../media/hdphoto1.wdp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8.xml"/><Relationship Id="rId5" Type="http://schemas.microsoft.com/office/2007/relationships/hdphoto" Target="../media/hdphoto1.wdp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6" Type="http://schemas.microsoft.com/office/2007/relationships/hdphoto" Target="../media/hdphoto1.wdp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0.xml"/><Relationship Id="rId5" Type="http://schemas.microsoft.com/office/2007/relationships/hdphoto" Target="../media/hdphoto1.wdp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tags" Target="../tags/tag23.xml"/><Relationship Id="rId7" Type="http://schemas.openxmlformats.org/officeDocument/2006/relationships/image" Target="../media/image18.png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9.png"/><Relationship Id="rId4" Type="http://schemas.openxmlformats.org/officeDocument/2006/relationships/tags" Target="../tags/tag24.xml"/><Relationship Id="rId9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tags" Target="../tags/tag27.xml"/><Relationship Id="rId7" Type="http://schemas.openxmlformats.org/officeDocument/2006/relationships/notesSlide" Target="../notesSlides/notesSlide4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slideLayout" Target="../slideLayouts/slideLayout1.xml"/><Relationship Id="rId11" Type="http://schemas.openxmlformats.org/officeDocument/2006/relationships/image" Target="../media/image24.png"/><Relationship Id="rId5" Type="http://schemas.openxmlformats.org/officeDocument/2006/relationships/tags" Target="../tags/tag29.xml"/><Relationship Id="rId10" Type="http://schemas.openxmlformats.org/officeDocument/2006/relationships/image" Target="../media/image23.png"/><Relationship Id="rId4" Type="http://schemas.openxmlformats.org/officeDocument/2006/relationships/tags" Target="../tags/tag28.xml"/><Relationship Id="rId9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8.xml"/><Relationship Id="rId7" Type="http://schemas.openxmlformats.org/officeDocument/2006/relationships/image" Target="../media/image6.pn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9.png"/><Relationship Id="rId4" Type="http://schemas.openxmlformats.org/officeDocument/2006/relationships/tags" Target="../tags/tag9.xml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0.xml"/><Relationship Id="rId5" Type="http://schemas.microsoft.com/office/2007/relationships/hdphoto" Target="../media/hdphoto1.wdp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Relationship Id="rId5" Type="http://schemas.microsoft.com/office/2007/relationships/hdphoto" Target="../media/hdphoto1.wdp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6" Type="http://schemas.microsoft.com/office/2007/relationships/hdphoto" Target="../media/hdphoto1.wdp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microsoft.com/office/2007/relationships/hdphoto" Target="../media/hdphoto1.wdp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3A0FC808-E1AA-461D-A313-890323FAB01C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1</a:t>
            </a:fld>
            <a:endParaRPr lang="en-GB" altLang="en-US" sz="1400" smtClean="0"/>
          </a:p>
        </p:txBody>
      </p:sp>
      <p:pic>
        <p:nvPicPr>
          <p:cNvPr id="2052" name="Picture 10"/>
          <p:cNvPicPr>
            <a:picLocks noChangeAspect="1" noChangeArrowheads="1"/>
          </p:cNvPicPr>
          <p:nvPr/>
        </p:nvPicPr>
        <p:blipFill>
          <a:blip r:embed="rId6">
            <a:lum bright="28000" contrast="-5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55"/>
          <a:stretch>
            <a:fillRect/>
          </a:stretch>
        </p:blipFill>
        <p:spPr bwMode="auto">
          <a:xfrm>
            <a:off x="228600" y="1600200"/>
            <a:ext cx="86868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1378" name="Text Box 2"/>
          <p:cNvSpPr txBox="1">
            <a:spLocks noChangeArrowheads="1"/>
          </p:cNvSpPr>
          <p:nvPr/>
        </p:nvSpPr>
        <p:spPr bwMode="auto">
          <a:xfrm>
            <a:off x="395850" y="1047690"/>
            <a:ext cx="827983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altLang="en-US" sz="22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STRUCTURE AND FUNCTION </a:t>
            </a:r>
            <a:r>
              <a:rPr lang="en-US" altLang="en-US" sz="2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OF MACROMOLECULES</a:t>
            </a:r>
            <a:endParaRPr lang="en-US" altLang="en-US" sz="22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1381" name="Text Box 5"/>
          <p:cNvSpPr txBox="1">
            <a:spLocks noChangeArrowheads="1"/>
          </p:cNvSpPr>
          <p:nvPr/>
        </p:nvSpPr>
        <p:spPr bwMode="auto">
          <a:xfrm>
            <a:off x="990600" y="2955925"/>
            <a:ext cx="70866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0000FF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altLang="en-US" sz="4000" dirty="0">
                <a:solidFill>
                  <a:srgbClr val="CC0000"/>
                </a:solidFill>
                <a:latin typeface="Impact" pitchFamily="34" charset="0"/>
              </a:rPr>
              <a:t>Macromolecules</a:t>
            </a:r>
          </a:p>
          <a:p>
            <a:pPr algn="ctr" eaLnBrk="0" hangingPunct="0">
              <a:spcBef>
                <a:spcPct val="50000"/>
              </a:spcBef>
              <a:defRPr/>
            </a:pPr>
            <a:r>
              <a:rPr lang="en-US" altLang="en-US" sz="40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Impact" pitchFamily="34" charset="0"/>
              </a:rPr>
              <a:t>Continuo….</a:t>
            </a:r>
          </a:p>
        </p:txBody>
      </p:sp>
      <p:grpSp>
        <p:nvGrpSpPr>
          <p:cNvPr id="10" name="Group 9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323850" y="0"/>
            <a:ext cx="8351838" cy="1019175"/>
            <a:chOff x="323528" y="0"/>
            <a:chExt cx="8352928" cy="1019406"/>
          </a:xfrm>
        </p:grpSpPr>
        <p:sp>
          <p:nvSpPr>
            <p:cNvPr id="11" name="Rounded Rectangle 10"/>
            <p:cNvSpPr/>
            <p:nvPr/>
          </p:nvSpPr>
          <p:spPr bwMode="auto">
            <a:xfrm>
              <a:off x="323528" y="837275"/>
              <a:ext cx="8286750" cy="71445"/>
            </a:xfrm>
            <a:prstGeom prst="roundRect">
              <a:avLst/>
            </a:prstGeom>
            <a:solidFill>
              <a:srgbClr val="CC0066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pic>
          <p:nvPicPr>
            <p:cNvPr id="12" name="Picture 12" descr="Picture1.bmp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92280" y="116632"/>
              <a:ext cx="1584176" cy="653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8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92" r="7692"/>
            <a:stretch>
              <a:fillRect/>
            </a:stretch>
          </p:blipFill>
          <p:spPr bwMode="auto">
            <a:xfrm>
              <a:off x="4211960" y="0"/>
              <a:ext cx="864096" cy="1019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13" descr="C:\Users\mmoustafa\Desktop\amada.jp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7" y="188640"/>
              <a:ext cx="2016224" cy="576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5" name="Picture 16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981200" y="1177637"/>
            <a:ext cx="5364584" cy="1032163"/>
          </a:xfrm>
          <a:prstGeom prst="rect">
            <a:avLst/>
          </a:prstGeom>
          <a:ln>
            <a:noFill/>
          </a:ln>
          <a:effectLst>
            <a:glow rad="101600">
              <a:srgbClr val="0000FF">
                <a:alpha val="40000"/>
              </a:srgb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PPTShape_0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981200" y="1173832"/>
            <a:ext cx="5364584" cy="1032163"/>
          </a:xfrm>
          <a:prstGeom prst="rect">
            <a:avLst/>
          </a:prstGeom>
          <a:ln>
            <a:noFill/>
          </a:ln>
          <a:effectLst>
            <a:glow rad="101600">
              <a:srgbClr val="0000FF">
                <a:alpha val="40000"/>
              </a:srgb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custDataLst>
      <p:tags r:id="rId1"/>
    </p:custData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2286000" y="1447800"/>
            <a:ext cx="5486400" cy="2057400"/>
          </a:xfrm>
          <a:prstGeom prst="rect">
            <a:avLst/>
          </a:prstGeom>
          <a:solidFill>
            <a:srgbClr val="FF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228600" y="1447800"/>
            <a:ext cx="2057400" cy="40386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31078" name="Text Box 6"/>
          <p:cNvSpPr txBox="1">
            <a:spLocks noChangeArrowheads="1"/>
          </p:cNvSpPr>
          <p:nvPr/>
        </p:nvSpPr>
        <p:spPr bwMode="auto">
          <a:xfrm rot="10800000">
            <a:off x="2209800" y="2603500"/>
            <a:ext cx="8382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800" b="1">
                <a:solidFill>
                  <a:srgbClr val="0000CC"/>
                </a:solidFill>
              </a:rPr>
              <a:t>O</a:t>
            </a:r>
            <a:r>
              <a:rPr lang="en-GB" altLang="en-US" sz="2800" b="1"/>
              <a:t>H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2362200" y="1371600"/>
            <a:ext cx="5562600" cy="2144713"/>
            <a:chOff x="1440" y="48"/>
            <a:chExt cx="3504" cy="1351"/>
          </a:xfrm>
        </p:grpSpPr>
        <p:grpSp>
          <p:nvGrpSpPr>
            <p:cNvPr id="10277" name="Group 8"/>
            <p:cNvGrpSpPr>
              <a:grpSpLocks/>
            </p:cNvGrpSpPr>
            <p:nvPr/>
          </p:nvGrpSpPr>
          <p:grpSpPr bwMode="auto">
            <a:xfrm>
              <a:off x="2640" y="64"/>
              <a:ext cx="336" cy="480"/>
              <a:chOff x="1296" y="2208"/>
              <a:chExt cx="336" cy="480"/>
            </a:xfrm>
          </p:grpSpPr>
          <p:sp>
            <p:nvSpPr>
              <p:cNvPr id="10325" name="Text Box 9"/>
              <p:cNvSpPr txBox="1">
                <a:spLocks noChangeArrowheads="1"/>
              </p:cNvSpPr>
              <p:nvPr/>
            </p:nvSpPr>
            <p:spPr bwMode="auto">
              <a:xfrm>
                <a:off x="1296" y="2208"/>
                <a:ext cx="336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2800" b="1"/>
                  <a:t>H</a:t>
                </a:r>
              </a:p>
            </p:txBody>
          </p:sp>
          <p:sp>
            <p:nvSpPr>
              <p:cNvPr id="10326" name="Line 10"/>
              <p:cNvSpPr>
                <a:spLocks noChangeShapeType="1"/>
              </p:cNvSpPr>
              <p:nvPr/>
            </p:nvSpPr>
            <p:spPr bwMode="auto">
              <a:xfrm>
                <a:off x="1440" y="2496"/>
                <a:ext cx="0" cy="19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0278" name="Group 11"/>
            <p:cNvGrpSpPr>
              <a:grpSpLocks/>
            </p:cNvGrpSpPr>
            <p:nvPr/>
          </p:nvGrpSpPr>
          <p:grpSpPr bwMode="auto">
            <a:xfrm>
              <a:off x="3456" y="48"/>
              <a:ext cx="336" cy="480"/>
              <a:chOff x="1296" y="2208"/>
              <a:chExt cx="336" cy="480"/>
            </a:xfrm>
          </p:grpSpPr>
          <p:sp>
            <p:nvSpPr>
              <p:cNvPr id="10323" name="Text Box 12"/>
              <p:cNvSpPr txBox="1">
                <a:spLocks noChangeArrowheads="1"/>
              </p:cNvSpPr>
              <p:nvPr/>
            </p:nvSpPr>
            <p:spPr bwMode="auto">
              <a:xfrm>
                <a:off x="1296" y="2208"/>
                <a:ext cx="336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2800" b="1"/>
                  <a:t>H</a:t>
                </a:r>
              </a:p>
            </p:txBody>
          </p:sp>
          <p:sp>
            <p:nvSpPr>
              <p:cNvPr id="10324" name="Line 13"/>
              <p:cNvSpPr>
                <a:spLocks noChangeShapeType="1"/>
              </p:cNvSpPr>
              <p:nvPr/>
            </p:nvSpPr>
            <p:spPr bwMode="auto">
              <a:xfrm>
                <a:off x="1440" y="2496"/>
                <a:ext cx="0" cy="19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0279" name="Group 14"/>
            <p:cNvGrpSpPr>
              <a:grpSpLocks/>
            </p:cNvGrpSpPr>
            <p:nvPr/>
          </p:nvGrpSpPr>
          <p:grpSpPr bwMode="auto">
            <a:xfrm>
              <a:off x="1440" y="160"/>
              <a:ext cx="3504" cy="1239"/>
              <a:chOff x="1440" y="160"/>
              <a:chExt cx="3504" cy="1239"/>
            </a:xfrm>
          </p:grpSpPr>
          <p:grpSp>
            <p:nvGrpSpPr>
              <p:cNvPr id="10280" name="Group 15"/>
              <p:cNvGrpSpPr>
                <a:grpSpLocks/>
              </p:cNvGrpSpPr>
              <p:nvPr/>
            </p:nvGrpSpPr>
            <p:grpSpPr bwMode="auto">
              <a:xfrm>
                <a:off x="1440" y="160"/>
                <a:ext cx="3504" cy="1239"/>
                <a:chOff x="1440" y="160"/>
                <a:chExt cx="3504" cy="1239"/>
              </a:xfrm>
            </p:grpSpPr>
            <p:sp>
              <p:nvSpPr>
                <p:cNvPr id="10282" name="Text Box 16"/>
                <p:cNvSpPr txBox="1">
                  <a:spLocks noChangeArrowheads="1"/>
                </p:cNvSpPr>
                <p:nvPr/>
              </p:nvSpPr>
              <p:spPr bwMode="auto">
                <a:xfrm>
                  <a:off x="3072" y="592"/>
                  <a:ext cx="336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2800" b="1">
                      <a:solidFill>
                        <a:srgbClr val="FF0000"/>
                      </a:solidFill>
                    </a:rPr>
                    <a:t>C</a:t>
                  </a:r>
                </a:p>
              </p:txBody>
            </p:sp>
            <p:sp>
              <p:nvSpPr>
                <p:cNvPr id="10283" name="Text Box 17"/>
                <p:cNvSpPr txBox="1">
                  <a:spLocks noChangeArrowheads="1"/>
                </p:cNvSpPr>
                <p:nvPr/>
              </p:nvSpPr>
              <p:spPr bwMode="auto">
                <a:xfrm>
                  <a:off x="3456" y="448"/>
                  <a:ext cx="336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2800" b="1">
                      <a:solidFill>
                        <a:srgbClr val="FF0000"/>
                      </a:solidFill>
                    </a:rPr>
                    <a:t>C</a:t>
                  </a:r>
                </a:p>
              </p:txBody>
            </p:sp>
            <p:sp>
              <p:nvSpPr>
                <p:cNvPr id="10284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4176" y="592"/>
                  <a:ext cx="336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2800" b="1">
                      <a:solidFill>
                        <a:srgbClr val="FF0000"/>
                      </a:solidFill>
                    </a:rPr>
                    <a:t>C</a:t>
                  </a:r>
                </a:p>
              </p:txBody>
            </p:sp>
            <p:sp>
              <p:nvSpPr>
                <p:cNvPr id="10285" name="Text Box 19"/>
                <p:cNvSpPr txBox="1">
                  <a:spLocks noChangeArrowheads="1"/>
                </p:cNvSpPr>
                <p:nvPr/>
              </p:nvSpPr>
              <p:spPr bwMode="auto">
                <a:xfrm>
                  <a:off x="2640" y="496"/>
                  <a:ext cx="336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2800" b="1">
                      <a:solidFill>
                        <a:srgbClr val="FF0000"/>
                      </a:solidFill>
                    </a:rPr>
                    <a:t>C</a:t>
                  </a:r>
                </a:p>
              </p:txBody>
            </p:sp>
            <p:sp>
              <p:nvSpPr>
                <p:cNvPr id="10286" name="Text Box 20"/>
                <p:cNvSpPr txBox="1">
                  <a:spLocks noChangeArrowheads="1"/>
                </p:cNvSpPr>
                <p:nvPr/>
              </p:nvSpPr>
              <p:spPr bwMode="auto">
                <a:xfrm>
                  <a:off x="2208" y="640"/>
                  <a:ext cx="336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2800" b="1">
                      <a:solidFill>
                        <a:srgbClr val="FF0000"/>
                      </a:solidFill>
                    </a:rPr>
                    <a:t>C</a:t>
                  </a:r>
                </a:p>
              </p:txBody>
            </p:sp>
            <p:sp>
              <p:nvSpPr>
                <p:cNvPr id="10287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1784" y="457"/>
                  <a:ext cx="336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2800" b="1">
                      <a:solidFill>
                        <a:srgbClr val="FF0000"/>
                      </a:solidFill>
                    </a:rPr>
                    <a:t>C</a:t>
                  </a:r>
                </a:p>
              </p:txBody>
            </p:sp>
            <p:sp>
              <p:nvSpPr>
                <p:cNvPr id="10288" name="Line 22"/>
                <p:cNvSpPr>
                  <a:spLocks noChangeShapeType="1"/>
                </p:cNvSpPr>
                <p:nvPr/>
              </p:nvSpPr>
              <p:spPr bwMode="auto">
                <a:xfrm flipH="1">
                  <a:off x="3264" y="648"/>
                  <a:ext cx="240" cy="96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289" name="Line 23"/>
                <p:cNvSpPr>
                  <a:spLocks noChangeShapeType="1"/>
                </p:cNvSpPr>
                <p:nvPr/>
              </p:nvSpPr>
              <p:spPr bwMode="auto">
                <a:xfrm flipH="1">
                  <a:off x="2448" y="736"/>
                  <a:ext cx="240" cy="96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290" name="Line 24"/>
                <p:cNvSpPr>
                  <a:spLocks noChangeShapeType="1"/>
                </p:cNvSpPr>
                <p:nvPr/>
              </p:nvSpPr>
              <p:spPr bwMode="auto">
                <a:xfrm flipH="1">
                  <a:off x="4416" y="640"/>
                  <a:ext cx="240" cy="96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291" name="Line 25"/>
                <p:cNvSpPr>
                  <a:spLocks noChangeShapeType="1"/>
                </p:cNvSpPr>
                <p:nvPr/>
              </p:nvSpPr>
              <p:spPr bwMode="auto">
                <a:xfrm flipH="1" flipV="1">
                  <a:off x="3648" y="640"/>
                  <a:ext cx="576" cy="144"/>
                </a:xfrm>
                <a:prstGeom prst="line">
                  <a:avLst/>
                </a:prstGeom>
                <a:noFill/>
                <a:ln w="57150">
                  <a:solidFill>
                    <a:srgbClr val="0000CC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292" name="Line 26"/>
                <p:cNvSpPr>
                  <a:spLocks noChangeShapeType="1"/>
                </p:cNvSpPr>
                <p:nvPr/>
              </p:nvSpPr>
              <p:spPr bwMode="auto">
                <a:xfrm flipH="1" flipV="1">
                  <a:off x="2832" y="688"/>
                  <a:ext cx="240" cy="96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293" name="Line 27"/>
                <p:cNvSpPr>
                  <a:spLocks noChangeShapeType="1"/>
                </p:cNvSpPr>
                <p:nvPr/>
              </p:nvSpPr>
              <p:spPr bwMode="auto">
                <a:xfrm flipH="1" flipV="1">
                  <a:off x="2016" y="688"/>
                  <a:ext cx="240" cy="96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294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4608" y="448"/>
                  <a:ext cx="336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2800" b="1"/>
                    <a:t>H</a:t>
                  </a:r>
                </a:p>
              </p:txBody>
            </p:sp>
            <p:grpSp>
              <p:nvGrpSpPr>
                <p:cNvPr id="10295" name="Group 29"/>
                <p:cNvGrpSpPr>
                  <a:grpSpLocks/>
                </p:cNvGrpSpPr>
                <p:nvPr/>
              </p:nvGrpSpPr>
              <p:grpSpPr bwMode="auto">
                <a:xfrm>
                  <a:off x="3072" y="160"/>
                  <a:ext cx="336" cy="480"/>
                  <a:chOff x="1296" y="2208"/>
                  <a:chExt cx="336" cy="480"/>
                </a:xfrm>
              </p:grpSpPr>
              <p:sp>
                <p:nvSpPr>
                  <p:cNvPr id="10321" name="Text Box 3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296" y="2208"/>
                    <a:ext cx="336" cy="32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eaLnBrk="1" hangingPunct="1">
                      <a:spcBef>
                        <a:spcPct val="50000"/>
                      </a:spcBef>
                      <a:buFontTx/>
                      <a:buNone/>
                    </a:pPr>
                    <a:r>
                      <a:rPr lang="en-GB" altLang="en-US" sz="2800" b="1"/>
                      <a:t>H</a:t>
                    </a:r>
                  </a:p>
                </p:txBody>
              </p:sp>
              <p:sp>
                <p:nvSpPr>
                  <p:cNvPr id="10322" name="Line 31"/>
                  <p:cNvSpPr>
                    <a:spLocks noChangeShapeType="1"/>
                  </p:cNvSpPr>
                  <p:nvPr/>
                </p:nvSpPr>
                <p:spPr bwMode="auto">
                  <a:xfrm>
                    <a:off x="1440" y="2496"/>
                    <a:ext cx="0" cy="192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296" name="Group 32"/>
                <p:cNvGrpSpPr>
                  <a:grpSpLocks/>
                </p:cNvGrpSpPr>
                <p:nvPr/>
              </p:nvGrpSpPr>
              <p:grpSpPr bwMode="auto">
                <a:xfrm>
                  <a:off x="2192" y="224"/>
                  <a:ext cx="336" cy="480"/>
                  <a:chOff x="1296" y="2208"/>
                  <a:chExt cx="336" cy="480"/>
                </a:xfrm>
              </p:grpSpPr>
              <p:sp>
                <p:nvSpPr>
                  <p:cNvPr id="10319" name="Text Box 3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296" y="2208"/>
                    <a:ext cx="336" cy="32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eaLnBrk="1" hangingPunct="1">
                      <a:spcBef>
                        <a:spcPct val="50000"/>
                      </a:spcBef>
                      <a:buFontTx/>
                      <a:buNone/>
                    </a:pPr>
                    <a:r>
                      <a:rPr lang="en-GB" altLang="en-US" sz="2800" b="1"/>
                      <a:t>H</a:t>
                    </a:r>
                  </a:p>
                </p:txBody>
              </p:sp>
              <p:sp>
                <p:nvSpPr>
                  <p:cNvPr id="10320" name="Line 34"/>
                  <p:cNvSpPr>
                    <a:spLocks noChangeShapeType="1"/>
                  </p:cNvSpPr>
                  <p:nvPr/>
                </p:nvSpPr>
                <p:spPr bwMode="auto">
                  <a:xfrm>
                    <a:off x="1440" y="2496"/>
                    <a:ext cx="0" cy="192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297" name="Group 35"/>
                <p:cNvGrpSpPr>
                  <a:grpSpLocks/>
                </p:cNvGrpSpPr>
                <p:nvPr/>
              </p:nvGrpSpPr>
              <p:grpSpPr bwMode="auto">
                <a:xfrm>
                  <a:off x="2208" y="928"/>
                  <a:ext cx="336" cy="471"/>
                  <a:chOff x="1200" y="1968"/>
                  <a:chExt cx="336" cy="471"/>
                </a:xfrm>
              </p:grpSpPr>
              <p:sp>
                <p:nvSpPr>
                  <p:cNvPr id="10317" name="Text Box 3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200" y="2112"/>
                    <a:ext cx="336" cy="32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eaLnBrk="1" hangingPunct="1">
                      <a:spcBef>
                        <a:spcPct val="50000"/>
                      </a:spcBef>
                      <a:buFontTx/>
                      <a:buNone/>
                    </a:pPr>
                    <a:r>
                      <a:rPr lang="en-GB" altLang="en-US" sz="2800" b="1"/>
                      <a:t>H</a:t>
                    </a:r>
                  </a:p>
                </p:txBody>
              </p:sp>
              <p:sp>
                <p:nvSpPr>
                  <p:cNvPr id="10318" name="Line 37"/>
                  <p:cNvSpPr>
                    <a:spLocks noChangeShapeType="1"/>
                  </p:cNvSpPr>
                  <p:nvPr/>
                </p:nvSpPr>
                <p:spPr bwMode="auto">
                  <a:xfrm>
                    <a:off x="1344" y="1968"/>
                    <a:ext cx="0" cy="192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298" name="Group 38"/>
                <p:cNvGrpSpPr>
                  <a:grpSpLocks/>
                </p:cNvGrpSpPr>
                <p:nvPr/>
              </p:nvGrpSpPr>
              <p:grpSpPr bwMode="auto">
                <a:xfrm>
                  <a:off x="2640" y="784"/>
                  <a:ext cx="336" cy="471"/>
                  <a:chOff x="1200" y="1968"/>
                  <a:chExt cx="336" cy="471"/>
                </a:xfrm>
              </p:grpSpPr>
              <p:sp>
                <p:nvSpPr>
                  <p:cNvPr id="10315" name="Text Box 3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200" y="2112"/>
                    <a:ext cx="336" cy="32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eaLnBrk="1" hangingPunct="1">
                      <a:spcBef>
                        <a:spcPct val="50000"/>
                      </a:spcBef>
                      <a:buFontTx/>
                      <a:buNone/>
                    </a:pPr>
                    <a:r>
                      <a:rPr lang="en-GB" altLang="en-US" sz="2800" b="1"/>
                      <a:t>H</a:t>
                    </a:r>
                  </a:p>
                </p:txBody>
              </p:sp>
              <p:sp>
                <p:nvSpPr>
                  <p:cNvPr id="10316" name="Line 40"/>
                  <p:cNvSpPr>
                    <a:spLocks noChangeShapeType="1"/>
                  </p:cNvSpPr>
                  <p:nvPr/>
                </p:nvSpPr>
                <p:spPr bwMode="auto">
                  <a:xfrm>
                    <a:off x="1344" y="1968"/>
                    <a:ext cx="0" cy="192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299" name="Group 41"/>
                <p:cNvGrpSpPr>
                  <a:grpSpLocks/>
                </p:cNvGrpSpPr>
                <p:nvPr/>
              </p:nvGrpSpPr>
              <p:grpSpPr bwMode="auto">
                <a:xfrm>
                  <a:off x="3072" y="880"/>
                  <a:ext cx="336" cy="471"/>
                  <a:chOff x="1200" y="1968"/>
                  <a:chExt cx="336" cy="471"/>
                </a:xfrm>
              </p:grpSpPr>
              <p:sp>
                <p:nvSpPr>
                  <p:cNvPr id="10313" name="Text Box 4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200" y="2112"/>
                    <a:ext cx="336" cy="32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eaLnBrk="1" hangingPunct="1">
                      <a:spcBef>
                        <a:spcPct val="50000"/>
                      </a:spcBef>
                      <a:buFontTx/>
                      <a:buNone/>
                    </a:pPr>
                    <a:r>
                      <a:rPr lang="en-GB" altLang="en-US" sz="2800" b="1"/>
                      <a:t>H</a:t>
                    </a:r>
                  </a:p>
                </p:txBody>
              </p:sp>
              <p:sp>
                <p:nvSpPr>
                  <p:cNvPr id="10314" name="Line 43"/>
                  <p:cNvSpPr>
                    <a:spLocks noChangeShapeType="1"/>
                  </p:cNvSpPr>
                  <p:nvPr/>
                </p:nvSpPr>
                <p:spPr bwMode="auto">
                  <a:xfrm>
                    <a:off x="1344" y="1968"/>
                    <a:ext cx="0" cy="192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300" name="Group 44"/>
                <p:cNvGrpSpPr>
                  <a:grpSpLocks/>
                </p:cNvGrpSpPr>
                <p:nvPr/>
              </p:nvGrpSpPr>
              <p:grpSpPr bwMode="auto">
                <a:xfrm>
                  <a:off x="3472" y="736"/>
                  <a:ext cx="336" cy="471"/>
                  <a:chOff x="1200" y="1968"/>
                  <a:chExt cx="336" cy="471"/>
                </a:xfrm>
              </p:grpSpPr>
              <p:sp>
                <p:nvSpPr>
                  <p:cNvPr id="10311" name="Text Box 4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200" y="2112"/>
                    <a:ext cx="336" cy="32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eaLnBrk="1" hangingPunct="1">
                      <a:spcBef>
                        <a:spcPct val="50000"/>
                      </a:spcBef>
                      <a:buFontTx/>
                      <a:buNone/>
                    </a:pPr>
                    <a:r>
                      <a:rPr lang="en-GB" altLang="en-US" sz="2800" b="1"/>
                      <a:t>H</a:t>
                    </a:r>
                  </a:p>
                </p:txBody>
              </p:sp>
              <p:sp>
                <p:nvSpPr>
                  <p:cNvPr id="10312" name="Line 46"/>
                  <p:cNvSpPr>
                    <a:spLocks noChangeShapeType="1"/>
                  </p:cNvSpPr>
                  <p:nvPr/>
                </p:nvSpPr>
                <p:spPr bwMode="auto">
                  <a:xfrm>
                    <a:off x="1344" y="1968"/>
                    <a:ext cx="0" cy="192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301" name="Group 47"/>
                <p:cNvGrpSpPr>
                  <a:grpSpLocks/>
                </p:cNvGrpSpPr>
                <p:nvPr/>
              </p:nvGrpSpPr>
              <p:grpSpPr bwMode="auto">
                <a:xfrm>
                  <a:off x="4160" y="177"/>
                  <a:ext cx="336" cy="480"/>
                  <a:chOff x="1296" y="2208"/>
                  <a:chExt cx="336" cy="480"/>
                </a:xfrm>
              </p:grpSpPr>
              <p:sp>
                <p:nvSpPr>
                  <p:cNvPr id="10309" name="Text Box 4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296" y="2208"/>
                    <a:ext cx="336" cy="32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eaLnBrk="1" hangingPunct="1">
                      <a:spcBef>
                        <a:spcPct val="50000"/>
                      </a:spcBef>
                      <a:buFontTx/>
                      <a:buNone/>
                    </a:pPr>
                    <a:r>
                      <a:rPr lang="en-GB" altLang="en-US" sz="2800" b="1"/>
                      <a:t>H</a:t>
                    </a:r>
                  </a:p>
                </p:txBody>
              </p:sp>
              <p:sp>
                <p:nvSpPr>
                  <p:cNvPr id="10310" name="Line 49"/>
                  <p:cNvSpPr>
                    <a:spLocks noChangeShapeType="1"/>
                  </p:cNvSpPr>
                  <p:nvPr/>
                </p:nvSpPr>
                <p:spPr bwMode="auto">
                  <a:xfrm>
                    <a:off x="1440" y="2496"/>
                    <a:ext cx="0" cy="192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302" name="Group 50"/>
                <p:cNvGrpSpPr>
                  <a:grpSpLocks/>
                </p:cNvGrpSpPr>
                <p:nvPr/>
              </p:nvGrpSpPr>
              <p:grpSpPr bwMode="auto">
                <a:xfrm>
                  <a:off x="4176" y="865"/>
                  <a:ext cx="336" cy="471"/>
                  <a:chOff x="1200" y="1968"/>
                  <a:chExt cx="336" cy="471"/>
                </a:xfrm>
              </p:grpSpPr>
              <p:sp>
                <p:nvSpPr>
                  <p:cNvPr id="10307" name="Text Box 5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200" y="2112"/>
                    <a:ext cx="336" cy="32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eaLnBrk="1" hangingPunct="1">
                      <a:spcBef>
                        <a:spcPct val="50000"/>
                      </a:spcBef>
                      <a:buFontTx/>
                      <a:buNone/>
                    </a:pPr>
                    <a:r>
                      <a:rPr lang="en-GB" altLang="en-US" sz="2800" b="1"/>
                      <a:t>H</a:t>
                    </a:r>
                  </a:p>
                </p:txBody>
              </p:sp>
              <p:sp>
                <p:nvSpPr>
                  <p:cNvPr id="10308" name="Line 52"/>
                  <p:cNvSpPr>
                    <a:spLocks noChangeShapeType="1"/>
                  </p:cNvSpPr>
                  <p:nvPr/>
                </p:nvSpPr>
                <p:spPr bwMode="auto">
                  <a:xfrm>
                    <a:off x="1344" y="1968"/>
                    <a:ext cx="0" cy="192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303" name="Group 53"/>
                <p:cNvGrpSpPr>
                  <a:grpSpLocks/>
                </p:cNvGrpSpPr>
                <p:nvPr/>
              </p:nvGrpSpPr>
              <p:grpSpPr bwMode="auto">
                <a:xfrm rot="18774590" flipH="1">
                  <a:off x="1752" y="376"/>
                  <a:ext cx="48" cy="192"/>
                  <a:chOff x="1680" y="624"/>
                  <a:chExt cx="48" cy="192"/>
                </a:xfrm>
              </p:grpSpPr>
              <p:sp>
                <p:nvSpPr>
                  <p:cNvPr id="10305" name="Line 54"/>
                  <p:cNvSpPr>
                    <a:spLocks noChangeShapeType="1"/>
                  </p:cNvSpPr>
                  <p:nvPr/>
                </p:nvSpPr>
                <p:spPr bwMode="auto">
                  <a:xfrm>
                    <a:off x="1680" y="624"/>
                    <a:ext cx="0" cy="192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0306" name="Line 55"/>
                  <p:cNvSpPr>
                    <a:spLocks noChangeShapeType="1"/>
                  </p:cNvSpPr>
                  <p:nvPr/>
                </p:nvSpPr>
                <p:spPr bwMode="auto">
                  <a:xfrm>
                    <a:off x="1728" y="624"/>
                    <a:ext cx="0" cy="192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0304" name="Text Box 56"/>
                <p:cNvSpPr txBox="1">
                  <a:spLocks noChangeArrowheads="1"/>
                </p:cNvSpPr>
                <p:nvPr/>
              </p:nvSpPr>
              <p:spPr bwMode="auto">
                <a:xfrm>
                  <a:off x="1440" y="160"/>
                  <a:ext cx="336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2800" b="1">
                      <a:solidFill>
                        <a:srgbClr val="0000CC"/>
                      </a:solidFill>
                    </a:rPr>
                    <a:t>O</a:t>
                  </a:r>
                </a:p>
              </p:txBody>
            </p:sp>
          </p:grpSp>
          <p:sp>
            <p:nvSpPr>
              <p:cNvPr id="10281" name="Line 57"/>
              <p:cNvSpPr>
                <a:spLocks noChangeShapeType="1"/>
              </p:cNvSpPr>
              <p:nvPr/>
            </p:nvSpPr>
            <p:spPr bwMode="auto">
              <a:xfrm flipH="1">
                <a:off x="1776" y="728"/>
                <a:ext cx="96" cy="14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0246" name="Line 58"/>
          <p:cNvSpPr>
            <a:spLocks noChangeShapeType="1"/>
          </p:cNvSpPr>
          <p:nvPr/>
        </p:nvSpPr>
        <p:spPr bwMode="auto">
          <a:xfrm flipH="1" flipV="1">
            <a:off x="1231900" y="2884488"/>
            <a:ext cx="444500" cy="1111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7" name="Text Box 59"/>
          <p:cNvSpPr txBox="1">
            <a:spLocks noChangeArrowheads="1"/>
          </p:cNvSpPr>
          <p:nvPr/>
        </p:nvSpPr>
        <p:spPr bwMode="auto">
          <a:xfrm>
            <a:off x="1612900" y="2630488"/>
            <a:ext cx="4445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800" b="1">
                <a:solidFill>
                  <a:srgbClr val="0000CC"/>
                </a:solidFill>
              </a:rPr>
              <a:t>O</a:t>
            </a:r>
            <a:endParaRPr lang="en-GB" altLang="en-US" sz="2800" b="1"/>
          </a:p>
        </p:txBody>
      </p:sp>
      <p:grpSp>
        <p:nvGrpSpPr>
          <p:cNvPr id="10248" name="Group 60"/>
          <p:cNvGrpSpPr>
            <a:grpSpLocks/>
          </p:cNvGrpSpPr>
          <p:nvPr/>
        </p:nvGrpSpPr>
        <p:grpSpPr bwMode="auto">
          <a:xfrm>
            <a:off x="228600" y="1919288"/>
            <a:ext cx="2209800" cy="3414712"/>
            <a:chOff x="96" y="393"/>
            <a:chExt cx="1392" cy="2151"/>
          </a:xfrm>
        </p:grpSpPr>
        <p:sp>
          <p:nvSpPr>
            <p:cNvPr id="10258" name="Text Box 61"/>
            <p:cNvSpPr txBox="1">
              <a:spLocks noChangeArrowheads="1"/>
            </p:cNvSpPr>
            <p:nvPr/>
          </p:nvSpPr>
          <p:spPr bwMode="auto">
            <a:xfrm>
              <a:off x="488" y="825"/>
              <a:ext cx="336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2800" b="1">
                  <a:solidFill>
                    <a:srgbClr val="FF0000"/>
                  </a:solidFill>
                </a:rPr>
                <a:t>C</a:t>
              </a:r>
            </a:p>
          </p:txBody>
        </p:sp>
        <p:sp>
          <p:nvSpPr>
            <p:cNvPr id="10259" name="Text Box 62"/>
            <p:cNvSpPr txBox="1">
              <a:spLocks noChangeArrowheads="1"/>
            </p:cNvSpPr>
            <p:nvPr/>
          </p:nvSpPr>
          <p:spPr bwMode="auto">
            <a:xfrm>
              <a:off x="488" y="1305"/>
              <a:ext cx="336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2800" b="1">
                  <a:solidFill>
                    <a:srgbClr val="FF0000"/>
                  </a:solidFill>
                </a:rPr>
                <a:t>C</a:t>
              </a:r>
            </a:p>
          </p:txBody>
        </p:sp>
        <p:sp>
          <p:nvSpPr>
            <p:cNvPr id="10260" name="Text Box 63"/>
            <p:cNvSpPr txBox="1">
              <a:spLocks noChangeArrowheads="1"/>
            </p:cNvSpPr>
            <p:nvPr/>
          </p:nvSpPr>
          <p:spPr bwMode="auto">
            <a:xfrm>
              <a:off x="488" y="1785"/>
              <a:ext cx="336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2800" b="1">
                  <a:solidFill>
                    <a:srgbClr val="FF0000"/>
                  </a:solidFill>
                </a:rPr>
                <a:t>C</a:t>
              </a:r>
            </a:p>
          </p:txBody>
        </p:sp>
        <p:sp>
          <p:nvSpPr>
            <p:cNvPr id="10261" name="Text Box 64"/>
            <p:cNvSpPr txBox="1">
              <a:spLocks noChangeArrowheads="1"/>
            </p:cNvSpPr>
            <p:nvPr/>
          </p:nvSpPr>
          <p:spPr bwMode="auto">
            <a:xfrm>
              <a:off x="104" y="825"/>
              <a:ext cx="336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2800" b="1"/>
                <a:t>H</a:t>
              </a:r>
            </a:p>
          </p:txBody>
        </p:sp>
        <p:sp>
          <p:nvSpPr>
            <p:cNvPr id="10262" name="Line 65"/>
            <p:cNvSpPr>
              <a:spLocks noChangeShapeType="1"/>
            </p:cNvSpPr>
            <p:nvPr/>
          </p:nvSpPr>
          <p:spPr bwMode="auto">
            <a:xfrm flipH="1">
              <a:off x="344" y="1017"/>
              <a:ext cx="19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63" name="Text Box 66"/>
            <p:cNvSpPr txBox="1">
              <a:spLocks noChangeArrowheads="1"/>
            </p:cNvSpPr>
            <p:nvPr/>
          </p:nvSpPr>
          <p:spPr bwMode="auto">
            <a:xfrm>
              <a:off x="104" y="1314"/>
              <a:ext cx="336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2800" b="1"/>
                <a:t>H</a:t>
              </a:r>
            </a:p>
          </p:txBody>
        </p:sp>
        <p:sp>
          <p:nvSpPr>
            <p:cNvPr id="10264" name="Line 67"/>
            <p:cNvSpPr>
              <a:spLocks noChangeShapeType="1"/>
            </p:cNvSpPr>
            <p:nvPr/>
          </p:nvSpPr>
          <p:spPr bwMode="auto">
            <a:xfrm flipH="1">
              <a:off x="344" y="1506"/>
              <a:ext cx="19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65" name="Text Box 68"/>
            <p:cNvSpPr txBox="1">
              <a:spLocks noChangeArrowheads="1"/>
            </p:cNvSpPr>
            <p:nvPr/>
          </p:nvSpPr>
          <p:spPr bwMode="auto">
            <a:xfrm>
              <a:off x="96" y="1785"/>
              <a:ext cx="336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2800" b="1"/>
                <a:t>H</a:t>
              </a:r>
            </a:p>
          </p:txBody>
        </p:sp>
        <p:sp>
          <p:nvSpPr>
            <p:cNvPr id="10266" name="Line 69"/>
            <p:cNvSpPr>
              <a:spLocks noChangeShapeType="1"/>
            </p:cNvSpPr>
            <p:nvPr/>
          </p:nvSpPr>
          <p:spPr bwMode="auto">
            <a:xfrm flipH="1">
              <a:off x="336" y="1977"/>
              <a:ext cx="19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67" name="Line 70"/>
            <p:cNvSpPr>
              <a:spLocks noChangeShapeType="1"/>
            </p:cNvSpPr>
            <p:nvPr/>
          </p:nvSpPr>
          <p:spPr bwMode="auto">
            <a:xfrm flipH="1" flipV="1">
              <a:off x="632" y="1097"/>
              <a:ext cx="0" cy="25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68" name="Line 71"/>
            <p:cNvSpPr>
              <a:spLocks noChangeShapeType="1"/>
            </p:cNvSpPr>
            <p:nvPr/>
          </p:nvSpPr>
          <p:spPr bwMode="auto">
            <a:xfrm flipH="1" flipV="1">
              <a:off x="632" y="1577"/>
              <a:ext cx="0" cy="25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69" name="Line 72"/>
            <p:cNvSpPr>
              <a:spLocks noChangeShapeType="1"/>
            </p:cNvSpPr>
            <p:nvPr/>
          </p:nvSpPr>
          <p:spPr bwMode="auto">
            <a:xfrm flipH="1" flipV="1">
              <a:off x="632" y="2049"/>
              <a:ext cx="0" cy="25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70" name="Line 73"/>
            <p:cNvSpPr>
              <a:spLocks noChangeShapeType="1"/>
            </p:cNvSpPr>
            <p:nvPr/>
          </p:nvSpPr>
          <p:spPr bwMode="auto">
            <a:xfrm flipV="1">
              <a:off x="720" y="1497"/>
              <a:ext cx="28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71" name="Line 74"/>
            <p:cNvSpPr>
              <a:spLocks noChangeShapeType="1"/>
            </p:cNvSpPr>
            <p:nvPr/>
          </p:nvSpPr>
          <p:spPr bwMode="auto">
            <a:xfrm flipV="1">
              <a:off x="728" y="1977"/>
              <a:ext cx="28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72" name="Text Box 75"/>
            <p:cNvSpPr txBox="1">
              <a:spLocks noChangeArrowheads="1"/>
            </p:cNvSpPr>
            <p:nvPr/>
          </p:nvSpPr>
          <p:spPr bwMode="auto">
            <a:xfrm>
              <a:off x="480" y="2217"/>
              <a:ext cx="336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2800" b="1"/>
                <a:t>H</a:t>
              </a:r>
            </a:p>
          </p:txBody>
        </p:sp>
        <p:sp>
          <p:nvSpPr>
            <p:cNvPr id="10273" name="Text Box 76"/>
            <p:cNvSpPr txBox="1">
              <a:spLocks noChangeArrowheads="1"/>
            </p:cNvSpPr>
            <p:nvPr/>
          </p:nvSpPr>
          <p:spPr bwMode="auto">
            <a:xfrm>
              <a:off x="960" y="1353"/>
              <a:ext cx="52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2800" b="1">
                  <a:solidFill>
                    <a:srgbClr val="0000CC"/>
                  </a:solidFill>
                </a:rPr>
                <a:t>O</a:t>
              </a:r>
              <a:r>
                <a:rPr lang="en-GB" altLang="en-US" sz="2800" b="1"/>
                <a:t>H</a:t>
              </a:r>
            </a:p>
          </p:txBody>
        </p:sp>
        <p:sp>
          <p:nvSpPr>
            <p:cNvPr id="10274" name="Text Box 77"/>
            <p:cNvSpPr txBox="1">
              <a:spLocks noChangeArrowheads="1"/>
            </p:cNvSpPr>
            <p:nvPr/>
          </p:nvSpPr>
          <p:spPr bwMode="auto">
            <a:xfrm>
              <a:off x="960" y="1785"/>
              <a:ext cx="52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2800" b="1">
                  <a:solidFill>
                    <a:srgbClr val="0000CC"/>
                  </a:solidFill>
                </a:rPr>
                <a:t>O</a:t>
              </a:r>
              <a:r>
                <a:rPr lang="en-GB" altLang="en-US" sz="2800" b="1"/>
                <a:t>H</a:t>
              </a:r>
            </a:p>
          </p:txBody>
        </p:sp>
        <p:sp>
          <p:nvSpPr>
            <p:cNvPr id="10275" name="Line 78"/>
            <p:cNvSpPr>
              <a:spLocks noChangeShapeType="1"/>
            </p:cNvSpPr>
            <p:nvPr/>
          </p:nvSpPr>
          <p:spPr bwMode="auto">
            <a:xfrm flipH="1" flipV="1">
              <a:off x="632" y="665"/>
              <a:ext cx="0" cy="25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76" name="Text Box 79"/>
            <p:cNvSpPr txBox="1">
              <a:spLocks noChangeArrowheads="1"/>
            </p:cNvSpPr>
            <p:nvPr/>
          </p:nvSpPr>
          <p:spPr bwMode="auto">
            <a:xfrm>
              <a:off x="480" y="393"/>
              <a:ext cx="336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2800" b="1"/>
                <a:t>H</a:t>
              </a:r>
            </a:p>
          </p:txBody>
        </p:sp>
      </p:grpSp>
      <p:sp>
        <p:nvSpPr>
          <p:cNvPr id="131152" name="Text Box 80"/>
          <p:cNvSpPr txBox="1">
            <a:spLocks noChangeArrowheads="1"/>
          </p:cNvSpPr>
          <p:nvPr/>
        </p:nvSpPr>
        <p:spPr bwMode="auto">
          <a:xfrm>
            <a:off x="1892300" y="2616200"/>
            <a:ext cx="4445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800" b="1"/>
              <a:t>H</a:t>
            </a:r>
          </a:p>
        </p:txBody>
      </p:sp>
      <p:sp>
        <p:nvSpPr>
          <p:cNvPr id="131153" name="Text Box 81"/>
          <p:cNvSpPr txBox="1">
            <a:spLocks noChangeArrowheads="1"/>
          </p:cNvSpPr>
          <p:nvPr/>
        </p:nvSpPr>
        <p:spPr bwMode="auto">
          <a:xfrm>
            <a:off x="5105400" y="4191000"/>
            <a:ext cx="2057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alt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Dehydration</a:t>
            </a:r>
          </a:p>
        </p:txBody>
      </p:sp>
      <p:sp>
        <p:nvSpPr>
          <p:cNvPr id="10251" name="Text Box 82"/>
          <p:cNvSpPr txBox="1">
            <a:spLocks noChangeArrowheads="1"/>
          </p:cNvSpPr>
          <p:nvPr/>
        </p:nvSpPr>
        <p:spPr bwMode="auto">
          <a:xfrm>
            <a:off x="7543800" y="1447800"/>
            <a:ext cx="1524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000" b="1"/>
              <a:t>Fatty Acid</a:t>
            </a:r>
          </a:p>
        </p:txBody>
      </p:sp>
      <p:sp>
        <p:nvSpPr>
          <p:cNvPr id="10252" name="Text Box 83"/>
          <p:cNvSpPr txBox="1">
            <a:spLocks noChangeArrowheads="1"/>
          </p:cNvSpPr>
          <p:nvPr/>
        </p:nvSpPr>
        <p:spPr bwMode="auto">
          <a:xfrm>
            <a:off x="152400" y="1355725"/>
            <a:ext cx="1524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000" b="1"/>
              <a:t>Glycerol</a:t>
            </a:r>
          </a:p>
        </p:txBody>
      </p:sp>
      <p:sp>
        <p:nvSpPr>
          <p:cNvPr id="131159" name="Text Box 87"/>
          <p:cNvSpPr txBox="1">
            <a:spLocks noChangeArrowheads="1"/>
          </p:cNvSpPr>
          <p:nvPr/>
        </p:nvSpPr>
        <p:spPr bwMode="auto">
          <a:xfrm>
            <a:off x="1295400" y="2955925"/>
            <a:ext cx="1371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Ester link</a:t>
            </a:r>
            <a:endParaRPr lang="en-GB" sz="20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1160" name="Text Box 88"/>
          <p:cNvSpPr txBox="1">
            <a:spLocks noChangeArrowheads="1"/>
          </p:cNvSpPr>
          <p:nvPr/>
        </p:nvSpPr>
        <p:spPr bwMode="auto">
          <a:xfrm>
            <a:off x="533400" y="5835650"/>
            <a:ext cx="8305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339933"/>
              </a:buClr>
              <a:defRPr/>
            </a:pPr>
            <a:r>
              <a:rPr lang="en-US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a fat, three fatty acids are joined to a single glycerol by an </a:t>
            </a:r>
            <a:r>
              <a:rPr lang="en-US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ester linkage</a:t>
            </a:r>
            <a:r>
              <a:rPr lang="en-US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ar-EG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رابطة إستيرية</a:t>
            </a:r>
            <a:r>
              <a:rPr lang="en-GB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creating a </a:t>
            </a:r>
            <a:r>
              <a:rPr lang="en-US" altLang="en-US" sz="24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triacylglycerol</a:t>
            </a:r>
            <a:r>
              <a:rPr lang="en-US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endParaRPr lang="en-GB" sz="2400" dirty="0"/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1905000" y="228600"/>
            <a:ext cx="533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en-US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Structure of Fat molecule</a:t>
            </a:r>
          </a:p>
        </p:txBody>
      </p:sp>
      <p:grpSp>
        <p:nvGrpSpPr>
          <p:cNvPr id="87" name="Group 8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9" name="Picture 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0" name="Picture 8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0.1875 0.227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10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75" y="113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1.85185E-6 L 0.19999 0.22222 " pathEditMode="relative" ptsTypes="AA">
                                      <p:cBhvr>
                                        <p:cTn id="9" dur="2000" fill="hold"/>
                                        <p:tgtEl>
                                          <p:spTgt spid="1311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11111E-6 L -0.09584 0.0215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92" y="10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4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1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11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1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1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1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4" presetID="35" presetClass="emp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" dur="1000" fill="hold"/>
                                        <p:tgtEl>
                                          <p:spTgt spid="131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78" grpId="0"/>
      <p:bldP spid="131152" grpId="0"/>
      <p:bldP spid="131153" grpId="0"/>
      <p:bldP spid="131159" grpId="0"/>
      <p:bldP spid="131159" grpId="1"/>
      <p:bldP spid="24579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143000"/>
            <a:ext cx="4953000" cy="457200"/>
          </a:xfrm>
        </p:spPr>
        <p:txBody>
          <a:bodyPr/>
          <a:lstStyle/>
          <a:p>
            <a:pPr algn="l" eaLnBrk="1" hangingPunct="1">
              <a:defRPr/>
            </a:pPr>
            <a:r>
              <a:rPr lang="en-GB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1)- Saturated Fats</a:t>
            </a:r>
            <a:r>
              <a:rPr lang="en-GB" sz="2400" dirty="0" smtClean="0">
                <a:solidFill>
                  <a:srgbClr val="FF0000"/>
                </a:solidFill>
              </a:rPr>
              <a:t> </a:t>
            </a:r>
            <a:r>
              <a:rPr lang="ar-EG" sz="2400" dirty="0" smtClean="0">
                <a:solidFill>
                  <a:srgbClr val="FF0000"/>
                </a:solidFill>
              </a:rPr>
              <a:t> </a:t>
            </a:r>
            <a:r>
              <a:rPr lang="ar-EG" altLang="en-US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الدهون المشبعة</a:t>
            </a:r>
            <a:endParaRPr lang="en-GB" sz="1600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4147" name="Text Box 3"/>
          <p:cNvSpPr txBox="1">
            <a:spLocks noChangeArrowheads="1"/>
          </p:cNvSpPr>
          <p:nvPr/>
        </p:nvSpPr>
        <p:spPr bwMode="auto">
          <a:xfrm>
            <a:off x="533400" y="1674813"/>
            <a:ext cx="8382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The Fatty acid components are saturated when there is no double bond between the carbons. All </a:t>
            </a:r>
            <a:r>
              <a:rPr lang="en-GB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Carbn</a:t>
            </a: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are linked with </a:t>
            </a:r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Hydrogen </a:t>
            </a: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 </a:t>
            </a:r>
          </a:p>
        </p:txBody>
      </p:sp>
      <p:sp>
        <p:nvSpPr>
          <p:cNvPr id="134149" name="Text Box 5"/>
          <p:cNvSpPr txBox="1">
            <a:spLocks noChangeArrowheads="1"/>
          </p:cNvSpPr>
          <p:nvPr/>
        </p:nvSpPr>
        <p:spPr bwMode="auto">
          <a:xfrm>
            <a:off x="4495800" y="3505200"/>
            <a:ext cx="4343400" cy="457200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2400" dirty="0">
                <a:solidFill>
                  <a:srgbClr val="0000FF"/>
                </a:solidFill>
                <a:latin typeface="Impact" pitchFamily="34" charset="0"/>
              </a:rPr>
              <a:t>Most animal fats are saturated.  </a:t>
            </a:r>
          </a:p>
        </p:txBody>
      </p:sp>
      <p:sp>
        <p:nvSpPr>
          <p:cNvPr id="134152" name="Text Box 8"/>
          <p:cNvSpPr txBox="1">
            <a:spLocks noChangeArrowheads="1"/>
          </p:cNvSpPr>
          <p:nvPr/>
        </p:nvSpPr>
        <p:spPr bwMode="auto">
          <a:xfrm>
            <a:off x="533400" y="4038600"/>
            <a:ext cx="7086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The 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double bonds are formed by the removal of </a:t>
            </a:r>
            <a:r>
              <a: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 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atoms.  </a:t>
            </a:r>
          </a:p>
        </p:txBody>
      </p:sp>
      <p:sp>
        <p:nvSpPr>
          <p:cNvPr id="134155" name="Text Box 11"/>
          <p:cNvSpPr txBox="1">
            <a:spLocks noChangeArrowheads="1"/>
          </p:cNvSpPr>
          <p:nvPr/>
        </p:nvSpPr>
        <p:spPr bwMode="auto">
          <a:xfrm>
            <a:off x="533400" y="6096000"/>
            <a:ext cx="7848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They can be synthetically converted to saturated (solid) by adding </a:t>
            </a:r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(</a:t>
            </a:r>
            <a:r>
              <a:rPr lang="en-GB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Hydrogenation </a:t>
            </a:r>
            <a:r>
              <a:rPr lang="ar-E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الهَدْرَﭽـَة</a:t>
            </a: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).  </a:t>
            </a:r>
          </a:p>
        </p:txBody>
      </p:sp>
      <p:sp>
        <p:nvSpPr>
          <p:cNvPr id="134156" name="Rectangle 12"/>
          <p:cNvSpPr>
            <a:spLocks noChangeArrowheads="1"/>
          </p:cNvSpPr>
          <p:nvPr/>
        </p:nvSpPr>
        <p:spPr bwMode="auto">
          <a:xfrm>
            <a:off x="152400" y="4327525"/>
            <a:ext cx="6096000" cy="41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GB" sz="20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2)- Un-saturated Fats</a:t>
            </a:r>
            <a:r>
              <a:rPr lang="en-GB" sz="2000" dirty="0">
                <a:solidFill>
                  <a:srgbClr val="FF0000"/>
                </a:solidFill>
              </a:rPr>
              <a:t> </a:t>
            </a:r>
            <a:r>
              <a:rPr lang="ar-EG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الغير</a:t>
            </a:r>
            <a:r>
              <a:rPr lang="ar-EG" altLang="en-US" sz="1400" dirty="0">
                <a:solidFill>
                  <a:srgbClr val="000000"/>
                </a:solidFill>
              </a:rPr>
              <a:t> </a:t>
            </a:r>
            <a:r>
              <a:rPr lang="ar-EG" alt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مشبعة</a:t>
            </a:r>
            <a:r>
              <a:rPr lang="en-US" altLang="en-US" sz="3600" dirty="0">
                <a:solidFill>
                  <a:schemeClr val="tx2"/>
                </a:solidFill>
              </a:rPr>
              <a:t> </a:t>
            </a:r>
            <a:r>
              <a:rPr lang="ar-EG" alt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الدهون</a:t>
            </a:r>
            <a:r>
              <a:rPr lang="ar-EG" altLang="en-US" sz="16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n-GB" sz="16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2286000" y="228600"/>
            <a:ext cx="4038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en-US" sz="36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Types of fats</a:t>
            </a:r>
          </a:p>
        </p:txBody>
      </p:sp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381000" y="4800600"/>
            <a:ext cx="7391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en-U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liquid at room temp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en-U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one or more double bonds between carbons in the fatty acids allows for “kinks” in the tails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en-U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Include most plant fats</a:t>
            </a:r>
          </a:p>
        </p:txBody>
      </p:sp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457200" y="2286000"/>
            <a:ext cx="5562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en-GB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The Fatty acid components are saturated (there is no double bonds between the carbons. All </a:t>
            </a:r>
            <a:r>
              <a:rPr lang="en-GB" sz="16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</a:t>
            </a:r>
            <a:r>
              <a:rPr lang="en-GB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are linked with </a:t>
            </a:r>
            <a:r>
              <a:rPr lang="en-GB" sz="16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n-GB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n-US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en-U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have only single C-C bonds in fatty acid tails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en-U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solid at room temp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en-U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Include most animal fats</a:t>
            </a: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4572000" y="5562600"/>
            <a:ext cx="4419600" cy="461963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2400" dirty="0">
                <a:solidFill>
                  <a:srgbClr val="0000FF"/>
                </a:solidFill>
                <a:latin typeface="Impact" pitchFamily="34" charset="0"/>
              </a:rPr>
              <a:t>Most plant fats are unsaturated.  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5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6" name="Picture 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34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4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4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4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34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4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4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86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86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86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0"/>
                                        <p:tgtEl>
                                          <p:spTgt spid="134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47" grpId="0"/>
      <p:bldP spid="134149" grpId="0" animBg="1"/>
      <p:bldP spid="134152" grpId="0"/>
      <p:bldP spid="134155" grpId="0"/>
      <p:bldP spid="134156" grpId="0"/>
      <p:bldP spid="28679" grpId="0" build="p" autoUpdateAnimBg="0"/>
      <p:bldP spid="2" grpId="0" build="p" autoUpdateAnimBg="0"/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ABC9A7C3-348E-4CFC-A35F-5F4EA6AB0696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12</a:t>
            </a:fld>
            <a:endParaRPr lang="en-GB" altLang="en-US" sz="1400" smtClean="0"/>
          </a:p>
        </p:txBody>
      </p:sp>
      <p:sp>
        <p:nvSpPr>
          <p:cNvPr id="135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1765300"/>
            <a:ext cx="8305800" cy="836613"/>
          </a:xfrm>
        </p:spPr>
        <p:txBody>
          <a:bodyPr>
            <a:spAutoFit/>
          </a:bodyPr>
          <a:lstStyle/>
          <a:p>
            <a:pPr indent="-223838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Phospholipids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have two fatty acids attached to glycerol and a </a:t>
            </a:r>
            <a:r>
              <a:rPr lang="en-US" alt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phosphate group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at the third position.</a:t>
            </a:r>
          </a:p>
          <a:p>
            <a:pPr lvl="1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phosphate group carries a </a:t>
            </a:r>
            <a:r>
              <a:rPr lang="en-US" altLang="en-US" sz="1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negative</a:t>
            </a:r>
            <a:r>
              <a:rPr lang="en-US" altLang="en-US" sz="1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1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charge</a:t>
            </a:r>
            <a:r>
              <a:rPr lang="en-US" altLang="en-US" sz="1400" dirty="0" smtClean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439863"/>
            <a:ext cx="7543800" cy="336550"/>
          </a:xfrm>
        </p:spPr>
        <p:txBody>
          <a:bodyPr>
            <a:spAutoFit/>
          </a:bodyPr>
          <a:lstStyle/>
          <a:p>
            <a:pPr algn="l" eaLnBrk="1" hangingPunct="1">
              <a:lnSpc>
                <a:spcPct val="80000"/>
              </a:lnSpc>
              <a:defRPr/>
            </a:pP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1- </a:t>
            </a:r>
            <a:r>
              <a:rPr lang="en-US" altLang="en-US" sz="20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Phospholipids</a:t>
            </a:r>
            <a:r>
              <a:rPr lang="en-US" altLang="en-US" sz="2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r>
              <a:rPr lang="en-US" altLang="en-US" sz="1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n-US" altLang="en-US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are the major components of cell membranes</a:t>
            </a:r>
          </a:p>
        </p:txBody>
      </p:sp>
      <p:sp>
        <p:nvSpPr>
          <p:cNvPr id="135173" name="Rectangle 5"/>
          <p:cNvSpPr>
            <a:spLocks noChangeArrowheads="1"/>
          </p:cNvSpPr>
          <p:nvPr/>
        </p:nvSpPr>
        <p:spPr bwMode="auto">
          <a:xfrm>
            <a:off x="152400" y="2735263"/>
            <a:ext cx="5181600" cy="122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223838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fatty acid </a:t>
            </a:r>
            <a:r>
              <a:rPr lang="en-US" altLang="en-US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tails</a:t>
            </a:r>
            <a:r>
              <a:rPr lang="en-US" alt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are </a:t>
            </a:r>
            <a:r>
              <a:rPr lang="en-US" alt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hydrophobic</a:t>
            </a:r>
            <a:r>
              <a:rPr lang="en-US" alt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but the phosphate group and its attachments form a </a:t>
            </a:r>
            <a:r>
              <a:rPr lang="en-US" alt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hydrophilic</a:t>
            </a:r>
            <a:r>
              <a:rPr lang="en-US" alt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head</a:t>
            </a:r>
            <a:r>
              <a:rPr lang="en-US" alt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342900" indent="-223838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Thus, it is </a:t>
            </a:r>
            <a:r>
              <a:rPr lang="en-US" altLang="en-US" sz="16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amphipathic</a:t>
            </a:r>
            <a:r>
              <a:rPr lang="en-US" altLang="en-US" sz="22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pic>
        <p:nvPicPr>
          <p:cNvPr id="135174" name="Picture 6"/>
          <p:cNvPicPr>
            <a:picLocks noChangeAspect="1" noChangeArrowheads="1"/>
          </p:cNvPicPr>
          <p:nvPr/>
        </p:nvPicPr>
        <p:blipFill>
          <a:blip r:embed="rId3">
            <a:lum bright="-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846" b="4767"/>
          <a:stretch>
            <a:fillRect/>
          </a:stretch>
        </p:blipFill>
        <p:spPr bwMode="auto">
          <a:xfrm>
            <a:off x="5181600" y="2419350"/>
            <a:ext cx="3886200" cy="337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10" name="Rectangle 2"/>
          <p:cNvSpPr>
            <a:spLocks noChangeArrowheads="1"/>
          </p:cNvSpPr>
          <p:nvPr/>
        </p:nvSpPr>
        <p:spPr bwMode="auto">
          <a:xfrm>
            <a:off x="762000" y="152400"/>
            <a:ext cx="8229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Other lipids have structural, hormonal, or protective functions</a:t>
            </a:r>
          </a:p>
        </p:txBody>
      </p:sp>
      <p:sp>
        <p:nvSpPr>
          <p:cNvPr id="25611" name="Rectangle 11"/>
          <p:cNvSpPr>
            <a:spLocks noChangeArrowheads="1"/>
          </p:cNvSpPr>
          <p:nvPr/>
        </p:nvSpPr>
        <p:spPr bwMode="auto">
          <a:xfrm>
            <a:off x="76200" y="4428292"/>
            <a:ext cx="50292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buFontTx/>
              <a:buAutoNum type="arabicPeriod" startAt="2"/>
              <a:defRPr/>
            </a:pPr>
            <a:r>
              <a:rPr lang="en-US" sz="20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Steroids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 are hydrophobic molecules that pass through plasma </a:t>
            </a: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membranes (</a:t>
            </a:r>
            <a:r>
              <a:rPr lang="en-GB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Sex </a:t>
            </a:r>
            <a:r>
              <a:rPr lang="en-GB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Hormones</a:t>
            </a:r>
            <a:r>
              <a:rPr lang="en-GB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endParaRPr lang="en-US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76200" y="5410200"/>
            <a:ext cx="502920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buFontTx/>
              <a:buAutoNum type="arabicPeriod" startAt="3"/>
              <a:defRPr/>
            </a:pPr>
            <a:r>
              <a:rPr lang="en-US" sz="20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Waxes</a:t>
            </a:r>
            <a:r>
              <a:rPr 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are hydrophobic molecules used for waterproofing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3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4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5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35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5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5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5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0" grpId="0" build="p"/>
      <p:bldP spid="135173" grpId="0"/>
      <p:bldP spid="25611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Text Box 2"/>
          <p:cNvSpPr txBox="1">
            <a:spLocks noChangeArrowheads="1"/>
          </p:cNvSpPr>
          <p:nvPr/>
        </p:nvSpPr>
        <p:spPr bwMode="auto">
          <a:xfrm>
            <a:off x="3352800" y="1679575"/>
            <a:ext cx="1828800" cy="711200"/>
          </a:xfrm>
          <a:prstGeom prst="rect">
            <a:avLst/>
          </a:prstGeom>
          <a:solidFill>
            <a:srgbClr val="FFFF66"/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4000" b="1" u="sng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 a t s</a:t>
            </a:r>
          </a:p>
        </p:txBody>
      </p:sp>
      <p:sp>
        <p:nvSpPr>
          <p:cNvPr id="138244" name="Text Box 4"/>
          <p:cNvSpPr txBox="1">
            <a:spLocks noChangeArrowheads="1"/>
          </p:cNvSpPr>
          <p:nvPr/>
        </p:nvSpPr>
        <p:spPr bwMode="auto">
          <a:xfrm>
            <a:off x="304800" y="4498975"/>
            <a:ext cx="1143000" cy="31432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89803" dir="2700000" algn="ctr" rotWithShape="0">
              <a:srgbClr val="4D4D4D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1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Saturated</a:t>
            </a:r>
          </a:p>
        </p:txBody>
      </p:sp>
      <p:sp>
        <p:nvSpPr>
          <p:cNvPr id="138245" name="Text Box 5"/>
          <p:cNvSpPr txBox="1">
            <a:spLocks noChangeArrowheads="1"/>
          </p:cNvSpPr>
          <p:nvPr/>
        </p:nvSpPr>
        <p:spPr bwMode="auto">
          <a:xfrm>
            <a:off x="1828800" y="4498975"/>
            <a:ext cx="1371600" cy="31432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89803" dir="2700000" algn="ctr" rotWithShape="0">
              <a:srgbClr val="4D4D4D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1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Unsaturated</a:t>
            </a:r>
          </a:p>
        </p:txBody>
      </p:sp>
      <p:sp>
        <p:nvSpPr>
          <p:cNvPr id="138246" name="Text Box 6"/>
          <p:cNvSpPr txBox="1">
            <a:spLocks noChangeArrowheads="1"/>
          </p:cNvSpPr>
          <p:nvPr/>
        </p:nvSpPr>
        <p:spPr bwMode="auto">
          <a:xfrm>
            <a:off x="3810000" y="4498975"/>
            <a:ext cx="1447800" cy="31432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89803" dir="2700000" algn="ctr" rotWithShape="0">
              <a:srgbClr val="4D4D4D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1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Phospholipids</a:t>
            </a:r>
          </a:p>
        </p:txBody>
      </p:sp>
      <p:sp>
        <p:nvSpPr>
          <p:cNvPr id="138247" name="Text Box 7"/>
          <p:cNvSpPr txBox="1">
            <a:spLocks noChangeArrowheads="1"/>
          </p:cNvSpPr>
          <p:nvPr/>
        </p:nvSpPr>
        <p:spPr bwMode="auto">
          <a:xfrm>
            <a:off x="76200" y="4879975"/>
            <a:ext cx="1828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1200" b="1"/>
              <a:t>Animal Fats</a:t>
            </a:r>
          </a:p>
        </p:txBody>
      </p:sp>
      <p:sp>
        <p:nvSpPr>
          <p:cNvPr id="138248" name="Text Box 8"/>
          <p:cNvSpPr txBox="1">
            <a:spLocks noChangeArrowheads="1"/>
          </p:cNvSpPr>
          <p:nvPr/>
        </p:nvSpPr>
        <p:spPr bwMode="auto">
          <a:xfrm>
            <a:off x="1676400" y="4956175"/>
            <a:ext cx="1828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1200" b="1"/>
              <a:t>Vegetable Fats</a:t>
            </a:r>
          </a:p>
        </p:txBody>
      </p:sp>
      <p:sp>
        <p:nvSpPr>
          <p:cNvPr id="138249" name="Text Box 9"/>
          <p:cNvSpPr txBox="1">
            <a:spLocks noChangeArrowheads="1"/>
          </p:cNvSpPr>
          <p:nvPr/>
        </p:nvSpPr>
        <p:spPr bwMode="auto">
          <a:xfrm>
            <a:off x="3657600" y="4879975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Bi-layer of cell membrane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685800" y="5184775"/>
            <a:ext cx="2209800" cy="1368425"/>
            <a:chOff x="672" y="2736"/>
            <a:chExt cx="1728" cy="862"/>
          </a:xfrm>
        </p:grpSpPr>
        <p:grpSp>
          <p:nvGrpSpPr>
            <p:cNvPr id="13336" name="Group 11"/>
            <p:cNvGrpSpPr>
              <a:grpSpLocks/>
            </p:cNvGrpSpPr>
            <p:nvPr/>
          </p:nvGrpSpPr>
          <p:grpSpPr bwMode="auto">
            <a:xfrm>
              <a:off x="672" y="2736"/>
              <a:ext cx="1728" cy="576"/>
              <a:chOff x="1104" y="2160"/>
              <a:chExt cx="1728" cy="576"/>
            </a:xfrm>
          </p:grpSpPr>
          <p:sp>
            <p:nvSpPr>
              <p:cNvPr id="13338" name="Line 12"/>
              <p:cNvSpPr>
                <a:spLocks noChangeShapeType="1"/>
              </p:cNvSpPr>
              <p:nvPr/>
            </p:nvSpPr>
            <p:spPr bwMode="auto">
              <a:xfrm>
                <a:off x="2832" y="2160"/>
                <a:ext cx="0" cy="576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39" name="Line 13"/>
              <p:cNvSpPr>
                <a:spLocks noChangeShapeType="1"/>
              </p:cNvSpPr>
              <p:nvPr/>
            </p:nvSpPr>
            <p:spPr bwMode="auto">
              <a:xfrm flipH="1">
                <a:off x="1104" y="2736"/>
                <a:ext cx="1728" cy="0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40" name="Line 14"/>
              <p:cNvSpPr>
                <a:spLocks noChangeShapeType="1"/>
              </p:cNvSpPr>
              <p:nvPr/>
            </p:nvSpPr>
            <p:spPr bwMode="auto">
              <a:xfrm flipV="1">
                <a:off x="1104" y="2352"/>
                <a:ext cx="0" cy="384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38255" name="Text Box 15"/>
            <p:cNvSpPr txBox="1">
              <a:spLocks noChangeArrowheads="1"/>
            </p:cNvSpPr>
            <p:nvPr/>
          </p:nvSpPr>
          <p:spPr bwMode="auto">
            <a:xfrm>
              <a:off x="768" y="3122"/>
              <a:ext cx="1488" cy="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75000"/>
                </a:lnSpc>
                <a:spcBef>
                  <a:spcPct val="50000"/>
                </a:spcBef>
                <a:defRPr/>
              </a:pPr>
              <a:r>
                <a:rPr lang="en-GB" b="1" dirty="0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Hydrogenation</a:t>
              </a:r>
            </a:p>
            <a:p>
              <a:pPr algn="ctr">
                <a:lnSpc>
                  <a:spcPct val="75000"/>
                </a:lnSpc>
                <a:spcBef>
                  <a:spcPct val="50000"/>
                </a:spcBef>
                <a:defRPr/>
              </a:pPr>
              <a:r>
                <a:rPr lang="ar-EG" sz="2400" b="1" dirty="0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هَـدْرَﭽـَــــــــة</a:t>
              </a:r>
              <a:endParaRPr lang="en-GB" sz="24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138264" name="Text Box 24"/>
          <p:cNvSpPr txBox="1">
            <a:spLocks noChangeArrowheads="1"/>
          </p:cNvSpPr>
          <p:nvPr/>
        </p:nvSpPr>
        <p:spPr bwMode="auto">
          <a:xfrm>
            <a:off x="5715000" y="4498975"/>
            <a:ext cx="1066800" cy="31432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89803" dir="2700000" algn="ctr" rotWithShape="0">
              <a:srgbClr val="4D4D4D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en-US" sz="1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Steroids</a:t>
            </a:r>
            <a:endParaRPr lang="en-GB" sz="1400" b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8265" name="Text Box 25"/>
          <p:cNvSpPr txBox="1">
            <a:spLocks noChangeArrowheads="1"/>
          </p:cNvSpPr>
          <p:nvPr/>
        </p:nvSpPr>
        <p:spPr bwMode="auto">
          <a:xfrm>
            <a:off x="5562600" y="4879975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1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Sex Hormones    &amp; Cholesterol</a:t>
            </a:r>
          </a:p>
        </p:txBody>
      </p:sp>
      <p:sp>
        <p:nvSpPr>
          <p:cNvPr id="27676" name="Rectangle 28"/>
          <p:cNvSpPr>
            <a:spLocks noChangeArrowheads="1"/>
          </p:cNvSpPr>
          <p:nvPr/>
        </p:nvSpPr>
        <p:spPr bwMode="auto">
          <a:xfrm>
            <a:off x="7315200" y="4498975"/>
            <a:ext cx="9144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4053" dir="3542175" algn="ctr" rotWithShape="0">
              <a:schemeClr val="tx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sz="1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Waxes</a:t>
            </a:r>
          </a:p>
        </p:txBody>
      </p:sp>
      <p:grpSp>
        <p:nvGrpSpPr>
          <p:cNvPr id="4" name="Group 31"/>
          <p:cNvGrpSpPr>
            <a:grpSpLocks/>
          </p:cNvGrpSpPr>
          <p:nvPr/>
        </p:nvGrpSpPr>
        <p:grpSpPr bwMode="auto">
          <a:xfrm>
            <a:off x="914400" y="2670175"/>
            <a:ext cx="6781800" cy="1649413"/>
            <a:chOff x="576" y="977"/>
            <a:chExt cx="4272" cy="1039"/>
          </a:xfrm>
        </p:grpSpPr>
        <p:sp>
          <p:nvSpPr>
            <p:cNvPr id="13326" name="Text Box 3"/>
            <p:cNvSpPr txBox="1">
              <a:spLocks noChangeArrowheads="1"/>
            </p:cNvSpPr>
            <p:nvPr/>
          </p:nvSpPr>
          <p:spPr bwMode="auto">
            <a:xfrm>
              <a:off x="1776" y="977"/>
              <a:ext cx="182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2000" b="1"/>
                <a:t>(Composed of Lipids)</a:t>
              </a:r>
            </a:p>
          </p:txBody>
        </p:sp>
        <p:grpSp>
          <p:nvGrpSpPr>
            <p:cNvPr id="13327" name="Group 30"/>
            <p:cNvGrpSpPr>
              <a:grpSpLocks/>
            </p:cNvGrpSpPr>
            <p:nvPr/>
          </p:nvGrpSpPr>
          <p:grpSpPr bwMode="auto">
            <a:xfrm>
              <a:off x="576" y="1248"/>
              <a:ext cx="4272" cy="768"/>
              <a:chOff x="576" y="1248"/>
              <a:chExt cx="4272" cy="768"/>
            </a:xfrm>
          </p:grpSpPr>
          <p:sp>
            <p:nvSpPr>
              <p:cNvPr id="13328" name="Line 17"/>
              <p:cNvSpPr>
                <a:spLocks noChangeShapeType="1"/>
              </p:cNvSpPr>
              <p:nvPr/>
            </p:nvSpPr>
            <p:spPr bwMode="auto">
              <a:xfrm>
                <a:off x="1728" y="1248"/>
                <a:ext cx="18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29" name="Line 18"/>
              <p:cNvSpPr>
                <a:spLocks noChangeShapeType="1"/>
              </p:cNvSpPr>
              <p:nvPr/>
            </p:nvSpPr>
            <p:spPr bwMode="auto">
              <a:xfrm>
                <a:off x="2640" y="1248"/>
                <a:ext cx="0" cy="38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30" name="Line 19"/>
              <p:cNvSpPr>
                <a:spLocks noChangeShapeType="1"/>
              </p:cNvSpPr>
              <p:nvPr/>
            </p:nvSpPr>
            <p:spPr bwMode="auto">
              <a:xfrm>
                <a:off x="576" y="1632"/>
                <a:ext cx="4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31" name="Line 20"/>
              <p:cNvSpPr>
                <a:spLocks noChangeShapeType="1"/>
              </p:cNvSpPr>
              <p:nvPr/>
            </p:nvSpPr>
            <p:spPr bwMode="auto">
              <a:xfrm>
                <a:off x="576" y="1632"/>
                <a:ext cx="0" cy="38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32" name="Line 21"/>
              <p:cNvSpPr>
                <a:spLocks noChangeShapeType="1"/>
              </p:cNvSpPr>
              <p:nvPr/>
            </p:nvSpPr>
            <p:spPr bwMode="auto">
              <a:xfrm>
                <a:off x="1632" y="1632"/>
                <a:ext cx="0" cy="38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33" name="Line 22"/>
              <p:cNvSpPr>
                <a:spLocks noChangeShapeType="1"/>
              </p:cNvSpPr>
              <p:nvPr/>
            </p:nvSpPr>
            <p:spPr bwMode="auto">
              <a:xfrm>
                <a:off x="4032" y="1632"/>
                <a:ext cx="0" cy="38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34" name="Line 23"/>
              <p:cNvSpPr>
                <a:spLocks noChangeShapeType="1"/>
              </p:cNvSpPr>
              <p:nvPr/>
            </p:nvSpPr>
            <p:spPr bwMode="auto">
              <a:xfrm>
                <a:off x="2880" y="1632"/>
                <a:ext cx="0" cy="38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35" name="Line 22"/>
              <p:cNvSpPr>
                <a:spLocks noChangeShapeType="1"/>
              </p:cNvSpPr>
              <p:nvPr/>
            </p:nvSpPr>
            <p:spPr bwMode="auto">
              <a:xfrm>
                <a:off x="4842" y="1632"/>
                <a:ext cx="0" cy="38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29" name="Group 28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30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31" name="Picture 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3" name="TextBox 2"/>
          <p:cNvSpPr txBox="1"/>
          <p:nvPr/>
        </p:nvSpPr>
        <p:spPr>
          <a:xfrm>
            <a:off x="2362200" y="152400"/>
            <a:ext cx="4648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</a:t>
            </a:r>
            <a:endParaRPr lang="en-US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8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8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8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8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8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8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8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8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8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8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8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8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8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8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8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8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7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7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7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4" grpId="0" animBg="1"/>
      <p:bldP spid="138245" grpId="0" animBg="1"/>
      <p:bldP spid="138246" grpId="0" animBg="1"/>
      <p:bldP spid="138247" grpId="0"/>
      <p:bldP spid="138248" grpId="0"/>
      <p:bldP spid="138249" grpId="0"/>
      <p:bldP spid="138264" grpId="0" animBg="1"/>
      <p:bldP spid="138265" grpId="0"/>
      <p:bldP spid="2767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Quiz1</a:t>
            </a:r>
            <a:endParaRPr lang="en-US"/>
          </a:p>
        </p:txBody>
      </p:sp>
      <p:sp>
        <p:nvSpPr>
          <p:cNvPr id="3" name="Slide Number Placeholder 2" hidden="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AD9D26-E4C0-4454-B41C-BB75FA786D05}" type="slidenum">
              <a:rPr lang="ar-SA" smtClean="0"/>
              <a:pPr>
                <a:defRPr/>
              </a:pPr>
              <a:t>14</a:t>
            </a:fld>
            <a:endParaRPr lang="en-GB"/>
          </a:p>
        </p:txBody>
      </p:sp>
      <p:pic>
        <p:nvPicPr>
          <p:cNvPr id="13" name="Picture 12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2362200"/>
            <a:ext cx="5740400" cy="3085088"/>
          </a:xfrm>
          <a:prstGeom prst="rect">
            <a:avLst/>
          </a:prstGeom>
        </p:spPr>
      </p:pic>
      <p:pic>
        <p:nvPicPr>
          <p:cNvPr id="14" name="Picture 13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5" name="Picture 14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92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custDataLst>
      <p:tags r:id="rId1"/>
    </p:custDataLst>
    <p:extLst>
      <p:ext uri="{BB962C8B-B14F-4D97-AF65-F5344CB8AC3E}">
        <p14:creationId xmlns:p14="http://schemas.microsoft.com/office/powerpoint/2010/main" val="3351828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10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4086225" y="52388"/>
            <a:ext cx="4929188" cy="6762750"/>
            <a:chOff x="4085582" y="51992"/>
            <a:chExt cx="4929222" cy="6762464"/>
          </a:xfrm>
        </p:grpSpPr>
        <p:sp>
          <p:nvSpPr>
            <p:cNvPr id="12" name="Rectangle 11"/>
            <p:cNvSpPr/>
            <p:nvPr/>
          </p:nvSpPr>
          <p:spPr>
            <a:xfrm>
              <a:off x="4085582" y="51992"/>
              <a:ext cx="4929222" cy="6762464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pic>
          <p:nvPicPr>
            <p:cNvPr id="16" name="Picture 15" descr="Ashraf-Picture2.bmp.ti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8" cstate="print"/>
            <a:srcRect t="2674" b="17106"/>
            <a:stretch>
              <a:fillRect/>
            </a:stretch>
          </p:blipFill>
          <p:spPr>
            <a:xfrm>
              <a:off x="4975676" y="2492896"/>
              <a:ext cx="3052708" cy="3269535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8440" name="TextBox 16"/>
            <p:cNvSpPr txBox="1">
              <a:spLocks noChangeArrowheads="1"/>
            </p:cNvSpPr>
            <p:nvPr/>
          </p:nvSpPr>
          <p:spPr bwMode="auto">
            <a:xfrm>
              <a:off x="4788024" y="5862935"/>
              <a:ext cx="367810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sz="2400" b="1" i="1"/>
                <a:t>Prof. Ashraf M. Ahmed</a:t>
              </a:r>
            </a:p>
          </p:txBody>
        </p:sp>
        <p:sp>
          <p:nvSpPr>
            <p:cNvPr id="18441" name="TextBox 17"/>
            <p:cNvSpPr txBox="1">
              <a:spLocks noChangeArrowheads="1"/>
            </p:cNvSpPr>
            <p:nvPr/>
          </p:nvSpPr>
          <p:spPr bwMode="auto">
            <a:xfrm>
              <a:off x="5429256" y="6345816"/>
              <a:ext cx="242889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sz="2000" b="1">
                  <a:solidFill>
                    <a:srgbClr val="0000FF"/>
                  </a:solidFill>
                </a:rPr>
                <a:t>aalii@ksu.edu.sa</a:t>
              </a:r>
            </a:p>
          </p:txBody>
        </p:sp>
        <p:pic>
          <p:nvPicPr>
            <p:cNvPr id="18442" name="Picture 9" descr="email22.bmp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9952" y="116632"/>
              <a:ext cx="4819040" cy="907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3" name="TextBox 12"/>
            <p:cNvSpPr txBox="1">
              <a:spLocks noChangeArrowheads="1"/>
            </p:cNvSpPr>
            <p:nvPr/>
          </p:nvSpPr>
          <p:spPr bwMode="auto">
            <a:xfrm>
              <a:off x="5364088" y="1188041"/>
              <a:ext cx="244827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altLang="en-US" sz="1600" b="1" dirty="0" smtClean="0"/>
                <a:t>College </a:t>
              </a:r>
              <a:r>
                <a:rPr lang="en-US" altLang="en-US" sz="1600" b="1" dirty="0"/>
                <a:t>of Science, </a:t>
              </a:r>
            </a:p>
            <a:p>
              <a:pPr algn="ctr" eaLnBrk="1" hangingPunct="1"/>
              <a:r>
                <a:rPr lang="en-US" altLang="en-US" sz="1600" b="1" dirty="0"/>
                <a:t>Zoology Department</a:t>
              </a:r>
              <a:endParaRPr lang="ar-SA" altLang="en-US" sz="1600" b="1" dirty="0"/>
            </a:p>
          </p:txBody>
        </p:sp>
      </p:grpSp>
      <p:pic>
        <p:nvPicPr>
          <p:cNvPr id="5122" name="Picture 2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0" cstate="print"/>
          <a:srcRect l="4658" t="19679" r="6347"/>
          <a:stretch>
            <a:fillRect/>
          </a:stretch>
        </p:blipFill>
        <p:spPr bwMode="auto">
          <a:xfrm>
            <a:off x="4139952" y="4653136"/>
            <a:ext cx="4536504" cy="1175643"/>
          </a:xfrm>
          <a:prstGeom prst="rect">
            <a:avLst/>
          </a:prstGeom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114800" y="1981200"/>
            <a:ext cx="4724400" cy="533400"/>
          </a:xfrm>
          <a:effectLst>
            <a:outerShdw dist="35921" dir="2700000" algn="ctr" rotWithShape="0">
              <a:schemeClr val="bg1"/>
            </a:outerShdw>
          </a:effectLst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2800" dirty="0" smtClean="0">
                <a:solidFill>
                  <a:srgbClr val="0000FF"/>
                </a:solidFill>
                <a:latin typeface="Impact" pitchFamily="34" charset="0"/>
              </a:rPr>
              <a:t>General Animal Biology (Zoo-145)</a:t>
            </a:r>
          </a:p>
        </p:txBody>
      </p:sp>
      <p:pic>
        <p:nvPicPr>
          <p:cNvPr id="18437" name="Picture 15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50"/>
          <a:stretch>
            <a:fillRect/>
          </a:stretch>
        </p:blipFill>
        <p:spPr bwMode="auto">
          <a:xfrm>
            <a:off x="49213" y="39688"/>
            <a:ext cx="3943350" cy="67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45532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xit" presetSubtype="32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3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Polymers</a:t>
            </a:r>
            <a:endParaRPr lang="en-US"/>
          </a:p>
        </p:txBody>
      </p:sp>
      <p:sp>
        <p:nvSpPr>
          <p:cNvPr id="3" name="Slide Number Placeholder 2" hidden="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AD9D26-E4C0-4454-B41C-BB75FA786D05}" type="slidenum">
              <a:rPr lang="ar-SA" smtClean="0"/>
              <a:pPr>
                <a:defRPr/>
              </a:pPr>
              <a:t>2</a:t>
            </a:fld>
            <a:endParaRPr lang="en-GB"/>
          </a:p>
        </p:txBody>
      </p:sp>
      <p:pic>
        <p:nvPicPr>
          <p:cNvPr id="14" name="Picture 13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2362200"/>
            <a:ext cx="5359400" cy="1607760"/>
          </a:xfrm>
          <a:prstGeom prst="rect">
            <a:avLst/>
          </a:prstGeom>
        </p:spPr>
      </p:pic>
      <p:pic>
        <p:nvPicPr>
          <p:cNvPr id="15" name="Picture 14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6" name="Picture 15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92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custDataLst>
      <p:tags r:id="rId1"/>
    </p:custDataLst>
    <p:extLst>
      <p:ext uri="{BB962C8B-B14F-4D97-AF65-F5344CB8AC3E}">
        <p14:creationId xmlns:p14="http://schemas.microsoft.com/office/powerpoint/2010/main" val="1043937375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24" name="Text Box 12"/>
          <p:cNvSpPr txBox="1">
            <a:spLocks noChangeArrowheads="1"/>
          </p:cNvSpPr>
          <p:nvPr/>
        </p:nvSpPr>
        <p:spPr bwMode="auto">
          <a:xfrm>
            <a:off x="457200" y="1279525"/>
            <a:ext cx="8153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Proteins are polymer of amino acids (constructed from 20 amino acids)  (to form Polypeptides).</a:t>
            </a:r>
          </a:p>
        </p:txBody>
      </p:sp>
      <p:sp>
        <p:nvSpPr>
          <p:cNvPr id="141349" name="Rectangle 37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6248400" cy="5334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36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2-Proteins </a:t>
            </a:r>
            <a:r>
              <a:rPr lang="en-US" sz="36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(Polypeptides)</a:t>
            </a:r>
            <a:endParaRPr lang="en-US" altLang="en-US" sz="3600" b="1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304800" y="2209800"/>
            <a:ext cx="82296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There are six functions of proteins:</a:t>
            </a:r>
            <a:endParaRPr lang="en-US" sz="2400" dirty="0">
              <a:solidFill>
                <a:srgbClr val="FF0000"/>
              </a:solidFill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sz="2800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1.</a:t>
            </a:r>
            <a:r>
              <a:rPr lang="en-US" sz="2000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Storage:</a:t>
            </a:r>
            <a:r>
              <a:rPr lang="en-US" sz="2000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albumin (egg white)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sz="2000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2.</a:t>
            </a:r>
            <a:r>
              <a:rPr lang="en-US" sz="2000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Transport: </a:t>
            </a:r>
            <a:r>
              <a:rPr lang="en-US" sz="2000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hemoglobin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sz="2000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3.</a:t>
            </a:r>
            <a:r>
              <a:rPr lang="en-US" sz="2000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Regulatory:        some hormones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sz="2000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4.</a:t>
            </a:r>
            <a:r>
              <a:rPr lang="en-US" sz="2000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Movement:</a:t>
            </a:r>
            <a:r>
              <a:rPr lang="en-US" sz="2000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muscles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sz="2000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5.</a:t>
            </a:r>
            <a:r>
              <a:rPr lang="en-US" sz="2000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Structural:</a:t>
            </a:r>
            <a:r>
              <a:rPr lang="en-US" sz="2000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membranes, hair, nails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sz="2000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6.</a:t>
            </a:r>
            <a:r>
              <a:rPr lang="en-US" sz="2000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Enzymes:</a:t>
            </a:r>
            <a:r>
              <a:rPr lang="en-US" sz="2000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cellular reactions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41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24" grpId="0"/>
      <p:bldP spid="2150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105400" y="2606675"/>
            <a:ext cx="1447800" cy="1236663"/>
            <a:chOff x="3216" y="3340"/>
            <a:chExt cx="912" cy="779"/>
          </a:xfrm>
        </p:grpSpPr>
        <p:sp>
          <p:nvSpPr>
            <p:cNvPr id="4130" name="Rectangle 4"/>
            <p:cNvSpPr>
              <a:spLocks noChangeArrowheads="1"/>
            </p:cNvSpPr>
            <p:nvPr/>
          </p:nvSpPr>
          <p:spPr bwMode="auto">
            <a:xfrm>
              <a:off x="3312" y="3340"/>
              <a:ext cx="672" cy="52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4131" name="Text Box 5"/>
            <p:cNvSpPr txBox="1">
              <a:spLocks noChangeArrowheads="1"/>
            </p:cNvSpPr>
            <p:nvPr/>
          </p:nvSpPr>
          <p:spPr bwMode="auto">
            <a:xfrm>
              <a:off x="3216" y="3888"/>
              <a:ext cx="9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800" b="1"/>
                <a:t>Side chain</a:t>
              </a:r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2781300" y="1082675"/>
            <a:ext cx="2209800" cy="2317750"/>
            <a:chOff x="1488" y="2208"/>
            <a:chExt cx="1392" cy="1460"/>
          </a:xfrm>
        </p:grpSpPr>
        <p:sp>
          <p:nvSpPr>
            <p:cNvPr id="4128" name="Rectangle 7"/>
            <p:cNvSpPr>
              <a:spLocks noChangeArrowheads="1"/>
            </p:cNvSpPr>
            <p:nvPr/>
          </p:nvSpPr>
          <p:spPr bwMode="auto">
            <a:xfrm>
              <a:off x="2064" y="2208"/>
              <a:ext cx="816" cy="1152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4129" name="Text Box 8"/>
            <p:cNvSpPr txBox="1">
              <a:spLocks noChangeArrowheads="1"/>
            </p:cNvSpPr>
            <p:nvPr/>
          </p:nvSpPr>
          <p:spPr bwMode="auto">
            <a:xfrm>
              <a:off x="1488" y="3264"/>
              <a:ext cx="672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800" b="1"/>
                <a:t>Amino group</a:t>
              </a:r>
            </a:p>
          </p:txBody>
        </p:sp>
      </p:grp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6553200" y="1158875"/>
            <a:ext cx="2362200" cy="2317750"/>
            <a:chOff x="3840" y="2256"/>
            <a:chExt cx="1488" cy="1460"/>
          </a:xfrm>
        </p:grpSpPr>
        <p:sp>
          <p:nvSpPr>
            <p:cNvPr id="4126" name="Rectangle 10"/>
            <p:cNvSpPr>
              <a:spLocks noChangeArrowheads="1"/>
            </p:cNvSpPr>
            <p:nvPr/>
          </p:nvSpPr>
          <p:spPr bwMode="auto">
            <a:xfrm>
              <a:off x="3840" y="2256"/>
              <a:ext cx="768" cy="1152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4127" name="Text Box 11"/>
            <p:cNvSpPr txBox="1">
              <a:spLocks noChangeArrowheads="1"/>
            </p:cNvSpPr>
            <p:nvPr/>
          </p:nvSpPr>
          <p:spPr bwMode="auto">
            <a:xfrm>
              <a:off x="4560" y="3312"/>
              <a:ext cx="768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800" b="1"/>
                <a:t>Carboxyl group</a:t>
              </a:r>
            </a:p>
          </p:txBody>
        </p:sp>
      </p:grpSp>
      <p:sp>
        <p:nvSpPr>
          <p:cNvPr id="141325" name="Text Box 13"/>
          <p:cNvSpPr txBox="1">
            <a:spLocks noChangeArrowheads="1"/>
          </p:cNvSpPr>
          <p:nvPr/>
        </p:nvSpPr>
        <p:spPr bwMode="auto">
          <a:xfrm>
            <a:off x="304800" y="1274763"/>
            <a:ext cx="2743200" cy="11969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General Formula of the Amino Acid:</a:t>
            </a:r>
          </a:p>
        </p:txBody>
      </p:sp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3733800" y="930275"/>
            <a:ext cx="4267200" cy="2403475"/>
            <a:chOff x="2448" y="2112"/>
            <a:chExt cx="2688" cy="1514"/>
          </a:xfrm>
        </p:grpSpPr>
        <p:sp>
          <p:nvSpPr>
            <p:cNvPr id="141327" name="Text Box 15"/>
            <p:cNvSpPr txBox="1">
              <a:spLocks noChangeArrowheads="1"/>
            </p:cNvSpPr>
            <p:nvPr/>
          </p:nvSpPr>
          <p:spPr bwMode="auto">
            <a:xfrm>
              <a:off x="3552" y="2592"/>
              <a:ext cx="384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4000" b="1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</a:t>
              </a:r>
            </a:p>
          </p:txBody>
        </p:sp>
        <p:sp>
          <p:nvSpPr>
            <p:cNvPr id="141328" name="Text Box 16"/>
            <p:cNvSpPr txBox="1">
              <a:spLocks noChangeArrowheads="1"/>
            </p:cNvSpPr>
            <p:nvPr/>
          </p:nvSpPr>
          <p:spPr bwMode="auto">
            <a:xfrm>
              <a:off x="3552" y="2112"/>
              <a:ext cx="384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4000" b="1">
                  <a:solidFill>
                    <a:srgbClr val="66006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H</a:t>
              </a:r>
            </a:p>
          </p:txBody>
        </p:sp>
        <p:sp>
          <p:nvSpPr>
            <p:cNvPr id="141329" name="Text Box 17"/>
            <p:cNvSpPr txBox="1">
              <a:spLocks noChangeArrowheads="1"/>
            </p:cNvSpPr>
            <p:nvPr/>
          </p:nvSpPr>
          <p:spPr bwMode="auto">
            <a:xfrm>
              <a:off x="3576" y="3184"/>
              <a:ext cx="384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40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R</a:t>
              </a:r>
            </a:p>
          </p:txBody>
        </p:sp>
        <p:sp>
          <p:nvSpPr>
            <p:cNvPr id="4110" name="Line 18"/>
            <p:cNvSpPr>
              <a:spLocks noChangeShapeType="1"/>
            </p:cNvSpPr>
            <p:nvPr/>
          </p:nvSpPr>
          <p:spPr bwMode="auto">
            <a:xfrm flipV="1">
              <a:off x="3744" y="2448"/>
              <a:ext cx="0" cy="24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11" name="Line 19"/>
            <p:cNvSpPr>
              <a:spLocks noChangeShapeType="1"/>
            </p:cNvSpPr>
            <p:nvPr/>
          </p:nvSpPr>
          <p:spPr bwMode="auto">
            <a:xfrm>
              <a:off x="3744" y="2976"/>
              <a:ext cx="0" cy="28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4112" name="Group 20"/>
            <p:cNvGrpSpPr>
              <a:grpSpLocks/>
            </p:cNvGrpSpPr>
            <p:nvPr/>
          </p:nvGrpSpPr>
          <p:grpSpPr bwMode="auto">
            <a:xfrm>
              <a:off x="2448" y="2160"/>
              <a:ext cx="1152" cy="1248"/>
              <a:chOff x="2064" y="2544"/>
              <a:chExt cx="1152" cy="1248"/>
            </a:xfrm>
          </p:grpSpPr>
          <p:sp>
            <p:nvSpPr>
              <p:cNvPr id="141333" name="Text Box 21"/>
              <p:cNvSpPr txBox="1">
                <a:spLocks noChangeArrowheads="1"/>
              </p:cNvSpPr>
              <p:nvPr/>
            </p:nvSpPr>
            <p:spPr bwMode="auto">
              <a:xfrm>
                <a:off x="2544" y="2976"/>
                <a:ext cx="384" cy="4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GB" sz="4000" b="1"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N</a:t>
                </a:r>
              </a:p>
            </p:txBody>
          </p:sp>
          <p:sp>
            <p:nvSpPr>
              <p:cNvPr id="141334" name="Text Box 22"/>
              <p:cNvSpPr txBox="1">
                <a:spLocks noChangeArrowheads="1"/>
              </p:cNvSpPr>
              <p:nvPr/>
            </p:nvSpPr>
            <p:spPr bwMode="auto">
              <a:xfrm>
                <a:off x="2112" y="2544"/>
                <a:ext cx="384" cy="4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GB" sz="4000" b="1">
                    <a:solidFill>
                      <a:srgbClr val="660066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H</a:t>
                </a:r>
              </a:p>
            </p:txBody>
          </p:sp>
          <p:sp>
            <p:nvSpPr>
              <p:cNvPr id="141335" name="Text Box 23"/>
              <p:cNvSpPr txBox="1">
                <a:spLocks noChangeArrowheads="1"/>
              </p:cNvSpPr>
              <p:nvPr/>
            </p:nvSpPr>
            <p:spPr bwMode="auto">
              <a:xfrm>
                <a:off x="2064" y="3350"/>
                <a:ext cx="384" cy="4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GB" sz="4000" b="1">
                    <a:solidFill>
                      <a:srgbClr val="660066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H</a:t>
                </a:r>
              </a:p>
            </p:txBody>
          </p:sp>
          <p:sp>
            <p:nvSpPr>
              <p:cNvPr id="4123" name="Line 24"/>
              <p:cNvSpPr>
                <a:spLocks noChangeShapeType="1"/>
              </p:cNvSpPr>
              <p:nvPr/>
            </p:nvSpPr>
            <p:spPr bwMode="auto">
              <a:xfrm>
                <a:off x="2400" y="2896"/>
                <a:ext cx="192" cy="144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4" name="Line 25"/>
              <p:cNvSpPr>
                <a:spLocks noChangeShapeType="1"/>
              </p:cNvSpPr>
              <p:nvPr/>
            </p:nvSpPr>
            <p:spPr bwMode="auto">
              <a:xfrm flipH="1">
                <a:off x="2400" y="3312"/>
                <a:ext cx="192" cy="24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5" name="Line 26"/>
              <p:cNvSpPr>
                <a:spLocks noChangeShapeType="1"/>
              </p:cNvSpPr>
              <p:nvPr/>
            </p:nvSpPr>
            <p:spPr bwMode="auto">
              <a:xfrm flipH="1">
                <a:off x="2832" y="3216"/>
                <a:ext cx="384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113" name="Line 27"/>
            <p:cNvSpPr>
              <a:spLocks noChangeShapeType="1"/>
            </p:cNvSpPr>
            <p:nvPr/>
          </p:nvSpPr>
          <p:spPr bwMode="auto">
            <a:xfrm flipH="1">
              <a:off x="3840" y="2832"/>
              <a:ext cx="384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1340" name="Text Box 28"/>
            <p:cNvSpPr txBox="1">
              <a:spLocks noChangeArrowheads="1"/>
            </p:cNvSpPr>
            <p:nvPr/>
          </p:nvSpPr>
          <p:spPr bwMode="auto">
            <a:xfrm>
              <a:off x="4176" y="2592"/>
              <a:ext cx="384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40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</a:t>
              </a:r>
            </a:p>
          </p:txBody>
        </p:sp>
        <p:sp>
          <p:nvSpPr>
            <p:cNvPr id="141341" name="Text Box 29"/>
            <p:cNvSpPr txBox="1">
              <a:spLocks noChangeArrowheads="1"/>
            </p:cNvSpPr>
            <p:nvPr/>
          </p:nvSpPr>
          <p:spPr bwMode="auto">
            <a:xfrm>
              <a:off x="4416" y="3014"/>
              <a:ext cx="720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4000" b="1">
                  <a:solidFill>
                    <a:srgbClr val="0099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O</a:t>
              </a:r>
              <a:r>
                <a:rPr lang="en-GB" sz="4000" b="1">
                  <a:solidFill>
                    <a:srgbClr val="66006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H</a:t>
              </a:r>
            </a:p>
          </p:txBody>
        </p:sp>
        <p:sp>
          <p:nvSpPr>
            <p:cNvPr id="141342" name="Text Box 30"/>
            <p:cNvSpPr txBox="1">
              <a:spLocks noChangeArrowheads="1"/>
            </p:cNvSpPr>
            <p:nvPr/>
          </p:nvSpPr>
          <p:spPr bwMode="auto">
            <a:xfrm>
              <a:off x="4464" y="2198"/>
              <a:ext cx="384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4000" b="1">
                  <a:solidFill>
                    <a:srgbClr val="0099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O</a:t>
              </a:r>
            </a:p>
          </p:txBody>
        </p:sp>
        <p:sp>
          <p:nvSpPr>
            <p:cNvPr id="4117" name="Line 31"/>
            <p:cNvSpPr>
              <a:spLocks noChangeShapeType="1"/>
            </p:cNvSpPr>
            <p:nvPr/>
          </p:nvSpPr>
          <p:spPr bwMode="auto">
            <a:xfrm flipH="1">
              <a:off x="4400" y="2464"/>
              <a:ext cx="136" cy="23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18" name="Line 32"/>
            <p:cNvSpPr>
              <a:spLocks noChangeShapeType="1"/>
            </p:cNvSpPr>
            <p:nvPr/>
          </p:nvSpPr>
          <p:spPr bwMode="auto">
            <a:xfrm flipH="1">
              <a:off x="4448" y="2512"/>
              <a:ext cx="136" cy="21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19" name="Line 33"/>
            <p:cNvSpPr>
              <a:spLocks noChangeShapeType="1"/>
            </p:cNvSpPr>
            <p:nvPr/>
          </p:nvSpPr>
          <p:spPr bwMode="auto">
            <a:xfrm>
              <a:off x="4416" y="2944"/>
              <a:ext cx="96" cy="17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1347" name="Rectangle 35"/>
          <p:cNvSpPr>
            <a:spLocks noChangeArrowheads="1"/>
          </p:cNvSpPr>
          <p:nvPr/>
        </p:nvSpPr>
        <p:spPr bwMode="auto">
          <a:xfrm>
            <a:off x="228600" y="152400"/>
            <a:ext cx="8458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The components of proteins include </a:t>
            </a:r>
            <a:r>
              <a:rPr lang="en-US" alt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r>
              <a:rPr lang="en-US" alt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hydrogen atom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a </a:t>
            </a:r>
            <a:r>
              <a:rPr lang="en-US" altLang="en-US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carboxyl group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an </a:t>
            </a:r>
            <a:r>
              <a:rPr lang="en-US" altLang="en-US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amino group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and a </a:t>
            </a:r>
            <a:r>
              <a:rPr lang="en-US" alt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variable </a:t>
            </a:r>
            <a:r>
              <a:rPr lang="ar-EG" altLang="en-U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متغيرة</a:t>
            </a:r>
            <a:r>
              <a:rPr lang="en-US" alt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 </a:t>
            </a:r>
            <a:r>
              <a:rPr lang="en-US" altLang="en-US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group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(or side chain).</a:t>
            </a:r>
            <a:endParaRPr lang="en-US" altLang="en-US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1348" name="Text Box 36"/>
          <p:cNvSpPr txBox="1">
            <a:spLocks noChangeArrowheads="1"/>
          </p:cNvSpPr>
          <p:nvPr/>
        </p:nvSpPr>
        <p:spPr bwMode="auto">
          <a:xfrm>
            <a:off x="381000" y="3886200"/>
            <a:ext cx="7239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800" b="1">
                <a:solidFill>
                  <a:srgbClr val="000000"/>
                </a:solidFill>
              </a:rPr>
              <a:t>- Differences in </a:t>
            </a:r>
            <a:r>
              <a:rPr lang="en-US" altLang="en-US" sz="1800" b="1">
                <a:solidFill>
                  <a:srgbClr val="0000FF"/>
                </a:solidFill>
              </a:rPr>
              <a:t>R</a:t>
            </a:r>
            <a:r>
              <a:rPr lang="en-US" altLang="en-US" sz="1800" b="1">
                <a:solidFill>
                  <a:srgbClr val="000000"/>
                </a:solidFill>
              </a:rPr>
              <a:t> groups produce the 20 different amino acids.</a:t>
            </a:r>
            <a:endParaRPr lang="en-GB" altLang="en-US" sz="1800" b="1">
              <a:solidFill>
                <a:srgbClr val="000000"/>
              </a:solidFill>
            </a:endParaRPr>
          </a:p>
        </p:txBody>
      </p:sp>
      <p:sp>
        <p:nvSpPr>
          <p:cNvPr id="142339" name="Rectangle 3"/>
          <p:cNvSpPr>
            <a:spLocks noChangeArrowheads="1"/>
          </p:cNvSpPr>
          <p:nvPr/>
        </p:nvSpPr>
        <p:spPr bwMode="auto">
          <a:xfrm>
            <a:off x="304800" y="5029200"/>
            <a:ext cx="8305800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>
              <a:spcBef>
                <a:spcPct val="20000"/>
              </a:spcBef>
              <a:buClr>
                <a:srgbClr val="0000FF"/>
              </a:buClr>
              <a:buSzPct val="135000"/>
              <a:buFont typeface="Wingdings" pitchFamily="2" charset="2"/>
              <a:buChar char="v"/>
              <a:tabLst>
                <a:tab pos="2743200" algn="l"/>
              </a:tabLst>
              <a:defRPr/>
            </a:pPr>
            <a:r>
              <a:rPr lang="en-US" altLang="en-US" sz="16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Hydrophobic:</a:t>
            </a:r>
            <a:r>
              <a:rPr lang="en-US" alt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the amino acids that have hydrophobic </a:t>
            </a:r>
            <a:r>
              <a:rPr lang="en-US" altLang="en-US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alt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groups (non-polar).</a:t>
            </a:r>
          </a:p>
          <a:p>
            <a:pPr marL="609600" indent="-609600">
              <a:spcBef>
                <a:spcPct val="20000"/>
              </a:spcBef>
              <a:buClr>
                <a:srgbClr val="0000FF"/>
              </a:buClr>
              <a:buSzPct val="135000"/>
              <a:buFont typeface="Wingdings" pitchFamily="2" charset="2"/>
              <a:buChar char="v"/>
              <a:tabLst>
                <a:tab pos="2743200" algn="l"/>
              </a:tabLst>
              <a:defRPr/>
            </a:pPr>
            <a:r>
              <a:rPr lang="en-US" altLang="en-US" sz="16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Hydrophilic:</a:t>
            </a:r>
            <a:r>
              <a:rPr lang="en-US" alt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the amino acids that have polar </a:t>
            </a:r>
            <a:r>
              <a:rPr lang="en-US" altLang="en-US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alt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groups, making them hydrophilic.</a:t>
            </a:r>
          </a:p>
          <a:p>
            <a:pPr marL="609600" indent="-609600">
              <a:spcBef>
                <a:spcPct val="20000"/>
              </a:spcBef>
              <a:buClr>
                <a:srgbClr val="0000FF"/>
              </a:buClr>
              <a:buSzPct val="135000"/>
              <a:buFont typeface="Wingdings" pitchFamily="2" charset="2"/>
              <a:buChar char="v"/>
              <a:tabLst>
                <a:tab pos="2743200" algn="l"/>
              </a:tabLst>
              <a:defRPr/>
            </a:pPr>
            <a:r>
              <a:rPr lang="en-US" altLang="en-US" sz="16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Ionized:</a:t>
            </a:r>
            <a:r>
              <a:rPr lang="en-US" altLang="en-U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the amino acids with functional groups that are charged (ionized) at cellular pH (7). So, some </a:t>
            </a:r>
            <a:r>
              <a:rPr lang="en-US" altLang="en-US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altLang="en-U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groups are </a:t>
            </a:r>
            <a:r>
              <a:rPr lang="en-US" altLang="en-US" sz="16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bases</a:t>
            </a:r>
            <a:r>
              <a:rPr lang="en-US" altLang="en-U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others are </a:t>
            </a:r>
            <a:r>
              <a:rPr lang="en-US" altLang="en-US" sz="16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acids</a:t>
            </a:r>
            <a:r>
              <a:rPr lang="en-US" altLang="en-U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n-US" altLang="en-US" sz="16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2341" name="Rectangle 5"/>
          <p:cNvSpPr>
            <a:spLocks noChangeArrowheads="1"/>
          </p:cNvSpPr>
          <p:nvPr/>
        </p:nvSpPr>
        <p:spPr bwMode="auto">
          <a:xfrm>
            <a:off x="76200" y="4495800"/>
            <a:ext cx="3200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altLang="en-U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Amino acids </a:t>
            </a:r>
            <a:r>
              <a:rPr lang="ar-EG" altLang="en-US" sz="1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الأحماض الأمينية</a:t>
            </a:r>
            <a:endParaRPr lang="en-US" altLang="en-US" sz="2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1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1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41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2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2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23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2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42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42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42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25" grpId="0" animBg="1"/>
      <p:bldP spid="141348" grpId="0"/>
      <p:bldP spid="142339" grpId="0" uiExpand="1" build="p"/>
      <p:bldP spid="14234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ChangeArrowheads="1"/>
          </p:cNvSpPr>
          <p:nvPr/>
        </p:nvSpPr>
        <p:spPr bwMode="auto">
          <a:xfrm>
            <a:off x="2286000" y="228600"/>
            <a:ext cx="5029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GB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Peptide Bond</a:t>
            </a:r>
            <a:r>
              <a:rPr lang="ar-EG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الرابطة البيبتيدية </a:t>
            </a:r>
            <a:endParaRPr lang="en-GB" sz="2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4387" name="Text Box 3"/>
          <p:cNvSpPr txBox="1">
            <a:spLocks noChangeArrowheads="1"/>
          </p:cNvSpPr>
          <p:nvPr/>
        </p:nvSpPr>
        <p:spPr bwMode="auto">
          <a:xfrm>
            <a:off x="304800" y="1143000"/>
            <a:ext cx="84582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Peptide bond formed between the </a:t>
            </a:r>
            <a:r>
              <a:rPr lang="en-GB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carboxyl group</a:t>
            </a:r>
            <a:r>
              <a:rPr lang="en-GB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of one amino acid and the </a:t>
            </a:r>
            <a:r>
              <a:rPr lang="en-GB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amino group</a:t>
            </a:r>
            <a:r>
              <a:rPr lang="en-GB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of the other by dehydration. </a:t>
            </a:r>
          </a:p>
        </p:txBody>
      </p:sp>
      <p:sp>
        <p:nvSpPr>
          <p:cNvPr id="144388" name="Text Box 4"/>
          <p:cNvSpPr txBox="1">
            <a:spLocks noChangeArrowheads="1"/>
          </p:cNvSpPr>
          <p:nvPr/>
        </p:nvSpPr>
        <p:spPr bwMode="auto">
          <a:xfrm>
            <a:off x="3505200" y="4122738"/>
            <a:ext cx="1143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4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  <a:r>
              <a:rPr lang="en-GB" sz="4000" b="1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</a:p>
        </p:txBody>
      </p:sp>
      <p:sp>
        <p:nvSpPr>
          <p:cNvPr id="5125" name="Line 5"/>
          <p:cNvSpPr>
            <a:spLocks noChangeShapeType="1"/>
          </p:cNvSpPr>
          <p:nvPr/>
        </p:nvSpPr>
        <p:spPr bwMode="auto">
          <a:xfrm flipH="1">
            <a:off x="914400" y="3986213"/>
            <a:ext cx="304800" cy="381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390" name="Text Box 6"/>
          <p:cNvSpPr txBox="1">
            <a:spLocks noChangeArrowheads="1"/>
          </p:cNvSpPr>
          <p:nvPr/>
        </p:nvSpPr>
        <p:spPr bwMode="auto">
          <a:xfrm>
            <a:off x="2133600" y="3489325"/>
            <a:ext cx="609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4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</a:t>
            </a:r>
          </a:p>
        </p:txBody>
      </p:sp>
      <p:sp>
        <p:nvSpPr>
          <p:cNvPr id="144391" name="Text Box 7"/>
          <p:cNvSpPr txBox="1">
            <a:spLocks noChangeArrowheads="1"/>
          </p:cNvSpPr>
          <p:nvPr/>
        </p:nvSpPr>
        <p:spPr bwMode="auto">
          <a:xfrm>
            <a:off x="3124200" y="3452813"/>
            <a:ext cx="609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4000" b="1">
                <a:effectLst>
                  <a:outerShdw blurRad="38100" dist="38100" dir="2700000" algn="tl">
                    <a:srgbClr val="C0C0C0"/>
                  </a:outerShdw>
                </a:effectLst>
              </a:rPr>
              <a:t>C</a:t>
            </a:r>
          </a:p>
        </p:txBody>
      </p:sp>
      <p:sp>
        <p:nvSpPr>
          <p:cNvPr id="144392" name="Text Box 8"/>
          <p:cNvSpPr txBox="1">
            <a:spLocks noChangeArrowheads="1"/>
          </p:cNvSpPr>
          <p:nvPr/>
        </p:nvSpPr>
        <p:spPr bwMode="auto">
          <a:xfrm>
            <a:off x="2133600" y="2667000"/>
            <a:ext cx="609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4000" b="1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</a:p>
        </p:txBody>
      </p:sp>
      <p:sp>
        <p:nvSpPr>
          <p:cNvPr id="144393" name="Text Box 9"/>
          <p:cNvSpPr txBox="1">
            <a:spLocks noChangeArrowheads="1"/>
          </p:cNvSpPr>
          <p:nvPr/>
        </p:nvSpPr>
        <p:spPr bwMode="auto">
          <a:xfrm>
            <a:off x="2171700" y="4368800"/>
            <a:ext cx="609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40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 flipV="1">
            <a:off x="2438400" y="3200400"/>
            <a:ext cx="0" cy="381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1" name="Line 11"/>
          <p:cNvSpPr>
            <a:spLocks noChangeShapeType="1"/>
          </p:cNvSpPr>
          <p:nvPr/>
        </p:nvSpPr>
        <p:spPr bwMode="auto">
          <a:xfrm>
            <a:off x="2438400" y="4038600"/>
            <a:ext cx="0" cy="4572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396" name="Text Box 12"/>
          <p:cNvSpPr txBox="1">
            <a:spLocks noChangeArrowheads="1"/>
          </p:cNvSpPr>
          <p:nvPr/>
        </p:nvSpPr>
        <p:spPr bwMode="auto">
          <a:xfrm>
            <a:off x="1143000" y="3429000"/>
            <a:ext cx="609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4000" b="1">
                <a:effectLst>
                  <a:outerShdw blurRad="38100" dist="38100" dir="2700000" algn="tl">
                    <a:srgbClr val="C0C0C0"/>
                  </a:outerShdw>
                </a:effectLst>
              </a:rPr>
              <a:t>N</a:t>
            </a:r>
          </a:p>
        </p:txBody>
      </p:sp>
      <p:sp>
        <p:nvSpPr>
          <p:cNvPr id="144397" name="Text Box 13"/>
          <p:cNvSpPr txBox="1">
            <a:spLocks noChangeArrowheads="1"/>
          </p:cNvSpPr>
          <p:nvPr/>
        </p:nvSpPr>
        <p:spPr bwMode="auto">
          <a:xfrm>
            <a:off x="457200" y="2743200"/>
            <a:ext cx="609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4000" b="1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</a:p>
        </p:txBody>
      </p:sp>
      <p:sp>
        <p:nvSpPr>
          <p:cNvPr id="144398" name="Text Box 14"/>
          <p:cNvSpPr txBox="1">
            <a:spLocks noChangeArrowheads="1"/>
          </p:cNvSpPr>
          <p:nvPr/>
        </p:nvSpPr>
        <p:spPr bwMode="auto">
          <a:xfrm>
            <a:off x="381000" y="4022725"/>
            <a:ext cx="609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4000" b="1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</a:p>
        </p:txBody>
      </p:sp>
      <p:sp>
        <p:nvSpPr>
          <p:cNvPr id="5135" name="Line 15"/>
          <p:cNvSpPr>
            <a:spLocks noChangeShapeType="1"/>
          </p:cNvSpPr>
          <p:nvPr/>
        </p:nvSpPr>
        <p:spPr bwMode="auto">
          <a:xfrm>
            <a:off x="914400" y="3302000"/>
            <a:ext cx="304800" cy="228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6" name="Line 16"/>
          <p:cNvSpPr>
            <a:spLocks noChangeShapeType="1"/>
          </p:cNvSpPr>
          <p:nvPr/>
        </p:nvSpPr>
        <p:spPr bwMode="auto">
          <a:xfrm flipH="1">
            <a:off x="1600200" y="3810000"/>
            <a:ext cx="6096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7" name="Line 17"/>
          <p:cNvSpPr>
            <a:spLocks noChangeShapeType="1"/>
          </p:cNvSpPr>
          <p:nvPr/>
        </p:nvSpPr>
        <p:spPr bwMode="auto">
          <a:xfrm flipH="1">
            <a:off x="2590800" y="3810000"/>
            <a:ext cx="6096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402" name="Text Box 18"/>
          <p:cNvSpPr txBox="1">
            <a:spLocks noChangeArrowheads="1"/>
          </p:cNvSpPr>
          <p:nvPr/>
        </p:nvSpPr>
        <p:spPr bwMode="auto">
          <a:xfrm>
            <a:off x="3162300" y="2590800"/>
            <a:ext cx="609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4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</a:p>
        </p:txBody>
      </p:sp>
      <p:sp>
        <p:nvSpPr>
          <p:cNvPr id="5139" name="Line 19"/>
          <p:cNvSpPr>
            <a:spLocks noChangeShapeType="1"/>
          </p:cNvSpPr>
          <p:nvPr/>
        </p:nvSpPr>
        <p:spPr bwMode="auto">
          <a:xfrm flipH="1">
            <a:off x="3365500" y="3124200"/>
            <a:ext cx="0" cy="4699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404" name="Line 20"/>
          <p:cNvSpPr>
            <a:spLocks noChangeShapeType="1"/>
          </p:cNvSpPr>
          <p:nvPr/>
        </p:nvSpPr>
        <p:spPr bwMode="auto">
          <a:xfrm>
            <a:off x="3505200" y="4011613"/>
            <a:ext cx="152400" cy="2794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405" name="Text Box 21"/>
          <p:cNvSpPr txBox="1">
            <a:spLocks noChangeArrowheads="1"/>
          </p:cNvSpPr>
          <p:nvPr/>
        </p:nvSpPr>
        <p:spPr bwMode="auto">
          <a:xfrm>
            <a:off x="4724400" y="4140200"/>
            <a:ext cx="609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4000" b="1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</a:p>
        </p:txBody>
      </p:sp>
      <p:sp>
        <p:nvSpPr>
          <p:cNvPr id="144406" name="Line 22"/>
          <p:cNvSpPr>
            <a:spLocks noChangeShapeType="1"/>
          </p:cNvSpPr>
          <p:nvPr/>
        </p:nvSpPr>
        <p:spPr bwMode="auto">
          <a:xfrm flipH="1">
            <a:off x="5257800" y="4079875"/>
            <a:ext cx="304800" cy="381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5435600" y="2667000"/>
            <a:ext cx="3556000" cy="2403475"/>
            <a:chOff x="3424" y="1392"/>
            <a:chExt cx="2240" cy="1514"/>
          </a:xfrm>
        </p:grpSpPr>
        <p:sp>
          <p:nvSpPr>
            <p:cNvPr id="144408" name="Text Box 24"/>
            <p:cNvSpPr txBox="1">
              <a:spLocks noChangeArrowheads="1"/>
            </p:cNvSpPr>
            <p:nvPr/>
          </p:nvSpPr>
          <p:spPr bwMode="auto">
            <a:xfrm>
              <a:off x="4080" y="1872"/>
              <a:ext cx="384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4000" b="1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</a:t>
              </a:r>
            </a:p>
          </p:txBody>
        </p:sp>
        <p:sp>
          <p:nvSpPr>
            <p:cNvPr id="144409" name="Text Box 25"/>
            <p:cNvSpPr txBox="1">
              <a:spLocks noChangeArrowheads="1"/>
            </p:cNvSpPr>
            <p:nvPr/>
          </p:nvSpPr>
          <p:spPr bwMode="auto">
            <a:xfrm>
              <a:off x="4080" y="1392"/>
              <a:ext cx="384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4000" b="1">
                  <a:solidFill>
                    <a:srgbClr val="66006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H</a:t>
              </a:r>
            </a:p>
          </p:txBody>
        </p:sp>
        <p:sp>
          <p:nvSpPr>
            <p:cNvPr id="144410" name="Text Box 26"/>
            <p:cNvSpPr txBox="1">
              <a:spLocks noChangeArrowheads="1"/>
            </p:cNvSpPr>
            <p:nvPr/>
          </p:nvSpPr>
          <p:spPr bwMode="auto">
            <a:xfrm>
              <a:off x="4104" y="2464"/>
              <a:ext cx="384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40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R</a:t>
              </a:r>
            </a:p>
          </p:txBody>
        </p:sp>
        <p:sp>
          <p:nvSpPr>
            <p:cNvPr id="5164" name="Line 27"/>
            <p:cNvSpPr>
              <a:spLocks noChangeShapeType="1"/>
            </p:cNvSpPr>
            <p:nvPr/>
          </p:nvSpPr>
          <p:spPr bwMode="auto">
            <a:xfrm flipV="1">
              <a:off x="4272" y="1728"/>
              <a:ext cx="0" cy="24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65" name="Line 28"/>
            <p:cNvSpPr>
              <a:spLocks noChangeShapeType="1"/>
            </p:cNvSpPr>
            <p:nvPr/>
          </p:nvSpPr>
          <p:spPr bwMode="auto">
            <a:xfrm>
              <a:off x="4272" y="2256"/>
              <a:ext cx="0" cy="28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4413" name="Text Box 29"/>
            <p:cNvSpPr txBox="1">
              <a:spLocks noChangeArrowheads="1"/>
            </p:cNvSpPr>
            <p:nvPr/>
          </p:nvSpPr>
          <p:spPr bwMode="auto">
            <a:xfrm>
              <a:off x="3456" y="1872"/>
              <a:ext cx="384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40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N</a:t>
              </a:r>
            </a:p>
          </p:txBody>
        </p:sp>
        <p:sp>
          <p:nvSpPr>
            <p:cNvPr id="144414" name="Text Box 30"/>
            <p:cNvSpPr txBox="1">
              <a:spLocks noChangeArrowheads="1"/>
            </p:cNvSpPr>
            <p:nvPr/>
          </p:nvSpPr>
          <p:spPr bwMode="auto">
            <a:xfrm>
              <a:off x="3424" y="1392"/>
              <a:ext cx="384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4000" b="1">
                  <a:solidFill>
                    <a:srgbClr val="66006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H</a:t>
              </a:r>
            </a:p>
          </p:txBody>
        </p:sp>
        <p:sp>
          <p:nvSpPr>
            <p:cNvPr id="5168" name="Line 31"/>
            <p:cNvSpPr>
              <a:spLocks noChangeShapeType="1"/>
            </p:cNvSpPr>
            <p:nvPr/>
          </p:nvSpPr>
          <p:spPr bwMode="auto">
            <a:xfrm>
              <a:off x="3600" y="1728"/>
              <a:ext cx="0" cy="20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69" name="Line 32"/>
            <p:cNvSpPr>
              <a:spLocks noChangeShapeType="1"/>
            </p:cNvSpPr>
            <p:nvPr/>
          </p:nvSpPr>
          <p:spPr bwMode="auto">
            <a:xfrm flipH="1">
              <a:off x="3744" y="2112"/>
              <a:ext cx="384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70" name="Line 33"/>
            <p:cNvSpPr>
              <a:spLocks noChangeShapeType="1"/>
            </p:cNvSpPr>
            <p:nvPr/>
          </p:nvSpPr>
          <p:spPr bwMode="auto">
            <a:xfrm flipH="1">
              <a:off x="4368" y="2112"/>
              <a:ext cx="384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4418" name="Text Box 34"/>
            <p:cNvSpPr txBox="1">
              <a:spLocks noChangeArrowheads="1"/>
            </p:cNvSpPr>
            <p:nvPr/>
          </p:nvSpPr>
          <p:spPr bwMode="auto">
            <a:xfrm>
              <a:off x="4704" y="1872"/>
              <a:ext cx="384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40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</a:t>
              </a:r>
            </a:p>
          </p:txBody>
        </p:sp>
        <p:sp>
          <p:nvSpPr>
            <p:cNvPr id="144419" name="Text Box 35"/>
            <p:cNvSpPr txBox="1">
              <a:spLocks noChangeArrowheads="1"/>
            </p:cNvSpPr>
            <p:nvPr/>
          </p:nvSpPr>
          <p:spPr bwMode="auto">
            <a:xfrm>
              <a:off x="4944" y="2294"/>
              <a:ext cx="720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40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O</a:t>
              </a:r>
              <a:r>
                <a:rPr lang="en-GB" sz="4000" b="1">
                  <a:solidFill>
                    <a:srgbClr val="66006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H</a:t>
              </a:r>
            </a:p>
          </p:txBody>
        </p:sp>
        <p:sp>
          <p:nvSpPr>
            <p:cNvPr id="144420" name="Text Box 36"/>
            <p:cNvSpPr txBox="1">
              <a:spLocks noChangeArrowheads="1"/>
            </p:cNvSpPr>
            <p:nvPr/>
          </p:nvSpPr>
          <p:spPr bwMode="auto">
            <a:xfrm>
              <a:off x="4992" y="1478"/>
              <a:ext cx="384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40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O</a:t>
              </a:r>
            </a:p>
          </p:txBody>
        </p:sp>
        <p:sp>
          <p:nvSpPr>
            <p:cNvPr id="5174" name="Line 37"/>
            <p:cNvSpPr>
              <a:spLocks noChangeShapeType="1"/>
            </p:cNvSpPr>
            <p:nvPr/>
          </p:nvSpPr>
          <p:spPr bwMode="auto">
            <a:xfrm flipH="1">
              <a:off x="4928" y="1744"/>
              <a:ext cx="136" cy="23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75" name="Line 38"/>
            <p:cNvSpPr>
              <a:spLocks noChangeShapeType="1"/>
            </p:cNvSpPr>
            <p:nvPr/>
          </p:nvSpPr>
          <p:spPr bwMode="auto">
            <a:xfrm flipH="1">
              <a:off x="4976" y="1792"/>
              <a:ext cx="136" cy="21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76" name="Line 39"/>
            <p:cNvSpPr>
              <a:spLocks noChangeShapeType="1"/>
            </p:cNvSpPr>
            <p:nvPr/>
          </p:nvSpPr>
          <p:spPr bwMode="auto">
            <a:xfrm>
              <a:off x="4944" y="2224"/>
              <a:ext cx="96" cy="17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4424" name="Line 40"/>
          <p:cNvSpPr>
            <a:spLocks noChangeShapeType="1"/>
          </p:cNvSpPr>
          <p:nvPr/>
        </p:nvSpPr>
        <p:spPr bwMode="auto">
          <a:xfrm>
            <a:off x="3657600" y="3810000"/>
            <a:ext cx="990600" cy="0"/>
          </a:xfrm>
          <a:prstGeom prst="line">
            <a:avLst/>
          </a:prstGeom>
          <a:noFill/>
          <a:ln w="57150">
            <a:solidFill>
              <a:srgbClr val="0000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45" name="Line 41"/>
          <p:cNvSpPr>
            <a:spLocks noChangeShapeType="1"/>
          </p:cNvSpPr>
          <p:nvPr/>
        </p:nvSpPr>
        <p:spPr bwMode="auto">
          <a:xfrm flipH="1">
            <a:off x="3505200" y="3149600"/>
            <a:ext cx="0" cy="4699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3" name="Group 42"/>
          <p:cNvGrpSpPr>
            <a:grpSpLocks/>
          </p:cNvGrpSpPr>
          <p:nvPr/>
        </p:nvGrpSpPr>
        <p:grpSpPr bwMode="auto">
          <a:xfrm>
            <a:off x="2743200" y="3810000"/>
            <a:ext cx="1752600" cy="1905000"/>
            <a:chOff x="1728" y="2064"/>
            <a:chExt cx="1104" cy="1200"/>
          </a:xfrm>
        </p:grpSpPr>
        <p:sp>
          <p:nvSpPr>
            <p:cNvPr id="5159" name="Text Box 43"/>
            <p:cNvSpPr txBox="1">
              <a:spLocks noChangeArrowheads="1"/>
            </p:cNvSpPr>
            <p:nvPr/>
          </p:nvSpPr>
          <p:spPr bwMode="auto">
            <a:xfrm>
              <a:off x="1728" y="3033"/>
              <a:ext cx="110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800" b="1"/>
                <a:t>Peptide bond</a:t>
              </a:r>
            </a:p>
          </p:txBody>
        </p:sp>
        <p:sp>
          <p:nvSpPr>
            <p:cNvPr id="5160" name="Line 44"/>
            <p:cNvSpPr>
              <a:spLocks noChangeShapeType="1"/>
            </p:cNvSpPr>
            <p:nvPr/>
          </p:nvSpPr>
          <p:spPr bwMode="auto">
            <a:xfrm flipH="1">
              <a:off x="2256" y="2064"/>
              <a:ext cx="384" cy="96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45"/>
          <p:cNvGrpSpPr>
            <a:grpSpLocks/>
          </p:cNvGrpSpPr>
          <p:nvPr/>
        </p:nvGrpSpPr>
        <p:grpSpPr bwMode="auto">
          <a:xfrm>
            <a:off x="152400" y="3733800"/>
            <a:ext cx="8077200" cy="76200"/>
            <a:chOff x="96" y="2016"/>
            <a:chExt cx="5088" cy="48"/>
          </a:xfrm>
        </p:grpSpPr>
        <p:sp>
          <p:nvSpPr>
            <p:cNvPr id="5157" name="Line 46"/>
            <p:cNvSpPr>
              <a:spLocks noChangeShapeType="1"/>
            </p:cNvSpPr>
            <p:nvPr/>
          </p:nvSpPr>
          <p:spPr bwMode="auto">
            <a:xfrm flipH="1">
              <a:off x="96" y="2016"/>
              <a:ext cx="624" cy="0"/>
            </a:xfrm>
            <a:prstGeom prst="line">
              <a:avLst/>
            </a:prstGeom>
            <a:noFill/>
            <a:ln w="76200">
              <a:solidFill>
                <a:srgbClr val="0000CC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58" name="Line 47"/>
            <p:cNvSpPr>
              <a:spLocks noChangeShapeType="1"/>
            </p:cNvSpPr>
            <p:nvPr/>
          </p:nvSpPr>
          <p:spPr bwMode="auto">
            <a:xfrm flipH="1">
              <a:off x="4560" y="2064"/>
              <a:ext cx="624" cy="0"/>
            </a:xfrm>
            <a:prstGeom prst="line">
              <a:avLst/>
            </a:prstGeom>
            <a:noFill/>
            <a:ln w="76200">
              <a:solidFill>
                <a:srgbClr val="0000CC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49"/>
          <p:cNvGrpSpPr>
            <a:grpSpLocks/>
          </p:cNvGrpSpPr>
          <p:nvPr/>
        </p:nvGrpSpPr>
        <p:grpSpPr bwMode="auto">
          <a:xfrm>
            <a:off x="4343400" y="6096000"/>
            <a:ext cx="4724400" cy="457200"/>
            <a:chOff x="2208" y="3504"/>
            <a:chExt cx="2976" cy="288"/>
          </a:xfrm>
        </p:grpSpPr>
        <p:sp>
          <p:nvSpPr>
            <p:cNvPr id="5155" name="AutoShape 50"/>
            <p:cNvSpPr>
              <a:spLocks noChangeArrowheads="1"/>
            </p:cNvSpPr>
            <p:nvPr/>
          </p:nvSpPr>
          <p:spPr bwMode="auto">
            <a:xfrm>
              <a:off x="2208" y="3552"/>
              <a:ext cx="864" cy="192"/>
            </a:xfrm>
            <a:prstGeom prst="rightArrow">
              <a:avLst>
                <a:gd name="adj1" fmla="val 50000"/>
                <a:gd name="adj2" fmla="val 1125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5156" name="Text Box 51"/>
            <p:cNvSpPr txBox="1">
              <a:spLocks noChangeArrowheads="1"/>
            </p:cNvSpPr>
            <p:nvPr/>
          </p:nvSpPr>
          <p:spPr bwMode="auto">
            <a:xfrm>
              <a:off x="3072" y="3504"/>
              <a:ext cx="211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2400" b="1"/>
                <a:t>Polypeptide (Protein)</a:t>
              </a:r>
            </a:p>
          </p:txBody>
        </p:sp>
      </p:grpSp>
      <p:sp>
        <p:nvSpPr>
          <p:cNvPr id="144437" name="Text Box 53"/>
          <p:cNvSpPr txBox="1">
            <a:spLocks noChangeArrowheads="1"/>
          </p:cNvSpPr>
          <p:nvPr/>
        </p:nvSpPr>
        <p:spPr bwMode="auto">
          <a:xfrm>
            <a:off x="6477000" y="5105400"/>
            <a:ext cx="19812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Dehydration</a:t>
            </a:r>
            <a:r>
              <a:rPr lang="ar-EG" b="1">
                <a:effectLst>
                  <a:outerShdw blurRad="38100" dist="38100" dir="2700000" algn="tl">
                    <a:srgbClr val="C0C0C0"/>
                  </a:outerShdw>
                </a:effectLst>
              </a:rPr>
              <a:t>نزع الماء</a:t>
            </a:r>
            <a:endParaRPr lang="en-GB" sz="24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6" name="Group 54"/>
          <p:cNvGrpSpPr>
            <a:grpSpLocks/>
          </p:cNvGrpSpPr>
          <p:nvPr/>
        </p:nvGrpSpPr>
        <p:grpSpPr bwMode="auto">
          <a:xfrm>
            <a:off x="152400" y="6096000"/>
            <a:ext cx="4267200" cy="457200"/>
            <a:chOff x="96" y="3504"/>
            <a:chExt cx="2688" cy="288"/>
          </a:xfrm>
        </p:grpSpPr>
        <p:sp>
          <p:nvSpPr>
            <p:cNvPr id="144439" name="Text Box 55"/>
            <p:cNvSpPr txBox="1">
              <a:spLocks noChangeArrowheads="1"/>
            </p:cNvSpPr>
            <p:nvPr/>
          </p:nvSpPr>
          <p:spPr bwMode="auto">
            <a:xfrm>
              <a:off x="96" y="3504"/>
              <a:ext cx="268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Amino acids             Peptide</a:t>
              </a:r>
            </a:p>
          </p:txBody>
        </p:sp>
        <p:sp>
          <p:nvSpPr>
            <p:cNvPr id="5154" name="AutoShape 56"/>
            <p:cNvSpPr>
              <a:spLocks noChangeArrowheads="1"/>
            </p:cNvSpPr>
            <p:nvPr/>
          </p:nvSpPr>
          <p:spPr bwMode="auto">
            <a:xfrm>
              <a:off x="1344" y="3600"/>
              <a:ext cx="624" cy="144"/>
            </a:xfrm>
            <a:prstGeom prst="rightArrow">
              <a:avLst>
                <a:gd name="adj1" fmla="val 50000"/>
                <a:gd name="adj2" fmla="val 108333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5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59" name="Picture 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0" name="Picture 5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2000" fill="hold"/>
                                        <p:tgtEl>
                                          <p:spTgt spid="1443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96296E-6 L 0.20417 0.15879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443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08" y="794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-3.33333E-6 L 0.05 0.1673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444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0" y="835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1000"/>
                                        <p:tgtEl>
                                          <p:spTgt spid="1444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4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1000"/>
                                        <p:tgtEl>
                                          <p:spTgt spid="1444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4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81481E-6 L -0.09166 4.81481E-6 " pathEditMode="relative" ptsTypes="AA">
                                      <p:cBhvr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2000"/>
                                        <p:tgtEl>
                                          <p:spTgt spid="144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6" presetID="35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" dur="1000" fill="hold"/>
                                        <p:tgtEl>
                                          <p:spTgt spid="144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88" grpId="0"/>
      <p:bldP spid="144388" grpId="1"/>
      <p:bldP spid="144404" grpId="0" animBg="1"/>
      <p:bldP spid="144405" grpId="0"/>
      <p:bldP spid="144406" grpId="0" animBg="1"/>
      <p:bldP spid="144424" grpId="0" animBg="1"/>
      <p:bldP spid="144437" grpId="0"/>
      <p:bldP spid="144437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1295400"/>
            <a:ext cx="8686800" cy="1323439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Amino acids are joined together when a </a:t>
            </a:r>
            <a:r>
              <a:rPr lang="en-US" altLang="en-US" sz="20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dehydration reaction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removes a hydroxyl group from the carboxyl end of one amino acid and a hydrogen from the amino group of another. The resulting covalent bond is called a </a:t>
            </a:r>
            <a:r>
              <a:rPr lang="en-US" alt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peptide bond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</a:p>
        </p:txBody>
      </p:sp>
      <p:pic>
        <p:nvPicPr>
          <p:cNvPr id="145411" name="Picture 3"/>
          <p:cNvPicPr>
            <a:picLocks noChangeAspect="1" noChangeArrowheads="1"/>
          </p:cNvPicPr>
          <p:nvPr/>
        </p:nvPicPr>
        <p:blipFill>
          <a:blip r:embed="rId3">
            <a:lum bright="-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655"/>
          <a:stretch>
            <a:fillRect/>
          </a:stretch>
        </p:blipFill>
        <p:spPr bwMode="auto">
          <a:xfrm>
            <a:off x="609600" y="2903538"/>
            <a:ext cx="3505200" cy="227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5413" name="Rectangle 5"/>
          <p:cNvSpPr>
            <a:spLocks noChangeArrowheads="1"/>
          </p:cNvSpPr>
          <p:nvPr/>
        </p:nvSpPr>
        <p:spPr bwMode="auto">
          <a:xfrm>
            <a:off x="381000" y="5449888"/>
            <a:ext cx="8458200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28600" indent="-2286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repeated sequence (</a:t>
            </a:r>
            <a:r>
              <a:rPr lang="en-US" alt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N-C-C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is the </a:t>
            </a:r>
            <a:r>
              <a:rPr lang="en-US" altLang="en-US" sz="20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polypeptide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backbone.</a:t>
            </a:r>
          </a:p>
          <a:p>
            <a:pPr marL="228600" indent="-2286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Attached to the backbone are the various </a:t>
            </a:r>
            <a:r>
              <a:rPr lang="en-US" altLang="en-US" sz="20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groups.</a:t>
            </a:r>
          </a:p>
          <a:p>
            <a:pPr marL="228600" indent="-2286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Polypeptides range in size from a few monomers to thousands.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4114800" y="2787650"/>
            <a:ext cx="4419600" cy="2546350"/>
            <a:chOff x="2688" y="940"/>
            <a:chExt cx="2784" cy="1604"/>
          </a:xfrm>
        </p:grpSpPr>
        <p:pic>
          <p:nvPicPr>
            <p:cNvPr id="6151" name="Picture 7"/>
            <p:cNvPicPr>
              <a:picLocks noChangeAspect="1" noChangeArrowheads="1"/>
            </p:cNvPicPr>
            <p:nvPr/>
          </p:nvPicPr>
          <p:blipFill>
            <a:blip r:embed="rId3">
              <a:lum bright="-12000" contras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6991" b="3355"/>
            <a:stretch>
              <a:fillRect/>
            </a:stretch>
          </p:blipFill>
          <p:spPr bwMode="auto">
            <a:xfrm>
              <a:off x="3120" y="940"/>
              <a:ext cx="2352" cy="16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2" name="AutoShape 8"/>
            <p:cNvSpPr>
              <a:spLocks noChangeArrowheads="1"/>
            </p:cNvSpPr>
            <p:nvPr/>
          </p:nvSpPr>
          <p:spPr bwMode="auto">
            <a:xfrm>
              <a:off x="2688" y="1728"/>
              <a:ext cx="384" cy="240"/>
            </a:xfrm>
            <a:prstGeom prst="rightArrow">
              <a:avLst>
                <a:gd name="adj1" fmla="val 50000"/>
                <a:gd name="adj2" fmla="val 400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0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1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2057400" y="304800"/>
            <a:ext cx="5029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GB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Peptide </a:t>
            </a:r>
            <a:r>
              <a:rPr lang="en-GB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Bond</a:t>
            </a:r>
            <a:endParaRPr lang="en-GB" sz="2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5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5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45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5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454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3" grpId="0" build="p" bldLvl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Text Box 2"/>
          <p:cNvSpPr txBox="1">
            <a:spLocks noChangeArrowheads="1"/>
          </p:cNvSpPr>
          <p:nvPr/>
        </p:nvSpPr>
        <p:spPr bwMode="auto">
          <a:xfrm>
            <a:off x="838200" y="584200"/>
            <a:ext cx="990600" cy="71120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107763" dir="8100000" algn="ctr" rotWithShape="0">
              <a:srgbClr val="5F5F5F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Amino acids</a:t>
            </a:r>
          </a:p>
        </p:txBody>
      </p:sp>
      <p:grpSp>
        <p:nvGrpSpPr>
          <p:cNvPr id="2" name="Group 33"/>
          <p:cNvGrpSpPr>
            <a:grpSpLocks/>
          </p:cNvGrpSpPr>
          <p:nvPr/>
        </p:nvGrpSpPr>
        <p:grpSpPr bwMode="auto">
          <a:xfrm rot="1477414">
            <a:off x="1143000" y="2133600"/>
            <a:ext cx="3276600" cy="838200"/>
            <a:chOff x="672" y="912"/>
            <a:chExt cx="2064" cy="528"/>
          </a:xfrm>
        </p:grpSpPr>
        <p:sp>
          <p:nvSpPr>
            <p:cNvPr id="156706" name="Text Box 34"/>
            <p:cNvSpPr txBox="1">
              <a:spLocks noChangeArrowheads="1"/>
            </p:cNvSpPr>
            <p:nvPr/>
          </p:nvSpPr>
          <p:spPr bwMode="auto">
            <a:xfrm>
              <a:off x="1917" y="1184"/>
              <a:ext cx="816" cy="25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  <a:effectLst>
              <a:outerShdw dist="107763" dir="8100000" algn="ctr" rotWithShape="0">
                <a:srgbClr val="5F5F5F"/>
              </a:outerShdw>
            </a:effec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000" b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Peptides</a:t>
              </a:r>
            </a:p>
          </p:txBody>
        </p:sp>
        <p:grpSp>
          <p:nvGrpSpPr>
            <p:cNvPr id="7186" name="Group 35"/>
            <p:cNvGrpSpPr>
              <a:grpSpLocks/>
            </p:cNvGrpSpPr>
            <p:nvPr/>
          </p:nvGrpSpPr>
          <p:grpSpPr bwMode="auto">
            <a:xfrm rot="1351514">
              <a:off x="672" y="912"/>
              <a:ext cx="1200" cy="500"/>
              <a:chOff x="864" y="1066"/>
              <a:chExt cx="1200" cy="500"/>
            </a:xfrm>
          </p:grpSpPr>
          <p:sp>
            <p:nvSpPr>
              <p:cNvPr id="156708" name="AutoShape 36"/>
              <p:cNvSpPr>
                <a:spLocks noChangeArrowheads="1"/>
              </p:cNvSpPr>
              <p:nvPr/>
            </p:nvSpPr>
            <p:spPr bwMode="auto">
              <a:xfrm>
                <a:off x="862" y="1066"/>
                <a:ext cx="1200" cy="384"/>
              </a:xfrm>
              <a:prstGeom prst="rightArrow">
                <a:avLst>
                  <a:gd name="adj1" fmla="val 50000"/>
                  <a:gd name="adj2" fmla="val 78125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GB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Peptide bonds</a:t>
                </a:r>
              </a:p>
            </p:txBody>
          </p:sp>
          <p:sp>
            <p:nvSpPr>
              <p:cNvPr id="156709" name="Text Box 37"/>
              <p:cNvSpPr txBox="1">
                <a:spLocks noChangeArrowheads="1"/>
              </p:cNvSpPr>
              <p:nvPr/>
            </p:nvSpPr>
            <p:spPr bwMode="auto">
              <a:xfrm>
                <a:off x="908" y="1354"/>
                <a:ext cx="864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GB" sz="1600" b="1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Dehydration</a:t>
                </a:r>
              </a:p>
            </p:txBody>
          </p:sp>
        </p:grpSp>
      </p:grpSp>
      <p:grpSp>
        <p:nvGrpSpPr>
          <p:cNvPr id="4" name="Group 38"/>
          <p:cNvGrpSpPr>
            <a:grpSpLocks/>
          </p:cNvGrpSpPr>
          <p:nvPr/>
        </p:nvGrpSpPr>
        <p:grpSpPr bwMode="auto">
          <a:xfrm>
            <a:off x="1905000" y="457200"/>
            <a:ext cx="914400" cy="1066800"/>
            <a:chOff x="864" y="144"/>
            <a:chExt cx="576" cy="672"/>
          </a:xfrm>
        </p:grpSpPr>
        <p:sp>
          <p:nvSpPr>
            <p:cNvPr id="7180" name="Line 39"/>
            <p:cNvSpPr>
              <a:spLocks noChangeShapeType="1"/>
            </p:cNvSpPr>
            <p:nvPr/>
          </p:nvSpPr>
          <p:spPr bwMode="auto">
            <a:xfrm>
              <a:off x="864" y="480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81" name="Line 40"/>
            <p:cNvSpPr>
              <a:spLocks noChangeShapeType="1"/>
            </p:cNvSpPr>
            <p:nvPr/>
          </p:nvSpPr>
          <p:spPr bwMode="auto">
            <a:xfrm>
              <a:off x="1104" y="144"/>
              <a:ext cx="0" cy="67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82" name="Line 41"/>
            <p:cNvSpPr>
              <a:spLocks noChangeShapeType="1"/>
            </p:cNvSpPr>
            <p:nvPr/>
          </p:nvSpPr>
          <p:spPr bwMode="auto">
            <a:xfrm>
              <a:off x="1104" y="144"/>
              <a:ext cx="33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83" name="Line 42"/>
            <p:cNvSpPr>
              <a:spLocks noChangeShapeType="1"/>
            </p:cNvSpPr>
            <p:nvPr/>
          </p:nvSpPr>
          <p:spPr bwMode="auto">
            <a:xfrm>
              <a:off x="1104" y="480"/>
              <a:ext cx="33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84" name="Line 43"/>
            <p:cNvSpPr>
              <a:spLocks noChangeShapeType="1"/>
            </p:cNvSpPr>
            <p:nvPr/>
          </p:nvSpPr>
          <p:spPr bwMode="auto">
            <a:xfrm>
              <a:off x="1104" y="816"/>
              <a:ext cx="33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6716" name="Text Box 44"/>
          <p:cNvSpPr txBox="1">
            <a:spLocks noChangeArrowheads="1"/>
          </p:cNvSpPr>
          <p:nvPr/>
        </p:nvSpPr>
        <p:spPr bwMode="auto">
          <a:xfrm>
            <a:off x="2819400" y="228600"/>
            <a:ext cx="3962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Hydrophobic (</a:t>
            </a:r>
            <a:r>
              <a:rPr lang="en-US"/>
              <a:t>non-polar </a:t>
            </a:r>
            <a:r>
              <a:rPr lang="en-US" b="1">
                <a:solidFill>
                  <a:srgbClr val="0000FF"/>
                </a:solidFill>
              </a:rPr>
              <a:t>R</a:t>
            </a:r>
            <a:r>
              <a:rPr lang="en-US"/>
              <a:t> group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endParaRPr lang="en-GB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6717" name="Text Box 45"/>
          <p:cNvSpPr txBox="1">
            <a:spLocks noChangeArrowheads="1"/>
          </p:cNvSpPr>
          <p:nvPr/>
        </p:nvSpPr>
        <p:spPr bwMode="auto">
          <a:xfrm>
            <a:off x="2819400" y="776288"/>
            <a:ext cx="3581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Hydrophilic (</a:t>
            </a:r>
            <a:r>
              <a:rPr lang="en-US"/>
              <a:t>polar </a:t>
            </a:r>
            <a:r>
              <a:rPr lang="en-US" b="1">
                <a:solidFill>
                  <a:srgbClr val="0000FF"/>
                </a:solidFill>
              </a:rPr>
              <a:t>R</a:t>
            </a:r>
            <a:r>
              <a:rPr lang="en-US"/>
              <a:t> group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endParaRPr lang="en-GB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6718" name="Text Box 46"/>
          <p:cNvSpPr txBox="1">
            <a:spLocks noChangeArrowheads="1"/>
          </p:cNvSpPr>
          <p:nvPr/>
        </p:nvSpPr>
        <p:spPr bwMode="auto">
          <a:xfrm>
            <a:off x="2819400" y="1295400"/>
            <a:ext cx="411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Ionized (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charged </a:t>
            </a:r>
            <a:r>
              <a:rPr lang="en-US" altLang="en-US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functional groups</a:t>
            </a:r>
            <a:r>
              <a:rPr lang="en-US" altLang="en-US" b="1"/>
              <a:t>)</a:t>
            </a:r>
            <a:endParaRPr lang="en-GB" b="1"/>
          </a:p>
        </p:txBody>
      </p:sp>
      <p:grpSp>
        <p:nvGrpSpPr>
          <p:cNvPr id="5" name="Group 47"/>
          <p:cNvGrpSpPr>
            <a:grpSpLocks/>
          </p:cNvGrpSpPr>
          <p:nvPr/>
        </p:nvGrpSpPr>
        <p:grpSpPr bwMode="auto">
          <a:xfrm>
            <a:off x="4495800" y="3200400"/>
            <a:ext cx="3352800" cy="609600"/>
            <a:chOff x="2976" y="384"/>
            <a:chExt cx="2112" cy="384"/>
          </a:xfrm>
        </p:grpSpPr>
        <p:sp>
          <p:nvSpPr>
            <p:cNvPr id="156720" name="Text Box 48"/>
            <p:cNvSpPr txBox="1">
              <a:spLocks noChangeArrowheads="1"/>
            </p:cNvSpPr>
            <p:nvPr/>
          </p:nvSpPr>
          <p:spPr bwMode="auto">
            <a:xfrm>
              <a:off x="4272" y="432"/>
              <a:ext cx="816" cy="25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  <a:effectLst>
              <a:outerShdw dist="107763" dir="8100000" algn="ctr" rotWithShape="0">
                <a:srgbClr val="5F5F5F"/>
              </a:outerShdw>
            </a:effec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000" b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Proteins</a:t>
              </a:r>
            </a:p>
          </p:txBody>
        </p:sp>
        <p:sp>
          <p:nvSpPr>
            <p:cNvPr id="156721" name="AutoShape 49"/>
            <p:cNvSpPr>
              <a:spLocks noChangeArrowheads="1"/>
            </p:cNvSpPr>
            <p:nvPr/>
          </p:nvSpPr>
          <p:spPr bwMode="auto">
            <a:xfrm>
              <a:off x="2976" y="384"/>
              <a:ext cx="1200" cy="384"/>
            </a:xfrm>
            <a:prstGeom prst="rightArrow">
              <a:avLst>
                <a:gd name="adj1" fmla="val 50000"/>
                <a:gd name="adj2" fmla="val 78125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GB" b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Polypeptides</a:t>
              </a:r>
            </a:p>
          </p:txBody>
        </p:sp>
      </p:grp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533400" y="4343400"/>
            <a:ext cx="7924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There are four levels of protein structure:</a:t>
            </a:r>
          </a:p>
          <a:p>
            <a:pPr marL="630238" indent="-284163">
              <a:spcBef>
                <a:spcPct val="20000"/>
              </a:spcBef>
              <a:buFont typeface="+mj-lt"/>
              <a:buAutoNum type="alphaLcPeriod"/>
              <a:defRPr/>
            </a:pP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Primary </a:t>
            </a:r>
            <a:r>
              <a:rPr 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Structure </a:t>
            </a:r>
            <a:r>
              <a:rPr lang="ar-SA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أولي (بسيط)</a:t>
            </a:r>
            <a:endParaRPr lang="en-US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30238" indent="-284163">
              <a:spcBef>
                <a:spcPct val="20000"/>
              </a:spcBef>
              <a:buFont typeface="+mj-lt"/>
              <a:buAutoNum type="alphaLcPeriod"/>
              <a:defRPr/>
            </a:pP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Secondary </a:t>
            </a:r>
            <a:r>
              <a:rPr 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Structure </a:t>
            </a:r>
            <a:r>
              <a:rPr lang="ar-SA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ثنائي</a:t>
            </a:r>
            <a:r>
              <a:rPr 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marL="630238" indent="-284163">
              <a:spcBef>
                <a:spcPct val="20000"/>
              </a:spcBef>
              <a:buFont typeface="+mj-lt"/>
              <a:buAutoNum type="alphaLcPeriod"/>
              <a:defRPr/>
            </a:pP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Tertiary </a:t>
            </a:r>
            <a:r>
              <a:rPr 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Structure  </a:t>
            </a:r>
            <a:r>
              <a:rPr lang="ar-SA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ثلاثي</a:t>
            </a:r>
            <a:r>
              <a:rPr 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marL="630238" indent="-284163">
              <a:spcBef>
                <a:spcPct val="20000"/>
              </a:spcBef>
              <a:buFont typeface="+mj-lt"/>
              <a:buAutoNum type="alphaLcPeriod"/>
              <a:defRPr/>
            </a:pP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Quaternary </a:t>
            </a:r>
            <a:r>
              <a:rPr 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Structure</a:t>
            </a:r>
            <a:r>
              <a:rPr lang="en-US" sz="2800" b="1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SA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رباعي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2232466" y="2309125"/>
            <a:ext cx="401593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</a:t>
            </a:r>
            <a:endParaRPr lang="en-US" sz="66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6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6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56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56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56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1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74" grpId="0" animBg="1"/>
      <p:bldP spid="156716" grpId="0"/>
      <p:bldP spid="156717" grpId="0"/>
      <p:bldP spid="156718" grpId="0"/>
      <p:bldP spid="22531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3DFA28E-2734-4714-8BAD-B968E491453D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8</a:t>
            </a:fld>
            <a:endParaRPr lang="en-GB" altLang="en-US" sz="1400" smtClean="0"/>
          </a:p>
        </p:txBody>
      </p:sp>
      <p:sp>
        <p:nvSpPr>
          <p:cNvPr id="8195" name="Line 2"/>
          <p:cNvSpPr>
            <a:spLocks noChangeShapeType="1"/>
          </p:cNvSpPr>
          <p:nvPr/>
        </p:nvSpPr>
        <p:spPr bwMode="auto">
          <a:xfrm>
            <a:off x="0" y="1524000"/>
            <a:ext cx="9144000" cy="0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0"/>
            <a:ext cx="9144000" cy="1524000"/>
          </a:xfrm>
          <a:prstGeom prst="rect">
            <a:avLst/>
          </a:prstGeom>
          <a:gradFill rotWithShape="1">
            <a:gsLst>
              <a:gs pos="0">
                <a:srgbClr val="FF9900"/>
              </a:gs>
              <a:gs pos="100000">
                <a:srgbClr val="FFFF99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  <a:lum bright="-18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9538" y="12700"/>
            <a:ext cx="1262062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030" name="Text Box 6"/>
          <p:cNvSpPr txBox="1">
            <a:spLocks noChangeArrowheads="1"/>
          </p:cNvSpPr>
          <p:nvPr/>
        </p:nvSpPr>
        <p:spPr bwMode="auto">
          <a:xfrm>
            <a:off x="1905000" y="523081"/>
            <a:ext cx="5410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altLang="en-US" sz="4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3-Lipids;</a:t>
            </a:r>
            <a:r>
              <a:rPr lang="en-US" altLang="en-US" sz="36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n-US" altLang="en-US" sz="2800" b="1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9039" name="Text Box 15"/>
          <p:cNvSpPr txBox="1">
            <a:spLocks noChangeArrowheads="1"/>
          </p:cNvSpPr>
          <p:nvPr/>
        </p:nvSpPr>
        <p:spPr bwMode="auto">
          <a:xfrm>
            <a:off x="152400" y="5276671"/>
            <a:ext cx="8839200" cy="1200329"/>
          </a:xfrm>
          <a:prstGeom prst="rect">
            <a:avLst/>
          </a:prstGeom>
          <a:solidFill>
            <a:schemeClr val="accent1"/>
          </a:solidFill>
          <a:ln w="19050">
            <a:solidFill>
              <a:srgbClr val="0000CC"/>
            </a:solidFill>
            <a:miter lim="800000"/>
            <a:headEnd/>
            <a:tailEnd/>
          </a:ln>
          <a:effectLst>
            <a:outerShdw dist="117088" dir="2963922" algn="ctr" rotWithShape="0">
              <a:srgbClr val="4D4D4D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marL="342900" indent="-342900" eaLnBrk="0" hangingPunct="0">
              <a:tabLst>
                <a:tab pos="342900" algn="l"/>
              </a:tabLst>
              <a:defRPr/>
            </a:pPr>
            <a:r>
              <a:rPr lang="en-US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1.</a:t>
            </a:r>
            <a:r>
              <a:rPr lang="en-US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en-US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Fats</a:t>
            </a:r>
            <a:r>
              <a:rPr lang="en-US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store large amounts of energy</a:t>
            </a:r>
          </a:p>
          <a:p>
            <a:pPr marL="342900" indent="-342900" eaLnBrk="0" hangingPunct="0">
              <a:buFontTx/>
              <a:buAutoNum type="arabicPeriod" startAt="2"/>
              <a:tabLst>
                <a:tab pos="342900" algn="l"/>
              </a:tabLst>
              <a:defRPr/>
            </a:pPr>
            <a:r>
              <a:rPr lang="en-US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Phospholipids</a:t>
            </a:r>
            <a:r>
              <a:rPr lang="en-US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are major components of cell membranes</a:t>
            </a:r>
          </a:p>
          <a:p>
            <a:pPr marL="342900" indent="-342900" eaLnBrk="0" hangingPunct="0">
              <a:buFontTx/>
              <a:buAutoNum type="arabicPeriod" startAt="2"/>
              <a:tabLst>
                <a:tab pos="342900" algn="l"/>
              </a:tabLst>
              <a:defRPr/>
            </a:pPr>
            <a:r>
              <a:rPr lang="en-US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Steroids</a:t>
            </a:r>
            <a:r>
              <a:rPr lang="en-US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include cholesterol and certain hormones</a:t>
            </a:r>
          </a:p>
        </p:txBody>
      </p:sp>
      <p:sp>
        <p:nvSpPr>
          <p:cNvPr id="22547" name="Rectangle 19"/>
          <p:cNvSpPr>
            <a:spLocks noChangeArrowheads="1"/>
          </p:cNvSpPr>
          <p:nvPr/>
        </p:nvSpPr>
        <p:spPr bwMode="auto">
          <a:xfrm>
            <a:off x="228600" y="1809690"/>
            <a:ext cx="8763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is the general term for compounds which are </a:t>
            </a:r>
            <a:r>
              <a:rPr lang="en-US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 soluble in water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pic>
        <p:nvPicPr>
          <p:cNvPr id="8202" name="Picture 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88" t="8064" r="4047"/>
          <a:stretch>
            <a:fillRect/>
          </a:stretch>
        </p:blipFill>
        <p:spPr bwMode="auto">
          <a:xfrm>
            <a:off x="38100" y="19050"/>
            <a:ext cx="1319213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0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68" t="-423" r="1383" b="49803"/>
          <a:stretch/>
        </p:blipFill>
        <p:spPr bwMode="auto">
          <a:xfrm>
            <a:off x="4806950" y="2405625"/>
            <a:ext cx="4184650" cy="2799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3"/>
          <p:cNvPicPr>
            <a:picLocks noChangeAspect="1" noChangeArrowheads="1"/>
          </p:cNvPicPr>
          <p:nvPr/>
        </p:nvPicPr>
        <p:blipFill rotWithShape="1">
          <a:blip r:embed="rId5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" t="2012" r="52463" b="48961"/>
          <a:stretch/>
        </p:blipFill>
        <p:spPr bwMode="auto">
          <a:xfrm>
            <a:off x="76200" y="2518128"/>
            <a:ext cx="4661140" cy="268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304800"/>
            <a:ext cx="8305800" cy="32766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Functions of lipids: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n-US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n-US" sz="12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indent="-223838" eaLnBrk="1" hangingPunct="1">
              <a:buFontTx/>
              <a:buNone/>
              <a:defRPr/>
            </a:pPr>
            <a:r>
              <a:rPr lang="en-US" sz="2000" b="1" dirty="0" smtClean="0">
                <a:solidFill>
                  <a:srgbClr val="FF00FF"/>
                </a:solidFill>
              </a:rPr>
              <a:t>	</a:t>
            </a: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1.</a:t>
            </a:r>
            <a:r>
              <a:rPr 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Long term energy storage</a:t>
            </a:r>
          </a:p>
          <a:p>
            <a:pPr indent="-223838" eaLnBrk="1" hangingPunct="1">
              <a:buFontTx/>
              <a:buNone/>
              <a:defRPr/>
            </a:pPr>
            <a:r>
              <a:rPr 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2.</a:t>
            </a:r>
            <a:r>
              <a:rPr 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Protection against heat loss (insulation)</a:t>
            </a:r>
          </a:p>
          <a:p>
            <a:pPr indent="-223838" eaLnBrk="1" hangingPunct="1">
              <a:buFontTx/>
              <a:buNone/>
              <a:defRPr/>
            </a:pPr>
            <a:r>
              <a:rPr 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3.</a:t>
            </a:r>
            <a:r>
              <a:rPr 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Protection against physical shock</a:t>
            </a:r>
          </a:p>
          <a:p>
            <a:pPr indent="-223838" eaLnBrk="1" hangingPunct="1">
              <a:buFontTx/>
              <a:buNone/>
              <a:defRPr/>
            </a:pPr>
            <a:r>
              <a:rPr 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4.</a:t>
            </a:r>
            <a:r>
              <a:rPr 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Protection against water loss</a:t>
            </a:r>
          </a:p>
          <a:p>
            <a:pPr indent="-223838" eaLnBrk="1" hangingPunct="1">
              <a:buFontTx/>
              <a:buNone/>
              <a:defRPr/>
            </a:pPr>
            <a:r>
              <a:rPr 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5.</a:t>
            </a:r>
            <a:r>
              <a:rPr 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Chemical messengers (hormones)</a:t>
            </a:r>
          </a:p>
          <a:p>
            <a:pPr indent="-223838" eaLnBrk="1" hangingPunct="1">
              <a:buFontTx/>
              <a:buNone/>
              <a:defRPr/>
            </a:pPr>
            <a:r>
              <a:rPr 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6.</a:t>
            </a:r>
            <a:r>
              <a:rPr 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Major component of membranes (phospholipids)</a:t>
            </a: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381000" y="3581400"/>
            <a:ext cx="533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Structure of Fatty Acids</a:t>
            </a: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152400" y="4038600"/>
            <a:ext cx="8763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Long chains of mostly carbon and hydrogen atoms with a -COOH group at one end.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When they are part of lipids, the fatty acids resemble long flexible tails.</a:t>
            </a:r>
            <a:endParaRPr lang="en-US" sz="2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4581" name="Picture 5" descr="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33" t="2844" r="2570" b="83879"/>
          <a:stretch>
            <a:fillRect/>
          </a:stretch>
        </p:blipFill>
        <p:spPr bwMode="auto">
          <a:xfrm>
            <a:off x="1600200" y="5181600"/>
            <a:ext cx="5715000" cy="145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9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/>
      <p:bldP spid="2458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1"/>
  <p:tag name="ARTICULATE_SLIDE_COUNT" val="15"/>
  <p:tag name="TAG_BACKING_FORM_KEY" val="7538322-c:\ashraf\d\ashraf 2\lectures\saudia\145-zoo\gamal-lectures\new-articulate\lectures\lecture-2 macromolecules\lecture-2.pptx"/>
  <p:tag name="ARTICULATE_PRESENTER_VERSION" val="7"/>
  <p:tag name="ARTICULATE_USED_PAGE_ORIENTATION" val="1"/>
  <p:tag name="ARTICULATE_USED_PAGE_SIZE" val="1"/>
  <p:tag name="ARTICULATE_REFERENCE_COUNT" val="0"/>
  <p:tag name="ARTICULATE_PLAYER_GLOSSARY_XML" val="&lt;?xml version=&quot;1.0&quot; encoding=&quot;utf-16&quot;?&gt;&lt;glossary xmlns:xsi=&quot;http://www.w3.org/2001/XMLSchema-instance&quot; xmlns:xsd=&quot;http://www.w3.org/2001/XMLSchema&quot;&gt;&lt;terms /&gt;&lt;/glossary&gt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87"/>
  <p:tag name="TIMELINE" val="2.00"/>
  <p:tag name="ARTICULATE_USED_LAYOUT" val="6"/>
  <p:tag name="ARTICULATE_NAV_LEVEL" val="1"/>
  <p:tag name="ARTICULATE_SLIDE_PRESENTER_GUID" val="3f037985-e584-4226-9bdb-c8066b1a697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76"/>
  <p:tag name="TIMELINE" val="2.00/4.00/6.00/8.00/10.00/12.00"/>
  <p:tag name="ARTICULATE_USED_LAYOUT" val="7"/>
  <p:tag name="ARTICULATE_NAV_LEVEL" val="1"/>
  <p:tag name="ARTICULATE_SLIDE_PRESENTER_GUID" val="3f037985-e584-4226-9bdb-c8066b1a697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90"/>
  <p:tag name="TIMELINE" val="2.00/4.00"/>
  <p:tag name="ARTICULATE_USED_LAYOUT" val="7"/>
  <p:tag name="ARTICULATE_NAV_LEVEL" val="1"/>
  <p:tag name="ARTICULATE_SLIDE_PRESENTER_GUID" val="3f037985-e584-4226-9bdb-c8066b1a697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91"/>
  <p:tag name="TIMELINE" val="2.00/4.00/6.00/8.00/10.00"/>
  <p:tag name="ARTICULATE_USED_LAYOUT" val="2"/>
  <p:tag name="ARTICULATE_NAV_LEVEL" val="1"/>
  <p:tag name="ARTICULATE_SLIDE_PRESENTER_GUID" val="3f037985-e584-4226-9bdb-c8066b1a697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02"/>
  <p:tag name="TIMELINE" val="2.00/4.00/6.00/8.00/10.00/12.00/14.00/16.00"/>
  <p:tag name="ARTICULATE_USED_LAYOUT" val="7"/>
  <p:tag name="ARTICULATE_NAV_LEVEL" val="1"/>
  <p:tag name="ARTICULATE_SLIDE_PRESENTER_GUID" val="3f037985-e584-4226-9bdb-c8066b1a697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75"/>
  <p:tag name="ARTICULATE_USED_LAYOUT" val="2"/>
  <p:tag name="ARTICULATE_NAV_LEVEL" val="1"/>
  <p:tag name="ARTICULATE_SLIDE_PRESENTER_GUID" val="3f037985-e584-4226-9bdb-c8066b1a697d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29"/>
  <p:tag name="TIMELINE" val="2.00/4.00"/>
  <p:tag name="ARTICULATE_USED_LAYOUT" val="7"/>
  <p:tag name="ARTICULATE_NAV_LEVEL" val="1"/>
  <p:tag name="ARTICULATE_SLIDE_PRESENTER_GUID" val="3f037985-e584-4226-9bdb-c8066b1a697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70"/>
  <p:tag name="TIMELINE" val="2.00/4.00"/>
  <p:tag name="ARTICULATE_USED_LAYOUT" val="7"/>
  <p:tag name="ARTICULATE_NAV_LEVEL" val="1"/>
  <p:tag name="ARTICULATE_SLIDE_PRESENTER_GUID" val="3f037985-e584-4226-9bdb-c8066b1a697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80"/>
  <p:tag name="TIMELINE" val="2.00/4.00/6.00/8.00/10.00/12.00"/>
  <p:tag name="ARTICULATE_USED_LAYOUT" val="6"/>
  <p:tag name="ARTICULATE_NAV_LEVEL" val="1"/>
  <p:tag name="ARTICULATE_SLIDE_PRESENTER_GUID" val="3f037985-e584-4226-9bdb-c8066b1a697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81"/>
  <p:tag name="TIMELINE" val="2.00/4.00/6.00/8.00"/>
  <p:tag name="ARTICULATE_USED_LAYOUT" val="2"/>
  <p:tag name="ARTICULATE_NAV_LEVEL" val="1"/>
  <p:tag name="ARTICULATE_SLIDE_PRESENTER_GUID" val="3f037985-e584-4226-9bdb-c8066b1a697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56"/>
  <p:tag name="ORIGINAL_AUDIO_FILEPATH" val="C:\Ashraf\D\Ashraf 2\Lectures\Saudia\145-Zoo\Gamal-Lectures\New-Articulate\Lectures\Lecture-17 Division\s27.wav"/>
  <p:tag name="ELAPSEDTIME" val="0.282"/>
  <p:tag name="ARTICULATE_USED_LAYOUT" val="2"/>
  <p:tag name="ARTICULATE_NAV_LEVEL" val="1"/>
  <p:tag name="ARTICULATE_SLIDE_PRESENTER_GUID" val="3f037985-e584-4226-9bdb-c8066b1a697d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84"/>
  <p:tag name="TIMELINE" val="2.00/4.00/6.00/8.00"/>
  <p:tag name="ARTICULATE_USED_LAYOUT" val="7"/>
  <p:tag name="ARTICULATE_NAV_LEVEL" val="1"/>
  <p:tag name="ARTICULATE_SLIDE_PRESENTER_GUID" val="3f037985-e584-4226-9bdb-c8066b1a697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IZMAKER_QUIZ_FILENAME" val="C:\Ashraf\D\Faculty file\e-Larning\1433-1434\المحتوى الرقمي\Zoo-145\Without-Sound\8 Lecture-Macromolecules\Quiz1.quiz"/>
  <p:tag name="QUIZMAKER_QUIZ_SLIDE_ID" val="378"/>
  <p:tag name="OVERRIDE" val="QUIZMAKER_QUIZ_SLIDE"/>
  <p:tag name="QUIZMAKER_QUIZ_TITLE" val="Quiz1"/>
  <p:tag name="ARTICULATE_DESCRIPTION" val="Quiz - 4 questions"/>
  <p:tag name="AQP_PASS_SCORE" val="60"/>
  <p:tag name="QUIZMAKER_LAST_MODIFY_DATE" val="41651.892337963"/>
  <p:tag name="EMBEDDEDCONTENT_LASTWRITETIMEUTC" val="2014-01-12 18:24:58Z"/>
  <p:tag name="ELAPSEDTIME" val="5"/>
  <p:tag name="AUDIO_ID" val="378"/>
  <p:tag name="AQP_PASS_ACTION" val="2"/>
  <p:tag name="AQP_FAIL_ACTION" val="2"/>
  <p:tag name="ARTICULATE_SHOW_IN_MENU" val="multipleitems"/>
  <p:tag name="ARTICULATE_USED_LAYOUT" val="6"/>
  <p:tag name="ARTICULATE_NAV_LEVEL" val="1"/>
  <p:tag name="ARTICULATE_SLIDE_PRESENTER_GUID" val="3f037985-e584-4226-9bdb-c8066b1a697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Fals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False"/>
  <p:tag name="ARTICULATE_PLAYER_CONTROL_PLAYPAUSE" val="False"/>
  <p:tag name="ARTICULATE_PLAYER_CONTROLS_SET" val="Tru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B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fdc36053-3428-461a-b770-225e36c90266"/>
  <p:tag name="ARTICULATE_PLAYLIST_ID" val="-1"/>
  <p:tag name="ARTICULATE_SLIDE_NAV" val="17"/>
  <p:tag name="AUDIO_ID" val="377"/>
  <p:tag name="ARTICULATE_USED_LAYOUT" val="1"/>
  <p:tag name="ARTICULATE_NAV_LEVEL" val="1"/>
  <p:tag name="ARTICULATE_SLIDE_PRESENTER_GUID" val="3f037985-e584-4226-9bdb-c8066b1a697d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06d7afbce09946128653d101d6d5370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VERRIDE" val="ENGAGE_INTERACTION_SLIDE"/>
  <p:tag name="ENGAGE_INTERACTION_FILENAME" val="C:\Ashraf\D\Ashraf 2\Lectures\Saudia\145-Zoo\Gamal-Lectures\New-Articulate\Lectures\Lecture-2 Macromolecules\Main.intr"/>
  <p:tag name="ENGAGE_INTERACTION_SLIDE_ID" val="379"/>
  <p:tag name="ENGAGE_INTERACTION_FINISH" val="2"/>
  <p:tag name="ENGAGE_INTERACTION_FINISH_MESSAGE" val="Next Slide"/>
  <p:tag name="ENGAGE_INTERACTION_TITLE" val="Polymers"/>
  <p:tag name="ARTICULATE_DESCRIPTION" val="Accordion - 1 Panel "/>
  <p:tag name="ENGAGE_LAST_MODIFY_DATE" val="41656.5836111111"/>
  <p:tag name="EMBEDDEDCONTENT_LASTWRITETIMEUTC" val="2014-01-17 11:00:24Z"/>
  <p:tag name="ELAPSEDTIME" val="100"/>
  <p:tag name="ARTICULATE_SHOW_IN_MENU" val="multipleitems"/>
  <p:tag name="AUDIO_ID" val="379"/>
  <p:tag name="ARTICULATE_USED_LAYOUT" val="6"/>
  <p:tag name="ARTICULATE_NAV_LEVEL" val="1"/>
  <p:tag name="ARTICULATE_SLIDE_PRESENTER_GUID" val="3f037985-e584-4226-9bdb-c8066b1a697d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Fals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False"/>
  <p:tag name="ARTICULATE_PLAYER_CONTROL_PLAYPAUSE" val="False"/>
  <p:tag name="ARTICULATE_PLAYER_CONTROLS_SET" val="Tr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_PROPERTY" val="1"/>
  <p:tag name="ART_ENGAGE_A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_PROPERTY" val="1"/>
  <p:tag name="ART_ENGAGE_B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_PROPERTY" val="1"/>
  <p:tag name="ART_ENGAGE_A" val="1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3503</TotalTime>
  <Words>768</Words>
  <Application>Microsoft Office PowerPoint</Application>
  <PresentationFormat>On-screen Show (4:3)</PresentationFormat>
  <Paragraphs>182</Paragraphs>
  <Slides>15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Default Design</vt:lpstr>
      <vt:lpstr>PowerPoint Presentation</vt:lpstr>
      <vt:lpstr>Polymers</vt:lpstr>
      <vt:lpstr>2-Proteins (Polypeptides)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1)- Saturated Fats  الدهون المشبعة</vt:lpstr>
      <vt:lpstr>1- Phospholipids:  are the major components of cell membranes</vt:lpstr>
      <vt:lpstr>PowerPoint Presentation</vt:lpstr>
      <vt:lpstr>Quiz1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Cell Molecules</dc:title>
  <dc:creator>Ash Ahm</dc:creator>
  <cp:lastModifiedBy>HP</cp:lastModifiedBy>
  <cp:revision>638</cp:revision>
  <dcterms:created xsi:type="dcterms:W3CDTF">2005-10-11T05:28:58Z</dcterms:created>
  <dcterms:modified xsi:type="dcterms:W3CDTF">2014-01-18T06:07:31Z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Path">
    <vt:lpwstr>Lecture-2</vt:lpwstr>
  </property>
  <property fmtid="{D5CDD505-2E9C-101B-9397-08002B2CF9AE}" pid="3" name="ArticulateUseProject">
    <vt:lpwstr>1</vt:lpwstr>
  </property>
  <property fmtid="{D5CDD505-2E9C-101B-9397-08002B2CF9AE}" pid="4" name="ArticulateProjectVersion">
    <vt:lpwstr>7</vt:lpwstr>
  </property>
  <property fmtid="{D5CDD505-2E9C-101B-9397-08002B2CF9AE}" pid="5" name="ArticulateGUID">
    <vt:lpwstr>F54ED00C-99A3-4ED5-969E-3EBF27853C41</vt:lpwstr>
  </property>
  <property fmtid="{D5CDD505-2E9C-101B-9397-08002B2CF9AE}" pid="6" name="ArticulateProjectFull">
    <vt:lpwstr>C:\Ashraf\D\Ashraf 2\Lectures\Saudia\145-Zoo\Gamal-Lectures\New-Articulate\Lectures\Lecture-2 Macromolecules\Lecture-2.ppta</vt:lpwstr>
  </property>
</Properties>
</file>