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3"/>
  </p:notesMasterIdLst>
  <p:handoutMasterIdLst>
    <p:handoutMasterId r:id="rId14"/>
  </p:handoutMasterIdLst>
  <p:sldIdLst>
    <p:sldId id="257" r:id="rId5"/>
    <p:sldId id="258" r:id="rId6"/>
    <p:sldId id="259" r:id="rId7"/>
    <p:sldId id="267" r:id="rId8"/>
    <p:sldId id="262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1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BAB9F-42CE-4934-A7D6-8A1A7888E44D}" type="datetimeFigureOut">
              <a:rPr lang="en-US" smtClean="0"/>
              <a:pPr/>
              <a:t>03-Oct-17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4BE0E-911B-4794-A968-7EF874317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77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D0E20-AF00-4542-9817-179B177FE80A}" type="datetimeFigureOut">
              <a:rPr lang="en-US" smtClean="0"/>
              <a:pPr/>
              <a:t>03-Oct-17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754F4-2469-4BE5-97B5-5C9A5035AC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139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754F4-2469-4BE5-97B5-5C9A5035AC1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sa/url?sa=i&amp;rct=j&amp;q=&amp;esrc=s&amp;frm=1&amp;source=images&amp;cd=&amp;cad=rja&amp;docid=VfVf54AjF1OcYM&amp;tbnid=p47tl2rGH3Q-qM:&amp;ved=0CAUQjRw&amp;url=http://www.washington.edu/lst/help/computing_fundamentals/networking/osi&amp;ei=60QuUpDPHYKk0QX1ioCwCg&amp;psig=AFQjCNHCOy5DTwbXM636_lL4u-yeyxCIpA&amp;ust=1378850388435593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1" y="1700213"/>
            <a:ext cx="8077200" cy="451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eaLnBrk="1" hangingPunct="1">
              <a:spcBef>
                <a:spcPct val="20000"/>
              </a:spcBef>
            </a:pPr>
            <a:endParaRPr kumimoji="0" lang="en-US" altLang="ja-JP" sz="3200" b="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</a:pPr>
            <a:endParaRPr lang="en-US" altLang="ja-JP" sz="3200" dirty="0"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</a:pPr>
            <a:endParaRPr kumimoji="0" lang="en-US" altLang="ja-JP" sz="3200" b="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</a:pPr>
            <a:endParaRPr kumimoji="0" lang="en-US" altLang="ja-JP" sz="3200" b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309699" name="Rectangle 3"/>
          <p:cNvSpPr>
            <a:spLocks noChangeArrowheads="1"/>
          </p:cNvSpPr>
          <p:nvPr/>
        </p:nvSpPr>
        <p:spPr bwMode="auto">
          <a:xfrm>
            <a:off x="827088" y="260350"/>
            <a:ext cx="7772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eaLnBrk="1" hangingPunct="1">
              <a:defRPr/>
            </a:pPr>
            <a:endParaRPr kumimoji="0" lang="en-US" altLang="ja-JP" sz="4000" b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910" y="1643050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altLang="ja-JP" sz="3600" b="1" dirty="0" smtClean="0">
                <a:ea typeface="ＭＳ Ｐゴシック" pitchFamily="34" charset="-128"/>
              </a:rPr>
              <a:t>CT 1306 </a:t>
            </a:r>
            <a:r>
              <a:rPr lang="en-US" sz="3600" b="1" dirty="0" smtClean="0"/>
              <a:t>Communication Networks Management Lab</a:t>
            </a:r>
            <a:endParaRPr lang="en-US" altLang="ja-JP" sz="3600" b="1" dirty="0"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158" y="3429000"/>
            <a:ext cx="8072494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spcBef>
                <a:spcPct val="20000"/>
              </a:spcBef>
            </a:pPr>
            <a:r>
              <a:rPr lang="en-GB" altLang="ja-JP" sz="3200" b="1" dirty="0" smtClean="0">
                <a:ea typeface="ＭＳ Ｐゴシック" pitchFamily="34" charset="-128"/>
              </a:rPr>
              <a:t>Lec2</a:t>
            </a:r>
            <a:endParaRPr lang="en-GB" altLang="ja-JP" sz="3200" b="1" dirty="0" smtClean="0">
              <a:ea typeface="ＭＳ Ｐゴシック" pitchFamily="34" charset="-128"/>
            </a:endParaRPr>
          </a:p>
          <a:p>
            <a:pPr algn="ctr" rtl="1"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ea typeface="ＭＳ Ｐゴシック" pitchFamily="34" charset="-128"/>
              </a:rPr>
              <a:t>Based on Dr. </a:t>
            </a:r>
            <a:r>
              <a:rPr lang="en-GB" altLang="ja-JP" sz="2400" b="1" dirty="0" err="1" smtClean="0">
                <a:solidFill>
                  <a:schemeClr val="tx1">
                    <a:lumMod val="75000"/>
                  </a:schemeClr>
                </a:solidFill>
                <a:ea typeface="ＭＳ Ｐゴシック" pitchFamily="34" charset="-128"/>
              </a:rPr>
              <a:t>Mahmood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en-GB" altLang="ja-JP" sz="2400" b="1" dirty="0" err="1" smtClean="0">
                <a:solidFill>
                  <a:schemeClr val="tx1">
                    <a:lumMod val="75000"/>
                  </a:schemeClr>
                </a:solidFill>
                <a:ea typeface="ＭＳ Ｐゴシック" pitchFamily="34" charset="-128"/>
              </a:rPr>
              <a:t>Abduldayem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ea typeface="ＭＳ Ｐゴシック" pitchFamily="34" charset="-128"/>
              </a:rPr>
              <a:t> lectures</a:t>
            </a:r>
            <a:endParaRPr lang="ar-SA" altLang="ja-JP" sz="2400" b="1" dirty="0" smtClean="0">
              <a:solidFill>
                <a:schemeClr val="tx1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712968" cy="990600"/>
          </a:xfrm>
        </p:spPr>
        <p:txBody>
          <a:bodyPr>
            <a:noAutofit/>
          </a:bodyPr>
          <a:lstStyle/>
          <a:p>
            <a:pPr algn="ctr" rtl="0"/>
            <a:r>
              <a:rPr lang="en-US" sz="3600" b="1" dirty="0" smtClean="0"/>
              <a:t>Communication Networks Management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800" b="1" dirty="0" smtClean="0"/>
              <a:t>Communication Networks Management: </a:t>
            </a:r>
            <a:r>
              <a:rPr lang="en-US" sz="2800" dirty="0" smtClean="0"/>
              <a:t>Refers to the activities, methods, procedures, and tools related to operate, manage, maintain, and control resources for network systems. it includes the following responsibilities:</a:t>
            </a:r>
          </a:p>
          <a:p>
            <a:pPr marL="971550" lvl="1" indent="-514350" algn="just" rtl="0">
              <a:buFont typeface="+mj-lt"/>
              <a:buAutoNum type="arabicPeriod"/>
            </a:pPr>
            <a:r>
              <a:rPr lang="en-US" sz="2400" dirty="0" smtClean="0"/>
              <a:t>Maintaining the stability of the network performance (and the services provided by the network) to work smoothly. </a:t>
            </a:r>
          </a:p>
          <a:p>
            <a:pPr marL="971550" lvl="1" indent="-514350" algn="just" rtl="0">
              <a:buFont typeface="+mj-lt"/>
              <a:buAutoNum type="arabicPeriod"/>
            </a:pPr>
            <a:r>
              <a:rPr lang="en-US" sz="2400" dirty="0" smtClean="0"/>
              <a:t>Monitoring the network to discover problems as soon as possible, before users are affected.</a:t>
            </a:r>
          </a:p>
          <a:p>
            <a:pPr algn="just" rtl="0"/>
            <a:endParaRPr lang="en-US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CE1836A-0794-4729-B0BD-A1036A4F5EC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712968" cy="9906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b="1" dirty="0" smtClean="0"/>
              <a:t>Communication Networks Management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25830" lvl="1" indent="-514350" algn="l" rtl="0">
              <a:buFont typeface="+mj-lt"/>
              <a:buAutoNum type="arabicPeriod" startAt="3"/>
            </a:pPr>
            <a:r>
              <a:rPr lang="en-US" dirty="0" smtClean="0"/>
              <a:t>Tracking resources in the network and how they joined the network.</a:t>
            </a:r>
          </a:p>
          <a:p>
            <a:pPr marL="925830" lvl="1" indent="-514350" algn="l" rtl="0">
              <a:buFont typeface="+mj-lt"/>
              <a:buAutoNum type="arabicPeriod" startAt="3"/>
            </a:pPr>
            <a:r>
              <a:rPr lang="en-US" dirty="0" smtClean="0"/>
              <a:t>Fixing and developing the network continuously to maintain its performance.</a:t>
            </a:r>
            <a:br>
              <a:rPr lang="en-US" dirty="0" smtClean="0"/>
            </a:br>
            <a:r>
              <a:rPr lang="en-US" dirty="0" smtClean="0"/>
              <a:t>For example:</a:t>
            </a:r>
          </a:p>
          <a:p>
            <a:pPr marL="1191006" lvl="2" indent="-514350" algn="l" rtl="0"/>
            <a:r>
              <a:rPr lang="en-US" dirty="0" smtClean="0"/>
              <a:t>Exchanging old network devices. </a:t>
            </a:r>
          </a:p>
          <a:p>
            <a:pPr marL="1191006" lvl="2" indent="-514350" algn="l" rtl="0"/>
            <a:r>
              <a:rPr lang="en-US" dirty="0" smtClean="0"/>
              <a:t>When new devices (such as Switch) is added to the network.</a:t>
            </a:r>
          </a:p>
          <a:p>
            <a:pPr marL="633222" indent="-514350" algn="l" rtl="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CE1836A-0794-4729-B0BD-A1036A4F5EC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54864" tIns="91440" rtlCol="0">
            <a:normAutofit/>
          </a:bodyPr>
          <a:lstStyle/>
          <a:p>
            <a:pPr marL="925830" lvl="1" indent="-514350" algn="l" rtl="0">
              <a:buFont typeface="+mj-lt"/>
              <a:buAutoNum type="arabicPeriod" startAt="6"/>
            </a:pPr>
            <a:r>
              <a:rPr lang="en-US" dirty="0" smtClean="0"/>
              <a:t>Implementing corrective and preventive procedures to increase the network performance, such as:</a:t>
            </a:r>
          </a:p>
          <a:p>
            <a:pPr marL="1191006" lvl="2" indent="-514350" algn="l" rtl="0"/>
            <a:r>
              <a:rPr lang="en-US" dirty="0" smtClean="0"/>
              <a:t>modifying the control parameters (Configuration) of network device.</a:t>
            </a:r>
            <a:endParaRPr lang="en-US" sz="2600" dirty="0" smtClean="0"/>
          </a:p>
          <a:p>
            <a:pPr lvl="1" indent="-514350" algn="l" rtl="0">
              <a:lnSpc>
                <a:spcPct val="80000"/>
              </a:lnSpc>
              <a:buFont typeface="+mj-lt"/>
              <a:buAutoNum type="arabicPeriod" startAt="7"/>
            </a:pPr>
            <a:r>
              <a:rPr lang="en-US" sz="2600" dirty="0" smtClean="0"/>
              <a:t>controlling resources  in the network to support a particular service.</a:t>
            </a:r>
            <a:endParaRPr lang="en-US" sz="1800" dirty="0" smtClean="0"/>
          </a:p>
          <a:p>
            <a:pPr lvl="2" indent="-514350" algn="l" rtl="0">
              <a:lnSpc>
                <a:spcPct val="80000"/>
              </a:lnSpc>
            </a:pPr>
            <a:r>
              <a:rPr lang="en-US" sz="2200" dirty="0" smtClean="0"/>
              <a:t>Example: setting up the network  so that users can have new service such as voice.</a:t>
            </a:r>
          </a:p>
          <a:p>
            <a:pPr lvl="1" indent="-514350" algn="l" rtl="0">
              <a:lnSpc>
                <a:spcPct val="80000"/>
              </a:lnSpc>
            </a:pPr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712968" cy="9906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b="1" dirty="0" smtClean="0"/>
              <a:t>Communication Networks Management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Communication Networks Management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400" dirty="0" smtClean="0"/>
              <a:t>Functions that are implemented as part of the network management include:</a:t>
            </a:r>
          </a:p>
          <a:p>
            <a:pPr lvl="1" algn="l" rtl="0"/>
            <a:r>
              <a:rPr lang="en-US" sz="1800" dirty="0" smtClean="0"/>
              <a:t>Monitoring, planning ,allocation, deployment, coordination of network resources</a:t>
            </a:r>
          </a:p>
          <a:p>
            <a:pPr lvl="1" algn="l" rtl="0"/>
            <a:r>
              <a:rPr lang="en-US" sz="1800" dirty="0" smtClean="0"/>
              <a:t>Network planning,</a:t>
            </a:r>
          </a:p>
          <a:p>
            <a:pPr lvl="1" algn="l" rtl="0"/>
            <a:r>
              <a:rPr lang="en-US" sz="1800" dirty="0" smtClean="0"/>
              <a:t>Directing the traffic of the data to balance the load of data in the network.</a:t>
            </a:r>
          </a:p>
          <a:p>
            <a:pPr lvl="1" algn="l" rtl="0"/>
            <a:r>
              <a:rPr lang="en-US" sz="1800" dirty="0" smtClean="0"/>
              <a:t>Encryption key distribution.</a:t>
            </a:r>
          </a:p>
          <a:p>
            <a:pPr lvl="1" algn="l" rtl="0"/>
            <a:r>
              <a:rPr lang="en-US" sz="1800" dirty="0" smtClean="0"/>
              <a:t>Setting management.</a:t>
            </a:r>
          </a:p>
          <a:p>
            <a:pPr lvl="1" algn="l" rtl="0"/>
            <a:r>
              <a:rPr lang="en-US" sz="1800" dirty="0" smtClean="0"/>
              <a:t>Fault management</a:t>
            </a:r>
          </a:p>
          <a:p>
            <a:pPr lvl="1" algn="l" rtl="0"/>
            <a:r>
              <a:rPr lang="en-US" sz="1800" dirty="0" smtClean="0"/>
              <a:t>Security management</a:t>
            </a:r>
          </a:p>
          <a:p>
            <a:pPr lvl="1" algn="l" rtl="0"/>
            <a:r>
              <a:rPr lang="en-US" sz="1800" dirty="0" smtClean="0"/>
              <a:t>Performance management</a:t>
            </a:r>
          </a:p>
          <a:p>
            <a:pPr lvl="1" algn="l" rtl="0"/>
            <a:r>
              <a:rPr lang="en-US" sz="1800" dirty="0" smtClean="0"/>
              <a:t>Bandwidth management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CE1836A-0794-4729-B0BD-A1036A4F5EC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http://www.washington.edu/lst/help/computing_fundamentals/networking/img/osi_mode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7398998" cy="5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Gathering data for Network Management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data are collected to manage the network using different methods as follows:</a:t>
            </a:r>
          </a:p>
          <a:p>
            <a:pPr lvl="1" algn="l" rtl="0"/>
            <a:r>
              <a:rPr lang="en-US" dirty="0" smtClean="0"/>
              <a:t>Software agents installed on infrastructure of the network</a:t>
            </a:r>
          </a:p>
          <a:p>
            <a:pPr lvl="1" algn="l" rtl="0"/>
            <a:r>
              <a:rPr lang="en-US" dirty="0" smtClean="0"/>
              <a:t>Activity log files</a:t>
            </a:r>
          </a:p>
          <a:p>
            <a:pPr lvl="1" algn="l" rtl="0"/>
            <a:r>
              <a:rPr lang="en-US" dirty="0" smtClean="0"/>
              <a:t>Spyware Sniffer</a:t>
            </a:r>
          </a:p>
          <a:p>
            <a:pPr lvl="1" algn="l" rtl="0"/>
            <a:r>
              <a:rPr lang="en-US" dirty="0" smtClean="0"/>
              <a:t>Real monitoring by the user.</a:t>
            </a:r>
          </a:p>
          <a:p>
            <a:pPr lvl="1" algn="l" rtl="0">
              <a:buNone/>
            </a:pPr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CE1836A-0794-4729-B0BD-A1036A4F5EC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 rtl="0"/>
            <a:r>
              <a:rPr lang="ar-SA" sz="3200" b="1" dirty="0" smtClean="0"/>
              <a:t/>
            </a:r>
            <a:br>
              <a:rPr lang="ar-SA" sz="3200" b="1" dirty="0" smtClean="0"/>
            </a:br>
            <a:r>
              <a:rPr lang="ar-SA" sz="3200" b="1" dirty="0" smtClean="0"/>
              <a:t>   </a:t>
            </a:r>
            <a:r>
              <a:rPr lang="en-US" sz="3200" b="1" dirty="0" smtClean="0"/>
              <a:t>"Simple Network Management Protocol"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SNMP is an acronym for "Simple Network Management Protocol" </a:t>
            </a:r>
          </a:p>
          <a:p>
            <a:pPr algn="l" rtl="0">
              <a:lnSpc>
                <a:spcPct val="150000"/>
              </a:lnSpc>
            </a:pP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SNMP is one of the seventh layer (Application Layer) protocols, the layer that is used  by the network management system to monitor devices connected to the network.</a:t>
            </a:r>
          </a:p>
          <a:p>
            <a:pPr algn="l" rtl="0">
              <a:lnSpc>
                <a:spcPct val="150000"/>
              </a:lnSpc>
              <a:buNone/>
            </a:pP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SNMP is part of the Internet protocol package.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CE1836A-0794-4729-B0BD-A1036A4F5EC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0815E0B5366E4982A95604A3C06EB7" ma:contentTypeVersion="0" ma:contentTypeDescription="Create a new document." ma:contentTypeScope="" ma:versionID="c8d8dcbdfe61c3ff16296be6bf24699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A50AFD-935E-4D34-8803-574A1EA106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A6BADC6-BF0E-4410-B829-E13AD8CD4E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7F72FF-4919-44AC-A647-4E48AB7FEE0D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2312</TotalTime>
  <Words>330</Words>
  <Application>Microsoft Office PowerPoint</Application>
  <PresentationFormat>On-screen Show (4:3)</PresentationFormat>
  <Paragraphs>51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ＭＳ Ｐゴシック</vt:lpstr>
      <vt:lpstr>Arial</vt:lpstr>
      <vt:lpstr>Calibri</vt:lpstr>
      <vt:lpstr>Corbel</vt:lpstr>
      <vt:lpstr>Tahoma</vt:lpstr>
      <vt:lpstr>Wingdings</vt:lpstr>
      <vt:lpstr>Wingdings 2</vt:lpstr>
      <vt:lpstr>Wingdings 3</vt:lpstr>
      <vt:lpstr>Module</vt:lpstr>
      <vt:lpstr>PowerPoint Presentation</vt:lpstr>
      <vt:lpstr>Communication Networks Management</vt:lpstr>
      <vt:lpstr>Communication Networks Management</vt:lpstr>
      <vt:lpstr>Communication Networks Management</vt:lpstr>
      <vt:lpstr>Communication Networks Management</vt:lpstr>
      <vt:lpstr>PowerPoint Presentation</vt:lpstr>
      <vt:lpstr>Gathering data for Network Management</vt:lpstr>
      <vt:lpstr>    "Simple Network Management Protocol" </vt:lpstr>
    </vt:vector>
  </TitlesOfParts>
  <Company>fci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Rehab Al-Fallaj</cp:lastModifiedBy>
  <cp:revision>124</cp:revision>
  <dcterms:created xsi:type="dcterms:W3CDTF">2010-02-18T22:05:19Z</dcterms:created>
  <dcterms:modified xsi:type="dcterms:W3CDTF">2017-10-03T19:16:49Z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0x0101001E0815E0B5366E4982A95604A3C06EB7</vt:lpwstr>
  </property>
</Properties>
</file>