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74" r:id="rId6"/>
    <p:sldId id="262" r:id="rId7"/>
    <p:sldId id="257" r:id="rId8"/>
    <p:sldId id="275" r:id="rId9"/>
    <p:sldId id="276" r:id="rId10"/>
    <p:sldId id="277" r:id="rId11"/>
    <p:sldId id="258" r:id="rId12"/>
    <p:sldId id="279" r:id="rId13"/>
    <p:sldId id="278" r:id="rId14"/>
    <p:sldId id="280" r:id="rId15"/>
    <p:sldId id="259" r:id="rId16"/>
    <p:sldId id="281" r:id="rId17"/>
    <p:sldId id="260" r:id="rId18"/>
    <p:sldId id="282" r:id="rId19"/>
    <p:sldId id="283" r:id="rId20"/>
    <p:sldId id="261" r:id="rId21"/>
    <p:sldId id="263" r:id="rId22"/>
    <p:sldId id="264" r:id="rId23"/>
    <p:sldId id="265" r:id="rId24"/>
    <p:sldId id="266" r:id="rId25"/>
    <p:sldId id="267" r:id="rId26"/>
    <p:sldId id="268" r:id="rId27"/>
    <p:sldId id="269" r:id="rId28"/>
    <p:sldId id="270" r:id="rId29"/>
    <p:sldId id="271" r:id="rId30"/>
    <p:sldId id="272" r:id="rId31"/>
    <p:sldId id="273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28" autoAdjust="0"/>
    <p:restoredTop sz="94660"/>
  </p:normalViewPr>
  <p:slideViewPr>
    <p:cSldViewPr>
      <p:cViewPr varScale="1">
        <p:scale>
          <a:sx n="66" d="100"/>
          <a:sy n="66" d="100"/>
        </p:scale>
        <p:origin x="1630" y="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D75BDA-71C1-4DCA-AA49-FB1736E93C70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75BDA-71C1-4DCA-AA49-FB1736E93C70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C3D75BDA-71C1-4DCA-AA49-FB1736E93C70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75BDA-71C1-4DCA-AA49-FB1736E93C70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D75BDA-71C1-4DCA-AA49-FB1736E93C70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75BDA-71C1-4DCA-AA49-FB1736E93C70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75BDA-71C1-4DCA-AA49-FB1736E93C70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75BDA-71C1-4DCA-AA49-FB1736E93C70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D75BDA-71C1-4DCA-AA49-FB1736E93C70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75BDA-71C1-4DCA-AA49-FB1736E93C70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75BDA-71C1-4DCA-AA49-FB1736E93C70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3D75BDA-71C1-4DCA-AA49-FB1736E93C70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/>
              <a:t>CT1303 LAN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Rehab </a:t>
            </a:r>
            <a:r>
              <a:rPr lang="en-US" dirty="0" err="1"/>
              <a:t>AlFallaj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Transport Layer:</a:t>
            </a:r>
          </a:p>
          <a:p>
            <a:pPr lvl="1"/>
            <a:r>
              <a:rPr lang="en-US" dirty="0"/>
              <a:t>responsible for end-to-end error recovery and flow control. It ensures complete data transfer.</a:t>
            </a:r>
          </a:p>
          <a:p>
            <a:pPr lvl="1"/>
            <a:r>
              <a:rPr lang="en-US" dirty="0"/>
              <a:t>disassembly and assembly of the data before and after transmission.</a:t>
            </a:r>
          </a:p>
          <a:p>
            <a:pPr lvl="1"/>
            <a:r>
              <a:rPr lang="en-US" dirty="0"/>
              <a:t>Exchange of data between end system.(end to end flow control)</a:t>
            </a:r>
          </a:p>
          <a:p>
            <a:pPr lvl="1"/>
            <a:r>
              <a:rPr lang="en-US" dirty="0"/>
              <a:t>Error free</a:t>
            </a:r>
          </a:p>
          <a:p>
            <a:pPr lvl="1"/>
            <a:r>
              <a:rPr lang="en-US" dirty="0"/>
              <a:t>Quality of service.</a:t>
            </a:r>
          </a:p>
          <a:p>
            <a:pPr lvl="1"/>
            <a:r>
              <a:rPr lang="en-US" dirty="0"/>
              <a:t>Layer 4 include transmission control protocol and user datagram protocol.</a:t>
            </a:r>
          </a:p>
          <a:p>
            <a:pPr lvl="1" algn="ctr"/>
            <a:r>
              <a:rPr lang="en-US" dirty="0">
                <a:solidFill>
                  <a:srgbClr val="FF0000"/>
                </a:solidFill>
              </a:rPr>
              <a:t>Its responsible the delivery of message from one process to another.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Iso</a:t>
            </a:r>
            <a:r>
              <a:rPr lang="en-US" dirty="0"/>
              <a:t> model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1" t="32657" r="36662" b="29308"/>
          <a:stretch/>
        </p:blipFill>
        <p:spPr bwMode="auto">
          <a:xfrm>
            <a:off x="457199" y="1905000"/>
            <a:ext cx="7197001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Session Layer:</a:t>
            </a:r>
          </a:p>
          <a:p>
            <a:pPr lvl="1"/>
            <a:r>
              <a:rPr lang="en-US" dirty="0"/>
              <a:t>establishes, maintains, and manages the communication session (conversation, exchanges and dialogues) between computers, applications and each end.</a:t>
            </a:r>
          </a:p>
          <a:p>
            <a:pPr lvl="1"/>
            <a:r>
              <a:rPr lang="en-US" dirty="0"/>
              <a:t>Control dialogue  between applications</a:t>
            </a:r>
          </a:p>
          <a:p>
            <a:pPr lvl="1"/>
            <a:r>
              <a:rPr lang="en-US" dirty="0"/>
              <a:t>Half duplex, full duplex.</a:t>
            </a:r>
          </a:p>
          <a:p>
            <a:pPr lvl="1"/>
            <a:r>
              <a:rPr lang="en-US" dirty="0"/>
              <a:t>Synchronization points (back up point)</a:t>
            </a:r>
          </a:p>
          <a:p>
            <a:pPr lvl="1" algn="ctr"/>
            <a:r>
              <a:rPr lang="en-US" dirty="0">
                <a:solidFill>
                  <a:srgbClr val="FF0000"/>
                </a:solidFill>
              </a:rPr>
              <a:t>Its responsible dialog control and synchronization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Iso</a:t>
            </a:r>
            <a:r>
              <a:rPr lang="en-US" dirty="0"/>
              <a:t>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Presentation Layer:</a:t>
            </a:r>
          </a:p>
          <a:p>
            <a:pPr lvl="1"/>
            <a:r>
              <a:rPr lang="en-US" dirty="0"/>
              <a:t>provides independence from differences in data representation (e.g., encryption) by translating from </a:t>
            </a:r>
            <a:r>
              <a:rPr lang="en-US" u="sng" dirty="0"/>
              <a:t>application</a:t>
            </a:r>
            <a:r>
              <a:rPr lang="en-US" dirty="0"/>
              <a:t> to network format, and vice versa.</a:t>
            </a:r>
          </a:p>
          <a:p>
            <a:pPr lvl="1"/>
            <a:r>
              <a:rPr lang="en-US" dirty="0"/>
              <a:t>transform data into the form that the application layer can accept</a:t>
            </a:r>
          </a:p>
          <a:p>
            <a:pPr lvl="1"/>
            <a:r>
              <a:rPr lang="en-US" dirty="0"/>
              <a:t>Data formats and coding</a:t>
            </a:r>
          </a:p>
          <a:p>
            <a:pPr lvl="1"/>
            <a:r>
              <a:rPr lang="en-US" dirty="0"/>
              <a:t>Data compression</a:t>
            </a:r>
          </a:p>
          <a:p>
            <a:pPr lvl="1"/>
            <a:r>
              <a:rPr lang="en-US" dirty="0"/>
              <a:t>Encryption</a:t>
            </a:r>
          </a:p>
          <a:p>
            <a:pPr lvl="1" algn="ctr"/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Its responsible translation , compression </a:t>
            </a:r>
            <a:r>
              <a:rPr lang="en-US">
                <a:solidFill>
                  <a:srgbClr val="FF0000"/>
                </a:solidFill>
              </a:rPr>
              <a:t>and encryption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Application Layer:</a:t>
            </a:r>
          </a:p>
          <a:p>
            <a:pPr lvl="1"/>
            <a:r>
              <a:rPr lang="en-US" dirty="0"/>
              <a:t>Supports application and end-user processes. Communication partners are identified, quality of service is identified, user authentication and privacy are considered, and any constraints on data syntax are identified.</a:t>
            </a:r>
          </a:p>
          <a:p>
            <a:pPr lvl="1"/>
            <a:r>
              <a:rPr lang="en-US" dirty="0"/>
              <a:t>Everything at this layer is </a:t>
            </a:r>
            <a:r>
              <a:rPr lang="en-US" b="1" u="sng" dirty="0"/>
              <a:t>application</a:t>
            </a:r>
            <a:r>
              <a:rPr lang="en-US" b="1" dirty="0"/>
              <a:t>-specific</a:t>
            </a:r>
            <a:r>
              <a:rPr lang="en-US" dirty="0"/>
              <a:t>. This layer provides application services for file transfers, e-mail, and other network software services. Telnet and FTP are applications that exist entirely in the </a:t>
            </a:r>
            <a:r>
              <a:rPr lang="en-US" u="sng" dirty="0"/>
              <a:t>application</a:t>
            </a:r>
            <a:r>
              <a:rPr lang="en-US" dirty="0"/>
              <a:t> level. Tiered application architectures are part of this layer.</a:t>
            </a:r>
          </a:p>
          <a:p>
            <a:pPr lvl="1"/>
            <a:r>
              <a:rPr lang="en-US" dirty="0"/>
              <a:t>Browsers, FTP clients, and mail clients are part of the application layer, Microsoft WORD,EXCEL are not.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Iso</a:t>
            </a:r>
            <a:r>
              <a:rPr lang="en-US" dirty="0"/>
              <a:t>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Layer where the application using the network resides</a:t>
            </a:r>
          </a:p>
          <a:p>
            <a:pPr lvl="1"/>
            <a:r>
              <a:rPr lang="en-US" dirty="0"/>
              <a:t>Common network application include :remote login , file transfer, e-mail and web browsing</a:t>
            </a:r>
          </a:p>
          <a:p>
            <a:pPr lvl="1"/>
            <a:r>
              <a:rPr lang="en-US" dirty="0"/>
              <a:t>Means for application to access OSI environment.</a:t>
            </a:r>
          </a:p>
          <a:p>
            <a:pPr lvl="1" algn="ctr"/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Its responsible for providing the service for user.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Iso</a:t>
            </a:r>
            <a:r>
              <a:rPr lang="en-US" dirty="0"/>
              <a:t> model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6" t="32686" r="36662" b="29138"/>
          <a:stretch/>
        </p:blipFill>
        <p:spPr bwMode="auto">
          <a:xfrm>
            <a:off x="838200" y="1828800"/>
            <a:ext cx="701303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lan</a:t>
            </a:r>
            <a:r>
              <a:rPr lang="en-US" dirty="0"/>
              <a:t> standard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IEEE 802 standard model:</a:t>
            </a:r>
          </a:p>
          <a:p>
            <a:r>
              <a:rPr lang="en-US" dirty="0"/>
              <a:t>Four 4 main layers.</a:t>
            </a:r>
          </a:p>
          <a:p>
            <a:r>
              <a:rPr lang="en-US" dirty="0"/>
              <a:t>Physical Layer:</a:t>
            </a:r>
          </a:p>
          <a:p>
            <a:pPr lvl="1"/>
            <a:r>
              <a:rPr lang="en-US" dirty="0"/>
              <a:t>Electronic, Electrical, mechanical and procedural aspects of electrical signal of the  data transmission.</a:t>
            </a:r>
          </a:p>
          <a:p>
            <a:r>
              <a:rPr lang="en-US" dirty="0"/>
              <a:t>Data Link Layer:</a:t>
            </a:r>
          </a:p>
          <a:p>
            <a:pPr lvl="1">
              <a:buNone/>
            </a:pPr>
            <a:r>
              <a:rPr lang="en-US" dirty="0"/>
              <a:t>That consists of two sub-layers:</a:t>
            </a:r>
          </a:p>
          <a:p>
            <a:pPr lvl="1"/>
            <a:r>
              <a:rPr lang="en-US" dirty="0"/>
              <a:t>Logical Link Control LLC. </a:t>
            </a:r>
          </a:p>
          <a:p>
            <a:pPr lvl="1"/>
            <a:r>
              <a:rPr lang="en-US" dirty="0"/>
              <a:t>Media Access Control MAC.</a:t>
            </a:r>
          </a:p>
          <a:p>
            <a:pPr lvl="1">
              <a:buNone/>
            </a:pPr>
            <a:r>
              <a:rPr lang="en-US" dirty="0"/>
              <a:t>	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IEEE 802 model: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Logical Link Control </a:t>
            </a:r>
            <a:r>
              <a:rPr lang="en-US" b="1" dirty="0"/>
              <a:t>LLC</a:t>
            </a:r>
            <a:r>
              <a:rPr lang="en-US" dirty="0"/>
              <a:t> protocol:</a:t>
            </a:r>
          </a:p>
          <a:p>
            <a:pPr lvl="2"/>
            <a:r>
              <a:rPr lang="en-US" b="1" cap="all" dirty="0"/>
              <a:t>Layer 2 uses Logical Link Control(LLC) to communicate with the upper-level layers. </a:t>
            </a:r>
          </a:p>
          <a:p>
            <a:pPr lvl="2"/>
            <a:r>
              <a:rPr lang="en-US" b="1" cap="all" dirty="0"/>
              <a:t>Establishment and control logical link between local devices.</a:t>
            </a:r>
          </a:p>
          <a:p>
            <a:pPr lvl="2"/>
            <a:r>
              <a:rPr lang="en-US" b="1" cap="all" dirty="0"/>
              <a:t>Synchronization </a:t>
            </a:r>
            <a:r>
              <a:rPr lang="ar-SA" b="1" cap="all" dirty="0"/>
              <a:t>تحديد سرعة التبادل بين الوحدات</a:t>
            </a:r>
            <a:endParaRPr lang="en-US" b="1" cap="all" dirty="0"/>
          </a:p>
          <a:p>
            <a:pPr lvl="2"/>
            <a:r>
              <a:rPr lang="en-US" b="1" cap="all" dirty="0"/>
              <a:t>Error Control</a:t>
            </a:r>
            <a:r>
              <a:rPr lang="ar-SA" b="1" cap="all" dirty="0"/>
              <a:t> التحكم بالاخطاء </a:t>
            </a:r>
            <a:endParaRPr lang="en-US" dirty="0"/>
          </a:p>
          <a:p>
            <a:pPr lvl="1"/>
            <a:r>
              <a:rPr lang="en-US" dirty="0"/>
              <a:t>Medium Access Control </a:t>
            </a:r>
            <a:r>
              <a:rPr lang="en-US" b="1" dirty="0"/>
              <a:t>MAC</a:t>
            </a:r>
            <a:r>
              <a:rPr lang="en-US" dirty="0"/>
              <a:t>:</a:t>
            </a:r>
          </a:p>
          <a:p>
            <a:pPr lvl="2"/>
            <a:r>
              <a:rPr lang="en-US" b="1" cap="all" dirty="0"/>
              <a:t>Layer 2 uses Media Access Control(MAC) to decide which computer will transmit.</a:t>
            </a:r>
          </a:p>
          <a:p>
            <a:pPr lvl="2"/>
            <a:r>
              <a:rPr lang="en-US" b="1" cap="all" dirty="0"/>
              <a:t>Protocols to data entering to network media</a:t>
            </a:r>
            <a:endParaRPr lang="ar-SA" b="1" cap="all" dirty="0"/>
          </a:p>
          <a:p>
            <a:pPr lvl="2"/>
            <a:r>
              <a:rPr lang="en-US" b="1" cap="all" dirty="0"/>
              <a:t>MAC Addressing.</a:t>
            </a:r>
          </a:p>
          <a:p>
            <a:pPr lvl="2"/>
            <a:r>
              <a:rPr lang="en-US" b="1" cap="all" dirty="0"/>
              <a:t>Collision control.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IEEE 802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Network Layer:</a:t>
            </a:r>
          </a:p>
          <a:p>
            <a:pPr lvl="1"/>
            <a:r>
              <a:rPr lang="en-US" dirty="0"/>
              <a:t>Routing data across network and from a network to another different one.</a:t>
            </a:r>
          </a:p>
          <a:p>
            <a:r>
              <a:rPr lang="en-US" dirty="0"/>
              <a:t>Other layers:</a:t>
            </a:r>
          </a:p>
          <a:p>
            <a:pPr lvl="1"/>
            <a:r>
              <a:rPr lang="en-US" dirty="0"/>
              <a:t>No rigid standard for the rest layers as it may vary from network to another one due to its functions and types.</a:t>
            </a:r>
          </a:p>
          <a:p>
            <a:pPr lvl="1"/>
            <a:r>
              <a:rPr lang="en-US" dirty="0"/>
              <a:t>They could be OSI upper layers or any other standard model layers.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Models: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OSI Model : Open system Interconnection.</a:t>
            </a:r>
          </a:p>
          <a:p>
            <a:endParaRPr lang="en-US" dirty="0"/>
          </a:p>
          <a:p>
            <a:pPr lvl="1"/>
            <a:r>
              <a:rPr lang="en-US" dirty="0"/>
              <a:t>is a conceptual model that characterizes and standardizes the internal functions of a communication system by partitioning it into abstraction layers. The model is a product of the Open Systems Interconnection project at the International Organization for Standardization (ISO)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OSI vs. IEEE 802 model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158" t="31496" r="24211" b="5127"/>
          <a:stretch>
            <a:fillRect/>
          </a:stretch>
        </p:blipFill>
        <p:spPr bwMode="auto">
          <a:xfrm>
            <a:off x="1295400" y="1828800"/>
            <a:ext cx="6275294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Electronic Communication applications:</a:t>
            </a:r>
          </a:p>
          <a:p>
            <a:pPr lvl="1"/>
            <a:r>
              <a:rPr lang="en-US" dirty="0"/>
              <a:t>Cheap </a:t>
            </a:r>
          </a:p>
          <a:p>
            <a:pPr lvl="1"/>
            <a:r>
              <a:rPr lang="en-US" dirty="0"/>
              <a:t>Fixable</a:t>
            </a:r>
          </a:p>
          <a:p>
            <a:pPr lvl="1"/>
            <a:r>
              <a:rPr lang="en-US" dirty="0"/>
              <a:t>Effectiveness</a:t>
            </a:r>
          </a:p>
          <a:p>
            <a:pPr lvl="1"/>
            <a:r>
              <a:rPr lang="en-US" dirty="0"/>
              <a:t>Remote access to data</a:t>
            </a:r>
          </a:p>
          <a:p>
            <a:pPr lvl="1"/>
            <a:r>
              <a:rPr lang="en-US" dirty="0"/>
              <a:t>Access to data from different places( network  devices)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LAN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Examples of Electronic Communication applications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Email applications.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Chatting applications. 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Audio and Video conferencing applications.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Cyberspace conferencing.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Distributed data bases:</a:t>
            </a:r>
          </a:p>
          <a:p>
            <a:pPr lvl="1"/>
            <a:r>
              <a:rPr lang="en-US" dirty="0"/>
              <a:t>Data entered into a central datacenter or into a distributed databases then can be retrieved from varies local devices in the network.</a:t>
            </a:r>
          </a:p>
          <a:p>
            <a:pPr lvl="2"/>
            <a:r>
              <a:rPr lang="en-US" dirty="0"/>
              <a:t>Universities database.</a:t>
            </a:r>
          </a:p>
          <a:p>
            <a:pPr lvl="2"/>
            <a:r>
              <a:rPr lang="en-US" dirty="0"/>
              <a:t>Companies databases.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Lan</a:t>
            </a:r>
            <a:r>
              <a:rPr lang="en-US" dirty="0"/>
              <a:t>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Distributed information systems:</a:t>
            </a:r>
          </a:p>
          <a:p>
            <a:pPr lvl="1"/>
            <a:r>
              <a:rPr lang="en-US" dirty="0"/>
              <a:t>systems that automate the operations of commercial enterprises such as banking and financial transaction processing systems, warehousing systems, and automated factories.</a:t>
            </a:r>
          </a:p>
          <a:p>
            <a:pPr lvl="1"/>
            <a:r>
              <a:rPr lang="en-US" dirty="0"/>
              <a:t>Communicates to central computers (governments, universities) to retrieve or process information.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Lan</a:t>
            </a:r>
            <a:r>
              <a:rPr lang="en-US" dirty="0"/>
              <a:t>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Office automation and teamwork:</a:t>
            </a:r>
          </a:p>
          <a:p>
            <a:pPr lvl="1"/>
            <a:r>
              <a:rPr lang="en-US" dirty="0"/>
              <a:t>Resource sharing: printers, storage.</a:t>
            </a:r>
          </a:p>
          <a:p>
            <a:pPr lvl="1"/>
            <a:r>
              <a:rPr lang="en-US" dirty="0"/>
              <a:t>Reduce costs.</a:t>
            </a:r>
          </a:p>
          <a:p>
            <a:pPr lvl="1"/>
            <a:r>
              <a:rPr lang="en-US" dirty="0"/>
              <a:t>Increase productivity</a:t>
            </a:r>
          </a:p>
          <a:p>
            <a:pPr lvl="1"/>
            <a:r>
              <a:rPr lang="en-US" dirty="0"/>
              <a:t>Doing a collective work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Lan</a:t>
            </a:r>
            <a:r>
              <a:rPr lang="en-US" dirty="0"/>
              <a:t> application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Electronic transactions:</a:t>
            </a:r>
          </a:p>
          <a:p>
            <a:pPr lvl="1"/>
            <a:r>
              <a:rPr lang="en-US" dirty="0"/>
              <a:t>Facilitate administrative work</a:t>
            </a:r>
          </a:p>
          <a:p>
            <a:pPr lvl="1"/>
            <a:r>
              <a:rPr lang="en-US" dirty="0"/>
              <a:t>Reporting systems</a:t>
            </a:r>
          </a:p>
          <a:p>
            <a:pPr lvl="1"/>
            <a:r>
              <a:rPr lang="en-US" dirty="0"/>
              <a:t>Document editing and viewing </a:t>
            </a:r>
          </a:p>
          <a:p>
            <a:pPr lvl="1"/>
            <a:r>
              <a:rPr lang="en-US" dirty="0"/>
              <a:t>Document signing </a:t>
            </a:r>
          </a:p>
          <a:p>
            <a:pPr lvl="1"/>
            <a:r>
              <a:rPr lang="en-US" dirty="0"/>
              <a:t>Document transfers</a:t>
            </a:r>
          </a:p>
          <a:p>
            <a:pPr lvl="1"/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/>
              <a:t>E-Business : for private business use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E-Government: for government use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Lan</a:t>
            </a:r>
            <a:r>
              <a:rPr lang="en-US" dirty="0"/>
              <a:t> application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Process capabilities improving Applications:</a:t>
            </a:r>
          </a:p>
          <a:p>
            <a:pPr lvl="1"/>
            <a:r>
              <a:rPr lang="en-US" dirty="0"/>
              <a:t>More than one computer can work collaboratively to do complex and expensive tasks.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Lan</a:t>
            </a:r>
            <a:r>
              <a:rPr lang="en-US" dirty="0"/>
              <a:t> application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Reliability applications:</a:t>
            </a:r>
          </a:p>
          <a:p>
            <a:pPr lvl="1"/>
            <a:r>
              <a:rPr lang="en-US" dirty="0"/>
              <a:t>Applications can be used to make usage of network devices even if some are offline or unavailable.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Models: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OSI Model : Open system Interconnection.</a:t>
            </a:r>
          </a:p>
          <a:p>
            <a:r>
              <a:rPr lang="en-US" dirty="0"/>
              <a:t>Layered Model: Why?</a:t>
            </a:r>
          </a:p>
          <a:p>
            <a:pPr lvl="1"/>
            <a:r>
              <a:rPr lang="en-US" b="1" dirty="0"/>
              <a:t>Change</a:t>
            </a:r>
            <a:r>
              <a:rPr lang="en-US" dirty="0"/>
              <a:t>.</a:t>
            </a:r>
          </a:p>
          <a:p>
            <a:pPr lvl="1"/>
            <a:r>
              <a:rPr lang="en-US" b="1" dirty="0"/>
              <a:t>Design.</a:t>
            </a:r>
          </a:p>
          <a:p>
            <a:pPr lvl="1"/>
            <a:r>
              <a:rPr lang="en-US" b="1" dirty="0"/>
              <a:t>Learning.</a:t>
            </a:r>
          </a:p>
          <a:p>
            <a:pPr lvl="1"/>
            <a:r>
              <a:rPr lang="en-US" b="1" dirty="0"/>
              <a:t>Troubleshooting.</a:t>
            </a:r>
          </a:p>
          <a:p>
            <a:pPr lvl="1"/>
            <a:r>
              <a:rPr lang="en-US" b="1" dirty="0"/>
              <a:t>Standards.</a:t>
            </a:r>
            <a:endParaRPr lang="en-US" dirty="0"/>
          </a:p>
        </p:txBody>
      </p:sp>
      <p:pic>
        <p:nvPicPr>
          <p:cNvPr id="1027" name="Picture 3" descr="C:\Users\Rehab\Desktop\osi_mod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590800"/>
            <a:ext cx="4724399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Physical Layer:</a:t>
            </a:r>
          </a:p>
          <a:p>
            <a:pPr lvl="1"/>
            <a:r>
              <a:rPr lang="en-US" dirty="0"/>
              <a:t>Electronic, Electrical, mechanical and procedural aspects of electrical signal of the  data transmission.</a:t>
            </a:r>
          </a:p>
          <a:p>
            <a:pPr lvl="1"/>
            <a:r>
              <a:rPr lang="en-US" dirty="0"/>
              <a:t>Physical interface between devices</a:t>
            </a:r>
          </a:p>
          <a:p>
            <a:pPr lvl="1"/>
            <a:r>
              <a:rPr lang="en-US" dirty="0"/>
              <a:t>Handle transmission of bits over communication channel.</a:t>
            </a:r>
          </a:p>
          <a:p>
            <a:pPr lvl="1"/>
            <a:r>
              <a:rPr lang="en-US" dirty="0"/>
              <a:t>Choice of wired or wireless medium.</a:t>
            </a:r>
          </a:p>
          <a:p>
            <a:pPr lvl="1"/>
            <a:r>
              <a:rPr lang="en-US" dirty="0"/>
              <a:t>Data is converted into signals</a:t>
            </a:r>
          </a:p>
          <a:p>
            <a:pPr lvl="1"/>
            <a:r>
              <a:rPr lang="en-US" dirty="0"/>
              <a:t>Include voltage level , connectors, media choice.</a:t>
            </a:r>
          </a:p>
          <a:p>
            <a:pPr lvl="1"/>
            <a:r>
              <a:rPr lang="en-US" dirty="0"/>
              <a:t>Modulation techniques</a:t>
            </a:r>
          </a:p>
          <a:p>
            <a:pPr lvl="1" algn="ctr"/>
            <a:r>
              <a:rPr lang="en-US" dirty="0">
                <a:solidFill>
                  <a:srgbClr val="FF0000"/>
                </a:solidFill>
              </a:rPr>
              <a:t>Its responsible the movement of individual bits from one  node to another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 Model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6" t="32348" r="36566" b="26351"/>
          <a:stretch/>
        </p:blipFill>
        <p:spPr bwMode="auto">
          <a:xfrm>
            <a:off x="590370" y="1752600"/>
            <a:ext cx="7182030" cy="4191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Data Link Layer:</a:t>
            </a:r>
          </a:p>
          <a:p>
            <a:pPr lvl="1"/>
            <a:r>
              <a:rPr lang="en-US" dirty="0"/>
              <a:t>Concerned with the linkages and mechanisms used to move data about the network, and deals with the ways in which data is reliably transmitted (integrity), Error checking.</a:t>
            </a:r>
          </a:p>
          <a:p>
            <a:pPr lvl="1"/>
            <a:r>
              <a:rPr lang="en-US" dirty="0"/>
              <a:t>Transforms data into frame.</a:t>
            </a:r>
          </a:p>
          <a:p>
            <a:pPr lvl="1"/>
            <a:r>
              <a:rPr lang="en-US" dirty="0"/>
              <a:t>Means of activating , maintaining and deactivating a reliable link.</a:t>
            </a:r>
          </a:p>
          <a:p>
            <a:pPr lvl="1"/>
            <a:r>
              <a:rPr lang="en-US" dirty="0"/>
              <a:t>Error detection and control.</a:t>
            </a:r>
          </a:p>
          <a:p>
            <a:pPr lvl="1"/>
            <a:r>
              <a:rPr lang="en-US" dirty="0"/>
              <a:t>Flow control.</a:t>
            </a:r>
          </a:p>
          <a:p>
            <a:pPr lvl="1"/>
            <a:r>
              <a:rPr lang="en-US" dirty="0"/>
              <a:t>Higher layers may assume error free transmission.</a:t>
            </a:r>
          </a:p>
          <a:p>
            <a:pPr lvl="1" algn="ctr"/>
            <a:r>
              <a:rPr lang="en-US" dirty="0">
                <a:solidFill>
                  <a:srgbClr val="FF0000"/>
                </a:solidFill>
              </a:rPr>
              <a:t>Its responsible the movement of frames from one  node to another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 Model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7" t="32517" r="36757" b="26520"/>
          <a:stretch/>
        </p:blipFill>
        <p:spPr bwMode="auto">
          <a:xfrm>
            <a:off x="609599" y="1828800"/>
            <a:ext cx="7041681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Network Layer:</a:t>
            </a:r>
          </a:p>
          <a:p>
            <a:pPr lvl="1"/>
            <a:r>
              <a:rPr lang="en-US" dirty="0"/>
              <a:t>Switching, Routing data across the network.</a:t>
            </a:r>
          </a:p>
          <a:p>
            <a:pPr lvl="1"/>
            <a:r>
              <a:rPr lang="en-US" dirty="0"/>
              <a:t>Congestion control, Error handling</a:t>
            </a:r>
          </a:p>
          <a:p>
            <a:pPr lvl="1"/>
            <a:r>
              <a:rPr lang="en-US" dirty="0"/>
              <a:t>Defines the processes used of logical addressing.</a:t>
            </a:r>
          </a:p>
          <a:p>
            <a:pPr lvl="2"/>
            <a:r>
              <a:rPr lang="en-US" dirty="0"/>
              <a:t>IP addressing</a:t>
            </a:r>
          </a:p>
          <a:p>
            <a:pPr lvl="1"/>
            <a:r>
              <a:rPr lang="en-US" dirty="0"/>
              <a:t>Transport of information</a:t>
            </a:r>
          </a:p>
          <a:p>
            <a:pPr lvl="1"/>
            <a:r>
              <a:rPr lang="en-US" dirty="0"/>
              <a:t>Higher level do not need to know about underlying technology.</a:t>
            </a:r>
          </a:p>
          <a:p>
            <a:pPr lvl="1"/>
            <a:r>
              <a:rPr lang="en-US" dirty="0"/>
              <a:t>responsible for creating , maintaining and ending network connection.</a:t>
            </a:r>
          </a:p>
          <a:p>
            <a:pPr lvl="1"/>
            <a:r>
              <a:rPr lang="en-US" dirty="0"/>
              <a:t>Transfer a data packet from node within the network.</a:t>
            </a:r>
          </a:p>
          <a:p>
            <a:pPr lvl="1"/>
            <a:r>
              <a:rPr lang="en-US" dirty="0"/>
              <a:t>Routing</a:t>
            </a:r>
          </a:p>
          <a:p>
            <a:pPr lvl="1" algn="ctr"/>
            <a:r>
              <a:rPr lang="en-US" dirty="0">
                <a:solidFill>
                  <a:srgbClr val="FF0000"/>
                </a:solidFill>
              </a:rPr>
              <a:t>Its responsible the movement of individual packet  from the source host to destination host.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 Model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1" t="32545" r="36662" b="28688"/>
          <a:stretch/>
        </p:blipFill>
        <p:spPr bwMode="auto">
          <a:xfrm>
            <a:off x="609600" y="1752600"/>
            <a:ext cx="7193092" cy="3958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5C7E1F0541E1654FBE7336D08FD17548" ma:contentTypeVersion="0" ma:contentTypeDescription="Fill out this form." ma:contentTypeScope="" ma:versionID="9f2d3abbc5f774518e12dd82b66e8a6c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77b8cfcb884412bbba6d692195423fb6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ShowCombineView" minOccurs="0"/>
                <xsd:element ref="ns1:ShowRepairView" minOccurs="0"/>
                <xsd:element ref="ns1:TemplateUrl" minOccurs="0"/>
                <xsd:element ref="ns1:xd_Prog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ShowCombineView" ma:index="8" nillable="true" ma:displayName="Show Combine View" ma:hidden="true" ma:internalName="ShowCombineView">
      <xsd:simpleType>
        <xsd:restriction base="dms:Text"/>
      </xsd:simpleType>
    </xsd:element>
    <xsd:element name="ShowRepairView" ma:index="10" nillable="true" ma:displayName="Show Repair View" ma:hidden="true" ma:internalName="ShowRepairView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emplateUrl xmlns="http://schemas.microsoft.com/sharepoint/v3" xsi:nil="true"/>
    <ShowRepairView xmlns="http://schemas.microsoft.com/sharepoint/v3" xsi:nil="true"/>
    <ShowCombineView xmlns="http://schemas.microsoft.com/sharepoint/v3" xsi:nil="true"/>
    <xd_ProgID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4246025-CE3B-47B9-AD73-076467FF5D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49AB2C3-7937-45D5-A37C-B236AD66B462}">
  <ds:schemaRefs>
    <ds:schemaRef ds:uri="http://purl.org/dc/terms/"/>
    <ds:schemaRef ds:uri="http://schemas.openxmlformats.org/package/2006/metadata/core-properties"/>
    <ds:schemaRef ds:uri="http://www.w3.org/XML/1998/namespace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sharepoint/v3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A111324A-89D4-46E2-A868-83C1C90C674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215</TotalTime>
  <Words>1065</Words>
  <Application>Microsoft Office PowerPoint</Application>
  <PresentationFormat>On-screen Show (4:3)</PresentationFormat>
  <Paragraphs>156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Tahoma</vt:lpstr>
      <vt:lpstr>Trebuchet MS</vt:lpstr>
      <vt:lpstr>Wingdings</vt:lpstr>
      <vt:lpstr>Wingdings 2</vt:lpstr>
      <vt:lpstr>Opulent</vt:lpstr>
      <vt:lpstr>CT1303 LAN </vt:lpstr>
      <vt:lpstr>Standard Models:</vt:lpstr>
      <vt:lpstr>Standard Models:</vt:lpstr>
      <vt:lpstr>ISO Model</vt:lpstr>
      <vt:lpstr>ISO Model</vt:lpstr>
      <vt:lpstr>ISO Model</vt:lpstr>
      <vt:lpstr>ISO Model</vt:lpstr>
      <vt:lpstr>ISO Model</vt:lpstr>
      <vt:lpstr>ISO Model</vt:lpstr>
      <vt:lpstr>ISO Model</vt:lpstr>
      <vt:lpstr>Iso model</vt:lpstr>
      <vt:lpstr>ISO Model</vt:lpstr>
      <vt:lpstr>Iso model</vt:lpstr>
      <vt:lpstr>ISO model</vt:lpstr>
      <vt:lpstr>Iso model</vt:lpstr>
      <vt:lpstr>Iso model</vt:lpstr>
      <vt:lpstr>lan standard model</vt:lpstr>
      <vt:lpstr>IEEE 802 model:</vt:lpstr>
      <vt:lpstr>IEEE 802 model</vt:lpstr>
      <vt:lpstr>OSI vs. IEEE 802 model</vt:lpstr>
      <vt:lpstr>LAN applications</vt:lpstr>
      <vt:lpstr>LAN applications</vt:lpstr>
      <vt:lpstr>LAN applications</vt:lpstr>
      <vt:lpstr>Lan applications</vt:lpstr>
      <vt:lpstr>Lan applications</vt:lpstr>
      <vt:lpstr>Lan application</vt:lpstr>
      <vt:lpstr>Lan application</vt:lpstr>
      <vt:lpstr>Lan application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Rehab</dc:creator>
  <cp:lastModifiedBy>Abdulrahman Abdullah O Alomair</cp:lastModifiedBy>
  <cp:revision>24</cp:revision>
  <dcterms:created xsi:type="dcterms:W3CDTF">2013-09-23T17:12:26Z</dcterms:created>
  <dcterms:modified xsi:type="dcterms:W3CDTF">2017-09-27T12:23:42Z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0x010101005C7E1F0541E1654FBE7336D08FD17548</vt:lpwstr>
  </property>
</Properties>
</file>