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81" r:id="rId2"/>
    <p:sldId id="256" r:id="rId3"/>
    <p:sldId id="379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70" r:id="rId12"/>
    <p:sldId id="280" r:id="rId13"/>
    <p:sldId id="281" r:id="rId14"/>
    <p:sldId id="284" r:id="rId15"/>
    <p:sldId id="378" r:id="rId16"/>
    <p:sldId id="382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CC0066"/>
    <a:srgbClr val="080808"/>
    <a:srgbClr val="00FF00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115" d="100"/>
          <a:sy n="115" d="100"/>
        </p:scale>
        <p:origin x="6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4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8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1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79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96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871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9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2.jpe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8.xml"/><Relationship Id="rId7" Type="http://schemas.openxmlformats.org/officeDocument/2006/relationships/image" Target="../media/image12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1.xml"/><Relationship Id="rId7" Type="http://schemas.openxmlformats.org/officeDocument/2006/relationships/image" Target="../media/image1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10" Type="http://schemas.microsoft.com/office/2007/relationships/hdphoto" Target="../media/hdphoto1.wdp"/><Relationship Id="rId4" Type="http://schemas.openxmlformats.org/officeDocument/2006/relationships/tags" Target="../tags/tag55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9.xml"/><Relationship Id="rId7" Type="http://schemas.openxmlformats.org/officeDocument/2006/relationships/image" Target="../media/image1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0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5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24.png"/><Relationship Id="rId5" Type="http://schemas.openxmlformats.org/officeDocument/2006/relationships/tags" Target="../tags/tag65.xml"/><Relationship Id="rId10" Type="http://schemas.openxmlformats.org/officeDocument/2006/relationships/image" Target="../media/image23.png"/><Relationship Id="rId4" Type="http://schemas.openxmlformats.org/officeDocument/2006/relationships/tags" Target="../tags/tag64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1.wdp"/><Relationship Id="rId2" Type="http://schemas.openxmlformats.org/officeDocument/2006/relationships/tags" Target="../tags/tag17.xml"/><Relationship Id="rId16" Type="http://schemas.openxmlformats.org/officeDocument/2006/relationships/image" Target="../media/image12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3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434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of lipids: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447800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447800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603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371600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884488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630488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919288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616200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19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447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355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955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533400" y="583565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24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15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245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327525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liquid 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one or more double bonds between carbons in the fatty acids allows for “kinks”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556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(there is no double bonds between the carbons. 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only single C-C bonds in fatty acid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solid 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glycerol and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major components of cell membranes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2400" y="2735263"/>
            <a:ext cx="51816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the phosphate group and its attachments form a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</a:t>
            </a:r>
            <a:r>
              <a:rPr lang="en-US" alt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524000" y="152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Other lipids have structural, hormonal, or protective functions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428292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are hydrophobic molecules that pass through plasma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membranes (</a:t>
            </a:r>
            <a:r>
              <a:rPr lang="en-GB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410200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waterproofing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135173" grpId="0"/>
      <p:bldP spid="2561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352800" y="1679575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 a t 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4989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4989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10000" y="4498975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48799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49561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657600" y="48799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Bi-layer of cell membrane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184775"/>
            <a:ext cx="2209800" cy="136842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3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5715000" y="4498975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5562600" y="48799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315200" y="4498975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914400" y="2670175"/>
            <a:ext cx="6781800" cy="1649413"/>
            <a:chOff x="576" y="977"/>
            <a:chExt cx="4272" cy="1039"/>
          </a:xfrm>
        </p:grpSpPr>
        <p:sp>
          <p:nvSpPr>
            <p:cNvPr id="13326" name="Text Box 3"/>
            <p:cNvSpPr txBox="1">
              <a:spLocks noChangeArrowheads="1"/>
            </p:cNvSpPr>
            <p:nvPr/>
          </p:nvSpPr>
          <p:spPr bwMode="auto">
            <a:xfrm>
              <a:off x="1776" y="977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(Composed of Lipids)</a:t>
              </a:r>
            </a:p>
          </p:txBody>
        </p:sp>
        <p:grpSp>
          <p:nvGrpSpPr>
            <p:cNvPr id="13327" name="Group 30"/>
            <p:cNvGrpSpPr>
              <a:grpSpLocks/>
            </p:cNvGrpSpPr>
            <p:nvPr/>
          </p:nvGrpSpPr>
          <p:grpSpPr bwMode="auto">
            <a:xfrm>
              <a:off x="576" y="1248"/>
              <a:ext cx="4272" cy="768"/>
              <a:chOff x="576" y="1248"/>
              <a:chExt cx="4272" cy="768"/>
            </a:xfrm>
          </p:grpSpPr>
          <p:sp>
            <p:nvSpPr>
              <p:cNvPr id="13328" name="Line 17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18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19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4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Line 2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1"/>
              <p:cNvSpPr>
                <a:spLocks noChangeShapeType="1"/>
              </p:cNvSpPr>
              <p:nvPr/>
            </p:nvSpPr>
            <p:spPr bwMode="auto">
              <a:xfrm>
                <a:off x="16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2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3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2"/>
              <p:cNvSpPr>
                <a:spLocks noChangeShapeType="1"/>
              </p:cNvSpPr>
              <p:nvPr/>
            </p:nvSpPr>
            <p:spPr bwMode="auto">
              <a:xfrm>
                <a:off x="484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D9D26-E4C0-4454-B41C-BB75FA786D0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518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65921" y="2133600"/>
            <a:ext cx="780552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Polymers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D9D26-E4C0-4454-B41C-BB75FA786D05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0439373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polymer of amino acids (constructed from 20 amino acids)  (to form Polypeptides).</a:t>
            </a: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2606675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082675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1158875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1274763"/>
            <a:ext cx="27432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930275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proteins 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381000" y="38862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- Differences in </a:t>
            </a:r>
            <a:r>
              <a:rPr lang="en-US" altLang="en-US" sz="1800" b="1">
                <a:solidFill>
                  <a:srgbClr val="0000FF"/>
                </a:solidFill>
              </a:rPr>
              <a:t>R</a:t>
            </a:r>
            <a:r>
              <a:rPr lang="en-US" altLang="en-US" sz="1800" b="1">
                <a:solidFill>
                  <a:srgbClr val="000000"/>
                </a:solidFill>
              </a:rPr>
              <a:t> groups produce the 20 different amino acids.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029200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495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formed 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another. The resulting covalent bond is called a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584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133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457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228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776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1295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200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3434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2309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6"/>
  <p:tag name="TAG_BACKING_FORM_KEY" val="1116858-c:\users\amahmedkeele\desktop\lectures\lecture-2 macromolecules\lecture-2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27.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ed03b15a50405fa261848c6c6bf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c11932c5fa4b88a12463b7315097f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TIMELINE" val="47.3/118.4/121.6/124.5/127.4/162.0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166683a7404341afc9c118e9fea64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62.9/133.6"/>
  <p:tag name="ELAPSEDTIME" val="190.7"/>
  <p:tag name="ANNOTATION_COUNT" val="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21c874a60544898b2ed02803499ad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f780078bd24bf983301a08f31384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6ac637e1a3455cb1bdb226ff5c2d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1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5e9922f47f47129cbb7f2e8ca6800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856e18d6764775be84b003b0138bd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e7402738c04113a7296a02ec53c4d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86061c80fd4da2b306d33184425f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6cf06c215d4b6c94316eca464773d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958d83552c471ba983c48e2bee6b2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9dd5557b7941ef8970825b467676b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17655342e34db2b33e425d43b6bad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0.3/93.1/107.2/123.8/135.4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ee3fb0dc6d495aaa5e4a14bf8163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a279b8d08143abb037a7cbc15088f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e1d4f9efb946ec8bd886e8d25379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8/15.5/18.0/23.4/25.8/32.2/47.3/80.6"/>
  <p:tag name="ELAPSEDTIME" val="166.7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10.4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TIMELINE" val="114.2/145.5"/>
  <p:tag name="ELAPSEDTIME" val="220.6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38b0175f6f4f16a634eb20be7308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c17af7d5cb461e81d90339f5ec57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TIMELINE" val="86.5"/>
  <p:tag name="ELAPSEDTIME" val="374.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57d574179047268d9cb53c72176d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903179a4684ea59537f2b06950688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e2bd80d5494b76ab322f9314472a6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63acada5204c32b6c835952c23e69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efdf4cfa2419a8d2b261812f91fa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86648feb0c40d6a878cd0a12741fef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96bd904f941aabe36b748d9bb6bb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1a3b68de554ad1a9af3cf298ec0d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22.4/107.7/125.7/156.8/199.4/233.0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a3954c78a24031b035be0c5da472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c1759580e414aa1158fffbe51069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60.2/117.1/332.9/381.5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4f4b048e454bc58deb98ea4924dd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53b4cf5444bdfb660f6287a786c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1.6"/>
  <p:tag name="ANNOTATION_TYPE_1" val="0"/>
  <p:tag name="ANNOTATION_START_1" val="8.0"/>
  <p:tag name="ANNOTATION_END_1" val="10.2"/>
  <p:tag name="ANNOTATION_TOP_1" val="487"/>
  <p:tag name="ANNOTATION_LEFT_1" val="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16.2"/>
  <p:tag name="ANNOTATION_TOP_2" val="493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2"/>
  <p:tag name="ANNOTATION_END_3" val="17.9"/>
  <p:tag name="ANNOTATION_TOP_3" val="489"/>
  <p:tag name="ANNOTATION_LEFT_3" val="4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9.5"/>
  <p:tag name="ANNOTATION_TOP_4" val="497"/>
  <p:tag name="ANNOTATION_LEFT_4" val="59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2.7"/>
  <p:tag name="ANNOTATION_TOP_5" val="508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7"/>
  <p:tag name="ANNOTATION_END_6" val="24.3"/>
  <p:tag name="ANNOTATION_TOP_6" val="493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3"/>
  <p:tag name="ANNOTATION_END_7" val="27.9"/>
  <p:tag name="ANNOTATION_TOP_7" val="526"/>
  <p:tag name="ANNOTATION_LEFT_7" val="4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9"/>
  <p:tag name="ANNOTATION_END_8" val="30.0"/>
  <p:tag name="ANNOTATION_TOP_8" val="491"/>
  <p:tag name="ANNOTATION_LEFT_8" val="2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0.0"/>
  <p:tag name="ANNOTATION_END_9" val="39.5"/>
  <p:tag name="ANNOTATION_TOP_9" val="532"/>
  <p:tag name="ANNOTATION_LEFT_9" val="2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5"/>
  <p:tag name="ANNOTATION_TOP_10" val="615"/>
  <p:tag name="ANNOTATION_LEFT_10" val="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58964a43cc4d8e938bfc72fd273c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583a3a46dd447c84a429389ad557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66d5bedee34e13a7cfc34ac36f809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f516402fa545659a3aeb633dd695c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8 Lecture-Macromolecules\Quiz1.quiz"/>
  <p:tag name="QUIZMAKER_QUIZ_SLIDE_ID" val="378"/>
  <p:tag name="OVERRIDE" val="QUIZMAKER_QUIZ_SLIDE"/>
  <p:tag name="QUIZMAKER_QUIZ_TITLE" val="Quiz1"/>
  <p:tag name="ARTICULATE_DESCRIPTION" val="Quiz - 4 questions"/>
  <p:tag name="AQP_PASS_SCORE" val="60"/>
  <p:tag name="QUIZMAKER_LAST_MODIFY_DATE" val="41651.892337963"/>
  <p:tag name="EMBEDDEDCONTENT_LASTWRITETIMEUTC" val="2014-01-12 18:24:58Z"/>
  <p:tag name="AQP_PASS_ACTION" val="2"/>
  <p:tag name="AQP_FAIL_ACTION" val="2"/>
  <p:tag name="ARTICULATE_SHOW_IN_MENU" val="multipleitems"/>
  <p:tag name="AUDIO_ID" val="378"/>
  <p:tag name="ARTICULATE_AUDIO_RECORDED" val="1"/>
  <p:tag name="ELAPSEDTIME" val="5.1"/>
  <p:tag name="ANNOTATION_COUNT" val="0"/>
  <p:tag name="ARTICULATE_NAV_LEVEL" val="1"/>
  <p:tag name="ARTICULATE_SLIDE_PRESENTER_GUID" val="b7e960e5-f97e-40d4-9cc7-074db58cab9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UDIO_ID" val="382"/>
  <p:tag name="ARTICULATE_USED_LAYOU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ef7354eef14d43a54d98b2f5037f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ab4620c27843988b3576ca371db3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2 Macromolecules\Main.intr"/>
  <p:tag name="ENGAGE_INTERACTION_SLIDE_ID" val="379"/>
  <p:tag name="ENGAGE_INTERACTION_FINISH" val="2"/>
  <p:tag name="ENGAGE_INTERACTION_FINISH_MESSAGE" val="Next Slide"/>
  <p:tag name="ENGAGE_INTERACTION_TITLE" val="Polymers"/>
  <p:tag name="ARTICULATE_DESCRIPTION" val="Accordion - 1 Panel "/>
  <p:tag name="ENGAGE_LAST_MODIFY_DATE" val="41656.5836111111"/>
  <p:tag name="EMBEDDEDCONTENT_LASTWRITETIMEUTC" val="2014-01-17 11:00:24Z"/>
  <p:tag name="ELAPSEDTIME" val="100"/>
  <p:tag name="ARTICULATE_SHOW_IN_MENU" val="multipleitems"/>
  <p:tag name="AUDIO_ID" val="379"/>
  <p:tag name="ARTICULATE_NAV_LEVEL" val="1"/>
  <p:tag name="ARTICULATE_SLIDE_PRESENTER_GUID" val="b7e960e5-f97e-40d4-9cc7-074db58cab9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</TotalTime>
  <Words>797</Words>
  <Application>Microsoft Office PowerPoint</Application>
  <PresentationFormat>On-screen Show (4:3)</PresentationFormat>
  <Paragraphs>196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Comic Sans MS</vt:lpstr>
      <vt:lpstr>Impact</vt:lpstr>
      <vt:lpstr>Wingdings</vt:lpstr>
      <vt:lpstr>Default Design</vt:lpstr>
      <vt:lpstr>PowerPoint Presentation</vt:lpstr>
      <vt:lpstr>PowerPoint Presentation</vt:lpstr>
      <vt:lpstr>Polymers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1- Phospholipids:  are the major components of cell membranes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Ahm Ahmed</cp:lastModifiedBy>
  <cp:revision>675</cp:revision>
  <dcterms:created xsi:type="dcterms:W3CDTF">2005-10-11T05:28:58Z</dcterms:created>
  <dcterms:modified xsi:type="dcterms:W3CDTF">2017-02-14T06:52:26Z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DCE09314-B126-43A5-BA2F-C588EECAE695</vt:lpwstr>
  </property>
  <property fmtid="{D5CDD505-2E9C-101B-9397-08002B2CF9AE}" pid="6" name="ArticulateProjectFull">
    <vt:lpwstr>C:\Users\amahmedkeele\Desktop\Lectures\Lecture-2 Macromolecules\Lecture-2.ppta</vt:lpwstr>
  </property>
</Properties>
</file>