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2"/>
  </p:notesMasterIdLst>
  <p:handoutMasterIdLst>
    <p:handoutMasterId r:id="rId23"/>
  </p:handoutMasterIdLst>
  <p:sldIdLst>
    <p:sldId id="257" r:id="rId5"/>
    <p:sldId id="268" r:id="rId6"/>
    <p:sldId id="258" r:id="rId7"/>
    <p:sldId id="269" r:id="rId8"/>
    <p:sldId id="270" r:id="rId9"/>
    <p:sldId id="271" r:id="rId10"/>
    <p:sldId id="280" r:id="rId11"/>
    <p:sldId id="272" r:id="rId12"/>
    <p:sldId id="278" r:id="rId13"/>
    <p:sldId id="273" r:id="rId14"/>
    <p:sldId id="279" r:id="rId15"/>
    <p:sldId id="274" r:id="rId16"/>
    <p:sldId id="281" r:id="rId17"/>
    <p:sldId id="282" r:id="rId18"/>
    <p:sldId id="276" r:id="rId19"/>
    <p:sldId id="277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BAB9F-42CE-4934-A7D6-8A1A7888E44D}" type="datetimeFigureOut">
              <a:rPr lang="en-US" smtClean="0"/>
              <a:pPr/>
              <a:t>10-Oct-17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4BE0E-911B-4794-A968-7EF874317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77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D0E20-AF00-4542-9817-179B177FE80A}" type="datetimeFigureOut">
              <a:rPr lang="en-US" smtClean="0"/>
              <a:pPr/>
              <a:t>10-Oct-17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754F4-2469-4BE5-97B5-5C9A5035AC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3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754F4-2469-4BE5-97B5-5C9A5035AC1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6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E1836A-0794-4729-B0BD-A1036A4F5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uralsight.com/blog/a-short-guide-to-internet-control-protocols/2007-09-20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uralsight.com/blog/free-video-training/comptia-network-training-video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uralsight.com/blog/a-short-guide-to-internet-control-protocols/2007-09-2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1" y="1700213"/>
            <a:ext cx="8077200" cy="451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eaLnBrk="1" hangingPunct="1">
              <a:spcBef>
                <a:spcPct val="20000"/>
              </a:spcBef>
            </a:pPr>
            <a:endParaRPr kumimoji="0" lang="en-US" altLang="ja-JP" sz="3200" b="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</a:pPr>
            <a:endParaRPr lang="en-US" altLang="ja-JP" sz="3200" dirty="0"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</a:pPr>
            <a:endParaRPr kumimoji="0" lang="en-US" altLang="ja-JP" sz="3200" b="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</a:pPr>
            <a:endParaRPr kumimoji="0" lang="en-US" altLang="ja-JP" sz="3200" b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309699" name="Rectangle 3"/>
          <p:cNvSpPr>
            <a:spLocks noChangeArrowheads="1"/>
          </p:cNvSpPr>
          <p:nvPr/>
        </p:nvSpPr>
        <p:spPr bwMode="auto">
          <a:xfrm>
            <a:off x="827088" y="260350"/>
            <a:ext cx="7772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1" hangingPunct="1">
              <a:defRPr/>
            </a:pPr>
            <a:endParaRPr kumimoji="0" lang="en-US" altLang="ja-JP" sz="4000" b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1643050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altLang="ja-JP" sz="3600" b="1" dirty="0" smtClean="0">
                <a:ea typeface="ＭＳ Ｐゴシック" pitchFamily="34" charset="-128"/>
              </a:rPr>
              <a:t>CT 1306 </a:t>
            </a:r>
            <a:r>
              <a:rPr lang="en-US" sz="3600" b="1" dirty="0" smtClean="0"/>
              <a:t>Communication Networks Management Lab</a:t>
            </a:r>
            <a:endParaRPr lang="en-US" altLang="ja-JP" sz="3600" b="1" dirty="0"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3429000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Bef>
                <a:spcPct val="20000"/>
              </a:spcBef>
            </a:pPr>
            <a:r>
              <a:rPr lang="en-GB" altLang="ja-JP" sz="3200" b="1" dirty="0" smtClean="0">
                <a:ea typeface="ＭＳ Ｐゴシック" pitchFamily="34" charset="-128"/>
              </a:rPr>
              <a:t>Lec3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smtClean="0"/>
              <a:t>ARP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ARP utility helps diagnose problems associated with the </a:t>
            </a:r>
            <a:r>
              <a:rPr lang="en-US" u="sng" dirty="0">
                <a:hlinkClick r:id="rId2"/>
              </a:rPr>
              <a:t>Address Resolution Protocol (ARP)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TCP/IP hosts use ARP to determine the physical (MAC) address that corresponds with a specific IP address. Type </a:t>
            </a:r>
            <a:r>
              <a:rPr lang="en-US" b="1" dirty="0" err="1"/>
              <a:t>arp</a:t>
            </a:r>
            <a:r>
              <a:rPr lang="en-US" dirty="0"/>
              <a:t> with the </a:t>
            </a:r>
            <a:r>
              <a:rPr lang="en-US" b="1" dirty="0"/>
              <a:t>– a</a:t>
            </a:r>
            <a:r>
              <a:rPr lang="en-US" dirty="0"/>
              <a:t> option to display IP addresses that have been resolved to MAC addresses recently.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96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ARP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106" name="Picture 10" descr="Top 7 TCP/IP Utilities Every Networking Pro Should Know - AR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40" y="1954942"/>
            <a:ext cx="8122760" cy="421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968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4. </a:t>
            </a:r>
            <a:r>
              <a:rPr lang="en-US" dirty="0" err="1" smtClean="0"/>
              <a:t>Netstat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err="1" smtClean="0"/>
              <a:t>Netstat</a:t>
            </a:r>
            <a:r>
              <a:rPr lang="en-US" dirty="0" smtClean="0"/>
              <a:t> </a:t>
            </a:r>
            <a:r>
              <a:rPr lang="en-US" dirty="0"/>
              <a:t>(Network Statistics) displays network connections (both incoming and outgoing), routing tables, and a number of network interface statistics.</a:t>
            </a:r>
          </a:p>
          <a:p>
            <a:pPr algn="l" rtl="0"/>
            <a:r>
              <a:rPr lang="en-US" dirty="0"/>
              <a:t>It is an important part of the </a:t>
            </a:r>
            <a:r>
              <a:rPr lang="en-US" u="sng" dirty="0">
                <a:hlinkClick r:id="rId2" tooltip="Free CompTIA Network+ Training Videos"/>
              </a:rPr>
              <a:t>Network + exam</a:t>
            </a:r>
            <a:r>
              <a:rPr lang="en-US" dirty="0"/>
              <a:t> but it's a helpful tool in finding problems and determining the amount of traffic on the network as a performance measurement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534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Netstat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813" t="31088" r="23149" b="23771"/>
          <a:stretch/>
        </p:blipFill>
        <p:spPr>
          <a:xfrm>
            <a:off x="683568" y="1916831"/>
            <a:ext cx="6984776" cy="4219967"/>
          </a:xfrm>
          <a:prstGeom prst="rect">
            <a:avLst/>
          </a:prstGeom>
        </p:spPr>
      </p:pic>
      <p:sp>
        <p:nvSpPr>
          <p:cNvPr id="7" name="AutoShape 6" descr="Top 7 TCP/IP Utilities Every Networking Pro Should Know - Netstat"/>
          <p:cNvSpPr>
            <a:spLocks noChangeAspect="1" noChangeArrowheads="1"/>
          </p:cNvSpPr>
          <p:nvPr/>
        </p:nvSpPr>
        <p:spPr bwMode="auto">
          <a:xfrm>
            <a:off x="2771800" y="429309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Top 7 TCP/IP Utilities Every Networking Pro Should Know - Netst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08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Netstat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170" name="Picture 2" descr="Top 7 TCP/IP Utilities Every Networking Pro Should Know - Netsta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32025"/>
            <a:ext cx="5834820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528" y="1772816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Netstat</a:t>
            </a:r>
            <a:r>
              <a:rPr lang="en-US" b="1" dirty="0"/>
              <a:t> –s</a:t>
            </a:r>
            <a:r>
              <a:rPr lang="en-US" dirty="0"/>
              <a:t> provides statistics about incoming and outgoing traffic</a:t>
            </a:r>
          </a:p>
        </p:txBody>
      </p:sp>
    </p:spTree>
    <p:extLst>
      <p:ext uri="{BB962C8B-B14F-4D97-AF65-F5344CB8AC3E}">
        <p14:creationId xmlns:p14="http://schemas.microsoft.com/office/powerpoint/2010/main" val="901754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 err="1" smtClean="0"/>
              <a:t>NSLookup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NSLookup</a:t>
            </a:r>
            <a:r>
              <a:rPr lang="en-US" dirty="0" smtClean="0"/>
              <a:t> </a:t>
            </a:r>
            <a:r>
              <a:rPr lang="en-US" dirty="0"/>
              <a:t>provides a command-line utility for diagnosing DNS problems. In its most basic usage, </a:t>
            </a:r>
            <a:r>
              <a:rPr lang="en-US" dirty="0" err="1"/>
              <a:t>NSLookup</a:t>
            </a:r>
            <a:r>
              <a:rPr lang="en-US" dirty="0"/>
              <a:t> returns the IP address with the matching host name.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218" name="Picture 2" descr="Top 7 TCP/IP Utilities Every Networking Pro Should Know - NSLook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81425"/>
            <a:ext cx="596265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139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 err="1" smtClean="0"/>
              <a:t>IPConfig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Not </a:t>
            </a:r>
            <a:r>
              <a:rPr lang="en-US" dirty="0"/>
              <a:t>part of the TCP/IP utilities but it is useful to show current TCP/IP settings.</a:t>
            </a:r>
          </a:p>
          <a:p>
            <a:pPr algn="l" rtl="0"/>
            <a:r>
              <a:rPr lang="en-US" dirty="0"/>
              <a:t>The </a:t>
            </a:r>
            <a:r>
              <a:rPr lang="en-US" dirty="0" err="1"/>
              <a:t>IPConfig</a:t>
            </a:r>
            <a:r>
              <a:rPr lang="en-US" dirty="0"/>
              <a:t> command line utility will show detailed information about the network you are connected to. It also helps with reconfiguration of your IP address through release and renew.</a:t>
            </a:r>
          </a:p>
          <a:p>
            <a:pPr algn="l" rtl="0"/>
            <a:r>
              <a:rPr lang="en-US" dirty="0"/>
              <a:t>Let's say you want to know what you're IP address is -- </a:t>
            </a:r>
            <a:r>
              <a:rPr lang="en-US" b="1" dirty="0"/>
              <a:t>ipconfig</a:t>
            </a:r>
            <a:r>
              <a:rPr lang="en-US" dirty="0"/>
              <a:t> is what you type in the command prompt.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70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 err="1"/>
              <a:t>IPConfig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42" name="Picture 2" descr="Top 7 TCP/IP Utilities Every Networking Pro Should Know - IPConf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93948"/>
            <a:ext cx="7888516" cy="422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132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Problem Solving Stages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667000" y="1752600"/>
          <a:ext cx="2209800" cy="117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Bitmap Image" r:id="rId3" imgW="1305107" imgH="695238" progId="Paint.Picture">
                  <p:embed/>
                </p:oleObj>
              </mc:Choice>
              <mc:Fallback>
                <p:oleObj name="Bitmap Image" r:id="rId3" imgW="1305107" imgH="69523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752600"/>
                        <a:ext cx="2209800" cy="117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4953000" y="1828800"/>
          <a:ext cx="2209800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Bitmap Image" r:id="rId5" imgW="1286055" imgH="628571" progId="Paint.Picture">
                  <p:embed/>
                </p:oleObj>
              </mc:Choice>
              <mc:Fallback>
                <p:oleObj name="Bitmap Image" r:id="rId5" imgW="1286055" imgH="62857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828800"/>
                        <a:ext cx="2209800" cy="107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7239000" y="1828800"/>
          <a:ext cx="1905000" cy="170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Bitmap Image" r:id="rId7" imgW="1095528" imgH="980952" progId="Paint.Picture">
                  <p:embed/>
                </p:oleObj>
              </mc:Choice>
              <mc:Fallback>
                <p:oleObj name="Bitmap Image" r:id="rId7" imgW="1095528" imgH="98095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828800"/>
                        <a:ext cx="1905000" cy="170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7010400" y="3505200"/>
          <a:ext cx="20764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Bitmap Image" r:id="rId9" imgW="1238423" imgH="619211" progId="Paint.Picture">
                  <p:embed/>
                </p:oleObj>
              </mc:Choice>
              <mc:Fallback>
                <p:oleObj name="Bitmap Image" r:id="rId9" imgW="1238423" imgH="61921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505200"/>
                        <a:ext cx="207645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4876800" y="2954338"/>
          <a:ext cx="2057400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Bitmap Image" r:id="rId11" imgW="1257476" imgH="1038370" progId="Paint.Picture">
                  <p:embed/>
                </p:oleObj>
              </mc:Choice>
              <mc:Fallback>
                <p:oleObj name="Bitmap Image" r:id="rId11" imgW="1257476" imgH="103837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954338"/>
                        <a:ext cx="2057400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4953000" y="4648200"/>
          <a:ext cx="1981200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Bitmap Image" r:id="rId13" imgW="1190476" imgH="933580" progId="Paint.Picture">
                  <p:embed/>
                </p:oleObj>
              </mc:Choice>
              <mc:Fallback>
                <p:oleObj name="Bitmap Image" r:id="rId13" imgW="1190476" imgH="93358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648200"/>
                        <a:ext cx="1981200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0" name="Object 10"/>
          <p:cNvGraphicFramePr>
            <a:graphicFrameLocks noChangeAspect="1"/>
          </p:cNvGraphicFramePr>
          <p:nvPr/>
        </p:nvGraphicFramePr>
        <p:xfrm>
          <a:off x="0" y="3124200"/>
          <a:ext cx="4876800" cy="324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Bitmap Image" r:id="rId15" imgW="3666667" imgH="2438095" progId="Paint.Picture">
                  <p:embed/>
                </p:oleObj>
              </mc:Choice>
              <mc:Fallback>
                <p:oleObj name="Bitmap Image" r:id="rId15" imgW="3666667" imgH="2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24200"/>
                        <a:ext cx="4876800" cy="32432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73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12968" cy="990600"/>
          </a:xfrm>
        </p:spPr>
        <p:txBody>
          <a:bodyPr>
            <a:noAutofit/>
          </a:bodyPr>
          <a:lstStyle/>
          <a:p>
            <a:pPr algn="ctr" rtl="0"/>
            <a:r>
              <a:rPr lang="en-US" sz="3600" b="1" dirty="0" smtClean="0"/>
              <a:t>Communication Networks Management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altLang="en-US" dirty="0"/>
              <a:t>Troubleshooting methods include:</a:t>
            </a:r>
          </a:p>
          <a:p>
            <a:pPr lvl="1" algn="l" rtl="0"/>
            <a:r>
              <a:rPr lang="en-GB" altLang="en-US" dirty="0"/>
              <a:t>Process of Elimination</a:t>
            </a:r>
          </a:p>
          <a:p>
            <a:pPr lvl="1" algn="l" rtl="0"/>
            <a:r>
              <a:rPr lang="en-GB" altLang="en-US" dirty="0"/>
              <a:t>Divide and Conquer</a:t>
            </a:r>
          </a:p>
          <a:p>
            <a:pPr algn="l" rtl="0"/>
            <a:r>
              <a:rPr lang="en-GB" altLang="en-US" dirty="0"/>
              <a:t>Software tools include:</a:t>
            </a:r>
          </a:p>
          <a:p>
            <a:pPr algn="l" rtl="0"/>
            <a:endParaRPr lang="en-US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CE1836A-0794-4729-B0BD-A1036A4F5EC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Problem Solving Stages</a:t>
            </a:r>
          </a:p>
        </p:txBody>
      </p:sp>
      <p:graphicFrame>
        <p:nvGraphicFramePr>
          <p:cNvPr id="10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163634"/>
              </p:ext>
            </p:extLst>
          </p:nvPr>
        </p:nvGraphicFramePr>
        <p:xfrm>
          <a:off x="1979712" y="2420888"/>
          <a:ext cx="6934200" cy="2809878"/>
        </p:xfrm>
        <a:graphic>
          <a:graphicData uri="http://schemas.openxmlformats.org/drawingml/2006/table">
            <a:tbl>
              <a:tblPr/>
              <a:tblGrid>
                <a:gridCol w="2443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1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Use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Main Options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Verify basic connection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-n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sets the number of packets (default 5)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Track packets by hops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-j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specifies loose source route;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-h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max hops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Layer 7 connectivity  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View protocol statistics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-s -p  tcp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shows TCP protocol statistics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Map IP to MAC address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-a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show contents of cache; 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add static entry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View hosts IP settings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/all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;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/renew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requests a new DHCP lease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1" name="Group 1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28984"/>
              </p:ext>
            </p:extLst>
          </p:nvPr>
        </p:nvGraphicFramePr>
        <p:xfrm>
          <a:off x="303312" y="2420888"/>
          <a:ext cx="1676400" cy="282575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Tool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ping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tracert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telnet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netstat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arp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7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ipconfig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36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PING utility tests connectivity between two hosts. PING uses a special protocol called the </a:t>
            </a:r>
            <a:r>
              <a:rPr lang="en-US" u="sng" dirty="0">
                <a:hlinkClick r:id="rId2"/>
              </a:rPr>
              <a:t>Internet Control Message Protocol (ICMP)</a:t>
            </a:r>
            <a:r>
              <a:rPr lang="en-US" dirty="0"/>
              <a:t>to determine whether the remote machine (website, server, etc.) can receive the test packet and reply.</a:t>
            </a:r>
          </a:p>
          <a:p>
            <a:pPr algn="l" rtl="0"/>
            <a:r>
              <a:rPr lang="en-US" dirty="0"/>
              <a:t>Also a great way to verify whether you have TCP/IP installed and your Network Card is working.</a:t>
            </a:r>
          </a:p>
          <a:p>
            <a:pPr algn="l" rtl="0"/>
            <a:r>
              <a:rPr lang="en-US" dirty="0"/>
              <a:t>We'll start by Pinging the loopback address (127.0.0.1) to verify that TCP/IP is installed and configured correctly on the local computer.</a:t>
            </a:r>
          </a:p>
          <a:p>
            <a:pPr algn="l" rtl="0"/>
            <a:r>
              <a:rPr lang="en-US" dirty="0"/>
              <a:t>Type: </a:t>
            </a:r>
            <a:r>
              <a:rPr lang="en-US" b="1" dirty="0"/>
              <a:t>PING 127.0.0.1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64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This tells me that TCP/IP is working as well as my Network Card.</a:t>
            </a:r>
          </a:p>
          <a:p>
            <a:pPr algn="l" rtl="0"/>
            <a:r>
              <a:rPr lang="en-US" dirty="0"/>
              <a:t>To test out connectivity to a website all you have to do is type: </a:t>
            </a:r>
            <a:r>
              <a:rPr lang="en-US" b="1" dirty="0"/>
              <a:t>ping espn.com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 descr="Top 7 TCP/IP Utilities Every Networking Pro Should Know - P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09999"/>
            <a:ext cx="5972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785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US" dirty="0"/>
              <a:t>The results should tell you if the connection was successful or if you had any lost packets.</a:t>
            </a:r>
          </a:p>
          <a:p>
            <a:pPr algn="l" rtl="0"/>
            <a:r>
              <a:rPr lang="en-US" dirty="0"/>
              <a:t>Packet loss describes a condition in which data packets appear to be transmitted correctly at one end of a connection, but never arrive at the other. Why? Well, there are a few possibilities.</a:t>
            </a:r>
          </a:p>
          <a:p>
            <a:pPr algn="l" rtl="0"/>
            <a:r>
              <a:rPr lang="en-US" dirty="0"/>
              <a:t>The network connection might be poor and packets get damaged in transit or the packet was dropped at a router because of internet congestion. Some Internet Web servers may be configured to disregard ping requests for security purposes.</a:t>
            </a:r>
          </a:p>
          <a:p>
            <a:pPr algn="l" rtl="0"/>
            <a:r>
              <a:rPr lang="en-US" dirty="0"/>
              <a:t>Note the IP address of espn.com -- 199.181.132.250. You can also ping this address and get the same result.</a:t>
            </a:r>
          </a:p>
          <a:p>
            <a:pPr algn="l" rtl="0"/>
            <a:r>
              <a:rPr lang="en-US" dirty="0"/>
              <a:t>However, Ping is not just used to test websites. It can also test connectivity to various servers: DNS, DHCP, your Print server, etc. As you get more into networking you'll realize just how handy the Ping utility can be.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3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 smtClean="0"/>
              <a:t>Tracert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err="1" smtClean="0"/>
              <a:t>Tracert</a:t>
            </a:r>
            <a:r>
              <a:rPr lang="en-US" dirty="0" smtClean="0"/>
              <a:t> </a:t>
            </a:r>
            <a:r>
              <a:rPr lang="en-US" dirty="0"/>
              <a:t>is very similar to Ping, except that </a:t>
            </a:r>
            <a:r>
              <a:rPr lang="en-US" dirty="0" err="1"/>
              <a:t>Tracert</a:t>
            </a:r>
            <a:r>
              <a:rPr lang="en-US" dirty="0"/>
              <a:t> identifies pathways taken along each hop, rather than the time it takes for each packet to return (ping</a:t>
            </a:r>
            <a:r>
              <a:rPr lang="en-US" dirty="0" smtClean="0"/>
              <a:t>).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AutoShape 2" descr="Top 7 TCP/IP Utilities Every Networking Pro Should Know - Trace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Top 7 TCP/IP Utilities Every Networking Pro Should Know - Tracer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1946" t="37203" r="24161" b="27360"/>
          <a:stretch/>
        </p:blipFill>
        <p:spPr>
          <a:xfrm>
            <a:off x="1475656" y="3885783"/>
            <a:ext cx="52565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1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Tracert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1836A-0794-4729-B0BD-A1036A4F5E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AutoShape 4" descr="Top 7 TCP/IP Utilities Every Networking Pro Should Know - Trace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Top 7 TCP/IP Utilities Every Networking Pro Should Know - Tracert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l" rtl="0"/>
            <a:r>
              <a:rPr lang="en-US" dirty="0"/>
              <a:t>If I have trouble connecting to a remote host I will use </a:t>
            </a:r>
            <a:r>
              <a:rPr lang="en-US" dirty="0" err="1"/>
              <a:t>Tracert</a:t>
            </a:r>
            <a:r>
              <a:rPr lang="en-US" dirty="0"/>
              <a:t> to see where that connection fails. Any information sent from a source computer must travel through many computers / servers / routers (they're all the same thing, essentially) before it reaches a destination.</a:t>
            </a:r>
          </a:p>
          <a:p>
            <a:pPr algn="l" rtl="0"/>
            <a:r>
              <a:rPr lang="en-US" dirty="0"/>
              <a:t>It may not be your computer but something that is down along the way. It can also tell you if communication is slow because a link has gone down between you and the destination.</a:t>
            </a:r>
          </a:p>
          <a:p>
            <a:pPr algn="l" rtl="0"/>
            <a:r>
              <a:rPr lang="en-US" dirty="0"/>
              <a:t>If you know there are normally 4 routers but </a:t>
            </a:r>
            <a:r>
              <a:rPr lang="en-US" dirty="0" err="1"/>
              <a:t>Tracert</a:t>
            </a:r>
            <a:r>
              <a:rPr lang="en-US" dirty="0"/>
              <a:t> returns 8 responses, you know your packets are taking an indirect route due to a link being down.</a:t>
            </a:r>
          </a:p>
          <a:p>
            <a:pPr algn="l" rt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733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0815E0B5366E4982A95604A3C06EB7" ma:contentTypeVersion="0" ma:contentTypeDescription="Create a new document." ma:contentTypeScope="" ma:versionID="c8d8dcbdfe61c3ff16296be6bf2469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7F72FF-4919-44AC-A647-4E48AB7FEE0D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A6BADC6-BF0E-4410-B829-E13AD8CD4E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A50AFD-935E-4D34-8803-574A1EA106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2335</TotalTime>
  <Words>658</Words>
  <Application>Microsoft Office PowerPoint</Application>
  <PresentationFormat>On-screen Show (4:3)</PresentationFormat>
  <Paragraphs>84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ＭＳ Ｐゴシック</vt:lpstr>
      <vt:lpstr>Arial</vt:lpstr>
      <vt:lpstr>Arial Narrow</vt:lpstr>
      <vt:lpstr>Calibri</vt:lpstr>
      <vt:lpstr>Corbel</vt:lpstr>
      <vt:lpstr>Wingdings</vt:lpstr>
      <vt:lpstr>Wingdings 2</vt:lpstr>
      <vt:lpstr>Wingdings 3</vt:lpstr>
      <vt:lpstr>Module</vt:lpstr>
      <vt:lpstr>Bitmap Image</vt:lpstr>
      <vt:lpstr>PowerPoint Presentation</vt:lpstr>
      <vt:lpstr>Problem Solving Stages</vt:lpstr>
      <vt:lpstr>Communication Networks Management</vt:lpstr>
      <vt:lpstr>Problem Solving Stages</vt:lpstr>
      <vt:lpstr>1. Ping</vt:lpstr>
      <vt:lpstr>1. Ping</vt:lpstr>
      <vt:lpstr>1. Ping</vt:lpstr>
      <vt:lpstr>2. Tracert</vt:lpstr>
      <vt:lpstr>2. Tracert</vt:lpstr>
      <vt:lpstr>3. ARP</vt:lpstr>
      <vt:lpstr>3. ARP</vt:lpstr>
      <vt:lpstr>4. Netstat</vt:lpstr>
      <vt:lpstr>4. Netstat</vt:lpstr>
      <vt:lpstr>4. Netstat</vt:lpstr>
      <vt:lpstr>5. NSLookup</vt:lpstr>
      <vt:lpstr>6. IPConfig</vt:lpstr>
      <vt:lpstr>6. IPConfig</vt:lpstr>
    </vt:vector>
  </TitlesOfParts>
  <Company>fci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Rehab Al-Fallaj</cp:lastModifiedBy>
  <cp:revision>129</cp:revision>
  <dcterms:created xsi:type="dcterms:W3CDTF">2010-02-18T22:05:19Z</dcterms:created>
  <dcterms:modified xsi:type="dcterms:W3CDTF">2017-10-10T19:24:17Z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0x0101001E0815E0B5366E4982A95604A3C06EB7</vt:lpwstr>
  </property>
</Properties>
</file>