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3" r:id="rId14"/>
    <p:sldId id="266" r:id="rId15"/>
    <p:sldId id="267" r:id="rId16"/>
    <p:sldId id="269" r:id="rId17"/>
    <p:sldId id="270" r:id="rId18"/>
    <p:sldId id="271" r:id="rId19"/>
    <p:sldId id="272" r:id="rId20"/>
    <p:sldId id="268" r:id="rId21"/>
    <p:sldId id="274" r:id="rId22"/>
    <p:sldId id="275" r:id="rId23"/>
    <p:sldId id="276" r:id="rId24"/>
    <p:sldId id="277" r:id="rId25"/>
    <p:sldId id="278" r:id="rId26"/>
    <p:sldId id="279" r:id="rId27"/>
    <p:sldId id="283" r:id="rId28"/>
    <p:sldId id="280" r:id="rId29"/>
    <p:sldId id="282" r:id="rId30"/>
    <p:sldId id="284" r:id="rId31"/>
    <p:sldId id="287" r:id="rId32"/>
    <p:sldId id="286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341" autoAdjust="0"/>
    <p:restoredTop sz="94660"/>
  </p:normalViewPr>
  <p:slideViewPr>
    <p:cSldViewPr>
      <p:cViewPr>
        <p:scale>
          <a:sx n="70" d="100"/>
          <a:sy n="70" d="100"/>
        </p:scale>
        <p:origin x="1510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6FF24-40AF-464D-A8AC-AAB1F695D285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F6D1-939D-4BEF-9909-20337CD2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4F6D1-939D-4BEF-9909-20337CD234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118C2D-A37D-4499-8ADF-10A5BF2AFDD0}" type="datetime1">
              <a:rPr lang="en-US" smtClean="0"/>
              <a:t>10/18/2017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5E9B-FDB7-4C35-8E35-B8F27EC6982D}" type="datetime1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E53BB4B1-C95E-4E95-B9F3-D30D6C64E1F4}" type="datetime1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C81-2C7C-4A91-A47A-C4C0B94F8378}" type="datetime1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8F90AE-205E-4141-90F4-E8B9A64824A1}" type="datetime1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2AB9-348B-4F21-933E-13784DCFEE5C}" type="datetime1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766FA-1489-4761-8097-8D87B186A356}" type="datetime1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96396-E510-4A33-93B7-BD371A4B820A}" type="datetime1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26C73D-750E-4000-9D9E-449C6BD59D5E}" type="datetime1">
              <a:rPr lang="en-US" smtClean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3DF3-054B-419A-9E16-3CB17928858D}" type="datetime1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1E49-9460-48C8-861F-2D2EBD97BDD6}" type="datetime1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4F93B4-5923-4430-BD3C-88967D217ABA}" type="datetime1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br>
              <a:rPr lang="en-US" dirty="0"/>
            </a:br>
            <a:r>
              <a:rPr lang="en-US" dirty="0"/>
              <a:t>cT1303- 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Rehab </a:t>
            </a:r>
            <a:r>
              <a:rPr lang="en-US" dirty="0" err="1"/>
              <a:t>AlFallaj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CE7BF-07D7-4C57-BB36-1BED6DEBE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829236" y="2590800"/>
          <a:ext cx="6353175" cy="327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Bitmap Image" r:id="rId3" imgW="5276190" imgH="2723810" progId="PBrush">
                  <p:embed/>
                </p:oleObj>
              </mc:Choice>
              <mc:Fallback>
                <p:oleObj name="Bitmap Image" r:id="rId3" imgW="5276190" imgH="27238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236" y="2590800"/>
                        <a:ext cx="6353175" cy="327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9600" y="4724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Digital data to</a:t>
            </a:r>
            <a:r>
              <a:rPr kumimoji="0" lang="en-US" sz="3800" b="1" i="0" u="none" strike="noStrike" kern="1200" cap="all" spc="0" normalizeH="0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analog signal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044F37-9BA8-450B-8F7A-53290088E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533400"/>
          </a:xfrm>
        </p:spPr>
        <p:txBody>
          <a:bodyPr/>
          <a:lstStyle/>
          <a:p>
            <a:r>
              <a:rPr lang="en-US" sz="3200"/>
              <a:t>Definitions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990600"/>
            <a:ext cx="7596188" cy="1560513"/>
            <a:chOff x="378" y="922"/>
            <a:chExt cx="4785" cy="98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8" y="922"/>
              <a:ext cx="4785" cy="975"/>
              <a:chOff x="378" y="922"/>
              <a:chExt cx="4785" cy="975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8" y="922"/>
                <a:ext cx="4785" cy="975"/>
                <a:chOff x="378" y="922"/>
                <a:chExt cx="4785" cy="975"/>
              </a:xfrm>
            </p:grpSpPr>
            <p:sp>
              <p:nvSpPr>
                <p:cNvPr id="2560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8" y="1426"/>
                  <a:ext cx="1200" cy="162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kern="10" dirty="0">
                      <a:ln w="9525">
                        <a:noFill/>
                        <a:miter lim="800000"/>
                        <a:headEnd/>
                        <a:tailEnd/>
                      </a:ln>
                      <a:latin typeface="Arial"/>
                      <a:cs typeface="Arial"/>
                    </a:rPr>
                    <a:t>Amplitude Change</a:t>
                  </a:r>
                </a:p>
              </p:txBody>
            </p:sp>
            <p:sp>
              <p:nvSpPr>
                <p:cNvPr id="25607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68" y="922"/>
                  <a:ext cx="468" cy="1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Amplitude</a:t>
                  </a:r>
                </a:p>
              </p:txBody>
            </p:sp>
            <p:sp>
              <p:nvSpPr>
                <p:cNvPr id="25608" name="Line 8"/>
                <p:cNvSpPr>
                  <a:spLocks noChangeShapeType="1"/>
                </p:cNvSpPr>
                <p:nvPr/>
              </p:nvSpPr>
              <p:spPr bwMode="auto">
                <a:xfrm>
                  <a:off x="1876" y="1045"/>
                  <a:ext cx="0" cy="85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0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748" y="1502"/>
                  <a:ext cx="34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25610" name="AutoShape 10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133" y="1308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1" name="AutoShape 1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052" y="1343"/>
                  <a:ext cx="11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2" name="AutoShape 12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410" y="1322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3" name="AutoShape 13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768" y="1337"/>
                  <a:ext cx="12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4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83" y="1334"/>
                  <a:ext cx="228" cy="121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Time</a:t>
                  </a:r>
                </a:p>
              </p:txBody>
            </p:sp>
            <p:cxnSp>
              <p:nvCxnSpPr>
                <p:cNvPr id="25615" name="AutoShape 15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571" y="1282"/>
                  <a:ext cx="11" cy="355"/>
                </a:xfrm>
                <a:prstGeom prst="curvedConnector3">
                  <a:avLst>
                    <a:gd name="adj1" fmla="val 43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6" name="AutoShape 1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496" y="1317"/>
                  <a:ext cx="11" cy="355"/>
                </a:xfrm>
                <a:prstGeom prst="curvedConnector3">
                  <a:avLst>
                    <a:gd name="adj1" fmla="val -391818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7" name="AutoShape 17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854" y="1296"/>
                  <a:ext cx="11" cy="355"/>
                </a:xfrm>
                <a:prstGeom prst="curvedConnector3">
                  <a:avLst>
                    <a:gd name="adj1" fmla="val 42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8" name="AutoShape 1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218" y="1311"/>
                  <a:ext cx="12" cy="355"/>
                </a:xfrm>
                <a:prstGeom prst="curvedConnector3">
                  <a:avLst>
                    <a:gd name="adj1" fmla="val -35500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9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968" y="1041"/>
                  <a:ext cx="845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0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451" y="1260"/>
                  <a:ext cx="711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1" name="Line 21"/>
                <p:cNvSpPr>
                  <a:spLocks noChangeShapeType="1"/>
                </p:cNvSpPr>
                <p:nvPr/>
              </p:nvSpPr>
              <p:spPr bwMode="auto">
                <a:xfrm>
                  <a:off x="3100" y="1041"/>
                  <a:ext cx="1" cy="2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sm"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>
                <a:off x="3312" y="1218"/>
                <a:ext cx="0" cy="615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23" name="Line 23"/>
            <p:cNvSpPr>
              <a:spLocks noChangeShapeType="1"/>
            </p:cNvSpPr>
            <p:nvPr/>
          </p:nvSpPr>
          <p:spPr bwMode="auto">
            <a:xfrm>
              <a:off x="4770" y="1131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" y="2667000"/>
            <a:ext cx="7691438" cy="1585913"/>
            <a:chOff x="328" y="2011"/>
            <a:chExt cx="4845" cy="999"/>
          </a:xfrm>
        </p:grpSpPr>
        <p:sp>
          <p:nvSpPr>
            <p:cNvPr id="2562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629" y="2011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26" name="Line 26"/>
            <p:cNvSpPr>
              <a:spLocks noChangeShapeType="1"/>
            </p:cNvSpPr>
            <p:nvPr/>
          </p:nvSpPr>
          <p:spPr bwMode="auto">
            <a:xfrm>
              <a:off x="1886" y="2158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1758" y="2615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4804" y="243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cxnSp>
          <p:nvCxnSpPr>
            <p:cNvPr id="25629" name="AutoShape 29"/>
            <p:cNvCxnSpPr>
              <a:cxnSpLocks noChangeShapeType="1"/>
            </p:cNvCxnSpPr>
            <p:nvPr/>
          </p:nvCxnSpPr>
          <p:spPr bwMode="auto">
            <a:xfrm rot="16200000" flipH="1">
              <a:off x="2054" y="2435"/>
              <a:ext cx="10" cy="359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0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2415" y="2413"/>
              <a:ext cx="10" cy="358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1" name="AutoShape 31"/>
            <p:cNvCxnSpPr>
              <a:cxnSpLocks noChangeShapeType="1"/>
            </p:cNvCxnSpPr>
            <p:nvPr/>
          </p:nvCxnSpPr>
          <p:spPr bwMode="auto">
            <a:xfrm rot="16200000" flipH="1">
              <a:off x="2770" y="2470"/>
              <a:ext cx="10" cy="359"/>
            </a:xfrm>
            <a:prstGeom prst="curvedConnector3">
              <a:avLst>
                <a:gd name="adj1" fmla="val -30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2" name="AutoShape 32"/>
            <p:cNvCxnSpPr>
              <a:cxnSpLocks noChangeShapeType="1"/>
            </p:cNvCxnSpPr>
            <p:nvPr/>
          </p:nvCxnSpPr>
          <p:spPr bwMode="auto">
            <a:xfrm rot="16200000" flipH="1">
              <a:off x="3127" y="2447"/>
              <a:ext cx="10" cy="359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3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328" y="2514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Frequency Change</a:t>
              </a:r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2591" y="2339"/>
              <a:ext cx="99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Line 35"/>
            <p:cNvSpPr>
              <a:spLocks noChangeShapeType="1"/>
            </p:cNvSpPr>
            <p:nvPr/>
          </p:nvSpPr>
          <p:spPr bwMode="auto">
            <a:xfrm>
              <a:off x="2898" y="2905"/>
              <a:ext cx="818" cy="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>
              <a:off x="3309" y="2200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37" name="AutoShape 37"/>
            <p:cNvCxnSpPr>
              <a:cxnSpLocks noChangeShapeType="1"/>
            </p:cNvCxnSpPr>
            <p:nvPr/>
          </p:nvCxnSpPr>
          <p:spPr bwMode="auto">
            <a:xfrm rot="16200000" flipH="1">
              <a:off x="3399" y="2527"/>
              <a:ext cx="12" cy="181"/>
            </a:xfrm>
            <a:prstGeom prst="curvedConnector3">
              <a:avLst>
                <a:gd name="adj1" fmla="val -222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8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3582" y="2501"/>
              <a:ext cx="11" cy="181"/>
            </a:xfrm>
            <a:prstGeom prst="curvedConnector3">
              <a:avLst>
                <a:gd name="adj1" fmla="val 29399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9" name="AutoShape 39"/>
            <p:cNvCxnSpPr>
              <a:cxnSpLocks noChangeShapeType="1"/>
            </p:cNvCxnSpPr>
            <p:nvPr/>
          </p:nvCxnSpPr>
          <p:spPr bwMode="auto">
            <a:xfrm rot="16200000" flipH="1">
              <a:off x="3761" y="2568"/>
              <a:ext cx="11" cy="181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0" name="AutoShape 40"/>
            <p:cNvCxnSpPr>
              <a:cxnSpLocks noChangeShapeType="1"/>
            </p:cNvCxnSpPr>
            <p:nvPr/>
          </p:nvCxnSpPr>
          <p:spPr bwMode="auto">
            <a:xfrm rot="16200000" flipH="1">
              <a:off x="3942" y="2541"/>
              <a:ext cx="12" cy="181"/>
            </a:xfrm>
            <a:prstGeom prst="curvedConnector3">
              <a:avLst>
                <a:gd name="adj1" fmla="val 23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1" name="AutoShape 41"/>
            <p:cNvCxnSpPr>
              <a:cxnSpLocks noChangeShapeType="1"/>
            </p:cNvCxnSpPr>
            <p:nvPr/>
          </p:nvCxnSpPr>
          <p:spPr bwMode="auto">
            <a:xfrm rot="16200000" flipH="1">
              <a:off x="4127" y="2513"/>
              <a:ext cx="12" cy="181"/>
            </a:xfrm>
            <a:prstGeom prst="curvedConnector3">
              <a:avLst>
                <a:gd name="adj1" fmla="val -207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2" name="AutoShape 42"/>
            <p:cNvCxnSpPr>
              <a:cxnSpLocks noChangeShapeType="1"/>
            </p:cNvCxnSpPr>
            <p:nvPr/>
          </p:nvCxnSpPr>
          <p:spPr bwMode="auto">
            <a:xfrm rot="16200000" flipH="1">
              <a:off x="4310" y="2487"/>
              <a:ext cx="11" cy="181"/>
            </a:xfrm>
            <a:prstGeom prst="curvedConnector3">
              <a:avLst>
                <a:gd name="adj1" fmla="val 3109088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3" name="AutoShape 43"/>
            <p:cNvCxnSpPr>
              <a:cxnSpLocks noChangeShapeType="1"/>
            </p:cNvCxnSpPr>
            <p:nvPr/>
          </p:nvCxnSpPr>
          <p:spPr bwMode="auto">
            <a:xfrm rot="16200000" flipH="1">
              <a:off x="4489" y="2554"/>
              <a:ext cx="11" cy="181"/>
            </a:xfrm>
            <a:prstGeom prst="curvedConnector3">
              <a:avLst>
                <a:gd name="adj1" fmla="val -25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4" name="AutoShape 44"/>
            <p:cNvCxnSpPr>
              <a:cxnSpLocks noChangeShapeType="1"/>
            </p:cNvCxnSpPr>
            <p:nvPr/>
          </p:nvCxnSpPr>
          <p:spPr bwMode="auto">
            <a:xfrm rot="16200000" flipH="1">
              <a:off x="4670" y="2527"/>
              <a:ext cx="12" cy="181"/>
            </a:xfrm>
            <a:prstGeom prst="curvedConnector3">
              <a:avLst>
                <a:gd name="adj1" fmla="val 24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4778" y="2179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990600" y="4419600"/>
            <a:ext cx="7245350" cy="1565275"/>
            <a:chOff x="621" y="3152"/>
            <a:chExt cx="4564" cy="986"/>
          </a:xfrm>
        </p:grpSpPr>
        <p:sp>
          <p:nvSpPr>
            <p:cNvPr id="25647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653" y="3152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898" y="3286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V="1">
              <a:off x="1770" y="3743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0" name="AutoShape 50"/>
            <p:cNvCxnSpPr>
              <a:cxnSpLocks noChangeShapeType="1"/>
            </p:cNvCxnSpPr>
            <p:nvPr/>
          </p:nvCxnSpPr>
          <p:spPr bwMode="auto">
            <a:xfrm rot="16200000" flipH="1">
              <a:off x="3155" y="3549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1" name="AutoShape 51"/>
            <p:cNvCxnSpPr>
              <a:cxnSpLocks noChangeShapeType="1"/>
            </p:cNvCxnSpPr>
            <p:nvPr/>
          </p:nvCxnSpPr>
          <p:spPr bwMode="auto">
            <a:xfrm rot="16200000" flipH="1">
              <a:off x="2074" y="3584"/>
              <a:ext cx="11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2" name="AutoShape 52"/>
            <p:cNvCxnSpPr>
              <a:cxnSpLocks noChangeShapeType="1"/>
            </p:cNvCxnSpPr>
            <p:nvPr/>
          </p:nvCxnSpPr>
          <p:spPr bwMode="auto">
            <a:xfrm rot="16200000" flipH="1">
              <a:off x="2432" y="3563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3" name="AutoShape 53"/>
            <p:cNvCxnSpPr>
              <a:cxnSpLocks noChangeShapeType="1"/>
            </p:cNvCxnSpPr>
            <p:nvPr/>
          </p:nvCxnSpPr>
          <p:spPr bwMode="auto">
            <a:xfrm rot="16200000" flipH="1">
              <a:off x="2802" y="3578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4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805" y="357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 flipV="1">
              <a:off x="2473" y="3501"/>
              <a:ext cx="1495" cy="1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6" name="AutoShape 56"/>
            <p:cNvCxnSpPr>
              <a:cxnSpLocks noChangeShapeType="1"/>
            </p:cNvCxnSpPr>
            <p:nvPr/>
          </p:nvCxnSpPr>
          <p:spPr bwMode="auto">
            <a:xfrm rot="16200000" flipH="1">
              <a:off x="4226" y="3560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7" name="AutoShape 57"/>
            <p:cNvCxnSpPr>
              <a:cxnSpLocks noChangeShapeType="1"/>
            </p:cNvCxnSpPr>
            <p:nvPr/>
          </p:nvCxnSpPr>
          <p:spPr bwMode="auto">
            <a:xfrm rot="16200000" flipH="1">
              <a:off x="3521" y="3574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8" name="AutoShape 58"/>
            <p:cNvCxnSpPr>
              <a:cxnSpLocks noChangeShapeType="1"/>
            </p:cNvCxnSpPr>
            <p:nvPr/>
          </p:nvCxnSpPr>
          <p:spPr bwMode="auto">
            <a:xfrm rot="16200000" flipH="1">
              <a:off x="3879" y="3589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9" name="Line 59"/>
            <p:cNvSpPr>
              <a:spLocks noChangeShapeType="1"/>
            </p:cNvSpPr>
            <p:nvPr/>
          </p:nvSpPr>
          <p:spPr bwMode="auto">
            <a:xfrm>
              <a:off x="3343" y="3404"/>
              <a:ext cx="0" cy="6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621" y="3677"/>
              <a:ext cx="960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Change</a:t>
              </a:r>
            </a:p>
          </p:txBody>
        </p:sp>
        <p:cxnSp>
          <p:nvCxnSpPr>
            <p:cNvPr id="25661" name="AutoShape 61"/>
            <p:cNvCxnSpPr>
              <a:cxnSpLocks noChangeShapeType="1"/>
            </p:cNvCxnSpPr>
            <p:nvPr/>
          </p:nvCxnSpPr>
          <p:spPr bwMode="auto">
            <a:xfrm rot="16200000" flipH="1">
              <a:off x="4576" y="3560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62" name="Line 62"/>
            <p:cNvSpPr>
              <a:spLocks noChangeShapeType="1"/>
            </p:cNvSpPr>
            <p:nvPr/>
          </p:nvSpPr>
          <p:spPr bwMode="auto">
            <a:xfrm>
              <a:off x="4774" y="3314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51B7-429B-4889-B9D5-4FB6E134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E91E-01ED-4981-863E-59C2754A786E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981200" y="892175"/>
          <a:ext cx="4811713" cy="596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3" imgW="3409524" imgH="4420217" progId="PBrush">
                  <p:embed/>
                </p:oleObj>
              </mc:Choice>
              <mc:Fallback>
                <p:oleObj name="Bitmap Image" r:id="rId3" imgW="3409524" imgH="442021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892175"/>
                        <a:ext cx="4811713" cy="596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AutoShap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337425" cy="48736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Modulation techniques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200400" y="990600"/>
          <a:ext cx="4932363" cy="553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3" imgW="4971429" imgH="5582429" progId="PBrush">
                  <p:embed/>
                </p:oleObj>
              </mc:Choice>
              <mc:Fallback>
                <p:oleObj name="Bitmap Image" r:id="rId3" imgW="4971429" imgH="5582429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990600"/>
                        <a:ext cx="4932363" cy="553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AutoShape 3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6897687" cy="563563"/>
          </a:xfrm>
        </p:spPr>
        <p:txBody>
          <a:bodyPr/>
          <a:lstStyle/>
          <a:p>
            <a:r>
              <a:rPr lang="en-US" sz="3200" dirty="0"/>
              <a:t>Amplitude-shift keying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9416"/>
            <a:ext cx="3200400" cy="4846320"/>
          </a:xfrm>
        </p:spPr>
        <p:txBody>
          <a:bodyPr>
            <a:normAutofit/>
          </a:bodyPr>
          <a:lstStyle/>
          <a:p>
            <a:r>
              <a:rPr lang="en-US" sz="2000" dirty="0"/>
              <a:t>Change Strength of the signal amplitude to represent 1,0.</a:t>
            </a:r>
          </a:p>
          <a:p>
            <a:r>
              <a:rPr lang="en-US" sz="2000" dirty="0"/>
              <a:t>Ask is the most modulation method affected by noise.</a:t>
            </a:r>
          </a:p>
          <a:p>
            <a:r>
              <a:rPr lang="en-US" sz="2000" dirty="0"/>
              <a:t>Noise by heat, electromagnetic induction created by other sources.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D36E65-F0A9-46C9-A771-8B8A84F9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352800" y="990600"/>
          <a:ext cx="5556250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Bitmap Image" r:id="rId3" imgW="5106113" imgH="5076190" progId="PBrush">
                  <p:embed/>
                </p:oleObj>
              </mc:Choice>
              <mc:Fallback>
                <p:oleObj name="Bitmap Image" r:id="rId3" imgW="5106113" imgH="507619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5556250" cy="552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7" name="AutoShape 3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191375" cy="563563"/>
          </a:xfrm>
        </p:spPr>
        <p:txBody>
          <a:bodyPr/>
          <a:lstStyle/>
          <a:p>
            <a:r>
              <a:rPr lang="en-US" sz="3200" dirty="0"/>
              <a:t>Frequency-shift keying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3276600" cy="4398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pPr algn="just"/>
            <a:r>
              <a:rPr lang="en-US" sz="2000" dirty="0"/>
              <a:t>Change frequency of the signal to represent 0,1.</a:t>
            </a:r>
          </a:p>
          <a:p>
            <a:pPr algn="just"/>
            <a:r>
              <a:rPr lang="en-US" sz="2000" dirty="0"/>
              <a:t>Not affected by noise.</a:t>
            </a:r>
          </a:p>
          <a:p>
            <a:pPr algn="just"/>
            <a:r>
              <a:rPr lang="en-US" sz="2000" dirty="0"/>
              <a:t>Physical capabilities of carrier can limit the changes.</a:t>
            </a:r>
          </a:p>
          <a:p>
            <a:pPr algn="just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1B29F-5BD4-433D-B283-80FB4307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3219450" y="889000"/>
          <a:ext cx="5416550" cy="564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Bitmap Image" r:id="rId3" imgW="5210902" imgH="5428571" progId="PBrush">
                  <p:embed/>
                </p:oleObj>
              </mc:Choice>
              <mc:Fallback>
                <p:oleObj name="Bitmap Image" r:id="rId3" imgW="5210902" imgH="542857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450" y="889000"/>
                        <a:ext cx="5416550" cy="564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AutoShap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20000" cy="762000"/>
          </a:xfrm>
        </p:spPr>
        <p:txBody>
          <a:bodyPr/>
          <a:lstStyle/>
          <a:p>
            <a:r>
              <a:rPr lang="en-US" dirty="0"/>
              <a:t>Phase-shift keying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4038600" cy="4322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r>
              <a:rPr lang="en-US" sz="2000" dirty="0"/>
              <a:t>Changes the phase of the signal depend on the data to be transmitted. </a:t>
            </a:r>
          </a:p>
          <a:p>
            <a:r>
              <a:rPr lang="en-US" sz="2000" dirty="0"/>
              <a:t> bit 0 = 0 ° phase </a:t>
            </a:r>
          </a:p>
          <a:p>
            <a:r>
              <a:rPr lang="en-US" sz="2000" dirty="0"/>
              <a:t>Bit 1 = 180 ° phase </a:t>
            </a:r>
          </a:p>
          <a:p>
            <a:endParaRPr lang="en-US" sz="2000" dirty="0"/>
          </a:p>
          <a:p>
            <a:pPr algn="just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981C05-3B00-4055-A8F1-9969CDF8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239000" cy="1143000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19254"/>
            <a:ext cx="7159625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000099"/>
                </a:solidFill>
              </a:rPr>
              <a:t>Relationship between different phases: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4363" y="2743217"/>
            <a:ext cx="3017837" cy="1736725"/>
            <a:chOff x="675" y="1683"/>
            <a:chExt cx="1901" cy="1094"/>
          </a:xfrm>
        </p:grpSpPr>
        <p:sp>
          <p:nvSpPr>
            <p:cNvPr id="5427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991" y="2615"/>
              <a:ext cx="1218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0 degrees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75" y="1683"/>
              <a:ext cx="1901" cy="987"/>
              <a:chOff x="712" y="1683"/>
              <a:chExt cx="1901" cy="987"/>
            </a:xfrm>
          </p:grpSpPr>
          <p:sp>
            <p:nvSpPr>
              <p:cNvPr id="54279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712" y="1683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sp>
            <p:nvSpPr>
              <p:cNvPr id="54280" name="Line 8"/>
              <p:cNvSpPr>
                <a:spLocks noChangeShapeType="1"/>
              </p:cNvSpPr>
              <p:nvPr/>
            </p:nvSpPr>
            <p:spPr bwMode="auto">
              <a:xfrm>
                <a:off x="895" y="1818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1" name="Line 9"/>
              <p:cNvSpPr>
                <a:spLocks noChangeShapeType="1"/>
              </p:cNvSpPr>
              <p:nvPr/>
            </p:nvSpPr>
            <p:spPr bwMode="auto">
              <a:xfrm>
                <a:off x="767" y="2275"/>
                <a:ext cx="18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82" name="AutoShape 10"/>
              <p:cNvCxnSpPr>
                <a:cxnSpLocks noChangeShapeType="1"/>
              </p:cNvCxnSpPr>
              <p:nvPr/>
            </p:nvCxnSpPr>
            <p:spPr bwMode="auto">
              <a:xfrm rot="16200000" flipH="1">
                <a:off x="2152" y="2081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3" name="AutoShape 11"/>
              <p:cNvCxnSpPr>
                <a:cxnSpLocks noChangeShapeType="1"/>
              </p:cNvCxnSpPr>
              <p:nvPr/>
            </p:nvCxnSpPr>
            <p:spPr bwMode="auto">
              <a:xfrm rot="16200000" flipH="1">
                <a:off x="1071" y="211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4" name="AutoShape 12"/>
              <p:cNvCxnSpPr>
                <a:cxnSpLocks noChangeShapeType="1"/>
              </p:cNvCxnSpPr>
              <p:nvPr/>
            </p:nvCxnSpPr>
            <p:spPr bwMode="auto">
              <a:xfrm rot="16200000" flipH="1">
                <a:off x="1429" y="2095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5" name="AutoShape 13"/>
              <p:cNvCxnSpPr>
                <a:cxnSpLocks noChangeShapeType="1"/>
              </p:cNvCxnSpPr>
              <p:nvPr/>
            </p:nvCxnSpPr>
            <p:spPr bwMode="auto">
              <a:xfrm rot="16200000" flipH="1">
                <a:off x="1799" y="2110"/>
                <a:ext cx="12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86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18" y="2107"/>
                <a:ext cx="228" cy="12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695825" y="2782904"/>
            <a:ext cx="3343275" cy="1735138"/>
            <a:chOff x="3246" y="1708"/>
            <a:chExt cx="2106" cy="1093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3246" y="1708"/>
              <a:ext cx="2106" cy="979"/>
              <a:chOff x="3013" y="3032"/>
              <a:chExt cx="2106" cy="979"/>
            </a:xfrm>
          </p:grpSpPr>
          <p:sp>
            <p:nvSpPr>
              <p:cNvPr id="54289" name="Freeform 17"/>
              <p:cNvSpPr>
                <a:spLocks/>
              </p:cNvSpPr>
              <p:nvPr/>
            </p:nvSpPr>
            <p:spPr bwMode="auto">
              <a:xfrm>
                <a:off x="3307" y="3343"/>
                <a:ext cx="217" cy="265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0" name="Line 18"/>
              <p:cNvSpPr>
                <a:spLocks noChangeShapeType="1"/>
              </p:cNvSpPr>
              <p:nvPr/>
            </p:nvSpPr>
            <p:spPr bwMode="auto">
              <a:xfrm>
                <a:off x="3315" y="3159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1" name="Line 19"/>
              <p:cNvSpPr>
                <a:spLocks noChangeShapeType="1"/>
              </p:cNvSpPr>
              <p:nvPr/>
            </p:nvSpPr>
            <p:spPr bwMode="auto">
              <a:xfrm>
                <a:off x="3013" y="3616"/>
                <a:ext cx="2106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92" name="AutoShape 20"/>
              <p:cNvCxnSpPr>
                <a:cxnSpLocks noChangeShapeType="1"/>
              </p:cNvCxnSpPr>
              <p:nvPr/>
            </p:nvCxnSpPr>
            <p:spPr bwMode="auto">
              <a:xfrm rot="16200000" flipH="1">
                <a:off x="3707" y="3447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3" name="AutoShape 21"/>
              <p:cNvCxnSpPr>
                <a:cxnSpLocks noChangeShapeType="1"/>
              </p:cNvCxnSpPr>
              <p:nvPr/>
            </p:nvCxnSpPr>
            <p:spPr bwMode="auto">
              <a:xfrm rot="16200000" flipH="1">
                <a:off x="4055" y="3462"/>
                <a:ext cx="12" cy="356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4" name="AutoShape 22"/>
              <p:cNvCxnSpPr>
                <a:cxnSpLocks noChangeShapeType="1"/>
              </p:cNvCxnSpPr>
              <p:nvPr/>
            </p:nvCxnSpPr>
            <p:spPr bwMode="auto">
              <a:xfrm rot="16200000" flipH="1">
                <a:off x="4411" y="3446"/>
                <a:ext cx="11" cy="354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95" name="Freeform 23"/>
              <p:cNvSpPr>
                <a:spLocks/>
              </p:cNvSpPr>
              <p:nvPr/>
            </p:nvSpPr>
            <p:spPr bwMode="auto">
              <a:xfrm flipH="1">
                <a:off x="4586" y="3374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6" name="Freeform 24"/>
              <p:cNvSpPr>
                <a:spLocks/>
              </p:cNvSpPr>
              <p:nvPr/>
            </p:nvSpPr>
            <p:spPr bwMode="auto">
              <a:xfrm flipH="1">
                <a:off x="3108" y="3340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7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13" y="3459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298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2" y="3032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299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3709" y="2639"/>
              <a:ext cx="1296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90 degrees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85800" y="4719654"/>
            <a:ext cx="3638550" cy="1831975"/>
            <a:chOff x="429" y="3006"/>
            <a:chExt cx="2292" cy="1154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429" y="3006"/>
              <a:ext cx="2292" cy="1011"/>
              <a:chOff x="2875" y="1681"/>
              <a:chExt cx="2292" cy="1011"/>
            </a:xfrm>
          </p:grpSpPr>
          <p:sp>
            <p:nvSpPr>
              <p:cNvPr id="54302" name="Line 30"/>
              <p:cNvSpPr>
                <a:spLocks noChangeShapeType="1"/>
              </p:cNvSpPr>
              <p:nvPr/>
            </p:nvSpPr>
            <p:spPr bwMode="auto">
              <a:xfrm>
                <a:off x="3309" y="1819"/>
                <a:ext cx="0" cy="873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3" name="Line 31"/>
              <p:cNvSpPr>
                <a:spLocks noChangeShapeType="1"/>
              </p:cNvSpPr>
              <p:nvPr/>
            </p:nvSpPr>
            <p:spPr bwMode="auto">
              <a:xfrm>
                <a:off x="2875" y="2288"/>
                <a:ext cx="229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04" name="AutoShape 32"/>
              <p:cNvCxnSpPr>
                <a:cxnSpLocks noChangeShapeType="1"/>
              </p:cNvCxnSpPr>
              <p:nvPr/>
            </p:nvCxnSpPr>
            <p:spPr bwMode="auto">
              <a:xfrm rot="16200000" flipH="1">
                <a:off x="3476" y="2089"/>
                <a:ext cx="12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5" name="AutoShape 33"/>
              <p:cNvCxnSpPr>
                <a:cxnSpLocks noChangeShapeType="1"/>
              </p:cNvCxnSpPr>
              <p:nvPr/>
            </p:nvCxnSpPr>
            <p:spPr bwMode="auto">
              <a:xfrm rot="16200000" flipH="1">
                <a:off x="3836" y="2108"/>
                <a:ext cx="13" cy="360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6" name="AutoShape 34"/>
              <p:cNvCxnSpPr>
                <a:cxnSpLocks noChangeShapeType="1"/>
              </p:cNvCxnSpPr>
              <p:nvPr/>
            </p:nvCxnSpPr>
            <p:spPr bwMode="auto">
              <a:xfrm rot="16200000" flipH="1">
                <a:off x="4210" y="2108"/>
                <a:ext cx="13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7" name="AutoShape 35"/>
              <p:cNvCxnSpPr>
                <a:cxnSpLocks noChangeShapeType="1"/>
              </p:cNvCxnSpPr>
              <p:nvPr/>
            </p:nvCxnSpPr>
            <p:spPr bwMode="auto">
              <a:xfrm rot="16200000" flipH="1">
                <a:off x="4574" y="2134"/>
                <a:ext cx="12" cy="359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8" name="AutoShape 36"/>
              <p:cNvCxnSpPr>
                <a:cxnSpLocks noChangeShapeType="1"/>
              </p:cNvCxnSpPr>
              <p:nvPr/>
            </p:nvCxnSpPr>
            <p:spPr bwMode="auto">
              <a:xfrm rot="16200000" flipH="1">
                <a:off x="3129" y="2114"/>
                <a:ext cx="11" cy="354"/>
              </a:xfrm>
              <a:prstGeom prst="curvedConnector3">
                <a:avLst>
                  <a:gd name="adj1" fmla="val -2353847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  <p:sp>
            <p:nvSpPr>
              <p:cNvPr id="54309" name="WordArt 3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02" y="2116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10" name="WordArt 3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3" y="1681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31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1027" y="3998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180 degrees</a:t>
              </a:r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4724400" y="4643454"/>
            <a:ext cx="3698875" cy="1774825"/>
            <a:chOff x="2913" y="3017"/>
            <a:chExt cx="2330" cy="1118"/>
          </a:xfrm>
        </p:grpSpPr>
        <p:sp>
          <p:nvSpPr>
            <p:cNvPr id="54313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3697" y="3973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270 degrees</a:t>
              </a:r>
            </a:p>
          </p:txBody>
        </p: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2913" y="3017"/>
              <a:ext cx="2330" cy="999"/>
              <a:chOff x="2913" y="3017"/>
              <a:chExt cx="2330" cy="999"/>
            </a:xfrm>
          </p:grpSpPr>
          <p:sp>
            <p:nvSpPr>
              <p:cNvPr id="54315" name="Line 43"/>
              <p:cNvSpPr>
                <a:spLocks noChangeShapeType="1"/>
              </p:cNvSpPr>
              <p:nvPr/>
            </p:nvSpPr>
            <p:spPr bwMode="auto">
              <a:xfrm>
                <a:off x="3560" y="3164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6" name="Line 44"/>
              <p:cNvSpPr>
                <a:spLocks noChangeShapeType="1"/>
              </p:cNvSpPr>
              <p:nvPr/>
            </p:nvSpPr>
            <p:spPr bwMode="auto">
              <a:xfrm>
                <a:off x="2913" y="3621"/>
                <a:ext cx="233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17" name="AutoShape 45"/>
              <p:cNvCxnSpPr>
                <a:cxnSpLocks noChangeShapeType="1"/>
              </p:cNvCxnSpPr>
              <p:nvPr/>
            </p:nvCxnSpPr>
            <p:spPr bwMode="auto">
              <a:xfrm rot="16200000" flipH="1">
                <a:off x="3929" y="3441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8" name="AutoShape 46"/>
              <p:cNvCxnSpPr>
                <a:cxnSpLocks noChangeShapeType="1"/>
              </p:cNvCxnSpPr>
              <p:nvPr/>
            </p:nvCxnSpPr>
            <p:spPr bwMode="auto">
              <a:xfrm rot="16200000" flipH="1">
                <a:off x="4277" y="3420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9" name="AutoShape 47"/>
              <p:cNvCxnSpPr>
                <a:cxnSpLocks noChangeShapeType="1"/>
              </p:cNvCxnSpPr>
              <p:nvPr/>
            </p:nvCxnSpPr>
            <p:spPr bwMode="auto">
              <a:xfrm rot="16200000" flipH="1">
                <a:off x="4636" y="343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320" name="Freeform 48"/>
              <p:cNvSpPr>
                <a:spLocks/>
              </p:cNvSpPr>
              <p:nvPr/>
            </p:nvSpPr>
            <p:spPr bwMode="auto">
              <a:xfrm>
                <a:off x="3543" y="3615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1" name="Freeform 49"/>
              <p:cNvSpPr>
                <a:spLocks/>
              </p:cNvSpPr>
              <p:nvPr/>
            </p:nvSpPr>
            <p:spPr bwMode="auto">
              <a:xfrm flipH="1">
                <a:off x="4821" y="3610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2" name="Freeform 50"/>
              <p:cNvSpPr>
                <a:spLocks/>
              </p:cNvSpPr>
              <p:nvPr/>
            </p:nvSpPr>
            <p:spPr bwMode="auto">
              <a:xfrm flipH="1">
                <a:off x="3354" y="3618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3" name="WordArt 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4938" y="3465"/>
                <a:ext cx="22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2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30" y="3017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cxnSp>
            <p:nvCxnSpPr>
              <p:cNvPr id="54325" name="AutoShape 53"/>
              <p:cNvCxnSpPr>
                <a:cxnSpLocks noChangeShapeType="1"/>
              </p:cNvCxnSpPr>
              <p:nvPr/>
            </p:nvCxnSpPr>
            <p:spPr bwMode="auto">
              <a:xfrm rot="16200000" flipH="1">
                <a:off x="3167" y="3415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</p:grp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912EDAA-0311-45D7-97C6-76C61FE54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239000" cy="1219200"/>
          </a:xfrm>
        </p:spPr>
        <p:txBody>
          <a:bodyPr>
            <a:normAutofit/>
          </a:bodyPr>
          <a:lstStyle/>
          <a:p>
            <a:r>
              <a:rPr lang="en-US" sz="3200" dirty="0" err="1"/>
              <a:t>Quadreture</a:t>
            </a:r>
            <a:r>
              <a:rPr lang="en-US" sz="3200" dirty="0"/>
              <a:t> amplitude modulation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457200" y="1952848"/>
            <a:ext cx="7239000" cy="4371752"/>
          </a:xfrm>
        </p:spPr>
        <p:txBody>
          <a:bodyPr/>
          <a:lstStyle/>
          <a:p>
            <a:r>
              <a:rPr lang="en-US" dirty="0"/>
              <a:t>QAM: </a:t>
            </a:r>
          </a:p>
          <a:p>
            <a:pPr lvl="1"/>
            <a:r>
              <a:rPr lang="en-US" dirty="0"/>
              <a:t>Changing signal phase + amplitude of the signal based on  the data transmitted. 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6A913F-808C-4F75-A9CB-36A5ADF4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371600"/>
          </a:xfrm>
        </p:spPr>
        <p:txBody>
          <a:bodyPr>
            <a:normAutofit/>
          </a:bodyPr>
          <a:lstStyle/>
          <a:p>
            <a:r>
              <a:rPr lang="en-US" sz="3800" dirty="0"/>
              <a:t>Multilevel signaling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By frequency, amplitude and phase ; bit  (0,1) can be represented.</a:t>
            </a:r>
          </a:p>
          <a:p>
            <a:r>
              <a:rPr lang="en-US" dirty="0"/>
              <a:t>Therefore: 1 signal for 1 bit.</a:t>
            </a:r>
          </a:p>
          <a:p>
            <a:r>
              <a:rPr lang="en-US" dirty="0"/>
              <a:t>Bit rate: number of bits per 1 second.</a:t>
            </a:r>
          </a:p>
          <a:p>
            <a:r>
              <a:rPr lang="en-US" dirty="0"/>
              <a:t>Baud rate (modulation rate): number of signals per 1 second.</a:t>
            </a:r>
          </a:p>
          <a:p>
            <a:pPr lvl="1"/>
            <a:r>
              <a:rPr lang="en-US" dirty="0"/>
              <a:t>Bit rate = baud rate.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052F70-E79C-4EF1-829B-87475A50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allow high speed data transmission, more than 1 signal can be used in modulation methods.</a:t>
            </a:r>
          </a:p>
          <a:p>
            <a:r>
              <a:rPr lang="en-US" dirty="0"/>
              <a:t>Ex: 4 signals in 4-PSK each one has a different phase ( 0 °,90 °,180 °,270 °).</a:t>
            </a:r>
          </a:p>
          <a:p>
            <a:r>
              <a:rPr lang="en-US" dirty="0"/>
              <a:t> 0° = 00 (bit), 90°= 01 (bit) , 180°= 10 (bit), 270° = 11 (bit)</a:t>
            </a:r>
          </a:p>
          <a:p>
            <a:r>
              <a:rPr lang="en-US" dirty="0"/>
              <a:t>Each signal represent 2 bits </a:t>
            </a:r>
          </a:p>
          <a:p>
            <a:r>
              <a:rPr lang="en-US" dirty="0"/>
              <a:t>8-QAM : using 8 signals , each one can represents  3 bits… etc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F3CBAA-ADC9-4C0A-9053-F540507C7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information unit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 ( 0,1 )</a:t>
            </a:r>
          </a:p>
          <a:p>
            <a:pPr lvl="1"/>
            <a:r>
              <a:rPr lang="en-US" dirty="0"/>
              <a:t>9 = 1001</a:t>
            </a:r>
          </a:p>
          <a:p>
            <a:pPr lvl="1"/>
            <a:r>
              <a:rPr lang="en-US" dirty="0"/>
              <a:t>23 = 10111</a:t>
            </a:r>
          </a:p>
          <a:p>
            <a:pPr lvl="1"/>
            <a:r>
              <a:rPr lang="en-US" dirty="0"/>
              <a:t>A = 10000001 ASCII -</a:t>
            </a:r>
            <a:r>
              <a:rPr lang="en-US" sz="1600" i="1" dirty="0"/>
              <a:t>American Standard Code for Information Interchange</a:t>
            </a:r>
            <a:r>
              <a:rPr lang="en-US" sz="1600" dirty="0"/>
              <a:t> </a:t>
            </a:r>
          </a:p>
          <a:p>
            <a:pPr lvl="1"/>
            <a:r>
              <a:rPr lang="ar-SA" dirty="0"/>
              <a:t>أ</a:t>
            </a:r>
            <a:r>
              <a:rPr lang="en-US" dirty="0"/>
              <a:t> = 11000110 ASMO </a:t>
            </a:r>
          </a:p>
          <a:p>
            <a:r>
              <a:rPr lang="en-US" dirty="0"/>
              <a:t>Byte = 8 bits</a:t>
            </a:r>
          </a:p>
          <a:p>
            <a:pPr lvl="1"/>
            <a:r>
              <a:rPr lang="en-US" dirty="0"/>
              <a:t>Letter, number , special characters (! , ?)</a:t>
            </a:r>
          </a:p>
          <a:p>
            <a:r>
              <a:rPr lang="en-US" dirty="0"/>
              <a:t>Kilo byte = 1024 byte</a:t>
            </a:r>
          </a:p>
          <a:p>
            <a:pPr lvl="1"/>
            <a:r>
              <a:rPr lang="en-US" dirty="0"/>
              <a:t>Kbyte</a:t>
            </a:r>
          </a:p>
          <a:p>
            <a:r>
              <a:rPr lang="en-US" dirty="0"/>
              <a:t>Mega Byte = 1024 Kbyte = 1024 </a:t>
            </a:r>
            <a:r>
              <a:rPr lang="ar-SA" dirty="0"/>
              <a:t>×</a:t>
            </a:r>
            <a:r>
              <a:rPr lang="en-US" dirty="0"/>
              <a:t>1024 byte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62FC4-2125-4626-9E5A-FAA204B9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18848" r="17568" b="5759"/>
          <a:stretch>
            <a:fillRect/>
          </a:stretch>
        </p:blipFill>
        <p:spPr bwMode="auto">
          <a:xfrm>
            <a:off x="1295400" y="70338"/>
            <a:ext cx="5257800" cy="67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16D8E6-FCC9-4D42-8683-7B3298AA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600200"/>
            <a:ext cx="8001000" cy="48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8-QAM (2 amplitudes, 4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67000" y="2743200"/>
            <a:ext cx="3498850" cy="3117850"/>
            <a:chOff x="1616" y="1967"/>
            <a:chExt cx="2204" cy="1964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2704" y="1967"/>
              <a:ext cx="1" cy="1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229" y="2542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1616" y="2981"/>
              <a:ext cx="220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86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666" y="339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113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671" y="248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924" y="3022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14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495" y="302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802" y="238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16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786" y="208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1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332" y="3031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18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652" y="304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19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2787" y="34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749" y="379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962" y="2275"/>
              <a:ext cx="1452" cy="1453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3384" y="293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915" y="292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666" y="3681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2666" y="221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1625D0-BD59-497D-884C-DC8254EB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2057400"/>
            <a:ext cx="7391400" cy="4094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16-QAM ( 4 amplitudes, 8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514600" y="2895600"/>
          <a:ext cx="3648075" cy="337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Bitmap Image" r:id="rId3" imgW="2591162" imgH="2400635" progId="PBrush">
                  <p:embed/>
                </p:oleObj>
              </mc:Choice>
              <mc:Fallback>
                <p:oleObj name="Bitmap Image" r:id="rId3" imgW="2591162" imgH="2400635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895600"/>
                        <a:ext cx="3648075" cy="337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667000" y="3048000"/>
          <a:ext cx="3648075" cy="337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Bitmap Image" r:id="rId5" imgW="2591162" imgH="2400635" progId="PBrush">
                  <p:embed/>
                </p:oleObj>
              </mc:Choice>
              <mc:Fallback>
                <p:oleObj name="Bitmap Image" r:id="rId5" imgW="2591162" imgH="2400635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048000"/>
                        <a:ext cx="3648075" cy="337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B014D-7392-4A50-A7A8-BCCE6022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467600" cy="3636963"/>
          </a:xfrm>
        </p:spPr>
        <p:txBody>
          <a:bodyPr/>
          <a:lstStyle/>
          <a:p>
            <a:pPr marL="388938" indent="-388938">
              <a:buFont typeface="Wingdings" pitchFamily="2" charset="2"/>
              <a:buNone/>
            </a:pPr>
            <a:endParaRPr lang="en-US" sz="2000" b="1" u="sng" dirty="0">
              <a:solidFill>
                <a:srgbClr val="000099"/>
              </a:solidFill>
            </a:endParaRPr>
          </a:p>
          <a:p>
            <a:pPr marL="388938" indent="-388938">
              <a:buFont typeface="Wingdings" pitchFamily="2" charset="2"/>
              <a:buNone/>
            </a:pPr>
            <a:r>
              <a:rPr lang="en-US" sz="2000" b="1" dirty="0">
                <a:solidFill>
                  <a:srgbClr val="990000"/>
                </a:solidFill>
              </a:rPr>
              <a:t>8-PSK:</a:t>
            </a:r>
          </a:p>
          <a:p>
            <a:pPr marL="388938" indent="-388938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57404" name="Group 60"/>
          <p:cNvGraphicFramePr>
            <a:graphicFrameLocks noGrp="1"/>
          </p:cNvGraphicFramePr>
          <p:nvPr/>
        </p:nvGraphicFramePr>
        <p:xfrm>
          <a:off x="2209800" y="2286000"/>
          <a:ext cx="2395538" cy="4114800"/>
        </p:xfrm>
        <a:graphic>
          <a:graphicData uri="http://schemas.openxmlformats.org/drawingml/2006/table">
            <a:tbl>
              <a:tblPr rtl="1"/>
              <a:tblGrid>
                <a:gridCol w="119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257800" y="2286000"/>
            <a:ext cx="2387600" cy="2835275"/>
            <a:chOff x="3634" y="1741"/>
            <a:chExt cx="1504" cy="1786"/>
          </a:xfrm>
        </p:grpSpPr>
        <p:sp>
          <p:nvSpPr>
            <p:cNvPr id="57382" name="Line 38"/>
            <p:cNvSpPr>
              <a:spLocks noChangeShapeType="1"/>
            </p:cNvSpPr>
            <p:nvPr/>
          </p:nvSpPr>
          <p:spPr bwMode="auto">
            <a:xfrm>
              <a:off x="4407" y="1741"/>
              <a:ext cx="0" cy="13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3" name="Oval 39"/>
            <p:cNvSpPr>
              <a:spLocks noChangeArrowheads="1"/>
            </p:cNvSpPr>
            <p:nvPr/>
          </p:nvSpPr>
          <p:spPr bwMode="auto">
            <a:xfrm>
              <a:off x="3932" y="1978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4" name="Line 40"/>
            <p:cNvSpPr>
              <a:spLocks noChangeShapeType="1"/>
            </p:cNvSpPr>
            <p:nvPr/>
          </p:nvSpPr>
          <p:spPr bwMode="auto">
            <a:xfrm flipH="1">
              <a:off x="3782" y="2417"/>
              <a:ext cx="1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5" name="Line 41"/>
            <p:cNvSpPr>
              <a:spLocks noChangeShapeType="1"/>
            </p:cNvSpPr>
            <p:nvPr/>
          </p:nvSpPr>
          <p:spPr bwMode="auto">
            <a:xfrm>
              <a:off x="3915" y="1910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6" name="Line 42"/>
            <p:cNvSpPr>
              <a:spLocks noChangeShapeType="1"/>
            </p:cNvSpPr>
            <p:nvPr/>
          </p:nvSpPr>
          <p:spPr bwMode="auto">
            <a:xfrm flipH="1">
              <a:off x="3899" y="1906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7" name="Oval 43"/>
            <p:cNvSpPr>
              <a:spLocks noChangeArrowheads="1"/>
            </p:cNvSpPr>
            <p:nvPr/>
          </p:nvSpPr>
          <p:spPr bwMode="auto">
            <a:xfrm>
              <a:off x="4044" y="2028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8" name="Oval 44"/>
            <p:cNvSpPr>
              <a:spLocks noChangeArrowheads="1"/>
            </p:cNvSpPr>
            <p:nvPr/>
          </p:nvSpPr>
          <p:spPr bwMode="auto">
            <a:xfrm>
              <a:off x="3889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9" name="Oval 45"/>
            <p:cNvSpPr>
              <a:spLocks noChangeArrowheads="1"/>
            </p:cNvSpPr>
            <p:nvPr/>
          </p:nvSpPr>
          <p:spPr bwMode="auto">
            <a:xfrm>
              <a:off x="4023" y="270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0" name="Oval 46"/>
            <p:cNvSpPr>
              <a:spLocks noChangeArrowheads="1"/>
            </p:cNvSpPr>
            <p:nvPr/>
          </p:nvSpPr>
          <p:spPr bwMode="auto">
            <a:xfrm>
              <a:off x="4369" y="283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1" name="Oval 47"/>
            <p:cNvSpPr>
              <a:spLocks noChangeArrowheads="1"/>
            </p:cNvSpPr>
            <p:nvPr/>
          </p:nvSpPr>
          <p:spPr bwMode="auto">
            <a:xfrm>
              <a:off x="4816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2" name="Oval 48"/>
            <p:cNvSpPr>
              <a:spLocks noChangeArrowheads="1"/>
            </p:cNvSpPr>
            <p:nvPr/>
          </p:nvSpPr>
          <p:spPr bwMode="auto">
            <a:xfrm>
              <a:off x="4712" y="269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3" name="Oval 49"/>
            <p:cNvSpPr>
              <a:spLocks noChangeArrowheads="1"/>
            </p:cNvSpPr>
            <p:nvPr/>
          </p:nvSpPr>
          <p:spPr bwMode="auto">
            <a:xfrm>
              <a:off x="4678" y="203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4" name="Oval 50"/>
            <p:cNvSpPr>
              <a:spLocks noChangeArrowheads="1"/>
            </p:cNvSpPr>
            <p:nvPr/>
          </p:nvSpPr>
          <p:spPr bwMode="auto">
            <a:xfrm>
              <a:off x="4374" y="192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804" y="3365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8-PSK phase diagram</a:t>
              </a:r>
            </a:p>
          </p:txBody>
        </p:sp>
        <p:sp>
          <p:nvSpPr>
            <p:cNvPr id="573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4940" y="245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57397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4835" y="201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57398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468" y="17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57399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4013" y="182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57400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3634" y="220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57401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3743" y="2663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57402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4127" y="2947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57403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4628" y="288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</p:grp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1628C2-F9D9-4C4F-9EFC-13D47C99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Bit rate and frequency bandwidth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Bite rate has a </a:t>
            </a:r>
            <a:r>
              <a:rPr lang="en-US" u="sng" dirty="0">
                <a:solidFill>
                  <a:schemeClr val="tx2"/>
                </a:solidFill>
              </a:rPr>
              <a:t>direct relation </a:t>
            </a:r>
            <a:r>
              <a:rPr lang="en-US" dirty="0"/>
              <a:t>with frequency bandwidth </a:t>
            </a:r>
            <a:r>
              <a:rPr lang="en-US" u="sng" dirty="0">
                <a:solidFill>
                  <a:schemeClr val="tx2"/>
                </a:solidFill>
              </a:rPr>
              <a:t>( </a:t>
            </a:r>
            <a:r>
              <a:rPr lang="en-US" u="sng" dirty="0" err="1">
                <a:solidFill>
                  <a:schemeClr val="tx2"/>
                </a:solidFill>
              </a:rPr>
              <a:t>Nyguest</a:t>
            </a:r>
            <a:r>
              <a:rPr lang="en-US" u="sng" dirty="0">
                <a:solidFill>
                  <a:schemeClr val="tx2"/>
                </a:solidFill>
              </a:rPr>
              <a:t> Relation)</a:t>
            </a:r>
          </a:p>
          <a:p>
            <a:pPr lvl="1"/>
            <a:r>
              <a:rPr lang="en-US" dirty="0"/>
              <a:t>The more data to be sent, the more frequency bandwidth needed to send this data. </a:t>
            </a:r>
          </a:p>
          <a:p>
            <a:r>
              <a:rPr lang="en-US" dirty="0" err="1">
                <a:solidFill>
                  <a:schemeClr val="tx2"/>
                </a:solidFill>
              </a:rPr>
              <a:t>Nyguest</a:t>
            </a:r>
            <a:r>
              <a:rPr lang="en-US" dirty="0">
                <a:solidFill>
                  <a:schemeClr val="tx2"/>
                </a:solidFill>
              </a:rPr>
              <a:t> Relation: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 = 2. W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D: modulation rate </a:t>
            </a:r>
            <a:r>
              <a:rPr lang="en-US" i="1" dirty="0">
                <a:solidFill>
                  <a:schemeClr val="tx2"/>
                </a:solidFill>
              </a:rPr>
              <a:t>(signal\sec) or (baud)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W: frequency bandwidth </a:t>
            </a:r>
            <a:r>
              <a:rPr lang="en-US" i="1" dirty="0">
                <a:solidFill>
                  <a:schemeClr val="tx2"/>
                </a:solidFill>
              </a:rPr>
              <a:t>(Hertz)R</a:t>
            </a:r>
          </a:p>
          <a:p>
            <a:r>
              <a:rPr lang="en-US" dirty="0">
                <a:solidFill>
                  <a:schemeClr val="tx2"/>
                </a:solidFill>
              </a:rPr>
              <a:t>R = D: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R: bit rate </a:t>
            </a:r>
            <a:r>
              <a:rPr lang="en-US" i="1" dirty="0">
                <a:solidFill>
                  <a:schemeClr val="tx2"/>
                </a:solidFill>
              </a:rPr>
              <a:t>(bit\sec)</a:t>
            </a:r>
          </a:p>
          <a:p>
            <a:r>
              <a:rPr lang="en-US" dirty="0">
                <a:solidFill>
                  <a:schemeClr val="tx2"/>
                </a:solidFill>
              </a:rPr>
              <a:t>R = 2.W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C221C-9D57-43E3-A901-E5F523951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Bit rate and frequency bandwidth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tx2"/>
                </a:solidFill>
              </a:rPr>
              <a:t>R = 2.W </a:t>
            </a:r>
            <a:r>
              <a:rPr lang="en-US" dirty="0">
                <a:solidFill>
                  <a:schemeClr val="tx2"/>
                </a:solidFill>
              </a:rPr>
              <a:t>means: the more data transmission speed ( bit rate), the more frequency bandwidth needed in the transmission media used to send the data. 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55497" r="6757" b="16231"/>
          <a:stretch>
            <a:fillRect/>
          </a:stretch>
        </p:blipFill>
        <p:spPr bwMode="auto">
          <a:xfrm>
            <a:off x="609600" y="3505200"/>
            <a:ext cx="688622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FA253-6A6D-4652-98AD-D8B738007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Bit rate and frequency bandwidth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895784"/>
          </a:xfrm>
        </p:spPr>
        <p:txBody>
          <a:bodyPr/>
          <a:lstStyle/>
          <a:p>
            <a:pPr>
              <a:buNone/>
            </a:pPr>
            <a:r>
              <a:rPr lang="en-US" dirty="0"/>
              <a:t>Example: </a:t>
            </a:r>
          </a:p>
          <a:p>
            <a:r>
              <a:rPr lang="en-US" dirty="0"/>
              <a:t>What is the frequency bandwidth needed to send binary data with </a:t>
            </a:r>
            <a:r>
              <a:rPr lang="en-US" dirty="0" err="1"/>
              <a:t>bitrate</a:t>
            </a:r>
            <a:r>
              <a:rPr lang="en-US" dirty="0"/>
              <a:t> = 64kbyte\sec?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3733800"/>
            <a:ext cx="609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Solution: </a:t>
            </a:r>
          </a:p>
          <a:p>
            <a:r>
              <a:rPr lang="en-US" sz="2400" dirty="0">
                <a:solidFill>
                  <a:schemeClr val="tx2"/>
                </a:solidFill>
              </a:rPr>
              <a:t>	R = 2 . W</a:t>
            </a:r>
          </a:p>
          <a:p>
            <a:r>
              <a:rPr lang="en-US" sz="2400" dirty="0">
                <a:solidFill>
                  <a:schemeClr val="tx2"/>
                </a:solidFill>
              </a:rPr>
              <a:t>	W = R \ 2</a:t>
            </a:r>
          </a:p>
          <a:p>
            <a:r>
              <a:rPr lang="en-US" sz="2400" dirty="0">
                <a:solidFill>
                  <a:schemeClr val="tx2"/>
                </a:solidFill>
              </a:rPr>
              <a:t>	R = 64 </a:t>
            </a:r>
            <a:r>
              <a:rPr lang="en-US" sz="2400" dirty="0" err="1">
                <a:solidFill>
                  <a:schemeClr val="tx2"/>
                </a:solidFill>
              </a:rPr>
              <a:t>kbyte</a:t>
            </a:r>
            <a:r>
              <a:rPr lang="en-US" sz="2400" dirty="0">
                <a:solidFill>
                  <a:schemeClr val="tx2"/>
                </a:solidFill>
              </a:rPr>
              <a:t> = 64000 byte</a:t>
            </a:r>
          </a:p>
          <a:p>
            <a:r>
              <a:rPr lang="en-US" sz="2400" dirty="0">
                <a:solidFill>
                  <a:schemeClr val="tx2"/>
                </a:solidFill>
              </a:rPr>
              <a:t>	W = 64000 \ 2</a:t>
            </a:r>
          </a:p>
          <a:p>
            <a:r>
              <a:rPr lang="en-US" sz="2400" dirty="0">
                <a:solidFill>
                  <a:schemeClr val="tx2"/>
                </a:solidFill>
              </a:rPr>
              <a:t>	W = 32000 Hz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AC6AE-661C-46D5-8B7F-6B7BFB36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1143000"/>
          </a:xfrm>
        </p:spPr>
        <p:txBody>
          <a:bodyPr>
            <a:noAutofit/>
          </a:bodyPr>
          <a:lstStyle/>
          <a:p>
            <a:r>
              <a:rPr lang="en-US" sz="3200" dirty="0" err="1"/>
              <a:t>Bitrate</a:t>
            </a:r>
            <a:r>
              <a:rPr lang="en-US" sz="3200" dirty="0"/>
              <a:t>  and frequency bandwidth relationship for multilevel 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6616"/>
            <a:ext cx="7239000" cy="4791384"/>
          </a:xfrm>
        </p:spPr>
        <p:txBody>
          <a:bodyPr>
            <a:normAutofit/>
          </a:bodyPr>
          <a:lstStyle/>
          <a:p>
            <a:r>
              <a:rPr lang="en-US" dirty="0"/>
              <a:t>To allow a high speed data transmission, multilevel signals are used.</a:t>
            </a:r>
          </a:p>
          <a:p>
            <a:r>
              <a:rPr lang="en-US" dirty="0"/>
              <a:t>8-PSK = 8 signals , each one represents 3 bits.</a:t>
            </a:r>
          </a:p>
          <a:p>
            <a:r>
              <a:rPr lang="en-US" dirty="0"/>
              <a:t>To calculate number of bit per signal: </a:t>
            </a:r>
          </a:p>
          <a:p>
            <a:pPr lvl="1"/>
            <a:r>
              <a:rPr lang="en-US" dirty="0"/>
              <a:t>N = log </a:t>
            </a:r>
            <a:r>
              <a:rPr lang="en-US" sz="1600" dirty="0"/>
              <a:t>2</a:t>
            </a:r>
            <a:r>
              <a:rPr lang="en-US" dirty="0"/>
              <a:t> M</a:t>
            </a:r>
          </a:p>
          <a:p>
            <a:pPr lvl="2"/>
            <a:r>
              <a:rPr lang="en-US" dirty="0"/>
              <a:t>N = number of bits per signal.</a:t>
            </a:r>
          </a:p>
          <a:p>
            <a:pPr lvl="2"/>
            <a:r>
              <a:rPr lang="en-US" dirty="0"/>
              <a:t>M number of signals.</a:t>
            </a:r>
          </a:p>
          <a:p>
            <a:r>
              <a:rPr lang="en-US" dirty="0"/>
              <a:t>Log </a:t>
            </a:r>
            <a:r>
              <a:rPr lang="en-US" i="1" baseline="-25000" dirty="0"/>
              <a:t>b </a:t>
            </a:r>
            <a:r>
              <a:rPr lang="en-US" i="1" dirty="0"/>
              <a:t>x</a:t>
            </a:r>
            <a:r>
              <a:rPr lang="en-US" dirty="0"/>
              <a:t> = </a:t>
            </a:r>
            <a:r>
              <a:rPr lang="en-US" i="1" dirty="0"/>
              <a:t>y  , b</a:t>
            </a:r>
            <a:r>
              <a:rPr lang="en-US" i="1" baseline="30000" dirty="0"/>
              <a:t> y</a:t>
            </a:r>
            <a:r>
              <a:rPr lang="en-US" i="1" dirty="0"/>
              <a:t> = x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24BD3-634F-437E-BFF0-1A2A2A79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000" dirty="0" err="1"/>
              <a:t>Bitrate</a:t>
            </a:r>
            <a:r>
              <a:rPr lang="en-US" sz="4000" dirty="0"/>
              <a:t>  and frequency bandwidth relationship for multilevel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239000" cy="34839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 = D. Log</a:t>
            </a:r>
            <a:r>
              <a:rPr lang="en-US" sz="2000" dirty="0"/>
              <a:t>2</a:t>
            </a:r>
            <a:r>
              <a:rPr lang="en-US" dirty="0"/>
              <a:t>. M </a:t>
            </a:r>
          </a:p>
          <a:p>
            <a:pPr lvl="1"/>
            <a:r>
              <a:rPr lang="en-US" dirty="0"/>
              <a:t>R : bit rate </a:t>
            </a:r>
            <a:r>
              <a:rPr lang="en-US" i="1" dirty="0"/>
              <a:t>(bit\sec)</a:t>
            </a:r>
          </a:p>
          <a:p>
            <a:pPr lvl="1"/>
            <a:r>
              <a:rPr lang="en-US" dirty="0"/>
              <a:t>D: modulation rate-baud rate </a:t>
            </a:r>
            <a:r>
              <a:rPr lang="en-US" i="1" dirty="0"/>
              <a:t>(signal\sec) ( baud)</a:t>
            </a:r>
          </a:p>
          <a:p>
            <a:pPr lvl="1"/>
            <a:endParaRPr lang="en-US" i="1" dirty="0"/>
          </a:p>
          <a:p>
            <a:r>
              <a:rPr lang="en-US" dirty="0"/>
              <a:t>As we already know: D = 2 .W</a:t>
            </a:r>
          </a:p>
          <a:p>
            <a:r>
              <a:rPr lang="en-US" dirty="0"/>
              <a:t>Therefore: R = D . Log2 M </a:t>
            </a:r>
          </a:p>
          <a:p>
            <a:pPr lvl="1"/>
            <a:r>
              <a:rPr lang="en-US" dirty="0"/>
              <a:t>R =  2.W Log</a:t>
            </a:r>
            <a:r>
              <a:rPr lang="en-US" sz="1800" dirty="0"/>
              <a:t>2</a:t>
            </a:r>
            <a:r>
              <a:rPr lang="en-US" dirty="0"/>
              <a:t>.M</a:t>
            </a:r>
          </a:p>
          <a:p>
            <a:pPr lvl="1"/>
            <a:r>
              <a:rPr lang="en-US" dirty="0"/>
              <a:t>W = R \ (2. log</a:t>
            </a:r>
            <a:r>
              <a:rPr lang="en-US" sz="1800" dirty="0"/>
              <a:t>2</a:t>
            </a:r>
            <a:r>
              <a:rPr lang="en-US" dirty="0"/>
              <a:t> M )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09A33-E941-41E7-AA7A-BAA5BEAB1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239000" cy="43221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Calculate frequency bandwidth needed to transmit data with 64 </a:t>
            </a:r>
            <a:r>
              <a:rPr lang="en-US" dirty="0" err="1"/>
              <a:t>kbyte</a:t>
            </a:r>
            <a:r>
              <a:rPr lang="en-US" dirty="0"/>
              <a:t>\sec, if number of signals is 16 . Calculate also baud rate.</a:t>
            </a:r>
          </a:p>
          <a:p>
            <a:r>
              <a:rPr lang="en-US" dirty="0"/>
              <a:t>1- bandwidth W: </a:t>
            </a:r>
          </a:p>
          <a:p>
            <a:pPr lvl="1"/>
            <a:r>
              <a:rPr lang="en-US" dirty="0"/>
              <a:t>R = 2.W . Log</a:t>
            </a:r>
            <a:r>
              <a:rPr lang="en-US" sz="2000" dirty="0"/>
              <a:t>2</a:t>
            </a:r>
            <a:r>
              <a:rPr lang="en-US" dirty="0"/>
              <a:t> M  </a:t>
            </a:r>
          </a:p>
          <a:p>
            <a:pPr lvl="1"/>
            <a:r>
              <a:rPr lang="en-US" dirty="0"/>
              <a:t>W = R \ 2. (Log</a:t>
            </a:r>
            <a:r>
              <a:rPr lang="en-US" sz="1800" dirty="0"/>
              <a:t>2</a:t>
            </a:r>
            <a:r>
              <a:rPr lang="en-US" dirty="0"/>
              <a:t> M) = 64000 \ log</a:t>
            </a:r>
            <a:r>
              <a:rPr lang="en-US" sz="2000" dirty="0"/>
              <a:t>2</a:t>
            </a:r>
            <a:r>
              <a:rPr lang="en-US" dirty="0"/>
              <a:t> 16 = 64000\8</a:t>
            </a:r>
          </a:p>
          <a:p>
            <a:pPr lvl="1"/>
            <a:r>
              <a:rPr lang="en-US" dirty="0"/>
              <a:t>W = 8000 Hz</a:t>
            </a:r>
          </a:p>
          <a:p>
            <a:r>
              <a:rPr lang="en-US" dirty="0"/>
              <a:t>2- baud rate D:  </a:t>
            </a:r>
            <a:r>
              <a:rPr lang="en-US" dirty="0">
                <a:solidFill>
                  <a:schemeClr val="tx2"/>
                </a:solidFill>
              </a:rPr>
              <a:t>D = 2.W</a:t>
            </a:r>
          </a:p>
          <a:p>
            <a:pPr lvl="1"/>
            <a:r>
              <a:rPr lang="en-US" dirty="0"/>
              <a:t>R = D . Log</a:t>
            </a:r>
            <a:r>
              <a:rPr lang="en-US" sz="1400" dirty="0"/>
              <a:t>2</a:t>
            </a:r>
            <a:r>
              <a:rPr lang="en-US" dirty="0"/>
              <a:t> M</a:t>
            </a:r>
          </a:p>
          <a:p>
            <a:pPr lvl="1"/>
            <a:r>
              <a:rPr lang="en-US" dirty="0"/>
              <a:t>D = R \ Log</a:t>
            </a:r>
            <a:r>
              <a:rPr lang="en-US" sz="1200" dirty="0"/>
              <a:t>2</a:t>
            </a:r>
            <a:r>
              <a:rPr lang="en-US" dirty="0"/>
              <a:t> M</a:t>
            </a:r>
          </a:p>
          <a:p>
            <a:pPr lvl="1"/>
            <a:r>
              <a:rPr lang="en-US" dirty="0"/>
              <a:t>D = 64000 \ Log</a:t>
            </a:r>
            <a:r>
              <a:rPr lang="en-US" sz="1200" dirty="0"/>
              <a:t>2</a:t>
            </a:r>
            <a:r>
              <a:rPr lang="en-US" dirty="0"/>
              <a:t>  16 = 64000\4 = 16000 baud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9D65-C66F-42AE-82A2-6188C2977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information unit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Gigabyte = 1024 </a:t>
            </a:r>
            <a:r>
              <a:rPr lang="en-US" dirty="0" err="1"/>
              <a:t>Mbyte</a:t>
            </a:r>
            <a:endParaRPr lang="en-US" dirty="0"/>
          </a:p>
          <a:p>
            <a:r>
              <a:rPr lang="en-US" dirty="0"/>
              <a:t>Terabyte = 1024 Gigabyte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B162B-6CFC-4766-A87F-903FD1F15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 : </a:t>
            </a:r>
          </a:p>
          <a:p>
            <a:endParaRPr lang="en-US" dirty="0"/>
          </a:p>
          <a:p>
            <a:pPr lvl="1"/>
            <a:r>
              <a:rPr lang="en-US" dirty="0"/>
              <a:t>D = 2. W</a:t>
            </a:r>
          </a:p>
          <a:p>
            <a:pPr lvl="1"/>
            <a:r>
              <a:rPr lang="en-US" dirty="0"/>
              <a:t>D = 2. 8000</a:t>
            </a:r>
          </a:p>
          <a:p>
            <a:pPr lvl="1"/>
            <a:r>
              <a:rPr lang="en-US" dirty="0"/>
              <a:t>D = 16000 baud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A85F0-205E-4DA9-AF74-7C1BC9A8B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 rate: </a:t>
            </a:r>
          </a:p>
          <a:p>
            <a:pPr lvl="1"/>
            <a:r>
              <a:rPr lang="en-US" dirty="0"/>
              <a:t>is the number of bits that are conveyed or processed, transmitted per unit of time.</a:t>
            </a:r>
          </a:p>
          <a:p>
            <a:pPr lvl="1"/>
            <a:r>
              <a:rPr lang="en-US" dirty="0"/>
              <a:t>Bit\second , Kbyte\sec , </a:t>
            </a:r>
            <a:r>
              <a:rPr lang="en-US" dirty="0" err="1"/>
              <a:t>gbyte</a:t>
            </a:r>
            <a:r>
              <a:rPr lang="en-US" dirty="0"/>
              <a:t>\sec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5B6859-5BBD-449B-BB75-0D6899A7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rate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322" t="20942" r="24404" b="19372"/>
          <a:stretch>
            <a:fillRect/>
          </a:stretch>
        </p:blipFill>
        <p:spPr bwMode="auto">
          <a:xfrm>
            <a:off x="761999" y="1828800"/>
            <a:ext cx="687592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086703-6926-4D82-98C2-DE93C0C9D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Coding: </a:t>
            </a:r>
          </a:p>
          <a:p>
            <a:pPr lvl="1"/>
            <a:r>
              <a:rPr lang="en-US" dirty="0"/>
              <a:t>Converting information to digital signals.</a:t>
            </a:r>
          </a:p>
          <a:p>
            <a:pPr lvl="1"/>
            <a:r>
              <a:rPr lang="en-US" dirty="0"/>
              <a:t>Using </a:t>
            </a:r>
            <a:r>
              <a:rPr lang="en-US" dirty="0">
                <a:solidFill>
                  <a:srgbClr val="FF0000"/>
                </a:solidFill>
              </a:rPr>
              <a:t>Coder</a:t>
            </a:r>
            <a:r>
              <a:rPr lang="ar-SA" dirty="0"/>
              <a:t> مرمز </a:t>
            </a:r>
            <a:r>
              <a:rPr lang="en-US" dirty="0"/>
              <a:t> \ </a:t>
            </a:r>
            <a:r>
              <a:rPr lang="en-US" dirty="0">
                <a:solidFill>
                  <a:srgbClr val="FF0000"/>
                </a:solidFill>
              </a:rPr>
              <a:t>Decoder</a:t>
            </a:r>
            <a:r>
              <a:rPr lang="ar-SA" dirty="0"/>
              <a:t> محلل </a:t>
            </a:r>
            <a:endParaRPr lang="en-US" dirty="0"/>
          </a:p>
          <a:p>
            <a:r>
              <a:rPr lang="en-US" dirty="0"/>
              <a:t>Modulation:</a:t>
            </a:r>
          </a:p>
          <a:p>
            <a:pPr lvl="1"/>
            <a:r>
              <a:rPr lang="en-US" dirty="0"/>
              <a:t>Converting information to analog signals.</a:t>
            </a:r>
          </a:p>
          <a:p>
            <a:pPr lvl="1"/>
            <a:r>
              <a:rPr lang="en-US" dirty="0"/>
              <a:t>Using </a:t>
            </a:r>
            <a:r>
              <a:rPr lang="en-US" dirty="0">
                <a:solidFill>
                  <a:srgbClr val="FF0000"/>
                </a:solidFill>
              </a:rPr>
              <a:t>Modulator</a:t>
            </a:r>
            <a:r>
              <a:rPr lang="en-US" dirty="0"/>
              <a:t> </a:t>
            </a:r>
            <a:r>
              <a:rPr lang="ar-SA" dirty="0"/>
              <a:t>معدِل</a:t>
            </a:r>
            <a:r>
              <a:rPr lang="en-US" dirty="0"/>
              <a:t> \ </a:t>
            </a:r>
            <a:r>
              <a:rPr lang="en-US" dirty="0">
                <a:solidFill>
                  <a:srgbClr val="FF0000"/>
                </a:solidFill>
              </a:rPr>
              <a:t>Demodulator</a:t>
            </a:r>
            <a:r>
              <a:rPr lang="ar-SA" dirty="0"/>
              <a:t> عاكس التعديل.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896" t="70157" r="23089" b="7853"/>
          <a:stretch>
            <a:fillRect/>
          </a:stretch>
        </p:blipFill>
        <p:spPr bwMode="auto">
          <a:xfrm>
            <a:off x="1371600" y="4724400"/>
            <a:ext cx="533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04727-CD8F-4E56-92EA-13F67AB71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data to digital signal</a:t>
            </a:r>
          </a:p>
          <a:p>
            <a:r>
              <a:rPr lang="en-US" dirty="0"/>
              <a:t>Digital data to analog signal</a:t>
            </a:r>
          </a:p>
          <a:p>
            <a:r>
              <a:rPr lang="en-US" dirty="0"/>
              <a:t>Analog data to digital signal</a:t>
            </a:r>
          </a:p>
          <a:p>
            <a:r>
              <a:rPr lang="en-US" dirty="0"/>
              <a:t>Analog data to analog signal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ADE79-139F-499B-A5E1-12800587F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Digital data – analog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electronic circuit in </a:t>
            </a:r>
            <a:r>
              <a:rPr lang="en-US" b="1" dirty="0">
                <a:solidFill>
                  <a:srgbClr val="FF0000"/>
                </a:solidFill>
              </a:rPr>
              <a:t>(Modulation devices) </a:t>
            </a:r>
            <a:r>
              <a:rPr lang="en-US" dirty="0"/>
              <a:t>to change wave in which it can be transmitted over transmission channel. </a:t>
            </a:r>
          </a:p>
          <a:p>
            <a:pPr lvl="1"/>
            <a:r>
              <a:rPr lang="en-US" dirty="0"/>
              <a:t>Digital data				digital data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Digital data –&gt; electromagnetic waves –&gt; digital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81400" y="2895600"/>
            <a:ext cx="1371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fiber optics</a:t>
            </a: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4953000" y="3048000"/>
            <a:ext cx="10668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90800" y="31242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81400" y="3733800"/>
            <a:ext cx="1828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Telephone network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1828800" y="32766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828800" y="42672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705600" y="3276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410200" y="4114800"/>
            <a:ext cx="1295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8789FB-4E9D-4993-ABEE-DC1F17C2A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Modems: </a:t>
            </a:r>
          </a:p>
          <a:p>
            <a:pPr lvl="1"/>
            <a:r>
              <a:rPr lang="en-US" dirty="0"/>
              <a:t>Devices can perform Modulation + Demodulation. </a:t>
            </a:r>
          </a:p>
          <a:p>
            <a:r>
              <a:rPr lang="en-US" b="1" u="sng" dirty="0">
                <a:solidFill>
                  <a:schemeClr val="tx2"/>
                </a:solidFill>
              </a:rPr>
              <a:t>Carrier: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is a high-frequency signal that acts as a basis for information signal. The receiving device is turned to the frequency of the carrier signal that it expects from the sender.</a:t>
            </a:r>
          </a:p>
          <a:p>
            <a:pPr algn="just"/>
            <a:r>
              <a:rPr lang="en-US" b="1" u="sng" dirty="0">
                <a:solidFill>
                  <a:schemeClr val="tx2"/>
                </a:solidFill>
              </a:rPr>
              <a:t>Modulation Techniques:</a:t>
            </a:r>
          </a:p>
          <a:p>
            <a:pPr lvl="1" algn="just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Amplitude-Shift Keying (ASK).</a:t>
            </a:r>
          </a:p>
          <a:p>
            <a:pPr lvl="1" algn="just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Frequency-Shift Keying (FSK).</a:t>
            </a:r>
          </a:p>
          <a:p>
            <a:pPr lvl="1" algn="just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Phase-Shift Keying (PSK).</a:t>
            </a:r>
          </a:p>
          <a:p>
            <a:pPr lvl="1" algn="just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Quadrature amplitude modulation (QAM)  </a:t>
            </a:r>
          </a:p>
          <a:p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029200" y="4267200"/>
            <a:ext cx="3962400" cy="2362200"/>
            <a:chOff x="1411" y="2192"/>
            <a:chExt cx="2364" cy="164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567" y="2430"/>
              <a:ext cx="0" cy="5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641" y="2730"/>
              <a:ext cx="18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411" y="2939"/>
              <a:ext cx="463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ASK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309" y="2949"/>
              <a:ext cx="525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FSK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274" y="2948"/>
              <a:ext cx="501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PSK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627" y="2730"/>
              <a:ext cx="1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3475" y="2738"/>
              <a:ext cx="1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2542" y="2692"/>
              <a:ext cx="56" cy="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1" eaLnBrk="1" hangingPunct="1"/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2180" y="3597"/>
              <a:ext cx="851" cy="237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QAM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1665" y="2192"/>
              <a:ext cx="1842" cy="25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 dirty="0">
                  <a:latin typeface="Times New Roman" pitchFamily="18" charset="0"/>
                </a:rPr>
                <a:t>Digital/analog</a:t>
              </a:r>
            </a:p>
          </p:txBody>
        </p: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031" y="3181"/>
              <a:ext cx="476" cy="551"/>
              <a:chOff x="3131" y="3018"/>
              <a:chExt cx="376" cy="551"/>
            </a:xfrm>
          </p:grpSpPr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 flipH="1">
              <a:off x="1650" y="3202"/>
              <a:ext cx="526" cy="550"/>
              <a:chOff x="3131" y="3018"/>
              <a:chExt cx="376" cy="551"/>
            </a:xfrm>
          </p:grpSpPr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6C223F2-2D79-4D56-B77F-3F2E4417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C7E1F0541E1654FBE7336D08FD17548" ma:contentTypeVersion="0" ma:contentTypeDescription="Fill out this form." ma:contentTypeScope="" ma:versionID="9f2d3abbc5f774518e12dd82b66e8a6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22BCE9-EB9C-47BD-B06A-759335AD2B76}">
  <ds:schemaRefs>
    <ds:schemaRef ds:uri="http://purl.org/dc/elements/1.1/"/>
    <ds:schemaRef ds:uri="http://schemas.microsoft.com/sharepoint/v3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12E9F26-4986-45DE-9AD9-137FB199F8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D89008-8761-4F8E-8FCA-AC0A0581AC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553</TotalTime>
  <Words>1055</Words>
  <Application>Microsoft Office PowerPoint</Application>
  <PresentationFormat>On-screen Show (4:3)</PresentationFormat>
  <Paragraphs>243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Tahoma</vt:lpstr>
      <vt:lpstr>Times New Roman</vt:lpstr>
      <vt:lpstr>Trebuchet MS</vt:lpstr>
      <vt:lpstr>Wingdings</vt:lpstr>
      <vt:lpstr>Wingdings 2</vt:lpstr>
      <vt:lpstr>Opulent</vt:lpstr>
      <vt:lpstr>Bitmap Image</vt:lpstr>
      <vt:lpstr> cT1303- LAN</vt:lpstr>
      <vt:lpstr>Data and information unit</vt:lpstr>
      <vt:lpstr>Data and information unit</vt:lpstr>
      <vt:lpstr>Bit rate</vt:lpstr>
      <vt:lpstr>Bit rate</vt:lpstr>
      <vt:lpstr>DATA CODING</vt:lpstr>
      <vt:lpstr>PowerPoint Presentation</vt:lpstr>
      <vt:lpstr>Digital data – analog signal</vt:lpstr>
      <vt:lpstr>Modulation</vt:lpstr>
      <vt:lpstr>PowerPoint Presentation</vt:lpstr>
      <vt:lpstr>Definitions</vt:lpstr>
      <vt:lpstr>Modulation techniques</vt:lpstr>
      <vt:lpstr>Amplitude-shift keying</vt:lpstr>
      <vt:lpstr>Frequency-shift keying</vt:lpstr>
      <vt:lpstr>Phase-shift keying</vt:lpstr>
      <vt:lpstr>Definitions</vt:lpstr>
      <vt:lpstr>Quadreture amplitude modulation</vt:lpstr>
      <vt:lpstr>Multilevel signaling</vt:lpstr>
      <vt:lpstr>Multilevel signaling</vt:lpstr>
      <vt:lpstr>PowerPoint Presentation</vt:lpstr>
      <vt:lpstr>Multilevel signaling</vt:lpstr>
      <vt:lpstr>Multilevel signaling</vt:lpstr>
      <vt:lpstr>Multilevel signaling</vt:lpstr>
      <vt:lpstr>Bit rate and frequency bandwidth</vt:lpstr>
      <vt:lpstr>Bit rate and frequency bandwidth</vt:lpstr>
      <vt:lpstr>Bit rate and frequency bandwidth</vt:lpstr>
      <vt:lpstr>Bitrate  and frequency bandwidth relationship for multilevel signals</vt:lpstr>
      <vt:lpstr>Bitrate  and frequency bandwidth relationship for multilevel signals</vt:lpstr>
      <vt:lpstr>Example</vt:lpstr>
      <vt:lpstr>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cT1303- LAN</dc:title>
  <dc:creator>Rehab</dc:creator>
  <cp:lastModifiedBy>Abdulrahman Abdullah O Alomair</cp:lastModifiedBy>
  <cp:revision>41</cp:revision>
  <dcterms:created xsi:type="dcterms:W3CDTF">2006-08-16T00:00:00Z</dcterms:created>
  <dcterms:modified xsi:type="dcterms:W3CDTF">2017-10-18T19:34:18Z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0x010101005C7E1F0541E1654FBE7336D08FD17548</vt:lpwstr>
  </property>
</Properties>
</file>