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8" r:id="rId3"/>
    <p:sldId id="294" r:id="rId4"/>
    <p:sldId id="290" r:id="rId5"/>
    <p:sldId id="295" r:id="rId6"/>
    <p:sldId id="298" r:id="rId7"/>
    <p:sldId id="265" r:id="rId8"/>
    <p:sldId id="259" r:id="rId9"/>
    <p:sldId id="296" r:id="rId10"/>
    <p:sldId id="297" r:id="rId11"/>
    <p:sldId id="302" r:id="rId12"/>
    <p:sldId id="299" r:id="rId13"/>
    <p:sldId id="300" r:id="rId14"/>
    <p:sldId id="30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10" autoAdjust="0"/>
  </p:normalViewPr>
  <p:slideViewPr>
    <p:cSldViewPr>
      <p:cViewPr varScale="1">
        <p:scale>
          <a:sx n="64" d="100"/>
          <a:sy n="64" d="100"/>
        </p:scale>
        <p:origin x="69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28A899-0169-4305-AF20-C808A26C92AD}" type="datetimeFigureOut">
              <a:rPr lang="en-US" smtClean="0"/>
              <a:pPr/>
              <a:t>2/14/2016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A5367D-AE6C-4C00-8FD9-DBE7552C8708}" type="slidenum">
              <a:rPr lang="en-US" smtClean="0"/>
              <a:pPr/>
              <a:t>‹#›</a:t>
            </a:fld>
            <a:endParaRPr lang="en-US"/>
          </a:p>
        </p:txBody>
      </p:sp>
    </p:spTree>
    <p:extLst>
      <p:ext uri="{BB962C8B-B14F-4D97-AF65-F5344CB8AC3E}">
        <p14:creationId xmlns:p14="http://schemas.microsoft.com/office/powerpoint/2010/main" val="1267460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A5367D-AE6C-4C00-8FD9-DBE7552C8708}" type="slidenum">
              <a:rPr lang="en-US" smtClean="0"/>
              <a:pPr/>
              <a:t>7</a:t>
            </a:fld>
            <a:endParaRPr lang="en-US"/>
          </a:p>
        </p:txBody>
      </p:sp>
    </p:spTree>
    <p:extLst>
      <p:ext uri="{BB962C8B-B14F-4D97-AF65-F5344CB8AC3E}">
        <p14:creationId xmlns:p14="http://schemas.microsoft.com/office/powerpoint/2010/main" val="481257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CD6C3D-2881-4F86-A9B7-3B81CD2898B5}" type="slidenum">
              <a:rPr lang="en-US"/>
              <a:pPr/>
              <a:t>8</a:t>
            </a:fld>
            <a:endParaRPr lang="en-US"/>
          </a:p>
        </p:txBody>
      </p:sp>
      <p:sp>
        <p:nvSpPr>
          <p:cNvPr id="657410" name="Rectangle 2"/>
          <p:cNvSpPr>
            <a:spLocks noGrp="1" noRot="1" noChangeAspect="1" noChangeArrowheads="1" noTextEdit="1"/>
          </p:cNvSpPr>
          <p:nvPr>
            <p:ph type="sldImg"/>
          </p:nvPr>
        </p:nvSpPr>
        <p:spPr>
          <a:ln/>
        </p:spPr>
      </p:sp>
      <p:sp>
        <p:nvSpPr>
          <p:cNvPr id="657411" name="Rectangle 3"/>
          <p:cNvSpPr>
            <a:spLocks noGrp="1" noChangeArrowheads="1"/>
          </p:cNvSpPr>
          <p:nvPr>
            <p:ph type="body" idx="1"/>
          </p:nvPr>
        </p:nvSpPr>
        <p:spPr/>
        <p:txBody>
          <a:bodyPr/>
          <a:lstStyle/>
          <a:p>
            <a:r>
              <a:rPr lang="en-US" dirty="0"/>
              <a:t>Version:  format of header (usually ‘4)</a:t>
            </a:r>
            <a:br>
              <a:rPr lang="en-US" dirty="0"/>
            </a:br>
            <a:r>
              <a:rPr lang="en-US" dirty="0"/>
              <a:t>Length: header-only length</a:t>
            </a:r>
            <a:br>
              <a:rPr lang="en-US" dirty="0"/>
            </a:br>
            <a:r>
              <a:rPr lang="en-US" dirty="0"/>
              <a:t>Type of Service: quality of service desired, e.g. high or low delay, normal or</a:t>
            </a:r>
            <a:br>
              <a:rPr lang="en-US" dirty="0"/>
            </a:br>
            <a:r>
              <a:rPr lang="en-US" dirty="0"/>
              <a:t> 		high reliability, normal or high throughput…</a:t>
            </a:r>
            <a:br>
              <a:rPr lang="en-US" dirty="0"/>
            </a:br>
            <a:r>
              <a:rPr lang="en-US" dirty="0"/>
              <a:t>Identification:  uniquely identifies this packet so that it can be distinguished </a:t>
            </a:r>
            <a:br>
              <a:rPr lang="en-US" dirty="0"/>
            </a:br>
            <a:r>
              <a:rPr lang="en-US" dirty="0"/>
              <a:t>		from other packets</a:t>
            </a:r>
            <a:br>
              <a:rPr lang="en-US" dirty="0"/>
            </a:br>
            <a:r>
              <a:rPr lang="en-US" dirty="0"/>
              <a:t>Flags: whether this packet is fragmented and whether this is last fragment</a:t>
            </a:r>
            <a:br>
              <a:rPr lang="en-US" dirty="0"/>
            </a:br>
            <a:r>
              <a:rPr lang="en-US" dirty="0"/>
              <a:t>Fragment Offset: offset from the start of the original packet, used to rebuild</a:t>
            </a:r>
            <a:br>
              <a:rPr lang="en-US" dirty="0"/>
            </a:br>
            <a:r>
              <a:rPr lang="en-US" dirty="0"/>
              <a:t>		the full message once all fragments received</a:t>
            </a:r>
            <a:br>
              <a:rPr lang="en-US" dirty="0"/>
            </a:br>
            <a:r>
              <a:rPr lang="en-US" dirty="0"/>
              <a:t>Time to live: how long the datagram will be stored on the network before it</a:t>
            </a:r>
            <a:br>
              <a:rPr lang="en-US" dirty="0"/>
            </a:br>
            <a:r>
              <a:rPr lang="en-US" dirty="0"/>
              <a:t>		is destroyed.</a:t>
            </a:r>
            <a:br>
              <a:rPr lang="en-US" dirty="0"/>
            </a:br>
            <a:r>
              <a:rPr lang="en-US" dirty="0"/>
              <a:t>Protocol:  specifies next level of protocol used in the data portion of the</a:t>
            </a:r>
            <a:br>
              <a:rPr lang="en-US" dirty="0"/>
            </a:br>
            <a:r>
              <a:rPr lang="en-US" dirty="0"/>
              <a:t> 		datagram</a:t>
            </a:r>
            <a:br>
              <a:rPr lang="en-US" dirty="0"/>
            </a:br>
            <a:r>
              <a:rPr lang="en-US" dirty="0"/>
              <a:t>	e.g. 1 = Internet Control Message</a:t>
            </a:r>
            <a:br>
              <a:rPr lang="en-US" dirty="0"/>
            </a:br>
            <a:r>
              <a:rPr lang="en-US" dirty="0"/>
              <a:t> 	       2 = Internet Group Management</a:t>
            </a:r>
          </a:p>
          <a:p>
            <a:r>
              <a:rPr lang="en-US" dirty="0"/>
              <a:t>	       6 = Transmission Control</a:t>
            </a:r>
            <a:br>
              <a:rPr lang="en-US" dirty="0"/>
            </a:br>
            <a:r>
              <a:rPr lang="en-US" dirty="0"/>
              <a:t>Header Checksum: used to provide error checking on the header itself.</a:t>
            </a:r>
            <a:br>
              <a:rPr lang="en-US" dirty="0"/>
            </a:br>
            <a:r>
              <a:rPr lang="en-US" dirty="0"/>
              <a:t>Source Address: IP address of the source host on the internet</a:t>
            </a:r>
            <a:br>
              <a:rPr lang="en-US" dirty="0"/>
            </a:br>
            <a:r>
              <a:rPr lang="en-US" dirty="0"/>
              <a:t>Destination Address: IP address of the destination host on the internet.</a:t>
            </a:r>
          </a:p>
        </p:txBody>
      </p:sp>
    </p:spTree>
    <p:extLst>
      <p:ext uri="{BB962C8B-B14F-4D97-AF65-F5344CB8AC3E}">
        <p14:creationId xmlns:p14="http://schemas.microsoft.com/office/powerpoint/2010/main" val="348609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82B610C-EC89-4BF7-96BE-BF3C6600F5D7}" type="datetimeFigureOut">
              <a:rPr lang="en-US" smtClean="0"/>
              <a:pPr/>
              <a:t>2/14/2016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8F16410-E13B-4A3F-A3C8-A2D528DCD3A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2B610C-EC89-4BF7-96BE-BF3C6600F5D7}" type="datetimeFigureOut">
              <a:rPr lang="en-US" smtClean="0"/>
              <a:pPr/>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F16410-E13B-4A3F-A3C8-A2D528DCD3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82B610C-EC89-4BF7-96BE-BF3C6600F5D7}" type="datetimeFigureOut">
              <a:rPr lang="en-US" smtClean="0"/>
              <a:pPr/>
              <a:t>2/14/2016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8F16410-E13B-4A3F-A3C8-A2D528DCD3A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82B610C-EC89-4BF7-96BE-BF3C6600F5D7}" type="datetimeFigureOut">
              <a:rPr lang="en-US" smtClean="0"/>
              <a:pPr/>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8F16410-E13B-4A3F-A3C8-A2D528DCD3A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82B610C-EC89-4BF7-96BE-BF3C6600F5D7}" type="datetimeFigureOut">
              <a:rPr lang="en-US" smtClean="0"/>
              <a:pPr/>
              <a:t>2/14/2016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8F16410-E13B-4A3F-A3C8-A2D528DCD3A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82B610C-EC89-4BF7-96BE-BF3C6600F5D7}" type="datetimeFigureOut">
              <a:rPr lang="en-US" smtClean="0"/>
              <a:pPr/>
              <a:t>2/14/2016</a:t>
            </a:fld>
            <a:endParaRPr lang="en-US"/>
          </a:p>
        </p:txBody>
      </p:sp>
      <p:sp>
        <p:nvSpPr>
          <p:cNvPr id="10" name="Slide Number Placeholder 9"/>
          <p:cNvSpPr>
            <a:spLocks noGrp="1"/>
          </p:cNvSpPr>
          <p:nvPr>
            <p:ph type="sldNum" sz="quarter" idx="16"/>
          </p:nvPr>
        </p:nvSpPr>
        <p:spPr/>
        <p:txBody>
          <a:bodyPr rtlCol="0"/>
          <a:lstStyle/>
          <a:p>
            <a:fld id="{18F16410-E13B-4A3F-A3C8-A2D528DCD3A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82B610C-EC89-4BF7-96BE-BF3C6600F5D7}" type="datetimeFigureOut">
              <a:rPr lang="en-US" smtClean="0"/>
              <a:pPr/>
              <a:t>2/14/2016</a:t>
            </a:fld>
            <a:endParaRPr lang="en-US"/>
          </a:p>
        </p:txBody>
      </p:sp>
      <p:sp>
        <p:nvSpPr>
          <p:cNvPr id="12" name="Slide Number Placeholder 11"/>
          <p:cNvSpPr>
            <a:spLocks noGrp="1"/>
          </p:cNvSpPr>
          <p:nvPr>
            <p:ph type="sldNum" sz="quarter" idx="16"/>
          </p:nvPr>
        </p:nvSpPr>
        <p:spPr/>
        <p:txBody>
          <a:bodyPr rtlCol="0"/>
          <a:lstStyle/>
          <a:p>
            <a:fld id="{18F16410-E13B-4A3F-A3C8-A2D528DCD3A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2B610C-EC89-4BF7-96BE-BF3C6600F5D7}" type="datetimeFigureOut">
              <a:rPr lang="en-US" smtClean="0"/>
              <a:pPr/>
              <a:t>2/14/2016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8F16410-E13B-4A3F-A3C8-A2D528DCD3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B610C-EC89-4BF7-96BE-BF3C6600F5D7}" type="datetimeFigureOut">
              <a:rPr lang="en-US" smtClean="0"/>
              <a:pPr/>
              <a:t>2/14/2016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8F16410-E13B-4A3F-A3C8-A2D528DCD3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82B610C-EC89-4BF7-96BE-BF3C6600F5D7}" type="datetimeFigureOut">
              <a:rPr lang="en-US" smtClean="0"/>
              <a:pPr/>
              <a:t>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8F16410-E13B-4A3F-A3C8-A2D528DCD3A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82B610C-EC89-4BF7-96BE-BF3C6600F5D7}" type="datetimeFigureOut">
              <a:rPr lang="en-US" smtClean="0"/>
              <a:pPr/>
              <a:t>2/14/2016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8F16410-E13B-4A3F-A3C8-A2D528DCD3A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82B610C-EC89-4BF7-96BE-BF3C6600F5D7}" type="datetimeFigureOut">
              <a:rPr lang="en-US" smtClean="0"/>
              <a:pPr/>
              <a:t>2/14/2016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8F16410-E13B-4A3F-A3C8-A2D528DCD3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wireshark.org/docs/wsug_html_chunked/ChWorkBuildDisplayFilterSection.html" TargetMode="External"/><Relationship Id="rId2" Type="http://schemas.openxmlformats.org/officeDocument/2006/relationships/hyperlink" Target="http://wiki.wireshark.org/CaptureFilters" TargetMode="External"/><Relationship Id="rId1" Type="http://schemas.openxmlformats.org/officeDocument/2006/relationships/slideLayout" Target="../slideLayouts/slideLayout2.xml"/><Relationship Id="rId4" Type="http://schemas.openxmlformats.org/officeDocument/2006/relationships/hyperlink" Target="http://en.wikipedia.org/wiki/Hypertext_Transfer_Protoco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Wireshark</a:t>
            </a:r>
            <a:endParaRPr lang="en-US" dirty="0"/>
          </a:p>
        </p:txBody>
      </p:sp>
      <p:sp>
        <p:nvSpPr>
          <p:cNvPr id="3" name="Subtitle 2"/>
          <p:cNvSpPr>
            <a:spLocks noGrp="1"/>
          </p:cNvSpPr>
          <p:nvPr>
            <p:ph type="subTitle" idx="1"/>
          </p:nvPr>
        </p:nvSpPr>
        <p:spPr/>
        <p:txBody>
          <a:bodyPr/>
          <a:lstStyle/>
          <a:p>
            <a:r>
              <a:rPr lang="en-US" dirty="0" smtClean="0"/>
              <a:t>Lab#3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hlinkClick r:id="rId2"/>
              </a:rPr>
              <a:t>http://wiki.wireshark.org/CaptureFilters</a:t>
            </a:r>
            <a:endParaRPr lang="en-US" dirty="0" smtClean="0"/>
          </a:p>
          <a:p>
            <a:r>
              <a:rPr lang="en-US" dirty="0" smtClean="0">
                <a:hlinkClick r:id="rId3"/>
              </a:rPr>
              <a:t>http://www.wireshark.org/docs/wsug_html_chunked/ChWorkBuildDisplayFilterSection.html</a:t>
            </a:r>
            <a:endParaRPr lang="en-US" dirty="0" smtClean="0"/>
          </a:p>
          <a:p>
            <a:endParaRPr lang="en-US" dirty="0"/>
          </a:p>
        </p:txBody>
      </p:sp>
      <p:graphicFrame>
        <p:nvGraphicFramePr>
          <p:cNvPr id="4" name="Table 3"/>
          <p:cNvGraphicFramePr>
            <a:graphicFrameLocks noGrp="1"/>
          </p:cNvGraphicFramePr>
          <p:nvPr/>
        </p:nvGraphicFramePr>
        <p:xfrm>
          <a:off x="216024" y="387489"/>
          <a:ext cx="8748464" cy="6038031"/>
        </p:xfrm>
        <a:graphic>
          <a:graphicData uri="http://schemas.openxmlformats.org/drawingml/2006/table">
            <a:tbl>
              <a:tblPr firstRow="1" bandRow="1">
                <a:tableStyleId>{5C22544A-7EE6-4342-B048-85BDC9FD1C3A}</a:tableStyleId>
              </a:tblPr>
              <a:tblGrid>
                <a:gridCol w="2793992"/>
                <a:gridCol w="5954472"/>
              </a:tblGrid>
              <a:tr h="357801">
                <a:tc>
                  <a:txBody>
                    <a:bodyPr/>
                    <a:lstStyle/>
                    <a:p>
                      <a:endParaRPr lang="en-US" sz="1600" dirty="0"/>
                    </a:p>
                  </a:txBody>
                  <a:tcPr/>
                </a:tc>
                <a:tc>
                  <a:txBody>
                    <a:bodyPr/>
                    <a:lstStyle/>
                    <a:p>
                      <a:endParaRPr lang="en-US" sz="1600"/>
                    </a:p>
                  </a:txBody>
                  <a:tcPr/>
                </a:tc>
              </a:tr>
              <a:tr h="617574">
                <a:tc>
                  <a:txBody>
                    <a:bodyPr/>
                    <a:lstStyle/>
                    <a:p>
                      <a:r>
                        <a:rPr lang="en-US" sz="1600" dirty="0" smtClean="0"/>
                        <a:t>not icmp.resp_in and icmp.type==8</a:t>
                      </a:r>
                      <a:endParaRPr lang="en-US" sz="1600" dirty="0"/>
                    </a:p>
                  </a:txBody>
                  <a:tcPr/>
                </a:tc>
                <a:tc>
                  <a:txBody>
                    <a:bodyPr/>
                    <a:lstStyle/>
                    <a:p>
                      <a:r>
                        <a:rPr kumimoji="0" lang="en-US" sz="1600" b="0" i="0" kern="1200" dirty="0" err="1" smtClean="0">
                          <a:solidFill>
                            <a:schemeClr val="dk1"/>
                          </a:solidFill>
                          <a:latin typeface="+mn-lt"/>
                          <a:ea typeface="+mn-ea"/>
                          <a:cs typeface="+mn-cs"/>
                        </a:rPr>
                        <a:t>ll</a:t>
                      </a:r>
                      <a:r>
                        <a:rPr kumimoji="0" lang="en-US" sz="1600" b="0" i="0" kern="1200" dirty="0" smtClean="0">
                          <a:solidFill>
                            <a:schemeClr val="dk1"/>
                          </a:solidFill>
                          <a:latin typeface="+mn-lt"/>
                          <a:ea typeface="+mn-ea"/>
                          <a:cs typeface="+mn-cs"/>
                        </a:rPr>
                        <a:t> icmp requests where </a:t>
                      </a:r>
                      <a:r>
                        <a:rPr kumimoji="0" lang="en-US" sz="1600" b="0" i="0" kern="1200" dirty="0" err="1" smtClean="0">
                          <a:solidFill>
                            <a:schemeClr val="dk1"/>
                          </a:solidFill>
                          <a:latin typeface="+mn-lt"/>
                          <a:ea typeface="+mn-ea"/>
                          <a:cs typeface="+mn-cs"/>
                        </a:rPr>
                        <a:t>wireshark</a:t>
                      </a:r>
                      <a:r>
                        <a:rPr kumimoji="0" lang="en-US" sz="1600" b="0" i="0" kern="1200" dirty="0" smtClean="0">
                          <a:solidFill>
                            <a:schemeClr val="dk1"/>
                          </a:solidFill>
                          <a:latin typeface="+mn-lt"/>
                          <a:ea typeface="+mn-ea"/>
                          <a:cs typeface="+mn-cs"/>
                        </a:rPr>
                        <a:t> doesn't have the according response inside the capture file</a:t>
                      </a:r>
                      <a:endParaRPr lang="en-US" sz="1600" dirty="0"/>
                    </a:p>
                  </a:txBody>
                  <a:tcPr/>
                </a:tc>
              </a:tr>
              <a:tr h="617574">
                <a:tc>
                  <a:txBody>
                    <a:bodyPr/>
                    <a:lstStyle/>
                    <a:p>
                      <a:pPr fontAlgn="base"/>
                      <a:r>
                        <a:rPr kumimoji="0" lang="en-US" sz="1600" b="1" i="0" kern="1200" dirty="0" smtClean="0">
                          <a:solidFill>
                            <a:schemeClr val="dk1"/>
                          </a:solidFill>
                          <a:effectLst/>
                          <a:latin typeface="+mn-lt"/>
                          <a:ea typeface="+mn-ea"/>
                          <a:cs typeface="+mn-cs"/>
                        </a:rPr>
                        <a:t>ip.addr ==x.x.x.x</a:t>
                      </a:r>
                      <a:endParaRPr kumimoji="0" lang="en-US" sz="1600" b="1" i="0" kern="1200" dirty="0">
                        <a:solidFill>
                          <a:schemeClr val="dk1"/>
                        </a:solidFill>
                        <a:effectLst/>
                        <a:latin typeface="+mn-lt"/>
                        <a:ea typeface="+mn-ea"/>
                        <a:cs typeface="+mn-cs"/>
                      </a:endParaRPr>
                    </a:p>
                  </a:txBody>
                  <a:tcPr/>
                </a:tc>
                <a:tc>
                  <a:txBody>
                    <a:bodyPr/>
                    <a:lstStyle/>
                    <a:p>
                      <a:r>
                        <a:rPr kumimoji="0" lang="en-US" sz="1600" b="0" i="0" kern="1200" dirty="0" smtClean="0">
                          <a:solidFill>
                            <a:schemeClr val="dk1"/>
                          </a:solidFill>
                          <a:latin typeface="+mn-lt"/>
                          <a:ea typeface="+mn-ea"/>
                          <a:cs typeface="+mn-cs"/>
                        </a:rPr>
                        <a:t>Sets a filter for any packet with x.x.x.x, as either the source or destination IP address. </a:t>
                      </a:r>
                      <a:endParaRPr lang="en-US" sz="1600" dirty="0"/>
                    </a:p>
                  </a:txBody>
                  <a:tcPr/>
                </a:tc>
              </a:tr>
              <a:tr h="8822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i="0" kern="1200" dirty="0" smtClean="0">
                          <a:solidFill>
                            <a:schemeClr val="dk1"/>
                          </a:solidFill>
                          <a:effectLst/>
                          <a:latin typeface="+mn-lt"/>
                          <a:ea typeface="+mn-ea"/>
                          <a:cs typeface="+mn-cs"/>
                        </a:rPr>
                        <a:t>ip.addr ==x.x.x.x &amp;&amp; ip.addr ==x.x.x.x</a:t>
                      </a:r>
                    </a:p>
                    <a:p>
                      <a:endParaRPr lang="en-US" sz="1600" dirty="0"/>
                    </a:p>
                  </a:txBody>
                  <a:tcPr/>
                </a:tc>
                <a:tc>
                  <a:txBody>
                    <a:bodyPr/>
                    <a:lstStyle/>
                    <a:p>
                      <a:r>
                        <a:rPr kumimoji="0" lang="en-US" sz="1600" b="0" i="0" kern="1200" dirty="0" smtClean="0">
                          <a:solidFill>
                            <a:schemeClr val="dk1"/>
                          </a:solidFill>
                          <a:latin typeface="+mn-lt"/>
                          <a:ea typeface="+mn-ea"/>
                          <a:cs typeface="+mn-cs"/>
                        </a:rPr>
                        <a:t>Sets a conversation filter between the two IP addresses.</a:t>
                      </a:r>
                      <a:endParaRPr lang="en-US" sz="1600" dirty="0"/>
                    </a:p>
                  </a:txBody>
                  <a:tcPr/>
                </a:tc>
              </a:tr>
              <a:tr h="357801">
                <a:tc>
                  <a:txBody>
                    <a:bodyPr/>
                    <a:lstStyle/>
                    <a:p>
                      <a:r>
                        <a:rPr lang="en-US" sz="1600" dirty="0" smtClean="0"/>
                        <a:t>Tcp,htto,dns,</a:t>
                      </a:r>
                      <a:endParaRPr lang="en-US" sz="1600" dirty="0"/>
                    </a:p>
                  </a:txBody>
                  <a:tcPr/>
                </a:tc>
                <a:tc>
                  <a:txBody>
                    <a:bodyPr/>
                    <a:lstStyle/>
                    <a:p>
                      <a:r>
                        <a:rPr kumimoji="0" lang="en-US" sz="1600" b="0" i="0" kern="1200" dirty="0" smtClean="0">
                          <a:solidFill>
                            <a:schemeClr val="dk1"/>
                          </a:solidFill>
                          <a:latin typeface="+mn-lt"/>
                          <a:ea typeface="+mn-ea"/>
                          <a:cs typeface="+mn-cs"/>
                        </a:rPr>
                        <a:t>Sets a filter based on protocol. </a:t>
                      </a:r>
                      <a:endParaRPr lang="en-US" sz="1600" dirty="0"/>
                    </a:p>
                  </a:txBody>
                  <a:tcPr/>
                </a:tc>
              </a:tr>
              <a:tr h="6175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i="0" kern="1200" dirty="0" smtClean="0">
                          <a:solidFill>
                            <a:schemeClr val="dk1"/>
                          </a:solidFill>
                          <a:effectLst/>
                          <a:latin typeface="+mn-lt"/>
                          <a:ea typeface="+mn-ea"/>
                          <a:cs typeface="+mn-cs"/>
                        </a:rPr>
                        <a:t>tcp.port==xxx</a:t>
                      </a:r>
                    </a:p>
                    <a:p>
                      <a:endParaRPr lang="en-US" sz="1600" dirty="0"/>
                    </a:p>
                  </a:txBody>
                  <a:tcPr/>
                </a:tc>
                <a:tc>
                  <a:txBody>
                    <a:bodyPr/>
                    <a:lstStyle/>
                    <a:p>
                      <a:r>
                        <a:rPr kumimoji="0" lang="en-US" sz="1600" b="0" i="0" kern="1200" dirty="0" smtClean="0">
                          <a:solidFill>
                            <a:schemeClr val="dk1"/>
                          </a:solidFill>
                          <a:latin typeface="+mn-lt"/>
                          <a:ea typeface="+mn-ea"/>
                          <a:cs typeface="+mn-cs"/>
                        </a:rPr>
                        <a:t>Sets filters based on TCP port numbers.</a:t>
                      </a:r>
                      <a:endParaRPr lang="en-US" sz="1600" dirty="0"/>
                    </a:p>
                  </a:txBody>
                  <a:tcPr/>
                </a:tc>
              </a:tr>
              <a:tr h="6175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i="0" kern="1200" dirty="0" smtClean="0">
                          <a:solidFill>
                            <a:schemeClr val="dk1"/>
                          </a:solidFill>
                          <a:effectLst/>
                          <a:latin typeface="+mn-lt"/>
                          <a:ea typeface="+mn-ea"/>
                          <a:cs typeface="+mn-cs"/>
                        </a:rPr>
                        <a:t>http.request</a:t>
                      </a:r>
                    </a:p>
                  </a:txBody>
                  <a:tcPr/>
                </a:tc>
                <a:tc>
                  <a:txBody>
                    <a:bodyPr/>
                    <a:lstStyle/>
                    <a:p>
                      <a:r>
                        <a:rPr kumimoji="0" lang="en-US" sz="1600" b="0" i="0" kern="1200" dirty="0" smtClean="0">
                          <a:solidFill>
                            <a:schemeClr val="dk1"/>
                          </a:solidFill>
                          <a:latin typeface="+mn-lt"/>
                          <a:ea typeface="+mn-ea"/>
                          <a:cs typeface="+mn-cs"/>
                        </a:rPr>
                        <a:t>Sets a filter for all </a:t>
                      </a:r>
                      <a:r>
                        <a:rPr kumimoji="0" lang="en-US" sz="1600" b="0" i="0" u="none" strike="noStrike" kern="1200" dirty="0" smtClean="0">
                          <a:solidFill>
                            <a:schemeClr val="dk1"/>
                          </a:solidFill>
                          <a:latin typeface="+mn-lt"/>
                          <a:ea typeface="+mn-ea"/>
                          <a:cs typeface="+mn-cs"/>
                          <a:hlinkClick r:id="rId4"/>
                        </a:rPr>
                        <a:t>HTTP</a:t>
                      </a:r>
                      <a:r>
                        <a:rPr kumimoji="0" lang="en-US" sz="1600" b="0" i="0" kern="1200" dirty="0" smtClean="0">
                          <a:solidFill>
                            <a:schemeClr val="dk1"/>
                          </a:solidFill>
                          <a:latin typeface="+mn-lt"/>
                          <a:ea typeface="+mn-ea"/>
                          <a:cs typeface="+mn-cs"/>
                        </a:rPr>
                        <a:t> GET and POST requests. This will show webpages being accessed for the most part here.</a:t>
                      </a:r>
                      <a:endParaRPr lang="en-US" sz="1600" dirty="0"/>
                    </a:p>
                  </a:txBody>
                  <a:tcPr/>
                </a:tc>
              </a:tr>
              <a:tr h="1146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i="0" kern="1200" dirty="0" smtClean="0">
                          <a:solidFill>
                            <a:schemeClr val="dk1"/>
                          </a:solidFill>
                          <a:effectLst/>
                          <a:latin typeface="+mn-lt"/>
                          <a:ea typeface="+mn-ea"/>
                          <a:cs typeface="+mn-cs"/>
                        </a:rPr>
                        <a:t>tcp contains xxx</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600" b="1" i="0" kern="1200" dirty="0" smtClean="0">
                        <a:solidFill>
                          <a:schemeClr val="dk1"/>
                        </a:solidFill>
                        <a:effectLst/>
                        <a:latin typeface="+mn-lt"/>
                        <a:ea typeface="+mn-ea"/>
                        <a:cs typeface="+mn-cs"/>
                      </a:endParaRPr>
                    </a:p>
                  </a:txBody>
                  <a:tcPr/>
                </a:tc>
                <a:tc>
                  <a:txBody>
                    <a:bodyPr/>
                    <a:lstStyle/>
                    <a:p>
                      <a:r>
                        <a:rPr kumimoji="0" lang="en-US" sz="1600" b="0" i="0" kern="1200" dirty="0" smtClean="0">
                          <a:solidFill>
                            <a:schemeClr val="dk1"/>
                          </a:solidFill>
                          <a:latin typeface="+mn-lt"/>
                          <a:ea typeface="+mn-ea"/>
                          <a:cs typeface="+mn-cs"/>
                        </a:rPr>
                        <a:t>Set a filter based on a string you provide and searches TCP packets for that string. If you were looking for a specific item or user name you knew was appearing in the packet, this is a filter you could use.</a:t>
                      </a:r>
                      <a:endParaRPr lang="en-US" sz="1600" dirty="0"/>
                    </a:p>
                  </a:txBody>
                  <a:tcPr/>
                </a:tc>
              </a:tr>
              <a:tr h="6175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i="0" kern="1200" dirty="0" smtClean="0">
                          <a:solidFill>
                            <a:schemeClr val="dk1"/>
                          </a:solidFill>
                          <a:effectLst/>
                          <a:latin typeface="+mn-lt"/>
                          <a:ea typeface="+mn-ea"/>
                          <a:cs typeface="+mn-cs"/>
                        </a:rPr>
                        <a:t>!(arp or icmp or dns)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600" b="1" i="0" kern="1200" dirty="0" smtClean="0">
                        <a:solidFill>
                          <a:schemeClr val="dk1"/>
                        </a:solidFill>
                        <a:effectLst/>
                        <a:latin typeface="+mn-lt"/>
                        <a:ea typeface="+mn-ea"/>
                        <a:cs typeface="+mn-cs"/>
                      </a:endParaRPr>
                    </a:p>
                  </a:txBody>
                  <a:tcPr/>
                </a:tc>
                <a:tc>
                  <a:txBody>
                    <a:bodyPr/>
                    <a:lstStyle/>
                    <a:p>
                      <a:r>
                        <a:rPr kumimoji="0" lang="en-US" sz="1600" b="0" i="0" kern="1200" dirty="0" smtClean="0">
                          <a:solidFill>
                            <a:schemeClr val="dk1"/>
                          </a:solidFill>
                          <a:latin typeface="+mn-lt"/>
                          <a:ea typeface="+mn-ea"/>
                          <a:cs typeface="+mn-cs"/>
                        </a:rPr>
                        <a:t>his filter format is designed to filter out certain types of protocols you might not want. In my example, we have ARP, ICMP, and DNS—all of which are broadcasts—to hide. This lets our eyes work on other things.</a:t>
                      </a:r>
                      <a:endParaRPr lang="en-US" sz="16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1214606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ctr">
              <a:buNone/>
            </a:pPr>
            <a:r>
              <a:rPr lang="en-US" sz="5400" dirty="0" smtClean="0">
                <a:solidFill>
                  <a:srgbClr val="0070C0"/>
                </a:solidFill>
              </a:rPr>
              <a:t>Lab </a:t>
            </a:r>
            <a:r>
              <a:rPr lang="en-US" sz="5400" dirty="0" smtClean="0">
                <a:solidFill>
                  <a:srgbClr val="0070C0"/>
                </a:solidFill>
              </a:rPr>
              <a:t>Exercises</a:t>
            </a:r>
            <a:endParaRPr lang="en-US" sz="5400" dirty="0" smtClean="0">
              <a:solidFill>
                <a:srgbClr val="0070C0"/>
              </a:solidFill>
            </a:endParaRPr>
          </a:p>
          <a:p>
            <a:pPr algn="ctr">
              <a:buNone/>
            </a:pPr>
            <a:endParaRPr lang="en-US" sz="5400" dirty="0">
              <a:solidFill>
                <a:srgbClr val="0070C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ehab\Desktop\wireshark5.png"/>
          <p:cNvPicPr>
            <a:picLocks noGrp="1" noChangeAspect="1" noChangeArrowheads="1"/>
          </p:cNvPicPr>
          <p:nvPr>
            <p:ph sz="quarter" idx="1"/>
          </p:nvPr>
        </p:nvPicPr>
        <p:blipFill>
          <a:blip r:embed="rId2" cstate="print"/>
          <a:srcRect/>
          <a:stretch>
            <a:fillRect/>
          </a:stretch>
        </p:blipFill>
        <p:spPr bwMode="auto">
          <a:xfrm>
            <a:off x="251520" y="193564"/>
            <a:ext cx="8712968" cy="654780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Wireshark</a:t>
            </a:r>
            <a:endParaRPr lang="en-US" dirty="0"/>
          </a:p>
        </p:txBody>
      </p:sp>
      <p:sp>
        <p:nvSpPr>
          <p:cNvPr id="3" name="Content Placeholder 2"/>
          <p:cNvSpPr>
            <a:spLocks noGrp="1"/>
          </p:cNvSpPr>
          <p:nvPr>
            <p:ph sz="quarter" idx="1"/>
          </p:nvPr>
        </p:nvSpPr>
        <p:spPr/>
        <p:txBody>
          <a:bodyPr/>
          <a:lstStyle/>
          <a:p>
            <a:pPr>
              <a:buNone/>
            </a:pPr>
            <a:r>
              <a:rPr lang="en-US" b="1" dirty="0" smtClean="0"/>
              <a:t>Color Coding</a:t>
            </a:r>
          </a:p>
          <a:p>
            <a:r>
              <a:rPr lang="en-US" dirty="0" smtClean="0"/>
              <a:t>You’ll probably see packets highlighted in green, blue, and black. </a:t>
            </a:r>
            <a:r>
              <a:rPr lang="en-US" dirty="0" err="1" smtClean="0"/>
              <a:t>Wireshark</a:t>
            </a:r>
            <a:r>
              <a:rPr lang="en-US" dirty="0" smtClean="0"/>
              <a:t> uses colors to help you identify the types of traffic at a glance. By default, green is TCP traffic, dark blue is DNS traffic, light blue is UDP traffic, and black identifies TCP packets with problems — for example, they could have been delivered out-of-order.</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62" name="Rectangle 2"/>
          <p:cNvSpPr>
            <a:spLocks noGrp="1" noChangeArrowheads="1"/>
          </p:cNvSpPr>
          <p:nvPr>
            <p:ph type="title"/>
          </p:nvPr>
        </p:nvSpPr>
        <p:spPr>
          <a:xfrm>
            <a:off x="533400" y="228600"/>
            <a:ext cx="8077200" cy="914400"/>
          </a:xfrm>
        </p:spPr>
        <p:txBody>
          <a:bodyPr/>
          <a:lstStyle/>
          <a:p>
            <a:r>
              <a:rPr lang="en-US"/>
              <a:t>Computer Network Monitoring</a:t>
            </a:r>
          </a:p>
        </p:txBody>
      </p:sp>
      <p:sp>
        <p:nvSpPr>
          <p:cNvPr id="655363" name="Rectangle 3"/>
          <p:cNvSpPr>
            <a:spLocks noGrp="1" noChangeArrowheads="1"/>
          </p:cNvSpPr>
          <p:nvPr>
            <p:ph sz="quarter" idx="1"/>
          </p:nvPr>
        </p:nvSpPr>
        <p:spPr/>
        <p:txBody>
          <a:bodyPr/>
          <a:lstStyle/>
          <a:p>
            <a:r>
              <a:rPr lang="en-US" sz="2800" dirty="0"/>
              <a:t>Port Scanning</a:t>
            </a:r>
          </a:p>
          <a:p>
            <a:r>
              <a:rPr lang="en-US" sz="2800" dirty="0"/>
              <a:t>Keystroke Monitoring</a:t>
            </a:r>
          </a:p>
          <a:p>
            <a:r>
              <a:rPr lang="en-US" sz="2800" dirty="0"/>
              <a:t>Packet sniffers</a:t>
            </a:r>
          </a:p>
          <a:p>
            <a:pPr lvl="1"/>
            <a:r>
              <a:rPr lang="en-US" sz="2400" dirty="0"/>
              <a:t>takes advantage of “friendly” nature of net.</a:t>
            </a:r>
          </a:p>
          <a:p>
            <a:pPr lvl="1"/>
            <a:r>
              <a:rPr lang="en-US" sz="2400" dirty="0"/>
              <a:t>Grabs packets not destined for system</a:t>
            </a:r>
          </a:p>
          <a:p>
            <a:pPr lvl="1"/>
            <a:r>
              <a:rPr lang="en-US" sz="2400" dirty="0"/>
              <a:t>used by</a:t>
            </a:r>
          </a:p>
          <a:p>
            <a:pPr lvl="2"/>
            <a:r>
              <a:rPr lang="en-US" sz="2000" dirty="0"/>
              <a:t>hackers</a:t>
            </a:r>
          </a:p>
          <a:p>
            <a:pPr lvl="2"/>
            <a:r>
              <a:rPr lang="en-US" sz="2000" dirty="0" err="1"/>
              <a:t>sysadmins</a:t>
            </a:r>
            <a:endParaRPr lang="en-US" sz="2000" dirty="0"/>
          </a:p>
          <a:p>
            <a:pPr lvl="2"/>
            <a:r>
              <a:rPr lang="en-US" sz="2000" dirty="0"/>
              <a:t>Law enforcement agencies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Wireshark</a:t>
            </a:r>
            <a:endParaRPr lang="en-US" dirty="0"/>
          </a:p>
        </p:txBody>
      </p:sp>
      <p:sp>
        <p:nvSpPr>
          <p:cNvPr id="3" name="Content Placeholder 2"/>
          <p:cNvSpPr>
            <a:spLocks noGrp="1"/>
          </p:cNvSpPr>
          <p:nvPr>
            <p:ph sz="quarter" idx="1"/>
          </p:nvPr>
        </p:nvSpPr>
        <p:spPr/>
        <p:txBody>
          <a:bodyPr>
            <a:normAutofit lnSpcReduction="10000"/>
          </a:bodyPr>
          <a:lstStyle/>
          <a:p>
            <a:r>
              <a:rPr lang="en-US" dirty="0" err="1" smtClean="0"/>
              <a:t>Wireshark</a:t>
            </a:r>
            <a:r>
              <a:rPr lang="en-US" dirty="0" smtClean="0"/>
              <a:t> is a powerful protocol analyzer (and sniffer) that can be used by network professionals  to troubleshoot and analyze network traffic under great scrutiny.</a:t>
            </a:r>
          </a:p>
          <a:p>
            <a:r>
              <a:rPr lang="en-US" dirty="0" smtClean="0"/>
              <a:t> Since the information revealed by  </a:t>
            </a:r>
            <a:r>
              <a:rPr lang="en-US" dirty="0" err="1" smtClean="0"/>
              <a:t>Wireshark</a:t>
            </a:r>
            <a:r>
              <a:rPr lang="en-US" dirty="0" smtClean="0"/>
              <a:t> can be used to either attack or defend a network, administrators should learn how to use it  so that they are aware of what potential attackers can see</a:t>
            </a:r>
          </a:p>
          <a:p>
            <a:r>
              <a:rPr lang="en-US" dirty="0" err="1" smtClean="0"/>
              <a:t>Wireshark</a:t>
            </a:r>
            <a:r>
              <a:rPr lang="en-US" dirty="0" smtClean="0"/>
              <a:t> is a utility that will help you to  look at how various protocols work.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p:txBody>
          <a:bodyPr/>
          <a:lstStyle/>
          <a:p>
            <a:r>
              <a:rPr lang="en-US"/>
              <a:t>Scanning Your Own Network</a:t>
            </a:r>
          </a:p>
        </p:txBody>
      </p:sp>
      <p:sp>
        <p:nvSpPr>
          <p:cNvPr id="755715" name="Rectangle 3"/>
          <p:cNvSpPr>
            <a:spLocks noGrp="1" noChangeArrowheads="1"/>
          </p:cNvSpPr>
          <p:nvPr>
            <p:ph sz="quarter" idx="1"/>
          </p:nvPr>
        </p:nvSpPr>
        <p:spPr/>
        <p:txBody>
          <a:bodyPr/>
          <a:lstStyle/>
          <a:p>
            <a:r>
              <a:rPr lang="en-US" dirty="0"/>
              <a:t>Will provide you with “hackers view” into your network</a:t>
            </a:r>
          </a:p>
          <a:p>
            <a:r>
              <a:rPr lang="en-US" dirty="0"/>
              <a:t>Will illustrate the most visible vulnerabilities</a:t>
            </a:r>
          </a:p>
          <a:p>
            <a:r>
              <a:rPr lang="en-US" dirty="0"/>
              <a:t>Scan from both “internal” and “external” vantage points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Protocols</a:t>
            </a:r>
            <a:endParaRPr lang="en-US" dirty="0"/>
          </a:p>
        </p:txBody>
      </p:sp>
      <p:sp>
        <p:nvSpPr>
          <p:cNvPr id="3" name="Content Placeholder 2"/>
          <p:cNvSpPr>
            <a:spLocks noGrp="1"/>
          </p:cNvSpPr>
          <p:nvPr>
            <p:ph sz="quarter" idx="1"/>
          </p:nvPr>
        </p:nvSpPr>
        <p:spPr/>
        <p:txBody>
          <a:bodyPr>
            <a:noAutofit/>
          </a:bodyPr>
          <a:lstStyle/>
          <a:p>
            <a:r>
              <a:rPr lang="en-US" sz="2000" b="1" dirty="0" smtClean="0">
                <a:solidFill>
                  <a:srgbClr val="C00000"/>
                </a:solidFill>
              </a:rPr>
              <a:t>Internet Control Message Protocol (ICMP) </a:t>
            </a:r>
            <a:r>
              <a:rPr lang="en-US" sz="2000" dirty="0" smtClean="0"/>
              <a:t>is a transport protocol used between different devices on a network to help the network know a bit more about what is happening and why it might be happening.</a:t>
            </a:r>
          </a:p>
          <a:p>
            <a:r>
              <a:rPr lang="en-US" sz="2000" b="1" dirty="0" smtClean="0">
                <a:solidFill>
                  <a:srgbClr val="C00000"/>
                </a:solidFill>
              </a:rPr>
              <a:t>User Datagram Protocol (UDP) :</a:t>
            </a:r>
          </a:p>
          <a:p>
            <a:pPr lvl="1"/>
            <a:r>
              <a:rPr lang="en-US" sz="1800" dirty="0" smtClean="0"/>
              <a:t>is a connectionless transport protocol used to send small amounts of  data,</a:t>
            </a:r>
          </a:p>
          <a:p>
            <a:pPr lvl="1"/>
            <a:r>
              <a:rPr lang="en-US" sz="1800" dirty="0" smtClean="0"/>
              <a:t> typically where the order of transmission does not matter</a:t>
            </a:r>
          </a:p>
          <a:p>
            <a:pPr lvl="1"/>
            <a:r>
              <a:rPr lang="en-US" sz="1800" dirty="0" smtClean="0"/>
              <a:t> or where the timeliness of the traffic is  more important than the completeness of the traffic (for example, audio).</a:t>
            </a:r>
          </a:p>
          <a:p>
            <a:r>
              <a:rPr lang="en-US" sz="2000" b="1" dirty="0" smtClean="0">
                <a:solidFill>
                  <a:srgbClr val="C00000"/>
                </a:solidFill>
              </a:rPr>
              <a:t>Transmission Control Protocol (TCP)</a:t>
            </a:r>
          </a:p>
          <a:p>
            <a:pPr lvl="1"/>
            <a:r>
              <a:rPr lang="en-US" sz="1800" dirty="0" smtClean="0"/>
              <a:t> is a connection-oriented protocol between two or more  computers.</a:t>
            </a:r>
          </a:p>
          <a:p>
            <a:pPr lvl="1"/>
            <a:r>
              <a:rPr lang="en-US" sz="1800" dirty="0" smtClean="0"/>
              <a:t>a reliable connection must be established before data is transmitted. </a:t>
            </a:r>
          </a:p>
          <a:p>
            <a:pPr lvl="1"/>
            <a:r>
              <a:rPr lang="en-US" sz="1800" dirty="0" smtClean="0"/>
              <a:t>The process  of two devices establishing this connection with TCP is called the </a:t>
            </a:r>
            <a:r>
              <a:rPr lang="en-US" sz="1800" dirty="0" smtClean="0">
                <a:solidFill>
                  <a:srgbClr val="0070C0"/>
                </a:solidFill>
              </a:rPr>
              <a:t>three-way handshake.</a:t>
            </a:r>
            <a:endParaRPr lang="en-US" sz="1800" dirty="0">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a:t>
            </a:r>
            <a:r>
              <a:rPr lang="en-US" dirty="0" smtClean="0">
                <a:solidFill>
                  <a:srgbClr val="0070C0"/>
                </a:solidFill>
              </a:rPr>
              <a:t>three-way handshake</a:t>
            </a:r>
            <a:endParaRPr lang="en-US" dirty="0"/>
          </a:p>
        </p:txBody>
      </p:sp>
      <p:sp>
        <p:nvSpPr>
          <p:cNvPr id="3" name="Content Placeholder 2"/>
          <p:cNvSpPr>
            <a:spLocks noGrp="1"/>
          </p:cNvSpPr>
          <p:nvPr>
            <p:ph sz="quarter" idx="1"/>
          </p:nvPr>
        </p:nvSpPr>
        <p:spPr/>
        <p:txBody>
          <a:bodyPr/>
          <a:lstStyle/>
          <a:p>
            <a:endParaRPr lang="en-US"/>
          </a:p>
        </p:txBody>
      </p:sp>
      <p:pic>
        <p:nvPicPr>
          <p:cNvPr id="1026" name="Picture 2" descr="http://www.thice.nl/wp-content/uploads/2011/06/TCP_handshake1.png"/>
          <p:cNvPicPr>
            <a:picLocks noChangeAspect="1" noChangeArrowheads="1"/>
          </p:cNvPicPr>
          <p:nvPr/>
        </p:nvPicPr>
        <p:blipFill>
          <a:blip r:embed="rId2" cstate="print"/>
          <a:srcRect/>
          <a:stretch>
            <a:fillRect/>
          </a:stretch>
        </p:blipFill>
        <p:spPr bwMode="auto">
          <a:xfrm>
            <a:off x="524968" y="2420888"/>
            <a:ext cx="8619032" cy="244524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050"/>
          <p:cNvSpPr>
            <a:spLocks noGrp="1" noChangeArrowheads="1"/>
          </p:cNvSpPr>
          <p:nvPr>
            <p:ph type="title"/>
          </p:nvPr>
        </p:nvSpPr>
        <p:spPr/>
        <p:txBody>
          <a:bodyPr/>
          <a:lstStyle/>
          <a:p>
            <a:r>
              <a:rPr lang="en-US" dirty="0"/>
              <a:t>TCP packet</a:t>
            </a:r>
          </a:p>
        </p:txBody>
      </p:sp>
      <p:sp>
        <p:nvSpPr>
          <p:cNvPr id="666627" name="Text Box 2051"/>
          <p:cNvSpPr txBox="1">
            <a:spLocks noChangeArrowheads="1"/>
          </p:cNvSpPr>
          <p:nvPr/>
        </p:nvSpPr>
        <p:spPr bwMode="auto">
          <a:xfrm>
            <a:off x="457200" y="3362325"/>
            <a:ext cx="1158875" cy="1196975"/>
          </a:xfrm>
          <a:prstGeom prst="rect">
            <a:avLst/>
          </a:prstGeom>
          <a:solidFill>
            <a:schemeClr val="accent2"/>
          </a:solidFill>
          <a:ln w="9525">
            <a:solidFill>
              <a:schemeClr val="tx1"/>
            </a:solidFill>
            <a:miter lim="800000"/>
            <a:headEnd/>
            <a:tailEnd/>
          </a:ln>
          <a:effectLst/>
        </p:spPr>
        <p:txBody>
          <a:bodyPr>
            <a:spAutoFit/>
          </a:bodyPr>
          <a:lstStyle/>
          <a:p>
            <a:pPr eaLnBrk="0" hangingPunct="0"/>
            <a:r>
              <a:rPr lang="en-US"/>
              <a:t>Data</a:t>
            </a:r>
          </a:p>
          <a:p>
            <a:pPr eaLnBrk="0" hangingPunct="0"/>
            <a:r>
              <a:rPr lang="en-US"/>
              <a:t>offset</a:t>
            </a:r>
          </a:p>
          <a:p>
            <a:pPr eaLnBrk="0" hangingPunct="0"/>
            <a:endParaRPr lang="en-US"/>
          </a:p>
        </p:txBody>
      </p:sp>
      <p:sp>
        <p:nvSpPr>
          <p:cNvPr id="666628" name="Text Box 2052"/>
          <p:cNvSpPr txBox="1">
            <a:spLocks noChangeArrowheads="1"/>
          </p:cNvSpPr>
          <p:nvPr/>
        </p:nvSpPr>
        <p:spPr bwMode="auto">
          <a:xfrm>
            <a:off x="1600200" y="3352800"/>
            <a:ext cx="1143000" cy="1196975"/>
          </a:xfrm>
          <a:prstGeom prst="rect">
            <a:avLst/>
          </a:prstGeom>
          <a:solidFill>
            <a:schemeClr val="accent2"/>
          </a:solidFill>
          <a:ln w="9525">
            <a:solidFill>
              <a:schemeClr val="tx1"/>
            </a:solidFill>
            <a:miter lim="800000"/>
            <a:headEnd/>
            <a:tailEnd/>
          </a:ln>
          <a:effectLst/>
        </p:spPr>
        <p:txBody>
          <a:bodyPr>
            <a:spAutoFit/>
          </a:bodyPr>
          <a:lstStyle/>
          <a:p>
            <a:pPr eaLnBrk="0" hangingPunct="0"/>
            <a:r>
              <a:rPr lang="en-US"/>
              <a:t>Unused</a:t>
            </a:r>
          </a:p>
          <a:p>
            <a:pPr eaLnBrk="0" hangingPunct="0"/>
            <a:r>
              <a:rPr lang="en-US"/>
              <a:t> </a:t>
            </a:r>
          </a:p>
          <a:p>
            <a:pPr eaLnBrk="0" hangingPunct="0"/>
            <a:endParaRPr lang="en-US"/>
          </a:p>
        </p:txBody>
      </p:sp>
      <p:sp>
        <p:nvSpPr>
          <p:cNvPr id="666629" name="Text Box 2053"/>
          <p:cNvSpPr txBox="1">
            <a:spLocks noChangeArrowheads="1"/>
          </p:cNvSpPr>
          <p:nvPr/>
        </p:nvSpPr>
        <p:spPr bwMode="auto">
          <a:xfrm>
            <a:off x="2743200" y="3352800"/>
            <a:ext cx="1804988" cy="119697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U A P R S  F</a:t>
            </a:r>
          </a:p>
          <a:p>
            <a:pPr eaLnBrk="0" hangingPunct="0"/>
            <a:r>
              <a:rPr lang="en-US"/>
              <a:t>R C  S S Y I</a:t>
            </a:r>
          </a:p>
          <a:p>
            <a:pPr eaLnBrk="0" hangingPunct="0"/>
            <a:r>
              <a:rPr lang="en-US"/>
              <a:t>G K H T NN</a:t>
            </a:r>
          </a:p>
        </p:txBody>
      </p:sp>
      <p:sp>
        <p:nvSpPr>
          <p:cNvPr id="666630" name="Text Box 2054"/>
          <p:cNvSpPr txBox="1">
            <a:spLocks noChangeArrowheads="1"/>
          </p:cNvSpPr>
          <p:nvPr/>
        </p:nvSpPr>
        <p:spPr bwMode="auto">
          <a:xfrm>
            <a:off x="4551363" y="3352800"/>
            <a:ext cx="3927475" cy="119697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a:t>
            </a:r>
          </a:p>
          <a:p>
            <a:pPr eaLnBrk="0" hangingPunct="0"/>
            <a:r>
              <a:rPr lang="en-US"/>
              <a:t>                  Window </a:t>
            </a:r>
          </a:p>
          <a:p>
            <a:pPr eaLnBrk="0" hangingPunct="0"/>
            <a:r>
              <a:rPr lang="en-US"/>
              <a:t>                                                 </a:t>
            </a:r>
          </a:p>
        </p:txBody>
      </p:sp>
      <p:sp>
        <p:nvSpPr>
          <p:cNvPr id="666631" name="Text Box 2055"/>
          <p:cNvSpPr txBox="1">
            <a:spLocks noChangeArrowheads="1"/>
          </p:cNvSpPr>
          <p:nvPr/>
        </p:nvSpPr>
        <p:spPr bwMode="auto">
          <a:xfrm>
            <a:off x="457200" y="1990725"/>
            <a:ext cx="4062413"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Source Port                    </a:t>
            </a:r>
          </a:p>
        </p:txBody>
      </p:sp>
      <p:sp>
        <p:nvSpPr>
          <p:cNvPr id="666632" name="Text Box 2056"/>
          <p:cNvSpPr txBox="1">
            <a:spLocks noChangeArrowheads="1"/>
          </p:cNvSpPr>
          <p:nvPr/>
        </p:nvSpPr>
        <p:spPr bwMode="auto">
          <a:xfrm>
            <a:off x="4495800" y="4562475"/>
            <a:ext cx="3976688"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Urgent Pointer             </a:t>
            </a:r>
          </a:p>
        </p:txBody>
      </p:sp>
      <p:sp>
        <p:nvSpPr>
          <p:cNvPr id="666633" name="Text Box 2057"/>
          <p:cNvSpPr txBox="1">
            <a:spLocks noChangeArrowheads="1"/>
          </p:cNvSpPr>
          <p:nvPr/>
        </p:nvSpPr>
        <p:spPr bwMode="auto">
          <a:xfrm>
            <a:off x="457200" y="2447925"/>
            <a:ext cx="807402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Sequence Number                                        </a:t>
            </a:r>
          </a:p>
        </p:txBody>
      </p:sp>
      <p:sp>
        <p:nvSpPr>
          <p:cNvPr id="666634" name="Text Box 2058"/>
          <p:cNvSpPr txBox="1">
            <a:spLocks noChangeArrowheads="1"/>
          </p:cNvSpPr>
          <p:nvPr/>
        </p:nvSpPr>
        <p:spPr bwMode="auto">
          <a:xfrm>
            <a:off x="457200" y="2905125"/>
            <a:ext cx="806450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Acknowledgement Number                              </a:t>
            </a:r>
          </a:p>
        </p:txBody>
      </p:sp>
      <p:sp>
        <p:nvSpPr>
          <p:cNvPr id="666635" name="Text Box 2059"/>
          <p:cNvSpPr txBox="1">
            <a:spLocks noChangeArrowheads="1"/>
          </p:cNvSpPr>
          <p:nvPr/>
        </p:nvSpPr>
        <p:spPr bwMode="auto">
          <a:xfrm>
            <a:off x="457200" y="5029200"/>
            <a:ext cx="8024813"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Options                                         Padding  </a:t>
            </a:r>
          </a:p>
        </p:txBody>
      </p:sp>
      <p:sp>
        <p:nvSpPr>
          <p:cNvPr id="666636" name="Text Box 2060"/>
          <p:cNvSpPr txBox="1">
            <a:spLocks noChangeArrowheads="1"/>
          </p:cNvSpPr>
          <p:nvPr/>
        </p:nvSpPr>
        <p:spPr bwMode="auto">
          <a:xfrm>
            <a:off x="457200" y="5486400"/>
            <a:ext cx="80073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Data                                                 </a:t>
            </a:r>
          </a:p>
        </p:txBody>
      </p:sp>
      <p:sp>
        <p:nvSpPr>
          <p:cNvPr id="666637" name="Text Box 2061"/>
          <p:cNvSpPr txBox="1">
            <a:spLocks noChangeArrowheads="1"/>
          </p:cNvSpPr>
          <p:nvPr/>
        </p:nvSpPr>
        <p:spPr bwMode="auto">
          <a:xfrm>
            <a:off x="457200" y="1524000"/>
            <a:ext cx="8118475" cy="466725"/>
          </a:xfrm>
          <a:prstGeom prst="rect">
            <a:avLst/>
          </a:prstGeom>
          <a:solidFill>
            <a:srgbClr val="FFFFFF"/>
          </a:solidFill>
          <a:ln w="9525">
            <a:solidFill>
              <a:schemeClr val="tx1"/>
            </a:solidFill>
            <a:miter lim="800000"/>
            <a:headEnd/>
            <a:tailEnd/>
          </a:ln>
          <a:effectLst/>
        </p:spPr>
        <p:txBody>
          <a:bodyPr wrap="none">
            <a:spAutoFit/>
          </a:bodyPr>
          <a:lstStyle/>
          <a:p>
            <a:pPr eaLnBrk="0" hangingPunct="0"/>
            <a:r>
              <a:rPr lang="en-US"/>
              <a:t>             </a:t>
            </a:r>
            <a:r>
              <a:rPr lang="en-US">
                <a:solidFill>
                  <a:schemeClr val="bg2"/>
                </a:solidFill>
              </a:rPr>
              <a:t>4            8                     16                                              32</a:t>
            </a:r>
          </a:p>
        </p:txBody>
      </p:sp>
      <p:sp>
        <p:nvSpPr>
          <p:cNvPr id="666638" name="Text Box 2062"/>
          <p:cNvSpPr txBox="1">
            <a:spLocks noChangeArrowheads="1"/>
          </p:cNvSpPr>
          <p:nvPr/>
        </p:nvSpPr>
        <p:spPr bwMode="auto">
          <a:xfrm>
            <a:off x="4495800" y="1990725"/>
            <a:ext cx="401002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Destination Port            </a:t>
            </a:r>
          </a:p>
        </p:txBody>
      </p:sp>
      <p:sp>
        <p:nvSpPr>
          <p:cNvPr id="666639" name="Line 2063"/>
          <p:cNvSpPr>
            <a:spLocks noChangeShapeType="1"/>
          </p:cNvSpPr>
          <p:nvPr/>
        </p:nvSpPr>
        <p:spPr bwMode="auto">
          <a:xfrm>
            <a:off x="3124200" y="3429000"/>
            <a:ext cx="0" cy="1143000"/>
          </a:xfrm>
          <a:prstGeom prst="line">
            <a:avLst/>
          </a:prstGeom>
          <a:noFill/>
          <a:ln w="9525">
            <a:solidFill>
              <a:schemeClr val="tx1"/>
            </a:solidFill>
            <a:round/>
            <a:headEnd/>
            <a:tailEnd/>
          </a:ln>
          <a:effectLst/>
        </p:spPr>
        <p:txBody>
          <a:bodyPr wrap="none" anchor="ctr"/>
          <a:lstStyle/>
          <a:p>
            <a:endParaRPr lang="en-US"/>
          </a:p>
        </p:txBody>
      </p:sp>
      <p:sp>
        <p:nvSpPr>
          <p:cNvPr id="666640" name="Line 2064"/>
          <p:cNvSpPr>
            <a:spLocks noChangeShapeType="1"/>
          </p:cNvSpPr>
          <p:nvPr/>
        </p:nvSpPr>
        <p:spPr bwMode="auto">
          <a:xfrm>
            <a:off x="3429000" y="3429000"/>
            <a:ext cx="0" cy="1143000"/>
          </a:xfrm>
          <a:prstGeom prst="line">
            <a:avLst/>
          </a:prstGeom>
          <a:noFill/>
          <a:ln w="9525">
            <a:solidFill>
              <a:schemeClr val="tx1"/>
            </a:solidFill>
            <a:round/>
            <a:headEnd/>
            <a:tailEnd/>
          </a:ln>
          <a:effectLst/>
        </p:spPr>
        <p:txBody>
          <a:bodyPr wrap="none" anchor="ctr"/>
          <a:lstStyle/>
          <a:p>
            <a:endParaRPr lang="en-US"/>
          </a:p>
        </p:txBody>
      </p:sp>
      <p:sp>
        <p:nvSpPr>
          <p:cNvPr id="666641" name="Line 2065"/>
          <p:cNvSpPr>
            <a:spLocks noChangeShapeType="1"/>
          </p:cNvSpPr>
          <p:nvPr/>
        </p:nvSpPr>
        <p:spPr bwMode="auto">
          <a:xfrm>
            <a:off x="3657600" y="3429000"/>
            <a:ext cx="0" cy="1143000"/>
          </a:xfrm>
          <a:prstGeom prst="line">
            <a:avLst/>
          </a:prstGeom>
          <a:noFill/>
          <a:ln w="9525">
            <a:solidFill>
              <a:schemeClr val="tx1"/>
            </a:solidFill>
            <a:round/>
            <a:headEnd/>
            <a:tailEnd/>
          </a:ln>
          <a:effectLst/>
        </p:spPr>
        <p:txBody>
          <a:bodyPr wrap="none" anchor="ctr"/>
          <a:lstStyle/>
          <a:p>
            <a:endParaRPr lang="en-US"/>
          </a:p>
        </p:txBody>
      </p:sp>
      <p:sp>
        <p:nvSpPr>
          <p:cNvPr id="666642" name="Line 2066"/>
          <p:cNvSpPr>
            <a:spLocks noChangeShapeType="1"/>
          </p:cNvSpPr>
          <p:nvPr/>
        </p:nvSpPr>
        <p:spPr bwMode="auto">
          <a:xfrm>
            <a:off x="3962400" y="3429000"/>
            <a:ext cx="0" cy="1143000"/>
          </a:xfrm>
          <a:prstGeom prst="line">
            <a:avLst/>
          </a:prstGeom>
          <a:noFill/>
          <a:ln w="9525">
            <a:solidFill>
              <a:schemeClr val="tx1"/>
            </a:solidFill>
            <a:round/>
            <a:headEnd/>
            <a:tailEnd/>
          </a:ln>
          <a:effectLst/>
        </p:spPr>
        <p:txBody>
          <a:bodyPr wrap="none" anchor="ctr"/>
          <a:lstStyle/>
          <a:p>
            <a:endParaRPr lang="en-US"/>
          </a:p>
        </p:txBody>
      </p:sp>
      <p:sp>
        <p:nvSpPr>
          <p:cNvPr id="666643" name="Line 2067"/>
          <p:cNvSpPr>
            <a:spLocks noChangeShapeType="1"/>
          </p:cNvSpPr>
          <p:nvPr/>
        </p:nvSpPr>
        <p:spPr bwMode="auto">
          <a:xfrm>
            <a:off x="4191000" y="3429000"/>
            <a:ext cx="0" cy="1143000"/>
          </a:xfrm>
          <a:prstGeom prst="line">
            <a:avLst/>
          </a:prstGeom>
          <a:noFill/>
          <a:ln w="9525">
            <a:solidFill>
              <a:schemeClr val="tx1"/>
            </a:solidFill>
            <a:round/>
            <a:headEnd/>
            <a:tailEnd/>
          </a:ln>
          <a:effectLst/>
        </p:spPr>
        <p:txBody>
          <a:bodyPr wrap="none" anchor="ctr"/>
          <a:lstStyle/>
          <a:p>
            <a:endParaRPr lang="en-US"/>
          </a:p>
        </p:txBody>
      </p:sp>
      <p:sp>
        <p:nvSpPr>
          <p:cNvPr id="666644" name="Text Box 2068"/>
          <p:cNvSpPr txBox="1">
            <a:spLocks noChangeArrowheads="1"/>
          </p:cNvSpPr>
          <p:nvPr/>
        </p:nvSpPr>
        <p:spPr bwMode="auto">
          <a:xfrm>
            <a:off x="457200" y="4562475"/>
            <a:ext cx="40703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Checksum                    </a:t>
            </a:r>
          </a:p>
        </p:txBody>
      </p:sp>
      <p:sp>
        <p:nvSpPr>
          <p:cNvPr id="666645" name="Line 2069"/>
          <p:cNvSpPr>
            <a:spLocks noChangeShapeType="1"/>
          </p:cNvSpPr>
          <p:nvPr/>
        </p:nvSpPr>
        <p:spPr bwMode="auto">
          <a:xfrm>
            <a:off x="6934200" y="5029200"/>
            <a:ext cx="0" cy="457200"/>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p:txBody>
          <a:bodyPr/>
          <a:lstStyle/>
          <a:p>
            <a:r>
              <a:rPr lang="en-US"/>
              <a:t>IP Packet</a:t>
            </a:r>
          </a:p>
        </p:txBody>
      </p:sp>
      <p:sp>
        <p:nvSpPr>
          <p:cNvPr id="656387" name="Text Box 3"/>
          <p:cNvSpPr txBox="1">
            <a:spLocks noChangeArrowheads="1"/>
          </p:cNvSpPr>
          <p:nvPr/>
        </p:nvSpPr>
        <p:spPr bwMode="auto">
          <a:xfrm>
            <a:off x="441325" y="2428875"/>
            <a:ext cx="115887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Version</a:t>
            </a:r>
          </a:p>
        </p:txBody>
      </p:sp>
      <p:sp>
        <p:nvSpPr>
          <p:cNvPr id="656388" name="Text Box 4"/>
          <p:cNvSpPr txBox="1">
            <a:spLocks noChangeArrowheads="1"/>
          </p:cNvSpPr>
          <p:nvPr/>
        </p:nvSpPr>
        <p:spPr bwMode="auto">
          <a:xfrm>
            <a:off x="1600200" y="2428875"/>
            <a:ext cx="1131888"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Length </a:t>
            </a:r>
          </a:p>
        </p:txBody>
      </p:sp>
      <p:sp>
        <p:nvSpPr>
          <p:cNvPr id="656389" name="Text Box 5"/>
          <p:cNvSpPr txBox="1">
            <a:spLocks noChangeArrowheads="1"/>
          </p:cNvSpPr>
          <p:nvPr/>
        </p:nvSpPr>
        <p:spPr bwMode="auto">
          <a:xfrm>
            <a:off x="2678113" y="2428875"/>
            <a:ext cx="17843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Type of Srvc</a:t>
            </a:r>
          </a:p>
        </p:txBody>
      </p:sp>
      <p:sp>
        <p:nvSpPr>
          <p:cNvPr id="656390" name="Text Box 6"/>
          <p:cNvSpPr txBox="1">
            <a:spLocks noChangeArrowheads="1"/>
          </p:cNvSpPr>
          <p:nvPr/>
        </p:nvSpPr>
        <p:spPr bwMode="auto">
          <a:xfrm>
            <a:off x="4475163" y="2428875"/>
            <a:ext cx="3983037"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Total Length                  </a:t>
            </a:r>
          </a:p>
        </p:txBody>
      </p:sp>
      <p:sp>
        <p:nvSpPr>
          <p:cNvPr id="656391" name="Text Box 7"/>
          <p:cNvSpPr txBox="1">
            <a:spLocks noChangeArrowheads="1"/>
          </p:cNvSpPr>
          <p:nvPr/>
        </p:nvSpPr>
        <p:spPr bwMode="auto">
          <a:xfrm>
            <a:off x="454025" y="2886075"/>
            <a:ext cx="404177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Identification                  </a:t>
            </a:r>
          </a:p>
        </p:txBody>
      </p:sp>
      <p:sp>
        <p:nvSpPr>
          <p:cNvPr id="656392" name="Text Box 8"/>
          <p:cNvSpPr txBox="1">
            <a:spLocks noChangeArrowheads="1"/>
          </p:cNvSpPr>
          <p:nvPr/>
        </p:nvSpPr>
        <p:spPr bwMode="auto">
          <a:xfrm>
            <a:off x="4479925" y="2886075"/>
            <a:ext cx="115887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Flags  </a:t>
            </a:r>
          </a:p>
        </p:txBody>
      </p:sp>
      <p:sp>
        <p:nvSpPr>
          <p:cNvPr id="656393" name="Text Box 9"/>
          <p:cNvSpPr txBox="1">
            <a:spLocks noChangeArrowheads="1"/>
          </p:cNvSpPr>
          <p:nvPr/>
        </p:nvSpPr>
        <p:spPr bwMode="auto">
          <a:xfrm>
            <a:off x="5638800" y="2886075"/>
            <a:ext cx="2808288"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Fragment Offset    </a:t>
            </a:r>
          </a:p>
        </p:txBody>
      </p:sp>
      <p:sp>
        <p:nvSpPr>
          <p:cNvPr id="656394" name="Text Box 10"/>
          <p:cNvSpPr txBox="1">
            <a:spLocks noChangeArrowheads="1"/>
          </p:cNvSpPr>
          <p:nvPr/>
        </p:nvSpPr>
        <p:spPr bwMode="auto">
          <a:xfrm>
            <a:off x="457200" y="3343275"/>
            <a:ext cx="228917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Time to live    </a:t>
            </a:r>
          </a:p>
        </p:txBody>
      </p:sp>
      <p:sp>
        <p:nvSpPr>
          <p:cNvPr id="656395" name="Text Box 11"/>
          <p:cNvSpPr txBox="1">
            <a:spLocks noChangeArrowheads="1"/>
          </p:cNvSpPr>
          <p:nvPr/>
        </p:nvSpPr>
        <p:spPr bwMode="auto">
          <a:xfrm>
            <a:off x="2736850" y="3343275"/>
            <a:ext cx="17589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Protocol   </a:t>
            </a:r>
          </a:p>
        </p:txBody>
      </p:sp>
      <p:sp>
        <p:nvSpPr>
          <p:cNvPr id="656396" name="Text Box 12"/>
          <p:cNvSpPr txBox="1">
            <a:spLocks noChangeArrowheads="1"/>
          </p:cNvSpPr>
          <p:nvPr/>
        </p:nvSpPr>
        <p:spPr bwMode="auto">
          <a:xfrm>
            <a:off x="4475163" y="3343275"/>
            <a:ext cx="395922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Header Checksum         </a:t>
            </a:r>
          </a:p>
        </p:txBody>
      </p:sp>
      <p:sp>
        <p:nvSpPr>
          <p:cNvPr id="656397" name="Text Box 13"/>
          <p:cNvSpPr txBox="1">
            <a:spLocks noChangeArrowheads="1"/>
          </p:cNvSpPr>
          <p:nvPr/>
        </p:nvSpPr>
        <p:spPr bwMode="auto">
          <a:xfrm>
            <a:off x="457200" y="3800475"/>
            <a:ext cx="7983538"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Source Address                                         </a:t>
            </a:r>
          </a:p>
        </p:txBody>
      </p:sp>
      <p:sp>
        <p:nvSpPr>
          <p:cNvPr id="656398" name="Text Box 14"/>
          <p:cNvSpPr txBox="1">
            <a:spLocks noChangeArrowheads="1"/>
          </p:cNvSpPr>
          <p:nvPr/>
        </p:nvSpPr>
        <p:spPr bwMode="auto">
          <a:xfrm>
            <a:off x="457200" y="4257675"/>
            <a:ext cx="80073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Destination Address                                      </a:t>
            </a:r>
          </a:p>
        </p:txBody>
      </p:sp>
      <p:sp>
        <p:nvSpPr>
          <p:cNvPr id="656399" name="Text Box 15"/>
          <p:cNvSpPr txBox="1">
            <a:spLocks noChangeArrowheads="1"/>
          </p:cNvSpPr>
          <p:nvPr/>
        </p:nvSpPr>
        <p:spPr bwMode="auto">
          <a:xfrm>
            <a:off x="457200" y="4714875"/>
            <a:ext cx="8016875"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Options                                              </a:t>
            </a:r>
          </a:p>
        </p:txBody>
      </p:sp>
      <p:sp>
        <p:nvSpPr>
          <p:cNvPr id="656400" name="Text Box 16"/>
          <p:cNvSpPr txBox="1">
            <a:spLocks noChangeArrowheads="1"/>
          </p:cNvSpPr>
          <p:nvPr/>
        </p:nvSpPr>
        <p:spPr bwMode="auto">
          <a:xfrm>
            <a:off x="457200" y="5172075"/>
            <a:ext cx="8007350" cy="466725"/>
          </a:xfrm>
          <a:prstGeom prst="rect">
            <a:avLst/>
          </a:prstGeom>
          <a:solidFill>
            <a:schemeClr val="accent2"/>
          </a:solidFill>
          <a:ln w="9525">
            <a:solidFill>
              <a:schemeClr val="tx1"/>
            </a:solidFill>
            <a:miter lim="800000"/>
            <a:headEnd/>
            <a:tailEnd/>
          </a:ln>
          <a:effectLst/>
        </p:spPr>
        <p:txBody>
          <a:bodyPr wrap="none">
            <a:spAutoFit/>
          </a:bodyPr>
          <a:lstStyle/>
          <a:p>
            <a:pPr eaLnBrk="0" hangingPunct="0"/>
            <a:r>
              <a:rPr lang="en-US"/>
              <a:t>                                              Data                                                 </a:t>
            </a:r>
          </a:p>
        </p:txBody>
      </p:sp>
      <p:sp>
        <p:nvSpPr>
          <p:cNvPr id="656401" name="Text Box 17"/>
          <p:cNvSpPr txBox="1">
            <a:spLocks noChangeArrowheads="1"/>
          </p:cNvSpPr>
          <p:nvPr/>
        </p:nvSpPr>
        <p:spPr bwMode="auto">
          <a:xfrm>
            <a:off x="457200" y="1981200"/>
            <a:ext cx="8042275" cy="466725"/>
          </a:xfrm>
          <a:prstGeom prst="rect">
            <a:avLst/>
          </a:prstGeom>
          <a:solidFill>
            <a:srgbClr val="FFFFFF"/>
          </a:solidFill>
          <a:ln w="9525">
            <a:solidFill>
              <a:schemeClr val="tx1"/>
            </a:solidFill>
            <a:miter lim="800000"/>
            <a:headEnd/>
            <a:tailEnd/>
          </a:ln>
          <a:effectLst/>
        </p:spPr>
        <p:txBody>
          <a:bodyPr wrap="none">
            <a:spAutoFit/>
          </a:bodyPr>
          <a:lstStyle/>
          <a:p>
            <a:pPr eaLnBrk="0" hangingPunct="0"/>
            <a:r>
              <a:rPr lang="en-US"/>
              <a:t>             </a:t>
            </a:r>
            <a:r>
              <a:rPr lang="en-US">
                <a:solidFill>
                  <a:schemeClr val="bg2"/>
                </a:solidFill>
              </a:rPr>
              <a:t>4            8                     16           19                              32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err="1" smtClean="0"/>
              <a:t>Wireshark’s</a:t>
            </a:r>
            <a:r>
              <a:rPr lang="en-US" dirty="0" smtClean="0"/>
              <a:t> main screen is separated into three sections:</a:t>
            </a:r>
          </a:p>
          <a:p>
            <a:pPr lvl="1"/>
            <a:r>
              <a:rPr lang="en-US" dirty="0" smtClean="0"/>
              <a:t>Packet list</a:t>
            </a:r>
          </a:p>
          <a:p>
            <a:pPr lvl="1"/>
            <a:r>
              <a:rPr lang="en-US" dirty="0" smtClean="0"/>
              <a:t>Tree view section  </a:t>
            </a:r>
          </a:p>
          <a:p>
            <a:pPr lvl="1"/>
            <a:r>
              <a:rPr lang="en-US" dirty="0" smtClean="0"/>
              <a:t>Data view section</a:t>
            </a:r>
          </a:p>
        </p:txBody>
      </p:sp>
      <p:sp>
        <p:nvSpPr>
          <p:cNvPr id="4" name="Rectangle 3"/>
          <p:cNvSpPr/>
          <p:nvPr/>
        </p:nvSpPr>
        <p:spPr>
          <a:xfrm>
            <a:off x="395536" y="4437112"/>
            <a:ext cx="4680520"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lvl="1">
              <a:buNone/>
            </a:pPr>
            <a:r>
              <a:rPr lang="en-US" dirty="0" smtClean="0">
                <a:solidFill>
                  <a:sysClr val="windowText" lastClr="000000"/>
                </a:solidFill>
              </a:rPr>
              <a:t>You will see two packets that have a protocol of ARP. The first is a broadcast and the second is  </a:t>
            </a:r>
          </a:p>
          <a:p>
            <a:pPr lvl="1">
              <a:buNone/>
            </a:pPr>
            <a:r>
              <a:rPr lang="en-US" dirty="0" smtClean="0">
                <a:solidFill>
                  <a:sysClr val="windowText" lastClr="000000"/>
                </a:solidFill>
              </a:rPr>
              <a:t>a reply.</a:t>
            </a:r>
            <a:endParaRPr lang="en-US" dirty="0">
              <a:solidFill>
                <a:sysClr val="windowText" lastClr="000000"/>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3">
      <a:dk1>
        <a:sysClr val="windowText" lastClr="000000"/>
      </a:dk1>
      <a:lt1>
        <a:sysClr val="window" lastClr="FFFFFF"/>
      </a:lt1>
      <a:dk2>
        <a:srgbClr val="775F55"/>
      </a:dk2>
      <a:lt2>
        <a:srgbClr val="EBDDC3"/>
      </a:lt2>
      <a:accent1>
        <a:srgbClr val="000000"/>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636</TotalTime>
  <Words>693</Words>
  <Application>Microsoft Office PowerPoint</Application>
  <PresentationFormat>On-screen Show (4:3)</PresentationFormat>
  <Paragraphs>99</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Tw Cen MT</vt:lpstr>
      <vt:lpstr>Wingdings</vt:lpstr>
      <vt:lpstr>Wingdings 2</vt:lpstr>
      <vt:lpstr>Median</vt:lpstr>
      <vt:lpstr>Wireshark</vt:lpstr>
      <vt:lpstr>Computer Network Monitoring</vt:lpstr>
      <vt:lpstr>Wireshark</vt:lpstr>
      <vt:lpstr>Scanning Your Own Network</vt:lpstr>
      <vt:lpstr>Protocols</vt:lpstr>
      <vt:lpstr>Tcp three-way handshake</vt:lpstr>
      <vt:lpstr>TCP packet</vt:lpstr>
      <vt:lpstr>IP Packet</vt:lpstr>
      <vt:lpstr>PowerPoint Presentation</vt:lpstr>
      <vt:lpstr>PowerPoint Presentation</vt:lpstr>
      <vt:lpstr>PowerPoint Presentation</vt:lpstr>
      <vt:lpstr>PowerPoint Presentation</vt:lpstr>
      <vt:lpstr>PowerPoint Presentation</vt:lpstr>
      <vt:lpstr>Wireshark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Wireshark</dc:title>
  <dc:creator>user</dc:creator>
  <cp:lastModifiedBy>Rehab Al-Fallaj</cp:lastModifiedBy>
  <cp:revision>21</cp:revision>
  <dcterms:created xsi:type="dcterms:W3CDTF">2014-03-05T19:31:05Z</dcterms:created>
  <dcterms:modified xsi:type="dcterms:W3CDTF">2016-02-14T05:39:19Z</dcterms:modified>
</cp:coreProperties>
</file>