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20"/>
  </p:notesMasterIdLst>
  <p:sldIdLst>
    <p:sldId id="256" r:id="rId5"/>
    <p:sldId id="258" r:id="rId6"/>
    <p:sldId id="269" r:id="rId7"/>
    <p:sldId id="259" r:id="rId8"/>
    <p:sldId id="260" r:id="rId9"/>
    <p:sldId id="271" r:id="rId10"/>
    <p:sldId id="262" r:id="rId11"/>
    <p:sldId id="263" r:id="rId12"/>
    <p:sldId id="264" r:id="rId13"/>
    <p:sldId id="265" r:id="rId14"/>
    <p:sldId id="268" r:id="rId15"/>
    <p:sldId id="266" r:id="rId16"/>
    <p:sldId id="267" r:id="rId17"/>
    <p:sldId id="270" r:id="rId18"/>
    <p:sldId id="261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7" autoAdjust="0"/>
    <p:restoredTop sz="94660"/>
  </p:normalViewPr>
  <p:slideViewPr>
    <p:cSldViewPr>
      <p:cViewPr varScale="1">
        <p:scale>
          <a:sx n="73" d="100"/>
          <a:sy n="73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03AE22-9A64-42EE-83BE-E3F058570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7664F91C-5A73-4F7C-B3FD-FF9A8821B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EDDFB-BCA6-4CE3-9388-78CCED55D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E2E4-D2F4-47E0-A45B-6D08AAB9B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1CCEA-02BD-4FA0-B1C1-8152A7FD1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227C-A154-42BC-A99F-0BF8A39C9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0A33D-788F-4509-8107-6B899661F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B5723-D51B-4941-95C9-8AA3027BB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D0EB5-79B8-4B20-9642-420EB4B36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C6709-E55C-4A40-9195-019E26A31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BF25E-C698-4A19-881F-56041DFF0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61C6-0445-4A5A-8702-203D8BC1E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97A3-6929-477B-9F58-D3072282E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80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081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sp>
        <p:nvSpPr>
          <p:cNvPr id="307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1EED1F-7F58-43BC-8CDC-5A8E52E28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rothersoft.com/screenshots/softimage/h/hilisoft_snmp_mib_browser-63133-1.jpeg" TargetMode="External"/><Relationship Id="rId2" Type="http://schemas.openxmlformats.org/officeDocument/2006/relationships/hyperlink" Target="http://www.geekball.net/linksys/picture4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ublib.boulder.ibm.com/infocenter/tivihelp/v24r1/topic/com.ibm.netcool_ssm.doc/rg/images/rmon1Grp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65A47C-58CC-4D5B-9FD2-66FCBD437355}" type="slidenum">
              <a:rPr lang="en-US"/>
              <a:pPr/>
              <a:t>1</a:t>
            </a:fld>
            <a:endParaRPr lang="en-US"/>
          </a:p>
        </p:txBody>
      </p:sp>
      <p:sp>
        <p:nvSpPr>
          <p:cNvPr id="5124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7200" smtClean="0"/>
              <a:t>SNMP</a:t>
            </a:r>
            <a:endParaRPr lang="en-US" sz="7200" smtClean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 Clements</a:t>
            </a:r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E720B4-913D-45B2-8775-A8D5EA6605EB}" type="slidenum">
              <a:rPr lang="en-US"/>
              <a:pPr/>
              <a:t>10</a:t>
            </a:fld>
            <a:endParaRPr lang="en-US"/>
          </a:p>
        </p:txBody>
      </p:sp>
      <p:sp>
        <p:nvSpPr>
          <p:cNvPr id="1229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SNMP Communities</a:t>
            </a:r>
            <a:endParaRPr lang="en-US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b="1" u="sng" dirty="0" smtClean="0"/>
              <a:t>SNMP Communities:</a:t>
            </a:r>
            <a:r>
              <a:rPr lang="en-GB" sz="2400" b="1" dirty="0" smtClean="0"/>
              <a:t>  </a:t>
            </a:r>
            <a:r>
              <a:rPr lang="en-US" sz="2400" dirty="0" smtClean="0"/>
              <a:t>groups that devices and management stations running SNMP belong to.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Defines device groups where information is sent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Community name is used to identify the group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 SNMP device or agent may belong to more than one SNMP community and will not respond to requests from management stations that do not belong to one of its communities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SNMP default communities are: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Write = private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Read = public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CA509F-BC23-4444-BA89-3E992AD3FC26}" type="slidenum">
              <a:rPr lang="en-US"/>
              <a:pPr/>
              <a:t>11</a:t>
            </a:fld>
            <a:endParaRPr lang="en-US"/>
          </a:p>
        </p:txBody>
      </p:sp>
      <p:sp>
        <p:nvSpPr>
          <p:cNvPr id="1331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Community Strings</a:t>
            </a:r>
            <a:endParaRPr lang="en-US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Like passwords for Community devices</a:t>
            </a:r>
          </a:p>
          <a:p>
            <a:pPr eaLnBrk="1" hangingPunct="1"/>
            <a:r>
              <a:rPr lang="en-GB" smtClean="0"/>
              <a:t>Management device will need the strings to read and write to devices</a:t>
            </a:r>
          </a:p>
          <a:p>
            <a:pPr eaLnBrk="1" hangingPunct="1"/>
            <a:r>
              <a:rPr lang="en-GB" smtClean="0"/>
              <a:t>Read-only community string often set to ‘public’</a:t>
            </a:r>
          </a:p>
          <a:p>
            <a:pPr eaLnBrk="1" hangingPunct="1"/>
            <a:r>
              <a:rPr lang="en-GB" smtClean="0"/>
              <a:t>Read-write community string often set to ‘private’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7BC9A9-BDB1-44FA-878E-F8604CE71D43}" type="slidenum">
              <a:rPr lang="en-US"/>
              <a:pPr/>
              <a:t>12</a:t>
            </a:fld>
            <a:endParaRPr lang="en-US"/>
          </a:p>
        </p:txBody>
      </p:sp>
      <p:sp>
        <p:nvSpPr>
          <p:cNvPr id="1434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Enable SNMP on Cisco Routers</a:t>
            </a:r>
            <a:endParaRPr lang="en-US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Example here uses default strings</a:t>
            </a:r>
          </a:p>
          <a:p>
            <a:pPr eaLnBrk="1" hangingPunct="1"/>
            <a:r>
              <a:rPr lang="en-GB" sz="2400" dirty="0" smtClean="0"/>
              <a:t>Enter configuration mode (</a:t>
            </a:r>
            <a:r>
              <a:rPr lang="en-GB" sz="2400" dirty="0" smtClean="0">
                <a:solidFill>
                  <a:srgbClr val="FF0000"/>
                </a:solidFill>
              </a:rPr>
              <a:t>Community strings are highlighted by red</a:t>
            </a:r>
            <a:r>
              <a:rPr lang="en-GB" sz="2400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1800" b="1" dirty="0" smtClean="0">
                <a:latin typeface="Courier New" pitchFamily="49" charset="0"/>
              </a:rPr>
              <a:t>Router(</a:t>
            </a:r>
            <a:r>
              <a:rPr lang="en-GB" sz="1800" b="1" dirty="0" err="1" smtClean="0">
                <a:latin typeface="Courier New" pitchFamily="49" charset="0"/>
              </a:rPr>
              <a:t>config</a:t>
            </a:r>
            <a:r>
              <a:rPr lang="en-GB" sz="1800" b="1" dirty="0" smtClean="0">
                <a:latin typeface="Courier New" pitchFamily="49" charset="0"/>
              </a:rPr>
              <a:t>)#</a:t>
            </a:r>
            <a:r>
              <a:rPr lang="en-US" sz="1800" b="1" dirty="0" err="1" smtClean="0">
                <a:latin typeface="Courier New" pitchFamily="49" charset="0"/>
              </a:rPr>
              <a:t>snmp</a:t>
            </a:r>
            <a:r>
              <a:rPr lang="en-US" sz="1800" b="1" dirty="0" smtClean="0">
                <a:latin typeface="Courier New" pitchFamily="49" charset="0"/>
              </a:rPr>
              <a:t>-server community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public</a:t>
            </a:r>
            <a:r>
              <a:rPr lang="en-US" sz="1800" b="1" dirty="0" smtClean="0">
                <a:latin typeface="Courier New" pitchFamily="49" charset="0"/>
              </a:rPr>
              <a:t> RO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1800" b="1" dirty="0" smtClean="0">
                <a:latin typeface="Courier New" pitchFamily="49" charset="0"/>
              </a:rPr>
              <a:t>Router(</a:t>
            </a:r>
            <a:r>
              <a:rPr lang="en-GB" sz="1800" b="1" dirty="0" err="1" smtClean="0">
                <a:latin typeface="Courier New" pitchFamily="49" charset="0"/>
              </a:rPr>
              <a:t>config</a:t>
            </a:r>
            <a:r>
              <a:rPr lang="en-GB" sz="1800" b="1" dirty="0" smtClean="0">
                <a:latin typeface="Courier New" pitchFamily="49" charset="0"/>
              </a:rPr>
              <a:t>)#</a:t>
            </a:r>
            <a:r>
              <a:rPr lang="en-US" sz="1800" b="1" dirty="0" err="1" smtClean="0">
                <a:latin typeface="Courier New" pitchFamily="49" charset="0"/>
              </a:rPr>
              <a:t>snmp</a:t>
            </a:r>
            <a:r>
              <a:rPr lang="en-US" sz="1800" b="1" dirty="0" smtClean="0">
                <a:latin typeface="Courier New" pitchFamily="49" charset="0"/>
              </a:rPr>
              <a:t>-server community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private</a:t>
            </a:r>
            <a:r>
              <a:rPr lang="en-US" sz="1800" b="1" dirty="0" smtClean="0">
                <a:latin typeface="Courier New" pitchFamily="49" charset="0"/>
              </a:rPr>
              <a:t> RW</a:t>
            </a:r>
          </a:p>
          <a:p>
            <a:pPr eaLnBrk="1" hangingPunct="1"/>
            <a:r>
              <a:rPr lang="en-GB" sz="2400" dirty="0" smtClean="0"/>
              <a:t>RO specifies read only access</a:t>
            </a:r>
          </a:p>
          <a:p>
            <a:pPr eaLnBrk="1" hangingPunct="1"/>
            <a:r>
              <a:rPr lang="en-GB" sz="2400" dirty="0" smtClean="0"/>
              <a:t>RW specifies read write access</a:t>
            </a:r>
          </a:p>
          <a:p>
            <a:pPr eaLnBrk="1" hangingPunct="1"/>
            <a:r>
              <a:rPr lang="en-GB" sz="2400" dirty="0" smtClean="0"/>
              <a:t>Management stations need to supply the correct community strings to access the MIB data on the managed device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96DC33-1948-44B1-B405-7612EA1FED4C}" type="slidenum">
              <a:rPr lang="en-US"/>
              <a:pPr/>
              <a:t>13</a:t>
            </a:fld>
            <a:endParaRPr lang="en-US"/>
          </a:p>
        </p:txBody>
      </p:sp>
      <p:sp>
        <p:nvSpPr>
          <p:cNvPr id="1536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Versions</a:t>
            </a:r>
            <a:endParaRPr lang="en-US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81950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Currently up to SNMPv3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Many network elements support only SNMPv1 and SNMPv2c. Support for SNMPv3 is minimal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SNMPv1	SNMPv1, implements community-based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SNMPv2c	SNMPv2 with community-based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SNMPv2u	SNMPv2 with user-based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	SNMPv2 with party-based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SNMPv3	SNMPv3, which implements user-based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AA24E-703D-4BA2-8220-3AB4B4A9742B}" type="slidenum">
              <a:rPr lang="en-US"/>
              <a:pPr/>
              <a:t>14</a:t>
            </a:fld>
            <a:endParaRPr lang="en-US"/>
          </a:p>
        </p:txBody>
      </p:sp>
      <p:sp>
        <p:nvSpPr>
          <p:cNvPr id="1638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Summary</a:t>
            </a:r>
            <a:endParaRPr lang="en-US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manages networked devices</a:t>
            </a:r>
          </a:p>
          <a:p>
            <a:pPr eaLnBrk="1" hangingPunct="1"/>
            <a:r>
              <a:rPr lang="en-GB" smtClean="0"/>
              <a:t>Uses GET, SET, GETNEXT, TRAP</a:t>
            </a:r>
          </a:p>
          <a:p>
            <a:pPr eaLnBrk="1" hangingPunct="1"/>
            <a:r>
              <a:rPr lang="en-GB" smtClean="0"/>
              <a:t>Communities define groups for management</a:t>
            </a:r>
          </a:p>
          <a:p>
            <a:pPr eaLnBrk="1" hangingPunct="1"/>
            <a:r>
              <a:rPr lang="en-GB" smtClean="0"/>
              <a:t>Community string like password</a:t>
            </a:r>
          </a:p>
          <a:p>
            <a:pPr eaLnBrk="1" hangingPunct="1"/>
            <a:r>
              <a:rPr lang="en-GB" smtClean="0"/>
              <a:t>Public or private (default)</a:t>
            </a:r>
          </a:p>
          <a:p>
            <a:pPr eaLnBrk="1" hangingPunct="1"/>
            <a:r>
              <a:rPr lang="en-GB" smtClean="0"/>
              <a:t>Uses UDP </a:t>
            </a:r>
          </a:p>
          <a:p>
            <a:pPr eaLnBrk="1" hangingPunct="1"/>
            <a:r>
              <a:rPr lang="en-GB" smtClean="0"/>
              <a:t>Data held in MIB</a:t>
            </a:r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B8CE3B-C448-454E-81EF-1A5C3BF2A2DD}" type="slidenum">
              <a:rPr lang="en-US"/>
              <a:pPr/>
              <a:t>15</a:t>
            </a:fld>
            <a:endParaRPr lang="en-US"/>
          </a:p>
        </p:txBody>
      </p:sp>
      <p:sp>
        <p:nvSpPr>
          <p:cNvPr id="1741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References</a:t>
            </a:r>
            <a:endParaRPr lang="en-US" smtClean="0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2"/>
              </a:rPr>
              <a:t>http://www.geekball.net/linksys/picture4.png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3"/>
              </a:rPr>
              <a:t>http://img.brothersoft.com/screenshots/softimage/h/hilisoft_snmp_mib_browser-63133-1.jpeg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4"/>
              </a:rPr>
              <a:t>http://publib.boulder.ibm.com/infocenter/tivihelp/v24r1/topic/com.ibm.netcool_ssm.doc/rg/images/rmon1Grp.gif</a:t>
            </a:r>
            <a:r>
              <a:rPr lang="en-US" dirty="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29B2C0-A4F7-495B-B5C1-5B4F98F140EC}" type="slidenum">
              <a:rPr lang="en-US"/>
              <a:pPr/>
              <a:t>2</a:t>
            </a:fld>
            <a:endParaRPr lang="en-US"/>
          </a:p>
        </p:txBody>
      </p:sp>
      <p:sp>
        <p:nvSpPr>
          <p:cNvPr id="717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Simple Network Management Protocol</a:t>
            </a:r>
            <a:endParaRPr lang="en-US" sz="320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Manages elements in networks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E.g. routers, switches, IP phones, printers etc.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Uses manager agent model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 </a:t>
            </a:r>
            <a:r>
              <a:rPr lang="en-GB" dirty="0" smtClean="0"/>
              <a:t>client server model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Consists of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Manager running network management system, agent, database of management information (</a:t>
            </a:r>
            <a:r>
              <a:rPr lang="en-GB" b="1" dirty="0" smtClean="0"/>
              <a:t>M</a:t>
            </a:r>
            <a:r>
              <a:rPr lang="en-GB" dirty="0" smtClean="0"/>
              <a:t>anagement </a:t>
            </a:r>
            <a:r>
              <a:rPr lang="en-GB" b="1" dirty="0" smtClean="0"/>
              <a:t>I</a:t>
            </a:r>
            <a:r>
              <a:rPr lang="en-GB" dirty="0" smtClean="0"/>
              <a:t>nformation </a:t>
            </a:r>
            <a:r>
              <a:rPr lang="en-GB" b="1" dirty="0" smtClean="0"/>
              <a:t>B</a:t>
            </a:r>
            <a:r>
              <a:rPr lang="en-GB" dirty="0" smtClean="0"/>
              <a:t>ase MIB), managed devices (slaves), network protocol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7F10AB-2544-4EB9-8973-7CB39AE64C16}" type="slidenum">
              <a:rPr lang="en-US"/>
              <a:pPr/>
              <a:t>3</a:t>
            </a:fld>
            <a:endParaRPr lang="en-US"/>
          </a:p>
        </p:txBody>
      </p:sp>
      <p:sp>
        <p:nvSpPr>
          <p:cNvPr id="819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Uses of SNMP</a:t>
            </a:r>
            <a:endParaRPr lang="en-US" smtClean="0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Querying networked devices regularly to gain data to draw graphs</a:t>
            </a:r>
          </a:p>
          <a:p>
            <a:pPr eaLnBrk="1" hangingPunct="1"/>
            <a:r>
              <a:rPr lang="en-GB" dirty="0" smtClean="0"/>
              <a:t>Warning administrator when managed device reached some predefined threshold</a:t>
            </a:r>
          </a:p>
          <a:p>
            <a:pPr lvl="1" eaLnBrk="1" hangingPunct="1"/>
            <a:r>
              <a:rPr lang="en-US" dirty="0" smtClean="0"/>
              <a:t>E.g.  sys admin could monitor the temperature of a server chassis  </a:t>
            </a:r>
          </a:p>
          <a:p>
            <a:pPr eaLnBrk="1" hangingPunct="1"/>
            <a:r>
              <a:rPr lang="en-GB" dirty="0" smtClean="0"/>
              <a:t>Provides data for future growth planning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9D5252-5433-4316-889E-BE576A110A24}" type="slidenum">
              <a:rPr lang="en-US"/>
              <a:pPr/>
              <a:t>4</a:t>
            </a:fld>
            <a:endParaRPr lang="en-US"/>
          </a:p>
        </p:txBody>
      </p:sp>
      <p:sp>
        <p:nvSpPr>
          <p:cNvPr id="922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Management Information Base (MIB)</a:t>
            </a:r>
            <a:r>
              <a:rPr lang="en-US" smtClean="0"/>
              <a:t>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285992"/>
            <a:ext cx="76930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Used to pull information from network devices that enable SNMP.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Tree structure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Variables represented as leaves on branches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E.g. </a:t>
            </a:r>
            <a:r>
              <a:rPr lang="en-US" sz="2000" dirty="0" smtClean="0"/>
              <a:t>"free memory", "system name", "number of running processes", "default route"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hierarchical namespace containing object identifiers (OID)</a:t>
            </a:r>
            <a:endParaRPr lang="en-GB" sz="20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Used by manager and agent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Describes the structure of the management data of a device subsystem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43EDF2-7D21-493F-9DD5-608D0BF44C77}" type="slidenum">
              <a:rPr lang="en-US"/>
              <a:pPr/>
              <a:t>5</a:t>
            </a:fld>
            <a:endParaRPr lang="en-US"/>
          </a:p>
        </p:txBody>
      </p:sp>
      <p:pic>
        <p:nvPicPr>
          <p:cNvPr id="10244" name="Picture 5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Object Identifier (OID)?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uniquely identify managed objects in a MIB hierarchy.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BF25E-C698-4A19-881F-56041DFF047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0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84413F-7882-4927-A0C4-9F443462E409}" type="slidenum">
              <a:rPr lang="en-US"/>
              <a:pPr/>
              <a:t>7</a:t>
            </a:fld>
            <a:endParaRPr lang="en-US"/>
          </a:p>
        </p:txBody>
      </p:sp>
      <p:sp>
        <p:nvSpPr>
          <p:cNvPr id="102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Variable Descriptors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Variables described numerically</a:t>
            </a:r>
          </a:p>
          <a:p>
            <a:pPr eaLnBrk="1" hangingPunct="1"/>
            <a:r>
              <a:rPr lang="en-GB" sz="2400" dirty="0" smtClean="0"/>
              <a:t>Selected from MIB tree</a:t>
            </a:r>
          </a:p>
          <a:p>
            <a:pPr eaLnBrk="1" hangingPunct="1"/>
            <a:r>
              <a:rPr lang="en-GB" sz="2400" dirty="0" smtClean="0"/>
              <a:t>Uses numerical system</a:t>
            </a:r>
          </a:p>
          <a:p>
            <a:pPr eaLnBrk="1" hangingPunct="1"/>
            <a:r>
              <a:rPr lang="en-GB" sz="2400" dirty="0" smtClean="0"/>
              <a:t>Abstract Syntax notation One (ASN.1)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endParaRPr lang="en-US" sz="2400" dirty="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572000" y="1916113"/>
          <a:ext cx="4392613" cy="4249737"/>
        </p:xfrm>
        <a:graphic>
          <a:graphicData uri="http://schemas.openxmlformats.org/presentationml/2006/ole">
            <p:oleObj spid="_x0000_s1026" name="Bitmap Image" r:id="rId3" imgW="2762636" imgH="2467319" progId="PBrush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0A6033-EF5E-44EC-9DEF-839F1870A9B7}" type="slidenum">
              <a:rPr lang="en-US"/>
              <a:pPr/>
              <a:t>8</a:t>
            </a:fld>
            <a:endParaRPr lang="en-U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00563" y="404813"/>
          <a:ext cx="4356100" cy="5761037"/>
        </p:xfrm>
        <a:graphic>
          <a:graphicData uri="http://schemas.openxmlformats.org/presentationml/2006/ole">
            <p:oleObj spid="_x0000_s2050" name="Bitmap Image" r:id="rId3" imgW="3924848" imgH="5334745" progId="PBrush">
              <p:embed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71550" y="908050"/>
            <a:ext cx="3168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tx2"/>
                </a:solidFill>
              </a:rPr>
              <a:t>MIB </a:t>
            </a:r>
            <a:r>
              <a:rPr lang="en-US" sz="2800" b="1" dirty="0">
                <a:solidFill>
                  <a:schemeClr val="tx2"/>
                </a:solidFill>
              </a:rPr>
              <a:t>group structure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00113" y="2492375"/>
            <a:ext cx="40322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400" b="1"/>
              <a:t>ASN.1 standard </a:t>
            </a:r>
            <a:r>
              <a:rPr lang="en-US" sz="2400" b="1"/>
              <a:t>describes data structures for representing, encoding, transmitting, and decoding data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 b="1"/>
              <a:t>Removes ambiguities by providing machine-independent method of addressing variables</a:t>
            </a:r>
            <a:endParaRPr lang="en-US" sz="24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7A85B8-1148-4D5F-9A75-0DC4C63471AE}" type="slidenum">
              <a:rPr lang="en-US"/>
              <a:pPr/>
              <a:t>9</a:t>
            </a:fld>
            <a:endParaRPr lang="en-US"/>
          </a:p>
        </p:txBody>
      </p:sp>
      <p:sp>
        <p:nvSpPr>
          <p:cNvPr id="1126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Operation</a:t>
            </a:r>
            <a:endParaRPr lang="en-US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Manager can request information from managed device using GET, GETNEXT and GETBULK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Manager can update variables using SET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Agent can send data automatically using TRAP or INFORM to report alarms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Manager receives on UDP port 162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Agent receives on UDP port 161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815E0B5366E4982A95604A3C06EB7" ma:contentTypeVersion="0" ma:contentTypeDescription="Create a new document." ma:contentTypeScope="" ma:versionID="c8d8dcbdfe61c3ff16296be6bf2469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194933-795A-4D48-A88F-24D7C3D4F1E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A2ED05-3137-4CCB-A4C6-73B89A4FC3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C54BF7-4A6B-45D7-A147-E497DE7D5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315</TotalTime>
  <Words>535</Words>
  <Application>Microsoft Office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Capsules</vt:lpstr>
      <vt:lpstr>Bitmap Image</vt:lpstr>
      <vt:lpstr>SNMP</vt:lpstr>
      <vt:lpstr>Simple Network Management Protocol</vt:lpstr>
      <vt:lpstr>Uses of SNMP</vt:lpstr>
      <vt:lpstr>Management Information Base (MIB) </vt:lpstr>
      <vt:lpstr>Slide 5</vt:lpstr>
      <vt:lpstr>What is Object Identifier (OID)?</vt:lpstr>
      <vt:lpstr>Variable Descriptors</vt:lpstr>
      <vt:lpstr>Slide 8</vt:lpstr>
      <vt:lpstr>SNMP Operation</vt:lpstr>
      <vt:lpstr>SNMP Communities</vt:lpstr>
      <vt:lpstr>SNMP Community Strings</vt:lpstr>
      <vt:lpstr>Enable SNMP on Cisco Routers</vt:lpstr>
      <vt:lpstr>SNMP Versions</vt:lpstr>
      <vt:lpstr>Summary</vt:lpstr>
      <vt:lpstr>References</vt:lpstr>
    </vt:vector>
  </TitlesOfParts>
  <Company>UoG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SNMP</dc:title>
  <dc:creator>cm34</dc:creator>
  <dc:description>created Nov 2009</dc:description>
  <cp:lastModifiedBy>Rehab</cp:lastModifiedBy>
  <cp:revision>12</cp:revision>
  <dcterms:created xsi:type="dcterms:W3CDTF">2009-11-27T09:05:45Z</dcterms:created>
  <dcterms:modified xsi:type="dcterms:W3CDTF">2014-10-26T19:46:12Z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0x0101001E0815E0B5366E4982A95604A3C06EB7</vt:lpwstr>
  </property>
</Properties>
</file>