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71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2" r:id="rId20"/>
    <p:sldId id="273" r:id="rId21"/>
    <p:sldId id="274" r:id="rId22"/>
    <p:sldId id="275" r:id="rId23"/>
    <p:sldId id="276" r:id="rId24"/>
    <p:sldId id="27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258" y="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10/25/2017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/>
              <a:t>CT1303 LAN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Rehab </a:t>
            </a:r>
            <a:r>
              <a:rPr lang="en-US" dirty="0" err="1"/>
              <a:t>AlFallaj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Alternatie</a:t>
            </a:r>
            <a:r>
              <a:rPr lang="en-US" dirty="0"/>
              <a:t> Mark Inversion- AMI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BiPolar</a:t>
            </a:r>
            <a:r>
              <a:rPr lang="en-US" dirty="0"/>
              <a:t> encoding.</a:t>
            </a:r>
          </a:p>
          <a:p>
            <a:r>
              <a:rPr lang="en-US" dirty="0"/>
              <a:t>Mark : comes from telegraphy means and means 1.</a:t>
            </a:r>
          </a:p>
          <a:p>
            <a:r>
              <a:rPr lang="en-US" dirty="0"/>
              <a:t>AMI: alternate 1 inversion.</a:t>
            </a:r>
          </a:p>
          <a:p>
            <a:r>
              <a:rPr lang="en-US" dirty="0"/>
              <a:t>A natural 0 voltage represents binary 0, Binary 1s are represented by alternating positive and negative voltage.</a:t>
            </a:r>
          </a:p>
          <a:p>
            <a:r>
              <a:rPr lang="en-US" dirty="0"/>
              <a:t>Can NOT provide synchronization if sequence of 0s are sent.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AMI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3698" t="34375" r="39599" b="17708"/>
          <a:stretch>
            <a:fillRect/>
          </a:stretch>
        </p:blipFill>
        <p:spPr bwMode="auto">
          <a:xfrm>
            <a:off x="457200" y="1600200"/>
            <a:ext cx="7010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Manchester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Biphase</a:t>
            </a:r>
            <a:r>
              <a:rPr lang="en-US" dirty="0"/>
              <a:t> encoding technique.  </a:t>
            </a:r>
          </a:p>
          <a:p>
            <a:r>
              <a:rPr lang="en-US" dirty="0"/>
              <a:t>Manchester encoding uses an inversion at the middle of each bit interval for both synchronization and bit represent.</a:t>
            </a:r>
          </a:p>
          <a:p>
            <a:pPr lvl="1"/>
            <a:r>
              <a:rPr lang="en-US" dirty="0"/>
              <a:t>A negative to positive transmission represent binary 1.</a:t>
            </a:r>
          </a:p>
          <a:p>
            <a:pPr lvl="1"/>
            <a:r>
              <a:rPr lang="en-US" dirty="0"/>
              <a:t>A positive to negative transmission represents binary 0.</a:t>
            </a:r>
          </a:p>
          <a:p>
            <a:r>
              <a:rPr lang="en-US" dirty="0"/>
              <a:t>Bit transmitted are less than signals. </a:t>
            </a:r>
          </a:p>
          <a:p>
            <a:r>
              <a:rPr lang="en-US" dirty="0"/>
              <a:t>A large Frequency bandwidth is needed. 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Manchester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58" t="25223" r="40000" b="8952"/>
          <a:stretch>
            <a:fillRect/>
          </a:stretch>
        </p:blipFill>
        <p:spPr bwMode="auto">
          <a:xfrm>
            <a:off x="838200" y="1828799"/>
            <a:ext cx="6477000" cy="443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Manchester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Biphase</a:t>
            </a:r>
            <a:r>
              <a:rPr lang="en-US" dirty="0"/>
              <a:t> encoding technique.</a:t>
            </a:r>
          </a:p>
          <a:p>
            <a:r>
              <a:rPr lang="en-US" dirty="0"/>
              <a:t>The inversion at the middle of the bit interval is used for synchronization.</a:t>
            </a:r>
          </a:p>
          <a:p>
            <a:r>
              <a:rPr lang="en-US" dirty="0"/>
              <a:t>The presence or absence of an additional transition at the beginning of the interval is used to identify the bit. </a:t>
            </a:r>
          </a:p>
          <a:p>
            <a:pPr lvl="1"/>
            <a:r>
              <a:rPr lang="en-US" dirty="0"/>
              <a:t>A transition means binary 0. </a:t>
            </a:r>
          </a:p>
          <a:p>
            <a:pPr lvl="1"/>
            <a:r>
              <a:rPr lang="en-US" dirty="0"/>
              <a:t>No transition means binary 1.</a:t>
            </a:r>
          </a:p>
          <a:p>
            <a:r>
              <a:rPr lang="en-US" dirty="0"/>
              <a:t>2 signal changes to represent binary 0, but only one to represent binary 1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</a:t>
            </a:r>
            <a:r>
              <a:rPr lang="en-US" dirty="0" err="1"/>
              <a:t>manchester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3698" t="36458" r="39599" b="19792"/>
          <a:stretch>
            <a:fillRect/>
          </a:stretch>
        </p:blipFill>
        <p:spPr bwMode="auto">
          <a:xfrm>
            <a:off x="609600" y="2057400"/>
            <a:ext cx="701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Scrambled codes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Similar to AMI but used as an improvement of AMI; better synchronization.</a:t>
            </a:r>
          </a:p>
          <a:p>
            <a:pPr lvl="1"/>
            <a:r>
              <a:rPr lang="en-US" dirty="0"/>
              <a:t>Replace every sequence of 8 bits of 0s with a special codes in the American systems and replace a sequence of 4 bits of 0s with a special codes in the European systems . </a:t>
            </a:r>
          </a:p>
          <a:p>
            <a:r>
              <a:rPr lang="en-US" dirty="0"/>
              <a:t>Receiver replace the special codes with the sequence of 0s when receiver recognizes the code.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10478" t="23958" r="43914" b="8333"/>
          <a:stretch>
            <a:fillRect/>
          </a:stretch>
        </p:blipFill>
        <p:spPr bwMode="auto">
          <a:xfrm>
            <a:off x="4419600" y="2708189"/>
            <a:ext cx="4724400" cy="4149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improve the performance of line coding.</a:t>
            </a:r>
          </a:p>
          <a:p>
            <a:r>
              <a:rPr lang="en-US" dirty="0"/>
              <a:t>Some kind of redundancy are needed to ensure synchronization.</a:t>
            </a:r>
          </a:p>
          <a:p>
            <a:r>
              <a:rPr lang="en-US" dirty="0"/>
              <a:t>Additional bits are </a:t>
            </a:r>
          </a:p>
          <a:p>
            <a:pPr>
              <a:buNone/>
            </a:pPr>
            <a:r>
              <a:rPr lang="en-US" dirty="0"/>
              <a:t>included to detects errors.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coding: 4B\5B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/>
              <a:t>Used in fiber optics LANs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Division:</a:t>
            </a:r>
          </a:p>
          <a:p>
            <a:pPr marL="761238" lvl="1" indent="-514350"/>
            <a:r>
              <a:rPr lang="en-US" dirty="0"/>
              <a:t>The sequence of bits are divided into groups of m bits.</a:t>
            </a:r>
          </a:p>
          <a:p>
            <a:pPr marL="761238" lvl="1" indent="-514350"/>
            <a:r>
              <a:rPr lang="en-US" dirty="0"/>
              <a:t>Ex: in </a:t>
            </a:r>
            <a:r>
              <a:rPr lang="en-US" dirty="0">
                <a:solidFill>
                  <a:srgbClr val="FF0000"/>
                </a:solidFill>
              </a:rPr>
              <a:t>4B\5B</a:t>
            </a:r>
            <a:r>
              <a:rPr lang="en-US" dirty="0"/>
              <a:t> block coding, the original bit sequence is divided into 4-bit groups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Substitution:</a:t>
            </a:r>
          </a:p>
          <a:p>
            <a:pPr marL="761238" lvl="1" indent="-514350"/>
            <a:r>
              <a:rPr lang="en-US" dirty="0"/>
              <a:t>M bits code are substituted for n bits group.</a:t>
            </a:r>
          </a:p>
          <a:p>
            <a:pPr marL="761238" lvl="1" indent="-514350"/>
            <a:r>
              <a:rPr lang="en-US" dirty="0"/>
              <a:t>Ex: in </a:t>
            </a:r>
            <a:r>
              <a:rPr lang="en-US" dirty="0">
                <a:solidFill>
                  <a:srgbClr val="FF0000"/>
                </a:solidFill>
              </a:rPr>
              <a:t>4B\5B</a:t>
            </a:r>
            <a:r>
              <a:rPr lang="en-US" dirty="0"/>
              <a:t> block coding, 5 bits will substitute the 4 bits group.</a:t>
            </a:r>
          </a:p>
          <a:p>
            <a:pPr marL="761238" lvl="1" indent="-514350"/>
            <a:r>
              <a:rPr lang="en-US" dirty="0"/>
              <a:t>4 bits codes = 2^</a:t>
            </a:r>
            <a:r>
              <a:rPr lang="en-US" baseline="30000" dirty="0"/>
              <a:t>4</a:t>
            </a:r>
            <a:r>
              <a:rPr lang="en-US" dirty="0"/>
              <a:t> = 16 possible codes</a:t>
            </a:r>
          </a:p>
          <a:p>
            <a:pPr marL="761238" lvl="1" indent="-514350"/>
            <a:r>
              <a:rPr lang="en-US" dirty="0"/>
              <a:t>5 bits codes = 2^</a:t>
            </a:r>
            <a:r>
              <a:rPr lang="en-US" baseline="30000" dirty="0"/>
              <a:t>5</a:t>
            </a:r>
            <a:r>
              <a:rPr lang="en-US" dirty="0"/>
              <a:t> = 32 possible codes</a:t>
            </a:r>
          </a:p>
          <a:p>
            <a:pPr marL="761238" lvl="1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coding : 4B\5B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61238" lvl="1" indent="-514350">
              <a:buFont typeface="Wingdings" pitchFamily="2" charset="2"/>
              <a:buChar char="§"/>
            </a:pPr>
            <a:r>
              <a:rPr lang="en-US" dirty="0"/>
              <a:t>Choosing process of 5 bits codes are based on strategies and policies that ensures and helps in synchronization and error detection. </a:t>
            </a:r>
          </a:p>
          <a:p>
            <a:pPr marL="761238" lvl="1" indent="-514350"/>
            <a:r>
              <a:rPr lang="en-US" dirty="0"/>
              <a:t>No more than 3 consecutives 0s or 1s.</a:t>
            </a:r>
          </a:p>
          <a:p>
            <a:pPr marL="761238" lvl="1" indent="-514350"/>
            <a:r>
              <a:rPr lang="en-US" dirty="0"/>
              <a:t>No more than 1 leading 0 and no more than 2 trailing 0s.</a:t>
            </a:r>
          </a:p>
          <a:p>
            <a:pPr marL="761238" lvl="1" indent="-514350"/>
            <a:r>
              <a:rPr lang="en-US" dirty="0"/>
              <a:t>If one or more of the bits in the block is changed in such a way that one of the unused codes is received ,the receiver can easily detect the error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/>
              <a:t>Line coding:	</a:t>
            </a:r>
          </a:p>
          <a:p>
            <a:pPr lvl="1"/>
            <a:r>
              <a:rPr lang="en-US" dirty="0"/>
              <a:t>NRZ-I are used for line encoding.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Digital signal:</a:t>
            </a:r>
          </a:p>
          <a:p>
            <a:pPr lvl="1"/>
            <a:r>
              <a:rPr lang="en-US" dirty="0"/>
              <a:t>is a sequence of discrete, discontinuous voltage pulses.</a:t>
            </a:r>
          </a:p>
          <a:p>
            <a:r>
              <a:rPr lang="en-US" dirty="0"/>
              <a:t>Bit interval:</a:t>
            </a:r>
          </a:p>
          <a:p>
            <a:pPr lvl="1"/>
            <a:r>
              <a:rPr lang="en-US" dirty="0"/>
              <a:t>The time required to send one signal bit.</a:t>
            </a:r>
          </a:p>
          <a:p>
            <a:r>
              <a:rPr lang="en-US" dirty="0"/>
              <a:t>Line Coding:</a:t>
            </a:r>
          </a:p>
          <a:p>
            <a:pPr lvl="1"/>
            <a:r>
              <a:rPr lang="en-US" dirty="0"/>
              <a:t>The process of converting binary data, sequence of bits, to a digital signal.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3559" t="56250" r="46996" b="26042"/>
          <a:stretch>
            <a:fillRect/>
          </a:stretch>
        </p:blipFill>
        <p:spPr bwMode="auto">
          <a:xfrm>
            <a:off x="1447800" y="5181600"/>
            <a:ext cx="4876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coding : 8B\10B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Used in highly speed LANs.</a:t>
            </a:r>
          </a:p>
          <a:p>
            <a:r>
              <a:rPr lang="en-US" dirty="0"/>
              <a:t>Better in synchronization. </a:t>
            </a:r>
          </a:p>
          <a:p>
            <a:r>
              <a:rPr lang="en-US" dirty="0"/>
              <a:t>Better in error detection.</a:t>
            </a:r>
          </a:p>
          <a:p>
            <a:r>
              <a:rPr lang="en-US" dirty="0"/>
              <a:t>Better effective of transmission.</a:t>
            </a:r>
          </a:p>
          <a:p>
            <a:endParaRPr lang="en-US" dirty="0"/>
          </a:p>
          <a:p>
            <a:r>
              <a:rPr lang="en-US" b="1" u="sng" dirty="0">
                <a:solidFill>
                  <a:srgbClr val="FF0000"/>
                </a:solidFill>
              </a:rPr>
              <a:t>BUT: </a:t>
            </a:r>
            <a:r>
              <a:rPr lang="en-US" dirty="0"/>
              <a:t>the required bandwidth is increased in 4B\5B and  8B\10B.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coding : 8B\6T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Used in fast Ethernet LANs.</a:t>
            </a:r>
          </a:p>
          <a:p>
            <a:r>
              <a:rPr lang="en-US" dirty="0"/>
              <a:t>Division of bits into 8 bits groups.</a:t>
            </a:r>
          </a:p>
          <a:p>
            <a:r>
              <a:rPr lang="en-US" dirty="0"/>
              <a:t>Substitute 8 bit groups with a 6 symbol code.</a:t>
            </a:r>
          </a:p>
          <a:p>
            <a:pPr lvl="1"/>
            <a:r>
              <a:rPr lang="en-US" dirty="0"/>
              <a:t>Each symbol is ternary; having 1 of 3 signal levels.</a:t>
            </a:r>
          </a:p>
          <a:p>
            <a:pPr lvl="1"/>
            <a:r>
              <a:rPr lang="en-US" dirty="0"/>
              <a:t>Each block of 8 bits  data is encoded as units of ternary signals ( +1, 0 , -1 V)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3082" t="47917" r="39599" b="32291"/>
          <a:stretch>
            <a:fillRect/>
          </a:stretch>
        </p:blipFill>
        <p:spPr bwMode="auto">
          <a:xfrm>
            <a:off x="609600" y="5105400"/>
            <a:ext cx="7086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Digital encoding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Polar signal:</a:t>
            </a:r>
          </a:p>
          <a:p>
            <a:pPr lvl="1"/>
            <a:r>
              <a:rPr lang="en-US" dirty="0"/>
              <a:t>Polar Signal has 2 voltage levels, one positive and one negative</a:t>
            </a:r>
          </a:p>
          <a:p>
            <a:r>
              <a:rPr lang="en-US" dirty="0" err="1"/>
              <a:t>Unipolar</a:t>
            </a:r>
            <a:r>
              <a:rPr lang="en-US" dirty="0"/>
              <a:t> signal: </a:t>
            </a:r>
          </a:p>
          <a:p>
            <a:pPr lvl="1"/>
            <a:r>
              <a:rPr lang="en-US" dirty="0" err="1"/>
              <a:t>UniPolar</a:t>
            </a:r>
            <a:r>
              <a:rPr lang="en-US" dirty="0"/>
              <a:t> signal has only 1 voltage level.</a:t>
            </a:r>
          </a:p>
          <a:p>
            <a:r>
              <a:rPr lang="en-US" dirty="0" err="1"/>
              <a:t>BiPolar</a:t>
            </a:r>
            <a:r>
              <a:rPr lang="en-US" dirty="0"/>
              <a:t> signal:</a:t>
            </a:r>
          </a:p>
          <a:p>
            <a:pPr lvl="1"/>
            <a:r>
              <a:rPr lang="en-US" dirty="0" err="1"/>
              <a:t>Bibolar</a:t>
            </a:r>
            <a:r>
              <a:rPr lang="en-US" dirty="0"/>
              <a:t> signal has 3 voltage levels, positive, negative and zero.</a:t>
            </a:r>
          </a:p>
          <a:p>
            <a:r>
              <a:rPr lang="en-US" dirty="0" err="1"/>
              <a:t>Biphase</a:t>
            </a:r>
            <a:r>
              <a:rPr lang="en-US" dirty="0"/>
              <a:t> Signal:</a:t>
            </a:r>
          </a:p>
          <a:p>
            <a:pPr lvl="1"/>
            <a:r>
              <a:rPr lang="en-US" dirty="0" err="1"/>
              <a:t>Biphase</a:t>
            </a:r>
            <a:r>
              <a:rPr lang="en-US" dirty="0"/>
              <a:t> signal voltage changers during bit transmission time (bit interval).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0478" t="31250" r="46995" b="15625"/>
          <a:stretch>
            <a:fillRect/>
          </a:stretch>
        </p:blipFill>
        <p:spPr bwMode="auto">
          <a:xfrm>
            <a:off x="762000" y="1371600"/>
            <a:ext cx="616323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0955" t="12500" r="16795" b="2083"/>
          <a:stretch>
            <a:fillRect/>
          </a:stretch>
        </p:blipFill>
        <p:spPr bwMode="auto">
          <a:xfrm>
            <a:off x="228600" y="304800"/>
            <a:ext cx="7696199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3421" t="25000" r="22958" b="9375"/>
          <a:stretch>
            <a:fillRect/>
          </a:stretch>
        </p:blipFill>
        <p:spPr bwMode="auto">
          <a:xfrm>
            <a:off x="533400" y="685800"/>
            <a:ext cx="6629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NonReturn</a:t>
            </a:r>
            <a:r>
              <a:rPr lang="en-US" dirty="0"/>
              <a:t> to Zero level NRZ-L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type of polar signal.</a:t>
            </a:r>
          </a:p>
          <a:p>
            <a:r>
              <a:rPr lang="en-US" dirty="0"/>
              <a:t>The level of the signal depends on the type of bit it represents. </a:t>
            </a:r>
          </a:p>
          <a:p>
            <a:pPr lvl="1"/>
            <a:r>
              <a:rPr lang="en-US" dirty="0"/>
              <a:t>A positive voltage: the bit is a 0.</a:t>
            </a:r>
          </a:p>
          <a:p>
            <a:pPr lvl="1"/>
            <a:r>
              <a:rPr lang="en-US" dirty="0"/>
              <a:t>A negative voltage: the bit is a1.</a:t>
            </a:r>
          </a:p>
          <a:p>
            <a:r>
              <a:rPr lang="en-US" dirty="0"/>
              <a:t>A problem can occur when the data contain a long stream of 0s or 1s. The receiver receives a continuous voltage and determines how many bits are sent by relying on its clock, which may or my not be synchronized with the sender clock.</a:t>
            </a:r>
          </a:p>
          <a:p>
            <a:r>
              <a:rPr lang="en-US" dirty="0"/>
              <a:t>No synchronization provided.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NonReturn</a:t>
            </a:r>
            <a:r>
              <a:rPr lang="en-US" dirty="0"/>
              <a:t> to Zero Invert NRZ-I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inversion of the voltage level represents a 1 bit. It is the transmission between a positive and negative voltage, not the voltage itself, that represents a 1 bit.</a:t>
            </a:r>
          </a:p>
          <a:p>
            <a:pPr lvl="1"/>
            <a:r>
              <a:rPr lang="en-US" dirty="0"/>
              <a:t>A 0 is represented by no change.</a:t>
            </a:r>
          </a:p>
          <a:p>
            <a:r>
              <a:rPr lang="en-US" dirty="0"/>
              <a:t>Provide synchronization.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58" t="43013" r="40000" b="26743"/>
          <a:stretch>
            <a:fillRect/>
          </a:stretch>
        </p:blipFill>
        <p:spPr bwMode="auto">
          <a:xfrm>
            <a:off x="609600" y="609600"/>
            <a:ext cx="4114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3775" t="25000" r="40139" b="8333"/>
          <a:stretch>
            <a:fillRect/>
          </a:stretch>
        </p:blipFill>
        <p:spPr bwMode="auto">
          <a:xfrm>
            <a:off x="2057400" y="2514600"/>
            <a:ext cx="552569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mplateUrl xmlns="http://schemas.microsoft.com/sharepoint/v3" xsi:nil="true"/>
    <ShowRepairView xmlns="http://schemas.microsoft.com/sharepoint/v3" xsi:nil="true"/>
    <ShowCombineView xmlns="http://schemas.microsoft.com/sharepoint/v3" xsi:nil="true"/>
    <xd_ProgID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5C7E1F0541E1654FBE7336D08FD17548" ma:contentTypeVersion="0" ma:contentTypeDescription="Fill out this form." ma:contentTypeScope="" ma:versionID="9f2d3abbc5f774518e12dd82b66e8a6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77b8cfcb884412bbba6d692195423fb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ShowCombineView" minOccurs="0"/>
                <xsd:element ref="ns1:ShowRepairView" minOccurs="0"/>
                <xsd:element ref="ns1:TemplateUrl" minOccurs="0"/>
                <xsd:element ref="ns1:xd_Prog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ShowCombineView" ma:index="8" nillable="true" ma:displayName="Show Combine View" ma:hidden="true" ma:internalName="ShowCombineView">
      <xsd:simpleType>
        <xsd:restriction base="dms:Text"/>
      </xsd:simpleType>
    </xsd:element>
    <xsd:element name="ShowRepairView" ma:index="10" nillable="true" ma:displayName="Show Repair View" ma:hidden="true" ma:internalName="ShowRepairView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DEF563-47D1-4FDF-944A-EF4EBCC2141A}">
  <ds:schemaRefs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2B7EAAA-18D9-45B8-9DB9-53464A9439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642F02C-EA95-47DC-B656-3CC0E2A9E0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243</TotalTime>
  <Words>815</Words>
  <Application>Microsoft Office PowerPoint</Application>
  <PresentationFormat>On-screen Show (4:3)</PresentationFormat>
  <Paragraphs>91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Trebuchet MS</vt:lpstr>
      <vt:lpstr>Wingdings</vt:lpstr>
      <vt:lpstr>Wingdings 2</vt:lpstr>
      <vt:lpstr>Opulent</vt:lpstr>
      <vt:lpstr>CT1303 LAN</vt:lpstr>
      <vt:lpstr>Data encoding</vt:lpstr>
      <vt:lpstr>Digital encoding techniques</vt:lpstr>
      <vt:lpstr>PowerPoint Presentation</vt:lpstr>
      <vt:lpstr>PowerPoint Presentation</vt:lpstr>
      <vt:lpstr>PowerPoint Presentation</vt:lpstr>
      <vt:lpstr>NonReturn to Zero level NRZ-L </vt:lpstr>
      <vt:lpstr>NonReturn to Zero Invert NRZ-I</vt:lpstr>
      <vt:lpstr>PowerPoint Presentation</vt:lpstr>
      <vt:lpstr>Alternatie Mark Inversion- AMI</vt:lpstr>
      <vt:lpstr>AMI</vt:lpstr>
      <vt:lpstr>Manchester</vt:lpstr>
      <vt:lpstr>Manchester</vt:lpstr>
      <vt:lpstr>Differential Manchester</vt:lpstr>
      <vt:lpstr>Differential manchester</vt:lpstr>
      <vt:lpstr>Scrambled codes</vt:lpstr>
      <vt:lpstr>Block coding</vt:lpstr>
      <vt:lpstr>Block coding: 4B\5B</vt:lpstr>
      <vt:lpstr>Block coding : 4B\5B</vt:lpstr>
      <vt:lpstr>Block coding : 8B\10B</vt:lpstr>
      <vt:lpstr>Block coding : 8B\6T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Abdulrahman Abdullah O Alomair</cp:lastModifiedBy>
  <cp:revision>27</cp:revision>
  <dcterms:created xsi:type="dcterms:W3CDTF">2006-08-16T00:00:00Z</dcterms:created>
  <dcterms:modified xsi:type="dcterms:W3CDTF">2017-10-25T14:40:43Z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0x010101005C7E1F0541E1654FBE7336D08FD17548</vt:lpwstr>
  </property>
</Properties>
</file>