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58"/>
  </p:notesMasterIdLst>
  <p:sldIdLst>
    <p:sldId id="256" r:id="rId2"/>
    <p:sldId id="280" r:id="rId3"/>
    <p:sldId id="281" r:id="rId4"/>
    <p:sldId id="282" r:id="rId5"/>
    <p:sldId id="284" r:id="rId6"/>
    <p:sldId id="285" r:id="rId7"/>
    <p:sldId id="320" r:id="rId8"/>
    <p:sldId id="321" r:id="rId9"/>
    <p:sldId id="322" r:id="rId10"/>
    <p:sldId id="323" r:id="rId11"/>
    <p:sldId id="336" r:id="rId12"/>
    <p:sldId id="324" r:id="rId13"/>
    <p:sldId id="325" r:id="rId14"/>
    <p:sldId id="326" r:id="rId15"/>
    <p:sldId id="327" r:id="rId16"/>
    <p:sldId id="328" r:id="rId17"/>
    <p:sldId id="338" r:id="rId18"/>
    <p:sldId id="339" r:id="rId19"/>
    <p:sldId id="340" r:id="rId20"/>
    <p:sldId id="341" r:id="rId21"/>
    <p:sldId id="342" r:id="rId22"/>
    <p:sldId id="343" r:id="rId23"/>
    <p:sldId id="346" r:id="rId24"/>
    <p:sldId id="350" r:id="rId25"/>
    <p:sldId id="329" r:id="rId26"/>
    <p:sldId id="330" r:id="rId27"/>
    <p:sldId id="349" r:id="rId28"/>
    <p:sldId id="331" r:id="rId29"/>
    <p:sldId id="351" r:id="rId30"/>
    <p:sldId id="352" r:id="rId31"/>
    <p:sldId id="332" r:id="rId32"/>
    <p:sldId id="333" r:id="rId33"/>
    <p:sldId id="334" r:id="rId34"/>
    <p:sldId id="286" r:id="rId35"/>
    <p:sldId id="287" r:id="rId36"/>
    <p:sldId id="337" r:id="rId37"/>
    <p:sldId id="309" r:id="rId38"/>
    <p:sldId id="310" r:id="rId39"/>
    <p:sldId id="311" r:id="rId40"/>
    <p:sldId id="312" r:id="rId41"/>
    <p:sldId id="314" r:id="rId42"/>
    <p:sldId id="353" r:id="rId43"/>
    <p:sldId id="354" r:id="rId44"/>
    <p:sldId id="318" r:id="rId45"/>
    <p:sldId id="316" r:id="rId46"/>
    <p:sldId id="261" r:id="rId47"/>
    <p:sldId id="262" r:id="rId48"/>
    <p:sldId id="279" r:id="rId49"/>
    <p:sldId id="263" r:id="rId50"/>
    <p:sldId id="271" r:id="rId51"/>
    <p:sldId id="272" r:id="rId52"/>
    <p:sldId id="273" r:id="rId53"/>
    <p:sldId id="274" r:id="rId54"/>
    <p:sldId id="288" r:id="rId55"/>
    <p:sldId id="289" r:id="rId56"/>
    <p:sldId id="275" r:id="rId5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892" autoAdjust="0"/>
    <p:restoredTop sz="94660"/>
  </p:normalViewPr>
  <p:slideViewPr>
    <p:cSldViewPr>
      <p:cViewPr varScale="1">
        <p:scale>
          <a:sx n="74" d="100"/>
          <a:sy n="74" d="100"/>
        </p:scale>
        <p:origin x="64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4C8EA3-8DD0-43D7-8315-A60F81B9825E}" type="datetimeFigureOut">
              <a:rPr lang="en-US" smtClean="0"/>
              <a:pPr/>
              <a:t>10/24/2016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988C6B-CDFB-4203-82E7-4ACE2D36244C}" type="slidenum">
              <a:rPr lang="en-US" smtClean="0"/>
              <a:pPr/>
              <a:t>‹#›</a:t>
            </a:fld>
            <a:endParaRPr lang="en-US"/>
          </a:p>
        </p:txBody>
      </p:sp>
    </p:spTree>
    <p:extLst>
      <p:ext uri="{BB962C8B-B14F-4D97-AF65-F5344CB8AC3E}">
        <p14:creationId xmlns:p14="http://schemas.microsoft.com/office/powerpoint/2010/main" val="3183336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410932A6-03BC-4E7D-ACDA-75FD572DB374}" type="slidenum">
              <a:rPr lang="en-US" smtClean="0"/>
              <a:pPr/>
              <a:t>8</a:t>
            </a:fld>
            <a:endParaRPr lang="th-TH" smtClean="0"/>
          </a:p>
        </p:txBody>
      </p:sp>
      <p:sp>
        <p:nvSpPr>
          <p:cNvPr id="38915" name="Rectangle 2"/>
          <p:cNvSpPr>
            <a:spLocks noGrp="1" noRot="1" noChangeAspect="1" noChangeArrowheads="1" noTextEdit="1"/>
          </p:cNvSpPr>
          <p:nvPr>
            <p:ph type="sldImg"/>
          </p:nvPr>
        </p:nvSpPr>
        <p:spPr>
          <a:xfrm>
            <a:off x="1365250" y="869950"/>
            <a:ext cx="4171950" cy="3128963"/>
          </a:xfrm>
          <a:ln/>
        </p:spPr>
      </p:sp>
      <p:sp>
        <p:nvSpPr>
          <p:cNvPr id="38916" name="Rectangle 3"/>
          <p:cNvSpPr>
            <a:spLocks noGrp="1" noChangeArrowheads="1"/>
          </p:cNvSpPr>
          <p:nvPr>
            <p:ph type="body" idx="1"/>
          </p:nvPr>
        </p:nvSpPr>
        <p:spPr>
          <a:xfrm>
            <a:off x="1067346" y="4304645"/>
            <a:ext cx="4770850" cy="3474918"/>
          </a:xfrm>
          <a:noFill/>
          <a:ln/>
        </p:spPr>
        <p:txBody>
          <a:bodyPr/>
          <a:lstStyle/>
          <a:p>
            <a:pPr eaLnBrk="1" hangingPunct="1"/>
            <a:endParaRPr lang="en-US" smtClean="0"/>
          </a:p>
        </p:txBody>
      </p:sp>
    </p:spTree>
    <p:extLst>
      <p:ext uri="{BB962C8B-B14F-4D97-AF65-F5344CB8AC3E}">
        <p14:creationId xmlns:p14="http://schemas.microsoft.com/office/powerpoint/2010/main" val="29502024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37088937-0F97-4840-A6A1-FB6B4C378C46}" type="slidenum">
              <a:rPr lang="en-US" smtClean="0"/>
              <a:pPr/>
              <a:t>25</a:t>
            </a:fld>
            <a:endParaRPr lang="th-TH" smtClean="0"/>
          </a:p>
        </p:txBody>
      </p:sp>
      <p:sp>
        <p:nvSpPr>
          <p:cNvPr id="47107" name="Rectangle 2"/>
          <p:cNvSpPr>
            <a:spLocks noGrp="1" noRot="1" noChangeAspect="1" noChangeArrowheads="1" noTextEdit="1"/>
          </p:cNvSpPr>
          <p:nvPr>
            <p:ph type="sldImg"/>
          </p:nvPr>
        </p:nvSpPr>
        <p:spPr>
          <a:xfrm>
            <a:off x="1365250" y="869950"/>
            <a:ext cx="4171950" cy="3128963"/>
          </a:xfrm>
          <a:ln/>
        </p:spPr>
      </p:sp>
      <p:sp>
        <p:nvSpPr>
          <p:cNvPr id="47108" name="Rectangle 3"/>
          <p:cNvSpPr>
            <a:spLocks noGrp="1" noChangeArrowheads="1"/>
          </p:cNvSpPr>
          <p:nvPr>
            <p:ph type="body" idx="1"/>
          </p:nvPr>
        </p:nvSpPr>
        <p:spPr>
          <a:xfrm>
            <a:off x="1067346" y="4304645"/>
            <a:ext cx="4770850" cy="184666"/>
          </a:xfrm>
          <a:noFill/>
          <a:ln/>
        </p:spPr>
        <p:txBody>
          <a:bodyPr lIns="0" tIns="0" rIns="0" bIns="0">
            <a:spAutoFit/>
          </a:bodyPr>
          <a:lstStyle/>
          <a:p>
            <a:pPr eaLnBrk="1" hangingPunct="1"/>
            <a:endParaRPr lang="zh-CN" altLang="en-US" smtClean="0"/>
          </a:p>
        </p:txBody>
      </p:sp>
    </p:spTree>
    <p:extLst>
      <p:ext uri="{BB962C8B-B14F-4D97-AF65-F5344CB8AC3E}">
        <p14:creationId xmlns:p14="http://schemas.microsoft.com/office/powerpoint/2010/main" val="38157702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D8724F82-E51F-4139-A36D-2D2AD045BBFC}" type="slidenum">
              <a:rPr lang="en-US" smtClean="0"/>
              <a:pPr/>
              <a:t>26</a:t>
            </a:fld>
            <a:endParaRPr lang="th-TH" smtClean="0"/>
          </a:p>
        </p:txBody>
      </p:sp>
      <p:sp>
        <p:nvSpPr>
          <p:cNvPr id="48131" name="Rectangle 2"/>
          <p:cNvSpPr>
            <a:spLocks noGrp="1" noRot="1" noChangeAspect="1" noChangeArrowheads="1" noTextEdit="1"/>
          </p:cNvSpPr>
          <p:nvPr>
            <p:ph type="sldImg"/>
          </p:nvPr>
        </p:nvSpPr>
        <p:spPr>
          <a:xfrm>
            <a:off x="1365250" y="869950"/>
            <a:ext cx="4171950" cy="3128963"/>
          </a:xfrm>
          <a:ln/>
        </p:spPr>
      </p:sp>
      <p:sp>
        <p:nvSpPr>
          <p:cNvPr id="48132" name="Rectangle 3"/>
          <p:cNvSpPr>
            <a:spLocks noGrp="1" noChangeArrowheads="1"/>
          </p:cNvSpPr>
          <p:nvPr>
            <p:ph type="body" idx="1"/>
          </p:nvPr>
        </p:nvSpPr>
        <p:spPr>
          <a:xfrm>
            <a:off x="1067346" y="4304645"/>
            <a:ext cx="4770850" cy="184666"/>
          </a:xfrm>
          <a:noFill/>
          <a:ln/>
        </p:spPr>
        <p:txBody>
          <a:bodyPr lIns="0" tIns="0" rIns="0" bIns="0">
            <a:spAutoFit/>
          </a:bodyPr>
          <a:lstStyle/>
          <a:p>
            <a:pPr eaLnBrk="1" hangingPunct="1"/>
            <a:endParaRPr lang="zh-CN" altLang="en-US" smtClean="0"/>
          </a:p>
        </p:txBody>
      </p:sp>
    </p:spTree>
    <p:extLst>
      <p:ext uri="{BB962C8B-B14F-4D97-AF65-F5344CB8AC3E}">
        <p14:creationId xmlns:p14="http://schemas.microsoft.com/office/powerpoint/2010/main" val="17314407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DF3094-7B6C-4A31-9436-ACC14A1ED205}" type="slidenum">
              <a:rPr lang="en-US"/>
              <a:pPr/>
              <a:t>27</a:t>
            </a:fld>
            <a:endParaRPr lang="en-US"/>
          </a:p>
        </p:txBody>
      </p:sp>
      <p:sp>
        <p:nvSpPr>
          <p:cNvPr id="555010" name="Rectangle 2"/>
          <p:cNvSpPr>
            <a:spLocks noGrp="1" noRot="1" noChangeAspect="1" noChangeArrowheads="1" noTextEdit="1"/>
          </p:cNvSpPr>
          <p:nvPr>
            <p:ph type="sldImg"/>
          </p:nvPr>
        </p:nvSpPr>
        <p:spPr>
          <a:ln/>
        </p:spPr>
      </p:sp>
      <p:sp>
        <p:nvSpPr>
          <p:cNvPr id="555011" name="Rectangle 3"/>
          <p:cNvSpPr>
            <a:spLocks noGrp="1" noChangeArrowheads="1"/>
          </p:cNvSpPr>
          <p:nvPr>
            <p:ph type="body" idx="1"/>
          </p:nvPr>
        </p:nvSpPr>
        <p:spPr/>
        <p:txBody>
          <a:bodyPr/>
          <a:lstStyle/>
          <a:p>
            <a:endParaRPr lang="en-CA"/>
          </a:p>
        </p:txBody>
      </p:sp>
    </p:spTree>
    <p:extLst>
      <p:ext uri="{BB962C8B-B14F-4D97-AF65-F5344CB8AC3E}">
        <p14:creationId xmlns:p14="http://schemas.microsoft.com/office/powerpoint/2010/main" val="20257115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7F343FB4-3AF5-4AB5-9510-B645CD304A2B}" type="slidenum">
              <a:rPr lang="en-US" smtClean="0"/>
              <a:pPr/>
              <a:t>28</a:t>
            </a:fld>
            <a:endParaRPr lang="th-TH" smtClean="0"/>
          </a:p>
        </p:txBody>
      </p:sp>
      <p:sp>
        <p:nvSpPr>
          <p:cNvPr id="49155" name="Rectangle 2"/>
          <p:cNvSpPr>
            <a:spLocks noGrp="1" noRot="1" noChangeAspect="1" noChangeArrowheads="1" noTextEdit="1"/>
          </p:cNvSpPr>
          <p:nvPr>
            <p:ph type="sldImg"/>
          </p:nvPr>
        </p:nvSpPr>
        <p:spPr>
          <a:xfrm>
            <a:off x="1365250" y="869950"/>
            <a:ext cx="4171950" cy="3128963"/>
          </a:xfrm>
          <a:ln/>
        </p:spPr>
      </p:sp>
      <p:sp>
        <p:nvSpPr>
          <p:cNvPr id="49156" name="Rectangle 3"/>
          <p:cNvSpPr>
            <a:spLocks noGrp="1" noChangeArrowheads="1"/>
          </p:cNvSpPr>
          <p:nvPr>
            <p:ph type="body" idx="1"/>
          </p:nvPr>
        </p:nvSpPr>
        <p:spPr>
          <a:xfrm>
            <a:off x="1067346" y="4304645"/>
            <a:ext cx="4770850" cy="184666"/>
          </a:xfrm>
          <a:noFill/>
          <a:ln/>
        </p:spPr>
        <p:txBody>
          <a:bodyPr lIns="0" tIns="0" rIns="0" bIns="0">
            <a:spAutoFit/>
          </a:bodyPr>
          <a:lstStyle/>
          <a:p>
            <a:pPr eaLnBrk="1" hangingPunct="1"/>
            <a:endParaRPr lang="zh-CN" altLang="en-US" smtClean="0"/>
          </a:p>
        </p:txBody>
      </p:sp>
    </p:spTree>
    <p:extLst>
      <p:ext uri="{BB962C8B-B14F-4D97-AF65-F5344CB8AC3E}">
        <p14:creationId xmlns:p14="http://schemas.microsoft.com/office/powerpoint/2010/main" val="389960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D9AC5A-6861-4FA6-85C1-27338ABA894E}" type="slidenum">
              <a:rPr lang="en-US"/>
              <a:pPr/>
              <a:t>29</a:t>
            </a:fld>
            <a:endParaRPr lang="en-US"/>
          </a:p>
        </p:txBody>
      </p:sp>
      <p:sp>
        <p:nvSpPr>
          <p:cNvPr id="550914" name="Rectangle 2"/>
          <p:cNvSpPr>
            <a:spLocks noGrp="1" noRot="1" noChangeAspect="1" noChangeArrowheads="1" noTextEdit="1"/>
          </p:cNvSpPr>
          <p:nvPr>
            <p:ph type="sldImg"/>
          </p:nvPr>
        </p:nvSpPr>
        <p:spPr>
          <a:ln/>
        </p:spPr>
      </p:sp>
      <p:sp>
        <p:nvSpPr>
          <p:cNvPr id="550915" name="Rectangle 3"/>
          <p:cNvSpPr>
            <a:spLocks noGrp="1" noChangeArrowheads="1"/>
          </p:cNvSpPr>
          <p:nvPr>
            <p:ph type="body" idx="1"/>
          </p:nvPr>
        </p:nvSpPr>
        <p:spPr/>
        <p:txBody>
          <a:bodyPr/>
          <a:lstStyle/>
          <a:p>
            <a:endParaRPr lang="en-CA"/>
          </a:p>
        </p:txBody>
      </p:sp>
    </p:spTree>
    <p:extLst>
      <p:ext uri="{BB962C8B-B14F-4D97-AF65-F5344CB8AC3E}">
        <p14:creationId xmlns:p14="http://schemas.microsoft.com/office/powerpoint/2010/main" val="19113837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DDD9AF-E722-4A10-9752-362029A33C94}" type="slidenum">
              <a:rPr lang="en-US"/>
              <a:pPr/>
              <a:t>30</a:t>
            </a:fld>
            <a:endParaRPr lang="en-US"/>
          </a:p>
        </p:txBody>
      </p:sp>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endParaRPr lang="en-CA"/>
          </a:p>
        </p:txBody>
      </p:sp>
    </p:spTree>
    <p:extLst>
      <p:ext uri="{BB962C8B-B14F-4D97-AF65-F5344CB8AC3E}">
        <p14:creationId xmlns:p14="http://schemas.microsoft.com/office/powerpoint/2010/main" val="36018856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36C3CF65-8B72-445E-A96F-749D742E892F}" type="slidenum">
              <a:rPr lang="en-US" smtClean="0"/>
              <a:pPr/>
              <a:t>31</a:t>
            </a:fld>
            <a:endParaRPr lang="th-TH" smtClean="0"/>
          </a:p>
        </p:txBody>
      </p:sp>
      <p:sp>
        <p:nvSpPr>
          <p:cNvPr id="50179" name="Rectangle 2"/>
          <p:cNvSpPr>
            <a:spLocks noGrp="1" noRot="1" noChangeAspect="1" noChangeArrowheads="1" noTextEdit="1"/>
          </p:cNvSpPr>
          <p:nvPr>
            <p:ph type="sldImg"/>
          </p:nvPr>
        </p:nvSpPr>
        <p:spPr>
          <a:xfrm>
            <a:off x="1365250" y="869950"/>
            <a:ext cx="4171950" cy="3128963"/>
          </a:xfrm>
          <a:ln/>
        </p:spPr>
      </p:sp>
      <p:sp>
        <p:nvSpPr>
          <p:cNvPr id="50180" name="Rectangle 3"/>
          <p:cNvSpPr>
            <a:spLocks noGrp="1" noChangeArrowheads="1"/>
          </p:cNvSpPr>
          <p:nvPr>
            <p:ph type="body" idx="1"/>
          </p:nvPr>
        </p:nvSpPr>
        <p:spPr>
          <a:xfrm>
            <a:off x="1067346" y="4304645"/>
            <a:ext cx="4770850" cy="184666"/>
          </a:xfrm>
          <a:noFill/>
          <a:ln/>
        </p:spPr>
        <p:txBody>
          <a:bodyPr lIns="0" tIns="0" rIns="0" bIns="0">
            <a:spAutoFit/>
          </a:bodyPr>
          <a:lstStyle/>
          <a:p>
            <a:pPr eaLnBrk="1" hangingPunct="1"/>
            <a:endParaRPr lang="zh-CN" altLang="en-US" smtClean="0"/>
          </a:p>
        </p:txBody>
      </p:sp>
    </p:spTree>
    <p:extLst>
      <p:ext uri="{BB962C8B-B14F-4D97-AF65-F5344CB8AC3E}">
        <p14:creationId xmlns:p14="http://schemas.microsoft.com/office/powerpoint/2010/main" val="20879587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347337D8-CACB-4957-8623-4EEFD01BDA43}" type="slidenum">
              <a:rPr lang="en-US" smtClean="0"/>
              <a:pPr/>
              <a:t>32</a:t>
            </a:fld>
            <a:endParaRPr lang="th-TH" smtClean="0"/>
          </a:p>
        </p:txBody>
      </p:sp>
      <p:sp>
        <p:nvSpPr>
          <p:cNvPr id="51203" name="Rectangle 2"/>
          <p:cNvSpPr>
            <a:spLocks noGrp="1" noRot="1" noChangeAspect="1" noChangeArrowheads="1" noTextEdit="1"/>
          </p:cNvSpPr>
          <p:nvPr>
            <p:ph type="sldImg"/>
          </p:nvPr>
        </p:nvSpPr>
        <p:spPr>
          <a:xfrm>
            <a:off x="1365250" y="869950"/>
            <a:ext cx="4171950" cy="3128963"/>
          </a:xfrm>
          <a:ln/>
        </p:spPr>
      </p:sp>
      <p:sp>
        <p:nvSpPr>
          <p:cNvPr id="51204" name="Rectangle 3"/>
          <p:cNvSpPr>
            <a:spLocks noGrp="1" noChangeArrowheads="1"/>
          </p:cNvSpPr>
          <p:nvPr>
            <p:ph type="body" idx="1"/>
          </p:nvPr>
        </p:nvSpPr>
        <p:spPr>
          <a:xfrm>
            <a:off x="1067346" y="4304645"/>
            <a:ext cx="4770850" cy="184666"/>
          </a:xfrm>
          <a:noFill/>
          <a:ln/>
        </p:spPr>
        <p:txBody>
          <a:bodyPr lIns="0" tIns="0" rIns="0" bIns="0">
            <a:spAutoFit/>
          </a:bodyPr>
          <a:lstStyle/>
          <a:p>
            <a:pPr eaLnBrk="1" hangingPunct="1"/>
            <a:endParaRPr lang="zh-CN" altLang="en-US" smtClean="0"/>
          </a:p>
        </p:txBody>
      </p:sp>
    </p:spTree>
    <p:extLst>
      <p:ext uri="{BB962C8B-B14F-4D97-AF65-F5344CB8AC3E}">
        <p14:creationId xmlns:p14="http://schemas.microsoft.com/office/powerpoint/2010/main" val="30177037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560A8F98-4B3A-4A46-8D4B-7EBC452B06B6}" type="slidenum">
              <a:rPr lang="en-US" smtClean="0"/>
              <a:pPr/>
              <a:t>33</a:t>
            </a:fld>
            <a:endParaRPr lang="th-TH" smtClean="0"/>
          </a:p>
        </p:txBody>
      </p:sp>
      <p:sp>
        <p:nvSpPr>
          <p:cNvPr id="52227" name="Rectangle 2"/>
          <p:cNvSpPr>
            <a:spLocks noGrp="1" noRot="1" noChangeAspect="1" noChangeArrowheads="1" noTextEdit="1"/>
          </p:cNvSpPr>
          <p:nvPr>
            <p:ph type="sldImg"/>
          </p:nvPr>
        </p:nvSpPr>
        <p:spPr>
          <a:xfrm>
            <a:off x="1365250" y="869950"/>
            <a:ext cx="4171950" cy="3128963"/>
          </a:xfrm>
          <a:ln/>
        </p:spPr>
      </p:sp>
      <p:sp>
        <p:nvSpPr>
          <p:cNvPr id="52228" name="Rectangle 3"/>
          <p:cNvSpPr>
            <a:spLocks noGrp="1" noChangeArrowheads="1"/>
          </p:cNvSpPr>
          <p:nvPr>
            <p:ph type="body" idx="1"/>
          </p:nvPr>
        </p:nvSpPr>
        <p:spPr>
          <a:xfrm>
            <a:off x="1067346" y="4304645"/>
            <a:ext cx="4770850" cy="3474918"/>
          </a:xfrm>
          <a:noFill/>
          <a:ln/>
        </p:spPr>
        <p:txBody>
          <a:bodyPr/>
          <a:lstStyle/>
          <a:p>
            <a:pPr eaLnBrk="1" hangingPunct="1"/>
            <a:endParaRPr lang="en-US" smtClean="0"/>
          </a:p>
        </p:txBody>
      </p:sp>
    </p:spTree>
    <p:extLst>
      <p:ext uri="{BB962C8B-B14F-4D97-AF65-F5344CB8AC3E}">
        <p14:creationId xmlns:p14="http://schemas.microsoft.com/office/powerpoint/2010/main" val="4355928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2A8D49-557D-4088-9A46-573BDC5648D9}" type="slidenum">
              <a:rPr lang="en-US"/>
              <a:pPr/>
              <a:t>36</a:t>
            </a:fld>
            <a:endParaRPr lang="en-US"/>
          </a:p>
        </p:txBody>
      </p:sp>
      <p:sp>
        <p:nvSpPr>
          <p:cNvPr id="614402" name="Rectangle 2"/>
          <p:cNvSpPr>
            <a:spLocks noGrp="1" noRot="1" noChangeAspect="1" noChangeArrowheads="1" noTextEdit="1"/>
          </p:cNvSpPr>
          <p:nvPr>
            <p:ph type="sldImg"/>
          </p:nvPr>
        </p:nvSpPr>
        <p:spPr>
          <a:ln/>
        </p:spPr>
      </p:sp>
      <p:sp>
        <p:nvSpPr>
          <p:cNvPr id="61440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4783530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21897F69-642B-4677-905D-D06F5BE40819}" type="slidenum">
              <a:rPr lang="en-US" smtClean="0"/>
              <a:pPr/>
              <a:t>9</a:t>
            </a:fld>
            <a:endParaRPr lang="th-TH" smtClean="0"/>
          </a:p>
        </p:txBody>
      </p:sp>
      <p:sp>
        <p:nvSpPr>
          <p:cNvPr id="39939" name="Rectangle 2"/>
          <p:cNvSpPr>
            <a:spLocks noGrp="1" noRot="1" noChangeAspect="1" noChangeArrowheads="1" noTextEdit="1"/>
          </p:cNvSpPr>
          <p:nvPr>
            <p:ph type="sldImg"/>
          </p:nvPr>
        </p:nvSpPr>
        <p:spPr>
          <a:xfrm>
            <a:off x="1365250" y="869950"/>
            <a:ext cx="4171950" cy="3128963"/>
          </a:xfrm>
          <a:ln/>
        </p:spPr>
      </p:sp>
      <p:sp>
        <p:nvSpPr>
          <p:cNvPr id="39940" name="Rectangle 3"/>
          <p:cNvSpPr>
            <a:spLocks noGrp="1" noChangeArrowheads="1"/>
          </p:cNvSpPr>
          <p:nvPr>
            <p:ph type="body" idx="1"/>
          </p:nvPr>
        </p:nvSpPr>
        <p:spPr>
          <a:xfrm>
            <a:off x="1067346" y="4304645"/>
            <a:ext cx="4770850" cy="184666"/>
          </a:xfrm>
          <a:noFill/>
          <a:ln/>
        </p:spPr>
        <p:txBody>
          <a:bodyPr lIns="0" tIns="0" rIns="0" bIns="0">
            <a:spAutoFit/>
          </a:bodyPr>
          <a:lstStyle/>
          <a:p>
            <a:pPr eaLnBrk="1" hangingPunct="1"/>
            <a:endParaRPr lang="zh-CN" altLang="en-US" smtClean="0"/>
          </a:p>
        </p:txBody>
      </p:sp>
    </p:spTree>
    <p:extLst>
      <p:ext uri="{BB962C8B-B14F-4D97-AF65-F5344CB8AC3E}">
        <p14:creationId xmlns:p14="http://schemas.microsoft.com/office/powerpoint/2010/main" val="26350483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550138-6CE6-42A5-B4A3-853989E44754}" type="slidenum">
              <a:rPr lang="en-US"/>
              <a:pPr/>
              <a:t>42</a:t>
            </a:fld>
            <a:endParaRPr lang="en-US"/>
          </a:p>
        </p:txBody>
      </p:sp>
      <p:sp>
        <p:nvSpPr>
          <p:cNvPr id="552962" name="Rectangle 2"/>
          <p:cNvSpPr>
            <a:spLocks noGrp="1" noRot="1" noChangeAspect="1" noChangeArrowheads="1" noTextEdit="1"/>
          </p:cNvSpPr>
          <p:nvPr>
            <p:ph type="sldImg"/>
          </p:nvPr>
        </p:nvSpPr>
        <p:spPr>
          <a:ln/>
        </p:spPr>
      </p:sp>
      <p:sp>
        <p:nvSpPr>
          <p:cNvPr id="552963" name="Rectangle 3"/>
          <p:cNvSpPr>
            <a:spLocks noGrp="1" noChangeArrowheads="1"/>
          </p:cNvSpPr>
          <p:nvPr>
            <p:ph type="body" idx="1"/>
          </p:nvPr>
        </p:nvSpPr>
        <p:spPr/>
        <p:txBody>
          <a:bodyPr/>
          <a:lstStyle/>
          <a:p>
            <a:endParaRPr lang="en-CA"/>
          </a:p>
        </p:txBody>
      </p:sp>
    </p:spTree>
    <p:extLst>
      <p:ext uri="{BB962C8B-B14F-4D97-AF65-F5344CB8AC3E}">
        <p14:creationId xmlns:p14="http://schemas.microsoft.com/office/powerpoint/2010/main" val="35495381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31603C-93B9-468C-92DE-B79E1F240E9B}" type="slidenum">
              <a:rPr lang="en-US"/>
              <a:pPr/>
              <a:t>43</a:t>
            </a:fld>
            <a:endParaRPr lang="en-US"/>
          </a:p>
        </p:txBody>
      </p:sp>
      <p:sp>
        <p:nvSpPr>
          <p:cNvPr id="536578" name="Rectangle 2"/>
          <p:cNvSpPr>
            <a:spLocks noGrp="1" noRot="1" noChangeAspect="1" noChangeArrowheads="1" noTextEdit="1"/>
          </p:cNvSpPr>
          <p:nvPr>
            <p:ph type="sldImg"/>
          </p:nvPr>
        </p:nvSpPr>
        <p:spPr>
          <a:ln/>
        </p:spPr>
      </p:sp>
      <p:sp>
        <p:nvSpPr>
          <p:cNvPr id="536579" name="Rectangle 3"/>
          <p:cNvSpPr>
            <a:spLocks noGrp="1" noChangeArrowheads="1"/>
          </p:cNvSpPr>
          <p:nvPr>
            <p:ph type="body" idx="1"/>
          </p:nvPr>
        </p:nvSpPr>
        <p:spPr/>
        <p:txBody>
          <a:bodyPr/>
          <a:lstStyle/>
          <a:p>
            <a:endParaRPr lang="en-CA"/>
          </a:p>
        </p:txBody>
      </p:sp>
    </p:spTree>
    <p:extLst>
      <p:ext uri="{BB962C8B-B14F-4D97-AF65-F5344CB8AC3E}">
        <p14:creationId xmlns:p14="http://schemas.microsoft.com/office/powerpoint/2010/main" val="1212940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A0FC75E-AAAF-4EDF-AADA-39B6BB549ABD}" type="slidenum">
              <a:rPr lang="en-US" smtClean="0"/>
              <a:pPr/>
              <a:t>10</a:t>
            </a:fld>
            <a:endParaRPr lang="th-TH" smtClean="0"/>
          </a:p>
        </p:txBody>
      </p:sp>
      <p:sp>
        <p:nvSpPr>
          <p:cNvPr id="40963" name="Rectangle 2"/>
          <p:cNvSpPr>
            <a:spLocks noGrp="1" noRot="1" noChangeAspect="1" noChangeArrowheads="1" noTextEdit="1"/>
          </p:cNvSpPr>
          <p:nvPr>
            <p:ph type="sldImg"/>
          </p:nvPr>
        </p:nvSpPr>
        <p:spPr>
          <a:xfrm>
            <a:off x="1365250" y="869950"/>
            <a:ext cx="4171950" cy="3128963"/>
          </a:xfrm>
          <a:ln/>
        </p:spPr>
      </p:sp>
      <p:sp>
        <p:nvSpPr>
          <p:cNvPr id="40964" name="Rectangle 3"/>
          <p:cNvSpPr>
            <a:spLocks noGrp="1" noChangeArrowheads="1"/>
          </p:cNvSpPr>
          <p:nvPr>
            <p:ph type="body" idx="1"/>
          </p:nvPr>
        </p:nvSpPr>
        <p:spPr>
          <a:xfrm>
            <a:off x="1067346" y="4304645"/>
            <a:ext cx="4770850" cy="184666"/>
          </a:xfrm>
          <a:noFill/>
          <a:ln/>
        </p:spPr>
        <p:txBody>
          <a:bodyPr lIns="0" tIns="0" rIns="0" bIns="0">
            <a:spAutoFit/>
          </a:bodyPr>
          <a:lstStyle/>
          <a:p>
            <a:pPr eaLnBrk="1" hangingPunct="1"/>
            <a:endParaRPr lang="zh-CN" altLang="en-US" smtClean="0"/>
          </a:p>
        </p:txBody>
      </p:sp>
    </p:spTree>
    <p:extLst>
      <p:ext uri="{BB962C8B-B14F-4D97-AF65-F5344CB8AC3E}">
        <p14:creationId xmlns:p14="http://schemas.microsoft.com/office/powerpoint/2010/main" val="1735759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A54ADB40-50CA-4708-9E72-1A7877AA26F9}" type="slidenum">
              <a:rPr lang="en-US" smtClean="0"/>
              <a:pPr/>
              <a:t>12</a:t>
            </a:fld>
            <a:endParaRPr lang="th-TH" smtClean="0"/>
          </a:p>
        </p:txBody>
      </p:sp>
      <p:sp>
        <p:nvSpPr>
          <p:cNvPr id="41987" name="Rectangle 2"/>
          <p:cNvSpPr>
            <a:spLocks noGrp="1" noRot="1" noChangeAspect="1" noChangeArrowheads="1" noTextEdit="1"/>
          </p:cNvSpPr>
          <p:nvPr>
            <p:ph type="sldImg"/>
          </p:nvPr>
        </p:nvSpPr>
        <p:spPr>
          <a:xfrm>
            <a:off x="1365250" y="869950"/>
            <a:ext cx="4171950" cy="3128963"/>
          </a:xfrm>
          <a:ln/>
        </p:spPr>
      </p:sp>
      <p:sp>
        <p:nvSpPr>
          <p:cNvPr id="41988" name="Rectangle 3"/>
          <p:cNvSpPr>
            <a:spLocks noGrp="1" noChangeArrowheads="1"/>
          </p:cNvSpPr>
          <p:nvPr>
            <p:ph type="body" idx="1"/>
          </p:nvPr>
        </p:nvSpPr>
        <p:spPr>
          <a:xfrm>
            <a:off x="1067346" y="4304645"/>
            <a:ext cx="4770850" cy="184666"/>
          </a:xfrm>
          <a:noFill/>
          <a:ln/>
        </p:spPr>
        <p:txBody>
          <a:bodyPr lIns="0" tIns="0" rIns="0" bIns="0">
            <a:spAutoFit/>
          </a:bodyPr>
          <a:lstStyle/>
          <a:p>
            <a:pPr eaLnBrk="1" hangingPunct="1"/>
            <a:endParaRPr lang="zh-CN" altLang="en-US" smtClean="0"/>
          </a:p>
        </p:txBody>
      </p:sp>
    </p:spTree>
    <p:extLst>
      <p:ext uri="{BB962C8B-B14F-4D97-AF65-F5344CB8AC3E}">
        <p14:creationId xmlns:p14="http://schemas.microsoft.com/office/powerpoint/2010/main" val="2749563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2190F51E-9087-49E9-85E9-05FB55B10FB5}" type="slidenum">
              <a:rPr lang="en-US" smtClean="0"/>
              <a:pPr/>
              <a:t>13</a:t>
            </a:fld>
            <a:endParaRPr lang="th-TH" smtClean="0"/>
          </a:p>
        </p:txBody>
      </p:sp>
      <p:sp>
        <p:nvSpPr>
          <p:cNvPr id="43011" name="Rectangle 2"/>
          <p:cNvSpPr>
            <a:spLocks noGrp="1" noRot="1" noChangeAspect="1" noChangeArrowheads="1" noTextEdit="1"/>
          </p:cNvSpPr>
          <p:nvPr>
            <p:ph type="sldImg"/>
          </p:nvPr>
        </p:nvSpPr>
        <p:spPr>
          <a:xfrm>
            <a:off x="1365250" y="869950"/>
            <a:ext cx="4171950" cy="3128963"/>
          </a:xfrm>
          <a:ln/>
        </p:spPr>
      </p:sp>
      <p:sp>
        <p:nvSpPr>
          <p:cNvPr id="43012" name="Rectangle 3"/>
          <p:cNvSpPr>
            <a:spLocks noGrp="1" noChangeArrowheads="1"/>
          </p:cNvSpPr>
          <p:nvPr>
            <p:ph type="body" idx="1"/>
          </p:nvPr>
        </p:nvSpPr>
        <p:spPr>
          <a:xfrm>
            <a:off x="1067346" y="4304645"/>
            <a:ext cx="4770850" cy="184666"/>
          </a:xfrm>
          <a:noFill/>
          <a:ln/>
        </p:spPr>
        <p:txBody>
          <a:bodyPr lIns="0" tIns="0" rIns="0" bIns="0">
            <a:spAutoFit/>
          </a:bodyPr>
          <a:lstStyle/>
          <a:p>
            <a:pPr eaLnBrk="1" hangingPunct="1"/>
            <a:endParaRPr lang="zh-CN" altLang="en-US" smtClean="0"/>
          </a:p>
        </p:txBody>
      </p:sp>
    </p:spTree>
    <p:extLst>
      <p:ext uri="{BB962C8B-B14F-4D97-AF65-F5344CB8AC3E}">
        <p14:creationId xmlns:p14="http://schemas.microsoft.com/office/powerpoint/2010/main" val="2702789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94C14BB5-8B31-4438-ABE8-B6006B7DEDEE}" type="slidenum">
              <a:rPr lang="en-US" smtClean="0"/>
              <a:pPr/>
              <a:t>14</a:t>
            </a:fld>
            <a:endParaRPr lang="th-TH" smtClean="0"/>
          </a:p>
        </p:txBody>
      </p:sp>
      <p:sp>
        <p:nvSpPr>
          <p:cNvPr id="44035" name="Rectangle 2"/>
          <p:cNvSpPr>
            <a:spLocks noGrp="1" noRot="1" noChangeAspect="1" noChangeArrowheads="1" noTextEdit="1"/>
          </p:cNvSpPr>
          <p:nvPr>
            <p:ph type="sldImg"/>
          </p:nvPr>
        </p:nvSpPr>
        <p:spPr>
          <a:xfrm>
            <a:off x="1365250" y="869950"/>
            <a:ext cx="4171950" cy="3128963"/>
          </a:xfrm>
          <a:ln/>
        </p:spPr>
      </p:sp>
      <p:sp>
        <p:nvSpPr>
          <p:cNvPr id="44036" name="Rectangle 3"/>
          <p:cNvSpPr>
            <a:spLocks noGrp="1" noChangeArrowheads="1"/>
          </p:cNvSpPr>
          <p:nvPr>
            <p:ph type="body" idx="1"/>
          </p:nvPr>
        </p:nvSpPr>
        <p:spPr>
          <a:xfrm>
            <a:off x="1067346" y="4304645"/>
            <a:ext cx="4770850" cy="184666"/>
          </a:xfrm>
          <a:noFill/>
          <a:ln/>
        </p:spPr>
        <p:txBody>
          <a:bodyPr lIns="0" tIns="0" rIns="0" bIns="0">
            <a:spAutoFit/>
          </a:bodyPr>
          <a:lstStyle/>
          <a:p>
            <a:pPr eaLnBrk="1" hangingPunct="1"/>
            <a:endParaRPr lang="zh-CN" altLang="en-US" smtClean="0"/>
          </a:p>
        </p:txBody>
      </p:sp>
    </p:spTree>
    <p:extLst>
      <p:ext uri="{BB962C8B-B14F-4D97-AF65-F5344CB8AC3E}">
        <p14:creationId xmlns:p14="http://schemas.microsoft.com/office/powerpoint/2010/main" val="27072333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A0515EFD-31A8-42BC-BEAA-C8235C9F5CEC}" type="slidenum">
              <a:rPr lang="en-US" smtClean="0"/>
              <a:pPr/>
              <a:t>15</a:t>
            </a:fld>
            <a:endParaRPr lang="th-TH" smtClean="0"/>
          </a:p>
        </p:txBody>
      </p:sp>
      <p:sp>
        <p:nvSpPr>
          <p:cNvPr id="45059" name="Rectangle 2"/>
          <p:cNvSpPr>
            <a:spLocks noGrp="1" noRot="1" noChangeAspect="1" noChangeArrowheads="1" noTextEdit="1"/>
          </p:cNvSpPr>
          <p:nvPr>
            <p:ph type="sldImg"/>
          </p:nvPr>
        </p:nvSpPr>
        <p:spPr>
          <a:xfrm>
            <a:off x="1365250" y="869950"/>
            <a:ext cx="4171950" cy="3128963"/>
          </a:xfrm>
          <a:ln/>
        </p:spPr>
      </p:sp>
      <p:sp>
        <p:nvSpPr>
          <p:cNvPr id="45060" name="Rectangle 3"/>
          <p:cNvSpPr>
            <a:spLocks noGrp="1" noChangeArrowheads="1"/>
          </p:cNvSpPr>
          <p:nvPr>
            <p:ph type="body" idx="1"/>
          </p:nvPr>
        </p:nvSpPr>
        <p:spPr>
          <a:xfrm>
            <a:off x="1067346" y="4304645"/>
            <a:ext cx="4770850" cy="184666"/>
          </a:xfrm>
          <a:noFill/>
          <a:ln/>
        </p:spPr>
        <p:txBody>
          <a:bodyPr lIns="0" tIns="0" rIns="0" bIns="0">
            <a:spAutoFit/>
          </a:bodyPr>
          <a:lstStyle/>
          <a:p>
            <a:pPr eaLnBrk="1" hangingPunct="1"/>
            <a:endParaRPr lang="zh-CN" altLang="en-US" smtClean="0"/>
          </a:p>
        </p:txBody>
      </p:sp>
    </p:spTree>
    <p:extLst>
      <p:ext uri="{BB962C8B-B14F-4D97-AF65-F5344CB8AC3E}">
        <p14:creationId xmlns:p14="http://schemas.microsoft.com/office/powerpoint/2010/main" val="30378561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C99DA471-005C-494B-AAB9-D6D48A26DE0B}" type="slidenum">
              <a:rPr lang="en-US" smtClean="0"/>
              <a:pPr/>
              <a:t>16</a:t>
            </a:fld>
            <a:endParaRPr lang="th-TH" smtClean="0"/>
          </a:p>
        </p:txBody>
      </p:sp>
      <p:sp>
        <p:nvSpPr>
          <p:cNvPr id="46083" name="Rectangle 2"/>
          <p:cNvSpPr>
            <a:spLocks noGrp="1" noRot="1" noChangeAspect="1" noChangeArrowheads="1" noTextEdit="1"/>
          </p:cNvSpPr>
          <p:nvPr>
            <p:ph type="sldImg"/>
          </p:nvPr>
        </p:nvSpPr>
        <p:spPr>
          <a:xfrm>
            <a:off x="1365250" y="869950"/>
            <a:ext cx="4171950" cy="3128963"/>
          </a:xfrm>
          <a:ln/>
        </p:spPr>
      </p:sp>
      <p:sp>
        <p:nvSpPr>
          <p:cNvPr id="46084" name="Rectangle 3"/>
          <p:cNvSpPr>
            <a:spLocks noGrp="1" noChangeArrowheads="1"/>
          </p:cNvSpPr>
          <p:nvPr>
            <p:ph type="body" idx="1"/>
          </p:nvPr>
        </p:nvSpPr>
        <p:spPr>
          <a:xfrm>
            <a:off x="1067346" y="4304645"/>
            <a:ext cx="4770850" cy="184666"/>
          </a:xfrm>
          <a:noFill/>
          <a:ln/>
        </p:spPr>
        <p:txBody>
          <a:bodyPr lIns="0" tIns="0" rIns="0" bIns="0">
            <a:spAutoFit/>
          </a:bodyPr>
          <a:lstStyle/>
          <a:p>
            <a:pPr eaLnBrk="1" hangingPunct="1"/>
            <a:endParaRPr lang="zh-CN" altLang="en-US" smtClean="0"/>
          </a:p>
        </p:txBody>
      </p:sp>
    </p:spTree>
    <p:extLst>
      <p:ext uri="{BB962C8B-B14F-4D97-AF65-F5344CB8AC3E}">
        <p14:creationId xmlns:p14="http://schemas.microsoft.com/office/powerpoint/2010/main" val="39486778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B2C0AE-CEE6-4973-955C-FE3658685307}" type="slidenum">
              <a:rPr lang="en-US"/>
              <a:pPr/>
              <a:t>24</a:t>
            </a:fld>
            <a:endParaRPr lang="en-US"/>
          </a:p>
        </p:txBody>
      </p:sp>
      <p:sp>
        <p:nvSpPr>
          <p:cNvPr id="302082" name="Rectangle 2"/>
          <p:cNvSpPr>
            <a:spLocks noGrp="1" noRot="1" noChangeAspect="1" noChangeArrowheads="1" noTextEdit="1"/>
          </p:cNvSpPr>
          <p:nvPr>
            <p:ph type="sldImg"/>
          </p:nvPr>
        </p:nvSpPr>
        <p:spPr>
          <a:ln/>
        </p:spPr>
      </p:sp>
      <p:sp>
        <p:nvSpPr>
          <p:cNvPr id="302083" name="Rectangle 3"/>
          <p:cNvSpPr>
            <a:spLocks noGrp="1" noChangeArrowheads="1"/>
          </p:cNvSpPr>
          <p:nvPr>
            <p:ph type="body" idx="1"/>
          </p:nvPr>
        </p:nvSpPr>
        <p:spPr/>
        <p:txBody>
          <a:bodyPr/>
          <a:lstStyle/>
          <a:p>
            <a:endParaRPr lang="en-CA"/>
          </a:p>
        </p:txBody>
      </p:sp>
    </p:spTree>
    <p:extLst>
      <p:ext uri="{BB962C8B-B14F-4D97-AF65-F5344CB8AC3E}">
        <p14:creationId xmlns:p14="http://schemas.microsoft.com/office/powerpoint/2010/main" val="1102450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BBA075F-8760-4506-871C-86F0271FD13D}" type="datetimeFigureOut">
              <a:rPr lang="ar-SA" smtClean="0"/>
              <a:pPr/>
              <a:t>01/23/38</a:t>
            </a:fld>
            <a:endParaRPr lang="ar-S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093C8CC-5C3C-4DC6-9B5B-2C06D5AF2188}"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BA075F-8760-4506-871C-86F0271FD13D}" type="datetimeFigureOut">
              <a:rPr lang="ar-SA" smtClean="0"/>
              <a:pPr/>
              <a:t>01/23/38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093C8CC-5C3C-4DC6-9B5B-2C06D5AF218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BBBA075F-8760-4506-871C-86F0271FD13D}" type="datetimeFigureOut">
              <a:rPr lang="ar-SA" smtClean="0"/>
              <a:pPr/>
              <a:t>01/23/38</a:t>
            </a:fld>
            <a:endParaRPr lang="ar-SA"/>
          </a:p>
        </p:txBody>
      </p:sp>
      <p:sp>
        <p:nvSpPr>
          <p:cNvPr id="5" name="Footer Placeholder 4"/>
          <p:cNvSpPr>
            <a:spLocks noGrp="1"/>
          </p:cNvSpPr>
          <p:nvPr>
            <p:ph type="ftr" sz="quarter" idx="11"/>
          </p:nvPr>
        </p:nvSpPr>
        <p:spPr>
          <a:xfrm>
            <a:off x="457201" y="6248207"/>
            <a:ext cx="5573483" cy="365125"/>
          </a:xfrm>
        </p:spPr>
        <p:txBody>
          <a:bodyPr/>
          <a:lstStyle/>
          <a:p>
            <a:endParaRPr lang="ar-S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093C8CC-5C3C-4DC6-9B5B-2C06D5AF2188}"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FEB0A40B-2909-4508-BF8A-71B4AF42EE0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BBA075F-8760-4506-871C-86F0271FD13D}" type="datetimeFigureOut">
              <a:rPr lang="ar-SA" smtClean="0"/>
              <a:pPr/>
              <a:t>01/23/38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093C8CC-5C3C-4DC6-9B5B-2C06D5AF2188}" type="slidenum">
              <a:rPr lang="ar-SA" smtClean="0"/>
              <a:pPr/>
              <a:t>‹#›</a:t>
            </a:fld>
            <a:endParaRPr lang="ar-S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BBA075F-8760-4506-871C-86F0271FD13D}" type="datetimeFigureOut">
              <a:rPr lang="ar-SA" smtClean="0"/>
              <a:pPr/>
              <a:t>01/23/38</a:t>
            </a:fld>
            <a:endParaRPr lang="ar-S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093C8CC-5C3C-4DC6-9B5B-2C06D5AF2188}" type="slidenum">
              <a:rPr lang="ar-SA" smtClean="0"/>
              <a:pPr/>
              <a:t>‹#›</a:t>
            </a:fld>
            <a:endParaRPr lang="ar-SA"/>
          </a:p>
        </p:txBody>
      </p:sp>
      <p:sp>
        <p:nvSpPr>
          <p:cNvPr id="14" name="Footer Placeholder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BBBA075F-8760-4506-871C-86F0271FD13D}" type="datetimeFigureOut">
              <a:rPr lang="ar-SA" smtClean="0"/>
              <a:pPr/>
              <a:t>01/23/38</a:t>
            </a:fld>
            <a:endParaRPr lang="ar-SA"/>
          </a:p>
        </p:txBody>
      </p:sp>
      <p:sp>
        <p:nvSpPr>
          <p:cNvPr id="10" name="Slide Number Placeholder 9"/>
          <p:cNvSpPr>
            <a:spLocks noGrp="1"/>
          </p:cNvSpPr>
          <p:nvPr>
            <p:ph type="sldNum" sz="quarter" idx="16"/>
          </p:nvPr>
        </p:nvSpPr>
        <p:spPr/>
        <p:txBody>
          <a:bodyPr rtlCol="0"/>
          <a:lstStyle/>
          <a:p>
            <a:fld id="{3093C8CC-5C3C-4DC6-9B5B-2C06D5AF2188}" type="slidenum">
              <a:rPr lang="ar-SA" smtClean="0"/>
              <a:pPr/>
              <a:t>‹#›</a:t>
            </a:fld>
            <a:endParaRPr lang="ar-SA"/>
          </a:p>
        </p:txBody>
      </p:sp>
      <p:sp>
        <p:nvSpPr>
          <p:cNvPr id="12" name="Footer Placeholder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BBBA075F-8760-4506-871C-86F0271FD13D}" type="datetimeFigureOut">
              <a:rPr lang="ar-SA" smtClean="0"/>
              <a:pPr/>
              <a:t>01/23/38</a:t>
            </a:fld>
            <a:endParaRPr lang="ar-SA"/>
          </a:p>
        </p:txBody>
      </p:sp>
      <p:sp>
        <p:nvSpPr>
          <p:cNvPr id="12" name="Slide Number Placeholder 11"/>
          <p:cNvSpPr>
            <a:spLocks noGrp="1"/>
          </p:cNvSpPr>
          <p:nvPr>
            <p:ph type="sldNum" sz="quarter" idx="16"/>
          </p:nvPr>
        </p:nvSpPr>
        <p:spPr/>
        <p:txBody>
          <a:bodyPr rtlCol="0"/>
          <a:lstStyle/>
          <a:p>
            <a:fld id="{3093C8CC-5C3C-4DC6-9B5B-2C06D5AF2188}" type="slidenum">
              <a:rPr lang="ar-SA" smtClean="0"/>
              <a:pPr/>
              <a:t>‹#›</a:t>
            </a:fld>
            <a:endParaRPr lang="ar-SA"/>
          </a:p>
        </p:txBody>
      </p:sp>
      <p:sp>
        <p:nvSpPr>
          <p:cNvPr id="14" name="Footer Placeholder 13"/>
          <p:cNvSpPr>
            <a:spLocks noGrp="1"/>
          </p:cNvSpPr>
          <p:nvPr>
            <p:ph type="ftr" sz="quarter" idx="17"/>
          </p:nvPr>
        </p:nvSpPr>
        <p:spPr/>
        <p:txBody>
          <a:bodyPr rtlCol="0"/>
          <a:lstStyle/>
          <a:p>
            <a:endParaRPr lang="ar-S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BBA075F-8760-4506-871C-86F0271FD13D}" type="datetimeFigureOut">
              <a:rPr lang="ar-SA" smtClean="0"/>
              <a:pPr/>
              <a:t>01/23/38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093C8CC-5C3C-4DC6-9B5B-2C06D5AF218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BA075F-8760-4506-871C-86F0271FD13D}" type="datetimeFigureOut">
              <a:rPr lang="ar-SA" smtClean="0"/>
              <a:pPr/>
              <a:t>01/23/38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093C8CC-5C3C-4DC6-9B5B-2C06D5AF218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BBA075F-8760-4506-871C-86F0271FD13D}" type="datetimeFigureOut">
              <a:rPr lang="ar-SA" smtClean="0"/>
              <a:pPr/>
              <a:t>01/23/38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093C8CC-5C3C-4DC6-9B5B-2C06D5AF2188}" type="slidenum">
              <a:rPr lang="ar-SA" smtClean="0"/>
              <a:pPr/>
              <a:t>‹#›</a:t>
            </a:fld>
            <a:endParaRPr lang="ar-S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BBBA075F-8760-4506-871C-86F0271FD13D}" type="datetimeFigureOut">
              <a:rPr lang="ar-SA" smtClean="0"/>
              <a:pPr/>
              <a:t>01/23/38</a:t>
            </a:fld>
            <a:endParaRPr lang="ar-S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093C8CC-5C3C-4DC6-9B5B-2C06D5AF2188}" type="slidenum">
              <a:rPr lang="ar-SA" smtClean="0"/>
              <a:pPr/>
              <a:t>‹#›</a:t>
            </a:fld>
            <a:endParaRPr lang="ar-SA"/>
          </a:p>
        </p:txBody>
      </p:sp>
      <p:sp>
        <p:nvSpPr>
          <p:cNvPr id="14" name="Footer Placeholder 13"/>
          <p:cNvSpPr>
            <a:spLocks noGrp="1"/>
          </p:cNvSpPr>
          <p:nvPr>
            <p:ph type="ftr" sz="quarter" idx="12"/>
          </p:nvPr>
        </p:nvSpPr>
        <p:spPr>
          <a:xfrm>
            <a:off x="1600200" y="6248206"/>
            <a:ext cx="4572000" cy="365125"/>
          </a:xfrm>
        </p:spPr>
        <p:txBody>
          <a:bodyPr rtlCol="0"/>
          <a:lstStyle/>
          <a:p>
            <a:endParaRPr lang="ar-S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BBBA075F-8760-4506-871C-86F0271FD13D}" type="datetimeFigureOut">
              <a:rPr lang="ar-SA" smtClean="0"/>
              <a:pPr/>
              <a:t>01/23/38</a:t>
            </a:fld>
            <a:endParaRPr lang="ar-S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093C8CC-5C3C-4DC6-9B5B-2C06D5AF218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2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www.dcs.bbk.ac.uk/~sven/infsec/coursework1.pdf" TargetMode="External"/><Relationship Id="rId2" Type="http://schemas.openxmlformats.org/officeDocument/2006/relationships/hyperlink" Target="https://engineering.purdue.edu/kak/compsec/NewLectures/" TargetMode="External"/><Relationship Id="rId1" Type="http://schemas.openxmlformats.org/officeDocument/2006/relationships/slideLayout" Target="../slideLayouts/slideLayout2.xml"/><Relationship Id="rId6" Type="http://schemas.openxmlformats.org/officeDocument/2006/relationships/hyperlink" Target="http://www.securesenses.net/2012/04/nmap-port-states-explanation-tcp-syn-ss.html" TargetMode="External"/><Relationship Id="rId5" Type="http://schemas.openxmlformats.org/officeDocument/2006/relationships/hyperlink" Target="http://www.ccs.neu.edu/home/noubir/Courses/CSG254/S09/lab/port_scanning.html" TargetMode="External"/><Relationship Id="rId4" Type="http://schemas.openxmlformats.org/officeDocument/2006/relationships/hyperlink" Target="http://discovery.csc.ncsu.edu/Courses/csc474-S05/lab/Lab-nmap.html"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0PxTAn4g20U" TargetMode="External"/><Relationship Id="rId2" Type="http://schemas.openxmlformats.org/officeDocument/2006/relationships/hyperlink" Target="http://insecur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Port Scanning </a:t>
            </a:r>
            <a:endParaRPr lang="ar-SA" dirty="0"/>
          </a:p>
        </p:txBody>
      </p:sp>
      <p:sp>
        <p:nvSpPr>
          <p:cNvPr id="3" name="Subtitle 2"/>
          <p:cNvSpPr>
            <a:spLocks noGrp="1"/>
          </p:cNvSpPr>
          <p:nvPr>
            <p:ph type="subTitle" idx="1"/>
          </p:nvPr>
        </p:nvSpPr>
        <p:spPr/>
        <p:txBody>
          <a:bodyPr>
            <a:normAutofit fontScale="77500" lnSpcReduction="20000"/>
          </a:bodyPr>
          <a:lstStyle/>
          <a:p>
            <a:r>
              <a:rPr lang="en-US" dirty="0" smtClean="0"/>
              <a:t>Network Security Lab </a:t>
            </a:r>
          </a:p>
          <a:p>
            <a:r>
              <a:rPr lang="en-US" dirty="0"/>
              <a:t>L</a:t>
            </a:r>
            <a:r>
              <a:rPr lang="en-US" dirty="0" smtClean="0"/>
              <a:t>ab#5</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5650" name="Rectangle 2"/>
          <p:cNvSpPr>
            <a:spLocks noGrp="1" noChangeArrowheads="1"/>
          </p:cNvSpPr>
          <p:nvPr>
            <p:ph type="title"/>
          </p:nvPr>
        </p:nvSpPr>
        <p:spPr>
          <a:xfrm>
            <a:off x="479425" y="431800"/>
            <a:ext cx="7353300" cy="606425"/>
          </a:xfrm>
        </p:spPr>
        <p:txBody>
          <a:bodyPr lIns="0" tIns="0" rIns="0" bIns="0">
            <a:normAutofit fontScale="90000"/>
          </a:bodyPr>
          <a:lstStyle/>
          <a:p>
            <a:pPr algn="r"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dirty="0" smtClean="0">
                <a:solidFill>
                  <a:schemeClr val="tx1"/>
                </a:solidFill>
                <a:effectLst>
                  <a:outerShdw blurRad="38100" dist="38100" dir="2700000" algn="tl">
                    <a:srgbClr val="C0C0C0"/>
                  </a:outerShdw>
                </a:effectLst>
                <a:ea typeface="SimSun" pitchFamily="2" charset="-122"/>
              </a:rPr>
              <a:t>Host Discovery : ICMP Sweeps</a:t>
            </a:r>
          </a:p>
        </p:txBody>
      </p:sp>
      <p:sp>
        <p:nvSpPr>
          <p:cNvPr id="795651" name="Rectangle 3"/>
          <p:cNvSpPr>
            <a:spLocks noGrp="1" noChangeArrowheads="1"/>
          </p:cNvSpPr>
          <p:nvPr>
            <p:ph type="body" idx="1"/>
          </p:nvPr>
        </p:nvSpPr>
        <p:spPr>
          <a:xfrm>
            <a:off x="251520" y="1556791"/>
            <a:ext cx="8540055" cy="1964283"/>
          </a:xfrm>
        </p:spPr>
        <p:txBody>
          <a:bodyPr lIns="0" tIns="0" rIns="0" bIns="0">
            <a:normAutofit fontScale="92500" lnSpcReduction="20000"/>
          </a:bodyPr>
          <a:lstStyle/>
          <a:p>
            <a:pPr marL="323850" indent="-323850" algn="l" defTabSz="863600" rtl="0" eaLnBrk="1" hangingPunct="1">
              <a:lnSpc>
                <a:spcPct val="9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400" b="1" dirty="0" smtClean="0">
                <a:effectLst>
                  <a:outerShdw blurRad="38100" dist="38100" dir="2700000" algn="tl">
                    <a:srgbClr val="C0C0C0"/>
                  </a:outerShdw>
                </a:effectLst>
                <a:ea typeface="SimSun" pitchFamily="2" charset="-122"/>
              </a:rPr>
              <a:t>Technique</a:t>
            </a:r>
          </a:p>
          <a:p>
            <a:pPr marL="701675" lvl="1" indent="-269875" algn="l" defTabSz="863600" rtl="0" eaLnBrk="1" hangingPunct="1">
              <a:lnSpc>
                <a:spcPct val="9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dirty="0" smtClean="0">
                <a:effectLst>
                  <a:outerShdw blurRad="38100" dist="38100" dir="2700000" algn="tl">
                    <a:srgbClr val="C0C0C0"/>
                  </a:outerShdw>
                </a:effectLst>
                <a:ea typeface="SimSun" pitchFamily="2" charset="-122"/>
              </a:rPr>
              <a:t>sending an ICMP ECHO request (ICMP type 8)</a:t>
            </a:r>
          </a:p>
          <a:p>
            <a:pPr marL="701675" lvl="1" indent="-269875" algn="l" defTabSz="863600" rtl="0" eaLnBrk="1" hangingPunct="1">
              <a:lnSpc>
                <a:spcPct val="9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dirty="0" smtClean="0">
                <a:effectLst>
                  <a:outerShdw blurRad="38100" dist="38100" dir="2700000" algn="tl">
                    <a:srgbClr val="C0C0C0"/>
                  </a:outerShdw>
                </a:effectLst>
                <a:ea typeface="SimSun" pitchFamily="2" charset="-122"/>
              </a:rPr>
              <a:t>If an ICMP ECHO reply (ICMP type 0) is received : target is alive; </a:t>
            </a:r>
          </a:p>
          <a:p>
            <a:pPr marL="701675" lvl="1" indent="-269875" algn="l" defTabSz="863600" rtl="0" eaLnBrk="1" hangingPunct="1">
              <a:lnSpc>
                <a:spcPct val="9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dirty="0" smtClean="0">
                <a:effectLst>
                  <a:outerShdw blurRad="38100" dist="38100" dir="2700000" algn="tl">
                    <a:srgbClr val="C0C0C0"/>
                  </a:outerShdw>
                </a:effectLst>
                <a:ea typeface="SimSun" pitchFamily="2" charset="-122"/>
              </a:rPr>
              <a:t>No response: target is down</a:t>
            </a:r>
          </a:p>
          <a:p>
            <a:pPr marL="323850" indent="-323850" algn="l" defTabSz="863600" rtl="0" eaLnBrk="1" hangingPunct="1">
              <a:lnSpc>
                <a:spcPct val="9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400" b="1" dirty="0" smtClean="0">
                <a:effectLst>
                  <a:outerShdw blurRad="38100" dist="38100" dir="2700000" algn="tl">
                    <a:srgbClr val="C0C0C0"/>
                  </a:outerShdw>
                </a:effectLst>
                <a:ea typeface="SimSun" pitchFamily="2" charset="-122"/>
              </a:rPr>
              <a:t>Pros &amp; Cons</a:t>
            </a:r>
          </a:p>
          <a:p>
            <a:pPr marL="701675" lvl="1" indent="-269875" algn="l" defTabSz="863600" rtl="0" eaLnBrk="1" hangingPunct="1">
              <a:lnSpc>
                <a:spcPct val="9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dirty="0" smtClean="0">
                <a:effectLst>
                  <a:outerShdw blurRad="38100" dist="38100" dir="2700000" algn="tl">
                    <a:srgbClr val="C0C0C0"/>
                  </a:outerShdw>
                </a:effectLst>
                <a:ea typeface="SimSun" pitchFamily="2" charset="-122"/>
              </a:rPr>
              <a:t>easy to implement</a:t>
            </a:r>
          </a:p>
          <a:p>
            <a:pPr marL="701675" lvl="1" indent="-269875" algn="l" defTabSz="863600" rtl="0" eaLnBrk="1" hangingPunct="1">
              <a:lnSpc>
                <a:spcPct val="9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dirty="0" smtClean="0">
                <a:effectLst>
                  <a:outerShdw blurRad="38100" dist="38100" dir="2700000" algn="tl">
                    <a:srgbClr val="C0C0C0"/>
                  </a:outerShdw>
                </a:effectLst>
                <a:ea typeface="SimSun" pitchFamily="2" charset="-122"/>
              </a:rPr>
              <a:t>fairly slow, easy to be blocked</a:t>
            </a:r>
          </a:p>
        </p:txBody>
      </p:sp>
      <p:sp>
        <p:nvSpPr>
          <p:cNvPr id="13316" name="Rectangle 4"/>
          <p:cNvSpPr>
            <a:spLocks noChangeArrowheads="1"/>
          </p:cNvSpPr>
          <p:nvPr/>
        </p:nvSpPr>
        <p:spPr bwMode="auto">
          <a:xfrm>
            <a:off x="693738" y="5229225"/>
            <a:ext cx="7483475" cy="1223963"/>
          </a:xfrm>
          <a:prstGeom prst="rect">
            <a:avLst/>
          </a:prstGeom>
          <a:solidFill>
            <a:srgbClr val="FFFFCC"/>
          </a:solidFill>
          <a:ln w="9525">
            <a:solidFill>
              <a:schemeClr val="tx1"/>
            </a:solidFill>
            <a:miter lim="800000"/>
            <a:headEnd/>
            <a:tailEnd/>
          </a:ln>
        </p:spPr>
        <p:txBody>
          <a:bodyPr wrap="none" anchor="ctr"/>
          <a:lstStyle/>
          <a:p>
            <a:endParaRPr lang="en-US"/>
          </a:p>
        </p:txBody>
      </p:sp>
      <p:sp>
        <p:nvSpPr>
          <p:cNvPr id="13317" name="Rectangle 5"/>
          <p:cNvSpPr>
            <a:spLocks noChangeArrowheads="1"/>
          </p:cNvSpPr>
          <p:nvPr/>
        </p:nvSpPr>
        <p:spPr bwMode="auto">
          <a:xfrm>
            <a:off x="709613" y="3805238"/>
            <a:ext cx="7483475" cy="1309687"/>
          </a:xfrm>
          <a:prstGeom prst="rect">
            <a:avLst/>
          </a:prstGeom>
          <a:solidFill>
            <a:srgbClr val="FFFFCC"/>
          </a:solidFill>
          <a:ln w="9525">
            <a:solidFill>
              <a:schemeClr val="tx1"/>
            </a:solidFill>
            <a:miter lim="800000"/>
            <a:headEnd/>
            <a:tailEnd/>
          </a:ln>
        </p:spPr>
        <p:txBody>
          <a:bodyPr wrap="none" anchor="ctr"/>
          <a:lstStyle/>
          <a:p>
            <a:pPr algn="l" rtl="0"/>
            <a:endParaRPr lang="en-US"/>
          </a:p>
        </p:txBody>
      </p:sp>
      <p:grpSp>
        <p:nvGrpSpPr>
          <p:cNvPr id="2" name="Group 6"/>
          <p:cNvGrpSpPr>
            <a:grpSpLocks/>
          </p:cNvGrpSpPr>
          <p:nvPr/>
        </p:nvGrpSpPr>
        <p:grpSpPr bwMode="auto">
          <a:xfrm>
            <a:off x="6359525" y="3886200"/>
            <a:ext cx="600075" cy="754063"/>
            <a:chOff x="2470" y="1894"/>
            <a:chExt cx="466" cy="749"/>
          </a:xfrm>
        </p:grpSpPr>
        <p:grpSp>
          <p:nvGrpSpPr>
            <p:cNvPr id="3" name="Group 7"/>
            <p:cNvGrpSpPr>
              <a:grpSpLocks/>
            </p:cNvGrpSpPr>
            <p:nvPr/>
          </p:nvGrpSpPr>
          <p:grpSpPr bwMode="auto">
            <a:xfrm>
              <a:off x="2470" y="1896"/>
              <a:ext cx="466" cy="747"/>
              <a:chOff x="2470" y="1896"/>
              <a:chExt cx="466" cy="747"/>
            </a:xfrm>
          </p:grpSpPr>
          <p:sp>
            <p:nvSpPr>
              <p:cNvPr id="13794" name="Freeform 8"/>
              <p:cNvSpPr>
                <a:spLocks/>
              </p:cNvSpPr>
              <p:nvPr/>
            </p:nvSpPr>
            <p:spPr bwMode="auto">
              <a:xfrm>
                <a:off x="2487" y="2501"/>
                <a:ext cx="423" cy="142"/>
              </a:xfrm>
              <a:custGeom>
                <a:avLst/>
                <a:gdLst>
                  <a:gd name="T0" fmla="*/ 39 w 423"/>
                  <a:gd name="T1" fmla="*/ 85 h 142"/>
                  <a:gd name="T2" fmla="*/ 417 w 423"/>
                  <a:gd name="T3" fmla="*/ 0 h 142"/>
                  <a:gd name="T4" fmla="*/ 423 w 423"/>
                  <a:gd name="T5" fmla="*/ 28 h 142"/>
                  <a:gd name="T6" fmla="*/ 332 w 423"/>
                  <a:gd name="T7" fmla="*/ 142 h 142"/>
                  <a:gd name="T8" fmla="*/ 0 w 423"/>
                  <a:gd name="T9" fmla="*/ 127 h 142"/>
                  <a:gd name="T10" fmla="*/ 39 w 423"/>
                  <a:gd name="T11" fmla="*/ 85 h 142"/>
                  <a:gd name="T12" fmla="*/ 0 60000 65536"/>
                  <a:gd name="T13" fmla="*/ 0 60000 65536"/>
                  <a:gd name="T14" fmla="*/ 0 60000 65536"/>
                  <a:gd name="T15" fmla="*/ 0 60000 65536"/>
                  <a:gd name="T16" fmla="*/ 0 60000 65536"/>
                  <a:gd name="T17" fmla="*/ 0 60000 65536"/>
                  <a:gd name="T18" fmla="*/ 0 w 423"/>
                  <a:gd name="T19" fmla="*/ 0 h 142"/>
                  <a:gd name="T20" fmla="*/ 423 w 423"/>
                  <a:gd name="T21" fmla="*/ 142 h 142"/>
                </a:gdLst>
                <a:ahLst/>
                <a:cxnLst>
                  <a:cxn ang="T12">
                    <a:pos x="T0" y="T1"/>
                  </a:cxn>
                  <a:cxn ang="T13">
                    <a:pos x="T2" y="T3"/>
                  </a:cxn>
                  <a:cxn ang="T14">
                    <a:pos x="T4" y="T5"/>
                  </a:cxn>
                  <a:cxn ang="T15">
                    <a:pos x="T6" y="T7"/>
                  </a:cxn>
                  <a:cxn ang="T16">
                    <a:pos x="T8" y="T9"/>
                  </a:cxn>
                  <a:cxn ang="T17">
                    <a:pos x="T10" y="T11"/>
                  </a:cxn>
                </a:cxnLst>
                <a:rect l="T18" t="T19" r="T20" b="T21"/>
                <a:pathLst>
                  <a:path w="423" h="142">
                    <a:moveTo>
                      <a:pt x="39" y="85"/>
                    </a:moveTo>
                    <a:lnTo>
                      <a:pt x="417" y="0"/>
                    </a:lnTo>
                    <a:lnTo>
                      <a:pt x="423" y="28"/>
                    </a:lnTo>
                    <a:lnTo>
                      <a:pt x="332" y="142"/>
                    </a:lnTo>
                    <a:lnTo>
                      <a:pt x="0" y="127"/>
                    </a:lnTo>
                    <a:lnTo>
                      <a:pt x="39" y="85"/>
                    </a:lnTo>
                    <a:close/>
                  </a:path>
                </a:pathLst>
              </a:custGeom>
              <a:solidFill>
                <a:srgbClr val="404040"/>
              </a:solidFill>
              <a:ln w="9525">
                <a:noFill/>
                <a:round/>
                <a:headEnd/>
                <a:tailEnd/>
              </a:ln>
            </p:spPr>
            <p:txBody>
              <a:bodyPr/>
              <a:lstStyle/>
              <a:p>
                <a:pPr algn="l" rtl="0"/>
                <a:endParaRPr lang="en-US"/>
              </a:p>
            </p:txBody>
          </p:sp>
          <p:sp>
            <p:nvSpPr>
              <p:cNvPr id="13795" name="Freeform 9"/>
              <p:cNvSpPr>
                <a:spLocks/>
              </p:cNvSpPr>
              <p:nvPr/>
            </p:nvSpPr>
            <p:spPr bwMode="auto">
              <a:xfrm>
                <a:off x="2480" y="2500"/>
                <a:ext cx="423" cy="143"/>
              </a:xfrm>
              <a:custGeom>
                <a:avLst/>
                <a:gdLst>
                  <a:gd name="T0" fmla="*/ 39 w 423"/>
                  <a:gd name="T1" fmla="*/ 86 h 143"/>
                  <a:gd name="T2" fmla="*/ 417 w 423"/>
                  <a:gd name="T3" fmla="*/ 0 h 143"/>
                  <a:gd name="T4" fmla="*/ 423 w 423"/>
                  <a:gd name="T5" fmla="*/ 29 h 143"/>
                  <a:gd name="T6" fmla="*/ 332 w 423"/>
                  <a:gd name="T7" fmla="*/ 143 h 143"/>
                  <a:gd name="T8" fmla="*/ 0 w 423"/>
                  <a:gd name="T9" fmla="*/ 127 h 143"/>
                  <a:gd name="T10" fmla="*/ 39 w 423"/>
                  <a:gd name="T11" fmla="*/ 86 h 143"/>
                  <a:gd name="T12" fmla="*/ 0 60000 65536"/>
                  <a:gd name="T13" fmla="*/ 0 60000 65536"/>
                  <a:gd name="T14" fmla="*/ 0 60000 65536"/>
                  <a:gd name="T15" fmla="*/ 0 60000 65536"/>
                  <a:gd name="T16" fmla="*/ 0 60000 65536"/>
                  <a:gd name="T17" fmla="*/ 0 60000 65536"/>
                  <a:gd name="T18" fmla="*/ 0 w 423"/>
                  <a:gd name="T19" fmla="*/ 0 h 143"/>
                  <a:gd name="T20" fmla="*/ 423 w 423"/>
                  <a:gd name="T21" fmla="*/ 143 h 143"/>
                </a:gdLst>
                <a:ahLst/>
                <a:cxnLst>
                  <a:cxn ang="T12">
                    <a:pos x="T0" y="T1"/>
                  </a:cxn>
                  <a:cxn ang="T13">
                    <a:pos x="T2" y="T3"/>
                  </a:cxn>
                  <a:cxn ang="T14">
                    <a:pos x="T4" y="T5"/>
                  </a:cxn>
                  <a:cxn ang="T15">
                    <a:pos x="T6" y="T7"/>
                  </a:cxn>
                  <a:cxn ang="T16">
                    <a:pos x="T8" y="T9"/>
                  </a:cxn>
                  <a:cxn ang="T17">
                    <a:pos x="T10" y="T11"/>
                  </a:cxn>
                </a:cxnLst>
                <a:rect l="T18" t="T19" r="T20" b="T21"/>
                <a:pathLst>
                  <a:path w="423" h="143">
                    <a:moveTo>
                      <a:pt x="39" y="86"/>
                    </a:moveTo>
                    <a:lnTo>
                      <a:pt x="417" y="0"/>
                    </a:lnTo>
                    <a:lnTo>
                      <a:pt x="423" y="29"/>
                    </a:lnTo>
                    <a:lnTo>
                      <a:pt x="332" y="143"/>
                    </a:lnTo>
                    <a:lnTo>
                      <a:pt x="0" y="127"/>
                    </a:lnTo>
                    <a:lnTo>
                      <a:pt x="39" y="86"/>
                    </a:lnTo>
                    <a:close/>
                  </a:path>
                </a:pathLst>
              </a:custGeom>
              <a:solidFill>
                <a:srgbClr val="404040"/>
              </a:solidFill>
              <a:ln w="9525">
                <a:noFill/>
                <a:round/>
                <a:headEnd/>
                <a:tailEnd/>
              </a:ln>
            </p:spPr>
            <p:txBody>
              <a:bodyPr/>
              <a:lstStyle/>
              <a:p>
                <a:pPr algn="l" rtl="0"/>
                <a:endParaRPr lang="en-US"/>
              </a:p>
            </p:txBody>
          </p:sp>
          <p:sp>
            <p:nvSpPr>
              <p:cNvPr id="13796" name="Freeform 10"/>
              <p:cNvSpPr>
                <a:spLocks/>
              </p:cNvSpPr>
              <p:nvPr/>
            </p:nvSpPr>
            <p:spPr bwMode="auto">
              <a:xfrm>
                <a:off x="2510" y="2513"/>
                <a:ext cx="426" cy="121"/>
              </a:xfrm>
              <a:custGeom>
                <a:avLst/>
                <a:gdLst>
                  <a:gd name="T0" fmla="*/ 0 w 426"/>
                  <a:gd name="T1" fmla="*/ 40 h 121"/>
                  <a:gd name="T2" fmla="*/ 398 w 426"/>
                  <a:gd name="T3" fmla="*/ 0 h 121"/>
                  <a:gd name="T4" fmla="*/ 426 w 426"/>
                  <a:gd name="T5" fmla="*/ 3 h 121"/>
                  <a:gd name="T6" fmla="*/ 332 w 426"/>
                  <a:gd name="T7" fmla="*/ 121 h 121"/>
                  <a:gd name="T8" fmla="*/ 0 w 426"/>
                  <a:gd name="T9" fmla="*/ 106 h 121"/>
                  <a:gd name="T10" fmla="*/ 0 w 426"/>
                  <a:gd name="T11" fmla="*/ 40 h 121"/>
                  <a:gd name="T12" fmla="*/ 0 60000 65536"/>
                  <a:gd name="T13" fmla="*/ 0 60000 65536"/>
                  <a:gd name="T14" fmla="*/ 0 60000 65536"/>
                  <a:gd name="T15" fmla="*/ 0 60000 65536"/>
                  <a:gd name="T16" fmla="*/ 0 60000 65536"/>
                  <a:gd name="T17" fmla="*/ 0 60000 65536"/>
                  <a:gd name="T18" fmla="*/ 0 w 426"/>
                  <a:gd name="T19" fmla="*/ 0 h 121"/>
                  <a:gd name="T20" fmla="*/ 426 w 426"/>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426" h="121">
                    <a:moveTo>
                      <a:pt x="0" y="40"/>
                    </a:moveTo>
                    <a:lnTo>
                      <a:pt x="398" y="0"/>
                    </a:lnTo>
                    <a:lnTo>
                      <a:pt x="426" y="3"/>
                    </a:lnTo>
                    <a:lnTo>
                      <a:pt x="332" y="121"/>
                    </a:lnTo>
                    <a:lnTo>
                      <a:pt x="0" y="106"/>
                    </a:lnTo>
                    <a:lnTo>
                      <a:pt x="0" y="40"/>
                    </a:lnTo>
                    <a:close/>
                  </a:path>
                </a:pathLst>
              </a:custGeom>
              <a:solidFill>
                <a:srgbClr val="404040"/>
              </a:solidFill>
              <a:ln w="9525">
                <a:noFill/>
                <a:round/>
                <a:headEnd/>
                <a:tailEnd/>
              </a:ln>
            </p:spPr>
            <p:txBody>
              <a:bodyPr/>
              <a:lstStyle/>
              <a:p>
                <a:pPr algn="l" rtl="0"/>
                <a:endParaRPr lang="en-US"/>
              </a:p>
            </p:txBody>
          </p:sp>
          <p:sp>
            <p:nvSpPr>
              <p:cNvPr id="13797" name="Freeform 11"/>
              <p:cNvSpPr>
                <a:spLocks/>
              </p:cNvSpPr>
              <p:nvPr/>
            </p:nvSpPr>
            <p:spPr bwMode="auto">
              <a:xfrm>
                <a:off x="2472" y="1910"/>
                <a:ext cx="363" cy="719"/>
              </a:xfrm>
              <a:custGeom>
                <a:avLst/>
                <a:gdLst>
                  <a:gd name="T0" fmla="*/ 0 w 363"/>
                  <a:gd name="T1" fmla="*/ 701 h 719"/>
                  <a:gd name="T2" fmla="*/ 0 w 363"/>
                  <a:gd name="T3" fmla="*/ 0 h 719"/>
                  <a:gd name="T4" fmla="*/ 363 w 363"/>
                  <a:gd name="T5" fmla="*/ 0 h 719"/>
                  <a:gd name="T6" fmla="*/ 363 w 363"/>
                  <a:gd name="T7" fmla="*/ 719 h 719"/>
                  <a:gd name="T8" fmla="*/ 0 w 363"/>
                  <a:gd name="T9" fmla="*/ 701 h 719"/>
                  <a:gd name="T10" fmla="*/ 0 60000 65536"/>
                  <a:gd name="T11" fmla="*/ 0 60000 65536"/>
                  <a:gd name="T12" fmla="*/ 0 60000 65536"/>
                  <a:gd name="T13" fmla="*/ 0 60000 65536"/>
                  <a:gd name="T14" fmla="*/ 0 60000 65536"/>
                  <a:gd name="T15" fmla="*/ 0 w 363"/>
                  <a:gd name="T16" fmla="*/ 0 h 719"/>
                  <a:gd name="T17" fmla="*/ 363 w 363"/>
                  <a:gd name="T18" fmla="*/ 719 h 719"/>
                </a:gdLst>
                <a:ahLst/>
                <a:cxnLst>
                  <a:cxn ang="T10">
                    <a:pos x="T0" y="T1"/>
                  </a:cxn>
                  <a:cxn ang="T11">
                    <a:pos x="T2" y="T3"/>
                  </a:cxn>
                  <a:cxn ang="T12">
                    <a:pos x="T4" y="T5"/>
                  </a:cxn>
                  <a:cxn ang="T13">
                    <a:pos x="T6" y="T7"/>
                  </a:cxn>
                  <a:cxn ang="T14">
                    <a:pos x="T8" y="T9"/>
                  </a:cxn>
                </a:cxnLst>
                <a:rect l="T15" t="T16" r="T17" b="T18"/>
                <a:pathLst>
                  <a:path w="363" h="719">
                    <a:moveTo>
                      <a:pt x="0" y="701"/>
                    </a:moveTo>
                    <a:lnTo>
                      <a:pt x="0" y="0"/>
                    </a:lnTo>
                    <a:lnTo>
                      <a:pt x="363" y="0"/>
                    </a:lnTo>
                    <a:lnTo>
                      <a:pt x="363" y="719"/>
                    </a:lnTo>
                    <a:lnTo>
                      <a:pt x="0" y="701"/>
                    </a:lnTo>
                    <a:close/>
                  </a:path>
                </a:pathLst>
              </a:custGeom>
              <a:solidFill>
                <a:srgbClr val="949999"/>
              </a:solidFill>
              <a:ln w="9525">
                <a:noFill/>
                <a:round/>
                <a:headEnd/>
                <a:tailEnd/>
              </a:ln>
            </p:spPr>
            <p:txBody>
              <a:bodyPr/>
              <a:lstStyle/>
              <a:p>
                <a:pPr algn="l" rtl="0"/>
                <a:endParaRPr lang="en-US"/>
              </a:p>
            </p:txBody>
          </p:sp>
          <p:sp>
            <p:nvSpPr>
              <p:cNvPr id="13798" name="Freeform 12"/>
              <p:cNvSpPr>
                <a:spLocks/>
              </p:cNvSpPr>
              <p:nvPr/>
            </p:nvSpPr>
            <p:spPr bwMode="auto">
              <a:xfrm>
                <a:off x="2471" y="261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13799" name="Freeform 13"/>
              <p:cNvSpPr>
                <a:spLocks/>
              </p:cNvSpPr>
              <p:nvPr/>
            </p:nvSpPr>
            <p:spPr bwMode="auto">
              <a:xfrm>
                <a:off x="2835" y="19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800" name="Freeform 14"/>
              <p:cNvSpPr>
                <a:spLocks/>
              </p:cNvSpPr>
              <p:nvPr/>
            </p:nvSpPr>
            <p:spPr bwMode="auto">
              <a:xfrm>
                <a:off x="2478" y="1896"/>
                <a:ext cx="336" cy="741"/>
              </a:xfrm>
              <a:custGeom>
                <a:avLst/>
                <a:gdLst>
                  <a:gd name="T0" fmla="*/ 336 w 336"/>
                  <a:gd name="T1" fmla="*/ 741 h 741"/>
                  <a:gd name="T2" fmla="*/ 336 w 336"/>
                  <a:gd name="T3" fmla="*/ 0 h 741"/>
                  <a:gd name="T4" fmla="*/ 0 w 336"/>
                  <a:gd name="T5" fmla="*/ 5 h 741"/>
                  <a:gd name="T6" fmla="*/ 0 w 336"/>
                  <a:gd name="T7" fmla="*/ 184 h 741"/>
                  <a:gd name="T8" fmla="*/ 6 w 336"/>
                  <a:gd name="T9" fmla="*/ 185 h 741"/>
                  <a:gd name="T10" fmla="*/ 6 w 336"/>
                  <a:gd name="T11" fmla="*/ 190 h 741"/>
                  <a:gd name="T12" fmla="*/ 0 w 336"/>
                  <a:gd name="T13" fmla="*/ 192 h 741"/>
                  <a:gd name="T14" fmla="*/ 0 w 336"/>
                  <a:gd name="T15" fmla="*/ 348 h 741"/>
                  <a:gd name="T16" fmla="*/ 7 w 336"/>
                  <a:gd name="T17" fmla="*/ 348 h 741"/>
                  <a:gd name="T18" fmla="*/ 7 w 336"/>
                  <a:gd name="T19" fmla="*/ 353 h 741"/>
                  <a:gd name="T20" fmla="*/ 0 w 336"/>
                  <a:gd name="T21" fmla="*/ 354 h 741"/>
                  <a:gd name="T22" fmla="*/ 0 w 336"/>
                  <a:gd name="T23" fmla="*/ 511 h 741"/>
                  <a:gd name="T24" fmla="*/ 7 w 336"/>
                  <a:gd name="T25" fmla="*/ 511 h 741"/>
                  <a:gd name="T26" fmla="*/ 7 w 336"/>
                  <a:gd name="T27" fmla="*/ 516 h 741"/>
                  <a:gd name="T28" fmla="*/ 0 w 336"/>
                  <a:gd name="T29" fmla="*/ 518 h 741"/>
                  <a:gd name="T30" fmla="*/ 0 w 336"/>
                  <a:gd name="T31" fmla="*/ 677 h 741"/>
                  <a:gd name="T32" fmla="*/ 7 w 336"/>
                  <a:gd name="T33" fmla="*/ 677 h 741"/>
                  <a:gd name="T34" fmla="*/ 7 w 336"/>
                  <a:gd name="T35" fmla="*/ 683 h 741"/>
                  <a:gd name="T36" fmla="*/ 0 w 336"/>
                  <a:gd name="T37" fmla="*/ 684 h 741"/>
                  <a:gd name="T38" fmla="*/ 0 w 336"/>
                  <a:gd name="T39" fmla="*/ 725 h 741"/>
                  <a:gd name="T40" fmla="*/ 336 w 336"/>
                  <a:gd name="T41" fmla="*/ 741 h 74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6"/>
                  <a:gd name="T64" fmla="*/ 0 h 741"/>
                  <a:gd name="T65" fmla="*/ 336 w 336"/>
                  <a:gd name="T66" fmla="*/ 741 h 74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6" h="741">
                    <a:moveTo>
                      <a:pt x="336" y="741"/>
                    </a:moveTo>
                    <a:lnTo>
                      <a:pt x="336" y="0"/>
                    </a:lnTo>
                    <a:lnTo>
                      <a:pt x="0" y="5"/>
                    </a:lnTo>
                    <a:lnTo>
                      <a:pt x="0" y="184"/>
                    </a:lnTo>
                    <a:lnTo>
                      <a:pt x="6" y="185"/>
                    </a:lnTo>
                    <a:lnTo>
                      <a:pt x="6" y="190"/>
                    </a:lnTo>
                    <a:lnTo>
                      <a:pt x="0" y="192"/>
                    </a:lnTo>
                    <a:lnTo>
                      <a:pt x="0" y="348"/>
                    </a:lnTo>
                    <a:lnTo>
                      <a:pt x="7" y="348"/>
                    </a:lnTo>
                    <a:lnTo>
                      <a:pt x="7" y="353"/>
                    </a:lnTo>
                    <a:lnTo>
                      <a:pt x="0" y="354"/>
                    </a:lnTo>
                    <a:lnTo>
                      <a:pt x="0" y="511"/>
                    </a:lnTo>
                    <a:lnTo>
                      <a:pt x="7" y="511"/>
                    </a:lnTo>
                    <a:lnTo>
                      <a:pt x="7" y="516"/>
                    </a:lnTo>
                    <a:lnTo>
                      <a:pt x="0" y="518"/>
                    </a:lnTo>
                    <a:lnTo>
                      <a:pt x="0" y="677"/>
                    </a:lnTo>
                    <a:lnTo>
                      <a:pt x="7" y="677"/>
                    </a:lnTo>
                    <a:lnTo>
                      <a:pt x="7" y="683"/>
                    </a:lnTo>
                    <a:lnTo>
                      <a:pt x="0" y="684"/>
                    </a:lnTo>
                    <a:lnTo>
                      <a:pt x="0" y="725"/>
                    </a:lnTo>
                    <a:lnTo>
                      <a:pt x="336" y="741"/>
                    </a:lnTo>
                    <a:close/>
                  </a:path>
                </a:pathLst>
              </a:custGeom>
              <a:solidFill>
                <a:srgbClr val="ADB0B0"/>
              </a:solidFill>
              <a:ln w="9525">
                <a:noFill/>
                <a:round/>
                <a:headEnd/>
                <a:tailEnd/>
              </a:ln>
            </p:spPr>
            <p:txBody>
              <a:bodyPr/>
              <a:lstStyle/>
              <a:p>
                <a:pPr algn="l" rtl="0"/>
                <a:endParaRPr lang="en-US"/>
              </a:p>
            </p:txBody>
          </p:sp>
          <p:sp>
            <p:nvSpPr>
              <p:cNvPr id="13801" name="Freeform 15"/>
              <p:cNvSpPr>
                <a:spLocks/>
              </p:cNvSpPr>
              <p:nvPr/>
            </p:nvSpPr>
            <p:spPr bwMode="auto">
              <a:xfrm>
                <a:off x="2814" y="1896"/>
                <a:ext cx="8" cy="741"/>
              </a:xfrm>
              <a:custGeom>
                <a:avLst/>
                <a:gdLst>
                  <a:gd name="T0" fmla="*/ 0 w 8"/>
                  <a:gd name="T1" fmla="*/ 741 h 741"/>
                  <a:gd name="T2" fmla="*/ 0 w 8"/>
                  <a:gd name="T3" fmla="*/ 0 h 741"/>
                  <a:gd name="T4" fmla="*/ 8 w 8"/>
                  <a:gd name="T5" fmla="*/ 5 h 741"/>
                  <a:gd name="T6" fmla="*/ 8 w 8"/>
                  <a:gd name="T7" fmla="*/ 733 h 741"/>
                  <a:gd name="T8" fmla="*/ 0 w 8"/>
                  <a:gd name="T9" fmla="*/ 741 h 741"/>
                  <a:gd name="T10" fmla="*/ 0 60000 65536"/>
                  <a:gd name="T11" fmla="*/ 0 60000 65536"/>
                  <a:gd name="T12" fmla="*/ 0 60000 65536"/>
                  <a:gd name="T13" fmla="*/ 0 60000 65536"/>
                  <a:gd name="T14" fmla="*/ 0 60000 65536"/>
                  <a:gd name="T15" fmla="*/ 0 w 8"/>
                  <a:gd name="T16" fmla="*/ 0 h 741"/>
                  <a:gd name="T17" fmla="*/ 8 w 8"/>
                  <a:gd name="T18" fmla="*/ 741 h 741"/>
                </a:gdLst>
                <a:ahLst/>
                <a:cxnLst>
                  <a:cxn ang="T10">
                    <a:pos x="T0" y="T1"/>
                  </a:cxn>
                  <a:cxn ang="T11">
                    <a:pos x="T2" y="T3"/>
                  </a:cxn>
                  <a:cxn ang="T12">
                    <a:pos x="T4" y="T5"/>
                  </a:cxn>
                  <a:cxn ang="T13">
                    <a:pos x="T6" y="T7"/>
                  </a:cxn>
                  <a:cxn ang="T14">
                    <a:pos x="T8" y="T9"/>
                  </a:cxn>
                </a:cxnLst>
                <a:rect l="T15" t="T16" r="T17" b="T18"/>
                <a:pathLst>
                  <a:path w="8" h="741">
                    <a:moveTo>
                      <a:pt x="0" y="741"/>
                    </a:moveTo>
                    <a:lnTo>
                      <a:pt x="0" y="0"/>
                    </a:lnTo>
                    <a:lnTo>
                      <a:pt x="8" y="5"/>
                    </a:lnTo>
                    <a:lnTo>
                      <a:pt x="8" y="733"/>
                    </a:lnTo>
                    <a:lnTo>
                      <a:pt x="0" y="741"/>
                    </a:lnTo>
                    <a:close/>
                  </a:path>
                </a:pathLst>
              </a:custGeom>
              <a:solidFill>
                <a:srgbClr val="787D7D"/>
              </a:solidFill>
              <a:ln w="9525">
                <a:noFill/>
                <a:round/>
                <a:headEnd/>
                <a:tailEnd/>
              </a:ln>
            </p:spPr>
            <p:txBody>
              <a:bodyPr/>
              <a:lstStyle/>
              <a:p>
                <a:pPr algn="l" rtl="0"/>
                <a:endParaRPr lang="en-US"/>
              </a:p>
            </p:txBody>
          </p:sp>
          <p:sp>
            <p:nvSpPr>
              <p:cNvPr id="13802" name="Freeform 16"/>
              <p:cNvSpPr>
                <a:spLocks/>
              </p:cNvSpPr>
              <p:nvPr/>
            </p:nvSpPr>
            <p:spPr bwMode="auto">
              <a:xfrm>
                <a:off x="2835" y="1910"/>
                <a:ext cx="92" cy="719"/>
              </a:xfrm>
              <a:custGeom>
                <a:avLst/>
                <a:gdLst>
                  <a:gd name="T0" fmla="*/ 0 w 92"/>
                  <a:gd name="T1" fmla="*/ 719 h 719"/>
                  <a:gd name="T2" fmla="*/ 0 w 92"/>
                  <a:gd name="T3" fmla="*/ 0 h 719"/>
                  <a:gd name="T4" fmla="*/ 92 w 92"/>
                  <a:gd name="T5" fmla="*/ 25 h 719"/>
                  <a:gd name="T6" fmla="*/ 92 w 92"/>
                  <a:gd name="T7" fmla="*/ 607 h 719"/>
                  <a:gd name="T8" fmla="*/ 0 w 92"/>
                  <a:gd name="T9" fmla="*/ 719 h 719"/>
                  <a:gd name="T10" fmla="*/ 0 60000 65536"/>
                  <a:gd name="T11" fmla="*/ 0 60000 65536"/>
                  <a:gd name="T12" fmla="*/ 0 60000 65536"/>
                  <a:gd name="T13" fmla="*/ 0 60000 65536"/>
                  <a:gd name="T14" fmla="*/ 0 60000 65536"/>
                  <a:gd name="T15" fmla="*/ 0 w 92"/>
                  <a:gd name="T16" fmla="*/ 0 h 719"/>
                  <a:gd name="T17" fmla="*/ 92 w 92"/>
                  <a:gd name="T18" fmla="*/ 719 h 719"/>
                </a:gdLst>
                <a:ahLst/>
                <a:cxnLst>
                  <a:cxn ang="T10">
                    <a:pos x="T0" y="T1"/>
                  </a:cxn>
                  <a:cxn ang="T11">
                    <a:pos x="T2" y="T3"/>
                  </a:cxn>
                  <a:cxn ang="T12">
                    <a:pos x="T4" y="T5"/>
                  </a:cxn>
                  <a:cxn ang="T13">
                    <a:pos x="T6" y="T7"/>
                  </a:cxn>
                  <a:cxn ang="T14">
                    <a:pos x="T8" y="T9"/>
                  </a:cxn>
                </a:cxnLst>
                <a:rect l="T15" t="T16" r="T17" b="T18"/>
                <a:pathLst>
                  <a:path w="92" h="719">
                    <a:moveTo>
                      <a:pt x="0" y="719"/>
                    </a:moveTo>
                    <a:lnTo>
                      <a:pt x="0" y="0"/>
                    </a:lnTo>
                    <a:lnTo>
                      <a:pt x="92" y="25"/>
                    </a:lnTo>
                    <a:lnTo>
                      <a:pt x="92" y="607"/>
                    </a:lnTo>
                    <a:lnTo>
                      <a:pt x="0" y="719"/>
                    </a:lnTo>
                    <a:close/>
                  </a:path>
                </a:pathLst>
              </a:custGeom>
              <a:solidFill>
                <a:srgbClr val="787D7D"/>
              </a:solidFill>
              <a:ln w="9525">
                <a:noFill/>
                <a:round/>
                <a:headEnd/>
                <a:tailEnd/>
              </a:ln>
            </p:spPr>
            <p:txBody>
              <a:bodyPr/>
              <a:lstStyle/>
              <a:p>
                <a:pPr algn="l" rtl="0"/>
                <a:endParaRPr lang="en-US"/>
              </a:p>
            </p:txBody>
          </p:sp>
          <p:sp>
            <p:nvSpPr>
              <p:cNvPr id="13803" name="Freeform 17"/>
              <p:cNvSpPr>
                <a:spLocks/>
              </p:cNvSpPr>
              <p:nvPr/>
            </p:nvSpPr>
            <p:spPr bwMode="auto">
              <a:xfrm>
                <a:off x="2478" y="2573"/>
                <a:ext cx="336" cy="65"/>
              </a:xfrm>
              <a:custGeom>
                <a:avLst/>
                <a:gdLst>
                  <a:gd name="T0" fmla="*/ 0 w 336"/>
                  <a:gd name="T1" fmla="*/ 48 h 65"/>
                  <a:gd name="T2" fmla="*/ 0 w 336"/>
                  <a:gd name="T3" fmla="*/ 7 h 65"/>
                  <a:gd name="T4" fmla="*/ 7 w 336"/>
                  <a:gd name="T5" fmla="*/ 6 h 65"/>
                  <a:gd name="T6" fmla="*/ 7 w 336"/>
                  <a:gd name="T7" fmla="*/ 0 h 65"/>
                  <a:gd name="T8" fmla="*/ 0 w 336"/>
                  <a:gd name="T9" fmla="*/ 0 h 65"/>
                  <a:gd name="T10" fmla="*/ 336 w 336"/>
                  <a:gd name="T11" fmla="*/ 16 h 65"/>
                  <a:gd name="T12" fmla="*/ 336 w 336"/>
                  <a:gd name="T13" fmla="*/ 65 h 65"/>
                  <a:gd name="T14" fmla="*/ 0 w 336"/>
                  <a:gd name="T15" fmla="*/ 48 h 65"/>
                  <a:gd name="T16" fmla="*/ 0 60000 65536"/>
                  <a:gd name="T17" fmla="*/ 0 60000 65536"/>
                  <a:gd name="T18" fmla="*/ 0 60000 65536"/>
                  <a:gd name="T19" fmla="*/ 0 60000 65536"/>
                  <a:gd name="T20" fmla="*/ 0 60000 65536"/>
                  <a:gd name="T21" fmla="*/ 0 60000 65536"/>
                  <a:gd name="T22" fmla="*/ 0 60000 65536"/>
                  <a:gd name="T23" fmla="*/ 0 60000 65536"/>
                  <a:gd name="T24" fmla="*/ 0 w 336"/>
                  <a:gd name="T25" fmla="*/ 0 h 65"/>
                  <a:gd name="T26" fmla="*/ 336 w 33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6" h="65">
                    <a:moveTo>
                      <a:pt x="0" y="48"/>
                    </a:moveTo>
                    <a:lnTo>
                      <a:pt x="0" y="7"/>
                    </a:lnTo>
                    <a:lnTo>
                      <a:pt x="7" y="6"/>
                    </a:lnTo>
                    <a:lnTo>
                      <a:pt x="7" y="0"/>
                    </a:lnTo>
                    <a:lnTo>
                      <a:pt x="0" y="0"/>
                    </a:lnTo>
                    <a:lnTo>
                      <a:pt x="336" y="16"/>
                    </a:lnTo>
                    <a:lnTo>
                      <a:pt x="336" y="65"/>
                    </a:lnTo>
                    <a:lnTo>
                      <a:pt x="0" y="48"/>
                    </a:lnTo>
                    <a:close/>
                  </a:path>
                </a:pathLst>
              </a:custGeom>
              <a:solidFill>
                <a:srgbClr val="617087"/>
              </a:solidFill>
              <a:ln w="9525">
                <a:noFill/>
                <a:round/>
                <a:headEnd/>
                <a:tailEnd/>
              </a:ln>
            </p:spPr>
            <p:txBody>
              <a:bodyPr/>
              <a:lstStyle/>
              <a:p>
                <a:pPr algn="l" rtl="0"/>
                <a:endParaRPr lang="en-US"/>
              </a:p>
            </p:txBody>
          </p:sp>
          <p:sp>
            <p:nvSpPr>
              <p:cNvPr id="13804" name="Freeform 18"/>
              <p:cNvSpPr>
                <a:spLocks/>
              </p:cNvSpPr>
              <p:nvPr/>
            </p:nvSpPr>
            <p:spPr bwMode="auto">
              <a:xfrm>
                <a:off x="2470" y="1907"/>
                <a:ext cx="363" cy="702"/>
              </a:xfrm>
              <a:custGeom>
                <a:avLst/>
                <a:gdLst>
                  <a:gd name="T0" fmla="*/ 0 w 363"/>
                  <a:gd name="T1" fmla="*/ 702 h 702"/>
                  <a:gd name="T2" fmla="*/ 0 w 363"/>
                  <a:gd name="T3" fmla="*/ 0 h 702"/>
                  <a:gd name="T4" fmla="*/ 363 w 363"/>
                  <a:gd name="T5" fmla="*/ 0 h 702"/>
                  <a:gd name="T6" fmla="*/ 0 60000 65536"/>
                  <a:gd name="T7" fmla="*/ 0 60000 65536"/>
                  <a:gd name="T8" fmla="*/ 0 60000 65536"/>
                  <a:gd name="T9" fmla="*/ 0 w 363"/>
                  <a:gd name="T10" fmla="*/ 0 h 702"/>
                  <a:gd name="T11" fmla="*/ 363 w 363"/>
                  <a:gd name="T12" fmla="*/ 702 h 702"/>
                </a:gdLst>
                <a:ahLst/>
                <a:cxnLst>
                  <a:cxn ang="T6">
                    <a:pos x="T0" y="T1"/>
                  </a:cxn>
                  <a:cxn ang="T7">
                    <a:pos x="T2" y="T3"/>
                  </a:cxn>
                  <a:cxn ang="T8">
                    <a:pos x="T4" y="T5"/>
                  </a:cxn>
                </a:cxnLst>
                <a:rect l="T9" t="T10" r="T11" b="T12"/>
                <a:pathLst>
                  <a:path w="363" h="702">
                    <a:moveTo>
                      <a:pt x="0" y="702"/>
                    </a:moveTo>
                    <a:lnTo>
                      <a:pt x="0" y="0"/>
                    </a:lnTo>
                    <a:lnTo>
                      <a:pt x="363" y="0"/>
                    </a:lnTo>
                  </a:path>
                </a:pathLst>
              </a:custGeom>
              <a:noFill/>
              <a:ln w="7938">
                <a:solidFill>
                  <a:srgbClr val="E2E5E5"/>
                </a:solidFill>
                <a:prstDash val="solid"/>
                <a:round/>
                <a:headEnd/>
                <a:tailEnd/>
              </a:ln>
            </p:spPr>
            <p:txBody>
              <a:bodyPr/>
              <a:lstStyle/>
              <a:p>
                <a:pPr algn="l" rtl="0"/>
                <a:endParaRPr lang="en-US"/>
              </a:p>
            </p:txBody>
          </p:sp>
          <p:sp>
            <p:nvSpPr>
              <p:cNvPr id="13805" name="Freeform 19"/>
              <p:cNvSpPr>
                <a:spLocks/>
              </p:cNvSpPr>
              <p:nvPr/>
            </p:nvSpPr>
            <p:spPr bwMode="auto">
              <a:xfrm>
                <a:off x="2476" y="2577"/>
                <a:ext cx="6" cy="42"/>
              </a:xfrm>
              <a:custGeom>
                <a:avLst/>
                <a:gdLst>
                  <a:gd name="T0" fmla="*/ 0 w 6"/>
                  <a:gd name="T1" fmla="*/ 42 h 42"/>
                  <a:gd name="T2" fmla="*/ 0 w 6"/>
                  <a:gd name="T3" fmla="*/ 1 h 42"/>
                  <a:gd name="T4" fmla="*/ 6 w 6"/>
                  <a:gd name="T5" fmla="*/ 0 h 42"/>
                  <a:gd name="T6" fmla="*/ 0 60000 65536"/>
                  <a:gd name="T7" fmla="*/ 0 60000 65536"/>
                  <a:gd name="T8" fmla="*/ 0 60000 65536"/>
                  <a:gd name="T9" fmla="*/ 0 w 6"/>
                  <a:gd name="T10" fmla="*/ 0 h 42"/>
                  <a:gd name="T11" fmla="*/ 6 w 6"/>
                  <a:gd name="T12" fmla="*/ 42 h 42"/>
                </a:gdLst>
                <a:ahLst/>
                <a:cxnLst>
                  <a:cxn ang="T6">
                    <a:pos x="T0" y="T1"/>
                  </a:cxn>
                  <a:cxn ang="T7">
                    <a:pos x="T2" y="T3"/>
                  </a:cxn>
                  <a:cxn ang="T8">
                    <a:pos x="T4" y="T5"/>
                  </a:cxn>
                </a:cxnLst>
                <a:rect l="T9" t="T10" r="T11" b="T12"/>
                <a:pathLst>
                  <a:path w="6" h="42">
                    <a:moveTo>
                      <a:pt x="0" y="42"/>
                    </a:moveTo>
                    <a:lnTo>
                      <a:pt x="0" y="1"/>
                    </a:lnTo>
                    <a:lnTo>
                      <a:pt x="6" y="0"/>
                    </a:lnTo>
                  </a:path>
                </a:pathLst>
              </a:custGeom>
              <a:noFill/>
              <a:ln w="7938">
                <a:solidFill>
                  <a:srgbClr val="D1D4DE"/>
                </a:solidFill>
                <a:prstDash val="solid"/>
                <a:round/>
                <a:headEnd/>
                <a:tailEnd/>
              </a:ln>
            </p:spPr>
            <p:txBody>
              <a:bodyPr/>
              <a:lstStyle/>
              <a:p>
                <a:pPr algn="l" rtl="0"/>
                <a:endParaRPr lang="en-US"/>
              </a:p>
            </p:txBody>
          </p:sp>
          <p:sp>
            <p:nvSpPr>
              <p:cNvPr id="13806" name="Freeform 20"/>
              <p:cNvSpPr>
                <a:spLocks/>
              </p:cNvSpPr>
              <p:nvPr/>
            </p:nvSpPr>
            <p:spPr bwMode="auto">
              <a:xfrm>
                <a:off x="2477" y="262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D1D4DE"/>
              </a:solidFill>
              <a:ln w="9525">
                <a:noFill/>
                <a:round/>
                <a:headEnd/>
                <a:tailEnd/>
              </a:ln>
            </p:spPr>
            <p:txBody>
              <a:bodyPr/>
              <a:lstStyle/>
              <a:p>
                <a:pPr algn="l" rtl="0"/>
                <a:endParaRPr lang="en-US"/>
              </a:p>
            </p:txBody>
          </p:sp>
          <p:sp>
            <p:nvSpPr>
              <p:cNvPr id="13807" name="Freeform 21"/>
              <p:cNvSpPr>
                <a:spLocks/>
              </p:cNvSpPr>
              <p:nvPr/>
            </p:nvSpPr>
            <p:spPr bwMode="auto">
              <a:xfrm>
                <a:off x="2485" y="257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pPr algn="l" rtl="0"/>
                <a:endParaRPr lang="en-US"/>
              </a:p>
            </p:txBody>
          </p:sp>
          <p:sp>
            <p:nvSpPr>
              <p:cNvPr id="13808" name="Freeform 22"/>
              <p:cNvSpPr>
                <a:spLocks/>
              </p:cNvSpPr>
              <p:nvPr/>
            </p:nvSpPr>
            <p:spPr bwMode="auto">
              <a:xfrm>
                <a:off x="2814" y="2581"/>
                <a:ext cx="8" cy="56"/>
              </a:xfrm>
              <a:custGeom>
                <a:avLst/>
                <a:gdLst>
                  <a:gd name="T0" fmla="*/ 0 w 8"/>
                  <a:gd name="T1" fmla="*/ 56 h 56"/>
                  <a:gd name="T2" fmla="*/ 0 w 8"/>
                  <a:gd name="T3" fmla="*/ 8 h 56"/>
                  <a:gd name="T4" fmla="*/ 8 w 8"/>
                  <a:gd name="T5" fmla="*/ 0 h 56"/>
                  <a:gd name="T6" fmla="*/ 8 w 8"/>
                  <a:gd name="T7" fmla="*/ 47 h 56"/>
                  <a:gd name="T8" fmla="*/ 0 w 8"/>
                  <a:gd name="T9" fmla="*/ 56 h 56"/>
                  <a:gd name="T10" fmla="*/ 0 60000 65536"/>
                  <a:gd name="T11" fmla="*/ 0 60000 65536"/>
                  <a:gd name="T12" fmla="*/ 0 60000 65536"/>
                  <a:gd name="T13" fmla="*/ 0 60000 65536"/>
                  <a:gd name="T14" fmla="*/ 0 60000 65536"/>
                  <a:gd name="T15" fmla="*/ 0 w 8"/>
                  <a:gd name="T16" fmla="*/ 0 h 56"/>
                  <a:gd name="T17" fmla="*/ 8 w 8"/>
                  <a:gd name="T18" fmla="*/ 56 h 56"/>
                </a:gdLst>
                <a:ahLst/>
                <a:cxnLst>
                  <a:cxn ang="T10">
                    <a:pos x="T0" y="T1"/>
                  </a:cxn>
                  <a:cxn ang="T11">
                    <a:pos x="T2" y="T3"/>
                  </a:cxn>
                  <a:cxn ang="T12">
                    <a:pos x="T4" y="T5"/>
                  </a:cxn>
                  <a:cxn ang="T13">
                    <a:pos x="T6" y="T7"/>
                  </a:cxn>
                  <a:cxn ang="T14">
                    <a:pos x="T8" y="T9"/>
                  </a:cxn>
                </a:cxnLst>
                <a:rect l="T15" t="T16" r="T17" b="T18"/>
                <a:pathLst>
                  <a:path w="8" h="56">
                    <a:moveTo>
                      <a:pt x="0" y="56"/>
                    </a:moveTo>
                    <a:lnTo>
                      <a:pt x="0" y="8"/>
                    </a:lnTo>
                    <a:lnTo>
                      <a:pt x="8" y="0"/>
                    </a:lnTo>
                    <a:lnTo>
                      <a:pt x="8" y="47"/>
                    </a:lnTo>
                    <a:lnTo>
                      <a:pt x="0" y="56"/>
                    </a:lnTo>
                    <a:close/>
                  </a:path>
                </a:pathLst>
              </a:custGeom>
              <a:solidFill>
                <a:srgbClr val="3D4C63"/>
              </a:solidFill>
              <a:ln w="9525">
                <a:noFill/>
                <a:round/>
                <a:headEnd/>
                <a:tailEnd/>
              </a:ln>
            </p:spPr>
            <p:txBody>
              <a:bodyPr/>
              <a:lstStyle/>
              <a:p>
                <a:pPr algn="l" rtl="0"/>
                <a:endParaRPr lang="en-US"/>
              </a:p>
            </p:txBody>
          </p:sp>
          <p:sp>
            <p:nvSpPr>
              <p:cNvPr id="13809" name="Freeform 23"/>
              <p:cNvSpPr>
                <a:spLocks/>
              </p:cNvSpPr>
              <p:nvPr/>
            </p:nvSpPr>
            <p:spPr bwMode="auto">
              <a:xfrm>
                <a:off x="2520" y="2083"/>
                <a:ext cx="243" cy="21"/>
              </a:xfrm>
              <a:custGeom>
                <a:avLst/>
                <a:gdLst>
                  <a:gd name="T0" fmla="*/ 243 w 243"/>
                  <a:gd name="T1" fmla="*/ 0 h 21"/>
                  <a:gd name="T2" fmla="*/ 0 w 243"/>
                  <a:gd name="T3" fmla="*/ 0 h 21"/>
                  <a:gd name="T4" fmla="*/ 0 w 243"/>
                  <a:gd name="T5" fmla="*/ 20 h 21"/>
                  <a:gd name="T6" fmla="*/ 243 w 243"/>
                  <a:gd name="T7" fmla="*/ 21 h 21"/>
                  <a:gd name="T8" fmla="*/ 243 w 243"/>
                  <a:gd name="T9" fmla="*/ 0 h 21"/>
                  <a:gd name="T10" fmla="*/ 0 60000 65536"/>
                  <a:gd name="T11" fmla="*/ 0 60000 65536"/>
                  <a:gd name="T12" fmla="*/ 0 60000 65536"/>
                  <a:gd name="T13" fmla="*/ 0 60000 65536"/>
                  <a:gd name="T14" fmla="*/ 0 60000 65536"/>
                  <a:gd name="T15" fmla="*/ 0 w 243"/>
                  <a:gd name="T16" fmla="*/ 0 h 21"/>
                  <a:gd name="T17" fmla="*/ 243 w 243"/>
                  <a:gd name="T18" fmla="*/ 21 h 21"/>
                </a:gdLst>
                <a:ahLst/>
                <a:cxnLst>
                  <a:cxn ang="T10">
                    <a:pos x="T0" y="T1"/>
                  </a:cxn>
                  <a:cxn ang="T11">
                    <a:pos x="T2" y="T3"/>
                  </a:cxn>
                  <a:cxn ang="T12">
                    <a:pos x="T4" y="T5"/>
                  </a:cxn>
                  <a:cxn ang="T13">
                    <a:pos x="T6" y="T7"/>
                  </a:cxn>
                  <a:cxn ang="T14">
                    <a:pos x="T8" y="T9"/>
                  </a:cxn>
                </a:cxnLst>
                <a:rect l="T15" t="T16" r="T17" b="T18"/>
                <a:pathLst>
                  <a:path w="243" h="21">
                    <a:moveTo>
                      <a:pt x="243" y="0"/>
                    </a:moveTo>
                    <a:lnTo>
                      <a:pt x="0" y="0"/>
                    </a:lnTo>
                    <a:lnTo>
                      <a:pt x="0" y="20"/>
                    </a:lnTo>
                    <a:lnTo>
                      <a:pt x="243" y="21"/>
                    </a:lnTo>
                    <a:lnTo>
                      <a:pt x="243" y="0"/>
                    </a:lnTo>
                    <a:close/>
                  </a:path>
                </a:pathLst>
              </a:custGeom>
              <a:solidFill>
                <a:srgbClr val="616666"/>
              </a:solidFill>
              <a:ln w="9525">
                <a:noFill/>
                <a:round/>
                <a:headEnd/>
                <a:tailEnd/>
              </a:ln>
            </p:spPr>
            <p:txBody>
              <a:bodyPr/>
              <a:lstStyle/>
              <a:p>
                <a:pPr algn="l" rtl="0"/>
                <a:endParaRPr lang="en-US"/>
              </a:p>
            </p:txBody>
          </p:sp>
          <p:sp>
            <p:nvSpPr>
              <p:cNvPr id="13810" name="Freeform 24"/>
              <p:cNvSpPr>
                <a:spLocks/>
              </p:cNvSpPr>
              <p:nvPr/>
            </p:nvSpPr>
            <p:spPr bwMode="auto">
              <a:xfrm>
                <a:off x="2520" y="2124"/>
                <a:ext cx="243" cy="22"/>
              </a:xfrm>
              <a:custGeom>
                <a:avLst/>
                <a:gdLst>
                  <a:gd name="T0" fmla="*/ 243 w 243"/>
                  <a:gd name="T1" fmla="*/ 1 h 22"/>
                  <a:gd name="T2" fmla="*/ 0 w 243"/>
                  <a:gd name="T3" fmla="*/ 0 h 22"/>
                  <a:gd name="T4" fmla="*/ 0 w 243"/>
                  <a:gd name="T5" fmla="*/ 20 h 22"/>
                  <a:gd name="T6" fmla="*/ 243 w 243"/>
                  <a:gd name="T7" fmla="*/ 22 h 22"/>
                  <a:gd name="T8" fmla="*/ 243 w 243"/>
                  <a:gd name="T9" fmla="*/ 1 h 22"/>
                  <a:gd name="T10" fmla="*/ 0 60000 65536"/>
                  <a:gd name="T11" fmla="*/ 0 60000 65536"/>
                  <a:gd name="T12" fmla="*/ 0 60000 65536"/>
                  <a:gd name="T13" fmla="*/ 0 60000 65536"/>
                  <a:gd name="T14" fmla="*/ 0 60000 65536"/>
                  <a:gd name="T15" fmla="*/ 0 w 243"/>
                  <a:gd name="T16" fmla="*/ 0 h 22"/>
                  <a:gd name="T17" fmla="*/ 243 w 243"/>
                  <a:gd name="T18" fmla="*/ 22 h 22"/>
                </a:gdLst>
                <a:ahLst/>
                <a:cxnLst>
                  <a:cxn ang="T10">
                    <a:pos x="T0" y="T1"/>
                  </a:cxn>
                  <a:cxn ang="T11">
                    <a:pos x="T2" y="T3"/>
                  </a:cxn>
                  <a:cxn ang="T12">
                    <a:pos x="T4" y="T5"/>
                  </a:cxn>
                  <a:cxn ang="T13">
                    <a:pos x="T6" y="T7"/>
                  </a:cxn>
                  <a:cxn ang="T14">
                    <a:pos x="T8" y="T9"/>
                  </a:cxn>
                </a:cxnLst>
                <a:rect l="T15" t="T16" r="T17" b="T18"/>
                <a:pathLst>
                  <a:path w="243" h="22">
                    <a:moveTo>
                      <a:pt x="243" y="1"/>
                    </a:moveTo>
                    <a:lnTo>
                      <a:pt x="0" y="0"/>
                    </a:lnTo>
                    <a:lnTo>
                      <a:pt x="0" y="20"/>
                    </a:lnTo>
                    <a:lnTo>
                      <a:pt x="243" y="22"/>
                    </a:lnTo>
                    <a:lnTo>
                      <a:pt x="243" y="1"/>
                    </a:lnTo>
                    <a:close/>
                  </a:path>
                </a:pathLst>
              </a:custGeom>
              <a:solidFill>
                <a:srgbClr val="616666"/>
              </a:solidFill>
              <a:ln w="9525">
                <a:noFill/>
                <a:round/>
                <a:headEnd/>
                <a:tailEnd/>
              </a:ln>
            </p:spPr>
            <p:txBody>
              <a:bodyPr/>
              <a:lstStyle/>
              <a:p>
                <a:pPr algn="l" rtl="0"/>
                <a:endParaRPr lang="en-US"/>
              </a:p>
            </p:txBody>
          </p:sp>
          <p:sp>
            <p:nvSpPr>
              <p:cNvPr id="13811" name="Freeform 25"/>
              <p:cNvSpPr>
                <a:spLocks/>
              </p:cNvSpPr>
              <p:nvPr/>
            </p:nvSpPr>
            <p:spPr bwMode="auto">
              <a:xfrm>
                <a:off x="2520" y="2165"/>
                <a:ext cx="243" cy="23"/>
              </a:xfrm>
              <a:custGeom>
                <a:avLst/>
                <a:gdLst>
                  <a:gd name="T0" fmla="*/ 243 w 243"/>
                  <a:gd name="T1" fmla="*/ 2 h 23"/>
                  <a:gd name="T2" fmla="*/ 0 w 243"/>
                  <a:gd name="T3" fmla="*/ 0 h 23"/>
                  <a:gd name="T4" fmla="*/ 0 w 243"/>
                  <a:gd name="T5" fmla="*/ 20 h 23"/>
                  <a:gd name="T6" fmla="*/ 243 w 243"/>
                  <a:gd name="T7" fmla="*/ 23 h 23"/>
                  <a:gd name="T8" fmla="*/ 243 w 243"/>
                  <a:gd name="T9" fmla="*/ 2 h 23"/>
                  <a:gd name="T10" fmla="*/ 0 60000 65536"/>
                  <a:gd name="T11" fmla="*/ 0 60000 65536"/>
                  <a:gd name="T12" fmla="*/ 0 60000 65536"/>
                  <a:gd name="T13" fmla="*/ 0 60000 65536"/>
                  <a:gd name="T14" fmla="*/ 0 60000 65536"/>
                  <a:gd name="T15" fmla="*/ 0 w 243"/>
                  <a:gd name="T16" fmla="*/ 0 h 23"/>
                  <a:gd name="T17" fmla="*/ 243 w 243"/>
                  <a:gd name="T18" fmla="*/ 23 h 23"/>
                </a:gdLst>
                <a:ahLst/>
                <a:cxnLst>
                  <a:cxn ang="T10">
                    <a:pos x="T0" y="T1"/>
                  </a:cxn>
                  <a:cxn ang="T11">
                    <a:pos x="T2" y="T3"/>
                  </a:cxn>
                  <a:cxn ang="T12">
                    <a:pos x="T4" y="T5"/>
                  </a:cxn>
                  <a:cxn ang="T13">
                    <a:pos x="T6" y="T7"/>
                  </a:cxn>
                  <a:cxn ang="T14">
                    <a:pos x="T8" y="T9"/>
                  </a:cxn>
                </a:cxnLst>
                <a:rect l="T15" t="T16" r="T17" b="T18"/>
                <a:pathLst>
                  <a:path w="243" h="23">
                    <a:moveTo>
                      <a:pt x="243" y="2"/>
                    </a:moveTo>
                    <a:lnTo>
                      <a:pt x="0" y="0"/>
                    </a:lnTo>
                    <a:lnTo>
                      <a:pt x="0" y="20"/>
                    </a:lnTo>
                    <a:lnTo>
                      <a:pt x="243" y="23"/>
                    </a:lnTo>
                    <a:lnTo>
                      <a:pt x="243" y="2"/>
                    </a:lnTo>
                    <a:close/>
                  </a:path>
                </a:pathLst>
              </a:custGeom>
              <a:solidFill>
                <a:srgbClr val="616666"/>
              </a:solidFill>
              <a:ln w="9525">
                <a:noFill/>
                <a:round/>
                <a:headEnd/>
                <a:tailEnd/>
              </a:ln>
            </p:spPr>
            <p:txBody>
              <a:bodyPr/>
              <a:lstStyle/>
              <a:p>
                <a:pPr algn="l" rtl="0"/>
                <a:endParaRPr lang="en-US"/>
              </a:p>
            </p:txBody>
          </p:sp>
          <p:sp>
            <p:nvSpPr>
              <p:cNvPr id="13812" name="Freeform 26"/>
              <p:cNvSpPr>
                <a:spLocks/>
              </p:cNvSpPr>
              <p:nvPr/>
            </p:nvSpPr>
            <p:spPr bwMode="auto">
              <a:xfrm>
                <a:off x="2520" y="2206"/>
                <a:ext cx="243" cy="24"/>
              </a:xfrm>
              <a:custGeom>
                <a:avLst/>
                <a:gdLst>
                  <a:gd name="T0" fmla="*/ 243 w 243"/>
                  <a:gd name="T1" fmla="*/ 3 h 24"/>
                  <a:gd name="T2" fmla="*/ 0 w 243"/>
                  <a:gd name="T3" fmla="*/ 0 h 24"/>
                  <a:gd name="T4" fmla="*/ 0 w 243"/>
                  <a:gd name="T5" fmla="*/ 20 h 24"/>
                  <a:gd name="T6" fmla="*/ 243 w 243"/>
                  <a:gd name="T7" fmla="*/ 24 h 24"/>
                  <a:gd name="T8" fmla="*/ 243 w 243"/>
                  <a:gd name="T9" fmla="*/ 3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3"/>
                    </a:moveTo>
                    <a:lnTo>
                      <a:pt x="0" y="0"/>
                    </a:lnTo>
                    <a:lnTo>
                      <a:pt x="0" y="20"/>
                    </a:lnTo>
                    <a:lnTo>
                      <a:pt x="243" y="24"/>
                    </a:lnTo>
                    <a:lnTo>
                      <a:pt x="243" y="3"/>
                    </a:lnTo>
                    <a:close/>
                  </a:path>
                </a:pathLst>
              </a:custGeom>
              <a:solidFill>
                <a:srgbClr val="616666"/>
              </a:solidFill>
              <a:ln w="9525">
                <a:noFill/>
                <a:round/>
                <a:headEnd/>
                <a:tailEnd/>
              </a:ln>
            </p:spPr>
            <p:txBody>
              <a:bodyPr/>
              <a:lstStyle/>
              <a:p>
                <a:pPr algn="l" rtl="0"/>
                <a:endParaRPr lang="en-US"/>
              </a:p>
            </p:txBody>
          </p:sp>
          <p:sp>
            <p:nvSpPr>
              <p:cNvPr id="13813" name="Freeform 27"/>
              <p:cNvSpPr>
                <a:spLocks/>
              </p:cNvSpPr>
              <p:nvPr/>
            </p:nvSpPr>
            <p:spPr bwMode="auto">
              <a:xfrm>
                <a:off x="2520" y="2247"/>
                <a:ext cx="243" cy="24"/>
              </a:xfrm>
              <a:custGeom>
                <a:avLst/>
                <a:gdLst>
                  <a:gd name="T0" fmla="*/ 243 w 243"/>
                  <a:gd name="T1" fmla="*/ 4 h 24"/>
                  <a:gd name="T2" fmla="*/ 0 w 243"/>
                  <a:gd name="T3" fmla="*/ 0 h 24"/>
                  <a:gd name="T4" fmla="*/ 0 w 243"/>
                  <a:gd name="T5" fmla="*/ 20 h 24"/>
                  <a:gd name="T6" fmla="*/ 243 w 243"/>
                  <a:gd name="T7" fmla="*/ 24 h 24"/>
                  <a:gd name="T8" fmla="*/ 243 w 243"/>
                  <a:gd name="T9" fmla="*/ 4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4"/>
                    </a:moveTo>
                    <a:lnTo>
                      <a:pt x="0" y="0"/>
                    </a:lnTo>
                    <a:lnTo>
                      <a:pt x="0" y="20"/>
                    </a:lnTo>
                    <a:lnTo>
                      <a:pt x="243" y="24"/>
                    </a:lnTo>
                    <a:lnTo>
                      <a:pt x="243" y="4"/>
                    </a:lnTo>
                    <a:close/>
                  </a:path>
                </a:pathLst>
              </a:custGeom>
              <a:solidFill>
                <a:srgbClr val="616666"/>
              </a:solidFill>
              <a:ln w="9525">
                <a:noFill/>
                <a:round/>
                <a:headEnd/>
                <a:tailEnd/>
              </a:ln>
            </p:spPr>
            <p:txBody>
              <a:bodyPr/>
              <a:lstStyle/>
              <a:p>
                <a:pPr algn="l" rtl="0"/>
                <a:endParaRPr lang="en-US"/>
              </a:p>
            </p:txBody>
          </p:sp>
          <p:sp>
            <p:nvSpPr>
              <p:cNvPr id="13814" name="Freeform 28"/>
              <p:cNvSpPr>
                <a:spLocks/>
              </p:cNvSpPr>
              <p:nvPr/>
            </p:nvSpPr>
            <p:spPr bwMode="auto">
              <a:xfrm>
                <a:off x="2520" y="2287"/>
                <a:ext cx="243" cy="26"/>
              </a:xfrm>
              <a:custGeom>
                <a:avLst/>
                <a:gdLst>
                  <a:gd name="T0" fmla="*/ 243 w 243"/>
                  <a:gd name="T1" fmla="*/ 5 h 26"/>
                  <a:gd name="T2" fmla="*/ 0 w 243"/>
                  <a:gd name="T3" fmla="*/ 0 h 26"/>
                  <a:gd name="T4" fmla="*/ 0 w 243"/>
                  <a:gd name="T5" fmla="*/ 21 h 26"/>
                  <a:gd name="T6" fmla="*/ 243 w 243"/>
                  <a:gd name="T7" fmla="*/ 26 h 26"/>
                  <a:gd name="T8" fmla="*/ 243 w 243"/>
                  <a:gd name="T9" fmla="*/ 5 h 26"/>
                  <a:gd name="T10" fmla="*/ 0 60000 65536"/>
                  <a:gd name="T11" fmla="*/ 0 60000 65536"/>
                  <a:gd name="T12" fmla="*/ 0 60000 65536"/>
                  <a:gd name="T13" fmla="*/ 0 60000 65536"/>
                  <a:gd name="T14" fmla="*/ 0 60000 65536"/>
                  <a:gd name="T15" fmla="*/ 0 w 243"/>
                  <a:gd name="T16" fmla="*/ 0 h 26"/>
                  <a:gd name="T17" fmla="*/ 243 w 243"/>
                  <a:gd name="T18" fmla="*/ 26 h 26"/>
                </a:gdLst>
                <a:ahLst/>
                <a:cxnLst>
                  <a:cxn ang="T10">
                    <a:pos x="T0" y="T1"/>
                  </a:cxn>
                  <a:cxn ang="T11">
                    <a:pos x="T2" y="T3"/>
                  </a:cxn>
                  <a:cxn ang="T12">
                    <a:pos x="T4" y="T5"/>
                  </a:cxn>
                  <a:cxn ang="T13">
                    <a:pos x="T6" y="T7"/>
                  </a:cxn>
                  <a:cxn ang="T14">
                    <a:pos x="T8" y="T9"/>
                  </a:cxn>
                </a:cxnLst>
                <a:rect l="T15" t="T16" r="T17" b="T18"/>
                <a:pathLst>
                  <a:path w="243" h="26">
                    <a:moveTo>
                      <a:pt x="243" y="5"/>
                    </a:moveTo>
                    <a:lnTo>
                      <a:pt x="0" y="0"/>
                    </a:lnTo>
                    <a:lnTo>
                      <a:pt x="0" y="21"/>
                    </a:lnTo>
                    <a:lnTo>
                      <a:pt x="243" y="26"/>
                    </a:lnTo>
                    <a:lnTo>
                      <a:pt x="243" y="5"/>
                    </a:lnTo>
                    <a:close/>
                  </a:path>
                </a:pathLst>
              </a:custGeom>
              <a:solidFill>
                <a:srgbClr val="616666"/>
              </a:solidFill>
              <a:ln w="9525">
                <a:noFill/>
                <a:round/>
                <a:headEnd/>
                <a:tailEnd/>
              </a:ln>
            </p:spPr>
            <p:txBody>
              <a:bodyPr/>
              <a:lstStyle/>
              <a:p>
                <a:pPr algn="l" rtl="0"/>
                <a:endParaRPr lang="en-US"/>
              </a:p>
            </p:txBody>
          </p:sp>
          <p:sp>
            <p:nvSpPr>
              <p:cNvPr id="13815" name="Freeform 29"/>
              <p:cNvSpPr>
                <a:spLocks/>
              </p:cNvSpPr>
              <p:nvPr/>
            </p:nvSpPr>
            <p:spPr bwMode="auto">
              <a:xfrm>
                <a:off x="2520" y="2328"/>
                <a:ext cx="243" cy="27"/>
              </a:xfrm>
              <a:custGeom>
                <a:avLst/>
                <a:gdLst>
                  <a:gd name="T0" fmla="*/ 243 w 243"/>
                  <a:gd name="T1" fmla="*/ 6 h 27"/>
                  <a:gd name="T2" fmla="*/ 0 w 243"/>
                  <a:gd name="T3" fmla="*/ 0 h 27"/>
                  <a:gd name="T4" fmla="*/ 0 w 243"/>
                  <a:gd name="T5" fmla="*/ 21 h 27"/>
                  <a:gd name="T6" fmla="*/ 243 w 243"/>
                  <a:gd name="T7" fmla="*/ 27 h 27"/>
                  <a:gd name="T8" fmla="*/ 243 w 243"/>
                  <a:gd name="T9" fmla="*/ 6 h 27"/>
                  <a:gd name="T10" fmla="*/ 0 60000 65536"/>
                  <a:gd name="T11" fmla="*/ 0 60000 65536"/>
                  <a:gd name="T12" fmla="*/ 0 60000 65536"/>
                  <a:gd name="T13" fmla="*/ 0 60000 65536"/>
                  <a:gd name="T14" fmla="*/ 0 60000 65536"/>
                  <a:gd name="T15" fmla="*/ 0 w 243"/>
                  <a:gd name="T16" fmla="*/ 0 h 27"/>
                  <a:gd name="T17" fmla="*/ 243 w 243"/>
                  <a:gd name="T18" fmla="*/ 27 h 27"/>
                </a:gdLst>
                <a:ahLst/>
                <a:cxnLst>
                  <a:cxn ang="T10">
                    <a:pos x="T0" y="T1"/>
                  </a:cxn>
                  <a:cxn ang="T11">
                    <a:pos x="T2" y="T3"/>
                  </a:cxn>
                  <a:cxn ang="T12">
                    <a:pos x="T4" y="T5"/>
                  </a:cxn>
                  <a:cxn ang="T13">
                    <a:pos x="T6" y="T7"/>
                  </a:cxn>
                  <a:cxn ang="T14">
                    <a:pos x="T8" y="T9"/>
                  </a:cxn>
                </a:cxnLst>
                <a:rect l="T15" t="T16" r="T17" b="T18"/>
                <a:pathLst>
                  <a:path w="243" h="27">
                    <a:moveTo>
                      <a:pt x="243" y="6"/>
                    </a:moveTo>
                    <a:lnTo>
                      <a:pt x="0" y="0"/>
                    </a:lnTo>
                    <a:lnTo>
                      <a:pt x="0" y="21"/>
                    </a:lnTo>
                    <a:lnTo>
                      <a:pt x="243" y="27"/>
                    </a:lnTo>
                    <a:lnTo>
                      <a:pt x="243" y="6"/>
                    </a:lnTo>
                    <a:close/>
                  </a:path>
                </a:pathLst>
              </a:custGeom>
              <a:solidFill>
                <a:srgbClr val="616666"/>
              </a:solidFill>
              <a:ln w="9525">
                <a:noFill/>
                <a:round/>
                <a:headEnd/>
                <a:tailEnd/>
              </a:ln>
            </p:spPr>
            <p:txBody>
              <a:bodyPr/>
              <a:lstStyle/>
              <a:p>
                <a:pPr algn="l" rtl="0"/>
                <a:endParaRPr lang="en-US"/>
              </a:p>
            </p:txBody>
          </p:sp>
          <p:sp>
            <p:nvSpPr>
              <p:cNvPr id="13816" name="Freeform 30"/>
              <p:cNvSpPr>
                <a:spLocks/>
              </p:cNvSpPr>
              <p:nvPr/>
            </p:nvSpPr>
            <p:spPr bwMode="auto">
              <a:xfrm>
                <a:off x="2520" y="2369"/>
                <a:ext cx="243" cy="28"/>
              </a:xfrm>
              <a:custGeom>
                <a:avLst/>
                <a:gdLst>
                  <a:gd name="T0" fmla="*/ 243 w 243"/>
                  <a:gd name="T1" fmla="*/ 7 h 28"/>
                  <a:gd name="T2" fmla="*/ 0 w 243"/>
                  <a:gd name="T3" fmla="*/ 0 h 28"/>
                  <a:gd name="T4" fmla="*/ 0 w 243"/>
                  <a:gd name="T5" fmla="*/ 21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1"/>
                    </a:lnTo>
                    <a:lnTo>
                      <a:pt x="243" y="28"/>
                    </a:lnTo>
                    <a:lnTo>
                      <a:pt x="243" y="7"/>
                    </a:lnTo>
                    <a:close/>
                  </a:path>
                </a:pathLst>
              </a:custGeom>
              <a:solidFill>
                <a:srgbClr val="616666"/>
              </a:solidFill>
              <a:ln w="9525">
                <a:noFill/>
                <a:round/>
                <a:headEnd/>
                <a:tailEnd/>
              </a:ln>
            </p:spPr>
            <p:txBody>
              <a:bodyPr/>
              <a:lstStyle/>
              <a:p>
                <a:pPr algn="l" rtl="0"/>
                <a:endParaRPr lang="en-US"/>
              </a:p>
            </p:txBody>
          </p:sp>
          <p:sp>
            <p:nvSpPr>
              <p:cNvPr id="13817" name="Freeform 31"/>
              <p:cNvSpPr>
                <a:spLocks/>
              </p:cNvSpPr>
              <p:nvPr/>
            </p:nvSpPr>
            <p:spPr bwMode="auto">
              <a:xfrm>
                <a:off x="2520" y="2411"/>
                <a:ext cx="243" cy="28"/>
              </a:xfrm>
              <a:custGeom>
                <a:avLst/>
                <a:gdLst>
                  <a:gd name="T0" fmla="*/ 243 w 243"/>
                  <a:gd name="T1" fmla="*/ 7 h 28"/>
                  <a:gd name="T2" fmla="*/ 0 w 243"/>
                  <a:gd name="T3" fmla="*/ 0 h 28"/>
                  <a:gd name="T4" fmla="*/ 0 w 243"/>
                  <a:gd name="T5" fmla="*/ 20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0"/>
                    </a:lnTo>
                    <a:lnTo>
                      <a:pt x="243" y="28"/>
                    </a:lnTo>
                    <a:lnTo>
                      <a:pt x="243" y="7"/>
                    </a:lnTo>
                    <a:close/>
                  </a:path>
                </a:pathLst>
              </a:custGeom>
              <a:solidFill>
                <a:srgbClr val="616666"/>
              </a:solidFill>
              <a:ln w="9525">
                <a:noFill/>
                <a:round/>
                <a:headEnd/>
                <a:tailEnd/>
              </a:ln>
            </p:spPr>
            <p:txBody>
              <a:bodyPr/>
              <a:lstStyle/>
              <a:p>
                <a:pPr algn="l" rtl="0"/>
                <a:endParaRPr lang="en-US"/>
              </a:p>
            </p:txBody>
          </p:sp>
          <p:sp>
            <p:nvSpPr>
              <p:cNvPr id="13818" name="Freeform 32"/>
              <p:cNvSpPr>
                <a:spLocks/>
              </p:cNvSpPr>
              <p:nvPr/>
            </p:nvSpPr>
            <p:spPr bwMode="auto">
              <a:xfrm>
                <a:off x="2520" y="2451"/>
                <a:ext cx="243" cy="30"/>
              </a:xfrm>
              <a:custGeom>
                <a:avLst/>
                <a:gdLst>
                  <a:gd name="T0" fmla="*/ 243 w 243"/>
                  <a:gd name="T1" fmla="*/ 9 h 30"/>
                  <a:gd name="T2" fmla="*/ 0 w 243"/>
                  <a:gd name="T3" fmla="*/ 0 h 30"/>
                  <a:gd name="T4" fmla="*/ 0 w 243"/>
                  <a:gd name="T5" fmla="*/ 21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1"/>
                    </a:lnTo>
                    <a:lnTo>
                      <a:pt x="243" y="30"/>
                    </a:lnTo>
                    <a:lnTo>
                      <a:pt x="243" y="9"/>
                    </a:lnTo>
                    <a:close/>
                  </a:path>
                </a:pathLst>
              </a:custGeom>
              <a:solidFill>
                <a:srgbClr val="616666"/>
              </a:solidFill>
              <a:ln w="9525">
                <a:noFill/>
                <a:round/>
                <a:headEnd/>
                <a:tailEnd/>
              </a:ln>
            </p:spPr>
            <p:txBody>
              <a:bodyPr/>
              <a:lstStyle/>
              <a:p>
                <a:pPr algn="l" rtl="0"/>
                <a:endParaRPr lang="en-US"/>
              </a:p>
            </p:txBody>
          </p:sp>
          <p:sp>
            <p:nvSpPr>
              <p:cNvPr id="13819" name="Freeform 33"/>
              <p:cNvSpPr>
                <a:spLocks/>
              </p:cNvSpPr>
              <p:nvPr/>
            </p:nvSpPr>
            <p:spPr bwMode="auto">
              <a:xfrm>
                <a:off x="2520" y="2493"/>
                <a:ext cx="243" cy="30"/>
              </a:xfrm>
              <a:custGeom>
                <a:avLst/>
                <a:gdLst>
                  <a:gd name="T0" fmla="*/ 243 w 243"/>
                  <a:gd name="T1" fmla="*/ 9 h 30"/>
                  <a:gd name="T2" fmla="*/ 0 w 243"/>
                  <a:gd name="T3" fmla="*/ 0 h 30"/>
                  <a:gd name="T4" fmla="*/ 0 w 243"/>
                  <a:gd name="T5" fmla="*/ 20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0"/>
                    </a:lnTo>
                    <a:lnTo>
                      <a:pt x="243" y="30"/>
                    </a:lnTo>
                    <a:lnTo>
                      <a:pt x="243" y="9"/>
                    </a:lnTo>
                    <a:close/>
                  </a:path>
                </a:pathLst>
              </a:custGeom>
              <a:solidFill>
                <a:srgbClr val="616666"/>
              </a:solidFill>
              <a:ln w="9525">
                <a:noFill/>
                <a:round/>
                <a:headEnd/>
                <a:tailEnd/>
              </a:ln>
            </p:spPr>
            <p:txBody>
              <a:bodyPr/>
              <a:lstStyle/>
              <a:p>
                <a:pPr algn="l" rtl="0"/>
                <a:endParaRPr lang="en-US"/>
              </a:p>
            </p:txBody>
          </p:sp>
          <p:sp>
            <p:nvSpPr>
              <p:cNvPr id="13820" name="Freeform 34"/>
              <p:cNvSpPr>
                <a:spLocks/>
              </p:cNvSpPr>
              <p:nvPr/>
            </p:nvSpPr>
            <p:spPr bwMode="auto">
              <a:xfrm>
                <a:off x="2520" y="2534"/>
                <a:ext cx="243" cy="31"/>
              </a:xfrm>
              <a:custGeom>
                <a:avLst/>
                <a:gdLst>
                  <a:gd name="T0" fmla="*/ 243 w 243"/>
                  <a:gd name="T1" fmla="*/ 10 h 31"/>
                  <a:gd name="T2" fmla="*/ 0 w 243"/>
                  <a:gd name="T3" fmla="*/ 0 h 31"/>
                  <a:gd name="T4" fmla="*/ 0 w 243"/>
                  <a:gd name="T5" fmla="*/ 20 h 31"/>
                  <a:gd name="T6" fmla="*/ 243 w 243"/>
                  <a:gd name="T7" fmla="*/ 31 h 31"/>
                  <a:gd name="T8" fmla="*/ 243 w 243"/>
                  <a:gd name="T9" fmla="*/ 10 h 31"/>
                  <a:gd name="T10" fmla="*/ 0 60000 65536"/>
                  <a:gd name="T11" fmla="*/ 0 60000 65536"/>
                  <a:gd name="T12" fmla="*/ 0 60000 65536"/>
                  <a:gd name="T13" fmla="*/ 0 60000 65536"/>
                  <a:gd name="T14" fmla="*/ 0 60000 65536"/>
                  <a:gd name="T15" fmla="*/ 0 w 243"/>
                  <a:gd name="T16" fmla="*/ 0 h 31"/>
                  <a:gd name="T17" fmla="*/ 243 w 243"/>
                  <a:gd name="T18" fmla="*/ 31 h 31"/>
                </a:gdLst>
                <a:ahLst/>
                <a:cxnLst>
                  <a:cxn ang="T10">
                    <a:pos x="T0" y="T1"/>
                  </a:cxn>
                  <a:cxn ang="T11">
                    <a:pos x="T2" y="T3"/>
                  </a:cxn>
                  <a:cxn ang="T12">
                    <a:pos x="T4" y="T5"/>
                  </a:cxn>
                  <a:cxn ang="T13">
                    <a:pos x="T6" y="T7"/>
                  </a:cxn>
                  <a:cxn ang="T14">
                    <a:pos x="T8" y="T9"/>
                  </a:cxn>
                </a:cxnLst>
                <a:rect l="T15" t="T16" r="T17" b="T18"/>
                <a:pathLst>
                  <a:path w="243" h="31">
                    <a:moveTo>
                      <a:pt x="243" y="10"/>
                    </a:moveTo>
                    <a:lnTo>
                      <a:pt x="0" y="0"/>
                    </a:lnTo>
                    <a:lnTo>
                      <a:pt x="0" y="20"/>
                    </a:lnTo>
                    <a:lnTo>
                      <a:pt x="243" y="31"/>
                    </a:lnTo>
                    <a:lnTo>
                      <a:pt x="243" y="10"/>
                    </a:lnTo>
                    <a:close/>
                  </a:path>
                </a:pathLst>
              </a:custGeom>
              <a:solidFill>
                <a:srgbClr val="616666"/>
              </a:solidFill>
              <a:ln w="9525">
                <a:noFill/>
                <a:round/>
                <a:headEnd/>
                <a:tailEnd/>
              </a:ln>
            </p:spPr>
            <p:txBody>
              <a:bodyPr/>
              <a:lstStyle/>
              <a:p>
                <a:pPr algn="l" rtl="0"/>
                <a:endParaRPr lang="en-US"/>
              </a:p>
            </p:txBody>
          </p:sp>
          <p:sp>
            <p:nvSpPr>
              <p:cNvPr id="13821" name="Freeform 35"/>
              <p:cNvSpPr>
                <a:spLocks/>
              </p:cNvSpPr>
              <p:nvPr/>
            </p:nvSpPr>
            <p:spPr bwMode="auto">
              <a:xfrm>
                <a:off x="2815" y="2251"/>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pPr algn="l" rtl="0"/>
                <a:endParaRPr lang="en-US"/>
              </a:p>
            </p:txBody>
          </p:sp>
          <p:sp>
            <p:nvSpPr>
              <p:cNvPr id="13822" name="Freeform 36"/>
              <p:cNvSpPr>
                <a:spLocks/>
              </p:cNvSpPr>
              <p:nvPr/>
            </p:nvSpPr>
            <p:spPr bwMode="auto">
              <a:xfrm>
                <a:off x="2822"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823" name="Line 37"/>
              <p:cNvSpPr>
                <a:spLocks noChangeShapeType="1"/>
              </p:cNvSpPr>
              <p:nvPr/>
            </p:nvSpPr>
            <p:spPr bwMode="auto">
              <a:xfrm flipV="1">
                <a:off x="2813" y="2247"/>
                <a:ext cx="6" cy="2"/>
              </a:xfrm>
              <a:prstGeom prst="line">
                <a:avLst/>
              </a:prstGeom>
              <a:noFill/>
              <a:ln w="7938">
                <a:solidFill>
                  <a:srgbClr val="3D4040"/>
                </a:solidFill>
                <a:round/>
                <a:headEnd/>
                <a:tailEnd/>
              </a:ln>
            </p:spPr>
            <p:txBody>
              <a:bodyPr/>
              <a:lstStyle/>
              <a:p>
                <a:pPr algn="l" rtl="0"/>
                <a:endParaRPr lang="en-US"/>
              </a:p>
            </p:txBody>
          </p:sp>
          <p:sp>
            <p:nvSpPr>
              <p:cNvPr id="13824" name="Line 38"/>
              <p:cNvSpPr>
                <a:spLocks noChangeShapeType="1"/>
              </p:cNvSpPr>
              <p:nvPr/>
            </p:nvSpPr>
            <p:spPr bwMode="auto">
              <a:xfrm flipV="1">
                <a:off x="2811" y="2250"/>
                <a:ext cx="8" cy="3"/>
              </a:xfrm>
              <a:prstGeom prst="line">
                <a:avLst/>
              </a:prstGeom>
              <a:noFill/>
              <a:ln w="7938">
                <a:solidFill>
                  <a:srgbClr val="787D7D"/>
                </a:solidFill>
                <a:round/>
                <a:headEnd/>
                <a:tailEnd/>
              </a:ln>
            </p:spPr>
            <p:txBody>
              <a:bodyPr/>
              <a:lstStyle/>
              <a:p>
                <a:pPr algn="l" rtl="0"/>
                <a:endParaRPr lang="en-US"/>
              </a:p>
            </p:txBody>
          </p:sp>
          <p:sp>
            <p:nvSpPr>
              <p:cNvPr id="13825" name="Freeform 39"/>
              <p:cNvSpPr>
                <a:spLocks/>
              </p:cNvSpPr>
              <p:nvPr/>
            </p:nvSpPr>
            <p:spPr bwMode="auto">
              <a:xfrm>
                <a:off x="2813" y="2255"/>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pPr algn="l" rtl="0"/>
                <a:endParaRPr lang="en-US"/>
              </a:p>
            </p:txBody>
          </p:sp>
          <p:sp>
            <p:nvSpPr>
              <p:cNvPr id="13826" name="Freeform 40"/>
              <p:cNvSpPr>
                <a:spLocks/>
              </p:cNvSpPr>
              <p:nvPr/>
            </p:nvSpPr>
            <p:spPr bwMode="auto">
              <a:xfrm>
                <a:off x="2822" y="225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pPr algn="l" rtl="0"/>
                <a:endParaRPr lang="en-US"/>
              </a:p>
            </p:txBody>
          </p:sp>
          <p:sp>
            <p:nvSpPr>
              <p:cNvPr id="13827" name="Freeform 41"/>
              <p:cNvSpPr>
                <a:spLocks/>
              </p:cNvSpPr>
              <p:nvPr/>
            </p:nvSpPr>
            <p:spPr bwMode="auto">
              <a:xfrm>
                <a:off x="2816" y="2419"/>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3D4040"/>
              </a:solidFill>
              <a:ln w="9525">
                <a:noFill/>
                <a:round/>
                <a:headEnd/>
                <a:tailEnd/>
              </a:ln>
            </p:spPr>
            <p:txBody>
              <a:bodyPr/>
              <a:lstStyle/>
              <a:p>
                <a:pPr algn="l" rtl="0"/>
                <a:endParaRPr lang="en-US"/>
              </a:p>
            </p:txBody>
          </p:sp>
          <p:sp>
            <p:nvSpPr>
              <p:cNvPr id="13828" name="Freeform 42"/>
              <p:cNvSpPr>
                <a:spLocks/>
              </p:cNvSpPr>
              <p:nvPr/>
            </p:nvSpPr>
            <p:spPr bwMode="auto">
              <a:xfrm>
                <a:off x="2822" y="2415"/>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pPr algn="l" rtl="0"/>
                <a:endParaRPr lang="en-US"/>
              </a:p>
            </p:txBody>
          </p:sp>
          <p:sp>
            <p:nvSpPr>
              <p:cNvPr id="13829" name="Line 43"/>
              <p:cNvSpPr>
                <a:spLocks noChangeShapeType="1"/>
              </p:cNvSpPr>
              <p:nvPr/>
            </p:nvSpPr>
            <p:spPr bwMode="auto">
              <a:xfrm flipV="1">
                <a:off x="2813" y="2413"/>
                <a:ext cx="7" cy="4"/>
              </a:xfrm>
              <a:prstGeom prst="line">
                <a:avLst/>
              </a:prstGeom>
              <a:noFill/>
              <a:ln w="7938">
                <a:solidFill>
                  <a:srgbClr val="3D4040"/>
                </a:solidFill>
                <a:round/>
                <a:headEnd/>
                <a:tailEnd/>
              </a:ln>
            </p:spPr>
            <p:txBody>
              <a:bodyPr/>
              <a:lstStyle/>
              <a:p>
                <a:pPr algn="l" rtl="0"/>
                <a:endParaRPr lang="en-US"/>
              </a:p>
            </p:txBody>
          </p:sp>
          <p:sp>
            <p:nvSpPr>
              <p:cNvPr id="13830" name="Line 44"/>
              <p:cNvSpPr>
                <a:spLocks noChangeShapeType="1"/>
              </p:cNvSpPr>
              <p:nvPr/>
            </p:nvSpPr>
            <p:spPr bwMode="auto">
              <a:xfrm flipV="1">
                <a:off x="2812" y="2416"/>
                <a:ext cx="8" cy="5"/>
              </a:xfrm>
              <a:prstGeom prst="line">
                <a:avLst/>
              </a:prstGeom>
              <a:noFill/>
              <a:ln w="7938">
                <a:solidFill>
                  <a:srgbClr val="787D7D"/>
                </a:solidFill>
                <a:round/>
                <a:headEnd/>
                <a:tailEnd/>
              </a:ln>
            </p:spPr>
            <p:txBody>
              <a:bodyPr/>
              <a:lstStyle/>
              <a:p>
                <a:pPr algn="l" rtl="0"/>
                <a:endParaRPr lang="en-US"/>
              </a:p>
            </p:txBody>
          </p:sp>
          <p:sp>
            <p:nvSpPr>
              <p:cNvPr id="13831" name="Freeform 45"/>
              <p:cNvSpPr>
                <a:spLocks/>
              </p:cNvSpPr>
              <p:nvPr/>
            </p:nvSpPr>
            <p:spPr bwMode="auto">
              <a:xfrm>
                <a:off x="2814" y="242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787D7D"/>
              </a:solidFill>
              <a:ln w="9525">
                <a:noFill/>
                <a:round/>
                <a:headEnd/>
                <a:tailEnd/>
              </a:ln>
            </p:spPr>
            <p:txBody>
              <a:bodyPr/>
              <a:lstStyle/>
              <a:p>
                <a:pPr algn="l" rtl="0"/>
                <a:endParaRPr lang="en-US"/>
              </a:p>
            </p:txBody>
          </p:sp>
          <p:sp>
            <p:nvSpPr>
              <p:cNvPr id="13832" name="Freeform 46"/>
              <p:cNvSpPr>
                <a:spLocks/>
              </p:cNvSpPr>
              <p:nvPr/>
            </p:nvSpPr>
            <p:spPr bwMode="auto">
              <a:xfrm>
                <a:off x="2822" y="2417"/>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pPr algn="l" rtl="0"/>
                <a:endParaRPr lang="en-US"/>
              </a:p>
            </p:txBody>
          </p:sp>
          <p:sp>
            <p:nvSpPr>
              <p:cNvPr id="13833" name="Freeform 47"/>
              <p:cNvSpPr>
                <a:spLocks/>
              </p:cNvSpPr>
              <p:nvPr/>
            </p:nvSpPr>
            <p:spPr bwMode="auto">
              <a:xfrm>
                <a:off x="2478" y="257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5B4C63"/>
              </a:solidFill>
              <a:ln w="9525">
                <a:noFill/>
                <a:round/>
                <a:headEnd/>
                <a:tailEnd/>
              </a:ln>
            </p:spPr>
            <p:txBody>
              <a:bodyPr/>
              <a:lstStyle/>
              <a:p>
                <a:pPr algn="l" rtl="0"/>
                <a:endParaRPr lang="en-US"/>
              </a:p>
            </p:txBody>
          </p:sp>
          <p:sp>
            <p:nvSpPr>
              <p:cNvPr id="13834" name="Freeform 48"/>
              <p:cNvSpPr>
                <a:spLocks/>
              </p:cNvSpPr>
              <p:nvPr/>
            </p:nvSpPr>
            <p:spPr bwMode="auto">
              <a:xfrm>
                <a:off x="2809" y="258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5B4C63"/>
              </a:solidFill>
              <a:ln w="9525">
                <a:noFill/>
                <a:round/>
                <a:headEnd/>
                <a:tailEnd/>
              </a:ln>
            </p:spPr>
            <p:txBody>
              <a:bodyPr/>
              <a:lstStyle/>
              <a:p>
                <a:pPr algn="l" rtl="0"/>
                <a:endParaRPr lang="en-US"/>
              </a:p>
            </p:txBody>
          </p:sp>
          <p:sp>
            <p:nvSpPr>
              <p:cNvPr id="13835" name="Line 49"/>
              <p:cNvSpPr>
                <a:spLocks noChangeShapeType="1"/>
              </p:cNvSpPr>
              <p:nvPr/>
            </p:nvSpPr>
            <p:spPr bwMode="auto">
              <a:xfrm>
                <a:off x="2476" y="2570"/>
                <a:ext cx="331" cy="17"/>
              </a:xfrm>
              <a:prstGeom prst="line">
                <a:avLst/>
              </a:prstGeom>
              <a:noFill/>
              <a:ln w="7938">
                <a:solidFill>
                  <a:srgbClr val="5B4C63"/>
                </a:solidFill>
                <a:round/>
                <a:headEnd/>
                <a:tailEnd/>
              </a:ln>
            </p:spPr>
            <p:txBody>
              <a:bodyPr/>
              <a:lstStyle/>
              <a:p>
                <a:pPr algn="l" rtl="0"/>
                <a:endParaRPr lang="en-US"/>
              </a:p>
            </p:txBody>
          </p:sp>
          <p:sp>
            <p:nvSpPr>
              <p:cNvPr id="13836" name="Line 50"/>
              <p:cNvSpPr>
                <a:spLocks noChangeShapeType="1"/>
              </p:cNvSpPr>
              <p:nvPr/>
            </p:nvSpPr>
            <p:spPr bwMode="auto">
              <a:xfrm flipV="1">
                <a:off x="2807" y="2574"/>
                <a:ext cx="12" cy="13"/>
              </a:xfrm>
              <a:prstGeom prst="line">
                <a:avLst/>
              </a:prstGeom>
              <a:noFill/>
              <a:ln w="7938">
                <a:solidFill>
                  <a:srgbClr val="3D4040"/>
                </a:solidFill>
                <a:round/>
                <a:headEnd/>
                <a:tailEnd/>
              </a:ln>
            </p:spPr>
            <p:txBody>
              <a:bodyPr/>
              <a:lstStyle/>
              <a:p>
                <a:pPr algn="l" rtl="0"/>
                <a:endParaRPr lang="en-US"/>
              </a:p>
            </p:txBody>
          </p:sp>
          <p:sp>
            <p:nvSpPr>
              <p:cNvPr id="13837" name="Freeform 51"/>
              <p:cNvSpPr>
                <a:spLocks/>
              </p:cNvSpPr>
              <p:nvPr/>
            </p:nvSpPr>
            <p:spPr bwMode="auto">
              <a:xfrm>
                <a:off x="2809" y="2589"/>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pPr algn="l" rtl="0"/>
                <a:endParaRPr lang="en-US"/>
              </a:p>
            </p:txBody>
          </p:sp>
          <p:sp>
            <p:nvSpPr>
              <p:cNvPr id="13838" name="Freeform 52"/>
              <p:cNvSpPr>
                <a:spLocks/>
              </p:cNvSpPr>
              <p:nvPr/>
            </p:nvSpPr>
            <p:spPr bwMode="auto">
              <a:xfrm>
                <a:off x="2821" y="2576"/>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pPr algn="l" rtl="0"/>
                <a:endParaRPr lang="en-US"/>
              </a:p>
            </p:txBody>
          </p:sp>
          <p:sp>
            <p:nvSpPr>
              <p:cNvPr id="13839" name="Freeform 53"/>
              <p:cNvSpPr>
                <a:spLocks/>
              </p:cNvSpPr>
              <p:nvPr/>
            </p:nvSpPr>
            <p:spPr bwMode="auto">
              <a:xfrm>
                <a:off x="2485" y="257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D1D4DE"/>
              </a:solidFill>
              <a:ln w="9525">
                <a:noFill/>
                <a:round/>
                <a:headEnd/>
                <a:tailEnd/>
              </a:ln>
            </p:spPr>
            <p:txBody>
              <a:bodyPr/>
              <a:lstStyle/>
              <a:p>
                <a:pPr algn="l" rtl="0"/>
                <a:endParaRPr lang="en-US"/>
              </a:p>
            </p:txBody>
          </p:sp>
          <p:sp>
            <p:nvSpPr>
              <p:cNvPr id="13840" name="Freeform 54"/>
              <p:cNvSpPr>
                <a:spLocks/>
              </p:cNvSpPr>
              <p:nvPr/>
            </p:nvSpPr>
            <p:spPr bwMode="auto">
              <a:xfrm>
                <a:off x="2809" y="259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pPr algn="l" rtl="0"/>
                <a:endParaRPr lang="en-US"/>
              </a:p>
            </p:txBody>
          </p:sp>
          <p:sp>
            <p:nvSpPr>
              <p:cNvPr id="13841" name="Line 55"/>
              <p:cNvSpPr>
                <a:spLocks noChangeShapeType="1"/>
              </p:cNvSpPr>
              <p:nvPr/>
            </p:nvSpPr>
            <p:spPr bwMode="auto">
              <a:xfrm>
                <a:off x="2482" y="2577"/>
                <a:ext cx="325" cy="15"/>
              </a:xfrm>
              <a:prstGeom prst="line">
                <a:avLst/>
              </a:prstGeom>
              <a:noFill/>
              <a:ln w="7938">
                <a:solidFill>
                  <a:srgbClr val="D1D4DE"/>
                </a:solidFill>
                <a:round/>
                <a:headEnd/>
                <a:tailEnd/>
              </a:ln>
            </p:spPr>
            <p:txBody>
              <a:bodyPr/>
              <a:lstStyle/>
              <a:p>
                <a:pPr algn="l" rtl="0"/>
                <a:endParaRPr lang="en-US"/>
              </a:p>
            </p:txBody>
          </p:sp>
          <p:sp>
            <p:nvSpPr>
              <p:cNvPr id="13842" name="Line 56"/>
              <p:cNvSpPr>
                <a:spLocks noChangeShapeType="1"/>
              </p:cNvSpPr>
              <p:nvPr/>
            </p:nvSpPr>
            <p:spPr bwMode="auto">
              <a:xfrm flipV="1">
                <a:off x="2807" y="2578"/>
                <a:ext cx="12" cy="14"/>
              </a:xfrm>
              <a:prstGeom prst="line">
                <a:avLst/>
              </a:prstGeom>
              <a:noFill/>
              <a:ln w="7938">
                <a:solidFill>
                  <a:srgbClr val="787D7D"/>
                </a:solidFill>
                <a:round/>
                <a:headEnd/>
                <a:tailEnd/>
              </a:ln>
            </p:spPr>
            <p:txBody>
              <a:bodyPr/>
              <a:lstStyle/>
              <a:p>
                <a:pPr algn="l" rtl="0"/>
                <a:endParaRPr lang="en-US"/>
              </a:p>
            </p:txBody>
          </p:sp>
          <p:sp>
            <p:nvSpPr>
              <p:cNvPr id="13843" name="Freeform 57"/>
              <p:cNvSpPr>
                <a:spLocks/>
              </p:cNvSpPr>
              <p:nvPr/>
            </p:nvSpPr>
            <p:spPr bwMode="auto">
              <a:xfrm>
                <a:off x="2809" y="2594"/>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pPr algn="l" rtl="0"/>
                <a:endParaRPr lang="en-US"/>
              </a:p>
            </p:txBody>
          </p:sp>
          <p:sp>
            <p:nvSpPr>
              <p:cNvPr id="13844" name="Freeform 58"/>
              <p:cNvSpPr>
                <a:spLocks/>
              </p:cNvSpPr>
              <p:nvPr/>
            </p:nvSpPr>
            <p:spPr bwMode="auto">
              <a:xfrm>
                <a:off x="2821" y="2580"/>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pPr algn="l" rtl="0"/>
                <a:endParaRPr lang="en-US"/>
              </a:p>
            </p:txBody>
          </p:sp>
          <p:sp>
            <p:nvSpPr>
              <p:cNvPr id="13845" name="Freeform 59"/>
              <p:cNvSpPr>
                <a:spLocks/>
              </p:cNvSpPr>
              <p:nvPr/>
            </p:nvSpPr>
            <p:spPr bwMode="auto">
              <a:xfrm>
                <a:off x="2520" y="2034"/>
                <a:ext cx="243" cy="49"/>
              </a:xfrm>
              <a:custGeom>
                <a:avLst/>
                <a:gdLst>
                  <a:gd name="T0" fmla="*/ 243 w 243"/>
                  <a:gd name="T1" fmla="*/ 0 h 49"/>
                  <a:gd name="T2" fmla="*/ 0 w 243"/>
                  <a:gd name="T3" fmla="*/ 1 h 49"/>
                  <a:gd name="T4" fmla="*/ 0 w 243"/>
                  <a:gd name="T5" fmla="*/ 49 h 49"/>
                  <a:gd name="T6" fmla="*/ 243 w 243"/>
                  <a:gd name="T7" fmla="*/ 49 h 49"/>
                  <a:gd name="T8" fmla="*/ 243 w 243"/>
                  <a:gd name="T9" fmla="*/ 0 h 49"/>
                  <a:gd name="T10" fmla="*/ 0 60000 65536"/>
                  <a:gd name="T11" fmla="*/ 0 60000 65536"/>
                  <a:gd name="T12" fmla="*/ 0 60000 65536"/>
                  <a:gd name="T13" fmla="*/ 0 60000 65536"/>
                  <a:gd name="T14" fmla="*/ 0 60000 65536"/>
                  <a:gd name="T15" fmla="*/ 0 w 243"/>
                  <a:gd name="T16" fmla="*/ 0 h 49"/>
                  <a:gd name="T17" fmla="*/ 243 w 243"/>
                  <a:gd name="T18" fmla="*/ 49 h 49"/>
                </a:gdLst>
                <a:ahLst/>
                <a:cxnLst>
                  <a:cxn ang="T10">
                    <a:pos x="T0" y="T1"/>
                  </a:cxn>
                  <a:cxn ang="T11">
                    <a:pos x="T2" y="T3"/>
                  </a:cxn>
                  <a:cxn ang="T12">
                    <a:pos x="T4" y="T5"/>
                  </a:cxn>
                  <a:cxn ang="T13">
                    <a:pos x="T6" y="T7"/>
                  </a:cxn>
                  <a:cxn ang="T14">
                    <a:pos x="T8" y="T9"/>
                  </a:cxn>
                </a:cxnLst>
                <a:rect l="T15" t="T16" r="T17" b="T18"/>
                <a:pathLst>
                  <a:path w="243" h="49">
                    <a:moveTo>
                      <a:pt x="243" y="0"/>
                    </a:moveTo>
                    <a:lnTo>
                      <a:pt x="0" y="1"/>
                    </a:lnTo>
                    <a:lnTo>
                      <a:pt x="0" y="49"/>
                    </a:lnTo>
                    <a:lnTo>
                      <a:pt x="243" y="49"/>
                    </a:lnTo>
                    <a:lnTo>
                      <a:pt x="243" y="0"/>
                    </a:lnTo>
                    <a:close/>
                  </a:path>
                </a:pathLst>
              </a:custGeom>
              <a:solidFill>
                <a:srgbClr val="475670"/>
              </a:solidFill>
              <a:ln w="9525">
                <a:noFill/>
                <a:round/>
                <a:headEnd/>
                <a:tailEnd/>
              </a:ln>
            </p:spPr>
            <p:txBody>
              <a:bodyPr/>
              <a:lstStyle/>
              <a:p>
                <a:pPr algn="l" rtl="0"/>
                <a:endParaRPr lang="en-US"/>
              </a:p>
            </p:txBody>
          </p:sp>
          <p:sp>
            <p:nvSpPr>
              <p:cNvPr id="13846" name="Freeform 60"/>
              <p:cNvSpPr>
                <a:spLocks/>
              </p:cNvSpPr>
              <p:nvPr/>
            </p:nvSpPr>
            <p:spPr bwMode="auto">
              <a:xfrm>
                <a:off x="2812" y="208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13847" name="Freeform 61"/>
              <p:cNvSpPr>
                <a:spLocks/>
              </p:cNvSpPr>
              <p:nvPr/>
            </p:nvSpPr>
            <p:spPr bwMode="auto">
              <a:xfrm>
                <a:off x="2822" y="208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13848" name="Line 62"/>
              <p:cNvSpPr>
                <a:spLocks noChangeShapeType="1"/>
              </p:cNvSpPr>
              <p:nvPr/>
            </p:nvSpPr>
            <p:spPr bwMode="auto">
              <a:xfrm>
                <a:off x="2810" y="2080"/>
                <a:ext cx="9" cy="1"/>
              </a:xfrm>
              <a:prstGeom prst="line">
                <a:avLst/>
              </a:prstGeom>
              <a:noFill/>
              <a:ln w="7938">
                <a:solidFill>
                  <a:srgbClr val="3D4040"/>
                </a:solidFill>
                <a:round/>
                <a:headEnd/>
                <a:tailEnd/>
              </a:ln>
            </p:spPr>
            <p:txBody>
              <a:bodyPr/>
              <a:lstStyle/>
              <a:p>
                <a:pPr algn="l" rtl="0"/>
                <a:endParaRPr lang="en-US"/>
              </a:p>
            </p:txBody>
          </p:sp>
          <p:sp>
            <p:nvSpPr>
              <p:cNvPr id="13849" name="Line 63"/>
              <p:cNvSpPr>
                <a:spLocks noChangeShapeType="1"/>
              </p:cNvSpPr>
              <p:nvPr/>
            </p:nvSpPr>
            <p:spPr bwMode="auto">
              <a:xfrm flipV="1">
                <a:off x="2808" y="2084"/>
                <a:ext cx="12" cy="1"/>
              </a:xfrm>
              <a:prstGeom prst="line">
                <a:avLst/>
              </a:prstGeom>
              <a:noFill/>
              <a:ln w="7938">
                <a:solidFill>
                  <a:srgbClr val="787D7D"/>
                </a:solidFill>
                <a:round/>
                <a:headEnd/>
                <a:tailEnd/>
              </a:ln>
            </p:spPr>
            <p:txBody>
              <a:bodyPr/>
              <a:lstStyle/>
              <a:p>
                <a:pPr algn="l" rtl="0"/>
                <a:endParaRPr lang="en-US"/>
              </a:p>
            </p:txBody>
          </p:sp>
          <p:sp>
            <p:nvSpPr>
              <p:cNvPr id="13850" name="Freeform 64"/>
              <p:cNvSpPr>
                <a:spLocks/>
              </p:cNvSpPr>
              <p:nvPr/>
            </p:nvSpPr>
            <p:spPr bwMode="auto">
              <a:xfrm>
                <a:off x="2811"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787D7D"/>
              </a:solidFill>
              <a:ln w="9525">
                <a:noFill/>
                <a:round/>
                <a:headEnd/>
                <a:tailEnd/>
              </a:ln>
            </p:spPr>
            <p:txBody>
              <a:bodyPr/>
              <a:lstStyle/>
              <a:p>
                <a:pPr algn="l" rtl="0"/>
                <a:endParaRPr lang="en-US"/>
              </a:p>
            </p:txBody>
          </p:sp>
          <p:sp>
            <p:nvSpPr>
              <p:cNvPr id="13851" name="Freeform 65"/>
              <p:cNvSpPr>
                <a:spLocks/>
              </p:cNvSpPr>
              <p:nvPr/>
            </p:nvSpPr>
            <p:spPr bwMode="auto">
              <a:xfrm>
                <a:off x="2822" y="208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pPr algn="l" rtl="0"/>
                <a:endParaRPr lang="en-US"/>
              </a:p>
            </p:txBody>
          </p:sp>
          <p:sp>
            <p:nvSpPr>
              <p:cNvPr id="13852" name="Freeform 66"/>
              <p:cNvSpPr>
                <a:spLocks/>
              </p:cNvSpPr>
              <p:nvPr/>
            </p:nvSpPr>
            <p:spPr bwMode="auto">
              <a:xfrm>
                <a:off x="2497"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pPr algn="l" rtl="0"/>
                <a:endParaRPr lang="en-US"/>
              </a:p>
            </p:txBody>
          </p:sp>
          <p:sp>
            <p:nvSpPr>
              <p:cNvPr id="13853" name="Freeform 67"/>
              <p:cNvSpPr>
                <a:spLocks/>
              </p:cNvSpPr>
              <p:nvPr/>
            </p:nvSpPr>
            <p:spPr bwMode="auto">
              <a:xfrm>
                <a:off x="2498" y="203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pPr algn="l" rtl="0"/>
                <a:endParaRPr lang="en-US"/>
              </a:p>
            </p:txBody>
          </p:sp>
          <p:sp>
            <p:nvSpPr>
              <p:cNvPr id="13854" name="Line 68"/>
              <p:cNvSpPr>
                <a:spLocks noChangeShapeType="1"/>
              </p:cNvSpPr>
              <p:nvPr/>
            </p:nvSpPr>
            <p:spPr bwMode="auto">
              <a:xfrm>
                <a:off x="2496" y="1939"/>
                <a:ext cx="1" cy="93"/>
              </a:xfrm>
              <a:prstGeom prst="line">
                <a:avLst/>
              </a:prstGeom>
              <a:noFill/>
              <a:ln w="4763">
                <a:solidFill>
                  <a:srgbClr val="FFFFFF"/>
                </a:solidFill>
                <a:round/>
                <a:headEnd/>
                <a:tailEnd/>
              </a:ln>
            </p:spPr>
            <p:txBody>
              <a:bodyPr/>
              <a:lstStyle/>
              <a:p>
                <a:pPr algn="l" rtl="0"/>
                <a:endParaRPr lang="en-US"/>
              </a:p>
            </p:txBody>
          </p:sp>
          <p:sp>
            <p:nvSpPr>
              <p:cNvPr id="13855" name="Line 69"/>
              <p:cNvSpPr>
                <a:spLocks noChangeShapeType="1"/>
              </p:cNvSpPr>
              <p:nvPr/>
            </p:nvSpPr>
            <p:spPr bwMode="auto">
              <a:xfrm flipH="1">
                <a:off x="2496" y="1935"/>
                <a:ext cx="295" cy="3"/>
              </a:xfrm>
              <a:prstGeom prst="line">
                <a:avLst/>
              </a:prstGeom>
              <a:noFill/>
              <a:ln w="7938">
                <a:solidFill>
                  <a:srgbClr val="FFFFFF"/>
                </a:solidFill>
                <a:round/>
                <a:headEnd/>
                <a:tailEnd/>
              </a:ln>
            </p:spPr>
            <p:txBody>
              <a:bodyPr/>
              <a:lstStyle/>
              <a:p>
                <a:pPr algn="l" rtl="0"/>
                <a:endParaRPr lang="en-US"/>
              </a:p>
            </p:txBody>
          </p:sp>
          <p:sp>
            <p:nvSpPr>
              <p:cNvPr id="13856" name="Freeform 70"/>
              <p:cNvSpPr>
                <a:spLocks/>
              </p:cNvSpPr>
              <p:nvPr/>
            </p:nvSpPr>
            <p:spPr bwMode="auto">
              <a:xfrm>
                <a:off x="2793" y="193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FFFFFF"/>
              </a:solidFill>
              <a:ln w="9525">
                <a:noFill/>
                <a:round/>
                <a:headEnd/>
                <a:tailEnd/>
              </a:ln>
            </p:spPr>
            <p:txBody>
              <a:bodyPr/>
              <a:lstStyle/>
              <a:p>
                <a:pPr algn="l" rtl="0"/>
                <a:endParaRPr lang="en-US"/>
              </a:p>
            </p:txBody>
          </p:sp>
          <p:sp>
            <p:nvSpPr>
              <p:cNvPr id="13857" name="Freeform 71"/>
              <p:cNvSpPr>
                <a:spLocks/>
              </p:cNvSpPr>
              <p:nvPr/>
            </p:nvSpPr>
            <p:spPr bwMode="auto">
              <a:xfrm>
                <a:off x="2498" y="1940"/>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FFFFFF"/>
              </a:solidFill>
              <a:ln w="9525">
                <a:noFill/>
                <a:round/>
                <a:headEnd/>
                <a:tailEnd/>
              </a:ln>
            </p:spPr>
            <p:txBody>
              <a:bodyPr/>
              <a:lstStyle/>
              <a:p>
                <a:pPr algn="l" rtl="0"/>
                <a:endParaRPr lang="en-US"/>
              </a:p>
            </p:txBody>
          </p:sp>
          <p:sp>
            <p:nvSpPr>
              <p:cNvPr id="13858" name="Freeform 72"/>
              <p:cNvSpPr>
                <a:spLocks/>
              </p:cNvSpPr>
              <p:nvPr/>
            </p:nvSpPr>
            <p:spPr bwMode="auto">
              <a:xfrm>
                <a:off x="2555"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pPr algn="l" rtl="0"/>
                <a:endParaRPr lang="en-US"/>
              </a:p>
            </p:txBody>
          </p:sp>
          <p:sp>
            <p:nvSpPr>
              <p:cNvPr id="13859" name="Freeform 73"/>
              <p:cNvSpPr>
                <a:spLocks/>
              </p:cNvSpPr>
              <p:nvPr/>
            </p:nvSpPr>
            <p:spPr bwMode="auto">
              <a:xfrm>
                <a:off x="2555"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404040"/>
              </a:solidFill>
              <a:ln w="9525">
                <a:noFill/>
                <a:round/>
                <a:headEnd/>
                <a:tailEnd/>
              </a:ln>
            </p:spPr>
            <p:txBody>
              <a:bodyPr/>
              <a:lstStyle/>
              <a:p>
                <a:pPr algn="l" rtl="0"/>
                <a:endParaRPr lang="en-US"/>
              </a:p>
            </p:txBody>
          </p:sp>
          <p:sp>
            <p:nvSpPr>
              <p:cNvPr id="13860" name="Line 74"/>
              <p:cNvSpPr>
                <a:spLocks noChangeShapeType="1"/>
              </p:cNvSpPr>
              <p:nvPr/>
            </p:nvSpPr>
            <p:spPr bwMode="auto">
              <a:xfrm>
                <a:off x="2554" y="1939"/>
                <a:ext cx="1" cy="95"/>
              </a:xfrm>
              <a:prstGeom prst="line">
                <a:avLst/>
              </a:prstGeom>
              <a:noFill/>
              <a:ln w="4763">
                <a:solidFill>
                  <a:srgbClr val="404040"/>
                </a:solidFill>
                <a:round/>
                <a:headEnd/>
                <a:tailEnd/>
              </a:ln>
            </p:spPr>
            <p:txBody>
              <a:bodyPr/>
              <a:lstStyle/>
              <a:p>
                <a:pPr algn="l" rtl="0"/>
                <a:endParaRPr lang="en-US"/>
              </a:p>
            </p:txBody>
          </p:sp>
          <p:sp>
            <p:nvSpPr>
              <p:cNvPr id="13861" name="Line 75"/>
              <p:cNvSpPr>
                <a:spLocks noChangeShapeType="1"/>
              </p:cNvSpPr>
              <p:nvPr/>
            </p:nvSpPr>
            <p:spPr bwMode="auto">
              <a:xfrm>
                <a:off x="2555" y="1939"/>
                <a:ext cx="1" cy="95"/>
              </a:xfrm>
              <a:prstGeom prst="line">
                <a:avLst/>
              </a:prstGeom>
              <a:noFill/>
              <a:ln w="4763">
                <a:solidFill>
                  <a:srgbClr val="FFFFFF"/>
                </a:solidFill>
                <a:round/>
                <a:headEnd/>
                <a:tailEnd/>
              </a:ln>
            </p:spPr>
            <p:txBody>
              <a:bodyPr/>
              <a:lstStyle/>
              <a:p>
                <a:pPr algn="l" rtl="0"/>
                <a:endParaRPr lang="en-US"/>
              </a:p>
            </p:txBody>
          </p:sp>
          <p:sp>
            <p:nvSpPr>
              <p:cNvPr id="13862" name="Freeform 76"/>
              <p:cNvSpPr>
                <a:spLocks/>
              </p:cNvSpPr>
              <p:nvPr/>
            </p:nvSpPr>
            <p:spPr bwMode="auto">
              <a:xfrm>
                <a:off x="2556"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pPr algn="l" rtl="0"/>
                <a:endParaRPr lang="en-US"/>
              </a:p>
            </p:txBody>
          </p:sp>
          <p:sp>
            <p:nvSpPr>
              <p:cNvPr id="13863" name="Freeform 77"/>
              <p:cNvSpPr>
                <a:spLocks/>
              </p:cNvSpPr>
              <p:nvPr/>
            </p:nvSpPr>
            <p:spPr bwMode="auto">
              <a:xfrm>
                <a:off x="2556"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pPr algn="l" rtl="0"/>
                <a:endParaRPr lang="en-US"/>
              </a:p>
            </p:txBody>
          </p:sp>
          <p:sp>
            <p:nvSpPr>
              <p:cNvPr id="13864" name="Freeform 78"/>
              <p:cNvSpPr>
                <a:spLocks/>
              </p:cNvSpPr>
              <p:nvPr/>
            </p:nvSpPr>
            <p:spPr bwMode="auto">
              <a:xfrm>
                <a:off x="2919" y="194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865" name="Freeform 79"/>
              <p:cNvSpPr>
                <a:spLocks/>
              </p:cNvSpPr>
              <p:nvPr/>
            </p:nvSpPr>
            <p:spPr bwMode="auto">
              <a:xfrm>
                <a:off x="2919" y="250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866" name="Line 80"/>
              <p:cNvSpPr>
                <a:spLocks noChangeShapeType="1"/>
              </p:cNvSpPr>
              <p:nvPr/>
            </p:nvSpPr>
            <p:spPr bwMode="auto">
              <a:xfrm>
                <a:off x="2918" y="1944"/>
                <a:ext cx="1" cy="559"/>
              </a:xfrm>
              <a:prstGeom prst="line">
                <a:avLst/>
              </a:prstGeom>
              <a:noFill/>
              <a:ln w="4763">
                <a:solidFill>
                  <a:srgbClr val="ADB0B0"/>
                </a:solidFill>
                <a:round/>
                <a:headEnd/>
                <a:tailEnd/>
              </a:ln>
            </p:spPr>
            <p:txBody>
              <a:bodyPr/>
              <a:lstStyle/>
              <a:p>
                <a:pPr algn="l" rtl="0"/>
                <a:endParaRPr lang="en-US"/>
              </a:p>
            </p:txBody>
          </p:sp>
          <p:sp>
            <p:nvSpPr>
              <p:cNvPr id="13867" name="Line 81"/>
              <p:cNvSpPr>
                <a:spLocks noChangeShapeType="1"/>
              </p:cNvSpPr>
              <p:nvPr/>
            </p:nvSpPr>
            <p:spPr bwMode="auto">
              <a:xfrm>
                <a:off x="2912" y="1942"/>
                <a:ext cx="1" cy="568"/>
              </a:xfrm>
              <a:prstGeom prst="line">
                <a:avLst/>
              </a:prstGeom>
              <a:noFill/>
              <a:ln w="4763">
                <a:solidFill>
                  <a:srgbClr val="ADB0B0"/>
                </a:solidFill>
                <a:round/>
                <a:headEnd/>
                <a:tailEnd/>
              </a:ln>
            </p:spPr>
            <p:txBody>
              <a:bodyPr/>
              <a:lstStyle/>
              <a:p>
                <a:pPr algn="l" rtl="0"/>
                <a:endParaRPr lang="en-US"/>
              </a:p>
            </p:txBody>
          </p:sp>
          <p:sp>
            <p:nvSpPr>
              <p:cNvPr id="13868" name="Freeform 82"/>
              <p:cNvSpPr>
                <a:spLocks/>
              </p:cNvSpPr>
              <p:nvPr/>
            </p:nvSpPr>
            <p:spPr bwMode="auto">
              <a:xfrm>
                <a:off x="2913" y="1944"/>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869" name="Freeform 83"/>
              <p:cNvSpPr>
                <a:spLocks/>
              </p:cNvSpPr>
              <p:nvPr/>
            </p:nvSpPr>
            <p:spPr bwMode="auto">
              <a:xfrm>
                <a:off x="2913" y="251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870" name="Freeform 84"/>
              <p:cNvSpPr>
                <a:spLocks/>
              </p:cNvSpPr>
              <p:nvPr/>
            </p:nvSpPr>
            <p:spPr bwMode="auto">
              <a:xfrm>
                <a:off x="2906" y="194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871" name="Freeform 85"/>
              <p:cNvSpPr>
                <a:spLocks/>
              </p:cNvSpPr>
              <p:nvPr/>
            </p:nvSpPr>
            <p:spPr bwMode="auto">
              <a:xfrm>
                <a:off x="2906" y="252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872" name="Line 86"/>
              <p:cNvSpPr>
                <a:spLocks noChangeShapeType="1"/>
              </p:cNvSpPr>
              <p:nvPr/>
            </p:nvSpPr>
            <p:spPr bwMode="auto">
              <a:xfrm>
                <a:off x="2905" y="1941"/>
                <a:ext cx="1" cy="578"/>
              </a:xfrm>
              <a:prstGeom prst="line">
                <a:avLst/>
              </a:prstGeom>
              <a:noFill/>
              <a:ln w="4763">
                <a:solidFill>
                  <a:srgbClr val="ADB0B0"/>
                </a:solidFill>
                <a:round/>
                <a:headEnd/>
                <a:tailEnd/>
              </a:ln>
            </p:spPr>
            <p:txBody>
              <a:bodyPr/>
              <a:lstStyle/>
              <a:p>
                <a:pPr algn="l" rtl="0"/>
                <a:endParaRPr lang="en-US"/>
              </a:p>
            </p:txBody>
          </p:sp>
          <p:sp>
            <p:nvSpPr>
              <p:cNvPr id="13873" name="Line 87"/>
              <p:cNvSpPr>
                <a:spLocks noChangeShapeType="1"/>
              </p:cNvSpPr>
              <p:nvPr/>
            </p:nvSpPr>
            <p:spPr bwMode="auto">
              <a:xfrm>
                <a:off x="2898" y="1939"/>
                <a:ext cx="1" cy="588"/>
              </a:xfrm>
              <a:prstGeom prst="line">
                <a:avLst/>
              </a:prstGeom>
              <a:noFill/>
              <a:ln w="4763">
                <a:solidFill>
                  <a:srgbClr val="ADB0B0"/>
                </a:solidFill>
                <a:round/>
                <a:headEnd/>
                <a:tailEnd/>
              </a:ln>
            </p:spPr>
            <p:txBody>
              <a:bodyPr/>
              <a:lstStyle/>
              <a:p>
                <a:pPr algn="l" rtl="0"/>
                <a:endParaRPr lang="en-US"/>
              </a:p>
            </p:txBody>
          </p:sp>
          <p:sp>
            <p:nvSpPr>
              <p:cNvPr id="13874" name="Freeform 88"/>
              <p:cNvSpPr>
                <a:spLocks/>
              </p:cNvSpPr>
              <p:nvPr/>
            </p:nvSpPr>
            <p:spPr bwMode="auto">
              <a:xfrm>
                <a:off x="2899"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875" name="Freeform 89"/>
              <p:cNvSpPr>
                <a:spLocks/>
              </p:cNvSpPr>
              <p:nvPr/>
            </p:nvSpPr>
            <p:spPr bwMode="auto">
              <a:xfrm>
                <a:off x="2899" y="252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876" name="Freeform 90"/>
              <p:cNvSpPr>
                <a:spLocks/>
              </p:cNvSpPr>
              <p:nvPr/>
            </p:nvSpPr>
            <p:spPr bwMode="auto">
              <a:xfrm>
                <a:off x="2892" y="193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877" name="Freeform 91"/>
              <p:cNvSpPr>
                <a:spLocks/>
              </p:cNvSpPr>
              <p:nvPr/>
            </p:nvSpPr>
            <p:spPr bwMode="auto">
              <a:xfrm>
                <a:off x="2892" y="253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878" name="Line 92"/>
              <p:cNvSpPr>
                <a:spLocks noChangeShapeType="1"/>
              </p:cNvSpPr>
              <p:nvPr/>
            </p:nvSpPr>
            <p:spPr bwMode="auto">
              <a:xfrm>
                <a:off x="2891" y="1938"/>
                <a:ext cx="1" cy="597"/>
              </a:xfrm>
              <a:prstGeom prst="line">
                <a:avLst/>
              </a:prstGeom>
              <a:noFill/>
              <a:ln w="4763">
                <a:solidFill>
                  <a:srgbClr val="ADB0B0"/>
                </a:solidFill>
                <a:round/>
                <a:headEnd/>
                <a:tailEnd/>
              </a:ln>
            </p:spPr>
            <p:txBody>
              <a:bodyPr/>
              <a:lstStyle/>
              <a:p>
                <a:pPr algn="l" rtl="0"/>
                <a:endParaRPr lang="en-US"/>
              </a:p>
            </p:txBody>
          </p:sp>
          <p:sp>
            <p:nvSpPr>
              <p:cNvPr id="13879" name="Line 93"/>
              <p:cNvSpPr>
                <a:spLocks noChangeShapeType="1"/>
              </p:cNvSpPr>
              <p:nvPr/>
            </p:nvSpPr>
            <p:spPr bwMode="auto">
              <a:xfrm>
                <a:off x="2883" y="1936"/>
                <a:ext cx="1" cy="610"/>
              </a:xfrm>
              <a:prstGeom prst="line">
                <a:avLst/>
              </a:prstGeom>
              <a:noFill/>
              <a:ln w="4763">
                <a:solidFill>
                  <a:srgbClr val="ADB0B0"/>
                </a:solidFill>
                <a:round/>
                <a:headEnd/>
                <a:tailEnd/>
              </a:ln>
            </p:spPr>
            <p:txBody>
              <a:bodyPr/>
              <a:lstStyle/>
              <a:p>
                <a:pPr algn="l" rtl="0"/>
                <a:endParaRPr lang="en-US"/>
              </a:p>
            </p:txBody>
          </p:sp>
          <p:sp>
            <p:nvSpPr>
              <p:cNvPr id="13880" name="Freeform 94"/>
              <p:cNvSpPr>
                <a:spLocks/>
              </p:cNvSpPr>
              <p:nvPr/>
            </p:nvSpPr>
            <p:spPr bwMode="auto">
              <a:xfrm>
                <a:off x="288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881" name="Freeform 95"/>
              <p:cNvSpPr>
                <a:spLocks/>
              </p:cNvSpPr>
              <p:nvPr/>
            </p:nvSpPr>
            <p:spPr bwMode="auto">
              <a:xfrm>
                <a:off x="2884" y="254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882" name="Freeform 96"/>
              <p:cNvSpPr>
                <a:spLocks/>
              </p:cNvSpPr>
              <p:nvPr/>
            </p:nvSpPr>
            <p:spPr bwMode="auto">
              <a:xfrm>
                <a:off x="2876" y="193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883" name="Freeform 97"/>
              <p:cNvSpPr>
                <a:spLocks/>
              </p:cNvSpPr>
              <p:nvPr/>
            </p:nvSpPr>
            <p:spPr bwMode="auto">
              <a:xfrm>
                <a:off x="2876" y="255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884" name="Line 98"/>
              <p:cNvSpPr>
                <a:spLocks noChangeShapeType="1"/>
              </p:cNvSpPr>
              <p:nvPr/>
            </p:nvSpPr>
            <p:spPr bwMode="auto">
              <a:xfrm>
                <a:off x="2874" y="1934"/>
                <a:ext cx="1" cy="622"/>
              </a:xfrm>
              <a:prstGeom prst="line">
                <a:avLst/>
              </a:prstGeom>
              <a:noFill/>
              <a:ln w="4763">
                <a:solidFill>
                  <a:srgbClr val="ADB0B0"/>
                </a:solidFill>
                <a:round/>
                <a:headEnd/>
                <a:tailEnd/>
              </a:ln>
            </p:spPr>
            <p:txBody>
              <a:bodyPr/>
              <a:lstStyle/>
              <a:p>
                <a:pPr algn="l" rtl="0"/>
                <a:endParaRPr lang="en-US"/>
              </a:p>
            </p:txBody>
          </p:sp>
          <p:sp>
            <p:nvSpPr>
              <p:cNvPr id="13885" name="Line 99"/>
              <p:cNvSpPr>
                <a:spLocks noChangeShapeType="1"/>
              </p:cNvSpPr>
              <p:nvPr/>
            </p:nvSpPr>
            <p:spPr bwMode="auto">
              <a:xfrm>
                <a:off x="2866" y="1932"/>
                <a:ext cx="1" cy="634"/>
              </a:xfrm>
              <a:prstGeom prst="line">
                <a:avLst/>
              </a:prstGeom>
              <a:noFill/>
              <a:ln w="4763">
                <a:solidFill>
                  <a:srgbClr val="ADB0B0"/>
                </a:solidFill>
                <a:round/>
                <a:headEnd/>
                <a:tailEnd/>
              </a:ln>
            </p:spPr>
            <p:txBody>
              <a:bodyPr/>
              <a:lstStyle/>
              <a:p>
                <a:pPr algn="l" rtl="0"/>
                <a:endParaRPr lang="en-US"/>
              </a:p>
            </p:txBody>
          </p:sp>
          <p:sp>
            <p:nvSpPr>
              <p:cNvPr id="13886" name="Freeform 100"/>
              <p:cNvSpPr>
                <a:spLocks/>
              </p:cNvSpPr>
              <p:nvPr/>
            </p:nvSpPr>
            <p:spPr bwMode="auto">
              <a:xfrm>
                <a:off x="2867" y="19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ADB0B0"/>
              </a:solidFill>
              <a:ln w="9525">
                <a:noFill/>
                <a:round/>
                <a:headEnd/>
                <a:tailEnd/>
              </a:ln>
            </p:spPr>
            <p:txBody>
              <a:bodyPr/>
              <a:lstStyle/>
              <a:p>
                <a:pPr algn="l" rtl="0"/>
                <a:endParaRPr lang="en-US"/>
              </a:p>
            </p:txBody>
          </p:sp>
          <p:sp>
            <p:nvSpPr>
              <p:cNvPr id="13887" name="Freeform 101"/>
              <p:cNvSpPr>
                <a:spLocks/>
              </p:cNvSpPr>
              <p:nvPr/>
            </p:nvSpPr>
            <p:spPr bwMode="auto">
              <a:xfrm>
                <a:off x="2867" y="256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ADB0B0"/>
              </a:solidFill>
              <a:ln w="9525">
                <a:noFill/>
                <a:round/>
                <a:headEnd/>
                <a:tailEnd/>
              </a:ln>
            </p:spPr>
            <p:txBody>
              <a:bodyPr/>
              <a:lstStyle/>
              <a:p>
                <a:pPr algn="l" rtl="0"/>
                <a:endParaRPr lang="en-US"/>
              </a:p>
            </p:txBody>
          </p:sp>
          <p:sp>
            <p:nvSpPr>
              <p:cNvPr id="13888" name="Freeform 102"/>
              <p:cNvSpPr>
                <a:spLocks/>
              </p:cNvSpPr>
              <p:nvPr/>
            </p:nvSpPr>
            <p:spPr bwMode="auto">
              <a:xfrm>
                <a:off x="2859" y="193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889" name="Freeform 103"/>
              <p:cNvSpPr>
                <a:spLocks/>
              </p:cNvSpPr>
              <p:nvPr/>
            </p:nvSpPr>
            <p:spPr bwMode="auto">
              <a:xfrm>
                <a:off x="2859" y="257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890" name="Line 104"/>
              <p:cNvSpPr>
                <a:spLocks noChangeShapeType="1"/>
              </p:cNvSpPr>
              <p:nvPr/>
            </p:nvSpPr>
            <p:spPr bwMode="auto">
              <a:xfrm>
                <a:off x="2858" y="1930"/>
                <a:ext cx="1" cy="645"/>
              </a:xfrm>
              <a:prstGeom prst="line">
                <a:avLst/>
              </a:prstGeom>
              <a:noFill/>
              <a:ln w="4763">
                <a:solidFill>
                  <a:srgbClr val="ADB0B0"/>
                </a:solidFill>
                <a:round/>
                <a:headEnd/>
                <a:tailEnd/>
              </a:ln>
            </p:spPr>
            <p:txBody>
              <a:bodyPr/>
              <a:lstStyle/>
              <a:p>
                <a:pPr algn="l" rtl="0"/>
                <a:endParaRPr lang="en-US"/>
              </a:p>
            </p:txBody>
          </p:sp>
          <p:sp>
            <p:nvSpPr>
              <p:cNvPr id="13891" name="Line 105"/>
              <p:cNvSpPr>
                <a:spLocks noChangeShapeType="1"/>
              </p:cNvSpPr>
              <p:nvPr/>
            </p:nvSpPr>
            <p:spPr bwMode="auto">
              <a:xfrm>
                <a:off x="2849" y="1928"/>
                <a:ext cx="1" cy="658"/>
              </a:xfrm>
              <a:prstGeom prst="line">
                <a:avLst/>
              </a:prstGeom>
              <a:noFill/>
              <a:ln w="4763">
                <a:solidFill>
                  <a:srgbClr val="ADB0B0"/>
                </a:solidFill>
                <a:round/>
                <a:headEnd/>
                <a:tailEnd/>
              </a:ln>
            </p:spPr>
            <p:txBody>
              <a:bodyPr/>
              <a:lstStyle/>
              <a:p>
                <a:pPr algn="l" rtl="0"/>
                <a:endParaRPr lang="en-US"/>
              </a:p>
            </p:txBody>
          </p:sp>
          <p:sp>
            <p:nvSpPr>
              <p:cNvPr id="13892" name="Freeform 106"/>
              <p:cNvSpPr>
                <a:spLocks/>
              </p:cNvSpPr>
              <p:nvPr/>
            </p:nvSpPr>
            <p:spPr bwMode="auto">
              <a:xfrm>
                <a:off x="2850" y="192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893" name="Freeform 107"/>
              <p:cNvSpPr>
                <a:spLocks/>
              </p:cNvSpPr>
              <p:nvPr/>
            </p:nvSpPr>
            <p:spPr bwMode="auto">
              <a:xfrm>
                <a:off x="2850" y="258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894" name="Freeform 108"/>
              <p:cNvSpPr>
                <a:spLocks/>
              </p:cNvSpPr>
              <p:nvPr/>
            </p:nvSpPr>
            <p:spPr bwMode="auto">
              <a:xfrm>
                <a:off x="2536" y="2535"/>
                <a:ext cx="227" cy="15"/>
              </a:xfrm>
              <a:custGeom>
                <a:avLst/>
                <a:gdLst>
                  <a:gd name="T0" fmla="*/ 0 w 227"/>
                  <a:gd name="T1" fmla="*/ 0 h 15"/>
                  <a:gd name="T2" fmla="*/ 0 w 227"/>
                  <a:gd name="T3" fmla="*/ 6 h 15"/>
                  <a:gd name="T4" fmla="*/ 227 w 227"/>
                  <a:gd name="T5" fmla="*/ 15 h 15"/>
                  <a:gd name="T6" fmla="*/ 227 w 227"/>
                  <a:gd name="T7" fmla="*/ 9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6"/>
                    </a:lnTo>
                    <a:lnTo>
                      <a:pt x="227" y="15"/>
                    </a:lnTo>
                    <a:lnTo>
                      <a:pt x="227" y="9"/>
                    </a:lnTo>
                    <a:lnTo>
                      <a:pt x="0" y="0"/>
                    </a:lnTo>
                    <a:close/>
                  </a:path>
                </a:pathLst>
              </a:custGeom>
              <a:solidFill>
                <a:srgbClr val="303333"/>
              </a:solidFill>
              <a:ln w="9525">
                <a:noFill/>
                <a:round/>
                <a:headEnd/>
                <a:tailEnd/>
              </a:ln>
            </p:spPr>
            <p:txBody>
              <a:bodyPr/>
              <a:lstStyle/>
              <a:p>
                <a:pPr algn="l" rtl="0"/>
                <a:endParaRPr lang="en-US"/>
              </a:p>
            </p:txBody>
          </p:sp>
          <p:sp>
            <p:nvSpPr>
              <p:cNvPr id="13895" name="Freeform 109"/>
              <p:cNvSpPr>
                <a:spLocks/>
              </p:cNvSpPr>
              <p:nvPr/>
            </p:nvSpPr>
            <p:spPr bwMode="auto">
              <a:xfrm>
                <a:off x="2520" y="2534"/>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pPr algn="l" rtl="0"/>
                <a:endParaRPr lang="en-US"/>
              </a:p>
            </p:txBody>
          </p:sp>
          <p:sp>
            <p:nvSpPr>
              <p:cNvPr id="13896" name="Freeform 110"/>
              <p:cNvSpPr>
                <a:spLocks/>
              </p:cNvSpPr>
              <p:nvPr/>
            </p:nvSpPr>
            <p:spPr bwMode="auto">
              <a:xfrm>
                <a:off x="2536" y="2494"/>
                <a:ext cx="227" cy="16"/>
              </a:xfrm>
              <a:custGeom>
                <a:avLst/>
                <a:gdLst>
                  <a:gd name="T0" fmla="*/ 0 w 227"/>
                  <a:gd name="T1" fmla="*/ 0 h 16"/>
                  <a:gd name="T2" fmla="*/ 0 w 227"/>
                  <a:gd name="T3" fmla="*/ 6 h 16"/>
                  <a:gd name="T4" fmla="*/ 227 w 227"/>
                  <a:gd name="T5" fmla="*/ 16 h 16"/>
                  <a:gd name="T6" fmla="*/ 227 w 227"/>
                  <a:gd name="T7" fmla="*/ 8 h 16"/>
                  <a:gd name="T8" fmla="*/ 0 w 227"/>
                  <a:gd name="T9" fmla="*/ 0 h 16"/>
                  <a:gd name="T10" fmla="*/ 0 60000 65536"/>
                  <a:gd name="T11" fmla="*/ 0 60000 65536"/>
                  <a:gd name="T12" fmla="*/ 0 60000 65536"/>
                  <a:gd name="T13" fmla="*/ 0 60000 65536"/>
                  <a:gd name="T14" fmla="*/ 0 60000 65536"/>
                  <a:gd name="T15" fmla="*/ 0 w 227"/>
                  <a:gd name="T16" fmla="*/ 0 h 16"/>
                  <a:gd name="T17" fmla="*/ 227 w 227"/>
                  <a:gd name="T18" fmla="*/ 16 h 16"/>
                </a:gdLst>
                <a:ahLst/>
                <a:cxnLst>
                  <a:cxn ang="T10">
                    <a:pos x="T0" y="T1"/>
                  </a:cxn>
                  <a:cxn ang="T11">
                    <a:pos x="T2" y="T3"/>
                  </a:cxn>
                  <a:cxn ang="T12">
                    <a:pos x="T4" y="T5"/>
                  </a:cxn>
                  <a:cxn ang="T13">
                    <a:pos x="T6" y="T7"/>
                  </a:cxn>
                  <a:cxn ang="T14">
                    <a:pos x="T8" y="T9"/>
                  </a:cxn>
                </a:cxnLst>
                <a:rect l="T15" t="T16" r="T17" b="T18"/>
                <a:pathLst>
                  <a:path w="227" h="16">
                    <a:moveTo>
                      <a:pt x="0" y="0"/>
                    </a:moveTo>
                    <a:lnTo>
                      <a:pt x="0" y="6"/>
                    </a:lnTo>
                    <a:lnTo>
                      <a:pt x="227" y="16"/>
                    </a:lnTo>
                    <a:lnTo>
                      <a:pt x="227" y="8"/>
                    </a:lnTo>
                    <a:lnTo>
                      <a:pt x="0" y="0"/>
                    </a:lnTo>
                    <a:close/>
                  </a:path>
                </a:pathLst>
              </a:custGeom>
              <a:solidFill>
                <a:srgbClr val="303333"/>
              </a:solidFill>
              <a:ln w="9525">
                <a:noFill/>
                <a:round/>
                <a:headEnd/>
                <a:tailEnd/>
              </a:ln>
            </p:spPr>
            <p:txBody>
              <a:bodyPr/>
              <a:lstStyle/>
              <a:p>
                <a:pPr algn="l" rtl="0"/>
                <a:endParaRPr lang="en-US"/>
              </a:p>
            </p:txBody>
          </p:sp>
          <p:sp>
            <p:nvSpPr>
              <p:cNvPr id="13897" name="Freeform 111"/>
              <p:cNvSpPr>
                <a:spLocks/>
              </p:cNvSpPr>
              <p:nvPr/>
            </p:nvSpPr>
            <p:spPr bwMode="auto">
              <a:xfrm>
                <a:off x="2536" y="2452"/>
                <a:ext cx="227" cy="15"/>
              </a:xfrm>
              <a:custGeom>
                <a:avLst/>
                <a:gdLst>
                  <a:gd name="T0" fmla="*/ 0 w 227"/>
                  <a:gd name="T1" fmla="*/ 0 h 15"/>
                  <a:gd name="T2" fmla="*/ 0 w 227"/>
                  <a:gd name="T3" fmla="*/ 7 h 15"/>
                  <a:gd name="T4" fmla="*/ 227 w 227"/>
                  <a:gd name="T5" fmla="*/ 15 h 15"/>
                  <a:gd name="T6" fmla="*/ 227 w 227"/>
                  <a:gd name="T7" fmla="*/ 8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7"/>
                    </a:lnTo>
                    <a:lnTo>
                      <a:pt x="227" y="15"/>
                    </a:lnTo>
                    <a:lnTo>
                      <a:pt x="227" y="8"/>
                    </a:lnTo>
                    <a:lnTo>
                      <a:pt x="0" y="0"/>
                    </a:lnTo>
                    <a:close/>
                  </a:path>
                </a:pathLst>
              </a:custGeom>
              <a:solidFill>
                <a:srgbClr val="303333"/>
              </a:solidFill>
              <a:ln w="9525">
                <a:noFill/>
                <a:round/>
                <a:headEnd/>
                <a:tailEnd/>
              </a:ln>
            </p:spPr>
            <p:txBody>
              <a:bodyPr/>
              <a:lstStyle/>
              <a:p>
                <a:pPr algn="l" rtl="0"/>
                <a:endParaRPr lang="en-US"/>
              </a:p>
            </p:txBody>
          </p:sp>
          <p:sp>
            <p:nvSpPr>
              <p:cNvPr id="13898" name="Freeform 112"/>
              <p:cNvSpPr>
                <a:spLocks/>
              </p:cNvSpPr>
              <p:nvPr/>
            </p:nvSpPr>
            <p:spPr bwMode="auto">
              <a:xfrm>
                <a:off x="2536" y="2370"/>
                <a:ext cx="227" cy="13"/>
              </a:xfrm>
              <a:custGeom>
                <a:avLst/>
                <a:gdLst>
                  <a:gd name="T0" fmla="*/ 0 w 227"/>
                  <a:gd name="T1" fmla="*/ 0 h 13"/>
                  <a:gd name="T2" fmla="*/ 0 w 227"/>
                  <a:gd name="T3" fmla="*/ 7 h 13"/>
                  <a:gd name="T4" fmla="*/ 227 w 227"/>
                  <a:gd name="T5" fmla="*/ 13 h 13"/>
                  <a:gd name="T6" fmla="*/ 227 w 227"/>
                  <a:gd name="T7" fmla="*/ 6 h 13"/>
                  <a:gd name="T8" fmla="*/ 0 w 227"/>
                  <a:gd name="T9" fmla="*/ 0 h 13"/>
                  <a:gd name="T10" fmla="*/ 0 60000 65536"/>
                  <a:gd name="T11" fmla="*/ 0 60000 65536"/>
                  <a:gd name="T12" fmla="*/ 0 60000 65536"/>
                  <a:gd name="T13" fmla="*/ 0 60000 65536"/>
                  <a:gd name="T14" fmla="*/ 0 60000 65536"/>
                  <a:gd name="T15" fmla="*/ 0 w 227"/>
                  <a:gd name="T16" fmla="*/ 0 h 13"/>
                  <a:gd name="T17" fmla="*/ 227 w 227"/>
                  <a:gd name="T18" fmla="*/ 13 h 13"/>
                </a:gdLst>
                <a:ahLst/>
                <a:cxnLst>
                  <a:cxn ang="T10">
                    <a:pos x="T0" y="T1"/>
                  </a:cxn>
                  <a:cxn ang="T11">
                    <a:pos x="T2" y="T3"/>
                  </a:cxn>
                  <a:cxn ang="T12">
                    <a:pos x="T4" y="T5"/>
                  </a:cxn>
                  <a:cxn ang="T13">
                    <a:pos x="T6" y="T7"/>
                  </a:cxn>
                  <a:cxn ang="T14">
                    <a:pos x="T8" y="T9"/>
                  </a:cxn>
                </a:cxnLst>
                <a:rect l="T15" t="T16" r="T17" b="T18"/>
                <a:pathLst>
                  <a:path w="227" h="13">
                    <a:moveTo>
                      <a:pt x="0" y="0"/>
                    </a:moveTo>
                    <a:lnTo>
                      <a:pt x="0" y="7"/>
                    </a:lnTo>
                    <a:lnTo>
                      <a:pt x="227" y="13"/>
                    </a:lnTo>
                    <a:lnTo>
                      <a:pt x="227" y="6"/>
                    </a:lnTo>
                    <a:lnTo>
                      <a:pt x="0" y="0"/>
                    </a:lnTo>
                    <a:close/>
                  </a:path>
                </a:pathLst>
              </a:custGeom>
              <a:solidFill>
                <a:srgbClr val="303333"/>
              </a:solidFill>
              <a:ln w="9525">
                <a:noFill/>
                <a:round/>
                <a:headEnd/>
                <a:tailEnd/>
              </a:ln>
            </p:spPr>
            <p:txBody>
              <a:bodyPr/>
              <a:lstStyle/>
              <a:p>
                <a:pPr algn="l" rtl="0"/>
                <a:endParaRPr lang="en-US"/>
              </a:p>
            </p:txBody>
          </p:sp>
          <p:sp>
            <p:nvSpPr>
              <p:cNvPr id="13899" name="Freeform 113"/>
              <p:cNvSpPr>
                <a:spLocks/>
              </p:cNvSpPr>
              <p:nvPr/>
            </p:nvSpPr>
            <p:spPr bwMode="auto">
              <a:xfrm>
                <a:off x="2536" y="2329"/>
                <a:ext cx="227" cy="12"/>
              </a:xfrm>
              <a:custGeom>
                <a:avLst/>
                <a:gdLst>
                  <a:gd name="T0" fmla="*/ 0 w 227"/>
                  <a:gd name="T1" fmla="*/ 0 h 12"/>
                  <a:gd name="T2" fmla="*/ 0 w 227"/>
                  <a:gd name="T3" fmla="*/ 6 h 12"/>
                  <a:gd name="T4" fmla="*/ 227 w 227"/>
                  <a:gd name="T5" fmla="*/ 12 h 12"/>
                  <a:gd name="T6" fmla="*/ 227 w 227"/>
                  <a:gd name="T7" fmla="*/ 5 h 12"/>
                  <a:gd name="T8" fmla="*/ 0 w 227"/>
                  <a:gd name="T9" fmla="*/ 0 h 12"/>
                  <a:gd name="T10" fmla="*/ 0 60000 65536"/>
                  <a:gd name="T11" fmla="*/ 0 60000 65536"/>
                  <a:gd name="T12" fmla="*/ 0 60000 65536"/>
                  <a:gd name="T13" fmla="*/ 0 60000 65536"/>
                  <a:gd name="T14" fmla="*/ 0 60000 65536"/>
                  <a:gd name="T15" fmla="*/ 0 w 227"/>
                  <a:gd name="T16" fmla="*/ 0 h 12"/>
                  <a:gd name="T17" fmla="*/ 227 w 227"/>
                  <a:gd name="T18" fmla="*/ 12 h 12"/>
                </a:gdLst>
                <a:ahLst/>
                <a:cxnLst>
                  <a:cxn ang="T10">
                    <a:pos x="T0" y="T1"/>
                  </a:cxn>
                  <a:cxn ang="T11">
                    <a:pos x="T2" y="T3"/>
                  </a:cxn>
                  <a:cxn ang="T12">
                    <a:pos x="T4" y="T5"/>
                  </a:cxn>
                  <a:cxn ang="T13">
                    <a:pos x="T6" y="T7"/>
                  </a:cxn>
                  <a:cxn ang="T14">
                    <a:pos x="T8" y="T9"/>
                  </a:cxn>
                </a:cxnLst>
                <a:rect l="T15" t="T16" r="T17" b="T18"/>
                <a:pathLst>
                  <a:path w="227" h="12">
                    <a:moveTo>
                      <a:pt x="0" y="0"/>
                    </a:moveTo>
                    <a:lnTo>
                      <a:pt x="0" y="6"/>
                    </a:lnTo>
                    <a:lnTo>
                      <a:pt x="227" y="12"/>
                    </a:lnTo>
                    <a:lnTo>
                      <a:pt x="227" y="5"/>
                    </a:lnTo>
                    <a:lnTo>
                      <a:pt x="0" y="0"/>
                    </a:lnTo>
                    <a:close/>
                  </a:path>
                </a:pathLst>
              </a:custGeom>
              <a:solidFill>
                <a:srgbClr val="303333"/>
              </a:solidFill>
              <a:ln w="9525">
                <a:noFill/>
                <a:round/>
                <a:headEnd/>
                <a:tailEnd/>
              </a:ln>
            </p:spPr>
            <p:txBody>
              <a:bodyPr/>
              <a:lstStyle/>
              <a:p>
                <a:pPr algn="l" rtl="0"/>
                <a:endParaRPr lang="en-US"/>
              </a:p>
            </p:txBody>
          </p:sp>
          <p:sp>
            <p:nvSpPr>
              <p:cNvPr id="13900" name="Freeform 114"/>
              <p:cNvSpPr>
                <a:spLocks/>
              </p:cNvSpPr>
              <p:nvPr/>
            </p:nvSpPr>
            <p:spPr bwMode="auto">
              <a:xfrm>
                <a:off x="2536" y="2411"/>
                <a:ext cx="227" cy="14"/>
              </a:xfrm>
              <a:custGeom>
                <a:avLst/>
                <a:gdLst>
                  <a:gd name="T0" fmla="*/ 0 w 227"/>
                  <a:gd name="T1" fmla="*/ 0 h 14"/>
                  <a:gd name="T2" fmla="*/ 0 w 227"/>
                  <a:gd name="T3" fmla="*/ 6 h 14"/>
                  <a:gd name="T4" fmla="*/ 227 w 227"/>
                  <a:gd name="T5" fmla="*/ 14 h 14"/>
                  <a:gd name="T6" fmla="*/ 227 w 227"/>
                  <a:gd name="T7" fmla="*/ 7 h 14"/>
                  <a:gd name="T8" fmla="*/ 0 w 227"/>
                  <a:gd name="T9" fmla="*/ 0 h 14"/>
                  <a:gd name="T10" fmla="*/ 0 60000 65536"/>
                  <a:gd name="T11" fmla="*/ 0 60000 65536"/>
                  <a:gd name="T12" fmla="*/ 0 60000 65536"/>
                  <a:gd name="T13" fmla="*/ 0 60000 65536"/>
                  <a:gd name="T14" fmla="*/ 0 60000 65536"/>
                  <a:gd name="T15" fmla="*/ 0 w 227"/>
                  <a:gd name="T16" fmla="*/ 0 h 14"/>
                  <a:gd name="T17" fmla="*/ 227 w 227"/>
                  <a:gd name="T18" fmla="*/ 14 h 14"/>
                </a:gdLst>
                <a:ahLst/>
                <a:cxnLst>
                  <a:cxn ang="T10">
                    <a:pos x="T0" y="T1"/>
                  </a:cxn>
                  <a:cxn ang="T11">
                    <a:pos x="T2" y="T3"/>
                  </a:cxn>
                  <a:cxn ang="T12">
                    <a:pos x="T4" y="T5"/>
                  </a:cxn>
                  <a:cxn ang="T13">
                    <a:pos x="T6" y="T7"/>
                  </a:cxn>
                  <a:cxn ang="T14">
                    <a:pos x="T8" y="T9"/>
                  </a:cxn>
                </a:cxnLst>
                <a:rect l="T15" t="T16" r="T17" b="T18"/>
                <a:pathLst>
                  <a:path w="227" h="14">
                    <a:moveTo>
                      <a:pt x="0" y="0"/>
                    </a:moveTo>
                    <a:lnTo>
                      <a:pt x="0" y="6"/>
                    </a:lnTo>
                    <a:lnTo>
                      <a:pt x="227" y="14"/>
                    </a:lnTo>
                    <a:lnTo>
                      <a:pt x="227" y="7"/>
                    </a:lnTo>
                    <a:lnTo>
                      <a:pt x="0" y="0"/>
                    </a:lnTo>
                    <a:close/>
                  </a:path>
                </a:pathLst>
              </a:custGeom>
              <a:solidFill>
                <a:srgbClr val="303333"/>
              </a:solidFill>
              <a:ln w="9525">
                <a:noFill/>
                <a:round/>
                <a:headEnd/>
                <a:tailEnd/>
              </a:ln>
            </p:spPr>
            <p:txBody>
              <a:bodyPr/>
              <a:lstStyle/>
              <a:p>
                <a:pPr algn="l" rtl="0"/>
                <a:endParaRPr lang="en-US"/>
              </a:p>
            </p:txBody>
          </p:sp>
          <p:sp>
            <p:nvSpPr>
              <p:cNvPr id="13901" name="Freeform 115"/>
              <p:cNvSpPr>
                <a:spLocks/>
              </p:cNvSpPr>
              <p:nvPr/>
            </p:nvSpPr>
            <p:spPr bwMode="auto">
              <a:xfrm>
                <a:off x="2520" y="2493"/>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pPr algn="l" rtl="0"/>
                <a:endParaRPr lang="en-US"/>
              </a:p>
            </p:txBody>
          </p:sp>
          <p:sp>
            <p:nvSpPr>
              <p:cNvPr id="13902" name="Freeform 116"/>
              <p:cNvSpPr>
                <a:spLocks/>
              </p:cNvSpPr>
              <p:nvPr/>
            </p:nvSpPr>
            <p:spPr bwMode="auto">
              <a:xfrm>
                <a:off x="2520" y="2452"/>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13903" name="Freeform 117"/>
              <p:cNvSpPr>
                <a:spLocks/>
              </p:cNvSpPr>
              <p:nvPr/>
            </p:nvSpPr>
            <p:spPr bwMode="auto">
              <a:xfrm>
                <a:off x="2520" y="2370"/>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13904" name="Freeform 118"/>
              <p:cNvSpPr>
                <a:spLocks/>
              </p:cNvSpPr>
              <p:nvPr/>
            </p:nvSpPr>
            <p:spPr bwMode="auto">
              <a:xfrm>
                <a:off x="2520" y="2329"/>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13905" name="Freeform 119"/>
              <p:cNvSpPr>
                <a:spLocks/>
              </p:cNvSpPr>
              <p:nvPr/>
            </p:nvSpPr>
            <p:spPr bwMode="auto">
              <a:xfrm>
                <a:off x="2536" y="2288"/>
                <a:ext cx="227" cy="11"/>
              </a:xfrm>
              <a:custGeom>
                <a:avLst/>
                <a:gdLst>
                  <a:gd name="T0" fmla="*/ 0 w 227"/>
                  <a:gd name="T1" fmla="*/ 0 h 11"/>
                  <a:gd name="T2" fmla="*/ 0 w 227"/>
                  <a:gd name="T3" fmla="*/ 6 h 11"/>
                  <a:gd name="T4" fmla="*/ 227 w 227"/>
                  <a:gd name="T5" fmla="*/ 11 h 11"/>
                  <a:gd name="T6" fmla="*/ 227 w 227"/>
                  <a:gd name="T7" fmla="*/ 4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0" y="6"/>
                    </a:lnTo>
                    <a:lnTo>
                      <a:pt x="227" y="11"/>
                    </a:lnTo>
                    <a:lnTo>
                      <a:pt x="227" y="4"/>
                    </a:lnTo>
                    <a:lnTo>
                      <a:pt x="0" y="0"/>
                    </a:lnTo>
                    <a:close/>
                  </a:path>
                </a:pathLst>
              </a:custGeom>
              <a:solidFill>
                <a:srgbClr val="303333"/>
              </a:solidFill>
              <a:ln w="9525">
                <a:noFill/>
                <a:round/>
                <a:headEnd/>
                <a:tailEnd/>
              </a:ln>
            </p:spPr>
            <p:txBody>
              <a:bodyPr/>
              <a:lstStyle/>
              <a:p>
                <a:pPr algn="l" rtl="0"/>
                <a:endParaRPr lang="en-US"/>
              </a:p>
            </p:txBody>
          </p:sp>
          <p:sp>
            <p:nvSpPr>
              <p:cNvPr id="13906" name="Freeform 120"/>
              <p:cNvSpPr>
                <a:spLocks/>
              </p:cNvSpPr>
              <p:nvPr/>
            </p:nvSpPr>
            <p:spPr bwMode="auto">
              <a:xfrm>
                <a:off x="2520" y="2287"/>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pPr algn="l" rtl="0"/>
                <a:endParaRPr lang="en-US"/>
              </a:p>
            </p:txBody>
          </p:sp>
          <p:sp>
            <p:nvSpPr>
              <p:cNvPr id="13907" name="Freeform 121"/>
              <p:cNvSpPr>
                <a:spLocks/>
              </p:cNvSpPr>
              <p:nvPr/>
            </p:nvSpPr>
            <p:spPr bwMode="auto">
              <a:xfrm>
                <a:off x="2536" y="2206"/>
                <a:ext cx="227" cy="9"/>
              </a:xfrm>
              <a:custGeom>
                <a:avLst/>
                <a:gdLst>
                  <a:gd name="T0" fmla="*/ 0 w 227"/>
                  <a:gd name="T1" fmla="*/ 0 h 9"/>
                  <a:gd name="T2" fmla="*/ 0 w 227"/>
                  <a:gd name="T3" fmla="*/ 7 h 9"/>
                  <a:gd name="T4" fmla="*/ 227 w 227"/>
                  <a:gd name="T5" fmla="*/ 9 h 9"/>
                  <a:gd name="T6" fmla="*/ 227 w 227"/>
                  <a:gd name="T7" fmla="*/ 3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7"/>
                    </a:lnTo>
                    <a:lnTo>
                      <a:pt x="227" y="9"/>
                    </a:lnTo>
                    <a:lnTo>
                      <a:pt x="227" y="3"/>
                    </a:lnTo>
                    <a:lnTo>
                      <a:pt x="0" y="0"/>
                    </a:lnTo>
                    <a:close/>
                  </a:path>
                </a:pathLst>
              </a:custGeom>
              <a:solidFill>
                <a:srgbClr val="303333"/>
              </a:solidFill>
              <a:ln w="9525">
                <a:noFill/>
                <a:round/>
                <a:headEnd/>
                <a:tailEnd/>
              </a:ln>
            </p:spPr>
            <p:txBody>
              <a:bodyPr/>
              <a:lstStyle/>
              <a:p>
                <a:pPr algn="l" rtl="0"/>
                <a:endParaRPr lang="en-US"/>
              </a:p>
            </p:txBody>
          </p:sp>
          <p:sp>
            <p:nvSpPr>
              <p:cNvPr id="13908" name="Freeform 122"/>
              <p:cNvSpPr>
                <a:spLocks/>
              </p:cNvSpPr>
              <p:nvPr/>
            </p:nvSpPr>
            <p:spPr bwMode="auto">
              <a:xfrm>
                <a:off x="2520" y="2206"/>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13909" name="Freeform 123"/>
              <p:cNvSpPr>
                <a:spLocks/>
              </p:cNvSpPr>
              <p:nvPr/>
            </p:nvSpPr>
            <p:spPr bwMode="auto">
              <a:xfrm>
                <a:off x="2536" y="2165"/>
                <a:ext cx="227" cy="9"/>
              </a:xfrm>
              <a:custGeom>
                <a:avLst/>
                <a:gdLst>
                  <a:gd name="T0" fmla="*/ 0 w 227"/>
                  <a:gd name="T1" fmla="*/ 0 h 9"/>
                  <a:gd name="T2" fmla="*/ 0 w 227"/>
                  <a:gd name="T3" fmla="*/ 6 h 9"/>
                  <a:gd name="T4" fmla="*/ 227 w 227"/>
                  <a:gd name="T5" fmla="*/ 9 h 9"/>
                  <a:gd name="T6" fmla="*/ 227 w 227"/>
                  <a:gd name="T7" fmla="*/ 2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6"/>
                    </a:lnTo>
                    <a:lnTo>
                      <a:pt x="227" y="9"/>
                    </a:lnTo>
                    <a:lnTo>
                      <a:pt x="227" y="2"/>
                    </a:lnTo>
                    <a:lnTo>
                      <a:pt x="0" y="0"/>
                    </a:lnTo>
                    <a:close/>
                  </a:path>
                </a:pathLst>
              </a:custGeom>
              <a:solidFill>
                <a:srgbClr val="303333"/>
              </a:solidFill>
              <a:ln w="9525">
                <a:noFill/>
                <a:round/>
                <a:headEnd/>
                <a:tailEnd/>
              </a:ln>
            </p:spPr>
            <p:txBody>
              <a:bodyPr/>
              <a:lstStyle/>
              <a:p>
                <a:pPr algn="l" rtl="0"/>
                <a:endParaRPr lang="en-US"/>
              </a:p>
            </p:txBody>
          </p:sp>
          <p:sp>
            <p:nvSpPr>
              <p:cNvPr id="13910" name="Freeform 124"/>
              <p:cNvSpPr>
                <a:spLocks/>
              </p:cNvSpPr>
              <p:nvPr/>
            </p:nvSpPr>
            <p:spPr bwMode="auto">
              <a:xfrm>
                <a:off x="2520" y="2165"/>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13911" name="Freeform 125"/>
              <p:cNvSpPr>
                <a:spLocks/>
              </p:cNvSpPr>
              <p:nvPr/>
            </p:nvSpPr>
            <p:spPr bwMode="auto">
              <a:xfrm>
                <a:off x="2536" y="2124"/>
                <a:ext cx="227" cy="7"/>
              </a:xfrm>
              <a:custGeom>
                <a:avLst/>
                <a:gdLst>
                  <a:gd name="T0" fmla="*/ 0 w 227"/>
                  <a:gd name="T1" fmla="*/ 0 h 7"/>
                  <a:gd name="T2" fmla="*/ 0 w 227"/>
                  <a:gd name="T3" fmla="*/ 6 h 7"/>
                  <a:gd name="T4" fmla="*/ 227 w 227"/>
                  <a:gd name="T5" fmla="*/ 7 h 7"/>
                  <a:gd name="T6" fmla="*/ 227 w 227"/>
                  <a:gd name="T7" fmla="*/ 1 h 7"/>
                  <a:gd name="T8" fmla="*/ 0 w 227"/>
                  <a:gd name="T9" fmla="*/ 0 h 7"/>
                  <a:gd name="T10" fmla="*/ 0 60000 65536"/>
                  <a:gd name="T11" fmla="*/ 0 60000 65536"/>
                  <a:gd name="T12" fmla="*/ 0 60000 65536"/>
                  <a:gd name="T13" fmla="*/ 0 60000 65536"/>
                  <a:gd name="T14" fmla="*/ 0 60000 65536"/>
                  <a:gd name="T15" fmla="*/ 0 w 227"/>
                  <a:gd name="T16" fmla="*/ 0 h 7"/>
                  <a:gd name="T17" fmla="*/ 227 w 227"/>
                  <a:gd name="T18" fmla="*/ 7 h 7"/>
                </a:gdLst>
                <a:ahLst/>
                <a:cxnLst>
                  <a:cxn ang="T10">
                    <a:pos x="T0" y="T1"/>
                  </a:cxn>
                  <a:cxn ang="T11">
                    <a:pos x="T2" y="T3"/>
                  </a:cxn>
                  <a:cxn ang="T12">
                    <a:pos x="T4" y="T5"/>
                  </a:cxn>
                  <a:cxn ang="T13">
                    <a:pos x="T6" y="T7"/>
                  </a:cxn>
                  <a:cxn ang="T14">
                    <a:pos x="T8" y="T9"/>
                  </a:cxn>
                </a:cxnLst>
                <a:rect l="T15" t="T16" r="T17" b="T18"/>
                <a:pathLst>
                  <a:path w="227" h="7">
                    <a:moveTo>
                      <a:pt x="0" y="0"/>
                    </a:moveTo>
                    <a:lnTo>
                      <a:pt x="0" y="6"/>
                    </a:lnTo>
                    <a:lnTo>
                      <a:pt x="227" y="7"/>
                    </a:lnTo>
                    <a:lnTo>
                      <a:pt x="227" y="1"/>
                    </a:lnTo>
                    <a:lnTo>
                      <a:pt x="0" y="0"/>
                    </a:lnTo>
                    <a:close/>
                  </a:path>
                </a:pathLst>
              </a:custGeom>
              <a:solidFill>
                <a:srgbClr val="303333"/>
              </a:solidFill>
              <a:ln w="9525">
                <a:noFill/>
                <a:round/>
                <a:headEnd/>
                <a:tailEnd/>
              </a:ln>
            </p:spPr>
            <p:txBody>
              <a:bodyPr/>
              <a:lstStyle/>
              <a:p>
                <a:pPr algn="l" rtl="0"/>
                <a:endParaRPr lang="en-US"/>
              </a:p>
            </p:txBody>
          </p:sp>
          <p:sp>
            <p:nvSpPr>
              <p:cNvPr id="13912" name="Freeform 126"/>
              <p:cNvSpPr>
                <a:spLocks/>
              </p:cNvSpPr>
              <p:nvPr/>
            </p:nvSpPr>
            <p:spPr bwMode="auto">
              <a:xfrm>
                <a:off x="2520" y="2123"/>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pPr algn="l" rtl="0"/>
                <a:endParaRPr lang="en-US"/>
              </a:p>
            </p:txBody>
          </p:sp>
          <p:sp>
            <p:nvSpPr>
              <p:cNvPr id="13913" name="Freeform 127"/>
              <p:cNvSpPr>
                <a:spLocks/>
              </p:cNvSpPr>
              <p:nvPr/>
            </p:nvSpPr>
            <p:spPr bwMode="auto">
              <a:xfrm>
                <a:off x="2536" y="2082"/>
                <a:ext cx="226" cy="8"/>
              </a:xfrm>
              <a:custGeom>
                <a:avLst/>
                <a:gdLst>
                  <a:gd name="T0" fmla="*/ 1 w 226"/>
                  <a:gd name="T1" fmla="*/ 0 h 8"/>
                  <a:gd name="T2" fmla="*/ 0 w 226"/>
                  <a:gd name="T3" fmla="*/ 8 h 8"/>
                  <a:gd name="T4" fmla="*/ 226 w 226"/>
                  <a:gd name="T5" fmla="*/ 7 h 8"/>
                  <a:gd name="T6" fmla="*/ 226 w 226"/>
                  <a:gd name="T7" fmla="*/ 2 h 8"/>
                  <a:gd name="T8" fmla="*/ 1 w 226"/>
                  <a:gd name="T9" fmla="*/ 0 h 8"/>
                  <a:gd name="T10" fmla="*/ 0 60000 65536"/>
                  <a:gd name="T11" fmla="*/ 0 60000 65536"/>
                  <a:gd name="T12" fmla="*/ 0 60000 65536"/>
                  <a:gd name="T13" fmla="*/ 0 60000 65536"/>
                  <a:gd name="T14" fmla="*/ 0 60000 65536"/>
                  <a:gd name="T15" fmla="*/ 0 w 226"/>
                  <a:gd name="T16" fmla="*/ 0 h 8"/>
                  <a:gd name="T17" fmla="*/ 226 w 226"/>
                  <a:gd name="T18" fmla="*/ 8 h 8"/>
                </a:gdLst>
                <a:ahLst/>
                <a:cxnLst>
                  <a:cxn ang="T10">
                    <a:pos x="T0" y="T1"/>
                  </a:cxn>
                  <a:cxn ang="T11">
                    <a:pos x="T2" y="T3"/>
                  </a:cxn>
                  <a:cxn ang="T12">
                    <a:pos x="T4" y="T5"/>
                  </a:cxn>
                  <a:cxn ang="T13">
                    <a:pos x="T6" y="T7"/>
                  </a:cxn>
                  <a:cxn ang="T14">
                    <a:pos x="T8" y="T9"/>
                  </a:cxn>
                </a:cxnLst>
                <a:rect l="T15" t="T16" r="T17" b="T18"/>
                <a:pathLst>
                  <a:path w="226" h="8">
                    <a:moveTo>
                      <a:pt x="1" y="0"/>
                    </a:moveTo>
                    <a:lnTo>
                      <a:pt x="0" y="8"/>
                    </a:lnTo>
                    <a:lnTo>
                      <a:pt x="226" y="7"/>
                    </a:lnTo>
                    <a:lnTo>
                      <a:pt x="226" y="2"/>
                    </a:lnTo>
                    <a:lnTo>
                      <a:pt x="1" y="0"/>
                    </a:lnTo>
                    <a:close/>
                  </a:path>
                </a:pathLst>
              </a:custGeom>
              <a:solidFill>
                <a:srgbClr val="303333"/>
              </a:solidFill>
              <a:ln w="9525">
                <a:noFill/>
                <a:round/>
                <a:headEnd/>
                <a:tailEnd/>
              </a:ln>
            </p:spPr>
            <p:txBody>
              <a:bodyPr/>
              <a:lstStyle/>
              <a:p>
                <a:pPr algn="l" rtl="0"/>
                <a:endParaRPr lang="en-US"/>
              </a:p>
            </p:txBody>
          </p:sp>
          <p:sp>
            <p:nvSpPr>
              <p:cNvPr id="13914" name="Freeform 128"/>
              <p:cNvSpPr>
                <a:spLocks/>
              </p:cNvSpPr>
              <p:nvPr/>
            </p:nvSpPr>
            <p:spPr bwMode="auto">
              <a:xfrm>
                <a:off x="2520" y="2083"/>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13915" name="Freeform 129"/>
              <p:cNvSpPr>
                <a:spLocks/>
              </p:cNvSpPr>
              <p:nvPr/>
            </p:nvSpPr>
            <p:spPr bwMode="auto">
              <a:xfrm>
                <a:off x="2536" y="2247"/>
                <a:ext cx="227" cy="11"/>
              </a:xfrm>
              <a:custGeom>
                <a:avLst/>
                <a:gdLst>
                  <a:gd name="T0" fmla="*/ 0 w 227"/>
                  <a:gd name="T1" fmla="*/ 0 h 11"/>
                  <a:gd name="T2" fmla="*/ 1 w 227"/>
                  <a:gd name="T3" fmla="*/ 7 h 11"/>
                  <a:gd name="T4" fmla="*/ 227 w 227"/>
                  <a:gd name="T5" fmla="*/ 11 h 11"/>
                  <a:gd name="T6" fmla="*/ 226 w 227"/>
                  <a:gd name="T7" fmla="*/ 5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1" y="7"/>
                    </a:lnTo>
                    <a:lnTo>
                      <a:pt x="227" y="11"/>
                    </a:lnTo>
                    <a:lnTo>
                      <a:pt x="226" y="5"/>
                    </a:lnTo>
                    <a:lnTo>
                      <a:pt x="0" y="0"/>
                    </a:lnTo>
                    <a:close/>
                  </a:path>
                </a:pathLst>
              </a:custGeom>
              <a:solidFill>
                <a:srgbClr val="303333"/>
              </a:solidFill>
              <a:ln w="9525">
                <a:noFill/>
                <a:round/>
                <a:headEnd/>
                <a:tailEnd/>
              </a:ln>
            </p:spPr>
            <p:txBody>
              <a:bodyPr/>
              <a:lstStyle/>
              <a:p>
                <a:pPr algn="l" rtl="0"/>
                <a:endParaRPr lang="en-US"/>
              </a:p>
            </p:txBody>
          </p:sp>
          <p:sp>
            <p:nvSpPr>
              <p:cNvPr id="13916" name="Freeform 130"/>
              <p:cNvSpPr>
                <a:spLocks/>
              </p:cNvSpPr>
              <p:nvPr/>
            </p:nvSpPr>
            <p:spPr bwMode="auto">
              <a:xfrm>
                <a:off x="2520" y="2247"/>
                <a:ext cx="17" cy="20"/>
              </a:xfrm>
              <a:custGeom>
                <a:avLst/>
                <a:gdLst>
                  <a:gd name="T0" fmla="*/ 16 w 17"/>
                  <a:gd name="T1" fmla="*/ 0 h 20"/>
                  <a:gd name="T2" fmla="*/ 0 w 17"/>
                  <a:gd name="T3" fmla="*/ 0 h 20"/>
                  <a:gd name="T4" fmla="*/ 0 w 17"/>
                  <a:gd name="T5" fmla="*/ 20 h 20"/>
                  <a:gd name="T6" fmla="*/ 17 w 17"/>
                  <a:gd name="T7" fmla="*/ 6 h 20"/>
                  <a:gd name="T8" fmla="*/ 16 w 17"/>
                  <a:gd name="T9" fmla="*/ 0 h 20"/>
                  <a:gd name="T10" fmla="*/ 0 60000 65536"/>
                  <a:gd name="T11" fmla="*/ 0 60000 65536"/>
                  <a:gd name="T12" fmla="*/ 0 60000 65536"/>
                  <a:gd name="T13" fmla="*/ 0 60000 65536"/>
                  <a:gd name="T14" fmla="*/ 0 60000 65536"/>
                  <a:gd name="T15" fmla="*/ 0 w 17"/>
                  <a:gd name="T16" fmla="*/ 0 h 20"/>
                  <a:gd name="T17" fmla="*/ 17 w 17"/>
                  <a:gd name="T18" fmla="*/ 20 h 20"/>
                </a:gdLst>
                <a:ahLst/>
                <a:cxnLst>
                  <a:cxn ang="T10">
                    <a:pos x="T0" y="T1"/>
                  </a:cxn>
                  <a:cxn ang="T11">
                    <a:pos x="T2" y="T3"/>
                  </a:cxn>
                  <a:cxn ang="T12">
                    <a:pos x="T4" y="T5"/>
                  </a:cxn>
                  <a:cxn ang="T13">
                    <a:pos x="T6" y="T7"/>
                  </a:cxn>
                  <a:cxn ang="T14">
                    <a:pos x="T8" y="T9"/>
                  </a:cxn>
                </a:cxnLst>
                <a:rect l="T15" t="T16" r="T17" b="T18"/>
                <a:pathLst>
                  <a:path w="17" h="20">
                    <a:moveTo>
                      <a:pt x="16" y="0"/>
                    </a:moveTo>
                    <a:lnTo>
                      <a:pt x="0" y="0"/>
                    </a:lnTo>
                    <a:lnTo>
                      <a:pt x="0" y="20"/>
                    </a:lnTo>
                    <a:lnTo>
                      <a:pt x="17" y="6"/>
                    </a:lnTo>
                    <a:lnTo>
                      <a:pt x="16" y="0"/>
                    </a:lnTo>
                    <a:close/>
                  </a:path>
                </a:pathLst>
              </a:custGeom>
              <a:solidFill>
                <a:srgbClr val="000000"/>
              </a:solidFill>
              <a:ln w="9525">
                <a:noFill/>
                <a:round/>
                <a:headEnd/>
                <a:tailEnd/>
              </a:ln>
            </p:spPr>
            <p:txBody>
              <a:bodyPr/>
              <a:lstStyle/>
              <a:p>
                <a:pPr algn="l" rtl="0"/>
                <a:endParaRPr lang="en-US"/>
              </a:p>
            </p:txBody>
          </p:sp>
          <p:sp>
            <p:nvSpPr>
              <p:cNvPr id="13917" name="Freeform 131"/>
              <p:cNvSpPr>
                <a:spLocks/>
              </p:cNvSpPr>
              <p:nvPr/>
            </p:nvSpPr>
            <p:spPr bwMode="auto">
              <a:xfrm>
                <a:off x="2520" y="2411"/>
                <a:ext cx="16" cy="20"/>
              </a:xfrm>
              <a:custGeom>
                <a:avLst/>
                <a:gdLst>
                  <a:gd name="T0" fmla="*/ 16 w 16"/>
                  <a:gd name="T1" fmla="*/ 0 h 20"/>
                  <a:gd name="T2" fmla="*/ 0 w 16"/>
                  <a:gd name="T3" fmla="*/ 0 h 20"/>
                  <a:gd name="T4" fmla="*/ 0 w 16"/>
                  <a:gd name="T5" fmla="*/ 20 h 20"/>
                  <a:gd name="T6" fmla="*/ 16 w 16"/>
                  <a:gd name="T7" fmla="*/ 6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6"/>
                    </a:lnTo>
                    <a:lnTo>
                      <a:pt x="16" y="0"/>
                    </a:lnTo>
                    <a:close/>
                  </a:path>
                </a:pathLst>
              </a:custGeom>
              <a:solidFill>
                <a:srgbClr val="000000"/>
              </a:solidFill>
              <a:ln w="9525">
                <a:noFill/>
                <a:round/>
                <a:headEnd/>
                <a:tailEnd/>
              </a:ln>
            </p:spPr>
            <p:txBody>
              <a:bodyPr/>
              <a:lstStyle/>
              <a:p>
                <a:pPr algn="l" rtl="0"/>
                <a:endParaRPr lang="en-US"/>
              </a:p>
            </p:txBody>
          </p:sp>
          <p:sp>
            <p:nvSpPr>
              <p:cNvPr id="13918" name="Freeform 132"/>
              <p:cNvSpPr>
                <a:spLocks/>
              </p:cNvSpPr>
              <p:nvPr/>
            </p:nvSpPr>
            <p:spPr bwMode="auto">
              <a:xfrm>
                <a:off x="2568" y="2055"/>
                <a:ext cx="25" cy="19"/>
              </a:xfrm>
              <a:custGeom>
                <a:avLst/>
                <a:gdLst>
                  <a:gd name="T0" fmla="*/ 25 w 25"/>
                  <a:gd name="T1" fmla="*/ 0 h 19"/>
                  <a:gd name="T2" fmla="*/ 0 w 25"/>
                  <a:gd name="T3" fmla="*/ 19 h 19"/>
                  <a:gd name="T4" fmla="*/ 7 w 25"/>
                  <a:gd name="T5" fmla="*/ 19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7" y="19"/>
                    </a:lnTo>
                    <a:lnTo>
                      <a:pt x="24" y="5"/>
                    </a:lnTo>
                    <a:lnTo>
                      <a:pt x="25" y="0"/>
                    </a:lnTo>
                    <a:close/>
                  </a:path>
                </a:pathLst>
              </a:custGeom>
              <a:solidFill>
                <a:srgbClr val="0F1E30"/>
              </a:solidFill>
              <a:ln w="9525">
                <a:noFill/>
                <a:round/>
                <a:headEnd/>
                <a:tailEnd/>
              </a:ln>
            </p:spPr>
            <p:txBody>
              <a:bodyPr/>
              <a:lstStyle/>
              <a:p>
                <a:pPr algn="l" rtl="0"/>
                <a:endParaRPr lang="en-US"/>
              </a:p>
            </p:txBody>
          </p:sp>
          <p:sp>
            <p:nvSpPr>
              <p:cNvPr id="13919" name="Freeform 133"/>
              <p:cNvSpPr>
                <a:spLocks/>
              </p:cNvSpPr>
              <p:nvPr/>
            </p:nvSpPr>
            <p:spPr bwMode="auto">
              <a:xfrm>
                <a:off x="2627" y="2055"/>
                <a:ext cx="25" cy="19"/>
              </a:xfrm>
              <a:custGeom>
                <a:avLst/>
                <a:gdLst>
                  <a:gd name="T0" fmla="*/ 25 w 25"/>
                  <a:gd name="T1" fmla="*/ 0 h 19"/>
                  <a:gd name="T2" fmla="*/ 0 w 25"/>
                  <a:gd name="T3" fmla="*/ 19 h 19"/>
                  <a:gd name="T4" fmla="*/ 8 w 25"/>
                  <a:gd name="T5" fmla="*/ 18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8" y="18"/>
                    </a:lnTo>
                    <a:lnTo>
                      <a:pt x="24" y="5"/>
                    </a:lnTo>
                    <a:lnTo>
                      <a:pt x="25" y="0"/>
                    </a:lnTo>
                    <a:close/>
                  </a:path>
                </a:pathLst>
              </a:custGeom>
              <a:solidFill>
                <a:srgbClr val="0F1E30"/>
              </a:solidFill>
              <a:ln w="9525">
                <a:noFill/>
                <a:round/>
                <a:headEnd/>
                <a:tailEnd/>
              </a:ln>
            </p:spPr>
            <p:txBody>
              <a:bodyPr/>
              <a:lstStyle/>
              <a:p>
                <a:pPr algn="l" rtl="0"/>
                <a:endParaRPr lang="en-US"/>
              </a:p>
            </p:txBody>
          </p:sp>
          <p:sp>
            <p:nvSpPr>
              <p:cNvPr id="13920" name="Freeform 134"/>
              <p:cNvSpPr>
                <a:spLocks/>
              </p:cNvSpPr>
              <p:nvPr/>
            </p:nvSpPr>
            <p:spPr bwMode="auto">
              <a:xfrm>
                <a:off x="2690" y="2055"/>
                <a:ext cx="21" cy="19"/>
              </a:xfrm>
              <a:custGeom>
                <a:avLst/>
                <a:gdLst>
                  <a:gd name="T0" fmla="*/ 21 w 21"/>
                  <a:gd name="T1" fmla="*/ 0 h 19"/>
                  <a:gd name="T2" fmla="*/ 0 w 21"/>
                  <a:gd name="T3" fmla="*/ 19 h 19"/>
                  <a:gd name="T4" fmla="*/ 7 w 21"/>
                  <a:gd name="T5" fmla="*/ 19 h 19"/>
                  <a:gd name="T6" fmla="*/ 21 w 21"/>
                  <a:gd name="T7" fmla="*/ 5 h 19"/>
                  <a:gd name="T8" fmla="*/ 21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21" y="0"/>
                    </a:moveTo>
                    <a:lnTo>
                      <a:pt x="0" y="19"/>
                    </a:lnTo>
                    <a:lnTo>
                      <a:pt x="7" y="19"/>
                    </a:lnTo>
                    <a:lnTo>
                      <a:pt x="21" y="5"/>
                    </a:lnTo>
                    <a:lnTo>
                      <a:pt x="21" y="0"/>
                    </a:lnTo>
                    <a:close/>
                  </a:path>
                </a:pathLst>
              </a:custGeom>
              <a:solidFill>
                <a:srgbClr val="0F1E30"/>
              </a:solidFill>
              <a:ln w="9525">
                <a:noFill/>
                <a:round/>
                <a:headEnd/>
                <a:tailEnd/>
              </a:ln>
            </p:spPr>
            <p:txBody>
              <a:bodyPr/>
              <a:lstStyle/>
              <a:p>
                <a:pPr algn="l" rtl="0"/>
                <a:endParaRPr lang="en-US"/>
              </a:p>
            </p:txBody>
          </p:sp>
          <p:sp>
            <p:nvSpPr>
              <p:cNvPr id="13921" name="Freeform 135"/>
              <p:cNvSpPr>
                <a:spLocks/>
              </p:cNvSpPr>
              <p:nvPr/>
            </p:nvSpPr>
            <p:spPr bwMode="auto">
              <a:xfrm>
                <a:off x="2592" y="2055"/>
                <a:ext cx="15" cy="18"/>
              </a:xfrm>
              <a:custGeom>
                <a:avLst/>
                <a:gdLst>
                  <a:gd name="T0" fmla="*/ 1 w 15"/>
                  <a:gd name="T1" fmla="*/ 0 h 18"/>
                  <a:gd name="T2" fmla="*/ 0 w 15"/>
                  <a:gd name="T3" fmla="*/ 5 h 18"/>
                  <a:gd name="T4" fmla="*/ 9 w 15"/>
                  <a:gd name="T5" fmla="*/ 18 h 18"/>
                  <a:gd name="T6" fmla="*/ 15 w 15"/>
                  <a:gd name="T7" fmla="*/ 18 h 18"/>
                  <a:gd name="T8" fmla="*/ 1 w 15"/>
                  <a:gd name="T9" fmla="*/ 0 h 18"/>
                  <a:gd name="T10" fmla="*/ 0 60000 65536"/>
                  <a:gd name="T11" fmla="*/ 0 60000 65536"/>
                  <a:gd name="T12" fmla="*/ 0 60000 65536"/>
                  <a:gd name="T13" fmla="*/ 0 60000 65536"/>
                  <a:gd name="T14" fmla="*/ 0 60000 65536"/>
                  <a:gd name="T15" fmla="*/ 0 w 15"/>
                  <a:gd name="T16" fmla="*/ 0 h 18"/>
                  <a:gd name="T17" fmla="*/ 15 w 15"/>
                  <a:gd name="T18" fmla="*/ 18 h 18"/>
                </a:gdLst>
                <a:ahLst/>
                <a:cxnLst>
                  <a:cxn ang="T10">
                    <a:pos x="T0" y="T1"/>
                  </a:cxn>
                  <a:cxn ang="T11">
                    <a:pos x="T2" y="T3"/>
                  </a:cxn>
                  <a:cxn ang="T12">
                    <a:pos x="T4" y="T5"/>
                  </a:cxn>
                  <a:cxn ang="T13">
                    <a:pos x="T6" y="T7"/>
                  </a:cxn>
                  <a:cxn ang="T14">
                    <a:pos x="T8" y="T9"/>
                  </a:cxn>
                </a:cxnLst>
                <a:rect l="T15" t="T16" r="T17" b="T18"/>
                <a:pathLst>
                  <a:path w="15" h="18">
                    <a:moveTo>
                      <a:pt x="1" y="0"/>
                    </a:moveTo>
                    <a:lnTo>
                      <a:pt x="0" y="5"/>
                    </a:lnTo>
                    <a:lnTo>
                      <a:pt x="9" y="18"/>
                    </a:lnTo>
                    <a:lnTo>
                      <a:pt x="15" y="18"/>
                    </a:lnTo>
                    <a:lnTo>
                      <a:pt x="1" y="0"/>
                    </a:lnTo>
                    <a:close/>
                  </a:path>
                </a:pathLst>
              </a:custGeom>
              <a:solidFill>
                <a:srgbClr val="617087"/>
              </a:solidFill>
              <a:ln w="9525">
                <a:noFill/>
                <a:round/>
                <a:headEnd/>
                <a:tailEnd/>
              </a:ln>
            </p:spPr>
            <p:txBody>
              <a:bodyPr/>
              <a:lstStyle/>
              <a:p>
                <a:pPr algn="l" rtl="0"/>
                <a:endParaRPr lang="en-US"/>
              </a:p>
            </p:txBody>
          </p:sp>
          <p:sp>
            <p:nvSpPr>
              <p:cNvPr id="13922" name="Freeform 136"/>
              <p:cNvSpPr>
                <a:spLocks/>
              </p:cNvSpPr>
              <p:nvPr/>
            </p:nvSpPr>
            <p:spPr bwMode="auto">
              <a:xfrm>
                <a:off x="2651" y="2055"/>
                <a:ext cx="19" cy="18"/>
              </a:xfrm>
              <a:custGeom>
                <a:avLst/>
                <a:gdLst>
                  <a:gd name="T0" fmla="*/ 1 w 19"/>
                  <a:gd name="T1" fmla="*/ 0 h 18"/>
                  <a:gd name="T2" fmla="*/ 0 w 19"/>
                  <a:gd name="T3" fmla="*/ 5 h 18"/>
                  <a:gd name="T4" fmla="*/ 12 w 19"/>
                  <a:gd name="T5" fmla="*/ 18 h 18"/>
                  <a:gd name="T6" fmla="*/ 19 w 19"/>
                  <a:gd name="T7" fmla="*/ 18 h 18"/>
                  <a:gd name="T8" fmla="*/ 1 w 19"/>
                  <a:gd name="T9" fmla="*/ 0 h 18"/>
                  <a:gd name="T10" fmla="*/ 0 60000 65536"/>
                  <a:gd name="T11" fmla="*/ 0 60000 65536"/>
                  <a:gd name="T12" fmla="*/ 0 60000 65536"/>
                  <a:gd name="T13" fmla="*/ 0 60000 65536"/>
                  <a:gd name="T14" fmla="*/ 0 60000 65536"/>
                  <a:gd name="T15" fmla="*/ 0 w 19"/>
                  <a:gd name="T16" fmla="*/ 0 h 18"/>
                  <a:gd name="T17" fmla="*/ 19 w 19"/>
                  <a:gd name="T18" fmla="*/ 18 h 18"/>
                </a:gdLst>
                <a:ahLst/>
                <a:cxnLst>
                  <a:cxn ang="T10">
                    <a:pos x="T0" y="T1"/>
                  </a:cxn>
                  <a:cxn ang="T11">
                    <a:pos x="T2" y="T3"/>
                  </a:cxn>
                  <a:cxn ang="T12">
                    <a:pos x="T4" y="T5"/>
                  </a:cxn>
                  <a:cxn ang="T13">
                    <a:pos x="T6" y="T7"/>
                  </a:cxn>
                  <a:cxn ang="T14">
                    <a:pos x="T8" y="T9"/>
                  </a:cxn>
                </a:cxnLst>
                <a:rect l="T15" t="T16" r="T17" b="T18"/>
                <a:pathLst>
                  <a:path w="19" h="18">
                    <a:moveTo>
                      <a:pt x="1" y="0"/>
                    </a:moveTo>
                    <a:lnTo>
                      <a:pt x="0" y="5"/>
                    </a:lnTo>
                    <a:lnTo>
                      <a:pt x="12" y="18"/>
                    </a:lnTo>
                    <a:lnTo>
                      <a:pt x="19" y="18"/>
                    </a:lnTo>
                    <a:lnTo>
                      <a:pt x="1" y="0"/>
                    </a:lnTo>
                    <a:close/>
                  </a:path>
                </a:pathLst>
              </a:custGeom>
              <a:solidFill>
                <a:srgbClr val="617087"/>
              </a:solidFill>
              <a:ln w="9525">
                <a:noFill/>
                <a:round/>
                <a:headEnd/>
                <a:tailEnd/>
              </a:ln>
            </p:spPr>
            <p:txBody>
              <a:bodyPr/>
              <a:lstStyle/>
              <a:p>
                <a:pPr algn="l" rtl="0"/>
                <a:endParaRPr lang="en-US"/>
              </a:p>
            </p:txBody>
          </p:sp>
          <p:sp>
            <p:nvSpPr>
              <p:cNvPr id="13923" name="Freeform 137"/>
              <p:cNvSpPr>
                <a:spLocks/>
              </p:cNvSpPr>
              <p:nvPr/>
            </p:nvSpPr>
            <p:spPr bwMode="auto">
              <a:xfrm>
                <a:off x="2537" y="2035"/>
                <a:ext cx="226" cy="22"/>
              </a:xfrm>
              <a:custGeom>
                <a:avLst/>
                <a:gdLst>
                  <a:gd name="T0" fmla="*/ 9 w 226"/>
                  <a:gd name="T1" fmla="*/ 0 h 22"/>
                  <a:gd name="T2" fmla="*/ 0 w 226"/>
                  <a:gd name="T3" fmla="*/ 21 h 22"/>
                  <a:gd name="T4" fmla="*/ 225 w 226"/>
                  <a:gd name="T5" fmla="*/ 22 h 22"/>
                  <a:gd name="T6" fmla="*/ 226 w 226"/>
                  <a:gd name="T7" fmla="*/ 0 h 22"/>
                  <a:gd name="T8" fmla="*/ 9 w 226"/>
                  <a:gd name="T9" fmla="*/ 0 h 22"/>
                  <a:gd name="T10" fmla="*/ 0 60000 65536"/>
                  <a:gd name="T11" fmla="*/ 0 60000 65536"/>
                  <a:gd name="T12" fmla="*/ 0 60000 65536"/>
                  <a:gd name="T13" fmla="*/ 0 60000 65536"/>
                  <a:gd name="T14" fmla="*/ 0 60000 65536"/>
                  <a:gd name="T15" fmla="*/ 0 w 226"/>
                  <a:gd name="T16" fmla="*/ 0 h 22"/>
                  <a:gd name="T17" fmla="*/ 226 w 226"/>
                  <a:gd name="T18" fmla="*/ 22 h 22"/>
                </a:gdLst>
                <a:ahLst/>
                <a:cxnLst>
                  <a:cxn ang="T10">
                    <a:pos x="T0" y="T1"/>
                  </a:cxn>
                  <a:cxn ang="T11">
                    <a:pos x="T2" y="T3"/>
                  </a:cxn>
                  <a:cxn ang="T12">
                    <a:pos x="T4" y="T5"/>
                  </a:cxn>
                  <a:cxn ang="T13">
                    <a:pos x="T6" y="T7"/>
                  </a:cxn>
                  <a:cxn ang="T14">
                    <a:pos x="T8" y="T9"/>
                  </a:cxn>
                </a:cxnLst>
                <a:rect l="T15" t="T16" r="T17" b="T18"/>
                <a:pathLst>
                  <a:path w="226" h="22">
                    <a:moveTo>
                      <a:pt x="9" y="0"/>
                    </a:moveTo>
                    <a:lnTo>
                      <a:pt x="0" y="21"/>
                    </a:lnTo>
                    <a:lnTo>
                      <a:pt x="225" y="22"/>
                    </a:lnTo>
                    <a:lnTo>
                      <a:pt x="226" y="0"/>
                    </a:lnTo>
                    <a:lnTo>
                      <a:pt x="9" y="0"/>
                    </a:lnTo>
                    <a:close/>
                  </a:path>
                </a:pathLst>
              </a:custGeom>
              <a:solidFill>
                <a:srgbClr val="304259"/>
              </a:solidFill>
              <a:ln w="9525">
                <a:noFill/>
                <a:round/>
                <a:headEnd/>
                <a:tailEnd/>
              </a:ln>
            </p:spPr>
            <p:txBody>
              <a:bodyPr/>
              <a:lstStyle/>
              <a:p>
                <a:pPr algn="l" rtl="0"/>
                <a:endParaRPr lang="en-US"/>
              </a:p>
            </p:txBody>
          </p:sp>
          <p:sp>
            <p:nvSpPr>
              <p:cNvPr id="13924" name="Freeform 138"/>
              <p:cNvSpPr>
                <a:spLocks/>
              </p:cNvSpPr>
              <p:nvPr/>
            </p:nvSpPr>
            <p:spPr bwMode="auto">
              <a:xfrm>
                <a:off x="2546" y="2035"/>
                <a:ext cx="217" cy="14"/>
              </a:xfrm>
              <a:custGeom>
                <a:avLst/>
                <a:gdLst>
                  <a:gd name="T0" fmla="*/ 0 w 217"/>
                  <a:gd name="T1" fmla="*/ 0 h 14"/>
                  <a:gd name="T2" fmla="*/ 0 w 217"/>
                  <a:gd name="T3" fmla="*/ 13 h 14"/>
                  <a:gd name="T4" fmla="*/ 216 w 217"/>
                  <a:gd name="T5" fmla="*/ 14 h 14"/>
                  <a:gd name="T6" fmla="*/ 217 w 217"/>
                  <a:gd name="T7" fmla="*/ 0 h 14"/>
                  <a:gd name="T8" fmla="*/ 0 w 217"/>
                  <a:gd name="T9" fmla="*/ 0 h 14"/>
                  <a:gd name="T10" fmla="*/ 0 60000 65536"/>
                  <a:gd name="T11" fmla="*/ 0 60000 65536"/>
                  <a:gd name="T12" fmla="*/ 0 60000 65536"/>
                  <a:gd name="T13" fmla="*/ 0 60000 65536"/>
                  <a:gd name="T14" fmla="*/ 0 60000 65536"/>
                  <a:gd name="T15" fmla="*/ 0 w 217"/>
                  <a:gd name="T16" fmla="*/ 0 h 14"/>
                  <a:gd name="T17" fmla="*/ 217 w 217"/>
                  <a:gd name="T18" fmla="*/ 14 h 14"/>
                </a:gdLst>
                <a:ahLst/>
                <a:cxnLst>
                  <a:cxn ang="T10">
                    <a:pos x="T0" y="T1"/>
                  </a:cxn>
                  <a:cxn ang="T11">
                    <a:pos x="T2" y="T3"/>
                  </a:cxn>
                  <a:cxn ang="T12">
                    <a:pos x="T4" y="T5"/>
                  </a:cxn>
                  <a:cxn ang="T13">
                    <a:pos x="T6" y="T7"/>
                  </a:cxn>
                  <a:cxn ang="T14">
                    <a:pos x="T8" y="T9"/>
                  </a:cxn>
                </a:cxnLst>
                <a:rect l="T15" t="T16" r="T17" b="T18"/>
                <a:pathLst>
                  <a:path w="217" h="14">
                    <a:moveTo>
                      <a:pt x="0" y="0"/>
                    </a:moveTo>
                    <a:lnTo>
                      <a:pt x="0" y="13"/>
                    </a:lnTo>
                    <a:lnTo>
                      <a:pt x="216" y="14"/>
                    </a:lnTo>
                    <a:lnTo>
                      <a:pt x="217" y="0"/>
                    </a:lnTo>
                    <a:lnTo>
                      <a:pt x="0" y="0"/>
                    </a:lnTo>
                    <a:close/>
                  </a:path>
                </a:pathLst>
              </a:custGeom>
              <a:solidFill>
                <a:srgbClr val="0F1E30"/>
              </a:solidFill>
              <a:ln w="9525">
                <a:noFill/>
                <a:round/>
                <a:headEnd/>
                <a:tailEnd/>
              </a:ln>
            </p:spPr>
            <p:txBody>
              <a:bodyPr/>
              <a:lstStyle/>
              <a:p>
                <a:pPr algn="l" rtl="0"/>
                <a:endParaRPr lang="en-US"/>
              </a:p>
            </p:txBody>
          </p:sp>
          <p:sp>
            <p:nvSpPr>
              <p:cNvPr id="13925" name="Freeform 139"/>
              <p:cNvSpPr>
                <a:spLocks/>
              </p:cNvSpPr>
              <p:nvPr/>
            </p:nvSpPr>
            <p:spPr bwMode="auto">
              <a:xfrm>
                <a:off x="2575" y="2060"/>
                <a:ext cx="26" cy="14"/>
              </a:xfrm>
              <a:custGeom>
                <a:avLst/>
                <a:gdLst>
                  <a:gd name="T0" fmla="*/ 17 w 26"/>
                  <a:gd name="T1" fmla="*/ 0 h 14"/>
                  <a:gd name="T2" fmla="*/ 0 w 26"/>
                  <a:gd name="T3" fmla="*/ 14 h 14"/>
                  <a:gd name="T4" fmla="*/ 26 w 26"/>
                  <a:gd name="T5" fmla="*/ 13 h 14"/>
                  <a:gd name="T6" fmla="*/ 17 w 26"/>
                  <a:gd name="T7" fmla="*/ 0 h 14"/>
                  <a:gd name="T8" fmla="*/ 0 60000 65536"/>
                  <a:gd name="T9" fmla="*/ 0 60000 65536"/>
                  <a:gd name="T10" fmla="*/ 0 60000 65536"/>
                  <a:gd name="T11" fmla="*/ 0 60000 65536"/>
                  <a:gd name="T12" fmla="*/ 0 w 26"/>
                  <a:gd name="T13" fmla="*/ 0 h 14"/>
                  <a:gd name="T14" fmla="*/ 26 w 26"/>
                  <a:gd name="T15" fmla="*/ 14 h 14"/>
                </a:gdLst>
                <a:ahLst/>
                <a:cxnLst>
                  <a:cxn ang="T8">
                    <a:pos x="T0" y="T1"/>
                  </a:cxn>
                  <a:cxn ang="T9">
                    <a:pos x="T2" y="T3"/>
                  </a:cxn>
                  <a:cxn ang="T10">
                    <a:pos x="T4" y="T5"/>
                  </a:cxn>
                  <a:cxn ang="T11">
                    <a:pos x="T6" y="T7"/>
                  </a:cxn>
                </a:cxnLst>
                <a:rect l="T12" t="T13" r="T14" b="T15"/>
                <a:pathLst>
                  <a:path w="26" h="14">
                    <a:moveTo>
                      <a:pt x="17" y="0"/>
                    </a:moveTo>
                    <a:lnTo>
                      <a:pt x="0" y="14"/>
                    </a:lnTo>
                    <a:lnTo>
                      <a:pt x="26" y="13"/>
                    </a:lnTo>
                    <a:lnTo>
                      <a:pt x="17" y="0"/>
                    </a:lnTo>
                    <a:close/>
                  </a:path>
                </a:pathLst>
              </a:custGeom>
              <a:solidFill>
                <a:srgbClr val="828FA1"/>
              </a:solidFill>
              <a:ln w="9525">
                <a:noFill/>
                <a:round/>
                <a:headEnd/>
                <a:tailEnd/>
              </a:ln>
            </p:spPr>
            <p:txBody>
              <a:bodyPr/>
              <a:lstStyle/>
              <a:p>
                <a:pPr algn="l" rtl="0"/>
                <a:endParaRPr lang="en-US"/>
              </a:p>
            </p:txBody>
          </p:sp>
          <p:sp>
            <p:nvSpPr>
              <p:cNvPr id="13926" name="Freeform 140"/>
              <p:cNvSpPr>
                <a:spLocks/>
              </p:cNvSpPr>
              <p:nvPr/>
            </p:nvSpPr>
            <p:spPr bwMode="auto">
              <a:xfrm>
                <a:off x="2635" y="2060"/>
                <a:ext cx="28" cy="13"/>
              </a:xfrm>
              <a:custGeom>
                <a:avLst/>
                <a:gdLst>
                  <a:gd name="T0" fmla="*/ 16 w 28"/>
                  <a:gd name="T1" fmla="*/ 0 h 13"/>
                  <a:gd name="T2" fmla="*/ 0 w 28"/>
                  <a:gd name="T3" fmla="*/ 13 h 13"/>
                  <a:gd name="T4" fmla="*/ 28 w 28"/>
                  <a:gd name="T5" fmla="*/ 13 h 13"/>
                  <a:gd name="T6" fmla="*/ 16 w 28"/>
                  <a:gd name="T7" fmla="*/ 0 h 13"/>
                  <a:gd name="T8" fmla="*/ 0 60000 65536"/>
                  <a:gd name="T9" fmla="*/ 0 60000 65536"/>
                  <a:gd name="T10" fmla="*/ 0 60000 65536"/>
                  <a:gd name="T11" fmla="*/ 0 60000 65536"/>
                  <a:gd name="T12" fmla="*/ 0 w 28"/>
                  <a:gd name="T13" fmla="*/ 0 h 13"/>
                  <a:gd name="T14" fmla="*/ 28 w 28"/>
                  <a:gd name="T15" fmla="*/ 13 h 13"/>
                </a:gdLst>
                <a:ahLst/>
                <a:cxnLst>
                  <a:cxn ang="T8">
                    <a:pos x="T0" y="T1"/>
                  </a:cxn>
                  <a:cxn ang="T9">
                    <a:pos x="T2" y="T3"/>
                  </a:cxn>
                  <a:cxn ang="T10">
                    <a:pos x="T4" y="T5"/>
                  </a:cxn>
                  <a:cxn ang="T11">
                    <a:pos x="T6" y="T7"/>
                  </a:cxn>
                </a:cxnLst>
                <a:rect l="T12" t="T13" r="T14" b="T15"/>
                <a:pathLst>
                  <a:path w="28" h="13">
                    <a:moveTo>
                      <a:pt x="16" y="0"/>
                    </a:moveTo>
                    <a:lnTo>
                      <a:pt x="0" y="13"/>
                    </a:lnTo>
                    <a:lnTo>
                      <a:pt x="28" y="13"/>
                    </a:lnTo>
                    <a:lnTo>
                      <a:pt x="16" y="0"/>
                    </a:lnTo>
                    <a:close/>
                  </a:path>
                </a:pathLst>
              </a:custGeom>
              <a:solidFill>
                <a:srgbClr val="828FA1"/>
              </a:solidFill>
              <a:ln w="9525">
                <a:noFill/>
                <a:round/>
                <a:headEnd/>
                <a:tailEnd/>
              </a:ln>
            </p:spPr>
            <p:txBody>
              <a:bodyPr/>
              <a:lstStyle/>
              <a:p>
                <a:pPr algn="l" rtl="0"/>
                <a:endParaRPr lang="en-US"/>
              </a:p>
            </p:txBody>
          </p:sp>
          <p:sp>
            <p:nvSpPr>
              <p:cNvPr id="13927" name="Freeform 141"/>
              <p:cNvSpPr>
                <a:spLocks/>
              </p:cNvSpPr>
              <p:nvPr/>
            </p:nvSpPr>
            <p:spPr bwMode="auto">
              <a:xfrm>
                <a:off x="2697" y="2060"/>
                <a:ext cx="27" cy="14"/>
              </a:xfrm>
              <a:custGeom>
                <a:avLst/>
                <a:gdLst>
                  <a:gd name="T0" fmla="*/ 14 w 27"/>
                  <a:gd name="T1" fmla="*/ 0 h 14"/>
                  <a:gd name="T2" fmla="*/ 0 w 27"/>
                  <a:gd name="T3" fmla="*/ 14 h 14"/>
                  <a:gd name="T4" fmla="*/ 27 w 27"/>
                  <a:gd name="T5" fmla="*/ 14 h 14"/>
                  <a:gd name="T6" fmla="*/ 14 w 27"/>
                  <a:gd name="T7" fmla="*/ 0 h 14"/>
                  <a:gd name="T8" fmla="*/ 0 60000 65536"/>
                  <a:gd name="T9" fmla="*/ 0 60000 65536"/>
                  <a:gd name="T10" fmla="*/ 0 60000 65536"/>
                  <a:gd name="T11" fmla="*/ 0 60000 65536"/>
                  <a:gd name="T12" fmla="*/ 0 w 27"/>
                  <a:gd name="T13" fmla="*/ 0 h 14"/>
                  <a:gd name="T14" fmla="*/ 27 w 27"/>
                  <a:gd name="T15" fmla="*/ 14 h 14"/>
                </a:gdLst>
                <a:ahLst/>
                <a:cxnLst>
                  <a:cxn ang="T8">
                    <a:pos x="T0" y="T1"/>
                  </a:cxn>
                  <a:cxn ang="T9">
                    <a:pos x="T2" y="T3"/>
                  </a:cxn>
                  <a:cxn ang="T10">
                    <a:pos x="T4" y="T5"/>
                  </a:cxn>
                  <a:cxn ang="T11">
                    <a:pos x="T6" y="T7"/>
                  </a:cxn>
                </a:cxnLst>
                <a:rect l="T12" t="T13" r="T14" b="T15"/>
                <a:pathLst>
                  <a:path w="27" h="14">
                    <a:moveTo>
                      <a:pt x="14" y="0"/>
                    </a:moveTo>
                    <a:lnTo>
                      <a:pt x="0" y="14"/>
                    </a:lnTo>
                    <a:lnTo>
                      <a:pt x="27" y="14"/>
                    </a:lnTo>
                    <a:lnTo>
                      <a:pt x="14" y="0"/>
                    </a:lnTo>
                    <a:close/>
                  </a:path>
                </a:pathLst>
              </a:custGeom>
              <a:solidFill>
                <a:srgbClr val="828FA1"/>
              </a:solidFill>
              <a:ln w="9525">
                <a:noFill/>
                <a:round/>
                <a:headEnd/>
                <a:tailEnd/>
              </a:ln>
            </p:spPr>
            <p:txBody>
              <a:bodyPr/>
              <a:lstStyle/>
              <a:p>
                <a:pPr algn="l" rtl="0"/>
                <a:endParaRPr lang="en-US"/>
              </a:p>
            </p:txBody>
          </p:sp>
          <p:sp>
            <p:nvSpPr>
              <p:cNvPr id="13928" name="Freeform 142"/>
              <p:cNvSpPr>
                <a:spLocks/>
              </p:cNvSpPr>
              <p:nvPr/>
            </p:nvSpPr>
            <p:spPr bwMode="auto">
              <a:xfrm>
                <a:off x="2711" y="2055"/>
                <a:ext cx="18" cy="19"/>
              </a:xfrm>
              <a:custGeom>
                <a:avLst/>
                <a:gdLst>
                  <a:gd name="T0" fmla="*/ 0 w 18"/>
                  <a:gd name="T1" fmla="*/ 5 h 19"/>
                  <a:gd name="T2" fmla="*/ 0 w 18"/>
                  <a:gd name="T3" fmla="*/ 0 h 19"/>
                  <a:gd name="T4" fmla="*/ 18 w 18"/>
                  <a:gd name="T5" fmla="*/ 19 h 19"/>
                  <a:gd name="T6" fmla="*/ 13 w 18"/>
                  <a:gd name="T7" fmla="*/ 19 h 19"/>
                  <a:gd name="T8" fmla="*/ 0 w 18"/>
                  <a:gd name="T9" fmla="*/ 5 h 19"/>
                  <a:gd name="T10" fmla="*/ 0 60000 65536"/>
                  <a:gd name="T11" fmla="*/ 0 60000 65536"/>
                  <a:gd name="T12" fmla="*/ 0 60000 65536"/>
                  <a:gd name="T13" fmla="*/ 0 60000 65536"/>
                  <a:gd name="T14" fmla="*/ 0 60000 65536"/>
                  <a:gd name="T15" fmla="*/ 0 w 18"/>
                  <a:gd name="T16" fmla="*/ 0 h 19"/>
                  <a:gd name="T17" fmla="*/ 18 w 18"/>
                  <a:gd name="T18" fmla="*/ 19 h 19"/>
                </a:gdLst>
                <a:ahLst/>
                <a:cxnLst>
                  <a:cxn ang="T10">
                    <a:pos x="T0" y="T1"/>
                  </a:cxn>
                  <a:cxn ang="T11">
                    <a:pos x="T2" y="T3"/>
                  </a:cxn>
                  <a:cxn ang="T12">
                    <a:pos x="T4" y="T5"/>
                  </a:cxn>
                  <a:cxn ang="T13">
                    <a:pos x="T6" y="T7"/>
                  </a:cxn>
                  <a:cxn ang="T14">
                    <a:pos x="T8" y="T9"/>
                  </a:cxn>
                </a:cxnLst>
                <a:rect l="T15" t="T16" r="T17" b="T18"/>
                <a:pathLst>
                  <a:path w="18" h="19">
                    <a:moveTo>
                      <a:pt x="0" y="5"/>
                    </a:moveTo>
                    <a:lnTo>
                      <a:pt x="0" y="0"/>
                    </a:lnTo>
                    <a:lnTo>
                      <a:pt x="18" y="19"/>
                    </a:lnTo>
                    <a:lnTo>
                      <a:pt x="13" y="19"/>
                    </a:lnTo>
                    <a:lnTo>
                      <a:pt x="0" y="5"/>
                    </a:lnTo>
                    <a:close/>
                  </a:path>
                </a:pathLst>
              </a:custGeom>
              <a:solidFill>
                <a:srgbClr val="617087"/>
              </a:solidFill>
              <a:ln w="9525">
                <a:noFill/>
                <a:round/>
                <a:headEnd/>
                <a:tailEnd/>
              </a:ln>
            </p:spPr>
            <p:txBody>
              <a:bodyPr/>
              <a:lstStyle/>
              <a:p>
                <a:pPr algn="l" rtl="0"/>
                <a:endParaRPr lang="en-US"/>
              </a:p>
            </p:txBody>
          </p:sp>
          <p:sp>
            <p:nvSpPr>
              <p:cNvPr id="13929" name="Freeform 143"/>
              <p:cNvSpPr>
                <a:spLocks/>
              </p:cNvSpPr>
              <p:nvPr/>
            </p:nvSpPr>
            <p:spPr bwMode="auto">
              <a:xfrm>
                <a:off x="2548" y="2048"/>
                <a:ext cx="41" cy="18"/>
              </a:xfrm>
              <a:custGeom>
                <a:avLst/>
                <a:gdLst>
                  <a:gd name="T0" fmla="*/ 14 w 41"/>
                  <a:gd name="T1" fmla="*/ 18 h 18"/>
                  <a:gd name="T2" fmla="*/ 0 w 41"/>
                  <a:gd name="T3" fmla="*/ 0 h 18"/>
                  <a:gd name="T4" fmla="*/ 41 w 41"/>
                  <a:gd name="T5" fmla="*/ 0 h 18"/>
                  <a:gd name="T6" fmla="*/ 14 w 41"/>
                  <a:gd name="T7" fmla="*/ 18 h 18"/>
                  <a:gd name="T8" fmla="*/ 0 60000 65536"/>
                  <a:gd name="T9" fmla="*/ 0 60000 65536"/>
                  <a:gd name="T10" fmla="*/ 0 60000 65536"/>
                  <a:gd name="T11" fmla="*/ 0 60000 65536"/>
                  <a:gd name="T12" fmla="*/ 0 w 41"/>
                  <a:gd name="T13" fmla="*/ 0 h 18"/>
                  <a:gd name="T14" fmla="*/ 41 w 41"/>
                  <a:gd name="T15" fmla="*/ 18 h 18"/>
                </a:gdLst>
                <a:ahLst/>
                <a:cxnLst>
                  <a:cxn ang="T8">
                    <a:pos x="T0" y="T1"/>
                  </a:cxn>
                  <a:cxn ang="T9">
                    <a:pos x="T2" y="T3"/>
                  </a:cxn>
                  <a:cxn ang="T10">
                    <a:pos x="T4" y="T5"/>
                  </a:cxn>
                  <a:cxn ang="T11">
                    <a:pos x="T6" y="T7"/>
                  </a:cxn>
                </a:cxnLst>
                <a:rect l="T12" t="T13" r="T14" b="T15"/>
                <a:pathLst>
                  <a:path w="41" h="18">
                    <a:moveTo>
                      <a:pt x="14" y="18"/>
                    </a:moveTo>
                    <a:lnTo>
                      <a:pt x="0" y="0"/>
                    </a:lnTo>
                    <a:lnTo>
                      <a:pt x="41" y="0"/>
                    </a:lnTo>
                    <a:lnTo>
                      <a:pt x="14" y="18"/>
                    </a:lnTo>
                    <a:close/>
                  </a:path>
                </a:pathLst>
              </a:custGeom>
              <a:solidFill>
                <a:srgbClr val="000000"/>
              </a:solidFill>
              <a:ln w="9525">
                <a:noFill/>
                <a:round/>
                <a:headEnd/>
                <a:tailEnd/>
              </a:ln>
            </p:spPr>
            <p:txBody>
              <a:bodyPr/>
              <a:lstStyle/>
              <a:p>
                <a:pPr algn="l" rtl="0"/>
                <a:endParaRPr lang="en-US"/>
              </a:p>
            </p:txBody>
          </p:sp>
          <p:sp>
            <p:nvSpPr>
              <p:cNvPr id="13930" name="Freeform 144"/>
              <p:cNvSpPr>
                <a:spLocks/>
              </p:cNvSpPr>
              <p:nvPr/>
            </p:nvSpPr>
            <p:spPr bwMode="auto">
              <a:xfrm>
                <a:off x="2601" y="2048"/>
                <a:ext cx="42" cy="19"/>
              </a:xfrm>
              <a:custGeom>
                <a:avLst/>
                <a:gdLst>
                  <a:gd name="T0" fmla="*/ 17 w 42"/>
                  <a:gd name="T1" fmla="*/ 19 h 19"/>
                  <a:gd name="T2" fmla="*/ 0 w 42"/>
                  <a:gd name="T3" fmla="*/ 0 h 19"/>
                  <a:gd name="T4" fmla="*/ 42 w 42"/>
                  <a:gd name="T5" fmla="*/ 0 h 19"/>
                  <a:gd name="T6" fmla="*/ 17 w 42"/>
                  <a:gd name="T7" fmla="*/ 19 h 19"/>
                  <a:gd name="T8" fmla="*/ 0 60000 65536"/>
                  <a:gd name="T9" fmla="*/ 0 60000 65536"/>
                  <a:gd name="T10" fmla="*/ 0 60000 65536"/>
                  <a:gd name="T11" fmla="*/ 0 60000 65536"/>
                  <a:gd name="T12" fmla="*/ 0 w 42"/>
                  <a:gd name="T13" fmla="*/ 0 h 19"/>
                  <a:gd name="T14" fmla="*/ 42 w 42"/>
                  <a:gd name="T15" fmla="*/ 19 h 19"/>
                </a:gdLst>
                <a:ahLst/>
                <a:cxnLst>
                  <a:cxn ang="T8">
                    <a:pos x="T0" y="T1"/>
                  </a:cxn>
                  <a:cxn ang="T9">
                    <a:pos x="T2" y="T3"/>
                  </a:cxn>
                  <a:cxn ang="T10">
                    <a:pos x="T4" y="T5"/>
                  </a:cxn>
                  <a:cxn ang="T11">
                    <a:pos x="T6" y="T7"/>
                  </a:cxn>
                </a:cxnLst>
                <a:rect l="T12" t="T13" r="T14" b="T15"/>
                <a:pathLst>
                  <a:path w="42" h="19">
                    <a:moveTo>
                      <a:pt x="17" y="19"/>
                    </a:moveTo>
                    <a:lnTo>
                      <a:pt x="0" y="0"/>
                    </a:lnTo>
                    <a:lnTo>
                      <a:pt x="42" y="0"/>
                    </a:lnTo>
                    <a:lnTo>
                      <a:pt x="17" y="19"/>
                    </a:lnTo>
                    <a:close/>
                  </a:path>
                </a:pathLst>
              </a:custGeom>
              <a:solidFill>
                <a:srgbClr val="000000"/>
              </a:solidFill>
              <a:ln w="9525">
                <a:noFill/>
                <a:round/>
                <a:headEnd/>
                <a:tailEnd/>
              </a:ln>
            </p:spPr>
            <p:txBody>
              <a:bodyPr/>
              <a:lstStyle/>
              <a:p>
                <a:pPr algn="l" rtl="0"/>
                <a:endParaRPr lang="en-US"/>
              </a:p>
            </p:txBody>
          </p:sp>
          <p:sp>
            <p:nvSpPr>
              <p:cNvPr id="13931" name="Freeform 145"/>
              <p:cNvSpPr>
                <a:spLocks/>
              </p:cNvSpPr>
              <p:nvPr/>
            </p:nvSpPr>
            <p:spPr bwMode="auto">
              <a:xfrm>
                <a:off x="2663" y="2049"/>
                <a:ext cx="41" cy="19"/>
              </a:xfrm>
              <a:custGeom>
                <a:avLst/>
                <a:gdLst>
                  <a:gd name="T0" fmla="*/ 17 w 41"/>
                  <a:gd name="T1" fmla="*/ 19 h 19"/>
                  <a:gd name="T2" fmla="*/ 0 w 41"/>
                  <a:gd name="T3" fmla="*/ 0 h 19"/>
                  <a:gd name="T4" fmla="*/ 41 w 41"/>
                  <a:gd name="T5" fmla="*/ 0 h 19"/>
                  <a:gd name="T6" fmla="*/ 17 w 41"/>
                  <a:gd name="T7" fmla="*/ 19 h 19"/>
                  <a:gd name="T8" fmla="*/ 0 60000 65536"/>
                  <a:gd name="T9" fmla="*/ 0 60000 65536"/>
                  <a:gd name="T10" fmla="*/ 0 60000 65536"/>
                  <a:gd name="T11" fmla="*/ 0 60000 65536"/>
                  <a:gd name="T12" fmla="*/ 0 w 41"/>
                  <a:gd name="T13" fmla="*/ 0 h 19"/>
                  <a:gd name="T14" fmla="*/ 41 w 41"/>
                  <a:gd name="T15" fmla="*/ 19 h 19"/>
                </a:gdLst>
                <a:ahLst/>
                <a:cxnLst>
                  <a:cxn ang="T8">
                    <a:pos x="T0" y="T1"/>
                  </a:cxn>
                  <a:cxn ang="T9">
                    <a:pos x="T2" y="T3"/>
                  </a:cxn>
                  <a:cxn ang="T10">
                    <a:pos x="T4" y="T5"/>
                  </a:cxn>
                  <a:cxn ang="T11">
                    <a:pos x="T6" y="T7"/>
                  </a:cxn>
                </a:cxnLst>
                <a:rect l="T12" t="T13" r="T14" b="T15"/>
                <a:pathLst>
                  <a:path w="41" h="19">
                    <a:moveTo>
                      <a:pt x="17" y="19"/>
                    </a:moveTo>
                    <a:lnTo>
                      <a:pt x="0" y="0"/>
                    </a:lnTo>
                    <a:lnTo>
                      <a:pt x="41" y="0"/>
                    </a:lnTo>
                    <a:lnTo>
                      <a:pt x="17" y="19"/>
                    </a:lnTo>
                    <a:close/>
                  </a:path>
                </a:pathLst>
              </a:custGeom>
              <a:solidFill>
                <a:srgbClr val="000000"/>
              </a:solidFill>
              <a:ln w="9525">
                <a:noFill/>
                <a:round/>
                <a:headEnd/>
                <a:tailEnd/>
              </a:ln>
            </p:spPr>
            <p:txBody>
              <a:bodyPr/>
              <a:lstStyle/>
              <a:p>
                <a:pPr algn="l" rtl="0"/>
                <a:endParaRPr lang="en-US"/>
              </a:p>
            </p:txBody>
          </p:sp>
          <p:sp>
            <p:nvSpPr>
              <p:cNvPr id="13932" name="Freeform 146"/>
              <p:cNvSpPr>
                <a:spLocks/>
              </p:cNvSpPr>
              <p:nvPr/>
            </p:nvSpPr>
            <p:spPr bwMode="auto">
              <a:xfrm>
                <a:off x="2718" y="2048"/>
                <a:ext cx="42" cy="20"/>
              </a:xfrm>
              <a:custGeom>
                <a:avLst/>
                <a:gdLst>
                  <a:gd name="T0" fmla="*/ 20 w 42"/>
                  <a:gd name="T1" fmla="*/ 20 h 20"/>
                  <a:gd name="T2" fmla="*/ 0 w 42"/>
                  <a:gd name="T3" fmla="*/ 0 h 20"/>
                  <a:gd name="T4" fmla="*/ 42 w 42"/>
                  <a:gd name="T5" fmla="*/ 0 h 20"/>
                  <a:gd name="T6" fmla="*/ 20 w 42"/>
                  <a:gd name="T7" fmla="*/ 20 h 20"/>
                  <a:gd name="T8" fmla="*/ 0 60000 65536"/>
                  <a:gd name="T9" fmla="*/ 0 60000 65536"/>
                  <a:gd name="T10" fmla="*/ 0 60000 65536"/>
                  <a:gd name="T11" fmla="*/ 0 60000 65536"/>
                  <a:gd name="T12" fmla="*/ 0 w 42"/>
                  <a:gd name="T13" fmla="*/ 0 h 20"/>
                  <a:gd name="T14" fmla="*/ 42 w 42"/>
                  <a:gd name="T15" fmla="*/ 20 h 20"/>
                </a:gdLst>
                <a:ahLst/>
                <a:cxnLst>
                  <a:cxn ang="T8">
                    <a:pos x="T0" y="T1"/>
                  </a:cxn>
                  <a:cxn ang="T9">
                    <a:pos x="T2" y="T3"/>
                  </a:cxn>
                  <a:cxn ang="T10">
                    <a:pos x="T4" y="T5"/>
                  </a:cxn>
                  <a:cxn ang="T11">
                    <a:pos x="T6" y="T7"/>
                  </a:cxn>
                </a:cxnLst>
                <a:rect l="T12" t="T13" r="T14" b="T15"/>
                <a:pathLst>
                  <a:path w="42" h="20">
                    <a:moveTo>
                      <a:pt x="20" y="20"/>
                    </a:moveTo>
                    <a:lnTo>
                      <a:pt x="0" y="0"/>
                    </a:lnTo>
                    <a:lnTo>
                      <a:pt x="42" y="0"/>
                    </a:lnTo>
                    <a:lnTo>
                      <a:pt x="20" y="20"/>
                    </a:lnTo>
                    <a:close/>
                  </a:path>
                </a:pathLst>
              </a:custGeom>
              <a:solidFill>
                <a:srgbClr val="000000"/>
              </a:solidFill>
              <a:ln w="9525">
                <a:noFill/>
                <a:round/>
                <a:headEnd/>
                <a:tailEnd/>
              </a:ln>
            </p:spPr>
            <p:txBody>
              <a:bodyPr/>
              <a:lstStyle/>
              <a:p>
                <a:pPr algn="l" rtl="0"/>
                <a:endParaRPr lang="en-US"/>
              </a:p>
            </p:txBody>
          </p:sp>
          <p:sp>
            <p:nvSpPr>
              <p:cNvPr id="13933" name="Freeform 147"/>
              <p:cNvSpPr>
                <a:spLocks/>
              </p:cNvSpPr>
              <p:nvPr/>
            </p:nvSpPr>
            <p:spPr bwMode="auto">
              <a:xfrm>
                <a:off x="2554" y="2056"/>
                <a:ext cx="23" cy="10"/>
              </a:xfrm>
              <a:custGeom>
                <a:avLst/>
                <a:gdLst>
                  <a:gd name="T0" fmla="*/ 0 w 23"/>
                  <a:gd name="T1" fmla="*/ 0 h 10"/>
                  <a:gd name="T2" fmla="*/ 23 w 23"/>
                  <a:gd name="T3" fmla="*/ 0 h 10"/>
                  <a:gd name="T4" fmla="*/ 8 w 23"/>
                  <a:gd name="T5" fmla="*/ 10 h 10"/>
                  <a:gd name="T6" fmla="*/ 0 w 23"/>
                  <a:gd name="T7" fmla="*/ 0 h 10"/>
                  <a:gd name="T8" fmla="*/ 0 60000 65536"/>
                  <a:gd name="T9" fmla="*/ 0 60000 65536"/>
                  <a:gd name="T10" fmla="*/ 0 60000 65536"/>
                  <a:gd name="T11" fmla="*/ 0 60000 65536"/>
                  <a:gd name="T12" fmla="*/ 0 w 23"/>
                  <a:gd name="T13" fmla="*/ 0 h 10"/>
                  <a:gd name="T14" fmla="*/ 23 w 23"/>
                  <a:gd name="T15" fmla="*/ 10 h 10"/>
                </a:gdLst>
                <a:ahLst/>
                <a:cxnLst>
                  <a:cxn ang="T8">
                    <a:pos x="T0" y="T1"/>
                  </a:cxn>
                  <a:cxn ang="T9">
                    <a:pos x="T2" y="T3"/>
                  </a:cxn>
                  <a:cxn ang="T10">
                    <a:pos x="T4" y="T5"/>
                  </a:cxn>
                  <a:cxn ang="T11">
                    <a:pos x="T6" y="T7"/>
                  </a:cxn>
                </a:cxnLst>
                <a:rect l="T12" t="T13" r="T14" b="T15"/>
                <a:pathLst>
                  <a:path w="23" h="10">
                    <a:moveTo>
                      <a:pt x="0" y="0"/>
                    </a:moveTo>
                    <a:lnTo>
                      <a:pt x="23" y="0"/>
                    </a:lnTo>
                    <a:lnTo>
                      <a:pt x="8" y="10"/>
                    </a:lnTo>
                    <a:lnTo>
                      <a:pt x="0" y="0"/>
                    </a:lnTo>
                    <a:close/>
                  </a:path>
                </a:pathLst>
              </a:custGeom>
              <a:solidFill>
                <a:srgbClr val="828FA1"/>
              </a:solidFill>
              <a:ln w="9525">
                <a:noFill/>
                <a:round/>
                <a:headEnd/>
                <a:tailEnd/>
              </a:ln>
            </p:spPr>
            <p:txBody>
              <a:bodyPr/>
              <a:lstStyle/>
              <a:p>
                <a:pPr algn="l" rtl="0"/>
                <a:endParaRPr lang="en-US"/>
              </a:p>
            </p:txBody>
          </p:sp>
          <p:sp>
            <p:nvSpPr>
              <p:cNvPr id="13934" name="Freeform 148"/>
              <p:cNvSpPr>
                <a:spLocks/>
              </p:cNvSpPr>
              <p:nvPr/>
            </p:nvSpPr>
            <p:spPr bwMode="auto">
              <a:xfrm>
                <a:off x="2609" y="2056"/>
                <a:ext cx="23" cy="11"/>
              </a:xfrm>
              <a:custGeom>
                <a:avLst/>
                <a:gdLst>
                  <a:gd name="T0" fmla="*/ 0 w 23"/>
                  <a:gd name="T1" fmla="*/ 1 h 11"/>
                  <a:gd name="T2" fmla="*/ 23 w 23"/>
                  <a:gd name="T3" fmla="*/ 0 h 11"/>
                  <a:gd name="T4" fmla="*/ 9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9" y="11"/>
                    </a:lnTo>
                    <a:lnTo>
                      <a:pt x="0" y="1"/>
                    </a:lnTo>
                    <a:close/>
                  </a:path>
                </a:pathLst>
              </a:custGeom>
              <a:solidFill>
                <a:srgbClr val="828FA1"/>
              </a:solidFill>
              <a:ln w="9525">
                <a:noFill/>
                <a:round/>
                <a:headEnd/>
                <a:tailEnd/>
              </a:ln>
            </p:spPr>
            <p:txBody>
              <a:bodyPr/>
              <a:lstStyle/>
              <a:p>
                <a:pPr algn="l" rtl="0"/>
                <a:endParaRPr lang="en-US"/>
              </a:p>
            </p:txBody>
          </p:sp>
          <p:sp>
            <p:nvSpPr>
              <p:cNvPr id="13935" name="Freeform 149"/>
              <p:cNvSpPr>
                <a:spLocks/>
              </p:cNvSpPr>
              <p:nvPr/>
            </p:nvSpPr>
            <p:spPr bwMode="auto">
              <a:xfrm>
                <a:off x="2554" y="2052"/>
                <a:ext cx="30" cy="7"/>
              </a:xfrm>
              <a:custGeom>
                <a:avLst/>
                <a:gdLst>
                  <a:gd name="T0" fmla="*/ 30 w 30"/>
                  <a:gd name="T1" fmla="*/ 0 h 7"/>
                  <a:gd name="T2" fmla="*/ 0 w 30"/>
                  <a:gd name="T3" fmla="*/ 0 h 7"/>
                  <a:gd name="T4" fmla="*/ 0 w 30"/>
                  <a:gd name="T5" fmla="*/ 4 h 7"/>
                  <a:gd name="T6" fmla="*/ 2 w 30"/>
                  <a:gd name="T7" fmla="*/ 7 h 7"/>
                  <a:gd name="T8" fmla="*/ 20 w 30"/>
                  <a:gd name="T9" fmla="*/ 6 h 7"/>
                  <a:gd name="T10" fmla="*/ 30 w 30"/>
                  <a:gd name="T11" fmla="*/ 0 h 7"/>
                  <a:gd name="T12" fmla="*/ 0 60000 65536"/>
                  <a:gd name="T13" fmla="*/ 0 60000 65536"/>
                  <a:gd name="T14" fmla="*/ 0 60000 65536"/>
                  <a:gd name="T15" fmla="*/ 0 60000 65536"/>
                  <a:gd name="T16" fmla="*/ 0 60000 65536"/>
                  <a:gd name="T17" fmla="*/ 0 60000 65536"/>
                  <a:gd name="T18" fmla="*/ 0 w 30"/>
                  <a:gd name="T19" fmla="*/ 0 h 7"/>
                  <a:gd name="T20" fmla="*/ 30 w 30"/>
                  <a:gd name="T21" fmla="*/ 7 h 7"/>
                </a:gdLst>
                <a:ahLst/>
                <a:cxnLst>
                  <a:cxn ang="T12">
                    <a:pos x="T0" y="T1"/>
                  </a:cxn>
                  <a:cxn ang="T13">
                    <a:pos x="T2" y="T3"/>
                  </a:cxn>
                  <a:cxn ang="T14">
                    <a:pos x="T4" y="T5"/>
                  </a:cxn>
                  <a:cxn ang="T15">
                    <a:pos x="T6" y="T7"/>
                  </a:cxn>
                  <a:cxn ang="T16">
                    <a:pos x="T8" y="T9"/>
                  </a:cxn>
                  <a:cxn ang="T17">
                    <a:pos x="T10" y="T11"/>
                  </a:cxn>
                </a:cxnLst>
                <a:rect l="T18" t="T19" r="T20" b="T21"/>
                <a:pathLst>
                  <a:path w="30" h="7">
                    <a:moveTo>
                      <a:pt x="30" y="0"/>
                    </a:moveTo>
                    <a:lnTo>
                      <a:pt x="0" y="0"/>
                    </a:lnTo>
                    <a:lnTo>
                      <a:pt x="0" y="4"/>
                    </a:lnTo>
                    <a:lnTo>
                      <a:pt x="2" y="7"/>
                    </a:lnTo>
                    <a:lnTo>
                      <a:pt x="20" y="6"/>
                    </a:lnTo>
                    <a:lnTo>
                      <a:pt x="30" y="0"/>
                    </a:lnTo>
                    <a:close/>
                  </a:path>
                </a:pathLst>
              </a:custGeom>
              <a:solidFill>
                <a:srgbClr val="617087"/>
              </a:solidFill>
              <a:ln w="9525">
                <a:noFill/>
                <a:round/>
                <a:headEnd/>
                <a:tailEnd/>
              </a:ln>
            </p:spPr>
            <p:txBody>
              <a:bodyPr/>
              <a:lstStyle/>
              <a:p>
                <a:pPr algn="l" rtl="0"/>
                <a:endParaRPr lang="en-US"/>
              </a:p>
            </p:txBody>
          </p:sp>
          <p:sp>
            <p:nvSpPr>
              <p:cNvPr id="13936" name="Freeform 150"/>
              <p:cNvSpPr>
                <a:spLocks/>
              </p:cNvSpPr>
              <p:nvPr/>
            </p:nvSpPr>
            <p:spPr bwMode="auto">
              <a:xfrm>
                <a:off x="2609" y="2052"/>
                <a:ext cx="29" cy="8"/>
              </a:xfrm>
              <a:custGeom>
                <a:avLst/>
                <a:gdLst>
                  <a:gd name="T0" fmla="*/ 29 w 29"/>
                  <a:gd name="T1" fmla="*/ 0 h 8"/>
                  <a:gd name="T2" fmla="*/ 0 w 29"/>
                  <a:gd name="T3" fmla="*/ 0 h 8"/>
                  <a:gd name="T4" fmla="*/ 0 w 29"/>
                  <a:gd name="T5" fmla="*/ 4 h 8"/>
                  <a:gd name="T6" fmla="*/ 3 w 29"/>
                  <a:gd name="T7" fmla="*/ 8 h 8"/>
                  <a:gd name="T8" fmla="*/ 18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4"/>
                    </a:lnTo>
                    <a:lnTo>
                      <a:pt x="3" y="8"/>
                    </a:lnTo>
                    <a:lnTo>
                      <a:pt x="18" y="8"/>
                    </a:lnTo>
                    <a:lnTo>
                      <a:pt x="29" y="0"/>
                    </a:lnTo>
                    <a:close/>
                  </a:path>
                </a:pathLst>
              </a:custGeom>
              <a:solidFill>
                <a:srgbClr val="617087"/>
              </a:solidFill>
              <a:ln w="9525">
                <a:noFill/>
                <a:round/>
                <a:headEnd/>
                <a:tailEnd/>
              </a:ln>
            </p:spPr>
            <p:txBody>
              <a:bodyPr/>
              <a:lstStyle/>
              <a:p>
                <a:pPr algn="l" rtl="0"/>
                <a:endParaRPr lang="en-US"/>
              </a:p>
            </p:txBody>
          </p:sp>
          <p:sp>
            <p:nvSpPr>
              <p:cNvPr id="13937" name="Freeform 151"/>
              <p:cNvSpPr>
                <a:spLocks/>
              </p:cNvSpPr>
              <p:nvPr/>
            </p:nvSpPr>
            <p:spPr bwMode="auto">
              <a:xfrm>
                <a:off x="2521" y="2036"/>
                <a:ext cx="25" cy="44"/>
              </a:xfrm>
              <a:custGeom>
                <a:avLst/>
                <a:gdLst>
                  <a:gd name="T0" fmla="*/ 25 w 25"/>
                  <a:gd name="T1" fmla="*/ 0 h 44"/>
                  <a:gd name="T2" fmla="*/ 0 w 25"/>
                  <a:gd name="T3" fmla="*/ 0 h 44"/>
                  <a:gd name="T4" fmla="*/ 0 w 25"/>
                  <a:gd name="T5" fmla="*/ 44 h 44"/>
                  <a:gd name="T6" fmla="*/ 25 w 25"/>
                  <a:gd name="T7" fmla="*/ 12 h 44"/>
                  <a:gd name="T8" fmla="*/ 25 w 25"/>
                  <a:gd name="T9" fmla="*/ 0 h 44"/>
                  <a:gd name="T10" fmla="*/ 0 60000 65536"/>
                  <a:gd name="T11" fmla="*/ 0 60000 65536"/>
                  <a:gd name="T12" fmla="*/ 0 60000 65536"/>
                  <a:gd name="T13" fmla="*/ 0 60000 65536"/>
                  <a:gd name="T14" fmla="*/ 0 60000 65536"/>
                  <a:gd name="T15" fmla="*/ 0 w 25"/>
                  <a:gd name="T16" fmla="*/ 0 h 44"/>
                  <a:gd name="T17" fmla="*/ 25 w 25"/>
                  <a:gd name="T18" fmla="*/ 44 h 44"/>
                </a:gdLst>
                <a:ahLst/>
                <a:cxnLst>
                  <a:cxn ang="T10">
                    <a:pos x="T0" y="T1"/>
                  </a:cxn>
                  <a:cxn ang="T11">
                    <a:pos x="T2" y="T3"/>
                  </a:cxn>
                  <a:cxn ang="T12">
                    <a:pos x="T4" y="T5"/>
                  </a:cxn>
                  <a:cxn ang="T13">
                    <a:pos x="T6" y="T7"/>
                  </a:cxn>
                  <a:cxn ang="T14">
                    <a:pos x="T8" y="T9"/>
                  </a:cxn>
                </a:cxnLst>
                <a:rect l="T15" t="T16" r="T17" b="T18"/>
                <a:pathLst>
                  <a:path w="25" h="44">
                    <a:moveTo>
                      <a:pt x="25" y="0"/>
                    </a:moveTo>
                    <a:lnTo>
                      <a:pt x="0" y="0"/>
                    </a:lnTo>
                    <a:lnTo>
                      <a:pt x="0" y="44"/>
                    </a:lnTo>
                    <a:lnTo>
                      <a:pt x="25" y="12"/>
                    </a:lnTo>
                    <a:lnTo>
                      <a:pt x="25" y="0"/>
                    </a:lnTo>
                    <a:close/>
                  </a:path>
                </a:pathLst>
              </a:custGeom>
              <a:solidFill>
                <a:srgbClr val="000000"/>
              </a:solidFill>
              <a:ln w="9525">
                <a:noFill/>
                <a:round/>
                <a:headEnd/>
                <a:tailEnd/>
              </a:ln>
            </p:spPr>
            <p:txBody>
              <a:bodyPr/>
              <a:lstStyle/>
              <a:p>
                <a:pPr algn="l" rtl="0"/>
                <a:endParaRPr lang="en-US"/>
              </a:p>
            </p:txBody>
          </p:sp>
          <p:sp>
            <p:nvSpPr>
              <p:cNvPr id="13938" name="Freeform 152"/>
              <p:cNvSpPr>
                <a:spLocks/>
              </p:cNvSpPr>
              <p:nvPr/>
            </p:nvSpPr>
            <p:spPr bwMode="auto">
              <a:xfrm>
                <a:off x="2521" y="2077"/>
                <a:ext cx="242" cy="4"/>
              </a:xfrm>
              <a:custGeom>
                <a:avLst/>
                <a:gdLst>
                  <a:gd name="T0" fmla="*/ 242 w 242"/>
                  <a:gd name="T1" fmla="*/ 4 h 4"/>
                  <a:gd name="T2" fmla="*/ 242 w 242"/>
                  <a:gd name="T3" fmla="*/ 0 h 4"/>
                  <a:gd name="T4" fmla="*/ 0 w 242"/>
                  <a:gd name="T5" fmla="*/ 0 h 4"/>
                  <a:gd name="T6" fmla="*/ 0 w 242"/>
                  <a:gd name="T7" fmla="*/ 3 h 4"/>
                  <a:gd name="T8" fmla="*/ 242 w 242"/>
                  <a:gd name="T9" fmla="*/ 4 h 4"/>
                  <a:gd name="T10" fmla="*/ 0 60000 65536"/>
                  <a:gd name="T11" fmla="*/ 0 60000 65536"/>
                  <a:gd name="T12" fmla="*/ 0 60000 65536"/>
                  <a:gd name="T13" fmla="*/ 0 60000 65536"/>
                  <a:gd name="T14" fmla="*/ 0 60000 65536"/>
                  <a:gd name="T15" fmla="*/ 0 w 242"/>
                  <a:gd name="T16" fmla="*/ 0 h 4"/>
                  <a:gd name="T17" fmla="*/ 242 w 242"/>
                  <a:gd name="T18" fmla="*/ 4 h 4"/>
                </a:gdLst>
                <a:ahLst/>
                <a:cxnLst>
                  <a:cxn ang="T10">
                    <a:pos x="T0" y="T1"/>
                  </a:cxn>
                  <a:cxn ang="T11">
                    <a:pos x="T2" y="T3"/>
                  </a:cxn>
                  <a:cxn ang="T12">
                    <a:pos x="T4" y="T5"/>
                  </a:cxn>
                  <a:cxn ang="T13">
                    <a:pos x="T6" y="T7"/>
                  </a:cxn>
                  <a:cxn ang="T14">
                    <a:pos x="T8" y="T9"/>
                  </a:cxn>
                </a:cxnLst>
                <a:rect l="T15" t="T16" r="T17" b="T18"/>
                <a:pathLst>
                  <a:path w="242" h="4">
                    <a:moveTo>
                      <a:pt x="242" y="4"/>
                    </a:moveTo>
                    <a:lnTo>
                      <a:pt x="242" y="0"/>
                    </a:lnTo>
                    <a:lnTo>
                      <a:pt x="0" y="0"/>
                    </a:lnTo>
                    <a:lnTo>
                      <a:pt x="0" y="3"/>
                    </a:lnTo>
                    <a:lnTo>
                      <a:pt x="242" y="4"/>
                    </a:lnTo>
                    <a:close/>
                  </a:path>
                </a:pathLst>
              </a:custGeom>
              <a:solidFill>
                <a:srgbClr val="617087"/>
              </a:solidFill>
              <a:ln w="9525">
                <a:noFill/>
                <a:round/>
                <a:headEnd/>
                <a:tailEnd/>
              </a:ln>
            </p:spPr>
            <p:txBody>
              <a:bodyPr/>
              <a:lstStyle/>
              <a:p>
                <a:pPr algn="l" rtl="0"/>
                <a:endParaRPr lang="en-US"/>
              </a:p>
            </p:txBody>
          </p:sp>
          <p:sp>
            <p:nvSpPr>
              <p:cNvPr id="13939" name="Freeform 153"/>
              <p:cNvSpPr>
                <a:spLocks/>
              </p:cNvSpPr>
              <p:nvPr/>
            </p:nvSpPr>
            <p:spPr bwMode="auto">
              <a:xfrm>
                <a:off x="2670" y="2057"/>
                <a:ext cx="24" cy="12"/>
              </a:xfrm>
              <a:custGeom>
                <a:avLst/>
                <a:gdLst>
                  <a:gd name="T0" fmla="*/ 10 w 24"/>
                  <a:gd name="T1" fmla="*/ 12 h 12"/>
                  <a:gd name="T2" fmla="*/ 24 w 24"/>
                  <a:gd name="T3" fmla="*/ 0 h 12"/>
                  <a:gd name="T4" fmla="*/ 0 w 24"/>
                  <a:gd name="T5" fmla="*/ 0 h 12"/>
                  <a:gd name="T6" fmla="*/ 10 w 24"/>
                  <a:gd name="T7" fmla="*/ 12 h 12"/>
                  <a:gd name="T8" fmla="*/ 0 60000 65536"/>
                  <a:gd name="T9" fmla="*/ 0 60000 65536"/>
                  <a:gd name="T10" fmla="*/ 0 60000 65536"/>
                  <a:gd name="T11" fmla="*/ 0 60000 65536"/>
                  <a:gd name="T12" fmla="*/ 0 w 24"/>
                  <a:gd name="T13" fmla="*/ 0 h 12"/>
                  <a:gd name="T14" fmla="*/ 24 w 24"/>
                  <a:gd name="T15" fmla="*/ 12 h 12"/>
                </a:gdLst>
                <a:ahLst/>
                <a:cxnLst>
                  <a:cxn ang="T8">
                    <a:pos x="T0" y="T1"/>
                  </a:cxn>
                  <a:cxn ang="T9">
                    <a:pos x="T2" y="T3"/>
                  </a:cxn>
                  <a:cxn ang="T10">
                    <a:pos x="T4" y="T5"/>
                  </a:cxn>
                  <a:cxn ang="T11">
                    <a:pos x="T6" y="T7"/>
                  </a:cxn>
                </a:cxnLst>
                <a:rect l="T12" t="T13" r="T14" b="T15"/>
                <a:pathLst>
                  <a:path w="24" h="12">
                    <a:moveTo>
                      <a:pt x="10" y="12"/>
                    </a:moveTo>
                    <a:lnTo>
                      <a:pt x="24" y="0"/>
                    </a:lnTo>
                    <a:lnTo>
                      <a:pt x="0" y="0"/>
                    </a:lnTo>
                    <a:lnTo>
                      <a:pt x="10" y="12"/>
                    </a:lnTo>
                    <a:close/>
                  </a:path>
                </a:pathLst>
              </a:custGeom>
              <a:solidFill>
                <a:srgbClr val="828FA1"/>
              </a:solidFill>
              <a:ln w="9525">
                <a:noFill/>
                <a:round/>
                <a:headEnd/>
                <a:tailEnd/>
              </a:ln>
            </p:spPr>
            <p:txBody>
              <a:bodyPr/>
              <a:lstStyle/>
              <a:p>
                <a:pPr algn="l" rtl="0"/>
                <a:endParaRPr lang="en-US"/>
              </a:p>
            </p:txBody>
          </p:sp>
          <p:sp>
            <p:nvSpPr>
              <p:cNvPr id="13940" name="Freeform 154"/>
              <p:cNvSpPr>
                <a:spLocks/>
              </p:cNvSpPr>
              <p:nvPr/>
            </p:nvSpPr>
            <p:spPr bwMode="auto">
              <a:xfrm>
                <a:off x="2727" y="2057"/>
                <a:ext cx="23" cy="11"/>
              </a:xfrm>
              <a:custGeom>
                <a:avLst/>
                <a:gdLst>
                  <a:gd name="T0" fmla="*/ 0 w 23"/>
                  <a:gd name="T1" fmla="*/ 1 h 11"/>
                  <a:gd name="T2" fmla="*/ 23 w 23"/>
                  <a:gd name="T3" fmla="*/ 0 h 11"/>
                  <a:gd name="T4" fmla="*/ 11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11" y="11"/>
                    </a:lnTo>
                    <a:lnTo>
                      <a:pt x="0" y="1"/>
                    </a:lnTo>
                    <a:close/>
                  </a:path>
                </a:pathLst>
              </a:custGeom>
              <a:solidFill>
                <a:srgbClr val="828FA1"/>
              </a:solidFill>
              <a:ln w="9525">
                <a:noFill/>
                <a:round/>
                <a:headEnd/>
                <a:tailEnd/>
              </a:ln>
            </p:spPr>
            <p:txBody>
              <a:bodyPr/>
              <a:lstStyle/>
              <a:p>
                <a:pPr algn="l" rtl="0"/>
                <a:endParaRPr lang="en-US"/>
              </a:p>
            </p:txBody>
          </p:sp>
          <p:sp>
            <p:nvSpPr>
              <p:cNvPr id="13941" name="Freeform 155"/>
              <p:cNvSpPr>
                <a:spLocks/>
              </p:cNvSpPr>
              <p:nvPr/>
            </p:nvSpPr>
            <p:spPr bwMode="auto">
              <a:xfrm>
                <a:off x="2670" y="2052"/>
                <a:ext cx="30" cy="8"/>
              </a:xfrm>
              <a:custGeom>
                <a:avLst/>
                <a:gdLst>
                  <a:gd name="T0" fmla="*/ 30 w 30"/>
                  <a:gd name="T1" fmla="*/ 0 h 8"/>
                  <a:gd name="T2" fmla="*/ 0 w 30"/>
                  <a:gd name="T3" fmla="*/ 0 h 8"/>
                  <a:gd name="T4" fmla="*/ 0 w 30"/>
                  <a:gd name="T5" fmla="*/ 5 h 8"/>
                  <a:gd name="T6" fmla="*/ 3 w 30"/>
                  <a:gd name="T7" fmla="*/ 8 h 8"/>
                  <a:gd name="T8" fmla="*/ 21 w 30"/>
                  <a:gd name="T9" fmla="*/ 8 h 8"/>
                  <a:gd name="T10" fmla="*/ 30 w 30"/>
                  <a:gd name="T11" fmla="*/ 0 h 8"/>
                  <a:gd name="T12" fmla="*/ 0 60000 65536"/>
                  <a:gd name="T13" fmla="*/ 0 60000 65536"/>
                  <a:gd name="T14" fmla="*/ 0 60000 65536"/>
                  <a:gd name="T15" fmla="*/ 0 60000 65536"/>
                  <a:gd name="T16" fmla="*/ 0 60000 65536"/>
                  <a:gd name="T17" fmla="*/ 0 60000 65536"/>
                  <a:gd name="T18" fmla="*/ 0 w 30"/>
                  <a:gd name="T19" fmla="*/ 0 h 8"/>
                  <a:gd name="T20" fmla="*/ 30 w 30"/>
                  <a:gd name="T21" fmla="*/ 8 h 8"/>
                </a:gdLst>
                <a:ahLst/>
                <a:cxnLst>
                  <a:cxn ang="T12">
                    <a:pos x="T0" y="T1"/>
                  </a:cxn>
                  <a:cxn ang="T13">
                    <a:pos x="T2" y="T3"/>
                  </a:cxn>
                  <a:cxn ang="T14">
                    <a:pos x="T4" y="T5"/>
                  </a:cxn>
                  <a:cxn ang="T15">
                    <a:pos x="T6" y="T7"/>
                  </a:cxn>
                  <a:cxn ang="T16">
                    <a:pos x="T8" y="T9"/>
                  </a:cxn>
                  <a:cxn ang="T17">
                    <a:pos x="T10" y="T11"/>
                  </a:cxn>
                </a:cxnLst>
                <a:rect l="T18" t="T19" r="T20" b="T21"/>
                <a:pathLst>
                  <a:path w="30" h="8">
                    <a:moveTo>
                      <a:pt x="30" y="0"/>
                    </a:moveTo>
                    <a:lnTo>
                      <a:pt x="0" y="0"/>
                    </a:lnTo>
                    <a:lnTo>
                      <a:pt x="0" y="5"/>
                    </a:lnTo>
                    <a:lnTo>
                      <a:pt x="3" y="8"/>
                    </a:lnTo>
                    <a:lnTo>
                      <a:pt x="21" y="8"/>
                    </a:lnTo>
                    <a:lnTo>
                      <a:pt x="30" y="0"/>
                    </a:lnTo>
                    <a:close/>
                  </a:path>
                </a:pathLst>
              </a:custGeom>
              <a:solidFill>
                <a:srgbClr val="617087"/>
              </a:solidFill>
              <a:ln w="9525">
                <a:noFill/>
                <a:round/>
                <a:headEnd/>
                <a:tailEnd/>
              </a:ln>
            </p:spPr>
            <p:txBody>
              <a:bodyPr/>
              <a:lstStyle/>
              <a:p>
                <a:pPr algn="l" rtl="0"/>
                <a:endParaRPr lang="en-US"/>
              </a:p>
            </p:txBody>
          </p:sp>
          <p:sp>
            <p:nvSpPr>
              <p:cNvPr id="13942" name="Freeform 156"/>
              <p:cNvSpPr>
                <a:spLocks/>
              </p:cNvSpPr>
              <p:nvPr/>
            </p:nvSpPr>
            <p:spPr bwMode="auto">
              <a:xfrm>
                <a:off x="2727" y="2052"/>
                <a:ext cx="29" cy="8"/>
              </a:xfrm>
              <a:custGeom>
                <a:avLst/>
                <a:gdLst>
                  <a:gd name="T0" fmla="*/ 29 w 29"/>
                  <a:gd name="T1" fmla="*/ 0 h 8"/>
                  <a:gd name="T2" fmla="*/ 0 w 29"/>
                  <a:gd name="T3" fmla="*/ 0 h 8"/>
                  <a:gd name="T4" fmla="*/ 0 w 29"/>
                  <a:gd name="T5" fmla="*/ 6 h 8"/>
                  <a:gd name="T6" fmla="*/ 3 w 29"/>
                  <a:gd name="T7" fmla="*/ 8 h 8"/>
                  <a:gd name="T8" fmla="*/ 20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6"/>
                    </a:lnTo>
                    <a:lnTo>
                      <a:pt x="3" y="8"/>
                    </a:lnTo>
                    <a:lnTo>
                      <a:pt x="20" y="8"/>
                    </a:lnTo>
                    <a:lnTo>
                      <a:pt x="29" y="0"/>
                    </a:lnTo>
                    <a:close/>
                  </a:path>
                </a:pathLst>
              </a:custGeom>
              <a:solidFill>
                <a:srgbClr val="617087"/>
              </a:solidFill>
              <a:ln w="9525">
                <a:noFill/>
                <a:round/>
                <a:headEnd/>
                <a:tailEnd/>
              </a:ln>
            </p:spPr>
            <p:txBody>
              <a:bodyPr/>
              <a:lstStyle/>
              <a:p>
                <a:pPr algn="l" rtl="0"/>
                <a:endParaRPr lang="en-US"/>
              </a:p>
            </p:txBody>
          </p:sp>
          <p:sp>
            <p:nvSpPr>
              <p:cNvPr id="13943" name="Freeform 157"/>
              <p:cNvSpPr>
                <a:spLocks/>
              </p:cNvSpPr>
              <p:nvPr/>
            </p:nvSpPr>
            <p:spPr bwMode="auto">
              <a:xfrm>
                <a:off x="2738" y="206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13944" name="Freeform 158"/>
              <p:cNvSpPr>
                <a:spLocks/>
              </p:cNvSpPr>
              <p:nvPr/>
            </p:nvSpPr>
            <p:spPr bwMode="auto">
              <a:xfrm>
                <a:off x="2750" y="205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13945" name="Line 159"/>
              <p:cNvSpPr>
                <a:spLocks noChangeShapeType="1"/>
              </p:cNvSpPr>
              <p:nvPr/>
            </p:nvSpPr>
            <p:spPr bwMode="auto">
              <a:xfrm flipV="1">
                <a:off x="2736" y="2056"/>
                <a:ext cx="13" cy="10"/>
              </a:xfrm>
              <a:prstGeom prst="line">
                <a:avLst/>
              </a:prstGeom>
              <a:noFill/>
              <a:ln w="4763">
                <a:solidFill>
                  <a:srgbClr val="D8C6E0"/>
                </a:solidFill>
                <a:round/>
                <a:headEnd/>
                <a:tailEnd/>
              </a:ln>
            </p:spPr>
            <p:txBody>
              <a:bodyPr/>
              <a:lstStyle/>
              <a:p>
                <a:pPr algn="l" rtl="0"/>
                <a:endParaRPr lang="en-US"/>
              </a:p>
            </p:txBody>
          </p:sp>
          <p:sp>
            <p:nvSpPr>
              <p:cNvPr id="13946" name="Freeform 160"/>
              <p:cNvSpPr>
                <a:spLocks/>
              </p:cNvSpPr>
              <p:nvPr/>
            </p:nvSpPr>
            <p:spPr bwMode="auto">
              <a:xfrm>
                <a:off x="2688" y="2056"/>
                <a:ext cx="39" cy="16"/>
              </a:xfrm>
              <a:custGeom>
                <a:avLst/>
                <a:gdLst>
                  <a:gd name="T0" fmla="*/ 24 w 39"/>
                  <a:gd name="T1" fmla="*/ 0 h 16"/>
                  <a:gd name="T2" fmla="*/ 39 w 39"/>
                  <a:gd name="T3" fmla="*/ 16 h 16"/>
                  <a:gd name="T4" fmla="*/ 0 w 39"/>
                  <a:gd name="T5" fmla="*/ 16 h 16"/>
                  <a:gd name="T6" fmla="*/ 0 60000 65536"/>
                  <a:gd name="T7" fmla="*/ 0 60000 65536"/>
                  <a:gd name="T8" fmla="*/ 0 60000 65536"/>
                  <a:gd name="T9" fmla="*/ 0 w 39"/>
                  <a:gd name="T10" fmla="*/ 0 h 16"/>
                  <a:gd name="T11" fmla="*/ 39 w 39"/>
                  <a:gd name="T12" fmla="*/ 16 h 16"/>
                </a:gdLst>
                <a:ahLst/>
                <a:cxnLst>
                  <a:cxn ang="T6">
                    <a:pos x="T0" y="T1"/>
                  </a:cxn>
                  <a:cxn ang="T7">
                    <a:pos x="T2" y="T3"/>
                  </a:cxn>
                  <a:cxn ang="T8">
                    <a:pos x="T4" y="T5"/>
                  </a:cxn>
                </a:cxnLst>
                <a:rect l="T9" t="T10" r="T11" b="T12"/>
                <a:pathLst>
                  <a:path w="39" h="16">
                    <a:moveTo>
                      <a:pt x="24" y="0"/>
                    </a:moveTo>
                    <a:lnTo>
                      <a:pt x="39" y="16"/>
                    </a:lnTo>
                    <a:lnTo>
                      <a:pt x="0" y="16"/>
                    </a:lnTo>
                  </a:path>
                </a:pathLst>
              </a:custGeom>
              <a:noFill/>
              <a:ln w="4763">
                <a:solidFill>
                  <a:srgbClr val="D8C6E0"/>
                </a:solidFill>
                <a:prstDash val="solid"/>
                <a:round/>
                <a:headEnd/>
                <a:tailEnd/>
              </a:ln>
            </p:spPr>
            <p:txBody>
              <a:bodyPr/>
              <a:lstStyle/>
              <a:p>
                <a:pPr algn="l" rtl="0"/>
                <a:endParaRPr lang="en-US"/>
              </a:p>
            </p:txBody>
          </p:sp>
          <p:sp>
            <p:nvSpPr>
              <p:cNvPr id="13947" name="Freeform 161"/>
              <p:cNvSpPr>
                <a:spLocks/>
              </p:cNvSpPr>
              <p:nvPr/>
            </p:nvSpPr>
            <p:spPr bwMode="auto">
              <a:xfrm>
                <a:off x="2714" y="205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13948" name="Freeform 162"/>
              <p:cNvSpPr>
                <a:spLocks/>
              </p:cNvSpPr>
              <p:nvPr/>
            </p:nvSpPr>
            <p:spPr bwMode="auto">
              <a:xfrm>
                <a:off x="2690"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13949" name="Freeform 163"/>
              <p:cNvSpPr>
                <a:spLocks/>
              </p:cNvSpPr>
              <p:nvPr/>
            </p:nvSpPr>
            <p:spPr bwMode="auto">
              <a:xfrm>
                <a:off x="2694" y="2057"/>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D8C6E0"/>
              </a:solidFill>
              <a:ln w="9525">
                <a:noFill/>
                <a:round/>
                <a:headEnd/>
                <a:tailEnd/>
              </a:ln>
            </p:spPr>
            <p:txBody>
              <a:bodyPr/>
              <a:lstStyle/>
              <a:p>
                <a:pPr algn="l" rtl="0"/>
                <a:endParaRPr lang="en-US"/>
              </a:p>
            </p:txBody>
          </p:sp>
          <p:sp>
            <p:nvSpPr>
              <p:cNvPr id="13950" name="Freeform 164"/>
              <p:cNvSpPr>
                <a:spLocks/>
              </p:cNvSpPr>
              <p:nvPr/>
            </p:nvSpPr>
            <p:spPr bwMode="auto">
              <a:xfrm>
                <a:off x="2680" y="2068"/>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pPr algn="l" rtl="0"/>
                <a:endParaRPr lang="en-US"/>
              </a:p>
            </p:txBody>
          </p:sp>
          <p:sp>
            <p:nvSpPr>
              <p:cNvPr id="13951" name="Line 165"/>
              <p:cNvSpPr>
                <a:spLocks noChangeShapeType="1"/>
              </p:cNvSpPr>
              <p:nvPr/>
            </p:nvSpPr>
            <p:spPr bwMode="auto">
              <a:xfrm flipH="1">
                <a:off x="2679" y="2055"/>
                <a:ext cx="14" cy="12"/>
              </a:xfrm>
              <a:prstGeom prst="line">
                <a:avLst/>
              </a:prstGeom>
              <a:noFill/>
              <a:ln w="4763">
                <a:solidFill>
                  <a:srgbClr val="D8C6E0"/>
                </a:solidFill>
                <a:round/>
                <a:headEnd/>
                <a:tailEnd/>
              </a:ln>
            </p:spPr>
            <p:txBody>
              <a:bodyPr/>
              <a:lstStyle/>
              <a:p>
                <a:pPr algn="l" rtl="0"/>
                <a:endParaRPr lang="en-US"/>
              </a:p>
            </p:txBody>
          </p:sp>
          <p:sp>
            <p:nvSpPr>
              <p:cNvPr id="13952" name="Line 166"/>
              <p:cNvSpPr>
                <a:spLocks noChangeShapeType="1"/>
              </p:cNvSpPr>
              <p:nvPr/>
            </p:nvSpPr>
            <p:spPr bwMode="auto">
              <a:xfrm flipH="1">
                <a:off x="2617" y="2055"/>
                <a:ext cx="13" cy="11"/>
              </a:xfrm>
              <a:prstGeom prst="line">
                <a:avLst/>
              </a:prstGeom>
              <a:noFill/>
              <a:ln w="4763">
                <a:solidFill>
                  <a:srgbClr val="D8C6E0"/>
                </a:solidFill>
                <a:round/>
                <a:headEnd/>
                <a:tailEnd/>
              </a:ln>
            </p:spPr>
            <p:txBody>
              <a:bodyPr/>
              <a:lstStyle/>
              <a:p>
                <a:pPr algn="l" rtl="0"/>
                <a:endParaRPr lang="en-US"/>
              </a:p>
            </p:txBody>
          </p:sp>
          <p:sp>
            <p:nvSpPr>
              <p:cNvPr id="13953" name="Freeform 167"/>
              <p:cNvSpPr>
                <a:spLocks/>
              </p:cNvSpPr>
              <p:nvPr/>
            </p:nvSpPr>
            <p:spPr bwMode="auto">
              <a:xfrm>
                <a:off x="2632"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13954" name="Freeform 168"/>
              <p:cNvSpPr>
                <a:spLocks/>
              </p:cNvSpPr>
              <p:nvPr/>
            </p:nvSpPr>
            <p:spPr bwMode="auto">
              <a:xfrm>
                <a:off x="2618" y="2067"/>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pPr algn="l" rtl="0"/>
                <a:endParaRPr lang="en-US"/>
              </a:p>
            </p:txBody>
          </p:sp>
          <p:sp>
            <p:nvSpPr>
              <p:cNvPr id="13955" name="Freeform 169"/>
              <p:cNvSpPr>
                <a:spLocks/>
              </p:cNvSpPr>
              <p:nvPr/>
            </p:nvSpPr>
            <p:spPr bwMode="auto">
              <a:xfrm>
                <a:off x="2577"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13956" name="Freeform 170"/>
              <p:cNvSpPr>
                <a:spLocks/>
              </p:cNvSpPr>
              <p:nvPr/>
            </p:nvSpPr>
            <p:spPr bwMode="auto">
              <a:xfrm>
                <a:off x="2562" y="2066"/>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13957" name="Line 171"/>
              <p:cNvSpPr>
                <a:spLocks noChangeShapeType="1"/>
              </p:cNvSpPr>
              <p:nvPr/>
            </p:nvSpPr>
            <p:spPr bwMode="auto">
              <a:xfrm flipH="1">
                <a:off x="2560" y="2055"/>
                <a:ext cx="16" cy="10"/>
              </a:xfrm>
              <a:prstGeom prst="line">
                <a:avLst/>
              </a:prstGeom>
              <a:noFill/>
              <a:ln w="4763">
                <a:solidFill>
                  <a:srgbClr val="D8C6E0"/>
                </a:solidFill>
                <a:round/>
                <a:headEnd/>
                <a:tailEnd/>
              </a:ln>
            </p:spPr>
            <p:txBody>
              <a:bodyPr/>
              <a:lstStyle/>
              <a:p>
                <a:pPr algn="l" rtl="0"/>
                <a:endParaRPr lang="en-US"/>
              </a:p>
            </p:txBody>
          </p:sp>
          <p:sp>
            <p:nvSpPr>
              <p:cNvPr id="13958" name="Freeform 172"/>
              <p:cNvSpPr>
                <a:spLocks/>
              </p:cNvSpPr>
              <p:nvPr/>
            </p:nvSpPr>
            <p:spPr bwMode="auto">
              <a:xfrm>
                <a:off x="2566" y="2055"/>
                <a:ext cx="39" cy="17"/>
              </a:xfrm>
              <a:custGeom>
                <a:avLst/>
                <a:gdLst>
                  <a:gd name="T0" fmla="*/ 26 w 39"/>
                  <a:gd name="T1" fmla="*/ 0 h 17"/>
                  <a:gd name="T2" fmla="*/ 39 w 39"/>
                  <a:gd name="T3" fmla="*/ 17 h 17"/>
                  <a:gd name="T4" fmla="*/ 0 w 39"/>
                  <a:gd name="T5" fmla="*/ 17 h 17"/>
                  <a:gd name="T6" fmla="*/ 0 60000 65536"/>
                  <a:gd name="T7" fmla="*/ 0 60000 65536"/>
                  <a:gd name="T8" fmla="*/ 0 60000 65536"/>
                  <a:gd name="T9" fmla="*/ 0 w 39"/>
                  <a:gd name="T10" fmla="*/ 0 h 17"/>
                  <a:gd name="T11" fmla="*/ 39 w 39"/>
                  <a:gd name="T12" fmla="*/ 17 h 17"/>
                </a:gdLst>
                <a:ahLst/>
                <a:cxnLst>
                  <a:cxn ang="T6">
                    <a:pos x="T0" y="T1"/>
                  </a:cxn>
                  <a:cxn ang="T7">
                    <a:pos x="T2" y="T3"/>
                  </a:cxn>
                  <a:cxn ang="T8">
                    <a:pos x="T4" y="T5"/>
                  </a:cxn>
                </a:cxnLst>
                <a:rect l="T9" t="T10" r="T11" b="T12"/>
                <a:pathLst>
                  <a:path w="39" h="17">
                    <a:moveTo>
                      <a:pt x="26" y="0"/>
                    </a:moveTo>
                    <a:lnTo>
                      <a:pt x="39" y="17"/>
                    </a:lnTo>
                    <a:lnTo>
                      <a:pt x="0" y="17"/>
                    </a:lnTo>
                  </a:path>
                </a:pathLst>
              </a:custGeom>
              <a:noFill/>
              <a:ln w="4763">
                <a:solidFill>
                  <a:srgbClr val="D8C6E0"/>
                </a:solidFill>
                <a:prstDash val="solid"/>
                <a:round/>
                <a:headEnd/>
                <a:tailEnd/>
              </a:ln>
            </p:spPr>
            <p:txBody>
              <a:bodyPr/>
              <a:lstStyle/>
              <a:p>
                <a:pPr algn="l" rtl="0"/>
                <a:endParaRPr lang="en-US"/>
              </a:p>
            </p:txBody>
          </p:sp>
          <p:sp>
            <p:nvSpPr>
              <p:cNvPr id="13959" name="Freeform 173"/>
              <p:cNvSpPr>
                <a:spLocks/>
              </p:cNvSpPr>
              <p:nvPr/>
            </p:nvSpPr>
            <p:spPr bwMode="auto">
              <a:xfrm>
                <a:off x="2594" y="2056"/>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pPr algn="l" rtl="0"/>
                <a:endParaRPr lang="en-US"/>
              </a:p>
            </p:txBody>
          </p:sp>
          <p:sp>
            <p:nvSpPr>
              <p:cNvPr id="13960" name="Freeform 174"/>
              <p:cNvSpPr>
                <a:spLocks/>
              </p:cNvSpPr>
              <p:nvPr/>
            </p:nvSpPr>
            <p:spPr bwMode="auto">
              <a:xfrm>
                <a:off x="2568"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13961" name="Freeform 175"/>
              <p:cNvSpPr>
                <a:spLocks/>
              </p:cNvSpPr>
              <p:nvPr/>
            </p:nvSpPr>
            <p:spPr bwMode="auto">
              <a:xfrm>
                <a:off x="2653" y="2057"/>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pPr algn="l" rtl="0"/>
                <a:endParaRPr lang="en-US"/>
              </a:p>
            </p:txBody>
          </p:sp>
          <p:sp>
            <p:nvSpPr>
              <p:cNvPr id="13962" name="Freeform 176"/>
              <p:cNvSpPr>
                <a:spLocks/>
              </p:cNvSpPr>
              <p:nvPr/>
            </p:nvSpPr>
            <p:spPr bwMode="auto">
              <a:xfrm>
                <a:off x="2629"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13963" name="Freeform 177"/>
              <p:cNvSpPr>
                <a:spLocks/>
              </p:cNvSpPr>
              <p:nvPr/>
            </p:nvSpPr>
            <p:spPr bwMode="auto">
              <a:xfrm>
                <a:off x="2520" y="1921"/>
                <a:ext cx="24" cy="12"/>
              </a:xfrm>
              <a:custGeom>
                <a:avLst/>
                <a:gdLst>
                  <a:gd name="T0" fmla="*/ 5 w 24"/>
                  <a:gd name="T1" fmla="*/ 8 h 12"/>
                  <a:gd name="T2" fmla="*/ 3 w 24"/>
                  <a:gd name="T3" fmla="*/ 12 h 12"/>
                  <a:gd name="T4" fmla="*/ 1 w 24"/>
                  <a:gd name="T5" fmla="*/ 10 h 12"/>
                  <a:gd name="T6" fmla="*/ 0 w 24"/>
                  <a:gd name="T7" fmla="*/ 8 h 12"/>
                  <a:gd name="T8" fmla="*/ 0 w 24"/>
                  <a:gd name="T9" fmla="*/ 10 h 12"/>
                  <a:gd name="T10" fmla="*/ 0 w 24"/>
                  <a:gd name="T11" fmla="*/ 11 h 12"/>
                  <a:gd name="T12" fmla="*/ 0 w 24"/>
                  <a:gd name="T13" fmla="*/ 12 h 12"/>
                  <a:gd name="T14" fmla="*/ 2 w 24"/>
                  <a:gd name="T15" fmla="*/ 12 h 12"/>
                  <a:gd name="T16" fmla="*/ 6 w 24"/>
                  <a:gd name="T17" fmla="*/ 9 h 12"/>
                  <a:gd name="T18" fmla="*/ 5 w 24"/>
                  <a:gd name="T19" fmla="*/ 5 h 12"/>
                  <a:gd name="T20" fmla="*/ 3 w 24"/>
                  <a:gd name="T21" fmla="*/ 3 h 12"/>
                  <a:gd name="T22" fmla="*/ 5 w 24"/>
                  <a:gd name="T23" fmla="*/ 1 h 12"/>
                  <a:gd name="T24" fmla="*/ 7 w 24"/>
                  <a:gd name="T25" fmla="*/ 3 h 12"/>
                  <a:gd name="T26" fmla="*/ 8 w 24"/>
                  <a:gd name="T27" fmla="*/ 2 h 12"/>
                  <a:gd name="T28" fmla="*/ 8 w 24"/>
                  <a:gd name="T29" fmla="*/ 1 h 12"/>
                  <a:gd name="T30" fmla="*/ 6 w 24"/>
                  <a:gd name="T31" fmla="*/ 0 h 12"/>
                  <a:gd name="T32" fmla="*/ 2 w 24"/>
                  <a:gd name="T33" fmla="*/ 2 h 12"/>
                  <a:gd name="T34" fmla="*/ 7 w 24"/>
                  <a:gd name="T35" fmla="*/ 6 h 12"/>
                  <a:gd name="T36" fmla="*/ 8 w 24"/>
                  <a:gd name="T37" fmla="*/ 5 h 12"/>
                  <a:gd name="T38" fmla="*/ 9 w 24"/>
                  <a:gd name="T39" fmla="*/ 4 h 12"/>
                  <a:gd name="T40" fmla="*/ 7 w 24"/>
                  <a:gd name="T41" fmla="*/ 10 h 12"/>
                  <a:gd name="T42" fmla="*/ 8 w 24"/>
                  <a:gd name="T43" fmla="*/ 12 h 12"/>
                  <a:gd name="T44" fmla="*/ 12 w 24"/>
                  <a:gd name="T45" fmla="*/ 9 h 12"/>
                  <a:gd name="T46" fmla="*/ 12 w 24"/>
                  <a:gd name="T47" fmla="*/ 11 h 12"/>
                  <a:gd name="T48" fmla="*/ 12 w 24"/>
                  <a:gd name="T49" fmla="*/ 12 h 12"/>
                  <a:gd name="T50" fmla="*/ 15 w 24"/>
                  <a:gd name="T51" fmla="*/ 9 h 12"/>
                  <a:gd name="T52" fmla="*/ 15 w 24"/>
                  <a:gd name="T53" fmla="*/ 9 h 12"/>
                  <a:gd name="T54" fmla="*/ 14 w 24"/>
                  <a:gd name="T55" fmla="*/ 11 h 12"/>
                  <a:gd name="T56" fmla="*/ 14 w 24"/>
                  <a:gd name="T57" fmla="*/ 7 h 12"/>
                  <a:gd name="T58" fmla="*/ 15 w 24"/>
                  <a:gd name="T59" fmla="*/ 3 h 12"/>
                  <a:gd name="T60" fmla="*/ 14 w 24"/>
                  <a:gd name="T61" fmla="*/ 3 h 12"/>
                  <a:gd name="T62" fmla="*/ 13 w 24"/>
                  <a:gd name="T63" fmla="*/ 6 h 12"/>
                  <a:gd name="T64" fmla="*/ 10 w 24"/>
                  <a:gd name="T65" fmla="*/ 11 h 12"/>
                  <a:gd name="T66" fmla="*/ 9 w 24"/>
                  <a:gd name="T67" fmla="*/ 10 h 12"/>
                  <a:gd name="T68" fmla="*/ 11 w 24"/>
                  <a:gd name="T69" fmla="*/ 4 h 12"/>
                  <a:gd name="T70" fmla="*/ 9 w 24"/>
                  <a:gd name="T71" fmla="*/ 4 h 12"/>
                  <a:gd name="T72" fmla="*/ 22 w 24"/>
                  <a:gd name="T73" fmla="*/ 3 h 12"/>
                  <a:gd name="T74" fmla="*/ 19 w 24"/>
                  <a:gd name="T75" fmla="*/ 7 h 12"/>
                  <a:gd name="T76" fmla="*/ 19 w 24"/>
                  <a:gd name="T77" fmla="*/ 4 h 12"/>
                  <a:gd name="T78" fmla="*/ 19 w 24"/>
                  <a:gd name="T79" fmla="*/ 3 h 12"/>
                  <a:gd name="T80" fmla="*/ 16 w 24"/>
                  <a:gd name="T81" fmla="*/ 6 h 12"/>
                  <a:gd name="T82" fmla="*/ 16 w 24"/>
                  <a:gd name="T83" fmla="*/ 6 h 12"/>
                  <a:gd name="T84" fmla="*/ 17 w 24"/>
                  <a:gd name="T85" fmla="*/ 4 h 12"/>
                  <a:gd name="T86" fmla="*/ 17 w 24"/>
                  <a:gd name="T87" fmla="*/ 7 h 12"/>
                  <a:gd name="T88" fmla="*/ 16 w 24"/>
                  <a:gd name="T89" fmla="*/ 12 h 12"/>
                  <a:gd name="T90" fmla="*/ 17 w 24"/>
                  <a:gd name="T91" fmla="*/ 11 h 12"/>
                  <a:gd name="T92" fmla="*/ 18 w 24"/>
                  <a:gd name="T93" fmla="*/ 8 h 12"/>
                  <a:gd name="T94" fmla="*/ 21 w 24"/>
                  <a:gd name="T95" fmla="*/ 4 h 12"/>
                  <a:gd name="T96" fmla="*/ 22 w 24"/>
                  <a:gd name="T97" fmla="*/ 4 h 12"/>
                  <a:gd name="T98" fmla="*/ 20 w 24"/>
                  <a:gd name="T99" fmla="*/ 11 h 12"/>
                  <a:gd name="T100" fmla="*/ 21 w 24"/>
                  <a:gd name="T101" fmla="*/ 12 h 12"/>
                  <a:gd name="T102" fmla="*/ 24 w 24"/>
                  <a:gd name="T103" fmla="*/ 9 h 12"/>
                  <a:gd name="T104" fmla="*/ 24 w 24"/>
                  <a:gd name="T105" fmla="*/ 8 h 12"/>
                  <a:gd name="T106" fmla="*/ 22 w 24"/>
                  <a:gd name="T107" fmla="*/ 11 h 12"/>
                  <a:gd name="T108" fmla="*/ 23 w 24"/>
                  <a:gd name="T109" fmla="*/ 6 h 12"/>
                  <a:gd name="T110" fmla="*/ 23 w 24"/>
                  <a:gd name="T111" fmla="*/ 3 h 1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4"/>
                  <a:gd name="T169" fmla="*/ 0 h 12"/>
                  <a:gd name="T170" fmla="*/ 24 w 24"/>
                  <a:gd name="T171" fmla="*/ 12 h 1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4" h="12">
                    <a:moveTo>
                      <a:pt x="2" y="3"/>
                    </a:moveTo>
                    <a:lnTo>
                      <a:pt x="2" y="4"/>
                    </a:lnTo>
                    <a:lnTo>
                      <a:pt x="2" y="5"/>
                    </a:lnTo>
                    <a:lnTo>
                      <a:pt x="3" y="6"/>
                    </a:lnTo>
                    <a:lnTo>
                      <a:pt x="4" y="7"/>
                    </a:lnTo>
                    <a:lnTo>
                      <a:pt x="4" y="8"/>
                    </a:lnTo>
                    <a:lnTo>
                      <a:pt x="5" y="8"/>
                    </a:lnTo>
                    <a:lnTo>
                      <a:pt x="5" y="9"/>
                    </a:lnTo>
                    <a:lnTo>
                      <a:pt x="5" y="10"/>
                    </a:lnTo>
                    <a:lnTo>
                      <a:pt x="4" y="11"/>
                    </a:lnTo>
                    <a:lnTo>
                      <a:pt x="3" y="11"/>
                    </a:lnTo>
                    <a:lnTo>
                      <a:pt x="3" y="12"/>
                    </a:lnTo>
                    <a:lnTo>
                      <a:pt x="2" y="12"/>
                    </a:lnTo>
                    <a:lnTo>
                      <a:pt x="2" y="11"/>
                    </a:lnTo>
                    <a:lnTo>
                      <a:pt x="1" y="11"/>
                    </a:lnTo>
                    <a:lnTo>
                      <a:pt x="1" y="10"/>
                    </a:lnTo>
                    <a:lnTo>
                      <a:pt x="1" y="9"/>
                    </a:lnTo>
                    <a:lnTo>
                      <a:pt x="1" y="8"/>
                    </a:lnTo>
                    <a:lnTo>
                      <a:pt x="0" y="8"/>
                    </a:lnTo>
                    <a:lnTo>
                      <a:pt x="0" y="9"/>
                    </a:lnTo>
                    <a:lnTo>
                      <a:pt x="0" y="10"/>
                    </a:lnTo>
                    <a:lnTo>
                      <a:pt x="0" y="11"/>
                    </a:lnTo>
                    <a:lnTo>
                      <a:pt x="0" y="12"/>
                    </a:lnTo>
                    <a:lnTo>
                      <a:pt x="1" y="12"/>
                    </a:lnTo>
                    <a:lnTo>
                      <a:pt x="2" y="12"/>
                    </a:lnTo>
                    <a:lnTo>
                      <a:pt x="3" y="12"/>
                    </a:lnTo>
                    <a:lnTo>
                      <a:pt x="4" y="12"/>
                    </a:lnTo>
                    <a:lnTo>
                      <a:pt x="5" y="11"/>
                    </a:lnTo>
                    <a:lnTo>
                      <a:pt x="6" y="10"/>
                    </a:lnTo>
                    <a:lnTo>
                      <a:pt x="6" y="9"/>
                    </a:lnTo>
                    <a:lnTo>
                      <a:pt x="6" y="8"/>
                    </a:lnTo>
                    <a:lnTo>
                      <a:pt x="6" y="7"/>
                    </a:lnTo>
                    <a:lnTo>
                      <a:pt x="6" y="6"/>
                    </a:lnTo>
                    <a:lnTo>
                      <a:pt x="5" y="6"/>
                    </a:lnTo>
                    <a:lnTo>
                      <a:pt x="5" y="5"/>
                    </a:lnTo>
                    <a:lnTo>
                      <a:pt x="5" y="4"/>
                    </a:lnTo>
                    <a:lnTo>
                      <a:pt x="4" y="4"/>
                    </a:lnTo>
                    <a:lnTo>
                      <a:pt x="3" y="3"/>
                    </a:lnTo>
                    <a:lnTo>
                      <a:pt x="3" y="2"/>
                    </a:lnTo>
                    <a:lnTo>
                      <a:pt x="3" y="1"/>
                    </a:lnTo>
                    <a:lnTo>
                      <a:pt x="4" y="1"/>
                    </a:lnTo>
                    <a:lnTo>
                      <a:pt x="5" y="1"/>
                    </a:lnTo>
                    <a:lnTo>
                      <a:pt x="5" y="0"/>
                    </a:lnTo>
                    <a:lnTo>
                      <a:pt x="6" y="1"/>
                    </a:lnTo>
                    <a:lnTo>
                      <a:pt x="7" y="2"/>
                    </a:lnTo>
                    <a:lnTo>
                      <a:pt x="7" y="3"/>
                    </a:lnTo>
                    <a:lnTo>
                      <a:pt x="8" y="2"/>
                    </a:lnTo>
                    <a:lnTo>
                      <a:pt x="8" y="1"/>
                    </a:lnTo>
                    <a:lnTo>
                      <a:pt x="8" y="0"/>
                    </a:lnTo>
                    <a:lnTo>
                      <a:pt x="7" y="0"/>
                    </a:lnTo>
                    <a:lnTo>
                      <a:pt x="6" y="0"/>
                    </a:lnTo>
                    <a:lnTo>
                      <a:pt x="5" y="0"/>
                    </a:lnTo>
                    <a:lnTo>
                      <a:pt x="4" y="0"/>
                    </a:lnTo>
                    <a:lnTo>
                      <a:pt x="3" y="1"/>
                    </a:lnTo>
                    <a:lnTo>
                      <a:pt x="2" y="1"/>
                    </a:lnTo>
                    <a:lnTo>
                      <a:pt x="2" y="2"/>
                    </a:lnTo>
                    <a:lnTo>
                      <a:pt x="2" y="3"/>
                    </a:lnTo>
                    <a:lnTo>
                      <a:pt x="7" y="6"/>
                    </a:lnTo>
                    <a:lnTo>
                      <a:pt x="8" y="6"/>
                    </a:lnTo>
                    <a:lnTo>
                      <a:pt x="8" y="5"/>
                    </a:lnTo>
                    <a:lnTo>
                      <a:pt x="8" y="4"/>
                    </a:lnTo>
                    <a:lnTo>
                      <a:pt x="9" y="4"/>
                    </a:lnTo>
                    <a:lnTo>
                      <a:pt x="9" y="5"/>
                    </a:lnTo>
                    <a:lnTo>
                      <a:pt x="9" y="6"/>
                    </a:lnTo>
                    <a:lnTo>
                      <a:pt x="8" y="6"/>
                    </a:lnTo>
                    <a:lnTo>
                      <a:pt x="8" y="7"/>
                    </a:lnTo>
                    <a:lnTo>
                      <a:pt x="8" y="8"/>
                    </a:lnTo>
                    <a:lnTo>
                      <a:pt x="7" y="9"/>
                    </a:lnTo>
                    <a:lnTo>
                      <a:pt x="7" y="10"/>
                    </a:lnTo>
                    <a:lnTo>
                      <a:pt x="7" y="11"/>
                    </a:lnTo>
                    <a:lnTo>
                      <a:pt x="7" y="12"/>
                    </a:lnTo>
                    <a:lnTo>
                      <a:pt x="8" y="12"/>
                    </a:lnTo>
                    <a:lnTo>
                      <a:pt x="9" y="12"/>
                    </a:lnTo>
                    <a:lnTo>
                      <a:pt x="10" y="11"/>
                    </a:lnTo>
                    <a:lnTo>
                      <a:pt x="11" y="10"/>
                    </a:lnTo>
                    <a:lnTo>
                      <a:pt x="11" y="9"/>
                    </a:lnTo>
                    <a:lnTo>
                      <a:pt x="12" y="9"/>
                    </a:lnTo>
                    <a:lnTo>
                      <a:pt x="12" y="8"/>
                    </a:lnTo>
                    <a:lnTo>
                      <a:pt x="12" y="9"/>
                    </a:lnTo>
                    <a:lnTo>
                      <a:pt x="12" y="10"/>
                    </a:lnTo>
                    <a:lnTo>
                      <a:pt x="12" y="11"/>
                    </a:lnTo>
                    <a:lnTo>
                      <a:pt x="12" y="12"/>
                    </a:lnTo>
                    <a:lnTo>
                      <a:pt x="13" y="12"/>
                    </a:lnTo>
                    <a:lnTo>
                      <a:pt x="14" y="11"/>
                    </a:lnTo>
                    <a:lnTo>
                      <a:pt x="15" y="10"/>
                    </a:lnTo>
                    <a:lnTo>
                      <a:pt x="15" y="9"/>
                    </a:lnTo>
                    <a:lnTo>
                      <a:pt x="15" y="8"/>
                    </a:lnTo>
                    <a:lnTo>
                      <a:pt x="15" y="9"/>
                    </a:lnTo>
                    <a:lnTo>
                      <a:pt x="14" y="10"/>
                    </a:lnTo>
                    <a:lnTo>
                      <a:pt x="14" y="11"/>
                    </a:lnTo>
                    <a:lnTo>
                      <a:pt x="13" y="11"/>
                    </a:lnTo>
                    <a:lnTo>
                      <a:pt x="13" y="10"/>
                    </a:lnTo>
                    <a:lnTo>
                      <a:pt x="14" y="9"/>
                    </a:lnTo>
                    <a:lnTo>
                      <a:pt x="14" y="8"/>
                    </a:lnTo>
                    <a:lnTo>
                      <a:pt x="14" y="7"/>
                    </a:lnTo>
                    <a:lnTo>
                      <a:pt x="15" y="6"/>
                    </a:lnTo>
                    <a:lnTo>
                      <a:pt x="15" y="4"/>
                    </a:lnTo>
                    <a:lnTo>
                      <a:pt x="15" y="3"/>
                    </a:lnTo>
                    <a:lnTo>
                      <a:pt x="14" y="3"/>
                    </a:lnTo>
                    <a:lnTo>
                      <a:pt x="14" y="4"/>
                    </a:lnTo>
                    <a:lnTo>
                      <a:pt x="13" y="4"/>
                    </a:lnTo>
                    <a:lnTo>
                      <a:pt x="13" y="5"/>
                    </a:lnTo>
                    <a:lnTo>
                      <a:pt x="13" y="6"/>
                    </a:lnTo>
                    <a:lnTo>
                      <a:pt x="13" y="7"/>
                    </a:lnTo>
                    <a:lnTo>
                      <a:pt x="12" y="7"/>
                    </a:lnTo>
                    <a:lnTo>
                      <a:pt x="12" y="8"/>
                    </a:lnTo>
                    <a:lnTo>
                      <a:pt x="11" y="9"/>
                    </a:lnTo>
                    <a:lnTo>
                      <a:pt x="11" y="10"/>
                    </a:lnTo>
                    <a:lnTo>
                      <a:pt x="10" y="10"/>
                    </a:lnTo>
                    <a:lnTo>
                      <a:pt x="10" y="11"/>
                    </a:lnTo>
                    <a:lnTo>
                      <a:pt x="9" y="11"/>
                    </a:lnTo>
                    <a:lnTo>
                      <a:pt x="9" y="10"/>
                    </a:lnTo>
                    <a:lnTo>
                      <a:pt x="9" y="9"/>
                    </a:lnTo>
                    <a:lnTo>
                      <a:pt x="9" y="8"/>
                    </a:lnTo>
                    <a:lnTo>
                      <a:pt x="10" y="7"/>
                    </a:lnTo>
                    <a:lnTo>
                      <a:pt x="10" y="6"/>
                    </a:lnTo>
                    <a:lnTo>
                      <a:pt x="11" y="5"/>
                    </a:lnTo>
                    <a:lnTo>
                      <a:pt x="11" y="4"/>
                    </a:lnTo>
                    <a:lnTo>
                      <a:pt x="11" y="3"/>
                    </a:lnTo>
                    <a:lnTo>
                      <a:pt x="10" y="3"/>
                    </a:lnTo>
                    <a:lnTo>
                      <a:pt x="9" y="3"/>
                    </a:lnTo>
                    <a:lnTo>
                      <a:pt x="9" y="4"/>
                    </a:lnTo>
                    <a:lnTo>
                      <a:pt x="8" y="4"/>
                    </a:lnTo>
                    <a:lnTo>
                      <a:pt x="7" y="5"/>
                    </a:lnTo>
                    <a:lnTo>
                      <a:pt x="7" y="6"/>
                    </a:lnTo>
                    <a:lnTo>
                      <a:pt x="2" y="3"/>
                    </a:lnTo>
                    <a:lnTo>
                      <a:pt x="22" y="3"/>
                    </a:lnTo>
                    <a:lnTo>
                      <a:pt x="21" y="3"/>
                    </a:lnTo>
                    <a:lnTo>
                      <a:pt x="21" y="4"/>
                    </a:lnTo>
                    <a:lnTo>
                      <a:pt x="20" y="4"/>
                    </a:lnTo>
                    <a:lnTo>
                      <a:pt x="20" y="5"/>
                    </a:lnTo>
                    <a:lnTo>
                      <a:pt x="19" y="6"/>
                    </a:lnTo>
                    <a:lnTo>
                      <a:pt x="19" y="7"/>
                    </a:lnTo>
                    <a:lnTo>
                      <a:pt x="19" y="6"/>
                    </a:lnTo>
                    <a:lnTo>
                      <a:pt x="19" y="5"/>
                    </a:lnTo>
                    <a:lnTo>
                      <a:pt x="19" y="4"/>
                    </a:lnTo>
                    <a:lnTo>
                      <a:pt x="19" y="3"/>
                    </a:lnTo>
                    <a:lnTo>
                      <a:pt x="18" y="3"/>
                    </a:lnTo>
                    <a:lnTo>
                      <a:pt x="17" y="3"/>
                    </a:lnTo>
                    <a:lnTo>
                      <a:pt x="17" y="4"/>
                    </a:lnTo>
                    <a:lnTo>
                      <a:pt x="16" y="5"/>
                    </a:lnTo>
                    <a:lnTo>
                      <a:pt x="16" y="6"/>
                    </a:lnTo>
                    <a:lnTo>
                      <a:pt x="16" y="5"/>
                    </a:lnTo>
                    <a:lnTo>
                      <a:pt x="17" y="5"/>
                    </a:lnTo>
                    <a:lnTo>
                      <a:pt x="17" y="4"/>
                    </a:lnTo>
                    <a:lnTo>
                      <a:pt x="18" y="4"/>
                    </a:lnTo>
                    <a:lnTo>
                      <a:pt x="18" y="5"/>
                    </a:lnTo>
                    <a:lnTo>
                      <a:pt x="17" y="5"/>
                    </a:lnTo>
                    <a:lnTo>
                      <a:pt x="17" y="6"/>
                    </a:lnTo>
                    <a:lnTo>
                      <a:pt x="17" y="7"/>
                    </a:lnTo>
                    <a:lnTo>
                      <a:pt x="17" y="8"/>
                    </a:lnTo>
                    <a:lnTo>
                      <a:pt x="16" y="9"/>
                    </a:lnTo>
                    <a:lnTo>
                      <a:pt x="16" y="11"/>
                    </a:lnTo>
                    <a:lnTo>
                      <a:pt x="16" y="12"/>
                    </a:lnTo>
                    <a:lnTo>
                      <a:pt x="17" y="12"/>
                    </a:lnTo>
                    <a:lnTo>
                      <a:pt x="17" y="11"/>
                    </a:lnTo>
                    <a:lnTo>
                      <a:pt x="17" y="10"/>
                    </a:lnTo>
                    <a:lnTo>
                      <a:pt x="18" y="10"/>
                    </a:lnTo>
                    <a:lnTo>
                      <a:pt x="18" y="9"/>
                    </a:lnTo>
                    <a:lnTo>
                      <a:pt x="18" y="8"/>
                    </a:lnTo>
                    <a:lnTo>
                      <a:pt x="19" y="7"/>
                    </a:lnTo>
                    <a:lnTo>
                      <a:pt x="19" y="6"/>
                    </a:lnTo>
                    <a:lnTo>
                      <a:pt x="20" y="5"/>
                    </a:lnTo>
                    <a:lnTo>
                      <a:pt x="21" y="4"/>
                    </a:lnTo>
                    <a:lnTo>
                      <a:pt x="22" y="4"/>
                    </a:lnTo>
                    <a:lnTo>
                      <a:pt x="22" y="5"/>
                    </a:lnTo>
                    <a:lnTo>
                      <a:pt x="21" y="6"/>
                    </a:lnTo>
                    <a:lnTo>
                      <a:pt x="21" y="7"/>
                    </a:lnTo>
                    <a:lnTo>
                      <a:pt x="21" y="8"/>
                    </a:lnTo>
                    <a:lnTo>
                      <a:pt x="21" y="9"/>
                    </a:lnTo>
                    <a:lnTo>
                      <a:pt x="20" y="10"/>
                    </a:lnTo>
                    <a:lnTo>
                      <a:pt x="20" y="11"/>
                    </a:lnTo>
                    <a:lnTo>
                      <a:pt x="21" y="12"/>
                    </a:lnTo>
                    <a:lnTo>
                      <a:pt x="22" y="11"/>
                    </a:lnTo>
                    <a:lnTo>
                      <a:pt x="23" y="11"/>
                    </a:lnTo>
                    <a:lnTo>
                      <a:pt x="23" y="10"/>
                    </a:lnTo>
                    <a:lnTo>
                      <a:pt x="24" y="9"/>
                    </a:lnTo>
                    <a:lnTo>
                      <a:pt x="24" y="8"/>
                    </a:lnTo>
                    <a:lnTo>
                      <a:pt x="24" y="9"/>
                    </a:lnTo>
                    <a:lnTo>
                      <a:pt x="23" y="9"/>
                    </a:lnTo>
                    <a:lnTo>
                      <a:pt x="22" y="10"/>
                    </a:lnTo>
                    <a:lnTo>
                      <a:pt x="22" y="11"/>
                    </a:lnTo>
                    <a:lnTo>
                      <a:pt x="22" y="10"/>
                    </a:lnTo>
                    <a:lnTo>
                      <a:pt x="22" y="9"/>
                    </a:lnTo>
                    <a:lnTo>
                      <a:pt x="22" y="8"/>
                    </a:lnTo>
                    <a:lnTo>
                      <a:pt x="23" y="7"/>
                    </a:lnTo>
                    <a:lnTo>
                      <a:pt x="23" y="6"/>
                    </a:lnTo>
                    <a:lnTo>
                      <a:pt x="24" y="5"/>
                    </a:lnTo>
                    <a:lnTo>
                      <a:pt x="24" y="4"/>
                    </a:lnTo>
                    <a:lnTo>
                      <a:pt x="23" y="3"/>
                    </a:lnTo>
                    <a:lnTo>
                      <a:pt x="22" y="3"/>
                    </a:lnTo>
                    <a:lnTo>
                      <a:pt x="2" y="3"/>
                    </a:lnTo>
                    <a:close/>
                  </a:path>
                </a:pathLst>
              </a:custGeom>
              <a:solidFill>
                <a:srgbClr val="FFFFFF"/>
              </a:solidFill>
              <a:ln w="9525">
                <a:noFill/>
                <a:round/>
                <a:headEnd/>
                <a:tailEnd/>
              </a:ln>
            </p:spPr>
            <p:txBody>
              <a:bodyPr/>
              <a:lstStyle/>
              <a:p>
                <a:pPr algn="l" rtl="0"/>
                <a:endParaRPr lang="en-US"/>
              </a:p>
            </p:txBody>
          </p:sp>
          <p:sp>
            <p:nvSpPr>
              <p:cNvPr id="13964" name="Freeform 178"/>
              <p:cNvSpPr>
                <a:spLocks/>
              </p:cNvSpPr>
              <p:nvPr/>
            </p:nvSpPr>
            <p:spPr bwMode="auto">
              <a:xfrm>
                <a:off x="2503" y="1924"/>
                <a:ext cx="5" cy="5"/>
              </a:xfrm>
              <a:custGeom>
                <a:avLst/>
                <a:gdLst>
                  <a:gd name="T0" fmla="*/ 2 w 5"/>
                  <a:gd name="T1" fmla="*/ 4 h 5"/>
                  <a:gd name="T2" fmla="*/ 2 w 5"/>
                  <a:gd name="T3" fmla="*/ 4 h 5"/>
                  <a:gd name="T4" fmla="*/ 2 w 5"/>
                  <a:gd name="T5" fmla="*/ 5 h 5"/>
                  <a:gd name="T6" fmla="*/ 2 w 5"/>
                  <a:gd name="T7" fmla="*/ 5 h 5"/>
                  <a:gd name="T8" fmla="*/ 1 w 5"/>
                  <a:gd name="T9" fmla="*/ 5 h 5"/>
                  <a:gd name="T10" fmla="*/ 1 w 5"/>
                  <a:gd name="T11" fmla="*/ 5 h 5"/>
                  <a:gd name="T12" fmla="*/ 1 w 5"/>
                  <a:gd name="T13" fmla="*/ 5 h 5"/>
                  <a:gd name="T14" fmla="*/ 1 w 5"/>
                  <a:gd name="T15" fmla="*/ 4 h 5"/>
                  <a:gd name="T16" fmla="*/ 1 w 5"/>
                  <a:gd name="T17" fmla="*/ 4 h 5"/>
                  <a:gd name="T18" fmla="*/ 0 w 5"/>
                  <a:gd name="T19" fmla="*/ 4 h 5"/>
                  <a:gd name="T20" fmla="*/ 0 w 5"/>
                  <a:gd name="T21" fmla="*/ 4 h 5"/>
                  <a:gd name="T22" fmla="*/ 0 w 5"/>
                  <a:gd name="T23" fmla="*/ 4 h 5"/>
                  <a:gd name="T24" fmla="*/ 0 w 5"/>
                  <a:gd name="T25" fmla="*/ 3 h 5"/>
                  <a:gd name="T26" fmla="*/ 0 w 5"/>
                  <a:gd name="T27" fmla="*/ 3 h 5"/>
                  <a:gd name="T28" fmla="*/ 0 w 5"/>
                  <a:gd name="T29" fmla="*/ 3 h 5"/>
                  <a:gd name="T30" fmla="*/ 0 w 5"/>
                  <a:gd name="T31" fmla="*/ 3 h 5"/>
                  <a:gd name="T32" fmla="*/ 0 w 5"/>
                  <a:gd name="T33" fmla="*/ 3 h 5"/>
                  <a:gd name="T34" fmla="*/ 3 w 5"/>
                  <a:gd name="T35" fmla="*/ 0 h 5"/>
                  <a:gd name="T36" fmla="*/ 4 w 5"/>
                  <a:gd name="T37" fmla="*/ 0 h 5"/>
                  <a:gd name="T38" fmla="*/ 1 w 5"/>
                  <a:gd name="T39" fmla="*/ 3 h 5"/>
                  <a:gd name="T40" fmla="*/ 1 w 5"/>
                  <a:gd name="T41" fmla="*/ 4 h 5"/>
                  <a:gd name="T42" fmla="*/ 4 w 5"/>
                  <a:gd name="T43" fmla="*/ 0 h 5"/>
                  <a:gd name="T44" fmla="*/ 5 w 5"/>
                  <a:gd name="T45" fmla="*/ 1 h 5"/>
                  <a:gd name="T46" fmla="*/ 2 w 5"/>
                  <a:gd name="T47" fmla="*/ 4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4"/>
                    </a:moveTo>
                    <a:lnTo>
                      <a:pt x="2" y="4"/>
                    </a:lnTo>
                    <a:lnTo>
                      <a:pt x="2" y="5"/>
                    </a:lnTo>
                    <a:lnTo>
                      <a:pt x="1" y="5"/>
                    </a:lnTo>
                    <a:lnTo>
                      <a:pt x="1" y="4"/>
                    </a:lnTo>
                    <a:lnTo>
                      <a:pt x="0" y="4"/>
                    </a:lnTo>
                    <a:lnTo>
                      <a:pt x="0" y="3"/>
                    </a:lnTo>
                    <a:lnTo>
                      <a:pt x="3" y="0"/>
                    </a:lnTo>
                    <a:lnTo>
                      <a:pt x="4" y="0"/>
                    </a:lnTo>
                    <a:lnTo>
                      <a:pt x="1" y="3"/>
                    </a:lnTo>
                    <a:lnTo>
                      <a:pt x="1" y="4"/>
                    </a:lnTo>
                    <a:lnTo>
                      <a:pt x="4" y="0"/>
                    </a:lnTo>
                    <a:lnTo>
                      <a:pt x="5" y="1"/>
                    </a:lnTo>
                    <a:lnTo>
                      <a:pt x="2" y="4"/>
                    </a:lnTo>
                    <a:close/>
                  </a:path>
                </a:pathLst>
              </a:custGeom>
              <a:solidFill>
                <a:srgbClr val="FFFFFF"/>
              </a:solidFill>
              <a:ln w="9525">
                <a:noFill/>
                <a:round/>
                <a:headEnd/>
                <a:tailEnd/>
              </a:ln>
            </p:spPr>
            <p:txBody>
              <a:bodyPr/>
              <a:lstStyle/>
              <a:p>
                <a:pPr algn="l" rtl="0"/>
                <a:endParaRPr lang="en-US"/>
              </a:p>
            </p:txBody>
          </p:sp>
          <p:sp>
            <p:nvSpPr>
              <p:cNvPr id="13965" name="Freeform 179"/>
              <p:cNvSpPr>
                <a:spLocks/>
              </p:cNvSpPr>
              <p:nvPr/>
            </p:nvSpPr>
            <p:spPr bwMode="auto">
              <a:xfrm>
                <a:off x="2505"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1 h 5"/>
                  <a:gd name="T20" fmla="*/ 5 w 5"/>
                  <a:gd name="T21" fmla="*/ 1 h 5"/>
                  <a:gd name="T22" fmla="*/ 5 w 5"/>
                  <a:gd name="T23" fmla="*/ 1 h 5"/>
                  <a:gd name="T24" fmla="*/ 5 w 5"/>
                  <a:gd name="T25" fmla="*/ 1 h 5"/>
                  <a:gd name="T26" fmla="*/ 5 w 5"/>
                  <a:gd name="T27" fmla="*/ 2 h 5"/>
                  <a:gd name="T28" fmla="*/ 5 w 5"/>
                  <a:gd name="T29" fmla="*/ 2 h 5"/>
                  <a:gd name="T30" fmla="*/ 5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4" y="1"/>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pPr algn="l" rtl="0"/>
                <a:endParaRPr lang="en-US"/>
              </a:p>
            </p:txBody>
          </p:sp>
          <p:sp>
            <p:nvSpPr>
              <p:cNvPr id="13966" name="Freeform 180"/>
              <p:cNvSpPr>
                <a:spLocks/>
              </p:cNvSpPr>
              <p:nvPr/>
            </p:nvSpPr>
            <p:spPr bwMode="auto">
              <a:xfrm>
                <a:off x="2507" y="1930"/>
                <a:ext cx="5" cy="5"/>
              </a:xfrm>
              <a:custGeom>
                <a:avLst/>
                <a:gdLst>
                  <a:gd name="T0" fmla="*/ 5 w 5"/>
                  <a:gd name="T1" fmla="*/ 2 h 5"/>
                  <a:gd name="T2" fmla="*/ 5 w 5"/>
                  <a:gd name="T3" fmla="*/ 3 h 5"/>
                  <a:gd name="T4" fmla="*/ 5 w 5"/>
                  <a:gd name="T5" fmla="*/ 3 h 5"/>
                  <a:gd name="T6" fmla="*/ 5 w 5"/>
                  <a:gd name="T7" fmla="*/ 3 h 5"/>
                  <a:gd name="T8" fmla="*/ 5 w 5"/>
                  <a:gd name="T9" fmla="*/ 3 h 5"/>
                  <a:gd name="T10" fmla="*/ 5 w 5"/>
                  <a:gd name="T11" fmla="*/ 4 h 5"/>
                  <a:gd name="T12" fmla="*/ 5 w 5"/>
                  <a:gd name="T13" fmla="*/ 4 h 5"/>
                  <a:gd name="T14" fmla="*/ 5 w 5"/>
                  <a:gd name="T15" fmla="*/ 4 h 5"/>
                  <a:gd name="T16" fmla="*/ 5 w 5"/>
                  <a:gd name="T17" fmla="*/ 4 h 5"/>
                  <a:gd name="T18" fmla="*/ 4 w 5"/>
                  <a:gd name="T19" fmla="*/ 4 h 5"/>
                  <a:gd name="T20" fmla="*/ 4 w 5"/>
                  <a:gd name="T21" fmla="*/ 5 h 5"/>
                  <a:gd name="T22" fmla="*/ 4 w 5"/>
                  <a:gd name="T23" fmla="*/ 5 h 5"/>
                  <a:gd name="T24" fmla="*/ 4 w 5"/>
                  <a:gd name="T25" fmla="*/ 5 h 5"/>
                  <a:gd name="T26" fmla="*/ 3 w 5"/>
                  <a:gd name="T27" fmla="*/ 5 h 5"/>
                  <a:gd name="T28" fmla="*/ 3 w 5"/>
                  <a:gd name="T29" fmla="*/ 5 h 5"/>
                  <a:gd name="T30" fmla="*/ 3 w 5"/>
                  <a:gd name="T31" fmla="*/ 5 h 5"/>
                  <a:gd name="T32" fmla="*/ 3 w 5"/>
                  <a:gd name="T33" fmla="*/ 4 h 5"/>
                  <a:gd name="T34" fmla="*/ 0 w 5"/>
                  <a:gd name="T35" fmla="*/ 2 h 5"/>
                  <a:gd name="T36" fmla="*/ 0 w 5"/>
                  <a:gd name="T37" fmla="*/ 1 h 5"/>
                  <a:gd name="T38" fmla="*/ 4 w 5"/>
                  <a:gd name="T39" fmla="*/ 3 h 5"/>
                  <a:gd name="T40" fmla="*/ 4 w 5"/>
                  <a:gd name="T41" fmla="*/ 3 h 5"/>
                  <a:gd name="T42" fmla="*/ 1 w 5"/>
                  <a:gd name="T43" fmla="*/ 0 h 5"/>
                  <a:gd name="T44" fmla="*/ 2 w 5"/>
                  <a:gd name="T45" fmla="*/ 0 h 5"/>
                  <a:gd name="T46" fmla="*/ 5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5" y="2"/>
                    </a:moveTo>
                    <a:lnTo>
                      <a:pt x="5" y="3"/>
                    </a:lnTo>
                    <a:lnTo>
                      <a:pt x="5" y="4"/>
                    </a:lnTo>
                    <a:lnTo>
                      <a:pt x="4" y="4"/>
                    </a:lnTo>
                    <a:lnTo>
                      <a:pt x="4" y="5"/>
                    </a:lnTo>
                    <a:lnTo>
                      <a:pt x="3" y="5"/>
                    </a:lnTo>
                    <a:lnTo>
                      <a:pt x="3" y="4"/>
                    </a:lnTo>
                    <a:lnTo>
                      <a:pt x="0" y="2"/>
                    </a:lnTo>
                    <a:lnTo>
                      <a:pt x="0" y="1"/>
                    </a:lnTo>
                    <a:lnTo>
                      <a:pt x="4" y="3"/>
                    </a:lnTo>
                    <a:lnTo>
                      <a:pt x="1" y="0"/>
                    </a:lnTo>
                    <a:lnTo>
                      <a:pt x="2" y="0"/>
                    </a:lnTo>
                    <a:lnTo>
                      <a:pt x="5" y="2"/>
                    </a:lnTo>
                    <a:close/>
                  </a:path>
                </a:pathLst>
              </a:custGeom>
              <a:solidFill>
                <a:srgbClr val="FFFFFF"/>
              </a:solidFill>
              <a:ln w="9525">
                <a:noFill/>
                <a:round/>
                <a:headEnd/>
                <a:tailEnd/>
              </a:ln>
            </p:spPr>
            <p:txBody>
              <a:bodyPr/>
              <a:lstStyle/>
              <a:p>
                <a:pPr algn="l" rtl="0"/>
                <a:endParaRPr lang="en-US"/>
              </a:p>
            </p:txBody>
          </p:sp>
          <p:sp>
            <p:nvSpPr>
              <p:cNvPr id="13967" name="Freeform 181"/>
              <p:cNvSpPr>
                <a:spLocks/>
              </p:cNvSpPr>
              <p:nvPr/>
            </p:nvSpPr>
            <p:spPr bwMode="auto">
              <a:xfrm>
                <a:off x="2509" y="1928"/>
                <a:ext cx="5" cy="5"/>
              </a:xfrm>
              <a:custGeom>
                <a:avLst/>
                <a:gdLst>
                  <a:gd name="T0" fmla="*/ 1 w 5"/>
                  <a:gd name="T1" fmla="*/ 2 h 5"/>
                  <a:gd name="T2" fmla="*/ 0 w 5"/>
                  <a:gd name="T3" fmla="*/ 2 h 5"/>
                  <a:gd name="T4" fmla="*/ 0 w 5"/>
                  <a:gd name="T5" fmla="*/ 2 h 5"/>
                  <a:gd name="T6" fmla="*/ 0 w 5"/>
                  <a:gd name="T7" fmla="*/ 2 h 5"/>
                  <a:gd name="T8" fmla="*/ 0 w 5"/>
                  <a:gd name="T9" fmla="*/ 1 h 5"/>
                  <a:gd name="T10" fmla="*/ 0 w 5"/>
                  <a:gd name="T11" fmla="*/ 1 h 5"/>
                  <a:gd name="T12" fmla="*/ 0 w 5"/>
                  <a:gd name="T13" fmla="*/ 1 h 5"/>
                  <a:gd name="T14" fmla="*/ 0 w 5"/>
                  <a:gd name="T15" fmla="*/ 1 h 5"/>
                  <a:gd name="T16" fmla="*/ 1 w 5"/>
                  <a:gd name="T17" fmla="*/ 0 h 5"/>
                  <a:gd name="T18" fmla="*/ 1 w 5"/>
                  <a:gd name="T19" fmla="*/ 0 h 5"/>
                  <a:gd name="T20" fmla="*/ 1 w 5"/>
                  <a:gd name="T21" fmla="*/ 0 h 5"/>
                  <a:gd name="T22" fmla="*/ 1 w 5"/>
                  <a:gd name="T23" fmla="*/ 0 h 5"/>
                  <a:gd name="T24" fmla="*/ 1 w 5"/>
                  <a:gd name="T25" fmla="*/ 0 h 5"/>
                  <a:gd name="T26" fmla="*/ 2 w 5"/>
                  <a:gd name="T27" fmla="*/ 0 h 5"/>
                  <a:gd name="T28" fmla="*/ 2 w 5"/>
                  <a:gd name="T29" fmla="*/ 0 h 5"/>
                  <a:gd name="T30" fmla="*/ 2 w 5"/>
                  <a:gd name="T31" fmla="*/ 0 h 5"/>
                  <a:gd name="T32" fmla="*/ 3 w 5"/>
                  <a:gd name="T33" fmla="*/ 0 h 5"/>
                  <a:gd name="T34" fmla="*/ 5 w 5"/>
                  <a:gd name="T35" fmla="*/ 3 h 5"/>
                  <a:gd name="T36" fmla="*/ 5 w 5"/>
                  <a:gd name="T37" fmla="*/ 4 h 5"/>
                  <a:gd name="T38" fmla="*/ 2 w 5"/>
                  <a:gd name="T39" fmla="*/ 1 h 5"/>
                  <a:gd name="T40" fmla="*/ 1 w 5"/>
                  <a:gd name="T41" fmla="*/ 1 h 5"/>
                  <a:gd name="T42" fmla="*/ 4 w 5"/>
                  <a:gd name="T43" fmla="*/ 4 h 5"/>
                  <a:gd name="T44" fmla="*/ 4 w 5"/>
                  <a:gd name="T45" fmla="*/ 5 h 5"/>
                  <a:gd name="T46" fmla="*/ 1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1" y="2"/>
                    </a:moveTo>
                    <a:lnTo>
                      <a:pt x="0" y="2"/>
                    </a:lnTo>
                    <a:lnTo>
                      <a:pt x="0" y="1"/>
                    </a:lnTo>
                    <a:lnTo>
                      <a:pt x="1" y="0"/>
                    </a:lnTo>
                    <a:lnTo>
                      <a:pt x="2" y="0"/>
                    </a:lnTo>
                    <a:lnTo>
                      <a:pt x="3" y="0"/>
                    </a:lnTo>
                    <a:lnTo>
                      <a:pt x="5" y="3"/>
                    </a:lnTo>
                    <a:lnTo>
                      <a:pt x="5" y="4"/>
                    </a:lnTo>
                    <a:lnTo>
                      <a:pt x="2" y="1"/>
                    </a:lnTo>
                    <a:lnTo>
                      <a:pt x="1" y="1"/>
                    </a:lnTo>
                    <a:lnTo>
                      <a:pt x="4" y="4"/>
                    </a:lnTo>
                    <a:lnTo>
                      <a:pt x="4" y="5"/>
                    </a:lnTo>
                    <a:lnTo>
                      <a:pt x="1" y="2"/>
                    </a:lnTo>
                    <a:close/>
                  </a:path>
                </a:pathLst>
              </a:custGeom>
              <a:solidFill>
                <a:srgbClr val="FFFFFF"/>
              </a:solidFill>
              <a:ln w="9525">
                <a:noFill/>
                <a:round/>
                <a:headEnd/>
                <a:tailEnd/>
              </a:ln>
            </p:spPr>
            <p:txBody>
              <a:bodyPr/>
              <a:lstStyle/>
              <a:p>
                <a:pPr algn="l" rtl="0"/>
                <a:endParaRPr lang="en-US"/>
              </a:p>
            </p:txBody>
          </p:sp>
          <p:sp>
            <p:nvSpPr>
              <p:cNvPr id="13968" name="Freeform 182"/>
              <p:cNvSpPr>
                <a:spLocks/>
              </p:cNvSpPr>
              <p:nvPr/>
            </p:nvSpPr>
            <p:spPr bwMode="auto">
              <a:xfrm>
                <a:off x="2511" y="1923"/>
                <a:ext cx="5" cy="5"/>
              </a:xfrm>
              <a:custGeom>
                <a:avLst/>
                <a:gdLst>
                  <a:gd name="T0" fmla="*/ 2 w 5"/>
                  <a:gd name="T1" fmla="*/ 5 h 5"/>
                  <a:gd name="T2" fmla="*/ 2 w 5"/>
                  <a:gd name="T3" fmla="*/ 5 h 5"/>
                  <a:gd name="T4" fmla="*/ 2 w 5"/>
                  <a:gd name="T5" fmla="*/ 5 h 5"/>
                  <a:gd name="T6" fmla="*/ 2 w 5"/>
                  <a:gd name="T7" fmla="*/ 5 h 5"/>
                  <a:gd name="T8" fmla="*/ 1 w 5"/>
                  <a:gd name="T9" fmla="*/ 5 h 5"/>
                  <a:gd name="T10" fmla="*/ 1 w 5"/>
                  <a:gd name="T11" fmla="*/ 5 h 5"/>
                  <a:gd name="T12" fmla="*/ 1 w 5"/>
                  <a:gd name="T13" fmla="*/ 5 h 5"/>
                  <a:gd name="T14" fmla="*/ 1 w 5"/>
                  <a:gd name="T15" fmla="*/ 5 h 5"/>
                  <a:gd name="T16" fmla="*/ 1 w 5"/>
                  <a:gd name="T17" fmla="*/ 5 h 5"/>
                  <a:gd name="T18" fmla="*/ 1 w 5"/>
                  <a:gd name="T19" fmla="*/ 5 h 5"/>
                  <a:gd name="T20" fmla="*/ 0 w 5"/>
                  <a:gd name="T21" fmla="*/ 5 h 5"/>
                  <a:gd name="T22" fmla="*/ 0 w 5"/>
                  <a:gd name="T23" fmla="*/ 5 h 5"/>
                  <a:gd name="T24" fmla="*/ 0 w 5"/>
                  <a:gd name="T25" fmla="*/ 4 h 5"/>
                  <a:gd name="T26" fmla="*/ 0 w 5"/>
                  <a:gd name="T27" fmla="*/ 4 h 5"/>
                  <a:gd name="T28" fmla="*/ 0 w 5"/>
                  <a:gd name="T29" fmla="*/ 4 h 5"/>
                  <a:gd name="T30" fmla="*/ 1 w 5"/>
                  <a:gd name="T31" fmla="*/ 4 h 5"/>
                  <a:gd name="T32" fmla="*/ 1 w 5"/>
                  <a:gd name="T33" fmla="*/ 3 h 5"/>
                  <a:gd name="T34" fmla="*/ 3 w 5"/>
                  <a:gd name="T35" fmla="*/ 0 h 5"/>
                  <a:gd name="T36" fmla="*/ 4 w 5"/>
                  <a:gd name="T37" fmla="*/ 1 h 5"/>
                  <a:gd name="T38" fmla="*/ 1 w 5"/>
                  <a:gd name="T39" fmla="*/ 4 h 5"/>
                  <a:gd name="T40" fmla="*/ 2 w 5"/>
                  <a:gd name="T41" fmla="*/ 4 h 5"/>
                  <a:gd name="T42" fmla="*/ 4 w 5"/>
                  <a:gd name="T43" fmla="*/ 1 h 5"/>
                  <a:gd name="T44" fmla="*/ 5 w 5"/>
                  <a:gd name="T45" fmla="*/ 2 h 5"/>
                  <a:gd name="T46" fmla="*/ 2 w 5"/>
                  <a:gd name="T47" fmla="*/ 5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5"/>
                    </a:moveTo>
                    <a:lnTo>
                      <a:pt x="2" y="5"/>
                    </a:lnTo>
                    <a:lnTo>
                      <a:pt x="1" y="5"/>
                    </a:lnTo>
                    <a:lnTo>
                      <a:pt x="0" y="5"/>
                    </a:lnTo>
                    <a:lnTo>
                      <a:pt x="0" y="4"/>
                    </a:lnTo>
                    <a:lnTo>
                      <a:pt x="1" y="4"/>
                    </a:lnTo>
                    <a:lnTo>
                      <a:pt x="1" y="3"/>
                    </a:lnTo>
                    <a:lnTo>
                      <a:pt x="3" y="0"/>
                    </a:lnTo>
                    <a:lnTo>
                      <a:pt x="4" y="1"/>
                    </a:lnTo>
                    <a:lnTo>
                      <a:pt x="1" y="4"/>
                    </a:lnTo>
                    <a:lnTo>
                      <a:pt x="2" y="4"/>
                    </a:lnTo>
                    <a:lnTo>
                      <a:pt x="4" y="1"/>
                    </a:lnTo>
                    <a:lnTo>
                      <a:pt x="5" y="2"/>
                    </a:lnTo>
                    <a:lnTo>
                      <a:pt x="2" y="5"/>
                    </a:lnTo>
                    <a:close/>
                  </a:path>
                </a:pathLst>
              </a:custGeom>
              <a:solidFill>
                <a:srgbClr val="FFFFFF"/>
              </a:solidFill>
              <a:ln w="9525">
                <a:noFill/>
                <a:round/>
                <a:headEnd/>
                <a:tailEnd/>
              </a:ln>
            </p:spPr>
            <p:txBody>
              <a:bodyPr/>
              <a:lstStyle/>
              <a:p>
                <a:pPr algn="l" rtl="0"/>
                <a:endParaRPr lang="en-US"/>
              </a:p>
            </p:txBody>
          </p:sp>
          <p:sp>
            <p:nvSpPr>
              <p:cNvPr id="13969" name="Freeform 183"/>
              <p:cNvSpPr>
                <a:spLocks/>
              </p:cNvSpPr>
              <p:nvPr/>
            </p:nvSpPr>
            <p:spPr bwMode="auto">
              <a:xfrm>
                <a:off x="2513"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0 h 5"/>
                  <a:gd name="T20" fmla="*/ 5 w 5"/>
                  <a:gd name="T21" fmla="*/ 1 h 5"/>
                  <a:gd name="T22" fmla="*/ 5 w 5"/>
                  <a:gd name="T23" fmla="*/ 1 h 5"/>
                  <a:gd name="T24" fmla="*/ 5 w 5"/>
                  <a:gd name="T25" fmla="*/ 1 h 5"/>
                  <a:gd name="T26" fmla="*/ 5 w 5"/>
                  <a:gd name="T27" fmla="*/ 1 h 5"/>
                  <a:gd name="T28" fmla="*/ 5 w 5"/>
                  <a:gd name="T29" fmla="*/ 2 h 5"/>
                  <a:gd name="T30" fmla="*/ 4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pPr algn="l" rtl="0"/>
                <a:endParaRPr lang="en-US"/>
              </a:p>
            </p:txBody>
          </p:sp>
          <p:sp>
            <p:nvSpPr>
              <p:cNvPr id="13970" name="Freeform 184"/>
              <p:cNvSpPr>
                <a:spLocks/>
              </p:cNvSpPr>
              <p:nvPr/>
            </p:nvSpPr>
            <p:spPr bwMode="auto">
              <a:xfrm>
                <a:off x="2507" y="1921"/>
                <a:ext cx="5" cy="6"/>
              </a:xfrm>
              <a:custGeom>
                <a:avLst/>
                <a:gdLst>
                  <a:gd name="T0" fmla="*/ 4 w 5"/>
                  <a:gd name="T1" fmla="*/ 3 h 6"/>
                  <a:gd name="T2" fmla="*/ 5 w 5"/>
                  <a:gd name="T3" fmla="*/ 4 h 6"/>
                  <a:gd name="T4" fmla="*/ 5 w 5"/>
                  <a:gd name="T5" fmla="*/ 4 h 6"/>
                  <a:gd name="T6" fmla="*/ 5 w 5"/>
                  <a:gd name="T7" fmla="*/ 4 h 6"/>
                  <a:gd name="T8" fmla="*/ 5 w 5"/>
                  <a:gd name="T9" fmla="*/ 4 h 6"/>
                  <a:gd name="T10" fmla="*/ 5 w 5"/>
                  <a:gd name="T11" fmla="*/ 4 h 6"/>
                  <a:gd name="T12" fmla="*/ 5 w 5"/>
                  <a:gd name="T13" fmla="*/ 5 h 6"/>
                  <a:gd name="T14" fmla="*/ 5 w 5"/>
                  <a:gd name="T15" fmla="*/ 5 h 6"/>
                  <a:gd name="T16" fmla="*/ 5 w 5"/>
                  <a:gd name="T17" fmla="*/ 5 h 6"/>
                  <a:gd name="T18" fmla="*/ 4 w 5"/>
                  <a:gd name="T19" fmla="*/ 5 h 6"/>
                  <a:gd name="T20" fmla="*/ 4 w 5"/>
                  <a:gd name="T21" fmla="*/ 5 h 6"/>
                  <a:gd name="T22" fmla="*/ 4 w 5"/>
                  <a:gd name="T23" fmla="*/ 6 h 6"/>
                  <a:gd name="T24" fmla="*/ 3 w 5"/>
                  <a:gd name="T25" fmla="*/ 6 h 6"/>
                  <a:gd name="T26" fmla="*/ 3 w 5"/>
                  <a:gd name="T27" fmla="*/ 6 h 6"/>
                  <a:gd name="T28" fmla="*/ 3 w 5"/>
                  <a:gd name="T29" fmla="*/ 6 h 6"/>
                  <a:gd name="T30" fmla="*/ 3 w 5"/>
                  <a:gd name="T31" fmla="*/ 5 h 6"/>
                  <a:gd name="T32" fmla="*/ 3 w 5"/>
                  <a:gd name="T33" fmla="*/ 5 h 6"/>
                  <a:gd name="T34" fmla="*/ 0 w 5"/>
                  <a:gd name="T35" fmla="*/ 2 h 6"/>
                  <a:gd name="T36" fmla="*/ 0 w 5"/>
                  <a:gd name="T37" fmla="*/ 1 h 6"/>
                  <a:gd name="T38" fmla="*/ 3 w 5"/>
                  <a:gd name="T39" fmla="*/ 4 h 6"/>
                  <a:gd name="T40" fmla="*/ 4 w 5"/>
                  <a:gd name="T41" fmla="*/ 4 h 6"/>
                  <a:gd name="T42" fmla="*/ 1 w 5"/>
                  <a:gd name="T43" fmla="*/ 1 h 6"/>
                  <a:gd name="T44" fmla="*/ 1 w 5"/>
                  <a:gd name="T45" fmla="*/ 0 h 6"/>
                  <a:gd name="T46" fmla="*/ 4 w 5"/>
                  <a:gd name="T47" fmla="*/ 3 h 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6"/>
                  <a:gd name="T74" fmla="*/ 5 w 5"/>
                  <a:gd name="T75" fmla="*/ 6 h 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6">
                    <a:moveTo>
                      <a:pt x="4" y="3"/>
                    </a:moveTo>
                    <a:lnTo>
                      <a:pt x="5" y="4"/>
                    </a:lnTo>
                    <a:lnTo>
                      <a:pt x="5" y="5"/>
                    </a:lnTo>
                    <a:lnTo>
                      <a:pt x="4" y="5"/>
                    </a:lnTo>
                    <a:lnTo>
                      <a:pt x="4" y="6"/>
                    </a:lnTo>
                    <a:lnTo>
                      <a:pt x="3" y="6"/>
                    </a:lnTo>
                    <a:lnTo>
                      <a:pt x="3" y="5"/>
                    </a:lnTo>
                    <a:lnTo>
                      <a:pt x="0" y="2"/>
                    </a:lnTo>
                    <a:lnTo>
                      <a:pt x="0" y="1"/>
                    </a:lnTo>
                    <a:lnTo>
                      <a:pt x="3" y="4"/>
                    </a:lnTo>
                    <a:lnTo>
                      <a:pt x="4" y="4"/>
                    </a:lnTo>
                    <a:lnTo>
                      <a:pt x="1" y="1"/>
                    </a:lnTo>
                    <a:lnTo>
                      <a:pt x="1" y="0"/>
                    </a:lnTo>
                    <a:lnTo>
                      <a:pt x="4" y="3"/>
                    </a:lnTo>
                    <a:close/>
                  </a:path>
                </a:pathLst>
              </a:custGeom>
              <a:solidFill>
                <a:srgbClr val="FFFFFF"/>
              </a:solidFill>
              <a:ln w="9525">
                <a:noFill/>
                <a:round/>
                <a:headEnd/>
                <a:tailEnd/>
              </a:ln>
            </p:spPr>
            <p:txBody>
              <a:bodyPr/>
              <a:lstStyle/>
              <a:p>
                <a:pPr algn="l" rtl="0"/>
                <a:endParaRPr lang="en-US"/>
              </a:p>
            </p:txBody>
          </p:sp>
          <p:sp>
            <p:nvSpPr>
              <p:cNvPr id="13971" name="Freeform 185"/>
              <p:cNvSpPr>
                <a:spLocks/>
              </p:cNvSpPr>
              <p:nvPr/>
            </p:nvSpPr>
            <p:spPr bwMode="auto">
              <a:xfrm>
                <a:off x="2509" y="1920"/>
                <a:ext cx="5" cy="5"/>
              </a:xfrm>
              <a:custGeom>
                <a:avLst/>
                <a:gdLst>
                  <a:gd name="T0" fmla="*/ 0 w 5"/>
                  <a:gd name="T1" fmla="*/ 2 h 5"/>
                  <a:gd name="T2" fmla="*/ 0 w 5"/>
                  <a:gd name="T3" fmla="*/ 2 h 5"/>
                  <a:gd name="T4" fmla="*/ 0 w 5"/>
                  <a:gd name="T5" fmla="*/ 2 h 5"/>
                  <a:gd name="T6" fmla="*/ 0 w 5"/>
                  <a:gd name="T7" fmla="*/ 1 h 5"/>
                  <a:gd name="T8" fmla="*/ 0 w 5"/>
                  <a:gd name="T9" fmla="*/ 1 h 5"/>
                  <a:gd name="T10" fmla="*/ 0 w 5"/>
                  <a:gd name="T11" fmla="*/ 1 h 5"/>
                  <a:gd name="T12" fmla="*/ 0 w 5"/>
                  <a:gd name="T13" fmla="*/ 1 h 5"/>
                  <a:gd name="T14" fmla="*/ 0 w 5"/>
                  <a:gd name="T15" fmla="*/ 1 h 5"/>
                  <a:gd name="T16" fmla="*/ 0 w 5"/>
                  <a:gd name="T17" fmla="*/ 0 h 5"/>
                  <a:gd name="T18" fmla="*/ 1 w 5"/>
                  <a:gd name="T19" fmla="*/ 0 h 5"/>
                  <a:gd name="T20" fmla="*/ 1 w 5"/>
                  <a:gd name="T21" fmla="*/ 0 h 5"/>
                  <a:gd name="T22" fmla="*/ 1 w 5"/>
                  <a:gd name="T23" fmla="*/ 0 h 5"/>
                  <a:gd name="T24" fmla="*/ 1 w 5"/>
                  <a:gd name="T25" fmla="*/ 0 h 5"/>
                  <a:gd name="T26" fmla="*/ 1 w 5"/>
                  <a:gd name="T27" fmla="*/ 0 h 5"/>
                  <a:gd name="T28" fmla="*/ 2 w 5"/>
                  <a:gd name="T29" fmla="*/ 0 h 5"/>
                  <a:gd name="T30" fmla="*/ 2 w 5"/>
                  <a:gd name="T31" fmla="*/ 0 h 5"/>
                  <a:gd name="T32" fmla="*/ 2 w 5"/>
                  <a:gd name="T33" fmla="*/ 0 h 5"/>
                  <a:gd name="T34" fmla="*/ 5 w 5"/>
                  <a:gd name="T35" fmla="*/ 3 h 5"/>
                  <a:gd name="T36" fmla="*/ 4 w 5"/>
                  <a:gd name="T37" fmla="*/ 4 h 5"/>
                  <a:gd name="T38" fmla="*/ 1 w 5"/>
                  <a:gd name="T39" fmla="*/ 1 h 5"/>
                  <a:gd name="T40" fmla="*/ 1 w 5"/>
                  <a:gd name="T41" fmla="*/ 1 h 5"/>
                  <a:gd name="T42" fmla="*/ 4 w 5"/>
                  <a:gd name="T43" fmla="*/ 4 h 5"/>
                  <a:gd name="T44" fmla="*/ 3 w 5"/>
                  <a:gd name="T45" fmla="*/ 5 h 5"/>
                  <a:gd name="T46" fmla="*/ 0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0" y="2"/>
                    </a:moveTo>
                    <a:lnTo>
                      <a:pt x="0" y="2"/>
                    </a:lnTo>
                    <a:lnTo>
                      <a:pt x="0" y="1"/>
                    </a:lnTo>
                    <a:lnTo>
                      <a:pt x="0" y="0"/>
                    </a:lnTo>
                    <a:lnTo>
                      <a:pt x="1" y="0"/>
                    </a:lnTo>
                    <a:lnTo>
                      <a:pt x="2" y="0"/>
                    </a:lnTo>
                    <a:lnTo>
                      <a:pt x="5" y="3"/>
                    </a:lnTo>
                    <a:lnTo>
                      <a:pt x="4" y="4"/>
                    </a:lnTo>
                    <a:lnTo>
                      <a:pt x="1" y="1"/>
                    </a:lnTo>
                    <a:lnTo>
                      <a:pt x="4" y="4"/>
                    </a:lnTo>
                    <a:lnTo>
                      <a:pt x="3" y="5"/>
                    </a:lnTo>
                    <a:lnTo>
                      <a:pt x="0" y="2"/>
                    </a:lnTo>
                    <a:close/>
                  </a:path>
                </a:pathLst>
              </a:custGeom>
              <a:solidFill>
                <a:srgbClr val="FFFFFF"/>
              </a:solidFill>
              <a:ln w="9525">
                <a:noFill/>
                <a:round/>
                <a:headEnd/>
                <a:tailEnd/>
              </a:ln>
            </p:spPr>
            <p:txBody>
              <a:bodyPr/>
              <a:lstStyle/>
              <a:p>
                <a:pPr algn="l" rtl="0"/>
                <a:endParaRPr lang="en-US"/>
              </a:p>
            </p:txBody>
          </p:sp>
          <p:sp>
            <p:nvSpPr>
              <p:cNvPr id="13972" name="Freeform 186"/>
              <p:cNvSpPr>
                <a:spLocks/>
              </p:cNvSpPr>
              <p:nvPr/>
            </p:nvSpPr>
            <p:spPr bwMode="auto">
              <a:xfrm>
                <a:off x="2627" y="2055"/>
                <a:ext cx="41" cy="17"/>
              </a:xfrm>
              <a:custGeom>
                <a:avLst/>
                <a:gdLst>
                  <a:gd name="T0" fmla="*/ 25 w 41"/>
                  <a:gd name="T1" fmla="*/ 0 h 17"/>
                  <a:gd name="T2" fmla="*/ 41 w 41"/>
                  <a:gd name="T3" fmla="*/ 17 h 17"/>
                  <a:gd name="T4" fmla="*/ 0 w 41"/>
                  <a:gd name="T5" fmla="*/ 17 h 17"/>
                  <a:gd name="T6" fmla="*/ 0 60000 65536"/>
                  <a:gd name="T7" fmla="*/ 0 60000 65536"/>
                  <a:gd name="T8" fmla="*/ 0 60000 65536"/>
                  <a:gd name="T9" fmla="*/ 0 w 41"/>
                  <a:gd name="T10" fmla="*/ 0 h 17"/>
                  <a:gd name="T11" fmla="*/ 41 w 41"/>
                  <a:gd name="T12" fmla="*/ 17 h 17"/>
                </a:gdLst>
                <a:ahLst/>
                <a:cxnLst>
                  <a:cxn ang="T6">
                    <a:pos x="T0" y="T1"/>
                  </a:cxn>
                  <a:cxn ang="T7">
                    <a:pos x="T2" y="T3"/>
                  </a:cxn>
                  <a:cxn ang="T8">
                    <a:pos x="T4" y="T5"/>
                  </a:cxn>
                </a:cxnLst>
                <a:rect l="T9" t="T10" r="T11" b="T12"/>
                <a:pathLst>
                  <a:path w="41" h="17">
                    <a:moveTo>
                      <a:pt x="25" y="0"/>
                    </a:moveTo>
                    <a:lnTo>
                      <a:pt x="41" y="17"/>
                    </a:lnTo>
                    <a:lnTo>
                      <a:pt x="0" y="17"/>
                    </a:lnTo>
                  </a:path>
                </a:pathLst>
              </a:custGeom>
              <a:noFill/>
              <a:ln w="4763">
                <a:solidFill>
                  <a:srgbClr val="D8C6E0"/>
                </a:solidFill>
                <a:prstDash val="solid"/>
                <a:round/>
                <a:headEnd/>
                <a:tailEnd/>
              </a:ln>
            </p:spPr>
            <p:txBody>
              <a:bodyPr/>
              <a:lstStyle/>
              <a:p>
                <a:pPr algn="l" rtl="0"/>
                <a:endParaRPr lang="en-US"/>
              </a:p>
            </p:txBody>
          </p:sp>
          <p:sp>
            <p:nvSpPr>
              <p:cNvPr id="13973" name="Line 187"/>
              <p:cNvSpPr>
                <a:spLocks noChangeShapeType="1"/>
              </p:cNvSpPr>
              <p:nvPr/>
            </p:nvSpPr>
            <p:spPr bwMode="auto">
              <a:xfrm flipV="1">
                <a:off x="2819" y="2573"/>
                <a:ext cx="1" cy="53"/>
              </a:xfrm>
              <a:prstGeom prst="line">
                <a:avLst/>
              </a:prstGeom>
              <a:noFill/>
              <a:ln w="7938">
                <a:solidFill>
                  <a:srgbClr val="231C26"/>
                </a:solidFill>
                <a:round/>
                <a:headEnd/>
                <a:tailEnd/>
              </a:ln>
            </p:spPr>
            <p:txBody>
              <a:bodyPr/>
              <a:lstStyle/>
              <a:p>
                <a:pPr algn="l" rtl="0"/>
                <a:endParaRPr lang="en-US"/>
              </a:p>
            </p:txBody>
          </p:sp>
          <p:sp>
            <p:nvSpPr>
              <p:cNvPr id="13974" name="Freeform 188"/>
              <p:cNvSpPr>
                <a:spLocks/>
              </p:cNvSpPr>
              <p:nvPr/>
            </p:nvSpPr>
            <p:spPr bwMode="auto">
              <a:xfrm>
                <a:off x="2821" y="2629"/>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231C26"/>
              </a:solidFill>
              <a:ln w="9525">
                <a:noFill/>
                <a:round/>
                <a:headEnd/>
                <a:tailEnd/>
              </a:ln>
            </p:spPr>
            <p:txBody>
              <a:bodyPr/>
              <a:lstStyle/>
              <a:p>
                <a:pPr algn="l" rtl="0"/>
                <a:endParaRPr lang="en-US"/>
              </a:p>
            </p:txBody>
          </p:sp>
          <p:sp>
            <p:nvSpPr>
              <p:cNvPr id="13975" name="Freeform 189"/>
              <p:cNvSpPr>
                <a:spLocks/>
              </p:cNvSpPr>
              <p:nvPr/>
            </p:nvSpPr>
            <p:spPr bwMode="auto">
              <a:xfrm>
                <a:off x="2821" y="257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231C26"/>
              </a:solidFill>
              <a:ln w="9525">
                <a:noFill/>
                <a:round/>
                <a:headEnd/>
                <a:tailEnd/>
              </a:ln>
            </p:spPr>
            <p:txBody>
              <a:bodyPr/>
              <a:lstStyle/>
              <a:p>
                <a:pPr algn="l" rtl="0"/>
                <a:endParaRPr lang="en-US"/>
              </a:p>
            </p:txBody>
          </p:sp>
          <p:sp>
            <p:nvSpPr>
              <p:cNvPr id="13976" name="Freeform 190"/>
              <p:cNvSpPr>
                <a:spLocks/>
              </p:cNvSpPr>
              <p:nvPr/>
            </p:nvSpPr>
            <p:spPr bwMode="auto">
              <a:xfrm>
                <a:off x="2500" y="203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404040"/>
              </a:solidFill>
              <a:ln w="9525">
                <a:noFill/>
                <a:round/>
                <a:headEnd/>
                <a:tailEnd/>
              </a:ln>
            </p:spPr>
            <p:txBody>
              <a:bodyPr/>
              <a:lstStyle/>
              <a:p>
                <a:pPr algn="l" rtl="0"/>
                <a:endParaRPr lang="en-US"/>
              </a:p>
            </p:txBody>
          </p:sp>
          <p:sp>
            <p:nvSpPr>
              <p:cNvPr id="13977" name="Freeform 191"/>
              <p:cNvSpPr>
                <a:spLocks/>
              </p:cNvSpPr>
              <p:nvPr/>
            </p:nvSpPr>
            <p:spPr bwMode="auto">
              <a:xfrm>
                <a:off x="279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pPr algn="l" rtl="0"/>
                <a:endParaRPr lang="en-US"/>
              </a:p>
            </p:txBody>
          </p:sp>
          <p:sp>
            <p:nvSpPr>
              <p:cNvPr id="13978" name="Freeform 192"/>
              <p:cNvSpPr>
                <a:spLocks/>
              </p:cNvSpPr>
              <p:nvPr/>
            </p:nvSpPr>
            <p:spPr bwMode="auto">
              <a:xfrm>
                <a:off x="2542" y="1987"/>
                <a:ext cx="9" cy="9"/>
              </a:xfrm>
              <a:custGeom>
                <a:avLst/>
                <a:gdLst>
                  <a:gd name="T0" fmla="*/ 5 w 9"/>
                  <a:gd name="T1" fmla="*/ 9 h 9"/>
                  <a:gd name="T2" fmla="*/ 5 w 9"/>
                  <a:gd name="T3" fmla="*/ 9 h 9"/>
                  <a:gd name="T4" fmla="*/ 6 w 9"/>
                  <a:gd name="T5" fmla="*/ 9 h 9"/>
                  <a:gd name="T6" fmla="*/ 7 w 9"/>
                  <a:gd name="T7" fmla="*/ 8 h 9"/>
                  <a:gd name="T8" fmla="*/ 7 w 9"/>
                  <a:gd name="T9" fmla="*/ 8 h 9"/>
                  <a:gd name="T10" fmla="*/ 8 w 9"/>
                  <a:gd name="T11" fmla="*/ 7 h 9"/>
                  <a:gd name="T12" fmla="*/ 8 w 9"/>
                  <a:gd name="T13" fmla="*/ 6 h 9"/>
                  <a:gd name="T14" fmla="*/ 9 w 9"/>
                  <a:gd name="T15" fmla="*/ 5 h 9"/>
                  <a:gd name="T16" fmla="*/ 9 w 9"/>
                  <a:gd name="T17" fmla="*/ 5 h 9"/>
                  <a:gd name="T18" fmla="*/ 9 w 9"/>
                  <a:gd name="T19" fmla="*/ 4 h 9"/>
                  <a:gd name="T20" fmla="*/ 8 w 9"/>
                  <a:gd name="T21" fmla="*/ 3 h 9"/>
                  <a:gd name="T22" fmla="*/ 8 w 9"/>
                  <a:gd name="T23" fmla="*/ 2 h 9"/>
                  <a:gd name="T24" fmla="*/ 7 w 9"/>
                  <a:gd name="T25" fmla="*/ 2 h 9"/>
                  <a:gd name="T26" fmla="*/ 7 w 9"/>
                  <a:gd name="T27" fmla="*/ 1 h 9"/>
                  <a:gd name="T28" fmla="*/ 6 w 9"/>
                  <a:gd name="T29" fmla="*/ 1 h 9"/>
                  <a:gd name="T30" fmla="*/ 5 w 9"/>
                  <a:gd name="T31" fmla="*/ 0 h 9"/>
                  <a:gd name="T32" fmla="*/ 5 w 9"/>
                  <a:gd name="T33" fmla="*/ 0 h 9"/>
                  <a:gd name="T34" fmla="*/ 3 w 9"/>
                  <a:gd name="T35" fmla="*/ 0 h 9"/>
                  <a:gd name="T36" fmla="*/ 3 w 9"/>
                  <a:gd name="T37" fmla="*/ 1 h 9"/>
                  <a:gd name="T38" fmla="*/ 2 w 9"/>
                  <a:gd name="T39" fmla="*/ 1 h 9"/>
                  <a:gd name="T40" fmla="*/ 1 w 9"/>
                  <a:gd name="T41" fmla="*/ 2 h 9"/>
                  <a:gd name="T42" fmla="*/ 1 w 9"/>
                  <a:gd name="T43" fmla="*/ 2 h 9"/>
                  <a:gd name="T44" fmla="*/ 0 w 9"/>
                  <a:gd name="T45" fmla="*/ 3 h 9"/>
                  <a:gd name="T46" fmla="*/ 0 w 9"/>
                  <a:gd name="T47" fmla="*/ 4 h 9"/>
                  <a:gd name="T48" fmla="*/ 0 w 9"/>
                  <a:gd name="T49" fmla="*/ 5 h 9"/>
                  <a:gd name="T50" fmla="*/ 0 w 9"/>
                  <a:gd name="T51" fmla="*/ 5 h 9"/>
                  <a:gd name="T52" fmla="*/ 0 w 9"/>
                  <a:gd name="T53" fmla="*/ 6 h 9"/>
                  <a:gd name="T54" fmla="*/ 1 w 9"/>
                  <a:gd name="T55" fmla="*/ 7 h 9"/>
                  <a:gd name="T56" fmla="*/ 1 w 9"/>
                  <a:gd name="T57" fmla="*/ 8 h 9"/>
                  <a:gd name="T58" fmla="*/ 2 w 9"/>
                  <a:gd name="T59" fmla="*/ 8 h 9"/>
                  <a:gd name="T60" fmla="*/ 3 w 9"/>
                  <a:gd name="T61" fmla="*/ 9 h 9"/>
                  <a:gd name="T62" fmla="*/ 3 w 9"/>
                  <a:gd name="T63" fmla="*/ 9 h 9"/>
                  <a:gd name="T64" fmla="*/ 5 w 9"/>
                  <a:gd name="T65" fmla="*/ 9 h 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
                  <a:gd name="T100" fmla="*/ 0 h 9"/>
                  <a:gd name="T101" fmla="*/ 9 w 9"/>
                  <a:gd name="T102" fmla="*/ 9 h 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 h="9">
                    <a:moveTo>
                      <a:pt x="5" y="9"/>
                    </a:moveTo>
                    <a:lnTo>
                      <a:pt x="5" y="9"/>
                    </a:lnTo>
                    <a:lnTo>
                      <a:pt x="6" y="9"/>
                    </a:lnTo>
                    <a:lnTo>
                      <a:pt x="7" y="8"/>
                    </a:lnTo>
                    <a:lnTo>
                      <a:pt x="8" y="7"/>
                    </a:lnTo>
                    <a:lnTo>
                      <a:pt x="8" y="6"/>
                    </a:lnTo>
                    <a:lnTo>
                      <a:pt x="9" y="5"/>
                    </a:lnTo>
                    <a:lnTo>
                      <a:pt x="9" y="4"/>
                    </a:lnTo>
                    <a:lnTo>
                      <a:pt x="8" y="3"/>
                    </a:lnTo>
                    <a:lnTo>
                      <a:pt x="8" y="2"/>
                    </a:lnTo>
                    <a:lnTo>
                      <a:pt x="7" y="2"/>
                    </a:lnTo>
                    <a:lnTo>
                      <a:pt x="7" y="1"/>
                    </a:lnTo>
                    <a:lnTo>
                      <a:pt x="6" y="1"/>
                    </a:lnTo>
                    <a:lnTo>
                      <a:pt x="5" y="0"/>
                    </a:lnTo>
                    <a:lnTo>
                      <a:pt x="3" y="0"/>
                    </a:lnTo>
                    <a:lnTo>
                      <a:pt x="3" y="1"/>
                    </a:lnTo>
                    <a:lnTo>
                      <a:pt x="2" y="1"/>
                    </a:lnTo>
                    <a:lnTo>
                      <a:pt x="1" y="2"/>
                    </a:lnTo>
                    <a:lnTo>
                      <a:pt x="0" y="3"/>
                    </a:lnTo>
                    <a:lnTo>
                      <a:pt x="0" y="4"/>
                    </a:lnTo>
                    <a:lnTo>
                      <a:pt x="0" y="5"/>
                    </a:lnTo>
                    <a:lnTo>
                      <a:pt x="0" y="6"/>
                    </a:lnTo>
                    <a:lnTo>
                      <a:pt x="1" y="7"/>
                    </a:lnTo>
                    <a:lnTo>
                      <a:pt x="1" y="8"/>
                    </a:lnTo>
                    <a:lnTo>
                      <a:pt x="2" y="8"/>
                    </a:lnTo>
                    <a:lnTo>
                      <a:pt x="3" y="9"/>
                    </a:lnTo>
                    <a:lnTo>
                      <a:pt x="5" y="9"/>
                    </a:lnTo>
                    <a:close/>
                  </a:path>
                </a:pathLst>
              </a:custGeom>
              <a:solidFill>
                <a:srgbClr val="3D4040"/>
              </a:solidFill>
              <a:ln w="9525">
                <a:noFill/>
                <a:round/>
                <a:headEnd/>
                <a:tailEnd/>
              </a:ln>
            </p:spPr>
            <p:txBody>
              <a:bodyPr/>
              <a:lstStyle/>
              <a:p>
                <a:pPr algn="l" rtl="0"/>
                <a:endParaRPr lang="en-US"/>
              </a:p>
            </p:txBody>
          </p:sp>
          <p:sp>
            <p:nvSpPr>
              <p:cNvPr id="13979" name="Freeform 193"/>
              <p:cNvSpPr>
                <a:spLocks/>
              </p:cNvSpPr>
              <p:nvPr/>
            </p:nvSpPr>
            <p:spPr bwMode="auto">
              <a:xfrm>
                <a:off x="2505" y="1947"/>
                <a:ext cx="4" cy="5"/>
              </a:xfrm>
              <a:custGeom>
                <a:avLst/>
                <a:gdLst>
                  <a:gd name="T0" fmla="*/ 2 w 4"/>
                  <a:gd name="T1" fmla="*/ 5 h 5"/>
                  <a:gd name="T2" fmla="*/ 2 w 4"/>
                  <a:gd name="T3" fmla="*/ 5 h 5"/>
                  <a:gd name="T4" fmla="*/ 3 w 4"/>
                  <a:gd name="T5" fmla="*/ 5 h 5"/>
                  <a:gd name="T6" fmla="*/ 3 w 4"/>
                  <a:gd name="T7" fmla="*/ 4 h 5"/>
                  <a:gd name="T8" fmla="*/ 4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4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1 w 4"/>
                  <a:gd name="T43" fmla="*/ 2 h 5"/>
                  <a:gd name="T44" fmla="*/ 0 w 4"/>
                  <a:gd name="T45" fmla="*/ 2 h 5"/>
                  <a:gd name="T46" fmla="*/ 0 w 4"/>
                  <a:gd name="T47" fmla="*/ 2 h 5"/>
                  <a:gd name="T48" fmla="*/ 0 w 4"/>
                  <a:gd name="T49" fmla="*/ 3 h 5"/>
                  <a:gd name="T50" fmla="*/ 0 w 4"/>
                  <a:gd name="T51" fmla="*/ 3 h 5"/>
                  <a:gd name="T52" fmla="*/ 0 w 4"/>
                  <a:gd name="T53" fmla="*/ 3 h 5"/>
                  <a:gd name="T54" fmla="*/ 1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4" y="1"/>
                    </a:lnTo>
                    <a:lnTo>
                      <a:pt x="3" y="1"/>
                    </a:lnTo>
                    <a:lnTo>
                      <a:pt x="2" y="0"/>
                    </a:lnTo>
                    <a:lnTo>
                      <a:pt x="1" y="1"/>
                    </a:lnTo>
                    <a:lnTo>
                      <a:pt x="1" y="2"/>
                    </a:lnTo>
                    <a:lnTo>
                      <a:pt x="0" y="2"/>
                    </a:lnTo>
                    <a:lnTo>
                      <a:pt x="0" y="3"/>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13980" name="Freeform 194"/>
              <p:cNvSpPr>
                <a:spLocks/>
              </p:cNvSpPr>
              <p:nvPr/>
            </p:nvSpPr>
            <p:spPr bwMode="auto">
              <a:xfrm>
                <a:off x="2514"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3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3" y="1"/>
                    </a:lnTo>
                    <a:lnTo>
                      <a:pt x="2" y="0"/>
                    </a:lnTo>
                    <a:lnTo>
                      <a:pt x="1"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13981" name="Freeform 195"/>
              <p:cNvSpPr>
                <a:spLocks/>
              </p:cNvSpPr>
              <p:nvPr/>
            </p:nvSpPr>
            <p:spPr bwMode="auto">
              <a:xfrm>
                <a:off x="2523"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3 w 4"/>
                  <a:gd name="T11" fmla="*/ 4 h 5"/>
                  <a:gd name="T12" fmla="*/ 4 w 4"/>
                  <a:gd name="T13" fmla="*/ 3 h 5"/>
                  <a:gd name="T14" fmla="*/ 4 w 4"/>
                  <a:gd name="T15" fmla="*/ 3 h 5"/>
                  <a:gd name="T16" fmla="*/ 4 w 4"/>
                  <a:gd name="T17" fmla="*/ 3 h 5"/>
                  <a:gd name="T18" fmla="*/ 4 w 4"/>
                  <a:gd name="T19" fmla="*/ 2 h 5"/>
                  <a:gd name="T20" fmla="*/ 4 w 4"/>
                  <a:gd name="T21" fmla="*/ 2 h 5"/>
                  <a:gd name="T22" fmla="*/ 3 w 4"/>
                  <a:gd name="T23" fmla="*/ 2 h 5"/>
                  <a:gd name="T24" fmla="*/ 3 w 4"/>
                  <a:gd name="T25" fmla="*/ 1 h 5"/>
                  <a:gd name="T26" fmla="*/ 3 w 4"/>
                  <a:gd name="T27" fmla="*/ 1 h 5"/>
                  <a:gd name="T28" fmla="*/ 3 w 4"/>
                  <a:gd name="T29" fmla="*/ 1 h 5"/>
                  <a:gd name="T30" fmla="*/ 2 w 4"/>
                  <a:gd name="T31" fmla="*/ 0 h 5"/>
                  <a:gd name="T32" fmla="*/ 2 w 4"/>
                  <a:gd name="T33" fmla="*/ 0 h 5"/>
                  <a:gd name="T34" fmla="*/ 1 w 4"/>
                  <a:gd name="T35" fmla="*/ 0 h 5"/>
                  <a:gd name="T36" fmla="*/ 1 w 4"/>
                  <a:gd name="T37" fmla="*/ 1 h 5"/>
                  <a:gd name="T38" fmla="*/ 1 w 4"/>
                  <a:gd name="T39" fmla="*/ 1 h 5"/>
                  <a:gd name="T40" fmla="*/ 0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0 w 4"/>
                  <a:gd name="T57" fmla="*/ 4 h 5"/>
                  <a:gd name="T58" fmla="*/ 1 w 4"/>
                  <a:gd name="T59" fmla="*/ 4 h 5"/>
                  <a:gd name="T60" fmla="*/ 1 w 4"/>
                  <a:gd name="T61" fmla="*/ 5 h 5"/>
                  <a:gd name="T62" fmla="*/ 1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3"/>
                    </a:lnTo>
                    <a:lnTo>
                      <a:pt x="4" y="2"/>
                    </a:lnTo>
                    <a:lnTo>
                      <a:pt x="3" y="2"/>
                    </a:lnTo>
                    <a:lnTo>
                      <a:pt x="3" y="1"/>
                    </a:lnTo>
                    <a:lnTo>
                      <a:pt x="2" y="0"/>
                    </a:lnTo>
                    <a:lnTo>
                      <a:pt x="1" y="0"/>
                    </a:lnTo>
                    <a:lnTo>
                      <a:pt x="1" y="1"/>
                    </a:lnTo>
                    <a:lnTo>
                      <a:pt x="0"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13982" name="Freeform 196"/>
              <p:cNvSpPr>
                <a:spLocks/>
              </p:cNvSpPr>
              <p:nvPr/>
            </p:nvSpPr>
            <p:spPr bwMode="auto">
              <a:xfrm>
                <a:off x="2733" y="1928"/>
                <a:ext cx="72" cy="11"/>
              </a:xfrm>
              <a:custGeom>
                <a:avLst/>
                <a:gdLst>
                  <a:gd name="T0" fmla="*/ 72 w 72"/>
                  <a:gd name="T1" fmla="*/ 10 h 11"/>
                  <a:gd name="T2" fmla="*/ 72 w 72"/>
                  <a:gd name="T3" fmla="*/ 10 h 11"/>
                  <a:gd name="T4" fmla="*/ 72 w 72"/>
                  <a:gd name="T5" fmla="*/ 10 h 11"/>
                  <a:gd name="T6" fmla="*/ 72 w 72"/>
                  <a:gd name="T7" fmla="*/ 9 h 11"/>
                  <a:gd name="T8" fmla="*/ 72 w 72"/>
                  <a:gd name="T9" fmla="*/ 9 h 11"/>
                  <a:gd name="T10" fmla="*/ 72 w 72"/>
                  <a:gd name="T11" fmla="*/ 9 h 11"/>
                  <a:gd name="T12" fmla="*/ 72 w 72"/>
                  <a:gd name="T13" fmla="*/ 1 h 11"/>
                  <a:gd name="T14" fmla="*/ 72 w 72"/>
                  <a:gd name="T15" fmla="*/ 1 h 11"/>
                  <a:gd name="T16" fmla="*/ 72 w 72"/>
                  <a:gd name="T17" fmla="*/ 1 h 11"/>
                  <a:gd name="T18" fmla="*/ 72 w 72"/>
                  <a:gd name="T19" fmla="*/ 1 h 11"/>
                  <a:gd name="T20" fmla="*/ 72 w 72"/>
                  <a:gd name="T21" fmla="*/ 0 h 11"/>
                  <a:gd name="T22" fmla="*/ 72 w 72"/>
                  <a:gd name="T23" fmla="*/ 0 h 11"/>
                  <a:gd name="T24" fmla="*/ 71 w 72"/>
                  <a:gd name="T25" fmla="*/ 0 h 11"/>
                  <a:gd name="T26" fmla="*/ 0 w 72"/>
                  <a:gd name="T27" fmla="*/ 2 h 11"/>
                  <a:gd name="T28" fmla="*/ 0 w 72"/>
                  <a:gd name="T29" fmla="*/ 2 h 11"/>
                  <a:gd name="T30" fmla="*/ 0 w 72"/>
                  <a:gd name="T31" fmla="*/ 2 h 11"/>
                  <a:gd name="T32" fmla="*/ 0 w 72"/>
                  <a:gd name="T33" fmla="*/ 2 h 11"/>
                  <a:gd name="T34" fmla="*/ 0 w 72"/>
                  <a:gd name="T35" fmla="*/ 2 h 11"/>
                  <a:gd name="T36" fmla="*/ 0 w 72"/>
                  <a:gd name="T37" fmla="*/ 2 h 11"/>
                  <a:gd name="T38" fmla="*/ 0 w 72"/>
                  <a:gd name="T39" fmla="*/ 2 h 11"/>
                  <a:gd name="T40" fmla="*/ 0 w 72"/>
                  <a:gd name="T41" fmla="*/ 10 h 11"/>
                  <a:gd name="T42" fmla="*/ 0 w 72"/>
                  <a:gd name="T43" fmla="*/ 11 h 11"/>
                  <a:gd name="T44" fmla="*/ 0 w 72"/>
                  <a:gd name="T45" fmla="*/ 11 h 11"/>
                  <a:gd name="T46" fmla="*/ 0 w 72"/>
                  <a:gd name="T47" fmla="*/ 11 h 11"/>
                  <a:gd name="T48" fmla="*/ 0 w 72"/>
                  <a:gd name="T49" fmla="*/ 11 h 11"/>
                  <a:gd name="T50" fmla="*/ 72 w 72"/>
                  <a:gd name="T51" fmla="*/ 10 h 1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11"/>
                  <a:gd name="T80" fmla="*/ 72 w 72"/>
                  <a:gd name="T81" fmla="*/ 11 h 1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11">
                    <a:moveTo>
                      <a:pt x="72" y="10"/>
                    </a:moveTo>
                    <a:lnTo>
                      <a:pt x="72" y="10"/>
                    </a:lnTo>
                    <a:lnTo>
                      <a:pt x="72" y="9"/>
                    </a:lnTo>
                    <a:lnTo>
                      <a:pt x="72" y="1"/>
                    </a:lnTo>
                    <a:lnTo>
                      <a:pt x="72" y="0"/>
                    </a:lnTo>
                    <a:lnTo>
                      <a:pt x="71" y="0"/>
                    </a:lnTo>
                    <a:lnTo>
                      <a:pt x="0" y="2"/>
                    </a:lnTo>
                    <a:lnTo>
                      <a:pt x="0" y="10"/>
                    </a:lnTo>
                    <a:lnTo>
                      <a:pt x="0" y="11"/>
                    </a:lnTo>
                    <a:lnTo>
                      <a:pt x="72" y="10"/>
                    </a:lnTo>
                    <a:close/>
                  </a:path>
                </a:pathLst>
              </a:custGeom>
              <a:solidFill>
                <a:srgbClr val="525252"/>
              </a:solidFill>
              <a:ln w="1588">
                <a:solidFill>
                  <a:srgbClr val="525252"/>
                </a:solidFill>
                <a:prstDash val="solid"/>
                <a:round/>
                <a:headEnd/>
                <a:tailEnd/>
              </a:ln>
            </p:spPr>
            <p:txBody>
              <a:bodyPr/>
              <a:lstStyle/>
              <a:p>
                <a:pPr algn="l" rtl="0"/>
                <a:endParaRPr lang="en-US"/>
              </a:p>
            </p:txBody>
          </p:sp>
          <p:sp>
            <p:nvSpPr>
              <p:cNvPr id="13983" name="Freeform 197"/>
              <p:cNvSpPr>
                <a:spLocks/>
              </p:cNvSpPr>
              <p:nvPr/>
            </p:nvSpPr>
            <p:spPr bwMode="auto">
              <a:xfrm>
                <a:off x="2497" y="1935"/>
                <a:ext cx="295" cy="98"/>
              </a:xfrm>
              <a:custGeom>
                <a:avLst/>
                <a:gdLst>
                  <a:gd name="T0" fmla="*/ 0 w 295"/>
                  <a:gd name="T1" fmla="*/ 98 h 98"/>
                  <a:gd name="T2" fmla="*/ 295 w 295"/>
                  <a:gd name="T3" fmla="*/ 97 h 98"/>
                  <a:gd name="T4" fmla="*/ 295 w 295"/>
                  <a:gd name="T5" fmla="*/ 0 h 98"/>
                  <a:gd name="T6" fmla="*/ 0 60000 65536"/>
                  <a:gd name="T7" fmla="*/ 0 60000 65536"/>
                  <a:gd name="T8" fmla="*/ 0 60000 65536"/>
                  <a:gd name="T9" fmla="*/ 0 w 295"/>
                  <a:gd name="T10" fmla="*/ 0 h 98"/>
                  <a:gd name="T11" fmla="*/ 295 w 295"/>
                  <a:gd name="T12" fmla="*/ 98 h 98"/>
                </a:gdLst>
                <a:ahLst/>
                <a:cxnLst>
                  <a:cxn ang="T6">
                    <a:pos x="T0" y="T1"/>
                  </a:cxn>
                  <a:cxn ang="T7">
                    <a:pos x="T2" y="T3"/>
                  </a:cxn>
                  <a:cxn ang="T8">
                    <a:pos x="T4" y="T5"/>
                  </a:cxn>
                </a:cxnLst>
                <a:rect l="T9" t="T10" r="T11" b="T12"/>
                <a:pathLst>
                  <a:path w="295" h="98">
                    <a:moveTo>
                      <a:pt x="0" y="98"/>
                    </a:moveTo>
                    <a:lnTo>
                      <a:pt x="295" y="97"/>
                    </a:lnTo>
                    <a:lnTo>
                      <a:pt x="295" y="0"/>
                    </a:lnTo>
                  </a:path>
                </a:pathLst>
              </a:custGeom>
              <a:noFill/>
              <a:ln w="7938">
                <a:solidFill>
                  <a:srgbClr val="404040"/>
                </a:solidFill>
                <a:prstDash val="solid"/>
                <a:round/>
                <a:headEnd/>
                <a:tailEnd/>
              </a:ln>
            </p:spPr>
            <p:txBody>
              <a:bodyPr/>
              <a:lstStyle/>
              <a:p>
                <a:pPr algn="l" rtl="0"/>
                <a:endParaRPr lang="en-US"/>
              </a:p>
            </p:txBody>
          </p:sp>
          <p:sp>
            <p:nvSpPr>
              <p:cNvPr id="13984" name="Freeform 198"/>
              <p:cNvSpPr>
                <a:spLocks/>
              </p:cNvSpPr>
              <p:nvPr/>
            </p:nvSpPr>
            <p:spPr bwMode="auto">
              <a:xfrm>
                <a:off x="2762" y="1925"/>
                <a:ext cx="31" cy="5"/>
              </a:xfrm>
              <a:custGeom>
                <a:avLst/>
                <a:gdLst>
                  <a:gd name="T0" fmla="*/ 31 w 31"/>
                  <a:gd name="T1" fmla="*/ 5 h 5"/>
                  <a:gd name="T2" fmla="*/ 31 w 31"/>
                  <a:gd name="T3" fmla="*/ 0 h 5"/>
                  <a:gd name="T4" fmla="*/ 0 w 31"/>
                  <a:gd name="T5" fmla="*/ 1 h 5"/>
                  <a:gd name="T6" fmla="*/ 0 w 31"/>
                  <a:gd name="T7" fmla="*/ 5 h 5"/>
                  <a:gd name="T8" fmla="*/ 31 w 31"/>
                  <a:gd name="T9" fmla="*/ 5 h 5"/>
                  <a:gd name="T10" fmla="*/ 0 60000 65536"/>
                  <a:gd name="T11" fmla="*/ 0 60000 65536"/>
                  <a:gd name="T12" fmla="*/ 0 60000 65536"/>
                  <a:gd name="T13" fmla="*/ 0 60000 65536"/>
                  <a:gd name="T14" fmla="*/ 0 60000 65536"/>
                  <a:gd name="T15" fmla="*/ 0 w 31"/>
                  <a:gd name="T16" fmla="*/ 0 h 5"/>
                  <a:gd name="T17" fmla="*/ 31 w 31"/>
                  <a:gd name="T18" fmla="*/ 5 h 5"/>
                </a:gdLst>
                <a:ahLst/>
                <a:cxnLst>
                  <a:cxn ang="T10">
                    <a:pos x="T0" y="T1"/>
                  </a:cxn>
                  <a:cxn ang="T11">
                    <a:pos x="T2" y="T3"/>
                  </a:cxn>
                  <a:cxn ang="T12">
                    <a:pos x="T4" y="T5"/>
                  </a:cxn>
                  <a:cxn ang="T13">
                    <a:pos x="T6" y="T7"/>
                  </a:cxn>
                  <a:cxn ang="T14">
                    <a:pos x="T8" y="T9"/>
                  </a:cxn>
                </a:cxnLst>
                <a:rect l="T15" t="T16" r="T17" b="T18"/>
                <a:pathLst>
                  <a:path w="31" h="5">
                    <a:moveTo>
                      <a:pt x="31" y="5"/>
                    </a:moveTo>
                    <a:lnTo>
                      <a:pt x="31" y="0"/>
                    </a:lnTo>
                    <a:lnTo>
                      <a:pt x="0" y="1"/>
                    </a:lnTo>
                    <a:lnTo>
                      <a:pt x="0" y="5"/>
                    </a:lnTo>
                    <a:lnTo>
                      <a:pt x="31" y="5"/>
                    </a:lnTo>
                    <a:close/>
                  </a:path>
                </a:pathLst>
              </a:custGeom>
              <a:solidFill>
                <a:srgbClr val="A6001C"/>
              </a:solidFill>
              <a:ln w="9525">
                <a:noFill/>
                <a:round/>
                <a:headEnd/>
                <a:tailEnd/>
              </a:ln>
            </p:spPr>
            <p:txBody>
              <a:bodyPr/>
              <a:lstStyle/>
              <a:p>
                <a:pPr algn="l" rtl="0"/>
                <a:endParaRPr lang="en-US"/>
              </a:p>
            </p:txBody>
          </p:sp>
          <p:sp>
            <p:nvSpPr>
              <p:cNvPr id="13985" name="Freeform 199"/>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0 h 1"/>
                  <a:gd name="T32" fmla="*/ 1 w 1"/>
                  <a:gd name="T33" fmla="*/ 1 h 1"/>
                  <a:gd name="T34" fmla="*/ 1 w 1"/>
                  <a:gd name="T35" fmla="*/ 1 h 1"/>
                  <a:gd name="T36" fmla="*/ 0 w 1"/>
                  <a:gd name="T37" fmla="*/ 1 h 1"/>
                  <a:gd name="T38" fmla="*/ 0 w 1"/>
                  <a:gd name="T39" fmla="*/ 1 h 1"/>
                  <a:gd name="T40" fmla="*/ 0 w 1"/>
                  <a:gd name="T41" fmla="*/ 1 h 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
                  <a:gd name="T64" fmla="*/ 0 h 1"/>
                  <a:gd name="T65" fmla="*/ 1 w 1"/>
                  <a:gd name="T66" fmla="*/ 1 h 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 h="1">
                    <a:moveTo>
                      <a:pt x="0" y="1"/>
                    </a:moveTo>
                    <a:lnTo>
                      <a:pt x="0" y="1"/>
                    </a:lnTo>
                    <a:lnTo>
                      <a:pt x="0" y="0"/>
                    </a:lnTo>
                    <a:lnTo>
                      <a:pt x="1" y="0"/>
                    </a:lnTo>
                    <a:lnTo>
                      <a:pt x="1" y="1"/>
                    </a:lnTo>
                    <a:lnTo>
                      <a:pt x="0" y="1"/>
                    </a:lnTo>
                    <a:close/>
                  </a:path>
                </a:pathLst>
              </a:custGeom>
              <a:solidFill>
                <a:srgbClr val="525252"/>
              </a:solidFill>
              <a:ln w="1588">
                <a:solidFill>
                  <a:srgbClr val="525252"/>
                </a:solidFill>
                <a:prstDash val="solid"/>
                <a:round/>
                <a:headEnd/>
                <a:tailEnd/>
              </a:ln>
            </p:spPr>
            <p:txBody>
              <a:bodyPr/>
              <a:lstStyle/>
              <a:p>
                <a:pPr algn="l" rtl="0"/>
                <a:endParaRPr lang="en-US"/>
              </a:p>
            </p:txBody>
          </p:sp>
          <p:sp>
            <p:nvSpPr>
              <p:cNvPr id="13986" name="Freeform 200"/>
              <p:cNvSpPr>
                <a:spLocks/>
              </p:cNvSpPr>
              <p:nvPr/>
            </p:nvSpPr>
            <p:spPr bwMode="auto">
              <a:xfrm>
                <a:off x="2773" y="1927"/>
                <a:ext cx="3" cy="2"/>
              </a:xfrm>
              <a:custGeom>
                <a:avLst/>
                <a:gdLst>
                  <a:gd name="T0" fmla="*/ 0 w 3"/>
                  <a:gd name="T1" fmla="*/ 1 h 2"/>
                  <a:gd name="T2" fmla="*/ 0 w 3"/>
                  <a:gd name="T3" fmla="*/ 0 h 2"/>
                  <a:gd name="T4" fmla="*/ 0 w 3"/>
                  <a:gd name="T5" fmla="*/ 0 h 2"/>
                  <a:gd name="T6" fmla="*/ 0 w 3"/>
                  <a:gd name="T7" fmla="*/ 0 h 2"/>
                  <a:gd name="T8" fmla="*/ 1 w 3"/>
                  <a:gd name="T9" fmla="*/ 0 h 2"/>
                  <a:gd name="T10" fmla="*/ 1 w 3"/>
                  <a:gd name="T11" fmla="*/ 0 h 2"/>
                  <a:gd name="T12" fmla="*/ 1 w 3"/>
                  <a:gd name="T13" fmla="*/ 0 h 2"/>
                  <a:gd name="T14" fmla="*/ 1 w 3"/>
                  <a:gd name="T15" fmla="*/ 0 h 2"/>
                  <a:gd name="T16" fmla="*/ 2 w 3"/>
                  <a:gd name="T17" fmla="*/ 0 h 2"/>
                  <a:gd name="T18" fmla="*/ 2 w 3"/>
                  <a:gd name="T19" fmla="*/ 0 h 2"/>
                  <a:gd name="T20" fmla="*/ 2 w 3"/>
                  <a:gd name="T21" fmla="*/ 0 h 2"/>
                  <a:gd name="T22" fmla="*/ 2 w 3"/>
                  <a:gd name="T23" fmla="*/ 0 h 2"/>
                  <a:gd name="T24" fmla="*/ 2 w 3"/>
                  <a:gd name="T25" fmla="*/ 0 h 2"/>
                  <a:gd name="T26" fmla="*/ 3 w 3"/>
                  <a:gd name="T27" fmla="*/ 0 h 2"/>
                  <a:gd name="T28" fmla="*/ 3 w 3"/>
                  <a:gd name="T29" fmla="*/ 0 h 2"/>
                  <a:gd name="T30" fmla="*/ 3 w 3"/>
                  <a:gd name="T31" fmla="*/ 0 h 2"/>
                  <a:gd name="T32" fmla="*/ 3 w 3"/>
                  <a:gd name="T33" fmla="*/ 0 h 2"/>
                  <a:gd name="T34" fmla="*/ 3 w 3"/>
                  <a:gd name="T35" fmla="*/ 1 h 2"/>
                  <a:gd name="T36" fmla="*/ 3 w 3"/>
                  <a:gd name="T37" fmla="*/ 2 h 2"/>
                  <a:gd name="T38" fmla="*/ 3 w 3"/>
                  <a:gd name="T39" fmla="*/ 2 h 2"/>
                  <a:gd name="T40" fmla="*/ 3 w 3"/>
                  <a:gd name="T41" fmla="*/ 2 h 2"/>
                  <a:gd name="T42" fmla="*/ 2 w 3"/>
                  <a:gd name="T43" fmla="*/ 2 h 2"/>
                  <a:gd name="T44" fmla="*/ 2 w 3"/>
                  <a:gd name="T45" fmla="*/ 2 h 2"/>
                  <a:gd name="T46" fmla="*/ 2 w 3"/>
                  <a:gd name="T47" fmla="*/ 2 h 2"/>
                  <a:gd name="T48" fmla="*/ 2 w 3"/>
                  <a:gd name="T49" fmla="*/ 2 h 2"/>
                  <a:gd name="T50" fmla="*/ 2 w 3"/>
                  <a:gd name="T51" fmla="*/ 2 h 2"/>
                  <a:gd name="T52" fmla="*/ 1 w 3"/>
                  <a:gd name="T53" fmla="*/ 2 h 2"/>
                  <a:gd name="T54" fmla="*/ 1 w 3"/>
                  <a:gd name="T55" fmla="*/ 2 h 2"/>
                  <a:gd name="T56" fmla="*/ 1 w 3"/>
                  <a:gd name="T57" fmla="*/ 2 h 2"/>
                  <a:gd name="T58" fmla="*/ 1 w 3"/>
                  <a:gd name="T59" fmla="*/ 2 h 2"/>
                  <a:gd name="T60" fmla="*/ 1 w 3"/>
                  <a:gd name="T61" fmla="*/ 2 h 2"/>
                  <a:gd name="T62" fmla="*/ 0 w 3"/>
                  <a:gd name="T63" fmla="*/ 2 h 2"/>
                  <a:gd name="T64" fmla="*/ 0 w 3"/>
                  <a:gd name="T65" fmla="*/ 2 h 2"/>
                  <a:gd name="T66" fmla="*/ 0 w 3"/>
                  <a:gd name="T67" fmla="*/ 1 h 2"/>
                  <a:gd name="T68" fmla="*/ 0 w 3"/>
                  <a:gd name="T69" fmla="*/ 1 h 2"/>
                  <a:gd name="T70" fmla="*/ 1 w 3"/>
                  <a:gd name="T71" fmla="*/ 1 h 2"/>
                  <a:gd name="T72" fmla="*/ 1 w 3"/>
                  <a:gd name="T73" fmla="*/ 2 h 2"/>
                  <a:gd name="T74" fmla="*/ 1 w 3"/>
                  <a:gd name="T75" fmla="*/ 2 h 2"/>
                  <a:gd name="T76" fmla="*/ 1 w 3"/>
                  <a:gd name="T77" fmla="*/ 2 h 2"/>
                  <a:gd name="T78" fmla="*/ 1 w 3"/>
                  <a:gd name="T79" fmla="*/ 2 h 2"/>
                  <a:gd name="T80" fmla="*/ 2 w 3"/>
                  <a:gd name="T81" fmla="*/ 2 h 2"/>
                  <a:gd name="T82" fmla="*/ 2 w 3"/>
                  <a:gd name="T83" fmla="*/ 2 h 2"/>
                  <a:gd name="T84" fmla="*/ 2 w 3"/>
                  <a:gd name="T85" fmla="*/ 2 h 2"/>
                  <a:gd name="T86" fmla="*/ 2 w 3"/>
                  <a:gd name="T87" fmla="*/ 2 h 2"/>
                  <a:gd name="T88" fmla="*/ 2 w 3"/>
                  <a:gd name="T89" fmla="*/ 2 h 2"/>
                  <a:gd name="T90" fmla="*/ 2 w 3"/>
                  <a:gd name="T91" fmla="*/ 2 h 2"/>
                  <a:gd name="T92" fmla="*/ 2 w 3"/>
                  <a:gd name="T93" fmla="*/ 2 h 2"/>
                  <a:gd name="T94" fmla="*/ 2 w 3"/>
                  <a:gd name="T95" fmla="*/ 1 h 2"/>
                  <a:gd name="T96" fmla="*/ 2 w 3"/>
                  <a:gd name="T97" fmla="*/ 1 h 2"/>
                  <a:gd name="T98" fmla="*/ 2 w 3"/>
                  <a:gd name="T99" fmla="*/ 0 h 2"/>
                  <a:gd name="T100" fmla="*/ 2 w 3"/>
                  <a:gd name="T101" fmla="*/ 0 h 2"/>
                  <a:gd name="T102" fmla="*/ 2 w 3"/>
                  <a:gd name="T103" fmla="*/ 0 h 2"/>
                  <a:gd name="T104" fmla="*/ 2 w 3"/>
                  <a:gd name="T105" fmla="*/ 0 h 2"/>
                  <a:gd name="T106" fmla="*/ 2 w 3"/>
                  <a:gd name="T107" fmla="*/ 0 h 2"/>
                  <a:gd name="T108" fmla="*/ 2 w 3"/>
                  <a:gd name="T109" fmla="*/ 0 h 2"/>
                  <a:gd name="T110" fmla="*/ 2 w 3"/>
                  <a:gd name="T111" fmla="*/ 0 h 2"/>
                  <a:gd name="T112" fmla="*/ 1 w 3"/>
                  <a:gd name="T113" fmla="*/ 0 h 2"/>
                  <a:gd name="T114" fmla="*/ 1 w 3"/>
                  <a:gd name="T115" fmla="*/ 0 h 2"/>
                  <a:gd name="T116" fmla="*/ 1 w 3"/>
                  <a:gd name="T117" fmla="*/ 0 h 2"/>
                  <a:gd name="T118" fmla="*/ 1 w 3"/>
                  <a:gd name="T119" fmla="*/ 0 h 2"/>
                  <a:gd name="T120" fmla="*/ 1 w 3"/>
                  <a:gd name="T121" fmla="*/ 0 h 2"/>
                  <a:gd name="T122" fmla="*/ 1 w 3"/>
                  <a:gd name="T123" fmla="*/ 1 h 2"/>
                  <a:gd name="T124" fmla="*/ 0 w 3"/>
                  <a:gd name="T125" fmla="*/ 1 h 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
                  <a:gd name="T190" fmla="*/ 0 h 2"/>
                  <a:gd name="T191" fmla="*/ 3 w 3"/>
                  <a:gd name="T192" fmla="*/ 2 h 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 h="2">
                    <a:moveTo>
                      <a:pt x="0" y="1"/>
                    </a:moveTo>
                    <a:lnTo>
                      <a:pt x="0" y="0"/>
                    </a:lnTo>
                    <a:lnTo>
                      <a:pt x="1" y="0"/>
                    </a:lnTo>
                    <a:lnTo>
                      <a:pt x="2" y="0"/>
                    </a:lnTo>
                    <a:lnTo>
                      <a:pt x="3" y="0"/>
                    </a:lnTo>
                    <a:lnTo>
                      <a:pt x="3" y="1"/>
                    </a:lnTo>
                    <a:lnTo>
                      <a:pt x="3" y="2"/>
                    </a:lnTo>
                    <a:lnTo>
                      <a:pt x="2" y="2"/>
                    </a:lnTo>
                    <a:lnTo>
                      <a:pt x="1" y="2"/>
                    </a:lnTo>
                    <a:lnTo>
                      <a:pt x="0" y="2"/>
                    </a:lnTo>
                    <a:lnTo>
                      <a:pt x="0" y="1"/>
                    </a:lnTo>
                    <a:lnTo>
                      <a:pt x="1" y="1"/>
                    </a:lnTo>
                    <a:lnTo>
                      <a:pt x="1" y="2"/>
                    </a:lnTo>
                    <a:lnTo>
                      <a:pt x="2" y="2"/>
                    </a:lnTo>
                    <a:lnTo>
                      <a:pt x="2" y="1"/>
                    </a:lnTo>
                    <a:lnTo>
                      <a:pt x="2" y="0"/>
                    </a:lnTo>
                    <a:lnTo>
                      <a:pt x="1" y="0"/>
                    </a:lnTo>
                    <a:lnTo>
                      <a:pt x="1" y="1"/>
                    </a:lnTo>
                    <a:lnTo>
                      <a:pt x="0" y="1"/>
                    </a:lnTo>
                    <a:close/>
                  </a:path>
                </a:pathLst>
              </a:custGeom>
              <a:solidFill>
                <a:srgbClr val="DEDEDE"/>
              </a:solidFill>
              <a:ln w="9525">
                <a:noFill/>
                <a:round/>
                <a:headEnd/>
                <a:tailEnd/>
              </a:ln>
            </p:spPr>
            <p:txBody>
              <a:bodyPr/>
              <a:lstStyle/>
              <a:p>
                <a:pPr algn="l" rtl="0"/>
                <a:endParaRPr lang="en-US"/>
              </a:p>
            </p:txBody>
          </p:sp>
          <p:sp>
            <p:nvSpPr>
              <p:cNvPr id="13987" name="Freeform 201"/>
              <p:cNvSpPr>
                <a:spLocks/>
              </p:cNvSpPr>
              <p:nvPr/>
            </p:nvSpPr>
            <p:spPr bwMode="auto">
              <a:xfrm>
                <a:off x="2779" y="1927"/>
                <a:ext cx="2" cy="2"/>
              </a:xfrm>
              <a:custGeom>
                <a:avLst/>
                <a:gdLst>
                  <a:gd name="T0" fmla="*/ 0 w 2"/>
                  <a:gd name="T1" fmla="*/ 0 h 2"/>
                  <a:gd name="T2" fmla="*/ 0 w 2"/>
                  <a:gd name="T3" fmla="*/ 0 h 2"/>
                  <a:gd name="T4" fmla="*/ 0 w 2"/>
                  <a:gd name="T5" fmla="*/ 0 h 2"/>
                  <a:gd name="T6" fmla="*/ 1 w 2"/>
                  <a:gd name="T7" fmla="*/ 0 h 2"/>
                  <a:gd name="T8" fmla="*/ 1 w 2"/>
                  <a:gd name="T9" fmla="*/ 0 h 2"/>
                  <a:gd name="T10" fmla="*/ 2 w 2"/>
                  <a:gd name="T11" fmla="*/ 0 h 2"/>
                  <a:gd name="T12" fmla="*/ 2 w 2"/>
                  <a:gd name="T13" fmla="*/ 0 h 2"/>
                  <a:gd name="T14" fmla="*/ 2 w 2"/>
                  <a:gd name="T15" fmla="*/ 0 h 2"/>
                  <a:gd name="T16" fmla="*/ 2 w 2"/>
                  <a:gd name="T17" fmla="*/ 1 h 2"/>
                  <a:gd name="T18" fmla="*/ 2 w 2"/>
                  <a:gd name="T19" fmla="*/ 2 h 2"/>
                  <a:gd name="T20" fmla="*/ 2 w 2"/>
                  <a:gd name="T21" fmla="*/ 2 h 2"/>
                  <a:gd name="T22" fmla="*/ 2 w 2"/>
                  <a:gd name="T23" fmla="*/ 2 h 2"/>
                  <a:gd name="T24" fmla="*/ 1 w 2"/>
                  <a:gd name="T25" fmla="*/ 2 h 2"/>
                  <a:gd name="T26" fmla="*/ 1 w 2"/>
                  <a:gd name="T27" fmla="*/ 2 h 2"/>
                  <a:gd name="T28" fmla="*/ 0 w 2"/>
                  <a:gd name="T29" fmla="*/ 2 h 2"/>
                  <a:gd name="T30" fmla="*/ 0 w 2"/>
                  <a:gd name="T31" fmla="*/ 2 h 2"/>
                  <a:gd name="T32" fmla="*/ 0 w 2"/>
                  <a:gd name="T33" fmla="*/ 1 h 2"/>
                  <a:gd name="T34" fmla="*/ 1 w 2"/>
                  <a:gd name="T35" fmla="*/ 1 h 2"/>
                  <a:gd name="T36" fmla="*/ 1 w 2"/>
                  <a:gd name="T37" fmla="*/ 2 h 2"/>
                  <a:gd name="T38" fmla="*/ 1 w 2"/>
                  <a:gd name="T39" fmla="*/ 2 h 2"/>
                  <a:gd name="T40" fmla="*/ 1 w 2"/>
                  <a:gd name="T41" fmla="*/ 2 h 2"/>
                  <a:gd name="T42" fmla="*/ 1 w 2"/>
                  <a:gd name="T43" fmla="*/ 2 h 2"/>
                  <a:gd name="T44" fmla="*/ 2 w 2"/>
                  <a:gd name="T45" fmla="*/ 2 h 2"/>
                  <a:gd name="T46" fmla="*/ 2 w 2"/>
                  <a:gd name="T47" fmla="*/ 1 h 2"/>
                  <a:gd name="T48" fmla="*/ 2 w 2"/>
                  <a:gd name="T49" fmla="*/ 0 h 2"/>
                  <a:gd name="T50" fmla="*/ 2 w 2"/>
                  <a:gd name="T51" fmla="*/ 0 h 2"/>
                  <a:gd name="T52" fmla="*/ 1 w 2"/>
                  <a:gd name="T53" fmla="*/ 0 h 2"/>
                  <a:gd name="T54" fmla="*/ 1 w 2"/>
                  <a:gd name="T55" fmla="*/ 0 h 2"/>
                  <a:gd name="T56" fmla="*/ 1 w 2"/>
                  <a:gd name="T57" fmla="*/ 0 h 2"/>
                  <a:gd name="T58" fmla="*/ 1 w 2"/>
                  <a:gd name="T59" fmla="*/ 0 h 2"/>
                  <a:gd name="T60" fmla="*/ 1 w 2"/>
                  <a:gd name="T61" fmla="*/ 0 h 2"/>
                  <a:gd name="T62" fmla="*/ 0 w 2"/>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
                  <a:gd name="T97" fmla="*/ 0 h 2"/>
                  <a:gd name="T98" fmla="*/ 2 w 2"/>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 h="2">
                    <a:moveTo>
                      <a:pt x="0" y="0"/>
                    </a:moveTo>
                    <a:lnTo>
                      <a:pt x="0" y="0"/>
                    </a:lnTo>
                    <a:lnTo>
                      <a:pt x="1" y="0"/>
                    </a:lnTo>
                    <a:lnTo>
                      <a:pt x="2" y="0"/>
                    </a:lnTo>
                    <a:lnTo>
                      <a:pt x="2" y="1"/>
                    </a:lnTo>
                    <a:lnTo>
                      <a:pt x="2" y="2"/>
                    </a:lnTo>
                    <a:lnTo>
                      <a:pt x="1" y="2"/>
                    </a:lnTo>
                    <a:lnTo>
                      <a:pt x="0" y="2"/>
                    </a:lnTo>
                    <a:lnTo>
                      <a:pt x="0" y="1"/>
                    </a:lnTo>
                    <a:lnTo>
                      <a:pt x="0" y="0"/>
                    </a:lnTo>
                    <a:lnTo>
                      <a:pt x="1" y="1"/>
                    </a:lnTo>
                    <a:lnTo>
                      <a:pt x="1" y="2"/>
                    </a:lnTo>
                    <a:lnTo>
                      <a:pt x="2" y="2"/>
                    </a:lnTo>
                    <a:lnTo>
                      <a:pt x="2" y="1"/>
                    </a:lnTo>
                    <a:lnTo>
                      <a:pt x="2" y="0"/>
                    </a:lnTo>
                    <a:lnTo>
                      <a:pt x="1" y="0"/>
                    </a:lnTo>
                    <a:lnTo>
                      <a:pt x="0"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13988" name="Freeform 202"/>
              <p:cNvSpPr>
                <a:spLocks/>
              </p:cNvSpPr>
              <p:nvPr/>
            </p:nvSpPr>
            <p:spPr bwMode="auto">
              <a:xfrm>
                <a:off x="2784" y="1926"/>
                <a:ext cx="3" cy="3"/>
              </a:xfrm>
              <a:custGeom>
                <a:avLst/>
                <a:gdLst>
                  <a:gd name="T0" fmla="*/ 0 w 3"/>
                  <a:gd name="T1" fmla="*/ 1 h 3"/>
                  <a:gd name="T2" fmla="*/ 1 w 3"/>
                  <a:gd name="T3" fmla="*/ 1 h 3"/>
                  <a:gd name="T4" fmla="*/ 1 w 3"/>
                  <a:gd name="T5" fmla="*/ 1 h 3"/>
                  <a:gd name="T6" fmla="*/ 1 w 3"/>
                  <a:gd name="T7" fmla="*/ 1 h 3"/>
                  <a:gd name="T8" fmla="*/ 2 w 3"/>
                  <a:gd name="T9" fmla="*/ 1 h 3"/>
                  <a:gd name="T10" fmla="*/ 2 w 3"/>
                  <a:gd name="T11" fmla="*/ 1 h 3"/>
                  <a:gd name="T12" fmla="*/ 3 w 3"/>
                  <a:gd name="T13" fmla="*/ 1 h 3"/>
                  <a:gd name="T14" fmla="*/ 3 w 3"/>
                  <a:gd name="T15" fmla="*/ 1 h 3"/>
                  <a:gd name="T16" fmla="*/ 3 w 3"/>
                  <a:gd name="T17" fmla="*/ 2 h 3"/>
                  <a:gd name="T18" fmla="*/ 3 w 3"/>
                  <a:gd name="T19" fmla="*/ 3 h 3"/>
                  <a:gd name="T20" fmla="*/ 3 w 3"/>
                  <a:gd name="T21" fmla="*/ 3 h 3"/>
                  <a:gd name="T22" fmla="*/ 2 w 3"/>
                  <a:gd name="T23" fmla="*/ 3 h 3"/>
                  <a:gd name="T24" fmla="*/ 2 w 3"/>
                  <a:gd name="T25" fmla="*/ 3 h 3"/>
                  <a:gd name="T26" fmla="*/ 1 w 3"/>
                  <a:gd name="T27" fmla="*/ 3 h 3"/>
                  <a:gd name="T28" fmla="*/ 1 w 3"/>
                  <a:gd name="T29" fmla="*/ 3 h 3"/>
                  <a:gd name="T30" fmla="*/ 0 w 3"/>
                  <a:gd name="T31" fmla="*/ 3 h 3"/>
                  <a:gd name="T32" fmla="*/ 0 w 3"/>
                  <a:gd name="T33" fmla="*/ 2 h 3"/>
                  <a:gd name="T34" fmla="*/ 1 w 3"/>
                  <a:gd name="T35" fmla="*/ 2 h 3"/>
                  <a:gd name="T36" fmla="*/ 1 w 3"/>
                  <a:gd name="T37" fmla="*/ 2 h 3"/>
                  <a:gd name="T38" fmla="*/ 1 w 3"/>
                  <a:gd name="T39" fmla="*/ 3 h 3"/>
                  <a:gd name="T40" fmla="*/ 1 w 3"/>
                  <a:gd name="T41" fmla="*/ 3 h 3"/>
                  <a:gd name="T42" fmla="*/ 2 w 3"/>
                  <a:gd name="T43" fmla="*/ 3 h 3"/>
                  <a:gd name="T44" fmla="*/ 2 w 3"/>
                  <a:gd name="T45" fmla="*/ 2 h 3"/>
                  <a:gd name="T46" fmla="*/ 2 w 3"/>
                  <a:gd name="T47" fmla="*/ 2 h 3"/>
                  <a:gd name="T48" fmla="*/ 2 w 3"/>
                  <a:gd name="T49" fmla="*/ 1 h 3"/>
                  <a:gd name="T50" fmla="*/ 2 w 3"/>
                  <a:gd name="T51" fmla="*/ 1 h 3"/>
                  <a:gd name="T52" fmla="*/ 2 w 3"/>
                  <a:gd name="T53" fmla="*/ 1 h 3"/>
                  <a:gd name="T54" fmla="*/ 1 w 3"/>
                  <a:gd name="T55" fmla="*/ 1 h 3"/>
                  <a:gd name="T56" fmla="*/ 1 w 3"/>
                  <a:gd name="T57" fmla="*/ 1 h 3"/>
                  <a:gd name="T58" fmla="*/ 1 w 3"/>
                  <a:gd name="T59" fmla="*/ 1 h 3"/>
                  <a:gd name="T60" fmla="*/ 1 w 3"/>
                  <a:gd name="T61" fmla="*/ 1 h 3"/>
                  <a:gd name="T62" fmla="*/ 0 w 3"/>
                  <a:gd name="T63" fmla="*/ 1 h 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3"/>
                  <a:gd name="T98" fmla="*/ 3 w 3"/>
                  <a:gd name="T99" fmla="*/ 3 h 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3">
                    <a:moveTo>
                      <a:pt x="0" y="1"/>
                    </a:moveTo>
                    <a:lnTo>
                      <a:pt x="0" y="1"/>
                    </a:lnTo>
                    <a:lnTo>
                      <a:pt x="1" y="1"/>
                    </a:lnTo>
                    <a:lnTo>
                      <a:pt x="2" y="0"/>
                    </a:lnTo>
                    <a:lnTo>
                      <a:pt x="2" y="1"/>
                    </a:lnTo>
                    <a:lnTo>
                      <a:pt x="3" y="1"/>
                    </a:lnTo>
                    <a:lnTo>
                      <a:pt x="3" y="2"/>
                    </a:lnTo>
                    <a:lnTo>
                      <a:pt x="3" y="3"/>
                    </a:lnTo>
                    <a:lnTo>
                      <a:pt x="2" y="3"/>
                    </a:lnTo>
                    <a:lnTo>
                      <a:pt x="1" y="3"/>
                    </a:lnTo>
                    <a:lnTo>
                      <a:pt x="0" y="3"/>
                    </a:lnTo>
                    <a:lnTo>
                      <a:pt x="0" y="2"/>
                    </a:lnTo>
                    <a:lnTo>
                      <a:pt x="0" y="1"/>
                    </a:lnTo>
                    <a:lnTo>
                      <a:pt x="1" y="2"/>
                    </a:lnTo>
                    <a:lnTo>
                      <a:pt x="1" y="3"/>
                    </a:lnTo>
                    <a:lnTo>
                      <a:pt x="2" y="3"/>
                    </a:lnTo>
                    <a:lnTo>
                      <a:pt x="2" y="2"/>
                    </a:lnTo>
                    <a:lnTo>
                      <a:pt x="2" y="1"/>
                    </a:lnTo>
                    <a:lnTo>
                      <a:pt x="1" y="1"/>
                    </a:lnTo>
                    <a:lnTo>
                      <a:pt x="1" y="2"/>
                    </a:lnTo>
                    <a:lnTo>
                      <a:pt x="0" y="1"/>
                    </a:lnTo>
                    <a:close/>
                  </a:path>
                </a:pathLst>
              </a:custGeom>
              <a:solidFill>
                <a:srgbClr val="DEDEDE"/>
              </a:solidFill>
              <a:ln w="9525">
                <a:noFill/>
                <a:round/>
                <a:headEnd/>
                <a:tailEnd/>
              </a:ln>
            </p:spPr>
            <p:txBody>
              <a:bodyPr/>
              <a:lstStyle/>
              <a:p>
                <a:pPr algn="l" rtl="0"/>
                <a:endParaRPr lang="en-US"/>
              </a:p>
            </p:txBody>
          </p:sp>
          <p:sp>
            <p:nvSpPr>
              <p:cNvPr id="13989" name="Freeform 203"/>
              <p:cNvSpPr>
                <a:spLocks/>
              </p:cNvSpPr>
              <p:nvPr/>
            </p:nvSpPr>
            <p:spPr bwMode="auto">
              <a:xfrm>
                <a:off x="2768" y="1927"/>
                <a:ext cx="3" cy="2"/>
              </a:xfrm>
              <a:custGeom>
                <a:avLst/>
                <a:gdLst>
                  <a:gd name="T0" fmla="*/ 3 w 3"/>
                  <a:gd name="T1" fmla="*/ 0 h 2"/>
                  <a:gd name="T2" fmla="*/ 1 w 3"/>
                  <a:gd name="T3" fmla="*/ 0 h 2"/>
                  <a:gd name="T4" fmla="*/ 1 w 3"/>
                  <a:gd name="T5" fmla="*/ 1 h 2"/>
                  <a:gd name="T6" fmla="*/ 1 w 3"/>
                  <a:gd name="T7" fmla="*/ 1 h 2"/>
                  <a:gd name="T8" fmla="*/ 1 w 3"/>
                  <a:gd name="T9" fmla="*/ 1 h 2"/>
                  <a:gd name="T10" fmla="*/ 2 w 3"/>
                  <a:gd name="T11" fmla="*/ 1 h 2"/>
                  <a:gd name="T12" fmla="*/ 2 w 3"/>
                  <a:gd name="T13" fmla="*/ 1 h 2"/>
                  <a:gd name="T14" fmla="*/ 3 w 3"/>
                  <a:gd name="T15" fmla="*/ 1 h 2"/>
                  <a:gd name="T16" fmla="*/ 3 w 3"/>
                  <a:gd name="T17" fmla="*/ 1 h 2"/>
                  <a:gd name="T18" fmla="*/ 3 w 3"/>
                  <a:gd name="T19" fmla="*/ 2 h 2"/>
                  <a:gd name="T20" fmla="*/ 3 w 3"/>
                  <a:gd name="T21" fmla="*/ 2 h 2"/>
                  <a:gd name="T22" fmla="*/ 2 w 3"/>
                  <a:gd name="T23" fmla="*/ 2 h 2"/>
                  <a:gd name="T24" fmla="*/ 1 w 3"/>
                  <a:gd name="T25" fmla="*/ 2 h 2"/>
                  <a:gd name="T26" fmla="*/ 1 w 3"/>
                  <a:gd name="T27" fmla="*/ 2 h 2"/>
                  <a:gd name="T28" fmla="*/ 0 w 3"/>
                  <a:gd name="T29" fmla="*/ 2 h 2"/>
                  <a:gd name="T30" fmla="*/ 0 w 3"/>
                  <a:gd name="T31" fmla="*/ 2 h 2"/>
                  <a:gd name="T32" fmla="*/ 0 w 3"/>
                  <a:gd name="T33" fmla="*/ 2 h 2"/>
                  <a:gd name="T34" fmla="*/ 1 w 3"/>
                  <a:gd name="T35" fmla="*/ 2 h 2"/>
                  <a:gd name="T36" fmla="*/ 1 w 3"/>
                  <a:gd name="T37" fmla="*/ 2 h 2"/>
                  <a:gd name="T38" fmla="*/ 1 w 3"/>
                  <a:gd name="T39" fmla="*/ 2 h 2"/>
                  <a:gd name="T40" fmla="*/ 1 w 3"/>
                  <a:gd name="T41" fmla="*/ 2 h 2"/>
                  <a:gd name="T42" fmla="*/ 2 w 3"/>
                  <a:gd name="T43" fmla="*/ 2 h 2"/>
                  <a:gd name="T44" fmla="*/ 2 w 3"/>
                  <a:gd name="T45" fmla="*/ 2 h 2"/>
                  <a:gd name="T46" fmla="*/ 2 w 3"/>
                  <a:gd name="T47" fmla="*/ 1 h 2"/>
                  <a:gd name="T48" fmla="*/ 2 w 3"/>
                  <a:gd name="T49" fmla="*/ 1 h 2"/>
                  <a:gd name="T50" fmla="*/ 2 w 3"/>
                  <a:gd name="T51" fmla="*/ 1 h 2"/>
                  <a:gd name="T52" fmla="*/ 1 w 3"/>
                  <a:gd name="T53" fmla="*/ 1 h 2"/>
                  <a:gd name="T54" fmla="*/ 1 w 3"/>
                  <a:gd name="T55" fmla="*/ 1 h 2"/>
                  <a:gd name="T56" fmla="*/ 1 w 3"/>
                  <a:gd name="T57" fmla="*/ 1 h 2"/>
                  <a:gd name="T58" fmla="*/ 1 w 3"/>
                  <a:gd name="T59" fmla="*/ 1 h 2"/>
                  <a:gd name="T60" fmla="*/ 1 w 3"/>
                  <a:gd name="T61" fmla="*/ 1 h 2"/>
                  <a:gd name="T62" fmla="*/ 0 w 3"/>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2"/>
                  <a:gd name="T98" fmla="*/ 3 w 3"/>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2">
                    <a:moveTo>
                      <a:pt x="0" y="0"/>
                    </a:moveTo>
                    <a:lnTo>
                      <a:pt x="3" y="0"/>
                    </a:lnTo>
                    <a:lnTo>
                      <a:pt x="1" y="0"/>
                    </a:lnTo>
                    <a:lnTo>
                      <a:pt x="1" y="1"/>
                    </a:lnTo>
                    <a:lnTo>
                      <a:pt x="2" y="1"/>
                    </a:lnTo>
                    <a:lnTo>
                      <a:pt x="3" y="1"/>
                    </a:lnTo>
                    <a:lnTo>
                      <a:pt x="3" y="2"/>
                    </a:lnTo>
                    <a:lnTo>
                      <a:pt x="2" y="2"/>
                    </a:lnTo>
                    <a:lnTo>
                      <a:pt x="1" y="2"/>
                    </a:lnTo>
                    <a:lnTo>
                      <a:pt x="0" y="2"/>
                    </a:lnTo>
                    <a:lnTo>
                      <a:pt x="1" y="2"/>
                    </a:lnTo>
                    <a:lnTo>
                      <a:pt x="2" y="2"/>
                    </a:lnTo>
                    <a:lnTo>
                      <a:pt x="2" y="1"/>
                    </a:lnTo>
                    <a:lnTo>
                      <a:pt x="1" y="1"/>
                    </a:lnTo>
                    <a:lnTo>
                      <a:pt x="0" y="1"/>
                    </a:lnTo>
                    <a:lnTo>
                      <a:pt x="0"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13990" name="Freeform 204"/>
              <p:cNvSpPr>
                <a:spLocks/>
              </p:cNvSpPr>
              <p:nvPr/>
            </p:nvSpPr>
            <p:spPr bwMode="auto">
              <a:xfrm>
                <a:off x="2725" y="1922"/>
                <a:ext cx="4" cy="4"/>
              </a:xfrm>
              <a:custGeom>
                <a:avLst/>
                <a:gdLst>
                  <a:gd name="T0" fmla="*/ 1 w 4"/>
                  <a:gd name="T1" fmla="*/ 1 h 4"/>
                  <a:gd name="T2" fmla="*/ 1 w 4"/>
                  <a:gd name="T3" fmla="*/ 1 h 4"/>
                  <a:gd name="T4" fmla="*/ 1 w 4"/>
                  <a:gd name="T5" fmla="*/ 1 h 4"/>
                  <a:gd name="T6" fmla="*/ 1 w 4"/>
                  <a:gd name="T7" fmla="*/ 1 h 4"/>
                  <a:gd name="T8" fmla="*/ 1 w 4"/>
                  <a:gd name="T9" fmla="*/ 1 h 4"/>
                  <a:gd name="T10" fmla="*/ 1 w 4"/>
                  <a:gd name="T11" fmla="*/ 2 h 4"/>
                  <a:gd name="T12" fmla="*/ 1 w 4"/>
                  <a:gd name="T13" fmla="*/ 2 h 4"/>
                  <a:gd name="T14" fmla="*/ 1 w 4"/>
                  <a:gd name="T15" fmla="*/ 3 h 4"/>
                  <a:gd name="T16" fmla="*/ 1 w 4"/>
                  <a:gd name="T17" fmla="*/ 3 h 4"/>
                  <a:gd name="T18" fmla="*/ 2 w 4"/>
                  <a:gd name="T19" fmla="*/ 2 h 4"/>
                  <a:gd name="T20" fmla="*/ 2 w 4"/>
                  <a:gd name="T21" fmla="*/ 2 h 4"/>
                  <a:gd name="T22" fmla="*/ 3 w 4"/>
                  <a:gd name="T23" fmla="*/ 1 h 4"/>
                  <a:gd name="T24" fmla="*/ 3 w 4"/>
                  <a:gd name="T25" fmla="*/ 1 h 4"/>
                  <a:gd name="T26" fmla="*/ 3 w 4"/>
                  <a:gd name="T27" fmla="*/ 1 h 4"/>
                  <a:gd name="T28" fmla="*/ 4 w 4"/>
                  <a:gd name="T29" fmla="*/ 1 h 4"/>
                  <a:gd name="T30" fmla="*/ 4 w 4"/>
                  <a:gd name="T31" fmla="*/ 1 h 4"/>
                  <a:gd name="T32" fmla="*/ 3 w 4"/>
                  <a:gd name="T33" fmla="*/ 2 h 4"/>
                  <a:gd name="T34" fmla="*/ 3 w 4"/>
                  <a:gd name="T35" fmla="*/ 3 h 4"/>
                  <a:gd name="T36" fmla="*/ 3 w 4"/>
                  <a:gd name="T37" fmla="*/ 3 h 4"/>
                  <a:gd name="T38" fmla="*/ 3 w 4"/>
                  <a:gd name="T39" fmla="*/ 3 h 4"/>
                  <a:gd name="T40" fmla="*/ 3 w 4"/>
                  <a:gd name="T41" fmla="*/ 4 h 4"/>
                  <a:gd name="T42" fmla="*/ 3 w 4"/>
                  <a:gd name="T43" fmla="*/ 4 h 4"/>
                  <a:gd name="T44" fmla="*/ 3 w 4"/>
                  <a:gd name="T45" fmla="*/ 4 h 4"/>
                  <a:gd name="T46" fmla="*/ 2 w 4"/>
                  <a:gd name="T47" fmla="*/ 4 h 4"/>
                  <a:gd name="T48" fmla="*/ 2 w 4"/>
                  <a:gd name="T49" fmla="*/ 4 h 4"/>
                  <a:gd name="T50" fmla="*/ 2 w 4"/>
                  <a:gd name="T51" fmla="*/ 4 h 4"/>
                  <a:gd name="T52" fmla="*/ 2 w 4"/>
                  <a:gd name="T53" fmla="*/ 3 h 4"/>
                  <a:gd name="T54" fmla="*/ 2 w 4"/>
                  <a:gd name="T55" fmla="*/ 3 h 4"/>
                  <a:gd name="T56" fmla="*/ 2 w 4"/>
                  <a:gd name="T57" fmla="*/ 4 h 4"/>
                  <a:gd name="T58" fmla="*/ 1 w 4"/>
                  <a:gd name="T59" fmla="*/ 4 h 4"/>
                  <a:gd name="T60" fmla="*/ 1 w 4"/>
                  <a:gd name="T61" fmla="*/ 4 h 4"/>
                  <a:gd name="T62" fmla="*/ 1 w 4"/>
                  <a:gd name="T63" fmla="*/ 4 h 4"/>
                  <a:gd name="T64" fmla="*/ 1 w 4"/>
                  <a:gd name="T65" fmla="*/ 3 h 4"/>
                  <a:gd name="T66" fmla="*/ 0 w 4"/>
                  <a:gd name="T67" fmla="*/ 3 h 4"/>
                  <a:gd name="T68" fmla="*/ 0 w 4"/>
                  <a:gd name="T69" fmla="*/ 2 h 4"/>
                  <a:gd name="T70" fmla="*/ 0 w 4"/>
                  <a:gd name="T71" fmla="*/ 2 h 4"/>
                  <a:gd name="T72" fmla="*/ 1 w 4"/>
                  <a:gd name="T73" fmla="*/ 1 h 4"/>
                  <a:gd name="T74" fmla="*/ 1 w 4"/>
                  <a:gd name="T75" fmla="*/ 1 h 4"/>
                  <a:gd name="T76" fmla="*/ 1 w 4"/>
                  <a:gd name="T77" fmla="*/ 0 h 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
                  <a:gd name="T118" fmla="*/ 0 h 4"/>
                  <a:gd name="T119" fmla="*/ 4 w 4"/>
                  <a:gd name="T120" fmla="*/ 4 h 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 h="4">
                    <a:moveTo>
                      <a:pt x="1" y="0"/>
                    </a:moveTo>
                    <a:lnTo>
                      <a:pt x="1" y="1"/>
                    </a:lnTo>
                    <a:lnTo>
                      <a:pt x="2" y="1"/>
                    </a:lnTo>
                    <a:lnTo>
                      <a:pt x="1" y="1"/>
                    </a:lnTo>
                    <a:lnTo>
                      <a:pt x="1" y="2"/>
                    </a:lnTo>
                    <a:lnTo>
                      <a:pt x="1" y="3"/>
                    </a:lnTo>
                    <a:lnTo>
                      <a:pt x="2" y="2"/>
                    </a:lnTo>
                    <a:lnTo>
                      <a:pt x="3" y="1"/>
                    </a:lnTo>
                    <a:lnTo>
                      <a:pt x="3" y="0"/>
                    </a:lnTo>
                    <a:lnTo>
                      <a:pt x="3" y="1"/>
                    </a:lnTo>
                    <a:lnTo>
                      <a:pt x="4" y="1"/>
                    </a:lnTo>
                    <a:lnTo>
                      <a:pt x="3" y="2"/>
                    </a:lnTo>
                    <a:lnTo>
                      <a:pt x="3" y="3"/>
                    </a:lnTo>
                    <a:lnTo>
                      <a:pt x="3" y="4"/>
                    </a:lnTo>
                    <a:lnTo>
                      <a:pt x="2" y="4"/>
                    </a:lnTo>
                    <a:lnTo>
                      <a:pt x="2" y="3"/>
                    </a:lnTo>
                    <a:lnTo>
                      <a:pt x="2" y="4"/>
                    </a:lnTo>
                    <a:lnTo>
                      <a:pt x="1" y="4"/>
                    </a:lnTo>
                    <a:lnTo>
                      <a:pt x="1" y="3"/>
                    </a:lnTo>
                    <a:lnTo>
                      <a:pt x="0" y="3"/>
                    </a:lnTo>
                    <a:lnTo>
                      <a:pt x="0" y="2"/>
                    </a:lnTo>
                    <a:lnTo>
                      <a:pt x="1" y="1"/>
                    </a:lnTo>
                    <a:lnTo>
                      <a:pt x="1"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13991" name="Freeform 205"/>
              <p:cNvSpPr>
                <a:spLocks/>
              </p:cNvSpPr>
              <p:nvPr/>
            </p:nvSpPr>
            <p:spPr bwMode="auto">
              <a:xfrm>
                <a:off x="2728" y="1922"/>
                <a:ext cx="3" cy="4"/>
              </a:xfrm>
              <a:custGeom>
                <a:avLst/>
                <a:gdLst>
                  <a:gd name="T0" fmla="*/ 1 w 3"/>
                  <a:gd name="T1" fmla="*/ 1 h 4"/>
                  <a:gd name="T2" fmla="*/ 1 w 3"/>
                  <a:gd name="T3" fmla="*/ 1 h 4"/>
                  <a:gd name="T4" fmla="*/ 1 w 3"/>
                  <a:gd name="T5" fmla="*/ 1 h 4"/>
                  <a:gd name="T6" fmla="*/ 2 w 3"/>
                  <a:gd name="T7" fmla="*/ 1 h 4"/>
                  <a:gd name="T8" fmla="*/ 2 w 3"/>
                  <a:gd name="T9" fmla="*/ 1 h 4"/>
                  <a:gd name="T10" fmla="*/ 2 w 3"/>
                  <a:gd name="T11" fmla="*/ 1 h 4"/>
                  <a:gd name="T12" fmla="*/ 2 w 3"/>
                  <a:gd name="T13" fmla="*/ 1 h 4"/>
                  <a:gd name="T14" fmla="*/ 2 w 3"/>
                  <a:gd name="T15" fmla="*/ 0 h 4"/>
                  <a:gd name="T16" fmla="*/ 2 w 3"/>
                  <a:gd name="T17" fmla="*/ 0 h 4"/>
                  <a:gd name="T18" fmla="*/ 2 w 3"/>
                  <a:gd name="T19" fmla="*/ 0 h 4"/>
                  <a:gd name="T20" fmla="*/ 2 w 3"/>
                  <a:gd name="T21" fmla="*/ 0 h 4"/>
                  <a:gd name="T22" fmla="*/ 2 w 3"/>
                  <a:gd name="T23" fmla="*/ 0 h 4"/>
                  <a:gd name="T24" fmla="*/ 2 w 3"/>
                  <a:gd name="T25" fmla="*/ 1 h 4"/>
                  <a:gd name="T26" fmla="*/ 2 w 3"/>
                  <a:gd name="T27" fmla="*/ 1 h 4"/>
                  <a:gd name="T28" fmla="*/ 2 w 3"/>
                  <a:gd name="T29" fmla="*/ 1 h 4"/>
                  <a:gd name="T30" fmla="*/ 2 w 3"/>
                  <a:gd name="T31" fmla="*/ 2 h 4"/>
                  <a:gd name="T32" fmla="*/ 2 w 3"/>
                  <a:gd name="T33" fmla="*/ 2 h 4"/>
                  <a:gd name="T34" fmla="*/ 1 w 3"/>
                  <a:gd name="T35" fmla="*/ 2 h 4"/>
                  <a:gd name="T36" fmla="*/ 1 w 3"/>
                  <a:gd name="T37" fmla="*/ 2 h 4"/>
                  <a:gd name="T38" fmla="*/ 1 w 3"/>
                  <a:gd name="T39" fmla="*/ 3 h 4"/>
                  <a:gd name="T40" fmla="*/ 1 w 3"/>
                  <a:gd name="T41" fmla="*/ 3 h 4"/>
                  <a:gd name="T42" fmla="*/ 1 w 3"/>
                  <a:gd name="T43" fmla="*/ 3 h 4"/>
                  <a:gd name="T44" fmla="*/ 2 w 3"/>
                  <a:gd name="T45" fmla="*/ 3 h 4"/>
                  <a:gd name="T46" fmla="*/ 2 w 3"/>
                  <a:gd name="T47" fmla="*/ 2 h 4"/>
                  <a:gd name="T48" fmla="*/ 2 w 3"/>
                  <a:gd name="T49" fmla="*/ 2 h 4"/>
                  <a:gd name="T50" fmla="*/ 2 w 3"/>
                  <a:gd name="T51" fmla="*/ 2 h 4"/>
                  <a:gd name="T52" fmla="*/ 2 w 3"/>
                  <a:gd name="T53" fmla="*/ 2 h 4"/>
                  <a:gd name="T54" fmla="*/ 3 w 3"/>
                  <a:gd name="T55" fmla="*/ 2 h 4"/>
                  <a:gd name="T56" fmla="*/ 3 w 3"/>
                  <a:gd name="T57" fmla="*/ 2 h 4"/>
                  <a:gd name="T58" fmla="*/ 3 w 3"/>
                  <a:gd name="T59" fmla="*/ 3 h 4"/>
                  <a:gd name="T60" fmla="*/ 3 w 3"/>
                  <a:gd name="T61" fmla="*/ 3 h 4"/>
                  <a:gd name="T62" fmla="*/ 3 w 3"/>
                  <a:gd name="T63" fmla="*/ 3 h 4"/>
                  <a:gd name="T64" fmla="*/ 2 w 3"/>
                  <a:gd name="T65" fmla="*/ 3 h 4"/>
                  <a:gd name="T66" fmla="*/ 2 w 3"/>
                  <a:gd name="T67" fmla="*/ 3 h 4"/>
                  <a:gd name="T68" fmla="*/ 2 w 3"/>
                  <a:gd name="T69" fmla="*/ 3 h 4"/>
                  <a:gd name="T70" fmla="*/ 1 w 3"/>
                  <a:gd name="T71" fmla="*/ 3 h 4"/>
                  <a:gd name="T72" fmla="*/ 1 w 3"/>
                  <a:gd name="T73" fmla="*/ 4 h 4"/>
                  <a:gd name="T74" fmla="*/ 1 w 3"/>
                  <a:gd name="T75" fmla="*/ 4 h 4"/>
                  <a:gd name="T76" fmla="*/ 0 w 3"/>
                  <a:gd name="T77" fmla="*/ 4 h 4"/>
                  <a:gd name="T78" fmla="*/ 0 w 3"/>
                  <a:gd name="T79" fmla="*/ 4 h 4"/>
                  <a:gd name="T80" fmla="*/ 0 w 3"/>
                  <a:gd name="T81" fmla="*/ 4 h 4"/>
                  <a:gd name="T82" fmla="*/ 0 w 3"/>
                  <a:gd name="T83" fmla="*/ 4 h 4"/>
                  <a:gd name="T84" fmla="*/ 0 w 3"/>
                  <a:gd name="T85" fmla="*/ 4 h 4"/>
                  <a:gd name="T86" fmla="*/ 0 w 3"/>
                  <a:gd name="T87" fmla="*/ 4 h 4"/>
                  <a:gd name="T88" fmla="*/ 0 w 3"/>
                  <a:gd name="T89" fmla="*/ 4 h 4"/>
                  <a:gd name="T90" fmla="*/ 0 w 3"/>
                  <a:gd name="T91" fmla="*/ 3 h 4"/>
                  <a:gd name="T92" fmla="*/ 0 w 3"/>
                  <a:gd name="T93" fmla="*/ 3 h 4"/>
                  <a:gd name="T94" fmla="*/ 0 w 3"/>
                  <a:gd name="T95" fmla="*/ 3 h 4"/>
                  <a:gd name="T96" fmla="*/ 1 w 3"/>
                  <a:gd name="T97" fmla="*/ 2 h 4"/>
                  <a:gd name="T98" fmla="*/ 1 w 3"/>
                  <a:gd name="T99" fmla="*/ 2 h 4"/>
                  <a:gd name="T100" fmla="*/ 1 w 3"/>
                  <a:gd name="T101" fmla="*/ 1 h 4"/>
                  <a:gd name="T102" fmla="*/ 1 w 3"/>
                  <a:gd name="T103" fmla="*/ 1 h 4"/>
                  <a:gd name="T104" fmla="*/ 1 w 3"/>
                  <a:gd name="T105" fmla="*/ 1 h 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
                  <a:gd name="T160" fmla="*/ 0 h 4"/>
                  <a:gd name="T161" fmla="*/ 3 w 3"/>
                  <a:gd name="T162" fmla="*/ 4 h 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 h="4">
                    <a:moveTo>
                      <a:pt x="1" y="1"/>
                    </a:moveTo>
                    <a:lnTo>
                      <a:pt x="1" y="1"/>
                    </a:lnTo>
                    <a:lnTo>
                      <a:pt x="2" y="1"/>
                    </a:lnTo>
                    <a:lnTo>
                      <a:pt x="2" y="0"/>
                    </a:lnTo>
                    <a:lnTo>
                      <a:pt x="2" y="1"/>
                    </a:lnTo>
                    <a:lnTo>
                      <a:pt x="2" y="2"/>
                    </a:lnTo>
                    <a:lnTo>
                      <a:pt x="1" y="2"/>
                    </a:lnTo>
                    <a:lnTo>
                      <a:pt x="1" y="3"/>
                    </a:lnTo>
                    <a:lnTo>
                      <a:pt x="2" y="3"/>
                    </a:lnTo>
                    <a:lnTo>
                      <a:pt x="2" y="2"/>
                    </a:lnTo>
                    <a:lnTo>
                      <a:pt x="3" y="2"/>
                    </a:lnTo>
                    <a:lnTo>
                      <a:pt x="3" y="3"/>
                    </a:lnTo>
                    <a:lnTo>
                      <a:pt x="2" y="3"/>
                    </a:lnTo>
                    <a:lnTo>
                      <a:pt x="1" y="3"/>
                    </a:lnTo>
                    <a:lnTo>
                      <a:pt x="1" y="4"/>
                    </a:lnTo>
                    <a:lnTo>
                      <a:pt x="0" y="4"/>
                    </a:lnTo>
                    <a:lnTo>
                      <a:pt x="0" y="3"/>
                    </a:lnTo>
                    <a:lnTo>
                      <a:pt x="1" y="2"/>
                    </a:lnTo>
                    <a:lnTo>
                      <a:pt x="1" y="1"/>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13992" name="Freeform 206"/>
              <p:cNvSpPr>
                <a:spLocks/>
              </p:cNvSpPr>
              <p:nvPr/>
            </p:nvSpPr>
            <p:spPr bwMode="auto">
              <a:xfrm>
                <a:off x="2730" y="1922"/>
                <a:ext cx="3" cy="4"/>
              </a:xfrm>
              <a:custGeom>
                <a:avLst/>
                <a:gdLst>
                  <a:gd name="T0" fmla="*/ 3 w 3"/>
                  <a:gd name="T1" fmla="*/ 0 h 4"/>
                  <a:gd name="T2" fmla="*/ 3 w 3"/>
                  <a:gd name="T3" fmla="*/ 0 h 4"/>
                  <a:gd name="T4" fmla="*/ 3 w 3"/>
                  <a:gd name="T5" fmla="*/ 0 h 4"/>
                  <a:gd name="T6" fmla="*/ 3 w 3"/>
                  <a:gd name="T7" fmla="*/ 0 h 4"/>
                  <a:gd name="T8" fmla="*/ 3 w 3"/>
                  <a:gd name="T9" fmla="*/ 0 h 4"/>
                  <a:gd name="T10" fmla="*/ 3 w 3"/>
                  <a:gd name="T11" fmla="*/ 0 h 4"/>
                  <a:gd name="T12" fmla="*/ 2 w 3"/>
                  <a:gd name="T13" fmla="*/ 0 h 4"/>
                  <a:gd name="T14" fmla="*/ 2 w 3"/>
                  <a:gd name="T15" fmla="*/ 0 h 4"/>
                  <a:gd name="T16" fmla="*/ 2 w 3"/>
                  <a:gd name="T17" fmla="*/ 0 h 4"/>
                  <a:gd name="T18" fmla="*/ 1 w 3"/>
                  <a:gd name="T19" fmla="*/ 0 h 4"/>
                  <a:gd name="T20" fmla="*/ 1 w 3"/>
                  <a:gd name="T21" fmla="*/ 0 h 4"/>
                  <a:gd name="T22" fmla="*/ 1 w 3"/>
                  <a:gd name="T23" fmla="*/ 1 h 4"/>
                  <a:gd name="T24" fmla="*/ 1 w 3"/>
                  <a:gd name="T25" fmla="*/ 1 h 4"/>
                  <a:gd name="T26" fmla="*/ 1 w 3"/>
                  <a:gd name="T27" fmla="*/ 1 h 4"/>
                  <a:gd name="T28" fmla="*/ 0 w 3"/>
                  <a:gd name="T29" fmla="*/ 1 h 4"/>
                  <a:gd name="T30" fmla="*/ 0 w 3"/>
                  <a:gd name="T31" fmla="*/ 1 h 4"/>
                  <a:gd name="T32" fmla="*/ 0 w 3"/>
                  <a:gd name="T33" fmla="*/ 1 h 4"/>
                  <a:gd name="T34" fmla="*/ 0 w 3"/>
                  <a:gd name="T35" fmla="*/ 1 h 4"/>
                  <a:gd name="T36" fmla="*/ 0 w 3"/>
                  <a:gd name="T37" fmla="*/ 2 h 4"/>
                  <a:gd name="T38" fmla="*/ 0 w 3"/>
                  <a:gd name="T39" fmla="*/ 2 h 4"/>
                  <a:gd name="T40" fmla="*/ 0 w 3"/>
                  <a:gd name="T41" fmla="*/ 2 h 4"/>
                  <a:gd name="T42" fmla="*/ 0 w 3"/>
                  <a:gd name="T43" fmla="*/ 2 h 4"/>
                  <a:gd name="T44" fmla="*/ 1 w 3"/>
                  <a:gd name="T45" fmla="*/ 2 h 4"/>
                  <a:gd name="T46" fmla="*/ 1 w 3"/>
                  <a:gd name="T47" fmla="*/ 2 h 4"/>
                  <a:gd name="T48" fmla="*/ 1 w 3"/>
                  <a:gd name="T49" fmla="*/ 1 h 4"/>
                  <a:gd name="T50" fmla="*/ 1 w 3"/>
                  <a:gd name="T51" fmla="*/ 1 h 4"/>
                  <a:gd name="T52" fmla="*/ 1 w 3"/>
                  <a:gd name="T53" fmla="*/ 1 h 4"/>
                  <a:gd name="T54" fmla="*/ 1 w 3"/>
                  <a:gd name="T55" fmla="*/ 2 h 4"/>
                  <a:gd name="T56" fmla="*/ 1 w 3"/>
                  <a:gd name="T57" fmla="*/ 2 h 4"/>
                  <a:gd name="T58" fmla="*/ 1 w 3"/>
                  <a:gd name="T59" fmla="*/ 2 h 4"/>
                  <a:gd name="T60" fmla="*/ 1 w 3"/>
                  <a:gd name="T61" fmla="*/ 3 h 4"/>
                  <a:gd name="T62" fmla="*/ 1 w 3"/>
                  <a:gd name="T63" fmla="*/ 3 h 4"/>
                  <a:gd name="T64" fmla="*/ 1 w 3"/>
                  <a:gd name="T65" fmla="*/ 3 h 4"/>
                  <a:gd name="T66" fmla="*/ 1 w 3"/>
                  <a:gd name="T67" fmla="*/ 3 h 4"/>
                  <a:gd name="T68" fmla="*/ 1 w 3"/>
                  <a:gd name="T69" fmla="*/ 4 h 4"/>
                  <a:gd name="T70" fmla="*/ 1 w 3"/>
                  <a:gd name="T71" fmla="*/ 4 h 4"/>
                  <a:gd name="T72" fmla="*/ 1 w 3"/>
                  <a:gd name="T73" fmla="*/ 4 h 4"/>
                  <a:gd name="T74" fmla="*/ 1 w 3"/>
                  <a:gd name="T75" fmla="*/ 4 h 4"/>
                  <a:gd name="T76" fmla="*/ 1 w 3"/>
                  <a:gd name="T77" fmla="*/ 4 h 4"/>
                  <a:gd name="T78" fmla="*/ 1 w 3"/>
                  <a:gd name="T79" fmla="*/ 3 h 4"/>
                  <a:gd name="T80" fmla="*/ 1 w 3"/>
                  <a:gd name="T81" fmla="*/ 3 h 4"/>
                  <a:gd name="T82" fmla="*/ 1 w 3"/>
                  <a:gd name="T83" fmla="*/ 3 h 4"/>
                  <a:gd name="T84" fmla="*/ 1 w 3"/>
                  <a:gd name="T85" fmla="*/ 3 h 4"/>
                  <a:gd name="T86" fmla="*/ 2 w 3"/>
                  <a:gd name="T87" fmla="*/ 3 h 4"/>
                  <a:gd name="T88" fmla="*/ 2 w 3"/>
                  <a:gd name="T89" fmla="*/ 2 h 4"/>
                  <a:gd name="T90" fmla="*/ 2 w 3"/>
                  <a:gd name="T91" fmla="*/ 2 h 4"/>
                  <a:gd name="T92" fmla="*/ 2 w 3"/>
                  <a:gd name="T93" fmla="*/ 2 h 4"/>
                  <a:gd name="T94" fmla="*/ 2 w 3"/>
                  <a:gd name="T95" fmla="*/ 1 h 4"/>
                  <a:gd name="T96" fmla="*/ 2 w 3"/>
                  <a:gd name="T97" fmla="*/ 1 h 4"/>
                  <a:gd name="T98" fmla="*/ 3 w 3"/>
                  <a:gd name="T99" fmla="*/ 1 h 4"/>
                  <a:gd name="T100" fmla="*/ 3 w 3"/>
                  <a:gd name="T101" fmla="*/ 1 h 4"/>
                  <a:gd name="T102" fmla="*/ 3 w 3"/>
                  <a:gd name="T103" fmla="*/ 1 h 4"/>
                  <a:gd name="T104" fmla="*/ 3 w 3"/>
                  <a:gd name="T105" fmla="*/ 1 h 4"/>
                  <a:gd name="T106" fmla="*/ 3 w 3"/>
                  <a:gd name="T107" fmla="*/ 1 h 4"/>
                  <a:gd name="T108" fmla="*/ 3 w 3"/>
                  <a:gd name="T109" fmla="*/ 1 h 4"/>
                  <a:gd name="T110" fmla="*/ 3 w 3"/>
                  <a:gd name="T111" fmla="*/ 0 h 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
                  <a:gd name="T169" fmla="*/ 0 h 4"/>
                  <a:gd name="T170" fmla="*/ 3 w 3"/>
                  <a:gd name="T171" fmla="*/ 4 h 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 h="4">
                    <a:moveTo>
                      <a:pt x="3" y="0"/>
                    </a:moveTo>
                    <a:lnTo>
                      <a:pt x="3" y="0"/>
                    </a:lnTo>
                    <a:lnTo>
                      <a:pt x="2" y="0"/>
                    </a:lnTo>
                    <a:lnTo>
                      <a:pt x="1" y="0"/>
                    </a:lnTo>
                    <a:lnTo>
                      <a:pt x="1" y="1"/>
                    </a:lnTo>
                    <a:lnTo>
                      <a:pt x="0" y="1"/>
                    </a:lnTo>
                    <a:lnTo>
                      <a:pt x="0" y="2"/>
                    </a:lnTo>
                    <a:lnTo>
                      <a:pt x="1" y="2"/>
                    </a:lnTo>
                    <a:lnTo>
                      <a:pt x="1" y="1"/>
                    </a:lnTo>
                    <a:lnTo>
                      <a:pt x="1" y="2"/>
                    </a:lnTo>
                    <a:lnTo>
                      <a:pt x="1" y="3"/>
                    </a:lnTo>
                    <a:lnTo>
                      <a:pt x="1" y="4"/>
                    </a:lnTo>
                    <a:lnTo>
                      <a:pt x="1" y="3"/>
                    </a:lnTo>
                    <a:lnTo>
                      <a:pt x="2" y="3"/>
                    </a:lnTo>
                    <a:lnTo>
                      <a:pt x="2" y="2"/>
                    </a:lnTo>
                    <a:lnTo>
                      <a:pt x="2" y="1"/>
                    </a:lnTo>
                    <a:lnTo>
                      <a:pt x="3" y="1"/>
                    </a:lnTo>
                    <a:lnTo>
                      <a:pt x="3"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13993" name="Freeform 207"/>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2 w 4"/>
                  <a:gd name="T75" fmla="*/ 2 h 3"/>
                  <a:gd name="T76" fmla="*/ 2 w 4"/>
                  <a:gd name="T77" fmla="*/ 2 h 3"/>
                  <a:gd name="T78" fmla="*/ 2 w 4"/>
                  <a:gd name="T79" fmla="*/ 1 h 3"/>
                  <a:gd name="T80" fmla="*/ 2 w 4"/>
                  <a:gd name="T81" fmla="*/ 1 h 3"/>
                  <a:gd name="T82" fmla="*/ 2 w 4"/>
                  <a:gd name="T83" fmla="*/ 1 h 3"/>
                  <a:gd name="T84" fmla="*/ 3 w 4"/>
                  <a:gd name="T85" fmla="*/ 2 h 3"/>
                  <a:gd name="T86" fmla="*/ 3 w 4"/>
                  <a:gd name="T87" fmla="*/ 2 h 3"/>
                  <a:gd name="T88" fmla="*/ 3 w 4"/>
                  <a:gd name="T89" fmla="*/ 2 h 3"/>
                  <a:gd name="T90" fmla="*/ 2 w 4"/>
                  <a:gd name="T91" fmla="*/ 2 h 3"/>
                  <a:gd name="T92" fmla="*/ 2 w 4"/>
                  <a:gd name="T93" fmla="*/ 2 h 3"/>
                  <a:gd name="T94" fmla="*/ 2 w 4"/>
                  <a:gd name="T95" fmla="*/ 2 h 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
                  <a:gd name="T145" fmla="*/ 0 h 3"/>
                  <a:gd name="T146" fmla="*/ 4 w 4"/>
                  <a:gd name="T147" fmla="*/ 3 h 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lnTo>
                      <a:pt x="2" y="2"/>
                    </a:lnTo>
                    <a:lnTo>
                      <a:pt x="2" y="1"/>
                    </a:lnTo>
                    <a:lnTo>
                      <a:pt x="3" y="1"/>
                    </a:lnTo>
                    <a:lnTo>
                      <a:pt x="3" y="2"/>
                    </a:lnTo>
                    <a:lnTo>
                      <a:pt x="2" y="2"/>
                    </a:lnTo>
                    <a:lnTo>
                      <a:pt x="4" y="2"/>
                    </a:lnTo>
                    <a:close/>
                  </a:path>
                </a:pathLst>
              </a:custGeom>
              <a:solidFill>
                <a:srgbClr val="DEDEDE"/>
              </a:solidFill>
              <a:ln w="9525">
                <a:noFill/>
                <a:round/>
                <a:headEnd/>
                <a:tailEnd/>
              </a:ln>
            </p:spPr>
            <p:txBody>
              <a:bodyPr/>
              <a:lstStyle/>
              <a:p>
                <a:pPr algn="l" rtl="0"/>
                <a:endParaRPr lang="en-US"/>
              </a:p>
            </p:txBody>
          </p:sp>
        </p:grpSp>
        <p:sp>
          <p:nvSpPr>
            <p:cNvPr id="13667" name="Freeform 208"/>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
                <a:gd name="T112" fmla="*/ 0 h 3"/>
                <a:gd name="T113" fmla="*/ 4 w 4"/>
                <a:gd name="T114" fmla="*/ 3 h 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close/>
                </a:path>
              </a:pathLst>
            </a:custGeom>
            <a:noFill/>
            <a:ln w="1588">
              <a:solidFill>
                <a:srgbClr val="DEDEDE"/>
              </a:solidFill>
              <a:prstDash val="solid"/>
              <a:round/>
              <a:headEnd/>
              <a:tailEnd/>
            </a:ln>
          </p:spPr>
          <p:txBody>
            <a:bodyPr/>
            <a:lstStyle/>
            <a:p>
              <a:pPr algn="l" rtl="0"/>
              <a:endParaRPr lang="en-US"/>
            </a:p>
          </p:txBody>
        </p:sp>
        <p:sp>
          <p:nvSpPr>
            <p:cNvPr id="13668" name="Freeform 209"/>
            <p:cNvSpPr>
              <a:spLocks/>
            </p:cNvSpPr>
            <p:nvPr/>
          </p:nvSpPr>
          <p:spPr bwMode="auto">
            <a:xfrm>
              <a:off x="2736"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0 w 1"/>
                <a:gd name="T17" fmla="*/ 0 h 1"/>
                <a:gd name="T18" fmla="*/ 0 w 1"/>
                <a:gd name="T19" fmla="*/ 0 h 1"/>
                <a:gd name="T20" fmla="*/ 1 w 1"/>
                <a:gd name="T21" fmla="*/ 0 h 1"/>
                <a:gd name="T22" fmla="*/ 1 w 1"/>
                <a:gd name="T23" fmla="*/ 1 h 1"/>
                <a:gd name="T24" fmla="*/ 1 w 1"/>
                <a:gd name="T25" fmla="*/ 1 h 1"/>
                <a:gd name="T26" fmla="*/ 1 w 1"/>
                <a:gd name="T27" fmla="*/ 1 h 1"/>
                <a:gd name="T28" fmla="*/ 1 w 1"/>
                <a:gd name="T29" fmla="*/ 1 h 1"/>
                <a:gd name="T30" fmla="*/ 1 w 1"/>
                <a:gd name="T31" fmla="*/ 1 h 1"/>
                <a:gd name="T32" fmla="*/ 0 w 1"/>
                <a:gd name="T33" fmla="*/ 1 h 1"/>
                <a:gd name="T34" fmla="*/ 0 w 1"/>
                <a:gd name="T35" fmla="*/ 1 h 1"/>
                <a:gd name="T36" fmla="*/ 0 w 1"/>
                <a:gd name="T37" fmla="*/ 1 h 1"/>
                <a:gd name="T38" fmla="*/ 0 w 1"/>
                <a:gd name="T39" fmla="*/ 1 h 1"/>
                <a:gd name="T40" fmla="*/ 0 w 1"/>
                <a:gd name="T41" fmla="*/ 1 h 1"/>
                <a:gd name="T42" fmla="*/ 0 w 1"/>
                <a:gd name="T43" fmla="*/ 1 h 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
                <a:gd name="T67" fmla="*/ 0 h 1"/>
                <a:gd name="T68" fmla="*/ 1 w 1"/>
                <a:gd name="T69" fmla="*/ 1 h 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 h="1">
                  <a:moveTo>
                    <a:pt x="0" y="1"/>
                  </a:moveTo>
                  <a:lnTo>
                    <a:pt x="0" y="1"/>
                  </a:lnTo>
                  <a:lnTo>
                    <a:pt x="0" y="0"/>
                  </a:lnTo>
                  <a:lnTo>
                    <a:pt x="1" y="0"/>
                  </a:lnTo>
                  <a:lnTo>
                    <a:pt x="1" y="1"/>
                  </a:lnTo>
                  <a:lnTo>
                    <a:pt x="0" y="1"/>
                  </a:lnTo>
                  <a:close/>
                </a:path>
              </a:pathLst>
            </a:custGeom>
            <a:noFill/>
            <a:ln w="1588">
              <a:solidFill>
                <a:srgbClr val="DEDEDE"/>
              </a:solidFill>
              <a:prstDash val="solid"/>
              <a:round/>
              <a:headEnd/>
              <a:tailEnd/>
            </a:ln>
          </p:spPr>
          <p:txBody>
            <a:bodyPr/>
            <a:lstStyle/>
            <a:p>
              <a:pPr algn="l" rtl="0"/>
              <a:endParaRPr lang="en-US"/>
            </a:p>
          </p:txBody>
        </p:sp>
        <p:sp>
          <p:nvSpPr>
            <p:cNvPr id="13669" name="Freeform 210"/>
            <p:cNvSpPr>
              <a:spLocks/>
            </p:cNvSpPr>
            <p:nvPr/>
          </p:nvSpPr>
          <p:spPr bwMode="auto">
            <a:xfrm>
              <a:off x="2732" y="1923"/>
              <a:ext cx="3" cy="3"/>
            </a:xfrm>
            <a:custGeom>
              <a:avLst/>
              <a:gdLst>
                <a:gd name="T0" fmla="*/ 1 w 3"/>
                <a:gd name="T1" fmla="*/ 0 h 3"/>
                <a:gd name="T2" fmla="*/ 1 w 3"/>
                <a:gd name="T3" fmla="*/ 0 h 3"/>
                <a:gd name="T4" fmla="*/ 2 w 3"/>
                <a:gd name="T5" fmla="*/ 0 h 3"/>
                <a:gd name="T6" fmla="*/ 2 w 3"/>
                <a:gd name="T7" fmla="*/ 0 h 3"/>
                <a:gd name="T8" fmla="*/ 3 w 3"/>
                <a:gd name="T9" fmla="*/ 0 h 3"/>
                <a:gd name="T10" fmla="*/ 3 w 3"/>
                <a:gd name="T11" fmla="*/ 0 h 3"/>
                <a:gd name="T12" fmla="*/ 3 w 3"/>
                <a:gd name="T13" fmla="*/ 0 h 3"/>
                <a:gd name="T14" fmla="*/ 2 w 3"/>
                <a:gd name="T15" fmla="*/ 1 h 3"/>
                <a:gd name="T16" fmla="*/ 2 w 3"/>
                <a:gd name="T17" fmla="*/ 1 h 3"/>
                <a:gd name="T18" fmla="*/ 2 w 3"/>
                <a:gd name="T19" fmla="*/ 1 h 3"/>
                <a:gd name="T20" fmla="*/ 2 w 3"/>
                <a:gd name="T21" fmla="*/ 2 h 3"/>
                <a:gd name="T22" fmla="*/ 3 w 3"/>
                <a:gd name="T23" fmla="*/ 2 h 3"/>
                <a:gd name="T24" fmla="*/ 3 w 3"/>
                <a:gd name="T25" fmla="*/ 2 h 3"/>
                <a:gd name="T26" fmla="*/ 3 w 3"/>
                <a:gd name="T27" fmla="*/ 2 h 3"/>
                <a:gd name="T28" fmla="*/ 3 w 3"/>
                <a:gd name="T29" fmla="*/ 2 h 3"/>
                <a:gd name="T30" fmla="*/ 3 w 3"/>
                <a:gd name="T31" fmla="*/ 3 h 3"/>
                <a:gd name="T32" fmla="*/ 3 w 3"/>
                <a:gd name="T33" fmla="*/ 2 h 3"/>
                <a:gd name="T34" fmla="*/ 2 w 3"/>
                <a:gd name="T35" fmla="*/ 2 h 3"/>
                <a:gd name="T36" fmla="*/ 2 w 3"/>
                <a:gd name="T37" fmla="*/ 2 h 3"/>
                <a:gd name="T38" fmla="*/ 1 w 3"/>
                <a:gd name="T39" fmla="*/ 1 h 3"/>
                <a:gd name="T40" fmla="*/ 1 w 3"/>
                <a:gd name="T41" fmla="*/ 1 h 3"/>
                <a:gd name="T42" fmla="*/ 1 w 3"/>
                <a:gd name="T43" fmla="*/ 2 h 3"/>
                <a:gd name="T44" fmla="*/ 1 w 3"/>
                <a:gd name="T45" fmla="*/ 2 h 3"/>
                <a:gd name="T46" fmla="*/ 1 w 3"/>
                <a:gd name="T47" fmla="*/ 2 h 3"/>
                <a:gd name="T48" fmla="*/ 1 w 3"/>
                <a:gd name="T49" fmla="*/ 2 h 3"/>
                <a:gd name="T50" fmla="*/ 0 w 3"/>
                <a:gd name="T51" fmla="*/ 2 h 3"/>
                <a:gd name="T52" fmla="*/ 0 w 3"/>
                <a:gd name="T53" fmla="*/ 2 h 3"/>
                <a:gd name="T54" fmla="*/ 0 w 3"/>
                <a:gd name="T55" fmla="*/ 2 h 3"/>
                <a:gd name="T56" fmla="*/ 0 w 3"/>
                <a:gd name="T57" fmla="*/ 2 h 3"/>
                <a:gd name="T58" fmla="*/ 0 w 3"/>
                <a:gd name="T59" fmla="*/ 1 h 3"/>
                <a:gd name="T60" fmla="*/ 0 w 3"/>
                <a:gd name="T61" fmla="*/ 1 h 3"/>
                <a:gd name="T62" fmla="*/ 1 w 3"/>
                <a:gd name="T63" fmla="*/ 0 h 3"/>
                <a:gd name="T64" fmla="*/ 1 w 3"/>
                <a:gd name="T65" fmla="*/ 0 h 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
                <a:gd name="T100" fmla="*/ 0 h 3"/>
                <a:gd name="T101" fmla="*/ 3 w 3"/>
                <a:gd name="T102" fmla="*/ 3 h 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 h="3">
                  <a:moveTo>
                    <a:pt x="1" y="0"/>
                  </a:moveTo>
                  <a:lnTo>
                    <a:pt x="1" y="0"/>
                  </a:lnTo>
                  <a:lnTo>
                    <a:pt x="2" y="0"/>
                  </a:lnTo>
                  <a:lnTo>
                    <a:pt x="3" y="0"/>
                  </a:lnTo>
                  <a:lnTo>
                    <a:pt x="3" y="1"/>
                  </a:lnTo>
                  <a:lnTo>
                    <a:pt x="2" y="1"/>
                  </a:lnTo>
                  <a:lnTo>
                    <a:pt x="2" y="2"/>
                  </a:lnTo>
                  <a:lnTo>
                    <a:pt x="3" y="2"/>
                  </a:lnTo>
                  <a:lnTo>
                    <a:pt x="3" y="3"/>
                  </a:lnTo>
                  <a:lnTo>
                    <a:pt x="3" y="2"/>
                  </a:lnTo>
                  <a:lnTo>
                    <a:pt x="2" y="2"/>
                  </a:lnTo>
                  <a:lnTo>
                    <a:pt x="1" y="2"/>
                  </a:lnTo>
                  <a:lnTo>
                    <a:pt x="1" y="1"/>
                  </a:lnTo>
                  <a:lnTo>
                    <a:pt x="1" y="2"/>
                  </a:lnTo>
                  <a:lnTo>
                    <a:pt x="0" y="2"/>
                  </a:lnTo>
                  <a:lnTo>
                    <a:pt x="0" y="1"/>
                  </a:lnTo>
                  <a:lnTo>
                    <a:pt x="0" y="0"/>
                  </a:lnTo>
                  <a:lnTo>
                    <a:pt x="1"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13670" name="Freeform 211"/>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0 h 1"/>
                <a:gd name="T8" fmla="*/ 0 w 1"/>
                <a:gd name="T9" fmla="*/ 0 h 1"/>
                <a:gd name="T10" fmla="*/ 0 w 1"/>
                <a:gd name="T11" fmla="*/ 0 h 1"/>
                <a:gd name="T12" fmla="*/ 1 w 1"/>
                <a:gd name="T13" fmla="*/ 0 h 1"/>
                <a:gd name="T14" fmla="*/ 1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1 h 1"/>
                <a:gd name="T32" fmla="*/ 1 w 1"/>
                <a:gd name="T33" fmla="*/ 1 h 1"/>
                <a:gd name="T34" fmla="*/ 0 w 1"/>
                <a:gd name="T35" fmla="*/ 1 h 1"/>
                <a:gd name="T36" fmla="*/ 0 w 1"/>
                <a:gd name="T37" fmla="*/ 1 h 1"/>
                <a:gd name="T38" fmla="*/ 0 w 1"/>
                <a:gd name="T39" fmla="*/ 1 h 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
                <a:gd name="T61" fmla="*/ 0 h 1"/>
                <a:gd name="T62" fmla="*/ 1 w 1"/>
                <a:gd name="T63" fmla="*/ 1 h 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 h="1">
                  <a:moveTo>
                    <a:pt x="0" y="1"/>
                  </a:moveTo>
                  <a:lnTo>
                    <a:pt x="0" y="1"/>
                  </a:lnTo>
                  <a:lnTo>
                    <a:pt x="0" y="0"/>
                  </a:lnTo>
                  <a:lnTo>
                    <a:pt x="1" y="0"/>
                  </a:lnTo>
                  <a:lnTo>
                    <a:pt x="1" y="1"/>
                  </a:lnTo>
                  <a:lnTo>
                    <a:pt x="0" y="1"/>
                  </a:lnTo>
                  <a:close/>
                </a:path>
              </a:pathLst>
            </a:custGeom>
            <a:solidFill>
              <a:srgbClr val="525252"/>
            </a:solidFill>
            <a:ln w="9525">
              <a:noFill/>
              <a:round/>
              <a:headEnd/>
              <a:tailEnd/>
            </a:ln>
          </p:spPr>
          <p:txBody>
            <a:bodyPr/>
            <a:lstStyle/>
            <a:p>
              <a:pPr algn="l" rtl="0"/>
              <a:endParaRPr lang="en-US"/>
            </a:p>
          </p:txBody>
        </p:sp>
        <p:sp>
          <p:nvSpPr>
            <p:cNvPr id="13671" name="Freeform 212"/>
            <p:cNvSpPr>
              <a:spLocks/>
            </p:cNvSpPr>
            <p:nvPr/>
          </p:nvSpPr>
          <p:spPr bwMode="auto">
            <a:xfrm>
              <a:off x="2740" y="1922"/>
              <a:ext cx="5" cy="3"/>
            </a:xfrm>
            <a:custGeom>
              <a:avLst/>
              <a:gdLst>
                <a:gd name="T0" fmla="*/ 0 w 5"/>
                <a:gd name="T1" fmla="*/ 0 h 3"/>
                <a:gd name="T2" fmla="*/ 4 w 5"/>
                <a:gd name="T3" fmla="*/ 0 h 3"/>
                <a:gd name="T4" fmla="*/ 5 w 5"/>
                <a:gd name="T5" fmla="*/ 1 h 3"/>
                <a:gd name="T6" fmla="*/ 1 w 5"/>
                <a:gd name="T7" fmla="*/ 1 h 3"/>
                <a:gd name="T8" fmla="*/ 1 w 5"/>
                <a:gd name="T9" fmla="*/ 2 h 3"/>
                <a:gd name="T10" fmla="*/ 4 w 5"/>
                <a:gd name="T11" fmla="*/ 2 h 3"/>
                <a:gd name="T12" fmla="*/ 4 w 5"/>
                <a:gd name="T13" fmla="*/ 2 h 3"/>
                <a:gd name="T14" fmla="*/ 1 w 5"/>
                <a:gd name="T15" fmla="*/ 2 h 3"/>
                <a:gd name="T16" fmla="*/ 1 w 5"/>
                <a:gd name="T17" fmla="*/ 3 h 3"/>
                <a:gd name="T18" fmla="*/ 5 w 5"/>
                <a:gd name="T19" fmla="*/ 3 h 3"/>
                <a:gd name="T20" fmla="*/ 5 w 5"/>
                <a:gd name="T21" fmla="*/ 3 h 3"/>
                <a:gd name="T22" fmla="*/ 0 w 5"/>
                <a:gd name="T23" fmla="*/ 3 h 3"/>
                <a:gd name="T24" fmla="*/ 0 w 5"/>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3"/>
                <a:gd name="T41" fmla="*/ 5 w 5"/>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3">
                  <a:moveTo>
                    <a:pt x="0" y="0"/>
                  </a:moveTo>
                  <a:lnTo>
                    <a:pt x="4" y="0"/>
                  </a:lnTo>
                  <a:lnTo>
                    <a:pt x="5" y="1"/>
                  </a:lnTo>
                  <a:lnTo>
                    <a:pt x="1" y="1"/>
                  </a:lnTo>
                  <a:lnTo>
                    <a:pt x="1" y="2"/>
                  </a:lnTo>
                  <a:lnTo>
                    <a:pt x="4" y="2"/>
                  </a:lnTo>
                  <a:lnTo>
                    <a:pt x="1" y="2"/>
                  </a:lnTo>
                  <a:lnTo>
                    <a:pt x="1" y="3"/>
                  </a:lnTo>
                  <a:lnTo>
                    <a:pt x="5" y="3"/>
                  </a:lnTo>
                  <a:lnTo>
                    <a:pt x="0" y="3"/>
                  </a:lnTo>
                  <a:lnTo>
                    <a:pt x="0" y="0"/>
                  </a:lnTo>
                  <a:close/>
                </a:path>
              </a:pathLst>
            </a:custGeom>
            <a:solidFill>
              <a:srgbClr val="DEDEDE"/>
            </a:solidFill>
            <a:ln w="9525">
              <a:noFill/>
              <a:round/>
              <a:headEnd/>
              <a:tailEnd/>
            </a:ln>
          </p:spPr>
          <p:txBody>
            <a:bodyPr/>
            <a:lstStyle/>
            <a:p>
              <a:pPr algn="l" rtl="0"/>
              <a:endParaRPr lang="en-US"/>
            </a:p>
          </p:txBody>
        </p:sp>
        <p:sp>
          <p:nvSpPr>
            <p:cNvPr id="13672" name="Freeform 213"/>
            <p:cNvSpPr>
              <a:spLocks/>
            </p:cNvSpPr>
            <p:nvPr/>
          </p:nvSpPr>
          <p:spPr bwMode="auto">
            <a:xfrm>
              <a:off x="2746" y="1922"/>
              <a:ext cx="4" cy="3"/>
            </a:xfrm>
            <a:custGeom>
              <a:avLst/>
              <a:gdLst>
                <a:gd name="T0" fmla="*/ 1 w 4"/>
                <a:gd name="T1" fmla="*/ 1 h 3"/>
                <a:gd name="T2" fmla="*/ 1 w 4"/>
                <a:gd name="T3" fmla="*/ 3 h 3"/>
                <a:gd name="T4" fmla="*/ 0 w 4"/>
                <a:gd name="T5" fmla="*/ 3 h 3"/>
                <a:gd name="T6" fmla="*/ 0 w 4"/>
                <a:gd name="T7" fmla="*/ 0 h 3"/>
                <a:gd name="T8" fmla="*/ 3 w 4"/>
                <a:gd name="T9" fmla="*/ 2 h 3"/>
                <a:gd name="T10" fmla="*/ 3 w 4"/>
                <a:gd name="T11" fmla="*/ 0 h 3"/>
                <a:gd name="T12" fmla="*/ 4 w 4"/>
                <a:gd name="T13" fmla="*/ 0 h 3"/>
                <a:gd name="T14" fmla="*/ 4 w 4"/>
                <a:gd name="T15" fmla="*/ 3 h 3"/>
                <a:gd name="T16" fmla="*/ 1 w 4"/>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1"/>
                  </a:moveTo>
                  <a:lnTo>
                    <a:pt x="1" y="3"/>
                  </a:lnTo>
                  <a:lnTo>
                    <a:pt x="0" y="3"/>
                  </a:lnTo>
                  <a:lnTo>
                    <a:pt x="0" y="0"/>
                  </a:lnTo>
                  <a:lnTo>
                    <a:pt x="3" y="2"/>
                  </a:lnTo>
                  <a:lnTo>
                    <a:pt x="3" y="0"/>
                  </a:lnTo>
                  <a:lnTo>
                    <a:pt x="4" y="0"/>
                  </a:lnTo>
                  <a:lnTo>
                    <a:pt x="4" y="3"/>
                  </a:lnTo>
                  <a:lnTo>
                    <a:pt x="1" y="1"/>
                  </a:lnTo>
                  <a:close/>
                </a:path>
              </a:pathLst>
            </a:custGeom>
            <a:solidFill>
              <a:srgbClr val="DEDEDE"/>
            </a:solidFill>
            <a:ln w="9525">
              <a:noFill/>
              <a:round/>
              <a:headEnd/>
              <a:tailEnd/>
            </a:ln>
          </p:spPr>
          <p:txBody>
            <a:bodyPr/>
            <a:lstStyle/>
            <a:p>
              <a:pPr algn="l" rtl="0"/>
              <a:endParaRPr lang="en-US"/>
            </a:p>
          </p:txBody>
        </p:sp>
        <p:sp>
          <p:nvSpPr>
            <p:cNvPr id="13673" name="Freeform 214"/>
            <p:cNvSpPr>
              <a:spLocks/>
            </p:cNvSpPr>
            <p:nvPr/>
          </p:nvSpPr>
          <p:spPr bwMode="auto">
            <a:xfrm>
              <a:off x="2751" y="1922"/>
              <a:ext cx="5" cy="3"/>
            </a:xfrm>
            <a:custGeom>
              <a:avLst/>
              <a:gdLst>
                <a:gd name="T0" fmla="*/ 2 w 5"/>
                <a:gd name="T1" fmla="*/ 1 h 3"/>
                <a:gd name="T2" fmla="*/ 0 w 5"/>
                <a:gd name="T3" fmla="*/ 1 h 3"/>
                <a:gd name="T4" fmla="*/ 0 w 5"/>
                <a:gd name="T5" fmla="*/ 0 h 3"/>
                <a:gd name="T6" fmla="*/ 5 w 5"/>
                <a:gd name="T7" fmla="*/ 0 h 3"/>
                <a:gd name="T8" fmla="*/ 5 w 5"/>
                <a:gd name="T9" fmla="*/ 1 h 3"/>
                <a:gd name="T10" fmla="*/ 3 w 5"/>
                <a:gd name="T11" fmla="*/ 1 h 3"/>
                <a:gd name="T12" fmla="*/ 3 w 5"/>
                <a:gd name="T13" fmla="*/ 3 h 3"/>
                <a:gd name="T14" fmla="*/ 2 w 5"/>
                <a:gd name="T15" fmla="*/ 3 h 3"/>
                <a:gd name="T16" fmla="*/ 2 w 5"/>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3"/>
                <a:gd name="T29" fmla="*/ 5 w 5"/>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3">
                  <a:moveTo>
                    <a:pt x="2" y="1"/>
                  </a:moveTo>
                  <a:lnTo>
                    <a:pt x="0" y="1"/>
                  </a:lnTo>
                  <a:lnTo>
                    <a:pt x="0" y="0"/>
                  </a:lnTo>
                  <a:lnTo>
                    <a:pt x="5" y="0"/>
                  </a:lnTo>
                  <a:lnTo>
                    <a:pt x="5" y="1"/>
                  </a:lnTo>
                  <a:lnTo>
                    <a:pt x="3" y="1"/>
                  </a:lnTo>
                  <a:lnTo>
                    <a:pt x="3" y="3"/>
                  </a:lnTo>
                  <a:lnTo>
                    <a:pt x="2" y="3"/>
                  </a:lnTo>
                  <a:lnTo>
                    <a:pt x="2" y="1"/>
                  </a:lnTo>
                  <a:close/>
                </a:path>
              </a:pathLst>
            </a:custGeom>
            <a:solidFill>
              <a:srgbClr val="DEDEDE"/>
            </a:solidFill>
            <a:ln w="9525">
              <a:noFill/>
              <a:round/>
              <a:headEnd/>
              <a:tailEnd/>
            </a:ln>
          </p:spPr>
          <p:txBody>
            <a:bodyPr/>
            <a:lstStyle/>
            <a:p>
              <a:pPr algn="l" rtl="0"/>
              <a:endParaRPr lang="en-US"/>
            </a:p>
          </p:txBody>
        </p:sp>
        <p:sp>
          <p:nvSpPr>
            <p:cNvPr id="13674" name="Freeform 215"/>
            <p:cNvSpPr>
              <a:spLocks/>
            </p:cNvSpPr>
            <p:nvPr/>
          </p:nvSpPr>
          <p:spPr bwMode="auto">
            <a:xfrm>
              <a:off x="2757" y="1922"/>
              <a:ext cx="4" cy="3"/>
            </a:xfrm>
            <a:custGeom>
              <a:avLst/>
              <a:gdLst>
                <a:gd name="T0" fmla="*/ 0 w 4"/>
                <a:gd name="T1" fmla="*/ 0 h 3"/>
                <a:gd name="T2" fmla="*/ 4 w 4"/>
                <a:gd name="T3" fmla="*/ 0 h 3"/>
                <a:gd name="T4" fmla="*/ 4 w 4"/>
                <a:gd name="T5" fmla="*/ 0 h 3"/>
                <a:gd name="T6" fmla="*/ 1 w 4"/>
                <a:gd name="T7" fmla="*/ 0 h 3"/>
                <a:gd name="T8" fmla="*/ 1 w 4"/>
                <a:gd name="T9" fmla="*/ 1 h 3"/>
                <a:gd name="T10" fmla="*/ 3 w 4"/>
                <a:gd name="T11" fmla="*/ 1 h 3"/>
                <a:gd name="T12" fmla="*/ 3 w 4"/>
                <a:gd name="T13" fmla="*/ 2 h 3"/>
                <a:gd name="T14" fmla="*/ 1 w 4"/>
                <a:gd name="T15" fmla="*/ 2 h 3"/>
                <a:gd name="T16" fmla="*/ 1 w 4"/>
                <a:gd name="T17" fmla="*/ 3 h 3"/>
                <a:gd name="T18" fmla="*/ 4 w 4"/>
                <a:gd name="T19" fmla="*/ 3 h 3"/>
                <a:gd name="T20" fmla="*/ 4 w 4"/>
                <a:gd name="T21" fmla="*/ 3 h 3"/>
                <a:gd name="T22" fmla="*/ 0 w 4"/>
                <a:gd name="T23" fmla="*/ 3 h 3"/>
                <a:gd name="T24" fmla="*/ 0 w 4"/>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
                <a:gd name="T40" fmla="*/ 0 h 3"/>
                <a:gd name="T41" fmla="*/ 4 w 4"/>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 h="3">
                  <a:moveTo>
                    <a:pt x="0" y="0"/>
                  </a:moveTo>
                  <a:lnTo>
                    <a:pt x="4" y="0"/>
                  </a:lnTo>
                  <a:lnTo>
                    <a:pt x="1" y="0"/>
                  </a:lnTo>
                  <a:lnTo>
                    <a:pt x="1" y="1"/>
                  </a:lnTo>
                  <a:lnTo>
                    <a:pt x="3" y="1"/>
                  </a:lnTo>
                  <a:lnTo>
                    <a:pt x="3" y="2"/>
                  </a:lnTo>
                  <a:lnTo>
                    <a:pt x="1" y="2"/>
                  </a:lnTo>
                  <a:lnTo>
                    <a:pt x="1" y="3"/>
                  </a:lnTo>
                  <a:lnTo>
                    <a:pt x="4" y="3"/>
                  </a:lnTo>
                  <a:lnTo>
                    <a:pt x="0" y="3"/>
                  </a:lnTo>
                  <a:lnTo>
                    <a:pt x="0" y="0"/>
                  </a:lnTo>
                  <a:close/>
                </a:path>
              </a:pathLst>
            </a:custGeom>
            <a:solidFill>
              <a:srgbClr val="DEDEDE"/>
            </a:solidFill>
            <a:ln w="9525">
              <a:noFill/>
              <a:round/>
              <a:headEnd/>
              <a:tailEnd/>
            </a:ln>
          </p:spPr>
          <p:txBody>
            <a:bodyPr/>
            <a:lstStyle/>
            <a:p>
              <a:pPr algn="l" rtl="0"/>
              <a:endParaRPr lang="en-US"/>
            </a:p>
          </p:txBody>
        </p:sp>
        <p:sp>
          <p:nvSpPr>
            <p:cNvPr id="13675" name="Freeform 216"/>
            <p:cNvSpPr>
              <a:spLocks/>
            </p:cNvSpPr>
            <p:nvPr/>
          </p:nvSpPr>
          <p:spPr bwMode="auto">
            <a:xfrm>
              <a:off x="2762"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1 h 3"/>
                <a:gd name="T26" fmla="*/ 5 w 5"/>
                <a:gd name="T27" fmla="*/ 2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3 w 5"/>
                <a:gd name="T41" fmla="*/ 2 h 3"/>
                <a:gd name="T42" fmla="*/ 1 w 5"/>
                <a:gd name="T43" fmla="*/ 2 h 3"/>
                <a:gd name="T44" fmla="*/ 1 w 5"/>
                <a:gd name="T45" fmla="*/ 3 h 3"/>
                <a:gd name="T46" fmla="*/ 0 w 5"/>
                <a:gd name="T47" fmla="*/ 3 h 3"/>
                <a:gd name="T48" fmla="*/ 0 w 5"/>
                <a:gd name="T49" fmla="*/ 0 h 3"/>
                <a:gd name="T50" fmla="*/ 1 w 5"/>
                <a:gd name="T51" fmla="*/ 2 h 3"/>
                <a:gd name="T52" fmla="*/ 3 w 5"/>
                <a:gd name="T53" fmla="*/ 2 h 3"/>
                <a:gd name="T54" fmla="*/ 3 w 5"/>
                <a:gd name="T55" fmla="*/ 2 h 3"/>
                <a:gd name="T56" fmla="*/ 3 w 5"/>
                <a:gd name="T57" fmla="*/ 2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1 h 3"/>
                <a:gd name="T76" fmla="*/ 4 w 5"/>
                <a:gd name="T77" fmla="*/ 0 h 3"/>
                <a:gd name="T78" fmla="*/ 3 w 5"/>
                <a:gd name="T79" fmla="*/ 0 h 3"/>
                <a:gd name="T80" fmla="*/ 3 w 5"/>
                <a:gd name="T81" fmla="*/ 0 h 3"/>
                <a:gd name="T82" fmla="*/ 3 w 5"/>
                <a:gd name="T83" fmla="*/ 0 h 3"/>
                <a:gd name="T84" fmla="*/ 1 w 5"/>
                <a:gd name="T85" fmla="*/ 0 h 3"/>
                <a:gd name="T86" fmla="*/ 1 w 5"/>
                <a:gd name="T87" fmla="*/ 2 h 3"/>
                <a:gd name="T88" fmla="*/ 0 w 5"/>
                <a:gd name="T89" fmla="*/ 0 h 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
                <a:gd name="T136" fmla="*/ 0 h 3"/>
                <a:gd name="T137" fmla="*/ 5 w 5"/>
                <a:gd name="T138" fmla="*/ 3 h 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 h="3">
                  <a:moveTo>
                    <a:pt x="0" y="0"/>
                  </a:moveTo>
                  <a:lnTo>
                    <a:pt x="3" y="0"/>
                  </a:lnTo>
                  <a:lnTo>
                    <a:pt x="4" y="0"/>
                  </a:lnTo>
                  <a:lnTo>
                    <a:pt x="5" y="0"/>
                  </a:lnTo>
                  <a:lnTo>
                    <a:pt x="5" y="1"/>
                  </a:lnTo>
                  <a:lnTo>
                    <a:pt x="5" y="2"/>
                  </a:lnTo>
                  <a:lnTo>
                    <a:pt x="4" y="2"/>
                  </a:lnTo>
                  <a:lnTo>
                    <a:pt x="5" y="3"/>
                  </a:lnTo>
                  <a:lnTo>
                    <a:pt x="4" y="3"/>
                  </a:lnTo>
                  <a:lnTo>
                    <a:pt x="3" y="2"/>
                  </a:lnTo>
                  <a:lnTo>
                    <a:pt x="1" y="2"/>
                  </a:lnTo>
                  <a:lnTo>
                    <a:pt x="1" y="3"/>
                  </a:lnTo>
                  <a:lnTo>
                    <a:pt x="0" y="3"/>
                  </a:lnTo>
                  <a:lnTo>
                    <a:pt x="0" y="0"/>
                  </a:lnTo>
                  <a:lnTo>
                    <a:pt x="1" y="2"/>
                  </a:lnTo>
                  <a:lnTo>
                    <a:pt x="3" y="2"/>
                  </a:lnTo>
                  <a:lnTo>
                    <a:pt x="4" y="1"/>
                  </a:lnTo>
                  <a:lnTo>
                    <a:pt x="4" y="0"/>
                  </a:lnTo>
                  <a:lnTo>
                    <a:pt x="3" y="0"/>
                  </a:lnTo>
                  <a:lnTo>
                    <a:pt x="1" y="0"/>
                  </a:lnTo>
                  <a:lnTo>
                    <a:pt x="1" y="2"/>
                  </a:lnTo>
                  <a:lnTo>
                    <a:pt x="0" y="0"/>
                  </a:lnTo>
                  <a:close/>
                </a:path>
              </a:pathLst>
            </a:custGeom>
            <a:solidFill>
              <a:srgbClr val="DEDEDE"/>
            </a:solidFill>
            <a:ln w="9525">
              <a:noFill/>
              <a:round/>
              <a:headEnd/>
              <a:tailEnd/>
            </a:ln>
          </p:spPr>
          <p:txBody>
            <a:bodyPr/>
            <a:lstStyle/>
            <a:p>
              <a:pPr algn="l" rtl="0"/>
              <a:endParaRPr lang="en-US"/>
            </a:p>
          </p:txBody>
        </p:sp>
        <p:sp>
          <p:nvSpPr>
            <p:cNvPr id="13676" name="Freeform 217"/>
            <p:cNvSpPr>
              <a:spLocks/>
            </p:cNvSpPr>
            <p:nvPr/>
          </p:nvSpPr>
          <p:spPr bwMode="auto">
            <a:xfrm>
              <a:off x="2768"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2 h 3"/>
                <a:gd name="T26" fmla="*/ 4 w 5"/>
                <a:gd name="T27" fmla="*/ 2 h 3"/>
                <a:gd name="T28" fmla="*/ 4 w 5"/>
                <a:gd name="T29" fmla="*/ 2 h 3"/>
                <a:gd name="T30" fmla="*/ 4 w 5"/>
                <a:gd name="T31" fmla="*/ 2 h 3"/>
                <a:gd name="T32" fmla="*/ 3 w 5"/>
                <a:gd name="T33" fmla="*/ 2 h 3"/>
                <a:gd name="T34" fmla="*/ 3 w 5"/>
                <a:gd name="T35" fmla="*/ 2 h 3"/>
                <a:gd name="T36" fmla="*/ 1 w 5"/>
                <a:gd name="T37" fmla="*/ 2 h 3"/>
                <a:gd name="T38" fmla="*/ 1 w 5"/>
                <a:gd name="T39" fmla="*/ 3 h 3"/>
                <a:gd name="T40" fmla="*/ 0 w 5"/>
                <a:gd name="T41" fmla="*/ 3 h 3"/>
                <a:gd name="T42" fmla="*/ 0 w 5"/>
                <a:gd name="T43" fmla="*/ 0 h 3"/>
                <a:gd name="T44" fmla="*/ 1 w 5"/>
                <a:gd name="T45" fmla="*/ 1 h 3"/>
                <a:gd name="T46" fmla="*/ 3 w 5"/>
                <a:gd name="T47" fmla="*/ 1 h 3"/>
                <a:gd name="T48" fmla="*/ 3 w 5"/>
                <a:gd name="T49" fmla="*/ 1 h 3"/>
                <a:gd name="T50" fmla="*/ 3 w 5"/>
                <a:gd name="T51" fmla="*/ 1 h 3"/>
                <a:gd name="T52" fmla="*/ 4 w 5"/>
                <a:gd name="T53" fmla="*/ 1 h 3"/>
                <a:gd name="T54" fmla="*/ 4 w 5"/>
                <a:gd name="T55" fmla="*/ 1 h 3"/>
                <a:gd name="T56" fmla="*/ 4 w 5"/>
                <a:gd name="T57" fmla="*/ 1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0 h 3"/>
                <a:gd name="T72" fmla="*/ 4 w 5"/>
                <a:gd name="T73" fmla="*/ 0 h 3"/>
                <a:gd name="T74" fmla="*/ 3 w 5"/>
                <a:gd name="T75" fmla="*/ 0 h 3"/>
                <a:gd name="T76" fmla="*/ 3 w 5"/>
                <a:gd name="T77" fmla="*/ 0 h 3"/>
                <a:gd name="T78" fmla="*/ 3 w 5"/>
                <a:gd name="T79" fmla="*/ 0 h 3"/>
                <a:gd name="T80" fmla="*/ 1 w 5"/>
                <a:gd name="T81" fmla="*/ 0 h 3"/>
                <a:gd name="T82" fmla="*/ 1 w 5"/>
                <a:gd name="T83" fmla="*/ 1 h 3"/>
                <a:gd name="T84" fmla="*/ 0 w 5"/>
                <a:gd name="T85" fmla="*/ 0 h 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
                <a:gd name="T130" fmla="*/ 0 h 3"/>
                <a:gd name="T131" fmla="*/ 5 w 5"/>
                <a:gd name="T132" fmla="*/ 3 h 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 h="3">
                  <a:moveTo>
                    <a:pt x="0" y="0"/>
                  </a:moveTo>
                  <a:lnTo>
                    <a:pt x="3" y="0"/>
                  </a:lnTo>
                  <a:lnTo>
                    <a:pt x="4" y="0"/>
                  </a:lnTo>
                  <a:lnTo>
                    <a:pt x="5" y="0"/>
                  </a:lnTo>
                  <a:lnTo>
                    <a:pt x="5" y="1"/>
                  </a:lnTo>
                  <a:lnTo>
                    <a:pt x="5" y="2"/>
                  </a:lnTo>
                  <a:lnTo>
                    <a:pt x="4" y="2"/>
                  </a:lnTo>
                  <a:lnTo>
                    <a:pt x="3" y="2"/>
                  </a:lnTo>
                  <a:lnTo>
                    <a:pt x="1" y="2"/>
                  </a:lnTo>
                  <a:lnTo>
                    <a:pt x="1" y="3"/>
                  </a:lnTo>
                  <a:lnTo>
                    <a:pt x="0" y="3"/>
                  </a:lnTo>
                  <a:lnTo>
                    <a:pt x="0" y="0"/>
                  </a:lnTo>
                  <a:lnTo>
                    <a:pt x="1" y="1"/>
                  </a:lnTo>
                  <a:lnTo>
                    <a:pt x="3" y="1"/>
                  </a:lnTo>
                  <a:lnTo>
                    <a:pt x="4" y="1"/>
                  </a:lnTo>
                  <a:lnTo>
                    <a:pt x="4" y="0"/>
                  </a:lnTo>
                  <a:lnTo>
                    <a:pt x="3"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13677" name="Freeform 218"/>
            <p:cNvSpPr>
              <a:spLocks/>
            </p:cNvSpPr>
            <p:nvPr/>
          </p:nvSpPr>
          <p:spPr bwMode="auto">
            <a:xfrm>
              <a:off x="2774" y="1922"/>
              <a:ext cx="5" cy="3"/>
            </a:xfrm>
            <a:custGeom>
              <a:avLst/>
              <a:gdLst>
                <a:gd name="T0" fmla="*/ 0 w 5"/>
                <a:gd name="T1" fmla="*/ 0 h 3"/>
                <a:gd name="T2" fmla="*/ 2 w 5"/>
                <a:gd name="T3" fmla="*/ 0 h 3"/>
                <a:gd name="T4" fmla="*/ 3 w 5"/>
                <a:gd name="T5" fmla="*/ 0 h 3"/>
                <a:gd name="T6" fmla="*/ 4 w 5"/>
                <a:gd name="T7" fmla="*/ 0 h 3"/>
                <a:gd name="T8" fmla="*/ 4 w 5"/>
                <a:gd name="T9" fmla="*/ 0 h 3"/>
                <a:gd name="T10" fmla="*/ 4 w 5"/>
                <a:gd name="T11" fmla="*/ 0 h 3"/>
                <a:gd name="T12" fmla="*/ 4 w 5"/>
                <a:gd name="T13" fmla="*/ 0 h 3"/>
                <a:gd name="T14" fmla="*/ 5 w 5"/>
                <a:gd name="T15" fmla="*/ 0 h 3"/>
                <a:gd name="T16" fmla="*/ 5 w 5"/>
                <a:gd name="T17" fmla="*/ 0 h 3"/>
                <a:gd name="T18" fmla="*/ 5 w 5"/>
                <a:gd name="T19" fmla="*/ 1 h 3"/>
                <a:gd name="T20" fmla="*/ 5 w 5"/>
                <a:gd name="T21" fmla="*/ 1 h 3"/>
                <a:gd name="T22" fmla="*/ 5 w 5"/>
                <a:gd name="T23" fmla="*/ 1 h 3"/>
                <a:gd name="T24" fmla="*/ 4 w 5"/>
                <a:gd name="T25" fmla="*/ 1 h 3"/>
                <a:gd name="T26" fmla="*/ 4 w 5"/>
                <a:gd name="T27" fmla="*/ 1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2 w 5"/>
                <a:gd name="T41" fmla="*/ 2 h 3"/>
                <a:gd name="T42" fmla="*/ 1 w 5"/>
                <a:gd name="T43" fmla="*/ 2 h 3"/>
                <a:gd name="T44" fmla="*/ 1 w 5"/>
                <a:gd name="T45" fmla="*/ 3 h 3"/>
                <a:gd name="T46" fmla="*/ 0 w 5"/>
                <a:gd name="T47" fmla="*/ 3 h 3"/>
                <a:gd name="T48" fmla="*/ 0 w 5"/>
                <a:gd name="T49" fmla="*/ 0 h 3"/>
                <a:gd name="T50" fmla="*/ 1 w 5"/>
                <a:gd name="T51" fmla="*/ 1 h 3"/>
                <a:gd name="T52" fmla="*/ 2 w 5"/>
                <a:gd name="T53" fmla="*/ 1 h 3"/>
                <a:gd name="T54" fmla="*/ 3 w 5"/>
                <a:gd name="T55" fmla="*/ 1 h 3"/>
                <a:gd name="T56" fmla="*/ 3 w 5"/>
                <a:gd name="T57" fmla="*/ 1 h 3"/>
                <a:gd name="T58" fmla="*/ 3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0 h 3"/>
                <a:gd name="T76" fmla="*/ 4 w 5"/>
                <a:gd name="T77" fmla="*/ 0 h 3"/>
                <a:gd name="T78" fmla="*/ 3 w 5"/>
                <a:gd name="T79" fmla="*/ 0 h 3"/>
                <a:gd name="T80" fmla="*/ 3 w 5"/>
                <a:gd name="T81" fmla="*/ 0 h 3"/>
                <a:gd name="T82" fmla="*/ 3 w 5"/>
                <a:gd name="T83" fmla="*/ 0 h 3"/>
                <a:gd name="T84" fmla="*/ 2 w 5"/>
                <a:gd name="T85" fmla="*/ 0 h 3"/>
                <a:gd name="T86" fmla="*/ 1 w 5"/>
                <a:gd name="T87" fmla="*/ 0 h 3"/>
                <a:gd name="T88" fmla="*/ 1 w 5"/>
                <a:gd name="T89" fmla="*/ 1 h 3"/>
                <a:gd name="T90" fmla="*/ 0 w 5"/>
                <a:gd name="T91" fmla="*/ 0 h 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
                <a:gd name="T139" fmla="*/ 0 h 3"/>
                <a:gd name="T140" fmla="*/ 5 w 5"/>
                <a:gd name="T141" fmla="*/ 3 h 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 h="3">
                  <a:moveTo>
                    <a:pt x="0" y="0"/>
                  </a:moveTo>
                  <a:lnTo>
                    <a:pt x="2" y="0"/>
                  </a:lnTo>
                  <a:lnTo>
                    <a:pt x="3" y="0"/>
                  </a:lnTo>
                  <a:lnTo>
                    <a:pt x="4" y="0"/>
                  </a:lnTo>
                  <a:lnTo>
                    <a:pt x="5" y="0"/>
                  </a:lnTo>
                  <a:lnTo>
                    <a:pt x="5" y="1"/>
                  </a:lnTo>
                  <a:lnTo>
                    <a:pt x="4" y="1"/>
                  </a:lnTo>
                  <a:lnTo>
                    <a:pt x="4" y="2"/>
                  </a:lnTo>
                  <a:lnTo>
                    <a:pt x="5" y="3"/>
                  </a:lnTo>
                  <a:lnTo>
                    <a:pt x="4" y="3"/>
                  </a:lnTo>
                  <a:lnTo>
                    <a:pt x="2" y="2"/>
                  </a:lnTo>
                  <a:lnTo>
                    <a:pt x="1" y="2"/>
                  </a:lnTo>
                  <a:lnTo>
                    <a:pt x="1" y="3"/>
                  </a:lnTo>
                  <a:lnTo>
                    <a:pt x="0" y="3"/>
                  </a:lnTo>
                  <a:lnTo>
                    <a:pt x="0" y="0"/>
                  </a:lnTo>
                  <a:lnTo>
                    <a:pt x="1" y="1"/>
                  </a:lnTo>
                  <a:lnTo>
                    <a:pt x="2" y="1"/>
                  </a:lnTo>
                  <a:lnTo>
                    <a:pt x="3" y="1"/>
                  </a:lnTo>
                  <a:lnTo>
                    <a:pt x="4" y="1"/>
                  </a:lnTo>
                  <a:lnTo>
                    <a:pt x="4" y="0"/>
                  </a:lnTo>
                  <a:lnTo>
                    <a:pt x="3" y="0"/>
                  </a:lnTo>
                  <a:lnTo>
                    <a:pt x="2"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13678" name="Freeform 219"/>
            <p:cNvSpPr>
              <a:spLocks/>
            </p:cNvSpPr>
            <p:nvPr/>
          </p:nvSpPr>
          <p:spPr bwMode="auto">
            <a:xfrm>
              <a:off x="2782" y="1921"/>
              <a:ext cx="5" cy="4"/>
            </a:xfrm>
            <a:custGeom>
              <a:avLst/>
              <a:gdLst>
                <a:gd name="T0" fmla="*/ 1 w 5"/>
                <a:gd name="T1" fmla="*/ 3 h 4"/>
                <a:gd name="T2" fmla="*/ 1 w 5"/>
                <a:gd name="T3" fmla="*/ 3 h 4"/>
                <a:gd name="T4" fmla="*/ 2 w 5"/>
                <a:gd name="T5" fmla="*/ 3 h 4"/>
                <a:gd name="T6" fmla="*/ 2 w 5"/>
                <a:gd name="T7" fmla="*/ 3 h 4"/>
                <a:gd name="T8" fmla="*/ 3 w 5"/>
                <a:gd name="T9" fmla="*/ 3 h 4"/>
                <a:gd name="T10" fmla="*/ 3 w 5"/>
                <a:gd name="T11" fmla="*/ 3 h 4"/>
                <a:gd name="T12" fmla="*/ 3 w 5"/>
                <a:gd name="T13" fmla="*/ 3 h 4"/>
                <a:gd name="T14" fmla="*/ 4 w 5"/>
                <a:gd name="T15" fmla="*/ 3 h 4"/>
                <a:gd name="T16" fmla="*/ 4 w 5"/>
                <a:gd name="T17" fmla="*/ 3 h 4"/>
                <a:gd name="T18" fmla="*/ 3 w 5"/>
                <a:gd name="T19" fmla="*/ 2 h 4"/>
                <a:gd name="T20" fmla="*/ 1 w 5"/>
                <a:gd name="T21" fmla="*/ 2 h 4"/>
                <a:gd name="T22" fmla="*/ 0 w 5"/>
                <a:gd name="T23" fmla="*/ 2 h 4"/>
                <a:gd name="T24" fmla="*/ 0 w 5"/>
                <a:gd name="T25" fmla="*/ 1 h 4"/>
                <a:gd name="T26" fmla="*/ 0 w 5"/>
                <a:gd name="T27" fmla="*/ 1 h 4"/>
                <a:gd name="T28" fmla="*/ 1 w 5"/>
                <a:gd name="T29" fmla="*/ 1 h 4"/>
                <a:gd name="T30" fmla="*/ 2 w 5"/>
                <a:gd name="T31" fmla="*/ 0 h 4"/>
                <a:gd name="T32" fmla="*/ 3 w 5"/>
                <a:gd name="T33" fmla="*/ 0 h 4"/>
                <a:gd name="T34" fmla="*/ 3 w 5"/>
                <a:gd name="T35" fmla="*/ 1 h 4"/>
                <a:gd name="T36" fmla="*/ 4 w 5"/>
                <a:gd name="T37" fmla="*/ 1 h 4"/>
                <a:gd name="T38" fmla="*/ 4 w 5"/>
                <a:gd name="T39" fmla="*/ 1 h 4"/>
                <a:gd name="T40" fmla="*/ 4 w 5"/>
                <a:gd name="T41" fmla="*/ 1 h 4"/>
                <a:gd name="T42" fmla="*/ 3 w 5"/>
                <a:gd name="T43" fmla="*/ 1 h 4"/>
                <a:gd name="T44" fmla="*/ 3 w 5"/>
                <a:gd name="T45" fmla="*/ 1 h 4"/>
                <a:gd name="T46" fmla="*/ 3 w 5"/>
                <a:gd name="T47" fmla="*/ 1 h 4"/>
                <a:gd name="T48" fmla="*/ 2 w 5"/>
                <a:gd name="T49" fmla="*/ 1 h 4"/>
                <a:gd name="T50" fmla="*/ 2 w 5"/>
                <a:gd name="T51" fmla="*/ 1 h 4"/>
                <a:gd name="T52" fmla="*/ 1 w 5"/>
                <a:gd name="T53" fmla="*/ 1 h 4"/>
                <a:gd name="T54" fmla="*/ 1 w 5"/>
                <a:gd name="T55" fmla="*/ 1 h 4"/>
                <a:gd name="T56" fmla="*/ 1 w 5"/>
                <a:gd name="T57" fmla="*/ 2 h 4"/>
                <a:gd name="T58" fmla="*/ 2 w 5"/>
                <a:gd name="T59" fmla="*/ 2 h 4"/>
                <a:gd name="T60" fmla="*/ 4 w 5"/>
                <a:gd name="T61" fmla="*/ 2 h 4"/>
                <a:gd name="T62" fmla="*/ 5 w 5"/>
                <a:gd name="T63" fmla="*/ 2 h 4"/>
                <a:gd name="T64" fmla="*/ 5 w 5"/>
                <a:gd name="T65" fmla="*/ 3 h 4"/>
                <a:gd name="T66" fmla="*/ 4 w 5"/>
                <a:gd name="T67" fmla="*/ 3 h 4"/>
                <a:gd name="T68" fmla="*/ 4 w 5"/>
                <a:gd name="T69" fmla="*/ 4 h 4"/>
                <a:gd name="T70" fmla="*/ 3 w 5"/>
                <a:gd name="T71" fmla="*/ 4 h 4"/>
                <a:gd name="T72" fmla="*/ 2 w 5"/>
                <a:gd name="T73" fmla="*/ 4 h 4"/>
                <a:gd name="T74" fmla="*/ 1 w 5"/>
                <a:gd name="T75" fmla="*/ 4 h 4"/>
                <a:gd name="T76" fmla="*/ 0 w 5"/>
                <a:gd name="T77" fmla="*/ 4 h 4"/>
                <a:gd name="T78" fmla="*/ 0 w 5"/>
                <a:gd name="T79" fmla="*/ 3 h 4"/>
                <a:gd name="T80" fmla="*/ 0 w 5"/>
                <a:gd name="T81" fmla="*/ 3 h 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
                <a:gd name="T124" fmla="*/ 0 h 4"/>
                <a:gd name="T125" fmla="*/ 5 w 5"/>
                <a:gd name="T126" fmla="*/ 4 h 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 h="4">
                  <a:moveTo>
                    <a:pt x="0" y="3"/>
                  </a:moveTo>
                  <a:lnTo>
                    <a:pt x="1" y="3"/>
                  </a:lnTo>
                  <a:lnTo>
                    <a:pt x="2" y="3"/>
                  </a:lnTo>
                  <a:lnTo>
                    <a:pt x="3" y="3"/>
                  </a:lnTo>
                  <a:lnTo>
                    <a:pt x="4" y="3"/>
                  </a:lnTo>
                  <a:lnTo>
                    <a:pt x="3" y="2"/>
                  </a:lnTo>
                  <a:lnTo>
                    <a:pt x="2" y="2"/>
                  </a:lnTo>
                  <a:lnTo>
                    <a:pt x="1" y="2"/>
                  </a:lnTo>
                  <a:lnTo>
                    <a:pt x="0" y="2"/>
                  </a:lnTo>
                  <a:lnTo>
                    <a:pt x="0" y="1"/>
                  </a:lnTo>
                  <a:lnTo>
                    <a:pt x="1" y="1"/>
                  </a:lnTo>
                  <a:lnTo>
                    <a:pt x="2" y="0"/>
                  </a:lnTo>
                  <a:lnTo>
                    <a:pt x="3" y="0"/>
                  </a:lnTo>
                  <a:lnTo>
                    <a:pt x="3" y="1"/>
                  </a:lnTo>
                  <a:lnTo>
                    <a:pt x="4" y="1"/>
                  </a:lnTo>
                  <a:lnTo>
                    <a:pt x="5" y="1"/>
                  </a:lnTo>
                  <a:lnTo>
                    <a:pt x="4" y="1"/>
                  </a:lnTo>
                  <a:lnTo>
                    <a:pt x="3" y="1"/>
                  </a:lnTo>
                  <a:lnTo>
                    <a:pt x="2" y="1"/>
                  </a:lnTo>
                  <a:lnTo>
                    <a:pt x="1" y="1"/>
                  </a:lnTo>
                  <a:lnTo>
                    <a:pt x="1" y="2"/>
                  </a:lnTo>
                  <a:lnTo>
                    <a:pt x="2" y="2"/>
                  </a:lnTo>
                  <a:lnTo>
                    <a:pt x="3" y="2"/>
                  </a:lnTo>
                  <a:lnTo>
                    <a:pt x="4" y="2"/>
                  </a:lnTo>
                  <a:lnTo>
                    <a:pt x="5" y="2"/>
                  </a:lnTo>
                  <a:lnTo>
                    <a:pt x="5" y="3"/>
                  </a:lnTo>
                  <a:lnTo>
                    <a:pt x="4" y="3"/>
                  </a:lnTo>
                  <a:lnTo>
                    <a:pt x="4" y="4"/>
                  </a:lnTo>
                  <a:lnTo>
                    <a:pt x="3" y="4"/>
                  </a:lnTo>
                  <a:lnTo>
                    <a:pt x="2" y="4"/>
                  </a:lnTo>
                  <a:lnTo>
                    <a:pt x="1" y="4"/>
                  </a:lnTo>
                  <a:lnTo>
                    <a:pt x="0" y="4"/>
                  </a:lnTo>
                  <a:lnTo>
                    <a:pt x="0" y="3"/>
                  </a:lnTo>
                  <a:close/>
                </a:path>
              </a:pathLst>
            </a:custGeom>
            <a:solidFill>
              <a:srgbClr val="DEDEDE"/>
            </a:solidFill>
            <a:ln w="9525">
              <a:noFill/>
              <a:round/>
              <a:headEnd/>
              <a:tailEnd/>
            </a:ln>
          </p:spPr>
          <p:txBody>
            <a:bodyPr/>
            <a:lstStyle/>
            <a:p>
              <a:pPr algn="l" rtl="0"/>
              <a:endParaRPr lang="en-US"/>
            </a:p>
          </p:txBody>
        </p:sp>
        <p:sp>
          <p:nvSpPr>
            <p:cNvPr id="13679" name="Freeform 220"/>
            <p:cNvSpPr>
              <a:spLocks/>
            </p:cNvSpPr>
            <p:nvPr/>
          </p:nvSpPr>
          <p:spPr bwMode="auto">
            <a:xfrm>
              <a:off x="2788" y="1921"/>
              <a:ext cx="5" cy="4"/>
            </a:xfrm>
            <a:custGeom>
              <a:avLst/>
              <a:gdLst>
                <a:gd name="T0" fmla="*/ 0 w 5"/>
                <a:gd name="T1" fmla="*/ 0 h 4"/>
                <a:gd name="T2" fmla="*/ 5 w 5"/>
                <a:gd name="T3" fmla="*/ 0 h 4"/>
                <a:gd name="T4" fmla="*/ 5 w 5"/>
                <a:gd name="T5" fmla="*/ 1 h 4"/>
                <a:gd name="T6" fmla="*/ 1 w 5"/>
                <a:gd name="T7" fmla="*/ 1 h 4"/>
                <a:gd name="T8" fmla="*/ 1 w 5"/>
                <a:gd name="T9" fmla="*/ 2 h 4"/>
                <a:gd name="T10" fmla="*/ 3 w 5"/>
                <a:gd name="T11" fmla="*/ 2 h 4"/>
                <a:gd name="T12" fmla="*/ 3 w 5"/>
                <a:gd name="T13" fmla="*/ 2 h 4"/>
                <a:gd name="T14" fmla="*/ 1 w 5"/>
                <a:gd name="T15" fmla="*/ 2 h 4"/>
                <a:gd name="T16" fmla="*/ 1 w 5"/>
                <a:gd name="T17" fmla="*/ 3 h 4"/>
                <a:gd name="T18" fmla="*/ 5 w 5"/>
                <a:gd name="T19" fmla="*/ 3 h 4"/>
                <a:gd name="T20" fmla="*/ 5 w 5"/>
                <a:gd name="T21" fmla="*/ 4 h 4"/>
                <a:gd name="T22" fmla="*/ 0 w 5"/>
                <a:gd name="T23" fmla="*/ 4 h 4"/>
                <a:gd name="T24" fmla="*/ 0 w 5"/>
                <a:gd name="T25" fmla="*/ 0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4"/>
                <a:gd name="T41" fmla="*/ 5 w 5"/>
                <a:gd name="T42" fmla="*/ 4 h 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4">
                  <a:moveTo>
                    <a:pt x="0" y="0"/>
                  </a:moveTo>
                  <a:lnTo>
                    <a:pt x="5" y="0"/>
                  </a:lnTo>
                  <a:lnTo>
                    <a:pt x="5" y="1"/>
                  </a:lnTo>
                  <a:lnTo>
                    <a:pt x="1" y="1"/>
                  </a:lnTo>
                  <a:lnTo>
                    <a:pt x="1" y="2"/>
                  </a:lnTo>
                  <a:lnTo>
                    <a:pt x="3" y="2"/>
                  </a:lnTo>
                  <a:lnTo>
                    <a:pt x="1" y="2"/>
                  </a:lnTo>
                  <a:lnTo>
                    <a:pt x="1" y="3"/>
                  </a:lnTo>
                  <a:lnTo>
                    <a:pt x="5" y="3"/>
                  </a:lnTo>
                  <a:lnTo>
                    <a:pt x="5" y="4"/>
                  </a:lnTo>
                  <a:lnTo>
                    <a:pt x="0" y="4"/>
                  </a:lnTo>
                  <a:lnTo>
                    <a:pt x="0" y="0"/>
                  </a:lnTo>
                  <a:close/>
                </a:path>
              </a:pathLst>
            </a:custGeom>
            <a:solidFill>
              <a:srgbClr val="DEDEDE"/>
            </a:solidFill>
            <a:ln w="9525">
              <a:noFill/>
              <a:round/>
              <a:headEnd/>
              <a:tailEnd/>
            </a:ln>
          </p:spPr>
          <p:txBody>
            <a:bodyPr/>
            <a:lstStyle/>
            <a:p>
              <a:pPr algn="l" rtl="0"/>
              <a:endParaRPr lang="en-US"/>
            </a:p>
          </p:txBody>
        </p:sp>
        <p:sp>
          <p:nvSpPr>
            <p:cNvPr id="13680" name="Freeform 221"/>
            <p:cNvSpPr>
              <a:spLocks/>
            </p:cNvSpPr>
            <p:nvPr/>
          </p:nvSpPr>
          <p:spPr bwMode="auto">
            <a:xfrm>
              <a:off x="2478" y="224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13681" name="Freeform 222"/>
            <p:cNvSpPr>
              <a:spLocks/>
            </p:cNvSpPr>
            <p:nvPr/>
          </p:nvSpPr>
          <p:spPr bwMode="auto">
            <a:xfrm>
              <a:off x="2815" y="2251"/>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13682" name="Line 223"/>
            <p:cNvSpPr>
              <a:spLocks noChangeShapeType="1"/>
            </p:cNvSpPr>
            <p:nvPr/>
          </p:nvSpPr>
          <p:spPr bwMode="auto">
            <a:xfrm>
              <a:off x="2476" y="2242"/>
              <a:ext cx="337" cy="7"/>
            </a:xfrm>
            <a:prstGeom prst="line">
              <a:avLst/>
            </a:prstGeom>
            <a:noFill/>
            <a:ln w="7938">
              <a:solidFill>
                <a:srgbClr val="3D4040"/>
              </a:solidFill>
              <a:round/>
              <a:headEnd/>
              <a:tailEnd/>
            </a:ln>
          </p:spPr>
          <p:txBody>
            <a:bodyPr/>
            <a:lstStyle/>
            <a:p>
              <a:pPr algn="l" rtl="0"/>
              <a:endParaRPr lang="en-US"/>
            </a:p>
          </p:txBody>
        </p:sp>
        <p:sp>
          <p:nvSpPr>
            <p:cNvPr id="13683" name="Line 224"/>
            <p:cNvSpPr>
              <a:spLocks noChangeShapeType="1"/>
            </p:cNvSpPr>
            <p:nvPr/>
          </p:nvSpPr>
          <p:spPr bwMode="auto">
            <a:xfrm>
              <a:off x="2476" y="2405"/>
              <a:ext cx="337" cy="12"/>
            </a:xfrm>
            <a:prstGeom prst="line">
              <a:avLst/>
            </a:prstGeom>
            <a:noFill/>
            <a:ln w="7938">
              <a:solidFill>
                <a:srgbClr val="3D4040"/>
              </a:solidFill>
              <a:round/>
              <a:headEnd/>
              <a:tailEnd/>
            </a:ln>
          </p:spPr>
          <p:txBody>
            <a:bodyPr/>
            <a:lstStyle/>
            <a:p>
              <a:pPr algn="l" rtl="0"/>
              <a:endParaRPr lang="en-US"/>
            </a:p>
          </p:txBody>
        </p:sp>
        <p:sp>
          <p:nvSpPr>
            <p:cNvPr id="13684" name="Freeform 225"/>
            <p:cNvSpPr>
              <a:spLocks/>
            </p:cNvSpPr>
            <p:nvPr/>
          </p:nvSpPr>
          <p:spPr bwMode="auto">
            <a:xfrm>
              <a:off x="2478" y="240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13685" name="Freeform 226"/>
            <p:cNvSpPr>
              <a:spLocks/>
            </p:cNvSpPr>
            <p:nvPr/>
          </p:nvSpPr>
          <p:spPr bwMode="auto">
            <a:xfrm>
              <a:off x="2816" y="2419"/>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13686" name="Freeform 227"/>
            <p:cNvSpPr>
              <a:spLocks/>
            </p:cNvSpPr>
            <p:nvPr/>
          </p:nvSpPr>
          <p:spPr bwMode="auto">
            <a:xfrm>
              <a:off x="2478" y="208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13687" name="Freeform 228"/>
            <p:cNvSpPr>
              <a:spLocks/>
            </p:cNvSpPr>
            <p:nvPr/>
          </p:nvSpPr>
          <p:spPr bwMode="auto">
            <a:xfrm>
              <a:off x="2812"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688" name="Line 229"/>
            <p:cNvSpPr>
              <a:spLocks noChangeShapeType="1"/>
            </p:cNvSpPr>
            <p:nvPr/>
          </p:nvSpPr>
          <p:spPr bwMode="auto">
            <a:xfrm>
              <a:off x="2476" y="2079"/>
              <a:ext cx="334" cy="1"/>
            </a:xfrm>
            <a:prstGeom prst="line">
              <a:avLst/>
            </a:prstGeom>
            <a:noFill/>
            <a:ln w="7938">
              <a:solidFill>
                <a:srgbClr val="3D4040"/>
              </a:solidFill>
              <a:round/>
              <a:headEnd/>
              <a:tailEnd/>
            </a:ln>
          </p:spPr>
          <p:txBody>
            <a:bodyPr/>
            <a:lstStyle/>
            <a:p>
              <a:pPr algn="l" rtl="0"/>
              <a:endParaRPr lang="en-US"/>
            </a:p>
          </p:txBody>
        </p:sp>
        <p:sp>
          <p:nvSpPr>
            <p:cNvPr id="13689" name="Freeform 230"/>
            <p:cNvSpPr>
              <a:spLocks/>
            </p:cNvSpPr>
            <p:nvPr/>
          </p:nvSpPr>
          <p:spPr bwMode="auto">
            <a:xfrm>
              <a:off x="2518" y="2080"/>
              <a:ext cx="243" cy="21"/>
            </a:xfrm>
            <a:custGeom>
              <a:avLst/>
              <a:gdLst>
                <a:gd name="T0" fmla="*/ 243 w 243"/>
                <a:gd name="T1" fmla="*/ 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0"/>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13690" name="Freeform 231"/>
            <p:cNvSpPr>
              <a:spLocks/>
            </p:cNvSpPr>
            <p:nvPr/>
          </p:nvSpPr>
          <p:spPr bwMode="auto">
            <a:xfrm>
              <a:off x="2763"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691" name="Freeform 232"/>
            <p:cNvSpPr>
              <a:spLocks/>
            </p:cNvSpPr>
            <p:nvPr/>
          </p:nvSpPr>
          <p:spPr bwMode="auto">
            <a:xfrm>
              <a:off x="2520" y="210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692" name="Freeform 233"/>
            <p:cNvSpPr>
              <a:spLocks/>
            </p:cNvSpPr>
            <p:nvPr/>
          </p:nvSpPr>
          <p:spPr bwMode="auto">
            <a:xfrm>
              <a:off x="2763" y="212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693" name="Freeform 234"/>
            <p:cNvSpPr>
              <a:spLocks/>
            </p:cNvSpPr>
            <p:nvPr/>
          </p:nvSpPr>
          <p:spPr bwMode="auto">
            <a:xfrm>
              <a:off x="2520" y="214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694" name="Freeform 235"/>
            <p:cNvSpPr>
              <a:spLocks/>
            </p:cNvSpPr>
            <p:nvPr/>
          </p:nvSpPr>
          <p:spPr bwMode="auto">
            <a:xfrm>
              <a:off x="2518" y="2121"/>
              <a:ext cx="243" cy="21"/>
            </a:xfrm>
            <a:custGeom>
              <a:avLst/>
              <a:gdLst>
                <a:gd name="T0" fmla="*/ 243 w 243"/>
                <a:gd name="T1" fmla="*/ 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13695" name="Line 236"/>
            <p:cNvSpPr>
              <a:spLocks noChangeShapeType="1"/>
            </p:cNvSpPr>
            <p:nvPr/>
          </p:nvSpPr>
          <p:spPr bwMode="auto">
            <a:xfrm>
              <a:off x="2518" y="2162"/>
              <a:ext cx="1" cy="21"/>
            </a:xfrm>
            <a:prstGeom prst="line">
              <a:avLst/>
            </a:prstGeom>
            <a:noFill/>
            <a:ln w="7938">
              <a:solidFill>
                <a:srgbClr val="3D4040"/>
              </a:solidFill>
              <a:round/>
              <a:headEnd/>
              <a:tailEnd/>
            </a:ln>
          </p:spPr>
          <p:txBody>
            <a:bodyPr/>
            <a:lstStyle/>
            <a:p>
              <a:pPr algn="l" rtl="0"/>
              <a:endParaRPr lang="en-US"/>
            </a:p>
          </p:txBody>
        </p:sp>
        <p:sp>
          <p:nvSpPr>
            <p:cNvPr id="13696" name="Freeform 237"/>
            <p:cNvSpPr>
              <a:spLocks/>
            </p:cNvSpPr>
            <p:nvPr/>
          </p:nvSpPr>
          <p:spPr bwMode="auto">
            <a:xfrm>
              <a:off x="2520" y="216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3D4040"/>
            </a:solidFill>
            <a:ln w="9525">
              <a:noFill/>
              <a:round/>
              <a:headEnd/>
              <a:tailEnd/>
            </a:ln>
          </p:spPr>
          <p:txBody>
            <a:bodyPr/>
            <a:lstStyle/>
            <a:p>
              <a:pPr algn="l" rtl="0"/>
              <a:endParaRPr lang="en-US"/>
            </a:p>
          </p:txBody>
        </p:sp>
        <p:sp>
          <p:nvSpPr>
            <p:cNvPr id="13697" name="Freeform 238"/>
            <p:cNvSpPr>
              <a:spLocks/>
            </p:cNvSpPr>
            <p:nvPr/>
          </p:nvSpPr>
          <p:spPr bwMode="auto">
            <a:xfrm>
              <a:off x="2520" y="218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698" name="Freeform 239"/>
            <p:cNvSpPr>
              <a:spLocks/>
            </p:cNvSpPr>
            <p:nvPr/>
          </p:nvSpPr>
          <p:spPr bwMode="auto">
            <a:xfrm>
              <a:off x="2763" y="22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699" name="Freeform 240"/>
            <p:cNvSpPr>
              <a:spLocks/>
            </p:cNvSpPr>
            <p:nvPr/>
          </p:nvSpPr>
          <p:spPr bwMode="auto">
            <a:xfrm>
              <a:off x="2520" y="2226"/>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700" name="Freeform 241"/>
            <p:cNvSpPr>
              <a:spLocks/>
            </p:cNvSpPr>
            <p:nvPr/>
          </p:nvSpPr>
          <p:spPr bwMode="auto">
            <a:xfrm>
              <a:off x="2518" y="2204"/>
              <a:ext cx="243" cy="20"/>
            </a:xfrm>
            <a:custGeom>
              <a:avLst/>
              <a:gdLst>
                <a:gd name="T0" fmla="*/ 243 w 243"/>
                <a:gd name="T1" fmla="*/ 2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2"/>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13701" name="Freeform 242"/>
            <p:cNvSpPr>
              <a:spLocks/>
            </p:cNvSpPr>
            <p:nvPr/>
          </p:nvSpPr>
          <p:spPr bwMode="auto">
            <a:xfrm>
              <a:off x="2518" y="2244"/>
              <a:ext cx="243" cy="20"/>
            </a:xfrm>
            <a:custGeom>
              <a:avLst/>
              <a:gdLst>
                <a:gd name="T0" fmla="*/ 243 w 243"/>
                <a:gd name="T1" fmla="*/ 4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4"/>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13702" name="Freeform 243"/>
            <p:cNvSpPr>
              <a:spLocks/>
            </p:cNvSpPr>
            <p:nvPr/>
          </p:nvSpPr>
          <p:spPr bwMode="auto">
            <a:xfrm>
              <a:off x="2763" y="2250"/>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703" name="Freeform 244"/>
            <p:cNvSpPr>
              <a:spLocks/>
            </p:cNvSpPr>
            <p:nvPr/>
          </p:nvSpPr>
          <p:spPr bwMode="auto">
            <a:xfrm>
              <a:off x="2520" y="226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704" name="Freeform 245"/>
            <p:cNvSpPr>
              <a:spLocks/>
            </p:cNvSpPr>
            <p:nvPr/>
          </p:nvSpPr>
          <p:spPr bwMode="auto">
            <a:xfrm>
              <a:off x="2763" y="229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705" name="Freeform 246"/>
            <p:cNvSpPr>
              <a:spLocks/>
            </p:cNvSpPr>
            <p:nvPr/>
          </p:nvSpPr>
          <p:spPr bwMode="auto">
            <a:xfrm>
              <a:off x="2520" y="230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706" name="Freeform 247"/>
            <p:cNvSpPr>
              <a:spLocks/>
            </p:cNvSpPr>
            <p:nvPr/>
          </p:nvSpPr>
          <p:spPr bwMode="auto">
            <a:xfrm>
              <a:off x="2518" y="2285"/>
              <a:ext cx="243" cy="20"/>
            </a:xfrm>
            <a:custGeom>
              <a:avLst/>
              <a:gdLst>
                <a:gd name="T0" fmla="*/ 243 w 243"/>
                <a:gd name="T1" fmla="*/ 5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5"/>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13707" name="Freeform 248"/>
            <p:cNvSpPr>
              <a:spLocks/>
            </p:cNvSpPr>
            <p:nvPr/>
          </p:nvSpPr>
          <p:spPr bwMode="auto">
            <a:xfrm>
              <a:off x="2518" y="2326"/>
              <a:ext cx="243" cy="20"/>
            </a:xfrm>
            <a:custGeom>
              <a:avLst/>
              <a:gdLst>
                <a:gd name="T0" fmla="*/ 243 w 243"/>
                <a:gd name="T1" fmla="*/ 6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6"/>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13708" name="Freeform 249"/>
            <p:cNvSpPr>
              <a:spLocks/>
            </p:cNvSpPr>
            <p:nvPr/>
          </p:nvSpPr>
          <p:spPr bwMode="auto">
            <a:xfrm>
              <a:off x="2763" y="233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709" name="Freeform 250"/>
            <p:cNvSpPr>
              <a:spLocks/>
            </p:cNvSpPr>
            <p:nvPr/>
          </p:nvSpPr>
          <p:spPr bwMode="auto">
            <a:xfrm>
              <a:off x="2520" y="234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710" name="Freeform 251"/>
            <p:cNvSpPr>
              <a:spLocks/>
            </p:cNvSpPr>
            <p:nvPr/>
          </p:nvSpPr>
          <p:spPr bwMode="auto">
            <a:xfrm>
              <a:off x="2763" y="237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711" name="Freeform 252"/>
            <p:cNvSpPr>
              <a:spLocks/>
            </p:cNvSpPr>
            <p:nvPr/>
          </p:nvSpPr>
          <p:spPr bwMode="auto">
            <a:xfrm>
              <a:off x="2520" y="239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712" name="Freeform 253"/>
            <p:cNvSpPr>
              <a:spLocks/>
            </p:cNvSpPr>
            <p:nvPr/>
          </p:nvSpPr>
          <p:spPr bwMode="auto">
            <a:xfrm>
              <a:off x="2518" y="2367"/>
              <a:ext cx="243" cy="21"/>
            </a:xfrm>
            <a:custGeom>
              <a:avLst/>
              <a:gdLst>
                <a:gd name="T0" fmla="*/ 243 w 243"/>
                <a:gd name="T1" fmla="*/ 7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7"/>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13713" name="Freeform 254"/>
            <p:cNvSpPr>
              <a:spLocks/>
            </p:cNvSpPr>
            <p:nvPr/>
          </p:nvSpPr>
          <p:spPr bwMode="auto">
            <a:xfrm>
              <a:off x="2518" y="2408"/>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13714" name="Freeform 255"/>
            <p:cNvSpPr>
              <a:spLocks/>
            </p:cNvSpPr>
            <p:nvPr/>
          </p:nvSpPr>
          <p:spPr bwMode="auto">
            <a:xfrm>
              <a:off x="2763" y="2417"/>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715" name="Freeform 256"/>
            <p:cNvSpPr>
              <a:spLocks/>
            </p:cNvSpPr>
            <p:nvPr/>
          </p:nvSpPr>
          <p:spPr bwMode="auto">
            <a:xfrm>
              <a:off x="2520" y="2431"/>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716" name="Freeform 257"/>
            <p:cNvSpPr>
              <a:spLocks/>
            </p:cNvSpPr>
            <p:nvPr/>
          </p:nvSpPr>
          <p:spPr bwMode="auto">
            <a:xfrm>
              <a:off x="2763" y="245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717" name="Freeform 258"/>
            <p:cNvSpPr>
              <a:spLocks/>
            </p:cNvSpPr>
            <p:nvPr/>
          </p:nvSpPr>
          <p:spPr bwMode="auto">
            <a:xfrm>
              <a:off x="2520" y="247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718" name="Freeform 259"/>
            <p:cNvSpPr>
              <a:spLocks/>
            </p:cNvSpPr>
            <p:nvPr/>
          </p:nvSpPr>
          <p:spPr bwMode="auto">
            <a:xfrm>
              <a:off x="2518" y="2449"/>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13719" name="Freeform 260"/>
            <p:cNvSpPr>
              <a:spLocks/>
            </p:cNvSpPr>
            <p:nvPr/>
          </p:nvSpPr>
          <p:spPr bwMode="auto">
            <a:xfrm>
              <a:off x="2518" y="2490"/>
              <a:ext cx="243" cy="21"/>
            </a:xfrm>
            <a:custGeom>
              <a:avLst/>
              <a:gdLst>
                <a:gd name="T0" fmla="*/ 243 w 243"/>
                <a:gd name="T1" fmla="*/ 1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0"/>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13720" name="Freeform 261"/>
            <p:cNvSpPr>
              <a:spLocks/>
            </p:cNvSpPr>
            <p:nvPr/>
          </p:nvSpPr>
          <p:spPr bwMode="auto">
            <a:xfrm>
              <a:off x="2763" y="250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721" name="Freeform 262"/>
            <p:cNvSpPr>
              <a:spLocks/>
            </p:cNvSpPr>
            <p:nvPr/>
          </p:nvSpPr>
          <p:spPr bwMode="auto">
            <a:xfrm>
              <a:off x="2520" y="251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722" name="Freeform 263"/>
            <p:cNvSpPr>
              <a:spLocks/>
            </p:cNvSpPr>
            <p:nvPr/>
          </p:nvSpPr>
          <p:spPr bwMode="auto">
            <a:xfrm>
              <a:off x="2763" y="254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723" name="Freeform 264"/>
            <p:cNvSpPr>
              <a:spLocks/>
            </p:cNvSpPr>
            <p:nvPr/>
          </p:nvSpPr>
          <p:spPr bwMode="auto">
            <a:xfrm>
              <a:off x="2520" y="255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724" name="Freeform 265"/>
            <p:cNvSpPr>
              <a:spLocks/>
            </p:cNvSpPr>
            <p:nvPr/>
          </p:nvSpPr>
          <p:spPr bwMode="auto">
            <a:xfrm>
              <a:off x="2518" y="2531"/>
              <a:ext cx="243" cy="21"/>
            </a:xfrm>
            <a:custGeom>
              <a:avLst/>
              <a:gdLst>
                <a:gd name="T0" fmla="*/ 243 w 243"/>
                <a:gd name="T1" fmla="*/ 1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1"/>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13725" name="Line 266"/>
            <p:cNvSpPr>
              <a:spLocks noChangeShapeType="1"/>
            </p:cNvSpPr>
            <p:nvPr/>
          </p:nvSpPr>
          <p:spPr bwMode="auto">
            <a:xfrm flipH="1" flipV="1">
              <a:off x="2476" y="2619"/>
              <a:ext cx="335" cy="16"/>
            </a:xfrm>
            <a:prstGeom prst="line">
              <a:avLst/>
            </a:prstGeom>
            <a:noFill/>
            <a:ln w="7938">
              <a:solidFill>
                <a:srgbClr val="3D4C63"/>
              </a:solidFill>
              <a:round/>
              <a:headEnd/>
              <a:tailEnd/>
            </a:ln>
          </p:spPr>
          <p:txBody>
            <a:bodyPr/>
            <a:lstStyle/>
            <a:p>
              <a:pPr algn="l" rtl="0"/>
              <a:endParaRPr lang="en-US"/>
            </a:p>
          </p:txBody>
        </p:sp>
        <p:sp>
          <p:nvSpPr>
            <p:cNvPr id="13726" name="Freeform 267"/>
            <p:cNvSpPr>
              <a:spLocks/>
            </p:cNvSpPr>
            <p:nvPr/>
          </p:nvSpPr>
          <p:spPr bwMode="auto">
            <a:xfrm>
              <a:off x="2814" y="263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C63"/>
            </a:solidFill>
            <a:ln w="9525">
              <a:noFill/>
              <a:round/>
              <a:headEnd/>
              <a:tailEnd/>
            </a:ln>
          </p:spPr>
          <p:txBody>
            <a:bodyPr/>
            <a:lstStyle/>
            <a:p>
              <a:pPr algn="l" rtl="0"/>
              <a:endParaRPr lang="en-US"/>
            </a:p>
          </p:txBody>
        </p:sp>
        <p:sp>
          <p:nvSpPr>
            <p:cNvPr id="13727" name="Freeform 268"/>
            <p:cNvSpPr>
              <a:spLocks/>
            </p:cNvSpPr>
            <p:nvPr/>
          </p:nvSpPr>
          <p:spPr bwMode="auto">
            <a:xfrm>
              <a:off x="2478" y="262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C63"/>
            </a:solidFill>
            <a:ln w="9525">
              <a:noFill/>
              <a:round/>
              <a:headEnd/>
              <a:tailEnd/>
            </a:ln>
          </p:spPr>
          <p:txBody>
            <a:bodyPr/>
            <a:lstStyle/>
            <a:p>
              <a:pPr algn="l" rtl="0"/>
              <a:endParaRPr lang="en-US"/>
            </a:p>
          </p:txBody>
        </p:sp>
        <p:sp>
          <p:nvSpPr>
            <p:cNvPr id="13728" name="Freeform 269"/>
            <p:cNvSpPr>
              <a:spLocks/>
            </p:cNvSpPr>
            <p:nvPr/>
          </p:nvSpPr>
          <p:spPr bwMode="auto">
            <a:xfrm>
              <a:off x="2520" y="210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729" name="Freeform 270"/>
            <p:cNvSpPr>
              <a:spLocks/>
            </p:cNvSpPr>
            <p:nvPr/>
          </p:nvSpPr>
          <p:spPr bwMode="auto">
            <a:xfrm>
              <a:off x="2762" y="2083"/>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730" name="Freeform 271"/>
            <p:cNvSpPr>
              <a:spLocks/>
            </p:cNvSpPr>
            <p:nvPr/>
          </p:nvSpPr>
          <p:spPr bwMode="auto">
            <a:xfrm>
              <a:off x="2518" y="2080"/>
              <a:ext cx="243" cy="22"/>
            </a:xfrm>
            <a:custGeom>
              <a:avLst/>
              <a:gdLst>
                <a:gd name="T0" fmla="*/ 0 w 243"/>
                <a:gd name="T1" fmla="*/ 21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21"/>
                  </a:moveTo>
                  <a:lnTo>
                    <a:pt x="243" y="22"/>
                  </a:lnTo>
                  <a:lnTo>
                    <a:pt x="243" y="0"/>
                  </a:lnTo>
                </a:path>
              </a:pathLst>
            </a:custGeom>
            <a:noFill/>
            <a:ln w="7938">
              <a:solidFill>
                <a:srgbClr val="E2E5E5"/>
              </a:solidFill>
              <a:prstDash val="solid"/>
              <a:round/>
              <a:headEnd/>
              <a:tailEnd/>
            </a:ln>
          </p:spPr>
          <p:txBody>
            <a:bodyPr/>
            <a:lstStyle/>
            <a:p>
              <a:pPr algn="l" rtl="0"/>
              <a:endParaRPr lang="en-US"/>
            </a:p>
          </p:txBody>
        </p:sp>
        <p:sp>
          <p:nvSpPr>
            <p:cNvPr id="13731" name="Freeform 272"/>
            <p:cNvSpPr>
              <a:spLocks/>
            </p:cNvSpPr>
            <p:nvPr/>
          </p:nvSpPr>
          <p:spPr bwMode="auto">
            <a:xfrm>
              <a:off x="2518" y="2122"/>
              <a:ext cx="243" cy="21"/>
            </a:xfrm>
            <a:custGeom>
              <a:avLst/>
              <a:gdLst>
                <a:gd name="T0" fmla="*/ 0 w 243"/>
                <a:gd name="T1" fmla="*/ 2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20"/>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732" name="Freeform 273"/>
            <p:cNvSpPr>
              <a:spLocks/>
            </p:cNvSpPr>
            <p:nvPr/>
          </p:nvSpPr>
          <p:spPr bwMode="auto">
            <a:xfrm>
              <a:off x="2520" y="214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733" name="Freeform 274"/>
            <p:cNvSpPr>
              <a:spLocks/>
            </p:cNvSpPr>
            <p:nvPr/>
          </p:nvSpPr>
          <p:spPr bwMode="auto">
            <a:xfrm>
              <a:off x="2762" y="212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734" name="Freeform 275"/>
            <p:cNvSpPr>
              <a:spLocks/>
            </p:cNvSpPr>
            <p:nvPr/>
          </p:nvSpPr>
          <p:spPr bwMode="auto">
            <a:xfrm>
              <a:off x="2520" y="2185"/>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pPr algn="l" rtl="0"/>
              <a:endParaRPr lang="en-US"/>
            </a:p>
          </p:txBody>
        </p:sp>
        <p:sp>
          <p:nvSpPr>
            <p:cNvPr id="13735" name="Freeform 276"/>
            <p:cNvSpPr>
              <a:spLocks/>
            </p:cNvSpPr>
            <p:nvPr/>
          </p:nvSpPr>
          <p:spPr bwMode="auto">
            <a:xfrm>
              <a:off x="2762" y="2167"/>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736" name="Freeform 277"/>
            <p:cNvSpPr>
              <a:spLocks/>
            </p:cNvSpPr>
            <p:nvPr/>
          </p:nvSpPr>
          <p:spPr bwMode="auto">
            <a:xfrm>
              <a:off x="2518" y="2164"/>
              <a:ext cx="243" cy="21"/>
            </a:xfrm>
            <a:custGeom>
              <a:avLst/>
              <a:gdLst>
                <a:gd name="T0" fmla="*/ 0 w 243"/>
                <a:gd name="T1" fmla="*/ 19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9"/>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737" name="Freeform 278"/>
            <p:cNvSpPr>
              <a:spLocks/>
            </p:cNvSpPr>
            <p:nvPr/>
          </p:nvSpPr>
          <p:spPr bwMode="auto">
            <a:xfrm>
              <a:off x="2518" y="2206"/>
              <a:ext cx="243" cy="21"/>
            </a:xfrm>
            <a:custGeom>
              <a:avLst/>
              <a:gdLst>
                <a:gd name="T0" fmla="*/ 0 w 243"/>
                <a:gd name="T1" fmla="*/ 18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8"/>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738" name="Freeform 279"/>
            <p:cNvSpPr>
              <a:spLocks/>
            </p:cNvSpPr>
            <p:nvPr/>
          </p:nvSpPr>
          <p:spPr bwMode="auto">
            <a:xfrm>
              <a:off x="2520" y="222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739" name="Freeform 280"/>
            <p:cNvSpPr>
              <a:spLocks/>
            </p:cNvSpPr>
            <p:nvPr/>
          </p:nvSpPr>
          <p:spPr bwMode="auto">
            <a:xfrm>
              <a:off x="2762" y="2209"/>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740" name="Freeform 281"/>
            <p:cNvSpPr>
              <a:spLocks/>
            </p:cNvSpPr>
            <p:nvPr/>
          </p:nvSpPr>
          <p:spPr bwMode="auto">
            <a:xfrm>
              <a:off x="2520" y="226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741" name="Freeform 282"/>
            <p:cNvSpPr>
              <a:spLocks/>
            </p:cNvSpPr>
            <p:nvPr/>
          </p:nvSpPr>
          <p:spPr bwMode="auto">
            <a:xfrm>
              <a:off x="2762" y="2251"/>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742" name="Freeform 283"/>
            <p:cNvSpPr>
              <a:spLocks/>
            </p:cNvSpPr>
            <p:nvPr/>
          </p:nvSpPr>
          <p:spPr bwMode="auto">
            <a:xfrm>
              <a:off x="2518" y="2248"/>
              <a:ext cx="243" cy="21"/>
            </a:xfrm>
            <a:custGeom>
              <a:avLst/>
              <a:gdLst>
                <a:gd name="T0" fmla="*/ 0 w 243"/>
                <a:gd name="T1" fmla="*/ 16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6"/>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743" name="Freeform 284"/>
            <p:cNvSpPr>
              <a:spLocks/>
            </p:cNvSpPr>
            <p:nvPr/>
          </p:nvSpPr>
          <p:spPr bwMode="auto">
            <a:xfrm>
              <a:off x="2518" y="2290"/>
              <a:ext cx="243" cy="20"/>
            </a:xfrm>
            <a:custGeom>
              <a:avLst/>
              <a:gdLst>
                <a:gd name="T0" fmla="*/ 0 w 243"/>
                <a:gd name="T1" fmla="*/ 15 h 20"/>
                <a:gd name="T2" fmla="*/ 243 w 243"/>
                <a:gd name="T3" fmla="*/ 20 h 20"/>
                <a:gd name="T4" fmla="*/ 243 w 243"/>
                <a:gd name="T5" fmla="*/ 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0" y="15"/>
                  </a:moveTo>
                  <a:lnTo>
                    <a:pt x="243" y="20"/>
                  </a:lnTo>
                  <a:lnTo>
                    <a:pt x="243" y="0"/>
                  </a:lnTo>
                </a:path>
              </a:pathLst>
            </a:custGeom>
            <a:noFill/>
            <a:ln w="7938">
              <a:solidFill>
                <a:srgbClr val="E2E5E5"/>
              </a:solidFill>
              <a:prstDash val="solid"/>
              <a:round/>
              <a:headEnd/>
              <a:tailEnd/>
            </a:ln>
          </p:spPr>
          <p:txBody>
            <a:bodyPr/>
            <a:lstStyle/>
            <a:p>
              <a:pPr algn="l" rtl="0"/>
              <a:endParaRPr lang="en-US"/>
            </a:p>
          </p:txBody>
        </p:sp>
        <p:sp>
          <p:nvSpPr>
            <p:cNvPr id="13744" name="Freeform 285"/>
            <p:cNvSpPr>
              <a:spLocks/>
            </p:cNvSpPr>
            <p:nvPr/>
          </p:nvSpPr>
          <p:spPr bwMode="auto">
            <a:xfrm>
              <a:off x="2520" y="2307"/>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745" name="Freeform 286"/>
            <p:cNvSpPr>
              <a:spLocks/>
            </p:cNvSpPr>
            <p:nvPr/>
          </p:nvSpPr>
          <p:spPr bwMode="auto">
            <a:xfrm>
              <a:off x="2762" y="229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746" name="Freeform 287"/>
            <p:cNvSpPr>
              <a:spLocks/>
            </p:cNvSpPr>
            <p:nvPr/>
          </p:nvSpPr>
          <p:spPr bwMode="auto">
            <a:xfrm>
              <a:off x="2520" y="23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747" name="Freeform 288"/>
            <p:cNvSpPr>
              <a:spLocks/>
            </p:cNvSpPr>
            <p:nvPr/>
          </p:nvSpPr>
          <p:spPr bwMode="auto">
            <a:xfrm>
              <a:off x="2762" y="23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748" name="Freeform 289"/>
            <p:cNvSpPr>
              <a:spLocks/>
            </p:cNvSpPr>
            <p:nvPr/>
          </p:nvSpPr>
          <p:spPr bwMode="auto">
            <a:xfrm>
              <a:off x="2518" y="2332"/>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749" name="Freeform 290"/>
            <p:cNvSpPr>
              <a:spLocks/>
            </p:cNvSpPr>
            <p:nvPr/>
          </p:nvSpPr>
          <p:spPr bwMode="auto">
            <a:xfrm>
              <a:off x="2518" y="2374"/>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750" name="Freeform 291"/>
            <p:cNvSpPr>
              <a:spLocks/>
            </p:cNvSpPr>
            <p:nvPr/>
          </p:nvSpPr>
          <p:spPr bwMode="auto">
            <a:xfrm>
              <a:off x="2520" y="2389"/>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751" name="Freeform 292"/>
            <p:cNvSpPr>
              <a:spLocks/>
            </p:cNvSpPr>
            <p:nvPr/>
          </p:nvSpPr>
          <p:spPr bwMode="auto">
            <a:xfrm>
              <a:off x="2762" y="2376"/>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752" name="Freeform 293"/>
            <p:cNvSpPr>
              <a:spLocks/>
            </p:cNvSpPr>
            <p:nvPr/>
          </p:nvSpPr>
          <p:spPr bwMode="auto">
            <a:xfrm>
              <a:off x="2520" y="243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753" name="Freeform 294"/>
            <p:cNvSpPr>
              <a:spLocks/>
            </p:cNvSpPr>
            <p:nvPr/>
          </p:nvSpPr>
          <p:spPr bwMode="auto">
            <a:xfrm>
              <a:off x="2762" y="2418"/>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754" name="Freeform 295"/>
            <p:cNvSpPr>
              <a:spLocks/>
            </p:cNvSpPr>
            <p:nvPr/>
          </p:nvSpPr>
          <p:spPr bwMode="auto">
            <a:xfrm>
              <a:off x="2518" y="2416"/>
              <a:ext cx="243" cy="21"/>
            </a:xfrm>
            <a:custGeom>
              <a:avLst/>
              <a:gdLst>
                <a:gd name="T0" fmla="*/ 0 w 243"/>
                <a:gd name="T1" fmla="*/ 13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3"/>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755" name="Freeform 296"/>
            <p:cNvSpPr>
              <a:spLocks/>
            </p:cNvSpPr>
            <p:nvPr/>
          </p:nvSpPr>
          <p:spPr bwMode="auto">
            <a:xfrm>
              <a:off x="2518" y="2457"/>
              <a:ext cx="243" cy="22"/>
            </a:xfrm>
            <a:custGeom>
              <a:avLst/>
              <a:gdLst>
                <a:gd name="T0" fmla="*/ 0 w 243"/>
                <a:gd name="T1" fmla="*/ 13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13"/>
                  </a:moveTo>
                  <a:lnTo>
                    <a:pt x="243" y="22"/>
                  </a:lnTo>
                  <a:lnTo>
                    <a:pt x="243" y="0"/>
                  </a:lnTo>
                </a:path>
              </a:pathLst>
            </a:custGeom>
            <a:noFill/>
            <a:ln w="7938">
              <a:solidFill>
                <a:srgbClr val="E2E5E5"/>
              </a:solidFill>
              <a:prstDash val="solid"/>
              <a:round/>
              <a:headEnd/>
              <a:tailEnd/>
            </a:ln>
          </p:spPr>
          <p:txBody>
            <a:bodyPr/>
            <a:lstStyle/>
            <a:p>
              <a:pPr algn="l" rtl="0"/>
              <a:endParaRPr lang="en-US"/>
            </a:p>
          </p:txBody>
        </p:sp>
        <p:sp>
          <p:nvSpPr>
            <p:cNvPr id="13756" name="Freeform 297"/>
            <p:cNvSpPr>
              <a:spLocks/>
            </p:cNvSpPr>
            <p:nvPr/>
          </p:nvSpPr>
          <p:spPr bwMode="auto">
            <a:xfrm>
              <a:off x="2520" y="247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757" name="Freeform 298"/>
            <p:cNvSpPr>
              <a:spLocks/>
            </p:cNvSpPr>
            <p:nvPr/>
          </p:nvSpPr>
          <p:spPr bwMode="auto">
            <a:xfrm>
              <a:off x="2762" y="2460"/>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758" name="Freeform 299"/>
            <p:cNvSpPr>
              <a:spLocks/>
            </p:cNvSpPr>
            <p:nvPr/>
          </p:nvSpPr>
          <p:spPr bwMode="auto">
            <a:xfrm>
              <a:off x="2520" y="251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759" name="Freeform 300"/>
            <p:cNvSpPr>
              <a:spLocks/>
            </p:cNvSpPr>
            <p:nvPr/>
          </p:nvSpPr>
          <p:spPr bwMode="auto">
            <a:xfrm>
              <a:off x="2762" y="250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760" name="Freeform 301"/>
            <p:cNvSpPr>
              <a:spLocks/>
            </p:cNvSpPr>
            <p:nvPr/>
          </p:nvSpPr>
          <p:spPr bwMode="auto">
            <a:xfrm>
              <a:off x="2518" y="2500"/>
              <a:ext cx="243" cy="21"/>
            </a:xfrm>
            <a:custGeom>
              <a:avLst/>
              <a:gdLst>
                <a:gd name="T0" fmla="*/ 0 w 243"/>
                <a:gd name="T1" fmla="*/ 11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1"/>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761" name="Freeform 302"/>
            <p:cNvSpPr>
              <a:spLocks/>
            </p:cNvSpPr>
            <p:nvPr/>
          </p:nvSpPr>
          <p:spPr bwMode="auto">
            <a:xfrm>
              <a:off x="2518" y="2542"/>
              <a:ext cx="243" cy="21"/>
            </a:xfrm>
            <a:custGeom>
              <a:avLst/>
              <a:gdLst>
                <a:gd name="T0" fmla="*/ 0 w 243"/>
                <a:gd name="T1" fmla="*/ 1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0"/>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762" name="Freeform 303"/>
            <p:cNvSpPr>
              <a:spLocks/>
            </p:cNvSpPr>
            <p:nvPr/>
          </p:nvSpPr>
          <p:spPr bwMode="auto">
            <a:xfrm>
              <a:off x="2520" y="255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763" name="Freeform 304"/>
            <p:cNvSpPr>
              <a:spLocks/>
            </p:cNvSpPr>
            <p:nvPr/>
          </p:nvSpPr>
          <p:spPr bwMode="auto">
            <a:xfrm>
              <a:off x="2762" y="254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764" name="Freeform 305"/>
            <p:cNvSpPr>
              <a:spLocks/>
            </p:cNvSpPr>
            <p:nvPr/>
          </p:nvSpPr>
          <p:spPr bwMode="auto">
            <a:xfrm>
              <a:off x="2484" y="22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765" name="Freeform 306"/>
            <p:cNvSpPr>
              <a:spLocks/>
            </p:cNvSpPr>
            <p:nvPr/>
          </p:nvSpPr>
          <p:spPr bwMode="auto">
            <a:xfrm>
              <a:off x="2518" y="224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766" name="Line 307"/>
            <p:cNvSpPr>
              <a:spLocks noChangeShapeType="1"/>
            </p:cNvSpPr>
            <p:nvPr/>
          </p:nvSpPr>
          <p:spPr bwMode="auto">
            <a:xfrm>
              <a:off x="2481" y="2246"/>
              <a:ext cx="35" cy="1"/>
            </a:xfrm>
            <a:prstGeom prst="line">
              <a:avLst/>
            </a:prstGeom>
            <a:noFill/>
            <a:ln w="7938">
              <a:solidFill>
                <a:srgbClr val="E2E5E5"/>
              </a:solidFill>
              <a:round/>
              <a:headEnd/>
              <a:tailEnd/>
            </a:ln>
          </p:spPr>
          <p:txBody>
            <a:bodyPr/>
            <a:lstStyle/>
            <a:p>
              <a:pPr algn="l" rtl="0"/>
              <a:endParaRPr lang="en-US"/>
            </a:p>
          </p:txBody>
        </p:sp>
        <p:sp>
          <p:nvSpPr>
            <p:cNvPr id="13767" name="Line 308"/>
            <p:cNvSpPr>
              <a:spLocks noChangeShapeType="1"/>
            </p:cNvSpPr>
            <p:nvPr/>
          </p:nvSpPr>
          <p:spPr bwMode="auto">
            <a:xfrm>
              <a:off x="2762" y="2252"/>
              <a:ext cx="49" cy="1"/>
            </a:xfrm>
            <a:prstGeom prst="line">
              <a:avLst/>
            </a:prstGeom>
            <a:noFill/>
            <a:ln w="7938">
              <a:solidFill>
                <a:srgbClr val="E2E5E5"/>
              </a:solidFill>
              <a:round/>
              <a:headEnd/>
              <a:tailEnd/>
            </a:ln>
          </p:spPr>
          <p:txBody>
            <a:bodyPr/>
            <a:lstStyle/>
            <a:p>
              <a:pPr algn="l" rtl="0"/>
              <a:endParaRPr lang="en-US"/>
            </a:p>
          </p:txBody>
        </p:sp>
        <p:sp>
          <p:nvSpPr>
            <p:cNvPr id="13768" name="Freeform 309"/>
            <p:cNvSpPr>
              <a:spLocks/>
            </p:cNvSpPr>
            <p:nvPr/>
          </p:nvSpPr>
          <p:spPr bwMode="auto">
            <a:xfrm>
              <a:off x="2765" y="2254"/>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pPr algn="l" rtl="0"/>
              <a:endParaRPr lang="en-US"/>
            </a:p>
          </p:txBody>
        </p:sp>
        <p:sp>
          <p:nvSpPr>
            <p:cNvPr id="13769" name="Freeform 310"/>
            <p:cNvSpPr>
              <a:spLocks/>
            </p:cNvSpPr>
            <p:nvPr/>
          </p:nvSpPr>
          <p:spPr bwMode="auto">
            <a:xfrm>
              <a:off x="2813" y="2255"/>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pPr algn="l" rtl="0"/>
              <a:endParaRPr lang="en-US"/>
            </a:p>
          </p:txBody>
        </p:sp>
        <p:sp>
          <p:nvSpPr>
            <p:cNvPr id="13770" name="Freeform 311"/>
            <p:cNvSpPr>
              <a:spLocks/>
            </p:cNvSpPr>
            <p:nvPr/>
          </p:nvSpPr>
          <p:spPr bwMode="auto">
            <a:xfrm>
              <a:off x="2485" y="241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771" name="Freeform 312"/>
            <p:cNvSpPr>
              <a:spLocks/>
            </p:cNvSpPr>
            <p:nvPr/>
          </p:nvSpPr>
          <p:spPr bwMode="auto">
            <a:xfrm>
              <a:off x="2519" y="2413"/>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pPr algn="l" rtl="0"/>
              <a:endParaRPr lang="en-US"/>
            </a:p>
          </p:txBody>
        </p:sp>
        <p:sp>
          <p:nvSpPr>
            <p:cNvPr id="13772" name="Line 313"/>
            <p:cNvSpPr>
              <a:spLocks noChangeShapeType="1"/>
            </p:cNvSpPr>
            <p:nvPr/>
          </p:nvSpPr>
          <p:spPr bwMode="auto">
            <a:xfrm>
              <a:off x="2483" y="2409"/>
              <a:ext cx="33" cy="2"/>
            </a:xfrm>
            <a:prstGeom prst="line">
              <a:avLst/>
            </a:prstGeom>
            <a:noFill/>
            <a:ln w="7938">
              <a:solidFill>
                <a:srgbClr val="E2E5E5"/>
              </a:solidFill>
              <a:round/>
              <a:headEnd/>
              <a:tailEnd/>
            </a:ln>
          </p:spPr>
          <p:txBody>
            <a:bodyPr/>
            <a:lstStyle/>
            <a:p>
              <a:pPr algn="l" rtl="0"/>
              <a:endParaRPr lang="en-US"/>
            </a:p>
          </p:txBody>
        </p:sp>
        <p:sp>
          <p:nvSpPr>
            <p:cNvPr id="13773" name="Line 314"/>
            <p:cNvSpPr>
              <a:spLocks noChangeShapeType="1"/>
            </p:cNvSpPr>
            <p:nvPr/>
          </p:nvSpPr>
          <p:spPr bwMode="auto">
            <a:xfrm>
              <a:off x="2762" y="2420"/>
              <a:ext cx="50" cy="1"/>
            </a:xfrm>
            <a:prstGeom prst="line">
              <a:avLst/>
            </a:prstGeom>
            <a:noFill/>
            <a:ln w="7938">
              <a:solidFill>
                <a:srgbClr val="E2E5E5"/>
              </a:solidFill>
              <a:round/>
              <a:headEnd/>
              <a:tailEnd/>
            </a:ln>
          </p:spPr>
          <p:txBody>
            <a:bodyPr/>
            <a:lstStyle/>
            <a:p>
              <a:pPr algn="l" rtl="0"/>
              <a:endParaRPr lang="en-US"/>
            </a:p>
          </p:txBody>
        </p:sp>
        <p:sp>
          <p:nvSpPr>
            <p:cNvPr id="13774" name="Freeform 315"/>
            <p:cNvSpPr>
              <a:spLocks/>
            </p:cNvSpPr>
            <p:nvPr/>
          </p:nvSpPr>
          <p:spPr bwMode="auto">
            <a:xfrm>
              <a:off x="2764" y="242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775" name="Freeform 316"/>
            <p:cNvSpPr>
              <a:spLocks/>
            </p:cNvSpPr>
            <p:nvPr/>
          </p:nvSpPr>
          <p:spPr bwMode="auto">
            <a:xfrm>
              <a:off x="2814" y="242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776" name="Freeform 317"/>
            <p:cNvSpPr>
              <a:spLocks/>
            </p:cNvSpPr>
            <p:nvPr/>
          </p:nvSpPr>
          <p:spPr bwMode="auto">
            <a:xfrm>
              <a:off x="2484" y="208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777" name="Freeform 318"/>
            <p:cNvSpPr>
              <a:spLocks/>
            </p:cNvSpPr>
            <p:nvPr/>
          </p:nvSpPr>
          <p:spPr bwMode="auto">
            <a:xfrm>
              <a:off x="2519"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778" name="Line 319"/>
            <p:cNvSpPr>
              <a:spLocks noChangeShapeType="1"/>
            </p:cNvSpPr>
            <p:nvPr/>
          </p:nvSpPr>
          <p:spPr bwMode="auto">
            <a:xfrm>
              <a:off x="2481" y="2083"/>
              <a:ext cx="35" cy="1"/>
            </a:xfrm>
            <a:prstGeom prst="line">
              <a:avLst/>
            </a:prstGeom>
            <a:noFill/>
            <a:ln w="7938">
              <a:solidFill>
                <a:srgbClr val="E2E5E5"/>
              </a:solidFill>
              <a:round/>
              <a:headEnd/>
              <a:tailEnd/>
            </a:ln>
          </p:spPr>
          <p:txBody>
            <a:bodyPr/>
            <a:lstStyle/>
            <a:p>
              <a:pPr algn="l" rtl="0"/>
              <a:endParaRPr lang="en-US"/>
            </a:p>
          </p:txBody>
        </p:sp>
        <p:sp>
          <p:nvSpPr>
            <p:cNvPr id="13779" name="Line 320"/>
            <p:cNvSpPr>
              <a:spLocks noChangeShapeType="1"/>
            </p:cNvSpPr>
            <p:nvPr/>
          </p:nvSpPr>
          <p:spPr bwMode="auto">
            <a:xfrm>
              <a:off x="2762" y="2085"/>
              <a:ext cx="46" cy="1"/>
            </a:xfrm>
            <a:prstGeom prst="line">
              <a:avLst/>
            </a:prstGeom>
            <a:noFill/>
            <a:ln w="7938">
              <a:solidFill>
                <a:srgbClr val="E2E5E5"/>
              </a:solidFill>
              <a:round/>
              <a:headEnd/>
              <a:tailEnd/>
            </a:ln>
          </p:spPr>
          <p:txBody>
            <a:bodyPr/>
            <a:lstStyle/>
            <a:p>
              <a:pPr algn="l" rtl="0"/>
              <a:endParaRPr lang="en-US"/>
            </a:p>
          </p:txBody>
        </p:sp>
        <p:sp>
          <p:nvSpPr>
            <p:cNvPr id="13780" name="Freeform 321"/>
            <p:cNvSpPr>
              <a:spLocks/>
            </p:cNvSpPr>
            <p:nvPr/>
          </p:nvSpPr>
          <p:spPr bwMode="auto">
            <a:xfrm>
              <a:off x="2764"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781" name="Freeform 322"/>
            <p:cNvSpPr>
              <a:spLocks/>
            </p:cNvSpPr>
            <p:nvPr/>
          </p:nvSpPr>
          <p:spPr bwMode="auto">
            <a:xfrm>
              <a:off x="2811" y="208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782" name="Freeform 323"/>
            <p:cNvSpPr>
              <a:spLocks/>
            </p:cNvSpPr>
            <p:nvPr/>
          </p:nvSpPr>
          <p:spPr bwMode="auto">
            <a:xfrm>
              <a:off x="2485" y="241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783" name="Freeform 324"/>
            <p:cNvSpPr>
              <a:spLocks/>
            </p:cNvSpPr>
            <p:nvPr/>
          </p:nvSpPr>
          <p:spPr bwMode="auto">
            <a:xfrm>
              <a:off x="2477" y="2573"/>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13784" name="Freeform 325"/>
            <p:cNvSpPr>
              <a:spLocks/>
            </p:cNvSpPr>
            <p:nvPr/>
          </p:nvSpPr>
          <p:spPr bwMode="auto">
            <a:xfrm>
              <a:off x="2476" y="2409"/>
              <a:ext cx="6" cy="161"/>
            </a:xfrm>
            <a:custGeom>
              <a:avLst/>
              <a:gdLst>
                <a:gd name="T0" fmla="*/ 6 w 6"/>
                <a:gd name="T1" fmla="*/ 0 h 161"/>
                <a:gd name="T2" fmla="*/ 0 w 6"/>
                <a:gd name="T3" fmla="*/ 2 h 161"/>
                <a:gd name="T4" fmla="*/ 0 w 6"/>
                <a:gd name="T5" fmla="*/ 161 h 161"/>
                <a:gd name="T6" fmla="*/ 0 60000 65536"/>
                <a:gd name="T7" fmla="*/ 0 60000 65536"/>
                <a:gd name="T8" fmla="*/ 0 60000 65536"/>
                <a:gd name="T9" fmla="*/ 0 w 6"/>
                <a:gd name="T10" fmla="*/ 0 h 161"/>
                <a:gd name="T11" fmla="*/ 6 w 6"/>
                <a:gd name="T12" fmla="*/ 161 h 161"/>
              </a:gdLst>
              <a:ahLst/>
              <a:cxnLst>
                <a:cxn ang="T6">
                  <a:pos x="T0" y="T1"/>
                </a:cxn>
                <a:cxn ang="T7">
                  <a:pos x="T2" y="T3"/>
                </a:cxn>
                <a:cxn ang="T8">
                  <a:pos x="T4" y="T5"/>
                </a:cxn>
              </a:cxnLst>
              <a:rect l="T9" t="T10" r="T11" b="T12"/>
              <a:pathLst>
                <a:path w="6" h="161">
                  <a:moveTo>
                    <a:pt x="6" y="0"/>
                  </a:moveTo>
                  <a:lnTo>
                    <a:pt x="0" y="2"/>
                  </a:lnTo>
                  <a:lnTo>
                    <a:pt x="0" y="161"/>
                  </a:lnTo>
                </a:path>
              </a:pathLst>
            </a:custGeom>
            <a:noFill/>
            <a:ln w="7938">
              <a:solidFill>
                <a:srgbClr val="E2E5E5"/>
              </a:solidFill>
              <a:prstDash val="solid"/>
              <a:round/>
              <a:headEnd/>
              <a:tailEnd/>
            </a:ln>
          </p:spPr>
          <p:txBody>
            <a:bodyPr/>
            <a:lstStyle/>
            <a:p>
              <a:pPr algn="l" rtl="0"/>
              <a:endParaRPr lang="en-US"/>
            </a:p>
          </p:txBody>
        </p:sp>
        <p:sp>
          <p:nvSpPr>
            <p:cNvPr id="13785" name="Freeform 326"/>
            <p:cNvSpPr>
              <a:spLocks/>
            </p:cNvSpPr>
            <p:nvPr/>
          </p:nvSpPr>
          <p:spPr bwMode="auto">
            <a:xfrm>
              <a:off x="2476" y="2246"/>
              <a:ext cx="6" cy="159"/>
            </a:xfrm>
            <a:custGeom>
              <a:avLst/>
              <a:gdLst>
                <a:gd name="T0" fmla="*/ 6 w 6"/>
                <a:gd name="T1" fmla="*/ 0 h 159"/>
                <a:gd name="T2" fmla="*/ 0 w 6"/>
                <a:gd name="T3" fmla="*/ 2 h 159"/>
                <a:gd name="T4" fmla="*/ 0 w 6"/>
                <a:gd name="T5" fmla="*/ 159 h 159"/>
                <a:gd name="T6" fmla="*/ 0 60000 65536"/>
                <a:gd name="T7" fmla="*/ 0 60000 65536"/>
                <a:gd name="T8" fmla="*/ 0 60000 65536"/>
                <a:gd name="T9" fmla="*/ 0 w 6"/>
                <a:gd name="T10" fmla="*/ 0 h 159"/>
                <a:gd name="T11" fmla="*/ 6 w 6"/>
                <a:gd name="T12" fmla="*/ 159 h 159"/>
              </a:gdLst>
              <a:ahLst/>
              <a:cxnLst>
                <a:cxn ang="T6">
                  <a:pos x="T0" y="T1"/>
                </a:cxn>
                <a:cxn ang="T7">
                  <a:pos x="T2" y="T3"/>
                </a:cxn>
                <a:cxn ang="T8">
                  <a:pos x="T4" y="T5"/>
                </a:cxn>
              </a:cxnLst>
              <a:rect l="T9" t="T10" r="T11" b="T12"/>
              <a:pathLst>
                <a:path w="6" h="159">
                  <a:moveTo>
                    <a:pt x="6" y="0"/>
                  </a:moveTo>
                  <a:lnTo>
                    <a:pt x="0" y="2"/>
                  </a:lnTo>
                  <a:lnTo>
                    <a:pt x="0" y="159"/>
                  </a:lnTo>
                </a:path>
              </a:pathLst>
            </a:custGeom>
            <a:noFill/>
            <a:ln w="7938">
              <a:solidFill>
                <a:srgbClr val="E2E5E5"/>
              </a:solidFill>
              <a:prstDash val="solid"/>
              <a:round/>
              <a:headEnd/>
              <a:tailEnd/>
            </a:ln>
          </p:spPr>
          <p:txBody>
            <a:bodyPr/>
            <a:lstStyle/>
            <a:p>
              <a:pPr algn="l" rtl="0"/>
              <a:endParaRPr lang="en-US"/>
            </a:p>
          </p:txBody>
        </p:sp>
        <p:sp>
          <p:nvSpPr>
            <p:cNvPr id="13786" name="Freeform 327"/>
            <p:cNvSpPr>
              <a:spLocks/>
            </p:cNvSpPr>
            <p:nvPr/>
          </p:nvSpPr>
          <p:spPr bwMode="auto">
            <a:xfrm>
              <a:off x="2485"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787" name="Freeform 328"/>
            <p:cNvSpPr>
              <a:spLocks/>
            </p:cNvSpPr>
            <p:nvPr/>
          </p:nvSpPr>
          <p:spPr bwMode="auto">
            <a:xfrm>
              <a:off x="2477" y="240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13788" name="Freeform 329"/>
            <p:cNvSpPr>
              <a:spLocks/>
            </p:cNvSpPr>
            <p:nvPr/>
          </p:nvSpPr>
          <p:spPr bwMode="auto">
            <a:xfrm>
              <a:off x="2484"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789" name="Freeform 330"/>
            <p:cNvSpPr>
              <a:spLocks/>
            </p:cNvSpPr>
            <p:nvPr/>
          </p:nvSpPr>
          <p:spPr bwMode="auto">
            <a:xfrm>
              <a:off x="2477" y="2244"/>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13790" name="Freeform 331"/>
            <p:cNvSpPr>
              <a:spLocks/>
            </p:cNvSpPr>
            <p:nvPr/>
          </p:nvSpPr>
          <p:spPr bwMode="auto">
            <a:xfrm>
              <a:off x="2476" y="2083"/>
              <a:ext cx="5" cy="159"/>
            </a:xfrm>
            <a:custGeom>
              <a:avLst/>
              <a:gdLst>
                <a:gd name="T0" fmla="*/ 5 w 5"/>
                <a:gd name="T1" fmla="*/ 0 h 159"/>
                <a:gd name="T2" fmla="*/ 0 w 5"/>
                <a:gd name="T3" fmla="*/ 2 h 159"/>
                <a:gd name="T4" fmla="*/ 0 w 5"/>
                <a:gd name="T5" fmla="*/ 159 h 159"/>
                <a:gd name="T6" fmla="*/ 0 60000 65536"/>
                <a:gd name="T7" fmla="*/ 0 60000 65536"/>
                <a:gd name="T8" fmla="*/ 0 60000 65536"/>
                <a:gd name="T9" fmla="*/ 0 w 5"/>
                <a:gd name="T10" fmla="*/ 0 h 159"/>
                <a:gd name="T11" fmla="*/ 5 w 5"/>
                <a:gd name="T12" fmla="*/ 159 h 159"/>
              </a:gdLst>
              <a:ahLst/>
              <a:cxnLst>
                <a:cxn ang="T6">
                  <a:pos x="T0" y="T1"/>
                </a:cxn>
                <a:cxn ang="T7">
                  <a:pos x="T2" y="T3"/>
                </a:cxn>
                <a:cxn ang="T8">
                  <a:pos x="T4" y="T5"/>
                </a:cxn>
              </a:cxnLst>
              <a:rect l="T9" t="T10" r="T11" b="T12"/>
              <a:pathLst>
                <a:path w="5" h="159">
                  <a:moveTo>
                    <a:pt x="5" y="0"/>
                  </a:moveTo>
                  <a:lnTo>
                    <a:pt x="0" y="2"/>
                  </a:lnTo>
                  <a:lnTo>
                    <a:pt x="0" y="159"/>
                  </a:lnTo>
                </a:path>
              </a:pathLst>
            </a:custGeom>
            <a:noFill/>
            <a:ln w="7938">
              <a:solidFill>
                <a:srgbClr val="E2E5E5"/>
              </a:solidFill>
              <a:prstDash val="solid"/>
              <a:round/>
              <a:headEnd/>
              <a:tailEnd/>
            </a:ln>
          </p:spPr>
          <p:txBody>
            <a:bodyPr/>
            <a:lstStyle/>
            <a:p>
              <a:pPr algn="l" rtl="0"/>
              <a:endParaRPr lang="en-US"/>
            </a:p>
          </p:txBody>
        </p:sp>
        <p:sp>
          <p:nvSpPr>
            <p:cNvPr id="13791" name="Freeform 332"/>
            <p:cNvSpPr>
              <a:spLocks/>
            </p:cNvSpPr>
            <p:nvPr/>
          </p:nvSpPr>
          <p:spPr bwMode="auto">
            <a:xfrm>
              <a:off x="2476" y="1894"/>
              <a:ext cx="335" cy="184"/>
            </a:xfrm>
            <a:custGeom>
              <a:avLst/>
              <a:gdLst>
                <a:gd name="T0" fmla="*/ 335 w 335"/>
                <a:gd name="T1" fmla="*/ 0 h 184"/>
                <a:gd name="T2" fmla="*/ 0 w 335"/>
                <a:gd name="T3" fmla="*/ 5 h 184"/>
                <a:gd name="T4" fmla="*/ 0 w 335"/>
                <a:gd name="T5" fmla="*/ 184 h 184"/>
                <a:gd name="T6" fmla="*/ 0 60000 65536"/>
                <a:gd name="T7" fmla="*/ 0 60000 65536"/>
                <a:gd name="T8" fmla="*/ 0 60000 65536"/>
                <a:gd name="T9" fmla="*/ 0 w 335"/>
                <a:gd name="T10" fmla="*/ 0 h 184"/>
                <a:gd name="T11" fmla="*/ 335 w 335"/>
                <a:gd name="T12" fmla="*/ 184 h 184"/>
              </a:gdLst>
              <a:ahLst/>
              <a:cxnLst>
                <a:cxn ang="T6">
                  <a:pos x="T0" y="T1"/>
                </a:cxn>
                <a:cxn ang="T7">
                  <a:pos x="T2" y="T3"/>
                </a:cxn>
                <a:cxn ang="T8">
                  <a:pos x="T4" y="T5"/>
                </a:cxn>
              </a:cxnLst>
              <a:rect l="T9" t="T10" r="T11" b="T12"/>
              <a:pathLst>
                <a:path w="335" h="184">
                  <a:moveTo>
                    <a:pt x="335" y="0"/>
                  </a:moveTo>
                  <a:lnTo>
                    <a:pt x="0" y="5"/>
                  </a:lnTo>
                  <a:lnTo>
                    <a:pt x="0" y="184"/>
                  </a:lnTo>
                </a:path>
              </a:pathLst>
            </a:custGeom>
            <a:noFill/>
            <a:ln w="7938">
              <a:solidFill>
                <a:srgbClr val="E2E5E5"/>
              </a:solidFill>
              <a:prstDash val="solid"/>
              <a:round/>
              <a:headEnd/>
              <a:tailEnd/>
            </a:ln>
          </p:spPr>
          <p:txBody>
            <a:bodyPr/>
            <a:lstStyle/>
            <a:p>
              <a:pPr algn="l" rtl="0"/>
              <a:endParaRPr lang="en-US"/>
            </a:p>
          </p:txBody>
        </p:sp>
        <p:sp>
          <p:nvSpPr>
            <p:cNvPr id="13792" name="Freeform 333"/>
            <p:cNvSpPr>
              <a:spLocks/>
            </p:cNvSpPr>
            <p:nvPr/>
          </p:nvSpPr>
          <p:spPr bwMode="auto">
            <a:xfrm>
              <a:off x="2814" y="189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793" name="Freeform 334"/>
            <p:cNvSpPr>
              <a:spLocks/>
            </p:cNvSpPr>
            <p:nvPr/>
          </p:nvSpPr>
          <p:spPr bwMode="auto">
            <a:xfrm>
              <a:off x="2477" y="2080"/>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grpSp>
      <p:grpSp>
        <p:nvGrpSpPr>
          <p:cNvPr id="4" name="Group 335"/>
          <p:cNvGrpSpPr>
            <a:grpSpLocks/>
          </p:cNvGrpSpPr>
          <p:nvPr/>
        </p:nvGrpSpPr>
        <p:grpSpPr bwMode="auto">
          <a:xfrm>
            <a:off x="1435101" y="3946525"/>
            <a:ext cx="909638" cy="1074738"/>
            <a:chOff x="1038" y="3238"/>
            <a:chExt cx="573" cy="677"/>
          </a:xfrm>
        </p:grpSpPr>
        <p:pic>
          <p:nvPicPr>
            <p:cNvPr id="13664" name="Picture 336"/>
            <p:cNvPicPr>
              <a:picLocks noChangeArrowheads="1"/>
            </p:cNvPicPr>
            <p:nvPr/>
          </p:nvPicPr>
          <p:blipFill>
            <a:blip r:embed="rId3" cstate="print"/>
            <a:srcRect/>
            <a:stretch>
              <a:fillRect/>
            </a:stretch>
          </p:blipFill>
          <p:spPr bwMode="auto">
            <a:xfrm>
              <a:off x="1078" y="3238"/>
              <a:ext cx="432" cy="528"/>
            </a:xfrm>
            <a:prstGeom prst="rect">
              <a:avLst/>
            </a:prstGeom>
            <a:noFill/>
            <a:ln w="9525">
              <a:noFill/>
              <a:miter lim="800000"/>
              <a:headEnd/>
              <a:tailEnd/>
            </a:ln>
          </p:spPr>
        </p:pic>
        <p:sp>
          <p:nvSpPr>
            <p:cNvPr id="13665" name="Text Box 337"/>
            <p:cNvSpPr txBox="1">
              <a:spLocks noChangeArrowheads="1"/>
            </p:cNvSpPr>
            <p:nvPr/>
          </p:nvSpPr>
          <p:spPr bwMode="auto">
            <a:xfrm>
              <a:off x="1038" y="3682"/>
              <a:ext cx="573" cy="233"/>
            </a:xfrm>
            <a:prstGeom prst="rect">
              <a:avLst/>
            </a:prstGeom>
            <a:noFill/>
            <a:ln w="9525">
              <a:noFill/>
              <a:miter lim="800000"/>
              <a:headEnd/>
              <a:tailEnd/>
            </a:ln>
          </p:spPr>
          <p:txBody>
            <a:bodyPr wrap="none">
              <a:spAutoFit/>
            </a:bodyPr>
            <a:lstStyle/>
            <a:p>
              <a:pPr algn="l" rtl="0"/>
              <a:r>
                <a:rPr lang="en-US" sz="1800"/>
                <a:t>Scanner</a:t>
              </a:r>
              <a:endParaRPr lang="th-TH" sz="1800"/>
            </a:p>
          </p:txBody>
        </p:sp>
      </p:grpSp>
      <p:sp>
        <p:nvSpPr>
          <p:cNvPr id="13320" name="Text Box 338"/>
          <p:cNvSpPr txBox="1">
            <a:spLocks noChangeArrowheads="1"/>
          </p:cNvSpPr>
          <p:nvPr/>
        </p:nvSpPr>
        <p:spPr bwMode="auto">
          <a:xfrm>
            <a:off x="6334926" y="4683125"/>
            <a:ext cx="770724" cy="369332"/>
          </a:xfrm>
          <a:prstGeom prst="rect">
            <a:avLst/>
          </a:prstGeom>
          <a:noFill/>
          <a:ln w="9525">
            <a:noFill/>
            <a:miter lim="800000"/>
            <a:headEnd/>
            <a:tailEnd/>
          </a:ln>
        </p:spPr>
        <p:txBody>
          <a:bodyPr wrap="none">
            <a:spAutoFit/>
          </a:bodyPr>
          <a:lstStyle/>
          <a:p>
            <a:pPr algn="l" rtl="0"/>
            <a:r>
              <a:rPr lang="en-US" sz="1800"/>
              <a:t>Target</a:t>
            </a:r>
            <a:endParaRPr lang="th-TH" sz="1800"/>
          </a:p>
        </p:txBody>
      </p:sp>
      <p:sp>
        <p:nvSpPr>
          <p:cNvPr id="13321" name="Line 339"/>
          <p:cNvSpPr>
            <a:spLocks noChangeShapeType="1"/>
          </p:cNvSpPr>
          <p:nvPr/>
        </p:nvSpPr>
        <p:spPr bwMode="auto">
          <a:xfrm>
            <a:off x="2247900" y="4079875"/>
            <a:ext cx="3848100" cy="0"/>
          </a:xfrm>
          <a:prstGeom prst="line">
            <a:avLst/>
          </a:prstGeom>
          <a:noFill/>
          <a:ln w="38100">
            <a:solidFill>
              <a:srgbClr val="3333FF"/>
            </a:solidFill>
            <a:round/>
            <a:headEnd/>
            <a:tailEnd type="triangle" w="med" len="med"/>
          </a:ln>
        </p:spPr>
        <p:txBody>
          <a:bodyPr/>
          <a:lstStyle/>
          <a:p>
            <a:pPr algn="l" rtl="0"/>
            <a:endParaRPr lang="en-US"/>
          </a:p>
        </p:txBody>
      </p:sp>
      <p:sp>
        <p:nvSpPr>
          <p:cNvPr id="13322" name="Line 340"/>
          <p:cNvSpPr>
            <a:spLocks noChangeShapeType="1"/>
          </p:cNvSpPr>
          <p:nvPr/>
        </p:nvSpPr>
        <p:spPr bwMode="auto">
          <a:xfrm flipH="1">
            <a:off x="2185988" y="4375150"/>
            <a:ext cx="3879850" cy="0"/>
          </a:xfrm>
          <a:prstGeom prst="line">
            <a:avLst/>
          </a:prstGeom>
          <a:noFill/>
          <a:ln w="38100">
            <a:solidFill>
              <a:srgbClr val="3333FF"/>
            </a:solidFill>
            <a:round/>
            <a:headEnd/>
            <a:tailEnd type="triangle" w="med" len="med"/>
          </a:ln>
        </p:spPr>
        <p:txBody>
          <a:bodyPr/>
          <a:lstStyle/>
          <a:p>
            <a:pPr algn="l" rtl="0"/>
            <a:endParaRPr lang="en-US"/>
          </a:p>
        </p:txBody>
      </p:sp>
      <p:sp>
        <p:nvSpPr>
          <p:cNvPr id="13323" name="Rectangle 342"/>
          <p:cNvSpPr>
            <a:spLocks noChangeArrowheads="1"/>
          </p:cNvSpPr>
          <p:nvPr/>
        </p:nvSpPr>
        <p:spPr bwMode="auto">
          <a:xfrm>
            <a:off x="3255963" y="3956050"/>
            <a:ext cx="2019300" cy="227013"/>
          </a:xfrm>
          <a:prstGeom prst="rect">
            <a:avLst/>
          </a:prstGeom>
          <a:solidFill>
            <a:schemeClr val="bg1"/>
          </a:solidFill>
          <a:ln w="9525">
            <a:noFill/>
            <a:miter lim="800000"/>
            <a:headEnd/>
            <a:tailEnd/>
          </a:ln>
        </p:spPr>
        <p:txBody>
          <a:bodyPr wrap="none" anchor="ctr"/>
          <a:lstStyle/>
          <a:p>
            <a:pPr algn="ctr" rtl="0" fontAlgn="ctr"/>
            <a:r>
              <a:rPr lang="en-US" sz="1600"/>
              <a:t>ICMP ECHO request</a:t>
            </a:r>
            <a:endParaRPr lang="th-TH" sz="1600"/>
          </a:p>
        </p:txBody>
      </p:sp>
      <p:sp>
        <p:nvSpPr>
          <p:cNvPr id="13324" name="Rectangle 343"/>
          <p:cNvSpPr>
            <a:spLocks noChangeArrowheads="1"/>
          </p:cNvSpPr>
          <p:nvPr/>
        </p:nvSpPr>
        <p:spPr bwMode="auto">
          <a:xfrm>
            <a:off x="3209925" y="4264025"/>
            <a:ext cx="2020888" cy="227013"/>
          </a:xfrm>
          <a:prstGeom prst="rect">
            <a:avLst/>
          </a:prstGeom>
          <a:solidFill>
            <a:schemeClr val="bg1"/>
          </a:solidFill>
          <a:ln w="9525">
            <a:noFill/>
            <a:miter lim="800000"/>
            <a:headEnd/>
            <a:tailEnd/>
          </a:ln>
        </p:spPr>
        <p:txBody>
          <a:bodyPr wrap="none" anchor="ctr"/>
          <a:lstStyle/>
          <a:p>
            <a:pPr algn="ctr" rtl="0" fontAlgn="ctr"/>
            <a:r>
              <a:rPr lang="en-US" sz="1600"/>
              <a:t>ICMO ECHO reply</a:t>
            </a:r>
            <a:endParaRPr lang="th-TH" sz="1600"/>
          </a:p>
        </p:txBody>
      </p:sp>
      <p:grpSp>
        <p:nvGrpSpPr>
          <p:cNvPr id="5" name="Group 345"/>
          <p:cNvGrpSpPr>
            <a:grpSpLocks/>
          </p:cNvGrpSpPr>
          <p:nvPr/>
        </p:nvGrpSpPr>
        <p:grpSpPr bwMode="auto">
          <a:xfrm>
            <a:off x="6227763" y="5286375"/>
            <a:ext cx="600075" cy="754063"/>
            <a:chOff x="2470" y="1894"/>
            <a:chExt cx="466" cy="749"/>
          </a:xfrm>
        </p:grpSpPr>
        <p:grpSp>
          <p:nvGrpSpPr>
            <p:cNvPr id="6" name="Group 346"/>
            <p:cNvGrpSpPr>
              <a:grpSpLocks/>
            </p:cNvGrpSpPr>
            <p:nvPr/>
          </p:nvGrpSpPr>
          <p:grpSpPr bwMode="auto">
            <a:xfrm>
              <a:off x="2470" y="1896"/>
              <a:ext cx="466" cy="747"/>
              <a:chOff x="2470" y="1896"/>
              <a:chExt cx="466" cy="747"/>
            </a:xfrm>
          </p:grpSpPr>
          <p:sp>
            <p:nvSpPr>
              <p:cNvPr id="13464" name="Freeform 347"/>
              <p:cNvSpPr>
                <a:spLocks/>
              </p:cNvSpPr>
              <p:nvPr/>
            </p:nvSpPr>
            <p:spPr bwMode="auto">
              <a:xfrm>
                <a:off x="2487" y="2501"/>
                <a:ext cx="423" cy="142"/>
              </a:xfrm>
              <a:custGeom>
                <a:avLst/>
                <a:gdLst>
                  <a:gd name="T0" fmla="*/ 39 w 423"/>
                  <a:gd name="T1" fmla="*/ 85 h 142"/>
                  <a:gd name="T2" fmla="*/ 417 w 423"/>
                  <a:gd name="T3" fmla="*/ 0 h 142"/>
                  <a:gd name="T4" fmla="*/ 423 w 423"/>
                  <a:gd name="T5" fmla="*/ 28 h 142"/>
                  <a:gd name="T6" fmla="*/ 332 w 423"/>
                  <a:gd name="T7" fmla="*/ 142 h 142"/>
                  <a:gd name="T8" fmla="*/ 0 w 423"/>
                  <a:gd name="T9" fmla="*/ 127 h 142"/>
                  <a:gd name="T10" fmla="*/ 39 w 423"/>
                  <a:gd name="T11" fmla="*/ 85 h 142"/>
                  <a:gd name="T12" fmla="*/ 0 60000 65536"/>
                  <a:gd name="T13" fmla="*/ 0 60000 65536"/>
                  <a:gd name="T14" fmla="*/ 0 60000 65536"/>
                  <a:gd name="T15" fmla="*/ 0 60000 65536"/>
                  <a:gd name="T16" fmla="*/ 0 60000 65536"/>
                  <a:gd name="T17" fmla="*/ 0 60000 65536"/>
                  <a:gd name="T18" fmla="*/ 0 w 423"/>
                  <a:gd name="T19" fmla="*/ 0 h 142"/>
                  <a:gd name="T20" fmla="*/ 423 w 423"/>
                  <a:gd name="T21" fmla="*/ 142 h 142"/>
                </a:gdLst>
                <a:ahLst/>
                <a:cxnLst>
                  <a:cxn ang="T12">
                    <a:pos x="T0" y="T1"/>
                  </a:cxn>
                  <a:cxn ang="T13">
                    <a:pos x="T2" y="T3"/>
                  </a:cxn>
                  <a:cxn ang="T14">
                    <a:pos x="T4" y="T5"/>
                  </a:cxn>
                  <a:cxn ang="T15">
                    <a:pos x="T6" y="T7"/>
                  </a:cxn>
                  <a:cxn ang="T16">
                    <a:pos x="T8" y="T9"/>
                  </a:cxn>
                  <a:cxn ang="T17">
                    <a:pos x="T10" y="T11"/>
                  </a:cxn>
                </a:cxnLst>
                <a:rect l="T18" t="T19" r="T20" b="T21"/>
                <a:pathLst>
                  <a:path w="423" h="142">
                    <a:moveTo>
                      <a:pt x="39" y="85"/>
                    </a:moveTo>
                    <a:lnTo>
                      <a:pt x="417" y="0"/>
                    </a:lnTo>
                    <a:lnTo>
                      <a:pt x="423" y="28"/>
                    </a:lnTo>
                    <a:lnTo>
                      <a:pt x="332" y="142"/>
                    </a:lnTo>
                    <a:lnTo>
                      <a:pt x="0" y="127"/>
                    </a:lnTo>
                    <a:lnTo>
                      <a:pt x="39" y="85"/>
                    </a:lnTo>
                    <a:close/>
                  </a:path>
                </a:pathLst>
              </a:custGeom>
              <a:solidFill>
                <a:srgbClr val="404040"/>
              </a:solidFill>
              <a:ln w="9525">
                <a:noFill/>
                <a:round/>
                <a:headEnd/>
                <a:tailEnd/>
              </a:ln>
            </p:spPr>
            <p:txBody>
              <a:bodyPr/>
              <a:lstStyle/>
              <a:p>
                <a:pPr algn="l" rtl="0"/>
                <a:endParaRPr lang="en-US"/>
              </a:p>
            </p:txBody>
          </p:sp>
          <p:sp>
            <p:nvSpPr>
              <p:cNvPr id="13465" name="Freeform 348"/>
              <p:cNvSpPr>
                <a:spLocks/>
              </p:cNvSpPr>
              <p:nvPr/>
            </p:nvSpPr>
            <p:spPr bwMode="auto">
              <a:xfrm>
                <a:off x="2480" y="2500"/>
                <a:ext cx="423" cy="143"/>
              </a:xfrm>
              <a:custGeom>
                <a:avLst/>
                <a:gdLst>
                  <a:gd name="T0" fmla="*/ 39 w 423"/>
                  <a:gd name="T1" fmla="*/ 86 h 143"/>
                  <a:gd name="T2" fmla="*/ 417 w 423"/>
                  <a:gd name="T3" fmla="*/ 0 h 143"/>
                  <a:gd name="T4" fmla="*/ 423 w 423"/>
                  <a:gd name="T5" fmla="*/ 29 h 143"/>
                  <a:gd name="T6" fmla="*/ 332 w 423"/>
                  <a:gd name="T7" fmla="*/ 143 h 143"/>
                  <a:gd name="T8" fmla="*/ 0 w 423"/>
                  <a:gd name="T9" fmla="*/ 127 h 143"/>
                  <a:gd name="T10" fmla="*/ 39 w 423"/>
                  <a:gd name="T11" fmla="*/ 86 h 143"/>
                  <a:gd name="T12" fmla="*/ 0 60000 65536"/>
                  <a:gd name="T13" fmla="*/ 0 60000 65536"/>
                  <a:gd name="T14" fmla="*/ 0 60000 65536"/>
                  <a:gd name="T15" fmla="*/ 0 60000 65536"/>
                  <a:gd name="T16" fmla="*/ 0 60000 65536"/>
                  <a:gd name="T17" fmla="*/ 0 60000 65536"/>
                  <a:gd name="T18" fmla="*/ 0 w 423"/>
                  <a:gd name="T19" fmla="*/ 0 h 143"/>
                  <a:gd name="T20" fmla="*/ 423 w 423"/>
                  <a:gd name="T21" fmla="*/ 143 h 143"/>
                </a:gdLst>
                <a:ahLst/>
                <a:cxnLst>
                  <a:cxn ang="T12">
                    <a:pos x="T0" y="T1"/>
                  </a:cxn>
                  <a:cxn ang="T13">
                    <a:pos x="T2" y="T3"/>
                  </a:cxn>
                  <a:cxn ang="T14">
                    <a:pos x="T4" y="T5"/>
                  </a:cxn>
                  <a:cxn ang="T15">
                    <a:pos x="T6" y="T7"/>
                  </a:cxn>
                  <a:cxn ang="T16">
                    <a:pos x="T8" y="T9"/>
                  </a:cxn>
                  <a:cxn ang="T17">
                    <a:pos x="T10" y="T11"/>
                  </a:cxn>
                </a:cxnLst>
                <a:rect l="T18" t="T19" r="T20" b="T21"/>
                <a:pathLst>
                  <a:path w="423" h="143">
                    <a:moveTo>
                      <a:pt x="39" y="86"/>
                    </a:moveTo>
                    <a:lnTo>
                      <a:pt x="417" y="0"/>
                    </a:lnTo>
                    <a:lnTo>
                      <a:pt x="423" y="29"/>
                    </a:lnTo>
                    <a:lnTo>
                      <a:pt x="332" y="143"/>
                    </a:lnTo>
                    <a:lnTo>
                      <a:pt x="0" y="127"/>
                    </a:lnTo>
                    <a:lnTo>
                      <a:pt x="39" y="86"/>
                    </a:lnTo>
                    <a:close/>
                  </a:path>
                </a:pathLst>
              </a:custGeom>
              <a:solidFill>
                <a:srgbClr val="404040"/>
              </a:solidFill>
              <a:ln w="9525">
                <a:noFill/>
                <a:round/>
                <a:headEnd/>
                <a:tailEnd/>
              </a:ln>
            </p:spPr>
            <p:txBody>
              <a:bodyPr/>
              <a:lstStyle/>
              <a:p>
                <a:pPr algn="l" rtl="0"/>
                <a:endParaRPr lang="en-US"/>
              </a:p>
            </p:txBody>
          </p:sp>
          <p:sp>
            <p:nvSpPr>
              <p:cNvPr id="13466" name="Freeform 349"/>
              <p:cNvSpPr>
                <a:spLocks/>
              </p:cNvSpPr>
              <p:nvPr/>
            </p:nvSpPr>
            <p:spPr bwMode="auto">
              <a:xfrm>
                <a:off x="2510" y="2513"/>
                <a:ext cx="426" cy="121"/>
              </a:xfrm>
              <a:custGeom>
                <a:avLst/>
                <a:gdLst>
                  <a:gd name="T0" fmla="*/ 0 w 426"/>
                  <a:gd name="T1" fmla="*/ 40 h 121"/>
                  <a:gd name="T2" fmla="*/ 398 w 426"/>
                  <a:gd name="T3" fmla="*/ 0 h 121"/>
                  <a:gd name="T4" fmla="*/ 426 w 426"/>
                  <a:gd name="T5" fmla="*/ 3 h 121"/>
                  <a:gd name="T6" fmla="*/ 332 w 426"/>
                  <a:gd name="T7" fmla="*/ 121 h 121"/>
                  <a:gd name="T8" fmla="*/ 0 w 426"/>
                  <a:gd name="T9" fmla="*/ 106 h 121"/>
                  <a:gd name="T10" fmla="*/ 0 w 426"/>
                  <a:gd name="T11" fmla="*/ 40 h 121"/>
                  <a:gd name="T12" fmla="*/ 0 60000 65536"/>
                  <a:gd name="T13" fmla="*/ 0 60000 65536"/>
                  <a:gd name="T14" fmla="*/ 0 60000 65536"/>
                  <a:gd name="T15" fmla="*/ 0 60000 65536"/>
                  <a:gd name="T16" fmla="*/ 0 60000 65536"/>
                  <a:gd name="T17" fmla="*/ 0 60000 65536"/>
                  <a:gd name="T18" fmla="*/ 0 w 426"/>
                  <a:gd name="T19" fmla="*/ 0 h 121"/>
                  <a:gd name="T20" fmla="*/ 426 w 426"/>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426" h="121">
                    <a:moveTo>
                      <a:pt x="0" y="40"/>
                    </a:moveTo>
                    <a:lnTo>
                      <a:pt x="398" y="0"/>
                    </a:lnTo>
                    <a:lnTo>
                      <a:pt x="426" y="3"/>
                    </a:lnTo>
                    <a:lnTo>
                      <a:pt x="332" y="121"/>
                    </a:lnTo>
                    <a:lnTo>
                      <a:pt x="0" y="106"/>
                    </a:lnTo>
                    <a:lnTo>
                      <a:pt x="0" y="40"/>
                    </a:lnTo>
                    <a:close/>
                  </a:path>
                </a:pathLst>
              </a:custGeom>
              <a:solidFill>
                <a:srgbClr val="404040"/>
              </a:solidFill>
              <a:ln w="9525">
                <a:noFill/>
                <a:round/>
                <a:headEnd/>
                <a:tailEnd/>
              </a:ln>
            </p:spPr>
            <p:txBody>
              <a:bodyPr/>
              <a:lstStyle/>
              <a:p>
                <a:pPr algn="l" rtl="0"/>
                <a:endParaRPr lang="en-US"/>
              </a:p>
            </p:txBody>
          </p:sp>
          <p:sp>
            <p:nvSpPr>
              <p:cNvPr id="13467" name="Freeform 350"/>
              <p:cNvSpPr>
                <a:spLocks/>
              </p:cNvSpPr>
              <p:nvPr/>
            </p:nvSpPr>
            <p:spPr bwMode="auto">
              <a:xfrm>
                <a:off x="2472" y="1910"/>
                <a:ext cx="363" cy="719"/>
              </a:xfrm>
              <a:custGeom>
                <a:avLst/>
                <a:gdLst>
                  <a:gd name="T0" fmla="*/ 0 w 363"/>
                  <a:gd name="T1" fmla="*/ 701 h 719"/>
                  <a:gd name="T2" fmla="*/ 0 w 363"/>
                  <a:gd name="T3" fmla="*/ 0 h 719"/>
                  <a:gd name="T4" fmla="*/ 363 w 363"/>
                  <a:gd name="T5" fmla="*/ 0 h 719"/>
                  <a:gd name="T6" fmla="*/ 363 w 363"/>
                  <a:gd name="T7" fmla="*/ 719 h 719"/>
                  <a:gd name="T8" fmla="*/ 0 w 363"/>
                  <a:gd name="T9" fmla="*/ 701 h 719"/>
                  <a:gd name="T10" fmla="*/ 0 60000 65536"/>
                  <a:gd name="T11" fmla="*/ 0 60000 65536"/>
                  <a:gd name="T12" fmla="*/ 0 60000 65536"/>
                  <a:gd name="T13" fmla="*/ 0 60000 65536"/>
                  <a:gd name="T14" fmla="*/ 0 60000 65536"/>
                  <a:gd name="T15" fmla="*/ 0 w 363"/>
                  <a:gd name="T16" fmla="*/ 0 h 719"/>
                  <a:gd name="T17" fmla="*/ 363 w 363"/>
                  <a:gd name="T18" fmla="*/ 719 h 719"/>
                </a:gdLst>
                <a:ahLst/>
                <a:cxnLst>
                  <a:cxn ang="T10">
                    <a:pos x="T0" y="T1"/>
                  </a:cxn>
                  <a:cxn ang="T11">
                    <a:pos x="T2" y="T3"/>
                  </a:cxn>
                  <a:cxn ang="T12">
                    <a:pos x="T4" y="T5"/>
                  </a:cxn>
                  <a:cxn ang="T13">
                    <a:pos x="T6" y="T7"/>
                  </a:cxn>
                  <a:cxn ang="T14">
                    <a:pos x="T8" y="T9"/>
                  </a:cxn>
                </a:cxnLst>
                <a:rect l="T15" t="T16" r="T17" b="T18"/>
                <a:pathLst>
                  <a:path w="363" h="719">
                    <a:moveTo>
                      <a:pt x="0" y="701"/>
                    </a:moveTo>
                    <a:lnTo>
                      <a:pt x="0" y="0"/>
                    </a:lnTo>
                    <a:lnTo>
                      <a:pt x="363" y="0"/>
                    </a:lnTo>
                    <a:lnTo>
                      <a:pt x="363" y="719"/>
                    </a:lnTo>
                    <a:lnTo>
                      <a:pt x="0" y="701"/>
                    </a:lnTo>
                    <a:close/>
                  </a:path>
                </a:pathLst>
              </a:custGeom>
              <a:solidFill>
                <a:srgbClr val="949999"/>
              </a:solidFill>
              <a:ln w="9525">
                <a:noFill/>
                <a:round/>
                <a:headEnd/>
                <a:tailEnd/>
              </a:ln>
            </p:spPr>
            <p:txBody>
              <a:bodyPr/>
              <a:lstStyle/>
              <a:p>
                <a:pPr algn="l" rtl="0"/>
                <a:endParaRPr lang="en-US"/>
              </a:p>
            </p:txBody>
          </p:sp>
          <p:sp>
            <p:nvSpPr>
              <p:cNvPr id="13468" name="Freeform 351"/>
              <p:cNvSpPr>
                <a:spLocks/>
              </p:cNvSpPr>
              <p:nvPr/>
            </p:nvSpPr>
            <p:spPr bwMode="auto">
              <a:xfrm>
                <a:off x="2471" y="261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13469" name="Freeform 352"/>
              <p:cNvSpPr>
                <a:spLocks/>
              </p:cNvSpPr>
              <p:nvPr/>
            </p:nvSpPr>
            <p:spPr bwMode="auto">
              <a:xfrm>
                <a:off x="2835" y="19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470" name="Freeform 353"/>
              <p:cNvSpPr>
                <a:spLocks/>
              </p:cNvSpPr>
              <p:nvPr/>
            </p:nvSpPr>
            <p:spPr bwMode="auto">
              <a:xfrm>
                <a:off x="2478" y="1896"/>
                <a:ext cx="336" cy="741"/>
              </a:xfrm>
              <a:custGeom>
                <a:avLst/>
                <a:gdLst>
                  <a:gd name="T0" fmla="*/ 336 w 336"/>
                  <a:gd name="T1" fmla="*/ 741 h 741"/>
                  <a:gd name="T2" fmla="*/ 336 w 336"/>
                  <a:gd name="T3" fmla="*/ 0 h 741"/>
                  <a:gd name="T4" fmla="*/ 0 w 336"/>
                  <a:gd name="T5" fmla="*/ 5 h 741"/>
                  <a:gd name="T6" fmla="*/ 0 w 336"/>
                  <a:gd name="T7" fmla="*/ 184 h 741"/>
                  <a:gd name="T8" fmla="*/ 6 w 336"/>
                  <a:gd name="T9" fmla="*/ 185 h 741"/>
                  <a:gd name="T10" fmla="*/ 6 w 336"/>
                  <a:gd name="T11" fmla="*/ 190 h 741"/>
                  <a:gd name="T12" fmla="*/ 0 w 336"/>
                  <a:gd name="T13" fmla="*/ 192 h 741"/>
                  <a:gd name="T14" fmla="*/ 0 w 336"/>
                  <a:gd name="T15" fmla="*/ 348 h 741"/>
                  <a:gd name="T16" fmla="*/ 7 w 336"/>
                  <a:gd name="T17" fmla="*/ 348 h 741"/>
                  <a:gd name="T18" fmla="*/ 7 w 336"/>
                  <a:gd name="T19" fmla="*/ 353 h 741"/>
                  <a:gd name="T20" fmla="*/ 0 w 336"/>
                  <a:gd name="T21" fmla="*/ 354 h 741"/>
                  <a:gd name="T22" fmla="*/ 0 w 336"/>
                  <a:gd name="T23" fmla="*/ 511 h 741"/>
                  <a:gd name="T24" fmla="*/ 7 w 336"/>
                  <a:gd name="T25" fmla="*/ 511 h 741"/>
                  <a:gd name="T26" fmla="*/ 7 w 336"/>
                  <a:gd name="T27" fmla="*/ 516 h 741"/>
                  <a:gd name="T28" fmla="*/ 0 w 336"/>
                  <a:gd name="T29" fmla="*/ 518 h 741"/>
                  <a:gd name="T30" fmla="*/ 0 w 336"/>
                  <a:gd name="T31" fmla="*/ 677 h 741"/>
                  <a:gd name="T32" fmla="*/ 7 w 336"/>
                  <a:gd name="T33" fmla="*/ 677 h 741"/>
                  <a:gd name="T34" fmla="*/ 7 w 336"/>
                  <a:gd name="T35" fmla="*/ 683 h 741"/>
                  <a:gd name="T36" fmla="*/ 0 w 336"/>
                  <a:gd name="T37" fmla="*/ 684 h 741"/>
                  <a:gd name="T38" fmla="*/ 0 w 336"/>
                  <a:gd name="T39" fmla="*/ 725 h 741"/>
                  <a:gd name="T40" fmla="*/ 336 w 336"/>
                  <a:gd name="T41" fmla="*/ 741 h 74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6"/>
                  <a:gd name="T64" fmla="*/ 0 h 741"/>
                  <a:gd name="T65" fmla="*/ 336 w 336"/>
                  <a:gd name="T66" fmla="*/ 741 h 74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6" h="741">
                    <a:moveTo>
                      <a:pt x="336" y="741"/>
                    </a:moveTo>
                    <a:lnTo>
                      <a:pt x="336" y="0"/>
                    </a:lnTo>
                    <a:lnTo>
                      <a:pt x="0" y="5"/>
                    </a:lnTo>
                    <a:lnTo>
                      <a:pt x="0" y="184"/>
                    </a:lnTo>
                    <a:lnTo>
                      <a:pt x="6" y="185"/>
                    </a:lnTo>
                    <a:lnTo>
                      <a:pt x="6" y="190"/>
                    </a:lnTo>
                    <a:lnTo>
                      <a:pt x="0" y="192"/>
                    </a:lnTo>
                    <a:lnTo>
                      <a:pt x="0" y="348"/>
                    </a:lnTo>
                    <a:lnTo>
                      <a:pt x="7" y="348"/>
                    </a:lnTo>
                    <a:lnTo>
                      <a:pt x="7" y="353"/>
                    </a:lnTo>
                    <a:lnTo>
                      <a:pt x="0" y="354"/>
                    </a:lnTo>
                    <a:lnTo>
                      <a:pt x="0" y="511"/>
                    </a:lnTo>
                    <a:lnTo>
                      <a:pt x="7" y="511"/>
                    </a:lnTo>
                    <a:lnTo>
                      <a:pt x="7" y="516"/>
                    </a:lnTo>
                    <a:lnTo>
                      <a:pt x="0" y="518"/>
                    </a:lnTo>
                    <a:lnTo>
                      <a:pt x="0" y="677"/>
                    </a:lnTo>
                    <a:lnTo>
                      <a:pt x="7" y="677"/>
                    </a:lnTo>
                    <a:lnTo>
                      <a:pt x="7" y="683"/>
                    </a:lnTo>
                    <a:lnTo>
                      <a:pt x="0" y="684"/>
                    </a:lnTo>
                    <a:lnTo>
                      <a:pt x="0" y="725"/>
                    </a:lnTo>
                    <a:lnTo>
                      <a:pt x="336" y="741"/>
                    </a:lnTo>
                    <a:close/>
                  </a:path>
                </a:pathLst>
              </a:custGeom>
              <a:solidFill>
                <a:srgbClr val="ADB0B0"/>
              </a:solidFill>
              <a:ln w="9525">
                <a:noFill/>
                <a:round/>
                <a:headEnd/>
                <a:tailEnd/>
              </a:ln>
            </p:spPr>
            <p:txBody>
              <a:bodyPr/>
              <a:lstStyle/>
              <a:p>
                <a:pPr algn="l" rtl="0"/>
                <a:endParaRPr lang="en-US"/>
              </a:p>
            </p:txBody>
          </p:sp>
          <p:sp>
            <p:nvSpPr>
              <p:cNvPr id="13471" name="Freeform 354"/>
              <p:cNvSpPr>
                <a:spLocks/>
              </p:cNvSpPr>
              <p:nvPr/>
            </p:nvSpPr>
            <p:spPr bwMode="auto">
              <a:xfrm>
                <a:off x="2814" y="1896"/>
                <a:ext cx="8" cy="741"/>
              </a:xfrm>
              <a:custGeom>
                <a:avLst/>
                <a:gdLst>
                  <a:gd name="T0" fmla="*/ 0 w 8"/>
                  <a:gd name="T1" fmla="*/ 741 h 741"/>
                  <a:gd name="T2" fmla="*/ 0 w 8"/>
                  <a:gd name="T3" fmla="*/ 0 h 741"/>
                  <a:gd name="T4" fmla="*/ 8 w 8"/>
                  <a:gd name="T5" fmla="*/ 5 h 741"/>
                  <a:gd name="T6" fmla="*/ 8 w 8"/>
                  <a:gd name="T7" fmla="*/ 733 h 741"/>
                  <a:gd name="T8" fmla="*/ 0 w 8"/>
                  <a:gd name="T9" fmla="*/ 741 h 741"/>
                  <a:gd name="T10" fmla="*/ 0 60000 65536"/>
                  <a:gd name="T11" fmla="*/ 0 60000 65536"/>
                  <a:gd name="T12" fmla="*/ 0 60000 65536"/>
                  <a:gd name="T13" fmla="*/ 0 60000 65536"/>
                  <a:gd name="T14" fmla="*/ 0 60000 65536"/>
                  <a:gd name="T15" fmla="*/ 0 w 8"/>
                  <a:gd name="T16" fmla="*/ 0 h 741"/>
                  <a:gd name="T17" fmla="*/ 8 w 8"/>
                  <a:gd name="T18" fmla="*/ 741 h 741"/>
                </a:gdLst>
                <a:ahLst/>
                <a:cxnLst>
                  <a:cxn ang="T10">
                    <a:pos x="T0" y="T1"/>
                  </a:cxn>
                  <a:cxn ang="T11">
                    <a:pos x="T2" y="T3"/>
                  </a:cxn>
                  <a:cxn ang="T12">
                    <a:pos x="T4" y="T5"/>
                  </a:cxn>
                  <a:cxn ang="T13">
                    <a:pos x="T6" y="T7"/>
                  </a:cxn>
                  <a:cxn ang="T14">
                    <a:pos x="T8" y="T9"/>
                  </a:cxn>
                </a:cxnLst>
                <a:rect l="T15" t="T16" r="T17" b="T18"/>
                <a:pathLst>
                  <a:path w="8" h="741">
                    <a:moveTo>
                      <a:pt x="0" y="741"/>
                    </a:moveTo>
                    <a:lnTo>
                      <a:pt x="0" y="0"/>
                    </a:lnTo>
                    <a:lnTo>
                      <a:pt x="8" y="5"/>
                    </a:lnTo>
                    <a:lnTo>
                      <a:pt x="8" y="733"/>
                    </a:lnTo>
                    <a:lnTo>
                      <a:pt x="0" y="741"/>
                    </a:lnTo>
                    <a:close/>
                  </a:path>
                </a:pathLst>
              </a:custGeom>
              <a:solidFill>
                <a:srgbClr val="787D7D"/>
              </a:solidFill>
              <a:ln w="9525">
                <a:noFill/>
                <a:round/>
                <a:headEnd/>
                <a:tailEnd/>
              </a:ln>
            </p:spPr>
            <p:txBody>
              <a:bodyPr/>
              <a:lstStyle/>
              <a:p>
                <a:pPr algn="l" rtl="0"/>
                <a:endParaRPr lang="en-US"/>
              </a:p>
            </p:txBody>
          </p:sp>
          <p:sp>
            <p:nvSpPr>
              <p:cNvPr id="13472" name="Freeform 355"/>
              <p:cNvSpPr>
                <a:spLocks/>
              </p:cNvSpPr>
              <p:nvPr/>
            </p:nvSpPr>
            <p:spPr bwMode="auto">
              <a:xfrm>
                <a:off x="2835" y="1910"/>
                <a:ext cx="92" cy="719"/>
              </a:xfrm>
              <a:custGeom>
                <a:avLst/>
                <a:gdLst>
                  <a:gd name="T0" fmla="*/ 0 w 92"/>
                  <a:gd name="T1" fmla="*/ 719 h 719"/>
                  <a:gd name="T2" fmla="*/ 0 w 92"/>
                  <a:gd name="T3" fmla="*/ 0 h 719"/>
                  <a:gd name="T4" fmla="*/ 92 w 92"/>
                  <a:gd name="T5" fmla="*/ 25 h 719"/>
                  <a:gd name="T6" fmla="*/ 92 w 92"/>
                  <a:gd name="T7" fmla="*/ 607 h 719"/>
                  <a:gd name="T8" fmla="*/ 0 w 92"/>
                  <a:gd name="T9" fmla="*/ 719 h 719"/>
                  <a:gd name="T10" fmla="*/ 0 60000 65536"/>
                  <a:gd name="T11" fmla="*/ 0 60000 65536"/>
                  <a:gd name="T12" fmla="*/ 0 60000 65536"/>
                  <a:gd name="T13" fmla="*/ 0 60000 65536"/>
                  <a:gd name="T14" fmla="*/ 0 60000 65536"/>
                  <a:gd name="T15" fmla="*/ 0 w 92"/>
                  <a:gd name="T16" fmla="*/ 0 h 719"/>
                  <a:gd name="T17" fmla="*/ 92 w 92"/>
                  <a:gd name="T18" fmla="*/ 719 h 719"/>
                </a:gdLst>
                <a:ahLst/>
                <a:cxnLst>
                  <a:cxn ang="T10">
                    <a:pos x="T0" y="T1"/>
                  </a:cxn>
                  <a:cxn ang="T11">
                    <a:pos x="T2" y="T3"/>
                  </a:cxn>
                  <a:cxn ang="T12">
                    <a:pos x="T4" y="T5"/>
                  </a:cxn>
                  <a:cxn ang="T13">
                    <a:pos x="T6" y="T7"/>
                  </a:cxn>
                  <a:cxn ang="T14">
                    <a:pos x="T8" y="T9"/>
                  </a:cxn>
                </a:cxnLst>
                <a:rect l="T15" t="T16" r="T17" b="T18"/>
                <a:pathLst>
                  <a:path w="92" h="719">
                    <a:moveTo>
                      <a:pt x="0" y="719"/>
                    </a:moveTo>
                    <a:lnTo>
                      <a:pt x="0" y="0"/>
                    </a:lnTo>
                    <a:lnTo>
                      <a:pt x="92" y="25"/>
                    </a:lnTo>
                    <a:lnTo>
                      <a:pt x="92" y="607"/>
                    </a:lnTo>
                    <a:lnTo>
                      <a:pt x="0" y="719"/>
                    </a:lnTo>
                    <a:close/>
                  </a:path>
                </a:pathLst>
              </a:custGeom>
              <a:solidFill>
                <a:srgbClr val="787D7D"/>
              </a:solidFill>
              <a:ln w="9525">
                <a:noFill/>
                <a:round/>
                <a:headEnd/>
                <a:tailEnd/>
              </a:ln>
            </p:spPr>
            <p:txBody>
              <a:bodyPr/>
              <a:lstStyle/>
              <a:p>
                <a:pPr algn="l" rtl="0"/>
                <a:endParaRPr lang="en-US"/>
              </a:p>
            </p:txBody>
          </p:sp>
          <p:sp>
            <p:nvSpPr>
              <p:cNvPr id="13473" name="Freeform 356"/>
              <p:cNvSpPr>
                <a:spLocks/>
              </p:cNvSpPr>
              <p:nvPr/>
            </p:nvSpPr>
            <p:spPr bwMode="auto">
              <a:xfrm>
                <a:off x="2478" y="2573"/>
                <a:ext cx="336" cy="65"/>
              </a:xfrm>
              <a:custGeom>
                <a:avLst/>
                <a:gdLst>
                  <a:gd name="T0" fmla="*/ 0 w 336"/>
                  <a:gd name="T1" fmla="*/ 48 h 65"/>
                  <a:gd name="T2" fmla="*/ 0 w 336"/>
                  <a:gd name="T3" fmla="*/ 7 h 65"/>
                  <a:gd name="T4" fmla="*/ 7 w 336"/>
                  <a:gd name="T5" fmla="*/ 6 h 65"/>
                  <a:gd name="T6" fmla="*/ 7 w 336"/>
                  <a:gd name="T7" fmla="*/ 0 h 65"/>
                  <a:gd name="T8" fmla="*/ 0 w 336"/>
                  <a:gd name="T9" fmla="*/ 0 h 65"/>
                  <a:gd name="T10" fmla="*/ 336 w 336"/>
                  <a:gd name="T11" fmla="*/ 16 h 65"/>
                  <a:gd name="T12" fmla="*/ 336 w 336"/>
                  <a:gd name="T13" fmla="*/ 65 h 65"/>
                  <a:gd name="T14" fmla="*/ 0 w 336"/>
                  <a:gd name="T15" fmla="*/ 48 h 65"/>
                  <a:gd name="T16" fmla="*/ 0 60000 65536"/>
                  <a:gd name="T17" fmla="*/ 0 60000 65536"/>
                  <a:gd name="T18" fmla="*/ 0 60000 65536"/>
                  <a:gd name="T19" fmla="*/ 0 60000 65536"/>
                  <a:gd name="T20" fmla="*/ 0 60000 65536"/>
                  <a:gd name="T21" fmla="*/ 0 60000 65536"/>
                  <a:gd name="T22" fmla="*/ 0 60000 65536"/>
                  <a:gd name="T23" fmla="*/ 0 60000 65536"/>
                  <a:gd name="T24" fmla="*/ 0 w 336"/>
                  <a:gd name="T25" fmla="*/ 0 h 65"/>
                  <a:gd name="T26" fmla="*/ 336 w 33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6" h="65">
                    <a:moveTo>
                      <a:pt x="0" y="48"/>
                    </a:moveTo>
                    <a:lnTo>
                      <a:pt x="0" y="7"/>
                    </a:lnTo>
                    <a:lnTo>
                      <a:pt x="7" y="6"/>
                    </a:lnTo>
                    <a:lnTo>
                      <a:pt x="7" y="0"/>
                    </a:lnTo>
                    <a:lnTo>
                      <a:pt x="0" y="0"/>
                    </a:lnTo>
                    <a:lnTo>
                      <a:pt x="336" y="16"/>
                    </a:lnTo>
                    <a:lnTo>
                      <a:pt x="336" y="65"/>
                    </a:lnTo>
                    <a:lnTo>
                      <a:pt x="0" y="48"/>
                    </a:lnTo>
                    <a:close/>
                  </a:path>
                </a:pathLst>
              </a:custGeom>
              <a:solidFill>
                <a:srgbClr val="617087"/>
              </a:solidFill>
              <a:ln w="9525">
                <a:noFill/>
                <a:round/>
                <a:headEnd/>
                <a:tailEnd/>
              </a:ln>
            </p:spPr>
            <p:txBody>
              <a:bodyPr/>
              <a:lstStyle/>
              <a:p>
                <a:pPr algn="l" rtl="0"/>
                <a:endParaRPr lang="en-US"/>
              </a:p>
            </p:txBody>
          </p:sp>
          <p:sp>
            <p:nvSpPr>
              <p:cNvPr id="13474" name="Freeform 357"/>
              <p:cNvSpPr>
                <a:spLocks/>
              </p:cNvSpPr>
              <p:nvPr/>
            </p:nvSpPr>
            <p:spPr bwMode="auto">
              <a:xfrm>
                <a:off x="2470" y="1907"/>
                <a:ext cx="363" cy="702"/>
              </a:xfrm>
              <a:custGeom>
                <a:avLst/>
                <a:gdLst>
                  <a:gd name="T0" fmla="*/ 0 w 363"/>
                  <a:gd name="T1" fmla="*/ 702 h 702"/>
                  <a:gd name="T2" fmla="*/ 0 w 363"/>
                  <a:gd name="T3" fmla="*/ 0 h 702"/>
                  <a:gd name="T4" fmla="*/ 363 w 363"/>
                  <a:gd name="T5" fmla="*/ 0 h 702"/>
                  <a:gd name="T6" fmla="*/ 0 60000 65536"/>
                  <a:gd name="T7" fmla="*/ 0 60000 65536"/>
                  <a:gd name="T8" fmla="*/ 0 60000 65536"/>
                  <a:gd name="T9" fmla="*/ 0 w 363"/>
                  <a:gd name="T10" fmla="*/ 0 h 702"/>
                  <a:gd name="T11" fmla="*/ 363 w 363"/>
                  <a:gd name="T12" fmla="*/ 702 h 702"/>
                </a:gdLst>
                <a:ahLst/>
                <a:cxnLst>
                  <a:cxn ang="T6">
                    <a:pos x="T0" y="T1"/>
                  </a:cxn>
                  <a:cxn ang="T7">
                    <a:pos x="T2" y="T3"/>
                  </a:cxn>
                  <a:cxn ang="T8">
                    <a:pos x="T4" y="T5"/>
                  </a:cxn>
                </a:cxnLst>
                <a:rect l="T9" t="T10" r="T11" b="T12"/>
                <a:pathLst>
                  <a:path w="363" h="702">
                    <a:moveTo>
                      <a:pt x="0" y="702"/>
                    </a:moveTo>
                    <a:lnTo>
                      <a:pt x="0" y="0"/>
                    </a:lnTo>
                    <a:lnTo>
                      <a:pt x="363" y="0"/>
                    </a:lnTo>
                  </a:path>
                </a:pathLst>
              </a:custGeom>
              <a:noFill/>
              <a:ln w="7938">
                <a:solidFill>
                  <a:srgbClr val="E2E5E5"/>
                </a:solidFill>
                <a:prstDash val="solid"/>
                <a:round/>
                <a:headEnd/>
                <a:tailEnd/>
              </a:ln>
            </p:spPr>
            <p:txBody>
              <a:bodyPr/>
              <a:lstStyle/>
              <a:p>
                <a:pPr algn="l" rtl="0"/>
                <a:endParaRPr lang="en-US"/>
              </a:p>
            </p:txBody>
          </p:sp>
          <p:sp>
            <p:nvSpPr>
              <p:cNvPr id="13475" name="Freeform 358"/>
              <p:cNvSpPr>
                <a:spLocks/>
              </p:cNvSpPr>
              <p:nvPr/>
            </p:nvSpPr>
            <p:spPr bwMode="auto">
              <a:xfrm>
                <a:off x="2476" y="2577"/>
                <a:ext cx="6" cy="42"/>
              </a:xfrm>
              <a:custGeom>
                <a:avLst/>
                <a:gdLst>
                  <a:gd name="T0" fmla="*/ 0 w 6"/>
                  <a:gd name="T1" fmla="*/ 42 h 42"/>
                  <a:gd name="T2" fmla="*/ 0 w 6"/>
                  <a:gd name="T3" fmla="*/ 1 h 42"/>
                  <a:gd name="T4" fmla="*/ 6 w 6"/>
                  <a:gd name="T5" fmla="*/ 0 h 42"/>
                  <a:gd name="T6" fmla="*/ 0 60000 65536"/>
                  <a:gd name="T7" fmla="*/ 0 60000 65536"/>
                  <a:gd name="T8" fmla="*/ 0 60000 65536"/>
                  <a:gd name="T9" fmla="*/ 0 w 6"/>
                  <a:gd name="T10" fmla="*/ 0 h 42"/>
                  <a:gd name="T11" fmla="*/ 6 w 6"/>
                  <a:gd name="T12" fmla="*/ 42 h 42"/>
                </a:gdLst>
                <a:ahLst/>
                <a:cxnLst>
                  <a:cxn ang="T6">
                    <a:pos x="T0" y="T1"/>
                  </a:cxn>
                  <a:cxn ang="T7">
                    <a:pos x="T2" y="T3"/>
                  </a:cxn>
                  <a:cxn ang="T8">
                    <a:pos x="T4" y="T5"/>
                  </a:cxn>
                </a:cxnLst>
                <a:rect l="T9" t="T10" r="T11" b="T12"/>
                <a:pathLst>
                  <a:path w="6" h="42">
                    <a:moveTo>
                      <a:pt x="0" y="42"/>
                    </a:moveTo>
                    <a:lnTo>
                      <a:pt x="0" y="1"/>
                    </a:lnTo>
                    <a:lnTo>
                      <a:pt x="6" y="0"/>
                    </a:lnTo>
                  </a:path>
                </a:pathLst>
              </a:custGeom>
              <a:noFill/>
              <a:ln w="7938">
                <a:solidFill>
                  <a:srgbClr val="D1D4DE"/>
                </a:solidFill>
                <a:prstDash val="solid"/>
                <a:round/>
                <a:headEnd/>
                <a:tailEnd/>
              </a:ln>
            </p:spPr>
            <p:txBody>
              <a:bodyPr/>
              <a:lstStyle/>
              <a:p>
                <a:pPr algn="l" rtl="0"/>
                <a:endParaRPr lang="en-US"/>
              </a:p>
            </p:txBody>
          </p:sp>
          <p:sp>
            <p:nvSpPr>
              <p:cNvPr id="13476" name="Freeform 359"/>
              <p:cNvSpPr>
                <a:spLocks/>
              </p:cNvSpPr>
              <p:nvPr/>
            </p:nvSpPr>
            <p:spPr bwMode="auto">
              <a:xfrm>
                <a:off x="2477" y="262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D1D4DE"/>
              </a:solidFill>
              <a:ln w="9525">
                <a:noFill/>
                <a:round/>
                <a:headEnd/>
                <a:tailEnd/>
              </a:ln>
            </p:spPr>
            <p:txBody>
              <a:bodyPr/>
              <a:lstStyle/>
              <a:p>
                <a:pPr algn="l" rtl="0"/>
                <a:endParaRPr lang="en-US"/>
              </a:p>
            </p:txBody>
          </p:sp>
          <p:sp>
            <p:nvSpPr>
              <p:cNvPr id="13477" name="Freeform 360"/>
              <p:cNvSpPr>
                <a:spLocks/>
              </p:cNvSpPr>
              <p:nvPr/>
            </p:nvSpPr>
            <p:spPr bwMode="auto">
              <a:xfrm>
                <a:off x="2485" y="257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pPr algn="l" rtl="0"/>
                <a:endParaRPr lang="en-US"/>
              </a:p>
            </p:txBody>
          </p:sp>
          <p:sp>
            <p:nvSpPr>
              <p:cNvPr id="13478" name="Freeform 361"/>
              <p:cNvSpPr>
                <a:spLocks/>
              </p:cNvSpPr>
              <p:nvPr/>
            </p:nvSpPr>
            <p:spPr bwMode="auto">
              <a:xfrm>
                <a:off x="2814" y="2581"/>
                <a:ext cx="8" cy="56"/>
              </a:xfrm>
              <a:custGeom>
                <a:avLst/>
                <a:gdLst>
                  <a:gd name="T0" fmla="*/ 0 w 8"/>
                  <a:gd name="T1" fmla="*/ 56 h 56"/>
                  <a:gd name="T2" fmla="*/ 0 w 8"/>
                  <a:gd name="T3" fmla="*/ 8 h 56"/>
                  <a:gd name="T4" fmla="*/ 8 w 8"/>
                  <a:gd name="T5" fmla="*/ 0 h 56"/>
                  <a:gd name="T6" fmla="*/ 8 w 8"/>
                  <a:gd name="T7" fmla="*/ 47 h 56"/>
                  <a:gd name="T8" fmla="*/ 0 w 8"/>
                  <a:gd name="T9" fmla="*/ 56 h 56"/>
                  <a:gd name="T10" fmla="*/ 0 60000 65536"/>
                  <a:gd name="T11" fmla="*/ 0 60000 65536"/>
                  <a:gd name="T12" fmla="*/ 0 60000 65536"/>
                  <a:gd name="T13" fmla="*/ 0 60000 65536"/>
                  <a:gd name="T14" fmla="*/ 0 60000 65536"/>
                  <a:gd name="T15" fmla="*/ 0 w 8"/>
                  <a:gd name="T16" fmla="*/ 0 h 56"/>
                  <a:gd name="T17" fmla="*/ 8 w 8"/>
                  <a:gd name="T18" fmla="*/ 56 h 56"/>
                </a:gdLst>
                <a:ahLst/>
                <a:cxnLst>
                  <a:cxn ang="T10">
                    <a:pos x="T0" y="T1"/>
                  </a:cxn>
                  <a:cxn ang="T11">
                    <a:pos x="T2" y="T3"/>
                  </a:cxn>
                  <a:cxn ang="T12">
                    <a:pos x="T4" y="T5"/>
                  </a:cxn>
                  <a:cxn ang="T13">
                    <a:pos x="T6" y="T7"/>
                  </a:cxn>
                  <a:cxn ang="T14">
                    <a:pos x="T8" y="T9"/>
                  </a:cxn>
                </a:cxnLst>
                <a:rect l="T15" t="T16" r="T17" b="T18"/>
                <a:pathLst>
                  <a:path w="8" h="56">
                    <a:moveTo>
                      <a:pt x="0" y="56"/>
                    </a:moveTo>
                    <a:lnTo>
                      <a:pt x="0" y="8"/>
                    </a:lnTo>
                    <a:lnTo>
                      <a:pt x="8" y="0"/>
                    </a:lnTo>
                    <a:lnTo>
                      <a:pt x="8" y="47"/>
                    </a:lnTo>
                    <a:lnTo>
                      <a:pt x="0" y="56"/>
                    </a:lnTo>
                    <a:close/>
                  </a:path>
                </a:pathLst>
              </a:custGeom>
              <a:solidFill>
                <a:srgbClr val="3D4C63"/>
              </a:solidFill>
              <a:ln w="9525">
                <a:noFill/>
                <a:round/>
                <a:headEnd/>
                <a:tailEnd/>
              </a:ln>
            </p:spPr>
            <p:txBody>
              <a:bodyPr/>
              <a:lstStyle/>
              <a:p>
                <a:pPr algn="l" rtl="0"/>
                <a:endParaRPr lang="en-US"/>
              </a:p>
            </p:txBody>
          </p:sp>
          <p:sp>
            <p:nvSpPr>
              <p:cNvPr id="13479" name="Freeform 362"/>
              <p:cNvSpPr>
                <a:spLocks/>
              </p:cNvSpPr>
              <p:nvPr/>
            </p:nvSpPr>
            <p:spPr bwMode="auto">
              <a:xfrm>
                <a:off x="2520" y="2083"/>
                <a:ext cx="243" cy="21"/>
              </a:xfrm>
              <a:custGeom>
                <a:avLst/>
                <a:gdLst>
                  <a:gd name="T0" fmla="*/ 243 w 243"/>
                  <a:gd name="T1" fmla="*/ 0 h 21"/>
                  <a:gd name="T2" fmla="*/ 0 w 243"/>
                  <a:gd name="T3" fmla="*/ 0 h 21"/>
                  <a:gd name="T4" fmla="*/ 0 w 243"/>
                  <a:gd name="T5" fmla="*/ 20 h 21"/>
                  <a:gd name="T6" fmla="*/ 243 w 243"/>
                  <a:gd name="T7" fmla="*/ 21 h 21"/>
                  <a:gd name="T8" fmla="*/ 243 w 243"/>
                  <a:gd name="T9" fmla="*/ 0 h 21"/>
                  <a:gd name="T10" fmla="*/ 0 60000 65536"/>
                  <a:gd name="T11" fmla="*/ 0 60000 65536"/>
                  <a:gd name="T12" fmla="*/ 0 60000 65536"/>
                  <a:gd name="T13" fmla="*/ 0 60000 65536"/>
                  <a:gd name="T14" fmla="*/ 0 60000 65536"/>
                  <a:gd name="T15" fmla="*/ 0 w 243"/>
                  <a:gd name="T16" fmla="*/ 0 h 21"/>
                  <a:gd name="T17" fmla="*/ 243 w 243"/>
                  <a:gd name="T18" fmla="*/ 21 h 21"/>
                </a:gdLst>
                <a:ahLst/>
                <a:cxnLst>
                  <a:cxn ang="T10">
                    <a:pos x="T0" y="T1"/>
                  </a:cxn>
                  <a:cxn ang="T11">
                    <a:pos x="T2" y="T3"/>
                  </a:cxn>
                  <a:cxn ang="T12">
                    <a:pos x="T4" y="T5"/>
                  </a:cxn>
                  <a:cxn ang="T13">
                    <a:pos x="T6" y="T7"/>
                  </a:cxn>
                  <a:cxn ang="T14">
                    <a:pos x="T8" y="T9"/>
                  </a:cxn>
                </a:cxnLst>
                <a:rect l="T15" t="T16" r="T17" b="T18"/>
                <a:pathLst>
                  <a:path w="243" h="21">
                    <a:moveTo>
                      <a:pt x="243" y="0"/>
                    </a:moveTo>
                    <a:lnTo>
                      <a:pt x="0" y="0"/>
                    </a:lnTo>
                    <a:lnTo>
                      <a:pt x="0" y="20"/>
                    </a:lnTo>
                    <a:lnTo>
                      <a:pt x="243" y="21"/>
                    </a:lnTo>
                    <a:lnTo>
                      <a:pt x="243" y="0"/>
                    </a:lnTo>
                    <a:close/>
                  </a:path>
                </a:pathLst>
              </a:custGeom>
              <a:solidFill>
                <a:srgbClr val="616666"/>
              </a:solidFill>
              <a:ln w="9525">
                <a:noFill/>
                <a:round/>
                <a:headEnd/>
                <a:tailEnd/>
              </a:ln>
            </p:spPr>
            <p:txBody>
              <a:bodyPr/>
              <a:lstStyle/>
              <a:p>
                <a:pPr algn="l" rtl="0"/>
                <a:endParaRPr lang="en-US"/>
              </a:p>
            </p:txBody>
          </p:sp>
          <p:sp>
            <p:nvSpPr>
              <p:cNvPr id="13480" name="Freeform 363"/>
              <p:cNvSpPr>
                <a:spLocks/>
              </p:cNvSpPr>
              <p:nvPr/>
            </p:nvSpPr>
            <p:spPr bwMode="auto">
              <a:xfrm>
                <a:off x="2520" y="2124"/>
                <a:ext cx="243" cy="22"/>
              </a:xfrm>
              <a:custGeom>
                <a:avLst/>
                <a:gdLst>
                  <a:gd name="T0" fmla="*/ 243 w 243"/>
                  <a:gd name="T1" fmla="*/ 1 h 22"/>
                  <a:gd name="T2" fmla="*/ 0 w 243"/>
                  <a:gd name="T3" fmla="*/ 0 h 22"/>
                  <a:gd name="T4" fmla="*/ 0 w 243"/>
                  <a:gd name="T5" fmla="*/ 20 h 22"/>
                  <a:gd name="T6" fmla="*/ 243 w 243"/>
                  <a:gd name="T7" fmla="*/ 22 h 22"/>
                  <a:gd name="T8" fmla="*/ 243 w 243"/>
                  <a:gd name="T9" fmla="*/ 1 h 22"/>
                  <a:gd name="T10" fmla="*/ 0 60000 65536"/>
                  <a:gd name="T11" fmla="*/ 0 60000 65536"/>
                  <a:gd name="T12" fmla="*/ 0 60000 65536"/>
                  <a:gd name="T13" fmla="*/ 0 60000 65536"/>
                  <a:gd name="T14" fmla="*/ 0 60000 65536"/>
                  <a:gd name="T15" fmla="*/ 0 w 243"/>
                  <a:gd name="T16" fmla="*/ 0 h 22"/>
                  <a:gd name="T17" fmla="*/ 243 w 243"/>
                  <a:gd name="T18" fmla="*/ 22 h 22"/>
                </a:gdLst>
                <a:ahLst/>
                <a:cxnLst>
                  <a:cxn ang="T10">
                    <a:pos x="T0" y="T1"/>
                  </a:cxn>
                  <a:cxn ang="T11">
                    <a:pos x="T2" y="T3"/>
                  </a:cxn>
                  <a:cxn ang="T12">
                    <a:pos x="T4" y="T5"/>
                  </a:cxn>
                  <a:cxn ang="T13">
                    <a:pos x="T6" y="T7"/>
                  </a:cxn>
                  <a:cxn ang="T14">
                    <a:pos x="T8" y="T9"/>
                  </a:cxn>
                </a:cxnLst>
                <a:rect l="T15" t="T16" r="T17" b="T18"/>
                <a:pathLst>
                  <a:path w="243" h="22">
                    <a:moveTo>
                      <a:pt x="243" y="1"/>
                    </a:moveTo>
                    <a:lnTo>
                      <a:pt x="0" y="0"/>
                    </a:lnTo>
                    <a:lnTo>
                      <a:pt x="0" y="20"/>
                    </a:lnTo>
                    <a:lnTo>
                      <a:pt x="243" y="22"/>
                    </a:lnTo>
                    <a:lnTo>
                      <a:pt x="243" y="1"/>
                    </a:lnTo>
                    <a:close/>
                  </a:path>
                </a:pathLst>
              </a:custGeom>
              <a:solidFill>
                <a:srgbClr val="616666"/>
              </a:solidFill>
              <a:ln w="9525">
                <a:noFill/>
                <a:round/>
                <a:headEnd/>
                <a:tailEnd/>
              </a:ln>
            </p:spPr>
            <p:txBody>
              <a:bodyPr/>
              <a:lstStyle/>
              <a:p>
                <a:pPr algn="l" rtl="0"/>
                <a:endParaRPr lang="en-US"/>
              </a:p>
            </p:txBody>
          </p:sp>
          <p:sp>
            <p:nvSpPr>
              <p:cNvPr id="13481" name="Freeform 364"/>
              <p:cNvSpPr>
                <a:spLocks/>
              </p:cNvSpPr>
              <p:nvPr/>
            </p:nvSpPr>
            <p:spPr bwMode="auto">
              <a:xfrm>
                <a:off x="2520" y="2165"/>
                <a:ext cx="243" cy="23"/>
              </a:xfrm>
              <a:custGeom>
                <a:avLst/>
                <a:gdLst>
                  <a:gd name="T0" fmla="*/ 243 w 243"/>
                  <a:gd name="T1" fmla="*/ 2 h 23"/>
                  <a:gd name="T2" fmla="*/ 0 w 243"/>
                  <a:gd name="T3" fmla="*/ 0 h 23"/>
                  <a:gd name="T4" fmla="*/ 0 w 243"/>
                  <a:gd name="T5" fmla="*/ 20 h 23"/>
                  <a:gd name="T6" fmla="*/ 243 w 243"/>
                  <a:gd name="T7" fmla="*/ 23 h 23"/>
                  <a:gd name="T8" fmla="*/ 243 w 243"/>
                  <a:gd name="T9" fmla="*/ 2 h 23"/>
                  <a:gd name="T10" fmla="*/ 0 60000 65536"/>
                  <a:gd name="T11" fmla="*/ 0 60000 65536"/>
                  <a:gd name="T12" fmla="*/ 0 60000 65536"/>
                  <a:gd name="T13" fmla="*/ 0 60000 65536"/>
                  <a:gd name="T14" fmla="*/ 0 60000 65536"/>
                  <a:gd name="T15" fmla="*/ 0 w 243"/>
                  <a:gd name="T16" fmla="*/ 0 h 23"/>
                  <a:gd name="T17" fmla="*/ 243 w 243"/>
                  <a:gd name="T18" fmla="*/ 23 h 23"/>
                </a:gdLst>
                <a:ahLst/>
                <a:cxnLst>
                  <a:cxn ang="T10">
                    <a:pos x="T0" y="T1"/>
                  </a:cxn>
                  <a:cxn ang="T11">
                    <a:pos x="T2" y="T3"/>
                  </a:cxn>
                  <a:cxn ang="T12">
                    <a:pos x="T4" y="T5"/>
                  </a:cxn>
                  <a:cxn ang="T13">
                    <a:pos x="T6" y="T7"/>
                  </a:cxn>
                  <a:cxn ang="T14">
                    <a:pos x="T8" y="T9"/>
                  </a:cxn>
                </a:cxnLst>
                <a:rect l="T15" t="T16" r="T17" b="T18"/>
                <a:pathLst>
                  <a:path w="243" h="23">
                    <a:moveTo>
                      <a:pt x="243" y="2"/>
                    </a:moveTo>
                    <a:lnTo>
                      <a:pt x="0" y="0"/>
                    </a:lnTo>
                    <a:lnTo>
                      <a:pt x="0" y="20"/>
                    </a:lnTo>
                    <a:lnTo>
                      <a:pt x="243" y="23"/>
                    </a:lnTo>
                    <a:lnTo>
                      <a:pt x="243" y="2"/>
                    </a:lnTo>
                    <a:close/>
                  </a:path>
                </a:pathLst>
              </a:custGeom>
              <a:solidFill>
                <a:srgbClr val="616666"/>
              </a:solidFill>
              <a:ln w="9525">
                <a:noFill/>
                <a:round/>
                <a:headEnd/>
                <a:tailEnd/>
              </a:ln>
            </p:spPr>
            <p:txBody>
              <a:bodyPr/>
              <a:lstStyle/>
              <a:p>
                <a:pPr algn="l" rtl="0"/>
                <a:endParaRPr lang="en-US"/>
              </a:p>
            </p:txBody>
          </p:sp>
          <p:sp>
            <p:nvSpPr>
              <p:cNvPr id="13482" name="Freeform 365"/>
              <p:cNvSpPr>
                <a:spLocks/>
              </p:cNvSpPr>
              <p:nvPr/>
            </p:nvSpPr>
            <p:spPr bwMode="auto">
              <a:xfrm>
                <a:off x="2520" y="2206"/>
                <a:ext cx="243" cy="24"/>
              </a:xfrm>
              <a:custGeom>
                <a:avLst/>
                <a:gdLst>
                  <a:gd name="T0" fmla="*/ 243 w 243"/>
                  <a:gd name="T1" fmla="*/ 3 h 24"/>
                  <a:gd name="T2" fmla="*/ 0 w 243"/>
                  <a:gd name="T3" fmla="*/ 0 h 24"/>
                  <a:gd name="T4" fmla="*/ 0 w 243"/>
                  <a:gd name="T5" fmla="*/ 20 h 24"/>
                  <a:gd name="T6" fmla="*/ 243 w 243"/>
                  <a:gd name="T7" fmla="*/ 24 h 24"/>
                  <a:gd name="T8" fmla="*/ 243 w 243"/>
                  <a:gd name="T9" fmla="*/ 3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3"/>
                    </a:moveTo>
                    <a:lnTo>
                      <a:pt x="0" y="0"/>
                    </a:lnTo>
                    <a:lnTo>
                      <a:pt x="0" y="20"/>
                    </a:lnTo>
                    <a:lnTo>
                      <a:pt x="243" y="24"/>
                    </a:lnTo>
                    <a:lnTo>
                      <a:pt x="243" y="3"/>
                    </a:lnTo>
                    <a:close/>
                  </a:path>
                </a:pathLst>
              </a:custGeom>
              <a:solidFill>
                <a:srgbClr val="616666"/>
              </a:solidFill>
              <a:ln w="9525">
                <a:noFill/>
                <a:round/>
                <a:headEnd/>
                <a:tailEnd/>
              </a:ln>
            </p:spPr>
            <p:txBody>
              <a:bodyPr/>
              <a:lstStyle/>
              <a:p>
                <a:pPr algn="l" rtl="0"/>
                <a:endParaRPr lang="en-US"/>
              </a:p>
            </p:txBody>
          </p:sp>
          <p:sp>
            <p:nvSpPr>
              <p:cNvPr id="13483" name="Freeform 366"/>
              <p:cNvSpPr>
                <a:spLocks/>
              </p:cNvSpPr>
              <p:nvPr/>
            </p:nvSpPr>
            <p:spPr bwMode="auto">
              <a:xfrm>
                <a:off x="2520" y="2247"/>
                <a:ext cx="243" cy="24"/>
              </a:xfrm>
              <a:custGeom>
                <a:avLst/>
                <a:gdLst>
                  <a:gd name="T0" fmla="*/ 243 w 243"/>
                  <a:gd name="T1" fmla="*/ 4 h 24"/>
                  <a:gd name="T2" fmla="*/ 0 w 243"/>
                  <a:gd name="T3" fmla="*/ 0 h 24"/>
                  <a:gd name="T4" fmla="*/ 0 w 243"/>
                  <a:gd name="T5" fmla="*/ 20 h 24"/>
                  <a:gd name="T6" fmla="*/ 243 w 243"/>
                  <a:gd name="T7" fmla="*/ 24 h 24"/>
                  <a:gd name="T8" fmla="*/ 243 w 243"/>
                  <a:gd name="T9" fmla="*/ 4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4"/>
                    </a:moveTo>
                    <a:lnTo>
                      <a:pt x="0" y="0"/>
                    </a:lnTo>
                    <a:lnTo>
                      <a:pt x="0" y="20"/>
                    </a:lnTo>
                    <a:lnTo>
                      <a:pt x="243" y="24"/>
                    </a:lnTo>
                    <a:lnTo>
                      <a:pt x="243" y="4"/>
                    </a:lnTo>
                    <a:close/>
                  </a:path>
                </a:pathLst>
              </a:custGeom>
              <a:solidFill>
                <a:srgbClr val="616666"/>
              </a:solidFill>
              <a:ln w="9525">
                <a:noFill/>
                <a:round/>
                <a:headEnd/>
                <a:tailEnd/>
              </a:ln>
            </p:spPr>
            <p:txBody>
              <a:bodyPr/>
              <a:lstStyle/>
              <a:p>
                <a:pPr algn="l" rtl="0"/>
                <a:endParaRPr lang="en-US"/>
              </a:p>
            </p:txBody>
          </p:sp>
          <p:sp>
            <p:nvSpPr>
              <p:cNvPr id="13484" name="Freeform 367"/>
              <p:cNvSpPr>
                <a:spLocks/>
              </p:cNvSpPr>
              <p:nvPr/>
            </p:nvSpPr>
            <p:spPr bwMode="auto">
              <a:xfrm>
                <a:off x="2520" y="2287"/>
                <a:ext cx="243" cy="26"/>
              </a:xfrm>
              <a:custGeom>
                <a:avLst/>
                <a:gdLst>
                  <a:gd name="T0" fmla="*/ 243 w 243"/>
                  <a:gd name="T1" fmla="*/ 5 h 26"/>
                  <a:gd name="T2" fmla="*/ 0 w 243"/>
                  <a:gd name="T3" fmla="*/ 0 h 26"/>
                  <a:gd name="T4" fmla="*/ 0 w 243"/>
                  <a:gd name="T5" fmla="*/ 21 h 26"/>
                  <a:gd name="T6" fmla="*/ 243 w 243"/>
                  <a:gd name="T7" fmla="*/ 26 h 26"/>
                  <a:gd name="T8" fmla="*/ 243 w 243"/>
                  <a:gd name="T9" fmla="*/ 5 h 26"/>
                  <a:gd name="T10" fmla="*/ 0 60000 65536"/>
                  <a:gd name="T11" fmla="*/ 0 60000 65536"/>
                  <a:gd name="T12" fmla="*/ 0 60000 65536"/>
                  <a:gd name="T13" fmla="*/ 0 60000 65536"/>
                  <a:gd name="T14" fmla="*/ 0 60000 65536"/>
                  <a:gd name="T15" fmla="*/ 0 w 243"/>
                  <a:gd name="T16" fmla="*/ 0 h 26"/>
                  <a:gd name="T17" fmla="*/ 243 w 243"/>
                  <a:gd name="T18" fmla="*/ 26 h 26"/>
                </a:gdLst>
                <a:ahLst/>
                <a:cxnLst>
                  <a:cxn ang="T10">
                    <a:pos x="T0" y="T1"/>
                  </a:cxn>
                  <a:cxn ang="T11">
                    <a:pos x="T2" y="T3"/>
                  </a:cxn>
                  <a:cxn ang="T12">
                    <a:pos x="T4" y="T5"/>
                  </a:cxn>
                  <a:cxn ang="T13">
                    <a:pos x="T6" y="T7"/>
                  </a:cxn>
                  <a:cxn ang="T14">
                    <a:pos x="T8" y="T9"/>
                  </a:cxn>
                </a:cxnLst>
                <a:rect l="T15" t="T16" r="T17" b="T18"/>
                <a:pathLst>
                  <a:path w="243" h="26">
                    <a:moveTo>
                      <a:pt x="243" y="5"/>
                    </a:moveTo>
                    <a:lnTo>
                      <a:pt x="0" y="0"/>
                    </a:lnTo>
                    <a:lnTo>
                      <a:pt x="0" y="21"/>
                    </a:lnTo>
                    <a:lnTo>
                      <a:pt x="243" y="26"/>
                    </a:lnTo>
                    <a:lnTo>
                      <a:pt x="243" y="5"/>
                    </a:lnTo>
                    <a:close/>
                  </a:path>
                </a:pathLst>
              </a:custGeom>
              <a:solidFill>
                <a:srgbClr val="616666"/>
              </a:solidFill>
              <a:ln w="9525">
                <a:noFill/>
                <a:round/>
                <a:headEnd/>
                <a:tailEnd/>
              </a:ln>
            </p:spPr>
            <p:txBody>
              <a:bodyPr/>
              <a:lstStyle/>
              <a:p>
                <a:pPr algn="l" rtl="0"/>
                <a:endParaRPr lang="en-US"/>
              </a:p>
            </p:txBody>
          </p:sp>
          <p:sp>
            <p:nvSpPr>
              <p:cNvPr id="13485" name="Freeform 368"/>
              <p:cNvSpPr>
                <a:spLocks/>
              </p:cNvSpPr>
              <p:nvPr/>
            </p:nvSpPr>
            <p:spPr bwMode="auto">
              <a:xfrm>
                <a:off x="2520" y="2328"/>
                <a:ext cx="243" cy="27"/>
              </a:xfrm>
              <a:custGeom>
                <a:avLst/>
                <a:gdLst>
                  <a:gd name="T0" fmla="*/ 243 w 243"/>
                  <a:gd name="T1" fmla="*/ 6 h 27"/>
                  <a:gd name="T2" fmla="*/ 0 w 243"/>
                  <a:gd name="T3" fmla="*/ 0 h 27"/>
                  <a:gd name="T4" fmla="*/ 0 w 243"/>
                  <a:gd name="T5" fmla="*/ 21 h 27"/>
                  <a:gd name="T6" fmla="*/ 243 w 243"/>
                  <a:gd name="T7" fmla="*/ 27 h 27"/>
                  <a:gd name="T8" fmla="*/ 243 w 243"/>
                  <a:gd name="T9" fmla="*/ 6 h 27"/>
                  <a:gd name="T10" fmla="*/ 0 60000 65536"/>
                  <a:gd name="T11" fmla="*/ 0 60000 65536"/>
                  <a:gd name="T12" fmla="*/ 0 60000 65536"/>
                  <a:gd name="T13" fmla="*/ 0 60000 65536"/>
                  <a:gd name="T14" fmla="*/ 0 60000 65536"/>
                  <a:gd name="T15" fmla="*/ 0 w 243"/>
                  <a:gd name="T16" fmla="*/ 0 h 27"/>
                  <a:gd name="T17" fmla="*/ 243 w 243"/>
                  <a:gd name="T18" fmla="*/ 27 h 27"/>
                </a:gdLst>
                <a:ahLst/>
                <a:cxnLst>
                  <a:cxn ang="T10">
                    <a:pos x="T0" y="T1"/>
                  </a:cxn>
                  <a:cxn ang="T11">
                    <a:pos x="T2" y="T3"/>
                  </a:cxn>
                  <a:cxn ang="T12">
                    <a:pos x="T4" y="T5"/>
                  </a:cxn>
                  <a:cxn ang="T13">
                    <a:pos x="T6" y="T7"/>
                  </a:cxn>
                  <a:cxn ang="T14">
                    <a:pos x="T8" y="T9"/>
                  </a:cxn>
                </a:cxnLst>
                <a:rect l="T15" t="T16" r="T17" b="T18"/>
                <a:pathLst>
                  <a:path w="243" h="27">
                    <a:moveTo>
                      <a:pt x="243" y="6"/>
                    </a:moveTo>
                    <a:lnTo>
                      <a:pt x="0" y="0"/>
                    </a:lnTo>
                    <a:lnTo>
                      <a:pt x="0" y="21"/>
                    </a:lnTo>
                    <a:lnTo>
                      <a:pt x="243" y="27"/>
                    </a:lnTo>
                    <a:lnTo>
                      <a:pt x="243" y="6"/>
                    </a:lnTo>
                    <a:close/>
                  </a:path>
                </a:pathLst>
              </a:custGeom>
              <a:solidFill>
                <a:srgbClr val="616666"/>
              </a:solidFill>
              <a:ln w="9525">
                <a:noFill/>
                <a:round/>
                <a:headEnd/>
                <a:tailEnd/>
              </a:ln>
            </p:spPr>
            <p:txBody>
              <a:bodyPr/>
              <a:lstStyle/>
              <a:p>
                <a:pPr algn="l" rtl="0"/>
                <a:endParaRPr lang="en-US"/>
              </a:p>
            </p:txBody>
          </p:sp>
          <p:sp>
            <p:nvSpPr>
              <p:cNvPr id="13486" name="Freeform 369"/>
              <p:cNvSpPr>
                <a:spLocks/>
              </p:cNvSpPr>
              <p:nvPr/>
            </p:nvSpPr>
            <p:spPr bwMode="auto">
              <a:xfrm>
                <a:off x="2520" y="2369"/>
                <a:ext cx="243" cy="28"/>
              </a:xfrm>
              <a:custGeom>
                <a:avLst/>
                <a:gdLst>
                  <a:gd name="T0" fmla="*/ 243 w 243"/>
                  <a:gd name="T1" fmla="*/ 7 h 28"/>
                  <a:gd name="T2" fmla="*/ 0 w 243"/>
                  <a:gd name="T3" fmla="*/ 0 h 28"/>
                  <a:gd name="T4" fmla="*/ 0 w 243"/>
                  <a:gd name="T5" fmla="*/ 21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1"/>
                    </a:lnTo>
                    <a:lnTo>
                      <a:pt x="243" y="28"/>
                    </a:lnTo>
                    <a:lnTo>
                      <a:pt x="243" y="7"/>
                    </a:lnTo>
                    <a:close/>
                  </a:path>
                </a:pathLst>
              </a:custGeom>
              <a:solidFill>
                <a:srgbClr val="616666"/>
              </a:solidFill>
              <a:ln w="9525">
                <a:noFill/>
                <a:round/>
                <a:headEnd/>
                <a:tailEnd/>
              </a:ln>
            </p:spPr>
            <p:txBody>
              <a:bodyPr/>
              <a:lstStyle/>
              <a:p>
                <a:pPr algn="l" rtl="0"/>
                <a:endParaRPr lang="en-US"/>
              </a:p>
            </p:txBody>
          </p:sp>
          <p:sp>
            <p:nvSpPr>
              <p:cNvPr id="13487" name="Freeform 370"/>
              <p:cNvSpPr>
                <a:spLocks/>
              </p:cNvSpPr>
              <p:nvPr/>
            </p:nvSpPr>
            <p:spPr bwMode="auto">
              <a:xfrm>
                <a:off x="2520" y="2411"/>
                <a:ext cx="243" cy="28"/>
              </a:xfrm>
              <a:custGeom>
                <a:avLst/>
                <a:gdLst>
                  <a:gd name="T0" fmla="*/ 243 w 243"/>
                  <a:gd name="T1" fmla="*/ 7 h 28"/>
                  <a:gd name="T2" fmla="*/ 0 w 243"/>
                  <a:gd name="T3" fmla="*/ 0 h 28"/>
                  <a:gd name="T4" fmla="*/ 0 w 243"/>
                  <a:gd name="T5" fmla="*/ 20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0"/>
                    </a:lnTo>
                    <a:lnTo>
                      <a:pt x="243" y="28"/>
                    </a:lnTo>
                    <a:lnTo>
                      <a:pt x="243" y="7"/>
                    </a:lnTo>
                    <a:close/>
                  </a:path>
                </a:pathLst>
              </a:custGeom>
              <a:solidFill>
                <a:srgbClr val="616666"/>
              </a:solidFill>
              <a:ln w="9525">
                <a:noFill/>
                <a:round/>
                <a:headEnd/>
                <a:tailEnd/>
              </a:ln>
            </p:spPr>
            <p:txBody>
              <a:bodyPr/>
              <a:lstStyle/>
              <a:p>
                <a:pPr algn="l" rtl="0"/>
                <a:endParaRPr lang="en-US"/>
              </a:p>
            </p:txBody>
          </p:sp>
          <p:sp>
            <p:nvSpPr>
              <p:cNvPr id="13488" name="Freeform 371"/>
              <p:cNvSpPr>
                <a:spLocks/>
              </p:cNvSpPr>
              <p:nvPr/>
            </p:nvSpPr>
            <p:spPr bwMode="auto">
              <a:xfrm>
                <a:off x="2520" y="2451"/>
                <a:ext cx="243" cy="30"/>
              </a:xfrm>
              <a:custGeom>
                <a:avLst/>
                <a:gdLst>
                  <a:gd name="T0" fmla="*/ 243 w 243"/>
                  <a:gd name="T1" fmla="*/ 9 h 30"/>
                  <a:gd name="T2" fmla="*/ 0 w 243"/>
                  <a:gd name="T3" fmla="*/ 0 h 30"/>
                  <a:gd name="T4" fmla="*/ 0 w 243"/>
                  <a:gd name="T5" fmla="*/ 21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1"/>
                    </a:lnTo>
                    <a:lnTo>
                      <a:pt x="243" y="30"/>
                    </a:lnTo>
                    <a:lnTo>
                      <a:pt x="243" y="9"/>
                    </a:lnTo>
                    <a:close/>
                  </a:path>
                </a:pathLst>
              </a:custGeom>
              <a:solidFill>
                <a:srgbClr val="616666"/>
              </a:solidFill>
              <a:ln w="9525">
                <a:noFill/>
                <a:round/>
                <a:headEnd/>
                <a:tailEnd/>
              </a:ln>
            </p:spPr>
            <p:txBody>
              <a:bodyPr/>
              <a:lstStyle/>
              <a:p>
                <a:pPr algn="l" rtl="0"/>
                <a:endParaRPr lang="en-US"/>
              </a:p>
            </p:txBody>
          </p:sp>
          <p:sp>
            <p:nvSpPr>
              <p:cNvPr id="13489" name="Freeform 372"/>
              <p:cNvSpPr>
                <a:spLocks/>
              </p:cNvSpPr>
              <p:nvPr/>
            </p:nvSpPr>
            <p:spPr bwMode="auto">
              <a:xfrm>
                <a:off x="2520" y="2493"/>
                <a:ext cx="243" cy="30"/>
              </a:xfrm>
              <a:custGeom>
                <a:avLst/>
                <a:gdLst>
                  <a:gd name="T0" fmla="*/ 243 w 243"/>
                  <a:gd name="T1" fmla="*/ 9 h 30"/>
                  <a:gd name="T2" fmla="*/ 0 w 243"/>
                  <a:gd name="T3" fmla="*/ 0 h 30"/>
                  <a:gd name="T4" fmla="*/ 0 w 243"/>
                  <a:gd name="T5" fmla="*/ 20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0"/>
                    </a:lnTo>
                    <a:lnTo>
                      <a:pt x="243" y="30"/>
                    </a:lnTo>
                    <a:lnTo>
                      <a:pt x="243" y="9"/>
                    </a:lnTo>
                    <a:close/>
                  </a:path>
                </a:pathLst>
              </a:custGeom>
              <a:solidFill>
                <a:srgbClr val="616666"/>
              </a:solidFill>
              <a:ln w="9525">
                <a:noFill/>
                <a:round/>
                <a:headEnd/>
                <a:tailEnd/>
              </a:ln>
            </p:spPr>
            <p:txBody>
              <a:bodyPr/>
              <a:lstStyle/>
              <a:p>
                <a:pPr algn="l" rtl="0"/>
                <a:endParaRPr lang="en-US"/>
              </a:p>
            </p:txBody>
          </p:sp>
          <p:sp>
            <p:nvSpPr>
              <p:cNvPr id="13490" name="Freeform 373"/>
              <p:cNvSpPr>
                <a:spLocks/>
              </p:cNvSpPr>
              <p:nvPr/>
            </p:nvSpPr>
            <p:spPr bwMode="auto">
              <a:xfrm>
                <a:off x="2520" y="2534"/>
                <a:ext cx="243" cy="31"/>
              </a:xfrm>
              <a:custGeom>
                <a:avLst/>
                <a:gdLst>
                  <a:gd name="T0" fmla="*/ 243 w 243"/>
                  <a:gd name="T1" fmla="*/ 10 h 31"/>
                  <a:gd name="T2" fmla="*/ 0 w 243"/>
                  <a:gd name="T3" fmla="*/ 0 h 31"/>
                  <a:gd name="T4" fmla="*/ 0 w 243"/>
                  <a:gd name="T5" fmla="*/ 20 h 31"/>
                  <a:gd name="T6" fmla="*/ 243 w 243"/>
                  <a:gd name="T7" fmla="*/ 31 h 31"/>
                  <a:gd name="T8" fmla="*/ 243 w 243"/>
                  <a:gd name="T9" fmla="*/ 10 h 31"/>
                  <a:gd name="T10" fmla="*/ 0 60000 65536"/>
                  <a:gd name="T11" fmla="*/ 0 60000 65536"/>
                  <a:gd name="T12" fmla="*/ 0 60000 65536"/>
                  <a:gd name="T13" fmla="*/ 0 60000 65536"/>
                  <a:gd name="T14" fmla="*/ 0 60000 65536"/>
                  <a:gd name="T15" fmla="*/ 0 w 243"/>
                  <a:gd name="T16" fmla="*/ 0 h 31"/>
                  <a:gd name="T17" fmla="*/ 243 w 243"/>
                  <a:gd name="T18" fmla="*/ 31 h 31"/>
                </a:gdLst>
                <a:ahLst/>
                <a:cxnLst>
                  <a:cxn ang="T10">
                    <a:pos x="T0" y="T1"/>
                  </a:cxn>
                  <a:cxn ang="T11">
                    <a:pos x="T2" y="T3"/>
                  </a:cxn>
                  <a:cxn ang="T12">
                    <a:pos x="T4" y="T5"/>
                  </a:cxn>
                  <a:cxn ang="T13">
                    <a:pos x="T6" y="T7"/>
                  </a:cxn>
                  <a:cxn ang="T14">
                    <a:pos x="T8" y="T9"/>
                  </a:cxn>
                </a:cxnLst>
                <a:rect l="T15" t="T16" r="T17" b="T18"/>
                <a:pathLst>
                  <a:path w="243" h="31">
                    <a:moveTo>
                      <a:pt x="243" y="10"/>
                    </a:moveTo>
                    <a:lnTo>
                      <a:pt x="0" y="0"/>
                    </a:lnTo>
                    <a:lnTo>
                      <a:pt x="0" y="20"/>
                    </a:lnTo>
                    <a:lnTo>
                      <a:pt x="243" y="31"/>
                    </a:lnTo>
                    <a:lnTo>
                      <a:pt x="243" y="10"/>
                    </a:lnTo>
                    <a:close/>
                  </a:path>
                </a:pathLst>
              </a:custGeom>
              <a:solidFill>
                <a:srgbClr val="616666"/>
              </a:solidFill>
              <a:ln w="9525">
                <a:noFill/>
                <a:round/>
                <a:headEnd/>
                <a:tailEnd/>
              </a:ln>
            </p:spPr>
            <p:txBody>
              <a:bodyPr/>
              <a:lstStyle/>
              <a:p>
                <a:pPr algn="l" rtl="0"/>
                <a:endParaRPr lang="en-US"/>
              </a:p>
            </p:txBody>
          </p:sp>
          <p:sp>
            <p:nvSpPr>
              <p:cNvPr id="13491" name="Freeform 374"/>
              <p:cNvSpPr>
                <a:spLocks/>
              </p:cNvSpPr>
              <p:nvPr/>
            </p:nvSpPr>
            <p:spPr bwMode="auto">
              <a:xfrm>
                <a:off x="2815" y="2251"/>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pPr algn="l" rtl="0"/>
                <a:endParaRPr lang="en-US"/>
              </a:p>
            </p:txBody>
          </p:sp>
          <p:sp>
            <p:nvSpPr>
              <p:cNvPr id="13492" name="Freeform 375"/>
              <p:cNvSpPr>
                <a:spLocks/>
              </p:cNvSpPr>
              <p:nvPr/>
            </p:nvSpPr>
            <p:spPr bwMode="auto">
              <a:xfrm>
                <a:off x="2822"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493" name="Line 376"/>
              <p:cNvSpPr>
                <a:spLocks noChangeShapeType="1"/>
              </p:cNvSpPr>
              <p:nvPr/>
            </p:nvSpPr>
            <p:spPr bwMode="auto">
              <a:xfrm flipV="1">
                <a:off x="2813" y="2247"/>
                <a:ext cx="6" cy="2"/>
              </a:xfrm>
              <a:prstGeom prst="line">
                <a:avLst/>
              </a:prstGeom>
              <a:noFill/>
              <a:ln w="7938">
                <a:solidFill>
                  <a:srgbClr val="3D4040"/>
                </a:solidFill>
                <a:round/>
                <a:headEnd/>
                <a:tailEnd/>
              </a:ln>
            </p:spPr>
            <p:txBody>
              <a:bodyPr/>
              <a:lstStyle/>
              <a:p>
                <a:pPr algn="l" rtl="0"/>
                <a:endParaRPr lang="en-US"/>
              </a:p>
            </p:txBody>
          </p:sp>
          <p:sp>
            <p:nvSpPr>
              <p:cNvPr id="13494" name="Line 377"/>
              <p:cNvSpPr>
                <a:spLocks noChangeShapeType="1"/>
              </p:cNvSpPr>
              <p:nvPr/>
            </p:nvSpPr>
            <p:spPr bwMode="auto">
              <a:xfrm flipV="1">
                <a:off x="2811" y="2250"/>
                <a:ext cx="8" cy="3"/>
              </a:xfrm>
              <a:prstGeom prst="line">
                <a:avLst/>
              </a:prstGeom>
              <a:noFill/>
              <a:ln w="7938">
                <a:solidFill>
                  <a:srgbClr val="787D7D"/>
                </a:solidFill>
                <a:round/>
                <a:headEnd/>
                <a:tailEnd/>
              </a:ln>
            </p:spPr>
            <p:txBody>
              <a:bodyPr/>
              <a:lstStyle/>
              <a:p>
                <a:pPr algn="l" rtl="0"/>
                <a:endParaRPr lang="en-US"/>
              </a:p>
            </p:txBody>
          </p:sp>
          <p:sp>
            <p:nvSpPr>
              <p:cNvPr id="13495" name="Freeform 378"/>
              <p:cNvSpPr>
                <a:spLocks/>
              </p:cNvSpPr>
              <p:nvPr/>
            </p:nvSpPr>
            <p:spPr bwMode="auto">
              <a:xfrm>
                <a:off x="2813" y="2255"/>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pPr algn="l" rtl="0"/>
                <a:endParaRPr lang="en-US"/>
              </a:p>
            </p:txBody>
          </p:sp>
          <p:sp>
            <p:nvSpPr>
              <p:cNvPr id="13496" name="Freeform 379"/>
              <p:cNvSpPr>
                <a:spLocks/>
              </p:cNvSpPr>
              <p:nvPr/>
            </p:nvSpPr>
            <p:spPr bwMode="auto">
              <a:xfrm>
                <a:off x="2822" y="225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pPr algn="l" rtl="0"/>
                <a:endParaRPr lang="en-US"/>
              </a:p>
            </p:txBody>
          </p:sp>
          <p:sp>
            <p:nvSpPr>
              <p:cNvPr id="13497" name="Freeform 380"/>
              <p:cNvSpPr>
                <a:spLocks/>
              </p:cNvSpPr>
              <p:nvPr/>
            </p:nvSpPr>
            <p:spPr bwMode="auto">
              <a:xfrm>
                <a:off x="2816" y="2419"/>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3D4040"/>
              </a:solidFill>
              <a:ln w="9525">
                <a:noFill/>
                <a:round/>
                <a:headEnd/>
                <a:tailEnd/>
              </a:ln>
            </p:spPr>
            <p:txBody>
              <a:bodyPr/>
              <a:lstStyle/>
              <a:p>
                <a:pPr algn="l" rtl="0"/>
                <a:endParaRPr lang="en-US"/>
              </a:p>
            </p:txBody>
          </p:sp>
          <p:sp>
            <p:nvSpPr>
              <p:cNvPr id="13498" name="Freeform 381"/>
              <p:cNvSpPr>
                <a:spLocks/>
              </p:cNvSpPr>
              <p:nvPr/>
            </p:nvSpPr>
            <p:spPr bwMode="auto">
              <a:xfrm>
                <a:off x="2822" y="2415"/>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pPr algn="l" rtl="0"/>
                <a:endParaRPr lang="en-US"/>
              </a:p>
            </p:txBody>
          </p:sp>
          <p:sp>
            <p:nvSpPr>
              <p:cNvPr id="13499" name="Line 382"/>
              <p:cNvSpPr>
                <a:spLocks noChangeShapeType="1"/>
              </p:cNvSpPr>
              <p:nvPr/>
            </p:nvSpPr>
            <p:spPr bwMode="auto">
              <a:xfrm flipV="1">
                <a:off x="2813" y="2413"/>
                <a:ext cx="7" cy="4"/>
              </a:xfrm>
              <a:prstGeom prst="line">
                <a:avLst/>
              </a:prstGeom>
              <a:noFill/>
              <a:ln w="7938">
                <a:solidFill>
                  <a:srgbClr val="3D4040"/>
                </a:solidFill>
                <a:round/>
                <a:headEnd/>
                <a:tailEnd/>
              </a:ln>
            </p:spPr>
            <p:txBody>
              <a:bodyPr/>
              <a:lstStyle/>
              <a:p>
                <a:pPr algn="l" rtl="0"/>
                <a:endParaRPr lang="en-US"/>
              </a:p>
            </p:txBody>
          </p:sp>
          <p:sp>
            <p:nvSpPr>
              <p:cNvPr id="13500" name="Line 383"/>
              <p:cNvSpPr>
                <a:spLocks noChangeShapeType="1"/>
              </p:cNvSpPr>
              <p:nvPr/>
            </p:nvSpPr>
            <p:spPr bwMode="auto">
              <a:xfrm flipV="1">
                <a:off x="2812" y="2416"/>
                <a:ext cx="8" cy="5"/>
              </a:xfrm>
              <a:prstGeom prst="line">
                <a:avLst/>
              </a:prstGeom>
              <a:noFill/>
              <a:ln w="7938">
                <a:solidFill>
                  <a:srgbClr val="787D7D"/>
                </a:solidFill>
                <a:round/>
                <a:headEnd/>
                <a:tailEnd/>
              </a:ln>
            </p:spPr>
            <p:txBody>
              <a:bodyPr/>
              <a:lstStyle/>
              <a:p>
                <a:pPr algn="l" rtl="0"/>
                <a:endParaRPr lang="en-US"/>
              </a:p>
            </p:txBody>
          </p:sp>
          <p:sp>
            <p:nvSpPr>
              <p:cNvPr id="13501" name="Freeform 384"/>
              <p:cNvSpPr>
                <a:spLocks/>
              </p:cNvSpPr>
              <p:nvPr/>
            </p:nvSpPr>
            <p:spPr bwMode="auto">
              <a:xfrm>
                <a:off x="2814" y="242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787D7D"/>
              </a:solidFill>
              <a:ln w="9525">
                <a:noFill/>
                <a:round/>
                <a:headEnd/>
                <a:tailEnd/>
              </a:ln>
            </p:spPr>
            <p:txBody>
              <a:bodyPr/>
              <a:lstStyle/>
              <a:p>
                <a:pPr algn="l" rtl="0"/>
                <a:endParaRPr lang="en-US"/>
              </a:p>
            </p:txBody>
          </p:sp>
          <p:sp>
            <p:nvSpPr>
              <p:cNvPr id="13502" name="Freeform 385"/>
              <p:cNvSpPr>
                <a:spLocks/>
              </p:cNvSpPr>
              <p:nvPr/>
            </p:nvSpPr>
            <p:spPr bwMode="auto">
              <a:xfrm>
                <a:off x="2822" y="2417"/>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pPr algn="l" rtl="0"/>
                <a:endParaRPr lang="en-US"/>
              </a:p>
            </p:txBody>
          </p:sp>
          <p:sp>
            <p:nvSpPr>
              <p:cNvPr id="13503" name="Freeform 386"/>
              <p:cNvSpPr>
                <a:spLocks/>
              </p:cNvSpPr>
              <p:nvPr/>
            </p:nvSpPr>
            <p:spPr bwMode="auto">
              <a:xfrm>
                <a:off x="2478" y="257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5B4C63"/>
              </a:solidFill>
              <a:ln w="9525">
                <a:noFill/>
                <a:round/>
                <a:headEnd/>
                <a:tailEnd/>
              </a:ln>
            </p:spPr>
            <p:txBody>
              <a:bodyPr/>
              <a:lstStyle/>
              <a:p>
                <a:pPr algn="l" rtl="0"/>
                <a:endParaRPr lang="en-US"/>
              </a:p>
            </p:txBody>
          </p:sp>
          <p:sp>
            <p:nvSpPr>
              <p:cNvPr id="13504" name="Freeform 387"/>
              <p:cNvSpPr>
                <a:spLocks/>
              </p:cNvSpPr>
              <p:nvPr/>
            </p:nvSpPr>
            <p:spPr bwMode="auto">
              <a:xfrm>
                <a:off x="2809" y="258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5B4C63"/>
              </a:solidFill>
              <a:ln w="9525">
                <a:noFill/>
                <a:round/>
                <a:headEnd/>
                <a:tailEnd/>
              </a:ln>
            </p:spPr>
            <p:txBody>
              <a:bodyPr/>
              <a:lstStyle/>
              <a:p>
                <a:pPr algn="l" rtl="0"/>
                <a:endParaRPr lang="en-US"/>
              </a:p>
            </p:txBody>
          </p:sp>
          <p:sp>
            <p:nvSpPr>
              <p:cNvPr id="13505" name="Line 388"/>
              <p:cNvSpPr>
                <a:spLocks noChangeShapeType="1"/>
              </p:cNvSpPr>
              <p:nvPr/>
            </p:nvSpPr>
            <p:spPr bwMode="auto">
              <a:xfrm>
                <a:off x="2476" y="2570"/>
                <a:ext cx="331" cy="17"/>
              </a:xfrm>
              <a:prstGeom prst="line">
                <a:avLst/>
              </a:prstGeom>
              <a:noFill/>
              <a:ln w="7938">
                <a:solidFill>
                  <a:srgbClr val="5B4C63"/>
                </a:solidFill>
                <a:round/>
                <a:headEnd/>
                <a:tailEnd/>
              </a:ln>
            </p:spPr>
            <p:txBody>
              <a:bodyPr/>
              <a:lstStyle/>
              <a:p>
                <a:pPr algn="l" rtl="0"/>
                <a:endParaRPr lang="en-US"/>
              </a:p>
            </p:txBody>
          </p:sp>
          <p:sp>
            <p:nvSpPr>
              <p:cNvPr id="13506" name="Line 389"/>
              <p:cNvSpPr>
                <a:spLocks noChangeShapeType="1"/>
              </p:cNvSpPr>
              <p:nvPr/>
            </p:nvSpPr>
            <p:spPr bwMode="auto">
              <a:xfrm flipV="1">
                <a:off x="2807" y="2574"/>
                <a:ext cx="12" cy="13"/>
              </a:xfrm>
              <a:prstGeom prst="line">
                <a:avLst/>
              </a:prstGeom>
              <a:noFill/>
              <a:ln w="7938">
                <a:solidFill>
                  <a:srgbClr val="3D4040"/>
                </a:solidFill>
                <a:round/>
                <a:headEnd/>
                <a:tailEnd/>
              </a:ln>
            </p:spPr>
            <p:txBody>
              <a:bodyPr/>
              <a:lstStyle/>
              <a:p>
                <a:pPr algn="l" rtl="0"/>
                <a:endParaRPr lang="en-US"/>
              </a:p>
            </p:txBody>
          </p:sp>
          <p:sp>
            <p:nvSpPr>
              <p:cNvPr id="13507" name="Freeform 390"/>
              <p:cNvSpPr>
                <a:spLocks/>
              </p:cNvSpPr>
              <p:nvPr/>
            </p:nvSpPr>
            <p:spPr bwMode="auto">
              <a:xfrm>
                <a:off x="2809" y="2589"/>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pPr algn="l" rtl="0"/>
                <a:endParaRPr lang="en-US"/>
              </a:p>
            </p:txBody>
          </p:sp>
          <p:sp>
            <p:nvSpPr>
              <p:cNvPr id="13508" name="Freeform 391"/>
              <p:cNvSpPr>
                <a:spLocks/>
              </p:cNvSpPr>
              <p:nvPr/>
            </p:nvSpPr>
            <p:spPr bwMode="auto">
              <a:xfrm>
                <a:off x="2821" y="2576"/>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pPr algn="l" rtl="0"/>
                <a:endParaRPr lang="en-US"/>
              </a:p>
            </p:txBody>
          </p:sp>
          <p:sp>
            <p:nvSpPr>
              <p:cNvPr id="13509" name="Freeform 392"/>
              <p:cNvSpPr>
                <a:spLocks/>
              </p:cNvSpPr>
              <p:nvPr/>
            </p:nvSpPr>
            <p:spPr bwMode="auto">
              <a:xfrm>
                <a:off x="2485" y="257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D1D4DE"/>
              </a:solidFill>
              <a:ln w="9525">
                <a:noFill/>
                <a:round/>
                <a:headEnd/>
                <a:tailEnd/>
              </a:ln>
            </p:spPr>
            <p:txBody>
              <a:bodyPr/>
              <a:lstStyle/>
              <a:p>
                <a:pPr algn="l" rtl="0"/>
                <a:endParaRPr lang="en-US"/>
              </a:p>
            </p:txBody>
          </p:sp>
          <p:sp>
            <p:nvSpPr>
              <p:cNvPr id="13510" name="Freeform 393"/>
              <p:cNvSpPr>
                <a:spLocks/>
              </p:cNvSpPr>
              <p:nvPr/>
            </p:nvSpPr>
            <p:spPr bwMode="auto">
              <a:xfrm>
                <a:off x="2809" y="259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pPr algn="l" rtl="0"/>
                <a:endParaRPr lang="en-US"/>
              </a:p>
            </p:txBody>
          </p:sp>
          <p:sp>
            <p:nvSpPr>
              <p:cNvPr id="13511" name="Line 394"/>
              <p:cNvSpPr>
                <a:spLocks noChangeShapeType="1"/>
              </p:cNvSpPr>
              <p:nvPr/>
            </p:nvSpPr>
            <p:spPr bwMode="auto">
              <a:xfrm>
                <a:off x="2482" y="2577"/>
                <a:ext cx="325" cy="15"/>
              </a:xfrm>
              <a:prstGeom prst="line">
                <a:avLst/>
              </a:prstGeom>
              <a:noFill/>
              <a:ln w="7938">
                <a:solidFill>
                  <a:srgbClr val="D1D4DE"/>
                </a:solidFill>
                <a:round/>
                <a:headEnd/>
                <a:tailEnd/>
              </a:ln>
            </p:spPr>
            <p:txBody>
              <a:bodyPr/>
              <a:lstStyle/>
              <a:p>
                <a:pPr algn="l" rtl="0"/>
                <a:endParaRPr lang="en-US"/>
              </a:p>
            </p:txBody>
          </p:sp>
          <p:sp>
            <p:nvSpPr>
              <p:cNvPr id="13512" name="Line 395"/>
              <p:cNvSpPr>
                <a:spLocks noChangeShapeType="1"/>
              </p:cNvSpPr>
              <p:nvPr/>
            </p:nvSpPr>
            <p:spPr bwMode="auto">
              <a:xfrm flipV="1">
                <a:off x="2807" y="2578"/>
                <a:ext cx="12" cy="14"/>
              </a:xfrm>
              <a:prstGeom prst="line">
                <a:avLst/>
              </a:prstGeom>
              <a:noFill/>
              <a:ln w="7938">
                <a:solidFill>
                  <a:srgbClr val="787D7D"/>
                </a:solidFill>
                <a:round/>
                <a:headEnd/>
                <a:tailEnd/>
              </a:ln>
            </p:spPr>
            <p:txBody>
              <a:bodyPr/>
              <a:lstStyle/>
              <a:p>
                <a:pPr algn="l" rtl="0"/>
                <a:endParaRPr lang="en-US"/>
              </a:p>
            </p:txBody>
          </p:sp>
          <p:sp>
            <p:nvSpPr>
              <p:cNvPr id="13513" name="Freeform 396"/>
              <p:cNvSpPr>
                <a:spLocks/>
              </p:cNvSpPr>
              <p:nvPr/>
            </p:nvSpPr>
            <p:spPr bwMode="auto">
              <a:xfrm>
                <a:off x="2809" y="2594"/>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pPr algn="l" rtl="0"/>
                <a:endParaRPr lang="en-US"/>
              </a:p>
            </p:txBody>
          </p:sp>
          <p:sp>
            <p:nvSpPr>
              <p:cNvPr id="13514" name="Freeform 397"/>
              <p:cNvSpPr>
                <a:spLocks/>
              </p:cNvSpPr>
              <p:nvPr/>
            </p:nvSpPr>
            <p:spPr bwMode="auto">
              <a:xfrm>
                <a:off x="2821" y="2580"/>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pPr algn="l" rtl="0"/>
                <a:endParaRPr lang="en-US"/>
              </a:p>
            </p:txBody>
          </p:sp>
          <p:sp>
            <p:nvSpPr>
              <p:cNvPr id="13515" name="Freeform 398"/>
              <p:cNvSpPr>
                <a:spLocks/>
              </p:cNvSpPr>
              <p:nvPr/>
            </p:nvSpPr>
            <p:spPr bwMode="auto">
              <a:xfrm>
                <a:off x="2520" y="2034"/>
                <a:ext cx="243" cy="49"/>
              </a:xfrm>
              <a:custGeom>
                <a:avLst/>
                <a:gdLst>
                  <a:gd name="T0" fmla="*/ 243 w 243"/>
                  <a:gd name="T1" fmla="*/ 0 h 49"/>
                  <a:gd name="T2" fmla="*/ 0 w 243"/>
                  <a:gd name="T3" fmla="*/ 1 h 49"/>
                  <a:gd name="T4" fmla="*/ 0 w 243"/>
                  <a:gd name="T5" fmla="*/ 49 h 49"/>
                  <a:gd name="T6" fmla="*/ 243 w 243"/>
                  <a:gd name="T7" fmla="*/ 49 h 49"/>
                  <a:gd name="T8" fmla="*/ 243 w 243"/>
                  <a:gd name="T9" fmla="*/ 0 h 49"/>
                  <a:gd name="T10" fmla="*/ 0 60000 65536"/>
                  <a:gd name="T11" fmla="*/ 0 60000 65536"/>
                  <a:gd name="T12" fmla="*/ 0 60000 65536"/>
                  <a:gd name="T13" fmla="*/ 0 60000 65536"/>
                  <a:gd name="T14" fmla="*/ 0 60000 65536"/>
                  <a:gd name="T15" fmla="*/ 0 w 243"/>
                  <a:gd name="T16" fmla="*/ 0 h 49"/>
                  <a:gd name="T17" fmla="*/ 243 w 243"/>
                  <a:gd name="T18" fmla="*/ 49 h 49"/>
                </a:gdLst>
                <a:ahLst/>
                <a:cxnLst>
                  <a:cxn ang="T10">
                    <a:pos x="T0" y="T1"/>
                  </a:cxn>
                  <a:cxn ang="T11">
                    <a:pos x="T2" y="T3"/>
                  </a:cxn>
                  <a:cxn ang="T12">
                    <a:pos x="T4" y="T5"/>
                  </a:cxn>
                  <a:cxn ang="T13">
                    <a:pos x="T6" y="T7"/>
                  </a:cxn>
                  <a:cxn ang="T14">
                    <a:pos x="T8" y="T9"/>
                  </a:cxn>
                </a:cxnLst>
                <a:rect l="T15" t="T16" r="T17" b="T18"/>
                <a:pathLst>
                  <a:path w="243" h="49">
                    <a:moveTo>
                      <a:pt x="243" y="0"/>
                    </a:moveTo>
                    <a:lnTo>
                      <a:pt x="0" y="1"/>
                    </a:lnTo>
                    <a:lnTo>
                      <a:pt x="0" y="49"/>
                    </a:lnTo>
                    <a:lnTo>
                      <a:pt x="243" y="49"/>
                    </a:lnTo>
                    <a:lnTo>
                      <a:pt x="243" y="0"/>
                    </a:lnTo>
                    <a:close/>
                  </a:path>
                </a:pathLst>
              </a:custGeom>
              <a:solidFill>
                <a:srgbClr val="475670"/>
              </a:solidFill>
              <a:ln w="9525">
                <a:noFill/>
                <a:round/>
                <a:headEnd/>
                <a:tailEnd/>
              </a:ln>
            </p:spPr>
            <p:txBody>
              <a:bodyPr/>
              <a:lstStyle/>
              <a:p>
                <a:pPr algn="l" rtl="0"/>
                <a:endParaRPr lang="en-US"/>
              </a:p>
            </p:txBody>
          </p:sp>
          <p:sp>
            <p:nvSpPr>
              <p:cNvPr id="13516" name="Freeform 399"/>
              <p:cNvSpPr>
                <a:spLocks/>
              </p:cNvSpPr>
              <p:nvPr/>
            </p:nvSpPr>
            <p:spPr bwMode="auto">
              <a:xfrm>
                <a:off x="2812" y="208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13517" name="Freeform 400"/>
              <p:cNvSpPr>
                <a:spLocks/>
              </p:cNvSpPr>
              <p:nvPr/>
            </p:nvSpPr>
            <p:spPr bwMode="auto">
              <a:xfrm>
                <a:off x="2822" y="208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13518" name="Line 401"/>
              <p:cNvSpPr>
                <a:spLocks noChangeShapeType="1"/>
              </p:cNvSpPr>
              <p:nvPr/>
            </p:nvSpPr>
            <p:spPr bwMode="auto">
              <a:xfrm>
                <a:off x="2810" y="2080"/>
                <a:ext cx="9" cy="1"/>
              </a:xfrm>
              <a:prstGeom prst="line">
                <a:avLst/>
              </a:prstGeom>
              <a:noFill/>
              <a:ln w="7938">
                <a:solidFill>
                  <a:srgbClr val="3D4040"/>
                </a:solidFill>
                <a:round/>
                <a:headEnd/>
                <a:tailEnd/>
              </a:ln>
            </p:spPr>
            <p:txBody>
              <a:bodyPr/>
              <a:lstStyle/>
              <a:p>
                <a:pPr algn="l" rtl="0"/>
                <a:endParaRPr lang="en-US"/>
              </a:p>
            </p:txBody>
          </p:sp>
          <p:sp>
            <p:nvSpPr>
              <p:cNvPr id="13519" name="Line 402"/>
              <p:cNvSpPr>
                <a:spLocks noChangeShapeType="1"/>
              </p:cNvSpPr>
              <p:nvPr/>
            </p:nvSpPr>
            <p:spPr bwMode="auto">
              <a:xfrm flipV="1">
                <a:off x="2808" y="2084"/>
                <a:ext cx="12" cy="1"/>
              </a:xfrm>
              <a:prstGeom prst="line">
                <a:avLst/>
              </a:prstGeom>
              <a:noFill/>
              <a:ln w="7938">
                <a:solidFill>
                  <a:srgbClr val="787D7D"/>
                </a:solidFill>
                <a:round/>
                <a:headEnd/>
                <a:tailEnd/>
              </a:ln>
            </p:spPr>
            <p:txBody>
              <a:bodyPr/>
              <a:lstStyle/>
              <a:p>
                <a:pPr algn="l" rtl="0"/>
                <a:endParaRPr lang="en-US"/>
              </a:p>
            </p:txBody>
          </p:sp>
          <p:sp>
            <p:nvSpPr>
              <p:cNvPr id="13520" name="Freeform 403"/>
              <p:cNvSpPr>
                <a:spLocks/>
              </p:cNvSpPr>
              <p:nvPr/>
            </p:nvSpPr>
            <p:spPr bwMode="auto">
              <a:xfrm>
                <a:off x="2811"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787D7D"/>
              </a:solidFill>
              <a:ln w="9525">
                <a:noFill/>
                <a:round/>
                <a:headEnd/>
                <a:tailEnd/>
              </a:ln>
            </p:spPr>
            <p:txBody>
              <a:bodyPr/>
              <a:lstStyle/>
              <a:p>
                <a:pPr algn="l" rtl="0"/>
                <a:endParaRPr lang="en-US"/>
              </a:p>
            </p:txBody>
          </p:sp>
          <p:sp>
            <p:nvSpPr>
              <p:cNvPr id="13521" name="Freeform 404"/>
              <p:cNvSpPr>
                <a:spLocks/>
              </p:cNvSpPr>
              <p:nvPr/>
            </p:nvSpPr>
            <p:spPr bwMode="auto">
              <a:xfrm>
                <a:off x="2822" y="208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pPr algn="l" rtl="0"/>
                <a:endParaRPr lang="en-US"/>
              </a:p>
            </p:txBody>
          </p:sp>
          <p:sp>
            <p:nvSpPr>
              <p:cNvPr id="13522" name="Freeform 405"/>
              <p:cNvSpPr>
                <a:spLocks/>
              </p:cNvSpPr>
              <p:nvPr/>
            </p:nvSpPr>
            <p:spPr bwMode="auto">
              <a:xfrm>
                <a:off x="2497"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pPr algn="l" rtl="0"/>
                <a:endParaRPr lang="en-US"/>
              </a:p>
            </p:txBody>
          </p:sp>
          <p:sp>
            <p:nvSpPr>
              <p:cNvPr id="13523" name="Freeform 406"/>
              <p:cNvSpPr>
                <a:spLocks/>
              </p:cNvSpPr>
              <p:nvPr/>
            </p:nvSpPr>
            <p:spPr bwMode="auto">
              <a:xfrm>
                <a:off x="2498" y="203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pPr algn="l" rtl="0"/>
                <a:endParaRPr lang="en-US"/>
              </a:p>
            </p:txBody>
          </p:sp>
          <p:sp>
            <p:nvSpPr>
              <p:cNvPr id="13524" name="Line 407"/>
              <p:cNvSpPr>
                <a:spLocks noChangeShapeType="1"/>
              </p:cNvSpPr>
              <p:nvPr/>
            </p:nvSpPr>
            <p:spPr bwMode="auto">
              <a:xfrm>
                <a:off x="2496" y="1939"/>
                <a:ext cx="1" cy="93"/>
              </a:xfrm>
              <a:prstGeom prst="line">
                <a:avLst/>
              </a:prstGeom>
              <a:noFill/>
              <a:ln w="4763">
                <a:solidFill>
                  <a:srgbClr val="FFFFFF"/>
                </a:solidFill>
                <a:round/>
                <a:headEnd/>
                <a:tailEnd/>
              </a:ln>
            </p:spPr>
            <p:txBody>
              <a:bodyPr/>
              <a:lstStyle/>
              <a:p>
                <a:pPr algn="l" rtl="0"/>
                <a:endParaRPr lang="en-US"/>
              </a:p>
            </p:txBody>
          </p:sp>
          <p:sp>
            <p:nvSpPr>
              <p:cNvPr id="13525" name="Line 408"/>
              <p:cNvSpPr>
                <a:spLocks noChangeShapeType="1"/>
              </p:cNvSpPr>
              <p:nvPr/>
            </p:nvSpPr>
            <p:spPr bwMode="auto">
              <a:xfrm flipH="1">
                <a:off x="2496" y="1935"/>
                <a:ext cx="295" cy="3"/>
              </a:xfrm>
              <a:prstGeom prst="line">
                <a:avLst/>
              </a:prstGeom>
              <a:noFill/>
              <a:ln w="7938">
                <a:solidFill>
                  <a:srgbClr val="FFFFFF"/>
                </a:solidFill>
                <a:round/>
                <a:headEnd/>
                <a:tailEnd/>
              </a:ln>
            </p:spPr>
            <p:txBody>
              <a:bodyPr/>
              <a:lstStyle/>
              <a:p>
                <a:pPr algn="l" rtl="0"/>
                <a:endParaRPr lang="en-US"/>
              </a:p>
            </p:txBody>
          </p:sp>
          <p:sp>
            <p:nvSpPr>
              <p:cNvPr id="13526" name="Freeform 409"/>
              <p:cNvSpPr>
                <a:spLocks/>
              </p:cNvSpPr>
              <p:nvPr/>
            </p:nvSpPr>
            <p:spPr bwMode="auto">
              <a:xfrm>
                <a:off x="2793" y="193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FFFFFF"/>
              </a:solidFill>
              <a:ln w="9525">
                <a:noFill/>
                <a:round/>
                <a:headEnd/>
                <a:tailEnd/>
              </a:ln>
            </p:spPr>
            <p:txBody>
              <a:bodyPr/>
              <a:lstStyle/>
              <a:p>
                <a:pPr algn="l" rtl="0"/>
                <a:endParaRPr lang="en-US"/>
              </a:p>
            </p:txBody>
          </p:sp>
          <p:sp>
            <p:nvSpPr>
              <p:cNvPr id="13527" name="Freeform 410"/>
              <p:cNvSpPr>
                <a:spLocks/>
              </p:cNvSpPr>
              <p:nvPr/>
            </p:nvSpPr>
            <p:spPr bwMode="auto">
              <a:xfrm>
                <a:off x="2498" y="1940"/>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FFFFFF"/>
              </a:solidFill>
              <a:ln w="9525">
                <a:noFill/>
                <a:round/>
                <a:headEnd/>
                <a:tailEnd/>
              </a:ln>
            </p:spPr>
            <p:txBody>
              <a:bodyPr/>
              <a:lstStyle/>
              <a:p>
                <a:pPr algn="l" rtl="0"/>
                <a:endParaRPr lang="en-US"/>
              </a:p>
            </p:txBody>
          </p:sp>
          <p:sp>
            <p:nvSpPr>
              <p:cNvPr id="13528" name="Freeform 411"/>
              <p:cNvSpPr>
                <a:spLocks/>
              </p:cNvSpPr>
              <p:nvPr/>
            </p:nvSpPr>
            <p:spPr bwMode="auto">
              <a:xfrm>
                <a:off x="2555"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pPr algn="l" rtl="0"/>
                <a:endParaRPr lang="en-US"/>
              </a:p>
            </p:txBody>
          </p:sp>
          <p:sp>
            <p:nvSpPr>
              <p:cNvPr id="13529" name="Freeform 412"/>
              <p:cNvSpPr>
                <a:spLocks/>
              </p:cNvSpPr>
              <p:nvPr/>
            </p:nvSpPr>
            <p:spPr bwMode="auto">
              <a:xfrm>
                <a:off x="2555"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404040"/>
              </a:solidFill>
              <a:ln w="9525">
                <a:noFill/>
                <a:round/>
                <a:headEnd/>
                <a:tailEnd/>
              </a:ln>
            </p:spPr>
            <p:txBody>
              <a:bodyPr/>
              <a:lstStyle/>
              <a:p>
                <a:pPr algn="l" rtl="0"/>
                <a:endParaRPr lang="en-US"/>
              </a:p>
            </p:txBody>
          </p:sp>
          <p:sp>
            <p:nvSpPr>
              <p:cNvPr id="13530" name="Line 413"/>
              <p:cNvSpPr>
                <a:spLocks noChangeShapeType="1"/>
              </p:cNvSpPr>
              <p:nvPr/>
            </p:nvSpPr>
            <p:spPr bwMode="auto">
              <a:xfrm>
                <a:off x="2554" y="1939"/>
                <a:ext cx="1" cy="95"/>
              </a:xfrm>
              <a:prstGeom prst="line">
                <a:avLst/>
              </a:prstGeom>
              <a:noFill/>
              <a:ln w="4763">
                <a:solidFill>
                  <a:srgbClr val="404040"/>
                </a:solidFill>
                <a:round/>
                <a:headEnd/>
                <a:tailEnd/>
              </a:ln>
            </p:spPr>
            <p:txBody>
              <a:bodyPr/>
              <a:lstStyle/>
              <a:p>
                <a:pPr algn="l" rtl="0"/>
                <a:endParaRPr lang="en-US"/>
              </a:p>
            </p:txBody>
          </p:sp>
          <p:sp>
            <p:nvSpPr>
              <p:cNvPr id="13531" name="Line 414"/>
              <p:cNvSpPr>
                <a:spLocks noChangeShapeType="1"/>
              </p:cNvSpPr>
              <p:nvPr/>
            </p:nvSpPr>
            <p:spPr bwMode="auto">
              <a:xfrm>
                <a:off x="2555" y="1939"/>
                <a:ext cx="1" cy="95"/>
              </a:xfrm>
              <a:prstGeom prst="line">
                <a:avLst/>
              </a:prstGeom>
              <a:noFill/>
              <a:ln w="4763">
                <a:solidFill>
                  <a:srgbClr val="FFFFFF"/>
                </a:solidFill>
                <a:round/>
                <a:headEnd/>
                <a:tailEnd/>
              </a:ln>
            </p:spPr>
            <p:txBody>
              <a:bodyPr/>
              <a:lstStyle/>
              <a:p>
                <a:pPr algn="l" rtl="0"/>
                <a:endParaRPr lang="en-US"/>
              </a:p>
            </p:txBody>
          </p:sp>
          <p:sp>
            <p:nvSpPr>
              <p:cNvPr id="13532" name="Freeform 415"/>
              <p:cNvSpPr>
                <a:spLocks/>
              </p:cNvSpPr>
              <p:nvPr/>
            </p:nvSpPr>
            <p:spPr bwMode="auto">
              <a:xfrm>
                <a:off x="2556"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pPr algn="l" rtl="0"/>
                <a:endParaRPr lang="en-US"/>
              </a:p>
            </p:txBody>
          </p:sp>
          <p:sp>
            <p:nvSpPr>
              <p:cNvPr id="13533" name="Freeform 416"/>
              <p:cNvSpPr>
                <a:spLocks/>
              </p:cNvSpPr>
              <p:nvPr/>
            </p:nvSpPr>
            <p:spPr bwMode="auto">
              <a:xfrm>
                <a:off x="2556"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pPr algn="l" rtl="0"/>
                <a:endParaRPr lang="en-US"/>
              </a:p>
            </p:txBody>
          </p:sp>
          <p:sp>
            <p:nvSpPr>
              <p:cNvPr id="13534" name="Freeform 417"/>
              <p:cNvSpPr>
                <a:spLocks/>
              </p:cNvSpPr>
              <p:nvPr/>
            </p:nvSpPr>
            <p:spPr bwMode="auto">
              <a:xfrm>
                <a:off x="2919" y="194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535" name="Freeform 418"/>
              <p:cNvSpPr>
                <a:spLocks/>
              </p:cNvSpPr>
              <p:nvPr/>
            </p:nvSpPr>
            <p:spPr bwMode="auto">
              <a:xfrm>
                <a:off x="2919" y="250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536" name="Line 419"/>
              <p:cNvSpPr>
                <a:spLocks noChangeShapeType="1"/>
              </p:cNvSpPr>
              <p:nvPr/>
            </p:nvSpPr>
            <p:spPr bwMode="auto">
              <a:xfrm>
                <a:off x="2918" y="1944"/>
                <a:ext cx="1" cy="559"/>
              </a:xfrm>
              <a:prstGeom prst="line">
                <a:avLst/>
              </a:prstGeom>
              <a:noFill/>
              <a:ln w="4763">
                <a:solidFill>
                  <a:srgbClr val="ADB0B0"/>
                </a:solidFill>
                <a:round/>
                <a:headEnd/>
                <a:tailEnd/>
              </a:ln>
            </p:spPr>
            <p:txBody>
              <a:bodyPr/>
              <a:lstStyle/>
              <a:p>
                <a:pPr algn="l" rtl="0"/>
                <a:endParaRPr lang="en-US"/>
              </a:p>
            </p:txBody>
          </p:sp>
          <p:sp>
            <p:nvSpPr>
              <p:cNvPr id="13537" name="Line 420"/>
              <p:cNvSpPr>
                <a:spLocks noChangeShapeType="1"/>
              </p:cNvSpPr>
              <p:nvPr/>
            </p:nvSpPr>
            <p:spPr bwMode="auto">
              <a:xfrm>
                <a:off x="2912" y="1942"/>
                <a:ext cx="1" cy="568"/>
              </a:xfrm>
              <a:prstGeom prst="line">
                <a:avLst/>
              </a:prstGeom>
              <a:noFill/>
              <a:ln w="4763">
                <a:solidFill>
                  <a:srgbClr val="ADB0B0"/>
                </a:solidFill>
                <a:round/>
                <a:headEnd/>
                <a:tailEnd/>
              </a:ln>
            </p:spPr>
            <p:txBody>
              <a:bodyPr/>
              <a:lstStyle/>
              <a:p>
                <a:pPr algn="l" rtl="0"/>
                <a:endParaRPr lang="en-US"/>
              </a:p>
            </p:txBody>
          </p:sp>
          <p:sp>
            <p:nvSpPr>
              <p:cNvPr id="13538" name="Freeform 421"/>
              <p:cNvSpPr>
                <a:spLocks/>
              </p:cNvSpPr>
              <p:nvPr/>
            </p:nvSpPr>
            <p:spPr bwMode="auto">
              <a:xfrm>
                <a:off x="2913" y="1944"/>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539" name="Freeform 422"/>
              <p:cNvSpPr>
                <a:spLocks/>
              </p:cNvSpPr>
              <p:nvPr/>
            </p:nvSpPr>
            <p:spPr bwMode="auto">
              <a:xfrm>
                <a:off x="2913" y="251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540" name="Freeform 423"/>
              <p:cNvSpPr>
                <a:spLocks/>
              </p:cNvSpPr>
              <p:nvPr/>
            </p:nvSpPr>
            <p:spPr bwMode="auto">
              <a:xfrm>
                <a:off x="2906" y="194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541" name="Freeform 424"/>
              <p:cNvSpPr>
                <a:spLocks/>
              </p:cNvSpPr>
              <p:nvPr/>
            </p:nvSpPr>
            <p:spPr bwMode="auto">
              <a:xfrm>
                <a:off x="2906" y="252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542" name="Line 425"/>
              <p:cNvSpPr>
                <a:spLocks noChangeShapeType="1"/>
              </p:cNvSpPr>
              <p:nvPr/>
            </p:nvSpPr>
            <p:spPr bwMode="auto">
              <a:xfrm>
                <a:off x="2905" y="1941"/>
                <a:ext cx="1" cy="578"/>
              </a:xfrm>
              <a:prstGeom prst="line">
                <a:avLst/>
              </a:prstGeom>
              <a:noFill/>
              <a:ln w="4763">
                <a:solidFill>
                  <a:srgbClr val="ADB0B0"/>
                </a:solidFill>
                <a:round/>
                <a:headEnd/>
                <a:tailEnd/>
              </a:ln>
            </p:spPr>
            <p:txBody>
              <a:bodyPr/>
              <a:lstStyle/>
              <a:p>
                <a:pPr algn="l" rtl="0"/>
                <a:endParaRPr lang="en-US"/>
              </a:p>
            </p:txBody>
          </p:sp>
          <p:sp>
            <p:nvSpPr>
              <p:cNvPr id="13543" name="Line 426"/>
              <p:cNvSpPr>
                <a:spLocks noChangeShapeType="1"/>
              </p:cNvSpPr>
              <p:nvPr/>
            </p:nvSpPr>
            <p:spPr bwMode="auto">
              <a:xfrm>
                <a:off x="2898" y="1939"/>
                <a:ext cx="1" cy="588"/>
              </a:xfrm>
              <a:prstGeom prst="line">
                <a:avLst/>
              </a:prstGeom>
              <a:noFill/>
              <a:ln w="4763">
                <a:solidFill>
                  <a:srgbClr val="ADB0B0"/>
                </a:solidFill>
                <a:round/>
                <a:headEnd/>
                <a:tailEnd/>
              </a:ln>
            </p:spPr>
            <p:txBody>
              <a:bodyPr/>
              <a:lstStyle/>
              <a:p>
                <a:pPr algn="l" rtl="0"/>
                <a:endParaRPr lang="en-US"/>
              </a:p>
            </p:txBody>
          </p:sp>
          <p:sp>
            <p:nvSpPr>
              <p:cNvPr id="13544" name="Freeform 427"/>
              <p:cNvSpPr>
                <a:spLocks/>
              </p:cNvSpPr>
              <p:nvPr/>
            </p:nvSpPr>
            <p:spPr bwMode="auto">
              <a:xfrm>
                <a:off x="2899"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545" name="Freeform 428"/>
              <p:cNvSpPr>
                <a:spLocks/>
              </p:cNvSpPr>
              <p:nvPr/>
            </p:nvSpPr>
            <p:spPr bwMode="auto">
              <a:xfrm>
                <a:off x="2899" y="252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546" name="Freeform 429"/>
              <p:cNvSpPr>
                <a:spLocks/>
              </p:cNvSpPr>
              <p:nvPr/>
            </p:nvSpPr>
            <p:spPr bwMode="auto">
              <a:xfrm>
                <a:off x="2892" y="193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547" name="Freeform 430"/>
              <p:cNvSpPr>
                <a:spLocks/>
              </p:cNvSpPr>
              <p:nvPr/>
            </p:nvSpPr>
            <p:spPr bwMode="auto">
              <a:xfrm>
                <a:off x="2892" y="253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548" name="Line 431"/>
              <p:cNvSpPr>
                <a:spLocks noChangeShapeType="1"/>
              </p:cNvSpPr>
              <p:nvPr/>
            </p:nvSpPr>
            <p:spPr bwMode="auto">
              <a:xfrm>
                <a:off x="2891" y="1938"/>
                <a:ext cx="1" cy="597"/>
              </a:xfrm>
              <a:prstGeom prst="line">
                <a:avLst/>
              </a:prstGeom>
              <a:noFill/>
              <a:ln w="4763">
                <a:solidFill>
                  <a:srgbClr val="ADB0B0"/>
                </a:solidFill>
                <a:round/>
                <a:headEnd/>
                <a:tailEnd/>
              </a:ln>
            </p:spPr>
            <p:txBody>
              <a:bodyPr/>
              <a:lstStyle/>
              <a:p>
                <a:pPr algn="l" rtl="0"/>
                <a:endParaRPr lang="en-US"/>
              </a:p>
            </p:txBody>
          </p:sp>
          <p:sp>
            <p:nvSpPr>
              <p:cNvPr id="13549" name="Line 432"/>
              <p:cNvSpPr>
                <a:spLocks noChangeShapeType="1"/>
              </p:cNvSpPr>
              <p:nvPr/>
            </p:nvSpPr>
            <p:spPr bwMode="auto">
              <a:xfrm>
                <a:off x="2883" y="1936"/>
                <a:ext cx="1" cy="610"/>
              </a:xfrm>
              <a:prstGeom prst="line">
                <a:avLst/>
              </a:prstGeom>
              <a:noFill/>
              <a:ln w="4763">
                <a:solidFill>
                  <a:srgbClr val="ADB0B0"/>
                </a:solidFill>
                <a:round/>
                <a:headEnd/>
                <a:tailEnd/>
              </a:ln>
            </p:spPr>
            <p:txBody>
              <a:bodyPr/>
              <a:lstStyle/>
              <a:p>
                <a:pPr algn="l" rtl="0"/>
                <a:endParaRPr lang="en-US"/>
              </a:p>
            </p:txBody>
          </p:sp>
          <p:sp>
            <p:nvSpPr>
              <p:cNvPr id="13550" name="Freeform 433"/>
              <p:cNvSpPr>
                <a:spLocks/>
              </p:cNvSpPr>
              <p:nvPr/>
            </p:nvSpPr>
            <p:spPr bwMode="auto">
              <a:xfrm>
                <a:off x="288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551" name="Freeform 434"/>
              <p:cNvSpPr>
                <a:spLocks/>
              </p:cNvSpPr>
              <p:nvPr/>
            </p:nvSpPr>
            <p:spPr bwMode="auto">
              <a:xfrm>
                <a:off x="2884" y="254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552" name="Freeform 435"/>
              <p:cNvSpPr>
                <a:spLocks/>
              </p:cNvSpPr>
              <p:nvPr/>
            </p:nvSpPr>
            <p:spPr bwMode="auto">
              <a:xfrm>
                <a:off x="2876" y="193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553" name="Freeform 436"/>
              <p:cNvSpPr>
                <a:spLocks/>
              </p:cNvSpPr>
              <p:nvPr/>
            </p:nvSpPr>
            <p:spPr bwMode="auto">
              <a:xfrm>
                <a:off x="2876" y="255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554" name="Line 437"/>
              <p:cNvSpPr>
                <a:spLocks noChangeShapeType="1"/>
              </p:cNvSpPr>
              <p:nvPr/>
            </p:nvSpPr>
            <p:spPr bwMode="auto">
              <a:xfrm>
                <a:off x="2874" y="1934"/>
                <a:ext cx="1" cy="622"/>
              </a:xfrm>
              <a:prstGeom prst="line">
                <a:avLst/>
              </a:prstGeom>
              <a:noFill/>
              <a:ln w="4763">
                <a:solidFill>
                  <a:srgbClr val="ADB0B0"/>
                </a:solidFill>
                <a:round/>
                <a:headEnd/>
                <a:tailEnd/>
              </a:ln>
            </p:spPr>
            <p:txBody>
              <a:bodyPr/>
              <a:lstStyle/>
              <a:p>
                <a:pPr algn="l" rtl="0"/>
                <a:endParaRPr lang="en-US"/>
              </a:p>
            </p:txBody>
          </p:sp>
          <p:sp>
            <p:nvSpPr>
              <p:cNvPr id="13555" name="Line 438"/>
              <p:cNvSpPr>
                <a:spLocks noChangeShapeType="1"/>
              </p:cNvSpPr>
              <p:nvPr/>
            </p:nvSpPr>
            <p:spPr bwMode="auto">
              <a:xfrm>
                <a:off x="2866" y="1932"/>
                <a:ext cx="1" cy="634"/>
              </a:xfrm>
              <a:prstGeom prst="line">
                <a:avLst/>
              </a:prstGeom>
              <a:noFill/>
              <a:ln w="4763">
                <a:solidFill>
                  <a:srgbClr val="ADB0B0"/>
                </a:solidFill>
                <a:round/>
                <a:headEnd/>
                <a:tailEnd/>
              </a:ln>
            </p:spPr>
            <p:txBody>
              <a:bodyPr/>
              <a:lstStyle/>
              <a:p>
                <a:pPr algn="l" rtl="0"/>
                <a:endParaRPr lang="en-US"/>
              </a:p>
            </p:txBody>
          </p:sp>
          <p:sp>
            <p:nvSpPr>
              <p:cNvPr id="13556" name="Freeform 439"/>
              <p:cNvSpPr>
                <a:spLocks/>
              </p:cNvSpPr>
              <p:nvPr/>
            </p:nvSpPr>
            <p:spPr bwMode="auto">
              <a:xfrm>
                <a:off x="2867" y="19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ADB0B0"/>
              </a:solidFill>
              <a:ln w="9525">
                <a:noFill/>
                <a:round/>
                <a:headEnd/>
                <a:tailEnd/>
              </a:ln>
            </p:spPr>
            <p:txBody>
              <a:bodyPr/>
              <a:lstStyle/>
              <a:p>
                <a:pPr algn="l" rtl="0"/>
                <a:endParaRPr lang="en-US"/>
              </a:p>
            </p:txBody>
          </p:sp>
          <p:sp>
            <p:nvSpPr>
              <p:cNvPr id="13557" name="Freeform 440"/>
              <p:cNvSpPr>
                <a:spLocks/>
              </p:cNvSpPr>
              <p:nvPr/>
            </p:nvSpPr>
            <p:spPr bwMode="auto">
              <a:xfrm>
                <a:off x="2867" y="256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ADB0B0"/>
              </a:solidFill>
              <a:ln w="9525">
                <a:noFill/>
                <a:round/>
                <a:headEnd/>
                <a:tailEnd/>
              </a:ln>
            </p:spPr>
            <p:txBody>
              <a:bodyPr/>
              <a:lstStyle/>
              <a:p>
                <a:pPr algn="l" rtl="0"/>
                <a:endParaRPr lang="en-US"/>
              </a:p>
            </p:txBody>
          </p:sp>
          <p:sp>
            <p:nvSpPr>
              <p:cNvPr id="13558" name="Freeform 441"/>
              <p:cNvSpPr>
                <a:spLocks/>
              </p:cNvSpPr>
              <p:nvPr/>
            </p:nvSpPr>
            <p:spPr bwMode="auto">
              <a:xfrm>
                <a:off x="2859" y="193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559" name="Freeform 442"/>
              <p:cNvSpPr>
                <a:spLocks/>
              </p:cNvSpPr>
              <p:nvPr/>
            </p:nvSpPr>
            <p:spPr bwMode="auto">
              <a:xfrm>
                <a:off x="2859" y="257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560" name="Line 443"/>
              <p:cNvSpPr>
                <a:spLocks noChangeShapeType="1"/>
              </p:cNvSpPr>
              <p:nvPr/>
            </p:nvSpPr>
            <p:spPr bwMode="auto">
              <a:xfrm>
                <a:off x="2858" y="1930"/>
                <a:ext cx="1" cy="645"/>
              </a:xfrm>
              <a:prstGeom prst="line">
                <a:avLst/>
              </a:prstGeom>
              <a:noFill/>
              <a:ln w="4763">
                <a:solidFill>
                  <a:srgbClr val="ADB0B0"/>
                </a:solidFill>
                <a:round/>
                <a:headEnd/>
                <a:tailEnd/>
              </a:ln>
            </p:spPr>
            <p:txBody>
              <a:bodyPr/>
              <a:lstStyle/>
              <a:p>
                <a:pPr algn="l" rtl="0"/>
                <a:endParaRPr lang="en-US"/>
              </a:p>
            </p:txBody>
          </p:sp>
          <p:sp>
            <p:nvSpPr>
              <p:cNvPr id="13561" name="Line 444"/>
              <p:cNvSpPr>
                <a:spLocks noChangeShapeType="1"/>
              </p:cNvSpPr>
              <p:nvPr/>
            </p:nvSpPr>
            <p:spPr bwMode="auto">
              <a:xfrm>
                <a:off x="2849" y="1928"/>
                <a:ext cx="1" cy="658"/>
              </a:xfrm>
              <a:prstGeom prst="line">
                <a:avLst/>
              </a:prstGeom>
              <a:noFill/>
              <a:ln w="4763">
                <a:solidFill>
                  <a:srgbClr val="ADB0B0"/>
                </a:solidFill>
                <a:round/>
                <a:headEnd/>
                <a:tailEnd/>
              </a:ln>
            </p:spPr>
            <p:txBody>
              <a:bodyPr/>
              <a:lstStyle/>
              <a:p>
                <a:pPr algn="l" rtl="0"/>
                <a:endParaRPr lang="en-US"/>
              </a:p>
            </p:txBody>
          </p:sp>
          <p:sp>
            <p:nvSpPr>
              <p:cNvPr id="13562" name="Freeform 445"/>
              <p:cNvSpPr>
                <a:spLocks/>
              </p:cNvSpPr>
              <p:nvPr/>
            </p:nvSpPr>
            <p:spPr bwMode="auto">
              <a:xfrm>
                <a:off x="2850" y="192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13563" name="Freeform 446"/>
              <p:cNvSpPr>
                <a:spLocks/>
              </p:cNvSpPr>
              <p:nvPr/>
            </p:nvSpPr>
            <p:spPr bwMode="auto">
              <a:xfrm>
                <a:off x="2850" y="258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13564" name="Freeform 447"/>
              <p:cNvSpPr>
                <a:spLocks/>
              </p:cNvSpPr>
              <p:nvPr/>
            </p:nvSpPr>
            <p:spPr bwMode="auto">
              <a:xfrm>
                <a:off x="2536" y="2535"/>
                <a:ext cx="227" cy="15"/>
              </a:xfrm>
              <a:custGeom>
                <a:avLst/>
                <a:gdLst>
                  <a:gd name="T0" fmla="*/ 0 w 227"/>
                  <a:gd name="T1" fmla="*/ 0 h 15"/>
                  <a:gd name="T2" fmla="*/ 0 w 227"/>
                  <a:gd name="T3" fmla="*/ 6 h 15"/>
                  <a:gd name="T4" fmla="*/ 227 w 227"/>
                  <a:gd name="T5" fmla="*/ 15 h 15"/>
                  <a:gd name="T6" fmla="*/ 227 w 227"/>
                  <a:gd name="T7" fmla="*/ 9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6"/>
                    </a:lnTo>
                    <a:lnTo>
                      <a:pt x="227" y="15"/>
                    </a:lnTo>
                    <a:lnTo>
                      <a:pt x="227" y="9"/>
                    </a:lnTo>
                    <a:lnTo>
                      <a:pt x="0" y="0"/>
                    </a:lnTo>
                    <a:close/>
                  </a:path>
                </a:pathLst>
              </a:custGeom>
              <a:solidFill>
                <a:srgbClr val="303333"/>
              </a:solidFill>
              <a:ln w="9525">
                <a:noFill/>
                <a:round/>
                <a:headEnd/>
                <a:tailEnd/>
              </a:ln>
            </p:spPr>
            <p:txBody>
              <a:bodyPr/>
              <a:lstStyle/>
              <a:p>
                <a:pPr algn="l" rtl="0"/>
                <a:endParaRPr lang="en-US"/>
              </a:p>
            </p:txBody>
          </p:sp>
          <p:sp>
            <p:nvSpPr>
              <p:cNvPr id="13565" name="Freeform 448"/>
              <p:cNvSpPr>
                <a:spLocks/>
              </p:cNvSpPr>
              <p:nvPr/>
            </p:nvSpPr>
            <p:spPr bwMode="auto">
              <a:xfrm>
                <a:off x="2520" y="2534"/>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pPr algn="l" rtl="0"/>
                <a:endParaRPr lang="en-US"/>
              </a:p>
            </p:txBody>
          </p:sp>
          <p:sp>
            <p:nvSpPr>
              <p:cNvPr id="13566" name="Freeform 449"/>
              <p:cNvSpPr>
                <a:spLocks/>
              </p:cNvSpPr>
              <p:nvPr/>
            </p:nvSpPr>
            <p:spPr bwMode="auto">
              <a:xfrm>
                <a:off x="2536" y="2494"/>
                <a:ext cx="227" cy="16"/>
              </a:xfrm>
              <a:custGeom>
                <a:avLst/>
                <a:gdLst>
                  <a:gd name="T0" fmla="*/ 0 w 227"/>
                  <a:gd name="T1" fmla="*/ 0 h 16"/>
                  <a:gd name="T2" fmla="*/ 0 w 227"/>
                  <a:gd name="T3" fmla="*/ 6 h 16"/>
                  <a:gd name="T4" fmla="*/ 227 w 227"/>
                  <a:gd name="T5" fmla="*/ 16 h 16"/>
                  <a:gd name="T6" fmla="*/ 227 w 227"/>
                  <a:gd name="T7" fmla="*/ 8 h 16"/>
                  <a:gd name="T8" fmla="*/ 0 w 227"/>
                  <a:gd name="T9" fmla="*/ 0 h 16"/>
                  <a:gd name="T10" fmla="*/ 0 60000 65536"/>
                  <a:gd name="T11" fmla="*/ 0 60000 65536"/>
                  <a:gd name="T12" fmla="*/ 0 60000 65536"/>
                  <a:gd name="T13" fmla="*/ 0 60000 65536"/>
                  <a:gd name="T14" fmla="*/ 0 60000 65536"/>
                  <a:gd name="T15" fmla="*/ 0 w 227"/>
                  <a:gd name="T16" fmla="*/ 0 h 16"/>
                  <a:gd name="T17" fmla="*/ 227 w 227"/>
                  <a:gd name="T18" fmla="*/ 16 h 16"/>
                </a:gdLst>
                <a:ahLst/>
                <a:cxnLst>
                  <a:cxn ang="T10">
                    <a:pos x="T0" y="T1"/>
                  </a:cxn>
                  <a:cxn ang="T11">
                    <a:pos x="T2" y="T3"/>
                  </a:cxn>
                  <a:cxn ang="T12">
                    <a:pos x="T4" y="T5"/>
                  </a:cxn>
                  <a:cxn ang="T13">
                    <a:pos x="T6" y="T7"/>
                  </a:cxn>
                  <a:cxn ang="T14">
                    <a:pos x="T8" y="T9"/>
                  </a:cxn>
                </a:cxnLst>
                <a:rect l="T15" t="T16" r="T17" b="T18"/>
                <a:pathLst>
                  <a:path w="227" h="16">
                    <a:moveTo>
                      <a:pt x="0" y="0"/>
                    </a:moveTo>
                    <a:lnTo>
                      <a:pt x="0" y="6"/>
                    </a:lnTo>
                    <a:lnTo>
                      <a:pt x="227" y="16"/>
                    </a:lnTo>
                    <a:lnTo>
                      <a:pt x="227" y="8"/>
                    </a:lnTo>
                    <a:lnTo>
                      <a:pt x="0" y="0"/>
                    </a:lnTo>
                    <a:close/>
                  </a:path>
                </a:pathLst>
              </a:custGeom>
              <a:solidFill>
                <a:srgbClr val="303333"/>
              </a:solidFill>
              <a:ln w="9525">
                <a:noFill/>
                <a:round/>
                <a:headEnd/>
                <a:tailEnd/>
              </a:ln>
            </p:spPr>
            <p:txBody>
              <a:bodyPr/>
              <a:lstStyle/>
              <a:p>
                <a:pPr algn="l" rtl="0"/>
                <a:endParaRPr lang="en-US"/>
              </a:p>
            </p:txBody>
          </p:sp>
          <p:sp>
            <p:nvSpPr>
              <p:cNvPr id="13567" name="Freeform 450"/>
              <p:cNvSpPr>
                <a:spLocks/>
              </p:cNvSpPr>
              <p:nvPr/>
            </p:nvSpPr>
            <p:spPr bwMode="auto">
              <a:xfrm>
                <a:off x="2536" y="2452"/>
                <a:ext cx="227" cy="15"/>
              </a:xfrm>
              <a:custGeom>
                <a:avLst/>
                <a:gdLst>
                  <a:gd name="T0" fmla="*/ 0 w 227"/>
                  <a:gd name="T1" fmla="*/ 0 h 15"/>
                  <a:gd name="T2" fmla="*/ 0 w 227"/>
                  <a:gd name="T3" fmla="*/ 7 h 15"/>
                  <a:gd name="T4" fmla="*/ 227 w 227"/>
                  <a:gd name="T5" fmla="*/ 15 h 15"/>
                  <a:gd name="T6" fmla="*/ 227 w 227"/>
                  <a:gd name="T7" fmla="*/ 8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7"/>
                    </a:lnTo>
                    <a:lnTo>
                      <a:pt x="227" y="15"/>
                    </a:lnTo>
                    <a:lnTo>
                      <a:pt x="227" y="8"/>
                    </a:lnTo>
                    <a:lnTo>
                      <a:pt x="0" y="0"/>
                    </a:lnTo>
                    <a:close/>
                  </a:path>
                </a:pathLst>
              </a:custGeom>
              <a:solidFill>
                <a:srgbClr val="303333"/>
              </a:solidFill>
              <a:ln w="9525">
                <a:noFill/>
                <a:round/>
                <a:headEnd/>
                <a:tailEnd/>
              </a:ln>
            </p:spPr>
            <p:txBody>
              <a:bodyPr/>
              <a:lstStyle/>
              <a:p>
                <a:pPr algn="l" rtl="0"/>
                <a:endParaRPr lang="en-US"/>
              </a:p>
            </p:txBody>
          </p:sp>
          <p:sp>
            <p:nvSpPr>
              <p:cNvPr id="13568" name="Freeform 451"/>
              <p:cNvSpPr>
                <a:spLocks/>
              </p:cNvSpPr>
              <p:nvPr/>
            </p:nvSpPr>
            <p:spPr bwMode="auto">
              <a:xfrm>
                <a:off x="2536" y="2370"/>
                <a:ext cx="227" cy="13"/>
              </a:xfrm>
              <a:custGeom>
                <a:avLst/>
                <a:gdLst>
                  <a:gd name="T0" fmla="*/ 0 w 227"/>
                  <a:gd name="T1" fmla="*/ 0 h 13"/>
                  <a:gd name="T2" fmla="*/ 0 w 227"/>
                  <a:gd name="T3" fmla="*/ 7 h 13"/>
                  <a:gd name="T4" fmla="*/ 227 w 227"/>
                  <a:gd name="T5" fmla="*/ 13 h 13"/>
                  <a:gd name="T6" fmla="*/ 227 w 227"/>
                  <a:gd name="T7" fmla="*/ 6 h 13"/>
                  <a:gd name="T8" fmla="*/ 0 w 227"/>
                  <a:gd name="T9" fmla="*/ 0 h 13"/>
                  <a:gd name="T10" fmla="*/ 0 60000 65536"/>
                  <a:gd name="T11" fmla="*/ 0 60000 65536"/>
                  <a:gd name="T12" fmla="*/ 0 60000 65536"/>
                  <a:gd name="T13" fmla="*/ 0 60000 65536"/>
                  <a:gd name="T14" fmla="*/ 0 60000 65536"/>
                  <a:gd name="T15" fmla="*/ 0 w 227"/>
                  <a:gd name="T16" fmla="*/ 0 h 13"/>
                  <a:gd name="T17" fmla="*/ 227 w 227"/>
                  <a:gd name="T18" fmla="*/ 13 h 13"/>
                </a:gdLst>
                <a:ahLst/>
                <a:cxnLst>
                  <a:cxn ang="T10">
                    <a:pos x="T0" y="T1"/>
                  </a:cxn>
                  <a:cxn ang="T11">
                    <a:pos x="T2" y="T3"/>
                  </a:cxn>
                  <a:cxn ang="T12">
                    <a:pos x="T4" y="T5"/>
                  </a:cxn>
                  <a:cxn ang="T13">
                    <a:pos x="T6" y="T7"/>
                  </a:cxn>
                  <a:cxn ang="T14">
                    <a:pos x="T8" y="T9"/>
                  </a:cxn>
                </a:cxnLst>
                <a:rect l="T15" t="T16" r="T17" b="T18"/>
                <a:pathLst>
                  <a:path w="227" h="13">
                    <a:moveTo>
                      <a:pt x="0" y="0"/>
                    </a:moveTo>
                    <a:lnTo>
                      <a:pt x="0" y="7"/>
                    </a:lnTo>
                    <a:lnTo>
                      <a:pt x="227" y="13"/>
                    </a:lnTo>
                    <a:lnTo>
                      <a:pt x="227" y="6"/>
                    </a:lnTo>
                    <a:lnTo>
                      <a:pt x="0" y="0"/>
                    </a:lnTo>
                    <a:close/>
                  </a:path>
                </a:pathLst>
              </a:custGeom>
              <a:solidFill>
                <a:srgbClr val="303333"/>
              </a:solidFill>
              <a:ln w="9525">
                <a:noFill/>
                <a:round/>
                <a:headEnd/>
                <a:tailEnd/>
              </a:ln>
            </p:spPr>
            <p:txBody>
              <a:bodyPr/>
              <a:lstStyle/>
              <a:p>
                <a:pPr algn="l" rtl="0"/>
                <a:endParaRPr lang="en-US"/>
              </a:p>
            </p:txBody>
          </p:sp>
          <p:sp>
            <p:nvSpPr>
              <p:cNvPr id="13569" name="Freeform 452"/>
              <p:cNvSpPr>
                <a:spLocks/>
              </p:cNvSpPr>
              <p:nvPr/>
            </p:nvSpPr>
            <p:spPr bwMode="auto">
              <a:xfrm>
                <a:off x="2536" y="2329"/>
                <a:ext cx="227" cy="12"/>
              </a:xfrm>
              <a:custGeom>
                <a:avLst/>
                <a:gdLst>
                  <a:gd name="T0" fmla="*/ 0 w 227"/>
                  <a:gd name="T1" fmla="*/ 0 h 12"/>
                  <a:gd name="T2" fmla="*/ 0 w 227"/>
                  <a:gd name="T3" fmla="*/ 6 h 12"/>
                  <a:gd name="T4" fmla="*/ 227 w 227"/>
                  <a:gd name="T5" fmla="*/ 12 h 12"/>
                  <a:gd name="T6" fmla="*/ 227 w 227"/>
                  <a:gd name="T7" fmla="*/ 5 h 12"/>
                  <a:gd name="T8" fmla="*/ 0 w 227"/>
                  <a:gd name="T9" fmla="*/ 0 h 12"/>
                  <a:gd name="T10" fmla="*/ 0 60000 65536"/>
                  <a:gd name="T11" fmla="*/ 0 60000 65536"/>
                  <a:gd name="T12" fmla="*/ 0 60000 65536"/>
                  <a:gd name="T13" fmla="*/ 0 60000 65536"/>
                  <a:gd name="T14" fmla="*/ 0 60000 65536"/>
                  <a:gd name="T15" fmla="*/ 0 w 227"/>
                  <a:gd name="T16" fmla="*/ 0 h 12"/>
                  <a:gd name="T17" fmla="*/ 227 w 227"/>
                  <a:gd name="T18" fmla="*/ 12 h 12"/>
                </a:gdLst>
                <a:ahLst/>
                <a:cxnLst>
                  <a:cxn ang="T10">
                    <a:pos x="T0" y="T1"/>
                  </a:cxn>
                  <a:cxn ang="T11">
                    <a:pos x="T2" y="T3"/>
                  </a:cxn>
                  <a:cxn ang="T12">
                    <a:pos x="T4" y="T5"/>
                  </a:cxn>
                  <a:cxn ang="T13">
                    <a:pos x="T6" y="T7"/>
                  </a:cxn>
                  <a:cxn ang="T14">
                    <a:pos x="T8" y="T9"/>
                  </a:cxn>
                </a:cxnLst>
                <a:rect l="T15" t="T16" r="T17" b="T18"/>
                <a:pathLst>
                  <a:path w="227" h="12">
                    <a:moveTo>
                      <a:pt x="0" y="0"/>
                    </a:moveTo>
                    <a:lnTo>
                      <a:pt x="0" y="6"/>
                    </a:lnTo>
                    <a:lnTo>
                      <a:pt x="227" y="12"/>
                    </a:lnTo>
                    <a:lnTo>
                      <a:pt x="227" y="5"/>
                    </a:lnTo>
                    <a:lnTo>
                      <a:pt x="0" y="0"/>
                    </a:lnTo>
                    <a:close/>
                  </a:path>
                </a:pathLst>
              </a:custGeom>
              <a:solidFill>
                <a:srgbClr val="303333"/>
              </a:solidFill>
              <a:ln w="9525">
                <a:noFill/>
                <a:round/>
                <a:headEnd/>
                <a:tailEnd/>
              </a:ln>
            </p:spPr>
            <p:txBody>
              <a:bodyPr/>
              <a:lstStyle/>
              <a:p>
                <a:pPr algn="l" rtl="0"/>
                <a:endParaRPr lang="en-US"/>
              </a:p>
            </p:txBody>
          </p:sp>
          <p:sp>
            <p:nvSpPr>
              <p:cNvPr id="13570" name="Freeform 453"/>
              <p:cNvSpPr>
                <a:spLocks/>
              </p:cNvSpPr>
              <p:nvPr/>
            </p:nvSpPr>
            <p:spPr bwMode="auto">
              <a:xfrm>
                <a:off x="2536" y="2411"/>
                <a:ext cx="227" cy="14"/>
              </a:xfrm>
              <a:custGeom>
                <a:avLst/>
                <a:gdLst>
                  <a:gd name="T0" fmla="*/ 0 w 227"/>
                  <a:gd name="T1" fmla="*/ 0 h 14"/>
                  <a:gd name="T2" fmla="*/ 0 w 227"/>
                  <a:gd name="T3" fmla="*/ 6 h 14"/>
                  <a:gd name="T4" fmla="*/ 227 w 227"/>
                  <a:gd name="T5" fmla="*/ 14 h 14"/>
                  <a:gd name="T6" fmla="*/ 227 w 227"/>
                  <a:gd name="T7" fmla="*/ 7 h 14"/>
                  <a:gd name="T8" fmla="*/ 0 w 227"/>
                  <a:gd name="T9" fmla="*/ 0 h 14"/>
                  <a:gd name="T10" fmla="*/ 0 60000 65536"/>
                  <a:gd name="T11" fmla="*/ 0 60000 65536"/>
                  <a:gd name="T12" fmla="*/ 0 60000 65536"/>
                  <a:gd name="T13" fmla="*/ 0 60000 65536"/>
                  <a:gd name="T14" fmla="*/ 0 60000 65536"/>
                  <a:gd name="T15" fmla="*/ 0 w 227"/>
                  <a:gd name="T16" fmla="*/ 0 h 14"/>
                  <a:gd name="T17" fmla="*/ 227 w 227"/>
                  <a:gd name="T18" fmla="*/ 14 h 14"/>
                </a:gdLst>
                <a:ahLst/>
                <a:cxnLst>
                  <a:cxn ang="T10">
                    <a:pos x="T0" y="T1"/>
                  </a:cxn>
                  <a:cxn ang="T11">
                    <a:pos x="T2" y="T3"/>
                  </a:cxn>
                  <a:cxn ang="T12">
                    <a:pos x="T4" y="T5"/>
                  </a:cxn>
                  <a:cxn ang="T13">
                    <a:pos x="T6" y="T7"/>
                  </a:cxn>
                  <a:cxn ang="T14">
                    <a:pos x="T8" y="T9"/>
                  </a:cxn>
                </a:cxnLst>
                <a:rect l="T15" t="T16" r="T17" b="T18"/>
                <a:pathLst>
                  <a:path w="227" h="14">
                    <a:moveTo>
                      <a:pt x="0" y="0"/>
                    </a:moveTo>
                    <a:lnTo>
                      <a:pt x="0" y="6"/>
                    </a:lnTo>
                    <a:lnTo>
                      <a:pt x="227" y="14"/>
                    </a:lnTo>
                    <a:lnTo>
                      <a:pt x="227" y="7"/>
                    </a:lnTo>
                    <a:lnTo>
                      <a:pt x="0" y="0"/>
                    </a:lnTo>
                    <a:close/>
                  </a:path>
                </a:pathLst>
              </a:custGeom>
              <a:solidFill>
                <a:srgbClr val="303333"/>
              </a:solidFill>
              <a:ln w="9525">
                <a:noFill/>
                <a:round/>
                <a:headEnd/>
                <a:tailEnd/>
              </a:ln>
            </p:spPr>
            <p:txBody>
              <a:bodyPr/>
              <a:lstStyle/>
              <a:p>
                <a:pPr algn="l" rtl="0"/>
                <a:endParaRPr lang="en-US"/>
              </a:p>
            </p:txBody>
          </p:sp>
          <p:sp>
            <p:nvSpPr>
              <p:cNvPr id="13571" name="Freeform 454"/>
              <p:cNvSpPr>
                <a:spLocks/>
              </p:cNvSpPr>
              <p:nvPr/>
            </p:nvSpPr>
            <p:spPr bwMode="auto">
              <a:xfrm>
                <a:off x="2520" y="2493"/>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pPr algn="l" rtl="0"/>
                <a:endParaRPr lang="en-US"/>
              </a:p>
            </p:txBody>
          </p:sp>
          <p:sp>
            <p:nvSpPr>
              <p:cNvPr id="13572" name="Freeform 455"/>
              <p:cNvSpPr>
                <a:spLocks/>
              </p:cNvSpPr>
              <p:nvPr/>
            </p:nvSpPr>
            <p:spPr bwMode="auto">
              <a:xfrm>
                <a:off x="2520" y="2452"/>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13573" name="Freeform 456"/>
              <p:cNvSpPr>
                <a:spLocks/>
              </p:cNvSpPr>
              <p:nvPr/>
            </p:nvSpPr>
            <p:spPr bwMode="auto">
              <a:xfrm>
                <a:off x="2520" y="2370"/>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13574" name="Freeform 457"/>
              <p:cNvSpPr>
                <a:spLocks/>
              </p:cNvSpPr>
              <p:nvPr/>
            </p:nvSpPr>
            <p:spPr bwMode="auto">
              <a:xfrm>
                <a:off x="2520" y="2329"/>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13575" name="Freeform 458"/>
              <p:cNvSpPr>
                <a:spLocks/>
              </p:cNvSpPr>
              <p:nvPr/>
            </p:nvSpPr>
            <p:spPr bwMode="auto">
              <a:xfrm>
                <a:off x="2536" y="2288"/>
                <a:ext cx="227" cy="11"/>
              </a:xfrm>
              <a:custGeom>
                <a:avLst/>
                <a:gdLst>
                  <a:gd name="T0" fmla="*/ 0 w 227"/>
                  <a:gd name="T1" fmla="*/ 0 h 11"/>
                  <a:gd name="T2" fmla="*/ 0 w 227"/>
                  <a:gd name="T3" fmla="*/ 6 h 11"/>
                  <a:gd name="T4" fmla="*/ 227 w 227"/>
                  <a:gd name="T5" fmla="*/ 11 h 11"/>
                  <a:gd name="T6" fmla="*/ 227 w 227"/>
                  <a:gd name="T7" fmla="*/ 4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0" y="6"/>
                    </a:lnTo>
                    <a:lnTo>
                      <a:pt x="227" y="11"/>
                    </a:lnTo>
                    <a:lnTo>
                      <a:pt x="227" y="4"/>
                    </a:lnTo>
                    <a:lnTo>
                      <a:pt x="0" y="0"/>
                    </a:lnTo>
                    <a:close/>
                  </a:path>
                </a:pathLst>
              </a:custGeom>
              <a:solidFill>
                <a:srgbClr val="303333"/>
              </a:solidFill>
              <a:ln w="9525">
                <a:noFill/>
                <a:round/>
                <a:headEnd/>
                <a:tailEnd/>
              </a:ln>
            </p:spPr>
            <p:txBody>
              <a:bodyPr/>
              <a:lstStyle/>
              <a:p>
                <a:pPr algn="l" rtl="0"/>
                <a:endParaRPr lang="en-US"/>
              </a:p>
            </p:txBody>
          </p:sp>
          <p:sp>
            <p:nvSpPr>
              <p:cNvPr id="13576" name="Freeform 459"/>
              <p:cNvSpPr>
                <a:spLocks/>
              </p:cNvSpPr>
              <p:nvPr/>
            </p:nvSpPr>
            <p:spPr bwMode="auto">
              <a:xfrm>
                <a:off x="2520" y="2287"/>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pPr algn="l" rtl="0"/>
                <a:endParaRPr lang="en-US"/>
              </a:p>
            </p:txBody>
          </p:sp>
          <p:sp>
            <p:nvSpPr>
              <p:cNvPr id="13577" name="Freeform 460"/>
              <p:cNvSpPr>
                <a:spLocks/>
              </p:cNvSpPr>
              <p:nvPr/>
            </p:nvSpPr>
            <p:spPr bwMode="auto">
              <a:xfrm>
                <a:off x="2536" y="2206"/>
                <a:ext cx="227" cy="9"/>
              </a:xfrm>
              <a:custGeom>
                <a:avLst/>
                <a:gdLst>
                  <a:gd name="T0" fmla="*/ 0 w 227"/>
                  <a:gd name="T1" fmla="*/ 0 h 9"/>
                  <a:gd name="T2" fmla="*/ 0 w 227"/>
                  <a:gd name="T3" fmla="*/ 7 h 9"/>
                  <a:gd name="T4" fmla="*/ 227 w 227"/>
                  <a:gd name="T5" fmla="*/ 9 h 9"/>
                  <a:gd name="T6" fmla="*/ 227 w 227"/>
                  <a:gd name="T7" fmla="*/ 3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7"/>
                    </a:lnTo>
                    <a:lnTo>
                      <a:pt x="227" y="9"/>
                    </a:lnTo>
                    <a:lnTo>
                      <a:pt x="227" y="3"/>
                    </a:lnTo>
                    <a:lnTo>
                      <a:pt x="0" y="0"/>
                    </a:lnTo>
                    <a:close/>
                  </a:path>
                </a:pathLst>
              </a:custGeom>
              <a:solidFill>
                <a:srgbClr val="303333"/>
              </a:solidFill>
              <a:ln w="9525">
                <a:noFill/>
                <a:round/>
                <a:headEnd/>
                <a:tailEnd/>
              </a:ln>
            </p:spPr>
            <p:txBody>
              <a:bodyPr/>
              <a:lstStyle/>
              <a:p>
                <a:pPr algn="l" rtl="0"/>
                <a:endParaRPr lang="en-US"/>
              </a:p>
            </p:txBody>
          </p:sp>
          <p:sp>
            <p:nvSpPr>
              <p:cNvPr id="13578" name="Freeform 461"/>
              <p:cNvSpPr>
                <a:spLocks/>
              </p:cNvSpPr>
              <p:nvPr/>
            </p:nvSpPr>
            <p:spPr bwMode="auto">
              <a:xfrm>
                <a:off x="2520" y="2206"/>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13579" name="Freeform 462"/>
              <p:cNvSpPr>
                <a:spLocks/>
              </p:cNvSpPr>
              <p:nvPr/>
            </p:nvSpPr>
            <p:spPr bwMode="auto">
              <a:xfrm>
                <a:off x="2536" y="2165"/>
                <a:ext cx="227" cy="9"/>
              </a:xfrm>
              <a:custGeom>
                <a:avLst/>
                <a:gdLst>
                  <a:gd name="T0" fmla="*/ 0 w 227"/>
                  <a:gd name="T1" fmla="*/ 0 h 9"/>
                  <a:gd name="T2" fmla="*/ 0 w 227"/>
                  <a:gd name="T3" fmla="*/ 6 h 9"/>
                  <a:gd name="T4" fmla="*/ 227 w 227"/>
                  <a:gd name="T5" fmla="*/ 9 h 9"/>
                  <a:gd name="T6" fmla="*/ 227 w 227"/>
                  <a:gd name="T7" fmla="*/ 2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6"/>
                    </a:lnTo>
                    <a:lnTo>
                      <a:pt x="227" y="9"/>
                    </a:lnTo>
                    <a:lnTo>
                      <a:pt x="227" y="2"/>
                    </a:lnTo>
                    <a:lnTo>
                      <a:pt x="0" y="0"/>
                    </a:lnTo>
                    <a:close/>
                  </a:path>
                </a:pathLst>
              </a:custGeom>
              <a:solidFill>
                <a:srgbClr val="303333"/>
              </a:solidFill>
              <a:ln w="9525">
                <a:noFill/>
                <a:round/>
                <a:headEnd/>
                <a:tailEnd/>
              </a:ln>
            </p:spPr>
            <p:txBody>
              <a:bodyPr/>
              <a:lstStyle/>
              <a:p>
                <a:pPr algn="l" rtl="0"/>
                <a:endParaRPr lang="en-US"/>
              </a:p>
            </p:txBody>
          </p:sp>
          <p:sp>
            <p:nvSpPr>
              <p:cNvPr id="13580" name="Freeform 463"/>
              <p:cNvSpPr>
                <a:spLocks/>
              </p:cNvSpPr>
              <p:nvPr/>
            </p:nvSpPr>
            <p:spPr bwMode="auto">
              <a:xfrm>
                <a:off x="2520" y="2165"/>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13581" name="Freeform 464"/>
              <p:cNvSpPr>
                <a:spLocks/>
              </p:cNvSpPr>
              <p:nvPr/>
            </p:nvSpPr>
            <p:spPr bwMode="auto">
              <a:xfrm>
                <a:off x="2536" y="2124"/>
                <a:ext cx="227" cy="7"/>
              </a:xfrm>
              <a:custGeom>
                <a:avLst/>
                <a:gdLst>
                  <a:gd name="T0" fmla="*/ 0 w 227"/>
                  <a:gd name="T1" fmla="*/ 0 h 7"/>
                  <a:gd name="T2" fmla="*/ 0 w 227"/>
                  <a:gd name="T3" fmla="*/ 6 h 7"/>
                  <a:gd name="T4" fmla="*/ 227 w 227"/>
                  <a:gd name="T5" fmla="*/ 7 h 7"/>
                  <a:gd name="T6" fmla="*/ 227 w 227"/>
                  <a:gd name="T7" fmla="*/ 1 h 7"/>
                  <a:gd name="T8" fmla="*/ 0 w 227"/>
                  <a:gd name="T9" fmla="*/ 0 h 7"/>
                  <a:gd name="T10" fmla="*/ 0 60000 65536"/>
                  <a:gd name="T11" fmla="*/ 0 60000 65536"/>
                  <a:gd name="T12" fmla="*/ 0 60000 65536"/>
                  <a:gd name="T13" fmla="*/ 0 60000 65536"/>
                  <a:gd name="T14" fmla="*/ 0 60000 65536"/>
                  <a:gd name="T15" fmla="*/ 0 w 227"/>
                  <a:gd name="T16" fmla="*/ 0 h 7"/>
                  <a:gd name="T17" fmla="*/ 227 w 227"/>
                  <a:gd name="T18" fmla="*/ 7 h 7"/>
                </a:gdLst>
                <a:ahLst/>
                <a:cxnLst>
                  <a:cxn ang="T10">
                    <a:pos x="T0" y="T1"/>
                  </a:cxn>
                  <a:cxn ang="T11">
                    <a:pos x="T2" y="T3"/>
                  </a:cxn>
                  <a:cxn ang="T12">
                    <a:pos x="T4" y="T5"/>
                  </a:cxn>
                  <a:cxn ang="T13">
                    <a:pos x="T6" y="T7"/>
                  </a:cxn>
                  <a:cxn ang="T14">
                    <a:pos x="T8" y="T9"/>
                  </a:cxn>
                </a:cxnLst>
                <a:rect l="T15" t="T16" r="T17" b="T18"/>
                <a:pathLst>
                  <a:path w="227" h="7">
                    <a:moveTo>
                      <a:pt x="0" y="0"/>
                    </a:moveTo>
                    <a:lnTo>
                      <a:pt x="0" y="6"/>
                    </a:lnTo>
                    <a:lnTo>
                      <a:pt x="227" y="7"/>
                    </a:lnTo>
                    <a:lnTo>
                      <a:pt x="227" y="1"/>
                    </a:lnTo>
                    <a:lnTo>
                      <a:pt x="0" y="0"/>
                    </a:lnTo>
                    <a:close/>
                  </a:path>
                </a:pathLst>
              </a:custGeom>
              <a:solidFill>
                <a:srgbClr val="303333"/>
              </a:solidFill>
              <a:ln w="9525">
                <a:noFill/>
                <a:round/>
                <a:headEnd/>
                <a:tailEnd/>
              </a:ln>
            </p:spPr>
            <p:txBody>
              <a:bodyPr/>
              <a:lstStyle/>
              <a:p>
                <a:pPr algn="l" rtl="0"/>
                <a:endParaRPr lang="en-US"/>
              </a:p>
            </p:txBody>
          </p:sp>
          <p:sp>
            <p:nvSpPr>
              <p:cNvPr id="13582" name="Freeform 465"/>
              <p:cNvSpPr>
                <a:spLocks/>
              </p:cNvSpPr>
              <p:nvPr/>
            </p:nvSpPr>
            <p:spPr bwMode="auto">
              <a:xfrm>
                <a:off x="2520" y="2123"/>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pPr algn="l" rtl="0"/>
                <a:endParaRPr lang="en-US"/>
              </a:p>
            </p:txBody>
          </p:sp>
          <p:sp>
            <p:nvSpPr>
              <p:cNvPr id="13583" name="Freeform 466"/>
              <p:cNvSpPr>
                <a:spLocks/>
              </p:cNvSpPr>
              <p:nvPr/>
            </p:nvSpPr>
            <p:spPr bwMode="auto">
              <a:xfrm>
                <a:off x="2536" y="2082"/>
                <a:ext cx="226" cy="8"/>
              </a:xfrm>
              <a:custGeom>
                <a:avLst/>
                <a:gdLst>
                  <a:gd name="T0" fmla="*/ 1 w 226"/>
                  <a:gd name="T1" fmla="*/ 0 h 8"/>
                  <a:gd name="T2" fmla="*/ 0 w 226"/>
                  <a:gd name="T3" fmla="*/ 8 h 8"/>
                  <a:gd name="T4" fmla="*/ 226 w 226"/>
                  <a:gd name="T5" fmla="*/ 7 h 8"/>
                  <a:gd name="T6" fmla="*/ 226 w 226"/>
                  <a:gd name="T7" fmla="*/ 2 h 8"/>
                  <a:gd name="T8" fmla="*/ 1 w 226"/>
                  <a:gd name="T9" fmla="*/ 0 h 8"/>
                  <a:gd name="T10" fmla="*/ 0 60000 65536"/>
                  <a:gd name="T11" fmla="*/ 0 60000 65536"/>
                  <a:gd name="T12" fmla="*/ 0 60000 65536"/>
                  <a:gd name="T13" fmla="*/ 0 60000 65536"/>
                  <a:gd name="T14" fmla="*/ 0 60000 65536"/>
                  <a:gd name="T15" fmla="*/ 0 w 226"/>
                  <a:gd name="T16" fmla="*/ 0 h 8"/>
                  <a:gd name="T17" fmla="*/ 226 w 226"/>
                  <a:gd name="T18" fmla="*/ 8 h 8"/>
                </a:gdLst>
                <a:ahLst/>
                <a:cxnLst>
                  <a:cxn ang="T10">
                    <a:pos x="T0" y="T1"/>
                  </a:cxn>
                  <a:cxn ang="T11">
                    <a:pos x="T2" y="T3"/>
                  </a:cxn>
                  <a:cxn ang="T12">
                    <a:pos x="T4" y="T5"/>
                  </a:cxn>
                  <a:cxn ang="T13">
                    <a:pos x="T6" y="T7"/>
                  </a:cxn>
                  <a:cxn ang="T14">
                    <a:pos x="T8" y="T9"/>
                  </a:cxn>
                </a:cxnLst>
                <a:rect l="T15" t="T16" r="T17" b="T18"/>
                <a:pathLst>
                  <a:path w="226" h="8">
                    <a:moveTo>
                      <a:pt x="1" y="0"/>
                    </a:moveTo>
                    <a:lnTo>
                      <a:pt x="0" y="8"/>
                    </a:lnTo>
                    <a:lnTo>
                      <a:pt x="226" y="7"/>
                    </a:lnTo>
                    <a:lnTo>
                      <a:pt x="226" y="2"/>
                    </a:lnTo>
                    <a:lnTo>
                      <a:pt x="1" y="0"/>
                    </a:lnTo>
                    <a:close/>
                  </a:path>
                </a:pathLst>
              </a:custGeom>
              <a:solidFill>
                <a:srgbClr val="303333"/>
              </a:solidFill>
              <a:ln w="9525">
                <a:noFill/>
                <a:round/>
                <a:headEnd/>
                <a:tailEnd/>
              </a:ln>
            </p:spPr>
            <p:txBody>
              <a:bodyPr/>
              <a:lstStyle/>
              <a:p>
                <a:pPr algn="l" rtl="0"/>
                <a:endParaRPr lang="en-US"/>
              </a:p>
            </p:txBody>
          </p:sp>
          <p:sp>
            <p:nvSpPr>
              <p:cNvPr id="13584" name="Freeform 467"/>
              <p:cNvSpPr>
                <a:spLocks/>
              </p:cNvSpPr>
              <p:nvPr/>
            </p:nvSpPr>
            <p:spPr bwMode="auto">
              <a:xfrm>
                <a:off x="2520" y="2083"/>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13585" name="Freeform 468"/>
              <p:cNvSpPr>
                <a:spLocks/>
              </p:cNvSpPr>
              <p:nvPr/>
            </p:nvSpPr>
            <p:spPr bwMode="auto">
              <a:xfrm>
                <a:off x="2536" y="2247"/>
                <a:ext cx="227" cy="11"/>
              </a:xfrm>
              <a:custGeom>
                <a:avLst/>
                <a:gdLst>
                  <a:gd name="T0" fmla="*/ 0 w 227"/>
                  <a:gd name="T1" fmla="*/ 0 h 11"/>
                  <a:gd name="T2" fmla="*/ 1 w 227"/>
                  <a:gd name="T3" fmla="*/ 7 h 11"/>
                  <a:gd name="T4" fmla="*/ 227 w 227"/>
                  <a:gd name="T5" fmla="*/ 11 h 11"/>
                  <a:gd name="T6" fmla="*/ 226 w 227"/>
                  <a:gd name="T7" fmla="*/ 5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1" y="7"/>
                    </a:lnTo>
                    <a:lnTo>
                      <a:pt x="227" y="11"/>
                    </a:lnTo>
                    <a:lnTo>
                      <a:pt x="226" y="5"/>
                    </a:lnTo>
                    <a:lnTo>
                      <a:pt x="0" y="0"/>
                    </a:lnTo>
                    <a:close/>
                  </a:path>
                </a:pathLst>
              </a:custGeom>
              <a:solidFill>
                <a:srgbClr val="303333"/>
              </a:solidFill>
              <a:ln w="9525">
                <a:noFill/>
                <a:round/>
                <a:headEnd/>
                <a:tailEnd/>
              </a:ln>
            </p:spPr>
            <p:txBody>
              <a:bodyPr/>
              <a:lstStyle/>
              <a:p>
                <a:pPr algn="l" rtl="0"/>
                <a:endParaRPr lang="en-US"/>
              </a:p>
            </p:txBody>
          </p:sp>
          <p:sp>
            <p:nvSpPr>
              <p:cNvPr id="13586" name="Freeform 469"/>
              <p:cNvSpPr>
                <a:spLocks/>
              </p:cNvSpPr>
              <p:nvPr/>
            </p:nvSpPr>
            <p:spPr bwMode="auto">
              <a:xfrm>
                <a:off x="2520" y="2247"/>
                <a:ext cx="17" cy="20"/>
              </a:xfrm>
              <a:custGeom>
                <a:avLst/>
                <a:gdLst>
                  <a:gd name="T0" fmla="*/ 16 w 17"/>
                  <a:gd name="T1" fmla="*/ 0 h 20"/>
                  <a:gd name="T2" fmla="*/ 0 w 17"/>
                  <a:gd name="T3" fmla="*/ 0 h 20"/>
                  <a:gd name="T4" fmla="*/ 0 w 17"/>
                  <a:gd name="T5" fmla="*/ 20 h 20"/>
                  <a:gd name="T6" fmla="*/ 17 w 17"/>
                  <a:gd name="T7" fmla="*/ 6 h 20"/>
                  <a:gd name="T8" fmla="*/ 16 w 17"/>
                  <a:gd name="T9" fmla="*/ 0 h 20"/>
                  <a:gd name="T10" fmla="*/ 0 60000 65536"/>
                  <a:gd name="T11" fmla="*/ 0 60000 65536"/>
                  <a:gd name="T12" fmla="*/ 0 60000 65536"/>
                  <a:gd name="T13" fmla="*/ 0 60000 65536"/>
                  <a:gd name="T14" fmla="*/ 0 60000 65536"/>
                  <a:gd name="T15" fmla="*/ 0 w 17"/>
                  <a:gd name="T16" fmla="*/ 0 h 20"/>
                  <a:gd name="T17" fmla="*/ 17 w 17"/>
                  <a:gd name="T18" fmla="*/ 20 h 20"/>
                </a:gdLst>
                <a:ahLst/>
                <a:cxnLst>
                  <a:cxn ang="T10">
                    <a:pos x="T0" y="T1"/>
                  </a:cxn>
                  <a:cxn ang="T11">
                    <a:pos x="T2" y="T3"/>
                  </a:cxn>
                  <a:cxn ang="T12">
                    <a:pos x="T4" y="T5"/>
                  </a:cxn>
                  <a:cxn ang="T13">
                    <a:pos x="T6" y="T7"/>
                  </a:cxn>
                  <a:cxn ang="T14">
                    <a:pos x="T8" y="T9"/>
                  </a:cxn>
                </a:cxnLst>
                <a:rect l="T15" t="T16" r="T17" b="T18"/>
                <a:pathLst>
                  <a:path w="17" h="20">
                    <a:moveTo>
                      <a:pt x="16" y="0"/>
                    </a:moveTo>
                    <a:lnTo>
                      <a:pt x="0" y="0"/>
                    </a:lnTo>
                    <a:lnTo>
                      <a:pt x="0" y="20"/>
                    </a:lnTo>
                    <a:lnTo>
                      <a:pt x="17" y="6"/>
                    </a:lnTo>
                    <a:lnTo>
                      <a:pt x="16" y="0"/>
                    </a:lnTo>
                    <a:close/>
                  </a:path>
                </a:pathLst>
              </a:custGeom>
              <a:solidFill>
                <a:srgbClr val="000000"/>
              </a:solidFill>
              <a:ln w="9525">
                <a:noFill/>
                <a:round/>
                <a:headEnd/>
                <a:tailEnd/>
              </a:ln>
            </p:spPr>
            <p:txBody>
              <a:bodyPr/>
              <a:lstStyle/>
              <a:p>
                <a:pPr algn="l" rtl="0"/>
                <a:endParaRPr lang="en-US"/>
              </a:p>
            </p:txBody>
          </p:sp>
          <p:sp>
            <p:nvSpPr>
              <p:cNvPr id="13587" name="Freeform 470"/>
              <p:cNvSpPr>
                <a:spLocks/>
              </p:cNvSpPr>
              <p:nvPr/>
            </p:nvSpPr>
            <p:spPr bwMode="auto">
              <a:xfrm>
                <a:off x="2520" y="2411"/>
                <a:ext cx="16" cy="20"/>
              </a:xfrm>
              <a:custGeom>
                <a:avLst/>
                <a:gdLst>
                  <a:gd name="T0" fmla="*/ 16 w 16"/>
                  <a:gd name="T1" fmla="*/ 0 h 20"/>
                  <a:gd name="T2" fmla="*/ 0 w 16"/>
                  <a:gd name="T3" fmla="*/ 0 h 20"/>
                  <a:gd name="T4" fmla="*/ 0 w 16"/>
                  <a:gd name="T5" fmla="*/ 20 h 20"/>
                  <a:gd name="T6" fmla="*/ 16 w 16"/>
                  <a:gd name="T7" fmla="*/ 6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6"/>
                    </a:lnTo>
                    <a:lnTo>
                      <a:pt x="16" y="0"/>
                    </a:lnTo>
                    <a:close/>
                  </a:path>
                </a:pathLst>
              </a:custGeom>
              <a:solidFill>
                <a:srgbClr val="000000"/>
              </a:solidFill>
              <a:ln w="9525">
                <a:noFill/>
                <a:round/>
                <a:headEnd/>
                <a:tailEnd/>
              </a:ln>
            </p:spPr>
            <p:txBody>
              <a:bodyPr/>
              <a:lstStyle/>
              <a:p>
                <a:pPr algn="l" rtl="0"/>
                <a:endParaRPr lang="en-US"/>
              </a:p>
            </p:txBody>
          </p:sp>
          <p:sp>
            <p:nvSpPr>
              <p:cNvPr id="13588" name="Freeform 471"/>
              <p:cNvSpPr>
                <a:spLocks/>
              </p:cNvSpPr>
              <p:nvPr/>
            </p:nvSpPr>
            <p:spPr bwMode="auto">
              <a:xfrm>
                <a:off x="2568" y="2055"/>
                <a:ext cx="25" cy="19"/>
              </a:xfrm>
              <a:custGeom>
                <a:avLst/>
                <a:gdLst>
                  <a:gd name="T0" fmla="*/ 25 w 25"/>
                  <a:gd name="T1" fmla="*/ 0 h 19"/>
                  <a:gd name="T2" fmla="*/ 0 w 25"/>
                  <a:gd name="T3" fmla="*/ 19 h 19"/>
                  <a:gd name="T4" fmla="*/ 7 w 25"/>
                  <a:gd name="T5" fmla="*/ 19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7" y="19"/>
                    </a:lnTo>
                    <a:lnTo>
                      <a:pt x="24" y="5"/>
                    </a:lnTo>
                    <a:lnTo>
                      <a:pt x="25" y="0"/>
                    </a:lnTo>
                    <a:close/>
                  </a:path>
                </a:pathLst>
              </a:custGeom>
              <a:solidFill>
                <a:srgbClr val="0F1E30"/>
              </a:solidFill>
              <a:ln w="9525">
                <a:noFill/>
                <a:round/>
                <a:headEnd/>
                <a:tailEnd/>
              </a:ln>
            </p:spPr>
            <p:txBody>
              <a:bodyPr/>
              <a:lstStyle/>
              <a:p>
                <a:pPr algn="l" rtl="0"/>
                <a:endParaRPr lang="en-US"/>
              </a:p>
            </p:txBody>
          </p:sp>
          <p:sp>
            <p:nvSpPr>
              <p:cNvPr id="13589" name="Freeform 472"/>
              <p:cNvSpPr>
                <a:spLocks/>
              </p:cNvSpPr>
              <p:nvPr/>
            </p:nvSpPr>
            <p:spPr bwMode="auto">
              <a:xfrm>
                <a:off x="2627" y="2055"/>
                <a:ext cx="25" cy="19"/>
              </a:xfrm>
              <a:custGeom>
                <a:avLst/>
                <a:gdLst>
                  <a:gd name="T0" fmla="*/ 25 w 25"/>
                  <a:gd name="T1" fmla="*/ 0 h 19"/>
                  <a:gd name="T2" fmla="*/ 0 w 25"/>
                  <a:gd name="T3" fmla="*/ 19 h 19"/>
                  <a:gd name="T4" fmla="*/ 8 w 25"/>
                  <a:gd name="T5" fmla="*/ 18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8" y="18"/>
                    </a:lnTo>
                    <a:lnTo>
                      <a:pt x="24" y="5"/>
                    </a:lnTo>
                    <a:lnTo>
                      <a:pt x="25" y="0"/>
                    </a:lnTo>
                    <a:close/>
                  </a:path>
                </a:pathLst>
              </a:custGeom>
              <a:solidFill>
                <a:srgbClr val="0F1E30"/>
              </a:solidFill>
              <a:ln w="9525">
                <a:noFill/>
                <a:round/>
                <a:headEnd/>
                <a:tailEnd/>
              </a:ln>
            </p:spPr>
            <p:txBody>
              <a:bodyPr/>
              <a:lstStyle/>
              <a:p>
                <a:pPr algn="l" rtl="0"/>
                <a:endParaRPr lang="en-US"/>
              </a:p>
            </p:txBody>
          </p:sp>
          <p:sp>
            <p:nvSpPr>
              <p:cNvPr id="13590" name="Freeform 473"/>
              <p:cNvSpPr>
                <a:spLocks/>
              </p:cNvSpPr>
              <p:nvPr/>
            </p:nvSpPr>
            <p:spPr bwMode="auto">
              <a:xfrm>
                <a:off x="2690" y="2055"/>
                <a:ext cx="21" cy="19"/>
              </a:xfrm>
              <a:custGeom>
                <a:avLst/>
                <a:gdLst>
                  <a:gd name="T0" fmla="*/ 21 w 21"/>
                  <a:gd name="T1" fmla="*/ 0 h 19"/>
                  <a:gd name="T2" fmla="*/ 0 w 21"/>
                  <a:gd name="T3" fmla="*/ 19 h 19"/>
                  <a:gd name="T4" fmla="*/ 7 w 21"/>
                  <a:gd name="T5" fmla="*/ 19 h 19"/>
                  <a:gd name="T6" fmla="*/ 21 w 21"/>
                  <a:gd name="T7" fmla="*/ 5 h 19"/>
                  <a:gd name="T8" fmla="*/ 21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21" y="0"/>
                    </a:moveTo>
                    <a:lnTo>
                      <a:pt x="0" y="19"/>
                    </a:lnTo>
                    <a:lnTo>
                      <a:pt x="7" y="19"/>
                    </a:lnTo>
                    <a:lnTo>
                      <a:pt x="21" y="5"/>
                    </a:lnTo>
                    <a:lnTo>
                      <a:pt x="21" y="0"/>
                    </a:lnTo>
                    <a:close/>
                  </a:path>
                </a:pathLst>
              </a:custGeom>
              <a:solidFill>
                <a:srgbClr val="0F1E30"/>
              </a:solidFill>
              <a:ln w="9525">
                <a:noFill/>
                <a:round/>
                <a:headEnd/>
                <a:tailEnd/>
              </a:ln>
            </p:spPr>
            <p:txBody>
              <a:bodyPr/>
              <a:lstStyle/>
              <a:p>
                <a:pPr algn="l" rtl="0"/>
                <a:endParaRPr lang="en-US"/>
              </a:p>
            </p:txBody>
          </p:sp>
          <p:sp>
            <p:nvSpPr>
              <p:cNvPr id="13591" name="Freeform 474"/>
              <p:cNvSpPr>
                <a:spLocks/>
              </p:cNvSpPr>
              <p:nvPr/>
            </p:nvSpPr>
            <p:spPr bwMode="auto">
              <a:xfrm>
                <a:off x="2592" y="2055"/>
                <a:ext cx="15" cy="18"/>
              </a:xfrm>
              <a:custGeom>
                <a:avLst/>
                <a:gdLst>
                  <a:gd name="T0" fmla="*/ 1 w 15"/>
                  <a:gd name="T1" fmla="*/ 0 h 18"/>
                  <a:gd name="T2" fmla="*/ 0 w 15"/>
                  <a:gd name="T3" fmla="*/ 5 h 18"/>
                  <a:gd name="T4" fmla="*/ 9 w 15"/>
                  <a:gd name="T5" fmla="*/ 18 h 18"/>
                  <a:gd name="T6" fmla="*/ 15 w 15"/>
                  <a:gd name="T7" fmla="*/ 18 h 18"/>
                  <a:gd name="T8" fmla="*/ 1 w 15"/>
                  <a:gd name="T9" fmla="*/ 0 h 18"/>
                  <a:gd name="T10" fmla="*/ 0 60000 65536"/>
                  <a:gd name="T11" fmla="*/ 0 60000 65536"/>
                  <a:gd name="T12" fmla="*/ 0 60000 65536"/>
                  <a:gd name="T13" fmla="*/ 0 60000 65536"/>
                  <a:gd name="T14" fmla="*/ 0 60000 65536"/>
                  <a:gd name="T15" fmla="*/ 0 w 15"/>
                  <a:gd name="T16" fmla="*/ 0 h 18"/>
                  <a:gd name="T17" fmla="*/ 15 w 15"/>
                  <a:gd name="T18" fmla="*/ 18 h 18"/>
                </a:gdLst>
                <a:ahLst/>
                <a:cxnLst>
                  <a:cxn ang="T10">
                    <a:pos x="T0" y="T1"/>
                  </a:cxn>
                  <a:cxn ang="T11">
                    <a:pos x="T2" y="T3"/>
                  </a:cxn>
                  <a:cxn ang="T12">
                    <a:pos x="T4" y="T5"/>
                  </a:cxn>
                  <a:cxn ang="T13">
                    <a:pos x="T6" y="T7"/>
                  </a:cxn>
                  <a:cxn ang="T14">
                    <a:pos x="T8" y="T9"/>
                  </a:cxn>
                </a:cxnLst>
                <a:rect l="T15" t="T16" r="T17" b="T18"/>
                <a:pathLst>
                  <a:path w="15" h="18">
                    <a:moveTo>
                      <a:pt x="1" y="0"/>
                    </a:moveTo>
                    <a:lnTo>
                      <a:pt x="0" y="5"/>
                    </a:lnTo>
                    <a:lnTo>
                      <a:pt x="9" y="18"/>
                    </a:lnTo>
                    <a:lnTo>
                      <a:pt x="15" y="18"/>
                    </a:lnTo>
                    <a:lnTo>
                      <a:pt x="1" y="0"/>
                    </a:lnTo>
                    <a:close/>
                  </a:path>
                </a:pathLst>
              </a:custGeom>
              <a:solidFill>
                <a:srgbClr val="617087"/>
              </a:solidFill>
              <a:ln w="9525">
                <a:noFill/>
                <a:round/>
                <a:headEnd/>
                <a:tailEnd/>
              </a:ln>
            </p:spPr>
            <p:txBody>
              <a:bodyPr/>
              <a:lstStyle/>
              <a:p>
                <a:pPr algn="l" rtl="0"/>
                <a:endParaRPr lang="en-US"/>
              </a:p>
            </p:txBody>
          </p:sp>
          <p:sp>
            <p:nvSpPr>
              <p:cNvPr id="13592" name="Freeform 475"/>
              <p:cNvSpPr>
                <a:spLocks/>
              </p:cNvSpPr>
              <p:nvPr/>
            </p:nvSpPr>
            <p:spPr bwMode="auto">
              <a:xfrm>
                <a:off x="2651" y="2055"/>
                <a:ext cx="19" cy="18"/>
              </a:xfrm>
              <a:custGeom>
                <a:avLst/>
                <a:gdLst>
                  <a:gd name="T0" fmla="*/ 1 w 19"/>
                  <a:gd name="T1" fmla="*/ 0 h 18"/>
                  <a:gd name="T2" fmla="*/ 0 w 19"/>
                  <a:gd name="T3" fmla="*/ 5 h 18"/>
                  <a:gd name="T4" fmla="*/ 12 w 19"/>
                  <a:gd name="T5" fmla="*/ 18 h 18"/>
                  <a:gd name="T6" fmla="*/ 19 w 19"/>
                  <a:gd name="T7" fmla="*/ 18 h 18"/>
                  <a:gd name="T8" fmla="*/ 1 w 19"/>
                  <a:gd name="T9" fmla="*/ 0 h 18"/>
                  <a:gd name="T10" fmla="*/ 0 60000 65536"/>
                  <a:gd name="T11" fmla="*/ 0 60000 65536"/>
                  <a:gd name="T12" fmla="*/ 0 60000 65536"/>
                  <a:gd name="T13" fmla="*/ 0 60000 65536"/>
                  <a:gd name="T14" fmla="*/ 0 60000 65536"/>
                  <a:gd name="T15" fmla="*/ 0 w 19"/>
                  <a:gd name="T16" fmla="*/ 0 h 18"/>
                  <a:gd name="T17" fmla="*/ 19 w 19"/>
                  <a:gd name="T18" fmla="*/ 18 h 18"/>
                </a:gdLst>
                <a:ahLst/>
                <a:cxnLst>
                  <a:cxn ang="T10">
                    <a:pos x="T0" y="T1"/>
                  </a:cxn>
                  <a:cxn ang="T11">
                    <a:pos x="T2" y="T3"/>
                  </a:cxn>
                  <a:cxn ang="T12">
                    <a:pos x="T4" y="T5"/>
                  </a:cxn>
                  <a:cxn ang="T13">
                    <a:pos x="T6" y="T7"/>
                  </a:cxn>
                  <a:cxn ang="T14">
                    <a:pos x="T8" y="T9"/>
                  </a:cxn>
                </a:cxnLst>
                <a:rect l="T15" t="T16" r="T17" b="T18"/>
                <a:pathLst>
                  <a:path w="19" h="18">
                    <a:moveTo>
                      <a:pt x="1" y="0"/>
                    </a:moveTo>
                    <a:lnTo>
                      <a:pt x="0" y="5"/>
                    </a:lnTo>
                    <a:lnTo>
                      <a:pt x="12" y="18"/>
                    </a:lnTo>
                    <a:lnTo>
                      <a:pt x="19" y="18"/>
                    </a:lnTo>
                    <a:lnTo>
                      <a:pt x="1" y="0"/>
                    </a:lnTo>
                    <a:close/>
                  </a:path>
                </a:pathLst>
              </a:custGeom>
              <a:solidFill>
                <a:srgbClr val="617087"/>
              </a:solidFill>
              <a:ln w="9525">
                <a:noFill/>
                <a:round/>
                <a:headEnd/>
                <a:tailEnd/>
              </a:ln>
            </p:spPr>
            <p:txBody>
              <a:bodyPr/>
              <a:lstStyle/>
              <a:p>
                <a:pPr algn="l" rtl="0"/>
                <a:endParaRPr lang="en-US"/>
              </a:p>
            </p:txBody>
          </p:sp>
          <p:sp>
            <p:nvSpPr>
              <p:cNvPr id="13593" name="Freeform 476"/>
              <p:cNvSpPr>
                <a:spLocks/>
              </p:cNvSpPr>
              <p:nvPr/>
            </p:nvSpPr>
            <p:spPr bwMode="auto">
              <a:xfrm>
                <a:off x="2537" y="2035"/>
                <a:ext cx="226" cy="22"/>
              </a:xfrm>
              <a:custGeom>
                <a:avLst/>
                <a:gdLst>
                  <a:gd name="T0" fmla="*/ 9 w 226"/>
                  <a:gd name="T1" fmla="*/ 0 h 22"/>
                  <a:gd name="T2" fmla="*/ 0 w 226"/>
                  <a:gd name="T3" fmla="*/ 21 h 22"/>
                  <a:gd name="T4" fmla="*/ 225 w 226"/>
                  <a:gd name="T5" fmla="*/ 22 h 22"/>
                  <a:gd name="T6" fmla="*/ 226 w 226"/>
                  <a:gd name="T7" fmla="*/ 0 h 22"/>
                  <a:gd name="T8" fmla="*/ 9 w 226"/>
                  <a:gd name="T9" fmla="*/ 0 h 22"/>
                  <a:gd name="T10" fmla="*/ 0 60000 65536"/>
                  <a:gd name="T11" fmla="*/ 0 60000 65536"/>
                  <a:gd name="T12" fmla="*/ 0 60000 65536"/>
                  <a:gd name="T13" fmla="*/ 0 60000 65536"/>
                  <a:gd name="T14" fmla="*/ 0 60000 65536"/>
                  <a:gd name="T15" fmla="*/ 0 w 226"/>
                  <a:gd name="T16" fmla="*/ 0 h 22"/>
                  <a:gd name="T17" fmla="*/ 226 w 226"/>
                  <a:gd name="T18" fmla="*/ 22 h 22"/>
                </a:gdLst>
                <a:ahLst/>
                <a:cxnLst>
                  <a:cxn ang="T10">
                    <a:pos x="T0" y="T1"/>
                  </a:cxn>
                  <a:cxn ang="T11">
                    <a:pos x="T2" y="T3"/>
                  </a:cxn>
                  <a:cxn ang="T12">
                    <a:pos x="T4" y="T5"/>
                  </a:cxn>
                  <a:cxn ang="T13">
                    <a:pos x="T6" y="T7"/>
                  </a:cxn>
                  <a:cxn ang="T14">
                    <a:pos x="T8" y="T9"/>
                  </a:cxn>
                </a:cxnLst>
                <a:rect l="T15" t="T16" r="T17" b="T18"/>
                <a:pathLst>
                  <a:path w="226" h="22">
                    <a:moveTo>
                      <a:pt x="9" y="0"/>
                    </a:moveTo>
                    <a:lnTo>
                      <a:pt x="0" y="21"/>
                    </a:lnTo>
                    <a:lnTo>
                      <a:pt x="225" y="22"/>
                    </a:lnTo>
                    <a:lnTo>
                      <a:pt x="226" y="0"/>
                    </a:lnTo>
                    <a:lnTo>
                      <a:pt x="9" y="0"/>
                    </a:lnTo>
                    <a:close/>
                  </a:path>
                </a:pathLst>
              </a:custGeom>
              <a:solidFill>
                <a:srgbClr val="304259"/>
              </a:solidFill>
              <a:ln w="9525">
                <a:noFill/>
                <a:round/>
                <a:headEnd/>
                <a:tailEnd/>
              </a:ln>
            </p:spPr>
            <p:txBody>
              <a:bodyPr/>
              <a:lstStyle/>
              <a:p>
                <a:pPr algn="l" rtl="0"/>
                <a:endParaRPr lang="en-US"/>
              </a:p>
            </p:txBody>
          </p:sp>
          <p:sp>
            <p:nvSpPr>
              <p:cNvPr id="13594" name="Freeform 477"/>
              <p:cNvSpPr>
                <a:spLocks/>
              </p:cNvSpPr>
              <p:nvPr/>
            </p:nvSpPr>
            <p:spPr bwMode="auto">
              <a:xfrm>
                <a:off x="2546" y="2035"/>
                <a:ext cx="217" cy="14"/>
              </a:xfrm>
              <a:custGeom>
                <a:avLst/>
                <a:gdLst>
                  <a:gd name="T0" fmla="*/ 0 w 217"/>
                  <a:gd name="T1" fmla="*/ 0 h 14"/>
                  <a:gd name="T2" fmla="*/ 0 w 217"/>
                  <a:gd name="T3" fmla="*/ 13 h 14"/>
                  <a:gd name="T4" fmla="*/ 216 w 217"/>
                  <a:gd name="T5" fmla="*/ 14 h 14"/>
                  <a:gd name="T6" fmla="*/ 217 w 217"/>
                  <a:gd name="T7" fmla="*/ 0 h 14"/>
                  <a:gd name="T8" fmla="*/ 0 w 217"/>
                  <a:gd name="T9" fmla="*/ 0 h 14"/>
                  <a:gd name="T10" fmla="*/ 0 60000 65536"/>
                  <a:gd name="T11" fmla="*/ 0 60000 65536"/>
                  <a:gd name="T12" fmla="*/ 0 60000 65536"/>
                  <a:gd name="T13" fmla="*/ 0 60000 65536"/>
                  <a:gd name="T14" fmla="*/ 0 60000 65536"/>
                  <a:gd name="T15" fmla="*/ 0 w 217"/>
                  <a:gd name="T16" fmla="*/ 0 h 14"/>
                  <a:gd name="T17" fmla="*/ 217 w 217"/>
                  <a:gd name="T18" fmla="*/ 14 h 14"/>
                </a:gdLst>
                <a:ahLst/>
                <a:cxnLst>
                  <a:cxn ang="T10">
                    <a:pos x="T0" y="T1"/>
                  </a:cxn>
                  <a:cxn ang="T11">
                    <a:pos x="T2" y="T3"/>
                  </a:cxn>
                  <a:cxn ang="T12">
                    <a:pos x="T4" y="T5"/>
                  </a:cxn>
                  <a:cxn ang="T13">
                    <a:pos x="T6" y="T7"/>
                  </a:cxn>
                  <a:cxn ang="T14">
                    <a:pos x="T8" y="T9"/>
                  </a:cxn>
                </a:cxnLst>
                <a:rect l="T15" t="T16" r="T17" b="T18"/>
                <a:pathLst>
                  <a:path w="217" h="14">
                    <a:moveTo>
                      <a:pt x="0" y="0"/>
                    </a:moveTo>
                    <a:lnTo>
                      <a:pt x="0" y="13"/>
                    </a:lnTo>
                    <a:lnTo>
                      <a:pt x="216" y="14"/>
                    </a:lnTo>
                    <a:lnTo>
                      <a:pt x="217" y="0"/>
                    </a:lnTo>
                    <a:lnTo>
                      <a:pt x="0" y="0"/>
                    </a:lnTo>
                    <a:close/>
                  </a:path>
                </a:pathLst>
              </a:custGeom>
              <a:solidFill>
                <a:srgbClr val="0F1E30"/>
              </a:solidFill>
              <a:ln w="9525">
                <a:noFill/>
                <a:round/>
                <a:headEnd/>
                <a:tailEnd/>
              </a:ln>
            </p:spPr>
            <p:txBody>
              <a:bodyPr/>
              <a:lstStyle/>
              <a:p>
                <a:pPr algn="l" rtl="0"/>
                <a:endParaRPr lang="en-US"/>
              </a:p>
            </p:txBody>
          </p:sp>
          <p:sp>
            <p:nvSpPr>
              <p:cNvPr id="13595" name="Freeform 478"/>
              <p:cNvSpPr>
                <a:spLocks/>
              </p:cNvSpPr>
              <p:nvPr/>
            </p:nvSpPr>
            <p:spPr bwMode="auto">
              <a:xfrm>
                <a:off x="2575" y="2060"/>
                <a:ext cx="26" cy="14"/>
              </a:xfrm>
              <a:custGeom>
                <a:avLst/>
                <a:gdLst>
                  <a:gd name="T0" fmla="*/ 17 w 26"/>
                  <a:gd name="T1" fmla="*/ 0 h 14"/>
                  <a:gd name="T2" fmla="*/ 0 w 26"/>
                  <a:gd name="T3" fmla="*/ 14 h 14"/>
                  <a:gd name="T4" fmla="*/ 26 w 26"/>
                  <a:gd name="T5" fmla="*/ 13 h 14"/>
                  <a:gd name="T6" fmla="*/ 17 w 26"/>
                  <a:gd name="T7" fmla="*/ 0 h 14"/>
                  <a:gd name="T8" fmla="*/ 0 60000 65536"/>
                  <a:gd name="T9" fmla="*/ 0 60000 65536"/>
                  <a:gd name="T10" fmla="*/ 0 60000 65536"/>
                  <a:gd name="T11" fmla="*/ 0 60000 65536"/>
                  <a:gd name="T12" fmla="*/ 0 w 26"/>
                  <a:gd name="T13" fmla="*/ 0 h 14"/>
                  <a:gd name="T14" fmla="*/ 26 w 26"/>
                  <a:gd name="T15" fmla="*/ 14 h 14"/>
                </a:gdLst>
                <a:ahLst/>
                <a:cxnLst>
                  <a:cxn ang="T8">
                    <a:pos x="T0" y="T1"/>
                  </a:cxn>
                  <a:cxn ang="T9">
                    <a:pos x="T2" y="T3"/>
                  </a:cxn>
                  <a:cxn ang="T10">
                    <a:pos x="T4" y="T5"/>
                  </a:cxn>
                  <a:cxn ang="T11">
                    <a:pos x="T6" y="T7"/>
                  </a:cxn>
                </a:cxnLst>
                <a:rect l="T12" t="T13" r="T14" b="T15"/>
                <a:pathLst>
                  <a:path w="26" h="14">
                    <a:moveTo>
                      <a:pt x="17" y="0"/>
                    </a:moveTo>
                    <a:lnTo>
                      <a:pt x="0" y="14"/>
                    </a:lnTo>
                    <a:lnTo>
                      <a:pt x="26" y="13"/>
                    </a:lnTo>
                    <a:lnTo>
                      <a:pt x="17" y="0"/>
                    </a:lnTo>
                    <a:close/>
                  </a:path>
                </a:pathLst>
              </a:custGeom>
              <a:solidFill>
                <a:srgbClr val="828FA1"/>
              </a:solidFill>
              <a:ln w="9525">
                <a:noFill/>
                <a:round/>
                <a:headEnd/>
                <a:tailEnd/>
              </a:ln>
            </p:spPr>
            <p:txBody>
              <a:bodyPr/>
              <a:lstStyle/>
              <a:p>
                <a:pPr algn="l" rtl="0"/>
                <a:endParaRPr lang="en-US"/>
              </a:p>
            </p:txBody>
          </p:sp>
          <p:sp>
            <p:nvSpPr>
              <p:cNvPr id="13596" name="Freeform 479"/>
              <p:cNvSpPr>
                <a:spLocks/>
              </p:cNvSpPr>
              <p:nvPr/>
            </p:nvSpPr>
            <p:spPr bwMode="auto">
              <a:xfrm>
                <a:off x="2635" y="2060"/>
                <a:ext cx="28" cy="13"/>
              </a:xfrm>
              <a:custGeom>
                <a:avLst/>
                <a:gdLst>
                  <a:gd name="T0" fmla="*/ 16 w 28"/>
                  <a:gd name="T1" fmla="*/ 0 h 13"/>
                  <a:gd name="T2" fmla="*/ 0 w 28"/>
                  <a:gd name="T3" fmla="*/ 13 h 13"/>
                  <a:gd name="T4" fmla="*/ 28 w 28"/>
                  <a:gd name="T5" fmla="*/ 13 h 13"/>
                  <a:gd name="T6" fmla="*/ 16 w 28"/>
                  <a:gd name="T7" fmla="*/ 0 h 13"/>
                  <a:gd name="T8" fmla="*/ 0 60000 65536"/>
                  <a:gd name="T9" fmla="*/ 0 60000 65536"/>
                  <a:gd name="T10" fmla="*/ 0 60000 65536"/>
                  <a:gd name="T11" fmla="*/ 0 60000 65536"/>
                  <a:gd name="T12" fmla="*/ 0 w 28"/>
                  <a:gd name="T13" fmla="*/ 0 h 13"/>
                  <a:gd name="T14" fmla="*/ 28 w 28"/>
                  <a:gd name="T15" fmla="*/ 13 h 13"/>
                </a:gdLst>
                <a:ahLst/>
                <a:cxnLst>
                  <a:cxn ang="T8">
                    <a:pos x="T0" y="T1"/>
                  </a:cxn>
                  <a:cxn ang="T9">
                    <a:pos x="T2" y="T3"/>
                  </a:cxn>
                  <a:cxn ang="T10">
                    <a:pos x="T4" y="T5"/>
                  </a:cxn>
                  <a:cxn ang="T11">
                    <a:pos x="T6" y="T7"/>
                  </a:cxn>
                </a:cxnLst>
                <a:rect l="T12" t="T13" r="T14" b="T15"/>
                <a:pathLst>
                  <a:path w="28" h="13">
                    <a:moveTo>
                      <a:pt x="16" y="0"/>
                    </a:moveTo>
                    <a:lnTo>
                      <a:pt x="0" y="13"/>
                    </a:lnTo>
                    <a:lnTo>
                      <a:pt x="28" y="13"/>
                    </a:lnTo>
                    <a:lnTo>
                      <a:pt x="16" y="0"/>
                    </a:lnTo>
                    <a:close/>
                  </a:path>
                </a:pathLst>
              </a:custGeom>
              <a:solidFill>
                <a:srgbClr val="828FA1"/>
              </a:solidFill>
              <a:ln w="9525">
                <a:noFill/>
                <a:round/>
                <a:headEnd/>
                <a:tailEnd/>
              </a:ln>
            </p:spPr>
            <p:txBody>
              <a:bodyPr/>
              <a:lstStyle/>
              <a:p>
                <a:pPr algn="l" rtl="0"/>
                <a:endParaRPr lang="en-US"/>
              </a:p>
            </p:txBody>
          </p:sp>
          <p:sp>
            <p:nvSpPr>
              <p:cNvPr id="13597" name="Freeform 480"/>
              <p:cNvSpPr>
                <a:spLocks/>
              </p:cNvSpPr>
              <p:nvPr/>
            </p:nvSpPr>
            <p:spPr bwMode="auto">
              <a:xfrm>
                <a:off x="2697" y="2060"/>
                <a:ext cx="27" cy="14"/>
              </a:xfrm>
              <a:custGeom>
                <a:avLst/>
                <a:gdLst>
                  <a:gd name="T0" fmla="*/ 14 w 27"/>
                  <a:gd name="T1" fmla="*/ 0 h 14"/>
                  <a:gd name="T2" fmla="*/ 0 w 27"/>
                  <a:gd name="T3" fmla="*/ 14 h 14"/>
                  <a:gd name="T4" fmla="*/ 27 w 27"/>
                  <a:gd name="T5" fmla="*/ 14 h 14"/>
                  <a:gd name="T6" fmla="*/ 14 w 27"/>
                  <a:gd name="T7" fmla="*/ 0 h 14"/>
                  <a:gd name="T8" fmla="*/ 0 60000 65536"/>
                  <a:gd name="T9" fmla="*/ 0 60000 65536"/>
                  <a:gd name="T10" fmla="*/ 0 60000 65536"/>
                  <a:gd name="T11" fmla="*/ 0 60000 65536"/>
                  <a:gd name="T12" fmla="*/ 0 w 27"/>
                  <a:gd name="T13" fmla="*/ 0 h 14"/>
                  <a:gd name="T14" fmla="*/ 27 w 27"/>
                  <a:gd name="T15" fmla="*/ 14 h 14"/>
                </a:gdLst>
                <a:ahLst/>
                <a:cxnLst>
                  <a:cxn ang="T8">
                    <a:pos x="T0" y="T1"/>
                  </a:cxn>
                  <a:cxn ang="T9">
                    <a:pos x="T2" y="T3"/>
                  </a:cxn>
                  <a:cxn ang="T10">
                    <a:pos x="T4" y="T5"/>
                  </a:cxn>
                  <a:cxn ang="T11">
                    <a:pos x="T6" y="T7"/>
                  </a:cxn>
                </a:cxnLst>
                <a:rect l="T12" t="T13" r="T14" b="T15"/>
                <a:pathLst>
                  <a:path w="27" h="14">
                    <a:moveTo>
                      <a:pt x="14" y="0"/>
                    </a:moveTo>
                    <a:lnTo>
                      <a:pt x="0" y="14"/>
                    </a:lnTo>
                    <a:lnTo>
                      <a:pt x="27" y="14"/>
                    </a:lnTo>
                    <a:lnTo>
                      <a:pt x="14" y="0"/>
                    </a:lnTo>
                    <a:close/>
                  </a:path>
                </a:pathLst>
              </a:custGeom>
              <a:solidFill>
                <a:srgbClr val="828FA1"/>
              </a:solidFill>
              <a:ln w="9525">
                <a:noFill/>
                <a:round/>
                <a:headEnd/>
                <a:tailEnd/>
              </a:ln>
            </p:spPr>
            <p:txBody>
              <a:bodyPr/>
              <a:lstStyle/>
              <a:p>
                <a:pPr algn="l" rtl="0"/>
                <a:endParaRPr lang="en-US"/>
              </a:p>
            </p:txBody>
          </p:sp>
          <p:sp>
            <p:nvSpPr>
              <p:cNvPr id="13598" name="Freeform 481"/>
              <p:cNvSpPr>
                <a:spLocks/>
              </p:cNvSpPr>
              <p:nvPr/>
            </p:nvSpPr>
            <p:spPr bwMode="auto">
              <a:xfrm>
                <a:off x="2711" y="2055"/>
                <a:ext cx="18" cy="19"/>
              </a:xfrm>
              <a:custGeom>
                <a:avLst/>
                <a:gdLst>
                  <a:gd name="T0" fmla="*/ 0 w 18"/>
                  <a:gd name="T1" fmla="*/ 5 h 19"/>
                  <a:gd name="T2" fmla="*/ 0 w 18"/>
                  <a:gd name="T3" fmla="*/ 0 h 19"/>
                  <a:gd name="T4" fmla="*/ 18 w 18"/>
                  <a:gd name="T5" fmla="*/ 19 h 19"/>
                  <a:gd name="T6" fmla="*/ 13 w 18"/>
                  <a:gd name="T7" fmla="*/ 19 h 19"/>
                  <a:gd name="T8" fmla="*/ 0 w 18"/>
                  <a:gd name="T9" fmla="*/ 5 h 19"/>
                  <a:gd name="T10" fmla="*/ 0 60000 65536"/>
                  <a:gd name="T11" fmla="*/ 0 60000 65536"/>
                  <a:gd name="T12" fmla="*/ 0 60000 65536"/>
                  <a:gd name="T13" fmla="*/ 0 60000 65536"/>
                  <a:gd name="T14" fmla="*/ 0 60000 65536"/>
                  <a:gd name="T15" fmla="*/ 0 w 18"/>
                  <a:gd name="T16" fmla="*/ 0 h 19"/>
                  <a:gd name="T17" fmla="*/ 18 w 18"/>
                  <a:gd name="T18" fmla="*/ 19 h 19"/>
                </a:gdLst>
                <a:ahLst/>
                <a:cxnLst>
                  <a:cxn ang="T10">
                    <a:pos x="T0" y="T1"/>
                  </a:cxn>
                  <a:cxn ang="T11">
                    <a:pos x="T2" y="T3"/>
                  </a:cxn>
                  <a:cxn ang="T12">
                    <a:pos x="T4" y="T5"/>
                  </a:cxn>
                  <a:cxn ang="T13">
                    <a:pos x="T6" y="T7"/>
                  </a:cxn>
                  <a:cxn ang="T14">
                    <a:pos x="T8" y="T9"/>
                  </a:cxn>
                </a:cxnLst>
                <a:rect l="T15" t="T16" r="T17" b="T18"/>
                <a:pathLst>
                  <a:path w="18" h="19">
                    <a:moveTo>
                      <a:pt x="0" y="5"/>
                    </a:moveTo>
                    <a:lnTo>
                      <a:pt x="0" y="0"/>
                    </a:lnTo>
                    <a:lnTo>
                      <a:pt x="18" y="19"/>
                    </a:lnTo>
                    <a:lnTo>
                      <a:pt x="13" y="19"/>
                    </a:lnTo>
                    <a:lnTo>
                      <a:pt x="0" y="5"/>
                    </a:lnTo>
                    <a:close/>
                  </a:path>
                </a:pathLst>
              </a:custGeom>
              <a:solidFill>
                <a:srgbClr val="617087"/>
              </a:solidFill>
              <a:ln w="9525">
                <a:noFill/>
                <a:round/>
                <a:headEnd/>
                <a:tailEnd/>
              </a:ln>
            </p:spPr>
            <p:txBody>
              <a:bodyPr/>
              <a:lstStyle/>
              <a:p>
                <a:pPr algn="l" rtl="0"/>
                <a:endParaRPr lang="en-US"/>
              </a:p>
            </p:txBody>
          </p:sp>
          <p:sp>
            <p:nvSpPr>
              <p:cNvPr id="13599" name="Freeform 482"/>
              <p:cNvSpPr>
                <a:spLocks/>
              </p:cNvSpPr>
              <p:nvPr/>
            </p:nvSpPr>
            <p:spPr bwMode="auto">
              <a:xfrm>
                <a:off x="2548" y="2048"/>
                <a:ext cx="41" cy="18"/>
              </a:xfrm>
              <a:custGeom>
                <a:avLst/>
                <a:gdLst>
                  <a:gd name="T0" fmla="*/ 14 w 41"/>
                  <a:gd name="T1" fmla="*/ 18 h 18"/>
                  <a:gd name="T2" fmla="*/ 0 w 41"/>
                  <a:gd name="T3" fmla="*/ 0 h 18"/>
                  <a:gd name="T4" fmla="*/ 41 w 41"/>
                  <a:gd name="T5" fmla="*/ 0 h 18"/>
                  <a:gd name="T6" fmla="*/ 14 w 41"/>
                  <a:gd name="T7" fmla="*/ 18 h 18"/>
                  <a:gd name="T8" fmla="*/ 0 60000 65536"/>
                  <a:gd name="T9" fmla="*/ 0 60000 65536"/>
                  <a:gd name="T10" fmla="*/ 0 60000 65536"/>
                  <a:gd name="T11" fmla="*/ 0 60000 65536"/>
                  <a:gd name="T12" fmla="*/ 0 w 41"/>
                  <a:gd name="T13" fmla="*/ 0 h 18"/>
                  <a:gd name="T14" fmla="*/ 41 w 41"/>
                  <a:gd name="T15" fmla="*/ 18 h 18"/>
                </a:gdLst>
                <a:ahLst/>
                <a:cxnLst>
                  <a:cxn ang="T8">
                    <a:pos x="T0" y="T1"/>
                  </a:cxn>
                  <a:cxn ang="T9">
                    <a:pos x="T2" y="T3"/>
                  </a:cxn>
                  <a:cxn ang="T10">
                    <a:pos x="T4" y="T5"/>
                  </a:cxn>
                  <a:cxn ang="T11">
                    <a:pos x="T6" y="T7"/>
                  </a:cxn>
                </a:cxnLst>
                <a:rect l="T12" t="T13" r="T14" b="T15"/>
                <a:pathLst>
                  <a:path w="41" h="18">
                    <a:moveTo>
                      <a:pt x="14" y="18"/>
                    </a:moveTo>
                    <a:lnTo>
                      <a:pt x="0" y="0"/>
                    </a:lnTo>
                    <a:lnTo>
                      <a:pt x="41" y="0"/>
                    </a:lnTo>
                    <a:lnTo>
                      <a:pt x="14" y="18"/>
                    </a:lnTo>
                    <a:close/>
                  </a:path>
                </a:pathLst>
              </a:custGeom>
              <a:solidFill>
                <a:srgbClr val="000000"/>
              </a:solidFill>
              <a:ln w="9525">
                <a:noFill/>
                <a:round/>
                <a:headEnd/>
                <a:tailEnd/>
              </a:ln>
            </p:spPr>
            <p:txBody>
              <a:bodyPr/>
              <a:lstStyle/>
              <a:p>
                <a:pPr algn="l" rtl="0"/>
                <a:endParaRPr lang="en-US"/>
              </a:p>
            </p:txBody>
          </p:sp>
          <p:sp>
            <p:nvSpPr>
              <p:cNvPr id="13600" name="Freeform 483"/>
              <p:cNvSpPr>
                <a:spLocks/>
              </p:cNvSpPr>
              <p:nvPr/>
            </p:nvSpPr>
            <p:spPr bwMode="auto">
              <a:xfrm>
                <a:off x="2601" y="2048"/>
                <a:ext cx="42" cy="19"/>
              </a:xfrm>
              <a:custGeom>
                <a:avLst/>
                <a:gdLst>
                  <a:gd name="T0" fmla="*/ 17 w 42"/>
                  <a:gd name="T1" fmla="*/ 19 h 19"/>
                  <a:gd name="T2" fmla="*/ 0 w 42"/>
                  <a:gd name="T3" fmla="*/ 0 h 19"/>
                  <a:gd name="T4" fmla="*/ 42 w 42"/>
                  <a:gd name="T5" fmla="*/ 0 h 19"/>
                  <a:gd name="T6" fmla="*/ 17 w 42"/>
                  <a:gd name="T7" fmla="*/ 19 h 19"/>
                  <a:gd name="T8" fmla="*/ 0 60000 65536"/>
                  <a:gd name="T9" fmla="*/ 0 60000 65536"/>
                  <a:gd name="T10" fmla="*/ 0 60000 65536"/>
                  <a:gd name="T11" fmla="*/ 0 60000 65536"/>
                  <a:gd name="T12" fmla="*/ 0 w 42"/>
                  <a:gd name="T13" fmla="*/ 0 h 19"/>
                  <a:gd name="T14" fmla="*/ 42 w 42"/>
                  <a:gd name="T15" fmla="*/ 19 h 19"/>
                </a:gdLst>
                <a:ahLst/>
                <a:cxnLst>
                  <a:cxn ang="T8">
                    <a:pos x="T0" y="T1"/>
                  </a:cxn>
                  <a:cxn ang="T9">
                    <a:pos x="T2" y="T3"/>
                  </a:cxn>
                  <a:cxn ang="T10">
                    <a:pos x="T4" y="T5"/>
                  </a:cxn>
                  <a:cxn ang="T11">
                    <a:pos x="T6" y="T7"/>
                  </a:cxn>
                </a:cxnLst>
                <a:rect l="T12" t="T13" r="T14" b="T15"/>
                <a:pathLst>
                  <a:path w="42" h="19">
                    <a:moveTo>
                      <a:pt x="17" y="19"/>
                    </a:moveTo>
                    <a:lnTo>
                      <a:pt x="0" y="0"/>
                    </a:lnTo>
                    <a:lnTo>
                      <a:pt x="42" y="0"/>
                    </a:lnTo>
                    <a:lnTo>
                      <a:pt x="17" y="19"/>
                    </a:lnTo>
                    <a:close/>
                  </a:path>
                </a:pathLst>
              </a:custGeom>
              <a:solidFill>
                <a:srgbClr val="000000"/>
              </a:solidFill>
              <a:ln w="9525">
                <a:noFill/>
                <a:round/>
                <a:headEnd/>
                <a:tailEnd/>
              </a:ln>
            </p:spPr>
            <p:txBody>
              <a:bodyPr/>
              <a:lstStyle/>
              <a:p>
                <a:pPr algn="l" rtl="0"/>
                <a:endParaRPr lang="en-US"/>
              </a:p>
            </p:txBody>
          </p:sp>
          <p:sp>
            <p:nvSpPr>
              <p:cNvPr id="13601" name="Freeform 484"/>
              <p:cNvSpPr>
                <a:spLocks/>
              </p:cNvSpPr>
              <p:nvPr/>
            </p:nvSpPr>
            <p:spPr bwMode="auto">
              <a:xfrm>
                <a:off x="2663" y="2049"/>
                <a:ext cx="41" cy="19"/>
              </a:xfrm>
              <a:custGeom>
                <a:avLst/>
                <a:gdLst>
                  <a:gd name="T0" fmla="*/ 17 w 41"/>
                  <a:gd name="T1" fmla="*/ 19 h 19"/>
                  <a:gd name="T2" fmla="*/ 0 w 41"/>
                  <a:gd name="T3" fmla="*/ 0 h 19"/>
                  <a:gd name="T4" fmla="*/ 41 w 41"/>
                  <a:gd name="T5" fmla="*/ 0 h 19"/>
                  <a:gd name="T6" fmla="*/ 17 w 41"/>
                  <a:gd name="T7" fmla="*/ 19 h 19"/>
                  <a:gd name="T8" fmla="*/ 0 60000 65536"/>
                  <a:gd name="T9" fmla="*/ 0 60000 65536"/>
                  <a:gd name="T10" fmla="*/ 0 60000 65536"/>
                  <a:gd name="T11" fmla="*/ 0 60000 65536"/>
                  <a:gd name="T12" fmla="*/ 0 w 41"/>
                  <a:gd name="T13" fmla="*/ 0 h 19"/>
                  <a:gd name="T14" fmla="*/ 41 w 41"/>
                  <a:gd name="T15" fmla="*/ 19 h 19"/>
                </a:gdLst>
                <a:ahLst/>
                <a:cxnLst>
                  <a:cxn ang="T8">
                    <a:pos x="T0" y="T1"/>
                  </a:cxn>
                  <a:cxn ang="T9">
                    <a:pos x="T2" y="T3"/>
                  </a:cxn>
                  <a:cxn ang="T10">
                    <a:pos x="T4" y="T5"/>
                  </a:cxn>
                  <a:cxn ang="T11">
                    <a:pos x="T6" y="T7"/>
                  </a:cxn>
                </a:cxnLst>
                <a:rect l="T12" t="T13" r="T14" b="T15"/>
                <a:pathLst>
                  <a:path w="41" h="19">
                    <a:moveTo>
                      <a:pt x="17" y="19"/>
                    </a:moveTo>
                    <a:lnTo>
                      <a:pt x="0" y="0"/>
                    </a:lnTo>
                    <a:lnTo>
                      <a:pt x="41" y="0"/>
                    </a:lnTo>
                    <a:lnTo>
                      <a:pt x="17" y="19"/>
                    </a:lnTo>
                    <a:close/>
                  </a:path>
                </a:pathLst>
              </a:custGeom>
              <a:solidFill>
                <a:srgbClr val="000000"/>
              </a:solidFill>
              <a:ln w="9525">
                <a:noFill/>
                <a:round/>
                <a:headEnd/>
                <a:tailEnd/>
              </a:ln>
            </p:spPr>
            <p:txBody>
              <a:bodyPr/>
              <a:lstStyle/>
              <a:p>
                <a:pPr algn="l" rtl="0"/>
                <a:endParaRPr lang="en-US"/>
              </a:p>
            </p:txBody>
          </p:sp>
          <p:sp>
            <p:nvSpPr>
              <p:cNvPr id="13602" name="Freeform 485"/>
              <p:cNvSpPr>
                <a:spLocks/>
              </p:cNvSpPr>
              <p:nvPr/>
            </p:nvSpPr>
            <p:spPr bwMode="auto">
              <a:xfrm>
                <a:off x="2718" y="2048"/>
                <a:ext cx="42" cy="20"/>
              </a:xfrm>
              <a:custGeom>
                <a:avLst/>
                <a:gdLst>
                  <a:gd name="T0" fmla="*/ 20 w 42"/>
                  <a:gd name="T1" fmla="*/ 20 h 20"/>
                  <a:gd name="T2" fmla="*/ 0 w 42"/>
                  <a:gd name="T3" fmla="*/ 0 h 20"/>
                  <a:gd name="T4" fmla="*/ 42 w 42"/>
                  <a:gd name="T5" fmla="*/ 0 h 20"/>
                  <a:gd name="T6" fmla="*/ 20 w 42"/>
                  <a:gd name="T7" fmla="*/ 20 h 20"/>
                  <a:gd name="T8" fmla="*/ 0 60000 65536"/>
                  <a:gd name="T9" fmla="*/ 0 60000 65536"/>
                  <a:gd name="T10" fmla="*/ 0 60000 65536"/>
                  <a:gd name="T11" fmla="*/ 0 60000 65536"/>
                  <a:gd name="T12" fmla="*/ 0 w 42"/>
                  <a:gd name="T13" fmla="*/ 0 h 20"/>
                  <a:gd name="T14" fmla="*/ 42 w 42"/>
                  <a:gd name="T15" fmla="*/ 20 h 20"/>
                </a:gdLst>
                <a:ahLst/>
                <a:cxnLst>
                  <a:cxn ang="T8">
                    <a:pos x="T0" y="T1"/>
                  </a:cxn>
                  <a:cxn ang="T9">
                    <a:pos x="T2" y="T3"/>
                  </a:cxn>
                  <a:cxn ang="T10">
                    <a:pos x="T4" y="T5"/>
                  </a:cxn>
                  <a:cxn ang="T11">
                    <a:pos x="T6" y="T7"/>
                  </a:cxn>
                </a:cxnLst>
                <a:rect l="T12" t="T13" r="T14" b="T15"/>
                <a:pathLst>
                  <a:path w="42" h="20">
                    <a:moveTo>
                      <a:pt x="20" y="20"/>
                    </a:moveTo>
                    <a:lnTo>
                      <a:pt x="0" y="0"/>
                    </a:lnTo>
                    <a:lnTo>
                      <a:pt x="42" y="0"/>
                    </a:lnTo>
                    <a:lnTo>
                      <a:pt x="20" y="20"/>
                    </a:lnTo>
                    <a:close/>
                  </a:path>
                </a:pathLst>
              </a:custGeom>
              <a:solidFill>
                <a:srgbClr val="000000"/>
              </a:solidFill>
              <a:ln w="9525">
                <a:noFill/>
                <a:round/>
                <a:headEnd/>
                <a:tailEnd/>
              </a:ln>
            </p:spPr>
            <p:txBody>
              <a:bodyPr/>
              <a:lstStyle/>
              <a:p>
                <a:pPr algn="l" rtl="0"/>
                <a:endParaRPr lang="en-US"/>
              </a:p>
            </p:txBody>
          </p:sp>
          <p:sp>
            <p:nvSpPr>
              <p:cNvPr id="13603" name="Freeform 486"/>
              <p:cNvSpPr>
                <a:spLocks/>
              </p:cNvSpPr>
              <p:nvPr/>
            </p:nvSpPr>
            <p:spPr bwMode="auto">
              <a:xfrm>
                <a:off x="2554" y="2056"/>
                <a:ext cx="23" cy="10"/>
              </a:xfrm>
              <a:custGeom>
                <a:avLst/>
                <a:gdLst>
                  <a:gd name="T0" fmla="*/ 0 w 23"/>
                  <a:gd name="T1" fmla="*/ 0 h 10"/>
                  <a:gd name="T2" fmla="*/ 23 w 23"/>
                  <a:gd name="T3" fmla="*/ 0 h 10"/>
                  <a:gd name="T4" fmla="*/ 8 w 23"/>
                  <a:gd name="T5" fmla="*/ 10 h 10"/>
                  <a:gd name="T6" fmla="*/ 0 w 23"/>
                  <a:gd name="T7" fmla="*/ 0 h 10"/>
                  <a:gd name="T8" fmla="*/ 0 60000 65536"/>
                  <a:gd name="T9" fmla="*/ 0 60000 65536"/>
                  <a:gd name="T10" fmla="*/ 0 60000 65536"/>
                  <a:gd name="T11" fmla="*/ 0 60000 65536"/>
                  <a:gd name="T12" fmla="*/ 0 w 23"/>
                  <a:gd name="T13" fmla="*/ 0 h 10"/>
                  <a:gd name="T14" fmla="*/ 23 w 23"/>
                  <a:gd name="T15" fmla="*/ 10 h 10"/>
                </a:gdLst>
                <a:ahLst/>
                <a:cxnLst>
                  <a:cxn ang="T8">
                    <a:pos x="T0" y="T1"/>
                  </a:cxn>
                  <a:cxn ang="T9">
                    <a:pos x="T2" y="T3"/>
                  </a:cxn>
                  <a:cxn ang="T10">
                    <a:pos x="T4" y="T5"/>
                  </a:cxn>
                  <a:cxn ang="T11">
                    <a:pos x="T6" y="T7"/>
                  </a:cxn>
                </a:cxnLst>
                <a:rect l="T12" t="T13" r="T14" b="T15"/>
                <a:pathLst>
                  <a:path w="23" h="10">
                    <a:moveTo>
                      <a:pt x="0" y="0"/>
                    </a:moveTo>
                    <a:lnTo>
                      <a:pt x="23" y="0"/>
                    </a:lnTo>
                    <a:lnTo>
                      <a:pt x="8" y="10"/>
                    </a:lnTo>
                    <a:lnTo>
                      <a:pt x="0" y="0"/>
                    </a:lnTo>
                    <a:close/>
                  </a:path>
                </a:pathLst>
              </a:custGeom>
              <a:solidFill>
                <a:srgbClr val="828FA1"/>
              </a:solidFill>
              <a:ln w="9525">
                <a:noFill/>
                <a:round/>
                <a:headEnd/>
                <a:tailEnd/>
              </a:ln>
            </p:spPr>
            <p:txBody>
              <a:bodyPr/>
              <a:lstStyle/>
              <a:p>
                <a:pPr algn="l" rtl="0"/>
                <a:endParaRPr lang="en-US"/>
              </a:p>
            </p:txBody>
          </p:sp>
          <p:sp>
            <p:nvSpPr>
              <p:cNvPr id="13604" name="Freeform 487"/>
              <p:cNvSpPr>
                <a:spLocks/>
              </p:cNvSpPr>
              <p:nvPr/>
            </p:nvSpPr>
            <p:spPr bwMode="auto">
              <a:xfrm>
                <a:off x="2609" y="2056"/>
                <a:ext cx="23" cy="11"/>
              </a:xfrm>
              <a:custGeom>
                <a:avLst/>
                <a:gdLst>
                  <a:gd name="T0" fmla="*/ 0 w 23"/>
                  <a:gd name="T1" fmla="*/ 1 h 11"/>
                  <a:gd name="T2" fmla="*/ 23 w 23"/>
                  <a:gd name="T3" fmla="*/ 0 h 11"/>
                  <a:gd name="T4" fmla="*/ 9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9" y="11"/>
                    </a:lnTo>
                    <a:lnTo>
                      <a:pt x="0" y="1"/>
                    </a:lnTo>
                    <a:close/>
                  </a:path>
                </a:pathLst>
              </a:custGeom>
              <a:solidFill>
                <a:srgbClr val="828FA1"/>
              </a:solidFill>
              <a:ln w="9525">
                <a:noFill/>
                <a:round/>
                <a:headEnd/>
                <a:tailEnd/>
              </a:ln>
            </p:spPr>
            <p:txBody>
              <a:bodyPr/>
              <a:lstStyle/>
              <a:p>
                <a:pPr algn="l" rtl="0"/>
                <a:endParaRPr lang="en-US"/>
              </a:p>
            </p:txBody>
          </p:sp>
          <p:sp>
            <p:nvSpPr>
              <p:cNvPr id="13605" name="Freeform 488"/>
              <p:cNvSpPr>
                <a:spLocks/>
              </p:cNvSpPr>
              <p:nvPr/>
            </p:nvSpPr>
            <p:spPr bwMode="auto">
              <a:xfrm>
                <a:off x="2554" y="2052"/>
                <a:ext cx="30" cy="7"/>
              </a:xfrm>
              <a:custGeom>
                <a:avLst/>
                <a:gdLst>
                  <a:gd name="T0" fmla="*/ 30 w 30"/>
                  <a:gd name="T1" fmla="*/ 0 h 7"/>
                  <a:gd name="T2" fmla="*/ 0 w 30"/>
                  <a:gd name="T3" fmla="*/ 0 h 7"/>
                  <a:gd name="T4" fmla="*/ 0 w 30"/>
                  <a:gd name="T5" fmla="*/ 4 h 7"/>
                  <a:gd name="T6" fmla="*/ 2 w 30"/>
                  <a:gd name="T7" fmla="*/ 7 h 7"/>
                  <a:gd name="T8" fmla="*/ 20 w 30"/>
                  <a:gd name="T9" fmla="*/ 6 h 7"/>
                  <a:gd name="T10" fmla="*/ 30 w 30"/>
                  <a:gd name="T11" fmla="*/ 0 h 7"/>
                  <a:gd name="T12" fmla="*/ 0 60000 65536"/>
                  <a:gd name="T13" fmla="*/ 0 60000 65536"/>
                  <a:gd name="T14" fmla="*/ 0 60000 65536"/>
                  <a:gd name="T15" fmla="*/ 0 60000 65536"/>
                  <a:gd name="T16" fmla="*/ 0 60000 65536"/>
                  <a:gd name="T17" fmla="*/ 0 60000 65536"/>
                  <a:gd name="T18" fmla="*/ 0 w 30"/>
                  <a:gd name="T19" fmla="*/ 0 h 7"/>
                  <a:gd name="T20" fmla="*/ 30 w 30"/>
                  <a:gd name="T21" fmla="*/ 7 h 7"/>
                </a:gdLst>
                <a:ahLst/>
                <a:cxnLst>
                  <a:cxn ang="T12">
                    <a:pos x="T0" y="T1"/>
                  </a:cxn>
                  <a:cxn ang="T13">
                    <a:pos x="T2" y="T3"/>
                  </a:cxn>
                  <a:cxn ang="T14">
                    <a:pos x="T4" y="T5"/>
                  </a:cxn>
                  <a:cxn ang="T15">
                    <a:pos x="T6" y="T7"/>
                  </a:cxn>
                  <a:cxn ang="T16">
                    <a:pos x="T8" y="T9"/>
                  </a:cxn>
                  <a:cxn ang="T17">
                    <a:pos x="T10" y="T11"/>
                  </a:cxn>
                </a:cxnLst>
                <a:rect l="T18" t="T19" r="T20" b="T21"/>
                <a:pathLst>
                  <a:path w="30" h="7">
                    <a:moveTo>
                      <a:pt x="30" y="0"/>
                    </a:moveTo>
                    <a:lnTo>
                      <a:pt x="0" y="0"/>
                    </a:lnTo>
                    <a:lnTo>
                      <a:pt x="0" y="4"/>
                    </a:lnTo>
                    <a:lnTo>
                      <a:pt x="2" y="7"/>
                    </a:lnTo>
                    <a:lnTo>
                      <a:pt x="20" y="6"/>
                    </a:lnTo>
                    <a:lnTo>
                      <a:pt x="30" y="0"/>
                    </a:lnTo>
                    <a:close/>
                  </a:path>
                </a:pathLst>
              </a:custGeom>
              <a:solidFill>
                <a:srgbClr val="617087"/>
              </a:solidFill>
              <a:ln w="9525">
                <a:noFill/>
                <a:round/>
                <a:headEnd/>
                <a:tailEnd/>
              </a:ln>
            </p:spPr>
            <p:txBody>
              <a:bodyPr/>
              <a:lstStyle/>
              <a:p>
                <a:pPr algn="l" rtl="0"/>
                <a:endParaRPr lang="en-US"/>
              </a:p>
            </p:txBody>
          </p:sp>
          <p:sp>
            <p:nvSpPr>
              <p:cNvPr id="13606" name="Freeform 489"/>
              <p:cNvSpPr>
                <a:spLocks/>
              </p:cNvSpPr>
              <p:nvPr/>
            </p:nvSpPr>
            <p:spPr bwMode="auto">
              <a:xfrm>
                <a:off x="2609" y="2052"/>
                <a:ext cx="29" cy="8"/>
              </a:xfrm>
              <a:custGeom>
                <a:avLst/>
                <a:gdLst>
                  <a:gd name="T0" fmla="*/ 29 w 29"/>
                  <a:gd name="T1" fmla="*/ 0 h 8"/>
                  <a:gd name="T2" fmla="*/ 0 w 29"/>
                  <a:gd name="T3" fmla="*/ 0 h 8"/>
                  <a:gd name="T4" fmla="*/ 0 w 29"/>
                  <a:gd name="T5" fmla="*/ 4 h 8"/>
                  <a:gd name="T6" fmla="*/ 3 w 29"/>
                  <a:gd name="T7" fmla="*/ 8 h 8"/>
                  <a:gd name="T8" fmla="*/ 18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4"/>
                    </a:lnTo>
                    <a:lnTo>
                      <a:pt x="3" y="8"/>
                    </a:lnTo>
                    <a:lnTo>
                      <a:pt x="18" y="8"/>
                    </a:lnTo>
                    <a:lnTo>
                      <a:pt x="29" y="0"/>
                    </a:lnTo>
                    <a:close/>
                  </a:path>
                </a:pathLst>
              </a:custGeom>
              <a:solidFill>
                <a:srgbClr val="617087"/>
              </a:solidFill>
              <a:ln w="9525">
                <a:noFill/>
                <a:round/>
                <a:headEnd/>
                <a:tailEnd/>
              </a:ln>
            </p:spPr>
            <p:txBody>
              <a:bodyPr/>
              <a:lstStyle/>
              <a:p>
                <a:pPr algn="l" rtl="0"/>
                <a:endParaRPr lang="en-US"/>
              </a:p>
            </p:txBody>
          </p:sp>
          <p:sp>
            <p:nvSpPr>
              <p:cNvPr id="13607" name="Freeform 490"/>
              <p:cNvSpPr>
                <a:spLocks/>
              </p:cNvSpPr>
              <p:nvPr/>
            </p:nvSpPr>
            <p:spPr bwMode="auto">
              <a:xfrm>
                <a:off x="2521" y="2036"/>
                <a:ext cx="25" cy="44"/>
              </a:xfrm>
              <a:custGeom>
                <a:avLst/>
                <a:gdLst>
                  <a:gd name="T0" fmla="*/ 25 w 25"/>
                  <a:gd name="T1" fmla="*/ 0 h 44"/>
                  <a:gd name="T2" fmla="*/ 0 w 25"/>
                  <a:gd name="T3" fmla="*/ 0 h 44"/>
                  <a:gd name="T4" fmla="*/ 0 w 25"/>
                  <a:gd name="T5" fmla="*/ 44 h 44"/>
                  <a:gd name="T6" fmla="*/ 25 w 25"/>
                  <a:gd name="T7" fmla="*/ 12 h 44"/>
                  <a:gd name="T8" fmla="*/ 25 w 25"/>
                  <a:gd name="T9" fmla="*/ 0 h 44"/>
                  <a:gd name="T10" fmla="*/ 0 60000 65536"/>
                  <a:gd name="T11" fmla="*/ 0 60000 65536"/>
                  <a:gd name="T12" fmla="*/ 0 60000 65536"/>
                  <a:gd name="T13" fmla="*/ 0 60000 65536"/>
                  <a:gd name="T14" fmla="*/ 0 60000 65536"/>
                  <a:gd name="T15" fmla="*/ 0 w 25"/>
                  <a:gd name="T16" fmla="*/ 0 h 44"/>
                  <a:gd name="T17" fmla="*/ 25 w 25"/>
                  <a:gd name="T18" fmla="*/ 44 h 44"/>
                </a:gdLst>
                <a:ahLst/>
                <a:cxnLst>
                  <a:cxn ang="T10">
                    <a:pos x="T0" y="T1"/>
                  </a:cxn>
                  <a:cxn ang="T11">
                    <a:pos x="T2" y="T3"/>
                  </a:cxn>
                  <a:cxn ang="T12">
                    <a:pos x="T4" y="T5"/>
                  </a:cxn>
                  <a:cxn ang="T13">
                    <a:pos x="T6" y="T7"/>
                  </a:cxn>
                  <a:cxn ang="T14">
                    <a:pos x="T8" y="T9"/>
                  </a:cxn>
                </a:cxnLst>
                <a:rect l="T15" t="T16" r="T17" b="T18"/>
                <a:pathLst>
                  <a:path w="25" h="44">
                    <a:moveTo>
                      <a:pt x="25" y="0"/>
                    </a:moveTo>
                    <a:lnTo>
                      <a:pt x="0" y="0"/>
                    </a:lnTo>
                    <a:lnTo>
                      <a:pt x="0" y="44"/>
                    </a:lnTo>
                    <a:lnTo>
                      <a:pt x="25" y="12"/>
                    </a:lnTo>
                    <a:lnTo>
                      <a:pt x="25" y="0"/>
                    </a:lnTo>
                    <a:close/>
                  </a:path>
                </a:pathLst>
              </a:custGeom>
              <a:solidFill>
                <a:srgbClr val="000000"/>
              </a:solidFill>
              <a:ln w="9525">
                <a:noFill/>
                <a:round/>
                <a:headEnd/>
                <a:tailEnd/>
              </a:ln>
            </p:spPr>
            <p:txBody>
              <a:bodyPr/>
              <a:lstStyle/>
              <a:p>
                <a:pPr algn="l" rtl="0"/>
                <a:endParaRPr lang="en-US"/>
              </a:p>
            </p:txBody>
          </p:sp>
          <p:sp>
            <p:nvSpPr>
              <p:cNvPr id="13608" name="Freeform 491"/>
              <p:cNvSpPr>
                <a:spLocks/>
              </p:cNvSpPr>
              <p:nvPr/>
            </p:nvSpPr>
            <p:spPr bwMode="auto">
              <a:xfrm>
                <a:off x="2521" y="2077"/>
                <a:ext cx="242" cy="4"/>
              </a:xfrm>
              <a:custGeom>
                <a:avLst/>
                <a:gdLst>
                  <a:gd name="T0" fmla="*/ 242 w 242"/>
                  <a:gd name="T1" fmla="*/ 4 h 4"/>
                  <a:gd name="T2" fmla="*/ 242 w 242"/>
                  <a:gd name="T3" fmla="*/ 0 h 4"/>
                  <a:gd name="T4" fmla="*/ 0 w 242"/>
                  <a:gd name="T5" fmla="*/ 0 h 4"/>
                  <a:gd name="T6" fmla="*/ 0 w 242"/>
                  <a:gd name="T7" fmla="*/ 3 h 4"/>
                  <a:gd name="T8" fmla="*/ 242 w 242"/>
                  <a:gd name="T9" fmla="*/ 4 h 4"/>
                  <a:gd name="T10" fmla="*/ 0 60000 65536"/>
                  <a:gd name="T11" fmla="*/ 0 60000 65536"/>
                  <a:gd name="T12" fmla="*/ 0 60000 65536"/>
                  <a:gd name="T13" fmla="*/ 0 60000 65536"/>
                  <a:gd name="T14" fmla="*/ 0 60000 65536"/>
                  <a:gd name="T15" fmla="*/ 0 w 242"/>
                  <a:gd name="T16" fmla="*/ 0 h 4"/>
                  <a:gd name="T17" fmla="*/ 242 w 242"/>
                  <a:gd name="T18" fmla="*/ 4 h 4"/>
                </a:gdLst>
                <a:ahLst/>
                <a:cxnLst>
                  <a:cxn ang="T10">
                    <a:pos x="T0" y="T1"/>
                  </a:cxn>
                  <a:cxn ang="T11">
                    <a:pos x="T2" y="T3"/>
                  </a:cxn>
                  <a:cxn ang="T12">
                    <a:pos x="T4" y="T5"/>
                  </a:cxn>
                  <a:cxn ang="T13">
                    <a:pos x="T6" y="T7"/>
                  </a:cxn>
                  <a:cxn ang="T14">
                    <a:pos x="T8" y="T9"/>
                  </a:cxn>
                </a:cxnLst>
                <a:rect l="T15" t="T16" r="T17" b="T18"/>
                <a:pathLst>
                  <a:path w="242" h="4">
                    <a:moveTo>
                      <a:pt x="242" y="4"/>
                    </a:moveTo>
                    <a:lnTo>
                      <a:pt x="242" y="0"/>
                    </a:lnTo>
                    <a:lnTo>
                      <a:pt x="0" y="0"/>
                    </a:lnTo>
                    <a:lnTo>
                      <a:pt x="0" y="3"/>
                    </a:lnTo>
                    <a:lnTo>
                      <a:pt x="242" y="4"/>
                    </a:lnTo>
                    <a:close/>
                  </a:path>
                </a:pathLst>
              </a:custGeom>
              <a:solidFill>
                <a:srgbClr val="617087"/>
              </a:solidFill>
              <a:ln w="9525">
                <a:noFill/>
                <a:round/>
                <a:headEnd/>
                <a:tailEnd/>
              </a:ln>
            </p:spPr>
            <p:txBody>
              <a:bodyPr/>
              <a:lstStyle/>
              <a:p>
                <a:pPr algn="l" rtl="0"/>
                <a:endParaRPr lang="en-US"/>
              </a:p>
            </p:txBody>
          </p:sp>
          <p:sp>
            <p:nvSpPr>
              <p:cNvPr id="13609" name="Freeform 492"/>
              <p:cNvSpPr>
                <a:spLocks/>
              </p:cNvSpPr>
              <p:nvPr/>
            </p:nvSpPr>
            <p:spPr bwMode="auto">
              <a:xfrm>
                <a:off x="2670" y="2057"/>
                <a:ext cx="24" cy="12"/>
              </a:xfrm>
              <a:custGeom>
                <a:avLst/>
                <a:gdLst>
                  <a:gd name="T0" fmla="*/ 10 w 24"/>
                  <a:gd name="T1" fmla="*/ 12 h 12"/>
                  <a:gd name="T2" fmla="*/ 24 w 24"/>
                  <a:gd name="T3" fmla="*/ 0 h 12"/>
                  <a:gd name="T4" fmla="*/ 0 w 24"/>
                  <a:gd name="T5" fmla="*/ 0 h 12"/>
                  <a:gd name="T6" fmla="*/ 10 w 24"/>
                  <a:gd name="T7" fmla="*/ 12 h 12"/>
                  <a:gd name="T8" fmla="*/ 0 60000 65536"/>
                  <a:gd name="T9" fmla="*/ 0 60000 65536"/>
                  <a:gd name="T10" fmla="*/ 0 60000 65536"/>
                  <a:gd name="T11" fmla="*/ 0 60000 65536"/>
                  <a:gd name="T12" fmla="*/ 0 w 24"/>
                  <a:gd name="T13" fmla="*/ 0 h 12"/>
                  <a:gd name="T14" fmla="*/ 24 w 24"/>
                  <a:gd name="T15" fmla="*/ 12 h 12"/>
                </a:gdLst>
                <a:ahLst/>
                <a:cxnLst>
                  <a:cxn ang="T8">
                    <a:pos x="T0" y="T1"/>
                  </a:cxn>
                  <a:cxn ang="T9">
                    <a:pos x="T2" y="T3"/>
                  </a:cxn>
                  <a:cxn ang="T10">
                    <a:pos x="T4" y="T5"/>
                  </a:cxn>
                  <a:cxn ang="T11">
                    <a:pos x="T6" y="T7"/>
                  </a:cxn>
                </a:cxnLst>
                <a:rect l="T12" t="T13" r="T14" b="T15"/>
                <a:pathLst>
                  <a:path w="24" h="12">
                    <a:moveTo>
                      <a:pt x="10" y="12"/>
                    </a:moveTo>
                    <a:lnTo>
                      <a:pt x="24" y="0"/>
                    </a:lnTo>
                    <a:lnTo>
                      <a:pt x="0" y="0"/>
                    </a:lnTo>
                    <a:lnTo>
                      <a:pt x="10" y="12"/>
                    </a:lnTo>
                    <a:close/>
                  </a:path>
                </a:pathLst>
              </a:custGeom>
              <a:solidFill>
                <a:srgbClr val="828FA1"/>
              </a:solidFill>
              <a:ln w="9525">
                <a:noFill/>
                <a:round/>
                <a:headEnd/>
                <a:tailEnd/>
              </a:ln>
            </p:spPr>
            <p:txBody>
              <a:bodyPr/>
              <a:lstStyle/>
              <a:p>
                <a:pPr algn="l" rtl="0"/>
                <a:endParaRPr lang="en-US"/>
              </a:p>
            </p:txBody>
          </p:sp>
          <p:sp>
            <p:nvSpPr>
              <p:cNvPr id="13610" name="Freeform 493"/>
              <p:cNvSpPr>
                <a:spLocks/>
              </p:cNvSpPr>
              <p:nvPr/>
            </p:nvSpPr>
            <p:spPr bwMode="auto">
              <a:xfrm>
                <a:off x="2727" y="2057"/>
                <a:ext cx="23" cy="11"/>
              </a:xfrm>
              <a:custGeom>
                <a:avLst/>
                <a:gdLst>
                  <a:gd name="T0" fmla="*/ 0 w 23"/>
                  <a:gd name="T1" fmla="*/ 1 h 11"/>
                  <a:gd name="T2" fmla="*/ 23 w 23"/>
                  <a:gd name="T3" fmla="*/ 0 h 11"/>
                  <a:gd name="T4" fmla="*/ 11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11" y="11"/>
                    </a:lnTo>
                    <a:lnTo>
                      <a:pt x="0" y="1"/>
                    </a:lnTo>
                    <a:close/>
                  </a:path>
                </a:pathLst>
              </a:custGeom>
              <a:solidFill>
                <a:srgbClr val="828FA1"/>
              </a:solidFill>
              <a:ln w="9525">
                <a:noFill/>
                <a:round/>
                <a:headEnd/>
                <a:tailEnd/>
              </a:ln>
            </p:spPr>
            <p:txBody>
              <a:bodyPr/>
              <a:lstStyle/>
              <a:p>
                <a:pPr algn="l" rtl="0"/>
                <a:endParaRPr lang="en-US"/>
              </a:p>
            </p:txBody>
          </p:sp>
          <p:sp>
            <p:nvSpPr>
              <p:cNvPr id="13611" name="Freeform 494"/>
              <p:cNvSpPr>
                <a:spLocks/>
              </p:cNvSpPr>
              <p:nvPr/>
            </p:nvSpPr>
            <p:spPr bwMode="auto">
              <a:xfrm>
                <a:off x="2670" y="2052"/>
                <a:ext cx="30" cy="8"/>
              </a:xfrm>
              <a:custGeom>
                <a:avLst/>
                <a:gdLst>
                  <a:gd name="T0" fmla="*/ 30 w 30"/>
                  <a:gd name="T1" fmla="*/ 0 h 8"/>
                  <a:gd name="T2" fmla="*/ 0 w 30"/>
                  <a:gd name="T3" fmla="*/ 0 h 8"/>
                  <a:gd name="T4" fmla="*/ 0 w 30"/>
                  <a:gd name="T5" fmla="*/ 5 h 8"/>
                  <a:gd name="T6" fmla="*/ 3 w 30"/>
                  <a:gd name="T7" fmla="*/ 8 h 8"/>
                  <a:gd name="T8" fmla="*/ 21 w 30"/>
                  <a:gd name="T9" fmla="*/ 8 h 8"/>
                  <a:gd name="T10" fmla="*/ 30 w 30"/>
                  <a:gd name="T11" fmla="*/ 0 h 8"/>
                  <a:gd name="T12" fmla="*/ 0 60000 65536"/>
                  <a:gd name="T13" fmla="*/ 0 60000 65536"/>
                  <a:gd name="T14" fmla="*/ 0 60000 65536"/>
                  <a:gd name="T15" fmla="*/ 0 60000 65536"/>
                  <a:gd name="T16" fmla="*/ 0 60000 65536"/>
                  <a:gd name="T17" fmla="*/ 0 60000 65536"/>
                  <a:gd name="T18" fmla="*/ 0 w 30"/>
                  <a:gd name="T19" fmla="*/ 0 h 8"/>
                  <a:gd name="T20" fmla="*/ 30 w 30"/>
                  <a:gd name="T21" fmla="*/ 8 h 8"/>
                </a:gdLst>
                <a:ahLst/>
                <a:cxnLst>
                  <a:cxn ang="T12">
                    <a:pos x="T0" y="T1"/>
                  </a:cxn>
                  <a:cxn ang="T13">
                    <a:pos x="T2" y="T3"/>
                  </a:cxn>
                  <a:cxn ang="T14">
                    <a:pos x="T4" y="T5"/>
                  </a:cxn>
                  <a:cxn ang="T15">
                    <a:pos x="T6" y="T7"/>
                  </a:cxn>
                  <a:cxn ang="T16">
                    <a:pos x="T8" y="T9"/>
                  </a:cxn>
                  <a:cxn ang="T17">
                    <a:pos x="T10" y="T11"/>
                  </a:cxn>
                </a:cxnLst>
                <a:rect l="T18" t="T19" r="T20" b="T21"/>
                <a:pathLst>
                  <a:path w="30" h="8">
                    <a:moveTo>
                      <a:pt x="30" y="0"/>
                    </a:moveTo>
                    <a:lnTo>
                      <a:pt x="0" y="0"/>
                    </a:lnTo>
                    <a:lnTo>
                      <a:pt x="0" y="5"/>
                    </a:lnTo>
                    <a:lnTo>
                      <a:pt x="3" y="8"/>
                    </a:lnTo>
                    <a:lnTo>
                      <a:pt x="21" y="8"/>
                    </a:lnTo>
                    <a:lnTo>
                      <a:pt x="30" y="0"/>
                    </a:lnTo>
                    <a:close/>
                  </a:path>
                </a:pathLst>
              </a:custGeom>
              <a:solidFill>
                <a:srgbClr val="617087"/>
              </a:solidFill>
              <a:ln w="9525">
                <a:noFill/>
                <a:round/>
                <a:headEnd/>
                <a:tailEnd/>
              </a:ln>
            </p:spPr>
            <p:txBody>
              <a:bodyPr/>
              <a:lstStyle/>
              <a:p>
                <a:pPr algn="l" rtl="0"/>
                <a:endParaRPr lang="en-US"/>
              </a:p>
            </p:txBody>
          </p:sp>
          <p:sp>
            <p:nvSpPr>
              <p:cNvPr id="13612" name="Freeform 495"/>
              <p:cNvSpPr>
                <a:spLocks/>
              </p:cNvSpPr>
              <p:nvPr/>
            </p:nvSpPr>
            <p:spPr bwMode="auto">
              <a:xfrm>
                <a:off x="2727" y="2052"/>
                <a:ext cx="29" cy="8"/>
              </a:xfrm>
              <a:custGeom>
                <a:avLst/>
                <a:gdLst>
                  <a:gd name="T0" fmla="*/ 29 w 29"/>
                  <a:gd name="T1" fmla="*/ 0 h 8"/>
                  <a:gd name="T2" fmla="*/ 0 w 29"/>
                  <a:gd name="T3" fmla="*/ 0 h 8"/>
                  <a:gd name="T4" fmla="*/ 0 w 29"/>
                  <a:gd name="T5" fmla="*/ 6 h 8"/>
                  <a:gd name="T6" fmla="*/ 3 w 29"/>
                  <a:gd name="T7" fmla="*/ 8 h 8"/>
                  <a:gd name="T8" fmla="*/ 20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6"/>
                    </a:lnTo>
                    <a:lnTo>
                      <a:pt x="3" y="8"/>
                    </a:lnTo>
                    <a:lnTo>
                      <a:pt x="20" y="8"/>
                    </a:lnTo>
                    <a:lnTo>
                      <a:pt x="29" y="0"/>
                    </a:lnTo>
                    <a:close/>
                  </a:path>
                </a:pathLst>
              </a:custGeom>
              <a:solidFill>
                <a:srgbClr val="617087"/>
              </a:solidFill>
              <a:ln w="9525">
                <a:noFill/>
                <a:round/>
                <a:headEnd/>
                <a:tailEnd/>
              </a:ln>
            </p:spPr>
            <p:txBody>
              <a:bodyPr/>
              <a:lstStyle/>
              <a:p>
                <a:pPr algn="l" rtl="0"/>
                <a:endParaRPr lang="en-US"/>
              </a:p>
            </p:txBody>
          </p:sp>
          <p:sp>
            <p:nvSpPr>
              <p:cNvPr id="13613" name="Freeform 496"/>
              <p:cNvSpPr>
                <a:spLocks/>
              </p:cNvSpPr>
              <p:nvPr/>
            </p:nvSpPr>
            <p:spPr bwMode="auto">
              <a:xfrm>
                <a:off x="2738" y="206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13614" name="Freeform 497"/>
              <p:cNvSpPr>
                <a:spLocks/>
              </p:cNvSpPr>
              <p:nvPr/>
            </p:nvSpPr>
            <p:spPr bwMode="auto">
              <a:xfrm>
                <a:off x="2750" y="205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13615" name="Line 498"/>
              <p:cNvSpPr>
                <a:spLocks noChangeShapeType="1"/>
              </p:cNvSpPr>
              <p:nvPr/>
            </p:nvSpPr>
            <p:spPr bwMode="auto">
              <a:xfrm flipV="1">
                <a:off x="2736" y="2056"/>
                <a:ext cx="13" cy="10"/>
              </a:xfrm>
              <a:prstGeom prst="line">
                <a:avLst/>
              </a:prstGeom>
              <a:noFill/>
              <a:ln w="4763">
                <a:solidFill>
                  <a:srgbClr val="D8C6E0"/>
                </a:solidFill>
                <a:round/>
                <a:headEnd/>
                <a:tailEnd/>
              </a:ln>
            </p:spPr>
            <p:txBody>
              <a:bodyPr/>
              <a:lstStyle/>
              <a:p>
                <a:pPr algn="l" rtl="0"/>
                <a:endParaRPr lang="en-US"/>
              </a:p>
            </p:txBody>
          </p:sp>
          <p:sp>
            <p:nvSpPr>
              <p:cNvPr id="13616" name="Freeform 499"/>
              <p:cNvSpPr>
                <a:spLocks/>
              </p:cNvSpPr>
              <p:nvPr/>
            </p:nvSpPr>
            <p:spPr bwMode="auto">
              <a:xfrm>
                <a:off x="2688" y="2056"/>
                <a:ext cx="39" cy="16"/>
              </a:xfrm>
              <a:custGeom>
                <a:avLst/>
                <a:gdLst>
                  <a:gd name="T0" fmla="*/ 24 w 39"/>
                  <a:gd name="T1" fmla="*/ 0 h 16"/>
                  <a:gd name="T2" fmla="*/ 39 w 39"/>
                  <a:gd name="T3" fmla="*/ 16 h 16"/>
                  <a:gd name="T4" fmla="*/ 0 w 39"/>
                  <a:gd name="T5" fmla="*/ 16 h 16"/>
                  <a:gd name="T6" fmla="*/ 0 60000 65536"/>
                  <a:gd name="T7" fmla="*/ 0 60000 65536"/>
                  <a:gd name="T8" fmla="*/ 0 60000 65536"/>
                  <a:gd name="T9" fmla="*/ 0 w 39"/>
                  <a:gd name="T10" fmla="*/ 0 h 16"/>
                  <a:gd name="T11" fmla="*/ 39 w 39"/>
                  <a:gd name="T12" fmla="*/ 16 h 16"/>
                </a:gdLst>
                <a:ahLst/>
                <a:cxnLst>
                  <a:cxn ang="T6">
                    <a:pos x="T0" y="T1"/>
                  </a:cxn>
                  <a:cxn ang="T7">
                    <a:pos x="T2" y="T3"/>
                  </a:cxn>
                  <a:cxn ang="T8">
                    <a:pos x="T4" y="T5"/>
                  </a:cxn>
                </a:cxnLst>
                <a:rect l="T9" t="T10" r="T11" b="T12"/>
                <a:pathLst>
                  <a:path w="39" h="16">
                    <a:moveTo>
                      <a:pt x="24" y="0"/>
                    </a:moveTo>
                    <a:lnTo>
                      <a:pt x="39" y="16"/>
                    </a:lnTo>
                    <a:lnTo>
                      <a:pt x="0" y="16"/>
                    </a:lnTo>
                  </a:path>
                </a:pathLst>
              </a:custGeom>
              <a:noFill/>
              <a:ln w="4763">
                <a:solidFill>
                  <a:srgbClr val="D8C6E0"/>
                </a:solidFill>
                <a:prstDash val="solid"/>
                <a:round/>
                <a:headEnd/>
                <a:tailEnd/>
              </a:ln>
            </p:spPr>
            <p:txBody>
              <a:bodyPr/>
              <a:lstStyle/>
              <a:p>
                <a:pPr algn="l" rtl="0"/>
                <a:endParaRPr lang="en-US"/>
              </a:p>
            </p:txBody>
          </p:sp>
          <p:sp>
            <p:nvSpPr>
              <p:cNvPr id="13617" name="Freeform 500"/>
              <p:cNvSpPr>
                <a:spLocks/>
              </p:cNvSpPr>
              <p:nvPr/>
            </p:nvSpPr>
            <p:spPr bwMode="auto">
              <a:xfrm>
                <a:off x="2714" y="205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13618" name="Freeform 501"/>
              <p:cNvSpPr>
                <a:spLocks/>
              </p:cNvSpPr>
              <p:nvPr/>
            </p:nvSpPr>
            <p:spPr bwMode="auto">
              <a:xfrm>
                <a:off x="2690"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13619" name="Freeform 502"/>
              <p:cNvSpPr>
                <a:spLocks/>
              </p:cNvSpPr>
              <p:nvPr/>
            </p:nvSpPr>
            <p:spPr bwMode="auto">
              <a:xfrm>
                <a:off x="2694" y="2057"/>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D8C6E0"/>
              </a:solidFill>
              <a:ln w="9525">
                <a:noFill/>
                <a:round/>
                <a:headEnd/>
                <a:tailEnd/>
              </a:ln>
            </p:spPr>
            <p:txBody>
              <a:bodyPr/>
              <a:lstStyle/>
              <a:p>
                <a:pPr algn="l" rtl="0"/>
                <a:endParaRPr lang="en-US"/>
              </a:p>
            </p:txBody>
          </p:sp>
          <p:sp>
            <p:nvSpPr>
              <p:cNvPr id="13620" name="Freeform 503"/>
              <p:cNvSpPr>
                <a:spLocks/>
              </p:cNvSpPr>
              <p:nvPr/>
            </p:nvSpPr>
            <p:spPr bwMode="auto">
              <a:xfrm>
                <a:off x="2680" y="2068"/>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pPr algn="l" rtl="0"/>
                <a:endParaRPr lang="en-US"/>
              </a:p>
            </p:txBody>
          </p:sp>
          <p:sp>
            <p:nvSpPr>
              <p:cNvPr id="13621" name="Line 504"/>
              <p:cNvSpPr>
                <a:spLocks noChangeShapeType="1"/>
              </p:cNvSpPr>
              <p:nvPr/>
            </p:nvSpPr>
            <p:spPr bwMode="auto">
              <a:xfrm flipH="1">
                <a:off x="2679" y="2055"/>
                <a:ext cx="14" cy="12"/>
              </a:xfrm>
              <a:prstGeom prst="line">
                <a:avLst/>
              </a:prstGeom>
              <a:noFill/>
              <a:ln w="4763">
                <a:solidFill>
                  <a:srgbClr val="D8C6E0"/>
                </a:solidFill>
                <a:round/>
                <a:headEnd/>
                <a:tailEnd/>
              </a:ln>
            </p:spPr>
            <p:txBody>
              <a:bodyPr/>
              <a:lstStyle/>
              <a:p>
                <a:pPr algn="l" rtl="0"/>
                <a:endParaRPr lang="en-US"/>
              </a:p>
            </p:txBody>
          </p:sp>
          <p:sp>
            <p:nvSpPr>
              <p:cNvPr id="13622" name="Line 505"/>
              <p:cNvSpPr>
                <a:spLocks noChangeShapeType="1"/>
              </p:cNvSpPr>
              <p:nvPr/>
            </p:nvSpPr>
            <p:spPr bwMode="auto">
              <a:xfrm flipH="1">
                <a:off x="2617" y="2055"/>
                <a:ext cx="13" cy="11"/>
              </a:xfrm>
              <a:prstGeom prst="line">
                <a:avLst/>
              </a:prstGeom>
              <a:noFill/>
              <a:ln w="4763">
                <a:solidFill>
                  <a:srgbClr val="D8C6E0"/>
                </a:solidFill>
                <a:round/>
                <a:headEnd/>
                <a:tailEnd/>
              </a:ln>
            </p:spPr>
            <p:txBody>
              <a:bodyPr/>
              <a:lstStyle/>
              <a:p>
                <a:pPr algn="l" rtl="0"/>
                <a:endParaRPr lang="en-US"/>
              </a:p>
            </p:txBody>
          </p:sp>
          <p:sp>
            <p:nvSpPr>
              <p:cNvPr id="13623" name="Freeform 506"/>
              <p:cNvSpPr>
                <a:spLocks/>
              </p:cNvSpPr>
              <p:nvPr/>
            </p:nvSpPr>
            <p:spPr bwMode="auto">
              <a:xfrm>
                <a:off x="2632"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13624" name="Freeform 507"/>
              <p:cNvSpPr>
                <a:spLocks/>
              </p:cNvSpPr>
              <p:nvPr/>
            </p:nvSpPr>
            <p:spPr bwMode="auto">
              <a:xfrm>
                <a:off x="2618" y="2067"/>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pPr algn="l" rtl="0"/>
                <a:endParaRPr lang="en-US"/>
              </a:p>
            </p:txBody>
          </p:sp>
          <p:sp>
            <p:nvSpPr>
              <p:cNvPr id="13625" name="Freeform 508"/>
              <p:cNvSpPr>
                <a:spLocks/>
              </p:cNvSpPr>
              <p:nvPr/>
            </p:nvSpPr>
            <p:spPr bwMode="auto">
              <a:xfrm>
                <a:off x="2577"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13626" name="Freeform 509"/>
              <p:cNvSpPr>
                <a:spLocks/>
              </p:cNvSpPr>
              <p:nvPr/>
            </p:nvSpPr>
            <p:spPr bwMode="auto">
              <a:xfrm>
                <a:off x="2562" y="2066"/>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13627" name="Line 510"/>
              <p:cNvSpPr>
                <a:spLocks noChangeShapeType="1"/>
              </p:cNvSpPr>
              <p:nvPr/>
            </p:nvSpPr>
            <p:spPr bwMode="auto">
              <a:xfrm flipH="1">
                <a:off x="2560" y="2055"/>
                <a:ext cx="16" cy="10"/>
              </a:xfrm>
              <a:prstGeom prst="line">
                <a:avLst/>
              </a:prstGeom>
              <a:noFill/>
              <a:ln w="4763">
                <a:solidFill>
                  <a:srgbClr val="D8C6E0"/>
                </a:solidFill>
                <a:round/>
                <a:headEnd/>
                <a:tailEnd/>
              </a:ln>
            </p:spPr>
            <p:txBody>
              <a:bodyPr/>
              <a:lstStyle/>
              <a:p>
                <a:pPr algn="l" rtl="0"/>
                <a:endParaRPr lang="en-US"/>
              </a:p>
            </p:txBody>
          </p:sp>
          <p:sp>
            <p:nvSpPr>
              <p:cNvPr id="13628" name="Freeform 511"/>
              <p:cNvSpPr>
                <a:spLocks/>
              </p:cNvSpPr>
              <p:nvPr/>
            </p:nvSpPr>
            <p:spPr bwMode="auto">
              <a:xfrm>
                <a:off x="2566" y="2055"/>
                <a:ext cx="39" cy="17"/>
              </a:xfrm>
              <a:custGeom>
                <a:avLst/>
                <a:gdLst>
                  <a:gd name="T0" fmla="*/ 26 w 39"/>
                  <a:gd name="T1" fmla="*/ 0 h 17"/>
                  <a:gd name="T2" fmla="*/ 39 w 39"/>
                  <a:gd name="T3" fmla="*/ 17 h 17"/>
                  <a:gd name="T4" fmla="*/ 0 w 39"/>
                  <a:gd name="T5" fmla="*/ 17 h 17"/>
                  <a:gd name="T6" fmla="*/ 0 60000 65536"/>
                  <a:gd name="T7" fmla="*/ 0 60000 65536"/>
                  <a:gd name="T8" fmla="*/ 0 60000 65536"/>
                  <a:gd name="T9" fmla="*/ 0 w 39"/>
                  <a:gd name="T10" fmla="*/ 0 h 17"/>
                  <a:gd name="T11" fmla="*/ 39 w 39"/>
                  <a:gd name="T12" fmla="*/ 17 h 17"/>
                </a:gdLst>
                <a:ahLst/>
                <a:cxnLst>
                  <a:cxn ang="T6">
                    <a:pos x="T0" y="T1"/>
                  </a:cxn>
                  <a:cxn ang="T7">
                    <a:pos x="T2" y="T3"/>
                  </a:cxn>
                  <a:cxn ang="T8">
                    <a:pos x="T4" y="T5"/>
                  </a:cxn>
                </a:cxnLst>
                <a:rect l="T9" t="T10" r="T11" b="T12"/>
                <a:pathLst>
                  <a:path w="39" h="17">
                    <a:moveTo>
                      <a:pt x="26" y="0"/>
                    </a:moveTo>
                    <a:lnTo>
                      <a:pt x="39" y="17"/>
                    </a:lnTo>
                    <a:lnTo>
                      <a:pt x="0" y="17"/>
                    </a:lnTo>
                  </a:path>
                </a:pathLst>
              </a:custGeom>
              <a:noFill/>
              <a:ln w="4763">
                <a:solidFill>
                  <a:srgbClr val="D8C6E0"/>
                </a:solidFill>
                <a:prstDash val="solid"/>
                <a:round/>
                <a:headEnd/>
                <a:tailEnd/>
              </a:ln>
            </p:spPr>
            <p:txBody>
              <a:bodyPr/>
              <a:lstStyle/>
              <a:p>
                <a:pPr algn="l" rtl="0"/>
                <a:endParaRPr lang="en-US"/>
              </a:p>
            </p:txBody>
          </p:sp>
          <p:sp>
            <p:nvSpPr>
              <p:cNvPr id="13629" name="Freeform 512"/>
              <p:cNvSpPr>
                <a:spLocks/>
              </p:cNvSpPr>
              <p:nvPr/>
            </p:nvSpPr>
            <p:spPr bwMode="auto">
              <a:xfrm>
                <a:off x="2594" y="2056"/>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pPr algn="l" rtl="0"/>
                <a:endParaRPr lang="en-US"/>
              </a:p>
            </p:txBody>
          </p:sp>
          <p:sp>
            <p:nvSpPr>
              <p:cNvPr id="13630" name="Freeform 513"/>
              <p:cNvSpPr>
                <a:spLocks/>
              </p:cNvSpPr>
              <p:nvPr/>
            </p:nvSpPr>
            <p:spPr bwMode="auto">
              <a:xfrm>
                <a:off x="2568"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13631" name="Freeform 514"/>
              <p:cNvSpPr>
                <a:spLocks/>
              </p:cNvSpPr>
              <p:nvPr/>
            </p:nvSpPr>
            <p:spPr bwMode="auto">
              <a:xfrm>
                <a:off x="2653" y="2057"/>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pPr algn="l" rtl="0"/>
                <a:endParaRPr lang="en-US"/>
              </a:p>
            </p:txBody>
          </p:sp>
          <p:sp>
            <p:nvSpPr>
              <p:cNvPr id="13632" name="Freeform 515"/>
              <p:cNvSpPr>
                <a:spLocks/>
              </p:cNvSpPr>
              <p:nvPr/>
            </p:nvSpPr>
            <p:spPr bwMode="auto">
              <a:xfrm>
                <a:off x="2629"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13633" name="Freeform 516"/>
              <p:cNvSpPr>
                <a:spLocks/>
              </p:cNvSpPr>
              <p:nvPr/>
            </p:nvSpPr>
            <p:spPr bwMode="auto">
              <a:xfrm>
                <a:off x="2520" y="1921"/>
                <a:ext cx="24" cy="12"/>
              </a:xfrm>
              <a:custGeom>
                <a:avLst/>
                <a:gdLst>
                  <a:gd name="T0" fmla="*/ 5 w 24"/>
                  <a:gd name="T1" fmla="*/ 8 h 12"/>
                  <a:gd name="T2" fmla="*/ 3 w 24"/>
                  <a:gd name="T3" fmla="*/ 12 h 12"/>
                  <a:gd name="T4" fmla="*/ 1 w 24"/>
                  <a:gd name="T5" fmla="*/ 10 h 12"/>
                  <a:gd name="T6" fmla="*/ 0 w 24"/>
                  <a:gd name="T7" fmla="*/ 8 h 12"/>
                  <a:gd name="T8" fmla="*/ 0 w 24"/>
                  <a:gd name="T9" fmla="*/ 10 h 12"/>
                  <a:gd name="T10" fmla="*/ 0 w 24"/>
                  <a:gd name="T11" fmla="*/ 11 h 12"/>
                  <a:gd name="T12" fmla="*/ 0 w 24"/>
                  <a:gd name="T13" fmla="*/ 12 h 12"/>
                  <a:gd name="T14" fmla="*/ 2 w 24"/>
                  <a:gd name="T15" fmla="*/ 12 h 12"/>
                  <a:gd name="T16" fmla="*/ 6 w 24"/>
                  <a:gd name="T17" fmla="*/ 9 h 12"/>
                  <a:gd name="T18" fmla="*/ 5 w 24"/>
                  <a:gd name="T19" fmla="*/ 5 h 12"/>
                  <a:gd name="T20" fmla="*/ 3 w 24"/>
                  <a:gd name="T21" fmla="*/ 3 h 12"/>
                  <a:gd name="T22" fmla="*/ 5 w 24"/>
                  <a:gd name="T23" fmla="*/ 1 h 12"/>
                  <a:gd name="T24" fmla="*/ 7 w 24"/>
                  <a:gd name="T25" fmla="*/ 3 h 12"/>
                  <a:gd name="T26" fmla="*/ 8 w 24"/>
                  <a:gd name="T27" fmla="*/ 2 h 12"/>
                  <a:gd name="T28" fmla="*/ 8 w 24"/>
                  <a:gd name="T29" fmla="*/ 1 h 12"/>
                  <a:gd name="T30" fmla="*/ 6 w 24"/>
                  <a:gd name="T31" fmla="*/ 0 h 12"/>
                  <a:gd name="T32" fmla="*/ 2 w 24"/>
                  <a:gd name="T33" fmla="*/ 2 h 12"/>
                  <a:gd name="T34" fmla="*/ 7 w 24"/>
                  <a:gd name="T35" fmla="*/ 6 h 12"/>
                  <a:gd name="T36" fmla="*/ 8 w 24"/>
                  <a:gd name="T37" fmla="*/ 5 h 12"/>
                  <a:gd name="T38" fmla="*/ 9 w 24"/>
                  <a:gd name="T39" fmla="*/ 4 h 12"/>
                  <a:gd name="T40" fmla="*/ 7 w 24"/>
                  <a:gd name="T41" fmla="*/ 10 h 12"/>
                  <a:gd name="T42" fmla="*/ 8 w 24"/>
                  <a:gd name="T43" fmla="*/ 12 h 12"/>
                  <a:gd name="T44" fmla="*/ 12 w 24"/>
                  <a:gd name="T45" fmla="*/ 9 h 12"/>
                  <a:gd name="T46" fmla="*/ 12 w 24"/>
                  <a:gd name="T47" fmla="*/ 11 h 12"/>
                  <a:gd name="T48" fmla="*/ 12 w 24"/>
                  <a:gd name="T49" fmla="*/ 12 h 12"/>
                  <a:gd name="T50" fmla="*/ 15 w 24"/>
                  <a:gd name="T51" fmla="*/ 9 h 12"/>
                  <a:gd name="T52" fmla="*/ 15 w 24"/>
                  <a:gd name="T53" fmla="*/ 9 h 12"/>
                  <a:gd name="T54" fmla="*/ 14 w 24"/>
                  <a:gd name="T55" fmla="*/ 11 h 12"/>
                  <a:gd name="T56" fmla="*/ 14 w 24"/>
                  <a:gd name="T57" fmla="*/ 7 h 12"/>
                  <a:gd name="T58" fmla="*/ 15 w 24"/>
                  <a:gd name="T59" fmla="*/ 3 h 12"/>
                  <a:gd name="T60" fmla="*/ 14 w 24"/>
                  <a:gd name="T61" fmla="*/ 3 h 12"/>
                  <a:gd name="T62" fmla="*/ 13 w 24"/>
                  <a:gd name="T63" fmla="*/ 6 h 12"/>
                  <a:gd name="T64" fmla="*/ 10 w 24"/>
                  <a:gd name="T65" fmla="*/ 11 h 12"/>
                  <a:gd name="T66" fmla="*/ 9 w 24"/>
                  <a:gd name="T67" fmla="*/ 10 h 12"/>
                  <a:gd name="T68" fmla="*/ 11 w 24"/>
                  <a:gd name="T69" fmla="*/ 4 h 12"/>
                  <a:gd name="T70" fmla="*/ 9 w 24"/>
                  <a:gd name="T71" fmla="*/ 4 h 12"/>
                  <a:gd name="T72" fmla="*/ 22 w 24"/>
                  <a:gd name="T73" fmla="*/ 3 h 12"/>
                  <a:gd name="T74" fmla="*/ 19 w 24"/>
                  <a:gd name="T75" fmla="*/ 7 h 12"/>
                  <a:gd name="T76" fmla="*/ 19 w 24"/>
                  <a:gd name="T77" fmla="*/ 4 h 12"/>
                  <a:gd name="T78" fmla="*/ 19 w 24"/>
                  <a:gd name="T79" fmla="*/ 3 h 12"/>
                  <a:gd name="T80" fmla="*/ 16 w 24"/>
                  <a:gd name="T81" fmla="*/ 6 h 12"/>
                  <a:gd name="T82" fmla="*/ 16 w 24"/>
                  <a:gd name="T83" fmla="*/ 6 h 12"/>
                  <a:gd name="T84" fmla="*/ 17 w 24"/>
                  <a:gd name="T85" fmla="*/ 4 h 12"/>
                  <a:gd name="T86" fmla="*/ 17 w 24"/>
                  <a:gd name="T87" fmla="*/ 7 h 12"/>
                  <a:gd name="T88" fmla="*/ 16 w 24"/>
                  <a:gd name="T89" fmla="*/ 12 h 12"/>
                  <a:gd name="T90" fmla="*/ 17 w 24"/>
                  <a:gd name="T91" fmla="*/ 11 h 12"/>
                  <a:gd name="T92" fmla="*/ 18 w 24"/>
                  <a:gd name="T93" fmla="*/ 8 h 12"/>
                  <a:gd name="T94" fmla="*/ 21 w 24"/>
                  <a:gd name="T95" fmla="*/ 4 h 12"/>
                  <a:gd name="T96" fmla="*/ 22 w 24"/>
                  <a:gd name="T97" fmla="*/ 4 h 12"/>
                  <a:gd name="T98" fmla="*/ 20 w 24"/>
                  <a:gd name="T99" fmla="*/ 11 h 12"/>
                  <a:gd name="T100" fmla="*/ 21 w 24"/>
                  <a:gd name="T101" fmla="*/ 12 h 12"/>
                  <a:gd name="T102" fmla="*/ 24 w 24"/>
                  <a:gd name="T103" fmla="*/ 9 h 12"/>
                  <a:gd name="T104" fmla="*/ 24 w 24"/>
                  <a:gd name="T105" fmla="*/ 8 h 12"/>
                  <a:gd name="T106" fmla="*/ 22 w 24"/>
                  <a:gd name="T107" fmla="*/ 11 h 12"/>
                  <a:gd name="T108" fmla="*/ 23 w 24"/>
                  <a:gd name="T109" fmla="*/ 6 h 12"/>
                  <a:gd name="T110" fmla="*/ 23 w 24"/>
                  <a:gd name="T111" fmla="*/ 3 h 1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4"/>
                  <a:gd name="T169" fmla="*/ 0 h 12"/>
                  <a:gd name="T170" fmla="*/ 24 w 24"/>
                  <a:gd name="T171" fmla="*/ 12 h 1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4" h="12">
                    <a:moveTo>
                      <a:pt x="2" y="3"/>
                    </a:moveTo>
                    <a:lnTo>
                      <a:pt x="2" y="4"/>
                    </a:lnTo>
                    <a:lnTo>
                      <a:pt x="2" y="5"/>
                    </a:lnTo>
                    <a:lnTo>
                      <a:pt x="3" y="6"/>
                    </a:lnTo>
                    <a:lnTo>
                      <a:pt x="4" y="7"/>
                    </a:lnTo>
                    <a:lnTo>
                      <a:pt x="4" y="8"/>
                    </a:lnTo>
                    <a:lnTo>
                      <a:pt x="5" y="8"/>
                    </a:lnTo>
                    <a:lnTo>
                      <a:pt x="5" y="9"/>
                    </a:lnTo>
                    <a:lnTo>
                      <a:pt x="5" y="10"/>
                    </a:lnTo>
                    <a:lnTo>
                      <a:pt x="4" y="11"/>
                    </a:lnTo>
                    <a:lnTo>
                      <a:pt x="3" y="11"/>
                    </a:lnTo>
                    <a:lnTo>
                      <a:pt x="3" y="12"/>
                    </a:lnTo>
                    <a:lnTo>
                      <a:pt x="2" y="12"/>
                    </a:lnTo>
                    <a:lnTo>
                      <a:pt x="2" y="11"/>
                    </a:lnTo>
                    <a:lnTo>
                      <a:pt x="1" y="11"/>
                    </a:lnTo>
                    <a:lnTo>
                      <a:pt x="1" y="10"/>
                    </a:lnTo>
                    <a:lnTo>
                      <a:pt x="1" y="9"/>
                    </a:lnTo>
                    <a:lnTo>
                      <a:pt x="1" y="8"/>
                    </a:lnTo>
                    <a:lnTo>
                      <a:pt x="0" y="8"/>
                    </a:lnTo>
                    <a:lnTo>
                      <a:pt x="0" y="9"/>
                    </a:lnTo>
                    <a:lnTo>
                      <a:pt x="0" y="10"/>
                    </a:lnTo>
                    <a:lnTo>
                      <a:pt x="0" y="11"/>
                    </a:lnTo>
                    <a:lnTo>
                      <a:pt x="0" y="12"/>
                    </a:lnTo>
                    <a:lnTo>
                      <a:pt x="1" y="12"/>
                    </a:lnTo>
                    <a:lnTo>
                      <a:pt x="2" y="12"/>
                    </a:lnTo>
                    <a:lnTo>
                      <a:pt x="3" y="12"/>
                    </a:lnTo>
                    <a:lnTo>
                      <a:pt x="4" y="12"/>
                    </a:lnTo>
                    <a:lnTo>
                      <a:pt x="5" y="11"/>
                    </a:lnTo>
                    <a:lnTo>
                      <a:pt x="6" y="10"/>
                    </a:lnTo>
                    <a:lnTo>
                      <a:pt x="6" y="9"/>
                    </a:lnTo>
                    <a:lnTo>
                      <a:pt x="6" y="8"/>
                    </a:lnTo>
                    <a:lnTo>
                      <a:pt x="6" y="7"/>
                    </a:lnTo>
                    <a:lnTo>
                      <a:pt x="6" y="6"/>
                    </a:lnTo>
                    <a:lnTo>
                      <a:pt x="5" y="6"/>
                    </a:lnTo>
                    <a:lnTo>
                      <a:pt x="5" y="5"/>
                    </a:lnTo>
                    <a:lnTo>
                      <a:pt x="5" y="4"/>
                    </a:lnTo>
                    <a:lnTo>
                      <a:pt x="4" y="4"/>
                    </a:lnTo>
                    <a:lnTo>
                      <a:pt x="3" y="3"/>
                    </a:lnTo>
                    <a:lnTo>
                      <a:pt x="3" y="2"/>
                    </a:lnTo>
                    <a:lnTo>
                      <a:pt x="3" y="1"/>
                    </a:lnTo>
                    <a:lnTo>
                      <a:pt x="4" y="1"/>
                    </a:lnTo>
                    <a:lnTo>
                      <a:pt x="5" y="1"/>
                    </a:lnTo>
                    <a:lnTo>
                      <a:pt x="5" y="0"/>
                    </a:lnTo>
                    <a:lnTo>
                      <a:pt x="6" y="1"/>
                    </a:lnTo>
                    <a:lnTo>
                      <a:pt x="7" y="2"/>
                    </a:lnTo>
                    <a:lnTo>
                      <a:pt x="7" y="3"/>
                    </a:lnTo>
                    <a:lnTo>
                      <a:pt x="8" y="2"/>
                    </a:lnTo>
                    <a:lnTo>
                      <a:pt x="8" y="1"/>
                    </a:lnTo>
                    <a:lnTo>
                      <a:pt x="8" y="0"/>
                    </a:lnTo>
                    <a:lnTo>
                      <a:pt x="7" y="0"/>
                    </a:lnTo>
                    <a:lnTo>
                      <a:pt x="6" y="0"/>
                    </a:lnTo>
                    <a:lnTo>
                      <a:pt x="5" y="0"/>
                    </a:lnTo>
                    <a:lnTo>
                      <a:pt x="4" y="0"/>
                    </a:lnTo>
                    <a:lnTo>
                      <a:pt x="3" y="1"/>
                    </a:lnTo>
                    <a:lnTo>
                      <a:pt x="2" y="1"/>
                    </a:lnTo>
                    <a:lnTo>
                      <a:pt x="2" y="2"/>
                    </a:lnTo>
                    <a:lnTo>
                      <a:pt x="2" y="3"/>
                    </a:lnTo>
                    <a:lnTo>
                      <a:pt x="7" y="6"/>
                    </a:lnTo>
                    <a:lnTo>
                      <a:pt x="8" y="6"/>
                    </a:lnTo>
                    <a:lnTo>
                      <a:pt x="8" y="5"/>
                    </a:lnTo>
                    <a:lnTo>
                      <a:pt x="8" y="4"/>
                    </a:lnTo>
                    <a:lnTo>
                      <a:pt x="9" y="4"/>
                    </a:lnTo>
                    <a:lnTo>
                      <a:pt x="9" y="5"/>
                    </a:lnTo>
                    <a:lnTo>
                      <a:pt x="9" y="6"/>
                    </a:lnTo>
                    <a:lnTo>
                      <a:pt x="8" y="6"/>
                    </a:lnTo>
                    <a:lnTo>
                      <a:pt x="8" y="7"/>
                    </a:lnTo>
                    <a:lnTo>
                      <a:pt x="8" y="8"/>
                    </a:lnTo>
                    <a:lnTo>
                      <a:pt x="7" y="9"/>
                    </a:lnTo>
                    <a:lnTo>
                      <a:pt x="7" y="10"/>
                    </a:lnTo>
                    <a:lnTo>
                      <a:pt x="7" y="11"/>
                    </a:lnTo>
                    <a:lnTo>
                      <a:pt x="7" y="12"/>
                    </a:lnTo>
                    <a:lnTo>
                      <a:pt x="8" y="12"/>
                    </a:lnTo>
                    <a:lnTo>
                      <a:pt x="9" y="12"/>
                    </a:lnTo>
                    <a:lnTo>
                      <a:pt x="10" y="11"/>
                    </a:lnTo>
                    <a:lnTo>
                      <a:pt x="11" y="10"/>
                    </a:lnTo>
                    <a:lnTo>
                      <a:pt x="11" y="9"/>
                    </a:lnTo>
                    <a:lnTo>
                      <a:pt x="12" y="9"/>
                    </a:lnTo>
                    <a:lnTo>
                      <a:pt x="12" y="8"/>
                    </a:lnTo>
                    <a:lnTo>
                      <a:pt x="12" y="9"/>
                    </a:lnTo>
                    <a:lnTo>
                      <a:pt x="12" y="10"/>
                    </a:lnTo>
                    <a:lnTo>
                      <a:pt x="12" y="11"/>
                    </a:lnTo>
                    <a:lnTo>
                      <a:pt x="12" y="12"/>
                    </a:lnTo>
                    <a:lnTo>
                      <a:pt x="13" y="12"/>
                    </a:lnTo>
                    <a:lnTo>
                      <a:pt x="14" y="11"/>
                    </a:lnTo>
                    <a:lnTo>
                      <a:pt x="15" y="10"/>
                    </a:lnTo>
                    <a:lnTo>
                      <a:pt x="15" y="9"/>
                    </a:lnTo>
                    <a:lnTo>
                      <a:pt x="15" y="8"/>
                    </a:lnTo>
                    <a:lnTo>
                      <a:pt x="15" y="9"/>
                    </a:lnTo>
                    <a:lnTo>
                      <a:pt x="14" y="10"/>
                    </a:lnTo>
                    <a:lnTo>
                      <a:pt x="14" y="11"/>
                    </a:lnTo>
                    <a:lnTo>
                      <a:pt x="13" y="11"/>
                    </a:lnTo>
                    <a:lnTo>
                      <a:pt x="13" y="10"/>
                    </a:lnTo>
                    <a:lnTo>
                      <a:pt x="14" y="9"/>
                    </a:lnTo>
                    <a:lnTo>
                      <a:pt x="14" y="8"/>
                    </a:lnTo>
                    <a:lnTo>
                      <a:pt x="14" y="7"/>
                    </a:lnTo>
                    <a:lnTo>
                      <a:pt x="15" y="6"/>
                    </a:lnTo>
                    <a:lnTo>
                      <a:pt x="15" y="4"/>
                    </a:lnTo>
                    <a:lnTo>
                      <a:pt x="15" y="3"/>
                    </a:lnTo>
                    <a:lnTo>
                      <a:pt x="14" y="3"/>
                    </a:lnTo>
                    <a:lnTo>
                      <a:pt x="14" y="4"/>
                    </a:lnTo>
                    <a:lnTo>
                      <a:pt x="13" y="4"/>
                    </a:lnTo>
                    <a:lnTo>
                      <a:pt x="13" y="5"/>
                    </a:lnTo>
                    <a:lnTo>
                      <a:pt x="13" y="6"/>
                    </a:lnTo>
                    <a:lnTo>
                      <a:pt x="13" y="7"/>
                    </a:lnTo>
                    <a:lnTo>
                      <a:pt x="12" y="7"/>
                    </a:lnTo>
                    <a:lnTo>
                      <a:pt x="12" y="8"/>
                    </a:lnTo>
                    <a:lnTo>
                      <a:pt x="11" y="9"/>
                    </a:lnTo>
                    <a:lnTo>
                      <a:pt x="11" y="10"/>
                    </a:lnTo>
                    <a:lnTo>
                      <a:pt x="10" y="10"/>
                    </a:lnTo>
                    <a:lnTo>
                      <a:pt x="10" y="11"/>
                    </a:lnTo>
                    <a:lnTo>
                      <a:pt x="9" y="11"/>
                    </a:lnTo>
                    <a:lnTo>
                      <a:pt x="9" y="10"/>
                    </a:lnTo>
                    <a:lnTo>
                      <a:pt x="9" y="9"/>
                    </a:lnTo>
                    <a:lnTo>
                      <a:pt x="9" y="8"/>
                    </a:lnTo>
                    <a:lnTo>
                      <a:pt x="10" y="7"/>
                    </a:lnTo>
                    <a:lnTo>
                      <a:pt x="10" y="6"/>
                    </a:lnTo>
                    <a:lnTo>
                      <a:pt x="11" y="5"/>
                    </a:lnTo>
                    <a:lnTo>
                      <a:pt x="11" y="4"/>
                    </a:lnTo>
                    <a:lnTo>
                      <a:pt x="11" y="3"/>
                    </a:lnTo>
                    <a:lnTo>
                      <a:pt x="10" y="3"/>
                    </a:lnTo>
                    <a:lnTo>
                      <a:pt x="9" y="3"/>
                    </a:lnTo>
                    <a:lnTo>
                      <a:pt x="9" y="4"/>
                    </a:lnTo>
                    <a:lnTo>
                      <a:pt x="8" y="4"/>
                    </a:lnTo>
                    <a:lnTo>
                      <a:pt x="7" y="5"/>
                    </a:lnTo>
                    <a:lnTo>
                      <a:pt x="7" y="6"/>
                    </a:lnTo>
                    <a:lnTo>
                      <a:pt x="2" y="3"/>
                    </a:lnTo>
                    <a:lnTo>
                      <a:pt x="22" y="3"/>
                    </a:lnTo>
                    <a:lnTo>
                      <a:pt x="21" y="3"/>
                    </a:lnTo>
                    <a:lnTo>
                      <a:pt x="21" y="4"/>
                    </a:lnTo>
                    <a:lnTo>
                      <a:pt x="20" y="4"/>
                    </a:lnTo>
                    <a:lnTo>
                      <a:pt x="20" y="5"/>
                    </a:lnTo>
                    <a:lnTo>
                      <a:pt x="19" y="6"/>
                    </a:lnTo>
                    <a:lnTo>
                      <a:pt x="19" y="7"/>
                    </a:lnTo>
                    <a:lnTo>
                      <a:pt x="19" y="6"/>
                    </a:lnTo>
                    <a:lnTo>
                      <a:pt x="19" y="5"/>
                    </a:lnTo>
                    <a:lnTo>
                      <a:pt x="19" y="4"/>
                    </a:lnTo>
                    <a:lnTo>
                      <a:pt x="19" y="3"/>
                    </a:lnTo>
                    <a:lnTo>
                      <a:pt x="18" y="3"/>
                    </a:lnTo>
                    <a:lnTo>
                      <a:pt x="17" y="3"/>
                    </a:lnTo>
                    <a:lnTo>
                      <a:pt x="17" y="4"/>
                    </a:lnTo>
                    <a:lnTo>
                      <a:pt x="16" y="5"/>
                    </a:lnTo>
                    <a:lnTo>
                      <a:pt x="16" y="6"/>
                    </a:lnTo>
                    <a:lnTo>
                      <a:pt x="16" y="5"/>
                    </a:lnTo>
                    <a:lnTo>
                      <a:pt x="17" y="5"/>
                    </a:lnTo>
                    <a:lnTo>
                      <a:pt x="17" y="4"/>
                    </a:lnTo>
                    <a:lnTo>
                      <a:pt x="18" y="4"/>
                    </a:lnTo>
                    <a:lnTo>
                      <a:pt x="18" y="5"/>
                    </a:lnTo>
                    <a:lnTo>
                      <a:pt x="17" y="5"/>
                    </a:lnTo>
                    <a:lnTo>
                      <a:pt x="17" y="6"/>
                    </a:lnTo>
                    <a:lnTo>
                      <a:pt x="17" y="7"/>
                    </a:lnTo>
                    <a:lnTo>
                      <a:pt x="17" y="8"/>
                    </a:lnTo>
                    <a:lnTo>
                      <a:pt x="16" y="9"/>
                    </a:lnTo>
                    <a:lnTo>
                      <a:pt x="16" y="11"/>
                    </a:lnTo>
                    <a:lnTo>
                      <a:pt x="16" y="12"/>
                    </a:lnTo>
                    <a:lnTo>
                      <a:pt x="17" y="12"/>
                    </a:lnTo>
                    <a:lnTo>
                      <a:pt x="17" y="11"/>
                    </a:lnTo>
                    <a:lnTo>
                      <a:pt x="17" y="10"/>
                    </a:lnTo>
                    <a:lnTo>
                      <a:pt x="18" y="10"/>
                    </a:lnTo>
                    <a:lnTo>
                      <a:pt x="18" y="9"/>
                    </a:lnTo>
                    <a:lnTo>
                      <a:pt x="18" y="8"/>
                    </a:lnTo>
                    <a:lnTo>
                      <a:pt x="19" y="7"/>
                    </a:lnTo>
                    <a:lnTo>
                      <a:pt x="19" y="6"/>
                    </a:lnTo>
                    <a:lnTo>
                      <a:pt x="20" y="5"/>
                    </a:lnTo>
                    <a:lnTo>
                      <a:pt x="21" y="4"/>
                    </a:lnTo>
                    <a:lnTo>
                      <a:pt x="22" y="4"/>
                    </a:lnTo>
                    <a:lnTo>
                      <a:pt x="22" y="5"/>
                    </a:lnTo>
                    <a:lnTo>
                      <a:pt x="21" y="6"/>
                    </a:lnTo>
                    <a:lnTo>
                      <a:pt x="21" y="7"/>
                    </a:lnTo>
                    <a:lnTo>
                      <a:pt x="21" y="8"/>
                    </a:lnTo>
                    <a:lnTo>
                      <a:pt x="21" y="9"/>
                    </a:lnTo>
                    <a:lnTo>
                      <a:pt x="20" y="10"/>
                    </a:lnTo>
                    <a:lnTo>
                      <a:pt x="20" y="11"/>
                    </a:lnTo>
                    <a:lnTo>
                      <a:pt x="21" y="12"/>
                    </a:lnTo>
                    <a:lnTo>
                      <a:pt x="22" y="11"/>
                    </a:lnTo>
                    <a:lnTo>
                      <a:pt x="23" y="11"/>
                    </a:lnTo>
                    <a:lnTo>
                      <a:pt x="23" y="10"/>
                    </a:lnTo>
                    <a:lnTo>
                      <a:pt x="24" y="9"/>
                    </a:lnTo>
                    <a:lnTo>
                      <a:pt x="24" y="8"/>
                    </a:lnTo>
                    <a:lnTo>
                      <a:pt x="24" y="9"/>
                    </a:lnTo>
                    <a:lnTo>
                      <a:pt x="23" y="9"/>
                    </a:lnTo>
                    <a:lnTo>
                      <a:pt x="22" y="10"/>
                    </a:lnTo>
                    <a:lnTo>
                      <a:pt x="22" y="11"/>
                    </a:lnTo>
                    <a:lnTo>
                      <a:pt x="22" y="10"/>
                    </a:lnTo>
                    <a:lnTo>
                      <a:pt x="22" y="9"/>
                    </a:lnTo>
                    <a:lnTo>
                      <a:pt x="22" y="8"/>
                    </a:lnTo>
                    <a:lnTo>
                      <a:pt x="23" y="7"/>
                    </a:lnTo>
                    <a:lnTo>
                      <a:pt x="23" y="6"/>
                    </a:lnTo>
                    <a:lnTo>
                      <a:pt x="24" y="5"/>
                    </a:lnTo>
                    <a:lnTo>
                      <a:pt x="24" y="4"/>
                    </a:lnTo>
                    <a:lnTo>
                      <a:pt x="23" y="3"/>
                    </a:lnTo>
                    <a:lnTo>
                      <a:pt x="22" y="3"/>
                    </a:lnTo>
                    <a:lnTo>
                      <a:pt x="2" y="3"/>
                    </a:lnTo>
                    <a:close/>
                  </a:path>
                </a:pathLst>
              </a:custGeom>
              <a:solidFill>
                <a:srgbClr val="FFFFFF"/>
              </a:solidFill>
              <a:ln w="9525">
                <a:noFill/>
                <a:round/>
                <a:headEnd/>
                <a:tailEnd/>
              </a:ln>
            </p:spPr>
            <p:txBody>
              <a:bodyPr/>
              <a:lstStyle/>
              <a:p>
                <a:pPr algn="l" rtl="0"/>
                <a:endParaRPr lang="en-US"/>
              </a:p>
            </p:txBody>
          </p:sp>
          <p:sp>
            <p:nvSpPr>
              <p:cNvPr id="13634" name="Freeform 517"/>
              <p:cNvSpPr>
                <a:spLocks/>
              </p:cNvSpPr>
              <p:nvPr/>
            </p:nvSpPr>
            <p:spPr bwMode="auto">
              <a:xfrm>
                <a:off x="2503" y="1924"/>
                <a:ext cx="5" cy="5"/>
              </a:xfrm>
              <a:custGeom>
                <a:avLst/>
                <a:gdLst>
                  <a:gd name="T0" fmla="*/ 2 w 5"/>
                  <a:gd name="T1" fmla="*/ 4 h 5"/>
                  <a:gd name="T2" fmla="*/ 2 w 5"/>
                  <a:gd name="T3" fmla="*/ 4 h 5"/>
                  <a:gd name="T4" fmla="*/ 2 w 5"/>
                  <a:gd name="T5" fmla="*/ 5 h 5"/>
                  <a:gd name="T6" fmla="*/ 2 w 5"/>
                  <a:gd name="T7" fmla="*/ 5 h 5"/>
                  <a:gd name="T8" fmla="*/ 1 w 5"/>
                  <a:gd name="T9" fmla="*/ 5 h 5"/>
                  <a:gd name="T10" fmla="*/ 1 w 5"/>
                  <a:gd name="T11" fmla="*/ 5 h 5"/>
                  <a:gd name="T12" fmla="*/ 1 w 5"/>
                  <a:gd name="T13" fmla="*/ 5 h 5"/>
                  <a:gd name="T14" fmla="*/ 1 w 5"/>
                  <a:gd name="T15" fmla="*/ 4 h 5"/>
                  <a:gd name="T16" fmla="*/ 1 w 5"/>
                  <a:gd name="T17" fmla="*/ 4 h 5"/>
                  <a:gd name="T18" fmla="*/ 0 w 5"/>
                  <a:gd name="T19" fmla="*/ 4 h 5"/>
                  <a:gd name="T20" fmla="*/ 0 w 5"/>
                  <a:gd name="T21" fmla="*/ 4 h 5"/>
                  <a:gd name="T22" fmla="*/ 0 w 5"/>
                  <a:gd name="T23" fmla="*/ 4 h 5"/>
                  <a:gd name="T24" fmla="*/ 0 w 5"/>
                  <a:gd name="T25" fmla="*/ 3 h 5"/>
                  <a:gd name="T26" fmla="*/ 0 w 5"/>
                  <a:gd name="T27" fmla="*/ 3 h 5"/>
                  <a:gd name="T28" fmla="*/ 0 w 5"/>
                  <a:gd name="T29" fmla="*/ 3 h 5"/>
                  <a:gd name="T30" fmla="*/ 0 w 5"/>
                  <a:gd name="T31" fmla="*/ 3 h 5"/>
                  <a:gd name="T32" fmla="*/ 0 w 5"/>
                  <a:gd name="T33" fmla="*/ 3 h 5"/>
                  <a:gd name="T34" fmla="*/ 3 w 5"/>
                  <a:gd name="T35" fmla="*/ 0 h 5"/>
                  <a:gd name="T36" fmla="*/ 4 w 5"/>
                  <a:gd name="T37" fmla="*/ 0 h 5"/>
                  <a:gd name="T38" fmla="*/ 1 w 5"/>
                  <a:gd name="T39" fmla="*/ 3 h 5"/>
                  <a:gd name="T40" fmla="*/ 1 w 5"/>
                  <a:gd name="T41" fmla="*/ 4 h 5"/>
                  <a:gd name="T42" fmla="*/ 4 w 5"/>
                  <a:gd name="T43" fmla="*/ 0 h 5"/>
                  <a:gd name="T44" fmla="*/ 5 w 5"/>
                  <a:gd name="T45" fmla="*/ 1 h 5"/>
                  <a:gd name="T46" fmla="*/ 2 w 5"/>
                  <a:gd name="T47" fmla="*/ 4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4"/>
                    </a:moveTo>
                    <a:lnTo>
                      <a:pt x="2" y="4"/>
                    </a:lnTo>
                    <a:lnTo>
                      <a:pt x="2" y="5"/>
                    </a:lnTo>
                    <a:lnTo>
                      <a:pt x="1" y="5"/>
                    </a:lnTo>
                    <a:lnTo>
                      <a:pt x="1" y="4"/>
                    </a:lnTo>
                    <a:lnTo>
                      <a:pt x="0" y="4"/>
                    </a:lnTo>
                    <a:lnTo>
                      <a:pt x="0" y="3"/>
                    </a:lnTo>
                    <a:lnTo>
                      <a:pt x="3" y="0"/>
                    </a:lnTo>
                    <a:lnTo>
                      <a:pt x="4" y="0"/>
                    </a:lnTo>
                    <a:lnTo>
                      <a:pt x="1" y="3"/>
                    </a:lnTo>
                    <a:lnTo>
                      <a:pt x="1" y="4"/>
                    </a:lnTo>
                    <a:lnTo>
                      <a:pt x="4" y="0"/>
                    </a:lnTo>
                    <a:lnTo>
                      <a:pt x="5" y="1"/>
                    </a:lnTo>
                    <a:lnTo>
                      <a:pt x="2" y="4"/>
                    </a:lnTo>
                    <a:close/>
                  </a:path>
                </a:pathLst>
              </a:custGeom>
              <a:solidFill>
                <a:srgbClr val="FFFFFF"/>
              </a:solidFill>
              <a:ln w="9525">
                <a:noFill/>
                <a:round/>
                <a:headEnd/>
                <a:tailEnd/>
              </a:ln>
            </p:spPr>
            <p:txBody>
              <a:bodyPr/>
              <a:lstStyle/>
              <a:p>
                <a:pPr algn="l" rtl="0"/>
                <a:endParaRPr lang="en-US"/>
              </a:p>
            </p:txBody>
          </p:sp>
          <p:sp>
            <p:nvSpPr>
              <p:cNvPr id="13635" name="Freeform 518"/>
              <p:cNvSpPr>
                <a:spLocks/>
              </p:cNvSpPr>
              <p:nvPr/>
            </p:nvSpPr>
            <p:spPr bwMode="auto">
              <a:xfrm>
                <a:off x="2505"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1 h 5"/>
                  <a:gd name="T20" fmla="*/ 5 w 5"/>
                  <a:gd name="T21" fmla="*/ 1 h 5"/>
                  <a:gd name="T22" fmla="*/ 5 w 5"/>
                  <a:gd name="T23" fmla="*/ 1 h 5"/>
                  <a:gd name="T24" fmla="*/ 5 w 5"/>
                  <a:gd name="T25" fmla="*/ 1 h 5"/>
                  <a:gd name="T26" fmla="*/ 5 w 5"/>
                  <a:gd name="T27" fmla="*/ 2 h 5"/>
                  <a:gd name="T28" fmla="*/ 5 w 5"/>
                  <a:gd name="T29" fmla="*/ 2 h 5"/>
                  <a:gd name="T30" fmla="*/ 5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4" y="1"/>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pPr algn="l" rtl="0"/>
                <a:endParaRPr lang="en-US"/>
              </a:p>
            </p:txBody>
          </p:sp>
          <p:sp>
            <p:nvSpPr>
              <p:cNvPr id="13636" name="Freeform 519"/>
              <p:cNvSpPr>
                <a:spLocks/>
              </p:cNvSpPr>
              <p:nvPr/>
            </p:nvSpPr>
            <p:spPr bwMode="auto">
              <a:xfrm>
                <a:off x="2507" y="1930"/>
                <a:ext cx="5" cy="5"/>
              </a:xfrm>
              <a:custGeom>
                <a:avLst/>
                <a:gdLst>
                  <a:gd name="T0" fmla="*/ 5 w 5"/>
                  <a:gd name="T1" fmla="*/ 2 h 5"/>
                  <a:gd name="T2" fmla="*/ 5 w 5"/>
                  <a:gd name="T3" fmla="*/ 3 h 5"/>
                  <a:gd name="T4" fmla="*/ 5 w 5"/>
                  <a:gd name="T5" fmla="*/ 3 h 5"/>
                  <a:gd name="T6" fmla="*/ 5 w 5"/>
                  <a:gd name="T7" fmla="*/ 3 h 5"/>
                  <a:gd name="T8" fmla="*/ 5 w 5"/>
                  <a:gd name="T9" fmla="*/ 3 h 5"/>
                  <a:gd name="T10" fmla="*/ 5 w 5"/>
                  <a:gd name="T11" fmla="*/ 4 h 5"/>
                  <a:gd name="T12" fmla="*/ 5 w 5"/>
                  <a:gd name="T13" fmla="*/ 4 h 5"/>
                  <a:gd name="T14" fmla="*/ 5 w 5"/>
                  <a:gd name="T15" fmla="*/ 4 h 5"/>
                  <a:gd name="T16" fmla="*/ 5 w 5"/>
                  <a:gd name="T17" fmla="*/ 4 h 5"/>
                  <a:gd name="T18" fmla="*/ 4 w 5"/>
                  <a:gd name="T19" fmla="*/ 4 h 5"/>
                  <a:gd name="T20" fmla="*/ 4 w 5"/>
                  <a:gd name="T21" fmla="*/ 5 h 5"/>
                  <a:gd name="T22" fmla="*/ 4 w 5"/>
                  <a:gd name="T23" fmla="*/ 5 h 5"/>
                  <a:gd name="T24" fmla="*/ 4 w 5"/>
                  <a:gd name="T25" fmla="*/ 5 h 5"/>
                  <a:gd name="T26" fmla="*/ 3 w 5"/>
                  <a:gd name="T27" fmla="*/ 5 h 5"/>
                  <a:gd name="T28" fmla="*/ 3 w 5"/>
                  <a:gd name="T29" fmla="*/ 5 h 5"/>
                  <a:gd name="T30" fmla="*/ 3 w 5"/>
                  <a:gd name="T31" fmla="*/ 5 h 5"/>
                  <a:gd name="T32" fmla="*/ 3 w 5"/>
                  <a:gd name="T33" fmla="*/ 4 h 5"/>
                  <a:gd name="T34" fmla="*/ 0 w 5"/>
                  <a:gd name="T35" fmla="*/ 2 h 5"/>
                  <a:gd name="T36" fmla="*/ 0 w 5"/>
                  <a:gd name="T37" fmla="*/ 1 h 5"/>
                  <a:gd name="T38" fmla="*/ 4 w 5"/>
                  <a:gd name="T39" fmla="*/ 3 h 5"/>
                  <a:gd name="T40" fmla="*/ 4 w 5"/>
                  <a:gd name="T41" fmla="*/ 3 h 5"/>
                  <a:gd name="T42" fmla="*/ 1 w 5"/>
                  <a:gd name="T43" fmla="*/ 0 h 5"/>
                  <a:gd name="T44" fmla="*/ 2 w 5"/>
                  <a:gd name="T45" fmla="*/ 0 h 5"/>
                  <a:gd name="T46" fmla="*/ 5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5" y="2"/>
                    </a:moveTo>
                    <a:lnTo>
                      <a:pt x="5" y="3"/>
                    </a:lnTo>
                    <a:lnTo>
                      <a:pt x="5" y="4"/>
                    </a:lnTo>
                    <a:lnTo>
                      <a:pt x="4" y="4"/>
                    </a:lnTo>
                    <a:lnTo>
                      <a:pt x="4" y="5"/>
                    </a:lnTo>
                    <a:lnTo>
                      <a:pt x="3" y="5"/>
                    </a:lnTo>
                    <a:lnTo>
                      <a:pt x="3" y="4"/>
                    </a:lnTo>
                    <a:lnTo>
                      <a:pt x="0" y="2"/>
                    </a:lnTo>
                    <a:lnTo>
                      <a:pt x="0" y="1"/>
                    </a:lnTo>
                    <a:lnTo>
                      <a:pt x="4" y="3"/>
                    </a:lnTo>
                    <a:lnTo>
                      <a:pt x="1" y="0"/>
                    </a:lnTo>
                    <a:lnTo>
                      <a:pt x="2" y="0"/>
                    </a:lnTo>
                    <a:lnTo>
                      <a:pt x="5" y="2"/>
                    </a:lnTo>
                    <a:close/>
                  </a:path>
                </a:pathLst>
              </a:custGeom>
              <a:solidFill>
                <a:srgbClr val="FFFFFF"/>
              </a:solidFill>
              <a:ln w="9525">
                <a:noFill/>
                <a:round/>
                <a:headEnd/>
                <a:tailEnd/>
              </a:ln>
            </p:spPr>
            <p:txBody>
              <a:bodyPr/>
              <a:lstStyle/>
              <a:p>
                <a:pPr algn="l" rtl="0"/>
                <a:endParaRPr lang="en-US"/>
              </a:p>
            </p:txBody>
          </p:sp>
          <p:sp>
            <p:nvSpPr>
              <p:cNvPr id="13637" name="Freeform 520"/>
              <p:cNvSpPr>
                <a:spLocks/>
              </p:cNvSpPr>
              <p:nvPr/>
            </p:nvSpPr>
            <p:spPr bwMode="auto">
              <a:xfrm>
                <a:off x="2509" y="1928"/>
                <a:ext cx="5" cy="5"/>
              </a:xfrm>
              <a:custGeom>
                <a:avLst/>
                <a:gdLst>
                  <a:gd name="T0" fmla="*/ 1 w 5"/>
                  <a:gd name="T1" fmla="*/ 2 h 5"/>
                  <a:gd name="T2" fmla="*/ 0 w 5"/>
                  <a:gd name="T3" fmla="*/ 2 h 5"/>
                  <a:gd name="T4" fmla="*/ 0 w 5"/>
                  <a:gd name="T5" fmla="*/ 2 h 5"/>
                  <a:gd name="T6" fmla="*/ 0 w 5"/>
                  <a:gd name="T7" fmla="*/ 2 h 5"/>
                  <a:gd name="T8" fmla="*/ 0 w 5"/>
                  <a:gd name="T9" fmla="*/ 1 h 5"/>
                  <a:gd name="T10" fmla="*/ 0 w 5"/>
                  <a:gd name="T11" fmla="*/ 1 h 5"/>
                  <a:gd name="T12" fmla="*/ 0 w 5"/>
                  <a:gd name="T13" fmla="*/ 1 h 5"/>
                  <a:gd name="T14" fmla="*/ 0 w 5"/>
                  <a:gd name="T15" fmla="*/ 1 h 5"/>
                  <a:gd name="T16" fmla="*/ 1 w 5"/>
                  <a:gd name="T17" fmla="*/ 0 h 5"/>
                  <a:gd name="T18" fmla="*/ 1 w 5"/>
                  <a:gd name="T19" fmla="*/ 0 h 5"/>
                  <a:gd name="T20" fmla="*/ 1 w 5"/>
                  <a:gd name="T21" fmla="*/ 0 h 5"/>
                  <a:gd name="T22" fmla="*/ 1 w 5"/>
                  <a:gd name="T23" fmla="*/ 0 h 5"/>
                  <a:gd name="T24" fmla="*/ 1 w 5"/>
                  <a:gd name="T25" fmla="*/ 0 h 5"/>
                  <a:gd name="T26" fmla="*/ 2 w 5"/>
                  <a:gd name="T27" fmla="*/ 0 h 5"/>
                  <a:gd name="T28" fmla="*/ 2 w 5"/>
                  <a:gd name="T29" fmla="*/ 0 h 5"/>
                  <a:gd name="T30" fmla="*/ 2 w 5"/>
                  <a:gd name="T31" fmla="*/ 0 h 5"/>
                  <a:gd name="T32" fmla="*/ 3 w 5"/>
                  <a:gd name="T33" fmla="*/ 0 h 5"/>
                  <a:gd name="T34" fmla="*/ 5 w 5"/>
                  <a:gd name="T35" fmla="*/ 3 h 5"/>
                  <a:gd name="T36" fmla="*/ 5 w 5"/>
                  <a:gd name="T37" fmla="*/ 4 h 5"/>
                  <a:gd name="T38" fmla="*/ 2 w 5"/>
                  <a:gd name="T39" fmla="*/ 1 h 5"/>
                  <a:gd name="T40" fmla="*/ 1 w 5"/>
                  <a:gd name="T41" fmla="*/ 1 h 5"/>
                  <a:gd name="T42" fmla="*/ 4 w 5"/>
                  <a:gd name="T43" fmla="*/ 4 h 5"/>
                  <a:gd name="T44" fmla="*/ 4 w 5"/>
                  <a:gd name="T45" fmla="*/ 5 h 5"/>
                  <a:gd name="T46" fmla="*/ 1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1" y="2"/>
                    </a:moveTo>
                    <a:lnTo>
                      <a:pt x="0" y="2"/>
                    </a:lnTo>
                    <a:lnTo>
                      <a:pt x="0" y="1"/>
                    </a:lnTo>
                    <a:lnTo>
                      <a:pt x="1" y="0"/>
                    </a:lnTo>
                    <a:lnTo>
                      <a:pt x="2" y="0"/>
                    </a:lnTo>
                    <a:lnTo>
                      <a:pt x="3" y="0"/>
                    </a:lnTo>
                    <a:lnTo>
                      <a:pt x="5" y="3"/>
                    </a:lnTo>
                    <a:lnTo>
                      <a:pt x="5" y="4"/>
                    </a:lnTo>
                    <a:lnTo>
                      <a:pt x="2" y="1"/>
                    </a:lnTo>
                    <a:lnTo>
                      <a:pt x="1" y="1"/>
                    </a:lnTo>
                    <a:lnTo>
                      <a:pt x="4" y="4"/>
                    </a:lnTo>
                    <a:lnTo>
                      <a:pt x="4" y="5"/>
                    </a:lnTo>
                    <a:lnTo>
                      <a:pt x="1" y="2"/>
                    </a:lnTo>
                    <a:close/>
                  </a:path>
                </a:pathLst>
              </a:custGeom>
              <a:solidFill>
                <a:srgbClr val="FFFFFF"/>
              </a:solidFill>
              <a:ln w="9525">
                <a:noFill/>
                <a:round/>
                <a:headEnd/>
                <a:tailEnd/>
              </a:ln>
            </p:spPr>
            <p:txBody>
              <a:bodyPr/>
              <a:lstStyle/>
              <a:p>
                <a:pPr algn="l" rtl="0"/>
                <a:endParaRPr lang="en-US"/>
              </a:p>
            </p:txBody>
          </p:sp>
          <p:sp>
            <p:nvSpPr>
              <p:cNvPr id="13638" name="Freeform 521"/>
              <p:cNvSpPr>
                <a:spLocks/>
              </p:cNvSpPr>
              <p:nvPr/>
            </p:nvSpPr>
            <p:spPr bwMode="auto">
              <a:xfrm>
                <a:off x="2511" y="1923"/>
                <a:ext cx="5" cy="5"/>
              </a:xfrm>
              <a:custGeom>
                <a:avLst/>
                <a:gdLst>
                  <a:gd name="T0" fmla="*/ 2 w 5"/>
                  <a:gd name="T1" fmla="*/ 5 h 5"/>
                  <a:gd name="T2" fmla="*/ 2 w 5"/>
                  <a:gd name="T3" fmla="*/ 5 h 5"/>
                  <a:gd name="T4" fmla="*/ 2 w 5"/>
                  <a:gd name="T5" fmla="*/ 5 h 5"/>
                  <a:gd name="T6" fmla="*/ 2 w 5"/>
                  <a:gd name="T7" fmla="*/ 5 h 5"/>
                  <a:gd name="T8" fmla="*/ 1 w 5"/>
                  <a:gd name="T9" fmla="*/ 5 h 5"/>
                  <a:gd name="T10" fmla="*/ 1 w 5"/>
                  <a:gd name="T11" fmla="*/ 5 h 5"/>
                  <a:gd name="T12" fmla="*/ 1 w 5"/>
                  <a:gd name="T13" fmla="*/ 5 h 5"/>
                  <a:gd name="T14" fmla="*/ 1 w 5"/>
                  <a:gd name="T15" fmla="*/ 5 h 5"/>
                  <a:gd name="T16" fmla="*/ 1 w 5"/>
                  <a:gd name="T17" fmla="*/ 5 h 5"/>
                  <a:gd name="T18" fmla="*/ 1 w 5"/>
                  <a:gd name="T19" fmla="*/ 5 h 5"/>
                  <a:gd name="T20" fmla="*/ 0 w 5"/>
                  <a:gd name="T21" fmla="*/ 5 h 5"/>
                  <a:gd name="T22" fmla="*/ 0 w 5"/>
                  <a:gd name="T23" fmla="*/ 5 h 5"/>
                  <a:gd name="T24" fmla="*/ 0 w 5"/>
                  <a:gd name="T25" fmla="*/ 4 h 5"/>
                  <a:gd name="T26" fmla="*/ 0 w 5"/>
                  <a:gd name="T27" fmla="*/ 4 h 5"/>
                  <a:gd name="T28" fmla="*/ 0 w 5"/>
                  <a:gd name="T29" fmla="*/ 4 h 5"/>
                  <a:gd name="T30" fmla="*/ 1 w 5"/>
                  <a:gd name="T31" fmla="*/ 4 h 5"/>
                  <a:gd name="T32" fmla="*/ 1 w 5"/>
                  <a:gd name="T33" fmla="*/ 3 h 5"/>
                  <a:gd name="T34" fmla="*/ 3 w 5"/>
                  <a:gd name="T35" fmla="*/ 0 h 5"/>
                  <a:gd name="T36" fmla="*/ 4 w 5"/>
                  <a:gd name="T37" fmla="*/ 1 h 5"/>
                  <a:gd name="T38" fmla="*/ 1 w 5"/>
                  <a:gd name="T39" fmla="*/ 4 h 5"/>
                  <a:gd name="T40" fmla="*/ 2 w 5"/>
                  <a:gd name="T41" fmla="*/ 4 h 5"/>
                  <a:gd name="T42" fmla="*/ 4 w 5"/>
                  <a:gd name="T43" fmla="*/ 1 h 5"/>
                  <a:gd name="T44" fmla="*/ 5 w 5"/>
                  <a:gd name="T45" fmla="*/ 2 h 5"/>
                  <a:gd name="T46" fmla="*/ 2 w 5"/>
                  <a:gd name="T47" fmla="*/ 5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5"/>
                    </a:moveTo>
                    <a:lnTo>
                      <a:pt x="2" y="5"/>
                    </a:lnTo>
                    <a:lnTo>
                      <a:pt x="1" y="5"/>
                    </a:lnTo>
                    <a:lnTo>
                      <a:pt x="0" y="5"/>
                    </a:lnTo>
                    <a:lnTo>
                      <a:pt x="0" y="4"/>
                    </a:lnTo>
                    <a:lnTo>
                      <a:pt x="1" y="4"/>
                    </a:lnTo>
                    <a:lnTo>
                      <a:pt x="1" y="3"/>
                    </a:lnTo>
                    <a:lnTo>
                      <a:pt x="3" y="0"/>
                    </a:lnTo>
                    <a:lnTo>
                      <a:pt x="4" y="1"/>
                    </a:lnTo>
                    <a:lnTo>
                      <a:pt x="1" y="4"/>
                    </a:lnTo>
                    <a:lnTo>
                      <a:pt x="2" y="4"/>
                    </a:lnTo>
                    <a:lnTo>
                      <a:pt x="4" y="1"/>
                    </a:lnTo>
                    <a:lnTo>
                      <a:pt x="5" y="2"/>
                    </a:lnTo>
                    <a:lnTo>
                      <a:pt x="2" y="5"/>
                    </a:lnTo>
                    <a:close/>
                  </a:path>
                </a:pathLst>
              </a:custGeom>
              <a:solidFill>
                <a:srgbClr val="FFFFFF"/>
              </a:solidFill>
              <a:ln w="9525">
                <a:noFill/>
                <a:round/>
                <a:headEnd/>
                <a:tailEnd/>
              </a:ln>
            </p:spPr>
            <p:txBody>
              <a:bodyPr/>
              <a:lstStyle/>
              <a:p>
                <a:pPr algn="l" rtl="0"/>
                <a:endParaRPr lang="en-US"/>
              </a:p>
            </p:txBody>
          </p:sp>
          <p:sp>
            <p:nvSpPr>
              <p:cNvPr id="13639" name="Freeform 522"/>
              <p:cNvSpPr>
                <a:spLocks/>
              </p:cNvSpPr>
              <p:nvPr/>
            </p:nvSpPr>
            <p:spPr bwMode="auto">
              <a:xfrm>
                <a:off x="2513"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0 h 5"/>
                  <a:gd name="T20" fmla="*/ 5 w 5"/>
                  <a:gd name="T21" fmla="*/ 1 h 5"/>
                  <a:gd name="T22" fmla="*/ 5 w 5"/>
                  <a:gd name="T23" fmla="*/ 1 h 5"/>
                  <a:gd name="T24" fmla="*/ 5 w 5"/>
                  <a:gd name="T25" fmla="*/ 1 h 5"/>
                  <a:gd name="T26" fmla="*/ 5 w 5"/>
                  <a:gd name="T27" fmla="*/ 1 h 5"/>
                  <a:gd name="T28" fmla="*/ 5 w 5"/>
                  <a:gd name="T29" fmla="*/ 2 h 5"/>
                  <a:gd name="T30" fmla="*/ 4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pPr algn="l" rtl="0"/>
                <a:endParaRPr lang="en-US"/>
              </a:p>
            </p:txBody>
          </p:sp>
          <p:sp>
            <p:nvSpPr>
              <p:cNvPr id="13640" name="Freeform 523"/>
              <p:cNvSpPr>
                <a:spLocks/>
              </p:cNvSpPr>
              <p:nvPr/>
            </p:nvSpPr>
            <p:spPr bwMode="auto">
              <a:xfrm>
                <a:off x="2507" y="1921"/>
                <a:ext cx="5" cy="6"/>
              </a:xfrm>
              <a:custGeom>
                <a:avLst/>
                <a:gdLst>
                  <a:gd name="T0" fmla="*/ 4 w 5"/>
                  <a:gd name="T1" fmla="*/ 3 h 6"/>
                  <a:gd name="T2" fmla="*/ 5 w 5"/>
                  <a:gd name="T3" fmla="*/ 4 h 6"/>
                  <a:gd name="T4" fmla="*/ 5 w 5"/>
                  <a:gd name="T5" fmla="*/ 4 h 6"/>
                  <a:gd name="T6" fmla="*/ 5 w 5"/>
                  <a:gd name="T7" fmla="*/ 4 h 6"/>
                  <a:gd name="T8" fmla="*/ 5 w 5"/>
                  <a:gd name="T9" fmla="*/ 4 h 6"/>
                  <a:gd name="T10" fmla="*/ 5 w 5"/>
                  <a:gd name="T11" fmla="*/ 4 h 6"/>
                  <a:gd name="T12" fmla="*/ 5 w 5"/>
                  <a:gd name="T13" fmla="*/ 5 h 6"/>
                  <a:gd name="T14" fmla="*/ 5 w 5"/>
                  <a:gd name="T15" fmla="*/ 5 h 6"/>
                  <a:gd name="T16" fmla="*/ 5 w 5"/>
                  <a:gd name="T17" fmla="*/ 5 h 6"/>
                  <a:gd name="T18" fmla="*/ 4 w 5"/>
                  <a:gd name="T19" fmla="*/ 5 h 6"/>
                  <a:gd name="T20" fmla="*/ 4 w 5"/>
                  <a:gd name="T21" fmla="*/ 5 h 6"/>
                  <a:gd name="T22" fmla="*/ 4 w 5"/>
                  <a:gd name="T23" fmla="*/ 6 h 6"/>
                  <a:gd name="T24" fmla="*/ 3 w 5"/>
                  <a:gd name="T25" fmla="*/ 6 h 6"/>
                  <a:gd name="T26" fmla="*/ 3 w 5"/>
                  <a:gd name="T27" fmla="*/ 6 h 6"/>
                  <a:gd name="T28" fmla="*/ 3 w 5"/>
                  <a:gd name="T29" fmla="*/ 6 h 6"/>
                  <a:gd name="T30" fmla="*/ 3 w 5"/>
                  <a:gd name="T31" fmla="*/ 5 h 6"/>
                  <a:gd name="T32" fmla="*/ 3 w 5"/>
                  <a:gd name="T33" fmla="*/ 5 h 6"/>
                  <a:gd name="T34" fmla="*/ 0 w 5"/>
                  <a:gd name="T35" fmla="*/ 2 h 6"/>
                  <a:gd name="T36" fmla="*/ 0 w 5"/>
                  <a:gd name="T37" fmla="*/ 1 h 6"/>
                  <a:gd name="T38" fmla="*/ 3 w 5"/>
                  <a:gd name="T39" fmla="*/ 4 h 6"/>
                  <a:gd name="T40" fmla="*/ 4 w 5"/>
                  <a:gd name="T41" fmla="*/ 4 h 6"/>
                  <a:gd name="T42" fmla="*/ 1 w 5"/>
                  <a:gd name="T43" fmla="*/ 1 h 6"/>
                  <a:gd name="T44" fmla="*/ 1 w 5"/>
                  <a:gd name="T45" fmla="*/ 0 h 6"/>
                  <a:gd name="T46" fmla="*/ 4 w 5"/>
                  <a:gd name="T47" fmla="*/ 3 h 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6"/>
                  <a:gd name="T74" fmla="*/ 5 w 5"/>
                  <a:gd name="T75" fmla="*/ 6 h 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6">
                    <a:moveTo>
                      <a:pt x="4" y="3"/>
                    </a:moveTo>
                    <a:lnTo>
                      <a:pt x="5" y="4"/>
                    </a:lnTo>
                    <a:lnTo>
                      <a:pt x="5" y="5"/>
                    </a:lnTo>
                    <a:lnTo>
                      <a:pt x="4" y="5"/>
                    </a:lnTo>
                    <a:lnTo>
                      <a:pt x="4" y="6"/>
                    </a:lnTo>
                    <a:lnTo>
                      <a:pt x="3" y="6"/>
                    </a:lnTo>
                    <a:lnTo>
                      <a:pt x="3" y="5"/>
                    </a:lnTo>
                    <a:lnTo>
                      <a:pt x="0" y="2"/>
                    </a:lnTo>
                    <a:lnTo>
                      <a:pt x="0" y="1"/>
                    </a:lnTo>
                    <a:lnTo>
                      <a:pt x="3" y="4"/>
                    </a:lnTo>
                    <a:lnTo>
                      <a:pt x="4" y="4"/>
                    </a:lnTo>
                    <a:lnTo>
                      <a:pt x="1" y="1"/>
                    </a:lnTo>
                    <a:lnTo>
                      <a:pt x="1" y="0"/>
                    </a:lnTo>
                    <a:lnTo>
                      <a:pt x="4" y="3"/>
                    </a:lnTo>
                    <a:close/>
                  </a:path>
                </a:pathLst>
              </a:custGeom>
              <a:solidFill>
                <a:srgbClr val="FFFFFF"/>
              </a:solidFill>
              <a:ln w="9525">
                <a:noFill/>
                <a:round/>
                <a:headEnd/>
                <a:tailEnd/>
              </a:ln>
            </p:spPr>
            <p:txBody>
              <a:bodyPr/>
              <a:lstStyle/>
              <a:p>
                <a:pPr algn="l" rtl="0"/>
                <a:endParaRPr lang="en-US"/>
              </a:p>
            </p:txBody>
          </p:sp>
          <p:sp>
            <p:nvSpPr>
              <p:cNvPr id="13641" name="Freeform 524"/>
              <p:cNvSpPr>
                <a:spLocks/>
              </p:cNvSpPr>
              <p:nvPr/>
            </p:nvSpPr>
            <p:spPr bwMode="auto">
              <a:xfrm>
                <a:off x="2509" y="1920"/>
                <a:ext cx="5" cy="5"/>
              </a:xfrm>
              <a:custGeom>
                <a:avLst/>
                <a:gdLst>
                  <a:gd name="T0" fmla="*/ 0 w 5"/>
                  <a:gd name="T1" fmla="*/ 2 h 5"/>
                  <a:gd name="T2" fmla="*/ 0 w 5"/>
                  <a:gd name="T3" fmla="*/ 2 h 5"/>
                  <a:gd name="T4" fmla="*/ 0 w 5"/>
                  <a:gd name="T5" fmla="*/ 2 h 5"/>
                  <a:gd name="T6" fmla="*/ 0 w 5"/>
                  <a:gd name="T7" fmla="*/ 1 h 5"/>
                  <a:gd name="T8" fmla="*/ 0 w 5"/>
                  <a:gd name="T9" fmla="*/ 1 h 5"/>
                  <a:gd name="T10" fmla="*/ 0 w 5"/>
                  <a:gd name="T11" fmla="*/ 1 h 5"/>
                  <a:gd name="T12" fmla="*/ 0 w 5"/>
                  <a:gd name="T13" fmla="*/ 1 h 5"/>
                  <a:gd name="T14" fmla="*/ 0 w 5"/>
                  <a:gd name="T15" fmla="*/ 1 h 5"/>
                  <a:gd name="T16" fmla="*/ 0 w 5"/>
                  <a:gd name="T17" fmla="*/ 0 h 5"/>
                  <a:gd name="T18" fmla="*/ 1 w 5"/>
                  <a:gd name="T19" fmla="*/ 0 h 5"/>
                  <a:gd name="T20" fmla="*/ 1 w 5"/>
                  <a:gd name="T21" fmla="*/ 0 h 5"/>
                  <a:gd name="T22" fmla="*/ 1 w 5"/>
                  <a:gd name="T23" fmla="*/ 0 h 5"/>
                  <a:gd name="T24" fmla="*/ 1 w 5"/>
                  <a:gd name="T25" fmla="*/ 0 h 5"/>
                  <a:gd name="T26" fmla="*/ 1 w 5"/>
                  <a:gd name="T27" fmla="*/ 0 h 5"/>
                  <a:gd name="T28" fmla="*/ 2 w 5"/>
                  <a:gd name="T29" fmla="*/ 0 h 5"/>
                  <a:gd name="T30" fmla="*/ 2 w 5"/>
                  <a:gd name="T31" fmla="*/ 0 h 5"/>
                  <a:gd name="T32" fmla="*/ 2 w 5"/>
                  <a:gd name="T33" fmla="*/ 0 h 5"/>
                  <a:gd name="T34" fmla="*/ 5 w 5"/>
                  <a:gd name="T35" fmla="*/ 3 h 5"/>
                  <a:gd name="T36" fmla="*/ 4 w 5"/>
                  <a:gd name="T37" fmla="*/ 4 h 5"/>
                  <a:gd name="T38" fmla="*/ 1 w 5"/>
                  <a:gd name="T39" fmla="*/ 1 h 5"/>
                  <a:gd name="T40" fmla="*/ 1 w 5"/>
                  <a:gd name="T41" fmla="*/ 1 h 5"/>
                  <a:gd name="T42" fmla="*/ 4 w 5"/>
                  <a:gd name="T43" fmla="*/ 4 h 5"/>
                  <a:gd name="T44" fmla="*/ 3 w 5"/>
                  <a:gd name="T45" fmla="*/ 5 h 5"/>
                  <a:gd name="T46" fmla="*/ 0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0" y="2"/>
                    </a:moveTo>
                    <a:lnTo>
                      <a:pt x="0" y="2"/>
                    </a:lnTo>
                    <a:lnTo>
                      <a:pt x="0" y="1"/>
                    </a:lnTo>
                    <a:lnTo>
                      <a:pt x="0" y="0"/>
                    </a:lnTo>
                    <a:lnTo>
                      <a:pt x="1" y="0"/>
                    </a:lnTo>
                    <a:lnTo>
                      <a:pt x="2" y="0"/>
                    </a:lnTo>
                    <a:lnTo>
                      <a:pt x="5" y="3"/>
                    </a:lnTo>
                    <a:lnTo>
                      <a:pt x="4" y="4"/>
                    </a:lnTo>
                    <a:lnTo>
                      <a:pt x="1" y="1"/>
                    </a:lnTo>
                    <a:lnTo>
                      <a:pt x="4" y="4"/>
                    </a:lnTo>
                    <a:lnTo>
                      <a:pt x="3" y="5"/>
                    </a:lnTo>
                    <a:lnTo>
                      <a:pt x="0" y="2"/>
                    </a:lnTo>
                    <a:close/>
                  </a:path>
                </a:pathLst>
              </a:custGeom>
              <a:solidFill>
                <a:srgbClr val="FFFFFF"/>
              </a:solidFill>
              <a:ln w="9525">
                <a:noFill/>
                <a:round/>
                <a:headEnd/>
                <a:tailEnd/>
              </a:ln>
            </p:spPr>
            <p:txBody>
              <a:bodyPr/>
              <a:lstStyle/>
              <a:p>
                <a:pPr algn="l" rtl="0"/>
                <a:endParaRPr lang="en-US"/>
              </a:p>
            </p:txBody>
          </p:sp>
          <p:sp>
            <p:nvSpPr>
              <p:cNvPr id="13642" name="Freeform 525"/>
              <p:cNvSpPr>
                <a:spLocks/>
              </p:cNvSpPr>
              <p:nvPr/>
            </p:nvSpPr>
            <p:spPr bwMode="auto">
              <a:xfrm>
                <a:off x="2627" y="2055"/>
                <a:ext cx="41" cy="17"/>
              </a:xfrm>
              <a:custGeom>
                <a:avLst/>
                <a:gdLst>
                  <a:gd name="T0" fmla="*/ 25 w 41"/>
                  <a:gd name="T1" fmla="*/ 0 h 17"/>
                  <a:gd name="T2" fmla="*/ 41 w 41"/>
                  <a:gd name="T3" fmla="*/ 17 h 17"/>
                  <a:gd name="T4" fmla="*/ 0 w 41"/>
                  <a:gd name="T5" fmla="*/ 17 h 17"/>
                  <a:gd name="T6" fmla="*/ 0 60000 65536"/>
                  <a:gd name="T7" fmla="*/ 0 60000 65536"/>
                  <a:gd name="T8" fmla="*/ 0 60000 65536"/>
                  <a:gd name="T9" fmla="*/ 0 w 41"/>
                  <a:gd name="T10" fmla="*/ 0 h 17"/>
                  <a:gd name="T11" fmla="*/ 41 w 41"/>
                  <a:gd name="T12" fmla="*/ 17 h 17"/>
                </a:gdLst>
                <a:ahLst/>
                <a:cxnLst>
                  <a:cxn ang="T6">
                    <a:pos x="T0" y="T1"/>
                  </a:cxn>
                  <a:cxn ang="T7">
                    <a:pos x="T2" y="T3"/>
                  </a:cxn>
                  <a:cxn ang="T8">
                    <a:pos x="T4" y="T5"/>
                  </a:cxn>
                </a:cxnLst>
                <a:rect l="T9" t="T10" r="T11" b="T12"/>
                <a:pathLst>
                  <a:path w="41" h="17">
                    <a:moveTo>
                      <a:pt x="25" y="0"/>
                    </a:moveTo>
                    <a:lnTo>
                      <a:pt x="41" y="17"/>
                    </a:lnTo>
                    <a:lnTo>
                      <a:pt x="0" y="17"/>
                    </a:lnTo>
                  </a:path>
                </a:pathLst>
              </a:custGeom>
              <a:noFill/>
              <a:ln w="4763">
                <a:solidFill>
                  <a:srgbClr val="D8C6E0"/>
                </a:solidFill>
                <a:prstDash val="solid"/>
                <a:round/>
                <a:headEnd/>
                <a:tailEnd/>
              </a:ln>
            </p:spPr>
            <p:txBody>
              <a:bodyPr/>
              <a:lstStyle/>
              <a:p>
                <a:pPr algn="l" rtl="0"/>
                <a:endParaRPr lang="en-US"/>
              </a:p>
            </p:txBody>
          </p:sp>
          <p:sp>
            <p:nvSpPr>
              <p:cNvPr id="13643" name="Line 526"/>
              <p:cNvSpPr>
                <a:spLocks noChangeShapeType="1"/>
              </p:cNvSpPr>
              <p:nvPr/>
            </p:nvSpPr>
            <p:spPr bwMode="auto">
              <a:xfrm flipV="1">
                <a:off x="2819" y="2573"/>
                <a:ext cx="1" cy="53"/>
              </a:xfrm>
              <a:prstGeom prst="line">
                <a:avLst/>
              </a:prstGeom>
              <a:noFill/>
              <a:ln w="7938">
                <a:solidFill>
                  <a:srgbClr val="231C26"/>
                </a:solidFill>
                <a:round/>
                <a:headEnd/>
                <a:tailEnd/>
              </a:ln>
            </p:spPr>
            <p:txBody>
              <a:bodyPr/>
              <a:lstStyle/>
              <a:p>
                <a:pPr algn="l" rtl="0"/>
                <a:endParaRPr lang="en-US"/>
              </a:p>
            </p:txBody>
          </p:sp>
          <p:sp>
            <p:nvSpPr>
              <p:cNvPr id="13644" name="Freeform 527"/>
              <p:cNvSpPr>
                <a:spLocks/>
              </p:cNvSpPr>
              <p:nvPr/>
            </p:nvSpPr>
            <p:spPr bwMode="auto">
              <a:xfrm>
                <a:off x="2821" y="2629"/>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231C26"/>
              </a:solidFill>
              <a:ln w="9525">
                <a:noFill/>
                <a:round/>
                <a:headEnd/>
                <a:tailEnd/>
              </a:ln>
            </p:spPr>
            <p:txBody>
              <a:bodyPr/>
              <a:lstStyle/>
              <a:p>
                <a:pPr algn="l" rtl="0"/>
                <a:endParaRPr lang="en-US"/>
              </a:p>
            </p:txBody>
          </p:sp>
          <p:sp>
            <p:nvSpPr>
              <p:cNvPr id="13645" name="Freeform 528"/>
              <p:cNvSpPr>
                <a:spLocks/>
              </p:cNvSpPr>
              <p:nvPr/>
            </p:nvSpPr>
            <p:spPr bwMode="auto">
              <a:xfrm>
                <a:off x="2821" y="257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231C26"/>
              </a:solidFill>
              <a:ln w="9525">
                <a:noFill/>
                <a:round/>
                <a:headEnd/>
                <a:tailEnd/>
              </a:ln>
            </p:spPr>
            <p:txBody>
              <a:bodyPr/>
              <a:lstStyle/>
              <a:p>
                <a:pPr algn="l" rtl="0"/>
                <a:endParaRPr lang="en-US"/>
              </a:p>
            </p:txBody>
          </p:sp>
          <p:sp>
            <p:nvSpPr>
              <p:cNvPr id="13646" name="Freeform 529"/>
              <p:cNvSpPr>
                <a:spLocks/>
              </p:cNvSpPr>
              <p:nvPr/>
            </p:nvSpPr>
            <p:spPr bwMode="auto">
              <a:xfrm>
                <a:off x="2500" y="203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404040"/>
              </a:solidFill>
              <a:ln w="9525">
                <a:noFill/>
                <a:round/>
                <a:headEnd/>
                <a:tailEnd/>
              </a:ln>
            </p:spPr>
            <p:txBody>
              <a:bodyPr/>
              <a:lstStyle/>
              <a:p>
                <a:pPr algn="l" rtl="0"/>
                <a:endParaRPr lang="en-US"/>
              </a:p>
            </p:txBody>
          </p:sp>
          <p:sp>
            <p:nvSpPr>
              <p:cNvPr id="13647" name="Freeform 530"/>
              <p:cNvSpPr>
                <a:spLocks/>
              </p:cNvSpPr>
              <p:nvPr/>
            </p:nvSpPr>
            <p:spPr bwMode="auto">
              <a:xfrm>
                <a:off x="279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pPr algn="l" rtl="0"/>
                <a:endParaRPr lang="en-US"/>
              </a:p>
            </p:txBody>
          </p:sp>
          <p:sp>
            <p:nvSpPr>
              <p:cNvPr id="13648" name="Freeform 531"/>
              <p:cNvSpPr>
                <a:spLocks/>
              </p:cNvSpPr>
              <p:nvPr/>
            </p:nvSpPr>
            <p:spPr bwMode="auto">
              <a:xfrm>
                <a:off x="2542" y="1987"/>
                <a:ext cx="9" cy="9"/>
              </a:xfrm>
              <a:custGeom>
                <a:avLst/>
                <a:gdLst>
                  <a:gd name="T0" fmla="*/ 5 w 9"/>
                  <a:gd name="T1" fmla="*/ 9 h 9"/>
                  <a:gd name="T2" fmla="*/ 5 w 9"/>
                  <a:gd name="T3" fmla="*/ 9 h 9"/>
                  <a:gd name="T4" fmla="*/ 6 w 9"/>
                  <a:gd name="T5" fmla="*/ 9 h 9"/>
                  <a:gd name="T6" fmla="*/ 7 w 9"/>
                  <a:gd name="T7" fmla="*/ 8 h 9"/>
                  <a:gd name="T8" fmla="*/ 7 w 9"/>
                  <a:gd name="T9" fmla="*/ 8 h 9"/>
                  <a:gd name="T10" fmla="*/ 8 w 9"/>
                  <a:gd name="T11" fmla="*/ 7 h 9"/>
                  <a:gd name="T12" fmla="*/ 8 w 9"/>
                  <a:gd name="T13" fmla="*/ 6 h 9"/>
                  <a:gd name="T14" fmla="*/ 9 w 9"/>
                  <a:gd name="T15" fmla="*/ 5 h 9"/>
                  <a:gd name="T16" fmla="*/ 9 w 9"/>
                  <a:gd name="T17" fmla="*/ 5 h 9"/>
                  <a:gd name="T18" fmla="*/ 9 w 9"/>
                  <a:gd name="T19" fmla="*/ 4 h 9"/>
                  <a:gd name="T20" fmla="*/ 8 w 9"/>
                  <a:gd name="T21" fmla="*/ 3 h 9"/>
                  <a:gd name="T22" fmla="*/ 8 w 9"/>
                  <a:gd name="T23" fmla="*/ 2 h 9"/>
                  <a:gd name="T24" fmla="*/ 7 w 9"/>
                  <a:gd name="T25" fmla="*/ 2 h 9"/>
                  <a:gd name="T26" fmla="*/ 7 w 9"/>
                  <a:gd name="T27" fmla="*/ 1 h 9"/>
                  <a:gd name="T28" fmla="*/ 6 w 9"/>
                  <a:gd name="T29" fmla="*/ 1 h 9"/>
                  <a:gd name="T30" fmla="*/ 5 w 9"/>
                  <a:gd name="T31" fmla="*/ 0 h 9"/>
                  <a:gd name="T32" fmla="*/ 5 w 9"/>
                  <a:gd name="T33" fmla="*/ 0 h 9"/>
                  <a:gd name="T34" fmla="*/ 3 w 9"/>
                  <a:gd name="T35" fmla="*/ 0 h 9"/>
                  <a:gd name="T36" fmla="*/ 3 w 9"/>
                  <a:gd name="T37" fmla="*/ 1 h 9"/>
                  <a:gd name="T38" fmla="*/ 2 w 9"/>
                  <a:gd name="T39" fmla="*/ 1 h 9"/>
                  <a:gd name="T40" fmla="*/ 1 w 9"/>
                  <a:gd name="T41" fmla="*/ 2 h 9"/>
                  <a:gd name="T42" fmla="*/ 1 w 9"/>
                  <a:gd name="T43" fmla="*/ 2 h 9"/>
                  <a:gd name="T44" fmla="*/ 0 w 9"/>
                  <a:gd name="T45" fmla="*/ 3 h 9"/>
                  <a:gd name="T46" fmla="*/ 0 w 9"/>
                  <a:gd name="T47" fmla="*/ 4 h 9"/>
                  <a:gd name="T48" fmla="*/ 0 w 9"/>
                  <a:gd name="T49" fmla="*/ 5 h 9"/>
                  <a:gd name="T50" fmla="*/ 0 w 9"/>
                  <a:gd name="T51" fmla="*/ 5 h 9"/>
                  <a:gd name="T52" fmla="*/ 0 w 9"/>
                  <a:gd name="T53" fmla="*/ 6 h 9"/>
                  <a:gd name="T54" fmla="*/ 1 w 9"/>
                  <a:gd name="T55" fmla="*/ 7 h 9"/>
                  <a:gd name="T56" fmla="*/ 1 w 9"/>
                  <a:gd name="T57" fmla="*/ 8 h 9"/>
                  <a:gd name="T58" fmla="*/ 2 w 9"/>
                  <a:gd name="T59" fmla="*/ 8 h 9"/>
                  <a:gd name="T60" fmla="*/ 3 w 9"/>
                  <a:gd name="T61" fmla="*/ 9 h 9"/>
                  <a:gd name="T62" fmla="*/ 3 w 9"/>
                  <a:gd name="T63" fmla="*/ 9 h 9"/>
                  <a:gd name="T64" fmla="*/ 5 w 9"/>
                  <a:gd name="T65" fmla="*/ 9 h 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
                  <a:gd name="T100" fmla="*/ 0 h 9"/>
                  <a:gd name="T101" fmla="*/ 9 w 9"/>
                  <a:gd name="T102" fmla="*/ 9 h 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 h="9">
                    <a:moveTo>
                      <a:pt x="5" y="9"/>
                    </a:moveTo>
                    <a:lnTo>
                      <a:pt x="5" y="9"/>
                    </a:lnTo>
                    <a:lnTo>
                      <a:pt x="6" y="9"/>
                    </a:lnTo>
                    <a:lnTo>
                      <a:pt x="7" y="8"/>
                    </a:lnTo>
                    <a:lnTo>
                      <a:pt x="8" y="7"/>
                    </a:lnTo>
                    <a:lnTo>
                      <a:pt x="8" y="6"/>
                    </a:lnTo>
                    <a:lnTo>
                      <a:pt x="9" y="5"/>
                    </a:lnTo>
                    <a:lnTo>
                      <a:pt x="9" y="4"/>
                    </a:lnTo>
                    <a:lnTo>
                      <a:pt x="8" y="3"/>
                    </a:lnTo>
                    <a:lnTo>
                      <a:pt x="8" y="2"/>
                    </a:lnTo>
                    <a:lnTo>
                      <a:pt x="7" y="2"/>
                    </a:lnTo>
                    <a:lnTo>
                      <a:pt x="7" y="1"/>
                    </a:lnTo>
                    <a:lnTo>
                      <a:pt x="6" y="1"/>
                    </a:lnTo>
                    <a:lnTo>
                      <a:pt x="5" y="0"/>
                    </a:lnTo>
                    <a:lnTo>
                      <a:pt x="3" y="0"/>
                    </a:lnTo>
                    <a:lnTo>
                      <a:pt x="3" y="1"/>
                    </a:lnTo>
                    <a:lnTo>
                      <a:pt x="2" y="1"/>
                    </a:lnTo>
                    <a:lnTo>
                      <a:pt x="1" y="2"/>
                    </a:lnTo>
                    <a:lnTo>
                      <a:pt x="0" y="3"/>
                    </a:lnTo>
                    <a:lnTo>
                      <a:pt x="0" y="4"/>
                    </a:lnTo>
                    <a:lnTo>
                      <a:pt x="0" y="5"/>
                    </a:lnTo>
                    <a:lnTo>
                      <a:pt x="0" y="6"/>
                    </a:lnTo>
                    <a:lnTo>
                      <a:pt x="1" y="7"/>
                    </a:lnTo>
                    <a:lnTo>
                      <a:pt x="1" y="8"/>
                    </a:lnTo>
                    <a:lnTo>
                      <a:pt x="2" y="8"/>
                    </a:lnTo>
                    <a:lnTo>
                      <a:pt x="3" y="9"/>
                    </a:lnTo>
                    <a:lnTo>
                      <a:pt x="5" y="9"/>
                    </a:lnTo>
                    <a:close/>
                  </a:path>
                </a:pathLst>
              </a:custGeom>
              <a:solidFill>
                <a:srgbClr val="3D4040"/>
              </a:solidFill>
              <a:ln w="9525">
                <a:noFill/>
                <a:round/>
                <a:headEnd/>
                <a:tailEnd/>
              </a:ln>
            </p:spPr>
            <p:txBody>
              <a:bodyPr/>
              <a:lstStyle/>
              <a:p>
                <a:pPr algn="l" rtl="0"/>
                <a:endParaRPr lang="en-US"/>
              </a:p>
            </p:txBody>
          </p:sp>
          <p:sp>
            <p:nvSpPr>
              <p:cNvPr id="13649" name="Freeform 532"/>
              <p:cNvSpPr>
                <a:spLocks/>
              </p:cNvSpPr>
              <p:nvPr/>
            </p:nvSpPr>
            <p:spPr bwMode="auto">
              <a:xfrm>
                <a:off x="2505" y="1947"/>
                <a:ext cx="4" cy="5"/>
              </a:xfrm>
              <a:custGeom>
                <a:avLst/>
                <a:gdLst>
                  <a:gd name="T0" fmla="*/ 2 w 4"/>
                  <a:gd name="T1" fmla="*/ 5 h 5"/>
                  <a:gd name="T2" fmla="*/ 2 w 4"/>
                  <a:gd name="T3" fmla="*/ 5 h 5"/>
                  <a:gd name="T4" fmla="*/ 3 w 4"/>
                  <a:gd name="T5" fmla="*/ 5 h 5"/>
                  <a:gd name="T6" fmla="*/ 3 w 4"/>
                  <a:gd name="T7" fmla="*/ 4 h 5"/>
                  <a:gd name="T8" fmla="*/ 4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4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1 w 4"/>
                  <a:gd name="T43" fmla="*/ 2 h 5"/>
                  <a:gd name="T44" fmla="*/ 0 w 4"/>
                  <a:gd name="T45" fmla="*/ 2 h 5"/>
                  <a:gd name="T46" fmla="*/ 0 w 4"/>
                  <a:gd name="T47" fmla="*/ 2 h 5"/>
                  <a:gd name="T48" fmla="*/ 0 w 4"/>
                  <a:gd name="T49" fmla="*/ 3 h 5"/>
                  <a:gd name="T50" fmla="*/ 0 w 4"/>
                  <a:gd name="T51" fmla="*/ 3 h 5"/>
                  <a:gd name="T52" fmla="*/ 0 w 4"/>
                  <a:gd name="T53" fmla="*/ 3 h 5"/>
                  <a:gd name="T54" fmla="*/ 1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4" y="1"/>
                    </a:lnTo>
                    <a:lnTo>
                      <a:pt x="3" y="1"/>
                    </a:lnTo>
                    <a:lnTo>
                      <a:pt x="2" y="0"/>
                    </a:lnTo>
                    <a:lnTo>
                      <a:pt x="1" y="1"/>
                    </a:lnTo>
                    <a:lnTo>
                      <a:pt x="1" y="2"/>
                    </a:lnTo>
                    <a:lnTo>
                      <a:pt x="0" y="2"/>
                    </a:lnTo>
                    <a:lnTo>
                      <a:pt x="0" y="3"/>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13650" name="Freeform 533"/>
              <p:cNvSpPr>
                <a:spLocks/>
              </p:cNvSpPr>
              <p:nvPr/>
            </p:nvSpPr>
            <p:spPr bwMode="auto">
              <a:xfrm>
                <a:off x="2514"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3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3" y="1"/>
                    </a:lnTo>
                    <a:lnTo>
                      <a:pt x="2" y="0"/>
                    </a:lnTo>
                    <a:lnTo>
                      <a:pt x="1"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13651" name="Freeform 534"/>
              <p:cNvSpPr>
                <a:spLocks/>
              </p:cNvSpPr>
              <p:nvPr/>
            </p:nvSpPr>
            <p:spPr bwMode="auto">
              <a:xfrm>
                <a:off x="2523"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3 w 4"/>
                  <a:gd name="T11" fmla="*/ 4 h 5"/>
                  <a:gd name="T12" fmla="*/ 4 w 4"/>
                  <a:gd name="T13" fmla="*/ 3 h 5"/>
                  <a:gd name="T14" fmla="*/ 4 w 4"/>
                  <a:gd name="T15" fmla="*/ 3 h 5"/>
                  <a:gd name="T16" fmla="*/ 4 w 4"/>
                  <a:gd name="T17" fmla="*/ 3 h 5"/>
                  <a:gd name="T18" fmla="*/ 4 w 4"/>
                  <a:gd name="T19" fmla="*/ 2 h 5"/>
                  <a:gd name="T20" fmla="*/ 4 w 4"/>
                  <a:gd name="T21" fmla="*/ 2 h 5"/>
                  <a:gd name="T22" fmla="*/ 3 w 4"/>
                  <a:gd name="T23" fmla="*/ 2 h 5"/>
                  <a:gd name="T24" fmla="*/ 3 w 4"/>
                  <a:gd name="T25" fmla="*/ 1 h 5"/>
                  <a:gd name="T26" fmla="*/ 3 w 4"/>
                  <a:gd name="T27" fmla="*/ 1 h 5"/>
                  <a:gd name="T28" fmla="*/ 3 w 4"/>
                  <a:gd name="T29" fmla="*/ 1 h 5"/>
                  <a:gd name="T30" fmla="*/ 2 w 4"/>
                  <a:gd name="T31" fmla="*/ 0 h 5"/>
                  <a:gd name="T32" fmla="*/ 2 w 4"/>
                  <a:gd name="T33" fmla="*/ 0 h 5"/>
                  <a:gd name="T34" fmla="*/ 1 w 4"/>
                  <a:gd name="T35" fmla="*/ 0 h 5"/>
                  <a:gd name="T36" fmla="*/ 1 w 4"/>
                  <a:gd name="T37" fmla="*/ 1 h 5"/>
                  <a:gd name="T38" fmla="*/ 1 w 4"/>
                  <a:gd name="T39" fmla="*/ 1 h 5"/>
                  <a:gd name="T40" fmla="*/ 0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0 w 4"/>
                  <a:gd name="T57" fmla="*/ 4 h 5"/>
                  <a:gd name="T58" fmla="*/ 1 w 4"/>
                  <a:gd name="T59" fmla="*/ 4 h 5"/>
                  <a:gd name="T60" fmla="*/ 1 w 4"/>
                  <a:gd name="T61" fmla="*/ 5 h 5"/>
                  <a:gd name="T62" fmla="*/ 1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3"/>
                    </a:lnTo>
                    <a:lnTo>
                      <a:pt x="4" y="2"/>
                    </a:lnTo>
                    <a:lnTo>
                      <a:pt x="3" y="2"/>
                    </a:lnTo>
                    <a:lnTo>
                      <a:pt x="3" y="1"/>
                    </a:lnTo>
                    <a:lnTo>
                      <a:pt x="2" y="0"/>
                    </a:lnTo>
                    <a:lnTo>
                      <a:pt x="1" y="0"/>
                    </a:lnTo>
                    <a:lnTo>
                      <a:pt x="1" y="1"/>
                    </a:lnTo>
                    <a:lnTo>
                      <a:pt x="0"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13652" name="Freeform 535"/>
              <p:cNvSpPr>
                <a:spLocks/>
              </p:cNvSpPr>
              <p:nvPr/>
            </p:nvSpPr>
            <p:spPr bwMode="auto">
              <a:xfrm>
                <a:off x="2733" y="1928"/>
                <a:ext cx="72" cy="11"/>
              </a:xfrm>
              <a:custGeom>
                <a:avLst/>
                <a:gdLst>
                  <a:gd name="T0" fmla="*/ 72 w 72"/>
                  <a:gd name="T1" fmla="*/ 10 h 11"/>
                  <a:gd name="T2" fmla="*/ 72 w 72"/>
                  <a:gd name="T3" fmla="*/ 10 h 11"/>
                  <a:gd name="T4" fmla="*/ 72 w 72"/>
                  <a:gd name="T5" fmla="*/ 10 h 11"/>
                  <a:gd name="T6" fmla="*/ 72 w 72"/>
                  <a:gd name="T7" fmla="*/ 9 h 11"/>
                  <a:gd name="T8" fmla="*/ 72 w 72"/>
                  <a:gd name="T9" fmla="*/ 9 h 11"/>
                  <a:gd name="T10" fmla="*/ 72 w 72"/>
                  <a:gd name="T11" fmla="*/ 9 h 11"/>
                  <a:gd name="T12" fmla="*/ 72 w 72"/>
                  <a:gd name="T13" fmla="*/ 1 h 11"/>
                  <a:gd name="T14" fmla="*/ 72 w 72"/>
                  <a:gd name="T15" fmla="*/ 1 h 11"/>
                  <a:gd name="T16" fmla="*/ 72 w 72"/>
                  <a:gd name="T17" fmla="*/ 1 h 11"/>
                  <a:gd name="T18" fmla="*/ 72 w 72"/>
                  <a:gd name="T19" fmla="*/ 1 h 11"/>
                  <a:gd name="T20" fmla="*/ 72 w 72"/>
                  <a:gd name="T21" fmla="*/ 0 h 11"/>
                  <a:gd name="T22" fmla="*/ 72 w 72"/>
                  <a:gd name="T23" fmla="*/ 0 h 11"/>
                  <a:gd name="T24" fmla="*/ 71 w 72"/>
                  <a:gd name="T25" fmla="*/ 0 h 11"/>
                  <a:gd name="T26" fmla="*/ 0 w 72"/>
                  <a:gd name="T27" fmla="*/ 2 h 11"/>
                  <a:gd name="T28" fmla="*/ 0 w 72"/>
                  <a:gd name="T29" fmla="*/ 2 h 11"/>
                  <a:gd name="T30" fmla="*/ 0 w 72"/>
                  <a:gd name="T31" fmla="*/ 2 h 11"/>
                  <a:gd name="T32" fmla="*/ 0 w 72"/>
                  <a:gd name="T33" fmla="*/ 2 h 11"/>
                  <a:gd name="T34" fmla="*/ 0 w 72"/>
                  <a:gd name="T35" fmla="*/ 2 h 11"/>
                  <a:gd name="T36" fmla="*/ 0 w 72"/>
                  <a:gd name="T37" fmla="*/ 2 h 11"/>
                  <a:gd name="T38" fmla="*/ 0 w 72"/>
                  <a:gd name="T39" fmla="*/ 2 h 11"/>
                  <a:gd name="T40" fmla="*/ 0 w 72"/>
                  <a:gd name="T41" fmla="*/ 10 h 11"/>
                  <a:gd name="T42" fmla="*/ 0 w 72"/>
                  <a:gd name="T43" fmla="*/ 11 h 11"/>
                  <a:gd name="T44" fmla="*/ 0 w 72"/>
                  <a:gd name="T45" fmla="*/ 11 h 11"/>
                  <a:gd name="T46" fmla="*/ 0 w 72"/>
                  <a:gd name="T47" fmla="*/ 11 h 11"/>
                  <a:gd name="T48" fmla="*/ 0 w 72"/>
                  <a:gd name="T49" fmla="*/ 11 h 11"/>
                  <a:gd name="T50" fmla="*/ 72 w 72"/>
                  <a:gd name="T51" fmla="*/ 10 h 1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11"/>
                  <a:gd name="T80" fmla="*/ 72 w 72"/>
                  <a:gd name="T81" fmla="*/ 11 h 1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11">
                    <a:moveTo>
                      <a:pt x="72" y="10"/>
                    </a:moveTo>
                    <a:lnTo>
                      <a:pt x="72" y="10"/>
                    </a:lnTo>
                    <a:lnTo>
                      <a:pt x="72" y="9"/>
                    </a:lnTo>
                    <a:lnTo>
                      <a:pt x="72" y="1"/>
                    </a:lnTo>
                    <a:lnTo>
                      <a:pt x="72" y="0"/>
                    </a:lnTo>
                    <a:lnTo>
                      <a:pt x="71" y="0"/>
                    </a:lnTo>
                    <a:lnTo>
                      <a:pt x="0" y="2"/>
                    </a:lnTo>
                    <a:lnTo>
                      <a:pt x="0" y="10"/>
                    </a:lnTo>
                    <a:lnTo>
                      <a:pt x="0" y="11"/>
                    </a:lnTo>
                    <a:lnTo>
                      <a:pt x="72" y="10"/>
                    </a:lnTo>
                    <a:close/>
                  </a:path>
                </a:pathLst>
              </a:custGeom>
              <a:solidFill>
                <a:srgbClr val="525252"/>
              </a:solidFill>
              <a:ln w="1588">
                <a:solidFill>
                  <a:srgbClr val="525252"/>
                </a:solidFill>
                <a:prstDash val="solid"/>
                <a:round/>
                <a:headEnd/>
                <a:tailEnd/>
              </a:ln>
            </p:spPr>
            <p:txBody>
              <a:bodyPr/>
              <a:lstStyle/>
              <a:p>
                <a:pPr algn="l" rtl="0"/>
                <a:endParaRPr lang="en-US"/>
              </a:p>
            </p:txBody>
          </p:sp>
          <p:sp>
            <p:nvSpPr>
              <p:cNvPr id="13653" name="Freeform 536"/>
              <p:cNvSpPr>
                <a:spLocks/>
              </p:cNvSpPr>
              <p:nvPr/>
            </p:nvSpPr>
            <p:spPr bwMode="auto">
              <a:xfrm>
                <a:off x="2497" y="1935"/>
                <a:ext cx="295" cy="98"/>
              </a:xfrm>
              <a:custGeom>
                <a:avLst/>
                <a:gdLst>
                  <a:gd name="T0" fmla="*/ 0 w 295"/>
                  <a:gd name="T1" fmla="*/ 98 h 98"/>
                  <a:gd name="T2" fmla="*/ 295 w 295"/>
                  <a:gd name="T3" fmla="*/ 97 h 98"/>
                  <a:gd name="T4" fmla="*/ 295 w 295"/>
                  <a:gd name="T5" fmla="*/ 0 h 98"/>
                  <a:gd name="T6" fmla="*/ 0 60000 65536"/>
                  <a:gd name="T7" fmla="*/ 0 60000 65536"/>
                  <a:gd name="T8" fmla="*/ 0 60000 65536"/>
                  <a:gd name="T9" fmla="*/ 0 w 295"/>
                  <a:gd name="T10" fmla="*/ 0 h 98"/>
                  <a:gd name="T11" fmla="*/ 295 w 295"/>
                  <a:gd name="T12" fmla="*/ 98 h 98"/>
                </a:gdLst>
                <a:ahLst/>
                <a:cxnLst>
                  <a:cxn ang="T6">
                    <a:pos x="T0" y="T1"/>
                  </a:cxn>
                  <a:cxn ang="T7">
                    <a:pos x="T2" y="T3"/>
                  </a:cxn>
                  <a:cxn ang="T8">
                    <a:pos x="T4" y="T5"/>
                  </a:cxn>
                </a:cxnLst>
                <a:rect l="T9" t="T10" r="T11" b="T12"/>
                <a:pathLst>
                  <a:path w="295" h="98">
                    <a:moveTo>
                      <a:pt x="0" y="98"/>
                    </a:moveTo>
                    <a:lnTo>
                      <a:pt x="295" y="97"/>
                    </a:lnTo>
                    <a:lnTo>
                      <a:pt x="295" y="0"/>
                    </a:lnTo>
                  </a:path>
                </a:pathLst>
              </a:custGeom>
              <a:noFill/>
              <a:ln w="7938">
                <a:solidFill>
                  <a:srgbClr val="404040"/>
                </a:solidFill>
                <a:prstDash val="solid"/>
                <a:round/>
                <a:headEnd/>
                <a:tailEnd/>
              </a:ln>
            </p:spPr>
            <p:txBody>
              <a:bodyPr/>
              <a:lstStyle/>
              <a:p>
                <a:pPr algn="l" rtl="0"/>
                <a:endParaRPr lang="en-US"/>
              </a:p>
            </p:txBody>
          </p:sp>
          <p:sp>
            <p:nvSpPr>
              <p:cNvPr id="13654" name="Freeform 537"/>
              <p:cNvSpPr>
                <a:spLocks/>
              </p:cNvSpPr>
              <p:nvPr/>
            </p:nvSpPr>
            <p:spPr bwMode="auto">
              <a:xfrm>
                <a:off x="2762" y="1925"/>
                <a:ext cx="31" cy="5"/>
              </a:xfrm>
              <a:custGeom>
                <a:avLst/>
                <a:gdLst>
                  <a:gd name="T0" fmla="*/ 31 w 31"/>
                  <a:gd name="T1" fmla="*/ 5 h 5"/>
                  <a:gd name="T2" fmla="*/ 31 w 31"/>
                  <a:gd name="T3" fmla="*/ 0 h 5"/>
                  <a:gd name="T4" fmla="*/ 0 w 31"/>
                  <a:gd name="T5" fmla="*/ 1 h 5"/>
                  <a:gd name="T6" fmla="*/ 0 w 31"/>
                  <a:gd name="T7" fmla="*/ 5 h 5"/>
                  <a:gd name="T8" fmla="*/ 31 w 31"/>
                  <a:gd name="T9" fmla="*/ 5 h 5"/>
                  <a:gd name="T10" fmla="*/ 0 60000 65536"/>
                  <a:gd name="T11" fmla="*/ 0 60000 65536"/>
                  <a:gd name="T12" fmla="*/ 0 60000 65536"/>
                  <a:gd name="T13" fmla="*/ 0 60000 65536"/>
                  <a:gd name="T14" fmla="*/ 0 60000 65536"/>
                  <a:gd name="T15" fmla="*/ 0 w 31"/>
                  <a:gd name="T16" fmla="*/ 0 h 5"/>
                  <a:gd name="T17" fmla="*/ 31 w 31"/>
                  <a:gd name="T18" fmla="*/ 5 h 5"/>
                </a:gdLst>
                <a:ahLst/>
                <a:cxnLst>
                  <a:cxn ang="T10">
                    <a:pos x="T0" y="T1"/>
                  </a:cxn>
                  <a:cxn ang="T11">
                    <a:pos x="T2" y="T3"/>
                  </a:cxn>
                  <a:cxn ang="T12">
                    <a:pos x="T4" y="T5"/>
                  </a:cxn>
                  <a:cxn ang="T13">
                    <a:pos x="T6" y="T7"/>
                  </a:cxn>
                  <a:cxn ang="T14">
                    <a:pos x="T8" y="T9"/>
                  </a:cxn>
                </a:cxnLst>
                <a:rect l="T15" t="T16" r="T17" b="T18"/>
                <a:pathLst>
                  <a:path w="31" h="5">
                    <a:moveTo>
                      <a:pt x="31" y="5"/>
                    </a:moveTo>
                    <a:lnTo>
                      <a:pt x="31" y="0"/>
                    </a:lnTo>
                    <a:lnTo>
                      <a:pt x="0" y="1"/>
                    </a:lnTo>
                    <a:lnTo>
                      <a:pt x="0" y="5"/>
                    </a:lnTo>
                    <a:lnTo>
                      <a:pt x="31" y="5"/>
                    </a:lnTo>
                    <a:close/>
                  </a:path>
                </a:pathLst>
              </a:custGeom>
              <a:solidFill>
                <a:srgbClr val="A6001C"/>
              </a:solidFill>
              <a:ln w="9525">
                <a:noFill/>
                <a:round/>
                <a:headEnd/>
                <a:tailEnd/>
              </a:ln>
            </p:spPr>
            <p:txBody>
              <a:bodyPr/>
              <a:lstStyle/>
              <a:p>
                <a:pPr algn="l" rtl="0"/>
                <a:endParaRPr lang="en-US"/>
              </a:p>
            </p:txBody>
          </p:sp>
          <p:sp>
            <p:nvSpPr>
              <p:cNvPr id="13655" name="Freeform 538"/>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0 h 1"/>
                  <a:gd name="T32" fmla="*/ 1 w 1"/>
                  <a:gd name="T33" fmla="*/ 1 h 1"/>
                  <a:gd name="T34" fmla="*/ 1 w 1"/>
                  <a:gd name="T35" fmla="*/ 1 h 1"/>
                  <a:gd name="T36" fmla="*/ 0 w 1"/>
                  <a:gd name="T37" fmla="*/ 1 h 1"/>
                  <a:gd name="T38" fmla="*/ 0 w 1"/>
                  <a:gd name="T39" fmla="*/ 1 h 1"/>
                  <a:gd name="T40" fmla="*/ 0 w 1"/>
                  <a:gd name="T41" fmla="*/ 1 h 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
                  <a:gd name="T64" fmla="*/ 0 h 1"/>
                  <a:gd name="T65" fmla="*/ 1 w 1"/>
                  <a:gd name="T66" fmla="*/ 1 h 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 h="1">
                    <a:moveTo>
                      <a:pt x="0" y="1"/>
                    </a:moveTo>
                    <a:lnTo>
                      <a:pt x="0" y="1"/>
                    </a:lnTo>
                    <a:lnTo>
                      <a:pt x="0" y="0"/>
                    </a:lnTo>
                    <a:lnTo>
                      <a:pt x="1" y="0"/>
                    </a:lnTo>
                    <a:lnTo>
                      <a:pt x="1" y="1"/>
                    </a:lnTo>
                    <a:lnTo>
                      <a:pt x="0" y="1"/>
                    </a:lnTo>
                    <a:close/>
                  </a:path>
                </a:pathLst>
              </a:custGeom>
              <a:solidFill>
                <a:srgbClr val="525252"/>
              </a:solidFill>
              <a:ln w="1588">
                <a:solidFill>
                  <a:srgbClr val="525252"/>
                </a:solidFill>
                <a:prstDash val="solid"/>
                <a:round/>
                <a:headEnd/>
                <a:tailEnd/>
              </a:ln>
            </p:spPr>
            <p:txBody>
              <a:bodyPr/>
              <a:lstStyle/>
              <a:p>
                <a:pPr algn="l" rtl="0"/>
                <a:endParaRPr lang="en-US"/>
              </a:p>
            </p:txBody>
          </p:sp>
          <p:sp>
            <p:nvSpPr>
              <p:cNvPr id="13656" name="Freeform 539"/>
              <p:cNvSpPr>
                <a:spLocks/>
              </p:cNvSpPr>
              <p:nvPr/>
            </p:nvSpPr>
            <p:spPr bwMode="auto">
              <a:xfrm>
                <a:off x="2773" y="1927"/>
                <a:ext cx="3" cy="2"/>
              </a:xfrm>
              <a:custGeom>
                <a:avLst/>
                <a:gdLst>
                  <a:gd name="T0" fmla="*/ 0 w 3"/>
                  <a:gd name="T1" fmla="*/ 1 h 2"/>
                  <a:gd name="T2" fmla="*/ 0 w 3"/>
                  <a:gd name="T3" fmla="*/ 0 h 2"/>
                  <a:gd name="T4" fmla="*/ 0 w 3"/>
                  <a:gd name="T5" fmla="*/ 0 h 2"/>
                  <a:gd name="T6" fmla="*/ 0 w 3"/>
                  <a:gd name="T7" fmla="*/ 0 h 2"/>
                  <a:gd name="T8" fmla="*/ 1 w 3"/>
                  <a:gd name="T9" fmla="*/ 0 h 2"/>
                  <a:gd name="T10" fmla="*/ 1 w 3"/>
                  <a:gd name="T11" fmla="*/ 0 h 2"/>
                  <a:gd name="T12" fmla="*/ 1 w 3"/>
                  <a:gd name="T13" fmla="*/ 0 h 2"/>
                  <a:gd name="T14" fmla="*/ 1 w 3"/>
                  <a:gd name="T15" fmla="*/ 0 h 2"/>
                  <a:gd name="T16" fmla="*/ 2 w 3"/>
                  <a:gd name="T17" fmla="*/ 0 h 2"/>
                  <a:gd name="T18" fmla="*/ 2 w 3"/>
                  <a:gd name="T19" fmla="*/ 0 h 2"/>
                  <a:gd name="T20" fmla="*/ 2 w 3"/>
                  <a:gd name="T21" fmla="*/ 0 h 2"/>
                  <a:gd name="T22" fmla="*/ 2 w 3"/>
                  <a:gd name="T23" fmla="*/ 0 h 2"/>
                  <a:gd name="T24" fmla="*/ 2 w 3"/>
                  <a:gd name="T25" fmla="*/ 0 h 2"/>
                  <a:gd name="T26" fmla="*/ 3 w 3"/>
                  <a:gd name="T27" fmla="*/ 0 h 2"/>
                  <a:gd name="T28" fmla="*/ 3 w 3"/>
                  <a:gd name="T29" fmla="*/ 0 h 2"/>
                  <a:gd name="T30" fmla="*/ 3 w 3"/>
                  <a:gd name="T31" fmla="*/ 0 h 2"/>
                  <a:gd name="T32" fmla="*/ 3 w 3"/>
                  <a:gd name="T33" fmla="*/ 0 h 2"/>
                  <a:gd name="T34" fmla="*/ 3 w 3"/>
                  <a:gd name="T35" fmla="*/ 1 h 2"/>
                  <a:gd name="T36" fmla="*/ 3 w 3"/>
                  <a:gd name="T37" fmla="*/ 2 h 2"/>
                  <a:gd name="T38" fmla="*/ 3 w 3"/>
                  <a:gd name="T39" fmla="*/ 2 h 2"/>
                  <a:gd name="T40" fmla="*/ 3 w 3"/>
                  <a:gd name="T41" fmla="*/ 2 h 2"/>
                  <a:gd name="T42" fmla="*/ 2 w 3"/>
                  <a:gd name="T43" fmla="*/ 2 h 2"/>
                  <a:gd name="T44" fmla="*/ 2 w 3"/>
                  <a:gd name="T45" fmla="*/ 2 h 2"/>
                  <a:gd name="T46" fmla="*/ 2 w 3"/>
                  <a:gd name="T47" fmla="*/ 2 h 2"/>
                  <a:gd name="T48" fmla="*/ 2 w 3"/>
                  <a:gd name="T49" fmla="*/ 2 h 2"/>
                  <a:gd name="T50" fmla="*/ 2 w 3"/>
                  <a:gd name="T51" fmla="*/ 2 h 2"/>
                  <a:gd name="T52" fmla="*/ 1 w 3"/>
                  <a:gd name="T53" fmla="*/ 2 h 2"/>
                  <a:gd name="T54" fmla="*/ 1 w 3"/>
                  <a:gd name="T55" fmla="*/ 2 h 2"/>
                  <a:gd name="T56" fmla="*/ 1 w 3"/>
                  <a:gd name="T57" fmla="*/ 2 h 2"/>
                  <a:gd name="T58" fmla="*/ 1 w 3"/>
                  <a:gd name="T59" fmla="*/ 2 h 2"/>
                  <a:gd name="T60" fmla="*/ 1 w 3"/>
                  <a:gd name="T61" fmla="*/ 2 h 2"/>
                  <a:gd name="T62" fmla="*/ 0 w 3"/>
                  <a:gd name="T63" fmla="*/ 2 h 2"/>
                  <a:gd name="T64" fmla="*/ 0 w 3"/>
                  <a:gd name="T65" fmla="*/ 2 h 2"/>
                  <a:gd name="T66" fmla="*/ 0 w 3"/>
                  <a:gd name="T67" fmla="*/ 1 h 2"/>
                  <a:gd name="T68" fmla="*/ 0 w 3"/>
                  <a:gd name="T69" fmla="*/ 1 h 2"/>
                  <a:gd name="T70" fmla="*/ 1 w 3"/>
                  <a:gd name="T71" fmla="*/ 1 h 2"/>
                  <a:gd name="T72" fmla="*/ 1 w 3"/>
                  <a:gd name="T73" fmla="*/ 2 h 2"/>
                  <a:gd name="T74" fmla="*/ 1 w 3"/>
                  <a:gd name="T75" fmla="*/ 2 h 2"/>
                  <a:gd name="T76" fmla="*/ 1 w 3"/>
                  <a:gd name="T77" fmla="*/ 2 h 2"/>
                  <a:gd name="T78" fmla="*/ 1 w 3"/>
                  <a:gd name="T79" fmla="*/ 2 h 2"/>
                  <a:gd name="T80" fmla="*/ 2 w 3"/>
                  <a:gd name="T81" fmla="*/ 2 h 2"/>
                  <a:gd name="T82" fmla="*/ 2 w 3"/>
                  <a:gd name="T83" fmla="*/ 2 h 2"/>
                  <a:gd name="T84" fmla="*/ 2 w 3"/>
                  <a:gd name="T85" fmla="*/ 2 h 2"/>
                  <a:gd name="T86" fmla="*/ 2 w 3"/>
                  <a:gd name="T87" fmla="*/ 2 h 2"/>
                  <a:gd name="T88" fmla="*/ 2 w 3"/>
                  <a:gd name="T89" fmla="*/ 2 h 2"/>
                  <a:gd name="T90" fmla="*/ 2 w 3"/>
                  <a:gd name="T91" fmla="*/ 2 h 2"/>
                  <a:gd name="T92" fmla="*/ 2 w 3"/>
                  <a:gd name="T93" fmla="*/ 2 h 2"/>
                  <a:gd name="T94" fmla="*/ 2 w 3"/>
                  <a:gd name="T95" fmla="*/ 1 h 2"/>
                  <a:gd name="T96" fmla="*/ 2 w 3"/>
                  <a:gd name="T97" fmla="*/ 1 h 2"/>
                  <a:gd name="T98" fmla="*/ 2 w 3"/>
                  <a:gd name="T99" fmla="*/ 0 h 2"/>
                  <a:gd name="T100" fmla="*/ 2 w 3"/>
                  <a:gd name="T101" fmla="*/ 0 h 2"/>
                  <a:gd name="T102" fmla="*/ 2 w 3"/>
                  <a:gd name="T103" fmla="*/ 0 h 2"/>
                  <a:gd name="T104" fmla="*/ 2 w 3"/>
                  <a:gd name="T105" fmla="*/ 0 h 2"/>
                  <a:gd name="T106" fmla="*/ 2 w 3"/>
                  <a:gd name="T107" fmla="*/ 0 h 2"/>
                  <a:gd name="T108" fmla="*/ 2 w 3"/>
                  <a:gd name="T109" fmla="*/ 0 h 2"/>
                  <a:gd name="T110" fmla="*/ 2 w 3"/>
                  <a:gd name="T111" fmla="*/ 0 h 2"/>
                  <a:gd name="T112" fmla="*/ 1 w 3"/>
                  <a:gd name="T113" fmla="*/ 0 h 2"/>
                  <a:gd name="T114" fmla="*/ 1 w 3"/>
                  <a:gd name="T115" fmla="*/ 0 h 2"/>
                  <a:gd name="T116" fmla="*/ 1 w 3"/>
                  <a:gd name="T117" fmla="*/ 0 h 2"/>
                  <a:gd name="T118" fmla="*/ 1 w 3"/>
                  <a:gd name="T119" fmla="*/ 0 h 2"/>
                  <a:gd name="T120" fmla="*/ 1 w 3"/>
                  <a:gd name="T121" fmla="*/ 0 h 2"/>
                  <a:gd name="T122" fmla="*/ 1 w 3"/>
                  <a:gd name="T123" fmla="*/ 1 h 2"/>
                  <a:gd name="T124" fmla="*/ 0 w 3"/>
                  <a:gd name="T125" fmla="*/ 1 h 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
                  <a:gd name="T190" fmla="*/ 0 h 2"/>
                  <a:gd name="T191" fmla="*/ 3 w 3"/>
                  <a:gd name="T192" fmla="*/ 2 h 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 h="2">
                    <a:moveTo>
                      <a:pt x="0" y="1"/>
                    </a:moveTo>
                    <a:lnTo>
                      <a:pt x="0" y="0"/>
                    </a:lnTo>
                    <a:lnTo>
                      <a:pt x="1" y="0"/>
                    </a:lnTo>
                    <a:lnTo>
                      <a:pt x="2" y="0"/>
                    </a:lnTo>
                    <a:lnTo>
                      <a:pt x="3" y="0"/>
                    </a:lnTo>
                    <a:lnTo>
                      <a:pt x="3" y="1"/>
                    </a:lnTo>
                    <a:lnTo>
                      <a:pt x="3" y="2"/>
                    </a:lnTo>
                    <a:lnTo>
                      <a:pt x="2" y="2"/>
                    </a:lnTo>
                    <a:lnTo>
                      <a:pt x="1" y="2"/>
                    </a:lnTo>
                    <a:lnTo>
                      <a:pt x="0" y="2"/>
                    </a:lnTo>
                    <a:lnTo>
                      <a:pt x="0" y="1"/>
                    </a:lnTo>
                    <a:lnTo>
                      <a:pt x="1" y="1"/>
                    </a:lnTo>
                    <a:lnTo>
                      <a:pt x="1" y="2"/>
                    </a:lnTo>
                    <a:lnTo>
                      <a:pt x="2" y="2"/>
                    </a:lnTo>
                    <a:lnTo>
                      <a:pt x="2" y="1"/>
                    </a:lnTo>
                    <a:lnTo>
                      <a:pt x="2" y="0"/>
                    </a:lnTo>
                    <a:lnTo>
                      <a:pt x="1" y="0"/>
                    </a:lnTo>
                    <a:lnTo>
                      <a:pt x="1" y="1"/>
                    </a:lnTo>
                    <a:lnTo>
                      <a:pt x="0" y="1"/>
                    </a:lnTo>
                    <a:close/>
                  </a:path>
                </a:pathLst>
              </a:custGeom>
              <a:solidFill>
                <a:srgbClr val="DEDEDE"/>
              </a:solidFill>
              <a:ln w="9525">
                <a:noFill/>
                <a:round/>
                <a:headEnd/>
                <a:tailEnd/>
              </a:ln>
            </p:spPr>
            <p:txBody>
              <a:bodyPr/>
              <a:lstStyle/>
              <a:p>
                <a:pPr algn="l" rtl="0"/>
                <a:endParaRPr lang="en-US"/>
              </a:p>
            </p:txBody>
          </p:sp>
          <p:sp>
            <p:nvSpPr>
              <p:cNvPr id="13657" name="Freeform 540"/>
              <p:cNvSpPr>
                <a:spLocks/>
              </p:cNvSpPr>
              <p:nvPr/>
            </p:nvSpPr>
            <p:spPr bwMode="auto">
              <a:xfrm>
                <a:off x="2779" y="1927"/>
                <a:ext cx="2" cy="2"/>
              </a:xfrm>
              <a:custGeom>
                <a:avLst/>
                <a:gdLst>
                  <a:gd name="T0" fmla="*/ 0 w 2"/>
                  <a:gd name="T1" fmla="*/ 0 h 2"/>
                  <a:gd name="T2" fmla="*/ 0 w 2"/>
                  <a:gd name="T3" fmla="*/ 0 h 2"/>
                  <a:gd name="T4" fmla="*/ 0 w 2"/>
                  <a:gd name="T5" fmla="*/ 0 h 2"/>
                  <a:gd name="T6" fmla="*/ 1 w 2"/>
                  <a:gd name="T7" fmla="*/ 0 h 2"/>
                  <a:gd name="T8" fmla="*/ 1 w 2"/>
                  <a:gd name="T9" fmla="*/ 0 h 2"/>
                  <a:gd name="T10" fmla="*/ 2 w 2"/>
                  <a:gd name="T11" fmla="*/ 0 h 2"/>
                  <a:gd name="T12" fmla="*/ 2 w 2"/>
                  <a:gd name="T13" fmla="*/ 0 h 2"/>
                  <a:gd name="T14" fmla="*/ 2 w 2"/>
                  <a:gd name="T15" fmla="*/ 0 h 2"/>
                  <a:gd name="T16" fmla="*/ 2 w 2"/>
                  <a:gd name="T17" fmla="*/ 1 h 2"/>
                  <a:gd name="T18" fmla="*/ 2 w 2"/>
                  <a:gd name="T19" fmla="*/ 2 h 2"/>
                  <a:gd name="T20" fmla="*/ 2 w 2"/>
                  <a:gd name="T21" fmla="*/ 2 h 2"/>
                  <a:gd name="T22" fmla="*/ 2 w 2"/>
                  <a:gd name="T23" fmla="*/ 2 h 2"/>
                  <a:gd name="T24" fmla="*/ 1 w 2"/>
                  <a:gd name="T25" fmla="*/ 2 h 2"/>
                  <a:gd name="T26" fmla="*/ 1 w 2"/>
                  <a:gd name="T27" fmla="*/ 2 h 2"/>
                  <a:gd name="T28" fmla="*/ 0 w 2"/>
                  <a:gd name="T29" fmla="*/ 2 h 2"/>
                  <a:gd name="T30" fmla="*/ 0 w 2"/>
                  <a:gd name="T31" fmla="*/ 2 h 2"/>
                  <a:gd name="T32" fmla="*/ 0 w 2"/>
                  <a:gd name="T33" fmla="*/ 1 h 2"/>
                  <a:gd name="T34" fmla="*/ 1 w 2"/>
                  <a:gd name="T35" fmla="*/ 1 h 2"/>
                  <a:gd name="T36" fmla="*/ 1 w 2"/>
                  <a:gd name="T37" fmla="*/ 2 h 2"/>
                  <a:gd name="T38" fmla="*/ 1 w 2"/>
                  <a:gd name="T39" fmla="*/ 2 h 2"/>
                  <a:gd name="T40" fmla="*/ 1 w 2"/>
                  <a:gd name="T41" fmla="*/ 2 h 2"/>
                  <a:gd name="T42" fmla="*/ 1 w 2"/>
                  <a:gd name="T43" fmla="*/ 2 h 2"/>
                  <a:gd name="T44" fmla="*/ 2 w 2"/>
                  <a:gd name="T45" fmla="*/ 2 h 2"/>
                  <a:gd name="T46" fmla="*/ 2 w 2"/>
                  <a:gd name="T47" fmla="*/ 1 h 2"/>
                  <a:gd name="T48" fmla="*/ 2 w 2"/>
                  <a:gd name="T49" fmla="*/ 0 h 2"/>
                  <a:gd name="T50" fmla="*/ 2 w 2"/>
                  <a:gd name="T51" fmla="*/ 0 h 2"/>
                  <a:gd name="T52" fmla="*/ 1 w 2"/>
                  <a:gd name="T53" fmla="*/ 0 h 2"/>
                  <a:gd name="T54" fmla="*/ 1 w 2"/>
                  <a:gd name="T55" fmla="*/ 0 h 2"/>
                  <a:gd name="T56" fmla="*/ 1 w 2"/>
                  <a:gd name="T57" fmla="*/ 0 h 2"/>
                  <a:gd name="T58" fmla="*/ 1 w 2"/>
                  <a:gd name="T59" fmla="*/ 0 h 2"/>
                  <a:gd name="T60" fmla="*/ 1 w 2"/>
                  <a:gd name="T61" fmla="*/ 0 h 2"/>
                  <a:gd name="T62" fmla="*/ 0 w 2"/>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
                  <a:gd name="T97" fmla="*/ 0 h 2"/>
                  <a:gd name="T98" fmla="*/ 2 w 2"/>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 h="2">
                    <a:moveTo>
                      <a:pt x="0" y="0"/>
                    </a:moveTo>
                    <a:lnTo>
                      <a:pt x="0" y="0"/>
                    </a:lnTo>
                    <a:lnTo>
                      <a:pt x="1" y="0"/>
                    </a:lnTo>
                    <a:lnTo>
                      <a:pt x="2" y="0"/>
                    </a:lnTo>
                    <a:lnTo>
                      <a:pt x="2" y="1"/>
                    </a:lnTo>
                    <a:lnTo>
                      <a:pt x="2" y="2"/>
                    </a:lnTo>
                    <a:lnTo>
                      <a:pt x="1" y="2"/>
                    </a:lnTo>
                    <a:lnTo>
                      <a:pt x="0" y="2"/>
                    </a:lnTo>
                    <a:lnTo>
                      <a:pt x="0" y="1"/>
                    </a:lnTo>
                    <a:lnTo>
                      <a:pt x="0" y="0"/>
                    </a:lnTo>
                    <a:lnTo>
                      <a:pt x="1" y="1"/>
                    </a:lnTo>
                    <a:lnTo>
                      <a:pt x="1" y="2"/>
                    </a:lnTo>
                    <a:lnTo>
                      <a:pt x="2" y="2"/>
                    </a:lnTo>
                    <a:lnTo>
                      <a:pt x="2" y="1"/>
                    </a:lnTo>
                    <a:lnTo>
                      <a:pt x="2" y="0"/>
                    </a:lnTo>
                    <a:lnTo>
                      <a:pt x="1" y="0"/>
                    </a:lnTo>
                    <a:lnTo>
                      <a:pt x="0"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13658" name="Freeform 541"/>
              <p:cNvSpPr>
                <a:spLocks/>
              </p:cNvSpPr>
              <p:nvPr/>
            </p:nvSpPr>
            <p:spPr bwMode="auto">
              <a:xfrm>
                <a:off x="2784" y="1926"/>
                <a:ext cx="3" cy="3"/>
              </a:xfrm>
              <a:custGeom>
                <a:avLst/>
                <a:gdLst>
                  <a:gd name="T0" fmla="*/ 0 w 3"/>
                  <a:gd name="T1" fmla="*/ 1 h 3"/>
                  <a:gd name="T2" fmla="*/ 1 w 3"/>
                  <a:gd name="T3" fmla="*/ 1 h 3"/>
                  <a:gd name="T4" fmla="*/ 1 w 3"/>
                  <a:gd name="T5" fmla="*/ 1 h 3"/>
                  <a:gd name="T6" fmla="*/ 1 w 3"/>
                  <a:gd name="T7" fmla="*/ 1 h 3"/>
                  <a:gd name="T8" fmla="*/ 2 w 3"/>
                  <a:gd name="T9" fmla="*/ 1 h 3"/>
                  <a:gd name="T10" fmla="*/ 2 w 3"/>
                  <a:gd name="T11" fmla="*/ 1 h 3"/>
                  <a:gd name="T12" fmla="*/ 3 w 3"/>
                  <a:gd name="T13" fmla="*/ 1 h 3"/>
                  <a:gd name="T14" fmla="*/ 3 w 3"/>
                  <a:gd name="T15" fmla="*/ 1 h 3"/>
                  <a:gd name="T16" fmla="*/ 3 w 3"/>
                  <a:gd name="T17" fmla="*/ 2 h 3"/>
                  <a:gd name="T18" fmla="*/ 3 w 3"/>
                  <a:gd name="T19" fmla="*/ 3 h 3"/>
                  <a:gd name="T20" fmla="*/ 3 w 3"/>
                  <a:gd name="T21" fmla="*/ 3 h 3"/>
                  <a:gd name="T22" fmla="*/ 2 w 3"/>
                  <a:gd name="T23" fmla="*/ 3 h 3"/>
                  <a:gd name="T24" fmla="*/ 2 w 3"/>
                  <a:gd name="T25" fmla="*/ 3 h 3"/>
                  <a:gd name="T26" fmla="*/ 1 w 3"/>
                  <a:gd name="T27" fmla="*/ 3 h 3"/>
                  <a:gd name="T28" fmla="*/ 1 w 3"/>
                  <a:gd name="T29" fmla="*/ 3 h 3"/>
                  <a:gd name="T30" fmla="*/ 0 w 3"/>
                  <a:gd name="T31" fmla="*/ 3 h 3"/>
                  <a:gd name="T32" fmla="*/ 0 w 3"/>
                  <a:gd name="T33" fmla="*/ 2 h 3"/>
                  <a:gd name="T34" fmla="*/ 1 w 3"/>
                  <a:gd name="T35" fmla="*/ 2 h 3"/>
                  <a:gd name="T36" fmla="*/ 1 w 3"/>
                  <a:gd name="T37" fmla="*/ 2 h 3"/>
                  <a:gd name="T38" fmla="*/ 1 w 3"/>
                  <a:gd name="T39" fmla="*/ 3 h 3"/>
                  <a:gd name="T40" fmla="*/ 1 w 3"/>
                  <a:gd name="T41" fmla="*/ 3 h 3"/>
                  <a:gd name="T42" fmla="*/ 2 w 3"/>
                  <a:gd name="T43" fmla="*/ 3 h 3"/>
                  <a:gd name="T44" fmla="*/ 2 w 3"/>
                  <a:gd name="T45" fmla="*/ 2 h 3"/>
                  <a:gd name="T46" fmla="*/ 2 w 3"/>
                  <a:gd name="T47" fmla="*/ 2 h 3"/>
                  <a:gd name="T48" fmla="*/ 2 w 3"/>
                  <a:gd name="T49" fmla="*/ 1 h 3"/>
                  <a:gd name="T50" fmla="*/ 2 w 3"/>
                  <a:gd name="T51" fmla="*/ 1 h 3"/>
                  <a:gd name="T52" fmla="*/ 2 w 3"/>
                  <a:gd name="T53" fmla="*/ 1 h 3"/>
                  <a:gd name="T54" fmla="*/ 1 w 3"/>
                  <a:gd name="T55" fmla="*/ 1 h 3"/>
                  <a:gd name="T56" fmla="*/ 1 w 3"/>
                  <a:gd name="T57" fmla="*/ 1 h 3"/>
                  <a:gd name="T58" fmla="*/ 1 w 3"/>
                  <a:gd name="T59" fmla="*/ 1 h 3"/>
                  <a:gd name="T60" fmla="*/ 1 w 3"/>
                  <a:gd name="T61" fmla="*/ 1 h 3"/>
                  <a:gd name="T62" fmla="*/ 0 w 3"/>
                  <a:gd name="T63" fmla="*/ 1 h 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3"/>
                  <a:gd name="T98" fmla="*/ 3 w 3"/>
                  <a:gd name="T99" fmla="*/ 3 h 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3">
                    <a:moveTo>
                      <a:pt x="0" y="1"/>
                    </a:moveTo>
                    <a:lnTo>
                      <a:pt x="0" y="1"/>
                    </a:lnTo>
                    <a:lnTo>
                      <a:pt x="1" y="1"/>
                    </a:lnTo>
                    <a:lnTo>
                      <a:pt x="2" y="0"/>
                    </a:lnTo>
                    <a:lnTo>
                      <a:pt x="2" y="1"/>
                    </a:lnTo>
                    <a:lnTo>
                      <a:pt x="3" y="1"/>
                    </a:lnTo>
                    <a:lnTo>
                      <a:pt x="3" y="2"/>
                    </a:lnTo>
                    <a:lnTo>
                      <a:pt x="3" y="3"/>
                    </a:lnTo>
                    <a:lnTo>
                      <a:pt x="2" y="3"/>
                    </a:lnTo>
                    <a:lnTo>
                      <a:pt x="1" y="3"/>
                    </a:lnTo>
                    <a:lnTo>
                      <a:pt x="0" y="3"/>
                    </a:lnTo>
                    <a:lnTo>
                      <a:pt x="0" y="2"/>
                    </a:lnTo>
                    <a:lnTo>
                      <a:pt x="0" y="1"/>
                    </a:lnTo>
                    <a:lnTo>
                      <a:pt x="1" y="2"/>
                    </a:lnTo>
                    <a:lnTo>
                      <a:pt x="1" y="3"/>
                    </a:lnTo>
                    <a:lnTo>
                      <a:pt x="2" y="3"/>
                    </a:lnTo>
                    <a:lnTo>
                      <a:pt x="2" y="2"/>
                    </a:lnTo>
                    <a:lnTo>
                      <a:pt x="2" y="1"/>
                    </a:lnTo>
                    <a:lnTo>
                      <a:pt x="1" y="1"/>
                    </a:lnTo>
                    <a:lnTo>
                      <a:pt x="1" y="2"/>
                    </a:lnTo>
                    <a:lnTo>
                      <a:pt x="0" y="1"/>
                    </a:lnTo>
                    <a:close/>
                  </a:path>
                </a:pathLst>
              </a:custGeom>
              <a:solidFill>
                <a:srgbClr val="DEDEDE"/>
              </a:solidFill>
              <a:ln w="9525">
                <a:noFill/>
                <a:round/>
                <a:headEnd/>
                <a:tailEnd/>
              </a:ln>
            </p:spPr>
            <p:txBody>
              <a:bodyPr/>
              <a:lstStyle/>
              <a:p>
                <a:pPr algn="l" rtl="0"/>
                <a:endParaRPr lang="en-US"/>
              </a:p>
            </p:txBody>
          </p:sp>
          <p:sp>
            <p:nvSpPr>
              <p:cNvPr id="13659" name="Freeform 542"/>
              <p:cNvSpPr>
                <a:spLocks/>
              </p:cNvSpPr>
              <p:nvPr/>
            </p:nvSpPr>
            <p:spPr bwMode="auto">
              <a:xfrm>
                <a:off x="2768" y="1927"/>
                <a:ext cx="3" cy="2"/>
              </a:xfrm>
              <a:custGeom>
                <a:avLst/>
                <a:gdLst>
                  <a:gd name="T0" fmla="*/ 3 w 3"/>
                  <a:gd name="T1" fmla="*/ 0 h 2"/>
                  <a:gd name="T2" fmla="*/ 1 w 3"/>
                  <a:gd name="T3" fmla="*/ 0 h 2"/>
                  <a:gd name="T4" fmla="*/ 1 w 3"/>
                  <a:gd name="T5" fmla="*/ 1 h 2"/>
                  <a:gd name="T6" fmla="*/ 1 w 3"/>
                  <a:gd name="T7" fmla="*/ 1 h 2"/>
                  <a:gd name="T8" fmla="*/ 1 w 3"/>
                  <a:gd name="T9" fmla="*/ 1 h 2"/>
                  <a:gd name="T10" fmla="*/ 2 w 3"/>
                  <a:gd name="T11" fmla="*/ 1 h 2"/>
                  <a:gd name="T12" fmla="*/ 2 w 3"/>
                  <a:gd name="T13" fmla="*/ 1 h 2"/>
                  <a:gd name="T14" fmla="*/ 3 w 3"/>
                  <a:gd name="T15" fmla="*/ 1 h 2"/>
                  <a:gd name="T16" fmla="*/ 3 w 3"/>
                  <a:gd name="T17" fmla="*/ 1 h 2"/>
                  <a:gd name="T18" fmla="*/ 3 w 3"/>
                  <a:gd name="T19" fmla="*/ 2 h 2"/>
                  <a:gd name="T20" fmla="*/ 3 w 3"/>
                  <a:gd name="T21" fmla="*/ 2 h 2"/>
                  <a:gd name="T22" fmla="*/ 2 w 3"/>
                  <a:gd name="T23" fmla="*/ 2 h 2"/>
                  <a:gd name="T24" fmla="*/ 1 w 3"/>
                  <a:gd name="T25" fmla="*/ 2 h 2"/>
                  <a:gd name="T26" fmla="*/ 1 w 3"/>
                  <a:gd name="T27" fmla="*/ 2 h 2"/>
                  <a:gd name="T28" fmla="*/ 0 w 3"/>
                  <a:gd name="T29" fmla="*/ 2 h 2"/>
                  <a:gd name="T30" fmla="*/ 0 w 3"/>
                  <a:gd name="T31" fmla="*/ 2 h 2"/>
                  <a:gd name="T32" fmla="*/ 0 w 3"/>
                  <a:gd name="T33" fmla="*/ 2 h 2"/>
                  <a:gd name="T34" fmla="*/ 1 w 3"/>
                  <a:gd name="T35" fmla="*/ 2 h 2"/>
                  <a:gd name="T36" fmla="*/ 1 w 3"/>
                  <a:gd name="T37" fmla="*/ 2 h 2"/>
                  <a:gd name="T38" fmla="*/ 1 w 3"/>
                  <a:gd name="T39" fmla="*/ 2 h 2"/>
                  <a:gd name="T40" fmla="*/ 1 w 3"/>
                  <a:gd name="T41" fmla="*/ 2 h 2"/>
                  <a:gd name="T42" fmla="*/ 2 w 3"/>
                  <a:gd name="T43" fmla="*/ 2 h 2"/>
                  <a:gd name="T44" fmla="*/ 2 w 3"/>
                  <a:gd name="T45" fmla="*/ 2 h 2"/>
                  <a:gd name="T46" fmla="*/ 2 w 3"/>
                  <a:gd name="T47" fmla="*/ 1 h 2"/>
                  <a:gd name="T48" fmla="*/ 2 w 3"/>
                  <a:gd name="T49" fmla="*/ 1 h 2"/>
                  <a:gd name="T50" fmla="*/ 2 w 3"/>
                  <a:gd name="T51" fmla="*/ 1 h 2"/>
                  <a:gd name="T52" fmla="*/ 1 w 3"/>
                  <a:gd name="T53" fmla="*/ 1 h 2"/>
                  <a:gd name="T54" fmla="*/ 1 w 3"/>
                  <a:gd name="T55" fmla="*/ 1 h 2"/>
                  <a:gd name="T56" fmla="*/ 1 w 3"/>
                  <a:gd name="T57" fmla="*/ 1 h 2"/>
                  <a:gd name="T58" fmla="*/ 1 w 3"/>
                  <a:gd name="T59" fmla="*/ 1 h 2"/>
                  <a:gd name="T60" fmla="*/ 1 w 3"/>
                  <a:gd name="T61" fmla="*/ 1 h 2"/>
                  <a:gd name="T62" fmla="*/ 0 w 3"/>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2"/>
                  <a:gd name="T98" fmla="*/ 3 w 3"/>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2">
                    <a:moveTo>
                      <a:pt x="0" y="0"/>
                    </a:moveTo>
                    <a:lnTo>
                      <a:pt x="3" y="0"/>
                    </a:lnTo>
                    <a:lnTo>
                      <a:pt x="1" y="0"/>
                    </a:lnTo>
                    <a:lnTo>
                      <a:pt x="1" y="1"/>
                    </a:lnTo>
                    <a:lnTo>
                      <a:pt x="2" y="1"/>
                    </a:lnTo>
                    <a:lnTo>
                      <a:pt x="3" y="1"/>
                    </a:lnTo>
                    <a:lnTo>
                      <a:pt x="3" y="2"/>
                    </a:lnTo>
                    <a:lnTo>
                      <a:pt x="2" y="2"/>
                    </a:lnTo>
                    <a:lnTo>
                      <a:pt x="1" y="2"/>
                    </a:lnTo>
                    <a:lnTo>
                      <a:pt x="0" y="2"/>
                    </a:lnTo>
                    <a:lnTo>
                      <a:pt x="1" y="2"/>
                    </a:lnTo>
                    <a:lnTo>
                      <a:pt x="2" y="2"/>
                    </a:lnTo>
                    <a:lnTo>
                      <a:pt x="2" y="1"/>
                    </a:lnTo>
                    <a:lnTo>
                      <a:pt x="1" y="1"/>
                    </a:lnTo>
                    <a:lnTo>
                      <a:pt x="0" y="1"/>
                    </a:lnTo>
                    <a:lnTo>
                      <a:pt x="0"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13660" name="Freeform 543"/>
              <p:cNvSpPr>
                <a:spLocks/>
              </p:cNvSpPr>
              <p:nvPr/>
            </p:nvSpPr>
            <p:spPr bwMode="auto">
              <a:xfrm>
                <a:off x="2725" y="1922"/>
                <a:ext cx="4" cy="4"/>
              </a:xfrm>
              <a:custGeom>
                <a:avLst/>
                <a:gdLst>
                  <a:gd name="T0" fmla="*/ 1 w 4"/>
                  <a:gd name="T1" fmla="*/ 1 h 4"/>
                  <a:gd name="T2" fmla="*/ 1 w 4"/>
                  <a:gd name="T3" fmla="*/ 1 h 4"/>
                  <a:gd name="T4" fmla="*/ 1 w 4"/>
                  <a:gd name="T5" fmla="*/ 1 h 4"/>
                  <a:gd name="T6" fmla="*/ 1 w 4"/>
                  <a:gd name="T7" fmla="*/ 1 h 4"/>
                  <a:gd name="T8" fmla="*/ 1 w 4"/>
                  <a:gd name="T9" fmla="*/ 1 h 4"/>
                  <a:gd name="T10" fmla="*/ 1 w 4"/>
                  <a:gd name="T11" fmla="*/ 2 h 4"/>
                  <a:gd name="T12" fmla="*/ 1 w 4"/>
                  <a:gd name="T13" fmla="*/ 2 h 4"/>
                  <a:gd name="T14" fmla="*/ 1 w 4"/>
                  <a:gd name="T15" fmla="*/ 3 h 4"/>
                  <a:gd name="T16" fmla="*/ 1 w 4"/>
                  <a:gd name="T17" fmla="*/ 3 h 4"/>
                  <a:gd name="T18" fmla="*/ 2 w 4"/>
                  <a:gd name="T19" fmla="*/ 2 h 4"/>
                  <a:gd name="T20" fmla="*/ 2 w 4"/>
                  <a:gd name="T21" fmla="*/ 2 h 4"/>
                  <a:gd name="T22" fmla="*/ 3 w 4"/>
                  <a:gd name="T23" fmla="*/ 1 h 4"/>
                  <a:gd name="T24" fmla="*/ 3 w 4"/>
                  <a:gd name="T25" fmla="*/ 1 h 4"/>
                  <a:gd name="T26" fmla="*/ 3 w 4"/>
                  <a:gd name="T27" fmla="*/ 1 h 4"/>
                  <a:gd name="T28" fmla="*/ 4 w 4"/>
                  <a:gd name="T29" fmla="*/ 1 h 4"/>
                  <a:gd name="T30" fmla="*/ 4 w 4"/>
                  <a:gd name="T31" fmla="*/ 1 h 4"/>
                  <a:gd name="T32" fmla="*/ 3 w 4"/>
                  <a:gd name="T33" fmla="*/ 2 h 4"/>
                  <a:gd name="T34" fmla="*/ 3 w 4"/>
                  <a:gd name="T35" fmla="*/ 3 h 4"/>
                  <a:gd name="T36" fmla="*/ 3 w 4"/>
                  <a:gd name="T37" fmla="*/ 3 h 4"/>
                  <a:gd name="T38" fmla="*/ 3 w 4"/>
                  <a:gd name="T39" fmla="*/ 3 h 4"/>
                  <a:gd name="T40" fmla="*/ 3 w 4"/>
                  <a:gd name="T41" fmla="*/ 4 h 4"/>
                  <a:gd name="T42" fmla="*/ 3 w 4"/>
                  <a:gd name="T43" fmla="*/ 4 h 4"/>
                  <a:gd name="T44" fmla="*/ 3 w 4"/>
                  <a:gd name="T45" fmla="*/ 4 h 4"/>
                  <a:gd name="T46" fmla="*/ 2 w 4"/>
                  <a:gd name="T47" fmla="*/ 4 h 4"/>
                  <a:gd name="T48" fmla="*/ 2 w 4"/>
                  <a:gd name="T49" fmla="*/ 4 h 4"/>
                  <a:gd name="T50" fmla="*/ 2 w 4"/>
                  <a:gd name="T51" fmla="*/ 4 h 4"/>
                  <a:gd name="T52" fmla="*/ 2 w 4"/>
                  <a:gd name="T53" fmla="*/ 3 h 4"/>
                  <a:gd name="T54" fmla="*/ 2 w 4"/>
                  <a:gd name="T55" fmla="*/ 3 h 4"/>
                  <a:gd name="T56" fmla="*/ 2 w 4"/>
                  <a:gd name="T57" fmla="*/ 4 h 4"/>
                  <a:gd name="T58" fmla="*/ 1 w 4"/>
                  <a:gd name="T59" fmla="*/ 4 h 4"/>
                  <a:gd name="T60" fmla="*/ 1 w 4"/>
                  <a:gd name="T61" fmla="*/ 4 h 4"/>
                  <a:gd name="T62" fmla="*/ 1 w 4"/>
                  <a:gd name="T63" fmla="*/ 4 h 4"/>
                  <a:gd name="T64" fmla="*/ 1 w 4"/>
                  <a:gd name="T65" fmla="*/ 3 h 4"/>
                  <a:gd name="T66" fmla="*/ 0 w 4"/>
                  <a:gd name="T67" fmla="*/ 3 h 4"/>
                  <a:gd name="T68" fmla="*/ 0 w 4"/>
                  <a:gd name="T69" fmla="*/ 2 h 4"/>
                  <a:gd name="T70" fmla="*/ 0 w 4"/>
                  <a:gd name="T71" fmla="*/ 2 h 4"/>
                  <a:gd name="T72" fmla="*/ 1 w 4"/>
                  <a:gd name="T73" fmla="*/ 1 h 4"/>
                  <a:gd name="T74" fmla="*/ 1 w 4"/>
                  <a:gd name="T75" fmla="*/ 1 h 4"/>
                  <a:gd name="T76" fmla="*/ 1 w 4"/>
                  <a:gd name="T77" fmla="*/ 0 h 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
                  <a:gd name="T118" fmla="*/ 0 h 4"/>
                  <a:gd name="T119" fmla="*/ 4 w 4"/>
                  <a:gd name="T120" fmla="*/ 4 h 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 h="4">
                    <a:moveTo>
                      <a:pt x="1" y="0"/>
                    </a:moveTo>
                    <a:lnTo>
                      <a:pt x="1" y="1"/>
                    </a:lnTo>
                    <a:lnTo>
                      <a:pt x="2" y="1"/>
                    </a:lnTo>
                    <a:lnTo>
                      <a:pt x="1" y="1"/>
                    </a:lnTo>
                    <a:lnTo>
                      <a:pt x="1" y="2"/>
                    </a:lnTo>
                    <a:lnTo>
                      <a:pt x="1" y="3"/>
                    </a:lnTo>
                    <a:lnTo>
                      <a:pt x="2" y="2"/>
                    </a:lnTo>
                    <a:lnTo>
                      <a:pt x="3" y="1"/>
                    </a:lnTo>
                    <a:lnTo>
                      <a:pt x="3" y="0"/>
                    </a:lnTo>
                    <a:lnTo>
                      <a:pt x="3" y="1"/>
                    </a:lnTo>
                    <a:lnTo>
                      <a:pt x="4" y="1"/>
                    </a:lnTo>
                    <a:lnTo>
                      <a:pt x="3" y="2"/>
                    </a:lnTo>
                    <a:lnTo>
                      <a:pt x="3" y="3"/>
                    </a:lnTo>
                    <a:lnTo>
                      <a:pt x="3" y="4"/>
                    </a:lnTo>
                    <a:lnTo>
                      <a:pt x="2" y="4"/>
                    </a:lnTo>
                    <a:lnTo>
                      <a:pt x="2" y="3"/>
                    </a:lnTo>
                    <a:lnTo>
                      <a:pt x="2" y="4"/>
                    </a:lnTo>
                    <a:lnTo>
                      <a:pt x="1" y="4"/>
                    </a:lnTo>
                    <a:lnTo>
                      <a:pt x="1" y="3"/>
                    </a:lnTo>
                    <a:lnTo>
                      <a:pt x="0" y="3"/>
                    </a:lnTo>
                    <a:lnTo>
                      <a:pt x="0" y="2"/>
                    </a:lnTo>
                    <a:lnTo>
                      <a:pt x="1" y="1"/>
                    </a:lnTo>
                    <a:lnTo>
                      <a:pt x="1"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13661" name="Freeform 544"/>
              <p:cNvSpPr>
                <a:spLocks/>
              </p:cNvSpPr>
              <p:nvPr/>
            </p:nvSpPr>
            <p:spPr bwMode="auto">
              <a:xfrm>
                <a:off x="2728" y="1922"/>
                <a:ext cx="3" cy="4"/>
              </a:xfrm>
              <a:custGeom>
                <a:avLst/>
                <a:gdLst>
                  <a:gd name="T0" fmla="*/ 1 w 3"/>
                  <a:gd name="T1" fmla="*/ 1 h 4"/>
                  <a:gd name="T2" fmla="*/ 1 w 3"/>
                  <a:gd name="T3" fmla="*/ 1 h 4"/>
                  <a:gd name="T4" fmla="*/ 1 w 3"/>
                  <a:gd name="T5" fmla="*/ 1 h 4"/>
                  <a:gd name="T6" fmla="*/ 2 w 3"/>
                  <a:gd name="T7" fmla="*/ 1 h 4"/>
                  <a:gd name="T8" fmla="*/ 2 w 3"/>
                  <a:gd name="T9" fmla="*/ 1 h 4"/>
                  <a:gd name="T10" fmla="*/ 2 w 3"/>
                  <a:gd name="T11" fmla="*/ 1 h 4"/>
                  <a:gd name="T12" fmla="*/ 2 w 3"/>
                  <a:gd name="T13" fmla="*/ 1 h 4"/>
                  <a:gd name="T14" fmla="*/ 2 w 3"/>
                  <a:gd name="T15" fmla="*/ 0 h 4"/>
                  <a:gd name="T16" fmla="*/ 2 w 3"/>
                  <a:gd name="T17" fmla="*/ 0 h 4"/>
                  <a:gd name="T18" fmla="*/ 2 w 3"/>
                  <a:gd name="T19" fmla="*/ 0 h 4"/>
                  <a:gd name="T20" fmla="*/ 2 w 3"/>
                  <a:gd name="T21" fmla="*/ 0 h 4"/>
                  <a:gd name="T22" fmla="*/ 2 w 3"/>
                  <a:gd name="T23" fmla="*/ 0 h 4"/>
                  <a:gd name="T24" fmla="*/ 2 w 3"/>
                  <a:gd name="T25" fmla="*/ 1 h 4"/>
                  <a:gd name="T26" fmla="*/ 2 w 3"/>
                  <a:gd name="T27" fmla="*/ 1 h 4"/>
                  <a:gd name="T28" fmla="*/ 2 w 3"/>
                  <a:gd name="T29" fmla="*/ 1 h 4"/>
                  <a:gd name="T30" fmla="*/ 2 w 3"/>
                  <a:gd name="T31" fmla="*/ 2 h 4"/>
                  <a:gd name="T32" fmla="*/ 2 w 3"/>
                  <a:gd name="T33" fmla="*/ 2 h 4"/>
                  <a:gd name="T34" fmla="*/ 1 w 3"/>
                  <a:gd name="T35" fmla="*/ 2 h 4"/>
                  <a:gd name="T36" fmla="*/ 1 w 3"/>
                  <a:gd name="T37" fmla="*/ 2 h 4"/>
                  <a:gd name="T38" fmla="*/ 1 w 3"/>
                  <a:gd name="T39" fmla="*/ 3 h 4"/>
                  <a:gd name="T40" fmla="*/ 1 w 3"/>
                  <a:gd name="T41" fmla="*/ 3 h 4"/>
                  <a:gd name="T42" fmla="*/ 1 w 3"/>
                  <a:gd name="T43" fmla="*/ 3 h 4"/>
                  <a:gd name="T44" fmla="*/ 2 w 3"/>
                  <a:gd name="T45" fmla="*/ 3 h 4"/>
                  <a:gd name="T46" fmla="*/ 2 w 3"/>
                  <a:gd name="T47" fmla="*/ 2 h 4"/>
                  <a:gd name="T48" fmla="*/ 2 w 3"/>
                  <a:gd name="T49" fmla="*/ 2 h 4"/>
                  <a:gd name="T50" fmla="*/ 2 w 3"/>
                  <a:gd name="T51" fmla="*/ 2 h 4"/>
                  <a:gd name="T52" fmla="*/ 2 w 3"/>
                  <a:gd name="T53" fmla="*/ 2 h 4"/>
                  <a:gd name="T54" fmla="*/ 3 w 3"/>
                  <a:gd name="T55" fmla="*/ 2 h 4"/>
                  <a:gd name="T56" fmla="*/ 3 w 3"/>
                  <a:gd name="T57" fmla="*/ 2 h 4"/>
                  <a:gd name="T58" fmla="*/ 3 w 3"/>
                  <a:gd name="T59" fmla="*/ 3 h 4"/>
                  <a:gd name="T60" fmla="*/ 3 w 3"/>
                  <a:gd name="T61" fmla="*/ 3 h 4"/>
                  <a:gd name="T62" fmla="*/ 3 w 3"/>
                  <a:gd name="T63" fmla="*/ 3 h 4"/>
                  <a:gd name="T64" fmla="*/ 2 w 3"/>
                  <a:gd name="T65" fmla="*/ 3 h 4"/>
                  <a:gd name="T66" fmla="*/ 2 w 3"/>
                  <a:gd name="T67" fmla="*/ 3 h 4"/>
                  <a:gd name="T68" fmla="*/ 2 w 3"/>
                  <a:gd name="T69" fmla="*/ 3 h 4"/>
                  <a:gd name="T70" fmla="*/ 1 w 3"/>
                  <a:gd name="T71" fmla="*/ 3 h 4"/>
                  <a:gd name="T72" fmla="*/ 1 w 3"/>
                  <a:gd name="T73" fmla="*/ 4 h 4"/>
                  <a:gd name="T74" fmla="*/ 1 w 3"/>
                  <a:gd name="T75" fmla="*/ 4 h 4"/>
                  <a:gd name="T76" fmla="*/ 0 w 3"/>
                  <a:gd name="T77" fmla="*/ 4 h 4"/>
                  <a:gd name="T78" fmla="*/ 0 w 3"/>
                  <a:gd name="T79" fmla="*/ 4 h 4"/>
                  <a:gd name="T80" fmla="*/ 0 w 3"/>
                  <a:gd name="T81" fmla="*/ 4 h 4"/>
                  <a:gd name="T82" fmla="*/ 0 w 3"/>
                  <a:gd name="T83" fmla="*/ 4 h 4"/>
                  <a:gd name="T84" fmla="*/ 0 w 3"/>
                  <a:gd name="T85" fmla="*/ 4 h 4"/>
                  <a:gd name="T86" fmla="*/ 0 w 3"/>
                  <a:gd name="T87" fmla="*/ 4 h 4"/>
                  <a:gd name="T88" fmla="*/ 0 w 3"/>
                  <a:gd name="T89" fmla="*/ 4 h 4"/>
                  <a:gd name="T90" fmla="*/ 0 w 3"/>
                  <a:gd name="T91" fmla="*/ 3 h 4"/>
                  <a:gd name="T92" fmla="*/ 0 w 3"/>
                  <a:gd name="T93" fmla="*/ 3 h 4"/>
                  <a:gd name="T94" fmla="*/ 0 w 3"/>
                  <a:gd name="T95" fmla="*/ 3 h 4"/>
                  <a:gd name="T96" fmla="*/ 1 w 3"/>
                  <a:gd name="T97" fmla="*/ 2 h 4"/>
                  <a:gd name="T98" fmla="*/ 1 w 3"/>
                  <a:gd name="T99" fmla="*/ 2 h 4"/>
                  <a:gd name="T100" fmla="*/ 1 w 3"/>
                  <a:gd name="T101" fmla="*/ 1 h 4"/>
                  <a:gd name="T102" fmla="*/ 1 w 3"/>
                  <a:gd name="T103" fmla="*/ 1 h 4"/>
                  <a:gd name="T104" fmla="*/ 1 w 3"/>
                  <a:gd name="T105" fmla="*/ 1 h 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
                  <a:gd name="T160" fmla="*/ 0 h 4"/>
                  <a:gd name="T161" fmla="*/ 3 w 3"/>
                  <a:gd name="T162" fmla="*/ 4 h 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 h="4">
                    <a:moveTo>
                      <a:pt x="1" y="1"/>
                    </a:moveTo>
                    <a:lnTo>
                      <a:pt x="1" y="1"/>
                    </a:lnTo>
                    <a:lnTo>
                      <a:pt x="2" y="1"/>
                    </a:lnTo>
                    <a:lnTo>
                      <a:pt x="2" y="0"/>
                    </a:lnTo>
                    <a:lnTo>
                      <a:pt x="2" y="1"/>
                    </a:lnTo>
                    <a:lnTo>
                      <a:pt x="2" y="2"/>
                    </a:lnTo>
                    <a:lnTo>
                      <a:pt x="1" y="2"/>
                    </a:lnTo>
                    <a:lnTo>
                      <a:pt x="1" y="3"/>
                    </a:lnTo>
                    <a:lnTo>
                      <a:pt x="2" y="3"/>
                    </a:lnTo>
                    <a:lnTo>
                      <a:pt x="2" y="2"/>
                    </a:lnTo>
                    <a:lnTo>
                      <a:pt x="3" y="2"/>
                    </a:lnTo>
                    <a:lnTo>
                      <a:pt x="3" y="3"/>
                    </a:lnTo>
                    <a:lnTo>
                      <a:pt x="2" y="3"/>
                    </a:lnTo>
                    <a:lnTo>
                      <a:pt x="1" y="3"/>
                    </a:lnTo>
                    <a:lnTo>
                      <a:pt x="1" y="4"/>
                    </a:lnTo>
                    <a:lnTo>
                      <a:pt x="0" y="4"/>
                    </a:lnTo>
                    <a:lnTo>
                      <a:pt x="0" y="3"/>
                    </a:lnTo>
                    <a:lnTo>
                      <a:pt x="1" y="2"/>
                    </a:lnTo>
                    <a:lnTo>
                      <a:pt x="1" y="1"/>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13662" name="Freeform 545"/>
              <p:cNvSpPr>
                <a:spLocks/>
              </p:cNvSpPr>
              <p:nvPr/>
            </p:nvSpPr>
            <p:spPr bwMode="auto">
              <a:xfrm>
                <a:off x="2730" y="1922"/>
                <a:ext cx="3" cy="4"/>
              </a:xfrm>
              <a:custGeom>
                <a:avLst/>
                <a:gdLst>
                  <a:gd name="T0" fmla="*/ 3 w 3"/>
                  <a:gd name="T1" fmla="*/ 0 h 4"/>
                  <a:gd name="T2" fmla="*/ 3 w 3"/>
                  <a:gd name="T3" fmla="*/ 0 h 4"/>
                  <a:gd name="T4" fmla="*/ 3 w 3"/>
                  <a:gd name="T5" fmla="*/ 0 h 4"/>
                  <a:gd name="T6" fmla="*/ 3 w 3"/>
                  <a:gd name="T7" fmla="*/ 0 h 4"/>
                  <a:gd name="T8" fmla="*/ 3 w 3"/>
                  <a:gd name="T9" fmla="*/ 0 h 4"/>
                  <a:gd name="T10" fmla="*/ 3 w 3"/>
                  <a:gd name="T11" fmla="*/ 0 h 4"/>
                  <a:gd name="T12" fmla="*/ 2 w 3"/>
                  <a:gd name="T13" fmla="*/ 0 h 4"/>
                  <a:gd name="T14" fmla="*/ 2 w 3"/>
                  <a:gd name="T15" fmla="*/ 0 h 4"/>
                  <a:gd name="T16" fmla="*/ 2 w 3"/>
                  <a:gd name="T17" fmla="*/ 0 h 4"/>
                  <a:gd name="T18" fmla="*/ 1 w 3"/>
                  <a:gd name="T19" fmla="*/ 0 h 4"/>
                  <a:gd name="T20" fmla="*/ 1 w 3"/>
                  <a:gd name="T21" fmla="*/ 0 h 4"/>
                  <a:gd name="T22" fmla="*/ 1 w 3"/>
                  <a:gd name="T23" fmla="*/ 1 h 4"/>
                  <a:gd name="T24" fmla="*/ 1 w 3"/>
                  <a:gd name="T25" fmla="*/ 1 h 4"/>
                  <a:gd name="T26" fmla="*/ 1 w 3"/>
                  <a:gd name="T27" fmla="*/ 1 h 4"/>
                  <a:gd name="T28" fmla="*/ 0 w 3"/>
                  <a:gd name="T29" fmla="*/ 1 h 4"/>
                  <a:gd name="T30" fmla="*/ 0 w 3"/>
                  <a:gd name="T31" fmla="*/ 1 h 4"/>
                  <a:gd name="T32" fmla="*/ 0 w 3"/>
                  <a:gd name="T33" fmla="*/ 1 h 4"/>
                  <a:gd name="T34" fmla="*/ 0 w 3"/>
                  <a:gd name="T35" fmla="*/ 1 h 4"/>
                  <a:gd name="T36" fmla="*/ 0 w 3"/>
                  <a:gd name="T37" fmla="*/ 2 h 4"/>
                  <a:gd name="T38" fmla="*/ 0 w 3"/>
                  <a:gd name="T39" fmla="*/ 2 h 4"/>
                  <a:gd name="T40" fmla="*/ 0 w 3"/>
                  <a:gd name="T41" fmla="*/ 2 h 4"/>
                  <a:gd name="T42" fmla="*/ 0 w 3"/>
                  <a:gd name="T43" fmla="*/ 2 h 4"/>
                  <a:gd name="T44" fmla="*/ 1 w 3"/>
                  <a:gd name="T45" fmla="*/ 2 h 4"/>
                  <a:gd name="T46" fmla="*/ 1 w 3"/>
                  <a:gd name="T47" fmla="*/ 2 h 4"/>
                  <a:gd name="T48" fmla="*/ 1 w 3"/>
                  <a:gd name="T49" fmla="*/ 1 h 4"/>
                  <a:gd name="T50" fmla="*/ 1 w 3"/>
                  <a:gd name="T51" fmla="*/ 1 h 4"/>
                  <a:gd name="T52" fmla="*/ 1 w 3"/>
                  <a:gd name="T53" fmla="*/ 1 h 4"/>
                  <a:gd name="T54" fmla="*/ 1 w 3"/>
                  <a:gd name="T55" fmla="*/ 2 h 4"/>
                  <a:gd name="T56" fmla="*/ 1 w 3"/>
                  <a:gd name="T57" fmla="*/ 2 h 4"/>
                  <a:gd name="T58" fmla="*/ 1 w 3"/>
                  <a:gd name="T59" fmla="*/ 2 h 4"/>
                  <a:gd name="T60" fmla="*/ 1 w 3"/>
                  <a:gd name="T61" fmla="*/ 3 h 4"/>
                  <a:gd name="T62" fmla="*/ 1 w 3"/>
                  <a:gd name="T63" fmla="*/ 3 h 4"/>
                  <a:gd name="T64" fmla="*/ 1 w 3"/>
                  <a:gd name="T65" fmla="*/ 3 h 4"/>
                  <a:gd name="T66" fmla="*/ 1 w 3"/>
                  <a:gd name="T67" fmla="*/ 3 h 4"/>
                  <a:gd name="T68" fmla="*/ 1 w 3"/>
                  <a:gd name="T69" fmla="*/ 4 h 4"/>
                  <a:gd name="T70" fmla="*/ 1 w 3"/>
                  <a:gd name="T71" fmla="*/ 4 h 4"/>
                  <a:gd name="T72" fmla="*/ 1 w 3"/>
                  <a:gd name="T73" fmla="*/ 4 h 4"/>
                  <a:gd name="T74" fmla="*/ 1 w 3"/>
                  <a:gd name="T75" fmla="*/ 4 h 4"/>
                  <a:gd name="T76" fmla="*/ 1 w 3"/>
                  <a:gd name="T77" fmla="*/ 4 h 4"/>
                  <a:gd name="T78" fmla="*/ 1 w 3"/>
                  <a:gd name="T79" fmla="*/ 3 h 4"/>
                  <a:gd name="T80" fmla="*/ 1 w 3"/>
                  <a:gd name="T81" fmla="*/ 3 h 4"/>
                  <a:gd name="T82" fmla="*/ 1 w 3"/>
                  <a:gd name="T83" fmla="*/ 3 h 4"/>
                  <a:gd name="T84" fmla="*/ 1 w 3"/>
                  <a:gd name="T85" fmla="*/ 3 h 4"/>
                  <a:gd name="T86" fmla="*/ 2 w 3"/>
                  <a:gd name="T87" fmla="*/ 3 h 4"/>
                  <a:gd name="T88" fmla="*/ 2 w 3"/>
                  <a:gd name="T89" fmla="*/ 2 h 4"/>
                  <a:gd name="T90" fmla="*/ 2 w 3"/>
                  <a:gd name="T91" fmla="*/ 2 h 4"/>
                  <a:gd name="T92" fmla="*/ 2 w 3"/>
                  <a:gd name="T93" fmla="*/ 2 h 4"/>
                  <a:gd name="T94" fmla="*/ 2 w 3"/>
                  <a:gd name="T95" fmla="*/ 1 h 4"/>
                  <a:gd name="T96" fmla="*/ 2 w 3"/>
                  <a:gd name="T97" fmla="*/ 1 h 4"/>
                  <a:gd name="T98" fmla="*/ 3 w 3"/>
                  <a:gd name="T99" fmla="*/ 1 h 4"/>
                  <a:gd name="T100" fmla="*/ 3 w 3"/>
                  <a:gd name="T101" fmla="*/ 1 h 4"/>
                  <a:gd name="T102" fmla="*/ 3 w 3"/>
                  <a:gd name="T103" fmla="*/ 1 h 4"/>
                  <a:gd name="T104" fmla="*/ 3 w 3"/>
                  <a:gd name="T105" fmla="*/ 1 h 4"/>
                  <a:gd name="T106" fmla="*/ 3 w 3"/>
                  <a:gd name="T107" fmla="*/ 1 h 4"/>
                  <a:gd name="T108" fmla="*/ 3 w 3"/>
                  <a:gd name="T109" fmla="*/ 1 h 4"/>
                  <a:gd name="T110" fmla="*/ 3 w 3"/>
                  <a:gd name="T111" fmla="*/ 0 h 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
                  <a:gd name="T169" fmla="*/ 0 h 4"/>
                  <a:gd name="T170" fmla="*/ 3 w 3"/>
                  <a:gd name="T171" fmla="*/ 4 h 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 h="4">
                    <a:moveTo>
                      <a:pt x="3" y="0"/>
                    </a:moveTo>
                    <a:lnTo>
                      <a:pt x="3" y="0"/>
                    </a:lnTo>
                    <a:lnTo>
                      <a:pt x="2" y="0"/>
                    </a:lnTo>
                    <a:lnTo>
                      <a:pt x="1" y="0"/>
                    </a:lnTo>
                    <a:lnTo>
                      <a:pt x="1" y="1"/>
                    </a:lnTo>
                    <a:lnTo>
                      <a:pt x="0" y="1"/>
                    </a:lnTo>
                    <a:lnTo>
                      <a:pt x="0" y="2"/>
                    </a:lnTo>
                    <a:lnTo>
                      <a:pt x="1" y="2"/>
                    </a:lnTo>
                    <a:lnTo>
                      <a:pt x="1" y="1"/>
                    </a:lnTo>
                    <a:lnTo>
                      <a:pt x="1" y="2"/>
                    </a:lnTo>
                    <a:lnTo>
                      <a:pt x="1" y="3"/>
                    </a:lnTo>
                    <a:lnTo>
                      <a:pt x="1" y="4"/>
                    </a:lnTo>
                    <a:lnTo>
                      <a:pt x="1" y="3"/>
                    </a:lnTo>
                    <a:lnTo>
                      <a:pt x="2" y="3"/>
                    </a:lnTo>
                    <a:lnTo>
                      <a:pt x="2" y="2"/>
                    </a:lnTo>
                    <a:lnTo>
                      <a:pt x="2" y="1"/>
                    </a:lnTo>
                    <a:lnTo>
                      <a:pt x="3" y="1"/>
                    </a:lnTo>
                    <a:lnTo>
                      <a:pt x="3"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13663" name="Freeform 546"/>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2 w 4"/>
                  <a:gd name="T75" fmla="*/ 2 h 3"/>
                  <a:gd name="T76" fmla="*/ 2 w 4"/>
                  <a:gd name="T77" fmla="*/ 2 h 3"/>
                  <a:gd name="T78" fmla="*/ 2 w 4"/>
                  <a:gd name="T79" fmla="*/ 1 h 3"/>
                  <a:gd name="T80" fmla="*/ 2 w 4"/>
                  <a:gd name="T81" fmla="*/ 1 h 3"/>
                  <a:gd name="T82" fmla="*/ 2 w 4"/>
                  <a:gd name="T83" fmla="*/ 1 h 3"/>
                  <a:gd name="T84" fmla="*/ 3 w 4"/>
                  <a:gd name="T85" fmla="*/ 2 h 3"/>
                  <a:gd name="T86" fmla="*/ 3 w 4"/>
                  <a:gd name="T87" fmla="*/ 2 h 3"/>
                  <a:gd name="T88" fmla="*/ 3 w 4"/>
                  <a:gd name="T89" fmla="*/ 2 h 3"/>
                  <a:gd name="T90" fmla="*/ 2 w 4"/>
                  <a:gd name="T91" fmla="*/ 2 h 3"/>
                  <a:gd name="T92" fmla="*/ 2 w 4"/>
                  <a:gd name="T93" fmla="*/ 2 h 3"/>
                  <a:gd name="T94" fmla="*/ 2 w 4"/>
                  <a:gd name="T95" fmla="*/ 2 h 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
                  <a:gd name="T145" fmla="*/ 0 h 3"/>
                  <a:gd name="T146" fmla="*/ 4 w 4"/>
                  <a:gd name="T147" fmla="*/ 3 h 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lnTo>
                      <a:pt x="2" y="2"/>
                    </a:lnTo>
                    <a:lnTo>
                      <a:pt x="2" y="1"/>
                    </a:lnTo>
                    <a:lnTo>
                      <a:pt x="3" y="1"/>
                    </a:lnTo>
                    <a:lnTo>
                      <a:pt x="3" y="2"/>
                    </a:lnTo>
                    <a:lnTo>
                      <a:pt x="2" y="2"/>
                    </a:lnTo>
                    <a:lnTo>
                      <a:pt x="4" y="2"/>
                    </a:lnTo>
                    <a:close/>
                  </a:path>
                </a:pathLst>
              </a:custGeom>
              <a:solidFill>
                <a:srgbClr val="DEDEDE"/>
              </a:solidFill>
              <a:ln w="9525">
                <a:noFill/>
                <a:round/>
                <a:headEnd/>
                <a:tailEnd/>
              </a:ln>
            </p:spPr>
            <p:txBody>
              <a:bodyPr/>
              <a:lstStyle/>
              <a:p>
                <a:pPr algn="l" rtl="0"/>
                <a:endParaRPr lang="en-US"/>
              </a:p>
            </p:txBody>
          </p:sp>
        </p:grpSp>
        <p:sp>
          <p:nvSpPr>
            <p:cNvPr id="13337" name="Freeform 547"/>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
                <a:gd name="T112" fmla="*/ 0 h 3"/>
                <a:gd name="T113" fmla="*/ 4 w 4"/>
                <a:gd name="T114" fmla="*/ 3 h 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close/>
                </a:path>
              </a:pathLst>
            </a:custGeom>
            <a:noFill/>
            <a:ln w="1588">
              <a:solidFill>
                <a:srgbClr val="DEDEDE"/>
              </a:solidFill>
              <a:prstDash val="solid"/>
              <a:round/>
              <a:headEnd/>
              <a:tailEnd/>
            </a:ln>
          </p:spPr>
          <p:txBody>
            <a:bodyPr/>
            <a:lstStyle/>
            <a:p>
              <a:pPr algn="l" rtl="0"/>
              <a:endParaRPr lang="en-US"/>
            </a:p>
          </p:txBody>
        </p:sp>
        <p:sp>
          <p:nvSpPr>
            <p:cNvPr id="13338" name="Freeform 548"/>
            <p:cNvSpPr>
              <a:spLocks/>
            </p:cNvSpPr>
            <p:nvPr/>
          </p:nvSpPr>
          <p:spPr bwMode="auto">
            <a:xfrm>
              <a:off x="2736"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0 w 1"/>
                <a:gd name="T17" fmla="*/ 0 h 1"/>
                <a:gd name="T18" fmla="*/ 0 w 1"/>
                <a:gd name="T19" fmla="*/ 0 h 1"/>
                <a:gd name="T20" fmla="*/ 1 w 1"/>
                <a:gd name="T21" fmla="*/ 0 h 1"/>
                <a:gd name="T22" fmla="*/ 1 w 1"/>
                <a:gd name="T23" fmla="*/ 1 h 1"/>
                <a:gd name="T24" fmla="*/ 1 w 1"/>
                <a:gd name="T25" fmla="*/ 1 h 1"/>
                <a:gd name="T26" fmla="*/ 1 w 1"/>
                <a:gd name="T27" fmla="*/ 1 h 1"/>
                <a:gd name="T28" fmla="*/ 1 w 1"/>
                <a:gd name="T29" fmla="*/ 1 h 1"/>
                <a:gd name="T30" fmla="*/ 1 w 1"/>
                <a:gd name="T31" fmla="*/ 1 h 1"/>
                <a:gd name="T32" fmla="*/ 0 w 1"/>
                <a:gd name="T33" fmla="*/ 1 h 1"/>
                <a:gd name="T34" fmla="*/ 0 w 1"/>
                <a:gd name="T35" fmla="*/ 1 h 1"/>
                <a:gd name="T36" fmla="*/ 0 w 1"/>
                <a:gd name="T37" fmla="*/ 1 h 1"/>
                <a:gd name="T38" fmla="*/ 0 w 1"/>
                <a:gd name="T39" fmla="*/ 1 h 1"/>
                <a:gd name="T40" fmla="*/ 0 w 1"/>
                <a:gd name="T41" fmla="*/ 1 h 1"/>
                <a:gd name="T42" fmla="*/ 0 w 1"/>
                <a:gd name="T43" fmla="*/ 1 h 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
                <a:gd name="T67" fmla="*/ 0 h 1"/>
                <a:gd name="T68" fmla="*/ 1 w 1"/>
                <a:gd name="T69" fmla="*/ 1 h 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 h="1">
                  <a:moveTo>
                    <a:pt x="0" y="1"/>
                  </a:moveTo>
                  <a:lnTo>
                    <a:pt x="0" y="1"/>
                  </a:lnTo>
                  <a:lnTo>
                    <a:pt x="0" y="0"/>
                  </a:lnTo>
                  <a:lnTo>
                    <a:pt x="1" y="0"/>
                  </a:lnTo>
                  <a:lnTo>
                    <a:pt x="1" y="1"/>
                  </a:lnTo>
                  <a:lnTo>
                    <a:pt x="0" y="1"/>
                  </a:lnTo>
                  <a:close/>
                </a:path>
              </a:pathLst>
            </a:custGeom>
            <a:noFill/>
            <a:ln w="1588">
              <a:solidFill>
                <a:srgbClr val="DEDEDE"/>
              </a:solidFill>
              <a:prstDash val="solid"/>
              <a:round/>
              <a:headEnd/>
              <a:tailEnd/>
            </a:ln>
          </p:spPr>
          <p:txBody>
            <a:bodyPr/>
            <a:lstStyle/>
            <a:p>
              <a:pPr algn="l" rtl="0"/>
              <a:endParaRPr lang="en-US"/>
            </a:p>
          </p:txBody>
        </p:sp>
        <p:sp>
          <p:nvSpPr>
            <p:cNvPr id="13339" name="Freeform 549"/>
            <p:cNvSpPr>
              <a:spLocks/>
            </p:cNvSpPr>
            <p:nvPr/>
          </p:nvSpPr>
          <p:spPr bwMode="auto">
            <a:xfrm>
              <a:off x="2732" y="1923"/>
              <a:ext cx="3" cy="3"/>
            </a:xfrm>
            <a:custGeom>
              <a:avLst/>
              <a:gdLst>
                <a:gd name="T0" fmla="*/ 1 w 3"/>
                <a:gd name="T1" fmla="*/ 0 h 3"/>
                <a:gd name="T2" fmla="*/ 1 w 3"/>
                <a:gd name="T3" fmla="*/ 0 h 3"/>
                <a:gd name="T4" fmla="*/ 2 w 3"/>
                <a:gd name="T5" fmla="*/ 0 h 3"/>
                <a:gd name="T6" fmla="*/ 2 w 3"/>
                <a:gd name="T7" fmla="*/ 0 h 3"/>
                <a:gd name="T8" fmla="*/ 3 w 3"/>
                <a:gd name="T9" fmla="*/ 0 h 3"/>
                <a:gd name="T10" fmla="*/ 3 w 3"/>
                <a:gd name="T11" fmla="*/ 0 h 3"/>
                <a:gd name="T12" fmla="*/ 3 w 3"/>
                <a:gd name="T13" fmla="*/ 0 h 3"/>
                <a:gd name="T14" fmla="*/ 2 w 3"/>
                <a:gd name="T15" fmla="*/ 1 h 3"/>
                <a:gd name="T16" fmla="*/ 2 w 3"/>
                <a:gd name="T17" fmla="*/ 1 h 3"/>
                <a:gd name="T18" fmla="*/ 2 w 3"/>
                <a:gd name="T19" fmla="*/ 1 h 3"/>
                <a:gd name="T20" fmla="*/ 2 w 3"/>
                <a:gd name="T21" fmla="*/ 2 h 3"/>
                <a:gd name="T22" fmla="*/ 3 w 3"/>
                <a:gd name="T23" fmla="*/ 2 h 3"/>
                <a:gd name="T24" fmla="*/ 3 w 3"/>
                <a:gd name="T25" fmla="*/ 2 h 3"/>
                <a:gd name="T26" fmla="*/ 3 w 3"/>
                <a:gd name="T27" fmla="*/ 2 h 3"/>
                <a:gd name="T28" fmla="*/ 3 w 3"/>
                <a:gd name="T29" fmla="*/ 2 h 3"/>
                <a:gd name="T30" fmla="*/ 3 w 3"/>
                <a:gd name="T31" fmla="*/ 3 h 3"/>
                <a:gd name="T32" fmla="*/ 3 w 3"/>
                <a:gd name="T33" fmla="*/ 2 h 3"/>
                <a:gd name="T34" fmla="*/ 2 w 3"/>
                <a:gd name="T35" fmla="*/ 2 h 3"/>
                <a:gd name="T36" fmla="*/ 2 w 3"/>
                <a:gd name="T37" fmla="*/ 2 h 3"/>
                <a:gd name="T38" fmla="*/ 1 w 3"/>
                <a:gd name="T39" fmla="*/ 1 h 3"/>
                <a:gd name="T40" fmla="*/ 1 w 3"/>
                <a:gd name="T41" fmla="*/ 1 h 3"/>
                <a:gd name="T42" fmla="*/ 1 w 3"/>
                <a:gd name="T43" fmla="*/ 2 h 3"/>
                <a:gd name="T44" fmla="*/ 1 w 3"/>
                <a:gd name="T45" fmla="*/ 2 h 3"/>
                <a:gd name="T46" fmla="*/ 1 w 3"/>
                <a:gd name="T47" fmla="*/ 2 h 3"/>
                <a:gd name="T48" fmla="*/ 1 w 3"/>
                <a:gd name="T49" fmla="*/ 2 h 3"/>
                <a:gd name="T50" fmla="*/ 0 w 3"/>
                <a:gd name="T51" fmla="*/ 2 h 3"/>
                <a:gd name="T52" fmla="*/ 0 w 3"/>
                <a:gd name="T53" fmla="*/ 2 h 3"/>
                <a:gd name="T54" fmla="*/ 0 w 3"/>
                <a:gd name="T55" fmla="*/ 2 h 3"/>
                <a:gd name="T56" fmla="*/ 0 w 3"/>
                <a:gd name="T57" fmla="*/ 2 h 3"/>
                <a:gd name="T58" fmla="*/ 0 w 3"/>
                <a:gd name="T59" fmla="*/ 1 h 3"/>
                <a:gd name="T60" fmla="*/ 0 w 3"/>
                <a:gd name="T61" fmla="*/ 1 h 3"/>
                <a:gd name="T62" fmla="*/ 1 w 3"/>
                <a:gd name="T63" fmla="*/ 0 h 3"/>
                <a:gd name="T64" fmla="*/ 1 w 3"/>
                <a:gd name="T65" fmla="*/ 0 h 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
                <a:gd name="T100" fmla="*/ 0 h 3"/>
                <a:gd name="T101" fmla="*/ 3 w 3"/>
                <a:gd name="T102" fmla="*/ 3 h 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 h="3">
                  <a:moveTo>
                    <a:pt x="1" y="0"/>
                  </a:moveTo>
                  <a:lnTo>
                    <a:pt x="1" y="0"/>
                  </a:lnTo>
                  <a:lnTo>
                    <a:pt x="2" y="0"/>
                  </a:lnTo>
                  <a:lnTo>
                    <a:pt x="3" y="0"/>
                  </a:lnTo>
                  <a:lnTo>
                    <a:pt x="3" y="1"/>
                  </a:lnTo>
                  <a:lnTo>
                    <a:pt x="2" y="1"/>
                  </a:lnTo>
                  <a:lnTo>
                    <a:pt x="2" y="2"/>
                  </a:lnTo>
                  <a:lnTo>
                    <a:pt x="3" y="2"/>
                  </a:lnTo>
                  <a:lnTo>
                    <a:pt x="3" y="3"/>
                  </a:lnTo>
                  <a:lnTo>
                    <a:pt x="3" y="2"/>
                  </a:lnTo>
                  <a:lnTo>
                    <a:pt x="2" y="2"/>
                  </a:lnTo>
                  <a:lnTo>
                    <a:pt x="1" y="2"/>
                  </a:lnTo>
                  <a:lnTo>
                    <a:pt x="1" y="1"/>
                  </a:lnTo>
                  <a:lnTo>
                    <a:pt x="1" y="2"/>
                  </a:lnTo>
                  <a:lnTo>
                    <a:pt x="0" y="2"/>
                  </a:lnTo>
                  <a:lnTo>
                    <a:pt x="0" y="1"/>
                  </a:lnTo>
                  <a:lnTo>
                    <a:pt x="0" y="0"/>
                  </a:lnTo>
                  <a:lnTo>
                    <a:pt x="1"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13340" name="Freeform 550"/>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0 h 1"/>
                <a:gd name="T8" fmla="*/ 0 w 1"/>
                <a:gd name="T9" fmla="*/ 0 h 1"/>
                <a:gd name="T10" fmla="*/ 0 w 1"/>
                <a:gd name="T11" fmla="*/ 0 h 1"/>
                <a:gd name="T12" fmla="*/ 1 w 1"/>
                <a:gd name="T13" fmla="*/ 0 h 1"/>
                <a:gd name="T14" fmla="*/ 1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1 h 1"/>
                <a:gd name="T32" fmla="*/ 1 w 1"/>
                <a:gd name="T33" fmla="*/ 1 h 1"/>
                <a:gd name="T34" fmla="*/ 0 w 1"/>
                <a:gd name="T35" fmla="*/ 1 h 1"/>
                <a:gd name="T36" fmla="*/ 0 w 1"/>
                <a:gd name="T37" fmla="*/ 1 h 1"/>
                <a:gd name="T38" fmla="*/ 0 w 1"/>
                <a:gd name="T39" fmla="*/ 1 h 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
                <a:gd name="T61" fmla="*/ 0 h 1"/>
                <a:gd name="T62" fmla="*/ 1 w 1"/>
                <a:gd name="T63" fmla="*/ 1 h 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 h="1">
                  <a:moveTo>
                    <a:pt x="0" y="1"/>
                  </a:moveTo>
                  <a:lnTo>
                    <a:pt x="0" y="1"/>
                  </a:lnTo>
                  <a:lnTo>
                    <a:pt x="0" y="0"/>
                  </a:lnTo>
                  <a:lnTo>
                    <a:pt x="1" y="0"/>
                  </a:lnTo>
                  <a:lnTo>
                    <a:pt x="1" y="1"/>
                  </a:lnTo>
                  <a:lnTo>
                    <a:pt x="0" y="1"/>
                  </a:lnTo>
                  <a:close/>
                </a:path>
              </a:pathLst>
            </a:custGeom>
            <a:solidFill>
              <a:srgbClr val="525252"/>
            </a:solidFill>
            <a:ln w="9525">
              <a:noFill/>
              <a:round/>
              <a:headEnd/>
              <a:tailEnd/>
            </a:ln>
          </p:spPr>
          <p:txBody>
            <a:bodyPr/>
            <a:lstStyle/>
            <a:p>
              <a:pPr algn="l" rtl="0"/>
              <a:endParaRPr lang="en-US"/>
            </a:p>
          </p:txBody>
        </p:sp>
        <p:sp>
          <p:nvSpPr>
            <p:cNvPr id="13341" name="Freeform 551"/>
            <p:cNvSpPr>
              <a:spLocks/>
            </p:cNvSpPr>
            <p:nvPr/>
          </p:nvSpPr>
          <p:spPr bwMode="auto">
            <a:xfrm>
              <a:off x="2740" y="1922"/>
              <a:ext cx="5" cy="3"/>
            </a:xfrm>
            <a:custGeom>
              <a:avLst/>
              <a:gdLst>
                <a:gd name="T0" fmla="*/ 0 w 5"/>
                <a:gd name="T1" fmla="*/ 0 h 3"/>
                <a:gd name="T2" fmla="*/ 4 w 5"/>
                <a:gd name="T3" fmla="*/ 0 h 3"/>
                <a:gd name="T4" fmla="*/ 5 w 5"/>
                <a:gd name="T5" fmla="*/ 1 h 3"/>
                <a:gd name="T6" fmla="*/ 1 w 5"/>
                <a:gd name="T7" fmla="*/ 1 h 3"/>
                <a:gd name="T8" fmla="*/ 1 w 5"/>
                <a:gd name="T9" fmla="*/ 2 h 3"/>
                <a:gd name="T10" fmla="*/ 4 w 5"/>
                <a:gd name="T11" fmla="*/ 2 h 3"/>
                <a:gd name="T12" fmla="*/ 4 w 5"/>
                <a:gd name="T13" fmla="*/ 2 h 3"/>
                <a:gd name="T14" fmla="*/ 1 w 5"/>
                <a:gd name="T15" fmla="*/ 2 h 3"/>
                <a:gd name="T16" fmla="*/ 1 w 5"/>
                <a:gd name="T17" fmla="*/ 3 h 3"/>
                <a:gd name="T18" fmla="*/ 5 w 5"/>
                <a:gd name="T19" fmla="*/ 3 h 3"/>
                <a:gd name="T20" fmla="*/ 5 w 5"/>
                <a:gd name="T21" fmla="*/ 3 h 3"/>
                <a:gd name="T22" fmla="*/ 0 w 5"/>
                <a:gd name="T23" fmla="*/ 3 h 3"/>
                <a:gd name="T24" fmla="*/ 0 w 5"/>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3"/>
                <a:gd name="T41" fmla="*/ 5 w 5"/>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3">
                  <a:moveTo>
                    <a:pt x="0" y="0"/>
                  </a:moveTo>
                  <a:lnTo>
                    <a:pt x="4" y="0"/>
                  </a:lnTo>
                  <a:lnTo>
                    <a:pt x="5" y="1"/>
                  </a:lnTo>
                  <a:lnTo>
                    <a:pt x="1" y="1"/>
                  </a:lnTo>
                  <a:lnTo>
                    <a:pt x="1" y="2"/>
                  </a:lnTo>
                  <a:lnTo>
                    <a:pt x="4" y="2"/>
                  </a:lnTo>
                  <a:lnTo>
                    <a:pt x="1" y="2"/>
                  </a:lnTo>
                  <a:lnTo>
                    <a:pt x="1" y="3"/>
                  </a:lnTo>
                  <a:lnTo>
                    <a:pt x="5" y="3"/>
                  </a:lnTo>
                  <a:lnTo>
                    <a:pt x="0" y="3"/>
                  </a:lnTo>
                  <a:lnTo>
                    <a:pt x="0" y="0"/>
                  </a:lnTo>
                  <a:close/>
                </a:path>
              </a:pathLst>
            </a:custGeom>
            <a:solidFill>
              <a:srgbClr val="DEDEDE"/>
            </a:solidFill>
            <a:ln w="9525">
              <a:noFill/>
              <a:round/>
              <a:headEnd/>
              <a:tailEnd/>
            </a:ln>
          </p:spPr>
          <p:txBody>
            <a:bodyPr/>
            <a:lstStyle/>
            <a:p>
              <a:pPr algn="l" rtl="0"/>
              <a:endParaRPr lang="en-US"/>
            </a:p>
          </p:txBody>
        </p:sp>
        <p:sp>
          <p:nvSpPr>
            <p:cNvPr id="13342" name="Freeform 552"/>
            <p:cNvSpPr>
              <a:spLocks/>
            </p:cNvSpPr>
            <p:nvPr/>
          </p:nvSpPr>
          <p:spPr bwMode="auto">
            <a:xfrm>
              <a:off x="2746" y="1922"/>
              <a:ext cx="4" cy="3"/>
            </a:xfrm>
            <a:custGeom>
              <a:avLst/>
              <a:gdLst>
                <a:gd name="T0" fmla="*/ 1 w 4"/>
                <a:gd name="T1" fmla="*/ 1 h 3"/>
                <a:gd name="T2" fmla="*/ 1 w 4"/>
                <a:gd name="T3" fmla="*/ 3 h 3"/>
                <a:gd name="T4" fmla="*/ 0 w 4"/>
                <a:gd name="T5" fmla="*/ 3 h 3"/>
                <a:gd name="T6" fmla="*/ 0 w 4"/>
                <a:gd name="T7" fmla="*/ 0 h 3"/>
                <a:gd name="T8" fmla="*/ 3 w 4"/>
                <a:gd name="T9" fmla="*/ 2 h 3"/>
                <a:gd name="T10" fmla="*/ 3 w 4"/>
                <a:gd name="T11" fmla="*/ 0 h 3"/>
                <a:gd name="T12" fmla="*/ 4 w 4"/>
                <a:gd name="T13" fmla="*/ 0 h 3"/>
                <a:gd name="T14" fmla="*/ 4 w 4"/>
                <a:gd name="T15" fmla="*/ 3 h 3"/>
                <a:gd name="T16" fmla="*/ 1 w 4"/>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1"/>
                  </a:moveTo>
                  <a:lnTo>
                    <a:pt x="1" y="3"/>
                  </a:lnTo>
                  <a:lnTo>
                    <a:pt x="0" y="3"/>
                  </a:lnTo>
                  <a:lnTo>
                    <a:pt x="0" y="0"/>
                  </a:lnTo>
                  <a:lnTo>
                    <a:pt x="3" y="2"/>
                  </a:lnTo>
                  <a:lnTo>
                    <a:pt x="3" y="0"/>
                  </a:lnTo>
                  <a:lnTo>
                    <a:pt x="4" y="0"/>
                  </a:lnTo>
                  <a:lnTo>
                    <a:pt x="4" y="3"/>
                  </a:lnTo>
                  <a:lnTo>
                    <a:pt x="1" y="1"/>
                  </a:lnTo>
                  <a:close/>
                </a:path>
              </a:pathLst>
            </a:custGeom>
            <a:solidFill>
              <a:srgbClr val="DEDEDE"/>
            </a:solidFill>
            <a:ln w="9525">
              <a:noFill/>
              <a:round/>
              <a:headEnd/>
              <a:tailEnd/>
            </a:ln>
          </p:spPr>
          <p:txBody>
            <a:bodyPr/>
            <a:lstStyle/>
            <a:p>
              <a:pPr algn="l" rtl="0"/>
              <a:endParaRPr lang="en-US"/>
            </a:p>
          </p:txBody>
        </p:sp>
        <p:sp>
          <p:nvSpPr>
            <p:cNvPr id="13343" name="Freeform 553"/>
            <p:cNvSpPr>
              <a:spLocks/>
            </p:cNvSpPr>
            <p:nvPr/>
          </p:nvSpPr>
          <p:spPr bwMode="auto">
            <a:xfrm>
              <a:off x="2751" y="1922"/>
              <a:ext cx="5" cy="3"/>
            </a:xfrm>
            <a:custGeom>
              <a:avLst/>
              <a:gdLst>
                <a:gd name="T0" fmla="*/ 2 w 5"/>
                <a:gd name="T1" fmla="*/ 1 h 3"/>
                <a:gd name="T2" fmla="*/ 0 w 5"/>
                <a:gd name="T3" fmla="*/ 1 h 3"/>
                <a:gd name="T4" fmla="*/ 0 w 5"/>
                <a:gd name="T5" fmla="*/ 0 h 3"/>
                <a:gd name="T6" fmla="*/ 5 w 5"/>
                <a:gd name="T7" fmla="*/ 0 h 3"/>
                <a:gd name="T8" fmla="*/ 5 w 5"/>
                <a:gd name="T9" fmla="*/ 1 h 3"/>
                <a:gd name="T10" fmla="*/ 3 w 5"/>
                <a:gd name="T11" fmla="*/ 1 h 3"/>
                <a:gd name="T12" fmla="*/ 3 w 5"/>
                <a:gd name="T13" fmla="*/ 3 h 3"/>
                <a:gd name="T14" fmla="*/ 2 w 5"/>
                <a:gd name="T15" fmla="*/ 3 h 3"/>
                <a:gd name="T16" fmla="*/ 2 w 5"/>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3"/>
                <a:gd name="T29" fmla="*/ 5 w 5"/>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3">
                  <a:moveTo>
                    <a:pt x="2" y="1"/>
                  </a:moveTo>
                  <a:lnTo>
                    <a:pt x="0" y="1"/>
                  </a:lnTo>
                  <a:lnTo>
                    <a:pt x="0" y="0"/>
                  </a:lnTo>
                  <a:lnTo>
                    <a:pt x="5" y="0"/>
                  </a:lnTo>
                  <a:lnTo>
                    <a:pt x="5" y="1"/>
                  </a:lnTo>
                  <a:lnTo>
                    <a:pt x="3" y="1"/>
                  </a:lnTo>
                  <a:lnTo>
                    <a:pt x="3" y="3"/>
                  </a:lnTo>
                  <a:lnTo>
                    <a:pt x="2" y="3"/>
                  </a:lnTo>
                  <a:lnTo>
                    <a:pt x="2" y="1"/>
                  </a:lnTo>
                  <a:close/>
                </a:path>
              </a:pathLst>
            </a:custGeom>
            <a:solidFill>
              <a:srgbClr val="DEDEDE"/>
            </a:solidFill>
            <a:ln w="9525">
              <a:noFill/>
              <a:round/>
              <a:headEnd/>
              <a:tailEnd/>
            </a:ln>
          </p:spPr>
          <p:txBody>
            <a:bodyPr/>
            <a:lstStyle/>
            <a:p>
              <a:pPr algn="l" rtl="0"/>
              <a:endParaRPr lang="en-US"/>
            </a:p>
          </p:txBody>
        </p:sp>
        <p:sp>
          <p:nvSpPr>
            <p:cNvPr id="13344" name="Freeform 554"/>
            <p:cNvSpPr>
              <a:spLocks/>
            </p:cNvSpPr>
            <p:nvPr/>
          </p:nvSpPr>
          <p:spPr bwMode="auto">
            <a:xfrm>
              <a:off x="2757" y="1922"/>
              <a:ext cx="4" cy="3"/>
            </a:xfrm>
            <a:custGeom>
              <a:avLst/>
              <a:gdLst>
                <a:gd name="T0" fmla="*/ 0 w 4"/>
                <a:gd name="T1" fmla="*/ 0 h 3"/>
                <a:gd name="T2" fmla="*/ 4 w 4"/>
                <a:gd name="T3" fmla="*/ 0 h 3"/>
                <a:gd name="T4" fmla="*/ 4 w 4"/>
                <a:gd name="T5" fmla="*/ 0 h 3"/>
                <a:gd name="T6" fmla="*/ 1 w 4"/>
                <a:gd name="T7" fmla="*/ 0 h 3"/>
                <a:gd name="T8" fmla="*/ 1 w 4"/>
                <a:gd name="T9" fmla="*/ 1 h 3"/>
                <a:gd name="T10" fmla="*/ 3 w 4"/>
                <a:gd name="T11" fmla="*/ 1 h 3"/>
                <a:gd name="T12" fmla="*/ 3 w 4"/>
                <a:gd name="T13" fmla="*/ 2 h 3"/>
                <a:gd name="T14" fmla="*/ 1 w 4"/>
                <a:gd name="T15" fmla="*/ 2 h 3"/>
                <a:gd name="T16" fmla="*/ 1 w 4"/>
                <a:gd name="T17" fmla="*/ 3 h 3"/>
                <a:gd name="T18" fmla="*/ 4 w 4"/>
                <a:gd name="T19" fmla="*/ 3 h 3"/>
                <a:gd name="T20" fmla="*/ 4 w 4"/>
                <a:gd name="T21" fmla="*/ 3 h 3"/>
                <a:gd name="T22" fmla="*/ 0 w 4"/>
                <a:gd name="T23" fmla="*/ 3 h 3"/>
                <a:gd name="T24" fmla="*/ 0 w 4"/>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
                <a:gd name="T40" fmla="*/ 0 h 3"/>
                <a:gd name="T41" fmla="*/ 4 w 4"/>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 h="3">
                  <a:moveTo>
                    <a:pt x="0" y="0"/>
                  </a:moveTo>
                  <a:lnTo>
                    <a:pt x="4" y="0"/>
                  </a:lnTo>
                  <a:lnTo>
                    <a:pt x="1" y="0"/>
                  </a:lnTo>
                  <a:lnTo>
                    <a:pt x="1" y="1"/>
                  </a:lnTo>
                  <a:lnTo>
                    <a:pt x="3" y="1"/>
                  </a:lnTo>
                  <a:lnTo>
                    <a:pt x="3" y="2"/>
                  </a:lnTo>
                  <a:lnTo>
                    <a:pt x="1" y="2"/>
                  </a:lnTo>
                  <a:lnTo>
                    <a:pt x="1" y="3"/>
                  </a:lnTo>
                  <a:lnTo>
                    <a:pt x="4" y="3"/>
                  </a:lnTo>
                  <a:lnTo>
                    <a:pt x="0" y="3"/>
                  </a:lnTo>
                  <a:lnTo>
                    <a:pt x="0" y="0"/>
                  </a:lnTo>
                  <a:close/>
                </a:path>
              </a:pathLst>
            </a:custGeom>
            <a:solidFill>
              <a:srgbClr val="DEDEDE"/>
            </a:solidFill>
            <a:ln w="9525">
              <a:noFill/>
              <a:round/>
              <a:headEnd/>
              <a:tailEnd/>
            </a:ln>
          </p:spPr>
          <p:txBody>
            <a:bodyPr/>
            <a:lstStyle/>
            <a:p>
              <a:pPr algn="l" rtl="0"/>
              <a:endParaRPr lang="en-US"/>
            </a:p>
          </p:txBody>
        </p:sp>
        <p:sp>
          <p:nvSpPr>
            <p:cNvPr id="13345" name="Freeform 555"/>
            <p:cNvSpPr>
              <a:spLocks/>
            </p:cNvSpPr>
            <p:nvPr/>
          </p:nvSpPr>
          <p:spPr bwMode="auto">
            <a:xfrm>
              <a:off x="2762"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1 h 3"/>
                <a:gd name="T26" fmla="*/ 5 w 5"/>
                <a:gd name="T27" fmla="*/ 2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3 w 5"/>
                <a:gd name="T41" fmla="*/ 2 h 3"/>
                <a:gd name="T42" fmla="*/ 1 w 5"/>
                <a:gd name="T43" fmla="*/ 2 h 3"/>
                <a:gd name="T44" fmla="*/ 1 w 5"/>
                <a:gd name="T45" fmla="*/ 3 h 3"/>
                <a:gd name="T46" fmla="*/ 0 w 5"/>
                <a:gd name="T47" fmla="*/ 3 h 3"/>
                <a:gd name="T48" fmla="*/ 0 w 5"/>
                <a:gd name="T49" fmla="*/ 0 h 3"/>
                <a:gd name="T50" fmla="*/ 1 w 5"/>
                <a:gd name="T51" fmla="*/ 2 h 3"/>
                <a:gd name="T52" fmla="*/ 3 w 5"/>
                <a:gd name="T53" fmla="*/ 2 h 3"/>
                <a:gd name="T54" fmla="*/ 3 w 5"/>
                <a:gd name="T55" fmla="*/ 2 h 3"/>
                <a:gd name="T56" fmla="*/ 3 w 5"/>
                <a:gd name="T57" fmla="*/ 2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1 h 3"/>
                <a:gd name="T76" fmla="*/ 4 w 5"/>
                <a:gd name="T77" fmla="*/ 0 h 3"/>
                <a:gd name="T78" fmla="*/ 3 w 5"/>
                <a:gd name="T79" fmla="*/ 0 h 3"/>
                <a:gd name="T80" fmla="*/ 3 w 5"/>
                <a:gd name="T81" fmla="*/ 0 h 3"/>
                <a:gd name="T82" fmla="*/ 3 w 5"/>
                <a:gd name="T83" fmla="*/ 0 h 3"/>
                <a:gd name="T84" fmla="*/ 1 w 5"/>
                <a:gd name="T85" fmla="*/ 0 h 3"/>
                <a:gd name="T86" fmla="*/ 1 w 5"/>
                <a:gd name="T87" fmla="*/ 2 h 3"/>
                <a:gd name="T88" fmla="*/ 0 w 5"/>
                <a:gd name="T89" fmla="*/ 0 h 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
                <a:gd name="T136" fmla="*/ 0 h 3"/>
                <a:gd name="T137" fmla="*/ 5 w 5"/>
                <a:gd name="T138" fmla="*/ 3 h 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 h="3">
                  <a:moveTo>
                    <a:pt x="0" y="0"/>
                  </a:moveTo>
                  <a:lnTo>
                    <a:pt x="3" y="0"/>
                  </a:lnTo>
                  <a:lnTo>
                    <a:pt x="4" y="0"/>
                  </a:lnTo>
                  <a:lnTo>
                    <a:pt x="5" y="0"/>
                  </a:lnTo>
                  <a:lnTo>
                    <a:pt x="5" y="1"/>
                  </a:lnTo>
                  <a:lnTo>
                    <a:pt x="5" y="2"/>
                  </a:lnTo>
                  <a:lnTo>
                    <a:pt x="4" y="2"/>
                  </a:lnTo>
                  <a:lnTo>
                    <a:pt x="5" y="3"/>
                  </a:lnTo>
                  <a:lnTo>
                    <a:pt x="4" y="3"/>
                  </a:lnTo>
                  <a:lnTo>
                    <a:pt x="3" y="2"/>
                  </a:lnTo>
                  <a:lnTo>
                    <a:pt x="1" y="2"/>
                  </a:lnTo>
                  <a:lnTo>
                    <a:pt x="1" y="3"/>
                  </a:lnTo>
                  <a:lnTo>
                    <a:pt x="0" y="3"/>
                  </a:lnTo>
                  <a:lnTo>
                    <a:pt x="0" y="0"/>
                  </a:lnTo>
                  <a:lnTo>
                    <a:pt x="1" y="2"/>
                  </a:lnTo>
                  <a:lnTo>
                    <a:pt x="3" y="2"/>
                  </a:lnTo>
                  <a:lnTo>
                    <a:pt x="4" y="1"/>
                  </a:lnTo>
                  <a:lnTo>
                    <a:pt x="4" y="0"/>
                  </a:lnTo>
                  <a:lnTo>
                    <a:pt x="3" y="0"/>
                  </a:lnTo>
                  <a:lnTo>
                    <a:pt x="1" y="0"/>
                  </a:lnTo>
                  <a:lnTo>
                    <a:pt x="1" y="2"/>
                  </a:lnTo>
                  <a:lnTo>
                    <a:pt x="0" y="0"/>
                  </a:lnTo>
                  <a:close/>
                </a:path>
              </a:pathLst>
            </a:custGeom>
            <a:solidFill>
              <a:srgbClr val="DEDEDE"/>
            </a:solidFill>
            <a:ln w="9525">
              <a:noFill/>
              <a:round/>
              <a:headEnd/>
              <a:tailEnd/>
            </a:ln>
          </p:spPr>
          <p:txBody>
            <a:bodyPr/>
            <a:lstStyle/>
            <a:p>
              <a:pPr algn="l" rtl="0"/>
              <a:endParaRPr lang="en-US"/>
            </a:p>
          </p:txBody>
        </p:sp>
        <p:sp>
          <p:nvSpPr>
            <p:cNvPr id="13346" name="Freeform 556"/>
            <p:cNvSpPr>
              <a:spLocks/>
            </p:cNvSpPr>
            <p:nvPr/>
          </p:nvSpPr>
          <p:spPr bwMode="auto">
            <a:xfrm>
              <a:off x="2768"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2 h 3"/>
                <a:gd name="T26" fmla="*/ 4 w 5"/>
                <a:gd name="T27" fmla="*/ 2 h 3"/>
                <a:gd name="T28" fmla="*/ 4 w 5"/>
                <a:gd name="T29" fmla="*/ 2 h 3"/>
                <a:gd name="T30" fmla="*/ 4 w 5"/>
                <a:gd name="T31" fmla="*/ 2 h 3"/>
                <a:gd name="T32" fmla="*/ 3 w 5"/>
                <a:gd name="T33" fmla="*/ 2 h 3"/>
                <a:gd name="T34" fmla="*/ 3 w 5"/>
                <a:gd name="T35" fmla="*/ 2 h 3"/>
                <a:gd name="T36" fmla="*/ 1 w 5"/>
                <a:gd name="T37" fmla="*/ 2 h 3"/>
                <a:gd name="T38" fmla="*/ 1 w 5"/>
                <a:gd name="T39" fmla="*/ 3 h 3"/>
                <a:gd name="T40" fmla="*/ 0 w 5"/>
                <a:gd name="T41" fmla="*/ 3 h 3"/>
                <a:gd name="T42" fmla="*/ 0 w 5"/>
                <a:gd name="T43" fmla="*/ 0 h 3"/>
                <a:gd name="T44" fmla="*/ 1 w 5"/>
                <a:gd name="T45" fmla="*/ 1 h 3"/>
                <a:gd name="T46" fmla="*/ 3 w 5"/>
                <a:gd name="T47" fmla="*/ 1 h 3"/>
                <a:gd name="T48" fmla="*/ 3 w 5"/>
                <a:gd name="T49" fmla="*/ 1 h 3"/>
                <a:gd name="T50" fmla="*/ 3 w 5"/>
                <a:gd name="T51" fmla="*/ 1 h 3"/>
                <a:gd name="T52" fmla="*/ 4 w 5"/>
                <a:gd name="T53" fmla="*/ 1 h 3"/>
                <a:gd name="T54" fmla="*/ 4 w 5"/>
                <a:gd name="T55" fmla="*/ 1 h 3"/>
                <a:gd name="T56" fmla="*/ 4 w 5"/>
                <a:gd name="T57" fmla="*/ 1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0 h 3"/>
                <a:gd name="T72" fmla="*/ 4 w 5"/>
                <a:gd name="T73" fmla="*/ 0 h 3"/>
                <a:gd name="T74" fmla="*/ 3 w 5"/>
                <a:gd name="T75" fmla="*/ 0 h 3"/>
                <a:gd name="T76" fmla="*/ 3 w 5"/>
                <a:gd name="T77" fmla="*/ 0 h 3"/>
                <a:gd name="T78" fmla="*/ 3 w 5"/>
                <a:gd name="T79" fmla="*/ 0 h 3"/>
                <a:gd name="T80" fmla="*/ 1 w 5"/>
                <a:gd name="T81" fmla="*/ 0 h 3"/>
                <a:gd name="T82" fmla="*/ 1 w 5"/>
                <a:gd name="T83" fmla="*/ 1 h 3"/>
                <a:gd name="T84" fmla="*/ 0 w 5"/>
                <a:gd name="T85" fmla="*/ 0 h 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
                <a:gd name="T130" fmla="*/ 0 h 3"/>
                <a:gd name="T131" fmla="*/ 5 w 5"/>
                <a:gd name="T132" fmla="*/ 3 h 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 h="3">
                  <a:moveTo>
                    <a:pt x="0" y="0"/>
                  </a:moveTo>
                  <a:lnTo>
                    <a:pt x="3" y="0"/>
                  </a:lnTo>
                  <a:lnTo>
                    <a:pt x="4" y="0"/>
                  </a:lnTo>
                  <a:lnTo>
                    <a:pt x="5" y="0"/>
                  </a:lnTo>
                  <a:lnTo>
                    <a:pt x="5" y="1"/>
                  </a:lnTo>
                  <a:lnTo>
                    <a:pt x="5" y="2"/>
                  </a:lnTo>
                  <a:lnTo>
                    <a:pt x="4" y="2"/>
                  </a:lnTo>
                  <a:lnTo>
                    <a:pt x="3" y="2"/>
                  </a:lnTo>
                  <a:lnTo>
                    <a:pt x="1" y="2"/>
                  </a:lnTo>
                  <a:lnTo>
                    <a:pt x="1" y="3"/>
                  </a:lnTo>
                  <a:lnTo>
                    <a:pt x="0" y="3"/>
                  </a:lnTo>
                  <a:lnTo>
                    <a:pt x="0" y="0"/>
                  </a:lnTo>
                  <a:lnTo>
                    <a:pt x="1" y="1"/>
                  </a:lnTo>
                  <a:lnTo>
                    <a:pt x="3" y="1"/>
                  </a:lnTo>
                  <a:lnTo>
                    <a:pt x="4" y="1"/>
                  </a:lnTo>
                  <a:lnTo>
                    <a:pt x="4" y="0"/>
                  </a:lnTo>
                  <a:lnTo>
                    <a:pt x="3"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13347" name="Freeform 557"/>
            <p:cNvSpPr>
              <a:spLocks/>
            </p:cNvSpPr>
            <p:nvPr/>
          </p:nvSpPr>
          <p:spPr bwMode="auto">
            <a:xfrm>
              <a:off x="2774" y="1922"/>
              <a:ext cx="5" cy="3"/>
            </a:xfrm>
            <a:custGeom>
              <a:avLst/>
              <a:gdLst>
                <a:gd name="T0" fmla="*/ 0 w 5"/>
                <a:gd name="T1" fmla="*/ 0 h 3"/>
                <a:gd name="T2" fmla="*/ 2 w 5"/>
                <a:gd name="T3" fmla="*/ 0 h 3"/>
                <a:gd name="T4" fmla="*/ 3 w 5"/>
                <a:gd name="T5" fmla="*/ 0 h 3"/>
                <a:gd name="T6" fmla="*/ 4 w 5"/>
                <a:gd name="T7" fmla="*/ 0 h 3"/>
                <a:gd name="T8" fmla="*/ 4 w 5"/>
                <a:gd name="T9" fmla="*/ 0 h 3"/>
                <a:gd name="T10" fmla="*/ 4 w 5"/>
                <a:gd name="T11" fmla="*/ 0 h 3"/>
                <a:gd name="T12" fmla="*/ 4 w 5"/>
                <a:gd name="T13" fmla="*/ 0 h 3"/>
                <a:gd name="T14" fmla="*/ 5 w 5"/>
                <a:gd name="T15" fmla="*/ 0 h 3"/>
                <a:gd name="T16" fmla="*/ 5 w 5"/>
                <a:gd name="T17" fmla="*/ 0 h 3"/>
                <a:gd name="T18" fmla="*/ 5 w 5"/>
                <a:gd name="T19" fmla="*/ 1 h 3"/>
                <a:gd name="T20" fmla="*/ 5 w 5"/>
                <a:gd name="T21" fmla="*/ 1 h 3"/>
                <a:gd name="T22" fmla="*/ 5 w 5"/>
                <a:gd name="T23" fmla="*/ 1 h 3"/>
                <a:gd name="T24" fmla="*/ 4 w 5"/>
                <a:gd name="T25" fmla="*/ 1 h 3"/>
                <a:gd name="T26" fmla="*/ 4 w 5"/>
                <a:gd name="T27" fmla="*/ 1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2 w 5"/>
                <a:gd name="T41" fmla="*/ 2 h 3"/>
                <a:gd name="T42" fmla="*/ 1 w 5"/>
                <a:gd name="T43" fmla="*/ 2 h 3"/>
                <a:gd name="T44" fmla="*/ 1 w 5"/>
                <a:gd name="T45" fmla="*/ 3 h 3"/>
                <a:gd name="T46" fmla="*/ 0 w 5"/>
                <a:gd name="T47" fmla="*/ 3 h 3"/>
                <a:gd name="T48" fmla="*/ 0 w 5"/>
                <a:gd name="T49" fmla="*/ 0 h 3"/>
                <a:gd name="T50" fmla="*/ 1 w 5"/>
                <a:gd name="T51" fmla="*/ 1 h 3"/>
                <a:gd name="T52" fmla="*/ 2 w 5"/>
                <a:gd name="T53" fmla="*/ 1 h 3"/>
                <a:gd name="T54" fmla="*/ 3 w 5"/>
                <a:gd name="T55" fmla="*/ 1 h 3"/>
                <a:gd name="T56" fmla="*/ 3 w 5"/>
                <a:gd name="T57" fmla="*/ 1 h 3"/>
                <a:gd name="T58" fmla="*/ 3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0 h 3"/>
                <a:gd name="T76" fmla="*/ 4 w 5"/>
                <a:gd name="T77" fmla="*/ 0 h 3"/>
                <a:gd name="T78" fmla="*/ 3 w 5"/>
                <a:gd name="T79" fmla="*/ 0 h 3"/>
                <a:gd name="T80" fmla="*/ 3 w 5"/>
                <a:gd name="T81" fmla="*/ 0 h 3"/>
                <a:gd name="T82" fmla="*/ 3 w 5"/>
                <a:gd name="T83" fmla="*/ 0 h 3"/>
                <a:gd name="T84" fmla="*/ 2 w 5"/>
                <a:gd name="T85" fmla="*/ 0 h 3"/>
                <a:gd name="T86" fmla="*/ 1 w 5"/>
                <a:gd name="T87" fmla="*/ 0 h 3"/>
                <a:gd name="T88" fmla="*/ 1 w 5"/>
                <a:gd name="T89" fmla="*/ 1 h 3"/>
                <a:gd name="T90" fmla="*/ 0 w 5"/>
                <a:gd name="T91" fmla="*/ 0 h 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
                <a:gd name="T139" fmla="*/ 0 h 3"/>
                <a:gd name="T140" fmla="*/ 5 w 5"/>
                <a:gd name="T141" fmla="*/ 3 h 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 h="3">
                  <a:moveTo>
                    <a:pt x="0" y="0"/>
                  </a:moveTo>
                  <a:lnTo>
                    <a:pt x="2" y="0"/>
                  </a:lnTo>
                  <a:lnTo>
                    <a:pt x="3" y="0"/>
                  </a:lnTo>
                  <a:lnTo>
                    <a:pt x="4" y="0"/>
                  </a:lnTo>
                  <a:lnTo>
                    <a:pt x="5" y="0"/>
                  </a:lnTo>
                  <a:lnTo>
                    <a:pt x="5" y="1"/>
                  </a:lnTo>
                  <a:lnTo>
                    <a:pt x="4" y="1"/>
                  </a:lnTo>
                  <a:lnTo>
                    <a:pt x="4" y="2"/>
                  </a:lnTo>
                  <a:lnTo>
                    <a:pt x="5" y="3"/>
                  </a:lnTo>
                  <a:lnTo>
                    <a:pt x="4" y="3"/>
                  </a:lnTo>
                  <a:lnTo>
                    <a:pt x="2" y="2"/>
                  </a:lnTo>
                  <a:lnTo>
                    <a:pt x="1" y="2"/>
                  </a:lnTo>
                  <a:lnTo>
                    <a:pt x="1" y="3"/>
                  </a:lnTo>
                  <a:lnTo>
                    <a:pt x="0" y="3"/>
                  </a:lnTo>
                  <a:lnTo>
                    <a:pt x="0" y="0"/>
                  </a:lnTo>
                  <a:lnTo>
                    <a:pt x="1" y="1"/>
                  </a:lnTo>
                  <a:lnTo>
                    <a:pt x="2" y="1"/>
                  </a:lnTo>
                  <a:lnTo>
                    <a:pt x="3" y="1"/>
                  </a:lnTo>
                  <a:lnTo>
                    <a:pt x="4" y="1"/>
                  </a:lnTo>
                  <a:lnTo>
                    <a:pt x="4" y="0"/>
                  </a:lnTo>
                  <a:lnTo>
                    <a:pt x="3" y="0"/>
                  </a:lnTo>
                  <a:lnTo>
                    <a:pt x="2"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13348" name="Freeform 558"/>
            <p:cNvSpPr>
              <a:spLocks/>
            </p:cNvSpPr>
            <p:nvPr/>
          </p:nvSpPr>
          <p:spPr bwMode="auto">
            <a:xfrm>
              <a:off x="2782" y="1921"/>
              <a:ext cx="5" cy="4"/>
            </a:xfrm>
            <a:custGeom>
              <a:avLst/>
              <a:gdLst>
                <a:gd name="T0" fmla="*/ 1 w 5"/>
                <a:gd name="T1" fmla="*/ 3 h 4"/>
                <a:gd name="T2" fmla="*/ 1 w 5"/>
                <a:gd name="T3" fmla="*/ 3 h 4"/>
                <a:gd name="T4" fmla="*/ 2 w 5"/>
                <a:gd name="T5" fmla="*/ 3 h 4"/>
                <a:gd name="T6" fmla="*/ 2 w 5"/>
                <a:gd name="T7" fmla="*/ 3 h 4"/>
                <a:gd name="T8" fmla="*/ 3 w 5"/>
                <a:gd name="T9" fmla="*/ 3 h 4"/>
                <a:gd name="T10" fmla="*/ 3 w 5"/>
                <a:gd name="T11" fmla="*/ 3 h 4"/>
                <a:gd name="T12" fmla="*/ 3 w 5"/>
                <a:gd name="T13" fmla="*/ 3 h 4"/>
                <a:gd name="T14" fmla="*/ 4 w 5"/>
                <a:gd name="T15" fmla="*/ 3 h 4"/>
                <a:gd name="T16" fmla="*/ 4 w 5"/>
                <a:gd name="T17" fmla="*/ 3 h 4"/>
                <a:gd name="T18" fmla="*/ 3 w 5"/>
                <a:gd name="T19" fmla="*/ 2 h 4"/>
                <a:gd name="T20" fmla="*/ 1 w 5"/>
                <a:gd name="T21" fmla="*/ 2 h 4"/>
                <a:gd name="T22" fmla="*/ 0 w 5"/>
                <a:gd name="T23" fmla="*/ 2 h 4"/>
                <a:gd name="T24" fmla="*/ 0 w 5"/>
                <a:gd name="T25" fmla="*/ 1 h 4"/>
                <a:gd name="T26" fmla="*/ 0 w 5"/>
                <a:gd name="T27" fmla="*/ 1 h 4"/>
                <a:gd name="T28" fmla="*/ 1 w 5"/>
                <a:gd name="T29" fmla="*/ 1 h 4"/>
                <a:gd name="T30" fmla="*/ 2 w 5"/>
                <a:gd name="T31" fmla="*/ 0 h 4"/>
                <a:gd name="T32" fmla="*/ 3 w 5"/>
                <a:gd name="T33" fmla="*/ 0 h 4"/>
                <a:gd name="T34" fmla="*/ 3 w 5"/>
                <a:gd name="T35" fmla="*/ 1 h 4"/>
                <a:gd name="T36" fmla="*/ 4 w 5"/>
                <a:gd name="T37" fmla="*/ 1 h 4"/>
                <a:gd name="T38" fmla="*/ 4 w 5"/>
                <a:gd name="T39" fmla="*/ 1 h 4"/>
                <a:gd name="T40" fmla="*/ 4 w 5"/>
                <a:gd name="T41" fmla="*/ 1 h 4"/>
                <a:gd name="T42" fmla="*/ 3 w 5"/>
                <a:gd name="T43" fmla="*/ 1 h 4"/>
                <a:gd name="T44" fmla="*/ 3 w 5"/>
                <a:gd name="T45" fmla="*/ 1 h 4"/>
                <a:gd name="T46" fmla="*/ 3 w 5"/>
                <a:gd name="T47" fmla="*/ 1 h 4"/>
                <a:gd name="T48" fmla="*/ 2 w 5"/>
                <a:gd name="T49" fmla="*/ 1 h 4"/>
                <a:gd name="T50" fmla="*/ 2 w 5"/>
                <a:gd name="T51" fmla="*/ 1 h 4"/>
                <a:gd name="T52" fmla="*/ 1 w 5"/>
                <a:gd name="T53" fmla="*/ 1 h 4"/>
                <a:gd name="T54" fmla="*/ 1 w 5"/>
                <a:gd name="T55" fmla="*/ 1 h 4"/>
                <a:gd name="T56" fmla="*/ 1 w 5"/>
                <a:gd name="T57" fmla="*/ 2 h 4"/>
                <a:gd name="T58" fmla="*/ 2 w 5"/>
                <a:gd name="T59" fmla="*/ 2 h 4"/>
                <a:gd name="T60" fmla="*/ 4 w 5"/>
                <a:gd name="T61" fmla="*/ 2 h 4"/>
                <a:gd name="T62" fmla="*/ 5 w 5"/>
                <a:gd name="T63" fmla="*/ 2 h 4"/>
                <a:gd name="T64" fmla="*/ 5 w 5"/>
                <a:gd name="T65" fmla="*/ 3 h 4"/>
                <a:gd name="T66" fmla="*/ 4 w 5"/>
                <a:gd name="T67" fmla="*/ 3 h 4"/>
                <a:gd name="T68" fmla="*/ 4 w 5"/>
                <a:gd name="T69" fmla="*/ 4 h 4"/>
                <a:gd name="T70" fmla="*/ 3 w 5"/>
                <a:gd name="T71" fmla="*/ 4 h 4"/>
                <a:gd name="T72" fmla="*/ 2 w 5"/>
                <a:gd name="T73" fmla="*/ 4 h 4"/>
                <a:gd name="T74" fmla="*/ 1 w 5"/>
                <a:gd name="T75" fmla="*/ 4 h 4"/>
                <a:gd name="T76" fmla="*/ 0 w 5"/>
                <a:gd name="T77" fmla="*/ 4 h 4"/>
                <a:gd name="T78" fmla="*/ 0 w 5"/>
                <a:gd name="T79" fmla="*/ 3 h 4"/>
                <a:gd name="T80" fmla="*/ 0 w 5"/>
                <a:gd name="T81" fmla="*/ 3 h 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
                <a:gd name="T124" fmla="*/ 0 h 4"/>
                <a:gd name="T125" fmla="*/ 5 w 5"/>
                <a:gd name="T126" fmla="*/ 4 h 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 h="4">
                  <a:moveTo>
                    <a:pt x="0" y="3"/>
                  </a:moveTo>
                  <a:lnTo>
                    <a:pt x="1" y="3"/>
                  </a:lnTo>
                  <a:lnTo>
                    <a:pt x="2" y="3"/>
                  </a:lnTo>
                  <a:lnTo>
                    <a:pt x="3" y="3"/>
                  </a:lnTo>
                  <a:lnTo>
                    <a:pt x="4" y="3"/>
                  </a:lnTo>
                  <a:lnTo>
                    <a:pt x="3" y="2"/>
                  </a:lnTo>
                  <a:lnTo>
                    <a:pt x="2" y="2"/>
                  </a:lnTo>
                  <a:lnTo>
                    <a:pt x="1" y="2"/>
                  </a:lnTo>
                  <a:lnTo>
                    <a:pt x="0" y="2"/>
                  </a:lnTo>
                  <a:lnTo>
                    <a:pt x="0" y="1"/>
                  </a:lnTo>
                  <a:lnTo>
                    <a:pt x="1" y="1"/>
                  </a:lnTo>
                  <a:lnTo>
                    <a:pt x="2" y="0"/>
                  </a:lnTo>
                  <a:lnTo>
                    <a:pt x="3" y="0"/>
                  </a:lnTo>
                  <a:lnTo>
                    <a:pt x="3" y="1"/>
                  </a:lnTo>
                  <a:lnTo>
                    <a:pt x="4" y="1"/>
                  </a:lnTo>
                  <a:lnTo>
                    <a:pt x="5" y="1"/>
                  </a:lnTo>
                  <a:lnTo>
                    <a:pt x="4" y="1"/>
                  </a:lnTo>
                  <a:lnTo>
                    <a:pt x="3" y="1"/>
                  </a:lnTo>
                  <a:lnTo>
                    <a:pt x="2" y="1"/>
                  </a:lnTo>
                  <a:lnTo>
                    <a:pt x="1" y="1"/>
                  </a:lnTo>
                  <a:lnTo>
                    <a:pt x="1" y="2"/>
                  </a:lnTo>
                  <a:lnTo>
                    <a:pt x="2" y="2"/>
                  </a:lnTo>
                  <a:lnTo>
                    <a:pt x="3" y="2"/>
                  </a:lnTo>
                  <a:lnTo>
                    <a:pt x="4" y="2"/>
                  </a:lnTo>
                  <a:lnTo>
                    <a:pt x="5" y="2"/>
                  </a:lnTo>
                  <a:lnTo>
                    <a:pt x="5" y="3"/>
                  </a:lnTo>
                  <a:lnTo>
                    <a:pt x="4" y="3"/>
                  </a:lnTo>
                  <a:lnTo>
                    <a:pt x="4" y="4"/>
                  </a:lnTo>
                  <a:lnTo>
                    <a:pt x="3" y="4"/>
                  </a:lnTo>
                  <a:lnTo>
                    <a:pt x="2" y="4"/>
                  </a:lnTo>
                  <a:lnTo>
                    <a:pt x="1" y="4"/>
                  </a:lnTo>
                  <a:lnTo>
                    <a:pt x="0" y="4"/>
                  </a:lnTo>
                  <a:lnTo>
                    <a:pt x="0" y="3"/>
                  </a:lnTo>
                  <a:close/>
                </a:path>
              </a:pathLst>
            </a:custGeom>
            <a:solidFill>
              <a:srgbClr val="DEDEDE"/>
            </a:solidFill>
            <a:ln w="9525">
              <a:noFill/>
              <a:round/>
              <a:headEnd/>
              <a:tailEnd/>
            </a:ln>
          </p:spPr>
          <p:txBody>
            <a:bodyPr/>
            <a:lstStyle/>
            <a:p>
              <a:pPr algn="l" rtl="0"/>
              <a:endParaRPr lang="en-US"/>
            </a:p>
          </p:txBody>
        </p:sp>
        <p:sp>
          <p:nvSpPr>
            <p:cNvPr id="13349" name="Freeform 559"/>
            <p:cNvSpPr>
              <a:spLocks/>
            </p:cNvSpPr>
            <p:nvPr/>
          </p:nvSpPr>
          <p:spPr bwMode="auto">
            <a:xfrm>
              <a:off x="2788" y="1921"/>
              <a:ext cx="5" cy="4"/>
            </a:xfrm>
            <a:custGeom>
              <a:avLst/>
              <a:gdLst>
                <a:gd name="T0" fmla="*/ 0 w 5"/>
                <a:gd name="T1" fmla="*/ 0 h 4"/>
                <a:gd name="T2" fmla="*/ 5 w 5"/>
                <a:gd name="T3" fmla="*/ 0 h 4"/>
                <a:gd name="T4" fmla="*/ 5 w 5"/>
                <a:gd name="T5" fmla="*/ 1 h 4"/>
                <a:gd name="T6" fmla="*/ 1 w 5"/>
                <a:gd name="T7" fmla="*/ 1 h 4"/>
                <a:gd name="T8" fmla="*/ 1 w 5"/>
                <a:gd name="T9" fmla="*/ 2 h 4"/>
                <a:gd name="T10" fmla="*/ 3 w 5"/>
                <a:gd name="T11" fmla="*/ 2 h 4"/>
                <a:gd name="T12" fmla="*/ 3 w 5"/>
                <a:gd name="T13" fmla="*/ 2 h 4"/>
                <a:gd name="T14" fmla="*/ 1 w 5"/>
                <a:gd name="T15" fmla="*/ 2 h 4"/>
                <a:gd name="T16" fmla="*/ 1 w 5"/>
                <a:gd name="T17" fmla="*/ 3 h 4"/>
                <a:gd name="T18" fmla="*/ 5 w 5"/>
                <a:gd name="T19" fmla="*/ 3 h 4"/>
                <a:gd name="T20" fmla="*/ 5 w 5"/>
                <a:gd name="T21" fmla="*/ 4 h 4"/>
                <a:gd name="T22" fmla="*/ 0 w 5"/>
                <a:gd name="T23" fmla="*/ 4 h 4"/>
                <a:gd name="T24" fmla="*/ 0 w 5"/>
                <a:gd name="T25" fmla="*/ 0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4"/>
                <a:gd name="T41" fmla="*/ 5 w 5"/>
                <a:gd name="T42" fmla="*/ 4 h 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4">
                  <a:moveTo>
                    <a:pt x="0" y="0"/>
                  </a:moveTo>
                  <a:lnTo>
                    <a:pt x="5" y="0"/>
                  </a:lnTo>
                  <a:lnTo>
                    <a:pt x="5" y="1"/>
                  </a:lnTo>
                  <a:lnTo>
                    <a:pt x="1" y="1"/>
                  </a:lnTo>
                  <a:lnTo>
                    <a:pt x="1" y="2"/>
                  </a:lnTo>
                  <a:lnTo>
                    <a:pt x="3" y="2"/>
                  </a:lnTo>
                  <a:lnTo>
                    <a:pt x="1" y="2"/>
                  </a:lnTo>
                  <a:lnTo>
                    <a:pt x="1" y="3"/>
                  </a:lnTo>
                  <a:lnTo>
                    <a:pt x="5" y="3"/>
                  </a:lnTo>
                  <a:lnTo>
                    <a:pt x="5" y="4"/>
                  </a:lnTo>
                  <a:lnTo>
                    <a:pt x="0" y="4"/>
                  </a:lnTo>
                  <a:lnTo>
                    <a:pt x="0" y="0"/>
                  </a:lnTo>
                  <a:close/>
                </a:path>
              </a:pathLst>
            </a:custGeom>
            <a:solidFill>
              <a:srgbClr val="DEDEDE"/>
            </a:solidFill>
            <a:ln w="9525">
              <a:noFill/>
              <a:round/>
              <a:headEnd/>
              <a:tailEnd/>
            </a:ln>
          </p:spPr>
          <p:txBody>
            <a:bodyPr/>
            <a:lstStyle/>
            <a:p>
              <a:pPr algn="l" rtl="0"/>
              <a:endParaRPr lang="en-US"/>
            </a:p>
          </p:txBody>
        </p:sp>
        <p:sp>
          <p:nvSpPr>
            <p:cNvPr id="13350" name="Freeform 560"/>
            <p:cNvSpPr>
              <a:spLocks/>
            </p:cNvSpPr>
            <p:nvPr/>
          </p:nvSpPr>
          <p:spPr bwMode="auto">
            <a:xfrm>
              <a:off x="2478" y="224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13351" name="Freeform 561"/>
            <p:cNvSpPr>
              <a:spLocks/>
            </p:cNvSpPr>
            <p:nvPr/>
          </p:nvSpPr>
          <p:spPr bwMode="auto">
            <a:xfrm>
              <a:off x="2815" y="2251"/>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13352" name="Line 562"/>
            <p:cNvSpPr>
              <a:spLocks noChangeShapeType="1"/>
            </p:cNvSpPr>
            <p:nvPr/>
          </p:nvSpPr>
          <p:spPr bwMode="auto">
            <a:xfrm>
              <a:off x="2476" y="2242"/>
              <a:ext cx="337" cy="7"/>
            </a:xfrm>
            <a:prstGeom prst="line">
              <a:avLst/>
            </a:prstGeom>
            <a:noFill/>
            <a:ln w="7938">
              <a:solidFill>
                <a:srgbClr val="3D4040"/>
              </a:solidFill>
              <a:round/>
              <a:headEnd/>
              <a:tailEnd/>
            </a:ln>
          </p:spPr>
          <p:txBody>
            <a:bodyPr/>
            <a:lstStyle/>
            <a:p>
              <a:pPr algn="l" rtl="0"/>
              <a:endParaRPr lang="en-US"/>
            </a:p>
          </p:txBody>
        </p:sp>
        <p:sp>
          <p:nvSpPr>
            <p:cNvPr id="13353" name="Line 563"/>
            <p:cNvSpPr>
              <a:spLocks noChangeShapeType="1"/>
            </p:cNvSpPr>
            <p:nvPr/>
          </p:nvSpPr>
          <p:spPr bwMode="auto">
            <a:xfrm>
              <a:off x="2476" y="2405"/>
              <a:ext cx="337" cy="12"/>
            </a:xfrm>
            <a:prstGeom prst="line">
              <a:avLst/>
            </a:prstGeom>
            <a:noFill/>
            <a:ln w="7938">
              <a:solidFill>
                <a:srgbClr val="3D4040"/>
              </a:solidFill>
              <a:round/>
              <a:headEnd/>
              <a:tailEnd/>
            </a:ln>
          </p:spPr>
          <p:txBody>
            <a:bodyPr/>
            <a:lstStyle/>
            <a:p>
              <a:pPr algn="l" rtl="0"/>
              <a:endParaRPr lang="en-US"/>
            </a:p>
          </p:txBody>
        </p:sp>
        <p:sp>
          <p:nvSpPr>
            <p:cNvPr id="13354" name="Freeform 564"/>
            <p:cNvSpPr>
              <a:spLocks/>
            </p:cNvSpPr>
            <p:nvPr/>
          </p:nvSpPr>
          <p:spPr bwMode="auto">
            <a:xfrm>
              <a:off x="2478" y="240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13355" name="Freeform 565"/>
            <p:cNvSpPr>
              <a:spLocks/>
            </p:cNvSpPr>
            <p:nvPr/>
          </p:nvSpPr>
          <p:spPr bwMode="auto">
            <a:xfrm>
              <a:off x="2816" y="2419"/>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13356" name="Freeform 566"/>
            <p:cNvSpPr>
              <a:spLocks/>
            </p:cNvSpPr>
            <p:nvPr/>
          </p:nvSpPr>
          <p:spPr bwMode="auto">
            <a:xfrm>
              <a:off x="2478" y="208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13357" name="Freeform 567"/>
            <p:cNvSpPr>
              <a:spLocks/>
            </p:cNvSpPr>
            <p:nvPr/>
          </p:nvSpPr>
          <p:spPr bwMode="auto">
            <a:xfrm>
              <a:off x="2812"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358" name="Line 568"/>
            <p:cNvSpPr>
              <a:spLocks noChangeShapeType="1"/>
            </p:cNvSpPr>
            <p:nvPr/>
          </p:nvSpPr>
          <p:spPr bwMode="auto">
            <a:xfrm>
              <a:off x="2476" y="2079"/>
              <a:ext cx="334" cy="1"/>
            </a:xfrm>
            <a:prstGeom prst="line">
              <a:avLst/>
            </a:prstGeom>
            <a:noFill/>
            <a:ln w="7938">
              <a:solidFill>
                <a:srgbClr val="3D4040"/>
              </a:solidFill>
              <a:round/>
              <a:headEnd/>
              <a:tailEnd/>
            </a:ln>
          </p:spPr>
          <p:txBody>
            <a:bodyPr/>
            <a:lstStyle/>
            <a:p>
              <a:pPr algn="l" rtl="0"/>
              <a:endParaRPr lang="en-US"/>
            </a:p>
          </p:txBody>
        </p:sp>
        <p:sp>
          <p:nvSpPr>
            <p:cNvPr id="13359" name="Freeform 569"/>
            <p:cNvSpPr>
              <a:spLocks/>
            </p:cNvSpPr>
            <p:nvPr/>
          </p:nvSpPr>
          <p:spPr bwMode="auto">
            <a:xfrm>
              <a:off x="2518" y="2080"/>
              <a:ext cx="243" cy="21"/>
            </a:xfrm>
            <a:custGeom>
              <a:avLst/>
              <a:gdLst>
                <a:gd name="T0" fmla="*/ 243 w 243"/>
                <a:gd name="T1" fmla="*/ 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0"/>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13360" name="Freeform 570"/>
            <p:cNvSpPr>
              <a:spLocks/>
            </p:cNvSpPr>
            <p:nvPr/>
          </p:nvSpPr>
          <p:spPr bwMode="auto">
            <a:xfrm>
              <a:off x="2763"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361" name="Freeform 571"/>
            <p:cNvSpPr>
              <a:spLocks/>
            </p:cNvSpPr>
            <p:nvPr/>
          </p:nvSpPr>
          <p:spPr bwMode="auto">
            <a:xfrm>
              <a:off x="2520" y="210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362" name="Freeform 572"/>
            <p:cNvSpPr>
              <a:spLocks/>
            </p:cNvSpPr>
            <p:nvPr/>
          </p:nvSpPr>
          <p:spPr bwMode="auto">
            <a:xfrm>
              <a:off x="2763" y="212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363" name="Freeform 573"/>
            <p:cNvSpPr>
              <a:spLocks/>
            </p:cNvSpPr>
            <p:nvPr/>
          </p:nvSpPr>
          <p:spPr bwMode="auto">
            <a:xfrm>
              <a:off x="2520" y="214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364" name="Freeform 574"/>
            <p:cNvSpPr>
              <a:spLocks/>
            </p:cNvSpPr>
            <p:nvPr/>
          </p:nvSpPr>
          <p:spPr bwMode="auto">
            <a:xfrm>
              <a:off x="2518" y="2121"/>
              <a:ext cx="243" cy="21"/>
            </a:xfrm>
            <a:custGeom>
              <a:avLst/>
              <a:gdLst>
                <a:gd name="T0" fmla="*/ 243 w 243"/>
                <a:gd name="T1" fmla="*/ 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13365" name="Line 575"/>
            <p:cNvSpPr>
              <a:spLocks noChangeShapeType="1"/>
            </p:cNvSpPr>
            <p:nvPr/>
          </p:nvSpPr>
          <p:spPr bwMode="auto">
            <a:xfrm>
              <a:off x="2518" y="2162"/>
              <a:ext cx="1" cy="21"/>
            </a:xfrm>
            <a:prstGeom prst="line">
              <a:avLst/>
            </a:prstGeom>
            <a:noFill/>
            <a:ln w="7938">
              <a:solidFill>
                <a:srgbClr val="3D4040"/>
              </a:solidFill>
              <a:round/>
              <a:headEnd/>
              <a:tailEnd/>
            </a:ln>
          </p:spPr>
          <p:txBody>
            <a:bodyPr/>
            <a:lstStyle/>
            <a:p>
              <a:pPr algn="l" rtl="0"/>
              <a:endParaRPr lang="en-US"/>
            </a:p>
          </p:txBody>
        </p:sp>
        <p:sp>
          <p:nvSpPr>
            <p:cNvPr id="13366" name="Freeform 576"/>
            <p:cNvSpPr>
              <a:spLocks/>
            </p:cNvSpPr>
            <p:nvPr/>
          </p:nvSpPr>
          <p:spPr bwMode="auto">
            <a:xfrm>
              <a:off x="2520" y="216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3D4040"/>
            </a:solidFill>
            <a:ln w="9525">
              <a:noFill/>
              <a:round/>
              <a:headEnd/>
              <a:tailEnd/>
            </a:ln>
          </p:spPr>
          <p:txBody>
            <a:bodyPr/>
            <a:lstStyle/>
            <a:p>
              <a:pPr algn="l" rtl="0"/>
              <a:endParaRPr lang="en-US"/>
            </a:p>
          </p:txBody>
        </p:sp>
        <p:sp>
          <p:nvSpPr>
            <p:cNvPr id="13367" name="Freeform 577"/>
            <p:cNvSpPr>
              <a:spLocks/>
            </p:cNvSpPr>
            <p:nvPr/>
          </p:nvSpPr>
          <p:spPr bwMode="auto">
            <a:xfrm>
              <a:off x="2520" y="218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368" name="Freeform 578"/>
            <p:cNvSpPr>
              <a:spLocks/>
            </p:cNvSpPr>
            <p:nvPr/>
          </p:nvSpPr>
          <p:spPr bwMode="auto">
            <a:xfrm>
              <a:off x="2763" y="22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369" name="Freeform 579"/>
            <p:cNvSpPr>
              <a:spLocks/>
            </p:cNvSpPr>
            <p:nvPr/>
          </p:nvSpPr>
          <p:spPr bwMode="auto">
            <a:xfrm>
              <a:off x="2520" y="2226"/>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370" name="Freeform 580"/>
            <p:cNvSpPr>
              <a:spLocks/>
            </p:cNvSpPr>
            <p:nvPr/>
          </p:nvSpPr>
          <p:spPr bwMode="auto">
            <a:xfrm>
              <a:off x="2518" y="2204"/>
              <a:ext cx="243" cy="20"/>
            </a:xfrm>
            <a:custGeom>
              <a:avLst/>
              <a:gdLst>
                <a:gd name="T0" fmla="*/ 243 w 243"/>
                <a:gd name="T1" fmla="*/ 2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2"/>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13371" name="Freeform 581"/>
            <p:cNvSpPr>
              <a:spLocks/>
            </p:cNvSpPr>
            <p:nvPr/>
          </p:nvSpPr>
          <p:spPr bwMode="auto">
            <a:xfrm>
              <a:off x="2518" y="2244"/>
              <a:ext cx="243" cy="20"/>
            </a:xfrm>
            <a:custGeom>
              <a:avLst/>
              <a:gdLst>
                <a:gd name="T0" fmla="*/ 243 w 243"/>
                <a:gd name="T1" fmla="*/ 4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4"/>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13372" name="Freeform 582"/>
            <p:cNvSpPr>
              <a:spLocks/>
            </p:cNvSpPr>
            <p:nvPr/>
          </p:nvSpPr>
          <p:spPr bwMode="auto">
            <a:xfrm>
              <a:off x="2763" y="2250"/>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373" name="Freeform 583"/>
            <p:cNvSpPr>
              <a:spLocks/>
            </p:cNvSpPr>
            <p:nvPr/>
          </p:nvSpPr>
          <p:spPr bwMode="auto">
            <a:xfrm>
              <a:off x="2520" y="226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374" name="Freeform 584"/>
            <p:cNvSpPr>
              <a:spLocks/>
            </p:cNvSpPr>
            <p:nvPr/>
          </p:nvSpPr>
          <p:spPr bwMode="auto">
            <a:xfrm>
              <a:off x="2763" y="229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375" name="Freeform 585"/>
            <p:cNvSpPr>
              <a:spLocks/>
            </p:cNvSpPr>
            <p:nvPr/>
          </p:nvSpPr>
          <p:spPr bwMode="auto">
            <a:xfrm>
              <a:off x="2520" y="230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376" name="Freeform 586"/>
            <p:cNvSpPr>
              <a:spLocks/>
            </p:cNvSpPr>
            <p:nvPr/>
          </p:nvSpPr>
          <p:spPr bwMode="auto">
            <a:xfrm>
              <a:off x="2518" y="2285"/>
              <a:ext cx="243" cy="20"/>
            </a:xfrm>
            <a:custGeom>
              <a:avLst/>
              <a:gdLst>
                <a:gd name="T0" fmla="*/ 243 w 243"/>
                <a:gd name="T1" fmla="*/ 5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5"/>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13377" name="Freeform 587"/>
            <p:cNvSpPr>
              <a:spLocks/>
            </p:cNvSpPr>
            <p:nvPr/>
          </p:nvSpPr>
          <p:spPr bwMode="auto">
            <a:xfrm>
              <a:off x="2518" y="2326"/>
              <a:ext cx="243" cy="20"/>
            </a:xfrm>
            <a:custGeom>
              <a:avLst/>
              <a:gdLst>
                <a:gd name="T0" fmla="*/ 243 w 243"/>
                <a:gd name="T1" fmla="*/ 6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6"/>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13378" name="Freeform 588"/>
            <p:cNvSpPr>
              <a:spLocks/>
            </p:cNvSpPr>
            <p:nvPr/>
          </p:nvSpPr>
          <p:spPr bwMode="auto">
            <a:xfrm>
              <a:off x="2763" y="233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379" name="Freeform 589"/>
            <p:cNvSpPr>
              <a:spLocks/>
            </p:cNvSpPr>
            <p:nvPr/>
          </p:nvSpPr>
          <p:spPr bwMode="auto">
            <a:xfrm>
              <a:off x="2520" y="234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380" name="Freeform 590"/>
            <p:cNvSpPr>
              <a:spLocks/>
            </p:cNvSpPr>
            <p:nvPr/>
          </p:nvSpPr>
          <p:spPr bwMode="auto">
            <a:xfrm>
              <a:off x="2763" y="237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381" name="Freeform 591"/>
            <p:cNvSpPr>
              <a:spLocks/>
            </p:cNvSpPr>
            <p:nvPr/>
          </p:nvSpPr>
          <p:spPr bwMode="auto">
            <a:xfrm>
              <a:off x="2520" y="239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382" name="Freeform 592"/>
            <p:cNvSpPr>
              <a:spLocks/>
            </p:cNvSpPr>
            <p:nvPr/>
          </p:nvSpPr>
          <p:spPr bwMode="auto">
            <a:xfrm>
              <a:off x="2518" y="2367"/>
              <a:ext cx="243" cy="21"/>
            </a:xfrm>
            <a:custGeom>
              <a:avLst/>
              <a:gdLst>
                <a:gd name="T0" fmla="*/ 243 w 243"/>
                <a:gd name="T1" fmla="*/ 7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7"/>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13383" name="Freeform 593"/>
            <p:cNvSpPr>
              <a:spLocks/>
            </p:cNvSpPr>
            <p:nvPr/>
          </p:nvSpPr>
          <p:spPr bwMode="auto">
            <a:xfrm>
              <a:off x="2518" y="2408"/>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13384" name="Freeform 594"/>
            <p:cNvSpPr>
              <a:spLocks/>
            </p:cNvSpPr>
            <p:nvPr/>
          </p:nvSpPr>
          <p:spPr bwMode="auto">
            <a:xfrm>
              <a:off x="2763" y="2417"/>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385" name="Freeform 595"/>
            <p:cNvSpPr>
              <a:spLocks/>
            </p:cNvSpPr>
            <p:nvPr/>
          </p:nvSpPr>
          <p:spPr bwMode="auto">
            <a:xfrm>
              <a:off x="2520" y="2431"/>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386" name="Freeform 596"/>
            <p:cNvSpPr>
              <a:spLocks/>
            </p:cNvSpPr>
            <p:nvPr/>
          </p:nvSpPr>
          <p:spPr bwMode="auto">
            <a:xfrm>
              <a:off x="2763" y="245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387" name="Freeform 597"/>
            <p:cNvSpPr>
              <a:spLocks/>
            </p:cNvSpPr>
            <p:nvPr/>
          </p:nvSpPr>
          <p:spPr bwMode="auto">
            <a:xfrm>
              <a:off x="2520" y="247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388" name="Freeform 598"/>
            <p:cNvSpPr>
              <a:spLocks/>
            </p:cNvSpPr>
            <p:nvPr/>
          </p:nvSpPr>
          <p:spPr bwMode="auto">
            <a:xfrm>
              <a:off x="2518" y="2449"/>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13389" name="Freeform 599"/>
            <p:cNvSpPr>
              <a:spLocks/>
            </p:cNvSpPr>
            <p:nvPr/>
          </p:nvSpPr>
          <p:spPr bwMode="auto">
            <a:xfrm>
              <a:off x="2518" y="2490"/>
              <a:ext cx="243" cy="21"/>
            </a:xfrm>
            <a:custGeom>
              <a:avLst/>
              <a:gdLst>
                <a:gd name="T0" fmla="*/ 243 w 243"/>
                <a:gd name="T1" fmla="*/ 1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0"/>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13390" name="Freeform 600"/>
            <p:cNvSpPr>
              <a:spLocks/>
            </p:cNvSpPr>
            <p:nvPr/>
          </p:nvSpPr>
          <p:spPr bwMode="auto">
            <a:xfrm>
              <a:off x="2763" y="250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391" name="Freeform 601"/>
            <p:cNvSpPr>
              <a:spLocks/>
            </p:cNvSpPr>
            <p:nvPr/>
          </p:nvSpPr>
          <p:spPr bwMode="auto">
            <a:xfrm>
              <a:off x="2520" y="251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392" name="Freeform 602"/>
            <p:cNvSpPr>
              <a:spLocks/>
            </p:cNvSpPr>
            <p:nvPr/>
          </p:nvSpPr>
          <p:spPr bwMode="auto">
            <a:xfrm>
              <a:off x="2763" y="254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13393" name="Freeform 603"/>
            <p:cNvSpPr>
              <a:spLocks/>
            </p:cNvSpPr>
            <p:nvPr/>
          </p:nvSpPr>
          <p:spPr bwMode="auto">
            <a:xfrm>
              <a:off x="2520" y="255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13394" name="Freeform 604"/>
            <p:cNvSpPr>
              <a:spLocks/>
            </p:cNvSpPr>
            <p:nvPr/>
          </p:nvSpPr>
          <p:spPr bwMode="auto">
            <a:xfrm>
              <a:off x="2518" y="2531"/>
              <a:ext cx="243" cy="21"/>
            </a:xfrm>
            <a:custGeom>
              <a:avLst/>
              <a:gdLst>
                <a:gd name="T0" fmla="*/ 243 w 243"/>
                <a:gd name="T1" fmla="*/ 1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1"/>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13395" name="Line 605"/>
            <p:cNvSpPr>
              <a:spLocks noChangeShapeType="1"/>
            </p:cNvSpPr>
            <p:nvPr/>
          </p:nvSpPr>
          <p:spPr bwMode="auto">
            <a:xfrm flipH="1" flipV="1">
              <a:off x="2476" y="2619"/>
              <a:ext cx="335" cy="16"/>
            </a:xfrm>
            <a:prstGeom prst="line">
              <a:avLst/>
            </a:prstGeom>
            <a:noFill/>
            <a:ln w="7938">
              <a:solidFill>
                <a:srgbClr val="3D4C63"/>
              </a:solidFill>
              <a:round/>
              <a:headEnd/>
              <a:tailEnd/>
            </a:ln>
          </p:spPr>
          <p:txBody>
            <a:bodyPr/>
            <a:lstStyle/>
            <a:p>
              <a:pPr algn="l" rtl="0"/>
              <a:endParaRPr lang="en-US"/>
            </a:p>
          </p:txBody>
        </p:sp>
        <p:sp>
          <p:nvSpPr>
            <p:cNvPr id="13396" name="Freeform 606"/>
            <p:cNvSpPr>
              <a:spLocks/>
            </p:cNvSpPr>
            <p:nvPr/>
          </p:nvSpPr>
          <p:spPr bwMode="auto">
            <a:xfrm>
              <a:off x="2814" y="263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C63"/>
            </a:solidFill>
            <a:ln w="9525">
              <a:noFill/>
              <a:round/>
              <a:headEnd/>
              <a:tailEnd/>
            </a:ln>
          </p:spPr>
          <p:txBody>
            <a:bodyPr/>
            <a:lstStyle/>
            <a:p>
              <a:pPr algn="l" rtl="0"/>
              <a:endParaRPr lang="en-US"/>
            </a:p>
          </p:txBody>
        </p:sp>
        <p:sp>
          <p:nvSpPr>
            <p:cNvPr id="13397" name="Freeform 607"/>
            <p:cNvSpPr>
              <a:spLocks/>
            </p:cNvSpPr>
            <p:nvPr/>
          </p:nvSpPr>
          <p:spPr bwMode="auto">
            <a:xfrm>
              <a:off x="2478" y="262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C63"/>
            </a:solidFill>
            <a:ln w="9525">
              <a:noFill/>
              <a:round/>
              <a:headEnd/>
              <a:tailEnd/>
            </a:ln>
          </p:spPr>
          <p:txBody>
            <a:bodyPr/>
            <a:lstStyle/>
            <a:p>
              <a:pPr algn="l" rtl="0"/>
              <a:endParaRPr lang="en-US"/>
            </a:p>
          </p:txBody>
        </p:sp>
        <p:sp>
          <p:nvSpPr>
            <p:cNvPr id="13398" name="Freeform 608"/>
            <p:cNvSpPr>
              <a:spLocks/>
            </p:cNvSpPr>
            <p:nvPr/>
          </p:nvSpPr>
          <p:spPr bwMode="auto">
            <a:xfrm>
              <a:off x="2520" y="210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399" name="Freeform 609"/>
            <p:cNvSpPr>
              <a:spLocks/>
            </p:cNvSpPr>
            <p:nvPr/>
          </p:nvSpPr>
          <p:spPr bwMode="auto">
            <a:xfrm>
              <a:off x="2762" y="2083"/>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400" name="Freeform 610"/>
            <p:cNvSpPr>
              <a:spLocks/>
            </p:cNvSpPr>
            <p:nvPr/>
          </p:nvSpPr>
          <p:spPr bwMode="auto">
            <a:xfrm>
              <a:off x="2518" y="2080"/>
              <a:ext cx="243" cy="22"/>
            </a:xfrm>
            <a:custGeom>
              <a:avLst/>
              <a:gdLst>
                <a:gd name="T0" fmla="*/ 0 w 243"/>
                <a:gd name="T1" fmla="*/ 21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21"/>
                  </a:moveTo>
                  <a:lnTo>
                    <a:pt x="243" y="22"/>
                  </a:lnTo>
                  <a:lnTo>
                    <a:pt x="243" y="0"/>
                  </a:lnTo>
                </a:path>
              </a:pathLst>
            </a:custGeom>
            <a:noFill/>
            <a:ln w="7938">
              <a:solidFill>
                <a:srgbClr val="E2E5E5"/>
              </a:solidFill>
              <a:prstDash val="solid"/>
              <a:round/>
              <a:headEnd/>
              <a:tailEnd/>
            </a:ln>
          </p:spPr>
          <p:txBody>
            <a:bodyPr/>
            <a:lstStyle/>
            <a:p>
              <a:pPr algn="l" rtl="0"/>
              <a:endParaRPr lang="en-US"/>
            </a:p>
          </p:txBody>
        </p:sp>
        <p:sp>
          <p:nvSpPr>
            <p:cNvPr id="13401" name="Freeform 611"/>
            <p:cNvSpPr>
              <a:spLocks/>
            </p:cNvSpPr>
            <p:nvPr/>
          </p:nvSpPr>
          <p:spPr bwMode="auto">
            <a:xfrm>
              <a:off x="2518" y="2122"/>
              <a:ext cx="243" cy="21"/>
            </a:xfrm>
            <a:custGeom>
              <a:avLst/>
              <a:gdLst>
                <a:gd name="T0" fmla="*/ 0 w 243"/>
                <a:gd name="T1" fmla="*/ 2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20"/>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402" name="Freeform 612"/>
            <p:cNvSpPr>
              <a:spLocks/>
            </p:cNvSpPr>
            <p:nvPr/>
          </p:nvSpPr>
          <p:spPr bwMode="auto">
            <a:xfrm>
              <a:off x="2520" y="214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403" name="Freeform 613"/>
            <p:cNvSpPr>
              <a:spLocks/>
            </p:cNvSpPr>
            <p:nvPr/>
          </p:nvSpPr>
          <p:spPr bwMode="auto">
            <a:xfrm>
              <a:off x="2762" y="212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404" name="Freeform 614"/>
            <p:cNvSpPr>
              <a:spLocks/>
            </p:cNvSpPr>
            <p:nvPr/>
          </p:nvSpPr>
          <p:spPr bwMode="auto">
            <a:xfrm>
              <a:off x="2520" y="2185"/>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pPr algn="l" rtl="0"/>
              <a:endParaRPr lang="en-US"/>
            </a:p>
          </p:txBody>
        </p:sp>
        <p:sp>
          <p:nvSpPr>
            <p:cNvPr id="13405" name="Freeform 615"/>
            <p:cNvSpPr>
              <a:spLocks/>
            </p:cNvSpPr>
            <p:nvPr/>
          </p:nvSpPr>
          <p:spPr bwMode="auto">
            <a:xfrm>
              <a:off x="2762" y="2167"/>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406" name="Freeform 616"/>
            <p:cNvSpPr>
              <a:spLocks/>
            </p:cNvSpPr>
            <p:nvPr/>
          </p:nvSpPr>
          <p:spPr bwMode="auto">
            <a:xfrm>
              <a:off x="2518" y="2164"/>
              <a:ext cx="243" cy="21"/>
            </a:xfrm>
            <a:custGeom>
              <a:avLst/>
              <a:gdLst>
                <a:gd name="T0" fmla="*/ 0 w 243"/>
                <a:gd name="T1" fmla="*/ 19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9"/>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407" name="Freeform 617"/>
            <p:cNvSpPr>
              <a:spLocks/>
            </p:cNvSpPr>
            <p:nvPr/>
          </p:nvSpPr>
          <p:spPr bwMode="auto">
            <a:xfrm>
              <a:off x="2518" y="2206"/>
              <a:ext cx="243" cy="21"/>
            </a:xfrm>
            <a:custGeom>
              <a:avLst/>
              <a:gdLst>
                <a:gd name="T0" fmla="*/ 0 w 243"/>
                <a:gd name="T1" fmla="*/ 18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8"/>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408" name="Freeform 618"/>
            <p:cNvSpPr>
              <a:spLocks/>
            </p:cNvSpPr>
            <p:nvPr/>
          </p:nvSpPr>
          <p:spPr bwMode="auto">
            <a:xfrm>
              <a:off x="2520" y="222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409" name="Freeform 619"/>
            <p:cNvSpPr>
              <a:spLocks/>
            </p:cNvSpPr>
            <p:nvPr/>
          </p:nvSpPr>
          <p:spPr bwMode="auto">
            <a:xfrm>
              <a:off x="2762" y="2209"/>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410" name="Freeform 620"/>
            <p:cNvSpPr>
              <a:spLocks/>
            </p:cNvSpPr>
            <p:nvPr/>
          </p:nvSpPr>
          <p:spPr bwMode="auto">
            <a:xfrm>
              <a:off x="2520" y="226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411" name="Freeform 621"/>
            <p:cNvSpPr>
              <a:spLocks/>
            </p:cNvSpPr>
            <p:nvPr/>
          </p:nvSpPr>
          <p:spPr bwMode="auto">
            <a:xfrm>
              <a:off x="2762" y="2251"/>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412" name="Freeform 622"/>
            <p:cNvSpPr>
              <a:spLocks/>
            </p:cNvSpPr>
            <p:nvPr/>
          </p:nvSpPr>
          <p:spPr bwMode="auto">
            <a:xfrm>
              <a:off x="2518" y="2248"/>
              <a:ext cx="243" cy="21"/>
            </a:xfrm>
            <a:custGeom>
              <a:avLst/>
              <a:gdLst>
                <a:gd name="T0" fmla="*/ 0 w 243"/>
                <a:gd name="T1" fmla="*/ 16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6"/>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413" name="Freeform 623"/>
            <p:cNvSpPr>
              <a:spLocks/>
            </p:cNvSpPr>
            <p:nvPr/>
          </p:nvSpPr>
          <p:spPr bwMode="auto">
            <a:xfrm>
              <a:off x="2518" y="2290"/>
              <a:ext cx="243" cy="20"/>
            </a:xfrm>
            <a:custGeom>
              <a:avLst/>
              <a:gdLst>
                <a:gd name="T0" fmla="*/ 0 w 243"/>
                <a:gd name="T1" fmla="*/ 15 h 20"/>
                <a:gd name="T2" fmla="*/ 243 w 243"/>
                <a:gd name="T3" fmla="*/ 20 h 20"/>
                <a:gd name="T4" fmla="*/ 243 w 243"/>
                <a:gd name="T5" fmla="*/ 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0" y="15"/>
                  </a:moveTo>
                  <a:lnTo>
                    <a:pt x="243" y="20"/>
                  </a:lnTo>
                  <a:lnTo>
                    <a:pt x="243" y="0"/>
                  </a:lnTo>
                </a:path>
              </a:pathLst>
            </a:custGeom>
            <a:noFill/>
            <a:ln w="7938">
              <a:solidFill>
                <a:srgbClr val="E2E5E5"/>
              </a:solidFill>
              <a:prstDash val="solid"/>
              <a:round/>
              <a:headEnd/>
              <a:tailEnd/>
            </a:ln>
          </p:spPr>
          <p:txBody>
            <a:bodyPr/>
            <a:lstStyle/>
            <a:p>
              <a:pPr algn="l" rtl="0"/>
              <a:endParaRPr lang="en-US"/>
            </a:p>
          </p:txBody>
        </p:sp>
        <p:sp>
          <p:nvSpPr>
            <p:cNvPr id="13414" name="Freeform 624"/>
            <p:cNvSpPr>
              <a:spLocks/>
            </p:cNvSpPr>
            <p:nvPr/>
          </p:nvSpPr>
          <p:spPr bwMode="auto">
            <a:xfrm>
              <a:off x="2520" y="2307"/>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415" name="Freeform 625"/>
            <p:cNvSpPr>
              <a:spLocks/>
            </p:cNvSpPr>
            <p:nvPr/>
          </p:nvSpPr>
          <p:spPr bwMode="auto">
            <a:xfrm>
              <a:off x="2762" y="229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416" name="Freeform 626"/>
            <p:cNvSpPr>
              <a:spLocks/>
            </p:cNvSpPr>
            <p:nvPr/>
          </p:nvSpPr>
          <p:spPr bwMode="auto">
            <a:xfrm>
              <a:off x="2520" y="23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417" name="Freeform 627"/>
            <p:cNvSpPr>
              <a:spLocks/>
            </p:cNvSpPr>
            <p:nvPr/>
          </p:nvSpPr>
          <p:spPr bwMode="auto">
            <a:xfrm>
              <a:off x="2762" y="23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418" name="Freeform 628"/>
            <p:cNvSpPr>
              <a:spLocks/>
            </p:cNvSpPr>
            <p:nvPr/>
          </p:nvSpPr>
          <p:spPr bwMode="auto">
            <a:xfrm>
              <a:off x="2518" y="2332"/>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419" name="Freeform 629"/>
            <p:cNvSpPr>
              <a:spLocks/>
            </p:cNvSpPr>
            <p:nvPr/>
          </p:nvSpPr>
          <p:spPr bwMode="auto">
            <a:xfrm>
              <a:off x="2518" y="2374"/>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420" name="Freeform 630"/>
            <p:cNvSpPr>
              <a:spLocks/>
            </p:cNvSpPr>
            <p:nvPr/>
          </p:nvSpPr>
          <p:spPr bwMode="auto">
            <a:xfrm>
              <a:off x="2520" y="2389"/>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421" name="Freeform 631"/>
            <p:cNvSpPr>
              <a:spLocks/>
            </p:cNvSpPr>
            <p:nvPr/>
          </p:nvSpPr>
          <p:spPr bwMode="auto">
            <a:xfrm>
              <a:off x="2762" y="2376"/>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422" name="Freeform 632"/>
            <p:cNvSpPr>
              <a:spLocks/>
            </p:cNvSpPr>
            <p:nvPr/>
          </p:nvSpPr>
          <p:spPr bwMode="auto">
            <a:xfrm>
              <a:off x="2520" y="243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423" name="Freeform 633"/>
            <p:cNvSpPr>
              <a:spLocks/>
            </p:cNvSpPr>
            <p:nvPr/>
          </p:nvSpPr>
          <p:spPr bwMode="auto">
            <a:xfrm>
              <a:off x="2762" y="2418"/>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424" name="Freeform 634"/>
            <p:cNvSpPr>
              <a:spLocks/>
            </p:cNvSpPr>
            <p:nvPr/>
          </p:nvSpPr>
          <p:spPr bwMode="auto">
            <a:xfrm>
              <a:off x="2518" y="2416"/>
              <a:ext cx="243" cy="21"/>
            </a:xfrm>
            <a:custGeom>
              <a:avLst/>
              <a:gdLst>
                <a:gd name="T0" fmla="*/ 0 w 243"/>
                <a:gd name="T1" fmla="*/ 13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3"/>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425" name="Freeform 635"/>
            <p:cNvSpPr>
              <a:spLocks/>
            </p:cNvSpPr>
            <p:nvPr/>
          </p:nvSpPr>
          <p:spPr bwMode="auto">
            <a:xfrm>
              <a:off x="2518" y="2457"/>
              <a:ext cx="243" cy="22"/>
            </a:xfrm>
            <a:custGeom>
              <a:avLst/>
              <a:gdLst>
                <a:gd name="T0" fmla="*/ 0 w 243"/>
                <a:gd name="T1" fmla="*/ 13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13"/>
                  </a:moveTo>
                  <a:lnTo>
                    <a:pt x="243" y="22"/>
                  </a:lnTo>
                  <a:lnTo>
                    <a:pt x="243" y="0"/>
                  </a:lnTo>
                </a:path>
              </a:pathLst>
            </a:custGeom>
            <a:noFill/>
            <a:ln w="7938">
              <a:solidFill>
                <a:srgbClr val="E2E5E5"/>
              </a:solidFill>
              <a:prstDash val="solid"/>
              <a:round/>
              <a:headEnd/>
              <a:tailEnd/>
            </a:ln>
          </p:spPr>
          <p:txBody>
            <a:bodyPr/>
            <a:lstStyle/>
            <a:p>
              <a:pPr algn="l" rtl="0"/>
              <a:endParaRPr lang="en-US"/>
            </a:p>
          </p:txBody>
        </p:sp>
        <p:sp>
          <p:nvSpPr>
            <p:cNvPr id="13426" name="Freeform 636"/>
            <p:cNvSpPr>
              <a:spLocks/>
            </p:cNvSpPr>
            <p:nvPr/>
          </p:nvSpPr>
          <p:spPr bwMode="auto">
            <a:xfrm>
              <a:off x="2520" y="247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427" name="Freeform 637"/>
            <p:cNvSpPr>
              <a:spLocks/>
            </p:cNvSpPr>
            <p:nvPr/>
          </p:nvSpPr>
          <p:spPr bwMode="auto">
            <a:xfrm>
              <a:off x="2762" y="2460"/>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428" name="Freeform 638"/>
            <p:cNvSpPr>
              <a:spLocks/>
            </p:cNvSpPr>
            <p:nvPr/>
          </p:nvSpPr>
          <p:spPr bwMode="auto">
            <a:xfrm>
              <a:off x="2520" y="251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429" name="Freeform 639"/>
            <p:cNvSpPr>
              <a:spLocks/>
            </p:cNvSpPr>
            <p:nvPr/>
          </p:nvSpPr>
          <p:spPr bwMode="auto">
            <a:xfrm>
              <a:off x="2762" y="250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430" name="Freeform 640"/>
            <p:cNvSpPr>
              <a:spLocks/>
            </p:cNvSpPr>
            <p:nvPr/>
          </p:nvSpPr>
          <p:spPr bwMode="auto">
            <a:xfrm>
              <a:off x="2518" y="2500"/>
              <a:ext cx="243" cy="21"/>
            </a:xfrm>
            <a:custGeom>
              <a:avLst/>
              <a:gdLst>
                <a:gd name="T0" fmla="*/ 0 w 243"/>
                <a:gd name="T1" fmla="*/ 11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1"/>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431" name="Freeform 641"/>
            <p:cNvSpPr>
              <a:spLocks/>
            </p:cNvSpPr>
            <p:nvPr/>
          </p:nvSpPr>
          <p:spPr bwMode="auto">
            <a:xfrm>
              <a:off x="2518" y="2542"/>
              <a:ext cx="243" cy="21"/>
            </a:xfrm>
            <a:custGeom>
              <a:avLst/>
              <a:gdLst>
                <a:gd name="T0" fmla="*/ 0 w 243"/>
                <a:gd name="T1" fmla="*/ 1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0"/>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13432" name="Freeform 642"/>
            <p:cNvSpPr>
              <a:spLocks/>
            </p:cNvSpPr>
            <p:nvPr/>
          </p:nvSpPr>
          <p:spPr bwMode="auto">
            <a:xfrm>
              <a:off x="2520" y="255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433" name="Freeform 643"/>
            <p:cNvSpPr>
              <a:spLocks/>
            </p:cNvSpPr>
            <p:nvPr/>
          </p:nvSpPr>
          <p:spPr bwMode="auto">
            <a:xfrm>
              <a:off x="2762" y="254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13434" name="Freeform 644"/>
            <p:cNvSpPr>
              <a:spLocks/>
            </p:cNvSpPr>
            <p:nvPr/>
          </p:nvSpPr>
          <p:spPr bwMode="auto">
            <a:xfrm>
              <a:off x="2484" y="22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435" name="Freeform 645"/>
            <p:cNvSpPr>
              <a:spLocks/>
            </p:cNvSpPr>
            <p:nvPr/>
          </p:nvSpPr>
          <p:spPr bwMode="auto">
            <a:xfrm>
              <a:off x="2518" y="224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436" name="Line 646"/>
            <p:cNvSpPr>
              <a:spLocks noChangeShapeType="1"/>
            </p:cNvSpPr>
            <p:nvPr/>
          </p:nvSpPr>
          <p:spPr bwMode="auto">
            <a:xfrm>
              <a:off x="2481" y="2246"/>
              <a:ext cx="35" cy="1"/>
            </a:xfrm>
            <a:prstGeom prst="line">
              <a:avLst/>
            </a:prstGeom>
            <a:noFill/>
            <a:ln w="7938">
              <a:solidFill>
                <a:srgbClr val="E2E5E5"/>
              </a:solidFill>
              <a:round/>
              <a:headEnd/>
              <a:tailEnd/>
            </a:ln>
          </p:spPr>
          <p:txBody>
            <a:bodyPr/>
            <a:lstStyle/>
            <a:p>
              <a:pPr algn="l" rtl="0"/>
              <a:endParaRPr lang="en-US"/>
            </a:p>
          </p:txBody>
        </p:sp>
        <p:sp>
          <p:nvSpPr>
            <p:cNvPr id="13437" name="Line 647"/>
            <p:cNvSpPr>
              <a:spLocks noChangeShapeType="1"/>
            </p:cNvSpPr>
            <p:nvPr/>
          </p:nvSpPr>
          <p:spPr bwMode="auto">
            <a:xfrm>
              <a:off x="2762" y="2252"/>
              <a:ext cx="49" cy="1"/>
            </a:xfrm>
            <a:prstGeom prst="line">
              <a:avLst/>
            </a:prstGeom>
            <a:noFill/>
            <a:ln w="7938">
              <a:solidFill>
                <a:srgbClr val="E2E5E5"/>
              </a:solidFill>
              <a:round/>
              <a:headEnd/>
              <a:tailEnd/>
            </a:ln>
          </p:spPr>
          <p:txBody>
            <a:bodyPr/>
            <a:lstStyle/>
            <a:p>
              <a:pPr algn="l" rtl="0"/>
              <a:endParaRPr lang="en-US"/>
            </a:p>
          </p:txBody>
        </p:sp>
        <p:sp>
          <p:nvSpPr>
            <p:cNvPr id="13438" name="Freeform 648"/>
            <p:cNvSpPr>
              <a:spLocks/>
            </p:cNvSpPr>
            <p:nvPr/>
          </p:nvSpPr>
          <p:spPr bwMode="auto">
            <a:xfrm>
              <a:off x="2765" y="2254"/>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pPr algn="l" rtl="0"/>
              <a:endParaRPr lang="en-US"/>
            </a:p>
          </p:txBody>
        </p:sp>
        <p:sp>
          <p:nvSpPr>
            <p:cNvPr id="13439" name="Freeform 649"/>
            <p:cNvSpPr>
              <a:spLocks/>
            </p:cNvSpPr>
            <p:nvPr/>
          </p:nvSpPr>
          <p:spPr bwMode="auto">
            <a:xfrm>
              <a:off x="2813" y="2255"/>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pPr algn="l" rtl="0"/>
              <a:endParaRPr lang="en-US"/>
            </a:p>
          </p:txBody>
        </p:sp>
        <p:sp>
          <p:nvSpPr>
            <p:cNvPr id="13440" name="Freeform 650"/>
            <p:cNvSpPr>
              <a:spLocks/>
            </p:cNvSpPr>
            <p:nvPr/>
          </p:nvSpPr>
          <p:spPr bwMode="auto">
            <a:xfrm>
              <a:off x="2485" y="241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441" name="Freeform 651"/>
            <p:cNvSpPr>
              <a:spLocks/>
            </p:cNvSpPr>
            <p:nvPr/>
          </p:nvSpPr>
          <p:spPr bwMode="auto">
            <a:xfrm>
              <a:off x="2519" y="2413"/>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pPr algn="l" rtl="0"/>
              <a:endParaRPr lang="en-US"/>
            </a:p>
          </p:txBody>
        </p:sp>
        <p:sp>
          <p:nvSpPr>
            <p:cNvPr id="13442" name="Line 652"/>
            <p:cNvSpPr>
              <a:spLocks noChangeShapeType="1"/>
            </p:cNvSpPr>
            <p:nvPr/>
          </p:nvSpPr>
          <p:spPr bwMode="auto">
            <a:xfrm>
              <a:off x="2483" y="2409"/>
              <a:ext cx="33" cy="2"/>
            </a:xfrm>
            <a:prstGeom prst="line">
              <a:avLst/>
            </a:prstGeom>
            <a:noFill/>
            <a:ln w="7938">
              <a:solidFill>
                <a:srgbClr val="E2E5E5"/>
              </a:solidFill>
              <a:round/>
              <a:headEnd/>
              <a:tailEnd/>
            </a:ln>
          </p:spPr>
          <p:txBody>
            <a:bodyPr/>
            <a:lstStyle/>
            <a:p>
              <a:pPr algn="l" rtl="0"/>
              <a:endParaRPr lang="en-US"/>
            </a:p>
          </p:txBody>
        </p:sp>
        <p:sp>
          <p:nvSpPr>
            <p:cNvPr id="13443" name="Line 653"/>
            <p:cNvSpPr>
              <a:spLocks noChangeShapeType="1"/>
            </p:cNvSpPr>
            <p:nvPr/>
          </p:nvSpPr>
          <p:spPr bwMode="auto">
            <a:xfrm>
              <a:off x="2762" y="2420"/>
              <a:ext cx="50" cy="1"/>
            </a:xfrm>
            <a:prstGeom prst="line">
              <a:avLst/>
            </a:prstGeom>
            <a:noFill/>
            <a:ln w="7938">
              <a:solidFill>
                <a:srgbClr val="E2E5E5"/>
              </a:solidFill>
              <a:round/>
              <a:headEnd/>
              <a:tailEnd/>
            </a:ln>
          </p:spPr>
          <p:txBody>
            <a:bodyPr/>
            <a:lstStyle/>
            <a:p>
              <a:pPr algn="l" rtl="0"/>
              <a:endParaRPr lang="en-US"/>
            </a:p>
          </p:txBody>
        </p:sp>
        <p:sp>
          <p:nvSpPr>
            <p:cNvPr id="13444" name="Freeform 654"/>
            <p:cNvSpPr>
              <a:spLocks/>
            </p:cNvSpPr>
            <p:nvPr/>
          </p:nvSpPr>
          <p:spPr bwMode="auto">
            <a:xfrm>
              <a:off x="2764" y="242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445" name="Freeform 655"/>
            <p:cNvSpPr>
              <a:spLocks/>
            </p:cNvSpPr>
            <p:nvPr/>
          </p:nvSpPr>
          <p:spPr bwMode="auto">
            <a:xfrm>
              <a:off x="2814" y="242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446" name="Freeform 656"/>
            <p:cNvSpPr>
              <a:spLocks/>
            </p:cNvSpPr>
            <p:nvPr/>
          </p:nvSpPr>
          <p:spPr bwMode="auto">
            <a:xfrm>
              <a:off x="2484" y="208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447" name="Freeform 657"/>
            <p:cNvSpPr>
              <a:spLocks/>
            </p:cNvSpPr>
            <p:nvPr/>
          </p:nvSpPr>
          <p:spPr bwMode="auto">
            <a:xfrm>
              <a:off x="2519"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448" name="Line 658"/>
            <p:cNvSpPr>
              <a:spLocks noChangeShapeType="1"/>
            </p:cNvSpPr>
            <p:nvPr/>
          </p:nvSpPr>
          <p:spPr bwMode="auto">
            <a:xfrm>
              <a:off x="2481" y="2083"/>
              <a:ext cx="35" cy="1"/>
            </a:xfrm>
            <a:prstGeom prst="line">
              <a:avLst/>
            </a:prstGeom>
            <a:noFill/>
            <a:ln w="7938">
              <a:solidFill>
                <a:srgbClr val="E2E5E5"/>
              </a:solidFill>
              <a:round/>
              <a:headEnd/>
              <a:tailEnd/>
            </a:ln>
          </p:spPr>
          <p:txBody>
            <a:bodyPr/>
            <a:lstStyle/>
            <a:p>
              <a:pPr algn="l" rtl="0"/>
              <a:endParaRPr lang="en-US"/>
            </a:p>
          </p:txBody>
        </p:sp>
        <p:sp>
          <p:nvSpPr>
            <p:cNvPr id="13449" name="Line 659"/>
            <p:cNvSpPr>
              <a:spLocks noChangeShapeType="1"/>
            </p:cNvSpPr>
            <p:nvPr/>
          </p:nvSpPr>
          <p:spPr bwMode="auto">
            <a:xfrm>
              <a:off x="2762" y="2085"/>
              <a:ext cx="46" cy="1"/>
            </a:xfrm>
            <a:prstGeom prst="line">
              <a:avLst/>
            </a:prstGeom>
            <a:noFill/>
            <a:ln w="7938">
              <a:solidFill>
                <a:srgbClr val="E2E5E5"/>
              </a:solidFill>
              <a:round/>
              <a:headEnd/>
              <a:tailEnd/>
            </a:ln>
          </p:spPr>
          <p:txBody>
            <a:bodyPr/>
            <a:lstStyle/>
            <a:p>
              <a:pPr algn="l" rtl="0"/>
              <a:endParaRPr lang="en-US"/>
            </a:p>
          </p:txBody>
        </p:sp>
        <p:sp>
          <p:nvSpPr>
            <p:cNvPr id="13450" name="Freeform 660"/>
            <p:cNvSpPr>
              <a:spLocks/>
            </p:cNvSpPr>
            <p:nvPr/>
          </p:nvSpPr>
          <p:spPr bwMode="auto">
            <a:xfrm>
              <a:off x="2764"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13451" name="Freeform 661"/>
            <p:cNvSpPr>
              <a:spLocks/>
            </p:cNvSpPr>
            <p:nvPr/>
          </p:nvSpPr>
          <p:spPr bwMode="auto">
            <a:xfrm>
              <a:off x="2811" y="208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452" name="Freeform 662"/>
            <p:cNvSpPr>
              <a:spLocks/>
            </p:cNvSpPr>
            <p:nvPr/>
          </p:nvSpPr>
          <p:spPr bwMode="auto">
            <a:xfrm>
              <a:off x="2485" y="241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453" name="Freeform 663"/>
            <p:cNvSpPr>
              <a:spLocks/>
            </p:cNvSpPr>
            <p:nvPr/>
          </p:nvSpPr>
          <p:spPr bwMode="auto">
            <a:xfrm>
              <a:off x="2477" y="2573"/>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13454" name="Freeform 664"/>
            <p:cNvSpPr>
              <a:spLocks/>
            </p:cNvSpPr>
            <p:nvPr/>
          </p:nvSpPr>
          <p:spPr bwMode="auto">
            <a:xfrm>
              <a:off x="2476" y="2409"/>
              <a:ext cx="6" cy="161"/>
            </a:xfrm>
            <a:custGeom>
              <a:avLst/>
              <a:gdLst>
                <a:gd name="T0" fmla="*/ 6 w 6"/>
                <a:gd name="T1" fmla="*/ 0 h 161"/>
                <a:gd name="T2" fmla="*/ 0 w 6"/>
                <a:gd name="T3" fmla="*/ 2 h 161"/>
                <a:gd name="T4" fmla="*/ 0 w 6"/>
                <a:gd name="T5" fmla="*/ 161 h 161"/>
                <a:gd name="T6" fmla="*/ 0 60000 65536"/>
                <a:gd name="T7" fmla="*/ 0 60000 65536"/>
                <a:gd name="T8" fmla="*/ 0 60000 65536"/>
                <a:gd name="T9" fmla="*/ 0 w 6"/>
                <a:gd name="T10" fmla="*/ 0 h 161"/>
                <a:gd name="T11" fmla="*/ 6 w 6"/>
                <a:gd name="T12" fmla="*/ 161 h 161"/>
              </a:gdLst>
              <a:ahLst/>
              <a:cxnLst>
                <a:cxn ang="T6">
                  <a:pos x="T0" y="T1"/>
                </a:cxn>
                <a:cxn ang="T7">
                  <a:pos x="T2" y="T3"/>
                </a:cxn>
                <a:cxn ang="T8">
                  <a:pos x="T4" y="T5"/>
                </a:cxn>
              </a:cxnLst>
              <a:rect l="T9" t="T10" r="T11" b="T12"/>
              <a:pathLst>
                <a:path w="6" h="161">
                  <a:moveTo>
                    <a:pt x="6" y="0"/>
                  </a:moveTo>
                  <a:lnTo>
                    <a:pt x="0" y="2"/>
                  </a:lnTo>
                  <a:lnTo>
                    <a:pt x="0" y="161"/>
                  </a:lnTo>
                </a:path>
              </a:pathLst>
            </a:custGeom>
            <a:noFill/>
            <a:ln w="7938">
              <a:solidFill>
                <a:srgbClr val="E2E5E5"/>
              </a:solidFill>
              <a:prstDash val="solid"/>
              <a:round/>
              <a:headEnd/>
              <a:tailEnd/>
            </a:ln>
          </p:spPr>
          <p:txBody>
            <a:bodyPr/>
            <a:lstStyle/>
            <a:p>
              <a:pPr algn="l" rtl="0"/>
              <a:endParaRPr lang="en-US"/>
            </a:p>
          </p:txBody>
        </p:sp>
        <p:sp>
          <p:nvSpPr>
            <p:cNvPr id="13455" name="Freeform 665"/>
            <p:cNvSpPr>
              <a:spLocks/>
            </p:cNvSpPr>
            <p:nvPr/>
          </p:nvSpPr>
          <p:spPr bwMode="auto">
            <a:xfrm>
              <a:off x="2476" y="2246"/>
              <a:ext cx="6" cy="159"/>
            </a:xfrm>
            <a:custGeom>
              <a:avLst/>
              <a:gdLst>
                <a:gd name="T0" fmla="*/ 6 w 6"/>
                <a:gd name="T1" fmla="*/ 0 h 159"/>
                <a:gd name="T2" fmla="*/ 0 w 6"/>
                <a:gd name="T3" fmla="*/ 2 h 159"/>
                <a:gd name="T4" fmla="*/ 0 w 6"/>
                <a:gd name="T5" fmla="*/ 159 h 159"/>
                <a:gd name="T6" fmla="*/ 0 60000 65536"/>
                <a:gd name="T7" fmla="*/ 0 60000 65536"/>
                <a:gd name="T8" fmla="*/ 0 60000 65536"/>
                <a:gd name="T9" fmla="*/ 0 w 6"/>
                <a:gd name="T10" fmla="*/ 0 h 159"/>
                <a:gd name="T11" fmla="*/ 6 w 6"/>
                <a:gd name="T12" fmla="*/ 159 h 159"/>
              </a:gdLst>
              <a:ahLst/>
              <a:cxnLst>
                <a:cxn ang="T6">
                  <a:pos x="T0" y="T1"/>
                </a:cxn>
                <a:cxn ang="T7">
                  <a:pos x="T2" y="T3"/>
                </a:cxn>
                <a:cxn ang="T8">
                  <a:pos x="T4" y="T5"/>
                </a:cxn>
              </a:cxnLst>
              <a:rect l="T9" t="T10" r="T11" b="T12"/>
              <a:pathLst>
                <a:path w="6" h="159">
                  <a:moveTo>
                    <a:pt x="6" y="0"/>
                  </a:moveTo>
                  <a:lnTo>
                    <a:pt x="0" y="2"/>
                  </a:lnTo>
                  <a:lnTo>
                    <a:pt x="0" y="159"/>
                  </a:lnTo>
                </a:path>
              </a:pathLst>
            </a:custGeom>
            <a:noFill/>
            <a:ln w="7938">
              <a:solidFill>
                <a:srgbClr val="E2E5E5"/>
              </a:solidFill>
              <a:prstDash val="solid"/>
              <a:round/>
              <a:headEnd/>
              <a:tailEnd/>
            </a:ln>
          </p:spPr>
          <p:txBody>
            <a:bodyPr/>
            <a:lstStyle/>
            <a:p>
              <a:pPr algn="l" rtl="0"/>
              <a:endParaRPr lang="en-US"/>
            </a:p>
          </p:txBody>
        </p:sp>
        <p:sp>
          <p:nvSpPr>
            <p:cNvPr id="13456" name="Freeform 666"/>
            <p:cNvSpPr>
              <a:spLocks/>
            </p:cNvSpPr>
            <p:nvPr/>
          </p:nvSpPr>
          <p:spPr bwMode="auto">
            <a:xfrm>
              <a:off x="2485"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457" name="Freeform 667"/>
            <p:cNvSpPr>
              <a:spLocks/>
            </p:cNvSpPr>
            <p:nvPr/>
          </p:nvSpPr>
          <p:spPr bwMode="auto">
            <a:xfrm>
              <a:off x="2477" y="240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13458" name="Freeform 668"/>
            <p:cNvSpPr>
              <a:spLocks/>
            </p:cNvSpPr>
            <p:nvPr/>
          </p:nvSpPr>
          <p:spPr bwMode="auto">
            <a:xfrm>
              <a:off x="2484"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459" name="Freeform 669"/>
            <p:cNvSpPr>
              <a:spLocks/>
            </p:cNvSpPr>
            <p:nvPr/>
          </p:nvSpPr>
          <p:spPr bwMode="auto">
            <a:xfrm>
              <a:off x="2477" y="2244"/>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13460" name="Freeform 670"/>
            <p:cNvSpPr>
              <a:spLocks/>
            </p:cNvSpPr>
            <p:nvPr/>
          </p:nvSpPr>
          <p:spPr bwMode="auto">
            <a:xfrm>
              <a:off x="2476" y="2083"/>
              <a:ext cx="5" cy="159"/>
            </a:xfrm>
            <a:custGeom>
              <a:avLst/>
              <a:gdLst>
                <a:gd name="T0" fmla="*/ 5 w 5"/>
                <a:gd name="T1" fmla="*/ 0 h 159"/>
                <a:gd name="T2" fmla="*/ 0 w 5"/>
                <a:gd name="T3" fmla="*/ 2 h 159"/>
                <a:gd name="T4" fmla="*/ 0 w 5"/>
                <a:gd name="T5" fmla="*/ 159 h 159"/>
                <a:gd name="T6" fmla="*/ 0 60000 65536"/>
                <a:gd name="T7" fmla="*/ 0 60000 65536"/>
                <a:gd name="T8" fmla="*/ 0 60000 65536"/>
                <a:gd name="T9" fmla="*/ 0 w 5"/>
                <a:gd name="T10" fmla="*/ 0 h 159"/>
                <a:gd name="T11" fmla="*/ 5 w 5"/>
                <a:gd name="T12" fmla="*/ 159 h 159"/>
              </a:gdLst>
              <a:ahLst/>
              <a:cxnLst>
                <a:cxn ang="T6">
                  <a:pos x="T0" y="T1"/>
                </a:cxn>
                <a:cxn ang="T7">
                  <a:pos x="T2" y="T3"/>
                </a:cxn>
                <a:cxn ang="T8">
                  <a:pos x="T4" y="T5"/>
                </a:cxn>
              </a:cxnLst>
              <a:rect l="T9" t="T10" r="T11" b="T12"/>
              <a:pathLst>
                <a:path w="5" h="159">
                  <a:moveTo>
                    <a:pt x="5" y="0"/>
                  </a:moveTo>
                  <a:lnTo>
                    <a:pt x="0" y="2"/>
                  </a:lnTo>
                  <a:lnTo>
                    <a:pt x="0" y="159"/>
                  </a:lnTo>
                </a:path>
              </a:pathLst>
            </a:custGeom>
            <a:noFill/>
            <a:ln w="7938">
              <a:solidFill>
                <a:srgbClr val="E2E5E5"/>
              </a:solidFill>
              <a:prstDash val="solid"/>
              <a:round/>
              <a:headEnd/>
              <a:tailEnd/>
            </a:ln>
          </p:spPr>
          <p:txBody>
            <a:bodyPr/>
            <a:lstStyle/>
            <a:p>
              <a:pPr algn="l" rtl="0"/>
              <a:endParaRPr lang="en-US"/>
            </a:p>
          </p:txBody>
        </p:sp>
        <p:sp>
          <p:nvSpPr>
            <p:cNvPr id="13461" name="Freeform 671"/>
            <p:cNvSpPr>
              <a:spLocks/>
            </p:cNvSpPr>
            <p:nvPr/>
          </p:nvSpPr>
          <p:spPr bwMode="auto">
            <a:xfrm>
              <a:off x="2476" y="1894"/>
              <a:ext cx="335" cy="184"/>
            </a:xfrm>
            <a:custGeom>
              <a:avLst/>
              <a:gdLst>
                <a:gd name="T0" fmla="*/ 335 w 335"/>
                <a:gd name="T1" fmla="*/ 0 h 184"/>
                <a:gd name="T2" fmla="*/ 0 w 335"/>
                <a:gd name="T3" fmla="*/ 5 h 184"/>
                <a:gd name="T4" fmla="*/ 0 w 335"/>
                <a:gd name="T5" fmla="*/ 184 h 184"/>
                <a:gd name="T6" fmla="*/ 0 60000 65536"/>
                <a:gd name="T7" fmla="*/ 0 60000 65536"/>
                <a:gd name="T8" fmla="*/ 0 60000 65536"/>
                <a:gd name="T9" fmla="*/ 0 w 335"/>
                <a:gd name="T10" fmla="*/ 0 h 184"/>
                <a:gd name="T11" fmla="*/ 335 w 335"/>
                <a:gd name="T12" fmla="*/ 184 h 184"/>
              </a:gdLst>
              <a:ahLst/>
              <a:cxnLst>
                <a:cxn ang="T6">
                  <a:pos x="T0" y="T1"/>
                </a:cxn>
                <a:cxn ang="T7">
                  <a:pos x="T2" y="T3"/>
                </a:cxn>
                <a:cxn ang="T8">
                  <a:pos x="T4" y="T5"/>
                </a:cxn>
              </a:cxnLst>
              <a:rect l="T9" t="T10" r="T11" b="T12"/>
              <a:pathLst>
                <a:path w="335" h="184">
                  <a:moveTo>
                    <a:pt x="335" y="0"/>
                  </a:moveTo>
                  <a:lnTo>
                    <a:pt x="0" y="5"/>
                  </a:lnTo>
                  <a:lnTo>
                    <a:pt x="0" y="184"/>
                  </a:lnTo>
                </a:path>
              </a:pathLst>
            </a:custGeom>
            <a:noFill/>
            <a:ln w="7938">
              <a:solidFill>
                <a:srgbClr val="E2E5E5"/>
              </a:solidFill>
              <a:prstDash val="solid"/>
              <a:round/>
              <a:headEnd/>
              <a:tailEnd/>
            </a:ln>
          </p:spPr>
          <p:txBody>
            <a:bodyPr/>
            <a:lstStyle/>
            <a:p>
              <a:pPr algn="l" rtl="0"/>
              <a:endParaRPr lang="en-US"/>
            </a:p>
          </p:txBody>
        </p:sp>
        <p:sp>
          <p:nvSpPr>
            <p:cNvPr id="13462" name="Freeform 672"/>
            <p:cNvSpPr>
              <a:spLocks/>
            </p:cNvSpPr>
            <p:nvPr/>
          </p:nvSpPr>
          <p:spPr bwMode="auto">
            <a:xfrm>
              <a:off x="2814" y="189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13463" name="Freeform 673"/>
            <p:cNvSpPr>
              <a:spLocks/>
            </p:cNvSpPr>
            <p:nvPr/>
          </p:nvSpPr>
          <p:spPr bwMode="auto">
            <a:xfrm>
              <a:off x="2477" y="2080"/>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grpSp>
      <p:grpSp>
        <p:nvGrpSpPr>
          <p:cNvPr id="7" name="Group 674"/>
          <p:cNvGrpSpPr>
            <a:grpSpLocks/>
          </p:cNvGrpSpPr>
          <p:nvPr/>
        </p:nvGrpSpPr>
        <p:grpSpPr bwMode="auto">
          <a:xfrm>
            <a:off x="1303338" y="5346700"/>
            <a:ext cx="909638" cy="1074738"/>
            <a:chOff x="1038" y="3238"/>
            <a:chExt cx="573" cy="677"/>
          </a:xfrm>
        </p:grpSpPr>
        <p:pic>
          <p:nvPicPr>
            <p:cNvPr id="13334" name="Picture 675"/>
            <p:cNvPicPr>
              <a:picLocks noChangeArrowheads="1"/>
            </p:cNvPicPr>
            <p:nvPr/>
          </p:nvPicPr>
          <p:blipFill>
            <a:blip r:embed="rId3" cstate="print"/>
            <a:srcRect/>
            <a:stretch>
              <a:fillRect/>
            </a:stretch>
          </p:blipFill>
          <p:spPr bwMode="auto">
            <a:xfrm>
              <a:off x="1078" y="3238"/>
              <a:ext cx="432" cy="528"/>
            </a:xfrm>
            <a:prstGeom prst="rect">
              <a:avLst/>
            </a:prstGeom>
            <a:noFill/>
            <a:ln w="9525">
              <a:noFill/>
              <a:miter lim="800000"/>
              <a:headEnd/>
              <a:tailEnd/>
            </a:ln>
          </p:spPr>
        </p:pic>
        <p:sp>
          <p:nvSpPr>
            <p:cNvPr id="13335" name="Text Box 676"/>
            <p:cNvSpPr txBox="1">
              <a:spLocks noChangeArrowheads="1"/>
            </p:cNvSpPr>
            <p:nvPr/>
          </p:nvSpPr>
          <p:spPr bwMode="auto">
            <a:xfrm>
              <a:off x="1038" y="3682"/>
              <a:ext cx="573" cy="233"/>
            </a:xfrm>
            <a:prstGeom prst="rect">
              <a:avLst/>
            </a:prstGeom>
            <a:noFill/>
            <a:ln w="9525">
              <a:noFill/>
              <a:miter lim="800000"/>
              <a:headEnd/>
              <a:tailEnd/>
            </a:ln>
          </p:spPr>
          <p:txBody>
            <a:bodyPr wrap="none">
              <a:spAutoFit/>
            </a:bodyPr>
            <a:lstStyle/>
            <a:p>
              <a:pPr algn="l" rtl="0"/>
              <a:r>
                <a:rPr lang="en-US" sz="1800"/>
                <a:t>Scanner</a:t>
              </a:r>
              <a:endParaRPr lang="th-TH" sz="1800"/>
            </a:p>
          </p:txBody>
        </p:sp>
      </p:grpSp>
      <p:sp>
        <p:nvSpPr>
          <p:cNvPr id="13327" name="Text Box 677"/>
          <p:cNvSpPr txBox="1">
            <a:spLocks noChangeArrowheads="1"/>
          </p:cNvSpPr>
          <p:nvPr/>
        </p:nvSpPr>
        <p:spPr bwMode="auto">
          <a:xfrm>
            <a:off x="6091238" y="6083300"/>
            <a:ext cx="882650" cy="366713"/>
          </a:xfrm>
          <a:prstGeom prst="rect">
            <a:avLst/>
          </a:prstGeom>
          <a:noFill/>
          <a:ln w="9525">
            <a:noFill/>
            <a:miter lim="800000"/>
            <a:headEnd/>
            <a:tailEnd/>
          </a:ln>
        </p:spPr>
        <p:txBody>
          <a:bodyPr wrap="none">
            <a:spAutoFit/>
          </a:bodyPr>
          <a:lstStyle/>
          <a:p>
            <a:r>
              <a:rPr lang="en-US" sz="1800"/>
              <a:t>Target</a:t>
            </a:r>
            <a:endParaRPr lang="th-TH" sz="1800"/>
          </a:p>
        </p:txBody>
      </p:sp>
      <p:sp>
        <p:nvSpPr>
          <p:cNvPr id="13328" name="Line 678"/>
          <p:cNvSpPr>
            <a:spLocks noChangeShapeType="1"/>
          </p:cNvSpPr>
          <p:nvPr/>
        </p:nvSpPr>
        <p:spPr bwMode="auto">
          <a:xfrm>
            <a:off x="2116138" y="5480050"/>
            <a:ext cx="3848100" cy="0"/>
          </a:xfrm>
          <a:prstGeom prst="line">
            <a:avLst/>
          </a:prstGeom>
          <a:noFill/>
          <a:ln w="38100">
            <a:solidFill>
              <a:srgbClr val="3333FF"/>
            </a:solidFill>
            <a:round/>
            <a:headEnd/>
            <a:tailEnd type="triangle" w="med" len="med"/>
          </a:ln>
        </p:spPr>
        <p:txBody>
          <a:bodyPr/>
          <a:lstStyle/>
          <a:p>
            <a:pPr algn="l" rtl="0"/>
            <a:endParaRPr lang="en-US"/>
          </a:p>
        </p:txBody>
      </p:sp>
      <p:sp>
        <p:nvSpPr>
          <p:cNvPr id="13329" name="Line 679"/>
          <p:cNvSpPr>
            <a:spLocks noChangeShapeType="1"/>
          </p:cNvSpPr>
          <p:nvPr/>
        </p:nvSpPr>
        <p:spPr bwMode="auto">
          <a:xfrm flipH="1">
            <a:off x="2054225" y="5775325"/>
            <a:ext cx="3879850" cy="0"/>
          </a:xfrm>
          <a:prstGeom prst="line">
            <a:avLst/>
          </a:prstGeom>
          <a:noFill/>
          <a:ln w="28575" cap="rnd">
            <a:solidFill>
              <a:srgbClr val="3333FF"/>
            </a:solidFill>
            <a:prstDash val="sysDot"/>
            <a:round/>
            <a:headEnd/>
            <a:tailEnd type="triangle" w="med" len="med"/>
          </a:ln>
        </p:spPr>
        <p:txBody>
          <a:bodyPr/>
          <a:lstStyle/>
          <a:p>
            <a:pPr algn="l" rtl="0"/>
            <a:endParaRPr lang="en-US"/>
          </a:p>
        </p:txBody>
      </p:sp>
      <p:sp>
        <p:nvSpPr>
          <p:cNvPr id="13330" name="Text Box 682"/>
          <p:cNvSpPr txBox="1">
            <a:spLocks noChangeArrowheads="1"/>
          </p:cNvSpPr>
          <p:nvPr/>
        </p:nvSpPr>
        <p:spPr bwMode="auto">
          <a:xfrm>
            <a:off x="3386231" y="4749800"/>
            <a:ext cx="1631857" cy="400110"/>
          </a:xfrm>
          <a:prstGeom prst="rect">
            <a:avLst/>
          </a:prstGeom>
          <a:noFill/>
          <a:ln w="9525">
            <a:noFill/>
            <a:miter lim="800000"/>
            <a:headEnd/>
            <a:tailEnd/>
          </a:ln>
        </p:spPr>
        <p:txBody>
          <a:bodyPr wrap="none">
            <a:spAutoFit/>
          </a:bodyPr>
          <a:lstStyle/>
          <a:p>
            <a:pPr algn="l" rtl="0"/>
            <a:r>
              <a:rPr lang="en-US" sz="2000"/>
              <a:t> a host is alive</a:t>
            </a:r>
            <a:endParaRPr lang="th-TH" sz="2000"/>
          </a:p>
        </p:txBody>
      </p:sp>
      <p:sp>
        <p:nvSpPr>
          <p:cNvPr id="13331" name="Text Box 683"/>
          <p:cNvSpPr txBox="1">
            <a:spLocks noChangeArrowheads="1"/>
          </p:cNvSpPr>
          <p:nvPr/>
        </p:nvSpPr>
        <p:spPr bwMode="auto">
          <a:xfrm>
            <a:off x="3444765" y="6010275"/>
            <a:ext cx="2565510" cy="400110"/>
          </a:xfrm>
          <a:prstGeom prst="rect">
            <a:avLst/>
          </a:prstGeom>
          <a:noFill/>
          <a:ln w="9525">
            <a:noFill/>
            <a:miter lim="800000"/>
            <a:headEnd/>
            <a:tailEnd/>
          </a:ln>
        </p:spPr>
        <p:txBody>
          <a:bodyPr wrap="none">
            <a:spAutoFit/>
          </a:bodyPr>
          <a:lstStyle/>
          <a:p>
            <a:pPr algn="l" rtl="0"/>
            <a:r>
              <a:rPr lang="en-US" sz="2000"/>
              <a:t> a host is down/filtered</a:t>
            </a:r>
            <a:endParaRPr lang="th-TH" sz="2000"/>
          </a:p>
        </p:txBody>
      </p:sp>
      <p:sp>
        <p:nvSpPr>
          <p:cNvPr id="13332" name="Rectangle 684"/>
          <p:cNvSpPr>
            <a:spLocks noChangeArrowheads="1"/>
          </p:cNvSpPr>
          <p:nvPr/>
        </p:nvSpPr>
        <p:spPr bwMode="auto">
          <a:xfrm>
            <a:off x="3001963" y="5337175"/>
            <a:ext cx="2019300" cy="227013"/>
          </a:xfrm>
          <a:prstGeom prst="rect">
            <a:avLst/>
          </a:prstGeom>
          <a:solidFill>
            <a:schemeClr val="bg1"/>
          </a:solidFill>
          <a:ln w="9525">
            <a:noFill/>
            <a:miter lim="800000"/>
            <a:headEnd/>
            <a:tailEnd/>
          </a:ln>
        </p:spPr>
        <p:txBody>
          <a:bodyPr wrap="none" anchor="ctr"/>
          <a:lstStyle/>
          <a:p>
            <a:pPr algn="ctr" rtl="0" fontAlgn="ctr"/>
            <a:r>
              <a:rPr lang="en-US" sz="1600"/>
              <a:t>ICMP ECHO request</a:t>
            </a:r>
            <a:endParaRPr lang="th-TH" sz="1600"/>
          </a:p>
        </p:txBody>
      </p:sp>
      <p:sp>
        <p:nvSpPr>
          <p:cNvPr id="13333" name="Rectangle 685"/>
          <p:cNvSpPr>
            <a:spLocks noChangeArrowheads="1"/>
          </p:cNvSpPr>
          <p:nvPr/>
        </p:nvSpPr>
        <p:spPr bwMode="auto">
          <a:xfrm>
            <a:off x="3057525" y="5659438"/>
            <a:ext cx="2020888" cy="227012"/>
          </a:xfrm>
          <a:prstGeom prst="rect">
            <a:avLst/>
          </a:prstGeom>
          <a:solidFill>
            <a:schemeClr val="bg1"/>
          </a:solidFill>
          <a:ln w="9525">
            <a:noFill/>
            <a:miter lim="800000"/>
            <a:headEnd/>
            <a:tailEnd/>
          </a:ln>
        </p:spPr>
        <p:txBody>
          <a:bodyPr wrap="none" anchor="ctr"/>
          <a:lstStyle/>
          <a:p>
            <a:pPr algn="ctr" rtl="0" fontAlgn="ctr"/>
            <a:r>
              <a:rPr lang="en-US" sz="1600"/>
              <a:t>No response</a:t>
            </a:r>
            <a:endParaRPr lang="th-TH" sz="160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p:spPr>
        <p:txBody>
          <a:bodyPr>
            <a:normAutofit fontScale="85000" lnSpcReduction="20000"/>
          </a:bodyPr>
          <a:lstStyle/>
          <a:p>
            <a:fld id="{935176E0-BE24-4802-9279-0C4B2A981AEE}" type="slidenum">
              <a:rPr lang="en-US" altLang="en-US"/>
              <a:pPr/>
              <a:t>11</a:t>
            </a:fld>
            <a:endParaRPr lang="en-US" altLang="en-US"/>
          </a:p>
        </p:txBody>
      </p:sp>
      <p:sp>
        <p:nvSpPr>
          <p:cNvPr id="9219" name="Rectangle 2"/>
          <p:cNvSpPr>
            <a:spLocks noGrp="1" noChangeArrowheads="1"/>
          </p:cNvSpPr>
          <p:nvPr>
            <p:ph type="title"/>
          </p:nvPr>
        </p:nvSpPr>
        <p:spPr/>
        <p:txBody>
          <a:bodyPr/>
          <a:lstStyle/>
          <a:p>
            <a:r>
              <a:rPr lang="en-GB" altLang="zh-CN" dirty="0" smtClean="0">
                <a:solidFill>
                  <a:schemeClr val="tx1"/>
                </a:solidFill>
                <a:effectLst>
                  <a:outerShdw blurRad="38100" dist="38100" dir="2700000" algn="tl">
                    <a:srgbClr val="C0C0C0"/>
                  </a:outerShdw>
                </a:effectLst>
                <a:ea typeface="SimSun" pitchFamily="2" charset="-122"/>
              </a:rPr>
              <a:t>Host Discovery : ICMP Sweeps</a:t>
            </a:r>
            <a:endParaRPr lang="en-US" altLang="en-US" dirty="0" smtClean="0"/>
          </a:p>
        </p:txBody>
      </p:sp>
      <p:sp>
        <p:nvSpPr>
          <p:cNvPr id="9220" name="Rectangle 3"/>
          <p:cNvSpPr>
            <a:spLocks noGrp="1" noChangeArrowheads="1"/>
          </p:cNvSpPr>
          <p:nvPr>
            <p:ph type="body" idx="1"/>
          </p:nvPr>
        </p:nvSpPr>
        <p:spPr/>
        <p:txBody>
          <a:bodyPr>
            <a:normAutofit fontScale="92500" lnSpcReduction="10000"/>
          </a:bodyPr>
          <a:lstStyle/>
          <a:p>
            <a:pPr algn="l" rtl="0">
              <a:lnSpc>
                <a:spcPct val="90000"/>
              </a:lnSpc>
            </a:pPr>
            <a:r>
              <a:rPr lang="en-US" dirty="0" smtClean="0"/>
              <a:t>Ping sweeps</a:t>
            </a:r>
          </a:p>
          <a:p>
            <a:pPr lvl="1" algn="l" rtl="0">
              <a:lnSpc>
                <a:spcPct val="90000"/>
              </a:lnSpc>
            </a:pPr>
            <a:r>
              <a:rPr lang="en-US" dirty="0" smtClean="0"/>
              <a:t>Also called an ICMP sweep</a:t>
            </a:r>
          </a:p>
          <a:p>
            <a:pPr lvl="1" algn="l" rtl="0">
              <a:lnSpc>
                <a:spcPct val="90000"/>
              </a:lnSpc>
            </a:pPr>
            <a:r>
              <a:rPr lang="en-US" dirty="0" smtClean="0"/>
              <a:t>Used by attackers to determine the location of a host</a:t>
            </a:r>
          </a:p>
          <a:p>
            <a:pPr lvl="1" algn="l" rtl="0">
              <a:lnSpc>
                <a:spcPct val="90000"/>
              </a:lnSpc>
            </a:pPr>
            <a:r>
              <a:rPr lang="en-US" dirty="0" smtClean="0"/>
              <a:t>Attacker sends a series of ICMP echo request packets in a range of IP addresses</a:t>
            </a:r>
          </a:p>
          <a:p>
            <a:pPr lvl="1" algn="l" rtl="0">
              <a:lnSpc>
                <a:spcPct val="90000"/>
              </a:lnSpc>
            </a:pPr>
            <a:r>
              <a:rPr lang="en-US" dirty="0" smtClean="0"/>
              <a:t>Ping sweep alone does not cause harm</a:t>
            </a:r>
          </a:p>
          <a:p>
            <a:pPr algn="l" rtl="0" eaLnBrk="1" hangingPunct="1"/>
            <a:r>
              <a:rPr lang="en-US" altLang="en-US" dirty="0" smtClean="0"/>
              <a:t>ARP Probes</a:t>
            </a:r>
          </a:p>
          <a:p>
            <a:pPr lvl="1" algn="l" rtl="0" eaLnBrk="1" hangingPunct="1"/>
            <a:r>
              <a:rPr lang="en-US" altLang="en-US" dirty="0" smtClean="0"/>
              <a:t>Why ARP scan? When you use ICMP ping scan, the OS needs to send out ARP request to figure out the MAC address</a:t>
            </a:r>
          </a:p>
          <a:p>
            <a:pPr lvl="1" algn="l" rtl="0" eaLnBrk="1" hangingPunct="1"/>
            <a:r>
              <a:rPr lang="en-US" altLang="en-US" dirty="0" smtClean="0"/>
              <a:t>You are sending millions of ARP request.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7698" name="Rectangle 2"/>
          <p:cNvSpPr>
            <a:spLocks noGrp="1" noChangeArrowheads="1"/>
          </p:cNvSpPr>
          <p:nvPr>
            <p:ph type="title"/>
          </p:nvPr>
        </p:nvSpPr>
        <p:spPr>
          <a:xfrm>
            <a:off x="479425" y="431800"/>
            <a:ext cx="7353300" cy="606425"/>
          </a:xfrm>
        </p:spPr>
        <p:txBody>
          <a:bodyPr lIns="0" tIns="0" rIns="0" bIns="0">
            <a:normAutofit fontScale="90000"/>
          </a:bodyPr>
          <a:lstStyle/>
          <a:p>
            <a:pPr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mtClean="0">
                <a:solidFill>
                  <a:schemeClr val="tx1"/>
                </a:solidFill>
                <a:effectLst>
                  <a:outerShdw blurRad="38100" dist="38100" dir="2700000" algn="tl">
                    <a:srgbClr val="C0C0C0"/>
                  </a:outerShdw>
                </a:effectLst>
                <a:ea typeface="SimSun" pitchFamily="2" charset="-122"/>
              </a:rPr>
              <a:t>Host Discovery : Broadcast ICMP</a:t>
            </a:r>
          </a:p>
        </p:txBody>
      </p:sp>
      <p:sp>
        <p:nvSpPr>
          <p:cNvPr id="797699" name="Rectangle 3"/>
          <p:cNvSpPr>
            <a:spLocks noGrp="1" noChangeArrowheads="1"/>
          </p:cNvSpPr>
          <p:nvPr>
            <p:ph type="body" idx="1"/>
          </p:nvPr>
        </p:nvSpPr>
        <p:spPr/>
        <p:txBody>
          <a:bodyPr lIns="0" tIns="0" rIns="0" bIns="0"/>
          <a:lstStyle/>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US" altLang="zh-CN" smtClean="0">
                <a:effectLst>
                  <a:outerShdw blurRad="38100" dist="38100" dir="2700000" algn="tl">
                    <a:srgbClr val="C0C0C0"/>
                  </a:outerShdw>
                </a:effectLst>
                <a:ea typeface="SimSun" pitchFamily="2" charset="-122"/>
              </a:rPr>
              <a:t>Sending ICMP ECHO request to the network and/or broadcast addresses</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400" smtClean="0">
                <a:effectLst>
                  <a:outerShdw blurRad="38100" dist="38100" dir="2700000" algn="tl">
                    <a:srgbClr val="C0C0C0"/>
                  </a:outerShdw>
                </a:effectLst>
                <a:ea typeface="SimSun" pitchFamily="2" charset="-122"/>
              </a:rPr>
              <a:t>Windows ignored this </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400" smtClean="0">
                <a:effectLst>
                  <a:outerShdw blurRad="38100" dist="38100" dir="2700000" algn="tl">
                    <a:srgbClr val="C0C0C0"/>
                  </a:outerShdw>
                </a:effectLst>
                <a:ea typeface="SimSun" pitchFamily="2" charset="-122"/>
              </a:rPr>
              <a:t>Most routers blocked this</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99746" name="Rectangle 2"/>
          <p:cNvSpPr>
            <a:spLocks noGrp="1" noChangeArrowheads="1"/>
          </p:cNvSpPr>
          <p:nvPr>
            <p:ph type="title"/>
          </p:nvPr>
        </p:nvSpPr>
        <p:spPr>
          <a:xfrm>
            <a:off x="479425" y="431800"/>
            <a:ext cx="7353300" cy="606425"/>
          </a:xfrm>
        </p:spPr>
        <p:txBody>
          <a:bodyPr lIns="0" tIns="0" rIns="0" bIns="0">
            <a:normAutofit fontScale="90000"/>
          </a:bodyPr>
          <a:lstStyle/>
          <a:p>
            <a:pPr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mtClean="0">
                <a:solidFill>
                  <a:schemeClr val="tx1"/>
                </a:solidFill>
                <a:effectLst>
                  <a:outerShdw blurRad="38100" dist="38100" dir="2700000" algn="tl">
                    <a:srgbClr val="C0C0C0"/>
                  </a:outerShdw>
                </a:effectLst>
                <a:ea typeface="SimSun" pitchFamily="2" charset="-122"/>
              </a:rPr>
              <a:t>Host Discovery : Non-ECHO ICMP</a:t>
            </a:r>
          </a:p>
        </p:txBody>
      </p:sp>
      <p:sp>
        <p:nvSpPr>
          <p:cNvPr id="799747" name="Rectangle 3"/>
          <p:cNvSpPr>
            <a:spLocks noGrp="1" noChangeArrowheads="1"/>
          </p:cNvSpPr>
          <p:nvPr>
            <p:ph type="body" idx="1"/>
          </p:nvPr>
        </p:nvSpPr>
        <p:spPr/>
        <p:txBody>
          <a:bodyPr lIns="0" tIns="0" rIns="0" bIns="0"/>
          <a:lstStyle/>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500" dirty="0" smtClean="0">
                <a:effectLst>
                  <a:outerShdw blurRad="38100" dist="38100" dir="2700000" algn="tl">
                    <a:srgbClr val="C0C0C0"/>
                  </a:outerShdw>
                </a:effectLst>
                <a:ea typeface="SimSun" pitchFamily="2" charset="-122"/>
              </a:rPr>
              <a:t>ICMP type 13 messages (TIMESTAMP), </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200" dirty="0" smtClean="0">
                <a:effectLst>
                  <a:outerShdw blurRad="38100" dist="38100" dir="2700000" algn="tl">
                    <a:srgbClr val="C0C0C0"/>
                  </a:outerShdw>
                </a:effectLst>
                <a:ea typeface="SimSun" pitchFamily="2" charset="-122"/>
              </a:rPr>
              <a:t>Query Current Time</a:t>
            </a:r>
          </a:p>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endParaRPr lang="en-US" altLang="zh-CN" sz="2500" dirty="0" smtClean="0">
              <a:effectLst>
                <a:outerShdw blurRad="38100" dist="38100" dir="2700000" algn="tl">
                  <a:srgbClr val="C0C0C0"/>
                </a:outerShdw>
              </a:effectLst>
              <a:ea typeface="SimSun" pitchFamily="2" charset="-122"/>
            </a:endParaRPr>
          </a:p>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500" dirty="0" smtClean="0">
                <a:effectLst>
                  <a:outerShdw blurRad="38100" dist="38100" dir="2700000" algn="tl">
                    <a:srgbClr val="C0C0C0"/>
                  </a:outerShdw>
                </a:effectLst>
                <a:ea typeface="SimSun" pitchFamily="2" charset="-122"/>
              </a:rPr>
              <a:t>ICMP type 17 messages (ADDRESS MASK REQUEST)</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200" dirty="0" smtClean="0">
                <a:effectLst>
                  <a:outerShdw blurRad="38100" dist="38100" dir="2700000" algn="tl">
                    <a:srgbClr val="C0C0C0"/>
                  </a:outerShdw>
                </a:effectLst>
                <a:ea typeface="SimSun" pitchFamily="2" charset="-122"/>
              </a:rPr>
              <a:t>diskless systems to obtain its subnet mask at bootstrap time (RFC 792)</a:t>
            </a:r>
          </a:p>
          <a:p>
            <a:pPr marL="323850" indent="-323850" algn="l" defTabSz="863600" rtl="0" eaLnBrk="1" hangingPunct="1">
              <a:buClr>
                <a:srgbClr val="FF3300"/>
              </a:buClr>
              <a:buSzTx/>
              <a:tabLst>
                <a:tab pos="723900" algn="l"/>
                <a:tab pos="1447800" algn="l"/>
                <a:tab pos="2171700" algn="l"/>
                <a:tab pos="2895600" algn="l"/>
                <a:tab pos="3619500" algn="l"/>
                <a:tab pos="4343400" algn="l"/>
                <a:tab pos="5067300" algn="l"/>
                <a:tab pos="5791200" algn="l"/>
                <a:tab pos="6515100" algn="l"/>
                <a:tab pos="7239000" algn="l"/>
              </a:tabLst>
              <a:defRPr/>
            </a:pPr>
            <a:endParaRPr lang="en-GB" altLang="zh-CN" sz="2500" dirty="0" smtClean="0">
              <a:effectLst>
                <a:outerShdw blurRad="38100" dist="38100" dir="2700000" algn="tl">
                  <a:srgbClr val="C0C0C0"/>
                </a:outerShdw>
              </a:effectLst>
              <a:ea typeface="SimSun" pitchFamily="2" charset="-122"/>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1794" name="Rectangle 2"/>
          <p:cNvSpPr>
            <a:spLocks noGrp="1" noChangeArrowheads="1"/>
          </p:cNvSpPr>
          <p:nvPr>
            <p:ph type="title"/>
          </p:nvPr>
        </p:nvSpPr>
        <p:spPr>
          <a:xfrm>
            <a:off x="479425" y="431800"/>
            <a:ext cx="7353300" cy="606425"/>
          </a:xfrm>
        </p:spPr>
        <p:txBody>
          <a:bodyPr lIns="0" tIns="0" rIns="0" bIns="0">
            <a:normAutofit fontScale="90000"/>
          </a:bodyPr>
          <a:lstStyle/>
          <a:p>
            <a:pPr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mtClean="0">
                <a:solidFill>
                  <a:schemeClr val="tx1"/>
                </a:solidFill>
                <a:effectLst>
                  <a:outerShdw blurRad="38100" dist="38100" dir="2700000" algn="tl">
                    <a:srgbClr val="C0C0C0"/>
                  </a:outerShdw>
                </a:effectLst>
                <a:ea typeface="SimSun" pitchFamily="2" charset="-122"/>
              </a:rPr>
              <a:t>Host Discovery : TCP Sweeps</a:t>
            </a:r>
          </a:p>
        </p:txBody>
      </p:sp>
      <p:sp>
        <p:nvSpPr>
          <p:cNvPr id="801795" name="Rectangle 3"/>
          <p:cNvSpPr>
            <a:spLocks noGrp="1" noChangeArrowheads="1"/>
          </p:cNvSpPr>
          <p:nvPr>
            <p:ph type="body" idx="1"/>
          </p:nvPr>
        </p:nvSpPr>
        <p:spPr/>
        <p:txBody>
          <a:bodyPr lIns="0" tIns="0" rIns="0" bIns="0"/>
          <a:lstStyle/>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800" dirty="0" smtClean="0">
                <a:effectLst>
                  <a:outerShdw blurRad="38100" dist="38100" dir="2700000" algn="tl">
                    <a:srgbClr val="C0C0C0"/>
                  </a:outerShdw>
                </a:effectLst>
                <a:ea typeface="SimSun" pitchFamily="2" charset="-122"/>
              </a:rPr>
              <a:t>Sending TCP ACK </a:t>
            </a:r>
            <a:r>
              <a:rPr lang="en-US" altLang="zh-CN" sz="2800" smtClean="0">
                <a:effectLst>
                  <a:outerShdw blurRad="38100" dist="38100" dir="2700000" algn="tl">
                    <a:srgbClr val="C0C0C0"/>
                  </a:outerShdw>
                </a:effectLst>
                <a:ea typeface="SimSun" pitchFamily="2" charset="-122"/>
              </a:rPr>
              <a:t>or </a:t>
            </a:r>
            <a:r>
              <a:rPr lang="en-US" altLang="zh-CN" sz="2800" smtClean="0">
                <a:effectLst>
                  <a:outerShdw blurRad="38100" dist="38100" dir="2700000" algn="tl">
                    <a:srgbClr val="C0C0C0"/>
                  </a:outerShdw>
                </a:effectLst>
                <a:ea typeface="SimSun" pitchFamily="2" charset="-122"/>
              </a:rPr>
              <a:t>TCP </a:t>
            </a:r>
            <a:r>
              <a:rPr lang="en-US" altLang="zh-CN" sz="2800" dirty="0" smtClean="0">
                <a:effectLst>
                  <a:outerShdw blurRad="38100" dist="38100" dir="2700000" algn="tl">
                    <a:srgbClr val="C0C0C0"/>
                  </a:outerShdw>
                </a:effectLst>
                <a:ea typeface="SimSun" pitchFamily="2" charset="-122"/>
              </a:rPr>
              <a:t>SYN packets</a:t>
            </a:r>
          </a:p>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800" dirty="0" smtClean="0">
                <a:effectLst>
                  <a:outerShdw blurRad="38100" dist="38100" dir="2700000" algn="tl">
                    <a:srgbClr val="C0C0C0"/>
                  </a:outerShdw>
                </a:effectLst>
                <a:ea typeface="SimSun" pitchFamily="2" charset="-122"/>
              </a:rPr>
              <a:t>The port number can be selected to avoid blocking by firewall</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400" dirty="0" smtClean="0">
                <a:effectLst>
                  <a:outerShdw blurRad="38100" dist="38100" dir="2700000" algn="tl">
                    <a:srgbClr val="C0C0C0"/>
                  </a:outerShdw>
                </a:effectLst>
                <a:ea typeface="SimSun" pitchFamily="2" charset="-122"/>
              </a:rPr>
              <a:t>Usually a good pick would be 21 / 22 / 23 / 25 / 80</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endParaRPr lang="en-US" altLang="zh-CN" sz="2400" dirty="0" smtClean="0">
              <a:effectLst>
                <a:outerShdw blurRad="38100" dist="38100" dir="2700000" algn="tl">
                  <a:srgbClr val="C0C0C0"/>
                </a:outerShdw>
              </a:effectLst>
              <a:ea typeface="SimSun" pitchFamily="2" charset="-122"/>
            </a:endParaRPr>
          </a:p>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800" dirty="0" smtClean="0">
                <a:effectLst>
                  <a:outerShdw blurRad="38100" dist="38100" dir="2700000" algn="tl">
                    <a:srgbClr val="C0C0C0"/>
                  </a:outerShdw>
                </a:effectLst>
                <a:ea typeface="SimSun" pitchFamily="2" charset="-122"/>
              </a:rPr>
              <a:t>But.. firewalls can spoof a RESET packet for an IP address, so TCP Sweeps may not be reliable.</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3842" name="Rectangle 2"/>
          <p:cNvSpPr>
            <a:spLocks noGrp="1" noChangeArrowheads="1"/>
          </p:cNvSpPr>
          <p:nvPr>
            <p:ph type="title"/>
          </p:nvPr>
        </p:nvSpPr>
        <p:spPr>
          <a:xfrm>
            <a:off x="479425" y="431800"/>
            <a:ext cx="7353300" cy="606425"/>
          </a:xfrm>
        </p:spPr>
        <p:txBody>
          <a:bodyPr lIns="0" tIns="0" rIns="0" bIns="0">
            <a:normAutofit fontScale="90000"/>
          </a:bodyPr>
          <a:lstStyle/>
          <a:p>
            <a:pPr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mtClean="0">
                <a:solidFill>
                  <a:schemeClr val="tx1"/>
                </a:solidFill>
                <a:effectLst>
                  <a:outerShdw blurRad="38100" dist="38100" dir="2700000" algn="tl">
                    <a:srgbClr val="C0C0C0"/>
                  </a:outerShdw>
                </a:effectLst>
                <a:ea typeface="SimSun" pitchFamily="2" charset="-122"/>
              </a:rPr>
              <a:t>Host Discovery : UDP Sweeps</a:t>
            </a:r>
          </a:p>
        </p:txBody>
      </p:sp>
      <p:sp>
        <p:nvSpPr>
          <p:cNvPr id="803843" name="Rectangle 3"/>
          <p:cNvSpPr>
            <a:spLocks noGrp="1" noChangeArrowheads="1"/>
          </p:cNvSpPr>
          <p:nvPr>
            <p:ph type="body" idx="1"/>
          </p:nvPr>
        </p:nvSpPr>
        <p:spPr/>
        <p:txBody>
          <a:bodyPr lIns="0" tIns="0" rIns="0" bIns="0"/>
          <a:lstStyle/>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400" dirty="0" smtClean="0">
                <a:effectLst>
                  <a:outerShdw blurRad="38100" dist="38100" dir="2700000" algn="tl">
                    <a:srgbClr val="C0C0C0"/>
                  </a:outerShdw>
                </a:effectLst>
                <a:ea typeface="SimSun" pitchFamily="2" charset="-122"/>
              </a:rPr>
              <a:t>Relies on the ICMP PORT UNREACHABLE</a:t>
            </a:r>
          </a:p>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400" dirty="0" smtClean="0">
                <a:effectLst>
                  <a:outerShdw blurRad="38100" dist="38100" dir="2700000" algn="tl">
                    <a:srgbClr val="C0C0C0"/>
                  </a:outerShdw>
                </a:effectLst>
                <a:ea typeface="SimSun" pitchFamily="2" charset="-122"/>
              </a:rPr>
              <a:t>Assume the port is opened if no ICMP PORT UNREACHABLE message is received after sending a UDP datagram</a:t>
            </a:r>
          </a:p>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400" dirty="0" smtClean="0">
                <a:effectLst>
                  <a:outerShdw blurRad="38100" dist="38100" dir="2700000" algn="tl">
                    <a:srgbClr val="C0C0C0"/>
                  </a:outerShdw>
                </a:effectLst>
                <a:ea typeface="SimSun" pitchFamily="2" charset="-122"/>
              </a:rPr>
              <a:t>Cons:</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000" dirty="0" smtClean="0">
                <a:effectLst>
                  <a:outerShdw blurRad="38100" dist="38100" dir="2700000" algn="tl">
                    <a:srgbClr val="C0C0C0"/>
                  </a:outerShdw>
                </a:effectLst>
                <a:ea typeface="SimSun" pitchFamily="2" charset="-122"/>
              </a:rPr>
              <a:t>Routers can drop UDP packets as they cross the Internet</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000" dirty="0" smtClean="0">
                <a:effectLst>
                  <a:outerShdw blurRad="38100" dist="38100" dir="2700000" algn="tl">
                    <a:srgbClr val="C0C0C0"/>
                  </a:outerShdw>
                </a:effectLst>
                <a:ea typeface="SimSun" pitchFamily="2" charset="-122"/>
              </a:rPr>
              <a:t>Many UDP services do not respond when correctly probed</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000" dirty="0" smtClean="0">
                <a:effectLst>
                  <a:outerShdw blurRad="38100" dist="38100" dir="2700000" algn="tl">
                    <a:srgbClr val="C0C0C0"/>
                  </a:outerShdw>
                </a:effectLst>
                <a:ea typeface="SimSun" pitchFamily="2" charset="-122"/>
              </a:rPr>
              <a:t>Firewalls are usually configured to drop UDP packets (except for DNS)</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000" dirty="0" smtClean="0">
                <a:effectLst>
                  <a:outerShdw blurRad="38100" dist="38100" dir="2700000" algn="tl">
                    <a:srgbClr val="C0C0C0"/>
                  </a:outerShdw>
                </a:effectLst>
                <a:ea typeface="SimSun" pitchFamily="2" charset="-122"/>
              </a:rPr>
              <a:t>UDP sweep relies on the fact that a non-active UDP port will respond with an ICMP PORT UNREACHABLE message</a:t>
            </a:r>
          </a:p>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endParaRPr lang="en-US" altLang="zh-CN" sz="2400" dirty="0" smtClean="0">
              <a:effectLst>
                <a:outerShdw blurRad="38100" dist="38100" dir="2700000" algn="tl">
                  <a:srgbClr val="C0C0C0"/>
                </a:outerShdw>
              </a:effectLst>
              <a:ea typeface="SimSun" pitchFamily="2" charset="-122"/>
            </a:endParaRPr>
          </a:p>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endParaRPr lang="en-US" altLang="zh-CN" sz="2400" dirty="0" smtClean="0">
              <a:effectLst>
                <a:outerShdw blurRad="38100" dist="38100" dir="2700000" algn="tl">
                  <a:srgbClr val="C0C0C0"/>
                </a:outerShdw>
              </a:effectLst>
              <a:ea typeface="SimSun" pitchFamily="2" charset="-122"/>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4018" name="Rectangle 2"/>
          <p:cNvSpPr>
            <a:spLocks noGrp="1" noChangeArrowheads="1"/>
          </p:cNvSpPr>
          <p:nvPr>
            <p:ph type="title"/>
          </p:nvPr>
        </p:nvSpPr>
        <p:spPr>
          <a:xfrm>
            <a:off x="391296" y="506540"/>
            <a:ext cx="7484292" cy="531685"/>
          </a:xfrm>
        </p:spPr>
        <p:txBody>
          <a:bodyPr lIns="0" tIns="0" rIns="0" bIns="0">
            <a:normAutofit fontScale="90000"/>
          </a:bodyPr>
          <a:lstStyle/>
          <a:p>
            <a:pPr algn="r"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mtClean="0">
                <a:solidFill>
                  <a:schemeClr val="tx1"/>
                </a:solidFill>
                <a:effectLst>
                  <a:outerShdw blurRad="38100" dist="38100" dir="2700000" algn="tl">
                    <a:srgbClr val="C0C0C0"/>
                  </a:outerShdw>
                </a:effectLst>
                <a:ea typeface="SimSun" pitchFamily="2" charset="-122"/>
              </a:rPr>
              <a:t>nmap Host Discovery summary</a:t>
            </a:r>
          </a:p>
        </p:txBody>
      </p:sp>
      <p:sp>
        <p:nvSpPr>
          <p:cNvPr id="854019" name="Rectangle 3"/>
          <p:cNvSpPr>
            <a:spLocks noGrp="1" noChangeArrowheads="1"/>
          </p:cNvSpPr>
          <p:nvPr>
            <p:ph type="body" idx="1"/>
          </p:nvPr>
        </p:nvSpPr>
        <p:spPr>
          <a:xfrm>
            <a:off x="323528" y="1844824"/>
            <a:ext cx="8453760" cy="3897164"/>
          </a:xfrm>
        </p:spPr>
        <p:txBody>
          <a:bodyPr lIns="0" tIns="0" rIns="0" bIns="0"/>
          <a:lstStyle/>
          <a:p>
            <a:pPr marL="323850" indent="-32385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smtClean="0">
                <a:effectLst>
                  <a:outerShdw blurRad="38100" dist="38100" dir="2700000" algn="tl">
                    <a:srgbClr val="C0C0C0"/>
                  </a:outerShdw>
                </a:effectLst>
                <a:ea typeface="SimSun" pitchFamily="2" charset="-122"/>
              </a:rPr>
              <a:t> sL: List Scan - simply list targets to scan</a:t>
            </a:r>
          </a:p>
          <a:p>
            <a:pPr marL="323850" indent="-32385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smtClean="0">
                <a:effectLst>
                  <a:outerShdw blurRad="38100" dist="38100" dir="2700000" algn="tl">
                    <a:srgbClr val="C0C0C0"/>
                  </a:outerShdw>
                </a:effectLst>
                <a:ea typeface="SimSun" pitchFamily="2" charset="-122"/>
              </a:rPr>
              <a:t>-sP: Ping Scan - go no further than determining if host is online</a:t>
            </a:r>
          </a:p>
          <a:p>
            <a:pPr marL="323850" indent="-32385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smtClean="0">
                <a:effectLst>
                  <a:outerShdw blurRad="38100" dist="38100" dir="2700000" algn="tl">
                    <a:srgbClr val="C0C0C0"/>
                  </a:outerShdw>
                </a:effectLst>
                <a:ea typeface="SimSun" pitchFamily="2" charset="-122"/>
              </a:rPr>
              <a:t>-PN: Treat all hosts as online -- skip host discovery</a:t>
            </a:r>
          </a:p>
          <a:p>
            <a:pPr marL="323850" indent="-32385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smtClean="0">
                <a:effectLst>
                  <a:outerShdw blurRad="38100" dist="38100" dir="2700000" algn="tl">
                    <a:srgbClr val="C0C0C0"/>
                  </a:outerShdw>
                </a:effectLst>
                <a:ea typeface="SimSun" pitchFamily="2" charset="-122"/>
              </a:rPr>
              <a:t>-PS/PA/PU [portlist]: TCP SYN/ACK or UDP discovery to given ports</a:t>
            </a:r>
          </a:p>
          <a:p>
            <a:pPr marL="323850" indent="-32385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smtClean="0">
                <a:effectLst>
                  <a:outerShdw blurRad="38100" dist="38100" dir="2700000" algn="tl">
                    <a:srgbClr val="C0C0C0"/>
                  </a:outerShdw>
                </a:effectLst>
                <a:ea typeface="SimSun" pitchFamily="2" charset="-122"/>
              </a:rPr>
              <a:t>-PE/PP/PM: ICMP echo, timestamp, and netmask request discovery probes</a:t>
            </a:r>
          </a:p>
          <a:p>
            <a:pPr marL="323850" indent="-32385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smtClean="0">
                <a:effectLst>
                  <a:outerShdw blurRad="38100" dist="38100" dir="2700000" algn="tl">
                    <a:srgbClr val="C0C0C0"/>
                  </a:outerShdw>
                </a:effectLst>
                <a:ea typeface="SimSun" pitchFamily="2" charset="-122"/>
              </a:rPr>
              <a:t>-PO [protocol list]: IP Protocol Ping</a:t>
            </a:r>
          </a:p>
          <a:p>
            <a:pPr marL="323850" indent="-32385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smtClean="0">
                <a:effectLst>
                  <a:outerShdw blurRad="38100" dist="38100" dir="2700000" algn="tl">
                    <a:srgbClr val="C0C0C0"/>
                  </a:outerShdw>
                </a:effectLst>
                <a:ea typeface="SimSun" pitchFamily="2" charset="-122"/>
              </a:rPr>
              <a:t>-n/-R: Never do DNS resolution/Always resolve [default: sometimes]</a:t>
            </a:r>
          </a:p>
          <a:p>
            <a:pPr marL="323850" indent="-32385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smtClean="0">
                <a:effectLst>
                  <a:outerShdw blurRad="38100" dist="38100" dir="2700000" algn="tl">
                    <a:srgbClr val="C0C0C0"/>
                  </a:outerShdw>
                </a:effectLst>
                <a:ea typeface="SimSun" pitchFamily="2" charset="-122"/>
              </a:rPr>
              <a:t>--dns-servers &lt;serv1[,serv2],...&gt;: Specify custom DNS servers</a:t>
            </a:r>
          </a:p>
          <a:p>
            <a:pPr marL="323850" indent="-32385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smtClean="0">
                <a:effectLst>
                  <a:outerShdw blurRad="38100" dist="38100" dir="2700000" algn="tl">
                    <a:srgbClr val="C0C0C0"/>
                  </a:outerShdw>
                </a:effectLst>
                <a:ea typeface="SimSun" pitchFamily="2" charset="-122"/>
              </a:rPr>
              <a:t>--system-dns: Use OS's DNS resolver</a:t>
            </a:r>
          </a:p>
          <a:p>
            <a:pPr marL="323850" indent="-32385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th-TH" altLang="zh-CN" sz="2000" smtClean="0">
                <a:effectLst>
                  <a:outerShdw blurRad="38100" dist="38100" dir="2700000" algn="tl">
                    <a:srgbClr val="C0C0C0"/>
                  </a:outerShdw>
                </a:effectLst>
                <a:cs typeface="Tahoma" pitchFamily="34" charset="0"/>
              </a:rPr>
              <a:t>-sU: UDP Scan</a:t>
            </a:r>
            <a:r>
              <a:rPr lang="en-US" altLang="zh-CN" sz="2000" smtClean="0">
                <a:effectLst>
                  <a:outerShdw blurRad="38100" dist="38100" dir="2700000" algn="tl">
                    <a:srgbClr val="C0C0C0"/>
                  </a:outerShdw>
                </a:effectLst>
                <a:ea typeface="SimSun" pitchFamily="2" charset="-122"/>
                <a:cs typeface="Tahoma" pitchFamily="34" charset="0"/>
              </a:rPr>
              <a:t/>
            </a:r>
            <a:br>
              <a:rPr lang="en-US" altLang="zh-CN" sz="2000" smtClean="0">
                <a:effectLst>
                  <a:outerShdw blurRad="38100" dist="38100" dir="2700000" algn="tl">
                    <a:srgbClr val="C0C0C0"/>
                  </a:outerShdw>
                </a:effectLst>
                <a:ea typeface="SimSun" pitchFamily="2" charset="-122"/>
                <a:cs typeface="Tahoma" pitchFamily="34" charset="0"/>
              </a:rPr>
            </a:br>
            <a:endParaRPr lang="en-GB" altLang="zh-CN" sz="2400" smtClean="0">
              <a:effectLst>
                <a:outerShdw blurRad="38100" dist="38100" dir="2700000" algn="tl">
                  <a:srgbClr val="C0C0C0"/>
                </a:outerShdw>
              </a:effectLst>
              <a:ea typeface="SimSun" pitchFamily="2" charset="-122"/>
            </a:endParaRPr>
          </a:p>
          <a:p>
            <a:pPr marL="701675" lvl="1" indent="-269875" algn="l" defTabSz="863600" rtl="0" eaLnBrk="1" hangingPunct="1">
              <a:lnSpc>
                <a:spcPct val="80000"/>
              </a:lnSpc>
              <a:buSzTx/>
              <a:tabLst>
                <a:tab pos="723900" algn="l"/>
                <a:tab pos="1447800" algn="l"/>
                <a:tab pos="2171700" algn="l"/>
                <a:tab pos="2895600" algn="l"/>
                <a:tab pos="3619500" algn="l"/>
                <a:tab pos="4343400" algn="l"/>
                <a:tab pos="5067300" algn="l"/>
                <a:tab pos="5791200" algn="l"/>
                <a:tab pos="6515100" algn="l"/>
                <a:tab pos="7239000" algn="l"/>
              </a:tabLst>
              <a:defRPr/>
            </a:pPr>
            <a:endParaRPr lang="en-GB" altLang="zh-CN" sz="2000" smtClean="0">
              <a:effectLst>
                <a:outerShdw blurRad="38100" dist="38100" dir="2700000" algn="tl">
                  <a:srgbClr val="C0C0C0"/>
                </a:outerShdw>
              </a:effectLst>
              <a:ea typeface="SimSun" pitchFamily="2" charset="-122"/>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smtClean="0"/>
              <a:t>Introduction to port scanning</a:t>
            </a:r>
            <a:endParaRPr lang="en-US" dirty="0"/>
          </a:p>
        </p:txBody>
      </p:sp>
      <p:sp>
        <p:nvSpPr>
          <p:cNvPr id="6147" name="Rectangle 3"/>
          <p:cNvSpPr>
            <a:spLocks noGrp="1" noChangeArrowheads="1"/>
          </p:cNvSpPr>
          <p:nvPr>
            <p:ph type="body" idx="1"/>
          </p:nvPr>
        </p:nvSpPr>
        <p:spPr/>
        <p:txBody>
          <a:bodyPr/>
          <a:lstStyle/>
          <a:p>
            <a:pPr algn="l" rtl="0"/>
            <a:r>
              <a:rPr lang="en-US" sz="2800" dirty="0"/>
              <a:t>Ports to a computer are like windows or doors to a house</a:t>
            </a:r>
          </a:p>
          <a:p>
            <a:pPr algn="l" rtl="0"/>
            <a:r>
              <a:rPr lang="en-US" sz="2800" dirty="0"/>
              <a:t>Port scanning attacks are much like a burglar searching all the windows and doors of a house to look for unlocked entry ways</a:t>
            </a:r>
          </a:p>
          <a:p>
            <a:pPr algn="l" rtl="0"/>
            <a:r>
              <a:rPr lang="en-US" sz="2800" dirty="0"/>
              <a:t>If a window is left unlocked (like a port being “open” or not in use), it may be easy for the intruder to enter the house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Port states</a:t>
            </a:r>
            <a:endParaRPr lang="ar-SA" dirty="0"/>
          </a:p>
        </p:txBody>
      </p:sp>
      <p:sp>
        <p:nvSpPr>
          <p:cNvPr id="3" name="Content Placeholder 2"/>
          <p:cNvSpPr>
            <a:spLocks noGrp="1"/>
          </p:cNvSpPr>
          <p:nvPr>
            <p:ph sz="quarter" idx="1"/>
          </p:nvPr>
        </p:nvSpPr>
        <p:spPr/>
        <p:txBody>
          <a:bodyPr>
            <a:normAutofit lnSpcReduction="10000"/>
          </a:bodyPr>
          <a:lstStyle/>
          <a:p>
            <a:pPr algn="l" rtl="0"/>
            <a:r>
              <a:rPr lang="en-US" dirty="0" smtClean="0"/>
              <a:t>The main goal of port scanning is to </a:t>
            </a:r>
            <a:r>
              <a:rPr lang="en-US" dirty="0" err="1" smtClean="0"/>
              <a:t>ﬁnd</a:t>
            </a:r>
            <a:r>
              <a:rPr lang="en-US" dirty="0" smtClean="0"/>
              <a:t> out which ports are </a:t>
            </a:r>
            <a:r>
              <a:rPr lang="en-US" b="1" dirty="0" smtClean="0"/>
              <a:t>open</a:t>
            </a:r>
            <a:r>
              <a:rPr lang="en-US" dirty="0" smtClean="0"/>
              <a:t>, which are</a:t>
            </a:r>
            <a:r>
              <a:rPr lang="en-US" b="1" dirty="0" smtClean="0"/>
              <a:t> closed</a:t>
            </a:r>
            <a:r>
              <a:rPr lang="en-US" dirty="0" smtClean="0"/>
              <a:t>, and which are </a:t>
            </a:r>
            <a:r>
              <a:rPr lang="en-US" b="1" dirty="0" err="1" smtClean="0"/>
              <a:t>ﬁltered</a:t>
            </a:r>
            <a:r>
              <a:rPr lang="en-US" b="1" dirty="0" smtClean="0"/>
              <a:t>.</a:t>
            </a:r>
          </a:p>
          <a:p>
            <a:pPr algn="l" rtl="0"/>
            <a:r>
              <a:rPr lang="en-US" dirty="0" smtClean="0"/>
              <a:t>Port scanning is about testing the states of ports on a (remote) machine</a:t>
            </a:r>
            <a:r>
              <a:rPr lang="en-US" b="1" dirty="0" smtClean="0"/>
              <a:t>. </a:t>
            </a:r>
          </a:p>
          <a:p>
            <a:pPr algn="l" rtl="0"/>
            <a:r>
              <a:rPr lang="en-US" b="1" dirty="0" smtClean="0"/>
              <a:t>Open </a:t>
            </a:r>
            <a:r>
              <a:rPr lang="en-US" dirty="0" smtClean="0"/>
              <a:t>is  the most interesting states, which means that there is an application listening on that port waiting for connections</a:t>
            </a:r>
          </a:p>
          <a:p>
            <a:pPr algn="l" rtl="0"/>
            <a:r>
              <a:rPr lang="en-US" dirty="0" smtClean="0"/>
              <a:t>Port Scanning is one of </a:t>
            </a:r>
            <a:r>
              <a:rPr lang="en-US" u="sng" dirty="0" smtClean="0"/>
              <a:t>the most popular among the reconnaissance techniques attackers use. </a:t>
            </a:r>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Example of port assignments</a:t>
            </a:r>
          </a:p>
        </p:txBody>
      </p:sp>
      <p:sp>
        <p:nvSpPr>
          <p:cNvPr id="5123" name="Rectangle 3"/>
          <p:cNvSpPr>
            <a:spLocks noGrp="1" noChangeArrowheads="1"/>
          </p:cNvSpPr>
          <p:nvPr>
            <p:ph sz="quarter" idx="1"/>
          </p:nvPr>
        </p:nvSpPr>
        <p:spPr/>
        <p:txBody>
          <a:bodyPr/>
          <a:lstStyle/>
          <a:p>
            <a:endParaRPr lang="en-US" dirty="0"/>
          </a:p>
        </p:txBody>
      </p:sp>
      <p:pic>
        <p:nvPicPr>
          <p:cNvPr id="1026" name="Picture 2" descr="http://cdn.ttgtmedia.com/ITKE/uploads/blogs.dir/58/files/2008/11/tcp.jpg"/>
          <p:cNvPicPr>
            <a:picLocks noChangeAspect="1" noChangeArrowheads="1"/>
          </p:cNvPicPr>
          <p:nvPr/>
        </p:nvPicPr>
        <p:blipFill>
          <a:blip r:embed="rId2" cstate="print"/>
          <a:srcRect/>
          <a:stretch>
            <a:fillRect/>
          </a:stretch>
        </p:blipFill>
        <p:spPr bwMode="auto">
          <a:xfrm>
            <a:off x="395536" y="1556792"/>
            <a:ext cx="8376584" cy="3672408"/>
          </a:xfrm>
          <a:prstGeom prst="rect">
            <a:avLst/>
          </a:prstGeom>
          <a:noFill/>
        </p:spPr>
      </p:pic>
      <p:pic>
        <p:nvPicPr>
          <p:cNvPr id="1027" name="Picture 3"/>
          <p:cNvPicPr>
            <a:picLocks noChangeAspect="1" noChangeArrowheads="1"/>
          </p:cNvPicPr>
          <p:nvPr/>
        </p:nvPicPr>
        <p:blipFill>
          <a:blip r:embed="rId3" cstate="print"/>
          <a:srcRect/>
          <a:stretch>
            <a:fillRect/>
          </a:stretch>
        </p:blipFill>
        <p:spPr bwMode="auto">
          <a:xfrm>
            <a:off x="1619672" y="5286375"/>
            <a:ext cx="5572125" cy="1571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Penetration testing</a:t>
            </a:r>
            <a:endParaRPr lang="en-US" dirty="0"/>
          </a:p>
        </p:txBody>
      </p:sp>
      <p:sp>
        <p:nvSpPr>
          <p:cNvPr id="3" name="Content Placeholder 2"/>
          <p:cNvSpPr>
            <a:spLocks noGrp="1"/>
          </p:cNvSpPr>
          <p:nvPr>
            <p:ph sz="quarter" idx="1"/>
          </p:nvPr>
        </p:nvSpPr>
        <p:spPr/>
        <p:txBody>
          <a:bodyPr>
            <a:normAutofit fontScale="77500" lnSpcReduction="20000"/>
          </a:bodyPr>
          <a:lstStyle/>
          <a:p>
            <a:pPr algn="l" rtl="0"/>
            <a:r>
              <a:rPr lang="en-US" dirty="0" smtClean="0"/>
              <a:t>Penetration testing is a method of testing a network’s security by using various tools and techniques common to attackers. </a:t>
            </a:r>
          </a:p>
          <a:p>
            <a:pPr algn="l" rtl="0">
              <a:buNone/>
            </a:pPr>
            <a:endParaRPr lang="en-US" dirty="0" smtClean="0"/>
          </a:p>
          <a:p>
            <a:pPr algn="l" rtl="0"/>
            <a:r>
              <a:rPr lang="en-US" dirty="0" smtClean="0"/>
              <a:t>The methodology used is similar to that of an attacker: </a:t>
            </a:r>
          </a:p>
          <a:p>
            <a:pPr lvl="1" algn="l" rtl="0"/>
            <a:r>
              <a:rPr lang="en-US" dirty="0" smtClean="0"/>
              <a:t>enumerate the network,</a:t>
            </a:r>
          </a:p>
          <a:p>
            <a:pPr lvl="1" algn="l" rtl="0"/>
            <a:r>
              <a:rPr lang="en-US" dirty="0" smtClean="0"/>
              <a:t> assess vulnerabilities,</a:t>
            </a:r>
          </a:p>
          <a:p>
            <a:pPr lvl="1" algn="l" rtl="0"/>
            <a:r>
              <a:rPr lang="en-US" dirty="0" smtClean="0"/>
              <a:t> research vulnerabilities for known exploits,</a:t>
            </a:r>
          </a:p>
          <a:p>
            <a:pPr lvl="1" algn="l" rtl="0"/>
            <a:r>
              <a:rPr lang="en-US" dirty="0" smtClean="0"/>
              <a:t> and then use tools available to penetrate the network.</a:t>
            </a:r>
          </a:p>
          <a:p>
            <a:pPr lvl="1" algn="l" rtl="0">
              <a:buNone/>
            </a:pPr>
            <a:endParaRPr lang="en-US" dirty="0" smtClean="0"/>
          </a:p>
          <a:p>
            <a:pPr algn="l" rtl="0"/>
            <a:r>
              <a:rPr lang="en-US" dirty="0" smtClean="0"/>
              <a:t>A good penetration test should result in a report that explains  the weaknesses found, lists them from most critical to least critical, and  provides suggestions for improving the network’s security.</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state</a:t>
            </a:r>
            <a:endParaRPr lang="ar-SA" dirty="0"/>
          </a:p>
        </p:txBody>
      </p:sp>
      <p:sp>
        <p:nvSpPr>
          <p:cNvPr id="3" name="Content Placeholder 2"/>
          <p:cNvSpPr>
            <a:spLocks noGrp="1"/>
          </p:cNvSpPr>
          <p:nvPr>
            <p:ph sz="quarter" idx="1"/>
          </p:nvPr>
        </p:nvSpPr>
        <p:spPr/>
        <p:txBody>
          <a:bodyPr>
            <a:normAutofit fontScale="70000" lnSpcReduction="20000"/>
          </a:bodyPr>
          <a:lstStyle/>
          <a:p>
            <a:pPr algn="l" rtl="0"/>
            <a:r>
              <a:rPr lang="en-US" sz="3200" dirty="0" smtClean="0"/>
              <a:t>a given port on your machine is </a:t>
            </a:r>
            <a:r>
              <a:rPr lang="en-US" sz="3200" b="1" dirty="0" smtClean="0"/>
              <a:t>open</a:t>
            </a:r>
            <a:r>
              <a:rPr lang="en-US" sz="3200" dirty="0" smtClean="0"/>
              <a:t> if you are running a server program on the machine and the port is assigned to the server.</a:t>
            </a:r>
          </a:p>
          <a:p>
            <a:pPr algn="l" rtl="0">
              <a:buNone/>
            </a:pPr>
            <a:endParaRPr lang="en-US" dirty="0" smtClean="0"/>
          </a:p>
          <a:p>
            <a:pPr algn="l" rtl="0"/>
            <a:r>
              <a:rPr lang="en-US" dirty="0" smtClean="0"/>
              <a:t>An application is actively accepting connections on this port.</a:t>
            </a:r>
          </a:p>
          <a:p>
            <a:pPr algn="l" rtl="0">
              <a:buNone/>
            </a:pPr>
            <a:endParaRPr lang="en-US" dirty="0" smtClean="0"/>
          </a:p>
          <a:p>
            <a:pPr algn="l" rtl="0"/>
            <a:r>
              <a:rPr lang="en-US" dirty="0" smtClean="0"/>
              <a:t> These are ports that attackers are looking for, as every open port is a potential entry point into the system.</a:t>
            </a:r>
          </a:p>
          <a:p>
            <a:pPr algn="l" rtl="0">
              <a:buNone/>
            </a:pPr>
            <a:endParaRPr lang="en-US" dirty="0" smtClean="0"/>
          </a:p>
          <a:p>
            <a:pPr algn="l" rtl="0"/>
            <a:r>
              <a:rPr lang="en-US" dirty="0" smtClean="0"/>
              <a:t>Administrators should try to keep the number of open ports to a minimum in order to decrease the risk of a successful attack.</a:t>
            </a:r>
          </a:p>
          <a:p>
            <a:pPr algn="l" rtl="0">
              <a:buNone/>
            </a:pPr>
            <a:endParaRPr lang="en-US" dirty="0" smtClean="0"/>
          </a:p>
          <a:p>
            <a:pPr algn="l" rtl="0"/>
            <a:r>
              <a:rPr lang="en-US" dirty="0" smtClean="0"/>
              <a:t> Obviously some ports will be open to provide certain services, but these ports should be protected in some way (e.g. a </a:t>
            </a:r>
            <a:r>
              <a:rPr lang="en-US" dirty="0" err="1" smtClean="0"/>
              <a:t>ﬁrewall</a:t>
            </a:r>
            <a:r>
              <a:rPr lang="en-US" dirty="0" smtClean="0"/>
              <a:t>, TCP wrappers, white lists of hosts </a:t>
            </a:r>
            <a:r>
              <a:rPr lang="en-US" dirty="0" err="1" smtClean="0"/>
              <a:t>thatmay</a:t>
            </a:r>
            <a:r>
              <a:rPr lang="en-US" dirty="0" smtClean="0"/>
              <a:t> connect).</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Filtered State</a:t>
            </a:r>
            <a:endParaRPr lang="ar-SA" dirty="0"/>
          </a:p>
        </p:txBody>
      </p:sp>
      <p:sp>
        <p:nvSpPr>
          <p:cNvPr id="3" name="Content Placeholder 2"/>
          <p:cNvSpPr>
            <a:spLocks noGrp="1"/>
          </p:cNvSpPr>
          <p:nvPr>
            <p:ph sz="quarter" idx="1"/>
          </p:nvPr>
        </p:nvSpPr>
        <p:spPr/>
        <p:txBody>
          <a:bodyPr>
            <a:normAutofit/>
          </a:bodyPr>
          <a:lstStyle/>
          <a:p>
            <a:pPr algn="l" rtl="0"/>
            <a:r>
              <a:rPr lang="en-US" sz="2400" dirty="0" smtClean="0"/>
              <a:t>This state means that NMAP is not able to determine whether a port is open or not. </a:t>
            </a:r>
          </a:p>
          <a:p>
            <a:pPr algn="l" rtl="0">
              <a:buNone/>
            </a:pPr>
            <a:endParaRPr lang="en-US" sz="2400" dirty="0" smtClean="0"/>
          </a:p>
          <a:p>
            <a:pPr algn="l" rtl="0"/>
            <a:r>
              <a:rPr lang="en-US" sz="2400" dirty="0" smtClean="0"/>
              <a:t>what we mean is that the packets passing through that port are subject to the </a:t>
            </a:r>
            <a:r>
              <a:rPr lang="en-US" sz="2400" dirty="0" err="1" smtClean="0"/>
              <a:t>ﬁltering</a:t>
            </a:r>
            <a:r>
              <a:rPr lang="en-US" sz="2400" dirty="0" smtClean="0"/>
              <a:t> rules of a firewall or router rules.</a:t>
            </a:r>
          </a:p>
          <a:p>
            <a:pPr algn="l" rtl="0"/>
            <a:endParaRPr lang="en-US" sz="2400" dirty="0" smtClean="0"/>
          </a:p>
          <a:p>
            <a:pPr algn="l" rtl="0"/>
            <a:r>
              <a:rPr lang="en-US" sz="2400" dirty="0" smtClean="0"/>
              <a:t>Sometimes the response is an error message or no reply at all.</a:t>
            </a:r>
            <a:endParaRPr lang="ar-SA"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Closed state</a:t>
            </a:r>
            <a:endParaRPr lang="ar-SA" dirty="0"/>
          </a:p>
        </p:txBody>
      </p:sp>
      <p:sp>
        <p:nvSpPr>
          <p:cNvPr id="3" name="Content Placeholder 2"/>
          <p:cNvSpPr>
            <a:spLocks noGrp="1"/>
          </p:cNvSpPr>
          <p:nvPr>
            <p:ph sz="quarter" idx="1"/>
          </p:nvPr>
        </p:nvSpPr>
        <p:spPr/>
        <p:txBody>
          <a:bodyPr>
            <a:normAutofit/>
          </a:bodyPr>
          <a:lstStyle/>
          <a:p>
            <a:pPr algn="l" rtl="0"/>
            <a:r>
              <a:rPr lang="en-US" sz="2400" dirty="0" smtClean="0"/>
              <a:t>A closed port is accessible, i.e. it receives and responds to probe packets, but there is no application listening on it. </a:t>
            </a:r>
          </a:p>
          <a:p>
            <a:pPr algn="l" rtl="0">
              <a:buNone/>
            </a:pPr>
            <a:endParaRPr lang="en-US" sz="2400" dirty="0" smtClean="0"/>
          </a:p>
          <a:p>
            <a:pPr algn="l" rtl="0"/>
            <a:r>
              <a:rPr lang="en-US" sz="2400" dirty="0" smtClean="0"/>
              <a:t>While not directly exploitable for an attack, they may still provide other useful information (e.g. that a host is online, about the operating system a host is running).</a:t>
            </a:r>
          </a:p>
          <a:p>
            <a:pPr algn="l" rtl="0">
              <a:buNone/>
            </a:pPr>
            <a:endParaRPr lang="en-US" sz="2400" dirty="0" smtClean="0"/>
          </a:p>
          <a:p>
            <a:pPr algn="l" rtl="0"/>
            <a:r>
              <a:rPr lang="en-US" sz="2400" dirty="0" smtClean="0"/>
              <a:t>If a port on a remote host is closed and your computer sends it a SYN packet, the remote host will respond back with a RST packet .</a:t>
            </a:r>
          </a:p>
          <a:p>
            <a:pPr algn="l" rtl="0"/>
            <a:endParaRPr lang="en-US" sz="24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TCP flags</a:t>
            </a:r>
            <a:endParaRPr lang="en-US" dirty="0"/>
          </a:p>
        </p:txBody>
      </p:sp>
      <p:sp>
        <p:nvSpPr>
          <p:cNvPr id="3" name="Content Placeholder 2"/>
          <p:cNvSpPr>
            <a:spLocks noGrp="1"/>
          </p:cNvSpPr>
          <p:nvPr>
            <p:ph sz="quarter" idx="1"/>
          </p:nvPr>
        </p:nvSpPr>
        <p:spPr/>
        <p:txBody>
          <a:bodyPr>
            <a:normAutofit lnSpcReduction="10000"/>
          </a:bodyPr>
          <a:lstStyle/>
          <a:p>
            <a:pPr algn="l" rtl="0"/>
            <a:r>
              <a:rPr lang="en-US" b="1" dirty="0" smtClean="0"/>
              <a:t>SYN</a:t>
            </a:r>
            <a:r>
              <a:rPr lang="en-US" dirty="0" smtClean="0"/>
              <a:t> - Initiates a connection</a:t>
            </a:r>
          </a:p>
          <a:p>
            <a:pPr algn="l" rtl="0"/>
            <a:r>
              <a:rPr lang="en-US" b="1" dirty="0" smtClean="0"/>
              <a:t>ACK</a:t>
            </a:r>
            <a:r>
              <a:rPr lang="en-US" dirty="0" smtClean="0"/>
              <a:t> - Acknowledges received data</a:t>
            </a:r>
          </a:p>
          <a:p>
            <a:pPr algn="l" rtl="0"/>
            <a:r>
              <a:rPr lang="en-US" b="1" dirty="0" smtClean="0"/>
              <a:t>FIN</a:t>
            </a:r>
            <a:r>
              <a:rPr lang="en-US" dirty="0" smtClean="0"/>
              <a:t> - Closes a connection</a:t>
            </a:r>
          </a:p>
          <a:p>
            <a:pPr algn="l" rtl="0"/>
            <a:r>
              <a:rPr lang="en-US" b="1" dirty="0" smtClean="0"/>
              <a:t>RST</a:t>
            </a:r>
            <a:r>
              <a:rPr lang="en-US" dirty="0" smtClean="0"/>
              <a:t> - Aborts a connection in response to an error</a:t>
            </a:r>
          </a:p>
          <a:p>
            <a:pPr algn="l" rtl="0"/>
            <a:r>
              <a:rPr lang="en-US" b="1" dirty="0" smtClean="0"/>
              <a:t>URG</a:t>
            </a:r>
            <a:r>
              <a:rPr lang="en-US" dirty="0" smtClean="0"/>
              <a:t>-is used to inform a receiving station that certain data within a segment is urgent and should be prioritized</a:t>
            </a:r>
          </a:p>
          <a:p>
            <a:pPr algn="l" rtl="0"/>
            <a:r>
              <a:rPr lang="en-US" b="1" dirty="0" smtClean="0"/>
              <a:t>PSH-</a:t>
            </a:r>
            <a:r>
              <a:rPr lang="en-US" dirty="0" smtClean="0"/>
              <a:t> Used to force data delivery without waiting for buffers to fill. </a:t>
            </a:r>
          </a:p>
          <a:p>
            <a:pPr algn="l" rtl="0"/>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19CD7ADC-6329-4081-9885-A2BD52D6A83F}" type="slidenum">
              <a:rPr lang="en-US"/>
              <a:pPr/>
              <a:t>24</a:t>
            </a:fld>
            <a:endParaRPr lang="en-US"/>
          </a:p>
        </p:txBody>
      </p:sp>
      <p:sp>
        <p:nvSpPr>
          <p:cNvPr id="301058" name="Rectangle 2"/>
          <p:cNvSpPr>
            <a:spLocks noGrp="1" noChangeArrowheads="1"/>
          </p:cNvSpPr>
          <p:nvPr>
            <p:ph type="title"/>
          </p:nvPr>
        </p:nvSpPr>
        <p:spPr>
          <a:xfrm>
            <a:off x="533400" y="381000"/>
            <a:ext cx="8077200" cy="1295400"/>
          </a:xfrm>
        </p:spPr>
        <p:txBody>
          <a:bodyPr>
            <a:normAutofit/>
          </a:bodyPr>
          <a:lstStyle/>
          <a:p>
            <a:r>
              <a:rPr lang="en-US" sz="3200" dirty="0" smtClean="0"/>
              <a:t>Types of Port Scans -Normal </a:t>
            </a:r>
            <a:r>
              <a:rPr lang="en-US" sz="3200" dirty="0"/>
              <a:t>TCP Handshake</a:t>
            </a:r>
          </a:p>
        </p:txBody>
      </p:sp>
      <p:sp>
        <p:nvSpPr>
          <p:cNvPr id="301059" name="Rectangle 3"/>
          <p:cNvSpPr>
            <a:spLocks noGrp="1" noChangeArrowheads="1"/>
          </p:cNvSpPr>
          <p:nvPr>
            <p:ph type="body" idx="1"/>
          </p:nvPr>
        </p:nvSpPr>
        <p:spPr>
          <a:xfrm>
            <a:off x="457200" y="1676400"/>
            <a:ext cx="8305800" cy="4800600"/>
          </a:xfrm>
        </p:spPr>
        <p:txBody>
          <a:bodyPr/>
          <a:lstStyle/>
          <a:p>
            <a:pPr lvl="1" algn="l" rtl="0">
              <a:buFont typeface="Wingdings" pitchFamily="2" charset="2"/>
              <a:buNone/>
            </a:pPr>
            <a:r>
              <a:rPr lang="en-US" sz="3200" dirty="0"/>
              <a:t>	Client	 	SYN </a:t>
            </a:r>
            <a:r>
              <a:rPr lang="en-US" sz="3200" dirty="0">
                <a:sym typeface="Wingdings" pitchFamily="2" charset="2"/>
              </a:rPr>
              <a:t></a:t>
            </a:r>
            <a:r>
              <a:rPr lang="en-US" sz="3200" dirty="0"/>
              <a:t> 	Server</a:t>
            </a:r>
          </a:p>
          <a:p>
            <a:pPr lvl="1" algn="l" rtl="0">
              <a:buFont typeface="Wingdings" pitchFamily="2" charset="2"/>
              <a:buNone/>
            </a:pPr>
            <a:r>
              <a:rPr lang="en-US" sz="3200" dirty="0"/>
              <a:t>	Client	 </a:t>
            </a:r>
            <a:r>
              <a:rPr lang="en-US" sz="3200" dirty="0">
                <a:sym typeface="Wingdings" pitchFamily="2" charset="2"/>
              </a:rPr>
              <a:t> </a:t>
            </a:r>
            <a:r>
              <a:rPr lang="en-US" sz="3200" dirty="0"/>
              <a:t>SYN/ACK	Server</a:t>
            </a:r>
          </a:p>
          <a:p>
            <a:pPr lvl="1" algn="l" rtl="0">
              <a:buFont typeface="Wingdings" pitchFamily="2" charset="2"/>
              <a:buNone/>
            </a:pPr>
            <a:r>
              <a:rPr lang="en-US" sz="3200" dirty="0"/>
              <a:t>	Client	 	ACK	</a:t>
            </a:r>
            <a:r>
              <a:rPr lang="en-US" sz="3200" dirty="0">
                <a:sym typeface="Wingdings" pitchFamily="2" charset="2"/>
              </a:rPr>
              <a:t></a:t>
            </a:r>
            <a:r>
              <a:rPr lang="en-US" sz="3200" dirty="0"/>
              <a:t> 	Server</a:t>
            </a:r>
          </a:p>
          <a:p>
            <a:pPr lvl="1" algn="l" rtl="0">
              <a:buFont typeface="Wingdings" pitchFamily="2" charset="2"/>
              <a:buNone/>
            </a:pPr>
            <a:endParaRPr lang="en-US" sz="3200" dirty="0"/>
          </a:p>
          <a:p>
            <a:pPr lvl="1" algn="l" rtl="0">
              <a:buFont typeface="Wingdings" pitchFamily="2" charset="2"/>
              <a:buNone/>
            </a:pPr>
            <a:endParaRPr lang="en-US" sz="3600" dirty="0"/>
          </a:p>
          <a:p>
            <a:pPr lvl="1" algn="l" rtl="0">
              <a:buFont typeface="Wingdings" pitchFamily="2" charset="2"/>
              <a:buNone/>
            </a:pPr>
            <a:endParaRPr lang="en-US" sz="3600" dirty="0"/>
          </a:p>
          <a:p>
            <a:pPr lvl="1" algn="l" rtl="0">
              <a:buFont typeface="Wingdings" pitchFamily="2" charset="2"/>
              <a:buNone/>
            </a:pPr>
            <a:r>
              <a:rPr lang="en-US" sz="3600" dirty="0"/>
              <a:t>After this, you are ready to send data</a:t>
            </a:r>
            <a:endParaRPr lang="en-US" dirty="0">
              <a:sym typeface="Wingdings" pitchFamily="2" charset="2"/>
            </a:endParaRPr>
          </a:p>
        </p:txBody>
      </p:sp>
      <p:pic>
        <p:nvPicPr>
          <p:cNvPr id="301061" name="Picture 5" descr="Clipboard02"/>
          <p:cNvPicPr>
            <a:picLocks noChangeAspect="1" noChangeArrowheads="1"/>
          </p:cNvPicPr>
          <p:nvPr/>
        </p:nvPicPr>
        <p:blipFill>
          <a:blip r:embed="rId3" cstate="print"/>
          <a:srcRect l="22501" t="32495"/>
          <a:stretch>
            <a:fillRect/>
          </a:stretch>
        </p:blipFill>
        <p:spPr bwMode="auto">
          <a:xfrm>
            <a:off x="2057400" y="3810000"/>
            <a:ext cx="4724400" cy="1108075"/>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890" name="Rectangle 2"/>
          <p:cNvSpPr>
            <a:spLocks noGrp="1" noChangeArrowheads="1"/>
          </p:cNvSpPr>
          <p:nvPr>
            <p:ph type="title"/>
          </p:nvPr>
        </p:nvSpPr>
        <p:spPr>
          <a:xfrm>
            <a:off x="424833" y="502642"/>
            <a:ext cx="7407892" cy="535583"/>
          </a:xfrm>
        </p:spPr>
        <p:txBody>
          <a:bodyPr lIns="0" tIns="0" rIns="0" bIns="0">
            <a:normAutofit fontScale="90000"/>
          </a:bodyPr>
          <a:lstStyle/>
          <a:p>
            <a:pPr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mtClean="0">
                <a:solidFill>
                  <a:schemeClr val="tx1"/>
                </a:solidFill>
                <a:effectLst>
                  <a:outerShdw blurRad="38100" dist="38100" dir="2700000" algn="tl">
                    <a:srgbClr val="C0C0C0"/>
                  </a:outerShdw>
                </a:effectLst>
                <a:ea typeface="SimSun" pitchFamily="2" charset="-122"/>
              </a:rPr>
              <a:t>Port Scanning</a:t>
            </a:r>
          </a:p>
        </p:txBody>
      </p:sp>
      <p:sp>
        <p:nvSpPr>
          <p:cNvPr id="805891" name="Rectangle 3"/>
          <p:cNvSpPr>
            <a:spLocks noGrp="1" noChangeArrowheads="1"/>
          </p:cNvSpPr>
          <p:nvPr>
            <p:ph type="body" idx="1"/>
          </p:nvPr>
        </p:nvSpPr>
        <p:spPr>
          <a:xfrm>
            <a:off x="395536" y="1844823"/>
            <a:ext cx="8367464" cy="3925739"/>
          </a:xfrm>
        </p:spPr>
        <p:txBody>
          <a:bodyPr lIns="0" tIns="0" rIns="0" bIns="0"/>
          <a:lstStyle/>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800" smtClean="0">
                <a:effectLst>
                  <a:outerShdw blurRad="38100" dist="38100" dir="2700000" algn="tl">
                    <a:srgbClr val="C0C0C0"/>
                  </a:outerShdw>
                </a:effectLst>
                <a:ea typeface="SimSun" pitchFamily="2" charset="-122"/>
              </a:rPr>
              <a:t>To determine what services are running or in a LISTENING</a:t>
            </a:r>
          </a:p>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endParaRPr lang="en-GB" altLang="zh-CN" sz="2800" smtClean="0">
              <a:effectLst>
                <a:outerShdw blurRad="38100" dist="38100" dir="2700000" algn="tl">
                  <a:srgbClr val="C0C0C0"/>
                </a:outerShdw>
              </a:effectLst>
              <a:ea typeface="SimSun" pitchFamily="2" charset="-122"/>
            </a:endParaRPr>
          </a:p>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800" smtClean="0">
                <a:effectLst>
                  <a:outerShdw blurRad="38100" dist="38100" dir="2700000" algn="tl">
                    <a:srgbClr val="C0C0C0"/>
                  </a:outerShdw>
                </a:effectLst>
                <a:ea typeface="SimSun" pitchFamily="2" charset="-122"/>
              </a:rPr>
              <a:t>Some well known types</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400" smtClean="0">
                <a:effectLst>
                  <a:outerShdw blurRad="38100" dist="38100" dir="2700000" algn="tl">
                    <a:srgbClr val="C0C0C0"/>
                  </a:outerShdw>
                </a:effectLst>
                <a:ea typeface="SimSun" pitchFamily="2" charset="-122"/>
              </a:rPr>
              <a:t>TCP Connect Scan</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400" smtClean="0">
                <a:effectLst>
                  <a:outerShdw blurRad="38100" dist="38100" dir="2700000" algn="tl">
                    <a:srgbClr val="C0C0C0"/>
                  </a:outerShdw>
                </a:effectLst>
                <a:ea typeface="SimSun" pitchFamily="2" charset="-122"/>
              </a:rPr>
              <a:t>TCP SYN scan</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400" smtClean="0">
                <a:effectLst>
                  <a:outerShdw blurRad="38100" dist="38100" dir="2700000" algn="tl">
                    <a:srgbClr val="C0C0C0"/>
                  </a:outerShdw>
                </a:effectLst>
                <a:ea typeface="SimSun" pitchFamily="2" charset="-122"/>
              </a:rPr>
              <a:t>Stealth scan</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400" smtClean="0">
                <a:effectLst>
                  <a:outerShdw blurRad="38100" dist="38100" dir="2700000" algn="tl">
                    <a:srgbClr val="C0C0C0"/>
                  </a:outerShdw>
                </a:effectLst>
                <a:ea typeface="SimSun" pitchFamily="2" charset="-122"/>
              </a:rPr>
              <a:t>FTP bounce scan</a:t>
            </a:r>
          </a:p>
          <a:p>
            <a:pPr marL="323850" indent="-323850" algn="l" defTabSz="863600" rtl="0" eaLnBrk="1" hangingPunct="1">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Lst>
              <a:defRPr/>
            </a:pPr>
            <a:endParaRPr lang="en-GB" altLang="zh-CN" sz="2800" smtClean="0">
              <a:effectLst>
                <a:outerShdw blurRad="38100" dist="38100" dir="2700000" algn="tl">
                  <a:srgbClr val="C0C0C0"/>
                </a:outerShdw>
              </a:effectLst>
              <a:ea typeface="SimSun" pitchFamily="2" charset="-122"/>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030"/>
          <p:cNvSpPr>
            <a:spLocks noChangeArrowheads="1"/>
          </p:cNvSpPr>
          <p:nvPr/>
        </p:nvSpPr>
        <p:spPr bwMode="auto">
          <a:xfrm>
            <a:off x="693738" y="4405313"/>
            <a:ext cx="7483475" cy="1600200"/>
          </a:xfrm>
          <a:prstGeom prst="rect">
            <a:avLst/>
          </a:prstGeom>
          <a:solidFill>
            <a:srgbClr val="FFFFCC"/>
          </a:solidFill>
          <a:ln w="9525">
            <a:solidFill>
              <a:schemeClr val="tx1"/>
            </a:solidFill>
            <a:miter lim="800000"/>
            <a:headEnd/>
            <a:tailEnd/>
          </a:ln>
        </p:spPr>
        <p:txBody>
          <a:bodyPr wrap="none" anchor="ctr"/>
          <a:lstStyle/>
          <a:p>
            <a:pPr algn="l" rtl="0"/>
            <a:endParaRPr lang="en-US"/>
          </a:p>
        </p:txBody>
      </p:sp>
      <p:sp>
        <p:nvSpPr>
          <p:cNvPr id="20483" name="Rectangle 1028"/>
          <p:cNvSpPr>
            <a:spLocks noChangeArrowheads="1"/>
          </p:cNvSpPr>
          <p:nvPr/>
        </p:nvSpPr>
        <p:spPr bwMode="auto">
          <a:xfrm>
            <a:off x="709613" y="2641600"/>
            <a:ext cx="7483475" cy="1600200"/>
          </a:xfrm>
          <a:prstGeom prst="rect">
            <a:avLst/>
          </a:prstGeom>
          <a:solidFill>
            <a:srgbClr val="FFFFCC"/>
          </a:solidFill>
          <a:ln w="9525">
            <a:solidFill>
              <a:schemeClr val="tx1"/>
            </a:solidFill>
            <a:miter lim="800000"/>
            <a:headEnd/>
            <a:tailEnd/>
          </a:ln>
        </p:spPr>
        <p:txBody>
          <a:bodyPr wrap="none" anchor="ctr"/>
          <a:lstStyle/>
          <a:p>
            <a:pPr algn="l" rtl="0"/>
            <a:endParaRPr lang="en-US"/>
          </a:p>
        </p:txBody>
      </p:sp>
      <p:sp>
        <p:nvSpPr>
          <p:cNvPr id="807938" name="Rectangle 2"/>
          <p:cNvSpPr>
            <a:spLocks noGrp="1" noChangeArrowheads="1"/>
          </p:cNvSpPr>
          <p:nvPr>
            <p:ph type="title"/>
          </p:nvPr>
        </p:nvSpPr>
        <p:spPr>
          <a:xfrm>
            <a:off x="479425" y="431800"/>
            <a:ext cx="7353300" cy="606425"/>
          </a:xfrm>
        </p:spPr>
        <p:txBody>
          <a:bodyPr lIns="0" tIns="0" rIns="0" bIns="0">
            <a:normAutofit fontScale="90000"/>
          </a:bodyPr>
          <a:lstStyle/>
          <a:p>
            <a:pPr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dirty="0" smtClean="0">
                <a:solidFill>
                  <a:schemeClr val="tx1"/>
                </a:solidFill>
                <a:effectLst>
                  <a:outerShdw blurRad="38100" dist="38100" dir="2700000" algn="tl">
                    <a:srgbClr val="C0C0C0"/>
                  </a:outerShdw>
                </a:effectLst>
                <a:ea typeface="SimSun" pitchFamily="2" charset="-122"/>
              </a:rPr>
              <a:t>Port Scanning : TCP Connect Scan</a:t>
            </a:r>
          </a:p>
        </p:txBody>
      </p:sp>
      <p:sp>
        <p:nvSpPr>
          <p:cNvPr id="807939" name="Rectangle 3"/>
          <p:cNvSpPr>
            <a:spLocks noGrp="1" noChangeArrowheads="1"/>
          </p:cNvSpPr>
          <p:nvPr>
            <p:ph type="body" idx="1"/>
          </p:nvPr>
        </p:nvSpPr>
        <p:spPr>
          <a:xfrm>
            <a:off x="0" y="1556792"/>
            <a:ext cx="8763000" cy="1088430"/>
          </a:xfrm>
        </p:spPr>
        <p:txBody>
          <a:bodyPr lIns="0" tIns="0" rIns="0" bIns="0">
            <a:normAutofit lnSpcReduction="10000"/>
          </a:bodyPr>
          <a:lstStyle/>
          <a:p>
            <a:pPr marL="323850" indent="-323850" algn="l" defTabSz="863600" rtl="0" eaLnBrk="1" hangingPunct="1">
              <a:lnSpc>
                <a:spcPct val="9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400" dirty="0" smtClean="0">
                <a:effectLst>
                  <a:outerShdw blurRad="38100" dist="38100" dir="2700000" algn="tl">
                    <a:srgbClr val="C0C0C0"/>
                  </a:outerShdw>
                </a:effectLst>
                <a:ea typeface="SimSun" pitchFamily="2" charset="-122"/>
              </a:rPr>
              <a:t>Use basic TCP connection establishment mechanism; complete 3-ways handshake</a:t>
            </a:r>
          </a:p>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400" dirty="0" smtClean="0">
                <a:effectLst>
                  <a:outerShdw blurRad="38100" dist="38100" dir="2700000" algn="tl">
                    <a:srgbClr val="C0C0C0"/>
                  </a:outerShdw>
                </a:effectLst>
                <a:ea typeface="SimSun" pitchFamily="2" charset="-122"/>
              </a:rPr>
              <a:t>Easily to detect by inspecting the system log </a:t>
            </a:r>
          </a:p>
          <a:p>
            <a:pPr marL="1079500" lvl="2" indent="-215900" algn="l" defTabSz="863600" rtl="0" eaLnBrk="1" hangingPunct="1">
              <a:lnSpc>
                <a:spcPct val="90000"/>
              </a:lnSpc>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Lst>
              <a:defRPr/>
            </a:pPr>
            <a:endParaRPr lang="en-GB" altLang="zh-CN" sz="2300" i="1" dirty="0" smtClean="0">
              <a:effectLst>
                <a:outerShdw blurRad="38100" dist="38100" dir="2700000" algn="tl">
                  <a:srgbClr val="C0C0C0"/>
                </a:outerShdw>
              </a:effectLst>
              <a:ea typeface="SimSun" pitchFamily="2" charset="-122"/>
            </a:endParaRPr>
          </a:p>
        </p:txBody>
      </p:sp>
      <p:grpSp>
        <p:nvGrpSpPr>
          <p:cNvPr id="2" name="Group 4"/>
          <p:cNvGrpSpPr>
            <a:grpSpLocks/>
          </p:cNvGrpSpPr>
          <p:nvPr/>
        </p:nvGrpSpPr>
        <p:grpSpPr bwMode="auto">
          <a:xfrm>
            <a:off x="6359525" y="2722563"/>
            <a:ext cx="600075" cy="754062"/>
            <a:chOff x="2470" y="1894"/>
            <a:chExt cx="466" cy="749"/>
          </a:xfrm>
        </p:grpSpPr>
        <p:grpSp>
          <p:nvGrpSpPr>
            <p:cNvPr id="3" name="Group 5"/>
            <p:cNvGrpSpPr>
              <a:grpSpLocks/>
            </p:cNvGrpSpPr>
            <p:nvPr/>
          </p:nvGrpSpPr>
          <p:grpSpPr bwMode="auto">
            <a:xfrm>
              <a:off x="2470" y="1896"/>
              <a:ext cx="466" cy="747"/>
              <a:chOff x="2470" y="1896"/>
              <a:chExt cx="466" cy="747"/>
            </a:xfrm>
          </p:grpSpPr>
          <p:sp>
            <p:nvSpPr>
              <p:cNvPr id="20964" name="Freeform 6"/>
              <p:cNvSpPr>
                <a:spLocks/>
              </p:cNvSpPr>
              <p:nvPr/>
            </p:nvSpPr>
            <p:spPr bwMode="auto">
              <a:xfrm>
                <a:off x="2487" y="2501"/>
                <a:ext cx="423" cy="142"/>
              </a:xfrm>
              <a:custGeom>
                <a:avLst/>
                <a:gdLst>
                  <a:gd name="T0" fmla="*/ 39 w 423"/>
                  <a:gd name="T1" fmla="*/ 85 h 142"/>
                  <a:gd name="T2" fmla="*/ 417 w 423"/>
                  <a:gd name="T3" fmla="*/ 0 h 142"/>
                  <a:gd name="T4" fmla="*/ 423 w 423"/>
                  <a:gd name="T5" fmla="*/ 28 h 142"/>
                  <a:gd name="T6" fmla="*/ 332 w 423"/>
                  <a:gd name="T7" fmla="*/ 142 h 142"/>
                  <a:gd name="T8" fmla="*/ 0 w 423"/>
                  <a:gd name="T9" fmla="*/ 127 h 142"/>
                  <a:gd name="T10" fmla="*/ 39 w 423"/>
                  <a:gd name="T11" fmla="*/ 85 h 142"/>
                  <a:gd name="T12" fmla="*/ 0 60000 65536"/>
                  <a:gd name="T13" fmla="*/ 0 60000 65536"/>
                  <a:gd name="T14" fmla="*/ 0 60000 65536"/>
                  <a:gd name="T15" fmla="*/ 0 60000 65536"/>
                  <a:gd name="T16" fmla="*/ 0 60000 65536"/>
                  <a:gd name="T17" fmla="*/ 0 60000 65536"/>
                  <a:gd name="T18" fmla="*/ 0 w 423"/>
                  <a:gd name="T19" fmla="*/ 0 h 142"/>
                  <a:gd name="T20" fmla="*/ 423 w 423"/>
                  <a:gd name="T21" fmla="*/ 142 h 142"/>
                </a:gdLst>
                <a:ahLst/>
                <a:cxnLst>
                  <a:cxn ang="T12">
                    <a:pos x="T0" y="T1"/>
                  </a:cxn>
                  <a:cxn ang="T13">
                    <a:pos x="T2" y="T3"/>
                  </a:cxn>
                  <a:cxn ang="T14">
                    <a:pos x="T4" y="T5"/>
                  </a:cxn>
                  <a:cxn ang="T15">
                    <a:pos x="T6" y="T7"/>
                  </a:cxn>
                  <a:cxn ang="T16">
                    <a:pos x="T8" y="T9"/>
                  </a:cxn>
                  <a:cxn ang="T17">
                    <a:pos x="T10" y="T11"/>
                  </a:cxn>
                </a:cxnLst>
                <a:rect l="T18" t="T19" r="T20" b="T21"/>
                <a:pathLst>
                  <a:path w="423" h="142">
                    <a:moveTo>
                      <a:pt x="39" y="85"/>
                    </a:moveTo>
                    <a:lnTo>
                      <a:pt x="417" y="0"/>
                    </a:lnTo>
                    <a:lnTo>
                      <a:pt x="423" y="28"/>
                    </a:lnTo>
                    <a:lnTo>
                      <a:pt x="332" y="142"/>
                    </a:lnTo>
                    <a:lnTo>
                      <a:pt x="0" y="127"/>
                    </a:lnTo>
                    <a:lnTo>
                      <a:pt x="39" y="85"/>
                    </a:lnTo>
                    <a:close/>
                  </a:path>
                </a:pathLst>
              </a:custGeom>
              <a:solidFill>
                <a:srgbClr val="404040"/>
              </a:solidFill>
              <a:ln w="9525">
                <a:noFill/>
                <a:round/>
                <a:headEnd/>
                <a:tailEnd/>
              </a:ln>
            </p:spPr>
            <p:txBody>
              <a:bodyPr/>
              <a:lstStyle/>
              <a:p>
                <a:pPr algn="l" rtl="0"/>
                <a:endParaRPr lang="en-US"/>
              </a:p>
            </p:txBody>
          </p:sp>
          <p:sp>
            <p:nvSpPr>
              <p:cNvPr id="20965" name="Freeform 7"/>
              <p:cNvSpPr>
                <a:spLocks/>
              </p:cNvSpPr>
              <p:nvPr/>
            </p:nvSpPr>
            <p:spPr bwMode="auto">
              <a:xfrm>
                <a:off x="2480" y="2500"/>
                <a:ext cx="423" cy="143"/>
              </a:xfrm>
              <a:custGeom>
                <a:avLst/>
                <a:gdLst>
                  <a:gd name="T0" fmla="*/ 39 w 423"/>
                  <a:gd name="T1" fmla="*/ 86 h 143"/>
                  <a:gd name="T2" fmla="*/ 417 w 423"/>
                  <a:gd name="T3" fmla="*/ 0 h 143"/>
                  <a:gd name="T4" fmla="*/ 423 w 423"/>
                  <a:gd name="T5" fmla="*/ 29 h 143"/>
                  <a:gd name="T6" fmla="*/ 332 w 423"/>
                  <a:gd name="T7" fmla="*/ 143 h 143"/>
                  <a:gd name="T8" fmla="*/ 0 w 423"/>
                  <a:gd name="T9" fmla="*/ 127 h 143"/>
                  <a:gd name="T10" fmla="*/ 39 w 423"/>
                  <a:gd name="T11" fmla="*/ 86 h 143"/>
                  <a:gd name="T12" fmla="*/ 0 60000 65536"/>
                  <a:gd name="T13" fmla="*/ 0 60000 65536"/>
                  <a:gd name="T14" fmla="*/ 0 60000 65536"/>
                  <a:gd name="T15" fmla="*/ 0 60000 65536"/>
                  <a:gd name="T16" fmla="*/ 0 60000 65536"/>
                  <a:gd name="T17" fmla="*/ 0 60000 65536"/>
                  <a:gd name="T18" fmla="*/ 0 w 423"/>
                  <a:gd name="T19" fmla="*/ 0 h 143"/>
                  <a:gd name="T20" fmla="*/ 423 w 423"/>
                  <a:gd name="T21" fmla="*/ 143 h 143"/>
                </a:gdLst>
                <a:ahLst/>
                <a:cxnLst>
                  <a:cxn ang="T12">
                    <a:pos x="T0" y="T1"/>
                  </a:cxn>
                  <a:cxn ang="T13">
                    <a:pos x="T2" y="T3"/>
                  </a:cxn>
                  <a:cxn ang="T14">
                    <a:pos x="T4" y="T5"/>
                  </a:cxn>
                  <a:cxn ang="T15">
                    <a:pos x="T6" y="T7"/>
                  </a:cxn>
                  <a:cxn ang="T16">
                    <a:pos x="T8" y="T9"/>
                  </a:cxn>
                  <a:cxn ang="T17">
                    <a:pos x="T10" y="T11"/>
                  </a:cxn>
                </a:cxnLst>
                <a:rect l="T18" t="T19" r="T20" b="T21"/>
                <a:pathLst>
                  <a:path w="423" h="143">
                    <a:moveTo>
                      <a:pt x="39" y="86"/>
                    </a:moveTo>
                    <a:lnTo>
                      <a:pt x="417" y="0"/>
                    </a:lnTo>
                    <a:lnTo>
                      <a:pt x="423" y="29"/>
                    </a:lnTo>
                    <a:lnTo>
                      <a:pt x="332" y="143"/>
                    </a:lnTo>
                    <a:lnTo>
                      <a:pt x="0" y="127"/>
                    </a:lnTo>
                    <a:lnTo>
                      <a:pt x="39" y="86"/>
                    </a:lnTo>
                    <a:close/>
                  </a:path>
                </a:pathLst>
              </a:custGeom>
              <a:solidFill>
                <a:srgbClr val="404040"/>
              </a:solidFill>
              <a:ln w="9525">
                <a:noFill/>
                <a:round/>
                <a:headEnd/>
                <a:tailEnd/>
              </a:ln>
            </p:spPr>
            <p:txBody>
              <a:bodyPr/>
              <a:lstStyle/>
              <a:p>
                <a:pPr algn="l" rtl="0"/>
                <a:endParaRPr lang="en-US"/>
              </a:p>
            </p:txBody>
          </p:sp>
          <p:sp>
            <p:nvSpPr>
              <p:cNvPr id="20966" name="Freeform 8"/>
              <p:cNvSpPr>
                <a:spLocks/>
              </p:cNvSpPr>
              <p:nvPr/>
            </p:nvSpPr>
            <p:spPr bwMode="auto">
              <a:xfrm>
                <a:off x="2510" y="2513"/>
                <a:ext cx="426" cy="121"/>
              </a:xfrm>
              <a:custGeom>
                <a:avLst/>
                <a:gdLst>
                  <a:gd name="T0" fmla="*/ 0 w 426"/>
                  <a:gd name="T1" fmla="*/ 40 h 121"/>
                  <a:gd name="T2" fmla="*/ 398 w 426"/>
                  <a:gd name="T3" fmla="*/ 0 h 121"/>
                  <a:gd name="T4" fmla="*/ 426 w 426"/>
                  <a:gd name="T5" fmla="*/ 3 h 121"/>
                  <a:gd name="T6" fmla="*/ 332 w 426"/>
                  <a:gd name="T7" fmla="*/ 121 h 121"/>
                  <a:gd name="T8" fmla="*/ 0 w 426"/>
                  <a:gd name="T9" fmla="*/ 106 h 121"/>
                  <a:gd name="T10" fmla="*/ 0 w 426"/>
                  <a:gd name="T11" fmla="*/ 40 h 121"/>
                  <a:gd name="T12" fmla="*/ 0 60000 65536"/>
                  <a:gd name="T13" fmla="*/ 0 60000 65536"/>
                  <a:gd name="T14" fmla="*/ 0 60000 65536"/>
                  <a:gd name="T15" fmla="*/ 0 60000 65536"/>
                  <a:gd name="T16" fmla="*/ 0 60000 65536"/>
                  <a:gd name="T17" fmla="*/ 0 60000 65536"/>
                  <a:gd name="T18" fmla="*/ 0 w 426"/>
                  <a:gd name="T19" fmla="*/ 0 h 121"/>
                  <a:gd name="T20" fmla="*/ 426 w 426"/>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426" h="121">
                    <a:moveTo>
                      <a:pt x="0" y="40"/>
                    </a:moveTo>
                    <a:lnTo>
                      <a:pt x="398" y="0"/>
                    </a:lnTo>
                    <a:lnTo>
                      <a:pt x="426" y="3"/>
                    </a:lnTo>
                    <a:lnTo>
                      <a:pt x="332" y="121"/>
                    </a:lnTo>
                    <a:lnTo>
                      <a:pt x="0" y="106"/>
                    </a:lnTo>
                    <a:lnTo>
                      <a:pt x="0" y="40"/>
                    </a:lnTo>
                    <a:close/>
                  </a:path>
                </a:pathLst>
              </a:custGeom>
              <a:solidFill>
                <a:srgbClr val="404040"/>
              </a:solidFill>
              <a:ln w="9525">
                <a:noFill/>
                <a:round/>
                <a:headEnd/>
                <a:tailEnd/>
              </a:ln>
            </p:spPr>
            <p:txBody>
              <a:bodyPr/>
              <a:lstStyle/>
              <a:p>
                <a:pPr algn="l" rtl="0"/>
                <a:endParaRPr lang="en-US"/>
              </a:p>
            </p:txBody>
          </p:sp>
          <p:sp>
            <p:nvSpPr>
              <p:cNvPr id="20967" name="Freeform 9"/>
              <p:cNvSpPr>
                <a:spLocks/>
              </p:cNvSpPr>
              <p:nvPr/>
            </p:nvSpPr>
            <p:spPr bwMode="auto">
              <a:xfrm>
                <a:off x="2472" y="1910"/>
                <a:ext cx="363" cy="719"/>
              </a:xfrm>
              <a:custGeom>
                <a:avLst/>
                <a:gdLst>
                  <a:gd name="T0" fmla="*/ 0 w 363"/>
                  <a:gd name="T1" fmla="*/ 701 h 719"/>
                  <a:gd name="T2" fmla="*/ 0 w 363"/>
                  <a:gd name="T3" fmla="*/ 0 h 719"/>
                  <a:gd name="T4" fmla="*/ 363 w 363"/>
                  <a:gd name="T5" fmla="*/ 0 h 719"/>
                  <a:gd name="T6" fmla="*/ 363 w 363"/>
                  <a:gd name="T7" fmla="*/ 719 h 719"/>
                  <a:gd name="T8" fmla="*/ 0 w 363"/>
                  <a:gd name="T9" fmla="*/ 701 h 719"/>
                  <a:gd name="T10" fmla="*/ 0 60000 65536"/>
                  <a:gd name="T11" fmla="*/ 0 60000 65536"/>
                  <a:gd name="T12" fmla="*/ 0 60000 65536"/>
                  <a:gd name="T13" fmla="*/ 0 60000 65536"/>
                  <a:gd name="T14" fmla="*/ 0 60000 65536"/>
                  <a:gd name="T15" fmla="*/ 0 w 363"/>
                  <a:gd name="T16" fmla="*/ 0 h 719"/>
                  <a:gd name="T17" fmla="*/ 363 w 363"/>
                  <a:gd name="T18" fmla="*/ 719 h 719"/>
                </a:gdLst>
                <a:ahLst/>
                <a:cxnLst>
                  <a:cxn ang="T10">
                    <a:pos x="T0" y="T1"/>
                  </a:cxn>
                  <a:cxn ang="T11">
                    <a:pos x="T2" y="T3"/>
                  </a:cxn>
                  <a:cxn ang="T12">
                    <a:pos x="T4" y="T5"/>
                  </a:cxn>
                  <a:cxn ang="T13">
                    <a:pos x="T6" y="T7"/>
                  </a:cxn>
                  <a:cxn ang="T14">
                    <a:pos x="T8" y="T9"/>
                  </a:cxn>
                </a:cxnLst>
                <a:rect l="T15" t="T16" r="T17" b="T18"/>
                <a:pathLst>
                  <a:path w="363" h="719">
                    <a:moveTo>
                      <a:pt x="0" y="701"/>
                    </a:moveTo>
                    <a:lnTo>
                      <a:pt x="0" y="0"/>
                    </a:lnTo>
                    <a:lnTo>
                      <a:pt x="363" y="0"/>
                    </a:lnTo>
                    <a:lnTo>
                      <a:pt x="363" y="719"/>
                    </a:lnTo>
                    <a:lnTo>
                      <a:pt x="0" y="701"/>
                    </a:lnTo>
                    <a:close/>
                  </a:path>
                </a:pathLst>
              </a:custGeom>
              <a:solidFill>
                <a:srgbClr val="949999"/>
              </a:solidFill>
              <a:ln w="9525">
                <a:noFill/>
                <a:round/>
                <a:headEnd/>
                <a:tailEnd/>
              </a:ln>
            </p:spPr>
            <p:txBody>
              <a:bodyPr/>
              <a:lstStyle/>
              <a:p>
                <a:pPr algn="l" rtl="0"/>
                <a:endParaRPr lang="en-US"/>
              </a:p>
            </p:txBody>
          </p:sp>
          <p:sp>
            <p:nvSpPr>
              <p:cNvPr id="20968" name="Freeform 10"/>
              <p:cNvSpPr>
                <a:spLocks/>
              </p:cNvSpPr>
              <p:nvPr/>
            </p:nvSpPr>
            <p:spPr bwMode="auto">
              <a:xfrm>
                <a:off x="2471" y="261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0969" name="Freeform 11"/>
              <p:cNvSpPr>
                <a:spLocks/>
              </p:cNvSpPr>
              <p:nvPr/>
            </p:nvSpPr>
            <p:spPr bwMode="auto">
              <a:xfrm>
                <a:off x="2835" y="19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970" name="Freeform 12"/>
              <p:cNvSpPr>
                <a:spLocks/>
              </p:cNvSpPr>
              <p:nvPr/>
            </p:nvSpPr>
            <p:spPr bwMode="auto">
              <a:xfrm>
                <a:off x="2478" y="1896"/>
                <a:ext cx="336" cy="741"/>
              </a:xfrm>
              <a:custGeom>
                <a:avLst/>
                <a:gdLst>
                  <a:gd name="T0" fmla="*/ 336 w 336"/>
                  <a:gd name="T1" fmla="*/ 741 h 741"/>
                  <a:gd name="T2" fmla="*/ 336 w 336"/>
                  <a:gd name="T3" fmla="*/ 0 h 741"/>
                  <a:gd name="T4" fmla="*/ 0 w 336"/>
                  <a:gd name="T5" fmla="*/ 5 h 741"/>
                  <a:gd name="T6" fmla="*/ 0 w 336"/>
                  <a:gd name="T7" fmla="*/ 184 h 741"/>
                  <a:gd name="T8" fmla="*/ 6 w 336"/>
                  <a:gd name="T9" fmla="*/ 185 h 741"/>
                  <a:gd name="T10" fmla="*/ 6 w 336"/>
                  <a:gd name="T11" fmla="*/ 190 h 741"/>
                  <a:gd name="T12" fmla="*/ 0 w 336"/>
                  <a:gd name="T13" fmla="*/ 192 h 741"/>
                  <a:gd name="T14" fmla="*/ 0 w 336"/>
                  <a:gd name="T15" fmla="*/ 348 h 741"/>
                  <a:gd name="T16" fmla="*/ 7 w 336"/>
                  <a:gd name="T17" fmla="*/ 348 h 741"/>
                  <a:gd name="T18" fmla="*/ 7 w 336"/>
                  <a:gd name="T19" fmla="*/ 353 h 741"/>
                  <a:gd name="T20" fmla="*/ 0 w 336"/>
                  <a:gd name="T21" fmla="*/ 354 h 741"/>
                  <a:gd name="T22" fmla="*/ 0 w 336"/>
                  <a:gd name="T23" fmla="*/ 511 h 741"/>
                  <a:gd name="T24" fmla="*/ 7 w 336"/>
                  <a:gd name="T25" fmla="*/ 511 h 741"/>
                  <a:gd name="T26" fmla="*/ 7 w 336"/>
                  <a:gd name="T27" fmla="*/ 516 h 741"/>
                  <a:gd name="T28" fmla="*/ 0 w 336"/>
                  <a:gd name="T29" fmla="*/ 518 h 741"/>
                  <a:gd name="T30" fmla="*/ 0 w 336"/>
                  <a:gd name="T31" fmla="*/ 677 h 741"/>
                  <a:gd name="T32" fmla="*/ 7 w 336"/>
                  <a:gd name="T33" fmla="*/ 677 h 741"/>
                  <a:gd name="T34" fmla="*/ 7 w 336"/>
                  <a:gd name="T35" fmla="*/ 683 h 741"/>
                  <a:gd name="T36" fmla="*/ 0 w 336"/>
                  <a:gd name="T37" fmla="*/ 684 h 741"/>
                  <a:gd name="T38" fmla="*/ 0 w 336"/>
                  <a:gd name="T39" fmla="*/ 725 h 741"/>
                  <a:gd name="T40" fmla="*/ 336 w 336"/>
                  <a:gd name="T41" fmla="*/ 741 h 74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6"/>
                  <a:gd name="T64" fmla="*/ 0 h 741"/>
                  <a:gd name="T65" fmla="*/ 336 w 336"/>
                  <a:gd name="T66" fmla="*/ 741 h 74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6" h="741">
                    <a:moveTo>
                      <a:pt x="336" y="741"/>
                    </a:moveTo>
                    <a:lnTo>
                      <a:pt x="336" y="0"/>
                    </a:lnTo>
                    <a:lnTo>
                      <a:pt x="0" y="5"/>
                    </a:lnTo>
                    <a:lnTo>
                      <a:pt x="0" y="184"/>
                    </a:lnTo>
                    <a:lnTo>
                      <a:pt x="6" y="185"/>
                    </a:lnTo>
                    <a:lnTo>
                      <a:pt x="6" y="190"/>
                    </a:lnTo>
                    <a:lnTo>
                      <a:pt x="0" y="192"/>
                    </a:lnTo>
                    <a:lnTo>
                      <a:pt x="0" y="348"/>
                    </a:lnTo>
                    <a:lnTo>
                      <a:pt x="7" y="348"/>
                    </a:lnTo>
                    <a:lnTo>
                      <a:pt x="7" y="353"/>
                    </a:lnTo>
                    <a:lnTo>
                      <a:pt x="0" y="354"/>
                    </a:lnTo>
                    <a:lnTo>
                      <a:pt x="0" y="511"/>
                    </a:lnTo>
                    <a:lnTo>
                      <a:pt x="7" y="511"/>
                    </a:lnTo>
                    <a:lnTo>
                      <a:pt x="7" y="516"/>
                    </a:lnTo>
                    <a:lnTo>
                      <a:pt x="0" y="518"/>
                    </a:lnTo>
                    <a:lnTo>
                      <a:pt x="0" y="677"/>
                    </a:lnTo>
                    <a:lnTo>
                      <a:pt x="7" y="677"/>
                    </a:lnTo>
                    <a:lnTo>
                      <a:pt x="7" y="683"/>
                    </a:lnTo>
                    <a:lnTo>
                      <a:pt x="0" y="684"/>
                    </a:lnTo>
                    <a:lnTo>
                      <a:pt x="0" y="725"/>
                    </a:lnTo>
                    <a:lnTo>
                      <a:pt x="336" y="741"/>
                    </a:lnTo>
                    <a:close/>
                  </a:path>
                </a:pathLst>
              </a:custGeom>
              <a:solidFill>
                <a:srgbClr val="ADB0B0"/>
              </a:solidFill>
              <a:ln w="9525">
                <a:noFill/>
                <a:round/>
                <a:headEnd/>
                <a:tailEnd/>
              </a:ln>
            </p:spPr>
            <p:txBody>
              <a:bodyPr/>
              <a:lstStyle/>
              <a:p>
                <a:pPr algn="l" rtl="0"/>
                <a:endParaRPr lang="en-US"/>
              </a:p>
            </p:txBody>
          </p:sp>
          <p:sp>
            <p:nvSpPr>
              <p:cNvPr id="20971" name="Freeform 13"/>
              <p:cNvSpPr>
                <a:spLocks/>
              </p:cNvSpPr>
              <p:nvPr/>
            </p:nvSpPr>
            <p:spPr bwMode="auto">
              <a:xfrm>
                <a:off x="2814" y="1896"/>
                <a:ext cx="8" cy="741"/>
              </a:xfrm>
              <a:custGeom>
                <a:avLst/>
                <a:gdLst>
                  <a:gd name="T0" fmla="*/ 0 w 8"/>
                  <a:gd name="T1" fmla="*/ 741 h 741"/>
                  <a:gd name="T2" fmla="*/ 0 w 8"/>
                  <a:gd name="T3" fmla="*/ 0 h 741"/>
                  <a:gd name="T4" fmla="*/ 8 w 8"/>
                  <a:gd name="T5" fmla="*/ 5 h 741"/>
                  <a:gd name="T6" fmla="*/ 8 w 8"/>
                  <a:gd name="T7" fmla="*/ 733 h 741"/>
                  <a:gd name="T8" fmla="*/ 0 w 8"/>
                  <a:gd name="T9" fmla="*/ 741 h 741"/>
                  <a:gd name="T10" fmla="*/ 0 60000 65536"/>
                  <a:gd name="T11" fmla="*/ 0 60000 65536"/>
                  <a:gd name="T12" fmla="*/ 0 60000 65536"/>
                  <a:gd name="T13" fmla="*/ 0 60000 65536"/>
                  <a:gd name="T14" fmla="*/ 0 60000 65536"/>
                  <a:gd name="T15" fmla="*/ 0 w 8"/>
                  <a:gd name="T16" fmla="*/ 0 h 741"/>
                  <a:gd name="T17" fmla="*/ 8 w 8"/>
                  <a:gd name="T18" fmla="*/ 741 h 741"/>
                </a:gdLst>
                <a:ahLst/>
                <a:cxnLst>
                  <a:cxn ang="T10">
                    <a:pos x="T0" y="T1"/>
                  </a:cxn>
                  <a:cxn ang="T11">
                    <a:pos x="T2" y="T3"/>
                  </a:cxn>
                  <a:cxn ang="T12">
                    <a:pos x="T4" y="T5"/>
                  </a:cxn>
                  <a:cxn ang="T13">
                    <a:pos x="T6" y="T7"/>
                  </a:cxn>
                  <a:cxn ang="T14">
                    <a:pos x="T8" y="T9"/>
                  </a:cxn>
                </a:cxnLst>
                <a:rect l="T15" t="T16" r="T17" b="T18"/>
                <a:pathLst>
                  <a:path w="8" h="741">
                    <a:moveTo>
                      <a:pt x="0" y="741"/>
                    </a:moveTo>
                    <a:lnTo>
                      <a:pt x="0" y="0"/>
                    </a:lnTo>
                    <a:lnTo>
                      <a:pt x="8" y="5"/>
                    </a:lnTo>
                    <a:lnTo>
                      <a:pt x="8" y="733"/>
                    </a:lnTo>
                    <a:lnTo>
                      <a:pt x="0" y="741"/>
                    </a:lnTo>
                    <a:close/>
                  </a:path>
                </a:pathLst>
              </a:custGeom>
              <a:solidFill>
                <a:srgbClr val="787D7D"/>
              </a:solidFill>
              <a:ln w="9525">
                <a:noFill/>
                <a:round/>
                <a:headEnd/>
                <a:tailEnd/>
              </a:ln>
            </p:spPr>
            <p:txBody>
              <a:bodyPr/>
              <a:lstStyle/>
              <a:p>
                <a:pPr algn="l" rtl="0"/>
                <a:endParaRPr lang="en-US"/>
              </a:p>
            </p:txBody>
          </p:sp>
          <p:sp>
            <p:nvSpPr>
              <p:cNvPr id="20972" name="Freeform 14"/>
              <p:cNvSpPr>
                <a:spLocks/>
              </p:cNvSpPr>
              <p:nvPr/>
            </p:nvSpPr>
            <p:spPr bwMode="auto">
              <a:xfrm>
                <a:off x="2835" y="1910"/>
                <a:ext cx="92" cy="719"/>
              </a:xfrm>
              <a:custGeom>
                <a:avLst/>
                <a:gdLst>
                  <a:gd name="T0" fmla="*/ 0 w 92"/>
                  <a:gd name="T1" fmla="*/ 719 h 719"/>
                  <a:gd name="T2" fmla="*/ 0 w 92"/>
                  <a:gd name="T3" fmla="*/ 0 h 719"/>
                  <a:gd name="T4" fmla="*/ 92 w 92"/>
                  <a:gd name="T5" fmla="*/ 25 h 719"/>
                  <a:gd name="T6" fmla="*/ 92 w 92"/>
                  <a:gd name="T7" fmla="*/ 607 h 719"/>
                  <a:gd name="T8" fmla="*/ 0 w 92"/>
                  <a:gd name="T9" fmla="*/ 719 h 719"/>
                  <a:gd name="T10" fmla="*/ 0 60000 65536"/>
                  <a:gd name="T11" fmla="*/ 0 60000 65536"/>
                  <a:gd name="T12" fmla="*/ 0 60000 65536"/>
                  <a:gd name="T13" fmla="*/ 0 60000 65536"/>
                  <a:gd name="T14" fmla="*/ 0 60000 65536"/>
                  <a:gd name="T15" fmla="*/ 0 w 92"/>
                  <a:gd name="T16" fmla="*/ 0 h 719"/>
                  <a:gd name="T17" fmla="*/ 92 w 92"/>
                  <a:gd name="T18" fmla="*/ 719 h 719"/>
                </a:gdLst>
                <a:ahLst/>
                <a:cxnLst>
                  <a:cxn ang="T10">
                    <a:pos x="T0" y="T1"/>
                  </a:cxn>
                  <a:cxn ang="T11">
                    <a:pos x="T2" y="T3"/>
                  </a:cxn>
                  <a:cxn ang="T12">
                    <a:pos x="T4" y="T5"/>
                  </a:cxn>
                  <a:cxn ang="T13">
                    <a:pos x="T6" y="T7"/>
                  </a:cxn>
                  <a:cxn ang="T14">
                    <a:pos x="T8" y="T9"/>
                  </a:cxn>
                </a:cxnLst>
                <a:rect l="T15" t="T16" r="T17" b="T18"/>
                <a:pathLst>
                  <a:path w="92" h="719">
                    <a:moveTo>
                      <a:pt x="0" y="719"/>
                    </a:moveTo>
                    <a:lnTo>
                      <a:pt x="0" y="0"/>
                    </a:lnTo>
                    <a:lnTo>
                      <a:pt x="92" y="25"/>
                    </a:lnTo>
                    <a:lnTo>
                      <a:pt x="92" y="607"/>
                    </a:lnTo>
                    <a:lnTo>
                      <a:pt x="0" y="719"/>
                    </a:lnTo>
                    <a:close/>
                  </a:path>
                </a:pathLst>
              </a:custGeom>
              <a:solidFill>
                <a:srgbClr val="787D7D"/>
              </a:solidFill>
              <a:ln w="9525">
                <a:noFill/>
                <a:round/>
                <a:headEnd/>
                <a:tailEnd/>
              </a:ln>
            </p:spPr>
            <p:txBody>
              <a:bodyPr/>
              <a:lstStyle/>
              <a:p>
                <a:pPr algn="l" rtl="0"/>
                <a:endParaRPr lang="en-US"/>
              </a:p>
            </p:txBody>
          </p:sp>
          <p:sp>
            <p:nvSpPr>
              <p:cNvPr id="20973" name="Freeform 15"/>
              <p:cNvSpPr>
                <a:spLocks/>
              </p:cNvSpPr>
              <p:nvPr/>
            </p:nvSpPr>
            <p:spPr bwMode="auto">
              <a:xfrm>
                <a:off x="2478" y="2573"/>
                <a:ext cx="336" cy="65"/>
              </a:xfrm>
              <a:custGeom>
                <a:avLst/>
                <a:gdLst>
                  <a:gd name="T0" fmla="*/ 0 w 336"/>
                  <a:gd name="T1" fmla="*/ 48 h 65"/>
                  <a:gd name="T2" fmla="*/ 0 w 336"/>
                  <a:gd name="T3" fmla="*/ 7 h 65"/>
                  <a:gd name="T4" fmla="*/ 7 w 336"/>
                  <a:gd name="T5" fmla="*/ 6 h 65"/>
                  <a:gd name="T6" fmla="*/ 7 w 336"/>
                  <a:gd name="T7" fmla="*/ 0 h 65"/>
                  <a:gd name="T8" fmla="*/ 0 w 336"/>
                  <a:gd name="T9" fmla="*/ 0 h 65"/>
                  <a:gd name="T10" fmla="*/ 336 w 336"/>
                  <a:gd name="T11" fmla="*/ 16 h 65"/>
                  <a:gd name="T12" fmla="*/ 336 w 336"/>
                  <a:gd name="T13" fmla="*/ 65 h 65"/>
                  <a:gd name="T14" fmla="*/ 0 w 336"/>
                  <a:gd name="T15" fmla="*/ 48 h 65"/>
                  <a:gd name="T16" fmla="*/ 0 60000 65536"/>
                  <a:gd name="T17" fmla="*/ 0 60000 65536"/>
                  <a:gd name="T18" fmla="*/ 0 60000 65536"/>
                  <a:gd name="T19" fmla="*/ 0 60000 65536"/>
                  <a:gd name="T20" fmla="*/ 0 60000 65536"/>
                  <a:gd name="T21" fmla="*/ 0 60000 65536"/>
                  <a:gd name="T22" fmla="*/ 0 60000 65536"/>
                  <a:gd name="T23" fmla="*/ 0 60000 65536"/>
                  <a:gd name="T24" fmla="*/ 0 w 336"/>
                  <a:gd name="T25" fmla="*/ 0 h 65"/>
                  <a:gd name="T26" fmla="*/ 336 w 33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6" h="65">
                    <a:moveTo>
                      <a:pt x="0" y="48"/>
                    </a:moveTo>
                    <a:lnTo>
                      <a:pt x="0" y="7"/>
                    </a:lnTo>
                    <a:lnTo>
                      <a:pt x="7" y="6"/>
                    </a:lnTo>
                    <a:lnTo>
                      <a:pt x="7" y="0"/>
                    </a:lnTo>
                    <a:lnTo>
                      <a:pt x="0" y="0"/>
                    </a:lnTo>
                    <a:lnTo>
                      <a:pt x="336" y="16"/>
                    </a:lnTo>
                    <a:lnTo>
                      <a:pt x="336" y="65"/>
                    </a:lnTo>
                    <a:lnTo>
                      <a:pt x="0" y="48"/>
                    </a:lnTo>
                    <a:close/>
                  </a:path>
                </a:pathLst>
              </a:custGeom>
              <a:solidFill>
                <a:srgbClr val="617087"/>
              </a:solidFill>
              <a:ln w="9525">
                <a:noFill/>
                <a:round/>
                <a:headEnd/>
                <a:tailEnd/>
              </a:ln>
            </p:spPr>
            <p:txBody>
              <a:bodyPr/>
              <a:lstStyle/>
              <a:p>
                <a:pPr algn="l" rtl="0"/>
                <a:endParaRPr lang="en-US"/>
              </a:p>
            </p:txBody>
          </p:sp>
          <p:sp>
            <p:nvSpPr>
              <p:cNvPr id="20974" name="Freeform 16"/>
              <p:cNvSpPr>
                <a:spLocks/>
              </p:cNvSpPr>
              <p:nvPr/>
            </p:nvSpPr>
            <p:spPr bwMode="auto">
              <a:xfrm>
                <a:off x="2470" y="1907"/>
                <a:ext cx="363" cy="702"/>
              </a:xfrm>
              <a:custGeom>
                <a:avLst/>
                <a:gdLst>
                  <a:gd name="T0" fmla="*/ 0 w 363"/>
                  <a:gd name="T1" fmla="*/ 702 h 702"/>
                  <a:gd name="T2" fmla="*/ 0 w 363"/>
                  <a:gd name="T3" fmla="*/ 0 h 702"/>
                  <a:gd name="T4" fmla="*/ 363 w 363"/>
                  <a:gd name="T5" fmla="*/ 0 h 702"/>
                  <a:gd name="T6" fmla="*/ 0 60000 65536"/>
                  <a:gd name="T7" fmla="*/ 0 60000 65536"/>
                  <a:gd name="T8" fmla="*/ 0 60000 65536"/>
                  <a:gd name="T9" fmla="*/ 0 w 363"/>
                  <a:gd name="T10" fmla="*/ 0 h 702"/>
                  <a:gd name="T11" fmla="*/ 363 w 363"/>
                  <a:gd name="T12" fmla="*/ 702 h 702"/>
                </a:gdLst>
                <a:ahLst/>
                <a:cxnLst>
                  <a:cxn ang="T6">
                    <a:pos x="T0" y="T1"/>
                  </a:cxn>
                  <a:cxn ang="T7">
                    <a:pos x="T2" y="T3"/>
                  </a:cxn>
                  <a:cxn ang="T8">
                    <a:pos x="T4" y="T5"/>
                  </a:cxn>
                </a:cxnLst>
                <a:rect l="T9" t="T10" r="T11" b="T12"/>
                <a:pathLst>
                  <a:path w="363" h="702">
                    <a:moveTo>
                      <a:pt x="0" y="702"/>
                    </a:moveTo>
                    <a:lnTo>
                      <a:pt x="0" y="0"/>
                    </a:lnTo>
                    <a:lnTo>
                      <a:pt x="363" y="0"/>
                    </a:lnTo>
                  </a:path>
                </a:pathLst>
              </a:custGeom>
              <a:noFill/>
              <a:ln w="7938">
                <a:solidFill>
                  <a:srgbClr val="E2E5E5"/>
                </a:solidFill>
                <a:prstDash val="solid"/>
                <a:round/>
                <a:headEnd/>
                <a:tailEnd/>
              </a:ln>
            </p:spPr>
            <p:txBody>
              <a:bodyPr/>
              <a:lstStyle/>
              <a:p>
                <a:pPr algn="l" rtl="0"/>
                <a:endParaRPr lang="en-US"/>
              </a:p>
            </p:txBody>
          </p:sp>
          <p:sp>
            <p:nvSpPr>
              <p:cNvPr id="20975" name="Freeform 17"/>
              <p:cNvSpPr>
                <a:spLocks/>
              </p:cNvSpPr>
              <p:nvPr/>
            </p:nvSpPr>
            <p:spPr bwMode="auto">
              <a:xfrm>
                <a:off x="2476" y="2577"/>
                <a:ext cx="6" cy="42"/>
              </a:xfrm>
              <a:custGeom>
                <a:avLst/>
                <a:gdLst>
                  <a:gd name="T0" fmla="*/ 0 w 6"/>
                  <a:gd name="T1" fmla="*/ 42 h 42"/>
                  <a:gd name="T2" fmla="*/ 0 w 6"/>
                  <a:gd name="T3" fmla="*/ 1 h 42"/>
                  <a:gd name="T4" fmla="*/ 6 w 6"/>
                  <a:gd name="T5" fmla="*/ 0 h 42"/>
                  <a:gd name="T6" fmla="*/ 0 60000 65536"/>
                  <a:gd name="T7" fmla="*/ 0 60000 65536"/>
                  <a:gd name="T8" fmla="*/ 0 60000 65536"/>
                  <a:gd name="T9" fmla="*/ 0 w 6"/>
                  <a:gd name="T10" fmla="*/ 0 h 42"/>
                  <a:gd name="T11" fmla="*/ 6 w 6"/>
                  <a:gd name="T12" fmla="*/ 42 h 42"/>
                </a:gdLst>
                <a:ahLst/>
                <a:cxnLst>
                  <a:cxn ang="T6">
                    <a:pos x="T0" y="T1"/>
                  </a:cxn>
                  <a:cxn ang="T7">
                    <a:pos x="T2" y="T3"/>
                  </a:cxn>
                  <a:cxn ang="T8">
                    <a:pos x="T4" y="T5"/>
                  </a:cxn>
                </a:cxnLst>
                <a:rect l="T9" t="T10" r="T11" b="T12"/>
                <a:pathLst>
                  <a:path w="6" h="42">
                    <a:moveTo>
                      <a:pt x="0" y="42"/>
                    </a:moveTo>
                    <a:lnTo>
                      <a:pt x="0" y="1"/>
                    </a:lnTo>
                    <a:lnTo>
                      <a:pt x="6" y="0"/>
                    </a:lnTo>
                  </a:path>
                </a:pathLst>
              </a:custGeom>
              <a:noFill/>
              <a:ln w="7938">
                <a:solidFill>
                  <a:srgbClr val="D1D4DE"/>
                </a:solidFill>
                <a:prstDash val="solid"/>
                <a:round/>
                <a:headEnd/>
                <a:tailEnd/>
              </a:ln>
            </p:spPr>
            <p:txBody>
              <a:bodyPr/>
              <a:lstStyle/>
              <a:p>
                <a:pPr algn="l" rtl="0"/>
                <a:endParaRPr lang="en-US"/>
              </a:p>
            </p:txBody>
          </p:sp>
          <p:sp>
            <p:nvSpPr>
              <p:cNvPr id="20976" name="Freeform 18"/>
              <p:cNvSpPr>
                <a:spLocks/>
              </p:cNvSpPr>
              <p:nvPr/>
            </p:nvSpPr>
            <p:spPr bwMode="auto">
              <a:xfrm>
                <a:off x="2477" y="262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D1D4DE"/>
              </a:solidFill>
              <a:ln w="9525">
                <a:noFill/>
                <a:round/>
                <a:headEnd/>
                <a:tailEnd/>
              </a:ln>
            </p:spPr>
            <p:txBody>
              <a:bodyPr/>
              <a:lstStyle/>
              <a:p>
                <a:pPr algn="l" rtl="0"/>
                <a:endParaRPr lang="en-US"/>
              </a:p>
            </p:txBody>
          </p:sp>
          <p:sp>
            <p:nvSpPr>
              <p:cNvPr id="20977" name="Freeform 19"/>
              <p:cNvSpPr>
                <a:spLocks/>
              </p:cNvSpPr>
              <p:nvPr/>
            </p:nvSpPr>
            <p:spPr bwMode="auto">
              <a:xfrm>
                <a:off x="2485" y="257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pPr algn="l" rtl="0"/>
                <a:endParaRPr lang="en-US"/>
              </a:p>
            </p:txBody>
          </p:sp>
          <p:sp>
            <p:nvSpPr>
              <p:cNvPr id="20978" name="Freeform 20"/>
              <p:cNvSpPr>
                <a:spLocks/>
              </p:cNvSpPr>
              <p:nvPr/>
            </p:nvSpPr>
            <p:spPr bwMode="auto">
              <a:xfrm>
                <a:off x="2814" y="2581"/>
                <a:ext cx="8" cy="56"/>
              </a:xfrm>
              <a:custGeom>
                <a:avLst/>
                <a:gdLst>
                  <a:gd name="T0" fmla="*/ 0 w 8"/>
                  <a:gd name="T1" fmla="*/ 56 h 56"/>
                  <a:gd name="T2" fmla="*/ 0 w 8"/>
                  <a:gd name="T3" fmla="*/ 8 h 56"/>
                  <a:gd name="T4" fmla="*/ 8 w 8"/>
                  <a:gd name="T5" fmla="*/ 0 h 56"/>
                  <a:gd name="T6" fmla="*/ 8 w 8"/>
                  <a:gd name="T7" fmla="*/ 47 h 56"/>
                  <a:gd name="T8" fmla="*/ 0 w 8"/>
                  <a:gd name="T9" fmla="*/ 56 h 56"/>
                  <a:gd name="T10" fmla="*/ 0 60000 65536"/>
                  <a:gd name="T11" fmla="*/ 0 60000 65536"/>
                  <a:gd name="T12" fmla="*/ 0 60000 65536"/>
                  <a:gd name="T13" fmla="*/ 0 60000 65536"/>
                  <a:gd name="T14" fmla="*/ 0 60000 65536"/>
                  <a:gd name="T15" fmla="*/ 0 w 8"/>
                  <a:gd name="T16" fmla="*/ 0 h 56"/>
                  <a:gd name="T17" fmla="*/ 8 w 8"/>
                  <a:gd name="T18" fmla="*/ 56 h 56"/>
                </a:gdLst>
                <a:ahLst/>
                <a:cxnLst>
                  <a:cxn ang="T10">
                    <a:pos x="T0" y="T1"/>
                  </a:cxn>
                  <a:cxn ang="T11">
                    <a:pos x="T2" y="T3"/>
                  </a:cxn>
                  <a:cxn ang="T12">
                    <a:pos x="T4" y="T5"/>
                  </a:cxn>
                  <a:cxn ang="T13">
                    <a:pos x="T6" y="T7"/>
                  </a:cxn>
                  <a:cxn ang="T14">
                    <a:pos x="T8" y="T9"/>
                  </a:cxn>
                </a:cxnLst>
                <a:rect l="T15" t="T16" r="T17" b="T18"/>
                <a:pathLst>
                  <a:path w="8" h="56">
                    <a:moveTo>
                      <a:pt x="0" y="56"/>
                    </a:moveTo>
                    <a:lnTo>
                      <a:pt x="0" y="8"/>
                    </a:lnTo>
                    <a:lnTo>
                      <a:pt x="8" y="0"/>
                    </a:lnTo>
                    <a:lnTo>
                      <a:pt x="8" y="47"/>
                    </a:lnTo>
                    <a:lnTo>
                      <a:pt x="0" y="56"/>
                    </a:lnTo>
                    <a:close/>
                  </a:path>
                </a:pathLst>
              </a:custGeom>
              <a:solidFill>
                <a:srgbClr val="3D4C63"/>
              </a:solidFill>
              <a:ln w="9525">
                <a:noFill/>
                <a:round/>
                <a:headEnd/>
                <a:tailEnd/>
              </a:ln>
            </p:spPr>
            <p:txBody>
              <a:bodyPr/>
              <a:lstStyle/>
              <a:p>
                <a:pPr algn="l" rtl="0"/>
                <a:endParaRPr lang="en-US"/>
              </a:p>
            </p:txBody>
          </p:sp>
          <p:sp>
            <p:nvSpPr>
              <p:cNvPr id="20979" name="Freeform 21"/>
              <p:cNvSpPr>
                <a:spLocks/>
              </p:cNvSpPr>
              <p:nvPr/>
            </p:nvSpPr>
            <p:spPr bwMode="auto">
              <a:xfrm>
                <a:off x="2520" y="2083"/>
                <a:ext cx="243" cy="21"/>
              </a:xfrm>
              <a:custGeom>
                <a:avLst/>
                <a:gdLst>
                  <a:gd name="T0" fmla="*/ 243 w 243"/>
                  <a:gd name="T1" fmla="*/ 0 h 21"/>
                  <a:gd name="T2" fmla="*/ 0 w 243"/>
                  <a:gd name="T3" fmla="*/ 0 h 21"/>
                  <a:gd name="T4" fmla="*/ 0 w 243"/>
                  <a:gd name="T5" fmla="*/ 20 h 21"/>
                  <a:gd name="T6" fmla="*/ 243 w 243"/>
                  <a:gd name="T7" fmla="*/ 21 h 21"/>
                  <a:gd name="T8" fmla="*/ 243 w 243"/>
                  <a:gd name="T9" fmla="*/ 0 h 21"/>
                  <a:gd name="T10" fmla="*/ 0 60000 65536"/>
                  <a:gd name="T11" fmla="*/ 0 60000 65536"/>
                  <a:gd name="T12" fmla="*/ 0 60000 65536"/>
                  <a:gd name="T13" fmla="*/ 0 60000 65536"/>
                  <a:gd name="T14" fmla="*/ 0 60000 65536"/>
                  <a:gd name="T15" fmla="*/ 0 w 243"/>
                  <a:gd name="T16" fmla="*/ 0 h 21"/>
                  <a:gd name="T17" fmla="*/ 243 w 243"/>
                  <a:gd name="T18" fmla="*/ 21 h 21"/>
                </a:gdLst>
                <a:ahLst/>
                <a:cxnLst>
                  <a:cxn ang="T10">
                    <a:pos x="T0" y="T1"/>
                  </a:cxn>
                  <a:cxn ang="T11">
                    <a:pos x="T2" y="T3"/>
                  </a:cxn>
                  <a:cxn ang="T12">
                    <a:pos x="T4" y="T5"/>
                  </a:cxn>
                  <a:cxn ang="T13">
                    <a:pos x="T6" y="T7"/>
                  </a:cxn>
                  <a:cxn ang="T14">
                    <a:pos x="T8" y="T9"/>
                  </a:cxn>
                </a:cxnLst>
                <a:rect l="T15" t="T16" r="T17" b="T18"/>
                <a:pathLst>
                  <a:path w="243" h="21">
                    <a:moveTo>
                      <a:pt x="243" y="0"/>
                    </a:moveTo>
                    <a:lnTo>
                      <a:pt x="0" y="0"/>
                    </a:lnTo>
                    <a:lnTo>
                      <a:pt x="0" y="20"/>
                    </a:lnTo>
                    <a:lnTo>
                      <a:pt x="243" y="21"/>
                    </a:lnTo>
                    <a:lnTo>
                      <a:pt x="243" y="0"/>
                    </a:lnTo>
                    <a:close/>
                  </a:path>
                </a:pathLst>
              </a:custGeom>
              <a:solidFill>
                <a:srgbClr val="616666"/>
              </a:solidFill>
              <a:ln w="9525">
                <a:noFill/>
                <a:round/>
                <a:headEnd/>
                <a:tailEnd/>
              </a:ln>
            </p:spPr>
            <p:txBody>
              <a:bodyPr/>
              <a:lstStyle/>
              <a:p>
                <a:pPr algn="l" rtl="0"/>
                <a:endParaRPr lang="en-US"/>
              </a:p>
            </p:txBody>
          </p:sp>
          <p:sp>
            <p:nvSpPr>
              <p:cNvPr id="20980" name="Freeform 22"/>
              <p:cNvSpPr>
                <a:spLocks/>
              </p:cNvSpPr>
              <p:nvPr/>
            </p:nvSpPr>
            <p:spPr bwMode="auto">
              <a:xfrm>
                <a:off x="2520" y="2124"/>
                <a:ext cx="243" cy="22"/>
              </a:xfrm>
              <a:custGeom>
                <a:avLst/>
                <a:gdLst>
                  <a:gd name="T0" fmla="*/ 243 w 243"/>
                  <a:gd name="T1" fmla="*/ 1 h 22"/>
                  <a:gd name="T2" fmla="*/ 0 w 243"/>
                  <a:gd name="T3" fmla="*/ 0 h 22"/>
                  <a:gd name="T4" fmla="*/ 0 w 243"/>
                  <a:gd name="T5" fmla="*/ 20 h 22"/>
                  <a:gd name="T6" fmla="*/ 243 w 243"/>
                  <a:gd name="T7" fmla="*/ 22 h 22"/>
                  <a:gd name="T8" fmla="*/ 243 w 243"/>
                  <a:gd name="T9" fmla="*/ 1 h 22"/>
                  <a:gd name="T10" fmla="*/ 0 60000 65536"/>
                  <a:gd name="T11" fmla="*/ 0 60000 65536"/>
                  <a:gd name="T12" fmla="*/ 0 60000 65536"/>
                  <a:gd name="T13" fmla="*/ 0 60000 65536"/>
                  <a:gd name="T14" fmla="*/ 0 60000 65536"/>
                  <a:gd name="T15" fmla="*/ 0 w 243"/>
                  <a:gd name="T16" fmla="*/ 0 h 22"/>
                  <a:gd name="T17" fmla="*/ 243 w 243"/>
                  <a:gd name="T18" fmla="*/ 22 h 22"/>
                </a:gdLst>
                <a:ahLst/>
                <a:cxnLst>
                  <a:cxn ang="T10">
                    <a:pos x="T0" y="T1"/>
                  </a:cxn>
                  <a:cxn ang="T11">
                    <a:pos x="T2" y="T3"/>
                  </a:cxn>
                  <a:cxn ang="T12">
                    <a:pos x="T4" y="T5"/>
                  </a:cxn>
                  <a:cxn ang="T13">
                    <a:pos x="T6" y="T7"/>
                  </a:cxn>
                  <a:cxn ang="T14">
                    <a:pos x="T8" y="T9"/>
                  </a:cxn>
                </a:cxnLst>
                <a:rect l="T15" t="T16" r="T17" b="T18"/>
                <a:pathLst>
                  <a:path w="243" h="22">
                    <a:moveTo>
                      <a:pt x="243" y="1"/>
                    </a:moveTo>
                    <a:lnTo>
                      <a:pt x="0" y="0"/>
                    </a:lnTo>
                    <a:lnTo>
                      <a:pt x="0" y="20"/>
                    </a:lnTo>
                    <a:lnTo>
                      <a:pt x="243" y="22"/>
                    </a:lnTo>
                    <a:lnTo>
                      <a:pt x="243" y="1"/>
                    </a:lnTo>
                    <a:close/>
                  </a:path>
                </a:pathLst>
              </a:custGeom>
              <a:solidFill>
                <a:srgbClr val="616666"/>
              </a:solidFill>
              <a:ln w="9525">
                <a:noFill/>
                <a:round/>
                <a:headEnd/>
                <a:tailEnd/>
              </a:ln>
            </p:spPr>
            <p:txBody>
              <a:bodyPr/>
              <a:lstStyle/>
              <a:p>
                <a:pPr algn="l" rtl="0"/>
                <a:endParaRPr lang="en-US"/>
              </a:p>
            </p:txBody>
          </p:sp>
          <p:sp>
            <p:nvSpPr>
              <p:cNvPr id="20981" name="Freeform 23"/>
              <p:cNvSpPr>
                <a:spLocks/>
              </p:cNvSpPr>
              <p:nvPr/>
            </p:nvSpPr>
            <p:spPr bwMode="auto">
              <a:xfrm>
                <a:off x="2520" y="2165"/>
                <a:ext cx="243" cy="23"/>
              </a:xfrm>
              <a:custGeom>
                <a:avLst/>
                <a:gdLst>
                  <a:gd name="T0" fmla="*/ 243 w 243"/>
                  <a:gd name="T1" fmla="*/ 2 h 23"/>
                  <a:gd name="T2" fmla="*/ 0 w 243"/>
                  <a:gd name="T3" fmla="*/ 0 h 23"/>
                  <a:gd name="T4" fmla="*/ 0 w 243"/>
                  <a:gd name="T5" fmla="*/ 20 h 23"/>
                  <a:gd name="T6" fmla="*/ 243 w 243"/>
                  <a:gd name="T7" fmla="*/ 23 h 23"/>
                  <a:gd name="T8" fmla="*/ 243 w 243"/>
                  <a:gd name="T9" fmla="*/ 2 h 23"/>
                  <a:gd name="T10" fmla="*/ 0 60000 65536"/>
                  <a:gd name="T11" fmla="*/ 0 60000 65536"/>
                  <a:gd name="T12" fmla="*/ 0 60000 65536"/>
                  <a:gd name="T13" fmla="*/ 0 60000 65536"/>
                  <a:gd name="T14" fmla="*/ 0 60000 65536"/>
                  <a:gd name="T15" fmla="*/ 0 w 243"/>
                  <a:gd name="T16" fmla="*/ 0 h 23"/>
                  <a:gd name="T17" fmla="*/ 243 w 243"/>
                  <a:gd name="T18" fmla="*/ 23 h 23"/>
                </a:gdLst>
                <a:ahLst/>
                <a:cxnLst>
                  <a:cxn ang="T10">
                    <a:pos x="T0" y="T1"/>
                  </a:cxn>
                  <a:cxn ang="T11">
                    <a:pos x="T2" y="T3"/>
                  </a:cxn>
                  <a:cxn ang="T12">
                    <a:pos x="T4" y="T5"/>
                  </a:cxn>
                  <a:cxn ang="T13">
                    <a:pos x="T6" y="T7"/>
                  </a:cxn>
                  <a:cxn ang="T14">
                    <a:pos x="T8" y="T9"/>
                  </a:cxn>
                </a:cxnLst>
                <a:rect l="T15" t="T16" r="T17" b="T18"/>
                <a:pathLst>
                  <a:path w="243" h="23">
                    <a:moveTo>
                      <a:pt x="243" y="2"/>
                    </a:moveTo>
                    <a:lnTo>
                      <a:pt x="0" y="0"/>
                    </a:lnTo>
                    <a:lnTo>
                      <a:pt x="0" y="20"/>
                    </a:lnTo>
                    <a:lnTo>
                      <a:pt x="243" y="23"/>
                    </a:lnTo>
                    <a:lnTo>
                      <a:pt x="243" y="2"/>
                    </a:lnTo>
                    <a:close/>
                  </a:path>
                </a:pathLst>
              </a:custGeom>
              <a:solidFill>
                <a:srgbClr val="616666"/>
              </a:solidFill>
              <a:ln w="9525">
                <a:noFill/>
                <a:round/>
                <a:headEnd/>
                <a:tailEnd/>
              </a:ln>
            </p:spPr>
            <p:txBody>
              <a:bodyPr/>
              <a:lstStyle/>
              <a:p>
                <a:pPr algn="l" rtl="0"/>
                <a:endParaRPr lang="en-US"/>
              </a:p>
            </p:txBody>
          </p:sp>
          <p:sp>
            <p:nvSpPr>
              <p:cNvPr id="20982" name="Freeform 24"/>
              <p:cNvSpPr>
                <a:spLocks/>
              </p:cNvSpPr>
              <p:nvPr/>
            </p:nvSpPr>
            <p:spPr bwMode="auto">
              <a:xfrm>
                <a:off x="2520" y="2206"/>
                <a:ext cx="243" cy="24"/>
              </a:xfrm>
              <a:custGeom>
                <a:avLst/>
                <a:gdLst>
                  <a:gd name="T0" fmla="*/ 243 w 243"/>
                  <a:gd name="T1" fmla="*/ 3 h 24"/>
                  <a:gd name="T2" fmla="*/ 0 w 243"/>
                  <a:gd name="T3" fmla="*/ 0 h 24"/>
                  <a:gd name="T4" fmla="*/ 0 w 243"/>
                  <a:gd name="T5" fmla="*/ 20 h 24"/>
                  <a:gd name="T6" fmla="*/ 243 w 243"/>
                  <a:gd name="T7" fmla="*/ 24 h 24"/>
                  <a:gd name="T8" fmla="*/ 243 w 243"/>
                  <a:gd name="T9" fmla="*/ 3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3"/>
                    </a:moveTo>
                    <a:lnTo>
                      <a:pt x="0" y="0"/>
                    </a:lnTo>
                    <a:lnTo>
                      <a:pt x="0" y="20"/>
                    </a:lnTo>
                    <a:lnTo>
                      <a:pt x="243" y="24"/>
                    </a:lnTo>
                    <a:lnTo>
                      <a:pt x="243" y="3"/>
                    </a:lnTo>
                    <a:close/>
                  </a:path>
                </a:pathLst>
              </a:custGeom>
              <a:solidFill>
                <a:srgbClr val="616666"/>
              </a:solidFill>
              <a:ln w="9525">
                <a:noFill/>
                <a:round/>
                <a:headEnd/>
                <a:tailEnd/>
              </a:ln>
            </p:spPr>
            <p:txBody>
              <a:bodyPr/>
              <a:lstStyle/>
              <a:p>
                <a:pPr algn="l" rtl="0"/>
                <a:endParaRPr lang="en-US"/>
              </a:p>
            </p:txBody>
          </p:sp>
          <p:sp>
            <p:nvSpPr>
              <p:cNvPr id="20983" name="Freeform 25"/>
              <p:cNvSpPr>
                <a:spLocks/>
              </p:cNvSpPr>
              <p:nvPr/>
            </p:nvSpPr>
            <p:spPr bwMode="auto">
              <a:xfrm>
                <a:off x="2520" y="2247"/>
                <a:ext cx="243" cy="24"/>
              </a:xfrm>
              <a:custGeom>
                <a:avLst/>
                <a:gdLst>
                  <a:gd name="T0" fmla="*/ 243 w 243"/>
                  <a:gd name="T1" fmla="*/ 4 h 24"/>
                  <a:gd name="T2" fmla="*/ 0 w 243"/>
                  <a:gd name="T3" fmla="*/ 0 h 24"/>
                  <a:gd name="T4" fmla="*/ 0 w 243"/>
                  <a:gd name="T5" fmla="*/ 20 h 24"/>
                  <a:gd name="T6" fmla="*/ 243 w 243"/>
                  <a:gd name="T7" fmla="*/ 24 h 24"/>
                  <a:gd name="T8" fmla="*/ 243 w 243"/>
                  <a:gd name="T9" fmla="*/ 4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4"/>
                    </a:moveTo>
                    <a:lnTo>
                      <a:pt x="0" y="0"/>
                    </a:lnTo>
                    <a:lnTo>
                      <a:pt x="0" y="20"/>
                    </a:lnTo>
                    <a:lnTo>
                      <a:pt x="243" y="24"/>
                    </a:lnTo>
                    <a:lnTo>
                      <a:pt x="243" y="4"/>
                    </a:lnTo>
                    <a:close/>
                  </a:path>
                </a:pathLst>
              </a:custGeom>
              <a:solidFill>
                <a:srgbClr val="616666"/>
              </a:solidFill>
              <a:ln w="9525">
                <a:noFill/>
                <a:round/>
                <a:headEnd/>
                <a:tailEnd/>
              </a:ln>
            </p:spPr>
            <p:txBody>
              <a:bodyPr/>
              <a:lstStyle/>
              <a:p>
                <a:pPr algn="l" rtl="0"/>
                <a:endParaRPr lang="en-US"/>
              </a:p>
            </p:txBody>
          </p:sp>
          <p:sp>
            <p:nvSpPr>
              <p:cNvPr id="20984" name="Freeform 26"/>
              <p:cNvSpPr>
                <a:spLocks/>
              </p:cNvSpPr>
              <p:nvPr/>
            </p:nvSpPr>
            <p:spPr bwMode="auto">
              <a:xfrm>
                <a:off x="2520" y="2287"/>
                <a:ext cx="243" cy="26"/>
              </a:xfrm>
              <a:custGeom>
                <a:avLst/>
                <a:gdLst>
                  <a:gd name="T0" fmla="*/ 243 w 243"/>
                  <a:gd name="T1" fmla="*/ 5 h 26"/>
                  <a:gd name="T2" fmla="*/ 0 w 243"/>
                  <a:gd name="T3" fmla="*/ 0 h 26"/>
                  <a:gd name="T4" fmla="*/ 0 w 243"/>
                  <a:gd name="T5" fmla="*/ 21 h 26"/>
                  <a:gd name="T6" fmla="*/ 243 w 243"/>
                  <a:gd name="T7" fmla="*/ 26 h 26"/>
                  <a:gd name="T8" fmla="*/ 243 w 243"/>
                  <a:gd name="T9" fmla="*/ 5 h 26"/>
                  <a:gd name="T10" fmla="*/ 0 60000 65536"/>
                  <a:gd name="T11" fmla="*/ 0 60000 65536"/>
                  <a:gd name="T12" fmla="*/ 0 60000 65536"/>
                  <a:gd name="T13" fmla="*/ 0 60000 65536"/>
                  <a:gd name="T14" fmla="*/ 0 60000 65536"/>
                  <a:gd name="T15" fmla="*/ 0 w 243"/>
                  <a:gd name="T16" fmla="*/ 0 h 26"/>
                  <a:gd name="T17" fmla="*/ 243 w 243"/>
                  <a:gd name="T18" fmla="*/ 26 h 26"/>
                </a:gdLst>
                <a:ahLst/>
                <a:cxnLst>
                  <a:cxn ang="T10">
                    <a:pos x="T0" y="T1"/>
                  </a:cxn>
                  <a:cxn ang="T11">
                    <a:pos x="T2" y="T3"/>
                  </a:cxn>
                  <a:cxn ang="T12">
                    <a:pos x="T4" y="T5"/>
                  </a:cxn>
                  <a:cxn ang="T13">
                    <a:pos x="T6" y="T7"/>
                  </a:cxn>
                  <a:cxn ang="T14">
                    <a:pos x="T8" y="T9"/>
                  </a:cxn>
                </a:cxnLst>
                <a:rect l="T15" t="T16" r="T17" b="T18"/>
                <a:pathLst>
                  <a:path w="243" h="26">
                    <a:moveTo>
                      <a:pt x="243" y="5"/>
                    </a:moveTo>
                    <a:lnTo>
                      <a:pt x="0" y="0"/>
                    </a:lnTo>
                    <a:lnTo>
                      <a:pt x="0" y="21"/>
                    </a:lnTo>
                    <a:lnTo>
                      <a:pt x="243" y="26"/>
                    </a:lnTo>
                    <a:lnTo>
                      <a:pt x="243" y="5"/>
                    </a:lnTo>
                    <a:close/>
                  </a:path>
                </a:pathLst>
              </a:custGeom>
              <a:solidFill>
                <a:srgbClr val="616666"/>
              </a:solidFill>
              <a:ln w="9525">
                <a:noFill/>
                <a:round/>
                <a:headEnd/>
                <a:tailEnd/>
              </a:ln>
            </p:spPr>
            <p:txBody>
              <a:bodyPr/>
              <a:lstStyle/>
              <a:p>
                <a:pPr algn="l" rtl="0"/>
                <a:endParaRPr lang="en-US"/>
              </a:p>
            </p:txBody>
          </p:sp>
          <p:sp>
            <p:nvSpPr>
              <p:cNvPr id="20985" name="Freeform 27"/>
              <p:cNvSpPr>
                <a:spLocks/>
              </p:cNvSpPr>
              <p:nvPr/>
            </p:nvSpPr>
            <p:spPr bwMode="auto">
              <a:xfrm>
                <a:off x="2520" y="2328"/>
                <a:ext cx="243" cy="27"/>
              </a:xfrm>
              <a:custGeom>
                <a:avLst/>
                <a:gdLst>
                  <a:gd name="T0" fmla="*/ 243 w 243"/>
                  <a:gd name="T1" fmla="*/ 6 h 27"/>
                  <a:gd name="T2" fmla="*/ 0 w 243"/>
                  <a:gd name="T3" fmla="*/ 0 h 27"/>
                  <a:gd name="T4" fmla="*/ 0 w 243"/>
                  <a:gd name="T5" fmla="*/ 21 h 27"/>
                  <a:gd name="T6" fmla="*/ 243 w 243"/>
                  <a:gd name="T7" fmla="*/ 27 h 27"/>
                  <a:gd name="T8" fmla="*/ 243 w 243"/>
                  <a:gd name="T9" fmla="*/ 6 h 27"/>
                  <a:gd name="T10" fmla="*/ 0 60000 65536"/>
                  <a:gd name="T11" fmla="*/ 0 60000 65536"/>
                  <a:gd name="T12" fmla="*/ 0 60000 65536"/>
                  <a:gd name="T13" fmla="*/ 0 60000 65536"/>
                  <a:gd name="T14" fmla="*/ 0 60000 65536"/>
                  <a:gd name="T15" fmla="*/ 0 w 243"/>
                  <a:gd name="T16" fmla="*/ 0 h 27"/>
                  <a:gd name="T17" fmla="*/ 243 w 243"/>
                  <a:gd name="T18" fmla="*/ 27 h 27"/>
                </a:gdLst>
                <a:ahLst/>
                <a:cxnLst>
                  <a:cxn ang="T10">
                    <a:pos x="T0" y="T1"/>
                  </a:cxn>
                  <a:cxn ang="T11">
                    <a:pos x="T2" y="T3"/>
                  </a:cxn>
                  <a:cxn ang="T12">
                    <a:pos x="T4" y="T5"/>
                  </a:cxn>
                  <a:cxn ang="T13">
                    <a:pos x="T6" y="T7"/>
                  </a:cxn>
                  <a:cxn ang="T14">
                    <a:pos x="T8" y="T9"/>
                  </a:cxn>
                </a:cxnLst>
                <a:rect l="T15" t="T16" r="T17" b="T18"/>
                <a:pathLst>
                  <a:path w="243" h="27">
                    <a:moveTo>
                      <a:pt x="243" y="6"/>
                    </a:moveTo>
                    <a:lnTo>
                      <a:pt x="0" y="0"/>
                    </a:lnTo>
                    <a:lnTo>
                      <a:pt x="0" y="21"/>
                    </a:lnTo>
                    <a:lnTo>
                      <a:pt x="243" y="27"/>
                    </a:lnTo>
                    <a:lnTo>
                      <a:pt x="243" y="6"/>
                    </a:lnTo>
                    <a:close/>
                  </a:path>
                </a:pathLst>
              </a:custGeom>
              <a:solidFill>
                <a:srgbClr val="616666"/>
              </a:solidFill>
              <a:ln w="9525">
                <a:noFill/>
                <a:round/>
                <a:headEnd/>
                <a:tailEnd/>
              </a:ln>
            </p:spPr>
            <p:txBody>
              <a:bodyPr/>
              <a:lstStyle/>
              <a:p>
                <a:pPr algn="l" rtl="0"/>
                <a:endParaRPr lang="en-US"/>
              </a:p>
            </p:txBody>
          </p:sp>
          <p:sp>
            <p:nvSpPr>
              <p:cNvPr id="20986" name="Freeform 28"/>
              <p:cNvSpPr>
                <a:spLocks/>
              </p:cNvSpPr>
              <p:nvPr/>
            </p:nvSpPr>
            <p:spPr bwMode="auto">
              <a:xfrm>
                <a:off x="2520" y="2369"/>
                <a:ext cx="243" cy="28"/>
              </a:xfrm>
              <a:custGeom>
                <a:avLst/>
                <a:gdLst>
                  <a:gd name="T0" fmla="*/ 243 w 243"/>
                  <a:gd name="T1" fmla="*/ 7 h 28"/>
                  <a:gd name="T2" fmla="*/ 0 w 243"/>
                  <a:gd name="T3" fmla="*/ 0 h 28"/>
                  <a:gd name="T4" fmla="*/ 0 w 243"/>
                  <a:gd name="T5" fmla="*/ 21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1"/>
                    </a:lnTo>
                    <a:lnTo>
                      <a:pt x="243" y="28"/>
                    </a:lnTo>
                    <a:lnTo>
                      <a:pt x="243" y="7"/>
                    </a:lnTo>
                    <a:close/>
                  </a:path>
                </a:pathLst>
              </a:custGeom>
              <a:solidFill>
                <a:srgbClr val="616666"/>
              </a:solidFill>
              <a:ln w="9525">
                <a:noFill/>
                <a:round/>
                <a:headEnd/>
                <a:tailEnd/>
              </a:ln>
            </p:spPr>
            <p:txBody>
              <a:bodyPr/>
              <a:lstStyle/>
              <a:p>
                <a:pPr algn="l" rtl="0"/>
                <a:endParaRPr lang="en-US"/>
              </a:p>
            </p:txBody>
          </p:sp>
          <p:sp>
            <p:nvSpPr>
              <p:cNvPr id="20987" name="Freeform 29"/>
              <p:cNvSpPr>
                <a:spLocks/>
              </p:cNvSpPr>
              <p:nvPr/>
            </p:nvSpPr>
            <p:spPr bwMode="auto">
              <a:xfrm>
                <a:off x="2520" y="2411"/>
                <a:ext cx="243" cy="28"/>
              </a:xfrm>
              <a:custGeom>
                <a:avLst/>
                <a:gdLst>
                  <a:gd name="T0" fmla="*/ 243 w 243"/>
                  <a:gd name="T1" fmla="*/ 7 h 28"/>
                  <a:gd name="T2" fmla="*/ 0 w 243"/>
                  <a:gd name="T3" fmla="*/ 0 h 28"/>
                  <a:gd name="T4" fmla="*/ 0 w 243"/>
                  <a:gd name="T5" fmla="*/ 20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0"/>
                    </a:lnTo>
                    <a:lnTo>
                      <a:pt x="243" y="28"/>
                    </a:lnTo>
                    <a:lnTo>
                      <a:pt x="243" y="7"/>
                    </a:lnTo>
                    <a:close/>
                  </a:path>
                </a:pathLst>
              </a:custGeom>
              <a:solidFill>
                <a:srgbClr val="616666"/>
              </a:solidFill>
              <a:ln w="9525">
                <a:noFill/>
                <a:round/>
                <a:headEnd/>
                <a:tailEnd/>
              </a:ln>
            </p:spPr>
            <p:txBody>
              <a:bodyPr/>
              <a:lstStyle/>
              <a:p>
                <a:pPr algn="l" rtl="0"/>
                <a:endParaRPr lang="en-US"/>
              </a:p>
            </p:txBody>
          </p:sp>
          <p:sp>
            <p:nvSpPr>
              <p:cNvPr id="20988" name="Freeform 30"/>
              <p:cNvSpPr>
                <a:spLocks/>
              </p:cNvSpPr>
              <p:nvPr/>
            </p:nvSpPr>
            <p:spPr bwMode="auto">
              <a:xfrm>
                <a:off x="2520" y="2451"/>
                <a:ext cx="243" cy="30"/>
              </a:xfrm>
              <a:custGeom>
                <a:avLst/>
                <a:gdLst>
                  <a:gd name="T0" fmla="*/ 243 w 243"/>
                  <a:gd name="T1" fmla="*/ 9 h 30"/>
                  <a:gd name="T2" fmla="*/ 0 w 243"/>
                  <a:gd name="T3" fmla="*/ 0 h 30"/>
                  <a:gd name="T4" fmla="*/ 0 w 243"/>
                  <a:gd name="T5" fmla="*/ 21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1"/>
                    </a:lnTo>
                    <a:lnTo>
                      <a:pt x="243" y="30"/>
                    </a:lnTo>
                    <a:lnTo>
                      <a:pt x="243" y="9"/>
                    </a:lnTo>
                    <a:close/>
                  </a:path>
                </a:pathLst>
              </a:custGeom>
              <a:solidFill>
                <a:srgbClr val="616666"/>
              </a:solidFill>
              <a:ln w="9525">
                <a:noFill/>
                <a:round/>
                <a:headEnd/>
                <a:tailEnd/>
              </a:ln>
            </p:spPr>
            <p:txBody>
              <a:bodyPr/>
              <a:lstStyle/>
              <a:p>
                <a:pPr algn="l" rtl="0"/>
                <a:endParaRPr lang="en-US"/>
              </a:p>
            </p:txBody>
          </p:sp>
          <p:sp>
            <p:nvSpPr>
              <p:cNvPr id="20989" name="Freeform 31"/>
              <p:cNvSpPr>
                <a:spLocks/>
              </p:cNvSpPr>
              <p:nvPr/>
            </p:nvSpPr>
            <p:spPr bwMode="auto">
              <a:xfrm>
                <a:off x="2520" y="2493"/>
                <a:ext cx="243" cy="30"/>
              </a:xfrm>
              <a:custGeom>
                <a:avLst/>
                <a:gdLst>
                  <a:gd name="T0" fmla="*/ 243 w 243"/>
                  <a:gd name="T1" fmla="*/ 9 h 30"/>
                  <a:gd name="T2" fmla="*/ 0 w 243"/>
                  <a:gd name="T3" fmla="*/ 0 h 30"/>
                  <a:gd name="T4" fmla="*/ 0 w 243"/>
                  <a:gd name="T5" fmla="*/ 20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0"/>
                    </a:lnTo>
                    <a:lnTo>
                      <a:pt x="243" y="30"/>
                    </a:lnTo>
                    <a:lnTo>
                      <a:pt x="243" y="9"/>
                    </a:lnTo>
                    <a:close/>
                  </a:path>
                </a:pathLst>
              </a:custGeom>
              <a:solidFill>
                <a:srgbClr val="616666"/>
              </a:solidFill>
              <a:ln w="9525">
                <a:noFill/>
                <a:round/>
                <a:headEnd/>
                <a:tailEnd/>
              </a:ln>
            </p:spPr>
            <p:txBody>
              <a:bodyPr/>
              <a:lstStyle/>
              <a:p>
                <a:pPr algn="l" rtl="0"/>
                <a:endParaRPr lang="en-US"/>
              </a:p>
            </p:txBody>
          </p:sp>
          <p:sp>
            <p:nvSpPr>
              <p:cNvPr id="20990" name="Freeform 32"/>
              <p:cNvSpPr>
                <a:spLocks/>
              </p:cNvSpPr>
              <p:nvPr/>
            </p:nvSpPr>
            <p:spPr bwMode="auto">
              <a:xfrm>
                <a:off x="2520" y="2534"/>
                <a:ext cx="243" cy="31"/>
              </a:xfrm>
              <a:custGeom>
                <a:avLst/>
                <a:gdLst>
                  <a:gd name="T0" fmla="*/ 243 w 243"/>
                  <a:gd name="T1" fmla="*/ 10 h 31"/>
                  <a:gd name="T2" fmla="*/ 0 w 243"/>
                  <a:gd name="T3" fmla="*/ 0 h 31"/>
                  <a:gd name="T4" fmla="*/ 0 w 243"/>
                  <a:gd name="T5" fmla="*/ 20 h 31"/>
                  <a:gd name="T6" fmla="*/ 243 w 243"/>
                  <a:gd name="T7" fmla="*/ 31 h 31"/>
                  <a:gd name="T8" fmla="*/ 243 w 243"/>
                  <a:gd name="T9" fmla="*/ 10 h 31"/>
                  <a:gd name="T10" fmla="*/ 0 60000 65536"/>
                  <a:gd name="T11" fmla="*/ 0 60000 65536"/>
                  <a:gd name="T12" fmla="*/ 0 60000 65536"/>
                  <a:gd name="T13" fmla="*/ 0 60000 65536"/>
                  <a:gd name="T14" fmla="*/ 0 60000 65536"/>
                  <a:gd name="T15" fmla="*/ 0 w 243"/>
                  <a:gd name="T16" fmla="*/ 0 h 31"/>
                  <a:gd name="T17" fmla="*/ 243 w 243"/>
                  <a:gd name="T18" fmla="*/ 31 h 31"/>
                </a:gdLst>
                <a:ahLst/>
                <a:cxnLst>
                  <a:cxn ang="T10">
                    <a:pos x="T0" y="T1"/>
                  </a:cxn>
                  <a:cxn ang="T11">
                    <a:pos x="T2" y="T3"/>
                  </a:cxn>
                  <a:cxn ang="T12">
                    <a:pos x="T4" y="T5"/>
                  </a:cxn>
                  <a:cxn ang="T13">
                    <a:pos x="T6" y="T7"/>
                  </a:cxn>
                  <a:cxn ang="T14">
                    <a:pos x="T8" y="T9"/>
                  </a:cxn>
                </a:cxnLst>
                <a:rect l="T15" t="T16" r="T17" b="T18"/>
                <a:pathLst>
                  <a:path w="243" h="31">
                    <a:moveTo>
                      <a:pt x="243" y="10"/>
                    </a:moveTo>
                    <a:lnTo>
                      <a:pt x="0" y="0"/>
                    </a:lnTo>
                    <a:lnTo>
                      <a:pt x="0" y="20"/>
                    </a:lnTo>
                    <a:lnTo>
                      <a:pt x="243" y="31"/>
                    </a:lnTo>
                    <a:lnTo>
                      <a:pt x="243" y="10"/>
                    </a:lnTo>
                    <a:close/>
                  </a:path>
                </a:pathLst>
              </a:custGeom>
              <a:solidFill>
                <a:srgbClr val="616666"/>
              </a:solidFill>
              <a:ln w="9525">
                <a:noFill/>
                <a:round/>
                <a:headEnd/>
                <a:tailEnd/>
              </a:ln>
            </p:spPr>
            <p:txBody>
              <a:bodyPr/>
              <a:lstStyle/>
              <a:p>
                <a:pPr algn="l" rtl="0"/>
                <a:endParaRPr lang="en-US"/>
              </a:p>
            </p:txBody>
          </p:sp>
          <p:sp>
            <p:nvSpPr>
              <p:cNvPr id="20991" name="Freeform 33"/>
              <p:cNvSpPr>
                <a:spLocks/>
              </p:cNvSpPr>
              <p:nvPr/>
            </p:nvSpPr>
            <p:spPr bwMode="auto">
              <a:xfrm>
                <a:off x="2815" y="2251"/>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pPr algn="l" rtl="0"/>
                <a:endParaRPr lang="en-US"/>
              </a:p>
            </p:txBody>
          </p:sp>
          <p:sp>
            <p:nvSpPr>
              <p:cNvPr id="20992" name="Freeform 34"/>
              <p:cNvSpPr>
                <a:spLocks/>
              </p:cNvSpPr>
              <p:nvPr/>
            </p:nvSpPr>
            <p:spPr bwMode="auto">
              <a:xfrm>
                <a:off x="2822"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993" name="Line 35"/>
              <p:cNvSpPr>
                <a:spLocks noChangeShapeType="1"/>
              </p:cNvSpPr>
              <p:nvPr/>
            </p:nvSpPr>
            <p:spPr bwMode="auto">
              <a:xfrm flipV="1">
                <a:off x="2813" y="2247"/>
                <a:ext cx="6" cy="2"/>
              </a:xfrm>
              <a:prstGeom prst="line">
                <a:avLst/>
              </a:prstGeom>
              <a:noFill/>
              <a:ln w="7938">
                <a:solidFill>
                  <a:srgbClr val="3D4040"/>
                </a:solidFill>
                <a:round/>
                <a:headEnd/>
                <a:tailEnd/>
              </a:ln>
            </p:spPr>
            <p:txBody>
              <a:bodyPr/>
              <a:lstStyle/>
              <a:p>
                <a:pPr algn="l" rtl="0"/>
                <a:endParaRPr lang="en-US"/>
              </a:p>
            </p:txBody>
          </p:sp>
          <p:sp>
            <p:nvSpPr>
              <p:cNvPr id="20994" name="Line 36"/>
              <p:cNvSpPr>
                <a:spLocks noChangeShapeType="1"/>
              </p:cNvSpPr>
              <p:nvPr/>
            </p:nvSpPr>
            <p:spPr bwMode="auto">
              <a:xfrm flipV="1">
                <a:off x="2811" y="2250"/>
                <a:ext cx="8" cy="3"/>
              </a:xfrm>
              <a:prstGeom prst="line">
                <a:avLst/>
              </a:prstGeom>
              <a:noFill/>
              <a:ln w="7938">
                <a:solidFill>
                  <a:srgbClr val="787D7D"/>
                </a:solidFill>
                <a:round/>
                <a:headEnd/>
                <a:tailEnd/>
              </a:ln>
            </p:spPr>
            <p:txBody>
              <a:bodyPr/>
              <a:lstStyle/>
              <a:p>
                <a:pPr algn="l" rtl="0"/>
                <a:endParaRPr lang="en-US"/>
              </a:p>
            </p:txBody>
          </p:sp>
          <p:sp>
            <p:nvSpPr>
              <p:cNvPr id="20995" name="Freeform 37"/>
              <p:cNvSpPr>
                <a:spLocks/>
              </p:cNvSpPr>
              <p:nvPr/>
            </p:nvSpPr>
            <p:spPr bwMode="auto">
              <a:xfrm>
                <a:off x="2813" y="2255"/>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pPr algn="l" rtl="0"/>
                <a:endParaRPr lang="en-US"/>
              </a:p>
            </p:txBody>
          </p:sp>
          <p:sp>
            <p:nvSpPr>
              <p:cNvPr id="20996" name="Freeform 38"/>
              <p:cNvSpPr>
                <a:spLocks/>
              </p:cNvSpPr>
              <p:nvPr/>
            </p:nvSpPr>
            <p:spPr bwMode="auto">
              <a:xfrm>
                <a:off x="2822" y="225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pPr algn="l" rtl="0"/>
                <a:endParaRPr lang="en-US"/>
              </a:p>
            </p:txBody>
          </p:sp>
          <p:sp>
            <p:nvSpPr>
              <p:cNvPr id="20997" name="Freeform 39"/>
              <p:cNvSpPr>
                <a:spLocks/>
              </p:cNvSpPr>
              <p:nvPr/>
            </p:nvSpPr>
            <p:spPr bwMode="auto">
              <a:xfrm>
                <a:off x="2816" y="2419"/>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3D4040"/>
              </a:solidFill>
              <a:ln w="9525">
                <a:noFill/>
                <a:round/>
                <a:headEnd/>
                <a:tailEnd/>
              </a:ln>
            </p:spPr>
            <p:txBody>
              <a:bodyPr/>
              <a:lstStyle/>
              <a:p>
                <a:pPr algn="l" rtl="0"/>
                <a:endParaRPr lang="en-US"/>
              </a:p>
            </p:txBody>
          </p:sp>
          <p:sp>
            <p:nvSpPr>
              <p:cNvPr id="20998" name="Freeform 40"/>
              <p:cNvSpPr>
                <a:spLocks/>
              </p:cNvSpPr>
              <p:nvPr/>
            </p:nvSpPr>
            <p:spPr bwMode="auto">
              <a:xfrm>
                <a:off x="2822" y="2415"/>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pPr algn="l" rtl="0"/>
                <a:endParaRPr lang="en-US"/>
              </a:p>
            </p:txBody>
          </p:sp>
          <p:sp>
            <p:nvSpPr>
              <p:cNvPr id="20999" name="Line 41"/>
              <p:cNvSpPr>
                <a:spLocks noChangeShapeType="1"/>
              </p:cNvSpPr>
              <p:nvPr/>
            </p:nvSpPr>
            <p:spPr bwMode="auto">
              <a:xfrm flipV="1">
                <a:off x="2813" y="2413"/>
                <a:ext cx="7" cy="4"/>
              </a:xfrm>
              <a:prstGeom prst="line">
                <a:avLst/>
              </a:prstGeom>
              <a:noFill/>
              <a:ln w="7938">
                <a:solidFill>
                  <a:srgbClr val="3D4040"/>
                </a:solidFill>
                <a:round/>
                <a:headEnd/>
                <a:tailEnd/>
              </a:ln>
            </p:spPr>
            <p:txBody>
              <a:bodyPr/>
              <a:lstStyle/>
              <a:p>
                <a:pPr algn="l" rtl="0"/>
                <a:endParaRPr lang="en-US"/>
              </a:p>
            </p:txBody>
          </p:sp>
          <p:sp>
            <p:nvSpPr>
              <p:cNvPr id="21000" name="Line 42"/>
              <p:cNvSpPr>
                <a:spLocks noChangeShapeType="1"/>
              </p:cNvSpPr>
              <p:nvPr/>
            </p:nvSpPr>
            <p:spPr bwMode="auto">
              <a:xfrm flipV="1">
                <a:off x="2812" y="2416"/>
                <a:ext cx="8" cy="5"/>
              </a:xfrm>
              <a:prstGeom prst="line">
                <a:avLst/>
              </a:prstGeom>
              <a:noFill/>
              <a:ln w="7938">
                <a:solidFill>
                  <a:srgbClr val="787D7D"/>
                </a:solidFill>
                <a:round/>
                <a:headEnd/>
                <a:tailEnd/>
              </a:ln>
            </p:spPr>
            <p:txBody>
              <a:bodyPr/>
              <a:lstStyle/>
              <a:p>
                <a:pPr algn="l" rtl="0"/>
                <a:endParaRPr lang="en-US"/>
              </a:p>
            </p:txBody>
          </p:sp>
          <p:sp>
            <p:nvSpPr>
              <p:cNvPr id="21001" name="Freeform 43"/>
              <p:cNvSpPr>
                <a:spLocks/>
              </p:cNvSpPr>
              <p:nvPr/>
            </p:nvSpPr>
            <p:spPr bwMode="auto">
              <a:xfrm>
                <a:off x="2814" y="242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787D7D"/>
              </a:solidFill>
              <a:ln w="9525">
                <a:noFill/>
                <a:round/>
                <a:headEnd/>
                <a:tailEnd/>
              </a:ln>
            </p:spPr>
            <p:txBody>
              <a:bodyPr/>
              <a:lstStyle/>
              <a:p>
                <a:pPr algn="l" rtl="0"/>
                <a:endParaRPr lang="en-US"/>
              </a:p>
            </p:txBody>
          </p:sp>
          <p:sp>
            <p:nvSpPr>
              <p:cNvPr id="21002" name="Freeform 44"/>
              <p:cNvSpPr>
                <a:spLocks/>
              </p:cNvSpPr>
              <p:nvPr/>
            </p:nvSpPr>
            <p:spPr bwMode="auto">
              <a:xfrm>
                <a:off x="2822" y="2417"/>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pPr algn="l" rtl="0"/>
                <a:endParaRPr lang="en-US"/>
              </a:p>
            </p:txBody>
          </p:sp>
          <p:sp>
            <p:nvSpPr>
              <p:cNvPr id="21003" name="Freeform 45"/>
              <p:cNvSpPr>
                <a:spLocks/>
              </p:cNvSpPr>
              <p:nvPr/>
            </p:nvSpPr>
            <p:spPr bwMode="auto">
              <a:xfrm>
                <a:off x="2478" y="257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5B4C63"/>
              </a:solidFill>
              <a:ln w="9525">
                <a:noFill/>
                <a:round/>
                <a:headEnd/>
                <a:tailEnd/>
              </a:ln>
            </p:spPr>
            <p:txBody>
              <a:bodyPr/>
              <a:lstStyle/>
              <a:p>
                <a:pPr algn="l" rtl="0"/>
                <a:endParaRPr lang="en-US"/>
              </a:p>
            </p:txBody>
          </p:sp>
          <p:sp>
            <p:nvSpPr>
              <p:cNvPr id="21004" name="Freeform 46"/>
              <p:cNvSpPr>
                <a:spLocks/>
              </p:cNvSpPr>
              <p:nvPr/>
            </p:nvSpPr>
            <p:spPr bwMode="auto">
              <a:xfrm>
                <a:off x="2809" y="258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5B4C63"/>
              </a:solidFill>
              <a:ln w="9525">
                <a:noFill/>
                <a:round/>
                <a:headEnd/>
                <a:tailEnd/>
              </a:ln>
            </p:spPr>
            <p:txBody>
              <a:bodyPr/>
              <a:lstStyle/>
              <a:p>
                <a:pPr algn="l" rtl="0"/>
                <a:endParaRPr lang="en-US"/>
              </a:p>
            </p:txBody>
          </p:sp>
          <p:sp>
            <p:nvSpPr>
              <p:cNvPr id="21005" name="Line 47"/>
              <p:cNvSpPr>
                <a:spLocks noChangeShapeType="1"/>
              </p:cNvSpPr>
              <p:nvPr/>
            </p:nvSpPr>
            <p:spPr bwMode="auto">
              <a:xfrm>
                <a:off x="2476" y="2570"/>
                <a:ext cx="331" cy="17"/>
              </a:xfrm>
              <a:prstGeom prst="line">
                <a:avLst/>
              </a:prstGeom>
              <a:noFill/>
              <a:ln w="7938">
                <a:solidFill>
                  <a:srgbClr val="5B4C63"/>
                </a:solidFill>
                <a:round/>
                <a:headEnd/>
                <a:tailEnd/>
              </a:ln>
            </p:spPr>
            <p:txBody>
              <a:bodyPr/>
              <a:lstStyle/>
              <a:p>
                <a:pPr algn="l" rtl="0"/>
                <a:endParaRPr lang="en-US"/>
              </a:p>
            </p:txBody>
          </p:sp>
          <p:sp>
            <p:nvSpPr>
              <p:cNvPr id="21006" name="Line 48"/>
              <p:cNvSpPr>
                <a:spLocks noChangeShapeType="1"/>
              </p:cNvSpPr>
              <p:nvPr/>
            </p:nvSpPr>
            <p:spPr bwMode="auto">
              <a:xfrm flipV="1">
                <a:off x="2807" y="2574"/>
                <a:ext cx="12" cy="13"/>
              </a:xfrm>
              <a:prstGeom prst="line">
                <a:avLst/>
              </a:prstGeom>
              <a:noFill/>
              <a:ln w="7938">
                <a:solidFill>
                  <a:srgbClr val="3D4040"/>
                </a:solidFill>
                <a:round/>
                <a:headEnd/>
                <a:tailEnd/>
              </a:ln>
            </p:spPr>
            <p:txBody>
              <a:bodyPr/>
              <a:lstStyle/>
              <a:p>
                <a:pPr algn="l" rtl="0"/>
                <a:endParaRPr lang="en-US"/>
              </a:p>
            </p:txBody>
          </p:sp>
          <p:sp>
            <p:nvSpPr>
              <p:cNvPr id="21007" name="Freeform 49"/>
              <p:cNvSpPr>
                <a:spLocks/>
              </p:cNvSpPr>
              <p:nvPr/>
            </p:nvSpPr>
            <p:spPr bwMode="auto">
              <a:xfrm>
                <a:off x="2809" y="2589"/>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pPr algn="l" rtl="0"/>
                <a:endParaRPr lang="en-US"/>
              </a:p>
            </p:txBody>
          </p:sp>
          <p:sp>
            <p:nvSpPr>
              <p:cNvPr id="21008" name="Freeform 50"/>
              <p:cNvSpPr>
                <a:spLocks/>
              </p:cNvSpPr>
              <p:nvPr/>
            </p:nvSpPr>
            <p:spPr bwMode="auto">
              <a:xfrm>
                <a:off x="2821" y="2576"/>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pPr algn="l" rtl="0"/>
                <a:endParaRPr lang="en-US"/>
              </a:p>
            </p:txBody>
          </p:sp>
          <p:sp>
            <p:nvSpPr>
              <p:cNvPr id="21009" name="Freeform 51"/>
              <p:cNvSpPr>
                <a:spLocks/>
              </p:cNvSpPr>
              <p:nvPr/>
            </p:nvSpPr>
            <p:spPr bwMode="auto">
              <a:xfrm>
                <a:off x="2485" y="257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D1D4DE"/>
              </a:solidFill>
              <a:ln w="9525">
                <a:noFill/>
                <a:round/>
                <a:headEnd/>
                <a:tailEnd/>
              </a:ln>
            </p:spPr>
            <p:txBody>
              <a:bodyPr/>
              <a:lstStyle/>
              <a:p>
                <a:pPr algn="l" rtl="0"/>
                <a:endParaRPr lang="en-US"/>
              </a:p>
            </p:txBody>
          </p:sp>
          <p:sp>
            <p:nvSpPr>
              <p:cNvPr id="21010" name="Freeform 52"/>
              <p:cNvSpPr>
                <a:spLocks/>
              </p:cNvSpPr>
              <p:nvPr/>
            </p:nvSpPr>
            <p:spPr bwMode="auto">
              <a:xfrm>
                <a:off x="2809" y="259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pPr algn="l" rtl="0"/>
                <a:endParaRPr lang="en-US"/>
              </a:p>
            </p:txBody>
          </p:sp>
          <p:sp>
            <p:nvSpPr>
              <p:cNvPr id="21011" name="Line 53"/>
              <p:cNvSpPr>
                <a:spLocks noChangeShapeType="1"/>
              </p:cNvSpPr>
              <p:nvPr/>
            </p:nvSpPr>
            <p:spPr bwMode="auto">
              <a:xfrm>
                <a:off x="2482" y="2577"/>
                <a:ext cx="325" cy="15"/>
              </a:xfrm>
              <a:prstGeom prst="line">
                <a:avLst/>
              </a:prstGeom>
              <a:noFill/>
              <a:ln w="7938">
                <a:solidFill>
                  <a:srgbClr val="D1D4DE"/>
                </a:solidFill>
                <a:round/>
                <a:headEnd/>
                <a:tailEnd/>
              </a:ln>
            </p:spPr>
            <p:txBody>
              <a:bodyPr/>
              <a:lstStyle/>
              <a:p>
                <a:pPr algn="l" rtl="0"/>
                <a:endParaRPr lang="en-US"/>
              </a:p>
            </p:txBody>
          </p:sp>
          <p:sp>
            <p:nvSpPr>
              <p:cNvPr id="21012" name="Line 54"/>
              <p:cNvSpPr>
                <a:spLocks noChangeShapeType="1"/>
              </p:cNvSpPr>
              <p:nvPr/>
            </p:nvSpPr>
            <p:spPr bwMode="auto">
              <a:xfrm flipV="1">
                <a:off x="2807" y="2578"/>
                <a:ext cx="12" cy="14"/>
              </a:xfrm>
              <a:prstGeom prst="line">
                <a:avLst/>
              </a:prstGeom>
              <a:noFill/>
              <a:ln w="7938">
                <a:solidFill>
                  <a:srgbClr val="787D7D"/>
                </a:solidFill>
                <a:round/>
                <a:headEnd/>
                <a:tailEnd/>
              </a:ln>
            </p:spPr>
            <p:txBody>
              <a:bodyPr/>
              <a:lstStyle/>
              <a:p>
                <a:pPr algn="l" rtl="0"/>
                <a:endParaRPr lang="en-US"/>
              </a:p>
            </p:txBody>
          </p:sp>
          <p:sp>
            <p:nvSpPr>
              <p:cNvPr id="21013" name="Freeform 55"/>
              <p:cNvSpPr>
                <a:spLocks/>
              </p:cNvSpPr>
              <p:nvPr/>
            </p:nvSpPr>
            <p:spPr bwMode="auto">
              <a:xfrm>
                <a:off x="2809" y="2594"/>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pPr algn="l" rtl="0"/>
                <a:endParaRPr lang="en-US"/>
              </a:p>
            </p:txBody>
          </p:sp>
          <p:sp>
            <p:nvSpPr>
              <p:cNvPr id="21014" name="Freeform 56"/>
              <p:cNvSpPr>
                <a:spLocks/>
              </p:cNvSpPr>
              <p:nvPr/>
            </p:nvSpPr>
            <p:spPr bwMode="auto">
              <a:xfrm>
                <a:off x="2821" y="2580"/>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pPr algn="l" rtl="0"/>
                <a:endParaRPr lang="en-US"/>
              </a:p>
            </p:txBody>
          </p:sp>
          <p:sp>
            <p:nvSpPr>
              <p:cNvPr id="21015" name="Freeform 57"/>
              <p:cNvSpPr>
                <a:spLocks/>
              </p:cNvSpPr>
              <p:nvPr/>
            </p:nvSpPr>
            <p:spPr bwMode="auto">
              <a:xfrm>
                <a:off x="2520" y="2034"/>
                <a:ext cx="243" cy="49"/>
              </a:xfrm>
              <a:custGeom>
                <a:avLst/>
                <a:gdLst>
                  <a:gd name="T0" fmla="*/ 243 w 243"/>
                  <a:gd name="T1" fmla="*/ 0 h 49"/>
                  <a:gd name="T2" fmla="*/ 0 w 243"/>
                  <a:gd name="T3" fmla="*/ 1 h 49"/>
                  <a:gd name="T4" fmla="*/ 0 w 243"/>
                  <a:gd name="T5" fmla="*/ 49 h 49"/>
                  <a:gd name="T6" fmla="*/ 243 w 243"/>
                  <a:gd name="T7" fmla="*/ 49 h 49"/>
                  <a:gd name="T8" fmla="*/ 243 w 243"/>
                  <a:gd name="T9" fmla="*/ 0 h 49"/>
                  <a:gd name="T10" fmla="*/ 0 60000 65536"/>
                  <a:gd name="T11" fmla="*/ 0 60000 65536"/>
                  <a:gd name="T12" fmla="*/ 0 60000 65536"/>
                  <a:gd name="T13" fmla="*/ 0 60000 65536"/>
                  <a:gd name="T14" fmla="*/ 0 60000 65536"/>
                  <a:gd name="T15" fmla="*/ 0 w 243"/>
                  <a:gd name="T16" fmla="*/ 0 h 49"/>
                  <a:gd name="T17" fmla="*/ 243 w 243"/>
                  <a:gd name="T18" fmla="*/ 49 h 49"/>
                </a:gdLst>
                <a:ahLst/>
                <a:cxnLst>
                  <a:cxn ang="T10">
                    <a:pos x="T0" y="T1"/>
                  </a:cxn>
                  <a:cxn ang="T11">
                    <a:pos x="T2" y="T3"/>
                  </a:cxn>
                  <a:cxn ang="T12">
                    <a:pos x="T4" y="T5"/>
                  </a:cxn>
                  <a:cxn ang="T13">
                    <a:pos x="T6" y="T7"/>
                  </a:cxn>
                  <a:cxn ang="T14">
                    <a:pos x="T8" y="T9"/>
                  </a:cxn>
                </a:cxnLst>
                <a:rect l="T15" t="T16" r="T17" b="T18"/>
                <a:pathLst>
                  <a:path w="243" h="49">
                    <a:moveTo>
                      <a:pt x="243" y="0"/>
                    </a:moveTo>
                    <a:lnTo>
                      <a:pt x="0" y="1"/>
                    </a:lnTo>
                    <a:lnTo>
                      <a:pt x="0" y="49"/>
                    </a:lnTo>
                    <a:lnTo>
                      <a:pt x="243" y="49"/>
                    </a:lnTo>
                    <a:lnTo>
                      <a:pt x="243" y="0"/>
                    </a:lnTo>
                    <a:close/>
                  </a:path>
                </a:pathLst>
              </a:custGeom>
              <a:solidFill>
                <a:srgbClr val="475670"/>
              </a:solidFill>
              <a:ln w="9525">
                <a:noFill/>
                <a:round/>
                <a:headEnd/>
                <a:tailEnd/>
              </a:ln>
            </p:spPr>
            <p:txBody>
              <a:bodyPr/>
              <a:lstStyle/>
              <a:p>
                <a:pPr algn="l" rtl="0"/>
                <a:endParaRPr lang="en-US"/>
              </a:p>
            </p:txBody>
          </p:sp>
          <p:sp>
            <p:nvSpPr>
              <p:cNvPr id="21016" name="Freeform 58"/>
              <p:cNvSpPr>
                <a:spLocks/>
              </p:cNvSpPr>
              <p:nvPr/>
            </p:nvSpPr>
            <p:spPr bwMode="auto">
              <a:xfrm>
                <a:off x="2812" y="208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1017" name="Freeform 59"/>
              <p:cNvSpPr>
                <a:spLocks/>
              </p:cNvSpPr>
              <p:nvPr/>
            </p:nvSpPr>
            <p:spPr bwMode="auto">
              <a:xfrm>
                <a:off x="2822" y="208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21018" name="Line 60"/>
              <p:cNvSpPr>
                <a:spLocks noChangeShapeType="1"/>
              </p:cNvSpPr>
              <p:nvPr/>
            </p:nvSpPr>
            <p:spPr bwMode="auto">
              <a:xfrm>
                <a:off x="2810" y="2080"/>
                <a:ext cx="9" cy="1"/>
              </a:xfrm>
              <a:prstGeom prst="line">
                <a:avLst/>
              </a:prstGeom>
              <a:noFill/>
              <a:ln w="7938">
                <a:solidFill>
                  <a:srgbClr val="3D4040"/>
                </a:solidFill>
                <a:round/>
                <a:headEnd/>
                <a:tailEnd/>
              </a:ln>
            </p:spPr>
            <p:txBody>
              <a:bodyPr/>
              <a:lstStyle/>
              <a:p>
                <a:pPr algn="l" rtl="0"/>
                <a:endParaRPr lang="en-US"/>
              </a:p>
            </p:txBody>
          </p:sp>
          <p:sp>
            <p:nvSpPr>
              <p:cNvPr id="21019" name="Line 61"/>
              <p:cNvSpPr>
                <a:spLocks noChangeShapeType="1"/>
              </p:cNvSpPr>
              <p:nvPr/>
            </p:nvSpPr>
            <p:spPr bwMode="auto">
              <a:xfrm flipV="1">
                <a:off x="2808" y="2084"/>
                <a:ext cx="12" cy="1"/>
              </a:xfrm>
              <a:prstGeom prst="line">
                <a:avLst/>
              </a:prstGeom>
              <a:noFill/>
              <a:ln w="7938">
                <a:solidFill>
                  <a:srgbClr val="787D7D"/>
                </a:solidFill>
                <a:round/>
                <a:headEnd/>
                <a:tailEnd/>
              </a:ln>
            </p:spPr>
            <p:txBody>
              <a:bodyPr/>
              <a:lstStyle/>
              <a:p>
                <a:pPr algn="l" rtl="0"/>
                <a:endParaRPr lang="en-US"/>
              </a:p>
            </p:txBody>
          </p:sp>
          <p:sp>
            <p:nvSpPr>
              <p:cNvPr id="21020" name="Freeform 62"/>
              <p:cNvSpPr>
                <a:spLocks/>
              </p:cNvSpPr>
              <p:nvPr/>
            </p:nvSpPr>
            <p:spPr bwMode="auto">
              <a:xfrm>
                <a:off x="2811"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787D7D"/>
              </a:solidFill>
              <a:ln w="9525">
                <a:noFill/>
                <a:round/>
                <a:headEnd/>
                <a:tailEnd/>
              </a:ln>
            </p:spPr>
            <p:txBody>
              <a:bodyPr/>
              <a:lstStyle/>
              <a:p>
                <a:pPr algn="l" rtl="0"/>
                <a:endParaRPr lang="en-US"/>
              </a:p>
            </p:txBody>
          </p:sp>
          <p:sp>
            <p:nvSpPr>
              <p:cNvPr id="21021" name="Freeform 63"/>
              <p:cNvSpPr>
                <a:spLocks/>
              </p:cNvSpPr>
              <p:nvPr/>
            </p:nvSpPr>
            <p:spPr bwMode="auto">
              <a:xfrm>
                <a:off x="2822" y="208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pPr algn="l" rtl="0"/>
                <a:endParaRPr lang="en-US"/>
              </a:p>
            </p:txBody>
          </p:sp>
          <p:sp>
            <p:nvSpPr>
              <p:cNvPr id="21022" name="Freeform 64"/>
              <p:cNvSpPr>
                <a:spLocks/>
              </p:cNvSpPr>
              <p:nvPr/>
            </p:nvSpPr>
            <p:spPr bwMode="auto">
              <a:xfrm>
                <a:off x="2497"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pPr algn="l" rtl="0"/>
                <a:endParaRPr lang="en-US"/>
              </a:p>
            </p:txBody>
          </p:sp>
          <p:sp>
            <p:nvSpPr>
              <p:cNvPr id="21023" name="Freeform 65"/>
              <p:cNvSpPr>
                <a:spLocks/>
              </p:cNvSpPr>
              <p:nvPr/>
            </p:nvSpPr>
            <p:spPr bwMode="auto">
              <a:xfrm>
                <a:off x="2498" y="203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pPr algn="l" rtl="0"/>
                <a:endParaRPr lang="en-US"/>
              </a:p>
            </p:txBody>
          </p:sp>
          <p:sp>
            <p:nvSpPr>
              <p:cNvPr id="21024" name="Line 66"/>
              <p:cNvSpPr>
                <a:spLocks noChangeShapeType="1"/>
              </p:cNvSpPr>
              <p:nvPr/>
            </p:nvSpPr>
            <p:spPr bwMode="auto">
              <a:xfrm>
                <a:off x="2496" y="1939"/>
                <a:ext cx="1" cy="93"/>
              </a:xfrm>
              <a:prstGeom prst="line">
                <a:avLst/>
              </a:prstGeom>
              <a:noFill/>
              <a:ln w="4763">
                <a:solidFill>
                  <a:srgbClr val="FFFFFF"/>
                </a:solidFill>
                <a:round/>
                <a:headEnd/>
                <a:tailEnd/>
              </a:ln>
            </p:spPr>
            <p:txBody>
              <a:bodyPr/>
              <a:lstStyle/>
              <a:p>
                <a:pPr algn="l" rtl="0"/>
                <a:endParaRPr lang="en-US"/>
              </a:p>
            </p:txBody>
          </p:sp>
          <p:sp>
            <p:nvSpPr>
              <p:cNvPr id="21025" name="Line 67"/>
              <p:cNvSpPr>
                <a:spLocks noChangeShapeType="1"/>
              </p:cNvSpPr>
              <p:nvPr/>
            </p:nvSpPr>
            <p:spPr bwMode="auto">
              <a:xfrm flipH="1">
                <a:off x="2496" y="1935"/>
                <a:ext cx="295" cy="3"/>
              </a:xfrm>
              <a:prstGeom prst="line">
                <a:avLst/>
              </a:prstGeom>
              <a:noFill/>
              <a:ln w="7938">
                <a:solidFill>
                  <a:srgbClr val="FFFFFF"/>
                </a:solidFill>
                <a:round/>
                <a:headEnd/>
                <a:tailEnd/>
              </a:ln>
            </p:spPr>
            <p:txBody>
              <a:bodyPr/>
              <a:lstStyle/>
              <a:p>
                <a:pPr algn="l" rtl="0"/>
                <a:endParaRPr lang="en-US"/>
              </a:p>
            </p:txBody>
          </p:sp>
          <p:sp>
            <p:nvSpPr>
              <p:cNvPr id="21026" name="Freeform 68"/>
              <p:cNvSpPr>
                <a:spLocks/>
              </p:cNvSpPr>
              <p:nvPr/>
            </p:nvSpPr>
            <p:spPr bwMode="auto">
              <a:xfrm>
                <a:off x="2793" y="193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FFFFFF"/>
              </a:solidFill>
              <a:ln w="9525">
                <a:noFill/>
                <a:round/>
                <a:headEnd/>
                <a:tailEnd/>
              </a:ln>
            </p:spPr>
            <p:txBody>
              <a:bodyPr/>
              <a:lstStyle/>
              <a:p>
                <a:pPr algn="l" rtl="0"/>
                <a:endParaRPr lang="en-US"/>
              </a:p>
            </p:txBody>
          </p:sp>
          <p:sp>
            <p:nvSpPr>
              <p:cNvPr id="21027" name="Freeform 69"/>
              <p:cNvSpPr>
                <a:spLocks/>
              </p:cNvSpPr>
              <p:nvPr/>
            </p:nvSpPr>
            <p:spPr bwMode="auto">
              <a:xfrm>
                <a:off x="2498" y="1940"/>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FFFFFF"/>
              </a:solidFill>
              <a:ln w="9525">
                <a:noFill/>
                <a:round/>
                <a:headEnd/>
                <a:tailEnd/>
              </a:ln>
            </p:spPr>
            <p:txBody>
              <a:bodyPr/>
              <a:lstStyle/>
              <a:p>
                <a:pPr algn="l" rtl="0"/>
                <a:endParaRPr lang="en-US"/>
              </a:p>
            </p:txBody>
          </p:sp>
          <p:sp>
            <p:nvSpPr>
              <p:cNvPr id="21028" name="Freeform 70"/>
              <p:cNvSpPr>
                <a:spLocks/>
              </p:cNvSpPr>
              <p:nvPr/>
            </p:nvSpPr>
            <p:spPr bwMode="auto">
              <a:xfrm>
                <a:off x="2555"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pPr algn="l" rtl="0"/>
                <a:endParaRPr lang="en-US"/>
              </a:p>
            </p:txBody>
          </p:sp>
          <p:sp>
            <p:nvSpPr>
              <p:cNvPr id="21029" name="Freeform 71"/>
              <p:cNvSpPr>
                <a:spLocks/>
              </p:cNvSpPr>
              <p:nvPr/>
            </p:nvSpPr>
            <p:spPr bwMode="auto">
              <a:xfrm>
                <a:off x="2555"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404040"/>
              </a:solidFill>
              <a:ln w="9525">
                <a:noFill/>
                <a:round/>
                <a:headEnd/>
                <a:tailEnd/>
              </a:ln>
            </p:spPr>
            <p:txBody>
              <a:bodyPr/>
              <a:lstStyle/>
              <a:p>
                <a:pPr algn="l" rtl="0"/>
                <a:endParaRPr lang="en-US"/>
              </a:p>
            </p:txBody>
          </p:sp>
          <p:sp>
            <p:nvSpPr>
              <p:cNvPr id="21030" name="Line 72"/>
              <p:cNvSpPr>
                <a:spLocks noChangeShapeType="1"/>
              </p:cNvSpPr>
              <p:nvPr/>
            </p:nvSpPr>
            <p:spPr bwMode="auto">
              <a:xfrm>
                <a:off x="2554" y="1939"/>
                <a:ext cx="1" cy="95"/>
              </a:xfrm>
              <a:prstGeom prst="line">
                <a:avLst/>
              </a:prstGeom>
              <a:noFill/>
              <a:ln w="4763">
                <a:solidFill>
                  <a:srgbClr val="404040"/>
                </a:solidFill>
                <a:round/>
                <a:headEnd/>
                <a:tailEnd/>
              </a:ln>
            </p:spPr>
            <p:txBody>
              <a:bodyPr/>
              <a:lstStyle/>
              <a:p>
                <a:pPr algn="l" rtl="0"/>
                <a:endParaRPr lang="en-US"/>
              </a:p>
            </p:txBody>
          </p:sp>
          <p:sp>
            <p:nvSpPr>
              <p:cNvPr id="21031" name="Line 73"/>
              <p:cNvSpPr>
                <a:spLocks noChangeShapeType="1"/>
              </p:cNvSpPr>
              <p:nvPr/>
            </p:nvSpPr>
            <p:spPr bwMode="auto">
              <a:xfrm>
                <a:off x="2555" y="1939"/>
                <a:ext cx="1" cy="95"/>
              </a:xfrm>
              <a:prstGeom prst="line">
                <a:avLst/>
              </a:prstGeom>
              <a:noFill/>
              <a:ln w="4763">
                <a:solidFill>
                  <a:srgbClr val="FFFFFF"/>
                </a:solidFill>
                <a:round/>
                <a:headEnd/>
                <a:tailEnd/>
              </a:ln>
            </p:spPr>
            <p:txBody>
              <a:bodyPr/>
              <a:lstStyle/>
              <a:p>
                <a:pPr algn="l" rtl="0"/>
                <a:endParaRPr lang="en-US"/>
              </a:p>
            </p:txBody>
          </p:sp>
          <p:sp>
            <p:nvSpPr>
              <p:cNvPr id="21032" name="Freeform 74"/>
              <p:cNvSpPr>
                <a:spLocks/>
              </p:cNvSpPr>
              <p:nvPr/>
            </p:nvSpPr>
            <p:spPr bwMode="auto">
              <a:xfrm>
                <a:off x="2556"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pPr algn="l" rtl="0"/>
                <a:endParaRPr lang="en-US"/>
              </a:p>
            </p:txBody>
          </p:sp>
          <p:sp>
            <p:nvSpPr>
              <p:cNvPr id="21033" name="Freeform 75"/>
              <p:cNvSpPr>
                <a:spLocks/>
              </p:cNvSpPr>
              <p:nvPr/>
            </p:nvSpPr>
            <p:spPr bwMode="auto">
              <a:xfrm>
                <a:off x="2556"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pPr algn="l" rtl="0"/>
                <a:endParaRPr lang="en-US"/>
              </a:p>
            </p:txBody>
          </p:sp>
          <p:sp>
            <p:nvSpPr>
              <p:cNvPr id="21034" name="Freeform 76"/>
              <p:cNvSpPr>
                <a:spLocks/>
              </p:cNvSpPr>
              <p:nvPr/>
            </p:nvSpPr>
            <p:spPr bwMode="auto">
              <a:xfrm>
                <a:off x="2919" y="194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1035" name="Freeform 77"/>
              <p:cNvSpPr>
                <a:spLocks/>
              </p:cNvSpPr>
              <p:nvPr/>
            </p:nvSpPr>
            <p:spPr bwMode="auto">
              <a:xfrm>
                <a:off x="2919" y="250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1036" name="Line 78"/>
              <p:cNvSpPr>
                <a:spLocks noChangeShapeType="1"/>
              </p:cNvSpPr>
              <p:nvPr/>
            </p:nvSpPr>
            <p:spPr bwMode="auto">
              <a:xfrm>
                <a:off x="2918" y="1944"/>
                <a:ext cx="1" cy="559"/>
              </a:xfrm>
              <a:prstGeom prst="line">
                <a:avLst/>
              </a:prstGeom>
              <a:noFill/>
              <a:ln w="4763">
                <a:solidFill>
                  <a:srgbClr val="ADB0B0"/>
                </a:solidFill>
                <a:round/>
                <a:headEnd/>
                <a:tailEnd/>
              </a:ln>
            </p:spPr>
            <p:txBody>
              <a:bodyPr/>
              <a:lstStyle/>
              <a:p>
                <a:pPr algn="l" rtl="0"/>
                <a:endParaRPr lang="en-US"/>
              </a:p>
            </p:txBody>
          </p:sp>
          <p:sp>
            <p:nvSpPr>
              <p:cNvPr id="21037" name="Line 79"/>
              <p:cNvSpPr>
                <a:spLocks noChangeShapeType="1"/>
              </p:cNvSpPr>
              <p:nvPr/>
            </p:nvSpPr>
            <p:spPr bwMode="auto">
              <a:xfrm>
                <a:off x="2912" y="1942"/>
                <a:ext cx="1" cy="568"/>
              </a:xfrm>
              <a:prstGeom prst="line">
                <a:avLst/>
              </a:prstGeom>
              <a:noFill/>
              <a:ln w="4763">
                <a:solidFill>
                  <a:srgbClr val="ADB0B0"/>
                </a:solidFill>
                <a:round/>
                <a:headEnd/>
                <a:tailEnd/>
              </a:ln>
            </p:spPr>
            <p:txBody>
              <a:bodyPr/>
              <a:lstStyle/>
              <a:p>
                <a:pPr algn="l" rtl="0"/>
                <a:endParaRPr lang="en-US"/>
              </a:p>
            </p:txBody>
          </p:sp>
          <p:sp>
            <p:nvSpPr>
              <p:cNvPr id="21038" name="Freeform 80"/>
              <p:cNvSpPr>
                <a:spLocks/>
              </p:cNvSpPr>
              <p:nvPr/>
            </p:nvSpPr>
            <p:spPr bwMode="auto">
              <a:xfrm>
                <a:off x="2913" y="1944"/>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1039" name="Freeform 81"/>
              <p:cNvSpPr>
                <a:spLocks/>
              </p:cNvSpPr>
              <p:nvPr/>
            </p:nvSpPr>
            <p:spPr bwMode="auto">
              <a:xfrm>
                <a:off x="2913" y="251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1040" name="Freeform 82"/>
              <p:cNvSpPr>
                <a:spLocks/>
              </p:cNvSpPr>
              <p:nvPr/>
            </p:nvSpPr>
            <p:spPr bwMode="auto">
              <a:xfrm>
                <a:off x="2906" y="194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1041" name="Freeform 83"/>
              <p:cNvSpPr>
                <a:spLocks/>
              </p:cNvSpPr>
              <p:nvPr/>
            </p:nvSpPr>
            <p:spPr bwMode="auto">
              <a:xfrm>
                <a:off x="2906" y="252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1042" name="Line 84"/>
              <p:cNvSpPr>
                <a:spLocks noChangeShapeType="1"/>
              </p:cNvSpPr>
              <p:nvPr/>
            </p:nvSpPr>
            <p:spPr bwMode="auto">
              <a:xfrm>
                <a:off x="2905" y="1941"/>
                <a:ext cx="1" cy="578"/>
              </a:xfrm>
              <a:prstGeom prst="line">
                <a:avLst/>
              </a:prstGeom>
              <a:noFill/>
              <a:ln w="4763">
                <a:solidFill>
                  <a:srgbClr val="ADB0B0"/>
                </a:solidFill>
                <a:round/>
                <a:headEnd/>
                <a:tailEnd/>
              </a:ln>
            </p:spPr>
            <p:txBody>
              <a:bodyPr/>
              <a:lstStyle/>
              <a:p>
                <a:pPr algn="l" rtl="0"/>
                <a:endParaRPr lang="en-US"/>
              </a:p>
            </p:txBody>
          </p:sp>
          <p:sp>
            <p:nvSpPr>
              <p:cNvPr id="21043" name="Line 85"/>
              <p:cNvSpPr>
                <a:spLocks noChangeShapeType="1"/>
              </p:cNvSpPr>
              <p:nvPr/>
            </p:nvSpPr>
            <p:spPr bwMode="auto">
              <a:xfrm>
                <a:off x="2898" y="1939"/>
                <a:ext cx="1" cy="588"/>
              </a:xfrm>
              <a:prstGeom prst="line">
                <a:avLst/>
              </a:prstGeom>
              <a:noFill/>
              <a:ln w="4763">
                <a:solidFill>
                  <a:srgbClr val="ADB0B0"/>
                </a:solidFill>
                <a:round/>
                <a:headEnd/>
                <a:tailEnd/>
              </a:ln>
            </p:spPr>
            <p:txBody>
              <a:bodyPr/>
              <a:lstStyle/>
              <a:p>
                <a:pPr algn="l" rtl="0"/>
                <a:endParaRPr lang="en-US"/>
              </a:p>
            </p:txBody>
          </p:sp>
          <p:sp>
            <p:nvSpPr>
              <p:cNvPr id="21044" name="Freeform 86"/>
              <p:cNvSpPr>
                <a:spLocks/>
              </p:cNvSpPr>
              <p:nvPr/>
            </p:nvSpPr>
            <p:spPr bwMode="auto">
              <a:xfrm>
                <a:off x="2899"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1045" name="Freeform 87"/>
              <p:cNvSpPr>
                <a:spLocks/>
              </p:cNvSpPr>
              <p:nvPr/>
            </p:nvSpPr>
            <p:spPr bwMode="auto">
              <a:xfrm>
                <a:off x="2899" y="252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1046" name="Freeform 88"/>
              <p:cNvSpPr>
                <a:spLocks/>
              </p:cNvSpPr>
              <p:nvPr/>
            </p:nvSpPr>
            <p:spPr bwMode="auto">
              <a:xfrm>
                <a:off x="2892" y="193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1047" name="Freeform 89"/>
              <p:cNvSpPr>
                <a:spLocks/>
              </p:cNvSpPr>
              <p:nvPr/>
            </p:nvSpPr>
            <p:spPr bwMode="auto">
              <a:xfrm>
                <a:off x="2892" y="253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1048" name="Line 90"/>
              <p:cNvSpPr>
                <a:spLocks noChangeShapeType="1"/>
              </p:cNvSpPr>
              <p:nvPr/>
            </p:nvSpPr>
            <p:spPr bwMode="auto">
              <a:xfrm>
                <a:off x="2891" y="1938"/>
                <a:ext cx="1" cy="597"/>
              </a:xfrm>
              <a:prstGeom prst="line">
                <a:avLst/>
              </a:prstGeom>
              <a:noFill/>
              <a:ln w="4763">
                <a:solidFill>
                  <a:srgbClr val="ADB0B0"/>
                </a:solidFill>
                <a:round/>
                <a:headEnd/>
                <a:tailEnd/>
              </a:ln>
            </p:spPr>
            <p:txBody>
              <a:bodyPr/>
              <a:lstStyle/>
              <a:p>
                <a:pPr algn="l" rtl="0"/>
                <a:endParaRPr lang="en-US"/>
              </a:p>
            </p:txBody>
          </p:sp>
          <p:sp>
            <p:nvSpPr>
              <p:cNvPr id="21049" name="Line 91"/>
              <p:cNvSpPr>
                <a:spLocks noChangeShapeType="1"/>
              </p:cNvSpPr>
              <p:nvPr/>
            </p:nvSpPr>
            <p:spPr bwMode="auto">
              <a:xfrm>
                <a:off x="2883" y="1936"/>
                <a:ext cx="1" cy="610"/>
              </a:xfrm>
              <a:prstGeom prst="line">
                <a:avLst/>
              </a:prstGeom>
              <a:noFill/>
              <a:ln w="4763">
                <a:solidFill>
                  <a:srgbClr val="ADB0B0"/>
                </a:solidFill>
                <a:round/>
                <a:headEnd/>
                <a:tailEnd/>
              </a:ln>
            </p:spPr>
            <p:txBody>
              <a:bodyPr/>
              <a:lstStyle/>
              <a:p>
                <a:pPr algn="l" rtl="0"/>
                <a:endParaRPr lang="en-US"/>
              </a:p>
            </p:txBody>
          </p:sp>
          <p:sp>
            <p:nvSpPr>
              <p:cNvPr id="21050" name="Freeform 92"/>
              <p:cNvSpPr>
                <a:spLocks/>
              </p:cNvSpPr>
              <p:nvPr/>
            </p:nvSpPr>
            <p:spPr bwMode="auto">
              <a:xfrm>
                <a:off x="288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1051" name="Freeform 93"/>
              <p:cNvSpPr>
                <a:spLocks/>
              </p:cNvSpPr>
              <p:nvPr/>
            </p:nvSpPr>
            <p:spPr bwMode="auto">
              <a:xfrm>
                <a:off x="2884" y="254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1052" name="Freeform 94"/>
              <p:cNvSpPr>
                <a:spLocks/>
              </p:cNvSpPr>
              <p:nvPr/>
            </p:nvSpPr>
            <p:spPr bwMode="auto">
              <a:xfrm>
                <a:off x="2876" y="193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1053" name="Freeform 95"/>
              <p:cNvSpPr>
                <a:spLocks/>
              </p:cNvSpPr>
              <p:nvPr/>
            </p:nvSpPr>
            <p:spPr bwMode="auto">
              <a:xfrm>
                <a:off x="2876" y="255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1054" name="Line 96"/>
              <p:cNvSpPr>
                <a:spLocks noChangeShapeType="1"/>
              </p:cNvSpPr>
              <p:nvPr/>
            </p:nvSpPr>
            <p:spPr bwMode="auto">
              <a:xfrm>
                <a:off x="2874" y="1934"/>
                <a:ext cx="1" cy="622"/>
              </a:xfrm>
              <a:prstGeom prst="line">
                <a:avLst/>
              </a:prstGeom>
              <a:noFill/>
              <a:ln w="4763">
                <a:solidFill>
                  <a:srgbClr val="ADB0B0"/>
                </a:solidFill>
                <a:round/>
                <a:headEnd/>
                <a:tailEnd/>
              </a:ln>
            </p:spPr>
            <p:txBody>
              <a:bodyPr/>
              <a:lstStyle/>
              <a:p>
                <a:pPr algn="l" rtl="0"/>
                <a:endParaRPr lang="en-US"/>
              </a:p>
            </p:txBody>
          </p:sp>
          <p:sp>
            <p:nvSpPr>
              <p:cNvPr id="21055" name="Line 97"/>
              <p:cNvSpPr>
                <a:spLocks noChangeShapeType="1"/>
              </p:cNvSpPr>
              <p:nvPr/>
            </p:nvSpPr>
            <p:spPr bwMode="auto">
              <a:xfrm>
                <a:off x="2866" y="1932"/>
                <a:ext cx="1" cy="634"/>
              </a:xfrm>
              <a:prstGeom prst="line">
                <a:avLst/>
              </a:prstGeom>
              <a:noFill/>
              <a:ln w="4763">
                <a:solidFill>
                  <a:srgbClr val="ADB0B0"/>
                </a:solidFill>
                <a:round/>
                <a:headEnd/>
                <a:tailEnd/>
              </a:ln>
            </p:spPr>
            <p:txBody>
              <a:bodyPr/>
              <a:lstStyle/>
              <a:p>
                <a:pPr algn="l" rtl="0"/>
                <a:endParaRPr lang="en-US"/>
              </a:p>
            </p:txBody>
          </p:sp>
          <p:sp>
            <p:nvSpPr>
              <p:cNvPr id="21056" name="Freeform 98"/>
              <p:cNvSpPr>
                <a:spLocks/>
              </p:cNvSpPr>
              <p:nvPr/>
            </p:nvSpPr>
            <p:spPr bwMode="auto">
              <a:xfrm>
                <a:off x="2867" y="19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ADB0B0"/>
              </a:solidFill>
              <a:ln w="9525">
                <a:noFill/>
                <a:round/>
                <a:headEnd/>
                <a:tailEnd/>
              </a:ln>
            </p:spPr>
            <p:txBody>
              <a:bodyPr/>
              <a:lstStyle/>
              <a:p>
                <a:pPr algn="l" rtl="0"/>
                <a:endParaRPr lang="en-US"/>
              </a:p>
            </p:txBody>
          </p:sp>
          <p:sp>
            <p:nvSpPr>
              <p:cNvPr id="21057" name="Freeform 99"/>
              <p:cNvSpPr>
                <a:spLocks/>
              </p:cNvSpPr>
              <p:nvPr/>
            </p:nvSpPr>
            <p:spPr bwMode="auto">
              <a:xfrm>
                <a:off x="2867" y="256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ADB0B0"/>
              </a:solidFill>
              <a:ln w="9525">
                <a:noFill/>
                <a:round/>
                <a:headEnd/>
                <a:tailEnd/>
              </a:ln>
            </p:spPr>
            <p:txBody>
              <a:bodyPr/>
              <a:lstStyle/>
              <a:p>
                <a:pPr algn="l" rtl="0"/>
                <a:endParaRPr lang="en-US"/>
              </a:p>
            </p:txBody>
          </p:sp>
          <p:sp>
            <p:nvSpPr>
              <p:cNvPr id="21058" name="Freeform 100"/>
              <p:cNvSpPr>
                <a:spLocks/>
              </p:cNvSpPr>
              <p:nvPr/>
            </p:nvSpPr>
            <p:spPr bwMode="auto">
              <a:xfrm>
                <a:off x="2859" y="193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1059" name="Freeform 101"/>
              <p:cNvSpPr>
                <a:spLocks/>
              </p:cNvSpPr>
              <p:nvPr/>
            </p:nvSpPr>
            <p:spPr bwMode="auto">
              <a:xfrm>
                <a:off x="2859" y="257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1060" name="Line 102"/>
              <p:cNvSpPr>
                <a:spLocks noChangeShapeType="1"/>
              </p:cNvSpPr>
              <p:nvPr/>
            </p:nvSpPr>
            <p:spPr bwMode="auto">
              <a:xfrm>
                <a:off x="2858" y="1930"/>
                <a:ext cx="1" cy="645"/>
              </a:xfrm>
              <a:prstGeom prst="line">
                <a:avLst/>
              </a:prstGeom>
              <a:noFill/>
              <a:ln w="4763">
                <a:solidFill>
                  <a:srgbClr val="ADB0B0"/>
                </a:solidFill>
                <a:round/>
                <a:headEnd/>
                <a:tailEnd/>
              </a:ln>
            </p:spPr>
            <p:txBody>
              <a:bodyPr/>
              <a:lstStyle/>
              <a:p>
                <a:pPr algn="l" rtl="0"/>
                <a:endParaRPr lang="en-US"/>
              </a:p>
            </p:txBody>
          </p:sp>
          <p:sp>
            <p:nvSpPr>
              <p:cNvPr id="21061" name="Line 103"/>
              <p:cNvSpPr>
                <a:spLocks noChangeShapeType="1"/>
              </p:cNvSpPr>
              <p:nvPr/>
            </p:nvSpPr>
            <p:spPr bwMode="auto">
              <a:xfrm>
                <a:off x="2849" y="1928"/>
                <a:ext cx="1" cy="658"/>
              </a:xfrm>
              <a:prstGeom prst="line">
                <a:avLst/>
              </a:prstGeom>
              <a:noFill/>
              <a:ln w="4763">
                <a:solidFill>
                  <a:srgbClr val="ADB0B0"/>
                </a:solidFill>
                <a:round/>
                <a:headEnd/>
                <a:tailEnd/>
              </a:ln>
            </p:spPr>
            <p:txBody>
              <a:bodyPr/>
              <a:lstStyle/>
              <a:p>
                <a:pPr algn="l" rtl="0"/>
                <a:endParaRPr lang="en-US"/>
              </a:p>
            </p:txBody>
          </p:sp>
          <p:sp>
            <p:nvSpPr>
              <p:cNvPr id="21062" name="Freeform 104"/>
              <p:cNvSpPr>
                <a:spLocks/>
              </p:cNvSpPr>
              <p:nvPr/>
            </p:nvSpPr>
            <p:spPr bwMode="auto">
              <a:xfrm>
                <a:off x="2850" y="192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1063" name="Freeform 105"/>
              <p:cNvSpPr>
                <a:spLocks/>
              </p:cNvSpPr>
              <p:nvPr/>
            </p:nvSpPr>
            <p:spPr bwMode="auto">
              <a:xfrm>
                <a:off x="2850" y="258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1064" name="Freeform 106"/>
              <p:cNvSpPr>
                <a:spLocks/>
              </p:cNvSpPr>
              <p:nvPr/>
            </p:nvSpPr>
            <p:spPr bwMode="auto">
              <a:xfrm>
                <a:off x="2536" y="2535"/>
                <a:ext cx="227" cy="15"/>
              </a:xfrm>
              <a:custGeom>
                <a:avLst/>
                <a:gdLst>
                  <a:gd name="T0" fmla="*/ 0 w 227"/>
                  <a:gd name="T1" fmla="*/ 0 h 15"/>
                  <a:gd name="T2" fmla="*/ 0 w 227"/>
                  <a:gd name="T3" fmla="*/ 6 h 15"/>
                  <a:gd name="T4" fmla="*/ 227 w 227"/>
                  <a:gd name="T5" fmla="*/ 15 h 15"/>
                  <a:gd name="T6" fmla="*/ 227 w 227"/>
                  <a:gd name="T7" fmla="*/ 9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6"/>
                    </a:lnTo>
                    <a:lnTo>
                      <a:pt x="227" y="15"/>
                    </a:lnTo>
                    <a:lnTo>
                      <a:pt x="227" y="9"/>
                    </a:lnTo>
                    <a:lnTo>
                      <a:pt x="0" y="0"/>
                    </a:lnTo>
                    <a:close/>
                  </a:path>
                </a:pathLst>
              </a:custGeom>
              <a:solidFill>
                <a:srgbClr val="303333"/>
              </a:solidFill>
              <a:ln w="9525">
                <a:noFill/>
                <a:round/>
                <a:headEnd/>
                <a:tailEnd/>
              </a:ln>
            </p:spPr>
            <p:txBody>
              <a:bodyPr/>
              <a:lstStyle/>
              <a:p>
                <a:pPr algn="l" rtl="0"/>
                <a:endParaRPr lang="en-US"/>
              </a:p>
            </p:txBody>
          </p:sp>
          <p:sp>
            <p:nvSpPr>
              <p:cNvPr id="21065" name="Freeform 107"/>
              <p:cNvSpPr>
                <a:spLocks/>
              </p:cNvSpPr>
              <p:nvPr/>
            </p:nvSpPr>
            <p:spPr bwMode="auto">
              <a:xfrm>
                <a:off x="2520" y="2534"/>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pPr algn="l" rtl="0"/>
                <a:endParaRPr lang="en-US"/>
              </a:p>
            </p:txBody>
          </p:sp>
          <p:sp>
            <p:nvSpPr>
              <p:cNvPr id="21066" name="Freeform 108"/>
              <p:cNvSpPr>
                <a:spLocks/>
              </p:cNvSpPr>
              <p:nvPr/>
            </p:nvSpPr>
            <p:spPr bwMode="auto">
              <a:xfrm>
                <a:off x="2536" y="2494"/>
                <a:ext cx="227" cy="16"/>
              </a:xfrm>
              <a:custGeom>
                <a:avLst/>
                <a:gdLst>
                  <a:gd name="T0" fmla="*/ 0 w 227"/>
                  <a:gd name="T1" fmla="*/ 0 h 16"/>
                  <a:gd name="T2" fmla="*/ 0 w 227"/>
                  <a:gd name="T3" fmla="*/ 6 h 16"/>
                  <a:gd name="T4" fmla="*/ 227 w 227"/>
                  <a:gd name="T5" fmla="*/ 16 h 16"/>
                  <a:gd name="T6" fmla="*/ 227 w 227"/>
                  <a:gd name="T7" fmla="*/ 8 h 16"/>
                  <a:gd name="T8" fmla="*/ 0 w 227"/>
                  <a:gd name="T9" fmla="*/ 0 h 16"/>
                  <a:gd name="T10" fmla="*/ 0 60000 65536"/>
                  <a:gd name="T11" fmla="*/ 0 60000 65536"/>
                  <a:gd name="T12" fmla="*/ 0 60000 65536"/>
                  <a:gd name="T13" fmla="*/ 0 60000 65536"/>
                  <a:gd name="T14" fmla="*/ 0 60000 65536"/>
                  <a:gd name="T15" fmla="*/ 0 w 227"/>
                  <a:gd name="T16" fmla="*/ 0 h 16"/>
                  <a:gd name="T17" fmla="*/ 227 w 227"/>
                  <a:gd name="T18" fmla="*/ 16 h 16"/>
                </a:gdLst>
                <a:ahLst/>
                <a:cxnLst>
                  <a:cxn ang="T10">
                    <a:pos x="T0" y="T1"/>
                  </a:cxn>
                  <a:cxn ang="T11">
                    <a:pos x="T2" y="T3"/>
                  </a:cxn>
                  <a:cxn ang="T12">
                    <a:pos x="T4" y="T5"/>
                  </a:cxn>
                  <a:cxn ang="T13">
                    <a:pos x="T6" y="T7"/>
                  </a:cxn>
                  <a:cxn ang="T14">
                    <a:pos x="T8" y="T9"/>
                  </a:cxn>
                </a:cxnLst>
                <a:rect l="T15" t="T16" r="T17" b="T18"/>
                <a:pathLst>
                  <a:path w="227" h="16">
                    <a:moveTo>
                      <a:pt x="0" y="0"/>
                    </a:moveTo>
                    <a:lnTo>
                      <a:pt x="0" y="6"/>
                    </a:lnTo>
                    <a:lnTo>
                      <a:pt x="227" y="16"/>
                    </a:lnTo>
                    <a:lnTo>
                      <a:pt x="227" y="8"/>
                    </a:lnTo>
                    <a:lnTo>
                      <a:pt x="0" y="0"/>
                    </a:lnTo>
                    <a:close/>
                  </a:path>
                </a:pathLst>
              </a:custGeom>
              <a:solidFill>
                <a:srgbClr val="303333"/>
              </a:solidFill>
              <a:ln w="9525">
                <a:noFill/>
                <a:round/>
                <a:headEnd/>
                <a:tailEnd/>
              </a:ln>
            </p:spPr>
            <p:txBody>
              <a:bodyPr/>
              <a:lstStyle/>
              <a:p>
                <a:pPr algn="l" rtl="0"/>
                <a:endParaRPr lang="en-US"/>
              </a:p>
            </p:txBody>
          </p:sp>
          <p:sp>
            <p:nvSpPr>
              <p:cNvPr id="21067" name="Freeform 109"/>
              <p:cNvSpPr>
                <a:spLocks/>
              </p:cNvSpPr>
              <p:nvPr/>
            </p:nvSpPr>
            <p:spPr bwMode="auto">
              <a:xfrm>
                <a:off x="2536" y="2452"/>
                <a:ext cx="227" cy="15"/>
              </a:xfrm>
              <a:custGeom>
                <a:avLst/>
                <a:gdLst>
                  <a:gd name="T0" fmla="*/ 0 w 227"/>
                  <a:gd name="T1" fmla="*/ 0 h 15"/>
                  <a:gd name="T2" fmla="*/ 0 w 227"/>
                  <a:gd name="T3" fmla="*/ 7 h 15"/>
                  <a:gd name="T4" fmla="*/ 227 w 227"/>
                  <a:gd name="T5" fmla="*/ 15 h 15"/>
                  <a:gd name="T6" fmla="*/ 227 w 227"/>
                  <a:gd name="T7" fmla="*/ 8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7"/>
                    </a:lnTo>
                    <a:lnTo>
                      <a:pt x="227" y="15"/>
                    </a:lnTo>
                    <a:lnTo>
                      <a:pt x="227" y="8"/>
                    </a:lnTo>
                    <a:lnTo>
                      <a:pt x="0" y="0"/>
                    </a:lnTo>
                    <a:close/>
                  </a:path>
                </a:pathLst>
              </a:custGeom>
              <a:solidFill>
                <a:srgbClr val="303333"/>
              </a:solidFill>
              <a:ln w="9525">
                <a:noFill/>
                <a:round/>
                <a:headEnd/>
                <a:tailEnd/>
              </a:ln>
            </p:spPr>
            <p:txBody>
              <a:bodyPr/>
              <a:lstStyle/>
              <a:p>
                <a:pPr algn="l" rtl="0"/>
                <a:endParaRPr lang="en-US"/>
              </a:p>
            </p:txBody>
          </p:sp>
          <p:sp>
            <p:nvSpPr>
              <p:cNvPr id="21068" name="Freeform 110"/>
              <p:cNvSpPr>
                <a:spLocks/>
              </p:cNvSpPr>
              <p:nvPr/>
            </p:nvSpPr>
            <p:spPr bwMode="auto">
              <a:xfrm>
                <a:off x="2536" y="2370"/>
                <a:ext cx="227" cy="13"/>
              </a:xfrm>
              <a:custGeom>
                <a:avLst/>
                <a:gdLst>
                  <a:gd name="T0" fmla="*/ 0 w 227"/>
                  <a:gd name="T1" fmla="*/ 0 h 13"/>
                  <a:gd name="T2" fmla="*/ 0 w 227"/>
                  <a:gd name="T3" fmla="*/ 7 h 13"/>
                  <a:gd name="T4" fmla="*/ 227 w 227"/>
                  <a:gd name="T5" fmla="*/ 13 h 13"/>
                  <a:gd name="T6" fmla="*/ 227 w 227"/>
                  <a:gd name="T7" fmla="*/ 6 h 13"/>
                  <a:gd name="T8" fmla="*/ 0 w 227"/>
                  <a:gd name="T9" fmla="*/ 0 h 13"/>
                  <a:gd name="T10" fmla="*/ 0 60000 65536"/>
                  <a:gd name="T11" fmla="*/ 0 60000 65536"/>
                  <a:gd name="T12" fmla="*/ 0 60000 65536"/>
                  <a:gd name="T13" fmla="*/ 0 60000 65536"/>
                  <a:gd name="T14" fmla="*/ 0 60000 65536"/>
                  <a:gd name="T15" fmla="*/ 0 w 227"/>
                  <a:gd name="T16" fmla="*/ 0 h 13"/>
                  <a:gd name="T17" fmla="*/ 227 w 227"/>
                  <a:gd name="T18" fmla="*/ 13 h 13"/>
                </a:gdLst>
                <a:ahLst/>
                <a:cxnLst>
                  <a:cxn ang="T10">
                    <a:pos x="T0" y="T1"/>
                  </a:cxn>
                  <a:cxn ang="T11">
                    <a:pos x="T2" y="T3"/>
                  </a:cxn>
                  <a:cxn ang="T12">
                    <a:pos x="T4" y="T5"/>
                  </a:cxn>
                  <a:cxn ang="T13">
                    <a:pos x="T6" y="T7"/>
                  </a:cxn>
                  <a:cxn ang="T14">
                    <a:pos x="T8" y="T9"/>
                  </a:cxn>
                </a:cxnLst>
                <a:rect l="T15" t="T16" r="T17" b="T18"/>
                <a:pathLst>
                  <a:path w="227" h="13">
                    <a:moveTo>
                      <a:pt x="0" y="0"/>
                    </a:moveTo>
                    <a:lnTo>
                      <a:pt x="0" y="7"/>
                    </a:lnTo>
                    <a:lnTo>
                      <a:pt x="227" y="13"/>
                    </a:lnTo>
                    <a:lnTo>
                      <a:pt x="227" y="6"/>
                    </a:lnTo>
                    <a:lnTo>
                      <a:pt x="0" y="0"/>
                    </a:lnTo>
                    <a:close/>
                  </a:path>
                </a:pathLst>
              </a:custGeom>
              <a:solidFill>
                <a:srgbClr val="303333"/>
              </a:solidFill>
              <a:ln w="9525">
                <a:noFill/>
                <a:round/>
                <a:headEnd/>
                <a:tailEnd/>
              </a:ln>
            </p:spPr>
            <p:txBody>
              <a:bodyPr/>
              <a:lstStyle/>
              <a:p>
                <a:pPr algn="l" rtl="0"/>
                <a:endParaRPr lang="en-US"/>
              </a:p>
            </p:txBody>
          </p:sp>
          <p:sp>
            <p:nvSpPr>
              <p:cNvPr id="21069" name="Freeform 111"/>
              <p:cNvSpPr>
                <a:spLocks/>
              </p:cNvSpPr>
              <p:nvPr/>
            </p:nvSpPr>
            <p:spPr bwMode="auto">
              <a:xfrm>
                <a:off x="2536" y="2329"/>
                <a:ext cx="227" cy="12"/>
              </a:xfrm>
              <a:custGeom>
                <a:avLst/>
                <a:gdLst>
                  <a:gd name="T0" fmla="*/ 0 w 227"/>
                  <a:gd name="T1" fmla="*/ 0 h 12"/>
                  <a:gd name="T2" fmla="*/ 0 w 227"/>
                  <a:gd name="T3" fmla="*/ 6 h 12"/>
                  <a:gd name="T4" fmla="*/ 227 w 227"/>
                  <a:gd name="T5" fmla="*/ 12 h 12"/>
                  <a:gd name="T6" fmla="*/ 227 w 227"/>
                  <a:gd name="T7" fmla="*/ 5 h 12"/>
                  <a:gd name="T8" fmla="*/ 0 w 227"/>
                  <a:gd name="T9" fmla="*/ 0 h 12"/>
                  <a:gd name="T10" fmla="*/ 0 60000 65536"/>
                  <a:gd name="T11" fmla="*/ 0 60000 65536"/>
                  <a:gd name="T12" fmla="*/ 0 60000 65536"/>
                  <a:gd name="T13" fmla="*/ 0 60000 65536"/>
                  <a:gd name="T14" fmla="*/ 0 60000 65536"/>
                  <a:gd name="T15" fmla="*/ 0 w 227"/>
                  <a:gd name="T16" fmla="*/ 0 h 12"/>
                  <a:gd name="T17" fmla="*/ 227 w 227"/>
                  <a:gd name="T18" fmla="*/ 12 h 12"/>
                </a:gdLst>
                <a:ahLst/>
                <a:cxnLst>
                  <a:cxn ang="T10">
                    <a:pos x="T0" y="T1"/>
                  </a:cxn>
                  <a:cxn ang="T11">
                    <a:pos x="T2" y="T3"/>
                  </a:cxn>
                  <a:cxn ang="T12">
                    <a:pos x="T4" y="T5"/>
                  </a:cxn>
                  <a:cxn ang="T13">
                    <a:pos x="T6" y="T7"/>
                  </a:cxn>
                  <a:cxn ang="T14">
                    <a:pos x="T8" y="T9"/>
                  </a:cxn>
                </a:cxnLst>
                <a:rect l="T15" t="T16" r="T17" b="T18"/>
                <a:pathLst>
                  <a:path w="227" h="12">
                    <a:moveTo>
                      <a:pt x="0" y="0"/>
                    </a:moveTo>
                    <a:lnTo>
                      <a:pt x="0" y="6"/>
                    </a:lnTo>
                    <a:lnTo>
                      <a:pt x="227" y="12"/>
                    </a:lnTo>
                    <a:lnTo>
                      <a:pt x="227" y="5"/>
                    </a:lnTo>
                    <a:lnTo>
                      <a:pt x="0" y="0"/>
                    </a:lnTo>
                    <a:close/>
                  </a:path>
                </a:pathLst>
              </a:custGeom>
              <a:solidFill>
                <a:srgbClr val="303333"/>
              </a:solidFill>
              <a:ln w="9525">
                <a:noFill/>
                <a:round/>
                <a:headEnd/>
                <a:tailEnd/>
              </a:ln>
            </p:spPr>
            <p:txBody>
              <a:bodyPr/>
              <a:lstStyle/>
              <a:p>
                <a:pPr algn="l" rtl="0"/>
                <a:endParaRPr lang="en-US"/>
              </a:p>
            </p:txBody>
          </p:sp>
          <p:sp>
            <p:nvSpPr>
              <p:cNvPr id="21070" name="Freeform 112"/>
              <p:cNvSpPr>
                <a:spLocks/>
              </p:cNvSpPr>
              <p:nvPr/>
            </p:nvSpPr>
            <p:spPr bwMode="auto">
              <a:xfrm>
                <a:off x="2536" y="2411"/>
                <a:ext cx="227" cy="14"/>
              </a:xfrm>
              <a:custGeom>
                <a:avLst/>
                <a:gdLst>
                  <a:gd name="T0" fmla="*/ 0 w 227"/>
                  <a:gd name="T1" fmla="*/ 0 h 14"/>
                  <a:gd name="T2" fmla="*/ 0 w 227"/>
                  <a:gd name="T3" fmla="*/ 6 h 14"/>
                  <a:gd name="T4" fmla="*/ 227 w 227"/>
                  <a:gd name="T5" fmla="*/ 14 h 14"/>
                  <a:gd name="T6" fmla="*/ 227 w 227"/>
                  <a:gd name="T7" fmla="*/ 7 h 14"/>
                  <a:gd name="T8" fmla="*/ 0 w 227"/>
                  <a:gd name="T9" fmla="*/ 0 h 14"/>
                  <a:gd name="T10" fmla="*/ 0 60000 65536"/>
                  <a:gd name="T11" fmla="*/ 0 60000 65536"/>
                  <a:gd name="T12" fmla="*/ 0 60000 65536"/>
                  <a:gd name="T13" fmla="*/ 0 60000 65536"/>
                  <a:gd name="T14" fmla="*/ 0 60000 65536"/>
                  <a:gd name="T15" fmla="*/ 0 w 227"/>
                  <a:gd name="T16" fmla="*/ 0 h 14"/>
                  <a:gd name="T17" fmla="*/ 227 w 227"/>
                  <a:gd name="T18" fmla="*/ 14 h 14"/>
                </a:gdLst>
                <a:ahLst/>
                <a:cxnLst>
                  <a:cxn ang="T10">
                    <a:pos x="T0" y="T1"/>
                  </a:cxn>
                  <a:cxn ang="T11">
                    <a:pos x="T2" y="T3"/>
                  </a:cxn>
                  <a:cxn ang="T12">
                    <a:pos x="T4" y="T5"/>
                  </a:cxn>
                  <a:cxn ang="T13">
                    <a:pos x="T6" y="T7"/>
                  </a:cxn>
                  <a:cxn ang="T14">
                    <a:pos x="T8" y="T9"/>
                  </a:cxn>
                </a:cxnLst>
                <a:rect l="T15" t="T16" r="T17" b="T18"/>
                <a:pathLst>
                  <a:path w="227" h="14">
                    <a:moveTo>
                      <a:pt x="0" y="0"/>
                    </a:moveTo>
                    <a:lnTo>
                      <a:pt x="0" y="6"/>
                    </a:lnTo>
                    <a:lnTo>
                      <a:pt x="227" y="14"/>
                    </a:lnTo>
                    <a:lnTo>
                      <a:pt x="227" y="7"/>
                    </a:lnTo>
                    <a:lnTo>
                      <a:pt x="0" y="0"/>
                    </a:lnTo>
                    <a:close/>
                  </a:path>
                </a:pathLst>
              </a:custGeom>
              <a:solidFill>
                <a:srgbClr val="303333"/>
              </a:solidFill>
              <a:ln w="9525">
                <a:noFill/>
                <a:round/>
                <a:headEnd/>
                <a:tailEnd/>
              </a:ln>
            </p:spPr>
            <p:txBody>
              <a:bodyPr/>
              <a:lstStyle/>
              <a:p>
                <a:pPr algn="l" rtl="0"/>
                <a:endParaRPr lang="en-US"/>
              </a:p>
            </p:txBody>
          </p:sp>
          <p:sp>
            <p:nvSpPr>
              <p:cNvPr id="21071" name="Freeform 113"/>
              <p:cNvSpPr>
                <a:spLocks/>
              </p:cNvSpPr>
              <p:nvPr/>
            </p:nvSpPr>
            <p:spPr bwMode="auto">
              <a:xfrm>
                <a:off x="2520" y="2493"/>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pPr algn="l" rtl="0"/>
                <a:endParaRPr lang="en-US"/>
              </a:p>
            </p:txBody>
          </p:sp>
          <p:sp>
            <p:nvSpPr>
              <p:cNvPr id="21072" name="Freeform 114"/>
              <p:cNvSpPr>
                <a:spLocks/>
              </p:cNvSpPr>
              <p:nvPr/>
            </p:nvSpPr>
            <p:spPr bwMode="auto">
              <a:xfrm>
                <a:off x="2520" y="2452"/>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1073" name="Freeform 115"/>
              <p:cNvSpPr>
                <a:spLocks/>
              </p:cNvSpPr>
              <p:nvPr/>
            </p:nvSpPr>
            <p:spPr bwMode="auto">
              <a:xfrm>
                <a:off x="2520" y="2370"/>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1074" name="Freeform 116"/>
              <p:cNvSpPr>
                <a:spLocks/>
              </p:cNvSpPr>
              <p:nvPr/>
            </p:nvSpPr>
            <p:spPr bwMode="auto">
              <a:xfrm>
                <a:off x="2520" y="2329"/>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1075" name="Freeform 117"/>
              <p:cNvSpPr>
                <a:spLocks/>
              </p:cNvSpPr>
              <p:nvPr/>
            </p:nvSpPr>
            <p:spPr bwMode="auto">
              <a:xfrm>
                <a:off x="2536" y="2288"/>
                <a:ext cx="227" cy="11"/>
              </a:xfrm>
              <a:custGeom>
                <a:avLst/>
                <a:gdLst>
                  <a:gd name="T0" fmla="*/ 0 w 227"/>
                  <a:gd name="T1" fmla="*/ 0 h 11"/>
                  <a:gd name="T2" fmla="*/ 0 w 227"/>
                  <a:gd name="T3" fmla="*/ 6 h 11"/>
                  <a:gd name="T4" fmla="*/ 227 w 227"/>
                  <a:gd name="T5" fmla="*/ 11 h 11"/>
                  <a:gd name="T6" fmla="*/ 227 w 227"/>
                  <a:gd name="T7" fmla="*/ 4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0" y="6"/>
                    </a:lnTo>
                    <a:lnTo>
                      <a:pt x="227" y="11"/>
                    </a:lnTo>
                    <a:lnTo>
                      <a:pt x="227" y="4"/>
                    </a:lnTo>
                    <a:lnTo>
                      <a:pt x="0" y="0"/>
                    </a:lnTo>
                    <a:close/>
                  </a:path>
                </a:pathLst>
              </a:custGeom>
              <a:solidFill>
                <a:srgbClr val="303333"/>
              </a:solidFill>
              <a:ln w="9525">
                <a:noFill/>
                <a:round/>
                <a:headEnd/>
                <a:tailEnd/>
              </a:ln>
            </p:spPr>
            <p:txBody>
              <a:bodyPr/>
              <a:lstStyle/>
              <a:p>
                <a:pPr algn="l" rtl="0"/>
                <a:endParaRPr lang="en-US"/>
              </a:p>
            </p:txBody>
          </p:sp>
          <p:sp>
            <p:nvSpPr>
              <p:cNvPr id="21076" name="Freeform 118"/>
              <p:cNvSpPr>
                <a:spLocks/>
              </p:cNvSpPr>
              <p:nvPr/>
            </p:nvSpPr>
            <p:spPr bwMode="auto">
              <a:xfrm>
                <a:off x="2520" y="2287"/>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pPr algn="l" rtl="0"/>
                <a:endParaRPr lang="en-US"/>
              </a:p>
            </p:txBody>
          </p:sp>
          <p:sp>
            <p:nvSpPr>
              <p:cNvPr id="21077" name="Freeform 119"/>
              <p:cNvSpPr>
                <a:spLocks/>
              </p:cNvSpPr>
              <p:nvPr/>
            </p:nvSpPr>
            <p:spPr bwMode="auto">
              <a:xfrm>
                <a:off x="2536" y="2206"/>
                <a:ext cx="227" cy="9"/>
              </a:xfrm>
              <a:custGeom>
                <a:avLst/>
                <a:gdLst>
                  <a:gd name="T0" fmla="*/ 0 w 227"/>
                  <a:gd name="T1" fmla="*/ 0 h 9"/>
                  <a:gd name="T2" fmla="*/ 0 w 227"/>
                  <a:gd name="T3" fmla="*/ 7 h 9"/>
                  <a:gd name="T4" fmla="*/ 227 w 227"/>
                  <a:gd name="T5" fmla="*/ 9 h 9"/>
                  <a:gd name="T6" fmla="*/ 227 w 227"/>
                  <a:gd name="T7" fmla="*/ 3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7"/>
                    </a:lnTo>
                    <a:lnTo>
                      <a:pt x="227" y="9"/>
                    </a:lnTo>
                    <a:lnTo>
                      <a:pt x="227" y="3"/>
                    </a:lnTo>
                    <a:lnTo>
                      <a:pt x="0" y="0"/>
                    </a:lnTo>
                    <a:close/>
                  </a:path>
                </a:pathLst>
              </a:custGeom>
              <a:solidFill>
                <a:srgbClr val="303333"/>
              </a:solidFill>
              <a:ln w="9525">
                <a:noFill/>
                <a:round/>
                <a:headEnd/>
                <a:tailEnd/>
              </a:ln>
            </p:spPr>
            <p:txBody>
              <a:bodyPr/>
              <a:lstStyle/>
              <a:p>
                <a:pPr algn="l" rtl="0"/>
                <a:endParaRPr lang="en-US"/>
              </a:p>
            </p:txBody>
          </p:sp>
          <p:sp>
            <p:nvSpPr>
              <p:cNvPr id="21078" name="Freeform 120"/>
              <p:cNvSpPr>
                <a:spLocks/>
              </p:cNvSpPr>
              <p:nvPr/>
            </p:nvSpPr>
            <p:spPr bwMode="auto">
              <a:xfrm>
                <a:off x="2520" y="2206"/>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1079" name="Freeform 121"/>
              <p:cNvSpPr>
                <a:spLocks/>
              </p:cNvSpPr>
              <p:nvPr/>
            </p:nvSpPr>
            <p:spPr bwMode="auto">
              <a:xfrm>
                <a:off x="2536" y="2165"/>
                <a:ext cx="227" cy="9"/>
              </a:xfrm>
              <a:custGeom>
                <a:avLst/>
                <a:gdLst>
                  <a:gd name="T0" fmla="*/ 0 w 227"/>
                  <a:gd name="T1" fmla="*/ 0 h 9"/>
                  <a:gd name="T2" fmla="*/ 0 w 227"/>
                  <a:gd name="T3" fmla="*/ 6 h 9"/>
                  <a:gd name="T4" fmla="*/ 227 w 227"/>
                  <a:gd name="T5" fmla="*/ 9 h 9"/>
                  <a:gd name="T6" fmla="*/ 227 w 227"/>
                  <a:gd name="T7" fmla="*/ 2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6"/>
                    </a:lnTo>
                    <a:lnTo>
                      <a:pt x="227" y="9"/>
                    </a:lnTo>
                    <a:lnTo>
                      <a:pt x="227" y="2"/>
                    </a:lnTo>
                    <a:lnTo>
                      <a:pt x="0" y="0"/>
                    </a:lnTo>
                    <a:close/>
                  </a:path>
                </a:pathLst>
              </a:custGeom>
              <a:solidFill>
                <a:srgbClr val="303333"/>
              </a:solidFill>
              <a:ln w="9525">
                <a:noFill/>
                <a:round/>
                <a:headEnd/>
                <a:tailEnd/>
              </a:ln>
            </p:spPr>
            <p:txBody>
              <a:bodyPr/>
              <a:lstStyle/>
              <a:p>
                <a:pPr algn="l" rtl="0"/>
                <a:endParaRPr lang="en-US"/>
              </a:p>
            </p:txBody>
          </p:sp>
          <p:sp>
            <p:nvSpPr>
              <p:cNvPr id="21080" name="Freeform 122"/>
              <p:cNvSpPr>
                <a:spLocks/>
              </p:cNvSpPr>
              <p:nvPr/>
            </p:nvSpPr>
            <p:spPr bwMode="auto">
              <a:xfrm>
                <a:off x="2520" y="2165"/>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1081" name="Freeform 123"/>
              <p:cNvSpPr>
                <a:spLocks/>
              </p:cNvSpPr>
              <p:nvPr/>
            </p:nvSpPr>
            <p:spPr bwMode="auto">
              <a:xfrm>
                <a:off x="2536" y="2124"/>
                <a:ext cx="227" cy="7"/>
              </a:xfrm>
              <a:custGeom>
                <a:avLst/>
                <a:gdLst>
                  <a:gd name="T0" fmla="*/ 0 w 227"/>
                  <a:gd name="T1" fmla="*/ 0 h 7"/>
                  <a:gd name="T2" fmla="*/ 0 w 227"/>
                  <a:gd name="T3" fmla="*/ 6 h 7"/>
                  <a:gd name="T4" fmla="*/ 227 w 227"/>
                  <a:gd name="T5" fmla="*/ 7 h 7"/>
                  <a:gd name="T6" fmla="*/ 227 w 227"/>
                  <a:gd name="T7" fmla="*/ 1 h 7"/>
                  <a:gd name="T8" fmla="*/ 0 w 227"/>
                  <a:gd name="T9" fmla="*/ 0 h 7"/>
                  <a:gd name="T10" fmla="*/ 0 60000 65536"/>
                  <a:gd name="T11" fmla="*/ 0 60000 65536"/>
                  <a:gd name="T12" fmla="*/ 0 60000 65536"/>
                  <a:gd name="T13" fmla="*/ 0 60000 65536"/>
                  <a:gd name="T14" fmla="*/ 0 60000 65536"/>
                  <a:gd name="T15" fmla="*/ 0 w 227"/>
                  <a:gd name="T16" fmla="*/ 0 h 7"/>
                  <a:gd name="T17" fmla="*/ 227 w 227"/>
                  <a:gd name="T18" fmla="*/ 7 h 7"/>
                </a:gdLst>
                <a:ahLst/>
                <a:cxnLst>
                  <a:cxn ang="T10">
                    <a:pos x="T0" y="T1"/>
                  </a:cxn>
                  <a:cxn ang="T11">
                    <a:pos x="T2" y="T3"/>
                  </a:cxn>
                  <a:cxn ang="T12">
                    <a:pos x="T4" y="T5"/>
                  </a:cxn>
                  <a:cxn ang="T13">
                    <a:pos x="T6" y="T7"/>
                  </a:cxn>
                  <a:cxn ang="T14">
                    <a:pos x="T8" y="T9"/>
                  </a:cxn>
                </a:cxnLst>
                <a:rect l="T15" t="T16" r="T17" b="T18"/>
                <a:pathLst>
                  <a:path w="227" h="7">
                    <a:moveTo>
                      <a:pt x="0" y="0"/>
                    </a:moveTo>
                    <a:lnTo>
                      <a:pt x="0" y="6"/>
                    </a:lnTo>
                    <a:lnTo>
                      <a:pt x="227" y="7"/>
                    </a:lnTo>
                    <a:lnTo>
                      <a:pt x="227" y="1"/>
                    </a:lnTo>
                    <a:lnTo>
                      <a:pt x="0" y="0"/>
                    </a:lnTo>
                    <a:close/>
                  </a:path>
                </a:pathLst>
              </a:custGeom>
              <a:solidFill>
                <a:srgbClr val="303333"/>
              </a:solidFill>
              <a:ln w="9525">
                <a:noFill/>
                <a:round/>
                <a:headEnd/>
                <a:tailEnd/>
              </a:ln>
            </p:spPr>
            <p:txBody>
              <a:bodyPr/>
              <a:lstStyle/>
              <a:p>
                <a:pPr algn="l" rtl="0"/>
                <a:endParaRPr lang="en-US"/>
              </a:p>
            </p:txBody>
          </p:sp>
          <p:sp>
            <p:nvSpPr>
              <p:cNvPr id="21082" name="Freeform 124"/>
              <p:cNvSpPr>
                <a:spLocks/>
              </p:cNvSpPr>
              <p:nvPr/>
            </p:nvSpPr>
            <p:spPr bwMode="auto">
              <a:xfrm>
                <a:off x="2520" y="2123"/>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pPr algn="l" rtl="0"/>
                <a:endParaRPr lang="en-US"/>
              </a:p>
            </p:txBody>
          </p:sp>
          <p:sp>
            <p:nvSpPr>
              <p:cNvPr id="21083" name="Freeform 125"/>
              <p:cNvSpPr>
                <a:spLocks/>
              </p:cNvSpPr>
              <p:nvPr/>
            </p:nvSpPr>
            <p:spPr bwMode="auto">
              <a:xfrm>
                <a:off x="2536" y="2082"/>
                <a:ext cx="226" cy="8"/>
              </a:xfrm>
              <a:custGeom>
                <a:avLst/>
                <a:gdLst>
                  <a:gd name="T0" fmla="*/ 1 w 226"/>
                  <a:gd name="T1" fmla="*/ 0 h 8"/>
                  <a:gd name="T2" fmla="*/ 0 w 226"/>
                  <a:gd name="T3" fmla="*/ 8 h 8"/>
                  <a:gd name="T4" fmla="*/ 226 w 226"/>
                  <a:gd name="T5" fmla="*/ 7 h 8"/>
                  <a:gd name="T6" fmla="*/ 226 w 226"/>
                  <a:gd name="T7" fmla="*/ 2 h 8"/>
                  <a:gd name="T8" fmla="*/ 1 w 226"/>
                  <a:gd name="T9" fmla="*/ 0 h 8"/>
                  <a:gd name="T10" fmla="*/ 0 60000 65536"/>
                  <a:gd name="T11" fmla="*/ 0 60000 65536"/>
                  <a:gd name="T12" fmla="*/ 0 60000 65536"/>
                  <a:gd name="T13" fmla="*/ 0 60000 65536"/>
                  <a:gd name="T14" fmla="*/ 0 60000 65536"/>
                  <a:gd name="T15" fmla="*/ 0 w 226"/>
                  <a:gd name="T16" fmla="*/ 0 h 8"/>
                  <a:gd name="T17" fmla="*/ 226 w 226"/>
                  <a:gd name="T18" fmla="*/ 8 h 8"/>
                </a:gdLst>
                <a:ahLst/>
                <a:cxnLst>
                  <a:cxn ang="T10">
                    <a:pos x="T0" y="T1"/>
                  </a:cxn>
                  <a:cxn ang="T11">
                    <a:pos x="T2" y="T3"/>
                  </a:cxn>
                  <a:cxn ang="T12">
                    <a:pos x="T4" y="T5"/>
                  </a:cxn>
                  <a:cxn ang="T13">
                    <a:pos x="T6" y="T7"/>
                  </a:cxn>
                  <a:cxn ang="T14">
                    <a:pos x="T8" y="T9"/>
                  </a:cxn>
                </a:cxnLst>
                <a:rect l="T15" t="T16" r="T17" b="T18"/>
                <a:pathLst>
                  <a:path w="226" h="8">
                    <a:moveTo>
                      <a:pt x="1" y="0"/>
                    </a:moveTo>
                    <a:lnTo>
                      <a:pt x="0" y="8"/>
                    </a:lnTo>
                    <a:lnTo>
                      <a:pt x="226" y="7"/>
                    </a:lnTo>
                    <a:lnTo>
                      <a:pt x="226" y="2"/>
                    </a:lnTo>
                    <a:lnTo>
                      <a:pt x="1" y="0"/>
                    </a:lnTo>
                    <a:close/>
                  </a:path>
                </a:pathLst>
              </a:custGeom>
              <a:solidFill>
                <a:srgbClr val="303333"/>
              </a:solidFill>
              <a:ln w="9525">
                <a:noFill/>
                <a:round/>
                <a:headEnd/>
                <a:tailEnd/>
              </a:ln>
            </p:spPr>
            <p:txBody>
              <a:bodyPr/>
              <a:lstStyle/>
              <a:p>
                <a:pPr algn="l" rtl="0"/>
                <a:endParaRPr lang="en-US"/>
              </a:p>
            </p:txBody>
          </p:sp>
          <p:sp>
            <p:nvSpPr>
              <p:cNvPr id="21084" name="Freeform 126"/>
              <p:cNvSpPr>
                <a:spLocks/>
              </p:cNvSpPr>
              <p:nvPr/>
            </p:nvSpPr>
            <p:spPr bwMode="auto">
              <a:xfrm>
                <a:off x="2520" y="2083"/>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1085" name="Freeform 127"/>
              <p:cNvSpPr>
                <a:spLocks/>
              </p:cNvSpPr>
              <p:nvPr/>
            </p:nvSpPr>
            <p:spPr bwMode="auto">
              <a:xfrm>
                <a:off x="2536" y="2247"/>
                <a:ext cx="227" cy="11"/>
              </a:xfrm>
              <a:custGeom>
                <a:avLst/>
                <a:gdLst>
                  <a:gd name="T0" fmla="*/ 0 w 227"/>
                  <a:gd name="T1" fmla="*/ 0 h 11"/>
                  <a:gd name="T2" fmla="*/ 1 w 227"/>
                  <a:gd name="T3" fmla="*/ 7 h 11"/>
                  <a:gd name="T4" fmla="*/ 227 w 227"/>
                  <a:gd name="T5" fmla="*/ 11 h 11"/>
                  <a:gd name="T6" fmla="*/ 226 w 227"/>
                  <a:gd name="T7" fmla="*/ 5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1" y="7"/>
                    </a:lnTo>
                    <a:lnTo>
                      <a:pt x="227" y="11"/>
                    </a:lnTo>
                    <a:lnTo>
                      <a:pt x="226" y="5"/>
                    </a:lnTo>
                    <a:lnTo>
                      <a:pt x="0" y="0"/>
                    </a:lnTo>
                    <a:close/>
                  </a:path>
                </a:pathLst>
              </a:custGeom>
              <a:solidFill>
                <a:srgbClr val="303333"/>
              </a:solidFill>
              <a:ln w="9525">
                <a:noFill/>
                <a:round/>
                <a:headEnd/>
                <a:tailEnd/>
              </a:ln>
            </p:spPr>
            <p:txBody>
              <a:bodyPr/>
              <a:lstStyle/>
              <a:p>
                <a:pPr algn="l" rtl="0"/>
                <a:endParaRPr lang="en-US"/>
              </a:p>
            </p:txBody>
          </p:sp>
          <p:sp>
            <p:nvSpPr>
              <p:cNvPr id="21086" name="Freeform 128"/>
              <p:cNvSpPr>
                <a:spLocks/>
              </p:cNvSpPr>
              <p:nvPr/>
            </p:nvSpPr>
            <p:spPr bwMode="auto">
              <a:xfrm>
                <a:off x="2520" y="2247"/>
                <a:ext cx="17" cy="20"/>
              </a:xfrm>
              <a:custGeom>
                <a:avLst/>
                <a:gdLst>
                  <a:gd name="T0" fmla="*/ 16 w 17"/>
                  <a:gd name="T1" fmla="*/ 0 h 20"/>
                  <a:gd name="T2" fmla="*/ 0 w 17"/>
                  <a:gd name="T3" fmla="*/ 0 h 20"/>
                  <a:gd name="T4" fmla="*/ 0 w 17"/>
                  <a:gd name="T5" fmla="*/ 20 h 20"/>
                  <a:gd name="T6" fmla="*/ 17 w 17"/>
                  <a:gd name="T7" fmla="*/ 6 h 20"/>
                  <a:gd name="T8" fmla="*/ 16 w 17"/>
                  <a:gd name="T9" fmla="*/ 0 h 20"/>
                  <a:gd name="T10" fmla="*/ 0 60000 65536"/>
                  <a:gd name="T11" fmla="*/ 0 60000 65536"/>
                  <a:gd name="T12" fmla="*/ 0 60000 65536"/>
                  <a:gd name="T13" fmla="*/ 0 60000 65536"/>
                  <a:gd name="T14" fmla="*/ 0 60000 65536"/>
                  <a:gd name="T15" fmla="*/ 0 w 17"/>
                  <a:gd name="T16" fmla="*/ 0 h 20"/>
                  <a:gd name="T17" fmla="*/ 17 w 17"/>
                  <a:gd name="T18" fmla="*/ 20 h 20"/>
                </a:gdLst>
                <a:ahLst/>
                <a:cxnLst>
                  <a:cxn ang="T10">
                    <a:pos x="T0" y="T1"/>
                  </a:cxn>
                  <a:cxn ang="T11">
                    <a:pos x="T2" y="T3"/>
                  </a:cxn>
                  <a:cxn ang="T12">
                    <a:pos x="T4" y="T5"/>
                  </a:cxn>
                  <a:cxn ang="T13">
                    <a:pos x="T6" y="T7"/>
                  </a:cxn>
                  <a:cxn ang="T14">
                    <a:pos x="T8" y="T9"/>
                  </a:cxn>
                </a:cxnLst>
                <a:rect l="T15" t="T16" r="T17" b="T18"/>
                <a:pathLst>
                  <a:path w="17" h="20">
                    <a:moveTo>
                      <a:pt x="16" y="0"/>
                    </a:moveTo>
                    <a:lnTo>
                      <a:pt x="0" y="0"/>
                    </a:lnTo>
                    <a:lnTo>
                      <a:pt x="0" y="20"/>
                    </a:lnTo>
                    <a:lnTo>
                      <a:pt x="17" y="6"/>
                    </a:lnTo>
                    <a:lnTo>
                      <a:pt x="16" y="0"/>
                    </a:lnTo>
                    <a:close/>
                  </a:path>
                </a:pathLst>
              </a:custGeom>
              <a:solidFill>
                <a:srgbClr val="000000"/>
              </a:solidFill>
              <a:ln w="9525">
                <a:noFill/>
                <a:round/>
                <a:headEnd/>
                <a:tailEnd/>
              </a:ln>
            </p:spPr>
            <p:txBody>
              <a:bodyPr/>
              <a:lstStyle/>
              <a:p>
                <a:pPr algn="l" rtl="0"/>
                <a:endParaRPr lang="en-US"/>
              </a:p>
            </p:txBody>
          </p:sp>
          <p:sp>
            <p:nvSpPr>
              <p:cNvPr id="21087" name="Freeform 129"/>
              <p:cNvSpPr>
                <a:spLocks/>
              </p:cNvSpPr>
              <p:nvPr/>
            </p:nvSpPr>
            <p:spPr bwMode="auto">
              <a:xfrm>
                <a:off x="2520" y="2411"/>
                <a:ext cx="16" cy="20"/>
              </a:xfrm>
              <a:custGeom>
                <a:avLst/>
                <a:gdLst>
                  <a:gd name="T0" fmla="*/ 16 w 16"/>
                  <a:gd name="T1" fmla="*/ 0 h 20"/>
                  <a:gd name="T2" fmla="*/ 0 w 16"/>
                  <a:gd name="T3" fmla="*/ 0 h 20"/>
                  <a:gd name="T4" fmla="*/ 0 w 16"/>
                  <a:gd name="T5" fmla="*/ 20 h 20"/>
                  <a:gd name="T6" fmla="*/ 16 w 16"/>
                  <a:gd name="T7" fmla="*/ 6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6"/>
                    </a:lnTo>
                    <a:lnTo>
                      <a:pt x="16" y="0"/>
                    </a:lnTo>
                    <a:close/>
                  </a:path>
                </a:pathLst>
              </a:custGeom>
              <a:solidFill>
                <a:srgbClr val="000000"/>
              </a:solidFill>
              <a:ln w="9525">
                <a:noFill/>
                <a:round/>
                <a:headEnd/>
                <a:tailEnd/>
              </a:ln>
            </p:spPr>
            <p:txBody>
              <a:bodyPr/>
              <a:lstStyle/>
              <a:p>
                <a:pPr algn="l" rtl="0"/>
                <a:endParaRPr lang="en-US"/>
              </a:p>
            </p:txBody>
          </p:sp>
          <p:sp>
            <p:nvSpPr>
              <p:cNvPr id="21088" name="Freeform 130"/>
              <p:cNvSpPr>
                <a:spLocks/>
              </p:cNvSpPr>
              <p:nvPr/>
            </p:nvSpPr>
            <p:spPr bwMode="auto">
              <a:xfrm>
                <a:off x="2568" y="2055"/>
                <a:ext cx="25" cy="19"/>
              </a:xfrm>
              <a:custGeom>
                <a:avLst/>
                <a:gdLst>
                  <a:gd name="T0" fmla="*/ 25 w 25"/>
                  <a:gd name="T1" fmla="*/ 0 h 19"/>
                  <a:gd name="T2" fmla="*/ 0 w 25"/>
                  <a:gd name="T3" fmla="*/ 19 h 19"/>
                  <a:gd name="T4" fmla="*/ 7 w 25"/>
                  <a:gd name="T5" fmla="*/ 19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7" y="19"/>
                    </a:lnTo>
                    <a:lnTo>
                      <a:pt x="24" y="5"/>
                    </a:lnTo>
                    <a:lnTo>
                      <a:pt x="25" y="0"/>
                    </a:lnTo>
                    <a:close/>
                  </a:path>
                </a:pathLst>
              </a:custGeom>
              <a:solidFill>
                <a:srgbClr val="0F1E30"/>
              </a:solidFill>
              <a:ln w="9525">
                <a:noFill/>
                <a:round/>
                <a:headEnd/>
                <a:tailEnd/>
              </a:ln>
            </p:spPr>
            <p:txBody>
              <a:bodyPr/>
              <a:lstStyle/>
              <a:p>
                <a:pPr algn="l" rtl="0"/>
                <a:endParaRPr lang="en-US"/>
              </a:p>
            </p:txBody>
          </p:sp>
          <p:sp>
            <p:nvSpPr>
              <p:cNvPr id="21089" name="Freeform 131"/>
              <p:cNvSpPr>
                <a:spLocks/>
              </p:cNvSpPr>
              <p:nvPr/>
            </p:nvSpPr>
            <p:spPr bwMode="auto">
              <a:xfrm>
                <a:off x="2627" y="2055"/>
                <a:ext cx="25" cy="19"/>
              </a:xfrm>
              <a:custGeom>
                <a:avLst/>
                <a:gdLst>
                  <a:gd name="T0" fmla="*/ 25 w 25"/>
                  <a:gd name="T1" fmla="*/ 0 h 19"/>
                  <a:gd name="T2" fmla="*/ 0 w 25"/>
                  <a:gd name="T3" fmla="*/ 19 h 19"/>
                  <a:gd name="T4" fmla="*/ 8 w 25"/>
                  <a:gd name="T5" fmla="*/ 18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8" y="18"/>
                    </a:lnTo>
                    <a:lnTo>
                      <a:pt x="24" y="5"/>
                    </a:lnTo>
                    <a:lnTo>
                      <a:pt x="25" y="0"/>
                    </a:lnTo>
                    <a:close/>
                  </a:path>
                </a:pathLst>
              </a:custGeom>
              <a:solidFill>
                <a:srgbClr val="0F1E30"/>
              </a:solidFill>
              <a:ln w="9525">
                <a:noFill/>
                <a:round/>
                <a:headEnd/>
                <a:tailEnd/>
              </a:ln>
            </p:spPr>
            <p:txBody>
              <a:bodyPr/>
              <a:lstStyle/>
              <a:p>
                <a:pPr algn="l" rtl="0"/>
                <a:endParaRPr lang="en-US"/>
              </a:p>
            </p:txBody>
          </p:sp>
          <p:sp>
            <p:nvSpPr>
              <p:cNvPr id="21090" name="Freeform 132"/>
              <p:cNvSpPr>
                <a:spLocks/>
              </p:cNvSpPr>
              <p:nvPr/>
            </p:nvSpPr>
            <p:spPr bwMode="auto">
              <a:xfrm>
                <a:off x="2690" y="2055"/>
                <a:ext cx="21" cy="19"/>
              </a:xfrm>
              <a:custGeom>
                <a:avLst/>
                <a:gdLst>
                  <a:gd name="T0" fmla="*/ 21 w 21"/>
                  <a:gd name="T1" fmla="*/ 0 h 19"/>
                  <a:gd name="T2" fmla="*/ 0 w 21"/>
                  <a:gd name="T3" fmla="*/ 19 h 19"/>
                  <a:gd name="T4" fmla="*/ 7 w 21"/>
                  <a:gd name="T5" fmla="*/ 19 h 19"/>
                  <a:gd name="T6" fmla="*/ 21 w 21"/>
                  <a:gd name="T7" fmla="*/ 5 h 19"/>
                  <a:gd name="T8" fmla="*/ 21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21" y="0"/>
                    </a:moveTo>
                    <a:lnTo>
                      <a:pt x="0" y="19"/>
                    </a:lnTo>
                    <a:lnTo>
                      <a:pt x="7" y="19"/>
                    </a:lnTo>
                    <a:lnTo>
                      <a:pt x="21" y="5"/>
                    </a:lnTo>
                    <a:lnTo>
                      <a:pt x="21" y="0"/>
                    </a:lnTo>
                    <a:close/>
                  </a:path>
                </a:pathLst>
              </a:custGeom>
              <a:solidFill>
                <a:srgbClr val="0F1E30"/>
              </a:solidFill>
              <a:ln w="9525">
                <a:noFill/>
                <a:round/>
                <a:headEnd/>
                <a:tailEnd/>
              </a:ln>
            </p:spPr>
            <p:txBody>
              <a:bodyPr/>
              <a:lstStyle/>
              <a:p>
                <a:pPr algn="l" rtl="0"/>
                <a:endParaRPr lang="en-US"/>
              </a:p>
            </p:txBody>
          </p:sp>
          <p:sp>
            <p:nvSpPr>
              <p:cNvPr id="21091" name="Freeform 133"/>
              <p:cNvSpPr>
                <a:spLocks/>
              </p:cNvSpPr>
              <p:nvPr/>
            </p:nvSpPr>
            <p:spPr bwMode="auto">
              <a:xfrm>
                <a:off x="2592" y="2055"/>
                <a:ext cx="15" cy="18"/>
              </a:xfrm>
              <a:custGeom>
                <a:avLst/>
                <a:gdLst>
                  <a:gd name="T0" fmla="*/ 1 w 15"/>
                  <a:gd name="T1" fmla="*/ 0 h 18"/>
                  <a:gd name="T2" fmla="*/ 0 w 15"/>
                  <a:gd name="T3" fmla="*/ 5 h 18"/>
                  <a:gd name="T4" fmla="*/ 9 w 15"/>
                  <a:gd name="T5" fmla="*/ 18 h 18"/>
                  <a:gd name="T6" fmla="*/ 15 w 15"/>
                  <a:gd name="T7" fmla="*/ 18 h 18"/>
                  <a:gd name="T8" fmla="*/ 1 w 15"/>
                  <a:gd name="T9" fmla="*/ 0 h 18"/>
                  <a:gd name="T10" fmla="*/ 0 60000 65536"/>
                  <a:gd name="T11" fmla="*/ 0 60000 65536"/>
                  <a:gd name="T12" fmla="*/ 0 60000 65536"/>
                  <a:gd name="T13" fmla="*/ 0 60000 65536"/>
                  <a:gd name="T14" fmla="*/ 0 60000 65536"/>
                  <a:gd name="T15" fmla="*/ 0 w 15"/>
                  <a:gd name="T16" fmla="*/ 0 h 18"/>
                  <a:gd name="T17" fmla="*/ 15 w 15"/>
                  <a:gd name="T18" fmla="*/ 18 h 18"/>
                </a:gdLst>
                <a:ahLst/>
                <a:cxnLst>
                  <a:cxn ang="T10">
                    <a:pos x="T0" y="T1"/>
                  </a:cxn>
                  <a:cxn ang="T11">
                    <a:pos x="T2" y="T3"/>
                  </a:cxn>
                  <a:cxn ang="T12">
                    <a:pos x="T4" y="T5"/>
                  </a:cxn>
                  <a:cxn ang="T13">
                    <a:pos x="T6" y="T7"/>
                  </a:cxn>
                  <a:cxn ang="T14">
                    <a:pos x="T8" y="T9"/>
                  </a:cxn>
                </a:cxnLst>
                <a:rect l="T15" t="T16" r="T17" b="T18"/>
                <a:pathLst>
                  <a:path w="15" h="18">
                    <a:moveTo>
                      <a:pt x="1" y="0"/>
                    </a:moveTo>
                    <a:lnTo>
                      <a:pt x="0" y="5"/>
                    </a:lnTo>
                    <a:lnTo>
                      <a:pt x="9" y="18"/>
                    </a:lnTo>
                    <a:lnTo>
                      <a:pt x="15" y="18"/>
                    </a:lnTo>
                    <a:lnTo>
                      <a:pt x="1" y="0"/>
                    </a:lnTo>
                    <a:close/>
                  </a:path>
                </a:pathLst>
              </a:custGeom>
              <a:solidFill>
                <a:srgbClr val="617087"/>
              </a:solidFill>
              <a:ln w="9525">
                <a:noFill/>
                <a:round/>
                <a:headEnd/>
                <a:tailEnd/>
              </a:ln>
            </p:spPr>
            <p:txBody>
              <a:bodyPr/>
              <a:lstStyle/>
              <a:p>
                <a:pPr algn="l" rtl="0"/>
                <a:endParaRPr lang="en-US"/>
              </a:p>
            </p:txBody>
          </p:sp>
          <p:sp>
            <p:nvSpPr>
              <p:cNvPr id="21092" name="Freeform 134"/>
              <p:cNvSpPr>
                <a:spLocks/>
              </p:cNvSpPr>
              <p:nvPr/>
            </p:nvSpPr>
            <p:spPr bwMode="auto">
              <a:xfrm>
                <a:off x="2651" y="2055"/>
                <a:ext cx="19" cy="18"/>
              </a:xfrm>
              <a:custGeom>
                <a:avLst/>
                <a:gdLst>
                  <a:gd name="T0" fmla="*/ 1 w 19"/>
                  <a:gd name="T1" fmla="*/ 0 h 18"/>
                  <a:gd name="T2" fmla="*/ 0 w 19"/>
                  <a:gd name="T3" fmla="*/ 5 h 18"/>
                  <a:gd name="T4" fmla="*/ 12 w 19"/>
                  <a:gd name="T5" fmla="*/ 18 h 18"/>
                  <a:gd name="T6" fmla="*/ 19 w 19"/>
                  <a:gd name="T7" fmla="*/ 18 h 18"/>
                  <a:gd name="T8" fmla="*/ 1 w 19"/>
                  <a:gd name="T9" fmla="*/ 0 h 18"/>
                  <a:gd name="T10" fmla="*/ 0 60000 65536"/>
                  <a:gd name="T11" fmla="*/ 0 60000 65536"/>
                  <a:gd name="T12" fmla="*/ 0 60000 65536"/>
                  <a:gd name="T13" fmla="*/ 0 60000 65536"/>
                  <a:gd name="T14" fmla="*/ 0 60000 65536"/>
                  <a:gd name="T15" fmla="*/ 0 w 19"/>
                  <a:gd name="T16" fmla="*/ 0 h 18"/>
                  <a:gd name="T17" fmla="*/ 19 w 19"/>
                  <a:gd name="T18" fmla="*/ 18 h 18"/>
                </a:gdLst>
                <a:ahLst/>
                <a:cxnLst>
                  <a:cxn ang="T10">
                    <a:pos x="T0" y="T1"/>
                  </a:cxn>
                  <a:cxn ang="T11">
                    <a:pos x="T2" y="T3"/>
                  </a:cxn>
                  <a:cxn ang="T12">
                    <a:pos x="T4" y="T5"/>
                  </a:cxn>
                  <a:cxn ang="T13">
                    <a:pos x="T6" y="T7"/>
                  </a:cxn>
                  <a:cxn ang="T14">
                    <a:pos x="T8" y="T9"/>
                  </a:cxn>
                </a:cxnLst>
                <a:rect l="T15" t="T16" r="T17" b="T18"/>
                <a:pathLst>
                  <a:path w="19" h="18">
                    <a:moveTo>
                      <a:pt x="1" y="0"/>
                    </a:moveTo>
                    <a:lnTo>
                      <a:pt x="0" y="5"/>
                    </a:lnTo>
                    <a:lnTo>
                      <a:pt x="12" y="18"/>
                    </a:lnTo>
                    <a:lnTo>
                      <a:pt x="19" y="18"/>
                    </a:lnTo>
                    <a:lnTo>
                      <a:pt x="1" y="0"/>
                    </a:lnTo>
                    <a:close/>
                  </a:path>
                </a:pathLst>
              </a:custGeom>
              <a:solidFill>
                <a:srgbClr val="617087"/>
              </a:solidFill>
              <a:ln w="9525">
                <a:noFill/>
                <a:round/>
                <a:headEnd/>
                <a:tailEnd/>
              </a:ln>
            </p:spPr>
            <p:txBody>
              <a:bodyPr/>
              <a:lstStyle/>
              <a:p>
                <a:pPr algn="l" rtl="0"/>
                <a:endParaRPr lang="en-US"/>
              </a:p>
            </p:txBody>
          </p:sp>
          <p:sp>
            <p:nvSpPr>
              <p:cNvPr id="21093" name="Freeform 135"/>
              <p:cNvSpPr>
                <a:spLocks/>
              </p:cNvSpPr>
              <p:nvPr/>
            </p:nvSpPr>
            <p:spPr bwMode="auto">
              <a:xfrm>
                <a:off x="2537" y="2035"/>
                <a:ext cx="226" cy="22"/>
              </a:xfrm>
              <a:custGeom>
                <a:avLst/>
                <a:gdLst>
                  <a:gd name="T0" fmla="*/ 9 w 226"/>
                  <a:gd name="T1" fmla="*/ 0 h 22"/>
                  <a:gd name="T2" fmla="*/ 0 w 226"/>
                  <a:gd name="T3" fmla="*/ 21 h 22"/>
                  <a:gd name="T4" fmla="*/ 225 w 226"/>
                  <a:gd name="T5" fmla="*/ 22 h 22"/>
                  <a:gd name="T6" fmla="*/ 226 w 226"/>
                  <a:gd name="T7" fmla="*/ 0 h 22"/>
                  <a:gd name="T8" fmla="*/ 9 w 226"/>
                  <a:gd name="T9" fmla="*/ 0 h 22"/>
                  <a:gd name="T10" fmla="*/ 0 60000 65536"/>
                  <a:gd name="T11" fmla="*/ 0 60000 65536"/>
                  <a:gd name="T12" fmla="*/ 0 60000 65536"/>
                  <a:gd name="T13" fmla="*/ 0 60000 65536"/>
                  <a:gd name="T14" fmla="*/ 0 60000 65536"/>
                  <a:gd name="T15" fmla="*/ 0 w 226"/>
                  <a:gd name="T16" fmla="*/ 0 h 22"/>
                  <a:gd name="T17" fmla="*/ 226 w 226"/>
                  <a:gd name="T18" fmla="*/ 22 h 22"/>
                </a:gdLst>
                <a:ahLst/>
                <a:cxnLst>
                  <a:cxn ang="T10">
                    <a:pos x="T0" y="T1"/>
                  </a:cxn>
                  <a:cxn ang="T11">
                    <a:pos x="T2" y="T3"/>
                  </a:cxn>
                  <a:cxn ang="T12">
                    <a:pos x="T4" y="T5"/>
                  </a:cxn>
                  <a:cxn ang="T13">
                    <a:pos x="T6" y="T7"/>
                  </a:cxn>
                  <a:cxn ang="T14">
                    <a:pos x="T8" y="T9"/>
                  </a:cxn>
                </a:cxnLst>
                <a:rect l="T15" t="T16" r="T17" b="T18"/>
                <a:pathLst>
                  <a:path w="226" h="22">
                    <a:moveTo>
                      <a:pt x="9" y="0"/>
                    </a:moveTo>
                    <a:lnTo>
                      <a:pt x="0" y="21"/>
                    </a:lnTo>
                    <a:lnTo>
                      <a:pt x="225" y="22"/>
                    </a:lnTo>
                    <a:lnTo>
                      <a:pt x="226" y="0"/>
                    </a:lnTo>
                    <a:lnTo>
                      <a:pt x="9" y="0"/>
                    </a:lnTo>
                    <a:close/>
                  </a:path>
                </a:pathLst>
              </a:custGeom>
              <a:solidFill>
                <a:srgbClr val="304259"/>
              </a:solidFill>
              <a:ln w="9525">
                <a:noFill/>
                <a:round/>
                <a:headEnd/>
                <a:tailEnd/>
              </a:ln>
            </p:spPr>
            <p:txBody>
              <a:bodyPr/>
              <a:lstStyle/>
              <a:p>
                <a:pPr algn="l" rtl="0"/>
                <a:endParaRPr lang="en-US"/>
              </a:p>
            </p:txBody>
          </p:sp>
          <p:sp>
            <p:nvSpPr>
              <p:cNvPr id="21094" name="Freeform 136"/>
              <p:cNvSpPr>
                <a:spLocks/>
              </p:cNvSpPr>
              <p:nvPr/>
            </p:nvSpPr>
            <p:spPr bwMode="auto">
              <a:xfrm>
                <a:off x="2546" y="2035"/>
                <a:ext cx="217" cy="14"/>
              </a:xfrm>
              <a:custGeom>
                <a:avLst/>
                <a:gdLst>
                  <a:gd name="T0" fmla="*/ 0 w 217"/>
                  <a:gd name="T1" fmla="*/ 0 h 14"/>
                  <a:gd name="T2" fmla="*/ 0 w 217"/>
                  <a:gd name="T3" fmla="*/ 13 h 14"/>
                  <a:gd name="T4" fmla="*/ 216 w 217"/>
                  <a:gd name="T5" fmla="*/ 14 h 14"/>
                  <a:gd name="T6" fmla="*/ 217 w 217"/>
                  <a:gd name="T7" fmla="*/ 0 h 14"/>
                  <a:gd name="T8" fmla="*/ 0 w 217"/>
                  <a:gd name="T9" fmla="*/ 0 h 14"/>
                  <a:gd name="T10" fmla="*/ 0 60000 65536"/>
                  <a:gd name="T11" fmla="*/ 0 60000 65536"/>
                  <a:gd name="T12" fmla="*/ 0 60000 65536"/>
                  <a:gd name="T13" fmla="*/ 0 60000 65536"/>
                  <a:gd name="T14" fmla="*/ 0 60000 65536"/>
                  <a:gd name="T15" fmla="*/ 0 w 217"/>
                  <a:gd name="T16" fmla="*/ 0 h 14"/>
                  <a:gd name="T17" fmla="*/ 217 w 217"/>
                  <a:gd name="T18" fmla="*/ 14 h 14"/>
                </a:gdLst>
                <a:ahLst/>
                <a:cxnLst>
                  <a:cxn ang="T10">
                    <a:pos x="T0" y="T1"/>
                  </a:cxn>
                  <a:cxn ang="T11">
                    <a:pos x="T2" y="T3"/>
                  </a:cxn>
                  <a:cxn ang="T12">
                    <a:pos x="T4" y="T5"/>
                  </a:cxn>
                  <a:cxn ang="T13">
                    <a:pos x="T6" y="T7"/>
                  </a:cxn>
                  <a:cxn ang="T14">
                    <a:pos x="T8" y="T9"/>
                  </a:cxn>
                </a:cxnLst>
                <a:rect l="T15" t="T16" r="T17" b="T18"/>
                <a:pathLst>
                  <a:path w="217" h="14">
                    <a:moveTo>
                      <a:pt x="0" y="0"/>
                    </a:moveTo>
                    <a:lnTo>
                      <a:pt x="0" y="13"/>
                    </a:lnTo>
                    <a:lnTo>
                      <a:pt x="216" y="14"/>
                    </a:lnTo>
                    <a:lnTo>
                      <a:pt x="217" y="0"/>
                    </a:lnTo>
                    <a:lnTo>
                      <a:pt x="0" y="0"/>
                    </a:lnTo>
                    <a:close/>
                  </a:path>
                </a:pathLst>
              </a:custGeom>
              <a:solidFill>
                <a:srgbClr val="0F1E30"/>
              </a:solidFill>
              <a:ln w="9525">
                <a:noFill/>
                <a:round/>
                <a:headEnd/>
                <a:tailEnd/>
              </a:ln>
            </p:spPr>
            <p:txBody>
              <a:bodyPr/>
              <a:lstStyle/>
              <a:p>
                <a:pPr algn="l" rtl="0"/>
                <a:endParaRPr lang="en-US"/>
              </a:p>
            </p:txBody>
          </p:sp>
          <p:sp>
            <p:nvSpPr>
              <p:cNvPr id="21095" name="Freeform 137"/>
              <p:cNvSpPr>
                <a:spLocks/>
              </p:cNvSpPr>
              <p:nvPr/>
            </p:nvSpPr>
            <p:spPr bwMode="auto">
              <a:xfrm>
                <a:off x="2575" y="2060"/>
                <a:ext cx="26" cy="14"/>
              </a:xfrm>
              <a:custGeom>
                <a:avLst/>
                <a:gdLst>
                  <a:gd name="T0" fmla="*/ 17 w 26"/>
                  <a:gd name="T1" fmla="*/ 0 h 14"/>
                  <a:gd name="T2" fmla="*/ 0 w 26"/>
                  <a:gd name="T3" fmla="*/ 14 h 14"/>
                  <a:gd name="T4" fmla="*/ 26 w 26"/>
                  <a:gd name="T5" fmla="*/ 13 h 14"/>
                  <a:gd name="T6" fmla="*/ 17 w 26"/>
                  <a:gd name="T7" fmla="*/ 0 h 14"/>
                  <a:gd name="T8" fmla="*/ 0 60000 65536"/>
                  <a:gd name="T9" fmla="*/ 0 60000 65536"/>
                  <a:gd name="T10" fmla="*/ 0 60000 65536"/>
                  <a:gd name="T11" fmla="*/ 0 60000 65536"/>
                  <a:gd name="T12" fmla="*/ 0 w 26"/>
                  <a:gd name="T13" fmla="*/ 0 h 14"/>
                  <a:gd name="T14" fmla="*/ 26 w 26"/>
                  <a:gd name="T15" fmla="*/ 14 h 14"/>
                </a:gdLst>
                <a:ahLst/>
                <a:cxnLst>
                  <a:cxn ang="T8">
                    <a:pos x="T0" y="T1"/>
                  </a:cxn>
                  <a:cxn ang="T9">
                    <a:pos x="T2" y="T3"/>
                  </a:cxn>
                  <a:cxn ang="T10">
                    <a:pos x="T4" y="T5"/>
                  </a:cxn>
                  <a:cxn ang="T11">
                    <a:pos x="T6" y="T7"/>
                  </a:cxn>
                </a:cxnLst>
                <a:rect l="T12" t="T13" r="T14" b="T15"/>
                <a:pathLst>
                  <a:path w="26" h="14">
                    <a:moveTo>
                      <a:pt x="17" y="0"/>
                    </a:moveTo>
                    <a:lnTo>
                      <a:pt x="0" y="14"/>
                    </a:lnTo>
                    <a:lnTo>
                      <a:pt x="26" y="13"/>
                    </a:lnTo>
                    <a:lnTo>
                      <a:pt x="17" y="0"/>
                    </a:lnTo>
                    <a:close/>
                  </a:path>
                </a:pathLst>
              </a:custGeom>
              <a:solidFill>
                <a:srgbClr val="828FA1"/>
              </a:solidFill>
              <a:ln w="9525">
                <a:noFill/>
                <a:round/>
                <a:headEnd/>
                <a:tailEnd/>
              </a:ln>
            </p:spPr>
            <p:txBody>
              <a:bodyPr/>
              <a:lstStyle/>
              <a:p>
                <a:pPr algn="l" rtl="0"/>
                <a:endParaRPr lang="en-US"/>
              </a:p>
            </p:txBody>
          </p:sp>
          <p:sp>
            <p:nvSpPr>
              <p:cNvPr id="21096" name="Freeform 138"/>
              <p:cNvSpPr>
                <a:spLocks/>
              </p:cNvSpPr>
              <p:nvPr/>
            </p:nvSpPr>
            <p:spPr bwMode="auto">
              <a:xfrm>
                <a:off x="2635" y="2060"/>
                <a:ext cx="28" cy="13"/>
              </a:xfrm>
              <a:custGeom>
                <a:avLst/>
                <a:gdLst>
                  <a:gd name="T0" fmla="*/ 16 w 28"/>
                  <a:gd name="T1" fmla="*/ 0 h 13"/>
                  <a:gd name="T2" fmla="*/ 0 w 28"/>
                  <a:gd name="T3" fmla="*/ 13 h 13"/>
                  <a:gd name="T4" fmla="*/ 28 w 28"/>
                  <a:gd name="T5" fmla="*/ 13 h 13"/>
                  <a:gd name="T6" fmla="*/ 16 w 28"/>
                  <a:gd name="T7" fmla="*/ 0 h 13"/>
                  <a:gd name="T8" fmla="*/ 0 60000 65536"/>
                  <a:gd name="T9" fmla="*/ 0 60000 65536"/>
                  <a:gd name="T10" fmla="*/ 0 60000 65536"/>
                  <a:gd name="T11" fmla="*/ 0 60000 65536"/>
                  <a:gd name="T12" fmla="*/ 0 w 28"/>
                  <a:gd name="T13" fmla="*/ 0 h 13"/>
                  <a:gd name="T14" fmla="*/ 28 w 28"/>
                  <a:gd name="T15" fmla="*/ 13 h 13"/>
                </a:gdLst>
                <a:ahLst/>
                <a:cxnLst>
                  <a:cxn ang="T8">
                    <a:pos x="T0" y="T1"/>
                  </a:cxn>
                  <a:cxn ang="T9">
                    <a:pos x="T2" y="T3"/>
                  </a:cxn>
                  <a:cxn ang="T10">
                    <a:pos x="T4" y="T5"/>
                  </a:cxn>
                  <a:cxn ang="T11">
                    <a:pos x="T6" y="T7"/>
                  </a:cxn>
                </a:cxnLst>
                <a:rect l="T12" t="T13" r="T14" b="T15"/>
                <a:pathLst>
                  <a:path w="28" h="13">
                    <a:moveTo>
                      <a:pt x="16" y="0"/>
                    </a:moveTo>
                    <a:lnTo>
                      <a:pt x="0" y="13"/>
                    </a:lnTo>
                    <a:lnTo>
                      <a:pt x="28" y="13"/>
                    </a:lnTo>
                    <a:lnTo>
                      <a:pt x="16" y="0"/>
                    </a:lnTo>
                    <a:close/>
                  </a:path>
                </a:pathLst>
              </a:custGeom>
              <a:solidFill>
                <a:srgbClr val="828FA1"/>
              </a:solidFill>
              <a:ln w="9525">
                <a:noFill/>
                <a:round/>
                <a:headEnd/>
                <a:tailEnd/>
              </a:ln>
            </p:spPr>
            <p:txBody>
              <a:bodyPr/>
              <a:lstStyle/>
              <a:p>
                <a:pPr algn="l" rtl="0"/>
                <a:endParaRPr lang="en-US"/>
              </a:p>
            </p:txBody>
          </p:sp>
          <p:sp>
            <p:nvSpPr>
              <p:cNvPr id="21097" name="Freeform 139"/>
              <p:cNvSpPr>
                <a:spLocks/>
              </p:cNvSpPr>
              <p:nvPr/>
            </p:nvSpPr>
            <p:spPr bwMode="auto">
              <a:xfrm>
                <a:off x="2697" y="2060"/>
                <a:ext cx="27" cy="14"/>
              </a:xfrm>
              <a:custGeom>
                <a:avLst/>
                <a:gdLst>
                  <a:gd name="T0" fmla="*/ 14 w 27"/>
                  <a:gd name="T1" fmla="*/ 0 h 14"/>
                  <a:gd name="T2" fmla="*/ 0 w 27"/>
                  <a:gd name="T3" fmla="*/ 14 h 14"/>
                  <a:gd name="T4" fmla="*/ 27 w 27"/>
                  <a:gd name="T5" fmla="*/ 14 h 14"/>
                  <a:gd name="T6" fmla="*/ 14 w 27"/>
                  <a:gd name="T7" fmla="*/ 0 h 14"/>
                  <a:gd name="T8" fmla="*/ 0 60000 65536"/>
                  <a:gd name="T9" fmla="*/ 0 60000 65536"/>
                  <a:gd name="T10" fmla="*/ 0 60000 65536"/>
                  <a:gd name="T11" fmla="*/ 0 60000 65536"/>
                  <a:gd name="T12" fmla="*/ 0 w 27"/>
                  <a:gd name="T13" fmla="*/ 0 h 14"/>
                  <a:gd name="T14" fmla="*/ 27 w 27"/>
                  <a:gd name="T15" fmla="*/ 14 h 14"/>
                </a:gdLst>
                <a:ahLst/>
                <a:cxnLst>
                  <a:cxn ang="T8">
                    <a:pos x="T0" y="T1"/>
                  </a:cxn>
                  <a:cxn ang="T9">
                    <a:pos x="T2" y="T3"/>
                  </a:cxn>
                  <a:cxn ang="T10">
                    <a:pos x="T4" y="T5"/>
                  </a:cxn>
                  <a:cxn ang="T11">
                    <a:pos x="T6" y="T7"/>
                  </a:cxn>
                </a:cxnLst>
                <a:rect l="T12" t="T13" r="T14" b="T15"/>
                <a:pathLst>
                  <a:path w="27" h="14">
                    <a:moveTo>
                      <a:pt x="14" y="0"/>
                    </a:moveTo>
                    <a:lnTo>
                      <a:pt x="0" y="14"/>
                    </a:lnTo>
                    <a:lnTo>
                      <a:pt x="27" y="14"/>
                    </a:lnTo>
                    <a:lnTo>
                      <a:pt x="14" y="0"/>
                    </a:lnTo>
                    <a:close/>
                  </a:path>
                </a:pathLst>
              </a:custGeom>
              <a:solidFill>
                <a:srgbClr val="828FA1"/>
              </a:solidFill>
              <a:ln w="9525">
                <a:noFill/>
                <a:round/>
                <a:headEnd/>
                <a:tailEnd/>
              </a:ln>
            </p:spPr>
            <p:txBody>
              <a:bodyPr/>
              <a:lstStyle/>
              <a:p>
                <a:pPr algn="l" rtl="0"/>
                <a:endParaRPr lang="en-US"/>
              </a:p>
            </p:txBody>
          </p:sp>
          <p:sp>
            <p:nvSpPr>
              <p:cNvPr id="21098" name="Freeform 140"/>
              <p:cNvSpPr>
                <a:spLocks/>
              </p:cNvSpPr>
              <p:nvPr/>
            </p:nvSpPr>
            <p:spPr bwMode="auto">
              <a:xfrm>
                <a:off x="2711" y="2055"/>
                <a:ext cx="18" cy="19"/>
              </a:xfrm>
              <a:custGeom>
                <a:avLst/>
                <a:gdLst>
                  <a:gd name="T0" fmla="*/ 0 w 18"/>
                  <a:gd name="T1" fmla="*/ 5 h 19"/>
                  <a:gd name="T2" fmla="*/ 0 w 18"/>
                  <a:gd name="T3" fmla="*/ 0 h 19"/>
                  <a:gd name="T4" fmla="*/ 18 w 18"/>
                  <a:gd name="T5" fmla="*/ 19 h 19"/>
                  <a:gd name="T6" fmla="*/ 13 w 18"/>
                  <a:gd name="T7" fmla="*/ 19 h 19"/>
                  <a:gd name="T8" fmla="*/ 0 w 18"/>
                  <a:gd name="T9" fmla="*/ 5 h 19"/>
                  <a:gd name="T10" fmla="*/ 0 60000 65536"/>
                  <a:gd name="T11" fmla="*/ 0 60000 65536"/>
                  <a:gd name="T12" fmla="*/ 0 60000 65536"/>
                  <a:gd name="T13" fmla="*/ 0 60000 65536"/>
                  <a:gd name="T14" fmla="*/ 0 60000 65536"/>
                  <a:gd name="T15" fmla="*/ 0 w 18"/>
                  <a:gd name="T16" fmla="*/ 0 h 19"/>
                  <a:gd name="T17" fmla="*/ 18 w 18"/>
                  <a:gd name="T18" fmla="*/ 19 h 19"/>
                </a:gdLst>
                <a:ahLst/>
                <a:cxnLst>
                  <a:cxn ang="T10">
                    <a:pos x="T0" y="T1"/>
                  </a:cxn>
                  <a:cxn ang="T11">
                    <a:pos x="T2" y="T3"/>
                  </a:cxn>
                  <a:cxn ang="T12">
                    <a:pos x="T4" y="T5"/>
                  </a:cxn>
                  <a:cxn ang="T13">
                    <a:pos x="T6" y="T7"/>
                  </a:cxn>
                  <a:cxn ang="T14">
                    <a:pos x="T8" y="T9"/>
                  </a:cxn>
                </a:cxnLst>
                <a:rect l="T15" t="T16" r="T17" b="T18"/>
                <a:pathLst>
                  <a:path w="18" h="19">
                    <a:moveTo>
                      <a:pt x="0" y="5"/>
                    </a:moveTo>
                    <a:lnTo>
                      <a:pt x="0" y="0"/>
                    </a:lnTo>
                    <a:lnTo>
                      <a:pt x="18" y="19"/>
                    </a:lnTo>
                    <a:lnTo>
                      <a:pt x="13" y="19"/>
                    </a:lnTo>
                    <a:lnTo>
                      <a:pt x="0" y="5"/>
                    </a:lnTo>
                    <a:close/>
                  </a:path>
                </a:pathLst>
              </a:custGeom>
              <a:solidFill>
                <a:srgbClr val="617087"/>
              </a:solidFill>
              <a:ln w="9525">
                <a:noFill/>
                <a:round/>
                <a:headEnd/>
                <a:tailEnd/>
              </a:ln>
            </p:spPr>
            <p:txBody>
              <a:bodyPr/>
              <a:lstStyle/>
              <a:p>
                <a:pPr algn="l" rtl="0"/>
                <a:endParaRPr lang="en-US"/>
              </a:p>
            </p:txBody>
          </p:sp>
          <p:sp>
            <p:nvSpPr>
              <p:cNvPr id="21099" name="Freeform 141"/>
              <p:cNvSpPr>
                <a:spLocks/>
              </p:cNvSpPr>
              <p:nvPr/>
            </p:nvSpPr>
            <p:spPr bwMode="auto">
              <a:xfrm>
                <a:off x="2548" y="2048"/>
                <a:ext cx="41" cy="18"/>
              </a:xfrm>
              <a:custGeom>
                <a:avLst/>
                <a:gdLst>
                  <a:gd name="T0" fmla="*/ 14 w 41"/>
                  <a:gd name="T1" fmla="*/ 18 h 18"/>
                  <a:gd name="T2" fmla="*/ 0 w 41"/>
                  <a:gd name="T3" fmla="*/ 0 h 18"/>
                  <a:gd name="T4" fmla="*/ 41 w 41"/>
                  <a:gd name="T5" fmla="*/ 0 h 18"/>
                  <a:gd name="T6" fmla="*/ 14 w 41"/>
                  <a:gd name="T7" fmla="*/ 18 h 18"/>
                  <a:gd name="T8" fmla="*/ 0 60000 65536"/>
                  <a:gd name="T9" fmla="*/ 0 60000 65536"/>
                  <a:gd name="T10" fmla="*/ 0 60000 65536"/>
                  <a:gd name="T11" fmla="*/ 0 60000 65536"/>
                  <a:gd name="T12" fmla="*/ 0 w 41"/>
                  <a:gd name="T13" fmla="*/ 0 h 18"/>
                  <a:gd name="T14" fmla="*/ 41 w 41"/>
                  <a:gd name="T15" fmla="*/ 18 h 18"/>
                </a:gdLst>
                <a:ahLst/>
                <a:cxnLst>
                  <a:cxn ang="T8">
                    <a:pos x="T0" y="T1"/>
                  </a:cxn>
                  <a:cxn ang="T9">
                    <a:pos x="T2" y="T3"/>
                  </a:cxn>
                  <a:cxn ang="T10">
                    <a:pos x="T4" y="T5"/>
                  </a:cxn>
                  <a:cxn ang="T11">
                    <a:pos x="T6" y="T7"/>
                  </a:cxn>
                </a:cxnLst>
                <a:rect l="T12" t="T13" r="T14" b="T15"/>
                <a:pathLst>
                  <a:path w="41" h="18">
                    <a:moveTo>
                      <a:pt x="14" y="18"/>
                    </a:moveTo>
                    <a:lnTo>
                      <a:pt x="0" y="0"/>
                    </a:lnTo>
                    <a:lnTo>
                      <a:pt x="41" y="0"/>
                    </a:lnTo>
                    <a:lnTo>
                      <a:pt x="14" y="18"/>
                    </a:lnTo>
                    <a:close/>
                  </a:path>
                </a:pathLst>
              </a:custGeom>
              <a:solidFill>
                <a:srgbClr val="000000"/>
              </a:solidFill>
              <a:ln w="9525">
                <a:noFill/>
                <a:round/>
                <a:headEnd/>
                <a:tailEnd/>
              </a:ln>
            </p:spPr>
            <p:txBody>
              <a:bodyPr/>
              <a:lstStyle/>
              <a:p>
                <a:pPr algn="l" rtl="0"/>
                <a:endParaRPr lang="en-US"/>
              </a:p>
            </p:txBody>
          </p:sp>
          <p:sp>
            <p:nvSpPr>
              <p:cNvPr id="21100" name="Freeform 142"/>
              <p:cNvSpPr>
                <a:spLocks/>
              </p:cNvSpPr>
              <p:nvPr/>
            </p:nvSpPr>
            <p:spPr bwMode="auto">
              <a:xfrm>
                <a:off x="2601" y="2048"/>
                <a:ext cx="42" cy="19"/>
              </a:xfrm>
              <a:custGeom>
                <a:avLst/>
                <a:gdLst>
                  <a:gd name="T0" fmla="*/ 17 w 42"/>
                  <a:gd name="T1" fmla="*/ 19 h 19"/>
                  <a:gd name="T2" fmla="*/ 0 w 42"/>
                  <a:gd name="T3" fmla="*/ 0 h 19"/>
                  <a:gd name="T4" fmla="*/ 42 w 42"/>
                  <a:gd name="T5" fmla="*/ 0 h 19"/>
                  <a:gd name="T6" fmla="*/ 17 w 42"/>
                  <a:gd name="T7" fmla="*/ 19 h 19"/>
                  <a:gd name="T8" fmla="*/ 0 60000 65536"/>
                  <a:gd name="T9" fmla="*/ 0 60000 65536"/>
                  <a:gd name="T10" fmla="*/ 0 60000 65536"/>
                  <a:gd name="T11" fmla="*/ 0 60000 65536"/>
                  <a:gd name="T12" fmla="*/ 0 w 42"/>
                  <a:gd name="T13" fmla="*/ 0 h 19"/>
                  <a:gd name="T14" fmla="*/ 42 w 42"/>
                  <a:gd name="T15" fmla="*/ 19 h 19"/>
                </a:gdLst>
                <a:ahLst/>
                <a:cxnLst>
                  <a:cxn ang="T8">
                    <a:pos x="T0" y="T1"/>
                  </a:cxn>
                  <a:cxn ang="T9">
                    <a:pos x="T2" y="T3"/>
                  </a:cxn>
                  <a:cxn ang="T10">
                    <a:pos x="T4" y="T5"/>
                  </a:cxn>
                  <a:cxn ang="T11">
                    <a:pos x="T6" y="T7"/>
                  </a:cxn>
                </a:cxnLst>
                <a:rect l="T12" t="T13" r="T14" b="T15"/>
                <a:pathLst>
                  <a:path w="42" h="19">
                    <a:moveTo>
                      <a:pt x="17" y="19"/>
                    </a:moveTo>
                    <a:lnTo>
                      <a:pt x="0" y="0"/>
                    </a:lnTo>
                    <a:lnTo>
                      <a:pt x="42" y="0"/>
                    </a:lnTo>
                    <a:lnTo>
                      <a:pt x="17" y="19"/>
                    </a:lnTo>
                    <a:close/>
                  </a:path>
                </a:pathLst>
              </a:custGeom>
              <a:solidFill>
                <a:srgbClr val="000000"/>
              </a:solidFill>
              <a:ln w="9525">
                <a:noFill/>
                <a:round/>
                <a:headEnd/>
                <a:tailEnd/>
              </a:ln>
            </p:spPr>
            <p:txBody>
              <a:bodyPr/>
              <a:lstStyle/>
              <a:p>
                <a:pPr algn="l" rtl="0"/>
                <a:endParaRPr lang="en-US"/>
              </a:p>
            </p:txBody>
          </p:sp>
          <p:sp>
            <p:nvSpPr>
              <p:cNvPr id="21101" name="Freeform 143"/>
              <p:cNvSpPr>
                <a:spLocks/>
              </p:cNvSpPr>
              <p:nvPr/>
            </p:nvSpPr>
            <p:spPr bwMode="auto">
              <a:xfrm>
                <a:off x="2663" y="2049"/>
                <a:ext cx="41" cy="19"/>
              </a:xfrm>
              <a:custGeom>
                <a:avLst/>
                <a:gdLst>
                  <a:gd name="T0" fmla="*/ 17 w 41"/>
                  <a:gd name="T1" fmla="*/ 19 h 19"/>
                  <a:gd name="T2" fmla="*/ 0 w 41"/>
                  <a:gd name="T3" fmla="*/ 0 h 19"/>
                  <a:gd name="T4" fmla="*/ 41 w 41"/>
                  <a:gd name="T5" fmla="*/ 0 h 19"/>
                  <a:gd name="T6" fmla="*/ 17 w 41"/>
                  <a:gd name="T7" fmla="*/ 19 h 19"/>
                  <a:gd name="T8" fmla="*/ 0 60000 65536"/>
                  <a:gd name="T9" fmla="*/ 0 60000 65536"/>
                  <a:gd name="T10" fmla="*/ 0 60000 65536"/>
                  <a:gd name="T11" fmla="*/ 0 60000 65536"/>
                  <a:gd name="T12" fmla="*/ 0 w 41"/>
                  <a:gd name="T13" fmla="*/ 0 h 19"/>
                  <a:gd name="T14" fmla="*/ 41 w 41"/>
                  <a:gd name="T15" fmla="*/ 19 h 19"/>
                </a:gdLst>
                <a:ahLst/>
                <a:cxnLst>
                  <a:cxn ang="T8">
                    <a:pos x="T0" y="T1"/>
                  </a:cxn>
                  <a:cxn ang="T9">
                    <a:pos x="T2" y="T3"/>
                  </a:cxn>
                  <a:cxn ang="T10">
                    <a:pos x="T4" y="T5"/>
                  </a:cxn>
                  <a:cxn ang="T11">
                    <a:pos x="T6" y="T7"/>
                  </a:cxn>
                </a:cxnLst>
                <a:rect l="T12" t="T13" r="T14" b="T15"/>
                <a:pathLst>
                  <a:path w="41" h="19">
                    <a:moveTo>
                      <a:pt x="17" y="19"/>
                    </a:moveTo>
                    <a:lnTo>
                      <a:pt x="0" y="0"/>
                    </a:lnTo>
                    <a:lnTo>
                      <a:pt x="41" y="0"/>
                    </a:lnTo>
                    <a:lnTo>
                      <a:pt x="17" y="19"/>
                    </a:lnTo>
                    <a:close/>
                  </a:path>
                </a:pathLst>
              </a:custGeom>
              <a:solidFill>
                <a:srgbClr val="000000"/>
              </a:solidFill>
              <a:ln w="9525">
                <a:noFill/>
                <a:round/>
                <a:headEnd/>
                <a:tailEnd/>
              </a:ln>
            </p:spPr>
            <p:txBody>
              <a:bodyPr/>
              <a:lstStyle/>
              <a:p>
                <a:pPr algn="l" rtl="0"/>
                <a:endParaRPr lang="en-US"/>
              </a:p>
            </p:txBody>
          </p:sp>
          <p:sp>
            <p:nvSpPr>
              <p:cNvPr id="21102" name="Freeform 144"/>
              <p:cNvSpPr>
                <a:spLocks/>
              </p:cNvSpPr>
              <p:nvPr/>
            </p:nvSpPr>
            <p:spPr bwMode="auto">
              <a:xfrm>
                <a:off x="2718" y="2048"/>
                <a:ext cx="42" cy="20"/>
              </a:xfrm>
              <a:custGeom>
                <a:avLst/>
                <a:gdLst>
                  <a:gd name="T0" fmla="*/ 20 w 42"/>
                  <a:gd name="T1" fmla="*/ 20 h 20"/>
                  <a:gd name="T2" fmla="*/ 0 w 42"/>
                  <a:gd name="T3" fmla="*/ 0 h 20"/>
                  <a:gd name="T4" fmla="*/ 42 w 42"/>
                  <a:gd name="T5" fmla="*/ 0 h 20"/>
                  <a:gd name="T6" fmla="*/ 20 w 42"/>
                  <a:gd name="T7" fmla="*/ 20 h 20"/>
                  <a:gd name="T8" fmla="*/ 0 60000 65536"/>
                  <a:gd name="T9" fmla="*/ 0 60000 65536"/>
                  <a:gd name="T10" fmla="*/ 0 60000 65536"/>
                  <a:gd name="T11" fmla="*/ 0 60000 65536"/>
                  <a:gd name="T12" fmla="*/ 0 w 42"/>
                  <a:gd name="T13" fmla="*/ 0 h 20"/>
                  <a:gd name="T14" fmla="*/ 42 w 42"/>
                  <a:gd name="T15" fmla="*/ 20 h 20"/>
                </a:gdLst>
                <a:ahLst/>
                <a:cxnLst>
                  <a:cxn ang="T8">
                    <a:pos x="T0" y="T1"/>
                  </a:cxn>
                  <a:cxn ang="T9">
                    <a:pos x="T2" y="T3"/>
                  </a:cxn>
                  <a:cxn ang="T10">
                    <a:pos x="T4" y="T5"/>
                  </a:cxn>
                  <a:cxn ang="T11">
                    <a:pos x="T6" y="T7"/>
                  </a:cxn>
                </a:cxnLst>
                <a:rect l="T12" t="T13" r="T14" b="T15"/>
                <a:pathLst>
                  <a:path w="42" h="20">
                    <a:moveTo>
                      <a:pt x="20" y="20"/>
                    </a:moveTo>
                    <a:lnTo>
                      <a:pt x="0" y="0"/>
                    </a:lnTo>
                    <a:lnTo>
                      <a:pt x="42" y="0"/>
                    </a:lnTo>
                    <a:lnTo>
                      <a:pt x="20" y="20"/>
                    </a:lnTo>
                    <a:close/>
                  </a:path>
                </a:pathLst>
              </a:custGeom>
              <a:solidFill>
                <a:srgbClr val="000000"/>
              </a:solidFill>
              <a:ln w="9525">
                <a:noFill/>
                <a:round/>
                <a:headEnd/>
                <a:tailEnd/>
              </a:ln>
            </p:spPr>
            <p:txBody>
              <a:bodyPr/>
              <a:lstStyle/>
              <a:p>
                <a:pPr algn="l" rtl="0"/>
                <a:endParaRPr lang="en-US"/>
              </a:p>
            </p:txBody>
          </p:sp>
          <p:sp>
            <p:nvSpPr>
              <p:cNvPr id="21103" name="Freeform 145"/>
              <p:cNvSpPr>
                <a:spLocks/>
              </p:cNvSpPr>
              <p:nvPr/>
            </p:nvSpPr>
            <p:spPr bwMode="auto">
              <a:xfrm>
                <a:off x="2554" y="2056"/>
                <a:ext cx="23" cy="10"/>
              </a:xfrm>
              <a:custGeom>
                <a:avLst/>
                <a:gdLst>
                  <a:gd name="T0" fmla="*/ 0 w 23"/>
                  <a:gd name="T1" fmla="*/ 0 h 10"/>
                  <a:gd name="T2" fmla="*/ 23 w 23"/>
                  <a:gd name="T3" fmla="*/ 0 h 10"/>
                  <a:gd name="T4" fmla="*/ 8 w 23"/>
                  <a:gd name="T5" fmla="*/ 10 h 10"/>
                  <a:gd name="T6" fmla="*/ 0 w 23"/>
                  <a:gd name="T7" fmla="*/ 0 h 10"/>
                  <a:gd name="T8" fmla="*/ 0 60000 65536"/>
                  <a:gd name="T9" fmla="*/ 0 60000 65536"/>
                  <a:gd name="T10" fmla="*/ 0 60000 65536"/>
                  <a:gd name="T11" fmla="*/ 0 60000 65536"/>
                  <a:gd name="T12" fmla="*/ 0 w 23"/>
                  <a:gd name="T13" fmla="*/ 0 h 10"/>
                  <a:gd name="T14" fmla="*/ 23 w 23"/>
                  <a:gd name="T15" fmla="*/ 10 h 10"/>
                </a:gdLst>
                <a:ahLst/>
                <a:cxnLst>
                  <a:cxn ang="T8">
                    <a:pos x="T0" y="T1"/>
                  </a:cxn>
                  <a:cxn ang="T9">
                    <a:pos x="T2" y="T3"/>
                  </a:cxn>
                  <a:cxn ang="T10">
                    <a:pos x="T4" y="T5"/>
                  </a:cxn>
                  <a:cxn ang="T11">
                    <a:pos x="T6" y="T7"/>
                  </a:cxn>
                </a:cxnLst>
                <a:rect l="T12" t="T13" r="T14" b="T15"/>
                <a:pathLst>
                  <a:path w="23" h="10">
                    <a:moveTo>
                      <a:pt x="0" y="0"/>
                    </a:moveTo>
                    <a:lnTo>
                      <a:pt x="23" y="0"/>
                    </a:lnTo>
                    <a:lnTo>
                      <a:pt x="8" y="10"/>
                    </a:lnTo>
                    <a:lnTo>
                      <a:pt x="0" y="0"/>
                    </a:lnTo>
                    <a:close/>
                  </a:path>
                </a:pathLst>
              </a:custGeom>
              <a:solidFill>
                <a:srgbClr val="828FA1"/>
              </a:solidFill>
              <a:ln w="9525">
                <a:noFill/>
                <a:round/>
                <a:headEnd/>
                <a:tailEnd/>
              </a:ln>
            </p:spPr>
            <p:txBody>
              <a:bodyPr/>
              <a:lstStyle/>
              <a:p>
                <a:pPr algn="l" rtl="0"/>
                <a:endParaRPr lang="en-US"/>
              </a:p>
            </p:txBody>
          </p:sp>
          <p:sp>
            <p:nvSpPr>
              <p:cNvPr id="21104" name="Freeform 146"/>
              <p:cNvSpPr>
                <a:spLocks/>
              </p:cNvSpPr>
              <p:nvPr/>
            </p:nvSpPr>
            <p:spPr bwMode="auto">
              <a:xfrm>
                <a:off x="2609" y="2056"/>
                <a:ext cx="23" cy="11"/>
              </a:xfrm>
              <a:custGeom>
                <a:avLst/>
                <a:gdLst>
                  <a:gd name="T0" fmla="*/ 0 w 23"/>
                  <a:gd name="T1" fmla="*/ 1 h 11"/>
                  <a:gd name="T2" fmla="*/ 23 w 23"/>
                  <a:gd name="T3" fmla="*/ 0 h 11"/>
                  <a:gd name="T4" fmla="*/ 9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9" y="11"/>
                    </a:lnTo>
                    <a:lnTo>
                      <a:pt x="0" y="1"/>
                    </a:lnTo>
                    <a:close/>
                  </a:path>
                </a:pathLst>
              </a:custGeom>
              <a:solidFill>
                <a:srgbClr val="828FA1"/>
              </a:solidFill>
              <a:ln w="9525">
                <a:noFill/>
                <a:round/>
                <a:headEnd/>
                <a:tailEnd/>
              </a:ln>
            </p:spPr>
            <p:txBody>
              <a:bodyPr/>
              <a:lstStyle/>
              <a:p>
                <a:pPr algn="l" rtl="0"/>
                <a:endParaRPr lang="en-US"/>
              </a:p>
            </p:txBody>
          </p:sp>
          <p:sp>
            <p:nvSpPr>
              <p:cNvPr id="21105" name="Freeform 147"/>
              <p:cNvSpPr>
                <a:spLocks/>
              </p:cNvSpPr>
              <p:nvPr/>
            </p:nvSpPr>
            <p:spPr bwMode="auto">
              <a:xfrm>
                <a:off x="2554" y="2052"/>
                <a:ext cx="30" cy="7"/>
              </a:xfrm>
              <a:custGeom>
                <a:avLst/>
                <a:gdLst>
                  <a:gd name="T0" fmla="*/ 30 w 30"/>
                  <a:gd name="T1" fmla="*/ 0 h 7"/>
                  <a:gd name="T2" fmla="*/ 0 w 30"/>
                  <a:gd name="T3" fmla="*/ 0 h 7"/>
                  <a:gd name="T4" fmla="*/ 0 w 30"/>
                  <a:gd name="T5" fmla="*/ 4 h 7"/>
                  <a:gd name="T6" fmla="*/ 2 w 30"/>
                  <a:gd name="T7" fmla="*/ 7 h 7"/>
                  <a:gd name="T8" fmla="*/ 20 w 30"/>
                  <a:gd name="T9" fmla="*/ 6 h 7"/>
                  <a:gd name="T10" fmla="*/ 30 w 30"/>
                  <a:gd name="T11" fmla="*/ 0 h 7"/>
                  <a:gd name="T12" fmla="*/ 0 60000 65536"/>
                  <a:gd name="T13" fmla="*/ 0 60000 65536"/>
                  <a:gd name="T14" fmla="*/ 0 60000 65536"/>
                  <a:gd name="T15" fmla="*/ 0 60000 65536"/>
                  <a:gd name="T16" fmla="*/ 0 60000 65536"/>
                  <a:gd name="T17" fmla="*/ 0 60000 65536"/>
                  <a:gd name="T18" fmla="*/ 0 w 30"/>
                  <a:gd name="T19" fmla="*/ 0 h 7"/>
                  <a:gd name="T20" fmla="*/ 30 w 30"/>
                  <a:gd name="T21" fmla="*/ 7 h 7"/>
                </a:gdLst>
                <a:ahLst/>
                <a:cxnLst>
                  <a:cxn ang="T12">
                    <a:pos x="T0" y="T1"/>
                  </a:cxn>
                  <a:cxn ang="T13">
                    <a:pos x="T2" y="T3"/>
                  </a:cxn>
                  <a:cxn ang="T14">
                    <a:pos x="T4" y="T5"/>
                  </a:cxn>
                  <a:cxn ang="T15">
                    <a:pos x="T6" y="T7"/>
                  </a:cxn>
                  <a:cxn ang="T16">
                    <a:pos x="T8" y="T9"/>
                  </a:cxn>
                  <a:cxn ang="T17">
                    <a:pos x="T10" y="T11"/>
                  </a:cxn>
                </a:cxnLst>
                <a:rect l="T18" t="T19" r="T20" b="T21"/>
                <a:pathLst>
                  <a:path w="30" h="7">
                    <a:moveTo>
                      <a:pt x="30" y="0"/>
                    </a:moveTo>
                    <a:lnTo>
                      <a:pt x="0" y="0"/>
                    </a:lnTo>
                    <a:lnTo>
                      <a:pt x="0" y="4"/>
                    </a:lnTo>
                    <a:lnTo>
                      <a:pt x="2" y="7"/>
                    </a:lnTo>
                    <a:lnTo>
                      <a:pt x="20" y="6"/>
                    </a:lnTo>
                    <a:lnTo>
                      <a:pt x="30" y="0"/>
                    </a:lnTo>
                    <a:close/>
                  </a:path>
                </a:pathLst>
              </a:custGeom>
              <a:solidFill>
                <a:srgbClr val="617087"/>
              </a:solidFill>
              <a:ln w="9525">
                <a:noFill/>
                <a:round/>
                <a:headEnd/>
                <a:tailEnd/>
              </a:ln>
            </p:spPr>
            <p:txBody>
              <a:bodyPr/>
              <a:lstStyle/>
              <a:p>
                <a:pPr algn="l" rtl="0"/>
                <a:endParaRPr lang="en-US"/>
              </a:p>
            </p:txBody>
          </p:sp>
          <p:sp>
            <p:nvSpPr>
              <p:cNvPr id="21106" name="Freeform 148"/>
              <p:cNvSpPr>
                <a:spLocks/>
              </p:cNvSpPr>
              <p:nvPr/>
            </p:nvSpPr>
            <p:spPr bwMode="auto">
              <a:xfrm>
                <a:off x="2609" y="2052"/>
                <a:ext cx="29" cy="8"/>
              </a:xfrm>
              <a:custGeom>
                <a:avLst/>
                <a:gdLst>
                  <a:gd name="T0" fmla="*/ 29 w 29"/>
                  <a:gd name="T1" fmla="*/ 0 h 8"/>
                  <a:gd name="T2" fmla="*/ 0 w 29"/>
                  <a:gd name="T3" fmla="*/ 0 h 8"/>
                  <a:gd name="T4" fmla="*/ 0 w 29"/>
                  <a:gd name="T5" fmla="*/ 4 h 8"/>
                  <a:gd name="T6" fmla="*/ 3 w 29"/>
                  <a:gd name="T7" fmla="*/ 8 h 8"/>
                  <a:gd name="T8" fmla="*/ 18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4"/>
                    </a:lnTo>
                    <a:lnTo>
                      <a:pt x="3" y="8"/>
                    </a:lnTo>
                    <a:lnTo>
                      <a:pt x="18" y="8"/>
                    </a:lnTo>
                    <a:lnTo>
                      <a:pt x="29" y="0"/>
                    </a:lnTo>
                    <a:close/>
                  </a:path>
                </a:pathLst>
              </a:custGeom>
              <a:solidFill>
                <a:srgbClr val="617087"/>
              </a:solidFill>
              <a:ln w="9525">
                <a:noFill/>
                <a:round/>
                <a:headEnd/>
                <a:tailEnd/>
              </a:ln>
            </p:spPr>
            <p:txBody>
              <a:bodyPr/>
              <a:lstStyle/>
              <a:p>
                <a:pPr algn="l" rtl="0"/>
                <a:endParaRPr lang="en-US"/>
              </a:p>
            </p:txBody>
          </p:sp>
          <p:sp>
            <p:nvSpPr>
              <p:cNvPr id="21107" name="Freeform 149"/>
              <p:cNvSpPr>
                <a:spLocks/>
              </p:cNvSpPr>
              <p:nvPr/>
            </p:nvSpPr>
            <p:spPr bwMode="auto">
              <a:xfrm>
                <a:off x="2521" y="2036"/>
                <a:ext cx="25" cy="44"/>
              </a:xfrm>
              <a:custGeom>
                <a:avLst/>
                <a:gdLst>
                  <a:gd name="T0" fmla="*/ 25 w 25"/>
                  <a:gd name="T1" fmla="*/ 0 h 44"/>
                  <a:gd name="T2" fmla="*/ 0 w 25"/>
                  <a:gd name="T3" fmla="*/ 0 h 44"/>
                  <a:gd name="T4" fmla="*/ 0 w 25"/>
                  <a:gd name="T5" fmla="*/ 44 h 44"/>
                  <a:gd name="T6" fmla="*/ 25 w 25"/>
                  <a:gd name="T7" fmla="*/ 12 h 44"/>
                  <a:gd name="T8" fmla="*/ 25 w 25"/>
                  <a:gd name="T9" fmla="*/ 0 h 44"/>
                  <a:gd name="T10" fmla="*/ 0 60000 65536"/>
                  <a:gd name="T11" fmla="*/ 0 60000 65536"/>
                  <a:gd name="T12" fmla="*/ 0 60000 65536"/>
                  <a:gd name="T13" fmla="*/ 0 60000 65536"/>
                  <a:gd name="T14" fmla="*/ 0 60000 65536"/>
                  <a:gd name="T15" fmla="*/ 0 w 25"/>
                  <a:gd name="T16" fmla="*/ 0 h 44"/>
                  <a:gd name="T17" fmla="*/ 25 w 25"/>
                  <a:gd name="T18" fmla="*/ 44 h 44"/>
                </a:gdLst>
                <a:ahLst/>
                <a:cxnLst>
                  <a:cxn ang="T10">
                    <a:pos x="T0" y="T1"/>
                  </a:cxn>
                  <a:cxn ang="T11">
                    <a:pos x="T2" y="T3"/>
                  </a:cxn>
                  <a:cxn ang="T12">
                    <a:pos x="T4" y="T5"/>
                  </a:cxn>
                  <a:cxn ang="T13">
                    <a:pos x="T6" y="T7"/>
                  </a:cxn>
                  <a:cxn ang="T14">
                    <a:pos x="T8" y="T9"/>
                  </a:cxn>
                </a:cxnLst>
                <a:rect l="T15" t="T16" r="T17" b="T18"/>
                <a:pathLst>
                  <a:path w="25" h="44">
                    <a:moveTo>
                      <a:pt x="25" y="0"/>
                    </a:moveTo>
                    <a:lnTo>
                      <a:pt x="0" y="0"/>
                    </a:lnTo>
                    <a:lnTo>
                      <a:pt x="0" y="44"/>
                    </a:lnTo>
                    <a:lnTo>
                      <a:pt x="25" y="12"/>
                    </a:lnTo>
                    <a:lnTo>
                      <a:pt x="25" y="0"/>
                    </a:lnTo>
                    <a:close/>
                  </a:path>
                </a:pathLst>
              </a:custGeom>
              <a:solidFill>
                <a:srgbClr val="000000"/>
              </a:solidFill>
              <a:ln w="9525">
                <a:noFill/>
                <a:round/>
                <a:headEnd/>
                <a:tailEnd/>
              </a:ln>
            </p:spPr>
            <p:txBody>
              <a:bodyPr/>
              <a:lstStyle/>
              <a:p>
                <a:pPr algn="l" rtl="0"/>
                <a:endParaRPr lang="en-US"/>
              </a:p>
            </p:txBody>
          </p:sp>
          <p:sp>
            <p:nvSpPr>
              <p:cNvPr id="21108" name="Freeform 150"/>
              <p:cNvSpPr>
                <a:spLocks/>
              </p:cNvSpPr>
              <p:nvPr/>
            </p:nvSpPr>
            <p:spPr bwMode="auto">
              <a:xfrm>
                <a:off x="2521" y="2077"/>
                <a:ext cx="242" cy="4"/>
              </a:xfrm>
              <a:custGeom>
                <a:avLst/>
                <a:gdLst>
                  <a:gd name="T0" fmla="*/ 242 w 242"/>
                  <a:gd name="T1" fmla="*/ 4 h 4"/>
                  <a:gd name="T2" fmla="*/ 242 w 242"/>
                  <a:gd name="T3" fmla="*/ 0 h 4"/>
                  <a:gd name="T4" fmla="*/ 0 w 242"/>
                  <a:gd name="T5" fmla="*/ 0 h 4"/>
                  <a:gd name="T6" fmla="*/ 0 w 242"/>
                  <a:gd name="T7" fmla="*/ 3 h 4"/>
                  <a:gd name="T8" fmla="*/ 242 w 242"/>
                  <a:gd name="T9" fmla="*/ 4 h 4"/>
                  <a:gd name="T10" fmla="*/ 0 60000 65536"/>
                  <a:gd name="T11" fmla="*/ 0 60000 65536"/>
                  <a:gd name="T12" fmla="*/ 0 60000 65536"/>
                  <a:gd name="T13" fmla="*/ 0 60000 65536"/>
                  <a:gd name="T14" fmla="*/ 0 60000 65536"/>
                  <a:gd name="T15" fmla="*/ 0 w 242"/>
                  <a:gd name="T16" fmla="*/ 0 h 4"/>
                  <a:gd name="T17" fmla="*/ 242 w 242"/>
                  <a:gd name="T18" fmla="*/ 4 h 4"/>
                </a:gdLst>
                <a:ahLst/>
                <a:cxnLst>
                  <a:cxn ang="T10">
                    <a:pos x="T0" y="T1"/>
                  </a:cxn>
                  <a:cxn ang="T11">
                    <a:pos x="T2" y="T3"/>
                  </a:cxn>
                  <a:cxn ang="T12">
                    <a:pos x="T4" y="T5"/>
                  </a:cxn>
                  <a:cxn ang="T13">
                    <a:pos x="T6" y="T7"/>
                  </a:cxn>
                  <a:cxn ang="T14">
                    <a:pos x="T8" y="T9"/>
                  </a:cxn>
                </a:cxnLst>
                <a:rect l="T15" t="T16" r="T17" b="T18"/>
                <a:pathLst>
                  <a:path w="242" h="4">
                    <a:moveTo>
                      <a:pt x="242" y="4"/>
                    </a:moveTo>
                    <a:lnTo>
                      <a:pt x="242" y="0"/>
                    </a:lnTo>
                    <a:lnTo>
                      <a:pt x="0" y="0"/>
                    </a:lnTo>
                    <a:lnTo>
                      <a:pt x="0" y="3"/>
                    </a:lnTo>
                    <a:lnTo>
                      <a:pt x="242" y="4"/>
                    </a:lnTo>
                    <a:close/>
                  </a:path>
                </a:pathLst>
              </a:custGeom>
              <a:solidFill>
                <a:srgbClr val="617087"/>
              </a:solidFill>
              <a:ln w="9525">
                <a:noFill/>
                <a:round/>
                <a:headEnd/>
                <a:tailEnd/>
              </a:ln>
            </p:spPr>
            <p:txBody>
              <a:bodyPr/>
              <a:lstStyle/>
              <a:p>
                <a:pPr algn="l" rtl="0"/>
                <a:endParaRPr lang="en-US"/>
              </a:p>
            </p:txBody>
          </p:sp>
          <p:sp>
            <p:nvSpPr>
              <p:cNvPr id="21109" name="Freeform 151"/>
              <p:cNvSpPr>
                <a:spLocks/>
              </p:cNvSpPr>
              <p:nvPr/>
            </p:nvSpPr>
            <p:spPr bwMode="auto">
              <a:xfrm>
                <a:off x="2670" y="2057"/>
                <a:ext cx="24" cy="12"/>
              </a:xfrm>
              <a:custGeom>
                <a:avLst/>
                <a:gdLst>
                  <a:gd name="T0" fmla="*/ 10 w 24"/>
                  <a:gd name="T1" fmla="*/ 12 h 12"/>
                  <a:gd name="T2" fmla="*/ 24 w 24"/>
                  <a:gd name="T3" fmla="*/ 0 h 12"/>
                  <a:gd name="T4" fmla="*/ 0 w 24"/>
                  <a:gd name="T5" fmla="*/ 0 h 12"/>
                  <a:gd name="T6" fmla="*/ 10 w 24"/>
                  <a:gd name="T7" fmla="*/ 12 h 12"/>
                  <a:gd name="T8" fmla="*/ 0 60000 65536"/>
                  <a:gd name="T9" fmla="*/ 0 60000 65536"/>
                  <a:gd name="T10" fmla="*/ 0 60000 65536"/>
                  <a:gd name="T11" fmla="*/ 0 60000 65536"/>
                  <a:gd name="T12" fmla="*/ 0 w 24"/>
                  <a:gd name="T13" fmla="*/ 0 h 12"/>
                  <a:gd name="T14" fmla="*/ 24 w 24"/>
                  <a:gd name="T15" fmla="*/ 12 h 12"/>
                </a:gdLst>
                <a:ahLst/>
                <a:cxnLst>
                  <a:cxn ang="T8">
                    <a:pos x="T0" y="T1"/>
                  </a:cxn>
                  <a:cxn ang="T9">
                    <a:pos x="T2" y="T3"/>
                  </a:cxn>
                  <a:cxn ang="T10">
                    <a:pos x="T4" y="T5"/>
                  </a:cxn>
                  <a:cxn ang="T11">
                    <a:pos x="T6" y="T7"/>
                  </a:cxn>
                </a:cxnLst>
                <a:rect l="T12" t="T13" r="T14" b="T15"/>
                <a:pathLst>
                  <a:path w="24" h="12">
                    <a:moveTo>
                      <a:pt x="10" y="12"/>
                    </a:moveTo>
                    <a:lnTo>
                      <a:pt x="24" y="0"/>
                    </a:lnTo>
                    <a:lnTo>
                      <a:pt x="0" y="0"/>
                    </a:lnTo>
                    <a:lnTo>
                      <a:pt x="10" y="12"/>
                    </a:lnTo>
                    <a:close/>
                  </a:path>
                </a:pathLst>
              </a:custGeom>
              <a:solidFill>
                <a:srgbClr val="828FA1"/>
              </a:solidFill>
              <a:ln w="9525">
                <a:noFill/>
                <a:round/>
                <a:headEnd/>
                <a:tailEnd/>
              </a:ln>
            </p:spPr>
            <p:txBody>
              <a:bodyPr/>
              <a:lstStyle/>
              <a:p>
                <a:pPr algn="l" rtl="0"/>
                <a:endParaRPr lang="en-US"/>
              </a:p>
            </p:txBody>
          </p:sp>
          <p:sp>
            <p:nvSpPr>
              <p:cNvPr id="21110" name="Freeform 152"/>
              <p:cNvSpPr>
                <a:spLocks/>
              </p:cNvSpPr>
              <p:nvPr/>
            </p:nvSpPr>
            <p:spPr bwMode="auto">
              <a:xfrm>
                <a:off x="2727" y="2057"/>
                <a:ext cx="23" cy="11"/>
              </a:xfrm>
              <a:custGeom>
                <a:avLst/>
                <a:gdLst>
                  <a:gd name="T0" fmla="*/ 0 w 23"/>
                  <a:gd name="T1" fmla="*/ 1 h 11"/>
                  <a:gd name="T2" fmla="*/ 23 w 23"/>
                  <a:gd name="T3" fmla="*/ 0 h 11"/>
                  <a:gd name="T4" fmla="*/ 11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11" y="11"/>
                    </a:lnTo>
                    <a:lnTo>
                      <a:pt x="0" y="1"/>
                    </a:lnTo>
                    <a:close/>
                  </a:path>
                </a:pathLst>
              </a:custGeom>
              <a:solidFill>
                <a:srgbClr val="828FA1"/>
              </a:solidFill>
              <a:ln w="9525">
                <a:noFill/>
                <a:round/>
                <a:headEnd/>
                <a:tailEnd/>
              </a:ln>
            </p:spPr>
            <p:txBody>
              <a:bodyPr/>
              <a:lstStyle/>
              <a:p>
                <a:pPr algn="l" rtl="0"/>
                <a:endParaRPr lang="en-US"/>
              </a:p>
            </p:txBody>
          </p:sp>
          <p:sp>
            <p:nvSpPr>
              <p:cNvPr id="21111" name="Freeform 153"/>
              <p:cNvSpPr>
                <a:spLocks/>
              </p:cNvSpPr>
              <p:nvPr/>
            </p:nvSpPr>
            <p:spPr bwMode="auto">
              <a:xfrm>
                <a:off x="2670" y="2052"/>
                <a:ext cx="30" cy="8"/>
              </a:xfrm>
              <a:custGeom>
                <a:avLst/>
                <a:gdLst>
                  <a:gd name="T0" fmla="*/ 30 w 30"/>
                  <a:gd name="T1" fmla="*/ 0 h 8"/>
                  <a:gd name="T2" fmla="*/ 0 w 30"/>
                  <a:gd name="T3" fmla="*/ 0 h 8"/>
                  <a:gd name="T4" fmla="*/ 0 w 30"/>
                  <a:gd name="T5" fmla="*/ 5 h 8"/>
                  <a:gd name="T6" fmla="*/ 3 w 30"/>
                  <a:gd name="T7" fmla="*/ 8 h 8"/>
                  <a:gd name="T8" fmla="*/ 21 w 30"/>
                  <a:gd name="T9" fmla="*/ 8 h 8"/>
                  <a:gd name="T10" fmla="*/ 30 w 30"/>
                  <a:gd name="T11" fmla="*/ 0 h 8"/>
                  <a:gd name="T12" fmla="*/ 0 60000 65536"/>
                  <a:gd name="T13" fmla="*/ 0 60000 65536"/>
                  <a:gd name="T14" fmla="*/ 0 60000 65536"/>
                  <a:gd name="T15" fmla="*/ 0 60000 65536"/>
                  <a:gd name="T16" fmla="*/ 0 60000 65536"/>
                  <a:gd name="T17" fmla="*/ 0 60000 65536"/>
                  <a:gd name="T18" fmla="*/ 0 w 30"/>
                  <a:gd name="T19" fmla="*/ 0 h 8"/>
                  <a:gd name="T20" fmla="*/ 30 w 30"/>
                  <a:gd name="T21" fmla="*/ 8 h 8"/>
                </a:gdLst>
                <a:ahLst/>
                <a:cxnLst>
                  <a:cxn ang="T12">
                    <a:pos x="T0" y="T1"/>
                  </a:cxn>
                  <a:cxn ang="T13">
                    <a:pos x="T2" y="T3"/>
                  </a:cxn>
                  <a:cxn ang="T14">
                    <a:pos x="T4" y="T5"/>
                  </a:cxn>
                  <a:cxn ang="T15">
                    <a:pos x="T6" y="T7"/>
                  </a:cxn>
                  <a:cxn ang="T16">
                    <a:pos x="T8" y="T9"/>
                  </a:cxn>
                  <a:cxn ang="T17">
                    <a:pos x="T10" y="T11"/>
                  </a:cxn>
                </a:cxnLst>
                <a:rect l="T18" t="T19" r="T20" b="T21"/>
                <a:pathLst>
                  <a:path w="30" h="8">
                    <a:moveTo>
                      <a:pt x="30" y="0"/>
                    </a:moveTo>
                    <a:lnTo>
                      <a:pt x="0" y="0"/>
                    </a:lnTo>
                    <a:lnTo>
                      <a:pt x="0" y="5"/>
                    </a:lnTo>
                    <a:lnTo>
                      <a:pt x="3" y="8"/>
                    </a:lnTo>
                    <a:lnTo>
                      <a:pt x="21" y="8"/>
                    </a:lnTo>
                    <a:lnTo>
                      <a:pt x="30" y="0"/>
                    </a:lnTo>
                    <a:close/>
                  </a:path>
                </a:pathLst>
              </a:custGeom>
              <a:solidFill>
                <a:srgbClr val="617087"/>
              </a:solidFill>
              <a:ln w="9525">
                <a:noFill/>
                <a:round/>
                <a:headEnd/>
                <a:tailEnd/>
              </a:ln>
            </p:spPr>
            <p:txBody>
              <a:bodyPr/>
              <a:lstStyle/>
              <a:p>
                <a:pPr algn="l" rtl="0"/>
                <a:endParaRPr lang="en-US"/>
              </a:p>
            </p:txBody>
          </p:sp>
          <p:sp>
            <p:nvSpPr>
              <p:cNvPr id="21112" name="Freeform 154"/>
              <p:cNvSpPr>
                <a:spLocks/>
              </p:cNvSpPr>
              <p:nvPr/>
            </p:nvSpPr>
            <p:spPr bwMode="auto">
              <a:xfrm>
                <a:off x="2727" y="2052"/>
                <a:ext cx="29" cy="8"/>
              </a:xfrm>
              <a:custGeom>
                <a:avLst/>
                <a:gdLst>
                  <a:gd name="T0" fmla="*/ 29 w 29"/>
                  <a:gd name="T1" fmla="*/ 0 h 8"/>
                  <a:gd name="T2" fmla="*/ 0 w 29"/>
                  <a:gd name="T3" fmla="*/ 0 h 8"/>
                  <a:gd name="T4" fmla="*/ 0 w 29"/>
                  <a:gd name="T5" fmla="*/ 6 h 8"/>
                  <a:gd name="T6" fmla="*/ 3 w 29"/>
                  <a:gd name="T7" fmla="*/ 8 h 8"/>
                  <a:gd name="T8" fmla="*/ 20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6"/>
                    </a:lnTo>
                    <a:lnTo>
                      <a:pt x="3" y="8"/>
                    </a:lnTo>
                    <a:lnTo>
                      <a:pt x="20" y="8"/>
                    </a:lnTo>
                    <a:lnTo>
                      <a:pt x="29" y="0"/>
                    </a:lnTo>
                    <a:close/>
                  </a:path>
                </a:pathLst>
              </a:custGeom>
              <a:solidFill>
                <a:srgbClr val="617087"/>
              </a:solidFill>
              <a:ln w="9525">
                <a:noFill/>
                <a:round/>
                <a:headEnd/>
                <a:tailEnd/>
              </a:ln>
            </p:spPr>
            <p:txBody>
              <a:bodyPr/>
              <a:lstStyle/>
              <a:p>
                <a:pPr algn="l" rtl="0"/>
                <a:endParaRPr lang="en-US"/>
              </a:p>
            </p:txBody>
          </p:sp>
          <p:sp>
            <p:nvSpPr>
              <p:cNvPr id="21113" name="Freeform 155"/>
              <p:cNvSpPr>
                <a:spLocks/>
              </p:cNvSpPr>
              <p:nvPr/>
            </p:nvSpPr>
            <p:spPr bwMode="auto">
              <a:xfrm>
                <a:off x="2738" y="206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1114" name="Freeform 156"/>
              <p:cNvSpPr>
                <a:spLocks/>
              </p:cNvSpPr>
              <p:nvPr/>
            </p:nvSpPr>
            <p:spPr bwMode="auto">
              <a:xfrm>
                <a:off x="2750" y="205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21115" name="Line 157"/>
              <p:cNvSpPr>
                <a:spLocks noChangeShapeType="1"/>
              </p:cNvSpPr>
              <p:nvPr/>
            </p:nvSpPr>
            <p:spPr bwMode="auto">
              <a:xfrm flipV="1">
                <a:off x="2736" y="2056"/>
                <a:ext cx="13" cy="10"/>
              </a:xfrm>
              <a:prstGeom prst="line">
                <a:avLst/>
              </a:prstGeom>
              <a:noFill/>
              <a:ln w="4763">
                <a:solidFill>
                  <a:srgbClr val="D8C6E0"/>
                </a:solidFill>
                <a:round/>
                <a:headEnd/>
                <a:tailEnd/>
              </a:ln>
            </p:spPr>
            <p:txBody>
              <a:bodyPr/>
              <a:lstStyle/>
              <a:p>
                <a:pPr algn="l" rtl="0"/>
                <a:endParaRPr lang="en-US"/>
              </a:p>
            </p:txBody>
          </p:sp>
          <p:sp>
            <p:nvSpPr>
              <p:cNvPr id="21116" name="Freeform 158"/>
              <p:cNvSpPr>
                <a:spLocks/>
              </p:cNvSpPr>
              <p:nvPr/>
            </p:nvSpPr>
            <p:spPr bwMode="auto">
              <a:xfrm>
                <a:off x="2688" y="2056"/>
                <a:ext cx="39" cy="16"/>
              </a:xfrm>
              <a:custGeom>
                <a:avLst/>
                <a:gdLst>
                  <a:gd name="T0" fmla="*/ 24 w 39"/>
                  <a:gd name="T1" fmla="*/ 0 h 16"/>
                  <a:gd name="T2" fmla="*/ 39 w 39"/>
                  <a:gd name="T3" fmla="*/ 16 h 16"/>
                  <a:gd name="T4" fmla="*/ 0 w 39"/>
                  <a:gd name="T5" fmla="*/ 16 h 16"/>
                  <a:gd name="T6" fmla="*/ 0 60000 65536"/>
                  <a:gd name="T7" fmla="*/ 0 60000 65536"/>
                  <a:gd name="T8" fmla="*/ 0 60000 65536"/>
                  <a:gd name="T9" fmla="*/ 0 w 39"/>
                  <a:gd name="T10" fmla="*/ 0 h 16"/>
                  <a:gd name="T11" fmla="*/ 39 w 39"/>
                  <a:gd name="T12" fmla="*/ 16 h 16"/>
                </a:gdLst>
                <a:ahLst/>
                <a:cxnLst>
                  <a:cxn ang="T6">
                    <a:pos x="T0" y="T1"/>
                  </a:cxn>
                  <a:cxn ang="T7">
                    <a:pos x="T2" y="T3"/>
                  </a:cxn>
                  <a:cxn ang="T8">
                    <a:pos x="T4" y="T5"/>
                  </a:cxn>
                </a:cxnLst>
                <a:rect l="T9" t="T10" r="T11" b="T12"/>
                <a:pathLst>
                  <a:path w="39" h="16">
                    <a:moveTo>
                      <a:pt x="24" y="0"/>
                    </a:moveTo>
                    <a:lnTo>
                      <a:pt x="39" y="16"/>
                    </a:lnTo>
                    <a:lnTo>
                      <a:pt x="0" y="16"/>
                    </a:lnTo>
                  </a:path>
                </a:pathLst>
              </a:custGeom>
              <a:noFill/>
              <a:ln w="4763">
                <a:solidFill>
                  <a:srgbClr val="D8C6E0"/>
                </a:solidFill>
                <a:prstDash val="solid"/>
                <a:round/>
                <a:headEnd/>
                <a:tailEnd/>
              </a:ln>
            </p:spPr>
            <p:txBody>
              <a:bodyPr/>
              <a:lstStyle/>
              <a:p>
                <a:pPr algn="l" rtl="0"/>
                <a:endParaRPr lang="en-US"/>
              </a:p>
            </p:txBody>
          </p:sp>
          <p:sp>
            <p:nvSpPr>
              <p:cNvPr id="21117" name="Freeform 159"/>
              <p:cNvSpPr>
                <a:spLocks/>
              </p:cNvSpPr>
              <p:nvPr/>
            </p:nvSpPr>
            <p:spPr bwMode="auto">
              <a:xfrm>
                <a:off x="2714" y="205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1118" name="Freeform 160"/>
              <p:cNvSpPr>
                <a:spLocks/>
              </p:cNvSpPr>
              <p:nvPr/>
            </p:nvSpPr>
            <p:spPr bwMode="auto">
              <a:xfrm>
                <a:off x="2690"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1119" name="Freeform 161"/>
              <p:cNvSpPr>
                <a:spLocks/>
              </p:cNvSpPr>
              <p:nvPr/>
            </p:nvSpPr>
            <p:spPr bwMode="auto">
              <a:xfrm>
                <a:off x="2694" y="2057"/>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D8C6E0"/>
              </a:solidFill>
              <a:ln w="9525">
                <a:noFill/>
                <a:round/>
                <a:headEnd/>
                <a:tailEnd/>
              </a:ln>
            </p:spPr>
            <p:txBody>
              <a:bodyPr/>
              <a:lstStyle/>
              <a:p>
                <a:pPr algn="l" rtl="0"/>
                <a:endParaRPr lang="en-US"/>
              </a:p>
            </p:txBody>
          </p:sp>
          <p:sp>
            <p:nvSpPr>
              <p:cNvPr id="21120" name="Freeform 162"/>
              <p:cNvSpPr>
                <a:spLocks/>
              </p:cNvSpPr>
              <p:nvPr/>
            </p:nvSpPr>
            <p:spPr bwMode="auto">
              <a:xfrm>
                <a:off x="2680" y="2068"/>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pPr algn="l" rtl="0"/>
                <a:endParaRPr lang="en-US"/>
              </a:p>
            </p:txBody>
          </p:sp>
          <p:sp>
            <p:nvSpPr>
              <p:cNvPr id="21121" name="Line 163"/>
              <p:cNvSpPr>
                <a:spLocks noChangeShapeType="1"/>
              </p:cNvSpPr>
              <p:nvPr/>
            </p:nvSpPr>
            <p:spPr bwMode="auto">
              <a:xfrm flipH="1">
                <a:off x="2679" y="2055"/>
                <a:ext cx="14" cy="12"/>
              </a:xfrm>
              <a:prstGeom prst="line">
                <a:avLst/>
              </a:prstGeom>
              <a:noFill/>
              <a:ln w="4763">
                <a:solidFill>
                  <a:srgbClr val="D8C6E0"/>
                </a:solidFill>
                <a:round/>
                <a:headEnd/>
                <a:tailEnd/>
              </a:ln>
            </p:spPr>
            <p:txBody>
              <a:bodyPr/>
              <a:lstStyle/>
              <a:p>
                <a:pPr algn="l" rtl="0"/>
                <a:endParaRPr lang="en-US"/>
              </a:p>
            </p:txBody>
          </p:sp>
          <p:sp>
            <p:nvSpPr>
              <p:cNvPr id="21122" name="Line 164"/>
              <p:cNvSpPr>
                <a:spLocks noChangeShapeType="1"/>
              </p:cNvSpPr>
              <p:nvPr/>
            </p:nvSpPr>
            <p:spPr bwMode="auto">
              <a:xfrm flipH="1">
                <a:off x="2617" y="2055"/>
                <a:ext cx="13" cy="11"/>
              </a:xfrm>
              <a:prstGeom prst="line">
                <a:avLst/>
              </a:prstGeom>
              <a:noFill/>
              <a:ln w="4763">
                <a:solidFill>
                  <a:srgbClr val="D8C6E0"/>
                </a:solidFill>
                <a:round/>
                <a:headEnd/>
                <a:tailEnd/>
              </a:ln>
            </p:spPr>
            <p:txBody>
              <a:bodyPr/>
              <a:lstStyle/>
              <a:p>
                <a:pPr algn="l" rtl="0"/>
                <a:endParaRPr lang="en-US"/>
              </a:p>
            </p:txBody>
          </p:sp>
          <p:sp>
            <p:nvSpPr>
              <p:cNvPr id="21123" name="Freeform 165"/>
              <p:cNvSpPr>
                <a:spLocks/>
              </p:cNvSpPr>
              <p:nvPr/>
            </p:nvSpPr>
            <p:spPr bwMode="auto">
              <a:xfrm>
                <a:off x="2632"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21124" name="Freeform 166"/>
              <p:cNvSpPr>
                <a:spLocks/>
              </p:cNvSpPr>
              <p:nvPr/>
            </p:nvSpPr>
            <p:spPr bwMode="auto">
              <a:xfrm>
                <a:off x="2618" y="2067"/>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pPr algn="l" rtl="0"/>
                <a:endParaRPr lang="en-US"/>
              </a:p>
            </p:txBody>
          </p:sp>
          <p:sp>
            <p:nvSpPr>
              <p:cNvPr id="21125" name="Freeform 167"/>
              <p:cNvSpPr>
                <a:spLocks/>
              </p:cNvSpPr>
              <p:nvPr/>
            </p:nvSpPr>
            <p:spPr bwMode="auto">
              <a:xfrm>
                <a:off x="2577"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21126" name="Freeform 168"/>
              <p:cNvSpPr>
                <a:spLocks/>
              </p:cNvSpPr>
              <p:nvPr/>
            </p:nvSpPr>
            <p:spPr bwMode="auto">
              <a:xfrm>
                <a:off x="2562" y="2066"/>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1127" name="Line 169"/>
              <p:cNvSpPr>
                <a:spLocks noChangeShapeType="1"/>
              </p:cNvSpPr>
              <p:nvPr/>
            </p:nvSpPr>
            <p:spPr bwMode="auto">
              <a:xfrm flipH="1">
                <a:off x="2560" y="2055"/>
                <a:ext cx="16" cy="10"/>
              </a:xfrm>
              <a:prstGeom prst="line">
                <a:avLst/>
              </a:prstGeom>
              <a:noFill/>
              <a:ln w="4763">
                <a:solidFill>
                  <a:srgbClr val="D8C6E0"/>
                </a:solidFill>
                <a:round/>
                <a:headEnd/>
                <a:tailEnd/>
              </a:ln>
            </p:spPr>
            <p:txBody>
              <a:bodyPr/>
              <a:lstStyle/>
              <a:p>
                <a:pPr algn="l" rtl="0"/>
                <a:endParaRPr lang="en-US"/>
              </a:p>
            </p:txBody>
          </p:sp>
          <p:sp>
            <p:nvSpPr>
              <p:cNvPr id="21128" name="Freeform 170"/>
              <p:cNvSpPr>
                <a:spLocks/>
              </p:cNvSpPr>
              <p:nvPr/>
            </p:nvSpPr>
            <p:spPr bwMode="auto">
              <a:xfrm>
                <a:off x="2566" y="2055"/>
                <a:ext cx="39" cy="17"/>
              </a:xfrm>
              <a:custGeom>
                <a:avLst/>
                <a:gdLst>
                  <a:gd name="T0" fmla="*/ 26 w 39"/>
                  <a:gd name="T1" fmla="*/ 0 h 17"/>
                  <a:gd name="T2" fmla="*/ 39 w 39"/>
                  <a:gd name="T3" fmla="*/ 17 h 17"/>
                  <a:gd name="T4" fmla="*/ 0 w 39"/>
                  <a:gd name="T5" fmla="*/ 17 h 17"/>
                  <a:gd name="T6" fmla="*/ 0 60000 65536"/>
                  <a:gd name="T7" fmla="*/ 0 60000 65536"/>
                  <a:gd name="T8" fmla="*/ 0 60000 65536"/>
                  <a:gd name="T9" fmla="*/ 0 w 39"/>
                  <a:gd name="T10" fmla="*/ 0 h 17"/>
                  <a:gd name="T11" fmla="*/ 39 w 39"/>
                  <a:gd name="T12" fmla="*/ 17 h 17"/>
                </a:gdLst>
                <a:ahLst/>
                <a:cxnLst>
                  <a:cxn ang="T6">
                    <a:pos x="T0" y="T1"/>
                  </a:cxn>
                  <a:cxn ang="T7">
                    <a:pos x="T2" y="T3"/>
                  </a:cxn>
                  <a:cxn ang="T8">
                    <a:pos x="T4" y="T5"/>
                  </a:cxn>
                </a:cxnLst>
                <a:rect l="T9" t="T10" r="T11" b="T12"/>
                <a:pathLst>
                  <a:path w="39" h="17">
                    <a:moveTo>
                      <a:pt x="26" y="0"/>
                    </a:moveTo>
                    <a:lnTo>
                      <a:pt x="39" y="17"/>
                    </a:lnTo>
                    <a:lnTo>
                      <a:pt x="0" y="17"/>
                    </a:lnTo>
                  </a:path>
                </a:pathLst>
              </a:custGeom>
              <a:noFill/>
              <a:ln w="4763">
                <a:solidFill>
                  <a:srgbClr val="D8C6E0"/>
                </a:solidFill>
                <a:prstDash val="solid"/>
                <a:round/>
                <a:headEnd/>
                <a:tailEnd/>
              </a:ln>
            </p:spPr>
            <p:txBody>
              <a:bodyPr/>
              <a:lstStyle/>
              <a:p>
                <a:pPr algn="l" rtl="0"/>
                <a:endParaRPr lang="en-US"/>
              </a:p>
            </p:txBody>
          </p:sp>
          <p:sp>
            <p:nvSpPr>
              <p:cNvPr id="21129" name="Freeform 171"/>
              <p:cNvSpPr>
                <a:spLocks/>
              </p:cNvSpPr>
              <p:nvPr/>
            </p:nvSpPr>
            <p:spPr bwMode="auto">
              <a:xfrm>
                <a:off x="2594" y="2056"/>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pPr algn="l" rtl="0"/>
                <a:endParaRPr lang="en-US"/>
              </a:p>
            </p:txBody>
          </p:sp>
          <p:sp>
            <p:nvSpPr>
              <p:cNvPr id="21130" name="Freeform 172"/>
              <p:cNvSpPr>
                <a:spLocks/>
              </p:cNvSpPr>
              <p:nvPr/>
            </p:nvSpPr>
            <p:spPr bwMode="auto">
              <a:xfrm>
                <a:off x="2568"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1131" name="Freeform 173"/>
              <p:cNvSpPr>
                <a:spLocks/>
              </p:cNvSpPr>
              <p:nvPr/>
            </p:nvSpPr>
            <p:spPr bwMode="auto">
              <a:xfrm>
                <a:off x="2653" y="2057"/>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pPr algn="l" rtl="0"/>
                <a:endParaRPr lang="en-US"/>
              </a:p>
            </p:txBody>
          </p:sp>
          <p:sp>
            <p:nvSpPr>
              <p:cNvPr id="21132" name="Freeform 174"/>
              <p:cNvSpPr>
                <a:spLocks/>
              </p:cNvSpPr>
              <p:nvPr/>
            </p:nvSpPr>
            <p:spPr bwMode="auto">
              <a:xfrm>
                <a:off x="2629"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1133" name="Freeform 175"/>
              <p:cNvSpPr>
                <a:spLocks/>
              </p:cNvSpPr>
              <p:nvPr/>
            </p:nvSpPr>
            <p:spPr bwMode="auto">
              <a:xfrm>
                <a:off x="2520" y="1921"/>
                <a:ext cx="24" cy="12"/>
              </a:xfrm>
              <a:custGeom>
                <a:avLst/>
                <a:gdLst>
                  <a:gd name="T0" fmla="*/ 5 w 24"/>
                  <a:gd name="T1" fmla="*/ 8 h 12"/>
                  <a:gd name="T2" fmla="*/ 3 w 24"/>
                  <a:gd name="T3" fmla="*/ 12 h 12"/>
                  <a:gd name="T4" fmla="*/ 1 w 24"/>
                  <a:gd name="T5" fmla="*/ 10 h 12"/>
                  <a:gd name="T6" fmla="*/ 0 w 24"/>
                  <a:gd name="T7" fmla="*/ 8 h 12"/>
                  <a:gd name="T8" fmla="*/ 0 w 24"/>
                  <a:gd name="T9" fmla="*/ 10 h 12"/>
                  <a:gd name="T10" fmla="*/ 0 w 24"/>
                  <a:gd name="T11" fmla="*/ 11 h 12"/>
                  <a:gd name="T12" fmla="*/ 0 w 24"/>
                  <a:gd name="T13" fmla="*/ 12 h 12"/>
                  <a:gd name="T14" fmla="*/ 2 w 24"/>
                  <a:gd name="T15" fmla="*/ 12 h 12"/>
                  <a:gd name="T16" fmla="*/ 6 w 24"/>
                  <a:gd name="T17" fmla="*/ 9 h 12"/>
                  <a:gd name="T18" fmla="*/ 5 w 24"/>
                  <a:gd name="T19" fmla="*/ 5 h 12"/>
                  <a:gd name="T20" fmla="*/ 3 w 24"/>
                  <a:gd name="T21" fmla="*/ 3 h 12"/>
                  <a:gd name="T22" fmla="*/ 5 w 24"/>
                  <a:gd name="T23" fmla="*/ 1 h 12"/>
                  <a:gd name="T24" fmla="*/ 7 w 24"/>
                  <a:gd name="T25" fmla="*/ 3 h 12"/>
                  <a:gd name="T26" fmla="*/ 8 w 24"/>
                  <a:gd name="T27" fmla="*/ 2 h 12"/>
                  <a:gd name="T28" fmla="*/ 8 w 24"/>
                  <a:gd name="T29" fmla="*/ 1 h 12"/>
                  <a:gd name="T30" fmla="*/ 6 w 24"/>
                  <a:gd name="T31" fmla="*/ 0 h 12"/>
                  <a:gd name="T32" fmla="*/ 2 w 24"/>
                  <a:gd name="T33" fmla="*/ 2 h 12"/>
                  <a:gd name="T34" fmla="*/ 7 w 24"/>
                  <a:gd name="T35" fmla="*/ 6 h 12"/>
                  <a:gd name="T36" fmla="*/ 8 w 24"/>
                  <a:gd name="T37" fmla="*/ 5 h 12"/>
                  <a:gd name="T38" fmla="*/ 9 w 24"/>
                  <a:gd name="T39" fmla="*/ 4 h 12"/>
                  <a:gd name="T40" fmla="*/ 7 w 24"/>
                  <a:gd name="T41" fmla="*/ 10 h 12"/>
                  <a:gd name="T42" fmla="*/ 8 w 24"/>
                  <a:gd name="T43" fmla="*/ 12 h 12"/>
                  <a:gd name="T44" fmla="*/ 12 w 24"/>
                  <a:gd name="T45" fmla="*/ 9 h 12"/>
                  <a:gd name="T46" fmla="*/ 12 w 24"/>
                  <a:gd name="T47" fmla="*/ 11 h 12"/>
                  <a:gd name="T48" fmla="*/ 12 w 24"/>
                  <a:gd name="T49" fmla="*/ 12 h 12"/>
                  <a:gd name="T50" fmla="*/ 15 w 24"/>
                  <a:gd name="T51" fmla="*/ 9 h 12"/>
                  <a:gd name="T52" fmla="*/ 15 w 24"/>
                  <a:gd name="T53" fmla="*/ 9 h 12"/>
                  <a:gd name="T54" fmla="*/ 14 w 24"/>
                  <a:gd name="T55" fmla="*/ 11 h 12"/>
                  <a:gd name="T56" fmla="*/ 14 w 24"/>
                  <a:gd name="T57" fmla="*/ 7 h 12"/>
                  <a:gd name="T58" fmla="*/ 15 w 24"/>
                  <a:gd name="T59" fmla="*/ 3 h 12"/>
                  <a:gd name="T60" fmla="*/ 14 w 24"/>
                  <a:gd name="T61" fmla="*/ 3 h 12"/>
                  <a:gd name="T62" fmla="*/ 13 w 24"/>
                  <a:gd name="T63" fmla="*/ 6 h 12"/>
                  <a:gd name="T64" fmla="*/ 10 w 24"/>
                  <a:gd name="T65" fmla="*/ 11 h 12"/>
                  <a:gd name="T66" fmla="*/ 9 w 24"/>
                  <a:gd name="T67" fmla="*/ 10 h 12"/>
                  <a:gd name="T68" fmla="*/ 11 w 24"/>
                  <a:gd name="T69" fmla="*/ 4 h 12"/>
                  <a:gd name="T70" fmla="*/ 9 w 24"/>
                  <a:gd name="T71" fmla="*/ 4 h 12"/>
                  <a:gd name="T72" fmla="*/ 22 w 24"/>
                  <a:gd name="T73" fmla="*/ 3 h 12"/>
                  <a:gd name="T74" fmla="*/ 19 w 24"/>
                  <a:gd name="T75" fmla="*/ 7 h 12"/>
                  <a:gd name="T76" fmla="*/ 19 w 24"/>
                  <a:gd name="T77" fmla="*/ 4 h 12"/>
                  <a:gd name="T78" fmla="*/ 19 w 24"/>
                  <a:gd name="T79" fmla="*/ 3 h 12"/>
                  <a:gd name="T80" fmla="*/ 16 w 24"/>
                  <a:gd name="T81" fmla="*/ 6 h 12"/>
                  <a:gd name="T82" fmla="*/ 16 w 24"/>
                  <a:gd name="T83" fmla="*/ 6 h 12"/>
                  <a:gd name="T84" fmla="*/ 17 w 24"/>
                  <a:gd name="T85" fmla="*/ 4 h 12"/>
                  <a:gd name="T86" fmla="*/ 17 w 24"/>
                  <a:gd name="T87" fmla="*/ 7 h 12"/>
                  <a:gd name="T88" fmla="*/ 16 w 24"/>
                  <a:gd name="T89" fmla="*/ 12 h 12"/>
                  <a:gd name="T90" fmla="*/ 17 w 24"/>
                  <a:gd name="T91" fmla="*/ 11 h 12"/>
                  <a:gd name="T92" fmla="*/ 18 w 24"/>
                  <a:gd name="T93" fmla="*/ 8 h 12"/>
                  <a:gd name="T94" fmla="*/ 21 w 24"/>
                  <a:gd name="T95" fmla="*/ 4 h 12"/>
                  <a:gd name="T96" fmla="*/ 22 w 24"/>
                  <a:gd name="T97" fmla="*/ 4 h 12"/>
                  <a:gd name="T98" fmla="*/ 20 w 24"/>
                  <a:gd name="T99" fmla="*/ 11 h 12"/>
                  <a:gd name="T100" fmla="*/ 21 w 24"/>
                  <a:gd name="T101" fmla="*/ 12 h 12"/>
                  <a:gd name="T102" fmla="*/ 24 w 24"/>
                  <a:gd name="T103" fmla="*/ 9 h 12"/>
                  <a:gd name="T104" fmla="*/ 24 w 24"/>
                  <a:gd name="T105" fmla="*/ 8 h 12"/>
                  <a:gd name="T106" fmla="*/ 22 w 24"/>
                  <a:gd name="T107" fmla="*/ 11 h 12"/>
                  <a:gd name="T108" fmla="*/ 23 w 24"/>
                  <a:gd name="T109" fmla="*/ 6 h 12"/>
                  <a:gd name="T110" fmla="*/ 23 w 24"/>
                  <a:gd name="T111" fmla="*/ 3 h 1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4"/>
                  <a:gd name="T169" fmla="*/ 0 h 12"/>
                  <a:gd name="T170" fmla="*/ 24 w 24"/>
                  <a:gd name="T171" fmla="*/ 12 h 1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4" h="12">
                    <a:moveTo>
                      <a:pt x="2" y="3"/>
                    </a:moveTo>
                    <a:lnTo>
                      <a:pt x="2" y="4"/>
                    </a:lnTo>
                    <a:lnTo>
                      <a:pt x="2" y="5"/>
                    </a:lnTo>
                    <a:lnTo>
                      <a:pt x="3" y="6"/>
                    </a:lnTo>
                    <a:lnTo>
                      <a:pt x="4" y="7"/>
                    </a:lnTo>
                    <a:lnTo>
                      <a:pt x="4" y="8"/>
                    </a:lnTo>
                    <a:lnTo>
                      <a:pt x="5" y="8"/>
                    </a:lnTo>
                    <a:lnTo>
                      <a:pt x="5" y="9"/>
                    </a:lnTo>
                    <a:lnTo>
                      <a:pt x="5" y="10"/>
                    </a:lnTo>
                    <a:lnTo>
                      <a:pt x="4" y="11"/>
                    </a:lnTo>
                    <a:lnTo>
                      <a:pt x="3" y="11"/>
                    </a:lnTo>
                    <a:lnTo>
                      <a:pt x="3" y="12"/>
                    </a:lnTo>
                    <a:lnTo>
                      <a:pt x="2" y="12"/>
                    </a:lnTo>
                    <a:lnTo>
                      <a:pt x="2" y="11"/>
                    </a:lnTo>
                    <a:lnTo>
                      <a:pt x="1" y="11"/>
                    </a:lnTo>
                    <a:lnTo>
                      <a:pt x="1" y="10"/>
                    </a:lnTo>
                    <a:lnTo>
                      <a:pt x="1" y="9"/>
                    </a:lnTo>
                    <a:lnTo>
                      <a:pt x="1" y="8"/>
                    </a:lnTo>
                    <a:lnTo>
                      <a:pt x="0" y="8"/>
                    </a:lnTo>
                    <a:lnTo>
                      <a:pt x="0" y="9"/>
                    </a:lnTo>
                    <a:lnTo>
                      <a:pt x="0" y="10"/>
                    </a:lnTo>
                    <a:lnTo>
                      <a:pt x="0" y="11"/>
                    </a:lnTo>
                    <a:lnTo>
                      <a:pt x="0" y="12"/>
                    </a:lnTo>
                    <a:lnTo>
                      <a:pt x="1" y="12"/>
                    </a:lnTo>
                    <a:lnTo>
                      <a:pt x="2" y="12"/>
                    </a:lnTo>
                    <a:lnTo>
                      <a:pt x="3" y="12"/>
                    </a:lnTo>
                    <a:lnTo>
                      <a:pt x="4" y="12"/>
                    </a:lnTo>
                    <a:lnTo>
                      <a:pt x="5" y="11"/>
                    </a:lnTo>
                    <a:lnTo>
                      <a:pt x="6" y="10"/>
                    </a:lnTo>
                    <a:lnTo>
                      <a:pt x="6" y="9"/>
                    </a:lnTo>
                    <a:lnTo>
                      <a:pt x="6" y="8"/>
                    </a:lnTo>
                    <a:lnTo>
                      <a:pt x="6" y="7"/>
                    </a:lnTo>
                    <a:lnTo>
                      <a:pt x="6" y="6"/>
                    </a:lnTo>
                    <a:lnTo>
                      <a:pt x="5" y="6"/>
                    </a:lnTo>
                    <a:lnTo>
                      <a:pt x="5" y="5"/>
                    </a:lnTo>
                    <a:lnTo>
                      <a:pt x="5" y="4"/>
                    </a:lnTo>
                    <a:lnTo>
                      <a:pt x="4" y="4"/>
                    </a:lnTo>
                    <a:lnTo>
                      <a:pt x="3" y="3"/>
                    </a:lnTo>
                    <a:lnTo>
                      <a:pt x="3" y="2"/>
                    </a:lnTo>
                    <a:lnTo>
                      <a:pt x="3" y="1"/>
                    </a:lnTo>
                    <a:lnTo>
                      <a:pt x="4" y="1"/>
                    </a:lnTo>
                    <a:lnTo>
                      <a:pt x="5" y="1"/>
                    </a:lnTo>
                    <a:lnTo>
                      <a:pt x="5" y="0"/>
                    </a:lnTo>
                    <a:lnTo>
                      <a:pt x="6" y="1"/>
                    </a:lnTo>
                    <a:lnTo>
                      <a:pt x="7" y="2"/>
                    </a:lnTo>
                    <a:lnTo>
                      <a:pt x="7" y="3"/>
                    </a:lnTo>
                    <a:lnTo>
                      <a:pt x="8" y="2"/>
                    </a:lnTo>
                    <a:lnTo>
                      <a:pt x="8" y="1"/>
                    </a:lnTo>
                    <a:lnTo>
                      <a:pt x="8" y="0"/>
                    </a:lnTo>
                    <a:lnTo>
                      <a:pt x="7" y="0"/>
                    </a:lnTo>
                    <a:lnTo>
                      <a:pt x="6" y="0"/>
                    </a:lnTo>
                    <a:lnTo>
                      <a:pt x="5" y="0"/>
                    </a:lnTo>
                    <a:lnTo>
                      <a:pt x="4" y="0"/>
                    </a:lnTo>
                    <a:lnTo>
                      <a:pt x="3" y="1"/>
                    </a:lnTo>
                    <a:lnTo>
                      <a:pt x="2" y="1"/>
                    </a:lnTo>
                    <a:lnTo>
                      <a:pt x="2" y="2"/>
                    </a:lnTo>
                    <a:lnTo>
                      <a:pt x="2" y="3"/>
                    </a:lnTo>
                    <a:lnTo>
                      <a:pt x="7" y="6"/>
                    </a:lnTo>
                    <a:lnTo>
                      <a:pt x="8" y="6"/>
                    </a:lnTo>
                    <a:lnTo>
                      <a:pt x="8" y="5"/>
                    </a:lnTo>
                    <a:lnTo>
                      <a:pt x="8" y="4"/>
                    </a:lnTo>
                    <a:lnTo>
                      <a:pt x="9" y="4"/>
                    </a:lnTo>
                    <a:lnTo>
                      <a:pt x="9" y="5"/>
                    </a:lnTo>
                    <a:lnTo>
                      <a:pt x="9" y="6"/>
                    </a:lnTo>
                    <a:lnTo>
                      <a:pt x="8" y="6"/>
                    </a:lnTo>
                    <a:lnTo>
                      <a:pt x="8" y="7"/>
                    </a:lnTo>
                    <a:lnTo>
                      <a:pt x="8" y="8"/>
                    </a:lnTo>
                    <a:lnTo>
                      <a:pt x="7" y="9"/>
                    </a:lnTo>
                    <a:lnTo>
                      <a:pt x="7" y="10"/>
                    </a:lnTo>
                    <a:lnTo>
                      <a:pt x="7" y="11"/>
                    </a:lnTo>
                    <a:lnTo>
                      <a:pt x="7" y="12"/>
                    </a:lnTo>
                    <a:lnTo>
                      <a:pt x="8" y="12"/>
                    </a:lnTo>
                    <a:lnTo>
                      <a:pt x="9" y="12"/>
                    </a:lnTo>
                    <a:lnTo>
                      <a:pt x="10" y="11"/>
                    </a:lnTo>
                    <a:lnTo>
                      <a:pt x="11" y="10"/>
                    </a:lnTo>
                    <a:lnTo>
                      <a:pt x="11" y="9"/>
                    </a:lnTo>
                    <a:lnTo>
                      <a:pt x="12" y="9"/>
                    </a:lnTo>
                    <a:lnTo>
                      <a:pt x="12" y="8"/>
                    </a:lnTo>
                    <a:lnTo>
                      <a:pt x="12" y="9"/>
                    </a:lnTo>
                    <a:lnTo>
                      <a:pt x="12" y="10"/>
                    </a:lnTo>
                    <a:lnTo>
                      <a:pt x="12" y="11"/>
                    </a:lnTo>
                    <a:lnTo>
                      <a:pt x="12" y="12"/>
                    </a:lnTo>
                    <a:lnTo>
                      <a:pt x="13" y="12"/>
                    </a:lnTo>
                    <a:lnTo>
                      <a:pt x="14" y="11"/>
                    </a:lnTo>
                    <a:lnTo>
                      <a:pt x="15" y="10"/>
                    </a:lnTo>
                    <a:lnTo>
                      <a:pt x="15" y="9"/>
                    </a:lnTo>
                    <a:lnTo>
                      <a:pt x="15" y="8"/>
                    </a:lnTo>
                    <a:lnTo>
                      <a:pt x="15" y="9"/>
                    </a:lnTo>
                    <a:lnTo>
                      <a:pt x="14" y="10"/>
                    </a:lnTo>
                    <a:lnTo>
                      <a:pt x="14" y="11"/>
                    </a:lnTo>
                    <a:lnTo>
                      <a:pt x="13" y="11"/>
                    </a:lnTo>
                    <a:lnTo>
                      <a:pt x="13" y="10"/>
                    </a:lnTo>
                    <a:lnTo>
                      <a:pt x="14" y="9"/>
                    </a:lnTo>
                    <a:lnTo>
                      <a:pt x="14" y="8"/>
                    </a:lnTo>
                    <a:lnTo>
                      <a:pt x="14" y="7"/>
                    </a:lnTo>
                    <a:lnTo>
                      <a:pt x="15" y="6"/>
                    </a:lnTo>
                    <a:lnTo>
                      <a:pt x="15" y="4"/>
                    </a:lnTo>
                    <a:lnTo>
                      <a:pt x="15" y="3"/>
                    </a:lnTo>
                    <a:lnTo>
                      <a:pt x="14" y="3"/>
                    </a:lnTo>
                    <a:lnTo>
                      <a:pt x="14" y="4"/>
                    </a:lnTo>
                    <a:lnTo>
                      <a:pt x="13" y="4"/>
                    </a:lnTo>
                    <a:lnTo>
                      <a:pt x="13" y="5"/>
                    </a:lnTo>
                    <a:lnTo>
                      <a:pt x="13" y="6"/>
                    </a:lnTo>
                    <a:lnTo>
                      <a:pt x="13" y="7"/>
                    </a:lnTo>
                    <a:lnTo>
                      <a:pt x="12" y="7"/>
                    </a:lnTo>
                    <a:lnTo>
                      <a:pt x="12" y="8"/>
                    </a:lnTo>
                    <a:lnTo>
                      <a:pt x="11" y="9"/>
                    </a:lnTo>
                    <a:lnTo>
                      <a:pt x="11" y="10"/>
                    </a:lnTo>
                    <a:lnTo>
                      <a:pt x="10" y="10"/>
                    </a:lnTo>
                    <a:lnTo>
                      <a:pt x="10" y="11"/>
                    </a:lnTo>
                    <a:lnTo>
                      <a:pt x="9" y="11"/>
                    </a:lnTo>
                    <a:lnTo>
                      <a:pt x="9" y="10"/>
                    </a:lnTo>
                    <a:lnTo>
                      <a:pt x="9" y="9"/>
                    </a:lnTo>
                    <a:lnTo>
                      <a:pt x="9" y="8"/>
                    </a:lnTo>
                    <a:lnTo>
                      <a:pt x="10" y="7"/>
                    </a:lnTo>
                    <a:lnTo>
                      <a:pt x="10" y="6"/>
                    </a:lnTo>
                    <a:lnTo>
                      <a:pt x="11" y="5"/>
                    </a:lnTo>
                    <a:lnTo>
                      <a:pt x="11" y="4"/>
                    </a:lnTo>
                    <a:lnTo>
                      <a:pt x="11" y="3"/>
                    </a:lnTo>
                    <a:lnTo>
                      <a:pt x="10" y="3"/>
                    </a:lnTo>
                    <a:lnTo>
                      <a:pt x="9" y="3"/>
                    </a:lnTo>
                    <a:lnTo>
                      <a:pt x="9" y="4"/>
                    </a:lnTo>
                    <a:lnTo>
                      <a:pt x="8" y="4"/>
                    </a:lnTo>
                    <a:lnTo>
                      <a:pt x="7" y="5"/>
                    </a:lnTo>
                    <a:lnTo>
                      <a:pt x="7" y="6"/>
                    </a:lnTo>
                    <a:lnTo>
                      <a:pt x="2" y="3"/>
                    </a:lnTo>
                    <a:lnTo>
                      <a:pt x="22" y="3"/>
                    </a:lnTo>
                    <a:lnTo>
                      <a:pt x="21" y="3"/>
                    </a:lnTo>
                    <a:lnTo>
                      <a:pt x="21" y="4"/>
                    </a:lnTo>
                    <a:lnTo>
                      <a:pt x="20" y="4"/>
                    </a:lnTo>
                    <a:lnTo>
                      <a:pt x="20" y="5"/>
                    </a:lnTo>
                    <a:lnTo>
                      <a:pt x="19" y="6"/>
                    </a:lnTo>
                    <a:lnTo>
                      <a:pt x="19" y="7"/>
                    </a:lnTo>
                    <a:lnTo>
                      <a:pt x="19" y="6"/>
                    </a:lnTo>
                    <a:lnTo>
                      <a:pt x="19" y="5"/>
                    </a:lnTo>
                    <a:lnTo>
                      <a:pt x="19" y="4"/>
                    </a:lnTo>
                    <a:lnTo>
                      <a:pt x="19" y="3"/>
                    </a:lnTo>
                    <a:lnTo>
                      <a:pt x="18" y="3"/>
                    </a:lnTo>
                    <a:lnTo>
                      <a:pt x="17" y="3"/>
                    </a:lnTo>
                    <a:lnTo>
                      <a:pt x="17" y="4"/>
                    </a:lnTo>
                    <a:lnTo>
                      <a:pt x="16" y="5"/>
                    </a:lnTo>
                    <a:lnTo>
                      <a:pt x="16" y="6"/>
                    </a:lnTo>
                    <a:lnTo>
                      <a:pt x="16" y="5"/>
                    </a:lnTo>
                    <a:lnTo>
                      <a:pt x="17" y="5"/>
                    </a:lnTo>
                    <a:lnTo>
                      <a:pt x="17" y="4"/>
                    </a:lnTo>
                    <a:lnTo>
                      <a:pt x="18" y="4"/>
                    </a:lnTo>
                    <a:lnTo>
                      <a:pt x="18" y="5"/>
                    </a:lnTo>
                    <a:lnTo>
                      <a:pt x="17" y="5"/>
                    </a:lnTo>
                    <a:lnTo>
                      <a:pt x="17" y="6"/>
                    </a:lnTo>
                    <a:lnTo>
                      <a:pt x="17" y="7"/>
                    </a:lnTo>
                    <a:lnTo>
                      <a:pt x="17" y="8"/>
                    </a:lnTo>
                    <a:lnTo>
                      <a:pt x="16" y="9"/>
                    </a:lnTo>
                    <a:lnTo>
                      <a:pt x="16" y="11"/>
                    </a:lnTo>
                    <a:lnTo>
                      <a:pt x="16" y="12"/>
                    </a:lnTo>
                    <a:lnTo>
                      <a:pt x="17" y="12"/>
                    </a:lnTo>
                    <a:lnTo>
                      <a:pt x="17" y="11"/>
                    </a:lnTo>
                    <a:lnTo>
                      <a:pt x="17" y="10"/>
                    </a:lnTo>
                    <a:lnTo>
                      <a:pt x="18" y="10"/>
                    </a:lnTo>
                    <a:lnTo>
                      <a:pt x="18" y="9"/>
                    </a:lnTo>
                    <a:lnTo>
                      <a:pt x="18" y="8"/>
                    </a:lnTo>
                    <a:lnTo>
                      <a:pt x="19" y="7"/>
                    </a:lnTo>
                    <a:lnTo>
                      <a:pt x="19" y="6"/>
                    </a:lnTo>
                    <a:lnTo>
                      <a:pt x="20" y="5"/>
                    </a:lnTo>
                    <a:lnTo>
                      <a:pt x="21" y="4"/>
                    </a:lnTo>
                    <a:lnTo>
                      <a:pt x="22" y="4"/>
                    </a:lnTo>
                    <a:lnTo>
                      <a:pt x="22" y="5"/>
                    </a:lnTo>
                    <a:lnTo>
                      <a:pt x="21" y="6"/>
                    </a:lnTo>
                    <a:lnTo>
                      <a:pt x="21" y="7"/>
                    </a:lnTo>
                    <a:lnTo>
                      <a:pt x="21" y="8"/>
                    </a:lnTo>
                    <a:lnTo>
                      <a:pt x="21" y="9"/>
                    </a:lnTo>
                    <a:lnTo>
                      <a:pt x="20" y="10"/>
                    </a:lnTo>
                    <a:lnTo>
                      <a:pt x="20" y="11"/>
                    </a:lnTo>
                    <a:lnTo>
                      <a:pt x="21" y="12"/>
                    </a:lnTo>
                    <a:lnTo>
                      <a:pt x="22" y="11"/>
                    </a:lnTo>
                    <a:lnTo>
                      <a:pt x="23" y="11"/>
                    </a:lnTo>
                    <a:lnTo>
                      <a:pt x="23" y="10"/>
                    </a:lnTo>
                    <a:lnTo>
                      <a:pt x="24" y="9"/>
                    </a:lnTo>
                    <a:lnTo>
                      <a:pt x="24" y="8"/>
                    </a:lnTo>
                    <a:lnTo>
                      <a:pt x="24" y="9"/>
                    </a:lnTo>
                    <a:lnTo>
                      <a:pt x="23" y="9"/>
                    </a:lnTo>
                    <a:lnTo>
                      <a:pt x="22" y="10"/>
                    </a:lnTo>
                    <a:lnTo>
                      <a:pt x="22" y="11"/>
                    </a:lnTo>
                    <a:lnTo>
                      <a:pt x="22" y="10"/>
                    </a:lnTo>
                    <a:lnTo>
                      <a:pt x="22" y="9"/>
                    </a:lnTo>
                    <a:lnTo>
                      <a:pt x="22" y="8"/>
                    </a:lnTo>
                    <a:lnTo>
                      <a:pt x="23" y="7"/>
                    </a:lnTo>
                    <a:lnTo>
                      <a:pt x="23" y="6"/>
                    </a:lnTo>
                    <a:lnTo>
                      <a:pt x="24" y="5"/>
                    </a:lnTo>
                    <a:lnTo>
                      <a:pt x="24" y="4"/>
                    </a:lnTo>
                    <a:lnTo>
                      <a:pt x="23" y="3"/>
                    </a:lnTo>
                    <a:lnTo>
                      <a:pt x="22" y="3"/>
                    </a:lnTo>
                    <a:lnTo>
                      <a:pt x="2" y="3"/>
                    </a:lnTo>
                    <a:close/>
                  </a:path>
                </a:pathLst>
              </a:custGeom>
              <a:solidFill>
                <a:srgbClr val="FFFFFF"/>
              </a:solidFill>
              <a:ln w="9525">
                <a:noFill/>
                <a:round/>
                <a:headEnd/>
                <a:tailEnd/>
              </a:ln>
            </p:spPr>
            <p:txBody>
              <a:bodyPr/>
              <a:lstStyle/>
              <a:p>
                <a:pPr algn="l" rtl="0"/>
                <a:endParaRPr lang="en-US"/>
              </a:p>
            </p:txBody>
          </p:sp>
          <p:sp>
            <p:nvSpPr>
              <p:cNvPr id="21134" name="Freeform 176"/>
              <p:cNvSpPr>
                <a:spLocks/>
              </p:cNvSpPr>
              <p:nvPr/>
            </p:nvSpPr>
            <p:spPr bwMode="auto">
              <a:xfrm>
                <a:off x="2503" y="1924"/>
                <a:ext cx="5" cy="5"/>
              </a:xfrm>
              <a:custGeom>
                <a:avLst/>
                <a:gdLst>
                  <a:gd name="T0" fmla="*/ 2 w 5"/>
                  <a:gd name="T1" fmla="*/ 4 h 5"/>
                  <a:gd name="T2" fmla="*/ 2 w 5"/>
                  <a:gd name="T3" fmla="*/ 4 h 5"/>
                  <a:gd name="T4" fmla="*/ 2 w 5"/>
                  <a:gd name="T5" fmla="*/ 5 h 5"/>
                  <a:gd name="T6" fmla="*/ 2 w 5"/>
                  <a:gd name="T7" fmla="*/ 5 h 5"/>
                  <a:gd name="T8" fmla="*/ 1 w 5"/>
                  <a:gd name="T9" fmla="*/ 5 h 5"/>
                  <a:gd name="T10" fmla="*/ 1 w 5"/>
                  <a:gd name="T11" fmla="*/ 5 h 5"/>
                  <a:gd name="T12" fmla="*/ 1 w 5"/>
                  <a:gd name="T13" fmla="*/ 5 h 5"/>
                  <a:gd name="T14" fmla="*/ 1 w 5"/>
                  <a:gd name="T15" fmla="*/ 4 h 5"/>
                  <a:gd name="T16" fmla="*/ 1 w 5"/>
                  <a:gd name="T17" fmla="*/ 4 h 5"/>
                  <a:gd name="T18" fmla="*/ 0 w 5"/>
                  <a:gd name="T19" fmla="*/ 4 h 5"/>
                  <a:gd name="T20" fmla="*/ 0 w 5"/>
                  <a:gd name="T21" fmla="*/ 4 h 5"/>
                  <a:gd name="T22" fmla="*/ 0 w 5"/>
                  <a:gd name="T23" fmla="*/ 4 h 5"/>
                  <a:gd name="T24" fmla="*/ 0 w 5"/>
                  <a:gd name="T25" fmla="*/ 3 h 5"/>
                  <a:gd name="T26" fmla="*/ 0 w 5"/>
                  <a:gd name="T27" fmla="*/ 3 h 5"/>
                  <a:gd name="T28" fmla="*/ 0 w 5"/>
                  <a:gd name="T29" fmla="*/ 3 h 5"/>
                  <a:gd name="T30" fmla="*/ 0 w 5"/>
                  <a:gd name="T31" fmla="*/ 3 h 5"/>
                  <a:gd name="T32" fmla="*/ 0 w 5"/>
                  <a:gd name="T33" fmla="*/ 3 h 5"/>
                  <a:gd name="T34" fmla="*/ 3 w 5"/>
                  <a:gd name="T35" fmla="*/ 0 h 5"/>
                  <a:gd name="T36" fmla="*/ 4 w 5"/>
                  <a:gd name="T37" fmla="*/ 0 h 5"/>
                  <a:gd name="T38" fmla="*/ 1 w 5"/>
                  <a:gd name="T39" fmla="*/ 3 h 5"/>
                  <a:gd name="T40" fmla="*/ 1 w 5"/>
                  <a:gd name="T41" fmla="*/ 4 h 5"/>
                  <a:gd name="T42" fmla="*/ 4 w 5"/>
                  <a:gd name="T43" fmla="*/ 0 h 5"/>
                  <a:gd name="T44" fmla="*/ 5 w 5"/>
                  <a:gd name="T45" fmla="*/ 1 h 5"/>
                  <a:gd name="T46" fmla="*/ 2 w 5"/>
                  <a:gd name="T47" fmla="*/ 4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4"/>
                    </a:moveTo>
                    <a:lnTo>
                      <a:pt x="2" y="4"/>
                    </a:lnTo>
                    <a:lnTo>
                      <a:pt x="2" y="5"/>
                    </a:lnTo>
                    <a:lnTo>
                      <a:pt x="1" y="5"/>
                    </a:lnTo>
                    <a:lnTo>
                      <a:pt x="1" y="4"/>
                    </a:lnTo>
                    <a:lnTo>
                      <a:pt x="0" y="4"/>
                    </a:lnTo>
                    <a:lnTo>
                      <a:pt x="0" y="3"/>
                    </a:lnTo>
                    <a:lnTo>
                      <a:pt x="3" y="0"/>
                    </a:lnTo>
                    <a:lnTo>
                      <a:pt x="4" y="0"/>
                    </a:lnTo>
                    <a:lnTo>
                      <a:pt x="1" y="3"/>
                    </a:lnTo>
                    <a:lnTo>
                      <a:pt x="1" y="4"/>
                    </a:lnTo>
                    <a:lnTo>
                      <a:pt x="4" y="0"/>
                    </a:lnTo>
                    <a:lnTo>
                      <a:pt x="5" y="1"/>
                    </a:lnTo>
                    <a:lnTo>
                      <a:pt x="2" y="4"/>
                    </a:lnTo>
                    <a:close/>
                  </a:path>
                </a:pathLst>
              </a:custGeom>
              <a:solidFill>
                <a:srgbClr val="FFFFFF"/>
              </a:solidFill>
              <a:ln w="9525">
                <a:noFill/>
                <a:round/>
                <a:headEnd/>
                <a:tailEnd/>
              </a:ln>
            </p:spPr>
            <p:txBody>
              <a:bodyPr/>
              <a:lstStyle/>
              <a:p>
                <a:pPr algn="l" rtl="0"/>
                <a:endParaRPr lang="en-US"/>
              </a:p>
            </p:txBody>
          </p:sp>
          <p:sp>
            <p:nvSpPr>
              <p:cNvPr id="21135" name="Freeform 177"/>
              <p:cNvSpPr>
                <a:spLocks/>
              </p:cNvSpPr>
              <p:nvPr/>
            </p:nvSpPr>
            <p:spPr bwMode="auto">
              <a:xfrm>
                <a:off x="2505"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1 h 5"/>
                  <a:gd name="T20" fmla="*/ 5 w 5"/>
                  <a:gd name="T21" fmla="*/ 1 h 5"/>
                  <a:gd name="T22" fmla="*/ 5 w 5"/>
                  <a:gd name="T23" fmla="*/ 1 h 5"/>
                  <a:gd name="T24" fmla="*/ 5 w 5"/>
                  <a:gd name="T25" fmla="*/ 1 h 5"/>
                  <a:gd name="T26" fmla="*/ 5 w 5"/>
                  <a:gd name="T27" fmla="*/ 2 h 5"/>
                  <a:gd name="T28" fmla="*/ 5 w 5"/>
                  <a:gd name="T29" fmla="*/ 2 h 5"/>
                  <a:gd name="T30" fmla="*/ 5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4" y="1"/>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pPr algn="l" rtl="0"/>
                <a:endParaRPr lang="en-US"/>
              </a:p>
            </p:txBody>
          </p:sp>
          <p:sp>
            <p:nvSpPr>
              <p:cNvPr id="21136" name="Freeform 178"/>
              <p:cNvSpPr>
                <a:spLocks/>
              </p:cNvSpPr>
              <p:nvPr/>
            </p:nvSpPr>
            <p:spPr bwMode="auto">
              <a:xfrm>
                <a:off x="2507" y="1930"/>
                <a:ext cx="5" cy="5"/>
              </a:xfrm>
              <a:custGeom>
                <a:avLst/>
                <a:gdLst>
                  <a:gd name="T0" fmla="*/ 5 w 5"/>
                  <a:gd name="T1" fmla="*/ 2 h 5"/>
                  <a:gd name="T2" fmla="*/ 5 w 5"/>
                  <a:gd name="T3" fmla="*/ 3 h 5"/>
                  <a:gd name="T4" fmla="*/ 5 w 5"/>
                  <a:gd name="T5" fmla="*/ 3 h 5"/>
                  <a:gd name="T6" fmla="*/ 5 w 5"/>
                  <a:gd name="T7" fmla="*/ 3 h 5"/>
                  <a:gd name="T8" fmla="*/ 5 w 5"/>
                  <a:gd name="T9" fmla="*/ 3 h 5"/>
                  <a:gd name="T10" fmla="*/ 5 w 5"/>
                  <a:gd name="T11" fmla="*/ 4 h 5"/>
                  <a:gd name="T12" fmla="*/ 5 w 5"/>
                  <a:gd name="T13" fmla="*/ 4 h 5"/>
                  <a:gd name="T14" fmla="*/ 5 w 5"/>
                  <a:gd name="T15" fmla="*/ 4 h 5"/>
                  <a:gd name="T16" fmla="*/ 5 w 5"/>
                  <a:gd name="T17" fmla="*/ 4 h 5"/>
                  <a:gd name="T18" fmla="*/ 4 w 5"/>
                  <a:gd name="T19" fmla="*/ 4 h 5"/>
                  <a:gd name="T20" fmla="*/ 4 w 5"/>
                  <a:gd name="T21" fmla="*/ 5 h 5"/>
                  <a:gd name="T22" fmla="*/ 4 w 5"/>
                  <a:gd name="T23" fmla="*/ 5 h 5"/>
                  <a:gd name="T24" fmla="*/ 4 w 5"/>
                  <a:gd name="T25" fmla="*/ 5 h 5"/>
                  <a:gd name="T26" fmla="*/ 3 w 5"/>
                  <a:gd name="T27" fmla="*/ 5 h 5"/>
                  <a:gd name="T28" fmla="*/ 3 w 5"/>
                  <a:gd name="T29" fmla="*/ 5 h 5"/>
                  <a:gd name="T30" fmla="*/ 3 w 5"/>
                  <a:gd name="T31" fmla="*/ 5 h 5"/>
                  <a:gd name="T32" fmla="*/ 3 w 5"/>
                  <a:gd name="T33" fmla="*/ 4 h 5"/>
                  <a:gd name="T34" fmla="*/ 0 w 5"/>
                  <a:gd name="T35" fmla="*/ 2 h 5"/>
                  <a:gd name="T36" fmla="*/ 0 w 5"/>
                  <a:gd name="T37" fmla="*/ 1 h 5"/>
                  <a:gd name="T38" fmla="*/ 4 w 5"/>
                  <a:gd name="T39" fmla="*/ 3 h 5"/>
                  <a:gd name="T40" fmla="*/ 4 w 5"/>
                  <a:gd name="T41" fmla="*/ 3 h 5"/>
                  <a:gd name="T42" fmla="*/ 1 w 5"/>
                  <a:gd name="T43" fmla="*/ 0 h 5"/>
                  <a:gd name="T44" fmla="*/ 2 w 5"/>
                  <a:gd name="T45" fmla="*/ 0 h 5"/>
                  <a:gd name="T46" fmla="*/ 5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5" y="2"/>
                    </a:moveTo>
                    <a:lnTo>
                      <a:pt x="5" y="3"/>
                    </a:lnTo>
                    <a:lnTo>
                      <a:pt x="5" y="4"/>
                    </a:lnTo>
                    <a:lnTo>
                      <a:pt x="4" y="4"/>
                    </a:lnTo>
                    <a:lnTo>
                      <a:pt x="4" y="5"/>
                    </a:lnTo>
                    <a:lnTo>
                      <a:pt x="3" y="5"/>
                    </a:lnTo>
                    <a:lnTo>
                      <a:pt x="3" y="4"/>
                    </a:lnTo>
                    <a:lnTo>
                      <a:pt x="0" y="2"/>
                    </a:lnTo>
                    <a:lnTo>
                      <a:pt x="0" y="1"/>
                    </a:lnTo>
                    <a:lnTo>
                      <a:pt x="4" y="3"/>
                    </a:lnTo>
                    <a:lnTo>
                      <a:pt x="1" y="0"/>
                    </a:lnTo>
                    <a:lnTo>
                      <a:pt x="2" y="0"/>
                    </a:lnTo>
                    <a:lnTo>
                      <a:pt x="5" y="2"/>
                    </a:lnTo>
                    <a:close/>
                  </a:path>
                </a:pathLst>
              </a:custGeom>
              <a:solidFill>
                <a:srgbClr val="FFFFFF"/>
              </a:solidFill>
              <a:ln w="9525">
                <a:noFill/>
                <a:round/>
                <a:headEnd/>
                <a:tailEnd/>
              </a:ln>
            </p:spPr>
            <p:txBody>
              <a:bodyPr/>
              <a:lstStyle/>
              <a:p>
                <a:pPr algn="l" rtl="0"/>
                <a:endParaRPr lang="en-US"/>
              </a:p>
            </p:txBody>
          </p:sp>
          <p:sp>
            <p:nvSpPr>
              <p:cNvPr id="21137" name="Freeform 179"/>
              <p:cNvSpPr>
                <a:spLocks/>
              </p:cNvSpPr>
              <p:nvPr/>
            </p:nvSpPr>
            <p:spPr bwMode="auto">
              <a:xfrm>
                <a:off x="2509" y="1928"/>
                <a:ext cx="5" cy="5"/>
              </a:xfrm>
              <a:custGeom>
                <a:avLst/>
                <a:gdLst>
                  <a:gd name="T0" fmla="*/ 1 w 5"/>
                  <a:gd name="T1" fmla="*/ 2 h 5"/>
                  <a:gd name="T2" fmla="*/ 0 w 5"/>
                  <a:gd name="T3" fmla="*/ 2 h 5"/>
                  <a:gd name="T4" fmla="*/ 0 w 5"/>
                  <a:gd name="T5" fmla="*/ 2 h 5"/>
                  <a:gd name="T6" fmla="*/ 0 w 5"/>
                  <a:gd name="T7" fmla="*/ 2 h 5"/>
                  <a:gd name="T8" fmla="*/ 0 w 5"/>
                  <a:gd name="T9" fmla="*/ 1 h 5"/>
                  <a:gd name="T10" fmla="*/ 0 w 5"/>
                  <a:gd name="T11" fmla="*/ 1 h 5"/>
                  <a:gd name="T12" fmla="*/ 0 w 5"/>
                  <a:gd name="T13" fmla="*/ 1 h 5"/>
                  <a:gd name="T14" fmla="*/ 0 w 5"/>
                  <a:gd name="T15" fmla="*/ 1 h 5"/>
                  <a:gd name="T16" fmla="*/ 1 w 5"/>
                  <a:gd name="T17" fmla="*/ 0 h 5"/>
                  <a:gd name="T18" fmla="*/ 1 w 5"/>
                  <a:gd name="T19" fmla="*/ 0 h 5"/>
                  <a:gd name="T20" fmla="*/ 1 w 5"/>
                  <a:gd name="T21" fmla="*/ 0 h 5"/>
                  <a:gd name="T22" fmla="*/ 1 w 5"/>
                  <a:gd name="T23" fmla="*/ 0 h 5"/>
                  <a:gd name="T24" fmla="*/ 1 w 5"/>
                  <a:gd name="T25" fmla="*/ 0 h 5"/>
                  <a:gd name="T26" fmla="*/ 2 w 5"/>
                  <a:gd name="T27" fmla="*/ 0 h 5"/>
                  <a:gd name="T28" fmla="*/ 2 w 5"/>
                  <a:gd name="T29" fmla="*/ 0 h 5"/>
                  <a:gd name="T30" fmla="*/ 2 w 5"/>
                  <a:gd name="T31" fmla="*/ 0 h 5"/>
                  <a:gd name="T32" fmla="*/ 3 w 5"/>
                  <a:gd name="T33" fmla="*/ 0 h 5"/>
                  <a:gd name="T34" fmla="*/ 5 w 5"/>
                  <a:gd name="T35" fmla="*/ 3 h 5"/>
                  <a:gd name="T36" fmla="*/ 5 w 5"/>
                  <a:gd name="T37" fmla="*/ 4 h 5"/>
                  <a:gd name="T38" fmla="*/ 2 w 5"/>
                  <a:gd name="T39" fmla="*/ 1 h 5"/>
                  <a:gd name="T40" fmla="*/ 1 w 5"/>
                  <a:gd name="T41" fmla="*/ 1 h 5"/>
                  <a:gd name="T42" fmla="*/ 4 w 5"/>
                  <a:gd name="T43" fmla="*/ 4 h 5"/>
                  <a:gd name="T44" fmla="*/ 4 w 5"/>
                  <a:gd name="T45" fmla="*/ 5 h 5"/>
                  <a:gd name="T46" fmla="*/ 1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1" y="2"/>
                    </a:moveTo>
                    <a:lnTo>
                      <a:pt x="0" y="2"/>
                    </a:lnTo>
                    <a:lnTo>
                      <a:pt x="0" y="1"/>
                    </a:lnTo>
                    <a:lnTo>
                      <a:pt x="1" y="0"/>
                    </a:lnTo>
                    <a:lnTo>
                      <a:pt x="2" y="0"/>
                    </a:lnTo>
                    <a:lnTo>
                      <a:pt x="3" y="0"/>
                    </a:lnTo>
                    <a:lnTo>
                      <a:pt x="5" y="3"/>
                    </a:lnTo>
                    <a:lnTo>
                      <a:pt x="5" y="4"/>
                    </a:lnTo>
                    <a:lnTo>
                      <a:pt x="2" y="1"/>
                    </a:lnTo>
                    <a:lnTo>
                      <a:pt x="1" y="1"/>
                    </a:lnTo>
                    <a:lnTo>
                      <a:pt x="4" y="4"/>
                    </a:lnTo>
                    <a:lnTo>
                      <a:pt x="4" y="5"/>
                    </a:lnTo>
                    <a:lnTo>
                      <a:pt x="1" y="2"/>
                    </a:lnTo>
                    <a:close/>
                  </a:path>
                </a:pathLst>
              </a:custGeom>
              <a:solidFill>
                <a:srgbClr val="FFFFFF"/>
              </a:solidFill>
              <a:ln w="9525">
                <a:noFill/>
                <a:round/>
                <a:headEnd/>
                <a:tailEnd/>
              </a:ln>
            </p:spPr>
            <p:txBody>
              <a:bodyPr/>
              <a:lstStyle/>
              <a:p>
                <a:pPr algn="l" rtl="0"/>
                <a:endParaRPr lang="en-US"/>
              </a:p>
            </p:txBody>
          </p:sp>
          <p:sp>
            <p:nvSpPr>
              <p:cNvPr id="21138" name="Freeform 180"/>
              <p:cNvSpPr>
                <a:spLocks/>
              </p:cNvSpPr>
              <p:nvPr/>
            </p:nvSpPr>
            <p:spPr bwMode="auto">
              <a:xfrm>
                <a:off x="2511" y="1923"/>
                <a:ext cx="5" cy="5"/>
              </a:xfrm>
              <a:custGeom>
                <a:avLst/>
                <a:gdLst>
                  <a:gd name="T0" fmla="*/ 2 w 5"/>
                  <a:gd name="T1" fmla="*/ 5 h 5"/>
                  <a:gd name="T2" fmla="*/ 2 w 5"/>
                  <a:gd name="T3" fmla="*/ 5 h 5"/>
                  <a:gd name="T4" fmla="*/ 2 w 5"/>
                  <a:gd name="T5" fmla="*/ 5 h 5"/>
                  <a:gd name="T6" fmla="*/ 2 w 5"/>
                  <a:gd name="T7" fmla="*/ 5 h 5"/>
                  <a:gd name="T8" fmla="*/ 1 w 5"/>
                  <a:gd name="T9" fmla="*/ 5 h 5"/>
                  <a:gd name="T10" fmla="*/ 1 w 5"/>
                  <a:gd name="T11" fmla="*/ 5 h 5"/>
                  <a:gd name="T12" fmla="*/ 1 w 5"/>
                  <a:gd name="T13" fmla="*/ 5 h 5"/>
                  <a:gd name="T14" fmla="*/ 1 w 5"/>
                  <a:gd name="T15" fmla="*/ 5 h 5"/>
                  <a:gd name="T16" fmla="*/ 1 w 5"/>
                  <a:gd name="T17" fmla="*/ 5 h 5"/>
                  <a:gd name="T18" fmla="*/ 1 w 5"/>
                  <a:gd name="T19" fmla="*/ 5 h 5"/>
                  <a:gd name="T20" fmla="*/ 0 w 5"/>
                  <a:gd name="T21" fmla="*/ 5 h 5"/>
                  <a:gd name="T22" fmla="*/ 0 w 5"/>
                  <a:gd name="T23" fmla="*/ 5 h 5"/>
                  <a:gd name="T24" fmla="*/ 0 w 5"/>
                  <a:gd name="T25" fmla="*/ 4 h 5"/>
                  <a:gd name="T26" fmla="*/ 0 w 5"/>
                  <a:gd name="T27" fmla="*/ 4 h 5"/>
                  <a:gd name="T28" fmla="*/ 0 w 5"/>
                  <a:gd name="T29" fmla="*/ 4 h 5"/>
                  <a:gd name="T30" fmla="*/ 1 w 5"/>
                  <a:gd name="T31" fmla="*/ 4 h 5"/>
                  <a:gd name="T32" fmla="*/ 1 w 5"/>
                  <a:gd name="T33" fmla="*/ 3 h 5"/>
                  <a:gd name="T34" fmla="*/ 3 w 5"/>
                  <a:gd name="T35" fmla="*/ 0 h 5"/>
                  <a:gd name="T36" fmla="*/ 4 w 5"/>
                  <a:gd name="T37" fmla="*/ 1 h 5"/>
                  <a:gd name="T38" fmla="*/ 1 w 5"/>
                  <a:gd name="T39" fmla="*/ 4 h 5"/>
                  <a:gd name="T40" fmla="*/ 2 w 5"/>
                  <a:gd name="T41" fmla="*/ 4 h 5"/>
                  <a:gd name="T42" fmla="*/ 4 w 5"/>
                  <a:gd name="T43" fmla="*/ 1 h 5"/>
                  <a:gd name="T44" fmla="*/ 5 w 5"/>
                  <a:gd name="T45" fmla="*/ 2 h 5"/>
                  <a:gd name="T46" fmla="*/ 2 w 5"/>
                  <a:gd name="T47" fmla="*/ 5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5"/>
                    </a:moveTo>
                    <a:lnTo>
                      <a:pt x="2" y="5"/>
                    </a:lnTo>
                    <a:lnTo>
                      <a:pt x="1" y="5"/>
                    </a:lnTo>
                    <a:lnTo>
                      <a:pt x="0" y="5"/>
                    </a:lnTo>
                    <a:lnTo>
                      <a:pt x="0" y="4"/>
                    </a:lnTo>
                    <a:lnTo>
                      <a:pt x="1" y="4"/>
                    </a:lnTo>
                    <a:lnTo>
                      <a:pt x="1" y="3"/>
                    </a:lnTo>
                    <a:lnTo>
                      <a:pt x="3" y="0"/>
                    </a:lnTo>
                    <a:lnTo>
                      <a:pt x="4" y="1"/>
                    </a:lnTo>
                    <a:lnTo>
                      <a:pt x="1" y="4"/>
                    </a:lnTo>
                    <a:lnTo>
                      <a:pt x="2" y="4"/>
                    </a:lnTo>
                    <a:lnTo>
                      <a:pt x="4" y="1"/>
                    </a:lnTo>
                    <a:lnTo>
                      <a:pt x="5" y="2"/>
                    </a:lnTo>
                    <a:lnTo>
                      <a:pt x="2" y="5"/>
                    </a:lnTo>
                    <a:close/>
                  </a:path>
                </a:pathLst>
              </a:custGeom>
              <a:solidFill>
                <a:srgbClr val="FFFFFF"/>
              </a:solidFill>
              <a:ln w="9525">
                <a:noFill/>
                <a:round/>
                <a:headEnd/>
                <a:tailEnd/>
              </a:ln>
            </p:spPr>
            <p:txBody>
              <a:bodyPr/>
              <a:lstStyle/>
              <a:p>
                <a:pPr algn="l" rtl="0"/>
                <a:endParaRPr lang="en-US"/>
              </a:p>
            </p:txBody>
          </p:sp>
          <p:sp>
            <p:nvSpPr>
              <p:cNvPr id="21139" name="Freeform 181"/>
              <p:cNvSpPr>
                <a:spLocks/>
              </p:cNvSpPr>
              <p:nvPr/>
            </p:nvSpPr>
            <p:spPr bwMode="auto">
              <a:xfrm>
                <a:off x="2513"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0 h 5"/>
                  <a:gd name="T20" fmla="*/ 5 w 5"/>
                  <a:gd name="T21" fmla="*/ 1 h 5"/>
                  <a:gd name="T22" fmla="*/ 5 w 5"/>
                  <a:gd name="T23" fmla="*/ 1 h 5"/>
                  <a:gd name="T24" fmla="*/ 5 w 5"/>
                  <a:gd name="T25" fmla="*/ 1 h 5"/>
                  <a:gd name="T26" fmla="*/ 5 w 5"/>
                  <a:gd name="T27" fmla="*/ 1 h 5"/>
                  <a:gd name="T28" fmla="*/ 5 w 5"/>
                  <a:gd name="T29" fmla="*/ 2 h 5"/>
                  <a:gd name="T30" fmla="*/ 4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pPr algn="l" rtl="0"/>
                <a:endParaRPr lang="en-US"/>
              </a:p>
            </p:txBody>
          </p:sp>
          <p:sp>
            <p:nvSpPr>
              <p:cNvPr id="21140" name="Freeform 182"/>
              <p:cNvSpPr>
                <a:spLocks/>
              </p:cNvSpPr>
              <p:nvPr/>
            </p:nvSpPr>
            <p:spPr bwMode="auto">
              <a:xfrm>
                <a:off x="2507" y="1921"/>
                <a:ext cx="5" cy="6"/>
              </a:xfrm>
              <a:custGeom>
                <a:avLst/>
                <a:gdLst>
                  <a:gd name="T0" fmla="*/ 4 w 5"/>
                  <a:gd name="T1" fmla="*/ 3 h 6"/>
                  <a:gd name="T2" fmla="*/ 5 w 5"/>
                  <a:gd name="T3" fmla="*/ 4 h 6"/>
                  <a:gd name="T4" fmla="*/ 5 w 5"/>
                  <a:gd name="T5" fmla="*/ 4 h 6"/>
                  <a:gd name="T6" fmla="*/ 5 w 5"/>
                  <a:gd name="T7" fmla="*/ 4 h 6"/>
                  <a:gd name="T8" fmla="*/ 5 w 5"/>
                  <a:gd name="T9" fmla="*/ 4 h 6"/>
                  <a:gd name="T10" fmla="*/ 5 w 5"/>
                  <a:gd name="T11" fmla="*/ 4 h 6"/>
                  <a:gd name="T12" fmla="*/ 5 w 5"/>
                  <a:gd name="T13" fmla="*/ 5 h 6"/>
                  <a:gd name="T14" fmla="*/ 5 w 5"/>
                  <a:gd name="T15" fmla="*/ 5 h 6"/>
                  <a:gd name="T16" fmla="*/ 5 w 5"/>
                  <a:gd name="T17" fmla="*/ 5 h 6"/>
                  <a:gd name="T18" fmla="*/ 4 w 5"/>
                  <a:gd name="T19" fmla="*/ 5 h 6"/>
                  <a:gd name="T20" fmla="*/ 4 w 5"/>
                  <a:gd name="T21" fmla="*/ 5 h 6"/>
                  <a:gd name="T22" fmla="*/ 4 w 5"/>
                  <a:gd name="T23" fmla="*/ 6 h 6"/>
                  <a:gd name="T24" fmla="*/ 3 w 5"/>
                  <a:gd name="T25" fmla="*/ 6 h 6"/>
                  <a:gd name="T26" fmla="*/ 3 w 5"/>
                  <a:gd name="T27" fmla="*/ 6 h 6"/>
                  <a:gd name="T28" fmla="*/ 3 w 5"/>
                  <a:gd name="T29" fmla="*/ 6 h 6"/>
                  <a:gd name="T30" fmla="*/ 3 w 5"/>
                  <a:gd name="T31" fmla="*/ 5 h 6"/>
                  <a:gd name="T32" fmla="*/ 3 w 5"/>
                  <a:gd name="T33" fmla="*/ 5 h 6"/>
                  <a:gd name="T34" fmla="*/ 0 w 5"/>
                  <a:gd name="T35" fmla="*/ 2 h 6"/>
                  <a:gd name="T36" fmla="*/ 0 w 5"/>
                  <a:gd name="T37" fmla="*/ 1 h 6"/>
                  <a:gd name="T38" fmla="*/ 3 w 5"/>
                  <a:gd name="T39" fmla="*/ 4 h 6"/>
                  <a:gd name="T40" fmla="*/ 4 w 5"/>
                  <a:gd name="T41" fmla="*/ 4 h 6"/>
                  <a:gd name="T42" fmla="*/ 1 w 5"/>
                  <a:gd name="T43" fmla="*/ 1 h 6"/>
                  <a:gd name="T44" fmla="*/ 1 w 5"/>
                  <a:gd name="T45" fmla="*/ 0 h 6"/>
                  <a:gd name="T46" fmla="*/ 4 w 5"/>
                  <a:gd name="T47" fmla="*/ 3 h 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6"/>
                  <a:gd name="T74" fmla="*/ 5 w 5"/>
                  <a:gd name="T75" fmla="*/ 6 h 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6">
                    <a:moveTo>
                      <a:pt x="4" y="3"/>
                    </a:moveTo>
                    <a:lnTo>
                      <a:pt x="5" y="4"/>
                    </a:lnTo>
                    <a:lnTo>
                      <a:pt x="5" y="5"/>
                    </a:lnTo>
                    <a:lnTo>
                      <a:pt x="4" y="5"/>
                    </a:lnTo>
                    <a:lnTo>
                      <a:pt x="4" y="6"/>
                    </a:lnTo>
                    <a:lnTo>
                      <a:pt x="3" y="6"/>
                    </a:lnTo>
                    <a:lnTo>
                      <a:pt x="3" y="5"/>
                    </a:lnTo>
                    <a:lnTo>
                      <a:pt x="0" y="2"/>
                    </a:lnTo>
                    <a:lnTo>
                      <a:pt x="0" y="1"/>
                    </a:lnTo>
                    <a:lnTo>
                      <a:pt x="3" y="4"/>
                    </a:lnTo>
                    <a:lnTo>
                      <a:pt x="4" y="4"/>
                    </a:lnTo>
                    <a:lnTo>
                      <a:pt x="1" y="1"/>
                    </a:lnTo>
                    <a:lnTo>
                      <a:pt x="1" y="0"/>
                    </a:lnTo>
                    <a:lnTo>
                      <a:pt x="4" y="3"/>
                    </a:lnTo>
                    <a:close/>
                  </a:path>
                </a:pathLst>
              </a:custGeom>
              <a:solidFill>
                <a:srgbClr val="FFFFFF"/>
              </a:solidFill>
              <a:ln w="9525">
                <a:noFill/>
                <a:round/>
                <a:headEnd/>
                <a:tailEnd/>
              </a:ln>
            </p:spPr>
            <p:txBody>
              <a:bodyPr/>
              <a:lstStyle/>
              <a:p>
                <a:pPr algn="l" rtl="0"/>
                <a:endParaRPr lang="en-US"/>
              </a:p>
            </p:txBody>
          </p:sp>
          <p:sp>
            <p:nvSpPr>
              <p:cNvPr id="21141" name="Freeform 183"/>
              <p:cNvSpPr>
                <a:spLocks/>
              </p:cNvSpPr>
              <p:nvPr/>
            </p:nvSpPr>
            <p:spPr bwMode="auto">
              <a:xfrm>
                <a:off x="2509" y="1920"/>
                <a:ext cx="5" cy="5"/>
              </a:xfrm>
              <a:custGeom>
                <a:avLst/>
                <a:gdLst>
                  <a:gd name="T0" fmla="*/ 0 w 5"/>
                  <a:gd name="T1" fmla="*/ 2 h 5"/>
                  <a:gd name="T2" fmla="*/ 0 w 5"/>
                  <a:gd name="T3" fmla="*/ 2 h 5"/>
                  <a:gd name="T4" fmla="*/ 0 w 5"/>
                  <a:gd name="T5" fmla="*/ 2 h 5"/>
                  <a:gd name="T6" fmla="*/ 0 w 5"/>
                  <a:gd name="T7" fmla="*/ 1 h 5"/>
                  <a:gd name="T8" fmla="*/ 0 w 5"/>
                  <a:gd name="T9" fmla="*/ 1 h 5"/>
                  <a:gd name="T10" fmla="*/ 0 w 5"/>
                  <a:gd name="T11" fmla="*/ 1 h 5"/>
                  <a:gd name="T12" fmla="*/ 0 w 5"/>
                  <a:gd name="T13" fmla="*/ 1 h 5"/>
                  <a:gd name="T14" fmla="*/ 0 w 5"/>
                  <a:gd name="T15" fmla="*/ 1 h 5"/>
                  <a:gd name="T16" fmla="*/ 0 w 5"/>
                  <a:gd name="T17" fmla="*/ 0 h 5"/>
                  <a:gd name="T18" fmla="*/ 1 w 5"/>
                  <a:gd name="T19" fmla="*/ 0 h 5"/>
                  <a:gd name="T20" fmla="*/ 1 w 5"/>
                  <a:gd name="T21" fmla="*/ 0 h 5"/>
                  <a:gd name="T22" fmla="*/ 1 w 5"/>
                  <a:gd name="T23" fmla="*/ 0 h 5"/>
                  <a:gd name="T24" fmla="*/ 1 w 5"/>
                  <a:gd name="T25" fmla="*/ 0 h 5"/>
                  <a:gd name="T26" fmla="*/ 1 w 5"/>
                  <a:gd name="T27" fmla="*/ 0 h 5"/>
                  <a:gd name="T28" fmla="*/ 2 w 5"/>
                  <a:gd name="T29" fmla="*/ 0 h 5"/>
                  <a:gd name="T30" fmla="*/ 2 w 5"/>
                  <a:gd name="T31" fmla="*/ 0 h 5"/>
                  <a:gd name="T32" fmla="*/ 2 w 5"/>
                  <a:gd name="T33" fmla="*/ 0 h 5"/>
                  <a:gd name="T34" fmla="*/ 5 w 5"/>
                  <a:gd name="T35" fmla="*/ 3 h 5"/>
                  <a:gd name="T36" fmla="*/ 4 w 5"/>
                  <a:gd name="T37" fmla="*/ 4 h 5"/>
                  <a:gd name="T38" fmla="*/ 1 w 5"/>
                  <a:gd name="T39" fmla="*/ 1 h 5"/>
                  <a:gd name="T40" fmla="*/ 1 w 5"/>
                  <a:gd name="T41" fmla="*/ 1 h 5"/>
                  <a:gd name="T42" fmla="*/ 4 w 5"/>
                  <a:gd name="T43" fmla="*/ 4 h 5"/>
                  <a:gd name="T44" fmla="*/ 3 w 5"/>
                  <a:gd name="T45" fmla="*/ 5 h 5"/>
                  <a:gd name="T46" fmla="*/ 0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0" y="2"/>
                    </a:moveTo>
                    <a:lnTo>
                      <a:pt x="0" y="2"/>
                    </a:lnTo>
                    <a:lnTo>
                      <a:pt x="0" y="1"/>
                    </a:lnTo>
                    <a:lnTo>
                      <a:pt x="0" y="0"/>
                    </a:lnTo>
                    <a:lnTo>
                      <a:pt x="1" y="0"/>
                    </a:lnTo>
                    <a:lnTo>
                      <a:pt x="2" y="0"/>
                    </a:lnTo>
                    <a:lnTo>
                      <a:pt x="5" y="3"/>
                    </a:lnTo>
                    <a:lnTo>
                      <a:pt x="4" y="4"/>
                    </a:lnTo>
                    <a:lnTo>
                      <a:pt x="1" y="1"/>
                    </a:lnTo>
                    <a:lnTo>
                      <a:pt x="4" y="4"/>
                    </a:lnTo>
                    <a:lnTo>
                      <a:pt x="3" y="5"/>
                    </a:lnTo>
                    <a:lnTo>
                      <a:pt x="0" y="2"/>
                    </a:lnTo>
                    <a:close/>
                  </a:path>
                </a:pathLst>
              </a:custGeom>
              <a:solidFill>
                <a:srgbClr val="FFFFFF"/>
              </a:solidFill>
              <a:ln w="9525">
                <a:noFill/>
                <a:round/>
                <a:headEnd/>
                <a:tailEnd/>
              </a:ln>
            </p:spPr>
            <p:txBody>
              <a:bodyPr/>
              <a:lstStyle/>
              <a:p>
                <a:pPr algn="l" rtl="0"/>
                <a:endParaRPr lang="en-US"/>
              </a:p>
            </p:txBody>
          </p:sp>
          <p:sp>
            <p:nvSpPr>
              <p:cNvPr id="21142" name="Freeform 184"/>
              <p:cNvSpPr>
                <a:spLocks/>
              </p:cNvSpPr>
              <p:nvPr/>
            </p:nvSpPr>
            <p:spPr bwMode="auto">
              <a:xfrm>
                <a:off x="2627" y="2055"/>
                <a:ext cx="41" cy="17"/>
              </a:xfrm>
              <a:custGeom>
                <a:avLst/>
                <a:gdLst>
                  <a:gd name="T0" fmla="*/ 25 w 41"/>
                  <a:gd name="T1" fmla="*/ 0 h 17"/>
                  <a:gd name="T2" fmla="*/ 41 w 41"/>
                  <a:gd name="T3" fmla="*/ 17 h 17"/>
                  <a:gd name="T4" fmla="*/ 0 w 41"/>
                  <a:gd name="T5" fmla="*/ 17 h 17"/>
                  <a:gd name="T6" fmla="*/ 0 60000 65536"/>
                  <a:gd name="T7" fmla="*/ 0 60000 65536"/>
                  <a:gd name="T8" fmla="*/ 0 60000 65536"/>
                  <a:gd name="T9" fmla="*/ 0 w 41"/>
                  <a:gd name="T10" fmla="*/ 0 h 17"/>
                  <a:gd name="T11" fmla="*/ 41 w 41"/>
                  <a:gd name="T12" fmla="*/ 17 h 17"/>
                </a:gdLst>
                <a:ahLst/>
                <a:cxnLst>
                  <a:cxn ang="T6">
                    <a:pos x="T0" y="T1"/>
                  </a:cxn>
                  <a:cxn ang="T7">
                    <a:pos x="T2" y="T3"/>
                  </a:cxn>
                  <a:cxn ang="T8">
                    <a:pos x="T4" y="T5"/>
                  </a:cxn>
                </a:cxnLst>
                <a:rect l="T9" t="T10" r="T11" b="T12"/>
                <a:pathLst>
                  <a:path w="41" h="17">
                    <a:moveTo>
                      <a:pt x="25" y="0"/>
                    </a:moveTo>
                    <a:lnTo>
                      <a:pt x="41" y="17"/>
                    </a:lnTo>
                    <a:lnTo>
                      <a:pt x="0" y="17"/>
                    </a:lnTo>
                  </a:path>
                </a:pathLst>
              </a:custGeom>
              <a:noFill/>
              <a:ln w="4763">
                <a:solidFill>
                  <a:srgbClr val="D8C6E0"/>
                </a:solidFill>
                <a:prstDash val="solid"/>
                <a:round/>
                <a:headEnd/>
                <a:tailEnd/>
              </a:ln>
            </p:spPr>
            <p:txBody>
              <a:bodyPr/>
              <a:lstStyle/>
              <a:p>
                <a:pPr algn="l" rtl="0"/>
                <a:endParaRPr lang="en-US"/>
              </a:p>
            </p:txBody>
          </p:sp>
          <p:sp>
            <p:nvSpPr>
              <p:cNvPr id="21143" name="Line 185"/>
              <p:cNvSpPr>
                <a:spLocks noChangeShapeType="1"/>
              </p:cNvSpPr>
              <p:nvPr/>
            </p:nvSpPr>
            <p:spPr bwMode="auto">
              <a:xfrm flipV="1">
                <a:off x="2819" y="2573"/>
                <a:ext cx="1" cy="53"/>
              </a:xfrm>
              <a:prstGeom prst="line">
                <a:avLst/>
              </a:prstGeom>
              <a:noFill/>
              <a:ln w="7938">
                <a:solidFill>
                  <a:srgbClr val="231C26"/>
                </a:solidFill>
                <a:round/>
                <a:headEnd/>
                <a:tailEnd/>
              </a:ln>
            </p:spPr>
            <p:txBody>
              <a:bodyPr/>
              <a:lstStyle/>
              <a:p>
                <a:pPr algn="l" rtl="0"/>
                <a:endParaRPr lang="en-US"/>
              </a:p>
            </p:txBody>
          </p:sp>
          <p:sp>
            <p:nvSpPr>
              <p:cNvPr id="21144" name="Freeform 186"/>
              <p:cNvSpPr>
                <a:spLocks/>
              </p:cNvSpPr>
              <p:nvPr/>
            </p:nvSpPr>
            <p:spPr bwMode="auto">
              <a:xfrm>
                <a:off x="2821" y="2629"/>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231C26"/>
              </a:solidFill>
              <a:ln w="9525">
                <a:noFill/>
                <a:round/>
                <a:headEnd/>
                <a:tailEnd/>
              </a:ln>
            </p:spPr>
            <p:txBody>
              <a:bodyPr/>
              <a:lstStyle/>
              <a:p>
                <a:pPr algn="l" rtl="0"/>
                <a:endParaRPr lang="en-US"/>
              </a:p>
            </p:txBody>
          </p:sp>
          <p:sp>
            <p:nvSpPr>
              <p:cNvPr id="21145" name="Freeform 187"/>
              <p:cNvSpPr>
                <a:spLocks/>
              </p:cNvSpPr>
              <p:nvPr/>
            </p:nvSpPr>
            <p:spPr bwMode="auto">
              <a:xfrm>
                <a:off x="2821" y="257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231C26"/>
              </a:solidFill>
              <a:ln w="9525">
                <a:noFill/>
                <a:round/>
                <a:headEnd/>
                <a:tailEnd/>
              </a:ln>
            </p:spPr>
            <p:txBody>
              <a:bodyPr/>
              <a:lstStyle/>
              <a:p>
                <a:pPr algn="l" rtl="0"/>
                <a:endParaRPr lang="en-US"/>
              </a:p>
            </p:txBody>
          </p:sp>
          <p:sp>
            <p:nvSpPr>
              <p:cNvPr id="21146" name="Freeform 188"/>
              <p:cNvSpPr>
                <a:spLocks/>
              </p:cNvSpPr>
              <p:nvPr/>
            </p:nvSpPr>
            <p:spPr bwMode="auto">
              <a:xfrm>
                <a:off x="2500" y="203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404040"/>
              </a:solidFill>
              <a:ln w="9525">
                <a:noFill/>
                <a:round/>
                <a:headEnd/>
                <a:tailEnd/>
              </a:ln>
            </p:spPr>
            <p:txBody>
              <a:bodyPr/>
              <a:lstStyle/>
              <a:p>
                <a:pPr algn="l" rtl="0"/>
                <a:endParaRPr lang="en-US"/>
              </a:p>
            </p:txBody>
          </p:sp>
          <p:sp>
            <p:nvSpPr>
              <p:cNvPr id="21147" name="Freeform 189"/>
              <p:cNvSpPr>
                <a:spLocks/>
              </p:cNvSpPr>
              <p:nvPr/>
            </p:nvSpPr>
            <p:spPr bwMode="auto">
              <a:xfrm>
                <a:off x="279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pPr algn="l" rtl="0"/>
                <a:endParaRPr lang="en-US"/>
              </a:p>
            </p:txBody>
          </p:sp>
          <p:sp>
            <p:nvSpPr>
              <p:cNvPr id="21148" name="Freeform 190"/>
              <p:cNvSpPr>
                <a:spLocks/>
              </p:cNvSpPr>
              <p:nvPr/>
            </p:nvSpPr>
            <p:spPr bwMode="auto">
              <a:xfrm>
                <a:off x="2542" y="1987"/>
                <a:ext cx="9" cy="9"/>
              </a:xfrm>
              <a:custGeom>
                <a:avLst/>
                <a:gdLst>
                  <a:gd name="T0" fmla="*/ 5 w 9"/>
                  <a:gd name="T1" fmla="*/ 9 h 9"/>
                  <a:gd name="T2" fmla="*/ 5 w 9"/>
                  <a:gd name="T3" fmla="*/ 9 h 9"/>
                  <a:gd name="T4" fmla="*/ 6 w 9"/>
                  <a:gd name="T5" fmla="*/ 9 h 9"/>
                  <a:gd name="T6" fmla="*/ 7 w 9"/>
                  <a:gd name="T7" fmla="*/ 8 h 9"/>
                  <a:gd name="T8" fmla="*/ 7 w 9"/>
                  <a:gd name="T9" fmla="*/ 8 h 9"/>
                  <a:gd name="T10" fmla="*/ 8 w 9"/>
                  <a:gd name="T11" fmla="*/ 7 h 9"/>
                  <a:gd name="T12" fmla="*/ 8 w 9"/>
                  <a:gd name="T13" fmla="*/ 6 h 9"/>
                  <a:gd name="T14" fmla="*/ 9 w 9"/>
                  <a:gd name="T15" fmla="*/ 5 h 9"/>
                  <a:gd name="T16" fmla="*/ 9 w 9"/>
                  <a:gd name="T17" fmla="*/ 5 h 9"/>
                  <a:gd name="T18" fmla="*/ 9 w 9"/>
                  <a:gd name="T19" fmla="*/ 4 h 9"/>
                  <a:gd name="T20" fmla="*/ 8 w 9"/>
                  <a:gd name="T21" fmla="*/ 3 h 9"/>
                  <a:gd name="T22" fmla="*/ 8 w 9"/>
                  <a:gd name="T23" fmla="*/ 2 h 9"/>
                  <a:gd name="T24" fmla="*/ 7 w 9"/>
                  <a:gd name="T25" fmla="*/ 2 h 9"/>
                  <a:gd name="T26" fmla="*/ 7 w 9"/>
                  <a:gd name="T27" fmla="*/ 1 h 9"/>
                  <a:gd name="T28" fmla="*/ 6 w 9"/>
                  <a:gd name="T29" fmla="*/ 1 h 9"/>
                  <a:gd name="T30" fmla="*/ 5 w 9"/>
                  <a:gd name="T31" fmla="*/ 0 h 9"/>
                  <a:gd name="T32" fmla="*/ 5 w 9"/>
                  <a:gd name="T33" fmla="*/ 0 h 9"/>
                  <a:gd name="T34" fmla="*/ 3 w 9"/>
                  <a:gd name="T35" fmla="*/ 0 h 9"/>
                  <a:gd name="T36" fmla="*/ 3 w 9"/>
                  <a:gd name="T37" fmla="*/ 1 h 9"/>
                  <a:gd name="T38" fmla="*/ 2 w 9"/>
                  <a:gd name="T39" fmla="*/ 1 h 9"/>
                  <a:gd name="T40" fmla="*/ 1 w 9"/>
                  <a:gd name="T41" fmla="*/ 2 h 9"/>
                  <a:gd name="T42" fmla="*/ 1 w 9"/>
                  <a:gd name="T43" fmla="*/ 2 h 9"/>
                  <a:gd name="T44" fmla="*/ 0 w 9"/>
                  <a:gd name="T45" fmla="*/ 3 h 9"/>
                  <a:gd name="T46" fmla="*/ 0 w 9"/>
                  <a:gd name="T47" fmla="*/ 4 h 9"/>
                  <a:gd name="T48" fmla="*/ 0 w 9"/>
                  <a:gd name="T49" fmla="*/ 5 h 9"/>
                  <a:gd name="T50" fmla="*/ 0 w 9"/>
                  <a:gd name="T51" fmla="*/ 5 h 9"/>
                  <a:gd name="T52" fmla="*/ 0 w 9"/>
                  <a:gd name="T53" fmla="*/ 6 h 9"/>
                  <a:gd name="T54" fmla="*/ 1 w 9"/>
                  <a:gd name="T55" fmla="*/ 7 h 9"/>
                  <a:gd name="T56" fmla="*/ 1 w 9"/>
                  <a:gd name="T57" fmla="*/ 8 h 9"/>
                  <a:gd name="T58" fmla="*/ 2 w 9"/>
                  <a:gd name="T59" fmla="*/ 8 h 9"/>
                  <a:gd name="T60" fmla="*/ 3 w 9"/>
                  <a:gd name="T61" fmla="*/ 9 h 9"/>
                  <a:gd name="T62" fmla="*/ 3 w 9"/>
                  <a:gd name="T63" fmla="*/ 9 h 9"/>
                  <a:gd name="T64" fmla="*/ 5 w 9"/>
                  <a:gd name="T65" fmla="*/ 9 h 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
                  <a:gd name="T100" fmla="*/ 0 h 9"/>
                  <a:gd name="T101" fmla="*/ 9 w 9"/>
                  <a:gd name="T102" fmla="*/ 9 h 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 h="9">
                    <a:moveTo>
                      <a:pt x="5" y="9"/>
                    </a:moveTo>
                    <a:lnTo>
                      <a:pt x="5" y="9"/>
                    </a:lnTo>
                    <a:lnTo>
                      <a:pt x="6" y="9"/>
                    </a:lnTo>
                    <a:lnTo>
                      <a:pt x="7" y="8"/>
                    </a:lnTo>
                    <a:lnTo>
                      <a:pt x="8" y="7"/>
                    </a:lnTo>
                    <a:lnTo>
                      <a:pt x="8" y="6"/>
                    </a:lnTo>
                    <a:lnTo>
                      <a:pt x="9" y="5"/>
                    </a:lnTo>
                    <a:lnTo>
                      <a:pt x="9" y="4"/>
                    </a:lnTo>
                    <a:lnTo>
                      <a:pt x="8" y="3"/>
                    </a:lnTo>
                    <a:lnTo>
                      <a:pt x="8" y="2"/>
                    </a:lnTo>
                    <a:lnTo>
                      <a:pt x="7" y="2"/>
                    </a:lnTo>
                    <a:lnTo>
                      <a:pt x="7" y="1"/>
                    </a:lnTo>
                    <a:lnTo>
                      <a:pt x="6" y="1"/>
                    </a:lnTo>
                    <a:lnTo>
                      <a:pt x="5" y="0"/>
                    </a:lnTo>
                    <a:lnTo>
                      <a:pt x="3" y="0"/>
                    </a:lnTo>
                    <a:lnTo>
                      <a:pt x="3" y="1"/>
                    </a:lnTo>
                    <a:lnTo>
                      <a:pt x="2" y="1"/>
                    </a:lnTo>
                    <a:lnTo>
                      <a:pt x="1" y="2"/>
                    </a:lnTo>
                    <a:lnTo>
                      <a:pt x="0" y="3"/>
                    </a:lnTo>
                    <a:lnTo>
                      <a:pt x="0" y="4"/>
                    </a:lnTo>
                    <a:lnTo>
                      <a:pt x="0" y="5"/>
                    </a:lnTo>
                    <a:lnTo>
                      <a:pt x="0" y="6"/>
                    </a:lnTo>
                    <a:lnTo>
                      <a:pt x="1" y="7"/>
                    </a:lnTo>
                    <a:lnTo>
                      <a:pt x="1" y="8"/>
                    </a:lnTo>
                    <a:lnTo>
                      <a:pt x="2" y="8"/>
                    </a:lnTo>
                    <a:lnTo>
                      <a:pt x="3" y="9"/>
                    </a:lnTo>
                    <a:lnTo>
                      <a:pt x="5" y="9"/>
                    </a:lnTo>
                    <a:close/>
                  </a:path>
                </a:pathLst>
              </a:custGeom>
              <a:solidFill>
                <a:srgbClr val="3D4040"/>
              </a:solidFill>
              <a:ln w="9525">
                <a:noFill/>
                <a:round/>
                <a:headEnd/>
                <a:tailEnd/>
              </a:ln>
            </p:spPr>
            <p:txBody>
              <a:bodyPr/>
              <a:lstStyle/>
              <a:p>
                <a:pPr algn="l" rtl="0"/>
                <a:endParaRPr lang="en-US"/>
              </a:p>
            </p:txBody>
          </p:sp>
          <p:sp>
            <p:nvSpPr>
              <p:cNvPr id="21149" name="Freeform 191"/>
              <p:cNvSpPr>
                <a:spLocks/>
              </p:cNvSpPr>
              <p:nvPr/>
            </p:nvSpPr>
            <p:spPr bwMode="auto">
              <a:xfrm>
                <a:off x="2505" y="1947"/>
                <a:ext cx="4" cy="5"/>
              </a:xfrm>
              <a:custGeom>
                <a:avLst/>
                <a:gdLst>
                  <a:gd name="T0" fmla="*/ 2 w 4"/>
                  <a:gd name="T1" fmla="*/ 5 h 5"/>
                  <a:gd name="T2" fmla="*/ 2 w 4"/>
                  <a:gd name="T3" fmla="*/ 5 h 5"/>
                  <a:gd name="T4" fmla="*/ 3 w 4"/>
                  <a:gd name="T5" fmla="*/ 5 h 5"/>
                  <a:gd name="T6" fmla="*/ 3 w 4"/>
                  <a:gd name="T7" fmla="*/ 4 h 5"/>
                  <a:gd name="T8" fmla="*/ 4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4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1 w 4"/>
                  <a:gd name="T43" fmla="*/ 2 h 5"/>
                  <a:gd name="T44" fmla="*/ 0 w 4"/>
                  <a:gd name="T45" fmla="*/ 2 h 5"/>
                  <a:gd name="T46" fmla="*/ 0 w 4"/>
                  <a:gd name="T47" fmla="*/ 2 h 5"/>
                  <a:gd name="T48" fmla="*/ 0 w 4"/>
                  <a:gd name="T49" fmla="*/ 3 h 5"/>
                  <a:gd name="T50" fmla="*/ 0 w 4"/>
                  <a:gd name="T51" fmla="*/ 3 h 5"/>
                  <a:gd name="T52" fmla="*/ 0 w 4"/>
                  <a:gd name="T53" fmla="*/ 3 h 5"/>
                  <a:gd name="T54" fmla="*/ 1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4" y="1"/>
                    </a:lnTo>
                    <a:lnTo>
                      <a:pt x="3" y="1"/>
                    </a:lnTo>
                    <a:lnTo>
                      <a:pt x="2" y="0"/>
                    </a:lnTo>
                    <a:lnTo>
                      <a:pt x="1" y="1"/>
                    </a:lnTo>
                    <a:lnTo>
                      <a:pt x="1" y="2"/>
                    </a:lnTo>
                    <a:lnTo>
                      <a:pt x="0" y="2"/>
                    </a:lnTo>
                    <a:lnTo>
                      <a:pt x="0" y="3"/>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21150" name="Freeform 192"/>
              <p:cNvSpPr>
                <a:spLocks/>
              </p:cNvSpPr>
              <p:nvPr/>
            </p:nvSpPr>
            <p:spPr bwMode="auto">
              <a:xfrm>
                <a:off x="2514"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3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3" y="1"/>
                    </a:lnTo>
                    <a:lnTo>
                      <a:pt x="2" y="0"/>
                    </a:lnTo>
                    <a:lnTo>
                      <a:pt x="1"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21151" name="Freeform 193"/>
              <p:cNvSpPr>
                <a:spLocks/>
              </p:cNvSpPr>
              <p:nvPr/>
            </p:nvSpPr>
            <p:spPr bwMode="auto">
              <a:xfrm>
                <a:off x="2523"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3 w 4"/>
                  <a:gd name="T11" fmla="*/ 4 h 5"/>
                  <a:gd name="T12" fmla="*/ 4 w 4"/>
                  <a:gd name="T13" fmla="*/ 3 h 5"/>
                  <a:gd name="T14" fmla="*/ 4 w 4"/>
                  <a:gd name="T15" fmla="*/ 3 h 5"/>
                  <a:gd name="T16" fmla="*/ 4 w 4"/>
                  <a:gd name="T17" fmla="*/ 3 h 5"/>
                  <a:gd name="T18" fmla="*/ 4 w 4"/>
                  <a:gd name="T19" fmla="*/ 2 h 5"/>
                  <a:gd name="T20" fmla="*/ 4 w 4"/>
                  <a:gd name="T21" fmla="*/ 2 h 5"/>
                  <a:gd name="T22" fmla="*/ 3 w 4"/>
                  <a:gd name="T23" fmla="*/ 2 h 5"/>
                  <a:gd name="T24" fmla="*/ 3 w 4"/>
                  <a:gd name="T25" fmla="*/ 1 h 5"/>
                  <a:gd name="T26" fmla="*/ 3 w 4"/>
                  <a:gd name="T27" fmla="*/ 1 h 5"/>
                  <a:gd name="T28" fmla="*/ 3 w 4"/>
                  <a:gd name="T29" fmla="*/ 1 h 5"/>
                  <a:gd name="T30" fmla="*/ 2 w 4"/>
                  <a:gd name="T31" fmla="*/ 0 h 5"/>
                  <a:gd name="T32" fmla="*/ 2 w 4"/>
                  <a:gd name="T33" fmla="*/ 0 h 5"/>
                  <a:gd name="T34" fmla="*/ 1 w 4"/>
                  <a:gd name="T35" fmla="*/ 0 h 5"/>
                  <a:gd name="T36" fmla="*/ 1 w 4"/>
                  <a:gd name="T37" fmla="*/ 1 h 5"/>
                  <a:gd name="T38" fmla="*/ 1 w 4"/>
                  <a:gd name="T39" fmla="*/ 1 h 5"/>
                  <a:gd name="T40" fmla="*/ 0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0 w 4"/>
                  <a:gd name="T57" fmla="*/ 4 h 5"/>
                  <a:gd name="T58" fmla="*/ 1 w 4"/>
                  <a:gd name="T59" fmla="*/ 4 h 5"/>
                  <a:gd name="T60" fmla="*/ 1 w 4"/>
                  <a:gd name="T61" fmla="*/ 5 h 5"/>
                  <a:gd name="T62" fmla="*/ 1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3"/>
                    </a:lnTo>
                    <a:lnTo>
                      <a:pt x="4" y="2"/>
                    </a:lnTo>
                    <a:lnTo>
                      <a:pt x="3" y="2"/>
                    </a:lnTo>
                    <a:lnTo>
                      <a:pt x="3" y="1"/>
                    </a:lnTo>
                    <a:lnTo>
                      <a:pt x="2" y="0"/>
                    </a:lnTo>
                    <a:lnTo>
                      <a:pt x="1" y="0"/>
                    </a:lnTo>
                    <a:lnTo>
                      <a:pt x="1" y="1"/>
                    </a:lnTo>
                    <a:lnTo>
                      <a:pt x="0"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21152" name="Freeform 194"/>
              <p:cNvSpPr>
                <a:spLocks/>
              </p:cNvSpPr>
              <p:nvPr/>
            </p:nvSpPr>
            <p:spPr bwMode="auto">
              <a:xfrm>
                <a:off x="2733" y="1928"/>
                <a:ext cx="72" cy="11"/>
              </a:xfrm>
              <a:custGeom>
                <a:avLst/>
                <a:gdLst>
                  <a:gd name="T0" fmla="*/ 72 w 72"/>
                  <a:gd name="T1" fmla="*/ 10 h 11"/>
                  <a:gd name="T2" fmla="*/ 72 w 72"/>
                  <a:gd name="T3" fmla="*/ 10 h 11"/>
                  <a:gd name="T4" fmla="*/ 72 w 72"/>
                  <a:gd name="T5" fmla="*/ 10 h 11"/>
                  <a:gd name="T6" fmla="*/ 72 w 72"/>
                  <a:gd name="T7" fmla="*/ 9 h 11"/>
                  <a:gd name="T8" fmla="*/ 72 w 72"/>
                  <a:gd name="T9" fmla="*/ 9 h 11"/>
                  <a:gd name="T10" fmla="*/ 72 w 72"/>
                  <a:gd name="T11" fmla="*/ 9 h 11"/>
                  <a:gd name="T12" fmla="*/ 72 w 72"/>
                  <a:gd name="T13" fmla="*/ 1 h 11"/>
                  <a:gd name="T14" fmla="*/ 72 w 72"/>
                  <a:gd name="T15" fmla="*/ 1 h 11"/>
                  <a:gd name="T16" fmla="*/ 72 w 72"/>
                  <a:gd name="T17" fmla="*/ 1 h 11"/>
                  <a:gd name="T18" fmla="*/ 72 w 72"/>
                  <a:gd name="T19" fmla="*/ 1 h 11"/>
                  <a:gd name="T20" fmla="*/ 72 w 72"/>
                  <a:gd name="T21" fmla="*/ 0 h 11"/>
                  <a:gd name="T22" fmla="*/ 72 w 72"/>
                  <a:gd name="T23" fmla="*/ 0 h 11"/>
                  <a:gd name="T24" fmla="*/ 71 w 72"/>
                  <a:gd name="T25" fmla="*/ 0 h 11"/>
                  <a:gd name="T26" fmla="*/ 0 w 72"/>
                  <a:gd name="T27" fmla="*/ 2 h 11"/>
                  <a:gd name="T28" fmla="*/ 0 w 72"/>
                  <a:gd name="T29" fmla="*/ 2 h 11"/>
                  <a:gd name="T30" fmla="*/ 0 w 72"/>
                  <a:gd name="T31" fmla="*/ 2 h 11"/>
                  <a:gd name="T32" fmla="*/ 0 w 72"/>
                  <a:gd name="T33" fmla="*/ 2 h 11"/>
                  <a:gd name="T34" fmla="*/ 0 w 72"/>
                  <a:gd name="T35" fmla="*/ 2 h 11"/>
                  <a:gd name="T36" fmla="*/ 0 w 72"/>
                  <a:gd name="T37" fmla="*/ 2 h 11"/>
                  <a:gd name="T38" fmla="*/ 0 w 72"/>
                  <a:gd name="T39" fmla="*/ 2 h 11"/>
                  <a:gd name="T40" fmla="*/ 0 w 72"/>
                  <a:gd name="T41" fmla="*/ 10 h 11"/>
                  <a:gd name="T42" fmla="*/ 0 w 72"/>
                  <a:gd name="T43" fmla="*/ 11 h 11"/>
                  <a:gd name="T44" fmla="*/ 0 w 72"/>
                  <a:gd name="T45" fmla="*/ 11 h 11"/>
                  <a:gd name="T46" fmla="*/ 0 w 72"/>
                  <a:gd name="T47" fmla="*/ 11 h 11"/>
                  <a:gd name="T48" fmla="*/ 0 w 72"/>
                  <a:gd name="T49" fmla="*/ 11 h 11"/>
                  <a:gd name="T50" fmla="*/ 72 w 72"/>
                  <a:gd name="T51" fmla="*/ 10 h 1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11"/>
                  <a:gd name="T80" fmla="*/ 72 w 72"/>
                  <a:gd name="T81" fmla="*/ 11 h 1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11">
                    <a:moveTo>
                      <a:pt x="72" y="10"/>
                    </a:moveTo>
                    <a:lnTo>
                      <a:pt x="72" y="10"/>
                    </a:lnTo>
                    <a:lnTo>
                      <a:pt x="72" y="9"/>
                    </a:lnTo>
                    <a:lnTo>
                      <a:pt x="72" y="1"/>
                    </a:lnTo>
                    <a:lnTo>
                      <a:pt x="72" y="0"/>
                    </a:lnTo>
                    <a:lnTo>
                      <a:pt x="71" y="0"/>
                    </a:lnTo>
                    <a:lnTo>
                      <a:pt x="0" y="2"/>
                    </a:lnTo>
                    <a:lnTo>
                      <a:pt x="0" y="10"/>
                    </a:lnTo>
                    <a:lnTo>
                      <a:pt x="0" y="11"/>
                    </a:lnTo>
                    <a:lnTo>
                      <a:pt x="72" y="10"/>
                    </a:lnTo>
                    <a:close/>
                  </a:path>
                </a:pathLst>
              </a:custGeom>
              <a:solidFill>
                <a:srgbClr val="525252"/>
              </a:solidFill>
              <a:ln w="1588">
                <a:solidFill>
                  <a:srgbClr val="525252"/>
                </a:solidFill>
                <a:prstDash val="solid"/>
                <a:round/>
                <a:headEnd/>
                <a:tailEnd/>
              </a:ln>
            </p:spPr>
            <p:txBody>
              <a:bodyPr/>
              <a:lstStyle/>
              <a:p>
                <a:pPr algn="l" rtl="0"/>
                <a:endParaRPr lang="en-US"/>
              </a:p>
            </p:txBody>
          </p:sp>
          <p:sp>
            <p:nvSpPr>
              <p:cNvPr id="21153" name="Freeform 195"/>
              <p:cNvSpPr>
                <a:spLocks/>
              </p:cNvSpPr>
              <p:nvPr/>
            </p:nvSpPr>
            <p:spPr bwMode="auto">
              <a:xfrm>
                <a:off x="2497" y="1935"/>
                <a:ext cx="295" cy="98"/>
              </a:xfrm>
              <a:custGeom>
                <a:avLst/>
                <a:gdLst>
                  <a:gd name="T0" fmla="*/ 0 w 295"/>
                  <a:gd name="T1" fmla="*/ 98 h 98"/>
                  <a:gd name="T2" fmla="*/ 295 w 295"/>
                  <a:gd name="T3" fmla="*/ 97 h 98"/>
                  <a:gd name="T4" fmla="*/ 295 w 295"/>
                  <a:gd name="T5" fmla="*/ 0 h 98"/>
                  <a:gd name="T6" fmla="*/ 0 60000 65536"/>
                  <a:gd name="T7" fmla="*/ 0 60000 65536"/>
                  <a:gd name="T8" fmla="*/ 0 60000 65536"/>
                  <a:gd name="T9" fmla="*/ 0 w 295"/>
                  <a:gd name="T10" fmla="*/ 0 h 98"/>
                  <a:gd name="T11" fmla="*/ 295 w 295"/>
                  <a:gd name="T12" fmla="*/ 98 h 98"/>
                </a:gdLst>
                <a:ahLst/>
                <a:cxnLst>
                  <a:cxn ang="T6">
                    <a:pos x="T0" y="T1"/>
                  </a:cxn>
                  <a:cxn ang="T7">
                    <a:pos x="T2" y="T3"/>
                  </a:cxn>
                  <a:cxn ang="T8">
                    <a:pos x="T4" y="T5"/>
                  </a:cxn>
                </a:cxnLst>
                <a:rect l="T9" t="T10" r="T11" b="T12"/>
                <a:pathLst>
                  <a:path w="295" h="98">
                    <a:moveTo>
                      <a:pt x="0" y="98"/>
                    </a:moveTo>
                    <a:lnTo>
                      <a:pt x="295" y="97"/>
                    </a:lnTo>
                    <a:lnTo>
                      <a:pt x="295" y="0"/>
                    </a:lnTo>
                  </a:path>
                </a:pathLst>
              </a:custGeom>
              <a:noFill/>
              <a:ln w="7938">
                <a:solidFill>
                  <a:srgbClr val="404040"/>
                </a:solidFill>
                <a:prstDash val="solid"/>
                <a:round/>
                <a:headEnd/>
                <a:tailEnd/>
              </a:ln>
            </p:spPr>
            <p:txBody>
              <a:bodyPr/>
              <a:lstStyle/>
              <a:p>
                <a:pPr algn="l" rtl="0"/>
                <a:endParaRPr lang="en-US"/>
              </a:p>
            </p:txBody>
          </p:sp>
          <p:sp>
            <p:nvSpPr>
              <p:cNvPr id="21154" name="Freeform 196"/>
              <p:cNvSpPr>
                <a:spLocks/>
              </p:cNvSpPr>
              <p:nvPr/>
            </p:nvSpPr>
            <p:spPr bwMode="auto">
              <a:xfrm>
                <a:off x="2762" y="1925"/>
                <a:ext cx="31" cy="5"/>
              </a:xfrm>
              <a:custGeom>
                <a:avLst/>
                <a:gdLst>
                  <a:gd name="T0" fmla="*/ 31 w 31"/>
                  <a:gd name="T1" fmla="*/ 5 h 5"/>
                  <a:gd name="T2" fmla="*/ 31 w 31"/>
                  <a:gd name="T3" fmla="*/ 0 h 5"/>
                  <a:gd name="T4" fmla="*/ 0 w 31"/>
                  <a:gd name="T5" fmla="*/ 1 h 5"/>
                  <a:gd name="T6" fmla="*/ 0 w 31"/>
                  <a:gd name="T7" fmla="*/ 5 h 5"/>
                  <a:gd name="T8" fmla="*/ 31 w 31"/>
                  <a:gd name="T9" fmla="*/ 5 h 5"/>
                  <a:gd name="T10" fmla="*/ 0 60000 65536"/>
                  <a:gd name="T11" fmla="*/ 0 60000 65536"/>
                  <a:gd name="T12" fmla="*/ 0 60000 65536"/>
                  <a:gd name="T13" fmla="*/ 0 60000 65536"/>
                  <a:gd name="T14" fmla="*/ 0 60000 65536"/>
                  <a:gd name="T15" fmla="*/ 0 w 31"/>
                  <a:gd name="T16" fmla="*/ 0 h 5"/>
                  <a:gd name="T17" fmla="*/ 31 w 31"/>
                  <a:gd name="T18" fmla="*/ 5 h 5"/>
                </a:gdLst>
                <a:ahLst/>
                <a:cxnLst>
                  <a:cxn ang="T10">
                    <a:pos x="T0" y="T1"/>
                  </a:cxn>
                  <a:cxn ang="T11">
                    <a:pos x="T2" y="T3"/>
                  </a:cxn>
                  <a:cxn ang="T12">
                    <a:pos x="T4" y="T5"/>
                  </a:cxn>
                  <a:cxn ang="T13">
                    <a:pos x="T6" y="T7"/>
                  </a:cxn>
                  <a:cxn ang="T14">
                    <a:pos x="T8" y="T9"/>
                  </a:cxn>
                </a:cxnLst>
                <a:rect l="T15" t="T16" r="T17" b="T18"/>
                <a:pathLst>
                  <a:path w="31" h="5">
                    <a:moveTo>
                      <a:pt x="31" y="5"/>
                    </a:moveTo>
                    <a:lnTo>
                      <a:pt x="31" y="0"/>
                    </a:lnTo>
                    <a:lnTo>
                      <a:pt x="0" y="1"/>
                    </a:lnTo>
                    <a:lnTo>
                      <a:pt x="0" y="5"/>
                    </a:lnTo>
                    <a:lnTo>
                      <a:pt x="31" y="5"/>
                    </a:lnTo>
                    <a:close/>
                  </a:path>
                </a:pathLst>
              </a:custGeom>
              <a:solidFill>
                <a:srgbClr val="A6001C"/>
              </a:solidFill>
              <a:ln w="9525">
                <a:noFill/>
                <a:round/>
                <a:headEnd/>
                <a:tailEnd/>
              </a:ln>
            </p:spPr>
            <p:txBody>
              <a:bodyPr/>
              <a:lstStyle/>
              <a:p>
                <a:pPr algn="l" rtl="0"/>
                <a:endParaRPr lang="en-US"/>
              </a:p>
            </p:txBody>
          </p:sp>
          <p:sp>
            <p:nvSpPr>
              <p:cNvPr id="21155" name="Freeform 197"/>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0 h 1"/>
                  <a:gd name="T32" fmla="*/ 1 w 1"/>
                  <a:gd name="T33" fmla="*/ 1 h 1"/>
                  <a:gd name="T34" fmla="*/ 1 w 1"/>
                  <a:gd name="T35" fmla="*/ 1 h 1"/>
                  <a:gd name="T36" fmla="*/ 0 w 1"/>
                  <a:gd name="T37" fmla="*/ 1 h 1"/>
                  <a:gd name="T38" fmla="*/ 0 w 1"/>
                  <a:gd name="T39" fmla="*/ 1 h 1"/>
                  <a:gd name="T40" fmla="*/ 0 w 1"/>
                  <a:gd name="T41" fmla="*/ 1 h 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
                  <a:gd name="T64" fmla="*/ 0 h 1"/>
                  <a:gd name="T65" fmla="*/ 1 w 1"/>
                  <a:gd name="T66" fmla="*/ 1 h 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 h="1">
                    <a:moveTo>
                      <a:pt x="0" y="1"/>
                    </a:moveTo>
                    <a:lnTo>
                      <a:pt x="0" y="1"/>
                    </a:lnTo>
                    <a:lnTo>
                      <a:pt x="0" y="0"/>
                    </a:lnTo>
                    <a:lnTo>
                      <a:pt x="1" y="0"/>
                    </a:lnTo>
                    <a:lnTo>
                      <a:pt x="1" y="1"/>
                    </a:lnTo>
                    <a:lnTo>
                      <a:pt x="0" y="1"/>
                    </a:lnTo>
                    <a:close/>
                  </a:path>
                </a:pathLst>
              </a:custGeom>
              <a:solidFill>
                <a:srgbClr val="525252"/>
              </a:solidFill>
              <a:ln w="1588">
                <a:solidFill>
                  <a:srgbClr val="525252"/>
                </a:solidFill>
                <a:prstDash val="solid"/>
                <a:round/>
                <a:headEnd/>
                <a:tailEnd/>
              </a:ln>
            </p:spPr>
            <p:txBody>
              <a:bodyPr/>
              <a:lstStyle/>
              <a:p>
                <a:pPr algn="l" rtl="0"/>
                <a:endParaRPr lang="en-US"/>
              </a:p>
            </p:txBody>
          </p:sp>
          <p:sp>
            <p:nvSpPr>
              <p:cNvPr id="21156" name="Freeform 198"/>
              <p:cNvSpPr>
                <a:spLocks/>
              </p:cNvSpPr>
              <p:nvPr/>
            </p:nvSpPr>
            <p:spPr bwMode="auto">
              <a:xfrm>
                <a:off x="2773" y="1927"/>
                <a:ext cx="3" cy="2"/>
              </a:xfrm>
              <a:custGeom>
                <a:avLst/>
                <a:gdLst>
                  <a:gd name="T0" fmla="*/ 0 w 3"/>
                  <a:gd name="T1" fmla="*/ 1 h 2"/>
                  <a:gd name="T2" fmla="*/ 0 w 3"/>
                  <a:gd name="T3" fmla="*/ 0 h 2"/>
                  <a:gd name="T4" fmla="*/ 0 w 3"/>
                  <a:gd name="T5" fmla="*/ 0 h 2"/>
                  <a:gd name="T6" fmla="*/ 0 w 3"/>
                  <a:gd name="T7" fmla="*/ 0 h 2"/>
                  <a:gd name="T8" fmla="*/ 1 w 3"/>
                  <a:gd name="T9" fmla="*/ 0 h 2"/>
                  <a:gd name="T10" fmla="*/ 1 w 3"/>
                  <a:gd name="T11" fmla="*/ 0 h 2"/>
                  <a:gd name="T12" fmla="*/ 1 w 3"/>
                  <a:gd name="T13" fmla="*/ 0 h 2"/>
                  <a:gd name="T14" fmla="*/ 1 w 3"/>
                  <a:gd name="T15" fmla="*/ 0 h 2"/>
                  <a:gd name="T16" fmla="*/ 2 w 3"/>
                  <a:gd name="T17" fmla="*/ 0 h 2"/>
                  <a:gd name="T18" fmla="*/ 2 w 3"/>
                  <a:gd name="T19" fmla="*/ 0 h 2"/>
                  <a:gd name="T20" fmla="*/ 2 w 3"/>
                  <a:gd name="T21" fmla="*/ 0 h 2"/>
                  <a:gd name="T22" fmla="*/ 2 w 3"/>
                  <a:gd name="T23" fmla="*/ 0 h 2"/>
                  <a:gd name="T24" fmla="*/ 2 w 3"/>
                  <a:gd name="T25" fmla="*/ 0 h 2"/>
                  <a:gd name="T26" fmla="*/ 3 w 3"/>
                  <a:gd name="T27" fmla="*/ 0 h 2"/>
                  <a:gd name="T28" fmla="*/ 3 w 3"/>
                  <a:gd name="T29" fmla="*/ 0 h 2"/>
                  <a:gd name="T30" fmla="*/ 3 w 3"/>
                  <a:gd name="T31" fmla="*/ 0 h 2"/>
                  <a:gd name="T32" fmla="*/ 3 w 3"/>
                  <a:gd name="T33" fmla="*/ 0 h 2"/>
                  <a:gd name="T34" fmla="*/ 3 w 3"/>
                  <a:gd name="T35" fmla="*/ 1 h 2"/>
                  <a:gd name="T36" fmla="*/ 3 w 3"/>
                  <a:gd name="T37" fmla="*/ 2 h 2"/>
                  <a:gd name="T38" fmla="*/ 3 w 3"/>
                  <a:gd name="T39" fmla="*/ 2 h 2"/>
                  <a:gd name="T40" fmla="*/ 3 w 3"/>
                  <a:gd name="T41" fmla="*/ 2 h 2"/>
                  <a:gd name="T42" fmla="*/ 2 w 3"/>
                  <a:gd name="T43" fmla="*/ 2 h 2"/>
                  <a:gd name="T44" fmla="*/ 2 w 3"/>
                  <a:gd name="T45" fmla="*/ 2 h 2"/>
                  <a:gd name="T46" fmla="*/ 2 w 3"/>
                  <a:gd name="T47" fmla="*/ 2 h 2"/>
                  <a:gd name="T48" fmla="*/ 2 w 3"/>
                  <a:gd name="T49" fmla="*/ 2 h 2"/>
                  <a:gd name="T50" fmla="*/ 2 w 3"/>
                  <a:gd name="T51" fmla="*/ 2 h 2"/>
                  <a:gd name="T52" fmla="*/ 1 w 3"/>
                  <a:gd name="T53" fmla="*/ 2 h 2"/>
                  <a:gd name="T54" fmla="*/ 1 w 3"/>
                  <a:gd name="T55" fmla="*/ 2 h 2"/>
                  <a:gd name="T56" fmla="*/ 1 w 3"/>
                  <a:gd name="T57" fmla="*/ 2 h 2"/>
                  <a:gd name="T58" fmla="*/ 1 w 3"/>
                  <a:gd name="T59" fmla="*/ 2 h 2"/>
                  <a:gd name="T60" fmla="*/ 1 w 3"/>
                  <a:gd name="T61" fmla="*/ 2 h 2"/>
                  <a:gd name="T62" fmla="*/ 0 w 3"/>
                  <a:gd name="T63" fmla="*/ 2 h 2"/>
                  <a:gd name="T64" fmla="*/ 0 w 3"/>
                  <a:gd name="T65" fmla="*/ 2 h 2"/>
                  <a:gd name="T66" fmla="*/ 0 w 3"/>
                  <a:gd name="T67" fmla="*/ 1 h 2"/>
                  <a:gd name="T68" fmla="*/ 0 w 3"/>
                  <a:gd name="T69" fmla="*/ 1 h 2"/>
                  <a:gd name="T70" fmla="*/ 1 w 3"/>
                  <a:gd name="T71" fmla="*/ 1 h 2"/>
                  <a:gd name="T72" fmla="*/ 1 w 3"/>
                  <a:gd name="T73" fmla="*/ 2 h 2"/>
                  <a:gd name="T74" fmla="*/ 1 w 3"/>
                  <a:gd name="T75" fmla="*/ 2 h 2"/>
                  <a:gd name="T76" fmla="*/ 1 w 3"/>
                  <a:gd name="T77" fmla="*/ 2 h 2"/>
                  <a:gd name="T78" fmla="*/ 1 w 3"/>
                  <a:gd name="T79" fmla="*/ 2 h 2"/>
                  <a:gd name="T80" fmla="*/ 2 w 3"/>
                  <a:gd name="T81" fmla="*/ 2 h 2"/>
                  <a:gd name="T82" fmla="*/ 2 w 3"/>
                  <a:gd name="T83" fmla="*/ 2 h 2"/>
                  <a:gd name="T84" fmla="*/ 2 w 3"/>
                  <a:gd name="T85" fmla="*/ 2 h 2"/>
                  <a:gd name="T86" fmla="*/ 2 w 3"/>
                  <a:gd name="T87" fmla="*/ 2 h 2"/>
                  <a:gd name="T88" fmla="*/ 2 w 3"/>
                  <a:gd name="T89" fmla="*/ 2 h 2"/>
                  <a:gd name="T90" fmla="*/ 2 w 3"/>
                  <a:gd name="T91" fmla="*/ 2 h 2"/>
                  <a:gd name="T92" fmla="*/ 2 w 3"/>
                  <a:gd name="T93" fmla="*/ 2 h 2"/>
                  <a:gd name="T94" fmla="*/ 2 w 3"/>
                  <a:gd name="T95" fmla="*/ 1 h 2"/>
                  <a:gd name="T96" fmla="*/ 2 w 3"/>
                  <a:gd name="T97" fmla="*/ 1 h 2"/>
                  <a:gd name="T98" fmla="*/ 2 w 3"/>
                  <a:gd name="T99" fmla="*/ 0 h 2"/>
                  <a:gd name="T100" fmla="*/ 2 w 3"/>
                  <a:gd name="T101" fmla="*/ 0 h 2"/>
                  <a:gd name="T102" fmla="*/ 2 w 3"/>
                  <a:gd name="T103" fmla="*/ 0 h 2"/>
                  <a:gd name="T104" fmla="*/ 2 w 3"/>
                  <a:gd name="T105" fmla="*/ 0 h 2"/>
                  <a:gd name="T106" fmla="*/ 2 w 3"/>
                  <a:gd name="T107" fmla="*/ 0 h 2"/>
                  <a:gd name="T108" fmla="*/ 2 w 3"/>
                  <a:gd name="T109" fmla="*/ 0 h 2"/>
                  <a:gd name="T110" fmla="*/ 2 w 3"/>
                  <a:gd name="T111" fmla="*/ 0 h 2"/>
                  <a:gd name="T112" fmla="*/ 1 w 3"/>
                  <a:gd name="T113" fmla="*/ 0 h 2"/>
                  <a:gd name="T114" fmla="*/ 1 w 3"/>
                  <a:gd name="T115" fmla="*/ 0 h 2"/>
                  <a:gd name="T116" fmla="*/ 1 w 3"/>
                  <a:gd name="T117" fmla="*/ 0 h 2"/>
                  <a:gd name="T118" fmla="*/ 1 w 3"/>
                  <a:gd name="T119" fmla="*/ 0 h 2"/>
                  <a:gd name="T120" fmla="*/ 1 w 3"/>
                  <a:gd name="T121" fmla="*/ 0 h 2"/>
                  <a:gd name="T122" fmla="*/ 1 w 3"/>
                  <a:gd name="T123" fmla="*/ 1 h 2"/>
                  <a:gd name="T124" fmla="*/ 0 w 3"/>
                  <a:gd name="T125" fmla="*/ 1 h 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
                  <a:gd name="T190" fmla="*/ 0 h 2"/>
                  <a:gd name="T191" fmla="*/ 3 w 3"/>
                  <a:gd name="T192" fmla="*/ 2 h 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 h="2">
                    <a:moveTo>
                      <a:pt x="0" y="1"/>
                    </a:moveTo>
                    <a:lnTo>
                      <a:pt x="0" y="0"/>
                    </a:lnTo>
                    <a:lnTo>
                      <a:pt x="1" y="0"/>
                    </a:lnTo>
                    <a:lnTo>
                      <a:pt x="2" y="0"/>
                    </a:lnTo>
                    <a:lnTo>
                      <a:pt x="3" y="0"/>
                    </a:lnTo>
                    <a:lnTo>
                      <a:pt x="3" y="1"/>
                    </a:lnTo>
                    <a:lnTo>
                      <a:pt x="3" y="2"/>
                    </a:lnTo>
                    <a:lnTo>
                      <a:pt x="2" y="2"/>
                    </a:lnTo>
                    <a:lnTo>
                      <a:pt x="1" y="2"/>
                    </a:lnTo>
                    <a:lnTo>
                      <a:pt x="0" y="2"/>
                    </a:lnTo>
                    <a:lnTo>
                      <a:pt x="0" y="1"/>
                    </a:lnTo>
                    <a:lnTo>
                      <a:pt x="1" y="1"/>
                    </a:lnTo>
                    <a:lnTo>
                      <a:pt x="1" y="2"/>
                    </a:lnTo>
                    <a:lnTo>
                      <a:pt x="2" y="2"/>
                    </a:lnTo>
                    <a:lnTo>
                      <a:pt x="2" y="1"/>
                    </a:lnTo>
                    <a:lnTo>
                      <a:pt x="2" y="0"/>
                    </a:lnTo>
                    <a:lnTo>
                      <a:pt x="1" y="0"/>
                    </a:lnTo>
                    <a:lnTo>
                      <a:pt x="1" y="1"/>
                    </a:lnTo>
                    <a:lnTo>
                      <a:pt x="0" y="1"/>
                    </a:lnTo>
                    <a:close/>
                  </a:path>
                </a:pathLst>
              </a:custGeom>
              <a:solidFill>
                <a:srgbClr val="DEDEDE"/>
              </a:solidFill>
              <a:ln w="9525">
                <a:noFill/>
                <a:round/>
                <a:headEnd/>
                <a:tailEnd/>
              </a:ln>
            </p:spPr>
            <p:txBody>
              <a:bodyPr/>
              <a:lstStyle/>
              <a:p>
                <a:pPr algn="l" rtl="0"/>
                <a:endParaRPr lang="en-US"/>
              </a:p>
            </p:txBody>
          </p:sp>
          <p:sp>
            <p:nvSpPr>
              <p:cNvPr id="21157" name="Freeform 199"/>
              <p:cNvSpPr>
                <a:spLocks/>
              </p:cNvSpPr>
              <p:nvPr/>
            </p:nvSpPr>
            <p:spPr bwMode="auto">
              <a:xfrm>
                <a:off x="2779" y="1927"/>
                <a:ext cx="2" cy="2"/>
              </a:xfrm>
              <a:custGeom>
                <a:avLst/>
                <a:gdLst>
                  <a:gd name="T0" fmla="*/ 0 w 2"/>
                  <a:gd name="T1" fmla="*/ 0 h 2"/>
                  <a:gd name="T2" fmla="*/ 0 w 2"/>
                  <a:gd name="T3" fmla="*/ 0 h 2"/>
                  <a:gd name="T4" fmla="*/ 0 w 2"/>
                  <a:gd name="T5" fmla="*/ 0 h 2"/>
                  <a:gd name="T6" fmla="*/ 1 w 2"/>
                  <a:gd name="T7" fmla="*/ 0 h 2"/>
                  <a:gd name="T8" fmla="*/ 1 w 2"/>
                  <a:gd name="T9" fmla="*/ 0 h 2"/>
                  <a:gd name="T10" fmla="*/ 2 w 2"/>
                  <a:gd name="T11" fmla="*/ 0 h 2"/>
                  <a:gd name="T12" fmla="*/ 2 w 2"/>
                  <a:gd name="T13" fmla="*/ 0 h 2"/>
                  <a:gd name="T14" fmla="*/ 2 w 2"/>
                  <a:gd name="T15" fmla="*/ 0 h 2"/>
                  <a:gd name="T16" fmla="*/ 2 w 2"/>
                  <a:gd name="T17" fmla="*/ 1 h 2"/>
                  <a:gd name="T18" fmla="*/ 2 w 2"/>
                  <a:gd name="T19" fmla="*/ 2 h 2"/>
                  <a:gd name="T20" fmla="*/ 2 w 2"/>
                  <a:gd name="T21" fmla="*/ 2 h 2"/>
                  <a:gd name="T22" fmla="*/ 2 w 2"/>
                  <a:gd name="T23" fmla="*/ 2 h 2"/>
                  <a:gd name="T24" fmla="*/ 1 w 2"/>
                  <a:gd name="T25" fmla="*/ 2 h 2"/>
                  <a:gd name="T26" fmla="*/ 1 w 2"/>
                  <a:gd name="T27" fmla="*/ 2 h 2"/>
                  <a:gd name="T28" fmla="*/ 0 w 2"/>
                  <a:gd name="T29" fmla="*/ 2 h 2"/>
                  <a:gd name="T30" fmla="*/ 0 w 2"/>
                  <a:gd name="T31" fmla="*/ 2 h 2"/>
                  <a:gd name="T32" fmla="*/ 0 w 2"/>
                  <a:gd name="T33" fmla="*/ 1 h 2"/>
                  <a:gd name="T34" fmla="*/ 1 w 2"/>
                  <a:gd name="T35" fmla="*/ 1 h 2"/>
                  <a:gd name="T36" fmla="*/ 1 w 2"/>
                  <a:gd name="T37" fmla="*/ 2 h 2"/>
                  <a:gd name="T38" fmla="*/ 1 w 2"/>
                  <a:gd name="T39" fmla="*/ 2 h 2"/>
                  <a:gd name="T40" fmla="*/ 1 w 2"/>
                  <a:gd name="T41" fmla="*/ 2 h 2"/>
                  <a:gd name="T42" fmla="*/ 1 w 2"/>
                  <a:gd name="T43" fmla="*/ 2 h 2"/>
                  <a:gd name="T44" fmla="*/ 2 w 2"/>
                  <a:gd name="T45" fmla="*/ 2 h 2"/>
                  <a:gd name="T46" fmla="*/ 2 w 2"/>
                  <a:gd name="T47" fmla="*/ 1 h 2"/>
                  <a:gd name="T48" fmla="*/ 2 w 2"/>
                  <a:gd name="T49" fmla="*/ 0 h 2"/>
                  <a:gd name="T50" fmla="*/ 2 w 2"/>
                  <a:gd name="T51" fmla="*/ 0 h 2"/>
                  <a:gd name="T52" fmla="*/ 1 w 2"/>
                  <a:gd name="T53" fmla="*/ 0 h 2"/>
                  <a:gd name="T54" fmla="*/ 1 w 2"/>
                  <a:gd name="T55" fmla="*/ 0 h 2"/>
                  <a:gd name="T56" fmla="*/ 1 w 2"/>
                  <a:gd name="T57" fmla="*/ 0 h 2"/>
                  <a:gd name="T58" fmla="*/ 1 w 2"/>
                  <a:gd name="T59" fmla="*/ 0 h 2"/>
                  <a:gd name="T60" fmla="*/ 1 w 2"/>
                  <a:gd name="T61" fmla="*/ 0 h 2"/>
                  <a:gd name="T62" fmla="*/ 0 w 2"/>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
                  <a:gd name="T97" fmla="*/ 0 h 2"/>
                  <a:gd name="T98" fmla="*/ 2 w 2"/>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 h="2">
                    <a:moveTo>
                      <a:pt x="0" y="0"/>
                    </a:moveTo>
                    <a:lnTo>
                      <a:pt x="0" y="0"/>
                    </a:lnTo>
                    <a:lnTo>
                      <a:pt x="1" y="0"/>
                    </a:lnTo>
                    <a:lnTo>
                      <a:pt x="2" y="0"/>
                    </a:lnTo>
                    <a:lnTo>
                      <a:pt x="2" y="1"/>
                    </a:lnTo>
                    <a:lnTo>
                      <a:pt x="2" y="2"/>
                    </a:lnTo>
                    <a:lnTo>
                      <a:pt x="1" y="2"/>
                    </a:lnTo>
                    <a:lnTo>
                      <a:pt x="0" y="2"/>
                    </a:lnTo>
                    <a:lnTo>
                      <a:pt x="0" y="1"/>
                    </a:lnTo>
                    <a:lnTo>
                      <a:pt x="0" y="0"/>
                    </a:lnTo>
                    <a:lnTo>
                      <a:pt x="1" y="1"/>
                    </a:lnTo>
                    <a:lnTo>
                      <a:pt x="1" y="2"/>
                    </a:lnTo>
                    <a:lnTo>
                      <a:pt x="2" y="2"/>
                    </a:lnTo>
                    <a:lnTo>
                      <a:pt x="2" y="1"/>
                    </a:lnTo>
                    <a:lnTo>
                      <a:pt x="2" y="0"/>
                    </a:lnTo>
                    <a:lnTo>
                      <a:pt x="1" y="0"/>
                    </a:lnTo>
                    <a:lnTo>
                      <a:pt x="0"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21158" name="Freeform 200"/>
              <p:cNvSpPr>
                <a:spLocks/>
              </p:cNvSpPr>
              <p:nvPr/>
            </p:nvSpPr>
            <p:spPr bwMode="auto">
              <a:xfrm>
                <a:off x="2784" y="1926"/>
                <a:ext cx="3" cy="3"/>
              </a:xfrm>
              <a:custGeom>
                <a:avLst/>
                <a:gdLst>
                  <a:gd name="T0" fmla="*/ 0 w 3"/>
                  <a:gd name="T1" fmla="*/ 1 h 3"/>
                  <a:gd name="T2" fmla="*/ 1 w 3"/>
                  <a:gd name="T3" fmla="*/ 1 h 3"/>
                  <a:gd name="T4" fmla="*/ 1 w 3"/>
                  <a:gd name="T5" fmla="*/ 1 h 3"/>
                  <a:gd name="T6" fmla="*/ 1 w 3"/>
                  <a:gd name="T7" fmla="*/ 1 h 3"/>
                  <a:gd name="T8" fmla="*/ 2 w 3"/>
                  <a:gd name="T9" fmla="*/ 1 h 3"/>
                  <a:gd name="T10" fmla="*/ 2 w 3"/>
                  <a:gd name="T11" fmla="*/ 1 h 3"/>
                  <a:gd name="T12" fmla="*/ 3 w 3"/>
                  <a:gd name="T13" fmla="*/ 1 h 3"/>
                  <a:gd name="T14" fmla="*/ 3 w 3"/>
                  <a:gd name="T15" fmla="*/ 1 h 3"/>
                  <a:gd name="T16" fmla="*/ 3 w 3"/>
                  <a:gd name="T17" fmla="*/ 2 h 3"/>
                  <a:gd name="T18" fmla="*/ 3 w 3"/>
                  <a:gd name="T19" fmla="*/ 3 h 3"/>
                  <a:gd name="T20" fmla="*/ 3 w 3"/>
                  <a:gd name="T21" fmla="*/ 3 h 3"/>
                  <a:gd name="T22" fmla="*/ 2 w 3"/>
                  <a:gd name="T23" fmla="*/ 3 h 3"/>
                  <a:gd name="T24" fmla="*/ 2 w 3"/>
                  <a:gd name="T25" fmla="*/ 3 h 3"/>
                  <a:gd name="T26" fmla="*/ 1 w 3"/>
                  <a:gd name="T27" fmla="*/ 3 h 3"/>
                  <a:gd name="T28" fmla="*/ 1 w 3"/>
                  <a:gd name="T29" fmla="*/ 3 h 3"/>
                  <a:gd name="T30" fmla="*/ 0 w 3"/>
                  <a:gd name="T31" fmla="*/ 3 h 3"/>
                  <a:gd name="T32" fmla="*/ 0 w 3"/>
                  <a:gd name="T33" fmla="*/ 2 h 3"/>
                  <a:gd name="T34" fmla="*/ 1 w 3"/>
                  <a:gd name="T35" fmla="*/ 2 h 3"/>
                  <a:gd name="T36" fmla="*/ 1 w 3"/>
                  <a:gd name="T37" fmla="*/ 2 h 3"/>
                  <a:gd name="T38" fmla="*/ 1 w 3"/>
                  <a:gd name="T39" fmla="*/ 3 h 3"/>
                  <a:gd name="T40" fmla="*/ 1 w 3"/>
                  <a:gd name="T41" fmla="*/ 3 h 3"/>
                  <a:gd name="T42" fmla="*/ 2 w 3"/>
                  <a:gd name="T43" fmla="*/ 3 h 3"/>
                  <a:gd name="T44" fmla="*/ 2 w 3"/>
                  <a:gd name="T45" fmla="*/ 2 h 3"/>
                  <a:gd name="T46" fmla="*/ 2 w 3"/>
                  <a:gd name="T47" fmla="*/ 2 h 3"/>
                  <a:gd name="T48" fmla="*/ 2 w 3"/>
                  <a:gd name="T49" fmla="*/ 1 h 3"/>
                  <a:gd name="T50" fmla="*/ 2 w 3"/>
                  <a:gd name="T51" fmla="*/ 1 h 3"/>
                  <a:gd name="T52" fmla="*/ 2 w 3"/>
                  <a:gd name="T53" fmla="*/ 1 h 3"/>
                  <a:gd name="T54" fmla="*/ 1 w 3"/>
                  <a:gd name="T55" fmla="*/ 1 h 3"/>
                  <a:gd name="T56" fmla="*/ 1 w 3"/>
                  <a:gd name="T57" fmla="*/ 1 h 3"/>
                  <a:gd name="T58" fmla="*/ 1 w 3"/>
                  <a:gd name="T59" fmla="*/ 1 h 3"/>
                  <a:gd name="T60" fmla="*/ 1 w 3"/>
                  <a:gd name="T61" fmla="*/ 1 h 3"/>
                  <a:gd name="T62" fmla="*/ 0 w 3"/>
                  <a:gd name="T63" fmla="*/ 1 h 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3"/>
                  <a:gd name="T98" fmla="*/ 3 w 3"/>
                  <a:gd name="T99" fmla="*/ 3 h 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3">
                    <a:moveTo>
                      <a:pt x="0" y="1"/>
                    </a:moveTo>
                    <a:lnTo>
                      <a:pt x="0" y="1"/>
                    </a:lnTo>
                    <a:lnTo>
                      <a:pt x="1" y="1"/>
                    </a:lnTo>
                    <a:lnTo>
                      <a:pt x="2" y="0"/>
                    </a:lnTo>
                    <a:lnTo>
                      <a:pt x="2" y="1"/>
                    </a:lnTo>
                    <a:lnTo>
                      <a:pt x="3" y="1"/>
                    </a:lnTo>
                    <a:lnTo>
                      <a:pt x="3" y="2"/>
                    </a:lnTo>
                    <a:lnTo>
                      <a:pt x="3" y="3"/>
                    </a:lnTo>
                    <a:lnTo>
                      <a:pt x="2" y="3"/>
                    </a:lnTo>
                    <a:lnTo>
                      <a:pt x="1" y="3"/>
                    </a:lnTo>
                    <a:lnTo>
                      <a:pt x="0" y="3"/>
                    </a:lnTo>
                    <a:lnTo>
                      <a:pt x="0" y="2"/>
                    </a:lnTo>
                    <a:lnTo>
                      <a:pt x="0" y="1"/>
                    </a:lnTo>
                    <a:lnTo>
                      <a:pt x="1" y="2"/>
                    </a:lnTo>
                    <a:lnTo>
                      <a:pt x="1" y="3"/>
                    </a:lnTo>
                    <a:lnTo>
                      <a:pt x="2" y="3"/>
                    </a:lnTo>
                    <a:lnTo>
                      <a:pt x="2" y="2"/>
                    </a:lnTo>
                    <a:lnTo>
                      <a:pt x="2" y="1"/>
                    </a:lnTo>
                    <a:lnTo>
                      <a:pt x="1" y="1"/>
                    </a:lnTo>
                    <a:lnTo>
                      <a:pt x="1" y="2"/>
                    </a:lnTo>
                    <a:lnTo>
                      <a:pt x="0" y="1"/>
                    </a:lnTo>
                    <a:close/>
                  </a:path>
                </a:pathLst>
              </a:custGeom>
              <a:solidFill>
                <a:srgbClr val="DEDEDE"/>
              </a:solidFill>
              <a:ln w="9525">
                <a:noFill/>
                <a:round/>
                <a:headEnd/>
                <a:tailEnd/>
              </a:ln>
            </p:spPr>
            <p:txBody>
              <a:bodyPr/>
              <a:lstStyle/>
              <a:p>
                <a:pPr algn="l" rtl="0"/>
                <a:endParaRPr lang="en-US"/>
              </a:p>
            </p:txBody>
          </p:sp>
          <p:sp>
            <p:nvSpPr>
              <p:cNvPr id="21159" name="Freeform 201"/>
              <p:cNvSpPr>
                <a:spLocks/>
              </p:cNvSpPr>
              <p:nvPr/>
            </p:nvSpPr>
            <p:spPr bwMode="auto">
              <a:xfrm>
                <a:off x="2768" y="1927"/>
                <a:ext cx="3" cy="2"/>
              </a:xfrm>
              <a:custGeom>
                <a:avLst/>
                <a:gdLst>
                  <a:gd name="T0" fmla="*/ 3 w 3"/>
                  <a:gd name="T1" fmla="*/ 0 h 2"/>
                  <a:gd name="T2" fmla="*/ 1 w 3"/>
                  <a:gd name="T3" fmla="*/ 0 h 2"/>
                  <a:gd name="T4" fmla="*/ 1 w 3"/>
                  <a:gd name="T5" fmla="*/ 1 h 2"/>
                  <a:gd name="T6" fmla="*/ 1 w 3"/>
                  <a:gd name="T7" fmla="*/ 1 h 2"/>
                  <a:gd name="T8" fmla="*/ 1 w 3"/>
                  <a:gd name="T9" fmla="*/ 1 h 2"/>
                  <a:gd name="T10" fmla="*/ 2 w 3"/>
                  <a:gd name="T11" fmla="*/ 1 h 2"/>
                  <a:gd name="T12" fmla="*/ 2 w 3"/>
                  <a:gd name="T13" fmla="*/ 1 h 2"/>
                  <a:gd name="T14" fmla="*/ 3 w 3"/>
                  <a:gd name="T15" fmla="*/ 1 h 2"/>
                  <a:gd name="T16" fmla="*/ 3 w 3"/>
                  <a:gd name="T17" fmla="*/ 1 h 2"/>
                  <a:gd name="T18" fmla="*/ 3 w 3"/>
                  <a:gd name="T19" fmla="*/ 2 h 2"/>
                  <a:gd name="T20" fmla="*/ 3 w 3"/>
                  <a:gd name="T21" fmla="*/ 2 h 2"/>
                  <a:gd name="T22" fmla="*/ 2 w 3"/>
                  <a:gd name="T23" fmla="*/ 2 h 2"/>
                  <a:gd name="T24" fmla="*/ 1 w 3"/>
                  <a:gd name="T25" fmla="*/ 2 h 2"/>
                  <a:gd name="T26" fmla="*/ 1 w 3"/>
                  <a:gd name="T27" fmla="*/ 2 h 2"/>
                  <a:gd name="T28" fmla="*/ 0 w 3"/>
                  <a:gd name="T29" fmla="*/ 2 h 2"/>
                  <a:gd name="T30" fmla="*/ 0 w 3"/>
                  <a:gd name="T31" fmla="*/ 2 h 2"/>
                  <a:gd name="T32" fmla="*/ 0 w 3"/>
                  <a:gd name="T33" fmla="*/ 2 h 2"/>
                  <a:gd name="T34" fmla="*/ 1 w 3"/>
                  <a:gd name="T35" fmla="*/ 2 h 2"/>
                  <a:gd name="T36" fmla="*/ 1 w 3"/>
                  <a:gd name="T37" fmla="*/ 2 h 2"/>
                  <a:gd name="T38" fmla="*/ 1 w 3"/>
                  <a:gd name="T39" fmla="*/ 2 h 2"/>
                  <a:gd name="T40" fmla="*/ 1 w 3"/>
                  <a:gd name="T41" fmla="*/ 2 h 2"/>
                  <a:gd name="T42" fmla="*/ 2 w 3"/>
                  <a:gd name="T43" fmla="*/ 2 h 2"/>
                  <a:gd name="T44" fmla="*/ 2 w 3"/>
                  <a:gd name="T45" fmla="*/ 2 h 2"/>
                  <a:gd name="T46" fmla="*/ 2 w 3"/>
                  <a:gd name="T47" fmla="*/ 1 h 2"/>
                  <a:gd name="T48" fmla="*/ 2 w 3"/>
                  <a:gd name="T49" fmla="*/ 1 h 2"/>
                  <a:gd name="T50" fmla="*/ 2 w 3"/>
                  <a:gd name="T51" fmla="*/ 1 h 2"/>
                  <a:gd name="T52" fmla="*/ 1 w 3"/>
                  <a:gd name="T53" fmla="*/ 1 h 2"/>
                  <a:gd name="T54" fmla="*/ 1 w 3"/>
                  <a:gd name="T55" fmla="*/ 1 h 2"/>
                  <a:gd name="T56" fmla="*/ 1 w 3"/>
                  <a:gd name="T57" fmla="*/ 1 h 2"/>
                  <a:gd name="T58" fmla="*/ 1 w 3"/>
                  <a:gd name="T59" fmla="*/ 1 h 2"/>
                  <a:gd name="T60" fmla="*/ 1 w 3"/>
                  <a:gd name="T61" fmla="*/ 1 h 2"/>
                  <a:gd name="T62" fmla="*/ 0 w 3"/>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2"/>
                  <a:gd name="T98" fmla="*/ 3 w 3"/>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2">
                    <a:moveTo>
                      <a:pt x="0" y="0"/>
                    </a:moveTo>
                    <a:lnTo>
                      <a:pt x="3" y="0"/>
                    </a:lnTo>
                    <a:lnTo>
                      <a:pt x="1" y="0"/>
                    </a:lnTo>
                    <a:lnTo>
                      <a:pt x="1" y="1"/>
                    </a:lnTo>
                    <a:lnTo>
                      <a:pt x="2" y="1"/>
                    </a:lnTo>
                    <a:lnTo>
                      <a:pt x="3" y="1"/>
                    </a:lnTo>
                    <a:lnTo>
                      <a:pt x="3" y="2"/>
                    </a:lnTo>
                    <a:lnTo>
                      <a:pt x="2" y="2"/>
                    </a:lnTo>
                    <a:lnTo>
                      <a:pt x="1" y="2"/>
                    </a:lnTo>
                    <a:lnTo>
                      <a:pt x="0" y="2"/>
                    </a:lnTo>
                    <a:lnTo>
                      <a:pt x="1" y="2"/>
                    </a:lnTo>
                    <a:lnTo>
                      <a:pt x="2" y="2"/>
                    </a:lnTo>
                    <a:lnTo>
                      <a:pt x="2" y="1"/>
                    </a:lnTo>
                    <a:lnTo>
                      <a:pt x="1" y="1"/>
                    </a:lnTo>
                    <a:lnTo>
                      <a:pt x="0" y="1"/>
                    </a:lnTo>
                    <a:lnTo>
                      <a:pt x="0"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1160" name="Freeform 202"/>
              <p:cNvSpPr>
                <a:spLocks/>
              </p:cNvSpPr>
              <p:nvPr/>
            </p:nvSpPr>
            <p:spPr bwMode="auto">
              <a:xfrm>
                <a:off x="2725" y="1922"/>
                <a:ext cx="4" cy="4"/>
              </a:xfrm>
              <a:custGeom>
                <a:avLst/>
                <a:gdLst>
                  <a:gd name="T0" fmla="*/ 1 w 4"/>
                  <a:gd name="T1" fmla="*/ 1 h 4"/>
                  <a:gd name="T2" fmla="*/ 1 w 4"/>
                  <a:gd name="T3" fmla="*/ 1 h 4"/>
                  <a:gd name="T4" fmla="*/ 1 w 4"/>
                  <a:gd name="T5" fmla="*/ 1 h 4"/>
                  <a:gd name="T6" fmla="*/ 1 w 4"/>
                  <a:gd name="T7" fmla="*/ 1 h 4"/>
                  <a:gd name="T8" fmla="*/ 1 w 4"/>
                  <a:gd name="T9" fmla="*/ 1 h 4"/>
                  <a:gd name="T10" fmla="*/ 1 w 4"/>
                  <a:gd name="T11" fmla="*/ 2 h 4"/>
                  <a:gd name="T12" fmla="*/ 1 w 4"/>
                  <a:gd name="T13" fmla="*/ 2 h 4"/>
                  <a:gd name="T14" fmla="*/ 1 w 4"/>
                  <a:gd name="T15" fmla="*/ 3 h 4"/>
                  <a:gd name="T16" fmla="*/ 1 w 4"/>
                  <a:gd name="T17" fmla="*/ 3 h 4"/>
                  <a:gd name="T18" fmla="*/ 2 w 4"/>
                  <a:gd name="T19" fmla="*/ 2 h 4"/>
                  <a:gd name="T20" fmla="*/ 2 w 4"/>
                  <a:gd name="T21" fmla="*/ 2 h 4"/>
                  <a:gd name="T22" fmla="*/ 3 w 4"/>
                  <a:gd name="T23" fmla="*/ 1 h 4"/>
                  <a:gd name="T24" fmla="*/ 3 w 4"/>
                  <a:gd name="T25" fmla="*/ 1 h 4"/>
                  <a:gd name="T26" fmla="*/ 3 w 4"/>
                  <a:gd name="T27" fmla="*/ 1 h 4"/>
                  <a:gd name="T28" fmla="*/ 4 w 4"/>
                  <a:gd name="T29" fmla="*/ 1 h 4"/>
                  <a:gd name="T30" fmla="*/ 4 w 4"/>
                  <a:gd name="T31" fmla="*/ 1 h 4"/>
                  <a:gd name="T32" fmla="*/ 3 w 4"/>
                  <a:gd name="T33" fmla="*/ 2 h 4"/>
                  <a:gd name="T34" fmla="*/ 3 w 4"/>
                  <a:gd name="T35" fmla="*/ 3 h 4"/>
                  <a:gd name="T36" fmla="*/ 3 w 4"/>
                  <a:gd name="T37" fmla="*/ 3 h 4"/>
                  <a:gd name="T38" fmla="*/ 3 w 4"/>
                  <a:gd name="T39" fmla="*/ 3 h 4"/>
                  <a:gd name="T40" fmla="*/ 3 w 4"/>
                  <a:gd name="T41" fmla="*/ 4 h 4"/>
                  <a:gd name="T42" fmla="*/ 3 w 4"/>
                  <a:gd name="T43" fmla="*/ 4 h 4"/>
                  <a:gd name="T44" fmla="*/ 3 w 4"/>
                  <a:gd name="T45" fmla="*/ 4 h 4"/>
                  <a:gd name="T46" fmla="*/ 2 w 4"/>
                  <a:gd name="T47" fmla="*/ 4 h 4"/>
                  <a:gd name="T48" fmla="*/ 2 w 4"/>
                  <a:gd name="T49" fmla="*/ 4 h 4"/>
                  <a:gd name="T50" fmla="*/ 2 w 4"/>
                  <a:gd name="T51" fmla="*/ 4 h 4"/>
                  <a:gd name="T52" fmla="*/ 2 w 4"/>
                  <a:gd name="T53" fmla="*/ 3 h 4"/>
                  <a:gd name="T54" fmla="*/ 2 w 4"/>
                  <a:gd name="T55" fmla="*/ 3 h 4"/>
                  <a:gd name="T56" fmla="*/ 2 w 4"/>
                  <a:gd name="T57" fmla="*/ 4 h 4"/>
                  <a:gd name="T58" fmla="*/ 1 w 4"/>
                  <a:gd name="T59" fmla="*/ 4 h 4"/>
                  <a:gd name="T60" fmla="*/ 1 w 4"/>
                  <a:gd name="T61" fmla="*/ 4 h 4"/>
                  <a:gd name="T62" fmla="*/ 1 w 4"/>
                  <a:gd name="T63" fmla="*/ 4 h 4"/>
                  <a:gd name="T64" fmla="*/ 1 w 4"/>
                  <a:gd name="T65" fmla="*/ 3 h 4"/>
                  <a:gd name="T66" fmla="*/ 0 w 4"/>
                  <a:gd name="T67" fmla="*/ 3 h 4"/>
                  <a:gd name="T68" fmla="*/ 0 w 4"/>
                  <a:gd name="T69" fmla="*/ 2 h 4"/>
                  <a:gd name="T70" fmla="*/ 0 w 4"/>
                  <a:gd name="T71" fmla="*/ 2 h 4"/>
                  <a:gd name="T72" fmla="*/ 1 w 4"/>
                  <a:gd name="T73" fmla="*/ 1 h 4"/>
                  <a:gd name="T74" fmla="*/ 1 w 4"/>
                  <a:gd name="T75" fmla="*/ 1 h 4"/>
                  <a:gd name="T76" fmla="*/ 1 w 4"/>
                  <a:gd name="T77" fmla="*/ 0 h 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
                  <a:gd name="T118" fmla="*/ 0 h 4"/>
                  <a:gd name="T119" fmla="*/ 4 w 4"/>
                  <a:gd name="T120" fmla="*/ 4 h 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 h="4">
                    <a:moveTo>
                      <a:pt x="1" y="0"/>
                    </a:moveTo>
                    <a:lnTo>
                      <a:pt x="1" y="1"/>
                    </a:lnTo>
                    <a:lnTo>
                      <a:pt x="2" y="1"/>
                    </a:lnTo>
                    <a:lnTo>
                      <a:pt x="1" y="1"/>
                    </a:lnTo>
                    <a:lnTo>
                      <a:pt x="1" y="2"/>
                    </a:lnTo>
                    <a:lnTo>
                      <a:pt x="1" y="3"/>
                    </a:lnTo>
                    <a:lnTo>
                      <a:pt x="2" y="2"/>
                    </a:lnTo>
                    <a:lnTo>
                      <a:pt x="3" y="1"/>
                    </a:lnTo>
                    <a:lnTo>
                      <a:pt x="3" y="0"/>
                    </a:lnTo>
                    <a:lnTo>
                      <a:pt x="3" y="1"/>
                    </a:lnTo>
                    <a:lnTo>
                      <a:pt x="4" y="1"/>
                    </a:lnTo>
                    <a:lnTo>
                      <a:pt x="3" y="2"/>
                    </a:lnTo>
                    <a:lnTo>
                      <a:pt x="3" y="3"/>
                    </a:lnTo>
                    <a:lnTo>
                      <a:pt x="3" y="4"/>
                    </a:lnTo>
                    <a:lnTo>
                      <a:pt x="2" y="4"/>
                    </a:lnTo>
                    <a:lnTo>
                      <a:pt x="2" y="3"/>
                    </a:lnTo>
                    <a:lnTo>
                      <a:pt x="2" y="4"/>
                    </a:lnTo>
                    <a:lnTo>
                      <a:pt x="1" y="4"/>
                    </a:lnTo>
                    <a:lnTo>
                      <a:pt x="1" y="3"/>
                    </a:lnTo>
                    <a:lnTo>
                      <a:pt x="0" y="3"/>
                    </a:lnTo>
                    <a:lnTo>
                      <a:pt x="0" y="2"/>
                    </a:lnTo>
                    <a:lnTo>
                      <a:pt x="1" y="1"/>
                    </a:lnTo>
                    <a:lnTo>
                      <a:pt x="1"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1161" name="Freeform 203"/>
              <p:cNvSpPr>
                <a:spLocks/>
              </p:cNvSpPr>
              <p:nvPr/>
            </p:nvSpPr>
            <p:spPr bwMode="auto">
              <a:xfrm>
                <a:off x="2728" y="1922"/>
                <a:ext cx="3" cy="4"/>
              </a:xfrm>
              <a:custGeom>
                <a:avLst/>
                <a:gdLst>
                  <a:gd name="T0" fmla="*/ 1 w 3"/>
                  <a:gd name="T1" fmla="*/ 1 h 4"/>
                  <a:gd name="T2" fmla="*/ 1 w 3"/>
                  <a:gd name="T3" fmla="*/ 1 h 4"/>
                  <a:gd name="T4" fmla="*/ 1 w 3"/>
                  <a:gd name="T5" fmla="*/ 1 h 4"/>
                  <a:gd name="T6" fmla="*/ 2 w 3"/>
                  <a:gd name="T7" fmla="*/ 1 h 4"/>
                  <a:gd name="T8" fmla="*/ 2 w 3"/>
                  <a:gd name="T9" fmla="*/ 1 h 4"/>
                  <a:gd name="T10" fmla="*/ 2 w 3"/>
                  <a:gd name="T11" fmla="*/ 1 h 4"/>
                  <a:gd name="T12" fmla="*/ 2 w 3"/>
                  <a:gd name="T13" fmla="*/ 1 h 4"/>
                  <a:gd name="T14" fmla="*/ 2 w 3"/>
                  <a:gd name="T15" fmla="*/ 0 h 4"/>
                  <a:gd name="T16" fmla="*/ 2 w 3"/>
                  <a:gd name="T17" fmla="*/ 0 h 4"/>
                  <a:gd name="T18" fmla="*/ 2 w 3"/>
                  <a:gd name="T19" fmla="*/ 0 h 4"/>
                  <a:gd name="T20" fmla="*/ 2 w 3"/>
                  <a:gd name="T21" fmla="*/ 0 h 4"/>
                  <a:gd name="T22" fmla="*/ 2 w 3"/>
                  <a:gd name="T23" fmla="*/ 0 h 4"/>
                  <a:gd name="T24" fmla="*/ 2 w 3"/>
                  <a:gd name="T25" fmla="*/ 1 h 4"/>
                  <a:gd name="T26" fmla="*/ 2 w 3"/>
                  <a:gd name="T27" fmla="*/ 1 h 4"/>
                  <a:gd name="T28" fmla="*/ 2 w 3"/>
                  <a:gd name="T29" fmla="*/ 1 h 4"/>
                  <a:gd name="T30" fmla="*/ 2 w 3"/>
                  <a:gd name="T31" fmla="*/ 2 h 4"/>
                  <a:gd name="T32" fmla="*/ 2 w 3"/>
                  <a:gd name="T33" fmla="*/ 2 h 4"/>
                  <a:gd name="T34" fmla="*/ 1 w 3"/>
                  <a:gd name="T35" fmla="*/ 2 h 4"/>
                  <a:gd name="T36" fmla="*/ 1 w 3"/>
                  <a:gd name="T37" fmla="*/ 2 h 4"/>
                  <a:gd name="T38" fmla="*/ 1 w 3"/>
                  <a:gd name="T39" fmla="*/ 3 h 4"/>
                  <a:gd name="T40" fmla="*/ 1 w 3"/>
                  <a:gd name="T41" fmla="*/ 3 h 4"/>
                  <a:gd name="T42" fmla="*/ 1 w 3"/>
                  <a:gd name="T43" fmla="*/ 3 h 4"/>
                  <a:gd name="T44" fmla="*/ 2 w 3"/>
                  <a:gd name="T45" fmla="*/ 3 h 4"/>
                  <a:gd name="T46" fmla="*/ 2 w 3"/>
                  <a:gd name="T47" fmla="*/ 2 h 4"/>
                  <a:gd name="T48" fmla="*/ 2 w 3"/>
                  <a:gd name="T49" fmla="*/ 2 h 4"/>
                  <a:gd name="T50" fmla="*/ 2 w 3"/>
                  <a:gd name="T51" fmla="*/ 2 h 4"/>
                  <a:gd name="T52" fmla="*/ 2 w 3"/>
                  <a:gd name="T53" fmla="*/ 2 h 4"/>
                  <a:gd name="T54" fmla="*/ 3 w 3"/>
                  <a:gd name="T55" fmla="*/ 2 h 4"/>
                  <a:gd name="T56" fmla="*/ 3 w 3"/>
                  <a:gd name="T57" fmla="*/ 2 h 4"/>
                  <a:gd name="T58" fmla="*/ 3 w 3"/>
                  <a:gd name="T59" fmla="*/ 3 h 4"/>
                  <a:gd name="T60" fmla="*/ 3 w 3"/>
                  <a:gd name="T61" fmla="*/ 3 h 4"/>
                  <a:gd name="T62" fmla="*/ 3 w 3"/>
                  <a:gd name="T63" fmla="*/ 3 h 4"/>
                  <a:gd name="T64" fmla="*/ 2 w 3"/>
                  <a:gd name="T65" fmla="*/ 3 h 4"/>
                  <a:gd name="T66" fmla="*/ 2 w 3"/>
                  <a:gd name="T67" fmla="*/ 3 h 4"/>
                  <a:gd name="T68" fmla="*/ 2 w 3"/>
                  <a:gd name="T69" fmla="*/ 3 h 4"/>
                  <a:gd name="T70" fmla="*/ 1 w 3"/>
                  <a:gd name="T71" fmla="*/ 3 h 4"/>
                  <a:gd name="T72" fmla="*/ 1 w 3"/>
                  <a:gd name="T73" fmla="*/ 4 h 4"/>
                  <a:gd name="T74" fmla="*/ 1 w 3"/>
                  <a:gd name="T75" fmla="*/ 4 h 4"/>
                  <a:gd name="T76" fmla="*/ 0 w 3"/>
                  <a:gd name="T77" fmla="*/ 4 h 4"/>
                  <a:gd name="T78" fmla="*/ 0 w 3"/>
                  <a:gd name="T79" fmla="*/ 4 h 4"/>
                  <a:gd name="T80" fmla="*/ 0 w 3"/>
                  <a:gd name="T81" fmla="*/ 4 h 4"/>
                  <a:gd name="T82" fmla="*/ 0 w 3"/>
                  <a:gd name="T83" fmla="*/ 4 h 4"/>
                  <a:gd name="T84" fmla="*/ 0 w 3"/>
                  <a:gd name="T85" fmla="*/ 4 h 4"/>
                  <a:gd name="T86" fmla="*/ 0 w 3"/>
                  <a:gd name="T87" fmla="*/ 4 h 4"/>
                  <a:gd name="T88" fmla="*/ 0 w 3"/>
                  <a:gd name="T89" fmla="*/ 4 h 4"/>
                  <a:gd name="T90" fmla="*/ 0 w 3"/>
                  <a:gd name="T91" fmla="*/ 3 h 4"/>
                  <a:gd name="T92" fmla="*/ 0 w 3"/>
                  <a:gd name="T93" fmla="*/ 3 h 4"/>
                  <a:gd name="T94" fmla="*/ 0 w 3"/>
                  <a:gd name="T95" fmla="*/ 3 h 4"/>
                  <a:gd name="T96" fmla="*/ 1 w 3"/>
                  <a:gd name="T97" fmla="*/ 2 h 4"/>
                  <a:gd name="T98" fmla="*/ 1 w 3"/>
                  <a:gd name="T99" fmla="*/ 2 h 4"/>
                  <a:gd name="T100" fmla="*/ 1 w 3"/>
                  <a:gd name="T101" fmla="*/ 1 h 4"/>
                  <a:gd name="T102" fmla="*/ 1 w 3"/>
                  <a:gd name="T103" fmla="*/ 1 h 4"/>
                  <a:gd name="T104" fmla="*/ 1 w 3"/>
                  <a:gd name="T105" fmla="*/ 1 h 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
                  <a:gd name="T160" fmla="*/ 0 h 4"/>
                  <a:gd name="T161" fmla="*/ 3 w 3"/>
                  <a:gd name="T162" fmla="*/ 4 h 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 h="4">
                    <a:moveTo>
                      <a:pt x="1" y="1"/>
                    </a:moveTo>
                    <a:lnTo>
                      <a:pt x="1" y="1"/>
                    </a:lnTo>
                    <a:lnTo>
                      <a:pt x="2" y="1"/>
                    </a:lnTo>
                    <a:lnTo>
                      <a:pt x="2" y="0"/>
                    </a:lnTo>
                    <a:lnTo>
                      <a:pt x="2" y="1"/>
                    </a:lnTo>
                    <a:lnTo>
                      <a:pt x="2" y="2"/>
                    </a:lnTo>
                    <a:lnTo>
                      <a:pt x="1" y="2"/>
                    </a:lnTo>
                    <a:lnTo>
                      <a:pt x="1" y="3"/>
                    </a:lnTo>
                    <a:lnTo>
                      <a:pt x="2" y="3"/>
                    </a:lnTo>
                    <a:lnTo>
                      <a:pt x="2" y="2"/>
                    </a:lnTo>
                    <a:lnTo>
                      <a:pt x="3" y="2"/>
                    </a:lnTo>
                    <a:lnTo>
                      <a:pt x="3" y="3"/>
                    </a:lnTo>
                    <a:lnTo>
                      <a:pt x="2" y="3"/>
                    </a:lnTo>
                    <a:lnTo>
                      <a:pt x="1" y="3"/>
                    </a:lnTo>
                    <a:lnTo>
                      <a:pt x="1" y="4"/>
                    </a:lnTo>
                    <a:lnTo>
                      <a:pt x="0" y="4"/>
                    </a:lnTo>
                    <a:lnTo>
                      <a:pt x="0" y="3"/>
                    </a:lnTo>
                    <a:lnTo>
                      <a:pt x="1" y="2"/>
                    </a:lnTo>
                    <a:lnTo>
                      <a:pt x="1" y="1"/>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1162" name="Freeform 204"/>
              <p:cNvSpPr>
                <a:spLocks/>
              </p:cNvSpPr>
              <p:nvPr/>
            </p:nvSpPr>
            <p:spPr bwMode="auto">
              <a:xfrm>
                <a:off x="2730" y="1922"/>
                <a:ext cx="3" cy="4"/>
              </a:xfrm>
              <a:custGeom>
                <a:avLst/>
                <a:gdLst>
                  <a:gd name="T0" fmla="*/ 3 w 3"/>
                  <a:gd name="T1" fmla="*/ 0 h 4"/>
                  <a:gd name="T2" fmla="*/ 3 w 3"/>
                  <a:gd name="T3" fmla="*/ 0 h 4"/>
                  <a:gd name="T4" fmla="*/ 3 w 3"/>
                  <a:gd name="T5" fmla="*/ 0 h 4"/>
                  <a:gd name="T6" fmla="*/ 3 w 3"/>
                  <a:gd name="T7" fmla="*/ 0 h 4"/>
                  <a:gd name="T8" fmla="*/ 3 w 3"/>
                  <a:gd name="T9" fmla="*/ 0 h 4"/>
                  <a:gd name="T10" fmla="*/ 3 w 3"/>
                  <a:gd name="T11" fmla="*/ 0 h 4"/>
                  <a:gd name="T12" fmla="*/ 2 w 3"/>
                  <a:gd name="T13" fmla="*/ 0 h 4"/>
                  <a:gd name="T14" fmla="*/ 2 w 3"/>
                  <a:gd name="T15" fmla="*/ 0 h 4"/>
                  <a:gd name="T16" fmla="*/ 2 w 3"/>
                  <a:gd name="T17" fmla="*/ 0 h 4"/>
                  <a:gd name="T18" fmla="*/ 1 w 3"/>
                  <a:gd name="T19" fmla="*/ 0 h 4"/>
                  <a:gd name="T20" fmla="*/ 1 w 3"/>
                  <a:gd name="T21" fmla="*/ 0 h 4"/>
                  <a:gd name="T22" fmla="*/ 1 w 3"/>
                  <a:gd name="T23" fmla="*/ 1 h 4"/>
                  <a:gd name="T24" fmla="*/ 1 w 3"/>
                  <a:gd name="T25" fmla="*/ 1 h 4"/>
                  <a:gd name="T26" fmla="*/ 1 w 3"/>
                  <a:gd name="T27" fmla="*/ 1 h 4"/>
                  <a:gd name="T28" fmla="*/ 0 w 3"/>
                  <a:gd name="T29" fmla="*/ 1 h 4"/>
                  <a:gd name="T30" fmla="*/ 0 w 3"/>
                  <a:gd name="T31" fmla="*/ 1 h 4"/>
                  <a:gd name="T32" fmla="*/ 0 w 3"/>
                  <a:gd name="T33" fmla="*/ 1 h 4"/>
                  <a:gd name="T34" fmla="*/ 0 w 3"/>
                  <a:gd name="T35" fmla="*/ 1 h 4"/>
                  <a:gd name="T36" fmla="*/ 0 w 3"/>
                  <a:gd name="T37" fmla="*/ 2 h 4"/>
                  <a:gd name="T38" fmla="*/ 0 w 3"/>
                  <a:gd name="T39" fmla="*/ 2 h 4"/>
                  <a:gd name="T40" fmla="*/ 0 w 3"/>
                  <a:gd name="T41" fmla="*/ 2 h 4"/>
                  <a:gd name="T42" fmla="*/ 0 w 3"/>
                  <a:gd name="T43" fmla="*/ 2 h 4"/>
                  <a:gd name="T44" fmla="*/ 1 w 3"/>
                  <a:gd name="T45" fmla="*/ 2 h 4"/>
                  <a:gd name="T46" fmla="*/ 1 w 3"/>
                  <a:gd name="T47" fmla="*/ 2 h 4"/>
                  <a:gd name="T48" fmla="*/ 1 w 3"/>
                  <a:gd name="T49" fmla="*/ 1 h 4"/>
                  <a:gd name="T50" fmla="*/ 1 w 3"/>
                  <a:gd name="T51" fmla="*/ 1 h 4"/>
                  <a:gd name="T52" fmla="*/ 1 w 3"/>
                  <a:gd name="T53" fmla="*/ 1 h 4"/>
                  <a:gd name="T54" fmla="*/ 1 w 3"/>
                  <a:gd name="T55" fmla="*/ 2 h 4"/>
                  <a:gd name="T56" fmla="*/ 1 w 3"/>
                  <a:gd name="T57" fmla="*/ 2 h 4"/>
                  <a:gd name="T58" fmla="*/ 1 w 3"/>
                  <a:gd name="T59" fmla="*/ 2 h 4"/>
                  <a:gd name="T60" fmla="*/ 1 w 3"/>
                  <a:gd name="T61" fmla="*/ 3 h 4"/>
                  <a:gd name="T62" fmla="*/ 1 w 3"/>
                  <a:gd name="T63" fmla="*/ 3 h 4"/>
                  <a:gd name="T64" fmla="*/ 1 w 3"/>
                  <a:gd name="T65" fmla="*/ 3 h 4"/>
                  <a:gd name="T66" fmla="*/ 1 w 3"/>
                  <a:gd name="T67" fmla="*/ 3 h 4"/>
                  <a:gd name="T68" fmla="*/ 1 w 3"/>
                  <a:gd name="T69" fmla="*/ 4 h 4"/>
                  <a:gd name="T70" fmla="*/ 1 w 3"/>
                  <a:gd name="T71" fmla="*/ 4 h 4"/>
                  <a:gd name="T72" fmla="*/ 1 w 3"/>
                  <a:gd name="T73" fmla="*/ 4 h 4"/>
                  <a:gd name="T74" fmla="*/ 1 w 3"/>
                  <a:gd name="T75" fmla="*/ 4 h 4"/>
                  <a:gd name="T76" fmla="*/ 1 w 3"/>
                  <a:gd name="T77" fmla="*/ 4 h 4"/>
                  <a:gd name="T78" fmla="*/ 1 w 3"/>
                  <a:gd name="T79" fmla="*/ 3 h 4"/>
                  <a:gd name="T80" fmla="*/ 1 w 3"/>
                  <a:gd name="T81" fmla="*/ 3 h 4"/>
                  <a:gd name="T82" fmla="*/ 1 w 3"/>
                  <a:gd name="T83" fmla="*/ 3 h 4"/>
                  <a:gd name="T84" fmla="*/ 1 w 3"/>
                  <a:gd name="T85" fmla="*/ 3 h 4"/>
                  <a:gd name="T86" fmla="*/ 2 w 3"/>
                  <a:gd name="T87" fmla="*/ 3 h 4"/>
                  <a:gd name="T88" fmla="*/ 2 w 3"/>
                  <a:gd name="T89" fmla="*/ 2 h 4"/>
                  <a:gd name="T90" fmla="*/ 2 w 3"/>
                  <a:gd name="T91" fmla="*/ 2 h 4"/>
                  <a:gd name="T92" fmla="*/ 2 w 3"/>
                  <a:gd name="T93" fmla="*/ 2 h 4"/>
                  <a:gd name="T94" fmla="*/ 2 w 3"/>
                  <a:gd name="T95" fmla="*/ 1 h 4"/>
                  <a:gd name="T96" fmla="*/ 2 w 3"/>
                  <a:gd name="T97" fmla="*/ 1 h 4"/>
                  <a:gd name="T98" fmla="*/ 3 w 3"/>
                  <a:gd name="T99" fmla="*/ 1 h 4"/>
                  <a:gd name="T100" fmla="*/ 3 w 3"/>
                  <a:gd name="T101" fmla="*/ 1 h 4"/>
                  <a:gd name="T102" fmla="*/ 3 w 3"/>
                  <a:gd name="T103" fmla="*/ 1 h 4"/>
                  <a:gd name="T104" fmla="*/ 3 w 3"/>
                  <a:gd name="T105" fmla="*/ 1 h 4"/>
                  <a:gd name="T106" fmla="*/ 3 w 3"/>
                  <a:gd name="T107" fmla="*/ 1 h 4"/>
                  <a:gd name="T108" fmla="*/ 3 w 3"/>
                  <a:gd name="T109" fmla="*/ 1 h 4"/>
                  <a:gd name="T110" fmla="*/ 3 w 3"/>
                  <a:gd name="T111" fmla="*/ 0 h 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
                  <a:gd name="T169" fmla="*/ 0 h 4"/>
                  <a:gd name="T170" fmla="*/ 3 w 3"/>
                  <a:gd name="T171" fmla="*/ 4 h 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 h="4">
                    <a:moveTo>
                      <a:pt x="3" y="0"/>
                    </a:moveTo>
                    <a:lnTo>
                      <a:pt x="3" y="0"/>
                    </a:lnTo>
                    <a:lnTo>
                      <a:pt x="2" y="0"/>
                    </a:lnTo>
                    <a:lnTo>
                      <a:pt x="1" y="0"/>
                    </a:lnTo>
                    <a:lnTo>
                      <a:pt x="1" y="1"/>
                    </a:lnTo>
                    <a:lnTo>
                      <a:pt x="0" y="1"/>
                    </a:lnTo>
                    <a:lnTo>
                      <a:pt x="0" y="2"/>
                    </a:lnTo>
                    <a:lnTo>
                      <a:pt x="1" y="2"/>
                    </a:lnTo>
                    <a:lnTo>
                      <a:pt x="1" y="1"/>
                    </a:lnTo>
                    <a:lnTo>
                      <a:pt x="1" y="2"/>
                    </a:lnTo>
                    <a:lnTo>
                      <a:pt x="1" y="3"/>
                    </a:lnTo>
                    <a:lnTo>
                      <a:pt x="1" y="4"/>
                    </a:lnTo>
                    <a:lnTo>
                      <a:pt x="1" y="3"/>
                    </a:lnTo>
                    <a:lnTo>
                      <a:pt x="2" y="3"/>
                    </a:lnTo>
                    <a:lnTo>
                      <a:pt x="2" y="2"/>
                    </a:lnTo>
                    <a:lnTo>
                      <a:pt x="2" y="1"/>
                    </a:lnTo>
                    <a:lnTo>
                      <a:pt x="3" y="1"/>
                    </a:lnTo>
                    <a:lnTo>
                      <a:pt x="3"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1163" name="Freeform 205"/>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2 w 4"/>
                  <a:gd name="T75" fmla="*/ 2 h 3"/>
                  <a:gd name="T76" fmla="*/ 2 w 4"/>
                  <a:gd name="T77" fmla="*/ 2 h 3"/>
                  <a:gd name="T78" fmla="*/ 2 w 4"/>
                  <a:gd name="T79" fmla="*/ 1 h 3"/>
                  <a:gd name="T80" fmla="*/ 2 w 4"/>
                  <a:gd name="T81" fmla="*/ 1 h 3"/>
                  <a:gd name="T82" fmla="*/ 2 w 4"/>
                  <a:gd name="T83" fmla="*/ 1 h 3"/>
                  <a:gd name="T84" fmla="*/ 3 w 4"/>
                  <a:gd name="T85" fmla="*/ 2 h 3"/>
                  <a:gd name="T86" fmla="*/ 3 w 4"/>
                  <a:gd name="T87" fmla="*/ 2 h 3"/>
                  <a:gd name="T88" fmla="*/ 3 w 4"/>
                  <a:gd name="T89" fmla="*/ 2 h 3"/>
                  <a:gd name="T90" fmla="*/ 2 w 4"/>
                  <a:gd name="T91" fmla="*/ 2 h 3"/>
                  <a:gd name="T92" fmla="*/ 2 w 4"/>
                  <a:gd name="T93" fmla="*/ 2 h 3"/>
                  <a:gd name="T94" fmla="*/ 2 w 4"/>
                  <a:gd name="T95" fmla="*/ 2 h 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
                  <a:gd name="T145" fmla="*/ 0 h 3"/>
                  <a:gd name="T146" fmla="*/ 4 w 4"/>
                  <a:gd name="T147" fmla="*/ 3 h 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lnTo>
                      <a:pt x="2" y="2"/>
                    </a:lnTo>
                    <a:lnTo>
                      <a:pt x="2" y="1"/>
                    </a:lnTo>
                    <a:lnTo>
                      <a:pt x="3" y="1"/>
                    </a:lnTo>
                    <a:lnTo>
                      <a:pt x="3" y="2"/>
                    </a:lnTo>
                    <a:lnTo>
                      <a:pt x="2" y="2"/>
                    </a:lnTo>
                    <a:lnTo>
                      <a:pt x="4" y="2"/>
                    </a:lnTo>
                    <a:close/>
                  </a:path>
                </a:pathLst>
              </a:custGeom>
              <a:solidFill>
                <a:srgbClr val="DEDEDE"/>
              </a:solidFill>
              <a:ln w="9525">
                <a:noFill/>
                <a:round/>
                <a:headEnd/>
                <a:tailEnd/>
              </a:ln>
            </p:spPr>
            <p:txBody>
              <a:bodyPr/>
              <a:lstStyle/>
              <a:p>
                <a:pPr algn="l" rtl="0"/>
                <a:endParaRPr lang="en-US"/>
              </a:p>
            </p:txBody>
          </p:sp>
        </p:grpSp>
        <p:sp>
          <p:nvSpPr>
            <p:cNvPr id="20837" name="Freeform 206"/>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
                <a:gd name="T112" fmla="*/ 0 h 3"/>
                <a:gd name="T113" fmla="*/ 4 w 4"/>
                <a:gd name="T114" fmla="*/ 3 h 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close/>
                </a:path>
              </a:pathLst>
            </a:custGeom>
            <a:noFill/>
            <a:ln w="1588">
              <a:solidFill>
                <a:srgbClr val="DEDEDE"/>
              </a:solidFill>
              <a:prstDash val="solid"/>
              <a:round/>
              <a:headEnd/>
              <a:tailEnd/>
            </a:ln>
          </p:spPr>
          <p:txBody>
            <a:bodyPr/>
            <a:lstStyle/>
            <a:p>
              <a:pPr algn="l" rtl="0"/>
              <a:endParaRPr lang="en-US"/>
            </a:p>
          </p:txBody>
        </p:sp>
        <p:sp>
          <p:nvSpPr>
            <p:cNvPr id="20838" name="Freeform 207"/>
            <p:cNvSpPr>
              <a:spLocks/>
            </p:cNvSpPr>
            <p:nvPr/>
          </p:nvSpPr>
          <p:spPr bwMode="auto">
            <a:xfrm>
              <a:off x="2736"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0 w 1"/>
                <a:gd name="T17" fmla="*/ 0 h 1"/>
                <a:gd name="T18" fmla="*/ 0 w 1"/>
                <a:gd name="T19" fmla="*/ 0 h 1"/>
                <a:gd name="T20" fmla="*/ 1 w 1"/>
                <a:gd name="T21" fmla="*/ 0 h 1"/>
                <a:gd name="T22" fmla="*/ 1 w 1"/>
                <a:gd name="T23" fmla="*/ 1 h 1"/>
                <a:gd name="T24" fmla="*/ 1 w 1"/>
                <a:gd name="T25" fmla="*/ 1 h 1"/>
                <a:gd name="T26" fmla="*/ 1 w 1"/>
                <a:gd name="T27" fmla="*/ 1 h 1"/>
                <a:gd name="T28" fmla="*/ 1 w 1"/>
                <a:gd name="T29" fmla="*/ 1 h 1"/>
                <a:gd name="T30" fmla="*/ 1 w 1"/>
                <a:gd name="T31" fmla="*/ 1 h 1"/>
                <a:gd name="T32" fmla="*/ 0 w 1"/>
                <a:gd name="T33" fmla="*/ 1 h 1"/>
                <a:gd name="T34" fmla="*/ 0 w 1"/>
                <a:gd name="T35" fmla="*/ 1 h 1"/>
                <a:gd name="T36" fmla="*/ 0 w 1"/>
                <a:gd name="T37" fmla="*/ 1 h 1"/>
                <a:gd name="T38" fmla="*/ 0 w 1"/>
                <a:gd name="T39" fmla="*/ 1 h 1"/>
                <a:gd name="T40" fmla="*/ 0 w 1"/>
                <a:gd name="T41" fmla="*/ 1 h 1"/>
                <a:gd name="T42" fmla="*/ 0 w 1"/>
                <a:gd name="T43" fmla="*/ 1 h 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
                <a:gd name="T67" fmla="*/ 0 h 1"/>
                <a:gd name="T68" fmla="*/ 1 w 1"/>
                <a:gd name="T69" fmla="*/ 1 h 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 h="1">
                  <a:moveTo>
                    <a:pt x="0" y="1"/>
                  </a:moveTo>
                  <a:lnTo>
                    <a:pt x="0" y="1"/>
                  </a:lnTo>
                  <a:lnTo>
                    <a:pt x="0" y="0"/>
                  </a:lnTo>
                  <a:lnTo>
                    <a:pt x="1" y="0"/>
                  </a:lnTo>
                  <a:lnTo>
                    <a:pt x="1" y="1"/>
                  </a:lnTo>
                  <a:lnTo>
                    <a:pt x="0" y="1"/>
                  </a:lnTo>
                  <a:close/>
                </a:path>
              </a:pathLst>
            </a:custGeom>
            <a:noFill/>
            <a:ln w="1588">
              <a:solidFill>
                <a:srgbClr val="DEDEDE"/>
              </a:solidFill>
              <a:prstDash val="solid"/>
              <a:round/>
              <a:headEnd/>
              <a:tailEnd/>
            </a:ln>
          </p:spPr>
          <p:txBody>
            <a:bodyPr/>
            <a:lstStyle/>
            <a:p>
              <a:pPr algn="l" rtl="0"/>
              <a:endParaRPr lang="en-US"/>
            </a:p>
          </p:txBody>
        </p:sp>
        <p:sp>
          <p:nvSpPr>
            <p:cNvPr id="20839" name="Freeform 208"/>
            <p:cNvSpPr>
              <a:spLocks/>
            </p:cNvSpPr>
            <p:nvPr/>
          </p:nvSpPr>
          <p:spPr bwMode="auto">
            <a:xfrm>
              <a:off x="2732" y="1923"/>
              <a:ext cx="3" cy="3"/>
            </a:xfrm>
            <a:custGeom>
              <a:avLst/>
              <a:gdLst>
                <a:gd name="T0" fmla="*/ 1 w 3"/>
                <a:gd name="T1" fmla="*/ 0 h 3"/>
                <a:gd name="T2" fmla="*/ 1 w 3"/>
                <a:gd name="T3" fmla="*/ 0 h 3"/>
                <a:gd name="T4" fmla="*/ 2 w 3"/>
                <a:gd name="T5" fmla="*/ 0 h 3"/>
                <a:gd name="T6" fmla="*/ 2 w 3"/>
                <a:gd name="T7" fmla="*/ 0 h 3"/>
                <a:gd name="T8" fmla="*/ 3 w 3"/>
                <a:gd name="T9" fmla="*/ 0 h 3"/>
                <a:gd name="T10" fmla="*/ 3 w 3"/>
                <a:gd name="T11" fmla="*/ 0 h 3"/>
                <a:gd name="T12" fmla="*/ 3 w 3"/>
                <a:gd name="T13" fmla="*/ 0 h 3"/>
                <a:gd name="T14" fmla="*/ 2 w 3"/>
                <a:gd name="T15" fmla="*/ 1 h 3"/>
                <a:gd name="T16" fmla="*/ 2 w 3"/>
                <a:gd name="T17" fmla="*/ 1 h 3"/>
                <a:gd name="T18" fmla="*/ 2 w 3"/>
                <a:gd name="T19" fmla="*/ 1 h 3"/>
                <a:gd name="T20" fmla="*/ 2 w 3"/>
                <a:gd name="T21" fmla="*/ 2 h 3"/>
                <a:gd name="T22" fmla="*/ 3 w 3"/>
                <a:gd name="T23" fmla="*/ 2 h 3"/>
                <a:gd name="T24" fmla="*/ 3 w 3"/>
                <a:gd name="T25" fmla="*/ 2 h 3"/>
                <a:gd name="T26" fmla="*/ 3 w 3"/>
                <a:gd name="T27" fmla="*/ 2 h 3"/>
                <a:gd name="T28" fmla="*/ 3 w 3"/>
                <a:gd name="T29" fmla="*/ 2 h 3"/>
                <a:gd name="T30" fmla="*/ 3 w 3"/>
                <a:gd name="T31" fmla="*/ 3 h 3"/>
                <a:gd name="T32" fmla="*/ 3 w 3"/>
                <a:gd name="T33" fmla="*/ 2 h 3"/>
                <a:gd name="T34" fmla="*/ 2 w 3"/>
                <a:gd name="T35" fmla="*/ 2 h 3"/>
                <a:gd name="T36" fmla="*/ 2 w 3"/>
                <a:gd name="T37" fmla="*/ 2 h 3"/>
                <a:gd name="T38" fmla="*/ 1 w 3"/>
                <a:gd name="T39" fmla="*/ 1 h 3"/>
                <a:gd name="T40" fmla="*/ 1 w 3"/>
                <a:gd name="T41" fmla="*/ 1 h 3"/>
                <a:gd name="T42" fmla="*/ 1 w 3"/>
                <a:gd name="T43" fmla="*/ 2 h 3"/>
                <a:gd name="T44" fmla="*/ 1 w 3"/>
                <a:gd name="T45" fmla="*/ 2 h 3"/>
                <a:gd name="T46" fmla="*/ 1 w 3"/>
                <a:gd name="T47" fmla="*/ 2 h 3"/>
                <a:gd name="T48" fmla="*/ 1 w 3"/>
                <a:gd name="T49" fmla="*/ 2 h 3"/>
                <a:gd name="T50" fmla="*/ 0 w 3"/>
                <a:gd name="T51" fmla="*/ 2 h 3"/>
                <a:gd name="T52" fmla="*/ 0 w 3"/>
                <a:gd name="T53" fmla="*/ 2 h 3"/>
                <a:gd name="T54" fmla="*/ 0 w 3"/>
                <a:gd name="T55" fmla="*/ 2 h 3"/>
                <a:gd name="T56" fmla="*/ 0 w 3"/>
                <a:gd name="T57" fmla="*/ 2 h 3"/>
                <a:gd name="T58" fmla="*/ 0 w 3"/>
                <a:gd name="T59" fmla="*/ 1 h 3"/>
                <a:gd name="T60" fmla="*/ 0 w 3"/>
                <a:gd name="T61" fmla="*/ 1 h 3"/>
                <a:gd name="T62" fmla="*/ 1 w 3"/>
                <a:gd name="T63" fmla="*/ 0 h 3"/>
                <a:gd name="T64" fmla="*/ 1 w 3"/>
                <a:gd name="T65" fmla="*/ 0 h 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
                <a:gd name="T100" fmla="*/ 0 h 3"/>
                <a:gd name="T101" fmla="*/ 3 w 3"/>
                <a:gd name="T102" fmla="*/ 3 h 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 h="3">
                  <a:moveTo>
                    <a:pt x="1" y="0"/>
                  </a:moveTo>
                  <a:lnTo>
                    <a:pt x="1" y="0"/>
                  </a:lnTo>
                  <a:lnTo>
                    <a:pt x="2" y="0"/>
                  </a:lnTo>
                  <a:lnTo>
                    <a:pt x="3" y="0"/>
                  </a:lnTo>
                  <a:lnTo>
                    <a:pt x="3" y="1"/>
                  </a:lnTo>
                  <a:lnTo>
                    <a:pt x="2" y="1"/>
                  </a:lnTo>
                  <a:lnTo>
                    <a:pt x="2" y="2"/>
                  </a:lnTo>
                  <a:lnTo>
                    <a:pt x="3" y="2"/>
                  </a:lnTo>
                  <a:lnTo>
                    <a:pt x="3" y="3"/>
                  </a:lnTo>
                  <a:lnTo>
                    <a:pt x="3" y="2"/>
                  </a:lnTo>
                  <a:lnTo>
                    <a:pt x="2" y="2"/>
                  </a:lnTo>
                  <a:lnTo>
                    <a:pt x="1" y="2"/>
                  </a:lnTo>
                  <a:lnTo>
                    <a:pt x="1" y="1"/>
                  </a:lnTo>
                  <a:lnTo>
                    <a:pt x="1" y="2"/>
                  </a:lnTo>
                  <a:lnTo>
                    <a:pt x="0" y="2"/>
                  </a:lnTo>
                  <a:lnTo>
                    <a:pt x="0" y="1"/>
                  </a:lnTo>
                  <a:lnTo>
                    <a:pt x="0" y="0"/>
                  </a:lnTo>
                  <a:lnTo>
                    <a:pt x="1"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0840" name="Freeform 209"/>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0 h 1"/>
                <a:gd name="T8" fmla="*/ 0 w 1"/>
                <a:gd name="T9" fmla="*/ 0 h 1"/>
                <a:gd name="T10" fmla="*/ 0 w 1"/>
                <a:gd name="T11" fmla="*/ 0 h 1"/>
                <a:gd name="T12" fmla="*/ 1 w 1"/>
                <a:gd name="T13" fmla="*/ 0 h 1"/>
                <a:gd name="T14" fmla="*/ 1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1 h 1"/>
                <a:gd name="T32" fmla="*/ 1 w 1"/>
                <a:gd name="T33" fmla="*/ 1 h 1"/>
                <a:gd name="T34" fmla="*/ 0 w 1"/>
                <a:gd name="T35" fmla="*/ 1 h 1"/>
                <a:gd name="T36" fmla="*/ 0 w 1"/>
                <a:gd name="T37" fmla="*/ 1 h 1"/>
                <a:gd name="T38" fmla="*/ 0 w 1"/>
                <a:gd name="T39" fmla="*/ 1 h 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
                <a:gd name="T61" fmla="*/ 0 h 1"/>
                <a:gd name="T62" fmla="*/ 1 w 1"/>
                <a:gd name="T63" fmla="*/ 1 h 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 h="1">
                  <a:moveTo>
                    <a:pt x="0" y="1"/>
                  </a:moveTo>
                  <a:lnTo>
                    <a:pt x="0" y="1"/>
                  </a:lnTo>
                  <a:lnTo>
                    <a:pt x="0" y="0"/>
                  </a:lnTo>
                  <a:lnTo>
                    <a:pt x="1" y="0"/>
                  </a:lnTo>
                  <a:lnTo>
                    <a:pt x="1" y="1"/>
                  </a:lnTo>
                  <a:lnTo>
                    <a:pt x="0" y="1"/>
                  </a:lnTo>
                  <a:close/>
                </a:path>
              </a:pathLst>
            </a:custGeom>
            <a:solidFill>
              <a:srgbClr val="525252"/>
            </a:solidFill>
            <a:ln w="9525">
              <a:noFill/>
              <a:round/>
              <a:headEnd/>
              <a:tailEnd/>
            </a:ln>
          </p:spPr>
          <p:txBody>
            <a:bodyPr/>
            <a:lstStyle/>
            <a:p>
              <a:pPr algn="l" rtl="0"/>
              <a:endParaRPr lang="en-US"/>
            </a:p>
          </p:txBody>
        </p:sp>
        <p:sp>
          <p:nvSpPr>
            <p:cNvPr id="20841" name="Freeform 210"/>
            <p:cNvSpPr>
              <a:spLocks/>
            </p:cNvSpPr>
            <p:nvPr/>
          </p:nvSpPr>
          <p:spPr bwMode="auto">
            <a:xfrm>
              <a:off x="2740" y="1922"/>
              <a:ext cx="5" cy="3"/>
            </a:xfrm>
            <a:custGeom>
              <a:avLst/>
              <a:gdLst>
                <a:gd name="T0" fmla="*/ 0 w 5"/>
                <a:gd name="T1" fmla="*/ 0 h 3"/>
                <a:gd name="T2" fmla="*/ 4 w 5"/>
                <a:gd name="T3" fmla="*/ 0 h 3"/>
                <a:gd name="T4" fmla="*/ 5 w 5"/>
                <a:gd name="T5" fmla="*/ 1 h 3"/>
                <a:gd name="T6" fmla="*/ 1 w 5"/>
                <a:gd name="T7" fmla="*/ 1 h 3"/>
                <a:gd name="T8" fmla="*/ 1 w 5"/>
                <a:gd name="T9" fmla="*/ 2 h 3"/>
                <a:gd name="T10" fmla="*/ 4 w 5"/>
                <a:gd name="T11" fmla="*/ 2 h 3"/>
                <a:gd name="T12" fmla="*/ 4 w 5"/>
                <a:gd name="T13" fmla="*/ 2 h 3"/>
                <a:gd name="T14" fmla="*/ 1 w 5"/>
                <a:gd name="T15" fmla="*/ 2 h 3"/>
                <a:gd name="T16" fmla="*/ 1 w 5"/>
                <a:gd name="T17" fmla="*/ 3 h 3"/>
                <a:gd name="T18" fmla="*/ 5 w 5"/>
                <a:gd name="T19" fmla="*/ 3 h 3"/>
                <a:gd name="T20" fmla="*/ 5 w 5"/>
                <a:gd name="T21" fmla="*/ 3 h 3"/>
                <a:gd name="T22" fmla="*/ 0 w 5"/>
                <a:gd name="T23" fmla="*/ 3 h 3"/>
                <a:gd name="T24" fmla="*/ 0 w 5"/>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3"/>
                <a:gd name="T41" fmla="*/ 5 w 5"/>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3">
                  <a:moveTo>
                    <a:pt x="0" y="0"/>
                  </a:moveTo>
                  <a:lnTo>
                    <a:pt x="4" y="0"/>
                  </a:lnTo>
                  <a:lnTo>
                    <a:pt x="5" y="1"/>
                  </a:lnTo>
                  <a:lnTo>
                    <a:pt x="1" y="1"/>
                  </a:lnTo>
                  <a:lnTo>
                    <a:pt x="1" y="2"/>
                  </a:lnTo>
                  <a:lnTo>
                    <a:pt x="4" y="2"/>
                  </a:lnTo>
                  <a:lnTo>
                    <a:pt x="1" y="2"/>
                  </a:lnTo>
                  <a:lnTo>
                    <a:pt x="1" y="3"/>
                  </a:lnTo>
                  <a:lnTo>
                    <a:pt x="5" y="3"/>
                  </a:lnTo>
                  <a:lnTo>
                    <a:pt x="0" y="3"/>
                  </a:lnTo>
                  <a:lnTo>
                    <a:pt x="0" y="0"/>
                  </a:lnTo>
                  <a:close/>
                </a:path>
              </a:pathLst>
            </a:custGeom>
            <a:solidFill>
              <a:srgbClr val="DEDEDE"/>
            </a:solidFill>
            <a:ln w="9525">
              <a:noFill/>
              <a:round/>
              <a:headEnd/>
              <a:tailEnd/>
            </a:ln>
          </p:spPr>
          <p:txBody>
            <a:bodyPr/>
            <a:lstStyle/>
            <a:p>
              <a:pPr algn="l" rtl="0"/>
              <a:endParaRPr lang="en-US"/>
            </a:p>
          </p:txBody>
        </p:sp>
        <p:sp>
          <p:nvSpPr>
            <p:cNvPr id="20842" name="Freeform 211"/>
            <p:cNvSpPr>
              <a:spLocks/>
            </p:cNvSpPr>
            <p:nvPr/>
          </p:nvSpPr>
          <p:spPr bwMode="auto">
            <a:xfrm>
              <a:off x="2746" y="1922"/>
              <a:ext cx="4" cy="3"/>
            </a:xfrm>
            <a:custGeom>
              <a:avLst/>
              <a:gdLst>
                <a:gd name="T0" fmla="*/ 1 w 4"/>
                <a:gd name="T1" fmla="*/ 1 h 3"/>
                <a:gd name="T2" fmla="*/ 1 w 4"/>
                <a:gd name="T3" fmla="*/ 3 h 3"/>
                <a:gd name="T4" fmla="*/ 0 w 4"/>
                <a:gd name="T5" fmla="*/ 3 h 3"/>
                <a:gd name="T6" fmla="*/ 0 w 4"/>
                <a:gd name="T7" fmla="*/ 0 h 3"/>
                <a:gd name="T8" fmla="*/ 3 w 4"/>
                <a:gd name="T9" fmla="*/ 2 h 3"/>
                <a:gd name="T10" fmla="*/ 3 w 4"/>
                <a:gd name="T11" fmla="*/ 0 h 3"/>
                <a:gd name="T12" fmla="*/ 4 w 4"/>
                <a:gd name="T13" fmla="*/ 0 h 3"/>
                <a:gd name="T14" fmla="*/ 4 w 4"/>
                <a:gd name="T15" fmla="*/ 3 h 3"/>
                <a:gd name="T16" fmla="*/ 1 w 4"/>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1"/>
                  </a:moveTo>
                  <a:lnTo>
                    <a:pt x="1" y="3"/>
                  </a:lnTo>
                  <a:lnTo>
                    <a:pt x="0" y="3"/>
                  </a:lnTo>
                  <a:lnTo>
                    <a:pt x="0" y="0"/>
                  </a:lnTo>
                  <a:lnTo>
                    <a:pt x="3" y="2"/>
                  </a:lnTo>
                  <a:lnTo>
                    <a:pt x="3" y="0"/>
                  </a:lnTo>
                  <a:lnTo>
                    <a:pt x="4" y="0"/>
                  </a:lnTo>
                  <a:lnTo>
                    <a:pt x="4" y="3"/>
                  </a:lnTo>
                  <a:lnTo>
                    <a:pt x="1" y="1"/>
                  </a:lnTo>
                  <a:close/>
                </a:path>
              </a:pathLst>
            </a:custGeom>
            <a:solidFill>
              <a:srgbClr val="DEDEDE"/>
            </a:solidFill>
            <a:ln w="9525">
              <a:noFill/>
              <a:round/>
              <a:headEnd/>
              <a:tailEnd/>
            </a:ln>
          </p:spPr>
          <p:txBody>
            <a:bodyPr/>
            <a:lstStyle/>
            <a:p>
              <a:pPr algn="l" rtl="0"/>
              <a:endParaRPr lang="en-US"/>
            </a:p>
          </p:txBody>
        </p:sp>
        <p:sp>
          <p:nvSpPr>
            <p:cNvPr id="20843" name="Freeform 212"/>
            <p:cNvSpPr>
              <a:spLocks/>
            </p:cNvSpPr>
            <p:nvPr/>
          </p:nvSpPr>
          <p:spPr bwMode="auto">
            <a:xfrm>
              <a:off x="2751" y="1922"/>
              <a:ext cx="5" cy="3"/>
            </a:xfrm>
            <a:custGeom>
              <a:avLst/>
              <a:gdLst>
                <a:gd name="T0" fmla="*/ 2 w 5"/>
                <a:gd name="T1" fmla="*/ 1 h 3"/>
                <a:gd name="T2" fmla="*/ 0 w 5"/>
                <a:gd name="T3" fmla="*/ 1 h 3"/>
                <a:gd name="T4" fmla="*/ 0 w 5"/>
                <a:gd name="T5" fmla="*/ 0 h 3"/>
                <a:gd name="T6" fmla="*/ 5 w 5"/>
                <a:gd name="T7" fmla="*/ 0 h 3"/>
                <a:gd name="T8" fmla="*/ 5 w 5"/>
                <a:gd name="T9" fmla="*/ 1 h 3"/>
                <a:gd name="T10" fmla="*/ 3 w 5"/>
                <a:gd name="T11" fmla="*/ 1 h 3"/>
                <a:gd name="T12" fmla="*/ 3 w 5"/>
                <a:gd name="T13" fmla="*/ 3 h 3"/>
                <a:gd name="T14" fmla="*/ 2 w 5"/>
                <a:gd name="T15" fmla="*/ 3 h 3"/>
                <a:gd name="T16" fmla="*/ 2 w 5"/>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3"/>
                <a:gd name="T29" fmla="*/ 5 w 5"/>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3">
                  <a:moveTo>
                    <a:pt x="2" y="1"/>
                  </a:moveTo>
                  <a:lnTo>
                    <a:pt x="0" y="1"/>
                  </a:lnTo>
                  <a:lnTo>
                    <a:pt x="0" y="0"/>
                  </a:lnTo>
                  <a:lnTo>
                    <a:pt x="5" y="0"/>
                  </a:lnTo>
                  <a:lnTo>
                    <a:pt x="5" y="1"/>
                  </a:lnTo>
                  <a:lnTo>
                    <a:pt x="3" y="1"/>
                  </a:lnTo>
                  <a:lnTo>
                    <a:pt x="3" y="3"/>
                  </a:lnTo>
                  <a:lnTo>
                    <a:pt x="2" y="3"/>
                  </a:lnTo>
                  <a:lnTo>
                    <a:pt x="2" y="1"/>
                  </a:lnTo>
                  <a:close/>
                </a:path>
              </a:pathLst>
            </a:custGeom>
            <a:solidFill>
              <a:srgbClr val="DEDEDE"/>
            </a:solidFill>
            <a:ln w="9525">
              <a:noFill/>
              <a:round/>
              <a:headEnd/>
              <a:tailEnd/>
            </a:ln>
          </p:spPr>
          <p:txBody>
            <a:bodyPr/>
            <a:lstStyle/>
            <a:p>
              <a:pPr algn="l" rtl="0"/>
              <a:endParaRPr lang="en-US"/>
            </a:p>
          </p:txBody>
        </p:sp>
        <p:sp>
          <p:nvSpPr>
            <p:cNvPr id="20844" name="Freeform 213"/>
            <p:cNvSpPr>
              <a:spLocks/>
            </p:cNvSpPr>
            <p:nvPr/>
          </p:nvSpPr>
          <p:spPr bwMode="auto">
            <a:xfrm>
              <a:off x="2757" y="1922"/>
              <a:ext cx="4" cy="3"/>
            </a:xfrm>
            <a:custGeom>
              <a:avLst/>
              <a:gdLst>
                <a:gd name="T0" fmla="*/ 0 w 4"/>
                <a:gd name="T1" fmla="*/ 0 h 3"/>
                <a:gd name="T2" fmla="*/ 4 w 4"/>
                <a:gd name="T3" fmla="*/ 0 h 3"/>
                <a:gd name="T4" fmla="*/ 4 w 4"/>
                <a:gd name="T5" fmla="*/ 0 h 3"/>
                <a:gd name="T6" fmla="*/ 1 w 4"/>
                <a:gd name="T7" fmla="*/ 0 h 3"/>
                <a:gd name="T8" fmla="*/ 1 w 4"/>
                <a:gd name="T9" fmla="*/ 1 h 3"/>
                <a:gd name="T10" fmla="*/ 3 w 4"/>
                <a:gd name="T11" fmla="*/ 1 h 3"/>
                <a:gd name="T12" fmla="*/ 3 w 4"/>
                <a:gd name="T13" fmla="*/ 2 h 3"/>
                <a:gd name="T14" fmla="*/ 1 w 4"/>
                <a:gd name="T15" fmla="*/ 2 h 3"/>
                <a:gd name="T16" fmla="*/ 1 w 4"/>
                <a:gd name="T17" fmla="*/ 3 h 3"/>
                <a:gd name="T18" fmla="*/ 4 w 4"/>
                <a:gd name="T19" fmla="*/ 3 h 3"/>
                <a:gd name="T20" fmla="*/ 4 w 4"/>
                <a:gd name="T21" fmla="*/ 3 h 3"/>
                <a:gd name="T22" fmla="*/ 0 w 4"/>
                <a:gd name="T23" fmla="*/ 3 h 3"/>
                <a:gd name="T24" fmla="*/ 0 w 4"/>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
                <a:gd name="T40" fmla="*/ 0 h 3"/>
                <a:gd name="T41" fmla="*/ 4 w 4"/>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 h="3">
                  <a:moveTo>
                    <a:pt x="0" y="0"/>
                  </a:moveTo>
                  <a:lnTo>
                    <a:pt x="4" y="0"/>
                  </a:lnTo>
                  <a:lnTo>
                    <a:pt x="1" y="0"/>
                  </a:lnTo>
                  <a:lnTo>
                    <a:pt x="1" y="1"/>
                  </a:lnTo>
                  <a:lnTo>
                    <a:pt x="3" y="1"/>
                  </a:lnTo>
                  <a:lnTo>
                    <a:pt x="3" y="2"/>
                  </a:lnTo>
                  <a:lnTo>
                    <a:pt x="1" y="2"/>
                  </a:lnTo>
                  <a:lnTo>
                    <a:pt x="1" y="3"/>
                  </a:lnTo>
                  <a:lnTo>
                    <a:pt x="4" y="3"/>
                  </a:lnTo>
                  <a:lnTo>
                    <a:pt x="0" y="3"/>
                  </a:lnTo>
                  <a:lnTo>
                    <a:pt x="0" y="0"/>
                  </a:lnTo>
                  <a:close/>
                </a:path>
              </a:pathLst>
            </a:custGeom>
            <a:solidFill>
              <a:srgbClr val="DEDEDE"/>
            </a:solidFill>
            <a:ln w="9525">
              <a:noFill/>
              <a:round/>
              <a:headEnd/>
              <a:tailEnd/>
            </a:ln>
          </p:spPr>
          <p:txBody>
            <a:bodyPr/>
            <a:lstStyle/>
            <a:p>
              <a:pPr algn="l" rtl="0"/>
              <a:endParaRPr lang="en-US"/>
            </a:p>
          </p:txBody>
        </p:sp>
        <p:sp>
          <p:nvSpPr>
            <p:cNvPr id="20845" name="Freeform 214"/>
            <p:cNvSpPr>
              <a:spLocks/>
            </p:cNvSpPr>
            <p:nvPr/>
          </p:nvSpPr>
          <p:spPr bwMode="auto">
            <a:xfrm>
              <a:off x="2762"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1 h 3"/>
                <a:gd name="T26" fmla="*/ 5 w 5"/>
                <a:gd name="T27" fmla="*/ 2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3 w 5"/>
                <a:gd name="T41" fmla="*/ 2 h 3"/>
                <a:gd name="T42" fmla="*/ 1 w 5"/>
                <a:gd name="T43" fmla="*/ 2 h 3"/>
                <a:gd name="T44" fmla="*/ 1 w 5"/>
                <a:gd name="T45" fmla="*/ 3 h 3"/>
                <a:gd name="T46" fmla="*/ 0 w 5"/>
                <a:gd name="T47" fmla="*/ 3 h 3"/>
                <a:gd name="T48" fmla="*/ 0 w 5"/>
                <a:gd name="T49" fmla="*/ 0 h 3"/>
                <a:gd name="T50" fmla="*/ 1 w 5"/>
                <a:gd name="T51" fmla="*/ 2 h 3"/>
                <a:gd name="T52" fmla="*/ 3 w 5"/>
                <a:gd name="T53" fmla="*/ 2 h 3"/>
                <a:gd name="T54" fmla="*/ 3 w 5"/>
                <a:gd name="T55" fmla="*/ 2 h 3"/>
                <a:gd name="T56" fmla="*/ 3 w 5"/>
                <a:gd name="T57" fmla="*/ 2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1 h 3"/>
                <a:gd name="T76" fmla="*/ 4 w 5"/>
                <a:gd name="T77" fmla="*/ 0 h 3"/>
                <a:gd name="T78" fmla="*/ 3 w 5"/>
                <a:gd name="T79" fmla="*/ 0 h 3"/>
                <a:gd name="T80" fmla="*/ 3 w 5"/>
                <a:gd name="T81" fmla="*/ 0 h 3"/>
                <a:gd name="T82" fmla="*/ 3 w 5"/>
                <a:gd name="T83" fmla="*/ 0 h 3"/>
                <a:gd name="T84" fmla="*/ 1 w 5"/>
                <a:gd name="T85" fmla="*/ 0 h 3"/>
                <a:gd name="T86" fmla="*/ 1 w 5"/>
                <a:gd name="T87" fmla="*/ 2 h 3"/>
                <a:gd name="T88" fmla="*/ 0 w 5"/>
                <a:gd name="T89" fmla="*/ 0 h 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
                <a:gd name="T136" fmla="*/ 0 h 3"/>
                <a:gd name="T137" fmla="*/ 5 w 5"/>
                <a:gd name="T138" fmla="*/ 3 h 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 h="3">
                  <a:moveTo>
                    <a:pt x="0" y="0"/>
                  </a:moveTo>
                  <a:lnTo>
                    <a:pt x="3" y="0"/>
                  </a:lnTo>
                  <a:lnTo>
                    <a:pt x="4" y="0"/>
                  </a:lnTo>
                  <a:lnTo>
                    <a:pt x="5" y="0"/>
                  </a:lnTo>
                  <a:lnTo>
                    <a:pt x="5" y="1"/>
                  </a:lnTo>
                  <a:lnTo>
                    <a:pt x="5" y="2"/>
                  </a:lnTo>
                  <a:lnTo>
                    <a:pt x="4" y="2"/>
                  </a:lnTo>
                  <a:lnTo>
                    <a:pt x="5" y="3"/>
                  </a:lnTo>
                  <a:lnTo>
                    <a:pt x="4" y="3"/>
                  </a:lnTo>
                  <a:lnTo>
                    <a:pt x="3" y="2"/>
                  </a:lnTo>
                  <a:lnTo>
                    <a:pt x="1" y="2"/>
                  </a:lnTo>
                  <a:lnTo>
                    <a:pt x="1" y="3"/>
                  </a:lnTo>
                  <a:lnTo>
                    <a:pt x="0" y="3"/>
                  </a:lnTo>
                  <a:lnTo>
                    <a:pt x="0" y="0"/>
                  </a:lnTo>
                  <a:lnTo>
                    <a:pt x="1" y="2"/>
                  </a:lnTo>
                  <a:lnTo>
                    <a:pt x="3" y="2"/>
                  </a:lnTo>
                  <a:lnTo>
                    <a:pt x="4" y="1"/>
                  </a:lnTo>
                  <a:lnTo>
                    <a:pt x="4" y="0"/>
                  </a:lnTo>
                  <a:lnTo>
                    <a:pt x="3" y="0"/>
                  </a:lnTo>
                  <a:lnTo>
                    <a:pt x="1" y="0"/>
                  </a:lnTo>
                  <a:lnTo>
                    <a:pt x="1" y="2"/>
                  </a:lnTo>
                  <a:lnTo>
                    <a:pt x="0" y="0"/>
                  </a:lnTo>
                  <a:close/>
                </a:path>
              </a:pathLst>
            </a:custGeom>
            <a:solidFill>
              <a:srgbClr val="DEDEDE"/>
            </a:solidFill>
            <a:ln w="9525">
              <a:noFill/>
              <a:round/>
              <a:headEnd/>
              <a:tailEnd/>
            </a:ln>
          </p:spPr>
          <p:txBody>
            <a:bodyPr/>
            <a:lstStyle/>
            <a:p>
              <a:pPr algn="l" rtl="0"/>
              <a:endParaRPr lang="en-US"/>
            </a:p>
          </p:txBody>
        </p:sp>
        <p:sp>
          <p:nvSpPr>
            <p:cNvPr id="20846" name="Freeform 215"/>
            <p:cNvSpPr>
              <a:spLocks/>
            </p:cNvSpPr>
            <p:nvPr/>
          </p:nvSpPr>
          <p:spPr bwMode="auto">
            <a:xfrm>
              <a:off x="2768"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2 h 3"/>
                <a:gd name="T26" fmla="*/ 4 w 5"/>
                <a:gd name="T27" fmla="*/ 2 h 3"/>
                <a:gd name="T28" fmla="*/ 4 w 5"/>
                <a:gd name="T29" fmla="*/ 2 h 3"/>
                <a:gd name="T30" fmla="*/ 4 w 5"/>
                <a:gd name="T31" fmla="*/ 2 h 3"/>
                <a:gd name="T32" fmla="*/ 3 w 5"/>
                <a:gd name="T33" fmla="*/ 2 h 3"/>
                <a:gd name="T34" fmla="*/ 3 w 5"/>
                <a:gd name="T35" fmla="*/ 2 h 3"/>
                <a:gd name="T36" fmla="*/ 1 w 5"/>
                <a:gd name="T37" fmla="*/ 2 h 3"/>
                <a:gd name="T38" fmla="*/ 1 w 5"/>
                <a:gd name="T39" fmla="*/ 3 h 3"/>
                <a:gd name="T40" fmla="*/ 0 w 5"/>
                <a:gd name="T41" fmla="*/ 3 h 3"/>
                <a:gd name="T42" fmla="*/ 0 w 5"/>
                <a:gd name="T43" fmla="*/ 0 h 3"/>
                <a:gd name="T44" fmla="*/ 1 w 5"/>
                <a:gd name="T45" fmla="*/ 1 h 3"/>
                <a:gd name="T46" fmla="*/ 3 w 5"/>
                <a:gd name="T47" fmla="*/ 1 h 3"/>
                <a:gd name="T48" fmla="*/ 3 w 5"/>
                <a:gd name="T49" fmla="*/ 1 h 3"/>
                <a:gd name="T50" fmla="*/ 3 w 5"/>
                <a:gd name="T51" fmla="*/ 1 h 3"/>
                <a:gd name="T52" fmla="*/ 4 w 5"/>
                <a:gd name="T53" fmla="*/ 1 h 3"/>
                <a:gd name="T54" fmla="*/ 4 w 5"/>
                <a:gd name="T55" fmla="*/ 1 h 3"/>
                <a:gd name="T56" fmla="*/ 4 w 5"/>
                <a:gd name="T57" fmla="*/ 1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0 h 3"/>
                <a:gd name="T72" fmla="*/ 4 w 5"/>
                <a:gd name="T73" fmla="*/ 0 h 3"/>
                <a:gd name="T74" fmla="*/ 3 w 5"/>
                <a:gd name="T75" fmla="*/ 0 h 3"/>
                <a:gd name="T76" fmla="*/ 3 w 5"/>
                <a:gd name="T77" fmla="*/ 0 h 3"/>
                <a:gd name="T78" fmla="*/ 3 w 5"/>
                <a:gd name="T79" fmla="*/ 0 h 3"/>
                <a:gd name="T80" fmla="*/ 1 w 5"/>
                <a:gd name="T81" fmla="*/ 0 h 3"/>
                <a:gd name="T82" fmla="*/ 1 w 5"/>
                <a:gd name="T83" fmla="*/ 1 h 3"/>
                <a:gd name="T84" fmla="*/ 0 w 5"/>
                <a:gd name="T85" fmla="*/ 0 h 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
                <a:gd name="T130" fmla="*/ 0 h 3"/>
                <a:gd name="T131" fmla="*/ 5 w 5"/>
                <a:gd name="T132" fmla="*/ 3 h 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 h="3">
                  <a:moveTo>
                    <a:pt x="0" y="0"/>
                  </a:moveTo>
                  <a:lnTo>
                    <a:pt x="3" y="0"/>
                  </a:lnTo>
                  <a:lnTo>
                    <a:pt x="4" y="0"/>
                  </a:lnTo>
                  <a:lnTo>
                    <a:pt x="5" y="0"/>
                  </a:lnTo>
                  <a:lnTo>
                    <a:pt x="5" y="1"/>
                  </a:lnTo>
                  <a:lnTo>
                    <a:pt x="5" y="2"/>
                  </a:lnTo>
                  <a:lnTo>
                    <a:pt x="4" y="2"/>
                  </a:lnTo>
                  <a:lnTo>
                    <a:pt x="3" y="2"/>
                  </a:lnTo>
                  <a:lnTo>
                    <a:pt x="1" y="2"/>
                  </a:lnTo>
                  <a:lnTo>
                    <a:pt x="1" y="3"/>
                  </a:lnTo>
                  <a:lnTo>
                    <a:pt x="0" y="3"/>
                  </a:lnTo>
                  <a:lnTo>
                    <a:pt x="0" y="0"/>
                  </a:lnTo>
                  <a:lnTo>
                    <a:pt x="1" y="1"/>
                  </a:lnTo>
                  <a:lnTo>
                    <a:pt x="3" y="1"/>
                  </a:lnTo>
                  <a:lnTo>
                    <a:pt x="4" y="1"/>
                  </a:lnTo>
                  <a:lnTo>
                    <a:pt x="4" y="0"/>
                  </a:lnTo>
                  <a:lnTo>
                    <a:pt x="3"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20847" name="Freeform 216"/>
            <p:cNvSpPr>
              <a:spLocks/>
            </p:cNvSpPr>
            <p:nvPr/>
          </p:nvSpPr>
          <p:spPr bwMode="auto">
            <a:xfrm>
              <a:off x="2774" y="1922"/>
              <a:ext cx="5" cy="3"/>
            </a:xfrm>
            <a:custGeom>
              <a:avLst/>
              <a:gdLst>
                <a:gd name="T0" fmla="*/ 0 w 5"/>
                <a:gd name="T1" fmla="*/ 0 h 3"/>
                <a:gd name="T2" fmla="*/ 2 w 5"/>
                <a:gd name="T3" fmla="*/ 0 h 3"/>
                <a:gd name="T4" fmla="*/ 3 w 5"/>
                <a:gd name="T5" fmla="*/ 0 h 3"/>
                <a:gd name="T6" fmla="*/ 4 w 5"/>
                <a:gd name="T7" fmla="*/ 0 h 3"/>
                <a:gd name="T8" fmla="*/ 4 w 5"/>
                <a:gd name="T9" fmla="*/ 0 h 3"/>
                <a:gd name="T10" fmla="*/ 4 w 5"/>
                <a:gd name="T11" fmla="*/ 0 h 3"/>
                <a:gd name="T12" fmla="*/ 4 w 5"/>
                <a:gd name="T13" fmla="*/ 0 h 3"/>
                <a:gd name="T14" fmla="*/ 5 w 5"/>
                <a:gd name="T15" fmla="*/ 0 h 3"/>
                <a:gd name="T16" fmla="*/ 5 w 5"/>
                <a:gd name="T17" fmla="*/ 0 h 3"/>
                <a:gd name="T18" fmla="*/ 5 w 5"/>
                <a:gd name="T19" fmla="*/ 1 h 3"/>
                <a:gd name="T20" fmla="*/ 5 w 5"/>
                <a:gd name="T21" fmla="*/ 1 h 3"/>
                <a:gd name="T22" fmla="*/ 5 w 5"/>
                <a:gd name="T23" fmla="*/ 1 h 3"/>
                <a:gd name="T24" fmla="*/ 4 w 5"/>
                <a:gd name="T25" fmla="*/ 1 h 3"/>
                <a:gd name="T26" fmla="*/ 4 w 5"/>
                <a:gd name="T27" fmla="*/ 1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2 w 5"/>
                <a:gd name="T41" fmla="*/ 2 h 3"/>
                <a:gd name="T42" fmla="*/ 1 w 5"/>
                <a:gd name="T43" fmla="*/ 2 h 3"/>
                <a:gd name="T44" fmla="*/ 1 w 5"/>
                <a:gd name="T45" fmla="*/ 3 h 3"/>
                <a:gd name="T46" fmla="*/ 0 w 5"/>
                <a:gd name="T47" fmla="*/ 3 h 3"/>
                <a:gd name="T48" fmla="*/ 0 w 5"/>
                <a:gd name="T49" fmla="*/ 0 h 3"/>
                <a:gd name="T50" fmla="*/ 1 w 5"/>
                <a:gd name="T51" fmla="*/ 1 h 3"/>
                <a:gd name="T52" fmla="*/ 2 w 5"/>
                <a:gd name="T53" fmla="*/ 1 h 3"/>
                <a:gd name="T54" fmla="*/ 3 w 5"/>
                <a:gd name="T55" fmla="*/ 1 h 3"/>
                <a:gd name="T56" fmla="*/ 3 w 5"/>
                <a:gd name="T57" fmla="*/ 1 h 3"/>
                <a:gd name="T58" fmla="*/ 3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0 h 3"/>
                <a:gd name="T76" fmla="*/ 4 w 5"/>
                <a:gd name="T77" fmla="*/ 0 h 3"/>
                <a:gd name="T78" fmla="*/ 3 w 5"/>
                <a:gd name="T79" fmla="*/ 0 h 3"/>
                <a:gd name="T80" fmla="*/ 3 w 5"/>
                <a:gd name="T81" fmla="*/ 0 h 3"/>
                <a:gd name="T82" fmla="*/ 3 w 5"/>
                <a:gd name="T83" fmla="*/ 0 h 3"/>
                <a:gd name="T84" fmla="*/ 2 w 5"/>
                <a:gd name="T85" fmla="*/ 0 h 3"/>
                <a:gd name="T86" fmla="*/ 1 w 5"/>
                <a:gd name="T87" fmla="*/ 0 h 3"/>
                <a:gd name="T88" fmla="*/ 1 w 5"/>
                <a:gd name="T89" fmla="*/ 1 h 3"/>
                <a:gd name="T90" fmla="*/ 0 w 5"/>
                <a:gd name="T91" fmla="*/ 0 h 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
                <a:gd name="T139" fmla="*/ 0 h 3"/>
                <a:gd name="T140" fmla="*/ 5 w 5"/>
                <a:gd name="T141" fmla="*/ 3 h 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 h="3">
                  <a:moveTo>
                    <a:pt x="0" y="0"/>
                  </a:moveTo>
                  <a:lnTo>
                    <a:pt x="2" y="0"/>
                  </a:lnTo>
                  <a:lnTo>
                    <a:pt x="3" y="0"/>
                  </a:lnTo>
                  <a:lnTo>
                    <a:pt x="4" y="0"/>
                  </a:lnTo>
                  <a:lnTo>
                    <a:pt x="5" y="0"/>
                  </a:lnTo>
                  <a:lnTo>
                    <a:pt x="5" y="1"/>
                  </a:lnTo>
                  <a:lnTo>
                    <a:pt x="4" y="1"/>
                  </a:lnTo>
                  <a:lnTo>
                    <a:pt x="4" y="2"/>
                  </a:lnTo>
                  <a:lnTo>
                    <a:pt x="5" y="3"/>
                  </a:lnTo>
                  <a:lnTo>
                    <a:pt x="4" y="3"/>
                  </a:lnTo>
                  <a:lnTo>
                    <a:pt x="2" y="2"/>
                  </a:lnTo>
                  <a:lnTo>
                    <a:pt x="1" y="2"/>
                  </a:lnTo>
                  <a:lnTo>
                    <a:pt x="1" y="3"/>
                  </a:lnTo>
                  <a:lnTo>
                    <a:pt x="0" y="3"/>
                  </a:lnTo>
                  <a:lnTo>
                    <a:pt x="0" y="0"/>
                  </a:lnTo>
                  <a:lnTo>
                    <a:pt x="1" y="1"/>
                  </a:lnTo>
                  <a:lnTo>
                    <a:pt x="2" y="1"/>
                  </a:lnTo>
                  <a:lnTo>
                    <a:pt x="3" y="1"/>
                  </a:lnTo>
                  <a:lnTo>
                    <a:pt x="4" y="1"/>
                  </a:lnTo>
                  <a:lnTo>
                    <a:pt x="4" y="0"/>
                  </a:lnTo>
                  <a:lnTo>
                    <a:pt x="3" y="0"/>
                  </a:lnTo>
                  <a:lnTo>
                    <a:pt x="2"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20848" name="Freeform 217"/>
            <p:cNvSpPr>
              <a:spLocks/>
            </p:cNvSpPr>
            <p:nvPr/>
          </p:nvSpPr>
          <p:spPr bwMode="auto">
            <a:xfrm>
              <a:off x="2782" y="1921"/>
              <a:ext cx="5" cy="4"/>
            </a:xfrm>
            <a:custGeom>
              <a:avLst/>
              <a:gdLst>
                <a:gd name="T0" fmla="*/ 1 w 5"/>
                <a:gd name="T1" fmla="*/ 3 h 4"/>
                <a:gd name="T2" fmla="*/ 1 w 5"/>
                <a:gd name="T3" fmla="*/ 3 h 4"/>
                <a:gd name="T4" fmla="*/ 2 w 5"/>
                <a:gd name="T5" fmla="*/ 3 h 4"/>
                <a:gd name="T6" fmla="*/ 2 w 5"/>
                <a:gd name="T7" fmla="*/ 3 h 4"/>
                <a:gd name="T8" fmla="*/ 3 w 5"/>
                <a:gd name="T9" fmla="*/ 3 h 4"/>
                <a:gd name="T10" fmla="*/ 3 w 5"/>
                <a:gd name="T11" fmla="*/ 3 h 4"/>
                <a:gd name="T12" fmla="*/ 3 w 5"/>
                <a:gd name="T13" fmla="*/ 3 h 4"/>
                <a:gd name="T14" fmla="*/ 4 w 5"/>
                <a:gd name="T15" fmla="*/ 3 h 4"/>
                <a:gd name="T16" fmla="*/ 4 w 5"/>
                <a:gd name="T17" fmla="*/ 3 h 4"/>
                <a:gd name="T18" fmla="*/ 3 w 5"/>
                <a:gd name="T19" fmla="*/ 2 h 4"/>
                <a:gd name="T20" fmla="*/ 1 w 5"/>
                <a:gd name="T21" fmla="*/ 2 h 4"/>
                <a:gd name="T22" fmla="*/ 0 w 5"/>
                <a:gd name="T23" fmla="*/ 2 h 4"/>
                <a:gd name="T24" fmla="*/ 0 w 5"/>
                <a:gd name="T25" fmla="*/ 1 h 4"/>
                <a:gd name="T26" fmla="*/ 0 w 5"/>
                <a:gd name="T27" fmla="*/ 1 h 4"/>
                <a:gd name="T28" fmla="*/ 1 w 5"/>
                <a:gd name="T29" fmla="*/ 1 h 4"/>
                <a:gd name="T30" fmla="*/ 2 w 5"/>
                <a:gd name="T31" fmla="*/ 0 h 4"/>
                <a:gd name="T32" fmla="*/ 3 w 5"/>
                <a:gd name="T33" fmla="*/ 0 h 4"/>
                <a:gd name="T34" fmla="*/ 3 w 5"/>
                <a:gd name="T35" fmla="*/ 1 h 4"/>
                <a:gd name="T36" fmla="*/ 4 w 5"/>
                <a:gd name="T37" fmla="*/ 1 h 4"/>
                <a:gd name="T38" fmla="*/ 4 w 5"/>
                <a:gd name="T39" fmla="*/ 1 h 4"/>
                <a:gd name="T40" fmla="*/ 4 w 5"/>
                <a:gd name="T41" fmla="*/ 1 h 4"/>
                <a:gd name="T42" fmla="*/ 3 w 5"/>
                <a:gd name="T43" fmla="*/ 1 h 4"/>
                <a:gd name="T44" fmla="*/ 3 w 5"/>
                <a:gd name="T45" fmla="*/ 1 h 4"/>
                <a:gd name="T46" fmla="*/ 3 w 5"/>
                <a:gd name="T47" fmla="*/ 1 h 4"/>
                <a:gd name="T48" fmla="*/ 2 w 5"/>
                <a:gd name="T49" fmla="*/ 1 h 4"/>
                <a:gd name="T50" fmla="*/ 2 w 5"/>
                <a:gd name="T51" fmla="*/ 1 h 4"/>
                <a:gd name="T52" fmla="*/ 1 w 5"/>
                <a:gd name="T53" fmla="*/ 1 h 4"/>
                <a:gd name="T54" fmla="*/ 1 w 5"/>
                <a:gd name="T55" fmla="*/ 1 h 4"/>
                <a:gd name="T56" fmla="*/ 1 w 5"/>
                <a:gd name="T57" fmla="*/ 2 h 4"/>
                <a:gd name="T58" fmla="*/ 2 w 5"/>
                <a:gd name="T59" fmla="*/ 2 h 4"/>
                <a:gd name="T60" fmla="*/ 4 w 5"/>
                <a:gd name="T61" fmla="*/ 2 h 4"/>
                <a:gd name="T62" fmla="*/ 5 w 5"/>
                <a:gd name="T63" fmla="*/ 2 h 4"/>
                <a:gd name="T64" fmla="*/ 5 w 5"/>
                <a:gd name="T65" fmla="*/ 3 h 4"/>
                <a:gd name="T66" fmla="*/ 4 w 5"/>
                <a:gd name="T67" fmla="*/ 3 h 4"/>
                <a:gd name="T68" fmla="*/ 4 w 5"/>
                <a:gd name="T69" fmla="*/ 4 h 4"/>
                <a:gd name="T70" fmla="*/ 3 w 5"/>
                <a:gd name="T71" fmla="*/ 4 h 4"/>
                <a:gd name="T72" fmla="*/ 2 w 5"/>
                <a:gd name="T73" fmla="*/ 4 h 4"/>
                <a:gd name="T74" fmla="*/ 1 w 5"/>
                <a:gd name="T75" fmla="*/ 4 h 4"/>
                <a:gd name="T76" fmla="*/ 0 w 5"/>
                <a:gd name="T77" fmla="*/ 4 h 4"/>
                <a:gd name="T78" fmla="*/ 0 w 5"/>
                <a:gd name="T79" fmla="*/ 3 h 4"/>
                <a:gd name="T80" fmla="*/ 0 w 5"/>
                <a:gd name="T81" fmla="*/ 3 h 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
                <a:gd name="T124" fmla="*/ 0 h 4"/>
                <a:gd name="T125" fmla="*/ 5 w 5"/>
                <a:gd name="T126" fmla="*/ 4 h 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 h="4">
                  <a:moveTo>
                    <a:pt x="0" y="3"/>
                  </a:moveTo>
                  <a:lnTo>
                    <a:pt x="1" y="3"/>
                  </a:lnTo>
                  <a:lnTo>
                    <a:pt x="2" y="3"/>
                  </a:lnTo>
                  <a:lnTo>
                    <a:pt x="3" y="3"/>
                  </a:lnTo>
                  <a:lnTo>
                    <a:pt x="4" y="3"/>
                  </a:lnTo>
                  <a:lnTo>
                    <a:pt x="3" y="2"/>
                  </a:lnTo>
                  <a:lnTo>
                    <a:pt x="2" y="2"/>
                  </a:lnTo>
                  <a:lnTo>
                    <a:pt x="1" y="2"/>
                  </a:lnTo>
                  <a:lnTo>
                    <a:pt x="0" y="2"/>
                  </a:lnTo>
                  <a:lnTo>
                    <a:pt x="0" y="1"/>
                  </a:lnTo>
                  <a:lnTo>
                    <a:pt x="1" y="1"/>
                  </a:lnTo>
                  <a:lnTo>
                    <a:pt x="2" y="0"/>
                  </a:lnTo>
                  <a:lnTo>
                    <a:pt x="3" y="0"/>
                  </a:lnTo>
                  <a:lnTo>
                    <a:pt x="3" y="1"/>
                  </a:lnTo>
                  <a:lnTo>
                    <a:pt x="4" y="1"/>
                  </a:lnTo>
                  <a:lnTo>
                    <a:pt x="5" y="1"/>
                  </a:lnTo>
                  <a:lnTo>
                    <a:pt x="4" y="1"/>
                  </a:lnTo>
                  <a:lnTo>
                    <a:pt x="3" y="1"/>
                  </a:lnTo>
                  <a:lnTo>
                    <a:pt x="2" y="1"/>
                  </a:lnTo>
                  <a:lnTo>
                    <a:pt x="1" y="1"/>
                  </a:lnTo>
                  <a:lnTo>
                    <a:pt x="1" y="2"/>
                  </a:lnTo>
                  <a:lnTo>
                    <a:pt x="2" y="2"/>
                  </a:lnTo>
                  <a:lnTo>
                    <a:pt x="3" y="2"/>
                  </a:lnTo>
                  <a:lnTo>
                    <a:pt x="4" y="2"/>
                  </a:lnTo>
                  <a:lnTo>
                    <a:pt x="5" y="2"/>
                  </a:lnTo>
                  <a:lnTo>
                    <a:pt x="5" y="3"/>
                  </a:lnTo>
                  <a:lnTo>
                    <a:pt x="4" y="3"/>
                  </a:lnTo>
                  <a:lnTo>
                    <a:pt x="4" y="4"/>
                  </a:lnTo>
                  <a:lnTo>
                    <a:pt x="3" y="4"/>
                  </a:lnTo>
                  <a:lnTo>
                    <a:pt x="2" y="4"/>
                  </a:lnTo>
                  <a:lnTo>
                    <a:pt x="1" y="4"/>
                  </a:lnTo>
                  <a:lnTo>
                    <a:pt x="0" y="4"/>
                  </a:lnTo>
                  <a:lnTo>
                    <a:pt x="0" y="3"/>
                  </a:lnTo>
                  <a:close/>
                </a:path>
              </a:pathLst>
            </a:custGeom>
            <a:solidFill>
              <a:srgbClr val="DEDEDE"/>
            </a:solidFill>
            <a:ln w="9525">
              <a:noFill/>
              <a:round/>
              <a:headEnd/>
              <a:tailEnd/>
            </a:ln>
          </p:spPr>
          <p:txBody>
            <a:bodyPr/>
            <a:lstStyle/>
            <a:p>
              <a:pPr algn="l" rtl="0"/>
              <a:endParaRPr lang="en-US"/>
            </a:p>
          </p:txBody>
        </p:sp>
        <p:sp>
          <p:nvSpPr>
            <p:cNvPr id="20849" name="Freeform 218"/>
            <p:cNvSpPr>
              <a:spLocks/>
            </p:cNvSpPr>
            <p:nvPr/>
          </p:nvSpPr>
          <p:spPr bwMode="auto">
            <a:xfrm>
              <a:off x="2788" y="1921"/>
              <a:ext cx="5" cy="4"/>
            </a:xfrm>
            <a:custGeom>
              <a:avLst/>
              <a:gdLst>
                <a:gd name="T0" fmla="*/ 0 w 5"/>
                <a:gd name="T1" fmla="*/ 0 h 4"/>
                <a:gd name="T2" fmla="*/ 5 w 5"/>
                <a:gd name="T3" fmla="*/ 0 h 4"/>
                <a:gd name="T4" fmla="*/ 5 w 5"/>
                <a:gd name="T5" fmla="*/ 1 h 4"/>
                <a:gd name="T6" fmla="*/ 1 w 5"/>
                <a:gd name="T7" fmla="*/ 1 h 4"/>
                <a:gd name="T8" fmla="*/ 1 w 5"/>
                <a:gd name="T9" fmla="*/ 2 h 4"/>
                <a:gd name="T10" fmla="*/ 3 w 5"/>
                <a:gd name="T11" fmla="*/ 2 h 4"/>
                <a:gd name="T12" fmla="*/ 3 w 5"/>
                <a:gd name="T13" fmla="*/ 2 h 4"/>
                <a:gd name="T14" fmla="*/ 1 w 5"/>
                <a:gd name="T15" fmla="*/ 2 h 4"/>
                <a:gd name="T16" fmla="*/ 1 w 5"/>
                <a:gd name="T17" fmla="*/ 3 h 4"/>
                <a:gd name="T18" fmla="*/ 5 w 5"/>
                <a:gd name="T19" fmla="*/ 3 h 4"/>
                <a:gd name="T20" fmla="*/ 5 w 5"/>
                <a:gd name="T21" fmla="*/ 4 h 4"/>
                <a:gd name="T22" fmla="*/ 0 w 5"/>
                <a:gd name="T23" fmla="*/ 4 h 4"/>
                <a:gd name="T24" fmla="*/ 0 w 5"/>
                <a:gd name="T25" fmla="*/ 0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4"/>
                <a:gd name="T41" fmla="*/ 5 w 5"/>
                <a:gd name="T42" fmla="*/ 4 h 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4">
                  <a:moveTo>
                    <a:pt x="0" y="0"/>
                  </a:moveTo>
                  <a:lnTo>
                    <a:pt x="5" y="0"/>
                  </a:lnTo>
                  <a:lnTo>
                    <a:pt x="5" y="1"/>
                  </a:lnTo>
                  <a:lnTo>
                    <a:pt x="1" y="1"/>
                  </a:lnTo>
                  <a:lnTo>
                    <a:pt x="1" y="2"/>
                  </a:lnTo>
                  <a:lnTo>
                    <a:pt x="3" y="2"/>
                  </a:lnTo>
                  <a:lnTo>
                    <a:pt x="1" y="2"/>
                  </a:lnTo>
                  <a:lnTo>
                    <a:pt x="1" y="3"/>
                  </a:lnTo>
                  <a:lnTo>
                    <a:pt x="5" y="3"/>
                  </a:lnTo>
                  <a:lnTo>
                    <a:pt x="5" y="4"/>
                  </a:lnTo>
                  <a:lnTo>
                    <a:pt x="0" y="4"/>
                  </a:lnTo>
                  <a:lnTo>
                    <a:pt x="0" y="0"/>
                  </a:lnTo>
                  <a:close/>
                </a:path>
              </a:pathLst>
            </a:custGeom>
            <a:solidFill>
              <a:srgbClr val="DEDEDE"/>
            </a:solidFill>
            <a:ln w="9525">
              <a:noFill/>
              <a:round/>
              <a:headEnd/>
              <a:tailEnd/>
            </a:ln>
          </p:spPr>
          <p:txBody>
            <a:bodyPr/>
            <a:lstStyle/>
            <a:p>
              <a:pPr algn="l" rtl="0"/>
              <a:endParaRPr lang="en-US"/>
            </a:p>
          </p:txBody>
        </p:sp>
        <p:sp>
          <p:nvSpPr>
            <p:cNvPr id="20850" name="Freeform 219"/>
            <p:cNvSpPr>
              <a:spLocks/>
            </p:cNvSpPr>
            <p:nvPr/>
          </p:nvSpPr>
          <p:spPr bwMode="auto">
            <a:xfrm>
              <a:off x="2478" y="224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0851" name="Freeform 220"/>
            <p:cNvSpPr>
              <a:spLocks/>
            </p:cNvSpPr>
            <p:nvPr/>
          </p:nvSpPr>
          <p:spPr bwMode="auto">
            <a:xfrm>
              <a:off x="2815" y="2251"/>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20852" name="Line 221"/>
            <p:cNvSpPr>
              <a:spLocks noChangeShapeType="1"/>
            </p:cNvSpPr>
            <p:nvPr/>
          </p:nvSpPr>
          <p:spPr bwMode="auto">
            <a:xfrm>
              <a:off x="2476" y="2242"/>
              <a:ext cx="337" cy="7"/>
            </a:xfrm>
            <a:prstGeom prst="line">
              <a:avLst/>
            </a:prstGeom>
            <a:noFill/>
            <a:ln w="7938">
              <a:solidFill>
                <a:srgbClr val="3D4040"/>
              </a:solidFill>
              <a:round/>
              <a:headEnd/>
              <a:tailEnd/>
            </a:ln>
          </p:spPr>
          <p:txBody>
            <a:bodyPr/>
            <a:lstStyle/>
            <a:p>
              <a:pPr algn="l" rtl="0"/>
              <a:endParaRPr lang="en-US"/>
            </a:p>
          </p:txBody>
        </p:sp>
        <p:sp>
          <p:nvSpPr>
            <p:cNvPr id="20853" name="Line 222"/>
            <p:cNvSpPr>
              <a:spLocks noChangeShapeType="1"/>
            </p:cNvSpPr>
            <p:nvPr/>
          </p:nvSpPr>
          <p:spPr bwMode="auto">
            <a:xfrm>
              <a:off x="2476" y="2405"/>
              <a:ext cx="337" cy="12"/>
            </a:xfrm>
            <a:prstGeom prst="line">
              <a:avLst/>
            </a:prstGeom>
            <a:noFill/>
            <a:ln w="7938">
              <a:solidFill>
                <a:srgbClr val="3D4040"/>
              </a:solidFill>
              <a:round/>
              <a:headEnd/>
              <a:tailEnd/>
            </a:ln>
          </p:spPr>
          <p:txBody>
            <a:bodyPr/>
            <a:lstStyle/>
            <a:p>
              <a:pPr algn="l" rtl="0"/>
              <a:endParaRPr lang="en-US"/>
            </a:p>
          </p:txBody>
        </p:sp>
        <p:sp>
          <p:nvSpPr>
            <p:cNvPr id="20854" name="Freeform 223"/>
            <p:cNvSpPr>
              <a:spLocks/>
            </p:cNvSpPr>
            <p:nvPr/>
          </p:nvSpPr>
          <p:spPr bwMode="auto">
            <a:xfrm>
              <a:off x="2478" y="240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0855" name="Freeform 224"/>
            <p:cNvSpPr>
              <a:spLocks/>
            </p:cNvSpPr>
            <p:nvPr/>
          </p:nvSpPr>
          <p:spPr bwMode="auto">
            <a:xfrm>
              <a:off x="2816" y="2419"/>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20856" name="Freeform 225"/>
            <p:cNvSpPr>
              <a:spLocks/>
            </p:cNvSpPr>
            <p:nvPr/>
          </p:nvSpPr>
          <p:spPr bwMode="auto">
            <a:xfrm>
              <a:off x="2478" y="208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0857" name="Freeform 226"/>
            <p:cNvSpPr>
              <a:spLocks/>
            </p:cNvSpPr>
            <p:nvPr/>
          </p:nvSpPr>
          <p:spPr bwMode="auto">
            <a:xfrm>
              <a:off x="2812"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858" name="Line 227"/>
            <p:cNvSpPr>
              <a:spLocks noChangeShapeType="1"/>
            </p:cNvSpPr>
            <p:nvPr/>
          </p:nvSpPr>
          <p:spPr bwMode="auto">
            <a:xfrm>
              <a:off x="2476" y="2079"/>
              <a:ext cx="334" cy="1"/>
            </a:xfrm>
            <a:prstGeom prst="line">
              <a:avLst/>
            </a:prstGeom>
            <a:noFill/>
            <a:ln w="7938">
              <a:solidFill>
                <a:srgbClr val="3D4040"/>
              </a:solidFill>
              <a:round/>
              <a:headEnd/>
              <a:tailEnd/>
            </a:ln>
          </p:spPr>
          <p:txBody>
            <a:bodyPr/>
            <a:lstStyle/>
            <a:p>
              <a:pPr algn="l" rtl="0"/>
              <a:endParaRPr lang="en-US"/>
            </a:p>
          </p:txBody>
        </p:sp>
        <p:sp>
          <p:nvSpPr>
            <p:cNvPr id="20859" name="Freeform 228"/>
            <p:cNvSpPr>
              <a:spLocks/>
            </p:cNvSpPr>
            <p:nvPr/>
          </p:nvSpPr>
          <p:spPr bwMode="auto">
            <a:xfrm>
              <a:off x="2518" y="2080"/>
              <a:ext cx="243" cy="21"/>
            </a:xfrm>
            <a:custGeom>
              <a:avLst/>
              <a:gdLst>
                <a:gd name="T0" fmla="*/ 243 w 243"/>
                <a:gd name="T1" fmla="*/ 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0"/>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0860" name="Freeform 229"/>
            <p:cNvSpPr>
              <a:spLocks/>
            </p:cNvSpPr>
            <p:nvPr/>
          </p:nvSpPr>
          <p:spPr bwMode="auto">
            <a:xfrm>
              <a:off x="2763"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861" name="Freeform 230"/>
            <p:cNvSpPr>
              <a:spLocks/>
            </p:cNvSpPr>
            <p:nvPr/>
          </p:nvSpPr>
          <p:spPr bwMode="auto">
            <a:xfrm>
              <a:off x="2520" y="210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862" name="Freeform 231"/>
            <p:cNvSpPr>
              <a:spLocks/>
            </p:cNvSpPr>
            <p:nvPr/>
          </p:nvSpPr>
          <p:spPr bwMode="auto">
            <a:xfrm>
              <a:off x="2763" y="212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863" name="Freeform 232"/>
            <p:cNvSpPr>
              <a:spLocks/>
            </p:cNvSpPr>
            <p:nvPr/>
          </p:nvSpPr>
          <p:spPr bwMode="auto">
            <a:xfrm>
              <a:off x="2520" y="214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864" name="Freeform 233"/>
            <p:cNvSpPr>
              <a:spLocks/>
            </p:cNvSpPr>
            <p:nvPr/>
          </p:nvSpPr>
          <p:spPr bwMode="auto">
            <a:xfrm>
              <a:off x="2518" y="2121"/>
              <a:ext cx="243" cy="21"/>
            </a:xfrm>
            <a:custGeom>
              <a:avLst/>
              <a:gdLst>
                <a:gd name="T0" fmla="*/ 243 w 243"/>
                <a:gd name="T1" fmla="*/ 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0865" name="Line 234"/>
            <p:cNvSpPr>
              <a:spLocks noChangeShapeType="1"/>
            </p:cNvSpPr>
            <p:nvPr/>
          </p:nvSpPr>
          <p:spPr bwMode="auto">
            <a:xfrm>
              <a:off x="2518" y="2162"/>
              <a:ext cx="1" cy="21"/>
            </a:xfrm>
            <a:prstGeom prst="line">
              <a:avLst/>
            </a:prstGeom>
            <a:noFill/>
            <a:ln w="7938">
              <a:solidFill>
                <a:srgbClr val="3D4040"/>
              </a:solidFill>
              <a:round/>
              <a:headEnd/>
              <a:tailEnd/>
            </a:ln>
          </p:spPr>
          <p:txBody>
            <a:bodyPr/>
            <a:lstStyle/>
            <a:p>
              <a:pPr algn="l" rtl="0"/>
              <a:endParaRPr lang="en-US"/>
            </a:p>
          </p:txBody>
        </p:sp>
        <p:sp>
          <p:nvSpPr>
            <p:cNvPr id="20866" name="Freeform 235"/>
            <p:cNvSpPr>
              <a:spLocks/>
            </p:cNvSpPr>
            <p:nvPr/>
          </p:nvSpPr>
          <p:spPr bwMode="auto">
            <a:xfrm>
              <a:off x="2520" y="216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3D4040"/>
            </a:solidFill>
            <a:ln w="9525">
              <a:noFill/>
              <a:round/>
              <a:headEnd/>
              <a:tailEnd/>
            </a:ln>
          </p:spPr>
          <p:txBody>
            <a:bodyPr/>
            <a:lstStyle/>
            <a:p>
              <a:pPr algn="l" rtl="0"/>
              <a:endParaRPr lang="en-US"/>
            </a:p>
          </p:txBody>
        </p:sp>
        <p:sp>
          <p:nvSpPr>
            <p:cNvPr id="20867" name="Freeform 236"/>
            <p:cNvSpPr>
              <a:spLocks/>
            </p:cNvSpPr>
            <p:nvPr/>
          </p:nvSpPr>
          <p:spPr bwMode="auto">
            <a:xfrm>
              <a:off x="2520" y="218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868" name="Freeform 237"/>
            <p:cNvSpPr>
              <a:spLocks/>
            </p:cNvSpPr>
            <p:nvPr/>
          </p:nvSpPr>
          <p:spPr bwMode="auto">
            <a:xfrm>
              <a:off x="2763" y="22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869" name="Freeform 238"/>
            <p:cNvSpPr>
              <a:spLocks/>
            </p:cNvSpPr>
            <p:nvPr/>
          </p:nvSpPr>
          <p:spPr bwMode="auto">
            <a:xfrm>
              <a:off x="2520" y="2226"/>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870" name="Freeform 239"/>
            <p:cNvSpPr>
              <a:spLocks/>
            </p:cNvSpPr>
            <p:nvPr/>
          </p:nvSpPr>
          <p:spPr bwMode="auto">
            <a:xfrm>
              <a:off x="2518" y="2204"/>
              <a:ext cx="243" cy="20"/>
            </a:xfrm>
            <a:custGeom>
              <a:avLst/>
              <a:gdLst>
                <a:gd name="T0" fmla="*/ 243 w 243"/>
                <a:gd name="T1" fmla="*/ 2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2"/>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0871" name="Freeform 240"/>
            <p:cNvSpPr>
              <a:spLocks/>
            </p:cNvSpPr>
            <p:nvPr/>
          </p:nvSpPr>
          <p:spPr bwMode="auto">
            <a:xfrm>
              <a:off x="2518" y="2244"/>
              <a:ext cx="243" cy="20"/>
            </a:xfrm>
            <a:custGeom>
              <a:avLst/>
              <a:gdLst>
                <a:gd name="T0" fmla="*/ 243 w 243"/>
                <a:gd name="T1" fmla="*/ 4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4"/>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0872" name="Freeform 241"/>
            <p:cNvSpPr>
              <a:spLocks/>
            </p:cNvSpPr>
            <p:nvPr/>
          </p:nvSpPr>
          <p:spPr bwMode="auto">
            <a:xfrm>
              <a:off x="2763" y="2250"/>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873" name="Freeform 242"/>
            <p:cNvSpPr>
              <a:spLocks/>
            </p:cNvSpPr>
            <p:nvPr/>
          </p:nvSpPr>
          <p:spPr bwMode="auto">
            <a:xfrm>
              <a:off x="2520" y="226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874" name="Freeform 243"/>
            <p:cNvSpPr>
              <a:spLocks/>
            </p:cNvSpPr>
            <p:nvPr/>
          </p:nvSpPr>
          <p:spPr bwMode="auto">
            <a:xfrm>
              <a:off x="2763" y="229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875" name="Freeform 244"/>
            <p:cNvSpPr>
              <a:spLocks/>
            </p:cNvSpPr>
            <p:nvPr/>
          </p:nvSpPr>
          <p:spPr bwMode="auto">
            <a:xfrm>
              <a:off x="2520" y="230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876" name="Freeform 245"/>
            <p:cNvSpPr>
              <a:spLocks/>
            </p:cNvSpPr>
            <p:nvPr/>
          </p:nvSpPr>
          <p:spPr bwMode="auto">
            <a:xfrm>
              <a:off x="2518" y="2285"/>
              <a:ext cx="243" cy="20"/>
            </a:xfrm>
            <a:custGeom>
              <a:avLst/>
              <a:gdLst>
                <a:gd name="T0" fmla="*/ 243 w 243"/>
                <a:gd name="T1" fmla="*/ 5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5"/>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0877" name="Freeform 246"/>
            <p:cNvSpPr>
              <a:spLocks/>
            </p:cNvSpPr>
            <p:nvPr/>
          </p:nvSpPr>
          <p:spPr bwMode="auto">
            <a:xfrm>
              <a:off x="2518" y="2326"/>
              <a:ext cx="243" cy="20"/>
            </a:xfrm>
            <a:custGeom>
              <a:avLst/>
              <a:gdLst>
                <a:gd name="T0" fmla="*/ 243 w 243"/>
                <a:gd name="T1" fmla="*/ 6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6"/>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0878" name="Freeform 247"/>
            <p:cNvSpPr>
              <a:spLocks/>
            </p:cNvSpPr>
            <p:nvPr/>
          </p:nvSpPr>
          <p:spPr bwMode="auto">
            <a:xfrm>
              <a:off x="2763" y="233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879" name="Freeform 248"/>
            <p:cNvSpPr>
              <a:spLocks/>
            </p:cNvSpPr>
            <p:nvPr/>
          </p:nvSpPr>
          <p:spPr bwMode="auto">
            <a:xfrm>
              <a:off x="2520" y="234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880" name="Freeform 249"/>
            <p:cNvSpPr>
              <a:spLocks/>
            </p:cNvSpPr>
            <p:nvPr/>
          </p:nvSpPr>
          <p:spPr bwMode="auto">
            <a:xfrm>
              <a:off x="2763" y="237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881" name="Freeform 250"/>
            <p:cNvSpPr>
              <a:spLocks/>
            </p:cNvSpPr>
            <p:nvPr/>
          </p:nvSpPr>
          <p:spPr bwMode="auto">
            <a:xfrm>
              <a:off x="2520" y="239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882" name="Freeform 251"/>
            <p:cNvSpPr>
              <a:spLocks/>
            </p:cNvSpPr>
            <p:nvPr/>
          </p:nvSpPr>
          <p:spPr bwMode="auto">
            <a:xfrm>
              <a:off x="2518" y="2367"/>
              <a:ext cx="243" cy="21"/>
            </a:xfrm>
            <a:custGeom>
              <a:avLst/>
              <a:gdLst>
                <a:gd name="T0" fmla="*/ 243 w 243"/>
                <a:gd name="T1" fmla="*/ 7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7"/>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0883" name="Freeform 252"/>
            <p:cNvSpPr>
              <a:spLocks/>
            </p:cNvSpPr>
            <p:nvPr/>
          </p:nvSpPr>
          <p:spPr bwMode="auto">
            <a:xfrm>
              <a:off x="2518" y="2408"/>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0884" name="Freeform 253"/>
            <p:cNvSpPr>
              <a:spLocks/>
            </p:cNvSpPr>
            <p:nvPr/>
          </p:nvSpPr>
          <p:spPr bwMode="auto">
            <a:xfrm>
              <a:off x="2763" y="2417"/>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885" name="Freeform 254"/>
            <p:cNvSpPr>
              <a:spLocks/>
            </p:cNvSpPr>
            <p:nvPr/>
          </p:nvSpPr>
          <p:spPr bwMode="auto">
            <a:xfrm>
              <a:off x="2520" y="2431"/>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886" name="Freeform 255"/>
            <p:cNvSpPr>
              <a:spLocks/>
            </p:cNvSpPr>
            <p:nvPr/>
          </p:nvSpPr>
          <p:spPr bwMode="auto">
            <a:xfrm>
              <a:off x="2763" y="245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887" name="Freeform 256"/>
            <p:cNvSpPr>
              <a:spLocks/>
            </p:cNvSpPr>
            <p:nvPr/>
          </p:nvSpPr>
          <p:spPr bwMode="auto">
            <a:xfrm>
              <a:off x="2520" y="247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888" name="Freeform 257"/>
            <p:cNvSpPr>
              <a:spLocks/>
            </p:cNvSpPr>
            <p:nvPr/>
          </p:nvSpPr>
          <p:spPr bwMode="auto">
            <a:xfrm>
              <a:off x="2518" y="2449"/>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0889" name="Freeform 258"/>
            <p:cNvSpPr>
              <a:spLocks/>
            </p:cNvSpPr>
            <p:nvPr/>
          </p:nvSpPr>
          <p:spPr bwMode="auto">
            <a:xfrm>
              <a:off x="2518" y="2490"/>
              <a:ext cx="243" cy="21"/>
            </a:xfrm>
            <a:custGeom>
              <a:avLst/>
              <a:gdLst>
                <a:gd name="T0" fmla="*/ 243 w 243"/>
                <a:gd name="T1" fmla="*/ 1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0"/>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0890" name="Freeform 259"/>
            <p:cNvSpPr>
              <a:spLocks/>
            </p:cNvSpPr>
            <p:nvPr/>
          </p:nvSpPr>
          <p:spPr bwMode="auto">
            <a:xfrm>
              <a:off x="2763" y="250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891" name="Freeform 260"/>
            <p:cNvSpPr>
              <a:spLocks/>
            </p:cNvSpPr>
            <p:nvPr/>
          </p:nvSpPr>
          <p:spPr bwMode="auto">
            <a:xfrm>
              <a:off x="2520" y="251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892" name="Freeform 261"/>
            <p:cNvSpPr>
              <a:spLocks/>
            </p:cNvSpPr>
            <p:nvPr/>
          </p:nvSpPr>
          <p:spPr bwMode="auto">
            <a:xfrm>
              <a:off x="2763" y="254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893" name="Freeform 262"/>
            <p:cNvSpPr>
              <a:spLocks/>
            </p:cNvSpPr>
            <p:nvPr/>
          </p:nvSpPr>
          <p:spPr bwMode="auto">
            <a:xfrm>
              <a:off x="2520" y="255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894" name="Freeform 263"/>
            <p:cNvSpPr>
              <a:spLocks/>
            </p:cNvSpPr>
            <p:nvPr/>
          </p:nvSpPr>
          <p:spPr bwMode="auto">
            <a:xfrm>
              <a:off x="2518" y="2531"/>
              <a:ext cx="243" cy="21"/>
            </a:xfrm>
            <a:custGeom>
              <a:avLst/>
              <a:gdLst>
                <a:gd name="T0" fmla="*/ 243 w 243"/>
                <a:gd name="T1" fmla="*/ 1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1"/>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0895" name="Line 264"/>
            <p:cNvSpPr>
              <a:spLocks noChangeShapeType="1"/>
            </p:cNvSpPr>
            <p:nvPr/>
          </p:nvSpPr>
          <p:spPr bwMode="auto">
            <a:xfrm flipH="1" flipV="1">
              <a:off x="2476" y="2619"/>
              <a:ext cx="335" cy="16"/>
            </a:xfrm>
            <a:prstGeom prst="line">
              <a:avLst/>
            </a:prstGeom>
            <a:noFill/>
            <a:ln w="7938">
              <a:solidFill>
                <a:srgbClr val="3D4C63"/>
              </a:solidFill>
              <a:round/>
              <a:headEnd/>
              <a:tailEnd/>
            </a:ln>
          </p:spPr>
          <p:txBody>
            <a:bodyPr/>
            <a:lstStyle/>
            <a:p>
              <a:pPr algn="l" rtl="0"/>
              <a:endParaRPr lang="en-US"/>
            </a:p>
          </p:txBody>
        </p:sp>
        <p:sp>
          <p:nvSpPr>
            <p:cNvPr id="20896" name="Freeform 265"/>
            <p:cNvSpPr>
              <a:spLocks/>
            </p:cNvSpPr>
            <p:nvPr/>
          </p:nvSpPr>
          <p:spPr bwMode="auto">
            <a:xfrm>
              <a:off x="2814" y="263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C63"/>
            </a:solidFill>
            <a:ln w="9525">
              <a:noFill/>
              <a:round/>
              <a:headEnd/>
              <a:tailEnd/>
            </a:ln>
          </p:spPr>
          <p:txBody>
            <a:bodyPr/>
            <a:lstStyle/>
            <a:p>
              <a:pPr algn="l" rtl="0"/>
              <a:endParaRPr lang="en-US"/>
            </a:p>
          </p:txBody>
        </p:sp>
        <p:sp>
          <p:nvSpPr>
            <p:cNvPr id="20897" name="Freeform 266"/>
            <p:cNvSpPr>
              <a:spLocks/>
            </p:cNvSpPr>
            <p:nvPr/>
          </p:nvSpPr>
          <p:spPr bwMode="auto">
            <a:xfrm>
              <a:off x="2478" y="262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C63"/>
            </a:solidFill>
            <a:ln w="9525">
              <a:noFill/>
              <a:round/>
              <a:headEnd/>
              <a:tailEnd/>
            </a:ln>
          </p:spPr>
          <p:txBody>
            <a:bodyPr/>
            <a:lstStyle/>
            <a:p>
              <a:pPr algn="l" rtl="0"/>
              <a:endParaRPr lang="en-US"/>
            </a:p>
          </p:txBody>
        </p:sp>
        <p:sp>
          <p:nvSpPr>
            <p:cNvPr id="20898" name="Freeform 267"/>
            <p:cNvSpPr>
              <a:spLocks/>
            </p:cNvSpPr>
            <p:nvPr/>
          </p:nvSpPr>
          <p:spPr bwMode="auto">
            <a:xfrm>
              <a:off x="2520" y="210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899" name="Freeform 268"/>
            <p:cNvSpPr>
              <a:spLocks/>
            </p:cNvSpPr>
            <p:nvPr/>
          </p:nvSpPr>
          <p:spPr bwMode="auto">
            <a:xfrm>
              <a:off x="2762" y="2083"/>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900" name="Freeform 269"/>
            <p:cNvSpPr>
              <a:spLocks/>
            </p:cNvSpPr>
            <p:nvPr/>
          </p:nvSpPr>
          <p:spPr bwMode="auto">
            <a:xfrm>
              <a:off x="2518" y="2080"/>
              <a:ext cx="243" cy="22"/>
            </a:xfrm>
            <a:custGeom>
              <a:avLst/>
              <a:gdLst>
                <a:gd name="T0" fmla="*/ 0 w 243"/>
                <a:gd name="T1" fmla="*/ 21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21"/>
                  </a:moveTo>
                  <a:lnTo>
                    <a:pt x="243" y="22"/>
                  </a:lnTo>
                  <a:lnTo>
                    <a:pt x="243" y="0"/>
                  </a:lnTo>
                </a:path>
              </a:pathLst>
            </a:custGeom>
            <a:noFill/>
            <a:ln w="7938">
              <a:solidFill>
                <a:srgbClr val="E2E5E5"/>
              </a:solidFill>
              <a:prstDash val="solid"/>
              <a:round/>
              <a:headEnd/>
              <a:tailEnd/>
            </a:ln>
          </p:spPr>
          <p:txBody>
            <a:bodyPr/>
            <a:lstStyle/>
            <a:p>
              <a:pPr algn="l" rtl="0"/>
              <a:endParaRPr lang="en-US"/>
            </a:p>
          </p:txBody>
        </p:sp>
        <p:sp>
          <p:nvSpPr>
            <p:cNvPr id="20901" name="Freeform 270"/>
            <p:cNvSpPr>
              <a:spLocks/>
            </p:cNvSpPr>
            <p:nvPr/>
          </p:nvSpPr>
          <p:spPr bwMode="auto">
            <a:xfrm>
              <a:off x="2518" y="2122"/>
              <a:ext cx="243" cy="21"/>
            </a:xfrm>
            <a:custGeom>
              <a:avLst/>
              <a:gdLst>
                <a:gd name="T0" fmla="*/ 0 w 243"/>
                <a:gd name="T1" fmla="*/ 2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20"/>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902" name="Freeform 271"/>
            <p:cNvSpPr>
              <a:spLocks/>
            </p:cNvSpPr>
            <p:nvPr/>
          </p:nvSpPr>
          <p:spPr bwMode="auto">
            <a:xfrm>
              <a:off x="2520" y="214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903" name="Freeform 272"/>
            <p:cNvSpPr>
              <a:spLocks/>
            </p:cNvSpPr>
            <p:nvPr/>
          </p:nvSpPr>
          <p:spPr bwMode="auto">
            <a:xfrm>
              <a:off x="2762" y="212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904" name="Freeform 273"/>
            <p:cNvSpPr>
              <a:spLocks/>
            </p:cNvSpPr>
            <p:nvPr/>
          </p:nvSpPr>
          <p:spPr bwMode="auto">
            <a:xfrm>
              <a:off x="2520" y="2185"/>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pPr algn="l" rtl="0"/>
              <a:endParaRPr lang="en-US"/>
            </a:p>
          </p:txBody>
        </p:sp>
        <p:sp>
          <p:nvSpPr>
            <p:cNvPr id="20905" name="Freeform 274"/>
            <p:cNvSpPr>
              <a:spLocks/>
            </p:cNvSpPr>
            <p:nvPr/>
          </p:nvSpPr>
          <p:spPr bwMode="auto">
            <a:xfrm>
              <a:off x="2762" y="2167"/>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906" name="Freeform 275"/>
            <p:cNvSpPr>
              <a:spLocks/>
            </p:cNvSpPr>
            <p:nvPr/>
          </p:nvSpPr>
          <p:spPr bwMode="auto">
            <a:xfrm>
              <a:off x="2518" y="2164"/>
              <a:ext cx="243" cy="21"/>
            </a:xfrm>
            <a:custGeom>
              <a:avLst/>
              <a:gdLst>
                <a:gd name="T0" fmla="*/ 0 w 243"/>
                <a:gd name="T1" fmla="*/ 19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9"/>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907" name="Freeform 276"/>
            <p:cNvSpPr>
              <a:spLocks/>
            </p:cNvSpPr>
            <p:nvPr/>
          </p:nvSpPr>
          <p:spPr bwMode="auto">
            <a:xfrm>
              <a:off x="2518" y="2206"/>
              <a:ext cx="243" cy="21"/>
            </a:xfrm>
            <a:custGeom>
              <a:avLst/>
              <a:gdLst>
                <a:gd name="T0" fmla="*/ 0 w 243"/>
                <a:gd name="T1" fmla="*/ 18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8"/>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908" name="Freeform 277"/>
            <p:cNvSpPr>
              <a:spLocks/>
            </p:cNvSpPr>
            <p:nvPr/>
          </p:nvSpPr>
          <p:spPr bwMode="auto">
            <a:xfrm>
              <a:off x="2520" y="222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909" name="Freeform 278"/>
            <p:cNvSpPr>
              <a:spLocks/>
            </p:cNvSpPr>
            <p:nvPr/>
          </p:nvSpPr>
          <p:spPr bwMode="auto">
            <a:xfrm>
              <a:off x="2762" y="2209"/>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910" name="Freeform 279"/>
            <p:cNvSpPr>
              <a:spLocks/>
            </p:cNvSpPr>
            <p:nvPr/>
          </p:nvSpPr>
          <p:spPr bwMode="auto">
            <a:xfrm>
              <a:off x="2520" y="226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911" name="Freeform 280"/>
            <p:cNvSpPr>
              <a:spLocks/>
            </p:cNvSpPr>
            <p:nvPr/>
          </p:nvSpPr>
          <p:spPr bwMode="auto">
            <a:xfrm>
              <a:off x="2762" y="2251"/>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912" name="Freeform 281"/>
            <p:cNvSpPr>
              <a:spLocks/>
            </p:cNvSpPr>
            <p:nvPr/>
          </p:nvSpPr>
          <p:spPr bwMode="auto">
            <a:xfrm>
              <a:off x="2518" y="2248"/>
              <a:ext cx="243" cy="21"/>
            </a:xfrm>
            <a:custGeom>
              <a:avLst/>
              <a:gdLst>
                <a:gd name="T0" fmla="*/ 0 w 243"/>
                <a:gd name="T1" fmla="*/ 16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6"/>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913" name="Freeform 282"/>
            <p:cNvSpPr>
              <a:spLocks/>
            </p:cNvSpPr>
            <p:nvPr/>
          </p:nvSpPr>
          <p:spPr bwMode="auto">
            <a:xfrm>
              <a:off x="2518" y="2290"/>
              <a:ext cx="243" cy="20"/>
            </a:xfrm>
            <a:custGeom>
              <a:avLst/>
              <a:gdLst>
                <a:gd name="T0" fmla="*/ 0 w 243"/>
                <a:gd name="T1" fmla="*/ 15 h 20"/>
                <a:gd name="T2" fmla="*/ 243 w 243"/>
                <a:gd name="T3" fmla="*/ 20 h 20"/>
                <a:gd name="T4" fmla="*/ 243 w 243"/>
                <a:gd name="T5" fmla="*/ 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0" y="15"/>
                  </a:moveTo>
                  <a:lnTo>
                    <a:pt x="243" y="20"/>
                  </a:lnTo>
                  <a:lnTo>
                    <a:pt x="243" y="0"/>
                  </a:lnTo>
                </a:path>
              </a:pathLst>
            </a:custGeom>
            <a:noFill/>
            <a:ln w="7938">
              <a:solidFill>
                <a:srgbClr val="E2E5E5"/>
              </a:solidFill>
              <a:prstDash val="solid"/>
              <a:round/>
              <a:headEnd/>
              <a:tailEnd/>
            </a:ln>
          </p:spPr>
          <p:txBody>
            <a:bodyPr/>
            <a:lstStyle/>
            <a:p>
              <a:pPr algn="l" rtl="0"/>
              <a:endParaRPr lang="en-US"/>
            </a:p>
          </p:txBody>
        </p:sp>
        <p:sp>
          <p:nvSpPr>
            <p:cNvPr id="20914" name="Freeform 283"/>
            <p:cNvSpPr>
              <a:spLocks/>
            </p:cNvSpPr>
            <p:nvPr/>
          </p:nvSpPr>
          <p:spPr bwMode="auto">
            <a:xfrm>
              <a:off x="2520" y="2307"/>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915" name="Freeform 284"/>
            <p:cNvSpPr>
              <a:spLocks/>
            </p:cNvSpPr>
            <p:nvPr/>
          </p:nvSpPr>
          <p:spPr bwMode="auto">
            <a:xfrm>
              <a:off x="2762" y="229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916" name="Freeform 285"/>
            <p:cNvSpPr>
              <a:spLocks/>
            </p:cNvSpPr>
            <p:nvPr/>
          </p:nvSpPr>
          <p:spPr bwMode="auto">
            <a:xfrm>
              <a:off x="2520" y="23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917" name="Freeform 286"/>
            <p:cNvSpPr>
              <a:spLocks/>
            </p:cNvSpPr>
            <p:nvPr/>
          </p:nvSpPr>
          <p:spPr bwMode="auto">
            <a:xfrm>
              <a:off x="2762" y="23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918" name="Freeform 287"/>
            <p:cNvSpPr>
              <a:spLocks/>
            </p:cNvSpPr>
            <p:nvPr/>
          </p:nvSpPr>
          <p:spPr bwMode="auto">
            <a:xfrm>
              <a:off x="2518" y="2332"/>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919" name="Freeform 288"/>
            <p:cNvSpPr>
              <a:spLocks/>
            </p:cNvSpPr>
            <p:nvPr/>
          </p:nvSpPr>
          <p:spPr bwMode="auto">
            <a:xfrm>
              <a:off x="2518" y="2374"/>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920" name="Freeform 289"/>
            <p:cNvSpPr>
              <a:spLocks/>
            </p:cNvSpPr>
            <p:nvPr/>
          </p:nvSpPr>
          <p:spPr bwMode="auto">
            <a:xfrm>
              <a:off x="2520" y="2389"/>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921" name="Freeform 290"/>
            <p:cNvSpPr>
              <a:spLocks/>
            </p:cNvSpPr>
            <p:nvPr/>
          </p:nvSpPr>
          <p:spPr bwMode="auto">
            <a:xfrm>
              <a:off x="2762" y="2376"/>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922" name="Freeform 291"/>
            <p:cNvSpPr>
              <a:spLocks/>
            </p:cNvSpPr>
            <p:nvPr/>
          </p:nvSpPr>
          <p:spPr bwMode="auto">
            <a:xfrm>
              <a:off x="2520" y="243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923" name="Freeform 292"/>
            <p:cNvSpPr>
              <a:spLocks/>
            </p:cNvSpPr>
            <p:nvPr/>
          </p:nvSpPr>
          <p:spPr bwMode="auto">
            <a:xfrm>
              <a:off x="2762" y="2418"/>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924" name="Freeform 293"/>
            <p:cNvSpPr>
              <a:spLocks/>
            </p:cNvSpPr>
            <p:nvPr/>
          </p:nvSpPr>
          <p:spPr bwMode="auto">
            <a:xfrm>
              <a:off x="2518" y="2416"/>
              <a:ext cx="243" cy="21"/>
            </a:xfrm>
            <a:custGeom>
              <a:avLst/>
              <a:gdLst>
                <a:gd name="T0" fmla="*/ 0 w 243"/>
                <a:gd name="T1" fmla="*/ 13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3"/>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925" name="Freeform 294"/>
            <p:cNvSpPr>
              <a:spLocks/>
            </p:cNvSpPr>
            <p:nvPr/>
          </p:nvSpPr>
          <p:spPr bwMode="auto">
            <a:xfrm>
              <a:off x="2518" y="2457"/>
              <a:ext cx="243" cy="22"/>
            </a:xfrm>
            <a:custGeom>
              <a:avLst/>
              <a:gdLst>
                <a:gd name="T0" fmla="*/ 0 w 243"/>
                <a:gd name="T1" fmla="*/ 13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13"/>
                  </a:moveTo>
                  <a:lnTo>
                    <a:pt x="243" y="22"/>
                  </a:lnTo>
                  <a:lnTo>
                    <a:pt x="243" y="0"/>
                  </a:lnTo>
                </a:path>
              </a:pathLst>
            </a:custGeom>
            <a:noFill/>
            <a:ln w="7938">
              <a:solidFill>
                <a:srgbClr val="E2E5E5"/>
              </a:solidFill>
              <a:prstDash val="solid"/>
              <a:round/>
              <a:headEnd/>
              <a:tailEnd/>
            </a:ln>
          </p:spPr>
          <p:txBody>
            <a:bodyPr/>
            <a:lstStyle/>
            <a:p>
              <a:pPr algn="l" rtl="0"/>
              <a:endParaRPr lang="en-US"/>
            </a:p>
          </p:txBody>
        </p:sp>
        <p:sp>
          <p:nvSpPr>
            <p:cNvPr id="20926" name="Freeform 295"/>
            <p:cNvSpPr>
              <a:spLocks/>
            </p:cNvSpPr>
            <p:nvPr/>
          </p:nvSpPr>
          <p:spPr bwMode="auto">
            <a:xfrm>
              <a:off x="2520" y="247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927" name="Freeform 296"/>
            <p:cNvSpPr>
              <a:spLocks/>
            </p:cNvSpPr>
            <p:nvPr/>
          </p:nvSpPr>
          <p:spPr bwMode="auto">
            <a:xfrm>
              <a:off x="2762" y="2460"/>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928" name="Freeform 297"/>
            <p:cNvSpPr>
              <a:spLocks/>
            </p:cNvSpPr>
            <p:nvPr/>
          </p:nvSpPr>
          <p:spPr bwMode="auto">
            <a:xfrm>
              <a:off x="2520" y="251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929" name="Freeform 298"/>
            <p:cNvSpPr>
              <a:spLocks/>
            </p:cNvSpPr>
            <p:nvPr/>
          </p:nvSpPr>
          <p:spPr bwMode="auto">
            <a:xfrm>
              <a:off x="2762" y="250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930" name="Freeform 299"/>
            <p:cNvSpPr>
              <a:spLocks/>
            </p:cNvSpPr>
            <p:nvPr/>
          </p:nvSpPr>
          <p:spPr bwMode="auto">
            <a:xfrm>
              <a:off x="2518" y="2500"/>
              <a:ext cx="243" cy="21"/>
            </a:xfrm>
            <a:custGeom>
              <a:avLst/>
              <a:gdLst>
                <a:gd name="T0" fmla="*/ 0 w 243"/>
                <a:gd name="T1" fmla="*/ 11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1"/>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931" name="Freeform 300"/>
            <p:cNvSpPr>
              <a:spLocks/>
            </p:cNvSpPr>
            <p:nvPr/>
          </p:nvSpPr>
          <p:spPr bwMode="auto">
            <a:xfrm>
              <a:off x="2518" y="2542"/>
              <a:ext cx="243" cy="21"/>
            </a:xfrm>
            <a:custGeom>
              <a:avLst/>
              <a:gdLst>
                <a:gd name="T0" fmla="*/ 0 w 243"/>
                <a:gd name="T1" fmla="*/ 1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0"/>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932" name="Freeform 301"/>
            <p:cNvSpPr>
              <a:spLocks/>
            </p:cNvSpPr>
            <p:nvPr/>
          </p:nvSpPr>
          <p:spPr bwMode="auto">
            <a:xfrm>
              <a:off x="2520" y="255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933" name="Freeform 302"/>
            <p:cNvSpPr>
              <a:spLocks/>
            </p:cNvSpPr>
            <p:nvPr/>
          </p:nvSpPr>
          <p:spPr bwMode="auto">
            <a:xfrm>
              <a:off x="2762" y="254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934" name="Freeform 303"/>
            <p:cNvSpPr>
              <a:spLocks/>
            </p:cNvSpPr>
            <p:nvPr/>
          </p:nvSpPr>
          <p:spPr bwMode="auto">
            <a:xfrm>
              <a:off x="2484" y="22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935" name="Freeform 304"/>
            <p:cNvSpPr>
              <a:spLocks/>
            </p:cNvSpPr>
            <p:nvPr/>
          </p:nvSpPr>
          <p:spPr bwMode="auto">
            <a:xfrm>
              <a:off x="2518" y="224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936" name="Line 305"/>
            <p:cNvSpPr>
              <a:spLocks noChangeShapeType="1"/>
            </p:cNvSpPr>
            <p:nvPr/>
          </p:nvSpPr>
          <p:spPr bwMode="auto">
            <a:xfrm>
              <a:off x="2481" y="2246"/>
              <a:ext cx="35" cy="1"/>
            </a:xfrm>
            <a:prstGeom prst="line">
              <a:avLst/>
            </a:prstGeom>
            <a:noFill/>
            <a:ln w="7938">
              <a:solidFill>
                <a:srgbClr val="E2E5E5"/>
              </a:solidFill>
              <a:round/>
              <a:headEnd/>
              <a:tailEnd/>
            </a:ln>
          </p:spPr>
          <p:txBody>
            <a:bodyPr/>
            <a:lstStyle/>
            <a:p>
              <a:pPr algn="l" rtl="0"/>
              <a:endParaRPr lang="en-US"/>
            </a:p>
          </p:txBody>
        </p:sp>
        <p:sp>
          <p:nvSpPr>
            <p:cNvPr id="20937" name="Line 306"/>
            <p:cNvSpPr>
              <a:spLocks noChangeShapeType="1"/>
            </p:cNvSpPr>
            <p:nvPr/>
          </p:nvSpPr>
          <p:spPr bwMode="auto">
            <a:xfrm>
              <a:off x="2762" y="2252"/>
              <a:ext cx="49" cy="1"/>
            </a:xfrm>
            <a:prstGeom prst="line">
              <a:avLst/>
            </a:prstGeom>
            <a:noFill/>
            <a:ln w="7938">
              <a:solidFill>
                <a:srgbClr val="E2E5E5"/>
              </a:solidFill>
              <a:round/>
              <a:headEnd/>
              <a:tailEnd/>
            </a:ln>
          </p:spPr>
          <p:txBody>
            <a:bodyPr/>
            <a:lstStyle/>
            <a:p>
              <a:pPr algn="l" rtl="0"/>
              <a:endParaRPr lang="en-US"/>
            </a:p>
          </p:txBody>
        </p:sp>
        <p:sp>
          <p:nvSpPr>
            <p:cNvPr id="20938" name="Freeform 307"/>
            <p:cNvSpPr>
              <a:spLocks/>
            </p:cNvSpPr>
            <p:nvPr/>
          </p:nvSpPr>
          <p:spPr bwMode="auto">
            <a:xfrm>
              <a:off x="2765" y="2254"/>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pPr algn="l" rtl="0"/>
              <a:endParaRPr lang="en-US"/>
            </a:p>
          </p:txBody>
        </p:sp>
        <p:sp>
          <p:nvSpPr>
            <p:cNvPr id="20939" name="Freeform 308"/>
            <p:cNvSpPr>
              <a:spLocks/>
            </p:cNvSpPr>
            <p:nvPr/>
          </p:nvSpPr>
          <p:spPr bwMode="auto">
            <a:xfrm>
              <a:off x="2813" y="2255"/>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pPr algn="l" rtl="0"/>
              <a:endParaRPr lang="en-US"/>
            </a:p>
          </p:txBody>
        </p:sp>
        <p:sp>
          <p:nvSpPr>
            <p:cNvPr id="20940" name="Freeform 309"/>
            <p:cNvSpPr>
              <a:spLocks/>
            </p:cNvSpPr>
            <p:nvPr/>
          </p:nvSpPr>
          <p:spPr bwMode="auto">
            <a:xfrm>
              <a:off x="2485" y="241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941" name="Freeform 310"/>
            <p:cNvSpPr>
              <a:spLocks/>
            </p:cNvSpPr>
            <p:nvPr/>
          </p:nvSpPr>
          <p:spPr bwMode="auto">
            <a:xfrm>
              <a:off x="2519" y="2413"/>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pPr algn="l" rtl="0"/>
              <a:endParaRPr lang="en-US"/>
            </a:p>
          </p:txBody>
        </p:sp>
        <p:sp>
          <p:nvSpPr>
            <p:cNvPr id="20942" name="Line 311"/>
            <p:cNvSpPr>
              <a:spLocks noChangeShapeType="1"/>
            </p:cNvSpPr>
            <p:nvPr/>
          </p:nvSpPr>
          <p:spPr bwMode="auto">
            <a:xfrm>
              <a:off x="2483" y="2409"/>
              <a:ext cx="33" cy="2"/>
            </a:xfrm>
            <a:prstGeom prst="line">
              <a:avLst/>
            </a:prstGeom>
            <a:noFill/>
            <a:ln w="7938">
              <a:solidFill>
                <a:srgbClr val="E2E5E5"/>
              </a:solidFill>
              <a:round/>
              <a:headEnd/>
              <a:tailEnd/>
            </a:ln>
          </p:spPr>
          <p:txBody>
            <a:bodyPr/>
            <a:lstStyle/>
            <a:p>
              <a:pPr algn="l" rtl="0"/>
              <a:endParaRPr lang="en-US"/>
            </a:p>
          </p:txBody>
        </p:sp>
        <p:sp>
          <p:nvSpPr>
            <p:cNvPr id="20943" name="Line 312"/>
            <p:cNvSpPr>
              <a:spLocks noChangeShapeType="1"/>
            </p:cNvSpPr>
            <p:nvPr/>
          </p:nvSpPr>
          <p:spPr bwMode="auto">
            <a:xfrm>
              <a:off x="2762" y="2420"/>
              <a:ext cx="50" cy="1"/>
            </a:xfrm>
            <a:prstGeom prst="line">
              <a:avLst/>
            </a:prstGeom>
            <a:noFill/>
            <a:ln w="7938">
              <a:solidFill>
                <a:srgbClr val="E2E5E5"/>
              </a:solidFill>
              <a:round/>
              <a:headEnd/>
              <a:tailEnd/>
            </a:ln>
          </p:spPr>
          <p:txBody>
            <a:bodyPr/>
            <a:lstStyle/>
            <a:p>
              <a:pPr algn="l" rtl="0"/>
              <a:endParaRPr lang="en-US"/>
            </a:p>
          </p:txBody>
        </p:sp>
        <p:sp>
          <p:nvSpPr>
            <p:cNvPr id="20944" name="Freeform 313"/>
            <p:cNvSpPr>
              <a:spLocks/>
            </p:cNvSpPr>
            <p:nvPr/>
          </p:nvSpPr>
          <p:spPr bwMode="auto">
            <a:xfrm>
              <a:off x="2764" y="242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945" name="Freeform 314"/>
            <p:cNvSpPr>
              <a:spLocks/>
            </p:cNvSpPr>
            <p:nvPr/>
          </p:nvSpPr>
          <p:spPr bwMode="auto">
            <a:xfrm>
              <a:off x="2814" y="242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946" name="Freeform 315"/>
            <p:cNvSpPr>
              <a:spLocks/>
            </p:cNvSpPr>
            <p:nvPr/>
          </p:nvSpPr>
          <p:spPr bwMode="auto">
            <a:xfrm>
              <a:off x="2484" y="208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947" name="Freeform 316"/>
            <p:cNvSpPr>
              <a:spLocks/>
            </p:cNvSpPr>
            <p:nvPr/>
          </p:nvSpPr>
          <p:spPr bwMode="auto">
            <a:xfrm>
              <a:off x="2519"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948" name="Line 317"/>
            <p:cNvSpPr>
              <a:spLocks noChangeShapeType="1"/>
            </p:cNvSpPr>
            <p:nvPr/>
          </p:nvSpPr>
          <p:spPr bwMode="auto">
            <a:xfrm>
              <a:off x="2481" y="2083"/>
              <a:ext cx="35" cy="1"/>
            </a:xfrm>
            <a:prstGeom prst="line">
              <a:avLst/>
            </a:prstGeom>
            <a:noFill/>
            <a:ln w="7938">
              <a:solidFill>
                <a:srgbClr val="E2E5E5"/>
              </a:solidFill>
              <a:round/>
              <a:headEnd/>
              <a:tailEnd/>
            </a:ln>
          </p:spPr>
          <p:txBody>
            <a:bodyPr/>
            <a:lstStyle/>
            <a:p>
              <a:pPr algn="l" rtl="0"/>
              <a:endParaRPr lang="en-US"/>
            </a:p>
          </p:txBody>
        </p:sp>
        <p:sp>
          <p:nvSpPr>
            <p:cNvPr id="20949" name="Line 318"/>
            <p:cNvSpPr>
              <a:spLocks noChangeShapeType="1"/>
            </p:cNvSpPr>
            <p:nvPr/>
          </p:nvSpPr>
          <p:spPr bwMode="auto">
            <a:xfrm>
              <a:off x="2762" y="2085"/>
              <a:ext cx="46" cy="1"/>
            </a:xfrm>
            <a:prstGeom prst="line">
              <a:avLst/>
            </a:prstGeom>
            <a:noFill/>
            <a:ln w="7938">
              <a:solidFill>
                <a:srgbClr val="E2E5E5"/>
              </a:solidFill>
              <a:round/>
              <a:headEnd/>
              <a:tailEnd/>
            </a:ln>
          </p:spPr>
          <p:txBody>
            <a:bodyPr/>
            <a:lstStyle/>
            <a:p>
              <a:pPr algn="l" rtl="0"/>
              <a:endParaRPr lang="en-US"/>
            </a:p>
          </p:txBody>
        </p:sp>
        <p:sp>
          <p:nvSpPr>
            <p:cNvPr id="20950" name="Freeform 319"/>
            <p:cNvSpPr>
              <a:spLocks/>
            </p:cNvSpPr>
            <p:nvPr/>
          </p:nvSpPr>
          <p:spPr bwMode="auto">
            <a:xfrm>
              <a:off x="2764"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951" name="Freeform 320"/>
            <p:cNvSpPr>
              <a:spLocks/>
            </p:cNvSpPr>
            <p:nvPr/>
          </p:nvSpPr>
          <p:spPr bwMode="auto">
            <a:xfrm>
              <a:off x="2811" y="208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952" name="Freeform 321"/>
            <p:cNvSpPr>
              <a:spLocks/>
            </p:cNvSpPr>
            <p:nvPr/>
          </p:nvSpPr>
          <p:spPr bwMode="auto">
            <a:xfrm>
              <a:off x="2485" y="241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953" name="Freeform 322"/>
            <p:cNvSpPr>
              <a:spLocks/>
            </p:cNvSpPr>
            <p:nvPr/>
          </p:nvSpPr>
          <p:spPr bwMode="auto">
            <a:xfrm>
              <a:off x="2477" y="2573"/>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0954" name="Freeform 323"/>
            <p:cNvSpPr>
              <a:spLocks/>
            </p:cNvSpPr>
            <p:nvPr/>
          </p:nvSpPr>
          <p:spPr bwMode="auto">
            <a:xfrm>
              <a:off x="2476" y="2409"/>
              <a:ext cx="6" cy="161"/>
            </a:xfrm>
            <a:custGeom>
              <a:avLst/>
              <a:gdLst>
                <a:gd name="T0" fmla="*/ 6 w 6"/>
                <a:gd name="T1" fmla="*/ 0 h 161"/>
                <a:gd name="T2" fmla="*/ 0 w 6"/>
                <a:gd name="T3" fmla="*/ 2 h 161"/>
                <a:gd name="T4" fmla="*/ 0 w 6"/>
                <a:gd name="T5" fmla="*/ 161 h 161"/>
                <a:gd name="T6" fmla="*/ 0 60000 65536"/>
                <a:gd name="T7" fmla="*/ 0 60000 65536"/>
                <a:gd name="T8" fmla="*/ 0 60000 65536"/>
                <a:gd name="T9" fmla="*/ 0 w 6"/>
                <a:gd name="T10" fmla="*/ 0 h 161"/>
                <a:gd name="T11" fmla="*/ 6 w 6"/>
                <a:gd name="T12" fmla="*/ 161 h 161"/>
              </a:gdLst>
              <a:ahLst/>
              <a:cxnLst>
                <a:cxn ang="T6">
                  <a:pos x="T0" y="T1"/>
                </a:cxn>
                <a:cxn ang="T7">
                  <a:pos x="T2" y="T3"/>
                </a:cxn>
                <a:cxn ang="T8">
                  <a:pos x="T4" y="T5"/>
                </a:cxn>
              </a:cxnLst>
              <a:rect l="T9" t="T10" r="T11" b="T12"/>
              <a:pathLst>
                <a:path w="6" h="161">
                  <a:moveTo>
                    <a:pt x="6" y="0"/>
                  </a:moveTo>
                  <a:lnTo>
                    <a:pt x="0" y="2"/>
                  </a:lnTo>
                  <a:lnTo>
                    <a:pt x="0" y="161"/>
                  </a:lnTo>
                </a:path>
              </a:pathLst>
            </a:custGeom>
            <a:noFill/>
            <a:ln w="7938">
              <a:solidFill>
                <a:srgbClr val="E2E5E5"/>
              </a:solidFill>
              <a:prstDash val="solid"/>
              <a:round/>
              <a:headEnd/>
              <a:tailEnd/>
            </a:ln>
          </p:spPr>
          <p:txBody>
            <a:bodyPr/>
            <a:lstStyle/>
            <a:p>
              <a:pPr algn="l" rtl="0"/>
              <a:endParaRPr lang="en-US"/>
            </a:p>
          </p:txBody>
        </p:sp>
        <p:sp>
          <p:nvSpPr>
            <p:cNvPr id="20955" name="Freeform 324"/>
            <p:cNvSpPr>
              <a:spLocks/>
            </p:cNvSpPr>
            <p:nvPr/>
          </p:nvSpPr>
          <p:spPr bwMode="auto">
            <a:xfrm>
              <a:off x="2476" y="2246"/>
              <a:ext cx="6" cy="159"/>
            </a:xfrm>
            <a:custGeom>
              <a:avLst/>
              <a:gdLst>
                <a:gd name="T0" fmla="*/ 6 w 6"/>
                <a:gd name="T1" fmla="*/ 0 h 159"/>
                <a:gd name="T2" fmla="*/ 0 w 6"/>
                <a:gd name="T3" fmla="*/ 2 h 159"/>
                <a:gd name="T4" fmla="*/ 0 w 6"/>
                <a:gd name="T5" fmla="*/ 159 h 159"/>
                <a:gd name="T6" fmla="*/ 0 60000 65536"/>
                <a:gd name="T7" fmla="*/ 0 60000 65536"/>
                <a:gd name="T8" fmla="*/ 0 60000 65536"/>
                <a:gd name="T9" fmla="*/ 0 w 6"/>
                <a:gd name="T10" fmla="*/ 0 h 159"/>
                <a:gd name="T11" fmla="*/ 6 w 6"/>
                <a:gd name="T12" fmla="*/ 159 h 159"/>
              </a:gdLst>
              <a:ahLst/>
              <a:cxnLst>
                <a:cxn ang="T6">
                  <a:pos x="T0" y="T1"/>
                </a:cxn>
                <a:cxn ang="T7">
                  <a:pos x="T2" y="T3"/>
                </a:cxn>
                <a:cxn ang="T8">
                  <a:pos x="T4" y="T5"/>
                </a:cxn>
              </a:cxnLst>
              <a:rect l="T9" t="T10" r="T11" b="T12"/>
              <a:pathLst>
                <a:path w="6" h="159">
                  <a:moveTo>
                    <a:pt x="6" y="0"/>
                  </a:moveTo>
                  <a:lnTo>
                    <a:pt x="0" y="2"/>
                  </a:lnTo>
                  <a:lnTo>
                    <a:pt x="0" y="159"/>
                  </a:lnTo>
                </a:path>
              </a:pathLst>
            </a:custGeom>
            <a:noFill/>
            <a:ln w="7938">
              <a:solidFill>
                <a:srgbClr val="E2E5E5"/>
              </a:solidFill>
              <a:prstDash val="solid"/>
              <a:round/>
              <a:headEnd/>
              <a:tailEnd/>
            </a:ln>
          </p:spPr>
          <p:txBody>
            <a:bodyPr/>
            <a:lstStyle/>
            <a:p>
              <a:pPr algn="l" rtl="0"/>
              <a:endParaRPr lang="en-US"/>
            </a:p>
          </p:txBody>
        </p:sp>
        <p:sp>
          <p:nvSpPr>
            <p:cNvPr id="20956" name="Freeform 325"/>
            <p:cNvSpPr>
              <a:spLocks/>
            </p:cNvSpPr>
            <p:nvPr/>
          </p:nvSpPr>
          <p:spPr bwMode="auto">
            <a:xfrm>
              <a:off x="2485"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957" name="Freeform 326"/>
            <p:cNvSpPr>
              <a:spLocks/>
            </p:cNvSpPr>
            <p:nvPr/>
          </p:nvSpPr>
          <p:spPr bwMode="auto">
            <a:xfrm>
              <a:off x="2477" y="240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0958" name="Freeform 327"/>
            <p:cNvSpPr>
              <a:spLocks/>
            </p:cNvSpPr>
            <p:nvPr/>
          </p:nvSpPr>
          <p:spPr bwMode="auto">
            <a:xfrm>
              <a:off x="2484"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959" name="Freeform 328"/>
            <p:cNvSpPr>
              <a:spLocks/>
            </p:cNvSpPr>
            <p:nvPr/>
          </p:nvSpPr>
          <p:spPr bwMode="auto">
            <a:xfrm>
              <a:off x="2477" y="2244"/>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0960" name="Freeform 329"/>
            <p:cNvSpPr>
              <a:spLocks/>
            </p:cNvSpPr>
            <p:nvPr/>
          </p:nvSpPr>
          <p:spPr bwMode="auto">
            <a:xfrm>
              <a:off x="2476" y="2083"/>
              <a:ext cx="5" cy="159"/>
            </a:xfrm>
            <a:custGeom>
              <a:avLst/>
              <a:gdLst>
                <a:gd name="T0" fmla="*/ 5 w 5"/>
                <a:gd name="T1" fmla="*/ 0 h 159"/>
                <a:gd name="T2" fmla="*/ 0 w 5"/>
                <a:gd name="T3" fmla="*/ 2 h 159"/>
                <a:gd name="T4" fmla="*/ 0 w 5"/>
                <a:gd name="T5" fmla="*/ 159 h 159"/>
                <a:gd name="T6" fmla="*/ 0 60000 65536"/>
                <a:gd name="T7" fmla="*/ 0 60000 65536"/>
                <a:gd name="T8" fmla="*/ 0 60000 65536"/>
                <a:gd name="T9" fmla="*/ 0 w 5"/>
                <a:gd name="T10" fmla="*/ 0 h 159"/>
                <a:gd name="T11" fmla="*/ 5 w 5"/>
                <a:gd name="T12" fmla="*/ 159 h 159"/>
              </a:gdLst>
              <a:ahLst/>
              <a:cxnLst>
                <a:cxn ang="T6">
                  <a:pos x="T0" y="T1"/>
                </a:cxn>
                <a:cxn ang="T7">
                  <a:pos x="T2" y="T3"/>
                </a:cxn>
                <a:cxn ang="T8">
                  <a:pos x="T4" y="T5"/>
                </a:cxn>
              </a:cxnLst>
              <a:rect l="T9" t="T10" r="T11" b="T12"/>
              <a:pathLst>
                <a:path w="5" h="159">
                  <a:moveTo>
                    <a:pt x="5" y="0"/>
                  </a:moveTo>
                  <a:lnTo>
                    <a:pt x="0" y="2"/>
                  </a:lnTo>
                  <a:lnTo>
                    <a:pt x="0" y="159"/>
                  </a:lnTo>
                </a:path>
              </a:pathLst>
            </a:custGeom>
            <a:noFill/>
            <a:ln w="7938">
              <a:solidFill>
                <a:srgbClr val="E2E5E5"/>
              </a:solidFill>
              <a:prstDash val="solid"/>
              <a:round/>
              <a:headEnd/>
              <a:tailEnd/>
            </a:ln>
          </p:spPr>
          <p:txBody>
            <a:bodyPr/>
            <a:lstStyle/>
            <a:p>
              <a:pPr algn="l" rtl="0"/>
              <a:endParaRPr lang="en-US"/>
            </a:p>
          </p:txBody>
        </p:sp>
        <p:sp>
          <p:nvSpPr>
            <p:cNvPr id="20961" name="Freeform 330"/>
            <p:cNvSpPr>
              <a:spLocks/>
            </p:cNvSpPr>
            <p:nvPr/>
          </p:nvSpPr>
          <p:spPr bwMode="auto">
            <a:xfrm>
              <a:off x="2476" y="1894"/>
              <a:ext cx="335" cy="184"/>
            </a:xfrm>
            <a:custGeom>
              <a:avLst/>
              <a:gdLst>
                <a:gd name="T0" fmla="*/ 335 w 335"/>
                <a:gd name="T1" fmla="*/ 0 h 184"/>
                <a:gd name="T2" fmla="*/ 0 w 335"/>
                <a:gd name="T3" fmla="*/ 5 h 184"/>
                <a:gd name="T4" fmla="*/ 0 w 335"/>
                <a:gd name="T5" fmla="*/ 184 h 184"/>
                <a:gd name="T6" fmla="*/ 0 60000 65536"/>
                <a:gd name="T7" fmla="*/ 0 60000 65536"/>
                <a:gd name="T8" fmla="*/ 0 60000 65536"/>
                <a:gd name="T9" fmla="*/ 0 w 335"/>
                <a:gd name="T10" fmla="*/ 0 h 184"/>
                <a:gd name="T11" fmla="*/ 335 w 335"/>
                <a:gd name="T12" fmla="*/ 184 h 184"/>
              </a:gdLst>
              <a:ahLst/>
              <a:cxnLst>
                <a:cxn ang="T6">
                  <a:pos x="T0" y="T1"/>
                </a:cxn>
                <a:cxn ang="T7">
                  <a:pos x="T2" y="T3"/>
                </a:cxn>
                <a:cxn ang="T8">
                  <a:pos x="T4" y="T5"/>
                </a:cxn>
              </a:cxnLst>
              <a:rect l="T9" t="T10" r="T11" b="T12"/>
              <a:pathLst>
                <a:path w="335" h="184">
                  <a:moveTo>
                    <a:pt x="335" y="0"/>
                  </a:moveTo>
                  <a:lnTo>
                    <a:pt x="0" y="5"/>
                  </a:lnTo>
                  <a:lnTo>
                    <a:pt x="0" y="184"/>
                  </a:lnTo>
                </a:path>
              </a:pathLst>
            </a:custGeom>
            <a:noFill/>
            <a:ln w="7938">
              <a:solidFill>
                <a:srgbClr val="E2E5E5"/>
              </a:solidFill>
              <a:prstDash val="solid"/>
              <a:round/>
              <a:headEnd/>
              <a:tailEnd/>
            </a:ln>
          </p:spPr>
          <p:txBody>
            <a:bodyPr/>
            <a:lstStyle/>
            <a:p>
              <a:pPr algn="l" rtl="0"/>
              <a:endParaRPr lang="en-US"/>
            </a:p>
          </p:txBody>
        </p:sp>
        <p:sp>
          <p:nvSpPr>
            <p:cNvPr id="20962" name="Freeform 331"/>
            <p:cNvSpPr>
              <a:spLocks/>
            </p:cNvSpPr>
            <p:nvPr/>
          </p:nvSpPr>
          <p:spPr bwMode="auto">
            <a:xfrm>
              <a:off x="2814" y="189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963" name="Freeform 332"/>
            <p:cNvSpPr>
              <a:spLocks/>
            </p:cNvSpPr>
            <p:nvPr/>
          </p:nvSpPr>
          <p:spPr bwMode="auto">
            <a:xfrm>
              <a:off x="2477" y="2080"/>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grpSp>
      <p:grpSp>
        <p:nvGrpSpPr>
          <p:cNvPr id="4" name="Group 333"/>
          <p:cNvGrpSpPr>
            <a:grpSpLocks/>
          </p:cNvGrpSpPr>
          <p:nvPr/>
        </p:nvGrpSpPr>
        <p:grpSpPr bwMode="auto">
          <a:xfrm>
            <a:off x="1258889" y="2782888"/>
            <a:ext cx="925513" cy="1074737"/>
            <a:chOff x="927" y="3238"/>
            <a:chExt cx="583" cy="677"/>
          </a:xfrm>
        </p:grpSpPr>
        <p:pic>
          <p:nvPicPr>
            <p:cNvPr id="20834" name="Picture 334"/>
            <p:cNvPicPr>
              <a:picLocks noChangeArrowheads="1"/>
            </p:cNvPicPr>
            <p:nvPr/>
          </p:nvPicPr>
          <p:blipFill>
            <a:blip r:embed="rId3" cstate="print"/>
            <a:srcRect/>
            <a:stretch>
              <a:fillRect/>
            </a:stretch>
          </p:blipFill>
          <p:spPr bwMode="auto">
            <a:xfrm>
              <a:off x="1078" y="3238"/>
              <a:ext cx="432" cy="528"/>
            </a:xfrm>
            <a:prstGeom prst="rect">
              <a:avLst/>
            </a:prstGeom>
            <a:noFill/>
            <a:ln w="9525">
              <a:noFill/>
              <a:miter lim="800000"/>
              <a:headEnd/>
              <a:tailEnd/>
            </a:ln>
          </p:spPr>
        </p:pic>
        <p:sp>
          <p:nvSpPr>
            <p:cNvPr id="20835" name="Text Box 335"/>
            <p:cNvSpPr txBox="1">
              <a:spLocks noChangeArrowheads="1"/>
            </p:cNvSpPr>
            <p:nvPr/>
          </p:nvSpPr>
          <p:spPr bwMode="auto">
            <a:xfrm>
              <a:off x="927" y="3682"/>
              <a:ext cx="573" cy="233"/>
            </a:xfrm>
            <a:prstGeom prst="rect">
              <a:avLst/>
            </a:prstGeom>
            <a:noFill/>
            <a:ln w="9525">
              <a:noFill/>
              <a:miter lim="800000"/>
              <a:headEnd/>
              <a:tailEnd/>
            </a:ln>
          </p:spPr>
          <p:txBody>
            <a:bodyPr wrap="none">
              <a:spAutoFit/>
            </a:bodyPr>
            <a:lstStyle/>
            <a:p>
              <a:pPr algn="l" rtl="0"/>
              <a:r>
                <a:rPr lang="en-US" sz="1800"/>
                <a:t>Scanner</a:t>
              </a:r>
              <a:endParaRPr lang="th-TH" sz="1800"/>
            </a:p>
          </p:txBody>
        </p:sp>
      </p:grpSp>
      <p:sp>
        <p:nvSpPr>
          <p:cNvPr id="20488" name="Text Box 336"/>
          <p:cNvSpPr txBox="1">
            <a:spLocks noChangeArrowheads="1"/>
          </p:cNvSpPr>
          <p:nvPr/>
        </p:nvSpPr>
        <p:spPr bwMode="auto">
          <a:xfrm>
            <a:off x="6223000" y="3519488"/>
            <a:ext cx="770724" cy="369332"/>
          </a:xfrm>
          <a:prstGeom prst="rect">
            <a:avLst/>
          </a:prstGeom>
          <a:noFill/>
          <a:ln w="9525">
            <a:noFill/>
            <a:miter lim="800000"/>
            <a:headEnd/>
            <a:tailEnd/>
          </a:ln>
        </p:spPr>
        <p:txBody>
          <a:bodyPr wrap="none">
            <a:spAutoFit/>
          </a:bodyPr>
          <a:lstStyle/>
          <a:p>
            <a:pPr algn="l" rtl="0"/>
            <a:r>
              <a:rPr lang="en-US" sz="1800"/>
              <a:t>Target</a:t>
            </a:r>
            <a:endParaRPr lang="th-TH" sz="1800"/>
          </a:p>
        </p:txBody>
      </p:sp>
      <p:sp>
        <p:nvSpPr>
          <p:cNvPr id="20489" name="Line 340"/>
          <p:cNvSpPr>
            <a:spLocks noChangeShapeType="1"/>
          </p:cNvSpPr>
          <p:nvPr/>
        </p:nvSpPr>
        <p:spPr bwMode="auto">
          <a:xfrm>
            <a:off x="2247900" y="2916238"/>
            <a:ext cx="3848100" cy="0"/>
          </a:xfrm>
          <a:prstGeom prst="line">
            <a:avLst/>
          </a:prstGeom>
          <a:noFill/>
          <a:ln w="57150">
            <a:solidFill>
              <a:srgbClr val="3333FF"/>
            </a:solidFill>
            <a:round/>
            <a:headEnd/>
            <a:tailEnd type="triangle" w="med" len="med"/>
          </a:ln>
        </p:spPr>
        <p:txBody>
          <a:bodyPr/>
          <a:lstStyle/>
          <a:p>
            <a:pPr algn="l" rtl="0"/>
            <a:endParaRPr lang="en-US"/>
          </a:p>
        </p:txBody>
      </p:sp>
      <p:sp>
        <p:nvSpPr>
          <p:cNvPr id="20490" name="Line 341"/>
          <p:cNvSpPr>
            <a:spLocks noChangeShapeType="1"/>
          </p:cNvSpPr>
          <p:nvPr/>
        </p:nvSpPr>
        <p:spPr bwMode="auto">
          <a:xfrm flipH="1">
            <a:off x="2185988" y="3211513"/>
            <a:ext cx="3879850" cy="0"/>
          </a:xfrm>
          <a:prstGeom prst="line">
            <a:avLst/>
          </a:prstGeom>
          <a:noFill/>
          <a:ln w="57150">
            <a:solidFill>
              <a:srgbClr val="3333FF"/>
            </a:solidFill>
            <a:round/>
            <a:headEnd/>
            <a:tailEnd type="triangle" w="med" len="med"/>
          </a:ln>
        </p:spPr>
        <p:txBody>
          <a:bodyPr/>
          <a:lstStyle/>
          <a:p>
            <a:pPr algn="l" rtl="0"/>
            <a:endParaRPr lang="en-US"/>
          </a:p>
        </p:txBody>
      </p:sp>
      <p:sp>
        <p:nvSpPr>
          <p:cNvPr id="20491" name="Line 343"/>
          <p:cNvSpPr>
            <a:spLocks noChangeShapeType="1"/>
          </p:cNvSpPr>
          <p:nvPr/>
        </p:nvSpPr>
        <p:spPr bwMode="auto">
          <a:xfrm>
            <a:off x="2263775" y="3532188"/>
            <a:ext cx="3848100" cy="0"/>
          </a:xfrm>
          <a:prstGeom prst="line">
            <a:avLst/>
          </a:prstGeom>
          <a:noFill/>
          <a:ln w="57150">
            <a:solidFill>
              <a:srgbClr val="3333FF"/>
            </a:solidFill>
            <a:round/>
            <a:headEnd/>
            <a:tailEnd type="triangle" w="med" len="med"/>
          </a:ln>
        </p:spPr>
        <p:txBody>
          <a:bodyPr/>
          <a:lstStyle/>
          <a:p>
            <a:pPr algn="l" rtl="0"/>
            <a:endParaRPr lang="en-US"/>
          </a:p>
        </p:txBody>
      </p:sp>
      <p:sp>
        <p:nvSpPr>
          <p:cNvPr id="20492" name="Rectangle 344"/>
          <p:cNvSpPr>
            <a:spLocks noChangeArrowheads="1"/>
          </p:cNvSpPr>
          <p:nvPr/>
        </p:nvSpPr>
        <p:spPr bwMode="auto">
          <a:xfrm>
            <a:off x="3589338" y="2778125"/>
            <a:ext cx="625475" cy="196850"/>
          </a:xfrm>
          <a:prstGeom prst="rect">
            <a:avLst/>
          </a:prstGeom>
          <a:solidFill>
            <a:schemeClr val="bg1"/>
          </a:solidFill>
          <a:ln w="9525">
            <a:noFill/>
            <a:miter lim="800000"/>
            <a:headEnd/>
            <a:tailEnd/>
          </a:ln>
        </p:spPr>
        <p:txBody>
          <a:bodyPr wrap="none" anchor="ctr"/>
          <a:lstStyle/>
          <a:p>
            <a:pPr algn="l" rtl="0" fontAlgn="ctr"/>
            <a:r>
              <a:rPr lang="en-US" sz="1600"/>
              <a:t>SYN</a:t>
            </a:r>
            <a:endParaRPr lang="th-TH" sz="1600"/>
          </a:p>
        </p:txBody>
      </p:sp>
      <p:sp>
        <p:nvSpPr>
          <p:cNvPr id="20493" name="Rectangle 345"/>
          <p:cNvSpPr>
            <a:spLocks noChangeArrowheads="1"/>
          </p:cNvSpPr>
          <p:nvPr/>
        </p:nvSpPr>
        <p:spPr bwMode="auto">
          <a:xfrm>
            <a:off x="3573463" y="3098800"/>
            <a:ext cx="946150" cy="196850"/>
          </a:xfrm>
          <a:prstGeom prst="rect">
            <a:avLst/>
          </a:prstGeom>
          <a:solidFill>
            <a:schemeClr val="bg1"/>
          </a:solidFill>
          <a:ln w="9525">
            <a:noFill/>
            <a:miter lim="800000"/>
            <a:headEnd/>
            <a:tailEnd/>
          </a:ln>
        </p:spPr>
        <p:txBody>
          <a:bodyPr wrap="none" anchor="ctr"/>
          <a:lstStyle/>
          <a:p>
            <a:pPr algn="l" rtl="0" fontAlgn="ctr"/>
            <a:r>
              <a:rPr lang="en-US" sz="1600"/>
              <a:t>SYN/ACK</a:t>
            </a:r>
            <a:endParaRPr lang="th-TH" sz="1600"/>
          </a:p>
        </p:txBody>
      </p:sp>
      <p:sp>
        <p:nvSpPr>
          <p:cNvPr id="20494" name="Rectangle 346"/>
          <p:cNvSpPr>
            <a:spLocks noChangeArrowheads="1"/>
          </p:cNvSpPr>
          <p:nvPr/>
        </p:nvSpPr>
        <p:spPr bwMode="auto">
          <a:xfrm>
            <a:off x="3584575" y="3436938"/>
            <a:ext cx="733425" cy="196850"/>
          </a:xfrm>
          <a:prstGeom prst="rect">
            <a:avLst/>
          </a:prstGeom>
          <a:solidFill>
            <a:schemeClr val="bg1"/>
          </a:solidFill>
          <a:ln w="9525">
            <a:noFill/>
            <a:miter lim="800000"/>
            <a:headEnd/>
            <a:tailEnd/>
          </a:ln>
        </p:spPr>
        <p:txBody>
          <a:bodyPr wrap="none" anchor="ctr"/>
          <a:lstStyle/>
          <a:p>
            <a:pPr algn="l" rtl="0" fontAlgn="ctr"/>
            <a:r>
              <a:rPr lang="en-US" sz="1600"/>
              <a:t>ACK</a:t>
            </a:r>
            <a:endParaRPr lang="th-TH" sz="1600"/>
          </a:p>
        </p:txBody>
      </p:sp>
      <p:grpSp>
        <p:nvGrpSpPr>
          <p:cNvPr id="5" name="Group 687"/>
          <p:cNvGrpSpPr>
            <a:grpSpLocks/>
          </p:cNvGrpSpPr>
          <p:nvPr/>
        </p:nvGrpSpPr>
        <p:grpSpPr bwMode="auto">
          <a:xfrm>
            <a:off x="6227763" y="4665663"/>
            <a:ext cx="600075" cy="754062"/>
            <a:chOff x="2470" y="1894"/>
            <a:chExt cx="466" cy="749"/>
          </a:xfrm>
        </p:grpSpPr>
        <p:grpSp>
          <p:nvGrpSpPr>
            <p:cNvPr id="6" name="Group 688"/>
            <p:cNvGrpSpPr>
              <a:grpSpLocks/>
            </p:cNvGrpSpPr>
            <p:nvPr/>
          </p:nvGrpSpPr>
          <p:grpSpPr bwMode="auto">
            <a:xfrm>
              <a:off x="2470" y="1896"/>
              <a:ext cx="466" cy="747"/>
              <a:chOff x="2470" y="1896"/>
              <a:chExt cx="466" cy="747"/>
            </a:xfrm>
          </p:grpSpPr>
          <p:sp>
            <p:nvSpPr>
              <p:cNvPr id="20634" name="Freeform 689"/>
              <p:cNvSpPr>
                <a:spLocks/>
              </p:cNvSpPr>
              <p:nvPr/>
            </p:nvSpPr>
            <p:spPr bwMode="auto">
              <a:xfrm>
                <a:off x="2487" y="2501"/>
                <a:ext cx="423" cy="142"/>
              </a:xfrm>
              <a:custGeom>
                <a:avLst/>
                <a:gdLst>
                  <a:gd name="T0" fmla="*/ 39 w 423"/>
                  <a:gd name="T1" fmla="*/ 85 h 142"/>
                  <a:gd name="T2" fmla="*/ 417 w 423"/>
                  <a:gd name="T3" fmla="*/ 0 h 142"/>
                  <a:gd name="T4" fmla="*/ 423 w 423"/>
                  <a:gd name="T5" fmla="*/ 28 h 142"/>
                  <a:gd name="T6" fmla="*/ 332 w 423"/>
                  <a:gd name="T7" fmla="*/ 142 h 142"/>
                  <a:gd name="T8" fmla="*/ 0 w 423"/>
                  <a:gd name="T9" fmla="*/ 127 h 142"/>
                  <a:gd name="T10" fmla="*/ 39 w 423"/>
                  <a:gd name="T11" fmla="*/ 85 h 142"/>
                  <a:gd name="T12" fmla="*/ 0 60000 65536"/>
                  <a:gd name="T13" fmla="*/ 0 60000 65536"/>
                  <a:gd name="T14" fmla="*/ 0 60000 65536"/>
                  <a:gd name="T15" fmla="*/ 0 60000 65536"/>
                  <a:gd name="T16" fmla="*/ 0 60000 65536"/>
                  <a:gd name="T17" fmla="*/ 0 60000 65536"/>
                  <a:gd name="T18" fmla="*/ 0 w 423"/>
                  <a:gd name="T19" fmla="*/ 0 h 142"/>
                  <a:gd name="T20" fmla="*/ 423 w 423"/>
                  <a:gd name="T21" fmla="*/ 142 h 142"/>
                </a:gdLst>
                <a:ahLst/>
                <a:cxnLst>
                  <a:cxn ang="T12">
                    <a:pos x="T0" y="T1"/>
                  </a:cxn>
                  <a:cxn ang="T13">
                    <a:pos x="T2" y="T3"/>
                  </a:cxn>
                  <a:cxn ang="T14">
                    <a:pos x="T4" y="T5"/>
                  </a:cxn>
                  <a:cxn ang="T15">
                    <a:pos x="T6" y="T7"/>
                  </a:cxn>
                  <a:cxn ang="T16">
                    <a:pos x="T8" y="T9"/>
                  </a:cxn>
                  <a:cxn ang="T17">
                    <a:pos x="T10" y="T11"/>
                  </a:cxn>
                </a:cxnLst>
                <a:rect l="T18" t="T19" r="T20" b="T21"/>
                <a:pathLst>
                  <a:path w="423" h="142">
                    <a:moveTo>
                      <a:pt x="39" y="85"/>
                    </a:moveTo>
                    <a:lnTo>
                      <a:pt x="417" y="0"/>
                    </a:lnTo>
                    <a:lnTo>
                      <a:pt x="423" y="28"/>
                    </a:lnTo>
                    <a:lnTo>
                      <a:pt x="332" y="142"/>
                    </a:lnTo>
                    <a:lnTo>
                      <a:pt x="0" y="127"/>
                    </a:lnTo>
                    <a:lnTo>
                      <a:pt x="39" y="85"/>
                    </a:lnTo>
                    <a:close/>
                  </a:path>
                </a:pathLst>
              </a:custGeom>
              <a:solidFill>
                <a:srgbClr val="404040"/>
              </a:solidFill>
              <a:ln w="9525">
                <a:noFill/>
                <a:round/>
                <a:headEnd/>
                <a:tailEnd/>
              </a:ln>
            </p:spPr>
            <p:txBody>
              <a:bodyPr/>
              <a:lstStyle/>
              <a:p>
                <a:pPr algn="l" rtl="0"/>
                <a:endParaRPr lang="en-US"/>
              </a:p>
            </p:txBody>
          </p:sp>
          <p:sp>
            <p:nvSpPr>
              <p:cNvPr id="20635" name="Freeform 690"/>
              <p:cNvSpPr>
                <a:spLocks/>
              </p:cNvSpPr>
              <p:nvPr/>
            </p:nvSpPr>
            <p:spPr bwMode="auto">
              <a:xfrm>
                <a:off x="2480" y="2500"/>
                <a:ext cx="423" cy="143"/>
              </a:xfrm>
              <a:custGeom>
                <a:avLst/>
                <a:gdLst>
                  <a:gd name="T0" fmla="*/ 39 w 423"/>
                  <a:gd name="T1" fmla="*/ 86 h 143"/>
                  <a:gd name="T2" fmla="*/ 417 w 423"/>
                  <a:gd name="T3" fmla="*/ 0 h 143"/>
                  <a:gd name="T4" fmla="*/ 423 w 423"/>
                  <a:gd name="T5" fmla="*/ 29 h 143"/>
                  <a:gd name="T6" fmla="*/ 332 w 423"/>
                  <a:gd name="T7" fmla="*/ 143 h 143"/>
                  <a:gd name="T8" fmla="*/ 0 w 423"/>
                  <a:gd name="T9" fmla="*/ 127 h 143"/>
                  <a:gd name="T10" fmla="*/ 39 w 423"/>
                  <a:gd name="T11" fmla="*/ 86 h 143"/>
                  <a:gd name="T12" fmla="*/ 0 60000 65536"/>
                  <a:gd name="T13" fmla="*/ 0 60000 65536"/>
                  <a:gd name="T14" fmla="*/ 0 60000 65536"/>
                  <a:gd name="T15" fmla="*/ 0 60000 65536"/>
                  <a:gd name="T16" fmla="*/ 0 60000 65536"/>
                  <a:gd name="T17" fmla="*/ 0 60000 65536"/>
                  <a:gd name="T18" fmla="*/ 0 w 423"/>
                  <a:gd name="T19" fmla="*/ 0 h 143"/>
                  <a:gd name="T20" fmla="*/ 423 w 423"/>
                  <a:gd name="T21" fmla="*/ 143 h 143"/>
                </a:gdLst>
                <a:ahLst/>
                <a:cxnLst>
                  <a:cxn ang="T12">
                    <a:pos x="T0" y="T1"/>
                  </a:cxn>
                  <a:cxn ang="T13">
                    <a:pos x="T2" y="T3"/>
                  </a:cxn>
                  <a:cxn ang="T14">
                    <a:pos x="T4" y="T5"/>
                  </a:cxn>
                  <a:cxn ang="T15">
                    <a:pos x="T6" y="T7"/>
                  </a:cxn>
                  <a:cxn ang="T16">
                    <a:pos x="T8" y="T9"/>
                  </a:cxn>
                  <a:cxn ang="T17">
                    <a:pos x="T10" y="T11"/>
                  </a:cxn>
                </a:cxnLst>
                <a:rect l="T18" t="T19" r="T20" b="T21"/>
                <a:pathLst>
                  <a:path w="423" h="143">
                    <a:moveTo>
                      <a:pt x="39" y="86"/>
                    </a:moveTo>
                    <a:lnTo>
                      <a:pt x="417" y="0"/>
                    </a:lnTo>
                    <a:lnTo>
                      <a:pt x="423" y="29"/>
                    </a:lnTo>
                    <a:lnTo>
                      <a:pt x="332" y="143"/>
                    </a:lnTo>
                    <a:lnTo>
                      <a:pt x="0" y="127"/>
                    </a:lnTo>
                    <a:lnTo>
                      <a:pt x="39" y="86"/>
                    </a:lnTo>
                    <a:close/>
                  </a:path>
                </a:pathLst>
              </a:custGeom>
              <a:solidFill>
                <a:srgbClr val="404040"/>
              </a:solidFill>
              <a:ln w="9525">
                <a:noFill/>
                <a:round/>
                <a:headEnd/>
                <a:tailEnd/>
              </a:ln>
            </p:spPr>
            <p:txBody>
              <a:bodyPr/>
              <a:lstStyle/>
              <a:p>
                <a:pPr algn="l" rtl="0"/>
                <a:endParaRPr lang="en-US"/>
              </a:p>
            </p:txBody>
          </p:sp>
          <p:sp>
            <p:nvSpPr>
              <p:cNvPr id="20636" name="Freeform 691"/>
              <p:cNvSpPr>
                <a:spLocks/>
              </p:cNvSpPr>
              <p:nvPr/>
            </p:nvSpPr>
            <p:spPr bwMode="auto">
              <a:xfrm>
                <a:off x="2510" y="2513"/>
                <a:ext cx="426" cy="121"/>
              </a:xfrm>
              <a:custGeom>
                <a:avLst/>
                <a:gdLst>
                  <a:gd name="T0" fmla="*/ 0 w 426"/>
                  <a:gd name="T1" fmla="*/ 40 h 121"/>
                  <a:gd name="T2" fmla="*/ 398 w 426"/>
                  <a:gd name="T3" fmla="*/ 0 h 121"/>
                  <a:gd name="T4" fmla="*/ 426 w 426"/>
                  <a:gd name="T5" fmla="*/ 3 h 121"/>
                  <a:gd name="T6" fmla="*/ 332 w 426"/>
                  <a:gd name="T7" fmla="*/ 121 h 121"/>
                  <a:gd name="T8" fmla="*/ 0 w 426"/>
                  <a:gd name="T9" fmla="*/ 106 h 121"/>
                  <a:gd name="T10" fmla="*/ 0 w 426"/>
                  <a:gd name="T11" fmla="*/ 40 h 121"/>
                  <a:gd name="T12" fmla="*/ 0 60000 65536"/>
                  <a:gd name="T13" fmla="*/ 0 60000 65536"/>
                  <a:gd name="T14" fmla="*/ 0 60000 65536"/>
                  <a:gd name="T15" fmla="*/ 0 60000 65536"/>
                  <a:gd name="T16" fmla="*/ 0 60000 65536"/>
                  <a:gd name="T17" fmla="*/ 0 60000 65536"/>
                  <a:gd name="T18" fmla="*/ 0 w 426"/>
                  <a:gd name="T19" fmla="*/ 0 h 121"/>
                  <a:gd name="T20" fmla="*/ 426 w 426"/>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426" h="121">
                    <a:moveTo>
                      <a:pt x="0" y="40"/>
                    </a:moveTo>
                    <a:lnTo>
                      <a:pt x="398" y="0"/>
                    </a:lnTo>
                    <a:lnTo>
                      <a:pt x="426" y="3"/>
                    </a:lnTo>
                    <a:lnTo>
                      <a:pt x="332" y="121"/>
                    </a:lnTo>
                    <a:lnTo>
                      <a:pt x="0" y="106"/>
                    </a:lnTo>
                    <a:lnTo>
                      <a:pt x="0" y="40"/>
                    </a:lnTo>
                    <a:close/>
                  </a:path>
                </a:pathLst>
              </a:custGeom>
              <a:solidFill>
                <a:srgbClr val="404040"/>
              </a:solidFill>
              <a:ln w="9525">
                <a:noFill/>
                <a:round/>
                <a:headEnd/>
                <a:tailEnd/>
              </a:ln>
            </p:spPr>
            <p:txBody>
              <a:bodyPr/>
              <a:lstStyle/>
              <a:p>
                <a:pPr algn="l" rtl="0"/>
                <a:endParaRPr lang="en-US"/>
              </a:p>
            </p:txBody>
          </p:sp>
          <p:sp>
            <p:nvSpPr>
              <p:cNvPr id="20637" name="Freeform 692"/>
              <p:cNvSpPr>
                <a:spLocks/>
              </p:cNvSpPr>
              <p:nvPr/>
            </p:nvSpPr>
            <p:spPr bwMode="auto">
              <a:xfrm>
                <a:off x="2472" y="1910"/>
                <a:ext cx="363" cy="719"/>
              </a:xfrm>
              <a:custGeom>
                <a:avLst/>
                <a:gdLst>
                  <a:gd name="T0" fmla="*/ 0 w 363"/>
                  <a:gd name="T1" fmla="*/ 701 h 719"/>
                  <a:gd name="T2" fmla="*/ 0 w 363"/>
                  <a:gd name="T3" fmla="*/ 0 h 719"/>
                  <a:gd name="T4" fmla="*/ 363 w 363"/>
                  <a:gd name="T5" fmla="*/ 0 h 719"/>
                  <a:gd name="T6" fmla="*/ 363 w 363"/>
                  <a:gd name="T7" fmla="*/ 719 h 719"/>
                  <a:gd name="T8" fmla="*/ 0 w 363"/>
                  <a:gd name="T9" fmla="*/ 701 h 719"/>
                  <a:gd name="T10" fmla="*/ 0 60000 65536"/>
                  <a:gd name="T11" fmla="*/ 0 60000 65536"/>
                  <a:gd name="T12" fmla="*/ 0 60000 65536"/>
                  <a:gd name="T13" fmla="*/ 0 60000 65536"/>
                  <a:gd name="T14" fmla="*/ 0 60000 65536"/>
                  <a:gd name="T15" fmla="*/ 0 w 363"/>
                  <a:gd name="T16" fmla="*/ 0 h 719"/>
                  <a:gd name="T17" fmla="*/ 363 w 363"/>
                  <a:gd name="T18" fmla="*/ 719 h 719"/>
                </a:gdLst>
                <a:ahLst/>
                <a:cxnLst>
                  <a:cxn ang="T10">
                    <a:pos x="T0" y="T1"/>
                  </a:cxn>
                  <a:cxn ang="T11">
                    <a:pos x="T2" y="T3"/>
                  </a:cxn>
                  <a:cxn ang="T12">
                    <a:pos x="T4" y="T5"/>
                  </a:cxn>
                  <a:cxn ang="T13">
                    <a:pos x="T6" y="T7"/>
                  </a:cxn>
                  <a:cxn ang="T14">
                    <a:pos x="T8" y="T9"/>
                  </a:cxn>
                </a:cxnLst>
                <a:rect l="T15" t="T16" r="T17" b="T18"/>
                <a:pathLst>
                  <a:path w="363" h="719">
                    <a:moveTo>
                      <a:pt x="0" y="701"/>
                    </a:moveTo>
                    <a:lnTo>
                      <a:pt x="0" y="0"/>
                    </a:lnTo>
                    <a:lnTo>
                      <a:pt x="363" y="0"/>
                    </a:lnTo>
                    <a:lnTo>
                      <a:pt x="363" y="719"/>
                    </a:lnTo>
                    <a:lnTo>
                      <a:pt x="0" y="701"/>
                    </a:lnTo>
                    <a:close/>
                  </a:path>
                </a:pathLst>
              </a:custGeom>
              <a:solidFill>
                <a:srgbClr val="949999"/>
              </a:solidFill>
              <a:ln w="9525">
                <a:noFill/>
                <a:round/>
                <a:headEnd/>
                <a:tailEnd/>
              </a:ln>
            </p:spPr>
            <p:txBody>
              <a:bodyPr/>
              <a:lstStyle/>
              <a:p>
                <a:pPr algn="l" rtl="0"/>
                <a:endParaRPr lang="en-US"/>
              </a:p>
            </p:txBody>
          </p:sp>
          <p:sp>
            <p:nvSpPr>
              <p:cNvPr id="20638" name="Freeform 693"/>
              <p:cNvSpPr>
                <a:spLocks/>
              </p:cNvSpPr>
              <p:nvPr/>
            </p:nvSpPr>
            <p:spPr bwMode="auto">
              <a:xfrm>
                <a:off x="2471" y="261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0639" name="Freeform 694"/>
              <p:cNvSpPr>
                <a:spLocks/>
              </p:cNvSpPr>
              <p:nvPr/>
            </p:nvSpPr>
            <p:spPr bwMode="auto">
              <a:xfrm>
                <a:off x="2835" y="19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640" name="Freeform 695"/>
              <p:cNvSpPr>
                <a:spLocks/>
              </p:cNvSpPr>
              <p:nvPr/>
            </p:nvSpPr>
            <p:spPr bwMode="auto">
              <a:xfrm>
                <a:off x="2478" y="1896"/>
                <a:ext cx="336" cy="741"/>
              </a:xfrm>
              <a:custGeom>
                <a:avLst/>
                <a:gdLst>
                  <a:gd name="T0" fmla="*/ 336 w 336"/>
                  <a:gd name="T1" fmla="*/ 741 h 741"/>
                  <a:gd name="T2" fmla="*/ 336 w 336"/>
                  <a:gd name="T3" fmla="*/ 0 h 741"/>
                  <a:gd name="T4" fmla="*/ 0 w 336"/>
                  <a:gd name="T5" fmla="*/ 5 h 741"/>
                  <a:gd name="T6" fmla="*/ 0 w 336"/>
                  <a:gd name="T7" fmla="*/ 184 h 741"/>
                  <a:gd name="T8" fmla="*/ 6 w 336"/>
                  <a:gd name="T9" fmla="*/ 185 h 741"/>
                  <a:gd name="T10" fmla="*/ 6 w 336"/>
                  <a:gd name="T11" fmla="*/ 190 h 741"/>
                  <a:gd name="T12" fmla="*/ 0 w 336"/>
                  <a:gd name="T13" fmla="*/ 192 h 741"/>
                  <a:gd name="T14" fmla="*/ 0 w 336"/>
                  <a:gd name="T15" fmla="*/ 348 h 741"/>
                  <a:gd name="T16" fmla="*/ 7 w 336"/>
                  <a:gd name="T17" fmla="*/ 348 h 741"/>
                  <a:gd name="T18" fmla="*/ 7 w 336"/>
                  <a:gd name="T19" fmla="*/ 353 h 741"/>
                  <a:gd name="T20" fmla="*/ 0 w 336"/>
                  <a:gd name="T21" fmla="*/ 354 h 741"/>
                  <a:gd name="T22" fmla="*/ 0 w 336"/>
                  <a:gd name="T23" fmla="*/ 511 h 741"/>
                  <a:gd name="T24" fmla="*/ 7 w 336"/>
                  <a:gd name="T25" fmla="*/ 511 h 741"/>
                  <a:gd name="T26" fmla="*/ 7 w 336"/>
                  <a:gd name="T27" fmla="*/ 516 h 741"/>
                  <a:gd name="T28" fmla="*/ 0 w 336"/>
                  <a:gd name="T29" fmla="*/ 518 h 741"/>
                  <a:gd name="T30" fmla="*/ 0 w 336"/>
                  <a:gd name="T31" fmla="*/ 677 h 741"/>
                  <a:gd name="T32" fmla="*/ 7 w 336"/>
                  <a:gd name="T33" fmla="*/ 677 h 741"/>
                  <a:gd name="T34" fmla="*/ 7 w 336"/>
                  <a:gd name="T35" fmla="*/ 683 h 741"/>
                  <a:gd name="T36" fmla="*/ 0 w 336"/>
                  <a:gd name="T37" fmla="*/ 684 h 741"/>
                  <a:gd name="T38" fmla="*/ 0 w 336"/>
                  <a:gd name="T39" fmla="*/ 725 h 741"/>
                  <a:gd name="T40" fmla="*/ 336 w 336"/>
                  <a:gd name="T41" fmla="*/ 741 h 74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6"/>
                  <a:gd name="T64" fmla="*/ 0 h 741"/>
                  <a:gd name="T65" fmla="*/ 336 w 336"/>
                  <a:gd name="T66" fmla="*/ 741 h 74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6" h="741">
                    <a:moveTo>
                      <a:pt x="336" y="741"/>
                    </a:moveTo>
                    <a:lnTo>
                      <a:pt x="336" y="0"/>
                    </a:lnTo>
                    <a:lnTo>
                      <a:pt x="0" y="5"/>
                    </a:lnTo>
                    <a:lnTo>
                      <a:pt x="0" y="184"/>
                    </a:lnTo>
                    <a:lnTo>
                      <a:pt x="6" y="185"/>
                    </a:lnTo>
                    <a:lnTo>
                      <a:pt x="6" y="190"/>
                    </a:lnTo>
                    <a:lnTo>
                      <a:pt x="0" y="192"/>
                    </a:lnTo>
                    <a:lnTo>
                      <a:pt x="0" y="348"/>
                    </a:lnTo>
                    <a:lnTo>
                      <a:pt x="7" y="348"/>
                    </a:lnTo>
                    <a:lnTo>
                      <a:pt x="7" y="353"/>
                    </a:lnTo>
                    <a:lnTo>
                      <a:pt x="0" y="354"/>
                    </a:lnTo>
                    <a:lnTo>
                      <a:pt x="0" y="511"/>
                    </a:lnTo>
                    <a:lnTo>
                      <a:pt x="7" y="511"/>
                    </a:lnTo>
                    <a:lnTo>
                      <a:pt x="7" y="516"/>
                    </a:lnTo>
                    <a:lnTo>
                      <a:pt x="0" y="518"/>
                    </a:lnTo>
                    <a:lnTo>
                      <a:pt x="0" y="677"/>
                    </a:lnTo>
                    <a:lnTo>
                      <a:pt x="7" y="677"/>
                    </a:lnTo>
                    <a:lnTo>
                      <a:pt x="7" y="683"/>
                    </a:lnTo>
                    <a:lnTo>
                      <a:pt x="0" y="684"/>
                    </a:lnTo>
                    <a:lnTo>
                      <a:pt x="0" y="725"/>
                    </a:lnTo>
                    <a:lnTo>
                      <a:pt x="336" y="741"/>
                    </a:lnTo>
                    <a:close/>
                  </a:path>
                </a:pathLst>
              </a:custGeom>
              <a:solidFill>
                <a:srgbClr val="ADB0B0"/>
              </a:solidFill>
              <a:ln w="9525">
                <a:noFill/>
                <a:round/>
                <a:headEnd/>
                <a:tailEnd/>
              </a:ln>
            </p:spPr>
            <p:txBody>
              <a:bodyPr/>
              <a:lstStyle/>
              <a:p>
                <a:pPr algn="l" rtl="0"/>
                <a:endParaRPr lang="en-US"/>
              </a:p>
            </p:txBody>
          </p:sp>
          <p:sp>
            <p:nvSpPr>
              <p:cNvPr id="20641" name="Freeform 696"/>
              <p:cNvSpPr>
                <a:spLocks/>
              </p:cNvSpPr>
              <p:nvPr/>
            </p:nvSpPr>
            <p:spPr bwMode="auto">
              <a:xfrm>
                <a:off x="2814" y="1896"/>
                <a:ext cx="8" cy="741"/>
              </a:xfrm>
              <a:custGeom>
                <a:avLst/>
                <a:gdLst>
                  <a:gd name="T0" fmla="*/ 0 w 8"/>
                  <a:gd name="T1" fmla="*/ 741 h 741"/>
                  <a:gd name="T2" fmla="*/ 0 w 8"/>
                  <a:gd name="T3" fmla="*/ 0 h 741"/>
                  <a:gd name="T4" fmla="*/ 8 w 8"/>
                  <a:gd name="T5" fmla="*/ 5 h 741"/>
                  <a:gd name="T6" fmla="*/ 8 w 8"/>
                  <a:gd name="T7" fmla="*/ 733 h 741"/>
                  <a:gd name="T8" fmla="*/ 0 w 8"/>
                  <a:gd name="T9" fmla="*/ 741 h 741"/>
                  <a:gd name="T10" fmla="*/ 0 60000 65536"/>
                  <a:gd name="T11" fmla="*/ 0 60000 65536"/>
                  <a:gd name="T12" fmla="*/ 0 60000 65536"/>
                  <a:gd name="T13" fmla="*/ 0 60000 65536"/>
                  <a:gd name="T14" fmla="*/ 0 60000 65536"/>
                  <a:gd name="T15" fmla="*/ 0 w 8"/>
                  <a:gd name="T16" fmla="*/ 0 h 741"/>
                  <a:gd name="T17" fmla="*/ 8 w 8"/>
                  <a:gd name="T18" fmla="*/ 741 h 741"/>
                </a:gdLst>
                <a:ahLst/>
                <a:cxnLst>
                  <a:cxn ang="T10">
                    <a:pos x="T0" y="T1"/>
                  </a:cxn>
                  <a:cxn ang="T11">
                    <a:pos x="T2" y="T3"/>
                  </a:cxn>
                  <a:cxn ang="T12">
                    <a:pos x="T4" y="T5"/>
                  </a:cxn>
                  <a:cxn ang="T13">
                    <a:pos x="T6" y="T7"/>
                  </a:cxn>
                  <a:cxn ang="T14">
                    <a:pos x="T8" y="T9"/>
                  </a:cxn>
                </a:cxnLst>
                <a:rect l="T15" t="T16" r="T17" b="T18"/>
                <a:pathLst>
                  <a:path w="8" h="741">
                    <a:moveTo>
                      <a:pt x="0" y="741"/>
                    </a:moveTo>
                    <a:lnTo>
                      <a:pt x="0" y="0"/>
                    </a:lnTo>
                    <a:lnTo>
                      <a:pt x="8" y="5"/>
                    </a:lnTo>
                    <a:lnTo>
                      <a:pt x="8" y="733"/>
                    </a:lnTo>
                    <a:lnTo>
                      <a:pt x="0" y="741"/>
                    </a:lnTo>
                    <a:close/>
                  </a:path>
                </a:pathLst>
              </a:custGeom>
              <a:solidFill>
                <a:srgbClr val="787D7D"/>
              </a:solidFill>
              <a:ln w="9525">
                <a:noFill/>
                <a:round/>
                <a:headEnd/>
                <a:tailEnd/>
              </a:ln>
            </p:spPr>
            <p:txBody>
              <a:bodyPr/>
              <a:lstStyle/>
              <a:p>
                <a:pPr algn="l" rtl="0"/>
                <a:endParaRPr lang="en-US"/>
              </a:p>
            </p:txBody>
          </p:sp>
          <p:sp>
            <p:nvSpPr>
              <p:cNvPr id="20642" name="Freeform 697"/>
              <p:cNvSpPr>
                <a:spLocks/>
              </p:cNvSpPr>
              <p:nvPr/>
            </p:nvSpPr>
            <p:spPr bwMode="auto">
              <a:xfrm>
                <a:off x="2835" y="1910"/>
                <a:ext cx="92" cy="719"/>
              </a:xfrm>
              <a:custGeom>
                <a:avLst/>
                <a:gdLst>
                  <a:gd name="T0" fmla="*/ 0 w 92"/>
                  <a:gd name="T1" fmla="*/ 719 h 719"/>
                  <a:gd name="T2" fmla="*/ 0 w 92"/>
                  <a:gd name="T3" fmla="*/ 0 h 719"/>
                  <a:gd name="T4" fmla="*/ 92 w 92"/>
                  <a:gd name="T5" fmla="*/ 25 h 719"/>
                  <a:gd name="T6" fmla="*/ 92 w 92"/>
                  <a:gd name="T7" fmla="*/ 607 h 719"/>
                  <a:gd name="T8" fmla="*/ 0 w 92"/>
                  <a:gd name="T9" fmla="*/ 719 h 719"/>
                  <a:gd name="T10" fmla="*/ 0 60000 65536"/>
                  <a:gd name="T11" fmla="*/ 0 60000 65536"/>
                  <a:gd name="T12" fmla="*/ 0 60000 65536"/>
                  <a:gd name="T13" fmla="*/ 0 60000 65536"/>
                  <a:gd name="T14" fmla="*/ 0 60000 65536"/>
                  <a:gd name="T15" fmla="*/ 0 w 92"/>
                  <a:gd name="T16" fmla="*/ 0 h 719"/>
                  <a:gd name="T17" fmla="*/ 92 w 92"/>
                  <a:gd name="T18" fmla="*/ 719 h 719"/>
                </a:gdLst>
                <a:ahLst/>
                <a:cxnLst>
                  <a:cxn ang="T10">
                    <a:pos x="T0" y="T1"/>
                  </a:cxn>
                  <a:cxn ang="T11">
                    <a:pos x="T2" y="T3"/>
                  </a:cxn>
                  <a:cxn ang="T12">
                    <a:pos x="T4" y="T5"/>
                  </a:cxn>
                  <a:cxn ang="T13">
                    <a:pos x="T6" y="T7"/>
                  </a:cxn>
                  <a:cxn ang="T14">
                    <a:pos x="T8" y="T9"/>
                  </a:cxn>
                </a:cxnLst>
                <a:rect l="T15" t="T16" r="T17" b="T18"/>
                <a:pathLst>
                  <a:path w="92" h="719">
                    <a:moveTo>
                      <a:pt x="0" y="719"/>
                    </a:moveTo>
                    <a:lnTo>
                      <a:pt x="0" y="0"/>
                    </a:lnTo>
                    <a:lnTo>
                      <a:pt x="92" y="25"/>
                    </a:lnTo>
                    <a:lnTo>
                      <a:pt x="92" y="607"/>
                    </a:lnTo>
                    <a:lnTo>
                      <a:pt x="0" y="719"/>
                    </a:lnTo>
                    <a:close/>
                  </a:path>
                </a:pathLst>
              </a:custGeom>
              <a:solidFill>
                <a:srgbClr val="787D7D"/>
              </a:solidFill>
              <a:ln w="9525">
                <a:noFill/>
                <a:round/>
                <a:headEnd/>
                <a:tailEnd/>
              </a:ln>
            </p:spPr>
            <p:txBody>
              <a:bodyPr/>
              <a:lstStyle/>
              <a:p>
                <a:pPr algn="l" rtl="0"/>
                <a:endParaRPr lang="en-US"/>
              </a:p>
            </p:txBody>
          </p:sp>
          <p:sp>
            <p:nvSpPr>
              <p:cNvPr id="20643" name="Freeform 698"/>
              <p:cNvSpPr>
                <a:spLocks/>
              </p:cNvSpPr>
              <p:nvPr/>
            </p:nvSpPr>
            <p:spPr bwMode="auto">
              <a:xfrm>
                <a:off x="2478" y="2573"/>
                <a:ext cx="336" cy="65"/>
              </a:xfrm>
              <a:custGeom>
                <a:avLst/>
                <a:gdLst>
                  <a:gd name="T0" fmla="*/ 0 w 336"/>
                  <a:gd name="T1" fmla="*/ 48 h 65"/>
                  <a:gd name="T2" fmla="*/ 0 w 336"/>
                  <a:gd name="T3" fmla="*/ 7 h 65"/>
                  <a:gd name="T4" fmla="*/ 7 w 336"/>
                  <a:gd name="T5" fmla="*/ 6 h 65"/>
                  <a:gd name="T6" fmla="*/ 7 w 336"/>
                  <a:gd name="T7" fmla="*/ 0 h 65"/>
                  <a:gd name="T8" fmla="*/ 0 w 336"/>
                  <a:gd name="T9" fmla="*/ 0 h 65"/>
                  <a:gd name="T10" fmla="*/ 336 w 336"/>
                  <a:gd name="T11" fmla="*/ 16 h 65"/>
                  <a:gd name="T12" fmla="*/ 336 w 336"/>
                  <a:gd name="T13" fmla="*/ 65 h 65"/>
                  <a:gd name="T14" fmla="*/ 0 w 336"/>
                  <a:gd name="T15" fmla="*/ 48 h 65"/>
                  <a:gd name="T16" fmla="*/ 0 60000 65536"/>
                  <a:gd name="T17" fmla="*/ 0 60000 65536"/>
                  <a:gd name="T18" fmla="*/ 0 60000 65536"/>
                  <a:gd name="T19" fmla="*/ 0 60000 65536"/>
                  <a:gd name="T20" fmla="*/ 0 60000 65536"/>
                  <a:gd name="T21" fmla="*/ 0 60000 65536"/>
                  <a:gd name="T22" fmla="*/ 0 60000 65536"/>
                  <a:gd name="T23" fmla="*/ 0 60000 65536"/>
                  <a:gd name="T24" fmla="*/ 0 w 336"/>
                  <a:gd name="T25" fmla="*/ 0 h 65"/>
                  <a:gd name="T26" fmla="*/ 336 w 33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6" h="65">
                    <a:moveTo>
                      <a:pt x="0" y="48"/>
                    </a:moveTo>
                    <a:lnTo>
                      <a:pt x="0" y="7"/>
                    </a:lnTo>
                    <a:lnTo>
                      <a:pt x="7" y="6"/>
                    </a:lnTo>
                    <a:lnTo>
                      <a:pt x="7" y="0"/>
                    </a:lnTo>
                    <a:lnTo>
                      <a:pt x="0" y="0"/>
                    </a:lnTo>
                    <a:lnTo>
                      <a:pt x="336" y="16"/>
                    </a:lnTo>
                    <a:lnTo>
                      <a:pt x="336" y="65"/>
                    </a:lnTo>
                    <a:lnTo>
                      <a:pt x="0" y="48"/>
                    </a:lnTo>
                    <a:close/>
                  </a:path>
                </a:pathLst>
              </a:custGeom>
              <a:solidFill>
                <a:srgbClr val="617087"/>
              </a:solidFill>
              <a:ln w="9525">
                <a:noFill/>
                <a:round/>
                <a:headEnd/>
                <a:tailEnd/>
              </a:ln>
            </p:spPr>
            <p:txBody>
              <a:bodyPr/>
              <a:lstStyle/>
              <a:p>
                <a:pPr algn="l" rtl="0"/>
                <a:endParaRPr lang="en-US"/>
              </a:p>
            </p:txBody>
          </p:sp>
          <p:sp>
            <p:nvSpPr>
              <p:cNvPr id="20644" name="Freeform 699"/>
              <p:cNvSpPr>
                <a:spLocks/>
              </p:cNvSpPr>
              <p:nvPr/>
            </p:nvSpPr>
            <p:spPr bwMode="auto">
              <a:xfrm>
                <a:off x="2470" y="1907"/>
                <a:ext cx="363" cy="702"/>
              </a:xfrm>
              <a:custGeom>
                <a:avLst/>
                <a:gdLst>
                  <a:gd name="T0" fmla="*/ 0 w 363"/>
                  <a:gd name="T1" fmla="*/ 702 h 702"/>
                  <a:gd name="T2" fmla="*/ 0 w 363"/>
                  <a:gd name="T3" fmla="*/ 0 h 702"/>
                  <a:gd name="T4" fmla="*/ 363 w 363"/>
                  <a:gd name="T5" fmla="*/ 0 h 702"/>
                  <a:gd name="T6" fmla="*/ 0 60000 65536"/>
                  <a:gd name="T7" fmla="*/ 0 60000 65536"/>
                  <a:gd name="T8" fmla="*/ 0 60000 65536"/>
                  <a:gd name="T9" fmla="*/ 0 w 363"/>
                  <a:gd name="T10" fmla="*/ 0 h 702"/>
                  <a:gd name="T11" fmla="*/ 363 w 363"/>
                  <a:gd name="T12" fmla="*/ 702 h 702"/>
                </a:gdLst>
                <a:ahLst/>
                <a:cxnLst>
                  <a:cxn ang="T6">
                    <a:pos x="T0" y="T1"/>
                  </a:cxn>
                  <a:cxn ang="T7">
                    <a:pos x="T2" y="T3"/>
                  </a:cxn>
                  <a:cxn ang="T8">
                    <a:pos x="T4" y="T5"/>
                  </a:cxn>
                </a:cxnLst>
                <a:rect l="T9" t="T10" r="T11" b="T12"/>
                <a:pathLst>
                  <a:path w="363" h="702">
                    <a:moveTo>
                      <a:pt x="0" y="702"/>
                    </a:moveTo>
                    <a:lnTo>
                      <a:pt x="0" y="0"/>
                    </a:lnTo>
                    <a:lnTo>
                      <a:pt x="363" y="0"/>
                    </a:lnTo>
                  </a:path>
                </a:pathLst>
              </a:custGeom>
              <a:noFill/>
              <a:ln w="7938">
                <a:solidFill>
                  <a:srgbClr val="E2E5E5"/>
                </a:solidFill>
                <a:prstDash val="solid"/>
                <a:round/>
                <a:headEnd/>
                <a:tailEnd/>
              </a:ln>
            </p:spPr>
            <p:txBody>
              <a:bodyPr/>
              <a:lstStyle/>
              <a:p>
                <a:pPr algn="l" rtl="0"/>
                <a:endParaRPr lang="en-US"/>
              </a:p>
            </p:txBody>
          </p:sp>
          <p:sp>
            <p:nvSpPr>
              <p:cNvPr id="20645" name="Freeform 700"/>
              <p:cNvSpPr>
                <a:spLocks/>
              </p:cNvSpPr>
              <p:nvPr/>
            </p:nvSpPr>
            <p:spPr bwMode="auto">
              <a:xfrm>
                <a:off x="2476" y="2577"/>
                <a:ext cx="6" cy="42"/>
              </a:xfrm>
              <a:custGeom>
                <a:avLst/>
                <a:gdLst>
                  <a:gd name="T0" fmla="*/ 0 w 6"/>
                  <a:gd name="T1" fmla="*/ 42 h 42"/>
                  <a:gd name="T2" fmla="*/ 0 w 6"/>
                  <a:gd name="T3" fmla="*/ 1 h 42"/>
                  <a:gd name="T4" fmla="*/ 6 w 6"/>
                  <a:gd name="T5" fmla="*/ 0 h 42"/>
                  <a:gd name="T6" fmla="*/ 0 60000 65536"/>
                  <a:gd name="T7" fmla="*/ 0 60000 65536"/>
                  <a:gd name="T8" fmla="*/ 0 60000 65536"/>
                  <a:gd name="T9" fmla="*/ 0 w 6"/>
                  <a:gd name="T10" fmla="*/ 0 h 42"/>
                  <a:gd name="T11" fmla="*/ 6 w 6"/>
                  <a:gd name="T12" fmla="*/ 42 h 42"/>
                </a:gdLst>
                <a:ahLst/>
                <a:cxnLst>
                  <a:cxn ang="T6">
                    <a:pos x="T0" y="T1"/>
                  </a:cxn>
                  <a:cxn ang="T7">
                    <a:pos x="T2" y="T3"/>
                  </a:cxn>
                  <a:cxn ang="T8">
                    <a:pos x="T4" y="T5"/>
                  </a:cxn>
                </a:cxnLst>
                <a:rect l="T9" t="T10" r="T11" b="T12"/>
                <a:pathLst>
                  <a:path w="6" h="42">
                    <a:moveTo>
                      <a:pt x="0" y="42"/>
                    </a:moveTo>
                    <a:lnTo>
                      <a:pt x="0" y="1"/>
                    </a:lnTo>
                    <a:lnTo>
                      <a:pt x="6" y="0"/>
                    </a:lnTo>
                  </a:path>
                </a:pathLst>
              </a:custGeom>
              <a:noFill/>
              <a:ln w="7938">
                <a:solidFill>
                  <a:srgbClr val="D1D4DE"/>
                </a:solidFill>
                <a:prstDash val="solid"/>
                <a:round/>
                <a:headEnd/>
                <a:tailEnd/>
              </a:ln>
            </p:spPr>
            <p:txBody>
              <a:bodyPr/>
              <a:lstStyle/>
              <a:p>
                <a:pPr algn="l" rtl="0"/>
                <a:endParaRPr lang="en-US"/>
              </a:p>
            </p:txBody>
          </p:sp>
          <p:sp>
            <p:nvSpPr>
              <p:cNvPr id="20646" name="Freeform 701"/>
              <p:cNvSpPr>
                <a:spLocks/>
              </p:cNvSpPr>
              <p:nvPr/>
            </p:nvSpPr>
            <p:spPr bwMode="auto">
              <a:xfrm>
                <a:off x="2477" y="262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D1D4DE"/>
              </a:solidFill>
              <a:ln w="9525">
                <a:noFill/>
                <a:round/>
                <a:headEnd/>
                <a:tailEnd/>
              </a:ln>
            </p:spPr>
            <p:txBody>
              <a:bodyPr/>
              <a:lstStyle/>
              <a:p>
                <a:pPr algn="l" rtl="0"/>
                <a:endParaRPr lang="en-US"/>
              </a:p>
            </p:txBody>
          </p:sp>
          <p:sp>
            <p:nvSpPr>
              <p:cNvPr id="20647" name="Freeform 702"/>
              <p:cNvSpPr>
                <a:spLocks/>
              </p:cNvSpPr>
              <p:nvPr/>
            </p:nvSpPr>
            <p:spPr bwMode="auto">
              <a:xfrm>
                <a:off x="2485" y="257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pPr algn="l" rtl="0"/>
                <a:endParaRPr lang="en-US"/>
              </a:p>
            </p:txBody>
          </p:sp>
          <p:sp>
            <p:nvSpPr>
              <p:cNvPr id="20648" name="Freeform 703"/>
              <p:cNvSpPr>
                <a:spLocks/>
              </p:cNvSpPr>
              <p:nvPr/>
            </p:nvSpPr>
            <p:spPr bwMode="auto">
              <a:xfrm>
                <a:off x="2814" y="2581"/>
                <a:ext cx="8" cy="56"/>
              </a:xfrm>
              <a:custGeom>
                <a:avLst/>
                <a:gdLst>
                  <a:gd name="T0" fmla="*/ 0 w 8"/>
                  <a:gd name="T1" fmla="*/ 56 h 56"/>
                  <a:gd name="T2" fmla="*/ 0 w 8"/>
                  <a:gd name="T3" fmla="*/ 8 h 56"/>
                  <a:gd name="T4" fmla="*/ 8 w 8"/>
                  <a:gd name="T5" fmla="*/ 0 h 56"/>
                  <a:gd name="T6" fmla="*/ 8 w 8"/>
                  <a:gd name="T7" fmla="*/ 47 h 56"/>
                  <a:gd name="T8" fmla="*/ 0 w 8"/>
                  <a:gd name="T9" fmla="*/ 56 h 56"/>
                  <a:gd name="T10" fmla="*/ 0 60000 65536"/>
                  <a:gd name="T11" fmla="*/ 0 60000 65536"/>
                  <a:gd name="T12" fmla="*/ 0 60000 65536"/>
                  <a:gd name="T13" fmla="*/ 0 60000 65536"/>
                  <a:gd name="T14" fmla="*/ 0 60000 65536"/>
                  <a:gd name="T15" fmla="*/ 0 w 8"/>
                  <a:gd name="T16" fmla="*/ 0 h 56"/>
                  <a:gd name="T17" fmla="*/ 8 w 8"/>
                  <a:gd name="T18" fmla="*/ 56 h 56"/>
                </a:gdLst>
                <a:ahLst/>
                <a:cxnLst>
                  <a:cxn ang="T10">
                    <a:pos x="T0" y="T1"/>
                  </a:cxn>
                  <a:cxn ang="T11">
                    <a:pos x="T2" y="T3"/>
                  </a:cxn>
                  <a:cxn ang="T12">
                    <a:pos x="T4" y="T5"/>
                  </a:cxn>
                  <a:cxn ang="T13">
                    <a:pos x="T6" y="T7"/>
                  </a:cxn>
                  <a:cxn ang="T14">
                    <a:pos x="T8" y="T9"/>
                  </a:cxn>
                </a:cxnLst>
                <a:rect l="T15" t="T16" r="T17" b="T18"/>
                <a:pathLst>
                  <a:path w="8" h="56">
                    <a:moveTo>
                      <a:pt x="0" y="56"/>
                    </a:moveTo>
                    <a:lnTo>
                      <a:pt x="0" y="8"/>
                    </a:lnTo>
                    <a:lnTo>
                      <a:pt x="8" y="0"/>
                    </a:lnTo>
                    <a:lnTo>
                      <a:pt x="8" y="47"/>
                    </a:lnTo>
                    <a:lnTo>
                      <a:pt x="0" y="56"/>
                    </a:lnTo>
                    <a:close/>
                  </a:path>
                </a:pathLst>
              </a:custGeom>
              <a:solidFill>
                <a:srgbClr val="3D4C63"/>
              </a:solidFill>
              <a:ln w="9525">
                <a:noFill/>
                <a:round/>
                <a:headEnd/>
                <a:tailEnd/>
              </a:ln>
            </p:spPr>
            <p:txBody>
              <a:bodyPr/>
              <a:lstStyle/>
              <a:p>
                <a:pPr algn="l" rtl="0"/>
                <a:endParaRPr lang="en-US"/>
              </a:p>
            </p:txBody>
          </p:sp>
          <p:sp>
            <p:nvSpPr>
              <p:cNvPr id="20649" name="Freeform 704"/>
              <p:cNvSpPr>
                <a:spLocks/>
              </p:cNvSpPr>
              <p:nvPr/>
            </p:nvSpPr>
            <p:spPr bwMode="auto">
              <a:xfrm>
                <a:off x="2520" y="2083"/>
                <a:ext cx="243" cy="21"/>
              </a:xfrm>
              <a:custGeom>
                <a:avLst/>
                <a:gdLst>
                  <a:gd name="T0" fmla="*/ 243 w 243"/>
                  <a:gd name="T1" fmla="*/ 0 h 21"/>
                  <a:gd name="T2" fmla="*/ 0 w 243"/>
                  <a:gd name="T3" fmla="*/ 0 h 21"/>
                  <a:gd name="T4" fmla="*/ 0 w 243"/>
                  <a:gd name="T5" fmla="*/ 20 h 21"/>
                  <a:gd name="T6" fmla="*/ 243 w 243"/>
                  <a:gd name="T7" fmla="*/ 21 h 21"/>
                  <a:gd name="T8" fmla="*/ 243 w 243"/>
                  <a:gd name="T9" fmla="*/ 0 h 21"/>
                  <a:gd name="T10" fmla="*/ 0 60000 65536"/>
                  <a:gd name="T11" fmla="*/ 0 60000 65536"/>
                  <a:gd name="T12" fmla="*/ 0 60000 65536"/>
                  <a:gd name="T13" fmla="*/ 0 60000 65536"/>
                  <a:gd name="T14" fmla="*/ 0 60000 65536"/>
                  <a:gd name="T15" fmla="*/ 0 w 243"/>
                  <a:gd name="T16" fmla="*/ 0 h 21"/>
                  <a:gd name="T17" fmla="*/ 243 w 243"/>
                  <a:gd name="T18" fmla="*/ 21 h 21"/>
                </a:gdLst>
                <a:ahLst/>
                <a:cxnLst>
                  <a:cxn ang="T10">
                    <a:pos x="T0" y="T1"/>
                  </a:cxn>
                  <a:cxn ang="T11">
                    <a:pos x="T2" y="T3"/>
                  </a:cxn>
                  <a:cxn ang="T12">
                    <a:pos x="T4" y="T5"/>
                  </a:cxn>
                  <a:cxn ang="T13">
                    <a:pos x="T6" y="T7"/>
                  </a:cxn>
                  <a:cxn ang="T14">
                    <a:pos x="T8" y="T9"/>
                  </a:cxn>
                </a:cxnLst>
                <a:rect l="T15" t="T16" r="T17" b="T18"/>
                <a:pathLst>
                  <a:path w="243" h="21">
                    <a:moveTo>
                      <a:pt x="243" y="0"/>
                    </a:moveTo>
                    <a:lnTo>
                      <a:pt x="0" y="0"/>
                    </a:lnTo>
                    <a:lnTo>
                      <a:pt x="0" y="20"/>
                    </a:lnTo>
                    <a:lnTo>
                      <a:pt x="243" y="21"/>
                    </a:lnTo>
                    <a:lnTo>
                      <a:pt x="243" y="0"/>
                    </a:lnTo>
                    <a:close/>
                  </a:path>
                </a:pathLst>
              </a:custGeom>
              <a:solidFill>
                <a:srgbClr val="616666"/>
              </a:solidFill>
              <a:ln w="9525">
                <a:noFill/>
                <a:round/>
                <a:headEnd/>
                <a:tailEnd/>
              </a:ln>
            </p:spPr>
            <p:txBody>
              <a:bodyPr/>
              <a:lstStyle/>
              <a:p>
                <a:pPr algn="l" rtl="0"/>
                <a:endParaRPr lang="en-US"/>
              </a:p>
            </p:txBody>
          </p:sp>
          <p:sp>
            <p:nvSpPr>
              <p:cNvPr id="20650" name="Freeform 705"/>
              <p:cNvSpPr>
                <a:spLocks/>
              </p:cNvSpPr>
              <p:nvPr/>
            </p:nvSpPr>
            <p:spPr bwMode="auto">
              <a:xfrm>
                <a:off x="2520" y="2124"/>
                <a:ext cx="243" cy="22"/>
              </a:xfrm>
              <a:custGeom>
                <a:avLst/>
                <a:gdLst>
                  <a:gd name="T0" fmla="*/ 243 w 243"/>
                  <a:gd name="T1" fmla="*/ 1 h 22"/>
                  <a:gd name="T2" fmla="*/ 0 w 243"/>
                  <a:gd name="T3" fmla="*/ 0 h 22"/>
                  <a:gd name="T4" fmla="*/ 0 w 243"/>
                  <a:gd name="T5" fmla="*/ 20 h 22"/>
                  <a:gd name="T6" fmla="*/ 243 w 243"/>
                  <a:gd name="T7" fmla="*/ 22 h 22"/>
                  <a:gd name="T8" fmla="*/ 243 w 243"/>
                  <a:gd name="T9" fmla="*/ 1 h 22"/>
                  <a:gd name="T10" fmla="*/ 0 60000 65536"/>
                  <a:gd name="T11" fmla="*/ 0 60000 65536"/>
                  <a:gd name="T12" fmla="*/ 0 60000 65536"/>
                  <a:gd name="T13" fmla="*/ 0 60000 65536"/>
                  <a:gd name="T14" fmla="*/ 0 60000 65536"/>
                  <a:gd name="T15" fmla="*/ 0 w 243"/>
                  <a:gd name="T16" fmla="*/ 0 h 22"/>
                  <a:gd name="T17" fmla="*/ 243 w 243"/>
                  <a:gd name="T18" fmla="*/ 22 h 22"/>
                </a:gdLst>
                <a:ahLst/>
                <a:cxnLst>
                  <a:cxn ang="T10">
                    <a:pos x="T0" y="T1"/>
                  </a:cxn>
                  <a:cxn ang="T11">
                    <a:pos x="T2" y="T3"/>
                  </a:cxn>
                  <a:cxn ang="T12">
                    <a:pos x="T4" y="T5"/>
                  </a:cxn>
                  <a:cxn ang="T13">
                    <a:pos x="T6" y="T7"/>
                  </a:cxn>
                  <a:cxn ang="T14">
                    <a:pos x="T8" y="T9"/>
                  </a:cxn>
                </a:cxnLst>
                <a:rect l="T15" t="T16" r="T17" b="T18"/>
                <a:pathLst>
                  <a:path w="243" h="22">
                    <a:moveTo>
                      <a:pt x="243" y="1"/>
                    </a:moveTo>
                    <a:lnTo>
                      <a:pt x="0" y="0"/>
                    </a:lnTo>
                    <a:lnTo>
                      <a:pt x="0" y="20"/>
                    </a:lnTo>
                    <a:lnTo>
                      <a:pt x="243" y="22"/>
                    </a:lnTo>
                    <a:lnTo>
                      <a:pt x="243" y="1"/>
                    </a:lnTo>
                    <a:close/>
                  </a:path>
                </a:pathLst>
              </a:custGeom>
              <a:solidFill>
                <a:srgbClr val="616666"/>
              </a:solidFill>
              <a:ln w="9525">
                <a:noFill/>
                <a:round/>
                <a:headEnd/>
                <a:tailEnd/>
              </a:ln>
            </p:spPr>
            <p:txBody>
              <a:bodyPr/>
              <a:lstStyle/>
              <a:p>
                <a:pPr algn="l" rtl="0"/>
                <a:endParaRPr lang="en-US"/>
              </a:p>
            </p:txBody>
          </p:sp>
          <p:sp>
            <p:nvSpPr>
              <p:cNvPr id="20651" name="Freeform 706"/>
              <p:cNvSpPr>
                <a:spLocks/>
              </p:cNvSpPr>
              <p:nvPr/>
            </p:nvSpPr>
            <p:spPr bwMode="auto">
              <a:xfrm>
                <a:off x="2520" y="2165"/>
                <a:ext cx="243" cy="23"/>
              </a:xfrm>
              <a:custGeom>
                <a:avLst/>
                <a:gdLst>
                  <a:gd name="T0" fmla="*/ 243 w 243"/>
                  <a:gd name="T1" fmla="*/ 2 h 23"/>
                  <a:gd name="T2" fmla="*/ 0 w 243"/>
                  <a:gd name="T3" fmla="*/ 0 h 23"/>
                  <a:gd name="T4" fmla="*/ 0 w 243"/>
                  <a:gd name="T5" fmla="*/ 20 h 23"/>
                  <a:gd name="T6" fmla="*/ 243 w 243"/>
                  <a:gd name="T7" fmla="*/ 23 h 23"/>
                  <a:gd name="T8" fmla="*/ 243 w 243"/>
                  <a:gd name="T9" fmla="*/ 2 h 23"/>
                  <a:gd name="T10" fmla="*/ 0 60000 65536"/>
                  <a:gd name="T11" fmla="*/ 0 60000 65536"/>
                  <a:gd name="T12" fmla="*/ 0 60000 65536"/>
                  <a:gd name="T13" fmla="*/ 0 60000 65536"/>
                  <a:gd name="T14" fmla="*/ 0 60000 65536"/>
                  <a:gd name="T15" fmla="*/ 0 w 243"/>
                  <a:gd name="T16" fmla="*/ 0 h 23"/>
                  <a:gd name="T17" fmla="*/ 243 w 243"/>
                  <a:gd name="T18" fmla="*/ 23 h 23"/>
                </a:gdLst>
                <a:ahLst/>
                <a:cxnLst>
                  <a:cxn ang="T10">
                    <a:pos x="T0" y="T1"/>
                  </a:cxn>
                  <a:cxn ang="T11">
                    <a:pos x="T2" y="T3"/>
                  </a:cxn>
                  <a:cxn ang="T12">
                    <a:pos x="T4" y="T5"/>
                  </a:cxn>
                  <a:cxn ang="T13">
                    <a:pos x="T6" y="T7"/>
                  </a:cxn>
                  <a:cxn ang="T14">
                    <a:pos x="T8" y="T9"/>
                  </a:cxn>
                </a:cxnLst>
                <a:rect l="T15" t="T16" r="T17" b="T18"/>
                <a:pathLst>
                  <a:path w="243" h="23">
                    <a:moveTo>
                      <a:pt x="243" y="2"/>
                    </a:moveTo>
                    <a:lnTo>
                      <a:pt x="0" y="0"/>
                    </a:lnTo>
                    <a:lnTo>
                      <a:pt x="0" y="20"/>
                    </a:lnTo>
                    <a:lnTo>
                      <a:pt x="243" y="23"/>
                    </a:lnTo>
                    <a:lnTo>
                      <a:pt x="243" y="2"/>
                    </a:lnTo>
                    <a:close/>
                  </a:path>
                </a:pathLst>
              </a:custGeom>
              <a:solidFill>
                <a:srgbClr val="616666"/>
              </a:solidFill>
              <a:ln w="9525">
                <a:noFill/>
                <a:round/>
                <a:headEnd/>
                <a:tailEnd/>
              </a:ln>
            </p:spPr>
            <p:txBody>
              <a:bodyPr/>
              <a:lstStyle/>
              <a:p>
                <a:pPr algn="l" rtl="0"/>
                <a:endParaRPr lang="en-US"/>
              </a:p>
            </p:txBody>
          </p:sp>
          <p:sp>
            <p:nvSpPr>
              <p:cNvPr id="20652" name="Freeform 707"/>
              <p:cNvSpPr>
                <a:spLocks/>
              </p:cNvSpPr>
              <p:nvPr/>
            </p:nvSpPr>
            <p:spPr bwMode="auto">
              <a:xfrm>
                <a:off x="2520" y="2206"/>
                <a:ext cx="243" cy="24"/>
              </a:xfrm>
              <a:custGeom>
                <a:avLst/>
                <a:gdLst>
                  <a:gd name="T0" fmla="*/ 243 w 243"/>
                  <a:gd name="T1" fmla="*/ 3 h 24"/>
                  <a:gd name="T2" fmla="*/ 0 w 243"/>
                  <a:gd name="T3" fmla="*/ 0 h 24"/>
                  <a:gd name="T4" fmla="*/ 0 w 243"/>
                  <a:gd name="T5" fmla="*/ 20 h 24"/>
                  <a:gd name="T6" fmla="*/ 243 w 243"/>
                  <a:gd name="T7" fmla="*/ 24 h 24"/>
                  <a:gd name="T8" fmla="*/ 243 w 243"/>
                  <a:gd name="T9" fmla="*/ 3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3"/>
                    </a:moveTo>
                    <a:lnTo>
                      <a:pt x="0" y="0"/>
                    </a:lnTo>
                    <a:lnTo>
                      <a:pt x="0" y="20"/>
                    </a:lnTo>
                    <a:lnTo>
                      <a:pt x="243" y="24"/>
                    </a:lnTo>
                    <a:lnTo>
                      <a:pt x="243" y="3"/>
                    </a:lnTo>
                    <a:close/>
                  </a:path>
                </a:pathLst>
              </a:custGeom>
              <a:solidFill>
                <a:srgbClr val="616666"/>
              </a:solidFill>
              <a:ln w="9525">
                <a:noFill/>
                <a:round/>
                <a:headEnd/>
                <a:tailEnd/>
              </a:ln>
            </p:spPr>
            <p:txBody>
              <a:bodyPr/>
              <a:lstStyle/>
              <a:p>
                <a:pPr algn="l" rtl="0"/>
                <a:endParaRPr lang="en-US"/>
              </a:p>
            </p:txBody>
          </p:sp>
          <p:sp>
            <p:nvSpPr>
              <p:cNvPr id="20653" name="Freeform 708"/>
              <p:cNvSpPr>
                <a:spLocks/>
              </p:cNvSpPr>
              <p:nvPr/>
            </p:nvSpPr>
            <p:spPr bwMode="auto">
              <a:xfrm>
                <a:off x="2520" y="2247"/>
                <a:ext cx="243" cy="24"/>
              </a:xfrm>
              <a:custGeom>
                <a:avLst/>
                <a:gdLst>
                  <a:gd name="T0" fmla="*/ 243 w 243"/>
                  <a:gd name="T1" fmla="*/ 4 h 24"/>
                  <a:gd name="T2" fmla="*/ 0 w 243"/>
                  <a:gd name="T3" fmla="*/ 0 h 24"/>
                  <a:gd name="T4" fmla="*/ 0 w 243"/>
                  <a:gd name="T5" fmla="*/ 20 h 24"/>
                  <a:gd name="T6" fmla="*/ 243 w 243"/>
                  <a:gd name="T7" fmla="*/ 24 h 24"/>
                  <a:gd name="T8" fmla="*/ 243 w 243"/>
                  <a:gd name="T9" fmla="*/ 4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4"/>
                    </a:moveTo>
                    <a:lnTo>
                      <a:pt x="0" y="0"/>
                    </a:lnTo>
                    <a:lnTo>
                      <a:pt x="0" y="20"/>
                    </a:lnTo>
                    <a:lnTo>
                      <a:pt x="243" y="24"/>
                    </a:lnTo>
                    <a:lnTo>
                      <a:pt x="243" y="4"/>
                    </a:lnTo>
                    <a:close/>
                  </a:path>
                </a:pathLst>
              </a:custGeom>
              <a:solidFill>
                <a:srgbClr val="616666"/>
              </a:solidFill>
              <a:ln w="9525">
                <a:noFill/>
                <a:round/>
                <a:headEnd/>
                <a:tailEnd/>
              </a:ln>
            </p:spPr>
            <p:txBody>
              <a:bodyPr/>
              <a:lstStyle/>
              <a:p>
                <a:pPr algn="l" rtl="0"/>
                <a:endParaRPr lang="en-US"/>
              </a:p>
            </p:txBody>
          </p:sp>
          <p:sp>
            <p:nvSpPr>
              <p:cNvPr id="20654" name="Freeform 709"/>
              <p:cNvSpPr>
                <a:spLocks/>
              </p:cNvSpPr>
              <p:nvPr/>
            </p:nvSpPr>
            <p:spPr bwMode="auto">
              <a:xfrm>
                <a:off x="2520" y="2287"/>
                <a:ext cx="243" cy="26"/>
              </a:xfrm>
              <a:custGeom>
                <a:avLst/>
                <a:gdLst>
                  <a:gd name="T0" fmla="*/ 243 w 243"/>
                  <a:gd name="T1" fmla="*/ 5 h 26"/>
                  <a:gd name="T2" fmla="*/ 0 w 243"/>
                  <a:gd name="T3" fmla="*/ 0 h 26"/>
                  <a:gd name="T4" fmla="*/ 0 w 243"/>
                  <a:gd name="T5" fmla="*/ 21 h 26"/>
                  <a:gd name="T6" fmla="*/ 243 w 243"/>
                  <a:gd name="T7" fmla="*/ 26 h 26"/>
                  <a:gd name="T8" fmla="*/ 243 w 243"/>
                  <a:gd name="T9" fmla="*/ 5 h 26"/>
                  <a:gd name="T10" fmla="*/ 0 60000 65536"/>
                  <a:gd name="T11" fmla="*/ 0 60000 65536"/>
                  <a:gd name="T12" fmla="*/ 0 60000 65536"/>
                  <a:gd name="T13" fmla="*/ 0 60000 65536"/>
                  <a:gd name="T14" fmla="*/ 0 60000 65536"/>
                  <a:gd name="T15" fmla="*/ 0 w 243"/>
                  <a:gd name="T16" fmla="*/ 0 h 26"/>
                  <a:gd name="T17" fmla="*/ 243 w 243"/>
                  <a:gd name="T18" fmla="*/ 26 h 26"/>
                </a:gdLst>
                <a:ahLst/>
                <a:cxnLst>
                  <a:cxn ang="T10">
                    <a:pos x="T0" y="T1"/>
                  </a:cxn>
                  <a:cxn ang="T11">
                    <a:pos x="T2" y="T3"/>
                  </a:cxn>
                  <a:cxn ang="T12">
                    <a:pos x="T4" y="T5"/>
                  </a:cxn>
                  <a:cxn ang="T13">
                    <a:pos x="T6" y="T7"/>
                  </a:cxn>
                  <a:cxn ang="T14">
                    <a:pos x="T8" y="T9"/>
                  </a:cxn>
                </a:cxnLst>
                <a:rect l="T15" t="T16" r="T17" b="T18"/>
                <a:pathLst>
                  <a:path w="243" h="26">
                    <a:moveTo>
                      <a:pt x="243" y="5"/>
                    </a:moveTo>
                    <a:lnTo>
                      <a:pt x="0" y="0"/>
                    </a:lnTo>
                    <a:lnTo>
                      <a:pt x="0" y="21"/>
                    </a:lnTo>
                    <a:lnTo>
                      <a:pt x="243" y="26"/>
                    </a:lnTo>
                    <a:lnTo>
                      <a:pt x="243" y="5"/>
                    </a:lnTo>
                    <a:close/>
                  </a:path>
                </a:pathLst>
              </a:custGeom>
              <a:solidFill>
                <a:srgbClr val="616666"/>
              </a:solidFill>
              <a:ln w="9525">
                <a:noFill/>
                <a:round/>
                <a:headEnd/>
                <a:tailEnd/>
              </a:ln>
            </p:spPr>
            <p:txBody>
              <a:bodyPr/>
              <a:lstStyle/>
              <a:p>
                <a:pPr algn="l" rtl="0"/>
                <a:endParaRPr lang="en-US"/>
              </a:p>
            </p:txBody>
          </p:sp>
          <p:sp>
            <p:nvSpPr>
              <p:cNvPr id="20655" name="Freeform 710"/>
              <p:cNvSpPr>
                <a:spLocks/>
              </p:cNvSpPr>
              <p:nvPr/>
            </p:nvSpPr>
            <p:spPr bwMode="auto">
              <a:xfrm>
                <a:off x="2520" y="2328"/>
                <a:ext cx="243" cy="27"/>
              </a:xfrm>
              <a:custGeom>
                <a:avLst/>
                <a:gdLst>
                  <a:gd name="T0" fmla="*/ 243 w 243"/>
                  <a:gd name="T1" fmla="*/ 6 h 27"/>
                  <a:gd name="T2" fmla="*/ 0 w 243"/>
                  <a:gd name="T3" fmla="*/ 0 h 27"/>
                  <a:gd name="T4" fmla="*/ 0 w 243"/>
                  <a:gd name="T5" fmla="*/ 21 h 27"/>
                  <a:gd name="T6" fmla="*/ 243 w 243"/>
                  <a:gd name="T7" fmla="*/ 27 h 27"/>
                  <a:gd name="T8" fmla="*/ 243 w 243"/>
                  <a:gd name="T9" fmla="*/ 6 h 27"/>
                  <a:gd name="T10" fmla="*/ 0 60000 65536"/>
                  <a:gd name="T11" fmla="*/ 0 60000 65536"/>
                  <a:gd name="T12" fmla="*/ 0 60000 65536"/>
                  <a:gd name="T13" fmla="*/ 0 60000 65536"/>
                  <a:gd name="T14" fmla="*/ 0 60000 65536"/>
                  <a:gd name="T15" fmla="*/ 0 w 243"/>
                  <a:gd name="T16" fmla="*/ 0 h 27"/>
                  <a:gd name="T17" fmla="*/ 243 w 243"/>
                  <a:gd name="T18" fmla="*/ 27 h 27"/>
                </a:gdLst>
                <a:ahLst/>
                <a:cxnLst>
                  <a:cxn ang="T10">
                    <a:pos x="T0" y="T1"/>
                  </a:cxn>
                  <a:cxn ang="T11">
                    <a:pos x="T2" y="T3"/>
                  </a:cxn>
                  <a:cxn ang="T12">
                    <a:pos x="T4" y="T5"/>
                  </a:cxn>
                  <a:cxn ang="T13">
                    <a:pos x="T6" y="T7"/>
                  </a:cxn>
                  <a:cxn ang="T14">
                    <a:pos x="T8" y="T9"/>
                  </a:cxn>
                </a:cxnLst>
                <a:rect l="T15" t="T16" r="T17" b="T18"/>
                <a:pathLst>
                  <a:path w="243" h="27">
                    <a:moveTo>
                      <a:pt x="243" y="6"/>
                    </a:moveTo>
                    <a:lnTo>
                      <a:pt x="0" y="0"/>
                    </a:lnTo>
                    <a:lnTo>
                      <a:pt x="0" y="21"/>
                    </a:lnTo>
                    <a:lnTo>
                      <a:pt x="243" y="27"/>
                    </a:lnTo>
                    <a:lnTo>
                      <a:pt x="243" y="6"/>
                    </a:lnTo>
                    <a:close/>
                  </a:path>
                </a:pathLst>
              </a:custGeom>
              <a:solidFill>
                <a:srgbClr val="616666"/>
              </a:solidFill>
              <a:ln w="9525">
                <a:noFill/>
                <a:round/>
                <a:headEnd/>
                <a:tailEnd/>
              </a:ln>
            </p:spPr>
            <p:txBody>
              <a:bodyPr/>
              <a:lstStyle/>
              <a:p>
                <a:pPr algn="l" rtl="0"/>
                <a:endParaRPr lang="en-US"/>
              </a:p>
            </p:txBody>
          </p:sp>
          <p:sp>
            <p:nvSpPr>
              <p:cNvPr id="20656" name="Freeform 711"/>
              <p:cNvSpPr>
                <a:spLocks/>
              </p:cNvSpPr>
              <p:nvPr/>
            </p:nvSpPr>
            <p:spPr bwMode="auto">
              <a:xfrm>
                <a:off x="2520" y="2369"/>
                <a:ext cx="243" cy="28"/>
              </a:xfrm>
              <a:custGeom>
                <a:avLst/>
                <a:gdLst>
                  <a:gd name="T0" fmla="*/ 243 w 243"/>
                  <a:gd name="T1" fmla="*/ 7 h 28"/>
                  <a:gd name="T2" fmla="*/ 0 w 243"/>
                  <a:gd name="T3" fmla="*/ 0 h 28"/>
                  <a:gd name="T4" fmla="*/ 0 w 243"/>
                  <a:gd name="T5" fmla="*/ 21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1"/>
                    </a:lnTo>
                    <a:lnTo>
                      <a:pt x="243" y="28"/>
                    </a:lnTo>
                    <a:lnTo>
                      <a:pt x="243" y="7"/>
                    </a:lnTo>
                    <a:close/>
                  </a:path>
                </a:pathLst>
              </a:custGeom>
              <a:solidFill>
                <a:srgbClr val="616666"/>
              </a:solidFill>
              <a:ln w="9525">
                <a:noFill/>
                <a:round/>
                <a:headEnd/>
                <a:tailEnd/>
              </a:ln>
            </p:spPr>
            <p:txBody>
              <a:bodyPr/>
              <a:lstStyle/>
              <a:p>
                <a:pPr algn="l" rtl="0"/>
                <a:endParaRPr lang="en-US"/>
              </a:p>
            </p:txBody>
          </p:sp>
          <p:sp>
            <p:nvSpPr>
              <p:cNvPr id="20657" name="Freeform 712"/>
              <p:cNvSpPr>
                <a:spLocks/>
              </p:cNvSpPr>
              <p:nvPr/>
            </p:nvSpPr>
            <p:spPr bwMode="auto">
              <a:xfrm>
                <a:off x="2520" y="2411"/>
                <a:ext cx="243" cy="28"/>
              </a:xfrm>
              <a:custGeom>
                <a:avLst/>
                <a:gdLst>
                  <a:gd name="T0" fmla="*/ 243 w 243"/>
                  <a:gd name="T1" fmla="*/ 7 h 28"/>
                  <a:gd name="T2" fmla="*/ 0 w 243"/>
                  <a:gd name="T3" fmla="*/ 0 h 28"/>
                  <a:gd name="T4" fmla="*/ 0 w 243"/>
                  <a:gd name="T5" fmla="*/ 20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0"/>
                    </a:lnTo>
                    <a:lnTo>
                      <a:pt x="243" y="28"/>
                    </a:lnTo>
                    <a:lnTo>
                      <a:pt x="243" y="7"/>
                    </a:lnTo>
                    <a:close/>
                  </a:path>
                </a:pathLst>
              </a:custGeom>
              <a:solidFill>
                <a:srgbClr val="616666"/>
              </a:solidFill>
              <a:ln w="9525">
                <a:noFill/>
                <a:round/>
                <a:headEnd/>
                <a:tailEnd/>
              </a:ln>
            </p:spPr>
            <p:txBody>
              <a:bodyPr/>
              <a:lstStyle/>
              <a:p>
                <a:pPr algn="l" rtl="0"/>
                <a:endParaRPr lang="en-US"/>
              </a:p>
            </p:txBody>
          </p:sp>
          <p:sp>
            <p:nvSpPr>
              <p:cNvPr id="20658" name="Freeform 713"/>
              <p:cNvSpPr>
                <a:spLocks/>
              </p:cNvSpPr>
              <p:nvPr/>
            </p:nvSpPr>
            <p:spPr bwMode="auto">
              <a:xfrm>
                <a:off x="2520" y="2451"/>
                <a:ext cx="243" cy="30"/>
              </a:xfrm>
              <a:custGeom>
                <a:avLst/>
                <a:gdLst>
                  <a:gd name="T0" fmla="*/ 243 w 243"/>
                  <a:gd name="T1" fmla="*/ 9 h 30"/>
                  <a:gd name="T2" fmla="*/ 0 w 243"/>
                  <a:gd name="T3" fmla="*/ 0 h 30"/>
                  <a:gd name="T4" fmla="*/ 0 w 243"/>
                  <a:gd name="T5" fmla="*/ 21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1"/>
                    </a:lnTo>
                    <a:lnTo>
                      <a:pt x="243" y="30"/>
                    </a:lnTo>
                    <a:lnTo>
                      <a:pt x="243" y="9"/>
                    </a:lnTo>
                    <a:close/>
                  </a:path>
                </a:pathLst>
              </a:custGeom>
              <a:solidFill>
                <a:srgbClr val="616666"/>
              </a:solidFill>
              <a:ln w="9525">
                <a:noFill/>
                <a:round/>
                <a:headEnd/>
                <a:tailEnd/>
              </a:ln>
            </p:spPr>
            <p:txBody>
              <a:bodyPr/>
              <a:lstStyle/>
              <a:p>
                <a:pPr algn="l" rtl="0"/>
                <a:endParaRPr lang="en-US"/>
              </a:p>
            </p:txBody>
          </p:sp>
          <p:sp>
            <p:nvSpPr>
              <p:cNvPr id="20659" name="Freeform 714"/>
              <p:cNvSpPr>
                <a:spLocks/>
              </p:cNvSpPr>
              <p:nvPr/>
            </p:nvSpPr>
            <p:spPr bwMode="auto">
              <a:xfrm>
                <a:off x="2520" y="2493"/>
                <a:ext cx="243" cy="30"/>
              </a:xfrm>
              <a:custGeom>
                <a:avLst/>
                <a:gdLst>
                  <a:gd name="T0" fmla="*/ 243 w 243"/>
                  <a:gd name="T1" fmla="*/ 9 h 30"/>
                  <a:gd name="T2" fmla="*/ 0 w 243"/>
                  <a:gd name="T3" fmla="*/ 0 h 30"/>
                  <a:gd name="T4" fmla="*/ 0 w 243"/>
                  <a:gd name="T5" fmla="*/ 20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0"/>
                    </a:lnTo>
                    <a:lnTo>
                      <a:pt x="243" y="30"/>
                    </a:lnTo>
                    <a:lnTo>
                      <a:pt x="243" y="9"/>
                    </a:lnTo>
                    <a:close/>
                  </a:path>
                </a:pathLst>
              </a:custGeom>
              <a:solidFill>
                <a:srgbClr val="616666"/>
              </a:solidFill>
              <a:ln w="9525">
                <a:noFill/>
                <a:round/>
                <a:headEnd/>
                <a:tailEnd/>
              </a:ln>
            </p:spPr>
            <p:txBody>
              <a:bodyPr/>
              <a:lstStyle/>
              <a:p>
                <a:pPr algn="l" rtl="0"/>
                <a:endParaRPr lang="en-US"/>
              </a:p>
            </p:txBody>
          </p:sp>
          <p:sp>
            <p:nvSpPr>
              <p:cNvPr id="20660" name="Freeform 715"/>
              <p:cNvSpPr>
                <a:spLocks/>
              </p:cNvSpPr>
              <p:nvPr/>
            </p:nvSpPr>
            <p:spPr bwMode="auto">
              <a:xfrm>
                <a:off x="2520" y="2534"/>
                <a:ext cx="243" cy="31"/>
              </a:xfrm>
              <a:custGeom>
                <a:avLst/>
                <a:gdLst>
                  <a:gd name="T0" fmla="*/ 243 w 243"/>
                  <a:gd name="T1" fmla="*/ 10 h 31"/>
                  <a:gd name="T2" fmla="*/ 0 w 243"/>
                  <a:gd name="T3" fmla="*/ 0 h 31"/>
                  <a:gd name="T4" fmla="*/ 0 w 243"/>
                  <a:gd name="T5" fmla="*/ 20 h 31"/>
                  <a:gd name="T6" fmla="*/ 243 w 243"/>
                  <a:gd name="T7" fmla="*/ 31 h 31"/>
                  <a:gd name="T8" fmla="*/ 243 w 243"/>
                  <a:gd name="T9" fmla="*/ 10 h 31"/>
                  <a:gd name="T10" fmla="*/ 0 60000 65536"/>
                  <a:gd name="T11" fmla="*/ 0 60000 65536"/>
                  <a:gd name="T12" fmla="*/ 0 60000 65536"/>
                  <a:gd name="T13" fmla="*/ 0 60000 65536"/>
                  <a:gd name="T14" fmla="*/ 0 60000 65536"/>
                  <a:gd name="T15" fmla="*/ 0 w 243"/>
                  <a:gd name="T16" fmla="*/ 0 h 31"/>
                  <a:gd name="T17" fmla="*/ 243 w 243"/>
                  <a:gd name="T18" fmla="*/ 31 h 31"/>
                </a:gdLst>
                <a:ahLst/>
                <a:cxnLst>
                  <a:cxn ang="T10">
                    <a:pos x="T0" y="T1"/>
                  </a:cxn>
                  <a:cxn ang="T11">
                    <a:pos x="T2" y="T3"/>
                  </a:cxn>
                  <a:cxn ang="T12">
                    <a:pos x="T4" y="T5"/>
                  </a:cxn>
                  <a:cxn ang="T13">
                    <a:pos x="T6" y="T7"/>
                  </a:cxn>
                  <a:cxn ang="T14">
                    <a:pos x="T8" y="T9"/>
                  </a:cxn>
                </a:cxnLst>
                <a:rect l="T15" t="T16" r="T17" b="T18"/>
                <a:pathLst>
                  <a:path w="243" h="31">
                    <a:moveTo>
                      <a:pt x="243" y="10"/>
                    </a:moveTo>
                    <a:lnTo>
                      <a:pt x="0" y="0"/>
                    </a:lnTo>
                    <a:lnTo>
                      <a:pt x="0" y="20"/>
                    </a:lnTo>
                    <a:lnTo>
                      <a:pt x="243" y="31"/>
                    </a:lnTo>
                    <a:lnTo>
                      <a:pt x="243" y="10"/>
                    </a:lnTo>
                    <a:close/>
                  </a:path>
                </a:pathLst>
              </a:custGeom>
              <a:solidFill>
                <a:srgbClr val="616666"/>
              </a:solidFill>
              <a:ln w="9525">
                <a:noFill/>
                <a:round/>
                <a:headEnd/>
                <a:tailEnd/>
              </a:ln>
            </p:spPr>
            <p:txBody>
              <a:bodyPr/>
              <a:lstStyle/>
              <a:p>
                <a:pPr algn="l" rtl="0"/>
                <a:endParaRPr lang="en-US"/>
              </a:p>
            </p:txBody>
          </p:sp>
          <p:sp>
            <p:nvSpPr>
              <p:cNvPr id="20661" name="Freeform 716"/>
              <p:cNvSpPr>
                <a:spLocks/>
              </p:cNvSpPr>
              <p:nvPr/>
            </p:nvSpPr>
            <p:spPr bwMode="auto">
              <a:xfrm>
                <a:off x="2815" y="2251"/>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pPr algn="l" rtl="0"/>
                <a:endParaRPr lang="en-US"/>
              </a:p>
            </p:txBody>
          </p:sp>
          <p:sp>
            <p:nvSpPr>
              <p:cNvPr id="20662" name="Freeform 717"/>
              <p:cNvSpPr>
                <a:spLocks/>
              </p:cNvSpPr>
              <p:nvPr/>
            </p:nvSpPr>
            <p:spPr bwMode="auto">
              <a:xfrm>
                <a:off x="2822"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663" name="Line 718"/>
              <p:cNvSpPr>
                <a:spLocks noChangeShapeType="1"/>
              </p:cNvSpPr>
              <p:nvPr/>
            </p:nvSpPr>
            <p:spPr bwMode="auto">
              <a:xfrm flipV="1">
                <a:off x="2813" y="2247"/>
                <a:ext cx="6" cy="2"/>
              </a:xfrm>
              <a:prstGeom prst="line">
                <a:avLst/>
              </a:prstGeom>
              <a:noFill/>
              <a:ln w="7938">
                <a:solidFill>
                  <a:srgbClr val="3D4040"/>
                </a:solidFill>
                <a:round/>
                <a:headEnd/>
                <a:tailEnd/>
              </a:ln>
            </p:spPr>
            <p:txBody>
              <a:bodyPr/>
              <a:lstStyle/>
              <a:p>
                <a:pPr algn="l" rtl="0"/>
                <a:endParaRPr lang="en-US"/>
              </a:p>
            </p:txBody>
          </p:sp>
          <p:sp>
            <p:nvSpPr>
              <p:cNvPr id="20664" name="Line 719"/>
              <p:cNvSpPr>
                <a:spLocks noChangeShapeType="1"/>
              </p:cNvSpPr>
              <p:nvPr/>
            </p:nvSpPr>
            <p:spPr bwMode="auto">
              <a:xfrm flipV="1">
                <a:off x="2811" y="2250"/>
                <a:ext cx="8" cy="3"/>
              </a:xfrm>
              <a:prstGeom prst="line">
                <a:avLst/>
              </a:prstGeom>
              <a:noFill/>
              <a:ln w="7938">
                <a:solidFill>
                  <a:srgbClr val="787D7D"/>
                </a:solidFill>
                <a:round/>
                <a:headEnd/>
                <a:tailEnd/>
              </a:ln>
            </p:spPr>
            <p:txBody>
              <a:bodyPr/>
              <a:lstStyle/>
              <a:p>
                <a:pPr algn="l" rtl="0"/>
                <a:endParaRPr lang="en-US"/>
              </a:p>
            </p:txBody>
          </p:sp>
          <p:sp>
            <p:nvSpPr>
              <p:cNvPr id="20665" name="Freeform 720"/>
              <p:cNvSpPr>
                <a:spLocks/>
              </p:cNvSpPr>
              <p:nvPr/>
            </p:nvSpPr>
            <p:spPr bwMode="auto">
              <a:xfrm>
                <a:off x="2813" y="2255"/>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pPr algn="l" rtl="0"/>
                <a:endParaRPr lang="en-US"/>
              </a:p>
            </p:txBody>
          </p:sp>
          <p:sp>
            <p:nvSpPr>
              <p:cNvPr id="20666" name="Freeform 721"/>
              <p:cNvSpPr>
                <a:spLocks/>
              </p:cNvSpPr>
              <p:nvPr/>
            </p:nvSpPr>
            <p:spPr bwMode="auto">
              <a:xfrm>
                <a:off x="2822" y="225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pPr algn="l" rtl="0"/>
                <a:endParaRPr lang="en-US"/>
              </a:p>
            </p:txBody>
          </p:sp>
          <p:sp>
            <p:nvSpPr>
              <p:cNvPr id="20667" name="Freeform 722"/>
              <p:cNvSpPr>
                <a:spLocks/>
              </p:cNvSpPr>
              <p:nvPr/>
            </p:nvSpPr>
            <p:spPr bwMode="auto">
              <a:xfrm>
                <a:off x="2816" y="2419"/>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3D4040"/>
              </a:solidFill>
              <a:ln w="9525">
                <a:noFill/>
                <a:round/>
                <a:headEnd/>
                <a:tailEnd/>
              </a:ln>
            </p:spPr>
            <p:txBody>
              <a:bodyPr/>
              <a:lstStyle/>
              <a:p>
                <a:pPr algn="l" rtl="0"/>
                <a:endParaRPr lang="en-US"/>
              </a:p>
            </p:txBody>
          </p:sp>
          <p:sp>
            <p:nvSpPr>
              <p:cNvPr id="20668" name="Freeform 723"/>
              <p:cNvSpPr>
                <a:spLocks/>
              </p:cNvSpPr>
              <p:nvPr/>
            </p:nvSpPr>
            <p:spPr bwMode="auto">
              <a:xfrm>
                <a:off x="2822" y="2415"/>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pPr algn="l" rtl="0"/>
                <a:endParaRPr lang="en-US"/>
              </a:p>
            </p:txBody>
          </p:sp>
          <p:sp>
            <p:nvSpPr>
              <p:cNvPr id="20669" name="Line 724"/>
              <p:cNvSpPr>
                <a:spLocks noChangeShapeType="1"/>
              </p:cNvSpPr>
              <p:nvPr/>
            </p:nvSpPr>
            <p:spPr bwMode="auto">
              <a:xfrm flipV="1">
                <a:off x="2813" y="2413"/>
                <a:ext cx="7" cy="4"/>
              </a:xfrm>
              <a:prstGeom prst="line">
                <a:avLst/>
              </a:prstGeom>
              <a:noFill/>
              <a:ln w="7938">
                <a:solidFill>
                  <a:srgbClr val="3D4040"/>
                </a:solidFill>
                <a:round/>
                <a:headEnd/>
                <a:tailEnd/>
              </a:ln>
            </p:spPr>
            <p:txBody>
              <a:bodyPr/>
              <a:lstStyle/>
              <a:p>
                <a:pPr algn="l" rtl="0"/>
                <a:endParaRPr lang="en-US"/>
              </a:p>
            </p:txBody>
          </p:sp>
          <p:sp>
            <p:nvSpPr>
              <p:cNvPr id="20670" name="Line 725"/>
              <p:cNvSpPr>
                <a:spLocks noChangeShapeType="1"/>
              </p:cNvSpPr>
              <p:nvPr/>
            </p:nvSpPr>
            <p:spPr bwMode="auto">
              <a:xfrm flipV="1">
                <a:off x="2812" y="2416"/>
                <a:ext cx="8" cy="5"/>
              </a:xfrm>
              <a:prstGeom prst="line">
                <a:avLst/>
              </a:prstGeom>
              <a:noFill/>
              <a:ln w="7938">
                <a:solidFill>
                  <a:srgbClr val="787D7D"/>
                </a:solidFill>
                <a:round/>
                <a:headEnd/>
                <a:tailEnd/>
              </a:ln>
            </p:spPr>
            <p:txBody>
              <a:bodyPr/>
              <a:lstStyle/>
              <a:p>
                <a:pPr algn="l" rtl="0"/>
                <a:endParaRPr lang="en-US"/>
              </a:p>
            </p:txBody>
          </p:sp>
          <p:sp>
            <p:nvSpPr>
              <p:cNvPr id="20671" name="Freeform 726"/>
              <p:cNvSpPr>
                <a:spLocks/>
              </p:cNvSpPr>
              <p:nvPr/>
            </p:nvSpPr>
            <p:spPr bwMode="auto">
              <a:xfrm>
                <a:off x="2814" y="242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787D7D"/>
              </a:solidFill>
              <a:ln w="9525">
                <a:noFill/>
                <a:round/>
                <a:headEnd/>
                <a:tailEnd/>
              </a:ln>
            </p:spPr>
            <p:txBody>
              <a:bodyPr/>
              <a:lstStyle/>
              <a:p>
                <a:pPr algn="l" rtl="0"/>
                <a:endParaRPr lang="en-US"/>
              </a:p>
            </p:txBody>
          </p:sp>
          <p:sp>
            <p:nvSpPr>
              <p:cNvPr id="20672" name="Freeform 727"/>
              <p:cNvSpPr>
                <a:spLocks/>
              </p:cNvSpPr>
              <p:nvPr/>
            </p:nvSpPr>
            <p:spPr bwMode="auto">
              <a:xfrm>
                <a:off x="2822" y="2417"/>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pPr algn="l" rtl="0"/>
                <a:endParaRPr lang="en-US"/>
              </a:p>
            </p:txBody>
          </p:sp>
          <p:sp>
            <p:nvSpPr>
              <p:cNvPr id="20673" name="Freeform 728"/>
              <p:cNvSpPr>
                <a:spLocks/>
              </p:cNvSpPr>
              <p:nvPr/>
            </p:nvSpPr>
            <p:spPr bwMode="auto">
              <a:xfrm>
                <a:off x="2478" y="257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5B4C63"/>
              </a:solidFill>
              <a:ln w="9525">
                <a:noFill/>
                <a:round/>
                <a:headEnd/>
                <a:tailEnd/>
              </a:ln>
            </p:spPr>
            <p:txBody>
              <a:bodyPr/>
              <a:lstStyle/>
              <a:p>
                <a:pPr algn="l" rtl="0"/>
                <a:endParaRPr lang="en-US"/>
              </a:p>
            </p:txBody>
          </p:sp>
          <p:sp>
            <p:nvSpPr>
              <p:cNvPr id="20674" name="Freeform 729"/>
              <p:cNvSpPr>
                <a:spLocks/>
              </p:cNvSpPr>
              <p:nvPr/>
            </p:nvSpPr>
            <p:spPr bwMode="auto">
              <a:xfrm>
                <a:off x="2809" y="258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5B4C63"/>
              </a:solidFill>
              <a:ln w="9525">
                <a:noFill/>
                <a:round/>
                <a:headEnd/>
                <a:tailEnd/>
              </a:ln>
            </p:spPr>
            <p:txBody>
              <a:bodyPr/>
              <a:lstStyle/>
              <a:p>
                <a:pPr algn="l" rtl="0"/>
                <a:endParaRPr lang="en-US"/>
              </a:p>
            </p:txBody>
          </p:sp>
          <p:sp>
            <p:nvSpPr>
              <p:cNvPr id="20675" name="Line 730"/>
              <p:cNvSpPr>
                <a:spLocks noChangeShapeType="1"/>
              </p:cNvSpPr>
              <p:nvPr/>
            </p:nvSpPr>
            <p:spPr bwMode="auto">
              <a:xfrm>
                <a:off x="2476" y="2570"/>
                <a:ext cx="331" cy="17"/>
              </a:xfrm>
              <a:prstGeom prst="line">
                <a:avLst/>
              </a:prstGeom>
              <a:noFill/>
              <a:ln w="7938">
                <a:solidFill>
                  <a:srgbClr val="5B4C63"/>
                </a:solidFill>
                <a:round/>
                <a:headEnd/>
                <a:tailEnd/>
              </a:ln>
            </p:spPr>
            <p:txBody>
              <a:bodyPr/>
              <a:lstStyle/>
              <a:p>
                <a:pPr algn="l" rtl="0"/>
                <a:endParaRPr lang="en-US"/>
              </a:p>
            </p:txBody>
          </p:sp>
          <p:sp>
            <p:nvSpPr>
              <p:cNvPr id="20676" name="Line 731"/>
              <p:cNvSpPr>
                <a:spLocks noChangeShapeType="1"/>
              </p:cNvSpPr>
              <p:nvPr/>
            </p:nvSpPr>
            <p:spPr bwMode="auto">
              <a:xfrm flipV="1">
                <a:off x="2807" y="2574"/>
                <a:ext cx="12" cy="13"/>
              </a:xfrm>
              <a:prstGeom prst="line">
                <a:avLst/>
              </a:prstGeom>
              <a:noFill/>
              <a:ln w="7938">
                <a:solidFill>
                  <a:srgbClr val="3D4040"/>
                </a:solidFill>
                <a:round/>
                <a:headEnd/>
                <a:tailEnd/>
              </a:ln>
            </p:spPr>
            <p:txBody>
              <a:bodyPr/>
              <a:lstStyle/>
              <a:p>
                <a:pPr algn="l" rtl="0"/>
                <a:endParaRPr lang="en-US"/>
              </a:p>
            </p:txBody>
          </p:sp>
          <p:sp>
            <p:nvSpPr>
              <p:cNvPr id="20677" name="Freeform 732"/>
              <p:cNvSpPr>
                <a:spLocks/>
              </p:cNvSpPr>
              <p:nvPr/>
            </p:nvSpPr>
            <p:spPr bwMode="auto">
              <a:xfrm>
                <a:off x="2809" y="2589"/>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pPr algn="l" rtl="0"/>
                <a:endParaRPr lang="en-US"/>
              </a:p>
            </p:txBody>
          </p:sp>
          <p:sp>
            <p:nvSpPr>
              <p:cNvPr id="20678" name="Freeform 733"/>
              <p:cNvSpPr>
                <a:spLocks/>
              </p:cNvSpPr>
              <p:nvPr/>
            </p:nvSpPr>
            <p:spPr bwMode="auto">
              <a:xfrm>
                <a:off x="2821" y="2576"/>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pPr algn="l" rtl="0"/>
                <a:endParaRPr lang="en-US"/>
              </a:p>
            </p:txBody>
          </p:sp>
          <p:sp>
            <p:nvSpPr>
              <p:cNvPr id="20679" name="Freeform 734"/>
              <p:cNvSpPr>
                <a:spLocks/>
              </p:cNvSpPr>
              <p:nvPr/>
            </p:nvSpPr>
            <p:spPr bwMode="auto">
              <a:xfrm>
                <a:off x="2485" y="257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D1D4DE"/>
              </a:solidFill>
              <a:ln w="9525">
                <a:noFill/>
                <a:round/>
                <a:headEnd/>
                <a:tailEnd/>
              </a:ln>
            </p:spPr>
            <p:txBody>
              <a:bodyPr/>
              <a:lstStyle/>
              <a:p>
                <a:pPr algn="l" rtl="0"/>
                <a:endParaRPr lang="en-US"/>
              </a:p>
            </p:txBody>
          </p:sp>
          <p:sp>
            <p:nvSpPr>
              <p:cNvPr id="20680" name="Freeform 735"/>
              <p:cNvSpPr>
                <a:spLocks/>
              </p:cNvSpPr>
              <p:nvPr/>
            </p:nvSpPr>
            <p:spPr bwMode="auto">
              <a:xfrm>
                <a:off x="2809" y="259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pPr algn="l" rtl="0"/>
                <a:endParaRPr lang="en-US"/>
              </a:p>
            </p:txBody>
          </p:sp>
          <p:sp>
            <p:nvSpPr>
              <p:cNvPr id="20681" name="Line 736"/>
              <p:cNvSpPr>
                <a:spLocks noChangeShapeType="1"/>
              </p:cNvSpPr>
              <p:nvPr/>
            </p:nvSpPr>
            <p:spPr bwMode="auto">
              <a:xfrm>
                <a:off x="2482" y="2577"/>
                <a:ext cx="325" cy="15"/>
              </a:xfrm>
              <a:prstGeom prst="line">
                <a:avLst/>
              </a:prstGeom>
              <a:noFill/>
              <a:ln w="7938">
                <a:solidFill>
                  <a:srgbClr val="D1D4DE"/>
                </a:solidFill>
                <a:round/>
                <a:headEnd/>
                <a:tailEnd/>
              </a:ln>
            </p:spPr>
            <p:txBody>
              <a:bodyPr/>
              <a:lstStyle/>
              <a:p>
                <a:pPr algn="l" rtl="0"/>
                <a:endParaRPr lang="en-US"/>
              </a:p>
            </p:txBody>
          </p:sp>
          <p:sp>
            <p:nvSpPr>
              <p:cNvPr id="20682" name="Line 737"/>
              <p:cNvSpPr>
                <a:spLocks noChangeShapeType="1"/>
              </p:cNvSpPr>
              <p:nvPr/>
            </p:nvSpPr>
            <p:spPr bwMode="auto">
              <a:xfrm flipV="1">
                <a:off x="2807" y="2578"/>
                <a:ext cx="12" cy="14"/>
              </a:xfrm>
              <a:prstGeom prst="line">
                <a:avLst/>
              </a:prstGeom>
              <a:noFill/>
              <a:ln w="7938">
                <a:solidFill>
                  <a:srgbClr val="787D7D"/>
                </a:solidFill>
                <a:round/>
                <a:headEnd/>
                <a:tailEnd/>
              </a:ln>
            </p:spPr>
            <p:txBody>
              <a:bodyPr/>
              <a:lstStyle/>
              <a:p>
                <a:pPr algn="l" rtl="0"/>
                <a:endParaRPr lang="en-US"/>
              </a:p>
            </p:txBody>
          </p:sp>
          <p:sp>
            <p:nvSpPr>
              <p:cNvPr id="20683" name="Freeform 738"/>
              <p:cNvSpPr>
                <a:spLocks/>
              </p:cNvSpPr>
              <p:nvPr/>
            </p:nvSpPr>
            <p:spPr bwMode="auto">
              <a:xfrm>
                <a:off x="2809" y="2594"/>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pPr algn="l" rtl="0"/>
                <a:endParaRPr lang="en-US"/>
              </a:p>
            </p:txBody>
          </p:sp>
          <p:sp>
            <p:nvSpPr>
              <p:cNvPr id="20684" name="Freeform 739"/>
              <p:cNvSpPr>
                <a:spLocks/>
              </p:cNvSpPr>
              <p:nvPr/>
            </p:nvSpPr>
            <p:spPr bwMode="auto">
              <a:xfrm>
                <a:off x="2821" y="2580"/>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pPr algn="l" rtl="0"/>
                <a:endParaRPr lang="en-US"/>
              </a:p>
            </p:txBody>
          </p:sp>
          <p:sp>
            <p:nvSpPr>
              <p:cNvPr id="20685" name="Freeform 740"/>
              <p:cNvSpPr>
                <a:spLocks/>
              </p:cNvSpPr>
              <p:nvPr/>
            </p:nvSpPr>
            <p:spPr bwMode="auto">
              <a:xfrm>
                <a:off x="2520" y="2034"/>
                <a:ext cx="243" cy="49"/>
              </a:xfrm>
              <a:custGeom>
                <a:avLst/>
                <a:gdLst>
                  <a:gd name="T0" fmla="*/ 243 w 243"/>
                  <a:gd name="T1" fmla="*/ 0 h 49"/>
                  <a:gd name="T2" fmla="*/ 0 w 243"/>
                  <a:gd name="T3" fmla="*/ 1 h 49"/>
                  <a:gd name="T4" fmla="*/ 0 w 243"/>
                  <a:gd name="T5" fmla="*/ 49 h 49"/>
                  <a:gd name="T6" fmla="*/ 243 w 243"/>
                  <a:gd name="T7" fmla="*/ 49 h 49"/>
                  <a:gd name="T8" fmla="*/ 243 w 243"/>
                  <a:gd name="T9" fmla="*/ 0 h 49"/>
                  <a:gd name="T10" fmla="*/ 0 60000 65536"/>
                  <a:gd name="T11" fmla="*/ 0 60000 65536"/>
                  <a:gd name="T12" fmla="*/ 0 60000 65536"/>
                  <a:gd name="T13" fmla="*/ 0 60000 65536"/>
                  <a:gd name="T14" fmla="*/ 0 60000 65536"/>
                  <a:gd name="T15" fmla="*/ 0 w 243"/>
                  <a:gd name="T16" fmla="*/ 0 h 49"/>
                  <a:gd name="T17" fmla="*/ 243 w 243"/>
                  <a:gd name="T18" fmla="*/ 49 h 49"/>
                </a:gdLst>
                <a:ahLst/>
                <a:cxnLst>
                  <a:cxn ang="T10">
                    <a:pos x="T0" y="T1"/>
                  </a:cxn>
                  <a:cxn ang="T11">
                    <a:pos x="T2" y="T3"/>
                  </a:cxn>
                  <a:cxn ang="T12">
                    <a:pos x="T4" y="T5"/>
                  </a:cxn>
                  <a:cxn ang="T13">
                    <a:pos x="T6" y="T7"/>
                  </a:cxn>
                  <a:cxn ang="T14">
                    <a:pos x="T8" y="T9"/>
                  </a:cxn>
                </a:cxnLst>
                <a:rect l="T15" t="T16" r="T17" b="T18"/>
                <a:pathLst>
                  <a:path w="243" h="49">
                    <a:moveTo>
                      <a:pt x="243" y="0"/>
                    </a:moveTo>
                    <a:lnTo>
                      <a:pt x="0" y="1"/>
                    </a:lnTo>
                    <a:lnTo>
                      <a:pt x="0" y="49"/>
                    </a:lnTo>
                    <a:lnTo>
                      <a:pt x="243" y="49"/>
                    </a:lnTo>
                    <a:lnTo>
                      <a:pt x="243" y="0"/>
                    </a:lnTo>
                    <a:close/>
                  </a:path>
                </a:pathLst>
              </a:custGeom>
              <a:solidFill>
                <a:srgbClr val="475670"/>
              </a:solidFill>
              <a:ln w="9525">
                <a:noFill/>
                <a:round/>
                <a:headEnd/>
                <a:tailEnd/>
              </a:ln>
            </p:spPr>
            <p:txBody>
              <a:bodyPr/>
              <a:lstStyle/>
              <a:p>
                <a:pPr algn="l" rtl="0"/>
                <a:endParaRPr lang="en-US"/>
              </a:p>
            </p:txBody>
          </p:sp>
          <p:sp>
            <p:nvSpPr>
              <p:cNvPr id="20686" name="Freeform 741"/>
              <p:cNvSpPr>
                <a:spLocks/>
              </p:cNvSpPr>
              <p:nvPr/>
            </p:nvSpPr>
            <p:spPr bwMode="auto">
              <a:xfrm>
                <a:off x="2812" y="208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0687" name="Freeform 742"/>
              <p:cNvSpPr>
                <a:spLocks/>
              </p:cNvSpPr>
              <p:nvPr/>
            </p:nvSpPr>
            <p:spPr bwMode="auto">
              <a:xfrm>
                <a:off x="2822" y="208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20688" name="Line 743"/>
              <p:cNvSpPr>
                <a:spLocks noChangeShapeType="1"/>
              </p:cNvSpPr>
              <p:nvPr/>
            </p:nvSpPr>
            <p:spPr bwMode="auto">
              <a:xfrm>
                <a:off x="2810" y="2080"/>
                <a:ext cx="9" cy="1"/>
              </a:xfrm>
              <a:prstGeom prst="line">
                <a:avLst/>
              </a:prstGeom>
              <a:noFill/>
              <a:ln w="7938">
                <a:solidFill>
                  <a:srgbClr val="3D4040"/>
                </a:solidFill>
                <a:round/>
                <a:headEnd/>
                <a:tailEnd/>
              </a:ln>
            </p:spPr>
            <p:txBody>
              <a:bodyPr/>
              <a:lstStyle/>
              <a:p>
                <a:pPr algn="l" rtl="0"/>
                <a:endParaRPr lang="en-US"/>
              </a:p>
            </p:txBody>
          </p:sp>
          <p:sp>
            <p:nvSpPr>
              <p:cNvPr id="20689" name="Line 744"/>
              <p:cNvSpPr>
                <a:spLocks noChangeShapeType="1"/>
              </p:cNvSpPr>
              <p:nvPr/>
            </p:nvSpPr>
            <p:spPr bwMode="auto">
              <a:xfrm flipV="1">
                <a:off x="2808" y="2084"/>
                <a:ext cx="12" cy="1"/>
              </a:xfrm>
              <a:prstGeom prst="line">
                <a:avLst/>
              </a:prstGeom>
              <a:noFill/>
              <a:ln w="7938">
                <a:solidFill>
                  <a:srgbClr val="787D7D"/>
                </a:solidFill>
                <a:round/>
                <a:headEnd/>
                <a:tailEnd/>
              </a:ln>
            </p:spPr>
            <p:txBody>
              <a:bodyPr/>
              <a:lstStyle/>
              <a:p>
                <a:pPr algn="l" rtl="0"/>
                <a:endParaRPr lang="en-US"/>
              </a:p>
            </p:txBody>
          </p:sp>
          <p:sp>
            <p:nvSpPr>
              <p:cNvPr id="20690" name="Freeform 745"/>
              <p:cNvSpPr>
                <a:spLocks/>
              </p:cNvSpPr>
              <p:nvPr/>
            </p:nvSpPr>
            <p:spPr bwMode="auto">
              <a:xfrm>
                <a:off x="2811"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787D7D"/>
              </a:solidFill>
              <a:ln w="9525">
                <a:noFill/>
                <a:round/>
                <a:headEnd/>
                <a:tailEnd/>
              </a:ln>
            </p:spPr>
            <p:txBody>
              <a:bodyPr/>
              <a:lstStyle/>
              <a:p>
                <a:pPr algn="l" rtl="0"/>
                <a:endParaRPr lang="en-US"/>
              </a:p>
            </p:txBody>
          </p:sp>
          <p:sp>
            <p:nvSpPr>
              <p:cNvPr id="20691" name="Freeform 746"/>
              <p:cNvSpPr>
                <a:spLocks/>
              </p:cNvSpPr>
              <p:nvPr/>
            </p:nvSpPr>
            <p:spPr bwMode="auto">
              <a:xfrm>
                <a:off x="2822" y="208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pPr algn="l" rtl="0"/>
                <a:endParaRPr lang="en-US"/>
              </a:p>
            </p:txBody>
          </p:sp>
          <p:sp>
            <p:nvSpPr>
              <p:cNvPr id="20692" name="Freeform 747"/>
              <p:cNvSpPr>
                <a:spLocks/>
              </p:cNvSpPr>
              <p:nvPr/>
            </p:nvSpPr>
            <p:spPr bwMode="auto">
              <a:xfrm>
                <a:off x="2497"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pPr algn="l" rtl="0"/>
                <a:endParaRPr lang="en-US"/>
              </a:p>
            </p:txBody>
          </p:sp>
          <p:sp>
            <p:nvSpPr>
              <p:cNvPr id="20693" name="Freeform 748"/>
              <p:cNvSpPr>
                <a:spLocks/>
              </p:cNvSpPr>
              <p:nvPr/>
            </p:nvSpPr>
            <p:spPr bwMode="auto">
              <a:xfrm>
                <a:off x="2498" y="203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pPr algn="l" rtl="0"/>
                <a:endParaRPr lang="en-US"/>
              </a:p>
            </p:txBody>
          </p:sp>
          <p:sp>
            <p:nvSpPr>
              <p:cNvPr id="20694" name="Line 749"/>
              <p:cNvSpPr>
                <a:spLocks noChangeShapeType="1"/>
              </p:cNvSpPr>
              <p:nvPr/>
            </p:nvSpPr>
            <p:spPr bwMode="auto">
              <a:xfrm>
                <a:off x="2496" y="1939"/>
                <a:ext cx="1" cy="93"/>
              </a:xfrm>
              <a:prstGeom prst="line">
                <a:avLst/>
              </a:prstGeom>
              <a:noFill/>
              <a:ln w="4763">
                <a:solidFill>
                  <a:srgbClr val="FFFFFF"/>
                </a:solidFill>
                <a:round/>
                <a:headEnd/>
                <a:tailEnd/>
              </a:ln>
            </p:spPr>
            <p:txBody>
              <a:bodyPr/>
              <a:lstStyle/>
              <a:p>
                <a:pPr algn="l" rtl="0"/>
                <a:endParaRPr lang="en-US"/>
              </a:p>
            </p:txBody>
          </p:sp>
          <p:sp>
            <p:nvSpPr>
              <p:cNvPr id="20695" name="Line 750"/>
              <p:cNvSpPr>
                <a:spLocks noChangeShapeType="1"/>
              </p:cNvSpPr>
              <p:nvPr/>
            </p:nvSpPr>
            <p:spPr bwMode="auto">
              <a:xfrm flipH="1">
                <a:off x="2496" y="1935"/>
                <a:ext cx="295" cy="3"/>
              </a:xfrm>
              <a:prstGeom prst="line">
                <a:avLst/>
              </a:prstGeom>
              <a:noFill/>
              <a:ln w="7938">
                <a:solidFill>
                  <a:srgbClr val="FFFFFF"/>
                </a:solidFill>
                <a:round/>
                <a:headEnd/>
                <a:tailEnd/>
              </a:ln>
            </p:spPr>
            <p:txBody>
              <a:bodyPr/>
              <a:lstStyle/>
              <a:p>
                <a:pPr algn="l" rtl="0"/>
                <a:endParaRPr lang="en-US"/>
              </a:p>
            </p:txBody>
          </p:sp>
          <p:sp>
            <p:nvSpPr>
              <p:cNvPr id="20696" name="Freeform 751"/>
              <p:cNvSpPr>
                <a:spLocks/>
              </p:cNvSpPr>
              <p:nvPr/>
            </p:nvSpPr>
            <p:spPr bwMode="auto">
              <a:xfrm>
                <a:off x="2793" y="193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FFFFFF"/>
              </a:solidFill>
              <a:ln w="9525">
                <a:noFill/>
                <a:round/>
                <a:headEnd/>
                <a:tailEnd/>
              </a:ln>
            </p:spPr>
            <p:txBody>
              <a:bodyPr/>
              <a:lstStyle/>
              <a:p>
                <a:pPr algn="l" rtl="0"/>
                <a:endParaRPr lang="en-US"/>
              </a:p>
            </p:txBody>
          </p:sp>
          <p:sp>
            <p:nvSpPr>
              <p:cNvPr id="20697" name="Freeform 752"/>
              <p:cNvSpPr>
                <a:spLocks/>
              </p:cNvSpPr>
              <p:nvPr/>
            </p:nvSpPr>
            <p:spPr bwMode="auto">
              <a:xfrm>
                <a:off x="2498" y="1940"/>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FFFFFF"/>
              </a:solidFill>
              <a:ln w="9525">
                <a:noFill/>
                <a:round/>
                <a:headEnd/>
                <a:tailEnd/>
              </a:ln>
            </p:spPr>
            <p:txBody>
              <a:bodyPr/>
              <a:lstStyle/>
              <a:p>
                <a:pPr algn="l" rtl="0"/>
                <a:endParaRPr lang="en-US"/>
              </a:p>
            </p:txBody>
          </p:sp>
          <p:sp>
            <p:nvSpPr>
              <p:cNvPr id="20698" name="Freeform 753"/>
              <p:cNvSpPr>
                <a:spLocks/>
              </p:cNvSpPr>
              <p:nvPr/>
            </p:nvSpPr>
            <p:spPr bwMode="auto">
              <a:xfrm>
                <a:off x="2555"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pPr algn="l" rtl="0"/>
                <a:endParaRPr lang="en-US"/>
              </a:p>
            </p:txBody>
          </p:sp>
          <p:sp>
            <p:nvSpPr>
              <p:cNvPr id="20699" name="Freeform 754"/>
              <p:cNvSpPr>
                <a:spLocks/>
              </p:cNvSpPr>
              <p:nvPr/>
            </p:nvSpPr>
            <p:spPr bwMode="auto">
              <a:xfrm>
                <a:off x="2555"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404040"/>
              </a:solidFill>
              <a:ln w="9525">
                <a:noFill/>
                <a:round/>
                <a:headEnd/>
                <a:tailEnd/>
              </a:ln>
            </p:spPr>
            <p:txBody>
              <a:bodyPr/>
              <a:lstStyle/>
              <a:p>
                <a:pPr algn="l" rtl="0"/>
                <a:endParaRPr lang="en-US"/>
              </a:p>
            </p:txBody>
          </p:sp>
          <p:sp>
            <p:nvSpPr>
              <p:cNvPr id="20700" name="Line 755"/>
              <p:cNvSpPr>
                <a:spLocks noChangeShapeType="1"/>
              </p:cNvSpPr>
              <p:nvPr/>
            </p:nvSpPr>
            <p:spPr bwMode="auto">
              <a:xfrm>
                <a:off x="2554" y="1939"/>
                <a:ext cx="1" cy="95"/>
              </a:xfrm>
              <a:prstGeom prst="line">
                <a:avLst/>
              </a:prstGeom>
              <a:noFill/>
              <a:ln w="4763">
                <a:solidFill>
                  <a:srgbClr val="404040"/>
                </a:solidFill>
                <a:round/>
                <a:headEnd/>
                <a:tailEnd/>
              </a:ln>
            </p:spPr>
            <p:txBody>
              <a:bodyPr/>
              <a:lstStyle/>
              <a:p>
                <a:pPr algn="l" rtl="0"/>
                <a:endParaRPr lang="en-US"/>
              </a:p>
            </p:txBody>
          </p:sp>
          <p:sp>
            <p:nvSpPr>
              <p:cNvPr id="20701" name="Line 756"/>
              <p:cNvSpPr>
                <a:spLocks noChangeShapeType="1"/>
              </p:cNvSpPr>
              <p:nvPr/>
            </p:nvSpPr>
            <p:spPr bwMode="auto">
              <a:xfrm>
                <a:off x="2555" y="1939"/>
                <a:ext cx="1" cy="95"/>
              </a:xfrm>
              <a:prstGeom prst="line">
                <a:avLst/>
              </a:prstGeom>
              <a:noFill/>
              <a:ln w="4763">
                <a:solidFill>
                  <a:srgbClr val="FFFFFF"/>
                </a:solidFill>
                <a:round/>
                <a:headEnd/>
                <a:tailEnd/>
              </a:ln>
            </p:spPr>
            <p:txBody>
              <a:bodyPr/>
              <a:lstStyle/>
              <a:p>
                <a:pPr algn="l" rtl="0"/>
                <a:endParaRPr lang="en-US"/>
              </a:p>
            </p:txBody>
          </p:sp>
          <p:sp>
            <p:nvSpPr>
              <p:cNvPr id="20702" name="Freeform 757"/>
              <p:cNvSpPr>
                <a:spLocks/>
              </p:cNvSpPr>
              <p:nvPr/>
            </p:nvSpPr>
            <p:spPr bwMode="auto">
              <a:xfrm>
                <a:off x="2556"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pPr algn="l" rtl="0"/>
                <a:endParaRPr lang="en-US"/>
              </a:p>
            </p:txBody>
          </p:sp>
          <p:sp>
            <p:nvSpPr>
              <p:cNvPr id="20703" name="Freeform 758"/>
              <p:cNvSpPr>
                <a:spLocks/>
              </p:cNvSpPr>
              <p:nvPr/>
            </p:nvSpPr>
            <p:spPr bwMode="auto">
              <a:xfrm>
                <a:off x="2556"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pPr algn="l" rtl="0"/>
                <a:endParaRPr lang="en-US"/>
              </a:p>
            </p:txBody>
          </p:sp>
          <p:sp>
            <p:nvSpPr>
              <p:cNvPr id="20704" name="Freeform 759"/>
              <p:cNvSpPr>
                <a:spLocks/>
              </p:cNvSpPr>
              <p:nvPr/>
            </p:nvSpPr>
            <p:spPr bwMode="auto">
              <a:xfrm>
                <a:off x="2919" y="194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0705" name="Freeform 760"/>
              <p:cNvSpPr>
                <a:spLocks/>
              </p:cNvSpPr>
              <p:nvPr/>
            </p:nvSpPr>
            <p:spPr bwMode="auto">
              <a:xfrm>
                <a:off x="2919" y="250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0706" name="Line 761"/>
              <p:cNvSpPr>
                <a:spLocks noChangeShapeType="1"/>
              </p:cNvSpPr>
              <p:nvPr/>
            </p:nvSpPr>
            <p:spPr bwMode="auto">
              <a:xfrm>
                <a:off x="2918" y="1944"/>
                <a:ext cx="1" cy="559"/>
              </a:xfrm>
              <a:prstGeom prst="line">
                <a:avLst/>
              </a:prstGeom>
              <a:noFill/>
              <a:ln w="4763">
                <a:solidFill>
                  <a:srgbClr val="ADB0B0"/>
                </a:solidFill>
                <a:round/>
                <a:headEnd/>
                <a:tailEnd/>
              </a:ln>
            </p:spPr>
            <p:txBody>
              <a:bodyPr/>
              <a:lstStyle/>
              <a:p>
                <a:pPr algn="l" rtl="0"/>
                <a:endParaRPr lang="en-US"/>
              </a:p>
            </p:txBody>
          </p:sp>
          <p:sp>
            <p:nvSpPr>
              <p:cNvPr id="20707" name="Line 762"/>
              <p:cNvSpPr>
                <a:spLocks noChangeShapeType="1"/>
              </p:cNvSpPr>
              <p:nvPr/>
            </p:nvSpPr>
            <p:spPr bwMode="auto">
              <a:xfrm>
                <a:off x="2912" y="1942"/>
                <a:ext cx="1" cy="568"/>
              </a:xfrm>
              <a:prstGeom prst="line">
                <a:avLst/>
              </a:prstGeom>
              <a:noFill/>
              <a:ln w="4763">
                <a:solidFill>
                  <a:srgbClr val="ADB0B0"/>
                </a:solidFill>
                <a:round/>
                <a:headEnd/>
                <a:tailEnd/>
              </a:ln>
            </p:spPr>
            <p:txBody>
              <a:bodyPr/>
              <a:lstStyle/>
              <a:p>
                <a:pPr algn="l" rtl="0"/>
                <a:endParaRPr lang="en-US"/>
              </a:p>
            </p:txBody>
          </p:sp>
          <p:sp>
            <p:nvSpPr>
              <p:cNvPr id="20708" name="Freeform 763"/>
              <p:cNvSpPr>
                <a:spLocks/>
              </p:cNvSpPr>
              <p:nvPr/>
            </p:nvSpPr>
            <p:spPr bwMode="auto">
              <a:xfrm>
                <a:off x="2913" y="1944"/>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0709" name="Freeform 764"/>
              <p:cNvSpPr>
                <a:spLocks/>
              </p:cNvSpPr>
              <p:nvPr/>
            </p:nvSpPr>
            <p:spPr bwMode="auto">
              <a:xfrm>
                <a:off x="2913" y="251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0710" name="Freeform 765"/>
              <p:cNvSpPr>
                <a:spLocks/>
              </p:cNvSpPr>
              <p:nvPr/>
            </p:nvSpPr>
            <p:spPr bwMode="auto">
              <a:xfrm>
                <a:off x="2906" y="194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0711" name="Freeform 766"/>
              <p:cNvSpPr>
                <a:spLocks/>
              </p:cNvSpPr>
              <p:nvPr/>
            </p:nvSpPr>
            <p:spPr bwMode="auto">
              <a:xfrm>
                <a:off x="2906" y="252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0712" name="Line 767"/>
              <p:cNvSpPr>
                <a:spLocks noChangeShapeType="1"/>
              </p:cNvSpPr>
              <p:nvPr/>
            </p:nvSpPr>
            <p:spPr bwMode="auto">
              <a:xfrm>
                <a:off x="2905" y="1941"/>
                <a:ext cx="1" cy="578"/>
              </a:xfrm>
              <a:prstGeom prst="line">
                <a:avLst/>
              </a:prstGeom>
              <a:noFill/>
              <a:ln w="4763">
                <a:solidFill>
                  <a:srgbClr val="ADB0B0"/>
                </a:solidFill>
                <a:round/>
                <a:headEnd/>
                <a:tailEnd/>
              </a:ln>
            </p:spPr>
            <p:txBody>
              <a:bodyPr/>
              <a:lstStyle/>
              <a:p>
                <a:pPr algn="l" rtl="0"/>
                <a:endParaRPr lang="en-US"/>
              </a:p>
            </p:txBody>
          </p:sp>
          <p:sp>
            <p:nvSpPr>
              <p:cNvPr id="20713" name="Line 768"/>
              <p:cNvSpPr>
                <a:spLocks noChangeShapeType="1"/>
              </p:cNvSpPr>
              <p:nvPr/>
            </p:nvSpPr>
            <p:spPr bwMode="auto">
              <a:xfrm>
                <a:off x="2898" y="1939"/>
                <a:ext cx="1" cy="588"/>
              </a:xfrm>
              <a:prstGeom prst="line">
                <a:avLst/>
              </a:prstGeom>
              <a:noFill/>
              <a:ln w="4763">
                <a:solidFill>
                  <a:srgbClr val="ADB0B0"/>
                </a:solidFill>
                <a:round/>
                <a:headEnd/>
                <a:tailEnd/>
              </a:ln>
            </p:spPr>
            <p:txBody>
              <a:bodyPr/>
              <a:lstStyle/>
              <a:p>
                <a:pPr algn="l" rtl="0"/>
                <a:endParaRPr lang="en-US"/>
              </a:p>
            </p:txBody>
          </p:sp>
          <p:sp>
            <p:nvSpPr>
              <p:cNvPr id="20714" name="Freeform 769"/>
              <p:cNvSpPr>
                <a:spLocks/>
              </p:cNvSpPr>
              <p:nvPr/>
            </p:nvSpPr>
            <p:spPr bwMode="auto">
              <a:xfrm>
                <a:off x="2899"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0715" name="Freeform 770"/>
              <p:cNvSpPr>
                <a:spLocks/>
              </p:cNvSpPr>
              <p:nvPr/>
            </p:nvSpPr>
            <p:spPr bwMode="auto">
              <a:xfrm>
                <a:off x="2899" y="252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0716" name="Freeform 771"/>
              <p:cNvSpPr>
                <a:spLocks/>
              </p:cNvSpPr>
              <p:nvPr/>
            </p:nvSpPr>
            <p:spPr bwMode="auto">
              <a:xfrm>
                <a:off x="2892" y="193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0717" name="Freeform 772"/>
              <p:cNvSpPr>
                <a:spLocks/>
              </p:cNvSpPr>
              <p:nvPr/>
            </p:nvSpPr>
            <p:spPr bwMode="auto">
              <a:xfrm>
                <a:off x="2892" y="253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0718" name="Line 773"/>
              <p:cNvSpPr>
                <a:spLocks noChangeShapeType="1"/>
              </p:cNvSpPr>
              <p:nvPr/>
            </p:nvSpPr>
            <p:spPr bwMode="auto">
              <a:xfrm>
                <a:off x="2891" y="1938"/>
                <a:ext cx="1" cy="597"/>
              </a:xfrm>
              <a:prstGeom prst="line">
                <a:avLst/>
              </a:prstGeom>
              <a:noFill/>
              <a:ln w="4763">
                <a:solidFill>
                  <a:srgbClr val="ADB0B0"/>
                </a:solidFill>
                <a:round/>
                <a:headEnd/>
                <a:tailEnd/>
              </a:ln>
            </p:spPr>
            <p:txBody>
              <a:bodyPr/>
              <a:lstStyle/>
              <a:p>
                <a:pPr algn="l" rtl="0"/>
                <a:endParaRPr lang="en-US"/>
              </a:p>
            </p:txBody>
          </p:sp>
          <p:sp>
            <p:nvSpPr>
              <p:cNvPr id="20719" name="Line 774"/>
              <p:cNvSpPr>
                <a:spLocks noChangeShapeType="1"/>
              </p:cNvSpPr>
              <p:nvPr/>
            </p:nvSpPr>
            <p:spPr bwMode="auto">
              <a:xfrm>
                <a:off x="2883" y="1936"/>
                <a:ext cx="1" cy="610"/>
              </a:xfrm>
              <a:prstGeom prst="line">
                <a:avLst/>
              </a:prstGeom>
              <a:noFill/>
              <a:ln w="4763">
                <a:solidFill>
                  <a:srgbClr val="ADB0B0"/>
                </a:solidFill>
                <a:round/>
                <a:headEnd/>
                <a:tailEnd/>
              </a:ln>
            </p:spPr>
            <p:txBody>
              <a:bodyPr/>
              <a:lstStyle/>
              <a:p>
                <a:pPr algn="l" rtl="0"/>
                <a:endParaRPr lang="en-US"/>
              </a:p>
            </p:txBody>
          </p:sp>
          <p:sp>
            <p:nvSpPr>
              <p:cNvPr id="20720" name="Freeform 775"/>
              <p:cNvSpPr>
                <a:spLocks/>
              </p:cNvSpPr>
              <p:nvPr/>
            </p:nvSpPr>
            <p:spPr bwMode="auto">
              <a:xfrm>
                <a:off x="288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0721" name="Freeform 776"/>
              <p:cNvSpPr>
                <a:spLocks/>
              </p:cNvSpPr>
              <p:nvPr/>
            </p:nvSpPr>
            <p:spPr bwMode="auto">
              <a:xfrm>
                <a:off x="2884" y="254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0722" name="Freeform 777"/>
              <p:cNvSpPr>
                <a:spLocks/>
              </p:cNvSpPr>
              <p:nvPr/>
            </p:nvSpPr>
            <p:spPr bwMode="auto">
              <a:xfrm>
                <a:off x="2876" y="193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0723" name="Freeform 778"/>
              <p:cNvSpPr>
                <a:spLocks/>
              </p:cNvSpPr>
              <p:nvPr/>
            </p:nvSpPr>
            <p:spPr bwMode="auto">
              <a:xfrm>
                <a:off x="2876" y="255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0724" name="Line 779"/>
              <p:cNvSpPr>
                <a:spLocks noChangeShapeType="1"/>
              </p:cNvSpPr>
              <p:nvPr/>
            </p:nvSpPr>
            <p:spPr bwMode="auto">
              <a:xfrm>
                <a:off x="2874" y="1934"/>
                <a:ext cx="1" cy="622"/>
              </a:xfrm>
              <a:prstGeom prst="line">
                <a:avLst/>
              </a:prstGeom>
              <a:noFill/>
              <a:ln w="4763">
                <a:solidFill>
                  <a:srgbClr val="ADB0B0"/>
                </a:solidFill>
                <a:round/>
                <a:headEnd/>
                <a:tailEnd/>
              </a:ln>
            </p:spPr>
            <p:txBody>
              <a:bodyPr/>
              <a:lstStyle/>
              <a:p>
                <a:pPr algn="l" rtl="0"/>
                <a:endParaRPr lang="en-US"/>
              </a:p>
            </p:txBody>
          </p:sp>
          <p:sp>
            <p:nvSpPr>
              <p:cNvPr id="20725" name="Line 780"/>
              <p:cNvSpPr>
                <a:spLocks noChangeShapeType="1"/>
              </p:cNvSpPr>
              <p:nvPr/>
            </p:nvSpPr>
            <p:spPr bwMode="auto">
              <a:xfrm>
                <a:off x="2866" y="1932"/>
                <a:ext cx="1" cy="634"/>
              </a:xfrm>
              <a:prstGeom prst="line">
                <a:avLst/>
              </a:prstGeom>
              <a:noFill/>
              <a:ln w="4763">
                <a:solidFill>
                  <a:srgbClr val="ADB0B0"/>
                </a:solidFill>
                <a:round/>
                <a:headEnd/>
                <a:tailEnd/>
              </a:ln>
            </p:spPr>
            <p:txBody>
              <a:bodyPr/>
              <a:lstStyle/>
              <a:p>
                <a:pPr algn="l" rtl="0"/>
                <a:endParaRPr lang="en-US"/>
              </a:p>
            </p:txBody>
          </p:sp>
          <p:sp>
            <p:nvSpPr>
              <p:cNvPr id="20726" name="Freeform 781"/>
              <p:cNvSpPr>
                <a:spLocks/>
              </p:cNvSpPr>
              <p:nvPr/>
            </p:nvSpPr>
            <p:spPr bwMode="auto">
              <a:xfrm>
                <a:off x="2867" y="19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ADB0B0"/>
              </a:solidFill>
              <a:ln w="9525">
                <a:noFill/>
                <a:round/>
                <a:headEnd/>
                <a:tailEnd/>
              </a:ln>
            </p:spPr>
            <p:txBody>
              <a:bodyPr/>
              <a:lstStyle/>
              <a:p>
                <a:pPr algn="l" rtl="0"/>
                <a:endParaRPr lang="en-US"/>
              </a:p>
            </p:txBody>
          </p:sp>
          <p:sp>
            <p:nvSpPr>
              <p:cNvPr id="20727" name="Freeform 782"/>
              <p:cNvSpPr>
                <a:spLocks/>
              </p:cNvSpPr>
              <p:nvPr/>
            </p:nvSpPr>
            <p:spPr bwMode="auto">
              <a:xfrm>
                <a:off x="2867" y="256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ADB0B0"/>
              </a:solidFill>
              <a:ln w="9525">
                <a:noFill/>
                <a:round/>
                <a:headEnd/>
                <a:tailEnd/>
              </a:ln>
            </p:spPr>
            <p:txBody>
              <a:bodyPr/>
              <a:lstStyle/>
              <a:p>
                <a:pPr algn="l" rtl="0"/>
                <a:endParaRPr lang="en-US"/>
              </a:p>
            </p:txBody>
          </p:sp>
          <p:sp>
            <p:nvSpPr>
              <p:cNvPr id="20728" name="Freeform 783"/>
              <p:cNvSpPr>
                <a:spLocks/>
              </p:cNvSpPr>
              <p:nvPr/>
            </p:nvSpPr>
            <p:spPr bwMode="auto">
              <a:xfrm>
                <a:off x="2859" y="193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0729" name="Freeform 784"/>
              <p:cNvSpPr>
                <a:spLocks/>
              </p:cNvSpPr>
              <p:nvPr/>
            </p:nvSpPr>
            <p:spPr bwMode="auto">
              <a:xfrm>
                <a:off x="2859" y="257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0730" name="Line 785"/>
              <p:cNvSpPr>
                <a:spLocks noChangeShapeType="1"/>
              </p:cNvSpPr>
              <p:nvPr/>
            </p:nvSpPr>
            <p:spPr bwMode="auto">
              <a:xfrm>
                <a:off x="2858" y="1930"/>
                <a:ext cx="1" cy="645"/>
              </a:xfrm>
              <a:prstGeom prst="line">
                <a:avLst/>
              </a:prstGeom>
              <a:noFill/>
              <a:ln w="4763">
                <a:solidFill>
                  <a:srgbClr val="ADB0B0"/>
                </a:solidFill>
                <a:round/>
                <a:headEnd/>
                <a:tailEnd/>
              </a:ln>
            </p:spPr>
            <p:txBody>
              <a:bodyPr/>
              <a:lstStyle/>
              <a:p>
                <a:pPr algn="l" rtl="0"/>
                <a:endParaRPr lang="en-US"/>
              </a:p>
            </p:txBody>
          </p:sp>
          <p:sp>
            <p:nvSpPr>
              <p:cNvPr id="20731" name="Line 786"/>
              <p:cNvSpPr>
                <a:spLocks noChangeShapeType="1"/>
              </p:cNvSpPr>
              <p:nvPr/>
            </p:nvSpPr>
            <p:spPr bwMode="auto">
              <a:xfrm>
                <a:off x="2849" y="1928"/>
                <a:ext cx="1" cy="658"/>
              </a:xfrm>
              <a:prstGeom prst="line">
                <a:avLst/>
              </a:prstGeom>
              <a:noFill/>
              <a:ln w="4763">
                <a:solidFill>
                  <a:srgbClr val="ADB0B0"/>
                </a:solidFill>
                <a:round/>
                <a:headEnd/>
                <a:tailEnd/>
              </a:ln>
            </p:spPr>
            <p:txBody>
              <a:bodyPr/>
              <a:lstStyle/>
              <a:p>
                <a:pPr algn="l" rtl="0"/>
                <a:endParaRPr lang="en-US"/>
              </a:p>
            </p:txBody>
          </p:sp>
          <p:sp>
            <p:nvSpPr>
              <p:cNvPr id="20732" name="Freeform 787"/>
              <p:cNvSpPr>
                <a:spLocks/>
              </p:cNvSpPr>
              <p:nvPr/>
            </p:nvSpPr>
            <p:spPr bwMode="auto">
              <a:xfrm>
                <a:off x="2850" y="192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0733" name="Freeform 788"/>
              <p:cNvSpPr>
                <a:spLocks/>
              </p:cNvSpPr>
              <p:nvPr/>
            </p:nvSpPr>
            <p:spPr bwMode="auto">
              <a:xfrm>
                <a:off x="2850" y="258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0734" name="Freeform 789"/>
              <p:cNvSpPr>
                <a:spLocks/>
              </p:cNvSpPr>
              <p:nvPr/>
            </p:nvSpPr>
            <p:spPr bwMode="auto">
              <a:xfrm>
                <a:off x="2536" y="2535"/>
                <a:ext cx="227" cy="15"/>
              </a:xfrm>
              <a:custGeom>
                <a:avLst/>
                <a:gdLst>
                  <a:gd name="T0" fmla="*/ 0 w 227"/>
                  <a:gd name="T1" fmla="*/ 0 h 15"/>
                  <a:gd name="T2" fmla="*/ 0 w 227"/>
                  <a:gd name="T3" fmla="*/ 6 h 15"/>
                  <a:gd name="T4" fmla="*/ 227 w 227"/>
                  <a:gd name="T5" fmla="*/ 15 h 15"/>
                  <a:gd name="T6" fmla="*/ 227 w 227"/>
                  <a:gd name="T7" fmla="*/ 9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6"/>
                    </a:lnTo>
                    <a:lnTo>
                      <a:pt x="227" y="15"/>
                    </a:lnTo>
                    <a:lnTo>
                      <a:pt x="227" y="9"/>
                    </a:lnTo>
                    <a:lnTo>
                      <a:pt x="0" y="0"/>
                    </a:lnTo>
                    <a:close/>
                  </a:path>
                </a:pathLst>
              </a:custGeom>
              <a:solidFill>
                <a:srgbClr val="303333"/>
              </a:solidFill>
              <a:ln w="9525">
                <a:noFill/>
                <a:round/>
                <a:headEnd/>
                <a:tailEnd/>
              </a:ln>
            </p:spPr>
            <p:txBody>
              <a:bodyPr/>
              <a:lstStyle/>
              <a:p>
                <a:pPr algn="l" rtl="0"/>
                <a:endParaRPr lang="en-US"/>
              </a:p>
            </p:txBody>
          </p:sp>
          <p:sp>
            <p:nvSpPr>
              <p:cNvPr id="20735" name="Freeform 790"/>
              <p:cNvSpPr>
                <a:spLocks/>
              </p:cNvSpPr>
              <p:nvPr/>
            </p:nvSpPr>
            <p:spPr bwMode="auto">
              <a:xfrm>
                <a:off x="2520" y="2534"/>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pPr algn="l" rtl="0"/>
                <a:endParaRPr lang="en-US"/>
              </a:p>
            </p:txBody>
          </p:sp>
          <p:sp>
            <p:nvSpPr>
              <p:cNvPr id="20736" name="Freeform 791"/>
              <p:cNvSpPr>
                <a:spLocks/>
              </p:cNvSpPr>
              <p:nvPr/>
            </p:nvSpPr>
            <p:spPr bwMode="auto">
              <a:xfrm>
                <a:off x="2536" y="2494"/>
                <a:ext cx="227" cy="16"/>
              </a:xfrm>
              <a:custGeom>
                <a:avLst/>
                <a:gdLst>
                  <a:gd name="T0" fmla="*/ 0 w 227"/>
                  <a:gd name="T1" fmla="*/ 0 h 16"/>
                  <a:gd name="T2" fmla="*/ 0 w 227"/>
                  <a:gd name="T3" fmla="*/ 6 h 16"/>
                  <a:gd name="T4" fmla="*/ 227 w 227"/>
                  <a:gd name="T5" fmla="*/ 16 h 16"/>
                  <a:gd name="T6" fmla="*/ 227 w 227"/>
                  <a:gd name="T7" fmla="*/ 8 h 16"/>
                  <a:gd name="T8" fmla="*/ 0 w 227"/>
                  <a:gd name="T9" fmla="*/ 0 h 16"/>
                  <a:gd name="T10" fmla="*/ 0 60000 65536"/>
                  <a:gd name="T11" fmla="*/ 0 60000 65536"/>
                  <a:gd name="T12" fmla="*/ 0 60000 65536"/>
                  <a:gd name="T13" fmla="*/ 0 60000 65536"/>
                  <a:gd name="T14" fmla="*/ 0 60000 65536"/>
                  <a:gd name="T15" fmla="*/ 0 w 227"/>
                  <a:gd name="T16" fmla="*/ 0 h 16"/>
                  <a:gd name="T17" fmla="*/ 227 w 227"/>
                  <a:gd name="T18" fmla="*/ 16 h 16"/>
                </a:gdLst>
                <a:ahLst/>
                <a:cxnLst>
                  <a:cxn ang="T10">
                    <a:pos x="T0" y="T1"/>
                  </a:cxn>
                  <a:cxn ang="T11">
                    <a:pos x="T2" y="T3"/>
                  </a:cxn>
                  <a:cxn ang="T12">
                    <a:pos x="T4" y="T5"/>
                  </a:cxn>
                  <a:cxn ang="T13">
                    <a:pos x="T6" y="T7"/>
                  </a:cxn>
                  <a:cxn ang="T14">
                    <a:pos x="T8" y="T9"/>
                  </a:cxn>
                </a:cxnLst>
                <a:rect l="T15" t="T16" r="T17" b="T18"/>
                <a:pathLst>
                  <a:path w="227" h="16">
                    <a:moveTo>
                      <a:pt x="0" y="0"/>
                    </a:moveTo>
                    <a:lnTo>
                      <a:pt x="0" y="6"/>
                    </a:lnTo>
                    <a:lnTo>
                      <a:pt x="227" y="16"/>
                    </a:lnTo>
                    <a:lnTo>
                      <a:pt x="227" y="8"/>
                    </a:lnTo>
                    <a:lnTo>
                      <a:pt x="0" y="0"/>
                    </a:lnTo>
                    <a:close/>
                  </a:path>
                </a:pathLst>
              </a:custGeom>
              <a:solidFill>
                <a:srgbClr val="303333"/>
              </a:solidFill>
              <a:ln w="9525">
                <a:noFill/>
                <a:round/>
                <a:headEnd/>
                <a:tailEnd/>
              </a:ln>
            </p:spPr>
            <p:txBody>
              <a:bodyPr/>
              <a:lstStyle/>
              <a:p>
                <a:pPr algn="l" rtl="0"/>
                <a:endParaRPr lang="en-US"/>
              </a:p>
            </p:txBody>
          </p:sp>
          <p:sp>
            <p:nvSpPr>
              <p:cNvPr id="20737" name="Freeform 792"/>
              <p:cNvSpPr>
                <a:spLocks/>
              </p:cNvSpPr>
              <p:nvPr/>
            </p:nvSpPr>
            <p:spPr bwMode="auto">
              <a:xfrm>
                <a:off x="2536" y="2452"/>
                <a:ext cx="227" cy="15"/>
              </a:xfrm>
              <a:custGeom>
                <a:avLst/>
                <a:gdLst>
                  <a:gd name="T0" fmla="*/ 0 w 227"/>
                  <a:gd name="T1" fmla="*/ 0 h 15"/>
                  <a:gd name="T2" fmla="*/ 0 w 227"/>
                  <a:gd name="T3" fmla="*/ 7 h 15"/>
                  <a:gd name="T4" fmla="*/ 227 w 227"/>
                  <a:gd name="T5" fmla="*/ 15 h 15"/>
                  <a:gd name="T6" fmla="*/ 227 w 227"/>
                  <a:gd name="T7" fmla="*/ 8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7"/>
                    </a:lnTo>
                    <a:lnTo>
                      <a:pt x="227" y="15"/>
                    </a:lnTo>
                    <a:lnTo>
                      <a:pt x="227" y="8"/>
                    </a:lnTo>
                    <a:lnTo>
                      <a:pt x="0" y="0"/>
                    </a:lnTo>
                    <a:close/>
                  </a:path>
                </a:pathLst>
              </a:custGeom>
              <a:solidFill>
                <a:srgbClr val="303333"/>
              </a:solidFill>
              <a:ln w="9525">
                <a:noFill/>
                <a:round/>
                <a:headEnd/>
                <a:tailEnd/>
              </a:ln>
            </p:spPr>
            <p:txBody>
              <a:bodyPr/>
              <a:lstStyle/>
              <a:p>
                <a:pPr algn="l" rtl="0"/>
                <a:endParaRPr lang="en-US"/>
              </a:p>
            </p:txBody>
          </p:sp>
          <p:sp>
            <p:nvSpPr>
              <p:cNvPr id="20738" name="Freeform 793"/>
              <p:cNvSpPr>
                <a:spLocks/>
              </p:cNvSpPr>
              <p:nvPr/>
            </p:nvSpPr>
            <p:spPr bwMode="auto">
              <a:xfrm>
                <a:off x="2536" y="2370"/>
                <a:ext cx="227" cy="13"/>
              </a:xfrm>
              <a:custGeom>
                <a:avLst/>
                <a:gdLst>
                  <a:gd name="T0" fmla="*/ 0 w 227"/>
                  <a:gd name="T1" fmla="*/ 0 h 13"/>
                  <a:gd name="T2" fmla="*/ 0 w 227"/>
                  <a:gd name="T3" fmla="*/ 7 h 13"/>
                  <a:gd name="T4" fmla="*/ 227 w 227"/>
                  <a:gd name="T5" fmla="*/ 13 h 13"/>
                  <a:gd name="T6" fmla="*/ 227 w 227"/>
                  <a:gd name="T7" fmla="*/ 6 h 13"/>
                  <a:gd name="T8" fmla="*/ 0 w 227"/>
                  <a:gd name="T9" fmla="*/ 0 h 13"/>
                  <a:gd name="T10" fmla="*/ 0 60000 65536"/>
                  <a:gd name="T11" fmla="*/ 0 60000 65536"/>
                  <a:gd name="T12" fmla="*/ 0 60000 65536"/>
                  <a:gd name="T13" fmla="*/ 0 60000 65536"/>
                  <a:gd name="T14" fmla="*/ 0 60000 65536"/>
                  <a:gd name="T15" fmla="*/ 0 w 227"/>
                  <a:gd name="T16" fmla="*/ 0 h 13"/>
                  <a:gd name="T17" fmla="*/ 227 w 227"/>
                  <a:gd name="T18" fmla="*/ 13 h 13"/>
                </a:gdLst>
                <a:ahLst/>
                <a:cxnLst>
                  <a:cxn ang="T10">
                    <a:pos x="T0" y="T1"/>
                  </a:cxn>
                  <a:cxn ang="T11">
                    <a:pos x="T2" y="T3"/>
                  </a:cxn>
                  <a:cxn ang="T12">
                    <a:pos x="T4" y="T5"/>
                  </a:cxn>
                  <a:cxn ang="T13">
                    <a:pos x="T6" y="T7"/>
                  </a:cxn>
                  <a:cxn ang="T14">
                    <a:pos x="T8" y="T9"/>
                  </a:cxn>
                </a:cxnLst>
                <a:rect l="T15" t="T16" r="T17" b="T18"/>
                <a:pathLst>
                  <a:path w="227" h="13">
                    <a:moveTo>
                      <a:pt x="0" y="0"/>
                    </a:moveTo>
                    <a:lnTo>
                      <a:pt x="0" y="7"/>
                    </a:lnTo>
                    <a:lnTo>
                      <a:pt x="227" y="13"/>
                    </a:lnTo>
                    <a:lnTo>
                      <a:pt x="227" y="6"/>
                    </a:lnTo>
                    <a:lnTo>
                      <a:pt x="0" y="0"/>
                    </a:lnTo>
                    <a:close/>
                  </a:path>
                </a:pathLst>
              </a:custGeom>
              <a:solidFill>
                <a:srgbClr val="303333"/>
              </a:solidFill>
              <a:ln w="9525">
                <a:noFill/>
                <a:round/>
                <a:headEnd/>
                <a:tailEnd/>
              </a:ln>
            </p:spPr>
            <p:txBody>
              <a:bodyPr/>
              <a:lstStyle/>
              <a:p>
                <a:pPr algn="l" rtl="0"/>
                <a:endParaRPr lang="en-US"/>
              </a:p>
            </p:txBody>
          </p:sp>
          <p:sp>
            <p:nvSpPr>
              <p:cNvPr id="20739" name="Freeform 794"/>
              <p:cNvSpPr>
                <a:spLocks/>
              </p:cNvSpPr>
              <p:nvPr/>
            </p:nvSpPr>
            <p:spPr bwMode="auto">
              <a:xfrm>
                <a:off x="2536" y="2329"/>
                <a:ext cx="227" cy="12"/>
              </a:xfrm>
              <a:custGeom>
                <a:avLst/>
                <a:gdLst>
                  <a:gd name="T0" fmla="*/ 0 w 227"/>
                  <a:gd name="T1" fmla="*/ 0 h 12"/>
                  <a:gd name="T2" fmla="*/ 0 w 227"/>
                  <a:gd name="T3" fmla="*/ 6 h 12"/>
                  <a:gd name="T4" fmla="*/ 227 w 227"/>
                  <a:gd name="T5" fmla="*/ 12 h 12"/>
                  <a:gd name="T6" fmla="*/ 227 w 227"/>
                  <a:gd name="T7" fmla="*/ 5 h 12"/>
                  <a:gd name="T8" fmla="*/ 0 w 227"/>
                  <a:gd name="T9" fmla="*/ 0 h 12"/>
                  <a:gd name="T10" fmla="*/ 0 60000 65536"/>
                  <a:gd name="T11" fmla="*/ 0 60000 65536"/>
                  <a:gd name="T12" fmla="*/ 0 60000 65536"/>
                  <a:gd name="T13" fmla="*/ 0 60000 65536"/>
                  <a:gd name="T14" fmla="*/ 0 60000 65536"/>
                  <a:gd name="T15" fmla="*/ 0 w 227"/>
                  <a:gd name="T16" fmla="*/ 0 h 12"/>
                  <a:gd name="T17" fmla="*/ 227 w 227"/>
                  <a:gd name="T18" fmla="*/ 12 h 12"/>
                </a:gdLst>
                <a:ahLst/>
                <a:cxnLst>
                  <a:cxn ang="T10">
                    <a:pos x="T0" y="T1"/>
                  </a:cxn>
                  <a:cxn ang="T11">
                    <a:pos x="T2" y="T3"/>
                  </a:cxn>
                  <a:cxn ang="T12">
                    <a:pos x="T4" y="T5"/>
                  </a:cxn>
                  <a:cxn ang="T13">
                    <a:pos x="T6" y="T7"/>
                  </a:cxn>
                  <a:cxn ang="T14">
                    <a:pos x="T8" y="T9"/>
                  </a:cxn>
                </a:cxnLst>
                <a:rect l="T15" t="T16" r="T17" b="T18"/>
                <a:pathLst>
                  <a:path w="227" h="12">
                    <a:moveTo>
                      <a:pt x="0" y="0"/>
                    </a:moveTo>
                    <a:lnTo>
                      <a:pt x="0" y="6"/>
                    </a:lnTo>
                    <a:lnTo>
                      <a:pt x="227" y="12"/>
                    </a:lnTo>
                    <a:lnTo>
                      <a:pt x="227" y="5"/>
                    </a:lnTo>
                    <a:lnTo>
                      <a:pt x="0" y="0"/>
                    </a:lnTo>
                    <a:close/>
                  </a:path>
                </a:pathLst>
              </a:custGeom>
              <a:solidFill>
                <a:srgbClr val="303333"/>
              </a:solidFill>
              <a:ln w="9525">
                <a:noFill/>
                <a:round/>
                <a:headEnd/>
                <a:tailEnd/>
              </a:ln>
            </p:spPr>
            <p:txBody>
              <a:bodyPr/>
              <a:lstStyle/>
              <a:p>
                <a:pPr algn="l" rtl="0"/>
                <a:endParaRPr lang="en-US"/>
              </a:p>
            </p:txBody>
          </p:sp>
          <p:sp>
            <p:nvSpPr>
              <p:cNvPr id="20740" name="Freeform 795"/>
              <p:cNvSpPr>
                <a:spLocks/>
              </p:cNvSpPr>
              <p:nvPr/>
            </p:nvSpPr>
            <p:spPr bwMode="auto">
              <a:xfrm>
                <a:off x="2536" y="2411"/>
                <a:ext cx="227" cy="14"/>
              </a:xfrm>
              <a:custGeom>
                <a:avLst/>
                <a:gdLst>
                  <a:gd name="T0" fmla="*/ 0 w 227"/>
                  <a:gd name="T1" fmla="*/ 0 h 14"/>
                  <a:gd name="T2" fmla="*/ 0 w 227"/>
                  <a:gd name="T3" fmla="*/ 6 h 14"/>
                  <a:gd name="T4" fmla="*/ 227 w 227"/>
                  <a:gd name="T5" fmla="*/ 14 h 14"/>
                  <a:gd name="T6" fmla="*/ 227 w 227"/>
                  <a:gd name="T7" fmla="*/ 7 h 14"/>
                  <a:gd name="T8" fmla="*/ 0 w 227"/>
                  <a:gd name="T9" fmla="*/ 0 h 14"/>
                  <a:gd name="T10" fmla="*/ 0 60000 65536"/>
                  <a:gd name="T11" fmla="*/ 0 60000 65536"/>
                  <a:gd name="T12" fmla="*/ 0 60000 65536"/>
                  <a:gd name="T13" fmla="*/ 0 60000 65536"/>
                  <a:gd name="T14" fmla="*/ 0 60000 65536"/>
                  <a:gd name="T15" fmla="*/ 0 w 227"/>
                  <a:gd name="T16" fmla="*/ 0 h 14"/>
                  <a:gd name="T17" fmla="*/ 227 w 227"/>
                  <a:gd name="T18" fmla="*/ 14 h 14"/>
                </a:gdLst>
                <a:ahLst/>
                <a:cxnLst>
                  <a:cxn ang="T10">
                    <a:pos x="T0" y="T1"/>
                  </a:cxn>
                  <a:cxn ang="T11">
                    <a:pos x="T2" y="T3"/>
                  </a:cxn>
                  <a:cxn ang="T12">
                    <a:pos x="T4" y="T5"/>
                  </a:cxn>
                  <a:cxn ang="T13">
                    <a:pos x="T6" y="T7"/>
                  </a:cxn>
                  <a:cxn ang="T14">
                    <a:pos x="T8" y="T9"/>
                  </a:cxn>
                </a:cxnLst>
                <a:rect l="T15" t="T16" r="T17" b="T18"/>
                <a:pathLst>
                  <a:path w="227" h="14">
                    <a:moveTo>
                      <a:pt x="0" y="0"/>
                    </a:moveTo>
                    <a:lnTo>
                      <a:pt x="0" y="6"/>
                    </a:lnTo>
                    <a:lnTo>
                      <a:pt x="227" y="14"/>
                    </a:lnTo>
                    <a:lnTo>
                      <a:pt x="227" y="7"/>
                    </a:lnTo>
                    <a:lnTo>
                      <a:pt x="0" y="0"/>
                    </a:lnTo>
                    <a:close/>
                  </a:path>
                </a:pathLst>
              </a:custGeom>
              <a:solidFill>
                <a:srgbClr val="303333"/>
              </a:solidFill>
              <a:ln w="9525">
                <a:noFill/>
                <a:round/>
                <a:headEnd/>
                <a:tailEnd/>
              </a:ln>
            </p:spPr>
            <p:txBody>
              <a:bodyPr/>
              <a:lstStyle/>
              <a:p>
                <a:pPr algn="l" rtl="0"/>
                <a:endParaRPr lang="en-US"/>
              </a:p>
            </p:txBody>
          </p:sp>
          <p:sp>
            <p:nvSpPr>
              <p:cNvPr id="20741" name="Freeform 796"/>
              <p:cNvSpPr>
                <a:spLocks/>
              </p:cNvSpPr>
              <p:nvPr/>
            </p:nvSpPr>
            <p:spPr bwMode="auto">
              <a:xfrm>
                <a:off x="2520" y="2493"/>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pPr algn="l" rtl="0"/>
                <a:endParaRPr lang="en-US"/>
              </a:p>
            </p:txBody>
          </p:sp>
          <p:sp>
            <p:nvSpPr>
              <p:cNvPr id="20742" name="Freeform 797"/>
              <p:cNvSpPr>
                <a:spLocks/>
              </p:cNvSpPr>
              <p:nvPr/>
            </p:nvSpPr>
            <p:spPr bwMode="auto">
              <a:xfrm>
                <a:off x="2520" y="2452"/>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0743" name="Freeform 798"/>
              <p:cNvSpPr>
                <a:spLocks/>
              </p:cNvSpPr>
              <p:nvPr/>
            </p:nvSpPr>
            <p:spPr bwMode="auto">
              <a:xfrm>
                <a:off x="2520" y="2370"/>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0744" name="Freeform 799"/>
              <p:cNvSpPr>
                <a:spLocks/>
              </p:cNvSpPr>
              <p:nvPr/>
            </p:nvSpPr>
            <p:spPr bwMode="auto">
              <a:xfrm>
                <a:off x="2520" y="2329"/>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0745" name="Freeform 800"/>
              <p:cNvSpPr>
                <a:spLocks/>
              </p:cNvSpPr>
              <p:nvPr/>
            </p:nvSpPr>
            <p:spPr bwMode="auto">
              <a:xfrm>
                <a:off x="2536" y="2288"/>
                <a:ext cx="227" cy="11"/>
              </a:xfrm>
              <a:custGeom>
                <a:avLst/>
                <a:gdLst>
                  <a:gd name="T0" fmla="*/ 0 w 227"/>
                  <a:gd name="T1" fmla="*/ 0 h 11"/>
                  <a:gd name="T2" fmla="*/ 0 w 227"/>
                  <a:gd name="T3" fmla="*/ 6 h 11"/>
                  <a:gd name="T4" fmla="*/ 227 w 227"/>
                  <a:gd name="T5" fmla="*/ 11 h 11"/>
                  <a:gd name="T6" fmla="*/ 227 w 227"/>
                  <a:gd name="T7" fmla="*/ 4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0" y="6"/>
                    </a:lnTo>
                    <a:lnTo>
                      <a:pt x="227" y="11"/>
                    </a:lnTo>
                    <a:lnTo>
                      <a:pt x="227" y="4"/>
                    </a:lnTo>
                    <a:lnTo>
                      <a:pt x="0" y="0"/>
                    </a:lnTo>
                    <a:close/>
                  </a:path>
                </a:pathLst>
              </a:custGeom>
              <a:solidFill>
                <a:srgbClr val="303333"/>
              </a:solidFill>
              <a:ln w="9525">
                <a:noFill/>
                <a:round/>
                <a:headEnd/>
                <a:tailEnd/>
              </a:ln>
            </p:spPr>
            <p:txBody>
              <a:bodyPr/>
              <a:lstStyle/>
              <a:p>
                <a:pPr algn="l" rtl="0"/>
                <a:endParaRPr lang="en-US"/>
              </a:p>
            </p:txBody>
          </p:sp>
          <p:sp>
            <p:nvSpPr>
              <p:cNvPr id="20746" name="Freeform 801"/>
              <p:cNvSpPr>
                <a:spLocks/>
              </p:cNvSpPr>
              <p:nvPr/>
            </p:nvSpPr>
            <p:spPr bwMode="auto">
              <a:xfrm>
                <a:off x="2520" y="2287"/>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pPr algn="l" rtl="0"/>
                <a:endParaRPr lang="en-US"/>
              </a:p>
            </p:txBody>
          </p:sp>
          <p:sp>
            <p:nvSpPr>
              <p:cNvPr id="20747" name="Freeform 802"/>
              <p:cNvSpPr>
                <a:spLocks/>
              </p:cNvSpPr>
              <p:nvPr/>
            </p:nvSpPr>
            <p:spPr bwMode="auto">
              <a:xfrm>
                <a:off x="2536" y="2206"/>
                <a:ext cx="227" cy="9"/>
              </a:xfrm>
              <a:custGeom>
                <a:avLst/>
                <a:gdLst>
                  <a:gd name="T0" fmla="*/ 0 w 227"/>
                  <a:gd name="T1" fmla="*/ 0 h 9"/>
                  <a:gd name="T2" fmla="*/ 0 w 227"/>
                  <a:gd name="T3" fmla="*/ 7 h 9"/>
                  <a:gd name="T4" fmla="*/ 227 w 227"/>
                  <a:gd name="T5" fmla="*/ 9 h 9"/>
                  <a:gd name="T6" fmla="*/ 227 w 227"/>
                  <a:gd name="T7" fmla="*/ 3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7"/>
                    </a:lnTo>
                    <a:lnTo>
                      <a:pt x="227" y="9"/>
                    </a:lnTo>
                    <a:lnTo>
                      <a:pt x="227" y="3"/>
                    </a:lnTo>
                    <a:lnTo>
                      <a:pt x="0" y="0"/>
                    </a:lnTo>
                    <a:close/>
                  </a:path>
                </a:pathLst>
              </a:custGeom>
              <a:solidFill>
                <a:srgbClr val="303333"/>
              </a:solidFill>
              <a:ln w="9525">
                <a:noFill/>
                <a:round/>
                <a:headEnd/>
                <a:tailEnd/>
              </a:ln>
            </p:spPr>
            <p:txBody>
              <a:bodyPr/>
              <a:lstStyle/>
              <a:p>
                <a:pPr algn="l" rtl="0"/>
                <a:endParaRPr lang="en-US"/>
              </a:p>
            </p:txBody>
          </p:sp>
          <p:sp>
            <p:nvSpPr>
              <p:cNvPr id="20748" name="Freeform 803"/>
              <p:cNvSpPr>
                <a:spLocks/>
              </p:cNvSpPr>
              <p:nvPr/>
            </p:nvSpPr>
            <p:spPr bwMode="auto">
              <a:xfrm>
                <a:off x="2520" y="2206"/>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0749" name="Freeform 804"/>
              <p:cNvSpPr>
                <a:spLocks/>
              </p:cNvSpPr>
              <p:nvPr/>
            </p:nvSpPr>
            <p:spPr bwMode="auto">
              <a:xfrm>
                <a:off x="2536" y="2165"/>
                <a:ext cx="227" cy="9"/>
              </a:xfrm>
              <a:custGeom>
                <a:avLst/>
                <a:gdLst>
                  <a:gd name="T0" fmla="*/ 0 w 227"/>
                  <a:gd name="T1" fmla="*/ 0 h 9"/>
                  <a:gd name="T2" fmla="*/ 0 w 227"/>
                  <a:gd name="T3" fmla="*/ 6 h 9"/>
                  <a:gd name="T4" fmla="*/ 227 w 227"/>
                  <a:gd name="T5" fmla="*/ 9 h 9"/>
                  <a:gd name="T6" fmla="*/ 227 w 227"/>
                  <a:gd name="T7" fmla="*/ 2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6"/>
                    </a:lnTo>
                    <a:lnTo>
                      <a:pt x="227" y="9"/>
                    </a:lnTo>
                    <a:lnTo>
                      <a:pt x="227" y="2"/>
                    </a:lnTo>
                    <a:lnTo>
                      <a:pt x="0" y="0"/>
                    </a:lnTo>
                    <a:close/>
                  </a:path>
                </a:pathLst>
              </a:custGeom>
              <a:solidFill>
                <a:srgbClr val="303333"/>
              </a:solidFill>
              <a:ln w="9525">
                <a:noFill/>
                <a:round/>
                <a:headEnd/>
                <a:tailEnd/>
              </a:ln>
            </p:spPr>
            <p:txBody>
              <a:bodyPr/>
              <a:lstStyle/>
              <a:p>
                <a:pPr algn="l" rtl="0"/>
                <a:endParaRPr lang="en-US"/>
              </a:p>
            </p:txBody>
          </p:sp>
          <p:sp>
            <p:nvSpPr>
              <p:cNvPr id="20750" name="Freeform 805"/>
              <p:cNvSpPr>
                <a:spLocks/>
              </p:cNvSpPr>
              <p:nvPr/>
            </p:nvSpPr>
            <p:spPr bwMode="auto">
              <a:xfrm>
                <a:off x="2520" y="2165"/>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0751" name="Freeform 806"/>
              <p:cNvSpPr>
                <a:spLocks/>
              </p:cNvSpPr>
              <p:nvPr/>
            </p:nvSpPr>
            <p:spPr bwMode="auto">
              <a:xfrm>
                <a:off x="2536" y="2124"/>
                <a:ext cx="227" cy="7"/>
              </a:xfrm>
              <a:custGeom>
                <a:avLst/>
                <a:gdLst>
                  <a:gd name="T0" fmla="*/ 0 w 227"/>
                  <a:gd name="T1" fmla="*/ 0 h 7"/>
                  <a:gd name="T2" fmla="*/ 0 w 227"/>
                  <a:gd name="T3" fmla="*/ 6 h 7"/>
                  <a:gd name="T4" fmla="*/ 227 w 227"/>
                  <a:gd name="T5" fmla="*/ 7 h 7"/>
                  <a:gd name="T6" fmla="*/ 227 w 227"/>
                  <a:gd name="T7" fmla="*/ 1 h 7"/>
                  <a:gd name="T8" fmla="*/ 0 w 227"/>
                  <a:gd name="T9" fmla="*/ 0 h 7"/>
                  <a:gd name="T10" fmla="*/ 0 60000 65536"/>
                  <a:gd name="T11" fmla="*/ 0 60000 65536"/>
                  <a:gd name="T12" fmla="*/ 0 60000 65536"/>
                  <a:gd name="T13" fmla="*/ 0 60000 65536"/>
                  <a:gd name="T14" fmla="*/ 0 60000 65536"/>
                  <a:gd name="T15" fmla="*/ 0 w 227"/>
                  <a:gd name="T16" fmla="*/ 0 h 7"/>
                  <a:gd name="T17" fmla="*/ 227 w 227"/>
                  <a:gd name="T18" fmla="*/ 7 h 7"/>
                </a:gdLst>
                <a:ahLst/>
                <a:cxnLst>
                  <a:cxn ang="T10">
                    <a:pos x="T0" y="T1"/>
                  </a:cxn>
                  <a:cxn ang="T11">
                    <a:pos x="T2" y="T3"/>
                  </a:cxn>
                  <a:cxn ang="T12">
                    <a:pos x="T4" y="T5"/>
                  </a:cxn>
                  <a:cxn ang="T13">
                    <a:pos x="T6" y="T7"/>
                  </a:cxn>
                  <a:cxn ang="T14">
                    <a:pos x="T8" y="T9"/>
                  </a:cxn>
                </a:cxnLst>
                <a:rect l="T15" t="T16" r="T17" b="T18"/>
                <a:pathLst>
                  <a:path w="227" h="7">
                    <a:moveTo>
                      <a:pt x="0" y="0"/>
                    </a:moveTo>
                    <a:lnTo>
                      <a:pt x="0" y="6"/>
                    </a:lnTo>
                    <a:lnTo>
                      <a:pt x="227" y="7"/>
                    </a:lnTo>
                    <a:lnTo>
                      <a:pt x="227" y="1"/>
                    </a:lnTo>
                    <a:lnTo>
                      <a:pt x="0" y="0"/>
                    </a:lnTo>
                    <a:close/>
                  </a:path>
                </a:pathLst>
              </a:custGeom>
              <a:solidFill>
                <a:srgbClr val="303333"/>
              </a:solidFill>
              <a:ln w="9525">
                <a:noFill/>
                <a:round/>
                <a:headEnd/>
                <a:tailEnd/>
              </a:ln>
            </p:spPr>
            <p:txBody>
              <a:bodyPr/>
              <a:lstStyle/>
              <a:p>
                <a:pPr algn="l" rtl="0"/>
                <a:endParaRPr lang="en-US"/>
              </a:p>
            </p:txBody>
          </p:sp>
          <p:sp>
            <p:nvSpPr>
              <p:cNvPr id="20752" name="Freeform 807"/>
              <p:cNvSpPr>
                <a:spLocks/>
              </p:cNvSpPr>
              <p:nvPr/>
            </p:nvSpPr>
            <p:spPr bwMode="auto">
              <a:xfrm>
                <a:off x="2520" y="2123"/>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pPr algn="l" rtl="0"/>
                <a:endParaRPr lang="en-US"/>
              </a:p>
            </p:txBody>
          </p:sp>
          <p:sp>
            <p:nvSpPr>
              <p:cNvPr id="20753" name="Freeform 808"/>
              <p:cNvSpPr>
                <a:spLocks/>
              </p:cNvSpPr>
              <p:nvPr/>
            </p:nvSpPr>
            <p:spPr bwMode="auto">
              <a:xfrm>
                <a:off x="2536" y="2082"/>
                <a:ext cx="226" cy="8"/>
              </a:xfrm>
              <a:custGeom>
                <a:avLst/>
                <a:gdLst>
                  <a:gd name="T0" fmla="*/ 1 w 226"/>
                  <a:gd name="T1" fmla="*/ 0 h 8"/>
                  <a:gd name="T2" fmla="*/ 0 w 226"/>
                  <a:gd name="T3" fmla="*/ 8 h 8"/>
                  <a:gd name="T4" fmla="*/ 226 w 226"/>
                  <a:gd name="T5" fmla="*/ 7 h 8"/>
                  <a:gd name="T6" fmla="*/ 226 w 226"/>
                  <a:gd name="T7" fmla="*/ 2 h 8"/>
                  <a:gd name="T8" fmla="*/ 1 w 226"/>
                  <a:gd name="T9" fmla="*/ 0 h 8"/>
                  <a:gd name="T10" fmla="*/ 0 60000 65536"/>
                  <a:gd name="T11" fmla="*/ 0 60000 65536"/>
                  <a:gd name="T12" fmla="*/ 0 60000 65536"/>
                  <a:gd name="T13" fmla="*/ 0 60000 65536"/>
                  <a:gd name="T14" fmla="*/ 0 60000 65536"/>
                  <a:gd name="T15" fmla="*/ 0 w 226"/>
                  <a:gd name="T16" fmla="*/ 0 h 8"/>
                  <a:gd name="T17" fmla="*/ 226 w 226"/>
                  <a:gd name="T18" fmla="*/ 8 h 8"/>
                </a:gdLst>
                <a:ahLst/>
                <a:cxnLst>
                  <a:cxn ang="T10">
                    <a:pos x="T0" y="T1"/>
                  </a:cxn>
                  <a:cxn ang="T11">
                    <a:pos x="T2" y="T3"/>
                  </a:cxn>
                  <a:cxn ang="T12">
                    <a:pos x="T4" y="T5"/>
                  </a:cxn>
                  <a:cxn ang="T13">
                    <a:pos x="T6" y="T7"/>
                  </a:cxn>
                  <a:cxn ang="T14">
                    <a:pos x="T8" y="T9"/>
                  </a:cxn>
                </a:cxnLst>
                <a:rect l="T15" t="T16" r="T17" b="T18"/>
                <a:pathLst>
                  <a:path w="226" h="8">
                    <a:moveTo>
                      <a:pt x="1" y="0"/>
                    </a:moveTo>
                    <a:lnTo>
                      <a:pt x="0" y="8"/>
                    </a:lnTo>
                    <a:lnTo>
                      <a:pt x="226" y="7"/>
                    </a:lnTo>
                    <a:lnTo>
                      <a:pt x="226" y="2"/>
                    </a:lnTo>
                    <a:lnTo>
                      <a:pt x="1" y="0"/>
                    </a:lnTo>
                    <a:close/>
                  </a:path>
                </a:pathLst>
              </a:custGeom>
              <a:solidFill>
                <a:srgbClr val="303333"/>
              </a:solidFill>
              <a:ln w="9525">
                <a:noFill/>
                <a:round/>
                <a:headEnd/>
                <a:tailEnd/>
              </a:ln>
            </p:spPr>
            <p:txBody>
              <a:bodyPr/>
              <a:lstStyle/>
              <a:p>
                <a:pPr algn="l" rtl="0"/>
                <a:endParaRPr lang="en-US"/>
              </a:p>
            </p:txBody>
          </p:sp>
          <p:sp>
            <p:nvSpPr>
              <p:cNvPr id="20754" name="Freeform 809"/>
              <p:cNvSpPr>
                <a:spLocks/>
              </p:cNvSpPr>
              <p:nvPr/>
            </p:nvSpPr>
            <p:spPr bwMode="auto">
              <a:xfrm>
                <a:off x="2520" y="2083"/>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0755" name="Freeform 810"/>
              <p:cNvSpPr>
                <a:spLocks/>
              </p:cNvSpPr>
              <p:nvPr/>
            </p:nvSpPr>
            <p:spPr bwMode="auto">
              <a:xfrm>
                <a:off x="2536" y="2247"/>
                <a:ext cx="227" cy="11"/>
              </a:xfrm>
              <a:custGeom>
                <a:avLst/>
                <a:gdLst>
                  <a:gd name="T0" fmla="*/ 0 w 227"/>
                  <a:gd name="T1" fmla="*/ 0 h 11"/>
                  <a:gd name="T2" fmla="*/ 1 w 227"/>
                  <a:gd name="T3" fmla="*/ 7 h 11"/>
                  <a:gd name="T4" fmla="*/ 227 w 227"/>
                  <a:gd name="T5" fmla="*/ 11 h 11"/>
                  <a:gd name="T6" fmla="*/ 226 w 227"/>
                  <a:gd name="T7" fmla="*/ 5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1" y="7"/>
                    </a:lnTo>
                    <a:lnTo>
                      <a:pt x="227" y="11"/>
                    </a:lnTo>
                    <a:lnTo>
                      <a:pt x="226" y="5"/>
                    </a:lnTo>
                    <a:lnTo>
                      <a:pt x="0" y="0"/>
                    </a:lnTo>
                    <a:close/>
                  </a:path>
                </a:pathLst>
              </a:custGeom>
              <a:solidFill>
                <a:srgbClr val="303333"/>
              </a:solidFill>
              <a:ln w="9525">
                <a:noFill/>
                <a:round/>
                <a:headEnd/>
                <a:tailEnd/>
              </a:ln>
            </p:spPr>
            <p:txBody>
              <a:bodyPr/>
              <a:lstStyle/>
              <a:p>
                <a:pPr algn="l" rtl="0"/>
                <a:endParaRPr lang="en-US"/>
              </a:p>
            </p:txBody>
          </p:sp>
          <p:sp>
            <p:nvSpPr>
              <p:cNvPr id="20756" name="Freeform 811"/>
              <p:cNvSpPr>
                <a:spLocks/>
              </p:cNvSpPr>
              <p:nvPr/>
            </p:nvSpPr>
            <p:spPr bwMode="auto">
              <a:xfrm>
                <a:off x="2520" y="2247"/>
                <a:ext cx="17" cy="20"/>
              </a:xfrm>
              <a:custGeom>
                <a:avLst/>
                <a:gdLst>
                  <a:gd name="T0" fmla="*/ 16 w 17"/>
                  <a:gd name="T1" fmla="*/ 0 h 20"/>
                  <a:gd name="T2" fmla="*/ 0 w 17"/>
                  <a:gd name="T3" fmla="*/ 0 h 20"/>
                  <a:gd name="T4" fmla="*/ 0 w 17"/>
                  <a:gd name="T5" fmla="*/ 20 h 20"/>
                  <a:gd name="T6" fmla="*/ 17 w 17"/>
                  <a:gd name="T7" fmla="*/ 6 h 20"/>
                  <a:gd name="T8" fmla="*/ 16 w 17"/>
                  <a:gd name="T9" fmla="*/ 0 h 20"/>
                  <a:gd name="T10" fmla="*/ 0 60000 65536"/>
                  <a:gd name="T11" fmla="*/ 0 60000 65536"/>
                  <a:gd name="T12" fmla="*/ 0 60000 65536"/>
                  <a:gd name="T13" fmla="*/ 0 60000 65536"/>
                  <a:gd name="T14" fmla="*/ 0 60000 65536"/>
                  <a:gd name="T15" fmla="*/ 0 w 17"/>
                  <a:gd name="T16" fmla="*/ 0 h 20"/>
                  <a:gd name="T17" fmla="*/ 17 w 17"/>
                  <a:gd name="T18" fmla="*/ 20 h 20"/>
                </a:gdLst>
                <a:ahLst/>
                <a:cxnLst>
                  <a:cxn ang="T10">
                    <a:pos x="T0" y="T1"/>
                  </a:cxn>
                  <a:cxn ang="T11">
                    <a:pos x="T2" y="T3"/>
                  </a:cxn>
                  <a:cxn ang="T12">
                    <a:pos x="T4" y="T5"/>
                  </a:cxn>
                  <a:cxn ang="T13">
                    <a:pos x="T6" y="T7"/>
                  </a:cxn>
                  <a:cxn ang="T14">
                    <a:pos x="T8" y="T9"/>
                  </a:cxn>
                </a:cxnLst>
                <a:rect l="T15" t="T16" r="T17" b="T18"/>
                <a:pathLst>
                  <a:path w="17" h="20">
                    <a:moveTo>
                      <a:pt x="16" y="0"/>
                    </a:moveTo>
                    <a:lnTo>
                      <a:pt x="0" y="0"/>
                    </a:lnTo>
                    <a:lnTo>
                      <a:pt x="0" y="20"/>
                    </a:lnTo>
                    <a:lnTo>
                      <a:pt x="17" y="6"/>
                    </a:lnTo>
                    <a:lnTo>
                      <a:pt x="16" y="0"/>
                    </a:lnTo>
                    <a:close/>
                  </a:path>
                </a:pathLst>
              </a:custGeom>
              <a:solidFill>
                <a:srgbClr val="000000"/>
              </a:solidFill>
              <a:ln w="9525">
                <a:noFill/>
                <a:round/>
                <a:headEnd/>
                <a:tailEnd/>
              </a:ln>
            </p:spPr>
            <p:txBody>
              <a:bodyPr/>
              <a:lstStyle/>
              <a:p>
                <a:pPr algn="l" rtl="0"/>
                <a:endParaRPr lang="en-US"/>
              </a:p>
            </p:txBody>
          </p:sp>
          <p:sp>
            <p:nvSpPr>
              <p:cNvPr id="20757" name="Freeform 812"/>
              <p:cNvSpPr>
                <a:spLocks/>
              </p:cNvSpPr>
              <p:nvPr/>
            </p:nvSpPr>
            <p:spPr bwMode="auto">
              <a:xfrm>
                <a:off x="2520" y="2411"/>
                <a:ext cx="16" cy="20"/>
              </a:xfrm>
              <a:custGeom>
                <a:avLst/>
                <a:gdLst>
                  <a:gd name="T0" fmla="*/ 16 w 16"/>
                  <a:gd name="T1" fmla="*/ 0 h 20"/>
                  <a:gd name="T2" fmla="*/ 0 w 16"/>
                  <a:gd name="T3" fmla="*/ 0 h 20"/>
                  <a:gd name="T4" fmla="*/ 0 w 16"/>
                  <a:gd name="T5" fmla="*/ 20 h 20"/>
                  <a:gd name="T6" fmla="*/ 16 w 16"/>
                  <a:gd name="T7" fmla="*/ 6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6"/>
                    </a:lnTo>
                    <a:lnTo>
                      <a:pt x="16" y="0"/>
                    </a:lnTo>
                    <a:close/>
                  </a:path>
                </a:pathLst>
              </a:custGeom>
              <a:solidFill>
                <a:srgbClr val="000000"/>
              </a:solidFill>
              <a:ln w="9525">
                <a:noFill/>
                <a:round/>
                <a:headEnd/>
                <a:tailEnd/>
              </a:ln>
            </p:spPr>
            <p:txBody>
              <a:bodyPr/>
              <a:lstStyle/>
              <a:p>
                <a:pPr algn="l" rtl="0"/>
                <a:endParaRPr lang="en-US"/>
              </a:p>
            </p:txBody>
          </p:sp>
          <p:sp>
            <p:nvSpPr>
              <p:cNvPr id="20758" name="Freeform 813"/>
              <p:cNvSpPr>
                <a:spLocks/>
              </p:cNvSpPr>
              <p:nvPr/>
            </p:nvSpPr>
            <p:spPr bwMode="auto">
              <a:xfrm>
                <a:off x="2568" y="2055"/>
                <a:ext cx="25" cy="19"/>
              </a:xfrm>
              <a:custGeom>
                <a:avLst/>
                <a:gdLst>
                  <a:gd name="T0" fmla="*/ 25 w 25"/>
                  <a:gd name="T1" fmla="*/ 0 h 19"/>
                  <a:gd name="T2" fmla="*/ 0 w 25"/>
                  <a:gd name="T3" fmla="*/ 19 h 19"/>
                  <a:gd name="T4" fmla="*/ 7 w 25"/>
                  <a:gd name="T5" fmla="*/ 19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7" y="19"/>
                    </a:lnTo>
                    <a:lnTo>
                      <a:pt x="24" y="5"/>
                    </a:lnTo>
                    <a:lnTo>
                      <a:pt x="25" y="0"/>
                    </a:lnTo>
                    <a:close/>
                  </a:path>
                </a:pathLst>
              </a:custGeom>
              <a:solidFill>
                <a:srgbClr val="0F1E30"/>
              </a:solidFill>
              <a:ln w="9525">
                <a:noFill/>
                <a:round/>
                <a:headEnd/>
                <a:tailEnd/>
              </a:ln>
            </p:spPr>
            <p:txBody>
              <a:bodyPr/>
              <a:lstStyle/>
              <a:p>
                <a:pPr algn="l" rtl="0"/>
                <a:endParaRPr lang="en-US"/>
              </a:p>
            </p:txBody>
          </p:sp>
          <p:sp>
            <p:nvSpPr>
              <p:cNvPr id="20759" name="Freeform 814"/>
              <p:cNvSpPr>
                <a:spLocks/>
              </p:cNvSpPr>
              <p:nvPr/>
            </p:nvSpPr>
            <p:spPr bwMode="auto">
              <a:xfrm>
                <a:off x="2627" y="2055"/>
                <a:ext cx="25" cy="19"/>
              </a:xfrm>
              <a:custGeom>
                <a:avLst/>
                <a:gdLst>
                  <a:gd name="T0" fmla="*/ 25 w 25"/>
                  <a:gd name="T1" fmla="*/ 0 h 19"/>
                  <a:gd name="T2" fmla="*/ 0 w 25"/>
                  <a:gd name="T3" fmla="*/ 19 h 19"/>
                  <a:gd name="T4" fmla="*/ 8 w 25"/>
                  <a:gd name="T5" fmla="*/ 18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8" y="18"/>
                    </a:lnTo>
                    <a:lnTo>
                      <a:pt x="24" y="5"/>
                    </a:lnTo>
                    <a:lnTo>
                      <a:pt x="25" y="0"/>
                    </a:lnTo>
                    <a:close/>
                  </a:path>
                </a:pathLst>
              </a:custGeom>
              <a:solidFill>
                <a:srgbClr val="0F1E30"/>
              </a:solidFill>
              <a:ln w="9525">
                <a:noFill/>
                <a:round/>
                <a:headEnd/>
                <a:tailEnd/>
              </a:ln>
            </p:spPr>
            <p:txBody>
              <a:bodyPr/>
              <a:lstStyle/>
              <a:p>
                <a:pPr algn="l" rtl="0"/>
                <a:endParaRPr lang="en-US"/>
              </a:p>
            </p:txBody>
          </p:sp>
          <p:sp>
            <p:nvSpPr>
              <p:cNvPr id="20760" name="Freeform 815"/>
              <p:cNvSpPr>
                <a:spLocks/>
              </p:cNvSpPr>
              <p:nvPr/>
            </p:nvSpPr>
            <p:spPr bwMode="auto">
              <a:xfrm>
                <a:off x="2690" y="2055"/>
                <a:ext cx="21" cy="19"/>
              </a:xfrm>
              <a:custGeom>
                <a:avLst/>
                <a:gdLst>
                  <a:gd name="T0" fmla="*/ 21 w 21"/>
                  <a:gd name="T1" fmla="*/ 0 h 19"/>
                  <a:gd name="T2" fmla="*/ 0 w 21"/>
                  <a:gd name="T3" fmla="*/ 19 h 19"/>
                  <a:gd name="T4" fmla="*/ 7 w 21"/>
                  <a:gd name="T5" fmla="*/ 19 h 19"/>
                  <a:gd name="T6" fmla="*/ 21 w 21"/>
                  <a:gd name="T7" fmla="*/ 5 h 19"/>
                  <a:gd name="T8" fmla="*/ 21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21" y="0"/>
                    </a:moveTo>
                    <a:lnTo>
                      <a:pt x="0" y="19"/>
                    </a:lnTo>
                    <a:lnTo>
                      <a:pt x="7" y="19"/>
                    </a:lnTo>
                    <a:lnTo>
                      <a:pt x="21" y="5"/>
                    </a:lnTo>
                    <a:lnTo>
                      <a:pt x="21" y="0"/>
                    </a:lnTo>
                    <a:close/>
                  </a:path>
                </a:pathLst>
              </a:custGeom>
              <a:solidFill>
                <a:srgbClr val="0F1E30"/>
              </a:solidFill>
              <a:ln w="9525">
                <a:noFill/>
                <a:round/>
                <a:headEnd/>
                <a:tailEnd/>
              </a:ln>
            </p:spPr>
            <p:txBody>
              <a:bodyPr/>
              <a:lstStyle/>
              <a:p>
                <a:pPr algn="l" rtl="0"/>
                <a:endParaRPr lang="en-US"/>
              </a:p>
            </p:txBody>
          </p:sp>
          <p:sp>
            <p:nvSpPr>
              <p:cNvPr id="20761" name="Freeform 816"/>
              <p:cNvSpPr>
                <a:spLocks/>
              </p:cNvSpPr>
              <p:nvPr/>
            </p:nvSpPr>
            <p:spPr bwMode="auto">
              <a:xfrm>
                <a:off x="2592" y="2055"/>
                <a:ext cx="15" cy="18"/>
              </a:xfrm>
              <a:custGeom>
                <a:avLst/>
                <a:gdLst>
                  <a:gd name="T0" fmla="*/ 1 w 15"/>
                  <a:gd name="T1" fmla="*/ 0 h 18"/>
                  <a:gd name="T2" fmla="*/ 0 w 15"/>
                  <a:gd name="T3" fmla="*/ 5 h 18"/>
                  <a:gd name="T4" fmla="*/ 9 w 15"/>
                  <a:gd name="T5" fmla="*/ 18 h 18"/>
                  <a:gd name="T6" fmla="*/ 15 w 15"/>
                  <a:gd name="T7" fmla="*/ 18 h 18"/>
                  <a:gd name="T8" fmla="*/ 1 w 15"/>
                  <a:gd name="T9" fmla="*/ 0 h 18"/>
                  <a:gd name="T10" fmla="*/ 0 60000 65536"/>
                  <a:gd name="T11" fmla="*/ 0 60000 65536"/>
                  <a:gd name="T12" fmla="*/ 0 60000 65536"/>
                  <a:gd name="T13" fmla="*/ 0 60000 65536"/>
                  <a:gd name="T14" fmla="*/ 0 60000 65536"/>
                  <a:gd name="T15" fmla="*/ 0 w 15"/>
                  <a:gd name="T16" fmla="*/ 0 h 18"/>
                  <a:gd name="T17" fmla="*/ 15 w 15"/>
                  <a:gd name="T18" fmla="*/ 18 h 18"/>
                </a:gdLst>
                <a:ahLst/>
                <a:cxnLst>
                  <a:cxn ang="T10">
                    <a:pos x="T0" y="T1"/>
                  </a:cxn>
                  <a:cxn ang="T11">
                    <a:pos x="T2" y="T3"/>
                  </a:cxn>
                  <a:cxn ang="T12">
                    <a:pos x="T4" y="T5"/>
                  </a:cxn>
                  <a:cxn ang="T13">
                    <a:pos x="T6" y="T7"/>
                  </a:cxn>
                  <a:cxn ang="T14">
                    <a:pos x="T8" y="T9"/>
                  </a:cxn>
                </a:cxnLst>
                <a:rect l="T15" t="T16" r="T17" b="T18"/>
                <a:pathLst>
                  <a:path w="15" h="18">
                    <a:moveTo>
                      <a:pt x="1" y="0"/>
                    </a:moveTo>
                    <a:lnTo>
                      <a:pt x="0" y="5"/>
                    </a:lnTo>
                    <a:lnTo>
                      <a:pt x="9" y="18"/>
                    </a:lnTo>
                    <a:lnTo>
                      <a:pt x="15" y="18"/>
                    </a:lnTo>
                    <a:lnTo>
                      <a:pt x="1" y="0"/>
                    </a:lnTo>
                    <a:close/>
                  </a:path>
                </a:pathLst>
              </a:custGeom>
              <a:solidFill>
                <a:srgbClr val="617087"/>
              </a:solidFill>
              <a:ln w="9525">
                <a:noFill/>
                <a:round/>
                <a:headEnd/>
                <a:tailEnd/>
              </a:ln>
            </p:spPr>
            <p:txBody>
              <a:bodyPr/>
              <a:lstStyle/>
              <a:p>
                <a:pPr algn="l" rtl="0"/>
                <a:endParaRPr lang="en-US"/>
              </a:p>
            </p:txBody>
          </p:sp>
          <p:sp>
            <p:nvSpPr>
              <p:cNvPr id="20762" name="Freeform 817"/>
              <p:cNvSpPr>
                <a:spLocks/>
              </p:cNvSpPr>
              <p:nvPr/>
            </p:nvSpPr>
            <p:spPr bwMode="auto">
              <a:xfrm>
                <a:off x="2651" y="2055"/>
                <a:ext cx="19" cy="18"/>
              </a:xfrm>
              <a:custGeom>
                <a:avLst/>
                <a:gdLst>
                  <a:gd name="T0" fmla="*/ 1 w 19"/>
                  <a:gd name="T1" fmla="*/ 0 h 18"/>
                  <a:gd name="T2" fmla="*/ 0 w 19"/>
                  <a:gd name="T3" fmla="*/ 5 h 18"/>
                  <a:gd name="T4" fmla="*/ 12 w 19"/>
                  <a:gd name="T5" fmla="*/ 18 h 18"/>
                  <a:gd name="T6" fmla="*/ 19 w 19"/>
                  <a:gd name="T7" fmla="*/ 18 h 18"/>
                  <a:gd name="T8" fmla="*/ 1 w 19"/>
                  <a:gd name="T9" fmla="*/ 0 h 18"/>
                  <a:gd name="T10" fmla="*/ 0 60000 65536"/>
                  <a:gd name="T11" fmla="*/ 0 60000 65536"/>
                  <a:gd name="T12" fmla="*/ 0 60000 65536"/>
                  <a:gd name="T13" fmla="*/ 0 60000 65536"/>
                  <a:gd name="T14" fmla="*/ 0 60000 65536"/>
                  <a:gd name="T15" fmla="*/ 0 w 19"/>
                  <a:gd name="T16" fmla="*/ 0 h 18"/>
                  <a:gd name="T17" fmla="*/ 19 w 19"/>
                  <a:gd name="T18" fmla="*/ 18 h 18"/>
                </a:gdLst>
                <a:ahLst/>
                <a:cxnLst>
                  <a:cxn ang="T10">
                    <a:pos x="T0" y="T1"/>
                  </a:cxn>
                  <a:cxn ang="T11">
                    <a:pos x="T2" y="T3"/>
                  </a:cxn>
                  <a:cxn ang="T12">
                    <a:pos x="T4" y="T5"/>
                  </a:cxn>
                  <a:cxn ang="T13">
                    <a:pos x="T6" y="T7"/>
                  </a:cxn>
                  <a:cxn ang="T14">
                    <a:pos x="T8" y="T9"/>
                  </a:cxn>
                </a:cxnLst>
                <a:rect l="T15" t="T16" r="T17" b="T18"/>
                <a:pathLst>
                  <a:path w="19" h="18">
                    <a:moveTo>
                      <a:pt x="1" y="0"/>
                    </a:moveTo>
                    <a:lnTo>
                      <a:pt x="0" y="5"/>
                    </a:lnTo>
                    <a:lnTo>
                      <a:pt x="12" y="18"/>
                    </a:lnTo>
                    <a:lnTo>
                      <a:pt x="19" y="18"/>
                    </a:lnTo>
                    <a:lnTo>
                      <a:pt x="1" y="0"/>
                    </a:lnTo>
                    <a:close/>
                  </a:path>
                </a:pathLst>
              </a:custGeom>
              <a:solidFill>
                <a:srgbClr val="617087"/>
              </a:solidFill>
              <a:ln w="9525">
                <a:noFill/>
                <a:round/>
                <a:headEnd/>
                <a:tailEnd/>
              </a:ln>
            </p:spPr>
            <p:txBody>
              <a:bodyPr/>
              <a:lstStyle/>
              <a:p>
                <a:pPr algn="l" rtl="0"/>
                <a:endParaRPr lang="en-US"/>
              </a:p>
            </p:txBody>
          </p:sp>
          <p:sp>
            <p:nvSpPr>
              <p:cNvPr id="20763" name="Freeform 818"/>
              <p:cNvSpPr>
                <a:spLocks/>
              </p:cNvSpPr>
              <p:nvPr/>
            </p:nvSpPr>
            <p:spPr bwMode="auto">
              <a:xfrm>
                <a:off x="2537" y="2035"/>
                <a:ext cx="226" cy="22"/>
              </a:xfrm>
              <a:custGeom>
                <a:avLst/>
                <a:gdLst>
                  <a:gd name="T0" fmla="*/ 9 w 226"/>
                  <a:gd name="T1" fmla="*/ 0 h 22"/>
                  <a:gd name="T2" fmla="*/ 0 w 226"/>
                  <a:gd name="T3" fmla="*/ 21 h 22"/>
                  <a:gd name="T4" fmla="*/ 225 w 226"/>
                  <a:gd name="T5" fmla="*/ 22 h 22"/>
                  <a:gd name="T6" fmla="*/ 226 w 226"/>
                  <a:gd name="T7" fmla="*/ 0 h 22"/>
                  <a:gd name="T8" fmla="*/ 9 w 226"/>
                  <a:gd name="T9" fmla="*/ 0 h 22"/>
                  <a:gd name="T10" fmla="*/ 0 60000 65536"/>
                  <a:gd name="T11" fmla="*/ 0 60000 65536"/>
                  <a:gd name="T12" fmla="*/ 0 60000 65536"/>
                  <a:gd name="T13" fmla="*/ 0 60000 65536"/>
                  <a:gd name="T14" fmla="*/ 0 60000 65536"/>
                  <a:gd name="T15" fmla="*/ 0 w 226"/>
                  <a:gd name="T16" fmla="*/ 0 h 22"/>
                  <a:gd name="T17" fmla="*/ 226 w 226"/>
                  <a:gd name="T18" fmla="*/ 22 h 22"/>
                </a:gdLst>
                <a:ahLst/>
                <a:cxnLst>
                  <a:cxn ang="T10">
                    <a:pos x="T0" y="T1"/>
                  </a:cxn>
                  <a:cxn ang="T11">
                    <a:pos x="T2" y="T3"/>
                  </a:cxn>
                  <a:cxn ang="T12">
                    <a:pos x="T4" y="T5"/>
                  </a:cxn>
                  <a:cxn ang="T13">
                    <a:pos x="T6" y="T7"/>
                  </a:cxn>
                  <a:cxn ang="T14">
                    <a:pos x="T8" y="T9"/>
                  </a:cxn>
                </a:cxnLst>
                <a:rect l="T15" t="T16" r="T17" b="T18"/>
                <a:pathLst>
                  <a:path w="226" h="22">
                    <a:moveTo>
                      <a:pt x="9" y="0"/>
                    </a:moveTo>
                    <a:lnTo>
                      <a:pt x="0" y="21"/>
                    </a:lnTo>
                    <a:lnTo>
                      <a:pt x="225" y="22"/>
                    </a:lnTo>
                    <a:lnTo>
                      <a:pt x="226" y="0"/>
                    </a:lnTo>
                    <a:lnTo>
                      <a:pt x="9" y="0"/>
                    </a:lnTo>
                    <a:close/>
                  </a:path>
                </a:pathLst>
              </a:custGeom>
              <a:solidFill>
                <a:srgbClr val="304259"/>
              </a:solidFill>
              <a:ln w="9525">
                <a:noFill/>
                <a:round/>
                <a:headEnd/>
                <a:tailEnd/>
              </a:ln>
            </p:spPr>
            <p:txBody>
              <a:bodyPr/>
              <a:lstStyle/>
              <a:p>
                <a:pPr algn="l" rtl="0"/>
                <a:endParaRPr lang="en-US"/>
              </a:p>
            </p:txBody>
          </p:sp>
          <p:sp>
            <p:nvSpPr>
              <p:cNvPr id="20764" name="Freeform 819"/>
              <p:cNvSpPr>
                <a:spLocks/>
              </p:cNvSpPr>
              <p:nvPr/>
            </p:nvSpPr>
            <p:spPr bwMode="auto">
              <a:xfrm>
                <a:off x="2546" y="2035"/>
                <a:ext cx="217" cy="14"/>
              </a:xfrm>
              <a:custGeom>
                <a:avLst/>
                <a:gdLst>
                  <a:gd name="T0" fmla="*/ 0 w 217"/>
                  <a:gd name="T1" fmla="*/ 0 h 14"/>
                  <a:gd name="T2" fmla="*/ 0 w 217"/>
                  <a:gd name="T3" fmla="*/ 13 h 14"/>
                  <a:gd name="T4" fmla="*/ 216 w 217"/>
                  <a:gd name="T5" fmla="*/ 14 h 14"/>
                  <a:gd name="T6" fmla="*/ 217 w 217"/>
                  <a:gd name="T7" fmla="*/ 0 h 14"/>
                  <a:gd name="T8" fmla="*/ 0 w 217"/>
                  <a:gd name="T9" fmla="*/ 0 h 14"/>
                  <a:gd name="T10" fmla="*/ 0 60000 65536"/>
                  <a:gd name="T11" fmla="*/ 0 60000 65536"/>
                  <a:gd name="T12" fmla="*/ 0 60000 65536"/>
                  <a:gd name="T13" fmla="*/ 0 60000 65536"/>
                  <a:gd name="T14" fmla="*/ 0 60000 65536"/>
                  <a:gd name="T15" fmla="*/ 0 w 217"/>
                  <a:gd name="T16" fmla="*/ 0 h 14"/>
                  <a:gd name="T17" fmla="*/ 217 w 217"/>
                  <a:gd name="T18" fmla="*/ 14 h 14"/>
                </a:gdLst>
                <a:ahLst/>
                <a:cxnLst>
                  <a:cxn ang="T10">
                    <a:pos x="T0" y="T1"/>
                  </a:cxn>
                  <a:cxn ang="T11">
                    <a:pos x="T2" y="T3"/>
                  </a:cxn>
                  <a:cxn ang="T12">
                    <a:pos x="T4" y="T5"/>
                  </a:cxn>
                  <a:cxn ang="T13">
                    <a:pos x="T6" y="T7"/>
                  </a:cxn>
                  <a:cxn ang="T14">
                    <a:pos x="T8" y="T9"/>
                  </a:cxn>
                </a:cxnLst>
                <a:rect l="T15" t="T16" r="T17" b="T18"/>
                <a:pathLst>
                  <a:path w="217" h="14">
                    <a:moveTo>
                      <a:pt x="0" y="0"/>
                    </a:moveTo>
                    <a:lnTo>
                      <a:pt x="0" y="13"/>
                    </a:lnTo>
                    <a:lnTo>
                      <a:pt x="216" y="14"/>
                    </a:lnTo>
                    <a:lnTo>
                      <a:pt x="217" y="0"/>
                    </a:lnTo>
                    <a:lnTo>
                      <a:pt x="0" y="0"/>
                    </a:lnTo>
                    <a:close/>
                  </a:path>
                </a:pathLst>
              </a:custGeom>
              <a:solidFill>
                <a:srgbClr val="0F1E30"/>
              </a:solidFill>
              <a:ln w="9525">
                <a:noFill/>
                <a:round/>
                <a:headEnd/>
                <a:tailEnd/>
              </a:ln>
            </p:spPr>
            <p:txBody>
              <a:bodyPr/>
              <a:lstStyle/>
              <a:p>
                <a:pPr algn="l" rtl="0"/>
                <a:endParaRPr lang="en-US"/>
              </a:p>
            </p:txBody>
          </p:sp>
          <p:sp>
            <p:nvSpPr>
              <p:cNvPr id="20765" name="Freeform 820"/>
              <p:cNvSpPr>
                <a:spLocks/>
              </p:cNvSpPr>
              <p:nvPr/>
            </p:nvSpPr>
            <p:spPr bwMode="auto">
              <a:xfrm>
                <a:off x="2575" y="2060"/>
                <a:ext cx="26" cy="14"/>
              </a:xfrm>
              <a:custGeom>
                <a:avLst/>
                <a:gdLst>
                  <a:gd name="T0" fmla="*/ 17 w 26"/>
                  <a:gd name="T1" fmla="*/ 0 h 14"/>
                  <a:gd name="T2" fmla="*/ 0 w 26"/>
                  <a:gd name="T3" fmla="*/ 14 h 14"/>
                  <a:gd name="T4" fmla="*/ 26 w 26"/>
                  <a:gd name="T5" fmla="*/ 13 h 14"/>
                  <a:gd name="T6" fmla="*/ 17 w 26"/>
                  <a:gd name="T7" fmla="*/ 0 h 14"/>
                  <a:gd name="T8" fmla="*/ 0 60000 65536"/>
                  <a:gd name="T9" fmla="*/ 0 60000 65536"/>
                  <a:gd name="T10" fmla="*/ 0 60000 65536"/>
                  <a:gd name="T11" fmla="*/ 0 60000 65536"/>
                  <a:gd name="T12" fmla="*/ 0 w 26"/>
                  <a:gd name="T13" fmla="*/ 0 h 14"/>
                  <a:gd name="T14" fmla="*/ 26 w 26"/>
                  <a:gd name="T15" fmla="*/ 14 h 14"/>
                </a:gdLst>
                <a:ahLst/>
                <a:cxnLst>
                  <a:cxn ang="T8">
                    <a:pos x="T0" y="T1"/>
                  </a:cxn>
                  <a:cxn ang="T9">
                    <a:pos x="T2" y="T3"/>
                  </a:cxn>
                  <a:cxn ang="T10">
                    <a:pos x="T4" y="T5"/>
                  </a:cxn>
                  <a:cxn ang="T11">
                    <a:pos x="T6" y="T7"/>
                  </a:cxn>
                </a:cxnLst>
                <a:rect l="T12" t="T13" r="T14" b="T15"/>
                <a:pathLst>
                  <a:path w="26" h="14">
                    <a:moveTo>
                      <a:pt x="17" y="0"/>
                    </a:moveTo>
                    <a:lnTo>
                      <a:pt x="0" y="14"/>
                    </a:lnTo>
                    <a:lnTo>
                      <a:pt x="26" y="13"/>
                    </a:lnTo>
                    <a:lnTo>
                      <a:pt x="17" y="0"/>
                    </a:lnTo>
                    <a:close/>
                  </a:path>
                </a:pathLst>
              </a:custGeom>
              <a:solidFill>
                <a:srgbClr val="828FA1"/>
              </a:solidFill>
              <a:ln w="9525">
                <a:noFill/>
                <a:round/>
                <a:headEnd/>
                <a:tailEnd/>
              </a:ln>
            </p:spPr>
            <p:txBody>
              <a:bodyPr/>
              <a:lstStyle/>
              <a:p>
                <a:pPr algn="l" rtl="0"/>
                <a:endParaRPr lang="en-US"/>
              </a:p>
            </p:txBody>
          </p:sp>
          <p:sp>
            <p:nvSpPr>
              <p:cNvPr id="20766" name="Freeform 821"/>
              <p:cNvSpPr>
                <a:spLocks/>
              </p:cNvSpPr>
              <p:nvPr/>
            </p:nvSpPr>
            <p:spPr bwMode="auto">
              <a:xfrm>
                <a:off x="2635" y="2060"/>
                <a:ext cx="28" cy="13"/>
              </a:xfrm>
              <a:custGeom>
                <a:avLst/>
                <a:gdLst>
                  <a:gd name="T0" fmla="*/ 16 w 28"/>
                  <a:gd name="T1" fmla="*/ 0 h 13"/>
                  <a:gd name="T2" fmla="*/ 0 w 28"/>
                  <a:gd name="T3" fmla="*/ 13 h 13"/>
                  <a:gd name="T4" fmla="*/ 28 w 28"/>
                  <a:gd name="T5" fmla="*/ 13 h 13"/>
                  <a:gd name="T6" fmla="*/ 16 w 28"/>
                  <a:gd name="T7" fmla="*/ 0 h 13"/>
                  <a:gd name="T8" fmla="*/ 0 60000 65536"/>
                  <a:gd name="T9" fmla="*/ 0 60000 65536"/>
                  <a:gd name="T10" fmla="*/ 0 60000 65536"/>
                  <a:gd name="T11" fmla="*/ 0 60000 65536"/>
                  <a:gd name="T12" fmla="*/ 0 w 28"/>
                  <a:gd name="T13" fmla="*/ 0 h 13"/>
                  <a:gd name="T14" fmla="*/ 28 w 28"/>
                  <a:gd name="T15" fmla="*/ 13 h 13"/>
                </a:gdLst>
                <a:ahLst/>
                <a:cxnLst>
                  <a:cxn ang="T8">
                    <a:pos x="T0" y="T1"/>
                  </a:cxn>
                  <a:cxn ang="T9">
                    <a:pos x="T2" y="T3"/>
                  </a:cxn>
                  <a:cxn ang="T10">
                    <a:pos x="T4" y="T5"/>
                  </a:cxn>
                  <a:cxn ang="T11">
                    <a:pos x="T6" y="T7"/>
                  </a:cxn>
                </a:cxnLst>
                <a:rect l="T12" t="T13" r="T14" b="T15"/>
                <a:pathLst>
                  <a:path w="28" h="13">
                    <a:moveTo>
                      <a:pt x="16" y="0"/>
                    </a:moveTo>
                    <a:lnTo>
                      <a:pt x="0" y="13"/>
                    </a:lnTo>
                    <a:lnTo>
                      <a:pt x="28" y="13"/>
                    </a:lnTo>
                    <a:lnTo>
                      <a:pt x="16" y="0"/>
                    </a:lnTo>
                    <a:close/>
                  </a:path>
                </a:pathLst>
              </a:custGeom>
              <a:solidFill>
                <a:srgbClr val="828FA1"/>
              </a:solidFill>
              <a:ln w="9525">
                <a:noFill/>
                <a:round/>
                <a:headEnd/>
                <a:tailEnd/>
              </a:ln>
            </p:spPr>
            <p:txBody>
              <a:bodyPr/>
              <a:lstStyle/>
              <a:p>
                <a:pPr algn="l" rtl="0"/>
                <a:endParaRPr lang="en-US"/>
              </a:p>
            </p:txBody>
          </p:sp>
          <p:sp>
            <p:nvSpPr>
              <p:cNvPr id="20767" name="Freeform 822"/>
              <p:cNvSpPr>
                <a:spLocks/>
              </p:cNvSpPr>
              <p:nvPr/>
            </p:nvSpPr>
            <p:spPr bwMode="auto">
              <a:xfrm>
                <a:off x="2697" y="2060"/>
                <a:ext cx="27" cy="14"/>
              </a:xfrm>
              <a:custGeom>
                <a:avLst/>
                <a:gdLst>
                  <a:gd name="T0" fmla="*/ 14 w 27"/>
                  <a:gd name="T1" fmla="*/ 0 h 14"/>
                  <a:gd name="T2" fmla="*/ 0 w 27"/>
                  <a:gd name="T3" fmla="*/ 14 h 14"/>
                  <a:gd name="T4" fmla="*/ 27 w 27"/>
                  <a:gd name="T5" fmla="*/ 14 h 14"/>
                  <a:gd name="T6" fmla="*/ 14 w 27"/>
                  <a:gd name="T7" fmla="*/ 0 h 14"/>
                  <a:gd name="T8" fmla="*/ 0 60000 65536"/>
                  <a:gd name="T9" fmla="*/ 0 60000 65536"/>
                  <a:gd name="T10" fmla="*/ 0 60000 65536"/>
                  <a:gd name="T11" fmla="*/ 0 60000 65536"/>
                  <a:gd name="T12" fmla="*/ 0 w 27"/>
                  <a:gd name="T13" fmla="*/ 0 h 14"/>
                  <a:gd name="T14" fmla="*/ 27 w 27"/>
                  <a:gd name="T15" fmla="*/ 14 h 14"/>
                </a:gdLst>
                <a:ahLst/>
                <a:cxnLst>
                  <a:cxn ang="T8">
                    <a:pos x="T0" y="T1"/>
                  </a:cxn>
                  <a:cxn ang="T9">
                    <a:pos x="T2" y="T3"/>
                  </a:cxn>
                  <a:cxn ang="T10">
                    <a:pos x="T4" y="T5"/>
                  </a:cxn>
                  <a:cxn ang="T11">
                    <a:pos x="T6" y="T7"/>
                  </a:cxn>
                </a:cxnLst>
                <a:rect l="T12" t="T13" r="T14" b="T15"/>
                <a:pathLst>
                  <a:path w="27" h="14">
                    <a:moveTo>
                      <a:pt x="14" y="0"/>
                    </a:moveTo>
                    <a:lnTo>
                      <a:pt x="0" y="14"/>
                    </a:lnTo>
                    <a:lnTo>
                      <a:pt x="27" y="14"/>
                    </a:lnTo>
                    <a:lnTo>
                      <a:pt x="14" y="0"/>
                    </a:lnTo>
                    <a:close/>
                  </a:path>
                </a:pathLst>
              </a:custGeom>
              <a:solidFill>
                <a:srgbClr val="828FA1"/>
              </a:solidFill>
              <a:ln w="9525">
                <a:noFill/>
                <a:round/>
                <a:headEnd/>
                <a:tailEnd/>
              </a:ln>
            </p:spPr>
            <p:txBody>
              <a:bodyPr/>
              <a:lstStyle/>
              <a:p>
                <a:pPr algn="l" rtl="0"/>
                <a:endParaRPr lang="en-US"/>
              </a:p>
            </p:txBody>
          </p:sp>
          <p:sp>
            <p:nvSpPr>
              <p:cNvPr id="20768" name="Freeform 823"/>
              <p:cNvSpPr>
                <a:spLocks/>
              </p:cNvSpPr>
              <p:nvPr/>
            </p:nvSpPr>
            <p:spPr bwMode="auto">
              <a:xfrm>
                <a:off x="2711" y="2055"/>
                <a:ext cx="18" cy="19"/>
              </a:xfrm>
              <a:custGeom>
                <a:avLst/>
                <a:gdLst>
                  <a:gd name="T0" fmla="*/ 0 w 18"/>
                  <a:gd name="T1" fmla="*/ 5 h 19"/>
                  <a:gd name="T2" fmla="*/ 0 w 18"/>
                  <a:gd name="T3" fmla="*/ 0 h 19"/>
                  <a:gd name="T4" fmla="*/ 18 w 18"/>
                  <a:gd name="T5" fmla="*/ 19 h 19"/>
                  <a:gd name="T6" fmla="*/ 13 w 18"/>
                  <a:gd name="T7" fmla="*/ 19 h 19"/>
                  <a:gd name="T8" fmla="*/ 0 w 18"/>
                  <a:gd name="T9" fmla="*/ 5 h 19"/>
                  <a:gd name="T10" fmla="*/ 0 60000 65536"/>
                  <a:gd name="T11" fmla="*/ 0 60000 65536"/>
                  <a:gd name="T12" fmla="*/ 0 60000 65536"/>
                  <a:gd name="T13" fmla="*/ 0 60000 65536"/>
                  <a:gd name="T14" fmla="*/ 0 60000 65536"/>
                  <a:gd name="T15" fmla="*/ 0 w 18"/>
                  <a:gd name="T16" fmla="*/ 0 h 19"/>
                  <a:gd name="T17" fmla="*/ 18 w 18"/>
                  <a:gd name="T18" fmla="*/ 19 h 19"/>
                </a:gdLst>
                <a:ahLst/>
                <a:cxnLst>
                  <a:cxn ang="T10">
                    <a:pos x="T0" y="T1"/>
                  </a:cxn>
                  <a:cxn ang="T11">
                    <a:pos x="T2" y="T3"/>
                  </a:cxn>
                  <a:cxn ang="T12">
                    <a:pos x="T4" y="T5"/>
                  </a:cxn>
                  <a:cxn ang="T13">
                    <a:pos x="T6" y="T7"/>
                  </a:cxn>
                  <a:cxn ang="T14">
                    <a:pos x="T8" y="T9"/>
                  </a:cxn>
                </a:cxnLst>
                <a:rect l="T15" t="T16" r="T17" b="T18"/>
                <a:pathLst>
                  <a:path w="18" h="19">
                    <a:moveTo>
                      <a:pt x="0" y="5"/>
                    </a:moveTo>
                    <a:lnTo>
                      <a:pt x="0" y="0"/>
                    </a:lnTo>
                    <a:lnTo>
                      <a:pt x="18" y="19"/>
                    </a:lnTo>
                    <a:lnTo>
                      <a:pt x="13" y="19"/>
                    </a:lnTo>
                    <a:lnTo>
                      <a:pt x="0" y="5"/>
                    </a:lnTo>
                    <a:close/>
                  </a:path>
                </a:pathLst>
              </a:custGeom>
              <a:solidFill>
                <a:srgbClr val="617087"/>
              </a:solidFill>
              <a:ln w="9525">
                <a:noFill/>
                <a:round/>
                <a:headEnd/>
                <a:tailEnd/>
              </a:ln>
            </p:spPr>
            <p:txBody>
              <a:bodyPr/>
              <a:lstStyle/>
              <a:p>
                <a:pPr algn="l" rtl="0"/>
                <a:endParaRPr lang="en-US"/>
              </a:p>
            </p:txBody>
          </p:sp>
          <p:sp>
            <p:nvSpPr>
              <p:cNvPr id="20769" name="Freeform 824"/>
              <p:cNvSpPr>
                <a:spLocks/>
              </p:cNvSpPr>
              <p:nvPr/>
            </p:nvSpPr>
            <p:spPr bwMode="auto">
              <a:xfrm>
                <a:off x="2548" y="2048"/>
                <a:ext cx="41" cy="18"/>
              </a:xfrm>
              <a:custGeom>
                <a:avLst/>
                <a:gdLst>
                  <a:gd name="T0" fmla="*/ 14 w 41"/>
                  <a:gd name="T1" fmla="*/ 18 h 18"/>
                  <a:gd name="T2" fmla="*/ 0 w 41"/>
                  <a:gd name="T3" fmla="*/ 0 h 18"/>
                  <a:gd name="T4" fmla="*/ 41 w 41"/>
                  <a:gd name="T5" fmla="*/ 0 h 18"/>
                  <a:gd name="T6" fmla="*/ 14 w 41"/>
                  <a:gd name="T7" fmla="*/ 18 h 18"/>
                  <a:gd name="T8" fmla="*/ 0 60000 65536"/>
                  <a:gd name="T9" fmla="*/ 0 60000 65536"/>
                  <a:gd name="T10" fmla="*/ 0 60000 65536"/>
                  <a:gd name="T11" fmla="*/ 0 60000 65536"/>
                  <a:gd name="T12" fmla="*/ 0 w 41"/>
                  <a:gd name="T13" fmla="*/ 0 h 18"/>
                  <a:gd name="T14" fmla="*/ 41 w 41"/>
                  <a:gd name="T15" fmla="*/ 18 h 18"/>
                </a:gdLst>
                <a:ahLst/>
                <a:cxnLst>
                  <a:cxn ang="T8">
                    <a:pos x="T0" y="T1"/>
                  </a:cxn>
                  <a:cxn ang="T9">
                    <a:pos x="T2" y="T3"/>
                  </a:cxn>
                  <a:cxn ang="T10">
                    <a:pos x="T4" y="T5"/>
                  </a:cxn>
                  <a:cxn ang="T11">
                    <a:pos x="T6" y="T7"/>
                  </a:cxn>
                </a:cxnLst>
                <a:rect l="T12" t="T13" r="T14" b="T15"/>
                <a:pathLst>
                  <a:path w="41" h="18">
                    <a:moveTo>
                      <a:pt x="14" y="18"/>
                    </a:moveTo>
                    <a:lnTo>
                      <a:pt x="0" y="0"/>
                    </a:lnTo>
                    <a:lnTo>
                      <a:pt x="41" y="0"/>
                    </a:lnTo>
                    <a:lnTo>
                      <a:pt x="14" y="18"/>
                    </a:lnTo>
                    <a:close/>
                  </a:path>
                </a:pathLst>
              </a:custGeom>
              <a:solidFill>
                <a:srgbClr val="000000"/>
              </a:solidFill>
              <a:ln w="9525">
                <a:noFill/>
                <a:round/>
                <a:headEnd/>
                <a:tailEnd/>
              </a:ln>
            </p:spPr>
            <p:txBody>
              <a:bodyPr/>
              <a:lstStyle/>
              <a:p>
                <a:pPr algn="l" rtl="0"/>
                <a:endParaRPr lang="en-US"/>
              </a:p>
            </p:txBody>
          </p:sp>
          <p:sp>
            <p:nvSpPr>
              <p:cNvPr id="20770" name="Freeform 825"/>
              <p:cNvSpPr>
                <a:spLocks/>
              </p:cNvSpPr>
              <p:nvPr/>
            </p:nvSpPr>
            <p:spPr bwMode="auto">
              <a:xfrm>
                <a:off x="2601" y="2048"/>
                <a:ext cx="42" cy="19"/>
              </a:xfrm>
              <a:custGeom>
                <a:avLst/>
                <a:gdLst>
                  <a:gd name="T0" fmla="*/ 17 w 42"/>
                  <a:gd name="T1" fmla="*/ 19 h 19"/>
                  <a:gd name="T2" fmla="*/ 0 w 42"/>
                  <a:gd name="T3" fmla="*/ 0 h 19"/>
                  <a:gd name="T4" fmla="*/ 42 w 42"/>
                  <a:gd name="T5" fmla="*/ 0 h 19"/>
                  <a:gd name="T6" fmla="*/ 17 w 42"/>
                  <a:gd name="T7" fmla="*/ 19 h 19"/>
                  <a:gd name="T8" fmla="*/ 0 60000 65536"/>
                  <a:gd name="T9" fmla="*/ 0 60000 65536"/>
                  <a:gd name="T10" fmla="*/ 0 60000 65536"/>
                  <a:gd name="T11" fmla="*/ 0 60000 65536"/>
                  <a:gd name="T12" fmla="*/ 0 w 42"/>
                  <a:gd name="T13" fmla="*/ 0 h 19"/>
                  <a:gd name="T14" fmla="*/ 42 w 42"/>
                  <a:gd name="T15" fmla="*/ 19 h 19"/>
                </a:gdLst>
                <a:ahLst/>
                <a:cxnLst>
                  <a:cxn ang="T8">
                    <a:pos x="T0" y="T1"/>
                  </a:cxn>
                  <a:cxn ang="T9">
                    <a:pos x="T2" y="T3"/>
                  </a:cxn>
                  <a:cxn ang="T10">
                    <a:pos x="T4" y="T5"/>
                  </a:cxn>
                  <a:cxn ang="T11">
                    <a:pos x="T6" y="T7"/>
                  </a:cxn>
                </a:cxnLst>
                <a:rect l="T12" t="T13" r="T14" b="T15"/>
                <a:pathLst>
                  <a:path w="42" h="19">
                    <a:moveTo>
                      <a:pt x="17" y="19"/>
                    </a:moveTo>
                    <a:lnTo>
                      <a:pt x="0" y="0"/>
                    </a:lnTo>
                    <a:lnTo>
                      <a:pt x="42" y="0"/>
                    </a:lnTo>
                    <a:lnTo>
                      <a:pt x="17" y="19"/>
                    </a:lnTo>
                    <a:close/>
                  </a:path>
                </a:pathLst>
              </a:custGeom>
              <a:solidFill>
                <a:srgbClr val="000000"/>
              </a:solidFill>
              <a:ln w="9525">
                <a:noFill/>
                <a:round/>
                <a:headEnd/>
                <a:tailEnd/>
              </a:ln>
            </p:spPr>
            <p:txBody>
              <a:bodyPr/>
              <a:lstStyle/>
              <a:p>
                <a:pPr algn="l" rtl="0"/>
                <a:endParaRPr lang="en-US"/>
              </a:p>
            </p:txBody>
          </p:sp>
          <p:sp>
            <p:nvSpPr>
              <p:cNvPr id="20771" name="Freeform 826"/>
              <p:cNvSpPr>
                <a:spLocks/>
              </p:cNvSpPr>
              <p:nvPr/>
            </p:nvSpPr>
            <p:spPr bwMode="auto">
              <a:xfrm>
                <a:off x="2663" y="2049"/>
                <a:ext cx="41" cy="19"/>
              </a:xfrm>
              <a:custGeom>
                <a:avLst/>
                <a:gdLst>
                  <a:gd name="T0" fmla="*/ 17 w 41"/>
                  <a:gd name="T1" fmla="*/ 19 h 19"/>
                  <a:gd name="T2" fmla="*/ 0 w 41"/>
                  <a:gd name="T3" fmla="*/ 0 h 19"/>
                  <a:gd name="T4" fmla="*/ 41 w 41"/>
                  <a:gd name="T5" fmla="*/ 0 h 19"/>
                  <a:gd name="T6" fmla="*/ 17 w 41"/>
                  <a:gd name="T7" fmla="*/ 19 h 19"/>
                  <a:gd name="T8" fmla="*/ 0 60000 65536"/>
                  <a:gd name="T9" fmla="*/ 0 60000 65536"/>
                  <a:gd name="T10" fmla="*/ 0 60000 65536"/>
                  <a:gd name="T11" fmla="*/ 0 60000 65536"/>
                  <a:gd name="T12" fmla="*/ 0 w 41"/>
                  <a:gd name="T13" fmla="*/ 0 h 19"/>
                  <a:gd name="T14" fmla="*/ 41 w 41"/>
                  <a:gd name="T15" fmla="*/ 19 h 19"/>
                </a:gdLst>
                <a:ahLst/>
                <a:cxnLst>
                  <a:cxn ang="T8">
                    <a:pos x="T0" y="T1"/>
                  </a:cxn>
                  <a:cxn ang="T9">
                    <a:pos x="T2" y="T3"/>
                  </a:cxn>
                  <a:cxn ang="T10">
                    <a:pos x="T4" y="T5"/>
                  </a:cxn>
                  <a:cxn ang="T11">
                    <a:pos x="T6" y="T7"/>
                  </a:cxn>
                </a:cxnLst>
                <a:rect l="T12" t="T13" r="T14" b="T15"/>
                <a:pathLst>
                  <a:path w="41" h="19">
                    <a:moveTo>
                      <a:pt x="17" y="19"/>
                    </a:moveTo>
                    <a:lnTo>
                      <a:pt x="0" y="0"/>
                    </a:lnTo>
                    <a:lnTo>
                      <a:pt x="41" y="0"/>
                    </a:lnTo>
                    <a:lnTo>
                      <a:pt x="17" y="19"/>
                    </a:lnTo>
                    <a:close/>
                  </a:path>
                </a:pathLst>
              </a:custGeom>
              <a:solidFill>
                <a:srgbClr val="000000"/>
              </a:solidFill>
              <a:ln w="9525">
                <a:noFill/>
                <a:round/>
                <a:headEnd/>
                <a:tailEnd/>
              </a:ln>
            </p:spPr>
            <p:txBody>
              <a:bodyPr/>
              <a:lstStyle/>
              <a:p>
                <a:pPr algn="l" rtl="0"/>
                <a:endParaRPr lang="en-US"/>
              </a:p>
            </p:txBody>
          </p:sp>
          <p:sp>
            <p:nvSpPr>
              <p:cNvPr id="20772" name="Freeform 827"/>
              <p:cNvSpPr>
                <a:spLocks/>
              </p:cNvSpPr>
              <p:nvPr/>
            </p:nvSpPr>
            <p:spPr bwMode="auto">
              <a:xfrm>
                <a:off x="2718" y="2048"/>
                <a:ext cx="42" cy="20"/>
              </a:xfrm>
              <a:custGeom>
                <a:avLst/>
                <a:gdLst>
                  <a:gd name="T0" fmla="*/ 20 w 42"/>
                  <a:gd name="T1" fmla="*/ 20 h 20"/>
                  <a:gd name="T2" fmla="*/ 0 w 42"/>
                  <a:gd name="T3" fmla="*/ 0 h 20"/>
                  <a:gd name="T4" fmla="*/ 42 w 42"/>
                  <a:gd name="T5" fmla="*/ 0 h 20"/>
                  <a:gd name="T6" fmla="*/ 20 w 42"/>
                  <a:gd name="T7" fmla="*/ 20 h 20"/>
                  <a:gd name="T8" fmla="*/ 0 60000 65536"/>
                  <a:gd name="T9" fmla="*/ 0 60000 65536"/>
                  <a:gd name="T10" fmla="*/ 0 60000 65536"/>
                  <a:gd name="T11" fmla="*/ 0 60000 65536"/>
                  <a:gd name="T12" fmla="*/ 0 w 42"/>
                  <a:gd name="T13" fmla="*/ 0 h 20"/>
                  <a:gd name="T14" fmla="*/ 42 w 42"/>
                  <a:gd name="T15" fmla="*/ 20 h 20"/>
                </a:gdLst>
                <a:ahLst/>
                <a:cxnLst>
                  <a:cxn ang="T8">
                    <a:pos x="T0" y="T1"/>
                  </a:cxn>
                  <a:cxn ang="T9">
                    <a:pos x="T2" y="T3"/>
                  </a:cxn>
                  <a:cxn ang="T10">
                    <a:pos x="T4" y="T5"/>
                  </a:cxn>
                  <a:cxn ang="T11">
                    <a:pos x="T6" y="T7"/>
                  </a:cxn>
                </a:cxnLst>
                <a:rect l="T12" t="T13" r="T14" b="T15"/>
                <a:pathLst>
                  <a:path w="42" h="20">
                    <a:moveTo>
                      <a:pt x="20" y="20"/>
                    </a:moveTo>
                    <a:lnTo>
                      <a:pt x="0" y="0"/>
                    </a:lnTo>
                    <a:lnTo>
                      <a:pt x="42" y="0"/>
                    </a:lnTo>
                    <a:lnTo>
                      <a:pt x="20" y="20"/>
                    </a:lnTo>
                    <a:close/>
                  </a:path>
                </a:pathLst>
              </a:custGeom>
              <a:solidFill>
                <a:srgbClr val="000000"/>
              </a:solidFill>
              <a:ln w="9525">
                <a:noFill/>
                <a:round/>
                <a:headEnd/>
                <a:tailEnd/>
              </a:ln>
            </p:spPr>
            <p:txBody>
              <a:bodyPr/>
              <a:lstStyle/>
              <a:p>
                <a:pPr algn="l" rtl="0"/>
                <a:endParaRPr lang="en-US"/>
              </a:p>
            </p:txBody>
          </p:sp>
          <p:sp>
            <p:nvSpPr>
              <p:cNvPr id="20773" name="Freeform 828"/>
              <p:cNvSpPr>
                <a:spLocks/>
              </p:cNvSpPr>
              <p:nvPr/>
            </p:nvSpPr>
            <p:spPr bwMode="auto">
              <a:xfrm>
                <a:off x="2554" y="2056"/>
                <a:ext cx="23" cy="10"/>
              </a:xfrm>
              <a:custGeom>
                <a:avLst/>
                <a:gdLst>
                  <a:gd name="T0" fmla="*/ 0 w 23"/>
                  <a:gd name="T1" fmla="*/ 0 h 10"/>
                  <a:gd name="T2" fmla="*/ 23 w 23"/>
                  <a:gd name="T3" fmla="*/ 0 h 10"/>
                  <a:gd name="T4" fmla="*/ 8 w 23"/>
                  <a:gd name="T5" fmla="*/ 10 h 10"/>
                  <a:gd name="T6" fmla="*/ 0 w 23"/>
                  <a:gd name="T7" fmla="*/ 0 h 10"/>
                  <a:gd name="T8" fmla="*/ 0 60000 65536"/>
                  <a:gd name="T9" fmla="*/ 0 60000 65536"/>
                  <a:gd name="T10" fmla="*/ 0 60000 65536"/>
                  <a:gd name="T11" fmla="*/ 0 60000 65536"/>
                  <a:gd name="T12" fmla="*/ 0 w 23"/>
                  <a:gd name="T13" fmla="*/ 0 h 10"/>
                  <a:gd name="T14" fmla="*/ 23 w 23"/>
                  <a:gd name="T15" fmla="*/ 10 h 10"/>
                </a:gdLst>
                <a:ahLst/>
                <a:cxnLst>
                  <a:cxn ang="T8">
                    <a:pos x="T0" y="T1"/>
                  </a:cxn>
                  <a:cxn ang="T9">
                    <a:pos x="T2" y="T3"/>
                  </a:cxn>
                  <a:cxn ang="T10">
                    <a:pos x="T4" y="T5"/>
                  </a:cxn>
                  <a:cxn ang="T11">
                    <a:pos x="T6" y="T7"/>
                  </a:cxn>
                </a:cxnLst>
                <a:rect l="T12" t="T13" r="T14" b="T15"/>
                <a:pathLst>
                  <a:path w="23" h="10">
                    <a:moveTo>
                      <a:pt x="0" y="0"/>
                    </a:moveTo>
                    <a:lnTo>
                      <a:pt x="23" y="0"/>
                    </a:lnTo>
                    <a:lnTo>
                      <a:pt x="8" y="10"/>
                    </a:lnTo>
                    <a:lnTo>
                      <a:pt x="0" y="0"/>
                    </a:lnTo>
                    <a:close/>
                  </a:path>
                </a:pathLst>
              </a:custGeom>
              <a:solidFill>
                <a:srgbClr val="828FA1"/>
              </a:solidFill>
              <a:ln w="9525">
                <a:noFill/>
                <a:round/>
                <a:headEnd/>
                <a:tailEnd/>
              </a:ln>
            </p:spPr>
            <p:txBody>
              <a:bodyPr/>
              <a:lstStyle/>
              <a:p>
                <a:pPr algn="l" rtl="0"/>
                <a:endParaRPr lang="en-US"/>
              </a:p>
            </p:txBody>
          </p:sp>
          <p:sp>
            <p:nvSpPr>
              <p:cNvPr id="20774" name="Freeform 829"/>
              <p:cNvSpPr>
                <a:spLocks/>
              </p:cNvSpPr>
              <p:nvPr/>
            </p:nvSpPr>
            <p:spPr bwMode="auto">
              <a:xfrm>
                <a:off x="2609" y="2056"/>
                <a:ext cx="23" cy="11"/>
              </a:xfrm>
              <a:custGeom>
                <a:avLst/>
                <a:gdLst>
                  <a:gd name="T0" fmla="*/ 0 w 23"/>
                  <a:gd name="T1" fmla="*/ 1 h 11"/>
                  <a:gd name="T2" fmla="*/ 23 w 23"/>
                  <a:gd name="T3" fmla="*/ 0 h 11"/>
                  <a:gd name="T4" fmla="*/ 9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9" y="11"/>
                    </a:lnTo>
                    <a:lnTo>
                      <a:pt x="0" y="1"/>
                    </a:lnTo>
                    <a:close/>
                  </a:path>
                </a:pathLst>
              </a:custGeom>
              <a:solidFill>
                <a:srgbClr val="828FA1"/>
              </a:solidFill>
              <a:ln w="9525">
                <a:noFill/>
                <a:round/>
                <a:headEnd/>
                <a:tailEnd/>
              </a:ln>
            </p:spPr>
            <p:txBody>
              <a:bodyPr/>
              <a:lstStyle/>
              <a:p>
                <a:pPr algn="l" rtl="0"/>
                <a:endParaRPr lang="en-US"/>
              </a:p>
            </p:txBody>
          </p:sp>
          <p:sp>
            <p:nvSpPr>
              <p:cNvPr id="20775" name="Freeform 830"/>
              <p:cNvSpPr>
                <a:spLocks/>
              </p:cNvSpPr>
              <p:nvPr/>
            </p:nvSpPr>
            <p:spPr bwMode="auto">
              <a:xfrm>
                <a:off x="2554" y="2052"/>
                <a:ext cx="30" cy="7"/>
              </a:xfrm>
              <a:custGeom>
                <a:avLst/>
                <a:gdLst>
                  <a:gd name="T0" fmla="*/ 30 w 30"/>
                  <a:gd name="T1" fmla="*/ 0 h 7"/>
                  <a:gd name="T2" fmla="*/ 0 w 30"/>
                  <a:gd name="T3" fmla="*/ 0 h 7"/>
                  <a:gd name="T4" fmla="*/ 0 w 30"/>
                  <a:gd name="T5" fmla="*/ 4 h 7"/>
                  <a:gd name="T6" fmla="*/ 2 w 30"/>
                  <a:gd name="T7" fmla="*/ 7 h 7"/>
                  <a:gd name="T8" fmla="*/ 20 w 30"/>
                  <a:gd name="T9" fmla="*/ 6 h 7"/>
                  <a:gd name="T10" fmla="*/ 30 w 30"/>
                  <a:gd name="T11" fmla="*/ 0 h 7"/>
                  <a:gd name="T12" fmla="*/ 0 60000 65536"/>
                  <a:gd name="T13" fmla="*/ 0 60000 65536"/>
                  <a:gd name="T14" fmla="*/ 0 60000 65536"/>
                  <a:gd name="T15" fmla="*/ 0 60000 65536"/>
                  <a:gd name="T16" fmla="*/ 0 60000 65536"/>
                  <a:gd name="T17" fmla="*/ 0 60000 65536"/>
                  <a:gd name="T18" fmla="*/ 0 w 30"/>
                  <a:gd name="T19" fmla="*/ 0 h 7"/>
                  <a:gd name="T20" fmla="*/ 30 w 30"/>
                  <a:gd name="T21" fmla="*/ 7 h 7"/>
                </a:gdLst>
                <a:ahLst/>
                <a:cxnLst>
                  <a:cxn ang="T12">
                    <a:pos x="T0" y="T1"/>
                  </a:cxn>
                  <a:cxn ang="T13">
                    <a:pos x="T2" y="T3"/>
                  </a:cxn>
                  <a:cxn ang="T14">
                    <a:pos x="T4" y="T5"/>
                  </a:cxn>
                  <a:cxn ang="T15">
                    <a:pos x="T6" y="T7"/>
                  </a:cxn>
                  <a:cxn ang="T16">
                    <a:pos x="T8" y="T9"/>
                  </a:cxn>
                  <a:cxn ang="T17">
                    <a:pos x="T10" y="T11"/>
                  </a:cxn>
                </a:cxnLst>
                <a:rect l="T18" t="T19" r="T20" b="T21"/>
                <a:pathLst>
                  <a:path w="30" h="7">
                    <a:moveTo>
                      <a:pt x="30" y="0"/>
                    </a:moveTo>
                    <a:lnTo>
                      <a:pt x="0" y="0"/>
                    </a:lnTo>
                    <a:lnTo>
                      <a:pt x="0" y="4"/>
                    </a:lnTo>
                    <a:lnTo>
                      <a:pt x="2" y="7"/>
                    </a:lnTo>
                    <a:lnTo>
                      <a:pt x="20" y="6"/>
                    </a:lnTo>
                    <a:lnTo>
                      <a:pt x="30" y="0"/>
                    </a:lnTo>
                    <a:close/>
                  </a:path>
                </a:pathLst>
              </a:custGeom>
              <a:solidFill>
                <a:srgbClr val="617087"/>
              </a:solidFill>
              <a:ln w="9525">
                <a:noFill/>
                <a:round/>
                <a:headEnd/>
                <a:tailEnd/>
              </a:ln>
            </p:spPr>
            <p:txBody>
              <a:bodyPr/>
              <a:lstStyle/>
              <a:p>
                <a:pPr algn="l" rtl="0"/>
                <a:endParaRPr lang="en-US"/>
              </a:p>
            </p:txBody>
          </p:sp>
          <p:sp>
            <p:nvSpPr>
              <p:cNvPr id="20776" name="Freeform 831"/>
              <p:cNvSpPr>
                <a:spLocks/>
              </p:cNvSpPr>
              <p:nvPr/>
            </p:nvSpPr>
            <p:spPr bwMode="auto">
              <a:xfrm>
                <a:off x="2609" y="2052"/>
                <a:ext cx="29" cy="8"/>
              </a:xfrm>
              <a:custGeom>
                <a:avLst/>
                <a:gdLst>
                  <a:gd name="T0" fmla="*/ 29 w 29"/>
                  <a:gd name="T1" fmla="*/ 0 h 8"/>
                  <a:gd name="T2" fmla="*/ 0 w 29"/>
                  <a:gd name="T3" fmla="*/ 0 h 8"/>
                  <a:gd name="T4" fmla="*/ 0 w 29"/>
                  <a:gd name="T5" fmla="*/ 4 h 8"/>
                  <a:gd name="T6" fmla="*/ 3 w 29"/>
                  <a:gd name="T7" fmla="*/ 8 h 8"/>
                  <a:gd name="T8" fmla="*/ 18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4"/>
                    </a:lnTo>
                    <a:lnTo>
                      <a:pt x="3" y="8"/>
                    </a:lnTo>
                    <a:lnTo>
                      <a:pt x="18" y="8"/>
                    </a:lnTo>
                    <a:lnTo>
                      <a:pt x="29" y="0"/>
                    </a:lnTo>
                    <a:close/>
                  </a:path>
                </a:pathLst>
              </a:custGeom>
              <a:solidFill>
                <a:srgbClr val="617087"/>
              </a:solidFill>
              <a:ln w="9525">
                <a:noFill/>
                <a:round/>
                <a:headEnd/>
                <a:tailEnd/>
              </a:ln>
            </p:spPr>
            <p:txBody>
              <a:bodyPr/>
              <a:lstStyle/>
              <a:p>
                <a:pPr algn="l" rtl="0"/>
                <a:endParaRPr lang="en-US"/>
              </a:p>
            </p:txBody>
          </p:sp>
          <p:sp>
            <p:nvSpPr>
              <p:cNvPr id="20777" name="Freeform 832"/>
              <p:cNvSpPr>
                <a:spLocks/>
              </p:cNvSpPr>
              <p:nvPr/>
            </p:nvSpPr>
            <p:spPr bwMode="auto">
              <a:xfrm>
                <a:off x="2521" y="2036"/>
                <a:ext cx="25" cy="44"/>
              </a:xfrm>
              <a:custGeom>
                <a:avLst/>
                <a:gdLst>
                  <a:gd name="T0" fmla="*/ 25 w 25"/>
                  <a:gd name="T1" fmla="*/ 0 h 44"/>
                  <a:gd name="T2" fmla="*/ 0 w 25"/>
                  <a:gd name="T3" fmla="*/ 0 h 44"/>
                  <a:gd name="T4" fmla="*/ 0 w 25"/>
                  <a:gd name="T5" fmla="*/ 44 h 44"/>
                  <a:gd name="T6" fmla="*/ 25 w 25"/>
                  <a:gd name="T7" fmla="*/ 12 h 44"/>
                  <a:gd name="T8" fmla="*/ 25 w 25"/>
                  <a:gd name="T9" fmla="*/ 0 h 44"/>
                  <a:gd name="T10" fmla="*/ 0 60000 65536"/>
                  <a:gd name="T11" fmla="*/ 0 60000 65536"/>
                  <a:gd name="T12" fmla="*/ 0 60000 65536"/>
                  <a:gd name="T13" fmla="*/ 0 60000 65536"/>
                  <a:gd name="T14" fmla="*/ 0 60000 65536"/>
                  <a:gd name="T15" fmla="*/ 0 w 25"/>
                  <a:gd name="T16" fmla="*/ 0 h 44"/>
                  <a:gd name="T17" fmla="*/ 25 w 25"/>
                  <a:gd name="T18" fmla="*/ 44 h 44"/>
                </a:gdLst>
                <a:ahLst/>
                <a:cxnLst>
                  <a:cxn ang="T10">
                    <a:pos x="T0" y="T1"/>
                  </a:cxn>
                  <a:cxn ang="T11">
                    <a:pos x="T2" y="T3"/>
                  </a:cxn>
                  <a:cxn ang="T12">
                    <a:pos x="T4" y="T5"/>
                  </a:cxn>
                  <a:cxn ang="T13">
                    <a:pos x="T6" y="T7"/>
                  </a:cxn>
                  <a:cxn ang="T14">
                    <a:pos x="T8" y="T9"/>
                  </a:cxn>
                </a:cxnLst>
                <a:rect l="T15" t="T16" r="T17" b="T18"/>
                <a:pathLst>
                  <a:path w="25" h="44">
                    <a:moveTo>
                      <a:pt x="25" y="0"/>
                    </a:moveTo>
                    <a:lnTo>
                      <a:pt x="0" y="0"/>
                    </a:lnTo>
                    <a:lnTo>
                      <a:pt x="0" y="44"/>
                    </a:lnTo>
                    <a:lnTo>
                      <a:pt x="25" y="12"/>
                    </a:lnTo>
                    <a:lnTo>
                      <a:pt x="25" y="0"/>
                    </a:lnTo>
                    <a:close/>
                  </a:path>
                </a:pathLst>
              </a:custGeom>
              <a:solidFill>
                <a:srgbClr val="000000"/>
              </a:solidFill>
              <a:ln w="9525">
                <a:noFill/>
                <a:round/>
                <a:headEnd/>
                <a:tailEnd/>
              </a:ln>
            </p:spPr>
            <p:txBody>
              <a:bodyPr/>
              <a:lstStyle/>
              <a:p>
                <a:pPr algn="l" rtl="0"/>
                <a:endParaRPr lang="en-US"/>
              </a:p>
            </p:txBody>
          </p:sp>
          <p:sp>
            <p:nvSpPr>
              <p:cNvPr id="20778" name="Freeform 833"/>
              <p:cNvSpPr>
                <a:spLocks/>
              </p:cNvSpPr>
              <p:nvPr/>
            </p:nvSpPr>
            <p:spPr bwMode="auto">
              <a:xfrm>
                <a:off x="2521" y="2077"/>
                <a:ext cx="242" cy="4"/>
              </a:xfrm>
              <a:custGeom>
                <a:avLst/>
                <a:gdLst>
                  <a:gd name="T0" fmla="*/ 242 w 242"/>
                  <a:gd name="T1" fmla="*/ 4 h 4"/>
                  <a:gd name="T2" fmla="*/ 242 w 242"/>
                  <a:gd name="T3" fmla="*/ 0 h 4"/>
                  <a:gd name="T4" fmla="*/ 0 w 242"/>
                  <a:gd name="T5" fmla="*/ 0 h 4"/>
                  <a:gd name="T6" fmla="*/ 0 w 242"/>
                  <a:gd name="T7" fmla="*/ 3 h 4"/>
                  <a:gd name="T8" fmla="*/ 242 w 242"/>
                  <a:gd name="T9" fmla="*/ 4 h 4"/>
                  <a:gd name="T10" fmla="*/ 0 60000 65536"/>
                  <a:gd name="T11" fmla="*/ 0 60000 65536"/>
                  <a:gd name="T12" fmla="*/ 0 60000 65536"/>
                  <a:gd name="T13" fmla="*/ 0 60000 65536"/>
                  <a:gd name="T14" fmla="*/ 0 60000 65536"/>
                  <a:gd name="T15" fmla="*/ 0 w 242"/>
                  <a:gd name="T16" fmla="*/ 0 h 4"/>
                  <a:gd name="T17" fmla="*/ 242 w 242"/>
                  <a:gd name="T18" fmla="*/ 4 h 4"/>
                </a:gdLst>
                <a:ahLst/>
                <a:cxnLst>
                  <a:cxn ang="T10">
                    <a:pos x="T0" y="T1"/>
                  </a:cxn>
                  <a:cxn ang="T11">
                    <a:pos x="T2" y="T3"/>
                  </a:cxn>
                  <a:cxn ang="T12">
                    <a:pos x="T4" y="T5"/>
                  </a:cxn>
                  <a:cxn ang="T13">
                    <a:pos x="T6" y="T7"/>
                  </a:cxn>
                  <a:cxn ang="T14">
                    <a:pos x="T8" y="T9"/>
                  </a:cxn>
                </a:cxnLst>
                <a:rect l="T15" t="T16" r="T17" b="T18"/>
                <a:pathLst>
                  <a:path w="242" h="4">
                    <a:moveTo>
                      <a:pt x="242" y="4"/>
                    </a:moveTo>
                    <a:lnTo>
                      <a:pt x="242" y="0"/>
                    </a:lnTo>
                    <a:lnTo>
                      <a:pt x="0" y="0"/>
                    </a:lnTo>
                    <a:lnTo>
                      <a:pt x="0" y="3"/>
                    </a:lnTo>
                    <a:lnTo>
                      <a:pt x="242" y="4"/>
                    </a:lnTo>
                    <a:close/>
                  </a:path>
                </a:pathLst>
              </a:custGeom>
              <a:solidFill>
                <a:srgbClr val="617087"/>
              </a:solidFill>
              <a:ln w="9525">
                <a:noFill/>
                <a:round/>
                <a:headEnd/>
                <a:tailEnd/>
              </a:ln>
            </p:spPr>
            <p:txBody>
              <a:bodyPr/>
              <a:lstStyle/>
              <a:p>
                <a:pPr algn="l" rtl="0"/>
                <a:endParaRPr lang="en-US"/>
              </a:p>
            </p:txBody>
          </p:sp>
          <p:sp>
            <p:nvSpPr>
              <p:cNvPr id="20779" name="Freeform 834"/>
              <p:cNvSpPr>
                <a:spLocks/>
              </p:cNvSpPr>
              <p:nvPr/>
            </p:nvSpPr>
            <p:spPr bwMode="auto">
              <a:xfrm>
                <a:off x="2670" y="2057"/>
                <a:ext cx="24" cy="12"/>
              </a:xfrm>
              <a:custGeom>
                <a:avLst/>
                <a:gdLst>
                  <a:gd name="T0" fmla="*/ 10 w 24"/>
                  <a:gd name="T1" fmla="*/ 12 h 12"/>
                  <a:gd name="T2" fmla="*/ 24 w 24"/>
                  <a:gd name="T3" fmla="*/ 0 h 12"/>
                  <a:gd name="T4" fmla="*/ 0 w 24"/>
                  <a:gd name="T5" fmla="*/ 0 h 12"/>
                  <a:gd name="T6" fmla="*/ 10 w 24"/>
                  <a:gd name="T7" fmla="*/ 12 h 12"/>
                  <a:gd name="T8" fmla="*/ 0 60000 65536"/>
                  <a:gd name="T9" fmla="*/ 0 60000 65536"/>
                  <a:gd name="T10" fmla="*/ 0 60000 65536"/>
                  <a:gd name="T11" fmla="*/ 0 60000 65536"/>
                  <a:gd name="T12" fmla="*/ 0 w 24"/>
                  <a:gd name="T13" fmla="*/ 0 h 12"/>
                  <a:gd name="T14" fmla="*/ 24 w 24"/>
                  <a:gd name="T15" fmla="*/ 12 h 12"/>
                </a:gdLst>
                <a:ahLst/>
                <a:cxnLst>
                  <a:cxn ang="T8">
                    <a:pos x="T0" y="T1"/>
                  </a:cxn>
                  <a:cxn ang="T9">
                    <a:pos x="T2" y="T3"/>
                  </a:cxn>
                  <a:cxn ang="T10">
                    <a:pos x="T4" y="T5"/>
                  </a:cxn>
                  <a:cxn ang="T11">
                    <a:pos x="T6" y="T7"/>
                  </a:cxn>
                </a:cxnLst>
                <a:rect l="T12" t="T13" r="T14" b="T15"/>
                <a:pathLst>
                  <a:path w="24" h="12">
                    <a:moveTo>
                      <a:pt x="10" y="12"/>
                    </a:moveTo>
                    <a:lnTo>
                      <a:pt x="24" y="0"/>
                    </a:lnTo>
                    <a:lnTo>
                      <a:pt x="0" y="0"/>
                    </a:lnTo>
                    <a:lnTo>
                      <a:pt x="10" y="12"/>
                    </a:lnTo>
                    <a:close/>
                  </a:path>
                </a:pathLst>
              </a:custGeom>
              <a:solidFill>
                <a:srgbClr val="828FA1"/>
              </a:solidFill>
              <a:ln w="9525">
                <a:noFill/>
                <a:round/>
                <a:headEnd/>
                <a:tailEnd/>
              </a:ln>
            </p:spPr>
            <p:txBody>
              <a:bodyPr/>
              <a:lstStyle/>
              <a:p>
                <a:pPr algn="l" rtl="0"/>
                <a:endParaRPr lang="en-US"/>
              </a:p>
            </p:txBody>
          </p:sp>
          <p:sp>
            <p:nvSpPr>
              <p:cNvPr id="20780" name="Freeform 835"/>
              <p:cNvSpPr>
                <a:spLocks/>
              </p:cNvSpPr>
              <p:nvPr/>
            </p:nvSpPr>
            <p:spPr bwMode="auto">
              <a:xfrm>
                <a:off x="2727" y="2057"/>
                <a:ext cx="23" cy="11"/>
              </a:xfrm>
              <a:custGeom>
                <a:avLst/>
                <a:gdLst>
                  <a:gd name="T0" fmla="*/ 0 w 23"/>
                  <a:gd name="T1" fmla="*/ 1 h 11"/>
                  <a:gd name="T2" fmla="*/ 23 w 23"/>
                  <a:gd name="T3" fmla="*/ 0 h 11"/>
                  <a:gd name="T4" fmla="*/ 11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11" y="11"/>
                    </a:lnTo>
                    <a:lnTo>
                      <a:pt x="0" y="1"/>
                    </a:lnTo>
                    <a:close/>
                  </a:path>
                </a:pathLst>
              </a:custGeom>
              <a:solidFill>
                <a:srgbClr val="828FA1"/>
              </a:solidFill>
              <a:ln w="9525">
                <a:noFill/>
                <a:round/>
                <a:headEnd/>
                <a:tailEnd/>
              </a:ln>
            </p:spPr>
            <p:txBody>
              <a:bodyPr/>
              <a:lstStyle/>
              <a:p>
                <a:pPr algn="l" rtl="0"/>
                <a:endParaRPr lang="en-US"/>
              </a:p>
            </p:txBody>
          </p:sp>
          <p:sp>
            <p:nvSpPr>
              <p:cNvPr id="20781" name="Freeform 836"/>
              <p:cNvSpPr>
                <a:spLocks/>
              </p:cNvSpPr>
              <p:nvPr/>
            </p:nvSpPr>
            <p:spPr bwMode="auto">
              <a:xfrm>
                <a:off x="2670" y="2052"/>
                <a:ext cx="30" cy="8"/>
              </a:xfrm>
              <a:custGeom>
                <a:avLst/>
                <a:gdLst>
                  <a:gd name="T0" fmla="*/ 30 w 30"/>
                  <a:gd name="T1" fmla="*/ 0 h 8"/>
                  <a:gd name="T2" fmla="*/ 0 w 30"/>
                  <a:gd name="T3" fmla="*/ 0 h 8"/>
                  <a:gd name="T4" fmla="*/ 0 w 30"/>
                  <a:gd name="T5" fmla="*/ 5 h 8"/>
                  <a:gd name="T6" fmla="*/ 3 w 30"/>
                  <a:gd name="T7" fmla="*/ 8 h 8"/>
                  <a:gd name="T8" fmla="*/ 21 w 30"/>
                  <a:gd name="T9" fmla="*/ 8 h 8"/>
                  <a:gd name="T10" fmla="*/ 30 w 30"/>
                  <a:gd name="T11" fmla="*/ 0 h 8"/>
                  <a:gd name="T12" fmla="*/ 0 60000 65536"/>
                  <a:gd name="T13" fmla="*/ 0 60000 65536"/>
                  <a:gd name="T14" fmla="*/ 0 60000 65536"/>
                  <a:gd name="T15" fmla="*/ 0 60000 65536"/>
                  <a:gd name="T16" fmla="*/ 0 60000 65536"/>
                  <a:gd name="T17" fmla="*/ 0 60000 65536"/>
                  <a:gd name="T18" fmla="*/ 0 w 30"/>
                  <a:gd name="T19" fmla="*/ 0 h 8"/>
                  <a:gd name="T20" fmla="*/ 30 w 30"/>
                  <a:gd name="T21" fmla="*/ 8 h 8"/>
                </a:gdLst>
                <a:ahLst/>
                <a:cxnLst>
                  <a:cxn ang="T12">
                    <a:pos x="T0" y="T1"/>
                  </a:cxn>
                  <a:cxn ang="T13">
                    <a:pos x="T2" y="T3"/>
                  </a:cxn>
                  <a:cxn ang="T14">
                    <a:pos x="T4" y="T5"/>
                  </a:cxn>
                  <a:cxn ang="T15">
                    <a:pos x="T6" y="T7"/>
                  </a:cxn>
                  <a:cxn ang="T16">
                    <a:pos x="T8" y="T9"/>
                  </a:cxn>
                  <a:cxn ang="T17">
                    <a:pos x="T10" y="T11"/>
                  </a:cxn>
                </a:cxnLst>
                <a:rect l="T18" t="T19" r="T20" b="T21"/>
                <a:pathLst>
                  <a:path w="30" h="8">
                    <a:moveTo>
                      <a:pt x="30" y="0"/>
                    </a:moveTo>
                    <a:lnTo>
                      <a:pt x="0" y="0"/>
                    </a:lnTo>
                    <a:lnTo>
                      <a:pt x="0" y="5"/>
                    </a:lnTo>
                    <a:lnTo>
                      <a:pt x="3" y="8"/>
                    </a:lnTo>
                    <a:lnTo>
                      <a:pt x="21" y="8"/>
                    </a:lnTo>
                    <a:lnTo>
                      <a:pt x="30" y="0"/>
                    </a:lnTo>
                    <a:close/>
                  </a:path>
                </a:pathLst>
              </a:custGeom>
              <a:solidFill>
                <a:srgbClr val="617087"/>
              </a:solidFill>
              <a:ln w="9525">
                <a:noFill/>
                <a:round/>
                <a:headEnd/>
                <a:tailEnd/>
              </a:ln>
            </p:spPr>
            <p:txBody>
              <a:bodyPr/>
              <a:lstStyle/>
              <a:p>
                <a:pPr algn="l" rtl="0"/>
                <a:endParaRPr lang="en-US"/>
              </a:p>
            </p:txBody>
          </p:sp>
          <p:sp>
            <p:nvSpPr>
              <p:cNvPr id="20782" name="Freeform 837"/>
              <p:cNvSpPr>
                <a:spLocks/>
              </p:cNvSpPr>
              <p:nvPr/>
            </p:nvSpPr>
            <p:spPr bwMode="auto">
              <a:xfrm>
                <a:off x="2727" y="2052"/>
                <a:ext cx="29" cy="8"/>
              </a:xfrm>
              <a:custGeom>
                <a:avLst/>
                <a:gdLst>
                  <a:gd name="T0" fmla="*/ 29 w 29"/>
                  <a:gd name="T1" fmla="*/ 0 h 8"/>
                  <a:gd name="T2" fmla="*/ 0 w 29"/>
                  <a:gd name="T3" fmla="*/ 0 h 8"/>
                  <a:gd name="T4" fmla="*/ 0 w 29"/>
                  <a:gd name="T5" fmla="*/ 6 h 8"/>
                  <a:gd name="T6" fmla="*/ 3 w 29"/>
                  <a:gd name="T7" fmla="*/ 8 h 8"/>
                  <a:gd name="T8" fmla="*/ 20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6"/>
                    </a:lnTo>
                    <a:lnTo>
                      <a:pt x="3" y="8"/>
                    </a:lnTo>
                    <a:lnTo>
                      <a:pt x="20" y="8"/>
                    </a:lnTo>
                    <a:lnTo>
                      <a:pt x="29" y="0"/>
                    </a:lnTo>
                    <a:close/>
                  </a:path>
                </a:pathLst>
              </a:custGeom>
              <a:solidFill>
                <a:srgbClr val="617087"/>
              </a:solidFill>
              <a:ln w="9525">
                <a:noFill/>
                <a:round/>
                <a:headEnd/>
                <a:tailEnd/>
              </a:ln>
            </p:spPr>
            <p:txBody>
              <a:bodyPr/>
              <a:lstStyle/>
              <a:p>
                <a:pPr algn="l" rtl="0"/>
                <a:endParaRPr lang="en-US"/>
              </a:p>
            </p:txBody>
          </p:sp>
          <p:sp>
            <p:nvSpPr>
              <p:cNvPr id="20783" name="Freeform 838"/>
              <p:cNvSpPr>
                <a:spLocks/>
              </p:cNvSpPr>
              <p:nvPr/>
            </p:nvSpPr>
            <p:spPr bwMode="auto">
              <a:xfrm>
                <a:off x="2738" y="206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0784" name="Freeform 839"/>
              <p:cNvSpPr>
                <a:spLocks/>
              </p:cNvSpPr>
              <p:nvPr/>
            </p:nvSpPr>
            <p:spPr bwMode="auto">
              <a:xfrm>
                <a:off x="2750" y="205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20785" name="Line 840"/>
              <p:cNvSpPr>
                <a:spLocks noChangeShapeType="1"/>
              </p:cNvSpPr>
              <p:nvPr/>
            </p:nvSpPr>
            <p:spPr bwMode="auto">
              <a:xfrm flipV="1">
                <a:off x="2736" y="2056"/>
                <a:ext cx="13" cy="10"/>
              </a:xfrm>
              <a:prstGeom prst="line">
                <a:avLst/>
              </a:prstGeom>
              <a:noFill/>
              <a:ln w="4763">
                <a:solidFill>
                  <a:srgbClr val="D8C6E0"/>
                </a:solidFill>
                <a:round/>
                <a:headEnd/>
                <a:tailEnd/>
              </a:ln>
            </p:spPr>
            <p:txBody>
              <a:bodyPr/>
              <a:lstStyle/>
              <a:p>
                <a:pPr algn="l" rtl="0"/>
                <a:endParaRPr lang="en-US"/>
              </a:p>
            </p:txBody>
          </p:sp>
          <p:sp>
            <p:nvSpPr>
              <p:cNvPr id="20786" name="Freeform 841"/>
              <p:cNvSpPr>
                <a:spLocks/>
              </p:cNvSpPr>
              <p:nvPr/>
            </p:nvSpPr>
            <p:spPr bwMode="auto">
              <a:xfrm>
                <a:off x="2688" y="2056"/>
                <a:ext cx="39" cy="16"/>
              </a:xfrm>
              <a:custGeom>
                <a:avLst/>
                <a:gdLst>
                  <a:gd name="T0" fmla="*/ 24 w 39"/>
                  <a:gd name="T1" fmla="*/ 0 h 16"/>
                  <a:gd name="T2" fmla="*/ 39 w 39"/>
                  <a:gd name="T3" fmla="*/ 16 h 16"/>
                  <a:gd name="T4" fmla="*/ 0 w 39"/>
                  <a:gd name="T5" fmla="*/ 16 h 16"/>
                  <a:gd name="T6" fmla="*/ 0 60000 65536"/>
                  <a:gd name="T7" fmla="*/ 0 60000 65536"/>
                  <a:gd name="T8" fmla="*/ 0 60000 65536"/>
                  <a:gd name="T9" fmla="*/ 0 w 39"/>
                  <a:gd name="T10" fmla="*/ 0 h 16"/>
                  <a:gd name="T11" fmla="*/ 39 w 39"/>
                  <a:gd name="T12" fmla="*/ 16 h 16"/>
                </a:gdLst>
                <a:ahLst/>
                <a:cxnLst>
                  <a:cxn ang="T6">
                    <a:pos x="T0" y="T1"/>
                  </a:cxn>
                  <a:cxn ang="T7">
                    <a:pos x="T2" y="T3"/>
                  </a:cxn>
                  <a:cxn ang="T8">
                    <a:pos x="T4" y="T5"/>
                  </a:cxn>
                </a:cxnLst>
                <a:rect l="T9" t="T10" r="T11" b="T12"/>
                <a:pathLst>
                  <a:path w="39" h="16">
                    <a:moveTo>
                      <a:pt x="24" y="0"/>
                    </a:moveTo>
                    <a:lnTo>
                      <a:pt x="39" y="16"/>
                    </a:lnTo>
                    <a:lnTo>
                      <a:pt x="0" y="16"/>
                    </a:lnTo>
                  </a:path>
                </a:pathLst>
              </a:custGeom>
              <a:noFill/>
              <a:ln w="4763">
                <a:solidFill>
                  <a:srgbClr val="D8C6E0"/>
                </a:solidFill>
                <a:prstDash val="solid"/>
                <a:round/>
                <a:headEnd/>
                <a:tailEnd/>
              </a:ln>
            </p:spPr>
            <p:txBody>
              <a:bodyPr/>
              <a:lstStyle/>
              <a:p>
                <a:pPr algn="l" rtl="0"/>
                <a:endParaRPr lang="en-US"/>
              </a:p>
            </p:txBody>
          </p:sp>
          <p:sp>
            <p:nvSpPr>
              <p:cNvPr id="20787" name="Freeform 842"/>
              <p:cNvSpPr>
                <a:spLocks/>
              </p:cNvSpPr>
              <p:nvPr/>
            </p:nvSpPr>
            <p:spPr bwMode="auto">
              <a:xfrm>
                <a:off x="2714" y="205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0788" name="Freeform 843"/>
              <p:cNvSpPr>
                <a:spLocks/>
              </p:cNvSpPr>
              <p:nvPr/>
            </p:nvSpPr>
            <p:spPr bwMode="auto">
              <a:xfrm>
                <a:off x="2690"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0789" name="Freeform 844"/>
              <p:cNvSpPr>
                <a:spLocks/>
              </p:cNvSpPr>
              <p:nvPr/>
            </p:nvSpPr>
            <p:spPr bwMode="auto">
              <a:xfrm>
                <a:off x="2694" y="2057"/>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D8C6E0"/>
              </a:solidFill>
              <a:ln w="9525">
                <a:noFill/>
                <a:round/>
                <a:headEnd/>
                <a:tailEnd/>
              </a:ln>
            </p:spPr>
            <p:txBody>
              <a:bodyPr/>
              <a:lstStyle/>
              <a:p>
                <a:pPr algn="l" rtl="0"/>
                <a:endParaRPr lang="en-US"/>
              </a:p>
            </p:txBody>
          </p:sp>
          <p:sp>
            <p:nvSpPr>
              <p:cNvPr id="20790" name="Freeform 845"/>
              <p:cNvSpPr>
                <a:spLocks/>
              </p:cNvSpPr>
              <p:nvPr/>
            </p:nvSpPr>
            <p:spPr bwMode="auto">
              <a:xfrm>
                <a:off x="2680" y="2068"/>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pPr algn="l" rtl="0"/>
                <a:endParaRPr lang="en-US"/>
              </a:p>
            </p:txBody>
          </p:sp>
          <p:sp>
            <p:nvSpPr>
              <p:cNvPr id="20791" name="Line 846"/>
              <p:cNvSpPr>
                <a:spLocks noChangeShapeType="1"/>
              </p:cNvSpPr>
              <p:nvPr/>
            </p:nvSpPr>
            <p:spPr bwMode="auto">
              <a:xfrm flipH="1">
                <a:off x="2679" y="2055"/>
                <a:ext cx="14" cy="12"/>
              </a:xfrm>
              <a:prstGeom prst="line">
                <a:avLst/>
              </a:prstGeom>
              <a:noFill/>
              <a:ln w="4763">
                <a:solidFill>
                  <a:srgbClr val="D8C6E0"/>
                </a:solidFill>
                <a:round/>
                <a:headEnd/>
                <a:tailEnd/>
              </a:ln>
            </p:spPr>
            <p:txBody>
              <a:bodyPr/>
              <a:lstStyle/>
              <a:p>
                <a:pPr algn="l" rtl="0"/>
                <a:endParaRPr lang="en-US"/>
              </a:p>
            </p:txBody>
          </p:sp>
          <p:sp>
            <p:nvSpPr>
              <p:cNvPr id="20792" name="Line 847"/>
              <p:cNvSpPr>
                <a:spLocks noChangeShapeType="1"/>
              </p:cNvSpPr>
              <p:nvPr/>
            </p:nvSpPr>
            <p:spPr bwMode="auto">
              <a:xfrm flipH="1">
                <a:off x="2617" y="2055"/>
                <a:ext cx="13" cy="11"/>
              </a:xfrm>
              <a:prstGeom prst="line">
                <a:avLst/>
              </a:prstGeom>
              <a:noFill/>
              <a:ln w="4763">
                <a:solidFill>
                  <a:srgbClr val="D8C6E0"/>
                </a:solidFill>
                <a:round/>
                <a:headEnd/>
                <a:tailEnd/>
              </a:ln>
            </p:spPr>
            <p:txBody>
              <a:bodyPr/>
              <a:lstStyle/>
              <a:p>
                <a:pPr algn="l" rtl="0"/>
                <a:endParaRPr lang="en-US"/>
              </a:p>
            </p:txBody>
          </p:sp>
          <p:sp>
            <p:nvSpPr>
              <p:cNvPr id="20793" name="Freeform 848"/>
              <p:cNvSpPr>
                <a:spLocks/>
              </p:cNvSpPr>
              <p:nvPr/>
            </p:nvSpPr>
            <p:spPr bwMode="auto">
              <a:xfrm>
                <a:off x="2632"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20794" name="Freeform 849"/>
              <p:cNvSpPr>
                <a:spLocks/>
              </p:cNvSpPr>
              <p:nvPr/>
            </p:nvSpPr>
            <p:spPr bwMode="auto">
              <a:xfrm>
                <a:off x="2618" y="2067"/>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pPr algn="l" rtl="0"/>
                <a:endParaRPr lang="en-US"/>
              </a:p>
            </p:txBody>
          </p:sp>
          <p:sp>
            <p:nvSpPr>
              <p:cNvPr id="20795" name="Freeform 850"/>
              <p:cNvSpPr>
                <a:spLocks/>
              </p:cNvSpPr>
              <p:nvPr/>
            </p:nvSpPr>
            <p:spPr bwMode="auto">
              <a:xfrm>
                <a:off x="2577"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20796" name="Freeform 851"/>
              <p:cNvSpPr>
                <a:spLocks/>
              </p:cNvSpPr>
              <p:nvPr/>
            </p:nvSpPr>
            <p:spPr bwMode="auto">
              <a:xfrm>
                <a:off x="2562" y="2066"/>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0797" name="Line 852"/>
              <p:cNvSpPr>
                <a:spLocks noChangeShapeType="1"/>
              </p:cNvSpPr>
              <p:nvPr/>
            </p:nvSpPr>
            <p:spPr bwMode="auto">
              <a:xfrm flipH="1">
                <a:off x="2560" y="2055"/>
                <a:ext cx="16" cy="10"/>
              </a:xfrm>
              <a:prstGeom prst="line">
                <a:avLst/>
              </a:prstGeom>
              <a:noFill/>
              <a:ln w="4763">
                <a:solidFill>
                  <a:srgbClr val="D8C6E0"/>
                </a:solidFill>
                <a:round/>
                <a:headEnd/>
                <a:tailEnd/>
              </a:ln>
            </p:spPr>
            <p:txBody>
              <a:bodyPr/>
              <a:lstStyle/>
              <a:p>
                <a:pPr algn="l" rtl="0"/>
                <a:endParaRPr lang="en-US"/>
              </a:p>
            </p:txBody>
          </p:sp>
          <p:sp>
            <p:nvSpPr>
              <p:cNvPr id="20798" name="Freeform 853"/>
              <p:cNvSpPr>
                <a:spLocks/>
              </p:cNvSpPr>
              <p:nvPr/>
            </p:nvSpPr>
            <p:spPr bwMode="auto">
              <a:xfrm>
                <a:off x="2566" y="2055"/>
                <a:ext cx="39" cy="17"/>
              </a:xfrm>
              <a:custGeom>
                <a:avLst/>
                <a:gdLst>
                  <a:gd name="T0" fmla="*/ 26 w 39"/>
                  <a:gd name="T1" fmla="*/ 0 h 17"/>
                  <a:gd name="T2" fmla="*/ 39 w 39"/>
                  <a:gd name="T3" fmla="*/ 17 h 17"/>
                  <a:gd name="T4" fmla="*/ 0 w 39"/>
                  <a:gd name="T5" fmla="*/ 17 h 17"/>
                  <a:gd name="T6" fmla="*/ 0 60000 65536"/>
                  <a:gd name="T7" fmla="*/ 0 60000 65536"/>
                  <a:gd name="T8" fmla="*/ 0 60000 65536"/>
                  <a:gd name="T9" fmla="*/ 0 w 39"/>
                  <a:gd name="T10" fmla="*/ 0 h 17"/>
                  <a:gd name="T11" fmla="*/ 39 w 39"/>
                  <a:gd name="T12" fmla="*/ 17 h 17"/>
                </a:gdLst>
                <a:ahLst/>
                <a:cxnLst>
                  <a:cxn ang="T6">
                    <a:pos x="T0" y="T1"/>
                  </a:cxn>
                  <a:cxn ang="T7">
                    <a:pos x="T2" y="T3"/>
                  </a:cxn>
                  <a:cxn ang="T8">
                    <a:pos x="T4" y="T5"/>
                  </a:cxn>
                </a:cxnLst>
                <a:rect l="T9" t="T10" r="T11" b="T12"/>
                <a:pathLst>
                  <a:path w="39" h="17">
                    <a:moveTo>
                      <a:pt x="26" y="0"/>
                    </a:moveTo>
                    <a:lnTo>
                      <a:pt x="39" y="17"/>
                    </a:lnTo>
                    <a:lnTo>
                      <a:pt x="0" y="17"/>
                    </a:lnTo>
                  </a:path>
                </a:pathLst>
              </a:custGeom>
              <a:noFill/>
              <a:ln w="4763">
                <a:solidFill>
                  <a:srgbClr val="D8C6E0"/>
                </a:solidFill>
                <a:prstDash val="solid"/>
                <a:round/>
                <a:headEnd/>
                <a:tailEnd/>
              </a:ln>
            </p:spPr>
            <p:txBody>
              <a:bodyPr/>
              <a:lstStyle/>
              <a:p>
                <a:pPr algn="l" rtl="0"/>
                <a:endParaRPr lang="en-US"/>
              </a:p>
            </p:txBody>
          </p:sp>
          <p:sp>
            <p:nvSpPr>
              <p:cNvPr id="20799" name="Freeform 854"/>
              <p:cNvSpPr>
                <a:spLocks/>
              </p:cNvSpPr>
              <p:nvPr/>
            </p:nvSpPr>
            <p:spPr bwMode="auto">
              <a:xfrm>
                <a:off x="2594" y="2056"/>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pPr algn="l" rtl="0"/>
                <a:endParaRPr lang="en-US"/>
              </a:p>
            </p:txBody>
          </p:sp>
          <p:sp>
            <p:nvSpPr>
              <p:cNvPr id="20800" name="Freeform 855"/>
              <p:cNvSpPr>
                <a:spLocks/>
              </p:cNvSpPr>
              <p:nvPr/>
            </p:nvSpPr>
            <p:spPr bwMode="auto">
              <a:xfrm>
                <a:off x="2568"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0801" name="Freeform 856"/>
              <p:cNvSpPr>
                <a:spLocks/>
              </p:cNvSpPr>
              <p:nvPr/>
            </p:nvSpPr>
            <p:spPr bwMode="auto">
              <a:xfrm>
                <a:off x="2653" y="2057"/>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pPr algn="l" rtl="0"/>
                <a:endParaRPr lang="en-US"/>
              </a:p>
            </p:txBody>
          </p:sp>
          <p:sp>
            <p:nvSpPr>
              <p:cNvPr id="20802" name="Freeform 857"/>
              <p:cNvSpPr>
                <a:spLocks/>
              </p:cNvSpPr>
              <p:nvPr/>
            </p:nvSpPr>
            <p:spPr bwMode="auto">
              <a:xfrm>
                <a:off x="2629"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0803" name="Freeform 858"/>
              <p:cNvSpPr>
                <a:spLocks/>
              </p:cNvSpPr>
              <p:nvPr/>
            </p:nvSpPr>
            <p:spPr bwMode="auto">
              <a:xfrm>
                <a:off x="2520" y="1921"/>
                <a:ext cx="24" cy="12"/>
              </a:xfrm>
              <a:custGeom>
                <a:avLst/>
                <a:gdLst>
                  <a:gd name="T0" fmla="*/ 5 w 24"/>
                  <a:gd name="T1" fmla="*/ 8 h 12"/>
                  <a:gd name="T2" fmla="*/ 3 w 24"/>
                  <a:gd name="T3" fmla="*/ 12 h 12"/>
                  <a:gd name="T4" fmla="*/ 1 w 24"/>
                  <a:gd name="T5" fmla="*/ 10 h 12"/>
                  <a:gd name="T6" fmla="*/ 0 w 24"/>
                  <a:gd name="T7" fmla="*/ 8 h 12"/>
                  <a:gd name="T8" fmla="*/ 0 w 24"/>
                  <a:gd name="T9" fmla="*/ 10 h 12"/>
                  <a:gd name="T10" fmla="*/ 0 w 24"/>
                  <a:gd name="T11" fmla="*/ 11 h 12"/>
                  <a:gd name="T12" fmla="*/ 0 w 24"/>
                  <a:gd name="T13" fmla="*/ 12 h 12"/>
                  <a:gd name="T14" fmla="*/ 2 w 24"/>
                  <a:gd name="T15" fmla="*/ 12 h 12"/>
                  <a:gd name="T16" fmla="*/ 6 w 24"/>
                  <a:gd name="T17" fmla="*/ 9 h 12"/>
                  <a:gd name="T18" fmla="*/ 5 w 24"/>
                  <a:gd name="T19" fmla="*/ 5 h 12"/>
                  <a:gd name="T20" fmla="*/ 3 w 24"/>
                  <a:gd name="T21" fmla="*/ 3 h 12"/>
                  <a:gd name="T22" fmla="*/ 5 w 24"/>
                  <a:gd name="T23" fmla="*/ 1 h 12"/>
                  <a:gd name="T24" fmla="*/ 7 w 24"/>
                  <a:gd name="T25" fmla="*/ 3 h 12"/>
                  <a:gd name="T26" fmla="*/ 8 w 24"/>
                  <a:gd name="T27" fmla="*/ 2 h 12"/>
                  <a:gd name="T28" fmla="*/ 8 w 24"/>
                  <a:gd name="T29" fmla="*/ 1 h 12"/>
                  <a:gd name="T30" fmla="*/ 6 w 24"/>
                  <a:gd name="T31" fmla="*/ 0 h 12"/>
                  <a:gd name="T32" fmla="*/ 2 w 24"/>
                  <a:gd name="T33" fmla="*/ 2 h 12"/>
                  <a:gd name="T34" fmla="*/ 7 w 24"/>
                  <a:gd name="T35" fmla="*/ 6 h 12"/>
                  <a:gd name="T36" fmla="*/ 8 w 24"/>
                  <a:gd name="T37" fmla="*/ 5 h 12"/>
                  <a:gd name="T38" fmla="*/ 9 w 24"/>
                  <a:gd name="T39" fmla="*/ 4 h 12"/>
                  <a:gd name="T40" fmla="*/ 7 w 24"/>
                  <a:gd name="T41" fmla="*/ 10 h 12"/>
                  <a:gd name="T42" fmla="*/ 8 w 24"/>
                  <a:gd name="T43" fmla="*/ 12 h 12"/>
                  <a:gd name="T44" fmla="*/ 12 w 24"/>
                  <a:gd name="T45" fmla="*/ 9 h 12"/>
                  <a:gd name="T46" fmla="*/ 12 w 24"/>
                  <a:gd name="T47" fmla="*/ 11 h 12"/>
                  <a:gd name="T48" fmla="*/ 12 w 24"/>
                  <a:gd name="T49" fmla="*/ 12 h 12"/>
                  <a:gd name="T50" fmla="*/ 15 w 24"/>
                  <a:gd name="T51" fmla="*/ 9 h 12"/>
                  <a:gd name="T52" fmla="*/ 15 w 24"/>
                  <a:gd name="T53" fmla="*/ 9 h 12"/>
                  <a:gd name="T54" fmla="*/ 14 w 24"/>
                  <a:gd name="T55" fmla="*/ 11 h 12"/>
                  <a:gd name="T56" fmla="*/ 14 w 24"/>
                  <a:gd name="T57" fmla="*/ 7 h 12"/>
                  <a:gd name="T58" fmla="*/ 15 w 24"/>
                  <a:gd name="T59" fmla="*/ 3 h 12"/>
                  <a:gd name="T60" fmla="*/ 14 w 24"/>
                  <a:gd name="T61" fmla="*/ 3 h 12"/>
                  <a:gd name="T62" fmla="*/ 13 w 24"/>
                  <a:gd name="T63" fmla="*/ 6 h 12"/>
                  <a:gd name="T64" fmla="*/ 10 w 24"/>
                  <a:gd name="T65" fmla="*/ 11 h 12"/>
                  <a:gd name="T66" fmla="*/ 9 w 24"/>
                  <a:gd name="T67" fmla="*/ 10 h 12"/>
                  <a:gd name="T68" fmla="*/ 11 w 24"/>
                  <a:gd name="T69" fmla="*/ 4 h 12"/>
                  <a:gd name="T70" fmla="*/ 9 w 24"/>
                  <a:gd name="T71" fmla="*/ 4 h 12"/>
                  <a:gd name="T72" fmla="*/ 22 w 24"/>
                  <a:gd name="T73" fmla="*/ 3 h 12"/>
                  <a:gd name="T74" fmla="*/ 19 w 24"/>
                  <a:gd name="T75" fmla="*/ 7 h 12"/>
                  <a:gd name="T76" fmla="*/ 19 w 24"/>
                  <a:gd name="T77" fmla="*/ 4 h 12"/>
                  <a:gd name="T78" fmla="*/ 19 w 24"/>
                  <a:gd name="T79" fmla="*/ 3 h 12"/>
                  <a:gd name="T80" fmla="*/ 16 w 24"/>
                  <a:gd name="T81" fmla="*/ 6 h 12"/>
                  <a:gd name="T82" fmla="*/ 16 w 24"/>
                  <a:gd name="T83" fmla="*/ 6 h 12"/>
                  <a:gd name="T84" fmla="*/ 17 w 24"/>
                  <a:gd name="T85" fmla="*/ 4 h 12"/>
                  <a:gd name="T86" fmla="*/ 17 w 24"/>
                  <a:gd name="T87" fmla="*/ 7 h 12"/>
                  <a:gd name="T88" fmla="*/ 16 w 24"/>
                  <a:gd name="T89" fmla="*/ 12 h 12"/>
                  <a:gd name="T90" fmla="*/ 17 w 24"/>
                  <a:gd name="T91" fmla="*/ 11 h 12"/>
                  <a:gd name="T92" fmla="*/ 18 w 24"/>
                  <a:gd name="T93" fmla="*/ 8 h 12"/>
                  <a:gd name="T94" fmla="*/ 21 w 24"/>
                  <a:gd name="T95" fmla="*/ 4 h 12"/>
                  <a:gd name="T96" fmla="*/ 22 w 24"/>
                  <a:gd name="T97" fmla="*/ 4 h 12"/>
                  <a:gd name="T98" fmla="*/ 20 w 24"/>
                  <a:gd name="T99" fmla="*/ 11 h 12"/>
                  <a:gd name="T100" fmla="*/ 21 w 24"/>
                  <a:gd name="T101" fmla="*/ 12 h 12"/>
                  <a:gd name="T102" fmla="*/ 24 w 24"/>
                  <a:gd name="T103" fmla="*/ 9 h 12"/>
                  <a:gd name="T104" fmla="*/ 24 w 24"/>
                  <a:gd name="T105" fmla="*/ 8 h 12"/>
                  <a:gd name="T106" fmla="*/ 22 w 24"/>
                  <a:gd name="T107" fmla="*/ 11 h 12"/>
                  <a:gd name="T108" fmla="*/ 23 w 24"/>
                  <a:gd name="T109" fmla="*/ 6 h 12"/>
                  <a:gd name="T110" fmla="*/ 23 w 24"/>
                  <a:gd name="T111" fmla="*/ 3 h 1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4"/>
                  <a:gd name="T169" fmla="*/ 0 h 12"/>
                  <a:gd name="T170" fmla="*/ 24 w 24"/>
                  <a:gd name="T171" fmla="*/ 12 h 1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4" h="12">
                    <a:moveTo>
                      <a:pt x="2" y="3"/>
                    </a:moveTo>
                    <a:lnTo>
                      <a:pt x="2" y="4"/>
                    </a:lnTo>
                    <a:lnTo>
                      <a:pt x="2" y="5"/>
                    </a:lnTo>
                    <a:lnTo>
                      <a:pt x="3" y="6"/>
                    </a:lnTo>
                    <a:lnTo>
                      <a:pt x="4" y="7"/>
                    </a:lnTo>
                    <a:lnTo>
                      <a:pt x="4" y="8"/>
                    </a:lnTo>
                    <a:lnTo>
                      <a:pt x="5" y="8"/>
                    </a:lnTo>
                    <a:lnTo>
                      <a:pt x="5" y="9"/>
                    </a:lnTo>
                    <a:lnTo>
                      <a:pt x="5" y="10"/>
                    </a:lnTo>
                    <a:lnTo>
                      <a:pt x="4" y="11"/>
                    </a:lnTo>
                    <a:lnTo>
                      <a:pt x="3" y="11"/>
                    </a:lnTo>
                    <a:lnTo>
                      <a:pt x="3" y="12"/>
                    </a:lnTo>
                    <a:lnTo>
                      <a:pt x="2" y="12"/>
                    </a:lnTo>
                    <a:lnTo>
                      <a:pt x="2" y="11"/>
                    </a:lnTo>
                    <a:lnTo>
                      <a:pt x="1" y="11"/>
                    </a:lnTo>
                    <a:lnTo>
                      <a:pt x="1" y="10"/>
                    </a:lnTo>
                    <a:lnTo>
                      <a:pt x="1" y="9"/>
                    </a:lnTo>
                    <a:lnTo>
                      <a:pt x="1" y="8"/>
                    </a:lnTo>
                    <a:lnTo>
                      <a:pt x="0" y="8"/>
                    </a:lnTo>
                    <a:lnTo>
                      <a:pt x="0" y="9"/>
                    </a:lnTo>
                    <a:lnTo>
                      <a:pt x="0" y="10"/>
                    </a:lnTo>
                    <a:lnTo>
                      <a:pt x="0" y="11"/>
                    </a:lnTo>
                    <a:lnTo>
                      <a:pt x="0" y="12"/>
                    </a:lnTo>
                    <a:lnTo>
                      <a:pt x="1" y="12"/>
                    </a:lnTo>
                    <a:lnTo>
                      <a:pt x="2" y="12"/>
                    </a:lnTo>
                    <a:lnTo>
                      <a:pt x="3" y="12"/>
                    </a:lnTo>
                    <a:lnTo>
                      <a:pt x="4" y="12"/>
                    </a:lnTo>
                    <a:lnTo>
                      <a:pt x="5" y="11"/>
                    </a:lnTo>
                    <a:lnTo>
                      <a:pt x="6" y="10"/>
                    </a:lnTo>
                    <a:lnTo>
                      <a:pt x="6" y="9"/>
                    </a:lnTo>
                    <a:lnTo>
                      <a:pt x="6" y="8"/>
                    </a:lnTo>
                    <a:lnTo>
                      <a:pt x="6" y="7"/>
                    </a:lnTo>
                    <a:lnTo>
                      <a:pt x="6" y="6"/>
                    </a:lnTo>
                    <a:lnTo>
                      <a:pt x="5" y="6"/>
                    </a:lnTo>
                    <a:lnTo>
                      <a:pt x="5" y="5"/>
                    </a:lnTo>
                    <a:lnTo>
                      <a:pt x="5" y="4"/>
                    </a:lnTo>
                    <a:lnTo>
                      <a:pt x="4" y="4"/>
                    </a:lnTo>
                    <a:lnTo>
                      <a:pt x="3" y="3"/>
                    </a:lnTo>
                    <a:lnTo>
                      <a:pt x="3" y="2"/>
                    </a:lnTo>
                    <a:lnTo>
                      <a:pt x="3" y="1"/>
                    </a:lnTo>
                    <a:lnTo>
                      <a:pt x="4" y="1"/>
                    </a:lnTo>
                    <a:lnTo>
                      <a:pt x="5" y="1"/>
                    </a:lnTo>
                    <a:lnTo>
                      <a:pt x="5" y="0"/>
                    </a:lnTo>
                    <a:lnTo>
                      <a:pt x="6" y="1"/>
                    </a:lnTo>
                    <a:lnTo>
                      <a:pt x="7" y="2"/>
                    </a:lnTo>
                    <a:lnTo>
                      <a:pt x="7" y="3"/>
                    </a:lnTo>
                    <a:lnTo>
                      <a:pt x="8" y="2"/>
                    </a:lnTo>
                    <a:lnTo>
                      <a:pt x="8" y="1"/>
                    </a:lnTo>
                    <a:lnTo>
                      <a:pt x="8" y="0"/>
                    </a:lnTo>
                    <a:lnTo>
                      <a:pt x="7" y="0"/>
                    </a:lnTo>
                    <a:lnTo>
                      <a:pt x="6" y="0"/>
                    </a:lnTo>
                    <a:lnTo>
                      <a:pt x="5" y="0"/>
                    </a:lnTo>
                    <a:lnTo>
                      <a:pt x="4" y="0"/>
                    </a:lnTo>
                    <a:lnTo>
                      <a:pt x="3" y="1"/>
                    </a:lnTo>
                    <a:lnTo>
                      <a:pt x="2" y="1"/>
                    </a:lnTo>
                    <a:lnTo>
                      <a:pt x="2" y="2"/>
                    </a:lnTo>
                    <a:lnTo>
                      <a:pt x="2" y="3"/>
                    </a:lnTo>
                    <a:lnTo>
                      <a:pt x="7" y="6"/>
                    </a:lnTo>
                    <a:lnTo>
                      <a:pt x="8" y="6"/>
                    </a:lnTo>
                    <a:lnTo>
                      <a:pt x="8" y="5"/>
                    </a:lnTo>
                    <a:lnTo>
                      <a:pt x="8" y="4"/>
                    </a:lnTo>
                    <a:lnTo>
                      <a:pt x="9" y="4"/>
                    </a:lnTo>
                    <a:lnTo>
                      <a:pt x="9" y="5"/>
                    </a:lnTo>
                    <a:lnTo>
                      <a:pt x="9" y="6"/>
                    </a:lnTo>
                    <a:lnTo>
                      <a:pt x="8" y="6"/>
                    </a:lnTo>
                    <a:lnTo>
                      <a:pt x="8" y="7"/>
                    </a:lnTo>
                    <a:lnTo>
                      <a:pt x="8" y="8"/>
                    </a:lnTo>
                    <a:lnTo>
                      <a:pt x="7" y="9"/>
                    </a:lnTo>
                    <a:lnTo>
                      <a:pt x="7" y="10"/>
                    </a:lnTo>
                    <a:lnTo>
                      <a:pt x="7" y="11"/>
                    </a:lnTo>
                    <a:lnTo>
                      <a:pt x="7" y="12"/>
                    </a:lnTo>
                    <a:lnTo>
                      <a:pt x="8" y="12"/>
                    </a:lnTo>
                    <a:lnTo>
                      <a:pt x="9" y="12"/>
                    </a:lnTo>
                    <a:lnTo>
                      <a:pt x="10" y="11"/>
                    </a:lnTo>
                    <a:lnTo>
                      <a:pt x="11" y="10"/>
                    </a:lnTo>
                    <a:lnTo>
                      <a:pt x="11" y="9"/>
                    </a:lnTo>
                    <a:lnTo>
                      <a:pt x="12" y="9"/>
                    </a:lnTo>
                    <a:lnTo>
                      <a:pt x="12" y="8"/>
                    </a:lnTo>
                    <a:lnTo>
                      <a:pt x="12" y="9"/>
                    </a:lnTo>
                    <a:lnTo>
                      <a:pt x="12" y="10"/>
                    </a:lnTo>
                    <a:lnTo>
                      <a:pt x="12" y="11"/>
                    </a:lnTo>
                    <a:lnTo>
                      <a:pt x="12" y="12"/>
                    </a:lnTo>
                    <a:lnTo>
                      <a:pt x="13" y="12"/>
                    </a:lnTo>
                    <a:lnTo>
                      <a:pt x="14" y="11"/>
                    </a:lnTo>
                    <a:lnTo>
                      <a:pt x="15" y="10"/>
                    </a:lnTo>
                    <a:lnTo>
                      <a:pt x="15" y="9"/>
                    </a:lnTo>
                    <a:lnTo>
                      <a:pt x="15" y="8"/>
                    </a:lnTo>
                    <a:lnTo>
                      <a:pt x="15" y="9"/>
                    </a:lnTo>
                    <a:lnTo>
                      <a:pt x="14" y="10"/>
                    </a:lnTo>
                    <a:lnTo>
                      <a:pt x="14" y="11"/>
                    </a:lnTo>
                    <a:lnTo>
                      <a:pt x="13" y="11"/>
                    </a:lnTo>
                    <a:lnTo>
                      <a:pt x="13" y="10"/>
                    </a:lnTo>
                    <a:lnTo>
                      <a:pt x="14" y="9"/>
                    </a:lnTo>
                    <a:lnTo>
                      <a:pt x="14" y="8"/>
                    </a:lnTo>
                    <a:lnTo>
                      <a:pt x="14" y="7"/>
                    </a:lnTo>
                    <a:lnTo>
                      <a:pt x="15" y="6"/>
                    </a:lnTo>
                    <a:lnTo>
                      <a:pt x="15" y="4"/>
                    </a:lnTo>
                    <a:lnTo>
                      <a:pt x="15" y="3"/>
                    </a:lnTo>
                    <a:lnTo>
                      <a:pt x="14" y="3"/>
                    </a:lnTo>
                    <a:lnTo>
                      <a:pt x="14" y="4"/>
                    </a:lnTo>
                    <a:lnTo>
                      <a:pt x="13" y="4"/>
                    </a:lnTo>
                    <a:lnTo>
                      <a:pt x="13" y="5"/>
                    </a:lnTo>
                    <a:lnTo>
                      <a:pt x="13" y="6"/>
                    </a:lnTo>
                    <a:lnTo>
                      <a:pt x="13" y="7"/>
                    </a:lnTo>
                    <a:lnTo>
                      <a:pt x="12" y="7"/>
                    </a:lnTo>
                    <a:lnTo>
                      <a:pt x="12" y="8"/>
                    </a:lnTo>
                    <a:lnTo>
                      <a:pt x="11" y="9"/>
                    </a:lnTo>
                    <a:lnTo>
                      <a:pt x="11" y="10"/>
                    </a:lnTo>
                    <a:lnTo>
                      <a:pt x="10" y="10"/>
                    </a:lnTo>
                    <a:lnTo>
                      <a:pt x="10" y="11"/>
                    </a:lnTo>
                    <a:lnTo>
                      <a:pt x="9" y="11"/>
                    </a:lnTo>
                    <a:lnTo>
                      <a:pt x="9" y="10"/>
                    </a:lnTo>
                    <a:lnTo>
                      <a:pt x="9" y="9"/>
                    </a:lnTo>
                    <a:lnTo>
                      <a:pt x="9" y="8"/>
                    </a:lnTo>
                    <a:lnTo>
                      <a:pt x="10" y="7"/>
                    </a:lnTo>
                    <a:lnTo>
                      <a:pt x="10" y="6"/>
                    </a:lnTo>
                    <a:lnTo>
                      <a:pt x="11" y="5"/>
                    </a:lnTo>
                    <a:lnTo>
                      <a:pt x="11" y="4"/>
                    </a:lnTo>
                    <a:lnTo>
                      <a:pt x="11" y="3"/>
                    </a:lnTo>
                    <a:lnTo>
                      <a:pt x="10" y="3"/>
                    </a:lnTo>
                    <a:lnTo>
                      <a:pt x="9" y="3"/>
                    </a:lnTo>
                    <a:lnTo>
                      <a:pt x="9" y="4"/>
                    </a:lnTo>
                    <a:lnTo>
                      <a:pt x="8" y="4"/>
                    </a:lnTo>
                    <a:lnTo>
                      <a:pt x="7" y="5"/>
                    </a:lnTo>
                    <a:lnTo>
                      <a:pt x="7" y="6"/>
                    </a:lnTo>
                    <a:lnTo>
                      <a:pt x="2" y="3"/>
                    </a:lnTo>
                    <a:lnTo>
                      <a:pt x="22" y="3"/>
                    </a:lnTo>
                    <a:lnTo>
                      <a:pt x="21" y="3"/>
                    </a:lnTo>
                    <a:lnTo>
                      <a:pt x="21" y="4"/>
                    </a:lnTo>
                    <a:lnTo>
                      <a:pt x="20" y="4"/>
                    </a:lnTo>
                    <a:lnTo>
                      <a:pt x="20" y="5"/>
                    </a:lnTo>
                    <a:lnTo>
                      <a:pt x="19" y="6"/>
                    </a:lnTo>
                    <a:lnTo>
                      <a:pt x="19" y="7"/>
                    </a:lnTo>
                    <a:lnTo>
                      <a:pt x="19" y="6"/>
                    </a:lnTo>
                    <a:lnTo>
                      <a:pt x="19" y="5"/>
                    </a:lnTo>
                    <a:lnTo>
                      <a:pt x="19" y="4"/>
                    </a:lnTo>
                    <a:lnTo>
                      <a:pt x="19" y="3"/>
                    </a:lnTo>
                    <a:lnTo>
                      <a:pt x="18" y="3"/>
                    </a:lnTo>
                    <a:lnTo>
                      <a:pt x="17" y="3"/>
                    </a:lnTo>
                    <a:lnTo>
                      <a:pt x="17" y="4"/>
                    </a:lnTo>
                    <a:lnTo>
                      <a:pt x="16" y="5"/>
                    </a:lnTo>
                    <a:lnTo>
                      <a:pt x="16" y="6"/>
                    </a:lnTo>
                    <a:lnTo>
                      <a:pt x="16" y="5"/>
                    </a:lnTo>
                    <a:lnTo>
                      <a:pt x="17" y="5"/>
                    </a:lnTo>
                    <a:lnTo>
                      <a:pt x="17" y="4"/>
                    </a:lnTo>
                    <a:lnTo>
                      <a:pt x="18" y="4"/>
                    </a:lnTo>
                    <a:lnTo>
                      <a:pt x="18" y="5"/>
                    </a:lnTo>
                    <a:lnTo>
                      <a:pt x="17" y="5"/>
                    </a:lnTo>
                    <a:lnTo>
                      <a:pt x="17" y="6"/>
                    </a:lnTo>
                    <a:lnTo>
                      <a:pt x="17" y="7"/>
                    </a:lnTo>
                    <a:lnTo>
                      <a:pt x="17" y="8"/>
                    </a:lnTo>
                    <a:lnTo>
                      <a:pt x="16" y="9"/>
                    </a:lnTo>
                    <a:lnTo>
                      <a:pt x="16" y="11"/>
                    </a:lnTo>
                    <a:lnTo>
                      <a:pt x="16" y="12"/>
                    </a:lnTo>
                    <a:lnTo>
                      <a:pt x="17" y="12"/>
                    </a:lnTo>
                    <a:lnTo>
                      <a:pt x="17" y="11"/>
                    </a:lnTo>
                    <a:lnTo>
                      <a:pt x="17" y="10"/>
                    </a:lnTo>
                    <a:lnTo>
                      <a:pt x="18" y="10"/>
                    </a:lnTo>
                    <a:lnTo>
                      <a:pt x="18" y="9"/>
                    </a:lnTo>
                    <a:lnTo>
                      <a:pt x="18" y="8"/>
                    </a:lnTo>
                    <a:lnTo>
                      <a:pt x="19" y="7"/>
                    </a:lnTo>
                    <a:lnTo>
                      <a:pt x="19" y="6"/>
                    </a:lnTo>
                    <a:lnTo>
                      <a:pt x="20" y="5"/>
                    </a:lnTo>
                    <a:lnTo>
                      <a:pt x="21" y="4"/>
                    </a:lnTo>
                    <a:lnTo>
                      <a:pt x="22" y="4"/>
                    </a:lnTo>
                    <a:lnTo>
                      <a:pt x="22" y="5"/>
                    </a:lnTo>
                    <a:lnTo>
                      <a:pt x="21" y="6"/>
                    </a:lnTo>
                    <a:lnTo>
                      <a:pt x="21" y="7"/>
                    </a:lnTo>
                    <a:lnTo>
                      <a:pt x="21" y="8"/>
                    </a:lnTo>
                    <a:lnTo>
                      <a:pt x="21" y="9"/>
                    </a:lnTo>
                    <a:lnTo>
                      <a:pt x="20" y="10"/>
                    </a:lnTo>
                    <a:lnTo>
                      <a:pt x="20" y="11"/>
                    </a:lnTo>
                    <a:lnTo>
                      <a:pt x="21" y="12"/>
                    </a:lnTo>
                    <a:lnTo>
                      <a:pt x="22" y="11"/>
                    </a:lnTo>
                    <a:lnTo>
                      <a:pt x="23" y="11"/>
                    </a:lnTo>
                    <a:lnTo>
                      <a:pt x="23" y="10"/>
                    </a:lnTo>
                    <a:lnTo>
                      <a:pt x="24" y="9"/>
                    </a:lnTo>
                    <a:lnTo>
                      <a:pt x="24" y="8"/>
                    </a:lnTo>
                    <a:lnTo>
                      <a:pt x="24" y="9"/>
                    </a:lnTo>
                    <a:lnTo>
                      <a:pt x="23" y="9"/>
                    </a:lnTo>
                    <a:lnTo>
                      <a:pt x="22" y="10"/>
                    </a:lnTo>
                    <a:lnTo>
                      <a:pt x="22" y="11"/>
                    </a:lnTo>
                    <a:lnTo>
                      <a:pt x="22" y="10"/>
                    </a:lnTo>
                    <a:lnTo>
                      <a:pt x="22" y="9"/>
                    </a:lnTo>
                    <a:lnTo>
                      <a:pt x="22" y="8"/>
                    </a:lnTo>
                    <a:lnTo>
                      <a:pt x="23" y="7"/>
                    </a:lnTo>
                    <a:lnTo>
                      <a:pt x="23" y="6"/>
                    </a:lnTo>
                    <a:lnTo>
                      <a:pt x="24" y="5"/>
                    </a:lnTo>
                    <a:lnTo>
                      <a:pt x="24" y="4"/>
                    </a:lnTo>
                    <a:lnTo>
                      <a:pt x="23" y="3"/>
                    </a:lnTo>
                    <a:lnTo>
                      <a:pt x="22" y="3"/>
                    </a:lnTo>
                    <a:lnTo>
                      <a:pt x="2" y="3"/>
                    </a:lnTo>
                    <a:close/>
                  </a:path>
                </a:pathLst>
              </a:custGeom>
              <a:solidFill>
                <a:srgbClr val="FFFFFF"/>
              </a:solidFill>
              <a:ln w="9525">
                <a:noFill/>
                <a:round/>
                <a:headEnd/>
                <a:tailEnd/>
              </a:ln>
            </p:spPr>
            <p:txBody>
              <a:bodyPr/>
              <a:lstStyle/>
              <a:p>
                <a:pPr algn="l" rtl="0"/>
                <a:endParaRPr lang="en-US"/>
              </a:p>
            </p:txBody>
          </p:sp>
          <p:sp>
            <p:nvSpPr>
              <p:cNvPr id="20804" name="Freeform 859"/>
              <p:cNvSpPr>
                <a:spLocks/>
              </p:cNvSpPr>
              <p:nvPr/>
            </p:nvSpPr>
            <p:spPr bwMode="auto">
              <a:xfrm>
                <a:off x="2503" y="1924"/>
                <a:ext cx="5" cy="5"/>
              </a:xfrm>
              <a:custGeom>
                <a:avLst/>
                <a:gdLst>
                  <a:gd name="T0" fmla="*/ 2 w 5"/>
                  <a:gd name="T1" fmla="*/ 4 h 5"/>
                  <a:gd name="T2" fmla="*/ 2 w 5"/>
                  <a:gd name="T3" fmla="*/ 4 h 5"/>
                  <a:gd name="T4" fmla="*/ 2 w 5"/>
                  <a:gd name="T5" fmla="*/ 5 h 5"/>
                  <a:gd name="T6" fmla="*/ 2 w 5"/>
                  <a:gd name="T7" fmla="*/ 5 h 5"/>
                  <a:gd name="T8" fmla="*/ 1 w 5"/>
                  <a:gd name="T9" fmla="*/ 5 h 5"/>
                  <a:gd name="T10" fmla="*/ 1 w 5"/>
                  <a:gd name="T11" fmla="*/ 5 h 5"/>
                  <a:gd name="T12" fmla="*/ 1 w 5"/>
                  <a:gd name="T13" fmla="*/ 5 h 5"/>
                  <a:gd name="T14" fmla="*/ 1 w 5"/>
                  <a:gd name="T15" fmla="*/ 4 h 5"/>
                  <a:gd name="T16" fmla="*/ 1 w 5"/>
                  <a:gd name="T17" fmla="*/ 4 h 5"/>
                  <a:gd name="T18" fmla="*/ 0 w 5"/>
                  <a:gd name="T19" fmla="*/ 4 h 5"/>
                  <a:gd name="T20" fmla="*/ 0 w 5"/>
                  <a:gd name="T21" fmla="*/ 4 h 5"/>
                  <a:gd name="T22" fmla="*/ 0 w 5"/>
                  <a:gd name="T23" fmla="*/ 4 h 5"/>
                  <a:gd name="T24" fmla="*/ 0 w 5"/>
                  <a:gd name="T25" fmla="*/ 3 h 5"/>
                  <a:gd name="T26" fmla="*/ 0 w 5"/>
                  <a:gd name="T27" fmla="*/ 3 h 5"/>
                  <a:gd name="T28" fmla="*/ 0 w 5"/>
                  <a:gd name="T29" fmla="*/ 3 h 5"/>
                  <a:gd name="T30" fmla="*/ 0 w 5"/>
                  <a:gd name="T31" fmla="*/ 3 h 5"/>
                  <a:gd name="T32" fmla="*/ 0 w 5"/>
                  <a:gd name="T33" fmla="*/ 3 h 5"/>
                  <a:gd name="T34" fmla="*/ 3 w 5"/>
                  <a:gd name="T35" fmla="*/ 0 h 5"/>
                  <a:gd name="T36" fmla="*/ 4 w 5"/>
                  <a:gd name="T37" fmla="*/ 0 h 5"/>
                  <a:gd name="T38" fmla="*/ 1 w 5"/>
                  <a:gd name="T39" fmla="*/ 3 h 5"/>
                  <a:gd name="T40" fmla="*/ 1 w 5"/>
                  <a:gd name="T41" fmla="*/ 4 h 5"/>
                  <a:gd name="T42" fmla="*/ 4 w 5"/>
                  <a:gd name="T43" fmla="*/ 0 h 5"/>
                  <a:gd name="T44" fmla="*/ 5 w 5"/>
                  <a:gd name="T45" fmla="*/ 1 h 5"/>
                  <a:gd name="T46" fmla="*/ 2 w 5"/>
                  <a:gd name="T47" fmla="*/ 4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4"/>
                    </a:moveTo>
                    <a:lnTo>
                      <a:pt x="2" y="4"/>
                    </a:lnTo>
                    <a:lnTo>
                      <a:pt x="2" y="5"/>
                    </a:lnTo>
                    <a:lnTo>
                      <a:pt x="1" y="5"/>
                    </a:lnTo>
                    <a:lnTo>
                      <a:pt x="1" y="4"/>
                    </a:lnTo>
                    <a:lnTo>
                      <a:pt x="0" y="4"/>
                    </a:lnTo>
                    <a:lnTo>
                      <a:pt x="0" y="3"/>
                    </a:lnTo>
                    <a:lnTo>
                      <a:pt x="3" y="0"/>
                    </a:lnTo>
                    <a:lnTo>
                      <a:pt x="4" y="0"/>
                    </a:lnTo>
                    <a:lnTo>
                      <a:pt x="1" y="3"/>
                    </a:lnTo>
                    <a:lnTo>
                      <a:pt x="1" y="4"/>
                    </a:lnTo>
                    <a:lnTo>
                      <a:pt x="4" y="0"/>
                    </a:lnTo>
                    <a:lnTo>
                      <a:pt x="5" y="1"/>
                    </a:lnTo>
                    <a:lnTo>
                      <a:pt x="2" y="4"/>
                    </a:lnTo>
                    <a:close/>
                  </a:path>
                </a:pathLst>
              </a:custGeom>
              <a:solidFill>
                <a:srgbClr val="FFFFFF"/>
              </a:solidFill>
              <a:ln w="9525">
                <a:noFill/>
                <a:round/>
                <a:headEnd/>
                <a:tailEnd/>
              </a:ln>
            </p:spPr>
            <p:txBody>
              <a:bodyPr/>
              <a:lstStyle/>
              <a:p>
                <a:pPr algn="l" rtl="0"/>
                <a:endParaRPr lang="en-US"/>
              </a:p>
            </p:txBody>
          </p:sp>
          <p:sp>
            <p:nvSpPr>
              <p:cNvPr id="20805" name="Freeform 860"/>
              <p:cNvSpPr>
                <a:spLocks/>
              </p:cNvSpPr>
              <p:nvPr/>
            </p:nvSpPr>
            <p:spPr bwMode="auto">
              <a:xfrm>
                <a:off x="2505"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1 h 5"/>
                  <a:gd name="T20" fmla="*/ 5 w 5"/>
                  <a:gd name="T21" fmla="*/ 1 h 5"/>
                  <a:gd name="T22" fmla="*/ 5 w 5"/>
                  <a:gd name="T23" fmla="*/ 1 h 5"/>
                  <a:gd name="T24" fmla="*/ 5 w 5"/>
                  <a:gd name="T25" fmla="*/ 1 h 5"/>
                  <a:gd name="T26" fmla="*/ 5 w 5"/>
                  <a:gd name="T27" fmla="*/ 2 h 5"/>
                  <a:gd name="T28" fmla="*/ 5 w 5"/>
                  <a:gd name="T29" fmla="*/ 2 h 5"/>
                  <a:gd name="T30" fmla="*/ 5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4" y="1"/>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pPr algn="l" rtl="0"/>
                <a:endParaRPr lang="en-US"/>
              </a:p>
            </p:txBody>
          </p:sp>
          <p:sp>
            <p:nvSpPr>
              <p:cNvPr id="20806" name="Freeform 861"/>
              <p:cNvSpPr>
                <a:spLocks/>
              </p:cNvSpPr>
              <p:nvPr/>
            </p:nvSpPr>
            <p:spPr bwMode="auto">
              <a:xfrm>
                <a:off x="2507" y="1930"/>
                <a:ext cx="5" cy="5"/>
              </a:xfrm>
              <a:custGeom>
                <a:avLst/>
                <a:gdLst>
                  <a:gd name="T0" fmla="*/ 5 w 5"/>
                  <a:gd name="T1" fmla="*/ 2 h 5"/>
                  <a:gd name="T2" fmla="*/ 5 w 5"/>
                  <a:gd name="T3" fmla="*/ 3 h 5"/>
                  <a:gd name="T4" fmla="*/ 5 w 5"/>
                  <a:gd name="T5" fmla="*/ 3 h 5"/>
                  <a:gd name="T6" fmla="*/ 5 w 5"/>
                  <a:gd name="T7" fmla="*/ 3 h 5"/>
                  <a:gd name="T8" fmla="*/ 5 w 5"/>
                  <a:gd name="T9" fmla="*/ 3 h 5"/>
                  <a:gd name="T10" fmla="*/ 5 w 5"/>
                  <a:gd name="T11" fmla="*/ 4 h 5"/>
                  <a:gd name="T12" fmla="*/ 5 w 5"/>
                  <a:gd name="T13" fmla="*/ 4 h 5"/>
                  <a:gd name="T14" fmla="*/ 5 w 5"/>
                  <a:gd name="T15" fmla="*/ 4 h 5"/>
                  <a:gd name="T16" fmla="*/ 5 w 5"/>
                  <a:gd name="T17" fmla="*/ 4 h 5"/>
                  <a:gd name="T18" fmla="*/ 4 w 5"/>
                  <a:gd name="T19" fmla="*/ 4 h 5"/>
                  <a:gd name="T20" fmla="*/ 4 w 5"/>
                  <a:gd name="T21" fmla="*/ 5 h 5"/>
                  <a:gd name="T22" fmla="*/ 4 w 5"/>
                  <a:gd name="T23" fmla="*/ 5 h 5"/>
                  <a:gd name="T24" fmla="*/ 4 w 5"/>
                  <a:gd name="T25" fmla="*/ 5 h 5"/>
                  <a:gd name="T26" fmla="*/ 3 w 5"/>
                  <a:gd name="T27" fmla="*/ 5 h 5"/>
                  <a:gd name="T28" fmla="*/ 3 w 5"/>
                  <a:gd name="T29" fmla="*/ 5 h 5"/>
                  <a:gd name="T30" fmla="*/ 3 w 5"/>
                  <a:gd name="T31" fmla="*/ 5 h 5"/>
                  <a:gd name="T32" fmla="*/ 3 w 5"/>
                  <a:gd name="T33" fmla="*/ 4 h 5"/>
                  <a:gd name="T34" fmla="*/ 0 w 5"/>
                  <a:gd name="T35" fmla="*/ 2 h 5"/>
                  <a:gd name="T36" fmla="*/ 0 w 5"/>
                  <a:gd name="T37" fmla="*/ 1 h 5"/>
                  <a:gd name="T38" fmla="*/ 4 w 5"/>
                  <a:gd name="T39" fmla="*/ 3 h 5"/>
                  <a:gd name="T40" fmla="*/ 4 w 5"/>
                  <a:gd name="T41" fmla="*/ 3 h 5"/>
                  <a:gd name="T42" fmla="*/ 1 w 5"/>
                  <a:gd name="T43" fmla="*/ 0 h 5"/>
                  <a:gd name="T44" fmla="*/ 2 w 5"/>
                  <a:gd name="T45" fmla="*/ 0 h 5"/>
                  <a:gd name="T46" fmla="*/ 5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5" y="2"/>
                    </a:moveTo>
                    <a:lnTo>
                      <a:pt x="5" y="3"/>
                    </a:lnTo>
                    <a:lnTo>
                      <a:pt x="5" y="4"/>
                    </a:lnTo>
                    <a:lnTo>
                      <a:pt x="4" y="4"/>
                    </a:lnTo>
                    <a:lnTo>
                      <a:pt x="4" y="5"/>
                    </a:lnTo>
                    <a:lnTo>
                      <a:pt x="3" y="5"/>
                    </a:lnTo>
                    <a:lnTo>
                      <a:pt x="3" y="4"/>
                    </a:lnTo>
                    <a:lnTo>
                      <a:pt x="0" y="2"/>
                    </a:lnTo>
                    <a:lnTo>
                      <a:pt x="0" y="1"/>
                    </a:lnTo>
                    <a:lnTo>
                      <a:pt x="4" y="3"/>
                    </a:lnTo>
                    <a:lnTo>
                      <a:pt x="1" y="0"/>
                    </a:lnTo>
                    <a:lnTo>
                      <a:pt x="2" y="0"/>
                    </a:lnTo>
                    <a:lnTo>
                      <a:pt x="5" y="2"/>
                    </a:lnTo>
                    <a:close/>
                  </a:path>
                </a:pathLst>
              </a:custGeom>
              <a:solidFill>
                <a:srgbClr val="FFFFFF"/>
              </a:solidFill>
              <a:ln w="9525">
                <a:noFill/>
                <a:round/>
                <a:headEnd/>
                <a:tailEnd/>
              </a:ln>
            </p:spPr>
            <p:txBody>
              <a:bodyPr/>
              <a:lstStyle/>
              <a:p>
                <a:pPr algn="l" rtl="0"/>
                <a:endParaRPr lang="en-US"/>
              </a:p>
            </p:txBody>
          </p:sp>
          <p:sp>
            <p:nvSpPr>
              <p:cNvPr id="20807" name="Freeform 862"/>
              <p:cNvSpPr>
                <a:spLocks/>
              </p:cNvSpPr>
              <p:nvPr/>
            </p:nvSpPr>
            <p:spPr bwMode="auto">
              <a:xfrm>
                <a:off x="2509" y="1928"/>
                <a:ext cx="5" cy="5"/>
              </a:xfrm>
              <a:custGeom>
                <a:avLst/>
                <a:gdLst>
                  <a:gd name="T0" fmla="*/ 1 w 5"/>
                  <a:gd name="T1" fmla="*/ 2 h 5"/>
                  <a:gd name="T2" fmla="*/ 0 w 5"/>
                  <a:gd name="T3" fmla="*/ 2 h 5"/>
                  <a:gd name="T4" fmla="*/ 0 w 5"/>
                  <a:gd name="T5" fmla="*/ 2 h 5"/>
                  <a:gd name="T6" fmla="*/ 0 w 5"/>
                  <a:gd name="T7" fmla="*/ 2 h 5"/>
                  <a:gd name="T8" fmla="*/ 0 w 5"/>
                  <a:gd name="T9" fmla="*/ 1 h 5"/>
                  <a:gd name="T10" fmla="*/ 0 w 5"/>
                  <a:gd name="T11" fmla="*/ 1 h 5"/>
                  <a:gd name="T12" fmla="*/ 0 w 5"/>
                  <a:gd name="T13" fmla="*/ 1 h 5"/>
                  <a:gd name="T14" fmla="*/ 0 w 5"/>
                  <a:gd name="T15" fmla="*/ 1 h 5"/>
                  <a:gd name="T16" fmla="*/ 1 w 5"/>
                  <a:gd name="T17" fmla="*/ 0 h 5"/>
                  <a:gd name="T18" fmla="*/ 1 w 5"/>
                  <a:gd name="T19" fmla="*/ 0 h 5"/>
                  <a:gd name="T20" fmla="*/ 1 w 5"/>
                  <a:gd name="T21" fmla="*/ 0 h 5"/>
                  <a:gd name="T22" fmla="*/ 1 w 5"/>
                  <a:gd name="T23" fmla="*/ 0 h 5"/>
                  <a:gd name="T24" fmla="*/ 1 w 5"/>
                  <a:gd name="T25" fmla="*/ 0 h 5"/>
                  <a:gd name="T26" fmla="*/ 2 w 5"/>
                  <a:gd name="T27" fmla="*/ 0 h 5"/>
                  <a:gd name="T28" fmla="*/ 2 w 5"/>
                  <a:gd name="T29" fmla="*/ 0 h 5"/>
                  <a:gd name="T30" fmla="*/ 2 w 5"/>
                  <a:gd name="T31" fmla="*/ 0 h 5"/>
                  <a:gd name="T32" fmla="*/ 3 w 5"/>
                  <a:gd name="T33" fmla="*/ 0 h 5"/>
                  <a:gd name="T34" fmla="*/ 5 w 5"/>
                  <a:gd name="T35" fmla="*/ 3 h 5"/>
                  <a:gd name="T36" fmla="*/ 5 w 5"/>
                  <a:gd name="T37" fmla="*/ 4 h 5"/>
                  <a:gd name="T38" fmla="*/ 2 w 5"/>
                  <a:gd name="T39" fmla="*/ 1 h 5"/>
                  <a:gd name="T40" fmla="*/ 1 w 5"/>
                  <a:gd name="T41" fmla="*/ 1 h 5"/>
                  <a:gd name="T42" fmla="*/ 4 w 5"/>
                  <a:gd name="T43" fmla="*/ 4 h 5"/>
                  <a:gd name="T44" fmla="*/ 4 w 5"/>
                  <a:gd name="T45" fmla="*/ 5 h 5"/>
                  <a:gd name="T46" fmla="*/ 1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1" y="2"/>
                    </a:moveTo>
                    <a:lnTo>
                      <a:pt x="0" y="2"/>
                    </a:lnTo>
                    <a:lnTo>
                      <a:pt x="0" y="1"/>
                    </a:lnTo>
                    <a:lnTo>
                      <a:pt x="1" y="0"/>
                    </a:lnTo>
                    <a:lnTo>
                      <a:pt x="2" y="0"/>
                    </a:lnTo>
                    <a:lnTo>
                      <a:pt x="3" y="0"/>
                    </a:lnTo>
                    <a:lnTo>
                      <a:pt x="5" y="3"/>
                    </a:lnTo>
                    <a:lnTo>
                      <a:pt x="5" y="4"/>
                    </a:lnTo>
                    <a:lnTo>
                      <a:pt x="2" y="1"/>
                    </a:lnTo>
                    <a:lnTo>
                      <a:pt x="1" y="1"/>
                    </a:lnTo>
                    <a:lnTo>
                      <a:pt x="4" y="4"/>
                    </a:lnTo>
                    <a:lnTo>
                      <a:pt x="4" y="5"/>
                    </a:lnTo>
                    <a:lnTo>
                      <a:pt x="1" y="2"/>
                    </a:lnTo>
                    <a:close/>
                  </a:path>
                </a:pathLst>
              </a:custGeom>
              <a:solidFill>
                <a:srgbClr val="FFFFFF"/>
              </a:solidFill>
              <a:ln w="9525">
                <a:noFill/>
                <a:round/>
                <a:headEnd/>
                <a:tailEnd/>
              </a:ln>
            </p:spPr>
            <p:txBody>
              <a:bodyPr/>
              <a:lstStyle/>
              <a:p>
                <a:pPr algn="l" rtl="0"/>
                <a:endParaRPr lang="en-US"/>
              </a:p>
            </p:txBody>
          </p:sp>
          <p:sp>
            <p:nvSpPr>
              <p:cNvPr id="20808" name="Freeform 863"/>
              <p:cNvSpPr>
                <a:spLocks/>
              </p:cNvSpPr>
              <p:nvPr/>
            </p:nvSpPr>
            <p:spPr bwMode="auto">
              <a:xfrm>
                <a:off x="2511" y="1923"/>
                <a:ext cx="5" cy="5"/>
              </a:xfrm>
              <a:custGeom>
                <a:avLst/>
                <a:gdLst>
                  <a:gd name="T0" fmla="*/ 2 w 5"/>
                  <a:gd name="T1" fmla="*/ 5 h 5"/>
                  <a:gd name="T2" fmla="*/ 2 w 5"/>
                  <a:gd name="T3" fmla="*/ 5 h 5"/>
                  <a:gd name="T4" fmla="*/ 2 w 5"/>
                  <a:gd name="T5" fmla="*/ 5 h 5"/>
                  <a:gd name="T6" fmla="*/ 2 w 5"/>
                  <a:gd name="T7" fmla="*/ 5 h 5"/>
                  <a:gd name="T8" fmla="*/ 1 w 5"/>
                  <a:gd name="T9" fmla="*/ 5 h 5"/>
                  <a:gd name="T10" fmla="*/ 1 w 5"/>
                  <a:gd name="T11" fmla="*/ 5 h 5"/>
                  <a:gd name="T12" fmla="*/ 1 w 5"/>
                  <a:gd name="T13" fmla="*/ 5 h 5"/>
                  <a:gd name="T14" fmla="*/ 1 w 5"/>
                  <a:gd name="T15" fmla="*/ 5 h 5"/>
                  <a:gd name="T16" fmla="*/ 1 w 5"/>
                  <a:gd name="T17" fmla="*/ 5 h 5"/>
                  <a:gd name="T18" fmla="*/ 1 w 5"/>
                  <a:gd name="T19" fmla="*/ 5 h 5"/>
                  <a:gd name="T20" fmla="*/ 0 w 5"/>
                  <a:gd name="T21" fmla="*/ 5 h 5"/>
                  <a:gd name="T22" fmla="*/ 0 w 5"/>
                  <a:gd name="T23" fmla="*/ 5 h 5"/>
                  <a:gd name="T24" fmla="*/ 0 w 5"/>
                  <a:gd name="T25" fmla="*/ 4 h 5"/>
                  <a:gd name="T26" fmla="*/ 0 w 5"/>
                  <a:gd name="T27" fmla="*/ 4 h 5"/>
                  <a:gd name="T28" fmla="*/ 0 w 5"/>
                  <a:gd name="T29" fmla="*/ 4 h 5"/>
                  <a:gd name="T30" fmla="*/ 1 w 5"/>
                  <a:gd name="T31" fmla="*/ 4 h 5"/>
                  <a:gd name="T32" fmla="*/ 1 w 5"/>
                  <a:gd name="T33" fmla="*/ 3 h 5"/>
                  <a:gd name="T34" fmla="*/ 3 w 5"/>
                  <a:gd name="T35" fmla="*/ 0 h 5"/>
                  <a:gd name="T36" fmla="*/ 4 w 5"/>
                  <a:gd name="T37" fmla="*/ 1 h 5"/>
                  <a:gd name="T38" fmla="*/ 1 w 5"/>
                  <a:gd name="T39" fmla="*/ 4 h 5"/>
                  <a:gd name="T40" fmla="*/ 2 w 5"/>
                  <a:gd name="T41" fmla="*/ 4 h 5"/>
                  <a:gd name="T42" fmla="*/ 4 w 5"/>
                  <a:gd name="T43" fmla="*/ 1 h 5"/>
                  <a:gd name="T44" fmla="*/ 5 w 5"/>
                  <a:gd name="T45" fmla="*/ 2 h 5"/>
                  <a:gd name="T46" fmla="*/ 2 w 5"/>
                  <a:gd name="T47" fmla="*/ 5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5"/>
                    </a:moveTo>
                    <a:lnTo>
                      <a:pt x="2" y="5"/>
                    </a:lnTo>
                    <a:lnTo>
                      <a:pt x="1" y="5"/>
                    </a:lnTo>
                    <a:lnTo>
                      <a:pt x="0" y="5"/>
                    </a:lnTo>
                    <a:lnTo>
                      <a:pt x="0" y="4"/>
                    </a:lnTo>
                    <a:lnTo>
                      <a:pt x="1" y="4"/>
                    </a:lnTo>
                    <a:lnTo>
                      <a:pt x="1" y="3"/>
                    </a:lnTo>
                    <a:lnTo>
                      <a:pt x="3" y="0"/>
                    </a:lnTo>
                    <a:lnTo>
                      <a:pt x="4" y="1"/>
                    </a:lnTo>
                    <a:lnTo>
                      <a:pt x="1" y="4"/>
                    </a:lnTo>
                    <a:lnTo>
                      <a:pt x="2" y="4"/>
                    </a:lnTo>
                    <a:lnTo>
                      <a:pt x="4" y="1"/>
                    </a:lnTo>
                    <a:lnTo>
                      <a:pt x="5" y="2"/>
                    </a:lnTo>
                    <a:lnTo>
                      <a:pt x="2" y="5"/>
                    </a:lnTo>
                    <a:close/>
                  </a:path>
                </a:pathLst>
              </a:custGeom>
              <a:solidFill>
                <a:srgbClr val="FFFFFF"/>
              </a:solidFill>
              <a:ln w="9525">
                <a:noFill/>
                <a:round/>
                <a:headEnd/>
                <a:tailEnd/>
              </a:ln>
            </p:spPr>
            <p:txBody>
              <a:bodyPr/>
              <a:lstStyle/>
              <a:p>
                <a:pPr algn="l" rtl="0"/>
                <a:endParaRPr lang="en-US"/>
              </a:p>
            </p:txBody>
          </p:sp>
          <p:sp>
            <p:nvSpPr>
              <p:cNvPr id="20809" name="Freeform 864"/>
              <p:cNvSpPr>
                <a:spLocks/>
              </p:cNvSpPr>
              <p:nvPr/>
            </p:nvSpPr>
            <p:spPr bwMode="auto">
              <a:xfrm>
                <a:off x="2513"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0 h 5"/>
                  <a:gd name="T20" fmla="*/ 5 w 5"/>
                  <a:gd name="T21" fmla="*/ 1 h 5"/>
                  <a:gd name="T22" fmla="*/ 5 w 5"/>
                  <a:gd name="T23" fmla="*/ 1 h 5"/>
                  <a:gd name="T24" fmla="*/ 5 w 5"/>
                  <a:gd name="T25" fmla="*/ 1 h 5"/>
                  <a:gd name="T26" fmla="*/ 5 w 5"/>
                  <a:gd name="T27" fmla="*/ 1 h 5"/>
                  <a:gd name="T28" fmla="*/ 5 w 5"/>
                  <a:gd name="T29" fmla="*/ 2 h 5"/>
                  <a:gd name="T30" fmla="*/ 4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pPr algn="l" rtl="0"/>
                <a:endParaRPr lang="en-US"/>
              </a:p>
            </p:txBody>
          </p:sp>
          <p:sp>
            <p:nvSpPr>
              <p:cNvPr id="20810" name="Freeform 865"/>
              <p:cNvSpPr>
                <a:spLocks/>
              </p:cNvSpPr>
              <p:nvPr/>
            </p:nvSpPr>
            <p:spPr bwMode="auto">
              <a:xfrm>
                <a:off x="2507" y="1921"/>
                <a:ext cx="5" cy="6"/>
              </a:xfrm>
              <a:custGeom>
                <a:avLst/>
                <a:gdLst>
                  <a:gd name="T0" fmla="*/ 4 w 5"/>
                  <a:gd name="T1" fmla="*/ 3 h 6"/>
                  <a:gd name="T2" fmla="*/ 5 w 5"/>
                  <a:gd name="T3" fmla="*/ 4 h 6"/>
                  <a:gd name="T4" fmla="*/ 5 w 5"/>
                  <a:gd name="T5" fmla="*/ 4 h 6"/>
                  <a:gd name="T6" fmla="*/ 5 w 5"/>
                  <a:gd name="T7" fmla="*/ 4 h 6"/>
                  <a:gd name="T8" fmla="*/ 5 w 5"/>
                  <a:gd name="T9" fmla="*/ 4 h 6"/>
                  <a:gd name="T10" fmla="*/ 5 w 5"/>
                  <a:gd name="T11" fmla="*/ 4 h 6"/>
                  <a:gd name="T12" fmla="*/ 5 w 5"/>
                  <a:gd name="T13" fmla="*/ 5 h 6"/>
                  <a:gd name="T14" fmla="*/ 5 w 5"/>
                  <a:gd name="T15" fmla="*/ 5 h 6"/>
                  <a:gd name="T16" fmla="*/ 5 w 5"/>
                  <a:gd name="T17" fmla="*/ 5 h 6"/>
                  <a:gd name="T18" fmla="*/ 4 w 5"/>
                  <a:gd name="T19" fmla="*/ 5 h 6"/>
                  <a:gd name="T20" fmla="*/ 4 w 5"/>
                  <a:gd name="T21" fmla="*/ 5 h 6"/>
                  <a:gd name="T22" fmla="*/ 4 w 5"/>
                  <a:gd name="T23" fmla="*/ 6 h 6"/>
                  <a:gd name="T24" fmla="*/ 3 w 5"/>
                  <a:gd name="T25" fmla="*/ 6 h 6"/>
                  <a:gd name="T26" fmla="*/ 3 w 5"/>
                  <a:gd name="T27" fmla="*/ 6 h 6"/>
                  <a:gd name="T28" fmla="*/ 3 w 5"/>
                  <a:gd name="T29" fmla="*/ 6 h 6"/>
                  <a:gd name="T30" fmla="*/ 3 w 5"/>
                  <a:gd name="T31" fmla="*/ 5 h 6"/>
                  <a:gd name="T32" fmla="*/ 3 w 5"/>
                  <a:gd name="T33" fmla="*/ 5 h 6"/>
                  <a:gd name="T34" fmla="*/ 0 w 5"/>
                  <a:gd name="T35" fmla="*/ 2 h 6"/>
                  <a:gd name="T36" fmla="*/ 0 w 5"/>
                  <a:gd name="T37" fmla="*/ 1 h 6"/>
                  <a:gd name="T38" fmla="*/ 3 w 5"/>
                  <a:gd name="T39" fmla="*/ 4 h 6"/>
                  <a:gd name="T40" fmla="*/ 4 w 5"/>
                  <a:gd name="T41" fmla="*/ 4 h 6"/>
                  <a:gd name="T42" fmla="*/ 1 w 5"/>
                  <a:gd name="T43" fmla="*/ 1 h 6"/>
                  <a:gd name="T44" fmla="*/ 1 w 5"/>
                  <a:gd name="T45" fmla="*/ 0 h 6"/>
                  <a:gd name="T46" fmla="*/ 4 w 5"/>
                  <a:gd name="T47" fmla="*/ 3 h 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6"/>
                  <a:gd name="T74" fmla="*/ 5 w 5"/>
                  <a:gd name="T75" fmla="*/ 6 h 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6">
                    <a:moveTo>
                      <a:pt x="4" y="3"/>
                    </a:moveTo>
                    <a:lnTo>
                      <a:pt x="5" y="4"/>
                    </a:lnTo>
                    <a:lnTo>
                      <a:pt x="5" y="5"/>
                    </a:lnTo>
                    <a:lnTo>
                      <a:pt x="4" y="5"/>
                    </a:lnTo>
                    <a:lnTo>
                      <a:pt x="4" y="6"/>
                    </a:lnTo>
                    <a:lnTo>
                      <a:pt x="3" y="6"/>
                    </a:lnTo>
                    <a:lnTo>
                      <a:pt x="3" y="5"/>
                    </a:lnTo>
                    <a:lnTo>
                      <a:pt x="0" y="2"/>
                    </a:lnTo>
                    <a:lnTo>
                      <a:pt x="0" y="1"/>
                    </a:lnTo>
                    <a:lnTo>
                      <a:pt x="3" y="4"/>
                    </a:lnTo>
                    <a:lnTo>
                      <a:pt x="4" y="4"/>
                    </a:lnTo>
                    <a:lnTo>
                      <a:pt x="1" y="1"/>
                    </a:lnTo>
                    <a:lnTo>
                      <a:pt x="1" y="0"/>
                    </a:lnTo>
                    <a:lnTo>
                      <a:pt x="4" y="3"/>
                    </a:lnTo>
                    <a:close/>
                  </a:path>
                </a:pathLst>
              </a:custGeom>
              <a:solidFill>
                <a:srgbClr val="FFFFFF"/>
              </a:solidFill>
              <a:ln w="9525">
                <a:noFill/>
                <a:round/>
                <a:headEnd/>
                <a:tailEnd/>
              </a:ln>
            </p:spPr>
            <p:txBody>
              <a:bodyPr/>
              <a:lstStyle/>
              <a:p>
                <a:pPr algn="l" rtl="0"/>
                <a:endParaRPr lang="en-US"/>
              </a:p>
            </p:txBody>
          </p:sp>
          <p:sp>
            <p:nvSpPr>
              <p:cNvPr id="20811" name="Freeform 866"/>
              <p:cNvSpPr>
                <a:spLocks/>
              </p:cNvSpPr>
              <p:nvPr/>
            </p:nvSpPr>
            <p:spPr bwMode="auto">
              <a:xfrm>
                <a:off x="2509" y="1920"/>
                <a:ext cx="5" cy="5"/>
              </a:xfrm>
              <a:custGeom>
                <a:avLst/>
                <a:gdLst>
                  <a:gd name="T0" fmla="*/ 0 w 5"/>
                  <a:gd name="T1" fmla="*/ 2 h 5"/>
                  <a:gd name="T2" fmla="*/ 0 w 5"/>
                  <a:gd name="T3" fmla="*/ 2 h 5"/>
                  <a:gd name="T4" fmla="*/ 0 w 5"/>
                  <a:gd name="T5" fmla="*/ 2 h 5"/>
                  <a:gd name="T6" fmla="*/ 0 w 5"/>
                  <a:gd name="T7" fmla="*/ 1 h 5"/>
                  <a:gd name="T8" fmla="*/ 0 w 5"/>
                  <a:gd name="T9" fmla="*/ 1 h 5"/>
                  <a:gd name="T10" fmla="*/ 0 w 5"/>
                  <a:gd name="T11" fmla="*/ 1 h 5"/>
                  <a:gd name="T12" fmla="*/ 0 w 5"/>
                  <a:gd name="T13" fmla="*/ 1 h 5"/>
                  <a:gd name="T14" fmla="*/ 0 w 5"/>
                  <a:gd name="T15" fmla="*/ 1 h 5"/>
                  <a:gd name="T16" fmla="*/ 0 w 5"/>
                  <a:gd name="T17" fmla="*/ 0 h 5"/>
                  <a:gd name="T18" fmla="*/ 1 w 5"/>
                  <a:gd name="T19" fmla="*/ 0 h 5"/>
                  <a:gd name="T20" fmla="*/ 1 w 5"/>
                  <a:gd name="T21" fmla="*/ 0 h 5"/>
                  <a:gd name="T22" fmla="*/ 1 w 5"/>
                  <a:gd name="T23" fmla="*/ 0 h 5"/>
                  <a:gd name="T24" fmla="*/ 1 w 5"/>
                  <a:gd name="T25" fmla="*/ 0 h 5"/>
                  <a:gd name="T26" fmla="*/ 1 w 5"/>
                  <a:gd name="T27" fmla="*/ 0 h 5"/>
                  <a:gd name="T28" fmla="*/ 2 w 5"/>
                  <a:gd name="T29" fmla="*/ 0 h 5"/>
                  <a:gd name="T30" fmla="*/ 2 w 5"/>
                  <a:gd name="T31" fmla="*/ 0 h 5"/>
                  <a:gd name="T32" fmla="*/ 2 w 5"/>
                  <a:gd name="T33" fmla="*/ 0 h 5"/>
                  <a:gd name="T34" fmla="*/ 5 w 5"/>
                  <a:gd name="T35" fmla="*/ 3 h 5"/>
                  <a:gd name="T36" fmla="*/ 4 w 5"/>
                  <a:gd name="T37" fmla="*/ 4 h 5"/>
                  <a:gd name="T38" fmla="*/ 1 w 5"/>
                  <a:gd name="T39" fmla="*/ 1 h 5"/>
                  <a:gd name="T40" fmla="*/ 1 w 5"/>
                  <a:gd name="T41" fmla="*/ 1 h 5"/>
                  <a:gd name="T42" fmla="*/ 4 w 5"/>
                  <a:gd name="T43" fmla="*/ 4 h 5"/>
                  <a:gd name="T44" fmla="*/ 3 w 5"/>
                  <a:gd name="T45" fmla="*/ 5 h 5"/>
                  <a:gd name="T46" fmla="*/ 0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0" y="2"/>
                    </a:moveTo>
                    <a:lnTo>
                      <a:pt x="0" y="2"/>
                    </a:lnTo>
                    <a:lnTo>
                      <a:pt x="0" y="1"/>
                    </a:lnTo>
                    <a:lnTo>
                      <a:pt x="0" y="0"/>
                    </a:lnTo>
                    <a:lnTo>
                      <a:pt x="1" y="0"/>
                    </a:lnTo>
                    <a:lnTo>
                      <a:pt x="2" y="0"/>
                    </a:lnTo>
                    <a:lnTo>
                      <a:pt x="5" y="3"/>
                    </a:lnTo>
                    <a:lnTo>
                      <a:pt x="4" y="4"/>
                    </a:lnTo>
                    <a:lnTo>
                      <a:pt x="1" y="1"/>
                    </a:lnTo>
                    <a:lnTo>
                      <a:pt x="4" y="4"/>
                    </a:lnTo>
                    <a:lnTo>
                      <a:pt x="3" y="5"/>
                    </a:lnTo>
                    <a:lnTo>
                      <a:pt x="0" y="2"/>
                    </a:lnTo>
                    <a:close/>
                  </a:path>
                </a:pathLst>
              </a:custGeom>
              <a:solidFill>
                <a:srgbClr val="FFFFFF"/>
              </a:solidFill>
              <a:ln w="9525">
                <a:noFill/>
                <a:round/>
                <a:headEnd/>
                <a:tailEnd/>
              </a:ln>
            </p:spPr>
            <p:txBody>
              <a:bodyPr/>
              <a:lstStyle/>
              <a:p>
                <a:pPr algn="l" rtl="0"/>
                <a:endParaRPr lang="en-US"/>
              </a:p>
            </p:txBody>
          </p:sp>
          <p:sp>
            <p:nvSpPr>
              <p:cNvPr id="20812" name="Freeform 867"/>
              <p:cNvSpPr>
                <a:spLocks/>
              </p:cNvSpPr>
              <p:nvPr/>
            </p:nvSpPr>
            <p:spPr bwMode="auto">
              <a:xfrm>
                <a:off x="2627" y="2055"/>
                <a:ext cx="41" cy="17"/>
              </a:xfrm>
              <a:custGeom>
                <a:avLst/>
                <a:gdLst>
                  <a:gd name="T0" fmla="*/ 25 w 41"/>
                  <a:gd name="T1" fmla="*/ 0 h 17"/>
                  <a:gd name="T2" fmla="*/ 41 w 41"/>
                  <a:gd name="T3" fmla="*/ 17 h 17"/>
                  <a:gd name="T4" fmla="*/ 0 w 41"/>
                  <a:gd name="T5" fmla="*/ 17 h 17"/>
                  <a:gd name="T6" fmla="*/ 0 60000 65536"/>
                  <a:gd name="T7" fmla="*/ 0 60000 65536"/>
                  <a:gd name="T8" fmla="*/ 0 60000 65536"/>
                  <a:gd name="T9" fmla="*/ 0 w 41"/>
                  <a:gd name="T10" fmla="*/ 0 h 17"/>
                  <a:gd name="T11" fmla="*/ 41 w 41"/>
                  <a:gd name="T12" fmla="*/ 17 h 17"/>
                </a:gdLst>
                <a:ahLst/>
                <a:cxnLst>
                  <a:cxn ang="T6">
                    <a:pos x="T0" y="T1"/>
                  </a:cxn>
                  <a:cxn ang="T7">
                    <a:pos x="T2" y="T3"/>
                  </a:cxn>
                  <a:cxn ang="T8">
                    <a:pos x="T4" y="T5"/>
                  </a:cxn>
                </a:cxnLst>
                <a:rect l="T9" t="T10" r="T11" b="T12"/>
                <a:pathLst>
                  <a:path w="41" h="17">
                    <a:moveTo>
                      <a:pt x="25" y="0"/>
                    </a:moveTo>
                    <a:lnTo>
                      <a:pt x="41" y="17"/>
                    </a:lnTo>
                    <a:lnTo>
                      <a:pt x="0" y="17"/>
                    </a:lnTo>
                  </a:path>
                </a:pathLst>
              </a:custGeom>
              <a:noFill/>
              <a:ln w="4763">
                <a:solidFill>
                  <a:srgbClr val="D8C6E0"/>
                </a:solidFill>
                <a:prstDash val="solid"/>
                <a:round/>
                <a:headEnd/>
                <a:tailEnd/>
              </a:ln>
            </p:spPr>
            <p:txBody>
              <a:bodyPr/>
              <a:lstStyle/>
              <a:p>
                <a:pPr algn="l" rtl="0"/>
                <a:endParaRPr lang="en-US"/>
              </a:p>
            </p:txBody>
          </p:sp>
          <p:sp>
            <p:nvSpPr>
              <p:cNvPr id="20813" name="Line 868"/>
              <p:cNvSpPr>
                <a:spLocks noChangeShapeType="1"/>
              </p:cNvSpPr>
              <p:nvPr/>
            </p:nvSpPr>
            <p:spPr bwMode="auto">
              <a:xfrm flipV="1">
                <a:off x="2819" y="2573"/>
                <a:ext cx="1" cy="53"/>
              </a:xfrm>
              <a:prstGeom prst="line">
                <a:avLst/>
              </a:prstGeom>
              <a:noFill/>
              <a:ln w="7938">
                <a:solidFill>
                  <a:srgbClr val="231C26"/>
                </a:solidFill>
                <a:round/>
                <a:headEnd/>
                <a:tailEnd/>
              </a:ln>
            </p:spPr>
            <p:txBody>
              <a:bodyPr/>
              <a:lstStyle/>
              <a:p>
                <a:pPr algn="l" rtl="0"/>
                <a:endParaRPr lang="en-US"/>
              </a:p>
            </p:txBody>
          </p:sp>
          <p:sp>
            <p:nvSpPr>
              <p:cNvPr id="20814" name="Freeform 869"/>
              <p:cNvSpPr>
                <a:spLocks/>
              </p:cNvSpPr>
              <p:nvPr/>
            </p:nvSpPr>
            <p:spPr bwMode="auto">
              <a:xfrm>
                <a:off x="2821" y="2629"/>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231C26"/>
              </a:solidFill>
              <a:ln w="9525">
                <a:noFill/>
                <a:round/>
                <a:headEnd/>
                <a:tailEnd/>
              </a:ln>
            </p:spPr>
            <p:txBody>
              <a:bodyPr/>
              <a:lstStyle/>
              <a:p>
                <a:pPr algn="l" rtl="0"/>
                <a:endParaRPr lang="en-US"/>
              </a:p>
            </p:txBody>
          </p:sp>
          <p:sp>
            <p:nvSpPr>
              <p:cNvPr id="20815" name="Freeform 870"/>
              <p:cNvSpPr>
                <a:spLocks/>
              </p:cNvSpPr>
              <p:nvPr/>
            </p:nvSpPr>
            <p:spPr bwMode="auto">
              <a:xfrm>
                <a:off x="2821" y="257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231C26"/>
              </a:solidFill>
              <a:ln w="9525">
                <a:noFill/>
                <a:round/>
                <a:headEnd/>
                <a:tailEnd/>
              </a:ln>
            </p:spPr>
            <p:txBody>
              <a:bodyPr/>
              <a:lstStyle/>
              <a:p>
                <a:pPr algn="l" rtl="0"/>
                <a:endParaRPr lang="en-US"/>
              </a:p>
            </p:txBody>
          </p:sp>
          <p:sp>
            <p:nvSpPr>
              <p:cNvPr id="20816" name="Freeform 871"/>
              <p:cNvSpPr>
                <a:spLocks/>
              </p:cNvSpPr>
              <p:nvPr/>
            </p:nvSpPr>
            <p:spPr bwMode="auto">
              <a:xfrm>
                <a:off x="2500" y="203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404040"/>
              </a:solidFill>
              <a:ln w="9525">
                <a:noFill/>
                <a:round/>
                <a:headEnd/>
                <a:tailEnd/>
              </a:ln>
            </p:spPr>
            <p:txBody>
              <a:bodyPr/>
              <a:lstStyle/>
              <a:p>
                <a:pPr algn="l" rtl="0"/>
                <a:endParaRPr lang="en-US"/>
              </a:p>
            </p:txBody>
          </p:sp>
          <p:sp>
            <p:nvSpPr>
              <p:cNvPr id="20817" name="Freeform 872"/>
              <p:cNvSpPr>
                <a:spLocks/>
              </p:cNvSpPr>
              <p:nvPr/>
            </p:nvSpPr>
            <p:spPr bwMode="auto">
              <a:xfrm>
                <a:off x="279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pPr algn="l" rtl="0"/>
                <a:endParaRPr lang="en-US"/>
              </a:p>
            </p:txBody>
          </p:sp>
          <p:sp>
            <p:nvSpPr>
              <p:cNvPr id="20818" name="Freeform 873"/>
              <p:cNvSpPr>
                <a:spLocks/>
              </p:cNvSpPr>
              <p:nvPr/>
            </p:nvSpPr>
            <p:spPr bwMode="auto">
              <a:xfrm>
                <a:off x="2542" y="1987"/>
                <a:ext cx="9" cy="9"/>
              </a:xfrm>
              <a:custGeom>
                <a:avLst/>
                <a:gdLst>
                  <a:gd name="T0" fmla="*/ 5 w 9"/>
                  <a:gd name="T1" fmla="*/ 9 h 9"/>
                  <a:gd name="T2" fmla="*/ 5 w 9"/>
                  <a:gd name="T3" fmla="*/ 9 h 9"/>
                  <a:gd name="T4" fmla="*/ 6 w 9"/>
                  <a:gd name="T5" fmla="*/ 9 h 9"/>
                  <a:gd name="T6" fmla="*/ 7 w 9"/>
                  <a:gd name="T7" fmla="*/ 8 h 9"/>
                  <a:gd name="T8" fmla="*/ 7 w 9"/>
                  <a:gd name="T9" fmla="*/ 8 h 9"/>
                  <a:gd name="T10" fmla="*/ 8 w 9"/>
                  <a:gd name="T11" fmla="*/ 7 h 9"/>
                  <a:gd name="T12" fmla="*/ 8 w 9"/>
                  <a:gd name="T13" fmla="*/ 6 h 9"/>
                  <a:gd name="T14" fmla="*/ 9 w 9"/>
                  <a:gd name="T15" fmla="*/ 5 h 9"/>
                  <a:gd name="T16" fmla="*/ 9 w 9"/>
                  <a:gd name="T17" fmla="*/ 5 h 9"/>
                  <a:gd name="T18" fmla="*/ 9 w 9"/>
                  <a:gd name="T19" fmla="*/ 4 h 9"/>
                  <a:gd name="T20" fmla="*/ 8 w 9"/>
                  <a:gd name="T21" fmla="*/ 3 h 9"/>
                  <a:gd name="T22" fmla="*/ 8 w 9"/>
                  <a:gd name="T23" fmla="*/ 2 h 9"/>
                  <a:gd name="T24" fmla="*/ 7 w 9"/>
                  <a:gd name="T25" fmla="*/ 2 h 9"/>
                  <a:gd name="T26" fmla="*/ 7 w 9"/>
                  <a:gd name="T27" fmla="*/ 1 h 9"/>
                  <a:gd name="T28" fmla="*/ 6 w 9"/>
                  <a:gd name="T29" fmla="*/ 1 h 9"/>
                  <a:gd name="T30" fmla="*/ 5 w 9"/>
                  <a:gd name="T31" fmla="*/ 0 h 9"/>
                  <a:gd name="T32" fmla="*/ 5 w 9"/>
                  <a:gd name="T33" fmla="*/ 0 h 9"/>
                  <a:gd name="T34" fmla="*/ 3 w 9"/>
                  <a:gd name="T35" fmla="*/ 0 h 9"/>
                  <a:gd name="T36" fmla="*/ 3 w 9"/>
                  <a:gd name="T37" fmla="*/ 1 h 9"/>
                  <a:gd name="T38" fmla="*/ 2 w 9"/>
                  <a:gd name="T39" fmla="*/ 1 h 9"/>
                  <a:gd name="T40" fmla="*/ 1 w 9"/>
                  <a:gd name="T41" fmla="*/ 2 h 9"/>
                  <a:gd name="T42" fmla="*/ 1 w 9"/>
                  <a:gd name="T43" fmla="*/ 2 h 9"/>
                  <a:gd name="T44" fmla="*/ 0 w 9"/>
                  <a:gd name="T45" fmla="*/ 3 h 9"/>
                  <a:gd name="T46" fmla="*/ 0 w 9"/>
                  <a:gd name="T47" fmla="*/ 4 h 9"/>
                  <a:gd name="T48" fmla="*/ 0 w 9"/>
                  <a:gd name="T49" fmla="*/ 5 h 9"/>
                  <a:gd name="T50" fmla="*/ 0 w 9"/>
                  <a:gd name="T51" fmla="*/ 5 h 9"/>
                  <a:gd name="T52" fmla="*/ 0 w 9"/>
                  <a:gd name="T53" fmla="*/ 6 h 9"/>
                  <a:gd name="T54" fmla="*/ 1 w 9"/>
                  <a:gd name="T55" fmla="*/ 7 h 9"/>
                  <a:gd name="T56" fmla="*/ 1 w 9"/>
                  <a:gd name="T57" fmla="*/ 8 h 9"/>
                  <a:gd name="T58" fmla="*/ 2 w 9"/>
                  <a:gd name="T59" fmla="*/ 8 h 9"/>
                  <a:gd name="T60" fmla="*/ 3 w 9"/>
                  <a:gd name="T61" fmla="*/ 9 h 9"/>
                  <a:gd name="T62" fmla="*/ 3 w 9"/>
                  <a:gd name="T63" fmla="*/ 9 h 9"/>
                  <a:gd name="T64" fmla="*/ 5 w 9"/>
                  <a:gd name="T65" fmla="*/ 9 h 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
                  <a:gd name="T100" fmla="*/ 0 h 9"/>
                  <a:gd name="T101" fmla="*/ 9 w 9"/>
                  <a:gd name="T102" fmla="*/ 9 h 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 h="9">
                    <a:moveTo>
                      <a:pt x="5" y="9"/>
                    </a:moveTo>
                    <a:lnTo>
                      <a:pt x="5" y="9"/>
                    </a:lnTo>
                    <a:lnTo>
                      <a:pt x="6" y="9"/>
                    </a:lnTo>
                    <a:lnTo>
                      <a:pt x="7" y="8"/>
                    </a:lnTo>
                    <a:lnTo>
                      <a:pt x="8" y="7"/>
                    </a:lnTo>
                    <a:lnTo>
                      <a:pt x="8" y="6"/>
                    </a:lnTo>
                    <a:lnTo>
                      <a:pt x="9" y="5"/>
                    </a:lnTo>
                    <a:lnTo>
                      <a:pt x="9" y="4"/>
                    </a:lnTo>
                    <a:lnTo>
                      <a:pt x="8" y="3"/>
                    </a:lnTo>
                    <a:lnTo>
                      <a:pt x="8" y="2"/>
                    </a:lnTo>
                    <a:lnTo>
                      <a:pt x="7" y="2"/>
                    </a:lnTo>
                    <a:lnTo>
                      <a:pt x="7" y="1"/>
                    </a:lnTo>
                    <a:lnTo>
                      <a:pt x="6" y="1"/>
                    </a:lnTo>
                    <a:lnTo>
                      <a:pt x="5" y="0"/>
                    </a:lnTo>
                    <a:lnTo>
                      <a:pt x="3" y="0"/>
                    </a:lnTo>
                    <a:lnTo>
                      <a:pt x="3" y="1"/>
                    </a:lnTo>
                    <a:lnTo>
                      <a:pt x="2" y="1"/>
                    </a:lnTo>
                    <a:lnTo>
                      <a:pt x="1" y="2"/>
                    </a:lnTo>
                    <a:lnTo>
                      <a:pt x="0" y="3"/>
                    </a:lnTo>
                    <a:lnTo>
                      <a:pt x="0" y="4"/>
                    </a:lnTo>
                    <a:lnTo>
                      <a:pt x="0" y="5"/>
                    </a:lnTo>
                    <a:lnTo>
                      <a:pt x="0" y="6"/>
                    </a:lnTo>
                    <a:lnTo>
                      <a:pt x="1" y="7"/>
                    </a:lnTo>
                    <a:lnTo>
                      <a:pt x="1" y="8"/>
                    </a:lnTo>
                    <a:lnTo>
                      <a:pt x="2" y="8"/>
                    </a:lnTo>
                    <a:lnTo>
                      <a:pt x="3" y="9"/>
                    </a:lnTo>
                    <a:lnTo>
                      <a:pt x="5" y="9"/>
                    </a:lnTo>
                    <a:close/>
                  </a:path>
                </a:pathLst>
              </a:custGeom>
              <a:solidFill>
                <a:srgbClr val="3D4040"/>
              </a:solidFill>
              <a:ln w="9525">
                <a:noFill/>
                <a:round/>
                <a:headEnd/>
                <a:tailEnd/>
              </a:ln>
            </p:spPr>
            <p:txBody>
              <a:bodyPr/>
              <a:lstStyle/>
              <a:p>
                <a:pPr algn="l" rtl="0"/>
                <a:endParaRPr lang="en-US"/>
              </a:p>
            </p:txBody>
          </p:sp>
          <p:sp>
            <p:nvSpPr>
              <p:cNvPr id="20819" name="Freeform 874"/>
              <p:cNvSpPr>
                <a:spLocks/>
              </p:cNvSpPr>
              <p:nvPr/>
            </p:nvSpPr>
            <p:spPr bwMode="auto">
              <a:xfrm>
                <a:off x="2505" y="1947"/>
                <a:ext cx="4" cy="5"/>
              </a:xfrm>
              <a:custGeom>
                <a:avLst/>
                <a:gdLst>
                  <a:gd name="T0" fmla="*/ 2 w 4"/>
                  <a:gd name="T1" fmla="*/ 5 h 5"/>
                  <a:gd name="T2" fmla="*/ 2 w 4"/>
                  <a:gd name="T3" fmla="*/ 5 h 5"/>
                  <a:gd name="T4" fmla="*/ 3 w 4"/>
                  <a:gd name="T5" fmla="*/ 5 h 5"/>
                  <a:gd name="T6" fmla="*/ 3 w 4"/>
                  <a:gd name="T7" fmla="*/ 4 h 5"/>
                  <a:gd name="T8" fmla="*/ 4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4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1 w 4"/>
                  <a:gd name="T43" fmla="*/ 2 h 5"/>
                  <a:gd name="T44" fmla="*/ 0 w 4"/>
                  <a:gd name="T45" fmla="*/ 2 h 5"/>
                  <a:gd name="T46" fmla="*/ 0 w 4"/>
                  <a:gd name="T47" fmla="*/ 2 h 5"/>
                  <a:gd name="T48" fmla="*/ 0 w 4"/>
                  <a:gd name="T49" fmla="*/ 3 h 5"/>
                  <a:gd name="T50" fmla="*/ 0 w 4"/>
                  <a:gd name="T51" fmla="*/ 3 h 5"/>
                  <a:gd name="T52" fmla="*/ 0 w 4"/>
                  <a:gd name="T53" fmla="*/ 3 h 5"/>
                  <a:gd name="T54" fmla="*/ 1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4" y="1"/>
                    </a:lnTo>
                    <a:lnTo>
                      <a:pt x="3" y="1"/>
                    </a:lnTo>
                    <a:lnTo>
                      <a:pt x="2" y="0"/>
                    </a:lnTo>
                    <a:lnTo>
                      <a:pt x="1" y="1"/>
                    </a:lnTo>
                    <a:lnTo>
                      <a:pt x="1" y="2"/>
                    </a:lnTo>
                    <a:lnTo>
                      <a:pt x="0" y="2"/>
                    </a:lnTo>
                    <a:lnTo>
                      <a:pt x="0" y="3"/>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20820" name="Freeform 875"/>
              <p:cNvSpPr>
                <a:spLocks/>
              </p:cNvSpPr>
              <p:nvPr/>
            </p:nvSpPr>
            <p:spPr bwMode="auto">
              <a:xfrm>
                <a:off x="2514"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3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3" y="1"/>
                    </a:lnTo>
                    <a:lnTo>
                      <a:pt x="2" y="0"/>
                    </a:lnTo>
                    <a:lnTo>
                      <a:pt x="1"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20821" name="Freeform 876"/>
              <p:cNvSpPr>
                <a:spLocks/>
              </p:cNvSpPr>
              <p:nvPr/>
            </p:nvSpPr>
            <p:spPr bwMode="auto">
              <a:xfrm>
                <a:off x="2523"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3 w 4"/>
                  <a:gd name="T11" fmla="*/ 4 h 5"/>
                  <a:gd name="T12" fmla="*/ 4 w 4"/>
                  <a:gd name="T13" fmla="*/ 3 h 5"/>
                  <a:gd name="T14" fmla="*/ 4 w 4"/>
                  <a:gd name="T15" fmla="*/ 3 h 5"/>
                  <a:gd name="T16" fmla="*/ 4 w 4"/>
                  <a:gd name="T17" fmla="*/ 3 h 5"/>
                  <a:gd name="T18" fmla="*/ 4 w 4"/>
                  <a:gd name="T19" fmla="*/ 2 h 5"/>
                  <a:gd name="T20" fmla="*/ 4 w 4"/>
                  <a:gd name="T21" fmla="*/ 2 h 5"/>
                  <a:gd name="T22" fmla="*/ 3 w 4"/>
                  <a:gd name="T23" fmla="*/ 2 h 5"/>
                  <a:gd name="T24" fmla="*/ 3 w 4"/>
                  <a:gd name="T25" fmla="*/ 1 h 5"/>
                  <a:gd name="T26" fmla="*/ 3 w 4"/>
                  <a:gd name="T27" fmla="*/ 1 h 5"/>
                  <a:gd name="T28" fmla="*/ 3 w 4"/>
                  <a:gd name="T29" fmla="*/ 1 h 5"/>
                  <a:gd name="T30" fmla="*/ 2 w 4"/>
                  <a:gd name="T31" fmla="*/ 0 h 5"/>
                  <a:gd name="T32" fmla="*/ 2 w 4"/>
                  <a:gd name="T33" fmla="*/ 0 h 5"/>
                  <a:gd name="T34" fmla="*/ 1 w 4"/>
                  <a:gd name="T35" fmla="*/ 0 h 5"/>
                  <a:gd name="T36" fmla="*/ 1 w 4"/>
                  <a:gd name="T37" fmla="*/ 1 h 5"/>
                  <a:gd name="T38" fmla="*/ 1 w 4"/>
                  <a:gd name="T39" fmla="*/ 1 h 5"/>
                  <a:gd name="T40" fmla="*/ 0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0 w 4"/>
                  <a:gd name="T57" fmla="*/ 4 h 5"/>
                  <a:gd name="T58" fmla="*/ 1 w 4"/>
                  <a:gd name="T59" fmla="*/ 4 h 5"/>
                  <a:gd name="T60" fmla="*/ 1 w 4"/>
                  <a:gd name="T61" fmla="*/ 5 h 5"/>
                  <a:gd name="T62" fmla="*/ 1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3"/>
                    </a:lnTo>
                    <a:lnTo>
                      <a:pt x="4" y="2"/>
                    </a:lnTo>
                    <a:lnTo>
                      <a:pt x="3" y="2"/>
                    </a:lnTo>
                    <a:lnTo>
                      <a:pt x="3" y="1"/>
                    </a:lnTo>
                    <a:lnTo>
                      <a:pt x="2" y="0"/>
                    </a:lnTo>
                    <a:lnTo>
                      <a:pt x="1" y="0"/>
                    </a:lnTo>
                    <a:lnTo>
                      <a:pt x="1" y="1"/>
                    </a:lnTo>
                    <a:lnTo>
                      <a:pt x="0"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20822" name="Freeform 877"/>
              <p:cNvSpPr>
                <a:spLocks/>
              </p:cNvSpPr>
              <p:nvPr/>
            </p:nvSpPr>
            <p:spPr bwMode="auto">
              <a:xfrm>
                <a:off x="2733" y="1928"/>
                <a:ext cx="72" cy="11"/>
              </a:xfrm>
              <a:custGeom>
                <a:avLst/>
                <a:gdLst>
                  <a:gd name="T0" fmla="*/ 72 w 72"/>
                  <a:gd name="T1" fmla="*/ 10 h 11"/>
                  <a:gd name="T2" fmla="*/ 72 w 72"/>
                  <a:gd name="T3" fmla="*/ 10 h 11"/>
                  <a:gd name="T4" fmla="*/ 72 w 72"/>
                  <a:gd name="T5" fmla="*/ 10 h 11"/>
                  <a:gd name="T6" fmla="*/ 72 w 72"/>
                  <a:gd name="T7" fmla="*/ 9 h 11"/>
                  <a:gd name="T8" fmla="*/ 72 w 72"/>
                  <a:gd name="T9" fmla="*/ 9 h 11"/>
                  <a:gd name="T10" fmla="*/ 72 w 72"/>
                  <a:gd name="T11" fmla="*/ 9 h 11"/>
                  <a:gd name="T12" fmla="*/ 72 w 72"/>
                  <a:gd name="T13" fmla="*/ 1 h 11"/>
                  <a:gd name="T14" fmla="*/ 72 w 72"/>
                  <a:gd name="T15" fmla="*/ 1 h 11"/>
                  <a:gd name="T16" fmla="*/ 72 w 72"/>
                  <a:gd name="T17" fmla="*/ 1 h 11"/>
                  <a:gd name="T18" fmla="*/ 72 w 72"/>
                  <a:gd name="T19" fmla="*/ 1 h 11"/>
                  <a:gd name="T20" fmla="*/ 72 w 72"/>
                  <a:gd name="T21" fmla="*/ 0 h 11"/>
                  <a:gd name="T22" fmla="*/ 72 w 72"/>
                  <a:gd name="T23" fmla="*/ 0 h 11"/>
                  <a:gd name="T24" fmla="*/ 71 w 72"/>
                  <a:gd name="T25" fmla="*/ 0 h 11"/>
                  <a:gd name="T26" fmla="*/ 0 w 72"/>
                  <a:gd name="T27" fmla="*/ 2 h 11"/>
                  <a:gd name="T28" fmla="*/ 0 w 72"/>
                  <a:gd name="T29" fmla="*/ 2 h 11"/>
                  <a:gd name="T30" fmla="*/ 0 w 72"/>
                  <a:gd name="T31" fmla="*/ 2 h 11"/>
                  <a:gd name="T32" fmla="*/ 0 w 72"/>
                  <a:gd name="T33" fmla="*/ 2 h 11"/>
                  <a:gd name="T34" fmla="*/ 0 w 72"/>
                  <a:gd name="T35" fmla="*/ 2 h 11"/>
                  <a:gd name="T36" fmla="*/ 0 w 72"/>
                  <a:gd name="T37" fmla="*/ 2 h 11"/>
                  <a:gd name="T38" fmla="*/ 0 w 72"/>
                  <a:gd name="T39" fmla="*/ 2 h 11"/>
                  <a:gd name="T40" fmla="*/ 0 w 72"/>
                  <a:gd name="T41" fmla="*/ 10 h 11"/>
                  <a:gd name="T42" fmla="*/ 0 w 72"/>
                  <a:gd name="T43" fmla="*/ 11 h 11"/>
                  <a:gd name="T44" fmla="*/ 0 w 72"/>
                  <a:gd name="T45" fmla="*/ 11 h 11"/>
                  <a:gd name="T46" fmla="*/ 0 w 72"/>
                  <a:gd name="T47" fmla="*/ 11 h 11"/>
                  <a:gd name="T48" fmla="*/ 0 w 72"/>
                  <a:gd name="T49" fmla="*/ 11 h 11"/>
                  <a:gd name="T50" fmla="*/ 72 w 72"/>
                  <a:gd name="T51" fmla="*/ 10 h 1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11"/>
                  <a:gd name="T80" fmla="*/ 72 w 72"/>
                  <a:gd name="T81" fmla="*/ 11 h 1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11">
                    <a:moveTo>
                      <a:pt x="72" y="10"/>
                    </a:moveTo>
                    <a:lnTo>
                      <a:pt x="72" y="10"/>
                    </a:lnTo>
                    <a:lnTo>
                      <a:pt x="72" y="9"/>
                    </a:lnTo>
                    <a:lnTo>
                      <a:pt x="72" y="1"/>
                    </a:lnTo>
                    <a:lnTo>
                      <a:pt x="72" y="0"/>
                    </a:lnTo>
                    <a:lnTo>
                      <a:pt x="71" y="0"/>
                    </a:lnTo>
                    <a:lnTo>
                      <a:pt x="0" y="2"/>
                    </a:lnTo>
                    <a:lnTo>
                      <a:pt x="0" y="10"/>
                    </a:lnTo>
                    <a:lnTo>
                      <a:pt x="0" y="11"/>
                    </a:lnTo>
                    <a:lnTo>
                      <a:pt x="72" y="10"/>
                    </a:lnTo>
                    <a:close/>
                  </a:path>
                </a:pathLst>
              </a:custGeom>
              <a:solidFill>
                <a:srgbClr val="525252"/>
              </a:solidFill>
              <a:ln w="1588">
                <a:solidFill>
                  <a:srgbClr val="525252"/>
                </a:solidFill>
                <a:prstDash val="solid"/>
                <a:round/>
                <a:headEnd/>
                <a:tailEnd/>
              </a:ln>
            </p:spPr>
            <p:txBody>
              <a:bodyPr/>
              <a:lstStyle/>
              <a:p>
                <a:pPr algn="l" rtl="0"/>
                <a:endParaRPr lang="en-US"/>
              </a:p>
            </p:txBody>
          </p:sp>
          <p:sp>
            <p:nvSpPr>
              <p:cNvPr id="20823" name="Freeform 878"/>
              <p:cNvSpPr>
                <a:spLocks/>
              </p:cNvSpPr>
              <p:nvPr/>
            </p:nvSpPr>
            <p:spPr bwMode="auto">
              <a:xfrm>
                <a:off x="2497" y="1935"/>
                <a:ext cx="295" cy="98"/>
              </a:xfrm>
              <a:custGeom>
                <a:avLst/>
                <a:gdLst>
                  <a:gd name="T0" fmla="*/ 0 w 295"/>
                  <a:gd name="T1" fmla="*/ 98 h 98"/>
                  <a:gd name="T2" fmla="*/ 295 w 295"/>
                  <a:gd name="T3" fmla="*/ 97 h 98"/>
                  <a:gd name="T4" fmla="*/ 295 w 295"/>
                  <a:gd name="T5" fmla="*/ 0 h 98"/>
                  <a:gd name="T6" fmla="*/ 0 60000 65536"/>
                  <a:gd name="T7" fmla="*/ 0 60000 65536"/>
                  <a:gd name="T8" fmla="*/ 0 60000 65536"/>
                  <a:gd name="T9" fmla="*/ 0 w 295"/>
                  <a:gd name="T10" fmla="*/ 0 h 98"/>
                  <a:gd name="T11" fmla="*/ 295 w 295"/>
                  <a:gd name="T12" fmla="*/ 98 h 98"/>
                </a:gdLst>
                <a:ahLst/>
                <a:cxnLst>
                  <a:cxn ang="T6">
                    <a:pos x="T0" y="T1"/>
                  </a:cxn>
                  <a:cxn ang="T7">
                    <a:pos x="T2" y="T3"/>
                  </a:cxn>
                  <a:cxn ang="T8">
                    <a:pos x="T4" y="T5"/>
                  </a:cxn>
                </a:cxnLst>
                <a:rect l="T9" t="T10" r="T11" b="T12"/>
                <a:pathLst>
                  <a:path w="295" h="98">
                    <a:moveTo>
                      <a:pt x="0" y="98"/>
                    </a:moveTo>
                    <a:lnTo>
                      <a:pt x="295" y="97"/>
                    </a:lnTo>
                    <a:lnTo>
                      <a:pt x="295" y="0"/>
                    </a:lnTo>
                  </a:path>
                </a:pathLst>
              </a:custGeom>
              <a:noFill/>
              <a:ln w="7938">
                <a:solidFill>
                  <a:srgbClr val="404040"/>
                </a:solidFill>
                <a:prstDash val="solid"/>
                <a:round/>
                <a:headEnd/>
                <a:tailEnd/>
              </a:ln>
            </p:spPr>
            <p:txBody>
              <a:bodyPr/>
              <a:lstStyle/>
              <a:p>
                <a:pPr algn="l" rtl="0"/>
                <a:endParaRPr lang="en-US"/>
              </a:p>
            </p:txBody>
          </p:sp>
          <p:sp>
            <p:nvSpPr>
              <p:cNvPr id="20824" name="Freeform 879"/>
              <p:cNvSpPr>
                <a:spLocks/>
              </p:cNvSpPr>
              <p:nvPr/>
            </p:nvSpPr>
            <p:spPr bwMode="auto">
              <a:xfrm>
                <a:off x="2762" y="1925"/>
                <a:ext cx="31" cy="5"/>
              </a:xfrm>
              <a:custGeom>
                <a:avLst/>
                <a:gdLst>
                  <a:gd name="T0" fmla="*/ 31 w 31"/>
                  <a:gd name="T1" fmla="*/ 5 h 5"/>
                  <a:gd name="T2" fmla="*/ 31 w 31"/>
                  <a:gd name="T3" fmla="*/ 0 h 5"/>
                  <a:gd name="T4" fmla="*/ 0 w 31"/>
                  <a:gd name="T5" fmla="*/ 1 h 5"/>
                  <a:gd name="T6" fmla="*/ 0 w 31"/>
                  <a:gd name="T7" fmla="*/ 5 h 5"/>
                  <a:gd name="T8" fmla="*/ 31 w 31"/>
                  <a:gd name="T9" fmla="*/ 5 h 5"/>
                  <a:gd name="T10" fmla="*/ 0 60000 65536"/>
                  <a:gd name="T11" fmla="*/ 0 60000 65536"/>
                  <a:gd name="T12" fmla="*/ 0 60000 65536"/>
                  <a:gd name="T13" fmla="*/ 0 60000 65536"/>
                  <a:gd name="T14" fmla="*/ 0 60000 65536"/>
                  <a:gd name="T15" fmla="*/ 0 w 31"/>
                  <a:gd name="T16" fmla="*/ 0 h 5"/>
                  <a:gd name="T17" fmla="*/ 31 w 31"/>
                  <a:gd name="T18" fmla="*/ 5 h 5"/>
                </a:gdLst>
                <a:ahLst/>
                <a:cxnLst>
                  <a:cxn ang="T10">
                    <a:pos x="T0" y="T1"/>
                  </a:cxn>
                  <a:cxn ang="T11">
                    <a:pos x="T2" y="T3"/>
                  </a:cxn>
                  <a:cxn ang="T12">
                    <a:pos x="T4" y="T5"/>
                  </a:cxn>
                  <a:cxn ang="T13">
                    <a:pos x="T6" y="T7"/>
                  </a:cxn>
                  <a:cxn ang="T14">
                    <a:pos x="T8" y="T9"/>
                  </a:cxn>
                </a:cxnLst>
                <a:rect l="T15" t="T16" r="T17" b="T18"/>
                <a:pathLst>
                  <a:path w="31" h="5">
                    <a:moveTo>
                      <a:pt x="31" y="5"/>
                    </a:moveTo>
                    <a:lnTo>
                      <a:pt x="31" y="0"/>
                    </a:lnTo>
                    <a:lnTo>
                      <a:pt x="0" y="1"/>
                    </a:lnTo>
                    <a:lnTo>
                      <a:pt x="0" y="5"/>
                    </a:lnTo>
                    <a:lnTo>
                      <a:pt x="31" y="5"/>
                    </a:lnTo>
                    <a:close/>
                  </a:path>
                </a:pathLst>
              </a:custGeom>
              <a:solidFill>
                <a:srgbClr val="A6001C"/>
              </a:solidFill>
              <a:ln w="9525">
                <a:noFill/>
                <a:round/>
                <a:headEnd/>
                <a:tailEnd/>
              </a:ln>
            </p:spPr>
            <p:txBody>
              <a:bodyPr/>
              <a:lstStyle/>
              <a:p>
                <a:pPr algn="l" rtl="0"/>
                <a:endParaRPr lang="en-US"/>
              </a:p>
            </p:txBody>
          </p:sp>
          <p:sp>
            <p:nvSpPr>
              <p:cNvPr id="20825" name="Freeform 880"/>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0 h 1"/>
                  <a:gd name="T32" fmla="*/ 1 w 1"/>
                  <a:gd name="T33" fmla="*/ 1 h 1"/>
                  <a:gd name="T34" fmla="*/ 1 w 1"/>
                  <a:gd name="T35" fmla="*/ 1 h 1"/>
                  <a:gd name="T36" fmla="*/ 0 w 1"/>
                  <a:gd name="T37" fmla="*/ 1 h 1"/>
                  <a:gd name="T38" fmla="*/ 0 w 1"/>
                  <a:gd name="T39" fmla="*/ 1 h 1"/>
                  <a:gd name="T40" fmla="*/ 0 w 1"/>
                  <a:gd name="T41" fmla="*/ 1 h 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
                  <a:gd name="T64" fmla="*/ 0 h 1"/>
                  <a:gd name="T65" fmla="*/ 1 w 1"/>
                  <a:gd name="T66" fmla="*/ 1 h 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 h="1">
                    <a:moveTo>
                      <a:pt x="0" y="1"/>
                    </a:moveTo>
                    <a:lnTo>
                      <a:pt x="0" y="1"/>
                    </a:lnTo>
                    <a:lnTo>
                      <a:pt x="0" y="0"/>
                    </a:lnTo>
                    <a:lnTo>
                      <a:pt x="1" y="0"/>
                    </a:lnTo>
                    <a:lnTo>
                      <a:pt x="1" y="1"/>
                    </a:lnTo>
                    <a:lnTo>
                      <a:pt x="0" y="1"/>
                    </a:lnTo>
                    <a:close/>
                  </a:path>
                </a:pathLst>
              </a:custGeom>
              <a:solidFill>
                <a:srgbClr val="525252"/>
              </a:solidFill>
              <a:ln w="1588">
                <a:solidFill>
                  <a:srgbClr val="525252"/>
                </a:solidFill>
                <a:prstDash val="solid"/>
                <a:round/>
                <a:headEnd/>
                <a:tailEnd/>
              </a:ln>
            </p:spPr>
            <p:txBody>
              <a:bodyPr/>
              <a:lstStyle/>
              <a:p>
                <a:pPr algn="l" rtl="0"/>
                <a:endParaRPr lang="en-US"/>
              </a:p>
            </p:txBody>
          </p:sp>
          <p:sp>
            <p:nvSpPr>
              <p:cNvPr id="20826" name="Freeform 881"/>
              <p:cNvSpPr>
                <a:spLocks/>
              </p:cNvSpPr>
              <p:nvPr/>
            </p:nvSpPr>
            <p:spPr bwMode="auto">
              <a:xfrm>
                <a:off x="2773" y="1927"/>
                <a:ext cx="3" cy="2"/>
              </a:xfrm>
              <a:custGeom>
                <a:avLst/>
                <a:gdLst>
                  <a:gd name="T0" fmla="*/ 0 w 3"/>
                  <a:gd name="T1" fmla="*/ 1 h 2"/>
                  <a:gd name="T2" fmla="*/ 0 w 3"/>
                  <a:gd name="T3" fmla="*/ 0 h 2"/>
                  <a:gd name="T4" fmla="*/ 0 w 3"/>
                  <a:gd name="T5" fmla="*/ 0 h 2"/>
                  <a:gd name="T6" fmla="*/ 0 w 3"/>
                  <a:gd name="T7" fmla="*/ 0 h 2"/>
                  <a:gd name="T8" fmla="*/ 1 w 3"/>
                  <a:gd name="T9" fmla="*/ 0 h 2"/>
                  <a:gd name="T10" fmla="*/ 1 w 3"/>
                  <a:gd name="T11" fmla="*/ 0 h 2"/>
                  <a:gd name="T12" fmla="*/ 1 w 3"/>
                  <a:gd name="T13" fmla="*/ 0 h 2"/>
                  <a:gd name="T14" fmla="*/ 1 w 3"/>
                  <a:gd name="T15" fmla="*/ 0 h 2"/>
                  <a:gd name="T16" fmla="*/ 2 w 3"/>
                  <a:gd name="T17" fmla="*/ 0 h 2"/>
                  <a:gd name="T18" fmla="*/ 2 w 3"/>
                  <a:gd name="T19" fmla="*/ 0 h 2"/>
                  <a:gd name="T20" fmla="*/ 2 w 3"/>
                  <a:gd name="T21" fmla="*/ 0 h 2"/>
                  <a:gd name="T22" fmla="*/ 2 w 3"/>
                  <a:gd name="T23" fmla="*/ 0 h 2"/>
                  <a:gd name="T24" fmla="*/ 2 w 3"/>
                  <a:gd name="T25" fmla="*/ 0 h 2"/>
                  <a:gd name="T26" fmla="*/ 3 w 3"/>
                  <a:gd name="T27" fmla="*/ 0 h 2"/>
                  <a:gd name="T28" fmla="*/ 3 w 3"/>
                  <a:gd name="T29" fmla="*/ 0 h 2"/>
                  <a:gd name="T30" fmla="*/ 3 w 3"/>
                  <a:gd name="T31" fmla="*/ 0 h 2"/>
                  <a:gd name="T32" fmla="*/ 3 w 3"/>
                  <a:gd name="T33" fmla="*/ 0 h 2"/>
                  <a:gd name="T34" fmla="*/ 3 w 3"/>
                  <a:gd name="T35" fmla="*/ 1 h 2"/>
                  <a:gd name="T36" fmla="*/ 3 w 3"/>
                  <a:gd name="T37" fmla="*/ 2 h 2"/>
                  <a:gd name="T38" fmla="*/ 3 w 3"/>
                  <a:gd name="T39" fmla="*/ 2 h 2"/>
                  <a:gd name="T40" fmla="*/ 3 w 3"/>
                  <a:gd name="T41" fmla="*/ 2 h 2"/>
                  <a:gd name="T42" fmla="*/ 2 w 3"/>
                  <a:gd name="T43" fmla="*/ 2 h 2"/>
                  <a:gd name="T44" fmla="*/ 2 w 3"/>
                  <a:gd name="T45" fmla="*/ 2 h 2"/>
                  <a:gd name="T46" fmla="*/ 2 w 3"/>
                  <a:gd name="T47" fmla="*/ 2 h 2"/>
                  <a:gd name="T48" fmla="*/ 2 w 3"/>
                  <a:gd name="T49" fmla="*/ 2 h 2"/>
                  <a:gd name="T50" fmla="*/ 2 w 3"/>
                  <a:gd name="T51" fmla="*/ 2 h 2"/>
                  <a:gd name="T52" fmla="*/ 1 w 3"/>
                  <a:gd name="T53" fmla="*/ 2 h 2"/>
                  <a:gd name="T54" fmla="*/ 1 w 3"/>
                  <a:gd name="T55" fmla="*/ 2 h 2"/>
                  <a:gd name="T56" fmla="*/ 1 w 3"/>
                  <a:gd name="T57" fmla="*/ 2 h 2"/>
                  <a:gd name="T58" fmla="*/ 1 w 3"/>
                  <a:gd name="T59" fmla="*/ 2 h 2"/>
                  <a:gd name="T60" fmla="*/ 1 w 3"/>
                  <a:gd name="T61" fmla="*/ 2 h 2"/>
                  <a:gd name="T62" fmla="*/ 0 w 3"/>
                  <a:gd name="T63" fmla="*/ 2 h 2"/>
                  <a:gd name="T64" fmla="*/ 0 w 3"/>
                  <a:gd name="T65" fmla="*/ 2 h 2"/>
                  <a:gd name="T66" fmla="*/ 0 w 3"/>
                  <a:gd name="T67" fmla="*/ 1 h 2"/>
                  <a:gd name="T68" fmla="*/ 0 w 3"/>
                  <a:gd name="T69" fmla="*/ 1 h 2"/>
                  <a:gd name="T70" fmla="*/ 1 w 3"/>
                  <a:gd name="T71" fmla="*/ 1 h 2"/>
                  <a:gd name="T72" fmla="*/ 1 w 3"/>
                  <a:gd name="T73" fmla="*/ 2 h 2"/>
                  <a:gd name="T74" fmla="*/ 1 w 3"/>
                  <a:gd name="T75" fmla="*/ 2 h 2"/>
                  <a:gd name="T76" fmla="*/ 1 w 3"/>
                  <a:gd name="T77" fmla="*/ 2 h 2"/>
                  <a:gd name="T78" fmla="*/ 1 w 3"/>
                  <a:gd name="T79" fmla="*/ 2 h 2"/>
                  <a:gd name="T80" fmla="*/ 2 w 3"/>
                  <a:gd name="T81" fmla="*/ 2 h 2"/>
                  <a:gd name="T82" fmla="*/ 2 w 3"/>
                  <a:gd name="T83" fmla="*/ 2 h 2"/>
                  <a:gd name="T84" fmla="*/ 2 w 3"/>
                  <a:gd name="T85" fmla="*/ 2 h 2"/>
                  <a:gd name="T86" fmla="*/ 2 w 3"/>
                  <a:gd name="T87" fmla="*/ 2 h 2"/>
                  <a:gd name="T88" fmla="*/ 2 w 3"/>
                  <a:gd name="T89" fmla="*/ 2 h 2"/>
                  <a:gd name="T90" fmla="*/ 2 w 3"/>
                  <a:gd name="T91" fmla="*/ 2 h 2"/>
                  <a:gd name="T92" fmla="*/ 2 w 3"/>
                  <a:gd name="T93" fmla="*/ 2 h 2"/>
                  <a:gd name="T94" fmla="*/ 2 w 3"/>
                  <a:gd name="T95" fmla="*/ 1 h 2"/>
                  <a:gd name="T96" fmla="*/ 2 w 3"/>
                  <a:gd name="T97" fmla="*/ 1 h 2"/>
                  <a:gd name="T98" fmla="*/ 2 w 3"/>
                  <a:gd name="T99" fmla="*/ 0 h 2"/>
                  <a:gd name="T100" fmla="*/ 2 w 3"/>
                  <a:gd name="T101" fmla="*/ 0 h 2"/>
                  <a:gd name="T102" fmla="*/ 2 w 3"/>
                  <a:gd name="T103" fmla="*/ 0 h 2"/>
                  <a:gd name="T104" fmla="*/ 2 w 3"/>
                  <a:gd name="T105" fmla="*/ 0 h 2"/>
                  <a:gd name="T106" fmla="*/ 2 w 3"/>
                  <a:gd name="T107" fmla="*/ 0 h 2"/>
                  <a:gd name="T108" fmla="*/ 2 w 3"/>
                  <a:gd name="T109" fmla="*/ 0 h 2"/>
                  <a:gd name="T110" fmla="*/ 2 w 3"/>
                  <a:gd name="T111" fmla="*/ 0 h 2"/>
                  <a:gd name="T112" fmla="*/ 1 w 3"/>
                  <a:gd name="T113" fmla="*/ 0 h 2"/>
                  <a:gd name="T114" fmla="*/ 1 w 3"/>
                  <a:gd name="T115" fmla="*/ 0 h 2"/>
                  <a:gd name="T116" fmla="*/ 1 w 3"/>
                  <a:gd name="T117" fmla="*/ 0 h 2"/>
                  <a:gd name="T118" fmla="*/ 1 w 3"/>
                  <a:gd name="T119" fmla="*/ 0 h 2"/>
                  <a:gd name="T120" fmla="*/ 1 w 3"/>
                  <a:gd name="T121" fmla="*/ 0 h 2"/>
                  <a:gd name="T122" fmla="*/ 1 w 3"/>
                  <a:gd name="T123" fmla="*/ 1 h 2"/>
                  <a:gd name="T124" fmla="*/ 0 w 3"/>
                  <a:gd name="T125" fmla="*/ 1 h 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
                  <a:gd name="T190" fmla="*/ 0 h 2"/>
                  <a:gd name="T191" fmla="*/ 3 w 3"/>
                  <a:gd name="T192" fmla="*/ 2 h 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 h="2">
                    <a:moveTo>
                      <a:pt x="0" y="1"/>
                    </a:moveTo>
                    <a:lnTo>
                      <a:pt x="0" y="0"/>
                    </a:lnTo>
                    <a:lnTo>
                      <a:pt x="1" y="0"/>
                    </a:lnTo>
                    <a:lnTo>
                      <a:pt x="2" y="0"/>
                    </a:lnTo>
                    <a:lnTo>
                      <a:pt x="3" y="0"/>
                    </a:lnTo>
                    <a:lnTo>
                      <a:pt x="3" y="1"/>
                    </a:lnTo>
                    <a:lnTo>
                      <a:pt x="3" y="2"/>
                    </a:lnTo>
                    <a:lnTo>
                      <a:pt x="2" y="2"/>
                    </a:lnTo>
                    <a:lnTo>
                      <a:pt x="1" y="2"/>
                    </a:lnTo>
                    <a:lnTo>
                      <a:pt x="0" y="2"/>
                    </a:lnTo>
                    <a:lnTo>
                      <a:pt x="0" y="1"/>
                    </a:lnTo>
                    <a:lnTo>
                      <a:pt x="1" y="1"/>
                    </a:lnTo>
                    <a:lnTo>
                      <a:pt x="1" y="2"/>
                    </a:lnTo>
                    <a:lnTo>
                      <a:pt x="2" y="2"/>
                    </a:lnTo>
                    <a:lnTo>
                      <a:pt x="2" y="1"/>
                    </a:lnTo>
                    <a:lnTo>
                      <a:pt x="2" y="0"/>
                    </a:lnTo>
                    <a:lnTo>
                      <a:pt x="1" y="0"/>
                    </a:lnTo>
                    <a:lnTo>
                      <a:pt x="1" y="1"/>
                    </a:lnTo>
                    <a:lnTo>
                      <a:pt x="0" y="1"/>
                    </a:lnTo>
                    <a:close/>
                  </a:path>
                </a:pathLst>
              </a:custGeom>
              <a:solidFill>
                <a:srgbClr val="DEDEDE"/>
              </a:solidFill>
              <a:ln w="9525">
                <a:noFill/>
                <a:round/>
                <a:headEnd/>
                <a:tailEnd/>
              </a:ln>
            </p:spPr>
            <p:txBody>
              <a:bodyPr/>
              <a:lstStyle/>
              <a:p>
                <a:pPr algn="l" rtl="0"/>
                <a:endParaRPr lang="en-US"/>
              </a:p>
            </p:txBody>
          </p:sp>
          <p:sp>
            <p:nvSpPr>
              <p:cNvPr id="20827" name="Freeform 882"/>
              <p:cNvSpPr>
                <a:spLocks/>
              </p:cNvSpPr>
              <p:nvPr/>
            </p:nvSpPr>
            <p:spPr bwMode="auto">
              <a:xfrm>
                <a:off x="2779" y="1927"/>
                <a:ext cx="2" cy="2"/>
              </a:xfrm>
              <a:custGeom>
                <a:avLst/>
                <a:gdLst>
                  <a:gd name="T0" fmla="*/ 0 w 2"/>
                  <a:gd name="T1" fmla="*/ 0 h 2"/>
                  <a:gd name="T2" fmla="*/ 0 w 2"/>
                  <a:gd name="T3" fmla="*/ 0 h 2"/>
                  <a:gd name="T4" fmla="*/ 0 w 2"/>
                  <a:gd name="T5" fmla="*/ 0 h 2"/>
                  <a:gd name="T6" fmla="*/ 1 w 2"/>
                  <a:gd name="T7" fmla="*/ 0 h 2"/>
                  <a:gd name="T8" fmla="*/ 1 w 2"/>
                  <a:gd name="T9" fmla="*/ 0 h 2"/>
                  <a:gd name="T10" fmla="*/ 2 w 2"/>
                  <a:gd name="T11" fmla="*/ 0 h 2"/>
                  <a:gd name="T12" fmla="*/ 2 w 2"/>
                  <a:gd name="T13" fmla="*/ 0 h 2"/>
                  <a:gd name="T14" fmla="*/ 2 w 2"/>
                  <a:gd name="T15" fmla="*/ 0 h 2"/>
                  <a:gd name="T16" fmla="*/ 2 w 2"/>
                  <a:gd name="T17" fmla="*/ 1 h 2"/>
                  <a:gd name="T18" fmla="*/ 2 w 2"/>
                  <a:gd name="T19" fmla="*/ 2 h 2"/>
                  <a:gd name="T20" fmla="*/ 2 w 2"/>
                  <a:gd name="T21" fmla="*/ 2 h 2"/>
                  <a:gd name="T22" fmla="*/ 2 w 2"/>
                  <a:gd name="T23" fmla="*/ 2 h 2"/>
                  <a:gd name="T24" fmla="*/ 1 w 2"/>
                  <a:gd name="T25" fmla="*/ 2 h 2"/>
                  <a:gd name="T26" fmla="*/ 1 w 2"/>
                  <a:gd name="T27" fmla="*/ 2 h 2"/>
                  <a:gd name="T28" fmla="*/ 0 w 2"/>
                  <a:gd name="T29" fmla="*/ 2 h 2"/>
                  <a:gd name="T30" fmla="*/ 0 w 2"/>
                  <a:gd name="T31" fmla="*/ 2 h 2"/>
                  <a:gd name="T32" fmla="*/ 0 w 2"/>
                  <a:gd name="T33" fmla="*/ 1 h 2"/>
                  <a:gd name="T34" fmla="*/ 1 w 2"/>
                  <a:gd name="T35" fmla="*/ 1 h 2"/>
                  <a:gd name="T36" fmla="*/ 1 w 2"/>
                  <a:gd name="T37" fmla="*/ 2 h 2"/>
                  <a:gd name="T38" fmla="*/ 1 w 2"/>
                  <a:gd name="T39" fmla="*/ 2 h 2"/>
                  <a:gd name="T40" fmla="*/ 1 w 2"/>
                  <a:gd name="T41" fmla="*/ 2 h 2"/>
                  <a:gd name="T42" fmla="*/ 1 w 2"/>
                  <a:gd name="T43" fmla="*/ 2 h 2"/>
                  <a:gd name="T44" fmla="*/ 2 w 2"/>
                  <a:gd name="T45" fmla="*/ 2 h 2"/>
                  <a:gd name="T46" fmla="*/ 2 w 2"/>
                  <a:gd name="T47" fmla="*/ 1 h 2"/>
                  <a:gd name="T48" fmla="*/ 2 w 2"/>
                  <a:gd name="T49" fmla="*/ 0 h 2"/>
                  <a:gd name="T50" fmla="*/ 2 w 2"/>
                  <a:gd name="T51" fmla="*/ 0 h 2"/>
                  <a:gd name="T52" fmla="*/ 1 w 2"/>
                  <a:gd name="T53" fmla="*/ 0 h 2"/>
                  <a:gd name="T54" fmla="*/ 1 w 2"/>
                  <a:gd name="T55" fmla="*/ 0 h 2"/>
                  <a:gd name="T56" fmla="*/ 1 w 2"/>
                  <a:gd name="T57" fmla="*/ 0 h 2"/>
                  <a:gd name="T58" fmla="*/ 1 w 2"/>
                  <a:gd name="T59" fmla="*/ 0 h 2"/>
                  <a:gd name="T60" fmla="*/ 1 w 2"/>
                  <a:gd name="T61" fmla="*/ 0 h 2"/>
                  <a:gd name="T62" fmla="*/ 0 w 2"/>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
                  <a:gd name="T97" fmla="*/ 0 h 2"/>
                  <a:gd name="T98" fmla="*/ 2 w 2"/>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 h="2">
                    <a:moveTo>
                      <a:pt x="0" y="0"/>
                    </a:moveTo>
                    <a:lnTo>
                      <a:pt x="0" y="0"/>
                    </a:lnTo>
                    <a:lnTo>
                      <a:pt x="1" y="0"/>
                    </a:lnTo>
                    <a:lnTo>
                      <a:pt x="2" y="0"/>
                    </a:lnTo>
                    <a:lnTo>
                      <a:pt x="2" y="1"/>
                    </a:lnTo>
                    <a:lnTo>
                      <a:pt x="2" y="2"/>
                    </a:lnTo>
                    <a:lnTo>
                      <a:pt x="1" y="2"/>
                    </a:lnTo>
                    <a:lnTo>
                      <a:pt x="0" y="2"/>
                    </a:lnTo>
                    <a:lnTo>
                      <a:pt x="0" y="1"/>
                    </a:lnTo>
                    <a:lnTo>
                      <a:pt x="0" y="0"/>
                    </a:lnTo>
                    <a:lnTo>
                      <a:pt x="1" y="1"/>
                    </a:lnTo>
                    <a:lnTo>
                      <a:pt x="1" y="2"/>
                    </a:lnTo>
                    <a:lnTo>
                      <a:pt x="2" y="2"/>
                    </a:lnTo>
                    <a:lnTo>
                      <a:pt x="2" y="1"/>
                    </a:lnTo>
                    <a:lnTo>
                      <a:pt x="2" y="0"/>
                    </a:lnTo>
                    <a:lnTo>
                      <a:pt x="1" y="0"/>
                    </a:lnTo>
                    <a:lnTo>
                      <a:pt x="0"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20828" name="Freeform 883"/>
              <p:cNvSpPr>
                <a:spLocks/>
              </p:cNvSpPr>
              <p:nvPr/>
            </p:nvSpPr>
            <p:spPr bwMode="auto">
              <a:xfrm>
                <a:off x="2784" y="1926"/>
                <a:ext cx="3" cy="3"/>
              </a:xfrm>
              <a:custGeom>
                <a:avLst/>
                <a:gdLst>
                  <a:gd name="T0" fmla="*/ 0 w 3"/>
                  <a:gd name="T1" fmla="*/ 1 h 3"/>
                  <a:gd name="T2" fmla="*/ 1 w 3"/>
                  <a:gd name="T3" fmla="*/ 1 h 3"/>
                  <a:gd name="T4" fmla="*/ 1 w 3"/>
                  <a:gd name="T5" fmla="*/ 1 h 3"/>
                  <a:gd name="T6" fmla="*/ 1 w 3"/>
                  <a:gd name="T7" fmla="*/ 1 h 3"/>
                  <a:gd name="T8" fmla="*/ 2 w 3"/>
                  <a:gd name="T9" fmla="*/ 1 h 3"/>
                  <a:gd name="T10" fmla="*/ 2 w 3"/>
                  <a:gd name="T11" fmla="*/ 1 h 3"/>
                  <a:gd name="T12" fmla="*/ 3 w 3"/>
                  <a:gd name="T13" fmla="*/ 1 h 3"/>
                  <a:gd name="T14" fmla="*/ 3 w 3"/>
                  <a:gd name="T15" fmla="*/ 1 h 3"/>
                  <a:gd name="T16" fmla="*/ 3 w 3"/>
                  <a:gd name="T17" fmla="*/ 2 h 3"/>
                  <a:gd name="T18" fmla="*/ 3 w 3"/>
                  <a:gd name="T19" fmla="*/ 3 h 3"/>
                  <a:gd name="T20" fmla="*/ 3 w 3"/>
                  <a:gd name="T21" fmla="*/ 3 h 3"/>
                  <a:gd name="T22" fmla="*/ 2 w 3"/>
                  <a:gd name="T23" fmla="*/ 3 h 3"/>
                  <a:gd name="T24" fmla="*/ 2 w 3"/>
                  <a:gd name="T25" fmla="*/ 3 h 3"/>
                  <a:gd name="T26" fmla="*/ 1 w 3"/>
                  <a:gd name="T27" fmla="*/ 3 h 3"/>
                  <a:gd name="T28" fmla="*/ 1 w 3"/>
                  <a:gd name="T29" fmla="*/ 3 h 3"/>
                  <a:gd name="T30" fmla="*/ 0 w 3"/>
                  <a:gd name="T31" fmla="*/ 3 h 3"/>
                  <a:gd name="T32" fmla="*/ 0 w 3"/>
                  <a:gd name="T33" fmla="*/ 2 h 3"/>
                  <a:gd name="T34" fmla="*/ 1 w 3"/>
                  <a:gd name="T35" fmla="*/ 2 h 3"/>
                  <a:gd name="T36" fmla="*/ 1 w 3"/>
                  <a:gd name="T37" fmla="*/ 2 h 3"/>
                  <a:gd name="T38" fmla="*/ 1 w 3"/>
                  <a:gd name="T39" fmla="*/ 3 h 3"/>
                  <a:gd name="T40" fmla="*/ 1 w 3"/>
                  <a:gd name="T41" fmla="*/ 3 h 3"/>
                  <a:gd name="T42" fmla="*/ 2 w 3"/>
                  <a:gd name="T43" fmla="*/ 3 h 3"/>
                  <a:gd name="T44" fmla="*/ 2 w 3"/>
                  <a:gd name="T45" fmla="*/ 2 h 3"/>
                  <a:gd name="T46" fmla="*/ 2 w 3"/>
                  <a:gd name="T47" fmla="*/ 2 h 3"/>
                  <a:gd name="T48" fmla="*/ 2 w 3"/>
                  <a:gd name="T49" fmla="*/ 1 h 3"/>
                  <a:gd name="T50" fmla="*/ 2 w 3"/>
                  <a:gd name="T51" fmla="*/ 1 h 3"/>
                  <a:gd name="T52" fmla="*/ 2 w 3"/>
                  <a:gd name="T53" fmla="*/ 1 h 3"/>
                  <a:gd name="T54" fmla="*/ 1 w 3"/>
                  <a:gd name="T55" fmla="*/ 1 h 3"/>
                  <a:gd name="T56" fmla="*/ 1 w 3"/>
                  <a:gd name="T57" fmla="*/ 1 h 3"/>
                  <a:gd name="T58" fmla="*/ 1 w 3"/>
                  <a:gd name="T59" fmla="*/ 1 h 3"/>
                  <a:gd name="T60" fmla="*/ 1 w 3"/>
                  <a:gd name="T61" fmla="*/ 1 h 3"/>
                  <a:gd name="T62" fmla="*/ 0 w 3"/>
                  <a:gd name="T63" fmla="*/ 1 h 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3"/>
                  <a:gd name="T98" fmla="*/ 3 w 3"/>
                  <a:gd name="T99" fmla="*/ 3 h 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3">
                    <a:moveTo>
                      <a:pt x="0" y="1"/>
                    </a:moveTo>
                    <a:lnTo>
                      <a:pt x="0" y="1"/>
                    </a:lnTo>
                    <a:lnTo>
                      <a:pt x="1" y="1"/>
                    </a:lnTo>
                    <a:lnTo>
                      <a:pt x="2" y="0"/>
                    </a:lnTo>
                    <a:lnTo>
                      <a:pt x="2" y="1"/>
                    </a:lnTo>
                    <a:lnTo>
                      <a:pt x="3" y="1"/>
                    </a:lnTo>
                    <a:lnTo>
                      <a:pt x="3" y="2"/>
                    </a:lnTo>
                    <a:lnTo>
                      <a:pt x="3" y="3"/>
                    </a:lnTo>
                    <a:lnTo>
                      <a:pt x="2" y="3"/>
                    </a:lnTo>
                    <a:lnTo>
                      <a:pt x="1" y="3"/>
                    </a:lnTo>
                    <a:lnTo>
                      <a:pt x="0" y="3"/>
                    </a:lnTo>
                    <a:lnTo>
                      <a:pt x="0" y="2"/>
                    </a:lnTo>
                    <a:lnTo>
                      <a:pt x="0" y="1"/>
                    </a:lnTo>
                    <a:lnTo>
                      <a:pt x="1" y="2"/>
                    </a:lnTo>
                    <a:lnTo>
                      <a:pt x="1" y="3"/>
                    </a:lnTo>
                    <a:lnTo>
                      <a:pt x="2" y="3"/>
                    </a:lnTo>
                    <a:lnTo>
                      <a:pt x="2" y="2"/>
                    </a:lnTo>
                    <a:lnTo>
                      <a:pt x="2" y="1"/>
                    </a:lnTo>
                    <a:lnTo>
                      <a:pt x="1" y="1"/>
                    </a:lnTo>
                    <a:lnTo>
                      <a:pt x="1" y="2"/>
                    </a:lnTo>
                    <a:lnTo>
                      <a:pt x="0" y="1"/>
                    </a:lnTo>
                    <a:close/>
                  </a:path>
                </a:pathLst>
              </a:custGeom>
              <a:solidFill>
                <a:srgbClr val="DEDEDE"/>
              </a:solidFill>
              <a:ln w="9525">
                <a:noFill/>
                <a:round/>
                <a:headEnd/>
                <a:tailEnd/>
              </a:ln>
            </p:spPr>
            <p:txBody>
              <a:bodyPr/>
              <a:lstStyle/>
              <a:p>
                <a:pPr algn="l" rtl="0"/>
                <a:endParaRPr lang="en-US"/>
              </a:p>
            </p:txBody>
          </p:sp>
          <p:sp>
            <p:nvSpPr>
              <p:cNvPr id="20829" name="Freeform 884"/>
              <p:cNvSpPr>
                <a:spLocks/>
              </p:cNvSpPr>
              <p:nvPr/>
            </p:nvSpPr>
            <p:spPr bwMode="auto">
              <a:xfrm>
                <a:off x="2768" y="1927"/>
                <a:ext cx="3" cy="2"/>
              </a:xfrm>
              <a:custGeom>
                <a:avLst/>
                <a:gdLst>
                  <a:gd name="T0" fmla="*/ 3 w 3"/>
                  <a:gd name="T1" fmla="*/ 0 h 2"/>
                  <a:gd name="T2" fmla="*/ 1 w 3"/>
                  <a:gd name="T3" fmla="*/ 0 h 2"/>
                  <a:gd name="T4" fmla="*/ 1 w 3"/>
                  <a:gd name="T5" fmla="*/ 1 h 2"/>
                  <a:gd name="T6" fmla="*/ 1 w 3"/>
                  <a:gd name="T7" fmla="*/ 1 h 2"/>
                  <a:gd name="T8" fmla="*/ 1 w 3"/>
                  <a:gd name="T9" fmla="*/ 1 h 2"/>
                  <a:gd name="T10" fmla="*/ 2 w 3"/>
                  <a:gd name="T11" fmla="*/ 1 h 2"/>
                  <a:gd name="T12" fmla="*/ 2 w 3"/>
                  <a:gd name="T13" fmla="*/ 1 h 2"/>
                  <a:gd name="T14" fmla="*/ 3 w 3"/>
                  <a:gd name="T15" fmla="*/ 1 h 2"/>
                  <a:gd name="T16" fmla="*/ 3 w 3"/>
                  <a:gd name="T17" fmla="*/ 1 h 2"/>
                  <a:gd name="T18" fmla="*/ 3 w 3"/>
                  <a:gd name="T19" fmla="*/ 2 h 2"/>
                  <a:gd name="T20" fmla="*/ 3 w 3"/>
                  <a:gd name="T21" fmla="*/ 2 h 2"/>
                  <a:gd name="T22" fmla="*/ 2 w 3"/>
                  <a:gd name="T23" fmla="*/ 2 h 2"/>
                  <a:gd name="T24" fmla="*/ 1 w 3"/>
                  <a:gd name="T25" fmla="*/ 2 h 2"/>
                  <a:gd name="T26" fmla="*/ 1 w 3"/>
                  <a:gd name="T27" fmla="*/ 2 h 2"/>
                  <a:gd name="T28" fmla="*/ 0 w 3"/>
                  <a:gd name="T29" fmla="*/ 2 h 2"/>
                  <a:gd name="T30" fmla="*/ 0 w 3"/>
                  <a:gd name="T31" fmla="*/ 2 h 2"/>
                  <a:gd name="T32" fmla="*/ 0 w 3"/>
                  <a:gd name="T33" fmla="*/ 2 h 2"/>
                  <a:gd name="T34" fmla="*/ 1 w 3"/>
                  <a:gd name="T35" fmla="*/ 2 h 2"/>
                  <a:gd name="T36" fmla="*/ 1 w 3"/>
                  <a:gd name="T37" fmla="*/ 2 h 2"/>
                  <a:gd name="T38" fmla="*/ 1 w 3"/>
                  <a:gd name="T39" fmla="*/ 2 h 2"/>
                  <a:gd name="T40" fmla="*/ 1 w 3"/>
                  <a:gd name="T41" fmla="*/ 2 h 2"/>
                  <a:gd name="T42" fmla="*/ 2 w 3"/>
                  <a:gd name="T43" fmla="*/ 2 h 2"/>
                  <a:gd name="T44" fmla="*/ 2 w 3"/>
                  <a:gd name="T45" fmla="*/ 2 h 2"/>
                  <a:gd name="T46" fmla="*/ 2 w 3"/>
                  <a:gd name="T47" fmla="*/ 1 h 2"/>
                  <a:gd name="T48" fmla="*/ 2 w 3"/>
                  <a:gd name="T49" fmla="*/ 1 h 2"/>
                  <a:gd name="T50" fmla="*/ 2 w 3"/>
                  <a:gd name="T51" fmla="*/ 1 h 2"/>
                  <a:gd name="T52" fmla="*/ 1 w 3"/>
                  <a:gd name="T53" fmla="*/ 1 h 2"/>
                  <a:gd name="T54" fmla="*/ 1 w 3"/>
                  <a:gd name="T55" fmla="*/ 1 h 2"/>
                  <a:gd name="T56" fmla="*/ 1 w 3"/>
                  <a:gd name="T57" fmla="*/ 1 h 2"/>
                  <a:gd name="T58" fmla="*/ 1 w 3"/>
                  <a:gd name="T59" fmla="*/ 1 h 2"/>
                  <a:gd name="T60" fmla="*/ 1 w 3"/>
                  <a:gd name="T61" fmla="*/ 1 h 2"/>
                  <a:gd name="T62" fmla="*/ 0 w 3"/>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2"/>
                  <a:gd name="T98" fmla="*/ 3 w 3"/>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2">
                    <a:moveTo>
                      <a:pt x="0" y="0"/>
                    </a:moveTo>
                    <a:lnTo>
                      <a:pt x="3" y="0"/>
                    </a:lnTo>
                    <a:lnTo>
                      <a:pt x="1" y="0"/>
                    </a:lnTo>
                    <a:lnTo>
                      <a:pt x="1" y="1"/>
                    </a:lnTo>
                    <a:lnTo>
                      <a:pt x="2" y="1"/>
                    </a:lnTo>
                    <a:lnTo>
                      <a:pt x="3" y="1"/>
                    </a:lnTo>
                    <a:lnTo>
                      <a:pt x="3" y="2"/>
                    </a:lnTo>
                    <a:lnTo>
                      <a:pt x="2" y="2"/>
                    </a:lnTo>
                    <a:lnTo>
                      <a:pt x="1" y="2"/>
                    </a:lnTo>
                    <a:lnTo>
                      <a:pt x="0" y="2"/>
                    </a:lnTo>
                    <a:lnTo>
                      <a:pt x="1" y="2"/>
                    </a:lnTo>
                    <a:lnTo>
                      <a:pt x="2" y="2"/>
                    </a:lnTo>
                    <a:lnTo>
                      <a:pt x="2" y="1"/>
                    </a:lnTo>
                    <a:lnTo>
                      <a:pt x="1" y="1"/>
                    </a:lnTo>
                    <a:lnTo>
                      <a:pt x="0" y="1"/>
                    </a:lnTo>
                    <a:lnTo>
                      <a:pt x="0"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0830" name="Freeform 885"/>
              <p:cNvSpPr>
                <a:spLocks/>
              </p:cNvSpPr>
              <p:nvPr/>
            </p:nvSpPr>
            <p:spPr bwMode="auto">
              <a:xfrm>
                <a:off x="2725" y="1922"/>
                <a:ext cx="4" cy="4"/>
              </a:xfrm>
              <a:custGeom>
                <a:avLst/>
                <a:gdLst>
                  <a:gd name="T0" fmla="*/ 1 w 4"/>
                  <a:gd name="T1" fmla="*/ 1 h 4"/>
                  <a:gd name="T2" fmla="*/ 1 w 4"/>
                  <a:gd name="T3" fmla="*/ 1 h 4"/>
                  <a:gd name="T4" fmla="*/ 1 w 4"/>
                  <a:gd name="T5" fmla="*/ 1 h 4"/>
                  <a:gd name="T6" fmla="*/ 1 w 4"/>
                  <a:gd name="T7" fmla="*/ 1 h 4"/>
                  <a:gd name="T8" fmla="*/ 1 w 4"/>
                  <a:gd name="T9" fmla="*/ 1 h 4"/>
                  <a:gd name="T10" fmla="*/ 1 w 4"/>
                  <a:gd name="T11" fmla="*/ 2 h 4"/>
                  <a:gd name="T12" fmla="*/ 1 w 4"/>
                  <a:gd name="T13" fmla="*/ 2 h 4"/>
                  <a:gd name="T14" fmla="*/ 1 w 4"/>
                  <a:gd name="T15" fmla="*/ 3 h 4"/>
                  <a:gd name="T16" fmla="*/ 1 w 4"/>
                  <a:gd name="T17" fmla="*/ 3 h 4"/>
                  <a:gd name="T18" fmla="*/ 2 w 4"/>
                  <a:gd name="T19" fmla="*/ 2 h 4"/>
                  <a:gd name="T20" fmla="*/ 2 w 4"/>
                  <a:gd name="T21" fmla="*/ 2 h 4"/>
                  <a:gd name="T22" fmla="*/ 3 w 4"/>
                  <a:gd name="T23" fmla="*/ 1 h 4"/>
                  <a:gd name="T24" fmla="*/ 3 w 4"/>
                  <a:gd name="T25" fmla="*/ 1 h 4"/>
                  <a:gd name="T26" fmla="*/ 3 w 4"/>
                  <a:gd name="T27" fmla="*/ 1 h 4"/>
                  <a:gd name="T28" fmla="*/ 4 w 4"/>
                  <a:gd name="T29" fmla="*/ 1 h 4"/>
                  <a:gd name="T30" fmla="*/ 4 w 4"/>
                  <a:gd name="T31" fmla="*/ 1 h 4"/>
                  <a:gd name="T32" fmla="*/ 3 w 4"/>
                  <a:gd name="T33" fmla="*/ 2 h 4"/>
                  <a:gd name="T34" fmla="*/ 3 w 4"/>
                  <a:gd name="T35" fmla="*/ 3 h 4"/>
                  <a:gd name="T36" fmla="*/ 3 w 4"/>
                  <a:gd name="T37" fmla="*/ 3 h 4"/>
                  <a:gd name="T38" fmla="*/ 3 w 4"/>
                  <a:gd name="T39" fmla="*/ 3 h 4"/>
                  <a:gd name="T40" fmla="*/ 3 w 4"/>
                  <a:gd name="T41" fmla="*/ 4 h 4"/>
                  <a:gd name="T42" fmla="*/ 3 w 4"/>
                  <a:gd name="T43" fmla="*/ 4 h 4"/>
                  <a:gd name="T44" fmla="*/ 3 w 4"/>
                  <a:gd name="T45" fmla="*/ 4 h 4"/>
                  <a:gd name="T46" fmla="*/ 2 w 4"/>
                  <a:gd name="T47" fmla="*/ 4 h 4"/>
                  <a:gd name="T48" fmla="*/ 2 w 4"/>
                  <a:gd name="T49" fmla="*/ 4 h 4"/>
                  <a:gd name="T50" fmla="*/ 2 w 4"/>
                  <a:gd name="T51" fmla="*/ 4 h 4"/>
                  <a:gd name="T52" fmla="*/ 2 w 4"/>
                  <a:gd name="T53" fmla="*/ 3 h 4"/>
                  <a:gd name="T54" fmla="*/ 2 w 4"/>
                  <a:gd name="T55" fmla="*/ 3 h 4"/>
                  <a:gd name="T56" fmla="*/ 2 w 4"/>
                  <a:gd name="T57" fmla="*/ 4 h 4"/>
                  <a:gd name="T58" fmla="*/ 1 w 4"/>
                  <a:gd name="T59" fmla="*/ 4 h 4"/>
                  <a:gd name="T60" fmla="*/ 1 w 4"/>
                  <a:gd name="T61" fmla="*/ 4 h 4"/>
                  <a:gd name="T62" fmla="*/ 1 w 4"/>
                  <a:gd name="T63" fmla="*/ 4 h 4"/>
                  <a:gd name="T64" fmla="*/ 1 w 4"/>
                  <a:gd name="T65" fmla="*/ 3 h 4"/>
                  <a:gd name="T66" fmla="*/ 0 w 4"/>
                  <a:gd name="T67" fmla="*/ 3 h 4"/>
                  <a:gd name="T68" fmla="*/ 0 w 4"/>
                  <a:gd name="T69" fmla="*/ 2 h 4"/>
                  <a:gd name="T70" fmla="*/ 0 w 4"/>
                  <a:gd name="T71" fmla="*/ 2 h 4"/>
                  <a:gd name="T72" fmla="*/ 1 w 4"/>
                  <a:gd name="T73" fmla="*/ 1 h 4"/>
                  <a:gd name="T74" fmla="*/ 1 w 4"/>
                  <a:gd name="T75" fmla="*/ 1 h 4"/>
                  <a:gd name="T76" fmla="*/ 1 w 4"/>
                  <a:gd name="T77" fmla="*/ 0 h 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
                  <a:gd name="T118" fmla="*/ 0 h 4"/>
                  <a:gd name="T119" fmla="*/ 4 w 4"/>
                  <a:gd name="T120" fmla="*/ 4 h 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 h="4">
                    <a:moveTo>
                      <a:pt x="1" y="0"/>
                    </a:moveTo>
                    <a:lnTo>
                      <a:pt x="1" y="1"/>
                    </a:lnTo>
                    <a:lnTo>
                      <a:pt x="2" y="1"/>
                    </a:lnTo>
                    <a:lnTo>
                      <a:pt x="1" y="1"/>
                    </a:lnTo>
                    <a:lnTo>
                      <a:pt x="1" y="2"/>
                    </a:lnTo>
                    <a:lnTo>
                      <a:pt x="1" y="3"/>
                    </a:lnTo>
                    <a:lnTo>
                      <a:pt x="2" y="2"/>
                    </a:lnTo>
                    <a:lnTo>
                      <a:pt x="3" y="1"/>
                    </a:lnTo>
                    <a:lnTo>
                      <a:pt x="3" y="0"/>
                    </a:lnTo>
                    <a:lnTo>
                      <a:pt x="3" y="1"/>
                    </a:lnTo>
                    <a:lnTo>
                      <a:pt x="4" y="1"/>
                    </a:lnTo>
                    <a:lnTo>
                      <a:pt x="3" y="2"/>
                    </a:lnTo>
                    <a:lnTo>
                      <a:pt x="3" y="3"/>
                    </a:lnTo>
                    <a:lnTo>
                      <a:pt x="3" y="4"/>
                    </a:lnTo>
                    <a:lnTo>
                      <a:pt x="2" y="4"/>
                    </a:lnTo>
                    <a:lnTo>
                      <a:pt x="2" y="3"/>
                    </a:lnTo>
                    <a:lnTo>
                      <a:pt x="2" y="4"/>
                    </a:lnTo>
                    <a:lnTo>
                      <a:pt x="1" y="4"/>
                    </a:lnTo>
                    <a:lnTo>
                      <a:pt x="1" y="3"/>
                    </a:lnTo>
                    <a:lnTo>
                      <a:pt x="0" y="3"/>
                    </a:lnTo>
                    <a:lnTo>
                      <a:pt x="0" y="2"/>
                    </a:lnTo>
                    <a:lnTo>
                      <a:pt x="1" y="1"/>
                    </a:lnTo>
                    <a:lnTo>
                      <a:pt x="1"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0831" name="Freeform 886"/>
              <p:cNvSpPr>
                <a:spLocks/>
              </p:cNvSpPr>
              <p:nvPr/>
            </p:nvSpPr>
            <p:spPr bwMode="auto">
              <a:xfrm>
                <a:off x="2728" y="1922"/>
                <a:ext cx="3" cy="4"/>
              </a:xfrm>
              <a:custGeom>
                <a:avLst/>
                <a:gdLst>
                  <a:gd name="T0" fmla="*/ 1 w 3"/>
                  <a:gd name="T1" fmla="*/ 1 h 4"/>
                  <a:gd name="T2" fmla="*/ 1 w 3"/>
                  <a:gd name="T3" fmla="*/ 1 h 4"/>
                  <a:gd name="T4" fmla="*/ 1 w 3"/>
                  <a:gd name="T5" fmla="*/ 1 h 4"/>
                  <a:gd name="T6" fmla="*/ 2 w 3"/>
                  <a:gd name="T7" fmla="*/ 1 h 4"/>
                  <a:gd name="T8" fmla="*/ 2 w 3"/>
                  <a:gd name="T9" fmla="*/ 1 h 4"/>
                  <a:gd name="T10" fmla="*/ 2 w 3"/>
                  <a:gd name="T11" fmla="*/ 1 h 4"/>
                  <a:gd name="T12" fmla="*/ 2 w 3"/>
                  <a:gd name="T13" fmla="*/ 1 h 4"/>
                  <a:gd name="T14" fmla="*/ 2 w 3"/>
                  <a:gd name="T15" fmla="*/ 0 h 4"/>
                  <a:gd name="T16" fmla="*/ 2 w 3"/>
                  <a:gd name="T17" fmla="*/ 0 h 4"/>
                  <a:gd name="T18" fmla="*/ 2 w 3"/>
                  <a:gd name="T19" fmla="*/ 0 h 4"/>
                  <a:gd name="T20" fmla="*/ 2 w 3"/>
                  <a:gd name="T21" fmla="*/ 0 h 4"/>
                  <a:gd name="T22" fmla="*/ 2 w 3"/>
                  <a:gd name="T23" fmla="*/ 0 h 4"/>
                  <a:gd name="T24" fmla="*/ 2 w 3"/>
                  <a:gd name="T25" fmla="*/ 1 h 4"/>
                  <a:gd name="T26" fmla="*/ 2 w 3"/>
                  <a:gd name="T27" fmla="*/ 1 h 4"/>
                  <a:gd name="T28" fmla="*/ 2 w 3"/>
                  <a:gd name="T29" fmla="*/ 1 h 4"/>
                  <a:gd name="T30" fmla="*/ 2 w 3"/>
                  <a:gd name="T31" fmla="*/ 2 h 4"/>
                  <a:gd name="T32" fmla="*/ 2 w 3"/>
                  <a:gd name="T33" fmla="*/ 2 h 4"/>
                  <a:gd name="T34" fmla="*/ 1 w 3"/>
                  <a:gd name="T35" fmla="*/ 2 h 4"/>
                  <a:gd name="T36" fmla="*/ 1 w 3"/>
                  <a:gd name="T37" fmla="*/ 2 h 4"/>
                  <a:gd name="T38" fmla="*/ 1 w 3"/>
                  <a:gd name="T39" fmla="*/ 3 h 4"/>
                  <a:gd name="T40" fmla="*/ 1 w 3"/>
                  <a:gd name="T41" fmla="*/ 3 h 4"/>
                  <a:gd name="T42" fmla="*/ 1 w 3"/>
                  <a:gd name="T43" fmla="*/ 3 h 4"/>
                  <a:gd name="T44" fmla="*/ 2 w 3"/>
                  <a:gd name="T45" fmla="*/ 3 h 4"/>
                  <a:gd name="T46" fmla="*/ 2 w 3"/>
                  <a:gd name="T47" fmla="*/ 2 h 4"/>
                  <a:gd name="T48" fmla="*/ 2 w 3"/>
                  <a:gd name="T49" fmla="*/ 2 h 4"/>
                  <a:gd name="T50" fmla="*/ 2 w 3"/>
                  <a:gd name="T51" fmla="*/ 2 h 4"/>
                  <a:gd name="T52" fmla="*/ 2 w 3"/>
                  <a:gd name="T53" fmla="*/ 2 h 4"/>
                  <a:gd name="T54" fmla="*/ 3 w 3"/>
                  <a:gd name="T55" fmla="*/ 2 h 4"/>
                  <a:gd name="T56" fmla="*/ 3 w 3"/>
                  <a:gd name="T57" fmla="*/ 2 h 4"/>
                  <a:gd name="T58" fmla="*/ 3 w 3"/>
                  <a:gd name="T59" fmla="*/ 3 h 4"/>
                  <a:gd name="T60" fmla="*/ 3 w 3"/>
                  <a:gd name="T61" fmla="*/ 3 h 4"/>
                  <a:gd name="T62" fmla="*/ 3 w 3"/>
                  <a:gd name="T63" fmla="*/ 3 h 4"/>
                  <a:gd name="T64" fmla="*/ 2 w 3"/>
                  <a:gd name="T65" fmla="*/ 3 h 4"/>
                  <a:gd name="T66" fmla="*/ 2 w 3"/>
                  <a:gd name="T67" fmla="*/ 3 h 4"/>
                  <a:gd name="T68" fmla="*/ 2 w 3"/>
                  <a:gd name="T69" fmla="*/ 3 h 4"/>
                  <a:gd name="T70" fmla="*/ 1 w 3"/>
                  <a:gd name="T71" fmla="*/ 3 h 4"/>
                  <a:gd name="T72" fmla="*/ 1 w 3"/>
                  <a:gd name="T73" fmla="*/ 4 h 4"/>
                  <a:gd name="T74" fmla="*/ 1 w 3"/>
                  <a:gd name="T75" fmla="*/ 4 h 4"/>
                  <a:gd name="T76" fmla="*/ 0 w 3"/>
                  <a:gd name="T77" fmla="*/ 4 h 4"/>
                  <a:gd name="T78" fmla="*/ 0 w 3"/>
                  <a:gd name="T79" fmla="*/ 4 h 4"/>
                  <a:gd name="T80" fmla="*/ 0 w 3"/>
                  <a:gd name="T81" fmla="*/ 4 h 4"/>
                  <a:gd name="T82" fmla="*/ 0 w 3"/>
                  <a:gd name="T83" fmla="*/ 4 h 4"/>
                  <a:gd name="T84" fmla="*/ 0 w 3"/>
                  <a:gd name="T85" fmla="*/ 4 h 4"/>
                  <a:gd name="T86" fmla="*/ 0 w 3"/>
                  <a:gd name="T87" fmla="*/ 4 h 4"/>
                  <a:gd name="T88" fmla="*/ 0 w 3"/>
                  <a:gd name="T89" fmla="*/ 4 h 4"/>
                  <a:gd name="T90" fmla="*/ 0 w 3"/>
                  <a:gd name="T91" fmla="*/ 3 h 4"/>
                  <a:gd name="T92" fmla="*/ 0 w 3"/>
                  <a:gd name="T93" fmla="*/ 3 h 4"/>
                  <a:gd name="T94" fmla="*/ 0 w 3"/>
                  <a:gd name="T95" fmla="*/ 3 h 4"/>
                  <a:gd name="T96" fmla="*/ 1 w 3"/>
                  <a:gd name="T97" fmla="*/ 2 h 4"/>
                  <a:gd name="T98" fmla="*/ 1 w 3"/>
                  <a:gd name="T99" fmla="*/ 2 h 4"/>
                  <a:gd name="T100" fmla="*/ 1 w 3"/>
                  <a:gd name="T101" fmla="*/ 1 h 4"/>
                  <a:gd name="T102" fmla="*/ 1 w 3"/>
                  <a:gd name="T103" fmla="*/ 1 h 4"/>
                  <a:gd name="T104" fmla="*/ 1 w 3"/>
                  <a:gd name="T105" fmla="*/ 1 h 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
                  <a:gd name="T160" fmla="*/ 0 h 4"/>
                  <a:gd name="T161" fmla="*/ 3 w 3"/>
                  <a:gd name="T162" fmla="*/ 4 h 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 h="4">
                    <a:moveTo>
                      <a:pt x="1" y="1"/>
                    </a:moveTo>
                    <a:lnTo>
                      <a:pt x="1" y="1"/>
                    </a:lnTo>
                    <a:lnTo>
                      <a:pt x="2" y="1"/>
                    </a:lnTo>
                    <a:lnTo>
                      <a:pt x="2" y="0"/>
                    </a:lnTo>
                    <a:lnTo>
                      <a:pt x="2" y="1"/>
                    </a:lnTo>
                    <a:lnTo>
                      <a:pt x="2" y="2"/>
                    </a:lnTo>
                    <a:lnTo>
                      <a:pt x="1" y="2"/>
                    </a:lnTo>
                    <a:lnTo>
                      <a:pt x="1" y="3"/>
                    </a:lnTo>
                    <a:lnTo>
                      <a:pt x="2" y="3"/>
                    </a:lnTo>
                    <a:lnTo>
                      <a:pt x="2" y="2"/>
                    </a:lnTo>
                    <a:lnTo>
                      <a:pt x="3" y="2"/>
                    </a:lnTo>
                    <a:lnTo>
                      <a:pt x="3" y="3"/>
                    </a:lnTo>
                    <a:lnTo>
                      <a:pt x="2" y="3"/>
                    </a:lnTo>
                    <a:lnTo>
                      <a:pt x="1" y="3"/>
                    </a:lnTo>
                    <a:lnTo>
                      <a:pt x="1" y="4"/>
                    </a:lnTo>
                    <a:lnTo>
                      <a:pt x="0" y="4"/>
                    </a:lnTo>
                    <a:lnTo>
                      <a:pt x="0" y="3"/>
                    </a:lnTo>
                    <a:lnTo>
                      <a:pt x="1" y="2"/>
                    </a:lnTo>
                    <a:lnTo>
                      <a:pt x="1" y="1"/>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0832" name="Freeform 887"/>
              <p:cNvSpPr>
                <a:spLocks/>
              </p:cNvSpPr>
              <p:nvPr/>
            </p:nvSpPr>
            <p:spPr bwMode="auto">
              <a:xfrm>
                <a:off x="2730" y="1922"/>
                <a:ext cx="3" cy="4"/>
              </a:xfrm>
              <a:custGeom>
                <a:avLst/>
                <a:gdLst>
                  <a:gd name="T0" fmla="*/ 3 w 3"/>
                  <a:gd name="T1" fmla="*/ 0 h 4"/>
                  <a:gd name="T2" fmla="*/ 3 w 3"/>
                  <a:gd name="T3" fmla="*/ 0 h 4"/>
                  <a:gd name="T4" fmla="*/ 3 w 3"/>
                  <a:gd name="T5" fmla="*/ 0 h 4"/>
                  <a:gd name="T6" fmla="*/ 3 w 3"/>
                  <a:gd name="T7" fmla="*/ 0 h 4"/>
                  <a:gd name="T8" fmla="*/ 3 w 3"/>
                  <a:gd name="T9" fmla="*/ 0 h 4"/>
                  <a:gd name="T10" fmla="*/ 3 w 3"/>
                  <a:gd name="T11" fmla="*/ 0 h 4"/>
                  <a:gd name="T12" fmla="*/ 2 w 3"/>
                  <a:gd name="T13" fmla="*/ 0 h 4"/>
                  <a:gd name="T14" fmla="*/ 2 w 3"/>
                  <a:gd name="T15" fmla="*/ 0 h 4"/>
                  <a:gd name="T16" fmla="*/ 2 w 3"/>
                  <a:gd name="T17" fmla="*/ 0 h 4"/>
                  <a:gd name="T18" fmla="*/ 1 w 3"/>
                  <a:gd name="T19" fmla="*/ 0 h 4"/>
                  <a:gd name="T20" fmla="*/ 1 w 3"/>
                  <a:gd name="T21" fmla="*/ 0 h 4"/>
                  <a:gd name="T22" fmla="*/ 1 w 3"/>
                  <a:gd name="T23" fmla="*/ 1 h 4"/>
                  <a:gd name="T24" fmla="*/ 1 w 3"/>
                  <a:gd name="T25" fmla="*/ 1 h 4"/>
                  <a:gd name="T26" fmla="*/ 1 w 3"/>
                  <a:gd name="T27" fmla="*/ 1 h 4"/>
                  <a:gd name="T28" fmla="*/ 0 w 3"/>
                  <a:gd name="T29" fmla="*/ 1 h 4"/>
                  <a:gd name="T30" fmla="*/ 0 w 3"/>
                  <a:gd name="T31" fmla="*/ 1 h 4"/>
                  <a:gd name="T32" fmla="*/ 0 w 3"/>
                  <a:gd name="T33" fmla="*/ 1 h 4"/>
                  <a:gd name="T34" fmla="*/ 0 w 3"/>
                  <a:gd name="T35" fmla="*/ 1 h 4"/>
                  <a:gd name="T36" fmla="*/ 0 w 3"/>
                  <a:gd name="T37" fmla="*/ 2 h 4"/>
                  <a:gd name="T38" fmla="*/ 0 w 3"/>
                  <a:gd name="T39" fmla="*/ 2 h 4"/>
                  <a:gd name="T40" fmla="*/ 0 w 3"/>
                  <a:gd name="T41" fmla="*/ 2 h 4"/>
                  <a:gd name="T42" fmla="*/ 0 w 3"/>
                  <a:gd name="T43" fmla="*/ 2 h 4"/>
                  <a:gd name="T44" fmla="*/ 1 w 3"/>
                  <a:gd name="T45" fmla="*/ 2 h 4"/>
                  <a:gd name="T46" fmla="*/ 1 w 3"/>
                  <a:gd name="T47" fmla="*/ 2 h 4"/>
                  <a:gd name="T48" fmla="*/ 1 w 3"/>
                  <a:gd name="T49" fmla="*/ 1 h 4"/>
                  <a:gd name="T50" fmla="*/ 1 w 3"/>
                  <a:gd name="T51" fmla="*/ 1 h 4"/>
                  <a:gd name="T52" fmla="*/ 1 w 3"/>
                  <a:gd name="T53" fmla="*/ 1 h 4"/>
                  <a:gd name="T54" fmla="*/ 1 w 3"/>
                  <a:gd name="T55" fmla="*/ 2 h 4"/>
                  <a:gd name="T56" fmla="*/ 1 w 3"/>
                  <a:gd name="T57" fmla="*/ 2 h 4"/>
                  <a:gd name="T58" fmla="*/ 1 w 3"/>
                  <a:gd name="T59" fmla="*/ 2 h 4"/>
                  <a:gd name="T60" fmla="*/ 1 w 3"/>
                  <a:gd name="T61" fmla="*/ 3 h 4"/>
                  <a:gd name="T62" fmla="*/ 1 w 3"/>
                  <a:gd name="T63" fmla="*/ 3 h 4"/>
                  <a:gd name="T64" fmla="*/ 1 w 3"/>
                  <a:gd name="T65" fmla="*/ 3 h 4"/>
                  <a:gd name="T66" fmla="*/ 1 w 3"/>
                  <a:gd name="T67" fmla="*/ 3 h 4"/>
                  <a:gd name="T68" fmla="*/ 1 w 3"/>
                  <a:gd name="T69" fmla="*/ 4 h 4"/>
                  <a:gd name="T70" fmla="*/ 1 w 3"/>
                  <a:gd name="T71" fmla="*/ 4 h 4"/>
                  <a:gd name="T72" fmla="*/ 1 w 3"/>
                  <a:gd name="T73" fmla="*/ 4 h 4"/>
                  <a:gd name="T74" fmla="*/ 1 w 3"/>
                  <a:gd name="T75" fmla="*/ 4 h 4"/>
                  <a:gd name="T76" fmla="*/ 1 w 3"/>
                  <a:gd name="T77" fmla="*/ 4 h 4"/>
                  <a:gd name="T78" fmla="*/ 1 w 3"/>
                  <a:gd name="T79" fmla="*/ 3 h 4"/>
                  <a:gd name="T80" fmla="*/ 1 w 3"/>
                  <a:gd name="T81" fmla="*/ 3 h 4"/>
                  <a:gd name="T82" fmla="*/ 1 w 3"/>
                  <a:gd name="T83" fmla="*/ 3 h 4"/>
                  <a:gd name="T84" fmla="*/ 1 w 3"/>
                  <a:gd name="T85" fmla="*/ 3 h 4"/>
                  <a:gd name="T86" fmla="*/ 2 w 3"/>
                  <a:gd name="T87" fmla="*/ 3 h 4"/>
                  <a:gd name="T88" fmla="*/ 2 w 3"/>
                  <a:gd name="T89" fmla="*/ 2 h 4"/>
                  <a:gd name="T90" fmla="*/ 2 w 3"/>
                  <a:gd name="T91" fmla="*/ 2 h 4"/>
                  <a:gd name="T92" fmla="*/ 2 w 3"/>
                  <a:gd name="T93" fmla="*/ 2 h 4"/>
                  <a:gd name="T94" fmla="*/ 2 w 3"/>
                  <a:gd name="T95" fmla="*/ 1 h 4"/>
                  <a:gd name="T96" fmla="*/ 2 w 3"/>
                  <a:gd name="T97" fmla="*/ 1 h 4"/>
                  <a:gd name="T98" fmla="*/ 3 w 3"/>
                  <a:gd name="T99" fmla="*/ 1 h 4"/>
                  <a:gd name="T100" fmla="*/ 3 w 3"/>
                  <a:gd name="T101" fmla="*/ 1 h 4"/>
                  <a:gd name="T102" fmla="*/ 3 w 3"/>
                  <a:gd name="T103" fmla="*/ 1 h 4"/>
                  <a:gd name="T104" fmla="*/ 3 w 3"/>
                  <a:gd name="T105" fmla="*/ 1 h 4"/>
                  <a:gd name="T106" fmla="*/ 3 w 3"/>
                  <a:gd name="T107" fmla="*/ 1 h 4"/>
                  <a:gd name="T108" fmla="*/ 3 w 3"/>
                  <a:gd name="T109" fmla="*/ 1 h 4"/>
                  <a:gd name="T110" fmla="*/ 3 w 3"/>
                  <a:gd name="T111" fmla="*/ 0 h 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
                  <a:gd name="T169" fmla="*/ 0 h 4"/>
                  <a:gd name="T170" fmla="*/ 3 w 3"/>
                  <a:gd name="T171" fmla="*/ 4 h 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 h="4">
                    <a:moveTo>
                      <a:pt x="3" y="0"/>
                    </a:moveTo>
                    <a:lnTo>
                      <a:pt x="3" y="0"/>
                    </a:lnTo>
                    <a:lnTo>
                      <a:pt x="2" y="0"/>
                    </a:lnTo>
                    <a:lnTo>
                      <a:pt x="1" y="0"/>
                    </a:lnTo>
                    <a:lnTo>
                      <a:pt x="1" y="1"/>
                    </a:lnTo>
                    <a:lnTo>
                      <a:pt x="0" y="1"/>
                    </a:lnTo>
                    <a:lnTo>
                      <a:pt x="0" y="2"/>
                    </a:lnTo>
                    <a:lnTo>
                      <a:pt x="1" y="2"/>
                    </a:lnTo>
                    <a:lnTo>
                      <a:pt x="1" y="1"/>
                    </a:lnTo>
                    <a:lnTo>
                      <a:pt x="1" y="2"/>
                    </a:lnTo>
                    <a:lnTo>
                      <a:pt x="1" y="3"/>
                    </a:lnTo>
                    <a:lnTo>
                      <a:pt x="1" y="4"/>
                    </a:lnTo>
                    <a:lnTo>
                      <a:pt x="1" y="3"/>
                    </a:lnTo>
                    <a:lnTo>
                      <a:pt x="2" y="3"/>
                    </a:lnTo>
                    <a:lnTo>
                      <a:pt x="2" y="2"/>
                    </a:lnTo>
                    <a:lnTo>
                      <a:pt x="2" y="1"/>
                    </a:lnTo>
                    <a:lnTo>
                      <a:pt x="3" y="1"/>
                    </a:lnTo>
                    <a:lnTo>
                      <a:pt x="3"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0833" name="Freeform 888"/>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2 w 4"/>
                  <a:gd name="T75" fmla="*/ 2 h 3"/>
                  <a:gd name="T76" fmla="*/ 2 w 4"/>
                  <a:gd name="T77" fmla="*/ 2 h 3"/>
                  <a:gd name="T78" fmla="*/ 2 w 4"/>
                  <a:gd name="T79" fmla="*/ 1 h 3"/>
                  <a:gd name="T80" fmla="*/ 2 w 4"/>
                  <a:gd name="T81" fmla="*/ 1 h 3"/>
                  <a:gd name="T82" fmla="*/ 2 w 4"/>
                  <a:gd name="T83" fmla="*/ 1 h 3"/>
                  <a:gd name="T84" fmla="*/ 3 w 4"/>
                  <a:gd name="T85" fmla="*/ 2 h 3"/>
                  <a:gd name="T86" fmla="*/ 3 w 4"/>
                  <a:gd name="T87" fmla="*/ 2 h 3"/>
                  <a:gd name="T88" fmla="*/ 3 w 4"/>
                  <a:gd name="T89" fmla="*/ 2 h 3"/>
                  <a:gd name="T90" fmla="*/ 2 w 4"/>
                  <a:gd name="T91" fmla="*/ 2 h 3"/>
                  <a:gd name="T92" fmla="*/ 2 w 4"/>
                  <a:gd name="T93" fmla="*/ 2 h 3"/>
                  <a:gd name="T94" fmla="*/ 2 w 4"/>
                  <a:gd name="T95" fmla="*/ 2 h 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
                  <a:gd name="T145" fmla="*/ 0 h 3"/>
                  <a:gd name="T146" fmla="*/ 4 w 4"/>
                  <a:gd name="T147" fmla="*/ 3 h 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lnTo>
                      <a:pt x="2" y="2"/>
                    </a:lnTo>
                    <a:lnTo>
                      <a:pt x="2" y="1"/>
                    </a:lnTo>
                    <a:lnTo>
                      <a:pt x="3" y="1"/>
                    </a:lnTo>
                    <a:lnTo>
                      <a:pt x="3" y="2"/>
                    </a:lnTo>
                    <a:lnTo>
                      <a:pt x="2" y="2"/>
                    </a:lnTo>
                    <a:lnTo>
                      <a:pt x="4" y="2"/>
                    </a:lnTo>
                    <a:close/>
                  </a:path>
                </a:pathLst>
              </a:custGeom>
              <a:solidFill>
                <a:srgbClr val="DEDEDE"/>
              </a:solidFill>
              <a:ln w="9525">
                <a:noFill/>
                <a:round/>
                <a:headEnd/>
                <a:tailEnd/>
              </a:ln>
            </p:spPr>
            <p:txBody>
              <a:bodyPr/>
              <a:lstStyle/>
              <a:p>
                <a:pPr algn="l" rtl="0"/>
                <a:endParaRPr lang="en-US"/>
              </a:p>
            </p:txBody>
          </p:sp>
        </p:grpSp>
        <p:sp>
          <p:nvSpPr>
            <p:cNvPr id="20507" name="Freeform 889"/>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
                <a:gd name="T112" fmla="*/ 0 h 3"/>
                <a:gd name="T113" fmla="*/ 4 w 4"/>
                <a:gd name="T114" fmla="*/ 3 h 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close/>
                </a:path>
              </a:pathLst>
            </a:custGeom>
            <a:noFill/>
            <a:ln w="1588">
              <a:solidFill>
                <a:srgbClr val="DEDEDE"/>
              </a:solidFill>
              <a:prstDash val="solid"/>
              <a:round/>
              <a:headEnd/>
              <a:tailEnd/>
            </a:ln>
          </p:spPr>
          <p:txBody>
            <a:bodyPr/>
            <a:lstStyle/>
            <a:p>
              <a:pPr algn="l" rtl="0"/>
              <a:endParaRPr lang="en-US"/>
            </a:p>
          </p:txBody>
        </p:sp>
        <p:sp>
          <p:nvSpPr>
            <p:cNvPr id="20508" name="Freeform 890"/>
            <p:cNvSpPr>
              <a:spLocks/>
            </p:cNvSpPr>
            <p:nvPr/>
          </p:nvSpPr>
          <p:spPr bwMode="auto">
            <a:xfrm>
              <a:off x="2736"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0 w 1"/>
                <a:gd name="T17" fmla="*/ 0 h 1"/>
                <a:gd name="T18" fmla="*/ 0 w 1"/>
                <a:gd name="T19" fmla="*/ 0 h 1"/>
                <a:gd name="T20" fmla="*/ 1 w 1"/>
                <a:gd name="T21" fmla="*/ 0 h 1"/>
                <a:gd name="T22" fmla="*/ 1 w 1"/>
                <a:gd name="T23" fmla="*/ 1 h 1"/>
                <a:gd name="T24" fmla="*/ 1 w 1"/>
                <a:gd name="T25" fmla="*/ 1 h 1"/>
                <a:gd name="T26" fmla="*/ 1 w 1"/>
                <a:gd name="T27" fmla="*/ 1 h 1"/>
                <a:gd name="T28" fmla="*/ 1 w 1"/>
                <a:gd name="T29" fmla="*/ 1 h 1"/>
                <a:gd name="T30" fmla="*/ 1 w 1"/>
                <a:gd name="T31" fmla="*/ 1 h 1"/>
                <a:gd name="T32" fmla="*/ 0 w 1"/>
                <a:gd name="T33" fmla="*/ 1 h 1"/>
                <a:gd name="T34" fmla="*/ 0 w 1"/>
                <a:gd name="T35" fmla="*/ 1 h 1"/>
                <a:gd name="T36" fmla="*/ 0 w 1"/>
                <a:gd name="T37" fmla="*/ 1 h 1"/>
                <a:gd name="T38" fmla="*/ 0 w 1"/>
                <a:gd name="T39" fmla="*/ 1 h 1"/>
                <a:gd name="T40" fmla="*/ 0 w 1"/>
                <a:gd name="T41" fmla="*/ 1 h 1"/>
                <a:gd name="T42" fmla="*/ 0 w 1"/>
                <a:gd name="T43" fmla="*/ 1 h 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
                <a:gd name="T67" fmla="*/ 0 h 1"/>
                <a:gd name="T68" fmla="*/ 1 w 1"/>
                <a:gd name="T69" fmla="*/ 1 h 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 h="1">
                  <a:moveTo>
                    <a:pt x="0" y="1"/>
                  </a:moveTo>
                  <a:lnTo>
                    <a:pt x="0" y="1"/>
                  </a:lnTo>
                  <a:lnTo>
                    <a:pt x="0" y="0"/>
                  </a:lnTo>
                  <a:lnTo>
                    <a:pt x="1" y="0"/>
                  </a:lnTo>
                  <a:lnTo>
                    <a:pt x="1" y="1"/>
                  </a:lnTo>
                  <a:lnTo>
                    <a:pt x="0" y="1"/>
                  </a:lnTo>
                  <a:close/>
                </a:path>
              </a:pathLst>
            </a:custGeom>
            <a:noFill/>
            <a:ln w="1588">
              <a:solidFill>
                <a:srgbClr val="DEDEDE"/>
              </a:solidFill>
              <a:prstDash val="solid"/>
              <a:round/>
              <a:headEnd/>
              <a:tailEnd/>
            </a:ln>
          </p:spPr>
          <p:txBody>
            <a:bodyPr/>
            <a:lstStyle/>
            <a:p>
              <a:pPr algn="l" rtl="0"/>
              <a:endParaRPr lang="en-US"/>
            </a:p>
          </p:txBody>
        </p:sp>
        <p:sp>
          <p:nvSpPr>
            <p:cNvPr id="20509" name="Freeform 891"/>
            <p:cNvSpPr>
              <a:spLocks/>
            </p:cNvSpPr>
            <p:nvPr/>
          </p:nvSpPr>
          <p:spPr bwMode="auto">
            <a:xfrm>
              <a:off x="2732" y="1923"/>
              <a:ext cx="3" cy="3"/>
            </a:xfrm>
            <a:custGeom>
              <a:avLst/>
              <a:gdLst>
                <a:gd name="T0" fmla="*/ 1 w 3"/>
                <a:gd name="T1" fmla="*/ 0 h 3"/>
                <a:gd name="T2" fmla="*/ 1 w 3"/>
                <a:gd name="T3" fmla="*/ 0 h 3"/>
                <a:gd name="T4" fmla="*/ 2 w 3"/>
                <a:gd name="T5" fmla="*/ 0 h 3"/>
                <a:gd name="T6" fmla="*/ 2 w 3"/>
                <a:gd name="T7" fmla="*/ 0 h 3"/>
                <a:gd name="T8" fmla="*/ 3 w 3"/>
                <a:gd name="T9" fmla="*/ 0 h 3"/>
                <a:gd name="T10" fmla="*/ 3 w 3"/>
                <a:gd name="T11" fmla="*/ 0 h 3"/>
                <a:gd name="T12" fmla="*/ 3 w 3"/>
                <a:gd name="T13" fmla="*/ 0 h 3"/>
                <a:gd name="T14" fmla="*/ 2 w 3"/>
                <a:gd name="T15" fmla="*/ 1 h 3"/>
                <a:gd name="T16" fmla="*/ 2 w 3"/>
                <a:gd name="T17" fmla="*/ 1 h 3"/>
                <a:gd name="T18" fmla="*/ 2 w 3"/>
                <a:gd name="T19" fmla="*/ 1 h 3"/>
                <a:gd name="T20" fmla="*/ 2 w 3"/>
                <a:gd name="T21" fmla="*/ 2 h 3"/>
                <a:gd name="T22" fmla="*/ 3 w 3"/>
                <a:gd name="T23" fmla="*/ 2 h 3"/>
                <a:gd name="T24" fmla="*/ 3 w 3"/>
                <a:gd name="T25" fmla="*/ 2 h 3"/>
                <a:gd name="T26" fmla="*/ 3 w 3"/>
                <a:gd name="T27" fmla="*/ 2 h 3"/>
                <a:gd name="T28" fmla="*/ 3 w 3"/>
                <a:gd name="T29" fmla="*/ 2 h 3"/>
                <a:gd name="T30" fmla="*/ 3 w 3"/>
                <a:gd name="T31" fmla="*/ 3 h 3"/>
                <a:gd name="T32" fmla="*/ 3 w 3"/>
                <a:gd name="T33" fmla="*/ 2 h 3"/>
                <a:gd name="T34" fmla="*/ 2 w 3"/>
                <a:gd name="T35" fmla="*/ 2 h 3"/>
                <a:gd name="T36" fmla="*/ 2 w 3"/>
                <a:gd name="T37" fmla="*/ 2 h 3"/>
                <a:gd name="T38" fmla="*/ 1 w 3"/>
                <a:gd name="T39" fmla="*/ 1 h 3"/>
                <a:gd name="T40" fmla="*/ 1 w 3"/>
                <a:gd name="T41" fmla="*/ 1 h 3"/>
                <a:gd name="T42" fmla="*/ 1 w 3"/>
                <a:gd name="T43" fmla="*/ 2 h 3"/>
                <a:gd name="T44" fmla="*/ 1 w 3"/>
                <a:gd name="T45" fmla="*/ 2 h 3"/>
                <a:gd name="T46" fmla="*/ 1 w 3"/>
                <a:gd name="T47" fmla="*/ 2 h 3"/>
                <a:gd name="T48" fmla="*/ 1 w 3"/>
                <a:gd name="T49" fmla="*/ 2 h 3"/>
                <a:gd name="T50" fmla="*/ 0 w 3"/>
                <a:gd name="T51" fmla="*/ 2 h 3"/>
                <a:gd name="T52" fmla="*/ 0 w 3"/>
                <a:gd name="T53" fmla="*/ 2 h 3"/>
                <a:gd name="T54" fmla="*/ 0 w 3"/>
                <a:gd name="T55" fmla="*/ 2 h 3"/>
                <a:gd name="T56" fmla="*/ 0 w 3"/>
                <a:gd name="T57" fmla="*/ 2 h 3"/>
                <a:gd name="T58" fmla="*/ 0 w 3"/>
                <a:gd name="T59" fmla="*/ 1 h 3"/>
                <a:gd name="T60" fmla="*/ 0 w 3"/>
                <a:gd name="T61" fmla="*/ 1 h 3"/>
                <a:gd name="T62" fmla="*/ 1 w 3"/>
                <a:gd name="T63" fmla="*/ 0 h 3"/>
                <a:gd name="T64" fmla="*/ 1 w 3"/>
                <a:gd name="T65" fmla="*/ 0 h 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
                <a:gd name="T100" fmla="*/ 0 h 3"/>
                <a:gd name="T101" fmla="*/ 3 w 3"/>
                <a:gd name="T102" fmla="*/ 3 h 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 h="3">
                  <a:moveTo>
                    <a:pt x="1" y="0"/>
                  </a:moveTo>
                  <a:lnTo>
                    <a:pt x="1" y="0"/>
                  </a:lnTo>
                  <a:lnTo>
                    <a:pt x="2" y="0"/>
                  </a:lnTo>
                  <a:lnTo>
                    <a:pt x="3" y="0"/>
                  </a:lnTo>
                  <a:lnTo>
                    <a:pt x="3" y="1"/>
                  </a:lnTo>
                  <a:lnTo>
                    <a:pt x="2" y="1"/>
                  </a:lnTo>
                  <a:lnTo>
                    <a:pt x="2" y="2"/>
                  </a:lnTo>
                  <a:lnTo>
                    <a:pt x="3" y="2"/>
                  </a:lnTo>
                  <a:lnTo>
                    <a:pt x="3" y="3"/>
                  </a:lnTo>
                  <a:lnTo>
                    <a:pt x="3" y="2"/>
                  </a:lnTo>
                  <a:lnTo>
                    <a:pt x="2" y="2"/>
                  </a:lnTo>
                  <a:lnTo>
                    <a:pt x="1" y="2"/>
                  </a:lnTo>
                  <a:lnTo>
                    <a:pt x="1" y="1"/>
                  </a:lnTo>
                  <a:lnTo>
                    <a:pt x="1" y="2"/>
                  </a:lnTo>
                  <a:lnTo>
                    <a:pt x="0" y="2"/>
                  </a:lnTo>
                  <a:lnTo>
                    <a:pt x="0" y="1"/>
                  </a:lnTo>
                  <a:lnTo>
                    <a:pt x="0" y="0"/>
                  </a:lnTo>
                  <a:lnTo>
                    <a:pt x="1"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0510" name="Freeform 892"/>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0 h 1"/>
                <a:gd name="T8" fmla="*/ 0 w 1"/>
                <a:gd name="T9" fmla="*/ 0 h 1"/>
                <a:gd name="T10" fmla="*/ 0 w 1"/>
                <a:gd name="T11" fmla="*/ 0 h 1"/>
                <a:gd name="T12" fmla="*/ 1 w 1"/>
                <a:gd name="T13" fmla="*/ 0 h 1"/>
                <a:gd name="T14" fmla="*/ 1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1 h 1"/>
                <a:gd name="T32" fmla="*/ 1 w 1"/>
                <a:gd name="T33" fmla="*/ 1 h 1"/>
                <a:gd name="T34" fmla="*/ 0 w 1"/>
                <a:gd name="T35" fmla="*/ 1 h 1"/>
                <a:gd name="T36" fmla="*/ 0 w 1"/>
                <a:gd name="T37" fmla="*/ 1 h 1"/>
                <a:gd name="T38" fmla="*/ 0 w 1"/>
                <a:gd name="T39" fmla="*/ 1 h 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
                <a:gd name="T61" fmla="*/ 0 h 1"/>
                <a:gd name="T62" fmla="*/ 1 w 1"/>
                <a:gd name="T63" fmla="*/ 1 h 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 h="1">
                  <a:moveTo>
                    <a:pt x="0" y="1"/>
                  </a:moveTo>
                  <a:lnTo>
                    <a:pt x="0" y="1"/>
                  </a:lnTo>
                  <a:lnTo>
                    <a:pt x="0" y="0"/>
                  </a:lnTo>
                  <a:lnTo>
                    <a:pt x="1" y="0"/>
                  </a:lnTo>
                  <a:lnTo>
                    <a:pt x="1" y="1"/>
                  </a:lnTo>
                  <a:lnTo>
                    <a:pt x="0" y="1"/>
                  </a:lnTo>
                  <a:close/>
                </a:path>
              </a:pathLst>
            </a:custGeom>
            <a:solidFill>
              <a:srgbClr val="525252"/>
            </a:solidFill>
            <a:ln w="9525">
              <a:noFill/>
              <a:round/>
              <a:headEnd/>
              <a:tailEnd/>
            </a:ln>
          </p:spPr>
          <p:txBody>
            <a:bodyPr/>
            <a:lstStyle/>
            <a:p>
              <a:pPr algn="l" rtl="0"/>
              <a:endParaRPr lang="en-US"/>
            </a:p>
          </p:txBody>
        </p:sp>
        <p:sp>
          <p:nvSpPr>
            <p:cNvPr id="20511" name="Freeform 893"/>
            <p:cNvSpPr>
              <a:spLocks/>
            </p:cNvSpPr>
            <p:nvPr/>
          </p:nvSpPr>
          <p:spPr bwMode="auto">
            <a:xfrm>
              <a:off x="2740" y="1922"/>
              <a:ext cx="5" cy="3"/>
            </a:xfrm>
            <a:custGeom>
              <a:avLst/>
              <a:gdLst>
                <a:gd name="T0" fmla="*/ 0 w 5"/>
                <a:gd name="T1" fmla="*/ 0 h 3"/>
                <a:gd name="T2" fmla="*/ 4 w 5"/>
                <a:gd name="T3" fmla="*/ 0 h 3"/>
                <a:gd name="T4" fmla="*/ 5 w 5"/>
                <a:gd name="T5" fmla="*/ 1 h 3"/>
                <a:gd name="T6" fmla="*/ 1 w 5"/>
                <a:gd name="T7" fmla="*/ 1 h 3"/>
                <a:gd name="T8" fmla="*/ 1 w 5"/>
                <a:gd name="T9" fmla="*/ 2 h 3"/>
                <a:gd name="T10" fmla="*/ 4 w 5"/>
                <a:gd name="T11" fmla="*/ 2 h 3"/>
                <a:gd name="T12" fmla="*/ 4 w 5"/>
                <a:gd name="T13" fmla="*/ 2 h 3"/>
                <a:gd name="T14" fmla="*/ 1 w 5"/>
                <a:gd name="T15" fmla="*/ 2 h 3"/>
                <a:gd name="T16" fmla="*/ 1 w 5"/>
                <a:gd name="T17" fmla="*/ 3 h 3"/>
                <a:gd name="T18" fmla="*/ 5 w 5"/>
                <a:gd name="T19" fmla="*/ 3 h 3"/>
                <a:gd name="T20" fmla="*/ 5 w 5"/>
                <a:gd name="T21" fmla="*/ 3 h 3"/>
                <a:gd name="T22" fmla="*/ 0 w 5"/>
                <a:gd name="T23" fmla="*/ 3 h 3"/>
                <a:gd name="T24" fmla="*/ 0 w 5"/>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3"/>
                <a:gd name="T41" fmla="*/ 5 w 5"/>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3">
                  <a:moveTo>
                    <a:pt x="0" y="0"/>
                  </a:moveTo>
                  <a:lnTo>
                    <a:pt x="4" y="0"/>
                  </a:lnTo>
                  <a:lnTo>
                    <a:pt x="5" y="1"/>
                  </a:lnTo>
                  <a:lnTo>
                    <a:pt x="1" y="1"/>
                  </a:lnTo>
                  <a:lnTo>
                    <a:pt x="1" y="2"/>
                  </a:lnTo>
                  <a:lnTo>
                    <a:pt x="4" y="2"/>
                  </a:lnTo>
                  <a:lnTo>
                    <a:pt x="1" y="2"/>
                  </a:lnTo>
                  <a:lnTo>
                    <a:pt x="1" y="3"/>
                  </a:lnTo>
                  <a:lnTo>
                    <a:pt x="5" y="3"/>
                  </a:lnTo>
                  <a:lnTo>
                    <a:pt x="0" y="3"/>
                  </a:lnTo>
                  <a:lnTo>
                    <a:pt x="0" y="0"/>
                  </a:lnTo>
                  <a:close/>
                </a:path>
              </a:pathLst>
            </a:custGeom>
            <a:solidFill>
              <a:srgbClr val="DEDEDE"/>
            </a:solidFill>
            <a:ln w="9525">
              <a:noFill/>
              <a:round/>
              <a:headEnd/>
              <a:tailEnd/>
            </a:ln>
          </p:spPr>
          <p:txBody>
            <a:bodyPr/>
            <a:lstStyle/>
            <a:p>
              <a:pPr algn="l" rtl="0"/>
              <a:endParaRPr lang="en-US"/>
            </a:p>
          </p:txBody>
        </p:sp>
        <p:sp>
          <p:nvSpPr>
            <p:cNvPr id="20512" name="Freeform 894"/>
            <p:cNvSpPr>
              <a:spLocks/>
            </p:cNvSpPr>
            <p:nvPr/>
          </p:nvSpPr>
          <p:spPr bwMode="auto">
            <a:xfrm>
              <a:off x="2746" y="1922"/>
              <a:ext cx="4" cy="3"/>
            </a:xfrm>
            <a:custGeom>
              <a:avLst/>
              <a:gdLst>
                <a:gd name="T0" fmla="*/ 1 w 4"/>
                <a:gd name="T1" fmla="*/ 1 h 3"/>
                <a:gd name="T2" fmla="*/ 1 w 4"/>
                <a:gd name="T3" fmla="*/ 3 h 3"/>
                <a:gd name="T4" fmla="*/ 0 w 4"/>
                <a:gd name="T5" fmla="*/ 3 h 3"/>
                <a:gd name="T6" fmla="*/ 0 w 4"/>
                <a:gd name="T7" fmla="*/ 0 h 3"/>
                <a:gd name="T8" fmla="*/ 3 w 4"/>
                <a:gd name="T9" fmla="*/ 2 h 3"/>
                <a:gd name="T10" fmla="*/ 3 w 4"/>
                <a:gd name="T11" fmla="*/ 0 h 3"/>
                <a:gd name="T12" fmla="*/ 4 w 4"/>
                <a:gd name="T13" fmla="*/ 0 h 3"/>
                <a:gd name="T14" fmla="*/ 4 w 4"/>
                <a:gd name="T15" fmla="*/ 3 h 3"/>
                <a:gd name="T16" fmla="*/ 1 w 4"/>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1"/>
                  </a:moveTo>
                  <a:lnTo>
                    <a:pt x="1" y="3"/>
                  </a:lnTo>
                  <a:lnTo>
                    <a:pt x="0" y="3"/>
                  </a:lnTo>
                  <a:lnTo>
                    <a:pt x="0" y="0"/>
                  </a:lnTo>
                  <a:lnTo>
                    <a:pt x="3" y="2"/>
                  </a:lnTo>
                  <a:lnTo>
                    <a:pt x="3" y="0"/>
                  </a:lnTo>
                  <a:lnTo>
                    <a:pt x="4" y="0"/>
                  </a:lnTo>
                  <a:lnTo>
                    <a:pt x="4" y="3"/>
                  </a:lnTo>
                  <a:lnTo>
                    <a:pt x="1" y="1"/>
                  </a:lnTo>
                  <a:close/>
                </a:path>
              </a:pathLst>
            </a:custGeom>
            <a:solidFill>
              <a:srgbClr val="DEDEDE"/>
            </a:solidFill>
            <a:ln w="9525">
              <a:noFill/>
              <a:round/>
              <a:headEnd/>
              <a:tailEnd/>
            </a:ln>
          </p:spPr>
          <p:txBody>
            <a:bodyPr/>
            <a:lstStyle/>
            <a:p>
              <a:pPr algn="l" rtl="0"/>
              <a:endParaRPr lang="en-US"/>
            </a:p>
          </p:txBody>
        </p:sp>
        <p:sp>
          <p:nvSpPr>
            <p:cNvPr id="20513" name="Freeform 895"/>
            <p:cNvSpPr>
              <a:spLocks/>
            </p:cNvSpPr>
            <p:nvPr/>
          </p:nvSpPr>
          <p:spPr bwMode="auto">
            <a:xfrm>
              <a:off x="2751" y="1922"/>
              <a:ext cx="5" cy="3"/>
            </a:xfrm>
            <a:custGeom>
              <a:avLst/>
              <a:gdLst>
                <a:gd name="T0" fmla="*/ 2 w 5"/>
                <a:gd name="T1" fmla="*/ 1 h 3"/>
                <a:gd name="T2" fmla="*/ 0 w 5"/>
                <a:gd name="T3" fmla="*/ 1 h 3"/>
                <a:gd name="T4" fmla="*/ 0 w 5"/>
                <a:gd name="T5" fmla="*/ 0 h 3"/>
                <a:gd name="T6" fmla="*/ 5 w 5"/>
                <a:gd name="T7" fmla="*/ 0 h 3"/>
                <a:gd name="T8" fmla="*/ 5 w 5"/>
                <a:gd name="T9" fmla="*/ 1 h 3"/>
                <a:gd name="T10" fmla="*/ 3 w 5"/>
                <a:gd name="T11" fmla="*/ 1 h 3"/>
                <a:gd name="T12" fmla="*/ 3 w 5"/>
                <a:gd name="T13" fmla="*/ 3 h 3"/>
                <a:gd name="T14" fmla="*/ 2 w 5"/>
                <a:gd name="T15" fmla="*/ 3 h 3"/>
                <a:gd name="T16" fmla="*/ 2 w 5"/>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3"/>
                <a:gd name="T29" fmla="*/ 5 w 5"/>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3">
                  <a:moveTo>
                    <a:pt x="2" y="1"/>
                  </a:moveTo>
                  <a:lnTo>
                    <a:pt x="0" y="1"/>
                  </a:lnTo>
                  <a:lnTo>
                    <a:pt x="0" y="0"/>
                  </a:lnTo>
                  <a:lnTo>
                    <a:pt x="5" y="0"/>
                  </a:lnTo>
                  <a:lnTo>
                    <a:pt x="5" y="1"/>
                  </a:lnTo>
                  <a:lnTo>
                    <a:pt x="3" y="1"/>
                  </a:lnTo>
                  <a:lnTo>
                    <a:pt x="3" y="3"/>
                  </a:lnTo>
                  <a:lnTo>
                    <a:pt x="2" y="3"/>
                  </a:lnTo>
                  <a:lnTo>
                    <a:pt x="2" y="1"/>
                  </a:lnTo>
                  <a:close/>
                </a:path>
              </a:pathLst>
            </a:custGeom>
            <a:solidFill>
              <a:srgbClr val="DEDEDE"/>
            </a:solidFill>
            <a:ln w="9525">
              <a:noFill/>
              <a:round/>
              <a:headEnd/>
              <a:tailEnd/>
            </a:ln>
          </p:spPr>
          <p:txBody>
            <a:bodyPr/>
            <a:lstStyle/>
            <a:p>
              <a:pPr algn="l" rtl="0"/>
              <a:endParaRPr lang="en-US"/>
            </a:p>
          </p:txBody>
        </p:sp>
        <p:sp>
          <p:nvSpPr>
            <p:cNvPr id="20514" name="Freeform 896"/>
            <p:cNvSpPr>
              <a:spLocks/>
            </p:cNvSpPr>
            <p:nvPr/>
          </p:nvSpPr>
          <p:spPr bwMode="auto">
            <a:xfrm>
              <a:off x="2757" y="1922"/>
              <a:ext cx="4" cy="3"/>
            </a:xfrm>
            <a:custGeom>
              <a:avLst/>
              <a:gdLst>
                <a:gd name="T0" fmla="*/ 0 w 4"/>
                <a:gd name="T1" fmla="*/ 0 h 3"/>
                <a:gd name="T2" fmla="*/ 4 w 4"/>
                <a:gd name="T3" fmla="*/ 0 h 3"/>
                <a:gd name="T4" fmla="*/ 4 w 4"/>
                <a:gd name="T5" fmla="*/ 0 h 3"/>
                <a:gd name="T6" fmla="*/ 1 w 4"/>
                <a:gd name="T7" fmla="*/ 0 h 3"/>
                <a:gd name="T8" fmla="*/ 1 w 4"/>
                <a:gd name="T9" fmla="*/ 1 h 3"/>
                <a:gd name="T10" fmla="*/ 3 w 4"/>
                <a:gd name="T11" fmla="*/ 1 h 3"/>
                <a:gd name="T12" fmla="*/ 3 w 4"/>
                <a:gd name="T13" fmla="*/ 2 h 3"/>
                <a:gd name="T14" fmla="*/ 1 w 4"/>
                <a:gd name="T15" fmla="*/ 2 h 3"/>
                <a:gd name="T16" fmla="*/ 1 w 4"/>
                <a:gd name="T17" fmla="*/ 3 h 3"/>
                <a:gd name="T18" fmla="*/ 4 w 4"/>
                <a:gd name="T19" fmla="*/ 3 h 3"/>
                <a:gd name="T20" fmla="*/ 4 w 4"/>
                <a:gd name="T21" fmla="*/ 3 h 3"/>
                <a:gd name="T22" fmla="*/ 0 w 4"/>
                <a:gd name="T23" fmla="*/ 3 h 3"/>
                <a:gd name="T24" fmla="*/ 0 w 4"/>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
                <a:gd name="T40" fmla="*/ 0 h 3"/>
                <a:gd name="T41" fmla="*/ 4 w 4"/>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 h="3">
                  <a:moveTo>
                    <a:pt x="0" y="0"/>
                  </a:moveTo>
                  <a:lnTo>
                    <a:pt x="4" y="0"/>
                  </a:lnTo>
                  <a:lnTo>
                    <a:pt x="1" y="0"/>
                  </a:lnTo>
                  <a:lnTo>
                    <a:pt x="1" y="1"/>
                  </a:lnTo>
                  <a:lnTo>
                    <a:pt x="3" y="1"/>
                  </a:lnTo>
                  <a:lnTo>
                    <a:pt x="3" y="2"/>
                  </a:lnTo>
                  <a:lnTo>
                    <a:pt x="1" y="2"/>
                  </a:lnTo>
                  <a:lnTo>
                    <a:pt x="1" y="3"/>
                  </a:lnTo>
                  <a:lnTo>
                    <a:pt x="4" y="3"/>
                  </a:lnTo>
                  <a:lnTo>
                    <a:pt x="0" y="3"/>
                  </a:lnTo>
                  <a:lnTo>
                    <a:pt x="0" y="0"/>
                  </a:lnTo>
                  <a:close/>
                </a:path>
              </a:pathLst>
            </a:custGeom>
            <a:solidFill>
              <a:srgbClr val="DEDEDE"/>
            </a:solidFill>
            <a:ln w="9525">
              <a:noFill/>
              <a:round/>
              <a:headEnd/>
              <a:tailEnd/>
            </a:ln>
          </p:spPr>
          <p:txBody>
            <a:bodyPr/>
            <a:lstStyle/>
            <a:p>
              <a:pPr algn="l" rtl="0"/>
              <a:endParaRPr lang="en-US"/>
            </a:p>
          </p:txBody>
        </p:sp>
        <p:sp>
          <p:nvSpPr>
            <p:cNvPr id="20515" name="Freeform 897"/>
            <p:cNvSpPr>
              <a:spLocks/>
            </p:cNvSpPr>
            <p:nvPr/>
          </p:nvSpPr>
          <p:spPr bwMode="auto">
            <a:xfrm>
              <a:off x="2762"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1 h 3"/>
                <a:gd name="T26" fmla="*/ 5 w 5"/>
                <a:gd name="T27" fmla="*/ 2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3 w 5"/>
                <a:gd name="T41" fmla="*/ 2 h 3"/>
                <a:gd name="T42" fmla="*/ 1 w 5"/>
                <a:gd name="T43" fmla="*/ 2 h 3"/>
                <a:gd name="T44" fmla="*/ 1 w 5"/>
                <a:gd name="T45" fmla="*/ 3 h 3"/>
                <a:gd name="T46" fmla="*/ 0 w 5"/>
                <a:gd name="T47" fmla="*/ 3 h 3"/>
                <a:gd name="T48" fmla="*/ 0 w 5"/>
                <a:gd name="T49" fmla="*/ 0 h 3"/>
                <a:gd name="T50" fmla="*/ 1 w 5"/>
                <a:gd name="T51" fmla="*/ 2 h 3"/>
                <a:gd name="T52" fmla="*/ 3 w 5"/>
                <a:gd name="T53" fmla="*/ 2 h 3"/>
                <a:gd name="T54" fmla="*/ 3 w 5"/>
                <a:gd name="T55" fmla="*/ 2 h 3"/>
                <a:gd name="T56" fmla="*/ 3 w 5"/>
                <a:gd name="T57" fmla="*/ 2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1 h 3"/>
                <a:gd name="T76" fmla="*/ 4 w 5"/>
                <a:gd name="T77" fmla="*/ 0 h 3"/>
                <a:gd name="T78" fmla="*/ 3 w 5"/>
                <a:gd name="T79" fmla="*/ 0 h 3"/>
                <a:gd name="T80" fmla="*/ 3 w 5"/>
                <a:gd name="T81" fmla="*/ 0 h 3"/>
                <a:gd name="T82" fmla="*/ 3 w 5"/>
                <a:gd name="T83" fmla="*/ 0 h 3"/>
                <a:gd name="T84" fmla="*/ 1 w 5"/>
                <a:gd name="T85" fmla="*/ 0 h 3"/>
                <a:gd name="T86" fmla="*/ 1 w 5"/>
                <a:gd name="T87" fmla="*/ 2 h 3"/>
                <a:gd name="T88" fmla="*/ 0 w 5"/>
                <a:gd name="T89" fmla="*/ 0 h 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
                <a:gd name="T136" fmla="*/ 0 h 3"/>
                <a:gd name="T137" fmla="*/ 5 w 5"/>
                <a:gd name="T138" fmla="*/ 3 h 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 h="3">
                  <a:moveTo>
                    <a:pt x="0" y="0"/>
                  </a:moveTo>
                  <a:lnTo>
                    <a:pt x="3" y="0"/>
                  </a:lnTo>
                  <a:lnTo>
                    <a:pt x="4" y="0"/>
                  </a:lnTo>
                  <a:lnTo>
                    <a:pt x="5" y="0"/>
                  </a:lnTo>
                  <a:lnTo>
                    <a:pt x="5" y="1"/>
                  </a:lnTo>
                  <a:lnTo>
                    <a:pt x="5" y="2"/>
                  </a:lnTo>
                  <a:lnTo>
                    <a:pt x="4" y="2"/>
                  </a:lnTo>
                  <a:lnTo>
                    <a:pt x="5" y="3"/>
                  </a:lnTo>
                  <a:lnTo>
                    <a:pt x="4" y="3"/>
                  </a:lnTo>
                  <a:lnTo>
                    <a:pt x="3" y="2"/>
                  </a:lnTo>
                  <a:lnTo>
                    <a:pt x="1" y="2"/>
                  </a:lnTo>
                  <a:lnTo>
                    <a:pt x="1" y="3"/>
                  </a:lnTo>
                  <a:lnTo>
                    <a:pt x="0" y="3"/>
                  </a:lnTo>
                  <a:lnTo>
                    <a:pt x="0" y="0"/>
                  </a:lnTo>
                  <a:lnTo>
                    <a:pt x="1" y="2"/>
                  </a:lnTo>
                  <a:lnTo>
                    <a:pt x="3" y="2"/>
                  </a:lnTo>
                  <a:lnTo>
                    <a:pt x="4" y="1"/>
                  </a:lnTo>
                  <a:lnTo>
                    <a:pt x="4" y="0"/>
                  </a:lnTo>
                  <a:lnTo>
                    <a:pt x="3" y="0"/>
                  </a:lnTo>
                  <a:lnTo>
                    <a:pt x="1" y="0"/>
                  </a:lnTo>
                  <a:lnTo>
                    <a:pt x="1" y="2"/>
                  </a:lnTo>
                  <a:lnTo>
                    <a:pt x="0" y="0"/>
                  </a:lnTo>
                  <a:close/>
                </a:path>
              </a:pathLst>
            </a:custGeom>
            <a:solidFill>
              <a:srgbClr val="DEDEDE"/>
            </a:solidFill>
            <a:ln w="9525">
              <a:noFill/>
              <a:round/>
              <a:headEnd/>
              <a:tailEnd/>
            </a:ln>
          </p:spPr>
          <p:txBody>
            <a:bodyPr/>
            <a:lstStyle/>
            <a:p>
              <a:pPr algn="l" rtl="0"/>
              <a:endParaRPr lang="en-US"/>
            </a:p>
          </p:txBody>
        </p:sp>
        <p:sp>
          <p:nvSpPr>
            <p:cNvPr id="20516" name="Freeform 898"/>
            <p:cNvSpPr>
              <a:spLocks/>
            </p:cNvSpPr>
            <p:nvPr/>
          </p:nvSpPr>
          <p:spPr bwMode="auto">
            <a:xfrm>
              <a:off x="2768"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2 h 3"/>
                <a:gd name="T26" fmla="*/ 4 w 5"/>
                <a:gd name="T27" fmla="*/ 2 h 3"/>
                <a:gd name="T28" fmla="*/ 4 w 5"/>
                <a:gd name="T29" fmla="*/ 2 h 3"/>
                <a:gd name="T30" fmla="*/ 4 w 5"/>
                <a:gd name="T31" fmla="*/ 2 h 3"/>
                <a:gd name="T32" fmla="*/ 3 w 5"/>
                <a:gd name="T33" fmla="*/ 2 h 3"/>
                <a:gd name="T34" fmla="*/ 3 w 5"/>
                <a:gd name="T35" fmla="*/ 2 h 3"/>
                <a:gd name="T36" fmla="*/ 1 w 5"/>
                <a:gd name="T37" fmla="*/ 2 h 3"/>
                <a:gd name="T38" fmla="*/ 1 w 5"/>
                <a:gd name="T39" fmla="*/ 3 h 3"/>
                <a:gd name="T40" fmla="*/ 0 w 5"/>
                <a:gd name="T41" fmla="*/ 3 h 3"/>
                <a:gd name="T42" fmla="*/ 0 w 5"/>
                <a:gd name="T43" fmla="*/ 0 h 3"/>
                <a:gd name="T44" fmla="*/ 1 w 5"/>
                <a:gd name="T45" fmla="*/ 1 h 3"/>
                <a:gd name="T46" fmla="*/ 3 w 5"/>
                <a:gd name="T47" fmla="*/ 1 h 3"/>
                <a:gd name="T48" fmla="*/ 3 w 5"/>
                <a:gd name="T49" fmla="*/ 1 h 3"/>
                <a:gd name="T50" fmla="*/ 3 w 5"/>
                <a:gd name="T51" fmla="*/ 1 h 3"/>
                <a:gd name="T52" fmla="*/ 4 w 5"/>
                <a:gd name="T53" fmla="*/ 1 h 3"/>
                <a:gd name="T54" fmla="*/ 4 w 5"/>
                <a:gd name="T55" fmla="*/ 1 h 3"/>
                <a:gd name="T56" fmla="*/ 4 w 5"/>
                <a:gd name="T57" fmla="*/ 1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0 h 3"/>
                <a:gd name="T72" fmla="*/ 4 w 5"/>
                <a:gd name="T73" fmla="*/ 0 h 3"/>
                <a:gd name="T74" fmla="*/ 3 w 5"/>
                <a:gd name="T75" fmla="*/ 0 h 3"/>
                <a:gd name="T76" fmla="*/ 3 w 5"/>
                <a:gd name="T77" fmla="*/ 0 h 3"/>
                <a:gd name="T78" fmla="*/ 3 w 5"/>
                <a:gd name="T79" fmla="*/ 0 h 3"/>
                <a:gd name="T80" fmla="*/ 1 w 5"/>
                <a:gd name="T81" fmla="*/ 0 h 3"/>
                <a:gd name="T82" fmla="*/ 1 w 5"/>
                <a:gd name="T83" fmla="*/ 1 h 3"/>
                <a:gd name="T84" fmla="*/ 0 w 5"/>
                <a:gd name="T85" fmla="*/ 0 h 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
                <a:gd name="T130" fmla="*/ 0 h 3"/>
                <a:gd name="T131" fmla="*/ 5 w 5"/>
                <a:gd name="T132" fmla="*/ 3 h 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 h="3">
                  <a:moveTo>
                    <a:pt x="0" y="0"/>
                  </a:moveTo>
                  <a:lnTo>
                    <a:pt x="3" y="0"/>
                  </a:lnTo>
                  <a:lnTo>
                    <a:pt x="4" y="0"/>
                  </a:lnTo>
                  <a:lnTo>
                    <a:pt x="5" y="0"/>
                  </a:lnTo>
                  <a:lnTo>
                    <a:pt x="5" y="1"/>
                  </a:lnTo>
                  <a:lnTo>
                    <a:pt x="5" y="2"/>
                  </a:lnTo>
                  <a:lnTo>
                    <a:pt x="4" y="2"/>
                  </a:lnTo>
                  <a:lnTo>
                    <a:pt x="3" y="2"/>
                  </a:lnTo>
                  <a:lnTo>
                    <a:pt x="1" y="2"/>
                  </a:lnTo>
                  <a:lnTo>
                    <a:pt x="1" y="3"/>
                  </a:lnTo>
                  <a:lnTo>
                    <a:pt x="0" y="3"/>
                  </a:lnTo>
                  <a:lnTo>
                    <a:pt x="0" y="0"/>
                  </a:lnTo>
                  <a:lnTo>
                    <a:pt x="1" y="1"/>
                  </a:lnTo>
                  <a:lnTo>
                    <a:pt x="3" y="1"/>
                  </a:lnTo>
                  <a:lnTo>
                    <a:pt x="4" y="1"/>
                  </a:lnTo>
                  <a:lnTo>
                    <a:pt x="4" y="0"/>
                  </a:lnTo>
                  <a:lnTo>
                    <a:pt x="3"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20517" name="Freeform 899"/>
            <p:cNvSpPr>
              <a:spLocks/>
            </p:cNvSpPr>
            <p:nvPr/>
          </p:nvSpPr>
          <p:spPr bwMode="auto">
            <a:xfrm>
              <a:off x="2774" y="1922"/>
              <a:ext cx="5" cy="3"/>
            </a:xfrm>
            <a:custGeom>
              <a:avLst/>
              <a:gdLst>
                <a:gd name="T0" fmla="*/ 0 w 5"/>
                <a:gd name="T1" fmla="*/ 0 h 3"/>
                <a:gd name="T2" fmla="*/ 2 w 5"/>
                <a:gd name="T3" fmla="*/ 0 h 3"/>
                <a:gd name="T4" fmla="*/ 3 w 5"/>
                <a:gd name="T5" fmla="*/ 0 h 3"/>
                <a:gd name="T6" fmla="*/ 4 w 5"/>
                <a:gd name="T7" fmla="*/ 0 h 3"/>
                <a:gd name="T8" fmla="*/ 4 w 5"/>
                <a:gd name="T9" fmla="*/ 0 h 3"/>
                <a:gd name="T10" fmla="*/ 4 w 5"/>
                <a:gd name="T11" fmla="*/ 0 h 3"/>
                <a:gd name="T12" fmla="*/ 4 w 5"/>
                <a:gd name="T13" fmla="*/ 0 h 3"/>
                <a:gd name="T14" fmla="*/ 5 w 5"/>
                <a:gd name="T15" fmla="*/ 0 h 3"/>
                <a:gd name="T16" fmla="*/ 5 w 5"/>
                <a:gd name="T17" fmla="*/ 0 h 3"/>
                <a:gd name="T18" fmla="*/ 5 w 5"/>
                <a:gd name="T19" fmla="*/ 1 h 3"/>
                <a:gd name="T20" fmla="*/ 5 w 5"/>
                <a:gd name="T21" fmla="*/ 1 h 3"/>
                <a:gd name="T22" fmla="*/ 5 w 5"/>
                <a:gd name="T23" fmla="*/ 1 h 3"/>
                <a:gd name="T24" fmla="*/ 4 w 5"/>
                <a:gd name="T25" fmla="*/ 1 h 3"/>
                <a:gd name="T26" fmla="*/ 4 w 5"/>
                <a:gd name="T27" fmla="*/ 1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2 w 5"/>
                <a:gd name="T41" fmla="*/ 2 h 3"/>
                <a:gd name="T42" fmla="*/ 1 w 5"/>
                <a:gd name="T43" fmla="*/ 2 h 3"/>
                <a:gd name="T44" fmla="*/ 1 w 5"/>
                <a:gd name="T45" fmla="*/ 3 h 3"/>
                <a:gd name="T46" fmla="*/ 0 w 5"/>
                <a:gd name="T47" fmla="*/ 3 h 3"/>
                <a:gd name="T48" fmla="*/ 0 w 5"/>
                <a:gd name="T49" fmla="*/ 0 h 3"/>
                <a:gd name="T50" fmla="*/ 1 w 5"/>
                <a:gd name="T51" fmla="*/ 1 h 3"/>
                <a:gd name="T52" fmla="*/ 2 w 5"/>
                <a:gd name="T53" fmla="*/ 1 h 3"/>
                <a:gd name="T54" fmla="*/ 3 w 5"/>
                <a:gd name="T55" fmla="*/ 1 h 3"/>
                <a:gd name="T56" fmla="*/ 3 w 5"/>
                <a:gd name="T57" fmla="*/ 1 h 3"/>
                <a:gd name="T58" fmla="*/ 3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0 h 3"/>
                <a:gd name="T76" fmla="*/ 4 w 5"/>
                <a:gd name="T77" fmla="*/ 0 h 3"/>
                <a:gd name="T78" fmla="*/ 3 w 5"/>
                <a:gd name="T79" fmla="*/ 0 h 3"/>
                <a:gd name="T80" fmla="*/ 3 w 5"/>
                <a:gd name="T81" fmla="*/ 0 h 3"/>
                <a:gd name="T82" fmla="*/ 3 w 5"/>
                <a:gd name="T83" fmla="*/ 0 h 3"/>
                <a:gd name="T84" fmla="*/ 2 w 5"/>
                <a:gd name="T85" fmla="*/ 0 h 3"/>
                <a:gd name="T86" fmla="*/ 1 w 5"/>
                <a:gd name="T87" fmla="*/ 0 h 3"/>
                <a:gd name="T88" fmla="*/ 1 w 5"/>
                <a:gd name="T89" fmla="*/ 1 h 3"/>
                <a:gd name="T90" fmla="*/ 0 w 5"/>
                <a:gd name="T91" fmla="*/ 0 h 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
                <a:gd name="T139" fmla="*/ 0 h 3"/>
                <a:gd name="T140" fmla="*/ 5 w 5"/>
                <a:gd name="T141" fmla="*/ 3 h 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 h="3">
                  <a:moveTo>
                    <a:pt x="0" y="0"/>
                  </a:moveTo>
                  <a:lnTo>
                    <a:pt x="2" y="0"/>
                  </a:lnTo>
                  <a:lnTo>
                    <a:pt x="3" y="0"/>
                  </a:lnTo>
                  <a:lnTo>
                    <a:pt x="4" y="0"/>
                  </a:lnTo>
                  <a:lnTo>
                    <a:pt x="5" y="0"/>
                  </a:lnTo>
                  <a:lnTo>
                    <a:pt x="5" y="1"/>
                  </a:lnTo>
                  <a:lnTo>
                    <a:pt x="4" y="1"/>
                  </a:lnTo>
                  <a:lnTo>
                    <a:pt x="4" y="2"/>
                  </a:lnTo>
                  <a:lnTo>
                    <a:pt x="5" y="3"/>
                  </a:lnTo>
                  <a:lnTo>
                    <a:pt x="4" y="3"/>
                  </a:lnTo>
                  <a:lnTo>
                    <a:pt x="2" y="2"/>
                  </a:lnTo>
                  <a:lnTo>
                    <a:pt x="1" y="2"/>
                  </a:lnTo>
                  <a:lnTo>
                    <a:pt x="1" y="3"/>
                  </a:lnTo>
                  <a:lnTo>
                    <a:pt x="0" y="3"/>
                  </a:lnTo>
                  <a:lnTo>
                    <a:pt x="0" y="0"/>
                  </a:lnTo>
                  <a:lnTo>
                    <a:pt x="1" y="1"/>
                  </a:lnTo>
                  <a:lnTo>
                    <a:pt x="2" y="1"/>
                  </a:lnTo>
                  <a:lnTo>
                    <a:pt x="3" y="1"/>
                  </a:lnTo>
                  <a:lnTo>
                    <a:pt x="4" y="1"/>
                  </a:lnTo>
                  <a:lnTo>
                    <a:pt x="4" y="0"/>
                  </a:lnTo>
                  <a:lnTo>
                    <a:pt x="3" y="0"/>
                  </a:lnTo>
                  <a:lnTo>
                    <a:pt x="2"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20518" name="Freeform 900"/>
            <p:cNvSpPr>
              <a:spLocks/>
            </p:cNvSpPr>
            <p:nvPr/>
          </p:nvSpPr>
          <p:spPr bwMode="auto">
            <a:xfrm>
              <a:off x="2782" y="1921"/>
              <a:ext cx="5" cy="4"/>
            </a:xfrm>
            <a:custGeom>
              <a:avLst/>
              <a:gdLst>
                <a:gd name="T0" fmla="*/ 1 w 5"/>
                <a:gd name="T1" fmla="*/ 3 h 4"/>
                <a:gd name="T2" fmla="*/ 1 w 5"/>
                <a:gd name="T3" fmla="*/ 3 h 4"/>
                <a:gd name="T4" fmla="*/ 2 w 5"/>
                <a:gd name="T5" fmla="*/ 3 h 4"/>
                <a:gd name="T6" fmla="*/ 2 w 5"/>
                <a:gd name="T7" fmla="*/ 3 h 4"/>
                <a:gd name="T8" fmla="*/ 3 w 5"/>
                <a:gd name="T9" fmla="*/ 3 h 4"/>
                <a:gd name="T10" fmla="*/ 3 w 5"/>
                <a:gd name="T11" fmla="*/ 3 h 4"/>
                <a:gd name="T12" fmla="*/ 3 w 5"/>
                <a:gd name="T13" fmla="*/ 3 h 4"/>
                <a:gd name="T14" fmla="*/ 4 w 5"/>
                <a:gd name="T15" fmla="*/ 3 h 4"/>
                <a:gd name="T16" fmla="*/ 4 w 5"/>
                <a:gd name="T17" fmla="*/ 3 h 4"/>
                <a:gd name="T18" fmla="*/ 3 w 5"/>
                <a:gd name="T19" fmla="*/ 2 h 4"/>
                <a:gd name="T20" fmla="*/ 1 w 5"/>
                <a:gd name="T21" fmla="*/ 2 h 4"/>
                <a:gd name="T22" fmla="*/ 0 w 5"/>
                <a:gd name="T23" fmla="*/ 2 h 4"/>
                <a:gd name="T24" fmla="*/ 0 w 5"/>
                <a:gd name="T25" fmla="*/ 1 h 4"/>
                <a:gd name="T26" fmla="*/ 0 w 5"/>
                <a:gd name="T27" fmla="*/ 1 h 4"/>
                <a:gd name="T28" fmla="*/ 1 w 5"/>
                <a:gd name="T29" fmla="*/ 1 h 4"/>
                <a:gd name="T30" fmla="*/ 2 w 5"/>
                <a:gd name="T31" fmla="*/ 0 h 4"/>
                <a:gd name="T32" fmla="*/ 3 w 5"/>
                <a:gd name="T33" fmla="*/ 0 h 4"/>
                <a:gd name="T34" fmla="*/ 3 w 5"/>
                <a:gd name="T35" fmla="*/ 1 h 4"/>
                <a:gd name="T36" fmla="*/ 4 w 5"/>
                <a:gd name="T37" fmla="*/ 1 h 4"/>
                <a:gd name="T38" fmla="*/ 4 w 5"/>
                <a:gd name="T39" fmla="*/ 1 h 4"/>
                <a:gd name="T40" fmla="*/ 4 w 5"/>
                <a:gd name="T41" fmla="*/ 1 h 4"/>
                <a:gd name="T42" fmla="*/ 3 w 5"/>
                <a:gd name="T43" fmla="*/ 1 h 4"/>
                <a:gd name="T44" fmla="*/ 3 w 5"/>
                <a:gd name="T45" fmla="*/ 1 h 4"/>
                <a:gd name="T46" fmla="*/ 3 w 5"/>
                <a:gd name="T47" fmla="*/ 1 h 4"/>
                <a:gd name="T48" fmla="*/ 2 w 5"/>
                <a:gd name="T49" fmla="*/ 1 h 4"/>
                <a:gd name="T50" fmla="*/ 2 w 5"/>
                <a:gd name="T51" fmla="*/ 1 h 4"/>
                <a:gd name="T52" fmla="*/ 1 w 5"/>
                <a:gd name="T53" fmla="*/ 1 h 4"/>
                <a:gd name="T54" fmla="*/ 1 w 5"/>
                <a:gd name="T55" fmla="*/ 1 h 4"/>
                <a:gd name="T56" fmla="*/ 1 w 5"/>
                <a:gd name="T57" fmla="*/ 2 h 4"/>
                <a:gd name="T58" fmla="*/ 2 w 5"/>
                <a:gd name="T59" fmla="*/ 2 h 4"/>
                <a:gd name="T60" fmla="*/ 4 w 5"/>
                <a:gd name="T61" fmla="*/ 2 h 4"/>
                <a:gd name="T62" fmla="*/ 5 w 5"/>
                <a:gd name="T63" fmla="*/ 2 h 4"/>
                <a:gd name="T64" fmla="*/ 5 w 5"/>
                <a:gd name="T65" fmla="*/ 3 h 4"/>
                <a:gd name="T66" fmla="*/ 4 w 5"/>
                <a:gd name="T67" fmla="*/ 3 h 4"/>
                <a:gd name="T68" fmla="*/ 4 w 5"/>
                <a:gd name="T69" fmla="*/ 4 h 4"/>
                <a:gd name="T70" fmla="*/ 3 w 5"/>
                <a:gd name="T71" fmla="*/ 4 h 4"/>
                <a:gd name="T72" fmla="*/ 2 w 5"/>
                <a:gd name="T73" fmla="*/ 4 h 4"/>
                <a:gd name="T74" fmla="*/ 1 w 5"/>
                <a:gd name="T75" fmla="*/ 4 h 4"/>
                <a:gd name="T76" fmla="*/ 0 w 5"/>
                <a:gd name="T77" fmla="*/ 4 h 4"/>
                <a:gd name="T78" fmla="*/ 0 w 5"/>
                <a:gd name="T79" fmla="*/ 3 h 4"/>
                <a:gd name="T80" fmla="*/ 0 w 5"/>
                <a:gd name="T81" fmla="*/ 3 h 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
                <a:gd name="T124" fmla="*/ 0 h 4"/>
                <a:gd name="T125" fmla="*/ 5 w 5"/>
                <a:gd name="T126" fmla="*/ 4 h 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 h="4">
                  <a:moveTo>
                    <a:pt x="0" y="3"/>
                  </a:moveTo>
                  <a:lnTo>
                    <a:pt x="1" y="3"/>
                  </a:lnTo>
                  <a:lnTo>
                    <a:pt x="2" y="3"/>
                  </a:lnTo>
                  <a:lnTo>
                    <a:pt x="3" y="3"/>
                  </a:lnTo>
                  <a:lnTo>
                    <a:pt x="4" y="3"/>
                  </a:lnTo>
                  <a:lnTo>
                    <a:pt x="3" y="2"/>
                  </a:lnTo>
                  <a:lnTo>
                    <a:pt x="2" y="2"/>
                  </a:lnTo>
                  <a:lnTo>
                    <a:pt x="1" y="2"/>
                  </a:lnTo>
                  <a:lnTo>
                    <a:pt x="0" y="2"/>
                  </a:lnTo>
                  <a:lnTo>
                    <a:pt x="0" y="1"/>
                  </a:lnTo>
                  <a:lnTo>
                    <a:pt x="1" y="1"/>
                  </a:lnTo>
                  <a:lnTo>
                    <a:pt x="2" y="0"/>
                  </a:lnTo>
                  <a:lnTo>
                    <a:pt x="3" y="0"/>
                  </a:lnTo>
                  <a:lnTo>
                    <a:pt x="3" y="1"/>
                  </a:lnTo>
                  <a:lnTo>
                    <a:pt x="4" y="1"/>
                  </a:lnTo>
                  <a:lnTo>
                    <a:pt x="5" y="1"/>
                  </a:lnTo>
                  <a:lnTo>
                    <a:pt x="4" y="1"/>
                  </a:lnTo>
                  <a:lnTo>
                    <a:pt x="3" y="1"/>
                  </a:lnTo>
                  <a:lnTo>
                    <a:pt x="2" y="1"/>
                  </a:lnTo>
                  <a:lnTo>
                    <a:pt x="1" y="1"/>
                  </a:lnTo>
                  <a:lnTo>
                    <a:pt x="1" y="2"/>
                  </a:lnTo>
                  <a:lnTo>
                    <a:pt x="2" y="2"/>
                  </a:lnTo>
                  <a:lnTo>
                    <a:pt x="3" y="2"/>
                  </a:lnTo>
                  <a:lnTo>
                    <a:pt x="4" y="2"/>
                  </a:lnTo>
                  <a:lnTo>
                    <a:pt x="5" y="2"/>
                  </a:lnTo>
                  <a:lnTo>
                    <a:pt x="5" y="3"/>
                  </a:lnTo>
                  <a:lnTo>
                    <a:pt x="4" y="3"/>
                  </a:lnTo>
                  <a:lnTo>
                    <a:pt x="4" y="4"/>
                  </a:lnTo>
                  <a:lnTo>
                    <a:pt x="3" y="4"/>
                  </a:lnTo>
                  <a:lnTo>
                    <a:pt x="2" y="4"/>
                  </a:lnTo>
                  <a:lnTo>
                    <a:pt x="1" y="4"/>
                  </a:lnTo>
                  <a:lnTo>
                    <a:pt x="0" y="4"/>
                  </a:lnTo>
                  <a:lnTo>
                    <a:pt x="0" y="3"/>
                  </a:lnTo>
                  <a:close/>
                </a:path>
              </a:pathLst>
            </a:custGeom>
            <a:solidFill>
              <a:srgbClr val="DEDEDE"/>
            </a:solidFill>
            <a:ln w="9525">
              <a:noFill/>
              <a:round/>
              <a:headEnd/>
              <a:tailEnd/>
            </a:ln>
          </p:spPr>
          <p:txBody>
            <a:bodyPr/>
            <a:lstStyle/>
            <a:p>
              <a:pPr algn="l" rtl="0"/>
              <a:endParaRPr lang="en-US"/>
            </a:p>
          </p:txBody>
        </p:sp>
        <p:sp>
          <p:nvSpPr>
            <p:cNvPr id="20519" name="Freeform 901"/>
            <p:cNvSpPr>
              <a:spLocks/>
            </p:cNvSpPr>
            <p:nvPr/>
          </p:nvSpPr>
          <p:spPr bwMode="auto">
            <a:xfrm>
              <a:off x="2788" y="1921"/>
              <a:ext cx="5" cy="4"/>
            </a:xfrm>
            <a:custGeom>
              <a:avLst/>
              <a:gdLst>
                <a:gd name="T0" fmla="*/ 0 w 5"/>
                <a:gd name="T1" fmla="*/ 0 h 4"/>
                <a:gd name="T2" fmla="*/ 5 w 5"/>
                <a:gd name="T3" fmla="*/ 0 h 4"/>
                <a:gd name="T4" fmla="*/ 5 w 5"/>
                <a:gd name="T5" fmla="*/ 1 h 4"/>
                <a:gd name="T6" fmla="*/ 1 w 5"/>
                <a:gd name="T7" fmla="*/ 1 h 4"/>
                <a:gd name="T8" fmla="*/ 1 w 5"/>
                <a:gd name="T9" fmla="*/ 2 h 4"/>
                <a:gd name="T10" fmla="*/ 3 w 5"/>
                <a:gd name="T11" fmla="*/ 2 h 4"/>
                <a:gd name="T12" fmla="*/ 3 w 5"/>
                <a:gd name="T13" fmla="*/ 2 h 4"/>
                <a:gd name="T14" fmla="*/ 1 w 5"/>
                <a:gd name="T15" fmla="*/ 2 h 4"/>
                <a:gd name="T16" fmla="*/ 1 w 5"/>
                <a:gd name="T17" fmla="*/ 3 h 4"/>
                <a:gd name="T18" fmla="*/ 5 w 5"/>
                <a:gd name="T19" fmla="*/ 3 h 4"/>
                <a:gd name="T20" fmla="*/ 5 w 5"/>
                <a:gd name="T21" fmla="*/ 4 h 4"/>
                <a:gd name="T22" fmla="*/ 0 w 5"/>
                <a:gd name="T23" fmla="*/ 4 h 4"/>
                <a:gd name="T24" fmla="*/ 0 w 5"/>
                <a:gd name="T25" fmla="*/ 0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4"/>
                <a:gd name="T41" fmla="*/ 5 w 5"/>
                <a:gd name="T42" fmla="*/ 4 h 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4">
                  <a:moveTo>
                    <a:pt x="0" y="0"/>
                  </a:moveTo>
                  <a:lnTo>
                    <a:pt x="5" y="0"/>
                  </a:lnTo>
                  <a:lnTo>
                    <a:pt x="5" y="1"/>
                  </a:lnTo>
                  <a:lnTo>
                    <a:pt x="1" y="1"/>
                  </a:lnTo>
                  <a:lnTo>
                    <a:pt x="1" y="2"/>
                  </a:lnTo>
                  <a:lnTo>
                    <a:pt x="3" y="2"/>
                  </a:lnTo>
                  <a:lnTo>
                    <a:pt x="1" y="2"/>
                  </a:lnTo>
                  <a:lnTo>
                    <a:pt x="1" y="3"/>
                  </a:lnTo>
                  <a:lnTo>
                    <a:pt x="5" y="3"/>
                  </a:lnTo>
                  <a:lnTo>
                    <a:pt x="5" y="4"/>
                  </a:lnTo>
                  <a:lnTo>
                    <a:pt x="0" y="4"/>
                  </a:lnTo>
                  <a:lnTo>
                    <a:pt x="0" y="0"/>
                  </a:lnTo>
                  <a:close/>
                </a:path>
              </a:pathLst>
            </a:custGeom>
            <a:solidFill>
              <a:srgbClr val="DEDEDE"/>
            </a:solidFill>
            <a:ln w="9525">
              <a:noFill/>
              <a:round/>
              <a:headEnd/>
              <a:tailEnd/>
            </a:ln>
          </p:spPr>
          <p:txBody>
            <a:bodyPr/>
            <a:lstStyle/>
            <a:p>
              <a:pPr algn="l" rtl="0"/>
              <a:endParaRPr lang="en-US"/>
            </a:p>
          </p:txBody>
        </p:sp>
        <p:sp>
          <p:nvSpPr>
            <p:cNvPr id="20520" name="Freeform 902"/>
            <p:cNvSpPr>
              <a:spLocks/>
            </p:cNvSpPr>
            <p:nvPr/>
          </p:nvSpPr>
          <p:spPr bwMode="auto">
            <a:xfrm>
              <a:off x="2478" y="224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0521" name="Freeform 903"/>
            <p:cNvSpPr>
              <a:spLocks/>
            </p:cNvSpPr>
            <p:nvPr/>
          </p:nvSpPr>
          <p:spPr bwMode="auto">
            <a:xfrm>
              <a:off x="2815" y="2251"/>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20522" name="Line 904"/>
            <p:cNvSpPr>
              <a:spLocks noChangeShapeType="1"/>
            </p:cNvSpPr>
            <p:nvPr/>
          </p:nvSpPr>
          <p:spPr bwMode="auto">
            <a:xfrm>
              <a:off x="2476" y="2242"/>
              <a:ext cx="337" cy="7"/>
            </a:xfrm>
            <a:prstGeom prst="line">
              <a:avLst/>
            </a:prstGeom>
            <a:noFill/>
            <a:ln w="7938">
              <a:solidFill>
                <a:srgbClr val="3D4040"/>
              </a:solidFill>
              <a:round/>
              <a:headEnd/>
              <a:tailEnd/>
            </a:ln>
          </p:spPr>
          <p:txBody>
            <a:bodyPr/>
            <a:lstStyle/>
            <a:p>
              <a:pPr algn="l" rtl="0"/>
              <a:endParaRPr lang="en-US"/>
            </a:p>
          </p:txBody>
        </p:sp>
        <p:sp>
          <p:nvSpPr>
            <p:cNvPr id="20523" name="Line 905"/>
            <p:cNvSpPr>
              <a:spLocks noChangeShapeType="1"/>
            </p:cNvSpPr>
            <p:nvPr/>
          </p:nvSpPr>
          <p:spPr bwMode="auto">
            <a:xfrm>
              <a:off x="2476" y="2405"/>
              <a:ext cx="337" cy="12"/>
            </a:xfrm>
            <a:prstGeom prst="line">
              <a:avLst/>
            </a:prstGeom>
            <a:noFill/>
            <a:ln w="7938">
              <a:solidFill>
                <a:srgbClr val="3D4040"/>
              </a:solidFill>
              <a:round/>
              <a:headEnd/>
              <a:tailEnd/>
            </a:ln>
          </p:spPr>
          <p:txBody>
            <a:bodyPr/>
            <a:lstStyle/>
            <a:p>
              <a:pPr algn="l" rtl="0"/>
              <a:endParaRPr lang="en-US"/>
            </a:p>
          </p:txBody>
        </p:sp>
        <p:sp>
          <p:nvSpPr>
            <p:cNvPr id="20524" name="Freeform 906"/>
            <p:cNvSpPr>
              <a:spLocks/>
            </p:cNvSpPr>
            <p:nvPr/>
          </p:nvSpPr>
          <p:spPr bwMode="auto">
            <a:xfrm>
              <a:off x="2478" y="240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0525" name="Freeform 907"/>
            <p:cNvSpPr>
              <a:spLocks/>
            </p:cNvSpPr>
            <p:nvPr/>
          </p:nvSpPr>
          <p:spPr bwMode="auto">
            <a:xfrm>
              <a:off x="2816" y="2419"/>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20526" name="Freeform 908"/>
            <p:cNvSpPr>
              <a:spLocks/>
            </p:cNvSpPr>
            <p:nvPr/>
          </p:nvSpPr>
          <p:spPr bwMode="auto">
            <a:xfrm>
              <a:off x="2478" y="208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0527" name="Freeform 909"/>
            <p:cNvSpPr>
              <a:spLocks/>
            </p:cNvSpPr>
            <p:nvPr/>
          </p:nvSpPr>
          <p:spPr bwMode="auto">
            <a:xfrm>
              <a:off x="2812"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528" name="Line 910"/>
            <p:cNvSpPr>
              <a:spLocks noChangeShapeType="1"/>
            </p:cNvSpPr>
            <p:nvPr/>
          </p:nvSpPr>
          <p:spPr bwMode="auto">
            <a:xfrm>
              <a:off x="2476" y="2079"/>
              <a:ext cx="334" cy="1"/>
            </a:xfrm>
            <a:prstGeom prst="line">
              <a:avLst/>
            </a:prstGeom>
            <a:noFill/>
            <a:ln w="7938">
              <a:solidFill>
                <a:srgbClr val="3D4040"/>
              </a:solidFill>
              <a:round/>
              <a:headEnd/>
              <a:tailEnd/>
            </a:ln>
          </p:spPr>
          <p:txBody>
            <a:bodyPr/>
            <a:lstStyle/>
            <a:p>
              <a:pPr algn="l" rtl="0"/>
              <a:endParaRPr lang="en-US"/>
            </a:p>
          </p:txBody>
        </p:sp>
        <p:sp>
          <p:nvSpPr>
            <p:cNvPr id="20529" name="Freeform 911"/>
            <p:cNvSpPr>
              <a:spLocks/>
            </p:cNvSpPr>
            <p:nvPr/>
          </p:nvSpPr>
          <p:spPr bwMode="auto">
            <a:xfrm>
              <a:off x="2518" y="2080"/>
              <a:ext cx="243" cy="21"/>
            </a:xfrm>
            <a:custGeom>
              <a:avLst/>
              <a:gdLst>
                <a:gd name="T0" fmla="*/ 243 w 243"/>
                <a:gd name="T1" fmla="*/ 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0"/>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0530" name="Freeform 912"/>
            <p:cNvSpPr>
              <a:spLocks/>
            </p:cNvSpPr>
            <p:nvPr/>
          </p:nvSpPr>
          <p:spPr bwMode="auto">
            <a:xfrm>
              <a:off x="2763"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531" name="Freeform 913"/>
            <p:cNvSpPr>
              <a:spLocks/>
            </p:cNvSpPr>
            <p:nvPr/>
          </p:nvSpPr>
          <p:spPr bwMode="auto">
            <a:xfrm>
              <a:off x="2520" y="210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532" name="Freeform 914"/>
            <p:cNvSpPr>
              <a:spLocks/>
            </p:cNvSpPr>
            <p:nvPr/>
          </p:nvSpPr>
          <p:spPr bwMode="auto">
            <a:xfrm>
              <a:off x="2763" y="212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533" name="Freeform 915"/>
            <p:cNvSpPr>
              <a:spLocks/>
            </p:cNvSpPr>
            <p:nvPr/>
          </p:nvSpPr>
          <p:spPr bwMode="auto">
            <a:xfrm>
              <a:off x="2520" y="214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534" name="Freeform 916"/>
            <p:cNvSpPr>
              <a:spLocks/>
            </p:cNvSpPr>
            <p:nvPr/>
          </p:nvSpPr>
          <p:spPr bwMode="auto">
            <a:xfrm>
              <a:off x="2518" y="2121"/>
              <a:ext cx="243" cy="21"/>
            </a:xfrm>
            <a:custGeom>
              <a:avLst/>
              <a:gdLst>
                <a:gd name="T0" fmla="*/ 243 w 243"/>
                <a:gd name="T1" fmla="*/ 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0535" name="Line 917"/>
            <p:cNvSpPr>
              <a:spLocks noChangeShapeType="1"/>
            </p:cNvSpPr>
            <p:nvPr/>
          </p:nvSpPr>
          <p:spPr bwMode="auto">
            <a:xfrm>
              <a:off x="2518" y="2162"/>
              <a:ext cx="1" cy="21"/>
            </a:xfrm>
            <a:prstGeom prst="line">
              <a:avLst/>
            </a:prstGeom>
            <a:noFill/>
            <a:ln w="7938">
              <a:solidFill>
                <a:srgbClr val="3D4040"/>
              </a:solidFill>
              <a:round/>
              <a:headEnd/>
              <a:tailEnd/>
            </a:ln>
          </p:spPr>
          <p:txBody>
            <a:bodyPr/>
            <a:lstStyle/>
            <a:p>
              <a:pPr algn="l" rtl="0"/>
              <a:endParaRPr lang="en-US"/>
            </a:p>
          </p:txBody>
        </p:sp>
        <p:sp>
          <p:nvSpPr>
            <p:cNvPr id="20536" name="Freeform 918"/>
            <p:cNvSpPr>
              <a:spLocks/>
            </p:cNvSpPr>
            <p:nvPr/>
          </p:nvSpPr>
          <p:spPr bwMode="auto">
            <a:xfrm>
              <a:off x="2520" y="216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3D4040"/>
            </a:solidFill>
            <a:ln w="9525">
              <a:noFill/>
              <a:round/>
              <a:headEnd/>
              <a:tailEnd/>
            </a:ln>
          </p:spPr>
          <p:txBody>
            <a:bodyPr/>
            <a:lstStyle/>
            <a:p>
              <a:pPr algn="l" rtl="0"/>
              <a:endParaRPr lang="en-US"/>
            </a:p>
          </p:txBody>
        </p:sp>
        <p:sp>
          <p:nvSpPr>
            <p:cNvPr id="20537" name="Freeform 919"/>
            <p:cNvSpPr>
              <a:spLocks/>
            </p:cNvSpPr>
            <p:nvPr/>
          </p:nvSpPr>
          <p:spPr bwMode="auto">
            <a:xfrm>
              <a:off x="2520" y="218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538" name="Freeform 920"/>
            <p:cNvSpPr>
              <a:spLocks/>
            </p:cNvSpPr>
            <p:nvPr/>
          </p:nvSpPr>
          <p:spPr bwMode="auto">
            <a:xfrm>
              <a:off x="2763" y="22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539" name="Freeform 921"/>
            <p:cNvSpPr>
              <a:spLocks/>
            </p:cNvSpPr>
            <p:nvPr/>
          </p:nvSpPr>
          <p:spPr bwMode="auto">
            <a:xfrm>
              <a:off x="2520" y="2226"/>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540" name="Freeform 922"/>
            <p:cNvSpPr>
              <a:spLocks/>
            </p:cNvSpPr>
            <p:nvPr/>
          </p:nvSpPr>
          <p:spPr bwMode="auto">
            <a:xfrm>
              <a:off x="2518" y="2204"/>
              <a:ext cx="243" cy="20"/>
            </a:xfrm>
            <a:custGeom>
              <a:avLst/>
              <a:gdLst>
                <a:gd name="T0" fmla="*/ 243 w 243"/>
                <a:gd name="T1" fmla="*/ 2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2"/>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0541" name="Freeform 923"/>
            <p:cNvSpPr>
              <a:spLocks/>
            </p:cNvSpPr>
            <p:nvPr/>
          </p:nvSpPr>
          <p:spPr bwMode="auto">
            <a:xfrm>
              <a:off x="2518" y="2244"/>
              <a:ext cx="243" cy="20"/>
            </a:xfrm>
            <a:custGeom>
              <a:avLst/>
              <a:gdLst>
                <a:gd name="T0" fmla="*/ 243 w 243"/>
                <a:gd name="T1" fmla="*/ 4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4"/>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0542" name="Freeform 924"/>
            <p:cNvSpPr>
              <a:spLocks/>
            </p:cNvSpPr>
            <p:nvPr/>
          </p:nvSpPr>
          <p:spPr bwMode="auto">
            <a:xfrm>
              <a:off x="2763" y="2250"/>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543" name="Freeform 925"/>
            <p:cNvSpPr>
              <a:spLocks/>
            </p:cNvSpPr>
            <p:nvPr/>
          </p:nvSpPr>
          <p:spPr bwMode="auto">
            <a:xfrm>
              <a:off x="2520" y="226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544" name="Freeform 926"/>
            <p:cNvSpPr>
              <a:spLocks/>
            </p:cNvSpPr>
            <p:nvPr/>
          </p:nvSpPr>
          <p:spPr bwMode="auto">
            <a:xfrm>
              <a:off x="2763" y="229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545" name="Freeform 927"/>
            <p:cNvSpPr>
              <a:spLocks/>
            </p:cNvSpPr>
            <p:nvPr/>
          </p:nvSpPr>
          <p:spPr bwMode="auto">
            <a:xfrm>
              <a:off x="2520" y="230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546" name="Freeform 928"/>
            <p:cNvSpPr>
              <a:spLocks/>
            </p:cNvSpPr>
            <p:nvPr/>
          </p:nvSpPr>
          <p:spPr bwMode="auto">
            <a:xfrm>
              <a:off x="2518" y="2285"/>
              <a:ext cx="243" cy="20"/>
            </a:xfrm>
            <a:custGeom>
              <a:avLst/>
              <a:gdLst>
                <a:gd name="T0" fmla="*/ 243 w 243"/>
                <a:gd name="T1" fmla="*/ 5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5"/>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0547" name="Freeform 929"/>
            <p:cNvSpPr>
              <a:spLocks/>
            </p:cNvSpPr>
            <p:nvPr/>
          </p:nvSpPr>
          <p:spPr bwMode="auto">
            <a:xfrm>
              <a:off x="2518" y="2326"/>
              <a:ext cx="243" cy="20"/>
            </a:xfrm>
            <a:custGeom>
              <a:avLst/>
              <a:gdLst>
                <a:gd name="T0" fmla="*/ 243 w 243"/>
                <a:gd name="T1" fmla="*/ 6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6"/>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0548" name="Freeform 930"/>
            <p:cNvSpPr>
              <a:spLocks/>
            </p:cNvSpPr>
            <p:nvPr/>
          </p:nvSpPr>
          <p:spPr bwMode="auto">
            <a:xfrm>
              <a:off x="2763" y="233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549" name="Freeform 931"/>
            <p:cNvSpPr>
              <a:spLocks/>
            </p:cNvSpPr>
            <p:nvPr/>
          </p:nvSpPr>
          <p:spPr bwMode="auto">
            <a:xfrm>
              <a:off x="2520" y="234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550" name="Freeform 932"/>
            <p:cNvSpPr>
              <a:spLocks/>
            </p:cNvSpPr>
            <p:nvPr/>
          </p:nvSpPr>
          <p:spPr bwMode="auto">
            <a:xfrm>
              <a:off x="2763" y="237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551" name="Freeform 933"/>
            <p:cNvSpPr>
              <a:spLocks/>
            </p:cNvSpPr>
            <p:nvPr/>
          </p:nvSpPr>
          <p:spPr bwMode="auto">
            <a:xfrm>
              <a:off x="2520" y="239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552" name="Freeform 934"/>
            <p:cNvSpPr>
              <a:spLocks/>
            </p:cNvSpPr>
            <p:nvPr/>
          </p:nvSpPr>
          <p:spPr bwMode="auto">
            <a:xfrm>
              <a:off x="2518" y="2367"/>
              <a:ext cx="243" cy="21"/>
            </a:xfrm>
            <a:custGeom>
              <a:avLst/>
              <a:gdLst>
                <a:gd name="T0" fmla="*/ 243 w 243"/>
                <a:gd name="T1" fmla="*/ 7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7"/>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0553" name="Freeform 935"/>
            <p:cNvSpPr>
              <a:spLocks/>
            </p:cNvSpPr>
            <p:nvPr/>
          </p:nvSpPr>
          <p:spPr bwMode="auto">
            <a:xfrm>
              <a:off x="2518" y="2408"/>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0554" name="Freeform 936"/>
            <p:cNvSpPr>
              <a:spLocks/>
            </p:cNvSpPr>
            <p:nvPr/>
          </p:nvSpPr>
          <p:spPr bwMode="auto">
            <a:xfrm>
              <a:off x="2763" y="2417"/>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555" name="Freeform 937"/>
            <p:cNvSpPr>
              <a:spLocks/>
            </p:cNvSpPr>
            <p:nvPr/>
          </p:nvSpPr>
          <p:spPr bwMode="auto">
            <a:xfrm>
              <a:off x="2520" y="2431"/>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556" name="Freeform 938"/>
            <p:cNvSpPr>
              <a:spLocks/>
            </p:cNvSpPr>
            <p:nvPr/>
          </p:nvSpPr>
          <p:spPr bwMode="auto">
            <a:xfrm>
              <a:off x="2763" y="245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557" name="Freeform 939"/>
            <p:cNvSpPr>
              <a:spLocks/>
            </p:cNvSpPr>
            <p:nvPr/>
          </p:nvSpPr>
          <p:spPr bwMode="auto">
            <a:xfrm>
              <a:off x="2520" y="247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558" name="Freeform 940"/>
            <p:cNvSpPr>
              <a:spLocks/>
            </p:cNvSpPr>
            <p:nvPr/>
          </p:nvSpPr>
          <p:spPr bwMode="auto">
            <a:xfrm>
              <a:off x="2518" y="2449"/>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0559" name="Freeform 941"/>
            <p:cNvSpPr>
              <a:spLocks/>
            </p:cNvSpPr>
            <p:nvPr/>
          </p:nvSpPr>
          <p:spPr bwMode="auto">
            <a:xfrm>
              <a:off x="2518" y="2490"/>
              <a:ext cx="243" cy="21"/>
            </a:xfrm>
            <a:custGeom>
              <a:avLst/>
              <a:gdLst>
                <a:gd name="T0" fmla="*/ 243 w 243"/>
                <a:gd name="T1" fmla="*/ 1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0"/>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0560" name="Freeform 942"/>
            <p:cNvSpPr>
              <a:spLocks/>
            </p:cNvSpPr>
            <p:nvPr/>
          </p:nvSpPr>
          <p:spPr bwMode="auto">
            <a:xfrm>
              <a:off x="2763" y="250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561" name="Freeform 943"/>
            <p:cNvSpPr>
              <a:spLocks/>
            </p:cNvSpPr>
            <p:nvPr/>
          </p:nvSpPr>
          <p:spPr bwMode="auto">
            <a:xfrm>
              <a:off x="2520" y="251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562" name="Freeform 944"/>
            <p:cNvSpPr>
              <a:spLocks/>
            </p:cNvSpPr>
            <p:nvPr/>
          </p:nvSpPr>
          <p:spPr bwMode="auto">
            <a:xfrm>
              <a:off x="2763" y="254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0563" name="Freeform 945"/>
            <p:cNvSpPr>
              <a:spLocks/>
            </p:cNvSpPr>
            <p:nvPr/>
          </p:nvSpPr>
          <p:spPr bwMode="auto">
            <a:xfrm>
              <a:off x="2520" y="255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0564" name="Freeform 946"/>
            <p:cNvSpPr>
              <a:spLocks/>
            </p:cNvSpPr>
            <p:nvPr/>
          </p:nvSpPr>
          <p:spPr bwMode="auto">
            <a:xfrm>
              <a:off x="2518" y="2531"/>
              <a:ext cx="243" cy="21"/>
            </a:xfrm>
            <a:custGeom>
              <a:avLst/>
              <a:gdLst>
                <a:gd name="T0" fmla="*/ 243 w 243"/>
                <a:gd name="T1" fmla="*/ 1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1"/>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0565" name="Line 947"/>
            <p:cNvSpPr>
              <a:spLocks noChangeShapeType="1"/>
            </p:cNvSpPr>
            <p:nvPr/>
          </p:nvSpPr>
          <p:spPr bwMode="auto">
            <a:xfrm flipH="1" flipV="1">
              <a:off x="2476" y="2619"/>
              <a:ext cx="335" cy="16"/>
            </a:xfrm>
            <a:prstGeom prst="line">
              <a:avLst/>
            </a:prstGeom>
            <a:noFill/>
            <a:ln w="7938">
              <a:solidFill>
                <a:srgbClr val="3D4C63"/>
              </a:solidFill>
              <a:round/>
              <a:headEnd/>
              <a:tailEnd/>
            </a:ln>
          </p:spPr>
          <p:txBody>
            <a:bodyPr/>
            <a:lstStyle/>
            <a:p>
              <a:pPr algn="l" rtl="0"/>
              <a:endParaRPr lang="en-US"/>
            </a:p>
          </p:txBody>
        </p:sp>
        <p:sp>
          <p:nvSpPr>
            <p:cNvPr id="20566" name="Freeform 948"/>
            <p:cNvSpPr>
              <a:spLocks/>
            </p:cNvSpPr>
            <p:nvPr/>
          </p:nvSpPr>
          <p:spPr bwMode="auto">
            <a:xfrm>
              <a:off x="2814" y="263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C63"/>
            </a:solidFill>
            <a:ln w="9525">
              <a:noFill/>
              <a:round/>
              <a:headEnd/>
              <a:tailEnd/>
            </a:ln>
          </p:spPr>
          <p:txBody>
            <a:bodyPr/>
            <a:lstStyle/>
            <a:p>
              <a:pPr algn="l" rtl="0"/>
              <a:endParaRPr lang="en-US"/>
            </a:p>
          </p:txBody>
        </p:sp>
        <p:sp>
          <p:nvSpPr>
            <p:cNvPr id="20567" name="Freeform 949"/>
            <p:cNvSpPr>
              <a:spLocks/>
            </p:cNvSpPr>
            <p:nvPr/>
          </p:nvSpPr>
          <p:spPr bwMode="auto">
            <a:xfrm>
              <a:off x="2478" y="262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C63"/>
            </a:solidFill>
            <a:ln w="9525">
              <a:noFill/>
              <a:round/>
              <a:headEnd/>
              <a:tailEnd/>
            </a:ln>
          </p:spPr>
          <p:txBody>
            <a:bodyPr/>
            <a:lstStyle/>
            <a:p>
              <a:pPr algn="l" rtl="0"/>
              <a:endParaRPr lang="en-US"/>
            </a:p>
          </p:txBody>
        </p:sp>
        <p:sp>
          <p:nvSpPr>
            <p:cNvPr id="20568" name="Freeform 950"/>
            <p:cNvSpPr>
              <a:spLocks/>
            </p:cNvSpPr>
            <p:nvPr/>
          </p:nvSpPr>
          <p:spPr bwMode="auto">
            <a:xfrm>
              <a:off x="2520" y="210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569" name="Freeform 951"/>
            <p:cNvSpPr>
              <a:spLocks/>
            </p:cNvSpPr>
            <p:nvPr/>
          </p:nvSpPr>
          <p:spPr bwMode="auto">
            <a:xfrm>
              <a:off x="2762" y="2083"/>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570" name="Freeform 952"/>
            <p:cNvSpPr>
              <a:spLocks/>
            </p:cNvSpPr>
            <p:nvPr/>
          </p:nvSpPr>
          <p:spPr bwMode="auto">
            <a:xfrm>
              <a:off x="2518" y="2080"/>
              <a:ext cx="243" cy="22"/>
            </a:xfrm>
            <a:custGeom>
              <a:avLst/>
              <a:gdLst>
                <a:gd name="T0" fmla="*/ 0 w 243"/>
                <a:gd name="T1" fmla="*/ 21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21"/>
                  </a:moveTo>
                  <a:lnTo>
                    <a:pt x="243" y="22"/>
                  </a:lnTo>
                  <a:lnTo>
                    <a:pt x="243" y="0"/>
                  </a:lnTo>
                </a:path>
              </a:pathLst>
            </a:custGeom>
            <a:noFill/>
            <a:ln w="7938">
              <a:solidFill>
                <a:srgbClr val="E2E5E5"/>
              </a:solidFill>
              <a:prstDash val="solid"/>
              <a:round/>
              <a:headEnd/>
              <a:tailEnd/>
            </a:ln>
          </p:spPr>
          <p:txBody>
            <a:bodyPr/>
            <a:lstStyle/>
            <a:p>
              <a:pPr algn="l" rtl="0"/>
              <a:endParaRPr lang="en-US"/>
            </a:p>
          </p:txBody>
        </p:sp>
        <p:sp>
          <p:nvSpPr>
            <p:cNvPr id="20571" name="Freeform 953"/>
            <p:cNvSpPr>
              <a:spLocks/>
            </p:cNvSpPr>
            <p:nvPr/>
          </p:nvSpPr>
          <p:spPr bwMode="auto">
            <a:xfrm>
              <a:off x="2518" y="2122"/>
              <a:ext cx="243" cy="21"/>
            </a:xfrm>
            <a:custGeom>
              <a:avLst/>
              <a:gdLst>
                <a:gd name="T0" fmla="*/ 0 w 243"/>
                <a:gd name="T1" fmla="*/ 2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20"/>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572" name="Freeform 954"/>
            <p:cNvSpPr>
              <a:spLocks/>
            </p:cNvSpPr>
            <p:nvPr/>
          </p:nvSpPr>
          <p:spPr bwMode="auto">
            <a:xfrm>
              <a:off x="2520" y="214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573" name="Freeform 955"/>
            <p:cNvSpPr>
              <a:spLocks/>
            </p:cNvSpPr>
            <p:nvPr/>
          </p:nvSpPr>
          <p:spPr bwMode="auto">
            <a:xfrm>
              <a:off x="2762" y="212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574" name="Freeform 956"/>
            <p:cNvSpPr>
              <a:spLocks/>
            </p:cNvSpPr>
            <p:nvPr/>
          </p:nvSpPr>
          <p:spPr bwMode="auto">
            <a:xfrm>
              <a:off x="2520" y="2185"/>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pPr algn="l" rtl="0"/>
              <a:endParaRPr lang="en-US"/>
            </a:p>
          </p:txBody>
        </p:sp>
        <p:sp>
          <p:nvSpPr>
            <p:cNvPr id="20575" name="Freeform 957"/>
            <p:cNvSpPr>
              <a:spLocks/>
            </p:cNvSpPr>
            <p:nvPr/>
          </p:nvSpPr>
          <p:spPr bwMode="auto">
            <a:xfrm>
              <a:off x="2762" y="2167"/>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576" name="Freeform 958"/>
            <p:cNvSpPr>
              <a:spLocks/>
            </p:cNvSpPr>
            <p:nvPr/>
          </p:nvSpPr>
          <p:spPr bwMode="auto">
            <a:xfrm>
              <a:off x="2518" y="2164"/>
              <a:ext cx="243" cy="21"/>
            </a:xfrm>
            <a:custGeom>
              <a:avLst/>
              <a:gdLst>
                <a:gd name="T0" fmla="*/ 0 w 243"/>
                <a:gd name="T1" fmla="*/ 19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9"/>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577" name="Freeform 959"/>
            <p:cNvSpPr>
              <a:spLocks/>
            </p:cNvSpPr>
            <p:nvPr/>
          </p:nvSpPr>
          <p:spPr bwMode="auto">
            <a:xfrm>
              <a:off x="2518" y="2206"/>
              <a:ext cx="243" cy="21"/>
            </a:xfrm>
            <a:custGeom>
              <a:avLst/>
              <a:gdLst>
                <a:gd name="T0" fmla="*/ 0 w 243"/>
                <a:gd name="T1" fmla="*/ 18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8"/>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578" name="Freeform 960"/>
            <p:cNvSpPr>
              <a:spLocks/>
            </p:cNvSpPr>
            <p:nvPr/>
          </p:nvSpPr>
          <p:spPr bwMode="auto">
            <a:xfrm>
              <a:off x="2520" y="222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579" name="Freeform 961"/>
            <p:cNvSpPr>
              <a:spLocks/>
            </p:cNvSpPr>
            <p:nvPr/>
          </p:nvSpPr>
          <p:spPr bwMode="auto">
            <a:xfrm>
              <a:off x="2762" y="2209"/>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580" name="Freeform 962"/>
            <p:cNvSpPr>
              <a:spLocks/>
            </p:cNvSpPr>
            <p:nvPr/>
          </p:nvSpPr>
          <p:spPr bwMode="auto">
            <a:xfrm>
              <a:off x="2520" y="226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581" name="Freeform 963"/>
            <p:cNvSpPr>
              <a:spLocks/>
            </p:cNvSpPr>
            <p:nvPr/>
          </p:nvSpPr>
          <p:spPr bwMode="auto">
            <a:xfrm>
              <a:off x="2762" y="2251"/>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582" name="Freeform 964"/>
            <p:cNvSpPr>
              <a:spLocks/>
            </p:cNvSpPr>
            <p:nvPr/>
          </p:nvSpPr>
          <p:spPr bwMode="auto">
            <a:xfrm>
              <a:off x="2518" y="2248"/>
              <a:ext cx="243" cy="21"/>
            </a:xfrm>
            <a:custGeom>
              <a:avLst/>
              <a:gdLst>
                <a:gd name="T0" fmla="*/ 0 w 243"/>
                <a:gd name="T1" fmla="*/ 16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6"/>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583" name="Freeform 965"/>
            <p:cNvSpPr>
              <a:spLocks/>
            </p:cNvSpPr>
            <p:nvPr/>
          </p:nvSpPr>
          <p:spPr bwMode="auto">
            <a:xfrm>
              <a:off x="2518" y="2290"/>
              <a:ext cx="243" cy="20"/>
            </a:xfrm>
            <a:custGeom>
              <a:avLst/>
              <a:gdLst>
                <a:gd name="T0" fmla="*/ 0 w 243"/>
                <a:gd name="T1" fmla="*/ 15 h 20"/>
                <a:gd name="T2" fmla="*/ 243 w 243"/>
                <a:gd name="T3" fmla="*/ 20 h 20"/>
                <a:gd name="T4" fmla="*/ 243 w 243"/>
                <a:gd name="T5" fmla="*/ 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0" y="15"/>
                  </a:moveTo>
                  <a:lnTo>
                    <a:pt x="243" y="20"/>
                  </a:lnTo>
                  <a:lnTo>
                    <a:pt x="243" y="0"/>
                  </a:lnTo>
                </a:path>
              </a:pathLst>
            </a:custGeom>
            <a:noFill/>
            <a:ln w="7938">
              <a:solidFill>
                <a:srgbClr val="E2E5E5"/>
              </a:solidFill>
              <a:prstDash val="solid"/>
              <a:round/>
              <a:headEnd/>
              <a:tailEnd/>
            </a:ln>
          </p:spPr>
          <p:txBody>
            <a:bodyPr/>
            <a:lstStyle/>
            <a:p>
              <a:pPr algn="l" rtl="0"/>
              <a:endParaRPr lang="en-US"/>
            </a:p>
          </p:txBody>
        </p:sp>
        <p:sp>
          <p:nvSpPr>
            <p:cNvPr id="20584" name="Freeform 966"/>
            <p:cNvSpPr>
              <a:spLocks/>
            </p:cNvSpPr>
            <p:nvPr/>
          </p:nvSpPr>
          <p:spPr bwMode="auto">
            <a:xfrm>
              <a:off x="2520" y="2307"/>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585" name="Freeform 967"/>
            <p:cNvSpPr>
              <a:spLocks/>
            </p:cNvSpPr>
            <p:nvPr/>
          </p:nvSpPr>
          <p:spPr bwMode="auto">
            <a:xfrm>
              <a:off x="2762" y="229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586" name="Freeform 968"/>
            <p:cNvSpPr>
              <a:spLocks/>
            </p:cNvSpPr>
            <p:nvPr/>
          </p:nvSpPr>
          <p:spPr bwMode="auto">
            <a:xfrm>
              <a:off x="2520" y="23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587" name="Freeform 969"/>
            <p:cNvSpPr>
              <a:spLocks/>
            </p:cNvSpPr>
            <p:nvPr/>
          </p:nvSpPr>
          <p:spPr bwMode="auto">
            <a:xfrm>
              <a:off x="2762" y="23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588" name="Freeform 970"/>
            <p:cNvSpPr>
              <a:spLocks/>
            </p:cNvSpPr>
            <p:nvPr/>
          </p:nvSpPr>
          <p:spPr bwMode="auto">
            <a:xfrm>
              <a:off x="2518" y="2332"/>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589" name="Freeform 971"/>
            <p:cNvSpPr>
              <a:spLocks/>
            </p:cNvSpPr>
            <p:nvPr/>
          </p:nvSpPr>
          <p:spPr bwMode="auto">
            <a:xfrm>
              <a:off x="2518" y="2374"/>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590" name="Freeform 972"/>
            <p:cNvSpPr>
              <a:spLocks/>
            </p:cNvSpPr>
            <p:nvPr/>
          </p:nvSpPr>
          <p:spPr bwMode="auto">
            <a:xfrm>
              <a:off x="2520" y="2389"/>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591" name="Freeform 973"/>
            <p:cNvSpPr>
              <a:spLocks/>
            </p:cNvSpPr>
            <p:nvPr/>
          </p:nvSpPr>
          <p:spPr bwMode="auto">
            <a:xfrm>
              <a:off x="2762" y="2376"/>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592" name="Freeform 974"/>
            <p:cNvSpPr>
              <a:spLocks/>
            </p:cNvSpPr>
            <p:nvPr/>
          </p:nvSpPr>
          <p:spPr bwMode="auto">
            <a:xfrm>
              <a:off x="2520" y="243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593" name="Freeform 975"/>
            <p:cNvSpPr>
              <a:spLocks/>
            </p:cNvSpPr>
            <p:nvPr/>
          </p:nvSpPr>
          <p:spPr bwMode="auto">
            <a:xfrm>
              <a:off x="2762" y="2418"/>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594" name="Freeform 976"/>
            <p:cNvSpPr>
              <a:spLocks/>
            </p:cNvSpPr>
            <p:nvPr/>
          </p:nvSpPr>
          <p:spPr bwMode="auto">
            <a:xfrm>
              <a:off x="2518" y="2416"/>
              <a:ext cx="243" cy="21"/>
            </a:xfrm>
            <a:custGeom>
              <a:avLst/>
              <a:gdLst>
                <a:gd name="T0" fmla="*/ 0 w 243"/>
                <a:gd name="T1" fmla="*/ 13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3"/>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595" name="Freeform 977"/>
            <p:cNvSpPr>
              <a:spLocks/>
            </p:cNvSpPr>
            <p:nvPr/>
          </p:nvSpPr>
          <p:spPr bwMode="auto">
            <a:xfrm>
              <a:off x="2518" y="2457"/>
              <a:ext cx="243" cy="22"/>
            </a:xfrm>
            <a:custGeom>
              <a:avLst/>
              <a:gdLst>
                <a:gd name="T0" fmla="*/ 0 w 243"/>
                <a:gd name="T1" fmla="*/ 13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13"/>
                  </a:moveTo>
                  <a:lnTo>
                    <a:pt x="243" y="22"/>
                  </a:lnTo>
                  <a:lnTo>
                    <a:pt x="243" y="0"/>
                  </a:lnTo>
                </a:path>
              </a:pathLst>
            </a:custGeom>
            <a:noFill/>
            <a:ln w="7938">
              <a:solidFill>
                <a:srgbClr val="E2E5E5"/>
              </a:solidFill>
              <a:prstDash val="solid"/>
              <a:round/>
              <a:headEnd/>
              <a:tailEnd/>
            </a:ln>
          </p:spPr>
          <p:txBody>
            <a:bodyPr/>
            <a:lstStyle/>
            <a:p>
              <a:pPr algn="l" rtl="0"/>
              <a:endParaRPr lang="en-US"/>
            </a:p>
          </p:txBody>
        </p:sp>
        <p:sp>
          <p:nvSpPr>
            <p:cNvPr id="20596" name="Freeform 978"/>
            <p:cNvSpPr>
              <a:spLocks/>
            </p:cNvSpPr>
            <p:nvPr/>
          </p:nvSpPr>
          <p:spPr bwMode="auto">
            <a:xfrm>
              <a:off x="2520" y="247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597" name="Freeform 979"/>
            <p:cNvSpPr>
              <a:spLocks/>
            </p:cNvSpPr>
            <p:nvPr/>
          </p:nvSpPr>
          <p:spPr bwMode="auto">
            <a:xfrm>
              <a:off x="2762" y="2460"/>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598" name="Freeform 980"/>
            <p:cNvSpPr>
              <a:spLocks/>
            </p:cNvSpPr>
            <p:nvPr/>
          </p:nvSpPr>
          <p:spPr bwMode="auto">
            <a:xfrm>
              <a:off x="2520" y="251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599" name="Freeform 981"/>
            <p:cNvSpPr>
              <a:spLocks/>
            </p:cNvSpPr>
            <p:nvPr/>
          </p:nvSpPr>
          <p:spPr bwMode="auto">
            <a:xfrm>
              <a:off x="2762" y="250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600" name="Freeform 982"/>
            <p:cNvSpPr>
              <a:spLocks/>
            </p:cNvSpPr>
            <p:nvPr/>
          </p:nvSpPr>
          <p:spPr bwMode="auto">
            <a:xfrm>
              <a:off x="2518" y="2500"/>
              <a:ext cx="243" cy="21"/>
            </a:xfrm>
            <a:custGeom>
              <a:avLst/>
              <a:gdLst>
                <a:gd name="T0" fmla="*/ 0 w 243"/>
                <a:gd name="T1" fmla="*/ 11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1"/>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601" name="Freeform 983"/>
            <p:cNvSpPr>
              <a:spLocks/>
            </p:cNvSpPr>
            <p:nvPr/>
          </p:nvSpPr>
          <p:spPr bwMode="auto">
            <a:xfrm>
              <a:off x="2518" y="2542"/>
              <a:ext cx="243" cy="21"/>
            </a:xfrm>
            <a:custGeom>
              <a:avLst/>
              <a:gdLst>
                <a:gd name="T0" fmla="*/ 0 w 243"/>
                <a:gd name="T1" fmla="*/ 1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0"/>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0602" name="Freeform 984"/>
            <p:cNvSpPr>
              <a:spLocks/>
            </p:cNvSpPr>
            <p:nvPr/>
          </p:nvSpPr>
          <p:spPr bwMode="auto">
            <a:xfrm>
              <a:off x="2520" y="255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603" name="Freeform 985"/>
            <p:cNvSpPr>
              <a:spLocks/>
            </p:cNvSpPr>
            <p:nvPr/>
          </p:nvSpPr>
          <p:spPr bwMode="auto">
            <a:xfrm>
              <a:off x="2762" y="254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0604" name="Freeform 986"/>
            <p:cNvSpPr>
              <a:spLocks/>
            </p:cNvSpPr>
            <p:nvPr/>
          </p:nvSpPr>
          <p:spPr bwMode="auto">
            <a:xfrm>
              <a:off x="2484" y="22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605" name="Freeform 987"/>
            <p:cNvSpPr>
              <a:spLocks/>
            </p:cNvSpPr>
            <p:nvPr/>
          </p:nvSpPr>
          <p:spPr bwMode="auto">
            <a:xfrm>
              <a:off x="2518" y="224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606" name="Line 988"/>
            <p:cNvSpPr>
              <a:spLocks noChangeShapeType="1"/>
            </p:cNvSpPr>
            <p:nvPr/>
          </p:nvSpPr>
          <p:spPr bwMode="auto">
            <a:xfrm>
              <a:off x="2481" y="2246"/>
              <a:ext cx="35" cy="1"/>
            </a:xfrm>
            <a:prstGeom prst="line">
              <a:avLst/>
            </a:prstGeom>
            <a:noFill/>
            <a:ln w="7938">
              <a:solidFill>
                <a:srgbClr val="E2E5E5"/>
              </a:solidFill>
              <a:round/>
              <a:headEnd/>
              <a:tailEnd/>
            </a:ln>
          </p:spPr>
          <p:txBody>
            <a:bodyPr/>
            <a:lstStyle/>
            <a:p>
              <a:pPr algn="l" rtl="0"/>
              <a:endParaRPr lang="en-US"/>
            </a:p>
          </p:txBody>
        </p:sp>
        <p:sp>
          <p:nvSpPr>
            <p:cNvPr id="20607" name="Line 989"/>
            <p:cNvSpPr>
              <a:spLocks noChangeShapeType="1"/>
            </p:cNvSpPr>
            <p:nvPr/>
          </p:nvSpPr>
          <p:spPr bwMode="auto">
            <a:xfrm>
              <a:off x="2762" y="2252"/>
              <a:ext cx="49" cy="1"/>
            </a:xfrm>
            <a:prstGeom prst="line">
              <a:avLst/>
            </a:prstGeom>
            <a:noFill/>
            <a:ln w="7938">
              <a:solidFill>
                <a:srgbClr val="E2E5E5"/>
              </a:solidFill>
              <a:round/>
              <a:headEnd/>
              <a:tailEnd/>
            </a:ln>
          </p:spPr>
          <p:txBody>
            <a:bodyPr/>
            <a:lstStyle/>
            <a:p>
              <a:pPr algn="l" rtl="0"/>
              <a:endParaRPr lang="en-US"/>
            </a:p>
          </p:txBody>
        </p:sp>
        <p:sp>
          <p:nvSpPr>
            <p:cNvPr id="20608" name="Freeform 990"/>
            <p:cNvSpPr>
              <a:spLocks/>
            </p:cNvSpPr>
            <p:nvPr/>
          </p:nvSpPr>
          <p:spPr bwMode="auto">
            <a:xfrm>
              <a:off x="2765" y="2254"/>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pPr algn="l" rtl="0"/>
              <a:endParaRPr lang="en-US"/>
            </a:p>
          </p:txBody>
        </p:sp>
        <p:sp>
          <p:nvSpPr>
            <p:cNvPr id="20609" name="Freeform 991"/>
            <p:cNvSpPr>
              <a:spLocks/>
            </p:cNvSpPr>
            <p:nvPr/>
          </p:nvSpPr>
          <p:spPr bwMode="auto">
            <a:xfrm>
              <a:off x="2813" y="2255"/>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pPr algn="l" rtl="0"/>
              <a:endParaRPr lang="en-US"/>
            </a:p>
          </p:txBody>
        </p:sp>
        <p:sp>
          <p:nvSpPr>
            <p:cNvPr id="20610" name="Freeform 992"/>
            <p:cNvSpPr>
              <a:spLocks/>
            </p:cNvSpPr>
            <p:nvPr/>
          </p:nvSpPr>
          <p:spPr bwMode="auto">
            <a:xfrm>
              <a:off x="2485" y="241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611" name="Freeform 993"/>
            <p:cNvSpPr>
              <a:spLocks/>
            </p:cNvSpPr>
            <p:nvPr/>
          </p:nvSpPr>
          <p:spPr bwMode="auto">
            <a:xfrm>
              <a:off x="2519" y="2413"/>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pPr algn="l" rtl="0"/>
              <a:endParaRPr lang="en-US"/>
            </a:p>
          </p:txBody>
        </p:sp>
        <p:sp>
          <p:nvSpPr>
            <p:cNvPr id="20612" name="Line 994"/>
            <p:cNvSpPr>
              <a:spLocks noChangeShapeType="1"/>
            </p:cNvSpPr>
            <p:nvPr/>
          </p:nvSpPr>
          <p:spPr bwMode="auto">
            <a:xfrm>
              <a:off x="2483" y="2409"/>
              <a:ext cx="33" cy="2"/>
            </a:xfrm>
            <a:prstGeom prst="line">
              <a:avLst/>
            </a:prstGeom>
            <a:noFill/>
            <a:ln w="7938">
              <a:solidFill>
                <a:srgbClr val="E2E5E5"/>
              </a:solidFill>
              <a:round/>
              <a:headEnd/>
              <a:tailEnd/>
            </a:ln>
          </p:spPr>
          <p:txBody>
            <a:bodyPr/>
            <a:lstStyle/>
            <a:p>
              <a:pPr algn="l" rtl="0"/>
              <a:endParaRPr lang="en-US"/>
            </a:p>
          </p:txBody>
        </p:sp>
        <p:sp>
          <p:nvSpPr>
            <p:cNvPr id="20613" name="Line 995"/>
            <p:cNvSpPr>
              <a:spLocks noChangeShapeType="1"/>
            </p:cNvSpPr>
            <p:nvPr/>
          </p:nvSpPr>
          <p:spPr bwMode="auto">
            <a:xfrm>
              <a:off x="2762" y="2420"/>
              <a:ext cx="50" cy="1"/>
            </a:xfrm>
            <a:prstGeom prst="line">
              <a:avLst/>
            </a:prstGeom>
            <a:noFill/>
            <a:ln w="7938">
              <a:solidFill>
                <a:srgbClr val="E2E5E5"/>
              </a:solidFill>
              <a:round/>
              <a:headEnd/>
              <a:tailEnd/>
            </a:ln>
          </p:spPr>
          <p:txBody>
            <a:bodyPr/>
            <a:lstStyle/>
            <a:p>
              <a:pPr algn="l" rtl="0"/>
              <a:endParaRPr lang="en-US"/>
            </a:p>
          </p:txBody>
        </p:sp>
        <p:sp>
          <p:nvSpPr>
            <p:cNvPr id="20614" name="Freeform 996"/>
            <p:cNvSpPr>
              <a:spLocks/>
            </p:cNvSpPr>
            <p:nvPr/>
          </p:nvSpPr>
          <p:spPr bwMode="auto">
            <a:xfrm>
              <a:off x="2764" y="242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615" name="Freeform 997"/>
            <p:cNvSpPr>
              <a:spLocks/>
            </p:cNvSpPr>
            <p:nvPr/>
          </p:nvSpPr>
          <p:spPr bwMode="auto">
            <a:xfrm>
              <a:off x="2814" y="242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616" name="Freeform 998"/>
            <p:cNvSpPr>
              <a:spLocks/>
            </p:cNvSpPr>
            <p:nvPr/>
          </p:nvSpPr>
          <p:spPr bwMode="auto">
            <a:xfrm>
              <a:off x="2484" y="208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617" name="Freeform 999"/>
            <p:cNvSpPr>
              <a:spLocks/>
            </p:cNvSpPr>
            <p:nvPr/>
          </p:nvSpPr>
          <p:spPr bwMode="auto">
            <a:xfrm>
              <a:off x="2519"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618" name="Line 1000"/>
            <p:cNvSpPr>
              <a:spLocks noChangeShapeType="1"/>
            </p:cNvSpPr>
            <p:nvPr/>
          </p:nvSpPr>
          <p:spPr bwMode="auto">
            <a:xfrm>
              <a:off x="2481" y="2083"/>
              <a:ext cx="35" cy="1"/>
            </a:xfrm>
            <a:prstGeom prst="line">
              <a:avLst/>
            </a:prstGeom>
            <a:noFill/>
            <a:ln w="7938">
              <a:solidFill>
                <a:srgbClr val="E2E5E5"/>
              </a:solidFill>
              <a:round/>
              <a:headEnd/>
              <a:tailEnd/>
            </a:ln>
          </p:spPr>
          <p:txBody>
            <a:bodyPr/>
            <a:lstStyle/>
            <a:p>
              <a:pPr algn="l" rtl="0"/>
              <a:endParaRPr lang="en-US"/>
            </a:p>
          </p:txBody>
        </p:sp>
        <p:sp>
          <p:nvSpPr>
            <p:cNvPr id="20619" name="Line 1001"/>
            <p:cNvSpPr>
              <a:spLocks noChangeShapeType="1"/>
            </p:cNvSpPr>
            <p:nvPr/>
          </p:nvSpPr>
          <p:spPr bwMode="auto">
            <a:xfrm>
              <a:off x="2762" y="2085"/>
              <a:ext cx="46" cy="1"/>
            </a:xfrm>
            <a:prstGeom prst="line">
              <a:avLst/>
            </a:prstGeom>
            <a:noFill/>
            <a:ln w="7938">
              <a:solidFill>
                <a:srgbClr val="E2E5E5"/>
              </a:solidFill>
              <a:round/>
              <a:headEnd/>
              <a:tailEnd/>
            </a:ln>
          </p:spPr>
          <p:txBody>
            <a:bodyPr/>
            <a:lstStyle/>
            <a:p>
              <a:pPr algn="l" rtl="0"/>
              <a:endParaRPr lang="en-US"/>
            </a:p>
          </p:txBody>
        </p:sp>
        <p:sp>
          <p:nvSpPr>
            <p:cNvPr id="20620" name="Freeform 1002"/>
            <p:cNvSpPr>
              <a:spLocks/>
            </p:cNvSpPr>
            <p:nvPr/>
          </p:nvSpPr>
          <p:spPr bwMode="auto">
            <a:xfrm>
              <a:off x="2764"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0621" name="Freeform 1003"/>
            <p:cNvSpPr>
              <a:spLocks/>
            </p:cNvSpPr>
            <p:nvPr/>
          </p:nvSpPr>
          <p:spPr bwMode="auto">
            <a:xfrm>
              <a:off x="2811" y="208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622" name="Freeform 1004"/>
            <p:cNvSpPr>
              <a:spLocks/>
            </p:cNvSpPr>
            <p:nvPr/>
          </p:nvSpPr>
          <p:spPr bwMode="auto">
            <a:xfrm>
              <a:off x="2485" y="241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623" name="Freeform 1005"/>
            <p:cNvSpPr>
              <a:spLocks/>
            </p:cNvSpPr>
            <p:nvPr/>
          </p:nvSpPr>
          <p:spPr bwMode="auto">
            <a:xfrm>
              <a:off x="2477" y="2573"/>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0624" name="Freeform 1006"/>
            <p:cNvSpPr>
              <a:spLocks/>
            </p:cNvSpPr>
            <p:nvPr/>
          </p:nvSpPr>
          <p:spPr bwMode="auto">
            <a:xfrm>
              <a:off x="2476" y="2409"/>
              <a:ext cx="6" cy="161"/>
            </a:xfrm>
            <a:custGeom>
              <a:avLst/>
              <a:gdLst>
                <a:gd name="T0" fmla="*/ 6 w 6"/>
                <a:gd name="T1" fmla="*/ 0 h 161"/>
                <a:gd name="T2" fmla="*/ 0 w 6"/>
                <a:gd name="T3" fmla="*/ 2 h 161"/>
                <a:gd name="T4" fmla="*/ 0 w 6"/>
                <a:gd name="T5" fmla="*/ 161 h 161"/>
                <a:gd name="T6" fmla="*/ 0 60000 65536"/>
                <a:gd name="T7" fmla="*/ 0 60000 65536"/>
                <a:gd name="T8" fmla="*/ 0 60000 65536"/>
                <a:gd name="T9" fmla="*/ 0 w 6"/>
                <a:gd name="T10" fmla="*/ 0 h 161"/>
                <a:gd name="T11" fmla="*/ 6 w 6"/>
                <a:gd name="T12" fmla="*/ 161 h 161"/>
              </a:gdLst>
              <a:ahLst/>
              <a:cxnLst>
                <a:cxn ang="T6">
                  <a:pos x="T0" y="T1"/>
                </a:cxn>
                <a:cxn ang="T7">
                  <a:pos x="T2" y="T3"/>
                </a:cxn>
                <a:cxn ang="T8">
                  <a:pos x="T4" y="T5"/>
                </a:cxn>
              </a:cxnLst>
              <a:rect l="T9" t="T10" r="T11" b="T12"/>
              <a:pathLst>
                <a:path w="6" h="161">
                  <a:moveTo>
                    <a:pt x="6" y="0"/>
                  </a:moveTo>
                  <a:lnTo>
                    <a:pt x="0" y="2"/>
                  </a:lnTo>
                  <a:lnTo>
                    <a:pt x="0" y="161"/>
                  </a:lnTo>
                </a:path>
              </a:pathLst>
            </a:custGeom>
            <a:noFill/>
            <a:ln w="7938">
              <a:solidFill>
                <a:srgbClr val="E2E5E5"/>
              </a:solidFill>
              <a:prstDash val="solid"/>
              <a:round/>
              <a:headEnd/>
              <a:tailEnd/>
            </a:ln>
          </p:spPr>
          <p:txBody>
            <a:bodyPr/>
            <a:lstStyle/>
            <a:p>
              <a:pPr algn="l" rtl="0"/>
              <a:endParaRPr lang="en-US"/>
            </a:p>
          </p:txBody>
        </p:sp>
        <p:sp>
          <p:nvSpPr>
            <p:cNvPr id="20625" name="Freeform 1007"/>
            <p:cNvSpPr>
              <a:spLocks/>
            </p:cNvSpPr>
            <p:nvPr/>
          </p:nvSpPr>
          <p:spPr bwMode="auto">
            <a:xfrm>
              <a:off x="2476" y="2246"/>
              <a:ext cx="6" cy="159"/>
            </a:xfrm>
            <a:custGeom>
              <a:avLst/>
              <a:gdLst>
                <a:gd name="T0" fmla="*/ 6 w 6"/>
                <a:gd name="T1" fmla="*/ 0 h 159"/>
                <a:gd name="T2" fmla="*/ 0 w 6"/>
                <a:gd name="T3" fmla="*/ 2 h 159"/>
                <a:gd name="T4" fmla="*/ 0 w 6"/>
                <a:gd name="T5" fmla="*/ 159 h 159"/>
                <a:gd name="T6" fmla="*/ 0 60000 65536"/>
                <a:gd name="T7" fmla="*/ 0 60000 65536"/>
                <a:gd name="T8" fmla="*/ 0 60000 65536"/>
                <a:gd name="T9" fmla="*/ 0 w 6"/>
                <a:gd name="T10" fmla="*/ 0 h 159"/>
                <a:gd name="T11" fmla="*/ 6 w 6"/>
                <a:gd name="T12" fmla="*/ 159 h 159"/>
              </a:gdLst>
              <a:ahLst/>
              <a:cxnLst>
                <a:cxn ang="T6">
                  <a:pos x="T0" y="T1"/>
                </a:cxn>
                <a:cxn ang="T7">
                  <a:pos x="T2" y="T3"/>
                </a:cxn>
                <a:cxn ang="T8">
                  <a:pos x="T4" y="T5"/>
                </a:cxn>
              </a:cxnLst>
              <a:rect l="T9" t="T10" r="T11" b="T12"/>
              <a:pathLst>
                <a:path w="6" h="159">
                  <a:moveTo>
                    <a:pt x="6" y="0"/>
                  </a:moveTo>
                  <a:lnTo>
                    <a:pt x="0" y="2"/>
                  </a:lnTo>
                  <a:lnTo>
                    <a:pt x="0" y="159"/>
                  </a:lnTo>
                </a:path>
              </a:pathLst>
            </a:custGeom>
            <a:noFill/>
            <a:ln w="7938">
              <a:solidFill>
                <a:srgbClr val="E2E5E5"/>
              </a:solidFill>
              <a:prstDash val="solid"/>
              <a:round/>
              <a:headEnd/>
              <a:tailEnd/>
            </a:ln>
          </p:spPr>
          <p:txBody>
            <a:bodyPr/>
            <a:lstStyle/>
            <a:p>
              <a:pPr algn="l" rtl="0"/>
              <a:endParaRPr lang="en-US"/>
            </a:p>
          </p:txBody>
        </p:sp>
        <p:sp>
          <p:nvSpPr>
            <p:cNvPr id="20626" name="Freeform 1008"/>
            <p:cNvSpPr>
              <a:spLocks/>
            </p:cNvSpPr>
            <p:nvPr/>
          </p:nvSpPr>
          <p:spPr bwMode="auto">
            <a:xfrm>
              <a:off x="2485"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627" name="Freeform 1009"/>
            <p:cNvSpPr>
              <a:spLocks/>
            </p:cNvSpPr>
            <p:nvPr/>
          </p:nvSpPr>
          <p:spPr bwMode="auto">
            <a:xfrm>
              <a:off x="2477" y="240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0628" name="Freeform 1010"/>
            <p:cNvSpPr>
              <a:spLocks/>
            </p:cNvSpPr>
            <p:nvPr/>
          </p:nvSpPr>
          <p:spPr bwMode="auto">
            <a:xfrm>
              <a:off x="2484"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629" name="Freeform 1011"/>
            <p:cNvSpPr>
              <a:spLocks/>
            </p:cNvSpPr>
            <p:nvPr/>
          </p:nvSpPr>
          <p:spPr bwMode="auto">
            <a:xfrm>
              <a:off x="2477" y="2244"/>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0630" name="Freeform 1012"/>
            <p:cNvSpPr>
              <a:spLocks/>
            </p:cNvSpPr>
            <p:nvPr/>
          </p:nvSpPr>
          <p:spPr bwMode="auto">
            <a:xfrm>
              <a:off x="2476" y="2083"/>
              <a:ext cx="5" cy="159"/>
            </a:xfrm>
            <a:custGeom>
              <a:avLst/>
              <a:gdLst>
                <a:gd name="T0" fmla="*/ 5 w 5"/>
                <a:gd name="T1" fmla="*/ 0 h 159"/>
                <a:gd name="T2" fmla="*/ 0 w 5"/>
                <a:gd name="T3" fmla="*/ 2 h 159"/>
                <a:gd name="T4" fmla="*/ 0 w 5"/>
                <a:gd name="T5" fmla="*/ 159 h 159"/>
                <a:gd name="T6" fmla="*/ 0 60000 65536"/>
                <a:gd name="T7" fmla="*/ 0 60000 65536"/>
                <a:gd name="T8" fmla="*/ 0 60000 65536"/>
                <a:gd name="T9" fmla="*/ 0 w 5"/>
                <a:gd name="T10" fmla="*/ 0 h 159"/>
                <a:gd name="T11" fmla="*/ 5 w 5"/>
                <a:gd name="T12" fmla="*/ 159 h 159"/>
              </a:gdLst>
              <a:ahLst/>
              <a:cxnLst>
                <a:cxn ang="T6">
                  <a:pos x="T0" y="T1"/>
                </a:cxn>
                <a:cxn ang="T7">
                  <a:pos x="T2" y="T3"/>
                </a:cxn>
                <a:cxn ang="T8">
                  <a:pos x="T4" y="T5"/>
                </a:cxn>
              </a:cxnLst>
              <a:rect l="T9" t="T10" r="T11" b="T12"/>
              <a:pathLst>
                <a:path w="5" h="159">
                  <a:moveTo>
                    <a:pt x="5" y="0"/>
                  </a:moveTo>
                  <a:lnTo>
                    <a:pt x="0" y="2"/>
                  </a:lnTo>
                  <a:lnTo>
                    <a:pt x="0" y="159"/>
                  </a:lnTo>
                </a:path>
              </a:pathLst>
            </a:custGeom>
            <a:noFill/>
            <a:ln w="7938">
              <a:solidFill>
                <a:srgbClr val="E2E5E5"/>
              </a:solidFill>
              <a:prstDash val="solid"/>
              <a:round/>
              <a:headEnd/>
              <a:tailEnd/>
            </a:ln>
          </p:spPr>
          <p:txBody>
            <a:bodyPr/>
            <a:lstStyle/>
            <a:p>
              <a:pPr algn="l" rtl="0"/>
              <a:endParaRPr lang="en-US"/>
            </a:p>
          </p:txBody>
        </p:sp>
        <p:sp>
          <p:nvSpPr>
            <p:cNvPr id="20631" name="Freeform 1013"/>
            <p:cNvSpPr>
              <a:spLocks/>
            </p:cNvSpPr>
            <p:nvPr/>
          </p:nvSpPr>
          <p:spPr bwMode="auto">
            <a:xfrm>
              <a:off x="2476" y="1894"/>
              <a:ext cx="335" cy="184"/>
            </a:xfrm>
            <a:custGeom>
              <a:avLst/>
              <a:gdLst>
                <a:gd name="T0" fmla="*/ 335 w 335"/>
                <a:gd name="T1" fmla="*/ 0 h 184"/>
                <a:gd name="T2" fmla="*/ 0 w 335"/>
                <a:gd name="T3" fmla="*/ 5 h 184"/>
                <a:gd name="T4" fmla="*/ 0 w 335"/>
                <a:gd name="T5" fmla="*/ 184 h 184"/>
                <a:gd name="T6" fmla="*/ 0 60000 65536"/>
                <a:gd name="T7" fmla="*/ 0 60000 65536"/>
                <a:gd name="T8" fmla="*/ 0 60000 65536"/>
                <a:gd name="T9" fmla="*/ 0 w 335"/>
                <a:gd name="T10" fmla="*/ 0 h 184"/>
                <a:gd name="T11" fmla="*/ 335 w 335"/>
                <a:gd name="T12" fmla="*/ 184 h 184"/>
              </a:gdLst>
              <a:ahLst/>
              <a:cxnLst>
                <a:cxn ang="T6">
                  <a:pos x="T0" y="T1"/>
                </a:cxn>
                <a:cxn ang="T7">
                  <a:pos x="T2" y="T3"/>
                </a:cxn>
                <a:cxn ang="T8">
                  <a:pos x="T4" y="T5"/>
                </a:cxn>
              </a:cxnLst>
              <a:rect l="T9" t="T10" r="T11" b="T12"/>
              <a:pathLst>
                <a:path w="335" h="184">
                  <a:moveTo>
                    <a:pt x="335" y="0"/>
                  </a:moveTo>
                  <a:lnTo>
                    <a:pt x="0" y="5"/>
                  </a:lnTo>
                  <a:lnTo>
                    <a:pt x="0" y="184"/>
                  </a:lnTo>
                </a:path>
              </a:pathLst>
            </a:custGeom>
            <a:noFill/>
            <a:ln w="7938">
              <a:solidFill>
                <a:srgbClr val="E2E5E5"/>
              </a:solidFill>
              <a:prstDash val="solid"/>
              <a:round/>
              <a:headEnd/>
              <a:tailEnd/>
            </a:ln>
          </p:spPr>
          <p:txBody>
            <a:bodyPr/>
            <a:lstStyle/>
            <a:p>
              <a:pPr algn="l" rtl="0"/>
              <a:endParaRPr lang="en-US"/>
            </a:p>
          </p:txBody>
        </p:sp>
        <p:sp>
          <p:nvSpPr>
            <p:cNvPr id="20632" name="Freeform 1014"/>
            <p:cNvSpPr>
              <a:spLocks/>
            </p:cNvSpPr>
            <p:nvPr/>
          </p:nvSpPr>
          <p:spPr bwMode="auto">
            <a:xfrm>
              <a:off x="2814" y="189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0633" name="Freeform 1015"/>
            <p:cNvSpPr>
              <a:spLocks/>
            </p:cNvSpPr>
            <p:nvPr/>
          </p:nvSpPr>
          <p:spPr bwMode="auto">
            <a:xfrm>
              <a:off x="2477" y="2080"/>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grpSp>
      <p:grpSp>
        <p:nvGrpSpPr>
          <p:cNvPr id="7" name="Group 1016"/>
          <p:cNvGrpSpPr>
            <a:grpSpLocks/>
          </p:cNvGrpSpPr>
          <p:nvPr/>
        </p:nvGrpSpPr>
        <p:grpSpPr bwMode="auto">
          <a:xfrm>
            <a:off x="1127126" y="4725988"/>
            <a:ext cx="925513" cy="1074737"/>
            <a:chOff x="927" y="3238"/>
            <a:chExt cx="583" cy="677"/>
          </a:xfrm>
        </p:grpSpPr>
        <p:pic>
          <p:nvPicPr>
            <p:cNvPr id="20504" name="Picture 1017"/>
            <p:cNvPicPr>
              <a:picLocks noChangeArrowheads="1"/>
            </p:cNvPicPr>
            <p:nvPr/>
          </p:nvPicPr>
          <p:blipFill>
            <a:blip r:embed="rId3" cstate="print"/>
            <a:srcRect/>
            <a:stretch>
              <a:fillRect/>
            </a:stretch>
          </p:blipFill>
          <p:spPr bwMode="auto">
            <a:xfrm>
              <a:off x="1078" y="3238"/>
              <a:ext cx="432" cy="528"/>
            </a:xfrm>
            <a:prstGeom prst="rect">
              <a:avLst/>
            </a:prstGeom>
            <a:noFill/>
            <a:ln w="9525">
              <a:noFill/>
              <a:miter lim="800000"/>
              <a:headEnd/>
              <a:tailEnd/>
            </a:ln>
          </p:spPr>
        </p:pic>
        <p:sp>
          <p:nvSpPr>
            <p:cNvPr id="20505" name="Text Box 1018"/>
            <p:cNvSpPr txBox="1">
              <a:spLocks noChangeArrowheads="1"/>
            </p:cNvSpPr>
            <p:nvPr/>
          </p:nvSpPr>
          <p:spPr bwMode="auto">
            <a:xfrm>
              <a:off x="927" y="3682"/>
              <a:ext cx="573" cy="233"/>
            </a:xfrm>
            <a:prstGeom prst="rect">
              <a:avLst/>
            </a:prstGeom>
            <a:noFill/>
            <a:ln w="9525">
              <a:noFill/>
              <a:miter lim="800000"/>
              <a:headEnd/>
              <a:tailEnd/>
            </a:ln>
          </p:spPr>
          <p:txBody>
            <a:bodyPr wrap="none">
              <a:spAutoFit/>
            </a:bodyPr>
            <a:lstStyle/>
            <a:p>
              <a:pPr algn="l" rtl="0"/>
              <a:r>
                <a:rPr lang="en-US" sz="1800"/>
                <a:t>Scanner</a:t>
              </a:r>
              <a:endParaRPr lang="th-TH" sz="1800"/>
            </a:p>
          </p:txBody>
        </p:sp>
      </p:grpSp>
      <p:sp>
        <p:nvSpPr>
          <p:cNvPr id="20497" name="Text Box 1019"/>
          <p:cNvSpPr txBox="1">
            <a:spLocks noChangeArrowheads="1"/>
          </p:cNvSpPr>
          <p:nvPr/>
        </p:nvSpPr>
        <p:spPr bwMode="auto">
          <a:xfrm>
            <a:off x="6091238" y="5462588"/>
            <a:ext cx="770724" cy="369332"/>
          </a:xfrm>
          <a:prstGeom prst="rect">
            <a:avLst/>
          </a:prstGeom>
          <a:noFill/>
          <a:ln w="9525">
            <a:noFill/>
            <a:miter lim="800000"/>
            <a:headEnd/>
            <a:tailEnd/>
          </a:ln>
        </p:spPr>
        <p:txBody>
          <a:bodyPr wrap="none">
            <a:spAutoFit/>
          </a:bodyPr>
          <a:lstStyle/>
          <a:p>
            <a:pPr algn="l" rtl="0"/>
            <a:r>
              <a:rPr lang="en-US" sz="1800"/>
              <a:t>Target</a:t>
            </a:r>
            <a:endParaRPr lang="th-TH" sz="1800"/>
          </a:p>
        </p:txBody>
      </p:sp>
      <p:sp>
        <p:nvSpPr>
          <p:cNvPr id="20498" name="Line 1020"/>
          <p:cNvSpPr>
            <a:spLocks noChangeShapeType="1"/>
          </p:cNvSpPr>
          <p:nvPr/>
        </p:nvSpPr>
        <p:spPr bwMode="auto">
          <a:xfrm>
            <a:off x="2116138" y="4859338"/>
            <a:ext cx="3848100" cy="0"/>
          </a:xfrm>
          <a:prstGeom prst="line">
            <a:avLst/>
          </a:prstGeom>
          <a:noFill/>
          <a:ln w="57150">
            <a:solidFill>
              <a:srgbClr val="3333FF"/>
            </a:solidFill>
            <a:round/>
            <a:headEnd/>
            <a:tailEnd type="triangle" w="med" len="med"/>
          </a:ln>
        </p:spPr>
        <p:txBody>
          <a:bodyPr/>
          <a:lstStyle/>
          <a:p>
            <a:pPr algn="l" rtl="0"/>
            <a:endParaRPr lang="en-US"/>
          </a:p>
        </p:txBody>
      </p:sp>
      <p:sp>
        <p:nvSpPr>
          <p:cNvPr id="20499" name="Line 1021"/>
          <p:cNvSpPr>
            <a:spLocks noChangeShapeType="1"/>
          </p:cNvSpPr>
          <p:nvPr/>
        </p:nvSpPr>
        <p:spPr bwMode="auto">
          <a:xfrm flipH="1">
            <a:off x="2054225" y="5154613"/>
            <a:ext cx="3879850" cy="0"/>
          </a:xfrm>
          <a:prstGeom prst="line">
            <a:avLst/>
          </a:prstGeom>
          <a:noFill/>
          <a:ln w="57150">
            <a:solidFill>
              <a:srgbClr val="3333FF"/>
            </a:solidFill>
            <a:round/>
            <a:headEnd/>
            <a:tailEnd type="triangle" w="med" len="med"/>
          </a:ln>
        </p:spPr>
        <p:txBody>
          <a:bodyPr/>
          <a:lstStyle/>
          <a:p>
            <a:pPr algn="l" rtl="0"/>
            <a:endParaRPr lang="en-US"/>
          </a:p>
        </p:txBody>
      </p:sp>
      <p:sp>
        <p:nvSpPr>
          <p:cNvPr id="20500" name="Rectangle 1023"/>
          <p:cNvSpPr>
            <a:spLocks noChangeArrowheads="1"/>
          </p:cNvSpPr>
          <p:nvPr/>
        </p:nvSpPr>
        <p:spPr bwMode="auto">
          <a:xfrm>
            <a:off x="3457575" y="4752975"/>
            <a:ext cx="625475" cy="196850"/>
          </a:xfrm>
          <a:prstGeom prst="rect">
            <a:avLst/>
          </a:prstGeom>
          <a:solidFill>
            <a:schemeClr val="bg1"/>
          </a:solidFill>
          <a:ln w="9525">
            <a:noFill/>
            <a:miter lim="800000"/>
            <a:headEnd/>
            <a:tailEnd/>
          </a:ln>
        </p:spPr>
        <p:txBody>
          <a:bodyPr wrap="none" anchor="ctr"/>
          <a:lstStyle/>
          <a:p>
            <a:pPr algn="l" rtl="0" fontAlgn="ctr"/>
            <a:r>
              <a:rPr lang="en-US" sz="1600"/>
              <a:t>SYN</a:t>
            </a:r>
            <a:endParaRPr lang="th-TH" sz="1600"/>
          </a:p>
        </p:txBody>
      </p:sp>
      <p:sp>
        <p:nvSpPr>
          <p:cNvPr id="20501" name="Rectangle 1024"/>
          <p:cNvSpPr>
            <a:spLocks noChangeArrowheads="1"/>
          </p:cNvSpPr>
          <p:nvPr/>
        </p:nvSpPr>
        <p:spPr bwMode="auto">
          <a:xfrm>
            <a:off x="3441700" y="5073650"/>
            <a:ext cx="946150" cy="196850"/>
          </a:xfrm>
          <a:prstGeom prst="rect">
            <a:avLst/>
          </a:prstGeom>
          <a:solidFill>
            <a:schemeClr val="bg1"/>
          </a:solidFill>
          <a:ln w="9525">
            <a:noFill/>
            <a:miter lim="800000"/>
            <a:headEnd/>
            <a:tailEnd/>
          </a:ln>
        </p:spPr>
        <p:txBody>
          <a:bodyPr wrap="none" anchor="ctr"/>
          <a:lstStyle/>
          <a:p>
            <a:pPr algn="l" rtl="0" fontAlgn="ctr"/>
            <a:r>
              <a:rPr lang="en-US" sz="1600"/>
              <a:t>RST/ACK</a:t>
            </a:r>
            <a:endParaRPr lang="th-TH" sz="1600"/>
          </a:p>
        </p:txBody>
      </p:sp>
      <p:sp>
        <p:nvSpPr>
          <p:cNvPr id="20502" name="Text Box 1026"/>
          <p:cNvSpPr txBox="1">
            <a:spLocks noChangeArrowheads="1"/>
          </p:cNvSpPr>
          <p:nvPr/>
        </p:nvSpPr>
        <p:spPr bwMode="auto">
          <a:xfrm>
            <a:off x="3101975" y="3832225"/>
            <a:ext cx="1956305" cy="400110"/>
          </a:xfrm>
          <a:prstGeom prst="rect">
            <a:avLst/>
          </a:prstGeom>
          <a:noFill/>
          <a:ln w="9525">
            <a:noFill/>
            <a:miter lim="800000"/>
            <a:headEnd/>
            <a:tailEnd/>
          </a:ln>
        </p:spPr>
        <p:txBody>
          <a:bodyPr wrap="none">
            <a:spAutoFit/>
          </a:bodyPr>
          <a:lstStyle/>
          <a:p>
            <a:pPr algn="l" rtl="0"/>
            <a:r>
              <a:rPr lang="en-US" sz="2000"/>
              <a:t> a port is opened</a:t>
            </a:r>
            <a:endParaRPr lang="th-TH" sz="2000"/>
          </a:p>
        </p:txBody>
      </p:sp>
      <p:sp>
        <p:nvSpPr>
          <p:cNvPr id="20503" name="Text Box 1027"/>
          <p:cNvSpPr txBox="1">
            <a:spLocks noChangeArrowheads="1"/>
          </p:cNvSpPr>
          <p:nvPr/>
        </p:nvSpPr>
        <p:spPr bwMode="auto">
          <a:xfrm>
            <a:off x="3079750" y="5635625"/>
            <a:ext cx="1815241" cy="400110"/>
          </a:xfrm>
          <a:prstGeom prst="rect">
            <a:avLst/>
          </a:prstGeom>
          <a:noFill/>
          <a:ln w="9525">
            <a:noFill/>
            <a:miter lim="800000"/>
            <a:headEnd/>
            <a:tailEnd/>
          </a:ln>
        </p:spPr>
        <p:txBody>
          <a:bodyPr wrap="none">
            <a:spAutoFit/>
          </a:bodyPr>
          <a:lstStyle/>
          <a:p>
            <a:pPr algn="l" rtl="0"/>
            <a:r>
              <a:rPr lang="en-US" sz="2000"/>
              <a:t> a port is closed</a:t>
            </a:r>
            <a:endParaRPr lang="th-TH" sz="200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1"/>
          </p:nvPr>
        </p:nvSpPr>
        <p:spPr/>
        <p:txBody>
          <a:bodyPr/>
          <a:lstStyle/>
          <a:p>
            <a:fld id="{07A4FC5B-BEC0-405F-8AE2-71C70463AA37}" type="slidenum">
              <a:rPr lang="en-US"/>
              <a:pPr/>
              <a:t>27</a:t>
            </a:fld>
            <a:endParaRPr lang="en-US"/>
          </a:p>
        </p:txBody>
      </p:sp>
      <p:sp>
        <p:nvSpPr>
          <p:cNvPr id="553986" name="Rectangle 2"/>
          <p:cNvSpPr>
            <a:spLocks noGrp="1" noChangeArrowheads="1"/>
          </p:cNvSpPr>
          <p:nvPr>
            <p:ph type="title"/>
          </p:nvPr>
        </p:nvSpPr>
        <p:spPr>
          <a:xfrm>
            <a:off x="533400" y="0"/>
            <a:ext cx="8077200" cy="1295400"/>
          </a:xfrm>
        </p:spPr>
        <p:txBody>
          <a:bodyPr>
            <a:normAutofit/>
          </a:bodyPr>
          <a:lstStyle/>
          <a:p>
            <a:pPr rtl="0"/>
            <a:r>
              <a:rPr lang="en-GB" altLang="zh-CN" dirty="0" smtClean="0">
                <a:solidFill>
                  <a:schemeClr val="tx1"/>
                </a:solidFill>
                <a:effectLst>
                  <a:outerShdw blurRad="38100" dist="38100" dir="2700000" algn="tl">
                    <a:srgbClr val="C0C0C0"/>
                  </a:outerShdw>
                </a:effectLst>
                <a:ea typeface="SimSun" pitchFamily="2" charset="-122"/>
              </a:rPr>
              <a:t>Port Scanning : TCP Connect Scan</a:t>
            </a:r>
            <a:endParaRPr lang="en-US" dirty="0"/>
          </a:p>
        </p:txBody>
      </p:sp>
      <p:sp>
        <p:nvSpPr>
          <p:cNvPr id="553987" name="Rectangle 3"/>
          <p:cNvSpPr>
            <a:spLocks noGrp="1" noChangeArrowheads="1"/>
          </p:cNvSpPr>
          <p:nvPr>
            <p:ph type="body" idx="1"/>
          </p:nvPr>
        </p:nvSpPr>
        <p:spPr>
          <a:xfrm>
            <a:off x="533400" y="1524000"/>
            <a:ext cx="8305800" cy="4343400"/>
          </a:xfrm>
        </p:spPr>
        <p:txBody>
          <a:bodyPr/>
          <a:lstStyle/>
          <a:p>
            <a:pPr algn="l" rtl="0"/>
            <a:r>
              <a:rPr lang="en-US" dirty="0"/>
              <a:t>Connect scan</a:t>
            </a:r>
          </a:p>
          <a:p>
            <a:pPr lvl="1" algn="l" rtl="0"/>
            <a:r>
              <a:rPr lang="en-US" dirty="0"/>
              <a:t>Completes the three-way handshake</a:t>
            </a:r>
          </a:p>
          <a:p>
            <a:pPr lvl="1" algn="l" rtl="0"/>
            <a:r>
              <a:rPr lang="en-US" dirty="0"/>
              <a:t>Not stealthy--appears in log files</a:t>
            </a:r>
          </a:p>
          <a:p>
            <a:pPr lvl="1" algn="l" rtl="0"/>
            <a:r>
              <a:rPr lang="en-US" dirty="0"/>
              <a:t>Three states</a:t>
            </a:r>
          </a:p>
          <a:p>
            <a:pPr lvl="2" algn="l" rtl="0"/>
            <a:r>
              <a:rPr lang="en-US" dirty="0"/>
              <a:t>Closed</a:t>
            </a:r>
          </a:p>
          <a:p>
            <a:pPr lvl="2" algn="l" rtl="0"/>
            <a:endParaRPr lang="en-US" dirty="0"/>
          </a:p>
          <a:p>
            <a:pPr lvl="2" algn="l" rtl="0"/>
            <a:r>
              <a:rPr lang="en-US" dirty="0"/>
              <a:t>Open</a:t>
            </a:r>
          </a:p>
          <a:p>
            <a:pPr lvl="2" algn="l" rtl="0"/>
            <a:endParaRPr lang="en-US" dirty="0"/>
          </a:p>
          <a:p>
            <a:pPr lvl="2" algn="l" rtl="0"/>
            <a:r>
              <a:rPr lang="en-US" dirty="0"/>
              <a:t>Filtered</a:t>
            </a:r>
          </a:p>
        </p:txBody>
      </p:sp>
      <p:pic>
        <p:nvPicPr>
          <p:cNvPr id="553988" name="Picture 4" descr="Connect-Closed"/>
          <p:cNvPicPr>
            <a:picLocks noChangeAspect="1" noChangeArrowheads="1"/>
          </p:cNvPicPr>
          <p:nvPr/>
        </p:nvPicPr>
        <p:blipFill>
          <a:blip r:embed="rId3" cstate="print"/>
          <a:srcRect t="6194"/>
          <a:stretch>
            <a:fillRect/>
          </a:stretch>
        </p:blipFill>
        <p:spPr bwMode="auto">
          <a:xfrm>
            <a:off x="3505200" y="3689350"/>
            <a:ext cx="3124200" cy="473075"/>
          </a:xfrm>
          <a:prstGeom prst="rect">
            <a:avLst/>
          </a:prstGeom>
          <a:noFill/>
        </p:spPr>
      </p:pic>
      <p:pic>
        <p:nvPicPr>
          <p:cNvPr id="553990" name="Picture 6" descr="Connect-filtered"/>
          <p:cNvPicPr>
            <a:picLocks noChangeAspect="1" noChangeArrowheads="1"/>
          </p:cNvPicPr>
          <p:nvPr/>
        </p:nvPicPr>
        <p:blipFill>
          <a:blip r:embed="rId4" cstate="print"/>
          <a:srcRect b="72827"/>
          <a:stretch>
            <a:fillRect/>
          </a:stretch>
        </p:blipFill>
        <p:spPr bwMode="auto">
          <a:xfrm>
            <a:off x="3505200" y="5486400"/>
            <a:ext cx="2590800" cy="271463"/>
          </a:xfrm>
          <a:prstGeom prst="rect">
            <a:avLst/>
          </a:prstGeom>
          <a:noFill/>
        </p:spPr>
      </p:pic>
      <p:pic>
        <p:nvPicPr>
          <p:cNvPr id="553991" name="Picture 7" descr="Connect-Open1"/>
          <p:cNvPicPr>
            <a:picLocks noChangeAspect="1" noChangeArrowheads="1"/>
          </p:cNvPicPr>
          <p:nvPr/>
        </p:nvPicPr>
        <p:blipFill>
          <a:blip r:embed="rId5" cstate="print"/>
          <a:srcRect/>
          <a:stretch>
            <a:fillRect/>
          </a:stretch>
        </p:blipFill>
        <p:spPr bwMode="auto">
          <a:xfrm>
            <a:off x="3505200" y="4402138"/>
            <a:ext cx="3200400" cy="703262"/>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986" name="Rectangle 2"/>
          <p:cNvSpPr>
            <a:spLocks noGrp="1" noChangeArrowheads="1"/>
          </p:cNvSpPr>
          <p:nvPr>
            <p:ph type="title"/>
          </p:nvPr>
        </p:nvSpPr>
        <p:spPr>
          <a:xfrm>
            <a:off x="479425" y="431800"/>
            <a:ext cx="7353300" cy="606425"/>
          </a:xfrm>
        </p:spPr>
        <p:txBody>
          <a:bodyPr lIns="0" tIns="0" rIns="0" bIns="0">
            <a:normAutofit fontScale="90000"/>
          </a:bodyPr>
          <a:lstStyle/>
          <a:p>
            <a:pPr defTabSz="86360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dirty="0" smtClean="0">
                <a:solidFill>
                  <a:schemeClr val="tx1"/>
                </a:solidFill>
                <a:effectLst>
                  <a:outerShdw blurRad="38100" dist="38100" dir="2700000" algn="tl">
                    <a:srgbClr val="C0C0C0"/>
                  </a:outerShdw>
                </a:effectLst>
                <a:ea typeface="SimSun" pitchFamily="2" charset="-122"/>
              </a:rPr>
              <a:t>Port Scanning : </a:t>
            </a:r>
            <a:r>
              <a:rPr lang="en-GB" altLang="zh-CN" sz="3600" dirty="0" smtClean="0">
                <a:solidFill>
                  <a:schemeClr val="tx1"/>
                </a:solidFill>
                <a:effectLst>
                  <a:outerShdw blurRad="38100" dist="38100" dir="2700000" algn="tl">
                    <a:srgbClr val="C0C0C0"/>
                  </a:outerShdw>
                </a:effectLst>
                <a:ea typeface="SimSun" pitchFamily="2" charset="-122"/>
              </a:rPr>
              <a:t>TCP SYN scan</a:t>
            </a:r>
          </a:p>
        </p:txBody>
      </p:sp>
      <p:sp>
        <p:nvSpPr>
          <p:cNvPr id="809987" name="Rectangle 3"/>
          <p:cNvSpPr>
            <a:spLocks noGrp="1" noChangeArrowheads="1"/>
          </p:cNvSpPr>
          <p:nvPr>
            <p:ph type="body" idx="1"/>
          </p:nvPr>
        </p:nvSpPr>
        <p:spPr>
          <a:xfrm>
            <a:off x="467544" y="1628800"/>
            <a:ext cx="8295456" cy="1490638"/>
          </a:xfrm>
        </p:spPr>
        <p:txBody>
          <a:bodyPr lIns="0" tIns="0" rIns="0" bIns="0">
            <a:normAutofit lnSpcReduction="10000"/>
          </a:bodyPr>
          <a:lstStyle/>
          <a:p>
            <a:pPr marL="323850" indent="-32385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400" dirty="0" smtClean="0">
                <a:effectLst>
                  <a:outerShdw blurRad="38100" dist="38100" dir="2700000" algn="tl">
                    <a:srgbClr val="C0C0C0"/>
                  </a:outerShdw>
                </a:effectLst>
                <a:ea typeface="SimSun" pitchFamily="2" charset="-122"/>
              </a:rPr>
              <a:t>Do not establish a complete connection (Half Open scanning)</a:t>
            </a:r>
          </a:p>
          <a:p>
            <a:pPr marL="701675" lvl="1" indent="-269875"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000" dirty="0" smtClean="0">
                <a:effectLst>
                  <a:outerShdw blurRad="38100" dist="38100" dir="2700000" algn="tl">
                    <a:srgbClr val="C0C0C0"/>
                  </a:outerShdw>
                </a:effectLst>
                <a:ea typeface="SimSun" pitchFamily="2" charset="-122"/>
              </a:rPr>
              <a:t>send a SYN packet and wait for a response</a:t>
            </a:r>
          </a:p>
          <a:p>
            <a:pPr marL="701675" lvl="1" indent="-269875"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000" dirty="0" smtClean="0">
                <a:effectLst>
                  <a:outerShdw blurRad="38100" dist="38100" dir="2700000" algn="tl">
                    <a:srgbClr val="C0C0C0"/>
                  </a:outerShdw>
                </a:effectLst>
                <a:ea typeface="SimSun" pitchFamily="2" charset="-122"/>
              </a:rPr>
              <a:t>If an SYN/ACK is received=&gt; the port is LISTENING</a:t>
            </a:r>
          </a:p>
          <a:p>
            <a:pPr marL="1079500" lvl="2" indent="-21590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1800" dirty="0" smtClean="0">
                <a:effectLst>
                  <a:outerShdw blurRad="38100" dist="38100" dir="2700000" algn="tl">
                    <a:srgbClr val="C0C0C0"/>
                  </a:outerShdw>
                </a:effectLst>
                <a:ea typeface="SimSun" pitchFamily="2" charset="-122"/>
              </a:rPr>
              <a:t>immediately tear down the connection by sending a RESET</a:t>
            </a:r>
          </a:p>
          <a:p>
            <a:pPr marL="701675" lvl="1" indent="-269875"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000" dirty="0" smtClean="0">
                <a:effectLst>
                  <a:outerShdw blurRad="38100" dist="38100" dir="2700000" algn="tl">
                    <a:srgbClr val="C0C0C0"/>
                  </a:outerShdw>
                </a:effectLst>
                <a:ea typeface="SimSun" pitchFamily="2" charset="-122"/>
              </a:rPr>
              <a:t>If an RST/ACK is received =&gt;a non-LISTENING port. </a:t>
            </a:r>
          </a:p>
          <a:p>
            <a:pPr marL="701675" lvl="1" indent="-269875" algn="l" defTabSz="863600" rtl="0" eaLnBrk="1" hangingPunct="1">
              <a:lnSpc>
                <a:spcPct val="80000"/>
              </a:lnSpc>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Lst>
              <a:defRPr/>
            </a:pPr>
            <a:endParaRPr lang="en-GB" altLang="zh-CN" sz="1500" dirty="0" smtClean="0">
              <a:effectLst>
                <a:outerShdw blurRad="38100" dist="38100" dir="2700000" algn="tl">
                  <a:srgbClr val="C0C0C0"/>
                </a:outerShdw>
              </a:effectLst>
              <a:ea typeface="SimSun" pitchFamily="2" charset="-122"/>
              <a:sym typeface="Wingdings" pitchFamily="2" charset="2"/>
            </a:endParaRPr>
          </a:p>
        </p:txBody>
      </p:sp>
      <p:sp>
        <p:nvSpPr>
          <p:cNvPr id="21508" name="Rectangle 348"/>
          <p:cNvSpPr>
            <a:spLocks noChangeArrowheads="1"/>
          </p:cNvSpPr>
          <p:nvPr/>
        </p:nvSpPr>
        <p:spPr bwMode="auto">
          <a:xfrm>
            <a:off x="725488" y="3140968"/>
            <a:ext cx="7483475" cy="1600200"/>
          </a:xfrm>
          <a:prstGeom prst="rect">
            <a:avLst/>
          </a:prstGeom>
          <a:solidFill>
            <a:srgbClr val="FFFFCC"/>
          </a:solidFill>
          <a:ln w="9525">
            <a:solidFill>
              <a:schemeClr val="tx1"/>
            </a:solidFill>
            <a:miter lim="800000"/>
            <a:headEnd/>
            <a:tailEnd/>
          </a:ln>
        </p:spPr>
        <p:txBody>
          <a:bodyPr wrap="none" anchor="ctr"/>
          <a:lstStyle/>
          <a:p>
            <a:endParaRPr lang="en-US"/>
          </a:p>
        </p:txBody>
      </p:sp>
      <p:grpSp>
        <p:nvGrpSpPr>
          <p:cNvPr id="2" name="Group 689"/>
          <p:cNvGrpSpPr>
            <a:grpSpLocks/>
          </p:cNvGrpSpPr>
          <p:nvPr/>
        </p:nvGrpSpPr>
        <p:grpSpPr bwMode="auto">
          <a:xfrm>
            <a:off x="6259513" y="3370263"/>
            <a:ext cx="600075" cy="754062"/>
            <a:chOff x="2470" y="1894"/>
            <a:chExt cx="466" cy="749"/>
          </a:xfrm>
        </p:grpSpPr>
        <p:grpSp>
          <p:nvGrpSpPr>
            <p:cNvPr id="3" name="Group 690"/>
            <p:cNvGrpSpPr>
              <a:grpSpLocks/>
            </p:cNvGrpSpPr>
            <p:nvPr/>
          </p:nvGrpSpPr>
          <p:grpSpPr bwMode="auto">
            <a:xfrm>
              <a:off x="2470" y="1896"/>
              <a:ext cx="466" cy="747"/>
              <a:chOff x="2470" y="1896"/>
              <a:chExt cx="466" cy="747"/>
            </a:xfrm>
          </p:grpSpPr>
          <p:sp>
            <p:nvSpPr>
              <p:cNvPr id="21988" name="Freeform 691"/>
              <p:cNvSpPr>
                <a:spLocks/>
              </p:cNvSpPr>
              <p:nvPr/>
            </p:nvSpPr>
            <p:spPr bwMode="auto">
              <a:xfrm>
                <a:off x="2487" y="2501"/>
                <a:ext cx="423" cy="142"/>
              </a:xfrm>
              <a:custGeom>
                <a:avLst/>
                <a:gdLst>
                  <a:gd name="T0" fmla="*/ 39 w 423"/>
                  <a:gd name="T1" fmla="*/ 85 h 142"/>
                  <a:gd name="T2" fmla="*/ 417 w 423"/>
                  <a:gd name="T3" fmla="*/ 0 h 142"/>
                  <a:gd name="T4" fmla="*/ 423 w 423"/>
                  <a:gd name="T5" fmla="*/ 28 h 142"/>
                  <a:gd name="T6" fmla="*/ 332 w 423"/>
                  <a:gd name="T7" fmla="*/ 142 h 142"/>
                  <a:gd name="T8" fmla="*/ 0 w 423"/>
                  <a:gd name="T9" fmla="*/ 127 h 142"/>
                  <a:gd name="T10" fmla="*/ 39 w 423"/>
                  <a:gd name="T11" fmla="*/ 85 h 142"/>
                  <a:gd name="T12" fmla="*/ 0 60000 65536"/>
                  <a:gd name="T13" fmla="*/ 0 60000 65536"/>
                  <a:gd name="T14" fmla="*/ 0 60000 65536"/>
                  <a:gd name="T15" fmla="*/ 0 60000 65536"/>
                  <a:gd name="T16" fmla="*/ 0 60000 65536"/>
                  <a:gd name="T17" fmla="*/ 0 60000 65536"/>
                  <a:gd name="T18" fmla="*/ 0 w 423"/>
                  <a:gd name="T19" fmla="*/ 0 h 142"/>
                  <a:gd name="T20" fmla="*/ 423 w 423"/>
                  <a:gd name="T21" fmla="*/ 142 h 142"/>
                </a:gdLst>
                <a:ahLst/>
                <a:cxnLst>
                  <a:cxn ang="T12">
                    <a:pos x="T0" y="T1"/>
                  </a:cxn>
                  <a:cxn ang="T13">
                    <a:pos x="T2" y="T3"/>
                  </a:cxn>
                  <a:cxn ang="T14">
                    <a:pos x="T4" y="T5"/>
                  </a:cxn>
                  <a:cxn ang="T15">
                    <a:pos x="T6" y="T7"/>
                  </a:cxn>
                  <a:cxn ang="T16">
                    <a:pos x="T8" y="T9"/>
                  </a:cxn>
                  <a:cxn ang="T17">
                    <a:pos x="T10" y="T11"/>
                  </a:cxn>
                </a:cxnLst>
                <a:rect l="T18" t="T19" r="T20" b="T21"/>
                <a:pathLst>
                  <a:path w="423" h="142">
                    <a:moveTo>
                      <a:pt x="39" y="85"/>
                    </a:moveTo>
                    <a:lnTo>
                      <a:pt x="417" y="0"/>
                    </a:lnTo>
                    <a:lnTo>
                      <a:pt x="423" y="28"/>
                    </a:lnTo>
                    <a:lnTo>
                      <a:pt x="332" y="142"/>
                    </a:lnTo>
                    <a:lnTo>
                      <a:pt x="0" y="127"/>
                    </a:lnTo>
                    <a:lnTo>
                      <a:pt x="39" y="85"/>
                    </a:lnTo>
                    <a:close/>
                  </a:path>
                </a:pathLst>
              </a:custGeom>
              <a:solidFill>
                <a:srgbClr val="404040"/>
              </a:solidFill>
              <a:ln w="9525">
                <a:noFill/>
                <a:round/>
                <a:headEnd/>
                <a:tailEnd/>
              </a:ln>
            </p:spPr>
            <p:txBody>
              <a:bodyPr/>
              <a:lstStyle/>
              <a:p>
                <a:endParaRPr lang="en-US"/>
              </a:p>
            </p:txBody>
          </p:sp>
          <p:sp>
            <p:nvSpPr>
              <p:cNvPr id="21989" name="Freeform 692"/>
              <p:cNvSpPr>
                <a:spLocks/>
              </p:cNvSpPr>
              <p:nvPr/>
            </p:nvSpPr>
            <p:spPr bwMode="auto">
              <a:xfrm>
                <a:off x="2480" y="2500"/>
                <a:ext cx="423" cy="143"/>
              </a:xfrm>
              <a:custGeom>
                <a:avLst/>
                <a:gdLst>
                  <a:gd name="T0" fmla="*/ 39 w 423"/>
                  <a:gd name="T1" fmla="*/ 86 h 143"/>
                  <a:gd name="T2" fmla="*/ 417 w 423"/>
                  <a:gd name="T3" fmla="*/ 0 h 143"/>
                  <a:gd name="T4" fmla="*/ 423 w 423"/>
                  <a:gd name="T5" fmla="*/ 29 h 143"/>
                  <a:gd name="T6" fmla="*/ 332 w 423"/>
                  <a:gd name="T7" fmla="*/ 143 h 143"/>
                  <a:gd name="T8" fmla="*/ 0 w 423"/>
                  <a:gd name="T9" fmla="*/ 127 h 143"/>
                  <a:gd name="T10" fmla="*/ 39 w 423"/>
                  <a:gd name="T11" fmla="*/ 86 h 143"/>
                  <a:gd name="T12" fmla="*/ 0 60000 65536"/>
                  <a:gd name="T13" fmla="*/ 0 60000 65536"/>
                  <a:gd name="T14" fmla="*/ 0 60000 65536"/>
                  <a:gd name="T15" fmla="*/ 0 60000 65536"/>
                  <a:gd name="T16" fmla="*/ 0 60000 65536"/>
                  <a:gd name="T17" fmla="*/ 0 60000 65536"/>
                  <a:gd name="T18" fmla="*/ 0 w 423"/>
                  <a:gd name="T19" fmla="*/ 0 h 143"/>
                  <a:gd name="T20" fmla="*/ 423 w 423"/>
                  <a:gd name="T21" fmla="*/ 143 h 143"/>
                </a:gdLst>
                <a:ahLst/>
                <a:cxnLst>
                  <a:cxn ang="T12">
                    <a:pos x="T0" y="T1"/>
                  </a:cxn>
                  <a:cxn ang="T13">
                    <a:pos x="T2" y="T3"/>
                  </a:cxn>
                  <a:cxn ang="T14">
                    <a:pos x="T4" y="T5"/>
                  </a:cxn>
                  <a:cxn ang="T15">
                    <a:pos x="T6" y="T7"/>
                  </a:cxn>
                  <a:cxn ang="T16">
                    <a:pos x="T8" y="T9"/>
                  </a:cxn>
                  <a:cxn ang="T17">
                    <a:pos x="T10" y="T11"/>
                  </a:cxn>
                </a:cxnLst>
                <a:rect l="T18" t="T19" r="T20" b="T21"/>
                <a:pathLst>
                  <a:path w="423" h="143">
                    <a:moveTo>
                      <a:pt x="39" y="86"/>
                    </a:moveTo>
                    <a:lnTo>
                      <a:pt x="417" y="0"/>
                    </a:lnTo>
                    <a:lnTo>
                      <a:pt x="423" y="29"/>
                    </a:lnTo>
                    <a:lnTo>
                      <a:pt x="332" y="143"/>
                    </a:lnTo>
                    <a:lnTo>
                      <a:pt x="0" y="127"/>
                    </a:lnTo>
                    <a:lnTo>
                      <a:pt x="39" y="86"/>
                    </a:lnTo>
                    <a:close/>
                  </a:path>
                </a:pathLst>
              </a:custGeom>
              <a:solidFill>
                <a:srgbClr val="404040"/>
              </a:solidFill>
              <a:ln w="9525">
                <a:noFill/>
                <a:round/>
                <a:headEnd/>
                <a:tailEnd/>
              </a:ln>
            </p:spPr>
            <p:txBody>
              <a:bodyPr/>
              <a:lstStyle/>
              <a:p>
                <a:endParaRPr lang="en-US"/>
              </a:p>
            </p:txBody>
          </p:sp>
          <p:sp>
            <p:nvSpPr>
              <p:cNvPr id="21990" name="Freeform 693"/>
              <p:cNvSpPr>
                <a:spLocks/>
              </p:cNvSpPr>
              <p:nvPr/>
            </p:nvSpPr>
            <p:spPr bwMode="auto">
              <a:xfrm>
                <a:off x="2510" y="2513"/>
                <a:ext cx="426" cy="121"/>
              </a:xfrm>
              <a:custGeom>
                <a:avLst/>
                <a:gdLst>
                  <a:gd name="T0" fmla="*/ 0 w 426"/>
                  <a:gd name="T1" fmla="*/ 40 h 121"/>
                  <a:gd name="T2" fmla="*/ 398 w 426"/>
                  <a:gd name="T3" fmla="*/ 0 h 121"/>
                  <a:gd name="T4" fmla="*/ 426 w 426"/>
                  <a:gd name="T5" fmla="*/ 3 h 121"/>
                  <a:gd name="T6" fmla="*/ 332 w 426"/>
                  <a:gd name="T7" fmla="*/ 121 h 121"/>
                  <a:gd name="T8" fmla="*/ 0 w 426"/>
                  <a:gd name="T9" fmla="*/ 106 h 121"/>
                  <a:gd name="T10" fmla="*/ 0 w 426"/>
                  <a:gd name="T11" fmla="*/ 40 h 121"/>
                  <a:gd name="T12" fmla="*/ 0 60000 65536"/>
                  <a:gd name="T13" fmla="*/ 0 60000 65536"/>
                  <a:gd name="T14" fmla="*/ 0 60000 65536"/>
                  <a:gd name="T15" fmla="*/ 0 60000 65536"/>
                  <a:gd name="T16" fmla="*/ 0 60000 65536"/>
                  <a:gd name="T17" fmla="*/ 0 60000 65536"/>
                  <a:gd name="T18" fmla="*/ 0 w 426"/>
                  <a:gd name="T19" fmla="*/ 0 h 121"/>
                  <a:gd name="T20" fmla="*/ 426 w 426"/>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426" h="121">
                    <a:moveTo>
                      <a:pt x="0" y="40"/>
                    </a:moveTo>
                    <a:lnTo>
                      <a:pt x="398" y="0"/>
                    </a:lnTo>
                    <a:lnTo>
                      <a:pt x="426" y="3"/>
                    </a:lnTo>
                    <a:lnTo>
                      <a:pt x="332" y="121"/>
                    </a:lnTo>
                    <a:lnTo>
                      <a:pt x="0" y="106"/>
                    </a:lnTo>
                    <a:lnTo>
                      <a:pt x="0" y="40"/>
                    </a:lnTo>
                    <a:close/>
                  </a:path>
                </a:pathLst>
              </a:custGeom>
              <a:solidFill>
                <a:srgbClr val="404040"/>
              </a:solidFill>
              <a:ln w="9525">
                <a:noFill/>
                <a:round/>
                <a:headEnd/>
                <a:tailEnd/>
              </a:ln>
            </p:spPr>
            <p:txBody>
              <a:bodyPr/>
              <a:lstStyle/>
              <a:p>
                <a:endParaRPr lang="en-US"/>
              </a:p>
            </p:txBody>
          </p:sp>
          <p:sp>
            <p:nvSpPr>
              <p:cNvPr id="21991" name="Freeform 694"/>
              <p:cNvSpPr>
                <a:spLocks/>
              </p:cNvSpPr>
              <p:nvPr/>
            </p:nvSpPr>
            <p:spPr bwMode="auto">
              <a:xfrm>
                <a:off x="2472" y="1910"/>
                <a:ext cx="363" cy="719"/>
              </a:xfrm>
              <a:custGeom>
                <a:avLst/>
                <a:gdLst>
                  <a:gd name="T0" fmla="*/ 0 w 363"/>
                  <a:gd name="T1" fmla="*/ 701 h 719"/>
                  <a:gd name="T2" fmla="*/ 0 w 363"/>
                  <a:gd name="T3" fmla="*/ 0 h 719"/>
                  <a:gd name="T4" fmla="*/ 363 w 363"/>
                  <a:gd name="T5" fmla="*/ 0 h 719"/>
                  <a:gd name="T6" fmla="*/ 363 w 363"/>
                  <a:gd name="T7" fmla="*/ 719 h 719"/>
                  <a:gd name="T8" fmla="*/ 0 w 363"/>
                  <a:gd name="T9" fmla="*/ 701 h 719"/>
                  <a:gd name="T10" fmla="*/ 0 60000 65536"/>
                  <a:gd name="T11" fmla="*/ 0 60000 65536"/>
                  <a:gd name="T12" fmla="*/ 0 60000 65536"/>
                  <a:gd name="T13" fmla="*/ 0 60000 65536"/>
                  <a:gd name="T14" fmla="*/ 0 60000 65536"/>
                  <a:gd name="T15" fmla="*/ 0 w 363"/>
                  <a:gd name="T16" fmla="*/ 0 h 719"/>
                  <a:gd name="T17" fmla="*/ 363 w 363"/>
                  <a:gd name="T18" fmla="*/ 719 h 719"/>
                </a:gdLst>
                <a:ahLst/>
                <a:cxnLst>
                  <a:cxn ang="T10">
                    <a:pos x="T0" y="T1"/>
                  </a:cxn>
                  <a:cxn ang="T11">
                    <a:pos x="T2" y="T3"/>
                  </a:cxn>
                  <a:cxn ang="T12">
                    <a:pos x="T4" y="T5"/>
                  </a:cxn>
                  <a:cxn ang="T13">
                    <a:pos x="T6" y="T7"/>
                  </a:cxn>
                  <a:cxn ang="T14">
                    <a:pos x="T8" y="T9"/>
                  </a:cxn>
                </a:cxnLst>
                <a:rect l="T15" t="T16" r="T17" b="T18"/>
                <a:pathLst>
                  <a:path w="363" h="719">
                    <a:moveTo>
                      <a:pt x="0" y="701"/>
                    </a:moveTo>
                    <a:lnTo>
                      <a:pt x="0" y="0"/>
                    </a:lnTo>
                    <a:lnTo>
                      <a:pt x="363" y="0"/>
                    </a:lnTo>
                    <a:lnTo>
                      <a:pt x="363" y="719"/>
                    </a:lnTo>
                    <a:lnTo>
                      <a:pt x="0" y="701"/>
                    </a:lnTo>
                    <a:close/>
                  </a:path>
                </a:pathLst>
              </a:custGeom>
              <a:solidFill>
                <a:srgbClr val="949999"/>
              </a:solidFill>
              <a:ln w="9525">
                <a:noFill/>
                <a:round/>
                <a:headEnd/>
                <a:tailEnd/>
              </a:ln>
            </p:spPr>
            <p:txBody>
              <a:bodyPr/>
              <a:lstStyle/>
              <a:p>
                <a:endParaRPr lang="en-US"/>
              </a:p>
            </p:txBody>
          </p:sp>
          <p:sp>
            <p:nvSpPr>
              <p:cNvPr id="21992" name="Freeform 695"/>
              <p:cNvSpPr>
                <a:spLocks/>
              </p:cNvSpPr>
              <p:nvPr/>
            </p:nvSpPr>
            <p:spPr bwMode="auto">
              <a:xfrm>
                <a:off x="2471" y="261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endParaRPr lang="en-US"/>
              </a:p>
            </p:txBody>
          </p:sp>
          <p:sp>
            <p:nvSpPr>
              <p:cNvPr id="21993" name="Freeform 696"/>
              <p:cNvSpPr>
                <a:spLocks/>
              </p:cNvSpPr>
              <p:nvPr/>
            </p:nvSpPr>
            <p:spPr bwMode="auto">
              <a:xfrm>
                <a:off x="2835" y="19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994" name="Freeform 697"/>
              <p:cNvSpPr>
                <a:spLocks/>
              </p:cNvSpPr>
              <p:nvPr/>
            </p:nvSpPr>
            <p:spPr bwMode="auto">
              <a:xfrm>
                <a:off x="2478" y="1896"/>
                <a:ext cx="336" cy="741"/>
              </a:xfrm>
              <a:custGeom>
                <a:avLst/>
                <a:gdLst>
                  <a:gd name="T0" fmla="*/ 336 w 336"/>
                  <a:gd name="T1" fmla="*/ 741 h 741"/>
                  <a:gd name="T2" fmla="*/ 336 w 336"/>
                  <a:gd name="T3" fmla="*/ 0 h 741"/>
                  <a:gd name="T4" fmla="*/ 0 w 336"/>
                  <a:gd name="T5" fmla="*/ 5 h 741"/>
                  <a:gd name="T6" fmla="*/ 0 w 336"/>
                  <a:gd name="T7" fmla="*/ 184 h 741"/>
                  <a:gd name="T8" fmla="*/ 6 w 336"/>
                  <a:gd name="T9" fmla="*/ 185 h 741"/>
                  <a:gd name="T10" fmla="*/ 6 w 336"/>
                  <a:gd name="T11" fmla="*/ 190 h 741"/>
                  <a:gd name="T12" fmla="*/ 0 w 336"/>
                  <a:gd name="T13" fmla="*/ 192 h 741"/>
                  <a:gd name="T14" fmla="*/ 0 w 336"/>
                  <a:gd name="T15" fmla="*/ 348 h 741"/>
                  <a:gd name="T16" fmla="*/ 7 w 336"/>
                  <a:gd name="T17" fmla="*/ 348 h 741"/>
                  <a:gd name="T18" fmla="*/ 7 w 336"/>
                  <a:gd name="T19" fmla="*/ 353 h 741"/>
                  <a:gd name="T20" fmla="*/ 0 w 336"/>
                  <a:gd name="T21" fmla="*/ 354 h 741"/>
                  <a:gd name="T22" fmla="*/ 0 w 336"/>
                  <a:gd name="T23" fmla="*/ 511 h 741"/>
                  <a:gd name="T24" fmla="*/ 7 w 336"/>
                  <a:gd name="T25" fmla="*/ 511 h 741"/>
                  <a:gd name="T26" fmla="*/ 7 w 336"/>
                  <a:gd name="T27" fmla="*/ 516 h 741"/>
                  <a:gd name="T28" fmla="*/ 0 w 336"/>
                  <a:gd name="T29" fmla="*/ 518 h 741"/>
                  <a:gd name="T30" fmla="*/ 0 w 336"/>
                  <a:gd name="T31" fmla="*/ 677 h 741"/>
                  <a:gd name="T32" fmla="*/ 7 w 336"/>
                  <a:gd name="T33" fmla="*/ 677 h 741"/>
                  <a:gd name="T34" fmla="*/ 7 w 336"/>
                  <a:gd name="T35" fmla="*/ 683 h 741"/>
                  <a:gd name="T36" fmla="*/ 0 w 336"/>
                  <a:gd name="T37" fmla="*/ 684 h 741"/>
                  <a:gd name="T38" fmla="*/ 0 w 336"/>
                  <a:gd name="T39" fmla="*/ 725 h 741"/>
                  <a:gd name="T40" fmla="*/ 336 w 336"/>
                  <a:gd name="T41" fmla="*/ 741 h 74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6"/>
                  <a:gd name="T64" fmla="*/ 0 h 741"/>
                  <a:gd name="T65" fmla="*/ 336 w 336"/>
                  <a:gd name="T66" fmla="*/ 741 h 74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6" h="741">
                    <a:moveTo>
                      <a:pt x="336" y="741"/>
                    </a:moveTo>
                    <a:lnTo>
                      <a:pt x="336" y="0"/>
                    </a:lnTo>
                    <a:lnTo>
                      <a:pt x="0" y="5"/>
                    </a:lnTo>
                    <a:lnTo>
                      <a:pt x="0" y="184"/>
                    </a:lnTo>
                    <a:lnTo>
                      <a:pt x="6" y="185"/>
                    </a:lnTo>
                    <a:lnTo>
                      <a:pt x="6" y="190"/>
                    </a:lnTo>
                    <a:lnTo>
                      <a:pt x="0" y="192"/>
                    </a:lnTo>
                    <a:lnTo>
                      <a:pt x="0" y="348"/>
                    </a:lnTo>
                    <a:lnTo>
                      <a:pt x="7" y="348"/>
                    </a:lnTo>
                    <a:lnTo>
                      <a:pt x="7" y="353"/>
                    </a:lnTo>
                    <a:lnTo>
                      <a:pt x="0" y="354"/>
                    </a:lnTo>
                    <a:lnTo>
                      <a:pt x="0" y="511"/>
                    </a:lnTo>
                    <a:lnTo>
                      <a:pt x="7" y="511"/>
                    </a:lnTo>
                    <a:lnTo>
                      <a:pt x="7" y="516"/>
                    </a:lnTo>
                    <a:lnTo>
                      <a:pt x="0" y="518"/>
                    </a:lnTo>
                    <a:lnTo>
                      <a:pt x="0" y="677"/>
                    </a:lnTo>
                    <a:lnTo>
                      <a:pt x="7" y="677"/>
                    </a:lnTo>
                    <a:lnTo>
                      <a:pt x="7" y="683"/>
                    </a:lnTo>
                    <a:lnTo>
                      <a:pt x="0" y="684"/>
                    </a:lnTo>
                    <a:lnTo>
                      <a:pt x="0" y="725"/>
                    </a:lnTo>
                    <a:lnTo>
                      <a:pt x="336" y="741"/>
                    </a:lnTo>
                    <a:close/>
                  </a:path>
                </a:pathLst>
              </a:custGeom>
              <a:solidFill>
                <a:srgbClr val="ADB0B0"/>
              </a:solidFill>
              <a:ln w="9525">
                <a:noFill/>
                <a:round/>
                <a:headEnd/>
                <a:tailEnd/>
              </a:ln>
            </p:spPr>
            <p:txBody>
              <a:bodyPr/>
              <a:lstStyle/>
              <a:p>
                <a:endParaRPr lang="en-US"/>
              </a:p>
            </p:txBody>
          </p:sp>
          <p:sp>
            <p:nvSpPr>
              <p:cNvPr id="21995" name="Freeform 698"/>
              <p:cNvSpPr>
                <a:spLocks/>
              </p:cNvSpPr>
              <p:nvPr/>
            </p:nvSpPr>
            <p:spPr bwMode="auto">
              <a:xfrm>
                <a:off x="2814" y="1896"/>
                <a:ext cx="8" cy="741"/>
              </a:xfrm>
              <a:custGeom>
                <a:avLst/>
                <a:gdLst>
                  <a:gd name="T0" fmla="*/ 0 w 8"/>
                  <a:gd name="T1" fmla="*/ 741 h 741"/>
                  <a:gd name="T2" fmla="*/ 0 w 8"/>
                  <a:gd name="T3" fmla="*/ 0 h 741"/>
                  <a:gd name="T4" fmla="*/ 8 w 8"/>
                  <a:gd name="T5" fmla="*/ 5 h 741"/>
                  <a:gd name="T6" fmla="*/ 8 w 8"/>
                  <a:gd name="T7" fmla="*/ 733 h 741"/>
                  <a:gd name="T8" fmla="*/ 0 w 8"/>
                  <a:gd name="T9" fmla="*/ 741 h 741"/>
                  <a:gd name="T10" fmla="*/ 0 60000 65536"/>
                  <a:gd name="T11" fmla="*/ 0 60000 65536"/>
                  <a:gd name="T12" fmla="*/ 0 60000 65536"/>
                  <a:gd name="T13" fmla="*/ 0 60000 65536"/>
                  <a:gd name="T14" fmla="*/ 0 60000 65536"/>
                  <a:gd name="T15" fmla="*/ 0 w 8"/>
                  <a:gd name="T16" fmla="*/ 0 h 741"/>
                  <a:gd name="T17" fmla="*/ 8 w 8"/>
                  <a:gd name="T18" fmla="*/ 741 h 741"/>
                </a:gdLst>
                <a:ahLst/>
                <a:cxnLst>
                  <a:cxn ang="T10">
                    <a:pos x="T0" y="T1"/>
                  </a:cxn>
                  <a:cxn ang="T11">
                    <a:pos x="T2" y="T3"/>
                  </a:cxn>
                  <a:cxn ang="T12">
                    <a:pos x="T4" y="T5"/>
                  </a:cxn>
                  <a:cxn ang="T13">
                    <a:pos x="T6" y="T7"/>
                  </a:cxn>
                  <a:cxn ang="T14">
                    <a:pos x="T8" y="T9"/>
                  </a:cxn>
                </a:cxnLst>
                <a:rect l="T15" t="T16" r="T17" b="T18"/>
                <a:pathLst>
                  <a:path w="8" h="741">
                    <a:moveTo>
                      <a:pt x="0" y="741"/>
                    </a:moveTo>
                    <a:lnTo>
                      <a:pt x="0" y="0"/>
                    </a:lnTo>
                    <a:lnTo>
                      <a:pt x="8" y="5"/>
                    </a:lnTo>
                    <a:lnTo>
                      <a:pt x="8" y="733"/>
                    </a:lnTo>
                    <a:lnTo>
                      <a:pt x="0" y="741"/>
                    </a:lnTo>
                    <a:close/>
                  </a:path>
                </a:pathLst>
              </a:custGeom>
              <a:solidFill>
                <a:srgbClr val="787D7D"/>
              </a:solidFill>
              <a:ln w="9525">
                <a:noFill/>
                <a:round/>
                <a:headEnd/>
                <a:tailEnd/>
              </a:ln>
            </p:spPr>
            <p:txBody>
              <a:bodyPr/>
              <a:lstStyle/>
              <a:p>
                <a:endParaRPr lang="en-US"/>
              </a:p>
            </p:txBody>
          </p:sp>
          <p:sp>
            <p:nvSpPr>
              <p:cNvPr id="21996" name="Freeform 699"/>
              <p:cNvSpPr>
                <a:spLocks/>
              </p:cNvSpPr>
              <p:nvPr/>
            </p:nvSpPr>
            <p:spPr bwMode="auto">
              <a:xfrm>
                <a:off x="2835" y="1910"/>
                <a:ext cx="92" cy="719"/>
              </a:xfrm>
              <a:custGeom>
                <a:avLst/>
                <a:gdLst>
                  <a:gd name="T0" fmla="*/ 0 w 92"/>
                  <a:gd name="T1" fmla="*/ 719 h 719"/>
                  <a:gd name="T2" fmla="*/ 0 w 92"/>
                  <a:gd name="T3" fmla="*/ 0 h 719"/>
                  <a:gd name="T4" fmla="*/ 92 w 92"/>
                  <a:gd name="T5" fmla="*/ 25 h 719"/>
                  <a:gd name="T6" fmla="*/ 92 w 92"/>
                  <a:gd name="T7" fmla="*/ 607 h 719"/>
                  <a:gd name="T8" fmla="*/ 0 w 92"/>
                  <a:gd name="T9" fmla="*/ 719 h 719"/>
                  <a:gd name="T10" fmla="*/ 0 60000 65536"/>
                  <a:gd name="T11" fmla="*/ 0 60000 65536"/>
                  <a:gd name="T12" fmla="*/ 0 60000 65536"/>
                  <a:gd name="T13" fmla="*/ 0 60000 65536"/>
                  <a:gd name="T14" fmla="*/ 0 60000 65536"/>
                  <a:gd name="T15" fmla="*/ 0 w 92"/>
                  <a:gd name="T16" fmla="*/ 0 h 719"/>
                  <a:gd name="T17" fmla="*/ 92 w 92"/>
                  <a:gd name="T18" fmla="*/ 719 h 719"/>
                </a:gdLst>
                <a:ahLst/>
                <a:cxnLst>
                  <a:cxn ang="T10">
                    <a:pos x="T0" y="T1"/>
                  </a:cxn>
                  <a:cxn ang="T11">
                    <a:pos x="T2" y="T3"/>
                  </a:cxn>
                  <a:cxn ang="T12">
                    <a:pos x="T4" y="T5"/>
                  </a:cxn>
                  <a:cxn ang="T13">
                    <a:pos x="T6" y="T7"/>
                  </a:cxn>
                  <a:cxn ang="T14">
                    <a:pos x="T8" y="T9"/>
                  </a:cxn>
                </a:cxnLst>
                <a:rect l="T15" t="T16" r="T17" b="T18"/>
                <a:pathLst>
                  <a:path w="92" h="719">
                    <a:moveTo>
                      <a:pt x="0" y="719"/>
                    </a:moveTo>
                    <a:lnTo>
                      <a:pt x="0" y="0"/>
                    </a:lnTo>
                    <a:lnTo>
                      <a:pt x="92" y="25"/>
                    </a:lnTo>
                    <a:lnTo>
                      <a:pt x="92" y="607"/>
                    </a:lnTo>
                    <a:lnTo>
                      <a:pt x="0" y="719"/>
                    </a:lnTo>
                    <a:close/>
                  </a:path>
                </a:pathLst>
              </a:custGeom>
              <a:solidFill>
                <a:srgbClr val="787D7D"/>
              </a:solidFill>
              <a:ln w="9525">
                <a:noFill/>
                <a:round/>
                <a:headEnd/>
                <a:tailEnd/>
              </a:ln>
            </p:spPr>
            <p:txBody>
              <a:bodyPr/>
              <a:lstStyle/>
              <a:p>
                <a:endParaRPr lang="en-US"/>
              </a:p>
            </p:txBody>
          </p:sp>
          <p:sp>
            <p:nvSpPr>
              <p:cNvPr id="21997" name="Freeform 700"/>
              <p:cNvSpPr>
                <a:spLocks/>
              </p:cNvSpPr>
              <p:nvPr/>
            </p:nvSpPr>
            <p:spPr bwMode="auto">
              <a:xfrm>
                <a:off x="2478" y="2573"/>
                <a:ext cx="336" cy="65"/>
              </a:xfrm>
              <a:custGeom>
                <a:avLst/>
                <a:gdLst>
                  <a:gd name="T0" fmla="*/ 0 w 336"/>
                  <a:gd name="T1" fmla="*/ 48 h 65"/>
                  <a:gd name="T2" fmla="*/ 0 w 336"/>
                  <a:gd name="T3" fmla="*/ 7 h 65"/>
                  <a:gd name="T4" fmla="*/ 7 w 336"/>
                  <a:gd name="T5" fmla="*/ 6 h 65"/>
                  <a:gd name="T6" fmla="*/ 7 w 336"/>
                  <a:gd name="T7" fmla="*/ 0 h 65"/>
                  <a:gd name="T8" fmla="*/ 0 w 336"/>
                  <a:gd name="T9" fmla="*/ 0 h 65"/>
                  <a:gd name="T10" fmla="*/ 336 w 336"/>
                  <a:gd name="T11" fmla="*/ 16 h 65"/>
                  <a:gd name="T12" fmla="*/ 336 w 336"/>
                  <a:gd name="T13" fmla="*/ 65 h 65"/>
                  <a:gd name="T14" fmla="*/ 0 w 336"/>
                  <a:gd name="T15" fmla="*/ 48 h 65"/>
                  <a:gd name="T16" fmla="*/ 0 60000 65536"/>
                  <a:gd name="T17" fmla="*/ 0 60000 65536"/>
                  <a:gd name="T18" fmla="*/ 0 60000 65536"/>
                  <a:gd name="T19" fmla="*/ 0 60000 65536"/>
                  <a:gd name="T20" fmla="*/ 0 60000 65536"/>
                  <a:gd name="T21" fmla="*/ 0 60000 65536"/>
                  <a:gd name="T22" fmla="*/ 0 60000 65536"/>
                  <a:gd name="T23" fmla="*/ 0 60000 65536"/>
                  <a:gd name="T24" fmla="*/ 0 w 336"/>
                  <a:gd name="T25" fmla="*/ 0 h 65"/>
                  <a:gd name="T26" fmla="*/ 336 w 33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6" h="65">
                    <a:moveTo>
                      <a:pt x="0" y="48"/>
                    </a:moveTo>
                    <a:lnTo>
                      <a:pt x="0" y="7"/>
                    </a:lnTo>
                    <a:lnTo>
                      <a:pt x="7" y="6"/>
                    </a:lnTo>
                    <a:lnTo>
                      <a:pt x="7" y="0"/>
                    </a:lnTo>
                    <a:lnTo>
                      <a:pt x="0" y="0"/>
                    </a:lnTo>
                    <a:lnTo>
                      <a:pt x="336" y="16"/>
                    </a:lnTo>
                    <a:lnTo>
                      <a:pt x="336" y="65"/>
                    </a:lnTo>
                    <a:lnTo>
                      <a:pt x="0" y="48"/>
                    </a:lnTo>
                    <a:close/>
                  </a:path>
                </a:pathLst>
              </a:custGeom>
              <a:solidFill>
                <a:srgbClr val="617087"/>
              </a:solidFill>
              <a:ln w="9525">
                <a:noFill/>
                <a:round/>
                <a:headEnd/>
                <a:tailEnd/>
              </a:ln>
            </p:spPr>
            <p:txBody>
              <a:bodyPr/>
              <a:lstStyle/>
              <a:p>
                <a:endParaRPr lang="en-US"/>
              </a:p>
            </p:txBody>
          </p:sp>
          <p:sp>
            <p:nvSpPr>
              <p:cNvPr id="21998" name="Freeform 701"/>
              <p:cNvSpPr>
                <a:spLocks/>
              </p:cNvSpPr>
              <p:nvPr/>
            </p:nvSpPr>
            <p:spPr bwMode="auto">
              <a:xfrm>
                <a:off x="2470" y="1907"/>
                <a:ext cx="363" cy="702"/>
              </a:xfrm>
              <a:custGeom>
                <a:avLst/>
                <a:gdLst>
                  <a:gd name="T0" fmla="*/ 0 w 363"/>
                  <a:gd name="T1" fmla="*/ 702 h 702"/>
                  <a:gd name="T2" fmla="*/ 0 w 363"/>
                  <a:gd name="T3" fmla="*/ 0 h 702"/>
                  <a:gd name="T4" fmla="*/ 363 w 363"/>
                  <a:gd name="T5" fmla="*/ 0 h 702"/>
                  <a:gd name="T6" fmla="*/ 0 60000 65536"/>
                  <a:gd name="T7" fmla="*/ 0 60000 65536"/>
                  <a:gd name="T8" fmla="*/ 0 60000 65536"/>
                  <a:gd name="T9" fmla="*/ 0 w 363"/>
                  <a:gd name="T10" fmla="*/ 0 h 702"/>
                  <a:gd name="T11" fmla="*/ 363 w 363"/>
                  <a:gd name="T12" fmla="*/ 702 h 702"/>
                </a:gdLst>
                <a:ahLst/>
                <a:cxnLst>
                  <a:cxn ang="T6">
                    <a:pos x="T0" y="T1"/>
                  </a:cxn>
                  <a:cxn ang="T7">
                    <a:pos x="T2" y="T3"/>
                  </a:cxn>
                  <a:cxn ang="T8">
                    <a:pos x="T4" y="T5"/>
                  </a:cxn>
                </a:cxnLst>
                <a:rect l="T9" t="T10" r="T11" b="T12"/>
                <a:pathLst>
                  <a:path w="363" h="702">
                    <a:moveTo>
                      <a:pt x="0" y="702"/>
                    </a:moveTo>
                    <a:lnTo>
                      <a:pt x="0" y="0"/>
                    </a:lnTo>
                    <a:lnTo>
                      <a:pt x="363" y="0"/>
                    </a:lnTo>
                  </a:path>
                </a:pathLst>
              </a:custGeom>
              <a:noFill/>
              <a:ln w="7938">
                <a:solidFill>
                  <a:srgbClr val="E2E5E5"/>
                </a:solidFill>
                <a:prstDash val="solid"/>
                <a:round/>
                <a:headEnd/>
                <a:tailEnd/>
              </a:ln>
            </p:spPr>
            <p:txBody>
              <a:bodyPr/>
              <a:lstStyle/>
              <a:p>
                <a:endParaRPr lang="en-US"/>
              </a:p>
            </p:txBody>
          </p:sp>
          <p:sp>
            <p:nvSpPr>
              <p:cNvPr id="21999" name="Freeform 702"/>
              <p:cNvSpPr>
                <a:spLocks/>
              </p:cNvSpPr>
              <p:nvPr/>
            </p:nvSpPr>
            <p:spPr bwMode="auto">
              <a:xfrm>
                <a:off x="2476" y="2577"/>
                <a:ext cx="6" cy="42"/>
              </a:xfrm>
              <a:custGeom>
                <a:avLst/>
                <a:gdLst>
                  <a:gd name="T0" fmla="*/ 0 w 6"/>
                  <a:gd name="T1" fmla="*/ 42 h 42"/>
                  <a:gd name="T2" fmla="*/ 0 w 6"/>
                  <a:gd name="T3" fmla="*/ 1 h 42"/>
                  <a:gd name="T4" fmla="*/ 6 w 6"/>
                  <a:gd name="T5" fmla="*/ 0 h 42"/>
                  <a:gd name="T6" fmla="*/ 0 60000 65536"/>
                  <a:gd name="T7" fmla="*/ 0 60000 65536"/>
                  <a:gd name="T8" fmla="*/ 0 60000 65536"/>
                  <a:gd name="T9" fmla="*/ 0 w 6"/>
                  <a:gd name="T10" fmla="*/ 0 h 42"/>
                  <a:gd name="T11" fmla="*/ 6 w 6"/>
                  <a:gd name="T12" fmla="*/ 42 h 42"/>
                </a:gdLst>
                <a:ahLst/>
                <a:cxnLst>
                  <a:cxn ang="T6">
                    <a:pos x="T0" y="T1"/>
                  </a:cxn>
                  <a:cxn ang="T7">
                    <a:pos x="T2" y="T3"/>
                  </a:cxn>
                  <a:cxn ang="T8">
                    <a:pos x="T4" y="T5"/>
                  </a:cxn>
                </a:cxnLst>
                <a:rect l="T9" t="T10" r="T11" b="T12"/>
                <a:pathLst>
                  <a:path w="6" h="42">
                    <a:moveTo>
                      <a:pt x="0" y="42"/>
                    </a:moveTo>
                    <a:lnTo>
                      <a:pt x="0" y="1"/>
                    </a:lnTo>
                    <a:lnTo>
                      <a:pt x="6" y="0"/>
                    </a:lnTo>
                  </a:path>
                </a:pathLst>
              </a:custGeom>
              <a:noFill/>
              <a:ln w="7938">
                <a:solidFill>
                  <a:srgbClr val="D1D4DE"/>
                </a:solidFill>
                <a:prstDash val="solid"/>
                <a:round/>
                <a:headEnd/>
                <a:tailEnd/>
              </a:ln>
            </p:spPr>
            <p:txBody>
              <a:bodyPr/>
              <a:lstStyle/>
              <a:p>
                <a:endParaRPr lang="en-US"/>
              </a:p>
            </p:txBody>
          </p:sp>
          <p:sp>
            <p:nvSpPr>
              <p:cNvPr id="22000" name="Freeform 703"/>
              <p:cNvSpPr>
                <a:spLocks/>
              </p:cNvSpPr>
              <p:nvPr/>
            </p:nvSpPr>
            <p:spPr bwMode="auto">
              <a:xfrm>
                <a:off x="2477" y="262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D1D4DE"/>
              </a:solidFill>
              <a:ln w="9525">
                <a:noFill/>
                <a:round/>
                <a:headEnd/>
                <a:tailEnd/>
              </a:ln>
            </p:spPr>
            <p:txBody>
              <a:bodyPr/>
              <a:lstStyle/>
              <a:p>
                <a:endParaRPr lang="en-US"/>
              </a:p>
            </p:txBody>
          </p:sp>
          <p:sp>
            <p:nvSpPr>
              <p:cNvPr id="22001" name="Freeform 704"/>
              <p:cNvSpPr>
                <a:spLocks/>
              </p:cNvSpPr>
              <p:nvPr/>
            </p:nvSpPr>
            <p:spPr bwMode="auto">
              <a:xfrm>
                <a:off x="2485" y="257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endParaRPr lang="en-US"/>
              </a:p>
            </p:txBody>
          </p:sp>
          <p:sp>
            <p:nvSpPr>
              <p:cNvPr id="22002" name="Freeform 705"/>
              <p:cNvSpPr>
                <a:spLocks/>
              </p:cNvSpPr>
              <p:nvPr/>
            </p:nvSpPr>
            <p:spPr bwMode="auto">
              <a:xfrm>
                <a:off x="2814" y="2581"/>
                <a:ext cx="8" cy="56"/>
              </a:xfrm>
              <a:custGeom>
                <a:avLst/>
                <a:gdLst>
                  <a:gd name="T0" fmla="*/ 0 w 8"/>
                  <a:gd name="T1" fmla="*/ 56 h 56"/>
                  <a:gd name="T2" fmla="*/ 0 w 8"/>
                  <a:gd name="T3" fmla="*/ 8 h 56"/>
                  <a:gd name="T4" fmla="*/ 8 w 8"/>
                  <a:gd name="T5" fmla="*/ 0 h 56"/>
                  <a:gd name="T6" fmla="*/ 8 w 8"/>
                  <a:gd name="T7" fmla="*/ 47 h 56"/>
                  <a:gd name="T8" fmla="*/ 0 w 8"/>
                  <a:gd name="T9" fmla="*/ 56 h 56"/>
                  <a:gd name="T10" fmla="*/ 0 60000 65536"/>
                  <a:gd name="T11" fmla="*/ 0 60000 65536"/>
                  <a:gd name="T12" fmla="*/ 0 60000 65536"/>
                  <a:gd name="T13" fmla="*/ 0 60000 65536"/>
                  <a:gd name="T14" fmla="*/ 0 60000 65536"/>
                  <a:gd name="T15" fmla="*/ 0 w 8"/>
                  <a:gd name="T16" fmla="*/ 0 h 56"/>
                  <a:gd name="T17" fmla="*/ 8 w 8"/>
                  <a:gd name="T18" fmla="*/ 56 h 56"/>
                </a:gdLst>
                <a:ahLst/>
                <a:cxnLst>
                  <a:cxn ang="T10">
                    <a:pos x="T0" y="T1"/>
                  </a:cxn>
                  <a:cxn ang="T11">
                    <a:pos x="T2" y="T3"/>
                  </a:cxn>
                  <a:cxn ang="T12">
                    <a:pos x="T4" y="T5"/>
                  </a:cxn>
                  <a:cxn ang="T13">
                    <a:pos x="T6" y="T7"/>
                  </a:cxn>
                  <a:cxn ang="T14">
                    <a:pos x="T8" y="T9"/>
                  </a:cxn>
                </a:cxnLst>
                <a:rect l="T15" t="T16" r="T17" b="T18"/>
                <a:pathLst>
                  <a:path w="8" h="56">
                    <a:moveTo>
                      <a:pt x="0" y="56"/>
                    </a:moveTo>
                    <a:lnTo>
                      <a:pt x="0" y="8"/>
                    </a:lnTo>
                    <a:lnTo>
                      <a:pt x="8" y="0"/>
                    </a:lnTo>
                    <a:lnTo>
                      <a:pt x="8" y="47"/>
                    </a:lnTo>
                    <a:lnTo>
                      <a:pt x="0" y="56"/>
                    </a:lnTo>
                    <a:close/>
                  </a:path>
                </a:pathLst>
              </a:custGeom>
              <a:solidFill>
                <a:srgbClr val="3D4C63"/>
              </a:solidFill>
              <a:ln w="9525">
                <a:noFill/>
                <a:round/>
                <a:headEnd/>
                <a:tailEnd/>
              </a:ln>
            </p:spPr>
            <p:txBody>
              <a:bodyPr/>
              <a:lstStyle/>
              <a:p>
                <a:endParaRPr lang="en-US"/>
              </a:p>
            </p:txBody>
          </p:sp>
          <p:sp>
            <p:nvSpPr>
              <p:cNvPr id="22003" name="Freeform 706"/>
              <p:cNvSpPr>
                <a:spLocks/>
              </p:cNvSpPr>
              <p:nvPr/>
            </p:nvSpPr>
            <p:spPr bwMode="auto">
              <a:xfrm>
                <a:off x="2520" y="2083"/>
                <a:ext cx="243" cy="21"/>
              </a:xfrm>
              <a:custGeom>
                <a:avLst/>
                <a:gdLst>
                  <a:gd name="T0" fmla="*/ 243 w 243"/>
                  <a:gd name="T1" fmla="*/ 0 h 21"/>
                  <a:gd name="T2" fmla="*/ 0 w 243"/>
                  <a:gd name="T3" fmla="*/ 0 h 21"/>
                  <a:gd name="T4" fmla="*/ 0 w 243"/>
                  <a:gd name="T5" fmla="*/ 20 h 21"/>
                  <a:gd name="T6" fmla="*/ 243 w 243"/>
                  <a:gd name="T7" fmla="*/ 21 h 21"/>
                  <a:gd name="T8" fmla="*/ 243 w 243"/>
                  <a:gd name="T9" fmla="*/ 0 h 21"/>
                  <a:gd name="T10" fmla="*/ 0 60000 65536"/>
                  <a:gd name="T11" fmla="*/ 0 60000 65536"/>
                  <a:gd name="T12" fmla="*/ 0 60000 65536"/>
                  <a:gd name="T13" fmla="*/ 0 60000 65536"/>
                  <a:gd name="T14" fmla="*/ 0 60000 65536"/>
                  <a:gd name="T15" fmla="*/ 0 w 243"/>
                  <a:gd name="T16" fmla="*/ 0 h 21"/>
                  <a:gd name="T17" fmla="*/ 243 w 243"/>
                  <a:gd name="T18" fmla="*/ 21 h 21"/>
                </a:gdLst>
                <a:ahLst/>
                <a:cxnLst>
                  <a:cxn ang="T10">
                    <a:pos x="T0" y="T1"/>
                  </a:cxn>
                  <a:cxn ang="T11">
                    <a:pos x="T2" y="T3"/>
                  </a:cxn>
                  <a:cxn ang="T12">
                    <a:pos x="T4" y="T5"/>
                  </a:cxn>
                  <a:cxn ang="T13">
                    <a:pos x="T6" y="T7"/>
                  </a:cxn>
                  <a:cxn ang="T14">
                    <a:pos x="T8" y="T9"/>
                  </a:cxn>
                </a:cxnLst>
                <a:rect l="T15" t="T16" r="T17" b="T18"/>
                <a:pathLst>
                  <a:path w="243" h="21">
                    <a:moveTo>
                      <a:pt x="243" y="0"/>
                    </a:moveTo>
                    <a:lnTo>
                      <a:pt x="0" y="0"/>
                    </a:lnTo>
                    <a:lnTo>
                      <a:pt x="0" y="20"/>
                    </a:lnTo>
                    <a:lnTo>
                      <a:pt x="243" y="21"/>
                    </a:lnTo>
                    <a:lnTo>
                      <a:pt x="243" y="0"/>
                    </a:lnTo>
                    <a:close/>
                  </a:path>
                </a:pathLst>
              </a:custGeom>
              <a:solidFill>
                <a:srgbClr val="616666"/>
              </a:solidFill>
              <a:ln w="9525">
                <a:noFill/>
                <a:round/>
                <a:headEnd/>
                <a:tailEnd/>
              </a:ln>
            </p:spPr>
            <p:txBody>
              <a:bodyPr/>
              <a:lstStyle/>
              <a:p>
                <a:endParaRPr lang="en-US"/>
              </a:p>
            </p:txBody>
          </p:sp>
          <p:sp>
            <p:nvSpPr>
              <p:cNvPr id="22004" name="Freeform 707"/>
              <p:cNvSpPr>
                <a:spLocks/>
              </p:cNvSpPr>
              <p:nvPr/>
            </p:nvSpPr>
            <p:spPr bwMode="auto">
              <a:xfrm>
                <a:off x="2520" y="2124"/>
                <a:ext cx="243" cy="22"/>
              </a:xfrm>
              <a:custGeom>
                <a:avLst/>
                <a:gdLst>
                  <a:gd name="T0" fmla="*/ 243 w 243"/>
                  <a:gd name="T1" fmla="*/ 1 h 22"/>
                  <a:gd name="T2" fmla="*/ 0 w 243"/>
                  <a:gd name="T3" fmla="*/ 0 h 22"/>
                  <a:gd name="T4" fmla="*/ 0 w 243"/>
                  <a:gd name="T5" fmla="*/ 20 h 22"/>
                  <a:gd name="T6" fmla="*/ 243 w 243"/>
                  <a:gd name="T7" fmla="*/ 22 h 22"/>
                  <a:gd name="T8" fmla="*/ 243 w 243"/>
                  <a:gd name="T9" fmla="*/ 1 h 22"/>
                  <a:gd name="T10" fmla="*/ 0 60000 65536"/>
                  <a:gd name="T11" fmla="*/ 0 60000 65536"/>
                  <a:gd name="T12" fmla="*/ 0 60000 65536"/>
                  <a:gd name="T13" fmla="*/ 0 60000 65536"/>
                  <a:gd name="T14" fmla="*/ 0 60000 65536"/>
                  <a:gd name="T15" fmla="*/ 0 w 243"/>
                  <a:gd name="T16" fmla="*/ 0 h 22"/>
                  <a:gd name="T17" fmla="*/ 243 w 243"/>
                  <a:gd name="T18" fmla="*/ 22 h 22"/>
                </a:gdLst>
                <a:ahLst/>
                <a:cxnLst>
                  <a:cxn ang="T10">
                    <a:pos x="T0" y="T1"/>
                  </a:cxn>
                  <a:cxn ang="T11">
                    <a:pos x="T2" y="T3"/>
                  </a:cxn>
                  <a:cxn ang="T12">
                    <a:pos x="T4" y="T5"/>
                  </a:cxn>
                  <a:cxn ang="T13">
                    <a:pos x="T6" y="T7"/>
                  </a:cxn>
                  <a:cxn ang="T14">
                    <a:pos x="T8" y="T9"/>
                  </a:cxn>
                </a:cxnLst>
                <a:rect l="T15" t="T16" r="T17" b="T18"/>
                <a:pathLst>
                  <a:path w="243" h="22">
                    <a:moveTo>
                      <a:pt x="243" y="1"/>
                    </a:moveTo>
                    <a:lnTo>
                      <a:pt x="0" y="0"/>
                    </a:lnTo>
                    <a:lnTo>
                      <a:pt x="0" y="20"/>
                    </a:lnTo>
                    <a:lnTo>
                      <a:pt x="243" y="22"/>
                    </a:lnTo>
                    <a:lnTo>
                      <a:pt x="243" y="1"/>
                    </a:lnTo>
                    <a:close/>
                  </a:path>
                </a:pathLst>
              </a:custGeom>
              <a:solidFill>
                <a:srgbClr val="616666"/>
              </a:solidFill>
              <a:ln w="9525">
                <a:noFill/>
                <a:round/>
                <a:headEnd/>
                <a:tailEnd/>
              </a:ln>
            </p:spPr>
            <p:txBody>
              <a:bodyPr/>
              <a:lstStyle/>
              <a:p>
                <a:endParaRPr lang="en-US"/>
              </a:p>
            </p:txBody>
          </p:sp>
          <p:sp>
            <p:nvSpPr>
              <p:cNvPr id="22005" name="Freeform 708"/>
              <p:cNvSpPr>
                <a:spLocks/>
              </p:cNvSpPr>
              <p:nvPr/>
            </p:nvSpPr>
            <p:spPr bwMode="auto">
              <a:xfrm>
                <a:off x="2520" y="2165"/>
                <a:ext cx="243" cy="23"/>
              </a:xfrm>
              <a:custGeom>
                <a:avLst/>
                <a:gdLst>
                  <a:gd name="T0" fmla="*/ 243 w 243"/>
                  <a:gd name="T1" fmla="*/ 2 h 23"/>
                  <a:gd name="T2" fmla="*/ 0 w 243"/>
                  <a:gd name="T3" fmla="*/ 0 h 23"/>
                  <a:gd name="T4" fmla="*/ 0 w 243"/>
                  <a:gd name="T5" fmla="*/ 20 h 23"/>
                  <a:gd name="T6" fmla="*/ 243 w 243"/>
                  <a:gd name="T7" fmla="*/ 23 h 23"/>
                  <a:gd name="T8" fmla="*/ 243 w 243"/>
                  <a:gd name="T9" fmla="*/ 2 h 23"/>
                  <a:gd name="T10" fmla="*/ 0 60000 65536"/>
                  <a:gd name="T11" fmla="*/ 0 60000 65536"/>
                  <a:gd name="T12" fmla="*/ 0 60000 65536"/>
                  <a:gd name="T13" fmla="*/ 0 60000 65536"/>
                  <a:gd name="T14" fmla="*/ 0 60000 65536"/>
                  <a:gd name="T15" fmla="*/ 0 w 243"/>
                  <a:gd name="T16" fmla="*/ 0 h 23"/>
                  <a:gd name="T17" fmla="*/ 243 w 243"/>
                  <a:gd name="T18" fmla="*/ 23 h 23"/>
                </a:gdLst>
                <a:ahLst/>
                <a:cxnLst>
                  <a:cxn ang="T10">
                    <a:pos x="T0" y="T1"/>
                  </a:cxn>
                  <a:cxn ang="T11">
                    <a:pos x="T2" y="T3"/>
                  </a:cxn>
                  <a:cxn ang="T12">
                    <a:pos x="T4" y="T5"/>
                  </a:cxn>
                  <a:cxn ang="T13">
                    <a:pos x="T6" y="T7"/>
                  </a:cxn>
                  <a:cxn ang="T14">
                    <a:pos x="T8" y="T9"/>
                  </a:cxn>
                </a:cxnLst>
                <a:rect l="T15" t="T16" r="T17" b="T18"/>
                <a:pathLst>
                  <a:path w="243" h="23">
                    <a:moveTo>
                      <a:pt x="243" y="2"/>
                    </a:moveTo>
                    <a:lnTo>
                      <a:pt x="0" y="0"/>
                    </a:lnTo>
                    <a:lnTo>
                      <a:pt x="0" y="20"/>
                    </a:lnTo>
                    <a:lnTo>
                      <a:pt x="243" y="23"/>
                    </a:lnTo>
                    <a:lnTo>
                      <a:pt x="243" y="2"/>
                    </a:lnTo>
                    <a:close/>
                  </a:path>
                </a:pathLst>
              </a:custGeom>
              <a:solidFill>
                <a:srgbClr val="616666"/>
              </a:solidFill>
              <a:ln w="9525">
                <a:noFill/>
                <a:round/>
                <a:headEnd/>
                <a:tailEnd/>
              </a:ln>
            </p:spPr>
            <p:txBody>
              <a:bodyPr/>
              <a:lstStyle/>
              <a:p>
                <a:endParaRPr lang="en-US"/>
              </a:p>
            </p:txBody>
          </p:sp>
          <p:sp>
            <p:nvSpPr>
              <p:cNvPr id="22006" name="Freeform 709"/>
              <p:cNvSpPr>
                <a:spLocks/>
              </p:cNvSpPr>
              <p:nvPr/>
            </p:nvSpPr>
            <p:spPr bwMode="auto">
              <a:xfrm>
                <a:off x="2520" y="2206"/>
                <a:ext cx="243" cy="24"/>
              </a:xfrm>
              <a:custGeom>
                <a:avLst/>
                <a:gdLst>
                  <a:gd name="T0" fmla="*/ 243 w 243"/>
                  <a:gd name="T1" fmla="*/ 3 h 24"/>
                  <a:gd name="T2" fmla="*/ 0 w 243"/>
                  <a:gd name="T3" fmla="*/ 0 h 24"/>
                  <a:gd name="T4" fmla="*/ 0 w 243"/>
                  <a:gd name="T5" fmla="*/ 20 h 24"/>
                  <a:gd name="T6" fmla="*/ 243 w 243"/>
                  <a:gd name="T7" fmla="*/ 24 h 24"/>
                  <a:gd name="T8" fmla="*/ 243 w 243"/>
                  <a:gd name="T9" fmla="*/ 3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3"/>
                    </a:moveTo>
                    <a:lnTo>
                      <a:pt x="0" y="0"/>
                    </a:lnTo>
                    <a:lnTo>
                      <a:pt x="0" y="20"/>
                    </a:lnTo>
                    <a:lnTo>
                      <a:pt x="243" y="24"/>
                    </a:lnTo>
                    <a:lnTo>
                      <a:pt x="243" y="3"/>
                    </a:lnTo>
                    <a:close/>
                  </a:path>
                </a:pathLst>
              </a:custGeom>
              <a:solidFill>
                <a:srgbClr val="616666"/>
              </a:solidFill>
              <a:ln w="9525">
                <a:noFill/>
                <a:round/>
                <a:headEnd/>
                <a:tailEnd/>
              </a:ln>
            </p:spPr>
            <p:txBody>
              <a:bodyPr/>
              <a:lstStyle/>
              <a:p>
                <a:endParaRPr lang="en-US"/>
              </a:p>
            </p:txBody>
          </p:sp>
          <p:sp>
            <p:nvSpPr>
              <p:cNvPr id="22007" name="Freeform 710"/>
              <p:cNvSpPr>
                <a:spLocks/>
              </p:cNvSpPr>
              <p:nvPr/>
            </p:nvSpPr>
            <p:spPr bwMode="auto">
              <a:xfrm>
                <a:off x="2520" y="2247"/>
                <a:ext cx="243" cy="24"/>
              </a:xfrm>
              <a:custGeom>
                <a:avLst/>
                <a:gdLst>
                  <a:gd name="T0" fmla="*/ 243 w 243"/>
                  <a:gd name="T1" fmla="*/ 4 h 24"/>
                  <a:gd name="T2" fmla="*/ 0 w 243"/>
                  <a:gd name="T3" fmla="*/ 0 h 24"/>
                  <a:gd name="T4" fmla="*/ 0 w 243"/>
                  <a:gd name="T5" fmla="*/ 20 h 24"/>
                  <a:gd name="T6" fmla="*/ 243 w 243"/>
                  <a:gd name="T7" fmla="*/ 24 h 24"/>
                  <a:gd name="T8" fmla="*/ 243 w 243"/>
                  <a:gd name="T9" fmla="*/ 4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4"/>
                    </a:moveTo>
                    <a:lnTo>
                      <a:pt x="0" y="0"/>
                    </a:lnTo>
                    <a:lnTo>
                      <a:pt x="0" y="20"/>
                    </a:lnTo>
                    <a:lnTo>
                      <a:pt x="243" y="24"/>
                    </a:lnTo>
                    <a:lnTo>
                      <a:pt x="243" y="4"/>
                    </a:lnTo>
                    <a:close/>
                  </a:path>
                </a:pathLst>
              </a:custGeom>
              <a:solidFill>
                <a:srgbClr val="616666"/>
              </a:solidFill>
              <a:ln w="9525">
                <a:noFill/>
                <a:round/>
                <a:headEnd/>
                <a:tailEnd/>
              </a:ln>
            </p:spPr>
            <p:txBody>
              <a:bodyPr/>
              <a:lstStyle/>
              <a:p>
                <a:endParaRPr lang="en-US"/>
              </a:p>
            </p:txBody>
          </p:sp>
          <p:sp>
            <p:nvSpPr>
              <p:cNvPr id="22008" name="Freeform 711"/>
              <p:cNvSpPr>
                <a:spLocks/>
              </p:cNvSpPr>
              <p:nvPr/>
            </p:nvSpPr>
            <p:spPr bwMode="auto">
              <a:xfrm>
                <a:off x="2520" y="2287"/>
                <a:ext cx="243" cy="26"/>
              </a:xfrm>
              <a:custGeom>
                <a:avLst/>
                <a:gdLst>
                  <a:gd name="T0" fmla="*/ 243 w 243"/>
                  <a:gd name="T1" fmla="*/ 5 h 26"/>
                  <a:gd name="T2" fmla="*/ 0 w 243"/>
                  <a:gd name="T3" fmla="*/ 0 h 26"/>
                  <a:gd name="T4" fmla="*/ 0 w 243"/>
                  <a:gd name="T5" fmla="*/ 21 h 26"/>
                  <a:gd name="T6" fmla="*/ 243 w 243"/>
                  <a:gd name="T7" fmla="*/ 26 h 26"/>
                  <a:gd name="T8" fmla="*/ 243 w 243"/>
                  <a:gd name="T9" fmla="*/ 5 h 26"/>
                  <a:gd name="T10" fmla="*/ 0 60000 65536"/>
                  <a:gd name="T11" fmla="*/ 0 60000 65536"/>
                  <a:gd name="T12" fmla="*/ 0 60000 65536"/>
                  <a:gd name="T13" fmla="*/ 0 60000 65536"/>
                  <a:gd name="T14" fmla="*/ 0 60000 65536"/>
                  <a:gd name="T15" fmla="*/ 0 w 243"/>
                  <a:gd name="T16" fmla="*/ 0 h 26"/>
                  <a:gd name="T17" fmla="*/ 243 w 243"/>
                  <a:gd name="T18" fmla="*/ 26 h 26"/>
                </a:gdLst>
                <a:ahLst/>
                <a:cxnLst>
                  <a:cxn ang="T10">
                    <a:pos x="T0" y="T1"/>
                  </a:cxn>
                  <a:cxn ang="T11">
                    <a:pos x="T2" y="T3"/>
                  </a:cxn>
                  <a:cxn ang="T12">
                    <a:pos x="T4" y="T5"/>
                  </a:cxn>
                  <a:cxn ang="T13">
                    <a:pos x="T6" y="T7"/>
                  </a:cxn>
                  <a:cxn ang="T14">
                    <a:pos x="T8" y="T9"/>
                  </a:cxn>
                </a:cxnLst>
                <a:rect l="T15" t="T16" r="T17" b="T18"/>
                <a:pathLst>
                  <a:path w="243" h="26">
                    <a:moveTo>
                      <a:pt x="243" y="5"/>
                    </a:moveTo>
                    <a:lnTo>
                      <a:pt x="0" y="0"/>
                    </a:lnTo>
                    <a:lnTo>
                      <a:pt x="0" y="21"/>
                    </a:lnTo>
                    <a:lnTo>
                      <a:pt x="243" y="26"/>
                    </a:lnTo>
                    <a:lnTo>
                      <a:pt x="243" y="5"/>
                    </a:lnTo>
                    <a:close/>
                  </a:path>
                </a:pathLst>
              </a:custGeom>
              <a:solidFill>
                <a:srgbClr val="616666"/>
              </a:solidFill>
              <a:ln w="9525">
                <a:noFill/>
                <a:round/>
                <a:headEnd/>
                <a:tailEnd/>
              </a:ln>
            </p:spPr>
            <p:txBody>
              <a:bodyPr/>
              <a:lstStyle/>
              <a:p>
                <a:endParaRPr lang="en-US"/>
              </a:p>
            </p:txBody>
          </p:sp>
          <p:sp>
            <p:nvSpPr>
              <p:cNvPr id="22009" name="Freeform 712"/>
              <p:cNvSpPr>
                <a:spLocks/>
              </p:cNvSpPr>
              <p:nvPr/>
            </p:nvSpPr>
            <p:spPr bwMode="auto">
              <a:xfrm>
                <a:off x="2520" y="2328"/>
                <a:ext cx="243" cy="27"/>
              </a:xfrm>
              <a:custGeom>
                <a:avLst/>
                <a:gdLst>
                  <a:gd name="T0" fmla="*/ 243 w 243"/>
                  <a:gd name="T1" fmla="*/ 6 h 27"/>
                  <a:gd name="T2" fmla="*/ 0 w 243"/>
                  <a:gd name="T3" fmla="*/ 0 h 27"/>
                  <a:gd name="T4" fmla="*/ 0 w 243"/>
                  <a:gd name="T5" fmla="*/ 21 h 27"/>
                  <a:gd name="T6" fmla="*/ 243 w 243"/>
                  <a:gd name="T7" fmla="*/ 27 h 27"/>
                  <a:gd name="T8" fmla="*/ 243 w 243"/>
                  <a:gd name="T9" fmla="*/ 6 h 27"/>
                  <a:gd name="T10" fmla="*/ 0 60000 65536"/>
                  <a:gd name="T11" fmla="*/ 0 60000 65536"/>
                  <a:gd name="T12" fmla="*/ 0 60000 65536"/>
                  <a:gd name="T13" fmla="*/ 0 60000 65536"/>
                  <a:gd name="T14" fmla="*/ 0 60000 65536"/>
                  <a:gd name="T15" fmla="*/ 0 w 243"/>
                  <a:gd name="T16" fmla="*/ 0 h 27"/>
                  <a:gd name="T17" fmla="*/ 243 w 243"/>
                  <a:gd name="T18" fmla="*/ 27 h 27"/>
                </a:gdLst>
                <a:ahLst/>
                <a:cxnLst>
                  <a:cxn ang="T10">
                    <a:pos x="T0" y="T1"/>
                  </a:cxn>
                  <a:cxn ang="T11">
                    <a:pos x="T2" y="T3"/>
                  </a:cxn>
                  <a:cxn ang="T12">
                    <a:pos x="T4" y="T5"/>
                  </a:cxn>
                  <a:cxn ang="T13">
                    <a:pos x="T6" y="T7"/>
                  </a:cxn>
                  <a:cxn ang="T14">
                    <a:pos x="T8" y="T9"/>
                  </a:cxn>
                </a:cxnLst>
                <a:rect l="T15" t="T16" r="T17" b="T18"/>
                <a:pathLst>
                  <a:path w="243" h="27">
                    <a:moveTo>
                      <a:pt x="243" y="6"/>
                    </a:moveTo>
                    <a:lnTo>
                      <a:pt x="0" y="0"/>
                    </a:lnTo>
                    <a:lnTo>
                      <a:pt x="0" y="21"/>
                    </a:lnTo>
                    <a:lnTo>
                      <a:pt x="243" y="27"/>
                    </a:lnTo>
                    <a:lnTo>
                      <a:pt x="243" y="6"/>
                    </a:lnTo>
                    <a:close/>
                  </a:path>
                </a:pathLst>
              </a:custGeom>
              <a:solidFill>
                <a:srgbClr val="616666"/>
              </a:solidFill>
              <a:ln w="9525">
                <a:noFill/>
                <a:round/>
                <a:headEnd/>
                <a:tailEnd/>
              </a:ln>
            </p:spPr>
            <p:txBody>
              <a:bodyPr/>
              <a:lstStyle/>
              <a:p>
                <a:endParaRPr lang="en-US"/>
              </a:p>
            </p:txBody>
          </p:sp>
          <p:sp>
            <p:nvSpPr>
              <p:cNvPr id="22010" name="Freeform 713"/>
              <p:cNvSpPr>
                <a:spLocks/>
              </p:cNvSpPr>
              <p:nvPr/>
            </p:nvSpPr>
            <p:spPr bwMode="auto">
              <a:xfrm>
                <a:off x="2520" y="2369"/>
                <a:ext cx="243" cy="28"/>
              </a:xfrm>
              <a:custGeom>
                <a:avLst/>
                <a:gdLst>
                  <a:gd name="T0" fmla="*/ 243 w 243"/>
                  <a:gd name="T1" fmla="*/ 7 h 28"/>
                  <a:gd name="T2" fmla="*/ 0 w 243"/>
                  <a:gd name="T3" fmla="*/ 0 h 28"/>
                  <a:gd name="T4" fmla="*/ 0 w 243"/>
                  <a:gd name="T5" fmla="*/ 21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1"/>
                    </a:lnTo>
                    <a:lnTo>
                      <a:pt x="243" y="28"/>
                    </a:lnTo>
                    <a:lnTo>
                      <a:pt x="243" y="7"/>
                    </a:lnTo>
                    <a:close/>
                  </a:path>
                </a:pathLst>
              </a:custGeom>
              <a:solidFill>
                <a:srgbClr val="616666"/>
              </a:solidFill>
              <a:ln w="9525">
                <a:noFill/>
                <a:round/>
                <a:headEnd/>
                <a:tailEnd/>
              </a:ln>
            </p:spPr>
            <p:txBody>
              <a:bodyPr/>
              <a:lstStyle/>
              <a:p>
                <a:endParaRPr lang="en-US"/>
              </a:p>
            </p:txBody>
          </p:sp>
          <p:sp>
            <p:nvSpPr>
              <p:cNvPr id="22011" name="Freeform 714"/>
              <p:cNvSpPr>
                <a:spLocks/>
              </p:cNvSpPr>
              <p:nvPr/>
            </p:nvSpPr>
            <p:spPr bwMode="auto">
              <a:xfrm>
                <a:off x="2520" y="2411"/>
                <a:ext cx="243" cy="28"/>
              </a:xfrm>
              <a:custGeom>
                <a:avLst/>
                <a:gdLst>
                  <a:gd name="T0" fmla="*/ 243 w 243"/>
                  <a:gd name="T1" fmla="*/ 7 h 28"/>
                  <a:gd name="T2" fmla="*/ 0 w 243"/>
                  <a:gd name="T3" fmla="*/ 0 h 28"/>
                  <a:gd name="T4" fmla="*/ 0 w 243"/>
                  <a:gd name="T5" fmla="*/ 20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0"/>
                    </a:lnTo>
                    <a:lnTo>
                      <a:pt x="243" y="28"/>
                    </a:lnTo>
                    <a:lnTo>
                      <a:pt x="243" y="7"/>
                    </a:lnTo>
                    <a:close/>
                  </a:path>
                </a:pathLst>
              </a:custGeom>
              <a:solidFill>
                <a:srgbClr val="616666"/>
              </a:solidFill>
              <a:ln w="9525">
                <a:noFill/>
                <a:round/>
                <a:headEnd/>
                <a:tailEnd/>
              </a:ln>
            </p:spPr>
            <p:txBody>
              <a:bodyPr/>
              <a:lstStyle/>
              <a:p>
                <a:endParaRPr lang="en-US"/>
              </a:p>
            </p:txBody>
          </p:sp>
          <p:sp>
            <p:nvSpPr>
              <p:cNvPr id="22012" name="Freeform 715"/>
              <p:cNvSpPr>
                <a:spLocks/>
              </p:cNvSpPr>
              <p:nvPr/>
            </p:nvSpPr>
            <p:spPr bwMode="auto">
              <a:xfrm>
                <a:off x="2520" y="2451"/>
                <a:ext cx="243" cy="30"/>
              </a:xfrm>
              <a:custGeom>
                <a:avLst/>
                <a:gdLst>
                  <a:gd name="T0" fmla="*/ 243 w 243"/>
                  <a:gd name="T1" fmla="*/ 9 h 30"/>
                  <a:gd name="T2" fmla="*/ 0 w 243"/>
                  <a:gd name="T3" fmla="*/ 0 h 30"/>
                  <a:gd name="T4" fmla="*/ 0 w 243"/>
                  <a:gd name="T5" fmla="*/ 21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1"/>
                    </a:lnTo>
                    <a:lnTo>
                      <a:pt x="243" y="30"/>
                    </a:lnTo>
                    <a:lnTo>
                      <a:pt x="243" y="9"/>
                    </a:lnTo>
                    <a:close/>
                  </a:path>
                </a:pathLst>
              </a:custGeom>
              <a:solidFill>
                <a:srgbClr val="616666"/>
              </a:solidFill>
              <a:ln w="9525">
                <a:noFill/>
                <a:round/>
                <a:headEnd/>
                <a:tailEnd/>
              </a:ln>
            </p:spPr>
            <p:txBody>
              <a:bodyPr/>
              <a:lstStyle/>
              <a:p>
                <a:endParaRPr lang="en-US"/>
              </a:p>
            </p:txBody>
          </p:sp>
          <p:sp>
            <p:nvSpPr>
              <p:cNvPr id="22013" name="Freeform 716"/>
              <p:cNvSpPr>
                <a:spLocks/>
              </p:cNvSpPr>
              <p:nvPr/>
            </p:nvSpPr>
            <p:spPr bwMode="auto">
              <a:xfrm>
                <a:off x="2520" y="2493"/>
                <a:ext cx="243" cy="30"/>
              </a:xfrm>
              <a:custGeom>
                <a:avLst/>
                <a:gdLst>
                  <a:gd name="T0" fmla="*/ 243 w 243"/>
                  <a:gd name="T1" fmla="*/ 9 h 30"/>
                  <a:gd name="T2" fmla="*/ 0 w 243"/>
                  <a:gd name="T3" fmla="*/ 0 h 30"/>
                  <a:gd name="T4" fmla="*/ 0 w 243"/>
                  <a:gd name="T5" fmla="*/ 20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0"/>
                    </a:lnTo>
                    <a:lnTo>
                      <a:pt x="243" y="30"/>
                    </a:lnTo>
                    <a:lnTo>
                      <a:pt x="243" y="9"/>
                    </a:lnTo>
                    <a:close/>
                  </a:path>
                </a:pathLst>
              </a:custGeom>
              <a:solidFill>
                <a:srgbClr val="616666"/>
              </a:solidFill>
              <a:ln w="9525">
                <a:noFill/>
                <a:round/>
                <a:headEnd/>
                <a:tailEnd/>
              </a:ln>
            </p:spPr>
            <p:txBody>
              <a:bodyPr/>
              <a:lstStyle/>
              <a:p>
                <a:endParaRPr lang="en-US"/>
              </a:p>
            </p:txBody>
          </p:sp>
          <p:sp>
            <p:nvSpPr>
              <p:cNvPr id="22014" name="Freeform 717"/>
              <p:cNvSpPr>
                <a:spLocks/>
              </p:cNvSpPr>
              <p:nvPr/>
            </p:nvSpPr>
            <p:spPr bwMode="auto">
              <a:xfrm>
                <a:off x="2520" y="2534"/>
                <a:ext cx="243" cy="31"/>
              </a:xfrm>
              <a:custGeom>
                <a:avLst/>
                <a:gdLst>
                  <a:gd name="T0" fmla="*/ 243 w 243"/>
                  <a:gd name="T1" fmla="*/ 10 h 31"/>
                  <a:gd name="T2" fmla="*/ 0 w 243"/>
                  <a:gd name="T3" fmla="*/ 0 h 31"/>
                  <a:gd name="T4" fmla="*/ 0 w 243"/>
                  <a:gd name="T5" fmla="*/ 20 h 31"/>
                  <a:gd name="T6" fmla="*/ 243 w 243"/>
                  <a:gd name="T7" fmla="*/ 31 h 31"/>
                  <a:gd name="T8" fmla="*/ 243 w 243"/>
                  <a:gd name="T9" fmla="*/ 10 h 31"/>
                  <a:gd name="T10" fmla="*/ 0 60000 65536"/>
                  <a:gd name="T11" fmla="*/ 0 60000 65536"/>
                  <a:gd name="T12" fmla="*/ 0 60000 65536"/>
                  <a:gd name="T13" fmla="*/ 0 60000 65536"/>
                  <a:gd name="T14" fmla="*/ 0 60000 65536"/>
                  <a:gd name="T15" fmla="*/ 0 w 243"/>
                  <a:gd name="T16" fmla="*/ 0 h 31"/>
                  <a:gd name="T17" fmla="*/ 243 w 243"/>
                  <a:gd name="T18" fmla="*/ 31 h 31"/>
                </a:gdLst>
                <a:ahLst/>
                <a:cxnLst>
                  <a:cxn ang="T10">
                    <a:pos x="T0" y="T1"/>
                  </a:cxn>
                  <a:cxn ang="T11">
                    <a:pos x="T2" y="T3"/>
                  </a:cxn>
                  <a:cxn ang="T12">
                    <a:pos x="T4" y="T5"/>
                  </a:cxn>
                  <a:cxn ang="T13">
                    <a:pos x="T6" y="T7"/>
                  </a:cxn>
                  <a:cxn ang="T14">
                    <a:pos x="T8" y="T9"/>
                  </a:cxn>
                </a:cxnLst>
                <a:rect l="T15" t="T16" r="T17" b="T18"/>
                <a:pathLst>
                  <a:path w="243" h="31">
                    <a:moveTo>
                      <a:pt x="243" y="10"/>
                    </a:moveTo>
                    <a:lnTo>
                      <a:pt x="0" y="0"/>
                    </a:lnTo>
                    <a:lnTo>
                      <a:pt x="0" y="20"/>
                    </a:lnTo>
                    <a:lnTo>
                      <a:pt x="243" y="31"/>
                    </a:lnTo>
                    <a:lnTo>
                      <a:pt x="243" y="10"/>
                    </a:lnTo>
                    <a:close/>
                  </a:path>
                </a:pathLst>
              </a:custGeom>
              <a:solidFill>
                <a:srgbClr val="616666"/>
              </a:solidFill>
              <a:ln w="9525">
                <a:noFill/>
                <a:round/>
                <a:headEnd/>
                <a:tailEnd/>
              </a:ln>
            </p:spPr>
            <p:txBody>
              <a:bodyPr/>
              <a:lstStyle/>
              <a:p>
                <a:endParaRPr lang="en-US"/>
              </a:p>
            </p:txBody>
          </p:sp>
          <p:sp>
            <p:nvSpPr>
              <p:cNvPr id="22015" name="Freeform 718"/>
              <p:cNvSpPr>
                <a:spLocks/>
              </p:cNvSpPr>
              <p:nvPr/>
            </p:nvSpPr>
            <p:spPr bwMode="auto">
              <a:xfrm>
                <a:off x="2815" y="2251"/>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endParaRPr lang="en-US"/>
              </a:p>
            </p:txBody>
          </p:sp>
          <p:sp>
            <p:nvSpPr>
              <p:cNvPr id="22016" name="Freeform 719"/>
              <p:cNvSpPr>
                <a:spLocks/>
              </p:cNvSpPr>
              <p:nvPr/>
            </p:nvSpPr>
            <p:spPr bwMode="auto">
              <a:xfrm>
                <a:off x="2822"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2017" name="Line 720"/>
              <p:cNvSpPr>
                <a:spLocks noChangeShapeType="1"/>
              </p:cNvSpPr>
              <p:nvPr/>
            </p:nvSpPr>
            <p:spPr bwMode="auto">
              <a:xfrm flipV="1">
                <a:off x="2813" y="2247"/>
                <a:ext cx="6" cy="2"/>
              </a:xfrm>
              <a:prstGeom prst="line">
                <a:avLst/>
              </a:prstGeom>
              <a:noFill/>
              <a:ln w="7938">
                <a:solidFill>
                  <a:srgbClr val="3D4040"/>
                </a:solidFill>
                <a:round/>
                <a:headEnd/>
                <a:tailEnd/>
              </a:ln>
            </p:spPr>
            <p:txBody>
              <a:bodyPr/>
              <a:lstStyle/>
              <a:p>
                <a:endParaRPr lang="en-US"/>
              </a:p>
            </p:txBody>
          </p:sp>
          <p:sp>
            <p:nvSpPr>
              <p:cNvPr id="22018" name="Line 721"/>
              <p:cNvSpPr>
                <a:spLocks noChangeShapeType="1"/>
              </p:cNvSpPr>
              <p:nvPr/>
            </p:nvSpPr>
            <p:spPr bwMode="auto">
              <a:xfrm flipV="1">
                <a:off x="2811" y="2250"/>
                <a:ext cx="8" cy="3"/>
              </a:xfrm>
              <a:prstGeom prst="line">
                <a:avLst/>
              </a:prstGeom>
              <a:noFill/>
              <a:ln w="7938">
                <a:solidFill>
                  <a:srgbClr val="787D7D"/>
                </a:solidFill>
                <a:round/>
                <a:headEnd/>
                <a:tailEnd/>
              </a:ln>
            </p:spPr>
            <p:txBody>
              <a:bodyPr/>
              <a:lstStyle/>
              <a:p>
                <a:endParaRPr lang="en-US"/>
              </a:p>
            </p:txBody>
          </p:sp>
          <p:sp>
            <p:nvSpPr>
              <p:cNvPr id="22019" name="Freeform 722"/>
              <p:cNvSpPr>
                <a:spLocks/>
              </p:cNvSpPr>
              <p:nvPr/>
            </p:nvSpPr>
            <p:spPr bwMode="auto">
              <a:xfrm>
                <a:off x="2813" y="2255"/>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endParaRPr lang="en-US"/>
              </a:p>
            </p:txBody>
          </p:sp>
          <p:sp>
            <p:nvSpPr>
              <p:cNvPr id="22020" name="Freeform 723"/>
              <p:cNvSpPr>
                <a:spLocks/>
              </p:cNvSpPr>
              <p:nvPr/>
            </p:nvSpPr>
            <p:spPr bwMode="auto">
              <a:xfrm>
                <a:off x="2822" y="225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endParaRPr lang="en-US"/>
              </a:p>
            </p:txBody>
          </p:sp>
          <p:sp>
            <p:nvSpPr>
              <p:cNvPr id="22021" name="Freeform 724"/>
              <p:cNvSpPr>
                <a:spLocks/>
              </p:cNvSpPr>
              <p:nvPr/>
            </p:nvSpPr>
            <p:spPr bwMode="auto">
              <a:xfrm>
                <a:off x="2816" y="2419"/>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3D4040"/>
              </a:solidFill>
              <a:ln w="9525">
                <a:noFill/>
                <a:round/>
                <a:headEnd/>
                <a:tailEnd/>
              </a:ln>
            </p:spPr>
            <p:txBody>
              <a:bodyPr/>
              <a:lstStyle/>
              <a:p>
                <a:endParaRPr lang="en-US"/>
              </a:p>
            </p:txBody>
          </p:sp>
          <p:sp>
            <p:nvSpPr>
              <p:cNvPr id="22022" name="Freeform 725"/>
              <p:cNvSpPr>
                <a:spLocks/>
              </p:cNvSpPr>
              <p:nvPr/>
            </p:nvSpPr>
            <p:spPr bwMode="auto">
              <a:xfrm>
                <a:off x="2822" y="2415"/>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endParaRPr lang="en-US"/>
              </a:p>
            </p:txBody>
          </p:sp>
          <p:sp>
            <p:nvSpPr>
              <p:cNvPr id="22023" name="Line 726"/>
              <p:cNvSpPr>
                <a:spLocks noChangeShapeType="1"/>
              </p:cNvSpPr>
              <p:nvPr/>
            </p:nvSpPr>
            <p:spPr bwMode="auto">
              <a:xfrm flipV="1">
                <a:off x="2813" y="2413"/>
                <a:ext cx="7" cy="4"/>
              </a:xfrm>
              <a:prstGeom prst="line">
                <a:avLst/>
              </a:prstGeom>
              <a:noFill/>
              <a:ln w="7938">
                <a:solidFill>
                  <a:srgbClr val="3D4040"/>
                </a:solidFill>
                <a:round/>
                <a:headEnd/>
                <a:tailEnd/>
              </a:ln>
            </p:spPr>
            <p:txBody>
              <a:bodyPr/>
              <a:lstStyle/>
              <a:p>
                <a:endParaRPr lang="en-US"/>
              </a:p>
            </p:txBody>
          </p:sp>
          <p:sp>
            <p:nvSpPr>
              <p:cNvPr id="22024" name="Line 727"/>
              <p:cNvSpPr>
                <a:spLocks noChangeShapeType="1"/>
              </p:cNvSpPr>
              <p:nvPr/>
            </p:nvSpPr>
            <p:spPr bwMode="auto">
              <a:xfrm flipV="1">
                <a:off x="2812" y="2416"/>
                <a:ext cx="8" cy="5"/>
              </a:xfrm>
              <a:prstGeom prst="line">
                <a:avLst/>
              </a:prstGeom>
              <a:noFill/>
              <a:ln w="7938">
                <a:solidFill>
                  <a:srgbClr val="787D7D"/>
                </a:solidFill>
                <a:round/>
                <a:headEnd/>
                <a:tailEnd/>
              </a:ln>
            </p:spPr>
            <p:txBody>
              <a:bodyPr/>
              <a:lstStyle/>
              <a:p>
                <a:endParaRPr lang="en-US"/>
              </a:p>
            </p:txBody>
          </p:sp>
          <p:sp>
            <p:nvSpPr>
              <p:cNvPr id="22025" name="Freeform 728"/>
              <p:cNvSpPr>
                <a:spLocks/>
              </p:cNvSpPr>
              <p:nvPr/>
            </p:nvSpPr>
            <p:spPr bwMode="auto">
              <a:xfrm>
                <a:off x="2814" y="242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787D7D"/>
              </a:solidFill>
              <a:ln w="9525">
                <a:noFill/>
                <a:round/>
                <a:headEnd/>
                <a:tailEnd/>
              </a:ln>
            </p:spPr>
            <p:txBody>
              <a:bodyPr/>
              <a:lstStyle/>
              <a:p>
                <a:endParaRPr lang="en-US"/>
              </a:p>
            </p:txBody>
          </p:sp>
          <p:sp>
            <p:nvSpPr>
              <p:cNvPr id="22026" name="Freeform 729"/>
              <p:cNvSpPr>
                <a:spLocks/>
              </p:cNvSpPr>
              <p:nvPr/>
            </p:nvSpPr>
            <p:spPr bwMode="auto">
              <a:xfrm>
                <a:off x="2822" y="2417"/>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endParaRPr lang="en-US"/>
              </a:p>
            </p:txBody>
          </p:sp>
          <p:sp>
            <p:nvSpPr>
              <p:cNvPr id="22027" name="Freeform 730"/>
              <p:cNvSpPr>
                <a:spLocks/>
              </p:cNvSpPr>
              <p:nvPr/>
            </p:nvSpPr>
            <p:spPr bwMode="auto">
              <a:xfrm>
                <a:off x="2478" y="257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5B4C63"/>
              </a:solidFill>
              <a:ln w="9525">
                <a:noFill/>
                <a:round/>
                <a:headEnd/>
                <a:tailEnd/>
              </a:ln>
            </p:spPr>
            <p:txBody>
              <a:bodyPr/>
              <a:lstStyle/>
              <a:p>
                <a:endParaRPr lang="en-US"/>
              </a:p>
            </p:txBody>
          </p:sp>
          <p:sp>
            <p:nvSpPr>
              <p:cNvPr id="22028" name="Freeform 731"/>
              <p:cNvSpPr>
                <a:spLocks/>
              </p:cNvSpPr>
              <p:nvPr/>
            </p:nvSpPr>
            <p:spPr bwMode="auto">
              <a:xfrm>
                <a:off x="2809" y="258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5B4C63"/>
              </a:solidFill>
              <a:ln w="9525">
                <a:noFill/>
                <a:round/>
                <a:headEnd/>
                <a:tailEnd/>
              </a:ln>
            </p:spPr>
            <p:txBody>
              <a:bodyPr/>
              <a:lstStyle/>
              <a:p>
                <a:endParaRPr lang="en-US"/>
              </a:p>
            </p:txBody>
          </p:sp>
          <p:sp>
            <p:nvSpPr>
              <p:cNvPr id="22029" name="Line 732"/>
              <p:cNvSpPr>
                <a:spLocks noChangeShapeType="1"/>
              </p:cNvSpPr>
              <p:nvPr/>
            </p:nvSpPr>
            <p:spPr bwMode="auto">
              <a:xfrm>
                <a:off x="2476" y="2570"/>
                <a:ext cx="331" cy="17"/>
              </a:xfrm>
              <a:prstGeom prst="line">
                <a:avLst/>
              </a:prstGeom>
              <a:noFill/>
              <a:ln w="7938">
                <a:solidFill>
                  <a:srgbClr val="5B4C63"/>
                </a:solidFill>
                <a:round/>
                <a:headEnd/>
                <a:tailEnd/>
              </a:ln>
            </p:spPr>
            <p:txBody>
              <a:bodyPr/>
              <a:lstStyle/>
              <a:p>
                <a:endParaRPr lang="en-US"/>
              </a:p>
            </p:txBody>
          </p:sp>
          <p:sp>
            <p:nvSpPr>
              <p:cNvPr id="22030" name="Line 733"/>
              <p:cNvSpPr>
                <a:spLocks noChangeShapeType="1"/>
              </p:cNvSpPr>
              <p:nvPr/>
            </p:nvSpPr>
            <p:spPr bwMode="auto">
              <a:xfrm flipV="1">
                <a:off x="2807" y="2574"/>
                <a:ext cx="12" cy="13"/>
              </a:xfrm>
              <a:prstGeom prst="line">
                <a:avLst/>
              </a:prstGeom>
              <a:noFill/>
              <a:ln w="7938">
                <a:solidFill>
                  <a:srgbClr val="3D4040"/>
                </a:solidFill>
                <a:round/>
                <a:headEnd/>
                <a:tailEnd/>
              </a:ln>
            </p:spPr>
            <p:txBody>
              <a:bodyPr/>
              <a:lstStyle/>
              <a:p>
                <a:endParaRPr lang="en-US"/>
              </a:p>
            </p:txBody>
          </p:sp>
          <p:sp>
            <p:nvSpPr>
              <p:cNvPr id="22031" name="Freeform 734"/>
              <p:cNvSpPr>
                <a:spLocks/>
              </p:cNvSpPr>
              <p:nvPr/>
            </p:nvSpPr>
            <p:spPr bwMode="auto">
              <a:xfrm>
                <a:off x="2809" y="2589"/>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endParaRPr lang="en-US"/>
              </a:p>
            </p:txBody>
          </p:sp>
          <p:sp>
            <p:nvSpPr>
              <p:cNvPr id="22032" name="Freeform 735"/>
              <p:cNvSpPr>
                <a:spLocks/>
              </p:cNvSpPr>
              <p:nvPr/>
            </p:nvSpPr>
            <p:spPr bwMode="auto">
              <a:xfrm>
                <a:off x="2821" y="2576"/>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endParaRPr lang="en-US"/>
              </a:p>
            </p:txBody>
          </p:sp>
          <p:sp>
            <p:nvSpPr>
              <p:cNvPr id="22033" name="Freeform 736"/>
              <p:cNvSpPr>
                <a:spLocks/>
              </p:cNvSpPr>
              <p:nvPr/>
            </p:nvSpPr>
            <p:spPr bwMode="auto">
              <a:xfrm>
                <a:off x="2485" y="257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D1D4DE"/>
              </a:solidFill>
              <a:ln w="9525">
                <a:noFill/>
                <a:round/>
                <a:headEnd/>
                <a:tailEnd/>
              </a:ln>
            </p:spPr>
            <p:txBody>
              <a:bodyPr/>
              <a:lstStyle/>
              <a:p>
                <a:endParaRPr lang="en-US"/>
              </a:p>
            </p:txBody>
          </p:sp>
          <p:sp>
            <p:nvSpPr>
              <p:cNvPr id="22034" name="Freeform 737"/>
              <p:cNvSpPr>
                <a:spLocks/>
              </p:cNvSpPr>
              <p:nvPr/>
            </p:nvSpPr>
            <p:spPr bwMode="auto">
              <a:xfrm>
                <a:off x="2809" y="259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endParaRPr lang="en-US"/>
              </a:p>
            </p:txBody>
          </p:sp>
          <p:sp>
            <p:nvSpPr>
              <p:cNvPr id="22035" name="Line 738"/>
              <p:cNvSpPr>
                <a:spLocks noChangeShapeType="1"/>
              </p:cNvSpPr>
              <p:nvPr/>
            </p:nvSpPr>
            <p:spPr bwMode="auto">
              <a:xfrm>
                <a:off x="2482" y="2577"/>
                <a:ext cx="325" cy="15"/>
              </a:xfrm>
              <a:prstGeom prst="line">
                <a:avLst/>
              </a:prstGeom>
              <a:noFill/>
              <a:ln w="7938">
                <a:solidFill>
                  <a:srgbClr val="D1D4DE"/>
                </a:solidFill>
                <a:round/>
                <a:headEnd/>
                <a:tailEnd/>
              </a:ln>
            </p:spPr>
            <p:txBody>
              <a:bodyPr/>
              <a:lstStyle/>
              <a:p>
                <a:endParaRPr lang="en-US"/>
              </a:p>
            </p:txBody>
          </p:sp>
          <p:sp>
            <p:nvSpPr>
              <p:cNvPr id="22036" name="Line 739"/>
              <p:cNvSpPr>
                <a:spLocks noChangeShapeType="1"/>
              </p:cNvSpPr>
              <p:nvPr/>
            </p:nvSpPr>
            <p:spPr bwMode="auto">
              <a:xfrm flipV="1">
                <a:off x="2807" y="2578"/>
                <a:ext cx="12" cy="14"/>
              </a:xfrm>
              <a:prstGeom prst="line">
                <a:avLst/>
              </a:prstGeom>
              <a:noFill/>
              <a:ln w="7938">
                <a:solidFill>
                  <a:srgbClr val="787D7D"/>
                </a:solidFill>
                <a:round/>
                <a:headEnd/>
                <a:tailEnd/>
              </a:ln>
            </p:spPr>
            <p:txBody>
              <a:bodyPr/>
              <a:lstStyle/>
              <a:p>
                <a:endParaRPr lang="en-US"/>
              </a:p>
            </p:txBody>
          </p:sp>
          <p:sp>
            <p:nvSpPr>
              <p:cNvPr id="22037" name="Freeform 740"/>
              <p:cNvSpPr>
                <a:spLocks/>
              </p:cNvSpPr>
              <p:nvPr/>
            </p:nvSpPr>
            <p:spPr bwMode="auto">
              <a:xfrm>
                <a:off x="2809" y="2594"/>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endParaRPr lang="en-US"/>
              </a:p>
            </p:txBody>
          </p:sp>
          <p:sp>
            <p:nvSpPr>
              <p:cNvPr id="22038" name="Freeform 741"/>
              <p:cNvSpPr>
                <a:spLocks/>
              </p:cNvSpPr>
              <p:nvPr/>
            </p:nvSpPr>
            <p:spPr bwMode="auto">
              <a:xfrm>
                <a:off x="2821" y="2580"/>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endParaRPr lang="en-US"/>
              </a:p>
            </p:txBody>
          </p:sp>
          <p:sp>
            <p:nvSpPr>
              <p:cNvPr id="22039" name="Freeform 742"/>
              <p:cNvSpPr>
                <a:spLocks/>
              </p:cNvSpPr>
              <p:nvPr/>
            </p:nvSpPr>
            <p:spPr bwMode="auto">
              <a:xfrm>
                <a:off x="2520" y="2034"/>
                <a:ext cx="243" cy="49"/>
              </a:xfrm>
              <a:custGeom>
                <a:avLst/>
                <a:gdLst>
                  <a:gd name="T0" fmla="*/ 243 w 243"/>
                  <a:gd name="T1" fmla="*/ 0 h 49"/>
                  <a:gd name="T2" fmla="*/ 0 w 243"/>
                  <a:gd name="T3" fmla="*/ 1 h 49"/>
                  <a:gd name="T4" fmla="*/ 0 w 243"/>
                  <a:gd name="T5" fmla="*/ 49 h 49"/>
                  <a:gd name="T6" fmla="*/ 243 w 243"/>
                  <a:gd name="T7" fmla="*/ 49 h 49"/>
                  <a:gd name="T8" fmla="*/ 243 w 243"/>
                  <a:gd name="T9" fmla="*/ 0 h 49"/>
                  <a:gd name="T10" fmla="*/ 0 60000 65536"/>
                  <a:gd name="T11" fmla="*/ 0 60000 65536"/>
                  <a:gd name="T12" fmla="*/ 0 60000 65536"/>
                  <a:gd name="T13" fmla="*/ 0 60000 65536"/>
                  <a:gd name="T14" fmla="*/ 0 60000 65536"/>
                  <a:gd name="T15" fmla="*/ 0 w 243"/>
                  <a:gd name="T16" fmla="*/ 0 h 49"/>
                  <a:gd name="T17" fmla="*/ 243 w 243"/>
                  <a:gd name="T18" fmla="*/ 49 h 49"/>
                </a:gdLst>
                <a:ahLst/>
                <a:cxnLst>
                  <a:cxn ang="T10">
                    <a:pos x="T0" y="T1"/>
                  </a:cxn>
                  <a:cxn ang="T11">
                    <a:pos x="T2" y="T3"/>
                  </a:cxn>
                  <a:cxn ang="T12">
                    <a:pos x="T4" y="T5"/>
                  </a:cxn>
                  <a:cxn ang="T13">
                    <a:pos x="T6" y="T7"/>
                  </a:cxn>
                  <a:cxn ang="T14">
                    <a:pos x="T8" y="T9"/>
                  </a:cxn>
                </a:cxnLst>
                <a:rect l="T15" t="T16" r="T17" b="T18"/>
                <a:pathLst>
                  <a:path w="243" h="49">
                    <a:moveTo>
                      <a:pt x="243" y="0"/>
                    </a:moveTo>
                    <a:lnTo>
                      <a:pt x="0" y="1"/>
                    </a:lnTo>
                    <a:lnTo>
                      <a:pt x="0" y="49"/>
                    </a:lnTo>
                    <a:lnTo>
                      <a:pt x="243" y="49"/>
                    </a:lnTo>
                    <a:lnTo>
                      <a:pt x="243" y="0"/>
                    </a:lnTo>
                    <a:close/>
                  </a:path>
                </a:pathLst>
              </a:custGeom>
              <a:solidFill>
                <a:srgbClr val="475670"/>
              </a:solidFill>
              <a:ln w="9525">
                <a:noFill/>
                <a:round/>
                <a:headEnd/>
                <a:tailEnd/>
              </a:ln>
            </p:spPr>
            <p:txBody>
              <a:bodyPr/>
              <a:lstStyle/>
              <a:p>
                <a:endParaRPr lang="en-US"/>
              </a:p>
            </p:txBody>
          </p:sp>
          <p:sp>
            <p:nvSpPr>
              <p:cNvPr id="22040" name="Freeform 743"/>
              <p:cNvSpPr>
                <a:spLocks/>
              </p:cNvSpPr>
              <p:nvPr/>
            </p:nvSpPr>
            <p:spPr bwMode="auto">
              <a:xfrm>
                <a:off x="2812" y="208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endParaRPr lang="en-US"/>
              </a:p>
            </p:txBody>
          </p:sp>
          <p:sp>
            <p:nvSpPr>
              <p:cNvPr id="22041" name="Freeform 744"/>
              <p:cNvSpPr>
                <a:spLocks/>
              </p:cNvSpPr>
              <p:nvPr/>
            </p:nvSpPr>
            <p:spPr bwMode="auto">
              <a:xfrm>
                <a:off x="2822" y="208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endParaRPr lang="en-US"/>
              </a:p>
            </p:txBody>
          </p:sp>
          <p:sp>
            <p:nvSpPr>
              <p:cNvPr id="22042" name="Line 745"/>
              <p:cNvSpPr>
                <a:spLocks noChangeShapeType="1"/>
              </p:cNvSpPr>
              <p:nvPr/>
            </p:nvSpPr>
            <p:spPr bwMode="auto">
              <a:xfrm>
                <a:off x="2810" y="2080"/>
                <a:ext cx="9" cy="1"/>
              </a:xfrm>
              <a:prstGeom prst="line">
                <a:avLst/>
              </a:prstGeom>
              <a:noFill/>
              <a:ln w="7938">
                <a:solidFill>
                  <a:srgbClr val="3D4040"/>
                </a:solidFill>
                <a:round/>
                <a:headEnd/>
                <a:tailEnd/>
              </a:ln>
            </p:spPr>
            <p:txBody>
              <a:bodyPr/>
              <a:lstStyle/>
              <a:p>
                <a:endParaRPr lang="en-US"/>
              </a:p>
            </p:txBody>
          </p:sp>
          <p:sp>
            <p:nvSpPr>
              <p:cNvPr id="22043" name="Line 746"/>
              <p:cNvSpPr>
                <a:spLocks noChangeShapeType="1"/>
              </p:cNvSpPr>
              <p:nvPr/>
            </p:nvSpPr>
            <p:spPr bwMode="auto">
              <a:xfrm flipV="1">
                <a:off x="2808" y="2084"/>
                <a:ext cx="12" cy="1"/>
              </a:xfrm>
              <a:prstGeom prst="line">
                <a:avLst/>
              </a:prstGeom>
              <a:noFill/>
              <a:ln w="7938">
                <a:solidFill>
                  <a:srgbClr val="787D7D"/>
                </a:solidFill>
                <a:round/>
                <a:headEnd/>
                <a:tailEnd/>
              </a:ln>
            </p:spPr>
            <p:txBody>
              <a:bodyPr/>
              <a:lstStyle/>
              <a:p>
                <a:endParaRPr lang="en-US"/>
              </a:p>
            </p:txBody>
          </p:sp>
          <p:sp>
            <p:nvSpPr>
              <p:cNvPr id="22044" name="Freeform 747"/>
              <p:cNvSpPr>
                <a:spLocks/>
              </p:cNvSpPr>
              <p:nvPr/>
            </p:nvSpPr>
            <p:spPr bwMode="auto">
              <a:xfrm>
                <a:off x="2811"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787D7D"/>
              </a:solidFill>
              <a:ln w="9525">
                <a:noFill/>
                <a:round/>
                <a:headEnd/>
                <a:tailEnd/>
              </a:ln>
            </p:spPr>
            <p:txBody>
              <a:bodyPr/>
              <a:lstStyle/>
              <a:p>
                <a:endParaRPr lang="en-US"/>
              </a:p>
            </p:txBody>
          </p:sp>
          <p:sp>
            <p:nvSpPr>
              <p:cNvPr id="22045" name="Freeform 748"/>
              <p:cNvSpPr>
                <a:spLocks/>
              </p:cNvSpPr>
              <p:nvPr/>
            </p:nvSpPr>
            <p:spPr bwMode="auto">
              <a:xfrm>
                <a:off x="2822" y="208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endParaRPr lang="en-US"/>
              </a:p>
            </p:txBody>
          </p:sp>
          <p:sp>
            <p:nvSpPr>
              <p:cNvPr id="22046" name="Freeform 749"/>
              <p:cNvSpPr>
                <a:spLocks/>
              </p:cNvSpPr>
              <p:nvPr/>
            </p:nvSpPr>
            <p:spPr bwMode="auto">
              <a:xfrm>
                <a:off x="2497"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endParaRPr lang="en-US"/>
              </a:p>
            </p:txBody>
          </p:sp>
          <p:sp>
            <p:nvSpPr>
              <p:cNvPr id="22047" name="Freeform 750"/>
              <p:cNvSpPr>
                <a:spLocks/>
              </p:cNvSpPr>
              <p:nvPr/>
            </p:nvSpPr>
            <p:spPr bwMode="auto">
              <a:xfrm>
                <a:off x="2498" y="203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endParaRPr lang="en-US"/>
              </a:p>
            </p:txBody>
          </p:sp>
          <p:sp>
            <p:nvSpPr>
              <p:cNvPr id="22048" name="Line 751"/>
              <p:cNvSpPr>
                <a:spLocks noChangeShapeType="1"/>
              </p:cNvSpPr>
              <p:nvPr/>
            </p:nvSpPr>
            <p:spPr bwMode="auto">
              <a:xfrm>
                <a:off x="2496" y="1939"/>
                <a:ext cx="1" cy="93"/>
              </a:xfrm>
              <a:prstGeom prst="line">
                <a:avLst/>
              </a:prstGeom>
              <a:noFill/>
              <a:ln w="4763">
                <a:solidFill>
                  <a:srgbClr val="FFFFFF"/>
                </a:solidFill>
                <a:round/>
                <a:headEnd/>
                <a:tailEnd/>
              </a:ln>
            </p:spPr>
            <p:txBody>
              <a:bodyPr/>
              <a:lstStyle/>
              <a:p>
                <a:endParaRPr lang="en-US"/>
              </a:p>
            </p:txBody>
          </p:sp>
          <p:sp>
            <p:nvSpPr>
              <p:cNvPr id="22049" name="Line 752"/>
              <p:cNvSpPr>
                <a:spLocks noChangeShapeType="1"/>
              </p:cNvSpPr>
              <p:nvPr/>
            </p:nvSpPr>
            <p:spPr bwMode="auto">
              <a:xfrm flipH="1">
                <a:off x="2496" y="1935"/>
                <a:ext cx="295" cy="3"/>
              </a:xfrm>
              <a:prstGeom prst="line">
                <a:avLst/>
              </a:prstGeom>
              <a:noFill/>
              <a:ln w="7938">
                <a:solidFill>
                  <a:srgbClr val="FFFFFF"/>
                </a:solidFill>
                <a:round/>
                <a:headEnd/>
                <a:tailEnd/>
              </a:ln>
            </p:spPr>
            <p:txBody>
              <a:bodyPr/>
              <a:lstStyle/>
              <a:p>
                <a:endParaRPr lang="en-US"/>
              </a:p>
            </p:txBody>
          </p:sp>
          <p:sp>
            <p:nvSpPr>
              <p:cNvPr id="22050" name="Freeform 753"/>
              <p:cNvSpPr>
                <a:spLocks/>
              </p:cNvSpPr>
              <p:nvPr/>
            </p:nvSpPr>
            <p:spPr bwMode="auto">
              <a:xfrm>
                <a:off x="2793" y="193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FFFFFF"/>
              </a:solidFill>
              <a:ln w="9525">
                <a:noFill/>
                <a:round/>
                <a:headEnd/>
                <a:tailEnd/>
              </a:ln>
            </p:spPr>
            <p:txBody>
              <a:bodyPr/>
              <a:lstStyle/>
              <a:p>
                <a:endParaRPr lang="en-US"/>
              </a:p>
            </p:txBody>
          </p:sp>
          <p:sp>
            <p:nvSpPr>
              <p:cNvPr id="22051" name="Freeform 754"/>
              <p:cNvSpPr>
                <a:spLocks/>
              </p:cNvSpPr>
              <p:nvPr/>
            </p:nvSpPr>
            <p:spPr bwMode="auto">
              <a:xfrm>
                <a:off x="2498" y="1940"/>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FFFFFF"/>
              </a:solidFill>
              <a:ln w="9525">
                <a:noFill/>
                <a:round/>
                <a:headEnd/>
                <a:tailEnd/>
              </a:ln>
            </p:spPr>
            <p:txBody>
              <a:bodyPr/>
              <a:lstStyle/>
              <a:p>
                <a:endParaRPr lang="en-US"/>
              </a:p>
            </p:txBody>
          </p:sp>
          <p:sp>
            <p:nvSpPr>
              <p:cNvPr id="22052" name="Freeform 755"/>
              <p:cNvSpPr>
                <a:spLocks/>
              </p:cNvSpPr>
              <p:nvPr/>
            </p:nvSpPr>
            <p:spPr bwMode="auto">
              <a:xfrm>
                <a:off x="2555"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endParaRPr lang="en-US"/>
              </a:p>
            </p:txBody>
          </p:sp>
          <p:sp>
            <p:nvSpPr>
              <p:cNvPr id="22053" name="Freeform 756"/>
              <p:cNvSpPr>
                <a:spLocks/>
              </p:cNvSpPr>
              <p:nvPr/>
            </p:nvSpPr>
            <p:spPr bwMode="auto">
              <a:xfrm>
                <a:off x="2555"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404040"/>
              </a:solidFill>
              <a:ln w="9525">
                <a:noFill/>
                <a:round/>
                <a:headEnd/>
                <a:tailEnd/>
              </a:ln>
            </p:spPr>
            <p:txBody>
              <a:bodyPr/>
              <a:lstStyle/>
              <a:p>
                <a:endParaRPr lang="en-US"/>
              </a:p>
            </p:txBody>
          </p:sp>
          <p:sp>
            <p:nvSpPr>
              <p:cNvPr id="22054" name="Line 757"/>
              <p:cNvSpPr>
                <a:spLocks noChangeShapeType="1"/>
              </p:cNvSpPr>
              <p:nvPr/>
            </p:nvSpPr>
            <p:spPr bwMode="auto">
              <a:xfrm>
                <a:off x="2554" y="1939"/>
                <a:ext cx="1" cy="95"/>
              </a:xfrm>
              <a:prstGeom prst="line">
                <a:avLst/>
              </a:prstGeom>
              <a:noFill/>
              <a:ln w="4763">
                <a:solidFill>
                  <a:srgbClr val="404040"/>
                </a:solidFill>
                <a:round/>
                <a:headEnd/>
                <a:tailEnd/>
              </a:ln>
            </p:spPr>
            <p:txBody>
              <a:bodyPr/>
              <a:lstStyle/>
              <a:p>
                <a:endParaRPr lang="en-US"/>
              </a:p>
            </p:txBody>
          </p:sp>
          <p:sp>
            <p:nvSpPr>
              <p:cNvPr id="22055" name="Line 758"/>
              <p:cNvSpPr>
                <a:spLocks noChangeShapeType="1"/>
              </p:cNvSpPr>
              <p:nvPr/>
            </p:nvSpPr>
            <p:spPr bwMode="auto">
              <a:xfrm>
                <a:off x="2555" y="1939"/>
                <a:ext cx="1" cy="95"/>
              </a:xfrm>
              <a:prstGeom prst="line">
                <a:avLst/>
              </a:prstGeom>
              <a:noFill/>
              <a:ln w="4763">
                <a:solidFill>
                  <a:srgbClr val="FFFFFF"/>
                </a:solidFill>
                <a:round/>
                <a:headEnd/>
                <a:tailEnd/>
              </a:ln>
            </p:spPr>
            <p:txBody>
              <a:bodyPr/>
              <a:lstStyle/>
              <a:p>
                <a:endParaRPr lang="en-US"/>
              </a:p>
            </p:txBody>
          </p:sp>
          <p:sp>
            <p:nvSpPr>
              <p:cNvPr id="22056" name="Freeform 759"/>
              <p:cNvSpPr>
                <a:spLocks/>
              </p:cNvSpPr>
              <p:nvPr/>
            </p:nvSpPr>
            <p:spPr bwMode="auto">
              <a:xfrm>
                <a:off x="2556"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endParaRPr lang="en-US"/>
              </a:p>
            </p:txBody>
          </p:sp>
          <p:sp>
            <p:nvSpPr>
              <p:cNvPr id="22057" name="Freeform 760"/>
              <p:cNvSpPr>
                <a:spLocks/>
              </p:cNvSpPr>
              <p:nvPr/>
            </p:nvSpPr>
            <p:spPr bwMode="auto">
              <a:xfrm>
                <a:off x="2556"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endParaRPr lang="en-US"/>
              </a:p>
            </p:txBody>
          </p:sp>
          <p:sp>
            <p:nvSpPr>
              <p:cNvPr id="22058" name="Freeform 761"/>
              <p:cNvSpPr>
                <a:spLocks/>
              </p:cNvSpPr>
              <p:nvPr/>
            </p:nvSpPr>
            <p:spPr bwMode="auto">
              <a:xfrm>
                <a:off x="2919" y="194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2059" name="Freeform 762"/>
              <p:cNvSpPr>
                <a:spLocks/>
              </p:cNvSpPr>
              <p:nvPr/>
            </p:nvSpPr>
            <p:spPr bwMode="auto">
              <a:xfrm>
                <a:off x="2919" y="250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2060" name="Line 763"/>
              <p:cNvSpPr>
                <a:spLocks noChangeShapeType="1"/>
              </p:cNvSpPr>
              <p:nvPr/>
            </p:nvSpPr>
            <p:spPr bwMode="auto">
              <a:xfrm>
                <a:off x="2918" y="1944"/>
                <a:ext cx="1" cy="559"/>
              </a:xfrm>
              <a:prstGeom prst="line">
                <a:avLst/>
              </a:prstGeom>
              <a:noFill/>
              <a:ln w="4763">
                <a:solidFill>
                  <a:srgbClr val="ADB0B0"/>
                </a:solidFill>
                <a:round/>
                <a:headEnd/>
                <a:tailEnd/>
              </a:ln>
            </p:spPr>
            <p:txBody>
              <a:bodyPr/>
              <a:lstStyle/>
              <a:p>
                <a:endParaRPr lang="en-US"/>
              </a:p>
            </p:txBody>
          </p:sp>
          <p:sp>
            <p:nvSpPr>
              <p:cNvPr id="22061" name="Line 764"/>
              <p:cNvSpPr>
                <a:spLocks noChangeShapeType="1"/>
              </p:cNvSpPr>
              <p:nvPr/>
            </p:nvSpPr>
            <p:spPr bwMode="auto">
              <a:xfrm>
                <a:off x="2912" y="1942"/>
                <a:ext cx="1" cy="568"/>
              </a:xfrm>
              <a:prstGeom prst="line">
                <a:avLst/>
              </a:prstGeom>
              <a:noFill/>
              <a:ln w="4763">
                <a:solidFill>
                  <a:srgbClr val="ADB0B0"/>
                </a:solidFill>
                <a:round/>
                <a:headEnd/>
                <a:tailEnd/>
              </a:ln>
            </p:spPr>
            <p:txBody>
              <a:bodyPr/>
              <a:lstStyle/>
              <a:p>
                <a:endParaRPr lang="en-US"/>
              </a:p>
            </p:txBody>
          </p:sp>
          <p:sp>
            <p:nvSpPr>
              <p:cNvPr id="22062" name="Freeform 765"/>
              <p:cNvSpPr>
                <a:spLocks/>
              </p:cNvSpPr>
              <p:nvPr/>
            </p:nvSpPr>
            <p:spPr bwMode="auto">
              <a:xfrm>
                <a:off x="2913" y="1944"/>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2063" name="Freeform 766"/>
              <p:cNvSpPr>
                <a:spLocks/>
              </p:cNvSpPr>
              <p:nvPr/>
            </p:nvSpPr>
            <p:spPr bwMode="auto">
              <a:xfrm>
                <a:off x="2913" y="251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2064" name="Freeform 767"/>
              <p:cNvSpPr>
                <a:spLocks/>
              </p:cNvSpPr>
              <p:nvPr/>
            </p:nvSpPr>
            <p:spPr bwMode="auto">
              <a:xfrm>
                <a:off x="2906" y="194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2065" name="Freeform 768"/>
              <p:cNvSpPr>
                <a:spLocks/>
              </p:cNvSpPr>
              <p:nvPr/>
            </p:nvSpPr>
            <p:spPr bwMode="auto">
              <a:xfrm>
                <a:off x="2906" y="252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2066" name="Line 769"/>
              <p:cNvSpPr>
                <a:spLocks noChangeShapeType="1"/>
              </p:cNvSpPr>
              <p:nvPr/>
            </p:nvSpPr>
            <p:spPr bwMode="auto">
              <a:xfrm>
                <a:off x="2905" y="1941"/>
                <a:ext cx="1" cy="578"/>
              </a:xfrm>
              <a:prstGeom prst="line">
                <a:avLst/>
              </a:prstGeom>
              <a:noFill/>
              <a:ln w="4763">
                <a:solidFill>
                  <a:srgbClr val="ADB0B0"/>
                </a:solidFill>
                <a:round/>
                <a:headEnd/>
                <a:tailEnd/>
              </a:ln>
            </p:spPr>
            <p:txBody>
              <a:bodyPr/>
              <a:lstStyle/>
              <a:p>
                <a:endParaRPr lang="en-US"/>
              </a:p>
            </p:txBody>
          </p:sp>
          <p:sp>
            <p:nvSpPr>
              <p:cNvPr id="22067" name="Line 770"/>
              <p:cNvSpPr>
                <a:spLocks noChangeShapeType="1"/>
              </p:cNvSpPr>
              <p:nvPr/>
            </p:nvSpPr>
            <p:spPr bwMode="auto">
              <a:xfrm>
                <a:off x="2898" y="1939"/>
                <a:ext cx="1" cy="588"/>
              </a:xfrm>
              <a:prstGeom prst="line">
                <a:avLst/>
              </a:prstGeom>
              <a:noFill/>
              <a:ln w="4763">
                <a:solidFill>
                  <a:srgbClr val="ADB0B0"/>
                </a:solidFill>
                <a:round/>
                <a:headEnd/>
                <a:tailEnd/>
              </a:ln>
            </p:spPr>
            <p:txBody>
              <a:bodyPr/>
              <a:lstStyle/>
              <a:p>
                <a:endParaRPr lang="en-US"/>
              </a:p>
            </p:txBody>
          </p:sp>
          <p:sp>
            <p:nvSpPr>
              <p:cNvPr id="22068" name="Freeform 771"/>
              <p:cNvSpPr>
                <a:spLocks/>
              </p:cNvSpPr>
              <p:nvPr/>
            </p:nvSpPr>
            <p:spPr bwMode="auto">
              <a:xfrm>
                <a:off x="2899"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2069" name="Freeform 772"/>
              <p:cNvSpPr>
                <a:spLocks/>
              </p:cNvSpPr>
              <p:nvPr/>
            </p:nvSpPr>
            <p:spPr bwMode="auto">
              <a:xfrm>
                <a:off x="2899" y="252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2070" name="Freeform 773"/>
              <p:cNvSpPr>
                <a:spLocks/>
              </p:cNvSpPr>
              <p:nvPr/>
            </p:nvSpPr>
            <p:spPr bwMode="auto">
              <a:xfrm>
                <a:off x="2892" y="193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2071" name="Freeform 774"/>
              <p:cNvSpPr>
                <a:spLocks/>
              </p:cNvSpPr>
              <p:nvPr/>
            </p:nvSpPr>
            <p:spPr bwMode="auto">
              <a:xfrm>
                <a:off x="2892" y="253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2072" name="Line 775"/>
              <p:cNvSpPr>
                <a:spLocks noChangeShapeType="1"/>
              </p:cNvSpPr>
              <p:nvPr/>
            </p:nvSpPr>
            <p:spPr bwMode="auto">
              <a:xfrm>
                <a:off x="2891" y="1938"/>
                <a:ext cx="1" cy="597"/>
              </a:xfrm>
              <a:prstGeom prst="line">
                <a:avLst/>
              </a:prstGeom>
              <a:noFill/>
              <a:ln w="4763">
                <a:solidFill>
                  <a:srgbClr val="ADB0B0"/>
                </a:solidFill>
                <a:round/>
                <a:headEnd/>
                <a:tailEnd/>
              </a:ln>
            </p:spPr>
            <p:txBody>
              <a:bodyPr/>
              <a:lstStyle/>
              <a:p>
                <a:endParaRPr lang="en-US"/>
              </a:p>
            </p:txBody>
          </p:sp>
          <p:sp>
            <p:nvSpPr>
              <p:cNvPr id="22073" name="Line 776"/>
              <p:cNvSpPr>
                <a:spLocks noChangeShapeType="1"/>
              </p:cNvSpPr>
              <p:nvPr/>
            </p:nvSpPr>
            <p:spPr bwMode="auto">
              <a:xfrm>
                <a:off x="2883" y="1936"/>
                <a:ext cx="1" cy="610"/>
              </a:xfrm>
              <a:prstGeom prst="line">
                <a:avLst/>
              </a:prstGeom>
              <a:noFill/>
              <a:ln w="4763">
                <a:solidFill>
                  <a:srgbClr val="ADB0B0"/>
                </a:solidFill>
                <a:round/>
                <a:headEnd/>
                <a:tailEnd/>
              </a:ln>
            </p:spPr>
            <p:txBody>
              <a:bodyPr/>
              <a:lstStyle/>
              <a:p>
                <a:endParaRPr lang="en-US"/>
              </a:p>
            </p:txBody>
          </p:sp>
          <p:sp>
            <p:nvSpPr>
              <p:cNvPr id="22074" name="Freeform 777"/>
              <p:cNvSpPr>
                <a:spLocks/>
              </p:cNvSpPr>
              <p:nvPr/>
            </p:nvSpPr>
            <p:spPr bwMode="auto">
              <a:xfrm>
                <a:off x="288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2075" name="Freeform 778"/>
              <p:cNvSpPr>
                <a:spLocks/>
              </p:cNvSpPr>
              <p:nvPr/>
            </p:nvSpPr>
            <p:spPr bwMode="auto">
              <a:xfrm>
                <a:off x="2884" y="254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2076" name="Freeform 779"/>
              <p:cNvSpPr>
                <a:spLocks/>
              </p:cNvSpPr>
              <p:nvPr/>
            </p:nvSpPr>
            <p:spPr bwMode="auto">
              <a:xfrm>
                <a:off x="2876" y="193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2077" name="Freeform 780"/>
              <p:cNvSpPr>
                <a:spLocks/>
              </p:cNvSpPr>
              <p:nvPr/>
            </p:nvSpPr>
            <p:spPr bwMode="auto">
              <a:xfrm>
                <a:off x="2876" y="255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2078" name="Line 781"/>
              <p:cNvSpPr>
                <a:spLocks noChangeShapeType="1"/>
              </p:cNvSpPr>
              <p:nvPr/>
            </p:nvSpPr>
            <p:spPr bwMode="auto">
              <a:xfrm>
                <a:off x="2874" y="1934"/>
                <a:ext cx="1" cy="622"/>
              </a:xfrm>
              <a:prstGeom prst="line">
                <a:avLst/>
              </a:prstGeom>
              <a:noFill/>
              <a:ln w="4763">
                <a:solidFill>
                  <a:srgbClr val="ADB0B0"/>
                </a:solidFill>
                <a:round/>
                <a:headEnd/>
                <a:tailEnd/>
              </a:ln>
            </p:spPr>
            <p:txBody>
              <a:bodyPr/>
              <a:lstStyle/>
              <a:p>
                <a:endParaRPr lang="en-US"/>
              </a:p>
            </p:txBody>
          </p:sp>
          <p:sp>
            <p:nvSpPr>
              <p:cNvPr id="22079" name="Line 782"/>
              <p:cNvSpPr>
                <a:spLocks noChangeShapeType="1"/>
              </p:cNvSpPr>
              <p:nvPr/>
            </p:nvSpPr>
            <p:spPr bwMode="auto">
              <a:xfrm>
                <a:off x="2866" y="1932"/>
                <a:ext cx="1" cy="634"/>
              </a:xfrm>
              <a:prstGeom prst="line">
                <a:avLst/>
              </a:prstGeom>
              <a:noFill/>
              <a:ln w="4763">
                <a:solidFill>
                  <a:srgbClr val="ADB0B0"/>
                </a:solidFill>
                <a:round/>
                <a:headEnd/>
                <a:tailEnd/>
              </a:ln>
            </p:spPr>
            <p:txBody>
              <a:bodyPr/>
              <a:lstStyle/>
              <a:p>
                <a:endParaRPr lang="en-US"/>
              </a:p>
            </p:txBody>
          </p:sp>
          <p:sp>
            <p:nvSpPr>
              <p:cNvPr id="22080" name="Freeform 783"/>
              <p:cNvSpPr>
                <a:spLocks/>
              </p:cNvSpPr>
              <p:nvPr/>
            </p:nvSpPr>
            <p:spPr bwMode="auto">
              <a:xfrm>
                <a:off x="2867" y="19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ADB0B0"/>
              </a:solidFill>
              <a:ln w="9525">
                <a:noFill/>
                <a:round/>
                <a:headEnd/>
                <a:tailEnd/>
              </a:ln>
            </p:spPr>
            <p:txBody>
              <a:bodyPr/>
              <a:lstStyle/>
              <a:p>
                <a:endParaRPr lang="en-US"/>
              </a:p>
            </p:txBody>
          </p:sp>
          <p:sp>
            <p:nvSpPr>
              <p:cNvPr id="22081" name="Freeform 784"/>
              <p:cNvSpPr>
                <a:spLocks/>
              </p:cNvSpPr>
              <p:nvPr/>
            </p:nvSpPr>
            <p:spPr bwMode="auto">
              <a:xfrm>
                <a:off x="2867" y="256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ADB0B0"/>
              </a:solidFill>
              <a:ln w="9525">
                <a:noFill/>
                <a:round/>
                <a:headEnd/>
                <a:tailEnd/>
              </a:ln>
            </p:spPr>
            <p:txBody>
              <a:bodyPr/>
              <a:lstStyle/>
              <a:p>
                <a:endParaRPr lang="en-US"/>
              </a:p>
            </p:txBody>
          </p:sp>
          <p:sp>
            <p:nvSpPr>
              <p:cNvPr id="22082" name="Freeform 785"/>
              <p:cNvSpPr>
                <a:spLocks/>
              </p:cNvSpPr>
              <p:nvPr/>
            </p:nvSpPr>
            <p:spPr bwMode="auto">
              <a:xfrm>
                <a:off x="2859" y="193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2083" name="Freeform 786"/>
              <p:cNvSpPr>
                <a:spLocks/>
              </p:cNvSpPr>
              <p:nvPr/>
            </p:nvSpPr>
            <p:spPr bwMode="auto">
              <a:xfrm>
                <a:off x="2859" y="257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2084" name="Line 787"/>
              <p:cNvSpPr>
                <a:spLocks noChangeShapeType="1"/>
              </p:cNvSpPr>
              <p:nvPr/>
            </p:nvSpPr>
            <p:spPr bwMode="auto">
              <a:xfrm>
                <a:off x="2858" y="1930"/>
                <a:ext cx="1" cy="645"/>
              </a:xfrm>
              <a:prstGeom prst="line">
                <a:avLst/>
              </a:prstGeom>
              <a:noFill/>
              <a:ln w="4763">
                <a:solidFill>
                  <a:srgbClr val="ADB0B0"/>
                </a:solidFill>
                <a:round/>
                <a:headEnd/>
                <a:tailEnd/>
              </a:ln>
            </p:spPr>
            <p:txBody>
              <a:bodyPr/>
              <a:lstStyle/>
              <a:p>
                <a:endParaRPr lang="en-US"/>
              </a:p>
            </p:txBody>
          </p:sp>
          <p:sp>
            <p:nvSpPr>
              <p:cNvPr id="22085" name="Line 788"/>
              <p:cNvSpPr>
                <a:spLocks noChangeShapeType="1"/>
              </p:cNvSpPr>
              <p:nvPr/>
            </p:nvSpPr>
            <p:spPr bwMode="auto">
              <a:xfrm>
                <a:off x="2849" y="1928"/>
                <a:ext cx="1" cy="658"/>
              </a:xfrm>
              <a:prstGeom prst="line">
                <a:avLst/>
              </a:prstGeom>
              <a:noFill/>
              <a:ln w="4763">
                <a:solidFill>
                  <a:srgbClr val="ADB0B0"/>
                </a:solidFill>
                <a:round/>
                <a:headEnd/>
                <a:tailEnd/>
              </a:ln>
            </p:spPr>
            <p:txBody>
              <a:bodyPr/>
              <a:lstStyle/>
              <a:p>
                <a:endParaRPr lang="en-US"/>
              </a:p>
            </p:txBody>
          </p:sp>
          <p:sp>
            <p:nvSpPr>
              <p:cNvPr id="22086" name="Freeform 789"/>
              <p:cNvSpPr>
                <a:spLocks/>
              </p:cNvSpPr>
              <p:nvPr/>
            </p:nvSpPr>
            <p:spPr bwMode="auto">
              <a:xfrm>
                <a:off x="2850" y="192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2087" name="Freeform 790"/>
              <p:cNvSpPr>
                <a:spLocks/>
              </p:cNvSpPr>
              <p:nvPr/>
            </p:nvSpPr>
            <p:spPr bwMode="auto">
              <a:xfrm>
                <a:off x="2850" y="258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2088" name="Freeform 791"/>
              <p:cNvSpPr>
                <a:spLocks/>
              </p:cNvSpPr>
              <p:nvPr/>
            </p:nvSpPr>
            <p:spPr bwMode="auto">
              <a:xfrm>
                <a:off x="2536" y="2535"/>
                <a:ext cx="227" cy="15"/>
              </a:xfrm>
              <a:custGeom>
                <a:avLst/>
                <a:gdLst>
                  <a:gd name="T0" fmla="*/ 0 w 227"/>
                  <a:gd name="T1" fmla="*/ 0 h 15"/>
                  <a:gd name="T2" fmla="*/ 0 w 227"/>
                  <a:gd name="T3" fmla="*/ 6 h 15"/>
                  <a:gd name="T4" fmla="*/ 227 w 227"/>
                  <a:gd name="T5" fmla="*/ 15 h 15"/>
                  <a:gd name="T6" fmla="*/ 227 w 227"/>
                  <a:gd name="T7" fmla="*/ 9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6"/>
                    </a:lnTo>
                    <a:lnTo>
                      <a:pt x="227" y="15"/>
                    </a:lnTo>
                    <a:lnTo>
                      <a:pt x="227" y="9"/>
                    </a:lnTo>
                    <a:lnTo>
                      <a:pt x="0" y="0"/>
                    </a:lnTo>
                    <a:close/>
                  </a:path>
                </a:pathLst>
              </a:custGeom>
              <a:solidFill>
                <a:srgbClr val="303333"/>
              </a:solidFill>
              <a:ln w="9525">
                <a:noFill/>
                <a:round/>
                <a:headEnd/>
                <a:tailEnd/>
              </a:ln>
            </p:spPr>
            <p:txBody>
              <a:bodyPr/>
              <a:lstStyle/>
              <a:p>
                <a:endParaRPr lang="en-US"/>
              </a:p>
            </p:txBody>
          </p:sp>
          <p:sp>
            <p:nvSpPr>
              <p:cNvPr id="22089" name="Freeform 792"/>
              <p:cNvSpPr>
                <a:spLocks/>
              </p:cNvSpPr>
              <p:nvPr/>
            </p:nvSpPr>
            <p:spPr bwMode="auto">
              <a:xfrm>
                <a:off x="2520" y="2534"/>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endParaRPr lang="en-US"/>
              </a:p>
            </p:txBody>
          </p:sp>
          <p:sp>
            <p:nvSpPr>
              <p:cNvPr id="22090" name="Freeform 793"/>
              <p:cNvSpPr>
                <a:spLocks/>
              </p:cNvSpPr>
              <p:nvPr/>
            </p:nvSpPr>
            <p:spPr bwMode="auto">
              <a:xfrm>
                <a:off x="2536" y="2494"/>
                <a:ext cx="227" cy="16"/>
              </a:xfrm>
              <a:custGeom>
                <a:avLst/>
                <a:gdLst>
                  <a:gd name="T0" fmla="*/ 0 w 227"/>
                  <a:gd name="T1" fmla="*/ 0 h 16"/>
                  <a:gd name="T2" fmla="*/ 0 w 227"/>
                  <a:gd name="T3" fmla="*/ 6 h 16"/>
                  <a:gd name="T4" fmla="*/ 227 w 227"/>
                  <a:gd name="T5" fmla="*/ 16 h 16"/>
                  <a:gd name="T6" fmla="*/ 227 w 227"/>
                  <a:gd name="T7" fmla="*/ 8 h 16"/>
                  <a:gd name="T8" fmla="*/ 0 w 227"/>
                  <a:gd name="T9" fmla="*/ 0 h 16"/>
                  <a:gd name="T10" fmla="*/ 0 60000 65536"/>
                  <a:gd name="T11" fmla="*/ 0 60000 65536"/>
                  <a:gd name="T12" fmla="*/ 0 60000 65536"/>
                  <a:gd name="T13" fmla="*/ 0 60000 65536"/>
                  <a:gd name="T14" fmla="*/ 0 60000 65536"/>
                  <a:gd name="T15" fmla="*/ 0 w 227"/>
                  <a:gd name="T16" fmla="*/ 0 h 16"/>
                  <a:gd name="T17" fmla="*/ 227 w 227"/>
                  <a:gd name="T18" fmla="*/ 16 h 16"/>
                </a:gdLst>
                <a:ahLst/>
                <a:cxnLst>
                  <a:cxn ang="T10">
                    <a:pos x="T0" y="T1"/>
                  </a:cxn>
                  <a:cxn ang="T11">
                    <a:pos x="T2" y="T3"/>
                  </a:cxn>
                  <a:cxn ang="T12">
                    <a:pos x="T4" y="T5"/>
                  </a:cxn>
                  <a:cxn ang="T13">
                    <a:pos x="T6" y="T7"/>
                  </a:cxn>
                  <a:cxn ang="T14">
                    <a:pos x="T8" y="T9"/>
                  </a:cxn>
                </a:cxnLst>
                <a:rect l="T15" t="T16" r="T17" b="T18"/>
                <a:pathLst>
                  <a:path w="227" h="16">
                    <a:moveTo>
                      <a:pt x="0" y="0"/>
                    </a:moveTo>
                    <a:lnTo>
                      <a:pt x="0" y="6"/>
                    </a:lnTo>
                    <a:lnTo>
                      <a:pt x="227" y="16"/>
                    </a:lnTo>
                    <a:lnTo>
                      <a:pt x="227" y="8"/>
                    </a:lnTo>
                    <a:lnTo>
                      <a:pt x="0" y="0"/>
                    </a:lnTo>
                    <a:close/>
                  </a:path>
                </a:pathLst>
              </a:custGeom>
              <a:solidFill>
                <a:srgbClr val="303333"/>
              </a:solidFill>
              <a:ln w="9525">
                <a:noFill/>
                <a:round/>
                <a:headEnd/>
                <a:tailEnd/>
              </a:ln>
            </p:spPr>
            <p:txBody>
              <a:bodyPr/>
              <a:lstStyle/>
              <a:p>
                <a:endParaRPr lang="en-US"/>
              </a:p>
            </p:txBody>
          </p:sp>
          <p:sp>
            <p:nvSpPr>
              <p:cNvPr id="22091" name="Freeform 794"/>
              <p:cNvSpPr>
                <a:spLocks/>
              </p:cNvSpPr>
              <p:nvPr/>
            </p:nvSpPr>
            <p:spPr bwMode="auto">
              <a:xfrm>
                <a:off x="2536" y="2452"/>
                <a:ext cx="227" cy="15"/>
              </a:xfrm>
              <a:custGeom>
                <a:avLst/>
                <a:gdLst>
                  <a:gd name="T0" fmla="*/ 0 w 227"/>
                  <a:gd name="T1" fmla="*/ 0 h 15"/>
                  <a:gd name="T2" fmla="*/ 0 w 227"/>
                  <a:gd name="T3" fmla="*/ 7 h 15"/>
                  <a:gd name="T4" fmla="*/ 227 w 227"/>
                  <a:gd name="T5" fmla="*/ 15 h 15"/>
                  <a:gd name="T6" fmla="*/ 227 w 227"/>
                  <a:gd name="T7" fmla="*/ 8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7"/>
                    </a:lnTo>
                    <a:lnTo>
                      <a:pt x="227" y="15"/>
                    </a:lnTo>
                    <a:lnTo>
                      <a:pt x="227" y="8"/>
                    </a:lnTo>
                    <a:lnTo>
                      <a:pt x="0" y="0"/>
                    </a:lnTo>
                    <a:close/>
                  </a:path>
                </a:pathLst>
              </a:custGeom>
              <a:solidFill>
                <a:srgbClr val="303333"/>
              </a:solidFill>
              <a:ln w="9525">
                <a:noFill/>
                <a:round/>
                <a:headEnd/>
                <a:tailEnd/>
              </a:ln>
            </p:spPr>
            <p:txBody>
              <a:bodyPr/>
              <a:lstStyle/>
              <a:p>
                <a:endParaRPr lang="en-US"/>
              </a:p>
            </p:txBody>
          </p:sp>
          <p:sp>
            <p:nvSpPr>
              <p:cNvPr id="22092" name="Freeform 795"/>
              <p:cNvSpPr>
                <a:spLocks/>
              </p:cNvSpPr>
              <p:nvPr/>
            </p:nvSpPr>
            <p:spPr bwMode="auto">
              <a:xfrm>
                <a:off x="2536" y="2370"/>
                <a:ext cx="227" cy="13"/>
              </a:xfrm>
              <a:custGeom>
                <a:avLst/>
                <a:gdLst>
                  <a:gd name="T0" fmla="*/ 0 w 227"/>
                  <a:gd name="T1" fmla="*/ 0 h 13"/>
                  <a:gd name="T2" fmla="*/ 0 w 227"/>
                  <a:gd name="T3" fmla="*/ 7 h 13"/>
                  <a:gd name="T4" fmla="*/ 227 w 227"/>
                  <a:gd name="T5" fmla="*/ 13 h 13"/>
                  <a:gd name="T6" fmla="*/ 227 w 227"/>
                  <a:gd name="T7" fmla="*/ 6 h 13"/>
                  <a:gd name="T8" fmla="*/ 0 w 227"/>
                  <a:gd name="T9" fmla="*/ 0 h 13"/>
                  <a:gd name="T10" fmla="*/ 0 60000 65536"/>
                  <a:gd name="T11" fmla="*/ 0 60000 65536"/>
                  <a:gd name="T12" fmla="*/ 0 60000 65536"/>
                  <a:gd name="T13" fmla="*/ 0 60000 65536"/>
                  <a:gd name="T14" fmla="*/ 0 60000 65536"/>
                  <a:gd name="T15" fmla="*/ 0 w 227"/>
                  <a:gd name="T16" fmla="*/ 0 h 13"/>
                  <a:gd name="T17" fmla="*/ 227 w 227"/>
                  <a:gd name="T18" fmla="*/ 13 h 13"/>
                </a:gdLst>
                <a:ahLst/>
                <a:cxnLst>
                  <a:cxn ang="T10">
                    <a:pos x="T0" y="T1"/>
                  </a:cxn>
                  <a:cxn ang="T11">
                    <a:pos x="T2" y="T3"/>
                  </a:cxn>
                  <a:cxn ang="T12">
                    <a:pos x="T4" y="T5"/>
                  </a:cxn>
                  <a:cxn ang="T13">
                    <a:pos x="T6" y="T7"/>
                  </a:cxn>
                  <a:cxn ang="T14">
                    <a:pos x="T8" y="T9"/>
                  </a:cxn>
                </a:cxnLst>
                <a:rect l="T15" t="T16" r="T17" b="T18"/>
                <a:pathLst>
                  <a:path w="227" h="13">
                    <a:moveTo>
                      <a:pt x="0" y="0"/>
                    </a:moveTo>
                    <a:lnTo>
                      <a:pt x="0" y="7"/>
                    </a:lnTo>
                    <a:lnTo>
                      <a:pt x="227" y="13"/>
                    </a:lnTo>
                    <a:lnTo>
                      <a:pt x="227" y="6"/>
                    </a:lnTo>
                    <a:lnTo>
                      <a:pt x="0" y="0"/>
                    </a:lnTo>
                    <a:close/>
                  </a:path>
                </a:pathLst>
              </a:custGeom>
              <a:solidFill>
                <a:srgbClr val="303333"/>
              </a:solidFill>
              <a:ln w="9525">
                <a:noFill/>
                <a:round/>
                <a:headEnd/>
                <a:tailEnd/>
              </a:ln>
            </p:spPr>
            <p:txBody>
              <a:bodyPr/>
              <a:lstStyle/>
              <a:p>
                <a:endParaRPr lang="en-US"/>
              </a:p>
            </p:txBody>
          </p:sp>
          <p:sp>
            <p:nvSpPr>
              <p:cNvPr id="22093" name="Freeform 796"/>
              <p:cNvSpPr>
                <a:spLocks/>
              </p:cNvSpPr>
              <p:nvPr/>
            </p:nvSpPr>
            <p:spPr bwMode="auto">
              <a:xfrm>
                <a:off x="2536" y="2329"/>
                <a:ext cx="227" cy="12"/>
              </a:xfrm>
              <a:custGeom>
                <a:avLst/>
                <a:gdLst>
                  <a:gd name="T0" fmla="*/ 0 w 227"/>
                  <a:gd name="T1" fmla="*/ 0 h 12"/>
                  <a:gd name="T2" fmla="*/ 0 w 227"/>
                  <a:gd name="T3" fmla="*/ 6 h 12"/>
                  <a:gd name="T4" fmla="*/ 227 w 227"/>
                  <a:gd name="T5" fmla="*/ 12 h 12"/>
                  <a:gd name="T6" fmla="*/ 227 w 227"/>
                  <a:gd name="T7" fmla="*/ 5 h 12"/>
                  <a:gd name="T8" fmla="*/ 0 w 227"/>
                  <a:gd name="T9" fmla="*/ 0 h 12"/>
                  <a:gd name="T10" fmla="*/ 0 60000 65536"/>
                  <a:gd name="T11" fmla="*/ 0 60000 65536"/>
                  <a:gd name="T12" fmla="*/ 0 60000 65536"/>
                  <a:gd name="T13" fmla="*/ 0 60000 65536"/>
                  <a:gd name="T14" fmla="*/ 0 60000 65536"/>
                  <a:gd name="T15" fmla="*/ 0 w 227"/>
                  <a:gd name="T16" fmla="*/ 0 h 12"/>
                  <a:gd name="T17" fmla="*/ 227 w 227"/>
                  <a:gd name="T18" fmla="*/ 12 h 12"/>
                </a:gdLst>
                <a:ahLst/>
                <a:cxnLst>
                  <a:cxn ang="T10">
                    <a:pos x="T0" y="T1"/>
                  </a:cxn>
                  <a:cxn ang="T11">
                    <a:pos x="T2" y="T3"/>
                  </a:cxn>
                  <a:cxn ang="T12">
                    <a:pos x="T4" y="T5"/>
                  </a:cxn>
                  <a:cxn ang="T13">
                    <a:pos x="T6" y="T7"/>
                  </a:cxn>
                  <a:cxn ang="T14">
                    <a:pos x="T8" y="T9"/>
                  </a:cxn>
                </a:cxnLst>
                <a:rect l="T15" t="T16" r="T17" b="T18"/>
                <a:pathLst>
                  <a:path w="227" h="12">
                    <a:moveTo>
                      <a:pt x="0" y="0"/>
                    </a:moveTo>
                    <a:lnTo>
                      <a:pt x="0" y="6"/>
                    </a:lnTo>
                    <a:lnTo>
                      <a:pt x="227" y="12"/>
                    </a:lnTo>
                    <a:lnTo>
                      <a:pt x="227" y="5"/>
                    </a:lnTo>
                    <a:lnTo>
                      <a:pt x="0" y="0"/>
                    </a:lnTo>
                    <a:close/>
                  </a:path>
                </a:pathLst>
              </a:custGeom>
              <a:solidFill>
                <a:srgbClr val="303333"/>
              </a:solidFill>
              <a:ln w="9525">
                <a:noFill/>
                <a:round/>
                <a:headEnd/>
                <a:tailEnd/>
              </a:ln>
            </p:spPr>
            <p:txBody>
              <a:bodyPr/>
              <a:lstStyle/>
              <a:p>
                <a:endParaRPr lang="en-US"/>
              </a:p>
            </p:txBody>
          </p:sp>
          <p:sp>
            <p:nvSpPr>
              <p:cNvPr id="22094" name="Freeform 797"/>
              <p:cNvSpPr>
                <a:spLocks/>
              </p:cNvSpPr>
              <p:nvPr/>
            </p:nvSpPr>
            <p:spPr bwMode="auto">
              <a:xfrm>
                <a:off x="2536" y="2411"/>
                <a:ext cx="227" cy="14"/>
              </a:xfrm>
              <a:custGeom>
                <a:avLst/>
                <a:gdLst>
                  <a:gd name="T0" fmla="*/ 0 w 227"/>
                  <a:gd name="T1" fmla="*/ 0 h 14"/>
                  <a:gd name="T2" fmla="*/ 0 w 227"/>
                  <a:gd name="T3" fmla="*/ 6 h 14"/>
                  <a:gd name="T4" fmla="*/ 227 w 227"/>
                  <a:gd name="T5" fmla="*/ 14 h 14"/>
                  <a:gd name="T6" fmla="*/ 227 w 227"/>
                  <a:gd name="T7" fmla="*/ 7 h 14"/>
                  <a:gd name="T8" fmla="*/ 0 w 227"/>
                  <a:gd name="T9" fmla="*/ 0 h 14"/>
                  <a:gd name="T10" fmla="*/ 0 60000 65536"/>
                  <a:gd name="T11" fmla="*/ 0 60000 65536"/>
                  <a:gd name="T12" fmla="*/ 0 60000 65536"/>
                  <a:gd name="T13" fmla="*/ 0 60000 65536"/>
                  <a:gd name="T14" fmla="*/ 0 60000 65536"/>
                  <a:gd name="T15" fmla="*/ 0 w 227"/>
                  <a:gd name="T16" fmla="*/ 0 h 14"/>
                  <a:gd name="T17" fmla="*/ 227 w 227"/>
                  <a:gd name="T18" fmla="*/ 14 h 14"/>
                </a:gdLst>
                <a:ahLst/>
                <a:cxnLst>
                  <a:cxn ang="T10">
                    <a:pos x="T0" y="T1"/>
                  </a:cxn>
                  <a:cxn ang="T11">
                    <a:pos x="T2" y="T3"/>
                  </a:cxn>
                  <a:cxn ang="T12">
                    <a:pos x="T4" y="T5"/>
                  </a:cxn>
                  <a:cxn ang="T13">
                    <a:pos x="T6" y="T7"/>
                  </a:cxn>
                  <a:cxn ang="T14">
                    <a:pos x="T8" y="T9"/>
                  </a:cxn>
                </a:cxnLst>
                <a:rect l="T15" t="T16" r="T17" b="T18"/>
                <a:pathLst>
                  <a:path w="227" h="14">
                    <a:moveTo>
                      <a:pt x="0" y="0"/>
                    </a:moveTo>
                    <a:lnTo>
                      <a:pt x="0" y="6"/>
                    </a:lnTo>
                    <a:lnTo>
                      <a:pt x="227" y="14"/>
                    </a:lnTo>
                    <a:lnTo>
                      <a:pt x="227" y="7"/>
                    </a:lnTo>
                    <a:lnTo>
                      <a:pt x="0" y="0"/>
                    </a:lnTo>
                    <a:close/>
                  </a:path>
                </a:pathLst>
              </a:custGeom>
              <a:solidFill>
                <a:srgbClr val="303333"/>
              </a:solidFill>
              <a:ln w="9525">
                <a:noFill/>
                <a:round/>
                <a:headEnd/>
                <a:tailEnd/>
              </a:ln>
            </p:spPr>
            <p:txBody>
              <a:bodyPr/>
              <a:lstStyle/>
              <a:p>
                <a:endParaRPr lang="en-US"/>
              </a:p>
            </p:txBody>
          </p:sp>
          <p:sp>
            <p:nvSpPr>
              <p:cNvPr id="22095" name="Freeform 798"/>
              <p:cNvSpPr>
                <a:spLocks/>
              </p:cNvSpPr>
              <p:nvPr/>
            </p:nvSpPr>
            <p:spPr bwMode="auto">
              <a:xfrm>
                <a:off x="2520" y="2493"/>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endParaRPr lang="en-US"/>
              </a:p>
            </p:txBody>
          </p:sp>
          <p:sp>
            <p:nvSpPr>
              <p:cNvPr id="22096" name="Freeform 799"/>
              <p:cNvSpPr>
                <a:spLocks/>
              </p:cNvSpPr>
              <p:nvPr/>
            </p:nvSpPr>
            <p:spPr bwMode="auto">
              <a:xfrm>
                <a:off x="2520" y="2452"/>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endParaRPr lang="en-US"/>
              </a:p>
            </p:txBody>
          </p:sp>
          <p:sp>
            <p:nvSpPr>
              <p:cNvPr id="22097" name="Freeform 800"/>
              <p:cNvSpPr>
                <a:spLocks/>
              </p:cNvSpPr>
              <p:nvPr/>
            </p:nvSpPr>
            <p:spPr bwMode="auto">
              <a:xfrm>
                <a:off x="2520" y="2370"/>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endParaRPr lang="en-US"/>
              </a:p>
            </p:txBody>
          </p:sp>
          <p:sp>
            <p:nvSpPr>
              <p:cNvPr id="22098" name="Freeform 801"/>
              <p:cNvSpPr>
                <a:spLocks/>
              </p:cNvSpPr>
              <p:nvPr/>
            </p:nvSpPr>
            <p:spPr bwMode="auto">
              <a:xfrm>
                <a:off x="2520" y="2329"/>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endParaRPr lang="en-US"/>
              </a:p>
            </p:txBody>
          </p:sp>
          <p:sp>
            <p:nvSpPr>
              <p:cNvPr id="22099" name="Freeform 802"/>
              <p:cNvSpPr>
                <a:spLocks/>
              </p:cNvSpPr>
              <p:nvPr/>
            </p:nvSpPr>
            <p:spPr bwMode="auto">
              <a:xfrm>
                <a:off x="2536" y="2288"/>
                <a:ext cx="227" cy="11"/>
              </a:xfrm>
              <a:custGeom>
                <a:avLst/>
                <a:gdLst>
                  <a:gd name="T0" fmla="*/ 0 w 227"/>
                  <a:gd name="T1" fmla="*/ 0 h 11"/>
                  <a:gd name="T2" fmla="*/ 0 w 227"/>
                  <a:gd name="T3" fmla="*/ 6 h 11"/>
                  <a:gd name="T4" fmla="*/ 227 w 227"/>
                  <a:gd name="T5" fmla="*/ 11 h 11"/>
                  <a:gd name="T6" fmla="*/ 227 w 227"/>
                  <a:gd name="T7" fmla="*/ 4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0" y="6"/>
                    </a:lnTo>
                    <a:lnTo>
                      <a:pt x="227" y="11"/>
                    </a:lnTo>
                    <a:lnTo>
                      <a:pt x="227" y="4"/>
                    </a:lnTo>
                    <a:lnTo>
                      <a:pt x="0" y="0"/>
                    </a:lnTo>
                    <a:close/>
                  </a:path>
                </a:pathLst>
              </a:custGeom>
              <a:solidFill>
                <a:srgbClr val="303333"/>
              </a:solidFill>
              <a:ln w="9525">
                <a:noFill/>
                <a:round/>
                <a:headEnd/>
                <a:tailEnd/>
              </a:ln>
            </p:spPr>
            <p:txBody>
              <a:bodyPr/>
              <a:lstStyle/>
              <a:p>
                <a:endParaRPr lang="en-US"/>
              </a:p>
            </p:txBody>
          </p:sp>
          <p:sp>
            <p:nvSpPr>
              <p:cNvPr id="22100" name="Freeform 803"/>
              <p:cNvSpPr>
                <a:spLocks/>
              </p:cNvSpPr>
              <p:nvPr/>
            </p:nvSpPr>
            <p:spPr bwMode="auto">
              <a:xfrm>
                <a:off x="2520" y="2287"/>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endParaRPr lang="en-US"/>
              </a:p>
            </p:txBody>
          </p:sp>
          <p:sp>
            <p:nvSpPr>
              <p:cNvPr id="22101" name="Freeform 804"/>
              <p:cNvSpPr>
                <a:spLocks/>
              </p:cNvSpPr>
              <p:nvPr/>
            </p:nvSpPr>
            <p:spPr bwMode="auto">
              <a:xfrm>
                <a:off x="2536" y="2206"/>
                <a:ext cx="227" cy="9"/>
              </a:xfrm>
              <a:custGeom>
                <a:avLst/>
                <a:gdLst>
                  <a:gd name="T0" fmla="*/ 0 w 227"/>
                  <a:gd name="T1" fmla="*/ 0 h 9"/>
                  <a:gd name="T2" fmla="*/ 0 w 227"/>
                  <a:gd name="T3" fmla="*/ 7 h 9"/>
                  <a:gd name="T4" fmla="*/ 227 w 227"/>
                  <a:gd name="T5" fmla="*/ 9 h 9"/>
                  <a:gd name="T6" fmla="*/ 227 w 227"/>
                  <a:gd name="T7" fmla="*/ 3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7"/>
                    </a:lnTo>
                    <a:lnTo>
                      <a:pt x="227" y="9"/>
                    </a:lnTo>
                    <a:lnTo>
                      <a:pt x="227" y="3"/>
                    </a:lnTo>
                    <a:lnTo>
                      <a:pt x="0" y="0"/>
                    </a:lnTo>
                    <a:close/>
                  </a:path>
                </a:pathLst>
              </a:custGeom>
              <a:solidFill>
                <a:srgbClr val="303333"/>
              </a:solidFill>
              <a:ln w="9525">
                <a:noFill/>
                <a:round/>
                <a:headEnd/>
                <a:tailEnd/>
              </a:ln>
            </p:spPr>
            <p:txBody>
              <a:bodyPr/>
              <a:lstStyle/>
              <a:p>
                <a:endParaRPr lang="en-US"/>
              </a:p>
            </p:txBody>
          </p:sp>
          <p:sp>
            <p:nvSpPr>
              <p:cNvPr id="22102" name="Freeform 805"/>
              <p:cNvSpPr>
                <a:spLocks/>
              </p:cNvSpPr>
              <p:nvPr/>
            </p:nvSpPr>
            <p:spPr bwMode="auto">
              <a:xfrm>
                <a:off x="2520" y="2206"/>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endParaRPr lang="en-US"/>
              </a:p>
            </p:txBody>
          </p:sp>
          <p:sp>
            <p:nvSpPr>
              <p:cNvPr id="22103" name="Freeform 806"/>
              <p:cNvSpPr>
                <a:spLocks/>
              </p:cNvSpPr>
              <p:nvPr/>
            </p:nvSpPr>
            <p:spPr bwMode="auto">
              <a:xfrm>
                <a:off x="2536" y="2165"/>
                <a:ext cx="227" cy="9"/>
              </a:xfrm>
              <a:custGeom>
                <a:avLst/>
                <a:gdLst>
                  <a:gd name="T0" fmla="*/ 0 w 227"/>
                  <a:gd name="T1" fmla="*/ 0 h 9"/>
                  <a:gd name="T2" fmla="*/ 0 w 227"/>
                  <a:gd name="T3" fmla="*/ 6 h 9"/>
                  <a:gd name="T4" fmla="*/ 227 w 227"/>
                  <a:gd name="T5" fmla="*/ 9 h 9"/>
                  <a:gd name="T6" fmla="*/ 227 w 227"/>
                  <a:gd name="T7" fmla="*/ 2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6"/>
                    </a:lnTo>
                    <a:lnTo>
                      <a:pt x="227" y="9"/>
                    </a:lnTo>
                    <a:lnTo>
                      <a:pt x="227" y="2"/>
                    </a:lnTo>
                    <a:lnTo>
                      <a:pt x="0" y="0"/>
                    </a:lnTo>
                    <a:close/>
                  </a:path>
                </a:pathLst>
              </a:custGeom>
              <a:solidFill>
                <a:srgbClr val="303333"/>
              </a:solidFill>
              <a:ln w="9525">
                <a:noFill/>
                <a:round/>
                <a:headEnd/>
                <a:tailEnd/>
              </a:ln>
            </p:spPr>
            <p:txBody>
              <a:bodyPr/>
              <a:lstStyle/>
              <a:p>
                <a:endParaRPr lang="en-US"/>
              </a:p>
            </p:txBody>
          </p:sp>
          <p:sp>
            <p:nvSpPr>
              <p:cNvPr id="22104" name="Freeform 807"/>
              <p:cNvSpPr>
                <a:spLocks/>
              </p:cNvSpPr>
              <p:nvPr/>
            </p:nvSpPr>
            <p:spPr bwMode="auto">
              <a:xfrm>
                <a:off x="2520" y="2165"/>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endParaRPr lang="en-US"/>
              </a:p>
            </p:txBody>
          </p:sp>
          <p:sp>
            <p:nvSpPr>
              <p:cNvPr id="22105" name="Freeform 808"/>
              <p:cNvSpPr>
                <a:spLocks/>
              </p:cNvSpPr>
              <p:nvPr/>
            </p:nvSpPr>
            <p:spPr bwMode="auto">
              <a:xfrm>
                <a:off x="2536" y="2124"/>
                <a:ext cx="227" cy="7"/>
              </a:xfrm>
              <a:custGeom>
                <a:avLst/>
                <a:gdLst>
                  <a:gd name="T0" fmla="*/ 0 w 227"/>
                  <a:gd name="T1" fmla="*/ 0 h 7"/>
                  <a:gd name="T2" fmla="*/ 0 w 227"/>
                  <a:gd name="T3" fmla="*/ 6 h 7"/>
                  <a:gd name="T4" fmla="*/ 227 w 227"/>
                  <a:gd name="T5" fmla="*/ 7 h 7"/>
                  <a:gd name="T6" fmla="*/ 227 w 227"/>
                  <a:gd name="T7" fmla="*/ 1 h 7"/>
                  <a:gd name="T8" fmla="*/ 0 w 227"/>
                  <a:gd name="T9" fmla="*/ 0 h 7"/>
                  <a:gd name="T10" fmla="*/ 0 60000 65536"/>
                  <a:gd name="T11" fmla="*/ 0 60000 65536"/>
                  <a:gd name="T12" fmla="*/ 0 60000 65536"/>
                  <a:gd name="T13" fmla="*/ 0 60000 65536"/>
                  <a:gd name="T14" fmla="*/ 0 60000 65536"/>
                  <a:gd name="T15" fmla="*/ 0 w 227"/>
                  <a:gd name="T16" fmla="*/ 0 h 7"/>
                  <a:gd name="T17" fmla="*/ 227 w 227"/>
                  <a:gd name="T18" fmla="*/ 7 h 7"/>
                </a:gdLst>
                <a:ahLst/>
                <a:cxnLst>
                  <a:cxn ang="T10">
                    <a:pos x="T0" y="T1"/>
                  </a:cxn>
                  <a:cxn ang="T11">
                    <a:pos x="T2" y="T3"/>
                  </a:cxn>
                  <a:cxn ang="T12">
                    <a:pos x="T4" y="T5"/>
                  </a:cxn>
                  <a:cxn ang="T13">
                    <a:pos x="T6" y="T7"/>
                  </a:cxn>
                  <a:cxn ang="T14">
                    <a:pos x="T8" y="T9"/>
                  </a:cxn>
                </a:cxnLst>
                <a:rect l="T15" t="T16" r="T17" b="T18"/>
                <a:pathLst>
                  <a:path w="227" h="7">
                    <a:moveTo>
                      <a:pt x="0" y="0"/>
                    </a:moveTo>
                    <a:lnTo>
                      <a:pt x="0" y="6"/>
                    </a:lnTo>
                    <a:lnTo>
                      <a:pt x="227" y="7"/>
                    </a:lnTo>
                    <a:lnTo>
                      <a:pt x="227" y="1"/>
                    </a:lnTo>
                    <a:lnTo>
                      <a:pt x="0" y="0"/>
                    </a:lnTo>
                    <a:close/>
                  </a:path>
                </a:pathLst>
              </a:custGeom>
              <a:solidFill>
                <a:srgbClr val="303333"/>
              </a:solidFill>
              <a:ln w="9525">
                <a:noFill/>
                <a:round/>
                <a:headEnd/>
                <a:tailEnd/>
              </a:ln>
            </p:spPr>
            <p:txBody>
              <a:bodyPr/>
              <a:lstStyle/>
              <a:p>
                <a:endParaRPr lang="en-US"/>
              </a:p>
            </p:txBody>
          </p:sp>
          <p:sp>
            <p:nvSpPr>
              <p:cNvPr id="22106" name="Freeform 809"/>
              <p:cNvSpPr>
                <a:spLocks/>
              </p:cNvSpPr>
              <p:nvPr/>
            </p:nvSpPr>
            <p:spPr bwMode="auto">
              <a:xfrm>
                <a:off x="2520" y="2123"/>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endParaRPr lang="en-US"/>
              </a:p>
            </p:txBody>
          </p:sp>
          <p:sp>
            <p:nvSpPr>
              <p:cNvPr id="22107" name="Freeform 810"/>
              <p:cNvSpPr>
                <a:spLocks/>
              </p:cNvSpPr>
              <p:nvPr/>
            </p:nvSpPr>
            <p:spPr bwMode="auto">
              <a:xfrm>
                <a:off x="2536" y="2082"/>
                <a:ext cx="226" cy="8"/>
              </a:xfrm>
              <a:custGeom>
                <a:avLst/>
                <a:gdLst>
                  <a:gd name="T0" fmla="*/ 1 w 226"/>
                  <a:gd name="T1" fmla="*/ 0 h 8"/>
                  <a:gd name="T2" fmla="*/ 0 w 226"/>
                  <a:gd name="T3" fmla="*/ 8 h 8"/>
                  <a:gd name="T4" fmla="*/ 226 w 226"/>
                  <a:gd name="T5" fmla="*/ 7 h 8"/>
                  <a:gd name="T6" fmla="*/ 226 w 226"/>
                  <a:gd name="T7" fmla="*/ 2 h 8"/>
                  <a:gd name="T8" fmla="*/ 1 w 226"/>
                  <a:gd name="T9" fmla="*/ 0 h 8"/>
                  <a:gd name="T10" fmla="*/ 0 60000 65536"/>
                  <a:gd name="T11" fmla="*/ 0 60000 65536"/>
                  <a:gd name="T12" fmla="*/ 0 60000 65536"/>
                  <a:gd name="T13" fmla="*/ 0 60000 65536"/>
                  <a:gd name="T14" fmla="*/ 0 60000 65536"/>
                  <a:gd name="T15" fmla="*/ 0 w 226"/>
                  <a:gd name="T16" fmla="*/ 0 h 8"/>
                  <a:gd name="T17" fmla="*/ 226 w 226"/>
                  <a:gd name="T18" fmla="*/ 8 h 8"/>
                </a:gdLst>
                <a:ahLst/>
                <a:cxnLst>
                  <a:cxn ang="T10">
                    <a:pos x="T0" y="T1"/>
                  </a:cxn>
                  <a:cxn ang="T11">
                    <a:pos x="T2" y="T3"/>
                  </a:cxn>
                  <a:cxn ang="T12">
                    <a:pos x="T4" y="T5"/>
                  </a:cxn>
                  <a:cxn ang="T13">
                    <a:pos x="T6" y="T7"/>
                  </a:cxn>
                  <a:cxn ang="T14">
                    <a:pos x="T8" y="T9"/>
                  </a:cxn>
                </a:cxnLst>
                <a:rect l="T15" t="T16" r="T17" b="T18"/>
                <a:pathLst>
                  <a:path w="226" h="8">
                    <a:moveTo>
                      <a:pt x="1" y="0"/>
                    </a:moveTo>
                    <a:lnTo>
                      <a:pt x="0" y="8"/>
                    </a:lnTo>
                    <a:lnTo>
                      <a:pt x="226" y="7"/>
                    </a:lnTo>
                    <a:lnTo>
                      <a:pt x="226" y="2"/>
                    </a:lnTo>
                    <a:lnTo>
                      <a:pt x="1" y="0"/>
                    </a:lnTo>
                    <a:close/>
                  </a:path>
                </a:pathLst>
              </a:custGeom>
              <a:solidFill>
                <a:srgbClr val="303333"/>
              </a:solidFill>
              <a:ln w="9525">
                <a:noFill/>
                <a:round/>
                <a:headEnd/>
                <a:tailEnd/>
              </a:ln>
            </p:spPr>
            <p:txBody>
              <a:bodyPr/>
              <a:lstStyle/>
              <a:p>
                <a:endParaRPr lang="en-US"/>
              </a:p>
            </p:txBody>
          </p:sp>
          <p:sp>
            <p:nvSpPr>
              <p:cNvPr id="22108" name="Freeform 811"/>
              <p:cNvSpPr>
                <a:spLocks/>
              </p:cNvSpPr>
              <p:nvPr/>
            </p:nvSpPr>
            <p:spPr bwMode="auto">
              <a:xfrm>
                <a:off x="2520" y="2083"/>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endParaRPr lang="en-US"/>
              </a:p>
            </p:txBody>
          </p:sp>
          <p:sp>
            <p:nvSpPr>
              <p:cNvPr id="22109" name="Freeform 812"/>
              <p:cNvSpPr>
                <a:spLocks/>
              </p:cNvSpPr>
              <p:nvPr/>
            </p:nvSpPr>
            <p:spPr bwMode="auto">
              <a:xfrm>
                <a:off x="2536" y="2247"/>
                <a:ext cx="227" cy="11"/>
              </a:xfrm>
              <a:custGeom>
                <a:avLst/>
                <a:gdLst>
                  <a:gd name="T0" fmla="*/ 0 w 227"/>
                  <a:gd name="T1" fmla="*/ 0 h 11"/>
                  <a:gd name="T2" fmla="*/ 1 w 227"/>
                  <a:gd name="T3" fmla="*/ 7 h 11"/>
                  <a:gd name="T4" fmla="*/ 227 w 227"/>
                  <a:gd name="T5" fmla="*/ 11 h 11"/>
                  <a:gd name="T6" fmla="*/ 226 w 227"/>
                  <a:gd name="T7" fmla="*/ 5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1" y="7"/>
                    </a:lnTo>
                    <a:lnTo>
                      <a:pt x="227" y="11"/>
                    </a:lnTo>
                    <a:lnTo>
                      <a:pt x="226" y="5"/>
                    </a:lnTo>
                    <a:lnTo>
                      <a:pt x="0" y="0"/>
                    </a:lnTo>
                    <a:close/>
                  </a:path>
                </a:pathLst>
              </a:custGeom>
              <a:solidFill>
                <a:srgbClr val="303333"/>
              </a:solidFill>
              <a:ln w="9525">
                <a:noFill/>
                <a:round/>
                <a:headEnd/>
                <a:tailEnd/>
              </a:ln>
            </p:spPr>
            <p:txBody>
              <a:bodyPr/>
              <a:lstStyle/>
              <a:p>
                <a:endParaRPr lang="en-US"/>
              </a:p>
            </p:txBody>
          </p:sp>
          <p:sp>
            <p:nvSpPr>
              <p:cNvPr id="22110" name="Freeform 813"/>
              <p:cNvSpPr>
                <a:spLocks/>
              </p:cNvSpPr>
              <p:nvPr/>
            </p:nvSpPr>
            <p:spPr bwMode="auto">
              <a:xfrm>
                <a:off x="2520" y="2247"/>
                <a:ext cx="17" cy="20"/>
              </a:xfrm>
              <a:custGeom>
                <a:avLst/>
                <a:gdLst>
                  <a:gd name="T0" fmla="*/ 16 w 17"/>
                  <a:gd name="T1" fmla="*/ 0 h 20"/>
                  <a:gd name="T2" fmla="*/ 0 w 17"/>
                  <a:gd name="T3" fmla="*/ 0 h 20"/>
                  <a:gd name="T4" fmla="*/ 0 w 17"/>
                  <a:gd name="T5" fmla="*/ 20 h 20"/>
                  <a:gd name="T6" fmla="*/ 17 w 17"/>
                  <a:gd name="T7" fmla="*/ 6 h 20"/>
                  <a:gd name="T8" fmla="*/ 16 w 17"/>
                  <a:gd name="T9" fmla="*/ 0 h 20"/>
                  <a:gd name="T10" fmla="*/ 0 60000 65536"/>
                  <a:gd name="T11" fmla="*/ 0 60000 65536"/>
                  <a:gd name="T12" fmla="*/ 0 60000 65536"/>
                  <a:gd name="T13" fmla="*/ 0 60000 65536"/>
                  <a:gd name="T14" fmla="*/ 0 60000 65536"/>
                  <a:gd name="T15" fmla="*/ 0 w 17"/>
                  <a:gd name="T16" fmla="*/ 0 h 20"/>
                  <a:gd name="T17" fmla="*/ 17 w 17"/>
                  <a:gd name="T18" fmla="*/ 20 h 20"/>
                </a:gdLst>
                <a:ahLst/>
                <a:cxnLst>
                  <a:cxn ang="T10">
                    <a:pos x="T0" y="T1"/>
                  </a:cxn>
                  <a:cxn ang="T11">
                    <a:pos x="T2" y="T3"/>
                  </a:cxn>
                  <a:cxn ang="T12">
                    <a:pos x="T4" y="T5"/>
                  </a:cxn>
                  <a:cxn ang="T13">
                    <a:pos x="T6" y="T7"/>
                  </a:cxn>
                  <a:cxn ang="T14">
                    <a:pos x="T8" y="T9"/>
                  </a:cxn>
                </a:cxnLst>
                <a:rect l="T15" t="T16" r="T17" b="T18"/>
                <a:pathLst>
                  <a:path w="17" h="20">
                    <a:moveTo>
                      <a:pt x="16" y="0"/>
                    </a:moveTo>
                    <a:lnTo>
                      <a:pt x="0" y="0"/>
                    </a:lnTo>
                    <a:lnTo>
                      <a:pt x="0" y="20"/>
                    </a:lnTo>
                    <a:lnTo>
                      <a:pt x="17" y="6"/>
                    </a:lnTo>
                    <a:lnTo>
                      <a:pt x="16" y="0"/>
                    </a:lnTo>
                    <a:close/>
                  </a:path>
                </a:pathLst>
              </a:custGeom>
              <a:solidFill>
                <a:srgbClr val="000000"/>
              </a:solidFill>
              <a:ln w="9525">
                <a:noFill/>
                <a:round/>
                <a:headEnd/>
                <a:tailEnd/>
              </a:ln>
            </p:spPr>
            <p:txBody>
              <a:bodyPr/>
              <a:lstStyle/>
              <a:p>
                <a:endParaRPr lang="en-US"/>
              </a:p>
            </p:txBody>
          </p:sp>
          <p:sp>
            <p:nvSpPr>
              <p:cNvPr id="22111" name="Freeform 814"/>
              <p:cNvSpPr>
                <a:spLocks/>
              </p:cNvSpPr>
              <p:nvPr/>
            </p:nvSpPr>
            <p:spPr bwMode="auto">
              <a:xfrm>
                <a:off x="2520" y="2411"/>
                <a:ext cx="16" cy="20"/>
              </a:xfrm>
              <a:custGeom>
                <a:avLst/>
                <a:gdLst>
                  <a:gd name="T0" fmla="*/ 16 w 16"/>
                  <a:gd name="T1" fmla="*/ 0 h 20"/>
                  <a:gd name="T2" fmla="*/ 0 w 16"/>
                  <a:gd name="T3" fmla="*/ 0 h 20"/>
                  <a:gd name="T4" fmla="*/ 0 w 16"/>
                  <a:gd name="T5" fmla="*/ 20 h 20"/>
                  <a:gd name="T6" fmla="*/ 16 w 16"/>
                  <a:gd name="T7" fmla="*/ 6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6"/>
                    </a:lnTo>
                    <a:lnTo>
                      <a:pt x="16" y="0"/>
                    </a:lnTo>
                    <a:close/>
                  </a:path>
                </a:pathLst>
              </a:custGeom>
              <a:solidFill>
                <a:srgbClr val="000000"/>
              </a:solidFill>
              <a:ln w="9525">
                <a:noFill/>
                <a:round/>
                <a:headEnd/>
                <a:tailEnd/>
              </a:ln>
            </p:spPr>
            <p:txBody>
              <a:bodyPr/>
              <a:lstStyle/>
              <a:p>
                <a:endParaRPr lang="en-US"/>
              </a:p>
            </p:txBody>
          </p:sp>
          <p:sp>
            <p:nvSpPr>
              <p:cNvPr id="22112" name="Freeform 815"/>
              <p:cNvSpPr>
                <a:spLocks/>
              </p:cNvSpPr>
              <p:nvPr/>
            </p:nvSpPr>
            <p:spPr bwMode="auto">
              <a:xfrm>
                <a:off x="2568" y="2055"/>
                <a:ext cx="25" cy="19"/>
              </a:xfrm>
              <a:custGeom>
                <a:avLst/>
                <a:gdLst>
                  <a:gd name="T0" fmla="*/ 25 w 25"/>
                  <a:gd name="T1" fmla="*/ 0 h 19"/>
                  <a:gd name="T2" fmla="*/ 0 w 25"/>
                  <a:gd name="T3" fmla="*/ 19 h 19"/>
                  <a:gd name="T4" fmla="*/ 7 w 25"/>
                  <a:gd name="T5" fmla="*/ 19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7" y="19"/>
                    </a:lnTo>
                    <a:lnTo>
                      <a:pt x="24" y="5"/>
                    </a:lnTo>
                    <a:lnTo>
                      <a:pt x="25" y="0"/>
                    </a:lnTo>
                    <a:close/>
                  </a:path>
                </a:pathLst>
              </a:custGeom>
              <a:solidFill>
                <a:srgbClr val="0F1E30"/>
              </a:solidFill>
              <a:ln w="9525">
                <a:noFill/>
                <a:round/>
                <a:headEnd/>
                <a:tailEnd/>
              </a:ln>
            </p:spPr>
            <p:txBody>
              <a:bodyPr/>
              <a:lstStyle/>
              <a:p>
                <a:endParaRPr lang="en-US"/>
              </a:p>
            </p:txBody>
          </p:sp>
          <p:sp>
            <p:nvSpPr>
              <p:cNvPr id="22113" name="Freeform 816"/>
              <p:cNvSpPr>
                <a:spLocks/>
              </p:cNvSpPr>
              <p:nvPr/>
            </p:nvSpPr>
            <p:spPr bwMode="auto">
              <a:xfrm>
                <a:off x="2627" y="2055"/>
                <a:ext cx="25" cy="19"/>
              </a:xfrm>
              <a:custGeom>
                <a:avLst/>
                <a:gdLst>
                  <a:gd name="T0" fmla="*/ 25 w 25"/>
                  <a:gd name="T1" fmla="*/ 0 h 19"/>
                  <a:gd name="T2" fmla="*/ 0 w 25"/>
                  <a:gd name="T3" fmla="*/ 19 h 19"/>
                  <a:gd name="T4" fmla="*/ 8 w 25"/>
                  <a:gd name="T5" fmla="*/ 18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8" y="18"/>
                    </a:lnTo>
                    <a:lnTo>
                      <a:pt x="24" y="5"/>
                    </a:lnTo>
                    <a:lnTo>
                      <a:pt x="25" y="0"/>
                    </a:lnTo>
                    <a:close/>
                  </a:path>
                </a:pathLst>
              </a:custGeom>
              <a:solidFill>
                <a:srgbClr val="0F1E30"/>
              </a:solidFill>
              <a:ln w="9525">
                <a:noFill/>
                <a:round/>
                <a:headEnd/>
                <a:tailEnd/>
              </a:ln>
            </p:spPr>
            <p:txBody>
              <a:bodyPr/>
              <a:lstStyle/>
              <a:p>
                <a:endParaRPr lang="en-US"/>
              </a:p>
            </p:txBody>
          </p:sp>
          <p:sp>
            <p:nvSpPr>
              <p:cNvPr id="22114" name="Freeform 817"/>
              <p:cNvSpPr>
                <a:spLocks/>
              </p:cNvSpPr>
              <p:nvPr/>
            </p:nvSpPr>
            <p:spPr bwMode="auto">
              <a:xfrm>
                <a:off x="2690" y="2055"/>
                <a:ext cx="21" cy="19"/>
              </a:xfrm>
              <a:custGeom>
                <a:avLst/>
                <a:gdLst>
                  <a:gd name="T0" fmla="*/ 21 w 21"/>
                  <a:gd name="T1" fmla="*/ 0 h 19"/>
                  <a:gd name="T2" fmla="*/ 0 w 21"/>
                  <a:gd name="T3" fmla="*/ 19 h 19"/>
                  <a:gd name="T4" fmla="*/ 7 w 21"/>
                  <a:gd name="T5" fmla="*/ 19 h 19"/>
                  <a:gd name="T6" fmla="*/ 21 w 21"/>
                  <a:gd name="T7" fmla="*/ 5 h 19"/>
                  <a:gd name="T8" fmla="*/ 21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21" y="0"/>
                    </a:moveTo>
                    <a:lnTo>
                      <a:pt x="0" y="19"/>
                    </a:lnTo>
                    <a:lnTo>
                      <a:pt x="7" y="19"/>
                    </a:lnTo>
                    <a:lnTo>
                      <a:pt x="21" y="5"/>
                    </a:lnTo>
                    <a:lnTo>
                      <a:pt x="21" y="0"/>
                    </a:lnTo>
                    <a:close/>
                  </a:path>
                </a:pathLst>
              </a:custGeom>
              <a:solidFill>
                <a:srgbClr val="0F1E30"/>
              </a:solidFill>
              <a:ln w="9525">
                <a:noFill/>
                <a:round/>
                <a:headEnd/>
                <a:tailEnd/>
              </a:ln>
            </p:spPr>
            <p:txBody>
              <a:bodyPr/>
              <a:lstStyle/>
              <a:p>
                <a:endParaRPr lang="en-US"/>
              </a:p>
            </p:txBody>
          </p:sp>
          <p:sp>
            <p:nvSpPr>
              <p:cNvPr id="22115" name="Freeform 818"/>
              <p:cNvSpPr>
                <a:spLocks/>
              </p:cNvSpPr>
              <p:nvPr/>
            </p:nvSpPr>
            <p:spPr bwMode="auto">
              <a:xfrm>
                <a:off x="2592" y="2055"/>
                <a:ext cx="15" cy="18"/>
              </a:xfrm>
              <a:custGeom>
                <a:avLst/>
                <a:gdLst>
                  <a:gd name="T0" fmla="*/ 1 w 15"/>
                  <a:gd name="T1" fmla="*/ 0 h 18"/>
                  <a:gd name="T2" fmla="*/ 0 w 15"/>
                  <a:gd name="T3" fmla="*/ 5 h 18"/>
                  <a:gd name="T4" fmla="*/ 9 w 15"/>
                  <a:gd name="T5" fmla="*/ 18 h 18"/>
                  <a:gd name="T6" fmla="*/ 15 w 15"/>
                  <a:gd name="T7" fmla="*/ 18 h 18"/>
                  <a:gd name="T8" fmla="*/ 1 w 15"/>
                  <a:gd name="T9" fmla="*/ 0 h 18"/>
                  <a:gd name="T10" fmla="*/ 0 60000 65536"/>
                  <a:gd name="T11" fmla="*/ 0 60000 65536"/>
                  <a:gd name="T12" fmla="*/ 0 60000 65536"/>
                  <a:gd name="T13" fmla="*/ 0 60000 65536"/>
                  <a:gd name="T14" fmla="*/ 0 60000 65536"/>
                  <a:gd name="T15" fmla="*/ 0 w 15"/>
                  <a:gd name="T16" fmla="*/ 0 h 18"/>
                  <a:gd name="T17" fmla="*/ 15 w 15"/>
                  <a:gd name="T18" fmla="*/ 18 h 18"/>
                </a:gdLst>
                <a:ahLst/>
                <a:cxnLst>
                  <a:cxn ang="T10">
                    <a:pos x="T0" y="T1"/>
                  </a:cxn>
                  <a:cxn ang="T11">
                    <a:pos x="T2" y="T3"/>
                  </a:cxn>
                  <a:cxn ang="T12">
                    <a:pos x="T4" y="T5"/>
                  </a:cxn>
                  <a:cxn ang="T13">
                    <a:pos x="T6" y="T7"/>
                  </a:cxn>
                  <a:cxn ang="T14">
                    <a:pos x="T8" y="T9"/>
                  </a:cxn>
                </a:cxnLst>
                <a:rect l="T15" t="T16" r="T17" b="T18"/>
                <a:pathLst>
                  <a:path w="15" h="18">
                    <a:moveTo>
                      <a:pt x="1" y="0"/>
                    </a:moveTo>
                    <a:lnTo>
                      <a:pt x="0" y="5"/>
                    </a:lnTo>
                    <a:lnTo>
                      <a:pt x="9" y="18"/>
                    </a:lnTo>
                    <a:lnTo>
                      <a:pt x="15" y="18"/>
                    </a:lnTo>
                    <a:lnTo>
                      <a:pt x="1" y="0"/>
                    </a:lnTo>
                    <a:close/>
                  </a:path>
                </a:pathLst>
              </a:custGeom>
              <a:solidFill>
                <a:srgbClr val="617087"/>
              </a:solidFill>
              <a:ln w="9525">
                <a:noFill/>
                <a:round/>
                <a:headEnd/>
                <a:tailEnd/>
              </a:ln>
            </p:spPr>
            <p:txBody>
              <a:bodyPr/>
              <a:lstStyle/>
              <a:p>
                <a:endParaRPr lang="en-US"/>
              </a:p>
            </p:txBody>
          </p:sp>
          <p:sp>
            <p:nvSpPr>
              <p:cNvPr id="22116" name="Freeform 819"/>
              <p:cNvSpPr>
                <a:spLocks/>
              </p:cNvSpPr>
              <p:nvPr/>
            </p:nvSpPr>
            <p:spPr bwMode="auto">
              <a:xfrm>
                <a:off x="2651" y="2055"/>
                <a:ext cx="19" cy="18"/>
              </a:xfrm>
              <a:custGeom>
                <a:avLst/>
                <a:gdLst>
                  <a:gd name="T0" fmla="*/ 1 w 19"/>
                  <a:gd name="T1" fmla="*/ 0 h 18"/>
                  <a:gd name="T2" fmla="*/ 0 w 19"/>
                  <a:gd name="T3" fmla="*/ 5 h 18"/>
                  <a:gd name="T4" fmla="*/ 12 w 19"/>
                  <a:gd name="T5" fmla="*/ 18 h 18"/>
                  <a:gd name="T6" fmla="*/ 19 w 19"/>
                  <a:gd name="T7" fmla="*/ 18 h 18"/>
                  <a:gd name="T8" fmla="*/ 1 w 19"/>
                  <a:gd name="T9" fmla="*/ 0 h 18"/>
                  <a:gd name="T10" fmla="*/ 0 60000 65536"/>
                  <a:gd name="T11" fmla="*/ 0 60000 65536"/>
                  <a:gd name="T12" fmla="*/ 0 60000 65536"/>
                  <a:gd name="T13" fmla="*/ 0 60000 65536"/>
                  <a:gd name="T14" fmla="*/ 0 60000 65536"/>
                  <a:gd name="T15" fmla="*/ 0 w 19"/>
                  <a:gd name="T16" fmla="*/ 0 h 18"/>
                  <a:gd name="T17" fmla="*/ 19 w 19"/>
                  <a:gd name="T18" fmla="*/ 18 h 18"/>
                </a:gdLst>
                <a:ahLst/>
                <a:cxnLst>
                  <a:cxn ang="T10">
                    <a:pos x="T0" y="T1"/>
                  </a:cxn>
                  <a:cxn ang="T11">
                    <a:pos x="T2" y="T3"/>
                  </a:cxn>
                  <a:cxn ang="T12">
                    <a:pos x="T4" y="T5"/>
                  </a:cxn>
                  <a:cxn ang="T13">
                    <a:pos x="T6" y="T7"/>
                  </a:cxn>
                  <a:cxn ang="T14">
                    <a:pos x="T8" y="T9"/>
                  </a:cxn>
                </a:cxnLst>
                <a:rect l="T15" t="T16" r="T17" b="T18"/>
                <a:pathLst>
                  <a:path w="19" h="18">
                    <a:moveTo>
                      <a:pt x="1" y="0"/>
                    </a:moveTo>
                    <a:lnTo>
                      <a:pt x="0" y="5"/>
                    </a:lnTo>
                    <a:lnTo>
                      <a:pt x="12" y="18"/>
                    </a:lnTo>
                    <a:lnTo>
                      <a:pt x="19" y="18"/>
                    </a:lnTo>
                    <a:lnTo>
                      <a:pt x="1" y="0"/>
                    </a:lnTo>
                    <a:close/>
                  </a:path>
                </a:pathLst>
              </a:custGeom>
              <a:solidFill>
                <a:srgbClr val="617087"/>
              </a:solidFill>
              <a:ln w="9525">
                <a:noFill/>
                <a:round/>
                <a:headEnd/>
                <a:tailEnd/>
              </a:ln>
            </p:spPr>
            <p:txBody>
              <a:bodyPr/>
              <a:lstStyle/>
              <a:p>
                <a:endParaRPr lang="en-US"/>
              </a:p>
            </p:txBody>
          </p:sp>
          <p:sp>
            <p:nvSpPr>
              <p:cNvPr id="22117" name="Freeform 820"/>
              <p:cNvSpPr>
                <a:spLocks/>
              </p:cNvSpPr>
              <p:nvPr/>
            </p:nvSpPr>
            <p:spPr bwMode="auto">
              <a:xfrm>
                <a:off x="2537" y="2035"/>
                <a:ext cx="226" cy="22"/>
              </a:xfrm>
              <a:custGeom>
                <a:avLst/>
                <a:gdLst>
                  <a:gd name="T0" fmla="*/ 9 w 226"/>
                  <a:gd name="T1" fmla="*/ 0 h 22"/>
                  <a:gd name="T2" fmla="*/ 0 w 226"/>
                  <a:gd name="T3" fmla="*/ 21 h 22"/>
                  <a:gd name="T4" fmla="*/ 225 w 226"/>
                  <a:gd name="T5" fmla="*/ 22 h 22"/>
                  <a:gd name="T6" fmla="*/ 226 w 226"/>
                  <a:gd name="T7" fmla="*/ 0 h 22"/>
                  <a:gd name="T8" fmla="*/ 9 w 226"/>
                  <a:gd name="T9" fmla="*/ 0 h 22"/>
                  <a:gd name="T10" fmla="*/ 0 60000 65536"/>
                  <a:gd name="T11" fmla="*/ 0 60000 65536"/>
                  <a:gd name="T12" fmla="*/ 0 60000 65536"/>
                  <a:gd name="T13" fmla="*/ 0 60000 65536"/>
                  <a:gd name="T14" fmla="*/ 0 60000 65536"/>
                  <a:gd name="T15" fmla="*/ 0 w 226"/>
                  <a:gd name="T16" fmla="*/ 0 h 22"/>
                  <a:gd name="T17" fmla="*/ 226 w 226"/>
                  <a:gd name="T18" fmla="*/ 22 h 22"/>
                </a:gdLst>
                <a:ahLst/>
                <a:cxnLst>
                  <a:cxn ang="T10">
                    <a:pos x="T0" y="T1"/>
                  </a:cxn>
                  <a:cxn ang="T11">
                    <a:pos x="T2" y="T3"/>
                  </a:cxn>
                  <a:cxn ang="T12">
                    <a:pos x="T4" y="T5"/>
                  </a:cxn>
                  <a:cxn ang="T13">
                    <a:pos x="T6" y="T7"/>
                  </a:cxn>
                  <a:cxn ang="T14">
                    <a:pos x="T8" y="T9"/>
                  </a:cxn>
                </a:cxnLst>
                <a:rect l="T15" t="T16" r="T17" b="T18"/>
                <a:pathLst>
                  <a:path w="226" h="22">
                    <a:moveTo>
                      <a:pt x="9" y="0"/>
                    </a:moveTo>
                    <a:lnTo>
                      <a:pt x="0" y="21"/>
                    </a:lnTo>
                    <a:lnTo>
                      <a:pt x="225" y="22"/>
                    </a:lnTo>
                    <a:lnTo>
                      <a:pt x="226" y="0"/>
                    </a:lnTo>
                    <a:lnTo>
                      <a:pt x="9" y="0"/>
                    </a:lnTo>
                    <a:close/>
                  </a:path>
                </a:pathLst>
              </a:custGeom>
              <a:solidFill>
                <a:srgbClr val="304259"/>
              </a:solidFill>
              <a:ln w="9525">
                <a:noFill/>
                <a:round/>
                <a:headEnd/>
                <a:tailEnd/>
              </a:ln>
            </p:spPr>
            <p:txBody>
              <a:bodyPr/>
              <a:lstStyle/>
              <a:p>
                <a:endParaRPr lang="en-US"/>
              </a:p>
            </p:txBody>
          </p:sp>
          <p:sp>
            <p:nvSpPr>
              <p:cNvPr id="22118" name="Freeform 821"/>
              <p:cNvSpPr>
                <a:spLocks/>
              </p:cNvSpPr>
              <p:nvPr/>
            </p:nvSpPr>
            <p:spPr bwMode="auto">
              <a:xfrm>
                <a:off x="2546" y="2035"/>
                <a:ext cx="217" cy="14"/>
              </a:xfrm>
              <a:custGeom>
                <a:avLst/>
                <a:gdLst>
                  <a:gd name="T0" fmla="*/ 0 w 217"/>
                  <a:gd name="T1" fmla="*/ 0 h 14"/>
                  <a:gd name="T2" fmla="*/ 0 w 217"/>
                  <a:gd name="T3" fmla="*/ 13 h 14"/>
                  <a:gd name="T4" fmla="*/ 216 w 217"/>
                  <a:gd name="T5" fmla="*/ 14 h 14"/>
                  <a:gd name="T6" fmla="*/ 217 w 217"/>
                  <a:gd name="T7" fmla="*/ 0 h 14"/>
                  <a:gd name="T8" fmla="*/ 0 w 217"/>
                  <a:gd name="T9" fmla="*/ 0 h 14"/>
                  <a:gd name="T10" fmla="*/ 0 60000 65536"/>
                  <a:gd name="T11" fmla="*/ 0 60000 65536"/>
                  <a:gd name="T12" fmla="*/ 0 60000 65536"/>
                  <a:gd name="T13" fmla="*/ 0 60000 65536"/>
                  <a:gd name="T14" fmla="*/ 0 60000 65536"/>
                  <a:gd name="T15" fmla="*/ 0 w 217"/>
                  <a:gd name="T16" fmla="*/ 0 h 14"/>
                  <a:gd name="T17" fmla="*/ 217 w 217"/>
                  <a:gd name="T18" fmla="*/ 14 h 14"/>
                </a:gdLst>
                <a:ahLst/>
                <a:cxnLst>
                  <a:cxn ang="T10">
                    <a:pos x="T0" y="T1"/>
                  </a:cxn>
                  <a:cxn ang="T11">
                    <a:pos x="T2" y="T3"/>
                  </a:cxn>
                  <a:cxn ang="T12">
                    <a:pos x="T4" y="T5"/>
                  </a:cxn>
                  <a:cxn ang="T13">
                    <a:pos x="T6" y="T7"/>
                  </a:cxn>
                  <a:cxn ang="T14">
                    <a:pos x="T8" y="T9"/>
                  </a:cxn>
                </a:cxnLst>
                <a:rect l="T15" t="T16" r="T17" b="T18"/>
                <a:pathLst>
                  <a:path w="217" h="14">
                    <a:moveTo>
                      <a:pt x="0" y="0"/>
                    </a:moveTo>
                    <a:lnTo>
                      <a:pt x="0" y="13"/>
                    </a:lnTo>
                    <a:lnTo>
                      <a:pt x="216" y="14"/>
                    </a:lnTo>
                    <a:lnTo>
                      <a:pt x="217" y="0"/>
                    </a:lnTo>
                    <a:lnTo>
                      <a:pt x="0" y="0"/>
                    </a:lnTo>
                    <a:close/>
                  </a:path>
                </a:pathLst>
              </a:custGeom>
              <a:solidFill>
                <a:srgbClr val="0F1E30"/>
              </a:solidFill>
              <a:ln w="9525">
                <a:noFill/>
                <a:round/>
                <a:headEnd/>
                <a:tailEnd/>
              </a:ln>
            </p:spPr>
            <p:txBody>
              <a:bodyPr/>
              <a:lstStyle/>
              <a:p>
                <a:endParaRPr lang="en-US"/>
              </a:p>
            </p:txBody>
          </p:sp>
          <p:sp>
            <p:nvSpPr>
              <p:cNvPr id="22119" name="Freeform 822"/>
              <p:cNvSpPr>
                <a:spLocks/>
              </p:cNvSpPr>
              <p:nvPr/>
            </p:nvSpPr>
            <p:spPr bwMode="auto">
              <a:xfrm>
                <a:off x="2575" y="2060"/>
                <a:ext cx="26" cy="14"/>
              </a:xfrm>
              <a:custGeom>
                <a:avLst/>
                <a:gdLst>
                  <a:gd name="T0" fmla="*/ 17 w 26"/>
                  <a:gd name="T1" fmla="*/ 0 h 14"/>
                  <a:gd name="T2" fmla="*/ 0 w 26"/>
                  <a:gd name="T3" fmla="*/ 14 h 14"/>
                  <a:gd name="T4" fmla="*/ 26 w 26"/>
                  <a:gd name="T5" fmla="*/ 13 h 14"/>
                  <a:gd name="T6" fmla="*/ 17 w 26"/>
                  <a:gd name="T7" fmla="*/ 0 h 14"/>
                  <a:gd name="T8" fmla="*/ 0 60000 65536"/>
                  <a:gd name="T9" fmla="*/ 0 60000 65536"/>
                  <a:gd name="T10" fmla="*/ 0 60000 65536"/>
                  <a:gd name="T11" fmla="*/ 0 60000 65536"/>
                  <a:gd name="T12" fmla="*/ 0 w 26"/>
                  <a:gd name="T13" fmla="*/ 0 h 14"/>
                  <a:gd name="T14" fmla="*/ 26 w 26"/>
                  <a:gd name="T15" fmla="*/ 14 h 14"/>
                </a:gdLst>
                <a:ahLst/>
                <a:cxnLst>
                  <a:cxn ang="T8">
                    <a:pos x="T0" y="T1"/>
                  </a:cxn>
                  <a:cxn ang="T9">
                    <a:pos x="T2" y="T3"/>
                  </a:cxn>
                  <a:cxn ang="T10">
                    <a:pos x="T4" y="T5"/>
                  </a:cxn>
                  <a:cxn ang="T11">
                    <a:pos x="T6" y="T7"/>
                  </a:cxn>
                </a:cxnLst>
                <a:rect l="T12" t="T13" r="T14" b="T15"/>
                <a:pathLst>
                  <a:path w="26" h="14">
                    <a:moveTo>
                      <a:pt x="17" y="0"/>
                    </a:moveTo>
                    <a:lnTo>
                      <a:pt x="0" y="14"/>
                    </a:lnTo>
                    <a:lnTo>
                      <a:pt x="26" y="13"/>
                    </a:lnTo>
                    <a:lnTo>
                      <a:pt x="17" y="0"/>
                    </a:lnTo>
                    <a:close/>
                  </a:path>
                </a:pathLst>
              </a:custGeom>
              <a:solidFill>
                <a:srgbClr val="828FA1"/>
              </a:solidFill>
              <a:ln w="9525">
                <a:noFill/>
                <a:round/>
                <a:headEnd/>
                <a:tailEnd/>
              </a:ln>
            </p:spPr>
            <p:txBody>
              <a:bodyPr/>
              <a:lstStyle/>
              <a:p>
                <a:endParaRPr lang="en-US"/>
              </a:p>
            </p:txBody>
          </p:sp>
          <p:sp>
            <p:nvSpPr>
              <p:cNvPr id="22120" name="Freeform 823"/>
              <p:cNvSpPr>
                <a:spLocks/>
              </p:cNvSpPr>
              <p:nvPr/>
            </p:nvSpPr>
            <p:spPr bwMode="auto">
              <a:xfrm>
                <a:off x="2635" y="2060"/>
                <a:ext cx="28" cy="13"/>
              </a:xfrm>
              <a:custGeom>
                <a:avLst/>
                <a:gdLst>
                  <a:gd name="T0" fmla="*/ 16 w 28"/>
                  <a:gd name="T1" fmla="*/ 0 h 13"/>
                  <a:gd name="T2" fmla="*/ 0 w 28"/>
                  <a:gd name="T3" fmla="*/ 13 h 13"/>
                  <a:gd name="T4" fmla="*/ 28 w 28"/>
                  <a:gd name="T5" fmla="*/ 13 h 13"/>
                  <a:gd name="T6" fmla="*/ 16 w 28"/>
                  <a:gd name="T7" fmla="*/ 0 h 13"/>
                  <a:gd name="T8" fmla="*/ 0 60000 65536"/>
                  <a:gd name="T9" fmla="*/ 0 60000 65536"/>
                  <a:gd name="T10" fmla="*/ 0 60000 65536"/>
                  <a:gd name="T11" fmla="*/ 0 60000 65536"/>
                  <a:gd name="T12" fmla="*/ 0 w 28"/>
                  <a:gd name="T13" fmla="*/ 0 h 13"/>
                  <a:gd name="T14" fmla="*/ 28 w 28"/>
                  <a:gd name="T15" fmla="*/ 13 h 13"/>
                </a:gdLst>
                <a:ahLst/>
                <a:cxnLst>
                  <a:cxn ang="T8">
                    <a:pos x="T0" y="T1"/>
                  </a:cxn>
                  <a:cxn ang="T9">
                    <a:pos x="T2" y="T3"/>
                  </a:cxn>
                  <a:cxn ang="T10">
                    <a:pos x="T4" y="T5"/>
                  </a:cxn>
                  <a:cxn ang="T11">
                    <a:pos x="T6" y="T7"/>
                  </a:cxn>
                </a:cxnLst>
                <a:rect l="T12" t="T13" r="T14" b="T15"/>
                <a:pathLst>
                  <a:path w="28" h="13">
                    <a:moveTo>
                      <a:pt x="16" y="0"/>
                    </a:moveTo>
                    <a:lnTo>
                      <a:pt x="0" y="13"/>
                    </a:lnTo>
                    <a:lnTo>
                      <a:pt x="28" y="13"/>
                    </a:lnTo>
                    <a:lnTo>
                      <a:pt x="16" y="0"/>
                    </a:lnTo>
                    <a:close/>
                  </a:path>
                </a:pathLst>
              </a:custGeom>
              <a:solidFill>
                <a:srgbClr val="828FA1"/>
              </a:solidFill>
              <a:ln w="9525">
                <a:noFill/>
                <a:round/>
                <a:headEnd/>
                <a:tailEnd/>
              </a:ln>
            </p:spPr>
            <p:txBody>
              <a:bodyPr/>
              <a:lstStyle/>
              <a:p>
                <a:endParaRPr lang="en-US"/>
              </a:p>
            </p:txBody>
          </p:sp>
          <p:sp>
            <p:nvSpPr>
              <p:cNvPr id="22121" name="Freeform 824"/>
              <p:cNvSpPr>
                <a:spLocks/>
              </p:cNvSpPr>
              <p:nvPr/>
            </p:nvSpPr>
            <p:spPr bwMode="auto">
              <a:xfrm>
                <a:off x="2697" y="2060"/>
                <a:ext cx="27" cy="14"/>
              </a:xfrm>
              <a:custGeom>
                <a:avLst/>
                <a:gdLst>
                  <a:gd name="T0" fmla="*/ 14 w 27"/>
                  <a:gd name="T1" fmla="*/ 0 h 14"/>
                  <a:gd name="T2" fmla="*/ 0 w 27"/>
                  <a:gd name="T3" fmla="*/ 14 h 14"/>
                  <a:gd name="T4" fmla="*/ 27 w 27"/>
                  <a:gd name="T5" fmla="*/ 14 h 14"/>
                  <a:gd name="T6" fmla="*/ 14 w 27"/>
                  <a:gd name="T7" fmla="*/ 0 h 14"/>
                  <a:gd name="T8" fmla="*/ 0 60000 65536"/>
                  <a:gd name="T9" fmla="*/ 0 60000 65536"/>
                  <a:gd name="T10" fmla="*/ 0 60000 65536"/>
                  <a:gd name="T11" fmla="*/ 0 60000 65536"/>
                  <a:gd name="T12" fmla="*/ 0 w 27"/>
                  <a:gd name="T13" fmla="*/ 0 h 14"/>
                  <a:gd name="T14" fmla="*/ 27 w 27"/>
                  <a:gd name="T15" fmla="*/ 14 h 14"/>
                </a:gdLst>
                <a:ahLst/>
                <a:cxnLst>
                  <a:cxn ang="T8">
                    <a:pos x="T0" y="T1"/>
                  </a:cxn>
                  <a:cxn ang="T9">
                    <a:pos x="T2" y="T3"/>
                  </a:cxn>
                  <a:cxn ang="T10">
                    <a:pos x="T4" y="T5"/>
                  </a:cxn>
                  <a:cxn ang="T11">
                    <a:pos x="T6" y="T7"/>
                  </a:cxn>
                </a:cxnLst>
                <a:rect l="T12" t="T13" r="T14" b="T15"/>
                <a:pathLst>
                  <a:path w="27" h="14">
                    <a:moveTo>
                      <a:pt x="14" y="0"/>
                    </a:moveTo>
                    <a:lnTo>
                      <a:pt x="0" y="14"/>
                    </a:lnTo>
                    <a:lnTo>
                      <a:pt x="27" y="14"/>
                    </a:lnTo>
                    <a:lnTo>
                      <a:pt x="14" y="0"/>
                    </a:lnTo>
                    <a:close/>
                  </a:path>
                </a:pathLst>
              </a:custGeom>
              <a:solidFill>
                <a:srgbClr val="828FA1"/>
              </a:solidFill>
              <a:ln w="9525">
                <a:noFill/>
                <a:round/>
                <a:headEnd/>
                <a:tailEnd/>
              </a:ln>
            </p:spPr>
            <p:txBody>
              <a:bodyPr/>
              <a:lstStyle/>
              <a:p>
                <a:endParaRPr lang="en-US"/>
              </a:p>
            </p:txBody>
          </p:sp>
          <p:sp>
            <p:nvSpPr>
              <p:cNvPr id="22122" name="Freeform 825"/>
              <p:cNvSpPr>
                <a:spLocks/>
              </p:cNvSpPr>
              <p:nvPr/>
            </p:nvSpPr>
            <p:spPr bwMode="auto">
              <a:xfrm>
                <a:off x="2711" y="2055"/>
                <a:ext cx="18" cy="19"/>
              </a:xfrm>
              <a:custGeom>
                <a:avLst/>
                <a:gdLst>
                  <a:gd name="T0" fmla="*/ 0 w 18"/>
                  <a:gd name="T1" fmla="*/ 5 h 19"/>
                  <a:gd name="T2" fmla="*/ 0 w 18"/>
                  <a:gd name="T3" fmla="*/ 0 h 19"/>
                  <a:gd name="T4" fmla="*/ 18 w 18"/>
                  <a:gd name="T5" fmla="*/ 19 h 19"/>
                  <a:gd name="T6" fmla="*/ 13 w 18"/>
                  <a:gd name="T7" fmla="*/ 19 h 19"/>
                  <a:gd name="T8" fmla="*/ 0 w 18"/>
                  <a:gd name="T9" fmla="*/ 5 h 19"/>
                  <a:gd name="T10" fmla="*/ 0 60000 65536"/>
                  <a:gd name="T11" fmla="*/ 0 60000 65536"/>
                  <a:gd name="T12" fmla="*/ 0 60000 65536"/>
                  <a:gd name="T13" fmla="*/ 0 60000 65536"/>
                  <a:gd name="T14" fmla="*/ 0 60000 65536"/>
                  <a:gd name="T15" fmla="*/ 0 w 18"/>
                  <a:gd name="T16" fmla="*/ 0 h 19"/>
                  <a:gd name="T17" fmla="*/ 18 w 18"/>
                  <a:gd name="T18" fmla="*/ 19 h 19"/>
                </a:gdLst>
                <a:ahLst/>
                <a:cxnLst>
                  <a:cxn ang="T10">
                    <a:pos x="T0" y="T1"/>
                  </a:cxn>
                  <a:cxn ang="T11">
                    <a:pos x="T2" y="T3"/>
                  </a:cxn>
                  <a:cxn ang="T12">
                    <a:pos x="T4" y="T5"/>
                  </a:cxn>
                  <a:cxn ang="T13">
                    <a:pos x="T6" y="T7"/>
                  </a:cxn>
                  <a:cxn ang="T14">
                    <a:pos x="T8" y="T9"/>
                  </a:cxn>
                </a:cxnLst>
                <a:rect l="T15" t="T16" r="T17" b="T18"/>
                <a:pathLst>
                  <a:path w="18" h="19">
                    <a:moveTo>
                      <a:pt x="0" y="5"/>
                    </a:moveTo>
                    <a:lnTo>
                      <a:pt x="0" y="0"/>
                    </a:lnTo>
                    <a:lnTo>
                      <a:pt x="18" y="19"/>
                    </a:lnTo>
                    <a:lnTo>
                      <a:pt x="13" y="19"/>
                    </a:lnTo>
                    <a:lnTo>
                      <a:pt x="0" y="5"/>
                    </a:lnTo>
                    <a:close/>
                  </a:path>
                </a:pathLst>
              </a:custGeom>
              <a:solidFill>
                <a:srgbClr val="617087"/>
              </a:solidFill>
              <a:ln w="9525">
                <a:noFill/>
                <a:round/>
                <a:headEnd/>
                <a:tailEnd/>
              </a:ln>
            </p:spPr>
            <p:txBody>
              <a:bodyPr/>
              <a:lstStyle/>
              <a:p>
                <a:endParaRPr lang="en-US"/>
              </a:p>
            </p:txBody>
          </p:sp>
          <p:sp>
            <p:nvSpPr>
              <p:cNvPr id="22123" name="Freeform 826"/>
              <p:cNvSpPr>
                <a:spLocks/>
              </p:cNvSpPr>
              <p:nvPr/>
            </p:nvSpPr>
            <p:spPr bwMode="auto">
              <a:xfrm>
                <a:off x="2548" y="2048"/>
                <a:ext cx="41" cy="18"/>
              </a:xfrm>
              <a:custGeom>
                <a:avLst/>
                <a:gdLst>
                  <a:gd name="T0" fmla="*/ 14 w 41"/>
                  <a:gd name="T1" fmla="*/ 18 h 18"/>
                  <a:gd name="T2" fmla="*/ 0 w 41"/>
                  <a:gd name="T3" fmla="*/ 0 h 18"/>
                  <a:gd name="T4" fmla="*/ 41 w 41"/>
                  <a:gd name="T5" fmla="*/ 0 h 18"/>
                  <a:gd name="T6" fmla="*/ 14 w 41"/>
                  <a:gd name="T7" fmla="*/ 18 h 18"/>
                  <a:gd name="T8" fmla="*/ 0 60000 65536"/>
                  <a:gd name="T9" fmla="*/ 0 60000 65536"/>
                  <a:gd name="T10" fmla="*/ 0 60000 65536"/>
                  <a:gd name="T11" fmla="*/ 0 60000 65536"/>
                  <a:gd name="T12" fmla="*/ 0 w 41"/>
                  <a:gd name="T13" fmla="*/ 0 h 18"/>
                  <a:gd name="T14" fmla="*/ 41 w 41"/>
                  <a:gd name="T15" fmla="*/ 18 h 18"/>
                </a:gdLst>
                <a:ahLst/>
                <a:cxnLst>
                  <a:cxn ang="T8">
                    <a:pos x="T0" y="T1"/>
                  </a:cxn>
                  <a:cxn ang="T9">
                    <a:pos x="T2" y="T3"/>
                  </a:cxn>
                  <a:cxn ang="T10">
                    <a:pos x="T4" y="T5"/>
                  </a:cxn>
                  <a:cxn ang="T11">
                    <a:pos x="T6" y="T7"/>
                  </a:cxn>
                </a:cxnLst>
                <a:rect l="T12" t="T13" r="T14" b="T15"/>
                <a:pathLst>
                  <a:path w="41" h="18">
                    <a:moveTo>
                      <a:pt x="14" y="18"/>
                    </a:moveTo>
                    <a:lnTo>
                      <a:pt x="0" y="0"/>
                    </a:lnTo>
                    <a:lnTo>
                      <a:pt x="41" y="0"/>
                    </a:lnTo>
                    <a:lnTo>
                      <a:pt x="14" y="18"/>
                    </a:lnTo>
                    <a:close/>
                  </a:path>
                </a:pathLst>
              </a:custGeom>
              <a:solidFill>
                <a:srgbClr val="000000"/>
              </a:solidFill>
              <a:ln w="9525">
                <a:noFill/>
                <a:round/>
                <a:headEnd/>
                <a:tailEnd/>
              </a:ln>
            </p:spPr>
            <p:txBody>
              <a:bodyPr/>
              <a:lstStyle/>
              <a:p>
                <a:endParaRPr lang="en-US"/>
              </a:p>
            </p:txBody>
          </p:sp>
          <p:sp>
            <p:nvSpPr>
              <p:cNvPr id="22124" name="Freeform 827"/>
              <p:cNvSpPr>
                <a:spLocks/>
              </p:cNvSpPr>
              <p:nvPr/>
            </p:nvSpPr>
            <p:spPr bwMode="auto">
              <a:xfrm>
                <a:off x="2601" y="2048"/>
                <a:ext cx="42" cy="19"/>
              </a:xfrm>
              <a:custGeom>
                <a:avLst/>
                <a:gdLst>
                  <a:gd name="T0" fmla="*/ 17 w 42"/>
                  <a:gd name="T1" fmla="*/ 19 h 19"/>
                  <a:gd name="T2" fmla="*/ 0 w 42"/>
                  <a:gd name="T3" fmla="*/ 0 h 19"/>
                  <a:gd name="T4" fmla="*/ 42 w 42"/>
                  <a:gd name="T5" fmla="*/ 0 h 19"/>
                  <a:gd name="T6" fmla="*/ 17 w 42"/>
                  <a:gd name="T7" fmla="*/ 19 h 19"/>
                  <a:gd name="T8" fmla="*/ 0 60000 65536"/>
                  <a:gd name="T9" fmla="*/ 0 60000 65536"/>
                  <a:gd name="T10" fmla="*/ 0 60000 65536"/>
                  <a:gd name="T11" fmla="*/ 0 60000 65536"/>
                  <a:gd name="T12" fmla="*/ 0 w 42"/>
                  <a:gd name="T13" fmla="*/ 0 h 19"/>
                  <a:gd name="T14" fmla="*/ 42 w 42"/>
                  <a:gd name="T15" fmla="*/ 19 h 19"/>
                </a:gdLst>
                <a:ahLst/>
                <a:cxnLst>
                  <a:cxn ang="T8">
                    <a:pos x="T0" y="T1"/>
                  </a:cxn>
                  <a:cxn ang="T9">
                    <a:pos x="T2" y="T3"/>
                  </a:cxn>
                  <a:cxn ang="T10">
                    <a:pos x="T4" y="T5"/>
                  </a:cxn>
                  <a:cxn ang="T11">
                    <a:pos x="T6" y="T7"/>
                  </a:cxn>
                </a:cxnLst>
                <a:rect l="T12" t="T13" r="T14" b="T15"/>
                <a:pathLst>
                  <a:path w="42" h="19">
                    <a:moveTo>
                      <a:pt x="17" y="19"/>
                    </a:moveTo>
                    <a:lnTo>
                      <a:pt x="0" y="0"/>
                    </a:lnTo>
                    <a:lnTo>
                      <a:pt x="42" y="0"/>
                    </a:lnTo>
                    <a:lnTo>
                      <a:pt x="17" y="19"/>
                    </a:lnTo>
                    <a:close/>
                  </a:path>
                </a:pathLst>
              </a:custGeom>
              <a:solidFill>
                <a:srgbClr val="000000"/>
              </a:solidFill>
              <a:ln w="9525">
                <a:noFill/>
                <a:round/>
                <a:headEnd/>
                <a:tailEnd/>
              </a:ln>
            </p:spPr>
            <p:txBody>
              <a:bodyPr/>
              <a:lstStyle/>
              <a:p>
                <a:endParaRPr lang="en-US"/>
              </a:p>
            </p:txBody>
          </p:sp>
          <p:sp>
            <p:nvSpPr>
              <p:cNvPr id="22125" name="Freeform 828"/>
              <p:cNvSpPr>
                <a:spLocks/>
              </p:cNvSpPr>
              <p:nvPr/>
            </p:nvSpPr>
            <p:spPr bwMode="auto">
              <a:xfrm>
                <a:off x="2663" y="2049"/>
                <a:ext cx="41" cy="19"/>
              </a:xfrm>
              <a:custGeom>
                <a:avLst/>
                <a:gdLst>
                  <a:gd name="T0" fmla="*/ 17 w 41"/>
                  <a:gd name="T1" fmla="*/ 19 h 19"/>
                  <a:gd name="T2" fmla="*/ 0 w 41"/>
                  <a:gd name="T3" fmla="*/ 0 h 19"/>
                  <a:gd name="T4" fmla="*/ 41 w 41"/>
                  <a:gd name="T5" fmla="*/ 0 h 19"/>
                  <a:gd name="T6" fmla="*/ 17 w 41"/>
                  <a:gd name="T7" fmla="*/ 19 h 19"/>
                  <a:gd name="T8" fmla="*/ 0 60000 65536"/>
                  <a:gd name="T9" fmla="*/ 0 60000 65536"/>
                  <a:gd name="T10" fmla="*/ 0 60000 65536"/>
                  <a:gd name="T11" fmla="*/ 0 60000 65536"/>
                  <a:gd name="T12" fmla="*/ 0 w 41"/>
                  <a:gd name="T13" fmla="*/ 0 h 19"/>
                  <a:gd name="T14" fmla="*/ 41 w 41"/>
                  <a:gd name="T15" fmla="*/ 19 h 19"/>
                </a:gdLst>
                <a:ahLst/>
                <a:cxnLst>
                  <a:cxn ang="T8">
                    <a:pos x="T0" y="T1"/>
                  </a:cxn>
                  <a:cxn ang="T9">
                    <a:pos x="T2" y="T3"/>
                  </a:cxn>
                  <a:cxn ang="T10">
                    <a:pos x="T4" y="T5"/>
                  </a:cxn>
                  <a:cxn ang="T11">
                    <a:pos x="T6" y="T7"/>
                  </a:cxn>
                </a:cxnLst>
                <a:rect l="T12" t="T13" r="T14" b="T15"/>
                <a:pathLst>
                  <a:path w="41" h="19">
                    <a:moveTo>
                      <a:pt x="17" y="19"/>
                    </a:moveTo>
                    <a:lnTo>
                      <a:pt x="0" y="0"/>
                    </a:lnTo>
                    <a:lnTo>
                      <a:pt x="41" y="0"/>
                    </a:lnTo>
                    <a:lnTo>
                      <a:pt x="17" y="19"/>
                    </a:lnTo>
                    <a:close/>
                  </a:path>
                </a:pathLst>
              </a:custGeom>
              <a:solidFill>
                <a:srgbClr val="000000"/>
              </a:solidFill>
              <a:ln w="9525">
                <a:noFill/>
                <a:round/>
                <a:headEnd/>
                <a:tailEnd/>
              </a:ln>
            </p:spPr>
            <p:txBody>
              <a:bodyPr/>
              <a:lstStyle/>
              <a:p>
                <a:endParaRPr lang="en-US"/>
              </a:p>
            </p:txBody>
          </p:sp>
          <p:sp>
            <p:nvSpPr>
              <p:cNvPr id="22126" name="Freeform 829"/>
              <p:cNvSpPr>
                <a:spLocks/>
              </p:cNvSpPr>
              <p:nvPr/>
            </p:nvSpPr>
            <p:spPr bwMode="auto">
              <a:xfrm>
                <a:off x="2718" y="2048"/>
                <a:ext cx="42" cy="20"/>
              </a:xfrm>
              <a:custGeom>
                <a:avLst/>
                <a:gdLst>
                  <a:gd name="T0" fmla="*/ 20 w 42"/>
                  <a:gd name="T1" fmla="*/ 20 h 20"/>
                  <a:gd name="T2" fmla="*/ 0 w 42"/>
                  <a:gd name="T3" fmla="*/ 0 h 20"/>
                  <a:gd name="T4" fmla="*/ 42 w 42"/>
                  <a:gd name="T5" fmla="*/ 0 h 20"/>
                  <a:gd name="T6" fmla="*/ 20 w 42"/>
                  <a:gd name="T7" fmla="*/ 20 h 20"/>
                  <a:gd name="T8" fmla="*/ 0 60000 65536"/>
                  <a:gd name="T9" fmla="*/ 0 60000 65536"/>
                  <a:gd name="T10" fmla="*/ 0 60000 65536"/>
                  <a:gd name="T11" fmla="*/ 0 60000 65536"/>
                  <a:gd name="T12" fmla="*/ 0 w 42"/>
                  <a:gd name="T13" fmla="*/ 0 h 20"/>
                  <a:gd name="T14" fmla="*/ 42 w 42"/>
                  <a:gd name="T15" fmla="*/ 20 h 20"/>
                </a:gdLst>
                <a:ahLst/>
                <a:cxnLst>
                  <a:cxn ang="T8">
                    <a:pos x="T0" y="T1"/>
                  </a:cxn>
                  <a:cxn ang="T9">
                    <a:pos x="T2" y="T3"/>
                  </a:cxn>
                  <a:cxn ang="T10">
                    <a:pos x="T4" y="T5"/>
                  </a:cxn>
                  <a:cxn ang="T11">
                    <a:pos x="T6" y="T7"/>
                  </a:cxn>
                </a:cxnLst>
                <a:rect l="T12" t="T13" r="T14" b="T15"/>
                <a:pathLst>
                  <a:path w="42" h="20">
                    <a:moveTo>
                      <a:pt x="20" y="20"/>
                    </a:moveTo>
                    <a:lnTo>
                      <a:pt x="0" y="0"/>
                    </a:lnTo>
                    <a:lnTo>
                      <a:pt x="42" y="0"/>
                    </a:lnTo>
                    <a:lnTo>
                      <a:pt x="20" y="20"/>
                    </a:lnTo>
                    <a:close/>
                  </a:path>
                </a:pathLst>
              </a:custGeom>
              <a:solidFill>
                <a:srgbClr val="000000"/>
              </a:solidFill>
              <a:ln w="9525">
                <a:noFill/>
                <a:round/>
                <a:headEnd/>
                <a:tailEnd/>
              </a:ln>
            </p:spPr>
            <p:txBody>
              <a:bodyPr/>
              <a:lstStyle/>
              <a:p>
                <a:endParaRPr lang="en-US"/>
              </a:p>
            </p:txBody>
          </p:sp>
          <p:sp>
            <p:nvSpPr>
              <p:cNvPr id="22127" name="Freeform 830"/>
              <p:cNvSpPr>
                <a:spLocks/>
              </p:cNvSpPr>
              <p:nvPr/>
            </p:nvSpPr>
            <p:spPr bwMode="auto">
              <a:xfrm>
                <a:off x="2554" y="2056"/>
                <a:ext cx="23" cy="10"/>
              </a:xfrm>
              <a:custGeom>
                <a:avLst/>
                <a:gdLst>
                  <a:gd name="T0" fmla="*/ 0 w 23"/>
                  <a:gd name="T1" fmla="*/ 0 h 10"/>
                  <a:gd name="T2" fmla="*/ 23 w 23"/>
                  <a:gd name="T3" fmla="*/ 0 h 10"/>
                  <a:gd name="T4" fmla="*/ 8 w 23"/>
                  <a:gd name="T5" fmla="*/ 10 h 10"/>
                  <a:gd name="T6" fmla="*/ 0 w 23"/>
                  <a:gd name="T7" fmla="*/ 0 h 10"/>
                  <a:gd name="T8" fmla="*/ 0 60000 65536"/>
                  <a:gd name="T9" fmla="*/ 0 60000 65536"/>
                  <a:gd name="T10" fmla="*/ 0 60000 65536"/>
                  <a:gd name="T11" fmla="*/ 0 60000 65536"/>
                  <a:gd name="T12" fmla="*/ 0 w 23"/>
                  <a:gd name="T13" fmla="*/ 0 h 10"/>
                  <a:gd name="T14" fmla="*/ 23 w 23"/>
                  <a:gd name="T15" fmla="*/ 10 h 10"/>
                </a:gdLst>
                <a:ahLst/>
                <a:cxnLst>
                  <a:cxn ang="T8">
                    <a:pos x="T0" y="T1"/>
                  </a:cxn>
                  <a:cxn ang="T9">
                    <a:pos x="T2" y="T3"/>
                  </a:cxn>
                  <a:cxn ang="T10">
                    <a:pos x="T4" y="T5"/>
                  </a:cxn>
                  <a:cxn ang="T11">
                    <a:pos x="T6" y="T7"/>
                  </a:cxn>
                </a:cxnLst>
                <a:rect l="T12" t="T13" r="T14" b="T15"/>
                <a:pathLst>
                  <a:path w="23" h="10">
                    <a:moveTo>
                      <a:pt x="0" y="0"/>
                    </a:moveTo>
                    <a:lnTo>
                      <a:pt x="23" y="0"/>
                    </a:lnTo>
                    <a:lnTo>
                      <a:pt x="8" y="10"/>
                    </a:lnTo>
                    <a:lnTo>
                      <a:pt x="0" y="0"/>
                    </a:lnTo>
                    <a:close/>
                  </a:path>
                </a:pathLst>
              </a:custGeom>
              <a:solidFill>
                <a:srgbClr val="828FA1"/>
              </a:solidFill>
              <a:ln w="9525">
                <a:noFill/>
                <a:round/>
                <a:headEnd/>
                <a:tailEnd/>
              </a:ln>
            </p:spPr>
            <p:txBody>
              <a:bodyPr/>
              <a:lstStyle/>
              <a:p>
                <a:endParaRPr lang="en-US"/>
              </a:p>
            </p:txBody>
          </p:sp>
          <p:sp>
            <p:nvSpPr>
              <p:cNvPr id="22128" name="Freeform 831"/>
              <p:cNvSpPr>
                <a:spLocks/>
              </p:cNvSpPr>
              <p:nvPr/>
            </p:nvSpPr>
            <p:spPr bwMode="auto">
              <a:xfrm>
                <a:off x="2609" y="2056"/>
                <a:ext cx="23" cy="11"/>
              </a:xfrm>
              <a:custGeom>
                <a:avLst/>
                <a:gdLst>
                  <a:gd name="T0" fmla="*/ 0 w 23"/>
                  <a:gd name="T1" fmla="*/ 1 h 11"/>
                  <a:gd name="T2" fmla="*/ 23 w 23"/>
                  <a:gd name="T3" fmla="*/ 0 h 11"/>
                  <a:gd name="T4" fmla="*/ 9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9" y="11"/>
                    </a:lnTo>
                    <a:lnTo>
                      <a:pt x="0" y="1"/>
                    </a:lnTo>
                    <a:close/>
                  </a:path>
                </a:pathLst>
              </a:custGeom>
              <a:solidFill>
                <a:srgbClr val="828FA1"/>
              </a:solidFill>
              <a:ln w="9525">
                <a:noFill/>
                <a:round/>
                <a:headEnd/>
                <a:tailEnd/>
              </a:ln>
            </p:spPr>
            <p:txBody>
              <a:bodyPr/>
              <a:lstStyle/>
              <a:p>
                <a:endParaRPr lang="en-US"/>
              </a:p>
            </p:txBody>
          </p:sp>
          <p:sp>
            <p:nvSpPr>
              <p:cNvPr id="22129" name="Freeform 832"/>
              <p:cNvSpPr>
                <a:spLocks/>
              </p:cNvSpPr>
              <p:nvPr/>
            </p:nvSpPr>
            <p:spPr bwMode="auto">
              <a:xfrm>
                <a:off x="2554" y="2052"/>
                <a:ext cx="30" cy="7"/>
              </a:xfrm>
              <a:custGeom>
                <a:avLst/>
                <a:gdLst>
                  <a:gd name="T0" fmla="*/ 30 w 30"/>
                  <a:gd name="T1" fmla="*/ 0 h 7"/>
                  <a:gd name="T2" fmla="*/ 0 w 30"/>
                  <a:gd name="T3" fmla="*/ 0 h 7"/>
                  <a:gd name="T4" fmla="*/ 0 w 30"/>
                  <a:gd name="T5" fmla="*/ 4 h 7"/>
                  <a:gd name="T6" fmla="*/ 2 w 30"/>
                  <a:gd name="T7" fmla="*/ 7 h 7"/>
                  <a:gd name="T8" fmla="*/ 20 w 30"/>
                  <a:gd name="T9" fmla="*/ 6 h 7"/>
                  <a:gd name="T10" fmla="*/ 30 w 30"/>
                  <a:gd name="T11" fmla="*/ 0 h 7"/>
                  <a:gd name="T12" fmla="*/ 0 60000 65536"/>
                  <a:gd name="T13" fmla="*/ 0 60000 65536"/>
                  <a:gd name="T14" fmla="*/ 0 60000 65536"/>
                  <a:gd name="T15" fmla="*/ 0 60000 65536"/>
                  <a:gd name="T16" fmla="*/ 0 60000 65536"/>
                  <a:gd name="T17" fmla="*/ 0 60000 65536"/>
                  <a:gd name="T18" fmla="*/ 0 w 30"/>
                  <a:gd name="T19" fmla="*/ 0 h 7"/>
                  <a:gd name="T20" fmla="*/ 30 w 30"/>
                  <a:gd name="T21" fmla="*/ 7 h 7"/>
                </a:gdLst>
                <a:ahLst/>
                <a:cxnLst>
                  <a:cxn ang="T12">
                    <a:pos x="T0" y="T1"/>
                  </a:cxn>
                  <a:cxn ang="T13">
                    <a:pos x="T2" y="T3"/>
                  </a:cxn>
                  <a:cxn ang="T14">
                    <a:pos x="T4" y="T5"/>
                  </a:cxn>
                  <a:cxn ang="T15">
                    <a:pos x="T6" y="T7"/>
                  </a:cxn>
                  <a:cxn ang="T16">
                    <a:pos x="T8" y="T9"/>
                  </a:cxn>
                  <a:cxn ang="T17">
                    <a:pos x="T10" y="T11"/>
                  </a:cxn>
                </a:cxnLst>
                <a:rect l="T18" t="T19" r="T20" b="T21"/>
                <a:pathLst>
                  <a:path w="30" h="7">
                    <a:moveTo>
                      <a:pt x="30" y="0"/>
                    </a:moveTo>
                    <a:lnTo>
                      <a:pt x="0" y="0"/>
                    </a:lnTo>
                    <a:lnTo>
                      <a:pt x="0" y="4"/>
                    </a:lnTo>
                    <a:lnTo>
                      <a:pt x="2" y="7"/>
                    </a:lnTo>
                    <a:lnTo>
                      <a:pt x="20" y="6"/>
                    </a:lnTo>
                    <a:lnTo>
                      <a:pt x="30" y="0"/>
                    </a:lnTo>
                    <a:close/>
                  </a:path>
                </a:pathLst>
              </a:custGeom>
              <a:solidFill>
                <a:srgbClr val="617087"/>
              </a:solidFill>
              <a:ln w="9525">
                <a:noFill/>
                <a:round/>
                <a:headEnd/>
                <a:tailEnd/>
              </a:ln>
            </p:spPr>
            <p:txBody>
              <a:bodyPr/>
              <a:lstStyle/>
              <a:p>
                <a:endParaRPr lang="en-US"/>
              </a:p>
            </p:txBody>
          </p:sp>
          <p:sp>
            <p:nvSpPr>
              <p:cNvPr id="22130" name="Freeform 833"/>
              <p:cNvSpPr>
                <a:spLocks/>
              </p:cNvSpPr>
              <p:nvPr/>
            </p:nvSpPr>
            <p:spPr bwMode="auto">
              <a:xfrm>
                <a:off x="2609" y="2052"/>
                <a:ext cx="29" cy="8"/>
              </a:xfrm>
              <a:custGeom>
                <a:avLst/>
                <a:gdLst>
                  <a:gd name="T0" fmla="*/ 29 w 29"/>
                  <a:gd name="T1" fmla="*/ 0 h 8"/>
                  <a:gd name="T2" fmla="*/ 0 w 29"/>
                  <a:gd name="T3" fmla="*/ 0 h 8"/>
                  <a:gd name="T4" fmla="*/ 0 w 29"/>
                  <a:gd name="T5" fmla="*/ 4 h 8"/>
                  <a:gd name="T6" fmla="*/ 3 w 29"/>
                  <a:gd name="T7" fmla="*/ 8 h 8"/>
                  <a:gd name="T8" fmla="*/ 18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4"/>
                    </a:lnTo>
                    <a:lnTo>
                      <a:pt x="3" y="8"/>
                    </a:lnTo>
                    <a:lnTo>
                      <a:pt x="18" y="8"/>
                    </a:lnTo>
                    <a:lnTo>
                      <a:pt x="29" y="0"/>
                    </a:lnTo>
                    <a:close/>
                  </a:path>
                </a:pathLst>
              </a:custGeom>
              <a:solidFill>
                <a:srgbClr val="617087"/>
              </a:solidFill>
              <a:ln w="9525">
                <a:noFill/>
                <a:round/>
                <a:headEnd/>
                <a:tailEnd/>
              </a:ln>
            </p:spPr>
            <p:txBody>
              <a:bodyPr/>
              <a:lstStyle/>
              <a:p>
                <a:endParaRPr lang="en-US"/>
              </a:p>
            </p:txBody>
          </p:sp>
          <p:sp>
            <p:nvSpPr>
              <p:cNvPr id="22131" name="Freeform 834"/>
              <p:cNvSpPr>
                <a:spLocks/>
              </p:cNvSpPr>
              <p:nvPr/>
            </p:nvSpPr>
            <p:spPr bwMode="auto">
              <a:xfrm>
                <a:off x="2521" y="2036"/>
                <a:ext cx="25" cy="44"/>
              </a:xfrm>
              <a:custGeom>
                <a:avLst/>
                <a:gdLst>
                  <a:gd name="T0" fmla="*/ 25 w 25"/>
                  <a:gd name="T1" fmla="*/ 0 h 44"/>
                  <a:gd name="T2" fmla="*/ 0 w 25"/>
                  <a:gd name="T3" fmla="*/ 0 h 44"/>
                  <a:gd name="T4" fmla="*/ 0 w 25"/>
                  <a:gd name="T5" fmla="*/ 44 h 44"/>
                  <a:gd name="T6" fmla="*/ 25 w 25"/>
                  <a:gd name="T7" fmla="*/ 12 h 44"/>
                  <a:gd name="T8" fmla="*/ 25 w 25"/>
                  <a:gd name="T9" fmla="*/ 0 h 44"/>
                  <a:gd name="T10" fmla="*/ 0 60000 65536"/>
                  <a:gd name="T11" fmla="*/ 0 60000 65536"/>
                  <a:gd name="T12" fmla="*/ 0 60000 65536"/>
                  <a:gd name="T13" fmla="*/ 0 60000 65536"/>
                  <a:gd name="T14" fmla="*/ 0 60000 65536"/>
                  <a:gd name="T15" fmla="*/ 0 w 25"/>
                  <a:gd name="T16" fmla="*/ 0 h 44"/>
                  <a:gd name="T17" fmla="*/ 25 w 25"/>
                  <a:gd name="T18" fmla="*/ 44 h 44"/>
                </a:gdLst>
                <a:ahLst/>
                <a:cxnLst>
                  <a:cxn ang="T10">
                    <a:pos x="T0" y="T1"/>
                  </a:cxn>
                  <a:cxn ang="T11">
                    <a:pos x="T2" y="T3"/>
                  </a:cxn>
                  <a:cxn ang="T12">
                    <a:pos x="T4" y="T5"/>
                  </a:cxn>
                  <a:cxn ang="T13">
                    <a:pos x="T6" y="T7"/>
                  </a:cxn>
                  <a:cxn ang="T14">
                    <a:pos x="T8" y="T9"/>
                  </a:cxn>
                </a:cxnLst>
                <a:rect l="T15" t="T16" r="T17" b="T18"/>
                <a:pathLst>
                  <a:path w="25" h="44">
                    <a:moveTo>
                      <a:pt x="25" y="0"/>
                    </a:moveTo>
                    <a:lnTo>
                      <a:pt x="0" y="0"/>
                    </a:lnTo>
                    <a:lnTo>
                      <a:pt x="0" y="44"/>
                    </a:lnTo>
                    <a:lnTo>
                      <a:pt x="25" y="12"/>
                    </a:lnTo>
                    <a:lnTo>
                      <a:pt x="25" y="0"/>
                    </a:lnTo>
                    <a:close/>
                  </a:path>
                </a:pathLst>
              </a:custGeom>
              <a:solidFill>
                <a:srgbClr val="000000"/>
              </a:solidFill>
              <a:ln w="9525">
                <a:noFill/>
                <a:round/>
                <a:headEnd/>
                <a:tailEnd/>
              </a:ln>
            </p:spPr>
            <p:txBody>
              <a:bodyPr/>
              <a:lstStyle/>
              <a:p>
                <a:endParaRPr lang="en-US"/>
              </a:p>
            </p:txBody>
          </p:sp>
          <p:sp>
            <p:nvSpPr>
              <p:cNvPr id="22132" name="Freeform 835"/>
              <p:cNvSpPr>
                <a:spLocks/>
              </p:cNvSpPr>
              <p:nvPr/>
            </p:nvSpPr>
            <p:spPr bwMode="auto">
              <a:xfrm>
                <a:off x="2521" y="2077"/>
                <a:ext cx="242" cy="4"/>
              </a:xfrm>
              <a:custGeom>
                <a:avLst/>
                <a:gdLst>
                  <a:gd name="T0" fmla="*/ 242 w 242"/>
                  <a:gd name="T1" fmla="*/ 4 h 4"/>
                  <a:gd name="T2" fmla="*/ 242 w 242"/>
                  <a:gd name="T3" fmla="*/ 0 h 4"/>
                  <a:gd name="T4" fmla="*/ 0 w 242"/>
                  <a:gd name="T5" fmla="*/ 0 h 4"/>
                  <a:gd name="T6" fmla="*/ 0 w 242"/>
                  <a:gd name="T7" fmla="*/ 3 h 4"/>
                  <a:gd name="T8" fmla="*/ 242 w 242"/>
                  <a:gd name="T9" fmla="*/ 4 h 4"/>
                  <a:gd name="T10" fmla="*/ 0 60000 65536"/>
                  <a:gd name="T11" fmla="*/ 0 60000 65536"/>
                  <a:gd name="T12" fmla="*/ 0 60000 65536"/>
                  <a:gd name="T13" fmla="*/ 0 60000 65536"/>
                  <a:gd name="T14" fmla="*/ 0 60000 65536"/>
                  <a:gd name="T15" fmla="*/ 0 w 242"/>
                  <a:gd name="T16" fmla="*/ 0 h 4"/>
                  <a:gd name="T17" fmla="*/ 242 w 242"/>
                  <a:gd name="T18" fmla="*/ 4 h 4"/>
                </a:gdLst>
                <a:ahLst/>
                <a:cxnLst>
                  <a:cxn ang="T10">
                    <a:pos x="T0" y="T1"/>
                  </a:cxn>
                  <a:cxn ang="T11">
                    <a:pos x="T2" y="T3"/>
                  </a:cxn>
                  <a:cxn ang="T12">
                    <a:pos x="T4" y="T5"/>
                  </a:cxn>
                  <a:cxn ang="T13">
                    <a:pos x="T6" y="T7"/>
                  </a:cxn>
                  <a:cxn ang="T14">
                    <a:pos x="T8" y="T9"/>
                  </a:cxn>
                </a:cxnLst>
                <a:rect l="T15" t="T16" r="T17" b="T18"/>
                <a:pathLst>
                  <a:path w="242" h="4">
                    <a:moveTo>
                      <a:pt x="242" y="4"/>
                    </a:moveTo>
                    <a:lnTo>
                      <a:pt x="242" y="0"/>
                    </a:lnTo>
                    <a:lnTo>
                      <a:pt x="0" y="0"/>
                    </a:lnTo>
                    <a:lnTo>
                      <a:pt x="0" y="3"/>
                    </a:lnTo>
                    <a:lnTo>
                      <a:pt x="242" y="4"/>
                    </a:lnTo>
                    <a:close/>
                  </a:path>
                </a:pathLst>
              </a:custGeom>
              <a:solidFill>
                <a:srgbClr val="617087"/>
              </a:solidFill>
              <a:ln w="9525">
                <a:noFill/>
                <a:round/>
                <a:headEnd/>
                <a:tailEnd/>
              </a:ln>
            </p:spPr>
            <p:txBody>
              <a:bodyPr/>
              <a:lstStyle/>
              <a:p>
                <a:endParaRPr lang="en-US"/>
              </a:p>
            </p:txBody>
          </p:sp>
          <p:sp>
            <p:nvSpPr>
              <p:cNvPr id="22133" name="Freeform 836"/>
              <p:cNvSpPr>
                <a:spLocks/>
              </p:cNvSpPr>
              <p:nvPr/>
            </p:nvSpPr>
            <p:spPr bwMode="auto">
              <a:xfrm>
                <a:off x="2670" y="2057"/>
                <a:ext cx="24" cy="12"/>
              </a:xfrm>
              <a:custGeom>
                <a:avLst/>
                <a:gdLst>
                  <a:gd name="T0" fmla="*/ 10 w 24"/>
                  <a:gd name="T1" fmla="*/ 12 h 12"/>
                  <a:gd name="T2" fmla="*/ 24 w 24"/>
                  <a:gd name="T3" fmla="*/ 0 h 12"/>
                  <a:gd name="T4" fmla="*/ 0 w 24"/>
                  <a:gd name="T5" fmla="*/ 0 h 12"/>
                  <a:gd name="T6" fmla="*/ 10 w 24"/>
                  <a:gd name="T7" fmla="*/ 12 h 12"/>
                  <a:gd name="T8" fmla="*/ 0 60000 65536"/>
                  <a:gd name="T9" fmla="*/ 0 60000 65536"/>
                  <a:gd name="T10" fmla="*/ 0 60000 65536"/>
                  <a:gd name="T11" fmla="*/ 0 60000 65536"/>
                  <a:gd name="T12" fmla="*/ 0 w 24"/>
                  <a:gd name="T13" fmla="*/ 0 h 12"/>
                  <a:gd name="T14" fmla="*/ 24 w 24"/>
                  <a:gd name="T15" fmla="*/ 12 h 12"/>
                </a:gdLst>
                <a:ahLst/>
                <a:cxnLst>
                  <a:cxn ang="T8">
                    <a:pos x="T0" y="T1"/>
                  </a:cxn>
                  <a:cxn ang="T9">
                    <a:pos x="T2" y="T3"/>
                  </a:cxn>
                  <a:cxn ang="T10">
                    <a:pos x="T4" y="T5"/>
                  </a:cxn>
                  <a:cxn ang="T11">
                    <a:pos x="T6" y="T7"/>
                  </a:cxn>
                </a:cxnLst>
                <a:rect l="T12" t="T13" r="T14" b="T15"/>
                <a:pathLst>
                  <a:path w="24" h="12">
                    <a:moveTo>
                      <a:pt x="10" y="12"/>
                    </a:moveTo>
                    <a:lnTo>
                      <a:pt x="24" y="0"/>
                    </a:lnTo>
                    <a:lnTo>
                      <a:pt x="0" y="0"/>
                    </a:lnTo>
                    <a:lnTo>
                      <a:pt x="10" y="12"/>
                    </a:lnTo>
                    <a:close/>
                  </a:path>
                </a:pathLst>
              </a:custGeom>
              <a:solidFill>
                <a:srgbClr val="828FA1"/>
              </a:solidFill>
              <a:ln w="9525">
                <a:noFill/>
                <a:round/>
                <a:headEnd/>
                <a:tailEnd/>
              </a:ln>
            </p:spPr>
            <p:txBody>
              <a:bodyPr/>
              <a:lstStyle/>
              <a:p>
                <a:endParaRPr lang="en-US"/>
              </a:p>
            </p:txBody>
          </p:sp>
          <p:sp>
            <p:nvSpPr>
              <p:cNvPr id="22134" name="Freeform 837"/>
              <p:cNvSpPr>
                <a:spLocks/>
              </p:cNvSpPr>
              <p:nvPr/>
            </p:nvSpPr>
            <p:spPr bwMode="auto">
              <a:xfrm>
                <a:off x="2727" y="2057"/>
                <a:ext cx="23" cy="11"/>
              </a:xfrm>
              <a:custGeom>
                <a:avLst/>
                <a:gdLst>
                  <a:gd name="T0" fmla="*/ 0 w 23"/>
                  <a:gd name="T1" fmla="*/ 1 h 11"/>
                  <a:gd name="T2" fmla="*/ 23 w 23"/>
                  <a:gd name="T3" fmla="*/ 0 h 11"/>
                  <a:gd name="T4" fmla="*/ 11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11" y="11"/>
                    </a:lnTo>
                    <a:lnTo>
                      <a:pt x="0" y="1"/>
                    </a:lnTo>
                    <a:close/>
                  </a:path>
                </a:pathLst>
              </a:custGeom>
              <a:solidFill>
                <a:srgbClr val="828FA1"/>
              </a:solidFill>
              <a:ln w="9525">
                <a:noFill/>
                <a:round/>
                <a:headEnd/>
                <a:tailEnd/>
              </a:ln>
            </p:spPr>
            <p:txBody>
              <a:bodyPr/>
              <a:lstStyle/>
              <a:p>
                <a:endParaRPr lang="en-US"/>
              </a:p>
            </p:txBody>
          </p:sp>
          <p:sp>
            <p:nvSpPr>
              <p:cNvPr id="22135" name="Freeform 838"/>
              <p:cNvSpPr>
                <a:spLocks/>
              </p:cNvSpPr>
              <p:nvPr/>
            </p:nvSpPr>
            <p:spPr bwMode="auto">
              <a:xfrm>
                <a:off x="2670" y="2052"/>
                <a:ext cx="30" cy="8"/>
              </a:xfrm>
              <a:custGeom>
                <a:avLst/>
                <a:gdLst>
                  <a:gd name="T0" fmla="*/ 30 w 30"/>
                  <a:gd name="T1" fmla="*/ 0 h 8"/>
                  <a:gd name="T2" fmla="*/ 0 w 30"/>
                  <a:gd name="T3" fmla="*/ 0 h 8"/>
                  <a:gd name="T4" fmla="*/ 0 w 30"/>
                  <a:gd name="T5" fmla="*/ 5 h 8"/>
                  <a:gd name="T6" fmla="*/ 3 w 30"/>
                  <a:gd name="T7" fmla="*/ 8 h 8"/>
                  <a:gd name="T8" fmla="*/ 21 w 30"/>
                  <a:gd name="T9" fmla="*/ 8 h 8"/>
                  <a:gd name="T10" fmla="*/ 30 w 30"/>
                  <a:gd name="T11" fmla="*/ 0 h 8"/>
                  <a:gd name="T12" fmla="*/ 0 60000 65536"/>
                  <a:gd name="T13" fmla="*/ 0 60000 65536"/>
                  <a:gd name="T14" fmla="*/ 0 60000 65536"/>
                  <a:gd name="T15" fmla="*/ 0 60000 65536"/>
                  <a:gd name="T16" fmla="*/ 0 60000 65536"/>
                  <a:gd name="T17" fmla="*/ 0 60000 65536"/>
                  <a:gd name="T18" fmla="*/ 0 w 30"/>
                  <a:gd name="T19" fmla="*/ 0 h 8"/>
                  <a:gd name="T20" fmla="*/ 30 w 30"/>
                  <a:gd name="T21" fmla="*/ 8 h 8"/>
                </a:gdLst>
                <a:ahLst/>
                <a:cxnLst>
                  <a:cxn ang="T12">
                    <a:pos x="T0" y="T1"/>
                  </a:cxn>
                  <a:cxn ang="T13">
                    <a:pos x="T2" y="T3"/>
                  </a:cxn>
                  <a:cxn ang="T14">
                    <a:pos x="T4" y="T5"/>
                  </a:cxn>
                  <a:cxn ang="T15">
                    <a:pos x="T6" y="T7"/>
                  </a:cxn>
                  <a:cxn ang="T16">
                    <a:pos x="T8" y="T9"/>
                  </a:cxn>
                  <a:cxn ang="T17">
                    <a:pos x="T10" y="T11"/>
                  </a:cxn>
                </a:cxnLst>
                <a:rect l="T18" t="T19" r="T20" b="T21"/>
                <a:pathLst>
                  <a:path w="30" h="8">
                    <a:moveTo>
                      <a:pt x="30" y="0"/>
                    </a:moveTo>
                    <a:lnTo>
                      <a:pt x="0" y="0"/>
                    </a:lnTo>
                    <a:lnTo>
                      <a:pt x="0" y="5"/>
                    </a:lnTo>
                    <a:lnTo>
                      <a:pt x="3" y="8"/>
                    </a:lnTo>
                    <a:lnTo>
                      <a:pt x="21" y="8"/>
                    </a:lnTo>
                    <a:lnTo>
                      <a:pt x="30" y="0"/>
                    </a:lnTo>
                    <a:close/>
                  </a:path>
                </a:pathLst>
              </a:custGeom>
              <a:solidFill>
                <a:srgbClr val="617087"/>
              </a:solidFill>
              <a:ln w="9525">
                <a:noFill/>
                <a:round/>
                <a:headEnd/>
                <a:tailEnd/>
              </a:ln>
            </p:spPr>
            <p:txBody>
              <a:bodyPr/>
              <a:lstStyle/>
              <a:p>
                <a:endParaRPr lang="en-US"/>
              </a:p>
            </p:txBody>
          </p:sp>
          <p:sp>
            <p:nvSpPr>
              <p:cNvPr id="22136" name="Freeform 839"/>
              <p:cNvSpPr>
                <a:spLocks/>
              </p:cNvSpPr>
              <p:nvPr/>
            </p:nvSpPr>
            <p:spPr bwMode="auto">
              <a:xfrm>
                <a:off x="2727" y="2052"/>
                <a:ext cx="29" cy="8"/>
              </a:xfrm>
              <a:custGeom>
                <a:avLst/>
                <a:gdLst>
                  <a:gd name="T0" fmla="*/ 29 w 29"/>
                  <a:gd name="T1" fmla="*/ 0 h 8"/>
                  <a:gd name="T2" fmla="*/ 0 w 29"/>
                  <a:gd name="T3" fmla="*/ 0 h 8"/>
                  <a:gd name="T4" fmla="*/ 0 w 29"/>
                  <a:gd name="T5" fmla="*/ 6 h 8"/>
                  <a:gd name="T6" fmla="*/ 3 w 29"/>
                  <a:gd name="T7" fmla="*/ 8 h 8"/>
                  <a:gd name="T8" fmla="*/ 20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6"/>
                    </a:lnTo>
                    <a:lnTo>
                      <a:pt x="3" y="8"/>
                    </a:lnTo>
                    <a:lnTo>
                      <a:pt x="20" y="8"/>
                    </a:lnTo>
                    <a:lnTo>
                      <a:pt x="29" y="0"/>
                    </a:lnTo>
                    <a:close/>
                  </a:path>
                </a:pathLst>
              </a:custGeom>
              <a:solidFill>
                <a:srgbClr val="617087"/>
              </a:solidFill>
              <a:ln w="9525">
                <a:noFill/>
                <a:round/>
                <a:headEnd/>
                <a:tailEnd/>
              </a:ln>
            </p:spPr>
            <p:txBody>
              <a:bodyPr/>
              <a:lstStyle/>
              <a:p>
                <a:endParaRPr lang="en-US"/>
              </a:p>
            </p:txBody>
          </p:sp>
          <p:sp>
            <p:nvSpPr>
              <p:cNvPr id="22137" name="Freeform 840"/>
              <p:cNvSpPr>
                <a:spLocks/>
              </p:cNvSpPr>
              <p:nvPr/>
            </p:nvSpPr>
            <p:spPr bwMode="auto">
              <a:xfrm>
                <a:off x="2738" y="206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endParaRPr lang="en-US"/>
              </a:p>
            </p:txBody>
          </p:sp>
          <p:sp>
            <p:nvSpPr>
              <p:cNvPr id="22138" name="Freeform 841"/>
              <p:cNvSpPr>
                <a:spLocks/>
              </p:cNvSpPr>
              <p:nvPr/>
            </p:nvSpPr>
            <p:spPr bwMode="auto">
              <a:xfrm>
                <a:off x="2750" y="205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endParaRPr lang="en-US"/>
              </a:p>
            </p:txBody>
          </p:sp>
          <p:sp>
            <p:nvSpPr>
              <p:cNvPr id="22139" name="Line 842"/>
              <p:cNvSpPr>
                <a:spLocks noChangeShapeType="1"/>
              </p:cNvSpPr>
              <p:nvPr/>
            </p:nvSpPr>
            <p:spPr bwMode="auto">
              <a:xfrm flipV="1">
                <a:off x="2736" y="2056"/>
                <a:ext cx="13" cy="10"/>
              </a:xfrm>
              <a:prstGeom prst="line">
                <a:avLst/>
              </a:prstGeom>
              <a:noFill/>
              <a:ln w="4763">
                <a:solidFill>
                  <a:srgbClr val="D8C6E0"/>
                </a:solidFill>
                <a:round/>
                <a:headEnd/>
                <a:tailEnd/>
              </a:ln>
            </p:spPr>
            <p:txBody>
              <a:bodyPr/>
              <a:lstStyle/>
              <a:p>
                <a:endParaRPr lang="en-US"/>
              </a:p>
            </p:txBody>
          </p:sp>
          <p:sp>
            <p:nvSpPr>
              <p:cNvPr id="22140" name="Freeform 843"/>
              <p:cNvSpPr>
                <a:spLocks/>
              </p:cNvSpPr>
              <p:nvPr/>
            </p:nvSpPr>
            <p:spPr bwMode="auto">
              <a:xfrm>
                <a:off x="2688" y="2056"/>
                <a:ext cx="39" cy="16"/>
              </a:xfrm>
              <a:custGeom>
                <a:avLst/>
                <a:gdLst>
                  <a:gd name="T0" fmla="*/ 24 w 39"/>
                  <a:gd name="T1" fmla="*/ 0 h 16"/>
                  <a:gd name="T2" fmla="*/ 39 w 39"/>
                  <a:gd name="T3" fmla="*/ 16 h 16"/>
                  <a:gd name="T4" fmla="*/ 0 w 39"/>
                  <a:gd name="T5" fmla="*/ 16 h 16"/>
                  <a:gd name="T6" fmla="*/ 0 60000 65536"/>
                  <a:gd name="T7" fmla="*/ 0 60000 65536"/>
                  <a:gd name="T8" fmla="*/ 0 60000 65536"/>
                  <a:gd name="T9" fmla="*/ 0 w 39"/>
                  <a:gd name="T10" fmla="*/ 0 h 16"/>
                  <a:gd name="T11" fmla="*/ 39 w 39"/>
                  <a:gd name="T12" fmla="*/ 16 h 16"/>
                </a:gdLst>
                <a:ahLst/>
                <a:cxnLst>
                  <a:cxn ang="T6">
                    <a:pos x="T0" y="T1"/>
                  </a:cxn>
                  <a:cxn ang="T7">
                    <a:pos x="T2" y="T3"/>
                  </a:cxn>
                  <a:cxn ang="T8">
                    <a:pos x="T4" y="T5"/>
                  </a:cxn>
                </a:cxnLst>
                <a:rect l="T9" t="T10" r="T11" b="T12"/>
                <a:pathLst>
                  <a:path w="39" h="16">
                    <a:moveTo>
                      <a:pt x="24" y="0"/>
                    </a:moveTo>
                    <a:lnTo>
                      <a:pt x="39" y="16"/>
                    </a:lnTo>
                    <a:lnTo>
                      <a:pt x="0" y="16"/>
                    </a:lnTo>
                  </a:path>
                </a:pathLst>
              </a:custGeom>
              <a:noFill/>
              <a:ln w="4763">
                <a:solidFill>
                  <a:srgbClr val="D8C6E0"/>
                </a:solidFill>
                <a:prstDash val="solid"/>
                <a:round/>
                <a:headEnd/>
                <a:tailEnd/>
              </a:ln>
            </p:spPr>
            <p:txBody>
              <a:bodyPr/>
              <a:lstStyle/>
              <a:p>
                <a:endParaRPr lang="en-US"/>
              </a:p>
            </p:txBody>
          </p:sp>
          <p:sp>
            <p:nvSpPr>
              <p:cNvPr id="22141" name="Freeform 844"/>
              <p:cNvSpPr>
                <a:spLocks/>
              </p:cNvSpPr>
              <p:nvPr/>
            </p:nvSpPr>
            <p:spPr bwMode="auto">
              <a:xfrm>
                <a:off x="2714" y="205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endParaRPr lang="en-US"/>
              </a:p>
            </p:txBody>
          </p:sp>
          <p:sp>
            <p:nvSpPr>
              <p:cNvPr id="22142" name="Freeform 845"/>
              <p:cNvSpPr>
                <a:spLocks/>
              </p:cNvSpPr>
              <p:nvPr/>
            </p:nvSpPr>
            <p:spPr bwMode="auto">
              <a:xfrm>
                <a:off x="2690"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endParaRPr lang="en-US"/>
              </a:p>
            </p:txBody>
          </p:sp>
          <p:sp>
            <p:nvSpPr>
              <p:cNvPr id="22143" name="Freeform 846"/>
              <p:cNvSpPr>
                <a:spLocks/>
              </p:cNvSpPr>
              <p:nvPr/>
            </p:nvSpPr>
            <p:spPr bwMode="auto">
              <a:xfrm>
                <a:off x="2694" y="2057"/>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D8C6E0"/>
              </a:solidFill>
              <a:ln w="9525">
                <a:noFill/>
                <a:round/>
                <a:headEnd/>
                <a:tailEnd/>
              </a:ln>
            </p:spPr>
            <p:txBody>
              <a:bodyPr/>
              <a:lstStyle/>
              <a:p>
                <a:endParaRPr lang="en-US"/>
              </a:p>
            </p:txBody>
          </p:sp>
          <p:sp>
            <p:nvSpPr>
              <p:cNvPr id="22144" name="Freeform 847"/>
              <p:cNvSpPr>
                <a:spLocks/>
              </p:cNvSpPr>
              <p:nvPr/>
            </p:nvSpPr>
            <p:spPr bwMode="auto">
              <a:xfrm>
                <a:off x="2680" y="2068"/>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endParaRPr lang="en-US"/>
              </a:p>
            </p:txBody>
          </p:sp>
          <p:sp>
            <p:nvSpPr>
              <p:cNvPr id="22145" name="Line 848"/>
              <p:cNvSpPr>
                <a:spLocks noChangeShapeType="1"/>
              </p:cNvSpPr>
              <p:nvPr/>
            </p:nvSpPr>
            <p:spPr bwMode="auto">
              <a:xfrm flipH="1">
                <a:off x="2679" y="2055"/>
                <a:ext cx="14" cy="12"/>
              </a:xfrm>
              <a:prstGeom prst="line">
                <a:avLst/>
              </a:prstGeom>
              <a:noFill/>
              <a:ln w="4763">
                <a:solidFill>
                  <a:srgbClr val="D8C6E0"/>
                </a:solidFill>
                <a:round/>
                <a:headEnd/>
                <a:tailEnd/>
              </a:ln>
            </p:spPr>
            <p:txBody>
              <a:bodyPr/>
              <a:lstStyle/>
              <a:p>
                <a:endParaRPr lang="en-US"/>
              </a:p>
            </p:txBody>
          </p:sp>
          <p:sp>
            <p:nvSpPr>
              <p:cNvPr id="22146" name="Line 849"/>
              <p:cNvSpPr>
                <a:spLocks noChangeShapeType="1"/>
              </p:cNvSpPr>
              <p:nvPr/>
            </p:nvSpPr>
            <p:spPr bwMode="auto">
              <a:xfrm flipH="1">
                <a:off x="2617" y="2055"/>
                <a:ext cx="13" cy="11"/>
              </a:xfrm>
              <a:prstGeom prst="line">
                <a:avLst/>
              </a:prstGeom>
              <a:noFill/>
              <a:ln w="4763">
                <a:solidFill>
                  <a:srgbClr val="D8C6E0"/>
                </a:solidFill>
                <a:round/>
                <a:headEnd/>
                <a:tailEnd/>
              </a:ln>
            </p:spPr>
            <p:txBody>
              <a:bodyPr/>
              <a:lstStyle/>
              <a:p>
                <a:endParaRPr lang="en-US"/>
              </a:p>
            </p:txBody>
          </p:sp>
          <p:sp>
            <p:nvSpPr>
              <p:cNvPr id="22147" name="Freeform 850"/>
              <p:cNvSpPr>
                <a:spLocks/>
              </p:cNvSpPr>
              <p:nvPr/>
            </p:nvSpPr>
            <p:spPr bwMode="auto">
              <a:xfrm>
                <a:off x="2632"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endParaRPr lang="en-US"/>
              </a:p>
            </p:txBody>
          </p:sp>
          <p:sp>
            <p:nvSpPr>
              <p:cNvPr id="22148" name="Freeform 851"/>
              <p:cNvSpPr>
                <a:spLocks/>
              </p:cNvSpPr>
              <p:nvPr/>
            </p:nvSpPr>
            <p:spPr bwMode="auto">
              <a:xfrm>
                <a:off x="2618" y="2067"/>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endParaRPr lang="en-US"/>
              </a:p>
            </p:txBody>
          </p:sp>
          <p:sp>
            <p:nvSpPr>
              <p:cNvPr id="22149" name="Freeform 852"/>
              <p:cNvSpPr>
                <a:spLocks/>
              </p:cNvSpPr>
              <p:nvPr/>
            </p:nvSpPr>
            <p:spPr bwMode="auto">
              <a:xfrm>
                <a:off x="2577"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endParaRPr lang="en-US"/>
              </a:p>
            </p:txBody>
          </p:sp>
          <p:sp>
            <p:nvSpPr>
              <p:cNvPr id="22150" name="Freeform 853"/>
              <p:cNvSpPr>
                <a:spLocks/>
              </p:cNvSpPr>
              <p:nvPr/>
            </p:nvSpPr>
            <p:spPr bwMode="auto">
              <a:xfrm>
                <a:off x="2562" y="2066"/>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endParaRPr lang="en-US"/>
              </a:p>
            </p:txBody>
          </p:sp>
          <p:sp>
            <p:nvSpPr>
              <p:cNvPr id="22151" name="Line 854"/>
              <p:cNvSpPr>
                <a:spLocks noChangeShapeType="1"/>
              </p:cNvSpPr>
              <p:nvPr/>
            </p:nvSpPr>
            <p:spPr bwMode="auto">
              <a:xfrm flipH="1">
                <a:off x="2560" y="2055"/>
                <a:ext cx="16" cy="10"/>
              </a:xfrm>
              <a:prstGeom prst="line">
                <a:avLst/>
              </a:prstGeom>
              <a:noFill/>
              <a:ln w="4763">
                <a:solidFill>
                  <a:srgbClr val="D8C6E0"/>
                </a:solidFill>
                <a:round/>
                <a:headEnd/>
                <a:tailEnd/>
              </a:ln>
            </p:spPr>
            <p:txBody>
              <a:bodyPr/>
              <a:lstStyle/>
              <a:p>
                <a:endParaRPr lang="en-US"/>
              </a:p>
            </p:txBody>
          </p:sp>
          <p:sp>
            <p:nvSpPr>
              <p:cNvPr id="22152" name="Freeform 855"/>
              <p:cNvSpPr>
                <a:spLocks/>
              </p:cNvSpPr>
              <p:nvPr/>
            </p:nvSpPr>
            <p:spPr bwMode="auto">
              <a:xfrm>
                <a:off x="2566" y="2055"/>
                <a:ext cx="39" cy="17"/>
              </a:xfrm>
              <a:custGeom>
                <a:avLst/>
                <a:gdLst>
                  <a:gd name="T0" fmla="*/ 26 w 39"/>
                  <a:gd name="T1" fmla="*/ 0 h 17"/>
                  <a:gd name="T2" fmla="*/ 39 w 39"/>
                  <a:gd name="T3" fmla="*/ 17 h 17"/>
                  <a:gd name="T4" fmla="*/ 0 w 39"/>
                  <a:gd name="T5" fmla="*/ 17 h 17"/>
                  <a:gd name="T6" fmla="*/ 0 60000 65536"/>
                  <a:gd name="T7" fmla="*/ 0 60000 65536"/>
                  <a:gd name="T8" fmla="*/ 0 60000 65536"/>
                  <a:gd name="T9" fmla="*/ 0 w 39"/>
                  <a:gd name="T10" fmla="*/ 0 h 17"/>
                  <a:gd name="T11" fmla="*/ 39 w 39"/>
                  <a:gd name="T12" fmla="*/ 17 h 17"/>
                </a:gdLst>
                <a:ahLst/>
                <a:cxnLst>
                  <a:cxn ang="T6">
                    <a:pos x="T0" y="T1"/>
                  </a:cxn>
                  <a:cxn ang="T7">
                    <a:pos x="T2" y="T3"/>
                  </a:cxn>
                  <a:cxn ang="T8">
                    <a:pos x="T4" y="T5"/>
                  </a:cxn>
                </a:cxnLst>
                <a:rect l="T9" t="T10" r="T11" b="T12"/>
                <a:pathLst>
                  <a:path w="39" h="17">
                    <a:moveTo>
                      <a:pt x="26" y="0"/>
                    </a:moveTo>
                    <a:lnTo>
                      <a:pt x="39" y="17"/>
                    </a:lnTo>
                    <a:lnTo>
                      <a:pt x="0" y="17"/>
                    </a:lnTo>
                  </a:path>
                </a:pathLst>
              </a:custGeom>
              <a:noFill/>
              <a:ln w="4763">
                <a:solidFill>
                  <a:srgbClr val="D8C6E0"/>
                </a:solidFill>
                <a:prstDash val="solid"/>
                <a:round/>
                <a:headEnd/>
                <a:tailEnd/>
              </a:ln>
            </p:spPr>
            <p:txBody>
              <a:bodyPr/>
              <a:lstStyle/>
              <a:p>
                <a:endParaRPr lang="en-US"/>
              </a:p>
            </p:txBody>
          </p:sp>
          <p:sp>
            <p:nvSpPr>
              <p:cNvPr id="22153" name="Freeform 856"/>
              <p:cNvSpPr>
                <a:spLocks/>
              </p:cNvSpPr>
              <p:nvPr/>
            </p:nvSpPr>
            <p:spPr bwMode="auto">
              <a:xfrm>
                <a:off x="2594" y="2056"/>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endParaRPr lang="en-US"/>
              </a:p>
            </p:txBody>
          </p:sp>
          <p:sp>
            <p:nvSpPr>
              <p:cNvPr id="22154" name="Freeform 857"/>
              <p:cNvSpPr>
                <a:spLocks/>
              </p:cNvSpPr>
              <p:nvPr/>
            </p:nvSpPr>
            <p:spPr bwMode="auto">
              <a:xfrm>
                <a:off x="2568"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endParaRPr lang="en-US"/>
              </a:p>
            </p:txBody>
          </p:sp>
          <p:sp>
            <p:nvSpPr>
              <p:cNvPr id="22155" name="Freeform 858"/>
              <p:cNvSpPr>
                <a:spLocks/>
              </p:cNvSpPr>
              <p:nvPr/>
            </p:nvSpPr>
            <p:spPr bwMode="auto">
              <a:xfrm>
                <a:off x="2653" y="2057"/>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endParaRPr lang="en-US"/>
              </a:p>
            </p:txBody>
          </p:sp>
          <p:sp>
            <p:nvSpPr>
              <p:cNvPr id="22156" name="Freeform 859"/>
              <p:cNvSpPr>
                <a:spLocks/>
              </p:cNvSpPr>
              <p:nvPr/>
            </p:nvSpPr>
            <p:spPr bwMode="auto">
              <a:xfrm>
                <a:off x="2629"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endParaRPr lang="en-US"/>
              </a:p>
            </p:txBody>
          </p:sp>
          <p:sp>
            <p:nvSpPr>
              <p:cNvPr id="22157" name="Freeform 860"/>
              <p:cNvSpPr>
                <a:spLocks/>
              </p:cNvSpPr>
              <p:nvPr/>
            </p:nvSpPr>
            <p:spPr bwMode="auto">
              <a:xfrm>
                <a:off x="2520" y="1921"/>
                <a:ext cx="24" cy="12"/>
              </a:xfrm>
              <a:custGeom>
                <a:avLst/>
                <a:gdLst>
                  <a:gd name="T0" fmla="*/ 5 w 24"/>
                  <a:gd name="T1" fmla="*/ 8 h 12"/>
                  <a:gd name="T2" fmla="*/ 3 w 24"/>
                  <a:gd name="T3" fmla="*/ 12 h 12"/>
                  <a:gd name="T4" fmla="*/ 1 w 24"/>
                  <a:gd name="T5" fmla="*/ 10 h 12"/>
                  <a:gd name="T6" fmla="*/ 0 w 24"/>
                  <a:gd name="T7" fmla="*/ 8 h 12"/>
                  <a:gd name="T8" fmla="*/ 0 w 24"/>
                  <a:gd name="T9" fmla="*/ 10 h 12"/>
                  <a:gd name="T10" fmla="*/ 0 w 24"/>
                  <a:gd name="T11" fmla="*/ 11 h 12"/>
                  <a:gd name="T12" fmla="*/ 0 w 24"/>
                  <a:gd name="T13" fmla="*/ 12 h 12"/>
                  <a:gd name="T14" fmla="*/ 2 w 24"/>
                  <a:gd name="T15" fmla="*/ 12 h 12"/>
                  <a:gd name="T16" fmla="*/ 6 w 24"/>
                  <a:gd name="T17" fmla="*/ 9 h 12"/>
                  <a:gd name="T18" fmla="*/ 5 w 24"/>
                  <a:gd name="T19" fmla="*/ 5 h 12"/>
                  <a:gd name="T20" fmla="*/ 3 w 24"/>
                  <a:gd name="T21" fmla="*/ 3 h 12"/>
                  <a:gd name="T22" fmla="*/ 5 w 24"/>
                  <a:gd name="T23" fmla="*/ 1 h 12"/>
                  <a:gd name="T24" fmla="*/ 7 w 24"/>
                  <a:gd name="T25" fmla="*/ 3 h 12"/>
                  <a:gd name="T26" fmla="*/ 8 w 24"/>
                  <a:gd name="T27" fmla="*/ 2 h 12"/>
                  <a:gd name="T28" fmla="*/ 8 w 24"/>
                  <a:gd name="T29" fmla="*/ 1 h 12"/>
                  <a:gd name="T30" fmla="*/ 6 w 24"/>
                  <a:gd name="T31" fmla="*/ 0 h 12"/>
                  <a:gd name="T32" fmla="*/ 2 w 24"/>
                  <a:gd name="T33" fmla="*/ 2 h 12"/>
                  <a:gd name="T34" fmla="*/ 7 w 24"/>
                  <a:gd name="T35" fmla="*/ 6 h 12"/>
                  <a:gd name="T36" fmla="*/ 8 w 24"/>
                  <a:gd name="T37" fmla="*/ 5 h 12"/>
                  <a:gd name="T38" fmla="*/ 9 w 24"/>
                  <a:gd name="T39" fmla="*/ 4 h 12"/>
                  <a:gd name="T40" fmla="*/ 7 w 24"/>
                  <a:gd name="T41" fmla="*/ 10 h 12"/>
                  <a:gd name="T42" fmla="*/ 8 w 24"/>
                  <a:gd name="T43" fmla="*/ 12 h 12"/>
                  <a:gd name="T44" fmla="*/ 12 w 24"/>
                  <a:gd name="T45" fmla="*/ 9 h 12"/>
                  <a:gd name="T46" fmla="*/ 12 w 24"/>
                  <a:gd name="T47" fmla="*/ 11 h 12"/>
                  <a:gd name="T48" fmla="*/ 12 w 24"/>
                  <a:gd name="T49" fmla="*/ 12 h 12"/>
                  <a:gd name="T50" fmla="*/ 15 w 24"/>
                  <a:gd name="T51" fmla="*/ 9 h 12"/>
                  <a:gd name="T52" fmla="*/ 15 w 24"/>
                  <a:gd name="T53" fmla="*/ 9 h 12"/>
                  <a:gd name="T54" fmla="*/ 14 w 24"/>
                  <a:gd name="T55" fmla="*/ 11 h 12"/>
                  <a:gd name="T56" fmla="*/ 14 w 24"/>
                  <a:gd name="T57" fmla="*/ 7 h 12"/>
                  <a:gd name="T58" fmla="*/ 15 w 24"/>
                  <a:gd name="T59" fmla="*/ 3 h 12"/>
                  <a:gd name="T60" fmla="*/ 14 w 24"/>
                  <a:gd name="T61" fmla="*/ 3 h 12"/>
                  <a:gd name="T62" fmla="*/ 13 w 24"/>
                  <a:gd name="T63" fmla="*/ 6 h 12"/>
                  <a:gd name="T64" fmla="*/ 10 w 24"/>
                  <a:gd name="T65" fmla="*/ 11 h 12"/>
                  <a:gd name="T66" fmla="*/ 9 w 24"/>
                  <a:gd name="T67" fmla="*/ 10 h 12"/>
                  <a:gd name="T68" fmla="*/ 11 w 24"/>
                  <a:gd name="T69" fmla="*/ 4 h 12"/>
                  <a:gd name="T70" fmla="*/ 9 w 24"/>
                  <a:gd name="T71" fmla="*/ 4 h 12"/>
                  <a:gd name="T72" fmla="*/ 22 w 24"/>
                  <a:gd name="T73" fmla="*/ 3 h 12"/>
                  <a:gd name="T74" fmla="*/ 19 w 24"/>
                  <a:gd name="T75" fmla="*/ 7 h 12"/>
                  <a:gd name="T76" fmla="*/ 19 w 24"/>
                  <a:gd name="T77" fmla="*/ 4 h 12"/>
                  <a:gd name="T78" fmla="*/ 19 w 24"/>
                  <a:gd name="T79" fmla="*/ 3 h 12"/>
                  <a:gd name="T80" fmla="*/ 16 w 24"/>
                  <a:gd name="T81" fmla="*/ 6 h 12"/>
                  <a:gd name="T82" fmla="*/ 16 w 24"/>
                  <a:gd name="T83" fmla="*/ 6 h 12"/>
                  <a:gd name="T84" fmla="*/ 17 w 24"/>
                  <a:gd name="T85" fmla="*/ 4 h 12"/>
                  <a:gd name="T86" fmla="*/ 17 w 24"/>
                  <a:gd name="T87" fmla="*/ 7 h 12"/>
                  <a:gd name="T88" fmla="*/ 16 w 24"/>
                  <a:gd name="T89" fmla="*/ 12 h 12"/>
                  <a:gd name="T90" fmla="*/ 17 w 24"/>
                  <a:gd name="T91" fmla="*/ 11 h 12"/>
                  <a:gd name="T92" fmla="*/ 18 w 24"/>
                  <a:gd name="T93" fmla="*/ 8 h 12"/>
                  <a:gd name="T94" fmla="*/ 21 w 24"/>
                  <a:gd name="T95" fmla="*/ 4 h 12"/>
                  <a:gd name="T96" fmla="*/ 22 w 24"/>
                  <a:gd name="T97" fmla="*/ 4 h 12"/>
                  <a:gd name="T98" fmla="*/ 20 w 24"/>
                  <a:gd name="T99" fmla="*/ 11 h 12"/>
                  <a:gd name="T100" fmla="*/ 21 w 24"/>
                  <a:gd name="T101" fmla="*/ 12 h 12"/>
                  <a:gd name="T102" fmla="*/ 24 w 24"/>
                  <a:gd name="T103" fmla="*/ 9 h 12"/>
                  <a:gd name="T104" fmla="*/ 24 w 24"/>
                  <a:gd name="T105" fmla="*/ 8 h 12"/>
                  <a:gd name="T106" fmla="*/ 22 w 24"/>
                  <a:gd name="T107" fmla="*/ 11 h 12"/>
                  <a:gd name="T108" fmla="*/ 23 w 24"/>
                  <a:gd name="T109" fmla="*/ 6 h 12"/>
                  <a:gd name="T110" fmla="*/ 23 w 24"/>
                  <a:gd name="T111" fmla="*/ 3 h 1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4"/>
                  <a:gd name="T169" fmla="*/ 0 h 12"/>
                  <a:gd name="T170" fmla="*/ 24 w 24"/>
                  <a:gd name="T171" fmla="*/ 12 h 1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4" h="12">
                    <a:moveTo>
                      <a:pt x="2" y="3"/>
                    </a:moveTo>
                    <a:lnTo>
                      <a:pt x="2" y="4"/>
                    </a:lnTo>
                    <a:lnTo>
                      <a:pt x="2" y="5"/>
                    </a:lnTo>
                    <a:lnTo>
                      <a:pt x="3" y="6"/>
                    </a:lnTo>
                    <a:lnTo>
                      <a:pt x="4" y="7"/>
                    </a:lnTo>
                    <a:lnTo>
                      <a:pt x="4" y="8"/>
                    </a:lnTo>
                    <a:lnTo>
                      <a:pt x="5" y="8"/>
                    </a:lnTo>
                    <a:lnTo>
                      <a:pt x="5" y="9"/>
                    </a:lnTo>
                    <a:lnTo>
                      <a:pt x="5" y="10"/>
                    </a:lnTo>
                    <a:lnTo>
                      <a:pt x="4" y="11"/>
                    </a:lnTo>
                    <a:lnTo>
                      <a:pt x="3" y="11"/>
                    </a:lnTo>
                    <a:lnTo>
                      <a:pt x="3" y="12"/>
                    </a:lnTo>
                    <a:lnTo>
                      <a:pt x="2" y="12"/>
                    </a:lnTo>
                    <a:lnTo>
                      <a:pt x="2" y="11"/>
                    </a:lnTo>
                    <a:lnTo>
                      <a:pt x="1" y="11"/>
                    </a:lnTo>
                    <a:lnTo>
                      <a:pt x="1" y="10"/>
                    </a:lnTo>
                    <a:lnTo>
                      <a:pt x="1" y="9"/>
                    </a:lnTo>
                    <a:lnTo>
                      <a:pt x="1" y="8"/>
                    </a:lnTo>
                    <a:lnTo>
                      <a:pt x="0" y="8"/>
                    </a:lnTo>
                    <a:lnTo>
                      <a:pt x="0" y="9"/>
                    </a:lnTo>
                    <a:lnTo>
                      <a:pt x="0" y="10"/>
                    </a:lnTo>
                    <a:lnTo>
                      <a:pt x="0" y="11"/>
                    </a:lnTo>
                    <a:lnTo>
                      <a:pt x="0" y="12"/>
                    </a:lnTo>
                    <a:lnTo>
                      <a:pt x="1" y="12"/>
                    </a:lnTo>
                    <a:lnTo>
                      <a:pt x="2" y="12"/>
                    </a:lnTo>
                    <a:lnTo>
                      <a:pt x="3" y="12"/>
                    </a:lnTo>
                    <a:lnTo>
                      <a:pt x="4" y="12"/>
                    </a:lnTo>
                    <a:lnTo>
                      <a:pt x="5" y="11"/>
                    </a:lnTo>
                    <a:lnTo>
                      <a:pt x="6" y="10"/>
                    </a:lnTo>
                    <a:lnTo>
                      <a:pt x="6" y="9"/>
                    </a:lnTo>
                    <a:lnTo>
                      <a:pt x="6" y="8"/>
                    </a:lnTo>
                    <a:lnTo>
                      <a:pt x="6" y="7"/>
                    </a:lnTo>
                    <a:lnTo>
                      <a:pt x="6" y="6"/>
                    </a:lnTo>
                    <a:lnTo>
                      <a:pt x="5" y="6"/>
                    </a:lnTo>
                    <a:lnTo>
                      <a:pt x="5" y="5"/>
                    </a:lnTo>
                    <a:lnTo>
                      <a:pt x="5" y="4"/>
                    </a:lnTo>
                    <a:lnTo>
                      <a:pt x="4" y="4"/>
                    </a:lnTo>
                    <a:lnTo>
                      <a:pt x="3" y="3"/>
                    </a:lnTo>
                    <a:lnTo>
                      <a:pt x="3" y="2"/>
                    </a:lnTo>
                    <a:lnTo>
                      <a:pt x="3" y="1"/>
                    </a:lnTo>
                    <a:lnTo>
                      <a:pt x="4" y="1"/>
                    </a:lnTo>
                    <a:lnTo>
                      <a:pt x="5" y="1"/>
                    </a:lnTo>
                    <a:lnTo>
                      <a:pt x="5" y="0"/>
                    </a:lnTo>
                    <a:lnTo>
                      <a:pt x="6" y="1"/>
                    </a:lnTo>
                    <a:lnTo>
                      <a:pt x="7" y="2"/>
                    </a:lnTo>
                    <a:lnTo>
                      <a:pt x="7" y="3"/>
                    </a:lnTo>
                    <a:lnTo>
                      <a:pt x="8" y="2"/>
                    </a:lnTo>
                    <a:lnTo>
                      <a:pt x="8" y="1"/>
                    </a:lnTo>
                    <a:lnTo>
                      <a:pt x="8" y="0"/>
                    </a:lnTo>
                    <a:lnTo>
                      <a:pt x="7" y="0"/>
                    </a:lnTo>
                    <a:lnTo>
                      <a:pt x="6" y="0"/>
                    </a:lnTo>
                    <a:lnTo>
                      <a:pt x="5" y="0"/>
                    </a:lnTo>
                    <a:lnTo>
                      <a:pt x="4" y="0"/>
                    </a:lnTo>
                    <a:lnTo>
                      <a:pt x="3" y="1"/>
                    </a:lnTo>
                    <a:lnTo>
                      <a:pt x="2" y="1"/>
                    </a:lnTo>
                    <a:lnTo>
                      <a:pt x="2" y="2"/>
                    </a:lnTo>
                    <a:lnTo>
                      <a:pt x="2" y="3"/>
                    </a:lnTo>
                    <a:lnTo>
                      <a:pt x="7" y="6"/>
                    </a:lnTo>
                    <a:lnTo>
                      <a:pt x="8" y="6"/>
                    </a:lnTo>
                    <a:lnTo>
                      <a:pt x="8" y="5"/>
                    </a:lnTo>
                    <a:lnTo>
                      <a:pt x="8" y="4"/>
                    </a:lnTo>
                    <a:lnTo>
                      <a:pt x="9" y="4"/>
                    </a:lnTo>
                    <a:lnTo>
                      <a:pt x="9" y="5"/>
                    </a:lnTo>
                    <a:lnTo>
                      <a:pt x="9" y="6"/>
                    </a:lnTo>
                    <a:lnTo>
                      <a:pt x="8" y="6"/>
                    </a:lnTo>
                    <a:lnTo>
                      <a:pt x="8" y="7"/>
                    </a:lnTo>
                    <a:lnTo>
                      <a:pt x="8" y="8"/>
                    </a:lnTo>
                    <a:lnTo>
                      <a:pt x="7" y="9"/>
                    </a:lnTo>
                    <a:lnTo>
                      <a:pt x="7" y="10"/>
                    </a:lnTo>
                    <a:lnTo>
                      <a:pt x="7" y="11"/>
                    </a:lnTo>
                    <a:lnTo>
                      <a:pt x="7" y="12"/>
                    </a:lnTo>
                    <a:lnTo>
                      <a:pt x="8" y="12"/>
                    </a:lnTo>
                    <a:lnTo>
                      <a:pt x="9" y="12"/>
                    </a:lnTo>
                    <a:lnTo>
                      <a:pt x="10" y="11"/>
                    </a:lnTo>
                    <a:lnTo>
                      <a:pt x="11" y="10"/>
                    </a:lnTo>
                    <a:lnTo>
                      <a:pt x="11" y="9"/>
                    </a:lnTo>
                    <a:lnTo>
                      <a:pt x="12" y="9"/>
                    </a:lnTo>
                    <a:lnTo>
                      <a:pt x="12" y="8"/>
                    </a:lnTo>
                    <a:lnTo>
                      <a:pt x="12" y="9"/>
                    </a:lnTo>
                    <a:lnTo>
                      <a:pt x="12" y="10"/>
                    </a:lnTo>
                    <a:lnTo>
                      <a:pt x="12" y="11"/>
                    </a:lnTo>
                    <a:lnTo>
                      <a:pt x="12" y="12"/>
                    </a:lnTo>
                    <a:lnTo>
                      <a:pt x="13" y="12"/>
                    </a:lnTo>
                    <a:lnTo>
                      <a:pt x="14" y="11"/>
                    </a:lnTo>
                    <a:lnTo>
                      <a:pt x="15" y="10"/>
                    </a:lnTo>
                    <a:lnTo>
                      <a:pt x="15" y="9"/>
                    </a:lnTo>
                    <a:lnTo>
                      <a:pt x="15" y="8"/>
                    </a:lnTo>
                    <a:lnTo>
                      <a:pt x="15" y="9"/>
                    </a:lnTo>
                    <a:lnTo>
                      <a:pt x="14" y="10"/>
                    </a:lnTo>
                    <a:lnTo>
                      <a:pt x="14" y="11"/>
                    </a:lnTo>
                    <a:lnTo>
                      <a:pt x="13" y="11"/>
                    </a:lnTo>
                    <a:lnTo>
                      <a:pt x="13" y="10"/>
                    </a:lnTo>
                    <a:lnTo>
                      <a:pt x="14" y="9"/>
                    </a:lnTo>
                    <a:lnTo>
                      <a:pt x="14" y="8"/>
                    </a:lnTo>
                    <a:lnTo>
                      <a:pt x="14" y="7"/>
                    </a:lnTo>
                    <a:lnTo>
                      <a:pt x="15" y="6"/>
                    </a:lnTo>
                    <a:lnTo>
                      <a:pt x="15" y="4"/>
                    </a:lnTo>
                    <a:lnTo>
                      <a:pt x="15" y="3"/>
                    </a:lnTo>
                    <a:lnTo>
                      <a:pt x="14" y="3"/>
                    </a:lnTo>
                    <a:lnTo>
                      <a:pt x="14" y="4"/>
                    </a:lnTo>
                    <a:lnTo>
                      <a:pt x="13" y="4"/>
                    </a:lnTo>
                    <a:lnTo>
                      <a:pt x="13" y="5"/>
                    </a:lnTo>
                    <a:lnTo>
                      <a:pt x="13" y="6"/>
                    </a:lnTo>
                    <a:lnTo>
                      <a:pt x="13" y="7"/>
                    </a:lnTo>
                    <a:lnTo>
                      <a:pt x="12" y="7"/>
                    </a:lnTo>
                    <a:lnTo>
                      <a:pt x="12" y="8"/>
                    </a:lnTo>
                    <a:lnTo>
                      <a:pt x="11" y="9"/>
                    </a:lnTo>
                    <a:lnTo>
                      <a:pt x="11" y="10"/>
                    </a:lnTo>
                    <a:lnTo>
                      <a:pt x="10" y="10"/>
                    </a:lnTo>
                    <a:lnTo>
                      <a:pt x="10" y="11"/>
                    </a:lnTo>
                    <a:lnTo>
                      <a:pt x="9" y="11"/>
                    </a:lnTo>
                    <a:lnTo>
                      <a:pt x="9" y="10"/>
                    </a:lnTo>
                    <a:lnTo>
                      <a:pt x="9" y="9"/>
                    </a:lnTo>
                    <a:lnTo>
                      <a:pt x="9" y="8"/>
                    </a:lnTo>
                    <a:lnTo>
                      <a:pt x="10" y="7"/>
                    </a:lnTo>
                    <a:lnTo>
                      <a:pt x="10" y="6"/>
                    </a:lnTo>
                    <a:lnTo>
                      <a:pt x="11" y="5"/>
                    </a:lnTo>
                    <a:lnTo>
                      <a:pt x="11" y="4"/>
                    </a:lnTo>
                    <a:lnTo>
                      <a:pt x="11" y="3"/>
                    </a:lnTo>
                    <a:lnTo>
                      <a:pt x="10" y="3"/>
                    </a:lnTo>
                    <a:lnTo>
                      <a:pt x="9" y="3"/>
                    </a:lnTo>
                    <a:lnTo>
                      <a:pt x="9" y="4"/>
                    </a:lnTo>
                    <a:lnTo>
                      <a:pt x="8" y="4"/>
                    </a:lnTo>
                    <a:lnTo>
                      <a:pt x="7" y="5"/>
                    </a:lnTo>
                    <a:lnTo>
                      <a:pt x="7" y="6"/>
                    </a:lnTo>
                    <a:lnTo>
                      <a:pt x="2" y="3"/>
                    </a:lnTo>
                    <a:lnTo>
                      <a:pt x="22" y="3"/>
                    </a:lnTo>
                    <a:lnTo>
                      <a:pt x="21" y="3"/>
                    </a:lnTo>
                    <a:lnTo>
                      <a:pt x="21" y="4"/>
                    </a:lnTo>
                    <a:lnTo>
                      <a:pt x="20" y="4"/>
                    </a:lnTo>
                    <a:lnTo>
                      <a:pt x="20" y="5"/>
                    </a:lnTo>
                    <a:lnTo>
                      <a:pt x="19" y="6"/>
                    </a:lnTo>
                    <a:lnTo>
                      <a:pt x="19" y="7"/>
                    </a:lnTo>
                    <a:lnTo>
                      <a:pt x="19" y="6"/>
                    </a:lnTo>
                    <a:lnTo>
                      <a:pt x="19" y="5"/>
                    </a:lnTo>
                    <a:lnTo>
                      <a:pt x="19" y="4"/>
                    </a:lnTo>
                    <a:lnTo>
                      <a:pt x="19" y="3"/>
                    </a:lnTo>
                    <a:lnTo>
                      <a:pt x="18" y="3"/>
                    </a:lnTo>
                    <a:lnTo>
                      <a:pt x="17" y="3"/>
                    </a:lnTo>
                    <a:lnTo>
                      <a:pt x="17" y="4"/>
                    </a:lnTo>
                    <a:lnTo>
                      <a:pt x="16" y="5"/>
                    </a:lnTo>
                    <a:lnTo>
                      <a:pt x="16" y="6"/>
                    </a:lnTo>
                    <a:lnTo>
                      <a:pt x="16" y="5"/>
                    </a:lnTo>
                    <a:lnTo>
                      <a:pt x="17" y="5"/>
                    </a:lnTo>
                    <a:lnTo>
                      <a:pt x="17" y="4"/>
                    </a:lnTo>
                    <a:lnTo>
                      <a:pt x="18" y="4"/>
                    </a:lnTo>
                    <a:lnTo>
                      <a:pt x="18" y="5"/>
                    </a:lnTo>
                    <a:lnTo>
                      <a:pt x="17" y="5"/>
                    </a:lnTo>
                    <a:lnTo>
                      <a:pt x="17" y="6"/>
                    </a:lnTo>
                    <a:lnTo>
                      <a:pt x="17" y="7"/>
                    </a:lnTo>
                    <a:lnTo>
                      <a:pt x="17" y="8"/>
                    </a:lnTo>
                    <a:lnTo>
                      <a:pt x="16" y="9"/>
                    </a:lnTo>
                    <a:lnTo>
                      <a:pt x="16" y="11"/>
                    </a:lnTo>
                    <a:lnTo>
                      <a:pt x="16" y="12"/>
                    </a:lnTo>
                    <a:lnTo>
                      <a:pt x="17" y="12"/>
                    </a:lnTo>
                    <a:lnTo>
                      <a:pt x="17" y="11"/>
                    </a:lnTo>
                    <a:lnTo>
                      <a:pt x="17" y="10"/>
                    </a:lnTo>
                    <a:lnTo>
                      <a:pt x="18" y="10"/>
                    </a:lnTo>
                    <a:lnTo>
                      <a:pt x="18" y="9"/>
                    </a:lnTo>
                    <a:lnTo>
                      <a:pt x="18" y="8"/>
                    </a:lnTo>
                    <a:lnTo>
                      <a:pt x="19" y="7"/>
                    </a:lnTo>
                    <a:lnTo>
                      <a:pt x="19" y="6"/>
                    </a:lnTo>
                    <a:lnTo>
                      <a:pt x="20" y="5"/>
                    </a:lnTo>
                    <a:lnTo>
                      <a:pt x="21" y="4"/>
                    </a:lnTo>
                    <a:lnTo>
                      <a:pt x="22" y="4"/>
                    </a:lnTo>
                    <a:lnTo>
                      <a:pt x="22" y="5"/>
                    </a:lnTo>
                    <a:lnTo>
                      <a:pt x="21" y="6"/>
                    </a:lnTo>
                    <a:lnTo>
                      <a:pt x="21" y="7"/>
                    </a:lnTo>
                    <a:lnTo>
                      <a:pt x="21" y="8"/>
                    </a:lnTo>
                    <a:lnTo>
                      <a:pt x="21" y="9"/>
                    </a:lnTo>
                    <a:lnTo>
                      <a:pt x="20" y="10"/>
                    </a:lnTo>
                    <a:lnTo>
                      <a:pt x="20" y="11"/>
                    </a:lnTo>
                    <a:lnTo>
                      <a:pt x="21" y="12"/>
                    </a:lnTo>
                    <a:lnTo>
                      <a:pt x="22" y="11"/>
                    </a:lnTo>
                    <a:lnTo>
                      <a:pt x="23" y="11"/>
                    </a:lnTo>
                    <a:lnTo>
                      <a:pt x="23" y="10"/>
                    </a:lnTo>
                    <a:lnTo>
                      <a:pt x="24" y="9"/>
                    </a:lnTo>
                    <a:lnTo>
                      <a:pt x="24" y="8"/>
                    </a:lnTo>
                    <a:lnTo>
                      <a:pt x="24" y="9"/>
                    </a:lnTo>
                    <a:lnTo>
                      <a:pt x="23" y="9"/>
                    </a:lnTo>
                    <a:lnTo>
                      <a:pt x="22" y="10"/>
                    </a:lnTo>
                    <a:lnTo>
                      <a:pt x="22" y="11"/>
                    </a:lnTo>
                    <a:lnTo>
                      <a:pt x="22" y="10"/>
                    </a:lnTo>
                    <a:lnTo>
                      <a:pt x="22" y="9"/>
                    </a:lnTo>
                    <a:lnTo>
                      <a:pt x="22" y="8"/>
                    </a:lnTo>
                    <a:lnTo>
                      <a:pt x="23" y="7"/>
                    </a:lnTo>
                    <a:lnTo>
                      <a:pt x="23" y="6"/>
                    </a:lnTo>
                    <a:lnTo>
                      <a:pt x="24" y="5"/>
                    </a:lnTo>
                    <a:lnTo>
                      <a:pt x="24" y="4"/>
                    </a:lnTo>
                    <a:lnTo>
                      <a:pt x="23" y="3"/>
                    </a:lnTo>
                    <a:lnTo>
                      <a:pt x="22" y="3"/>
                    </a:lnTo>
                    <a:lnTo>
                      <a:pt x="2" y="3"/>
                    </a:lnTo>
                    <a:close/>
                  </a:path>
                </a:pathLst>
              </a:custGeom>
              <a:solidFill>
                <a:srgbClr val="FFFFFF"/>
              </a:solidFill>
              <a:ln w="9525">
                <a:noFill/>
                <a:round/>
                <a:headEnd/>
                <a:tailEnd/>
              </a:ln>
            </p:spPr>
            <p:txBody>
              <a:bodyPr/>
              <a:lstStyle/>
              <a:p>
                <a:endParaRPr lang="en-US"/>
              </a:p>
            </p:txBody>
          </p:sp>
          <p:sp>
            <p:nvSpPr>
              <p:cNvPr id="22158" name="Freeform 861"/>
              <p:cNvSpPr>
                <a:spLocks/>
              </p:cNvSpPr>
              <p:nvPr/>
            </p:nvSpPr>
            <p:spPr bwMode="auto">
              <a:xfrm>
                <a:off x="2503" y="1924"/>
                <a:ext cx="5" cy="5"/>
              </a:xfrm>
              <a:custGeom>
                <a:avLst/>
                <a:gdLst>
                  <a:gd name="T0" fmla="*/ 2 w 5"/>
                  <a:gd name="T1" fmla="*/ 4 h 5"/>
                  <a:gd name="T2" fmla="*/ 2 w 5"/>
                  <a:gd name="T3" fmla="*/ 4 h 5"/>
                  <a:gd name="T4" fmla="*/ 2 w 5"/>
                  <a:gd name="T5" fmla="*/ 5 h 5"/>
                  <a:gd name="T6" fmla="*/ 2 w 5"/>
                  <a:gd name="T7" fmla="*/ 5 h 5"/>
                  <a:gd name="T8" fmla="*/ 1 w 5"/>
                  <a:gd name="T9" fmla="*/ 5 h 5"/>
                  <a:gd name="T10" fmla="*/ 1 w 5"/>
                  <a:gd name="T11" fmla="*/ 5 h 5"/>
                  <a:gd name="T12" fmla="*/ 1 w 5"/>
                  <a:gd name="T13" fmla="*/ 5 h 5"/>
                  <a:gd name="T14" fmla="*/ 1 w 5"/>
                  <a:gd name="T15" fmla="*/ 4 h 5"/>
                  <a:gd name="T16" fmla="*/ 1 w 5"/>
                  <a:gd name="T17" fmla="*/ 4 h 5"/>
                  <a:gd name="T18" fmla="*/ 0 w 5"/>
                  <a:gd name="T19" fmla="*/ 4 h 5"/>
                  <a:gd name="T20" fmla="*/ 0 w 5"/>
                  <a:gd name="T21" fmla="*/ 4 h 5"/>
                  <a:gd name="T22" fmla="*/ 0 w 5"/>
                  <a:gd name="T23" fmla="*/ 4 h 5"/>
                  <a:gd name="T24" fmla="*/ 0 w 5"/>
                  <a:gd name="T25" fmla="*/ 3 h 5"/>
                  <a:gd name="T26" fmla="*/ 0 w 5"/>
                  <a:gd name="T27" fmla="*/ 3 h 5"/>
                  <a:gd name="T28" fmla="*/ 0 w 5"/>
                  <a:gd name="T29" fmla="*/ 3 h 5"/>
                  <a:gd name="T30" fmla="*/ 0 w 5"/>
                  <a:gd name="T31" fmla="*/ 3 h 5"/>
                  <a:gd name="T32" fmla="*/ 0 w 5"/>
                  <a:gd name="T33" fmla="*/ 3 h 5"/>
                  <a:gd name="T34" fmla="*/ 3 w 5"/>
                  <a:gd name="T35" fmla="*/ 0 h 5"/>
                  <a:gd name="T36" fmla="*/ 4 w 5"/>
                  <a:gd name="T37" fmla="*/ 0 h 5"/>
                  <a:gd name="T38" fmla="*/ 1 w 5"/>
                  <a:gd name="T39" fmla="*/ 3 h 5"/>
                  <a:gd name="T40" fmla="*/ 1 w 5"/>
                  <a:gd name="T41" fmla="*/ 4 h 5"/>
                  <a:gd name="T42" fmla="*/ 4 w 5"/>
                  <a:gd name="T43" fmla="*/ 0 h 5"/>
                  <a:gd name="T44" fmla="*/ 5 w 5"/>
                  <a:gd name="T45" fmla="*/ 1 h 5"/>
                  <a:gd name="T46" fmla="*/ 2 w 5"/>
                  <a:gd name="T47" fmla="*/ 4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4"/>
                    </a:moveTo>
                    <a:lnTo>
                      <a:pt x="2" y="4"/>
                    </a:lnTo>
                    <a:lnTo>
                      <a:pt x="2" y="5"/>
                    </a:lnTo>
                    <a:lnTo>
                      <a:pt x="1" y="5"/>
                    </a:lnTo>
                    <a:lnTo>
                      <a:pt x="1" y="4"/>
                    </a:lnTo>
                    <a:lnTo>
                      <a:pt x="0" y="4"/>
                    </a:lnTo>
                    <a:lnTo>
                      <a:pt x="0" y="3"/>
                    </a:lnTo>
                    <a:lnTo>
                      <a:pt x="3" y="0"/>
                    </a:lnTo>
                    <a:lnTo>
                      <a:pt x="4" y="0"/>
                    </a:lnTo>
                    <a:lnTo>
                      <a:pt x="1" y="3"/>
                    </a:lnTo>
                    <a:lnTo>
                      <a:pt x="1" y="4"/>
                    </a:lnTo>
                    <a:lnTo>
                      <a:pt x="4" y="0"/>
                    </a:lnTo>
                    <a:lnTo>
                      <a:pt x="5" y="1"/>
                    </a:lnTo>
                    <a:lnTo>
                      <a:pt x="2" y="4"/>
                    </a:lnTo>
                    <a:close/>
                  </a:path>
                </a:pathLst>
              </a:custGeom>
              <a:solidFill>
                <a:srgbClr val="FFFFFF"/>
              </a:solidFill>
              <a:ln w="9525">
                <a:noFill/>
                <a:round/>
                <a:headEnd/>
                <a:tailEnd/>
              </a:ln>
            </p:spPr>
            <p:txBody>
              <a:bodyPr/>
              <a:lstStyle/>
              <a:p>
                <a:endParaRPr lang="en-US"/>
              </a:p>
            </p:txBody>
          </p:sp>
          <p:sp>
            <p:nvSpPr>
              <p:cNvPr id="22159" name="Freeform 862"/>
              <p:cNvSpPr>
                <a:spLocks/>
              </p:cNvSpPr>
              <p:nvPr/>
            </p:nvSpPr>
            <p:spPr bwMode="auto">
              <a:xfrm>
                <a:off x="2505"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1 h 5"/>
                  <a:gd name="T20" fmla="*/ 5 w 5"/>
                  <a:gd name="T21" fmla="*/ 1 h 5"/>
                  <a:gd name="T22" fmla="*/ 5 w 5"/>
                  <a:gd name="T23" fmla="*/ 1 h 5"/>
                  <a:gd name="T24" fmla="*/ 5 w 5"/>
                  <a:gd name="T25" fmla="*/ 1 h 5"/>
                  <a:gd name="T26" fmla="*/ 5 w 5"/>
                  <a:gd name="T27" fmla="*/ 2 h 5"/>
                  <a:gd name="T28" fmla="*/ 5 w 5"/>
                  <a:gd name="T29" fmla="*/ 2 h 5"/>
                  <a:gd name="T30" fmla="*/ 5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4" y="1"/>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endParaRPr lang="en-US"/>
              </a:p>
            </p:txBody>
          </p:sp>
          <p:sp>
            <p:nvSpPr>
              <p:cNvPr id="22160" name="Freeform 863"/>
              <p:cNvSpPr>
                <a:spLocks/>
              </p:cNvSpPr>
              <p:nvPr/>
            </p:nvSpPr>
            <p:spPr bwMode="auto">
              <a:xfrm>
                <a:off x="2507" y="1930"/>
                <a:ext cx="5" cy="5"/>
              </a:xfrm>
              <a:custGeom>
                <a:avLst/>
                <a:gdLst>
                  <a:gd name="T0" fmla="*/ 5 w 5"/>
                  <a:gd name="T1" fmla="*/ 2 h 5"/>
                  <a:gd name="T2" fmla="*/ 5 w 5"/>
                  <a:gd name="T3" fmla="*/ 3 h 5"/>
                  <a:gd name="T4" fmla="*/ 5 w 5"/>
                  <a:gd name="T5" fmla="*/ 3 h 5"/>
                  <a:gd name="T6" fmla="*/ 5 w 5"/>
                  <a:gd name="T7" fmla="*/ 3 h 5"/>
                  <a:gd name="T8" fmla="*/ 5 w 5"/>
                  <a:gd name="T9" fmla="*/ 3 h 5"/>
                  <a:gd name="T10" fmla="*/ 5 w 5"/>
                  <a:gd name="T11" fmla="*/ 4 h 5"/>
                  <a:gd name="T12" fmla="*/ 5 w 5"/>
                  <a:gd name="T13" fmla="*/ 4 h 5"/>
                  <a:gd name="T14" fmla="*/ 5 w 5"/>
                  <a:gd name="T15" fmla="*/ 4 h 5"/>
                  <a:gd name="T16" fmla="*/ 5 w 5"/>
                  <a:gd name="T17" fmla="*/ 4 h 5"/>
                  <a:gd name="T18" fmla="*/ 4 w 5"/>
                  <a:gd name="T19" fmla="*/ 4 h 5"/>
                  <a:gd name="T20" fmla="*/ 4 w 5"/>
                  <a:gd name="T21" fmla="*/ 5 h 5"/>
                  <a:gd name="T22" fmla="*/ 4 w 5"/>
                  <a:gd name="T23" fmla="*/ 5 h 5"/>
                  <a:gd name="T24" fmla="*/ 4 w 5"/>
                  <a:gd name="T25" fmla="*/ 5 h 5"/>
                  <a:gd name="T26" fmla="*/ 3 w 5"/>
                  <a:gd name="T27" fmla="*/ 5 h 5"/>
                  <a:gd name="T28" fmla="*/ 3 w 5"/>
                  <a:gd name="T29" fmla="*/ 5 h 5"/>
                  <a:gd name="T30" fmla="*/ 3 w 5"/>
                  <a:gd name="T31" fmla="*/ 5 h 5"/>
                  <a:gd name="T32" fmla="*/ 3 w 5"/>
                  <a:gd name="T33" fmla="*/ 4 h 5"/>
                  <a:gd name="T34" fmla="*/ 0 w 5"/>
                  <a:gd name="T35" fmla="*/ 2 h 5"/>
                  <a:gd name="T36" fmla="*/ 0 w 5"/>
                  <a:gd name="T37" fmla="*/ 1 h 5"/>
                  <a:gd name="T38" fmla="*/ 4 w 5"/>
                  <a:gd name="T39" fmla="*/ 3 h 5"/>
                  <a:gd name="T40" fmla="*/ 4 w 5"/>
                  <a:gd name="T41" fmla="*/ 3 h 5"/>
                  <a:gd name="T42" fmla="*/ 1 w 5"/>
                  <a:gd name="T43" fmla="*/ 0 h 5"/>
                  <a:gd name="T44" fmla="*/ 2 w 5"/>
                  <a:gd name="T45" fmla="*/ 0 h 5"/>
                  <a:gd name="T46" fmla="*/ 5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5" y="2"/>
                    </a:moveTo>
                    <a:lnTo>
                      <a:pt x="5" y="3"/>
                    </a:lnTo>
                    <a:lnTo>
                      <a:pt x="5" y="4"/>
                    </a:lnTo>
                    <a:lnTo>
                      <a:pt x="4" y="4"/>
                    </a:lnTo>
                    <a:lnTo>
                      <a:pt x="4" y="5"/>
                    </a:lnTo>
                    <a:lnTo>
                      <a:pt x="3" y="5"/>
                    </a:lnTo>
                    <a:lnTo>
                      <a:pt x="3" y="4"/>
                    </a:lnTo>
                    <a:lnTo>
                      <a:pt x="0" y="2"/>
                    </a:lnTo>
                    <a:lnTo>
                      <a:pt x="0" y="1"/>
                    </a:lnTo>
                    <a:lnTo>
                      <a:pt x="4" y="3"/>
                    </a:lnTo>
                    <a:lnTo>
                      <a:pt x="1" y="0"/>
                    </a:lnTo>
                    <a:lnTo>
                      <a:pt x="2" y="0"/>
                    </a:lnTo>
                    <a:lnTo>
                      <a:pt x="5" y="2"/>
                    </a:lnTo>
                    <a:close/>
                  </a:path>
                </a:pathLst>
              </a:custGeom>
              <a:solidFill>
                <a:srgbClr val="FFFFFF"/>
              </a:solidFill>
              <a:ln w="9525">
                <a:noFill/>
                <a:round/>
                <a:headEnd/>
                <a:tailEnd/>
              </a:ln>
            </p:spPr>
            <p:txBody>
              <a:bodyPr/>
              <a:lstStyle/>
              <a:p>
                <a:endParaRPr lang="en-US"/>
              </a:p>
            </p:txBody>
          </p:sp>
          <p:sp>
            <p:nvSpPr>
              <p:cNvPr id="22161" name="Freeform 864"/>
              <p:cNvSpPr>
                <a:spLocks/>
              </p:cNvSpPr>
              <p:nvPr/>
            </p:nvSpPr>
            <p:spPr bwMode="auto">
              <a:xfrm>
                <a:off x="2509" y="1928"/>
                <a:ext cx="5" cy="5"/>
              </a:xfrm>
              <a:custGeom>
                <a:avLst/>
                <a:gdLst>
                  <a:gd name="T0" fmla="*/ 1 w 5"/>
                  <a:gd name="T1" fmla="*/ 2 h 5"/>
                  <a:gd name="T2" fmla="*/ 0 w 5"/>
                  <a:gd name="T3" fmla="*/ 2 h 5"/>
                  <a:gd name="T4" fmla="*/ 0 w 5"/>
                  <a:gd name="T5" fmla="*/ 2 h 5"/>
                  <a:gd name="T6" fmla="*/ 0 w 5"/>
                  <a:gd name="T7" fmla="*/ 2 h 5"/>
                  <a:gd name="T8" fmla="*/ 0 w 5"/>
                  <a:gd name="T9" fmla="*/ 1 h 5"/>
                  <a:gd name="T10" fmla="*/ 0 w 5"/>
                  <a:gd name="T11" fmla="*/ 1 h 5"/>
                  <a:gd name="T12" fmla="*/ 0 w 5"/>
                  <a:gd name="T13" fmla="*/ 1 h 5"/>
                  <a:gd name="T14" fmla="*/ 0 w 5"/>
                  <a:gd name="T15" fmla="*/ 1 h 5"/>
                  <a:gd name="T16" fmla="*/ 1 w 5"/>
                  <a:gd name="T17" fmla="*/ 0 h 5"/>
                  <a:gd name="T18" fmla="*/ 1 w 5"/>
                  <a:gd name="T19" fmla="*/ 0 h 5"/>
                  <a:gd name="T20" fmla="*/ 1 w 5"/>
                  <a:gd name="T21" fmla="*/ 0 h 5"/>
                  <a:gd name="T22" fmla="*/ 1 w 5"/>
                  <a:gd name="T23" fmla="*/ 0 h 5"/>
                  <a:gd name="T24" fmla="*/ 1 w 5"/>
                  <a:gd name="T25" fmla="*/ 0 h 5"/>
                  <a:gd name="T26" fmla="*/ 2 w 5"/>
                  <a:gd name="T27" fmla="*/ 0 h 5"/>
                  <a:gd name="T28" fmla="*/ 2 w 5"/>
                  <a:gd name="T29" fmla="*/ 0 h 5"/>
                  <a:gd name="T30" fmla="*/ 2 w 5"/>
                  <a:gd name="T31" fmla="*/ 0 h 5"/>
                  <a:gd name="T32" fmla="*/ 3 w 5"/>
                  <a:gd name="T33" fmla="*/ 0 h 5"/>
                  <a:gd name="T34" fmla="*/ 5 w 5"/>
                  <a:gd name="T35" fmla="*/ 3 h 5"/>
                  <a:gd name="T36" fmla="*/ 5 w 5"/>
                  <a:gd name="T37" fmla="*/ 4 h 5"/>
                  <a:gd name="T38" fmla="*/ 2 w 5"/>
                  <a:gd name="T39" fmla="*/ 1 h 5"/>
                  <a:gd name="T40" fmla="*/ 1 w 5"/>
                  <a:gd name="T41" fmla="*/ 1 h 5"/>
                  <a:gd name="T42" fmla="*/ 4 w 5"/>
                  <a:gd name="T43" fmla="*/ 4 h 5"/>
                  <a:gd name="T44" fmla="*/ 4 w 5"/>
                  <a:gd name="T45" fmla="*/ 5 h 5"/>
                  <a:gd name="T46" fmla="*/ 1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1" y="2"/>
                    </a:moveTo>
                    <a:lnTo>
                      <a:pt x="0" y="2"/>
                    </a:lnTo>
                    <a:lnTo>
                      <a:pt x="0" y="1"/>
                    </a:lnTo>
                    <a:lnTo>
                      <a:pt x="1" y="0"/>
                    </a:lnTo>
                    <a:lnTo>
                      <a:pt x="2" y="0"/>
                    </a:lnTo>
                    <a:lnTo>
                      <a:pt x="3" y="0"/>
                    </a:lnTo>
                    <a:lnTo>
                      <a:pt x="5" y="3"/>
                    </a:lnTo>
                    <a:lnTo>
                      <a:pt x="5" y="4"/>
                    </a:lnTo>
                    <a:lnTo>
                      <a:pt x="2" y="1"/>
                    </a:lnTo>
                    <a:lnTo>
                      <a:pt x="1" y="1"/>
                    </a:lnTo>
                    <a:lnTo>
                      <a:pt x="4" y="4"/>
                    </a:lnTo>
                    <a:lnTo>
                      <a:pt x="4" y="5"/>
                    </a:lnTo>
                    <a:lnTo>
                      <a:pt x="1" y="2"/>
                    </a:lnTo>
                    <a:close/>
                  </a:path>
                </a:pathLst>
              </a:custGeom>
              <a:solidFill>
                <a:srgbClr val="FFFFFF"/>
              </a:solidFill>
              <a:ln w="9525">
                <a:noFill/>
                <a:round/>
                <a:headEnd/>
                <a:tailEnd/>
              </a:ln>
            </p:spPr>
            <p:txBody>
              <a:bodyPr/>
              <a:lstStyle/>
              <a:p>
                <a:endParaRPr lang="en-US"/>
              </a:p>
            </p:txBody>
          </p:sp>
          <p:sp>
            <p:nvSpPr>
              <p:cNvPr id="22162" name="Freeform 865"/>
              <p:cNvSpPr>
                <a:spLocks/>
              </p:cNvSpPr>
              <p:nvPr/>
            </p:nvSpPr>
            <p:spPr bwMode="auto">
              <a:xfrm>
                <a:off x="2511" y="1923"/>
                <a:ext cx="5" cy="5"/>
              </a:xfrm>
              <a:custGeom>
                <a:avLst/>
                <a:gdLst>
                  <a:gd name="T0" fmla="*/ 2 w 5"/>
                  <a:gd name="T1" fmla="*/ 5 h 5"/>
                  <a:gd name="T2" fmla="*/ 2 w 5"/>
                  <a:gd name="T3" fmla="*/ 5 h 5"/>
                  <a:gd name="T4" fmla="*/ 2 w 5"/>
                  <a:gd name="T5" fmla="*/ 5 h 5"/>
                  <a:gd name="T6" fmla="*/ 2 w 5"/>
                  <a:gd name="T7" fmla="*/ 5 h 5"/>
                  <a:gd name="T8" fmla="*/ 1 w 5"/>
                  <a:gd name="T9" fmla="*/ 5 h 5"/>
                  <a:gd name="T10" fmla="*/ 1 w 5"/>
                  <a:gd name="T11" fmla="*/ 5 h 5"/>
                  <a:gd name="T12" fmla="*/ 1 w 5"/>
                  <a:gd name="T13" fmla="*/ 5 h 5"/>
                  <a:gd name="T14" fmla="*/ 1 w 5"/>
                  <a:gd name="T15" fmla="*/ 5 h 5"/>
                  <a:gd name="T16" fmla="*/ 1 w 5"/>
                  <a:gd name="T17" fmla="*/ 5 h 5"/>
                  <a:gd name="T18" fmla="*/ 1 w 5"/>
                  <a:gd name="T19" fmla="*/ 5 h 5"/>
                  <a:gd name="T20" fmla="*/ 0 w 5"/>
                  <a:gd name="T21" fmla="*/ 5 h 5"/>
                  <a:gd name="T22" fmla="*/ 0 w 5"/>
                  <a:gd name="T23" fmla="*/ 5 h 5"/>
                  <a:gd name="T24" fmla="*/ 0 w 5"/>
                  <a:gd name="T25" fmla="*/ 4 h 5"/>
                  <a:gd name="T26" fmla="*/ 0 w 5"/>
                  <a:gd name="T27" fmla="*/ 4 h 5"/>
                  <a:gd name="T28" fmla="*/ 0 w 5"/>
                  <a:gd name="T29" fmla="*/ 4 h 5"/>
                  <a:gd name="T30" fmla="*/ 1 w 5"/>
                  <a:gd name="T31" fmla="*/ 4 h 5"/>
                  <a:gd name="T32" fmla="*/ 1 w 5"/>
                  <a:gd name="T33" fmla="*/ 3 h 5"/>
                  <a:gd name="T34" fmla="*/ 3 w 5"/>
                  <a:gd name="T35" fmla="*/ 0 h 5"/>
                  <a:gd name="T36" fmla="*/ 4 w 5"/>
                  <a:gd name="T37" fmla="*/ 1 h 5"/>
                  <a:gd name="T38" fmla="*/ 1 w 5"/>
                  <a:gd name="T39" fmla="*/ 4 h 5"/>
                  <a:gd name="T40" fmla="*/ 2 w 5"/>
                  <a:gd name="T41" fmla="*/ 4 h 5"/>
                  <a:gd name="T42" fmla="*/ 4 w 5"/>
                  <a:gd name="T43" fmla="*/ 1 h 5"/>
                  <a:gd name="T44" fmla="*/ 5 w 5"/>
                  <a:gd name="T45" fmla="*/ 2 h 5"/>
                  <a:gd name="T46" fmla="*/ 2 w 5"/>
                  <a:gd name="T47" fmla="*/ 5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5"/>
                    </a:moveTo>
                    <a:lnTo>
                      <a:pt x="2" y="5"/>
                    </a:lnTo>
                    <a:lnTo>
                      <a:pt x="1" y="5"/>
                    </a:lnTo>
                    <a:lnTo>
                      <a:pt x="0" y="5"/>
                    </a:lnTo>
                    <a:lnTo>
                      <a:pt x="0" y="4"/>
                    </a:lnTo>
                    <a:lnTo>
                      <a:pt x="1" y="4"/>
                    </a:lnTo>
                    <a:lnTo>
                      <a:pt x="1" y="3"/>
                    </a:lnTo>
                    <a:lnTo>
                      <a:pt x="3" y="0"/>
                    </a:lnTo>
                    <a:lnTo>
                      <a:pt x="4" y="1"/>
                    </a:lnTo>
                    <a:lnTo>
                      <a:pt x="1" y="4"/>
                    </a:lnTo>
                    <a:lnTo>
                      <a:pt x="2" y="4"/>
                    </a:lnTo>
                    <a:lnTo>
                      <a:pt x="4" y="1"/>
                    </a:lnTo>
                    <a:lnTo>
                      <a:pt x="5" y="2"/>
                    </a:lnTo>
                    <a:lnTo>
                      <a:pt x="2" y="5"/>
                    </a:lnTo>
                    <a:close/>
                  </a:path>
                </a:pathLst>
              </a:custGeom>
              <a:solidFill>
                <a:srgbClr val="FFFFFF"/>
              </a:solidFill>
              <a:ln w="9525">
                <a:noFill/>
                <a:round/>
                <a:headEnd/>
                <a:tailEnd/>
              </a:ln>
            </p:spPr>
            <p:txBody>
              <a:bodyPr/>
              <a:lstStyle/>
              <a:p>
                <a:endParaRPr lang="en-US"/>
              </a:p>
            </p:txBody>
          </p:sp>
          <p:sp>
            <p:nvSpPr>
              <p:cNvPr id="22163" name="Freeform 866"/>
              <p:cNvSpPr>
                <a:spLocks/>
              </p:cNvSpPr>
              <p:nvPr/>
            </p:nvSpPr>
            <p:spPr bwMode="auto">
              <a:xfrm>
                <a:off x="2513"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0 h 5"/>
                  <a:gd name="T20" fmla="*/ 5 w 5"/>
                  <a:gd name="T21" fmla="*/ 1 h 5"/>
                  <a:gd name="T22" fmla="*/ 5 w 5"/>
                  <a:gd name="T23" fmla="*/ 1 h 5"/>
                  <a:gd name="T24" fmla="*/ 5 w 5"/>
                  <a:gd name="T25" fmla="*/ 1 h 5"/>
                  <a:gd name="T26" fmla="*/ 5 w 5"/>
                  <a:gd name="T27" fmla="*/ 1 h 5"/>
                  <a:gd name="T28" fmla="*/ 5 w 5"/>
                  <a:gd name="T29" fmla="*/ 2 h 5"/>
                  <a:gd name="T30" fmla="*/ 4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endParaRPr lang="en-US"/>
              </a:p>
            </p:txBody>
          </p:sp>
          <p:sp>
            <p:nvSpPr>
              <p:cNvPr id="22164" name="Freeform 867"/>
              <p:cNvSpPr>
                <a:spLocks/>
              </p:cNvSpPr>
              <p:nvPr/>
            </p:nvSpPr>
            <p:spPr bwMode="auto">
              <a:xfrm>
                <a:off x="2507" y="1921"/>
                <a:ext cx="5" cy="6"/>
              </a:xfrm>
              <a:custGeom>
                <a:avLst/>
                <a:gdLst>
                  <a:gd name="T0" fmla="*/ 4 w 5"/>
                  <a:gd name="T1" fmla="*/ 3 h 6"/>
                  <a:gd name="T2" fmla="*/ 5 w 5"/>
                  <a:gd name="T3" fmla="*/ 4 h 6"/>
                  <a:gd name="T4" fmla="*/ 5 w 5"/>
                  <a:gd name="T5" fmla="*/ 4 h 6"/>
                  <a:gd name="T6" fmla="*/ 5 w 5"/>
                  <a:gd name="T7" fmla="*/ 4 h 6"/>
                  <a:gd name="T8" fmla="*/ 5 w 5"/>
                  <a:gd name="T9" fmla="*/ 4 h 6"/>
                  <a:gd name="T10" fmla="*/ 5 w 5"/>
                  <a:gd name="T11" fmla="*/ 4 h 6"/>
                  <a:gd name="T12" fmla="*/ 5 w 5"/>
                  <a:gd name="T13" fmla="*/ 5 h 6"/>
                  <a:gd name="T14" fmla="*/ 5 w 5"/>
                  <a:gd name="T15" fmla="*/ 5 h 6"/>
                  <a:gd name="T16" fmla="*/ 5 w 5"/>
                  <a:gd name="T17" fmla="*/ 5 h 6"/>
                  <a:gd name="T18" fmla="*/ 4 w 5"/>
                  <a:gd name="T19" fmla="*/ 5 h 6"/>
                  <a:gd name="T20" fmla="*/ 4 w 5"/>
                  <a:gd name="T21" fmla="*/ 5 h 6"/>
                  <a:gd name="T22" fmla="*/ 4 w 5"/>
                  <a:gd name="T23" fmla="*/ 6 h 6"/>
                  <a:gd name="T24" fmla="*/ 3 w 5"/>
                  <a:gd name="T25" fmla="*/ 6 h 6"/>
                  <a:gd name="T26" fmla="*/ 3 w 5"/>
                  <a:gd name="T27" fmla="*/ 6 h 6"/>
                  <a:gd name="T28" fmla="*/ 3 w 5"/>
                  <a:gd name="T29" fmla="*/ 6 h 6"/>
                  <a:gd name="T30" fmla="*/ 3 w 5"/>
                  <a:gd name="T31" fmla="*/ 5 h 6"/>
                  <a:gd name="T32" fmla="*/ 3 w 5"/>
                  <a:gd name="T33" fmla="*/ 5 h 6"/>
                  <a:gd name="T34" fmla="*/ 0 w 5"/>
                  <a:gd name="T35" fmla="*/ 2 h 6"/>
                  <a:gd name="T36" fmla="*/ 0 w 5"/>
                  <a:gd name="T37" fmla="*/ 1 h 6"/>
                  <a:gd name="T38" fmla="*/ 3 w 5"/>
                  <a:gd name="T39" fmla="*/ 4 h 6"/>
                  <a:gd name="T40" fmla="*/ 4 w 5"/>
                  <a:gd name="T41" fmla="*/ 4 h 6"/>
                  <a:gd name="T42" fmla="*/ 1 w 5"/>
                  <a:gd name="T43" fmla="*/ 1 h 6"/>
                  <a:gd name="T44" fmla="*/ 1 w 5"/>
                  <a:gd name="T45" fmla="*/ 0 h 6"/>
                  <a:gd name="T46" fmla="*/ 4 w 5"/>
                  <a:gd name="T47" fmla="*/ 3 h 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6"/>
                  <a:gd name="T74" fmla="*/ 5 w 5"/>
                  <a:gd name="T75" fmla="*/ 6 h 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6">
                    <a:moveTo>
                      <a:pt x="4" y="3"/>
                    </a:moveTo>
                    <a:lnTo>
                      <a:pt x="5" y="4"/>
                    </a:lnTo>
                    <a:lnTo>
                      <a:pt x="5" y="5"/>
                    </a:lnTo>
                    <a:lnTo>
                      <a:pt x="4" y="5"/>
                    </a:lnTo>
                    <a:lnTo>
                      <a:pt x="4" y="6"/>
                    </a:lnTo>
                    <a:lnTo>
                      <a:pt x="3" y="6"/>
                    </a:lnTo>
                    <a:lnTo>
                      <a:pt x="3" y="5"/>
                    </a:lnTo>
                    <a:lnTo>
                      <a:pt x="0" y="2"/>
                    </a:lnTo>
                    <a:lnTo>
                      <a:pt x="0" y="1"/>
                    </a:lnTo>
                    <a:lnTo>
                      <a:pt x="3" y="4"/>
                    </a:lnTo>
                    <a:lnTo>
                      <a:pt x="4" y="4"/>
                    </a:lnTo>
                    <a:lnTo>
                      <a:pt x="1" y="1"/>
                    </a:lnTo>
                    <a:lnTo>
                      <a:pt x="1" y="0"/>
                    </a:lnTo>
                    <a:lnTo>
                      <a:pt x="4" y="3"/>
                    </a:lnTo>
                    <a:close/>
                  </a:path>
                </a:pathLst>
              </a:custGeom>
              <a:solidFill>
                <a:srgbClr val="FFFFFF"/>
              </a:solidFill>
              <a:ln w="9525">
                <a:noFill/>
                <a:round/>
                <a:headEnd/>
                <a:tailEnd/>
              </a:ln>
            </p:spPr>
            <p:txBody>
              <a:bodyPr/>
              <a:lstStyle/>
              <a:p>
                <a:endParaRPr lang="en-US"/>
              </a:p>
            </p:txBody>
          </p:sp>
          <p:sp>
            <p:nvSpPr>
              <p:cNvPr id="22165" name="Freeform 868"/>
              <p:cNvSpPr>
                <a:spLocks/>
              </p:cNvSpPr>
              <p:nvPr/>
            </p:nvSpPr>
            <p:spPr bwMode="auto">
              <a:xfrm>
                <a:off x="2509" y="1920"/>
                <a:ext cx="5" cy="5"/>
              </a:xfrm>
              <a:custGeom>
                <a:avLst/>
                <a:gdLst>
                  <a:gd name="T0" fmla="*/ 0 w 5"/>
                  <a:gd name="T1" fmla="*/ 2 h 5"/>
                  <a:gd name="T2" fmla="*/ 0 w 5"/>
                  <a:gd name="T3" fmla="*/ 2 h 5"/>
                  <a:gd name="T4" fmla="*/ 0 w 5"/>
                  <a:gd name="T5" fmla="*/ 2 h 5"/>
                  <a:gd name="T6" fmla="*/ 0 w 5"/>
                  <a:gd name="T7" fmla="*/ 1 h 5"/>
                  <a:gd name="T8" fmla="*/ 0 w 5"/>
                  <a:gd name="T9" fmla="*/ 1 h 5"/>
                  <a:gd name="T10" fmla="*/ 0 w 5"/>
                  <a:gd name="T11" fmla="*/ 1 h 5"/>
                  <a:gd name="T12" fmla="*/ 0 w 5"/>
                  <a:gd name="T13" fmla="*/ 1 h 5"/>
                  <a:gd name="T14" fmla="*/ 0 w 5"/>
                  <a:gd name="T15" fmla="*/ 1 h 5"/>
                  <a:gd name="T16" fmla="*/ 0 w 5"/>
                  <a:gd name="T17" fmla="*/ 0 h 5"/>
                  <a:gd name="T18" fmla="*/ 1 w 5"/>
                  <a:gd name="T19" fmla="*/ 0 h 5"/>
                  <a:gd name="T20" fmla="*/ 1 w 5"/>
                  <a:gd name="T21" fmla="*/ 0 h 5"/>
                  <a:gd name="T22" fmla="*/ 1 w 5"/>
                  <a:gd name="T23" fmla="*/ 0 h 5"/>
                  <a:gd name="T24" fmla="*/ 1 w 5"/>
                  <a:gd name="T25" fmla="*/ 0 h 5"/>
                  <a:gd name="T26" fmla="*/ 1 w 5"/>
                  <a:gd name="T27" fmla="*/ 0 h 5"/>
                  <a:gd name="T28" fmla="*/ 2 w 5"/>
                  <a:gd name="T29" fmla="*/ 0 h 5"/>
                  <a:gd name="T30" fmla="*/ 2 w 5"/>
                  <a:gd name="T31" fmla="*/ 0 h 5"/>
                  <a:gd name="T32" fmla="*/ 2 w 5"/>
                  <a:gd name="T33" fmla="*/ 0 h 5"/>
                  <a:gd name="T34" fmla="*/ 5 w 5"/>
                  <a:gd name="T35" fmla="*/ 3 h 5"/>
                  <a:gd name="T36" fmla="*/ 4 w 5"/>
                  <a:gd name="T37" fmla="*/ 4 h 5"/>
                  <a:gd name="T38" fmla="*/ 1 w 5"/>
                  <a:gd name="T39" fmla="*/ 1 h 5"/>
                  <a:gd name="T40" fmla="*/ 1 w 5"/>
                  <a:gd name="T41" fmla="*/ 1 h 5"/>
                  <a:gd name="T42" fmla="*/ 4 w 5"/>
                  <a:gd name="T43" fmla="*/ 4 h 5"/>
                  <a:gd name="T44" fmla="*/ 3 w 5"/>
                  <a:gd name="T45" fmla="*/ 5 h 5"/>
                  <a:gd name="T46" fmla="*/ 0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0" y="2"/>
                    </a:moveTo>
                    <a:lnTo>
                      <a:pt x="0" y="2"/>
                    </a:lnTo>
                    <a:lnTo>
                      <a:pt x="0" y="1"/>
                    </a:lnTo>
                    <a:lnTo>
                      <a:pt x="0" y="0"/>
                    </a:lnTo>
                    <a:lnTo>
                      <a:pt x="1" y="0"/>
                    </a:lnTo>
                    <a:lnTo>
                      <a:pt x="2" y="0"/>
                    </a:lnTo>
                    <a:lnTo>
                      <a:pt x="5" y="3"/>
                    </a:lnTo>
                    <a:lnTo>
                      <a:pt x="4" y="4"/>
                    </a:lnTo>
                    <a:lnTo>
                      <a:pt x="1" y="1"/>
                    </a:lnTo>
                    <a:lnTo>
                      <a:pt x="4" y="4"/>
                    </a:lnTo>
                    <a:lnTo>
                      <a:pt x="3" y="5"/>
                    </a:lnTo>
                    <a:lnTo>
                      <a:pt x="0" y="2"/>
                    </a:lnTo>
                    <a:close/>
                  </a:path>
                </a:pathLst>
              </a:custGeom>
              <a:solidFill>
                <a:srgbClr val="FFFFFF"/>
              </a:solidFill>
              <a:ln w="9525">
                <a:noFill/>
                <a:round/>
                <a:headEnd/>
                <a:tailEnd/>
              </a:ln>
            </p:spPr>
            <p:txBody>
              <a:bodyPr/>
              <a:lstStyle/>
              <a:p>
                <a:endParaRPr lang="en-US"/>
              </a:p>
            </p:txBody>
          </p:sp>
          <p:sp>
            <p:nvSpPr>
              <p:cNvPr id="22166" name="Freeform 869"/>
              <p:cNvSpPr>
                <a:spLocks/>
              </p:cNvSpPr>
              <p:nvPr/>
            </p:nvSpPr>
            <p:spPr bwMode="auto">
              <a:xfrm>
                <a:off x="2627" y="2055"/>
                <a:ext cx="41" cy="17"/>
              </a:xfrm>
              <a:custGeom>
                <a:avLst/>
                <a:gdLst>
                  <a:gd name="T0" fmla="*/ 25 w 41"/>
                  <a:gd name="T1" fmla="*/ 0 h 17"/>
                  <a:gd name="T2" fmla="*/ 41 w 41"/>
                  <a:gd name="T3" fmla="*/ 17 h 17"/>
                  <a:gd name="T4" fmla="*/ 0 w 41"/>
                  <a:gd name="T5" fmla="*/ 17 h 17"/>
                  <a:gd name="T6" fmla="*/ 0 60000 65536"/>
                  <a:gd name="T7" fmla="*/ 0 60000 65536"/>
                  <a:gd name="T8" fmla="*/ 0 60000 65536"/>
                  <a:gd name="T9" fmla="*/ 0 w 41"/>
                  <a:gd name="T10" fmla="*/ 0 h 17"/>
                  <a:gd name="T11" fmla="*/ 41 w 41"/>
                  <a:gd name="T12" fmla="*/ 17 h 17"/>
                </a:gdLst>
                <a:ahLst/>
                <a:cxnLst>
                  <a:cxn ang="T6">
                    <a:pos x="T0" y="T1"/>
                  </a:cxn>
                  <a:cxn ang="T7">
                    <a:pos x="T2" y="T3"/>
                  </a:cxn>
                  <a:cxn ang="T8">
                    <a:pos x="T4" y="T5"/>
                  </a:cxn>
                </a:cxnLst>
                <a:rect l="T9" t="T10" r="T11" b="T12"/>
                <a:pathLst>
                  <a:path w="41" h="17">
                    <a:moveTo>
                      <a:pt x="25" y="0"/>
                    </a:moveTo>
                    <a:lnTo>
                      <a:pt x="41" y="17"/>
                    </a:lnTo>
                    <a:lnTo>
                      <a:pt x="0" y="17"/>
                    </a:lnTo>
                  </a:path>
                </a:pathLst>
              </a:custGeom>
              <a:noFill/>
              <a:ln w="4763">
                <a:solidFill>
                  <a:srgbClr val="D8C6E0"/>
                </a:solidFill>
                <a:prstDash val="solid"/>
                <a:round/>
                <a:headEnd/>
                <a:tailEnd/>
              </a:ln>
            </p:spPr>
            <p:txBody>
              <a:bodyPr/>
              <a:lstStyle/>
              <a:p>
                <a:endParaRPr lang="en-US"/>
              </a:p>
            </p:txBody>
          </p:sp>
          <p:sp>
            <p:nvSpPr>
              <p:cNvPr id="22167" name="Line 870"/>
              <p:cNvSpPr>
                <a:spLocks noChangeShapeType="1"/>
              </p:cNvSpPr>
              <p:nvPr/>
            </p:nvSpPr>
            <p:spPr bwMode="auto">
              <a:xfrm flipV="1">
                <a:off x="2819" y="2573"/>
                <a:ext cx="1" cy="53"/>
              </a:xfrm>
              <a:prstGeom prst="line">
                <a:avLst/>
              </a:prstGeom>
              <a:noFill/>
              <a:ln w="7938">
                <a:solidFill>
                  <a:srgbClr val="231C26"/>
                </a:solidFill>
                <a:round/>
                <a:headEnd/>
                <a:tailEnd/>
              </a:ln>
            </p:spPr>
            <p:txBody>
              <a:bodyPr/>
              <a:lstStyle/>
              <a:p>
                <a:endParaRPr lang="en-US"/>
              </a:p>
            </p:txBody>
          </p:sp>
          <p:sp>
            <p:nvSpPr>
              <p:cNvPr id="22168" name="Freeform 871"/>
              <p:cNvSpPr>
                <a:spLocks/>
              </p:cNvSpPr>
              <p:nvPr/>
            </p:nvSpPr>
            <p:spPr bwMode="auto">
              <a:xfrm>
                <a:off x="2821" y="2629"/>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231C26"/>
              </a:solidFill>
              <a:ln w="9525">
                <a:noFill/>
                <a:round/>
                <a:headEnd/>
                <a:tailEnd/>
              </a:ln>
            </p:spPr>
            <p:txBody>
              <a:bodyPr/>
              <a:lstStyle/>
              <a:p>
                <a:endParaRPr lang="en-US"/>
              </a:p>
            </p:txBody>
          </p:sp>
          <p:sp>
            <p:nvSpPr>
              <p:cNvPr id="22169" name="Freeform 872"/>
              <p:cNvSpPr>
                <a:spLocks/>
              </p:cNvSpPr>
              <p:nvPr/>
            </p:nvSpPr>
            <p:spPr bwMode="auto">
              <a:xfrm>
                <a:off x="2821" y="257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231C26"/>
              </a:solidFill>
              <a:ln w="9525">
                <a:noFill/>
                <a:round/>
                <a:headEnd/>
                <a:tailEnd/>
              </a:ln>
            </p:spPr>
            <p:txBody>
              <a:bodyPr/>
              <a:lstStyle/>
              <a:p>
                <a:endParaRPr lang="en-US"/>
              </a:p>
            </p:txBody>
          </p:sp>
          <p:sp>
            <p:nvSpPr>
              <p:cNvPr id="22170" name="Freeform 873"/>
              <p:cNvSpPr>
                <a:spLocks/>
              </p:cNvSpPr>
              <p:nvPr/>
            </p:nvSpPr>
            <p:spPr bwMode="auto">
              <a:xfrm>
                <a:off x="2500" y="203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404040"/>
              </a:solidFill>
              <a:ln w="9525">
                <a:noFill/>
                <a:round/>
                <a:headEnd/>
                <a:tailEnd/>
              </a:ln>
            </p:spPr>
            <p:txBody>
              <a:bodyPr/>
              <a:lstStyle/>
              <a:p>
                <a:endParaRPr lang="en-US"/>
              </a:p>
            </p:txBody>
          </p:sp>
          <p:sp>
            <p:nvSpPr>
              <p:cNvPr id="22171" name="Freeform 874"/>
              <p:cNvSpPr>
                <a:spLocks/>
              </p:cNvSpPr>
              <p:nvPr/>
            </p:nvSpPr>
            <p:spPr bwMode="auto">
              <a:xfrm>
                <a:off x="279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endParaRPr lang="en-US"/>
              </a:p>
            </p:txBody>
          </p:sp>
          <p:sp>
            <p:nvSpPr>
              <p:cNvPr id="22172" name="Freeform 875"/>
              <p:cNvSpPr>
                <a:spLocks/>
              </p:cNvSpPr>
              <p:nvPr/>
            </p:nvSpPr>
            <p:spPr bwMode="auto">
              <a:xfrm>
                <a:off x="2542" y="1987"/>
                <a:ext cx="9" cy="9"/>
              </a:xfrm>
              <a:custGeom>
                <a:avLst/>
                <a:gdLst>
                  <a:gd name="T0" fmla="*/ 5 w 9"/>
                  <a:gd name="T1" fmla="*/ 9 h 9"/>
                  <a:gd name="T2" fmla="*/ 5 w 9"/>
                  <a:gd name="T3" fmla="*/ 9 h 9"/>
                  <a:gd name="T4" fmla="*/ 6 w 9"/>
                  <a:gd name="T5" fmla="*/ 9 h 9"/>
                  <a:gd name="T6" fmla="*/ 7 w 9"/>
                  <a:gd name="T7" fmla="*/ 8 h 9"/>
                  <a:gd name="T8" fmla="*/ 7 w 9"/>
                  <a:gd name="T9" fmla="*/ 8 h 9"/>
                  <a:gd name="T10" fmla="*/ 8 w 9"/>
                  <a:gd name="T11" fmla="*/ 7 h 9"/>
                  <a:gd name="T12" fmla="*/ 8 w 9"/>
                  <a:gd name="T13" fmla="*/ 6 h 9"/>
                  <a:gd name="T14" fmla="*/ 9 w 9"/>
                  <a:gd name="T15" fmla="*/ 5 h 9"/>
                  <a:gd name="T16" fmla="*/ 9 w 9"/>
                  <a:gd name="T17" fmla="*/ 5 h 9"/>
                  <a:gd name="T18" fmla="*/ 9 w 9"/>
                  <a:gd name="T19" fmla="*/ 4 h 9"/>
                  <a:gd name="T20" fmla="*/ 8 w 9"/>
                  <a:gd name="T21" fmla="*/ 3 h 9"/>
                  <a:gd name="T22" fmla="*/ 8 w 9"/>
                  <a:gd name="T23" fmla="*/ 2 h 9"/>
                  <a:gd name="T24" fmla="*/ 7 w 9"/>
                  <a:gd name="T25" fmla="*/ 2 h 9"/>
                  <a:gd name="T26" fmla="*/ 7 w 9"/>
                  <a:gd name="T27" fmla="*/ 1 h 9"/>
                  <a:gd name="T28" fmla="*/ 6 w 9"/>
                  <a:gd name="T29" fmla="*/ 1 h 9"/>
                  <a:gd name="T30" fmla="*/ 5 w 9"/>
                  <a:gd name="T31" fmla="*/ 0 h 9"/>
                  <a:gd name="T32" fmla="*/ 5 w 9"/>
                  <a:gd name="T33" fmla="*/ 0 h 9"/>
                  <a:gd name="T34" fmla="*/ 3 w 9"/>
                  <a:gd name="T35" fmla="*/ 0 h 9"/>
                  <a:gd name="T36" fmla="*/ 3 w 9"/>
                  <a:gd name="T37" fmla="*/ 1 h 9"/>
                  <a:gd name="T38" fmla="*/ 2 w 9"/>
                  <a:gd name="T39" fmla="*/ 1 h 9"/>
                  <a:gd name="T40" fmla="*/ 1 w 9"/>
                  <a:gd name="T41" fmla="*/ 2 h 9"/>
                  <a:gd name="T42" fmla="*/ 1 w 9"/>
                  <a:gd name="T43" fmla="*/ 2 h 9"/>
                  <a:gd name="T44" fmla="*/ 0 w 9"/>
                  <a:gd name="T45" fmla="*/ 3 h 9"/>
                  <a:gd name="T46" fmla="*/ 0 w 9"/>
                  <a:gd name="T47" fmla="*/ 4 h 9"/>
                  <a:gd name="T48" fmla="*/ 0 w 9"/>
                  <a:gd name="T49" fmla="*/ 5 h 9"/>
                  <a:gd name="T50" fmla="*/ 0 w 9"/>
                  <a:gd name="T51" fmla="*/ 5 h 9"/>
                  <a:gd name="T52" fmla="*/ 0 w 9"/>
                  <a:gd name="T53" fmla="*/ 6 h 9"/>
                  <a:gd name="T54" fmla="*/ 1 w 9"/>
                  <a:gd name="T55" fmla="*/ 7 h 9"/>
                  <a:gd name="T56" fmla="*/ 1 w 9"/>
                  <a:gd name="T57" fmla="*/ 8 h 9"/>
                  <a:gd name="T58" fmla="*/ 2 w 9"/>
                  <a:gd name="T59" fmla="*/ 8 h 9"/>
                  <a:gd name="T60" fmla="*/ 3 w 9"/>
                  <a:gd name="T61" fmla="*/ 9 h 9"/>
                  <a:gd name="T62" fmla="*/ 3 w 9"/>
                  <a:gd name="T63" fmla="*/ 9 h 9"/>
                  <a:gd name="T64" fmla="*/ 5 w 9"/>
                  <a:gd name="T65" fmla="*/ 9 h 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
                  <a:gd name="T100" fmla="*/ 0 h 9"/>
                  <a:gd name="T101" fmla="*/ 9 w 9"/>
                  <a:gd name="T102" fmla="*/ 9 h 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 h="9">
                    <a:moveTo>
                      <a:pt x="5" y="9"/>
                    </a:moveTo>
                    <a:lnTo>
                      <a:pt x="5" y="9"/>
                    </a:lnTo>
                    <a:lnTo>
                      <a:pt x="6" y="9"/>
                    </a:lnTo>
                    <a:lnTo>
                      <a:pt x="7" y="8"/>
                    </a:lnTo>
                    <a:lnTo>
                      <a:pt x="8" y="7"/>
                    </a:lnTo>
                    <a:lnTo>
                      <a:pt x="8" y="6"/>
                    </a:lnTo>
                    <a:lnTo>
                      <a:pt x="9" y="5"/>
                    </a:lnTo>
                    <a:lnTo>
                      <a:pt x="9" y="4"/>
                    </a:lnTo>
                    <a:lnTo>
                      <a:pt x="8" y="3"/>
                    </a:lnTo>
                    <a:lnTo>
                      <a:pt x="8" y="2"/>
                    </a:lnTo>
                    <a:lnTo>
                      <a:pt x="7" y="2"/>
                    </a:lnTo>
                    <a:lnTo>
                      <a:pt x="7" y="1"/>
                    </a:lnTo>
                    <a:lnTo>
                      <a:pt x="6" y="1"/>
                    </a:lnTo>
                    <a:lnTo>
                      <a:pt x="5" y="0"/>
                    </a:lnTo>
                    <a:lnTo>
                      <a:pt x="3" y="0"/>
                    </a:lnTo>
                    <a:lnTo>
                      <a:pt x="3" y="1"/>
                    </a:lnTo>
                    <a:lnTo>
                      <a:pt x="2" y="1"/>
                    </a:lnTo>
                    <a:lnTo>
                      <a:pt x="1" y="2"/>
                    </a:lnTo>
                    <a:lnTo>
                      <a:pt x="0" y="3"/>
                    </a:lnTo>
                    <a:lnTo>
                      <a:pt x="0" y="4"/>
                    </a:lnTo>
                    <a:lnTo>
                      <a:pt x="0" y="5"/>
                    </a:lnTo>
                    <a:lnTo>
                      <a:pt x="0" y="6"/>
                    </a:lnTo>
                    <a:lnTo>
                      <a:pt x="1" y="7"/>
                    </a:lnTo>
                    <a:lnTo>
                      <a:pt x="1" y="8"/>
                    </a:lnTo>
                    <a:lnTo>
                      <a:pt x="2" y="8"/>
                    </a:lnTo>
                    <a:lnTo>
                      <a:pt x="3" y="9"/>
                    </a:lnTo>
                    <a:lnTo>
                      <a:pt x="5" y="9"/>
                    </a:lnTo>
                    <a:close/>
                  </a:path>
                </a:pathLst>
              </a:custGeom>
              <a:solidFill>
                <a:srgbClr val="3D4040"/>
              </a:solidFill>
              <a:ln w="9525">
                <a:noFill/>
                <a:round/>
                <a:headEnd/>
                <a:tailEnd/>
              </a:ln>
            </p:spPr>
            <p:txBody>
              <a:bodyPr/>
              <a:lstStyle/>
              <a:p>
                <a:endParaRPr lang="en-US"/>
              </a:p>
            </p:txBody>
          </p:sp>
          <p:sp>
            <p:nvSpPr>
              <p:cNvPr id="22173" name="Freeform 876"/>
              <p:cNvSpPr>
                <a:spLocks/>
              </p:cNvSpPr>
              <p:nvPr/>
            </p:nvSpPr>
            <p:spPr bwMode="auto">
              <a:xfrm>
                <a:off x="2505" y="1947"/>
                <a:ext cx="4" cy="5"/>
              </a:xfrm>
              <a:custGeom>
                <a:avLst/>
                <a:gdLst>
                  <a:gd name="T0" fmla="*/ 2 w 4"/>
                  <a:gd name="T1" fmla="*/ 5 h 5"/>
                  <a:gd name="T2" fmla="*/ 2 w 4"/>
                  <a:gd name="T3" fmla="*/ 5 h 5"/>
                  <a:gd name="T4" fmla="*/ 3 w 4"/>
                  <a:gd name="T5" fmla="*/ 5 h 5"/>
                  <a:gd name="T6" fmla="*/ 3 w 4"/>
                  <a:gd name="T7" fmla="*/ 4 h 5"/>
                  <a:gd name="T8" fmla="*/ 4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4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1 w 4"/>
                  <a:gd name="T43" fmla="*/ 2 h 5"/>
                  <a:gd name="T44" fmla="*/ 0 w 4"/>
                  <a:gd name="T45" fmla="*/ 2 h 5"/>
                  <a:gd name="T46" fmla="*/ 0 w 4"/>
                  <a:gd name="T47" fmla="*/ 2 h 5"/>
                  <a:gd name="T48" fmla="*/ 0 w 4"/>
                  <a:gd name="T49" fmla="*/ 3 h 5"/>
                  <a:gd name="T50" fmla="*/ 0 w 4"/>
                  <a:gd name="T51" fmla="*/ 3 h 5"/>
                  <a:gd name="T52" fmla="*/ 0 w 4"/>
                  <a:gd name="T53" fmla="*/ 3 h 5"/>
                  <a:gd name="T54" fmla="*/ 1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4" y="1"/>
                    </a:lnTo>
                    <a:lnTo>
                      <a:pt x="3" y="1"/>
                    </a:lnTo>
                    <a:lnTo>
                      <a:pt x="2" y="0"/>
                    </a:lnTo>
                    <a:lnTo>
                      <a:pt x="1" y="1"/>
                    </a:lnTo>
                    <a:lnTo>
                      <a:pt x="1" y="2"/>
                    </a:lnTo>
                    <a:lnTo>
                      <a:pt x="0" y="2"/>
                    </a:lnTo>
                    <a:lnTo>
                      <a:pt x="0" y="3"/>
                    </a:lnTo>
                    <a:lnTo>
                      <a:pt x="1" y="4"/>
                    </a:lnTo>
                    <a:lnTo>
                      <a:pt x="1" y="5"/>
                    </a:lnTo>
                    <a:lnTo>
                      <a:pt x="2" y="5"/>
                    </a:lnTo>
                    <a:close/>
                  </a:path>
                </a:pathLst>
              </a:custGeom>
              <a:solidFill>
                <a:srgbClr val="3D4040"/>
              </a:solidFill>
              <a:ln w="9525">
                <a:noFill/>
                <a:round/>
                <a:headEnd/>
                <a:tailEnd/>
              </a:ln>
            </p:spPr>
            <p:txBody>
              <a:bodyPr/>
              <a:lstStyle/>
              <a:p>
                <a:endParaRPr lang="en-US"/>
              </a:p>
            </p:txBody>
          </p:sp>
          <p:sp>
            <p:nvSpPr>
              <p:cNvPr id="22174" name="Freeform 877"/>
              <p:cNvSpPr>
                <a:spLocks/>
              </p:cNvSpPr>
              <p:nvPr/>
            </p:nvSpPr>
            <p:spPr bwMode="auto">
              <a:xfrm>
                <a:off x="2514"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3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3" y="1"/>
                    </a:lnTo>
                    <a:lnTo>
                      <a:pt x="2" y="0"/>
                    </a:lnTo>
                    <a:lnTo>
                      <a:pt x="1"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endParaRPr lang="en-US"/>
              </a:p>
            </p:txBody>
          </p:sp>
          <p:sp>
            <p:nvSpPr>
              <p:cNvPr id="22175" name="Freeform 878"/>
              <p:cNvSpPr>
                <a:spLocks/>
              </p:cNvSpPr>
              <p:nvPr/>
            </p:nvSpPr>
            <p:spPr bwMode="auto">
              <a:xfrm>
                <a:off x="2523"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3 w 4"/>
                  <a:gd name="T11" fmla="*/ 4 h 5"/>
                  <a:gd name="T12" fmla="*/ 4 w 4"/>
                  <a:gd name="T13" fmla="*/ 3 h 5"/>
                  <a:gd name="T14" fmla="*/ 4 w 4"/>
                  <a:gd name="T15" fmla="*/ 3 h 5"/>
                  <a:gd name="T16" fmla="*/ 4 w 4"/>
                  <a:gd name="T17" fmla="*/ 3 h 5"/>
                  <a:gd name="T18" fmla="*/ 4 w 4"/>
                  <a:gd name="T19" fmla="*/ 2 h 5"/>
                  <a:gd name="T20" fmla="*/ 4 w 4"/>
                  <a:gd name="T21" fmla="*/ 2 h 5"/>
                  <a:gd name="T22" fmla="*/ 3 w 4"/>
                  <a:gd name="T23" fmla="*/ 2 h 5"/>
                  <a:gd name="T24" fmla="*/ 3 w 4"/>
                  <a:gd name="T25" fmla="*/ 1 h 5"/>
                  <a:gd name="T26" fmla="*/ 3 w 4"/>
                  <a:gd name="T27" fmla="*/ 1 h 5"/>
                  <a:gd name="T28" fmla="*/ 3 w 4"/>
                  <a:gd name="T29" fmla="*/ 1 h 5"/>
                  <a:gd name="T30" fmla="*/ 2 w 4"/>
                  <a:gd name="T31" fmla="*/ 0 h 5"/>
                  <a:gd name="T32" fmla="*/ 2 w 4"/>
                  <a:gd name="T33" fmla="*/ 0 h 5"/>
                  <a:gd name="T34" fmla="*/ 1 w 4"/>
                  <a:gd name="T35" fmla="*/ 0 h 5"/>
                  <a:gd name="T36" fmla="*/ 1 w 4"/>
                  <a:gd name="T37" fmla="*/ 1 h 5"/>
                  <a:gd name="T38" fmla="*/ 1 w 4"/>
                  <a:gd name="T39" fmla="*/ 1 h 5"/>
                  <a:gd name="T40" fmla="*/ 0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0 w 4"/>
                  <a:gd name="T57" fmla="*/ 4 h 5"/>
                  <a:gd name="T58" fmla="*/ 1 w 4"/>
                  <a:gd name="T59" fmla="*/ 4 h 5"/>
                  <a:gd name="T60" fmla="*/ 1 w 4"/>
                  <a:gd name="T61" fmla="*/ 5 h 5"/>
                  <a:gd name="T62" fmla="*/ 1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3"/>
                    </a:lnTo>
                    <a:lnTo>
                      <a:pt x="4" y="2"/>
                    </a:lnTo>
                    <a:lnTo>
                      <a:pt x="3" y="2"/>
                    </a:lnTo>
                    <a:lnTo>
                      <a:pt x="3" y="1"/>
                    </a:lnTo>
                    <a:lnTo>
                      <a:pt x="2" y="0"/>
                    </a:lnTo>
                    <a:lnTo>
                      <a:pt x="1" y="0"/>
                    </a:lnTo>
                    <a:lnTo>
                      <a:pt x="1" y="1"/>
                    </a:lnTo>
                    <a:lnTo>
                      <a:pt x="0"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endParaRPr lang="en-US"/>
              </a:p>
            </p:txBody>
          </p:sp>
          <p:sp>
            <p:nvSpPr>
              <p:cNvPr id="22176" name="Freeform 879"/>
              <p:cNvSpPr>
                <a:spLocks/>
              </p:cNvSpPr>
              <p:nvPr/>
            </p:nvSpPr>
            <p:spPr bwMode="auto">
              <a:xfrm>
                <a:off x="2733" y="1928"/>
                <a:ext cx="72" cy="11"/>
              </a:xfrm>
              <a:custGeom>
                <a:avLst/>
                <a:gdLst>
                  <a:gd name="T0" fmla="*/ 72 w 72"/>
                  <a:gd name="T1" fmla="*/ 10 h 11"/>
                  <a:gd name="T2" fmla="*/ 72 w 72"/>
                  <a:gd name="T3" fmla="*/ 10 h 11"/>
                  <a:gd name="T4" fmla="*/ 72 w 72"/>
                  <a:gd name="T5" fmla="*/ 10 h 11"/>
                  <a:gd name="T6" fmla="*/ 72 w 72"/>
                  <a:gd name="T7" fmla="*/ 9 h 11"/>
                  <a:gd name="T8" fmla="*/ 72 w 72"/>
                  <a:gd name="T9" fmla="*/ 9 h 11"/>
                  <a:gd name="T10" fmla="*/ 72 w 72"/>
                  <a:gd name="T11" fmla="*/ 9 h 11"/>
                  <a:gd name="T12" fmla="*/ 72 w 72"/>
                  <a:gd name="T13" fmla="*/ 1 h 11"/>
                  <a:gd name="T14" fmla="*/ 72 w 72"/>
                  <a:gd name="T15" fmla="*/ 1 h 11"/>
                  <a:gd name="T16" fmla="*/ 72 w 72"/>
                  <a:gd name="T17" fmla="*/ 1 h 11"/>
                  <a:gd name="T18" fmla="*/ 72 w 72"/>
                  <a:gd name="T19" fmla="*/ 1 h 11"/>
                  <a:gd name="T20" fmla="*/ 72 w 72"/>
                  <a:gd name="T21" fmla="*/ 0 h 11"/>
                  <a:gd name="T22" fmla="*/ 72 w 72"/>
                  <a:gd name="T23" fmla="*/ 0 h 11"/>
                  <a:gd name="T24" fmla="*/ 71 w 72"/>
                  <a:gd name="T25" fmla="*/ 0 h 11"/>
                  <a:gd name="T26" fmla="*/ 0 w 72"/>
                  <a:gd name="T27" fmla="*/ 2 h 11"/>
                  <a:gd name="T28" fmla="*/ 0 w 72"/>
                  <a:gd name="T29" fmla="*/ 2 h 11"/>
                  <a:gd name="T30" fmla="*/ 0 w 72"/>
                  <a:gd name="T31" fmla="*/ 2 h 11"/>
                  <a:gd name="T32" fmla="*/ 0 w 72"/>
                  <a:gd name="T33" fmla="*/ 2 h 11"/>
                  <a:gd name="T34" fmla="*/ 0 w 72"/>
                  <a:gd name="T35" fmla="*/ 2 h 11"/>
                  <a:gd name="T36" fmla="*/ 0 w 72"/>
                  <a:gd name="T37" fmla="*/ 2 h 11"/>
                  <a:gd name="T38" fmla="*/ 0 w 72"/>
                  <a:gd name="T39" fmla="*/ 2 h 11"/>
                  <a:gd name="T40" fmla="*/ 0 w 72"/>
                  <a:gd name="T41" fmla="*/ 10 h 11"/>
                  <a:gd name="T42" fmla="*/ 0 w 72"/>
                  <a:gd name="T43" fmla="*/ 11 h 11"/>
                  <a:gd name="T44" fmla="*/ 0 w 72"/>
                  <a:gd name="T45" fmla="*/ 11 h 11"/>
                  <a:gd name="T46" fmla="*/ 0 w 72"/>
                  <a:gd name="T47" fmla="*/ 11 h 11"/>
                  <a:gd name="T48" fmla="*/ 0 w 72"/>
                  <a:gd name="T49" fmla="*/ 11 h 11"/>
                  <a:gd name="T50" fmla="*/ 72 w 72"/>
                  <a:gd name="T51" fmla="*/ 10 h 1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11"/>
                  <a:gd name="T80" fmla="*/ 72 w 72"/>
                  <a:gd name="T81" fmla="*/ 11 h 1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11">
                    <a:moveTo>
                      <a:pt x="72" y="10"/>
                    </a:moveTo>
                    <a:lnTo>
                      <a:pt x="72" y="10"/>
                    </a:lnTo>
                    <a:lnTo>
                      <a:pt x="72" y="9"/>
                    </a:lnTo>
                    <a:lnTo>
                      <a:pt x="72" y="1"/>
                    </a:lnTo>
                    <a:lnTo>
                      <a:pt x="72" y="0"/>
                    </a:lnTo>
                    <a:lnTo>
                      <a:pt x="71" y="0"/>
                    </a:lnTo>
                    <a:lnTo>
                      <a:pt x="0" y="2"/>
                    </a:lnTo>
                    <a:lnTo>
                      <a:pt x="0" y="10"/>
                    </a:lnTo>
                    <a:lnTo>
                      <a:pt x="0" y="11"/>
                    </a:lnTo>
                    <a:lnTo>
                      <a:pt x="72" y="10"/>
                    </a:lnTo>
                    <a:close/>
                  </a:path>
                </a:pathLst>
              </a:custGeom>
              <a:solidFill>
                <a:srgbClr val="525252"/>
              </a:solidFill>
              <a:ln w="1588">
                <a:solidFill>
                  <a:srgbClr val="525252"/>
                </a:solidFill>
                <a:prstDash val="solid"/>
                <a:round/>
                <a:headEnd/>
                <a:tailEnd/>
              </a:ln>
            </p:spPr>
            <p:txBody>
              <a:bodyPr/>
              <a:lstStyle/>
              <a:p>
                <a:endParaRPr lang="en-US"/>
              </a:p>
            </p:txBody>
          </p:sp>
          <p:sp>
            <p:nvSpPr>
              <p:cNvPr id="22177" name="Freeform 880"/>
              <p:cNvSpPr>
                <a:spLocks/>
              </p:cNvSpPr>
              <p:nvPr/>
            </p:nvSpPr>
            <p:spPr bwMode="auto">
              <a:xfrm>
                <a:off x="2497" y="1935"/>
                <a:ext cx="295" cy="98"/>
              </a:xfrm>
              <a:custGeom>
                <a:avLst/>
                <a:gdLst>
                  <a:gd name="T0" fmla="*/ 0 w 295"/>
                  <a:gd name="T1" fmla="*/ 98 h 98"/>
                  <a:gd name="T2" fmla="*/ 295 w 295"/>
                  <a:gd name="T3" fmla="*/ 97 h 98"/>
                  <a:gd name="T4" fmla="*/ 295 w 295"/>
                  <a:gd name="T5" fmla="*/ 0 h 98"/>
                  <a:gd name="T6" fmla="*/ 0 60000 65536"/>
                  <a:gd name="T7" fmla="*/ 0 60000 65536"/>
                  <a:gd name="T8" fmla="*/ 0 60000 65536"/>
                  <a:gd name="T9" fmla="*/ 0 w 295"/>
                  <a:gd name="T10" fmla="*/ 0 h 98"/>
                  <a:gd name="T11" fmla="*/ 295 w 295"/>
                  <a:gd name="T12" fmla="*/ 98 h 98"/>
                </a:gdLst>
                <a:ahLst/>
                <a:cxnLst>
                  <a:cxn ang="T6">
                    <a:pos x="T0" y="T1"/>
                  </a:cxn>
                  <a:cxn ang="T7">
                    <a:pos x="T2" y="T3"/>
                  </a:cxn>
                  <a:cxn ang="T8">
                    <a:pos x="T4" y="T5"/>
                  </a:cxn>
                </a:cxnLst>
                <a:rect l="T9" t="T10" r="T11" b="T12"/>
                <a:pathLst>
                  <a:path w="295" h="98">
                    <a:moveTo>
                      <a:pt x="0" y="98"/>
                    </a:moveTo>
                    <a:lnTo>
                      <a:pt x="295" y="97"/>
                    </a:lnTo>
                    <a:lnTo>
                      <a:pt x="295" y="0"/>
                    </a:lnTo>
                  </a:path>
                </a:pathLst>
              </a:custGeom>
              <a:noFill/>
              <a:ln w="7938">
                <a:solidFill>
                  <a:srgbClr val="404040"/>
                </a:solidFill>
                <a:prstDash val="solid"/>
                <a:round/>
                <a:headEnd/>
                <a:tailEnd/>
              </a:ln>
            </p:spPr>
            <p:txBody>
              <a:bodyPr/>
              <a:lstStyle/>
              <a:p>
                <a:endParaRPr lang="en-US"/>
              </a:p>
            </p:txBody>
          </p:sp>
          <p:sp>
            <p:nvSpPr>
              <p:cNvPr id="22178" name="Freeform 881"/>
              <p:cNvSpPr>
                <a:spLocks/>
              </p:cNvSpPr>
              <p:nvPr/>
            </p:nvSpPr>
            <p:spPr bwMode="auto">
              <a:xfrm>
                <a:off x="2762" y="1925"/>
                <a:ext cx="31" cy="5"/>
              </a:xfrm>
              <a:custGeom>
                <a:avLst/>
                <a:gdLst>
                  <a:gd name="T0" fmla="*/ 31 w 31"/>
                  <a:gd name="T1" fmla="*/ 5 h 5"/>
                  <a:gd name="T2" fmla="*/ 31 w 31"/>
                  <a:gd name="T3" fmla="*/ 0 h 5"/>
                  <a:gd name="T4" fmla="*/ 0 w 31"/>
                  <a:gd name="T5" fmla="*/ 1 h 5"/>
                  <a:gd name="T6" fmla="*/ 0 w 31"/>
                  <a:gd name="T7" fmla="*/ 5 h 5"/>
                  <a:gd name="T8" fmla="*/ 31 w 31"/>
                  <a:gd name="T9" fmla="*/ 5 h 5"/>
                  <a:gd name="T10" fmla="*/ 0 60000 65536"/>
                  <a:gd name="T11" fmla="*/ 0 60000 65536"/>
                  <a:gd name="T12" fmla="*/ 0 60000 65536"/>
                  <a:gd name="T13" fmla="*/ 0 60000 65536"/>
                  <a:gd name="T14" fmla="*/ 0 60000 65536"/>
                  <a:gd name="T15" fmla="*/ 0 w 31"/>
                  <a:gd name="T16" fmla="*/ 0 h 5"/>
                  <a:gd name="T17" fmla="*/ 31 w 31"/>
                  <a:gd name="T18" fmla="*/ 5 h 5"/>
                </a:gdLst>
                <a:ahLst/>
                <a:cxnLst>
                  <a:cxn ang="T10">
                    <a:pos x="T0" y="T1"/>
                  </a:cxn>
                  <a:cxn ang="T11">
                    <a:pos x="T2" y="T3"/>
                  </a:cxn>
                  <a:cxn ang="T12">
                    <a:pos x="T4" y="T5"/>
                  </a:cxn>
                  <a:cxn ang="T13">
                    <a:pos x="T6" y="T7"/>
                  </a:cxn>
                  <a:cxn ang="T14">
                    <a:pos x="T8" y="T9"/>
                  </a:cxn>
                </a:cxnLst>
                <a:rect l="T15" t="T16" r="T17" b="T18"/>
                <a:pathLst>
                  <a:path w="31" h="5">
                    <a:moveTo>
                      <a:pt x="31" y="5"/>
                    </a:moveTo>
                    <a:lnTo>
                      <a:pt x="31" y="0"/>
                    </a:lnTo>
                    <a:lnTo>
                      <a:pt x="0" y="1"/>
                    </a:lnTo>
                    <a:lnTo>
                      <a:pt x="0" y="5"/>
                    </a:lnTo>
                    <a:lnTo>
                      <a:pt x="31" y="5"/>
                    </a:lnTo>
                    <a:close/>
                  </a:path>
                </a:pathLst>
              </a:custGeom>
              <a:solidFill>
                <a:srgbClr val="A6001C"/>
              </a:solidFill>
              <a:ln w="9525">
                <a:noFill/>
                <a:round/>
                <a:headEnd/>
                <a:tailEnd/>
              </a:ln>
            </p:spPr>
            <p:txBody>
              <a:bodyPr/>
              <a:lstStyle/>
              <a:p>
                <a:endParaRPr lang="en-US"/>
              </a:p>
            </p:txBody>
          </p:sp>
          <p:sp>
            <p:nvSpPr>
              <p:cNvPr id="22179" name="Freeform 882"/>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0 h 1"/>
                  <a:gd name="T32" fmla="*/ 1 w 1"/>
                  <a:gd name="T33" fmla="*/ 1 h 1"/>
                  <a:gd name="T34" fmla="*/ 1 w 1"/>
                  <a:gd name="T35" fmla="*/ 1 h 1"/>
                  <a:gd name="T36" fmla="*/ 0 w 1"/>
                  <a:gd name="T37" fmla="*/ 1 h 1"/>
                  <a:gd name="T38" fmla="*/ 0 w 1"/>
                  <a:gd name="T39" fmla="*/ 1 h 1"/>
                  <a:gd name="T40" fmla="*/ 0 w 1"/>
                  <a:gd name="T41" fmla="*/ 1 h 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
                  <a:gd name="T64" fmla="*/ 0 h 1"/>
                  <a:gd name="T65" fmla="*/ 1 w 1"/>
                  <a:gd name="T66" fmla="*/ 1 h 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 h="1">
                    <a:moveTo>
                      <a:pt x="0" y="1"/>
                    </a:moveTo>
                    <a:lnTo>
                      <a:pt x="0" y="1"/>
                    </a:lnTo>
                    <a:lnTo>
                      <a:pt x="0" y="0"/>
                    </a:lnTo>
                    <a:lnTo>
                      <a:pt x="1" y="0"/>
                    </a:lnTo>
                    <a:lnTo>
                      <a:pt x="1" y="1"/>
                    </a:lnTo>
                    <a:lnTo>
                      <a:pt x="0" y="1"/>
                    </a:lnTo>
                    <a:close/>
                  </a:path>
                </a:pathLst>
              </a:custGeom>
              <a:solidFill>
                <a:srgbClr val="525252"/>
              </a:solidFill>
              <a:ln w="1588">
                <a:solidFill>
                  <a:srgbClr val="525252"/>
                </a:solidFill>
                <a:prstDash val="solid"/>
                <a:round/>
                <a:headEnd/>
                <a:tailEnd/>
              </a:ln>
            </p:spPr>
            <p:txBody>
              <a:bodyPr/>
              <a:lstStyle/>
              <a:p>
                <a:endParaRPr lang="en-US"/>
              </a:p>
            </p:txBody>
          </p:sp>
          <p:sp>
            <p:nvSpPr>
              <p:cNvPr id="22180" name="Freeform 883"/>
              <p:cNvSpPr>
                <a:spLocks/>
              </p:cNvSpPr>
              <p:nvPr/>
            </p:nvSpPr>
            <p:spPr bwMode="auto">
              <a:xfrm>
                <a:off x="2773" y="1927"/>
                <a:ext cx="3" cy="2"/>
              </a:xfrm>
              <a:custGeom>
                <a:avLst/>
                <a:gdLst>
                  <a:gd name="T0" fmla="*/ 0 w 3"/>
                  <a:gd name="T1" fmla="*/ 1 h 2"/>
                  <a:gd name="T2" fmla="*/ 0 w 3"/>
                  <a:gd name="T3" fmla="*/ 0 h 2"/>
                  <a:gd name="T4" fmla="*/ 0 w 3"/>
                  <a:gd name="T5" fmla="*/ 0 h 2"/>
                  <a:gd name="T6" fmla="*/ 0 w 3"/>
                  <a:gd name="T7" fmla="*/ 0 h 2"/>
                  <a:gd name="T8" fmla="*/ 1 w 3"/>
                  <a:gd name="T9" fmla="*/ 0 h 2"/>
                  <a:gd name="T10" fmla="*/ 1 w 3"/>
                  <a:gd name="T11" fmla="*/ 0 h 2"/>
                  <a:gd name="T12" fmla="*/ 1 w 3"/>
                  <a:gd name="T13" fmla="*/ 0 h 2"/>
                  <a:gd name="T14" fmla="*/ 1 w 3"/>
                  <a:gd name="T15" fmla="*/ 0 h 2"/>
                  <a:gd name="T16" fmla="*/ 2 w 3"/>
                  <a:gd name="T17" fmla="*/ 0 h 2"/>
                  <a:gd name="T18" fmla="*/ 2 w 3"/>
                  <a:gd name="T19" fmla="*/ 0 h 2"/>
                  <a:gd name="T20" fmla="*/ 2 w 3"/>
                  <a:gd name="T21" fmla="*/ 0 h 2"/>
                  <a:gd name="T22" fmla="*/ 2 w 3"/>
                  <a:gd name="T23" fmla="*/ 0 h 2"/>
                  <a:gd name="T24" fmla="*/ 2 w 3"/>
                  <a:gd name="T25" fmla="*/ 0 h 2"/>
                  <a:gd name="T26" fmla="*/ 3 w 3"/>
                  <a:gd name="T27" fmla="*/ 0 h 2"/>
                  <a:gd name="T28" fmla="*/ 3 w 3"/>
                  <a:gd name="T29" fmla="*/ 0 h 2"/>
                  <a:gd name="T30" fmla="*/ 3 w 3"/>
                  <a:gd name="T31" fmla="*/ 0 h 2"/>
                  <a:gd name="T32" fmla="*/ 3 w 3"/>
                  <a:gd name="T33" fmla="*/ 0 h 2"/>
                  <a:gd name="T34" fmla="*/ 3 w 3"/>
                  <a:gd name="T35" fmla="*/ 1 h 2"/>
                  <a:gd name="T36" fmla="*/ 3 w 3"/>
                  <a:gd name="T37" fmla="*/ 2 h 2"/>
                  <a:gd name="T38" fmla="*/ 3 w 3"/>
                  <a:gd name="T39" fmla="*/ 2 h 2"/>
                  <a:gd name="T40" fmla="*/ 3 w 3"/>
                  <a:gd name="T41" fmla="*/ 2 h 2"/>
                  <a:gd name="T42" fmla="*/ 2 w 3"/>
                  <a:gd name="T43" fmla="*/ 2 h 2"/>
                  <a:gd name="T44" fmla="*/ 2 w 3"/>
                  <a:gd name="T45" fmla="*/ 2 h 2"/>
                  <a:gd name="T46" fmla="*/ 2 w 3"/>
                  <a:gd name="T47" fmla="*/ 2 h 2"/>
                  <a:gd name="T48" fmla="*/ 2 w 3"/>
                  <a:gd name="T49" fmla="*/ 2 h 2"/>
                  <a:gd name="T50" fmla="*/ 2 w 3"/>
                  <a:gd name="T51" fmla="*/ 2 h 2"/>
                  <a:gd name="T52" fmla="*/ 1 w 3"/>
                  <a:gd name="T53" fmla="*/ 2 h 2"/>
                  <a:gd name="T54" fmla="*/ 1 w 3"/>
                  <a:gd name="T55" fmla="*/ 2 h 2"/>
                  <a:gd name="T56" fmla="*/ 1 w 3"/>
                  <a:gd name="T57" fmla="*/ 2 h 2"/>
                  <a:gd name="T58" fmla="*/ 1 w 3"/>
                  <a:gd name="T59" fmla="*/ 2 h 2"/>
                  <a:gd name="T60" fmla="*/ 1 w 3"/>
                  <a:gd name="T61" fmla="*/ 2 h 2"/>
                  <a:gd name="T62" fmla="*/ 0 w 3"/>
                  <a:gd name="T63" fmla="*/ 2 h 2"/>
                  <a:gd name="T64" fmla="*/ 0 w 3"/>
                  <a:gd name="T65" fmla="*/ 2 h 2"/>
                  <a:gd name="T66" fmla="*/ 0 w 3"/>
                  <a:gd name="T67" fmla="*/ 1 h 2"/>
                  <a:gd name="T68" fmla="*/ 0 w 3"/>
                  <a:gd name="T69" fmla="*/ 1 h 2"/>
                  <a:gd name="T70" fmla="*/ 1 w 3"/>
                  <a:gd name="T71" fmla="*/ 1 h 2"/>
                  <a:gd name="T72" fmla="*/ 1 w 3"/>
                  <a:gd name="T73" fmla="*/ 2 h 2"/>
                  <a:gd name="T74" fmla="*/ 1 w 3"/>
                  <a:gd name="T75" fmla="*/ 2 h 2"/>
                  <a:gd name="T76" fmla="*/ 1 w 3"/>
                  <a:gd name="T77" fmla="*/ 2 h 2"/>
                  <a:gd name="T78" fmla="*/ 1 w 3"/>
                  <a:gd name="T79" fmla="*/ 2 h 2"/>
                  <a:gd name="T80" fmla="*/ 2 w 3"/>
                  <a:gd name="T81" fmla="*/ 2 h 2"/>
                  <a:gd name="T82" fmla="*/ 2 w 3"/>
                  <a:gd name="T83" fmla="*/ 2 h 2"/>
                  <a:gd name="T84" fmla="*/ 2 w 3"/>
                  <a:gd name="T85" fmla="*/ 2 h 2"/>
                  <a:gd name="T86" fmla="*/ 2 w 3"/>
                  <a:gd name="T87" fmla="*/ 2 h 2"/>
                  <a:gd name="T88" fmla="*/ 2 w 3"/>
                  <a:gd name="T89" fmla="*/ 2 h 2"/>
                  <a:gd name="T90" fmla="*/ 2 w 3"/>
                  <a:gd name="T91" fmla="*/ 2 h 2"/>
                  <a:gd name="T92" fmla="*/ 2 w 3"/>
                  <a:gd name="T93" fmla="*/ 2 h 2"/>
                  <a:gd name="T94" fmla="*/ 2 w 3"/>
                  <a:gd name="T95" fmla="*/ 1 h 2"/>
                  <a:gd name="T96" fmla="*/ 2 w 3"/>
                  <a:gd name="T97" fmla="*/ 1 h 2"/>
                  <a:gd name="T98" fmla="*/ 2 w 3"/>
                  <a:gd name="T99" fmla="*/ 0 h 2"/>
                  <a:gd name="T100" fmla="*/ 2 w 3"/>
                  <a:gd name="T101" fmla="*/ 0 h 2"/>
                  <a:gd name="T102" fmla="*/ 2 w 3"/>
                  <a:gd name="T103" fmla="*/ 0 h 2"/>
                  <a:gd name="T104" fmla="*/ 2 w 3"/>
                  <a:gd name="T105" fmla="*/ 0 h 2"/>
                  <a:gd name="T106" fmla="*/ 2 w 3"/>
                  <a:gd name="T107" fmla="*/ 0 h 2"/>
                  <a:gd name="T108" fmla="*/ 2 w 3"/>
                  <a:gd name="T109" fmla="*/ 0 h 2"/>
                  <a:gd name="T110" fmla="*/ 2 w 3"/>
                  <a:gd name="T111" fmla="*/ 0 h 2"/>
                  <a:gd name="T112" fmla="*/ 1 w 3"/>
                  <a:gd name="T113" fmla="*/ 0 h 2"/>
                  <a:gd name="T114" fmla="*/ 1 w 3"/>
                  <a:gd name="T115" fmla="*/ 0 h 2"/>
                  <a:gd name="T116" fmla="*/ 1 w 3"/>
                  <a:gd name="T117" fmla="*/ 0 h 2"/>
                  <a:gd name="T118" fmla="*/ 1 w 3"/>
                  <a:gd name="T119" fmla="*/ 0 h 2"/>
                  <a:gd name="T120" fmla="*/ 1 w 3"/>
                  <a:gd name="T121" fmla="*/ 0 h 2"/>
                  <a:gd name="T122" fmla="*/ 1 w 3"/>
                  <a:gd name="T123" fmla="*/ 1 h 2"/>
                  <a:gd name="T124" fmla="*/ 0 w 3"/>
                  <a:gd name="T125" fmla="*/ 1 h 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
                  <a:gd name="T190" fmla="*/ 0 h 2"/>
                  <a:gd name="T191" fmla="*/ 3 w 3"/>
                  <a:gd name="T192" fmla="*/ 2 h 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 h="2">
                    <a:moveTo>
                      <a:pt x="0" y="1"/>
                    </a:moveTo>
                    <a:lnTo>
                      <a:pt x="0" y="0"/>
                    </a:lnTo>
                    <a:lnTo>
                      <a:pt x="1" y="0"/>
                    </a:lnTo>
                    <a:lnTo>
                      <a:pt x="2" y="0"/>
                    </a:lnTo>
                    <a:lnTo>
                      <a:pt x="3" y="0"/>
                    </a:lnTo>
                    <a:lnTo>
                      <a:pt x="3" y="1"/>
                    </a:lnTo>
                    <a:lnTo>
                      <a:pt x="3" y="2"/>
                    </a:lnTo>
                    <a:lnTo>
                      <a:pt x="2" y="2"/>
                    </a:lnTo>
                    <a:lnTo>
                      <a:pt x="1" y="2"/>
                    </a:lnTo>
                    <a:lnTo>
                      <a:pt x="0" y="2"/>
                    </a:lnTo>
                    <a:lnTo>
                      <a:pt x="0" y="1"/>
                    </a:lnTo>
                    <a:lnTo>
                      <a:pt x="1" y="1"/>
                    </a:lnTo>
                    <a:lnTo>
                      <a:pt x="1" y="2"/>
                    </a:lnTo>
                    <a:lnTo>
                      <a:pt x="2" y="2"/>
                    </a:lnTo>
                    <a:lnTo>
                      <a:pt x="2" y="1"/>
                    </a:lnTo>
                    <a:lnTo>
                      <a:pt x="2" y="0"/>
                    </a:lnTo>
                    <a:lnTo>
                      <a:pt x="1" y="0"/>
                    </a:lnTo>
                    <a:lnTo>
                      <a:pt x="1" y="1"/>
                    </a:lnTo>
                    <a:lnTo>
                      <a:pt x="0" y="1"/>
                    </a:lnTo>
                    <a:close/>
                  </a:path>
                </a:pathLst>
              </a:custGeom>
              <a:solidFill>
                <a:srgbClr val="DEDEDE"/>
              </a:solidFill>
              <a:ln w="9525">
                <a:noFill/>
                <a:round/>
                <a:headEnd/>
                <a:tailEnd/>
              </a:ln>
            </p:spPr>
            <p:txBody>
              <a:bodyPr/>
              <a:lstStyle/>
              <a:p>
                <a:endParaRPr lang="en-US"/>
              </a:p>
            </p:txBody>
          </p:sp>
          <p:sp>
            <p:nvSpPr>
              <p:cNvPr id="22181" name="Freeform 884"/>
              <p:cNvSpPr>
                <a:spLocks/>
              </p:cNvSpPr>
              <p:nvPr/>
            </p:nvSpPr>
            <p:spPr bwMode="auto">
              <a:xfrm>
                <a:off x="2779" y="1927"/>
                <a:ext cx="2" cy="2"/>
              </a:xfrm>
              <a:custGeom>
                <a:avLst/>
                <a:gdLst>
                  <a:gd name="T0" fmla="*/ 0 w 2"/>
                  <a:gd name="T1" fmla="*/ 0 h 2"/>
                  <a:gd name="T2" fmla="*/ 0 w 2"/>
                  <a:gd name="T3" fmla="*/ 0 h 2"/>
                  <a:gd name="T4" fmla="*/ 0 w 2"/>
                  <a:gd name="T5" fmla="*/ 0 h 2"/>
                  <a:gd name="T6" fmla="*/ 1 w 2"/>
                  <a:gd name="T7" fmla="*/ 0 h 2"/>
                  <a:gd name="T8" fmla="*/ 1 w 2"/>
                  <a:gd name="T9" fmla="*/ 0 h 2"/>
                  <a:gd name="T10" fmla="*/ 2 w 2"/>
                  <a:gd name="T11" fmla="*/ 0 h 2"/>
                  <a:gd name="T12" fmla="*/ 2 w 2"/>
                  <a:gd name="T13" fmla="*/ 0 h 2"/>
                  <a:gd name="T14" fmla="*/ 2 w 2"/>
                  <a:gd name="T15" fmla="*/ 0 h 2"/>
                  <a:gd name="T16" fmla="*/ 2 w 2"/>
                  <a:gd name="T17" fmla="*/ 1 h 2"/>
                  <a:gd name="T18" fmla="*/ 2 w 2"/>
                  <a:gd name="T19" fmla="*/ 2 h 2"/>
                  <a:gd name="T20" fmla="*/ 2 w 2"/>
                  <a:gd name="T21" fmla="*/ 2 h 2"/>
                  <a:gd name="T22" fmla="*/ 2 w 2"/>
                  <a:gd name="T23" fmla="*/ 2 h 2"/>
                  <a:gd name="T24" fmla="*/ 1 w 2"/>
                  <a:gd name="T25" fmla="*/ 2 h 2"/>
                  <a:gd name="T26" fmla="*/ 1 w 2"/>
                  <a:gd name="T27" fmla="*/ 2 h 2"/>
                  <a:gd name="T28" fmla="*/ 0 w 2"/>
                  <a:gd name="T29" fmla="*/ 2 h 2"/>
                  <a:gd name="T30" fmla="*/ 0 w 2"/>
                  <a:gd name="T31" fmla="*/ 2 h 2"/>
                  <a:gd name="T32" fmla="*/ 0 w 2"/>
                  <a:gd name="T33" fmla="*/ 1 h 2"/>
                  <a:gd name="T34" fmla="*/ 1 w 2"/>
                  <a:gd name="T35" fmla="*/ 1 h 2"/>
                  <a:gd name="T36" fmla="*/ 1 w 2"/>
                  <a:gd name="T37" fmla="*/ 2 h 2"/>
                  <a:gd name="T38" fmla="*/ 1 w 2"/>
                  <a:gd name="T39" fmla="*/ 2 h 2"/>
                  <a:gd name="T40" fmla="*/ 1 w 2"/>
                  <a:gd name="T41" fmla="*/ 2 h 2"/>
                  <a:gd name="T42" fmla="*/ 1 w 2"/>
                  <a:gd name="T43" fmla="*/ 2 h 2"/>
                  <a:gd name="T44" fmla="*/ 2 w 2"/>
                  <a:gd name="T45" fmla="*/ 2 h 2"/>
                  <a:gd name="T46" fmla="*/ 2 w 2"/>
                  <a:gd name="T47" fmla="*/ 1 h 2"/>
                  <a:gd name="T48" fmla="*/ 2 w 2"/>
                  <a:gd name="T49" fmla="*/ 0 h 2"/>
                  <a:gd name="T50" fmla="*/ 2 w 2"/>
                  <a:gd name="T51" fmla="*/ 0 h 2"/>
                  <a:gd name="T52" fmla="*/ 1 w 2"/>
                  <a:gd name="T53" fmla="*/ 0 h 2"/>
                  <a:gd name="T54" fmla="*/ 1 w 2"/>
                  <a:gd name="T55" fmla="*/ 0 h 2"/>
                  <a:gd name="T56" fmla="*/ 1 w 2"/>
                  <a:gd name="T57" fmla="*/ 0 h 2"/>
                  <a:gd name="T58" fmla="*/ 1 w 2"/>
                  <a:gd name="T59" fmla="*/ 0 h 2"/>
                  <a:gd name="T60" fmla="*/ 1 w 2"/>
                  <a:gd name="T61" fmla="*/ 0 h 2"/>
                  <a:gd name="T62" fmla="*/ 0 w 2"/>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
                  <a:gd name="T97" fmla="*/ 0 h 2"/>
                  <a:gd name="T98" fmla="*/ 2 w 2"/>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 h="2">
                    <a:moveTo>
                      <a:pt x="0" y="0"/>
                    </a:moveTo>
                    <a:lnTo>
                      <a:pt x="0" y="0"/>
                    </a:lnTo>
                    <a:lnTo>
                      <a:pt x="1" y="0"/>
                    </a:lnTo>
                    <a:lnTo>
                      <a:pt x="2" y="0"/>
                    </a:lnTo>
                    <a:lnTo>
                      <a:pt x="2" y="1"/>
                    </a:lnTo>
                    <a:lnTo>
                      <a:pt x="2" y="2"/>
                    </a:lnTo>
                    <a:lnTo>
                      <a:pt x="1" y="2"/>
                    </a:lnTo>
                    <a:lnTo>
                      <a:pt x="0" y="2"/>
                    </a:lnTo>
                    <a:lnTo>
                      <a:pt x="0" y="1"/>
                    </a:lnTo>
                    <a:lnTo>
                      <a:pt x="0" y="0"/>
                    </a:lnTo>
                    <a:lnTo>
                      <a:pt x="1" y="1"/>
                    </a:lnTo>
                    <a:lnTo>
                      <a:pt x="1" y="2"/>
                    </a:lnTo>
                    <a:lnTo>
                      <a:pt x="2" y="2"/>
                    </a:lnTo>
                    <a:lnTo>
                      <a:pt x="2" y="1"/>
                    </a:lnTo>
                    <a:lnTo>
                      <a:pt x="2" y="0"/>
                    </a:lnTo>
                    <a:lnTo>
                      <a:pt x="1" y="0"/>
                    </a:lnTo>
                    <a:lnTo>
                      <a:pt x="0" y="0"/>
                    </a:lnTo>
                    <a:lnTo>
                      <a:pt x="1" y="0"/>
                    </a:lnTo>
                    <a:lnTo>
                      <a:pt x="1" y="1"/>
                    </a:lnTo>
                    <a:lnTo>
                      <a:pt x="0" y="0"/>
                    </a:lnTo>
                    <a:close/>
                  </a:path>
                </a:pathLst>
              </a:custGeom>
              <a:solidFill>
                <a:srgbClr val="DEDEDE"/>
              </a:solidFill>
              <a:ln w="9525">
                <a:noFill/>
                <a:round/>
                <a:headEnd/>
                <a:tailEnd/>
              </a:ln>
            </p:spPr>
            <p:txBody>
              <a:bodyPr/>
              <a:lstStyle/>
              <a:p>
                <a:endParaRPr lang="en-US"/>
              </a:p>
            </p:txBody>
          </p:sp>
          <p:sp>
            <p:nvSpPr>
              <p:cNvPr id="22182" name="Freeform 885"/>
              <p:cNvSpPr>
                <a:spLocks/>
              </p:cNvSpPr>
              <p:nvPr/>
            </p:nvSpPr>
            <p:spPr bwMode="auto">
              <a:xfrm>
                <a:off x="2784" y="1926"/>
                <a:ext cx="3" cy="3"/>
              </a:xfrm>
              <a:custGeom>
                <a:avLst/>
                <a:gdLst>
                  <a:gd name="T0" fmla="*/ 0 w 3"/>
                  <a:gd name="T1" fmla="*/ 1 h 3"/>
                  <a:gd name="T2" fmla="*/ 1 w 3"/>
                  <a:gd name="T3" fmla="*/ 1 h 3"/>
                  <a:gd name="T4" fmla="*/ 1 w 3"/>
                  <a:gd name="T5" fmla="*/ 1 h 3"/>
                  <a:gd name="T6" fmla="*/ 1 w 3"/>
                  <a:gd name="T7" fmla="*/ 1 h 3"/>
                  <a:gd name="T8" fmla="*/ 2 w 3"/>
                  <a:gd name="T9" fmla="*/ 1 h 3"/>
                  <a:gd name="T10" fmla="*/ 2 w 3"/>
                  <a:gd name="T11" fmla="*/ 1 h 3"/>
                  <a:gd name="T12" fmla="*/ 3 w 3"/>
                  <a:gd name="T13" fmla="*/ 1 h 3"/>
                  <a:gd name="T14" fmla="*/ 3 w 3"/>
                  <a:gd name="T15" fmla="*/ 1 h 3"/>
                  <a:gd name="T16" fmla="*/ 3 w 3"/>
                  <a:gd name="T17" fmla="*/ 2 h 3"/>
                  <a:gd name="T18" fmla="*/ 3 w 3"/>
                  <a:gd name="T19" fmla="*/ 3 h 3"/>
                  <a:gd name="T20" fmla="*/ 3 w 3"/>
                  <a:gd name="T21" fmla="*/ 3 h 3"/>
                  <a:gd name="T22" fmla="*/ 2 w 3"/>
                  <a:gd name="T23" fmla="*/ 3 h 3"/>
                  <a:gd name="T24" fmla="*/ 2 w 3"/>
                  <a:gd name="T25" fmla="*/ 3 h 3"/>
                  <a:gd name="T26" fmla="*/ 1 w 3"/>
                  <a:gd name="T27" fmla="*/ 3 h 3"/>
                  <a:gd name="T28" fmla="*/ 1 w 3"/>
                  <a:gd name="T29" fmla="*/ 3 h 3"/>
                  <a:gd name="T30" fmla="*/ 0 w 3"/>
                  <a:gd name="T31" fmla="*/ 3 h 3"/>
                  <a:gd name="T32" fmla="*/ 0 w 3"/>
                  <a:gd name="T33" fmla="*/ 2 h 3"/>
                  <a:gd name="T34" fmla="*/ 1 w 3"/>
                  <a:gd name="T35" fmla="*/ 2 h 3"/>
                  <a:gd name="T36" fmla="*/ 1 w 3"/>
                  <a:gd name="T37" fmla="*/ 2 h 3"/>
                  <a:gd name="T38" fmla="*/ 1 w 3"/>
                  <a:gd name="T39" fmla="*/ 3 h 3"/>
                  <a:gd name="T40" fmla="*/ 1 w 3"/>
                  <a:gd name="T41" fmla="*/ 3 h 3"/>
                  <a:gd name="T42" fmla="*/ 2 w 3"/>
                  <a:gd name="T43" fmla="*/ 3 h 3"/>
                  <a:gd name="T44" fmla="*/ 2 w 3"/>
                  <a:gd name="T45" fmla="*/ 2 h 3"/>
                  <a:gd name="T46" fmla="*/ 2 w 3"/>
                  <a:gd name="T47" fmla="*/ 2 h 3"/>
                  <a:gd name="T48" fmla="*/ 2 w 3"/>
                  <a:gd name="T49" fmla="*/ 1 h 3"/>
                  <a:gd name="T50" fmla="*/ 2 w 3"/>
                  <a:gd name="T51" fmla="*/ 1 h 3"/>
                  <a:gd name="T52" fmla="*/ 2 w 3"/>
                  <a:gd name="T53" fmla="*/ 1 h 3"/>
                  <a:gd name="T54" fmla="*/ 1 w 3"/>
                  <a:gd name="T55" fmla="*/ 1 h 3"/>
                  <a:gd name="T56" fmla="*/ 1 w 3"/>
                  <a:gd name="T57" fmla="*/ 1 h 3"/>
                  <a:gd name="T58" fmla="*/ 1 w 3"/>
                  <a:gd name="T59" fmla="*/ 1 h 3"/>
                  <a:gd name="T60" fmla="*/ 1 w 3"/>
                  <a:gd name="T61" fmla="*/ 1 h 3"/>
                  <a:gd name="T62" fmla="*/ 0 w 3"/>
                  <a:gd name="T63" fmla="*/ 1 h 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3"/>
                  <a:gd name="T98" fmla="*/ 3 w 3"/>
                  <a:gd name="T99" fmla="*/ 3 h 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3">
                    <a:moveTo>
                      <a:pt x="0" y="1"/>
                    </a:moveTo>
                    <a:lnTo>
                      <a:pt x="0" y="1"/>
                    </a:lnTo>
                    <a:lnTo>
                      <a:pt x="1" y="1"/>
                    </a:lnTo>
                    <a:lnTo>
                      <a:pt x="2" y="0"/>
                    </a:lnTo>
                    <a:lnTo>
                      <a:pt x="2" y="1"/>
                    </a:lnTo>
                    <a:lnTo>
                      <a:pt x="3" y="1"/>
                    </a:lnTo>
                    <a:lnTo>
                      <a:pt x="3" y="2"/>
                    </a:lnTo>
                    <a:lnTo>
                      <a:pt x="3" y="3"/>
                    </a:lnTo>
                    <a:lnTo>
                      <a:pt x="2" y="3"/>
                    </a:lnTo>
                    <a:lnTo>
                      <a:pt x="1" y="3"/>
                    </a:lnTo>
                    <a:lnTo>
                      <a:pt x="0" y="3"/>
                    </a:lnTo>
                    <a:lnTo>
                      <a:pt x="0" y="2"/>
                    </a:lnTo>
                    <a:lnTo>
                      <a:pt x="0" y="1"/>
                    </a:lnTo>
                    <a:lnTo>
                      <a:pt x="1" y="2"/>
                    </a:lnTo>
                    <a:lnTo>
                      <a:pt x="1" y="3"/>
                    </a:lnTo>
                    <a:lnTo>
                      <a:pt x="2" y="3"/>
                    </a:lnTo>
                    <a:lnTo>
                      <a:pt x="2" y="2"/>
                    </a:lnTo>
                    <a:lnTo>
                      <a:pt x="2" y="1"/>
                    </a:lnTo>
                    <a:lnTo>
                      <a:pt x="1" y="1"/>
                    </a:lnTo>
                    <a:lnTo>
                      <a:pt x="1" y="2"/>
                    </a:lnTo>
                    <a:lnTo>
                      <a:pt x="0" y="1"/>
                    </a:lnTo>
                    <a:close/>
                  </a:path>
                </a:pathLst>
              </a:custGeom>
              <a:solidFill>
                <a:srgbClr val="DEDEDE"/>
              </a:solidFill>
              <a:ln w="9525">
                <a:noFill/>
                <a:round/>
                <a:headEnd/>
                <a:tailEnd/>
              </a:ln>
            </p:spPr>
            <p:txBody>
              <a:bodyPr/>
              <a:lstStyle/>
              <a:p>
                <a:endParaRPr lang="en-US"/>
              </a:p>
            </p:txBody>
          </p:sp>
          <p:sp>
            <p:nvSpPr>
              <p:cNvPr id="22183" name="Freeform 886"/>
              <p:cNvSpPr>
                <a:spLocks/>
              </p:cNvSpPr>
              <p:nvPr/>
            </p:nvSpPr>
            <p:spPr bwMode="auto">
              <a:xfrm>
                <a:off x="2768" y="1927"/>
                <a:ext cx="3" cy="2"/>
              </a:xfrm>
              <a:custGeom>
                <a:avLst/>
                <a:gdLst>
                  <a:gd name="T0" fmla="*/ 3 w 3"/>
                  <a:gd name="T1" fmla="*/ 0 h 2"/>
                  <a:gd name="T2" fmla="*/ 1 w 3"/>
                  <a:gd name="T3" fmla="*/ 0 h 2"/>
                  <a:gd name="T4" fmla="*/ 1 w 3"/>
                  <a:gd name="T5" fmla="*/ 1 h 2"/>
                  <a:gd name="T6" fmla="*/ 1 w 3"/>
                  <a:gd name="T7" fmla="*/ 1 h 2"/>
                  <a:gd name="T8" fmla="*/ 1 w 3"/>
                  <a:gd name="T9" fmla="*/ 1 h 2"/>
                  <a:gd name="T10" fmla="*/ 2 w 3"/>
                  <a:gd name="T11" fmla="*/ 1 h 2"/>
                  <a:gd name="T12" fmla="*/ 2 w 3"/>
                  <a:gd name="T13" fmla="*/ 1 h 2"/>
                  <a:gd name="T14" fmla="*/ 3 w 3"/>
                  <a:gd name="T15" fmla="*/ 1 h 2"/>
                  <a:gd name="T16" fmla="*/ 3 w 3"/>
                  <a:gd name="T17" fmla="*/ 1 h 2"/>
                  <a:gd name="T18" fmla="*/ 3 w 3"/>
                  <a:gd name="T19" fmla="*/ 2 h 2"/>
                  <a:gd name="T20" fmla="*/ 3 w 3"/>
                  <a:gd name="T21" fmla="*/ 2 h 2"/>
                  <a:gd name="T22" fmla="*/ 2 w 3"/>
                  <a:gd name="T23" fmla="*/ 2 h 2"/>
                  <a:gd name="T24" fmla="*/ 1 w 3"/>
                  <a:gd name="T25" fmla="*/ 2 h 2"/>
                  <a:gd name="T26" fmla="*/ 1 w 3"/>
                  <a:gd name="T27" fmla="*/ 2 h 2"/>
                  <a:gd name="T28" fmla="*/ 0 w 3"/>
                  <a:gd name="T29" fmla="*/ 2 h 2"/>
                  <a:gd name="T30" fmla="*/ 0 w 3"/>
                  <a:gd name="T31" fmla="*/ 2 h 2"/>
                  <a:gd name="T32" fmla="*/ 0 w 3"/>
                  <a:gd name="T33" fmla="*/ 2 h 2"/>
                  <a:gd name="T34" fmla="*/ 1 w 3"/>
                  <a:gd name="T35" fmla="*/ 2 h 2"/>
                  <a:gd name="T36" fmla="*/ 1 w 3"/>
                  <a:gd name="T37" fmla="*/ 2 h 2"/>
                  <a:gd name="T38" fmla="*/ 1 w 3"/>
                  <a:gd name="T39" fmla="*/ 2 h 2"/>
                  <a:gd name="T40" fmla="*/ 1 w 3"/>
                  <a:gd name="T41" fmla="*/ 2 h 2"/>
                  <a:gd name="T42" fmla="*/ 2 w 3"/>
                  <a:gd name="T43" fmla="*/ 2 h 2"/>
                  <a:gd name="T44" fmla="*/ 2 w 3"/>
                  <a:gd name="T45" fmla="*/ 2 h 2"/>
                  <a:gd name="T46" fmla="*/ 2 w 3"/>
                  <a:gd name="T47" fmla="*/ 1 h 2"/>
                  <a:gd name="T48" fmla="*/ 2 w 3"/>
                  <a:gd name="T49" fmla="*/ 1 h 2"/>
                  <a:gd name="T50" fmla="*/ 2 w 3"/>
                  <a:gd name="T51" fmla="*/ 1 h 2"/>
                  <a:gd name="T52" fmla="*/ 1 w 3"/>
                  <a:gd name="T53" fmla="*/ 1 h 2"/>
                  <a:gd name="T54" fmla="*/ 1 w 3"/>
                  <a:gd name="T55" fmla="*/ 1 h 2"/>
                  <a:gd name="T56" fmla="*/ 1 w 3"/>
                  <a:gd name="T57" fmla="*/ 1 h 2"/>
                  <a:gd name="T58" fmla="*/ 1 w 3"/>
                  <a:gd name="T59" fmla="*/ 1 h 2"/>
                  <a:gd name="T60" fmla="*/ 1 w 3"/>
                  <a:gd name="T61" fmla="*/ 1 h 2"/>
                  <a:gd name="T62" fmla="*/ 0 w 3"/>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2"/>
                  <a:gd name="T98" fmla="*/ 3 w 3"/>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2">
                    <a:moveTo>
                      <a:pt x="0" y="0"/>
                    </a:moveTo>
                    <a:lnTo>
                      <a:pt x="3" y="0"/>
                    </a:lnTo>
                    <a:lnTo>
                      <a:pt x="1" y="0"/>
                    </a:lnTo>
                    <a:lnTo>
                      <a:pt x="1" y="1"/>
                    </a:lnTo>
                    <a:lnTo>
                      <a:pt x="2" y="1"/>
                    </a:lnTo>
                    <a:lnTo>
                      <a:pt x="3" y="1"/>
                    </a:lnTo>
                    <a:lnTo>
                      <a:pt x="3" y="2"/>
                    </a:lnTo>
                    <a:lnTo>
                      <a:pt x="2" y="2"/>
                    </a:lnTo>
                    <a:lnTo>
                      <a:pt x="1" y="2"/>
                    </a:lnTo>
                    <a:lnTo>
                      <a:pt x="0" y="2"/>
                    </a:lnTo>
                    <a:lnTo>
                      <a:pt x="1" y="2"/>
                    </a:lnTo>
                    <a:lnTo>
                      <a:pt x="2" y="2"/>
                    </a:lnTo>
                    <a:lnTo>
                      <a:pt x="2" y="1"/>
                    </a:lnTo>
                    <a:lnTo>
                      <a:pt x="1" y="1"/>
                    </a:lnTo>
                    <a:lnTo>
                      <a:pt x="0" y="1"/>
                    </a:lnTo>
                    <a:lnTo>
                      <a:pt x="0" y="0"/>
                    </a:lnTo>
                    <a:close/>
                  </a:path>
                </a:pathLst>
              </a:custGeom>
              <a:solidFill>
                <a:srgbClr val="DEDEDE"/>
              </a:solidFill>
              <a:ln w="1588">
                <a:solidFill>
                  <a:srgbClr val="DEDEDE"/>
                </a:solidFill>
                <a:prstDash val="solid"/>
                <a:round/>
                <a:headEnd/>
                <a:tailEnd/>
              </a:ln>
            </p:spPr>
            <p:txBody>
              <a:bodyPr/>
              <a:lstStyle/>
              <a:p>
                <a:endParaRPr lang="en-US"/>
              </a:p>
            </p:txBody>
          </p:sp>
          <p:sp>
            <p:nvSpPr>
              <p:cNvPr id="22184" name="Freeform 887"/>
              <p:cNvSpPr>
                <a:spLocks/>
              </p:cNvSpPr>
              <p:nvPr/>
            </p:nvSpPr>
            <p:spPr bwMode="auto">
              <a:xfrm>
                <a:off x="2725" y="1922"/>
                <a:ext cx="4" cy="4"/>
              </a:xfrm>
              <a:custGeom>
                <a:avLst/>
                <a:gdLst>
                  <a:gd name="T0" fmla="*/ 1 w 4"/>
                  <a:gd name="T1" fmla="*/ 1 h 4"/>
                  <a:gd name="T2" fmla="*/ 1 w 4"/>
                  <a:gd name="T3" fmla="*/ 1 h 4"/>
                  <a:gd name="T4" fmla="*/ 1 w 4"/>
                  <a:gd name="T5" fmla="*/ 1 h 4"/>
                  <a:gd name="T6" fmla="*/ 1 w 4"/>
                  <a:gd name="T7" fmla="*/ 1 h 4"/>
                  <a:gd name="T8" fmla="*/ 1 w 4"/>
                  <a:gd name="T9" fmla="*/ 1 h 4"/>
                  <a:gd name="T10" fmla="*/ 1 w 4"/>
                  <a:gd name="T11" fmla="*/ 2 h 4"/>
                  <a:gd name="T12" fmla="*/ 1 w 4"/>
                  <a:gd name="T13" fmla="*/ 2 h 4"/>
                  <a:gd name="T14" fmla="*/ 1 w 4"/>
                  <a:gd name="T15" fmla="*/ 3 h 4"/>
                  <a:gd name="T16" fmla="*/ 1 w 4"/>
                  <a:gd name="T17" fmla="*/ 3 h 4"/>
                  <a:gd name="T18" fmla="*/ 2 w 4"/>
                  <a:gd name="T19" fmla="*/ 2 h 4"/>
                  <a:gd name="T20" fmla="*/ 2 w 4"/>
                  <a:gd name="T21" fmla="*/ 2 h 4"/>
                  <a:gd name="T22" fmla="*/ 3 w 4"/>
                  <a:gd name="T23" fmla="*/ 1 h 4"/>
                  <a:gd name="T24" fmla="*/ 3 w 4"/>
                  <a:gd name="T25" fmla="*/ 1 h 4"/>
                  <a:gd name="T26" fmla="*/ 3 w 4"/>
                  <a:gd name="T27" fmla="*/ 1 h 4"/>
                  <a:gd name="T28" fmla="*/ 4 w 4"/>
                  <a:gd name="T29" fmla="*/ 1 h 4"/>
                  <a:gd name="T30" fmla="*/ 4 w 4"/>
                  <a:gd name="T31" fmla="*/ 1 h 4"/>
                  <a:gd name="T32" fmla="*/ 3 w 4"/>
                  <a:gd name="T33" fmla="*/ 2 h 4"/>
                  <a:gd name="T34" fmla="*/ 3 w 4"/>
                  <a:gd name="T35" fmla="*/ 3 h 4"/>
                  <a:gd name="T36" fmla="*/ 3 w 4"/>
                  <a:gd name="T37" fmla="*/ 3 h 4"/>
                  <a:gd name="T38" fmla="*/ 3 w 4"/>
                  <a:gd name="T39" fmla="*/ 3 h 4"/>
                  <a:gd name="T40" fmla="*/ 3 w 4"/>
                  <a:gd name="T41" fmla="*/ 4 h 4"/>
                  <a:gd name="T42" fmla="*/ 3 w 4"/>
                  <a:gd name="T43" fmla="*/ 4 h 4"/>
                  <a:gd name="T44" fmla="*/ 3 w 4"/>
                  <a:gd name="T45" fmla="*/ 4 h 4"/>
                  <a:gd name="T46" fmla="*/ 2 w 4"/>
                  <a:gd name="T47" fmla="*/ 4 h 4"/>
                  <a:gd name="T48" fmla="*/ 2 w 4"/>
                  <a:gd name="T49" fmla="*/ 4 h 4"/>
                  <a:gd name="T50" fmla="*/ 2 w 4"/>
                  <a:gd name="T51" fmla="*/ 4 h 4"/>
                  <a:gd name="T52" fmla="*/ 2 w 4"/>
                  <a:gd name="T53" fmla="*/ 3 h 4"/>
                  <a:gd name="T54" fmla="*/ 2 w 4"/>
                  <a:gd name="T55" fmla="*/ 3 h 4"/>
                  <a:gd name="T56" fmla="*/ 2 w 4"/>
                  <a:gd name="T57" fmla="*/ 4 h 4"/>
                  <a:gd name="T58" fmla="*/ 1 w 4"/>
                  <a:gd name="T59" fmla="*/ 4 h 4"/>
                  <a:gd name="T60" fmla="*/ 1 w 4"/>
                  <a:gd name="T61" fmla="*/ 4 h 4"/>
                  <a:gd name="T62" fmla="*/ 1 w 4"/>
                  <a:gd name="T63" fmla="*/ 4 h 4"/>
                  <a:gd name="T64" fmla="*/ 1 w 4"/>
                  <a:gd name="T65" fmla="*/ 3 h 4"/>
                  <a:gd name="T66" fmla="*/ 0 w 4"/>
                  <a:gd name="T67" fmla="*/ 3 h 4"/>
                  <a:gd name="T68" fmla="*/ 0 w 4"/>
                  <a:gd name="T69" fmla="*/ 2 h 4"/>
                  <a:gd name="T70" fmla="*/ 0 w 4"/>
                  <a:gd name="T71" fmla="*/ 2 h 4"/>
                  <a:gd name="T72" fmla="*/ 1 w 4"/>
                  <a:gd name="T73" fmla="*/ 1 h 4"/>
                  <a:gd name="T74" fmla="*/ 1 w 4"/>
                  <a:gd name="T75" fmla="*/ 1 h 4"/>
                  <a:gd name="T76" fmla="*/ 1 w 4"/>
                  <a:gd name="T77" fmla="*/ 0 h 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
                  <a:gd name="T118" fmla="*/ 0 h 4"/>
                  <a:gd name="T119" fmla="*/ 4 w 4"/>
                  <a:gd name="T120" fmla="*/ 4 h 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 h="4">
                    <a:moveTo>
                      <a:pt x="1" y="0"/>
                    </a:moveTo>
                    <a:lnTo>
                      <a:pt x="1" y="1"/>
                    </a:lnTo>
                    <a:lnTo>
                      <a:pt x="2" y="1"/>
                    </a:lnTo>
                    <a:lnTo>
                      <a:pt x="1" y="1"/>
                    </a:lnTo>
                    <a:lnTo>
                      <a:pt x="1" y="2"/>
                    </a:lnTo>
                    <a:lnTo>
                      <a:pt x="1" y="3"/>
                    </a:lnTo>
                    <a:lnTo>
                      <a:pt x="2" y="2"/>
                    </a:lnTo>
                    <a:lnTo>
                      <a:pt x="3" y="1"/>
                    </a:lnTo>
                    <a:lnTo>
                      <a:pt x="3" y="0"/>
                    </a:lnTo>
                    <a:lnTo>
                      <a:pt x="3" y="1"/>
                    </a:lnTo>
                    <a:lnTo>
                      <a:pt x="4" y="1"/>
                    </a:lnTo>
                    <a:lnTo>
                      <a:pt x="3" y="2"/>
                    </a:lnTo>
                    <a:lnTo>
                      <a:pt x="3" y="3"/>
                    </a:lnTo>
                    <a:lnTo>
                      <a:pt x="3" y="4"/>
                    </a:lnTo>
                    <a:lnTo>
                      <a:pt x="2" y="4"/>
                    </a:lnTo>
                    <a:lnTo>
                      <a:pt x="2" y="3"/>
                    </a:lnTo>
                    <a:lnTo>
                      <a:pt x="2" y="4"/>
                    </a:lnTo>
                    <a:lnTo>
                      <a:pt x="1" y="4"/>
                    </a:lnTo>
                    <a:lnTo>
                      <a:pt x="1" y="3"/>
                    </a:lnTo>
                    <a:lnTo>
                      <a:pt x="0" y="3"/>
                    </a:lnTo>
                    <a:lnTo>
                      <a:pt x="0" y="2"/>
                    </a:lnTo>
                    <a:lnTo>
                      <a:pt x="1" y="1"/>
                    </a:lnTo>
                    <a:lnTo>
                      <a:pt x="1" y="0"/>
                    </a:lnTo>
                    <a:close/>
                  </a:path>
                </a:pathLst>
              </a:custGeom>
              <a:solidFill>
                <a:srgbClr val="DEDEDE"/>
              </a:solidFill>
              <a:ln w="1588">
                <a:solidFill>
                  <a:srgbClr val="DEDEDE"/>
                </a:solidFill>
                <a:prstDash val="solid"/>
                <a:round/>
                <a:headEnd/>
                <a:tailEnd/>
              </a:ln>
            </p:spPr>
            <p:txBody>
              <a:bodyPr/>
              <a:lstStyle/>
              <a:p>
                <a:endParaRPr lang="en-US"/>
              </a:p>
            </p:txBody>
          </p:sp>
          <p:sp>
            <p:nvSpPr>
              <p:cNvPr id="22185" name="Freeform 888"/>
              <p:cNvSpPr>
                <a:spLocks/>
              </p:cNvSpPr>
              <p:nvPr/>
            </p:nvSpPr>
            <p:spPr bwMode="auto">
              <a:xfrm>
                <a:off x="2728" y="1922"/>
                <a:ext cx="3" cy="4"/>
              </a:xfrm>
              <a:custGeom>
                <a:avLst/>
                <a:gdLst>
                  <a:gd name="T0" fmla="*/ 1 w 3"/>
                  <a:gd name="T1" fmla="*/ 1 h 4"/>
                  <a:gd name="T2" fmla="*/ 1 w 3"/>
                  <a:gd name="T3" fmla="*/ 1 h 4"/>
                  <a:gd name="T4" fmla="*/ 1 w 3"/>
                  <a:gd name="T5" fmla="*/ 1 h 4"/>
                  <a:gd name="T6" fmla="*/ 2 w 3"/>
                  <a:gd name="T7" fmla="*/ 1 h 4"/>
                  <a:gd name="T8" fmla="*/ 2 w 3"/>
                  <a:gd name="T9" fmla="*/ 1 h 4"/>
                  <a:gd name="T10" fmla="*/ 2 w 3"/>
                  <a:gd name="T11" fmla="*/ 1 h 4"/>
                  <a:gd name="T12" fmla="*/ 2 w 3"/>
                  <a:gd name="T13" fmla="*/ 1 h 4"/>
                  <a:gd name="T14" fmla="*/ 2 w 3"/>
                  <a:gd name="T15" fmla="*/ 0 h 4"/>
                  <a:gd name="T16" fmla="*/ 2 w 3"/>
                  <a:gd name="T17" fmla="*/ 0 h 4"/>
                  <a:gd name="T18" fmla="*/ 2 w 3"/>
                  <a:gd name="T19" fmla="*/ 0 h 4"/>
                  <a:gd name="T20" fmla="*/ 2 w 3"/>
                  <a:gd name="T21" fmla="*/ 0 h 4"/>
                  <a:gd name="T22" fmla="*/ 2 w 3"/>
                  <a:gd name="T23" fmla="*/ 0 h 4"/>
                  <a:gd name="T24" fmla="*/ 2 w 3"/>
                  <a:gd name="T25" fmla="*/ 1 h 4"/>
                  <a:gd name="T26" fmla="*/ 2 w 3"/>
                  <a:gd name="T27" fmla="*/ 1 h 4"/>
                  <a:gd name="T28" fmla="*/ 2 w 3"/>
                  <a:gd name="T29" fmla="*/ 1 h 4"/>
                  <a:gd name="T30" fmla="*/ 2 w 3"/>
                  <a:gd name="T31" fmla="*/ 2 h 4"/>
                  <a:gd name="T32" fmla="*/ 2 w 3"/>
                  <a:gd name="T33" fmla="*/ 2 h 4"/>
                  <a:gd name="T34" fmla="*/ 1 w 3"/>
                  <a:gd name="T35" fmla="*/ 2 h 4"/>
                  <a:gd name="T36" fmla="*/ 1 w 3"/>
                  <a:gd name="T37" fmla="*/ 2 h 4"/>
                  <a:gd name="T38" fmla="*/ 1 w 3"/>
                  <a:gd name="T39" fmla="*/ 3 h 4"/>
                  <a:gd name="T40" fmla="*/ 1 w 3"/>
                  <a:gd name="T41" fmla="*/ 3 h 4"/>
                  <a:gd name="T42" fmla="*/ 1 w 3"/>
                  <a:gd name="T43" fmla="*/ 3 h 4"/>
                  <a:gd name="T44" fmla="*/ 2 w 3"/>
                  <a:gd name="T45" fmla="*/ 3 h 4"/>
                  <a:gd name="T46" fmla="*/ 2 w 3"/>
                  <a:gd name="T47" fmla="*/ 2 h 4"/>
                  <a:gd name="T48" fmla="*/ 2 w 3"/>
                  <a:gd name="T49" fmla="*/ 2 h 4"/>
                  <a:gd name="T50" fmla="*/ 2 w 3"/>
                  <a:gd name="T51" fmla="*/ 2 h 4"/>
                  <a:gd name="T52" fmla="*/ 2 w 3"/>
                  <a:gd name="T53" fmla="*/ 2 h 4"/>
                  <a:gd name="T54" fmla="*/ 3 w 3"/>
                  <a:gd name="T55" fmla="*/ 2 h 4"/>
                  <a:gd name="T56" fmla="*/ 3 w 3"/>
                  <a:gd name="T57" fmla="*/ 2 h 4"/>
                  <a:gd name="T58" fmla="*/ 3 w 3"/>
                  <a:gd name="T59" fmla="*/ 3 h 4"/>
                  <a:gd name="T60" fmla="*/ 3 w 3"/>
                  <a:gd name="T61" fmla="*/ 3 h 4"/>
                  <a:gd name="T62" fmla="*/ 3 w 3"/>
                  <a:gd name="T63" fmla="*/ 3 h 4"/>
                  <a:gd name="T64" fmla="*/ 2 w 3"/>
                  <a:gd name="T65" fmla="*/ 3 h 4"/>
                  <a:gd name="T66" fmla="*/ 2 w 3"/>
                  <a:gd name="T67" fmla="*/ 3 h 4"/>
                  <a:gd name="T68" fmla="*/ 2 w 3"/>
                  <a:gd name="T69" fmla="*/ 3 h 4"/>
                  <a:gd name="T70" fmla="*/ 1 w 3"/>
                  <a:gd name="T71" fmla="*/ 3 h 4"/>
                  <a:gd name="T72" fmla="*/ 1 w 3"/>
                  <a:gd name="T73" fmla="*/ 4 h 4"/>
                  <a:gd name="T74" fmla="*/ 1 w 3"/>
                  <a:gd name="T75" fmla="*/ 4 h 4"/>
                  <a:gd name="T76" fmla="*/ 0 w 3"/>
                  <a:gd name="T77" fmla="*/ 4 h 4"/>
                  <a:gd name="T78" fmla="*/ 0 w 3"/>
                  <a:gd name="T79" fmla="*/ 4 h 4"/>
                  <a:gd name="T80" fmla="*/ 0 w 3"/>
                  <a:gd name="T81" fmla="*/ 4 h 4"/>
                  <a:gd name="T82" fmla="*/ 0 w 3"/>
                  <a:gd name="T83" fmla="*/ 4 h 4"/>
                  <a:gd name="T84" fmla="*/ 0 w 3"/>
                  <a:gd name="T85" fmla="*/ 4 h 4"/>
                  <a:gd name="T86" fmla="*/ 0 w 3"/>
                  <a:gd name="T87" fmla="*/ 4 h 4"/>
                  <a:gd name="T88" fmla="*/ 0 w 3"/>
                  <a:gd name="T89" fmla="*/ 4 h 4"/>
                  <a:gd name="T90" fmla="*/ 0 w 3"/>
                  <a:gd name="T91" fmla="*/ 3 h 4"/>
                  <a:gd name="T92" fmla="*/ 0 w 3"/>
                  <a:gd name="T93" fmla="*/ 3 h 4"/>
                  <a:gd name="T94" fmla="*/ 0 w 3"/>
                  <a:gd name="T95" fmla="*/ 3 h 4"/>
                  <a:gd name="T96" fmla="*/ 1 w 3"/>
                  <a:gd name="T97" fmla="*/ 2 h 4"/>
                  <a:gd name="T98" fmla="*/ 1 w 3"/>
                  <a:gd name="T99" fmla="*/ 2 h 4"/>
                  <a:gd name="T100" fmla="*/ 1 w 3"/>
                  <a:gd name="T101" fmla="*/ 1 h 4"/>
                  <a:gd name="T102" fmla="*/ 1 w 3"/>
                  <a:gd name="T103" fmla="*/ 1 h 4"/>
                  <a:gd name="T104" fmla="*/ 1 w 3"/>
                  <a:gd name="T105" fmla="*/ 1 h 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
                  <a:gd name="T160" fmla="*/ 0 h 4"/>
                  <a:gd name="T161" fmla="*/ 3 w 3"/>
                  <a:gd name="T162" fmla="*/ 4 h 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 h="4">
                    <a:moveTo>
                      <a:pt x="1" y="1"/>
                    </a:moveTo>
                    <a:lnTo>
                      <a:pt x="1" y="1"/>
                    </a:lnTo>
                    <a:lnTo>
                      <a:pt x="2" y="1"/>
                    </a:lnTo>
                    <a:lnTo>
                      <a:pt x="2" y="0"/>
                    </a:lnTo>
                    <a:lnTo>
                      <a:pt x="2" y="1"/>
                    </a:lnTo>
                    <a:lnTo>
                      <a:pt x="2" y="2"/>
                    </a:lnTo>
                    <a:lnTo>
                      <a:pt x="1" y="2"/>
                    </a:lnTo>
                    <a:lnTo>
                      <a:pt x="1" y="3"/>
                    </a:lnTo>
                    <a:lnTo>
                      <a:pt x="2" y="3"/>
                    </a:lnTo>
                    <a:lnTo>
                      <a:pt x="2" y="2"/>
                    </a:lnTo>
                    <a:lnTo>
                      <a:pt x="3" y="2"/>
                    </a:lnTo>
                    <a:lnTo>
                      <a:pt x="3" y="3"/>
                    </a:lnTo>
                    <a:lnTo>
                      <a:pt x="2" y="3"/>
                    </a:lnTo>
                    <a:lnTo>
                      <a:pt x="1" y="3"/>
                    </a:lnTo>
                    <a:lnTo>
                      <a:pt x="1" y="4"/>
                    </a:lnTo>
                    <a:lnTo>
                      <a:pt x="0" y="4"/>
                    </a:lnTo>
                    <a:lnTo>
                      <a:pt x="0" y="3"/>
                    </a:lnTo>
                    <a:lnTo>
                      <a:pt x="1" y="2"/>
                    </a:lnTo>
                    <a:lnTo>
                      <a:pt x="1" y="1"/>
                    </a:lnTo>
                    <a:close/>
                  </a:path>
                </a:pathLst>
              </a:custGeom>
              <a:solidFill>
                <a:srgbClr val="DEDEDE"/>
              </a:solidFill>
              <a:ln w="1588">
                <a:solidFill>
                  <a:srgbClr val="DEDEDE"/>
                </a:solidFill>
                <a:prstDash val="solid"/>
                <a:round/>
                <a:headEnd/>
                <a:tailEnd/>
              </a:ln>
            </p:spPr>
            <p:txBody>
              <a:bodyPr/>
              <a:lstStyle/>
              <a:p>
                <a:endParaRPr lang="en-US"/>
              </a:p>
            </p:txBody>
          </p:sp>
          <p:sp>
            <p:nvSpPr>
              <p:cNvPr id="22186" name="Freeform 889"/>
              <p:cNvSpPr>
                <a:spLocks/>
              </p:cNvSpPr>
              <p:nvPr/>
            </p:nvSpPr>
            <p:spPr bwMode="auto">
              <a:xfrm>
                <a:off x="2730" y="1922"/>
                <a:ext cx="3" cy="4"/>
              </a:xfrm>
              <a:custGeom>
                <a:avLst/>
                <a:gdLst>
                  <a:gd name="T0" fmla="*/ 3 w 3"/>
                  <a:gd name="T1" fmla="*/ 0 h 4"/>
                  <a:gd name="T2" fmla="*/ 3 w 3"/>
                  <a:gd name="T3" fmla="*/ 0 h 4"/>
                  <a:gd name="T4" fmla="*/ 3 w 3"/>
                  <a:gd name="T5" fmla="*/ 0 h 4"/>
                  <a:gd name="T6" fmla="*/ 3 w 3"/>
                  <a:gd name="T7" fmla="*/ 0 h 4"/>
                  <a:gd name="T8" fmla="*/ 3 w 3"/>
                  <a:gd name="T9" fmla="*/ 0 h 4"/>
                  <a:gd name="T10" fmla="*/ 3 w 3"/>
                  <a:gd name="T11" fmla="*/ 0 h 4"/>
                  <a:gd name="T12" fmla="*/ 2 w 3"/>
                  <a:gd name="T13" fmla="*/ 0 h 4"/>
                  <a:gd name="T14" fmla="*/ 2 w 3"/>
                  <a:gd name="T15" fmla="*/ 0 h 4"/>
                  <a:gd name="T16" fmla="*/ 2 w 3"/>
                  <a:gd name="T17" fmla="*/ 0 h 4"/>
                  <a:gd name="T18" fmla="*/ 1 w 3"/>
                  <a:gd name="T19" fmla="*/ 0 h 4"/>
                  <a:gd name="T20" fmla="*/ 1 w 3"/>
                  <a:gd name="T21" fmla="*/ 0 h 4"/>
                  <a:gd name="T22" fmla="*/ 1 w 3"/>
                  <a:gd name="T23" fmla="*/ 1 h 4"/>
                  <a:gd name="T24" fmla="*/ 1 w 3"/>
                  <a:gd name="T25" fmla="*/ 1 h 4"/>
                  <a:gd name="T26" fmla="*/ 1 w 3"/>
                  <a:gd name="T27" fmla="*/ 1 h 4"/>
                  <a:gd name="T28" fmla="*/ 0 w 3"/>
                  <a:gd name="T29" fmla="*/ 1 h 4"/>
                  <a:gd name="T30" fmla="*/ 0 w 3"/>
                  <a:gd name="T31" fmla="*/ 1 h 4"/>
                  <a:gd name="T32" fmla="*/ 0 w 3"/>
                  <a:gd name="T33" fmla="*/ 1 h 4"/>
                  <a:gd name="T34" fmla="*/ 0 w 3"/>
                  <a:gd name="T35" fmla="*/ 1 h 4"/>
                  <a:gd name="T36" fmla="*/ 0 w 3"/>
                  <a:gd name="T37" fmla="*/ 2 h 4"/>
                  <a:gd name="T38" fmla="*/ 0 w 3"/>
                  <a:gd name="T39" fmla="*/ 2 h 4"/>
                  <a:gd name="T40" fmla="*/ 0 w 3"/>
                  <a:gd name="T41" fmla="*/ 2 h 4"/>
                  <a:gd name="T42" fmla="*/ 0 w 3"/>
                  <a:gd name="T43" fmla="*/ 2 h 4"/>
                  <a:gd name="T44" fmla="*/ 1 w 3"/>
                  <a:gd name="T45" fmla="*/ 2 h 4"/>
                  <a:gd name="T46" fmla="*/ 1 w 3"/>
                  <a:gd name="T47" fmla="*/ 2 h 4"/>
                  <a:gd name="T48" fmla="*/ 1 w 3"/>
                  <a:gd name="T49" fmla="*/ 1 h 4"/>
                  <a:gd name="T50" fmla="*/ 1 w 3"/>
                  <a:gd name="T51" fmla="*/ 1 h 4"/>
                  <a:gd name="T52" fmla="*/ 1 w 3"/>
                  <a:gd name="T53" fmla="*/ 1 h 4"/>
                  <a:gd name="T54" fmla="*/ 1 w 3"/>
                  <a:gd name="T55" fmla="*/ 2 h 4"/>
                  <a:gd name="T56" fmla="*/ 1 w 3"/>
                  <a:gd name="T57" fmla="*/ 2 h 4"/>
                  <a:gd name="T58" fmla="*/ 1 w 3"/>
                  <a:gd name="T59" fmla="*/ 2 h 4"/>
                  <a:gd name="T60" fmla="*/ 1 w 3"/>
                  <a:gd name="T61" fmla="*/ 3 h 4"/>
                  <a:gd name="T62" fmla="*/ 1 w 3"/>
                  <a:gd name="T63" fmla="*/ 3 h 4"/>
                  <a:gd name="T64" fmla="*/ 1 w 3"/>
                  <a:gd name="T65" fmla="*/ 3 h 4"/>
                  <a:gd name="T66" fmla="*/ 1 w 3"/>
                  <a:gd name="T67" fmla="*/ 3 h 4"/>
                  <a:gd name="T68" fmla="*/ 1 w 3"/>
                  <a:gd name="T69" fmla="*/ 4 h 4"/>
                  <a:gd name="T70" fmla="*/ 1 w 3"/>
                  <a:gd name="T71" fmla="*/ 4 h 4"/>
                  <a:gd name="T72" fmla="*/ 1 w 3"/>
                  <a:gd name="T73" fmla="*/ 4 h 4"/>
                  <a:gd name="T74" fmla="*/ 1 w 3"/>
                  <a:gd name="T75" fmla="*/ 4 h 4"/>
                  <a:gd name="T76" fmla="*/ 1 w 3"/>
                  <a:gd name="T77" fmla="*/ 4 h 4"/>
                  <a:gd name="T78" fmla="*/ 1 w 3"/>
                  <a:gd name="T79" fmla="*/ 3 h 4"/>
                  <a:gd name="T80" fmla="*/ 1 w 3"/>
                  <a:gd name="T81" fmla="*/ 3 h 4"/>
                  <a:gd name="T82" fmla="*/ 1 w 3"/>
                  <a:gd name="T83" fmla="*/ 3 h 4"/>
                  <a:gd name="T84" fmla="*/ 1 w 3"/>
                  <a:gd name="T85" fmla="*/ 3 h 4"/>
                  <a:gd name="T86" fmla="*/ 2 w 3"/>
                  <a:gd name="T87" fmla="*/ 3 h 4"/>
                  <a:gd name="T88" fmla="*/ 2 w 3"/>
                  <a:gd name="T89" fmla="*/ 2 h 4"/>
                  <a:gd name="T90" fmla="*/ 2 w 3"/>
                  <a:gd name="T91" fmla="*/ 2 h 4"/>
                  <a:gd name="T92" fmla="*/ 2 w 3"/>
                  <a:gd name="T93" fmla="*/ 2 h 4"/>
                  <a:gd name="T94" fmla="*/ 2 w 3"/>
                  <a:gd name="T95" fmla="*/ 1 h 4"/>
                  <a:gd name="T96" fmla="*/ 2 w 3"/>
                  <a:gd name="T97" fmla="*/ 1 h 4"/>
                  <a:gd name="T98" fmla="*/ 3 w 3"/>
                  <a:gd name="T99" fmla="*/ 1 h 4"/>
                  <a:gd name="T100" fmla="*/ 3 w 3"/>
                  <a:gd name="T101" fmla="*/ 1 h 4"/>
                  <a:gd name="T102" fmla="*/ 3 w 3"/>
                  <a:gd name="T103" fmla="*/ 1 h 4"/>
                  <a:gd name="T104" fmla="*/ 3 w 3"/>
                  <a:gd name="T105" fmla="*/ 1 h 4"/>
                  <a:gd name="T106" fmla="*/ 3 w 3"/>
                  <a:gd name="T107" fmla="*/ 1 h 4"/>
                  <a:gd name="T108" fmla="*/ 3 w 3"/>
                  <a:gd name="T109" fmla="*/ 1 h 4"/>
                  <a:gd name="T110" fmla="*/ 3 w 3"/>
                  <a:gd name="T111" fmla="*/ 0 h 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
                  <a:gd name="T169" fmla="*/ 0 h 4"/>
                  <a:gd name="T170" fmla="*/ 3 w 3"/>
                  <a:gd name="T171" fmla="*/ 4 h 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 h="4">
                    <a:moveTo>
                      <a:pt x="3" y="0"/>
                    </a:moveTo>
                    <a:lnTo>
                      <a:pt x="3" y="0"/>
                    </a:lnTo>
                    <a:lnTo>
                      <a:pt x="2" y="0"/>
                    </a:lnTo>
                    <a:lnTo>
                      <a:pt x="1" y="0"/>
                    </a:lnTo>
                    <a:lnTo>
                      <a:pt x="1" y="1"/>
                    </a:lnTo>
                    <a:lnTo>
                      <a:pt x="0" y="1"/>
                    </a:lnTo>
                    <a:lnTo>
                      <a:pt x="0" y="2"/>
                    </a:lnTo>
                    <a:lnTo>
                      <a:pt x="1" y="2"/>
                    </a:lnTo>
                    <a:lnTo>
                      <a:pt x="1" y="1"/>
                    </a:lnTo>
                    <a:lnTo>
                      <a:pt x="1" y="2"/>
                    </a:lnTo>
                    <a:lnTo>
                      <a:pt x="1" y="3"/>
                    </a:lnTo>
                    <a:lnTo>
                      <a:pt x="1" y="4"/>
                    </a:lnTo>
                    <a:lnTo>
                      <a:pt x="1" y="3"/>
                    </a:lnTo>
                    <a:lnTo>
                      <a:pt x="2" y="3"/>
                    </a:lnTo>
                    <a:lnTo>
                      <a:pt x="2" y="2"/>
                    </a:lnTo>
                    <a:lnTo>
                      <a:pt x="2" y="1"/>
                    </a:lnTo>
                    <a:lnTo>
                      <a:pt x="3" y="1"/>
                    </a:lnTo>
                    <a:lnTo>
                      <a:pt x="3" y="0"/>
                    </a:lnTo>
                    <a:close/>
                  </a:path>
                </a:pathLst>
              </a:custGeom>
              <a:solidFill>
                <a:srgbClr val="DEDEDE"/>
              </a:solidFill>
              <a:ln w="1588">
                <a:solidFill>
                  <a:srgbClr val="DEDEDE"/>
                </a:solidFill>
                <a:prstDash val="solid"/>
                <a:round/>
                <a:headEnd/>
                <a:tailEnd/>
              </a:ln>
            </p:spPr>
            <p:txBody>
              <a:bodyPr/>
              <a:lstStyle/>
              <a:p>
                <a:endParaRPr lang="en-US"/>
              </a:p>
            </p:txBody>
          </p:sp>
          <p:sp>
            <p:nvSpPr>
              <p:cNvPr id="22187" name="Freeform 890"/>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2 w 4"/>
                  <a:gd name="T75" fmla="*/ 2 h 3"/>
                  <a:gd name="T76" fmla="*/ 2 w 4"/>
                  <a:gd name="T77" fmla="*/ 2 h 3"/>
                  <a:gd name="T78" fmla="*/ 2 w 4"/>
                  <a:gd name="T79" fmla="*/ 1 h 3"/>
                  <a:gd name="T80" fmla="*/ 2 w 4"/>
                  <a:gd name="T81" fmla="*/ 1 h 3"/>
                  <a:gd name="T82" fmla="*/ 2 w 4"/>
                  <a:gd name="T83" fmla="*/ 1 h 3"/>
                  <a:gd name="T84" fmla="*/ 3 w 4"/>
                  <a:gd name="T85" fmla="*/ 2 h 3"/>
                  <a:gd name="T86" fmla="*/ 3 w 4"/>
                  <a:gd name="T87" fmla="*/ 2 h 3"/>
                  <a:gd name="T88" fmla="*/ 3 w 4"/>
                  <a:gd name="T89" fmla="*/ 2 h 3"/>
                  <a:gd name="T90" fmla="*/ 2 w 4"/>
                  <a:gd name="T91" fmla="*/ 2 h 3"/>
                  <a:gd name="T92" fmla="*/ 2 w 4"/>
                  <a:gd name="T93" fmla="*/ 2 h 3"/>
                  <a:gd name="T94" fmla="*/ 2 w 4"/>
                  <a:gd name="T95" fmla="*/ 2 h 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
                  <a:gd name="T145" fmla="*/ 0 h 3"/>
                  <a:gd name="T146" fmla="*/ 4 w 4"/>
                  <a:gd name="T147" fmla="*/ 3 h 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lnTo>
                      <a:pt x="2" y="2"/>
                    </a:lnTo>
                    <a:lnTo>
                      <a:pt x="2" y="1"/>
                    </a:lnTo>
                    <a:lnTo>
                      <a:pt x="3" y="1"/>
                    </a:lnTo>
                    <a:lnTo>
                      <a:pt x="3" y="2"/>
                    </a:lnTo>
                    <a:lnTo>
                      <a:pt x="2" y="2"/>
                    </a:lnTo>
                    <a:lnTo>
                      <a:pt x="4" y="2"/>
                    </a:lnTo>
                    <a:close/>
                  </a:path>
                </a:pathLst>
              </a:custGeom>
              <a:solidFill>
                <a:srgbClr val="DEDEDE"/>
              </a:solidFill>
              <a:ln w="9525">
                <a:noFill/>
                <a:round/>
                <a:headEnd/>
                <a:tailEnd/>
              </a:ln>
            </p:spPr>
            <p:txBody>
              <a:bodyPr/>
              <a:lstStyle/>
              <a:p>
                <a:endParaRPr lang="en-US"/>
              </a:p>
            </p:txBody>
          </p:sp>
        </p:grpSp>
        <p:sp>
          <p:nvSpPr>
            <p:cNvPr id="21861" name="Freeform 891"/>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
                <a:gd name="T112" fmla="*/ 0 h 3"/>
                <a:gd name="T113" fmla="*/ 4 w 4"/>
                <a:gd name="T114" fmla="*/ 3 h 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close/>
                </a:path>
              </a:pathLst>
            </a:custGeom>
            <a:noFill/>
            <a:ln w="1588">
              <a:solidFill>
                <a:srgbClr val="DEDEDE"/>
              </a:solidFill>
              <a:prstDash val="solid"/>
              <a:round/>
              <a:headEnd/>
              <a:tailEnd/>
            </a:ln>
          </p:spPr>
          <p:txBody>
            <a:bodyPr/>
            <a:lstStyle/>
            <a:p>
              <a:endParaRPr lang="en-US"/>
            </a:p>
          </p:txBody>
        </p:sp>
        <p:sp>
          <p:nvSpPr>
            <p:cNvPr id="21862" name="Freeform 892"/>
            <p:cNvSpPr>
              <a:spLocks/>
            </p:cNvSpPr>
            <p:nvPr/>
          </p:nvSpPr>
          <p:spPr bwMode="auto">
            <a:xfrm>
              <a:off x="2736"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0 w 1"/>
                <a:gd name="T17" fmla="*/ 0 h 1"/>
                <a:gd name="T18" fmla="*/ 0 w 1"/>
                <a:gd name="T19" fmla="*/ 0 h 1"/>
                <a:gd name="T20" fmla="*/ 1 w 1"/>
                <a:gd name="T21" fmla="*/ 0 h 1"/>
                <a:gd name="T22" fmla="*/ 1 w 1"/>
                <a:gd name="T23" fmla="*/ 1 h 1"/>
                <a:gd name="T24" fmla="*/ 1 w 1"/>
                <a:gd name="T25" fmla="*/ 1 h 1"/>
                <a:gd name="T26" fmla="*/ 1 w 1"/>
                <a:gd name="T27" fmla="*/ 1 h 1"/>
                <a:gd name="T28" fmla="*/ 1 w 1"/>
                <a:gd name="T29" fmla="*/ 1 h 1"/>
                <a:gd name="T30" fmla="*/ 1 w 1"/>
                <a:gd name="T31" fmla="*/ 1 h 1"/>
                <a:gd name="T32" fmla="*/ 0 w 1"/>
                <a:gd name="T33" fmla="*/ 1 h 1"/>
                <a:gd name="T34" fmla="*/ 0 w 1"/>
                <a:gd name="T35" fmla="*/ 1 h 1"/>
                <a:gd name="T36" fmla="*/ 0 w 1"/>
                <a:gd name="T37" fmla="*/ 1 h 1"/>
                <a:gd name="T38" fmla="*/ 0 w 1"/>
                <a:gd name="T39" fmla="*/ 1 h 1"/>
                <a:gd name="T40" fmla="*/ 0 w 1"/>
                <a:gd name="T41" fmla="*/ 1 h 1"/>
                <a:gd name="T42" fmla="*/ 0 w 1"/>
                <a:gd name="T43" fmla="*/ 1 h 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
                <a:gd name="T67" fmla="*/ 0 h 1"/>
                <a:gd name="T68" fmla="*/ 1 w 1"/>
                <a:gd name="T69" fmla="*/ 1 h 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 h="1">
                  <a:moveTo>
                    <a:pt x="0" y="1"/>
                  </a:moveTo>
                  <a:lnTo>
                    <a:pt x="0" y="1"/>
                  </a:lnTo>
                  <a:lnTo>
                    <a:pt x="0" y="0"/>
                  </a:lnTo>
                  <a:lnTo>
                    <a:pt x="1" y="0"/>
                  </a:lnTo>
                  <a:lnTo>
                    <a:pt x="1" y="1"/>
                  </a:lnTo>
                  <a:lnTo>
                    <a:pt x="0" y="1"/>
                  </a:lnTo>
                  <a:close/>
                </a:path>
              </a:pathLst>
            </a:custGeom>
            <a:noFill/>
            <a:ln w="1588">
              <a:solidFill>
                <a:srgbClr val="DEDEDE"/>
              </a:solidFill>
              <a:prstDash val="solid"/>
              <a:round/>
              <a:headEnd/>
              <a:tailEnd/>
            </a:ln>
          </p:spPr>
          <p:txBody>
            <a:bodyPr/>
            <a:lstStyle/>
            <a:p>
              <a:endParaRPr lang="en-US"/>
            </a:p>
          </p:txBody>
        </p:sp>
        <p:sp>
          <p:nvSpPr>
            <p:cNvPr id="21863" name="Freeform 893"/>
            <p:cNvSpPr>
              <a:spLocks/>
            </p:cNvSpPr>
            <p:nvPr/>
          </p:nvSpPr>
          <p:spPr bwMode="auto">
            <a:xfrm>
              <a:off x="2732" y="1923"/>
              <a:ext cx="3" cy="3"/>
            </a:xfrm>
            <a:custGeom>
              <a:avLst/>
              <a:gdLst>
                <a:gd name="T0" fmla="*/ 1 w 3"/>
                <a:gd name="T1" fmla="*/ 0 h 3"/>
                <a:gd name="T2" fmla="*/ 1 w 3"/>
                <a:gd name="T3" fmla="*/ 0 h 3"/>
                <a:gd name="T4" fmla="*/ 2 w 3"/>
                <a:gd name="T5" fmla="*/ 0 h 3"/>
                <a:gd name="T6" fmla="*/ 2 w 3"/>
                <a:gd name="T7" fmla="*/ 0 h 3"/>
                <a:gd name="T8" fmla="*/ 3 w 3"/>
                <a:gd name="T9" fmla="*/ 0 h 3"/>
                <a:gd name="T10" fmla="*/ 3 w 3"/>
                <a:gd name="T11" fmla="*/ 0 h 3"/>
                <a:gd name="T12" fmla="*/ 3 w 3"/>
                <a:gd name="T13" fmla="*/ 0 h 3"/>
                <a:gd name="T14" fmla="*/ 2 w 3"/>
                <a:gd name="T15" fmla="*/ 1 h 3"/>
                <a:gd name="T16" fmla="*/ 2 w 3"/>
                <a:gd name="T17" fmla="*/ 1 h 3"/>
                <a:gd name="T18" fmla="*/ 2 w 3"/>
                <a:gd name="T19" fmla="*/ 1 h 3"/>
                <a:gd name="T20" fmla="*/ 2 w 3"/>
                <a:gd name="T21" fmla="*/ 2 h 3"/>
                <a:gd name="T22" fmla="*/ 3 w 3"/>
                <a:gd name="T23" fmla="*/ 2 h 3"/>
                <a:gd name="T24" fmla="*/ 3 w 3"/>
                <a:gd name="T25" fmla="*/ 2 h 3"/>
                <a:gd name="T26" fmla="*/ 3 w 3"/>
                <a:gd name="T27" fmla="*/ 2 h 3"/>
                <a:gd name="T28" fmla="*/ 3 w 3"/>
                <a:gd name="T29" fmla="*/ 2 h 3"/>
                <a:gd name="T30" fmla="*/ 3 w 3"/>
                <a:gd name="T31" fmla="*/ 3 h 3"/>
                <a:gd name="T32" fmla="*/ 3 w 3"/>
                <a:gd name="T33" fmla="*/ 2 h 3"/>
                <a:gd name="T34" fmla="*/ 2 w 3"/>
                <a:gd name="T35" fmla="*/ 2 h 3"/>
                <a:gd name="T36" fmla="*/ 2 w 3"/>
                <a:gd name="T37" fmla="*/ 2 h 3"/>
                <a:gd name="T38" fmla="*/ 1 w 3"/>
                <a:gd name="T39" fmla="*/ 1 h 3"/>
                <a:gd name="T40" fmla="*/ 1 w 3"/>
                <a:gd name="T41" fmla="*/ 1 h 3"/>
                <a:gd name="T42" fmla="*/ 1 w 3"/>
                <a:gd name="T43" fmla="*/ 2 h 3"/>
                <a:gd name="T44" fmla="*/ 1 w 3"/>
                <a:gd name="T45" fmla="*/ 2 h 3"/>
                <a:gd name="T46" fmla="*/ 1 w 3"/>
                <a:gd name="T47" fmla="*/ 2 h 3"/>
                <a:gd name="T48" fmla="*/ 1 w 3"/>
                <a:gd name="T49" fmla="*/ 2 h 3"/>
                <a:gd name="T50" fmla="*/ 0 w 3"/>
                <a:gd name="T51" fmla="*/ 2 h 3"/>
                <a:gd name="T52" fmla="*/ 0 w 3"/>
                <a:gd name="T53" fmla="*/ 2 h 3"/>
                <a:gd name="T54" fmla="*/ 0 w 3"/>
                <a:gd name="T55" fmla="*/ 2 h 3"/>
                <a:gd name="T56" fmla="*/ 0 w 3"/>
                <a:gd name="T57" fmla="*/ 2 h 3"/>
                <a:gd name="T58" fmla="*/ 0 w 3"/>
                <a:gd name="T59" fmla="*/ 1 h 3"/>
                <a:gd name="T60" fmla="*/ 0 w 3"/>
                <a:gd name="T61" fmla="*/ 1 h 3"/>
                <a:gd name="T62" fmla="*/ 1 w 3"/>
                <a:gd name="T63" fmla="*/ 0 h 3"/>
                <a:gd name="T64" fmla="*/ 1 w 3"/>
                <a:gd name="T65" fmla="*/ 0 h 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
                <a:gd name="T100" fmla="*/ 0 h 3"/>
                <a:gd name="T101" fmla="*/ 3 w 3"/>
                <a:gd name="T102" fmla="*/ 3 h 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 h="3">
                  <a:moveTo>
                    <a:pt x="1" y="0"/>
                  </a:moveTo>
                  <a:lnTo>
                    <a:pt x="1" y="0"/>
                  </a:lnTo>
                  <a:lnTo>
                    <a:pt x="2" y="0"/>
                  </a:lnTo>
                  <a:lnTo>
                    <a:pt x="3" y="0"/>
                  </a:lnTo>
                  <a:lnTo>
                    <a:pt x="3" y="1"/>
                  </a:lnTo>
                  <a:lnTo>
                    <a:pt x="2" y="1"/>
                  </a:lnTo>
                  <a:lnTo>
                    <a:pt x="2" y="2"/>
                  </a:lnTo>
                  <a:lnTo>
                    <a:pt x="3" y="2"/>
                  </a:lnTo>
                  <a:lnTo>
                    <a:pt x="3" y="3"/>
                  </a:lnTo>
                  <a:lnTo>
                    <a:pt x="3" y="2"/>
                  </a:lnTo>
                  <a:lnTo>
                    <a:pt x="2" y="2"/>
                  </a:lnTo>
                  <a:lnTo>
                    <a:pt x="1" y="2"/>
                  </a:lnTo>
                  <a:lnTo>
                    <a:pt x="1" y="1"/>
                  </a:lnTo>
                  <a:lnTo>
                    <a:pt x="1" y="2"/>
                  </a:lnTo>
                  <a:lnTo>
                    <a:pt x="0" y="2"/>
                  </a:lnTo>
                  <a:lnTo>
                    <a:pt x="0" y="1"/>
                  </a:lnTo>
                  <a:lnTo>
                    <a:pt x="0" y="0"/>
                  </a:lnTo>
                  <a:lnTo>
                    <a:pt x="1" y="0"/>
                  </a:lnTo>
                  <a:close/>
                </a:path>
              </a:pathLst>
            </a:custGeom>
            <a:solidFill>
              <a:srgbClr val="DEDEDE"/>
            </a:solidFill>
            <a:ln w="1588">
              <a:solidFill>
                <a:srgbClr val="DEDEDE"/>
              </a:solidFill>
              <a:prstDash val="solid"/>
              <a:round/>
              <a:headEnd/>
              <a:tailEnd/>
            </a:ln>
          </p:spPr>
          <p:txBody>
            <a:bodyPr/>
            <a:lstStyle/>
            <a:p>
              <a:endParaRPr lang="en-US"/>
            </a:p>
          </p:txBody>
        </p:sp>
        <p:sp>
          <p:nvSpPr>
            <p:cNvPr id="21864" name="Freeform 894"/>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0 h 1"/>
                <a:gd name="T8" fmla="*/ 0 w 1"/>
                <a:gd name="T9" fmla="*/ 0 h 1"/>
                <a:gd name="T10" fmla="*/ 0 w 1"/>
                <a:gd name="T11" fmla="*/ 0 h 1"/>
                <a:gd name="T12" fmla="*/ 1 w 1"/>
                <a:gd name="T13" fmla="*/ 0 h 1"/>
                <a:gd name="T14" fmla="*/ 1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1 h 1"/>
                <a:gd name="T32" fmla="*/ 1 w 1"/>
                <a:gd name="T33" fmla="*/ 1 h 1"/>
                <a:gd name="T34" fmla="*/ 0 w 1"/>
                <a:gd name="T35" fmla="*/ 1 h 1"/>
                <a:gd name="T36" fmla="*/ 0 w 1"/>
                <a:gd name="T37" fmla="*/ 1 h 1"/>
                <a:gd name="T38" fmla="*/ 0 w 1"/>
                <a:gd name="T39" fmla="*/ 1 h 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
                <a:gd name="T61" fmla="*/ 0 h 1"/>
                <a:gd name="T62" fmla="*/ 1 w 1"/>
                <a:gd name="T63" fmla="*/ 1 h 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 h="1">
                  <a:moveTo>
                    <a:pt x="0" y="1"/>
                  </a:moveTo>
                  <a:lnTo>
                    <a:pt x="0" y="1"/>
                  </a:lnTo>
                  <a:lnTo>
                    <a:pt x="0" y="0"/>
                  </a:lnTo>
                  <a:lnTo>
                    <a:pt x="1" y="0"/>
                  </a:lnTo>
                  <a:lnTo>
                    <a:pt x="1" y="1"/>
                  </a:lnTo>
                  <a:lnTo>
                    <a:pt x="0" y="1"/>
                  </a:lnTo>
                  <a:close/>
                </a:path>
              </a:pathLst>
            </a:custGeom>
            <a:solidFill>
              <a:srgbClr val="525252"/>
            </a:solidFill>
            <a:ln w="9525">
              <a:noFill/>
              <a:round/>
              <a:headEnd/>
              <a:tailEnd/>
            </a:ln>
          </p:spPr>
          <p:txBody>
            <a:bodyPr/>
            <a:lstStyle/>
            <a:p>
              <a:endParaRPr lang="en-US"/>
            </a:p>
          </p:txBody>
        </p:sp>
        <p:sp>
          <p:nvSpPr>
            <p:cNvPr id="21865" name="Freeform 895"/>
            <p:cNvSpPr>
              <a:spLocks/>
            </p:cNvSpPr>
            <p:nvPr/>
          </p:nvSpPr>
          <p:spPr bwMode="auto">
            <a:xfrm>
              <a:off x="2740" y="1922"/>
              <a:ext cx="5" cy="3"/>
            </a:xfrm>
            <a:custGeom>
              <a:avLst/>
              <a:gdLst>
                <a:gd name="T0" fmla="*/ 0 w 5"/>
                <a:gd name="T1" fmla="*/ 0 h 3"/>
                <a:gd name="T2" fmla="*/ 4 w 5"/>
                <a:gd name="T3" fmla="*/ 0 h 3"/>
                <a:gd name="T4" fmla="*/ 5 w 5"/>
                <a:gd name="T5" fmla="*/ 1 h 3"/>
                <a:gd name="T6" fmla="*/ 1 w 5"/>
                <a:gd name="T7" fmla="*/ 1 h 3"/>
                <a:gd name="T8" fmla="*/ 1 w 5"/>
                <a:gd name="T9" fmla="*/ 2 h 3"/>
                <a:gd name="T10" fmla="*/ 4 w 5"/>
                <a:gd name="T11" fmla="*/ 2 h 3"/>
                <a:gd name="T12" fmla="*/ 4 w 5"/>
                <a:gd name="T13" fmla="*/ 2 h 3"/>
                <a:gd name="T14" fmla="*/ 1 w 5"/>
                <a:gd name="T15" fmla="*/ 2 h 3"/>
                <a:gd name="T16" fmla="*/ 1 w 5"/>
                <a:gd name="T17" fmla="*/ 3 h 3"/>
                <a:gd name="T18" fmla="*/ 5 w 5"/>
                <a:gd name="T19" fmla="*/ 3 h 3"/>
                <a:gd name="T20" fmla="*/ 5 w 5"/>
                <a:gd name="T21" fmla="*/ 3 h 3"/>
                <a:gd name="T22" fmla="*/ 0 w 5"/>
                <a:gd name="T23" fmla="*/ 3 h 3"/>
                <a:gd name="T24" fmla="*/ 0 w 5"/>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3"/>
                <a:gd name="T41" fmla="*/ 5 w 5"/>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3">
                  <a:moveTo>
                    <a:pt x="0" y="0"/>
                  </a:moveTo>
                  <a:lnTo>
                    <a:pt x="4" y="0"/>
                  </a:lnTo>
                  <a:lnTo>
                    <a:pt x="5" y="1"/>
                  </a:lnTo>
                  <a:lnTo>
                    <a:pt x="1" y="1"/>
                  </a:lnTo>
                  <a:lnTo>
                    <a:pt x="1" y="2"/>
                  </a:lnTo>
                  <a:lnTo>
                    <a:pt x="4" y="2"/>
                  </a:lnTo>
                  <a:lnTo>
                    <a:pt x="1" y="2"/>
                  </a:lnTo>
                  <a:lnTo>
                    <a:pt x="1" y="3"/>
                  </a:lnTo>
                  <a:lnTo>
                    <a:pt x="5" y="3"/>
                  </a:lnTo>
                  <a:lnTo>
                    <a:pt x="0" y="3"/>
                  </a:lnTo>
                  <a:lnTo>
                    <a:pt x="0" y="0"/>
                  </a:lnTo>
                  <a:close/>
                </a:path>
              </a:pathLst>
            </a:custGeom>
            <a:solidFill>
              <a:srgbClr val="DEDEDE"/>
            </a:solidFill>
            <a:ln w="9525">
              <a:noFill/>
              <a:round/>
              <a:headEnd/>
              <a:tailEnd/>
            </a:ln>
          </p:spPr>
          <p:txBody>
            <a:bodyPr/>
            <a:lstStyle/>
            <a:p>
              <a:endParaRPr lang="en-US"/>
            </a:p>
          </p:txBody>
        </p:sp>
        <p:sp>
          <p:nvSpPr>
            <p:cNvPr id="21866" name="Freeform 896"/>
            <p:cNvSpPr>
              <a:spLocks/>
            </p:cNvSpPr>
            <p:nvPr/>
          </p:nvSpPr>
          <p:spPr bwMode="auto">
            <a:xfrm>
              <a:off x="2746" y="1922"/>
              <a:ext cx="4" cy="3"/>
            </a:xfrm>
            <a:custGeom>
              <a:avLst/>
              <a:gdLst>
                <a:gd name="T0" fmla="*/ 1 w 4"/>
                <a:gd name="T1" fmla="*/ 1 h 3"/>
                <a:gd name="T2" fmla="*/ 1 w 4"/>
                <a:gd name="T3" fmla="*/ 3 h 3"/>
                <a:gd name="T4" fmla="*/ 0 w 4"/>
                <a:gd name="T5" fmla="*/ 3 h 3"/>
                <a:gd name="T6" fmla="*/ 0 w 4"/>
                <a:gd name="T7" fmla="*/ 0 h 3"/>
                <a:gd name="T8" fmla="*/ 3 w 4"/>
                <a:gd name="T9" fmla="*/ 2 h 3"/>
                <a:gd name="T10" fmla="*/ 3 w 4"/>
                <a:gd name="T11" fmla="*/ 0 h 3"/>
                <a:gd name="T12" fmla="*/ 4 w 4"/>
                <a:gd name="T13" fmla="*/ 0 h 3"/>
                <a:gd name="T14" fmla="*/ 4 w 4"/>
                <a:gd name="T15" fmla="*/ 3 h 3"/>
                <a:gd name="T16" fmla="*/ 1 w 4"/>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1"/>
                  </a:moveTo>
                  <a:lnTo>
                    <a:pt x="1" y="3"/>
                  </a:lnTo>
                  <a:lnTo>
                    <a:pt x="0" y="3"/>
                  </a:lnTo>
                  <a:lnTo>
                    <a:pt x="0" y="0"/>
                  </a:lnTo>
                  <a:lnTo>
                    <a:pt x="3" y="2"/>
                  </a:lnTo>
                  <a:lnTo>
                    <a:pt x="3" y="0"/>
                  </a:lnTo>
                  <a:lnTo>
                    <a:pt x="4" y="0"/>
                  </a:lnTo>
                  <a:lnTo>
                    <a:pt x="4" y="3"/>
                  </a:lnTo>
                  <a:lnTo>
                    <a:pt x="1" y="1"/>
                  </a:lnTo>
                  <a:close/>
                </a:path>
              </a:pathLst>
            </a:custGeom>
            <a:solidFill>
              <a:srgbClr val="DEDEDE"/>
            </a:solidFill>
            <a:ln w="9525">
              <a:noFill/>
              <a:round/>
              <a:headEnd/>
              <a:tailEnd/>
            </a:ln>
          </p:spPr>
          <p:txBody>
            <a:bodyPr/>
            <a:lstStyle/>
            <a:p>
              <a:endParaRPr lang="en-US"/>
            </a:p>
          </p:txBody>
        </p:sp>
        <p:sp>
          <p:nvSpPr>
            <p:cNvPr id="21867" name="Freeform 897"/>
            <p:cNvSpPr>
              <a:spLocks/>
            </p:cNvSpPr>
            <p:nvPr/>
          </p:nvSpPr>
          <p:spPr bwMode="auto">
            <a:xfrm>
              <a:off x="2751" y="1922"/>
              <a:ext cx="5" cy="3"/>
            </a:xfrm>
            <a:custGeom>
              <a:avLst/>
              <a:gdLst>
                <a:gd name="T0" fmla="*/ 2 w 5"/>
                <a:gd name="T1" fmla="*/ 1 h 3"/>
                <a:gd name="T2" fmla="*/ 0 w 5"/>
                <a:gd name="T3" fmla="*/ 1 h 3"/>
                <a:gd name="T4" fmla="*/ 0 w 5"/>
                <a:gd name="T5" fmla="*/ 0 h 3"/>
                <a:gd name="T6" fmla="*/ 5 w 5"/>
                <a:gd name="T7" fmla="*/ 0 h 3"/>
                <a:gd name="T8" fmla="*/ 5 w 5"/>
                <a:gd name="T9" fmla="*/ 1 h 3"/>
                <a:gd name="T10" fmla="*/ 3 w 5"/>
                <a:gd name="T11" fmla="*/ 1 h 3"/>
                <a:gd name="T12" fmla="*/ 3 w 5"/>
                <a:gd name="T13" fmla="*/ 3 h 3"/>
                <a:gd name="T14" fmla="*/ 2 w 5"/>
                <a:gd name="T15" fmla="*/ 3 h 3"/>
                <a:gd name="T16" fmla="*/ 2 w 5"/>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3"/>
                <a:gd name="T29" fmla="*/ 5 w 5"/>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3">
                  <a:moveTo>
                    <a:pt x="2" y="1"/>
                  </a:moveTo>
                  <a:lnTo>
                    <a:pt x="0" y="1"/>
                  </a:lnTo>
                  <a:lnTo>
                    <a:pt x="0" y="0"/>
                  </a:lnTo>
                  <a:lnTo>
                    <a:pt x="5" y="0"/>
                  </a:lnTo>
                  <a:lnTo>
                    <a:pt x="5" y="1"/>
                  </a:lnTo>
                  <a:lnTo>
                    <a:pt x="3" y="1"/>
                  </a:lnTo>
                  <a:lnTo>
                    <a:pt x="3" y="3"/>
                  </a:lnTo>
                  <a:lnTo>
                    <a:pt x="2" y="3"/>
                  </a:lnTo>
                  <a:lnTo>
                    <a:pt x="2" y="1"/>
                  </a:lnTo>
                  <a:close/>
                </a:path>
              </a:pathLst>
            </a:custGeom>
            <a:solidFill>
              <a:srgbClr val="DEDEDE"/>
            </a:solidFill>
            <a:ln w="9525">
              <a:noFill/>
              <a:round/>
              <a:headEnd/>
              <a:tailEnd/>
            </a:ln>
          </p:spPr>
          <p:txBody>
            <a:bodyPr/>
            <a:lstStyle/>
            <a:p>
              <a:endParaRPr lang="en-US"/>
            </a:p>
          </p:txBody>
        </p:sp>
        <p:sp>
          <p:nvSpPr>
            <p:cNvPr id="21868" name="Freeform 898"/>
            <p:cNvSpPr>
              <a:spLocks/>
            </p:cNvSpPr>
            <p:nvPr/>
          </p:nvSpPr>
          <p:spPr bwMode="auto">
            <a:xfrm>
              <a:off x="2757" y="1922"/>
              <a:ext cx="4" cy="3"/>
            </a:xfrm>
            <a:custGeom>
              <a:avLst/>
              <a:gdLst>
                <a:gd name="T0" fmla="*/ 0 w 4"/>
                <a:gd name="T1" fmla="*/ 0 h 3"/>
                <a:gd name="T2" fmla="*/ 4 w 4"/>
                <a:gd name="T3" fmla="*/ 0 h 3"/>
                <a:gd name="T4" fmla="*/ 4 w 4"/>
                <a:gd name="T5" fmla="*/ 0 h 3"/>
                <a:gd name="T6" fmla="*/ 1 w 4"/>
                <a:gd name="T7" fmla="*/ 0 h 3"/>
                <a:gd name="T8" fmla="*/ 1 w 4"/>
                <a:gd name="T9" fmla="*/ 1 h 3"/>
                <a:gd name="T10" fmla="*/ 3 w 4"/>
                <a:gd name="T11" fmla="*/ 1 h 3"/>
                <a:gd name="T12" fmla="*/ 3 w 4"/>
                <a:gd name="T13" fmla="*/ 2 h 3"/>
                <a:gd name="T14" fmla="*/ 1 w 4"/>
                <a:gd name="T15" fmla="*/ 2 h 3"/>
                <a:gd name="T16" fmla="*/ 1 w 4"/>
                <a:gd name="T17" fmla="*/ 3 h 3"/>
                <a:gd name="T18" fmla="*/ 4 w 4"/>
                <a:gd name="T19" fmla="*/ 3 h 3"/>
                <a:gd name="T20" fmla="*/ 4 w 4"/>
                <a:gd name="T21" fmla="*/ 3 h 3"/>
                <a:gd name="T22" fmla="*/ 0 w 4"/>
                <a:gd name="T23" fmla="*/ 3 h 3"/>
                <a:gd name="T24" fmla="*/ 0 w 4"/>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
                <a:gd name="T40" fmla="*/ 0 h 3"/>
                <a:gd name="T41" fmla="*/ 4 w 4"/>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 h="3">
                  <a:moveTo>
                    <a:pt x="0" y="0"/>
                  </a:moveTo>
                  <a:lnTo>
                    <a:pt x="4" y="0"/>
                  </a:lnTo>
                  <a:lnTo>
                    <a:pt x="1" y="0"/>
                  </a:lnTo>
                  <a:lnTo>
                    <a:pt x="1" y="1"/>
                  </a:lnTo>
                  <a:lnTo>
                    <a:pt x="3" y="1"/>
                  </a:lnTo>
                  <a:lnTo>
                    <a:pt x="3" y="2"/>
                  </a:lnTo>
                  <a:lnTo>
                    <a:pt x="1" y="2"/>
                  </a:lnTo>
                  <a:lnTo>
                    <a:pt x="1" y="3"/>
                  </a:lnTo>
                  <a:lnTo>
                    <a:pt x="4" y="3"/>
                  </a:lnTo>
                  <a:lnTo>
                    <a:pt x="0" y="3"/>
                  </a:lnTo>
                  <a:lnTo>
                    <a:pt x="0" y="0"/>
                  </a:lnTo>
                  <a:close/>
                </a:path>
              </a:pathLst>
            </a:custGeom>
            <a:solidFill>
              <a:srgbClr val="DEDEDE"/>
            </a:solidFill>
            <a:ln w="9525">
              <a:noFill/>
              <a:round/>
              <a:headEnd/>
              <a:tailEnd/>
            </a:ln>
          </p:spPr>
          <p:txBody>
            <a:bodyPr/>
            <a:lstStyle/>
            <a:p>
              <a:endParaRPr lang="en-US"/>
            </a:p>
          </p:txBody>
        </p:sp>
        <p:sp>
          <p:nvSpPr>
            <p:cNvPr id="21869" name="Freeform 899"/>
            <p:cNvSpPr>
              <a:spLocks/>
            </p:cNvSpPr>
            <p:nvPr/>
          </p:nvSpPr>
          <p:spPr bwMode="auto">
            <a:xfrm>
              <a:off x="2762"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1 h 3"/>
                <a:gd name="T26" fmla="*/ 5 w 5"/>
                <a:gd name="T27" fmla="*/ 2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3 w 5"/>
                <a:gd name="T41" fmla="*/ 2 h 3"/>
                <a:gd name="T42" fmla="*/ 1 w 5"/>
                <a:gd name="T43" fmla="*/ 2 h 3"/>
                <a:gd name="T44" fmla="*/ 1 w 5"/>
                <a:gd name="T45" fmla="*/ 3 h 3"/>
                <a:gd name="T46" fmla="*/ 0 w 5"/>
                <a:gd name="T47" fmla="*/ 3 h 3"/>
                <a:gd name="T48" fmla="*/ 0 w 5"/>
                <a:gd name="T49" fmla="*/ 0 h 3"/>
                <a:gd name="T50" fmla="*/ 1 w 5"/>
                <a:gd name="T51" fmla="*/ 2 h 3"/>
                <a:gd name="T52" fmla="*/ 3 w 5"/>
                <a:gd name="T53" fmla="*/ 2 h 3"/>
                <a:gd name="T54" fmla="*/ 3 w 5"/>
                <a:gd name="T55" fmla="*/ 2 h 3"/>
                <a:gd name="T56" fmla="*/ 3 w 5"/>
                <a:gd name="T57" fmla="*/ 2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1 h 3"/>
                <a:gd name="T76" fmla="*/ 4 w 5"/>
                <a:gd name="T77" fmla="*/ 0 h 3"/>
                <a:gd name="T78" fmla="*/ 3 w 5"/>
                <a:gd name="T79" fmla="*/ 0 h 3"/>
                <a:gd name="T80" fmla="*/ 3 w 5"/>
                <a:gd name="T81" fmla="*/ 0 h 3"/>
                <a:gd name="T82" fmla="*/ 3 w 5"/>
                <a:gd name="T83" fmla="*/ 0 h 3"/>
                <a:gd name="T84" fmla="*/ 1 w 5"/>
                <a:gd name="T85" fmla="*/ 0 h 3"/>
                <a:gd name="T86" fmla="*/ 1 w 5"/>
                <a:gd name="T87" fmla="*/ 2 h 3"/>
                <a:gd name="T88" fmla="*/ 0 w 5"/>
                <a:gd name="T89" fmla="*/ 0 h 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
                <a:gd name="T136" fmla="*/ 0 h 3"/>
                <a:gd name="T137" fmla="*/ 5 w 5"/>
                <a:gd name="T138" fmla="*/ 3 h 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 h="3">
                  <a:moveTo>
                    <a:pt x="0" y="0"/>
                  </a:moveTo>
                  <a:lnTo>
                    <a:pt x="3" y="0"/>
                  </a:lnTo>
                  <a:lnTo>
                    <a:pt x="4" y="0"/>
                  </a:lnTo>
                  <a:lnTo>
                    <a:pt x="5" y="0"/>
                  </a:lnTo>
                  <a:lnTo>
                    <a:pt x="5" y="1"/>
                  </a:lnTo>
                  <a:lnTo>
                    <a:pt x="5" y="2"/>
                  </a:lnTo>
                  <a:lnTo>
                    <a:pt x="4" y="2"/>
                  </a:lnTo>
                  <a:lnTo>
                    <a:pt x="5" y="3"/>
                  </a:lnTo>
                  <a:lnTo>
                    <a:pt x="4" y="3"/>
                  </a:lnTo>
                  <a:lnTo>
                    <a:pt x="3" y="2"/>
                  </a:lnTo>
                  <a:lnTo>
                    <a:pt x="1" y="2"/>
                  </a:lnTo>
                  <a:lnTo>
                    <a:pt x="1" y="3"/>
                  </a:lnTo>
                  <a:lnTo>
                    <a:pt x="0" y="3"/>
                  </a:lnTo>
                  <a:lnTo>
                    <a:pt x="0" y="0"/>
                  </a:lnTo>
                  <a:lnTo>
                    <a:pt x="1" y="2"/>
                  </a:lnTo>
                  <a:lnTo>
                    <a:pt x="3" y="2"/>
                  </a:lnTo>
                  <a:lnTo>
                    <a:pt x="4" y="1"/>
                  </a:lnTo>
                  <a:lnTo>
                    <a:pt x="4" y="0"/>
                  </a:lnTo>
                  <a:lnTo>
                    <a:pt x="3" y="0"/>
                  </a:lnTo>
                  <a:lnTo>
                    <a:pt x="1" y="0"/>
                  </a:lnTo>
                  <a:lnTo>
                    <a:pt x="1" y="2"/>
                  </a:lnTo>
                  <a:lnTo>
                    <a:pt x="0" y="0"/>
                  </a:lnTo>
                  <a:close/>
                </a:path>
              </a:pathLst>
            </a:custGeom>
            <a:solidFill>
              <a:srgbClr val="DEDEDE"/>
            </a:solidFill>
            <a:ln w="9525">
              <a:noFill/>
              <a:round/>
              <a:headEnd/>
              <a:tailEnd/>
            </a:ln>
          </p:spPr>
          <p:txBody>
            <a:bodyPr/>
            <a:lstStyle/>
            <a:p>
              <a:endParaRPr lang="en-US"/>
            </a:p>
          </p:txBody>
        </p:sp>
        <p:sp>
          <p:nvSpPr>
            <p:cNvPr id="21870" name="Freeform 900"/>
            <p:cNvSpPr>
              <a:spLocks/>
            </p:cNvSpPr>
            <p:nvPr/>
          </p:nvSpPr>
          <p:spPr bwMode="auto">
            <a:xfrm>
              <a:off x="2768"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2 h 3"/>
                <a:gd name="T26" fmla="*/ 4 w 5"/>
                <a:gd name="T27" fmla="*/ 2 h 3"/>
                <a:gd name="T28" fmla="*/ 4 w 5"/>
                <a:gd name="T29" fmla="*/ 2 h 3"/>
                <a:gd name="T30" fmla="*/ 4 w 5"/>
                <a:gd name="T31" fmla="*/ 2 h 3"/>
                <a:gd name="T32" fmla="*/ 3 w 5"/>
                <a:gd name="T33" fmla="*/ 2 h 3"/>
                <a:gd name="T34" fmla="*/ 3 w 5"/>
                <a:gd name="T35" fmla="*/ 2 h 3"/>
                <a:gd name="T36" fmla="*/ 1 w 5"/>
                <a:gd name="T37" fmla="*/ 2 h 3"/>
                <a:gd name="T38" fmla="*/ 1 w 5"/>
                <a:gd name="T39" fmla="*/ 3 h 3"/>
                <a:gd name="T40" fmla="*/ 0 w 5"/>
                <a:gd name="T41" fmla="*/ 3 h 3"/>
                <a:gd name="T42" fmla="*/ 0 w 5"/>
                <a:gd name="T43" fmla="*/ 0 h 3"/>
                <a:gd name="T44" fmla="*/ 1 w 5"/>
                <a:gd name="T45" fmla="*/ 1 h 3"/>
                <a:gd name="T46" fmla="*/ 3 w 5"/>
                <a:gd name="T47" fmla="*/ 1 h 3"/>
                <a:gd name="T48" fmla="*/ 3 w 5"/>
                <a:gd name="T49" fmla="*/ 1 h 3"/>
                <a:gd name="T50" fmla="*/ 3 w 5"/>
                <a:gd name="T51" fmla="*/ 1 h 3"/>
                <a:gd name="T52" fmla="*/ 4 w 5"/>
                <a:gd name="T53" fmla="*/ 1 h 3"/>
                <a:gd name="T54" fmla="*/ 4 w 5"/>
                <a:gd name="T55" fmla="*/ 1 h 3"/>
                <a:gd name="T56" fmla="*/ 4 w 5"/>
                <a:gd name="T57" fmla="*/ 1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0 h 3"/>
                <a:gd name="T72" fmla="*/ 4 w 5"/>
                <a:gd name="T73" fmla="*/ 0 h 3"/>
                <a:gd name="T74" fmla="*/ 3 w 5"/>
                <a:gd name="T75" fmla="*/ 0 h 3"/>
                <a:gd name="T76" fmla="*/ 3 w 5"/>
                <a:gd name="T77" fmla="*/ 0 h 3"/>
                <a:gd name="T78" fmla="*/ 3 w 5"/>
                <a:gd name="T79" fmla="*/ 0 h 3"/>
                <a:gd name="T80" fmla="*/ 1 w 5"/>
                <a:gd name="T81" fmla="*/ 0 h 3"/>
                <a:gd name="T82" fmla="*/ 1 w 5"/>
                <a:gd name="T83" fmla="*/ 1 h 3"/>
                <a:gd name="T84" fmla="*/ 0 w 5"/>
                <a:gd name="T85" fmla="*/ 0 h 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
                <a:gd name="T130" fmla="*/ 0 h 3"/>
                <a:gd name="T131" fmla="*/ 5 w 5"/>
                <a:gd name="T132" fmla="*/ 3 h 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 h="3">
                  <a:moveTo>
                    <a:pt x="0" y="0"/>
                  </a:moveTo>
                  <a:lnTo>
                    <a:pt x="3" y="0"/>
                  </a:lnTo>
                  <a:lnTo>
                    <a:pt x="4" y="0"/>
                  </a:lnTo>
                  <a:lnTo>
                    <a:pt x="5" y="0"/>
                  </a:lnTo>
                  <a:lnTo>
                    <a:pt x="5" y="1"/>
                  </a:lnTo>
                  <a:lnTo>
                    <a:pt x="5" y="2"/>
                  </a:lnTo>
                  <a:lnTo>
                    <a:pt x="4" y="2"/>
                  </a:lnTo>
                  <a:lnTo>
                    <a:pt x="3" y="2"/>
                  </a:lnTo>
                  <a:lnTo>
                    <a:pt x="1" y="2"/>
                  </a:lnTo>
                  <a:lnTo>
                    <a:pt x="1" y="3"/>
                  </a:lnTo>
                  <a:lnTo>
                    <a:pt x="0" y="3"/>
                  </a:lnTo>
                  <a:lnTo>
                    <a:pt x="0" y="0"/>
                  </a:lnTo>
                  <a:lnTo>
                    <a:pt x="1" y="1"/>
                  </a:lnTo>
                  <a:lnTo>
                    <a:pt x="3" y="1"/>
                  </a:lnTo>
                  <a:lnTo>
                    <a:pt x="4" y="1"/>
                  </a:lnTo>
                  <a:lnTo>
                    <a:pt x="4" y="0"/>
                  </a:lnTo>
                  <a:lnTo>
                    <a:pt x="3" y="0"/>
                  </a:lnTo>
                  <a:lnTo>
                    <a:pt x="1" y="0"/>
                  </a:lnTo>
                  <a:lnTo>
                    <a:pt x="1" y="1"/>
                  </a:lnTo>
                  <a:lnTo>
                    <a:pt x="0" y="0"/>
                  </a:lnTo>
                  <a:close/>
                </a:path>
              </a:pathLst>
            </a:custGeom>
            <a:solidFill>
              <a:srgbClr val="DEDEDE"/>
            </a:solidFill>
            <a:ln w="9525">
              <a:noFill/>
              <a:round/>
              <a:headEnd/>
              <a:tailEnd/>
            </a:ln>
          </p:spPr>
          <p:txBody>
            <a:bodyPr/>
            <a:lstStyle/>
            <a:p>
              <a:endParaRPr lang="en-US"/>
            </a:p>
          </p:txBody>
        </p:sp>
        <p:sp>
          <p:nvSpPr>
            <p:cNvPr id="21871" name="Freeform 901"/>
            <p:cNvSpPr>
              <a:spLocks/>
            </p:cNvSpPr>
            <p:nvPr/>
          </p:nvSpPr>
          <p:spPr bwMode="auto">
            <a:xfrm>
              <a:off x="2774" y="1922"/>
              <a:ext cx="5" cy="3"/>
            </a:xfrm>
            <a:custGeom>
              <a:avLst/>
              <a:gdLst>
                <a:gd name="T0" fmla="*/ 0 w 5"/>
                <a:gd name="T1" fmla="*/ 0 h 3"/>
                <a:gd name="T2" fmla="*/ 2 w 5"/>
                <a:gd name="T3" fmla="*/ 0 h 3"/>
                <a:gd name="T4" fmla="*/ 3 w 5"/>
                <a:gd name="T5" fmla="*/ 0 h 3"/>
                <a:gd name="T6" fmla="*/ 4 w 5"/>
                <a:gd name="T7" fmla="*/ 0 h 3"/>
                <a:gd name="T8" fmla="*/ 4 w 5"/>
                <a:gd name="T9" fmla="*/ 0 h 3"/>
                <a:gd name="T10" fmla="*/ 4 w 5"/>
                <a:gd name="T11" fmla="*/ 0 h 3"/>
                <a:gd name="T12" fmla="*/ 4 w 5"/>
                <a:gd name="T13" fmla="*/ 0 h 3"/>
                <a:gd name="T14" fmla="*/ 5 w 5"/>
                <a:gd name="T15" fmla="*/ 0 h 3"/>
                <a:gd name="T16" fmla="*/ 5 w 5"/>
                <a:gd name="T17" fmla="*/ 0 h 3"/>
                <a:gd name="T18" fmla="*/ 5 w 5"/>
                <a:gd name="T19" fmla="*/ 1 h 3"/>
                <a:gd name="T20" fmla="*/ 5 w 5"/>
                <a:gd name="T21" fmla="*/ 1 h 3"/>
                <a:gd name="T22" fmla="*/ 5 w 5"/>
                <a:gd name="T23" fmla="*/ 1 h 3"/>
                <a:gd name="T24" fmla="*/ 4 w 5"/>
                <a:gd name="T25" fmla="*/ 1 h 3"/>
                <a:gd name="T26" fmla="*/ 4 w 5"/>
                <a:gd name="T27" fmla="*/ 1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2 w 5"/>
                <a:gd name="T41" fmla="*/ 2 h 3"/>
                <a:gd name="T42" fmla="*/ 1 w 5"/>
                <a:gd name="T43" fmla="*/ 2 h 3"/>
                <a:gd name="T44" fmla="*/ 1 w 5"/>
                <a:gd name="T45" fmla="*/ 3 h 3"/>
                <a:gd name="T46" fmla="*/ 0 w 5"/>
                <a:gd name="T47" fmla="*/ 3 h 3"/>
                <a:gd name="T48" fmla="*/ 0 w 5"/>
                <a:gd name="T49" fmla="*/ 0 h 3"/>
                <a:gd name="T50" fmla="*/ 1 w 5"/>
                <a:gd name="T51" fmla="*/ 1 h 3"/>
                <a:gd name="T52" fmla="*/ 2 w 5"/>
                <a:gd name="T53" fmla="*/ 1 h 3"/>
                <a:gd name="T54" fmla="*/ 3 w 5"/>
                <a:gd name="T55" fmla="*/ 1 h 3"/>
                <a:gd name="T56" fmla="*/ 3 w 5"/>
                <a:gd name="T57" fmla="*/ 1 h 3"/>
                <a:gd name="T58" fmla="*/ 3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0 h 3"/>
                <a:gd name="T76" fmla="*/ 4 w 5"/>
                <a:gd name="T77" fmla="*/ 0 h 3"/>
                <a:gd name="T78" fmla="*/ 3 w 5"/>
                <a:gd name="T79" fmla="*/ 0 h 3"/>
                <a:gd name="T80" fmla="*/ 3 w 5"/>
                <a:gd name="T81" fmla="*/ 0 h 3"/>
                <a:gd name="T82" fmla="*/ 3 w 5"/>
                <a:gd name="T83" fmla="*/ 0 h 3"/>
                <a:gd name="T84" fmla="*/ 2 w 5"/>
                <a:gd name="T85" fmla="*/ 0 h 3"/>
                <a:gd name="T86" fmla="*/ 1 w 5"/>
                <a:gd name="T87" fmla="*/ 0 h 3"/>
                <a:gd name="T88" fmla="*/ 1 w 5"/>
                <a:gd name="T89" fmla="*/ 1 h 3"/>
                <a:gd name="T90" fmla="*/ 0 w 5"/>
                <a:gd name="T91" fmla="*/ 0 h 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
                <a:gd name="T139" fmla="*/ 0 h 3"/>
                <a:gd name="T140" fmla="*/ 5 w 5"/>
                <a:gd name="T141" fmla="*/ 3 h 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 h="3">
                  <a:moveTo>
                    <a:pt x="0" y="0"/>
                  </a:moveTo>
                  <a:lnTo>
                    <a:pt x="2" y="0"/>
                  </a:lnTo>
                  <a:lnTo>
                    <a:pt x="3" y="0"/>
                  </a:lnTo>
                  <a:lnTo>
                    <a:pt x="4" y="0"/>
                  </a:lnTo>
                  <a:lnTo>
                    <a:pt x="5" y="0"/>
                  </a:lnTo>
                  <a:lnTo>
                    <a:pt x="5" y="1"/>
                  </a:lnTo>
                  <a:lnTo>
                    <a:pt x="4" y="1"/>
                  </a:lnTo>
                  <a:lnTo>
                    <a:pt x="4" y="2"/>
                  </a:lnTo>
                  <a:lnTo>
                    <a:pt x="5" y="3"/>
                  </a:lnTo>
                  <a:lnTo>
                    <a:pt x="4" y="3"/>
                  </a:lnTo>
                  <a:lnTo>
                    <a:pt x="2" y="2"/>
                  </a:lnTo>
                  <a:lnTo>
                    <a:pt x="1" y="2"/>
                  </a:lnTo>
                  <a:lnTo>
                    <a:pt x="1" y="3"/>
                  </a:lnTo>
                  <a:lnTo>
                    <a:pt x="0" y="3"/>
                  </a:lnTo>
                  <a:lnTo>
                    <a:pt x="0" y="0"/>
                  </a:lnTo>
                  <a:lnTo>
                    <a:pt x="1" y="1"/>
                  </a:lnTo>
                  <a:lnTo>
                    <a:pt x="2" y="1"/>
                  </a:lnTo>
                  <a:lnTo>
                    <a:pt x="3" y="1"/>
                  </a:lnTo>
                  <a:lnTo>
                    <a:pt x="4" y="1"/>
                  </a:lnTo>
                  <a:lnTo>
                    <a:pt x="4" y="0"/>
                  </a:lnTo>
                  <a:lnTo>
                    <a:pt x="3" y="0"/>
                  </a:lnTo>
                  <a:lnTo>
                    <a:pt x="2" y="0"/>
                  </a:lnTo>
                  <a:lnTo>
                    <a:pt x="1" y="0"/>
                  </a:lnTo>
                  <a:lnTo>
                    <a:pt x="1" y="1"/>
                  </a:lnTo>
                  <a:lnTo>
                    <a:pt x="0" y="0"/>
                  </a:lnTo>
                  <a:close/>
                </a:path>
              </a:pathLst>
            </a:custGeom>
            <a:solidFill>
              <a:srgbClr val="DEDEDE"/>
            </a:solidFill>
            <a:ln w="9525">
              <a:noFill/>
              <a:round/>
              <a:headEnd/>
              <a:tailEnd/>
            </a:ln>
          </p:spPr>
          <p:txBody>
            <a:bodyPr/>
            <a:lstStyle/>
            <a:p>
              <a:endParaRPr lang="en-US"/>
            </a:p>
          </p:txBody>
        </p:sp>
        <p:sp>
          <p:nvSpPr>
            <p:cNvPr id="21872" name="Freeform 902"/>
            <p:cNvSpPr>
              <a:spLocks/>
            </p:cNvSpPr>
            <p:nvPr/>
          </p:nvSpPr>
          <p:spPr bwMode="auto">
            <a:xfrm>
              <a:off x="2782" y="1921"/>
              <a:ext cx="5" cy="4"/>
            </a:xfrm>
            <a:custGeom>
              <a:avLst/>
              <a:gdLst>
                <a:gd name="T0" fmla="*/ 1 w 5"/>
                <a:gd name="T1" fmla="*/ 3 h 4"/>
                <a:gd name="T2" fmla="*/ 1 w 5"/>
                <a:gd name="T3" fmla="*/ 3 h 4"/>
                <a:gd name="T4" fmla="*/ 2 w 5"/>
                <a:gd name="T5" fmla="*/ 3 h 4"/>
                <a:gd name="T6" fmla="*/ 2 w 5"/>
                <a:gd name="T7" fmla="*/ 3 h 4"/>
                <a:gd name="T8" fmla="*/ 3 w 5"/>
                <a:gd name="T9" fmla="*/ 3 h 4"/>
                <a:gd name="T10" fmla="*/ 3 w 5"/>
                <a:gd name="T11" fmla="*/ 3 h 4"/>
                <a:gd name="T12" fmla="*/ 3 w 5"/>
                <a:gd name="T13" fmla="*/ 3 h 4"/>
                <a:gd name="T14" fmla="*/ 4 w 5"/>
                <a:gd name="T15" fmla="*/ 3 h 4"/>
                <a:gd name="T16" fmla="*/ 4 w 5"/>
                <a:gd name="T17" fmla="*/ 3 h 4"/>
                <a:gd name="T18" fmla="*/ 3 w 5"/>
                <a:gd name="T19" fmla="*/ 2 h 4"/>
                <a:gd name="T20" fmla="*/ 1 w 5"/>
                <a:gd name="T21" fmla="*/ 2 h 4"/>
                <a:gd name="T22" fmla="*/ 0 w 5"/>
                <a:gd name="T23" fmla="*/ 2 h 4"/>
                <a:gd name="T24" fmla="*/ 0 w 5"/>
                <a:gd name="T25" fmla="*/ 1 h 4"/>
                <a:gd name="T26" fmla="*/ 0 w 5"/>
                <a:gd name="T27" fmla="*/ 1 h 4"/>
                <a:gd name="T28" fmla="*/ 1 w 5"/>
                <a:gd name="T29" fmla="*/ 1 h 4"/>
                <a:gd name="T30" fmla="*/ 2 w 5"/>
                <a:gd name="T31" fmla="*/ 0 h 4"/>
                <a:gd name="T32" fmla="*/ 3 w 5"/>
                <a:gd name="T33" fmla="*/ 0 h 4"/>
                <a:gd name="T34" fmla="*/ 3 w 5"/>
                <a:gd name="T35" fmla="*/ 1 h 4"/>
                <a:gd name="T36" fmla="*/ 4 w 5"/>
                <a:gd name="T37" fmla="*/ 1 h 4"/>
                <a:gd name="T38" fmla="*/ 4 w 5"/>
                <a:gd name="T39" fmla="*/ 1 h 4"/>
                <a:gd name="T40" fmla="*/ 4 w 5"/>
                <a:gd name="T41" fmla="*/ 1 h 4"/>
                <a:gd name="T42" fmla="*/ 3 w 5"/>
                <a:gd name="T43" fmla="*/ 1 h 4"/>
                <a:gd name="T44" fmla="*/ 3 w 5"/>
                <a:gd name="T45" fmla="*/ 1 h 4"/>
                <a:gd name="T46" fmla="*/ 3 w 5"/>
                <a:gd name="T47" fmla="*/ 1 h 4"/>
                <a:gd name="T48" fmla="*/ 2 w 5"/>
                <a:gd name="T49" fmla="*/ 1 h 4"/>
                <a:gd name="T50" fmla="*/ 2 w 5"/>
                <a:gd name="T51" fmla="*/ 1 h 4"/>
                <a:gd name="T52" fmla="*/ 1 w 5"/>
                <a:gd name="T53" fmla="*/ 1 h 4"/>
                <a:gd name="T54" fmla="*/ 1 w 5"/>
                <a:gd name="T55" fmla="*/ 1 h 4"/>
                <a:gd name="T56" fmla="*/ 1 w 5"/>
                <a:gd name="T57" fmla="*/ 2 h 4"/>
                <a:gd name="T58" fmla="*/ 2 w 5"/>
                <a:gd name="T59" fmla="*/ 2 h 4"/>
                <a:gd name="T60" fmla="*/ 4 w 5"/>
                <a:gd name="T61" fmla="*/ 2 h 4"/>
                <a:gd name="T62" fmla="*/ 5 w 5"/>
                <a:gd name="T63" fmla="*/ 2 h 4"/>
                <a:gd name="T64" fmla="*/ 5 w 5"/>
                <a:gd name="T65" fmla="*/ 3 h 4"/>
                <a:gd name="T66" fmla="*/ 4 w 5"/>
                <a:gd name="T67" fmla="*/ 3 h 4"/>
                <a:gd name="T68" fmla="*/ 4 w 5"/>
                <a:gd name="T69" fmla="*/ 4 h 4"/>
                <a:gd name="T70" fmla="*/ 3 w 5"/>
                <a:gd name="T71" fmla="*/ 4 h 4"/>
                <a:gd name="T72" fmla="*/ 2 w 5"/>
                <a:gd name="T73" fmla="*/ 4 h 4"/>
                <a:gd name="T74" fmla="*/ 1 w 5"/>
                <a:gd name="T75" fmla="*/ 4 h 4"/>
                <a:gd name="T76" fmla="*/ 0 w 5"/>
                <a:gd name="T77" fmla="*/ 4 h 4"/>
                <a:gd name="T78" fmla="*/ 0 w 5"/>
                <a:gd name="T79" fmla="*/ 3 h 4"/>
                <a:gd name="T80" fmla="*/ 0 w 5"/>
                <a:gd name="T81" fmla="*/ 3 h 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
                <a:gd name="T124" fmla="*/ 0 h 4"/>
                <a:gd name="T125" fmla="*/ 5 w 5"/>
                <a:gd name="T126" fmla="*/ 4 h 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 h="4">
                  <a:moveTo>
                    <a:pt x="0" y="3"/>
                  </a:moveTo>
                  <a:lnTo>
                    <a:pt x="1" y="3"/>
                  </a:lnTo>
                  <a:lnTo>
                    <a:pt x="2" y="3"/>
                  </a:lnTo>
                  <a:lnTo>
                    <a:pt x="3" y="3"/>
                  </a:lnTo>
                  <a:lnTo>
                    <a:pt x="4" y="3"/>
                  </a:lnTo>
                  <a:lnTo>
                    <a:pt x="3" y="2"/>
                  </a:lnTo>
                  <a:lnTo>
                    <a:pt x="2" y="2"/>
                  </a:lnTo>
                  <a:lnTo>
                    <a:pt x="1" y="2"/>
                  </a:lnTo>
                  <a:lnTo>
                    <a:pt x="0" y="2"/>
                  </a:lnTo>
                  <a:lnTo>
                    <a:pt x="0" y="1"/>
                  </a:lnTo>
                  <a:lnTo>
                    <a:pt x="1" y="1"/>
                  </a:lnTo>
                  <a:lnTo>
                    <a:pt x="2" y="0"/>
                  </a:lnTo>
                  <a:lnTo>
                    <a:pt x="3" y="0"/>
                  </a:lnTo>
                  <a:lnTo>
                    <a:pt x="3" y="1"/>
                  </a:lnTo>
                  <a:lnTo>
                    <a:pt x="4" y="1"/>
                  </a:lnTo>
                  <a:lnTo>
                    <a:pt x="5" y="1"/>
                  </a:lnTo>
                  <a:lnTo>
                    <a:pt x="4" y="1"/>
                  </a:lnTo>
                  <a:lnTo>
                    <a:pt x="3" y="1"/>
                  </a:lnTo>
                  <a:lnTo>
                    <a:pt x="2" y="1"/>
                  </a:lnTo>
                  <a:lnTo>
                    <a:pt x="1" y="1"/>
                  </a:lnTo>
                  <a:lnTo>
                    <a:pt x="1" y="2"/>
                  </a:lnTo>
                  <a:lnTo>
                    <a:pt x="2" y="2"/>
                  </a:lnTo>
                  <a:lnTo>
                    <a:pt x="3" y="2"/>
                  </a:lnTo>
                  <a:lnTo>
                    <a:pt x="4" y="2"/>
                  </a:lnTo>
                  <a:lnTo>
                    <a:pt x="5" y="2"/>
                  </a:lnTo>
                  <a:lnTo>
                    <a:pt x="5" y="3"/>
                  </a:lnTo>
                  <a:lnTo>
                    <a:pt x="4" y="3"/>
                  </a:lnTo>
                  <a:lnTo>
                    <a:pt x="4" y="4"/>
                  </a:lnTo>
                  <a:lnTo>
                    <a:pt x="3" y="4"/>
                  </a:lnTo>
                  <a:lnTo>
                    <a:pt x="2" y="4"/>
                  </a:lnTo>
                  <a:lnTo>
                    <a:pt x="1" y="4"/>
                  </a:lnTo>
                  <a:lnTo>
                    <a:pt x="0" y="4"/>
                  </a:lnTo>
                  <a:lnTo>
                    <a:pt x="0" y="3"/>
                  </a:lnTo>
                  <a:close/>
                </a:path>
              </a:pathLst>
            </a:custGeom>
            <a:solidFill>
              <a:srgbClr val="DEDEDE"/>
            </a:solidFill>
            <a:ln w="9525">
              <a:noFill/>
              <a:round/>
              <a:headEnd/>
              <a:tailEnd/>
            </a:ln>
          </p:spPr>
          <p:txBody>
            <a:bodyPr/>
            <a:lstStyle/>
            <a:p>
              <a:endParaRPr lang="en-US"/>
            </a:p>
          </p:txBody>
        </p:sp>
        <p:sp>
          <p:nvSpPr>
            <p:cNvPr id="21873" name="Freeform 903"/>
            <p:cNvSpPr>
              <a:spLocks/>
            </p:cNvSpPr>
            <p:nvPr/>
          </p:nvSpPr>
          <p:spPr bwMode="auto">
            <a:xfrm>
              <a:off x="2788" y="1921"/>
              <a:ext cx="5" cy="4"/>
            </a:xfrm>
            <a:custGeom>
              <a:avLst/>
              <a:gdLst>
                <a:gd name="T0" fmla="*/ 0 w 5"/>
                <a:gd name="T1" fmla="*/ 0 h 4"/>
                <a:gd name="T2" fmla="*/ 5 w 5"/>
                <a:gd name="T3" fmla="*/ 0 h 4"/>
                <a:gd name="T4" fmla="*/ 5 w 5"/>
                <a:gd name="T5" fmla="*/ 1 h 4"/>
                <a:gd name="T6" fmla="*/ 1 w 5"/>
                <a:gd name="T7" fmla="*/ 1 h 4"/>
                <a:gd name="T8" fmla="*/ 1 w 5"/>
                <a:gd name="T9" fmla="*/ 2 h 4"/>
                <a:gd name="T10" fmla="*/ 3 w 5"/>
                <a:gd name="T11" fmla="*/ 2 h 4"/>
                <a:gd name="T12" fmla="*/ 3 w 5"/>
                <a:gd name="T13" fmla="*/ 2 h 4"/>
                <a:gd name="T14" fmla="*/ 1 w 5"/>
                <a:gd name="T15" fmla="*/ 2 h 4"/>
                <a:gd name="T16" fmla="*/ 1 w 5"/>
                <a:gd name="T17" fmla="*/ 3 h 4"/>
                <a:gd name="T18" fmla="*/ 5 w 5"/>
                <a:gd name="T19" fmla="*/ 3 h 4"/>
                <a:gd name="T20" fmla="*/ 5 w 5"/>
                <a:gd name="T21" fmla="*/ 4 h 4"/>
                <a:gd name="T22" fmla="*/ 0 w 5"/>
                <a:gd name="T23" fmla="*/ 4 h 4"/>
                <a:gd name="T24" fmla="*/ 0 w 5"/>
                <a:gd name="T25" fmla="*/ 0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4"/>
                <a:gd name="T41" fmla="*/ 5 w 5"/>
                <a:gd name="T42" fmla="*/ 4 h 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4">
                  <a:moveTo>
                    <a:pt x="0" y="0"/>
                  </a:moveTo>
                  <a:lnTo>
                    <a:pt x="5" y="0"/>
                  </a:lnTo>
                  <a:lnTo>
                    <a:pt x="5" y="1"/>
                  </a:lnTo>
                  <a:lnTo>
                    <a:pt x="1" y="1"/>
                  </a:lnTo>
                  <a:lnTo>
                    <a:pt x="1" y="2"/>
                  </a:lnTo>
                  <a:lnTo>
                    <a:pt x="3" y="2"/>
                  </a:lnTo>
                  <a:lnTo>
                    <a:pt x="1" y="2"/>
                  </a:lnTo>
                  <a:lnTo>
                    <a:pt x="1" y="3"/>
                  </a:lnTo>
                  <a:lnTo>
                    <a:pt x="5" y="3"/>
                  </a:lnTo>
                  <a:lnTo>
                    <a:pt x="5" y="4"/>
                  </a:lnTo>
                  <a:lnTo>
                    <a:pt x="0" y="4"/>
                  </a:lnTo>
                  <a:lnTo>
                    <a:pt x="0" y="0"/>
                  </a:lnTo>
                  <a:close/>
                </a:path>
              </a:pathLst>
            </a:custGeom>
            <a:solidFill>
              <a:srgbClr val="DEDEDE"/>
            </a:solidFill>
            <a:ln w="9525">
              <a:noFill/>
              <a:round/>
              <a:headEnd/>
              <a:tailEnd/>
            </a:ln>
          </p:spPr>
          <p:txBody>
            <a:bodyPr/>
            <a:lstStyle/>
            <a:p>
              <a:endParaRPr lang="en-US"/>
            </a:p>
          </p:txBody>
        </p:sp>
        <p:sp>
          <p:nvSpPr>
            <p:cNvPr id="21874" name="Freeform 904"/>
            <p:cNvSpPr>
              <a:spLocks/>
            </p:cNvSpPr>
            <p:nvPr/>
          </p:nvSpPr>
          <p:spPr bwMode="auto">
            <a:xfrm>
              <a:off x="2478" y="224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endParaRPr lang="en-US"/>
            </a:p>
          </p:txBody>
        </p:sp>
        <p:sp>
          <p:nvSpPr>
            <p:cNvPr id="21875" name="Freeform 905"/>
            <p:cNvSpPr>
              <a:spLocks/>
            </p:cNvSpPr>
            <p:nvPr/>
          </p:nvSpPr>
          <p:spPr bwMode="auto">
            <a:xfrm>
              <a:off x="2815" y="2251"/>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endParaRPr lang="en-US"/>
            </a:p>
          </p:txBody>
        </p:sp>
        <p:sp>
          <p:nvSpPr>
            <p:cNvPr id="21876" name="Line 906"/>
            <p:cNvSpPr>
              <a:spLocks noChangeShapeType="1"/>
            </p:cNvSpPr>
            <p:nvPr/>
          </p:nvSpPr>
          <p:spPr bwMode="auto">
            <a:xfrm>
              <a:off x="2476" y="2242"/>
              <a:ext cx="337" cy="7"/>
            </a:xfrm>
            <a:prstGeom prst="line">
              <a:avLst/>
            </a:prstGeom>
            <a:noFill/>
            <a:ln w="7938">
              <a:solidFill>
                <a:srgbClr val="3D4040"/>
              </a:solidFill>
              <a:round/>
              <a:headEnd/>
              <a:tailEnd/>
            </a:ln>
          </p:spPr>
          <p:txBody>
            <a:bodyPr/>
            <a:lstStyle/>
            <a:p>
              <a:endParaRPr lang="en-US"/>
            </a:p>
          </p:txBody>
        </p:sp>
        <p:sp>
          <p:nvSpPr>
            <p:cNvPr id="21877" name="Line 907"/>
            <p:cNvSpPr>
              <a:spLocks noChangeShapeType="1"/>
            </p:cNvSpPr>
            <p:nvPr/>
          </p:nvSpPr>
          <p:spPr bwMode="auto">
            <a:xfrm>
              <a:off x="2476" y="2405"/>
              <a:ext cx="337" cy="12"/>
            </a:xfrm>
            <a:prstGeom prst="line">
              <a:avLst/>
            </a:prstGeom>
            <a:noFill/>
            <a:ln w="7938">
              <a:solidFill>
                <a:srgbClr val="3D4040"/>
              </a:solidFill>
              <a:round/>
              <a:headEnd/>
              <a:tailEnd/>
            </a:ln>
          </p:spPr>
          <p:txBody>
            <a:bodyPr/>
            <a:lstStyle/>
            <a:p>
              <a:endParaRPr lang="en-US"/>
            </a:p>
          </p:txBody>
        </p:sp>
        <p:sp>
          <p:nvSpPr>
            <p:cNvPr id="21878" name="Freeform 908"/>
            <p:cNvSpPr>
              <a:spLocks/>
            </p:cNvSpPr>
            <p:nvPr/>
          </p:nvSpPr>
          <p:spPr bwMode="auto">
            <a:xfrm>
              <a:off x="2478" y="240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endParaRPr lang="en-US"/>
            </a:p>
          </p:txBody>
        </p:sp>
        <p:sp>
          <p:nvSpPr>
            <p:cNvPr id="21879" name="Freeform 909"/>
            <p:cNvSpPr>
              <a:spLocks/>
            </p:cNvSpPr>
            <p:nvPr/>
          </p:nvSpPr>
          <p:spPr bwMode="auto">
            <a:xfrm>
              <a:off x="2816" y="2419"/>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endParaRPr lang="en-US"/>
            </a:p>
          </p:txBody>
        </p:sp>
        <p:sp>
          <p:nvSpPr>
            <p:cNvPr id="21880" name="Freeform 910"/>
            <p:cNvSpPr>
              <a:spLocks/>
            </p:cNvSpPr>
            <p:nvPr/>
          </p:nvSpPr>
          <p:spPr bwMode="auto">
            <a:xfrm>
              <a:off x="2478" y="208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endParaRPr lang="en-US"/>
            </a:p>
          </p:txBody>
        </p:sp>
        <p:sp>
          <p:nvSpPr>
            <p:cNvPr id="21881" name="Freeform 911"/>
            <p:cNvSpPr>
              <a:spLocks/>
            </p:cNvSpPr>
            <p:nvPr/>
          </p:nvSpPr>
          <p:spPr bwMode="auto">
            <a:xfrm>
              <a:off x="2812"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882" name="Line 912"/>
            <p:cNvSpPr>
              <a:spLocks noChangeShapeType="1"/>
            </p:cNvSpPr>
            <p:nvPr/>
          </p:nvSpPr>
          <p:spPr bwMode="auto">
            <a:xfrm>
              <a:off x="2476" y="2079"/>
              <a:ext cx="334" cy="1"/>
            </a:xfrm>
            <a:prstGeom prst="line">
              <a:avLst/>
            </a:prstGeom>
            <a:noFill/>
            <a:ln w="7938">
              <a:solidFill>
                <a:srgbClr val="3D4040"/>
              </a:solidFill>
              <a:round/>
              <a:headEnd/>
              <a:tailEnd/>
            </a:ln>
          </p:spPr>
          <p:txBody>
            <a:bodyPr/>
            <a:lstStyle/>
            <a:p>
              <a:endParaRPr lang="en-US"/>
            </a:p>
          </p:txBody>
        </p:sp>
        <p:sp>
          <p:nvSpPr>
            <p:cNvPr id="21883" name="Freeform 913"/>
            <p:cNvSpPr>
              <a:spLocks/>
            </p:cNvSpPr>
            <p:nvPr/>
          </p:nvSpPr>
          <p:spPr bwMode="auto">
            <a:xfrm>
              <a:off x="2518" y="2080"/>
              <a:ext cx="243" cy="21"/>
            </a:xfrm>
            <a:custGeom>
              <a:avLst/>
              <a:gdLst>
                <a:gd name="T0" fmla="*/ 243 w 243"/>
                <a:gd name="T1" fmla="*/ 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0"/>
                  </a:moveTo>
                  <a:lnTo>
                    <a:pt x="0" y="0"/>
                  </a:lnTo>
                  <a:lnTo>
                    <a:pt x="0" y="21"/>
                  </a:lnTo>
                </a:path>
              </a:pathLst>
            </a:custGeom>
            <a:noFill/>
            <a:ln w="7938">
              <a:solidFill>
                <a:srgbClr val="3D4040"/>
              </a:solidFill>
              <a:prstDash val="solid"/>
              <a:round/>
              <a:headEnd/>
              <a:tailEnd/>
            </a:ln>
          </p:spPr>
          <p:txBody>
            <a:bodyPr/>
            <a:lstStyle/>
            <a:p>
              <a:endParaRPr lang="en-US"/>
            </a:p>
          </p:txBody>
        </p:sp>
        <p:sp>
          <p:nvSpPr>
            <p:cNvPr id="21884" name="Freeform 914"/>
            <p:cNvSpPr>
              <a:spLocks/>
            </p:cNvSpPr>
            <p:nvPr/>
          </p:nvSpPr>
          <p:spPr bwMode="auto">
            <a:xfrm>
              <a:off x="2763"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885" name="Freeform 915"/>
            <p:cNvSpPr>
              <a:spLocks/>
            </p:cNvSpPr>
            <p:nvPr/>
          </p:nvSpPr>
          <p:spPr bwMode="auto">
            <a:xfrm>
              <a:off x="2520" y="210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886" name="Freeform 916"/>
            <p:cNvSpPr>
              <a:spLocks/>
            </p:cNvSpPr>
            <p:nvPr/>
          </p:nvSpPr>
          <p:spPr bwMode="auto">
            <a:xfrm>
              <a:off x="2763" y="212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887" name="Freeform 917"/>
            <p:cNvSpPr>
              <a:spLocks/>
            </p:cNvSpPr>
            <p:nvPr/>
          </p:nvSpPr>
          <p:spPr bwMode="auto">
            <a:xfrm>
              <a:off x="2520" y="214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888" name="Freeform 918"/>
            <p:cNvSpPr>
              <a:spLocks/>
            </p:cNvSpPr>
            <p:nvPr/>
          </p:nvSpPr>
          <p:spPr bwMode="auto">
            <a:xfrm>
              <a:off x="2518" y="2121"/>
              <a:ext cx="243" cy="21"/>
            </a:xfrm>
            <a:custGeom>
              <a:avLst/>
              <a:gdLst>
                <a:gd name="T0" fmla="*/ 243 w 243"/>
                <a:gd name="T1" fmla="*/ 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
                  </a:moveTo>
                  <a:lnTo>
                    <a:pt x="0" y="0"/>
                  </a:lnTo>
                  <a:lnTo>
                    <a:pt x="0" y="21"/>
                  </a:lnTo>
                </a:path>
              </a:pathLst>
            </a:custGeom>
            <a:noFill/>
            <a:ln w="7938">
              <a:solidFill>
                <a:srgbClr val="3D4040"/>
              </a:solidFill>
              <a:prstDash val="solid"/>
              <a:round/>
              <a:headEnd/>
              <a:tailEnd/>
            </a:ln>
          </p:spPr>
          <p:txBody>
            <a:bodyPr/>
            <a:lstStyle/>
            <a:p>
              <a:endParaRPr lang="en-US"/>
            </a:p>
          </p:txBody>
        </p:sp>
        <p:sp>
          <p:nvSpPr>
            <p:cNvPr id="21889" name="Line 919"/>
            <p:cNvSpPr>
              <a:spLocks noChangeShapeType="1"/>
            </p:cNvSpPr>
            <p:nvPr/>
          </p:nvSpPr>
          <p:spPr bwMode="auto">
            <a:xfrm>
              <a:off x="2518" y="2162"/>
              <a:ext cx="1" cy="21"/>
            </a:xfrm>
            <a:prstGeom prst="line">
              <a:avLst/>
            </a:prstGeom>
            <a:noFill/>
            <a:ln w="7938">
              <a:solidFill>
                <a:srgbClr val="3D4040"/>
              </a:solidFill>
              <a:round/>
              <a:headEnd/>
              <a:tailEnd/>
            </a:ln>
          </p:spPr>
          <p:txBody>
            <a:bodyPr/>
            <a:lstStyle/>
            <a:p>
              <a:endParaRPr lang="en-US"/>
            </a:p>
          </p:txBody>
        </p:sp>
        <p:sp>
          <p:nvSpPr>
            <p:cNvPr id="21890" name="Freeform 920"/>
            <p:cNvSpPr>
              <a:spLocks/>
            </p:cNvSpPr>
            <p:nvPr/>
          </p:nvSpPr>
          <p:spPr bwMode="auto">
            <a:xfrm>
              <a:off x="2520" y="216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3D4040"/>
            </a:solidFill>
            <a:ln w="9525">
              <a:noFill/>
              <a:round/>
              <a:headEnd/>
              <a:tailEnd/>
            </a:ln>
          </p:spPr>
          <p:txBody>
            <a:bodyPr/>
            <a:lstStyle/>
            <a:p>
              <a:endParaRPr lang="en-US"/>
            </a:p>
          </p:txBody>
        </p:sp>
        <p:sp>
          <p:nvSpPr>
            <p:cNvPr id="21891" name="Freeform 921"/>
            <p:cNvSpPr>
              <a:spLocks/>
            </p:cNvSpPr>
            <p:nvPr/>
          </p:nvSpPr>
          <p:spPr bwMode="auto">
            <a:xfrm>
              <a:off x="2520" y="218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892" name="Freeform 922"/>
            <p:cNvSpPr>
              <a:spLocks/>
            </p:cNvSpPr>
            <p:nvPr/>
          </p:nvSpPr>
          <p:spPr bwMode="auto">
            <a:xfrm>
              <a:off x="2763" y="22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893" name="Freeform 923"/>
            <p:cNvSpPr>
              <a:spLocks/>
            </p:cNvSpPr>
            <p:nvPr/>
          </p:nvSpPr>
          <p:spPr bwMode="auto">
            <a:xfrm>
              <a:off x="2520" y="2226"/>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894" name="Freeform 924"/>
            <p:cNvSpPr>
              <a:spLocks/>
            </p:cNvSpPr>
            <p:nvPr/>
          </p:nvSpPr>
          <p:spPr bwMode="auto">
            <a:xfrm>
              <a:off x="2518" y="2204"/>
              <a:ext cx="243" cy="20"/>
            </a:xfrm>
            <a:custGeom>
              <a:avLst/>
              <a:gdLst>
                <a:gd name="T0" fmla="*/ 243 w 243"/>
                <a:gd name="T1" fmla="*/ 2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2"/>
                  </a:moveTo>
                  <a:lnTo>
                    <a:pt x="0" y="0"/>
                  </a:lnTo>
                  <a:lnTo>
                    <a:pt x="0" y="20"/>
                  </a:lnTo>
                </a:path>
              </a:pathLst>
            </a:custGeom>
            <a:noFill/>
            <a:ln w="7938">
              <a:solidFill>
                <a:srgbClr val="3D4040"/>
              </a:solidFill>
              <a:prstDash val="solid"/>
              <a:round/>
              <a:headEnd/>
              <a:tailEnd/>
            </a:ln>
          </p:spPr>
          <p:txBody>
            <a:bodyPr/>
            <a:lstStyle/>
            <a:p>
              <a:endParaRPr lang="en-US"/>
            </a:p>
          </p:txBody>
        </p:sp>
        <p:sp>
          <p:nvSpPr>
            <p:cNvPr id="21895" name="Freeform 925"/>
            <p:cNvSpPr>
              <a:spLocks/>
            </p:cNvSpPr>
            <p:nvPr/>
          </p:nvSpPr>
          <p:spPr bwMode="auto">
            <a:xfrm>
              <a:off x="2518" y="2244"/>
              <a:ext cx="243" cy="20"/>
            </a:xfrm>
            <a:custGeom>
              <a:avLst/>
              <a:gdLst>
                <a:gd name="T0" fmla="*/ 243 w 243"/>
                <a:gd name="T1" fmla="*/ 4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4"/>
                  </a:moveTo>
                  <a:lnTo>
                    <a:pt x="0" y="0"/>
                  </a:lnTo>
                  <a:lnTo>
                    <a:pt x="0" y="20"/>
                  </a:lnTo>
                </a:path>
              </a:pathLst>
            </a:custGeom>
            <a:noFill/>
            <a:ln w="7938">
              <a:solidFill>
                <a:srgbClr val="3D4040"/>
              </a:solidFill>
              <a:prstDash val="solid"/>
              <a:round/>
              <a:headEnd/>
              <a:tailEnd/>
            </a:ln>
          </p:spPr>
          <p:txBody>
            <a:bodyPr/>
            <a:lstStyle/>
            <a:p>
              <a:endParaRPr lang="en-US"/>
            </a:p>
          </p:txBody>
        </p:sp>
        <p:sp>
          <p:nvSpPr>
            <p:cNvPr id="21896" name="Freeform 926"/>
            <p:cNvSpPr>
              <a:spLocks/>
            </p:cNvSpPr>
            <p:nvPr/>
          </p:nvSpPr>
          <p:spPr bwMode="auto">
            <a:xfrm>
              <a:off x="2763" y="2250"/>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897" name="Freeform 927"/>
            <p:cNvSpPr>
              <a:spLocks/>
            </p:cNvSpPr>
            <p:nvPr/>
          </p:nvSpPr>
          <p:spPr bwMode="auto">
            <a:xfrm>
              <a:off x="2520" y="226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898" name="Freeform 928"/>
            <p:cNvSpPr>
              <a:spLocks/>
            </p:cNvSpPr>
            <p:nvPr/>
          </p:nvSpPr>
          <p:spPr bwMode="auto">
            <a:xfrm>
              <a:off x="2763" y="229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899" name="Freeform 929"/>
            <p:cNvSpPr>
              <a:spLocks/>
            </p:cNvSpPr>
            <p:nvPr/>
          </p:nvSpPr>
          <p:spPr bwMode="auto">
            <a:xfrm>
              <a:off x="2520" y="230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900" name="Freeform 930"/>
            <p:cNvSpPr>
              <a:spLocks/>
            </p:cNvSpPr>
            <p:nvPr/>
          </p:nvSpPr>
          <p:spPr bwMode="auto">
            <a:xfrm>
              <a:off x="2518" y="2285"/>
              <a:ext cx="243" cy="20"/>
            </a:xfrm>
            <a:custGeom>
              <a:avLst/>
              <a:gdLst>
                <a:gd name="T0" fmla="*/ 243 w 243"/>
                <a:gd name="T1" fmla="*/ 5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5"/>
                  </a:moveTo>
                  <a:lnTo>
                    <a:pt x="0" y="0"/>
                  </a:lnTo>
                  <a:lnTo>
                    <a:pt x="0" y="20"/>
                  </a:lnTo>
                </a:path>
              </a:pathLst>
            </a:custGeom>
            <a:noFill/>
            <a:ln w="7938">
              <a:solidFill>
                <a:srgbClr val="3D4040"/>
              </a:solidFill>
              <a:prstDash val="solid"/>
              <a:round/>
              <a:headEnd/>
              <a:tailEnd/>
            </a:ln>
          </p:spPr>
          <p:txBody>
            <a:bodyPr/>
            <a:lstStyle/>
            <a:p>
              <a:endParaRPr lang="en-US"/>
            </a:p>
          </p:txBody>
        </p:sp>
        <p:sp>
          <p:nvSpPr>
            <p:cNvPr id="21901" name="Freeform 931"/>
            <p:cNvSpPr>
              <a:spLocks/>
            </p:cNvSpPr>
            <p:nvPr/>
          </p:nvSpPr>
          <p:spPr bwMode="auto">
            <a:xfrm>
              <a:off x="2518" y="2326"/>
              <a:ext cx="243" cy="20"/>
            </a:xfrm>
            <a:custGeom>
              <a:avLst/>
              <a:gdLst>
                <a:gd name="T0" fmla="*/ 243 w 243"/>
                <a:gd name="T1" fmla="*/ 6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6"/>
                  </a:moveTo>
                  <a:lnTo>
                    <a:pt x="0" y="0"/>
                  </a:lnTo>
                  <a:lnTo>
                    <a:pt x="0" y="20"/>
                  </a:lnTo>
                </a:path>
              </a:pathLst>
            </a:custGeom>
            <a:noFill/>
            <a:ln w="7938">
              <a:solidFill>
                <a:srgbClr val="3D4040"/>
              </a:solidFill>
              <a:prstDash val="solid"/>
              <a:round/>
              <a:headEnd/>
              <a:tailEnd/>
            </a:ln>
          </p:spPr>
          <p:txBody>
            <a:bodyPr/>
            <a:lstStyle/>
            <a:p>
              <a:endParaRPr lang="en-US"/>
            </a:p>
          </p:txBody>
        </p:sp>
        <p:sp>
          <p:nvSpPr>
            <p:cNvPr id="21902" name="Freeform 932"/>
            <p:cNvSpPr>
              <a:spLocks/>
            </p:cNvSpPr>
            <p:nvPr/>
          </p:nvSpPr>
          <p:spPr bwMode="auto">
            <a:xfrm>
              <a:off x="2763" y="233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903" name="Freeform 933"/>
            <p:cNvSpPr>
              <a:spLocks/>
            </p:cNvSpPr>
            <p:nvPr/>
          </p:nvSpPr>
          <p:spPr bwMode="auto">
            <a:xfrm>
              <a:off x="2520" y="234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904" name="Freeform 934"/>
            <p:cNvSpPr>
              <a:spLocks/>
            </p:cNvSpPr>
            <p:nvPr/>
          </p:nvSpPr>
          <p:spPr bwMode="auto">
            <a:xfrm>
              <a:off x="2763" y="237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905" name="Freeform 935"/>
            <p:cNvSpPr>
              <a:spLocks/>
            </p:cNvSpPr>
            <p:nvPr/>
          </p:nvSpPr>
          <p:spPr bwMode="auto">
            <a:xfrm>
              <a:off x="2520" y="239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906" name="Freeform 936"/>
            <p:cNvSpPr>
              <a:spLocks/>
            </p:cNvSpPr>
            <p:nvPr/>
          </p:nvSpPr>
          <p:spPr bwMode="auto">
            <a:xfrm>
              <a:off x="2518" y="2367"/>
              <a:ext cx="243" cy="21"/>
            </a:xfrm>
            <a:custGeom>
              <a:avLst/>
              <a:gdLst>
                <a:gd name="T0" fmla="*/ 243 w 243"/>
                <a:gd name="T1" fmla="*/ 7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7"/>
                  </a:moveTo>
                  <a:lnTo>
                    <a:pt x="0" y="0"/>
                  </a:lnTo>
                  <a:lnTo>
                    <a:pt x="0" y="21"/>
                  </a:lnTo>
                </a:path>
              </a:pathLst>
            </a:custGeom>
            <a:noFill/>
            <a:ln w="7938">
              <a:solidFill>
                <a:srgbClr val="3D4040"/>
              </a:solidFill>
              <a:prstDash val="solid"/>
              <a:round/>
              <a:headEnd/>
              <a:tailEnd/>
            </a:ln>
          </p:spPr>
          <p:txBody>
            <a:bodyPr/>
            <a:lstStyle/>
            <a:p>
              <a:endParaRPr lang="en-US"/>
            </a:p>
          </p:txBody>
        </p:sp>
        <p:sp>
          <p:nvSpPr>
            <p:cNvPr id="21907" name="Freeform 937"/>
            <p:cNvSpPr>
              <a:spLocks/>
            </p:cNvSpPr>
            <p:nvPr/>
          </p:nvSpPr>
          <p:spPr bwMode="auto">
            <a:xfrm>
              <a:off x="2518" y="2408"/>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endParaRPr lang="en-US"/>
            </a:p>
          </p:txBody>
        </p:sp>
        <p:sp>
          <p:nvSpPr>
            <p:cNvPr id="21908" name="Freeform 938"/>
            <p:cNvSpPr>
              <a:spLocks/>
            </p:cNvSpPr>
            <p:nvPr/>
          </p:nvSpPr>
          <p:spPr bwMode="auto">
            <a:xfrm>
              <a:off x="2763" y="2417"/>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909" name="Freeform 939"/>
            <p:cNvSpPr>
              <a:spLocks/>
            </p:cNvSpPr>
            <p:nvPr/>
          </p:nvSpPr>
          <p:spPr bwMode="auto">
            <a:xfrm>
              <a:off x="2520" y="2431"/>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910" name="Freeform 940"/>
            <p:cNvSpPr>
              <a:spLocks/>
            </p:cNvSpPr>
            <p:nvPr/>
          </p:nvSpPr>
          <p:spPr bwMode="auto">
            <a:xfrm>
              <a:off x="2763" y="245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911" name="Freeform 941"/>
            <p:cNvSpPr>
              <a:spLocks/>
            </p:cNvSpPr>
            <p:nvPr/>
          </p:nvSpPr>
          <p:spPr bwMode="auto">
            <a:xfrm>
              <a:off x="2520" y="247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912" name="Freeform 942"/>
            <p:cNvSpPr>
              <a:spLocks/>
            </p:cNvSpPr>
            <p:nvPr/>
          </p:nvSpPr>
          <p:spPr bwMode="auto">
            <a:xfrm>
              <a:off x="2518" y="2449"/>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endParaRPr lang="en-US"/>
            </a:p>
          </p:txBody>
        </p:sp>
        <p:sp>
          <p:nvSpPr>
            <p:cNvPr id="21913" name="Freeform 943"/>
            <p:cNvSpPr>
              <a:spLocks/>
            </p:cNvSpPr>
            <p:nvPr/>
          </p:nvSpPr>
          <p:spPr bwMode="auto">
            <a:xfrm>
              <a:off x="2518" y="2490"/>
              <a:ext cx="243" cy="21"/>
            </a:xfrm>
            <a:custGeom>
              <a:avLst/>
              <a:gdLst>
                <a:gd name="T0" fmla="*/ 243 w 243"/>
                <a:gd name="T1" fmla="*/ 1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0"/>
                  </a:moveTo>
                  <a:lnTo>
                    <a:pt x="0" y="0"/>
                  </a:lnTo>
                  <a:lnTo>
                    <a:pt x="0" y="21"/>
                  </a:lnTo>
                </a:path>
              </a:pathLst>
            </a:custGeom>
            <a:noFill/>
            <a:ln w="7938">
              <a:solidFill>
                <a:srgbClr val="3D4040"/>
              </a:solidFill>
              <a:prstDash val="solid"/>
              <a:round/>
              <a:headEnd/>
              <a:tailEnd/>
            </a:ln>
          </p:spPr>
          <p:txBody>
            <a:bodyPr/>
            <a:lstStyle/>
            <a:p>
              <a:endParaRPr lang="en-US"/>
            </a:p>
          </p:txBody>
        </p:sp>
        <p:sp>
          <p:nvSpPr>
            <p:cNvPr id="21914" name="Freeform 944"/>
            <p:cNvSpPr>
              <a:spLocks/>
            </p:cNvSpPr>
            <p:nvPr/>
          </p:nvSpPr>
          <p:spPr bwMode="auto">
            <a:xfrm>
              <a:off x="2763" y="250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915" name="Freeform 945"/>
            <p:cNvSpPr>
              <a:spLocks/>
            </p:cNvSpPr>
            <p:nvPr/>
          </p:nvSpPr>
          <p:spPr bwMode="auto">
            <a:xfrm>
              <a:off x="2520" y="251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916" name="Freeform 946"/>
            <p:cNvSpPr>
              <a:spLocks/>
            </p:cNvSpPr>
            <p:nvPr/>
          </p:nvSpPr>
          <p:spPr bwMode="auto">
            <a:xfrm>
              <a:off x="2763" y="254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917" name="Freeform 947"/>
            <p:cNvSpPr>
              <a:spLocks/>
            </p:cNvSpPr>
            <p:nvPr/>
          </p:nvSpPr>
          <p:spPr bwMode="auto">
            <a:xfrm>
              <a:off x="2520" y="255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918" name="Freeform 948"/>
            <p:cNvSpPr>
              <a:spLocks/>
            </p:cNvSpPr>
            <p:nvPr/>
          </p:nvSpPr>
          <p:spPr bwMode="auto">
            <a:xfrm>
              <a:off x="2518" y="2531"/>
              <a:ext cx="243" cy="21"/>
            </a:xfrm>
            <a:custGeom>
              <a:avLst/>
              <a:gdLst>
                <a:gd name="T0" fmla="*/ 243 w 243"/>
                <a:gd name="T1" fmla="*/ 1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1"/>
                  </a:moveTo>
                  <a:lnTo>
                    <a:pt x="0" y="0"/>
                  </a:lnTo>
                  <a:lnTo>
                    <a:pt x="0" y="21"/>
                  </a:lnTo>
                </a:path>
              </a:pathLst>
            </a:custGeom>
            <a:noFill/>
            <a:ln w="7938">
              <a:solidFill>
                <a:srgbClr val="3D4040"/>
              </a:solidFill>
              <a:prstDash val="solid"/>
              <a:round/>
              <a:headEnd/>
              <a:tailEnd/>
            </a:ln>
          </p:spPr>
          <p:txBody>
            <a:bodyPr/>
            <a:lstStyle/>
            <a:p>
              <a:endParaRPr lang="en-US"/>
            </a:p>
          </p:txBody>
        </p:sp>
        <p:sp>
          <p:nvSpPr>
            <p:cNvPr id="21919" name="Line 949"/>
            <p:cNvSpPr>
              <a:spLocks noChangeShapeType="1"/>
            </p:cNvSpPr>
            <p:nvPr/>
          </p:nvSpPr>
          <p:spPr bwMode="auto">
            <a:xfrm flipH="1" flipV="1">
              <a:off x="2476" y="2619"/>
              <a:ext cx="335" cy="16"/>
            </a:xfrm>
            <a:prstGeom prst="line">
              <a:avLst/>
            </a:prstGeom>
            <a:noFill/>
            <a:ln w="7938">
              <a:solidFill>
                <a:srgbClr val="3D4C63"/>
              </a:solidFill>
              <a:round/>
              <a:headEnd/>
              <a:tailEnd/>
            </a:ln>
          </p:spPr>
          <p:txBody>
            <a:bodyPr/>
            <a:lstStyle/>
            <a:p>
              <a:endParaRPr lang="en-US"/>
            </a:p>
          </p:txBody>
        </p:sp>
        <p:sp>
          <p:nvSpPr>
            <p:cNvPr id="21920" name="Freeform 950"/>
            <p:cNvSpPr>
              <a:spLocks/>
            </p:cNvSpPr>
            <p:nvPr/>
          </p:nvSpPr>
          <p:spPr bwMode="auto">
            <a:xfrm>
              <a:off x="2814" y="263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C63"/>
            </a:solidFill>
            <a:ln w="9525">
              <a:noFill/>
              <a:round/>
              <a:headEnd/>
              <a:tailEnd/>
            </a:ln>
          </p:spPr>
          <p:txBody>
            <a:bodyPr/>
            <a:lstStyle/>
            <a:p>
              <a:endParaRPr lang="en-US"/>
            </a:p>
          </p:txBody>
        </p:sp>
        <p:sp>
          <p:nvSpPr>
            <p:cNvPr id="21921" name="Freeform 951"/>
            <p:cNvSpPr>
              <a:spLocks/>
            </p:cNvSpPr>
            <p:nvPr/>
          </p:nvSpPr>
          <p:spPr bwMode="auto">
            <a:xfrm>
              <a:off x="2478" y="262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C63"/>
            </a:solidFill>
            <a:ln w="9525">
              <a:noFill/>
              <a:round/>
              <a:headEnd/>
              <a:tailEnd/>
            </a:ln>
          </p:spPr>
          <p:txBody>
            <a:bodyPr/>
            <a:lstStyle/>
            <a:p>
              <a:endParaRPr lang="en-US"/>
            </a:p>
          </p:txBody>
        </p:sp>
        <p:sp>
          <p:nvSpPr>
            <p:cNvPr id="21922" name="Freeform 952"/>
            <p:cNvSpPr>
              <a:spLocks/>
            </p:cNvSpPr>
            <p:nvPr/>
          </p:nvSpPr>
          <p:spPr bwMode="auto">
            <a:xfrm>
              <a:off x="2520" y="210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923" name="Freeform 953"/>
            <p:cNvSpPr>
              <a:spLocks/>
            </p:cNvSpPr>
            <p:nvPr/>
          </p:nvSpPr>
          <p:spPr bwMode="auto">
            <a:xfrm>
              <a:off x="2762" y="2083"/>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924" name="Freeform 954"/>
            <p:cNvSpPr>
              <a:spLocks/>
            </p:cNvSpPr>
            <p:nvPr/>
          </p:nvSpPr>
          <p:spPr bwMode="auto">
            <a:xfrm>
              <a:off x="2518" y="2080"/>
              <a:ext cx="243" cy="22"/>
            </a:xfrm>
            <a:custGeom>
              <a:avLst/>
              <a:gdLst>
                <a:gd name="T0" fmla="*/ 0 w 243"/>
                <a:gd name="T1" fmla="*/ 21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21"/>
                  </a:moveTo>
                  <a:lnTo>
                    <a:pt x="243" y="22"/>
                  </a:lnTo>
                  <a:lnTo>
                    <a:pt x="243" y="0"/>
                  </a:lnTo>
                </a:path>
              </a:pathLst>
            </a:custGeom>
            <a:noFill/>
            <a:ln w="7938">
              <a:solidFill>
                <a:srgbClr val="E2E5E5"/>
              </a:solidFill>
              <a:prstDash val="solid"/>
              <a:round/>
              <a:headEnd/>
              <a:tailEnd/>
            </a:ln>
          </p:spPr>
          <p:txBody>
            <a:bodyPr/>
            <a:lstStyle/>
            <a:p>
              <a:endParaRPr lang="en-US"/>
            </a:p>
          </p:txBody>
        </p:sp>
        <p:sp>
          <p:nvSpPr>
            <p:cNvPr id="21925" name="Freeform 955"/>
            <p:cNvSpPr>
              <a:spLocks/>
            </p:cNvSpPr>
            <p:nvPr/>
          </p:nvSpPr>
          <p:spPr bwMode="auto">
            <a:xfrm>
              <a:off x="2518" y="2122"/>
              <a:ext cx="243" cy="21"/>
            </a:xfrm>
            <a:custGeom>
              <a:avLst/>
              <a:gdLst>
                <a:gd name="T0" fmla="*/ 0 w 243"/>
                <a:gd name="T1" fmla="*/ 2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20"/>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926" name="Freeform 956"/>
            <p:cNvSpPr>
              <a:spLocks/>
            </p:cNvSpPr>
            <p:nvPr/>
          </p:nvSpPr>
          <p:spPr bwMode="auto">
            <a:xfrm>
              <a:off x="2520" y="214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927" name="Freeform 957"/>
            <p:cNvSpPr>
              <a:spLocks/>
            </p:cNvSpPr>
            <p:nvPr/>
          </p:nvSpPr>
          <p:spPr bwMode="auto">
            <a:xfrm>
              <a:off x="2762" y="212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928" name="Freeform 958"/>
            <p:cNvSpPr>
              <a:spLocks/>
            </p:cNvSpPr>
            <p:nvPr/>
          </p:nvSpPr>
          <p:spPr bwMode="auto">
            <a:xfrm>
              <a:off x="2520" y="2185"/>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endParaRPr lang="en-US"/>
            </a:p>
          </p:txBody>
        </p:sp>
        <p:sp>
          <p:nvSpPr>
            <p:cNvPr id="21929" name="Freeform 959"/>
            <p:cNvSpPr>
              <a:spLocks/>
            </p:cNvSpPr>
            <p:nvPr/>
          </p:nvSpPr>
          <p:spPr bwMode="auto">
            <a:xfrm>
              <a:off x="2762" y="2167"/>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930" name="Freeform 960"/>
            <p:cNvSpPr>
              <a:spLocks/>
            </p:cNvSpPr>
            <p:nvPr/>
          </p:nvSpPr>
          <p:spPr bwMode="auto">
            <a:xfrm>
              <a:off x="2518" y="2164"/>
              <a:ext cx="243" cy="21"/>
            </a:xfrm>
            <a:custGeom>
              <a:avLst/>
              <a:gdLst>
                <a:gd name="T0" fmla="*/ 0 w 243"/>
                <a:gd name="T1" fmla="*/ 19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9"/>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931" name="Freeform 961"/>
            <p:cNvSpPr>
              <a:spLocks/>
            </p:cNvSpPr>
            <p:nvPr/>
          </p:nvSpPr>
          <p:spPr bwMode="auto">
            <a:xfrm>
              <a:off x="2518" y="2206"/>
              <a:ext cx="243" cy="21"/>
            </a:xfrm>
            <a:custGeom>
              <a:avLst/>
              <a:gdLst>
                <a:gd name="T0" fmla="*/ 0 w 243"/>
                <a:gd name="T1" fmla="*/ 18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8"/>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932" name="Freeform 962"/>
            <p:cNvSpPr>
              <a:spLocks/>
            </p:cNvSpPr>
            <p:nvPr/>
          </p:nvSpPr>
          <p:spPr bwMode="auto">
            <a:xfrm>
              <a:off x="2520" y="222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933" name="Freeform 963"/>
            <p:cNvSpPr>
              <a:spLocks/>
            </p:cNvSpPr>
            <p:nvPr/>
          </p:nvSpPr>
          <p:spPr bwMode="auto">
            <a:xfrm>
              <a:off x="2762" y="2209"/>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934" name="Freeform 964"/>
            <p:cNvSpPr>
              <a:spLocks/>
            </p:cNvSpPr>
            <p:nvPr/>
          </p:nvSpPr>
          <p:spPr bwMode="auto">
            <a:xfrm>
              <a:off x="2520" y="226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935" name="Freeform 965"/>
            <p:cNvSpPr>
              <a:spLocks/>
            </p:cNvSpPr>
            <p:nvPr/>
          </p:nvSpPr>
          <p:spPr bwMode="auto">
            <a:xfrm>
              <a:off x="2762" y="2251"/>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936" name="Freeform 966"/>
            <p:cNvSpPr>
              <a:spLocks/>
            </p:cNvSpPr>
            <p:nvPr/>
          </p:nvSpPr>
          <p:spPr bwMode="auto">
            <a:xfrm>
              <a:off x="2518" y="2248"/>
              <a:ext cx="243" cy="21"/>
            </a:xfrm>
            <a:custGeom>
              <a:avLst/>
              <a:gdLst>
                <a:gd name="T0" fmla="*/ 0 w 243"/>
                <a:gd name="T1" fmla="*/ 16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6"/>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937" name="Freeform 967"/>
            <p:cNvSpPr>
              <a:spLocks/>
            </p:cNvSpPr>
            <p:nvPr/>
          </p:nvSpPr>
          <p:spPr bwMode="auto">
            <a:xfrm>
              <a:off x="2518" y="2290"/>
              <a:ext cx="243" cy="20"/>
            </a:xfrm>
            <a:custGeom>
              <a:avLst/>
              <a:gdLst>
                <a:gd name="T0" fmla="*/ 0 w 243"/>
                <a:gd name="T1" fmla="*/ 15 h 20"/>
                <a:gd name="T2" fmla="*/ 243 w 243"/>
                <a:gd name="T3" fmla="*/ 20 h 20"/>
                <a:gd name="T4" fmla="*/ 243 w 243"/>
                <a:gd name="T5" fmla="*/ 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0" y="15"/>
                  </a:moveTo>
                  <a:lnTo>
                    <a:pt x="243" y="20"/>
                  </a:lnTo>
                  <a:lnTo>
                    <a:pt x="243" y="0"/>
                  </a:lnTo>
                </a:path>
              </a:pathLst>
            </a:custGeom>
            <a:noFill/>
            <a:ln w="7938">
              <a:solidFill>
                <a:srgbClr val="E2E5E5"/>
              </a:solidFill>
              <a:prstDash val="solid"/>
              <a:round/>
              <a:headEnd/>
              <a:tailEnd/>
            </a:ln>
          </p:spPr>
          <p:txBody>
            <a:bodyPr/>
            <a:lstStyle/>
            <a:p>
              <a:endParaRPr lang="en-US"/>
            </a:p>
          </p:txBody>
        </p:sp>
        <p:sp>
          <p:nvSpPr>
            <p:cNvPr id="21938" name="Freeform 968"/>
            <p:cNvSpPr>
              <a:spLocks/>
            </p:cNvSpPr>
            <p:nvPr/>
          </p:nvSpPr>
          <p:spPr bwMode="auto">
            <a:xfrm>
              <a:off x="2520" y="2307"/>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939" name="Freeform 969"/>
            <p:cNvSpPr>
              <a:spLocks/>
            </p:cNvSpPr>
            <p:nvPr/>
          </p:nvSpPr>
          <p:spPr bwMode="auto">
            <a:xfrm>
              <a:off x="2762" y="229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940" name="Freeform 970"/>
            <p:cNvSpPr>
              <a:spLocks/>
            </p:cNvSpPr>
            <p:nvPr/>
          </p:nvSpPr>
          <p:spPr bwMode="auto">
            <a:xfrm>
              <a:off x="2520" y="23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941" name="Freeform 971"/>
            <p:cNvSpPr>
              <a:spLocks/>
            </p:cNvSpPr>
            <p:nvPr/>
          </p:nvSpPr>
          <p:spPr bwMode="auto">
            <a:xfrm>
              <a:off x="2762" y="23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942" name="Freeform 972"/>
            <p:cNvSpPr>
              <a:spLocks/>
            </p:cNvSpPr>
            <p:nvPr/>
          </p:nvSpPr>
          <p:spPr bwMode="auto">
            <a:xfrm>
              <a:off x="2518" y="2332"/>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943" name="Freeform 973"/>
            <p:cNvSpPr>
              <a:spLocks/>
            </p:cNvSpPr>
            <p:nvPr/>
          </p:nvSpPr>
          <p:spPr bwMode="auto">
            <a:xfrm>
              <a:off x="2518" y="2374"/>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944" name="Freeform 974"/>
            <p:cNvSpPr>
              <a:spLocks/>
            </p:cNvSpPr>
            <p:nvPr/>
          </p:nvSpPr>
          <p:spPr bwMode="auto">
            <a:xfrm>
              <a:off x="2520" y="2389"/>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945" name="Freeform 975"/>
            <p:cNvSpPr>
              <a:spLocks/>
            </p:cNvSpPr>
            <p:nvPr/>
          </p:nvSpPr>
          <p:spPr bwMode="auto">
            <a:xfrm>
              <a:off x="2762" y="2376"/>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946" name="Freeform 976"/>
            <p:cNvSpPr>
              <a:spLocks/>
            </p:cNvSpPr>
            <p:nvPr/>
          </p:nvSpPr>
          <p:spPr bwMode="auto">
            <a:xfrm>
              <a:off x="2520" y="243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947" name="Freeform 977"/>
            <p:cNvSpPr>
              <a:spLocks/>
            </p:cNvSpPr>
            <p:nvPr/>
          </p:nvSpPr>
          <p:spPr bwMode="auto">
            <a:xfrm>
              <a:off x="2762" y="2418"/>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948" name="Freeform 978"/>
            <p:cNvSpPr>
              <a:spLocks/>
            </p:cNvSpPr>
            <p:nvPr/>
          </p:nvSpPr>
          <p:spPr bwMode="auto">
            <a:xfrm>
              <a:off x="2518" y="2416"/>
              <a:ext cx="243" cy="21"/>
            </a:xfrm>
            <a:custGeom>
              <a:avLst/>
              <a:gdLst>
                <a:gd name="T0" fmla="*/ 0 w 243"/>
                <a:gd name="T1" fmla="*/ 13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3"/>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949" name="Freeform 979"/>
            <p:cNvSpPr>
              <a:spLocks/>
            </p:cNvSpPr>
            <p:nvPr/>
          </p:nvSpPr>
          <p:spPr bwMode="auto">
            <a:xfrm>
              <a:off x="2518" y="2457"/>
              <a:ext cx="243" cy="22"/>
            </a:xfrm>
            <a:custGeom>
              <a:avLst/>
              <a:gdLst>
                <a:gd name="T0" fmla="*/ 0 w 243"/>
                <a:gd name="T1" fmla="*/ 13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13"/>
                  </a:moveTo>
                  <a:lnTo>
                    <a:pt x="243" y="22"/>
                  </a:lnTo>
                  <a:lnTo>
                    <a:pt x="243" y="0"/>
                  </a:lnTo>
                </a:path>
              </a:pathLst>
            </a:custGeom>
            <a:noFill/>
            <a:ln w="7938">
              <a:solidFill>
                <a:srgbClr val="E2E5E5"/>
              </a:solidFill>
              <a:prstDash val="solid"/>
              <a:round/>
              <a:headEnd/>
              <a:tailEnd/>
            </a:ln>
          </p:spPr>
          <p:txBody>
            <a:bodyPr/>
            <a:lstStyle/>
            <a:p>
              <a:endParaRPr lang="en-US"/>
            </a:p>
          </p:txBody>
        </p:sp>
        <p:sp>
          <p:nvSpPr>
            <p:cNvPr id="21950" name="Freeform 980"/>
            <p:cNvSpPr>
              <a:spLocks/>
            </p:cNvSpPr>
            <p:nvPr/>
          </p:nvSpPr>
          <p:spPr bwMode="auto">
            <a:xfrm>
              <a:off x="2520" y="247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951" name="Freeform 981"/>
            <p:cNvSpPr>
              <a:spLocks/>
            </p:cNvSpPr>
            <p:nvPr/>
          </p:nvSpPr>
          <p:spPr bwMode="auto">
            <a:xfrm>
              <a:off x="2762" y="2460"/>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952" name="Freeform 982"/>
            <p:cNvSpPr>
              <a:spLocks/>
            </p:cNvSpPr>
            <p:nvPr/>
          </p:nvSpPr>
          <p:spPr bwMode="auto">
            <a:xfrm>
              <a:off x="2520" y="251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953" name="Freeform 983"/>
            <p:cNvSpPr>
              <a:spLocks/>
            </p:cNvSpPr>
            <p:nvPr/>
          </p:nvSpPr>
          <p:spPr bwMode="auto">
            <a:xfrm>
              <a:off x="2762" y="250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954" name="Freeform 984"/>
            <p:cNvSpPr>
              <a:spLocks/>
            </p:cNvSpPr>
            <p:nvPr/>
          </p:nvSpPr>
          <p:spPr bwMode="auto">
            <a:xfrm>
              <a:off x="2518" y="2500"/>
              <a:ext cx="243" cy="21"/>
            </a:xfrm>
            <a:custGeom>
              <a:avLst/>
              <a:gdLst>
                <a:gd name="T0" fmla="*/ 0 w 243"/>
                <a:gd name="T1" fmla="*/ 11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1"/>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955" name="Freeform 985"/>
            <p:cNvSpPr>
              <a:spLocks/>
            </p:cNvSpPr>
            <p:nvPr/>
          </p:nvSpPr>
          <p:spPr bwMode="auto">
            <a:xfrm>
              <a:off x="2518" y="2542"/>
              <a:ext cx="243" cy="21"/>
            </a:xfrm>
            <a:custGeom>
              <a:avLst/>
              <a:gdLst>
                <a:gd name="T0" fmla="*/ 0 w 243"/>
                <a:gd name="T1" fmla="*/ 1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0"/>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956" name="Freeform 986"/>
            <p:cNvSpPr>
              <a:spLocks/>
            </p:cNvSpPr>
            <p:nvPr/>
          </p:nvSpPr>
          <p:spPr bwMode="auto">
            <a:xfrm>
              <a:off x="2520" y="255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957" name="Freeform 987"/>
            <p:cNvSpPr>
              <a:spLocks/>
            </p:cNvSpPr>
            <p:nvPr/>
          </p:nvSpPr>
          <p:spPr bwMode="auto">
            <a:xfrm>
              <a:off x="2762" y="254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958" name="Freeform 988"/>
            <p:cNvSpPr>
              <a:spLocks/>
            </p:cNvSpPr>
            <p:nvPr/>
          </p:nvSpPr>
          <p:spPr bwMode="auto">
            <a:xfrm>
              <a:off x="2484" y="22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959" name="Freeform 989"/>
            <p:cNvSpPr>
              <a:spLocks/>
            </p:cNvSpPr>
            <p:nvPr/>
          </p:nvSpPr>
          <p:spPr bwMode="auto">
            <a:xfrm>
              <a:off x="2518" y="224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960" name="Line 990"/>
            <p:cNvSpPr>
              <a:spLocks noChangeShapeType="1"/>
            </p:cNvSpPr>
            <p:nvPr/>
          </p:nvSpPr>
          <p:spPr bwMode="auto">
            <a:xfrm>
              <a:off x="2481" y="2246"/>
              <a:ext cx="35" cy="1"/>
            </a:xfrm>
            <a:prstGeom prst="line">
              <a:avLst/>
            </a:prstGeom>
            <a:noFill/>
            <a:ln w="7938">
              <a:solidFill>
                <a:srgbClr val="E2E5E5"/>
              </a:solidFill>
              <a:round/>
              <a:headEnd/>
              <a:tailEnd/>
            </a:ln>
          </p:spPr>
          <p:txBody>
            <a:bodyPr/>
            <a:lstStyle/>
            <a:p>
              <a:endParaRPr lang="en-US"/>
            </a:p>
          </p:txBody>
        </p:sp>
        <p:sp>
          <p:nvSpPr>
            <p:cNvPr id="21961" name="Line 991"/>
            <p:cNvSpPr>
              <a:spLocks noChangeShapeType="1"/>
            </p:cNvSpPr>
            <p:nvPr/>
          </p:nvSpPr>
          <p:spPr bwMode="auto">
            <a:xfrm>
              <a:off x="2762" y="2252"/>
              <a:ext cx="49" cy="1"/>
            </a:xfrm>
            <a:prstGeom prst="line">
              <a:avLst/>
            </a:prstGeom>
            <a:noFill/>
            <a:ln w="7938">
              <a:solidFill>
                <a:srgbClr val="E2E5E5"/>
              </a:solidFill>
              <a:round/>
              <a:headEnd/>
              <a:tailEnd/>
            </a:ln>
          </p:spPr>
          <p:txBody>
            <a:bodyPr/>
            <a:lstStyle/>
            <a:p>
              <a:endParaRPr lang="en-US"/>
            </a:p>
          </p:txBody>
        </p:sp>
        <p:sp>
          <p:nvSpPr>
            <p:cNvPr id="21962" name="Freeform 992"/>
            <p:cNvSpPr>
              <a:spLocks/>
            </p:cNvSpPr>
            <p:nvPr/>
          </p:nvSpPr>
          <p:spPr bwMode="auto">
            <a:xfrm>
              <a:off x="2765" y="2254"/>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endParaRPr lang="en-US"/>
            </a:p>
          </p:txBody>
        </p:sp>
        <p:sp>
          <p:nvSpPr>
            <p:cNvPr id="21963" name="Freeform 993"/>
            <p:cNvSpPr>
              <a:spLocks/>
            </p:cNvSpPr>
            <p:nvPr/>
          </p:nvSpPr>
          <p:spPr bwMode="auto">
            <a:xfrm>
              <a:off x="2813" y="2255"/>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endParaRPr lang="en-US"/>
            </a:p>
          </p:txBody>
        </p:sp>
        <p:sp>
          <p:nvSpPr>
            <p:cNvPr id="21964" name="Freeform 994"/>
            <p:cNvSpPr>
              <a:spLocks/>
            </p:cNvSpPr>
            <p:nvPr/>
          </p:nvSpPr>
          <p:spPr bwMode="auto">
            <a:xfrm>
              <a:off x="2485" y="241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965" name="Freeform 995"/>
            <p:cNvSpPr>
              <a:spLocks/>
            </p:cNvSpPr>
            <p:nvPr/>
          </p:nvSpPr>
          <p:spPr bwMode="auto">
            <a:xfrm>
              <a:off x="2519" y="2413"/>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endParaRPr lang="en-US"/>
            </a:p>
          </p:txBody>
        </p:sp>
        <p:sp>
          <p:nvSpPr>
            <p:cNvPr id="21966" name="Line 996"/>
            <p:cNvSpPr>
              <a:spLocks noChangeShapeType="1"/>
            </p:cNvSpPr>
            <p:nvPr/>
          </p:nvSpPr>
          <p:spPr bwMode="auto">
            <a:xfrm>
              <a:off x="2483" y="2409"/>
              <a:ext cx="33" cy="2"/>
            </a:xfrm>
            <a:prstGeom prst="line">
              <a:avLst/>
            </a:prstGeom>
            <a:noFill/>
            <a:ln w="7938">
              <a:solidFill>
                <a:srgbClr val="E2E5E5"/>
              </a:solidFill>
              <a:round/>
              <a:headEnd/>
              <a:tailEnd/>
            </a:ln>
          </p:spPr>
          <p:txBody>
            <a:bodyPr/>
            <a:lstStyle/>
            <a:p>
              <a:endParaRPr lang="en-US"/>
            </a:p>
          </p:txBody>
        </p:sp>
        <p:sp>
          <p:nvSpPr>
            <p:cNvPr id="21967" name="Line 997"/>
            <p:cNvSpPr>
              <a:spLocks noChangeShapeType="1"/>
            </p:cNvSpPr>
            <p:nvPr/>
          </p:nvSpPr>
          <p:spPr bwMode="auto">
            <a:xfrm>
              <a:off x="2762" y="2420"/>
              <a:ext cx="50" cy="1"/>
            </a:xfrm>
            <a:prstGeom prst="line">
              <a:avLst/>
            </a:prstGeom>
            <a:noFill/>
            <a:ln w="7938">
              <a:solidFill>
                <a:srgbClr val="E2E5E5"/>
              </a:solidFill>
              <a:round/>
              <a:headEnd/>
              <a:tailEnd/>
            </a:ln>
          </p:spPr>
          <p:txBody>
            <a:bodyPr/>
            <a:lstStyle/>
            <a:p>
              <a:endParaRPr lang="en-US"/>
            </a:p>
          </p:txBody>
        </p:sp>
        <p:sp>
          <p:nvSpPr>
            <p:cNvPr id="21968" name="Freeform 998"/>
            <p:cNvSpPr>
              <a:spLocks/>
            </p:cNvSpPr>
            <p:nvPr/>
          </p:nvSpPr>
          <p:spPr bwMode="auto">
            <a:xfrm>
              <a:off x="2764" y="242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969" name="Freeform 999"/>
            <p:cNvSpPr>
              <a:spLocks/>
            </p:cNvSpPr>
            <p:nvPr/>
          </p:nvSpPr>
          <p:spPr bwMode="auto">
            <a:xfrm>
              <a:off x="2814" y="242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970" name="Freeform 1000"/>
            <p:cNvSpPr>
              <a:spLocks/>
            </p:cNvSpPr>
            <p:nvPr/>
          </p:nvSpPr>
          <p:spPr bwMode="auto">
            <a:xfrm>
              <a:off x="2484" y="208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971" name="Freeform 1001"/>
            <p:cNvSpPr>
              <a:spLocks/>
            </p:cNvSpPr>
            <p:nvPr/>
          </p:nvSpPr>
          <p:spPr bwMode="auto">
            <a:xfrm>
              <a:off x="2519"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972" name="Line 1002"/>
            <p:cNvSpPr>
              <a:spLocks noChangeShapeType="1"/>
            </p:cNvSpPr>
            <p:nvPr/>
          </p:nvSpPr>
          <p:spPr bwMode="auto">
            <a:xfrm>
              <a:off x="2481" y="2083"/>
              <a:ext cx="35" cy="1"/>
            </a:xfrm>
            <a:prstGeom prst="line">
              <a:avLst/>
            </a:prstGeom>
            <a:noFill/>
            <a:ln w="7938">
              <a:solidFill>
                <a:srgbClr val="E2E5E5"/>
              </a:solidFill>
              <a:round/>
              <a:headEnd/>
              <a:tailEnd/>
            </a:ln>
          </p:spPr>
          <p:txBody>
            <a:bodyPr/>
            <a:lstStyle/>
            <a:p>
              <a:endParaRPr lang="en-US"/>
            </a:p>
          </p:txBody>
        </p:sp>
        <p:sp>
          <p:nvSpPr>
            <p:cNvPr id="21973" name="Line 1003"/>
            <p:cNvSpPr>
              <a:spLocks noChangeShapeType="1"/>
            </p:cNvSpPr>
            <p:nvPr/>
          </p:nvSpPr>
          <p:spPr bwMode="auto">
            <a:xfrm>
              <a:off x="2762" y="2085"/>
              <a:ext cx="46" cy="1"/>
            </a:xfrm>
            <a:prstGeom prst="line">
              <a:avLst/>
            </a:prstGeom>
            <a:noFill/>
            <a:ln w="7938">
              <a:solidFill>
                <a:srgbClr val="E2E5E5"/>
              </a:solidFill>
              <a:round/>
              <a:headEnd/>
              <a:tailEnd/>
            </a:ln>
          </p:spPr>
          <p:txBody>
            <a:bodyPr/>
            <a:lstStyle/>
            <a:p>
              <a:endParaRPr lang="en-US"/>
            </a:p>
          </p:txBody>
        </p:sp>
        <p:sp>
          <p:nvSpPr>
            <p:cNvPr id="21974" name="Freeform 1004"/>
            <p:cNvSpPr>
              <a:spLocks/>
            </p:cNvSpPr>
            <p:nvPr/>
          </p:nvSpPr>
          <p:spPr bwMode="auto">
            <a:xfrm>
              <a:off x="2764"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975" name="Freeform 1005"/>
            <p:cNvSpPr>
              <a:spLocks/>
            </p:cNvSpPr>
            <p:nvPr/>
          </p:nvSpPr>
          <p:spPr bwMode="auto">
            <a:xfrm>
              <a:off x="2811" y="208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976" name="Freeform 1006"/>
            <p:cNvSpPr>
              <a:spLocks/>
            </p:cNvSpPr>
            <p:nvPr/>
          </p:nvSpPr>
          <p:spPr bwMode="auto">
            <a:xfrm>
              <a:off x="2485" y="241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977" name="Freeform 1007"/>
            <p:cNvSpPr>
              <a:spLocks/>
            </p:cNvSpPr>
            <p:nvPr/>
          </p:nvSpPr>
          <p:spPr bwMode="auto">
            <a:xfrm>
              <a:off x="2477" y="2573"/>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endParaRPr lang="en-US"/>
            </a:p>
          </p:txBody>
        </p:sp>
        <p:sp>
          <p:nvSpPr>
            <p:cNvPr id="21978" name="Freeform 1008"/>
            <p:cNvSpPr>
              <a:spLocks/>
            </p:cNvSpPr>
            <p:nvPr/>
          </p:nvSpPr>
          <p:spPr bwMode="auto">
            <a:xfrm>
              <a:off x="2476" y="2409"/>
              <a:ext cx="6" cy="161"/>
            </a:xfrm>
            <a:custGeom>
              <a:avLst/>
              <a:gdLst>
                <a:gd name="T0" fmla="*/ 6 w 6"/>
                <a:gd name="T1" fmla="*/ 0 h 161"/>
                <a:gd name="T2" fmla="*/ 0 w 6"/>
                <a:gd name="T3" fmla="*/ 2 h 161"/>
                <a:gd name="T4" fmla="*/ 0 w 6"/>
                <a:gd name="T5" fmla="*/ 161 h 161"/>
                <a:gd name="T6" fmla="*/ 0 60000 65536"/>
                <a:gd name="T7" fmla="*/ 0 60000 65536"/>
                <a:gd name="T8" fmla="*/ 0 60000 65536"/>
                <a:gd name="T9" fmla="*/ 0 w 6"/>
                <a:gd name="T10" fmla="*/ 0 h 161"/>
                <a:gd name="T11" fmla="*/ 6 w 6"/>
                <a:gd name="T12" fmla="*/ 161 h 161"/>
              </a:gdLst>
              <a:ahLst/>
              <a:cxnLst>
                <a:cxn ang="T6">
                  <a:pos x="T0" y="T1"/>
                </a:cxn>
                <a:cxn ang="T7">
                  <a:pos x="T2" y="T3"/>
                </a:cxn>
                <a:cxn ang="T8">
                  <a:pos x="T4" y="T5"/>
                </a:cxn>
              </a:cxnLst>
              <a:rect l="T9" t="T10" r="T11" b="T12"/>
              <a:pathLst>
                <a:path w="6" h="161">
                  <a:moveTo>
                    <a:pt x="6" y="0"/>
                  </a:moveTo>
                  <a:lnTo>
                    <a:pt x="0" y="2"/>
                  </a:lnTo>
                  <a:lnTo>
                    <a:pt x="0" y="161"/>
                  </a:lnTo>
                </a:path>
              </a:pathLst>
            </a:custGeom>
            <a:noFill/>
            <a:ln w="7938">
              <a:solidFill>
                <a:srgbClr val="E2E5E5"/>
              </a:solidFill>
              <a:prstDash val="solid"/>
              <a:round/>
              <a:headEnd/>
              <a:tailEnd/>
            </a:ln>
          </p:spPr>
          <p:txBody>
            <a:bodyPr/>
            <a:lstStyle/>
            <a:p>
              <a:endParaRPr lang="en-US"/>
            </a:p>
          </p:txBody>
        </p:sp>
        <p:sp>
          <p:nvSpPr>
            <p:cNvPr id="21979" name="Freeform 1009"/>
            <p:cNvSpPr>
              <a:spLocks/>
            </p:cNvSpPr>
            <p:nvPr/>
          </p:nvSpPr>
          <p:spPr bwMode="auto">
            <a:xfrm>
              <a:off x="2476" y="2246"/>
              <a:ext cx="6" cy="159"/>
            </a:xfrm>
            <a:custGeom>
              <a:avLst/>
              <a:gdLst>
                <a:gd name="T0" fmla="*/ 6 w 6"/>
                <a:gd name="T1" fmla="*/ 0 h 159"/>
                <a:gd name="T2" fmla="*/ 0 w 6"/>
                <a:gd name="T3" fmla="*/ 2 h 159"/>
                <a:gd name="T4" fmla="*/ 0 w 6"/>
                <a:gd name="T5" fmla="*/ 159 h 159"/>
                <a:gd name="T6" fmla="*/ 0 60000 65536"/>
                <a:gd name="T7" fmla="*/ 0 60000 65536"/>
                <a:gd name="T8" fmla="*/ 0 60000 65536"/>
                <a:gd name="T9" fmla="*/ 0 w 6"/>
                <a:gd name="T10" fmla="*/ 0 h 159"/>
                <a:gd name="T11" fmla="*/ 6 w 6"/>
                <a:gd name="T12" fmla="*/ 159 h 159"/>
              </a:gdLst>
              <a:ahLst/>
              <a:cxnLst>
                <a:cxn ang="T6">
                  <a:pos x="T0" y="T1"/>
                </a:cxn>
                <a:cxn ang="T7">
                  <a:pos x="T2" y="T3"/>
                </a:cxn>
                <a:cxn ang="T8">
                  <a:pos x="T4" y="T5"/>
                </a:cxn>
              </a:cxnLst>
              <a:rect l="T9" t="T10" r="T11" b="T12"/>
              <a:pathLst>
                <a:path w="6" h="159">
                  <a:moveTo>
                    <a:pt x="6" y="0"/>
                  </a:moveTo>
                  <a:lnTo>
                    <a:pt x="0" y="2"/>
                  </a:lnTo>
                  <a:lnTo>
                    <a:pt x="0" y="159"/>
                  </a:lnTo>
                </a:path>
              </a:pathLst>
            </a:custGeom>
            <a:noFill/>
            <a:ln w="7938">
              <a:solidFill>
                <a:srgbClr val="E2E5E5"/>
              </a:solidFill>
              <a:prstDash val="solid"/>
              <a:round/>
              <a:headEnd/>
              <a:tailEnd/>
            </a:ln>
          </p:spPr>
          <p:txBody>
            <a:bodyPr/>
            <a:lstStyle/>
            <a:p>
              <a:endParaRPr lang="en-US"/>
            </a:p>
          </p:txBody>
        </p:sp>
        <p:sp>
          <p:nvSpPr>
            <p:cNvPr id="21980" name="Freeform 1010"/>
            <p:cNvSpPr>
              <a:spLocks/>
            </p:cNvSpPr>
            <p:nvPr/>
          </p:nvSpPr>
          <p:spPr bwMode="auto">
            <a:xfrm>
              <a:off x="2485"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981" name="Freeform 1011"/>
            <p:cNvSpPr>
              <a:spLocks/>
            </p:cNvSpPr>
            <p:nvPr/>
          </p:nvSpPr>
          <p:spPr bwMode="auto">
            <a:xfrm>
              <a:off x="2477" y="240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endParaRPr lang="en-US"/>
            </a:p>
          </p:txBody>
        </p:sp>
        <p:sp>
          <p:nvSpPr>
            <p:cNvPr id="21982" name="Freeform 1012"/>
            <p:cNvSpPr>
              <a:spLocks/>
            </p:cNvSpPr>
            <p:nvPr/>
          </p:nvSpPr>
          <p:spPr bwMode="auto">
            <a:xfrm>
              <a:off x="2484"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983" name="Freeform 1013"/>
            <p:cNvSpPr>
              <a:spLocks/>
            </p:cNvSpPr>
            <p:nvPr/>
          </p:nvSpPr>
          <p:spPr bwMode="auto">
            <a:xfrm>
              <a:off x="2477" y="2244"/>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endParaRPr lang="en-US"/>
            </a:p>
          </p:txBody>
        </p:sp>
        <p:sp>
          <p:nvSpPr>
            <p:cNvPr id="21984" name="Freeform 1014"/>
            <p:cNvSpPr>
              <a:spLocks/>
            </p:cNvSpPr>
            <p:nvPr/>
          </p:nvSpPr>
          <p:spPr bwMode="auto">
            <a:xfrm>
              <a:off x="2476" y="2083"/>
              <a:ext cx="5" cy="159"/>
            </a:xfrm>
            <a:custGeom>
              <a:avLst/>
              <a:gdLst>
                <a:gd name="T0" fmla="*/ 5 w 5"/>
                <a:gd name="T1" fmla="*/ 0 h 159"/>
                <a:gd name="T2" fmla="*/ 0 w 5"/>
                <a:gd name="T3" fmla="*/ 2 h 159"/>
                <a:gd name="T4" fmla="*/ 0 w 5"/>
                <a:gd name="T5" fmla="*/ 159 h 159"/>
                <a:gd name="T6" fmla="*/ 0 60000 65536"/>
                <a:gd name="T7" fmla="*/ 0 60000 65536"/>
                <a:gd name="T8" fmla="*/ 0 60000 65536"/>
                <a:gd name="T9" fmla="*/ 0 w 5"/>
                <a:gd name="T10" fmla="*/ 0 h 159"/>
                <a:gd name="T11" fmla="*/ 5 w 5"/>
                <a:gd name="T12" fmla="*/ 159 h 159"/>
              </a:gdLst>
              <a:ahLst/>
              <a:cxnLst>
                <a:cxn ang="T6">
                  <a:pos x="T0" y="T1"/>
                </a:cxn>
                <a:cxn ang="T7">
                  <a:pos x="T2" y="T3"/>
                </a:cxn>
                <a:cxn ang="T8">
                  <a:pos x="T4" y="T5"/>
                </a:cxn>
              </a:cxnLst>
              <a:rect l="T9" t="T10" r="T11" b="T12"/>
              <a:pathLst>
                <a:path w="5" h="159">
                  <a:moveTo>
                    <a:pt x="5" y="0"/>
                  </a:moveTo>
                  <a:lnTo>
                    <a:pt x="0" y="2"/>
                  </a:lnTo>
                  <a:lnTo>
                    <a:pt x="0" y="159"/>
                  </a:lnTo>
                </a:path>
              </a:pathLst>
            </a:custGeom>
            <a:noFill/>
            <a:ln w="7938">
              <a:solidFill>
                <a:srgbClr val="E2E5E5"/>
              </a:solidFill>
              <a:prstDash val="solid"/>
              <a:round/>
              <a:headEnd/>
              <a:tailEnd/>
            </a:ln>
          </p:spPr>
          <p:txBody>
            <a:bodyPr/>
            <a:lstStyle/>
            <a:p>
              <a:endParaRPr lang="en-US"/>
            </a:p>
          </p:txBody>
        </p:sp>
        <p:sp>
          <p:nvSpPr>
            <p:cNvPr id="21985" name="Freeform 1015"/>
            <p:cNvSpPr>
              <a:spLocks/>
            </p:cNvSpPr>
            <p:nvPr/>
          </p:nvSpPr>
          <p:spPr bwMode="auto">
            <a:xfrm>
              <a:off x="2476" y="1894"/>
              <a:ext cx="335" cy="184"/>
            </a:xfrm>
            <a:custGeom>
              <a:avLst/>
              <a:gdLst>
                <a:gd name="T0" fmla="*/ 335 w 335"/>
                <a:gd name="T1" fmla="*/ 0 h 184"/>
                <a:gd name="T2" fmla="*/ 0 w 335"/>
                <a:gd name="T3" fmla="*/ 5 h 184"/>
                <a:gd name="T4" fmla="*/ 0 w 335"/>
                <a:gd name="T5" fmla="*/ 184 h 184"/>
                <a:gd name="T6" fmla="*/ 0 60000 65536"/>
                <a:gd name="T7" fmla="*/ 0 60000 65536"/>
                <a:gd name="T8" fmla="*/ 0 60000 65536"/>
                <a:gd name="T9" fmla="*/ 0 w 335"/>
                <a:gd name="T10" fmla="*/ 0 h 184"/>
                <a:gd name="T11" fmla="*/ 335 w 335"/>
                <a:gd name="T12" fmla="*/ 184 h 184"/>
              </a:gdLst>
              <a:ahLst/>
              <a:cxnLst>
                <a:cxn ang="T6">
                  <a:pos x="T0" y="T1"/>
                </a:cxn>
                <a:cxn ang="T7">
                  <a:pos x="T2" y="T3"/>
                </a:cxn>
                <a:cxn ang="T8">
                  <a:pos x="T4" y="T5"/>
                </a:cxn>
              </a:cxnLst>
              <a:rect l="T9" t="T10" r="T11" b="T12"/>
              <a:pathLst>
                <a:path w="335" h="184">
                  <a:moveTo>
                    <a:pt x="335" y="0"/>
                  </a:moveTo>
                  <a:lnTo>
                    <a:pt x="0" y="5"/>
                  </a:lnTo>
                  <a:lnTo>
                    <a:pt x="0" y="184"/>
                  </a:lnTo>
                </a:path>
              </a:pathLst>
            </a:custGeom>
            <a:noFill/>
            <a:ln w="7938">
              <a:solidFill>
                <a:srgbClr val="E2E5E5"/>
              </a:solidFill>
              <a:prstDash val="solid"/>
              <a:round/>
              <a:headEnd/>
              <a:tailEnd/>
            </a:ln>
          </p:spPr>
          <p:txBody>
            <a:bodyPr/>
            <a:lstStyle/>
            <a:p>
              <a:endParaRPr lang="en-US"/>
            </a:p>
          </p:txBody>
        </p:sp>
        <p:sp>
          <p:nvSpPr>
            <p:cNvPr id="21986" name="Freeform 1016"/>
            <p:cNvSpPr>
              <a:spLocks/>
            </p:cNvSpPr>
            <p:nvPr/>
          </p:nvSpPr>
          <p:spPr bwMode="auto">
            <a:xfrm>
              <a:off x="2814" y="189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987" name="Freeform 1017"/>
            <p:cNvSpPr>
              <a:spLocks/>
            </p:cNvSpPr>
            <p:nvPr/>
          </p:nvSpPr>
          <p:spPr bwMode="auto">
            <a:xfrm>
              <a:off x="2477" y="2080"/>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endParaRPr lang="en-US"/>
            </a:p>
          </p:txBody>
        </p:sp>
      </p:grpSp>
      <p:grpSp>
        <p:nvGrpSpPr>
          <p:cNvPr id="4" name="Group 1018"/>
          <p:cNvGrpSpPr>
            <a:grpSpLocks/>
          </p:cNvGrpSpPr>
          <p:nvPr/>
        </p:nvGrpSpPr>
        <p:grpSpPr bwMode="auto">
          <a:xfrm>
            <a:off x="1158875" y="3430588"/>
            <a:ext cx="1085850" cy="1071562"/>
            <a:chOff x="927" y="3238"/>
            <a:chExt cx="684" cy="675"/>
          </a:xfrm>
        </p:grpSpPr>
        <p:pic>
          <p:nvPicPr>
            <p:cNvPr id="21858" name="Picture 1019"/>
            <p:cNvPicPr>
              <a:picLocks noChangeArrowheads="1"/>
            </p:cNvPicPr>
            <p:nvPr/>
          </p:nvPicPr>
          <p:blipFill>
            <a:blip r:embed="rId3" cstate="print"/>
            <a:srcRect/>
            <a:stretch>
              <a:fillRect/>
            </a:stretch>
          </p:blipFill>
          <p:spPr bwMode="auto">
            <a:xfrm>
              <a:off x="1078" y="3238"/>
              <a:ext cx="432" cy="528"/>
            </a:xfrm>
            <a:prstGeom prst="rect">
              <a:avLst/>
            </a:prstGeom>
            <a:noFill/>
            <a:ln w="9525">
              <a:noFill/>
              <a:miter lim="800000"/>
              <a:headEnd/>
              <a:tailEnd/>
            </a:ln>
          </p:spPr>
        </p:pic>
        <p:sp>
          <p:nvSpPr>
            <p:cNvPr id="21859" name="Text Box 1020"/>
            <p:cNvSpPr txBox="1">
              <a:spLocks noChangeArrowheads="1"/>
            </p:cNvSpPr>
            <p:nvPr/>
          </p:nvSpPr>
          <p:spPr bwMode="auto">
            <a:xfrm>
              <a:off x="927" y="3682"/>
              <a:ext cx="684" cy="231"/>
            </a:xfrm>
            <a:prstGeom prst="rect">
              <a:avLst/>
            </a:prstGeom>
            <a:noFill/>
            <a:ln w="9525">
              <a:noFill/>
              <a:miter lim="800000"/>
              <a:headEnd/>
              <a:tailEnd/>
            </a:ln>
          </p:spPr>
          <p:txBody>
            <a:bodyPr wrap="none">
              <a:spAutoFit/>
            </a:bodyPr>
            <a:lstStyle/>
            <a:p>
              <a:r>
                <a:rPr lang="en-US" sz="1800"/>
                <a:t>Scanner</a:t>
              </a:r>
              <a:endParaRPr lang="th-TH" sz="1800"/>
            </a:p>
          </p:txBody>
        </p:sp>
      </p:grpSp>
      <p:sp>
        <p:nvSpPr>
          <p:cNvPr id="21511" name="Text Box 1021"/>
          <p:cNvSpPr txBox="1">
            <a:spLocks noChangeArrowheads="1"/>
          </p:cNvSpPr>
          <p:nvPr/>
        </p:nvSpPr>
        <p:spPr bwMode="auto">
          <a:xfrm>
            <a:off x="6122988" y="4167188"/>
            <a:ext cx="882650" cy="366712"/>
          </a:xfrm>
          <a:prstGeom prst="rect">
            <a:avLst/>
          </a:prstGeom>
          <a:noFill/>
          <a:ln w="9525">
            <a:noFill/>
            <a:miter lim="800000"/>
            <a:headEnd/>
            <a:tailEnd/>
          </a:ln>
        </p:spPr>
        <p:txBody>
          <a:bodyPr wrap="none">
            <a:spAutoFit/>
          </a:bodyPr>
          <a:lstStyle/>
          <a:p>
            <a:r>
              <a:rPr lang="en-US" sz="1800"/>
              <a:t>Target</a:t>
            </a:r>
            <a:endParaRPr lang="th-TH" sz="1800"/>
          </a:p>
        </p:txBody>
      </p:sp>
      <p:sp>
        <p:nvSpPr>
          <p:cNvPr id="21512" name="Line 1022"/>
          <p:cNvSpPr>
            <a:spLocks noChangeShapeType="1"/>
          </p:cNvSpPr>
          <p:nvPr/>
        </p:nvSpPr>
        <p:spPr bwMode="auto">
          <a:xfrm>
            <a:off x="2147888" y="3563938"/>
            <a:ext cx="3848100" cy="0"/>
          </a:xfrm>
          <a:prstGeom prst="line">
            <a:avLst/>
          </a:prstGeom>
          <a:noFill/>
          <a:ln w="57150">
            <a:solidFill>
              <a:srgbClr val="3333FF"/>
            </a:solidFill>
            <a:round/>
            <a:headEnd/>
            <a:tailEnd type="triangle" w="med" len="med"/>
          </a:ln>
        </p:spPr>
        <p:txBody>
          <a:bodyPr/>
          <a:lstStyle/>
          <a:p>
            <a:endParaRPr lang="en-US"/>
          </a:p>
        </p:txBody>
      </p:sp>
      <p:sp>
        <p:nvSpPr>
          <p:cNvPr id="21513" name="Line 1023"/>
          <p:cNvSpPr>
            <a:spLocks noChangeShapeType="1"/>
          </p:cNvSpPr>
          <p:nvPr/>
        </p:nvSpPr>
        <p:spPr bwMode="auto">
          <a:xfrm flipH="1">
            <a:off x="2085975" y="3859213"/>
            <a:ext cx="3879850" cy="0"/>
          </a:xfrm>
          <a:prstGeom prst="line">
            <a:avLst/>
          </a:prstGeom>
          <a:noFill/>
          <a:ln w="57150">
            <a:solidFill>
              <a:srgbClr val="3333FF"/>
            </a:solidFill>
            <a:round/>
            <a:headEnd/>
            <a:tailEnd type="triangle" w="med" len="med"/>
          </a:ln>
        </p:spPr>
        <p:txBody>
          <a:bodyPr/>
          <a:lstStyle/>
          <a:p>
            <a:endParaRPr lang="en-US"/>
          </a:p>
        </p:txBody>
      </p:sp>
      <p:sp>
        <p:nvSpPr>
          <p:cNvPr id="21514" name="Rectangle 1024"/>
          <p:cNvSpPr>
            <a:spLocks noChangeArrowheads="1"/>
          </p:cNvSpPr>
          <p:nvPr/>
        </p:nvSpPr>
        <p:spPr bwMode="auto">
          <a:xfrm>
            <a:off x="3489325" y="3457575"/>
            <a:ext cx="625475" cy="196850"/>
          </a:xfrm>
          <a:prstGeom prst="rect">
            <a:avLst/>
          </a:prstGeom>
          <a:solidFill>
            <a:schemeClr val="bg1"/>
          </a:solidFill>
          <a:ln w="9525">
            <a:noFill/>
            <a:miter lim="800000"/>
            <a:headEnd/>
            <a:tailEnd/>
          </a:ln>
        </p:spPr>
        <p:txBody>
          <a:bodyPr wrap="none" anchor="ctr"/>
          <a:lstStyle/>
          <a:p>
            <a:pPr algn="ctr" fontAlgn="ctr"/>
            <a:r>
              <a:rPr lang="en-US" sz="1600"/>
              <a:t>SYN</a:t>
            </a:r>
            <a:endParaRPr lang="th-TH" sz="1600"/>
          </a:p>
        </p:txBody>
      </p:sp>
      <p:sp>
        <p:nvSpPr>
          <p:cNvPr id="21515" name="Rectangle 1025"/>
          <p:cNvSpPr>
            <a:spLocks noChangeArrowheads="1"/>
          </p:cNvSpPr>
          <p:nvPr/>
        </p:nvSpPr>
        <p:spPr bwMode="auto">
          <a:xfrm>
            <a:off x="3473450" y="3778250"/>
            <a:ext cx="946150" cy="196850"/>
          </a:xfrm>
          <a:prstGeom prst="rect">
            <a:avLst/>
          </a:prstGeom>
          <a:solidFill>
            <a:schemeClr val="bg1"/>
          </a:solidFill>
          <a:ln w="9525">
            <a:noFill/>
            <a:miter lim="800000"/>
            <a:headEnd/>
            <a:tailEnd/>
          </a:ln>
        </p:spPr>
        <p:txBody>
          <a:bodyPr wrap="none" anchor="ctr"/>
          <a:lstStyle/>
          <a:p>
            <a:pPr algn="ctr" fontAlgn="ctr"/>
            <a:r>
              <a:rPr lang="en-US" sz="1600"/>
              <a:t>SYN/ACK</a:t>
            </a:r>
            <a:endParaRPr lang="th-TH" sz="1600"/>
          </a:p>
        </p:txBody>
      </p:sp>
      <p:sp>
        <p:nvSpPr>
          <p:cNvPr id="21516" name="Rectangle 349"/>
          <p:cNvSpPr>
            <a:spLocks noChangeArrowheads="1"/>
          </p:cNvSpPr>
          <p:nvPr/>
        </p:nvSpPr>
        <p:spPr bwMode="auto">
          <a:xfrm>
            <a:off x="741363" y="4889078"/>
            <a:ext cx="7483475" cy="1492250"/>
          </a:xfrm>
          <a:prstGeom prst="rect">
            <a:avLst/>
          </a:prstGeom>
          <a:solidFill>
            <a:srgbClr val="FFFFCC"/>
          </a:solidFill>
          <a:ln w="9525">
            <a:solidFill>
              <a:schemeClr val="tx1"/>
            </a:solidFill>
            <a:miter lim="800000"/>
            <a:headEnd/>
            <a:tailEnd/>
          </a:ln>
        </p:spPr>
        <p:txBody>
          <a:bodyPr wrap="none" anchor="ctr"/>
          <a:lstStyle/>
          <a:p>
            <a:endParaRPr lang="en-US"/>
          </a:p>
        </p:txBody>
      </p:sp>
      <p:grpSp>
        <p:nvGrpSpPr>
          <p:cNvPr id="5" name="Group 350"/>
          <p:cNvGrpSpPr>
            <a:grpSpLocks/>
          </p:cNvGrpSpPr>
          <p:nvPr/>
        </p:nvGrpSpPr>
        <p:grpSpPr bwMode="auto">
          <a:xfrm>
            <a:off x="6391275" y="4932363"/>
            <a:ext cx="600075" cy="754062"/>
            <a:chOff x="2470" y="1894"/>
            <a:chExt cx="466" cy="749"/>
          </a:xfrm>
        </p:grpSpPr>
        <p:grpSp>
          <p:nvGrpSpPr>
            <p:cNvPr id="6" name="Group 351"/>
            <p:cNvGrpSpPr>
              <a:grpSpLocks/>
            </p:cNvGrpSpPr>
            <p:nvPr/>
          </p:nvGrpSpPr>
          <p:grpSpPr bwMode="auto">
            <a:xfrm>
              <a:off x="2470" y="1896"/>
              <a:ext cx="466" cy="747"/>
              <a:chOff x="2470" y="1896"/>
              <a:chExt cx="466" cy="747"/>
            </a:xfrm>
          </p:grpSpPr>
          <p:sp>
            <p:nvSpPr>
              <p:cNvPr id="21658" name="Freeform 352"/>
              <p:cNvSpPr>
                <a:spLocks/>
              </p:cNvSpPr>
              <p:nvPr/>
            </p:nvSpPr>
            <p:spPr bwMode="auto">
              <a:xfrm>
                <a:off x="2487" y="2501"/>
                <a:ext cx="423" cy="142"/>
              </a:xfrm>
              <a:custGeom>
                <a:avLst/>
                <a:gdLst>
                  <a:gd name="T0" fmla="*/ 39 w 423"/>
                  <a:gd name="T1" fmla="*/ 85 h 142"/>
                  <a:gd name="T2" fmla="*/ 417 w 423"/>
                  <a:gd name="T3" fmla="*/ 0 h 142"/>
                  <a:gd name="T4" fmla="*/ 423 w 423"/>
                  <a:gd name="T5" fmla="*/ 28 h 142"/>
                  <a:gd name="T6" fmla="*/ 332 w 423"/>
                  <a:gd name="T7" fmla="*/ 142 h 142"/>
                  <a:gd name="T8" fmla="*/ 0 w 423"/>
                  <a:gd name="T9" fmla="*/ 127 h 142"/>
                  <a:gd name="T10" fmla="*/ 39 w 423"/>
                  <a:gd name="T11" fmla="*/ 85 h 142"/>
                  <a:gd name="T12" fmla="*/ 0 60000 65536"/>
                  <a:gd name="T13" fmla="*/ 0 60000 65536"/>
                  <a:gd name="T14" fmla="*/ 0 60000 65536"/>
                  <a:gd name="T15" fmla="*/ 0 60000 65536"/>
                  <a:gd name="T16" fmla="*/ 0 60000 65536"/>
                  <a:gd name="T17" fmla="*/ 0 60000 65536"/>
                  <a:gd name="T18" fmla="*/ 0 w 423"/>
                  <a:gd name="T19" fmla="*/ 0 h 142"/>
                  <a:gd name="T20" fmla="*/ 423 w 423"/>
                  <a:gd name="T21" fmla="*/ 142 h 142"/>
                </a:gdLst>
                <a:ahLst/>
                <a:cxnLst>
                  <a:cxn ang="T12">
                    <a:pos x="T0" y="T1"/>
                  </a:cxn>
                  <a:cxn ang="T13">
                    <a:pos x="T2" y="T3"/>
                  </a:cxn>
                  <a:cxn ang="T14">
                    <a:pos x="T4" y="T5"/>
                  </a:cxn>
                  <a:cxn ang="T15">
                    <a:pos x="T6" y="T7"/>
                  </a:cxn>
                  <a:cxn ang="T16">
                    <a:pos x="T8" y="T9"/>
                  </a:cxn>
                  <a:cxn ang="T17">
                    <a:pos x="T10" y="T11"/>
                  </a:cxn>
                </a:cxnLst>
                <a:rect l="T18" t="T19" r="T20" b="T21"/>
                <a:pathLst>
                  <a:path w="423" h="142">
                    <a:moveTo>
                      <a:pt x="39" y="85"/>
                    </a:moveTo>
                    <a:lnTo>
                      <a:pt x="417" y="0"/>
                    </a:lnTo>
                    <a:lnTo>
                      <a:pt x="423" y="28"/>
                    </a:lnTo>
                    <a:lnTo>
                      <a:pt x="332" y="142"/>
                    </a:lnTo>
                    <a:lnTo>
                      <a:pt x="0" y="127"/>
                    </a:lnTo>
                    <a:lnTo>
                      <a:pt x="39" y="85"/>
                    </a:lnTo>
                    <a:close/>
                  </a:path>
                </a:pathLst>
              </a:custGeom>
              <a:solidFill>
                <a:srgbClr val="404040"/>
              </a:solidFill>
              <a:ln w="9525">
                <a:noFill/>
                <a:round/>
                <a:headEnd/>
                <a:tailEnd/>
              </a:ln>
            </p:spPr>
            <p:txBody>
              <a:bodyPr/>
              <a:lstStyle/>
              <a:p>
                <a:endParaRPr lang="en-US"/>
              </a:p>
            </p:txBody>
          </p:sp>
          <p:sp>
            <p:nvSpPr>
              <p:cNvPr id="21659" name="Freeform 353"/>
              <p:cNvSpPr>
                <a:spLocks/>
              </p:cNvSpPr>
              <p:nvPr/>
            </p:nvSpPr>
            <p:spPr bwMode="auto">
              <a:xfrm>
                <a:off x="2480" y="2500"/>
                <a:ext cx="423" cy="143"/>
              </a:xfrm>
              <a:custGeom>
                <a:avLst/>
                <a:gdLst>
                  <a:gd name="T0" fmla="*/ 39 w 423"/>
                  <a:gd name="T1" fmla="*/ 86 h 143"/>
                  <a:gd name="T2" fmla="*/ 417 w 423"/>
                  <a:gd name="T3" fmla="*/ 0 h 143"/>
                  <a:gd name="T4" fmla="*/ 423 w 423"/>
                  <a:gd name="T5" fmla="*/ 29 h 143"/>
                  <a:gd name="T6" fmla="*/ 332 w 423"/>
                  <a:gd name="T7" fmla="*/ 143 h 143"/>
                  <a:gd name="T8" fmla="*/ 0 w 423"/>
                  <a:gd name="T9" fmla="*/ 127 h 143"/>
                  <a:gd name="T10" fmla="*/ 39 w 423"/>
                  <a:gd name="T11" fmla="*/ 86 h 143"/>
                  <a:gd name="T12" fmla="*/ 0 60000 65536"/>
                  <a:gd name="T13" fmla="*/ 0 60000 65536"/>
                  <a:gd name="T14" fmla="*/ 0 60000 65536"/>
                  <a:gd name="T15" fmla="*/ 0 60000 65536"/>
                  <a:gd name="T16" fmla="*/ 0 60000 65536"/>
                  <a:gd name="T17" fmla="*/ 0 60000 65536"/>
                  <a:gd name="T18" fmla="*/ 0 w 423"/>
                  <a:gd name="T19" fmla="*/ 0 h 143"/>
                  <a:gd name="T20" fmla="*/ 423 w 423"/>
                  <a:gd name="T21" fmla="*/ 143 h 143"/>
                </a:gdLst>
                <a:ahLst/>
                <a:cxnLst>
                  <a:cxn ang="T12">
                    <a:pos x="T0" y="T1"/>
                  </a:cxn>
                  <a:cxn ang="T13">
                    <a:pos x="T2" y="T3"/>
                  </a:cxn>
                  <a:cxn ang="T14">
                    <a:pos x="T4" y="T5"/>
                  </a:cxn>
                  <a:cxn ang="T15">
                    <a:pos x="T6" y="T7"/>
                  </a:cxn>
                  <a:cxn ang="T16">
                    <a:pos x="T8" y="T9"/>
                  </a:cxn>
                  <a:cxn ang="T17">
                    <a:pos x="T10" y="T11"/>
                  </a:cxn>
                </a:cxnLst>
                <a:rect l="T18" t="T19" r="T20" b="T21"/>
                <a:pathLst>
                  <a:path w="423" h="143">
                    <a:moveTo>
                      <a:pt x="39" y="86"/>
                    </a:moveTo>
                    <a:lnTo>
                      <a:pt x="417" y="0"/>
                    </a:lnTo>
                    <a:lnTo>
                      <a:pt x="423" y="29"/>
                    </a:lnTo>
                    <a:lnTo>
                      <a:pt x="332" y="143"/>
                    </a:lnTo>
                    <a:lnTo>
                      <a:pt x="0" y="127"/>
                    </a:lnTo>
                    <a:lnTo>
                      <a:pt x="39" y="86"/>
                    </a:lnTo>
                    <a:close/>
                  </a:path>
                </a:pathLst>
              </a:custGeom>
              <a:solidFill>
                <a:srgbClr val="404040"/>
              </a:solidFill>
              <a:ln w="9525">
                <a:noFill/>
                <a:round/>
                <a:headEnd/>
                <a:tailEnd/>
              </a:ln>
            </p:spPr>
            <p:txBody>
              <a:bodyPr/>
              <a:lstStyle/>
              <a:p>
                <a:endParaRPr lang="en-US"/>
              </a:p>
            </p:txBody>
          </p:sp>
          <p:sp>
            <p:nvSpPr>
              <p:cNvPr id="21660" name="Freeform 354"/>
              <p:cNvSpPr>
                <a:spLocks/>
              </p:cNvSpPr>
              <p:nvPr/>
            </p:nvSpPr>
            <p:spPr bwMode="auto">
              <a:xfrm>
                <a:off x="2510" y="2513"/>
                <a:ext cx="426" cy="121"/>
              </a:xfrm>
              <a:custGeom>
                <a:avLst/>
                <a:gdLst>
                  <a:gd name="T0" fmla="*/ 0 w 426"/>
                  <a:gd name="T1" fmla="*/ 40 h 121"/>
                  <a:gd name="T2" fmla="*/ 398 w 426"/>
                  <a:gd name="T3" fmla="*/ 0 h 121"/>
                  <a:gd name="T4" fmla="*/ 426 w 426"/>
                  <a:gd name="T5" fmla="*/ 3 h 121"/>
                  <a:gd name="T6" fmla="*/ 332 w 426"/>
                  <a:gd name="T7" fmla="*/ 121 h 121"/>
                  <a:gd name="T8" fmla="*/ 0 w 426"/>
                  <a:gd name="T9" fmla="*/ 106 h 121"/>
                  <a:gd name="T10" fmla="*/ 0 w 426"/>
                  <a:gd name="T11" fmla="*/ 40 h 121"/>
                  <a:gd name="T12" fmla="*/ 0 60000 65536"/>
                  <a:gd name="T13" fmla="*/ 0 60000 65536"/>
                  <a:gd name="T14" fmla="*/ 0 60000 65536"/>
                  <a:gd name="T15" fmla="*/ 0 60000 65536"/>
                  <a:gd name="T16" fmla="*/ 0 60000 65536"/>
                  <a:gd name="T17" fmla="*/ 0 60000 65536"/>
                  <a:gd name="T18" fmla="*/ 0 w 426"/>
                  <a:gd name="T19" fmla="*/ 0 h 121"/>
                  <a:gd name="T20" fmla="*/ 426 w 426"/>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426" h="121">
                    <a:moveTo>
                      <a:pt x="0" y="40"/>
                    </a:moveTo>
                    <a:lnTo>
                      <a:pt x="398" y="0"/>
                    </a:lnTo>
                    <a:lnTo>
                      <a:pt x="426" y="3"/>
                    </a:lnTo>
                    <a:lnTo>
                      <a:pt x="332" y="121"/>
                    </a:lnTo>
                    <a:lnTo>
                      <a:pt x="0" y="106"/>
                    </a:lnTo>
                    <a:lnTo>
                      <a:pt x="0" y="40"/>
                    </a:lnTo>
                    <a:close/>
                  </a:path>
                </a:pathLst>
              </a:custGeom>
              <a:solidFill>
                <a:srgbClr val="404040"/>
              </a:solidFill>
              <a:ln w="9525">
                <a:noFill/>
                <a:round/>
                <a:headEnd/>
                <a:tailEnd/>
              </a:ln>
            </p:spPr>
            <p:txBody>
              <a:bodyPr/>
              <a:lstStyle/>
              <a:p>
                <a:endParaRPr lang="en-US"/>
              </a:p>
            </p:txBody>
          </p:sp>
          <p:sp>
            <p:nvSpPr>
              <p:cNvPr id="21661" name="Freeform 355"/>
              <p:cNvSpPr>
                <a:spLocks/>
              </p:cNvSpPr>
              <p:nvPr/>
            </p:nvSpPr>
            <p:spPr bwMode="auto">
              <a:xfrm>
                <a:off x="2472" y="1910"/>
                <a:ext cx="363" cy="719"/>
              </a:xfrm>
              <a:custGeom>
                <a:avLst/>
                <a:gdLst>
                  <a:gd name="T0" fmla="*/ 0 w 363"/>
                  <a:gd name="T1" fmla="*/ 701 h 719"/>
                  <a:gd name="T2" fmla="*/ 0 w 363"/>
                  <a:gd name="T3" fmla="*/ 0 h 719"/>
                  <a:gd name="T4" fmla="*/ 363 w 363"/>
                  <a:gd name="T5" fmla="*/ 0 h 719"/>
                  <a:gd name="T6" fmla="*/ 363 w 363"/>
                  <a:gd name="T7" fmla="*/ 719 h 719"/>
                  <a:gd name="T8" fmla="*/ 0 w 363"/>
                  <a:gd name="T9" fmla="*/ 701 h 719"/>
                  <a:gd name="T10" fmla="*/ 0 60000 65536"/>
                  <a:gd name="T11" fmla="*/ 0 60000 65536"/>
                  <a:gd name="T12" fmla="*/ 0 60000 65536"/>
                  <a:gd name="T13" fmla="*/ 0 60000 65536"/>
                  <a:gd name="T14" fmla="*/ 0 60000 65536"/>
                  <a:gd name="T15" fmla="*/ 0 w 363"/>
                  <a:gd name="T16" fmla="*/ 0 h 719"/>
                  <a:gd name="T17" fmla="*/ 363 w 363"/>
                  <a:gd name="T18" fmla="*/ 719 h 719"/>
                </a:gdLst>
                <a:ahLst/>
                <a:cxnLst>
                  <a:cxn ang="T10">
                    <a:pos x="T0" y="T1"/>
                  </a:cxn>
                  <a:cxn ang="T11">
                    <a:pos x="T2" y="T3"/>
                  </a:cxn>
                  <a:cxn ang="T12">
                    <a:pos x="T4" y="T5"/>
                  </a:cxn>
                  <a:cxn ang="T13">
                    <a:pos x="T6" y="T7"/>
                  </a:cxn>
                  <a:cxn ang="T14">
                    <a:pos x="T8" y="T9"/>
                  </a:cxn>
                </a:cxnLst>
                <a:rect l="T15" t="T16" r="T17" b="T18"/>
                <a:pathLst>
                  <a:path w="363" h="719">
                    <a:moveTo>
                      <a:pt x="0" y="701"/>
                    </a:moveTo>
                    <a:lnTo>
                      <a:pt x="0" y="0"/>
                    </a:lnTo>
                    <a:lnTo>
                      <a:pt x="363" y="0"/>
                    </a:lnTo>
                    <a:lnTo>
                      <a:pt x="363" y="719"/>
                    </a:lnTo>
                    <a:lnTo>
                      <a:pt x="0" y="701"/>
                    </a:lnTo>
                    <a:close/>
                  </a:path>
                </a:pathLst>
              </a:custGeom>
              <a:solidFill>
                <a:srgbClr val="949999"/>
              </a:solidFill>
              <a:ln w="9525">
                <a:noFill/>
                <a:round/>
                <a:headEnd/>
                <a:tailEnd/>
              </a:ln>
            </p:spPr>
            <p:txBody>
              <a:bodyPr/>
              <a:lstStyle/>
              <a:p>
                <a:endParaRPr lang="en-US"/>
              </a:p>
            </p:txBody>
          </p:sp>
          <p:sp>
            <p:nvSpPr>
              <p:cNvPr id="21662" name="Freeform 356"/>
              <p:cNvSpPr>
                <a:spLocks/>
              </p:cNvSpPr>
              <p:nvPr/>
            </p:nvSpPr>
            <p:spPr bwMode="auto">
              <a:xfrm>
                <a:off x="2471" y="261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endParaRPr lang="en-US"/>
              </a:p>
            </p:txBody>
          </p:sp>
          <p:sp>
            <p:nvSpPr>
              <p:cNvPr id="21663" name="Freeform 357"/>
              <p:cNvSpPr>
                <a:spLocks/>
              </p:cNvSpPr>
              <p:nvPr/>
            </p:nvSpPr>
            <p:spPr bwMode="auto">
              <a:xfrm>
                <a:off x="2835" y="19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664" name="Freeform 358"/>
              <p:cNvSpPr>
                <a:spLocks/>
              </p:cNvSpPr>
              <p:nvPr/>
            </p:nvSpPr>
            <p:spPr bwMode="auto">
              <a:xfrm>
                <a:off x="2478" y="1896"/>
                <a:ext cx="336" cy="741"/>
              </a:xfrm>
              <a:custGeom>
                <a:avLst/>
                <a:gdLst>
                  <a:gd name="T0" fmla="*/ 336 w 336"/>
                  <a:gd name="T1" fmla="*/ 741 h 741"/>
                  <a:gd name="T2" fmla="*/ 336 w 336"/>
                  <a:gd name="T3" fmla="*/ 0 h 741"/>
                  <a:gd name="T4" fmla="*/ 0 w 336"/>
                  <a:gd name="T5" fmla="*/ 5 h 741"/>
                  <a:gd name="T6" fmla="*/ 0 w 336"/>
                  <a:gd name="T7" fmla="*/ 184 h 741"/>
                  <a:gd name="T8" fmla="*/ 6 w 336"/>
                  <a:gd name="T9" fmla="*/ 185 h 741"/>
                  <a:gd name="T10" fmla="*/ 6 w 336"/>
                  <a:gd name="T11" fmla="*/ 190 h 741"/>
                  <a:gd name="T12" fmla="*/ 0 w 336"/>
                  <a:gd name="T13" fmla="*/ 192 h 741"/>
                  <a:gd name="T14" fmla="*/ 0 w 336"/>
                  <a:gd name="T15" fmla="*/ 348 h 741"/>
                  <a:gd name="T16" fmla="*/ 7 w 336"/>
                  <a:gd name="T17" fmla="*/ 348 h 741"/>
                  <a:gd name="T18" fmla="*/ 7 w 336"/>
                  <a:gd name="T19" fmla="*/ 353 h 741"/>
                  <a:gd name="T20" fmla="*/ 0 w 336"/>
                  <a:gd name="T21" fmla="*/ 354 h 741"/>
                  <a:gd name="T22" fmla="*/ 0 w 336"/>
                  <a:gd name="T23" fmla="*/ 511 h 741"/>
                  <a:gd name="T24" fmla="*/ 7 w 336"/>
                  <a:gd name="T25" fmla="*/ 511 h 741"/>
                  <a:gd name="T26" fmla="*/ 7 w 336"/>
                  <a:gd name="T27" fmla="*/ 516 h 741"/>
                  <a:gd name="T28" fmla="*/ 0 w 336"/>
                  <a:gd name="T29" fmla="*/ 518 h 741"/>
                  <a:gd name="T30" fmla="*/ 0 w 336"/>
                  <a:gd name="T31" fmla="*/ 677 h 741"/>
                  <a:gd name="T32" fmla="*/ 7 w 336"/>
                  <a:gd name="T33" fmla="*/ 677 h 741"/>
                  <a:gd name="T34" fmla="*/ 7 w 336"/>
                  <a:gd name="T35" fmla="*/ 683 h 741"/>
                  <a:gd name="T36" fmla="*/ 0 w 336"/>
                  <a:gd name="T37" fmla="*/ 684 h 741"/>
                  <a:gd name="T38" fmla="*/ 0 w 336"/>
                  <a:gd name="T39" fmla="*/ 725 h 741"/>
                  <a:gd name="T40" fmla="*/ 336 w 336"/>
                  <a:gd name="T41" fmla="*/ 741 h 74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6"/>
                  <a:gd name="T64" fmla="*/ 0 h 741"/>
                  <a:gd name="T65" fmla="*/ 336 w 336"/>
                  <a:gd name="T66" fmla="*/ 741 h 74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6" h="741">
                    <a:moveTo>
                      <a:pt x="336" y="741"/>
                    </a:moveTo>
                    <a:lnTo>
                      <a:pt x="336" y="0"/>
                    </a:lnTo>
                    <a:lnTo>
                      <a:pt x="0" y="5"/>
                    </a:lnTo>
                    <a:lnTo>
                      <a:pt x="0" y="184"/>
                    </a:lnTo>
                    <a:lnTo>
                      <a:pt x="6" y="185"/>
                    </a:lnTo>
                    <a:lnTo>
                      <a:pt x="6" y="190"/>
                    </a:lnTo>
                    <a:lnTo>
                      <a:pt x="0" y="192"/>
                    </a:lnTo>
                    <a:lnTo>
                      <a:pt x="0" y="348"/>
                    </a:lnTo>
                    <a:lnTo>
                      <a:pt x="7" y="348"/>
                    </a:lnTo>
                    <a:lnTo>
                      <a:pt x="7" y="353"/>
                    </a:lnTo>
                    <a:lnTo>
                      <a:pt x="0" y="354"/>
                    </a:lnTo>
                    <a:lnTo>
                      <a:pt x="0" y="511"/>
                    </a:lnTo>
                    <a:lnTo>
                      <a:pt x="7" y="511"/>
                    </a:lnTo>
                    <a:lnTo>
                      <a:pt x="7" y="516"/>
                    </a:lnTo>
                    <a:lnTo>
                      <a:pt x="0" y="518"/>
                    </a:lnTo>
                    <a:lnTo>
                      <a:pt x="0" y="677"/>
                    </a:lnTo>
                    <a:lnTo>
                      <a:pt x="7" y="677"/>
                    </a:lnTo>
                    <a:lnTo>
                      <a:pt x="7" y="683"/>
                    </a:lnTo>
                    <a:lnTo>
                      <a:pt x="0" y="684"/>
                    </a:lnTo>
                    <a:lnTo>
                      <a:pt x="0" y="725"/>
                    </a:lnTo>
                    <a:lnTo>
                      <a:pt x="336" y="741"/>
                    </a:lnTo>
                    <a:close/>
                  </a:path>
                </a:pathLst>
              </a:custGeom>
              <a:solidFill>
                <a:srgbClr val="ADB0B0"/>
              </a:solidFill>
              <a:ln w="9525">
                <a:noFill/>
                <a:round/>
                <a:headEnd/>
                <a:tailEnd/>
              </a:ln>
            </p:spPr>
            <p:txBody>
              <a:bodyPr/>
              <a:lstStyle/>
              <a:p>
                <a:endParaRPr lang="en-US"/>
              </a:p>
            </p:txBody>
          </p:sp>
          <p:sp>
            <p:nvSpPr>
              <p:cNvPr id="21665" name="Freeform 359"/>
              <p:cNvSpPr>
                <a:spLocks/>
              </p:cNvSpPr>
              <p:nvPr/>
            </p:nvSpPr>
            <p:spPr bwMode="auto">
              <a:xfrm>
                <a:off x="2814" y="1896"/>
                <a:ext cx="8" cy="741"/>
              </a:xfrm>
              <a:custGeom>
                <a:avLst/>
                <a:gdLst>
                  <a:gd name="T0" fmla="*/ 0 w 8"/>
                  <a:gd name="T1" fmla="*/ 741 h 741"/>
                  <a:gd name="T2" fmla="*/ 0 w 8"/>
                  <a:gd name="T3" fmla="*/ 0 h 741"/>
                  <a:gd name="T4" fmla="*/ 8 w 8"/>
                  <a:gd name="T5" fmla="*/ 5 h 741"/>
                  <a:gd name="T6" fmla="*/ 8 w 8"/>
                  <a:gd name="T7" fmla="*/ 733 h 741"/>
                  <a:gd name="T8" fmla="*/ 0 w 8"/>
                  <a:gd name="T9" fmla="*/ 741 h 741"/>
                  <a:gd name="T10" fmla="*/ 0 60000 65536"/>
                  <a:gd name="T11" fmla="*/ 0 60000 65536"/>
                  <a:gd name="T12" fmla="*/ 0 60000 65536"/>
                  <a:gd name="T13" fmla="*/ 0 60000 65536"/>
                  <a:gd name="T14" fmla="*/ 0 60000 65536"/>
                  <a:gd name="T15" fmla="*/ 0 w 8"/>
                  <a:gd name="T16" fmla="*/ 0 h 741"/>
                  <a:gd name="T17" fmla="*/ 8 w 8"/>
                  <a:gd name="T18" fmla="*/ 741 h 741"/>
                </a:gdLst>
                <a:ahLst/>
                <a:cxnLst>
                  <a:cxn ang="T10">
                    <a:pos x="T0" y="T1"/>
                  </a:cxn>
                  <a:cxn ang="T11">
                    <a:pos x="T2" y="T3"/>
                  </a:cxn>
                  <a:cxn ang="T12">
                    <a:pos x="T4" y="T5"/>
                  </a:cxn>
                  <a:cxn ang="T13">
                    <a:pos x="T6" y="T7"/>
                  </a:cxn>
                  <a:cxn ang="T14">
                    <a:pos x="T8" y="T9"/>
                  </a:cxn>
                </a:cxnLst>
                <a:rect l="T15" t="T16" r="T17" b="T18"/>
                <a:pathLst>
                  <a:path w="8" h="741">
                    <a:moveTo>
                      <a:pt x="0" y="741"/>
                    </a:moveTo>
                    <a:lnTo>
                      <a:pt x="0" y="0"/>
                    </a:lnTo>
                    <a:lnTo>
                      <a:pt x="8" y="5"/>
                    </a:lnTo>
                    <a:lnTo>
                      <a:pt x="8" y="733"/>
                    </a:lnTo>
                    <a:lnTo>
                      <a:pt x="0" y="741"/>
                    </a:lnTo>
                    <a:close/>
                  </a:path>
                </a:pathLst>
              </a:custGeom>
              <a:solidFill>
                <a:srgbClr val="787D7D"/>
              </a:solidFill>
              <a:ln w="9525">
                <a:noFill/>
                <a:round/>
                <a:headEnd/>
                <a:tailEnd/>
              </a:ln>
            </p:spPr>
            <p:txBody>
              <a:bodyPr/>
              <a:lstStyle/>
              <a:p>
                <a:endParaRPr lang="en-US"/>
              </a:p>
            </p:txBody>
          </p:sp>
          <p:sp>
            <p:nvSpPr>
              <p:cNvPr id="21666" name="Freeform 360"/>
              <p:cNvSpPr>
                <a:spLocks/>
              </p:cNvSpPr>
              <p:nvPr/>
            </p:nvSpPr>
            <p:spPr bwMode="auto">
              <a:xfrm>
                <a:off x="2835" y="1910"/>
                <a:ext cx="92" cy="719"/>
              </a:xfrm>
              <a:custGeom>
                <a:avLst/>
                <a:gdLst>
                  <a:gd name="T0" fmla="*/ 0 w 92"/>
                  <a:gd name="T1" fmla="*/ 719 h 719"/>
                  <a:gd name="T2" fmla="*/ 0 w 92"/>
                  <a:gd name="T3" fmla="*/ 0 h 719"/>
                  <a:gd name="T4" fmla="*/ 92 w 92"/>
                  <a:gd name="T5" fmla="*/ 25 h 719"/>
                  <a:gd name="T6" fmla="*/ 92 w 92"/>
                  <a:gd name="T7" fmla="*/ 607 h 719"/>
                  <a:gd name="T8" fmla="*/ 0 w 92"/>
                  <a:gd name="T9" fmla="*/ 719 h 719"/>
                  <a:gd name="T10" fmla="*/ 0 60000 65536"/>
                  <a:gd name="T11" fmla="*/ 0 60000 65536"/>
                  <a:gd name="T12" fmla="*/ 0 60000 65536"/>
                  <a:gd name="T13" fmla="*/ 0 60000 65536"/>
                  <a:gd name="T14" fmla="*/ 0 60000 65536"/>
                  <a:gd name="T15" fmla="*/ 0 w 92"/>
                  <a:gd name="T16" fmla="*/ 0 h 719"/>
                  <a:gd name="T17" fmla="*/ 92 w 92"/>
                  <a:gd name="T18" fmla="*/ 719 h 719"/>
                </a:gdLst>
                <a:ahLst/>
                <a:cxnLst>
                  <a:cxn ang="T10">
                    <a:pos x="T0" y="T1"/>
                  </a:cxn>
                  <a:cxn ang="T11">
                    <a:pos x="T2" y="T3"/>
                  </a:cxn>
                  <a:cxn ang="T12">
                    <a:pos x="T4" y="T5"/>
                  </a:cxn>
                  <a:cxn ang="T13">
                    <a:pos x="T6" y="T7"/>
                  </a:cxn>
                  <a:cxn ang="T14">
                    <a:pos x="T8" y="T9"/>
                  </a:cxn>
                </a:cxnLst>
                <a:rect l="T15" t="T16" r="T17" b="T18"/>
                <a:pathLst>
                  <a:path w="92" h="719">
                    <a:moveTo>
                      <a:pt x="0" y="719"/>
                    </a:moveTo>
                    <a:lnTo>
                      <a:pt x="0" y="0"/>
                    </a:lnTo>
                    <a:lnTo>
                      <a:pt x="92" y="25"/>
                    </a:lnTo>
                    <a:lnTo>
                      <a:pt x="92" y="607"/>
                    </a:lnTo>
                    <a:lnTo>
                      <a:pt x="0" y="719"/>
                    </a:lnTo>
                    <a:close/>
                  </a:path>
                </a:pathLst>
              </a:custGeom>
              <a:solidFill>
                <a:srgbClr val="787D7D"/>
              </a:solidFill>
              <a:ln w="9525">
                <a:noFill/>
                <a:round/>
                <a:headEnd/>
                <a:tailEnd/>
              </a:ln>
            </p:spPr>
            <p:txBody>
              <a:bodyPr/>
              <a:lstStyle/>
              <a:p>
                <a:endParaRPr lang="en-US"/>
              </a:p>
            </p:txBody>
          </p:sp>
          <p:sp>
            <p:nvSpPr>
              <p:cNvPr id="21667" name="Freeform 361"/>
              <p:cNvSpPr>
                <a:spLocks/>
              </p:cNvSpPr>
              <p:nvPr/>
            </p:nvSpPr>
            <p:spPr bwMode="auto">
              <a:xfrm>
                <a:off x="2478" y="2573"/>
                <a:ext cx="336" cy="65"/>
              </a:xfrm>
              <a:custGeom>
                <a:avLst/>
                <a:gdLst>
                  <a:gd name="T0" fmla="*/ 0 w 336"/>
                  <a:gd name="T1" fmla="*/ 48 h 65"/>
                  <a:gd name="T2" fmla="*/ 0 w 336"/>
                  <a:gd name="T3" fmla="*/ 7 h 65"/>
                  <a:gd name="T4" fmla="*/ 7 w 336"/>
                  <a:gd name="T5" fmla="*/ 6 h 65"/>
                  <a:gd name="T6" fmla="*/ 7 w 336"/>
                  <a:gd name="T7" fmla="*/ 0 h 65"/>
                  <a:gd name="T8" fmla="*/ 0 w 336"/>
                  <a:gd name="T9" fmla="*/ 0 h 65"/>
                  <a:gd name="T10" fmla="*/ 336 w 336"/>
                  <a:gd name="T11" fmla="*/ 16 h 65"/>
                  <a:gd name="T12" fmla="*/ 336 w 336"/>
                  <a:gd name="T13" fmla="*/ 65 h 65"/>
                  <a:gd name="T14" fmla="*/ 0 w 336"/>
                  <a:gd name="T15" fmla="*/ 48 h 65"/>
                  <a:gd name="T16" fmla="*/ 0 60000 65536"/>
                  <a:gd name="T17" fmla="*/ 0 60000 65536"/>
                  <a:gd name="T18" fmla="*/ 0 60000 65536"/>
                  <a:gd name="T19" fmla="*/ 0 60000 65536"/>
                  <a:gd name="T20" fmla="*/ 0 60000 65536"/>
                  <a:gd name="T21" fmla="*/ 0 60000 65536"/>
                  <a:gd name="T22" fmla="*/ 0 60000 65536"/>
                  <a:gd name="T23" fmla="*/ 0 60000 65536"/>
                  <a:gd name="T24" fmla="*/ 0 w 336"/>
                  <a:gd name="T25" fmla="*/ 0 h 65"/>
                  <a:gd name="T26" fmla="*/ 336 w 33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6" h="65">
                    <a:moveTo>
                      <a:pt x="0" y="48"/>
                    </a:moveTo>
                    <a:lnTo>
                      <a:pt x="0" y="7"/>
                    </a:lnTo>
                    <a:lnTo>
                      <a:pt x="7" y="6"/>
                    </a:lnTo>
                    <a:lnTo>
                      <a:pt x="7" y="0"/>
                    </a:lnTo>
                    <a:lnTo>
                      <a:pt x="0" y="0"/>
                    </a:lnTo>
                    <a:lnTo>
                      <a:pt x="336" y="16"/>
                    </a:lnTo>
                    <a:lnTo>
                      <a:pt x="336" y="65"/>
                    </a:lnTo>
                    <a:lnTo>
                      <a:pt x="0" y="48"/>
                    </a:lnTo>
                    <a:close/>
                  </a:path>
                </a:pathLst>
              </a:custGeom>
              <a:solidFill>
                <a:srgbClr val="617087"/>
              </a:solidFill>
              <a:ln w="9525">
                <a:noFill/>
                <a:round/>
                <a:headEnd/>
                <a:tailEnd/>
              </a:ln>
            </p:spPr>
            <p:txBody>
              <a:bodyPr/>
              <a:lstStyle/>
              <a:p>
                <a:endParaRPr lang="en-US"/>
              </a:p>
            </p:txBody>
          </p:sp>
          <p:sp>
            <p:nvSpPr>
              <p:cNvPr id="21668" name="Freeform 362"/>
              <p:cNvSpPr>
                <a:spLocks/>
              </p:cNvSpPr>
              <p:nvPr/>
            </p:nvSpPr>
            <p:spPr bwMode="auto">
              <a:xfrm>
                <a:off x="2470" y="1907"/>
                <a:ext cx="363" cy="702"/>
              </a:xfrm>
              <a:custGeom>
                <a:avLst/>
                <a:gdLst>
                  <a:gd name="T0" fmla="*/ 0 w 363"/>
                  <a:gd name="T1" fmla="*/ 702 h 702"/>
                  <a:gd name="T2" fmla="*/ 0 w 363"/>
                  <a:gd name="T3" fmla="*/ 0 h 702"/>
                  <a:gd name="T4" fmla="*/ 363 w 363"/>
                  <a:gd name="T5" fmla="*/ 0 h 702"/>
                  <a:gd name="T6" fmla="*/ 0 60000 65536"/>
                  <a:gd name="T7" fmla="*/ 0 60000 65536"/>
                  <a:gd name="T8" fmla="*/ 0 60000 65536"/>
                  <a:gd name="T9" fmla="*/ 0 w 363"/>
                  <a:gd name="T10" fmla="*/ 0 h 702"/>
                  <a:gd name="T11" fmla="*/ 363 w 363"/>
                  <a:gd name="T12" fmla="*/ 702 h 702"/>
                </a:gdLst>
                <a:ahLst/>
                <a:cxnLst>
                  <a:cxn ang="T6">
                    <a:pos x="T0" y="T1"/>
                  </a:cxn>
                  <a:cxn ang="T7">
                    <a:pos x="T2" y="T3"/>
                  </a:cxn>
                  <a:cxn ang="T8">
                    <a:pos x="T4" y="T5"/>
                  </a:cxn>
                </a:cxnLst>
                <a:rect l="T9" t="T10" r="T11" b="T12"/>
                <a:pathLst>
                  <a:path w="363" h="702">
                    <a:moveTo>
                      <a:pt x="0" y="702"/>
                    </a:moveTo>
                    <a:lnTo>
                      <a:pt x="0" y="0"/>
                    </a:lnTo>
                    <a:lnTo>
                      <a:pt x="363" y="0"/>
                    </a:lnTo>
                  </a:path>
                </a:pathLst>
              </a:custGeom>
              <a:noFill/>
              <a:ln w="7938">
                <a:solidFill>
                  <a:srgbClr val="E2E5E5"/>
                </a:solidFill>
                <a:prstDash val="solid"/>
                <a:round/>
                <a:headEnd/>
                <a:tailEnd/>
              </a:ln>
            </p:spPr>
            <p:txBody>
              <a:bodyPr/>
              <a:lstStyle/>
              <a:p>
                <a:endParaRPr lang="en-US"/>
              </a:p>
            </p:txBody>
          </p:sp>
          <p:sp>
            <p:nvSpPr>
              <p:cNvPr id="21669" name="Freeform 363"/>
              <p:cNvSpPr>
                <a:spLocks/>
              </p:cNvSpPr>
              <p:nvPr/>
            </p:nvSpPr>
            <p:spPr bwMode="auto">
              <a:xfrm>
                <a:off x="2476" y="2577"/>
                <a:ext cx="6" cy="42"/>
              </a:xfrm>
              <a:custGeom>
                <a:avLst/>
                <a:gdLst>
                  <a:gd name="T0" fmla="*/ 0 w 6"/>
                  <a:gd name="T1" fmla="*/ 42 h 42"/>
                  <a:gd name="T2" fmla="*/ 0 w 6"/>
                  <a:gd name="T3" fmla="*/ 1 h 42"/>
                  <a:gd name="T4" fmla="*/ 6 w 6"/>
                  <a:gd name="T5" fmla="*/ 0 h 42"/>
                  <a:gd name="T6" fmla="*/ 0 60000 65536"/>
                  <a:gd name="T7" fmla="*/ 0 60000 65536"/>
                  <a:gd name="T8" fmla="*/ 0 60000 65536"/>
                  <a:gd name="T9" fmla="*/ 0 w 6"/>
                  <a:gd name="T10" fmla="*/ 0 h 42"/>
                  <a:gd name="T11" fmla="*/ 6 w 6"/>
                  <a:gd name="T12" fmla="*/ 42 h 42"/>
                </a:gdLst>
                <a:ahLst/>
                <a:cxnLst>
                  <a:cxn ang="T6">
                    <a:pos x="T0" y="T1"/>
                  </a:cxn>
                  <a:cxn ang="T7">
                    <a:pos x="T2" y="T3"/>
                  </a:cxn>
                  <a:cxn ang="T8">
                    <a:pos x="T4" y="T5"/>
                  </a:cxn>
                </a:cxnLst>
                <a:rect l="T9" t="T10" r="T11" b="T12"/>
                <a:pathLst>
                  <a:path w="6" h="42">
                    <a:moveTo>
                      <a:pt x="0" y="42"/>
                    </a:moveTo>
                    <a:lnTo>
                      <a:pt x="0" y="1"/>
                    </a:lnTo>
                    <a:lnTo>
                      <a:pt x="6" y="0"/>
                    </a:lnTo>
                  </a:path>
                </a:pathLst>
              </a:custGeom>
              <a:noFill/>
              <a:ln w="7938">
                <a:solidFill>
                  <a:srgbClr val="D1D4DE"/>
                </a:solidFill>
                <a:prstDash val="solid"/>
                <a:round/>
                <a:headEnd/>
                <a:tailEnd/>
              </a:ln>
            </p:spPr>
            <p:txBody>
              <a:bodyPr/>
              <a:lstStyle/>
              <a:p>
                <a:endParaRPr lang="en-US"/>
              </a:p>
            </p:txBody>
          </p:sp>
          <p:sp>
            <p:nvSpPr>
              <p:cNvPr id="21670" name="Freeform 364"/>
              <p:cNvSpPr>
                <a:spLocks/>
              </p:cNvSpPr>
              <p:nvPr/>
            </p:nvSpPr>
            <p:spPr bwMode="auto">
              <a:xfrm>
                <a:off x="2477" y="262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D1D4DE"/>
              </a:solidFill>
              <a:ln w="9525">
                <a:noFill/>
                <a:round/>
                <a:headEnd/>
                <a:tailEnd/>
              </a:ln>
            </p:spPr>
            <p:txBody>
              <a:bodyPr/>
              <a:lstStyle/>
              <a:p>
                <a:endParaRPr lang="en-US"/>
              </a:p>
            </p:txBody>
          </p:sp>
          <p:sp>
            <p:nvSpPr>
              <p:cNvPr id="21671" name="Freeform 365"/>
              <p:cNvSpPr>
                <a:spLocks/>
              </p:cNvSpPr>
              <p:nvPr/>
            </p:nvSpPr>
            <p:spPr bwMode="auto">
              <a:xfrm>
                <a:off x="2485" y="257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endParaRPr lang="en-US"/>
              </a:p>
            </p:txBody>
          </p:sp>
          <p:sp>
            <p:nvSpPr>
              <p:cNvPr id="21672" name="Freeform 366"/>
              <p:cNvSpPr>
                <a:spLocks/>
              </p:cNvSpPr>
              <p:nvPr/>
            </p:nvSpPr>
            <p:spPr bwMode="auto">
              <a:xfrm>
                <a:off x="2814" y="2581"/>
                <a:ext cx="8" cy="56"/>
              </a:xfrm>
              <a:custGeom>
                <a:avLst/>
                <a:gdLst>
                  <a:gd name="T0" fmla="*/ 0 w 8"/>
                  <a:gd name="T1" fmla="*/ 56 h 56"/>
                  <a:gd name="T2" fmla="*/ 0 w 8"/>
                  <a:gd name="T3" fmla="*/ 8 h 56"/>
                  <a:gd name="T4" fmla="*/ 8 w 8"/>
                  <a:gd name="T5" fmla="*/ 0 h 56"/>
                  <a:gd name="T6" fmla="*/ 8 w 8"/>
                  <a:gd name="T7" fmla="*/ 47 h 56"/>
                  <a:gd name="T8" fmla="*/ 0 w 8"/>
                  <a:gd name="T9" fmla="*/ 56 h 56"/>
                  <a:gd name="T10" fmla="*/ 0 60000 65536"/>
                  <a:gd name="T11" fmla="*/ 0 60000 65536"/>
                  <a:gd name="T12" fmla="*/ 0 60000 65536"/>
                  <a:gd name="T13" fmla="*/ 0 60000 65536"/>
                  <a:gd name="T14" fmla="*/ 0 60000 65536"/>
                  <a:gd name="T15" fmla="*/ 0 w 8"/>
                  <a:gd name="T16" fmla="*/ 0 h 56"/>
                  <a:gd name="T17" fmla="*/ 8 w 8"/>
                  <a:gd name="T18" fmla="*/ 56 h 56"/>
                </a:gdLst>
                <a:ahLst/>
                <a:cxnLst>
                  <a:cxn ang="T10">
                    <a:pos x="T0" y="T1"/>
                  </a:cxn>
                  <a:cxn ang="T11">
                    <a:pos x="T2" y="T3"/>
                  </a:cxn>
                  <a:cxn ang="T12">
                    <a:pos x="T4" y="T5"/>
                  </a:cxn>
                  <a:cxn ang="T13">
                    <a:pos x="T6" y="T7"/>
                  </a:cxn>
                  <a:cxn ang="T14">
                    <a:pos x="T8" y="T9"/>
                  </a:cxn>
                </a:cxnLst>
                <a:rect l="T15" t="T16" r="T17" b="T18"/>
                <a:pathLst>
                  <a:path w="8" h="56">
                    <a:moveTo>
                      <a:pt x="0" y="56"/>
                    </a:moveTo>
                    <a:lnTo>
                      <a:pt x="0" y="8"/>
                    </a:lnTo>
                    <a:lnTo>
                      <a:pt x="8" y="0"/>
                    </a:lnTo>
                    <a:lnTo>
                      <a:pt x="8" y="47"/>
                    </a:lnTo>
                    <a:lnTo>
                      <a:pt x="0" y="56"/>
                    </a:lnTo>
                    <a:close/>
                  </a:path>
                </a:pathLst>
              </a:custGeom>
              <a:solidFill>
                <a:srgbClr val="3D4C63"/>
              </a:solidFill>
              <a:ln w="9525">
                <a:noFill/>
                <a:round/>
                <a:headEnd/>
                <a:tailEnd/>
              </a:ln>
            </p:spPr>
            <p:txBody>
              <a:bodyPr/>
              <a:lstStyle/>
              <a:p>
                <a:endParaRPr lang="en-US"/>
              </a:p>
            </p:txBody>
          </p:sp>
          <p:sp>
            <p:nvSpPr>
              <p:cNvPr id="21673" name="Freeform 367"/>
              <p:cNvSpPr>
                <a:spLocks/>
              </p:cNvSpPr>
              <p:nvPr/>
            </p:nvSpPr>
            <p:spPr bwMode="auto">
              <a:xfrm>
                <a:off x="2520" y="2083"/>
                <a:ext cx="243" cy="21"/>
              </a:xfrm>
              <a:custGeom>
                <a:avLst/>
                <a:gdLst>
                  <a:gd name="T0" fmla="*/ 243 w 243"/>
                  <a:gd name="T1" fmla="*/ 0 h 21"/>
                  <a:gd name="T2" fmla="*/ 0 w 243"/>
                  <a:gd name="T3" fmla="*/ 0 h 21"/>
                  <a:gd name="T4" fmla="*/ 0 w 243"/>
                  <a:gd name="T5" fmla="*/ 20 h 21"/>
                  <a:gd name="T6" fmla="*/ 243 w 243"/>
                  <a:gd name="T7" fmla="*/ 21 h 21"/>
                  <a:gd name="T8" fmla="*/ 243 w 243"/>
                  <a:gd name="T9" fmla="*/ 0 h 21"/>
                  <a:gd name="T10" fmla="*/ 0 60000 65536"/>
                  <a:gd name="T11" fmla="*/ 0 60000 65536"/>
                  <a:gd name="T12" fmla="*/ 0 60000 65536"/>
                  <a:gd name="T13" fmla="*/ 0 60000 65536"/>
                  <a:gd name="T14" fmla="*/ 0 60000 65536"/>
                  <a:gd name="T15" fmla="*/ 0 w 243"/>
                  <a:gd name="T16" fmla="*/ 0 h 21"/>
                  <a:gd name="T17" fmla="*/ 243 w 243"/>
                  <a:gd name="T18" fmla="*/ 21 h 21"/>
                </a:gdLst>
                <a:ahLst/>
                <a:cxnLst>
                  <a:cxn ang="T10">
                    <a:pos x="T0" y="T1"/>
                  </a:cxn>
                  <a:cxn ang="T11">
                    <a:pos x="T2" y="T3"/>
                  </a:cxn>
                  <a:cxn ang="T12">
                    <a:pos x="T4" y="T5"/>
                  </a:cxn>
                  <a:cxn ang="T13">
                    <a:pos x="T6" y="T7"/>
                  </a:cxn>
                  <a:cxn ang="T14">
                    <a:pos x="T8" y="T9"/>
                  </a:cxn>
                </a:cxnLst>
                <a:rect l="T15" t="T16" r="T17" b="T18"/>
                <a:pathLst>
                  <a:path w="243" h="21">
                    <a:moveTo>
                      <a:pt x="243" y="0"/>
                    </a:moveTo>
                    <a:lnTo>
                      <a:pt x="0" y="0"/>
                    </a:lnTo>
                    <a:lnTo>
                      <a:pt x="0" y="20"/>
                    </a:lnTo>
                    <a:lnTo>
                      <a:pt x="243" y="21"/>
                    </a:lnTo>
                    <a:lnTo>
                      <a:pt x="243" y="0"/>
                    </a:lnTo>
                    <a:close/>
                  </a:path>
                </a:pathLst>
              </a:custGeom>
              <a:solidFill>
                <a:srgbClr val="616666"/>
              </a:solidFill>
              <a:ln w="9525">
                <a:noFill/>
                <a:round/>
                <a:headEnd/>
                <a:tailEnd/>
              </a:ln>
            </p:spPr>
            <p:txBody>
              <a:bodyPr/>
              <a:lstStyle/>
              <a:p>
                <a:endParaRPr lang="en-US"/>
              </a:p>
            </p:txBody>
          </p:sp>
          <p:sp>
            <p:nvSpPr>
              <p:cNvPr id="21674" name="Freeform 368"/>
              <p:cNvSpPr>
                <a:spLocks/>
              </p:cNvSpPr>
              <p:nvPr/>
            </p:nvSpPr>
            <p:spPr bwMode="auto">
              <a:xfrm>
                <a:off x="2520" y="2124"/>
                <a:ext cx="243" cy="22"/>
              </a:xfrm>
              <a:custGeom>
                <a:avLst/>
                <a:gdLst>
                  <a:gd name="T0" fmla="*/ 243 w 243"/>
                  <a:gd name="T1" fmla="*/ 1 h 22"/>
                  <a:gd name="T2" fmla="*/ 0 w 243"/>
                  <a:gd name="T3" fmla="*/ 0 h 22"/>
                  <a:gd name="T4" fmla="*/ 0 w 243"/>
                  <a:gd name="T5" fmla="*/ 20 h 22"/>
                  <a:gd name="T6" fmla="*/ 243 w 243"/>
                  <a:gd name="T7" fmla="*/ 22 h 22"/>
                  <a:gd name="T8" fmla="*/ 243 w 243"/>
                  <a:gd name="T9" fmla="*/ 1 h 22"/>
                  <a:gd name="T10" fmla="*/ 0 60000 65536"/>
                  <a:gd name="T11" fmla="*/ 0 60000 65536"/>
                  <a:gd name="T12" fmla="*/ 0 60000 65536"/>
                  <a:gd name="T13" fmla="*/ 0 60000 65536"/>
                  <a:gd name="T14" fmla="*/ 0 60000 65536"/>
                  <a:gd name="T15" fmla="*/ 0 w 243"/>
                  <a:gd name="T16" fmla="*/ 0 h 22"/>
                  <a:gd name="T17" fmla="*/ 243 w 243"/>
                  <a:gd name="T18" fmla="*/ 22 h 22"/>
                </a:gdLst>
                <a:ahLst/>
                <a:cxnLst>
                  <a:cxn ang="T10">
                    <a:pos x="T0" y="T1"/>
                  </a:cxn>
                  <a:cxn ang="T11">
                    <a:pos x="T2" y="T3"/>
                  </a:cxn>
                  <a:cxn ang="T12">
                    <a:pos x="T4" y="T5"/>
                  </a:cxn>
                  <a:cxn ang="T13">
                    <a:pos x="T6" y="T7"/>
                  </a:cxn>
                  <a:cxn ang="T14">
                    <a:pos x="T8" y="T9"/>
                  </a:cxn>
                </a:cxnLst>
                <a:rect l="T15" t="T16" r="T17" b="T18"/>
                <a:pathLst>
                  <a:path w="243" h="22">
                    <a:moveTo>
                      <a:pt x="243" y="1"/>
                    </a:moveTo>
                    <a:lnTo>
                      <a:pt x="0" y="0"/>
                    </a:lnTo>
                    <a:lnTo>
                      <a:pt x="0" y="20"/>
                    </a:lnTo>
                    <a:lnTo>
                      <a:pt x="243" y="22"/>
                    </a:lnTo>
                    <a:lnTo>
                      <a:pt x="243" y="1"/>
                    </a:lnTo>
                    <a:close/>
                  </a:path>
                </a:pathLst>
              </a:custGeom>
              <a:solidFill>
                <a:srgbClr val="616666"/>
              </a:solidFill>
              <a:ln w="9525">
                <a:noFill/>
                <a:round/>
                <a:headEnd/>
                <a:tailEnd/>
              </a:ln>
            </p:spPr>
            <p:txBody>
              <a:bodyPr/>
              <a:lstStyle/>
              <a:p>
                <a:endParaRPr lang="en-US"/>
              </a:p>
            </p:txBody>
          </p:sp>
          <p:sp>
            <p:nvSpPr>
              <p:cNvPr id="21675" name="Freeform 369"/>
              <p:cNvSpPr>
                <a:spLocks/>
              </p:cNvSpPr>
              <p:nvPr/>
            </p:nvSpPr>
            <p:spPr bwMode="auto">
              <a:xfrm>
                <a:off x="2520" y="2165"/>
                <a:ext cx="243" cy="23"/>
              </a:xfrm>
              <a:custGeom>
                <a:avLst/>
                <a:gdLst>
                  <a:gd name="T0" fmla="*/ 243 w 243"/>
                  <a:gd name="T1" fmla="*/ 2 h 23"/>
                  <a:gd name="T2" fmla="*/ 0 w 243"/>
                  <a:gd name="T3" fmla="*/ 0 h 23"/>
                  <a:gd name="T4" fmla="*/ 0 w 243"/>
                  <a:gd name="T5" fmla="*/ 20 h 23"/>
                  <a:gd name="T6" fmla="*/ 243 w 243"/>
                  <a:gd name="T7" fmla="*/ 23 h 23"/>
                  <a:gd name="T8" fmla="*/ 243 w 243"/>
                  <a:gd name="T9" fmla="*/ 2 h 23"/>
                  <a:gd name="T10" fmla="*/ 0 60000 65536"/>
                  <a:gd name="T11" fmla="*/ 0 60000 65536"/>
                  <a:gd name="T12" fmla="*/ 0 60000 65536"/>
                  <a:gd name="T13" fmla="*/ 0 60000 65536"/>
                  <a:gd name="T14" fmla="*/ 0 60000 65536"/>
                  <a:gd name="T15" fmla="*/ 0 w 243"/>
                  <a:gd name="T16" fmla="*/ 0 h 23"/>
                  <a:gd name="T17" fmla="*/ 243 w 243"/>
                  <a:gd name="T18" fmla="*/ 23 h 23"/>
                </a:gdLst>
                <a:ahLst/>
                <a:cxnLst>
                  <a:cxn ang="T10">
                    <a:pos x="T0" y="T1"/>
                  </a:cxn>
                  <a:cxn ang="T11">
                    <a:pos x="T2" y="T3"/>
                  </a:cxn>
                  <a:cxn ang="T12">
                    <a:pos x="T4" y="T5"/>
                  </a:cxn>
                  <a:cxn ang="T13">
                    <a:pos x="T6" y="T7"/>
                  </a:cxn>
                  <a:cxn ang="T14">
                    <a:pos x="T8" y="T9"/>
                  </a:cxn>
                </a:cxnLst>
                <a:rect l="T15" t="T16" r="T17" b="T18"/>
                <a:pathLst>
                  <a:path w="243" h="23">
                    <a:moveTo>
                      <a:pt x="243" y="2"/>
                    </a:moveTo>
                    <a:lnTo>
                      <a:pt x="0" y="0"/>
                    </a:lnTo>
                    <a:lnTo>
                      <a:pt x="0" y="20"/>
                    </a:lnTo>
                    <a:lnTo>
                      <a:pt x="243" y="23"/>
                    </a:lnTo>
                    <a:lnTo>
                      <a:pt x="243" y="2"/>
                    </a:lnTo>
                    <a:close/>
                  </a:path>
                </a:pathLst>
              </a:custGeom>
              <a:solidFill>
                <a:srgbClr val="616666"/>
              </a:solidFill>
              <a:ln w="9525">
                <a:noFill/>
                <a:round/>
                <a:headEnd/>
                <a:tailEnd/>
              </a:ln>
            </p:spPr>
            <p:txBody>
              <a:bodyPr/>
              <a:lstStyle/>
              <a:p>
                <a:endParaRPr lang="en-US"/>
              </a:p>
            </p:txBody>
          </p:sp>
          <p:sp>
            <p:nvSpPr>
              <p:cNvPr id="21676" name="Freeform 370"/>
              <p:cNvSpPr>
                <a:spLocks/>
              </p:cNvSpPr>
              <p:nvPr/>
            </p:nvSpPr>
            <p:spPr bwMode="auto">
              <a:xfrm>
                <a:off x="2520" y="2206"/>
                <a:ext cx="243" cy="24"/>
              </a:xfrm>
              <a:custGeom>
                <a:avLst/>
                <a:gdLst>
                  <a:gd name="T0" fmla="*/ 243 w 243"/>
                  <a:gd name="T1" fmla="*/ 3 h 24"/>
                  <a:gd name="T2" fmla="*/ 0 w 243"/>
                  <a:gd name="T3" fmla="*/ 0 h 24"/>
                  <a:gd name="T4" fmla="*/ 0 w 243"/>
                  <a:gd name="T5" fmla="*/ 20 h 24"/>
                  <a:gd name="T6" fmla="*/ 243 w 243"/>
                  <a:gd name="T7" fmla="*/ 24 h 24"/>
                  <a:gd name="T8" fmla="*/ 243 w 243"/>
                  <a:gd name="T9" fmla="*/ 3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3"/>
                    </a:moveTo>
                    <a:lnTo>
                      <a:pt x="0" y="0"/>
                    </a:lnTo>
                    <a:lnTo>
                      <a:pt x="0" y="20"/>
                    </a:lnTo>
                    <a:lnTo>
                      <a:pt x="243" y="24"/>
                    </a:lnTo>
                    <a:lnTo>
                      <a:pt x="243" y="3"/>
                    </a:lnTo>
                    <a:close/>
                  </a:path>
                </a:pathLst>
              </a:custGeom>
              <a:solidFill>
                <a:srgbClr val="616666"/>
              </a:solidFill>
              <a:ln w="9525">
                <a:noFill/>
                <a:round/>
                <a:headEnd/>
                <a:tailEnd/>
              </a:ln>
            </p:spPr>
            <p:txBody>
              <a:bodyPr/>
              <a:lstStyle/>
              <a:p>
                <a:endParaRPr lang="en-US"/>
              </a:p>
            </p:txBody>
          </p:sp>
          <p:sp>
            <p:nvSpPr>
              <p:cNvPr id="21677" name="Freeform 371"/>
              <p:cNvSpPr>
                <a:spLocks/>
              </p:cNvSpPr>
              <p:nvPr/>
            </p:nvSpPr>
            <p:spPr bwMode="auto">
              <a:xfrm>
                <a:off x="2520" y="2247"/>
                <a:ext cx="243" cy="24"/>
              </a:xfrm>
              <a:custGeom>
                <a:avLst/>
                <a:gdLst>
                  <a:gd name="T0" fmla="*/ 243 w 243"/>
                  <a:gd name="T1" fmla="*/ 4 h 24"/>
                  <a:gd name="T2" fmla="*/ 0 w 243"/>
                  <a:gd name="T3" fmla="*/ 0 h 24"/>
                  <a:gd name="T4" fmla="*/ 0 w 243"/>
                  <a:gd name="T5" fmla="*/ 20 h 24"/>
                  <a:gd name="T6" fmla="*/ 243 w 243"/>
                  <a:gd name="T7" fmla="*/ 24 h 24"/>
                  <a:gd name="T8" fmla="*/ 243 w 243"/>
                  <a:gd name="T9" fmla="*/ 4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4"/>
                    </a:moveTo>
                    <a:lnTo>
                      <a:pt x="0" y="0"/>
                    </a:lnTo>
                    <a:lnTo>
                      <a:pt x="0" y="20"/>
                    </a:lnTo>
                    <a:lnTo>
                      <a:pt x="243" y="24"/>
                    </a:lnTo>
                    <a:lnTo>
                      <a:pt x="243" y="4"/>
                    </a:lnTo>
                    <a:close/>
                  </a:path>
                </a:pathLst>
              </a:custGeom>
              <a:solidFill>
                <a:srgbClr val="616666"/>
              </a:solidFill>
              <a:ln w="9525">
                <a:noFill/>
                <a:round/>
                <a:headEnd/>
                <a:tailEnd/>
              </a:ln>
            </p:spPr>
            <p:txBody>
              <a:bodyPr/>
              <a:lstStyle/>
              <a:p>
                <a:endParaRPr lang="en-US"/>
              </a:p>
            </p:txBody>
          </p:sp>
          <p:sp>
            <p:nvSpPr>
              <p:cNvPr id="21678" name="Freeform 372"/>
              <p:cNvSpPr>
                <a:spLocks/>
              </p:cNvSpPr>
              <p:nvPr/>
            </p:nvSpPr>
            <p:spPr bwMode="auto">
              <a:xfrm>
                <a:off x="2520" y="2287"/>
                <a:ext cx="243" cy="26"/>
              </a:xfrm>
              <a:custGeom>
                <a:avLst/>
                <a:gdLst>
                  <a:gd name="T0" fmla="*/ 243 w 243"/>
                  <a:gd name="T1" fmla="*/ 5 h 26"/>
                  <a:gd name="T2" fmla="*/ 0 w 243"/>
                  <a:gd name="T3" fmla="*/ 0 h 26"/>
                  <a:gd name="T4" fmla="*/ 0 w 243"/>
                  <a:gd name="T5" fmla="*/ 21 h 26"/>
                  <a:gd name="T6" fmla="*/ 243 w 243"/>
                  <a:gd name="T7" fmla="*/ 26 h 26"/>
                  <a:gd name="T8" fmla="*/ 243 w 243"/>
                  <a:gd name="T9" fmla="*/ 5 h 26"/>
                  <a:gd name="T10" fmla="*/ 0 60000 65536"/>
                  <a:gd name="T11" fmla="*/ 0 60000 65536"/>
                  <a:gd name="T12" fmla="*/ 0 60000 65536"/>
                  <a:gd name="T13" fmla="*/ 0 60000 65536"/>
                  <a:gd name="T14" fmla="*/ 0 60000 65536"/>
                  <a:gd name="T15" fmla="*/ 0 w 243"/>
                  <a:gd name="T16" fmla="*/ 0 h 26"/>
                  <a:gd name="T17" fmla="*/ 243 w 243"/>
                  <a:gd name="T18" fmla="*/ 26 h 26"/>
                </a:gdLst>
                <a:ahLst/>
                <a:cxnLst>
                  <a:cxn ang="T10">
                    <a:pos x="T0" y="T1"/>
                  </a:cxn>
                  <a:cxn ang="T11">
                    <a:pos x="T2" y="T3"/>
                  </a:cxn>
                  <a:cxn ang="T12">
                    <a:pos x="T4" y="T5"/>
                  </a:cxn>
                  <a:cxn ang="T13">
                    <a:pos x="T6" y="T7"/>
                  </a:cxn>
                  <a:cxn ang="T14">
                    <a:pos x="T8" y="T9"/>
                  </a:cxn>
                </a:cxnLst>
                <a:rect l="T15" t="T16" r="T17" b="T18"/>
                <a:pathLst>
                  <a:path w="243" h="26">
                    <a:moveTo>
                      <a:pt x="243" y="5"/>
                    </a:moveTo>
                    <a:lnTo>
                      <a:pt x="0" y="0"/>
                    </a:lnTo>
                    <a:lnTo>
                      <a:pt x="0" y="21"/>
                    </a:lnTo>
                    <a:lnTo>
                      <a:pt x="243" y="26"/>
                    </a:lnTo>
                    <a:lnTo>
                      <a:pt x="243" y="5"/>
                    </a:lnTo>
                    <a:close/>
                  </a:path>
                </a:pathLst>
              </a:custGeom>
              <a:solidFill>
                <a:srgbClr val="616666"/>
              </a:solidFill>
              <a:ln w="9525">
                <a:noFill/>
                <a:round/>
                <a:headEnd/>
                <a:tailEnd/>
              </a:ln>
            </p:spPr>
            <p:txBody>
              <a:bodyPr/>
              <a:lstStyle/>
              <a:p>
                <a:endParaRPr lang="en-US"/>
              </a:p>
            </p:txBody>
          </p:sp>
          <p:sp>
            <p:nvSpPr>
              <p:cNvPr id="21679" name="Freeform 373"/>
              <p:cNvSpPr>
                <a:spLocks/>
              </p:cNvSpPr>
              <p:nvPr/>
            </p:nvSpPr>
            <p:spPr bwMode="auto">
              <a:xfrm>
                <a:off x="2520" y="2328"/>
                <a:ext cx="243" cy="27"/>
              </a:xfrm>
              <a:custGeom>
                <a:avLst/>
                <a:gdLst>
                  <a:gd name="T0" fmla="*/ 243 w 243"/>
                  <a:gd name="T1" fmla="*/ 6 h 27"/>
                  <a:gd name="T2" fmla="*/ 0 w 243"/>
                  <a:gd name="T3" fmla="*/ 0 h 27"/>
                  <a:gd name="T4" fmla="*/ 0 w 243"/>
                  <a:gd name="T5" fmla="*/ 21 h 27"/>
                  <a:gd name="T6" fmla="*/ 243 w 243"/>
                  <a:gd name="T7" fmla="*/ 27 h 27"/>
                  <a:gd name="T8" fmla="*/ 243 w 243"/>
                  <a:gd name="T9" fmla="*/ 6 h 27"/>
                  <a:gd name="T10" fmla="*/ 0 60000 65536"/>
                  <a:gd name="T11" fmla="*/ 0 60000 65536"/>
                  <a:gd name="T12" fmla="*/ 0 60000 65536"/>
                  <a:gd name="T13" fmla="*/ 0 60000 65536"/>
                  <a:gd name="T14" fmla="*/ 0 60000 65536"/>
                  <a:gd name="T15" fmla="*/ 0 w 243"/>
                  <a:gd name="T16" fmla="*/ 0 h 27"/>
                  <a:gd name="T17" fmla="*/ 243 w 243"/>
                  <a:gd name="T18" fmla="*/ 27 h 27"/>
                </a:gdLst>
                <a:ahLst/>
                <a:cxnLst>
                  <a:cxn ang="T10">
                    <a:pos x="T0" y="T1"/>
                  </a:cxn>
                  <a:cxn ang="T11">
                    <a:pos x="T2" y="T3"/>
                  </a:cxn>
                  <a:cxn ang="T12">
                    <a:pos x="T4" y="T5"/>
                  </a:cxn>
                  <a:cxn ang="T13">
                    <a:pos x="T6" y="T7"/>
                  </a:cxn>
                  <a:cxn ang="T14">
                    <a:pos x="T8" y="T9"/>
                  </a:cxn>
                </a:cxnLst>
                <a:rect l="T15" t="T16" r="T17" b="T18"/>
                <a:pathLst>
                  <a:path w="243" h="27">
                    <a:moveTo>
                      <a:pt x="243" y="6"/>
                    </a:moveTo>
                    <a:lnTo>
                      <a:pt x="0" y="0"/>
                    </a:lnTo>
                    <a:lnTo>
                      <a:pt x="0" y="21"/>
                    </a:lnTo>
                    <a:lnTo>
                      <a:pt x="243" y="27"/>
                    </a:lnTo>
                    <a:lnTo>
                      <a:pt x="243" y="6"/>
                    </a:lnTo>
                    <a:close/>
                  </a:path>
                </a:pathLst>
              </a:custGeom>
              <a:solidFill>
                <a:srgbClr val="616666"/>
              </a:solidFill>
              <a:ln w="9525">
                <a:noFill/>
                <a:round/>
                <a:headEnd/>
                <a:tailEnd/>
              </a:ln>
            </p:spPr>
            <p:txBody>
              <a:bodyPr/>
              <a:lstStyle/>
              <a:p>
                <a:endParaRPr lang="en-US"/>
              </a:p>
            </p:txBody>
          </p:sp>
          <p:sp>
            <p:nvSpPr>
              <p:cNvPr id="21680" name="Freeform 374"/>
              <p:cNvSpPr>
                <a:spLocks/>
              </p:cNvSpPr>
              <p:nvPr/>
            </p:nvSpPr>
            <p:spPr bwMode="auto">
              <a:xfrm>
                <a:off x="2520" y="2369"/>
                <a:ext cx="243" cy="28"/>
              </a:xfrm>
              <a:custGeom>
                <a:avLst/>
                <a:gdLst>
                  <a:gd name="T0" fmla="*/ 243 w 243"/>
                  <a:gd name="T1" fmla="*/ 7 h 28"/>
                  <a:gd name="T2" fmla="*/ 0 w 243"/>
                  <a:gd name="T3" fmla="*/ 0 h 28"/>
                  <a:gd name="T4" fmla="*/ 0 w 243"/>
                  <a:gd name="T5" fmla="*/ 21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1"/>
                    </a:lnTo>
                    <a:lnTo>
                      <a:pt x="243" y="28"/>
                    </a:lnTo>
                    <a:lnTo>
                      <a:pt x="243" y="7"/>
                    </a:lnTo>
                    <a:close/>
                  </a:path>
                </a:pathLst>
              </a:custGeom>
              <a:solidFill>
                <a:srgbClr val="616666"/>
              </a:solidFill>
              <a:ln w="9525">
                <a:noFill/>
                <a:round/>
                <a:headEnd/>
                <a:tailEnd/>
              </a:ln>
            </p:spPr>
            <p:txBody>
              <a:bodyPr/>
              <a:lstStyle/>
              <a:p>
                <a:endParaRPr lang="en-US"/>
              </a:p>
            </p:txBody>
          </p:sp>
          <p:sp>
            <p:nvSpPr>
              <p:cNvPr id="21681" name="Freeform 375"/>
              <p:cNvSpPr>
                <a:spLocks/>
              </p:cNvSpPr>
              <p:nvPr/>
            </p:nvSpPr>
            <p:spPr bwMode="auto">
              <a:xfrm>
                <a:off x="2520" y="2411"/>
                <a:ext cx="243" cy="28"/>
              </a:xfrm>
              <a:custGeom>
                <a:avLst/>
                <a:gdLst>
                  <a:gd name="T0" fmla="*/ 243 w 243"/>
                  <a:gd name="T1" fmla="*/ 7 h 28"/>
                  <a:gd name="T2" fmla="*/ 0 w 243"/>
                  <a:gd name="T3" fmla="*/ 0 h 28"/>
                  <a:gd name="T4" fmla="*/ 0 w 243"/>
                  <a:gd name="T5" fmla="*/ 20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0"/>
                    </a:lnTo>
                    <a:lnTo>
                      <a:pt x="243" y="28"/>
                    </a:lnTo>
                    <a:lnTo>
                      <a:pt x="243" y="7"/>
                    </a:lnTo>
                    <a:close/>
                  </a:path>
                </a:pathLst>
              </a:custGeom>
              <a:solidFill>
                <a:srgbClr val="616666"/>
              </a:solidFill>
              <a:ln w="9525">
                <a:noFill/>
                <a:round/>
                <a:headEnd/>
                <a:tailEnd/>
              </a:ln>
            </p:spPr>
            <p:txBody>
              <a:bodyPr/>
              <a:lstStyle/>
              <a:p>
                <a:endParaRPr lang="en-US"/>
              </a:p>
            </p:txBody>
          </p:sp>
          <p:sp>
            <p:nvSpPr>
              <p:cNvPr id="21682" name="Freeform 376"/>
              <p:cNvSpPr>
                <a:spLocks/>
              </p:cNvSpPr>
              <p:nvPr/>
            </p:nvSpPr>
            <p:spPr bwMode="auto">
              <a:xfrm>
                <a:off x="2520" y="2451"/>
                <a:ext cx="243" cy="30"/>
              </a:xfrm>
              <a:custGeom>
                <a:avLst/>
                <a:gdLst>
                  <a:gd name="T0" fmla="*/ 243 w 243"/>
                  <a:gd name="T1" fmla="*/ 9 h 30"/>
                  <a:gd name="T2" fmla="*/ 0 w 243"/>
                  <a:gd name="T3" fmla="*/ 0 h 30"/>
                  <a:gd name="T4" fmla="*/ 0 w 243"/>
                  <a:gd name="T5" fmla="*/ 21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1"/>
                    </a:lnTo>
                    <a:lnTo>
                      <a:pt x="243" y="30"/>
                    </a:lnTo>
                    <a:lnTo>
                      <a:pt x="243" y="9"/>
                    </a:lnTo>
                    <a:close/>
                  </a:path>
                </a:pathLst>
              </a:custGeom>
              <a:solidFill>
                <a:srgbClr val="616666"/>
              </a:solidFill>
              <a:ln w="9525">
                <a:noFill/>
                <a:round/>
                <a:headEnd/>
                <a:tailEnd/>
              </a:ln>
            </p:spPr>
            <p:txBody>
              <a:bodyPr/>
              <a:lstStyle/>
              <a:p>
                <a:endParaRPr lang="en-US"/>
              </a:p>
            </p:txBody>
          </p:sp>
          <p:sp>
            <p:nvSpPr>
              <p:cNvPr id="21683" name="Freeform 377"/>
              <p:cNvSpPr>
                <a:spLocks/>
              </p:cNvSpPr>
              <p:nvPr/>
            </p:nvSpPr>
            <p:spPr bwMode="auto">
              <a:xfrm>
                <a:off x="2520" y="2493"/>
                <a:ext cx="243" cy="30"/>
              </a:xfrm>
              <a:custGeom>
                <a:avLst/>
                <a:gdLst>
                  <a:gd name="T0" fmla="*/ 243 w 243"/>
                  <a:gd name="T1" fmla="*/ 9 h 30"/>
                  <a:gd name="T2" fmla="*/ 0 w 243"/>
                  <a:gd name="T3" fmla="*/ 0 h 30"/>
                  <a:gd name="T4" fmla="*/ 0 w 243"/>
                  <a:gd name="T5" fmla="*/ 20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0"/>
                    </a:lnTo>
                    <a:lnTo>
                      <a:pt x="243" y="30"/>
                    </a:lnTo>
                    <a:lnTo>
                      <a:pt x="243" y="9"/>
                    </a:lnTo>
                    <a:close/>
                  </a:path>
                </a:pathLst>
              </a:custGeom>
              <a:solidFill>
                <a:srgbClr val="616666"/>
              </a:solidFill>
              <a:ln w="9525">
                <a:noFill/>
                <a:round/>
                <a:headEnd/>
                <a:tailEnd/>
              </a:ln>
            </p:spPr>
            <p:txBody>
              <a:bodyPr/>
              <a:lstStyle/>
              <a:p>
                <a:endParaRPr lang="en-US"/>
              </a:p>
            </p:txBody>
          </p:sp>
          <p:sp>
            <p:nvSpPr>
              <p:cNvPr id="21684" name="Freeform 378"/>
              <p:cNvSpPr>
                <a:spLocks/>
              </p:cNvSpPr>
              <p:nvPr/>
            </p:nvSpPr>
            <p:spPr bwMode="auto">
              <a:xfrm>
                <a:off x="2520" y="2534"/>
                <a:ext cx="243" cy="31"/>
              </a:xfrm>
              <a:custGeom>
                <a:avLst/>
                <a:gdLst>
                  <a:gd name="T0" fmla="*/ 243 w 243"/>
                  <a:gd name="T1" fmla="*/ 10 h 31"/>
                  <a:gd name="T2" fmla="*/ 0 w 243"/>
                  <a:gd name="T3" fmla="*/ 0 h 31"/>
                  <a:gd name="T4" fmla="*/ 0 w 243"/>
                  <a:gd name="T5" fmla="*/ 20 h 31"/>
                  <a:gd name="T6" fmla="*/ 243 w 243"/>
                  <a:gd name="T7" fmla="*/ 31 h 31"/>
                  <a:gd name="T8" fmla="*/ 243 w 243"/>
                  <a:gd name="T9" fmla="*/ 10 h 31"/>
                  <a:gd name="T10" fmla="*/ 0 60000 65536"/>
                  <a:gd name="T11" fmla="*/ 0 60000 65536"/>
                  <a:gd name="T12" fmla="*/ 0 60000 65536"/>
                  <a:gd name="T13" fmla="*/ 0 60000 65536"/>
                  <a:gd name="T14" fmla="*/ 0 60000 65536"/>
                  <a:gd name="T15" fmla="*/ 0 w 243"/>
                  <a:gd name="T16" fmla="*/ 0 h 31"/>
                  <a:gd name="T17" fmla="*/ 243 w 243"/>
                  <a:gd name="T18" fmla="*/ 31 h 31"/>
                </a:gdLst>
                <a:ahLst/>
                <a:cxnLst>
                  <a:cxn ang="T10">
                    <a:pos x="T0" y="T1"/>
                  </a:cxn>
                  <a:cxn ang="T11">
                    <a:pos x="T2" y="T3"/>
                  </a:cxn>
                  <a:cxn ang="T12">
                    <a:pos x="T4" y="T5"/>
                  </a:cxn>
                  <a:cxn ang="T13">
                    <a:pos x="T6" y="T7"/>
                  </a:cxn>
                  <a:cxn ang="T14">
                    <a:pos x="T8" y="T9"/>
                  </a:cxn>
                </a:cxnLst>
                <a:rect l="T15" t="T16" r="T17" b="T18"/>
                <a:pathLst>
                  <a:path w="243" h="31">
                    <a:moveTo>
                      <a:pt x="243" y="10"/>
                    </a:moveTo>
                    <a:lnTo>
                      <a:pt x="0" y="0"/>
                    </a:lnTo>
                    <a:lnTo>
                      <a:pt x="0" y="20"/>
                    </a:lnTo>
                    <a:lnTo>
                      <a:pt x="243" y="31"/>
                    </a:lnTo>
                    <a:lnTo>
                      <a:pt x="243" y="10"/>
                    </a:lnTo>
                    <a:close/>
                  </a:path>
                </a:pathLst>
              </a:custGeom>
              <a:solidFill>
                <a:srgbClr val="616666"/>
              </a:solidFill>
              <a:ln w="9525">
                <a:noFill/>
                <a:round/>
                <a:headEnd/>
                <a:tailEnd/>
              </a:ln>
            </p:spPr>
            <p:txBody>
              <a:bodyPr/>
              <a:lstStyle/>
              <a:p>
                <a:endParaRPr lang="en-US"/>
              </a:p>
            </p:txBody>
          </p:sp>
          <p:sp>
            <p:nvSpPr>
              <p:cNvPr id="21685" name="Freeform 379"/>
              <p:cNvSpPr>
                <a:spLocks/>
              </p:cNvSpPr>
              <p:nvPr/>
            </p:nvSpPr>
            <p:spPr bwMode="auto">
              <a:xfrm>
                <a:off x="2815" y="2251"/>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endParaRPr lang="en-US"/>
              </a:p>
            </p:txBody>
          </p:sp>
          <p:sp>
            <p:nvSpPr>
              <p:cNvPr id="21686" name="Freeform 380"/>
              <p:cNvSpPr>
                <a:spLocks/>
              </p:cNvSpPr>
              <p:nvPr/>
            </p:nvSpPr>
            <p:spPr bwMode="auto">
              <a:xfrm>
                <a:off x="2822"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687" name="Line 381"/>
              <p:cNvSpPr>
                <a:spLocks noChangeShapeType="1"/>
              </p:cNvSpPr>
              <p:nvPr/>
            </p:nvSpPr>
            <p:spPr bwMode="auto">
              <a:xfrm flipV="1">
                <a:off x="2813" y="2247"/>
                <a:ext cx="6" cy="2"/>
              </a:xfrm>
              <a:prstGeom prst="line">
                <a:avLst/>
              </a:prstGeom>
              <a:noFill/>
              <a:ln w="7938">
                <a:solidFill>
                  <a:srgbClr val="3D4040"/>
                </a:solidFill>
                <a:round/>
                <a:headEnd/>
                <a:tailEnd/>
              </a:ln>
            </p:spPr>
            <p:txBody>
              <a:bodyPr/>
              <a:lstStyle/>
              <a:p>
                <a:endParaRPr lang="en-US"/>
              </a:p>
            </p:txBody>
          </p:sp>
          <p:sp>
            <p:nvSpPr>
              <p:cNvPr id="21688" name="Line 382"/>
              <p:cNvSpPr>
                <a:spLocks noChangeShapeType="1"/>
              </p:cNvSpPr>
              <p:nvPr/>
            </p:nvSpPr>
            <p:spPr bwMode="auto">
              <a:xfrm flipV="1">
                <a:off x="2811" y="2250"/>
                <a:ext cx="8" cy="3"/>
              </a:xfrm>
              <a:prstGeom prst="line">
                <a:avLst/>
              </a:prstGeom>
              <a:noFill/>
              <a:ln w="7938">
                <a:solidFill>
                  <a:srgbClr val="787D7D"/>
                </a:solidFill>
                <a:round/>
                <a:headEnd/>
                <a:tailEnd/>
              </a:ln>
            </p:spPr>
            <p:txBody>
              <a:bodyPr/>
              <a:lstStyle/>
              <a:p>
                <a:endParaRPr lang="en-US"/>
              </a:p>
            </p:txBody>
          </p:sp>
          <p:sp>
            <p:nvSpPr>
              <p:cNvPr id="21689" name="Freeform 383"/>
              <p:cNvSpPr>
                <a:spLocks/>
              </p:cNvSpPr>
              <p:nvPr/>
            </p:nvSpPr>
            <p:spPr bwMode="auto">
              <a:xfrm>
                <a:off x="2813" y="2255"/>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endParaRPr lang="en-US"/>
              </a:p>
            </p:txBody>
          </p:sp>
          <p:sp>
            <p:nvSpPr>
              <p:cNvPr id="21690" name="Freeform 384"/>
              <p:cNvSpPr>
                <a:spLocks/>
              </p:cNvSpPr>
              <p:nvPr/>
            </p:nvSpPr>
            <p:spPr bwMode="auto">
              <a:xfrm>
                <a:off x="2822" y="225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endParaRPr lang="en-US"/>
              </a:p>
            </p:txBody>
          </p:sp>
          <p:sp>
            <p:nvSpPr>
              <p:cNvPr id="21691" name="Freeform 385"/>
              <p:cNvSpPr>
                <a:spLocks/>
              </p:cNvSpPr>
              <p:nvPr/>
            </p:nvSpPr>
            <p:spPr bwMode="auto">
              <a:xfrm>
                <a:off x="2816" y="2419"/>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3D4040"/>
              </a:solidFill>
              <a:ln w="9525">
                <a:noFill/>
                <a:round/>
                <a:headEnd/>
                <a:tailEnd/>
              </a:ln>
            </p:spPr>
            <p:txBody>
              <a:bodyPr/>
              <a:lstStyle/>
              <a:p>
                <a:endParaRPr lang="en-US"/>
              </a:p>
            </p:txBody>
          </p:sp>
          <p:sp>
            <p:nvSpPr>
              <p:cNvPr id="21692" name="Freeform 386"/>
              <p:cNvSpPr>
                <a:spLocks/>
              </p:cNvSpPr>
              <p:nvPr/>
            </p:nvSpPr>
            <p:spPr bwMode="auto">
              <a:xfrm>
                <a:off x="2822" y="2415"/>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endParaRPr lang="en-US"/>
              </a:p>
            </p:txBody>
          </p:sp>
          <p:sp>
            <p:nvSpPr>
              <p:cNvPr id="21693" name="Line 387"/>
              <p:cNvSpPr>
                <a:spLocks noChangeShapeType="1"/>
              </p:cNvSpPr>
              <p:nvPr/>
            </p:nvSpPr>
            <p:spPr bwMode="auto">
              <a:xfrm flipV="1">
                <a:off x="2813" y="2413"/>
                <a:ext cx="7" cy="4"/>
              </a:xfrm>
              <a:prstGeom prst="line">
                <a:avLst/>
              </a:prstGeom>
              <a:noFill/>
              <a:ln w="7938">
                <a:solidFill>
                  <a:srgbClr val="3D4040"/>
                </a:solidFill>
                <a:round/>
                <a:headEnd/>
                <a:tailEnd/>
              </a:ln>
            </p:spPr>
            <p:txBody>
              <a:bodyPr/>
              <a:lstStyle/>
              <a:p>
                <a:endParaRPr lang="en-US"/>
              </a:p>
            </p:txBody>
          </p:sp>
          <p:sp>
            <p:nvSpPr>
              <p:cNvPr id="21694" name="Line 388"/>
              <p:cNvSpPr>
                <a:spLocks noChangeShapeType="1"/>
              </p:cNvSpPr>
              <p:nvPr/>
            </p:nvSpPr>
            <p:spPr bwMode="auto">
              <a:xfrm flipV="1">
                <a:off x="2812" y="2416"/>
                <a:ext cx="8" cy="5"/>
              </a:xfrm>
              <a:prstGeom prst="line">
                <a:avLst/>
              </a:prstGeom>
              <a:noFill/>
              <a:ln w="7938">
                <a:solidFill>
                  <a:srgbClr val="787D7D"/>
                </a:solidFill>
                <a:round/>
                <a:headEnd/>
                <a:tailEnd/>
              </a:ln>
            </p:spPr>
            <p:txBody>
              <a:bodyPr/>
              <a:lstStyle/>
              <a:p>
                <a:endParaRPr lang="en-US"/>
              </a:p>
            </p:txBody>
          </p:sp>
          <p:sp>
            <p:nvSpPr>
              <p:cNvPr id="21695" name="Freeform 389"/>
              <p:cNvSpPr>
                <a:spLocks/>
              </p:cNvSpPr>
              <p:nvPr/>
            </p:nvSpPr>
            <p:spPr bwMode="auto">
              <a:xfrm>
                <a:off x="2814" y="242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787D7D"/>
              </a:solidFill>
              <a:ln w="9525">
                <a:noFill/>
                <a:round/>
                <a:headEnd/>
                <a:tailEnd/>
              </a:ln>
            </p:spPr>
            <p:txBody>
              <a:bodyPr/>
              <a:lstStyle/>
              <a:p>
                <a:endParaRPr lang="en-US"/>
              </a:p>
            </p:txBody>
          </p:sp>
          <p:sp>
            <p:nvSpPr>
              <p:cNvPr id="21696" name="Freeform 390"/>
              <p:cNvSpPr>
                <a:spLocks/>
              </p:cNvSpPr>
              <p:nvPr/>
            </p:nvSpPr>
            <p:spPr bwMode="auto">
              <a:xfrm>
                <a:off x="2822" y="2417"/>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endParaRPr lang="en-US"/>
              </a:p>
            </p:txBody>
          </p:sp>
          <p:sp>
            <p:nvSpPr>
              <p:cNvPr id="21697" name="Freeform 391"/>
              <p:cNvSpPr>
                <a:spLocks/>
              </p:cNvSpPr>
              <p:nvPr/>
            </p:nvSpPr>
            <p:spPr bwMode="auto">
              <a:xfrm>
                <a:off x="2478" y="257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5B4C63"/>
              </a:solidFill>
              <a:ln w="9525">
                <a:noFill/>
                <a:round/>
                <a:headEnd/>
                <a:tailEnd/>
              </a:ln>
            </p:spPr>
            <p:txBody>
              <a:bodyPr/>
              <a:lstStyle/>
              <a:p>
                <a:endParaRPr lang="en-US"/>
              </a:p>
            </p:txBody>
          </p:sp>
          <p:sp>
            <p:nvSpPr>
              <p:cNvPr id="21698" name="Freeform 392"/>
              <p:cNvSpPr>
                <a:spLocks/>
              </p:cNvSpPr>
              <p:nvPr/>
            </p:nvSpPr>
            <p:spPr bwMode="auto">
              <a:xfrm>
                <a:off x="2809" y="258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5B4C63"/>
              </a:solidFill>
              <a:ln w="9525">
                <a:noFill/>
                <a:round/>
                <a:headEnd/>
                <a:tailEnd/>
              </a:ln>
            </p:spPr>
            <p:txBody>
              <a:bodyPr/>
              <a:lstStyle/>
              <a:p>
                <a:endParaRPr lang="en-US"/>
              </a:p>
            </p:txBody>
          </p:sp>
          <p:sp>
            <p:nvSpPr>
              <p:cNvPr id="21699" name="Line 393"/>
              <p:cNvSpPr>
                <a:spLocks noChangeShapeType="1"/>
              </p:cNvSpPr>
              <p:nvPr/>
            </p:nvSpPr>
            <p:spPr bwMode="auto">
              <a:xfrm>
                <a:off x="2476" y="2570"/>
                <a:ext cx="331" cy="17"/>
              </a:xfrm>
              <a:prstGeom prst="line">
                <a:avLst/>
              </a:prstGeom>
              <a:noFill/>
              <a:ln w="7938">
                <a:solidFill>
                  <a:srgbClr val="5B4C63"/>
                </a:solidFill>
                <a:round/>
                <a:headEnd/>
                <a:tailEnd/>
              </a:ln>
            </p:spPr>
            <p:txBody>
              <a:bodyPr/>
              <a:lstStyle/>
              <a:p>
                <a:endParaRPr lang="en-US"/>
              </a:p>
            </p:txBody>
          </p:sp>
          <p:sp>
            <p:nvSpPr>
              <p:cNvPr id="21700" name="Line 394"/>
              <p:cNvSpPr>
                <a:spLocks noChangeShapeType="1"/>
              </p:cNvSpPr>
              <p:nvPr/>
            </p:nvSpPr>
            <p:spPr bwMode="auto">
              <a:xfrm flipV="1">
                <a:off x="2807" y="2574"/>
                <a:ext cx="12" cy="13"/>
              </a:xfrm>
              <a:prstGeom prst="line">
                <a:avLst/>
              </a:prstGeom>
              <a:noFill/>
              <a:ln w="7938">
                <a:solidFill>
                  <a:srgbClr val="3D4040"/>
                </a:solidFill>
                <a:round/>
                <a:headEnd/>
                <a:tailEnd/>
              </a:ln>
            </p:spPr>
            <p:txBody>
              <a:bodyPr/>
              <a:lstStyle/>
              <a:p>
                <a:endParaRPr lang="en-US"/>
              </a:p>
            </p:txBody>
          </p:sp>
          <p:sp>
            <p:nvSpPr>
              <p:cNvPr id="21701" name="Freeform 395"/>
              <p:cNvSpPr>
                <a:spLocks/>
              </p:cNvSpPr>
              <p:nvPr/>
            </p:nvSpPr>
            <p:spPr bwMode="auto">
              <a:xfrm>
                <a:off x="2809" y="2589"/>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endParaRPr lang="en-US"/>
              </a:p>
            </p:txBody>
          </p:sp>
          <p:sp>
            <p:nvSpPr>
              <p:cNvPr id="21702" name="Freeform 396"/>
              <p:cNvSpPr>
                <a:spLocks/>
              </p:cNvSpPr>
              <p:nvPr/>
            </p:nvSpPr>
            <p:spPr bwMode="auto">
              <a:xfrm>
                <a:off x="2821" y="2576"/>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endParaRPr lang="en-US"/>
              </a:p>
            </p:txBody>
          </p:sp>
          <p:sp>
            <p:nvSpPr>
              <p:cNvPr id="21703" name="Freeform 397"/>
              <p:cNvSpPr>
                <a:spLocks/>
              </p:cNvSpPr>
              <p:nvPr/>
            </p:nvSpPr>
            <p:spPr bwMode="auto">
              <a:xfrm>
                <a:off x="2485" y="257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D1D4DE"/>
              </a:solidFill>
              <a:ln w="9525">
                <a:noFill/>
                <a:round/>
                <a:headEnd/>
                <a:tailEnd/>
              </a:ln>
            </p:spPr>
            <p:txBody>
              <a:bodyPr/>
              <a:lstStyle/>
              <a:p>
                <a:endParaRPr lang="en-US"/>
              </a:p>
            </p:txBody>
          </p:sp>
          <p:sp>
            <p:nvSpPr>
              <p:cNvPr id="21704" name="Freeform 398"/>
              <p:cNvSpPr>
                <a:spLocks/>
              </p:cNvSpPr>
              <p:nvPr/>
            </p:nvSpPr>
            <p:spPr bwMode="auto">
              <a:xfrm>
                <a:off x="2809" y="259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endParaRPr lang="en-US"/>
              </a:p>
            </p:txBody>
          </p:sp>
          <p:sp>
            <p:nvSpPr>
              <p:cNvPr id="21705" name="Line 399"/>
              <p:cNvSpPr>
                <a:spLocks noChangeShapeType="1"/>
              </p:cNvSpPr>
              <p:nvPr/>
            </p:nvSpPr>
            <p:spPr bwMode="auto">
              <a:xfrm>
                <a:off x="2482" y="2577"/>
                <a:ext cx="325" cy="15"/>
              </a:xfrm>
              <a:prstGeom prst="line">
                <a:avLst/>
              </a:prstGeom>
              <a:noFill/>
              <a:ln w="7938">
                <a:solidFill>
                  <a:srgbClr val="D1D4DE"/>
                </a:solidFill>
                <a:round/>
                <a:headEnd/>
                <a:tailEnd/>
              </a:ln>
            </p:spPr>
            <p:txBody>
              <a:bodyPr/>
              <a:lstStyle/>
              <a:p>
                <a:endParaRPr lang="en-US"/>
              </a:p>
            </p:txBody>
          </p:sp>
          <p:sp>
            <p:nvSpPr>
              <p:cNvPr id="21706" name="Line 400"/>
              <p:cNvSpPr>
                <a:spLocks noChangeShapeType="1"/>
              </p:cNvSpPr>
              <p:nvPr/>
            </p:nvSpPr>
            <p:spPr bwMode="auto">
              <a:xfrm flipV="1">
                <a:off x="2807" y="2578"/>
                <a:ext cx="12" cy="14"/>
              </a:xfrm>
              <a:prstGeom prst="line">
                <a:avLst/>
              </a:prstGeom>
              <a:noFill/>
              <a:ln w="7938">
                <a:solidFill>
                  <a:srgbClr val="787D7D"/>
                </a:solidFill>
                <a:round/>
                <a:headEnd/>
                <a:tailEnd/>
              </a:ln>
            </p:spPr>
            <p:txBody>
              <a:bodyPr/>
              <a:lstStyle/>
              <a:p>
                <a:endParaRPr lang="en-US"/>
              </a:p>
            </p:txBody>
          </p:sp>
          <p:sp>
            <p:nvSpPr>
              <p:cNvPr id="21707" name="Freeform 401"/>
              <p:cNvSpPr>
                <a:spLocks/>
              </p:cNvSpPr>
              <p:nvPr/>
            </p:nvSpPr>
            <p:spPr bwMode="auto">
              <a:xfrm>
                <a:off x="2809" y="2594"/>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endParaRPr lang="en-US"/>
              </a:p>
            </p:txBody>
          </p:sp>
          <p:sp>
            <p:nvSpPr>
              <p:cNvPr id="21708" name="Freeform 402"/>
              <p:cNvSpPr>
                <a:spLocks/>
              </p:cNvSpPr>
              <p:nvPr/>
            </p:nvSpPr>
            <p:spPr bwMode="auto">
              <a:xfrm>
                <a:off x="2821" y="2580"/>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endParaRPr lang="en-US"/>
              </a:p>
            </p:txBody>
          </p:sp>
          <p:sp>
            <p:nvSpPr>
              <p:cNvPr id="21709" name="Freeform 403"/>
              <p:cNvSpPr>
                <a:spLocks/>
              </p:cNvSpPr>
              <p:nvPr/>
            </p:nvSpPr>
            <p:spPr bwMode="auto">
              <a:xfrm>
                <a:off x="2520" y="2034"/>
                <a:ext cx="243" cy="49"/>
              </a:xfrm>
              <a:custGeom>
                <a:avLst/>
                <a:gdLst>
                  <a:gd name="T0" fmla="*/ 243 w 243"/>
                  <a:gd name="T1" fmla="*/ 0 h 49"/>
                  <a:gd name="T2" fmla="*/ 0 w 243"/>
                  <a:gd name="T3" fmla="*/ 1 h 49"/>
                  <a:gd name="T4" fmla="*/ 0 w 243"/>
                  <a:gd name="T5" fmla="*/ 49 h 49"/>
                  <a:gd name="T6" fmla="*/ 243 w 243"/>
                  <a:gd name="T7" fmla="*/ 49 h 49"/>
                  <a:gd name="T8" fmla="*/ 243 w 243"/>
                  <a:gd name="T9" fmla="*/ 0 h 49"/>
                  <a:gd name="T10" fmla="*/ 0 60000 65536"/>
                  <a:gd name="T11" fmla="*/ 0 60000 65536"/>
                  <a:gd name="T12" fmla="*/ 0 60000 65536"/>
                  <a:gd name="T13" fmla="*/ 0 60000 65536"/>
                  <a:gd name="T14" fmla="*/ 0 60000 65536"/>
                  <a:gd name="T15" fmla="*/ 0 w 243"/>
                  <a:gd name="T16" fmla="*/ 0 h 49"/>
                  <a:gd name="T17" fmla="*/ 243 w 243"/>
                  <a:gd name="T18" fmla="*/ 49 h 49"/>
                </a:gdLst>
                <a:ahLst/>
                <a:cxnLst>
                  <a:cxn ang="T10">
                    <a:pos x="T0" y="T1"/>
                  </a:cxn>
                  <a:cxn ang="T11">
                    <a:pos x="T2" y="T3"/>
                  </a:cxn>
                  <a:cxn ang="T12">
                    <a:pos x="T4" y="T5"/>
                  </a:cxn>
                  <a:cxn ang="T13">
                    <a:pos x="T6" y="T7"/>
                  </a:cxn>
                  <a:cxn ang="T14">
                    <a:pos x="T8" y="T9"/>
                  </a:cxn>
                </a:cxnLst>
                <a:rect l="T15" t="T16" r="T17" b="T18"/>
                <a:pathLst>
                  <a:path w="243" h="49">
                    <a:moveTo>
                      <a:pt x="243" y="0"/>
                    </a:moveTo>
                    <a:lnTo>
                      <a:pt x="0" y="1"/>
                    </a:lnTo>
                    <a:lnTo>
                      <a:pt x="0" y="49"/>
                    </a:lnTo>
                    <a:lnTo>
                      <a:pt x="243" y="49"/>
                    </a:lnTo>
                    <a:lnTo>
                      <a:pt x="243" y="0"/>
                    </a:lnTo>
                    <a:close/>
                  </a:path>
                </a:pathLst>
              </a:custGeom>
              <a:solidFill>
                <a:srgbClr val="475670"/>
              </a:solidFill>
              <a:ln w="9525">
                <a:noFill/>
                <a:round/>
                <a:headEnd/>
                <a:tailEnd/>
              </a:ln>
            </p:spPr>
            <p:txBody>
              <a:bodyPr/>
              <a:lstStyle/>
              <a:p>
                <a:endParaRPr lang="en-US"/>
              </a:p>
            </p:txBody>
          </p:sp>
          <p:sp>
            <p:nvSpPr>
              <p:cNvPr id="21710" name="Freeform 404"/>
              <p:cNvSpPr>
                <a:spLocks/>
              </p:cNvSpPr>
              <p:nvPr/>
            </p:nvSpPr>
            <p:spPr bwMode="auto">
              <a:xfrm>
                <a:off x="2812" y="208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endParaRPr lang="en-US"/>
              </a:p>
            </p:txBody>
          </p:sp>
          <p:sp>
            <p:nvSpPr>
              <p:cNvPr id="21711" name="Freeform 405"/>
              <p:cNvSpPr>
                <a:spLocks/>
              </p:cNvSpPr>
              <p:nvPr/>
            </p:nvSpPr>
            <p:spPr bwMode="auto">
              <a:xfrm>
                <a:off x="2822" y="208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endParaRPr lang="en-US"/>
              </a:p>
            </p:txBody>
          </p:sp>
          <p:sp>
            <p:nvSpPr>
              <p:cNvPr id="21712" name="Line 406"/>
              <p:cNvSpPr>
                <a:spLocks noChangeShapeType="1"/>
              </p:cNvSpPr>
              <p:nvPr/>
            </p:nvSpPr>
            <p:spPr bwMode="auto">
              <a:xfrm>
                <a:off x="2810" y="2080"/>
                <a:ext cx="9" cy="1"/>
              </a:xfrm>
              <a:prstGeom prst="line">
                <a:avLst/>
              </a:prstGeom>
              <a:noFill/>
              <a:ln w="7938">
                <a:solidFill>
                  <a:srgbClr val="3D4040"/>
                </a:solidFill>
                <a:round/>
                <a:headEnd/>
                <a:tailEnd/>
              </a:ln>
            </p:spPr>
            <p:txBody>
              <a:bodyPr/>
              <a:lstStyle/>
              <a:p>
                <a:endParaRPr lang="en-US"/>
              </a:p>
            </p:txBody>
          </p:sp>
          <p:sp>
            <p:nvSpPr>
              <p:cNvPr id="21713" name="Line 407"/>
              <p:cNvSpPr>
                <a:spLocks noChangeShapeType="1"/>
              </p:cNvSpPr>
              <p:nvPr/>
            </p:nvSpPr>
            <p:spPr bwMode="auto">
              <a:xfrm flipV="1">
                <a:off x="2808" y="2084"/>
                <a:ext cx="12" cy="1"/>
              </a:xfrm>
              <a:prstGeom prst="line">
                <a:avLst/>
              </a:prstGeom>
              <a:noFill/>
              <a:ln w="7938">
                <a:solidFill>
                  <a:srgbClr val="787D7D"/>
                </a:solidFill>
                <a:round/>
                <a:headEnd/>
                <a:tailEnd/>
              </a:ln>
            </p:spPr>
            <p:txBody>
              <a:bodyPr/>
              <a:lstStyle/>
              <a:p>
                <a:endParaRPr lang="en-US"/>
              </a:p>
            </p:txBody>
          </p:sp>
          <p:sp>
            <p:nvSpPr>
              <p:cNvPr id="21714" name="Freeform 408"/>
              <p:cNvSpPr>
                <a:spLocks/>
              </p:cNvSpPr>
              <p:nvPr/>
            </p:nvSpPr>
            <p:spPr bwMode="auto">
              <a:xfrm>
                <a:off x="2811"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787D7D"/>
              </a:solidFill>
              <a:ln w="9525">
                <a:noFill/>
                <a:round/>
                <a:headEnd/>
                <a:tailEnd/>
              </a:ln>
            </p:spPr>
            <p:txBody>
              <a:bodyPr/>
              <a:lstStyle/>
              <a:p>
                <a:endParaRPr lang="en-US"/>
              </a:p>
            </p:txBody>
          </p:sp>
          <p:sp>
            <p:nvSpPr>
              <p:cNvPr id="21715" name="Freeform 409"/>
              <p:cNvSpPr>
                <a:spLocks/>
              </p:cNvSpPr>
              <p:nvPr/>
            </p:nvSpPr>
            <p:spPr bwMode="auto">
              <a:xfrm>
                <a:off x="2822" y="208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endParaRPr lang="en-US"/>
              </a:p>
            </p:txBody>
          </p:sp>
          <p:sp>
            <p:nvSpPr>
              <p:cNvPr id="21716" name="Freeform 410"/>
              <p:cNvSpPr>
                <a:spLocks/>
              </p:cNvSpPr>
              <p:nvPr/>
            </p:nvSpPr>
            <p:spPr bwMode="auto">
              <a:xfrm>
                <a:off x="2497"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endParaRPr lang="en-US"/>
              </a:p>
            </p:txBody>
          </p:sp>
          <p:sp>
            <p:nvSpPr>
              <p:cNvPr id="21717" name="Freeform 411"/>
              <p:cNvSpPr>
                <a:spLocks/>
              </p:cNvSpPr>
              <p:nvPr/>
            </p:nvSpPr>
            <p:spPr bwMode="auto">
              <a:xfrm>
                <a:off x="2498" y="203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endParaRPr lang="en-US"/>
              </a:p>
            </p:txBody>
          </p:sp>
          <p:sp>
            <p:nvSpPr>
              <p:cNvPr id="21718" name="Line 412"/>
              <p:cNvSpPr>
                <a:spLocks noChangeShapeType="1"/>
              </p:cNvSpPr>
              <p:nvPr/>
            </p:nvSpPr>
            <p:spPr bwMode="auto">
              <a:xfrm>
                <a:off x="2496" y="1939"/>
                <a:ext cx="1" cy="93"/>
              </a:xfrm>
              <a:prstGeom prst="line">
                <a:avLst/>
              </a:prstGeom>
              <a:noFill/>
              <a:ln w="4763">
                <a:solidFill>
                  <a:srgbClr val="FFFFFF"/>
                </a:solidFill>
                <a:round/>
                <a:headEnd/>
                <a:tailEnd/>
              </a:ln>
            </p:spPr>
            <p:txBody>
              <a:bodyPr/>
              <a:lstStyle/>
              <a:p>
                <a:endParaRPr lang="en-US"/>
              </a:p>
            </p:txBody>
          </p:sp>
          <p:sp>
            <p:nvSpPr>
              <p:cNvPr id="21719" name="Line 413"/>
              <p:cNvSpPr>
                <a:spLocks noChangeShapeType="1"/>
              </p:cNvSpPr>
              <p:nvPr/>
            </p:nvSpPr>
            <p:spPr bwMode="auto">
              <a:xfrm flipH="1">
                <a:off x="2496" y="1935"/>
                <a:ext cx="295" cy="3"/>
              </a:xfrm>
              <a:prstGeom prst="line">
                <a:avLst/>
              </a:prstGeom>
              <a:noFill/>
              <a:ln w="7938">
                <a:solidFill>
                  <a:srgbClr val="FFFFFF"/>
                </a:solidFill>
                <a:round/>
                <a:headEnd/>
                <a:tailEnd/>
              </a:ln>
            </p:spPr>
            <p:txBody>
              <a:bodyPr/>
              <a:lstStyle/>
              <a:p>
                <a:endParaRPr lang="en-US"/>
              </a:p>
            </p:txBody>
          </p:sp>
          <p:sp>
            <p:nvSpPr>
              <p:cNvPr id="21720" name="Freeform 414"/>
              <p:cNvSpPr>
                <a:spLocks/>
              </p:cNvSpPr>
              <p:nvPr/>
            </p:nvSpPr>
            <p:spPr bwMode="auto">
              <a:xfrm>
                <a:off x="2793" y="193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FFFFFF"/>
              </a:solidFill>
              <a:ln w="9525">
                <a:noFill/>
                <a:round/>
                <a:headEnd/>
                <a:tailEnd/>
              </a:ln>
            </p:spPr>
            <p:txBody>
              <a:bodyPr/>
              <a:lstStyle/>
              <a:p>
                <a:endParaRPr lang="en-US"/>
              </a:p>
            </p:txBody>
          </p:sp>
          <p:sp>
            <p:nvSpPr>
              <p:cNvPr id="21721" name="Freeform 415"/>
              <p:cNvSpPr>
                <a:spLocks/>
              </p:cNvSpPr>
              <p:nvPr/>
            </p:nvSpPr>
            <p:spPr bwMode="auto">
              <a:xfrm>
                <a:off x="2498" y="1940"/>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FFFFFF"/>
              </a:solidFill>
              <a:ln w="9525">
                <a:noFill/>
                <a:round/>
                <a:headEnd/>
                <a:tailEnd/>
              </a:ln>
            </p:spPr>
            <p:txBody>
              <a:bodyPr/>
              <a:lstStyle/>
              <a:p>
                <a:endParaRPr lang="en-US"/>
              </a:p>
            </p:txBody>
          </p:sp>
          <p:sp>
            <p:nvSpPr>
              <p:cNvPr id="21722" name="Freeform 416"/>
              <p:cNvSpPr>
                <a:spLocks/>
              </p:cNvSpPr>
              <p:nvPr/>
            </p:nvSpPr>
            <p:spPr bwMode="auto">
              <a:xfrm>
                <a:off x="2555"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endParaRPr lang="en-US"/>
              </a:p>
            </p:txBody>
          </p:sp>
          <p:sp>
            <p:nvSpPr>
              <p:cNvPr id="21723" name="Freeform 417"/>
              <p:cNvSpPr>
                <a:spLocks/>
              </p:cNvSpPr>
              <p:nvPr/>
            </p:nvSpPr>
            <p:spPr bwMode="auto">
              <a:xfrm>
                <a:off x="2555"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404040"/>
              </a:solidFill>
              <a:ln w="9525">
                <a:noFill/>
                <a:round/>
                <a:headEnd/>
                <a:tailEnd/>
              </a:ln>
            </p:spPr>
            <p:txBody>
              <a:bodyPr/>
              <a:lstStyle/>
              <a:p>
                <a:endParaRPr lang="en-US"/>
              </a:p>
            </p:txBody>
          </p:sp>
          <p:sp>
            <p:nvSpPr>
              <p:cNvPr id="21724" name="Line 418"/>
              <p:cNvSpPr>
                <a:spLocks noChangeShapeType="1"/>
              </p:cNvSpPr>
              <p:nvPr/>
            </p:nvSpPr>
            <p:spPr bwMode="auto">
              <a:xfrm>
                <a:off x="2554" y="1939"/>
                <a:ext cx="1" cy="95"/>
              </a:xfrm>
              <a:prstGeom prst="line">
                <a:avLst/>
              </a:prstGeom>
              <a:noFill/>
              <a:ln w="4763">
                <a:solidFill>
                  <a:srgbClr val="404040"/>
                </a:solidFill>
                <a:round/>
                <a:headEnd/>
                <a:tailEnd/>
              </a:ln>
            </p:spPr>
            <p:txBody>
              <a:bodyPr/>
              <a:lstStyle/>
              <a:p>
                <a:endParaRPr lang="en-US"/>
              </a:p>
            </p:txBody>
          </p:sp>
          <p:sp>
            <p:nvSpPr>
              <p:cNvPr id="21725" name="Line 419"/>
              <p:cNvSpPr>
                <a:spLocks noChangeShapeType="1"/>
              </p:cNvSpPr>
              <p:nvPr/>
            </p:nvSpPr>
            <p:spPr bwMode="auto">
              <a:xfrm>
                <a:off x="2555" y="1939"/>
                <a:ext cx="1" cy="95"/>
              </a:xfrm>
              <a:prstGeom prst="line">
                <a:avLst/>
              </a:prstGeom>
              <a:noFill/>
              <a:ln w="4763">
                <a:solidFill>
                  <a:srgbClr val="FFFFFF"/>
                </a:solidFill>
                <a:round/>
                <a:headEnd/>
                <a:tailEnd/>
              </a:ln>
            </p:spPr>
            <p:txBody>
              <a:bodyPr/>
              <a:lstStyle/>
              <a:p>
                <a:endParaRPr lang="en-US"/>
              </a:p>
            </p:txBody>
          </p:sp>
          <p:sp>
            <p:nvSpPr>
              <p:cNvPr id="21726" name="Freeform 420"/>
              <p:cNvSpPr>
                <a:spLocks/>
              </p:cNvSpPr>
              <p:nvPr/>
            </p:nvSpPr>
            <p:spPr bwMode="auto">
              <a:xfrm>
                <a:off x="2556"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endParaRPr lang="en-US"/>
              </a:p>
            </p:txBody>
          </p:sp>
          <p:sp>
            <p:nvSpPr>
              <p:cNvPr id="21727" name="Freeform 421"/>
              <p:cNvSpPr>
                <a:spLocks/>
              </p:cNvSpPr>
              <p:nvPr/>
            </p:nvSpPr>
            <p:spPr bwMode="auto">
              <a:xfrm>
                <a:off x="2556"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endParaRPr lang="en-US"/>
              </a:p>
            </p:txBody>
          </p:sp>
          <p:sp>
            <p:nvSpPr>
              <p:cNvPr id="21728" name="Freeform 422"/>
              <p:cNvSpPr>
                <a:spLocks/>
              </p:cNvSpPr>
              <p:nvPr/>
            </p:nvSpPr>
            <p:spPr bwMode="auto">
              <a:xfrm>
                <a:off x="2919" y="194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1729" name="Freeform 423"/>
              <p:cNvSpPr>
                <a:spLocks/>
              </p:cNvSpPr>
              <p:nvPr/>
            </p:nvSpPr>
            <p:spPr bwMode="auto">
              <a:xfrm>
                <a:off x="2919" y="250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1730" name="Line 424"/>
              <p:cNvSpPr>
                <a:spLocks noChangeShapeType="1"/>
              </p:cNvSpPr>
              <p:nvPr/>
            </p:nvSpPr>
            <p:spPr bwMode="auto">
              <a:xfrm>
                <a:off x="2918" y="1944"/>
                <a:ext cx="1" cy="559"/>
              </a:xfrm>
              <a:prstGeom prst="line">
                <a:avLst/>
              </a:prstGeom>
              <a:noFill/>
              <a:ln w="4763">
                <a:solidFill>
                  <a:srgbClr val="ADB0B0"/>
                </a:solidFill>
                <a:round/>
                <a:headEnd/>
                <a:tailEnd/>
              </a:ln>
            </p:spPr>
            <p:txBody>
              <a:bodyPr/>
              <a:lstStyle/>
              <a:p>
                <a:endParaRPr lang="en-US"/>
              </a:p>
            </p:txBody>
          </p:sp>
          <p:sp>
            <p:nvSpPr>
              <p:cNvPr id="21731" name="Line 425"/>
              <p:cNvSpPr>
                <a:spLocks noChangeShapeType="1"/>
              </p:cNvSpPr>
              <p:nvPr/>
            </p:nvSpPr>
            <p:spPr bwMode="auto">
              <a:xfrm>
                <a:off x="2912" y="1942"/>
                <a:ext cx="1" cy="568"/>
              </a:xfrm>
              <a:prstGeom prst="line">
                <a:avLst/>
              </a:prstGeom>
              <a:noFill/>
              <a:ln w="4763">
                <a:solidFill>
                  <a:srgbClr val="ADB0B0"/>
                </a:solidFill>
                <a:round/>
                <a:headEnd/>
                <a:tailEnd/>
              </a:ln>
            </p:spPr>
            <p:txBody>
              <a:bodyPr/>
              <a:lstStyle/>
              <a:p>
                <a:endParaRPr lang="en-US"/>
              </a:p>
            </p:txBody>
          </p:sp>
          <p:sp>
            <p:nvSpPr>
              <p:cNvPr id="21732" name="Freeform 426"/>
              <p:cNvSpPr>
                <a:spLocks/>
              </p:cNvSpPr>
              <p:nvPr/>
            </p:nvSpPr>
            <p:spPr bwMode="auto">
              <a:xfrm>
                <a:off x="2913" y="1944"/>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1733" name="Freeform 427"/>
              <p:cNvSpPr>
                <a:spLocks/>
              </p:cNvSpPr>
              <p:nvPr/>
            </p:nvSpPr>
            <p:spPr bwMode="auto">
              <a:xfrm>
                <a:off x="2913" y="251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1734" name="Freeform 428"/>
              <p:cNvSpPr>
                <a:spLocks/>
              </p:cNvSpPr>
              <p:nvPr/>
            </p:nvSpPr>
            <p:spPr bwMode="auto">
              <a:xfrm>
                <a:off x="2906" y="194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1735" name="Freeform 429"/>
              <p:cNvSpPr>
                <a:spLocks/>
              </p:cNvSpPr>
              <p:nvPr/>
            </p:nvSpPr>
            <p:spPr bwMode="auto">
              <a:xfrm>
                <a:off x="2906" y="252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1736" name="Line 430"/>
              <p:cNvSpPr>
                <a:spLocks noChangeShapeType="1"/>
              </p:cNvSpPr>
              <p:nvPr/>
            </p:nvSpPr>
            <p:spPr bwMode="auto">
              <a:xfrm>
                <a:off x="2905" y="1941"/>
                <a:ext cx="1" cy="578"/>
              </a:xfrm>
              <a:prstGeom prst="line">
                <a:avLst/>
              </a:prstGeom>
              <a:noFill/>
              <a:ln w="4763">
                <a:solidFill>
                  <a:srgbClr val="ADB0B0"/>
                </a:solidFill>
                <a:round/>
                <a:headEnd/>
                <a:tailEnd/>
              </a:ln>
            </p:spPr>
            <p:txBody>
              <a:bodyPr/>
              <a:lstStyle/>
              <a:p>
                <a:endParaRPr lang="en-US"/>
              </a:p>
            </p:txBody>
          </p:sp>
          <p:sp>
            <p:nvSpPr>
              <p:cNvPr id="21737" name="Line 431"/>
              <p:cNvSpPr>
                <a:spLocks noChangeShapeType="1"/>
              </p:cNvSpPr>
              <p:nvPr/>
            </p:nvSpPr>
            <p:spPr bwMode="auto">
              <a:xfrm>
                <a:off x="2898" y="1939"/>
                <a:ext cx="1" cy="588"/>
              </a:xfrm>
              <a:prstGeom prst="line">
                <a:avLst/>
              </a:prstGeom>
              <a:noFill/>
              <a:ln w="4763">
                <a:solidFill>
                  <a:srgbClr val="ADB0B0"/>
                </a:solidFill>
                <a:round/>
                <a:headEnd/>
                <a:tailEnd/>
              </a:ln>
            </p:spPr>
            <p:txBody>
              <a:bodyPr/>
              <a:lstStyle/>
              <a:p>
                <a:endParaRPr lang="en-US"/>
              </a:p>
            </p:txBody>
          </p:sp>
          <p:sp>
            <p:nvSpPr>
              <p:cNvPr id="21738" name="Freeform 432"/>
              <p:cNvSpPr>
                <a:spLocks/>
              </p:cNvSpPr>
              <p:nvPr/>
            </p:nvSpPr>
            <p:spPr bwMode="auto">
              <a:xfrm>
                <a:off x="2899"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1739" name="Freeform 433"/>
              <p:cNvSpPr>
                <a:spLocks/>
              </p:cNvSpPr>
              <p:nvPr/>
            </p:nvSpPr>
            <p:spPr bwMode="auto">
              <a:xfrm>
                <a:off x="2899" y="252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1740" name="Freeform 434"/>
              <p:cNvSpPr>
                <a:spLocks/>
              </p:cNvSpPr>
              <p:nvPr/>
            </p:nvSpPr>
            <p:spPr bwMode="auto">
              <a:xfrm>
                <a:off x="2892" y="193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1741" name="Freeform 435"/>
              <p:cNvSpPr>
                <a:spLocks/>
              </p:cNvSpPr>
              <p:nvPr/>
            </p:nvSpPr>
            <p:spPr bwMode="auto">
              <a:xfrm>
                <a:off x="2892" y="253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1742" name="Line 436"/>
              <p:cNvSpPr>
                <a:spLocks noChangeShapeType="1"/>
              </p:cNvSpPr>
              <p:nvPr/>
            </p:nvSpPr>
            <p:spPr bwMode="auto">
              <a:xfrm>
                <a:off x="2891" y="1938"/>
                <a:ext cx="1" cy="597"/>
              </a:xfrm>
              <a:prstGeom prst="line">
                <a:avLst/>
              </a:prstGeom>
              <a:noFill/>
              <a:ln w="4763">
                <a:solidFill>
                  <a:srgbClr val="ADB0B0"/>
                </a:solidFill>
                <a:round/>
                <a:headEnd/>
                <a:tailEnd/>
              </a:ln>
            </p:spPr>
            <p:txBody>
              <a:bodyPr/>
              <a:lstStyle/>
              <a:p>
                <a:endParaRPr lang="en-US"/>
              </a:p>
            </p:txBody>
          </p:sp>
          <p:sp>
            <p:nvSpPr>
              <p:cNvPr id="21743" name="Line 437"/>
              <p:cNvSpPr>
                <a:spLocks noChangeShapeType="1"/>
              </p:cNvSpPr>
              <p:nvPr/>
            </p:nvSpPr>
            <p:spPr bwMode="auto">
              <a:xfrm>
                <a:off x="2883" y="1936"/>
                <a:ext cx="1" cy="610"/>
              </a:xfrm>
              <a:prstGeom prst="line">
                <a:avLst/>
              </a:prstGeom>
              <a:noFill/>
              <a:ln w="4763">
                <a:solidFill>
                  <a:srgbClr val="ADB0B0"/>
                </a:solidFill>
                <a:round/>
                <a:headEnd/>
                <a:tailEnd/>
              </a:ln>
            </p:spPr>
            <p:txBody>
              <a:bodyPr/>
              <a:lstStyle/>
              <a:p>
                <a:endParaRPr lang="en-US"/>
              </a:p>
            </p:txBody>
          </p:sp>
          <p:sp>
            <p:nvSpPr>
              <p:cNvPr id="21744" name="Freeform 438"/>
              <p:cNvSpPr>
                <a:spLocks/>
              </p:cNvSpPr>
              <p:nvPr/>
            </p:nvSpPr>
            <p:spPr bwMode="auto">
              <a:xfrm>
                <a:off x="288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1745" name="Freeform 439"/>
              <p:cNvSpPr>
                <a:spLocks/>
              </p:cNvSpPr>
              <p:nvPr/>
            </p:nvSpPr>
            <p:spPr bwMode="auto">
              <a:xfrm>
                <a:off x="2884" y="254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1746" name="Freeform 440"/>
              <p:cNvSpPr>
                <a:spLocks/>
              </p:cNvSpPr>
              <p:nvPr/>
            </p:nvSpPr>
            <p:spPr bwMode="auto">
              <a:xfrm>
                <a:off x="2876" y="193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1747" name="Freeform 441"/>
              <p:cNvSpPr>
                <a:spLocks/>
              </p:cNvSpPr>
              <p:nvPr/>
            </p:nvSpPr>
            <p:spPr bwMode="auto">
              <a:xfrm>
                <a:off x="2876" y="255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1748" name="Line 442"/>
              <p:cNvSpPr>
                <a:spLocks noChangeShapeType="1"/>
              </p:cNvSpPr>
              <p:nvPr/>
            </p:nvSpPr>
            <p:spPr bwMode="auto">
              <a:xfrm>
                <a:off x="2874" y="1934"/>
                <a:ext cx="1" cy="622"/>
              </a:xfrm>
              <a:prstGeom prst="line">
                <a:avLst/>
              </a:prstGeom>
              <a:noFill/>
              <a:ln w="4763">
                <a:solidFill>
                  <a:srgbClr val="ADB0B0"/>
                </a:solidFill>
                <a:round/>
                <a:headEnd/>
                <a:tailEnd/>
              </a:ln>
            </p:spPr>
            <p:txBody>
              <a:bodyPr/>
              <a:lstStyle/>
              <a:p>
                <a:endParaRPr lang="en-US"/>
              </a:p>
            </p:txBody>
          </p:sp>
          <p:sp>
            <p:nvSpPr>
              <p:cNvPr id="21749" name="Line 443"/>
              <p:cNvSpPr>
                <a:spLocks noChangeShapeType="1"/>
              </p:cNvSpPr>
              <p:nvPr/>
            </p:nvSpPr>
            <p:spPr bwMode="auto">
              <a:xfrm>
                <a:off x="2866" y="1932"/>
                <a:ext cx="1" cy="634"/>
              </a:xfrm>
              <a:prstGeom prst="line">
                <a:avLst/>
              </a:prstGeom>
              <a:noFill/>
              <a:ln w="4763">
                <a:solidFill>
                  <a:srgbClr val="ADB0B0"/>
                </a:solidFill>
                <a:round/>
                <a:headEnd/>
                <a:tailEnd/>
              </a:ln>
            </p:spPr>
            <p:txBody>
              <a:bodyPr/>
              <a:lstStyle/>
              <a:p>
                <a:endParaRPr lang="en-US"/>
              </a:p>
            </p:txBody>
          </p:sp>
          <p:sp>
            <p:nvSpPr>
              <p:cNvPr id="21750" name="Freeform 444"/>
              <p:cNvSpPr>
                <a:spLocks/>
              </p:cNvSpPr>
              <p:nvPr/>
            </p:nvSpPr>
            <p:spPr bwMode="auto">
              <a:xfrm>
                <a:off x="2867" y="19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ADB0B0"/>
              </a:solidFill>
              <a:ln w="9525">
                <a:noFill/>
                <a:round/>
                <a:headEnd/>
                <a:tailEnd/>
              </a:ln>
            </p:spPr>
            <p:txBody>
              <a:bodyPr/>
              <a:lstStyle/>
              <a:p>
                <a:endParaRPr lang="en-US"/>
              </a:p>
            </p:txBody>
          </p:sp>
          <p:sp>
            <p:nvSpPr>
              <p:cNvPr id="21751" name="Freeform 445"/>
              <p:cNvSpPr>
                <a:spLocks/>
              </p:cNvSpPr>
              <p:nvPr/>
            </p:nvSpPr>
            <p:spPr bwMode="auto">
              <a:xfrm>
                <a:off x="2867" y="256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ADB0B0"/>
              </a:solidFill>
              <a:ln w="9525">
                <a:noFill/>
                <a:round/>
                <a:headEnd/>
                <a:tailEnd/>
              </a:ln>
            </p:spPr>
            <p:txBody>
              <a:bodyPr/>
              <a:lstStyle/>
              <a:p>
                <a:endParaRPr lang="en-US"/>
              </a:p>
            </p:txBody>
          </p:sp>
          <p:sp>
            <p:nvSpPr>
              <p:cNvPr id="21752" name="Freeform 446"/>
              <p:cNvSpPr>
                <a:spLocks/>
              </p:cNvSpPr>
              <p:nvPr/>
            </p:nvSpPr>
            <p:spPr bwMode="auto">
              <a:xfrm>
                <a:off x="2859" y="193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1753" name="Freeform 447"/>
              <p:cNvSpPr>
                <a:spLocks/>
              </p:cNvSpPr>
              <p:nvPr/>
            </p:nvSpPr>
            <p:spPr bwMode="auto">
              <a:xfrm>
                <a:off x="2859" y="257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1754" name="Line 448"/>
              <p:cNvSpPr>
                <a:spLocks noChangeShapeType="1"/>
              </p:cNvSpPr>
              <p:nvPr/>
            </p:nvSpPr>
            <p:spPr bwMode="auto">
              <a:xfrm>
                <a:off x="2858" y="1930"/>
                <a:ext cx="1" cy="645"/>
              </a:xfrm>
              <a:prstGeom prst="line">
                <a:avLst/>
              </a:prstGeom>
              <a:noFill/>
              <a:ln w="4763">
                <a:solidFill>
                  <a:srgbClr val="ADB0B0"/>
                </a:solidFill>
                <a:round/>
                <a:headEnd/>
                <a:tailEnd/>
              </a:ln>
            </p:spPr>
            <p:txBody>
              <a:bodyPr/>
              <a:lstStyle/>
              <a:p>
                <a:endParaRPr lang="en-US"/>
              </a:p>
            </p:txBody>
          </p:sp>
          <p:sp>
            <p:nvSpPr>
              <p:cNvPr id="21755" name="Line 449"/>
              <p:cNvSpPr>
                <a:spLocks noChangeShapeType="1"/>
              </p:cNvSpPr>
              <p:nvPr/>
            </p:nvSpPr>
            <p:spPr bwMode="auto">
              <a:xfrm>
                <a:off x="2849" y="1928"/>
                <a:ext cx="1" cy="658"/>
              </a:xfrm>
              <a:prstGeom prst="line">
                <a:avLst/>
              </a:prstGeom>
              <a:noFill/>
              <a:ln w="4763">
                <a:solidFill>
                  <a:srgbClr val="ADB0B0"/>
                </a:solidFill>
                <a:round/>
                <a:headEnd/>
                <a:tailEnd/>
              </a:ln>
            </p:spPr>
            <p:txBody>
              <a:bodyPr/>
              <a:lstStyle/>
              <a:p>
                <a:endParaRPr lang="en-US"/>
              </a:p>
            </p:txBody>
          </p:sp>
          <p:sp>
            <p:nvSpPr>
              <p:cNvPr id="21756" name="Freeform 450"/>
              <p:cNvSpPr>
                <a:spLocks/>
              </p:cNvSpPr>
              <p:nvPr/>
            </p:nvSpPr>
            <p:spPr bwMode="auto">
              <a:xfrm>
                <a:off x="2850" y="192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endParaRPr lang="en-US"/>
              </a:p>
            </p:txBody>
          </p:sp>
          <p:sp>
            <p:nvSpPr>
              <p:cNvPr id="21757" name="Freeform 451"/>
              <p:cNvSpPr>
                <a:spLocks/>
              </p:cNvSpPr>
              <p:nvPr/>
            </p:nvSpPr>
            <p:spPr bwMode="auto">
              <a:xfrm>
                <a:off x="2850" y="258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endParaRPr lang="en-US"/>
              </a:p>
            </p:txBody>
          </p:sp>
          <p:sp>
            <p:nvSpPr>
              <p:cNvPr id="21758" name="Freeform 452"/>
              <p:cNvSpPr>
                <a:spLocks/>
              </p:cNvSpPr>
              <p:nvPr/>
            </p:nvSpPr>
            <p:spPr bwMode="auto">
              <a:xfrm>
                <a:off x="2536" y="2535"/>
                <a:ext cx="227" cy="15"/>
              </a:xfrm>
              <a:custGeom>
                <a:avLst/>
                <a:gdLst>
                  <a:gd name="T0" fmla="*/ 0 w 227"/>
                  <a:gd name="T1" fmla="*/ 0 h 15"/>
                  <a:gd name="T2" fmla="*/ 0 w 227"/>
                  <a:gd name="T3" fmla="*/ 6 h 15"/>
                  <a:gd name="T4" fmla="*/ 227 w 227"/>
                  <a:gd name="T5" fmla="*/ 15 h 15"/>
                  <a:gd name="T6" fmla="*/ 227 w 227"/>
                  <a:gd name="T7" fmla="*/ 9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6"/>
                    </a:lnTo>
                    <a:lnTo>
                      <a:pt x="227" y="15"/>
                    </a:lnTo>
                    <a:lnTo>
                      <a:pt x="227" y="9"/>
                    </a:lnTo>
                    <a:lnTo>
                      <a:pt x="0" y="0"/>
                    </a:lnTo>
                    <a:close/>
                  </a:path>
                </a:pathLst>
              </a:custGeom>
              <a:solidFill>
                <a:srgbClr val="303333"/>
              </a:solidFill>
              <a:ln w="9525">
                <a:noFill/>
                <a:round/>
                <a:headEnd/>
                <a:tailEnd/>
              </a:ln>
            </p:spPr>
            <p:txBody>
              <a:bodyPr/>
              <a:lstStyle/>
              <a:p>
                <a:endParaRPr lang="en-US"/>
              </a:p>
            </p:txBody>
          </p:sp>
          <p:sp>
            <p:nvSpPr>
              <p:cNvPr id="21759" name="Freeform 453"/>
              <p:cNvSpPr>
                <a:spLocks/>
              </p:cNvSpPr>
              <p:nvPr/>
            </p:nvSpPr>
            <p:spPr bwMode="auto">
              <a:xfrm>
                <a:off x="2520" y="2534"/>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endParaRPr lang="en-US"/>
              </a:p>
            </p:txBody>
          </p:sp>
          <p:sp>
            <p:nvSpPr>
              <p:cNvPr id="21760" name="Freeform 454"/>
              <p:cNvSpPr>
                <a:spLocks/>
              </p:cNvSpPr>
              <p:nvPr/>
            </p:nvSpPr>
            <p:spPr bwMode="auto">
              <a:xfrm>
                <a:off x="2536" y="2494"/>
                <a:ext cx="227" cy="16"/>
              </a:xfrm>
              <a:custGeom>
                <a:avLst/>
                <a:gdLst>
                  <a:gd name="T0" fmla="*/ 0 w 227"/>
                  <a:gd name="T1" fmla="*/ 0 h 16"/>
                  <a:gd name="T2" fmla="*/ 0 w 227"/>
                  <a:gd name="T3" fmla="*/ 6 h 16"/>
                  <a:gd name="T4" fmla="*/ 227 w 227"/>
                  <a:gd name="T5" fmla="*/ 16 h 16"/>
                  <a:gd name="T6" fmla="*/ 227 w 227"/>
                  <a:gd name="T7" fmla="*/ 8 h 16"/>
                  <a:gd name="T8" fmla="*/ 0 w 227"/>
                  <a:gd name="T9" fmla="*/ 0 h 16"/>
                  <a:gd name="T10" fmla="*/ 0 60000 65536"/>
                  <a:gd name="T11" fmla="*/ 0 60000 65536"/>
                  <a:gd name="T12" fmla="*/ 0 60000 65536"/>
                  <a:gd name="T13" fmla="*/ 0 60000 65536"/>
                  <a:gd name="T14" fmla="*/ 0 60000 65536"/>
                  <a:gd name="T15" fmla="*/ 0 w 227"/>
                  <a:gd name="T16" fmla="*/ 0 h 16"/>
                  <a:gd name="T17" fmla="*/ 227 w 227"/>
                  <a:gd name="T18" fmla="*/ 16 h 16"/>
                </a:gdLst>
                <a:ahLst/>
                <a:cxnLst>
                  <a:cxn ang="T10">
                    <a:pos x="T0" y="T1"/>
                  </a:cxn>
                  <a:cxn ang="T11">
                    <a:pos x="T2" y="T3"/>
                  </a:cxn>
                  <a:cxn ang="T12">
                    <a:pos x="T4" y="T5"/>
                  </a:cxn>
                  <a:cxn ang="T13">
                    <a:pos x="T6" y="T7"/>
                  </a:cxn>
                  <a:cxn ang="T14">
                    <a:pos x="T8" y="T9"/>
                  </a:cxn>
                </a:cxnLst>
                <a:rect l="T15" t="T16" r="T17" b="T18"/>
                <a:pathLst>
                  <a:path w="227" h="16">
                    <a:moveTo>
                      <a:pt x="0" y="0"/>
                    </a:moveTo>
                    <a:lnTo>
                      <a:pt x="0" y="6"/>
                    </a:lnTo>
                    <a:lnTo>
                      <a:pt x="227" y="16"/>
                    </a:lnTo>
                    <a:lnTo>
                      <a:pt x="227" y="8"/>
                    </a:lnTo>
                    <a:lnTo>
                      <a:pt x="0" y="0"/>
                    </a:lnTo>
                    <a:close/>
                  </a:path>
                </a:pathLst>
              </a:custGeom>
              <a:solidFill>
                <a:srgbClr val="303333"/>
              </a:solidFill>
              <a:ln w="9525">
                <a:noFill/>
                <a:round/>
                <a:headEnd/>
                <a:tailEnd/>
              </a:ln>
            </p:spPr>
            <p:txBody>
              <a:bodyPr/>
              <a:lstStyle/>
              <a:p>
                <a:endParaRPr lang="en-US"/>
              </a:p>
            </p:txBody>
          </p:sp>
          <p:sp>
            <p:nvSpPr>
              <p:cNvPr id="21761" name="Freeform 455"/>
              <p:cNvSpPr>
                <a:spLocks/>
              </p:cNvSpPr>
              <p:nvPr/>
            </p:nvSpPr>
            <p:spPr bwMode="auto">
              <a:xfrm>
                <a:off x="2536" y="2452"/>
                <a:ext cx="227" cy="15"/>
              </a:xfrm>
              <a:custGeom>
                <a:avLst/>
                <a:gdLst>
                  <a:gd name="T0" fmla="*/ 0 w 227"/>
                  <a:gd name="T1" fmla="*/ 0 h 15"/>
                  <a:gd name="T2" fmla="*/ 0 w 227"/>
                  <a:gd name="T3" fmla="*/ 7 h 15"/>
                  <a:gd name="T4" fmla="*/ 227 w 227"/>
                  <a:gd name="T5" fmla="*/ 15 h 15"/>
                  <a:gd name="T6" fmla="*/ 227 w 227"/>
                  <a:gd name="T7" fmla="*/ 8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7"/>
                    </a:lnTo>
                    <a:lnTo>
                      <a:pt x="227" y="15"/>
                    </a:lnTo>
                    <a:lnTo>
                      <a:pt x="227" y="8"/>
                    </a:lnTo>
                    <a:lnTo>
                      <a:pt x="0" y="0"/>
                    </a:lnTo>
                    <a:close/>
                  </a:path>
                </a:pathLst>
              </a:custGeom>
              <a:solidFill>
                <a:srgbClr val="303333"/>
              </a:solidFill>
              <a:ln w="9525">
                <a:noFill/>
                <a:round/>
                <a:headEnd/>
                <a:tailEnd/>
              </a:ln>
            </p:spPr>
            <p:txBody>
              <a:bodyPr/>
              <a:lstStyle/>
              <a:p>
                <a:endParaRPr lang="en-US"/>
              </a:p>
            </p:txBody>
          </p:sp>
          <p:sp>
            <p:nvSpPr>
              <p:cNvPr id="21762" name="Freeform 456"/>
              <p:cNvSpPr>
                <a:spLocks/>
              </p:cNvSpPr>
              <p:nvPr/>
            </p:nvSpPr>
            <p:spPr bwMode="auto">
              <a:xfrm>
                <a:off x="2536" y="2370"/>
                <a:ext cx="227" cy="13"/>
              </a:xfrm>
              <a:custGeom>
                <a:avLst/>
                <a:gdLst>
                  <a:gd name="T0" fmla="*/ 0 w 227"/>
                  <a:gd name="T1" fmla="*/ 0 h 13"/>
                  <a:gd name="T2" fmla="*/ 0 w 227"/>
                  <a:gd name="T3" fmla="*/ 7 h 13"/>
                  <a:gd name="T4" fmla="*/ 227 w 227"/>
                  <a:gd name="T5" fmla="*/ 13 h 13"/>
                  <a:gd name="T6" fmla="*/ 227 w 227"/>
                  <a:gd name="T7" fmla="*/ 6 h 13"/>
                  <a:gd name="T8" fmla="*/ 0 w 227"/>
                  <a:gd name="T9" fmla="*/ 0 h 13"/>
                  <a:gd name="T10" fmla="*/ 0 60000 65536"/>
                  <a:gd name="T11" fmla="*/ 0 60000 65536"/>
                  <a:gd name="T12" fmla="*/ 0 60000 65536"/>
                  <a:gd name="T13" fmla="*/ 0 60000 65536"/>
                  <a:gd name="T14" fmla="*/ 0 60000 65536"/>
                  <a:gd name="T15" fmla="*/ 0 w 227"/>
                  <a:gd name="T16" fmla="*/ 0 h 13"/>
                  <a:gd name="T17" fmla="*/ 227 w 227"/>
                  <a:gd name="T18" fmla="*/ 13 h 13"/>
                </a:gdLst>
                <a:ahLst/>
                <a:cxnLst>
                  <a:cxn ang="T10">
                    <a:pos x="T0" y="T1"/>
                  </a:cxn>
                  <a:cxn ang="T11">
                    <a:pos x="T2" y="T3"/>
                  </a:cxn>
                  <a:cxn ang="T12">
                    <a:pos x="T4" y="T5"/>
                  </a:cxn>
                  <a:cxn ang="T13">
                    <a:pos x="T6" y="T7"/>
                  </a:cxn>
                  <a:cxn ang="T14">
                    <a:pos x="T8" y="T9"/>
                  </a:cxn>
                </a:cxnLst>
                <a:rect l="T15" t="T16" r="T17" b="T18"/>
                <a:pathLst>
                  <a:path w="227" h="13">
                    <a:moveTo>
                      <a:pt x="0" y="0"/>
                    </a:moveTo>
                    <a:lnTo>
                      <a:pt x="0" y="7"/>
                    </a:lnTo>
                    <a:lnTo>
                      <a:pt x="227" y="13"/>
                    </a:lnTo>
                    <a:lnTo>
                      <a:pt x="227" y="6"/>
                    </a:lnTo>
                    <a:lnTo>
                      <a:pt x="0" y="0"/>
                    </a:lnTo>
                    <a:close/>
                  </a:path>
                </a:pathLst>
              </a:custGeom>
              <a:solidFill>
                <a:srgbClr val="303333"/>
              </a:solidFill>
              <a:ln w="9525">
                <a:noFill/>
                <a:round/>
                <a:headEnd/>
                <a:tailEnd/>
              </a:ln>
            </p:spPr>
            <p:txBody>
              <a:bodyPr/>
              <a:lstStyle/>
              <a:p>
                <a:endParaRPr lang="en-US"/>
              </a:p>
            </p:txBody>
          </p:sp>
          <p:sp>
            <p:nvSpPr>
              <p:cNvPr id="21763" name="Freeform 457"/>
              <p:cNvSpPr>
                <a:spLocks/>
              </p:cNvSpPr>
              <p:nvPr/>
            </p:nvSpPr>
            <p:spPr bwMode="auto">
              <a:xfrm>
                <a:off x="2536" y="2329"/>
                <a:ext cx="227" cy="12"/>
              </a:xfrm>
              <a:custGeom>
                <a:avLst/>
                <a:gdLst>
                  <a:gd name="T0" fmla="*/ 0 w 227"/>
                  <a:gd name="T1" fmla="*/ 0 h 12"/>
                  <a:gd name="T2" fmla="*/ 0 w 227"/>
                  <a:gd name="T3" fmla="*/ 6 h 12"/>
                  <a:gd name="T4" fmla="*/ 227 w 227"/>
                  <a:gd name="T5" fmla="*/ 12 h 12"/>
                  <a:gd name="T6" fmla="*/ 227 w 227"/>
                  <a:gd name="T7" fmla="*/ 5 h 12"/>
                  <a:gd name="T8" fmla="*/ 0 w 227"/>
                  <a:gd name="T9" fmla="*/ 0 h 12"/>
                  <a:gd name="T10" fmla="*/ 0 60000 65536"/>
                  <a:gd name="T11" fmla="*/ 0 60000 65536"/>
                  <a:gd name="T12" fmla="*/ 0 60000 65536"/>
                  <a:gd name="T13" fmla="*/ 0 60000 65536"/>
                  <a:gd name="T14" fmla="*/ 0 60000 65536"/>
                  <a:gd name="T15" fmla="*/ 0 w 227"/>
                  <a:gd name="T16" fmla="*/ 0 h 12"/>
                  <a:gd name="T17" fmla="*/ 227 w 227"/>
                  <a:gd name="T18" fmla="*/ 12 h 12"/>
                </a:gdLst>
                <a:ahLst/>
                <a:cxnLst>
                  <a:cxn ang="T10">
                    <a:pos x="T0" y="T1"/>
                  </a:cxn>
                  <a:cxn ang="T11">
                    <a:pos x="T2" y="T3"/>
                  </a:cxn>
                  <a:cxn ang="T12">
                    <a:pos x="T4" y="T5"/>
                  </a:cxn>
                  <a:cxn ang="T13">
                    <a:pos x="T6" y="T7"/>
                  </a:cxn>
                  <a:cxn ang="T14">
                    <a:pos x="T8" y="T9"/>
                  </a:cxn>
                </a:cxnLst>
                <a:rect l="T15" t="T16" r="T17" b="T18"/>
                <a:pathLst>
                  <a:path w="227" h="12">
                    <a:moveTo>
                      <a:pt x="0" y="0"/>
                    </a:moveTo>
                    <a:lnTo>
                      <a:pt x="0" y="6"/>
                    </a:lnTo>
                    <a:lnTo>
                      <a:pt x="227" y="12"/>
                    </a:lnTo>
                    <a:lnTo>
                      <a:pt x="227" y="5"/>
                    </a:lnTo>
                    <a:lnTo>
                      <a:pt x="0" y="0"/>
                    </a:lnTo>
                    <a:close/>
                  </a:path>
                </a:pathLst>
              </a:custGeom>
              <a:solidFill>
                <a:srgbClr val="303333"/>
              </a:solidFill>
              <a:ln w="9525">
                <a:noFill/>
                <a:round/>
                <a:headEnd/>
                <a:tailEnd/>
              </a:ln>
            </p:spPr>
            <p:txBody>
              <a:bodyPr/>
              <a:lstStyle/>
              <a:p>
                <a:endParaRPr lang="en-US"/>
              </a:p>
            </p:txBody>
          </p:sp>
          <p:sp>
            <p:nvSpPr>
              <p:cNvPr id="21764" name="Freeform 458"/>
              <p:cNvSpPr>
                <a:spLocks/>
              </p:cNvSpPr>
              <p:nvPr/>
            </p:nvSpPr>
            <p:spPr bwMode="auto">
              <a:xfrm>
                <a:off x="2536" y="2411"/>
                <a:ext cx="227" cy="14"/>
              </a:xfrm>
              <a:custGeom>
                <a:avLst/>
                <a:gdLst>
                  <a:gd name="T0" fmla="*/ 0 w 227"/>
                  <a:gd name="T1" fmla="*/ 0 h 14"/>
                  <a:gd name="T2" fmla="*/ 0 w 227"/>
                  <a:gd name="T3" fmla="*/ 6 h 14"/>
                  <a:gd name="T4" fmla="*/ 227 w 227"/>
                  <a:gd name="T5" fmla="*/ 14 h 14"/>
                  <a:gd name="T6" fmla="*/ 227 w 227"/>
                  <a:gd name="T7" fmla="*/ 7 h 14"/>
                  <a:gd name="T8" fmla="*/ 0 w 227"/>
                  <a:gd name="T9" fmla="*/ 0 h 14"/>
                  <a:gd name="T10" fmla="*/ 0 60000 65536"/>
                  <a:gd name="T11" fmla="*/ 0 60000 65536"/>
                  <a:gd name="T12" fmla="*/ 0 60000 65536"/>
                  <a:gd name="T13" fmla="*/ 0 60000 65536"/>
                  <a:gd name="T14" fmla="*/ 0 60000 65536"/>
                  <a:gd name="T15" fmla="*/ 0 w 227"/>
                  <a:gd name="T16" fmla="*/ 0 h 14"/>
                  <a:gd name="T17" fmla="*/ 227 w 227"/>
                  <a:gd name="T18" fmla="*/ 14 h 14"/>
                </a:gdLst>
                <a:ahLst/>
                <a:cxnLst>
                  <a:cxn ang="T10">
                    <a:pos x="T0" y="T1"/>
                  </a:cxn>
                  <a:cxn ang="T11">
                    <a:pos x="T2" y="T3"/>
                  </a:cxn>
                  <a:cxn ang="T12">
                    <a:pos x="T4" y="T5"/>
                  </a:cxn>
                  <a:cxn ang="T13">
                    <a:pos x="T6" y="T7"/>
                  </a:cxn>
                  <a:cxn ang="T14">
                    <a:pos x="T8" y="T9"/>
                  </a:cxn>
                </a:cxnLst>
                <a:rect l="T15" t="T16" r="T17" b="T18"/>
                <a:pathLst>
                  <a:path w="227" h="14">
                    <a:moveTo>
                      <a:pt x="0" y="0"/>
                    </a:moveTo>
                    <a:lnTo>
                      <a:pt x="0" y="6"/>
                    </a:lnTo>
                    <a:lnTo>
                      <a:pt x="227" y="14"/>
                    </a:lnTo>
                    <a:lnTo>
                      <a:pt x="227" y="7"/>
                    </a:lnTo>
                    <a:lnTo>
                      <a:pt x="0" y="0"/>
                    </a:lnTo>
                    <a:close/>
                  </a:path>
                </a:pathLst>
              </a:custGeom>
              <a:solidFill>
                <a:srgbClr val="303333"/>
              </a:solidFill>
              <a:ln w="9525">
                <a:noFill/>
                <a:round/>
                <a:headEnd/>
                <a:tailEnd/>
              </a:ln>
            </p:spPr>
            <p:txBody>
              <a:bodyPr/>
              <a:lstStyle/>
              <a:p>
                <a:endParaRPr lang="en-US"/>
              </a:p>
            </p:txBody>
          </p:sp>
          <p:sp>
            <p:nvSpPr>
              <p:cNvPr id="21765" name="Freeform 459"/>
              <p:cNvSpPr>
                <a:spLocks/>
              </p:cNvSpPr>
              <p:nvPr/>
            </p:nvSpPr>
            <p:spPr bwMode="auto">
              <a:xfrm>
                <a:off x="2520" y="2493"/>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endParaRPr lang="en-US"/>
              </a:p>
            </p:txBody>
          </p:sp>
          <p:sp>
            <p:nvSpPr>
              <p:cNvPr id="21766" name="Freeform 460"/>
              <p:cNvSpPr>
                <a:spLocks/>
              </p:cNvSpPr>
              <p:nvPr/>
            </p:nvSpPr>
            <p:spPr bwMode="auto">
              <a:xfrm>
                <a:off x="2520" y="2452"/>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endParaRPr lang="en-US"/>
              </a:p>
            </p:txBody>
          </p:sp>
          <p:sp>
            <p:nvSpPr>
              <p:cNvPr id="21767" name="Freeform 461"/>
              <p:cNvSpPr>
                <a:spLocks/>
              </p:cNvSpPr>
              <p:nvPr/>
            </p:nvSpPr>
            <p:spPr bwMode="auto">
              <a:xfrm>
                <a:off x="2520" y="2370"/>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endParaRPr lang="en-US"/>
              </a:p>
            </p:txBody>
          </p:sp>
          <p:sp>
            <p:nvSpPr>
              <p:cNvPr id="21768" name="Freeform 462"/>
              <p:cNvSpPr>
                <a:spLocks/>
              </p:cNvSpPr>
              <p:nvPr/>
            </p:nvSpPr>
            <p:spPr bwMode="auto">
              <a:xfrm>
                <a:off x="2520" y="2329"/>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endParaRPr lang="en-US"/>
              </a:p>
            </p:txBody>
          </p:sp>
          <p:sp>
            <p:nvSpPr>
              <p:cNvPr id="21769" name="Freeform 463"/>
              <p:cNvSpPr>
                <a:spLocks/>
              </p:cNvSpPr>
              <p:nvPr/>
            </p:nvSpPr>
            <p:spPr bwMode="auto">
              <a:xfrm>
                <a:off x="2536" y="2288"/>
                <a:ext cx="227" cy="11"/>
              </a:xfrm>
              <a:custGeom>
                <a:avLst/>
                <a:gdLst>
                  <a:gd name="T0" fmla="*/ 0 w 227"/>
                  <a:gd name="T1" fmla="*/ 0 h 11"/>
                  <a:gd name="T2" fmla="*/ 0 w 227"/>
                  <a:gd name="T3" fmla="*/ 6 h 11"/>
                  <a:gd name="T4" fmla="*/ 227 w 227"/>
                  <a:gd name="T5" fmla="*/ 11 h 11"/>
                  <a:gd name="T6" fmla="*/ 227 w 227"/>
                  <a:gd name="T7" fmla="*/ 4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0" y="6"/>
                    </a:lnTo>
                    <a:lnTo>
                      <a:pt x="227" y="11"/>
                    </a:lnTo>
                    <a:lnTo>
                      <a:pt x="227" y="4"/>
                    </a:lnTo>
                    <a:lnTo>
                      <a:pt x="0" y="0"/>
                    </a:lnTo>
                    <a:close/>
                  </a:path>
                </a:pathLst>
              </a:custGeom>
              <a:solidFill>
                <a:srgbClr val="303333"/>
              </a:solidFill>
              <a:ln w="9525">
                <a:noFill/>
                <a:round/>
                <a:headEnd/>
                <a:tailEnd/>
              </a:ln>
            </p:spPr>
            <p:txBody>
              <a:bodyPr/>
              <a:lstStyle/>
              <a:p>
                <a:endParaRPr lang="en-US"/>
              </a:p>
            </p:txBody>
          </p:sp>
          <p:sp>
            <p:nvSpPr>
              <p:cNvPr id="21770" name="Freeform 464"/>
              <p:cNvSpPr>
                <a:spLocks/>
              </p:cNvSpPr>
              <p:nvPr/>
            </p:nvSpPr>
            <p:spPr bwMode="auto">
              <a:xfrm>
                <a:off x="2520" y="2287"/>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endParaRPr lang="en-US"/>
              </a:p>
            </p:txBody>
          </p:sp>
          <p:sp>
            <p:nvSpPr>
              <p:cNvPr id="21771" name="Freeform 465"/>
              <p:cNvSpPr>
                <a:spLocks/>
              </p:cNvSpPr>
              <p:nvPr/>
            </p:nvSpPr>
            <p:spPr bwMode="auto">
              <a:xfrm>
                <a:off x="2536" y="2206"/>
                <a:ext cx="227" cy="9"/>
              </a:xfrm>
              <a:custGeom>
                <a:avLst/>
                <a:gdLst>
                  <a:gd name="T0" fmla="*/ 0 w 227"/>
                  <a:gd name="T1" fmla="*/ 0 h 9"/>
                  <a:gd name="T2" fmla="*/ 0 w 227"/>
                  <a:gd name="T3" fmla="*/ 7 h 9"/>
                  <a:gd name="T4" fmla="*/ 227 w 227"/>
                  <a:gd name="T5" fmla="*/ 9 h 9"/>
                  <a:gd name="T6" fmla="*/ 227 w 227"/>
                  <a:gd name="T7" fmla="*/ 3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7"/>
                    </a:lnTo>
                    <a:lnTo>
                      <a:pt x="227" y="9"/>
                    </a:lnTo>
                    <a:lnTo>
                      <a:pt x="227" y="3"/>
                    </a:lnTo>
                    <a:lnTo>
                      <a:pt x="0" y="0"/>
                    </a:lnTo>
                    <a:close/>
                  </a:path>
                </a:pathLst>
              </a:custGeom>
              <a:solidFill>
                <a:srgbClr val="303333"/>
              </a:solidFill>
              <a:ln w="9525">
                <a:noFill/>
                <a:round/>
                <a:headEnd/>
                <a:tailEnd/>
              </a:ln>
            </p:spPr>
            <p:txBody>
              <a:bodyPr/>
              <a:lstStyle/>
              <a:p>
                <a:endParaRPr lang="en-US"/>
              </a:p>
            </p:txBody>
          </p:sp>
          <p:sp>
            <p:nvSpPr>
              <p:cNvPr id="21772" name="Freeform 466"/>
              <p:cNvSpPr>
                <a:spLocks/>
              </p:cNvSpPr>
              <p:nvPr/>
            </p:nvSpPr>
            <p:spPr bwMode="auto">
              <a:xfrm>
                <a:off x="2520" y="2206"/>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endParaRPr lang="en-US"/>
              </a:p>
            </p:txBody>
          </p:sp>
          <p:sp>
            <p:nvSpPr>
              <p:cNvPr id="21773" name="Freeform 467"/>
              <p:cNvSpPr>
                <a:spLocks/>
              </p:cNvSpPr>
              <p:nvPr/>
            </p:nvSpPr>
            <p:spPr bwMode="auto">
              <a:xfrm>
                <a:off x="2536" y="2165"/>
                <a:ext cx="227" cy="9"/>
              </a:xfrm>
              <a:custGeom>
                <a:avLst/>
                <a:gdLst>
                  <a:gd name="T0" fmla="*/ 0 w 227"/>
                  <a:gd name="T1" fmla="*/ 0 h 9"/>
                  <a:gd name="T2" fmla="*/ 0 w 227"/>
                  <a:gd name="T3" fmla="*/ 6 h 9"/>
                  <a:gd name="T4" fmla="*/ 227 w 227"/>
                  <a:gd name="T5" fmla="*/ 9 h 9"/>
                  <a:gd name="T6" fmla="*/ 227 w 227"/>
                  <a:gd name="T7" fmla="*/ 2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6"/>
                    </a:lnTo>
                    <a:lnTo>
                      <a:pt x="227" y="9"/>
                    </a:lnTo>
                    <a:lnTo>
                      <a:pt x="227" y="2"/>
                    </a:lnTo>
                    <a:lnTo>
                      <a:pt x="0" y="0"/>
                    </a:lnTo>
                    <a:close/>
                  </a:path>
                </a:pathLst>
              </a:custGeom>
              <a:solidFill>
                <a:srgbClr val="303333"/>
              </a:solidFill>
              <a:ln w="9525">
                <a:noFill/>
                <a:round/>
                <a:headEnd/>
                <a:tailEnd/>
              </a:ln>
            </p:spPr>
            <p:txBody>
              <a:bodyPr/>
              <a:lstStyle/>
              <a:p>
                <a:endParaRPr lang="en-US"/>
              </a:p>
            </p:txBody>
          </p:sp>
          <p:sp>
            <p:nvSpPr>
              <p:cNvPr id="21774" name="Freeform 468"/>
              <p:cNvSpPr>
                <a:spLocks/>
              </p:cNvSpPr>
              <p:nvPr/>
            </p:nvSpPr>
            <p:spPr bwMode="auto">
              <a:xfrm>
                <a:off x="2520" y="2165"/>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endParaRPr lang="en-US"/>
              </a:p>
            </p:txBody>
          </p:sp>
          <p:sp>
            <p:nvSpPr>
              <p:cNvPr id="21775" name="Freeform 469"/>
              <p:cNvSpPr>
                <a:spLocks/>
              </p:cNvSpPr>
              <p:nvPr/>
            </p:nvSpPr>
            <p:spPr bwMode="auto">
              <a:xfrm>
                <a:off x="2536" y="2124"/>
                <a:ext cx="227" cy="7"/>
              </a:xfrm>
              <a:custGeom>
                <a:avLst/>
                <a:gdLst>
                  <a:gd name="T0" fmla="*/ 0 w 227"/>
                  <a:gd name="T1" fmla="*/ 0 h 7"/>
                  <a:gd name="T2" fmla="*/ 0 w 227"/>
                  <a:gd name="T3" fmla="*/ 6 h 7"/>
                  <a:gd name="T4" fmla="*/ 227 w 227"/>
                  <a:gd name="T5" fmla="*/ 7 h 7"/>
                  <a:gd name="T6" fmla="*/ 227 w 227"/>
                  <a:gd name="T7" fmla="*/ 1 h 7"/>
                  <a:gd name="T8" fmla="*/ 0 w 227"/>
                  <a:gd name="T9" fmla="*/ 0 h 7"/>
                  <a:gd name="T10" fmla="*/ 0 60000 65536"/>
                  <a:gd name="T11" fmla="*/ 0 60000 65536"/>
                  <a:gd name="T12" fmla="*/ 0 60000 65536"/>
                  <a:gd name="T13" fmla="*/ 0 60000 65536"/>
                  <a:gd name="T14" fmla="*/ 0 60000 65536"/>
                  <a:gd name="T15" fmla="*/ 0 w 227"/>
                  <a:gd name="T16" fmla="*/ 0 h 7"/>
                  <a:gd name="T17" fmla="*/ 227 w 227"/>
                  <a:gd name="T18" fmla="*/ 7 h 7"/>
                </a:gdLst>
                <a:ahLst/>
                <a:cxnLst>
                  <a:cxn ang="T10">
                    <a:pos x="T0" y="T1"/>
                  </a:cxn>
                  <a:cxn ang="T11">
                    <a:pos x="T2" y="T3"/>
                  </a:cxn>
                  <a:cxn ang="T12">
                    <a:pos x="T4" y="T5"/>
                  </a:cxn>
                  <a:cxn ang="T13">
                    <a:pos x="T6" y="T7"/>
                  </a:cxn>
                  <a:cxn ang="T14">
                    <a:pos x="T8" y="T9"/>
                  </a:cxn>
                </a:cxnLst>
                <a:rect l="T15" t="T16" r="T17" b="T18"/>
                <a:pathLst>
                  <a:path w="227" h="7">
                    <a:moveTo>
                      <a:pt x="0" y="0"/>
                    </a:moveTo>
                    <a:lnTo>
                      <a:pt x="0" y="6"/>
                    </a:lnTo>
                    <a:lnTo>
                      <a:pt x="227" y="7"/>
                    </a:lnTo>
                    <a:lnTo>
                      <a:pt x="227" y="1"/>
                    </a:lnTo>
                    <a:lnTo>
                      <a:pt x="0" y="0"/>
                    </a:lnTo>
                    <a:close/>
                  </a:path>
                </a:pathLst>
              </a:custGeom>
              <a:solidFill>
                <a:srgbClr val="303333"/>
              </a:solidFill>
              <a:ln w="9525">
                <a:noFill/>
                <a:round/>
                <a:headEnd/>
                <a:tailEnd/>
              </a:ln>
            </p:spPr>
            <p:txBody>
              <a:bodyPr/>
              <a:lstStyle/>
              <a:p>
                <a:endParaRPr lang="en-US"/>
              </a:p>
            </p:txBody>
          </p:sp>
          <p:sp>
            <p:nvSpPr>
              <p:cNvPr id="21776" name="Freeform 470"/>
              <p:cNvSpPr>
                <a:spLocks/>
              </p:cNvSpPr>
              <p:nvPr/>
            </p:nvSpPr>
            <p:spPr bwMode="auto">
              <a:xfrm>
                <a:off x="2520" y="2123"/>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endParaRPr lang="en-US"/>
              </a:p>
            </p:txBody>
          </p:sp>
          <p:sp>
            <p:nvSpPr>
              <p:cNvPr id="21777" name="Freeform 471"/>
              <p:cNvSpPr>
                <a:spLocks/>
              </p:cNvSpPr>
              <p:nvPr/>
            </p:nvSpPr>
            <p:spPr bwMode="auto">
              <a:xfrm>
                <a:off x="2536" y="2082"/>
                <a:ext cx="226" cy="8"/>
              </a:xfrm>
              <a:custGeom>
                <a:avLst/>
                <a:gdLst>
                  <a:gd name="T0" fmla="*/ 1 w 226"/>
                  <a:gd name="T1" fmla="*/ 0 h 8"/>
                  <a:gd name="T2" fmla="*/ 0 w 226"/>
                  <a:gd name="T3" fmla="*/ 8 h 8"/>
                  <a:gd name="T4" fmla="*/ 226 w 226"/>
                  <a:gd name="T5" fmla="*/ 7 h 8"/>
                  <a:gd name="T6" fmla="*/ 226 w 226"/>
                  <a:gd name="T7" fmla="*/ 2 h 8"/>
                  <a:gd name="T8" fmla="*/ 1 w 226"/>
                  <a:gd name="T9" fmla="*/ 0 h 8"/>
                  <a:gd name="T10" fmla="*/ 0 60000 65536"/>
                  <a:gd name="T11" fmla="*/ 0 60000 65536"/>
                  <a:gd name="T12" fmla="*/ 0 60000 65536"/>
                  <a:gd name="T13" fmla="*/ 0 60000 65536"/>
                  <a:gd name="T14" fmla="*/ 0 60000 65536"/>
                  <a:gd name="T15" fmla="*/ 0 w 226"/>
                  <a:gd name="T16" fmla="*/ 0 h 8"/>
                  <a:gd name="T17" fmla="*/ 226 w 226"/>
                  <a:gd name="T18" fmla="*/ 8 h 8"/>
                </a:gdLst>
                <a:ahLst/>
                <a:cxnLst>
                  <a:cxn ang="T10">
                    <a:pos x="T0" y="T1"/>
                  </a:cxn>
                  <a:cxn ang="T11">
                    <a:pos x="T2" y="T3"/>
                  </a:cxn>
                  <a:cxn ang="T12">
                    <a:pos x="T4" y="T5"/>
                  </a:cxn>
                  <a:cxn ang="T13">
                    <a:pos x="T6" y="T7"/>
                  </a:cxn>
                  <a:cxn ang="T14">
                    <a:pos x="T8" y="T9"/>
                  </a:cxn>
                </a:cxnLst>
                <a:rect l="T15" t="T16" r="T17" b="T18"/>
                <a:pathLst>
                  <a:path w="226" h="8">
                    <a:moveTo>
                      <a:pt x="1" y="0"/>
                    </a:moveTo>
                    <a:lnTo>
                      <a:pt x="0" y="8"/>
                    </a:lnTo>
                    <a:lnTo>
                      <a:pt x="226" y="7"/>
                    </a:lnTo>
                    <a:lnTo>
                      <a:pt x="226" y="2"/>
                    </a:lnTo>
                    <a:lnTo>
                      <a:pt x="1" y="0"/>
                    </a:lnTo>
                    <a:close/>
                  </a:path>
                </a:pathLst>
              </a:custGeom>
              <a:solidFill>
                <a:srgbClr val="303333"/>
              </a:solidFill>
              <a:ln w="9525">
                <a:noFill/>
                <a:round/>
                <a:headEnd/>
                <a:tailEnd/>
              </a:ln>
            </p:spPr>
            <p:txBody>
              <a:bodyPr/>
              <a:lstStyle/>
              <a:p>
                <a:endParaRPr lang="en-US"/>
              </a:p>
            </p:txBody>
          </p:sp>
          <p:sp>
            <p:nvSpPr>
              <p:cNvPr id="21778" name="Freeform 472"/>
              <p:cNvSpPr>
                <a:spLocks/>
              </p:cNvSpPr>
              <p:nvPr/>
            </p:nvSpPr>
            <p:spPr bwMode="auto">
              <a:xfrm>
                <a:off x="2520" y="2083"/>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endParaRPr lang="en-US"/>
              </a:p>
            </p:txBody>
          </p:sp>
          <p:sp>
            <p:nvSpPr>
              <p:cNvPr id="21779" name="Freeform 473"/>
              <p:cNvSpPr>
                <a:spLocks/>
              </p:cNvSpPr>
              <p:nvPr/>
            </p:nvSpPr>
            <p:spPr bwMode="auto">
              <a:xfrm>
                <a:off x="2536" y="2247"/>
                <a:ext cx="227" cy="11"/>
              </a:xfrm>
              <a:custGeom>
                <a:avLst/>
                <a:gdLst>
                  <a:gd name="T0" fmla="*/ 0 w 227"/>
                  <a:gd name="T1" fmla="*/ 0 h 11"/>
                  <a:gd name="T2" fmla="*/ 1 w 227"/>
                  <a:gd name="T3" fmla="*/ 7 h 11"/>
                  <a:gd name="T4" fmla="*/ 227 w 227"/>
                  <a:gd name="T5" fmla="*/ 11 h 11"/>
                  <a:gd name="T6" fmla="*/ 226 w 227"/>
                  <a:gd name="T7" fmla="*/ 5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1" y="7"/>
                    </a:lnTo>
                    <a:lnTo>
                      <a:pt x="227" y="11"/>
                    </a:lnTo>
                    <a:lnTo>
                      <a:pt x="226" y="5"/>
                    </a:lnTo>
                    <a:lnTo>
                      <a:pt x="0" y="0"/>
                    </a:lnTo>
                    <a:close/>
                  </a:path>
                </a:pathLst>
              </a:custGeom>
              <a:solidFill>
                <a:srgbClr val="303333"/>
              </a:solidFill>
              <a:ln w="9525">
                <a:noFill/>
                <a:round/>
                <a:headEnd/>
                <a:tailEnd/>
              </a:ln>
            </p:spPr>
            <p:txBody>
              <a:bodyPr/>
              <a:lstStyle/>
              <a:p>
                <a:endParaRPr lang="en-US"/>
              </a:p>
            </p:txBody>
          </p:sp>
          <p:sp>
            <p:nvSpPr>
              <p:cNvPr id="21780" name="Freeform 474"/>
              <p:cNvSpPr>
                <a:spLocks/>
              </p:cNvSpPr>
              <p:nvPr/>
            </p:nvSpPr>
            <p:spPr bwMode="auto">
              <a:xfrm>
                <a:off x="2520" y="2247"/>
                <a:ext cx="17" cy="20"/>
              </a:xfrm>
              <a:custGeom>
                <a:avLst/>
                <a:gdLst>
                  <a:gd name="T0" fmla="*/ 16 w 17"/>
                  <a:gd name="T1" fmla="*/ 0 h 20"/>
                  <a:gd name="T2" fmla="*/ 0 w 17"/>
                  <a:gd name="T3" fmla="*/ 0 h 20"/>
                  <a:gd name="T4" fmla="*/ 0 w 17"/>
                  <a:gd name="T5" fmla="*/ 20 h 20"/>
                  <a:gd name="T6" fmla="*/ 17 w 17"/>
                  <a:gd name="T7" fmla="*/ 6 h 20"/>
                  <a:gd name="T8" fmla="*/ 16 w 17"/>
                  <a:gd name="T9" fmla="*/ 0 h 20"/>
                  <a:gd name="T10" fmla="*/ 0 60000 65536"/>
                  <a:gd name="T11" fmla="*/ 0 60000 65536"/>
                  <a:gd name="T12" fmla="*/ 0 60000 65536"/>
                  <a:gd name="T13" fmla="*/ 0 60000 65536"/>
                  <a:gd name="T14" fmla="*/ 0 60000 65536"/>
                  <a:gd name="T15" fmla="*/ 0 w 17"/>
                  <a:gd name="T16" fmla="*/ 0 h 20"/>
                  <a:gd name="T17" fmla="*/ 17 w 17"/>
                  <a:gd name="T18" fmla="*/ 20 h 20"/>
                </a:gdLst>
                <a:ahLst/>
                <a:cxnLst>
                  <a:cxn ang="T10">
                    <a:pos x="T0" y="T1"/>
                  </a:cxn>
                  <a:cxn ang="T11">
                    <a:pos x="T2" y="T3"/>
                  </a:cxn>
                  <a:cxn ang="T12">
                    <a:pos x="T4" y="T5"/>
                  </a:cxn>
                  <a:cxn ang="T13">
                    <a:pos x="T6" y="T7"/>
                  </a:cxn>
                  <a:cxn ang="T14">
                    <a:pos x="T8" y="T9"/>
                  </a:cxn>
                </a:cxnLst>
                <a:rect l="T15" t="T16" r="T17" b="T18"/>
                <a:pathLst>
                  <a:path w="17" h="20">
                    <a:moveTo>
                      <a:pt x="16" y="0"/>
                    </a:moveTo>
                    <a:lnTo>
                      <a:pt x="0" y="0"/>
                    </a:lnTo>
                    <a:lnTo>
                      <a:pt x="0" y="20"/>
                    </a:lnTo>
                    <a:lnTo>
                      <a:pt x="17" y="6"/>
                    </a:lnTo>
                    <a:lnTo>
                      <a:pt x="16" y="0"/>
                    </a:lnTo>
                    <a:close/>
                  </a:path>
                </a:pathLst>
              </a:custGeom>
              <a:solidFill>
                <a:srgbClr val="000000"/>
              </a:solidFill>
              <a:ln w="9525">
                <a:noFill/>
                <a:round/>
                <a:headEnd/>
                <a:tailEnd/>
              </a:ln>
            </p:spPr>
            <p:txBody>
              <a:bodyPr/>
              <a:lstStyle/>
              <a:p>
                <a:endParaRPr lang="en-US"/>
              </a:p>
            </p:txBody>
          </p:sp>
          <p:sp>
            <p:nvSpPr>
              <p:cNvPr id="21781" name="Freeform 475"/>
              <p:cNvSpPr>
                <a:spLocks/>
              </p:cNvSpPr>
              <p:nvPr/>
            </p:nvSpPr>
            <p:spPr bwMode="auto">
              <a:xfrm>
                <a:off x="2520" y="2411"/>
                <a:ext cx="16" cy="20"/>
              </a:xfrm>
              <a:custGeom>
                <a:avLst/>
                <a:gdLst>
                  <a:gd name="T0" fmla="*/ 16 w 16"/>
                  <a:gd name="T1" fmla="*/ 0 h 20"/>
                  <a:gd name="T2" fmla="*/ 0 w 16"/>
                  <a:gd name="T3" fmla="*/ 0 h 20"/>
                  <a:gd name="T4" fmla="*/ 0 w 16"/>
                  <a:gd name="T5" fmla="*/ 20 h 20"/>
                  <a:gd name="T6" fmla="*/ 16 w 16"/>
                  <a:gd name="T7" fmla="*/ 6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6"/>
                    </a:lnTo>
                    <a:lnTo>
                      <a:pt x="16" y="0"/>
                    </a:lnTo>
                    <a:close/>
                  </a:path>
                </a:pathLst>
              </a:custGeom>
              <a:solidFill>
                <a:srgbClr val="000000"/>
              </a:solidFill>
              <a:ln w="9525">
                <a:noFill/>
                <a:round/>
                <a:headEnd/>
                <a:tailEnd/>
              </a:ln>
            </p:spPr>
            <p:txBody>
              <a:bodyPr/>
              <a:lstStyle/>
              <a:p>
                <a:endParaRPr lang="en-US"/>
              </a:p>
            </p:txBody>
          </p:sp>
          <p:sp>
            <p:nvSpPr>
              <p:cNvPr id="21782" name="Freeform 476"/>
              <p:cNvSpPr>
                <a:spLocks/>
              </p:cNvSpPr>
              <p:nvPr/>
            </p:nvSpPr>
            <p:spPr bwMode="auto">
              <a:xfrm>
                <a:off x="2568" y="2055"/>
                <a:ext cx="25" cy="19"/>
              </a:xfrm>
              <a:custGeom>
                <a:avLst/>
                <a:gdLst>
                  <a:gd name="T0" fmla="*/ 25 w 25"/>
                  <a:gd name="T1" fmla="*/ 0 h 19"/>
                  <a:gd name="T2" fmla="*/ 0 w 25"/>
                  <a:gd name="T3" fmla="*/ 19 h 19"/>
                  <a:gd name="T4" fmla="*/ 7 w 25"/>
                  <a:gd name="T5" fmla="*/ 19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7" y="19"/>
                    </a:lnTo>
                    <a:lnTo>
                      <a:pt x="24" y="5"/>
                    </a:lnTo>
                    <a:lnTo>
                      <a:pt x="25" y="0"/>
                    </a:lnTo>
                    <a:close/>
                  </a:path>
                </a:pathLst>
              </a:custGeom>
              <a:solidFill>
                <a:srgbClr val="0F1E30"/>
              </a:solidFill>
              <a:ln w="9525">
                <a:noFill/>
                <a:round/>
                <a:headEnd/>
                <a:tailEnd/>
              </a:ln>
            </p:spPr>
            <p:txBody>
              <a:bodyPr/>
              <a:lstStyle/>
              <a:p>
                <a:endParaRPr lang="en-US"/>
              </a:p>
            </p:txBody>
          </p:sp>
          <p:sp>
            <p:nvSpPr>
              <p:cNvPr id="21783" name="Freeform 477"/>
              <p:cNvSpPr>
                <a:spLocks/>
              </p:cNvSpPr>
              <p:nvPr/>
            </p:nvSpPr>
            <p:spPr bwMode="auto">
              <a:xfrm>
                <a:off x="2627" y="2055"/>
                <a:ext cx="25" cy="19"/>
              </a:xfrm>
              <a:custGeom>
                <a:avLst/>
                <a:gdLst>
                  <a:gd name="T0" fmla="*/ 25 w 25"/>
                  <a:gd name="T1" fmla="*/ 0 h 19"/>
                  <a:gd name="T2" fmla="*/ 0 w 25"/>
                  <a:gd name="T3" fmla="*/ 19 h 19"/>
                  <a:gd name="T4" fmla="*/ 8 w 25"/>
                  <a:gd name="T5" fmla="*/ 18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8" y="18"/>
                    </a:lnTo>
                    <a:lnTo>
                      <a:pt x="24" y="5"/>
                    </a:lnTo>
                    <a:lnTo>
                      <a:pt x="25" y="0"/>
                    </a:lnTo>
                    <a:close/>
                  </a:path>
                </a:pathLst>
              </a:custGeom>
              <a:solidFill>
                <a:srgbClr val="0F1E30"/>
              </a:solidFill>
              <a:ln w="9525">
                <a:noFill/>
                <a:round/>
                <a:headEnd/>
                <a:tailEnd/>
              </a:ln>
            </p:spPr>
            <p:txBody>
              <a:bodyPr/>
              <a:lstStyle/>
              <a:p>
                <a:endParaRPr lang="en-US"/>
              </a:p>
            </p:txBody>
          </p:sp>
          <p:sp>
            <p:nvSpPr>
              <p:cNvPr id="21784" name="Freeform 478"/>
              <p:cNvSpPr>
                <a:spLocks/>
              </p:cNvSpPr>
              <p:nvPr/>
            </p:nvSpPr>
            <p:spPr bwMode="auto">
              <a:xfrm>
                <a:off x="2690" y="2055"/>
                <a:ext cx="21" cy="19"/>
              </a:xfrm>
              <a:custGeom>
                <a:avLst/>
                <a:gdLst>
                  <a:gd name="T0" fmla="*/ 21 w 21"/>
                  <a:gd name="T1" fmla="*/ 0 h 19"/>
                  <a:gd name="T2" fmla="*/ 0 w 21"/>
                  <a:gd name="T3" fmla="*/ 19 h 19"/>
                  <a:gd name="T4" fmla="*/ 7 w 21"/>
                  <a:gd name="T5" fmla="*/ 19 h 19"/>
                  <a:gd name="T6" fmla="*/ 21 w 21"/>
                  <a:gd name="T7" fmla="*/ 5 h 19"/>
                  <a:gd name="T8" fmla="*/ 21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21" y="0"/>
                    </a:moveTo>
                    <a:lnTo>
                      <a:pt x="0" y="19"/>
                    </a:lnTo>
                    <a:lnTo>
                      <a:pt x="7" y="19"/>
                    </a:lnTo>
                    <a:lnTo>
                      <a:pt x="21" y="5"/>
                    </a:lnTo>
                    <a:lnTo>
                      <a:pt x="21" y="0"/>
                    </a:lnTo>
                    <a:close/>
                  </a:path>
                </a:pathLst>
              </a:custGeom>
              <a:solidFill>
                <a:srgbClr val="0F1E30"/>
              </a:solidFill>
              <a:ln w="9525">
                <a:noFill/>
                <a:round/>
                <a:headEnd/>
                <a:tailEnd/>
              </a:ln>
            </p:spPr>
            <p:txBody>
              <a:bodyPr/>
              <a:lstStyle/>
              <a:p>
                <a:endParaRPr lang="en-US"/>
              </a:p>
            </p:txBody>
          </p:sp>
          <p:sp>
            <p:nvSpPr>
              <p:cNvPr id="21785" name="Freeform 479"/>
              <p:cNvSpPr>
                <a:spLocks/>
              </p:cNvSpPr>
              <p:nvPr/>
            </p:nvSpPr>
            <p:spPr bwMode="auto">
              <a:xfrm>
                <a:off x="2592" y="2055"/>
                <a:ext cx="15" cy="18"/>
              </a:xfrm>
              <a:custGeom>
                <a:avLst/>
                <a:gdLst>
                  <a:gd name="T0" fmla="*/ 1 w 15"/>
                  <a:gd name="T1" fmla="*/ 0 h 18"/>
                  <a:gd name="T2" fmla="*/ 0 w 15"/>
                  <a:gd name="T3" fmla="*/ 5 h 18"/>
                  <a:gd name="T4" fmla="*/ 9 w 15"/>
                  <a:gd name="T5" fmla="*/ 18 h 18"/>
                  <a:gd name="T6" fmla="*/ 15 w 15"/>
                  <a:gd name="T7" fmla="*/ 18 h 18"/>
                  <a:gd name="T8" fmla="*/ 1 w 15"/>
                  <a:gd name="T9" fmla="*/ 0 h 18"/>
                  <a:gd name="T10" fmla="*/ 0 60000 65536"/>
                  <a:gd name="T11" fmla="*/ 0 60000 65536"/>
                  <a:gd name="T12" fmla="*/ 0 60000 65536"/>
                  <a:gd name="T13" fmla="*/ 0 60000 65536"/>
                  <a:gd name="T14" fmla="*/ 0 60000 65536"/>
                  <a:gd name="T15" fmla="*/ 0 w 15"/>
                  <a:gd name="T16" fmla="*/ 0 h 18"/>
                  <a:gd name="T17" fmla="*/ 15 w 15"/>
                  <a:gd name="T18" fmla="*/ 18 h 18"/>
                </a:gdLst>
                <a:ahLst/>
                <a:cxnLst>
                  <a:cxn ang="T10">
                    <a:pos x="T0" y="T1"/>
                  </a:cxn>
                  <a:cxn ang="T11">
                    <a:pos x="T2" y="T3"/>
                  </a:cxn>
                  <a:cxn ang="T12">
                    <a:pos x="T4" y="T5"/>
                  </a:cxn>
                  <a:cxn ang="T13">
                    <a:pos x="T6" y="T7"/>
                  </a:cxn>
                  <a:cxn ang="T14">
                    <a:pos x="T8" y="T9"/>
                  </a:cxn>
                </a:cxnLst>
                <a:rect l="T15" t="T16" r="T17" b="T18"/>
                <a:pathLst>
                  <a:path w="15" h="18">
                    <a:moveTo>
                      <a:pt x="1" y="0"/>
                    </a:moveTo>
                    <a:lnTo>
                      <a:pt x="0" y="5"/>
                    </a:lnTo>
                    <a:lnTo>
                      <a:pt x="9" y="18"/>
                    </a:lnTo>
                    <a:lnTo>
                      <a:pt x="15" y="18"/>
                    </a:lnTo>
                    <a:lnTo>
                      <a:pt x="1" y="0"/>
                    </a:lnTo>
                    <a:close/>
                  </a:path>
                </a:pathLst>
              </a:custGeom>
              <a:solidFill>
                <a:srgbClr val="617087"/>
              </a:solidFill>
              <a:ln w="9525">
                <a:noFill/>
                <a:round/>
                <a:headEnd/>
                <a:tailEnd/>
              </a:ln>
            </p:spPr>
            <p:txBody>
              <a:bodyPr/>
              <a:lstStyle/>
              <a:p>
                <a:endParaRPr lang="en-US"/>
              </a:p>
            </p:txBody>
          </p:sp>
          <p:sp>
            <p:nvSpPr>
              <p:cNvPr id="21786" name="Freeform 480"/>
              <p:cNvSpPr>
                <a:spLocks/>
              </p:cNvSpPr>
              <p:nvPr/>
            </p:nvSpPr>
            <p:spPr bwMode="auto">
              <a:xfrm>
                <a:off x="2651" y="2055"/>
                <a:ext cx="19" cy="18"/>
              </a:xfrm>
              <a:custGeom>
                <a:avLst/>
                <a:gdLst>
                  <a:gd name="T0" fmla="*/ 1 w 19"/>
                  <a:gd name="T1" fmla="*/ 0 h 18"/>
                  <a:gd name="T2" fmla="*/ 0 w 19"/>
                  <a:gd name="T3" fmla="*/ 5 h 18"/>
                  <a:gd name="T4" fmla="*/ 12 w 19"/>
                  <a:gd name="T5" fmla="*/ 18 h 18"/>
                  <a:gd name="T6" fmla="*/ 19 w 19"/>
                  <a:gd name="T7" fmla="*/ 18 h 18"/>
                  <a:gd name="T8" fmla="*/ 1 w 19"/>
                  <a:gd name="T9" fmla="*/ 0 h 18"/>
                  <a:gd name="T10" fmla="*/ 0 60000 65536"/>
                  <a:gd name="T11" fmla="*/ 0 60000 65536"/>
                  <a:gd name="T12" fmla="*/ 0 60000 65536"/>
                  <a:gd name="T13" fmla="*/ 0 60000 65536"/>
                  <a:gd name="T14" fmla="*/ 0 60000 65536"/>
                  <a:gd name="T15" fmla="*/ 0 w 19"/>
                  <a:gd name="T16" fmla="*/ 0 h 18"/>
                  <a:gd name="T17" fmla="*/ 19 w 19"/>
                  <a:gd name="T18" fmla="*/ 18 h 18"/>
                </a:gdLst>
                <a:ahLst/>
                <a:cxnLst>
                  <a:cxn ang="T10">
                    <a:pos x="T0" y="T1"/>
                  </a:cxn>
                  <a:cxn ang="T11">
                    <a:pos x="T2" y="T3"/>
                  </a:cxn>
                  <a:cxn ang="T12">
                    <a:pos x="T4" y="T5"/>
                  </a:cxn>
                  <a:cxn ang="T13">
                    <a:pos x="T6" y="T7"/>
                  </a:cxn>
                  <a:cxn ang="T14">
                    <a:pos x="T8" y="T9"/>
                  </a:cxn>
                </a:cxnLst>
                <a:rect l="T15" t="T16" r="T17" b="T18"/>
                <a:pathLst>
                  <a:path w="19" h="18">
                    <a:moveTo>
                      <a:pt x="1" y="0"/>
                    </a:moveTo>
                    <a:lnTo>
                      <a:pt x="0" y="5"/>
                    </a:lnTo>
                    <a:lnTo>
                      <a:pt x="12" y="18"/>
                    </a:lnTo>
                    <a:lnTo>
                      <a:pt x="19" y="18"/>
                    </a:lnTo>
                    <a:lnTo>
                      <a:pt x="1" y="0"/>
                    </a:lnTo>
                    <a:close/>
                  </a:path>
                </a:pathLst>
              </a:custGeom>
              <a:solidFill>
                <a:srgbClr val="617087"/>
              </a:solidFill>
              <a:ln w="9525">
                <a:noFill/>
                <a:round/>
                <a:headEnd/>
                <a:tailEnd/>
              </a:ln>
            </p:spPr>
            <p:txBody>
              <a:bodyPr/>
              <a:lstStyle/>
              <a:p>
                <a:endParaRPr lang="en-US"/>
              </a:p>
            </p:txBody>
          </p:sp>
          <p:sp>
            <p:nvSpPr>
              <p:cNvPr id="21787" name="Freeform 481"/>
              <p:cNvSpPr>
                <a:spLocks/>
              </p:cNvSpPr>
              <p:nvPr/>
            </p:nvSpPr>
            <p:spPr bwMode="auto">
              <a:xfrm>
                <a:off x="2537" y="2035"/>
                <a:ext cx="226" cy="22"/>
              </a:xfrm>
              <a:custGeom>
                <a:avLst/>
                <a:gdLst>
                  <a:gd name="T0" fmla="*/ 9 w 226"/>
                  <a:gd name="T1" fmla="*/ 0 h 22"/>
                  <a:gd name="T2" fmla="*/ 0 w 226"/>
                  <a:gd name="T3" fmla="*/ 21 h 22"/>
                  <a:gd name="T4" fmla="*/ 225 w 226"/>
                  <a:gd name="T5" fmla="*/ 22 h 22"/>
                  <a:gd name="T6" fmla="*/ 226 w 226"/>
                  <a:gd name="T7" fmla="*/ 0 h 22"/>
                  <a:gd name="T8" fmla="*/ 9 w 226"/>
                  <a:gd name="T9" fmla="*/ 0 h 22"/>
                  <a:gd name="T10" fmla="*/ 0 60000 65536"/>
                  <a:gd name="T11" fmla="*/ 0 60000 65536"/>
                  <a:gd name="T12" fmla="*/ 0 60000 65536"/>
                  <a:gd name="T13" fmla="*/ 0 60000 65536"/>
                  <a:gd name="T14" fmla="*/ 0 60000 65536"/>
                  <a:gd name="T15" fmla="*/ 0 w 226"/>
                  <a:gd name="T16" fmla="*/ 0 h 22"/>
                  <a:gd name="T17" fmla="*/ 226 w 226"/>
                  <a:gd name="T18" fmla="*/ 22 h 22"/>
                </a:gdLst>
                <a:ahLst/>
                <a:cxnLst>
                  <a:cxn ang="T10">
                    <a:pos x="T0" y="T1"/>
                  </a:cxn>
                  <a:cxn ang="T11">
                    <a:pos x="T2" y="T3"/>
                  </a:cxn>
                  <a:cxn ang="T12">
                    <a:pos x="T4" y="T5"/>
                  </a:cxn>
                  <a:cxn ang="T13">
                    <a:pos x="T6" y="T7"/>
                  </a:cxn>
                  <a:cxn ang="T14">
                    <a:pos x="T8" y="T9"/>
                  </a:cxn>
                </a:cxnLst>
                <a:rect l="T15" t="T16" r="T17" b="T18"/>
                <a:pathLst>
                  <a:path w="226" h="22">
                    <a:moveTo>
                      <a:pt x="9" y="0"/>
                    </a:moveTo>
                    <a:lnTo>
                      <a:pt x="0" y="21"/>
                    </a:lnTo>
                    <a:lnTo>
                      <a:pt x="225" y="22"/>
                    </a:lnTo>
                    <a:lnTo>
                      <a:pt x="226" y="0"/>
                    </a:lnTo>
                    <a:lnTo>
                      <a:pt x="9" y="0"/>
                    </a:lnTo>
                    <a:close/>
                  </a:path>
                </a:pathLst>
              </a:custGeom>
              <a:solidFill>
                <a:srgbClr val="304259"/>
              </a:solidFill>
              <a:ln w="9525">
                <a:noFill/>
                <a:round/>
                <a:headEnd/>
                <a:tailEnd/>
              </a:ln>
            </p:spPr>
            <p:txBody>
              <a:bodyPr/>
              <a:lstStyle/>
              <a:p>
                <a:endParaRPr lang="en-US"/>
              </a:p>
            </p:txBody>
          </p:sp>
          <p:sp>
            <p:nvSpPr>
              <p:cNvPr id="21788" name="Freeform 482"/>
              <p:cNvSpPr>
                <a:spLocks/>
              </p:cNvSpPr>
              <p:nvPr/>
            </p:nvSpPr>
            <p:spPr bwMode="auto">
              <a:xfrm>
                <a:off x="2546" y="2035"/>
                <a:ext cx="217" cy="14"/>
              </a:xfrm>
              <a:custGeom>
                <a:avLst/>
                <a:gdLst>
                  <a:gd name="T0" fmla="*/ 0 w 217"/>
                  <a:gd name="T1" fmla="*/ 0 h 14"/>
                  <a:gd name="T2" fmla="*/ 0 w 217"/>
                  <a:gd name="T3" fmla="*/ 13 h 14"/>
                  <a:gd name="T4" fmla="*/ 216 w 217"/>
                  <a:gd name="T5" fmla="*/ 14 h 14"/>
                  <a:gd name="T6" fmla="*/ 217 w 217"/>
                  <a:gd name="T7" fmla="*/ 0 h 14"/>
                  <a:gd name="T8" fmla="*/ 0 w 217"/>
                  <a:gd name="T9" fmla="*/ 0 h 14"/>
                  <a:gd name="T10" fmla="*/ 0 60000 65536"/>
                  <a:gd name="T11" fmla="*/ 0 60000 65536"/>
                  <a:gd name="T12" fmla="*/ 0 60000 65536"/>
                  <a:gd name="T13" fmla="*/ 0 60000 65536"/>
                  <a:gd name="T14" fmla="*/ 0 60000 65536"/>
                  <a:gd name="T15" fmla="*/ 0 w 217"/>
                  <a:gd name="T16" fmla="*/ 0 h 14"/>
                  <a:gd name="T17" fmla="*/ 217 w 217"/>
                  <a:gd name="T18" fmla="*/ 14 h 14"/>
                </a:gdLst>
                <a:ahLst/>
                <a:cxnLst>
                  <a:cxn ang="T10">
                    <a:pos x="T0" y="T1"/>
                  </a:cxn>
                  <a:cxn ang="T11">
                    <a:pos x="T2" y="T3"/>
                  </a:cxn>
                  <a:cxn ang="T12">
                    <a:pos x="T4" y="T5"/>
                  </a:cxn>
                  <a:cxn ang="T13">
                    <a:pos x="T6" y="T7"/>
                  </a:cxn>
                  <a:cxn ang="T14">
                    <a:pos x="T8" y="T9"/>
                  </a:cxn>
                </a:cxnLst>
                <a:rect l="T15" t="T16" r="T17" b="T18"/>
                <a:pathLst>
                  <a:path w="217" h="14">
                    <a:moveTo>
                      <a:pt x="0" y="0"/>
                    </a:moveTo>
                    <a:lnTo>
                      <a:pt x="0" y="13"/>
                    </a:lnTo>
                    <a:lnTo>
                      <a:pt x="216" y="14"/>
                    </a:lnTo>
                    <a:lnTo>
                      <a:pt x="217" y="0"/>
                    </a:lnTo>
                    <a:lnTo>
                      <a:pt x="0" y="0"/>
                    </a:lnTo>
                    <a:close/>
                  </a:path>
                </a:pathLst>
              </a:custGeom>
              <a:solidFill>
                <a:srgbClr val="0F1E30"/>
              </a:solidFill>
              <a:ln w="9525">
                <a:noFill/>
                <a:round/>
                <a:headEnd/>
                <a:tailEnd/>
              </a:ln>
            </p:spPr>
            <p:txBody>
              <a:bodyPr/>
              <a:lstStyle/>
              <a:p>
                <a:endParaRPr lang="en-US"/>
              </a:p>
            </p:txBody>
          </p:sp>
          <p:sp>
            <p:nvSpPr>
              <p:cNvPr id="21789" name="Freeform 483"/>
              <p:cNvSpPr>
                <a:spLocks/>
              </p:cNvSpPr>
              <p:nvPr/>
            </p:nvSpPr>
            <p:spPr bwMode="auto">
              <a:xfrm>
                <a:off x="2575" y="2060"/>
                <a:ext cx="26" cy="14"/>
              </a:xfrm>
              <a:custGeom>
                <a:avLst/>
                <a:gdLst>
                  <a:gd name="T0" fmla="*/ 17 w 26"/>
                  <a:gd name="T1" fmla="*/ 0 h 14"/>
                  <a:gd name="T2" fmla="*/ 0 w 26"/>
                  <a:gd name="T3" fmla="*/ 14 h 14"/>
                  <a:gd name="T4" fmla="*/ 26 w 26"/>
                  <a:gd name="T5" fmla="*/ 13 h 14"/>
                  <a:gd name="T6" fmla="*/ 17 w 26"/>
                  <a:gd name="T7" fmla="*/ 0 h 14"/>
                  <a:gd name="T8" fmla="*/ 0 60000 65536"/>
                  <a:gd name="T9" fmla="*/ 0 60000 65536"/>
                  <a:gd name="T10" fmla="*/ 0 60000 65536"/>
                  <a:gd name="T11" fmla="*/ 0 60000 65536"/>
                  <a:gd name="T12" fmla="*/ 0 w 26"/>
                  <a:gd name="T13" fmla="*/ 0 h 14"/>
                  <a:gd name="T14" fmla="*/ 26 w 26"/>
                  <a:gd name="T15" fmla="*/ 14 h 14"/>
                </a:gdLst>
                <a:ahLst/>
                <a:cxnLst>
                  <a:cxn ang="T8">
                    <a:pos x="T0" y="T1"/>
                  </a:cxn>
                  <a:cxn ang="T9">
                    <a:pos x="T2" y="T3"/>
                  </a:cxn>
                  <a:cxn ang="T10">
                    <a:pos x="T4" y="T5"/>
                  </a:cxn>
                  <a:cxn ang="T11">
                    <a:pos x="T6" y="T7"/>
                  </a:cxn>
                </a:cxnLst>
                <a:rect l="T12" t="T13" r="T14" b="T15"/>
                <a:pathLst>
                  <a:path w="26" h="14">
                    <a:moveTo>
                      <a:pt x="17" y="0"/>
                    </a:moveTo>
                    <a:lnTo>
                      <a:pt x="0" y="14"/>
                    </a:lnTo>
                    <a:lnTo>
                      <a:pt x="26" y="13"/>
                    </a:lnTo>
                    <a:lnTo>
                      <a:pt x="17" y="0"/>
                    </a:lnTo>
                    <a:close/>
                  </a:path>
                </a:pathLst>
              </a:custGeom>
              <a:solidFill>
                <a:srgbClr val="828FA1"/>
              </a:solidFill>
              <a:ln w="9525">
                <a:noFill/>
                <a:round/>
                <a:headEnd/>
                <a:tailEnd/>
              </a:ln>
            </p:spPr>
            <p:txBody>
              <a:bodyPr/>
              <a:lstStyle/>
              <a:p>
                <a:endParaRPr lang="en-US"/>
              </a:p>
            </p:txBody>
          </p:sp>
          <p:sp>
            <p:nvSpPr>
              <p:cNvPr id="21790" name="Freeform 484"/>
              <p:cNvSpPr>
                <a:spLocks/>
              </p:cNvSpPr>
              <p:nvPr/>
            </p:nvSpPr>
            <p:spPr bwMode="auto">
              <a:xfrm>
                <a:off x="2635" y="2060"/>
                <a:ext cx="28" cy="13"/>
              </a:xfrm>
              <a:custGeom>
                <a:avLst/>
                <a:gdLst>
                  <a:gd name="T0" fmla="*/ 16 w 28"/>
                  <a:gd name="T1" fmla="*/ 0 h 13"/>
                  <a:gd name="T2" fmla="*/ 0 w 28"/>
                  <a:gd name="T3" fmla="*/ 13 h 13"/>
                  <a:gd name="T4" fmla="*/ 28 w 28"/>
                  <a:gd name="T5" fmla="*/ 13 h 13"/>
                  <a:gd name="T6" fmla="*/ 16 w 28"/>
                  <a:gd name="T7" fmla="*/ 0 h 13"/>
                  <a:gd name="T8" fmla="*/ 0 60000 65536"/>
                  <a:gd name="T9" fmla="*/ 0 60000 65536"/>
                  <a:gd name="T10" fmla="*/ 0 60000 65536"/>
                  <a:gd name="T11" fmla="*/ 0 60000 65536"/>
                  <a:gd name="T12" fmla="*/ 0 w 28"/>
                  <a:gd name="T13" fmla="*/ 0 h 13"/>
                  <a:gd name="T14" fmla="*/ 28 w 28"/>
                  <a:gd name="T15" fmla="*/ 13 h 13"/>
                </a:gdLst>
                <a:ahLst/>
                <a:cxnLst>
                  <a:cxn ang="T8">
                    <a:pos x="T0" y="T1"/>
                  </a:cxn>
                  <a:cxn ang="T9">
                    <a:pos x="T2" y="T3"/>
                  </a:cxn>
                  <a:cxn ang="T10">
                    <a:pos x="T4" y="T5"/>
                  </a:cxn>
                  <a:cxn ang="T11">
                    <a:pos x="T6" y="T7"/>
                  </a:cxn>
                </a:cxnLst>
                <a:rect l="T12" t="T13" r="T14" b="T15"/>
                <a:pathLst>
                  <a:path w="28" h="13">
                    <a:moveTo>
                      <a:pt x="16" y="0"/>
                    </a:moveTo>
                    <a:lnTo>
                      <a:pt x="0" y="13"/>
                    </a:lnTo>
                    <a:lnTo>
                      <a:pt x="28" y="13"/>
                    </a:lnTo>
                    <a:lnTo>
                      <a:pt x="16" y="0"/>
                    </a:lnTo>
                    <a:close/>
                  </a:path>
                </a:pathLst>
              </a:custGeom>
              <a:solidFill>
                <a:srgbClr val="828FA1"/>
              </a:solidFill>
              <a:ln w="9525">
                <a:noFill/>
                <a:round/>
                <a:headEnd/>
                <a:tailEnd/>
              </a:ln>
            </p:spPr>
            <p:txBody>
              <a:bodyPr/>
              <a:lstStyle/>
              <a:p>
                <a:endParaRPr lang="en-US"/>
              </a:p>
            </p:txBody>
          </p:sp>
          <p:sp>
            <p:nvSpPr>
              <p:cNvPr id="21791" name="Freeform 485"/>
              <p:cNvSpPr>
                <a:spLocks/>
              </p:cNvSpPr>
              <p:nvPr/>
            </p:nvSpPr>
            <p:spPr bwMode="auto">
              <a:xfrm>
                <a:off x="2697" y="2060"/>
                <a:ext cx="27" cy="14"/>
              </a:xfrm>
              <a:custGeom>
                <a:avLst/>
                <a:gdLst>
                  <a:gd name="T0" fmla="*/ 14 w 27"/>
                  <a:gd name="T1" fmla="*/ 0 h 14"/>
                  <a:gd name="T2" fmla="*/ 0 w 27"/>
                  <a:gd name="T3" fmla="*/ 14 h 14"/>
                  <a:gd name="T4" fmla="*/ 27 w 27"/>
                  <a:gd name="T5" fmla="*/ 14 h 14"/>
                  <a:gd name="T6" fmla="*/ 14 w 27"/>
                  <a:gd name="T7" fmla="*/ 0 h 14"/>
                  <a:gd name="T8" fmla="*/ 0 60000 65536"/>
                  <a:gd name="T9" fmla="*/ 0 60000 65536"/>
                  <a:gd name="T10" fmla="*/ 0 60000 65536"/>
                  <a:gd name="T11" fmla="*/ 0 60000 65536"/>
                  <a:gd name="T12" fmla="*/ 0 w 27"/>
                  <a:gd name="T13" fmla="*/ 0 h 14"/>
                  <a:gd name="T14" fmla="*/ 27 w 27"/>
                  <a:gd name="T15" fmla="*/ 14 h 14"/>
                </a:gdLst>
                <a:ahLst/>
                <a:cxnLst>
                  <a:cxn ang="T8">
                    <a:pos x="T0" y="T1"/>
                  </a:cxn>
                  <a:cxn ang="T9">
                    <a:pos x="T2" y="T3"/>
                  </a:cxn>
                  <a:cxn ang="T10">
                    <a:pos x="T4" y="T5"/>
                  </a:cxn>
                  <a:cxn ang="T11">
                    <a:pos x="T6" y="T7"/>
                  </a:cxn>
                </a:cxnLst>
                <a:rect l="T12" t="T13" r="T14" b="T15"/>
                <a:pathLst>
                  <a:path w="27" h="14">
                    <a:moveTo>
                      <a:pt x="14" y="0"/>
                    </a:moveTo>
                    <a:lnTo>
                      <a:pt x="0" y="14"/>
                    </a:lnTo>
                    <a:lnTo>
                      <a:pt x="27" y="14"/>
                    </a:lnTo>
                    <a:lnTo>
                      <a:pt x="14" y="0"/>
                    </a:lnTo>
                    <a:close/>
                  </a:path>
                </a:pathLst>
              </a:custGeom>
              <a:solidFill>
                <a:srgbClr val="828FA1"/>
              </a:solidFill>
              <a:ln w="9525">
                <a:noFill/>
                <a:round/>
                <a:headEnd/>
                <a:tailEnd/>
              </a:ln>
            </p:spPr>
            <p:txBody>
              <a:bodyPr/>
              <a:lstStyle/>
              <a:p>
                <a:endParaRPr lang="en-US"/>
              </a:p>
            </p:txBody>
          </p:sp>
          <p:sp>
            <p:nvSpPr>
              <p:cNvPr id="21792" name="Freeform 486"/>
              <p:cNvSpPr>
                <a:spLocks/>
              </p:cNvSpPr>
              <p:nvPr/>
            </p:nvSpPr>
            <p:spPr bwMode="auto">
              <a:xfrm>
                <a:off x="2711" y="2055"/>
                <a:ext cx="18" cy="19"/>
              </a:xfrm>
              <a:custGeom>
                <a:avLst/>
                <a:gdLst>
                  <a:gd name="T0" fmla="*/ 0 w 18"/>
                  <a:gd name="T1" fmla="*/ 5 h 19"/>
                  <a:gd name="T2" fmla="*/ 0 w 18"/>
                  <a:gd name="T3" fmla="*/ 0 h 19"/>
                  <a:gd name="T4" fmla="*/ 18 w 18"/>
                  <a:gd name="T5" fmla="*/ 19 h 19"/>
                  <a:gd name="T6" fmla="*/ 13 w 18"/>
                  <a:gd name="T7" fmla="*/ 19 h 19"/>
                  <a:gd name="T8" fmla="*/ 0 w 18"/>
                  <a:gd name="T9" fmla="*/ 5 h 19"/>
                  <a:gd name="T10" fmla="*/ 0 60000 65536"/>
                  <a:gd name="T11" fmla="*/ 0 60000 65536"/>
                  <a:gd name="T12" fmla="*/ 0 60000 65536"/>
                  <a:gd name="T13" fmla="*/ 0 60000 65536"/>
                  <a:gd name="T14" fmla="*/ 0 60000 65536"/>
                  <a:gd name="T15" fmla="*/ 0 w 18"/>
                  <a:gd name="T16" fmla="*/ 0 h 19"/>
                  <a:gd name="T17" fmla="*/ 18 w 18"/>
                  <a:gd name="T18" fmla="*/ 19 h 19"/>
                </a:gdLst>
                <a:ahLst/>
                <a:cxnLst>
                  <a:cxn ang="T10">
                    <a:pos x="T0" y="T1"/>
                  </a:cxn>
                  <a:cxn ang="T11">
                    <a:pos x="T2" y="T3"/>
                  </a:cxn>
                  <a:cxn ang="T12">
                    <a:pos x="T4" y="T5"/>
                  </a:cxn>
                  <a:cxn ang="T13">
                    <a:pos x="T6" y="T7"/>
                  </a:cxn>
                  <a:cxn ang="T14">
                    <a:pos x="T8" y="T9"/>
                  </a:cxn>
                </a:cxnLst>
                <a:rect l="T15" t="T16" r="T17" b="T18"/>
                <a:pathLst>
                  <a:path w="18" h="19">
                    <a:moveTo>
                      <a:pt x="0" y="5"/>
                    </a:moveTo>
                    <a:lnTo>
                      <a:pt x="0" y="0"/>
                    </a:lnTo>
                    <a:lnTo>
                      <a:pt x="18" y="19"/>
                    </a:lnTo>
                    <a:lnTo>
                      <a:pt x="13" y="19"/>
                    </a:lnTo>
                    <a:lnTo>
                      <a:pt x="0" y="5"/>
                    </a:lnTo>
                    <a:close/>
                  </a:path>
                </a:pathLst>
              </a:custGeom>
              <a:solidFill>
                <a:srgbClr val="617087"/>
              </a:solidFill>
              <a:ln w="9525">
                <a:noFill/>
                <a:round/>
                <a:headEnd/>
                <a:tailEnd/>
              </a:ln>
            </p:spPr>
            <p:txBody>
              <a:bodyPr/>
              <a:lstStyle/>
              <a:p>
                <a:endParaRPr lang="en-US"/>
              </a:p>
            </p:txBody>
          </p:sp>
          <p:sp>
            <p:nvSpPr>
              <p:cNvPr id="21793" name="Freeform 487"/>
              <p:cNvSpPr>
                <a:spLocks/>
              </p:cNvSpPr>
              <p:nvPr/>
            </p:nvSpPr>
            <p:spPr bwMode="auto">
              <a:xfrm>
                <a:off x="2548" y="2048"/>
                <a:ext cx="41" cy="18"/>
              </a:xfrm>
              <a:custGeom>
                <a:avLst/>
                <a:gdLst>
                  <a:gd name="T0" fmla="*/ 14 w 41"/>
                  <a:gd name="T1" fmla="*/ 18 h 18"/>
                  <a:gd name="T2" fmla="*/ 0 w 41"/>
                  <a:gd name="T3" fmla="*/ 0 h 18"/>
                  <a:gd name="T4" fmla="*/ 41 w 41"/>
                  <a:gd name="T5" fmla="*/ 0 h 18"/>
                  <a:gd name="T6" fmla="*/ 14 w 41"/>
                  <a:gd name="T7" fmla="*/ 18 h 18"/>
                  <a:gd name="T8" fmla="*/ 0 60000 65536"/>
                  <a:gd name="T9" fmla="*/ 0 60000 65536"/>
                  <a:gd name="T10" fmla="*/ 0 60000 65536"/>
                  <a:gd name="T11" fmla="*/ 0 60000 65536"/>
                  <a:gd name="T12" fmla="*/ 0 w 41"/>
                  <a:gd name="T13" fmla="*/ 0 h 18"/>
                  <a:gd name="T14" fmla="*/ 41 w 41"/>
                  <a:gd name="T15" fmla="*/ 18 h 18"/>
                </a:gdLst>
                <a:ahLst/>
                <a:cxnLst>
                  <a:cxn ang="T8">
                    <a:pos x="T0" y="T1"/>
                  </a:cxn>
                  <a:cxn ang="T9">
                    <a:pos x="T2" y="T3"/>
                  </a:cxn>
                  <a:cxn ang="T10">
                    <a:pos x="T4" y="T5"/>
                  </a:cxn>
                  <a:cxn ang="T11">
                    <a:pos x="T6" y="T7"/>
                  </a:cxn>
                </a:cxnLst>
                <a:rect l="T12" t="T13" r="T14" b="T15"/>
                <a:pathLst>
                  <a:path w="41" h="18">
                    <a:moveTo>
                      <a:pt x="14" y="18"/>
                    </a:moveTo>
                    <a:lnTo>
                      <a:pt x="0" y="0"/>
                    </a:lnTo>
                    <a:lnTo>
                      <a:pt x="41" y="0"/>
                    </a:lnTo>
                    <a:lnTo>
                      <a:pt x="14" y="18"/>
                    </a:lnTo>
                    <a:close/>
                  </a:path>
                </a:pathLst>
              </a:custGeom>
              <a:solidFill>
                <a:srgbClr val="000000"/>
              </a:solidFill>
              <a:ln w="9525">
                <a:noFill/>
                <a:round/>
                <a:headEnd/>
                <a:tailEnd/>
              </a:ln>
            </p:spPr>
            <p:txBody>
              <a:bodyPr/>
              <a:lstStyle/>
              <a:p>
                <a:endParaRPr lang="en-US"/>
              </a:p>
            </p:txBody>
          </p:sp>
          <p:sp>
            <p:nvSpPr>
              <p:cNvPr id="21794" name="Freeform 488"/>
              <p:cNvSpPr>
                <a:spLocks/>
              </p:cNvSpPr>
              <p:nvPr/>
            </p:nvSpPr>
            <p:spPr bwMode="auto">
              <a:xfrm>
                <a:off x="2601" y="2048"/>
                <a:ext cx="42" cy="19"/>
              </a:xfrm>
              <a:custGeom>
                <a:avLst/>
                <a:gdLst>
                  <a:gd name="T0" fmla="*/ 17 w 42"/>
                  <a:gd name="T1" fmla="*/ 19 h 19"/>
                  <a:gd name="T2" fmla="*/ 0 w 42"/>
                  <a:gd name="T3" fmla="*/ 0 h 19"/>
                  <a:gd name="T4" fmla="*/ 42 w 42"/>
                  <a:gd name="T5" fmla="*/ 0 h 19"/>
                  <a:gd name="T6" fmla="*/ 17 w 42"/>
                  <a:gd name="T7" fmla="*/ 19 h 19"/>
                  <a:gd name="T8" fmla="*/ 0 60000 65536"/>
                  <a:gd name="T9" fmla="*/ 0 60000 65536"/>
                  <a:gd name="T10" fmla="*/ 0 60000 65536"/>
                  <a:gd name="T11" fmla="*/ 0 60000 65536"/>
                  <a:gd name="T12" fmla="*/ 0 w 42"/>
                  <a:gd name="T13" fmla="*/ 0 h 19"/>
                  <a:gd name="T14" fmla="*/ 42 w 42"/>
                  <a:gd name="T15" fmla="*/ 19 h 19"/>
                </a:gdLst>
                <a:ahLst/>
                <a:cxnLst>
                  <a:cxn ang="T8">
                    <a:pos x="T0" y="T1"/>
                  </a:cxn>
                  <a:cxn ang="T9">
                    <a:pos x="T2" y="T3"/>
                  </a:cxn>
                  <a:cxn ang="T10">
                    <a:pos x="T4" y="T5"/>
                  </a:cxn>
                  <a:cxn ang="T11">
                    <a:pos x="T6" y="T7"/>
                  </a:cxn>
                </a:cxnLst>
                <a:rect l="T12" t="T13" r="T14" b="T15"/>
                <a:pathLst>
                  <a:path w="42" h="19">
                    <a:moveTo>
                      <a:pt x="17" y="19"/>
                    </a:moveTo>
                    <a:lnTo>
                      <a:pt x="0" y="0"/>
                    </a:lnTo>
                    <a:lnTo>
                      <a:pt x="42" y="0"/>
                    </a:lnTo>
                    <a:lnTo>
                      <a:pt x="17" y="19"/>
                    </a:lnTo>
                    <a:close/>
                  </a:path>
                </a:pathLst>
              </a:custGeom>
              <a:solidFill>
                <a:srgbClr val="000000"/>
              </a:solidFill>
              <a:ln w="9525">
                <a:noFill/>
                <a:round/>
                <a:headEnd/>
                <a:tailEnd/>
              </a:ln>
            </p:spPr>
            <p:txBody>
              <a:bodyPr/>
              <a:lstStyle/>
              <a:p>
                <a:endParaRPr lang="en-US"/>
              </a:p>
            </p:txBody>
          </p:sp>
          <p:sp>
            <p:nvSpPr>
              <p:cNvPr id="21795" name="Freeform 489"/>
              <p:cNvSpPr>
                <a:spLocks/>
              </p:cNvSpPr>
              <p:nvPr/>
            </p:nvSpPr>
            <p:spPr bwMode="auto">
              <a:xfrm>
                <a:off x="2663" y="2049"/>
                <a:ext cx="41" cy="19"/>
              </a:xfrm>
              <a:custGeom>
                <a:avLst/>
                <a:gdLst>
                  <a:gd name="T0" fmla="*/ 17 w 41"/>
                  <a:gd name="T1" fmla="*/ 19 h 19"/>
                  <a:gd name="T2" fmla="*/ 0 w 41"/>
                  <a:gd name="T3" fmla="*/ 0 h 19"/>
                  <a:gd name="T4" fmla="*/ 41 w 41"/>
                  <a:gd name="T5" fmla="*/ 0 h 19"/>
                  <a:gd name="T6" fmla="*/ 17 w 41"/>
                  <a:gd name="T7" fmla="*/ 19 h 19"/>
                  <a:gd name="T8" fmla="*/ 0 60000 65536"/>
                  <a:gd name="T9" fmla="*/ 0 60000 65536"/>
                  <a:gd name="T10" fmla="*/ 0 60000 65536"/>
                  <a:gd name="T11" fmla="*/ 0 60000 65536"/>
                  <a:gd name="T12" fmla="*/ 0 w 41"/>
                  <a:gd name="T13" fmla="*/ 0 h 19"/>
                  <a:gd name="T14" fmla="*/ 41 w 41"/>
                  <a:gd name="T15" fmla="*/ 19 h 19"/>
                </a:gdLst>
                <a:ahLst/>
                <a:cxnLst>
                  <a:cxn ang="T8">
                    <a:pos x="T0" y="T1"/>
                  </a:cxn>
                  <a:cxn ang="T9">
                    <a:pos x="T2" y="T3"/>
                  </a:cxn>
                  <a:cxn ang="T10">
                    <a:pos x="T4" y="T5"/>
                  </a:cxn>
                  <a:cxn ang="T11">
                    <a:pos x="T6" y="T7"/>
                  </a:cxn>
                </a:cxnLst>
                <a:rect l="T12" t="T13" r="T14" b="T15"/>
                <a:pathLst>
                  <a:path w="41" h="19">
                    <a:moveTo>
                      <a:pt x="17" y="19"/>
                    </a:moveTo>
                    <a:lnTo>
                      <a:pt x="0" y="0"/>
                    </a:lnTo>
                    <a:lnTo>
                      <a:pt x="41" y="0"/>
                    </a:lnTo>
                    <a:lnTo>
                      <a:pt x="17" y="19"/>
                    </a:lnTo>
                    <a:close/>
                  </a:path>
                </a:pathLst>
              </a:custGeom>
              <a:solidFill>
                <a:srgbClr val="000000"/>
              </a:solidFill>
              <a:ln w="9525">
                <a:noFill/>
                <a:round/>
                <a:headEnd/>
                <a:tailEnd/>
              </a:ln>
            </p:spPr>
            <p:txBody>
              <a:bodyPr/>
              <a:lstStyle/>
              <a:p>
                <a:endParaRPr lang="en-US"/>
              </a:p>
            </p:txBody>
          </p:sp>
          <p:sp>
            <p:nvSpPr>
              <p:cNvPr id="21796" name="Freeform 490"/>
              <p:cNvSpPr>
                <a:spLocks/>
              </p:cNvSpPr>
              <p:nvPr/>
            </p:nvSpPr>
            <p:spPr bwMode="auto">
              <a:xfrm>
                <a:off x="2718" y="2048"/>
                <a:ext cx="42" cy="20"/>
              </a:xfrm>
              <a:custGeom>
                <a:avLst/>
                <a:gdLst>
                  <a:gd name="T0" fmla="*/ 20 w 42"/>
                  <a:gd name="T1" fmla="*/ 20 h 20"/>
                  <a:gd name="T2" fmla="*/ 0 w 42"/>
                  <a:gd name="T3" fmla="*/ 0 h 20"/>
                  <a:gd name="T4" fmla="*/ 42 w 42"/>
                  <a:gd name="T5" fmla="*/ 0 h 20"/>
                  <a:gd name="T6" fmla="*/ 20 w 42"/>
                  <a:gd name="T7" fmla="*/ 20 h 20"/>
                  <a:gd name="T8" fmla="*/ 0 60000 65536"/>
                  <a:gd name="T9" fmla="*/ 0 60000 65536"/>
                  <a:gd name="T10" fmla="*/ 0 60000 65536"/>
                  <a:gd name="T11" fmla="*/ 0 60000 65536"/>
                  <a:gd name="T12" fmla="*/ 0 w 42"/>
                  <a:gd name="T13" fmla="*/ 0 h 20"/>
                  <a:gd name="T14" fmla="*/ 42 w 42"/>
                  <a:gd name="T15" fmla="*/ 20 h 20"/>
                </a:gdLst>
                <a:ahLst/>
                <a:cxnLst>
                  <a:cxn ang="T8">
                    <a:pos x="T0" y="T1"/>
                  </a:cxn>
                  <a:cxn ang="T9">
                    <a:pos x="T2" y="T3"/>
                  </a:cxn>
                  <a:cxn ang="T10">
                    <a:pos x="T4" y="T5"/>
                  </a:cxn>
                  <a:cxn ang="T11">
                    <a:pos x="T6" y="T7"/>
                  </a:cxn>
                </a:cxnLst>
                <a:rect l="T12" t="T13" r="T14" b="T15"/>
                <a:pathLst>
                  <a:path w="42" h="20">
                    <a:moveTo>
                      <a:pt x="20" y="20"/>
                    </a:moveTo>
                    <a:lnTo>
                      <a:pt x="0" y="0"/>
                    </a:lnTo>
                    <a:lnTo>
                      <a:pt x="42" y="0"/>
                    </a:lnTo>
                    <a:lnTo>
                      <a:pt x="20" y="20"/>
                    </a:lnTo>
                    <a:close/>
                  </a:path>
                </a:pathLst>
              </a:custGeom>
              <a:solidFill>
                <a:srgbClr val="000000"/>
              </a:solidFill>
              <a:ln w="9525">
                <a:noFill/>
                <a:round/>
                <a:headEnd/>
                <a:tailEnd/>
              </a:ln>
            </p:spPr>
            <p:txBody>
              <a:bodyPr/>
              <a:lstStyle/>
              <a:p>
                <a:endParaRPr lang="en-US"/>
              </a:p>
            </p:txBody>
          </p:sp>
          <p:sp>
            <p:nvSpPr>
              <p:cNvPr id="21797" name="Freeform 491"/>
              <p:cNvSpPr>
                <a:spLocks/>
              </p:cNvSpPr>
              <p:nvPr/>
            </p:nvSpPr>
            <p:spPr bwMode="auto">
              <a:xfrm>
                <a:off x="2554" y="2056"/>
                <a:ext cx="23" cy="10"/>
              </a:xfrm>
              <a:custGeom>
                <a:avLst/>
                <a:gdLst>
                  <a:gd name="T0" fmla="*/ 0 w 23"/>
                  <a:gd name="T1" fmla="*/ 0 h 10"/>
                  <a:gd name="T2" fmla="*/ 23 w 23"/>
                  <a:gd name="T3" fmla="*/ 0 h 10"/>
                  <a:gd name="T4" fmla="*/ 8 w 23"/>
                  <a:gd name="T5" fmla="*/ 10 h 10"/>
                  <a:gd name="T6" fmla="*/ 0 w 23"/>
                  <a:gd name="T7" fmla="*/ 0 h 10"/>
                  <a:gd name="T8" fmla="*/ 0 60000 65536"/>
                  <a:gd name="T9" fmla="*/ 0 60000 65536"/>
                  <a:gd name="T10" fmla="*/ 0 60000 65536"/>
                  <a:gd name="T11" fmla="*/ 0 60000 65536"/>
                  <a:gd name="T12" fmla="*/ 0 w 23"/>
                  <a:gd name="T13" fmla="*/ 0 h 10"/>
                  <a:gd name="T14" fmla="*/ 23 w 23"/>
                  <a:gd name="T15" fmla="*/ 10 h 10"/>
                </a:gdLst>
                <a:ahLst/>
                <a:cxnLst>
                  <a:cxn ang="T8">
                    <a:pos x="T0" y="T1"/>
                  </a:cxn>
                  <a:cxn ang="T9">
                    <a:pos x="T2" y="T3"/>
                  </a:cxn>
                  <a:cxn ang="T10">
                    <a:pos x="T4" y="T5"/>
                  </a:cxn>
                  <a:cxn ang="T11">
                    <a:pos x="T6" y="T7"/>
                  </a:cxn>
                </a:cxnLst>
                <a:rect l="T12" t="T13" r="T14" b="T15"/>
                <a:pathLst>
                  <a:path w="23" h="10">
                    <a:moveTo>
                      <a:pt x="0" y="0"/>
                    </a:moveTo>
                    <a:lnTo>
                      <a:pt x="23" y="0"/>
                    </a:lnTo>
                    <a:lnTo>
                      <a:pt x="8" y="10"/>
                    </a:lnTo>
                    <a:lnTo>
                      <a:pt x="0" y="0"/>
                    </a:lnTo>
                    <a:close/>
                  </a:path>
                </a:pathLst>
              </a:custGeom>
              <a:solidFill>
                <a:srgbClr val="828FA1"/>
              </a:solidFill>
              <a:ln w="9525">
                <a:noFill/>
                <a:round/>
                <a:headEnd/>
                <a:tailEnd/>
              </a:ln>
            </p:spPr>
            <p:txBody>
              <a:bodyPr/>
              <a:lstStyle/>
              <a:p>
                <a:endParaRPr lang="en-US"/>
              </a:p>
            </p:txBody>
          </p:sp>
          <p:sp>
            <p:nvSpPr>
              <p:cNvPr id="21798" name="Freeform 492"/>
              <p:cNvSpPr>
                <a:spLocks/>
              </p:cNvSpPr>
              <p:nvPr/>
            </p:nvSpPr>
            <p:spPr bwMode="auto">
              <a:xfrm>
                <a:off x="2609" y="2056"/>
                <a:ext cx="23" cy="11"/>
              </a:xfrm>
              <a:custGeom>
                <a:avLst/>
                <a:gdLst>
                  <a:gd name="T0" fmla="*/ 0 w 23"/>
                  <a:gd name="T1" fmla="*/ 1 h 11"/>
                  <a:gd name="T2" fmla="*/ 23 w 23"/>
                  <a:gd name="T3" fmla="*/ 0 h 11"/>
                  <a:gd name="T4" fmla="*/ 9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9" y="11"/>
                    </a:lnTo>
                    <a:lnTo>
                      <a:pt x="0" y="1"/>
                    </a:lnTo>
                    <a:close/>
                  </a:path>
                </a:pathLst>
              </a:custGeom>
              <a:solidFill>
                <a:srgbClr val="828FA1"/>
              </a:solidFill>
              <a:ln w="9525">
                <a:noFill/>
                <a:round/>
                <a:headEnd/>
                <a:tailEnd/>
              </a:ln>
            </p:spPr>
            <p:txBody>
              <a:bodyPr/>
              <a:lstStyle/>
              <a:p>
                <a:endParaRPr lang="en-US"/>
              </a:p>
            </p:txBody>
          </p:sp>
          <p:sp>
            <p:nvSpPr>
              <p:cNvPr id="21799" name="Freeform 493"/>
              <p:cNvSpPr>
                <a:spLocks/>
              </p:cNvSpPr>
              <p:nvPr/>
            </p:nvSpPr>
            <p:spPr bwMode="auto">
              <a:xfrm>
                <a:off x="2554" y="2052"/>
                <a:ext cx="30" cy="7"/>
              </a:xfrm>
              <a:custGeom>
                <a:avLst/>
                <a:gdLst>
                  <a:gd name="T0" fmla="*/ 30 w 30"/>
                  <a:gd name="T1" fmla="*/ 0 h 7"/>
                  <a:gd name="T2" fmla="*/ 0 w 30"/>
                  <a:gd name="T3" fmla="*/ 0 h 7"/>
                  <a:gd name="T4" fmla="*/ 0 w 30"/>
                  <a:gd name="T5" fmla="*/ 4 h 7"/>
                  <a:gd name="T6" fmla="*/ 2 w 30"/>
                  <a:gd name="T7" fmla="*/ 7 h 7"/>
                  <a:gd name="T8" fmla="*/ 20 w 30"/>
                  <a:gd name="T9" fmla="*/ 6 h 7"/>
                  <a:gd name="T10" fmla="*/ 30 w 30"/>
                  <a:gd name="T11" fmla="*/ 0 h 7"/>
                  <a:gd name="T12" fmla="*/ 0 60000 65536"/>
                  <a:gd name="T13" fmla="*/ 0 60000 65536"/>
                  <a:gd name="T14" fmla="*/ 0 60000 65536"/>
                  <a:gd name="T15" fmla="*/ 0 60000 65536"/>
                  <a:gd name="T16" fmla="*/ 0 60000 65536"/>
                  <a:gd name="T17" fmla="*/ 0 60000 65536"/>
                  <a:gd name="T18" fmla="*/ 0 w 30"/>
                  <a:gd name="T19" fmla="*/ 0 h 7"/>
                  <a:gd name="T20" fmla="*/ 30 w 30"/>
                  <a:gd name="T21" fmla="*/ 7 h 7"/>
                </a:gdLst>
                <a:ahLst/>
                <a:cxnLst>
                  <a:cxn ang="T12">
                    <a:pos x="T0" y="T1"/>
                  </a:cxn>
                  <a:cxn ang="T13">
                    <a:pos x="T2" y="T3"/>
                  </a:cxn>
                  <a:cxn ang="T14">
                    <a:pos x="T4" y="T5"/>
                  </a:cxn>
                  <a:cxn ang="T15">
                    <a:pos x="T6" y="T7"/>
                  </a:cxn>
                  <a:cxn ang="T16">
                    <a:pos x="T8" y="T9"/>
                  </a:cxn>
                  <a:cxn ang="T17">
                    <a:pos x="T10" y="T11"/>
                  </a:cxn>
                </a:cxnLst>
                <a:rect l="T18" t="T19" r="T20" b="T21"/>
                <a:pathLst>
                  <a:path w="30" h="7">
                    <a:moveTo>
                      <a:pt x="30" y="0"/>
                    </a:moveTo>
                    <a:lnTo>
                      <a:pt x="0" y="0"/>
                    </a:lnTo>
                    <a:lnTo>
                      <a:pt x="0" y="4"/>
                    </a:lnTo>
                    <a:lnTo>
                      <a:pt x="2" y="7"/>
                    </a:lnTo>
                    <a:lnTo>
                      <a:pt x="20" y="6"/>
                    </a:lnTo>
                    <a:lnTo>
                      <a:pt x="30" y="0"/>
                    </a:lnTo>
                    <a:close/>
                  </a:path>
                </a:pathLst>
              </a:custGeom>
              <a:solidFill>
                <a:srgbClr val="617087"/>
              </a:solidFill>
              <a:ln w="9525">
                <a:noFill/>
                <a:round/>
                <a:headEnd/>
                <a:tailEnd/>
              </a:ln>
            </p:spPr>
            <p:txBody>
              <a:bodyPr/>
              <a:lstStyle/>
              <a:p>
                <a:endParaRPr lang="en-US"/>
              </a:p>
            </p:txBody>
          </p:sp>
          <p:sp>
            <p:nvSpPr>
              <p:cNvPr id="21800" name="Freeform 494"/>
              <p:cNvSpPr>
                <a:spLocks/>
              </p:cNvSpPr>
              <p:nvPr/>
            </p:nvSpPr>
            <p:spPr bwMode="auto">
              <a:xfrm>
                <a:off x="2609" y="2052"/>
                <a:ext cx="29" cy="8"/>
              </a:xfrm>
              <a:custGeom>
                <a:avLst/>
                <a:gdLst>
                  <a:gd name="T0" fmla="*/ 29 w 29"/>
                  <a:gd name="T1" fmla="*/ 0 h 8"/>
                  <a:gd name="T2" fmla="*/ 0 w 29"/>
                  <a:gd name="T3" fmla="*/ 0 h 8"/>
                  <a:gd name="T4" fmla="*/ 0 w 29"/>
                  <a:gd name="T5" fmla="*/ 4 h 8"/>
                  <a:gd name="T6" fmla="*/ 3 w 29"/>
                  <a:gd name="T7" fmla="*/ 8 h 8"/>
                  <a:gd name="T8" fmla="*/ 18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4"/>
                    </a:lnTo>
                    <a:lnTo>
                      <a:pt x="3" y="8"/>
                    </a:lnTo>
                    <a:lnTo>
                      <a:pt x="18" y="8"/>
                    </a:lnTo>
                    <a:lnTo>
                      <a:pt x="29" y="0"/>
                    </a:lnTo>
                    <a:close/>
                  </a:path>
                </a:pathLst>
              </a:custGeom>
              <a:solidFill>
                <a:srgbClr val="617087"/>
              </a:solidFill>
              <a:ln w="9525">
                <a:noFill/>
                <a:round/>
                <a:headEnd/>
                <a:tailEnd/>
              </a:ln>
            </p:spPr>
            <p:txBody>
              <a:bodyPr/>
              <a:lstStyle/>
              <a:p>
                <a:endParaRPr lang="en-US"/>
              </a:p>
            </p:txBody>
          </p:sp>
          <p:sp>
            <p:nvSpPr>
              <p:cNvPr id="21801" name="Freeform 495"/>
              <p:cNvSpPr>
                <a:spLocks/>
              </p:cNvSpPr>
              <p:nvPr/>
            </p:nvSpPr>
            <p:spPr bwMode="auto">
              <a:xfrm>
                <a:off x="2521" y="2036"/>
                <a:ext cx="25" cy="44"/>
              </a:xfrm>
              <a:custGeom>
                <a:avLst/>
                <a:gdLst>
                  <a:gd name="T0" fmla="*/ 25 w 25"/>
                  <a:gd name="T1" fmla="*/ 0 h 44"/>
                  <a:gd name="T2" fmla="*/ 0 w 25"/>
                  <a:gd name="T3" fmla="*/ 0 h 44"/>
                  <a:gd name="T4" fmla="*/ 0 w 25"/>
                  <a:gd name="T5" fmla="*/ 44 h 44"/>
                  <a:gd name="T6" fmla="*/ 25 w 25"/>
                  <a:gd name="T7" fmla="*/ 12 h 44"/>
                  <a:gd name="T8" fmla="*/ 25 w 25"/>
                  <a:gd name="T9" fmla="*/ 0 h 44"/>
                  <a:gd name="T10" fmla="*/ 0 60000 65536"/>
                  <a:gd name="T11" fmla="*/ 0 60000 65536"/>
                  <a:gd name="T12" fmla="*/ 0 60000 65536"/>
                  <a:gd name="T13" fmla="*/ 0 60000 65536"/>
                  <a:gd name="T14" fmla="*/ 0 60000 65536"/>
                  <a:gd name="T15" fmla="*/ 0 w 25"/>
                  <a:gd name="T16" fmla="*/ 0 h 44"/>
                  <a:gd name="T17" fmla="*/ 25 w 25"/>
                  <a:gd name="T18" fmla="*/ 44 h 44"/>
                </a:gdLst>
                <a:ahLst/>
                <a:cxnLst>
                  <a:cxn ang="T10">
                    <a:pos x="T0" y="T1"/>
                  </a:cxn>
                  <a:cxn ang="T11">
                    <a:pos x="T2" y="T3"/>
                  </a:cxn>
                  <a:cxn ang="T12">
                    <a:pos x="T4" y="T5"/>
                  </a:cxn>
                  <a:cxn ang="T13">
                    <a:pos x="T6" y="T7"/>
                  </a:cxn>
                  <a:cxn ang="T14">
                    <a:pos x="T8" y="T9"/>
                  </a:cxn>
                </a:cxnLst>
                <a:rect l="T15" t="T16" r="T17" b="T18"/>
                <a:pathLst>
                  <a:path w="25" h="44">
                    <a:moveTo>
                      <a:pt x="25" y="0"/>
                    </a:moveTo>
                    <a:lnTo>
                      <a:pt x="0" y="0"/>
                    </a:lnTo>
                    <a:lnTo>
                      <a:pt x="0" y="44"/>
                    </a:lnTo>
                    <a:lnTo>
                      <a:pt x="25" y="12"/>
                    </a:lnTo>
                    <a:lnTo>
                      <a:pt x="25" y="0"/>
                    </a:lnTo>
                    <a:close/>
                  </a:path>
                </a:pathLst>
              </a:custGeom>
              <a:solidFill>
                <a:srgbClr val="000000"/>
              </a:solidFill>
              <a:ln w="9525">
                <a:noFill/>
                <a:round/>
                <a:headEnd/>
                <a:tailEnd/>
              </a:ln>
            </p:spPr>
            <p:txBody>
              <a:bodyPr/>
              <a:lstStyle/>
              <a:p>
                <a:endParaRPr lang="en-US"/>
              </a:p>
            </p:txBody>
          </p:sp>
          <p:sp>
            <p:nvSpPr>
              <p:cNvPr id="21802" name="Freeform 496"/>
              <p:cNvSpPr>
                <a:spLocks/>
              </p:cNvSpPr>
              <p:nvPr/>
            </p:nvSpPr>
            <p:spPr bwMode="auto">
              <a:xfrm>
                <a:off x="2521" y="2077"/>
                <a:ext cx="242" cy="4"/>
              </a:xfrm>
              <a:custGeom>
                <a:avLst/>
                <a:gdLst>
                  <a:gd name="T0" fmla="*/ 242 w 242"/>
                  <a:gd name="T1" fmla="*/ 4 h 4"/>
                  <a:gd name="T2" fmla="*/ 242 w 242"/>
                  <a:gd name="T3" fmla="*/ 0 h 4"/>
                  <a:gd name="T4" fmla="*/ 0 w 242"/>
                  <a:gd name="T5" fmla="*/ 0 h 4"/>
                  <a:gd name="T6" fmla="*/ 0 w 242"/>
                  <a:gd name="T7" fmla="*/ 3 h 4"/>
                  <a:gd name="T8" fmla="*/ 242 w 242"/>
                  <a:gd name="T9" fmla="*/ 4 h 4"/>
                  <a:gd name="T10" fmla="*/ 0 60000 65536"/>
                  <a:gd name="T11" fmla="*/ 0 60000 65536"/>
                  <a:gd name="T12" fmla="*/ 0 60000 65536"/>
                  <a:gd name="T13" fmla="*/ 0 60000 65536"/>
                  <a:gd name="T14" fmla="*/ 0 60000 65536"/>
                  <a:gd name="T15" fmla="*/ 0 w 242"/>
                  <a:gd name="T16" fmla="*/ 0 h 4"/>
                  <a:gd name="T17" fmla="*/ 242 w 242"/>
                  <a:gd name="T18" fmla="*/ 4 h 4"/>
                </a:gdLst>
                <a:ahLst/>
                <a:cxnLst>
                  <a:cxn ang="T10">
                    <a:pos x="T0" y="T1"/>
                  </a:cxn>
                  <a:cxn ang="T11">
                    <a:pos x="T2" y="T3"/>
                  </a:cxn>
                  <a:cxn ang="T12">
                    <a:pos x="T4" y="T5"/>
                  </a:cxn>
                  <a:cxn ang="T13">
                    <a:pos x="T6" y="T7"/>
                  </a:cxn>
                  <a:cxn ang="T14">
                    <a:pos x="T8" y="T9"/>
                  </a:cxn>
                </a:cxnLst>
                <a:rect l="T15" t="T16" r="T17" b="T18"/>
                <a:pathLst>
                  <a:path w="242" h="4">
                    <a:moveTo>
                      <a:pt x="242" y="4"/>
                    </a:moveTo>
                    <a:lnTo>
                      <a:pt x="242" y="0"/>
                    </a:lnTo>
                    <a:lnTo>
                      <a:pt x="0" y="0"/>
                    </a:lnTo>
                    <a:lnTo>
                      <a:pt x="0" y="3"/>
                    </a:lnTo>
                    <a:lnTo>
                      <a:pt x="242" y="4"/>
                    </a:lnTo>
                    <a:close/>
                  </a:path>
                </a:pathLst>
              </a:custGeom>
              <a:solidFill>
                <a:srgbClr val="617087"/>
              </a:solidFill>
              <a:ln w="9525">
                <a:noFill/>
                <a:round/>
                <a:headEnd/>
                <a:tailEnd/>
              </a:ln>
            </p:spPr>
            <p:txBody>
              <a:bodyPr/>
              <a:lstStyle/>
              <a:p>
                <a:endParaRPr lang="en-US"/>
              </a:p>
            </p:txBody>
          </p:sp>
          <p:sp>
            <p:nvSpPr>
              <p:cNvPr id="21803" name="Freeform 497"/>
              <p:cNvSpPr>
                <a:spLocks/>
              </p:cNvSpPr>
              <p:nvPr/>
            </p:nvSpPr>
            <p:spPr bwMode="auto">
              <a:xfrm>
                <a:off x="2670" y="2057"/>
                <a:ext cx="24" cy="12"/>
              </a:xfrm>
              <a:custGeom>
                <a:avLst/>
                <a:gdLst>
                  <a:gd name="T0" fmla="*/ 10 w 24"/>
                  <a:gd name="T1" fmla="*/ 12 h 12"/>
                  <a:gd name="T2" fmla="*/ 24 w 24"/>
                  <a:gd name="T3" fmla="*/ 0 h 12"/>
                  <a:gd name="T4" fmla="*/ 0 w 24"/>
                  <a:gd name="T5" fmla="*/ 0 h 12"/>
                  <a:gd name="T6" fmla="*/ 10 w 24"/>
                  <a:gd name="T7" fmla="*/ 12 h 12"/>
                  <a:gd name="T8" fmla="*/ 0 60000 65536"/>
                  <a:gd name="T9" fmla="*/ 0 60000 65536"/>
                  <a:gd name="T10" fmla="*/ 0 60000 65536"/>
                  <a:gd name="T11" fmla="*/ 0 60000 65536"/>
                  <a:gd name="T12" fmla="*/ 0 w 24"/>
                  <a:gd name="T13" fmla="*/ 0 h 12"/>
                  <a:gd name="T14" fmla="*/ 24 w 24"/>
                  <a:gd name="T15" fmla="*/ 12 h 12"/>
                </a:gdLst>
                <a:ahLst/>
                <a:cxnLst>
                  <a:cxn ang="T8">
                    <a:pos x="T0" y="T1"/>
                  </a:cxn>
                  <a:cxn ang="T9">
                    <a:pos x="T2" y="T3"/>
                  </a:cxn>
                  <a:cxn ang="T10">
                    <a:pos x="T4" y="T5"/>
                  </a:cxn>
                  <a:cxn ang="T11">
                    <a:pos x="T6" y="T7"/>
                  </a:cxn>
                </a:cxnLst>
                <a:rect l="T12" t="T13" r="T14" b="T15"/>
                <a:pathLst>
                  <a:path w="24" h="12">
                    <a:moveTo>
                      <a:pt x="10" y="12"/>
                    </a:moveTo>
                    <a:lnTo>
                      <a:pt x="24" y="0"/>
                    </a:lnTo>
                    <a:lnTo>
                      <a:pt x="0" y="0"/>
                    </a:lnTo>
                    <a:lnTo>
                      <a:pt x="10" y="12"/>
                    </a:lnTo>
                    <a:close/>
                  </a:path>
                </a:pathLst>
              </a:custGeom>
              <a:solidFill>
                <a:srgbClr val="828FA1"/>
              </a:solidFill>
              <a:ln w="9525">
                <a:noFill/>
                <a:round/>
                <a:headEnd/>
                <a:tailEnd/>
              </a:ln>
            </p:spPr>
            <p:txBody>
              <a:bodyPr/>
              <a:lstStyle/>
              <a:p>
                <a:endParaRPr lang="en-US"/>
              </a:p>
            </p:txBody>
          </p:sp>
          <p:sp>
            <p:nvSpPr>
              <p:cNvPr id="21804" name="Freeform 498"/>
              <p:cNvSpPr>
                <a:spLocks/>
              </p:cNvSpPr>
              <p:nvPr/>
            </p:nvSpPr>
            <p:spPr bwMode="auto">
              <a:xfrm>
                <a:off x="2727" y="2057"/>
                <a:ext cx="23" cy="11"/>
              </a:xfrm>
              <a:custGeom>
                <a:avLst/>
                <a:gdLst>
                  <a:gd name="T0" fmla="*/ 0 w 23"/>
                  <a:gd name="T1" fmla="*/ 1 h 11"/>
                  <a:gd name="T2" fmla="*/ 23 w 23"/>
                  <a:gd name="T3" fmla="*/ 0 h 11"/>
                  <a:gd name="T4" fmla="*/ 11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11" y="11"/>
                    </a:lnTo>
                    <a:lnTo>
                      <a:pt x="0" y="1"/>
                    </a:lnTo>
                    <a:close/>
                  </a:path>
                </a:pathLst>
              </a:custGeom>
              <a:solidFill>
                <a:srgbClr val="828FA1"/>
              </a:solidFill>
              <a:ln w="9525">
                <a:noFill/>
                <a:round/>
                <a:headEnd/>
                <a:tailEnd/>
              </a:ln>
            </p:spPr>
            <p:txBody>
              <a:bodyPr/>
              <a:lstStyle/>
              <a:p>
                <a:endParaRPr lang="en-US"/>
              </a:p>
            </p:txBody>
          </p:sp>
          <p:sp>
            <p:nvSpPr>
              <p:cNvPr id="21805" name="Freeform 499"/>
              <p:cNvSpPr>
                <a:spLocks/>
              </p:cNvSpPr>
              <p:nvPr/>
            </p:nvSpPr>
            <p:spPr bwMode="auto">
              <a:xfrm>
                <a:off x="2670" y="2052"/>
                <a:ext cx="30" cy="8"/>
              </a:xfrm>
              <a:custGeom>
                <a:avLst/>
                <a:gdLst>
                  <a:gd name="T0" fmla="*/ 30 w 30"/>
                  <a:gd name="T1" fmla="*/ 0 h 8"/>
                  <a:gd name="T2" fmla="*/ 0 w 30"/>
                  <a:gd name="T3" fmla="*/ 0 h 8"/>
                  <a:gd name="T4" fmla="*/ 0 w 30"/>
                  <a:gd name="T5" fmla="*/ 5 h 8"/>
                  <a:gd name="T6" fmla="*/ 3 w 30"/>
                  <a:gd name="T7" fmla="*/ 8 h 8"/>
                  <a:gd name="T8" fmla="*/ 21 w 30"/>
                  <a:gd name="T9" fmla="*/ 8 h 8"/>
                  <a:gd name="T10" fmla="*/ 30 w 30"/>
                  <a:gd name="T11" fmla="*/ 0 h 8"/>
                  <a:gd name="T12" fmla="*/ 0 60000 65536"/>
                  <a:gd name="T13" fmla="*/ 0 60000 65536"/>
                  <a:gd name="T14" fmla="*/ 0 60000 65536"/>
                  <a:gd name="T15" fmla="*/ 0 60000 65536"/>
                  <a:gd name="T16" fmla="*/ 0 60000 65536"/>
                  <a:gd name="T17" fmla="*/ 0 60000 65536"/>
                  <a:gd name="T18" fmla="*/ 0 w 30"/>
                  <a:gd name="T19" fmla="*/ 0 h 8"/>
                  <a:gd name="T20" fmla="*/ 30 w 30"/>
                  <a:gd name="T21" fmla="*/ 8 h 8"/>
                </a:gdLst>
                <a:ahLst/>
                <a:cxnLst>
                  <a:cxn ang="T12">
                    <a:pos x="T0" y="T1"/>
                  </a:cxn>
                  <a:cxn ang="T13">
                    <a:pos x="T2" y="T3"/>
                  </a:cxn>
                  <a:cxn ang="T14">
                    <a:pos x="T4" y="T5"/>
                  </a:cxn>
                  <a:cxn ang="T15">
                    <a:pos x="T6" y="T7"/>
                  </a:cxn>
                  <a:cxn ang="T16">
                    <a:pos x="T8" y="T9"/>
                  </a:cxn>
                  <a:cxn ang="T17">
                    <a:pos x="T10" y="T11"/>
                  </a:cxn>
                </a:cxnLst>
                <a:rect l="T18" t="T19" r="T20" b="T21"/>
                <a:pathLst>
                  <a:path w="30" h="8">
                    <a:moveTo>
                      <a:pt x="30" y="0"/>
                    </a:moveTo>
                    <a:lnTo>
                      <a:pt x="0" y="0"/>
                    </a:lnTo>
                    <a:lnTo>
                      <a:pt x="0" y="5"/>
                    </a:lnTo>
                    <a:lnTo>
                      <a:pt x="3" y="8"/>
                    </a:lnTo>
                    <a:lnTo>
                      <a:pt x="21" y="8"/>
                    </a:lnTo>
                    <a:lnTo>
                      <a:pt x="30" y="0"/>
                    </a:lnTo>
                    <a:close/>
                  </a:path>
                </a:pathLst>
              </a:custGeom>
              <a:solidFill>
                <a:srgbClr val="617087"/>
              </a:solidFill>
              <a:ln w="9525">
                <a:noFill/>
                <a:round/>
                <a:headEnd/>
                <a:tailEnd/>
              </a:ln>
            </p:spPr>
            <p:txBody>
              <a:bodyPr/>
              <a:lstStyle/>
              <a:p>
                <a:endParaRPr lang="en-US"/>
              </a:p>
            </p:txBody>
          </p:sp>
          <p:sp>
            <p:nvSpPr>
              <p:cNvPr id="21806" name="Freeform 500"/>
              <p:cNvSpPr>
                <a:spLocks/>
              </p:cNvSpPr>
              <p:nvPr/>
            </p:nvSpPr>
            <p:spPr bwMode="auto">
              <a:xfrm>
                <a:off x="2727" y="2052"/>
                <a:ext cx="29" cy="8"/>
              </a:xfrm>
              <a:custGeom>
                <a:avLst/>
                <a:gdLst>
                  <a:gd name="T0" fmla="*/ 29 w 29"/>
                  <a:gd name="T1" fmla="*/ 0 h 8"/>
                  <a:gd name="T2" fmla="*/ 0 w 29"/>
                  <a:gd name="T3" fmla="*/ 0 h 8"/>
                  <a:gd name="T4" fmla="*/ 0 w 29"/>
                  <a:gd name="T5" fmla="*/ 6 h 8"/>
                  <a:gd name="T6" fmla="*/ 3 w 29"/>
                  <a:gd name="T7" fmla="*/ 8 h 8"/>
                  <a:gd name="T8" fmla="*/ 20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6"/>
                    </a:lnTo>
                    <a:lnTo>
                      <a:pt x="3" y="8"/>
                    </a:lnTo>
                    <a:lnTo>
                      <a:pt x="20" y="8"/>
                    </a:lnTo>
                    <a:lnTo>
                      <a:pt x="29" y="0"/>
                    </a:lnTo>
                    <a:close/>
                  </a:path>
                </a:pathLst>
              </a:custGeom>
              <a:solidFill>
                <a:srgbClr val="617087"/>
              </a:solidFill>
              <a:ln w="9525">
                <a:noFill/>
                <a:round/>
                <a:headEnd/>
                <a:tailEnd/>
              </a:ln>
            </p:spPr>
            <p:txBody>
              <a:bodyPr/>
              <a:lstStyle/>
              <a:p>
                <a:endParaRPr lang="en-US"/>
              </a:p>
            </p:txBody>
          </p:sp>
          <p:sp>
            <p:nvSpPr>
              <p:cNvPr id="21807" name="Freeform 501"/>
              <p:cNvSpPr>
                <a:spLocks/>
              </p:cNvSpPr>
              <p:nvPr/>
            </p:nvSpPr>
            <p:spPr bwMode="auto">
              <a:xfrm>
                <a:off x="2738" y="206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endParaRPr lang="en-US"/>
              </a:p>
            </p:txBody>
          </p:sp>
          <p:sp>
            <p:nvSpPr>
              <p:cNvPr id="21808" name="Freeform 502"/>
              <p:cNvSpPr>
                <a:spLocks/>
              </p:cNvSpPr>
              <p:nvPr/>
            </p:nvSpPr>
            <p:spPr bwMode="auto">
              <a:xfrm>
                <a:off x="2750" y="205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endParaRPr lang="en-US"/>
              </a:p>
            </p:txBody>
          </p:sp>
          <p:sp>
            <p:nvSpPr>
              <p:cNvPr id="21809" name="Line 503"/>
              <p:cNvSpPr>
                <a:spLocks noChangeShapeType="1"/>
              </p:cNvSpPr>
              <p:nvPr/>
            </p:nvSpPr>
            <p:spPr bwMode="auto">
              <a:xfrm flipV="1">
                <a:off x="2736" y="2056"/>
                <a:ext cx="13" cy="10"/>
              </a:xfrm>
              <a:prstGeom prst="line">
                <a:avLst/>
              </a:prstGeom>
              <a:noFill/>
              <a:ln w="4763">
                <a:solidFill>
                  <a:srgbClr val="D8C6E0"/>
                </a:solidFill>
                <a:round/>
                <a:headEnd/>
                <a:tailEnd/>
              </a:ln>
            </p:spPr>
            <p:txBody>
              <a:bodyPr/>
              <a:lstStyle/>
              <a:p>
                <a:endParaRPr lang="en-US"/>
              </a:p>
            </p:txBody>
          </p:sp>
          <p:sp>
            <p:nvSpPr>
              <p:cNvPr id="21810" name="Freeform 504"/>
              <p:cNvSpPr>
                <a:spLocks/>
              </p:cNvSpPr>
              <p:nvPr/>
            </p:nvSpPr>
            <p:spPr bwMode="auto">
              <a:xfrm>
                <a:off x="2688" y="2056"/>
                <a:ext cx="39" cy="16"/>
              </a:xfrm>
              <a:custGeom>
                <a:avLst/>
                <a:gdLst>
                  <a:gd name="T0" fmla="*/ 24 w 39"/>
                  <a:gd name="T1" fmla="*/ 0 h 16"/>
                  <a:gd name="T2" fmla="*/ 39 w 39"/>
                  <a:gd name="T3" fmla="*/ 16 h 16"/>
                  <a:gd name="T4" fmla="*/ 0 w 39"/>
                  <a:gd name="T5" fmla="*/ 16 h 16"/>
                  <a:gd name="T6" fmla="*/ 0 60000 65536"/>
                  <a:gd name="T7" fmla="*/ 0 60000 65536"/>
                  <a:gd name="T8" fmla="*/ 0 60000 65536"/>
                  <a:gd name="T9" fmla="*/ 0 w 39"/>
                  <a:gd name="T10" fmla="*/ 0 h 16"/>
                  <a:gd name="T11" fmla="*/ 39 w 39"/>
                  <a:gd name="T12" fmla="*/ 16 h 16"/>
                </a:gdLst>
                <a:ahLst/>
                <a:cxnLst>
                  <a:cxn ang="T6">
                    <a:pos x="T0" y="T1"/>
                  </a:cxn>
                  <a:cxn ang="T7">
                    <a:pos x="T2" y="T3"/>
                  </a:cxn>
                  <a:cxn ang="T8">
                    <a:pos x="T4" y="T5"/>
                  </a:cxn>
                </a:cxnLst>
                <a:rect l="T9" t="T10" r="T11" b="T12"/>
                <a:pathLst>
                  <a:path w="39" h="16">
                    <a:moveTo>
                      <a:pt x="24" y="0"/>
                    </a:moveTo>
                    <a:lnTo>
                      <a:pt x="39" y="16"/>
                    </a:lnTo>
                    <a:lnTo>
                      <a:pt x="0" y="16"/>
                    </a:lnTo>
                  </a:path>
                </a:pathLst>
              </a:custGeom>
              <a:noFill/>
              <a:ln w="4763">
                <a:solidFill>
                  <a:srgbClr val="D8C6E0"/>
                </a:solidFill>
                <a:prstDash val="solid"/>
                <a:round/>
                <a:headEnd/>
                <a:tailEnd/>
              </a:ln>
            </p:spPr>
            <p:txBody>
              <a:bodyPr/>
              <a:lstStyle/>
              <a:p>
                <a:endParaRPr lang="en-US"/>
              </a:p>
            </p:txBody>
          </p:sp>
          <p:sp>
            <p:nvSpPr>
              <p:cNvPr id="21811" name="Freeform 505"/>
              <p:cNvSpPr>
                <a:spLocks/>
              </p:cNvSpPr>
              <p:nvPr/>
            </p:nvSpPr>
            <p:spPr bwMode="auto">
              <a:xfrm>
                <a:off x="2714" y="205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endParaRPr lang="en-US"/>
              </a:p>
            </p:txBody>
          </p:sp>
          <p:sp>
            <p:nvSpPr>
              <p:cNvPr id="21812" name="Freeform 506"/>
              <p:cNvSpPr>
                <a:spLocks/>
              </p:cNvSpPr>
              <p:nvPr/>
            </p:nvSpPr>
            <p:spPr bwMode="auto">
              <a:xfrm>
                <a:off x="2690"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endParaRPr lang="en-US"/>
              </a:p>
            </p:txBody>
          </p:sp>
          <p:sp>
            <p:nvSpPr>
              <p:cNvPr id="21813" name="Freeform 507"/>
              <p:cNvSpPr>
                <a:spLocks/>
              </p:cNvSpPr>
              <p:nvPr/>
            </p:nvSpPr>
            <p:spPr bwMode="auto">
              <a:xfrm>
                <a:off x="2694" y="2057"/>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D8C6E0"/>
              </a:solidFill>
              <a:ln w="9525">
                <a:noFill/>
                <a:round/>
                <a:headEnd/>
                <a:tailEnd/>
              </a:ln>
            </p:spPr>
            <p:txBody>
              <a:bodyPr/>
              <a:lstStyle/>
              <a:p>
                <a:endParaRPr lang="en-US"/>
              </a:p>
            </p:txBody>
          </p:sp>
          <p:sp>
            <p:nvSpPr>
              <p:cNvPr id="21814" name="Freeform 508"/>
              <p:cNvSpPr>
                <a:spLocks/>
              </p:cNvSpPr>
              <p:nvPr/>
            </p:nvSpPr>
            <p:spPr bwMode="auto">
              <a:xfrm>
                <a:off x="2680" y="2068"/>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endParaRPr lang="en-US"/>
              </a:p>
            </p:txBody>
          </p:sp>
          <p:sp>
            <p:nvSpPr>
              <p:cNvPr id="21815" name="Line 509"/>
              <p:cNvSpPr>
                <a:spLocks noChangeShapeType="1"/>
              </p:cNvSpPr>
              <p:nvPr/>
            </p:nvSpPr>
            <p:spPr bwMode="auto">
              <a:xfrm flipH="1">
                <a:off x="2679" y="2055"/>
                <a:ext cx="14" cy="12"/>
              </a:xfrm>
              <a:prstGeom prst="line">
                <a:avLst/>
              </a:prstGeom>
              <a:noFill/>
              <a:ln w="4763">
                <a:solidFill>
                  <a:srgbClr val="D8C6E0"/>
                </a:solidFill>
                <a:round/>
                <a:headEnd/>
                <a:tailEnd/>
              </a:ln>
            </p:spPr>
            <p:txBody>
              <a:bodyPr/>
              <a:lstStyle/>
              <a:p>
                <a:endParaRPr lang="en-US"/>
              </a:p>
            </p:txBody>
          </p:sp>
          <p:sp>
            <p:nvSpPr>
              <p:cNvPr id="21816" name="Line 510"/>
              <p:cNvSpPr>
                <a:spLocks noChangeShapeType="1"/>
              </p:cNvSpPr>
              <p:nvPr/>
            </p:nvSpPr>
            <p:spPr bwMode="auto">
              <a:xfrm flipH="1">
                <a:off x="2617" y="2055"/>
                <a:ext cx="13" cy="11"/>
              </a:xfrm>
              <a:prstGeom prst="line">
                <a:avLst/>
              </a:prstGeom>
              <a:noFill/>
              <a:ln w="4763">
                <a:solidFill>
                  <a:srgbClr val="D8C6E0"/>
                </a:solidFill>
                <a:round/>
                <a:headEnd/>
                <a:tailEnd/>
              </a:ln>
            </p:spPr>
            <p:txBody>
              <a:bodyPr/>
              <a:lstStyle/>
              <a:p>
                <a:endParaRPr lang="en-US"/>
              </a:p>
            </p:txBody>
          </p:sp>
          <p:sp>
            <p:nvSpPr>
              <p:cNvPr id="21817" name="Freeform 511"/>
              <p:cNvSpPr>
                <a:spLocks/>
              </p:cNvSpPr>
              <p:nvPr/>
            </p:nvSpPr>
            <p:spPr bwMode="auto">
              <a:xfrm>
                <a:off x="2632"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endParaRPr lang="en-US"/>
              </a:p>
            </p:txBody>
          </p:sp>
          <p:sp>
            <p:nvSpPr>
              <p:cNvPr id="21818" name="Freeform 512"/>
              <p:cNvSpPr>
                <a:spLocks/>
              </p:cNvSpPr>
              <p:nvPr/>
            </p:nvSpPr>
            <p:spPr bwMode="auto">
              <a:xfrm>
                <a:off x="2618" y="2067"/>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endParaRPr lang="en-US"/>
              </a:p>
            </p:txBody>
          </p:sp>
          <p:sp>
            <p:nvSpPr>
              <p:cNvPr id="21819" name="Freeform 513"/>
              <p:cNvSpPr>
                <a:spLocks/>
              </p:cNvSpPr>
              <p:nvPr/>
            </p:nvSpPr>
            <p:spPr bwMode="auto">
              <a:xfrm>
                <a:off x="2577"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endParaRPr lang="en-US"/>
              </a:p>
            </p:txBody>
          </p:sp>
          <p:sp>
            <p:nvSpPr>
              <p:cNvPr id="21820" name="Freeform 514"/>
              <p:cNvSpPr>
                <a:spLocks/>
              </p:cNvSpPr>
              <p:nvPr/>
            </p:nvSpPr>
            <p:spPr bwMode="auto">
              <a:xfrm>
                <a:off x="2562" y="2066"/>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endParaRPr lang="en-US"/>
              </a:p>
            </p:txBody>
          </p:sp>
          <p:sp>
            <p:nvSpPr>
              <p:cNvPr id="21821" name="Line 515"/>
              <p:cNvSpPr>
                <a:spLocks noChangeShapeType="1"/>
              </p:cNvSpPr>
              <p:nvPr/>
            </p:nvSpPr>
            <p:spPr bwMode="auto">
              <a:xfrm flipH="1">
                <a:off x="2560" y="2055"/>
                <a:ext cx="16" cy="10"/>
              </a:xfrm>
              <a:prstGeom prst="line">
                <a:avLst/>
              </a:prstGeom>
              <a:noFill/>
              <a:ln w="4763">
                <a:solidFill>
                  <a:srgbClr val="D8C6E0"/>
                </a:solidFill>
                <a:round/>
                <a:headEnd/>
                <a:tailEnd/>
              </a:ln>
            </p:spPr>
            <p:txBody>
              <a:bodyPr/>
              <a:lstStyle/>
              <a:p>
                <a:endParaRPr lang="en-US"/>
              </a:p>
            </p:txBody>
          </p:sp>
          <p:sp>
            <p:nvSpPr>
              <p:cNvPr id="21822" name="Freeform 516"/>
              <p:cNvSpPr>
                <a:spLocks/>
              </p:cNvSpPr>
              <p:nvPr/>
            </p:nvSpPr>
            <p:spPr bwMode="auto">
              <a:xfrm>
                <a:off x="2566" y="2055"/>
                <a:ext cx="39" cy="17"/>
              </a:xfrm>
              <a:custGeom>
                <a:avLst/>
                <a:gdLst>
                  <a:gd name="T0" fmla="*/ 26 w 39"/>
                  <a:gd name="T1" fmla="*/ 0 h 17"/>
                  <a:gd name="T2" fmla="*/ 39 w 39"/>
                  <a:gd name="T3" fmla="*/ 17 h 17"/>
                  <a:gd name="T4" fmla="*/ 0 w 39"/>
                  <a:gd name="T5" fmla="*/ 17 h 17"/>
                  <a:gd name="T6" fmla="*/ 0 60000 65536"/>
                  <a:gd name="T7" fmla="*/ 0 60000 65536"/>
                  <a:gd name="T8" fmla="*/ 0 60000 65536"/>
                  <a:gd name="T9" fmla="*/ 0 w 39"/>
                  <a:gd name="T10" fmla="*/ 0 h 17"/>
                  <a:gd name="T11" fmla="*/ 39 w 39"/>
                  <a:gd name="T12" fmla="*/ 17 h 17"/>
                </a:gdLst>
                <a:ahLst/>
                <a:cxnLst>
                  <a:cxn ang="T6">
                    <a:pos x="T0" y="T1"/>
                  </a:cxn>
                  <a:cxn ang="T7">
                    <a:pos x="T2" y="T3"/>
                  </a:cxn>
                  <a:cxn ang="T8">
                    <a:pos x="T4" y="T5"/>
                  </a:cxn>
                </a:cxnLst>
                <a:rect l="T9" t="T10" r="T11" b="T12"/>
                <a:pathLst>
                  <a:path w="39" h="17">
                    <a:moveTo>
                      <a:pt x="26" y="0"/>
                    </a:moveTo>
                    <a:lnTo>
                      <a:pt x="39" y="17"/>
                    </a:lnTo>
                    <a:lnTo>
                      <a:pt x="0" y="17"/>
                    </a:lnTo>
                  </a:path>
                </a:pathLst>
              </a:custGeom>
              <a:noFill/>
              <a:ln w="4763">
                <a:solidFill>
                  <a:srgbClr val="D8C6E0"/>
                </a:solidFill>
                <a:prstDash val="solid"/>
                <a:round/>
                <a:headEnd/>
                <a:tailEnd/>
              </a:ln>
            </p:spPr>
            <p:txBody>
              <a:bodyPr/>
              <a:lstStyle/>
              <a:p>
                <a:endParaRPr lang="en-US"/>
              </a:p>
            </p:txBody>
          </p:sp>
          <p:sp>
            <p:nvSpPr>
              <p:cNvPr id="21823" name="Freeform 517"/>
              <p:cNvSpPr>
                <a:spLocks/>
              </p:cNvSpPr>
              <p:nvPr/>
            </p:nvSpPr>
            <p:spPr bwMode="auto">
              <a:xfrm>
                <a:off x="2594" y="2056"/>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endParaRPr lang="en-US"/>
              </a:p>
            </p:txBody>
          </p:sp>
          <p:sp>
            <p:nvSpPr>
              <p:cNvPr id="21824" name="Freeform 518"/>
              <p:cNvSpPr>
                <a:spLocks/>
              </p:cNvSpPr>
              <p:nvPr/>
            </p:nvSpPr>
            <p:spPr bwMode="auto">
              <a:xfrm>
                <a:off x="2568"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endParaRPr lang="en-US"/>
              </a:p>
            </p:txBody>
          </p:sp>
          <p:sp>
            <p:nvSpPr>
              <p:cNvPr id="21825" name="Freeform 519"/>
              <p:cNvSpPr>
                <a:spLocks/>
              </p:cNvSpPr>
              <p:nvPr/>
            </p:nvSpPr>
            <p:spPr bwMode="auto">
              <a:xfrm>
                <a:off x="2653" y="2057"/>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endParaRPr lang="en-US"/>
              </a:p>
            </p:txBody>
          </p:sp>
          <p:sp>
            <p:nvSpPr>
              <p:cNvPr id="21826" name="Freeform 520"/>
              <p:cNvSpPr>
                <a:spLocks/>
              </p:cNvSpPr>
              <p:nvPr/>
            </p:nvSpPr>
            <p:spPr bwMode="auto">
              <a:xfrm>
                <a:off x="2629"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endParaRPr lang="en-US"/>
              </a:p>
            </p:txBody>
          </p:sp>
          <p:sp>
            <p:nvSpPr>
              <p:cNvPr id="21827" name="Freeform 521"/>
              <p:cNvSpPr>
                <a:spLocks/>
              </p:cNvSpPr>
              <p:nvPr/>
            </p:nvSpPr>
            <p:spPr bwMode="auto">
              <a:xfrm>
                <a:off x="2520" y="1921"/>
                <a:ext cx="24" cy="12"/>
              </a:xfrm>
              <a:custGeom>
                <a:avLst/>
                <a:gdLst>
                  <a:gd name="T0" fmla="*/ 5 w 24"/>
                  <a:gd name="T1" fmla="*/ 8 h 12"/>
                  <a:gd name="T2" fmla="*/ 3 w 24"/>
                  <a:gd name="T3" fmla="*/ 12 h 12"/>
                  <a:gd name="T4" fmla="*/ 1 w 24"/>
                  <a:gd name="T5" fmla="*/ 10 h 12"/>
                  <a:gd name="T6" fmla="*/ 0 w 24"/>
                  <a:gd name="T7" fmla="*/ 8 h 12"/>
                  <a:gd name="T8" fmla="*/ 0 w 24"/>
                  <a:gd name="T9" fmla="*/ 10 h 12"/>
                  <a:gd name="T10" fmla="*/ 0 w 24"/>
                  <a:gd name="T11" fmla="*/ 11 h 12"/>
                  <a:gd name="T12" fmla="*/ 0 w 24"/>
                  <a:gd name="T13" fmla="*/ 12 h 12"/>
                  <a:gd name="T14" fmla="*/ 2 w 24"/>
                  <a:gd name="T15" fmla="*/ 12 h 12"/>
                  <a:gd name="T16" fmla="*/ 6 w 24"/>
                  <a:gd name="T17" fmla="*/ 9 h 12"/>
                  <a:gd name="T18" fmla="*/ 5 w 24"/>
                  <a:gd name="T19" fmla="*/ 5 h 12"/>
                  <a:gd name="T20" fmla="*/ 3 w 24"/>
                  <a:gd name="T21" fmla="*/ 3 h 12"/>
                  <a:gd name="T22" fmla="*/ 5 w 24"/>
                  <a:gd name="T23" fmla="*/ 1 h 12"/>
                  <a:gd name="T24" fmla="*/ 7 w 24"/>
                  <a:gd name="T25" fmla="*/ 3 h 12"/>
                  <a:gd name="T26" fmla="*/ 8 w 24"/>
                  <a:gd name="T27" fmla="*/ 2 h 12"/>
                  <a:gd name="T28" fmla="*/ 8 w 24"/>
                  <a:gd name="T29" fmla="*/ 1 h 12"/>
                  <a:gd name="T30" fmla="*/ 6 w 24"/>
                  <a:gd name="T31" fmla="*/ 0 h 12"/>
                  <a:gd name="T32" fmla="*/ 2 w 24"/>
                  <a:gd name="T33" fmla="*/ 2 h 12"/>
                  <a:gd name="T34" fmla="*/ 7 w 24"/>
                  <a:gd name="T35" fmla="*/ 6 h 12"/>
                  <a:gd name="T36" fmla="*/ 8 w 24"/>
                  <a:gd name="T37" fmla="*/ 5 h 12"/>
                  <a:gd name="T38" fmla="*/ 9 w 24"/>
                  <a:gd name="T39" fmla="*/ 4 h 12"/>
                  <a:gd name="T40" fmla="*/ 7 w 24"/>
                  <a:gd name="T41" fmla="*/ 10 h 12"/>
                  <a:gd name="T42" fmla="*/ 8 w 24"/>
                  <a:gd name="T43" fmla="*/ 12 h 12"/>
                  <a:gd name="T44" fmla="*/ 12 w 24"/>
                  <a:gd name="T45" fmla="*/ 9 h 12"/>
                  <a:gd name="T46" fmla="*/ 12 w 24"/>
                  <a:gd name="T47" fmla="*/ 11 h 12"/>
                  <a:gd name="T48" fmla="*/ 12 w 24"/>
                  <a:gd name="T49" fmla="*/ 12 h 12"/>
                  <a:gd name="T50" fmla="*/ 15 w 24"/>
                  <a:gd name="T51" fmla="*/ 9 h 12"/>
                  <a:gd name="T52" fmla="*/ 15 w 24"/>
                  <a:gd name="T53" fmla="*/ 9 h 12"/>
                  <a:gd name="T54" fmla="*/ 14 w 24"/>
                  <a:gd name="T55" fmla="*/ 11 h 12"/>
                  <a:gd name="T56" fmla="*/ 14 w 24"/>
                  <a:gd name="T57" fmla="*/ 7 h 12"/>
                  <a:gd name="T58" fmla="*/ 15 w 24"/>
                  <a:gd name="T59" fmla="*/ 3 h 12"/>
                  <a:gd name="T60" fmla="*/ 14 w 24"/>
                  <a:gd name="T61" fmla="*/ 3 h 12"/>
                  <a:gd name="T62" fmla="*/ 13 w 24"/>
                  <a:gd name="T63" fmla="*/ 6 h 12"/>
                  <a:gd name="T64" fmla="*/ 10 w 24"/>
                  <a:gd name="T65" fmla="*/ 11 h 12"/>
                  <a:gd name="T66" fmla="*/ 9 w 24"/>
                  <a:gd name="T67" fmla="*/ 10 h 12"/>
                  <a:gd name="T68" fmla="*/ 11 w 24"/>
                  <a:gd name="T69" fmla="*/ 4 h 12"/>
                  <a:gd name="T70" fmla="*/ 9 w 24"/>
                  <a:gd name="T71" fmla="*/ 4 h 12"/>
                  <a:gd name="T72" fmla="*/ 22 w 24"/>
                  <a:gd name="T73" fmla="*/ 3 h 12"/>
                  <a:gd name="T74" fmla="*/ 19 w 24"/>
                  <a:gd name="T75" fmla="*/ 7 h 12"/>
                  <a:gd name="T76" fmla="*/ 19 w 24"/>
                  <a:gd name="T77" fmla="*/ 4 h 12"/>
                  <a:gd name="T78" fmla="*/ 19 w 24"/>
                  <a:gd name="T79" fmla="*/ 3 h 12"/>
                  <a:gd name="T80" fmla="*/ 16 w 24"/>
                  <a:gd name="T81" fmla="*/ 6 h 12"/>
                  <a:gd name="T82" fmla="*/ 16 w 24"/>
                  <a:gd name="T83" fmla="*/ 6 h 12"/>
                  <a:gd name="T84" fmla="*/ 17 w 24"/>
                  <a:gd name="T85" fmla="*/ 4 h 12"/>
                  <a:gd name="T86" fmla="*/ 17 w 24"/>
                  <a:gd name="T87" fmla="*/ 7 h 12"/>
                  <a:gd name="T88" fmla="*/ 16 w 24"/>
                  <a:gd name="T89" fmla="*/ 12 h 12"/>
                  <a:gd name="T90" fmla="*/ 17 w 24"/>
                  <a:gd name="T91" fmla="*/ 11 h 12"/>
                  <a:gd name="T92" fmla="*/ 18 w 24"/>
                  <a:gd name="T93" fmla="*/ 8 h 12"/>
                  <a:gd name="T94" fmla="*/ 21 w 24"/>
                  <a:gd name="T95" fmla="*/ 4 h 12"/>
                  <a:gd name="T96" fmla="*/ 22 w 24"/>
                  <a:gd name="T97" fmla="*/ 4 h 12"/>
                  <a:gd name="T98" fmla="*/ 20 w 24"/>
                  <a:gd name="T99" fmla="*/ 11 h 12"/>
                  <a:gd name="T100" fmla="*/ 21 w 24"/>
                  <a:gd name="T101" fmla="*/ 12 h 12"/>
                  <a:gd name="T102" fmla="*/ 24 w 24"/>
                  <a:gd name="T103" fmla="*/ 9 h 12"/>
                  <a:gd name="T104" fmla="*/ 24 w 24"/>
                  <a:gd name="T105" fmla="*/ 8 h 12"/>
                  <a:gd name="T106" fmla="*/ 22 w 24"/>
                  <a:gd name="T107" fmla="*/ 11 h 12"/>
                  <a:gd name="T108" fmla="*/ 23 w 24"/>
                  <a:gd name="T109" fmla="*/ 6 h 12"/>
                  <a:gd name="T110" fmla="*/ 23 w 24"/>
                  <a:gd name="T111" fmla="*/ 3 h 1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4"/>
                  <a:gd name="T169" fmla="*/ 0 h 12"/>
                  <a:gd name="T170" fmla="*/ 24 w 24"/>
                  <a:gd name="T171" fmla="*/ 12 h 1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4" h="12">
                    <a:moveTo>
                      <a:pt x="2" y="3"/>
                    </a:moveTo>
                    <a:lnTo>
                      <a:pt x="2" y="4"/>
                    </a:lnTo>
                    <a:lnTo>
                      <a:pt x="2" y="5"/>
                    </a:lnTo>
                    <a:lnTo>
                      <a:pt x="3" y="6"/>
                    </a:lnTo>
                    <a:lnTo>
                      <a:pt x="4" y="7"/>
                    </a:lnTo>
                    <a:lnTo>
                      <a:pt x="4" y="8"/>
                    </a:lnTo>
                    <a:lnTo>
                      <a:pt x="5" y="8"/>
                    </a:lnTo>
                    <a:lnTo>
                      <a:pt x="5" y="9"/>
                    </a:lnTo>
                    <a:lnTo>
                      <a:pt x="5" y="10"/>
                    </a:lnTo>
                    <a:lnTo>
                      <a:pt x="4" y="11"/>
                    </a:lnTo>
                    <a:lnTo>
                      <a:pt x="3" y="11"/>
                    </a:lnTo>
                    <a:lnTo>
                      <a:pt x="3" y="12"/>
                    </a:lnTo>
                    <a:lnTo>
                      <a:pt x="2" y="12"/>
                    </a:lnTo>
                    <a:lnTo>
                      <a:pt x="2" y="11"/>
                    </a:lnTo>
                    <a:lnTo>
                      <a:pt x="1" y="11"/>
                    </a:lnTo>
                    <a:lnTo>
                      <a:pt x="1" y="10"/>
                    </a:lnTo>
                    <a:lnTo>
                      <a:pt x="1" y="9"/>
                    </a:lnTo>
                    <a:lnTo>
                      <a:pt x="1" y="8"/>
                    </a:lnTo>
                    <a:lnTo>
                      <a:pt x="0" y="8"/>
                    </a:lnTo>
                    <a:lnTo>
                      <a:pt x="0" y="9"/>
                    </a:lnTo>
                    <a:lnTo>
                      <a:pt x="0" y="10"/>
                    </a:lnTo>
                    <a:lnTo>
                      <a:pt x="0" y="11"/>
                    </a:lnTo>
                    <a:lnTo>
                      <a:pt x="0" y="12"/>
                    </a:lnTo>
                    <a:lnTo>
                      <a:pt x="1" y="12"/>
                    </a:lnTo>
                    <a:lnTo>
                      <a:pt x="2" y="12"/>
                    </a:lnTo>
                    <a:lnTo>
                      <a:pt x="3" y="12"/>
                    </a:lnTo>
                    <a:lnTo>
                      <a:pt x="4" y="12"/>
                    </a:lnTo>
                    <a:lnTo>
                      <a:pt x="5" y="11"/>
                    </a:lnTo>
                    <a:lnTo>
                      <a:pt x="6" y="10"/>
                    </a:lnTo>
                    <a:lnTo>
                      <a:pt x="6" y="9"/>
                    </a:lnTo>
                    <a:lnTo>
                      <a:pt x="6" y="8"/>
                    </a:lnTo>
                    <a:lnTo>
                      <a:pt x="6" y="7"/>
                    </a:lnTo>
                    <a:lnTo>
                      <a:pt x="6" y="6"/>
                    </a:lnTo>
                    <a:lnTo>
                      <a:pt x="5" y="6"/>
                    </a:lnTo>
                    <a:lnTo>
                      <a:pt x="5" y="5"/>
                    </a:lnTo>
                    <a:lnTo>
                      <a:pt x="5" y="4"/>
                    </a:lnTo>
                    <a:lnTo>
                      <a:pt x="4" y="4"/>
                    </a:lnTo>
                    <a:lnTo>
                      <a:pt x="3" y="3"/>
                    </a:lnTo>
                    <a:lnTo>
                      <a:pt x="3" y="2"/>
                    </a:lnTo>
                    <a:lnTo>
                      <a:pt x="3" y="1"/>
                    </a:lnTo>
                    <a:lnTo>
                      <a:pt x="4" y="1"/>
                    </a:lnTo>
                    <a:lnTo>
                      <a:pt x="5" y="1"/>
                    </a:lnTo>
                    <a:lnTo>
                      <a:pt x="5" y="0"/>
                    </a:lnTo>
                    <a:lnTo>
                      <a:pt x="6" y="1"/>
                    </a:lnTo>
                    <a:lnTo>
                      <a:pt x="7" y="2"/>
                    </a:lnTo>
                    <a:lnTo>
                      <a:pt x="7" y="3"/>
                    </a:lnTo>
                    <a:lnTo>
                      <a:pt x="8" y="2"/>
                    </a:lnTo>
                    <a:lnTo>
                      <a:pt x="8" y="1"/>
                    </a:lnTo>
                    <a:lnTo>
                      <a:pt x="8" y="0"/>
                    </a:lnTo>
                    <a:lnTo>
                      <a:pt x="7" y="0"/>
                    </a:lnTo>
                    <a:lnTo>
                      <a:pt x="6" y="0"/>
                    </a:lnTo>
                    <a:lnTo>
                      <a:pt x="5" y="0"/>
                    </a:lnTo>
                    <a:lnTo>
                      <a:pt x="4" y="0"/>
                    </a:lnTo>
                    <a:lnTo>
                      <a:pt x="3" y="1"/>
                    </a:lnTo>
                    <a:lnTo>
                      <a:pt x="2" y="1"/>
                    </a:lnTo>
                    <a:lnTo>
                      <a:pt x="2" y="2"/>
                    </a:lnTo>
                    <a:lnTo>
                      <a:pt x="2" y="3"/>
                    </a:lnTo>
                    <a:lnTo>
                      <a:pt x="7" y="6"/>
                    </a:lnTo>
                    <a:lnTo>
                      <a:pt x="8" y="6"/>
                    </a:lnTo>
                    <a:lnTo>
                      <a:pt x="8" y="5"/>
                    </a:lnTo>
                    <a:lnTo>
                      <a:pt x="8" y="4"/>
                    </a:lnTo>
                    <a:lnTo>
                      <a:pt x="9" y="4"/>
                    </a:lnTo>
                    <a:lnTo>
                      <a:pt x="9" y="5"/>
                    </a:lnTo>
                    <a:lnTo>
                      <a:pt x="9" y="6"/>
                    </a:lnTo>
                    <a:lnTo>
                      <a:pt x="8" y="6"/>
                    </a:lnTo>
                    <a:lnTo>
                      <a:pt x="8" y="7"/>
                    </a:lnTo>
                    <a:lnTo>
                      <a:pt x="8" y="8"/>
                    </a:lnTo>
                    <a:lnTo>
                      <a:pt x="7" y="9"/>
                    </a:lnTo>
                    <a:lnTo>
                      <a:pt x="7" y="10"/>
                    </a:lnTo>
                    <a:lnTo>
                      <a:pt x="7" y="11"/>
                    </a:lnTo>
                    <a:lnTo>
                      <a:pt x="7" y="12"/>
                    </a:lnTo>
                    <a:lnTo>
                      <a:pt x="8" y="12"/>
                    </a:lnTo>
                    <a:lnTo>
                      <a:pt x="9" y="12"/>
                    </a:lnTo>
                    <a:lnTo>
                      <a:pt x="10" y="11"/>
                    </a:lnTo>
                    <a:lnTo>
                      <a:pt x="11" y="10"/>
                    </a:lnTo>
                    <a:lnTo>
                      <a:pt x="11" y="9"/>
                    </a:lnTo>
                    <a:lnTo>
                      <a:pt x="12" y="9"/>
                    </a:lnTo>
                    <a:lnTo>
                      <a:pt x="12" y="8"/>
                    </a:lnTo>
                    <a:lnTo>
                      <a:pt x="12" y="9"/>
                    </a:lnTo>
                    <a:lnTo>
                      <a:pt x="12" y="10"/>
                    </a:lnTo>
                    <a:lnTo>
                      <a:pt x="12" y="11"/>
                    </a:lnTo>
                    <a:lnTo>
                      <a:pt x="12" y="12"/>
                    </a:lnTo>
                    <a:lnTo>
                      <a:pt x="13" y="12"/>
                    </a:lnTo>
                    <a:lnTo>
                      <a:pt x="14" y="11"/>
                    </a:lnTo>
                    <a:lnTo>
                      <a:pt x="15" y="10"/>
                    </a:lnTo>
                    <a:lnTo>
                      <a:pt x="15" y="9"/>
                    </a:lnTo>
                    <a:lnTo>
                      <a:pt x="15" y="8"/>
                    </a:lnTo>
                    <a:lnTo>
                      <a:pt x="15" y="9"/>
                    </a:lnTo>
                    <a:lnTo>
                      <a:pt x="14" y="10"/>
                    </a:lnTo>
                    <a:lnTo>
                      <a:pt x="14" y="11"/>
                    </a:lnTo>
                    <a:lnTo>
                      <a:pt x="13" y="11"/>
                    </a:lnTo>
                    <a:lnTo>
                      <a:pt x="13" y="10"/>
                    </a:lnTo>
                    <a:lnTo>
                      <a:pt x="14" y="9"/>
                    </a:lnTo>
                    <a:lnTo>
                      <a:pt x="14" y="8"/>
                    </a:lnTo>
                    <a:lnTo>
                      <a:pt x="14" y="7"/>
                    </a:lnTo>
                    <a:lnTo>
                      <a:pt x="15" y="6"/>
                    </a:lnTo>
                    <a:lnTo>
                      <a:pt x="15" y="4"/>
                    </a:lnTo>
                    <a:lnTo>
                      <a:pt x="15" y="3"/>
                    </a:lnTo>
                    <a:lnTo>
                      <a:pt x="14" y="3"/>
                    </a:lnTo>
                    <a:lnTo>
                      <a:pt x="14" y="4"/>
                    </a:lnTo>
                    <a:lnTo>
                      <a:pt x="13" y="4"/>
                    </a:lnTo>
                    <a:lnTo>
                      <a:pt x="13" y="5"/>
                    </a:lnTo>
                    <a:lnTo>
                      <a:pt x="13" y="6"/>
                    </a:lnTo>
                    <a:lnTo>
                      <a:pt x="13" y="7"/>
                    </a:lnTo>
                    <a:lnTo>
                      <a:pt x="12" y="7"/>
                    </a:lnTo>
                    <a:lnTo>
                      <a:pt x="12" y="8"/>
                    </a:lnTo>
                    <a:lnTo>
                      <a:pt x="11" y="9"/>
                    </a:lnTo>
                    <a:lnTo>
                      <a:pt x="11" y="10"/>
                    </a:lnTo>
                    <a:lnTo>
                      <a:pt x="10" y="10"/>
                    </a:lnTo>
                    <a:lnTo>
                      <a:pt x="10" y="11"/>
                    </a:lnTo>
                    <a:lnTo>
                      <a:pt x="9" y="11"/>
                    </a:lnTo>
                    <a:lnTo>
                      <a:pt x="9" y="10"/>
                    </a:lnTo>
                    <a:lnTo>
                      <a:pt x="9" y="9"/>
                    </a:lnTo>
                    <a:lnTo>
                      <a:pt x="9" y="8"/>
                    </a:lnTo>
                    <a:lnTo>
                      <a:pt x="10" y="7"/>
                    </a:lnTo>
                    <a:lnTo>
                      <a:pt x="10" y="6"/>
                    </a:lnTo>
                    <a:lnTo>
                      <a:pt x="11" y="5"/>
                    </a:lnTo>
                    <a:lnTo>
                      <a:pt x="11" y="4"/>
                    </a:lnTo>
                    <a:lnTo>
                      <a:pt x="11" y="3"/>
                    </a:lnTo>
                    <a:lnTo>
                      <a:pt x="10" y="3"/>
                    </a:lnTo>
                    <a:lnTo>
                      <a:pt x="9" y="3"/>
                    </a:lnTo>
                    <a:lnTo>
                      <a:pt x="9" y="4"/>
                    </a:lnTo>
                    <a:lnTo>
                      <a:pt x="8" y="4"/>
                    </a:lnTo>
                    <a:lnTo>
                      <a:pt x="7" y="5"/>
                    </a:lnTo>
                    <a:lnTo>
                      <a:pt x="7" y="6"/>
                    </a:lnTo>
                    <a:lnTo>
                      <a:pt x="2" y="3"/>
                    </a:lnTo>
                    <a:lnTo>
                      <a:pt x="22" y="3"/>
                    </a:lnTo>
                    <a:lnTo>
                      <a:pt x="21" y="3"/>
                    </a:lnTo>
                    <a:lnTo>
                      <a:pt x="21" y="4"/>
                    </a:lnTo>
                    <a:lnTo>
                      <a:pt x="20" y="4"/>
                    </a:lnTo>
                    <a:lnTo>
                      <a:pt x="20" y="5"/>
                    </a:lnTo>
                    <a:lnTo>
                      <a:pt x="19" y="6"/>
                    </a:lnTo>
                    <a:lnTo>
                      <a:pt x="19" y="7"/>
                    </a:lnTo>
                    <a:lnTo>
                      <a:pt x="19" y="6"/>
                    </a:lnTo>
                    <a:lnTo>
                      <a:pt x="19" y="5"/>
                    </a:lnTo>
                    <a:lnTo>
                      <a:pt x="19" y="4"/>
                    </a:lnTo>
                    <a:lnTo>
                      <a:pt x="19" y="3"/>
                    </a:lnTo>
                    <a:lnTo>
                      <a:pt x="18" y="3"/>
                    </a:lnTo>
                    <a:lnTo>
                      <a:pt x="17" y="3"/>
                    </a:lnTo>
                    <a:lnTo>
                      <a:pt x="17" y="4"/>
                    </a:lnTo>
                    <a:lnTo>
                      <a:pt x="16" y="5"/>
                    </a:lnTo>
                    <a:lnTo>
                      <a:pt x="16" y="6"/>
                    </a:lnTo>
                    <a:lnTo>
                      <a:pt x="16" y="5"/>
                    </a:lnTo>
                    <a:lnTo>
                      <a:pt x="17" y="5"/>
                    </a:lnTo>
                    <a:lnTo>
                      <a:pt x="17" y="4"/>
                    </a:lnTo>
                    <a:lnTo>
                      <a:pt x="18" y="4"/>
                    </a:lnTo>
                    <a:lnTo>
                      <a:pt x="18" y="5"/>
                    </a:lnTo>
                    <a:lnTo>
                      <a:pt x="17" y="5"/>
                    </a:lnTo>
                    <a:lnTo>
                      <a:pt x="17" y="6"/>
                    </a:lnTo>
                    <a:lnTo>
                      <a:pt x="17" y="7"/>
                    </a:lnTo>
                    <a:lnTo>
                      <a:pt x="17" y="8"/>
                    </a:lnTo>
                    <a:lnTo>
                      <a:pt x="16" y="9"/>
                    </a:lnTo>
                    <a:lnTo>
                      <a:pt x="16" y="11"/>
                    </a:lnTo>
                    <a:lnTo>
                      <a:pt x="16" y="12"/>
                    </a:lnTo>
                    <a:lnTo>
                      <a:pt x="17" y="12"/>
                    </a:lnTo>
                    <a:lnTo>
                      <a:pt x="17" y="11"/>
                    </a:lnTo>
                    <a:lnTo>
                      <a:pt x="17" y="10"/>
                    </a:lnTo>
                    <a:lnTo>
                      <a:pt x="18" y="10"/>
                    </a:lnTo>
                    <a:lnTo>
                      <a:pt x="18" y="9"/>
                    </a:lnTo>
                    <a:lnTo>
                      <a:pt x="18" y="8"/>
                    </a:lnTo>
                    <a:lnTo>
                      <a:pt x="19" y="7"/>
                    </a:lnTo>
                    <a:lnTo>
                      <a:pt x="19" y="6"/>
                    </a:lnTo>
                    <a:lnTo>
                      <a:pt x="20" y="5"/>
                    </a:lnTo>
                    <a:lnTo>
                      <a:pt x="21" y="4"/>
                    </a:lnTo>
                    <a:lnTo>
                      <a:pt x="22" y="4"/>
                    </a:lnTo>
                    <a:lnTo>
                      <a:pt x="22" y="5"/>
                    </a:lnTo>
                    <a:lnTo>
                      <a:pt x="21" y="6"/>
                    </a:lnTo>
                    <a:lnTo>
                      <a:pt x="21" y="7"/>
                    </a:lnTo>
                    <a:lnTo>
                      <a:pt x="21" y="8"/>
                    </a:lnTo>
                    <a:lnTo>
                      <a:pt x="21" y="9"/>
                    </a:lnTo>
                    <a:lnTo>
                      <a:pt x="20" y="10"/>
                    </a:lnTo>
                    <a:lnTo>
                      <a:pt x="20" y="11"/>
                    </a:lnTo>
                    <a:lnTo>
                      <a:pt x="21" y="12"/>
                    </a:lnTo>
                    <a:lnTo>
                      <a:pt x="22" y="11"/>
                    </a:lnTo>
                    <a:lnTo>
                      <a:pt x="23" y="11"/>
                    </a:lnTo>
                    <a:lnTo>
                      <a:pt x="23" y="10"/>
                    </a:lnTo>
                    <a:lnTo>
                      <a:pt x="24" y="9"/>
                    </a:lnTo>
                    <a:lnTo>
                      <a:pt x="24" y="8"/>
                    </a:lnTo>
                    <a:lnTo>
                      <a:pt x="24" y="9"/>
                    </a:lnTo>
                    <a:lnTo>
                      <a:pt x="23" y="9"/>
                    </a:lnTo>
                    <a:lnTo>
                      <a:pt x="22" y="10"/>
                    </a:lnTo>
                    <a:lnTo>
                      <a:pt x="22" y="11"/>
                    </a:lnTo>
                    <a:lnTo>
                      <a:pt x="22" y="10"/>
                    </a:lnTo>
                    <a:lnTo>
                      <a:pt x="22" y="9"/>
                    </a:lnTo>
                    <a:lnTo>
                      <a:pt x="22" y="8"/>
                    </a:lnTo>
                    <a:lnTo>
                      <a:pt x="23" y="7"/>
                    </a:lnTo>
                    <a:lnTo>
                      <a:pt x="23" y="6"/>
                    </a:lnTo>
                    <a:lnTo>
                      <a:pt x="24" y="5"/>
                    </a:lnTo>
                    <a:lnTo>
                      <a:pt x="24" y="4"/>
                    </a:lnTo>
                    <a:lnTo>
                      <a:pt x="23" y="3"/>
                    </a:lnTo>
                    <a:lnTo>
                      <a:pt x="22" y="3"/>
                    </a:lnTo>
                    <a:lnTo>
                      <a:pt x="2" y="3"/>
                    </a:lnTo>
                    <a:close/>
                  </a:path>
                </a:pathLst>
              </a:custGeom>
              <a:solidFill>
                <a:srgbClr val="FFFFFF"/>
              </a:solidFill>
              <a:ln w="9525">
                <a:noFill/>
                <a:round/>
                <a:headEnd/>
                <a:tailEnd/>
              </a:ln>
            </p:spPr>
            <p:txBody>
              <a:bodyPr/>
              <a:lstStyle/>
              <a:p>
                <a:endParaRPr lang="en-US"/>
              </a:p>
            </p:txBody>
          </p:sp>
          <p:sp>
            <p:nvSpPr>
              <p:cNvPr id="21828" name="Freeform 522"/>
              <p:cNvSpPr>
                <a:spLocks/>
              </p:cNvSpPr>
              <p:nvPr/>
            </p:nvSpPr>
            <p:spPr bwMode="auto">
              <a:xfrm>
                <a:off x="2503" y="1924"/>
                <a:ext cx="5" cy="5"/>
              </a:xfrm>
              <a:custGeom>
                <a:avLst/>
                <a:gdLst>
                  <a:gd name="T0" fmla="*/ 2 w 5"/>
                  <a:gd name="T1" fmla="*/ 4 h 5"/>
                  <a:gd name="T2" fmla="*/ 2 w 5"/>
                  <a:gd name="T3" fmla="*/ 4 h 5"/>
                  <a:gd name="T4" fmla="*/ 2 w 5"/>
                  <a:gd name="T5" fmla="*/ 5 h 5"/>
                  <a:gd name="T6" fmla="*/ 2 w 5"/>
                  <a:gd name="T7" fmla="*/ 5 h 5"/>
                  <a:gd name="T8" fmla="*/ 1 w 5"/>
                  <a:gd name="T9" fmla="*/ 5 h 5"/>
                  <a:gd name="T10" fmla="*/ 1 w 5"/>
                  <a:gd name="T11" fmla="*/ 5 h 5"/>
                  <a:gd name="T12" fmla="*/ 1 w 5"/>
                  <a:gd name="T13" fmla="*/ 5 h 5"/>
                  <a:gd name="T14" fmla="*/ 1 w 5"/>
                  <a:gd name="T15" fmla="*/ 4 h 5"/>
                  <a:gd name="T16" fmla="*/ 1 w 5"/>
                  <a:gd name="T17" fmla="*/ 4 h 5"/>
                  <a:gd name="T18" fmla="*/ 0 w 5"/>
                  <a:gd name="T19" fmla="*/ 4 h 5"/>
                  <a:gd name="T20" fmla="*/ 0 w 5"/>
                  <a:gd name="T21" fmla="*/ 4 h 5"/>
                  <a:gd name="T22" fmla="*/ 0 w 5"/>
                  <a:gd name="T23" fmla="*/ 4 h 5"/>
                  <a:gd name="T24" fmla="*/ 0 w 5"/>
                  <a:gd name="T25" fmla="*/ 3 h 5"/>
                  <a:gd name="T26" fmla="*/ 0 w 5"/>
                  <a:gd name="T27" fmla="*/ 3 h 5"/>
                  <a:gd name="T28" fmla="*/ 0 w 5"/>
                  <a:gd name="T29" fmla="*/ 3 h 5"/>
                  <a:gd name="T30" fmla="*/ 0 w 5"/>
                  <a:gd name="T31" fmla="*/ 3 h 5"/>
                  <a:gd name="T32" fmla="*/ 0 w 5"/>
                  <a:gd name="T33" fmla="*/ 3 h 5"/>
                  <a:gd name="T34" fmla="*/ 3 w 5"/>
                  <a:gd name="T35" fmla="*/ 0 h 5"/>
                  <a:gd name="T36" fmla="*/ 4 w 5"/>
                  <a:gd name="T37" fmla="*/ 0 h 5"/>
                  <a:gd name="T38" fmla="*/ 1 w 5"/>
                  <a:gd name="T39" fmla="*/ 3 h 5"/>
                  <a:gd name="T40" fmla="*/ 1 w 5"/>
                  <a:gd name="T41" fmla="*/ 4 h 5"/>
                  <a:gd name="T42" fmla="*/ 4 w 5"/>
                  <a:gd name="T43" fmla="*/ 0 h 5"/>
                  <a:gd name="T44" fmla="*/ 5 w 5"/>
                  <a:gd name="T45" fmla="*/ 1 h 5"/>
                  <a:gd name="T46" fmla="*/ 2 w 5"/>
                  <a:gd name="T47" fmla="*/ 4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4"/>
                    </a:moveTo>
                    <a:lnTo>
                      <a:pt x="2" y="4"/>
                    </a:lnTo>
                    <a:lnTo>
                      <a:pt x="2" y="5"/>
                    </a:lnTo>
                    <a:lnTo>
                      <a:pt x="1" y="5"/>
                    </a:lnTo>
                    <a:lnTo>
                      <a:pt x="1" y="4"/>
                    </a:lnTo>
                    <a:lnTo>
                      <a:pt x="0" y="4"/>
                    </a:lnTo>
                    <a:lnTo>
                      <a:pt x="0" y="3"/>
                    </a:lnTo>
                    <a:lnTo>
                      <a:pt x="3" y="0"/>
                    </a:lnTo>
                    <a:lnTo>
                      <a:pt x="4" y="0"/>
                    </a:lnTo>
                    <a:lnTo>
                      <a:pt x="1" y="3"/>
                    </a:lnTo>
                    <a:lnTo>
                      <a:pt x="1" y="4"/>
                    </a:lnTo>
                    <a:lnTo>
                      <a:pt x="4" y="0"/>
                    </a:lnTo>
                    <a:lnTo>
                      <a:pt x="5" y="1"/>
                    </a:lnTo>
                    <a:lnTo>
                      <a:pt x="2" y="4"/>
                    </a:lnTo>
                    <a:close/>
                  </a:path>
                </a:pathLst>
              </a:custGeom>
              <a:solidFill>
                <a:srgbClr val="FFFFFF"/>
              </a:solidFill>
              <a:ln w="9525">
                <a:noFill/>
                <a:round/>
                <a:headEnd/>
                <a:tailEnd/>
              </a:ln>
            </p:spPr>
            <p:txBody>
              <a:bodyPr/>
              <a:lstStyle/>
              <a:p>
                <a:endParaRPr lang="en-US"/>
              </a:p>
            </p:txBody>
          </p:sp>
          <p:sp>
            <p:nvSpPr>
              <p:cNvPr id="21829" name="Freeform 523"/>
              <p:cNvSpPr>
                <a:spLocks/>
              </p:cNvSpPr>
              <p:nvPr/>
            </p:nvSpPr>
            <p:spPr bwMode="auto">
              <a:xfrm>
                <a:off x="2505"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1 h 5"/>
                  <a:gd name="T20" fmla="*/ 5 w 5"/>
                  <a:gd name="T21" fmla="*/ 1 h 5"/>
                  <a:gd name="T22" fmla="*/ 5 w 5"/>
                  <a:gd name="T23" fmla="*/ 1 h 5"/>
                  <a:gd name="T24" fmla="*/ 5 w 5"/>
                  <a:gd name="T25" fmla="*/ 1 h 5"/>
                  <a:gd name="T26" fmla="*/ 5 w 5"/>
                  <a:gd name="T27" fmla="*/ 2 h 5"/>
                  <a:gd name="T28" fmla="*/ 5 w 5"/>
                  <a:gd name="T29" fmla="*/ 2 h 5"/>
                  <a:gd name="T30" fmla="*/ 5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4" y="1"/>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endParaRPr lang="en-US"/>
              </a:p>
            </p:txBody>
          </p:sp>
          <p:sp>
            <p:nvSpPr>
              <p:cNvPr id="21830" name="Freeform 524"/>
              <p:cNvSpPr>
                <a:spLocks/>
              </p:cNvSpPr>
              <p:nvPr/>
            </p:nvSpPr>
            <p:spPr bwMode="auto">
              <a:xfrm>
                <a:off x="2507" y="1930"/>
                <a:ext cx="5" cy="5"/>
              </a:xfrm>
              <a:custGeom>
                <a:avLst/>
                <a:gdLst>
                  <a:gd name="T0" fmla="*/ 5 w 5"/>
                  <a:gd name="T1" fmla="*/ 2 h 5"/>
                  <a:gd name="T2" fmla="*/ 5 w 5"/>
                  <a:gd name="T3" fmla="*/ 3 h 5"/>
                  <a:gd name="T4" fmla="*/ 5 w 5"/>
                  <a:gd name="T5" fmla="*/ 3 h 5"/>
                  <a:gd name="T6" fmla="*/ 5 w 5"/>
                  <a:gd name="T7" fmla="*/ 3 h 5"/>
                  <a:gd name="T8" fmla="*/ 5 w 5"/>
                  <a:gd name="T9" fmla="*/ 3 h 5"/>
                  <a:gd name="T10" fmla="*/ 5 w 5"/>
                  <a:gd name="T11" fmla="*/ 4 h 5"/>
                  <a:gd name="T12" fmla="*/ 5 w 5"/>
                  <a:gd name="T13" fmla="*/ 4 h 5"/>
                  <a:gd name="T14" fmla="*/ 5 w 5"/>
                  <a:gd name="T15" fmla="*/ 4 h 5"/>
                  <a:gd name="T16" fmla="*/ 5 w 5"/>
                  <a:gd name="T17" fmla="*/ 4 h 5"/>
                  <a:gd name="T18" fmla="*/ 4 w 5"/>
                  <a:gd name="T19" fmla="*/ 4 h 5"/>
                  <a:gd name="T20" fmla="*/ 4 w 5"/>
                  <a:gd name="T21" fmla="*/ 5 h 5"/>
                  <a:gd name="T22" fmla="*/ 4 w 5"/>
                  <a:gd name="T23" fmla="*/ 5 h 5"/>
                  <a:gd name="T24" fmla="*/ 4 w 5"/>
                  <a:gd name="T25" fmla="*/ 5 h 5"/>
                  <a:gd name="T26" fmla="*/ 3 w 5"/>
                  <a:gd name="T27" fmla="*/ 5 h 5"/>
                  <a:gd name="T28" fmla="*/ 3 w 5"/>
                  <a:gd name="T29" fmla="*/ 5 h 5"/>
                  <a:gd name="T30" fmla="*/ 3 w 5"/>
                  <a:gd name="T31" fmla="*/ 5 h 5"/>
                  <a:gd name="T32" fmla="*/ 3 w 5"/>
                  <a:gd name="T33" fmla="*/ 4 h 5"/>
                  <a:gd name="T34" fmla="*/ 0 w 5"/>
                  <a:gd name="T35" fmla="*/ 2 h 5"/>
                  <a:gd name="T36" fmla="*/ 0 w 5"/>
                  <a:gd name="T37" fmla="*/ 1 h 5"/>
                  <a:gd name="T38" fmla="*/ 4 w 5"/>
                  <a:gd name="T39" fmla="*/ 3 h 5"/>
                  <a:gd name="T40" fmla="*/ 4 w 5"/>
                  <a:gd name="T41" fmla="*/ 3 h 5"/>
                  <a:gd name="T42" fmla="*/ 1 w 5"/>
                  <a:gd name="T43" fmla="*/ 0 h 5"/>
                  <a:gd name="T44" fmla="*/ 2 w 5"/>
                  <a:gd name="T45" fmla="*/ 0 h 5"/>
                  <a:gd name="T46" fmla="*/ 5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5" y="2"/>
                    </a:moveTo>
                    <a:lnTo>
                      <a:pt x="5" y="3"/>
                    </a:lnTo>
                    <a:lnTo>
                      <a:pt x="5" y="4"/>
                    </a:lnTo>
                    <a:lnTo>
                      <a:pt x="4" y="4"/>
                    </a:lnTo>
                    <a:lnTo>
                      <a:pt x="4" y="5"/>
                    </a:lnTo>
                    <a:lnTo>
                      <a:pt x="3" y="5"/>
                    </a:lnTo>
                    <a:lnTo>
                      <a:pt x="3" y="4"/>
                    </a:lnTo>
                    <a:lnTo>
                      <a:pt x="0" y="2"/>
                    </a:lnTo>
                    <a:lnTo>
                      <a:pt x="0" y="1"/>
                    </a:lnTo>
                    <a:lnTo>
                      <a:pt x="4" y="3"/>
                    </a:lnTo>
                    <a:lnTo>
                      <a:pt x="1" y="0"/>
                    </a:lnTo>
                    <a:lnTo>
                      <a:pt x="2" y="0"/>
                    </a:lnTo>
                    <a:lnTo>
                      <a:pt x="5" y="2"/>
                    </a:lnTo>
                    <a:close/>
                  </a:path>
                </a:pathLst>
              </a:custGeom>
              <a:solidFill>
                <a:srgbClr val="FFFFFF"/>
              </a:solidFill>
              <a:ln w="9525">
                <a:noFill/>
                <a:round/>
                <a:headEnd/>
                <a:tailEnd/>
              </a:ln>
            </p:spPr>
            <p:txBody>
              <a:bodyPr/>
              <a:lstStyle/>
              <a:p>
                <a:endParaRPr lang="en-US"/>
              </a:p>
            </p:txBody>
          </p:sp>
          <p:sp>
            <p:nvSpPr>
              <p:cNvPr id="21831" name="Freeform 525"/>
              <p:cNvSpPr>
                <a:spLocks/>
              </p:cNvSpPr>
              <p:nvPr/>
            </p:nvSpPr>
            <p:spPr bwMode="auto">
              <a:xfrm>
                <a:off x="2509" y="1928"/>
                <a:ext cx="5" cy="5"/>
              </a:xfrm>
              <a:custGeom>
                <a:avLst/>
                <a:gdLst>
                  <a:gd name="T0" fmla="*/ 1 w 5"/>
                  <a:gd name="T1" fmla="*/ 2 h 5"/>
                  <a:gd name="T2" fmla="*/ 0 w 5"/>
                  <a:gd name="T3" fmla="*/ 2 h 5"/>
                  <a:gd name="T4" fmla="*/ 0 w 5"/>
                  <a:gd name="T5" fmla="*/ 2 h 5"/>
                  <a:gd name="T6" fmla="*/ 0 w 5"/>
                  <a:gd name="T7" fmla="*/ 2 h 5"/>
                  <a:gd name="T8" fmla="*/ 0 w 5"/>
                  <a:gd name="T9" fmla="*/ 1 h 5"/>
                  <a:gd name="T10" fmla="*/ 0 w 5"/>
                  <a:gd name="T11" fmla="*/ 1 h 5"/>
                  <a:gd name="T12" fmla="*/ 0 w 5"/>
                  <a:gd name="T13" fmla="*/ 1 h 5"/>
                  <a:gd name="T14" fmla="*/ 0 w 5"/>
                  <a:gd name="T15" fmla="*/ 1 h 5"/>
                  <a:gd name="T16" fmla="*/ 1 w 5"/>
                  <a:gd name="T17" fmla="*/ 0 h 5"/>
                  <a:gd name="T18" fmla="*/ 1 w 5"/>
                  <a:gd name="T19" fmla="*/ 0 h 5"/>
                  <a:gd name="T20" fmla="*/ 1 w 5"/>
                  <a:gd name="T21" fmla="*/ 0 h 5"/>
                  <a:gd name="T22" fmla="*/ 1 w 5"/>
                  <a:gd name="T23" fmla="*/ 0 h 5"/>
                  <a:gd name="T24" fmla="*/ 1 w 5"/>
                  <a:gd name="T25" fmla="*/ 0 h 5"/>
                  <a:gd name="T26" fmla="*/ 2 w 5"/>
                  <a:gd name="T27" fmla="*/ 0 h 5"/>
                  <a:gd name="T28" fmla="*/ 2 w 5"/>
                  <a:gd name="T29" fmla="*/ 0 h 5"/>
                  <a:gd name="T30" fmla="*/ 2 w 5"/>
                  <a:gd name="T31" fmla="*/ 0 h 5"/>
                  <a:gd name="T32" fmla="*/ 3 w 5"/>
                  <a:gd name="T33" fmla="*/ 0 h 5"/>
                  <a:gd name="T34" fmla="*/ 5 w 5"/>
                  <a:gd name="T35" fmla="*/ 3 h 5"/>
                  <a:gd name="T36" fmla="*/ 5 w 5"/>
                  <a:gd name="T37" fmla="*/ 4 h 5"/>
                  <a:gd name="T38" fmla="*/ 2 w 5"/>
                  <a:gd name="T39" fmla="*/ 1 h 5"/>
                  <a:gd name="T40" fmla="*/ 1 w 5"/>
                  <a:gd name="T41" fmla="*/ 1 h 5"/>
                  <a:gd name="T42" fmla="*/ 4 w 5"/>
                  <a:gd name="T43" fmla="*/ 4 h 5"/>
                  <a:gd name="T44" fmla="*/ 4 w 5"/>
                  <a:gd name="T45" fmla="*/ 5 h 5"/>
                  <a:gd name="T46" fmla="*/ 1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1" y="2"/>
                    </a:moveTo>
                    <a:lnTo>
                      <a:pt x="0" y="2"/>
                    </a:lnTo>
                    <a:lnTo>
                      <a:pt x="0" y="1"/>
                    </a:lnTo>
                    <a:lnTo>
                      <a:pt x="1" y="0"/>
                    </a:lnTo>
                    <a:lnTo>
                      <a:pt x="2" y="0"/>
                    </a:lnTo>
                    <a:lnTo>
                      <a:pt x="3" y="0"/>
                    </a:lnTo>
                    <a:lnTo>
                      <a:pt x="5" y="3"/>
                    </a:lnTo>
                    <a:lnTo>
                      <a:pt x="5" y="4"/>
                    </a:lnTo>
                    <a:lnTo>
                      <a:pt x="2" y="1"/>
                    </a:lnTo>
                    <a:lnTo>
                      <a:pt x="1" y="1"/>
                    </a:lnTo>
                    <a:lnTo>
                      <a:pt x="4" y="4"/>
                    </a:lnTo>
                    <a:lnTo>
                      <a:pt x="4" y="5"/>
                    </a:lnTo>
                    <a:lnTo>
                      <a:pt x="1" y="2"/>
                    </a:lnTo>
                    <a:close/>
                  </a:path>
                </a:pathLst>
              </a:custGeom>
              <a:solidFill>
                <a:srgbClr val="FFFFFF"/>
              </a:solidFill>
              <a:ln w="9525">
                <a:noFill/>
                <a:round/>
                <a:headEnd/>
                <a:tailEnd/>
              </a:ln>
            </p:spPr>
            <p:txBody>
              <a:bodyPr/>
              <a:lstStyle/>
              <a:p>
                <a:endParaRPr lang="en-US"/>
              </a:p>
            </p:txBody>
          </p:sp>
          <p:sp>
            <p:nvSpPr>
              <p:cNvPr id="21832" name="Freeform 526"/>
              <p:cNvSpPr>
                <a:spLocks/>
              </p:cNvSpPr>
              <p:nvPr/>
            </p:nvSpPr>
            <p:spPr bwMode="auto">
              <a:xfrm>
                <a:off x="2511" y="1923"/>
                <a:ext cx="5" cy="5"/>
              </a:xfrm>
              <a:custGeom>
                <a:avLst/>
                <a:gdLst>
                  <a:gd name="T0" fmla="*/ 2 w 5"/>
                  <a:gd name="T1" fmla="*/ 5 h 5"/>
                  <a:gd name="T2" fmla="*/ 2 w 5"/>
                  <a:gd name="T3" fmla="*/ 5 h 5"/>
                  <a:gd name="T4" fmla="*/ 2 w 5"/>
                  <a:gd name="T5" fmla="*/ 5 h 5"/>
                  <a:gd name="T6" fmla="*/ 2 w 5"/>
                  <a:gd name="T7" fmla="*/ 5 h 5"/>
                  <a:gd name="T8" fmla="*/ 1 w 5"/>
                  <a:gd name="T9" fmla="*/ 5 h 5"/>
                  <a:gd name="T10" fmla="*/ 1 w 5"/>
                  <a:gd name="T11" fmla="*/ 5 h 5"/>
                  <a:gd name="T12" fmla="*/ 1 w 5"/>
                  <a:gd name="T13" fmla="*/ 5 h 5"/>
                  <a:gd name="T14" fmla="*/ 1 w 5"/>
                  <a:gd name="T15" fmla="*/ 5 h 5"/>
                  <a:gd name="T16" fmla="*/ 1 w 5"/>
                  <a:gd name="T17" fmla="*/ 5 h 5"/>
                  <a:gd name="T18" fmla="*/ 1 w 5"/>
                  <a:gd name="T19" fmla="*/ 5 h 5"/>
                  <a:gd name="T20" fmla="*/ 0 w 5"/>
                  <a:gd name="T21" fmla="*/ 5 h 5"/>
                  <a:gd name="T22" fmla="*/ 0 w 5"/>
                  <a:gd name="T23" fmla="*/ 5 h 5"/>
                  <a:gd name="T24" fmla="*/ 0 w 5"/>
                  <a:gd name="T25" fmla="*/ 4 h 5"/>
                  <a:gd name="T26" fmla="*/ 0 w 5"/>
                  <a:gd name="T27" fmla="*/ 4 h 5"/>
                  <a:gd name="T28" fmla="*/ 0 w 5"/>
                  <a:gd name="T29" fmla="*/ 4 h 5"/>
                  <a:gd name="T30" fmla="*/ 1 w 5"/>
                  <a:gd name="T31" fmla="*/ 4 h 5"/>
                  <a:gd name="T32" fmla="*/ 1 w 5"/>
                  <a:gd name="T33" fmla="*/ 3 h 5"/>
                  <a:gd name="T34" fmla="*/ 3 w 5"/>
                  <a:gd name="T35" fmla="*/ 0 h 5"/>
                  <a:gd name="T36" fmla="*/ 4 w 5"/>
                  <a:gd name="T37" fmla="*/ 1 h 5"/>
                  <a:gd name="T38" fmla="*/ 1 w 5"/>
                  <a:gd name="T39" fmla="*/ 4 h 5"/>
                  <a:gd name="T40" fmla="*/ 2 w 5"/>
                  <a:gd name="T41" fmla="*/ 4 h 5"/>
                  <a:gd name="T42" fmla="*/ 4 w 5"/>
                  <a:gd name="T43" fmla="*/ 1 h 5"/>
                  <a:gd name="T44" fmla="*/ 5 w 5"/>
                  <a:gd name="T45" fmla="*/ 2 h 5"/>
                  <a:gd name="T46" fmla="*/ 2 w 5"/>
                  <a:gd name="T47" fmla="*/ 5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5"/>
                    </a:moveTo>
                    <a:lnTo>
                      <a:pt x="2" y="5"/>
                    </a:lnTo>
                    <a:lnTo>
                      <a:pt x="1" y="5"/>
                    </a:lnTo>
                    <a:lnTo>
                      <a:pt x="0" y="5"/>
                    </a:lnTo>
                    <a:lnTo>
                      <a:pt x="0" y="4"/>
                    </a:lnTo>
                    <a:lnTo>
                      <a:pt x="1" y="4"/>
                    </a:lnTo>
                    <a:lnTo>
                      <a:pt x="1" y="3"/>
                    </a:lnTo>
                    <a:lnTo>
                      <a:pt x="3" y="0"/>
                    </a:lnTo>
                    <a:lnTo>
                      <a:pt x="4" y="1"/>
                    </a:lnTo>
                    <a:lnTo>
                      <a:pt x="1" y="4"/>
                    </a:lnTo>
                    <a:lnTo>
                      <a:pt x="2" y="4"/>
                    </a:lnTo>
                    <a:lnTo>
                      <a:pt x="4" y="1"/>
                    </a:lnTo>
                    <a:lnTo>
                      <a:pt x="5" y="2"/>
                    </a:lnTo>
                    <a:lnTo>
                      <a:pt x="2" y="5"/>
                    </a:lnTo>
                    <a:close/>
                  </a:path>
                </a:pathLst>
              </a:custGeom>
              <a:solidFill>
                <a:srgbClr val="FFFFFF"/>
              </a:solidFill>
              <a:ln w="9525">
                <a:noFill/>
                <a:round/>
                <a:headEnd/>
                <a:tailEnd/>
              </a:ln>
            </p:spPr>
            <p:txBody>
              <a:bodyPr/>
              <a:lstStyle/>
              <a:p>
                <a:endParaRPr lang="en-US"/>
              </a:p>
            </p:txBody>
          </p:sp>
          <p:sp>
            <p:nvSpPr>
              <p:cNvPr id="21833" name="Freeform 527"/>
              <p:cNvSpPr>
                <a:spLocks/>
              </p:cNvSpPr>
              <p:nvPr/>
            </p:nvSpPr>
            <p:spPr bwMode="auto">
              <a:xfrm>
                <a:off x="2513"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0 h 5"/>
                  <a:gd name="T20" fmla="*/ 5 w 5"/>
                  <a:gd name="T21" fmla="*/ 1 h 5"/>
                  <a:gd name="T22" fmla="*/ 5 w 5"/>
                  <a:gd name="T23" fmla="*/ 1 h 5"/>
                  <a:gd name="T24" fmla="*/ 5 w 5"/>
                  <a:gd name="T25" fmla="*/ 1 h 5"/>
                  <a:gd name="T26" fmla="*/ 5 w 5"/>
                  <a:gd name="T27" fmla="*/ 1 h 5"/>
                  <a:gd name="T28" fmla="*/ 5 w 5"/>
                  <a:gd name="T29" fmla="*/ 2 h 5"/>
                  <a:gd name="T30" fmla="*/ 4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endParaRPr lang="en-US"/>
              </a:p>
            </p:txBody>
          </p:sp>
          <p:sp>
            <p:nvSpPr>
              <p:cNvPr id="21834" name="Freeform 528"/>
              <p:cNvSpPr>
                <a:spLocks/>
              </p:cNvSpPr>
              <p:nvPr/>
            </p:nvSpPr>
            <p:spPr bwMode="auto">
              <a:xfrm>
                <a:off x="2507" y="1921"/>
                <a:ext cx="5" cy="6"/>
              </a:xfrm>
              <a:custGeom>
                <a:avLst/>
                <a:gdLst>
                  <a:gd name="T0" fmla="*/ 4 w 5"/>
                  <a:gd name="T1" fmla="*/ 3 h 6"/>
                  <a:gd name="T2" fmla="*/ 5 w 5"/>
                  <a:gd name="T3" fmla="*/ 4 h 6"/>
                  <a:gd name="T4" fmla="*/ 5 w 5"/>
                  <a:gd name="T5" fmla="*/ 4 h 6"/>
                  <a:gd name="T6" fmla="*/ 5 w 5"/>
                  <a:gd name="T7" fmla="*/ 4 h 6"/>
                  <a:gd name="T8" fmla="*/ 5 w 5"/>
                  <a:gd name="T9" fmla="*/ 4 h 6"/>
                  <a:gd name="T10" fmla="*/ 5 w 5"/>
                  <a:gd name="T11" fmla="*/ 4 h 6"/>
                  <a:gd name="T12" fmla="*/ 5 w 5"/>
                  <a:gd name="T13" fmla="*/ 5 h 6"/>
                  <a:gd name="T14" fmla="*/ 5 w 5"/>
                  <a:gd name="T15" fmla="*/ 5 h 6"/>
                  <a:gd name="T16" fmla="*/ 5 w 5"/>
                  <a:gd name="T17" fmla="*/ 5 h 6"/>
                  <a:gd name="T18" fmla="*/ 4 w 5"/>
                  <a:gd name="T19" fmla="*/ 5 h 6"/>
                  <a:gd name="T20" fmla="*/ 4 w 5"/>
                  <a:gd name="T21" fmla="*/ 5 h 6"/>
                  <a:gd name="T22" fmla="*/ 4 w 5"/>
                  <a:gd name="T23" fmla="*/ 6 h 6"/>
                  <a:gd name="T24" fmla="*/ 3 w 5"/>
                  <a:gd name="T25" fmla="*/ 6 h 6"/>
                  <a:gd name="T26" fmla="*/ 3 w 5"/>
                  <a:gd name="T27" fmla="*/ 6 h 6"/>
                  <a:gd name="T28" fmla="*/ 3 w 5"/>
                  <a:gd name="T29" fmla="*/ 6 h 6"/>
                  <a:gd name="T30" fmla="*/ 3 w 5"/>
                  <a:gd name="T31" fmla="*/ 5 h 6"/>
                  <a:gd name="T32" fmla="*/ 3 w 5"/>
                  <a:gd name="T33" fmla="*/ 5 h 6"/>
                  <a:gd name="T34" fmla="*/ 0 w 5"/>
                  <a:gd name="T35" fmla="*/ 2 h 6"/>
                  <a:gd name="T36" fmla="*/ 0 w 5"/>
                  <a:gd name="T37" fmla="*/ 1 h 6"/>
                  <a:gd name="T38" fmla="*/ 3 w 5"/>
                  <a:gd name="T39" fmla="*/ 4 h 6"/>
                  <a:gd name="T40" fmla="*/ 4 w 5"/>
                  <a:gd name="T41" fmla="*/ 4 h 6"/>
                  <a:gd name="T42" fmla="*/ 1 w 5"/>
                  <a:gd name="T43" fmla="*/ 1 h 6"/>
                  <a:gd name="T44" fmla="*/ 1 w 5"/>
                  <a:gd name="T45" fmla="*/ 0 h 6"/>
                  <a:gd name="T46" fmla="*/ 4 w 5"/>
                  <a:gd name="T47" fmla="*/ 3 h 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6"/>
                  <a:gd name="T74" fmla="*/ 5 w 5"/>
                  <a:gd name="T75" fmla="*/ 6 h 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6">
                    <a:moveTo>
                      <a:pt x="4" y="3"/>
                    </a:moveTo>
                    <a:lnTo>
                      <a:pt x="5" y="4"/>
                    </a:lnTo>
                    <a:lnTo>
                      <a:pt x="5" y="5"/>
                    </a:lnTo>
                    <a:lnTo>
                      <a:pt x="4" y="5"/>
                    </a:lnTo>
                    <a:lnTo>
                      <a:pt x="4" y="6"/>
                    </a:lnTo>
                    <a:lnTo>
                      <a:pt x="3" y="6"/>
                    </a:lnTo>
                    <a:lnTo>
                      <a:pt x="3" y="5"/>
                    </a:lnTo>
                    <a:lnTo>
                      <a:pt x="0" y="2"/>
                    </a:lnTo>
                    <a:lnTo>
                      <a:pt x="0" y="1"/>
                    </a:lnTo>
                    <a:lnTo>
                      <a:pt x="3" y="4"/>
                    </a:lnTo>
                    <a:lnTo>
                      <a:pt x="4" y="4"/>
                    </a:lnTo>
                    <a:lnTo>
                      <a:pt x="1" y="1"/>
                    </a:lnTo>
                    <a:lnTo>
                      <a:pt x="1" y="0"/>
                    </a:lnTo>
                    <a:lnTo>
                      <a:pt x="4" y="3"/>
                    </a:lnTo>
                    <a:close/>
                  </a:path>
                </a:pathLst>
              </a:custGeom>
              <a:solidFill>
                <a:srgbClr val="FFFFFF"/>
              </a:solidFill>
              <a:ln w="9525">
                <a:noFill/>
                <a:round/>
                <a:headEnd/>
                <a:tailEnd/>
              </a:ln>
            </p:spPr>
            <p:txBody>
              <a:bodyPr/>
              <a:lstStyle/>
              <a:p>
                <a:endParaRPr lang="en-US"/>
              </a:p>
            </p:txBody>
          </p:sp>
          <p:sp>
            <p:nvSpPr>
              <p:cNvPr id="21835" name="Freeform 529"/>
              <p:cNvSpPr>
                <a:spLocks/>
              </p:cNvSpPr>
              <p:nvPr/>
            </p:nvSpPr>
            <p:spPr bwMode="auto">
              <a:xfrm>
                <a:off x="2509" y="1920"/>
                <a:ext cx="5" cy="5"/>
              </a:xfrm>
              <a:custGeom>
                <a:avLst/>
                <a:gdLst>
                  <a:gd name="T0" fmla="*/ 0 w 5"/>
                  <a:gd name="T1" fmla="*/ 2 h 5"/>
                  <a:gd name="T2" fmla="*/ 0 w 5"/>
                  <a:gd name="T3" fmla="*/ 2 h 5"/>
                  <a:gd name="T4" fmla="*/ 0 w 5"/>
                  <a:gd name="T5" fmla="*/ 2 h 5"/>
                  <a:gd name="T6" fmla="*/ 0 w 5"/>
                  <a:gd name="T7" fmla="*/ 1 h 5"/>
                  <a:gd name="T8" fmla="*/ 0 w 5"/>
                  <a:gd name="T9" fmla="*/ 1 h 5"/>
                  <a:gd name="T10" fmla="*/ 0 w 5"/>
                  <a:gd name="T11" fmla="*/ 1 h 5"/>
                  <a:gd name="T12" fmla="*/ 0 w 5"/>
                  <a:gd name="T13" fmla="*/ 1 h 5"/>
                  <a:gd name="T14" fmla="*/ 0 w 5"/>
                  <a:gd name="T15" fmla="*/ 1 h 5"/>
                  <a:gd name="T16" fmla="*/ 0 w 5"/>
                  <a:gd name="T17" fmla="*/ 0 h 5"/>
                  <a:gd name="T18" fmla="*/ 1 w 5"/>
                  <a:gd name="T19" fmla="*/ 0 h 5"/>
                  <a:gd name="T20" fmla="*/ 1 w 5"/>
                  <a:gd name="T21" fmla="*/ 0 h 5"/>
                  <a:gd name="T22" fmla="*/ 1 w 5"/>
                  <a:gd name="T23" fmla="*/ 0 h 5"/>
                  <a:gd name="T24" fmla="*/ 1 w 5"/>
                  <a:gd name="T25" fmla="*/ 0 h 5"/>
                  <a:gd name="T26" fmla="*/ 1 w 5"/>
                  <a:gd name="T27" fmla="*/ 0 h 5"/>
                  <a:gd name="T28" fmla="*/ 2 w 5"/>
                  <a:gd name="T29" fmla="*/ 0 h 5"/>
                  <a:gd name="T30" fmla="*/ 2 w 5"/>
                  <a:gd name="T31" fmla="*/ 0 h 5"/>
                  <a:gd name="T32" fmla="*/ 2 w 5"/>
                  <a:gd name="T33" fmla="*/ 0 h 5"/>
                  <a:gd name="T34" fmla="*/ 5 w 5"/>
                  <a:gd name="T35" fmla="*/ 3 h 5"/>
                  <a:gd name="T36" fmla="*/ 4 w 5"/>
                  <a:gd name="T37" fmla="*/ 4 h 5"/>
                  <a:gd name="T38" fmla="*/ 1 w 5"/>
                  <a:gd name="T39" fmla="*/ 1 h 5"/>
                  <a:gd name="T40" fmla="*/ 1 w 5"/>
                  <a:gd name="T41" fmla="*/ 1 h 5"/>
                  <a:gd name="T42" fmla="*/ 4 w 5"/>
                  <a:gd name="T43" fmla="*/ 4 h 5"/>
                  <a:gd name="T44" fmla="*/ 3 w 5"/>
                  <a:gd name="T45" fmla="*/ 5 h 5"/>
                  <a:gd name="T46" fmla="*/ 0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0" y="2"/>
                    </a:moveTo>
                    <a:lnTo>
                      <a:pt x="0" y="2"/>
                    </a:lnTo>
                    <a:lnTo>
                      <a:pt x="0" y="1"/>
                    </a:lnTo>
                    <a:lnTo>
                      <a:pt x="0" y="0"/>
                    </a:lnTo>
                    <a:lnTo>
                      <a:pt x="1" y="0"/>
                    </a:lnTo>
                    <a:lnTo>
                      <a:pt x="2" y="0"/>
                    </a:lnTo>
                    <a:lnTo>
                      <a:pt x="5" y="3"/>
                    </a:lnTo>
                    <a:lnTo>
                      <a:pt x="4" y="4"/>
                    </a:lnTo>
                    <a:lnTo>
                      <a:pt x="1" y="1"/>
                    </a:lnTo>
                    <a:lnTo>
                      <a:pt x="4" y="4"/>
                    </a:lnTo>
                    <a:lnTo>
                      <a:pt x="3" y="5"/>
                    </a:lnTo>
                    <a:lnTo>
                      <a:pt x="0" y="2"/>
                    </a:lnTo>
                    <a:close/>
                  </a:path>
                </a:pathLst>
              </a:custGeom>
              <a:solidFill>
                <a:srgbClr val="FFFFFF"/>
              </a:solidFill>
              <a:ln w="9525">
                <a:noFill/>
                <a:round/>
                <a:headEnd/>
                <a:tailEnd/>
              </a:ln>
            </p:spPr>
            <p:txBody>
              <a:bodyPr/>
              <a:lstStyle/>
              <a:p>
                <a:endParaRPr lang="en-US"/>
              </a:p>
            </p:txBody>
          </p:sp>
          <p:sp>
            <p:nvSpPr>
              <p:cNvPr id="21836" name="Freeform 530"/>
              <p:cNvSpPr>
                <a:spLocks/>
              </p:cNvSpPr>
              <p:nvPr/>
            </p:nvSpPr>
            <p:spPr bwMode="auto">
              <a:xfrm>
                <a:off x="2627" y="2055"/>
                <a:ext cx="41" cy="17"/>
              </a:xfrm>
              <a:custGeom>
                <a:avLst/>
                <a:gdLst>
                  <a:gd name="T0" fmla="*/ 25 w 41"/>
                  <a:gd name="T1" fmla="*/ 0 h 17"/>
                  <a:gd name="T2" fmla="*/ 41 w 41"/>
                  <a:gd name="T3" fmla="*/ 17 h 17"/>
                  <a:gd name="T4" fmla="*/ 0 w 41"/>
                  <a:gd name="T5" fmla="*/ 17 h 17"/>
                  <a:gd name="T6" fmla="*/ 0 60000 65536"/>
                  <a:gd name="T7" fmla="*/ 0 60000 65536"/>
                  <a:gd name="T8" fmla="*/ 0 60000 65536"/>
                  <a:gd name="T9" fmla="*/ 0 w 41"/>
                  <a:gd name="T10" fmla="*/ 0 h 17"/>
                  <a:gd name="T11" fmla="*/ 41 w 41"/>
                  <a:gd name="T12" fmla="*/ 17 h 17"/>
                </a:gdLst>
                <a:ahLst/>
                <a:cxnLst>
                  <a:cxn ang="T6">
                    <a:pos x="T0" y="T1"/>
                  </a:cxn>
                  <a:cxn ang="T7">
                    <a:pos x="T2" y="T3"/>
                  </a:cxn>
                  <a:cxn ang="T8">
                    <a:pos x="T4" y="T5"/>
                  </a:cxn>
                </a:cxnLst>
                <a:rect l="T9" t="T10" r="T11" b="T12"/>
                <a:pathLst>
                  <a:path w="41" h="17">
                    <a:moveTo>
                      <a:pt x="25" y="0"/>
                    </a:moveTo>
                    <a:lnTo>
                      <a:pt x="41" y="17"/>
                    </a:lnTo>
                    <a:lnTo>
                      <a:pt x="0" y="17"/>
                    </a:lnTo>
                  </a:path>
                </a:pathLst>
              </a:custGeom>
              <a:noFill/>
              <a:ln w="4763">
                <a:solidFill>
                  <a:srgbClr val="D8C6E0"/>
                </a:solidFill>
                <a:prstDash val="solid"/>
                <a:round/>
                <a:headEnd/>
                <a:tailEnd/>
              </a:ln>
            </p:spPr>
            <p:txBody>
              <a:bodyPr/>
              <a:lstStyle/>
              <a:p>
                <a:endParaRPr lang="en-US"/>
              </a:p>
            </p:txBody>
          </p:sp>
          <p:sp>
            <p:nvSpPr>
              <p:cNvPr id="21837" name="Line 531"/>
              <p:cNvSpPr>
                <a:spLocks noChangeShapeType="1"/>
              </p:cNvSpPr>
              <p:nvPr/>
            </p:nvSpPr>
            <p:spPr bwMode="auto">
              <a:xfrm flipV="1">
                <a:off x="2819" y="2573"/>
                <a:ext cx="1" cy="53"/>
              </a:xfrm>
              <a:prstGeom prst="line">
                <a:avLst/>
              </a:prstGeom>
              <a:noFill/>
              <a:ln w="7938">
                <a:solidFill>
                  <a:srgbClr val="231C26"/>
                </a:solidFill>
                <a:round/>
                <a:headEnd/>
                <a:tailEnd/>
              </a:ln>
            </p:spPr>
            <p:txBody>
              <a:bodyPr/>
              <a:lstStyle/>
              <a:p>
                <a:endParaRPr lang="en-US"/>
              </a:p>
            </p:txBody>
          </p:sp>
          <p:sp>
            <p:nvSpPr>
              <p:cNvPr id="21838" name="Freeform 532"/>
              <p:cNvSpPr>
                <a:spLocks/>
              </p:cNvSpPr>
              <p:nvPr/>
            </p:nvSpPr>
            <p:spPr bwMode="auto">
              <a:xfrm>
                <a:off x="2821" y="2629"/>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231C26"/>
              </a:solidFill>
              <a:ln w="9525">
                <a:noFill/>
                <a:round/>
                <a:headEnd/>
                <a:tailEnd/>
              </a:ln>
            </p:spPr>
            <p:txBody>
              <a:bodyPr/>
              <a:lstStyle/>
              <a:p>
                <a:endParaRPr lang="en-US"/>
              </a:p>
            </p:txBody>
          </p:sp>
          <p:sp>
            <p:nvSpPr>
              <p:cNvPr id="21839" name="Freeform 533"/>
              <p:cNvSpPr>
                <a:spLocks/>
              </p:cNvSpPr>
              <p:nvPr/>
            </p:nvSpPr>
            <p:spPr bwMode="auto">
              <a:xfrm>
                <a:off x="2821" y="257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231C26"/>
              </a:solidFill>
              <a:ln w="9525">
                <a:noFill/>
                <a:round/>
                <a:headEnd/>
                <a:tailEnd/>
              </a:ln>
            </p:spPr>
            <p:txBody>
              <a:bodyPr/>
              <a:lstStyle/>
              <a:p>
                <a:endParaRPr lang="en-US"/>
              </a:p>
            </p:txBody>
          </p:sp>
          <p:sp>
            <p:nvSpPr>
              <p:cNvPr id="21840" name="Freeform 534"/>
              <p:cNvSpPr>
                <a:spLocks/>
              </p:cNvSpPr>
              <p:nvPr/>
            </p:nvSpPr>
            <p:spPr bwMode="auto">
              <a:xfrm>
                <a:off x="2500" y="203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404040"/>
              </a:solidFill>
              <a:ln w="9525">
                <a:noFill/>
                <a:round/>
                <a:headEnd/>
                <a:tailEnd/>
              </a:ln>
            </p:spPr>
            <p:txBody>
              <a:bodyPr/>
              <a:lstStyle/>
              <a:p>
                <a:endParaRPr lang="en-US"/>
              </a:p>
            </p:txBody>
          </p:sp>
          <p:sp>
            <p:nvSpPr>
              <p:cNvPr id="21841" name="Freeform 535"/>
              <p:cNvSpPr>
                <a:spLocks/>
              </p:cNvSpPr>
              <p:nvPr/>
            </p:nvSpPr>
            <p:spPr bwMode="auto">
              <a:xfrm>
                <a:off x="279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endParaRPr lang="en-US"/>
              </a:p>
            </p:txBody>
          </p:sp>
          <p:sp>
            <p:nvSpPr>
              <p:cNvPr id="21842" name="Freeform 536"/>
              <p:cNvSpPr>
                <a:spLocks/>
              </p:cNvSpPr>
              <p:nvPr/>
            </p:nvSpPr>
            <p:spPr bwMode="auto">
              <a:xfrm>
                <a:off x="2542" y="1987"/>
                <a:ext cx="9" cy="9"/>
              </a:xfrm>
              <a:custGeom>
                <a:avLst/>
                <a:gdLst>
                  <a:gd name="T0" fmla="*/ 5 w 9"/>
                  <a:gd name="T1" fmla="*/ 9 h 9"/>
                  <a:gd name="T2" fmla="*/ 5 w 9"/>
                  <a:gd name="T3" fmla="*/ 9 h 9"/>
                  <a:gd name="T4" fmla="*/ 6 w 9"/>
                  <a:gd name="T5" fmla="*/ 9 h 9"/>
                  <a:gd name="T6" fmla="*/ 7 w 9"/>
                  <a:gd name="T7" fmla="*/ 8 h 9"/>
                  <a:gd name="T8" fmla="*/ 7 w 9"/>
                  <a:gd name="T9" fmla="*/ 8 h 9"/>
                  <a:gd name="T10" fmla="*/ 8 w 9"/>
                  <a:gd name="T11" fmla="*/ 7 h 9"/>
                  <a:gd name="T12" fmla="*/ 8 w 9"/>
                  <a:gd name="T13" fmla="*/ 6 h 9"/>
                  <a:gd name="T14" fmla="*/ 9 w 9"/>
                  <a:gd name="T15" fmla="*/ 5 h 9"/>
                  <a:gd name="T16" fmla="*/ 9 w 9"/>
                  <a:gd name="T17" fmla="*/ 5 h 9"/>
                  <a:gd name="T18" fmla="*/ 9 w 9"/>
                  <a:gd name="T19" fmla="*/ 4 h 9"/>
                  <a:gd name="T20" fmla="*/ 8 w 9"/>
                  <a:gd name="T21" fmla="*/ 3 h 9"/>
                  <a:gd name="T22" fmla="*/ 8 w 9"/>
                  <a:gd name="T23" fmla="*/ 2 h 9"/>
                  <a:gd name="T24" fmla="*/ 7 w 9"/>
                  <a:gd name="T25" fmla="*/ 2 h 9"/>
                  <a:gd name="T26" fmla="*/ 7 w 9"/>
                  <a:gd name="T27" fmla="*/ 1 h 9"/>
                  <a:gd name="T28" fmla="*/ 6 w 9"/>
                  <a:gd name="T29" fmla="*/ 1 h 9"/>
                  <a:gd name="T30" fmla="*/ 5 w 9"/>
                  <a:gd name="T31" fmla="*/ 0 h 9"/>
                  <a:gd name="T32" fmla="*/ 5 w 9"/>
                  <a:gd name="T33" fmla="*/ 0 h 9"/>
                  <a:gd name="T34" fmla="*/ 3 w 9"/>
                  <a:gd name="T35" fmla="*/ 0 h 9"/>
                  <a:gd name="T36" fmla="*/ 3 w 9"/>
                  <a:gd name="T37" fmla="*/ 1 h 9"/>
                  <a:gd name="T38" fmla="*/ 2 w 9"/>
                  <a:gd name="T39" fmla="*/ 1 h 9"/>
                  <a:gd name="T40" fmla="*/ 1 w 9"/>
                  <a:gd name="T41" fmla="*/ 2 h 9"/>
                  <a:gd name="T42" fmla="*/ 1 w 9"/>
                  <a:gd name="T43" fmla="*/ 2 h 9"/>
                  <a:gd name="T44" fmla="*/ 0 w 9"/>
                  <a:gd name="T45" fmla="*/ 3 h 9"/>
                  <a:gd name="T46" fmla="*/ 0 w 9"/>
                  <a:gd name="T47" fmla="*/ 4 h 9"/>
                  <a:gd name="T48" fmla="*/ 0 w 9"/>
                  <a:gd name="T49" fmla="*/ 5 h 9"/>
                  <a:gd name="T50" fmla="*/ 0 w 9"/>
                  <a:gd name="T51" fmla="*/ 5 h 9"/>
                  <a:gd name="T52" fmla="*/ 0 w 9"/>
                  <a:gd name="T53" fmla="*/ 6 h 9"/>
                  <a:gd name="T54" fmla="*/ 1 w 9"/>
                  <a:gd name="T55" fmla="*/ 7 h 9"/>
                  <a:gd name="T56" fmla="*/ 1 w 9"/>
                  <a:gd name="T57" fmla="*/ 8 h 9"/>
                  <a:gd name="T58" fmla="*/ 2 w 9"/>
                  <a:gd name="T59" fmla="*/ 8 h 9"/>
                  <a:gd name="T60" fmla="*/ 3 w 9"/>
                  <a:gd name="T61" fmla="*/ 9 h 9"/>
                  <a:gd name="T62" fmla="*/ 3 w 9"/>
                  <a:gd name="T63" fmla="*/ 9 h 9"/>
                  <a:gd name="T64" fmla="*/ 5 w 9"/>
                  <a:gd name="T65" fmla="*/ 9 h 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
                  <a:gd name="T100" fmla="*/ 0 h 9"/>
                  <a:gd name="T101" fmla="*/ 9 w 9"/>
                  <a:gd name="T102" fmla="*/ 9 h 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 h="9">
                    <a:moveTo>
                      <a:pt x="5" y="9"/>
                    </a:moveTo>
                    <a:lnTo>
                      <a:pt x="5" y="9"/>
                    </a:lnTo>
                    <a:lnTo>
                      <a:pt x="6" y="9"/>
                    </a:lnTo>
                    <a:lnTo>
                      <a:pt x="7" y="8"/>
                    </a:lnTo>
                    <a:lnTo>
                      <a:pt x="8" y="7"/>
                    </a:lnTo>
                    <a:lnTo>
                      <a:pt x="8" y="6"/>
                    </a:lnTo>
                    <a:lnTo>
                      <a:pt x="9" y="5"/>
                    </a:lnTo>
                    <a:lnTo>
                      <a:pt x="9" y="4"/>
                    </a:lnTo>
                    <a:lnTo>
                      <a:pt x="8" y="3"/>
                    </a:lnTo>
                    <a:lnTo>
                      <a:pt x="8" y="2"/>
                    </a:lnTo>
                    <a:lnTo>
                      <a:pt x="7" y="2"/>
                    </a:lnTo>
                    <a:lnTo>
                      <a:pt x="7" y="1"/>
                    </a:lnTo>
                    <a:lnTo>
                      <a:pt x="6" y="1"/>
                    </a:lnTo>
                    <a:lnTo>
                      <a:pt x="5" y="0"/>
                    </a:lnTo>
                    <a:lnTo>
                      <a:pt x="3" y="0"/>
                    </a:lnTo>
                    <a:lnTo>
                      <a:pt x="3" y="1"/>
                    </a:lnTo>
                    <a:lnTo>
                      <a:pt x="2" y="1"/>
                    </a:lnTo>
                    <a:lnTo>
                      <a:pt x="1" y="2"/>
                    </a:lnTo>
                    <a:lnTo>
                      <a:pt x="0" y="3"/>
                    </a:lnTo>
                    <a:lnTo>
                      <a:pt x="0" y="4"/>
                    </a:lnTo>
                    <a:lnTo>
                      <a:pt x="0" y="5"/>
                    </a:lnTo>
                    <a:lnTo>
                      <a:pt x="0" y="6"/>
                    </a:lnTo>
                    <a:lnTo>
                      <a:pt x="1" y="7"/>
                    </a:lnTo>
                    <a:lnTo>
                      <a:pt x="1" y="8"/>
                    </a:lnTo>
                    <a:lnTo>
                      <a:pt x="2" y="8"/>
                    </a:lnTo>
                    <a:lnTo>
                      <a:pt x="3" y="9"/>
                    </a:lnTo>
                    <a:lnTo>
                      <a:pt x="5" y="9"/>
                    </a:lnTo>
                    <a:close/>
                  </a:path>
                </a:pathLst>
              </a:custGeom>
              <a:solidFill>
                <a:srgbClr val="3D4040"/>
              </a:solidFill>
              <a:ln w="9525">
                <a:noFill/>
                <a:round/>
                <a:headEnd/>
                <a:tailEnd/>
              </a:ln>
            </p:spPr>
            <p:txBody>
              <a:bodyPr/>
              <a:lstStyle/>
              <a:p>
                <a:endParaRPr lang="en-US"/>
              </a:p>
            </p:txBody>
          </p:sp>
          <p:sp>
            <p:nvSpPr>
              <p:cNvPr id="21843" name="Freeform 537"/>
              <p:cNvSpPr>
                <a:spLocks/>
              </p:cNvSpPr>
              <p:nvPr/>
            </p:nvSpPr>
            <p:spPr bwMode="auto">
              <a:xfrm>
                <a:off x="2505" y="1947"/>
                <a:ext cx="4" cy="5"/>
              </a:xfrm>
              <a:custGeom>
                <a:avLst/>
                <a:gdLst>
                  <a:gd name="T0" fmla="*/ 2 w 4"/>
                  <a:gd name="T1" fmla="*/ 5 h 5"/>
                  <a:gd name="T2" fmla="*/ 2 w 4"/>
                  <a:gd name="T3" fmla="*/ 5 h 5"/>
                  <a:gd name="T4" fmla="*/ 3 w 4"/>
                  <a:gd name="T5" fmla="*/ 5 h 5"/>
                  <a:gd name="T6" fmla="*/ 3 w 4"/>
                  <a:gd name="T7" fmla="*/ 4 h 5"/>
                  <a:gd name="T8" fmla="*/ 4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4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1 w 4"/>
                  <a:gd name="T43" fmla="*/ 2 h 5"/>
                  <a:gd name="T44" fmla="*/ 0 w 4"/>
                  <a:gd name="T45" fmla="*/ 2 h 5"/>
                  <a:gd name="T46" fmla="*/ 0 w 4"/>
                  <a:gd name="T47" fmla="*/ 2 h 5"/>
                  <a:gd name="T48" fmla="*/ 0 w 4"/>
                  <a:gd name="T49" fmla="*/ 3 h 5"/>
                  <a:gd name="T50" fmla="*/ 0 w 4"/>
                  <a:gd name="T51" fmla="*/ 3 h 5"/>
                  <a:gd name="T52" fmla="*/ 0 w 4"/>
                  <a:gd name="T53" fmla="*/ 3 h 5"/>
                  <a:gd name="T54" fmla="*/ 1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4" y="1"/>
                    </a:lnTo>
                    <a:lnTo>
                      <a:pt x="3" y="1"/>
                    </a:lnTo>
                    <a:lnTo>
                      <a:pt x="2" y="0"/>
                    </a:lnTo>
                    <a:lnTo>
                      <a:pt x="1" y="1"/>
                    </a:lnTo>
                    <a:lnTo>
                      <a:pt x="1" y="2"/>
                    </a:lnTo>
                    <a:lnTo>
                      <a:pt x="0" y="2"/>
                    </a:lnTo>
                    <a:lnTo>
                      <a:pt x="0" y="3"/>
                    </a:lnTo>
                    <a:lnTo>
                      <a:pt x="1" y="4"/>
                    </a:lnTo>
                    <a:lnTo>
                      <a:pt x="1" y="5"/>
                    </a:lnTo>
                    <a:lnTo>
                      <a:pt x="2" y="5"/>
                    </a:lnTo>
                    <a:close/>
                  </a:path>
                </a:pathLst>
              </a:custGeom>
              <a:solidFill>
                <a:srgbClr val="3D4040"/>
              </a:solidFill>
              <a:ln w="9525">
                <a:noFill/>
                <a:round/>
                <a:headEnd/>
                <a:tailEnd/>
              </a:ln>
            </p:spPr>
            <p:txBody>
              <a:bodyPr/>
              <a:lstStyle/>
              <a:p>
                <a:endParaRPr lang="en-US"/>
              </a:p>
            </p:txBody>
          </p:sp>
          <p:sp>
            <p:nvSpPr>
              <p:cNvPr id="21844" name="Freeform 538"/>
              <p:cNvSpPr>
                <a:spLocks/>
              </p:cNvSpPr>
              <p:nvPr/>
            </p:nvSpPr>
            <p:spPr bwMode="auto">
              <a:xfrm>
                <a:off x="2514"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3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3" y="1"/>
                    </a:lnTo>
                    <a:lnTo>
                      <a:pt x="2" y="0"/>
                    </a:lnTo>
                    <a:lnTo>
                      <a:pt x="1"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endParaRPr lang="en-US"/>
              </a:p>
            </p:txBody>
          </p:sp>
          <p:sp>
            <p:nvSpPr>
              <p:cNvPr id="21845" name="Freeform 539"/>
              <p:cNvSpPr>
                <a:spLocks/>
              </p:cNvSpPr>
              <p:nvPr/>
            </p:nvSpPr>
            <p:spPr bwMode="auto">
              <a:xfrm>
                <a:off x="2523"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3 w 4"/>
                  <a:gd name="T11" fmla="*/ 4 h 5"/>
                  <a:gd name="T12" fmla="*/ 4 w 4"/>
                  <a:gd name="T13" fmla="*/ 3 h 5"/>
                  <a:gd name="T14" fmla="*/ 4 w 4"/>
                  <a:gd name="T15" fmla="*/ 3 h 5"/>
                  <a:gd name="T16" fmla="*/ 4 w 4"/>
                  <a:gd name="T17" fmla="*/ 3 h 5"/>
                  <a:gd name="T18" fmla="*/ 4 w 4"/>
                  <a:gd name="T19" fmla="*/ 2 h 5"/>
                  <a:gd name="T20" fmla="*/ 4 w 4"/>
                  <a:gd name="T21" fmla="*/ 2 h 5"/>
                  <a:gd name="T22" fmla="*/ 3 w 4"/>
                  <a:gd name="T23" fmla="*/ 2 h 5"/>
                  <a:gd name="T24" fmla="*/ 3 w 4"/>
                  <a:gd name="T25" fmla="*/ 1 h 5"/>
                  <a:gd name="T26" fmla="*/ 3 w 4"/>
                  <a:gd name="T27" fmla="*/ 1 h 5"/>
                  <a:gd name="T28" fmla="*/ 3 w 4"/>
                  <a:gd name="T29" fmla="*/ 1 h 5"/>
                  <a:gd name="T30" fmla="*/ 2 w 4"/>
                  <a:gd name="T31" fmla="*/ 0 h 5"/>
                  <a:gd name="T32" fmla="*/ 2 w 4"/>
                  <a:gd name="T33" fmla="*/ 0 h 5"/>
                  <a:gd name="T34" fmla="*/ 1 w 4"/>
                  <a:gd name="T35" fmla="*/ 0 h 5"/>
                  <a:gd name="T36" fmla="*/ 1 w 4"/>
                  <a:gd name="T37" fmla="*/ 1 h 5"/>
                  <a:gd name="T38" fmla="*/ 1 w 4"/>
                  <a:gd name="T39" fmla="*/ 1 h 5"/>
                  <a:gd name="T40" fmla="*/ 0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0 w 4"/>
                  <a:gd name="T57" fmla="*/ 4 h 5"/>
                  <a:gd name="T58" fmla="*/ 1 w 4"/>
                  <a:gd name="T59" fmla="*/ 4 h 5"/>
                  <a:gd name="T60" fmla="*/ 1 w 4"/>
                  <a:gd name="T61" fmla="*/ 5 h 5"/>
                  <a:gd name="T62" fmla="*/ 1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3"/>
                    </a:lnTo>
                    <a:lnTo>
                      <a:pt x="4" y="2"/>
                    </a:lnTo>
                    <a:lnTo>
                      <a:pt x="3" y="2"/>
                    </a:lnTo>
                    <a:lnTo>
                      <a:pt x="3" y="1"/>
                    </a:lnTo>
                    <a:lnTo>
                      <a:pt x="2" y="0"/>
                    </a:lnTo>
                    <a:lnTo>
                      <a:pt x="1" y="0"/>
                    </a:lnTo>
                    <a:lnTo>
                      <a:pt x="1" y="1"/>
                    </a:lnTo>
                    <a:lnTo>
                      <a:pt x="0"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endParaRPr lang="en-US"/>
              </a:p>
            </p:txBody>
          </p:sp>
          <p:sp>
            <p:nvSpPr>
              <p:cNvPr id="21846" name="Freeform 540"/>
              <p:cNvSpPr>
                <a:spLocks/>
              </p:cNvSpPr>
              <p:nvPr/>
            </p:nvSpPr>
            <p:spPr bwMode="auto">
              <a:xfrm>
                <a:off x="2733" y="1928"/>
                <a:ext cx="72" cy="11"/>
              </a:xfrm>
              <a:custGeom>
                <a:avLst/>
                <a:gdLst>
                  <a:gd name="T0" fmla="*/ 72 w 72"/>
                  <a:gd name="T1" fmla="*/ 10 h 11"/>
                  <a:gd name="T2" fmla="*/ 72 w 72"/>
                  <a:gd name="T3" fmla="*/ 10 h 11"/>
                  <a:gd name="T4" fmla="*/ 72 w 72"/>
                  <a:gd name="T5" fmla="*/ 10 h 11"/>
                  <a:gd name="T6" fmla="*/ 72 w 72"/>
                  <a:gd name="T7" fmla="*/ 9 h 11"/>
                  <a:gd name="T8" fmla="*/ 72 w 72"/>
                  <a:gd name="T9" fmla="*/ 9 h 11"/>
                  <a:gd name="T10" fmla="*/ 72 w 72"/>
                  <a:gd name="T11" fmla="*/ 9 h 11"/>
                  <a:gd name="T12" fmla="*/ 72 w 72"/>
                  <a:gd name="T13" fmla="*/ 1 h 11"/>
                  <a:gd name="T14" fmla="*/ 72 w 72"/>
                  <a:gd name="T15" fmla="*/ 1 h 11"/>
                  <a:gd name="T16" fmla="*/ 72 w 72"/>
                  <a:gd name="T17" fmla="*/ 1 h 11"/>
                  <a:gd name="T18" fmla="*/ 72 w 72"/>
                  <a:gd name="T19" fmla="*/ 1 h 11"/>
                  <a:gd name="T20" fmla="*/ 72 w 72"/>
                  <a:gd name="T21" fmla="*/ 0 h 11"/>
                  <a:gd name="T22" fmla="*/ 72 w 72"/>
                  <a:gd name="T23" fmla="*/ 0 h 11"/>
                  <a:gd name="T24" fmla="*/ 71 w 72"/>
                  <a:gd name="T25" fmla="*/ 0 h 11"/>
                  <a:gd name="T26" fmla="*/ 0 w 72"/>
                  <a:gd name="T27" fmla="*/ 2 h 11"/>
                  <a:gd name="T28" fmla="*/ 0 w 72"/>
                  <a:gd name="T29" fmla="*/ 2 h 11"/>
                  <a:gd name="T30" fmla="*/ 0 w 72"/>
                  <a:gd name="T31" fmla="*/ 2 h 11"/>
                  <a:gd name="T32" fmla="*/ 0 w 72"/>
                  <a:gd name="T33" fmla="*/ 2 h 11"/>
                  <a:gd name="T34" fmla="*/ 0 w 72"/>
                  <a:gd name="T35" fmla="*/ 2 h 11"/>
                  <a:gd name="T36" fmla="*/ 0 w 72"/>
                  <a:gd name="T37" fmla="*/ 2 h 11"/>
                  <a:gd name="T38" fmla="*/ 0 w 72"/>
                  <a:gd name="T39" fmla="*/ 2 h 11"/>
                  <a:gd name="T40" fmla="*/ 0 w 72"/>
                  <a:gd name="T41" fmla="*/ 10 h 11"/>
                  <a:gd name="T42" fmla="*/ 0 w 72"/>
                  <a:gd name="T43" fmla="*/ 11 h 11"/>
                  <a:gd name="T44" fmla="*/ 0 w 72"/>
                  <a:gd name="T45" fmla="*/ 11 h 11"/>
                  <a:gd name="T46" fmla="*/ 0 w 72"/>
                  <a:gd name="T47" fmla="*/ 11 h 11"/>
                  <a:gd name="T48" fmla="*/ 0 w 72"/>
                  <a:gd name="T49" fmla="*/ 11 h 11"/>
                  <a:gd name="T50" fmla="*/ 72 w 72"/>
                  <a:gd name="T51" fmla="*/ 10 h 1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11"/>
                  <a:gd name="T80" fmla="*/ 72 w 72"/>
                  <a:gd name="T81" fmla="*/ 11 h 1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11">
                    <a:moveTo>
                      <a:pt x="72" y="10"/>
                    </a:moveTo>
                    <a:lnTo>
                      <a:pt x="72" y="10"/>
                    </a:lnTo>
                    <a:lnTo>
                      <a:pt x="72" y="9"/>
                    </a:lnTo>
                    <a:lnTo>
                      <a:pt x="72" y="1"/>
                    </a:lnTo>
                    <a:lnTo>
                      <a:pt x="72" y="0"/>
                    </a:lnTo>
                    <a:lnTo>
                      <a:pt x="71" y="0"/>
                    </a:lnTo>
                    <a:lnTo>
                      <a:pt x="0" y="2"/>
                    </a:lnTo>
                    <a:lnTo>
                      <a:pt x="0" y="10"/>
                    </a:lnTo>
                    <a:lnTo>
                      <a:pt x="0" y="11"/>
                    </a:lnTo>
                    <a:lnTo>
                      <a:pt x="72" y="10"/>
                    </a:lnTo>
                    <a:close/>
                  </a:path>
                </a:pathLst>
              </a:custGeom>
              <a:solidFill>
                <a:srgbClr val="525252"/>
              </a:solidFill>
              <a:ln w="1588">
                <a:solidFill>
                  <a:srgbClr val="525252"/>
                </a:solidFill>
                <a:prstDash val="solid"/>
                <a:round/>
                <a:headEnd/>
                <a:tailEnd/>
              </a:ln>
            </p:spPr>
            <p:txBody>
              <a:bodyPr/>
              <a:lstStyle/>
              <a:p>
                <a:endParaRPr lang="en-US"/>
              </a:p>
            </p:txBody>
          </p:sp>
          <p:sp>
            <p:nvSpPr>
              <p:cNvPr id="21847" name="Freeform 541"/>
              <p:cNvSpPr>
                <a:spLocks/>
              </p:cNvSpPr>
              <p:nvPr/>
            </p:nvSpPr>
            <p:spPr bwMode="auto">
              <a:xfrm>
                <a:off x="2497" y="1935"/>
                <a:ext cx="295" cy="98"/>
              </a:xfrm>
              <a:custGeom>
                <a:avLst/>
                <a:gdLst>
                  <a:gd name="T0" fmla="*/ 0 w 295"/>
                  <a:gd name="T1" fmla="*/ 98 h 98"/>
                  <a:gd name="T2" fmla="*/ 295 w 295"/>
                  <a:gd name="T3" fmla="*/ 97 h 98"/>
                  <a:gd name="T4" fmla="*/ 295 w 295"/>
                  <a:gd name="T5" fmla="*/ 0 h 98"/>
                  <a:gd name="T6" fmla="*/ 0 60000 65536"/>
                  <a:gd name="T7" fmla="*/ 0 60000 65536"/>
                  <a:gd name="T8" fmla="*/ 0 60000 65536"/>
                  <a:gd name="T9" fmla="*/ 0 w 295"/>
                  <a:gd name="T10" fmla="*/ 0 h 98"/>
                  <a:gd name="T11" fmla="*/ 295 w 295"/>
                  <a:gd name="T12" fmla="*/ 98 h 98"/>
                </a:gdLst>
                <a:ahLst/>
                <a:cxnLst>
                  <a:cxn ang="T6">
                    <a:pos x="T0" y="T1"/>
                  </a:cxn>
                  <a:cxn ang="T7">
                    <a:pos x="T2" y="T3"/>
                  </a:cxn>
                  <a:cxn ang="T8">
                    <a:pos x="T4" y="T5"/>
                  </a:cxn>
                </a:cxnLst>
                <a:rect l="T9" t="T10" r="T11" b="T12"/>
                <a:pathLst>
                  <a:path w="295" h="98">
                    <a:moveTo>
                      <a:pt x="0" y="98"/>
                    </a:moveTo>
                    <a:lnTo>
                      <a:pt x="295" y="97"/>
                    </a:lnTo>
                    <a:lnTo>
                      <a:pt x="295" y="0"/>
                    </a:lnTo>
                  </a:path>
                </a:pathLst>
              </a:custGeom>
              <a:noFill/>
              <a:ln w="7938">
                <a:solidFill>
                  <a:srgbClr val="404040"/>
                </a:solidFill>
                <a:prstDash val="solid"/>
                <a:round/>
                <a:headEnd/>
                <a:tailEnd/>
              </a:ln>
            </p:spPr>
            <p:txBody>
              <a:bodyPr/>
              <a:lstStyle/>
              <a:p>
                <a:endParaRPr lang="en-US"/>
              </a:p>
            </p:txBody>
          </p:sp>
          <p:sp>
            <p:nvSpPr>
              <p:cNvPr id="21848" name="Freeform 542"/>
              <p:cNvSpPr>
                <a:spLocks/>
              </p:cNvSpPr>
              <p:nvPr/>
            </p:nvSpPr>
            <p:spPr bwMode="auto">
              <a:xfrm>
                <a:off x="2762" y="1925"/>
                <a:ext cx="31" cy="5"/>
              </a:xfrm>
              <a:custGeom>
                <a:avLst/>
                <a:gdLst>
                  <a:gd name="T0" fmla="*/ 31 w 31"/>
                  <a:gd name="T1" fmla="*/ 5 h 5"/>
                  <a:gd name="T2" fmla="*/ 31 w 31"/>
                  <a:gd name="T3" fmla="*/ 0 h 5"/>
                  <a:gd name="T4" fmla="*/ 0 w 31"/>
                  <a:gd name="T5" fmla="*/ 1 h 5"/>
                  <a:gd name="T6" fmla="*/ 0 w 31"/>
                  <a:gd name="T7" fmla="*/ 5 h 5"/>
                  <a:gd name="T8" fmla="*/ 31 w 31"/>
                  <a:gd name="T9" fmla="*/ 5 h 5"/>
                  <a:gd name="T10" fmla="*/ 0 60000 65536"/>
                  <a:gd name="T11" fmla="*/ 0 60000 65536"/>
                  <a:gd name="T12" fmla="*/ 0 60000 65536"/>
                  <a:gd name="T13" fmla="*/ 0 60000 65536"/>
                  <a:gd name="T14" fmla="*/ 0 60000 65536"/>
                  <a:gd name="T15" fmla="*/ 0 w 31"/>
                  <a:gd name="T16" fmla="*/ 0 h 5"/>
                  <a:gd name="T17" fmla="*/ 31 w 31"/>
                  <a:gd name="T18" fmla="*/ 5 h 5"/>
                </a:gdLst>
                <a:ahLst/>
                <a:cxnLst>
                  <a:cxn ang="T10">
                    <a:pos x="T0" y="T1"/>
                  </a:cxn>
                  <a:cxn ang="T11">
                    <a:pos x="T2" y="T3"/>
                  </a:cxn>
                  <a:cxn ang="T12">
                    <a:pos x="T4" y="T5"/>
                  </a:cxn>
                  <a:cxn ang="T13">
                    <a:pos x="T6" y="T7"/>
                  </a:cxn>
                  <a:cxn ang="T14">
                    <a:pos x="T8" y="T9"/>
                  </a:cxn>
                </a:cxnLst>
                <a:rect l="T15" t="T16" r="T17" b="T18"/>
                <a:pathLst>
                  <a:path w="31" h="5">
                    <a:moveTo>
                      <a:pt x="31" y="5"/>
                    </a:moveTo>
                    <a:lnTo>
                      <a:pt x="31" y="0"/>
                    </a:lnTo>
                    <a:lnTo>
                      <a:pt x="0" y="1"/>
                    </a:lnTo>
                    <a:lnTo>
                      <a:pt x="0" y="5"/>
                    </a:lnTo>
                    <a:lnTo>
                      <a:pt x="31" y="5"/>
                    </a:lnTo>
                    <a:close/>
                  </a:path>
                </a:pathLst>
              </a:custGeom>
              <a:solidFill>
                <a:srgbClr val="A6001C"/>
              </a:solidFill>
              <a:ln w="9525">
                <a:noFill/>
                <a:round/>
                <a:headEnd/>
                <a:tailEnd/>
              </a:ln>
            </p:spPr>
            <p:txBody>
              <a:bodyPr/>
              <a:lstStyle/>
              <a:p>
                <a:endParaRPr lang="en-US"/>
              </a:p>
            </p:txBody>
          </p:sp>
          <p:sp>
            <p:nvSpPr>
              <p:cNvPr id="21849" name="Freeform 543"/>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0 h 1"/>
                  <a:gd name="T32" fmla="*/ 1 w 1"/>
                  <a:gd name="T33" fmla="*/ 1 h 1"/>
                  <a:gd name="T34" fmla="*/ 1 w 1"/>
                  <a:gd name="T35" fmla="*/ 1 h 1"/>
                  <a:gd name="T36" fmla="*/ 0 w 1"/>
                  <a:gd name="T37" fmla="*/ 1 h 1"/>
                  <a:gd name="T38" fmla="*/ 0 w 1"/>
                  <a:gd name="T39" fmla="*/ 1 h 1"/>
                  <a:gd name="T40" fmla="*/ 0 w 1"/>
                  <a:gd name="T41" fmla="*/ 1 h 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
                  <a:gd name="T64" fmla="*/ 0 h 1"/>
                  <a:gd name="T65" fmla="*/ 1 w 1"/>
                  <a:gd name="T66" fmla="*/ 1 h 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 h="1">
                    <a:moveTo>
                      <a:pt x="0" y="1"/>
                    </a:moveTo>
                    <a:lnTo>
                      <a:pt x="0" y="1"/>
                    </a:lnTo>
                    <a:lnTo>
                      <a:pt x="0" y="0"/>
                    </a:lnTo>
                    <a:lnTo>
                      <a:pt x="1" y="0"/>
                    </a:lnTo>
                    <a:lnTo>
                      <a:pt x="1" y="1"/>
                    </a:lnTo>
                    <a:lnTo>
                      <a:pt x="0" y="1"/>
                    </a:lnTo>
                    <a:close/>
                  </a:path>
                </a:pathLst>
              </a:custGeom>
              <a:solidFill>
                <a:srgbClr val="525252"/>
              </a:solidFill>
              <a:ln w="1588">
                <a:solidFill>
                  <a:srgbClr val="525252"/>
                </a:solidFill>
                <a:prstDash val="solid"/>
                <a:round/>
                <a:headEnd/>
                <a:tailEnd/>
              </a:ln>
            </p:spPr>
            <p:txBody>
              <a:bodyPr/>
              <a:lstStyle/>
              <a:p>
                <a:endParaRPr lang="en-US"/>
              </a:p>
            </p:txBody>
          </p:sp>
          <p:sp>
            <p:nvSpPr>
              <p:cNvPr id="21850" name="Freeform 544"/>
              <p:cNvSpPr>
                <a:spLocks/>
              </p:cNvSpPr>
              <p:nvPr/>
            </p:nvSpPr>
            <p:spPr bwMode="auto">
              <a:xfrm>
                <a:off x="2773" y="1927"/>
                <a:ext cx="3" cy="2"/>
              </a:xfrm>
              <a:custGeom>
                <a:avLst/>
                <a:gdLst>
                  <a:gd name="T0" fmla="*/ 0 w 3"/>
                  <a:gd name="T1" fmla="*/ 1 h 2"/>
                  <a:gd name="T2" fmla="*/ 0 w 3"/>
                  <a:gd name="T3" fmla="*/ 0 h 2"/>
                  <a:gd name="T4" fmla="*/ 0 w 3"/>
                  <a:gd name="T5" fmla="*/ 0 h 2"/>
                  <a:gd name="T6" fmla="*/ 0 w 3"/>
                  <a:gd name="T7" fmla="*/ 0 h 2"/>
                  <a:gd name="T8" fmla="*/ 1 w 3"/>
                  <a:gd name="T9" fmla="*/ 0 h 2"/>
                  <a:gd name="T10" fmla="*/ 1 w 3"/>
                  <a:gd name="T11" fmla="*/ 0 h 2"/>
                  <a:gd name="T12" fmla="*/ 1 w 3"/>
                  <a:gd name="T13" fmla="*/ 0 h 2"/>
                  <a:gd name="T14" fmla="*/ 1 w 3"/>
                  <a:gd name="T15" fmla="*/ 0 h 2"/>
                  <a:gd name="T16" fmla="*/ 2 w 3"/>
                  <a:gd name="T17" fmla="*/ 0 h 2"/>
                  <a:gd name="T18" fmla="*/ 2 w 3"/>
                  <a:gd name="T19" fmla="*/ 0 h 2"/>
                  <a:gd name="T20" fmla="*/ 2 w 3"/>
                  <a:gd name="T21" fmla="*/ 0 h 2"/>
                  <a:gd name="T22" fmla="*/ 2 w 3"/>
                  <a:gd name="T23" fmla="*/ 0 h 2"/>
                  <a:gd name="T24" fmla="*/ 2 w 3"/>
                  <a:gd name="T25" fmla="*/ 0 h 2"/>
                  <a:gd name="T26" fmla="*/ 3 w 3"/>
                  <a:gd name="T27" fmla="*/ 0 h 2"/>
                  <a:gd name="T28" fmla="*/ 3 w 3"/>
                  <a:gd name="T29" fmla="*/ 0 h 2"/>
                  <a:gd name="T30" fmla="*/ 3 w 3"/>
                  <a:gd name="T31" fmla="*/ 0 h 2"/>
                  <a:gd name="T32" fmla="*/ 3 w 3"/>
                  <a:gd name="T33" fmla="*/ 0 h 2"/>
                  <a:gd name="T34" fmla="*/ 3 w 3"/>
                  <a:gd name="T35" fmla="*/ 1 h 2"/>
                  <a:gd name="T36" fmla="*/ 3 w 3"/>
                  <a:gd name="T37" fmla="*/ 2 h 2"/>
                  <a:gd name="T38" fmla="*/ 3 w 3"/>
                  <a:gd name="T39" fmla="*/ 2 h 2"/>
                  <a:gd name="T40" fmla="*/ 3 w 3"/>
                  <a:gd name="T41" fmla="*/ 2 h 2"/>
                  <a:gd name="T42" fmla="*/ 2 w 3"/>
                  <a:gd name="T43" fmla="*/ 2 h 2"/>
                  <a:gd name="T44" fmla="*/ 2 w 3"/>
                  <a:gd name="T45" fmla="*/ 2 h 2"/>
                  <a:gd name="T46" fmla="*/ 2 w 3"/>
                  <a:gd name="T47" fmla="*/ 2 h 2"/>
                  <a:gd name="T48" fmla="*/ 2 w 3"/>
                  <a:gd name="T49" fmla="*/ 2 h 2"/>
                  <a:gd name="T50" fmla="*/ 2 w 3"/>
                  <a:gd name="T51" fmla="*/ 2 h 2"/>
                  <a:gd name="T52" fmla="*/ 1 w 3"/>
                  <a:gd name="T53" fmla="*/ 2 h 2"/>
                  <a:gd name="T54" fmla="*/ 1 w 3"/>
                  <a:gd name="T55" fmla="*/ 2 h 2"/>
                  <a:gd name="T56" fmla="*/ 1 w 3"/>
                  <a:gd name="T57" fmla="*/ 2 h 2"/>
                  <a:gd name="T58" fmla="*/ 1 w 3"/>
                  <a:gd name="T59" fmla="*/ 2 h 2"/>
                  <a:gd name="T60" fmla="*/ 1 w 3"/>
                  <a:gd name="T61" fmla="*/ 2 h 2"/>
                  <a:gd name="T62" fmla="*/ 0 w 3"/>
                  <a:gd name="T63" fmla="*/ 2 h 2"/>
                  <a:gd name="T64" fmla="*/ 0 w 3"/>
                  <a:gd name="T65" fmla="*/ 2 h 2"/>
                  <a:gd name="T66" fmla="*/ 0 w 3"/>
                  <a:gd name="T67" fmla="*/ 1 h 2"/>
                  <a:gd name="T68" fmla="*/ 0 w 3"/>
                  <a:gd name="T69" fmla="*/ 1 h 2"/>
                  <a:gd name="T70" fmla="*/ 1 w 3"/>
                  <a:gd name="T71" fmla="*/ 1 h 2"/>
                  <a:gd name="T72" fmla="*/ 1 w 3"/>
                  <a:gd name="T73" fmla="*/ 2 h 2"/>
                  <a:gd name="T74" fmla="*/ 1 w 3"/>
                  <a:gd name="T75" fmla="*/ 2 h 2"/>
                  <a:gd name="T76" fmla="*/ 1 w 3"/>
                  <a:gd name="T77" fmla="*/ 2 h 2"/>
                  <a:gd name="T78" fmla="*/ 1 w 3"/>
                  <a:gd name="T79" fmla="*/ 2 h 2"/>
                  <a:gd name="T80" fmla="*/ 2 w 3"/>
                  <a:gd name="T81" fmla="*/ 2 h 2"/>
                  <a:gd name="T82" fmla="*/ 2 w 3"/>
                  <a:gd name="T83" fmla="*/ 2 h 2"/>
                  <a:gd name="T84" fmla="*/ 2 w 3"/>
                  <a:gd name="T85" fmla="*/ 2 h 2"/>
                  <a:gd name="T86" fmla="*/ 2 w 3"/>
                  <a:gd name="T87" fmla="*/ 2 h 2"/>
                  <a:gd name="T88" fmla="*/ 2 w 3"/>
                  <a:gd name="T89" fmla="*/ 2 h 2"/>
                  <a:gd name="T90" fmla="*/ 2 w 3"/>
                  <a:gd name="T91" fmla="*/ 2 h 2"/>
                  <a:gd name="T92" fmla="*/ 2 w 3"/>
                  <a:gd name="T93" fmla="*/ 2 h 2"/>
                  <a:gd name="T94" fmla="*/ 2 w 3"/>
                  <a:gd name="T95" fmla="*/ 1 h 2"/>
                  <a:gd name="T96" fmla="*/ 2 w 3"/>
                  <a:gd name="T97" fmla="*/ 1 h 2"/>
                  <a:gd name="T98" fmla="*/ 2 w 3"/>
                  <a:gd name="T99" fmla="*/ 0 h 2"/>
                  <a:gd name="T100" fmla="*/ 2 w 3"/>
                  <a:gd name="T101" fmla="*/ 0 h 2"/>
                  <a:gd name="T102" fmla="*/ 2 w 3"/>
                  <a:gd name="T103" fmla="*/ 0 h 2"/>
                  <a:gd name="T104" fmla="*/ 2 w 3"/>
                  <a:gd name="T105" fmla="*/ 0 h 2"/>
                  <a:gd name="T106" fmla="*/ 2 w 3"/>
                  <a:gd name="T107" fmla="*/ 0 h 2"/>
                  <a:gd name="T108" fmla="*/ 2 w 3"/>
                  <a:gd name="T109" fmla="*/ 0 h 2"/>
                  <a:gd name="T110" fmla="*/ 2 w 3"/>
                  <a:gd name="T111" fmla="*/ 0 h 2"/>
                  <a:gd name="T112" fmla="*/ 1 w 3"/>
                  <a:gd name="T113" fmla="*/ 0 h 2"/>
                  <a:gd name="T114" fmla="*/ 1 w 3"/>
                  <a:gd name="T115" fmla="*/ 0 h 2"/>
                  <a:gd name="T116" fmla="*/ 1 w 3"/>
                  <a:gd name="T117" fmla="*/ 0 h 2"/>
                  <a:gd name="T118" fmla="*/ 1 w 3"/>
                  <a:gd name="T119" fmla="*/ 0 h 2"/>
                  <a:gd name="T120" fmla="*/ 1 w 3"/>
                  <a:gd name="T121" fmla="*/ 0 h 2"/>
                  <a:gd name="T122" fmla="*/ 1 w 3"/>
                  <a:gd name="T123" fmla="*/ 1 h 2"/>
                  <a:gd name="T124" fmla="*/ 0 w 3"/>
                  <a:gd name="T125" fmla="*/ 1 h 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
                  <a:gd name="T190" fmla="*/ 0 h 2"/>
                  <a:gd name="T191" fmla="*/ 3 w 3"/>
                  <a:gd name="T192" fmla="*/ 2 h 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 h="2">
                    <a:moveTo>
                      <a:pt x="0" y="1"/>
                    </a:moveTo>
                    <a:lnTo>
                      <a:pt x="0" y="0"/>
                    </a:lnTo>
                    <a:lnTo>
                      <a:pt x="1" y="0"/>
                    </a:lnTo>
                    <a:lnTo>
                      <a:pt x="2" y="0"/>
                    </a:lnTo>
                    <a:lnTo>
                      <a:pt x="3" y="0"/>
                    </a:lnTo>
                    <a:lnTo>
                      <a:pt x="3" y="1"/>
                    </a:lnTo>
                    <a:lnTo>
                      <a:pt x="3" y="2"/>
                    </a:lnTo>
                    <a:lnTo>
                      <a:pt x="2" y="2"/>
                    </a:lnTo>
                    <a:lnTo>
                      <a:pt x="1" y="2"/>
                    </a:lnTo>
                    <a:lnTo>
                      <a:pt x="0" y="2"/>
                    </a:lnTo>
                    <a:lnTo>
                      <a:pt x="0" y="1"/>
                    </a:lnTo>
                    <a:lnTo>
                      <a:pt x="1" y="1"/>
                    </a:lnTo>
                    <a:lnTo>
                      <a:pt x="1" y="2"/>
                    </a:lnTo>
                    <a:lnTo>
                      <a:pt x="2" y="2"/>
                    </a:lnTo>
                    <a:lnTo>
                      <a:pt x="2" y="1"/>
                    </a:lnTo>
                    <a:lnTo>
                      <a:pt x="2" y="0"/>
                    </a:lnTo>
                    <a:lnTo>
                      <a:pt x="1" y="0"/>
                    </a:lnTo>
                    <a:lnTo>
                      <a:pt x="1" y="1"/>
                    </a:lnTo>
                    <a:lnTo>
                      <a:pt x="0" y="1"/>
                    </a:lnTo>
                    <a:close/>
                  </a:path>
                </a:pathLst>
              </a:custGeom>
              <a:solidFill>
                <a:srgbClr val="DEDEDE"/>
              </a:solidFill>
              <a:ln w="9525">
                <a:noFill/>
                <a:round/>
                <a:headEnd/>
                <a:tailEnd/>
              </a:ln>
            </p:spPr>
            <p:txBody>
              <a:bodyPr/>
              <a:lstStyle/>
              <a:p>
                <a:endParaRPr lang="en-US"/>
              </a:p>
            </p:txBody>
          </p:sp>
          <p:sp>
            <p:nvSpPr>
              <p:cNvPr id="21851" name="Freeform 545"/>
              <p:cNvSpPr>
                <a:spLocks/>
              </p:cNvSpPr>
              <p:nvPr/>
            </p:nvSpPr>
            <p:spPr bwMode="auto">
              <a:xfrm>
                <a:off x="2779" y="1927"/>
                <a:ext cx="2" cy="2"/>
              </a:xfrm>
              <a:custGeom>
                <a:avLst/>
                <a:gdLst>
                  <a:gd name="T0" fmla="*/ 0 w 2"/>
                  <a:gd name="T1" fmla="*/ 0 h 2"/>
                  <a:gd name="T2" fmla="*/ 0 w 2"/>
                  <a:gd name="T3" fmla="*/ 0 h 2"/>
                  <a:gd name="T4" fmla="*/ 0 w 2"/>
                  <a:gd name="T5" fmla="*/ 0 h 2"/>
                  <a:gd name="T6" fmla="*/ 1 w 2"/>
                  <a:gd name="T7" fmla="*/ 0 h 2"/>
                  <a:gd name="T8" fmla="*/ 1 w 2"/>
                  <a:gd name="T9" fmla="*/ 0 h 2"/>
                  <a:gd name="T10" fmla="*/ 2 w 2"/>
                  <a:gd name="T11" fmla="*/ 0 h 2"/>
                  <a:gd name="T12" fmla="*/ 2 w 2"/>
                  <a:gd name="T13" fmla="*/ 0 h 2"/>
                  <a:gd name="T14" fmla="*/ 2 w 2"/>
                  <a:gd name="T15" fmla="*/ 0 h 2"/>
                  <a:gd name="T16" fmla="*/ 2 w 2"/>
                  <a:gd name="T17" fmla="*/ 1 h 2"/>
                  <a:gd name="T18" fmla="*/ 2 w 2"/>
                  <a:gd name="T19" fmla="*/ 2 h 2"/>
                  <a:gd name="T20" fmla="*/ 2 w 2"/>
                  <a:gd name="T21" fmla="*/ 2 h 2"/>
                  <a:gd name="T22" fmla="*/ 2 w 2"/>
                  <a:gd name="T23" fmla="*/ 2 h 2"/>
                  <a:gd name="T24" fmla="*/ 1 w 2"/>
                  <a:gd name="T25" fmla="*/ 2 h 2"/>
                  <a:gd name="T26" fmla="*/ 1 w 2"/>
                  <a:gd name="T27" fmla="*/ 2 h 2"/>
                  <a:gd name="T28" fmla="*/ 0 w 2"/>
                  <a:gd name="T29" fmla="*/ 2 h 2"/>
                  <a:gd name="T30" fmla="*/ 0 w 2"/>
                  <a:gd name="T31" fmla="*/ 2 h 2"/>
                  <a:gd name="T32" fmla="*/ 0 w 2"/>
                  <a:gd name="T33" fmla="*/ 1 h 2"/>
                  <a:gd name="T34" fmla="*/ 1 w 2"/>
                  <a:gd name="T35" fmla="*/ 1 h 2"/>
                  <a:gd name="T36" fmla="*/ 1 w 2"/>
                  <a:gd name="T37" fmla="*/ 2 h 2"/>
                  <a:gd name="T38" fmla="*/ 1 w 2"/>
                  <a:gd name="T39" fmla="*/ 2 h 2"/>
                  <a:gd name="T40" fmla="*/ 1 w 2"/>
                  <a:gd name="T41" fmla="*/ 2 h 2"/>
                  <a:gd name="T42" fmla="*/ 1 w 2"/>
                  <a:gd name="T43" fmla="*/ 2 h 2"/>
                  <a:gd name="T44" fmla="*/ 2 w 2"/>
                  <a:gd name="T45" fmla="*/ 2 h 2"/>
                  <a:gd name="T46" fmla="*/ 2 w 2"/>
                  <a:gd name="T47" fmla="*/ 1 h 2"/>
                  <a:gd name="T48" fmla="*/ 2 w 2"/>
                  <a:gd name="T49" fmla="*/ 0 h 2"/>
                  <a:gd name="T50" fmla="*/ 2 w 2"/>
                  <a:gd name="T51" fmla="*/ 0 h 2"/>
                  <a:gd name="T52" fmla="*/ 1 w 2"/>
                  <a:gd name="T53" fmla="*/ 0 h 2"/>
                  <a:gd name="T54" fmla="*/ 1 w 2"/>
                  <a:gd name="T55" fmla="*/ 0 h 2"/>
                  <a:gd name="T56" fmla="*/ 1 w 2"/>
                  <a:gd name="T57" fmla="*/ 0 h 2"/>
                  <a:gd name="T58" fmla="*/ 1 w 2"/>
                  <a:gd name="T59" fmla="*/ 0 h 2"/>
                  <a:gd name="T60" fmla="*/ 1 w 2"/>
                  <a:gd name="T61" fmla="*/ 0 h 2"/>
                  <a:gd name="T62" fmla="*/ 0 w 2"/>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
                  <a:gd name="T97" fmla="*/ 0 h 2"/>
                  <a:gd name="T98" fmla="*/ 2 w 2"/>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 h="2">
                    <a:moveTo>
                      <a:pt x="0" y="0"/>
                    </a:moveTo>
                    <a:lnTo>
                      <a:pt x="0" y="0"/>
                    </a:lnTo>
                    <a:lnTo>
                      <a:pt x="1" y="0"/>
                    </a:lnTo>
                    <a:lnTo>
                      <a:pt x="2" y="0"/>
                    </a:lnTo>
                    <a:lnTo>
                      <a:pt x="2" y="1"/>
                    </a:lnTo>
                    <a:lnTo>
                      <a:pt x="2" y="2"/>
                    </a:lnTo>
                    <a:lnTo>
                      <a:pt x="1" y="2"/>
                    </a:lnTo>
                    <a:lnTo>
                      <a:pt x="0" y="2"/>
                    </a:lnTo>
                    <a:lnTo>
                      <a:pt x="0" y="1"/>
                    </a:lnTo>
                    <a:lnTo>
                      <a:pt x="0" y="0"/>
                    </a:lnTo>
                    <a:lnTo>
                      <a:pt x="1" y="1"/>
                    </a:lnTo>
                    <a:lnTo>
                      <a:pt x="1" y="2"/>
                    </a:lnTo>
                    <a:lnTo>
                      <a:pt x="2" y="2"/>
                    </a:lnTo>
                    <a:lnTo>
                      <a:pt x="2" y="1"/>
                    </a:lnTo>
                    <a:lnTo>
                      <a:pt x="2" y="0"/>
                    </a:lnTo>
                    <a:lnTo>
                      <a:pt x="1" y="0"/>
                    </a:lnTo>
                    <a:lnTo>
                      <a:pt x="0" y="0"/>
                    </a:lnTo>
                    <a:lnTo>
                      <a:pt x="1" y="0"/>
                    </a:lnTo>
                    <a:lnTo>
                      <a:pt x="1" y="1"/>
                    </a:lnTo>
                    <a:lnTo>
                      <a:pt x="0" y="0"/>
                    </a:lnTo>
                    <a:close/>
                  </a:path>
                </a:pathLst>
              </a:custGeom>
              <a:solidFill>
                <a:srgbClr val="DEDEDE"/>
              </a:solidFill>
              <a:ln w="9525">
                <a:noFill/>
                <a:round/>
                <a:headEnd/>
                <a:tailEnd/>
              </a:ln>
            </p:spPr>
            <p:txBody>
              <a:bodyPr/>
              <a:lstStyle/>
              <a:p>
                <a:endParaRPr lang="en-US"/>
              </a:p>
            </p:txBody>
          </p:sp>
          <p:sp>
            <p:nvSpPr>
              <p:cNvPr id="21852" name="Freeform 546"/>
              <p:cNvSpPr>
                <a:spLocks/>
              </p:cNvSpPr>
              <p:nvPr/>
            </p:nvSpPr>
            <p:spPr bwMode="auto">
              <a:xfrm>
                <a:off x="2784" y="1926"/>
                <a:ext cx="3" cy="3"/>
              </a:xfrm>
              <a:custGeom>
                <a:avLst/>
                <a:gdLst>
                  <a:gd name="T0" fmla="*/ 0 w 3"/>
                  <a:gd name="T1" fmla="*/ 1 h 3"/>
                  <a:gd name="T2" fmla="*/ 1 w 3"/>
                  <a:gd name="T3" fmla="*/ 1 h 3"/>
                  <a:gd name="T4" fmla="*/ 1 w 3"/>
                  <a:gd name="T5" fmla="*/ 1 h 3"/>
                  <a:gd name="T6" fmla="*/ 1 w 3"/>
                  <a:gd name="T7" fmla="*/ 1 h 3"/>
                  <a:gd name="T8" fmla="*/ 2 w 3"/>
                  <a:gd name="T9" fmla="*/ 1 h 3"/>
                  <a:gd name="T10" fmla="*/ 2 w 3"/>
                  <a:gd name="T11" fmla="*/ 1 h 3"/>
                  <a:gd name="T12" fmla="*/ 3 w 3"/>
                  <a:gd name="T13" fmla="*/ 1 h 3"/>
                  <a:gd name="T14" fmla="*/ 3 w 3"/>
                  <a:gd name="T15" fmla="*/ 1 h 3"/>
                  <a:gd name="T16" fmla="*/ 3 w 3"/>
                  <a:gd name="T17" fmla="*/ 2 h 3"/>
                  <a:gd name="T18" fmla="*/ 3 w 3"/>
                  <a:gd name="T19" fmla="*/ 3 h 3"/>
                  <a:gd name="T20" fmla="*/ 3 w 3"/>
                  <a:gd name="T21" fmla="*/ 3 h 3"/>
                  <a:gd name="T22" fmla="*/ 2 w 3"/>
                  <a:gd name="T23" fmla="*/ 3 h 3"/>
                  <a:gd name="T24" fmla="*/ 2 w 3"/>
                  <a:gd name="T25" fmla="*/ 3 h 3"/>
                  <a:gd name="T26" fmla="*/ 1 w 3"/>
                  <a:gd name="T27" fmla="*/ 3 h 3"/>
                  <a:gd name="T28" fmla="*/ 1 w 3"/>
                  <a:gd name="T29" fmla="*/ 3 h 3"/>
                  <a:gd name="T30" fmla="*/ 0 w 3"/>
                  <a:gd name="T31" fmla="*/ 3 h 3"/>
                  <a:gd name="T32" fmla="*/ 0 w 3"/>
                  <a:gd name="T33" fmla="*/ 2 h 3"/>
                  <a:gd name="T34" fmla="*/ 1 w 3"/>
                  <a:gd name="T35" fmla="*/ 2 h 3"/>
                  <a:gd name="T36" fmla="*/ 1 w 3"/>
                  <a:gd name="T37" fmla="*/ 2 h 3"/>
                  <a:gd name="T38" fmla="*/ 1 w 3"/>
                  <a:gd name="T39" fmla="*/ 3 h 3"/>
                  <a:gd name="T40" fmla="*/ 1 w 3"/>
                  <a:gd name="T41" fmla="*/ 3 h 3"/>
                  <a:gd name="T42" fmla="*/ 2 w 3"/>
                  <a:gd name="T43" fmla="*/ 3 h 3"/>
                  <a:gd name="T44" fmla="*/ 2 w 3"/>
                  <a:gd name="T45" fmla="*/ 2 h 3"/>
                  <a:gd name="T46" fmla="*/ 2 w 3"/>
                  <a:gd name="T47" fmla="*/ 2 h 3"/>
                  <a:gd name="T48" fmla="*/ 2 w 3"/>
                  <a:gd name="T49" fmla="*/ 1 h 3"/>
                  <a:gd name="T50" fmla="*/ 2 w 3"/>
                  <a:gd name="T51" fmla="*/ 1 h 3"/>
                  <a:gd name="T52" fmla="*/ 2 w 3"/>
                  <a:gd name="T53" fmla="*/ 1 h 3"/>
                  <a:gd name="T54" fmla="*/ 1 w 3"/>
                  <a:gd name="T55" fmla="*/ 1 h 3"/>
                  <a:gd name="T56" fmla="*/ 1 w 3"/>
                  <a:gd name="T57" fmla="*/ 1 h 3"/>
                  <a:gd name="T58" fmla="*/ 1 w 3"/>
                  <a:gd name="T59" fmla="*/ 1 h 3"/>
                  <a:gd name="T60" fmla="*/ 1 w 3"/>
                  <a:gd name="T61" fmla="*/ 1 h 3"/>
                  <a:gd name="T62" fmla="*/ 0 w 3"/>
                  <a:gd name="T63" fmla="*/ 1 h 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3"/>
                  <a:gd name="T98" fmla="*/ 3 w 3"/>
                  <a:gd name="T99" fmla="*/ 3 h 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3">
                    <a:moveTo>
                      <a:pt x="0" y="1"/>
                    </a:moveTo>
                    <a:lnTo>
                      <a:pt x="0" y="1"/>
                    </a:lnTo>
                    <a:lnTo>
                      <a:pt x="1" y="1"/>
                    </a:lnTo>
                    <a:lnTo>
                      <a:pt x="2" y="0"/>
                    </a:lnTo>
                    <a:lnTo>
                      <a:pt x="2" y="1"/>
                    </a:lnTo>
                    <a:lnTo>
                      <a:pt x="3" y="1"/>
                    </a:lnTo>
                    <a:lnTo>
                      <a:pt x="3" y="2"/>
                    </a:lnTo>
                    <a:lnTo>
                      <a:pt x="3" y="3"/>
                    </a:lnTo>
                    <a:lnTo>
                      <a:pt x="2" y="3"/>
                    </a:lnTo>
                    <a:lnTo>
                      <a:pt x="1" y="3"/>
                    </a:lnTo>
                    <a:lnTo>
                      <a:pt x="0" y="3"/>
                    </a:lnTo>
                    <a:lnTo>
                      <a:pt x="0" y="2"/>
                    </a:lnTo>
                    <a:lnTo>
                      <a:pt x="0" y="1"/>
                    </a:lnTo>
                    <a:lnTo>
                      <a:pt x="1" y="2"/>
                    </a:lnTo>
                    <a:lnTo>
                      <a:pt x="1" y="3"/>
                    </a:lnTo>
                    <a:lnTo>
                      <a:pt x="2" y="3"/>
                    </a:lnTo>
                    <a:lnTo>
                      <a:pt x="2" y="2"/>
                    </a:lnTo>
                    <a:lnTo>
                      <a:pt x="2" y="1"/>
                    </a:lnTo>
                    <a:lnTo>
                      <a:pt x="1" y="1"/>
                    </a:lnTo>
                    <a:lnTo>
                      <a:pt x="1" y="2"/>
                    </a:lnTo>
                    <a:lnTo>
                      <a:pt x="0" y="1"/>
                    </a:lnTo>
                    <a:close/>
                  </a:path>
                </a:pathLst>
              </a:custGeom>
              <a:solidFill>
                <a:srgbClr val="DEDEDE"/>
              </a:solidFill>
              <a:ln w="9525">
                <a:noFill/>
                <a:round/>
                <a:headEnd/>
                <a:tailEnd/>
              </a:ln>
            </p:spPr>
            <p:txBody>
              <a:bodyPr/>
              <a:lstStyle/>
              <a:p>
                <a:endParaRPr lang="en-US"/>
              </a:p>
            </p:txBody>
          </p:sp>
          <p:sp>
            <p:nvSpPr>
              <p:cNvPr id="21853" name="Freeform 547"/>
              <p:cNvSpPr>
                <a:spLocks/>
              </p:cNvSpPr>
              <p:nvPr/>
            </p:nvSpPr>
            <p:spPr bwMode="auto">
              <a:xfrm>
                <a:off x="2768" y="1927"/>
                <a:ext cx="3" cy="2"/>
              </a:xfrm>
              <a:custGeom>
                <a:avLst/>
                <a:gdLst>
                  <a:gd name="T0" fmla="*/ 3 w 3"/>
                  <a:gd name="T1" fmla="*/ 0 h 2"/>
                  <a:gd name="T2" fmla="*/ 1 w 3"/>
                  <a:gd name="T3" fmla="*/ 0 h 2"/>
                  <a:gd name="T4" fmla="*/ 1 w 3"/>
                  <a:gd name="T5" fmla="*/ 1 h 2"/>
                  <a:gd name="T6" fmla="*/ 1 w 3"/>
                  <a:gd name="T7" fmla="*/ 1 h 2"/>
                  <a:gd name="T8" fmla="*/ 1 w 3"/>
                  <a:gd name="T9" fmla="*/ 1 h 2"/>
                  <a:gd name="T10" fmla="*/ 2 w 3"/>
                  <a:gd name="T11" fmla="*/ 1 h 2"/>
                  <a:gd name="T12" fmla="*/ 2 w 3"/>
                  <a:gd name="T13" fmla="*/ 1 h 2"/>
                  <a:gd name="T14" fmla="*/ 3 w 3"/>
                  <a:gd name="T15" fmla="*/ 1 h 2"/>
                  <a:gd name="T16" fmla="*/ 3 w 3"/>
                  <a:gd name="T17" fmla="*/ 1 h 2"/>
                  <a:gd name="T18" fmla="*/ 3 w 3"/>
                  <a:gd name="T19" fmla="*/ 2 h 2"/>
                  <a:gd name="T20" fmla="*/ 3 w 3"/>
                  <a:gd name="T21" fmla="*/ 2 h 2"/>
                  <a:gd name="T22" fmla="*/ 2 w 3"/>
                  <a:gd name="T23" fmla="*/ 2 h 2"/>
                  <a:gd name="T24" fmla="*/ 1 w 3"/>
                  <a:gd name="T25" fmla="*/ 2 h 2"/>
                  <a:gd name="T26" fmla="*/ 1 w 3"/>
                  <a:gd name="T27" fmla="*/ 2 h 2"/>
                  <a:gd name="T28" fmla="*/ 0 w 3"/>
                  <a:gd name="T29" fmla="*/ 2 h 2"/>
                  <a:gd name="T30" fmla="*/ 0 w 3"/>
                  <a:gd name="T31" fmla="*/ 2 h 2"/>
                  <a:gd name="T32" fmla="*/ 0 w 3"/>
                  <a:gd name="T33" fmla="*/ 2 h 2"/>
                  <a:gd name="T34" fmla="*/ 1 w 3"/>
                  <a:gd name="T35" fmla="*/ 2 h 2"/>
                  <a:gd name="T36" fmla="*/ 1 w 3"/>
                  <a:gd name="T37" fmla="*/ 2 h 2"/>
                  <a:gd name="T38" fmla="*/ 1 w 3"/>
                  <a:gd name="T39" fmla="*/ 2 h 2"/>
                  <a:gd name="T40" fmla="*/ 1 w 3"/>
                  <a:gd name="T41" fmla="*/ 2 h 2"/>
                  <a:gd name="T42" fmla="*/ 2 w 3"/>
                  <a:gd name="T43" fmla="*/ 2 h 2"/>
                  <a:gd name="T44" fmla="*/ 2 w 3"/>
                  <a:gd name="T45" fmla="*/ 2 h 2"/>
                  <a:gd name="T46" fmla="*/ 2 w 3"/>
                  <a:gd name="T47" fmla="*/ 1 h 2"/>
                  <a:gd name="T48" fmla="*/ 2 w 3"/>
                  <a:gd name="T49" fmla="*/ 1 h 2"/>
                  <a:gd name="T50" fmla="*/ 2 w 3"/>
                  <a:gd name="T51" fmla="*/ 1 h 2"/>
                  <a:gd name="T52" fmla="*/ 1 w 3"/>
                  <a:gd name="T53" fmla="*/ 1 h 2"/>
                  <a:gd name="T54" fmla="*/ 1 w 3"/>
                  <a:gd name="T55" fmla="*/ 1 h 2"/>
                  <a:gd name="T56" fmla="*/ 1 w 3"/>
                  <a:gd name="T57" fmla="*/ 1 h 2"/>
                  <a:gd name="T58" fmla="*/ 1 w 3"/>
                  <a:gd name="T59" fmla="*/ 1 h 2"/>
                  <a:gd name="T60" fmla="*/ 1 w 3"/>
                  <a:gd name="T61" fmla="*/ 1 h 2"/>
                  <a:gd name="T62" fmla="*/ 0 w 3"/>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2"/>
                  <a:gd name="T98" fmla="*/ 3 w 3"/>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2">
                    <a:moveTo>
                      <a:pt x="0" y="0"/>
                    </a:moveTo>
                    <a:lnTo>
                      <a:pt x="3" y="0"/>
                    </a:lnTo>
                    <a:lnTo>
                      <a:pt x="1" y="0"/>
                    </a:lnTo>
                    <a:lnTo>
                      <a:pt x="1" y="1"/>
                    </a:lnTo>
                    <a:lnTo>
                      <a:pt x="2" y="1"/>
                    </a:lnTo>
                    <a:lnTo>
                      <a:pt x="3" y="1"/>
                    </a:lnTo>
                    <a:lnTo>
                      <a:pt x="3" y="2"/>
                    </a:lnTo>
                    <a:lnTo>
                      <a:pt x="2" y="2"/>
                    </a:lnTo>
                    <a:lnTo>
                      <a:pt x="1" y="2"/>
                    </a:lnTo>
                    <a:lnTo>
                      <a:pt x="0" y="2"/>
                    </a:lnTo>
                    <a:lnTo>
                      <a:pt x="1" y="2"/>
                    </a:lnTo>
                    <a:lnTo>
                      <a:pt x="2" y="2"/>
                    </a:lnTo>
                    <a:lnTo>
                      <a:pt x="2" y="1"/>
                    </a:lnTo>
                    <a:lnTo>
                      <a:pt x="1" y="1"/>
                    </a:lnTo>
                    <a:lnTo>
                      <a:pt x="0" y="1"/>
                    </a:lnTo>
                    <a:lnTo>
                      <a:pt x="0" y="0"/>
                    </a:lnTo>
                    <a:close/>
                  </a:path>
                </a:pathLst>
              </a:custGeom>
              <a:solidFill>
                <a:srgbClr val="DEDEDE"/>
              </a:solidFill>
              <a:ln w="1588">
                <a:solidFill>
                  <a:srgbClr val="DEDEDE"/>
                </a:solidFill>
                <a:prstDash val="solid"/>
                <a:round/>
                <a:headEnd/>
                <a:tailEnd/>
              </a:ln>
            </p:spPr>
            <p:txBody>
              <a:bodyPr/>
              <a:lstStyle/>
              <a:p>
                <a:endParaRPr lang="en-US"/>
              </a:p>
            </p:txBody>
          </p:sp>
          <p:sp>
            <p:nvSpPr>
              <p:cNvPr id="21854" name="Freeform 548"/>
              <p:cNvSpPr>
                <a:spLocks/>
              </p:cNvSpPr>
              <p:nvPr/>
            </p:nvSpPr>
            <p:spPr bwMode="auto">
              <a:xfrm>
                <a:off x="2725" y="1922"/>
                <a:ext cx="4" cy="4"/>
              </a:xfrm>
              <a:custGeom>
                <a:avLst/>
                <a:gdLst>
                  <a:gd name="T0" fmla="*/ 1 w 4"/>
                  <a:gd name="T1" fmla="*/ 1 h 4"/>
                  <a:gd name="T2" fmla="*/ 1 w 4"/>
                  <a:gd name="T3" fmla="*/ 1 h 4"/>
                  <a:gd name="T4" fmla="*/ 1 w 4"/>
                  <a:gd name="T5" fmla="*/ 1 h 4"/>
                  <a:gd name="T6" fmla="*/ 1 w 4"/>
                  <a:gd name="T7" fmla="*/ 1 h 4"/>
                  <a:gd name="T8" fmla="*/ 1 w 4"/>
                  <a:gd name="T9" fmla="*/ 1 h 4"/>
                  <a:gd name="T10" fmla="*/ 1 w 4"/>
                  <a:gd name="T11" fmla="*/ 2 h 4"/>
                  <a:gd name="T12" fmla="*/ 1 w 4"/>
                  <a:gd name="T13" fmla="*/ 2 h 4"/>
                  <a:gd name="T14" fmla="*/ 1 w 4"/>
                  <a:gd name="T15" fmla="*/ 3 h 4"/>
                  <a:gd name="T16" fmla="*/ 1 w 4"/>
                  <a:gd name="T17" fmla="*/ 3 h 4"/>
                  <a:gd name="T18" fmla="*/ 2 w 4"/>
                  <a:gd name="T19" fmla="*/ 2 h 4"/>
                  <a:gd name="T20" fmla="*/ 2 w 4"/>
                  <a:gd name="T21" fmla="*/ 2 h 4"/>
                  <a:gd name="T22" fmla="*/ 3 w 4"/>
                  <a:gd name="T23" fmla="*/ 1 h 4"/>
                  <a:gd name="T24" fmla="*/ 3 w 4"/>
                  <a:gd name="T25" fmla="*/ 1 h 4"/>
                  <a:gd name="T26" fmla="*/ 3 w 4"/>
                  <a:gd name="T27" fmla="*/ 1 h 4"/>
                  <a:gd name="T28" fmla="*/ 4 w 4"/>
                  <a:gd name="T29" fmla="*/ 1 h 4"/>
                  <a:gd name="T30" fmla="*/ 4 w 4"/>
                  <a:gd name="T31" fmla="*/ 1 h 4"/>
                  <a:gd name="T32" fmla="*/ 3 w 4"/>
                  <a:gd name="T33" fmla="*/ 2 h 4"/>
                  <a:gd name="T34" fmla="*/ 3 w 4"/>
                  <a:gd name="T35" fmla="*/ 3 h 4"/>
                  <a:gd name="T36" fmla="*/ 3 w 4"/>
                  <a:gd name="T37" fmla="*/ 3 h 4"/>
                  <a:gd name="T38" fmla="*/ 3 w 4"/>
                  <a:gd name="T39" fmla="*/ 3 h 4"/>
                  <a:gd name="T40" fmla="*/ 3 w 4"/>
                  <a:gd name="T41" fmla="*/ 4 h 4"/>
                  <a:gd name="T42" fmla="*/ 3 w 4"/>
                  <a:gd name="T43" fmla="*/ 4 h 4"/>
                  <a:gd name="T44" fmla="*/ 3 w 4"/>
                  <a:gd name="T45" fmla="*/ 4 h 4"/>
                  <a:gd name="T46" fmla="*/ 2 w 4"/>
                  <a:gd name="T47" fmla="*/ 4 h 4"/>
                  <a:gd name="T48" fmla="*/ 2 w 4"/>
                  <a:gd name="T49" fmla="*/ 4 h 4"/>
                  <a:gd name="T50" fmla="*/ 2 w 4"/>
                  <a:gd name="T51" fmla="*/ 4 h 4"/>
                  <a:gd name="T52" fmla="*/ 2 w 4"/>
                  <a:gd name="T53" fmla="*/ 3 h 4"/>
                  <a:gd name="T54" fmla="*/ 2 w 4"/>
                  <a:gd name="T55" fmla="*/ 3 h 4"/>
                  <a:gd name="T56" fmla="*/ 2 w 4"/>
                  <a:gd name="T57" fmla="*/ 4 h 4"/>
                  <a:gd name="T58" fmla="*/ 1 w 4"/>
                  <a:gd name="T59" fmla="*/ 4 h 4"/>
                  <a:gd name="T60" fmla="*/ 1 w 4"/>
                  <a:gd name="T61" fmla="*/ 4 h 4"/>
                  <a:gd name="T62" fmla="*/ 1 w 4"/>
                  <a:gd name="T63" fmla="*/ 4 h 4"/>
                  <a:gd name="T64" fmla="*/ 1 w 4"/>
                  <a:gd name="T65" fmla="*/ 3 h 4"/>
                  <a:gd name="T66" fmla="*/ 0 w 4"/>
                  <a:gd name="T67" fmla="*/ 3 h 4"/>
                  <a:gd name="T68" fmla="*/ 0 w 4"/>
                  <a:gd name="T69" fmla="*/ 2 h 4"/>
                  <a:gd name="T70" fmla="*/ 0 w 4"/>
                  <a:gd name="T71" fmla="*/ 2 h 4"/>
                  <a:gd name="T72" fmla="*/ 1 w 4"/>
                  <a:gd name="T73" fmla="*/ 1 h 4"/>
                  <a:gd name="T74" fmla="*/ 1 w 4"/>
                  <a:gd name="T75" fmla="*/ 1 h 4"/>
                  <a:gd name="T76" fmla="*/ 1 w 4"/>
                  <a:gd name="T77" fmla="*/ 0 h 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
                  <a:gd name="T118" fmla="*/ 0 h 4"/>
                  <a:gd name="T119" fmla="*/ 4 w 4"/>
                  <a:gd name="T120" fmla="*/ 4 h 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 h="4">
                    <a:moveTo>
                      <a:pt x="1" y="0"/>
                    </a:moveTo>
                    <a:lnTo>
                      <a:pt x="1" y="1"/>
                    </a:lnTo>
                    <a:lnTo>
                      <a:pt x="2" y="1"/>
                    </a:lnTo>
                    <a:lnTo>
                      <a:pt x="1" y="1"/>
                    </a:lnTo>
                    <a:lnTo>
                      <a:pt x="1" y="2"/>
                    </a:lnTo>
                    <a:lnTo>
                      <a:pt x="1" y="3"/>
                    </a:lnTo>
                    <a:lnTo>
                      <a:pt x="2" y="2"/>
                    </a:lnTo>
                    <a:lnTo>
                      <a:pt x="3" y="1"/>
                    </a:lnTo>
                    <a:lnTo>
                      <a:pt x="3" y="0"/>
                    </a:lnTo>
                    <a:lnTo>
                      <a:pt x="3" y="1"/>
                    </a:lnTo>
                    <a:lnTo>
                      <a:pt x="4" y="1"/>
                    </a:lnTo>
                    <a:lnTo>
                      <a:pt x="3" y="2"/>
                    </a:lnTo>
                    <a:lnTo>
                      <a:pt x="3" y="3"/>
                    </a:lnTo>
                    <a:lnTo>
                      <a:pt x="3" y="4"/>
                    </a:lnTo>
                    <a:lnTo>
                      <a:pt x="2" y="4"/>
                    </a:lnTo>
                    <a:lnTo>
                      <a:pt x="2" y="3"/>
                    </a:lnTo>
                    <a:lnTo>
                      <a:pt x="2" y="4"/>
                    </a:lnTo>
                    <a:lnTo>
                      <a:pt x="1" y="4"/>
                    </a:lnTo>
                    <a:lnTo>
                      <a:pt x="1" y="3"/>
                    </a:lnTo>
                    <a:lnTo>
                      <a:pt x="0" y="3"/>
                    </a:lnTo>
                    <a:lnTo>
                      <a:pt x="0" y="2"/>
                    </a:lnTo>
                    <a:lnTo>
                      <a:pt x="1" y="1"/>
                    </a:lnTo>
                    <a:lnTo>
                      <a:pt x="1" y="0"/>
                    </a:lnTo>
                    <a:close/>
                  </a:path>
                </a:pathLst>
              </a:custGeom>
              <a:solidFill>
                <a:srgbClr val="DEDEDE"/>
              </a:solidFill>
              <a:ln w="1588">
                <a:solidFill>
                  <a:srgbClr val="DEDEDE"/>
                </a:solidFill>
                <a:prstDash val="solid"/>
                <a:round/>
                <a:headEnd/>
                <a:tailEnd/>
              </a:ln>
            </p:spPr>
            <p:txBody>
              <a:bodyPr/>
              <a:lstStyle/>
              <a:p>
                <a:endParaRPr lang="en-US"/>
              </a:p>
            </p:txBody>
          </p:sp>
          <p:sp>
            <p:nvSpPr>
              <p:cNvPr id="21855" name="Freeform 549"/>
              <p:cNvSpPr>
                <a:spLocks/>
              </p:cNvSpPr>
              <p:nvPr/>
            </p:nvSpPr>
            <p:spPr bwMode="auto">
              <a:xfrm>
                <a:off x="2728" y="1922"/>
                <a:ext cx="3" cy="4"/>
              </a:xfrm>
              <a:custGeom>
                <a:avLst/>
                <a:gdLst>
                  <a:gd name="T0" fmla="*/ 1 w 3"/>
                  <a:gd name="T1" fmla="*/ 1 h 4"/>
                  <a:gd name="T2" fmla="*/ 1 w 3"/>
                  <a:gd name="T3" fmla="*/ 1 h 4"/>
                  <a:gd name="T4" fmla="*/ 1 w 3"/>
                  <a:gd name="T5" fmla="*/ 1 h 4"/>
                  <a:gd name="T6" fmla="*/ 2 w 3"/>
                  <a:gd name="T7" fmla="*/ 1 h 4"/>
                  <a:gd name="T8" fmla="*/ 2 w 3"/>
                  <a:gd name="T9" fmla="*/ 1 h 4"/>
                  <a:gd name="T10" fmla="*/ 2 w 3"/>
                  <a:gd name="T11" fmla="*/ 1 h 4"/>
                  <a:gd name="T12" fmla="*/ 2 w 3"/>
                  <a:gd name="T13" fmla="*/ 1 h 4"/>
                  <a:gd name="T14" fmla="*/ 2 w 3"/>
                  <a:gd name="T15" fmla="*/ 0 h 4"/>
                  <a:gd name="T16" fmla="*/ 2 w 3"/>
                  <a:gd name="T17" fmla="*/ 0 h 4"/>
                  <a:gd name="T18" fmla="*/ 2 w 3"/>
                  <a:gd name="T19" fmla="*/ 0 h 4"/>
                  <a:gd name="T20" fmla="*/ 2 w 3"/>
                  <a:gd name="T21" fmla="*/ 0 h 4"/>
                  <a:gd name="T22" fmla="*/ 2 w 3"/>
                  <a:gd name="T23" fmla="*/ 0 h 4"/>
                  <a:gd name="T24" fmla="*/ 2 w 3"/>
                  <a:gd name="T25" fmla="*/ 1 h 4"/>
                  <a:gd name="T26" fmla="*/ 2 w 3"/>
                  <a:gd name="T27" fmla="*/ 1 h 4"/>
                  <a:gd name="T28" fmla="*/ 2 w 3"/>
                  <a:gd name="T29" fmla="*/ 1 h 4"/>
                  <a:gd name="T30" fmla="*/ 2 w 3"/>
                  <a:gd name="T31" fmla="*/ 2 h 4"/>
                  <a:gd name="T32" fmla="*/ 2 w 3"/>
                  <a:gd name="T33" fmla="*/ 2 h 4"/>
                  <a:gd name="T34" fmla="*/ 1 w 3"/>
                  <a:gd name="T35" fmla="*/ 2 h 4"/>
                  <a:gd name="T36" fmla="*/ 1 w 3"/>
                  <a:gd name="T37" fmla="*/ 2 h 4"/>
                  <a:gd name="T38" fmla="*/ 1 w 3"/>
                  <a:gd name="T39" fmla="*/ 3 h 4"/>
                  <a:gd name="T40" fmla="*/ 1 w 3"/>
                  <a:gd name="T41" fmla="*/ 3 h 4"/>
                  <a:gd name="T42" fmla="*/ 1 w 3"/>
                  <a:gd name="T43" fmla="*/ 3 h 4"/>
                  <a:gd name="T44" fmla="*/ 2 w 3"/>
                  <a:gd name="T45" fmla="*/ 3 h 4"/>
                  <a:gd name="T46" fmla="*/ 2 w 3"/>
                  <a:gd name="T47" fmla="*/ 2 h 4"/>
                  <a:gd name="T48" fmla="*/ 2 w 3"/>
                  <a:gd name="T49" fmla="*/ 2 h 4"/>
                  <a:gd name="T50" fmla="*/ 2 w 3"/>
                  <a:gd name="T51" fmla="*/ 2 h 4"/>
                  <a:gd name="T52" fmla="*/ 2 w 3"/>
                  <a:gd name="T53" fmla="*/ 2 h 4"/>
                  <a:gd name="T54" fmla="*/ 3 w 3"/>
                  <a:gd name="T55" fmla="*/ 2 h 4"/>
                  <a:gd name="T56" fmla="*/ 3 w 3"/>
                  <a:gd name="T57" fmla="*/ 2 h 4"/>
                  <a:gd name="T58" fmla="*/ 3 w 3"/>
                  <a:gd name="T59" fmla="*/ 3 h 4"/>
                  <a:gd name="T60" fmla="*/ 3 w 3"/>
                  <a:gd name="T61" fmla="*/ 3 h 4"/>
                  <a:gd name="T62" fmla="*/ 3 w 3"/>
                  <a:gd name="T63" fmla="*/ 3 h 4"/>
                  <a:gd name="T64" fmla="*/ 2 w 3"/>
                  <a:gd name="T65" fmla="*/ 3 h 4"/>
                  <a:gd name="T66" fmla="*/ 2 w 3"/>
                  <a:gd name="T67" fmla="*/ 3 h 4"/>
                  <a:gd name="T68" fmla="*/ 2 w 3"/>
                  <a:gd name="T69" fmla="*/ 3 h 4"/>
                  <a:gd name="T70" fmla="*/ 1 w 3"/>
                  <a:gd name="T71" fmla="*/ 3 h 4"/>
                  <a:gd name="T72" fmla="*/ 1 w 3"/>
                  <a:gd name="T73" fmla="*/ 4 h 4"/>
                  <a:gd name="T74" fmla="*/ 1 w 3"/>
                  <a:gd name="T75" fmla="*/ 4 h 4"/>
                  <a:gd name="T76" fmla="*/ 0 w 3"/>
                  <a:gd name="T77" fmla="*/ 4 h 4"/>
                  <a:gd name="T78" fmla="*/ 0 w 3"/>
                  <a:gd name="T79" fmla="*/ 4 h 4"/>
                  <a:gd name="T80" fmla="*/ 0 w 3"/>
                  <a:gd name="T81" fmla="*/ 4 h 4"/>
                  <a:gd name="T82" fmla="*/ 0 w 3"/>
                  <a:gd name="T83" fmla="*/ 4 h 4"/>
                  <a:gd name="T84" fmla="*/ 0 w 3"/>
                  <a:gd name="T85" fmla="*/ 4 h 4"/>
                  <a:gd name="T86" fmla="*/ 0 w 3"/>
                  <a:gd name="T87" fmla="*/ 4 h 4"/>
                  <a:gd name="T88" fmla="*/ 0 w 3"/>
                  <a:gd name="T89" fmla="*/ 4 h 4"/>
                  <a:gd name="T90" fmla="*/ 0 w 3"/>
                  <a:gd name="T91" fmla="*/ 3 h 4"/>
                  <a:gd name="T92" fmla="*/ 0 w 3"/>
                  <a:gd name="T93" fmla="*/ 3 h 4"/>
                  <a:gd name="T94" fmla="*/ 0 w 3"/>
                  <a:gd name="T95" fmla="*/ 3 h 4"/>
                  <a:gd name="T96" fmla="*/ 1 w 3"/>
                  <a:gd name="T97" fmla="*/ 2 h 4"/>
                  <a:gd name="T98" fmla="*/ 1 w 3"/>
                  <a:gd name="T99" fmla="*/ 2 h 4"/>
                  <a:gd name="T100" fmla="*/ 1 w 3"/>
                  <a:gd name="T101" fmla="*/ 1 h 4"/>
                  <a:gd name="T102" fmla="*/ 1 w 3"/>
                  <a:gd name="T103" fmla="*/ 1 h 4"/>
                  <a:gd name="T104" fmla="*/ 1 w 3"/>
                  <a:gd name="T105" fmla="*/ 1 h 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
                  <a:gd name="T160" fmla="*/ 0 h 4"/>
                  <a:gd name="T161" fmla="*/ 3 w 3"/>
                  <a:gd name="T162" fmla="*/ 4 h 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 h="4">
                    <a:moveTo>
                      <a:pt x="1" y="1"/>
                    </a:moveTo>
                    <a:lnTo>
                      <a:pt x="1" y="1"/>
                    </a:lnTo>
                    <a:lnTo>
                      <a:pt x="2" y="1"/>
                    </a:lnTo>
                    <a:lnTo>
                      <a:pt x="2" y="0"/>
                    </a:lnTo>
                    <a:lnTo>
                      <a:pt x="2" y="1"/>
                    </a:lnTo>
                    <a:lnTo>
                      <a:pt x="2" y="2"/>
                    </a:lnTo>
                    <a:lnTo>
                      <a:pt x="1" y="2"/>
                    </a:lnTo>
                    <a:lnTo>
                      <a:pt x="1" y="3"/>
                    </a:lnTo>
                    <a:lnTo>
                      <a:pt x="2" y="3"/>
                    </a:lnTo>
                    <a:lnTo>
                      <a:pt x="2" y="2"/>
                    </a:lnTo>
                    <a:lnTo>
                      <a:pt x="3" y="2"/>
                    </a:lnTo>
                    <a:lnTo>
                      <a:pt x="3" y="3"/>
                    </a:lnTo>
                    <a:lnTo>
                      <a:pt x="2" y="3"/>
                    </a:lnTo>
                    <a:lnTo>
                      <a:pt x="1" y="3"/>
                    </a:lnTo>
                    <a:lnTo>
                      <a:pt x="1" y="4"/>
                    </a:lnTo>
                    <a:lnTo>
                      <a:pt x="0" y="4"/>
                    </a:lnTo>
                    <a:lnTo>
                      <a:pt x="0" y="3"/>
                    </a:lnTo>
                    <a:lnTo>
                      <a:pt x="1" y="2"/>
                    </a:lnTo>
                    <a:lnTo>
                      <a:pt x="1" y="1"/>
                    </a:lnTo>
                    <a:close/>
                  </a:path>
                </a:pathLst>
              </a:custGeom>
              <a:solidFill>
                <a:srgbClr val="DEDEDE"/>
              </a:solidFill>
              <a:ln w="1588">
                <a:solidFill>
                  <a:srgbClr val="DEDEDE"/>
                </a:solidFill>
                <a:prstDash val="solid"/>
                <a:round/>
                <a:headEnd/>
                <a:tailEnd/>
              </a:ln>
            </p:spPr>
            <p:txBody>
              <a:bodyPr/>
              <a:lstStyle/>
              <a:p>
                <a:endParaRPr lang="en-US"/>
              </a:p>
            </p:txBody>
          </p:sp>
          <p:sp>
            <p:nvSpPr>
              <p:cNvPr id="21856" name="Freeform 550"/>
              <p:cNvSpPr>
                <a:spLocks/>
              </p:cNvSpPr>
              <p:nvPr/>
            </p:nvSpPr>
            <p:spPr bwMode="auto">
              <a:xfrm>
                <a:off x="2730" y="1922"/>
                <a:ext cx="3" cy="4"/>
              </a:xfrm>
              <a:custGeom>
                <a:avLst/>
                <a:gdLst>
                  <a:gd name="T0" fmla="*/ 3 w 3"/>
                  <a:gd name="T1" fmla="*/ 0 h 4"/>
                  <a:gd name="T2" fmla="*/ 3 w 3"/>
                  <a:gd name="T3" fmla="*/ 0 h 4"/>
                  <a:gd name="T4" fmla="*/ 3 w 3"/>
                  <a:gd name="T5" fmla="*/ 0 h 4"/>
                  <a:gd name="T6" fmla="*/ 3 w 3"/>
                  <a:gd name="T7" fmla="*/ 0 h 4"/>
                  <a:gd name="T8" fmla="*/ 3 w 3"/>
                  <a:gd name="T9" fmla="*/ 0 h 4"/>
                  <a:gd name="T10" fmla="*/ 3 w 3"/>
                  <a:gd name="T11" fmla="*/ 0 h 4"/>
                  <a:gd name="T12" fmla="*/ 2 w 3"/>
                  <a:gd name="T13" fmla="*/ 0 h 4"/>
                  <a:gd name="T14" fmla="*/ 2 w 3"/>
                  <a:gd name="T15" fmla="*/ 0 h 4"/>
                  <a:gd name="T16" fmla="*/ 2 w 3"/>
                  <a:gd name="T17" fmla="*/ 0 h 4"/>
                  <a:gd name="T18" fmla="*/ 1 w 3"/>
                  <a:gd name="T19" fmla="*/ 0 h 4"/>
                  <a:gd name="T20" fmla="*/ 1 w 3"/>
                  <a:gd name="T21" fmla="*/ 0 h 4"/>
                  <a:gd name="T22" fmla="*/ 1 w 3"/>
                  <a:gd name="T23" fmla="*/ 1 h 4"/>
                  <a:gd name="T24" fmla="*/ 1 w 3"/>
                  <a:gd name="T25" fmla="*/ 1 h 4"/>
                  <a:gd name="T26" fmla="*/ 1 w 3"/>
                  <a:gd name="T27" fmla="*/ 1 h 4"/>
                  <a:gd name="T28" fmla="*/ 0 w 3"/>
                  <a:gd name="T29" fmla="*/ 1 h 4"/>
                  <a:gd name="T30" fmla="*/ 0 w 3"/>
                  <a:gd name="T31" fmla="*/ 1 h 4"/>
                  <a:gd name="T32" fmla="*/ 0 w 3"/>
                  <a:gd name="T33" fmla="*/ 1 h 4"/>
                  <a:gd name="T34" fmla="*/ 0 w 3"/>
                  <a:gd name="T35" fmla="*/ 1 h 4"/>
                  <a:gd name="T36" fmla="*/ 0 w 3"/>
                  <a:gd name="T37" fmla="*/ 2 h 4"/>
                  <a:gd name="T38" fmla="*/ 0 w 3"/>
                  <a:gd name="T39" fmla="*/ 2 h 4"/>
                  <a:gd name="T40" fmla="*/ 0 w 3"/>
                  <a:gd name="T41" fmla="*/ 2 h 4"/>
                  <a:gd name="T42" fmla="*/ 0 w 3"/>
                  <a:gd name="T43" fmla="*/ 2 h 4"/>
                  <a:gd name="T44" fmla="*/ 1 w 3"/>
                  <a:gd name="T45" fmla="*/ 2 h 4"/>
                  <a:gd name="T46" fmla="*/ 1 w 3"/>
                  <a:gd name="T47" fmla="*/ 2 h 4"/>
                  <a:gd name="T48" fmla="*/ 1 w 3"/>
                  <a:gd name="T49" fmla="*/ 1 h 4"/>
                  <a:gd name="T50" fmla="*/ 1 w 3"/>
                  <a:gd name="T51" fmla="*/ 1 h 4"/>
                  <a:gd name="T52" fmla="*/ 1 w 3"/>
                  <a:gd name="T53" fmla="*/ 1 h 4"/>
                  <a:gd name="T54" fmla="*/ 1 w 3"/>
                  <a:gd name="T55" fmla="*/ 2 h 4"/>
                  <a:gd name="T56" fmla="*/ 1 w 3"/>
                  <a:gd name="T57" fmla="*/ 2 h 4"/>
                  <a:gd name="T58" fmla="*/ 1 w 3"/>
                  <a:gd name="T59" fmla="*/ 2 h 4"/>
                  <a:gd name="T60" fmla="*/ 1 w 3"/>
                  <a:gd name="T61" fmla="*/ 3 h 4"/>
                  <a:gd name="T62" fmla="*/ 1 w 3"/>
                  <a:gd name="T63" fmla="*/ 3 h 4"/>
                  <a:gd name="T64" fmla="*/ 1 w 3"/>
                  <a:gd name="T65" fmla="*/ 3 h 4"/>
                  <a:gd name="T66" fmla="*/ 1 w 3"/>
                  <a:gd name="T67" fmla="*/ 3 h 4"/>
                  <a:gd name="T68" fmla="*/ 1 w 3"/>
                  <a:gd name="T69" fmla="*/ 4 h 4"/>
                  <a:gd name="T70" fmla="*/ 1 w 3"/>
                  <a:gd name="T71" fmla="*/ 4 h 4"/>
                  <a:gd name="T72" fmla="*/ 1 w 3"/>
                  <a:gd name="T73" fmla="*/ 4 h 4"/>
                  <a:gd name="T74" fmla="*/ 1 w 3"/>
                  <a:gd name="T75" fmla="*/ 4 h 4"/>
                  <a:gd name="T76" fmla="*/ 1 w 3"/>
                  <a:gd name="T77" fmla="*/ 4 h 4"/>
                  <a:gd name="T78" fmla="*/ 1 w 3"/>
                  <a:gd name="T79" fmla="*/ 3 h 4"/>
                  <a:gd name="T80" fmla="*/ 1 w 3"/>
                  <a:gd name="T81" fmla="*/ 3 h 4"/>
                  <a:gd name="T82" fmla="*/ 1 w 3"/>
                  <a:gd name="T83" fmla="*/ 3 h 4"/>
                  <a:gd name="T84" fmla="*/ 1 w 3"/>
                  <a:gd name="T85" fmla="*/ 3 h 4"/>
                  <a:gd name="T86" fmla="*/ 2 w 3"/>
                  <a:gd name="T87" fmla="*/ 3 h 4"/>
                  <a:gd name="T88" fmla="*/ 2 w 3"/>
                  <a:gd name="T89" fmla="*/ 2 h 4"/>
                  <a:gd name="T90" fmla="*/ 2 w 3"/>
                  <a:gd name="T91" fmla="*/ 2 h 4"/>
                  <a:gd name="T92" fmla="*/ 2 w 3"/>
                  <a:gd name="T93" fmla="*/ 2 h 4"/>
                  <a:gd name="T94" fmla="*/ 2 w 3"/>
                  <a:gd name="T95" fmla="*/ 1 h 4"/>
                  <a:gd name="T96" fmla="*/ 2 w 3"/>
                  <a:gd name="T97" fmla="*/ 1 h 4"/>
                  <a:gd name="T98" fmla="*/ 3 w 3"/>
                  <a:gd name="T99" fmla="*/ 1 h 4"/>
                  <a:gd name="T100" fmla="*/ 3 w 3"/>
                  <a:gd name="T101" fmla="*/ 1 h 4"/>
                  <a:gd name="T102" fmla="*/ 3 w 3"/>
                  <a:gd name="T103" fmla="*/ 1 h 4"/>
                  <a:gd name="T104" fmla="*/ 3 w 3"/>
                  <a:gd name="T105" fmla="*/ 1 h 4"/>
                  <a:gd name="T106" fmla="*/ 3 w 3"/>
                  <a:gd name="T107" fmla="*/ 1 h 4"/>
                  <a:gd name="T108" fmla="*/ 3 w 3"/>
                  <a:gd name="T109" fmla="*/ 1 h 4"/>
                  <a:gd name="T110" fmla="*/ 3 w 3"/>
                  <a:gd name="T111" fmla="*/ 0 h 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
                  <a:gd name="T169" fmla="*/ 0 h 4"/>
                  <a:gd name="T170" fmla="*/ 3 w 3"/>
                  <a:gd name="T171" fmla="*/ 4 h 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 h="4">
                    <a:moveTo>
                      <a:pt x="3" y="0"/>
                    </a:moveTo>
                    <a:lnTo>
                      <a:pt x="3" y="0"/>
                    </a:lnTo>
                    <a:lnTo>
                      <a:pt x="2" y="0"/>
                    </a:lnTo>
                    <a:lnTo>
                      <a:pt x="1" y="0"/>
                    </a:lnTo>
                    <a:lnTo>
                      <a:pt x="1" y="1"/>
                    </a:lnTo>
                    <a:lnTo>
                      <a:pt x="0" y="1"/>
                    </a:lnTo>
                    <a:lnTo>
                      <a:pt x="0" y="2"/>
                    </a:lnTo>
                    <a:lnTo>
                      <a:pt x="1" y="2"/>
                    </a:lnTo>
                    <a:lnTo>
                      <a:pt x="1" y="1"/>
                    </a:lnTo>
                    <a:lnTo>
                      <a:pt x="1" y="2"/>
                    </a:lnTo>
                    <a:lnTo>
                      <a:pt x="1" y="3"/>
                    </a:lnTo>
                    <a:lnTo>
                      <a:pt x="1" y="4"/>
                    </a:lnTo>
                    <a:lnTo>
                      <a:pt x="1" y="3"/>
                    </a:lnTo>
                    <a:lnTo>
                      <a:pt x="2" y="3"/>
                    </a:lnTo>
                    <a:lnTo>
                      <a:pt x="2" y="2"/>
                    </a:lnTo>
                    <a:lnTo>
                      <a:pt x="2" y="1"/>
                    </a:lnTo>
                    <a:lnTo>
                      <a:pt x="3" y="1"/>
                    </a:lnTo>
                    <a:lnTo>
                      <a:pt x="3" y="0"/>
                    </a:lnTo>
                    <a:close/>
                  </a:path>
                </a:pathLst>
              </a:custGeom>
              <a:solidFill>
                <a:srgbClr val="DEDEDE"/>
              </a:solidFill>
              <a:ln w="1588">
                <a:solidFill>
                  <a:srgbClr val="DEDEDE"/>
                </a:solidFill>
                <a:prstDash val="solid"/>
                <a:round/>
                <a:headEnd/>
                <a:tailEnd/>
              </a:ln>
            </p:spPr>
            <p:txBody>
              <a:bodyPr/>
              <a:lstStyle/>
              <a:p>
                <a:endParaRPr lang="en-US"/>
              </a:p>
            </p:txBody>
          </p:sp>
          <p:sp>
            <p:nvSpPr>
              <p:cNvPr id="21857" name="Freeform 551"/>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2 w 4"/>
                  <a:gd name="T75" fmla="*/ 2 h 3"/>
                  <a:gd name="T76" fmla="*/ 2 w 4"/>
                  <a:gd name="T77" fmla="*/ 2 h 3"/>
                  <a:gd name="T78" fmla="*/ 2 w 4"/>
                  <a:gd name="T79" fmla="*/ 1 h 3"/>
                  <a:gd name="T80" fmla="*/ 2 w 4"/>
                  <a:gd name="T81" fmla="*/ 1 h 3"/>
                  <a:gd name="T82" fmla="*/ 2 w 4"/>
                  <a:gd name="T83" fmla="*/ 1 h 3"/>
                  <a:gd name="T84" fmla="*/ 3 w 4"/>
                  <a:gd name="T85" fmla="*/ 2 h 3"/>
                  <a:gd name="T86" fmla="*/ 3 w 4"/>
                  <a:gd name="T87" fmla="*/ 2 h 3"/>
                  <a:gd name="T88" fmla="*/ 3 w 4"/>
                  <a:gd name="T89" fmla="*/ 2 h 3"/>
                  <a:gd name="T90" fmla="*/ 2 w 4"/>
                  <a:gd name="T91" fmla="*/ 2 h 3"/>
                  <a:gd name="T92" fmla="*/ 2 w 4"/>
                  <a:gd name="T93" fmla="*/ 2 h 3"/>
                  <a:gd name="T94" fmla="*/ 2 w 4"/>
                  <a:gd name="T95" fmla="*/ 2 h 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
                  <a:gd name="T145" fmla="*/ 0 h 3"/>
                  <a:gd name="T146" fmla="*/ 4 w 4"/>
                  <a:gd name="T147" fmla="*/ 3 h 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lnTo>
                      <a:pt x="2" y="2"/>
                    </a:lnTo>
                    <a:lnTo>
                      <a:pt x="2" y="1"/>
                    </a:lnTo>
                    <a:lnTo>
                      <a:pt x="3" y="1"/>
                    </a:lnTo>
                    <a:lnTo>
                      <a:pt x="3" y="2"/>
                    </a:lnTo>
                    <a:lnTo>
                      <a:pt x="2" y="2"/>
                    </a:lnTo>
                    <a:lnTo>
                      <a:pt x="4" y="2"/>
                    </a:lnTo>
                    <a:close/>
                  </a:path>
                </a:pathLst>
              </a:custGeom>
              <a:solidFill>
                <a:srgbClr val="DEDEDE"/>
              </a:solidFill>
              <a:ln w="9525">
                <a:noFill/>
                <a:round/>
                <a:headEnd/>
                <a:tailEnd/>
              </a:ln>
            </p:spPr>
            <p:txBody>
              <a:bodyPr/>
              <a:lstStyle/>
              <a:p>
                <a:endParaRPr lang="en-US"/>
              </a:p>
            </p:txBody>
          </p:sp>
        </p:grpSp>
        <p:sp>
          <p:nvSpPr>
            <p:cNvPr id="21531" name="Freeform 552"/>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
                <a:gd name="T112" fmla="*/ 0 h 3"/>
                <a:gd name="T113" fmla="*/ 4 w 4"/>
                <a:gd name="T114" fmla="*/ 3 h 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close/>
                </a:path>
              </a:pathLst>
            </a:custGeom>
            <a:noFill/>
            <a:ln w="1588">
              <a:solidFill>
                <a:srgbClr val="DEDEDE"/>
              </a:solidFill>
              <a:prstDash val="solid"/>
              <a:round/>
              <a:headEnd/>
              <a:tailEnd/>
            </a:ln>
          </p:spPr>
          <p:txBody>
            <a:bodyPr/>
            <a:lstStyle/>
            <a:p>
              <a:endParaRPr lang="en-US"/>
            </a:p>
          </p:txBody>
        </p:sp>
        <p:sp>
          <p:nvSpPr>
            <p:cNvPr id="21532" name="Freeform 553"/>
            <p:cNvSpPr>
              <a:spLocks/>
            </p:cNvSpPr>
            <p:nvPr/>
          </p:nvSpPr>
          <p:spPr bwMode="auto">
            <a:xfrm>
              <a:off x="2736"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0 w 1"/>
                <a:gd name="T17" fmla="*/ 0 h 1"/>
                <a:gd name="T18" fmla="*/ 0 w 1"/>
                <a:gd name="T19" fmla="*/ 0 h 1"/>
                <a:gd name="T20" fmla="*/ 1 w 1"/>
                <a:gd name="T21" fmla="*/ 0 h 1"/>
                <a:gd name="T22" fmla="*/ 1 w 1"/>
                <a:gd name="T23" fmla="*/ 1 h 1"/>
                <a:gd name="T24" fmla="*/ 1 w 1"/>
                <a:gd name="T25" fmla="*/ 1 h 1"/>
                <a:gd name="T26" fmla="*/ 1 w 1"/>
                <a:gd name="T27" fmla="*/ 1 h 1"/>
                <a:gd name="T28" fmla="*/ 1 w 1"/>
                <a:gd name="T29" fmla="*/ 1 h 1"/>
                <a:gd name="T30" fmla="*/ 1 w 1"/>
                <a:gd name="T31" fmla="*/ 1 h 1"/>
                <a:gd name="T32" fmla="*/ 0 w 1"/>
                <a:gd name="T33" fmla="*/ 1 h 1"/>
                <a:gd name="T34" fmla="*/ 0 w 1"/>
                <a:gd name="T35" fmla="*/ 1 h 1"/>
                <a:gd name="T36" fmla="*/ 0 w 1"/>
                <a:gd name="T37" fmla="*/ 1 h 1"/>
                <a:gd name="T38" fmla="*/ 0 w 1"/>
                <a:gd name="T39" fmla="*/ 1 h 1"/>
                <a:gd name="T40" fmla="*/ 0 w 1"/>
                <a:gd name="T41" fmla="*/ 1 h 1"/>
                <a:gd name="T42" fmla="*/ 0 w 1"/>
                <a:gd name="T43" fmla="*/ 1 h 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
                <a:gd name="T67" fmla="*/ 0 h 1"/>
                <a:gd name="T68" fmla="*/ 1 w 1"/>
                <a:gd name="T69" fmla="*/ 1 h 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 h="1">
                  <a:moveTo>
                    <a:pt x="0" y="1"/>
                  </a:moveTo>
                  <a:lnTo>
                    <a:pt x="0" y="1"/>
                  </a:lnTo>
                  <a:lnTo>
                    <a:pt x="0" y="0"/>
                  </a:lnTo>
                  <a:lnTo>
                    <a:pt x="1" y="0"/>
                  </a:lnTo>
                  <a:lnTo>
                    <a:pt x="1" y="1"/>
                  </a:lnTo>
                  <a:lnTo>
                    <a:pt x="0" y="1"/>
                  </a:lnTo>
                  <a:close/>
                </a:path>
              </a:pathLst>
            </a:custGeom>
            <a:noFill/>
            <a:ln w="1588">
              <a:solidFill>
                <a:srgbClr val="DEDEDE"/>
              </a:solidFill>
              <a:prstDash val="solid"/>
              <a:round/>
              <a:headEnd/>
              <a:tailEnd/>
            </a:ln>
          </p:spPr>
          <p:txBody>
            <a:bodyPr/>
            <a:lstStyle/>
            <a:p>
              <a:endParaRPr lang="en-US"/>
            </a:p>
          </p:txBody>
        </p:sp>
        <p:sp>
          <p:nvSpPr>
            <p:cNvPr id="21533" name="Freeform 554"/>
            <p:cNvSpPr>
              <a:spLocks/>
            </p:cNvSpPr>
            <p:nvPr/>
          </p:nvSpPr>
          <p:spPr bwMode="auto">
            <a:xfrm>
              <a:off x="2732" y="1923"/>
              <a:ext cx="3" cy="3"/>
            </a:xfrm>
            <a:custGeom>
              <a:avLst/>
              <a:gdLst>
                <a:gd name="T0" fmla="*/ 1 w 3"/>
                <a:gd name="T1" fmla="*/ 0 h 3"/>
                <a:gd name="T2" fmla="*/ 1 w 3"/>
                <a:gd name="T3" fmla="*/ 0 h 3"/>
                <a:gd name="T4" fmla="*/ 2 w 3"/>
                <a:gd name="T5" fmla="*/ 0 h 3"/>
                <a:gd name="T6" fmla="*/ 2 w 3"/>
                <a:gd name="T7" fmla="*/ 0 h 3"/>
                <a:gd name="T8" fmla="*/ 3 w 3"/>
                <a:gd name="T9" fmla="*/ 0 h 3"/>
                <a:gd name="T10" fmla="*/ 3 w 3"/>
                <a:gd name="T11" fmla="*/ 0 h 3"/>
                <a:gd name="T12" fmla="*/ 3 w 3"/>
                <a:gd name="T13" fmla="*/ 0 h 3"/>
                <a:gd name="T14" fmla="*/ 2 w 3"/>
                <a:gd name="T15" fmla="*/ 1 h 3"/>
                <a:gd name="T16" fmla="*/ 2 w 3"/>
                <a:gd name="T17" fmla="*/ 1 h 3"/>
                <a:gd name="T18" fmla="*/ 2 w 3"/>
                <a:gd name="T19" fmla="*/ 1 h 3"/>
                <a:gd name="T20" fmla="*/ 2 w 3"/>
                <a:gd name="T21" fmla="*/ 2 h 3"/>
                <a:gd name="T22" fmla="*/ 3 w 3"/>
                <a:gd name="T23" fmla="*/ 2 h 3"/>
                <a:gd name="T24" fmla="*/ 3 w 3"/>
                <a:gd name="T25" fmla="*/ 2 h 3"/>
                <a:gd name="T26" fmla="*/ 3 w 3"/>
                <a:gd name="T27" fmla="*/ 2 h 3"/>
                <a:gd name="T28" fmla="*/ 3 w 3"/>
                <a:gd name="T29" fmla="*/ 2 h 3"/>
                <a:gd name="T30" fmla="*/ 3 w 3"/>
                <a:gd name="T31" fmla="*/ 3 h 3"/>
                <a:gd name="T32" fmla="*/ 3 w 3"/>
                <a:gd name="T33" fmla="*/ 2 h 3"/>
                <a:gd name="T34" fmla="*/ 2 w 3"/>
                <a:gd name="T35" fmla="*/ 2 h 3"/>
                <a:gd name="T36" fmla="*/ 2 w 3"/>
                <a:gd name="T37" fmla="*/ 2 h 3"/>
                <a:gd name="T38" fmla="*/ 1 w 3"/>
                <a:gd name="T39" fmla="*/ 1 h 3"/>
                <a:gd name="T40" fmla="*/ 1 w 3"/>
                <a:gd name="T41" fmla="*/ 1 h 3"/>
                <a:gd name="T42" fmla="*/ 1 w 3"/>
                <a:gd name="T43" fmla="*/ 2 h 3"/>
                <a:gd name="T44" fmla="*/ 1 w 3"/>
                <a:gd name="T45" fmla="*/ 2 h 3"/>
                <a:gd name="T46" fmla="*/ 1 w 3"/>
                <a:gd name="T47" fmla="*/ 2 h 3"/>
                <a:gd name="T48" fmla="*/ 1 w 3"/>
                <a:gd name="T49" fmla="*/ 2 h 3"/>
                <a:gd name="T50" fmla="*/ 0 w 3"/>
                <a:gd name="T51" fmla="*/ 2 h 3"/>
                <a:gd name="T52" fmla="*/ 0 w 3"/>
                <a:gd name="T53" fmla="*/ 2 h 3"/>
                <a:gd name="T54" fmla="*/ 0 w 3"/>
                <a:gd name="T55" fmla="*/ 2 h 3"/>
                <a:gd name="T56" fmla="*/ 0 w 3"/>
                <a:gd name="T57" fmla="*/ 2 h 3"/>
                <a:gd name="T58" fmla="*/ 0 w 3"/>
                <a:gd name="T59" fmla="*/ 1 h 3"/>
                <a:gd name="T60" fmla="*/ 0 w 3"/>
                <a:gd name="T61" fmla="*/ 1 h 3"/>
                <a:gd name="T62" fmla="*/ 1 w 3"/>
                <a:gd name="T63" fmla="*/ 0 h 3"/>
                <a:gd name="T64" fmla="*/ 1 w 3"/>
                <a:gd name="T65" fmla="*/ 0 h 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
                <a:gd name="T100" fmla="*/ 0 h 3"/>
                <a:gd name="T101" fmla="*/ 3 w 3"/>
                <a:gd name="T102" fmla="*/ 3 h 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 h="3">
                  <a:moveTo>
                    <a:pt x="1" y="0"/>
                  </a:moveTo>
                  <a:lnTo>
                    <a:pt x="1" y="0"/>
                  </a:lnTo>
                  <a:lnTo>
                    <a:pt x="2" y="0"/>
                  </a:lnTo>
                  <a:lnTo>
                    <a:pt x="3" y="0"/>
                  </a:lnTo>
                  <a:lnTo>
                    <a:pt x="3" y="1"/>
                  </a:lnTo>
                  <a:lnTo>
                    <a:pt x="2" y="1"/>
                  </a:lnTo>
                  <a:lnTo>
                    <a:pt x="2" y="2"/>
                  </a:lnTo>
                  <a:lnTo>
                    <a:pt x="3" y="2"/>
                  </a:lnTo>
                  <a:lnTo>
                    <a:pt x="3" y="3"/>
                  </a:lnTo>
                  <a:lnTo>
                    <a:pt x="3" y="2"/>
                  </a:lnTo>
                  <a:lnTo>
                    <a:pt x="2" y="2"/>
                  </a:lnTo>
                  <a:lnTo>
                    <a:pt x="1" y="2"/>
                  </a:lnTo>
                  <a:lnTo>
                    <a:pt x="1" y="1"/>
                  </a:lnTo>
                  <a:lnTo>
                    <a:pt x="1" y="2"/>
                  </a:lnTo>
                  <a:lnTo>
                    <a:pt x="0" y="2"/>
                  </a:lnTo>
                  <a:lnTo>
                    <a:pt x="0" y="1"/>
                  </a:lnTo>
                  <a:lnTo>
                    <a:pt x="0" y="0"/>
                  </a:lnTo>
                  <a:lnTo>
                    <a:pt x="1" y="0"/>
                  </a:lnTo>
                  <a:close/>
                </a:path>
              </a:pathLst>
            </a:custGeom>
            <a:solidFill>
              <a:srgbClr val="DEDEDE"/>
            </a:solidFill>
            <a:ln w="1588">
              <a:solidFill>
                <a:srgbClr val="DEDEDE"/>
              </a:solidFill>
              <a:prstDash val="solid"/>
              <a:round/>
              <a:headEnd/>
              <a:tailEnd/>
            </a:ln>
          </p:spPr>
          <p:txBody>
            <a:bodyPr/>
            <a:lstStyle/>
            <a:p>
              <a:endParaRPr lang="en-US"/>
            </a:p>
          </p:txBody>
        </p:sp>
        <p:sp>
          <p:nvSpPr>
            <p:cNvPr id="21534" name="Freeform 555"/>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0 h 1"/>
                <a:gd name="T8" fmla="*/ 0 w 1"/>
                <a:gd name="T9" fmla="*/ 0 h 1"/>
                <a:gd name="T10" fmla="*/ 0 w 1"/>
                <a:gd name="T11" fmla="*/ 0 h 1"/>
                <a:gd name="T12" fmla="*/ 1 w 1"/>
                <a:gd name="T13" fmla="*/ 0 h 1"/>
                <a:gd name="T14" fmla="*/ 1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1 h 1"/>
                <a:gd name="T32" fmla="*/ 1 w 1"/>
                <a:gd name="T33" fmla="*/ 1 h 1"/>
                <a:gd name="T34" fmla="*/ 0 w 1"/>
                <a:gd name="T35" fmla="*/ 1 h 1"/>
                <a:gd name="T36" fmla="*/ 0 w 1"/>
                <a:gd name="T37" fmla="*/ 1 h 1"/>
                <a:gd name="T38" fmla="*/ 0 w 1"/>
                <a:gd name="T39" fmla="*/ 1 h 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
                <a:gd name="T61" fmla="*/ 0 h 1"/>
                <a:gd name="T62" fmla="*/ 1 w 1"/>
                <a:gd name="T63" fmla="*/ 1 h 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 h="1">
                  <a:moveTo>
                    <a:pt x="0" y="1"/>
                  </a:moveTo>
                  <a:lnTo>
                    <a:pt x="0" y="1"/>
                  </a:lnTo>
                  <a:lnTo>
                    <a:pt x="0" y="0"/>
                  </a:lnTo>
                  <a:lnTo>
                    <a:pt x="1" y="0"/>
                  </a:lnTo>
                  <a:lnTo>
                    <a:pt x="1" y="1"/>
                  </a:lnTo>
                  <a:lnTo>
                    <a:pt x="0" y="1"/>
                  </a:lnTo>
                  <a:close/>
                </a:path>
              </a:pathLst>
            </a:custGeom>
            <a:solidFill>
              <a:srgbClr val="525252"/>
            </a:solidFill>
            <a:ln w="9525">
              <a:noFill/>
              <a:round/>
              <a:headEnd/>
              <a:tailEnd/>
            </a:ln>
          </p:spPr>
          <p:txBody>
            <a:bodyPr/>
            <a:lstStyle/>
            <a:p>
              <a:endParaRPr lang="en-US"/>
            </a:p>
          </p:txBody>
        </p:sp>
        <p:sp>
          <p:nvSpPr>
            <p:cNvPr id="21535" name="Freeform 556"/>
            <p:cNvSpPr>
              <a:spLocks/>
            </p:cNvSpPr>
            <p:nvPr/>
          </p:nvSpPr>
          <p:spPr bwMode="auto">
            <a:xfrm>
              <a:off x="2740" y="1922"/>
              <a:ext cx="5" cy="3"/>
            </a:xfrm>
            <a:custGeom>
              <a:avLst/>
              <a:gdLst>
                <a:gd name="T0" fmla="*/ 0 w 5"/>
                <a:gd name="T1" fmla="*/ 0 h 3"/>
                <a:gd name="T2" fmla="*/ 4 w 5"/>
                <a:gd name="T3" fmla="*/ 0 h 3"/>
                <a:gd name="T4" fmla="*/ 5 w 5"/>
                <a:gd name="T5" fmla="*/ 1 h 3"/>
                <a:gd name="T6" fmla="*/ 1 w 5"/>
                <a:gd name="T7" fmla="*/ 1 h 3"/>
                <a:gd name="T8" fmla="*/ 1 w 5"/>
                <a:gd name="T9" fmla="*/ 2 h 3"/>
                <a:gd name="T10" fmla="*/ 4 w 5"/>
                <a:gd name="T11" fmla="*/ 2 h 3"/>
                <a:gd name="T12" fmla="*/ 4 w 5"/>
                <a:gd name="T13" fmla="*/ 2 h 3"/>
                <a:gd name="T14" fmla="*/ 1 w 5"/>
                <a:gd name="T15" fmla="*/ 2 h 3"/>
                <a:gd name="T16" fmla="*/ 1 w 5"/>
                <a:gd name="T17" fmla="*/ 3 h 3"/>
                <a:gd name="T18" fmla="*/ 5 w 5"/>
                <a:gd name="T19" fmla="*/ 3 h 3"/>
                <a:gd name="T20" fmla="*/ 5 w 5"/>
                <a:gd name="T21" fmla="*/ 3 h 3"/>
                <a:gd name="T22" fmla="*/ 0 w 5"/>
                <a:gd name="T23" fmla="*/ 3 h 3"/>
                <a:gd name="T24" fmla="*/ 0 w 5"/>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3"/>
                <a:gd name="T41" fmla="*/ 5 w 5"/>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3">
                  <a:moveTo>
                    <a:pt x="0" y="0"/>
                  </a:moveTo>
                  <a:lnTo>
                    <a:pt x="4" y="0"/>
                  </a:lnTo>
                  <a:lnTo>
                    <a:pt x="5" y="1"/>
                  </a:lnTo>
                  <a:lnTo>
                    <a:pt x="1" y="1"/>
                  </a:lnTo>
                  <a:lnTo>
                    <a:pt x="1" y="2"/>
                  </a:lnTo>
                  <a:lnTo>
                    <a:pt x="4" y="2"/>
                  </a:lnTo>
                  <a:lnTo>
                    <a:pt x="1" y="2"/>
                  </a:lnTo>
                  <a:lnTo>
                    <a:pt x="1" y="3"/>
                  </a:lnTo>
                  <a:lnTo>
                    <a:pt x="5" y="3"/>
                  </a:lnTo>
                  <a:lnTo>
                    <a:pt x="0" y="3"/>
                  </a:lnTo>
                  <a:lnTo>
                    <a:pt x="0" y="0"/>
                  </a:lnTo>
                  <a:close/>
                </a:path>
              </a:pathLst>
            </a:custGeom>
            <a:solidFill>
              <a:srgbClr val="DEDEDE"/>
            </a:solidFill>
            <a:ln w="9525">
              <a:noFill/>
              <a:round/>
              <a:headEnd/>
              <a:tailEnd/>
            </a:ln>
          </p:spPr>
          <p:txBody>
            <a:bodyPr/>
            <a:lstStyle/>
            <a:p>
              <a:endParaRPr lang="en-US"/>
            </a:p>
          </p:txBody>
        </p:sp>
        <p:sp>
          <p:nvSpPr>
            <p:cNvPr id="21536" name="Freeform 557"/>
            <p:cNvSpPr>
              <a:spLocks/>
            </p:cNvSpPr>
            <p:nvPr/>
          </p:nvSpPr>
          <p:spPr bwMode="auto">
            <a:xfrm>
              <a:off x="2746" y="1922"/>
              <a:ext cx="4" cy="3"/>
            </a:xfrm>
            <a:custGeom>
              <a:avLst/>
              <a:gdLst>
                <a:gd name="T0" fmla="*/ 1 w 4"/>
                <a:gd name="T1" fmla="*/ 1 h 3"/>
                <a:gd name="T2" fmla="*/ 1 w 4"/>
                <a:gd name="T3" fmla="*/ 3 h 3"/>
                <a:gd name="T4" fmla="*/ 0 w 4"/>
                <a:gd name="T5" fmla="*/ 3 h 3"/>
                <a:gd name="T6" fmla="*/ 0 w 4"/>
                <a:gd name="T7" fmla="*/ 0 h 3"/>
                <a:gd name="T8" fmla="*/ 3 w 4"/>
                <a:gd name="T9" fmla="*/ 2 h 3"/>
                <a:gd name="T10" fmla="*/ 3 w 4"/>
                <a:gd name="T11" fmla="*/ 0 h 3"/>
                <a:gd name="T12" fmla="*/ 4 w 4"/>
                <a:gd name="T13" fmla="*/ 0 h 3"/>
                <a:gd name="T14" fmla="*/ 4 w 4"/>
                <a:gd name="T15" fmla="*/ 3 h 3"/>
                <a:gd name="T16" fmla="*/ 1 w 4"/>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1"/>
                  </a:moveTo>
                  <a:lnTo>
                    <a:pt x="1" y="3"/>
                  </a:lnTo>
                  <a:lnTo>
                    <a:pt x="0" y="3"/>
                  </a:lnTo>
                  <a:lnTo>
                    <a:pt x="0" y="0"/>
                  </a:lnTo>
                  <a:lnTo>
                    <a:pt x="3" y="2"/>
                  </a:lnTo>
                  <a:lnTo>
                    <a:pt x="3" y="0"/>
                  </a:lnTo>
                  <a:lnTo>
                    <a:pt x="4" y="0"/>
                  </a:lnTo>
                  <a:lnTo>
                    <a:pt x="4" y="3"/>
                  </a:lnTo>
                  <a:lnTo>
                    <a:pt x="1" y="1"/>
                  </a:lnTo>
                  <a:close/>
                </a:path>
              </a:pathLst>
            </a:custGeom>
            <a:solidFill>
              <a:srgbClr val="DEDEDE"/>
            </a:solidFill>
            <a:ln w="9525">
              <a:noFill/>
              <a:round/>
              <a:headEnd/>
              <a:tailEnd/>
            </a:ln>
          </p:spPr>
          <p:txBody>
            <a:bodyPr/>
            <a:lstStyle/>
            <a:p>
              <a:endParaRPr lang="en-US"/>
            </a:p>
          </p:txBody>
        </p:sp>
        <p:sp>
          <p:nvSpPr>
            <p:cNvPr id="21537" name="Freeform 558"/>
            <p:cNvSpPr>
              <a:spLocks/>
            </p:cNvSpPr>
            <p:nvPr/>
          </p:nvSpPr>
          <p:spPr bwMode="auto">
            <a:xfrm>
              <a:off x="2751" y="1922"/>
              <a:ext cx="5" cy="3"/>
            </a:xfrm>
            <a:custGeom>
              <a:avLst/>
              <a:gdLst>
                <a:gd name="T0" fmla="*/ 2 w 5"/>
                <a:gd name="T1" fmla="*/ 1 h 3"/>
                <a:gd name="T2" fmla="*/ 0 w 5"/>
                <a:gd name="T3" fmla="*/ 1 h 3"/>
                <a:gd name="T4" fmla="*/ 0 w 5"/>
                <a:gd name="T5" fmla="*/ 0 h 3"/>
                <a:gd name="T6" fmla="*/ 5 w 5"/>
                <a:gd name="T7" fmla="*/ 0 h 3"/>
                <a:gd name="T8" fmla="*/ 5 w 5"/>
                <a:gd name="T9" fmla="*/ 1 h 3"/>
                <a:gd name="T10" fmla="*/ 3 w 5"/>
                <a:gd name="T11" fmla="*/ 1 h 3"/>
                <a:gd name="T12" fmla="*/ 3 w 5"/>
                <a:gd name="T13" fmla="*/ 3 h 3"/>
                <a:gd name="T14" fmla="*/ 2 w 5"/>
                <a:gd name="T15" fmla="*/ 3 h 3"/>
                <a:gd name="T16" fmla="*/ 2 w 5"/>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3"/>
                <a:gd name="T29" fmla="*/ 5 w 5"/>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3">
                  <a:moveTo>
                    <a:pt x="2" y="1"/>
                  </a:moveTo>
                  <a:lnTo>
                    <a:pt x="0" y="1"/>
                  </a:lnTo>
                  <a:lnTo>
                    <a:pt x="0" y="0"/>
                  </a:lnTo>
                  <a:lnTo>
                    <a:pt x="5" y="0"/>
                  </a:lnTo>
                  <a:lnTo>
                    <a:pt x="5" y="1"/>
                  </a:lnTo>
                  <a:lnTo>
                    <a:pt x="3" y="1"/>
                  </a:lnTo>
                  <a:lnTo>
                    <a:pt x="3" y="3"/>
                  </a:lnTo>
                  <a:lnTo>
                    <a:pt x="2" y="3"/>
                  </a:lnTo>
                  <a:lnTo>
                    <a:pt x="2" y="1"/>
                  </a:lnTo>
                  <a:close/>
                </a:path>
              </a:pathLst>
            </a:custGeom>
            <a:solidFill>
              <a:srgbClr val="DEDEDE"/>
            </a:solidFill>
            <a:ln w="9525">
              <a:noFill/>
              <a:round/>
              <a:headEnd/>
              <a:tailEnd/>
            </a:ln>
          </p:spPr>
          <p:txBody>
            <a:bodyPr/>
            <a:lstStyle/>
            <a:p>
              <a:endParaRPr lang="en-US"/>
            </a:p>
          </p:txBody>
        </p:sp>
        <p:sp>
          <p:nvSpPr>
            <p:cNvPr id="21538" name="Freeform 559"/>
            <p:cNvSpPr>
              <a:spLocks/>
            </p:cNvSpPr>
            <p:nvPr/>
          </p:nvSpPr>
          <p:spPr bwMode="auto">
            <a:xfrm>
              <a:off x="2757" y="1922"/>
              <a:ext cx="4" cy="3"/>
            </a:xfrm>
            <a:custGeom>
              <a:avLst/>
              <a:gdLst>
                <a:gd name="T0" fmla="*/ 0 w 4"/>
                <a:gd name="T1" fmla="*/ 0 h 3"/>
                <a:gd name="T2" fmla="*/ 4 w 4"/>
                <a:gd name="T3" fmla="*/ 0 h 3"/>
                <a:gd name="T4" fmla="*/ 4 w 4"/>
                <a:gd name="T5" fmla="*/ 0 h 3"/>
                <a:gd name="T6" fmla="*/ 1 w 4"/>
                <a:gd name="T7" fmla="*/ 0 h 3"/>
                <a:gd name="T8" fmla="*/ 1 w 4"/>
                <a:gd name="T9" fmla="*/ 1 h 3"/>
                <a:gd name="T10" fmla="*/ 3 w 4"/>
                <a:gd name="T11" fmla="*/ 1 h 3"/>
                <a:gd name="T12" fmla="*/ 3 w 4"/>
                <a:gd name="T13" fmla="*/ 2 h 3"/>
                <a:gd name="T14" fmla="*/ 1 w 4"/>
                <a:gd name="T15" fmla="*/ 2 h 3"/>
                <a:gd name="T16" fmla="*/ 1 w 4"/>
                <a:gd name="T17" fmla="*/ 3 h 3"/>
                <a:gd name="T18" fmla="*/ 4 w 4"/>
                <a:gd name="T19" fmla="*/ 3 h 3"/>
                <a:gd name="T20" fmla="*/ 4 w 4"/>
                <a:gd name="T21" fmla="*/ 3 h 3"/>
                <a:gd name="T22" fmla="*/ 0 w 4"/>
                <a:gd name="T23" fmla="*/ 3 h 3"/>
                <a:gd name="T24" fmla="*/ 0 w 4"/>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
                <a:gd name="T40" fmla="*/ 0 h 3"/>
                <a:gd name="T41" fmla="*/ 4 w 4"/>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 h="3">
                  <a:moveTo>
                    <a:pt x="0" y="0"/>
                  </a:moveTo>
                  <a:lnTo>
                    <a:pt x="4" y="0"/>
                  </a:lnTo>
                  <a:lnTo>
                    <a:pt x="1" y="0"/>
                  </a:lnTo>
                  <a:lnTo>
                    <a:pt x="1" y="1"/>
                  </a:lnTo>
                  <a:lnTo>
                    <a:pt x="3" y="1"/>
                  </a:lnTo>
                  <a:lnTo>
                    <a:pt x="3" y="2"/>
                  </a:lnTo>
                  <a:lnTo>
                    <a:pt x="1" y="2"/>
                  </a:lnTo>
                  <a:lnTo>
                    <a:pt x="1" y="3"/>
                  </a:lnTo>
                  <a:lnTo>
                    <a:pt x="4" y="3"/>
                  </a:lnTo>
                  <a:lnTo>
                    <a:pt x="0" y="3"/>
                  </a:lnTo>
                  <a:lnTo>
                    <a:pt x="0" y="0"/>
                  </a:lnTo>
                  <a:close/>
                </a:path>
              </a:pathLst>
            </a:custGeom>
            <a:solidFill>
              <a:srgbClr val="DEDEDE"/>
            </a:solidFill>
            <a:ln w="9525">
              <a:noFill/>
              <a:round/>
              <a:headEnd/>
              <a:tailEnd/>
            </a:ln>
          </p:spPr>
          <p:txBody>
            <a:bodyPr/>
            <a:lstStyle/>
            <a:p>
              <a:endParaRPr lang="en-US"/>
            </a:p>
          </p:txBody>
        </p:sp>
        <p:sp>
          <p:nvSpPr>
            <p:cNvPr id="21539" name="Freeform 560"/>
            <p:cNvSpPr>
              <a:spLocks/>
            </p:cNvSpPr>
            <p:nvPr/>
          </p:nvSpPr>
          <p:spPr bwMode="auto">
            <a:xfrm>
              <a:off x="2762"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1 h 3"/>
                <a:gd name="T26" fmla="*/ 5 w 5"/>
                <a:gd name="T27" fmla="*/ 2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3 w 5"/>
                <a:gd name="T41" fmla="*/ 2 h 3"/>
                <a:gd name="T42" fmla="*/ 1 w 5"/>
                <a:gd name="T43" fmla="*/ 2 h 3"/>
                <a:gd name="T44" fmla="*/ 1 w 5"/>
                <a:gd name="T45" fmla="*/ 3 h 3"/>
                <a:gd name="T46" fmla="*/ 0 w 5"/>
                <a:gd name="T47" fmla="*/ 3 h 3"/>
                <a:gd name="T48" fmla="*/ 0 w 5"/>
                <a:gd name="T49" fmla="*/ 0 h 3"/>
                <a:gd name="T50" fmla="*/ 1 w 5"/>
                <a:gd name="T51" fmla="*/ 2 h 3"/>
                <a:gd name="T52" fmla="*/ 3 w 5"/>
                <a:gd name="T53" fmla="*/ 2 h 3"/>
                <a:gd name="T54" fmla="*/ 3 w 5"/>
                <a:gd name="T55" fmla="*/ 2 h 3"/>
                <a:gd name="T56" fmla="*/ 3 w 5"/>
                <a:gd name="T57" fmla="*/ 2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1 h 3"/>
                <a:gd name="T76" fmla="*/ 4 w 5"/>
                <a:gd name="T77" fmla="*/ 0 h 3"/>
                <a:gd name="T78" fmla="*/ 3 w 5"/>
                <a:gd name="T79" fmla="*/ 0 h 3"/>
                <a:gd name="T80" fmla="*/ 3 w 5"/>
                <a:gd name="T81" fmla="*/ 0 h 3"/>
                <a:gd name="T82" fmla="*/ 3 w 5"/>
                <a:gd name="T83" fmla="*/ 0 h 3"/>
                <a:gd name="T84" fmla="*/ 1 w 5"/>
                <a:gd name="T85" fmla="*/ 0 h 3"/>
                <a:gd name="T86" fmla="*/ 1 w 5"/>
                <a:gd name="T87" fmla="*/ 2 h 3"/>
                <a:gd name="T88" fmla="*/ 0 w 5"/>
                <a:gd name="T89" fmla="*/ 0 h 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
                <a:gd name="T136" fmla="*/ 0 h 3"/>
                <a:gd name="T137" fmla="*/ 5 w 5"/>
                <a:gd name="T138" fmla="*/ 3 h 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 h="3">
                  <a:moveTo>
                    <a:pt x="0" y="0"/>
                  </a:moveTo>
                  <a:lnTo>
                    <a:pt x="3" y="0"/>
                  </a:lnTo>
                  <a:lnTo>
                    <a:pt x="4" y="0"/>
                  </a:lnTo>
                  <a:lnTo>
                    <a:pt x="5" y="0"/>
                  </a:lnTo>
                  <a:lnTo>
                    <a:pt x="5" y="1"/>
                  </a:lnTo>
                  <a:lnTo>
                    <a:pt x="5" y="2"/>
                  </a:lnTo>
                  <a:lnTo>
                    <a:pt x="4" y="2"/>
                  </a:lnTo>
                  <a:lnTo>
                    <a:pt x="5" y="3"/>
                  </a:lnTo>
                  <a:lnTo>
                    <a:pt x="4" y="3"/>
                  </a:lnTo>
                  <a:lnTo>
                    <a:pt x="3" y="2"/>
                  </a:lnTo>
                  <a:lnTo>
                    <a:pt x="1" y="2"/>
                  </a:lnTo>
                  <a:lnTo>
                    <a:pt x="1" y="3"/>
                  </a:lnTo>
                  <a:lnTo>
                    <a:pt x="0" y="3"/>
                  </a:lnTo>
                  <a:lnTo>
                    <a:pt x="0" y="0"/>
                  </a:lnTo>
                  <a:lnTo>
                    <a:pt x="1" y="2"/>
                  </a:lnTo>
                  <a:lnTo>
                    <a:pt x="3" y="2"/>
                  </a:lnTo>
                  <a:lnTo>
                    <a:pt x="4" y="1"/>
                  </a:lnTo>
                  <a:lnTo>
                    <a:pt x="4" y="0"/>
                  </a:lnTo>
                  <a:lnTo>
                    <a:pt x="3" y="0"/>
                  </a:lnTo>
                  <a:lnTo>
                    <a:pt x="1" y="0"/>
                  </a:lnTo>
                  <a:lnTo>
                    <a:pt x="1" y="2"/>
                  </a:lnTo>
                  <a:lnTo>
                    <a:pt x="0" y="0"/>
                  </a:lnTo>
                  <a:close/>
                </a:path>
              </a:pathLst>
            </a:custGeom>
            <a:solidFill>
              <a:srgbClr val="DEDEDE"/>
            </a:solidFill>
            <a:ln w="9525">
              <a:noFill/>
              <a:round/>
              <a:headEnd/>
              <a:tailEnd/>
            </a:ln>
          </p:spPr>
          <p:txBody>
            <a:bodyPr/>
            <a:lstStyle/>
            <a:p>
              <a:endParaRPr lang="en-US"/>
            </a:p>
          </p:txBody>
        </p:sp>
        <p:sp>
          <p:nvSpPr>
            <p:cNvPr id="21540" name="Freeform 561"/>
            <p:cNvSpPr>
              <a:spLocks/>
            </p:cNvSpPr>
            <p:nvPr/>
          </p:nvSpPr>
          <p:spPr bwMode="auto">
            <a:xfrm>
              <a:off x="2768"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2 h 3"/>
                <a:gd name="T26" fmla="*/ 4 w 5"/>
                <a:gd name="T27" fmla="*/ 2 h 3"/>
                <a:gd name="T28" fmla="*/ 4 w 5"/>
                <a:gd name="T29" fmla="*/ 2 h 3"/>
                <a:gd name="T30" fmla="*/ 4 w 5"/>
                <a:gd name="T31" fmla="*/ 2 h 3"/>
                <a:gd name="T32" fmla="*/ 3 w 5"/>
                <a:gd name="T33" fmla="*/ 2 h 3"/>
                <a:gd name="T34" fmla="*/ 3 w 5"/>
                <a:gd name="T35" fmla="*/ 2 h 3"/>
                <a:gd name="T36" fmla="*/ 1 w 5"/>
                <a:gd name="T37" fmla="*/ 2 h 3"/>
                <a:gd name="T38" fmla="*/ 1 w 5"/>
                <a:gd name="T39" fmla="*/ 3 h 3"/>
                <a:gd name="T40" fmla="*/ 0 w 5"/>
                <a:gd name="T41" fmla="*/ 3 h 3"/>
                <a:gd name="T42" fmla="*/ 0 w 5"/>
                <a:gd name="T43" fmla="*/ 0 h 3"/>
                <a:gd name="T44" fmla="*/ 1 w 5"/>
                <a:gd name="T45" fmla="*/ 1 h 3"/>
                <a:gd name="T46" fmla="*/ 3 w 5"/>
                <a:gd name="T47" fmla="*/ 1 h 3"/>
                <a:gd name="T48" fmla="*/ 3 w 5"/>
                <a:gd name="T49" fmla="*/ 1 h 3"/>
                <a:gd name="T50" fmla="*/ 3 w 5"/>
                <a:gd name="T51" fmla="*/ 1 h 3"/>
                <a:gd name="T52" fmla="*/ 4 w 5"/>
                <a:gd name="T53" fmla="*/ 1 h 3"/>
                <a:gd name="T54" fmla="*/ 4 w 5"/>
                <a:gd name="T55" fmla="*/ 1 h 3"/>
                <a:gd name="T56" fmla="*/ 4 w 5"/>
                <a:gd name="T57" fmla="*/ 1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0 h 3"/>
                <a:gd name="T72" fmla="*/ 4 w 5"/>
                <a:gd name="T73" fmla="*/ 0 h 3"/>
                <a:gd name="T74" fmla="*/ 3 w 5"/>
                <a:gd name="T75" fmla="*/ 0 h 3"/>
                <a:gd name="T76" fmla="*/ 3 w 5"/>
                <a:gd name="T77" fmla="*/ 0 h 3"/>
                <a:gd name="T78" fmla="*/ 3 w 5"/>
                <a:gd name="T79" fmla="*/ 0 h 3"/>
                <a:gd name="T80" fmla="*/ 1 w 5"/>
                <a:gd name="T81" fmla="*/ 0 h 3"/>
                <a:gd name="T82" fmla="*/ 1 w 5"/>
                <a:gd name="T83" fmla="*/ 1 h 3"/>
                <a:gd name="T84" fmla="*/ 0 w 5"/>
                <a:gd name="T85" fmla="*/ 0 h 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
                <a:gd name="T130" fmla="*/ 0 h 3"/>
                <a:gd name="T131" fmla="*/ 5 w 5"/>
                <a:gd name="T132" fmla="*/ 3 h 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 h="3">
                  <a:moveTo>
                    <a:pt x="0" y="0"/>
                  </a:moveTo>
                  <a:lnTo>
                    <a:pt x="3" y="0"/>
                  </a:lnTo>
                  <a:lnTo>
                    <a:pt x="4" y="0"/>
                  </a:lnTo>
                  <a:lnTo>
                    <a:pt x="5" y="0"/>
                  </a:lnTo>
                  <a:lnTo>
                    <a:pt x="5" y="1"/>
                  </a:lnTo>
                  <a:lnTo>
                    <a:pt x="5" y="2"/>
                  </a:lnTo>
                  <a:lnTo>
                    <a:pt x="4" y="2"/>
                  </a:lnTo>
                  <a:lnTo>
                    <a:pt x="3" y="2"/>
                  </a:lnTo>
                  <a:lnTo>
                    <a:pt x="1" y="2"/>
                  </a:lnTo>
                  <a:lnTo>
                    <a:pt x="1" y="3"/>
                  </a:lnTo>
                  <a:lnTo>
                    <a:pt x="0" y="3"/>
                  </a:lnTo>
                  <a:lnTo>
                    <a:pt x="0" y="0"/>
                  </a:lnTo>
                  <a:lnTo>
                    <a:pt x="1" y="1"/>
                  </a:lnTo>
                  <a:lnTo>
                    <a:pt x="3" y="1"/>
                  </a:lnTo>
                  <a:lnTo>
                    <a:pt x="4" y="1"/>
                  </a:lnTo>
                  <a:lnTo>
                    <a:pt x="4" y="0"/>
                  </a:lnTo>
                  <a:lnTo>
                    <a:pt x="3" y="0"/>
                  </a:lnTo>
                  <a:lnTo>
                    <a:pt x="1" y="0"/>
                  </a:lnTo>
                  <a:lnTo>
                    <a:pt x="1" y="1"/>
                  </a:lnTo>
                  <a:lnTo>
                    <a:pt x="0" y="0"/>
                  </a:lnTo>
                  <a:close/>
                </a:path>
              </a:pathLst>
            </a:custGeom>
            <a:solidFill>
              <a:srgbClr val="DEDEDE"/>
            </a:solidFill>
            <a:ln w="9525">
              <a:noFill/>
              <a:round/>
              <a:headEnd/>
              <a:tailEnd/>
            </a:ln>
          </p:spPr>
          <p:txBody>
            <a:bodyPr/>
            <a:lstStyle/>
            <a:p>
              <a:endParaRPr lang="en-US"/>
            </a:p>
          </p:txBody>
        </p:sp>
        <p:sp>
          <p:nvSpPr>
            <p:cNvPr id="21541" name="Freeform 562"/>
            <p:cNvSpPr>
              <a:spLocks/>
            </p:cNvSpPr>
            <p:nvPr/>
          </p:nvSpPr>
          <p:spPr bwMode="auto">
            <a:xfrm>
              <a:off x="2774" y="1922"/>
              <a:ext cx="5" cy="3"/>
            </a:xfrm>
            <a:custGeom>
              <a:avLst/>
              <a:gdLst>
                <a:gd name="T0" fmla="*/ 0 w 5"/>
                <a:gd name="T1" fmla="*/ 0 h 3"/>
                <a:gd name="T2" fmla="*/ 2 w 5"/>
                <a:gd name="T3" fmla="*/ 0 h 3"/>
                <a:gd name="T4" fmla="*/ 3 w 5"/>
                <a:gd name="T5" fmla="*/ 0 h 3"/>
                <a:gd name="T6" fmla="*/ 4 w 5"/>
                <a:gd name="T7" fmla="*/ 0 h 3"/>
                <a:gd name="T8" fmla="*/ 4 w 5"/>
                <a:gd name="T9" fmla="*/ 0 h 3"/>
                <a:gd name="T10" fmla="*/ 4 w 5"/>
                <a:gd name="T11" fmla="*/ 0 h 3"/>
                <a:gd name="T12" fmla="*/ 4 w 5"/>
                <a:gd name="T13" fmla="*/ 0 h 3"/>
                <a:gd name="T14" fmla="*/ 5 w 5"/>
                <a:gd name="T15" fmla="*/ 0 h 3"/>
                <a:gd name="T16" fmla="*/ 5 w 5"/>
                <a:gd name="T17" fmla="*/ 0 h 3"/>
                <a:gd name="T18" fmla="*/ 5 w 5"/>
                <a:gd name="T19" fmla="*/ 1 h 3"/>
                <a:gd name="T20" fmla="*/ 5 w 5"/>
                <a:gd name="T21" fmla="*/ 1 h 3"/>
                <a:gd name="T22" fmla="*/ 5 w 5"/>
                <a:gd name="T23" fmla="*/ 1 h 3"/>
                <a:gd name="T24" fmla="*/ 4 w 5"/>
                <a:gd name="T25" fmla="*/ 1 h 3"/>
                <a:gd name="T26" fmla="*/ 4 w 5"/>
                <a:gd name="T27" fmla="*/ 1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2 w 5"/>
                <a:gd name="T41" fmla="*/ 2 h 3"/>
                <a:gd name="T42" fmla="*/ 1 w 5"/>
                <a:gd name="T43" fmla="*/ 2 h 3"/>
                <a:gd name="T44" fmla="*/ 1 w 5"/>
                <a:gd name="T45" fmla="*/ 3 h 3"/>
                <a:gd name="T46" fmla="*/ 0 w 5"/>
                <a:gd name="T47" fmla="*/ 3 h 3"/>
                <a:gd name="T48" fmla="*/ 0 w 5"/>
                <a:gd name="T49" fmla="*/ 0 h 3"/>
                <a:gd name="T50" fmla="*/ 1 w 5"/>
                <a:gd name="T51" fmla="*/ 1 h 3"/>
                <a:gd name="T52" fmla="*/ 2 w 5"/>
                <a:gd name="T53" fmla="*/ 1 h 3"/>
                <a:gd name="T54" fmla="*/ 3 w 5"/>
                <a:gd name="T55" fmla="*/ 1 h 3"/>
                <a:gd name="T56" fmla="*/ 3 w 5"/>
                <a:gd name="T57" fmla="*/ 1 h 3"/>
                <a:gd name="T58" fmla="*/ 3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0 h 3"/>
                <a:gd name="T76" fmla="*/ 4 w 5"/>
                <a:gd name="T77" fmla="*/ 0 h 3"/>
                <a:gd name="T78" fmla="*/ 3 w 5"/>
                <a:gd name="T79" fmla="*/ 0 h 3"/>
                <a:gd name="T80" fmla="*/ 3 w 5"/>
                <a:gd name="T81" fmla="*/ 0 h 3"/>
                <a:gd name="T82" fmla="*/ 3 w 5"/>
                <a:gd name="T83" fmla="*/ 0 h 3"/>
                <a:gd name="T84" fmla="*/ 2 w 5"/>
                <a:gd name="T85" fmla="*/ 0 h 3"/>
                <a:gd name="T86" fmla="*/ 1 w 5"/>
                <a:gd name="T87" fmla="*/ 0 h 3"/>
                <a:gd name="T88" fmla="*/ 1 w 5"/>
                <a:gd name="T89" fmla="*/ 1 h 3"/>
                <a:gd name="T90" fmla="*/ 0 w 5"/>
                <a:gd name="T91" fmla="*/ 0 h 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
                <a:gd name="T139" fmla="*/ 0 h 3"/>
                <a:gd name="T140" fmla="*/ 5 w 5"/>
                <a:gd name="T141" fmla="*/ 3 h 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 h="3">
                  <a:moveTo>
                    <a:pt x="0" y="0"/>
                  </a:moveTo>
                  <a:lnTo>
                    <a:pt x="2" y="0"/>
                  </a:lnTo>
                  <a:lnTo>
                    <a:pt x="3" y="0"/>
                  </a:lnTo>
                  <a:lnTo>
                    <a:pt x="4" y="0"/>
                  </a:lnTo>
                  <a:lnTo>
                    <a:pt x="5" y="0"/>
                  </a:lnTo>
                  <a:lnTo>
                    <a:pt x="5" y="1"/>
                  </a:lnTo>
                  <a:lnTo>
                    <a:pt x="4" y="1"/>
                  </a:lnTo>
                  <a:lnTo>
                    <a:pt x="4" y="2"/>
                  </a:lnTo>
                  <a:lnTo>
                    <a:pt x="5" y="3"/>
                  </a:lnTo>
                  <a:lnTo>
                    <a:pt x="4" y="3"/>
                  </a:lnTo>
                  <a:lnTo>
                    <a:pt x="2" y="2"/>
                  </a:lnTo>
                  <a:lnTo>
                    <a:pt x="1" y="2"/>
                  </a:lnTo>
                  <a:lnTo>
                    <a:pt x="1" y="3"/>
                  </a:lnTo>
                  <a:lnTo>
                    <a:pt x="0" y="3"/>
                  </a:lnTo>
                  <a:lnTo>
                    <a:pt x="0" y="0"/>
                  </a:lnTo>
                  <a:lnTo>
                    <a:pt x="1" y="1"/>
                  </a:lnTo>
                  <a:lnTo>
                    <a:pt x="2" y="1"/>
                  </a:lnTo>
                  <a:lnTo>
                    <a:pt x="3" y="1"/>
                  </a:lnTo>
                  <a:lnTo>
                    <a:pt x="4" y="1"/>
                  </a:lnTo>
                  <a:lnTo>
                    <a:pt x="4" y="0"/>
                  </a:lnTo>
                  <a:lnTo>
                    <a:pt x="3" y="0"/>
                  </a:lnTo>
                  <a:lnTo>
                    <a:pt x="2" y="0"/>
                  </a:lnTo>
                  <a:lnTo>
                    <a:pt x="1" y="0"/>
                  </a:lnTo>
                  <a:lnTo>
                    <a:pt x="1" y="1"/>
                  </a:lnTo>
                  <a:lnTo>
                    <a:pt x="0" y="0"/>
                  </a:lnTo>
                  <a:close/>
                </a:path>
              </a:pathLst>
            </a:custGeom>
            <a:solidFill>
              <a:srgbClr val="DEDEDE"/>
            </a:solidFill>
            <a:ln w="9525">
              <a:noFill/>
              <a:round/>
              <a:headEnd/>
              <a:tailEnd/>
            </a:ln>
          </p:spPr>
          <p:txBody>
            <a:bodyPr/>
            <a:lstStyle/>
            <a:p>
              <a:endParaRPr lang="en-US"/>
            </a:p>
          </p:txBody>
        </p:sp>
        <p:sp>
          <p:nvSpPr>
            <p:cNvPr id="21542" name="Freeform 563"/>
            <p:cNvSpPr>
              <a:spLocks/>
            </p:cNvSpPr>
            <p:nvPr/>
          </p:nvSpPr>
          <p:spPr bwMode="auto">
            <a:xfrm>
              <a:off x="2782" y="1921"/>
              <a:ext cx="5" cy="4"/>
            </a:xfrm>
            <a:custGeom>
              <a:avLst/>
              <a:gdLst>
                <a:gd name="T0" fmla="*/ 1 w 5"/>
                <a:gd name="T1" fmla="*/ 3 h 4"/>
                <a:gd name="T2" fmla="*/ 1 w 5"/>
                <a:gd name="T3" fmla="*/ 3 h 4"/>
                <a:gd name="T4" fmla="*/ 2 w 5"/>
                <a:gd name="T5" fmla="*/ 3 h 4"/>
                <a:gd name="T6" fmla="*/ 2 w 5"/>
                <a:gd name="T7" fmla="*/ 3 h 4"/>
                <a:gd name="T8" fmla="*/ 3 w 5"/>
                <a:gd name="T9" fmla="*/ 3 h 4"/>
                <a:gd name="T10" fmla="*/ 3 w 5"/>
                <a:gd name="T11" fmla="*/ 3 h 4"/>
                <a:gd name="T12" fmla="*/ 3 w 5"/>
                <a:gd name="T13" fmla="*/ 3 h 4"/>
                <a:gd name="T14" fmla="*/ 4 w 5"/>
                <a:gd name="T15" fmla="*/ 3 h 4"/>
                <a:gd name="T16" fmla="*/ 4 w 5"/>
                <a:gd name="T17" fmla="*/ 3 h 4"/>
                <a:gd name="T18" fmla="*/ 3 w 5"/>
                <a:gd name="T19" fmla="*/ 2 h 4"/>
                <a:gd name="T20" fmla="*/ 1 w 5"/>
                <a:gd name="T21" fmla="*/ 2 h 4"/>
                <a:gd name="T22" fmla="*/ 0 w 5"/>
                <a:gd name="T23" fmla="*/ 2 h 4"/>
                <a:gd name="T24" fmla="*/ 0 w 5"/>
                <a:gd name="T25" fmla="*/ 1 h 4"/>
                <a:gd name="T26" fmla="*/ 0 w 5"/>
                <a:gd name="T27" fmla="*/ 1 h 4"/>
                <a:gd name="T28" fmla="*/ 1 w 5"/>
                <a:gd name="T29" fmla="*/ 1 h 4"/>
                <a:gd name="T30" fmla="*/ 2 w 5"/>
                <a:gd name="T31" fmla="*/ 0 h 4"/>
                <a:gd name="T32" fmla="*/ 3 w 5"/>
                <a:gd name="T33" fmla="*/ 0 h 4"/>
                <a:gd name="T34" fmla="*/ 3 w 5"/>
                <a:gd name="T35" fmla="*/ 1 h 4"/>
                <a:gd name="T36" fmla="*/ 4 w 5"/>
                <a:gd name="T37" fmla="*/ 1 h 4"/>
                <a:gd name="T38" fmla="*/ 4 w 5"/>
                <a:gd name="T39" fmla="*/ 1 h 4"/>
                <a:gd name="T40" fmla="*/ 4 w 5"/>
                <a:gd name="T41" fmla="*/ 1 h 4"/>
                <a:gd name="T42" fmla="*/ 3 w 5"/>
                <a:gd name="T43" fmla="*/ 1 h 4"/>
                <a:gd name="T44" fmla="*/ 3 w 5"/>
                <a:gd name="T45" fmla="*/ 1 h 4"/>
                <a:gd name="T46" fmla="*/ 3 w 5"/>
                <a:gd name="T47" fmla="*/ 1 h 4"/>
                <a:gd name="T48" fmla="*/ 2 w 5"/>
                <a:gd name="T49" fmla="*/ 1 h 4"/>
                <a:gd name="T50" fmla="*/ 2 w 5"/>
                <a:gd name="T51" fmla="*/ 1 h 4"/>
                <a:gd name="T52" fmla="*/ 1 w 5"/>
                <a:gd name="T53" fmla="*/ 1 h 4"/>
                <a:gd name="T54" fmla="*/ 1 w 5"/>
                <a:gd name="T55" fmla="*/ 1 h 4"/>
                <a:gd name="T56" fmla="*/ 1 w 5"/>
                <a:gd name="T57" fmla="*/ 2 h 4"/>
                <a:gd name="T58" fmla="*/ 2 w 5"/>
                <a:gd name="T59" fmla="*/ 2 h 4"/>
                <a:gd name="T60" fmla="*/ 4 w 5"/>
                <a:gd name="T61" fmla="*/ 2 h 4"/>
                <a:gd name="T62" fmla="*/ 5 w 5"/>
                <a:gd name="T63" fmla="*/ 2 h 4"/>
                <a:gd name="T64" fmla="*/ 5 w 5"/>
                <a:gd name="T65" fmla="*/ 3 h 4"/>
                <a:gd name="T66" fmla="*/ 4 w 5"/>
                <a:gd name="T67" fmla="*/ 3 h 4"/>
                <a:gd name="T68" fmla="*/ 4 w 5"/>
                <a:gd name="T69" fmla="*/ 4 h 4"/>
                <a:gd name="T70" fmla="*/ 3 w 5"/>
                <a:gd name="T71" fmla="*/ 4 h 4"/>
                <a:gd name="T72" fmla="*/ 2 w 5"/>
                <a:gd name="T73" fmla="*/ 4 h 4"/>
                <a:gd name="T74" fmla="*/ 1 w 5"/>
                <a:gd name="T75" fmla="*/ 4 h 4"/>
                <a:gd name="T76" fmla="*/ 0 w 5"/>
                <a:gd name="T77" fmla="*/ 4 h 4"/>
                <a:gd name="T78" fmla="*/ 0 w 5"/>
                <a:gd name="T79" fmla="*/ 3 h 4"/>
                <a:gd name="T80" fmla="*/ 0 w 5"/>
                <a:gd name="T81" fmla="*/ 3 h 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
                <a:gd name="T124" fmla="*/ 0 h 4"/>
                <a:gd name="T125" fmla="*/ 5 w 5"/>
                <a:gd name="T126" fmla="*/ 4 h 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 h="4">
                  <a:moveTo>
                    <a:pt x="0" y="3"/>
                  </a:moveTo>
                  <a:lnTo>
                    <a:pt x="1" y="3"/>
                  </a:lnTo>
                  <a:lnTo>
                    <a:pt x="2" y="3"/>
                  </a:lnTo>
                  <a:lnTo>
                    <a:pt x="3" y="3"/>
                  </a:lnTo>
                  <a:lnTo>
                    <a:pt x="4" y="3"/>
                  </a:lnTo>
                  <a:lnTo>
                    <a:pt x="3" y="2"/>
                  </a:lnTo>
                  <a:lnTo>
                    <a:pt x="2" y="2"/>
                  </a:lnTo>
                  <a:lnTo>
                    <a:pt x="1" y="2"/>
                  </a:lnTo>
                  <a:lnTo>
                    <a:pt x="0" y="2"/>
                  </a:lnTo>
                  <a:lnTo>
                    <a:pt x="0" y="1"/>
                  </a:lnTo>
                  <a:lnTo>
                    <a:pt x="1" y="1"/>
                  </a:lnTo>
                  <a:lnTo>
                    <a:pt x="2" y="0"/>
                  </a:lnTo>
                  <a:lnTo>
                    <a:pt x="3" y="0"/>
                  </a:lnTo>
                  <a:lnTo>
                    <a:pt x="3" y="1"/>
                  </a:lnTo>
                  <a:lnTo>
                    <a:pt x="4" y="1"/>
                  </a:lnTo>
                  <a:lnTo>
                    <a:pt x="5" y="1"/>
                  </a:lnTo>
                  <a:lnTo>
                    <a:pt x="4" y="1"/>
                  </a:lnTo>
                  <a:lnTo>
                    <a:pt x="3" y="1"/>
                  </a:lnTo>
                  <a:lnTo>
                    <a:pt x="2" y="1"/>
                  </a:lnTo>
                  <a:lnTo>
                    <a:pt x="1" y="1"/>
                  </a:lnTo>
                  <a:lnTo>
                    <a:pt x="1" y="2"/>
                  </a:lnTo>
                  <a:lnTo>
                    <a:pt x="2" y="2"/>
                  </a:lnTo>
                  <a:lnTo>
                    <a:pt x="3" y="2"/>
                  </a:lnTo>
                  <a:lnTo>
                    <a:pt x="4" y="2"/>
                  </a:lnTo>
                  <a:lnTo>
                    <a:pt x="5" y="2"/>
                  </a:lnTo>
                  <a:lnTo>
                    <a:pt x="5" y="3"/>
                  </a:lnTo>
                  <a:lnTo>
                    <a:pt x="4" y="3"/>
                  </a:lnTo>
                  <a:lnTo>
                    <a:pt x="4" y="4"/>
                  </a:lnTo>
                  <a:lnTo>
                    <a:pt x="3" y="4"/>
                  </a:lnTo>
                  <a:lnTo>
                    <a:pt x="2" y="4"/>
                  </a:lnTo>
                  <a:lnTo>
                    <a:pt x="1" y="4"/>
                  </a:lnTo>
                  <a:lnTo>
                    <a:pt x="0" y="4"/>
                  </a:lnTo>
                  <a:lnTo>
                    <a:pt x="0" y="3"/>
                  </a:lnTo>
                  <a:close/>
                </a:path>
              </a:pathLst>
            </a:custGeom>
            <a:solidFill>
              <a:srgbClr val="DEDEDE"/>
            </a:solidFill>
            <a:ln w="9525">
              <a:noFill/>
              <a:round/>
              <a:headEnd/>
              <a:tailEnd/>
            </a:ln>
          </p:spPr>
          <p:txBody>
            <a:bodyPr/>
            <a:lstStyle/>
            <a:p>
              <a:endParaRPr lang="en-US"/>
            </a:p>
          </p:txBody>
        </p:sp>
        <p:sp>
          <p:nvSpPr>
            <p:cNvPr id="21543" name="Freeform 564"/>
            <p:cNvSpPr>
              <a:spLocks/>
            </p:cNvSpPr>
            <p:nvPr/>
          </p:nvSpPr>
          <p:spPr bwMode="auto">
            <a:xfrm>
              <a:off x="2788" y="1921"/>
              <a:ext cx="5" cy="4"/>
            </a:xfrm>
            <a:custGeom>
              <a:avLst/>
              <a:gdLst>
                <a:gd name="T0" fmla="*/ 0 w 5"/>
                <a:gd name="T1" fmla="*/ 0 h 4"/>
                <a:gd name="T2" fmla="*/ 5 w 5"/>
                <a:gd name="T3" fmla="*/ 0 h 4"/>
                <a:gd name="T4" fmla="*/ 5 w 5"/>
                <a:gd name="T5" fmla="*/ 1 h 4"/>
                <a:gd name="T6" fmla="*/ 1 w 5"/>
                <a:gd name="T7" fmla="*/ 1 h 4"/>
                <a:gd name="T8" fmla="*/ 1 w 5"/>
                <a:gd name="T9" fmla="*/ 2 h 4"/>
                <a:gd name="T10" fmla="*/ 3 w 5"/>
                <a:gd name="T11" fmla="*/ 2 h 4"/>
                <a:gd name="T12" fmla="*/ 3 w 5"/>
                <a:gd name="T13" fmla="*/ 2 h 4"/>
                <a:gd name="T14" fmla="*/ 1 w 5"/>
                <a:gd name="T15" fmla="*/ 2 h 4"/>
                <a:gd name="T16" fmla="*/ 1 w 5"/>
                <a:gd name="T17" fmla="*/ 3 h 4"/>
                <a:gd name="T18" fmla="*/ 5 w 5"/>
                <a:gd name="T19" fmla="*/ 3 h 4"/>
                <a:gd name="T20" fmla="*/ 5 w 5"/>
                <a:gd name="T21" fmla="*/ 4 h 4"/>
                <a:gd name="T22" fmla="*/ 0 w 5"/>
                <a:gd name="T23" fmla="*/ 4 h 4"/>
                <a:gd name="T24" fmla="*/ 0 w 5"/>
                <a:gd name="T25" fmla="*/ 0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4"/>
                <a:gd name="T41" fmla="*/ 5 w 5"/>
                <a:gd name="T42" fmla="*/ 4 h 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4">
                  <a:moveTo>
                    <a:pt x="0" y="0"/>
                  </a:moveTo>
                  <a:lnTo>
                    <a:pt x="5" y="0"/>
                  </a:lnTo>
                  <a:lnTo>
                    <a:pt x="5" y="1"/>
                  </a:lnTo>
                  <a:lnTo>
                    <a:pt x="1" y="1"/>
                  </a:lnTo>
                  <a:lnTo>
                    <a:pt x="1" y="2"/>
                  </a:lnTo>
                  <a:lnTo>
                    <a:pt x="3" y="2"/>
                  </a:lnTo>
                  <a:lnTo>
                    <a:pt x="1" y="2"/>
                  </a:lnTo>
                  <a:lnTo>
                    <a:pt x="1" y="3"/>
                  </a:lnTo>
                  <a:lnTo>
                    <a:pt x="5" y="3"/>
                  </a:lnTo>
                  <a:lnTo>
                    <a:pt x="5" y="4"/>
                  </a:lnTo>
                  <a:lnTo>
                    <a:pt x="0" y="4"/>
                  </a:lnTo>
                  <a:lnTo>
                    <a:pt x="0" y="0"/>
                  </a:lnTo>
                  <a:close/>
                </a:path>
              </a:pathLst>
            </a:custGeom>
            <a:solidFill>
              <a:srgbClr val="DEDEDE"/>
            </a:solidFill>
            <a:ln w="9525">
              <a:noFill/>
              <a:round/>
              <a:headEnd/>
              <a:tailEnd/>
            </a:ln>
          </p:spPr>
          <p:txBody>
            <a:bodyPr/>
            <a:lstStyle/>
            <a:p>
              <a:endParaRPr lang="en-US"/>
            </a:p>
          </p:txBody>
        </p:sp>
        <p:sp>
          <p:nvSpPr>
            <p:cNvPr id="21544" name="Freeform 565"/>
            <p:cNvSpPr>
              <a:spLocks/>
            </p:cNvSpPr>
            <p:nvPr/>
          </p:nvSpPr>
          <p:spPr bwMode="auto">
            <a:xfrm>
              <a:off x="2478" y="224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endParaRPr lang="en-US"/>
            </a:p>
          </p:txBody>
        </p:sp>
        <p:sp>
          <p:nvSpPr>
            <p:cNvPr id="21545" name="Freeform 566"/>
            <p:cNvSpPr>
              <a:spLocks/>
            </p:cNvSpPr>
            <p:nvPr/>
          </p:nvSpPr>
          <p:spPr bwMode="auto">
            <a:xfrm>
              <a:off x="2815" y="2251"/>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endParaRPr lang="en-US"/>
            </a:p>
          </p:txBody>
        </p:sp>
        <p:sp>
          <p:nvSpPr>
            <p:cNvPr id="21546" name="Line 567"/>
            <p:cNvSpPr>
              <a:spLocks noChangeShapeType="1"/>
            </p:cNvSpPr>
            <p:nvPr/>
          </p:nvSpPr>
          <p:spPr bwMode="auto">
            <a:xfrm>
              <a:off x="2476" y="2242"/>
              <a:ext cx="337" cy="7"/>
            </a:xfrm>
            <a:prstGeom prst="line">
              <a:avLst/>
            </a:prstGeom>
            <a:noFill/>
            <a:ln w="7938">
              <a:solidFill>
                <a:srgbClr val="3D4040"/>
              </a:solidFill>
              <a:round/>
              <a:headEnd/>
              <a:tailEnd/>
            </a:ln>
          </p:spPr>
          <p:txBody>
            <a:bodyPr/>
            <a:lstStyle/>
            <a:p>
              <a:endParaRPr lang="en-US"/>
            </a:p>
          </p:txBody>
        </p:sp>
        <p:sp>
          <p:nvSpPr>
            <p:cNvPr id="21547" name="Line 568"/>
            <p:cNvSpPr>
              <a:spLocks noChangeShapeType="1"/>
            </p:cNvSpPr>
            <p:nvPr/>
          </p:nvSpPr>
          <p:spPr bwMode="auto">
            <a:xfrm>
              <a:off x="2476" y="2405"/>
              <a:ext cx="337" cy="12"/>
            </a:xfrm>
            <a:prstGeom prst="line">
              <a:avLst/>
            </a:prstGeom>
            <a:noFill/>
            <a:ln w="7938">
              <a:solidFill>
                <a:srgbClr val="3D4040"/>
              </a:solidFill>
              <a:round/>
              <a:headEnd/>
              <a:tailEnd/>
            </a:ln>
          </p:spPr>
          <p:txBody>
            <a:bodyPr/>
            <a:lstStyle/>
            <a:p>
              <a:endParaRPr lang="en-US"/>
            </a:p>
          </p:txBody>
        </p:sp>
        <p:sp>
          <p:nvSpPr>
            <p:cNvPr id="21548" name="Freeform 569"/>
            <p:cNvSpPr>
              <a:spLocks/>
            </p:cNvSpPr>
            <p:nvPr/>
          </p:nvSpPr>
          <p:spPr bwMode="auto">
            <a:xfrm>
              <a:off x="2478" y="240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endParaRPr lang="en-US"/>
            </a:p>
          </p:txBody>
        </p:sp>
        <p:sp>
          <p:nvSpPr>
            <p:cNvPr id="21549" name="Freeform 570"/>
            <p:cNvSpPr>
              <a:spLocks/>
            </p:cNvSpPr>
            <p:nvPr/>
          </p:nvSpPr>
          <p:spPr bwMode="auto">
            <a:xfrm>
              <a:off x="2816" y="2419"/>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endParaRPr lang="en-US"/>
            </a:p>
          </p:txBody>
        </p:sp>
        <p:sp>
          <p:nvSpPr>
            <p:cNvPr id="21550" name="Freeform 571"/>
            <p:cNvSpPr>
              <a:spLocks/>
            </p:cNvSpPr>
            <p:nvPr/>
          </p:nvSpPr>
          <p:spPr bwMode="auto">
            <a:xfrm>
              <a:off x="2478" y="208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endParaRPr lang="en-US"/>
            </a:p>
          </p:txBody>
        </p:sp>
        <p:sp>
          <p:nvSpPr>
            <p:cNvPr id="21551" name="Freeform 572"/>
            <p:cNvSpPr>
              <a:spLocks/>
            </p:cNvSpPr>
            <p:nvPr/>
          </p:nvSpPr>
          <p:spPr bwMode="auto">
            <a:xfrm>
              <a:off x="2812"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552" name="Line 573"/>
            <p:cNvSpPr>
              <a:spLocks noChangeShapeType="1"/>
            </p:cNvSpPr>
            <p:nvPr/>
          </p:nvSpPr>
          <p:spPr bwMode="auto">
            <a:xfrm>
              <a:off x="2476" y="2079"/>
              <a:ext cx="334" cy="1"/>
            </a:xfrm>
            <a:prstGeom prst="line">
              <a:avLst/>
            </a:prstGeom>
            <a:noFill/>
            <a:ln w="7938">
              <a:solidFill>
                <a:srgbClr val="3D4040"/>
              </a:solidFill>
              <a:round/>
              <a:headEnd/>
              <a:tailEnd/>
            </a:ln>
          </p:spPr>
          <p:txBody>
            <a:bodyPr/>
            <a:lstStyle/>
            <a:p>
              <a:endParaRPr lang="en-US"/>
            </a:p>
          </p:txBody>
        </p:sp>
        <p:sp>
          <p:nvSpPr>
            <p:cNvPr id="21553" name="Freeform 574"/>
            <p:cNvSpPr>
              <a:spLocks/>
            </p:cNvSpPr>
            <p:nvPr/>
          </p:nvSpPr>
          <p:spPr bwMode="auto">
            <a:xfrm>
              <a:off x="2518" y="2080"/>
              <a:ext cx="243" cy="21"/>
            </a:xfrm>
            <a:custGeom>
              <a:avLst/>
              <a:gdLst>
                <a:gd name="T0" fmla="*/ 243 w 243"/>
                <a:gd name="T1" fmla="*/ 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0"/>
                  </a:moveTo>
                  <a:lnTo>
                    <a:pt x="0" y="0"/>
                  </a:lnTo>
                  <a:lnTo>
                    <a:pt x="0" y="21"/>
                  </a:lnTo>
                </a:path>
              </a:pathLst>
            </a:custGeom>
            <a:noFill/>
            <a:ln w="7938">
              <a:solidFill>
                <a:srgbClr val="3D4040"/>
              </a:solidFill>
              <a:prstDash val="solid"/>
              <a:round/>
              <a:headEnd/>
              <a:tailEnd/>
            </a:ln>
          </p:spPr>
          <p:txBody>
            <a:bodyPr/>
            <a:lstStyle/>
            <a:p>
              <a:endParaRPr lang="en-US"/>
            </a:p>
          </p:txBody>
        </p:sp>
        <p:sp>
          <p:nvSpPr>
            <p:cNvPr id="21554" name="Freeform 575"/>
            <p:cNvSpPr>
              <a:spLocks/>
            </p:cNvSpPr>
            <p:nvPr/>
          </p:nvSpPr>
          <p:spPr bwMode="auto">
            <a:xfrm>
              <a:off x="2763"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555" name="Freeform 576"/>
            <p:cNvSpPr>
              <a:spLocks/>
            </p:cNvSpPr>
            <p:nvPr/>
          </p:nvSpPr>
          <p:spPr bwMode="auto">
            <a:xfrm>
              <a:off x="2520" y="210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556" name="Freeform 577"/>
            <p:cNvSpPr>
              <a:spLocks/>
            </p:cNvSpPr>
            <p:nvPr/>
          </p:nvSpPr>
          <p:spPr bwMode="auto">
            <a:xfrm>
              <a:off x="2763" y="212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557" name="Freeform 578"/>
            <p:cNvSpPr>
              <a:spLocks/>
            </p:cNvSpPr>
            <p:nvPr/>
          </p:nvSpPr>
          <p:spPr bwMode="auto">
            <a:xfrm>
              <a:off x="2520" y="214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558" name="Freeform 579"/>
            <p:cNvSpPr>
              <a:spLocks/>
            </p:cNvSpPr>
            <p:nvPr/>
          </p:nvSpPr>
          <p:spPr bwMode="auto">
            <a:xfrm>
              <a:off x="2518" y="2121"/>
              <a:ext cx="243" cy="21"/>
            </a:xfrm>
            <a:custGeom>
              <a:avLst/>
              <a:gdLst>
                <a:gd name="T0" fmla="*/ 243 w 243"/>
                <a:gd name="T1" fmla="*/ 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
                  </a:moveTo>
                  <a:lnTo>
                    <a:pt x="0" y="0"/>
                  </a:lnTo>
                  <a:lnTo>
                    <a:pt x="0" y="21"/>
                  </a:lnTo>
                </a:path>
              </a:pathLst>
            </a:custGeom>
            <a:noFill/>
            <a:ln w="7938">
              <a:solidFill>
                <a:srgbClr val="3D4040"/>
              </a:solidFill>
              <a:prstDash val="solid"/>
              <a:round/>
              <a:headEnd/>
              <a:tailEnd/>
            </a:ln>
          </p:spPr>
          <p:txBody>
            <a:bodyPr/>
            <a:lstStyle/>
            <a:p>
              <a:endParaRPr lang="en-US"/>
            </a:p>
          </p:txBody>
        </p:sp>
        <p:sp>
          <p:nvSpPr>
            <p:cNvPr id="21559" name="Line 580"/>
            <p:cNvSpPr>
              <a:spLocks noChangeShapeType="1"/>
            </p:cNvSpPr>
            <p:nvPr/>
          </p:nvSpPr>
          <p:spPr bwMode="auto">
            <a:xfrm>
              <a:off x="2518" y="2162"/>
              <a:ext cx="1" cy="21"/>
            </a:xfrm>
            <a:prstGeom prst="line">
              <a:avLst/>
            </a:prstGeom>
            <a:noFill/>
            <a:ln w="7938">
              <a:solidFill>
                <a:srgbClr val="3D4040"/>
              </a:solidFill>
              <a:round/>
              <a:headEnd/>
              <a:tailEnd/>
            </a:ln>
          </p:spPr>
          <p:txBody>
            <a:bodyPr/>
            <a:lstStyle/>
            <a:p>
              <a:endParaRPr lang="en-US"/>
            </a:p>
          </p:txBody>
        </p:sp>
        <p:sp>
          <p:nvSpPr>
            <p:cNvPr id="21560" name="Freeform 581"/>
            <p:cNvSpPr>
              <a:spLocks/>
            </p:cNvSpPr>
            <p:nvPr/>
          </p:nvSpPr>
          <p:spPr bwMode="auto">
            <a:xfrm>
              <a:off x="2520" y="216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3D4040"/>
            </a:solidFill>
            <a:ln w="9525">
              <a:noFill/>
              <a:round/>
              <a:headEnd/>
              <a:tailEnd/>
            </a:ln>
          </p:spPr>
          <p:txBody>
            <a:bodyPr/>
            <a:lstStyle/>
            <a:p>
              <a:endParaRPr lang="en-US"/>
            </a:p>
          </p:txBody>
        </p:sp>
        <p:sp>
          <p:nvSpPr>
            <p:cNvPr id="21561" name="Freeform 582"/>
            <p:cNvSpPr>
              <a:spLocks/>
            </p:cNvSpPr>
            <p:nvPr/>
          </p:nvSpPr>
          <p:spPr bwMode="auto">
            <a:xfrm>
              <a:off x="2520" y="218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562" name="Freeform 583"/>
            <p:cNvSpPr>
              <a:spLocks/>
            </p:cNvSpPr>
            <p:nvPr/>
          </p:nvSpPr>
          <p:spPr bwMode="auto">
            <a:xfrm>
              <a:off x="2763" y="22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563" name="Freeform 584"/>
            <p:cNvSpPr>
              <a:spLocks/>
            </p:cNvSpPr>
            <p:nvPr/>
          </p:nvSpPr>
          <p:spPr bwMode="auto">
            <a:xfrm>
              <a:off x="2520" y="2226"/>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564" name="Freeform 585"/>
            <p:cNvSpPr>
              <a:spLocks/>
            </p:cNvSpPr>
            <p:nvPr/>
          </p:nvSpPr>
          <p:spPr bwMode="auto">
            <a:xfrm>
              <a:off x="2518" y="2204"/>
              <a:ext cx="243" cy="20"/>
            </a:xfrm>
            <a:custGeom>
              <a:avLst/>
              <a:gdLst>
                <a:gd name="T0" fmla="*/ 243 w 243"/>
                <a:gd name="T1" fmla="*/ 2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2"/>
                  </a:moveTo>
                  <a:lnTo>
                    <a:pt x="0" y="0"/>
                  </a:lnTo>
                  <a:lnTo>
                    <a:pt x="0" y="20"/>
                  </a:lnTo>
                </a:path>
              </a:pathLst>
            </a:custGeom>
            <a:noFill/>
            <a:ln w="7938">
              <a:solidFill>
                <a:srgbClr val="3D4040"/>
              </a:solidFill>
              <a:prstDash val="solid"/>
              <a:round/>
              <a:headEnd/>
              <a:tailEnd/>
            </a:ln>
          </p:spPr>
          <p:txBody>
            <a:bodyPr/>
            <a:lstStyle/>
            <a:p>
              <a:endParaRPr lang="en-US"/>
            </a:p>
          </p:txBody>
        </p:sp>
        <p:sp>
          <p:nvSpPr>
            <p:cNvPr id="21565" name="Freeform 586"/>
            <p:cNvSpPr>
              <a:spLocks/>
            </p:cNvSpPr>
            <p:nvPr/>
          </p:nvSpPr>
          <p:spPr bwMode="auto">
            <a:xfrm>
              <a:off x="2518" y="2244"/>
              <a:ext cx="243" cy="20"/>
            </a:xfrm>
            <a:custGeom>
              <a:avLst/>
              <a:gdLst>
                <a:gd name="T0" fmla="*/ 243 w 243"/>
                <a:gd name="T1" fmla="*/ 4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4"/>
                  </a:moveTo>
                  <a:lnTo>
                    <a:pt x="0" y="0"/>
                  </a:lnTo>
                  <a:lnTo>
                    <a:pt x="0" y="20"/>
                  </a:lnTo>
                </a:path>
              </a:pathLst>
            </a:custGeom>
            <a:noFill/>
            <a:ln w="7938">
              <a:solidFill>
                <a:srgbClr val="3D4040"/>
              </a:solidFill>
              <a:prstDash val="solid"/>
              <a:round/>
              <a:headEnd/>
              <a:tailEnd/>
            </a:ln>
          </p:spPr>
          <p:txBody>
            <a:bodyPr/>
            <a:lstStyle/>
            <a:p>
              <a:endParaRPr lang="en-US"/>
            </a:p>
          </p:txBody>
        </p:sp>
        <p:sp>
          <p:nvSpPr>
            <p:cNvPr id="21566" name="Freeform 587"/>
            <p:cNvSpPr>
              <a:spLocks/>
            </p:cNvSpPr>
            <p:nvPr/>
          </p:nvSpPr>
          <p:spPr bwMode="auto">
            <a:xfrm>
              <a:off x="2763" y="2250"/>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567" name="Freeform 588"/>
            <p:cNvSpPr>
              <a:spLocks/>
            </p:cNvSpPr>
            <p:nvPr/>
          </p:nvSpPr>
          <p:spPr bwMode="auto">
            <a:xfrm>
              <a:off x="2520" y="226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568" name="Freeform 589"/>
            <p:cNvSpPr>
              <a:spLocks/>
            </p:cNvSpPr>
            <p:nvPr/>
          </p:nvSpPr>
          <p:spPr bwMode="auto">
            <a:xfrm>
              <a:off x="2763" y="229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569" name="Freeform 590"/>
            <p:cNvSpPr>
              <a:spLocks/>
            </p:cNvSpPr>
            <p:nvPr/>
          </p:nvSpPr>
          <p:spPr bwMode="auto">
            <a:xfrm>
              <a:off x="2520" y="230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570" name="Freeform 591"/>
            <p:cNvSpPr>
              <a:spLocks/>
            </p:cNvSpPr>
            <p:nvPr/>
          </p:nvSpPr>
          <p:spPr bwMode="auto">
            <a:xfrm>
              <a:off x="2518" y="2285"/>
              <a:ext cx="243" cy="20"/>
            </a:xfrm>
            <a:custGeom>
              <a:avLst/>
              <a:gdLst>
                <a:gd name="T0" fmla="*/ 243 w 243"/>
                <a:gd name="T1" fmla="*/ 5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5"/>
                  </a:moveTo>
                  <a:lnTo>
                    <a:pt x="0" y="0"/>
                  </a:lnTo>
                  <a:lnTo>
                    <a:pt x="0" y="20"/>
                  </a:lnTo>
                </a:path>
              </a:pathLst>
            </a:custGeom>
            <a:noFill/>
            <a:ln w="7938">
              <a:solidFill>
                <a:srgbClr val="3D4040"/>
              </a:solidFill>
              <a:prstDash val="solid"/>
              <a:round/>
              <a:headEnd/>
              <a:tailEnd/>
            </a:ln>
          </p:spPr>
          <p:txBody>
            <a:bodyPr/>
            <a:lstStyle/>
            <a:p>
              <a:endParaRPr lang="en-US"/>
            </a:p>
          </p:txBody>
        </p:sp>
        <p:sp>
          <p:nvSpPr>
            <p:cNvPr id="21571" name="Freeform 592"/>
            <p:cNvSpPr>
              <a:spLocks/>
            </p:cNvSpPr>
            <p:nvPr/>
          </p:nvSpPr>
          <p:spPr bwMode="auto">
            <a:xfrm>
              <a:off x="2518" y="2326"/>
              <a:ext cx="243" cy="20"/>
            </a:xfrm>
            <a:custGeom>
              <a:avLst/>
              <a:gdLst>
                <a:gd name="T0" fmla="*/ 243 w 243"/>
                <a:gd name="T1" fmla="*/ 6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6"/>
                  </a:moveTo>
                  <a:lnTo>
                    <a:pt x="0" y="0"/>
                  </a:lnTo>
                  <a:lnTo>
                    <a:pt x="0" y="20"/>
                  </a:lnTo>
                </a:path>
              </a:pathLst>
            </a:custGeom>
            <a:noFill/>
            <a:ln w="7938">
              <a:solidFill>
                <a:srgbClr val="3D4040"/>
              </a:solidFill>
              <a:prstDash val="solid"/>
              <a:round/>
              <a:headEnd/>
              <a:tailEnd/>
            </a:ln>
          </p:spPr>
          <p:txBody>
            <a:bodyPr/>
            <a:lstStyle/>
            <a:p>
              <a:endParaRPr lang="en-US"/>
            </a:p>
          </p:txBody>
        </p:sp>
        <p:sp>
          <p:nvSpPr>
            <p:cNvPr id="21572" name="Freeform 593"/>
            <p:cNvSpPr>
              <a:spLocks/>
            </p:cNvSpPr>
            <p:nvPr/>
          </p:nvSpPr>
          <p:spPr bwMode="auto">
            <a:xfrm>
              <a:off x="2763" y="233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573" name="Freeform 594"/>
            <p:cNvSpPr>
              <a:spLocks/>
            </p:cNvSpPr>
            <p:nvPr/>
          </p:nvSpPr>
          <p:spPr bwMode="auto">
            <a:xfrm>
              <a:off x="2520" y="234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574" name="Freeform 595"/>
            <p:cNvSpPr>
              <a:spLocks/>
            </p:cNvSpPr>
            <p:nvPr/>
          </p:nvSpPr>
          <p:spPr bwMode="auto">
            <a:xfrm>
              <a:off x="2763" y="237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575" name="Freeform 596"/>
            <p:cNvSpPr>
              <a:spLocks/>
            </p:cNvSpPr>
            <p:nvPr/>
          </p:nvSpPr>
          <p:spPr bwMode="auto">
            <a:xfrm>
              <a:off x="2520" y="239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576" name="Freeform 597"/>
            <p:cNvSpPr>
              <a:spLocks/>
            </p:cNvSpPr>
            <p:nvPr/>
          </p:nvSpPr>
          <p:spPr bwMode="auto">
            <a:xfrm>
              <a:off x="2518" y="2367"/>
              <a:ext cx="243" cy="21"/>
            </a:xfrm>
            <a:custGeom>
              <a:avLst/>
              <a:gdLst>
                <a:gd name="T0" fmla="*/ 243 w 243"/>
                <a:gd name="T1" fmla="*/ 7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7"/>
                  </a:moveTo>
                  <a:lnTo>
                    <a:pt x="0" y="0"/>
                  </a:lnTo>
                  <a:lnTo>
                    <a:pt x="0" y="21"/>
                  </a:lnTo>
                </a:path>
              </a:pathLst>
            </a:custGeom>
            <a:noFill/>
            <a:ln w="7938">
              <a:solidFill>
                <a:srgbClr val="3D4040"/>
              </a:solidFill>
              <a:prstDash val="solid"/>
              <a:round/>
              <a:headEnd/>
              <a:tailEnd/>
            </a:ln>
          </p:spPr>
          <p:txBody>
            <a:bodyPr/>
            <a:lstStyle/>
            <a:p>
              <a:endParaRPr lang="en-US"/>
            </a:p>
          </p:txBody>
        </p:sp>
        <p:sp>
          <p:nvSpPr>
            <p:cNvPr id="21577" name="Freeform 598"/>
            <p:cNvSpPr>
              <a:spLocks/>
            </p:cNvSpPr>
            <p:nvPr/>
          </p:nvSpPr>
          <p:spPr bwMode="auto">
            <a:xfrm>
              <a:off x="2518" y="2408"/>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endParaRPr lang="en-US"/>
            </a:p>
          </p:txBody>
        </p:sp>
        <p:sp>
          <p:nvSpPr>
            <p:cNvPr id="21578" name="Freeform 599"/>
            <p:cNvSpPr>
              <a:spLocks/>
            </p:cNvSpPr>
            <p:nvPr/>
          </p:nvSpPr>
          <p:spPr bwMode="auto">
            <a:xfrm>
              <a:off x="2763" y="2417"/>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579" name="Freeform 600"/>
            <p:cNvSpPr>
              <a:spLocks/>
            </p:cNvSpPr>
            <p:nvPr/>
          </p:nvSpPr>
          <p:spPr bwMode="auto">
            <a:xfrm>
              <a:off x="2520" y="2431"/>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580" name="Freeform 601"/>
            <p:cNvSpPr>
              <a:spLocks/>
            </p:cNvSpPr>
            <p:nvPr/>
          </p:nvSpPr>
          <p:spPr bwMode="auto">
            <a:xfrm>
              <a:off x="2763" y="245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581" name="Freeform 602"/>
            <p:cNvSpPr>
              <a:spLocks/>
            </p:cNvSpPr>
            <p:nvPr/>
          </p:nvSpPr>
          <p:spPr bwMode="auto">
            <a:xfrm>
              <a:off x="2520" y="247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582" name="Freeform 603"/>
            <p:cNvSpPr>
              <a:spLocks/>
            </p:cNvSpPr>
            <p:nvPr/>
          </p:nvSpPr>
          <p:spPr bwMode="auto">
            <a:xfrm>
              <a:off x="2518" y="2449"/>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endParaRPr lang="en-US"/>
            </a:p>
          </p:txBody>
        </p:sp>
        <p:sp>
          <p:nvSpPr>
            <p:cNvPr id="21583" name="Freeform 604"/>
            <p:cNvSpPr>
              <a:spLocks/>
            </p:cNvSpPr>
            <p:nvPr/>
          </p:nvSpPr>
          <p:spPr bwMode="auto">
            <a:xfrm>
              <a:off x="2518" y="2490"/>
              <a:ext cx="243" cy="21"/>
            </a:xfrm>
            <a:custGeom>
              <a:avLst/>
              <a:gdLst>
                <a:gd name="T0" fmla="*/ 243 w 243"/>
                <a:gd name="T1" fmla="*/ 1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0"/>
                  </a:moveTo>
                  <a:lnTo>
                    <a:pt x="0" y="0"/>
                  </a:lnTo>
                  <a:lnTo>
                    <a:pt x="0" y="21"/>
                  </a:lnTo>
                </a:path>
              </a:pathLst>
            </a:custGeom>
            <a:noFill/>
            <a:ln w="7938">
              <a:solidFill>
                <a:srgbClr val="3D4040"/>
              </a:solidFill>
              <a:prstDash val="solid"/>
              <a:round/>
              <a:headEnd/>
              <a:tailEnd/>
            </a:ln>
          </p:spPr>
          <p:txBody>
            <a:bodyPr/>
            <a:lstStyle/>
            <a:p>
              <a:endParaRPr lang="en-US"/>
            </a:p>
          </p:txBody>
        </p:sp>
        <p:sp>
          <p:nvSpPr>
            <p:cNvPr id="21584" name="Freeform 605"/>
            <p:cNvSpPr>
              <a:spLocks/>
            </p:cNvSpPr>
            <p:nvPr/>
          </p:nvSpPr>
          <p:spPr bwMode="auto">
            <a:xfrm>
              <a:off x="2763" y="250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585" name="Freeform 606"/>
            <p:cNvSpPr>
              <a:spLocks/>
            </p:cNvSpPr>
            <p:nvPr/>
          </p:nvSpPr>
          <p:spPr bwMode="auto">
            <a:xfrm>
              <a:off x="2520" y="251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586" name="Freeform 607"/>
            <p:cNvSpPr>
              <a:spLocks/>
            </p:cNvSpPr>
            <p:nvPr/>
          </p:nvSpPr>
          <p:spPr bwMode="auto">
            <a:xfrm>
              <a:off x="2763" y="254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endParaRPr lang="en-US"/>
            </a:p>
          </p:txBody>
        </p:sp>
        <p:sp>
          <p:nvSpPr>
            <p:cNvPr id="21587" name="Freeform 608"/>
            <p:cNvSpPr>
              <a:spLocks/>
            </p:cNvSpPr>
            <p:nvPr/>
          </p:nvSpPr>
          <p:spPr bwMode="auto">
            <a:xfrm>
              <a:off x="2520" y="255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endParaRPr lang="en-US"/>
            </a:p>
          </p:txBody>
        </p:sp>
        <p:sp>
          <p:nvSpPr>
            <p:cNvPr id="21588" name="Freeform 609"/>
            <p:cNvSpPr>
              <a:spLocks/>
            </p:cNvSpPr>
            <p:nvPr/>
          </p:nvSpPr>
          <p:spPr bwMode="auto">
            <a:xfrm>
              <a:off x="2518" y="2531"/>
              <a:ext cx="243" cy="21"/>
            </a:xfrm>
            <a:custGeom>
              <a:avLst/>
              <a:gdLst>
                <a:gd name="T0" fmla="*/ 243 w 243"/>
                <a:gd name="T1" fmla="*/ 1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1"/>
                  </a:moveTo>
                  <a:lnTo>
                    <a:pt x="0" y="0"/>
                  </a:lnTo>
                  <a:lnTo>
                    <a:pt x="0" y="21"/>
                  </a:lnTo>
                </a:path>
              </a:pathLst>
            </a:custGeom>
            <a:noFill/>
            <a:ln w="7938">
              <a:solidFill>
                <a:srgbClr val="3D4040"/>
              </a:solidFill>
              <a:prstDash val="solid"/>
              <a:round/>
              <a:headEnd/>
              <a:tailEnd/>
            </a:ln>
          </p:spPr>
          <p:txBody>
            <a:bodyPr/>
            <a:lstStyle/>
            <a:p>
              <a:endParaRPr lang="en-US"/>
            </a:p>
          </p:txBody>
        </p:sp>
        <p:sp>
          <p:nvSpPr>
            <p:cNvPr id="21589" name="Line 610"/>
            <p:cNvSpPr>
              <a:spLocks noChangeShapeType="1"/>
            </p:cNvSpPr>
            <p:nvPr/>
          </p:nvSpPr>
          <p:spPr bwMode="auto">
            <a:xfrm flipH="1" flipV="1">
              <a:off x="2476" y="2619"/>
              <a:ext cx="335" cy="16"/>
            </a:xfrm>
            <a:prstGeom prst="line">
              <a:avLst/>
            </a:prstGeom>
            <a:noFill/>
            <a:ln w="7938">
              <a:solidFill>
                <a:srgbClr val="3D4C63"/>
              </a:solidFill>
              <a:round/>
              <a:headEnd/>
              <a:tailEnd/>
            </a:ln>
          </p:spPr>
          <p:txBody>
            <a:bodyPr/>
            <a:lstStyle/>
            <a:p>
              <a:endParaRPr lang="en-US"/>
            </a:p>
          </p:txBody>
        </p:sp>
        <p:sp>
          <p:nvSpPr>
            <p:cNvPr id="21590" name="Freeform 611"/>
            <p:cNvSpPr>
              <a:spLocks/>
            </p:cNvSpPr>
            <p:nvPr/>
          </p:nvSpPr>
          <p:spPr bwMode="auto">
            <a:xfrm>
              <a:off x="2814" y="263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C63"/>
            </a:solidFill>
            <a:ln w="9525">
              <a:noFill/>
              <a:round/>
              <a:headEnd/>
              <a:tailEnd/>
            </a:ln>
          </p:spPr>
          <p:txBody>
            <a:bodyPr/>
            <a:lstStyle/>
            <a:p>
              <a:endParaRPr lang="en-US"/>
            </a:p>
          </p:txBody>
        </p:sp>
        <p:sp>
          <p:nvSpPr>
            <p:cNvPr id="21591" name="Freeform 612"/>
            <p:cNvSpPr>
              <a:spLocks/>
            </p:cNvSpPr>
            <p:nvPr/>
          </p:nvSpPr>
          <p:spPr bwMode="auto">
            <a:xfrm>
              <a:off x="2478" y="262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C63"/>
            </a:solidFill>
            <a:ln w="9525">
              <a:noFill/>
              <a:round/>
              <a:headEnd/>
              <a:tailEnd/>
            </a:ln>
          </p:spPr>
          <p:txBody>
            <a:bodyPr/>
            <a:lstStyle/>
            <a:p>
              <a:endParaRPr lang="en-US"/>
            </a:p>
          </p:txBody>
        </p:sp>
        <p:sp>
          <p:nvSpPr>
            <p:cNvPr id="21592" name="Freeform 613"/>
            <p:cNvSpPr>
              <a:spLocks/>
            </p:cNvSpPr>
            <p:nvPr/>
          </p:nvSpPr>
          <p:spPr bwMode="auto">
            <a:xfrm>
              <a:off x="2520" y="210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593" name="Freeform 614"/>
            <p:cNvSpPr>
              <a:spLocks/>
            </p:cNvSpPr>
            <p:nvPr/>
          </p:nvSpPr>
          <p:spPr bwMode="auto">
            <a:xfrm>
              <a:off x="2762" y="2083"/>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594" name="Freeform 615"/>
            <p:cNvSpPr>
              <a:spLocks/>
            </p:cNvSpPr>
            <p:nvPr/>
          </p:nvSpPr>
          <p:spPr bwMode="auto">
            <a:xfrm>
              <a:off x="2518" y="2080"/>
              <a:ext cx="243" cy="22"/>
            </a:xfrm>
            <a:custGeom>
              <a:avLst/>
              <a:gdLst>
                <a:gd name="T0" fmla="*/ 0 w 243"/>
                <a:gd name="T1" fmla="*/ 21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21"/>
                  </a:moveTo>
                  <a:lnTo>
                    <a:pt x="243" y="22"/>
                  </a:lnTo>
                  <a:lnTo>
                    <a:pt x="243" y="0"/>
                  </a:lnTo>
                </a:path>
              </a:pathLst>
            </a:custGeom>
            <a:noFill/>
            <a:ln w="7938">
              <a:solidFill>
                <a:srgbClr val="E2E5E5"/>
              </a:solidFill>
              <a:prstDash val="solid"/>
              <a:round/>
              <a:headEnd/>
              <a:tailEnd/>
            </a:ln>
          </p:spPr>
          <p:txBody>
            <a:bodyPr/>
            <a:lstStyle/>
            <a:p>
              <a:endParaRPr lang="en-US"/>
            </a:p>
          </p:txBody>
        </p:sp>
        <p:sp>
          <p:nvSpPr>
            <p:cNvPr id="21595" name="Freeform 616"/>
            <p:cNvSpPr>
              <a:spLocks/>
            </p:cNvSpPr>
            <p:nvPr/>
          </p:nvSpPr>
          <p:spPr bwMode="auto">
            <a:xfrm>
              <a:off x="2518" y="2122"/>
              <a:ext cx="243" cy="21"/>
            </a:xfrm>
            <a:custGeom>
              <a:avLst/>
              <a:gdLst>
                <a:gd name="T0" fmla="*/ 0 w 243"/>
                <a:gd name="T1" fmla="*/ 2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20"/>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596" name="Freeform 617"/>
            <p:cNvSpPr>
              <a:spLocks/>
            </p:cNvSpPr>
            <p:nvPr/>
          </p:nvSpPr>
          <p:spPr bwMode="auto">
            <a:xfrm>
              <a:off x="2520" y="214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597" name="Freeform 618"/>
            <p:cNvSpPr>
              <a:spLocks/>
            </p:cNvSpPr>
            <p:nvPr/>
          </p:nvSpPr>
          <p:spPr bwMode="auto">
            <a:xfrm>
              <a:off x="2762" y="212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598" name="Freeform 619"/>
            <p:cNvSpPr>
              <a:spLocks/>
            </p:cNvSpPr>
            <p:nvPr/>
          </p:nvSpPr>
          <p:spPr bwMode="auto">
            <a:xfrm>
              <a:off x="2520" y="2185"/>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endParaRPr lang="en-US"/>
            </a:p>
          </p:txBody>
        </p:sp>
        <p:sp>
          <p:nvSpPr>
            <p:cNvPr id="21599" name="Freeform 620"/>
            <p:cNvSpPr>
              <a:spLocks/>
            </p:cNvSpPr>
            <p:nvPr/>
          </p:nvSpPr>
          <p:spPr bwMode="auto">
            <a:xfrm>
              <a:off x="2762" y="2167"/>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600" name="Freeform 621"/>
            <p:cNvSpPr>
              <a:spLocks/>
            </p:cNvSpPr>
            <p:nvPr/>
          </p:nvSpPr>
          <p:spPr bwMode="auto">
            <a:xfrm>
              <a:off x="2518" y="2164"/>
              <a:ext cx="243" cy="21"/>
            </a:xfrm>
            <a:custGeom>
              <a:avLst/>
              <a:gdLst>
                <a:gd name="T0" fmla="*/ 0 w 243"/>
                <a:gd name="T1" fmla="*/ 19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9"/>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601" name="Freeform 622"/>
            <p:cNvSpPr>
              <a:spLocks/>
            </p:cNvSpPr>
            <p:nvPr/>
          </p:nvSpPr>
          <p:spPr bwMode="auto">
            <a:xfrm>
              <a:off x="2518" y="2206"/>
              <a:ext cx="243" cy="21"/>
            </a:xfrm>
            <a:custGeom>
              <a:avLst/>
              <a:gdLst>
                <a:gd name="T0" fmla="*/ 0 w 243"/>
                <a:gd name="T1" fmla="*/ 18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8"/>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602" name="Freeform 623"/>
            <p:cNvSpPr>
              <a:spLocks/>
            </p:cNvSpPr>
            <p:nvPr/>
          </p:nvSpPr>
          <p:spPr bwMode="auto">
            <a:xfrm>
              <a:off x="2520" y="222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603" name="Freeform 624"/>
            <p:cNvSpPr>
              <a:spLocks/>
            </p:cNvSpPr>
            <p:nvPr/>
          </p:nvSpPr>
          <p:spPr bwMode="auto">
            <a:xfrm>
              <a:off x="2762" y="2209"/>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604" name="Freeform 625"/>
            <p:cNvSpPr>
              <a:spLocks/>
            </p:cNvSpPr>
            <p:nvPr/>
          </p:nvSpPr>
          <p:spPr bwMode="auto">
            <a:xfrm>
              <a:off x="2520" y="226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605" name="Freeform 626"/>
            <p:cNvSpPr>
              <a:spLocks/>
            </p:cNvSpPr>
            <p:nvPr/>
          </p:nvSpPr>
          <p:spPr bwMode="auto">
            <a:xfrm>
              <a:off x="2762" y="2251"/>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606" name="Freeform 627"/>
            <p:cNvSpPr>
              <a:spLocks/>
            </p:cNvSpPr>
            <p:nvPr/>
          </p:nvSpPr>
          <p:spPr bwMode="auto">
            <a:xfrm>
              <a:off x="2518" y="2248"/>
              <a:ext cx="243" cy="21"/>
            </a:xfrm>
            <a:custGeom>
              <a:avLst/>
              <a:gdLst>
                <a:gd name="T0" fmla="*/ 0 w 243"/>
                <a:gd name="T1" fmla="*/ 16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6"/>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607" name="Freeform 628"/>
            <p:cNvSpPr>
              <a:spLocks/>
            </p:cNvSpPr>
            <p:nvPr/>
          </p:nvSpPr>
          <p:spPr bwMode="auto">
            <a:xfrm>
              <a:off x="2518" y="2290"/>
              <a:ext cx="243" cy="20"/>
            </a:xfrm>
            <a:custGeom>
              <a:avLst/>
              <a:gdLst>
                <a:gd name="T0" fmla="*/ 0 w 243"/>
                <a:gd name="T1" fmla="*/ 15 h 20"/>
                <a:gd name="T2" fmla="*/ 243 w 243"/>
                <a:gd name="T3" fmla="*/ 20 h 20"/>
                <a:gd name="T4" fmla="*/ 243 w 243"/>
                <a:gd name="T5" fmla="*/ 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0" y="15"/>
                  </a:moveTo>
                  <a:lnTo>
                    <a:pt x="243" y="20"/>
                  </a:lnTo>
                  <a:lnTo>
                    <a:pt x="243" y="0"/>
                  </a:lnTo>
                </a:path>
              </a:pathLst>
            </a:custGeom>
            <a:noFill/>
            <a:ln w="7938">
              <a:solidFill>
                <a:srgbClr val="E2E5E5"/>
              </a:solidFill>
              <a:prstDash val="solid"/>
              <a:round/>
              <a:headEnd/>
              <a:tailEnd/>
            </a:ln>
          </p:spPr>
          <p:txBody>
            <a:bodyPr/>
            <a:lstStyle/>
            <a:p>
              <a:endParaRPr lang="en-US"/>
            </a:p>
          </p:txBody>
        </p:sp>
        <p:sp>
          <p:nvSpPr>
            <p:cNvPr id="21608" name="Freeform 629"/>
            <p:cNvSpPr>
              <a:spLocks/>
            </p:cNvSpPr>
            <p:nvPr/>
          </p:nvSpPr>
          <p:spPr bwMode="auto">
            <a:xfrm>
              <a:off x="2520" y="2307"/>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609" name="Freeform 630"/>
            <p:cNvSpPr>
              <a:spLocks/>
            </p:cNvSpPr>
            <p:nvPr/>
          </p:nvSpPr>
          <p:spPr bwMode="auto">
            <a:xfrm>
              <a:off x="2762" y="229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610" name="Freeform 631"/>
            <p:cNvSpPr>
              <a:spLocks/>
            </p:cNvSpPr>
            <p:nvPr/>
          </p:nvSpPr>
          <p:spPr bwMode="auto">
            <a:xfrm>
              <a:off x="2520" y="23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611" name="Freeform 632"/>
            <p:cNvSpPr>
              <a:spLocks/>
            </p:cNvSpPr>
            <p:nvPr/>
          </p:nvSpPr>
          <p:spPr bwMode="auto">
            <a:xfrm>
              <a:off x="2762" y="23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612" name="Freeform 633"/>
            <p:cNvSpPr>
              <a:spLocks/>
            </p:cNvSpPr>
            <p:nvPr/>
          </p:nvSpPr>
          <p:spPr bwMode="auto">
            <a:xfrm>
              <a:off x="2518" y="2332"/>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613" name="Freeform 634"/>
            <p:cNvSpPr>
              <a:spLocks/>
            </p:cNvSpPr>
            <p:nvPr/>
          </p:nvSpPr>
          <p:spPr bwMode="auto">
            <a:xfrm>
              <a:off x="2518" y="2374"/>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614" name="Freeform 635"/>
            <p:cNvSpPr>
              <a:spLocks/>
            </p:cNvSpPr>
            <p:nvPr/>
          </p:nvSpPr>
          <p:spPr bwMode="auto">
            <a:xfrm>
              <a:off x="2520" y="2389"/>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615" name="Freeform 636"/>
            <p:cNvSpPr>
              <a:spLocks/>
            </p:cNvSpPr>
            <p:nvPr/>
          </p:nvSpPr>
          <p:spPr bwMode="auto">
            <a:xfrm>
              <a:off x="2762" y="2376"/>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616" name="Freeform 637"/>
            <p:cNvSpPr>
              <a:spLocks/>
            </p:cNvSpPr>
            <p:nvPr/>
          </p:nvSpPr>
          <p:spPr bwMode="auto">
            <a:xfrm>
              <a:off x="2520" y="243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617" name="Freeform 638"/>
            <p:cNvSpPr>
              <a:spLocks/>
            </p:cNvSpPr>
            <p:nvPr/>
          </p:nvSpPr>
          <p:spPr bwMode="auto">
            <a:xfrm>
              <a:off x="2762" y="2418"/>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618" name="Freeform 639"/>
            <p:cNvSpPr>
              <a:spLocks/>
            </p:cNvSpPr>
            <p:nvPr/>
          </p:nvSpPr>
          <p:spPr bwMode="auto">
            <a:xfrm>
              <a:off x="2518" y="2416"/>
              <a:ext cx="243" cy="21"/>
            </a:xfrm>
            <a:custGeom>
              <a:avLst/>
              <a:gdLst>
                <a:gd name="T0" fmla="*/ 0 w 243"/>
                <a:gd name="T1" fmla="*/ 13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3"/>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619" name="Freeform 640"/>
            <p:cNvSpPr>
              <a:spLocks/>
            </p:cNvSpPr>
            <p:nvPr/>
          </p:nvSpPr>
          <p:spPr bwMode="auto">
            <a:xfrm>
              <a:off x="2518" y="2457"/>
              <a:ext cx="243" cy="22"/>
            </a:xfrm>
            <a:custGeom>
              <a:avLst/>
              <a:gdLst>
                <a:gd name="T0" fmla="*/ 0 w 243"/>
                <a:gd name="T1" fmla="*/ 13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13"/>
                  </a:moveTo>
                  <a:lnTo>
                    <a:pt x="243" y="22"/>
                  </a:lnTo>
                  <a:lnTo>
                    <a:pt x="243" y="0"/>
                  </a:lnTo>
                </a:path>
              </a:pathLst>
            </a:custGeom>
            <a:noFill/>
            <a:ln w="7938">
              <a:solidFill>
                <a:srgbClr val="E2E5E5"/>
              </a:solidFill>
              <a:prstDash val="solid"/>
              <a:round/>
              <a:headEnd/>
              <a:tailEnd/>
            </a:ln>
          </p:spPr>
          <p:txBody>
            <a:bodyPr/>
            <a:lstStyle/>
            <a:p>
              <a:endParaRPr lang="en-US"/>
            </a:p>
          </p:txBody>
        </p:sp>
        <p:sp>
          <p:nvSpPr>
            <p:cNvPr id="21620" name="Freeform 641"/>
            <p:cNvSpPr>
              <a:spLocks/>
            </p:cNvSpPr>
            <p:nvPr/>
          </p:nvSpPr>
          <p:spPr bwMode="auto">
            <a:xfrm>
              <a:off x="2520" y="247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621" name="Freeform 642"/>
            <p:cNvSpPr>
              <a:spLocks/>
            </p:cNvSpPr>
            <p:nvPr/>
          </p:nvSpPr>
          <p:spPr bwMode="auto">
            <a:xfrm>
              <a:off x="2762" y="2460"/>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622" name="Freeform 643"/>
            <p:cNvSpPr>
              <a:spLocks/>
            </p:cNvSpPr>
            <p:nvPr/>
          </p:nvSpPr>
          <p:spPr bwMode="auto">
            <a:xfrm>
              <a:off x="2520" y="251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623" name="Freeform 644"/>
            <p:cNvSpPr>
              <a:spLocks/>
            </p:cNvSpPr>
            <p:nvPr/>
          </p:nvSpPr>
          <p:spPr bwMode="auto">
            <a:xfrm>
              <a:off x="2762" y="250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624" name="Freeform 645"/>
            <p:cNvSpPr>
              <a:spLocks/>
            </p:cNvSpPr>
            <p:nvPr/>
          </p:nvSpPr>
          <p:spPr bwMode="auto">
            <a:xfrm>
              <a:off x="2518" y="2500"/>
              <a:ext cx="243" cy="21"/>
            </a:xfrm>
            <a:custGeom>
              <a:avLst/>
              <a:gdLst>
                <a:gd name="T0" fmla="*/ 0 w 243"/>
                <a:gd name="T1" fmla="*/ 11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1"/>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625" name="Freeform 646"/>
            <p:cNvSpPr>
              <a:spLocks/>
            </p:cNvSpPr>
            <p:nvPr/>
          </p:nvSpPr>
          <p:spPr bwMode="auto">
            <a:xfrm>
              <a:off x="2518" y="2542"/>
              <a:ext cx="243" cy="21"/>
            </a:xfrm>
            <a:custGeom>
              <a:avLst/>
              <a:gdLst>
                <a:gd name="T0" fmla="*/ 0 w 243"/>
                <a:gd name="T1" fmla="*/ 1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0"/>
                  </a:moveTo>
                  <a:lnTo>
                    <a:pt x="243" y="21"/>
                  </a:lnTo>
                  <a:lnTo>
                    <a:pt x="243" y="0"/>
                  </a:lnTo>
                </a:path>
              </a:pathLst>
            </a:custGeom>
            <a:noFill/>
            <a:ln w="7938">
              <a:solidFill>
                <a:srgbClr val="E2E5E5"/>
              </a:solidFill>
              <a:prstDash val="solid"/>
              <a:round/>
              <a:headEnd/>
              <a:tailEnd/>
            </a:ln>
          </p:spPr>
          <p:txBody>
            <a:bodyPr/>
            <a:lstStyle/>
            <a:p>
              <a:endParaRPr lang="en-US"/>
            </a:p>
          </p:txBody>
        </p:sp>
        <p:sp>
          <p:nvSpPr>
            <p:cNvPr id="21626" name="Freeform 647"/>
            <p:cNvSpPr>
              <a:spLocks/>
            </p:cNvSpPr>
            <p:nvPr/>
          </p:nvSpPr>
          <p:spPr bwMode="auto">
            <a:xfrm>
              <a:off x="2520" y="255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627" name="Freeform 648"/>
            <p:cNvSpPr>
              <a:spLocks/>
            </p:cNvSpPr>
            <p:nvPr/>
          </p:nvSpPr>
          <p:spPr bwMode="auto">
            <a:xfrm>
              <a:off x="2762" y="254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endParaRPr lang="en-US"/>
            </a:p>
          </p:txBody>
        </p:sp>
        <p:sp>
          <p:nvSpPr>
            <p:cNvPr id="21628" name="Freeform 649"/>
            <p:cNvSpPr>
              <a:spLocks/>
            </p:cNvSpPr>
            <p:nvPr/>
          </p:nvSpPr>
          <p:spPr bwMode="auto">
            <a:xfrm>
              <a:off x="2484" y="22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629" name="Freeform 650"/>
            <p:cNvSpPr>
              <a:spLocks/>
            </p:cNvSpPr>
            <p:nvPr/>
          </p:nvSpPr>
          <p:spPr bwMode="auto">
            <a:xfrm>
              <a:off x="2518" y="224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630" name="Line 651"/>
            <p:cNvSpPr>
              <a:spLocks noChangeShapeType="1"/>
            </p:cNvSpPr>
            <p:nvPr/>
          </p:nvSpPr>
          <p:spPr bwMode="auto">
            <a:xfrm>
              <a:off x="2481" y="2246"/>
              <a:ext cx="35" cy="1"/>
            </a:xfrm>
            <a:prstGeom prst="line">
              <a:avLst/>
            </a:prstGeom>
            <a:noFill/>
            <a:ln w="7938">
              <a:solidFill>
                <a:srgbClr val="E2E5E5"/>
              </a:solidFill>
              <a:round/>
              <a:headEnd/>
              <a:tailEnd/>
            </a:ln>
          </p:spPr>
          <p:txBody>
            <a:bodyPr/>
            <a:lstStyle/>
            <a:p>
              <a:endParaRPr lang="en-US"/>
            </a:p>
          </p:txBody>
        </p:sp>
        <p:sp>
          <p:nvSpPr>
            <p:cNvPr id="21631" name="Line 652"/>
            <p:cNvSpPr>
              <a:spLocks noChangeShapeType="1"/>
            </p:cNvSpPr>
            <p:nvPr/>
          </p:nvSpPr>
          <p:spPr bwMode="auto">
            <a:xfrm>
              <a:off x="2762" y="2252"/>
              <a:ext cx="49" cy="1"/>
            </a:xfrm>
            <a:prstGeom prst="line">
              <a:avLst/>
            </a:prstGeom>
            <a:noFill/>
            <a:ln w="7938">
              <a:solidFill>
                <a:srgbClr val="E2E5E5"/>
              </a:solidFill>
              <a:round/>
              <a:headEnd/>
              <a:tailEnd/>
            </a:ln>
          </p:spPr>
          <p:txBody>
            <a:bodyPr/>
            <a:lstStyle/>
            <a:p>
              <a:endParaRPr lang="en-US"/>
            </a:p>
          </p:txBody>
        </p:sp>
        <p:sp>
          <p:nvSpPr>
            <p:cNvPr id="21632" name="Freeform 653"/>
            <p:cNvSpPr>
              <a:spLocks/>
            </p:cNvSpPr>
            <p:nvPr/>
          </p:nvSpPr>
          <p:spPr bwMode="auto">
            <a:xfrm>
              <a:off x="2765" y="2254"/>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endParaRPr lang="en-US"/>
            </a:p>
          </p:txBody>
        </p:sp>
        <p:sp>
          <p:nvSpPr>
            <p:cNvPr id="21633" name="Freeform 654"/>
            <p:cNvSpPr>
              <a:spLocks/>
            </p:cNvSpPr>
            <p:nvPr/>
          </p:nvSpPr>
          <p:spPr bwMode="auto">
            <a:xfrm>
              <a:off x="2813" y="2255"/>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endParaRPr lang="en-US"/>
            </a:p>
          </p:txBody>
        </p:sp>
        <p:sp>
          <p:nvSpPr>
            <p:cNvPr id="21634" name="Freeform 655"/>
            <p:cNvSpPr>
              <a:spLocks/>
            </p:cNvSpPr>
            <p:nvPr/>
          </p:nvSpPr>
          <p:spPr bwMode="auto">
            <a:xfrm>
              <a:off x="2485" y="241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635" name="Freeform 656"/>
            <p:cNvSpPr>
              <a:spLocks/>
            </p:cNvSpPr>
            <p:nvPr/>
          </p:nvSpPr>
          <p:spPr bwMode="auto">
            <a:xfrm>
              <a:off x="2519" y="2413"/>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endParaRPr lang="en-US"/>
            </a:p>
          </p:txBody>
        </p:sp>
        <p:sp>
          <p:nvSpPr>
            <p:cNvPr id="21636" name="Line 657"/>
            <p:cNvSpPr>
              <a:spLocks noChangeShapeType="1"/>
            </p:cNvSpPr>
            <p:nvPr/>
          </p:nvSpPr>
          <p:spPr bwMode="auto">
            <a:xfrm>
              <a:off x="2483" y="2409"/>
              <a:ext cx="33" cy="2"/>
            </a:xfrm>
            <a:prstGeom prst="line">
              <a:avLst/>
            </a:prstGeom>
            <a:noFill/>
            <a:ln w="7938">
              <a:solidFill>
                <a:srgbClr val="E2E5E5"/>
              </a:solidFill>
              <a:round/>
              <a:headEnd/>
              <a:tailEnd/>
            </a:ln>
          </p:spPr>
          <p:txBody>
            <a:bodyPr/>
            <a:lstStyle/>
            <a:p>
              <a:endParaRPr lang="en-US"/>
            </a:p>
          </p:txBody>
        </p:sp>
        <p:sp>
          <p:nvSpPr>
            <p:cNvPr id="21637" name="Line 658"/>
            <p:cNvSpPr>
              <a:spLocks noChangeShapeType="1"/>
            </p:cNvSpPr>
            <p:nvPr/>
          </p:nvSpPr>
          <p:spPr bwMode="auto">
            <a:xfrm>
              <a:off x="2762" y="2420"/>
              <a:ext cx="50" cy="1"/>
            </a:xfrm>
            <a:prstGeom prst="line">
              <a:avLst/>
            </a:prstGeom>
            <a:noFill/>
            <a:ln w="7938">
              <a:solidFill>
                <a:srgbClr val="E2E5E5"/>
              </a:solidFill>
              <a:round/>
              <a:headEnd/>
              <a:tailEnd/>
            </a:ln>
          </p:spPr>
          <p:txBody>
            <a:bodyPr/>
            <a:lstStyle/>
            <a:p>
              <a:endParaRPr lang="en-US"/>
            </a:p>
          </p:txBody>
        </p:sp>
        <p:sp>
          <p:nvSpPr>
            <p:cNvPr id="21638" name="Freeform 659"/>
            <p:cNvSpPr>
              <a:spLocks/>
            </p:cNvSpPr>
            <p:nvPr/>
          </p:nvSpPr>
          <p:spPr bwMode="auto">
            <a:xfrm>
              <a:off x="2764" y="242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639" name="Freeform 660"/>
            <p:cNvSpPr>
              <a:spLocks/>
            </p:cNvSpPr>
            <p:nvPr/>
          </p:nvSpPr>
          <p:spPr bwMode="auto">
            <a:xfrm>
              <a:off x="2814" y="242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640" name="Freeform 661"/>
            <p:cNvSpPr>
              <a:spLocks/>
            </p:cNvSpPr>
            <p:nvPr/>
          </p:nvSpPr>
          <p:spPr bwMode="auto">
            <a:xfrm>
              <a:off x="2484" y="208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641" name="Freeform 662"/>
            <p:cNvSpPr>
              <a:spLocks/>
            </p:cNvSpPr>
            <p:nvPr/>
          </p:nvSpPr>
          <p:spPr bwMode="auto">
            <a:xfrm>
              <a:off x="2519"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642" name="Line 663"/>
            <p:cNvSpPr>
              <a:spLocks noChangeShapeType="1"/>
            </p:cNvSpPr>
            <p:nvPr/>
          </p:nvSpPr>
          <p:spPr bwMode="auto">
            <a:xfrm>
              <a:off x="2481" y="2083"/>
              <a:ext cx="35" cy="1"/>
            </a:xfrm>
            <a:prstGeom prst="line">
              <a:avLst/>
            </a:prstGeom>
            <a:noFill/>
            <a:ln w="7938">
              <a:solidFill>
                <a:srgbClr val="E2E5E5"/>
              </a:solidFill>
              <a:round/>
              <a:headEnd/>
              <a:tailEnd/>
            </a:ln>
          </p:spPr>
          <p:txBody>
            <a:bodyPr/>
            <a:lstStyle/>
            <a:p>
              <a:endParaRPr lang="en-US"/>
            </a:p>
          </p:txBody>
        </p:sp>
        <p:sp>
          <p:nvSpPr>
            <p:cNvPr id="21643" name="Line 664"/>
            <p:cNvSpPr>
              <a:spLocks noChangeShapeType="1"/>
            </p:cNvSpPr>
            <p:nvPr/>
          </p:nvSpPr>
          <p:spPr bwMode="auto">
            <a:xfrm>
              <a:off x="2762" y="2085"/>
              <a:ext cx="46" cy="1"/>
            </a:xfrm>
            <a:prstGeom prst="line">
              <a:avLst/>
            </a:prstGeom>
            <a:noFill/>
            <a:ln w="7938">
              <a:solidFill>
                <a:srgbClr val="E2E5E5"/>
              </a:solidFill>
              <a:round/>
              <a:headEnd/>
              <a:tailEnd/>
            </a:ln>
          </p:spPr>
          <p:txBody>
            <a:bodyPr/>
            <a:lstStyle/>
            <a:p>
              <a:endParaRPr lang="en-US"/>
            </a:p>
          </p:txBody>
        </p:sp>
        <p:sp>
          <p:nvSpPr>
            <p:cNvPr id="21644" name="Freeform 665"/>
            <p:cNvSpPr>
              <a:spLocks/>
            </p:cNvSpPr>
            <p:nvPr/>
          </p:nvSpPr>
          <p:spPr bwMode="auto">
            <a:xfrm>
              <a:off x="2764"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endParaRPr lang="en-US"/>
            </a:p>
          </p:txBody>
        </p:sp>
        <p:sp>
          <p:nvSpPr>
            <p:cNvPr id="21645" name="Freeform 666"/>
            <p:cNvSpPr>
              <a:spLocks/>
            </p:cNvSpPr>
            <p:nvPr/>
          </p:nvSpPr>
          <p:spPr bwMode="auto">
            <a:xfrm>
              <a:off x="2811" y="208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646" name="Freeform 667"/>
            <p:cNvSpPr>
              <a:spLocks/>
            </p:cNvSpPr>
            <p:nvPr/>
          </p:nvSpPr>
          <p:spPr bwMode="auto">
            <a:xfrm>
              <a:off x="2485" y="241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647" name="Freeform 668"/>
            <p:cNvSpPr>
              <a:spLocks/>
            </p:cNvSpPr>
            <p:nvPr/>
          </p:nvSpPr>
          <p:spPr bwMode="auto">
            <a:xfrm>
              <a:off x="2477" y="2573"/>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endParaRPr lang="en-US"/>
            </a:p>
          </p:txBody>
        </p:sp>
        <p:sp>
          <p:nvSpPr>
            <p:cNvPr id="21648" name="Freeform 669"/>
            <p:cNvSpPr>
              <a:spLocks/>
            </p:cNvSpPr>
            <p:nvPr/>
          </p:nvSpPr>
          <p:spPr bwMode="auto">
            <a:xfrm>
              <a:off x="2476" y="2409"/>
              <a:ext cx="6" cy="161"/>
            </a:xfrm>
            <a:custGeom>
              <a:avLst/>
              <a:gdLst>
                <a:gd name="T0" fmla="*/ 6 w 6"/>
                <a:gd name="T1" fmla="*/ 0 h 161"/>
                <a:gd name="T2" fmla="*/ 0 w 6"/>
                <a:gd name="T3" fmla="*/ 2 h 161"/>
                <a:gd name="T4" fmla="*/ 0 w 6"/>
                <a:gd name="T5" fmla="*/ 161 h 161"/>
                <a:gd name="T6" fmla="*/ 0 60000 65536"/>
                <a:gd name="T7" fmla="*/ 0 60000 65536"/>
                <a:gd name="T8" fmla="*/ 0 60000 65536"/>
                <a:gd name="T9" fmla="*/ 0 w 6"/>
                <a:gd name="T10" fmla="*/ 0 h 161"/>
                <a:gd name="T11" fmla="*/ 6 w 6"/>
                <a:gd name="T12" fmla="*/ 161 h 161"/>
              </a:gdLst>
              <a:ahLst/>
              <a:cxnLst>
                <a:cxn ang="T6">
                  <a:pos x="T0" y="T1"/>
                </a:cxn>
                <a:cxn ang="T7">
                  <a:pos x="T2" y="T3"/>
                </a:cxn>
                <a:cxn ang="T8">
                  <a:pos x="T4" y="T5"/>
                </a:cxn>
              </a:cxnLst>
              <a:rect l="T9" t="T10" r="T11" b="T12"/>
              <a:pathLst>
                <a:path w="6" h="161">
                  <a:moveTo>
                    <a:pt x="6" y="0"/>
                  </a:moveTo>
                  <a:lnTo>
                    <a:pt x="0" y="2"/>
                  </a:lnTo>
                  <a:lnTo>
                    <a:pt x="0" y="161"/>
                  </a:lnTo>
                </a:path>
              </a:pathLst>
            </a:custGeom>
            <a:noFill/>
            <a:ln w="7938">
              <a:solidFill>
                <a:srgbClr val="E2E5E5"/>
              </a:solidFill>
              <a:prstDash val="solid"/>
              <a:round/>
              <a:headEnd/>
              <a:tailEnd/>
            </a:ln>
          </p:spPr>
          <p:txBody>
            <a:bodyPr/>
            <a:lstStyle/>
            <a:p>
              <a:endParaRPr lang="en-US"/>
            </a:p>
          </p:txBody>
        </p:sp>
        <p:sp>
          <p:nvSpPr>
            <p:cNvPr id="21649" name="Freeform 670"/>
            <p:cNvSpPr>
              <a:spLocks/>
            </p:cNvSpPr>
            <p:nvPr/>
          </p:nvSpPr>
          <p:spPr bwMode="auto">
            <a:xfrm>
              <a:off x="2476" y="2246"/>
              <a:ext cx="6" cy="159"/>
            </a:xfrm>
            <a:custGeom>
              <a:avLst/>
              <a:gdLst>
                <a:gd name="T0" fmla="*/ 6 w 6"/>
                <a:gd name="T1" fmla="*/ 0 h 159"/>
                <a:gd name="T2" fmla="*/ 0 w 6"/>
                <a:gd name="T3" fmla="*/ 2 h 159"/>
                <a:gd name="T4" fmla="*/ 0 w 6"/>
                <a:gd name="T5" fmla="*/ 159 h 159"/>
                <a:gd name="T6" fmla="*/ 0 60000 65536"/>
                <a:gd name="T7" fmla="*/ 0 60000 65536"/>
                <a:gd name="T8" fmla="*/ 0 60000 65536"/>
                <a:gd name="T9" fmla="*/ 0 w 6"/>
                <a:gd name="T10" fmla="*/ 0 h 159"/>
                <a:gd name="T11" fmla="*/ 6 w 6"/>
                <a:gd name="T12" fmla="*/ 159 h 159"/>
              </a:gdLst>
              <a:ahLst/>
              <a:cxnLst>
                <a:cxn ang="T6">
                  <a:pos x="T0" y="T1"/>
                </a:cxn>
                <a:cxn ang="T7">
                  <a:pos x="T2" y="T3"/>
                </a:cxn>
                <a:cxn ang="T8">
                  <a:pos x="T4" y="T5"/>
                </a:cxn>
              </a:cxnLst>
              <a:rect l="T9" t="T10" r="T11" b="T12"/>
              <a:pathLst>
                <a:path w="6" h="159">
                  <a:moveTo>
                    <a:pt x="6" y="0"/>
                  </a:moveTo>
                  <a:lnTo>
                    <a:pt x="0" y="2"/>
                  </a:lnTo>
                  <a:lnTo>
                    <a:pt x="0" y="159"/>
                  </a:lnTo>
                </a:path>
              </a:pathLst>
            </a:custGeom>
            <a:noFill/>
            <a:ln w="7938">
              <a:solidFill>
                <a:srgbClr val="E2E5E5"/>
              </a:solidFill>
              <a:prstDash val="solid"/>
              <a:round/>
              <a:headEnd/>
              <a:tailEnd/>
            </a:ln>
          </p:spPr>
          <p:txBody>
            <a:bodyPr/>
            <a:lstStyle/>
            <a:p>
              <a:endParaRPr lang="en-US"/>
            </a:p>
          </p:txBody>
        </p:sp>
        <p:sp>
          <p:nvSpPr>
            <p:cNvPr id="21650" name="Freeform 671"/>
            <p:cNvSpPr>
              <a:spLocks/>
            </p:cNvSpPr>
            <p:nvPr/>
          </p:nvSpPr>
          <p:spPr bwMode="auto">
            <a:xfrm>
              <a:off x="2485"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651" name="Freeform 672"/>
            <p:cNvSpPr>
              <a:spLocks/>
            </p:cNvSpPr>
            <p:nvPr/>
          </p:nvSpPr>
          <p:spPr bwMode="auto">
            <a:xfrm>
              <a:off x="2477" y="240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endParaRPr lang="en-US"/>
            </a:p>
          </p:txBody>
        </p:sp>
        <p:sp>
          <p:nvSpPr>
            <p:cNvPr id="21652" name="Freeform 673"/>
            <p:cNvSpPr>
              <a:spLocks/>
            </p:cNvSpPr>
            <p:nvPr/>
          </p:nvSpPr>
          <p:spPr bwMode="auto">
            <a:xfrm>
              <a:off x="2484"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653" name="Freeform 674"/>
            <p:cNvSpPr>
              <a:spLocks/>
            </p:cNvSpPr>
            <p:nvPr/>
          </p:nvSpPr>
          <p:spPr bwMode="auto">
            <a:xfrm>
              <a:off x="2477" y="2244"/>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endParaRPr lang="en-US"/>
            </a:p>
          </p:txBody>
        </p:sp>
        <p:sp>
          <p:nvSpPr>
            <p:cNvPr id="21654" name="Freeform 675"/>
            <p:cNvSpPr>
              <a:spLocks/>
            </p:cNvSpPr>
            <p:nvPr/>
          </p:nvSpPr>
          <p:spPr bwMode="auto">
            <a:xfrm>
              <a:off x="2476" y="2083"/>
              <a:ext cx="5" cy="159"/>
            </a:xfrm>
            <a:custGeom>
              <a:avLst/>
              <a:gdLst>
                <a:gd name="T0" fmla="*/ 5 w 5"/>
                <a:gd name="T1" fmla="*/ 0 h 159"/>
                <a:gd name="T2" fmla="*/ 0 w 5"/>
                <a:gd name="T3" fmla="*/ 2 h 159"/>
                <a:gd name="T4" fmla="*/ 0 w 5"/>
                <a:gd name="T5" fmla="*/ 159 h 159"/>
                <a:gd name="T6" fmla="*/ 0 60000 65536"/>
                <a:gd name="T7" fmla="*/ 0 60000 65536"/>
                <a:gd name="T8" fmla="*/ 0 60000 65536"/>
                <a:gd name="T9" fmla="*/ 0 w 5"/>
                <a:gd name="T10" fmla="*/ 0 h 159"/>
                <a:gd name="T11" fmla="*/ 5 w 5"/>
                <a:gd name="T12" fmla="*/ 159 h 159"/>
              </a:gdLst>
              <a:ahLst/>
              <a:cxnLst>
                <a:cxn ang="T6">
                  <a:pos x="T0" y="T1"/>
                </a:cxn>
                <a:cxn ang="T7">
                  <a:pos x="T2" y="T3"/>
                </a:cxn>
                <a:cxn ang="T8">
                  <a:pos x="T4" y="T5"/>
                </a:cxn>
              </a:cxnLst>
              <a:rect l="T9" t="T10" r="T11" b="T12"/>
              <a:pathLst>
                <a:path w="5" h="159">
                  <a:moveTo>
                    <a:pt x="5" y="0"/>
                  </a:moveTo>
                  <a:lnTo>
                    <a:pt x="0" y="2"/>
                  </a:lnTo>
                  <a:lnTo>
                    <a:pt x="0" y="159"/>
                  </a:lnTo>
                </a:path>
              </a:pathLst>
            </a:custGeom>
            <a:noFill/>
            <a:ln w="7938">
              <a:solidFill>
                <a:srgbClr val="E2E5E5"/>
              </a:solidFill>
              <a:prstDash val="solid"/>
              <a:round/>
              <a:headEnd/>
              <a:tailEnd/>
            </a:ln>
          </p:spPr>
          <p:txBody>
            <a:bodyPr/>
            <a:lstStyle/>
            <a:p>
              <a:endParaRPr lang="en-US"/>
            </a:p>
          </p:txBody>
        </p:sp>
        <p:sp>
          <p:nvSpPr>
            <p:cNvPr id="21655" name="Freeform 676"/>
            <p:cNvSpPr>
              <a:spLocks/>
            </p:cNvSpPr>
            <p:nvPr/>
          </p:nvSpPr>
          <p:spPr bwMode="auto">
            <a:xfrm>
              <a:off x="2476" y="1894"/>
              <a:ext cx="335" cy="184"/>
            </a:xfrm>
            <a:custGeom>
              <a:avLst/>
              <a:gdLst>
                <a:gd name="T0" fmla="*/ 335 w 335"/>
                <a:gd name="T1" fmla="*/ 0 h 184"/>
                <a:gd name="T2" fmla="*/ 0 w 335"/>
                <a:gd name="T3" fmla="*/ 5 h 184"/>
                <a:gd name="T4" fmla="*/ 0 w 335"/>
                <a:gd name="T5" fmla="*/ 184 h 184"/>
                <a:gd name="T6" fmla="*/ 0 60000 65536"/>
                <a:gd name="T7" fmla="*/ 0 60000 65536"/>
                <a:gd name="T8" fmla="*/ 0 60000 65536"/>
                <a:gd name="T9" fmla="*/ 0 w 335"/>
                <a:gd name="T10" fmla="*/ 0 h 184"/>
                <a:gd name="T11" fmla="*/ 335 w 335"/>
                <a:gd name="T12" fmla="*/ 184 h 184"/>
              </a:gdLst>
              <a:ahLst/>
              <a:cxnLst>
                <a:cxn ang="T6">
                  <a:pos x="T0" y="T1"/>
                </a:cxn>
                <a:cxn ang="T7">
                  <a:pos x="T2" y="T3"/>
                </a:cxn>
                <a:cxn ang="T8">
                  <a:pos x="T4" y="T5"/>
                </a:cxn>
              </a:cxnLst>
              <a:rect l="T9" t="T10" r="T11" b="T12"/>
              <a:pathLst>
                <a:path w="335" h="184">
                  <a:moveTo>
                    <a:pt x="335" y="0"/>
                  </a:moveTo>
                  <a:lnTo>
                    <a:pt x="0" y="5"/>
                  </a:lnTo>
                  <a:lnTo>
                    <a:pt x="0" y="184"/>
                  </a:lnTo>
                </a:path>
              </a:pathLst>
            </a:custGeom>
            <a:noFill/>
            <a:ln w="7938">
              <a:solidFill>
                <a:srgbClr val="E2E5E5"/>
              </a:solidFill>
              <a:prstDash val="solid"/>
              <a:round/>
              <a:headEnd/>
              <a:tailEnd/>
            </a:ln>
          </p:spPr>
          <p:txBody>
            <a:bodyPr/>
            <a:lstStyle/>
            <a:p>
              <a:endParaRPr lang="en-US"/>
            </a:p>
          </p:txBody>
        </p:sp>
        <p:sp>
          <p:nvSpPr>
            <p:cNvPr id="21656" name="Freeform 677"/>
            <p:cNvSpPr>
              <a:spLocks/>
            </p:cNvSpPr>
            <p:nvPr/>
          </p:nvSpPr>
          <p:spPr bwMode="auto">
            <a:xfrm>
              <a:off x="2814" y="189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endParaRPr lang="en-US"/>
            </a:p>
          </p:txBody>
        </p:sp>
        <p:sp>
          <p:nvSpPr>
            <p:cNvPr id="21657" name="Freeform 678"/>
            <p:cNvSpPr>
              <a:spLocks/>
            </p:cNvSpPr>
            <p:nvPr/>
          </p:nvSpPr>
          <p:spPr bwMode="auto">
            <a:xfrm>
              <a:off x="2477" y="2080"/>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endParaRPr lang="en-US"/>
            </a:p>
          </p:txBody>
        </p:sp>
      </p:grpSp>
      <p:grpSp>
        <p:nvGrpSpPr>
          <p:cNvPr id="7" name="Group 679"/>
          <p:cNvGrpSpPr>
            <a:grpSpLocks/>
          </p:cNvGrpSpPr>
          <p:nvPr/>
        </p:nvGrpSpPr>
        <p:grpSpPr bwMode="auto">
          <a:xfrm>
            <a:off x="1290638" y="4992688"/>
            <a:ext cx="1085850" cy="1071562"/>
            <a:chOff x="927" y="3238"/>
            <a:chExt cx="684" cy="675"/>
          </a:xfrm>
        </p:grpSpPr>
        <p:pic>
          <p:nvPicPr>
            <p:cNvPr id="21528" name="Picture 680"/>
            <p:cNvPicPr>
              <a:picLocks noChangeArrowheads="1"/>
            </p:cNvPicPr>
            <p:nvPr/>
          </p:nvPicPr>
          <p:blipFill>
            <a:blip r:embed="rId3" cstate="print"/>
            <a:srcRect/>
            <a:stretch>
              <a:fillRect/>
            </a:stretch>
          </p:blipFill>
          <p:spPr bwMode="auto">
            <a:xfrm>
              <a:off x="1078" y="3238"/>
              <a:ext cx="432" cy="528"/>
            </a:xfrm>
            <a:prstGeom prst="rect">
              <a:avLst/>
            </a:prstGeom>
            <a:noFill/>
            <a:ln w="9525">
              <a:noFill/>
              <a:miter lim="800000"/>
              <a:headEnd/>
              <a:tailEnd/>
            </a:ln>
          </p:spPr>
        </p:pic>
        <p:sp>
          <p:nvSpPr>
            <p:cNvPr id="21529" name="Text Box 681"/>
            <p:cNvSpPr txBox="1">
              <a:spLocks noChangeArrowheads="1"/>
            </p:cNvSpPr>
            <p:nvPr/>
          </p:nvSpPr>
          <p:spPr bwMode="auto">
            <a:xfrm>
              <a:off x="927" y="3682"/>
              <a:ext cx="684" cy="231"/>
            </a:xfrm>
            <a:prstGeom prst="rect">
              <a:avLst/>
            </a:prstGeom>
            <a:noFill/>
            <a:ln w="9525">
              <a:noFill/>
              <a:miter lim="800000"/>
              <a:headEnd/>
              <a:tailEnd/>
            </a:ln>
          </p:spPr>
          <p:txBody>
            <a:bodyPr wrap="none">
              <a:spAutoFit/>
            </a:bodyPr>
            <a:lstStyle/>
            <a:p>
              <a:r>
                <a:rPr lang="en-US" sz="1800"/>
                <a:t>Scanner</a:t>
              </a:r>
              <a:endParaRPr lang="th-TH" sz="1800"/>
            </a:p>
          </p:txBody>
        </p:sp>
      </p:grpSp>
      <p:sp>
        <p:nvSpPr>
          <p:cNvPr id="21519" name="Text Box 682"/>
          <p:cNvSpPr txBox="1">
            <a:spLocks noChangeArrowheads="1"/>
          </p:cNvSpPr>
          <p:nvPr/>
        </p:nvSpPr>
        <p:spPr bwMode="auto">
          <a:xfrm>
            <a:off x="6254750" y="5729288"/>
            <a:ext cx="882650" cy="366712"/>
          </a:xfrm>
          <a:prstGeom prst="rect">
            <a:avLst/>
          </a:prstGeom>
          <a:noFill/>
          <a:ln w="9525">
            <a:noFill/>
            <a:miter lim="800000"/>
            <a:headEnd/>
            <a:tailEnd/>
          </a:ln>
        </p:spPr>
        <p:txBody>
          <a:bodyPr wrap="none">
            <a:spAutoFit/>
          </a:bodyPr>
          <a:lstStyle/>
          <a:p>
            <a:r>
              <a:rPr lang="en-US" sz="1800"/>
              <a:t>Target</a:t>
            </a:r>
            <a:endParaRPr lang="th-TH" sz="1800"/>
          </a:p>
        </p:txBody>
      </p:sp>
      <p:sp>
        <p:nvSpPr>
          <p:cNvPr id="21520" name="Line 683"/>
          <p:cNvSpPr>
            <a:spLocks noChangeShapeType="1"/>
          </p:cNvSpPr>
          <p:nvPr/>
        </p:nvSpPr>
        <p:spPr bwMode="auto">
          <a:xfrm>
            <a:off x="2279650" y="5126038"/>
            <a:ext cx="3848100" cy="0"/>
          </a:xfrm>
          <a:prstGeom prst="line">
            <a:avLst/>
          </a:prstGeom>
          <a:noFill/>
          <a:ln w="57150">
            <a:solidFill>
              <a:srgbClr val="3333FF"/>
            </a:solidFill>
            <a:round/>
            <a:headEnd/>
            <a:tailEnd type="triangle" w="med" len="med"/>
          </a:ln>
        </p:spPr>
        <p:txBody>
          <a:bodyPr/>
          <a:lstStyle/>
          <a:p>
            <a:endParaRPr lang="en-US"/>
          </a:p>
        </p:txBody>
      </p:sp>
      <p:sp>
        <p:nvSpPr>
          <p:cNvPr id="21521" name="Line 684"/>
          <p:cNvSpPr>
            <a:spLocks noChangeShapeType="1"/>
          </p:cNvSpPr>
          <p:nvPr/>
        </p:nvSpPr>
        <p:spPr bwMode="auto">
          <a:xfrm flipH="1">
            <a:off x="2217738" y="5421313"/>
            <a:ext cx="3879850" cy="0"/>
          </a:xfrm>
          <a:prstGeom prst="line">
            <a:avLst/>
          </a:prstGeom>
          <a:noFill/>
          <a:ln w="57150">
            <a:solidFill>
              <a:srgbClr val="3333FF"/>
            </a:solidFill>
            <a:round/>
            <a:headEnd/>
            <a:tailEnd type="triangle" w="med" len="med"/>
          </a:ln>
        </p:spPr>
        <p:txBody>
          <a:bodyPr/>
          <a:lstStyle/>
          <a:p>
            <a:endParaRPr lang="en-US"/>
          </a:p>
        </p:txBody>
      </p:sp>
      <p:sp>
        <p:nvSpPr>
          <p:cNvPr id="21522" name="Rectangle 686"/>
          <p:cNvSpPr>
            <a:spLocks noChangeArrowheads="1"/>
          </p:cNvSpPr>
          <p:nvPr/>
        </p:nvSpPr>
        <p:spPr bwMode="auto">
          <a:xfrm>
            <a:off x="3621088" y="4987925"/>
            <a:ext cx="625475" cy="196850"/>
          </a:xfrm>
          <a:prstGeom prst="rect">
            <a:avLst/>
          </a:prstGeom>
          <a:solidFill>
            <a:schemeClr val="bg1"/>
          </a:solidFill>
          <a:ln w="9525">
            <a:noFill/>
            <a:miter lim="800000"/>
            <a:headEnd/>
            <a:tailEnd/>
          </a:ln>
        </p:spPr>
        <p:txBody>
          <a:bodyPr wrap="none" anchor="ctr"/>
          <a:lstStyle/>
          <a:p>
            <a:pPr algn="ctr" fontAlgn="ctr"/>
            <a:r>
              <a:rPr lang="en-US" sz="1600"/>
              <a:t>SYN</a:t>
            </a:r>
            <a:endParaRPr lang="th-TH" sz="1600"/>
          </a:p>
        </p:txBody>
      </p:sp>
      <p:sp>
        <p:nvSpPr>
          <p:cNvPr id="21523" name="Rectangle 687"/>
          <p:cNvSpPr>
            <a:spLocks noChangeArrowheads="1"/>
          </p:cNvSpPr>
          <p:nvPr/>
        </p:nvSpPr>
        <p:spPr bwMode="auto">
          <a:xfrm>
            <a:off x="3605213" y="5308600"/>
            <a:ext cx="946150" cy="196850"/>
          </a:xfrm>
          <a:prstGeom prst="rect">
            <a:avLst/>
          </a:prstGeom>
          <a:solidFill>
            <a:schemeClr val="bg1"/>
          </a:solidFill>
          <a:ln w="9525">
            <a:noFill/>
            <a:miter lim="800000"/>
            <a:headEnd/>
            <a:tailEnd/>
          </a:ln>
        </p:spPr>
        <p:txBody>
          <a:bodyPr wrap="none" anchor="ctr"/>
          <a:lstStyle/>
          <a:p>
            <a:pPr algn="ctr" fontAlgn="ctr"/>
            <a:r>
              <a:rPr lang="en-US" sz="1600"/>
              <a:t>RST/ACK</a:t>
            </a:r>
            <a:endParaRPr lang="th-TH" sz="900"/>
          </a:p>
        </p:txBody>
      </p:sp>
      <p:sp>
        <p:nvSpPr>
          <p:cNvPr id="21524" name="Text Box 1026"/>
          <p:cNvSpPr txBox="1">
            <a:spLocks noChangeArrowheads="1"/>
          </p:cNvSpPr>
          <p:nvPr/>
        </p:nvSpPr>
        <p:spPr bwMode="auto">
          <a:xfrm>
            <a:off x="3149600" y="5827713"/>
            <a:ext cx="2114550" cy="396875"/>
          </a:xfrm>
          <a:prstGeom prst="rect">
            <a:avLst/>
          </a:prstGeom>
          <a:noFill/>
          <a:ln w="9525">
            <a:noFill/>
            <a:miter lim="800000"/>
            <a:headEnd/>
            <a:tailEnd/>
          </a:ln>
        </p:spPr>
        <p:txBody>
          <a:bodyPr wrap="none">
            <a:spAutoFit/>
          </a:bodyPr>
          <a:lstStyle/>
          <a:p>
            <a:r>
              <a:rPr lang="en-US" sz="2000"/>
              <a:t> a port is closed</a:t>
            </a:r>
            <a:endParaRPr lang="th-TH" sz="2000"/>
          </a:p>
        </p:txBody>
      </p:sp>
      <p:sp>
        <p:nvSpPr>
          <p:cNvPr id="21525" name="Text Box 1027"/>
          <p:cNvSpPr txBox="1">
            <a:spLocks noChangeArrowheads="1"/>
          </p:cNvSpPr>
          <p:nvPr/>
        </p:nvSpPr>
        <p:spPr bwMode="auto">
          <a:xfrm>
            <a:off x="3111500" y="4340225"/>
            <a:ext cx="2214563" cy="396875"/>
          </a:xfrm>
          <a:prstGeom prst="rect">
            <a:avLst/>
          </a:prstGeom>
          <a:noFill/>
          <a:ln w="9525">
            <a:noFill/>
            <a:miter lim="800000"/>
            <a:headEnd/>
            <a:tailEnd/>
          </a:ln>
        </p:spPr>
        <p:txBody>
          <a:bodyPr wrap="none">
            <a:spAutoFit/>
          </a:bodyPr>
          <a:lstStyle/>
          <a:p>
            <a:r>
              <a:rPr lang="en-US" sz="2000"/>
              <a:t> a port is opened</a:t>
            </a:r>
            <a:endParaRPr lang="th-TH" sz="2000"/>
          </a:p>
        </p:txBody>
      </p:sp>
      <p:sp>
        <p:nvSpPr>
          <p:cNvPr id="21526" name="Line 1030"/>
          <p:cNvSpPr>
            <a:spLocks noChangeShapeType="1"/>
          </p:cNvSpPr>
          <p:nvPr/>
        </p:nvSpPr>
        <p:spPr bwMode="auto">
          <a:xfrm>
            <a:off x="2143125" y="4141788"/>
            <a:ext cx="3848100" cy="0"/>
          </a:xfrm>
          <a:prstGeom prst="line">
            <a:avLst/>
          </a:prstGeom>
          <a:noFill/>
          <a:ln w="57150">
            <a:solidFill>
              <a:srgbClr val="3333FF"/>
            </a:solidFill>
            <a:round/>
            <a:headEnd/>
            <a:tailEnd type="triangle" w="med" len="med"/>
          </a:ln>
        </p:spPr>
        <p:txBody>
          <a:bodyPr/>
          <a:lstStyle/>
          <a:p>
            <a:endParaRPr lang="en-US"/>
          </a:p>
        </p:txBody>
      </p:sp>
      <p:sp>
        <p:nvSpPr>
          <p:cNvPr id="21527" name="Rectangle 1031"/>
          <p:cNvSpPr>
            <a:spLocks noChangeArrowheads="1"/>
          </p:cNvSpPr>
          <p:nvPr/>
        </p:nvSpPr>
        <p:spPr bwMode="auto">
          <a:xfrm>
            <a:off x="3463925" y="4046538"/>
            <a:ext cx="733425" cy="196850"/>
          </a:xfrm>
          <a:prstGeom prst="rect">
            <a:avLst/>
          </a:prstGeom>
          <a:solidFill>
            <a:schemeClr val="bg1"/>
          </a:solidFill>
          <a:ln w="9525">
            <a:noFill/>
            <a:miter lim="800000"/>
            <a:headEnd/>
            <a:tailEnd/>
          </a:ln>
        </p:spPr>
        <p:txBody>
          <a:bodyPr wrap="none" anchor="ctr"/>
          <a:lstStyle/>
          <a:p>
            <a:pPr algn="ctr" fontAlgn="ctr"/>
            <a:r>
              <a:rPr lang="en-US" sz="1600"/>
              <a:t>RST</a:t>
            </a:r>
            <a:endParaRPr lang="th-TH" sz="160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B26B37E8-9AA4-45D9-AD99-95DDF7E2ED89}" type="slidenum">
              <a:rPr lang="en-US"/>
              <a:pPr/>
              <a:t>29</a:t>
            </a:fld>
            <a:endParaRPr lang="en-US"/>
          </a:p>
        </p:txBody>
      </p:sp>
      <p:sp>
        <p:nvSpPr>
          <p:cNvPr id="549890" name="Rectangle 2"/>
          <p:cNvSpPr>
            <a:spLocks noGrp="1" noChangeArrowheads="1"/>
          </p:cNvSpPr>
          <p:nvPr>
            <p:ph type="title"/>
          </p:nvPr>
        </p:nvSpPr>
        <p:spPr>
          <a:xfrm>
            <a:off x="467544" y="0"/>
            <a:ext cx="8077200" cy="1295400"/>
          </a:xfrm>
        </p:spPr>
        <p:txBody>
          <a:bodyPr>
            <a:normAutofit/>
          </a:bodyPr>
          <a:lstStyle/>
          <a:p>
            <a:pPr rtl="0"/>
            <a:r>
              <a:rPr lang="en-GB" altLang="zh-CN" dirty="0" smtClean="0">
                <a:solidFill>
                  <a:schemeClr val="tx1"/>
                </a:solidFill>
                <a:effectLst>
                  <a:outerShdw blurRad="38100" dist="38100" dir="2700000" algn="tl">
                    <a:srgbClr val="C0C0C0"/>
                  </a:outerShdw>
                </a:effectLst>
                <a:ea typeface="SimSun" pitchFamily="2" charset="-122"/>
              </a:rPr>
              <a:t>Port Scanning : </a:t>
            </a:r>
            <a:r>
              <a:rPr lang="en-GB" altLang="zh-CN" sz="3600" dirty="0" smtClean="0">
                <a:solidFill>
                  <a:schemeClr val="tx1"/>
                </a:solidFill>
                <a:effectLst>
                  <a:outerShdw blurRad="38100" dist="38100" dir="2700000" algn="tl">
                    <a:srgbClr val="C0C0C0"/>
                  </a:outerShdw>
                </a:effectLst>
                <a:ea typeface="SimSun" pitchFamily="2" charset="-122"/>
              </a:rPr>
              <a:t>TCP SYN scan</a:t>
            </a:r>
            <a:endParaRPr lang="en-US" dirty="0"/>
          </a:p>
        </p:txBody>
      </p:sp>
      <p:sp>
        <p:nvSpPr>
          <p:cNvPr id="549891" name="Rectangle 3"/>
          <p:cNvSpPr>
            <a:spLocks noGrp="1" noChangeArrowheads="1"/>
          </p:cNvSpPr>
          <p:nvPr>
            <p:ph type="body" idx="1"/>
          </p:nvPr>
        </p:nvSpPr>
        <p:spPr>
          <a:xfrm>
            <a:off x="467544" y="1700808"/>
            <a:ext cx="7647384" cy="4284712"/>
          </a:xfrm>
        </p:spPr>
        <p:txBody>
          <a:bodyPr>
            <a:normAutofit fontScale="92500" lnSpcReduction="20000"/>
          </a:bodyPr>
          <a:lstStyle/>
          <a:p>
            <a:pPr lvl="1" algn="l" rtl="0">
              <a:buFont typeface="Wingdings" pitchFamily="2" charset="2"/>
              <a:buNone/>
            </a:pPr>
            <a:r>
              <a:rPr lang="en-US" sz="3200" dirty="0"/>
              <a:t>	Client	 	SYN </a:t>
            </a:r>
            <a:r>
              <a:rPr lang="en-US" sz="3200" dirty="0">
                <a:sym typeface="Wingdings" pitchFamily="2" charset="2"/>
              </a:rPr>
              <a:t></a:t>
            </a:r>
            <a:r>
              <a:rPr lang="en-US" sz="3200" dirty="0"/>
              <a:t> 	Server</a:t>
            </a:r>
          </a:p>
          <a:p>
            <a:pPr lvl="1" algn="l" rtl="0">
              <a:buFont typeface="Wingdings" pitchFamily="2" charset="2"/>
              <a:buNone/>
            </a:pPr>
            <a:r>
              <a:rPr lang="en-US" sz="3200" dirty="0"/>
              <a:t>	Client	 </a:t>
            </a:r>
            <a:r>
              <a:rPr lang="en-US" sz="3200" dirty="0">
                <a:sym typeface="Wingdings" pitchFamily="2" charset="2"/>
              </a:rPr>
              <a:t> </a:t>
            </a:r>
            <a:r>
              <a:rPr lang="en-US" sz="3200" dirty="0"/>
              <a:t>SYN/ACK	Server</a:t>
            </a:r>
          </a:p>
          <a:p>
            <a:pPr lvl="1" algn="l" rtl="0">
              <a:buFont typeface="Wingdings" pitchFamily="2" charset="2"/>
              <a:buNone/>
            </a:pPr>
            <a:r>
              <a:rPr lang="en-US" sz="3200" dirty="0"/>
              <a:t>	Client	 	RST	</a:t>
            </a:r>
            <a:r>
              <a:rPr lang="en-US" sz="3200" dirty="0">
                <a:sym typeface="Wingdings" pitchFamily="2" charset="2"/>
              </a:rPr>
              <a:t></a:t>
            </a:r>
            <a:r>
              <a:rPr lang="en-US" sz="3200" dirty="0"/>
              <a:t> 	Server</a:t>
            </a:r>
          </a:p>
          <a:p>
            <a:pPr lvl="1" algn="l" rtl="0">
              <a:buFont typeface="Wingdings" pitchFamily="2" charset="2"/>
              <a:buNone/>
            </a:pPr>
            <a:endParaRPr lang="en-US" sz="3200" dirty="0"/>
          </a:p>
          <a:p>
            <a:pPr lvl="1" algn="l" rtl="0">
              <a:buFont typeface="Wingdings" pitchFamily="2" charset="2"/>
              <a:buNone/>
            </a:pPr>
            <a:endParaRPr lang="en-US" sz="3200" dirty="0"/>
          </a:p>
          <a:p>
            <a:pPr lvl="1" algn="l" rtl="0">
              <a:buFont typeface="Wingdings" pitchFamily="2" charset="2"/>
              <a:buNone/>
            </a:pPr>
            <a:endParaRPr lang="en-US" sz="3200" dirty="0"/>
          </a:p>
          <a:p>
            <a:pPr lvl="1" algn="l" rtl="0">
              <a:buFont typeface="Wingdings" pitchFamily="2" charset="2"/>
              <a:buNone/>
            </a:pPr>
            <a:endParaRPr lang="en-US" sz="3200" dirty="0"/>
          </a:p>
          <a:p>
            <a:pPr lvl="1" algn="l" rtl="0">
              <a:buFont typeface="Wingdings" pitchFamily="2" charset="2"/>
              <a:buNone/>
            </a:pPr>
            <a:r>
              <a:rPr lang="en-US" sz="3200" dirty="0"/>
              <a:t>The server is ready, but the client decided not to complete the handshake</a:t>
            </a:r>
            <a:endParaRPr lang="en-US" sz="2400" dirty="0">
              <a:sym typeface="Wingdings" pitchFamily="2" charset="2"/>
            </a:endParaRPr>
          </a:p>
        </p:txBody>
      </p:sp>
      <p:pic>
        <p:nvPicPr>
          <p:cNvPr id="549892" name="Picture 4" descr="Clipboard04"/>
          <p:cNvPicPr>
            <a:picLocks noChangeAspect="1" noChangeArrowheads="1"/>
          </p:cNvPicPr>
          <p:nvPr/>
        </p:nvPicPr>
        <p:blipFill>
          <a:blip r:embed="rId3" cstate="print"/>
          <a:srcRect l="55141" t="15335" b="50160"/>
          <a:stretch>
            <a:fillRect/>
          </a:stretch>
        </p:blipFill>
        <p:spPr bwMode="auto">
          <a:xfrm>
            <a:off x="1475656" y="3284984"/>
            <a:ext cx="5638800" cy="105727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scan</a:t>
            </a:r>
            <a:endParaRPr lang="en-US" dirty="0"/>
          </a:p>
        </p:txBody>
      </p:sp>
      <p:sp>
        <p:nvSpPr>
          <p:cNvPr id="3" name="Content Placeholder 2"/>
          <p:cNvSpPr>
            <a:spLocks noGrp="1"/>
          </p:cNvSpPr>
          <p:nvPr>
            <p:ph sz="quarter" idx="1"/>
          </p:nvPr>
        </p:nvSpPr>
        <p:spPr/>
        <p:txBody>
          <a:bodyPr>
            <a:normAutofit fontScale="85000" lnSpcReduction="20000"/>
          </a:bodyPr>
          <a:lstStyle/>
          <a:p>
            <a:pPr algn="l" rtl="0"/>
            <a:r>
              <a:rPr lang="en-US" dirty="0" smtClean="0"/>
              <a:t>Enumerating a network to discover what machines are attached and operating is a useful task for both an intruder and a system administrator.</a:t>
            </a:r>
          </a:p>
          <a:p>
            <a:pPr algn="l" rtl="0">
              <a:buNone/>
            </a:pPr>
            <a:endParaRPr lang="en-US" dirty="0" smtClean="0"/>
          </a:p>
          <a:p>
            <a:pPr algn="l" rtl="0"/>
            <a:r>
              <a:rPr lang="en-US" dirty="0" smtClean="0"/>
              <a:t>The information gained from a network scan assists in the determination  of the actual current layout. </a:t>
            </a:r>
          </a:p>
          <a:p>
            <a:pPr algn="l" rtl="0">
              <a:buNone/>
            </a:pPr>
            <a:endParaRPr lang="en-US" dirty="0" smtClean="0"/>
          </a:p>
          <a:p>
            <a:pPr algn="l" rtl="0"/>
            <a:r>
              <a:rPr lang="en-US" dirty="0" smtClean="0"/>
              <a:t>Several tools and techniques exist for both the  Windows and Linux platforms to perform these tests.</a:t>
            </a:r>
          </a:p>
          <a:p>
            <a:pPr algn="l" rtl="0">
              <a:buNone/>
            </a:pPr>
            <a:endParaRPr lang="en-US" dirty="0" smtClean="0"/>
          </a:p>
          <a:p>
            <a:pPr algn="l" rtl="0"/>
            <a:r>
              <a:rPr lang="en-US" dirty="0" smtClean="0"/>
              <a:t> Once the devices and their open ports have been identified, a vulnerability scanner can be used.</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1"/>
          </p:nvPr>
        </p:nvSpPr>
        <p:spPr/>
        <p:txBody>
          <a:bodyPr/>
          <a:lstStyle/>
          <a:p>
            <a:fld id="{86AAA142-3454-4F0D-A1CA-CF3CC50B3FEA}" type="slidenum">
              <a:rPr lang="en-US"/>
              <a:pPr/>
              <a:t>30</a:t>
            </a:fld>
            <a:endParaRPr lang="en-US"/>
          </a:p>
        </p:txBody>
      </p:sp>
      <p:sp>
        <p:nvSpPr>
          <p:cNvPr id="547842" name="Rectangle 2"/>
          <p:cNvSpPr>
            <a:spLocks noGrp="1" noChangeArrowheads="1"/>
          </p:cNvSpPr>
          <p:nvPr>
            <p:ph type="title"/>
          </p:nvPr>
        </p:nvSpPr>
        <p:spPr>
          <a:xfrm>
            <a:off x="533400" y="0"/>
            <a:ext cx="8077200" cy="1295400"/>
          </a:xfrm>
        </p:spPr>
        <p:txBody>
          <a:bodyPr>
            <a:normAutofit/>
          </a:bodyPr>
          <a:lstStyle/>
          <a:p>
            <a:r>
              <a:rPr lang="en-GB" altLang="zh-CN" dirty="0" smtClean="0">
                <a:solidFill>
                  <a:schemeClr val="tx1"/>
                </a:solidFill>
                <a:effectLst>
                  <a:outerShdw blurRad="38100" dist="38100" dir="2700000" algn="tl">
                    <a:srgbClr val="C0C0C0"/>
                  </a:outerShdw>
                </a:effectLst>
                <a:ea typeface="SimSun" pitchFamily="2" charset="-122"/>
              </a:rPr>
              <a:t>Port Scanning : </a:t>
            </a:r>
            <a:r>
              <a:rPr lang="en-GB" altLang="zh-CN" sz="3600" dirty="0" smtClean="0">
                <a:solidFill>
                  <a:schemeClr val="tx1"/>
                </a:solidFill>
                <a:effectLst>
                  <a:outerShdw blurRad="38100" dist="38100" dir="2700000" algn="tl">
                    <a:srgbClr val="C0C0C0"/>
                  </a:outerShdw>
                </a:effectLst>
                <a:ea typeface="SimSun" pitchFamily="2" charset="-122"/>
              </a:rPr>
              <a:t>TCP SYN scan</a:t>
            </a:r>
            <a:endParaRPr lang="en-US" dirty="0"/>
          </a:p>
        </p:txBody>
      </p:sp>
      <p:sp>
        <p:nvSpPr>
          <p:cNvPr id="547843" name="Rectangle 3"/>
          <p:cNvSpPr>
            <a:spLocks noGrp="1" noChangeArrowheads="1"/>
          </p:cNvSpPr>
          <p:nvPr>
            <p:ph type="body" idx="1"/>
          </p:nvPr>
        </p:nvSpPr>
        <p:spPr>
          <a:xfrm>
            <a:off x="533400" y="1524000"/>
            <a:ext cx="8305800" cy="4343400"/>
          </a:xfrm>
        </p:spPr>
        <p:txBody>
          <a:bodyPr>
            <a:normAutofit lnSpcReduction="10000"/>
          </a:bodyPr>
          <a:lstStyle/>
          <a:p>
            <a:pPr algn="l" rtl="0"/>
            <a:r>
              <a:rPr lang="en-US" dirty="0"/>
              <a:t>SYN scan</a:t>
            </a:r>
          </a:p>
          <a:p>
            <a:pPr lvl="1" algn="l" rtl="0"/>
            <a:r>
              <a:rPr lang="en-US" dirty="0"/>
              <a:t>Stealthy scan, because session handshakes are never completed</a:t>
            </a:r>
          </a:p>
          <a:p>
            <a:pPr lvl="1" algn="l" rtl="0"/>
            <a:r>
              <a:rPr lang="en-US" dirty="0"/>
              <a:t>That keeps it out of some log files</a:t>
            </a:r>
          </a:p>
          <a:p>
            <a:pPr lvl="1" algn="l" rtl="0"/>
            <a:r>
              <a:rPr lang="en-US" dirty="0"/>
              <a:t>Three states</a:t>
            </a:r>
          </a:p>
          <a:p>
            <a:pPr lvl="2" algn="l" rtl="0"/>
            <a:r>
              <a:rPr lang="en-US" dirty="0"/>
              <a:t>Closed</a:t>
            </a:r>
          </a:p>
          <a:p>
            <a:pPr lvl="2" algn="l" rtl="0"/>
            <a:endParaRPr lang="en-US" dirty="0"/>
          </a:p>
          <a:p>
            <a:pPr lvl="2" algn="l" rtl="0"/>
            <a:r>
              <a:rPr lang="en-US" dirty="0"/>
              <a:t>Open</a:t>
            </a:r>
          </a:p>
          <a:p>
            <a:pPr lvl="2" algn="l" rtl="0"/>
            <a:endParaRPr lang="en-US" dirty="0"/>
          </a:p>
          <a:p>
            <a:pPr lvl="2" algn="l" rtl="0"/>
            <a:r>
              <a:rPr lang="en-US" dirty="0"/>
              <a:t>Filtered</a:t>
            </a:r>
          </a:p>
          <a:p>
            <a:pPr lvl="1" algn="l" rtl="0"/>
            <a:endParaRPr lang="en-US" dirty="0"/>
          </a:p>
          <a:p>
            <a:pPr algn="l" rtl="0"/>
            <a:endParaRPr lang="en-US" dirty="0"/>
          </a:p>
        </p:txBody>
      </p:sp>
      <p:pic>
        <p:nvPicPr>
          <p:cNvPr id="547844" name="Picture 4" descr="Clipboard04"/>
          <p:cNvPicPr>
            <a:picLocks noChangeAspect="1" noChangeArrowheads="1"/>
          </p:cNvPicPr>
          <p:nvPr/>
        </p:nvPicPr>
        <p:blipFill>
          <a:blip r:embed="rId3" cstate="print"/>
          <a:srcRect l="55141" t="15335" b="50160"/>
          <a:stretch>
            <a:fillRect/>
          </a:stretch>
        </p:blipFill>
        <p:spPr bwMode="auto">
          <a:xfrm>
            <a:off x="3200400" y="4800600"/>
            <a:ext cx="3657600" cy="685800"/>
          </a:xfrm>
          <a:prstGeom prst="rect">
            <a:avLst/>
          </a:prstGeom>
          <a:noFill/>
        </p:spPr>
      </p:pic>
      <p:pic>
        <p:nvPicPr>
          <p:cNvPr id="547845" name="Picture 5" descr="SYN-Closed"/>
          <p:cNvPicPr>
            <a:picLocks noChangeAspect="1" noChangeArrowheads="1"/>
          </p:cNvPicPr>
          <p:nvPr/>
        </p:nvPicPr>
        <p:blipFill>
          <a:blip r:embed="rId4" cstate="print"/>
          <a:srcRect l="61046" t="35965"/>
          <a:stretch>
            <a:fillRect/>
          </a:stretch>
        </p:blipFill>
        <p:spPr bwMode="auto">
          <a:xfrm>
            <a:off x="3352800" y="4114800"/>
            <a:ext cx="3124200" cy="577850"/>
          </a:xfrm>
          <a:prstGeom prst="rect">
            <a:avLst/>
          </a:prstGeom>
          <a:noFill/>
        </p:spPr>
      </p:pic>
      <p:pic>
        <p:nvPicPr>
          <p:cNvPr id="547846" name="Picture 6" descr="SYN-filtered"/>
          <p:cNvPicPr>
            <a:picLocks noChangeAspect="1" noChangeArrowheads="1"/>
          </p:cNvPicPr>
          <p:nvPr/>
        </p:nvPicPr>
        <p:blipFill>
          <a:blip r:embed="rId5" cstate="print"/>
          <a:srcRect l="14583" r="44489" b="86198"/>
          <a:stretch>
            <a:fillRect/>
          </a:stretch>
        </p:blipFill>
        <p:spPr bwMode="auto">
          <a:xfrm>
            <a:off x="3352800" y="5791200"/>
            <a:ext cx="2819400" cy="246063"/>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4" name="Rectangle 2"/>
          <p:cNvSpPr>
            <a:spLocks noGrp="1" noChangeArrowheads="1"/>
          </p:cNvSpPr>
          <p:nvPr>
            <p:ph type="title"/>
          </p:nvPr>
        </p:nvSpPr>
        <p:spPr>
          <a:xfrm>
            <a:off x="479425" y="431800"/>
            <a:ext cx="7353300" cy="606425"/>
          </a:xfrm>
        </p:spPr>
        <p:txBody>
          <a:bodyPr lIns="0" tIns="0" rIns="0" bIns="0">
            <a:normAutofit fontScale="90000"/>
          </a:bodyPr>
          <a:lstStyle/>
          <a:p>
            <a:pPr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mtClean="0">
                <a:solidFill>
                  <a:schemeClr val="tx1"/>
                </a:solidFill>
                <a:effectLst>
                  <a:outerShdw blurRad="38100" dist="38100" dir="2700000" algn="tl">
                    <a:srgbClr val="C0C0C0"/>
                  </a:outerShdw>
                </a:effectLst>
                <a:ea typeface="SimSun" pitchFamily="2" charset="-122"/>
              </a:rPr>
              <a:t>Port Scanning : Stealth Scan</a:t>
            </a:r>
          </a:p>
        </p:txBody>
      </p:sp>
      <p:sp>
        <p:nvSpPr>
          <p:cNvPr id="812035" name="Rectangle 3"/>
          <p:cNvSpPr>
            <a:spLocks noGrp="1" noChangeArrowheads="1"/>
          </p:cNvSpPr>
          <p:nvPr>
            <p:ph type="body" idx="1"/>
          </p:nvPr>
        </p:nvSpPr>
        <p:spPr>
          <a:xfrm>
            <a:off x="251520" y="1772816"/>
            <a:ext cx="8525768" cy="3918372"/>
          </a:xfrm>
        </p:spPr>
        <p:txBody>
          <a:bodyPr lIns="0" tIns="0" rIns="0" bIns="0">
            <a:normAutofit lnSpcReduction="10000"/>
          </a:bodyPr>
          <a:lstStyle/>
          <a:p>
            <a:pPr marL="323850" indent="-32385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800" dirty="0" smtClean="0">
                <a:effectLst>
                  <a:outerShdw blurRad="38100" dist="38100" dir="2700000" algn="tl">
                    <a:srgbClr val="C0C0C0"/>
                  </a:outerShdw>
                </a:effectLst>
                <a:ea typeface="SimSun" pitchFamily="2" charset="-122"/>
                <a:cs typeface="Tahoma" pitchFamily="34" charset="0"/>
              </a:rPr>
              <a:t>T</a:t>
            </a:r>
            <a:r>
              <a:rPr lang="th-TH" altLang="zh-CN" sz="2800" dirty="0" smtClean="0">
                <a:effectLst>
                  <a:outerShdw blurRad="38100" dist="38100" dir="2700000" algn="tl">
                    <a:srgbClr val="C0C0C0"/>
                  </a:outerShdw>
                </a:effectLst>
                <a:ea typeface="SimSun" pitchFamily="2" charset="-122"/>
                <a:cs typeface="Tahoma" pitchFamily="34" charset="0"/>
              </a:rPr>
              <a:t>o gather information about target sites while avoiding detection </a:t>
            </a:r>
          </a:p>
          <a:p>
            <a:pPr marL="701675" lvl="1" indent="-269875"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400" dirty="0" smtClean="0">
                <a:effectLst>
                  <a:outerShdw blurRad="38100" dist="38100" dir="2700000" algn="tl">
                    <a:srgbClr val="C0C0C0"/>
                  </a:outerShdw>
                </a:effectLst>
                <a:ea typeface="SimSun" pitchFamily="2" charset="-122"/>
                <a:cs typeface="Tahoma" pitchFamily="34" charset="0"/>
              </a:rPr>
              <a:t>Try to hide themselves among normal network traffic</a:t>
            </a:r>
          </a:p>
          <a:p>
            <a:pPr marL="701675" lvl="1" indent="-269875"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400" dirty="0" smtClean="0">
                <a:effectLst>
                  <a:outerShdw blurRad="38100" dist="38100" dir="2700000" algn="tl">
                    <a:srgbClr val="C0C0C0"/>
                  </a:outerShdw>
                </a:effectLst>
                <a:ea typeface="SimSun" pitchFamily="2" charset="-122"/>
                <a:cs typeface="Tahoma" pitchFamily="34" charset="0"/>
              </a:rPr>
              <a:t>Not to be logged by logging mechanism (stealth)</a:t>
            </a:r>
          </a:p>
          <a:p>
            <a:pPr marL="323850" indent="-32385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endParaRPr lang="en-GB" altLang="zh-CN" sz="2800" dirty="0" smtClean="0">
              <a:effectLst>
                <a:outerShdw blurRad="38100" dist="38100" dir="2700000" algn="tl">
                  <a:srgbClr val="C0C0C0"/>
                </a:outerShdw>
              </a:effectLst>
              <a:ea typeface="SimSun" pitchFamily="2" charset="-122"/>
              <a:cs typeface="Tahoma" pitchFamily="34" charset="0"/>
            </a:endParaRPr>
          </a:p>
          <a:p>
            <a:pPr marL="323850" indent="-32385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800" dirty="0" smtClean="0">
                <a:effectLst>
                  <a:outerShdw blurRad="38100" dist="38100" dir="2700000" algn="tl">
                    <a:srgbClr val="C0C0C0"/>
                  </a:outerShdw>
                </a:effectLst>
                <a:ea typeface="SimSun" pitchFamily="2" charset="-122"/>
                <a:cs typeface="Tahoma" pitchFamily="34" charset="0"/>
              </a:rPr>
              <a:t>Techniques</a:t>
            </a:r>
          </a:p>
          <a:p>
            <a:pPr marL="701675" lvl="1" indent="-269875"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400" dirty="0" smtClean="0">
                <a:effectLst>
                  <a:outerShdw blurRad="38100" dist="38100" dir="2700000" algn="tl">
                    <a:srgbClr val="C0C0C0"/>
                  </a:outerShdw>
                </a:effectLst>
                <a:ea typeface="SimSun" pitchFamily="2" charset="-122"/>
                <a:cs typeface="Tahoma" pitchFamily="34" charset="0"/>
              </a:rPr>
              <a:t>Flag Probe packets (Also called </a:t>
            </a:r>
            <a:r>
              <a:rPr lang="en-GB" altLang="zh-CN" sz="2400" dirty="0" smtClean="0">
                <a:effectLst>
                  <a:outerShdw blurRad="38100" dist="38100" dir="2700000" algn="tl">
                    <a:srgbClr val="C0C0C0"/>
                  </a:outerShdw>
                </a:effectLst>
                <a:latin typeface="Arial" pitchFamily="34" charset="0"/>
                <a:ea typeface="SimSun" pitchFamily="2" charset="-122"/>
                <a:cs typeface="Tahoma" pitchFamily="34" charset="0"/>
              </a:rPr>
              <a:t>“</a:t>
            </a:r>
            <a:r>
              <a:rPr lang="en-GB" altLang="zh-CN" sz="2400" dirty="0" smtClean="0">
                <a:effectLst>
                  <a:outerShdw blurRad="38100" dist="38100" dir="2700000" algn="tl">
                    <a:srgbClr val="C0C0C0"/>
                  </a:outerShdw>
                </a:effectLst>
                <a:ea typeface="SimSun" pitchFamily="2" charset="-122"/>
                <a:cs typeface="Tahoma" pitchFamily="34" charset="0"/>
              </a:rPr>
              <a:t>Inverse mapping</a:t>
            </a:r>
            <a:r>
              <a:rPr lang="en-GB" altLang="zh-CN" sz="2400" dirty="0" smtClean="0">
                <a:effectLst>
                  <a:outerShdw blurRad="38100" dist="38100" dir="2700000" algn="tl">
                    <a:srgbClr val="C0C0C0"/>
                  </a:outerShdw>
                </a:effectLst>
                <a:latin typeface="Arial" pitchFamily="34" charset="0"/>
                <a:ea typeface="SimSun" pitchFamily="2" charset="-122"/>
                <a:cs typeface="Tahoma" pitchFamily="34" charset="0"/>
              </a:rPr>
              <a:t>”</a:t>
            </a:r>
            <a:r>
              <a:rPr lang="en-GB" altLang="zh-CN" sz="2400" dirty="0" smtClean="0">
                <a:effectLst>
                  <a:outerShdw blurRad="38100" dist="38100" dir="2700000" algn="tl">
                    <a:srgbClr val="C0C0C0"/>
                  </a:outerShdw>
                </a:effectLst>
                <a:ea typeface="SimSun" pitchFamily="2" charset="-122"/>
                <a:cs typeface="Tahoma" pitchFamily="34" charset="0"/>
              </a:rPr>
              <a:t>)</a:t>
            </a:r>
          </a:p>
          <a:p>
            <a:pPr marL="1079500" lvl="2" indent="-21590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US" altLang="zh-CN" sz="2000" dirty="0" smtClean="0">
                <a:effectLst>
                  <a:outerShdw blurRad="38100" dist="38100" dir="2700000" algn="tl">
                    <a:srgbClr val="C0C0C0"/>
                  </a:outerShdw>
                </a:effectLst>
                <a:ea typeface="SimSun" pitchFamily="2" charset="-122"/>
                <a:cs typeface="Tahoma" pitchFamily="34" charset="0"/>
              </a:rPr>
              <a:t>Response is sent back only by closed port</a:t>
            </a:r>
            <a:endParaRPr lang="en-GB" altLang="zh-CN" sz="2000" dirty="0" smtClean="0">
              <a:effectLst>
                <a:outerShdw blurRad="38100" dist="38100" dir="2700000" algn="tl">
                  <a:srgbClr val="C0C0C0"/>
                </a:outerShdw>
              </a:effectLst>
              <a:ea typeface="SimSun" pitchFamily="2" charset="-122"/>
              <a:cs typeface="Tahoma" pitchFamily="34" charset="0"/>
            </a:endParaRPr>
          </a:p>
          <a:p>
            <a:pPr marL="1079500" lvl="2" indent="-21590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th-TH" altLang="zh-CN" sz="2000" dirty="0" smtClean="0">
                <a:effectLst>
                  <a:outerShdw blurRad="38100" dist="38100" dir="2700000" algn="tl">
                    <a:srgbClr val="C0C0C0"/>
                  </a:outerShdw>
                </a:effectLst>
                <a:ea typeface="SimSun" pitchFamily="2" charset="-122"/>
                <a:cs typeface="Tahoma" pitchFamily="34" charset="0"/>
              </a:rPr>
              <a:t>By determining what </a:t>
            </a:r>
            <a:r>
              <a:rPr lang="en-US" altLang="zh-CN" sz="2000" dirty="0" smtClean="0">
                <a:effectLst>
                  <a:outerShdw blurRad="38100" dist="38100" dir="2700000" algn="tl">
                    <a:srgbClr val="C0C0C0"/>
                  </a:outerShdw>
                </a:effectLst>
                <a:ea typeface="SimSun" pitchFamily="2" charset="-122"/>
                <a:cs typeface="Tahoma" pitchFamily="34" charset="0"/>
              </a:rPr>
              <a:t>services </a:t>
            </a:r>
            <a:r>
              <a:rPr lang="en-US" altLang="zh-CN" sz="2000" i="1" dirty="0" smtClean="0">
                <a:effectLst>
                  <a:outerShdw blurRad="38100" dist="38100" dir="2700000" algn="tl">
                    <a:srgbClr val="C0C0C0"/>
                  </a:outerShdw>
                </a:effectLst>
                <a:ea typeface="SimSun" pitchFamily="2" charset="-122"/>
                <a:cs typeface="Tahoma" pitchFamily="34" charset="0"/>
              </a:rPr>
              <a:t>do not</a:t>
            </a:r>
            <a:r>
              <a:rPr lang="th-TH" altLang="zh-CN" sz="2000" dirty="0" smtClean="0">
                <a:effectLst>
                  <a:outerShdw blurRad="38100" dist="38100" dir="2700000" algn="tl">
                    <a:srgbClr val="C0C0C0"/>
                  </a:outerShdw>
                </a:effectLst>
                <a:ea typeface="SimSun" pitchFamily="2" charset="-122"/>
                <a:cs typeface="Tahoma" pitchFamily="34" charset="0"/>
              </a:rPr>
              <a:t> exist, an intruder can infer what </a:t>
            </a:r>
            <a:r>
              <a:rPr lang="en-US" altLang="zh-CN" sz="2000" dirty="0" smtClean="0">
                <a:effectLst>
                  <a:outerShdw blurRad="38100" dist="38100" dir="2700000" algn="tl">
                    <a:srgbClr val="C0C0C0"/>
                  </a:outerShdw>
                </a:effectLst>
                <a:ea typeface="SimSun" pitchFamily="2" charset="-122"/>
                <a:cs typeface="Tahoma" pitchFamily="34" charset="0"/>
              </a:rPr>
              <a:t>service</a:t>
            </a:r>
            <a:r>
              <a:rPr lang="th-TH" altLang="zh-CN" sz="2000" dirty="0" smtClean="0">
                <a:effectLst>
                  <a:outerShdw blurRad="38100" dist="38100" dir="2700000" algn="tl">
                    <a:srgbClr val="C0C0C0"/>
                  </a:outerShdw>
                </a:effectLst>
                <a:ea typeface="SimSun" pitchFamily="2" charset="-122"/>
                <a:cs typeface="Tahoma" pitchFamily="34" charset="0"/>
              </a:rPr>
              <a:t> </a:t>
            </a:r>
            <a:r>
              <a:rPr lang="en-US" altLang="zh-CN" sz="2000" i="1" dirty="0" smtClean="0">
                <a:effectLst>
                  <a:outerShdw blurRad="38100" dist="38100" dir="2700000" algn="tl">
                    <a:srgbClr val="C0C0C0"/>
                  </a:outerShdw>
                </a:effectLst>
                <a:ea typeface="SimSun" pitchFamily="2" charset="-122"/>
                <a:cs typeface="Tahoma" pitchFamily="34" charset="0"/>
              </a:rPr>
              <a:t>do</a:t>
            </a:r>
            <a:r>
              <a:rPr lang="th-TH" altLang="zh-CN" sz="2000" dirty="0" smtClean="0">
                <a:effectLst>
                  <a:outerShdw blurRad="38100" dist="38100" dir="2700000" algn="tl">
                    <a:srgbClr val="C0C0C0"/>
                  </a:outerShdw>
                </a:effectLst>
                <a:ea typeface="SimSun" pitchFamily="2" charset="-122"/>
                <a:cs typeface="Tahoma" pitchFamily="34" charset="0"/>
              </a:rPr>
              <a:t> exist</a:t>
            </a:r>
          </a:p>
          <a:p>
            <a:pPr marL="701675" lvl="1" indent="-269875"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400" dirty="0" smtClean="0">
                <a:effectLst>
                  <a:outerShdw blurRad="38100" dist="38100" dir="2700000" algn="tl">
                    <a:srgbClr val="C0C0C0"/>
                  </a:outerShdw>
                </a:effectLst>
                <a:ea typeface="SimSun" pitchFamily="2" charset="-122"/>
                <a:cs typeface="Tahoma" pitchFamily="34" charset="0"/>
              </a:rPr>
              <a:t>Slow scans</a:t>
            </a:r>
            <a:r>
              <a:rPr lang="en-US" altLang="zh-CN" sz="2400" dirty="0" smtClean="0">
                <a:effectLst>
                  <a:outerShdw blurRad="38100" dist="38100" dir="2700000" algn="tl">
                    <a:srgbClr val="C0C0C0"/>
                  </a:outerShdw>
                </a:effectLst>
                <a:ea typeface="SimSun" pitchFamily="2" charset="-122"/>
                <a:cs typeface="Tahoma" pitchFamily="34" charset="0"/>
              </a:rPr>
              <a:t> rate</a:t>
            </a:r>
            <a:endParaRPr lang="en-GB" altLang="zh-CN" sz="2400" dirty="0" smtClean="0">
              <a:effectLst>
                <a:outerShdw blurRad="38100" dist="38100" dir="2700000" algn="tl">
                  <a:srgbClr val="C0C0C0"/>
                </a:outerShdw>
              </a:effectLst>
              <a:ea typeface="SimSun" pitchFamily="2" charset="-122"/>
              <a:cs typeface="Tahoma" pitchFamily="34" charset="0"/>
            </a:endParaRPr>
          </a:p>
          <a:p>
            <a:pPr marL="1079500" lvl="2" indent="-215900" algn="l" defTabSz="863600" rtl="0" eaLnBrk="1" hangingPunct="1">
              <a:lnSpc>
                <a:spcPct val="80000"/>
              </a:lnSpc>
              <a:tabLst>
                <a:tab pos="723900" algn="l"/>
                <a:tab pos="1447800" algn="l"/>
                <a:tab pos="2171700" algn="l"/>
                <a:tab pos="2895600" algn="l"/>
                <a:tab pos="3619500" algn="l"/>
                <a:tab pos="4343400" algn="l"/>
                <a:tab pos="5067300" algn="l"/>
                <a:tab pos="5791200" algn="l"/>
                <a:tab pos="6515100" algn="l"/>
                <a:tab pos="7239000" algn="l"/>
              </a:tabLst>
              <a:defRPr/>
            </a:pPr>
            <a:r>
              <a:rPr lang="th-TH" altLang="zh-CN" sz="2000" dirty="0" smtClean="0">
                <a:effectLst>
                  <a:outerShdw blurRad="38100" dist="38100" dir="2700000" algn="tl">
                    <a:srgbClr val="C0C0C0"/>
                  </a:outerShdw>
                </a:effectLst>
                <a:ea typeface="SimSun" pitchFamily="2" charset="-122"/>
                <a:cs typeface="Tahoma" pitchFamily="34" charset="0"/>
              </a:rPr>
              <a:t>difficult to detect </a:t>
            </a:r>
            <a:r>
              <a:rPr lang="en-US" altLang="zh-CN" sz="2000" dirty="0" smtClean="0">
                <a:effectLst>
                  <a:outerShdw blurRad="38100" dist="38100" dir="2700000" algn="tl">
                    <a:srgbClr val="C0C0C0"/>
                  </a:outerShdw>
                </a:effectLst>
                <a:ea typeface="SimSun" pitchFamily="2" charset="-122"/>
              </a:rPr>
              <a:t>=&gt;need</a:t>
            </a:r>
            <a:r>
              <a:rPr lang="th-TH" altLang="zh-CN" sz="2000" dirty="0" smtClean="0">
                <a:effectLst>
                  <a:outerShdw blurRad="38100" dist="38100" dir="2700000" algn="tl">
                    <a:srgbClr val="C0C0C0"/>
                  </a:outerShdw>
                </a:effectLst>
                <a:cs typeface="Tahoma" pitchFamily="34" charset="0"/>
              </a:rPr>
              <a:t> </a:t>
            </a:r>
            <a:r>
              <a:rPr lang="en-US" altLang="zh-CN" sz="2000" dirty="0" smtClean="0">
                <a:effectLst>
                  <a:outerShdw blurRad="38100" dist="38100" dir="2700000" algn="tl">
                    <a:srgbClr val="C0C0C0"/>
                  </a:outerShdw>
                </a:effectLst>
                <a:ea typeface="SimSun" pitchFamily="2" charset="-122"/>
              </a:rPr>
              <a:t>long </a:t>
            </a:r>
            <a:r>
              <a:rPr lang="th-TH" altLang="zh-CN" sz="2000" dirty="0" smtClean="0">
                <a:effectLst>
                  <a:outerShdw blurRad="38100" dist="38100" dir="2700000" algn="tl">
                    <a:srgbClr val="C0C0C0"/>
                  </a:outerShdw>
                </a:effectLst>
                <a:cs typeface="Tahoma" pitchFamily="34" charset="0"/>
              </a:rPr>
              <a:t>history </a:t>
            </a:r>
            <a:r>
              <a:rPr lang="en-US" altLang="zh-CN" sz="2000" dirty="0" smtClean="0">
                <a:effectLst>
                  <a:outerShdw blurRad="38100" dist="38100" dir="2700000" algn="tl">
                    <a:srgbClr val="C0C0C0"/>
                  </a:outerShdw>
                </a:effectLst>
                <a:ea typeface="SimSun" pitchFamily="2" charset="-122"/>
              </a:rPr>
              <a:t>log</a:t>
            </a:r>
            <a:endParaRPr lang="en-GB" altLang="zh-CN" sz="2000" dirty="0" smtClean="0">
              <a:effectLst>
                <a:outerShdw blurRad="38100" dist="38100" dir="2700000" algn="tl">
                  <a:srgbClr val="C0C0C0"/>
                </a:outerShdw>
              </a:effectLst>
              <a:ea typeface="SimSun" pitchFamily="2" charset="-122"/>
            </a:endParaRPr>
          </a:p>
        </p:txBody>
      </p:sp>
      <p:sp>
        <p:nvSpPr>
          <p:cNvPr id="22532" name="Text Box 4"/>
          <p:cNvSpPr txBox="1">
            <a:spLocks noChangeArrowheads="1"/>
          </p:cNvSpPr>
          <p:nvPr/>
        </p:nvSpPr>
        <p:spPr bwMode="auto">
          <a:xfrm>
            <a:off x="1036638" y="5657850"/>
            <a:ext cx="7061200" cy="641350"/>
          </a:xfrm>
          <a:prstGeom prst="rect">
            <a:avLst/>
          </a:prstGeom>
          <a:noFill/>
          <a:ln w="9525">
            <a:noFill/>
            <a:miter lim="800000"/>
            <a:headEnd/>
            <a:tailEnd/>
          </a:ln>
        </p:spPr>
        <p:txBody>
          <a:bodyPr>
            <a:spAutoFit/>
          </a:bodyPr>
          <a:lstStyle/>
          <a:p>
            <a:pPr algn="l" rtl="0"/>
            <a:r>
              <a:rPr lang="en-US" sz="1800"/>
              <a:t>CERT reported this technique in CERT</a:t>
            </a:r>
            <a:r>
              <a:rPr lang="th-TH" sz="1800"/>
              <a:t>®</a:t>
            </a:r>
            <a:r>
              <a:rPr lang="en-US" sz="1800"/>
              <a:t> Incident Note IN-98.04</a:t>
            </a:r>
            <a:endParaRPr lang="th-TH" sz="1800"/>
          </a:p>
          <a:p>
            <a:pPr algn="l" rtl="0"/>
            <a:r>
              <a:rPr lang="en-US" sz="1800"/>
              <a:t>http</a:t>
            </a:r>
            <a:r>
              <a:rPr lang="th-TH" sz="1800"/>
              <a:t>://</a:t>
            </a:r>
            <a:r>
              <a:rPr lang="en-US" sz="1800"/>
              <a:t>www</a:t>
            </a:r>
            <a:r>
              <a:rPr lang="th-TH" sz="1800"/>
              <a:t>.</a:t>
            </a:r>
            <a:r>
              <a:rPr lang="en-US" sz="1800"/>
              <a:t>cert</a:t>
            </a:r>
            <a:r>
              <a:rPr lang="th-TH" sz="1800"/>
              <a:t>.</a:t>
            </a:r>
            <a:r>
              <a:rPr lang="en-US" sz="1800"/>
              <a:t>org</a:t>
            </a:r>
            <a:r>
              <a:rPr lang="th-TH" sz="1800"/>
              <a:t>/</a:t>
            </a:r>
            <a:r>
              <a:rPr lang="en-US" sz="1800"/>
              <a:t>incident_notes</a:t>
            </a:r>
            <a:r>
              <a:rPr lang="th-TH" sz="1800"/>
              <a:t>/</a:t>
            </a:r>
            <a:r>
              <a:rPr lang="en-US" sz="1800"/>
              <a:t>IN-98.04</a:t>
            </a:r>
            <a:r>
              <a:rPr lang="th-TH" sz="1800"/>
              <a:t>.</a:t>
            </a:r>
            <a:r>
              <a:rPr lang="en-US" sz="1800"/>
              <a:t>html </a:t>
            </a:r>
            <a:endParaRPr lang="th-TH" sz="180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4082" name="Rectangle 2"/>
          <p:cNvSpPr>
            <a:spLocks noGrp="1" noChangeArrowheads="1"/>
          </p:cNvSpPr>
          <p:nvPr>
            <p:ph type="title"/>
          </p:nvPr>
        </p:nvSpPr>
        <p:spPr/>
        <p:txBody>
          <a:bodyPr lIns="0" tIns="0" rIns="0" bIns="0">
            <a:normAutofit/>
          </a:bodyPr>
          <a:lstStyle/>
          <a:p>
            <a:pPr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dirty="0" smtClean="0">
                <a:solidFill>
                  <a:schemeClr val="tx1"/>
                </a:solidFill>
                <a:effectLst>
                  <a:outerShdw blurRad="38100" dist="38100" dir="2700000" algn="tl">
                    <a:srgbClr val="C0C0C0"/>
                  </a:outerShdw>
                </a:effectLst>
                <a:ea typeface="SimSun" pitchFamily="2" charset="-122"/>
              </a:rPr>
              <a:t>Port Scanning : </a:t>
            </a:r>
            <a:r>
              <a:rPr lang="en-GB" altLang="zh-CN" sz="2900" dirty="0" smtClean="0">
                <a:solidFill>
                  <a:schemeClr val="tx1"/>
                </a:solidFill>
                <a:effectLst>
                  <a:outerShdw blurRad="38100" dist="38100" dir="2700000" algn="tl">
                    <a:srgbClr val="C0C0C0"/>
                  </a:outerShdw>
                </a:effectLst>
                <a:ea typeface="SimSun" pitchFamily="2" charset="-122"/>
              </a:rPr>
              <a:t>Stealth Mapping</a:t>
            </a:r>
          </a:p>
        </p:txBody>
      </p:sp>
      <p:sp>
        <p:nvSpPr>
          <p:cNvPr id="814083" name="Rectangle 3"/>
          <p:cNvSpPr>
            <a:spLocks noGrp="1" noChangeArrowheads="1"/>
          </p:cNvSpPr>
          <p:nvPr>
            <p:ph sz="quarter" idx="1"/>
          </p:nvPr>
        </p:nvSpPr>
        <p:spPr>
          <a:xfrm>
            <a:off x="609600" y="1589567"/>
            <a:ext cx="3886200" cy="1551401"/>
          </a:xfrm>
        </p:spPr>
        <p:txBody>
          <a:bodyPr lIns="0" tIns="0" rIns="0" bIns="0">
            <a:normAutofit/>
          </a:bodyPr>
          <a:lstStyle/>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1600" dirty="0" smtClean="0">
                <a:effectLst>
                  <a:outerShdw blurRad="38100" dist="38100" dir="2700000" algn="tl">
                    <a:srgbClr val="C0C0C0"/>
                  </a:outerShdw>
                </a:effectLst>
                <a:ea typeface="SimSun" pitchFamily="2" charset="-122"/>
              </a:rPr>
              <a:t>RFC793: to handle wrong state packets</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1400" dirty="0" smtClean="0">
                <a:effectLst>
                  <a:outerShdw blurRad="38100" dist="38100" dir="2700000" algn="tl">
                    <a:srgbClr val="C0C0C0"/>
                  </a:outerShdw>
                </a:effectLst>
                <a:ea typeface="SimSun" pitchFamily="2" charset="-122"/>
              </a:rPr>
              <a:t>closed ports : reply with a RESET packet to wrong state packets</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1400" dirty="0" smtClean="0">
                <a:effectLst>
                  <a:outerShdw blurRad="38100" dist="38100" dir="2700000" algn="tl">
                    <a:srgbClr val="C0C0C0"/>
                  </a:outerShdw>
                </a:effectLst>
                <a:ea typeface="SimSun" pitchFamily="2" charset="-122"/>
              </a:rPr>
              <a:t>opened ports : ignore any packet in question</a:t>
            </a:r>
          </a:p>
        </p:txBody>
      </p:sp>
      <p:sp>
        <p:nvSpPr>
          <p:cNvPr id="682" name="Content Placeholder 681"/>
          <p:cNvSpPr>
            <a:spLocks noGrp="1"/>
          </p:cNvSpPr>
          <p:nvPr>
            <p:ph sz="quarter" idx="2"/>
          </p:nvPr>
        </p:nvSpPr>
        <p:spPr>
          <a:xfrm>
            <a:off x="4844901" y="1589567"/>
            <a:ext cx="3886200" cy="1767425"/>
          </a:xfrm>
        </p:spPr>
        <p:txBody>
          <a:bodyPr>
            <a:normAutofit/>
          </a:bodyPr>
          <a:lstStyle/>
          <a:p>
            <a:pPr marL="323850" indent="-323850" algn="l" defTabSz="863600" rtl="0">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1600" dirty="0" smtClean="0">
                <a:effectLst>
                  <a:outerShdw blurRad="38100" dist="38100" dir="2700000" algn="tl">
                    <a:srgbClr val="C0C0C0"/>
                  </a:outerShdw>
                </a:effectLst>
                <a:ea typeface="SimSun" pitchFamily="2" charset="-122"/>
              </a:rPr>
              <a:t>Technique</a:t>
            </a:r>
          </a:p>
          <a:p>
            <a:pPr marL="701675" lvl="1" indent="-269875" algn="l" defTabSz="863600" rtl="0">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1400" dirty="0" smtClean="0">
                <a:effectLst>
                  <a:outerShdw blurRad="38100" dist="38100" dir="2700000" algn="tl">
                    <a:srgbClr val="C0C0C0"/>
                  </a:outerShdw>
                </a:effectLst>
                <a:ea typeface="SimSun" pitchFamily="2" charset="-122"/>
              </a:rPr>
              <a:t>A RST scan</a:t>
            </a:r>
          </a:p>
          <a:p>
            <a:pPr marL="701675" lvl="1" indent="-269875" algn="l" defTabSz="863600" rtl="0">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1400" dirty="0" smtClean="0">
                <a:effectLst>
                  <a:outerShdw blurRad="38100" dist="38100" dir="2700000" algn="tl">
                    <a:srgbClr val="C0C0C0"/>
                  </a:outerShdw>
                </a:effectLst>
                <a:ea typeface="SimSun" pitchFamily="2" charset="-122"/>
              </a:rPr>
              <a:t>A FIN probe with the FIN TCP flag set</a:t>
            </a:r>
          </a:p>
          <a:p>
            <a:pPr marL="701675" lvl="1" indent="-269875" algn="l" defTabSz="863600" rtl="0">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1400" dirty="0" smtClean="0">
                <a:effectLst>
                  <a:outerShdw blurRad="38100" dist="38100" dir="2700000" algn="tl">
                    <a:srgbClr val="C0C0C0"/>
                  </a:outerShdw>
                </a:effectLst>
                <a:ea typeface="SimSun" pitchFamily="2" charset="-122"/>
              </a:rPr>
              <a:t>An XMAS probe with : set FIN, URG, ACK, SYN, RST, PUSH flags set</a:t>
            </a:r>
          </a:p>
          <a:p>
            <a:pPr marL="701675" lvl="1" indent="-269875" algn="l" defTabSz="863600" rtl="0">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1400" dirty="0" smtClean="0">
                <a:effectLst>
                  <a:outerShdw blurRad="38100" dist="38100" dir="2700000" algn="tl">
                    <a:srgbClr val="C0C0C0"/>
                  </a:outerShdw>
                </a:effectLst>
                <a:ea typeface="SimSun" pitchFamily="2" charset="-122"/>
              </a:rPr>
              <a:t>A NULL probe with no TCP flags set</a:t>
            </a:r>
          </a:p>
          <a:p>
            <a:endParaRPr lang="en-US" dirty="0"/>
          </a:p>
        </p:txBody>
      </p:sp>
      <p:sp>
        <p:nvSpPr>
          <p:cNvPr id="23556" name="Rectangle 4"/>
          <p:cNvSpPr>
            <a:spLocks noChangeArrowheads="1"/>
          </p:cNvSpPr>
          <p:nvPr/>
        </p:nvSpPr>
        <p:spPr bwMode="auto">
          <a:xfrm>
            <a:off x="725488" y="3440113"/>
            <a:ext cx="7483475" cy="1311275"/>
          </a:xfrm>
          <a:prstGeom prst="rect">
            <a:avLst/>
          </a:prstGeom>
          <a:solidFill>
            <a:srgbClr val="FFFFCC"/>
          </a:solidFill>
          <a:ln w="9525">
            <a:solidFill>
              <a:schemeClr val="tx1"/>
            </a:solidFill>
            <a:miter lim="800000"/>
            <a:headEnd/>
            <a:tailEnd/>
          </a:ln>
        </p:spPr>
        <p:txBody>
          <a:bodyPr wrap="none" anchor="ctr"/>
          <a:lstStyle/>
          <a:p>
            <a:pPr algn="l" rtl="0"/>
            <a:endParaRPr lang="en-US"/>
          </a:p>
        </p:txBody>
      </p:sp>
      <p:grpSp>
        <p:nvGrpSpPr>
          <p:cNvPr id="2" name="Group 5"/>
          <p:cNvGrpSpPr>
            <a:grpSpLocks/>
          </p:cNvGrpSpPr>
          <p:nvPr/>
        </p:nvGrpSpPr>
        <p:grpSpPr bwMode="auto">
          <a:xfrm>
            <a:off x="6259513" y="3541713"/>
            <a:ext cx="600075" cy="754062"/>
            <a:chOff x="2470" y="1894"/>
            <a:chExt cx="466" cy="749"/>
          </a:xfrm>
        </p:grpSpPr>
        <p:grpSp>
          <p:nvGrpSpPr>
            <p:cNvPr id="3" name="Group 6"/>
            <p:cNvGrpSpPr>
              <a:grpSpLocks/>
            </p:cNvGrpSpPr>
            <p:nvPr/>
          </p:nvGrpSpPr>
          <p:grpSpPr bwMode="auto">
            <a:xfrm>
              <a:off x="2470" y="1896"/>
              <a:ext cx="466" cy="747"/>
              <a:chOff x="2470" y="1896"/>
              <a:chExt cx="466" cy="747"/>
            </a:xfrm>
          </p:grpSpPr>
          <p:sp>
            <p:nvSpPr>
              <p:cNvPr id="24034" name="Freeform 7"/>
              <p:cNvSpPr>
                <a:spLocks/>
              </p:cNvSpPr>
              <p:nvPr/>
            </p:nvSpPr>
            <p:spPr bwMode="auto">
              <a:xfrm>
                <a:off x="2487" y="2501"/>
                <a:ext cx="423" cy="142"/>
              </a:xfrm>
              <a:custGeom>
                <a:avLst/>
                <a:gdLst>
                  <a:gd name="T0" fmla="*/ 39 w 423"/>
                  <a:gd name="T1" fmla="*/ 85 h 142"/>
                  <a:gd name="T2" fmla="*/ 417 w 423"/>
                  <a:gd name="T3" fmla="*/ 0 h 142"/>
                  <a:gd name="T4" fmla="*/ 423 w 423"/>
                  <a:gd name="T5" fmla="*/ 28 h 142"/>
                  <a:gd name="T6" fmla="*/ 332 w 423"/>
                  <a:gd name="T7" fmla="*/ 142 h 142"/>
                  <a:gd name="T8" fmla="*/ 0 w 423"/>
                  <a:gd name="T9" fmla="*/ 127 h 142"/>
                  <a:gd name="T10" fmla="*/ 39 w 423"/>
                  <a:gd name="T11" fmla="*/ 85 h 142"/>
                  <a:gd name="T12" fmla="*/ 0 60000 65536"/>
                  <a:gd name="T13" fmla="*/ 0 60000 65536"/>
                  <a:gd name="T14" fmla="*/ 0 60000 65536"/>
                  <a:gd name="T15" fmla="*/ 0 60000 65536"/>
                  <a:gd name="T16" fmla="*/ 0 60000 65536"/>
                  <a:gd name="T17" fmla="*/ 0 60000 65536"/>
                  <a:gd name="T18" fmla="*/ 0 w 423"/>
                  <a:gd name="T19" fmla="*/ 0 h 142"/>
                  <a:gd name="T20" fmla="*/ 423 w 423"/>
                  <a:gd name="T21" fmla="*/ 142 h 142"/>
                </a:gdLst>
                <a:ahLst/>
                <a:cxnLst>
                  <a:cxn ang="T12">
                    <a:pos x="T0" y="T1"/>
                  </a:cxn>
                  <a:cxn ang="T13">
                    <a:pos x="T2" y="T3"/>
                  </a:cxn>
                  <a:cxn ang="T14">
                    <a:pos x="T4" y="T5"/>
                  </a:cxn>
                  <a:cxn ang="T15">
                    <a:pos x="T6" y="T7"/>
                  </a:cxn>
                  <a:cxn ang="T16">
                    <a:pos x="T8" y="T9"/>
                  </a:cxn>
                  <a:cxn ang="T17">
                    <a:pos x="T10" y="T11"/>
                  </a:cxn>
                </a:cxnLst>
                <a:rect l="T18" t="T19" r="T20" b="T21"/>
                <a:pathLst>
                  <a:path w="423" h="142">
                    <a:moveTo>
                      <a:pt x="39" y="85"/>
                    </a:moveTo>
                    <a:lnTo>
                      <a:pt x="417" y="0"/>
                    </a:lnTo>
                    <a:lnTo>
                      <a:pt x="423" y="28"/>
                    </a:lnTo>
                    <a:lnTo>
                      <a:pt x="332" y="142"/>
                    </a:lnTo>
                    <a:lnTo>
                      <a:pt x="0" y="127"/>
                    </a:lnTo>
                    <a:lnTo>
                      <a:pt x="39" y="85"/>
                    </a:lnTo>
                    <a:close/>
                  </a:path>
                </a:pathLst>
              </a:custGeom>
              <a:solidFill>
                <a:srgbClr val="404040"/>
              </a:solidFill>
              <a:ln w="9525">
                <a:noFill/>
                <a:round/>
                <a:headEnd/>
                <a:tailEnd/>
              </a:ln>
            </p:spPr>
            <p:txBody>
              <a:bodyPr/>
              <a:lstStyle/>
              <a:p>
                <a:pPr algn="l" rtl="0"/>
                <a:endParaRPr lang="en-US"/>
              </a:p>
            </p:txBody>
          </p:sp>
          <p:sp>
            <p:nvSpPr>
              <p:cNvPr id="24035" name="Freeform 8"/>
              <p:cNvSpPr>
                <a:spLocks/>
              </p:cNvSpPr>
              <p:nvPr/>
            </p:nvSpPr>
            <p:spPr bwMode="auto">
              <a:xfrm>
                <a:off x="2480" y="2500"/>
                <a:ext cx="423" cy="143"/>
              </a:xfrm>
              <a:custGeom>
                <a:avLst/>
                <a:gdLst>
                  <a:gd name="T0" fmla="*/ 39 w 423"/>
                  <a:gd name="T1" fmla="*/ 86 h 143"/>
                  <a:gd name="T2" fmla="*/ 417 w 423"/>
                  <a:gd name="T3" fmla="*/ 0 h 143"/>
                  <a:gd name="T4" fmla="*/ 423 w 423"/>
                  <a:gd name="T5" fmla="*/ 29 h 143"/>
                  <a:gd name="T6" fmla="*/ 332 w 423"/>
                  <a:gd name="T7" fmla="*/ 143 h 143"/>
                  <a:gd name="T8" fmla="*/ 0 w 423"/>
                  <a:gd name="T9" fmla="*/ 127 h 143"/>
                  <a:gd name="T10" fmla="*/ 39 w 423"/>
                  <a:gd name="T11" fmla="*/ 86 h 143"/>
                  <a:gd name="T12" fmla="*/ 0 60000 65536"/>
                  <a:gd name="T13" fmla="*/ 0 60000 65536"/>
                  <a:gd name="T14" fmla="*/ 0 60000 65536"/>
                  <a:gd name="T15" fmla="*/ 0 60000 65536"/>
                  <a:gd name="T16" fmla="*/ 0 60000 65536"/>
                  <a:gd name="T17" fmla="*/ 0 60000 65536"/>
                  <a:gd name="T18" fmla="*/ 0 w 423"/>
                  <a:gd name="T19" fmla="*/ 0 h 143"/>
                  <a:gd name="T20" fmla="*/ 423 w 423"/>
                  <a:gd name="T21" fmla="*/ 143 h 143"/>
                </a:gdLst>
                <a:ahLst/>
                <a:cxnLst>
                  <a:cxn ang="T12">
                    <a:pos x="T0" y="T1"/>
                  </a:cxn>
                  <a:cxn ang="T13">
                    <a:pos x="T2" y="T3"/>
                  </a:cxn>
                  <a:cxn ang="T14">
                    <a:pos x="T4" y="T5"/>
                  </a:cxn>
                  <a:cxn ang="T15">
                    <a:pos x="T6" y="T7"/>
                  </a:cxn>
                  <a:cxn ang="T16">
                    <a:pos x="T8" y="T9"/>
                  </a:cxn>
                  <a:cxn ang="T17">
                    <a:pos x="T10" y="T11"/>
                  </a:cxn>
                </a:cxnLst>
                <a:rect l="T18" t="T19" r="T20" b="T21"/>
                <a:pathLst>
                  <a:path w="423" h="143">
                    <a:moveTo>
                      <a:pt x="39" y="86"/>
                    </a:moveTo>
                    <a:lnTo>
                      <a:pt x="417" y="0"/>
                    </a:lnTo>
                    <a:lnTo>
                      <a:pt x="423" y="29"/>
                    </a:lnTo>
                    <a:lnTo>
                      <a:pt x="332" y="143"/>
                    </a:lnTo>
                    <a:lnTo>
                      <a:pt x="0" y="127"/>
                    </a:lnTo>
                    <a:lnTo>
                      <a:pt x="39" y="86"/>
                    </a:lnTo>
                    <a:close/>
                  </a:path>
                </a:pathLst>
              </a:custGeom>
              <a:solidFill>
                <a:srgbClr val="404040"/>
              </a:solidFill>
              <a:ln w="9525">
                <a:noFill/>
                <a:round/>
                <a:headEnd/>
                <a:tailEnd/>
              </a:ln>
            </p:spPr>
            <p:txBody>
              <a:bodyPr/>
              <a:lstStyle/>
              <a:p>
                <a:pPr algn="l" rtl="0"/>
                <a:endParaRPr lang="en-US"/>
              </a:p>
            </p:txBody>
          </p:sp>
          <p:sp>
            <p:nvSpPr>
              <p:cNvPr id="24036" name="Freeform 9"/>
              <p:cNvSpPr>
                <a:spLocks/>
              </p:cNvSpPr>
              <p:nvPr/>
            </p:nvSpPr>
            <p:spPr bwMode="auto">
              <a:xfrm>
                <a:off x="2510" y="2513"/>
                <a:ext cx="426" cy="121"/>
              </a:xfrm>
              <a:custGeom>
                <a:avLst/>
                <a:gdLst>
                  <a:gd name="T0" fmla="*/ 0 w 426"/>
                  <a:gd name="T1" fmla="*/ 40 h 121"/>
                  <a:gd name="T2" fmla="*/ 398 w 426"/>
                  <a:gd name="T3" fmla="*/ 0 h 121"/>
                  <a:gd name="T4" fmla="*/ 426 w 426"/>
                  <a:gd name="T5" fmla="*/ 3 h 121"/>
                  <a:gd name="T6" fmla="*/ 332 w 426"/>
                  <a:gd name="T7" fmla="*/ 121 h 121"/>
                  <a:gd name="T8" fmla="*/ 0 w 426"/>
                  <a:gd name="T9" fmla="*/ 106 h 121"/>
                  <a:gd name="T10" fmla="*/ 0 w 426"/>
                  <a:gd name="T11" fmla="*/ 40 h 121"/>
                  <a:gd name="T12" fmla="*/ 0 60000 65536"/>
                  <a:gd name="T13" fmla="*/ 0 60000 65536"/>
                  <a:gd name="T14" fmla="*/ 0 60000 65536"/>
                  <a:gd name="T15" fmla="*/ 0 60000 65536"/>
                  <a:gd name="T16" fmla="*/ 0 60000 65536"/>
                  <a:gd name="T17" fmla="*/ 0 60000 65536"/>
                  <a:gd name="T18" fmla="*/ 0 w 426"/>
                  <a:gd name="T19" fmla="*/ 0 h 121"/>
                  <a:gd name="T20" fmla="*/ 426 w 426"/>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426" h="121">
                    <a:moveTo>
                      <a:pt x="0" y="40"/>
                    </a:moveTo>
                    <a:lnTo>
                      <a:pt x="398" y="0"/>
                    </a:lnTo>
                    <a:lnTo>
                      <a:pt x="426" y="3"/>
                    </a:lnTo>
                    <a:lnTo>
                      <a:pt x="332" y="121"/>
                    </a:lnTo>
                    <a:lnTo>
                      <a:pt x="0" y="106"/>
                    </a:lnTo>
                    <a:lnTo>
                      <a:pt x="0" y="40"/>
                    </a:lnTo>
                    <a:close/>
                  </a:path>
                </a:pathLst>
              </a:custGeom>
              <a:solidFill>
                <a:srgbClr val="404040"/>
              </a:solidFill>
              <a:ln w="9525">
                <a:noFill/>
                <a:round/>
                <a:headEnd/>
                <a:tailEnd/>
              </a:ln>
            </p:spPr>
            <p:txBody>
              <a:bodyPr/>
              <a:lstStyle/>
              <a:p>
                <a:pPr algn="l" rtl="0"/>
                <a:endParaRPr lang="en-US"/>
              </a:p>
            </p:txBody>
          </p:sp>
          <p:sp>
            <p:nvSpPr>
              <p:cNvPr id="24037" name="Freeform 10"/>
              <p:cNvSpPr>
                <a:spLocks/>
              </p:cNvSpPr>
              <p:nvPr/>
            </p:nvSpPr>
            <p:spPr bwMode="auto">
              <a:xfrm>
                <a:off x="2472" y="1910"/>
                <a:ext cx="363" cy="719"/>
              </a:xfrm>
              <a:custGeom>
                <a:avLst/>
                <a:gdLst>
                  <a:gd name="T0" fmla="*/ 0 w 363"/>
                  <a:gd name="T1" fmla="*/ 701 h 719"/>
                  <a:gd name="T2" fmla="*/ 0 w 363"/>
                  <a:gd name="T3" fmla="*/ 0 h 719"/>
                  <a:gd name="T4" fmla="*/ 363 w 363"/>
                  <a:gd name="T5" fmla="*/ 0 h 719"/>
                  <a:gd name="T6" fmla="*/ 363 w 363"/>
                  <a:gd name="T7" fmla="*/ 719 h 719"/>
                  <a:gd name="T8" fmla="*/ 0 w 363"/>
                  <a:gd name="T9" fmla="*/ 701 h 719"/>
                  <a:gd name="T10" fmla="*/ 0 60000 65536"/>
                  <a:gd name="T11" fmla="*/ 0 60000 65536"/>
                  <a:gd name="T12" fmla="*/ 0 60000 65536"/>
                  <a:gd name="T13" fmla="*/ 0 60000 65536"/>
                  <a:gd name="T14" fmla="*/ 0 60000 65536"/>
                  <a:gd name="T15" fmla="*/ 0 w 363"/>
                  <a:gd name="T16" fmla="*/ 0 h 719"/>
                  <a:gd name="T17" fmla="*/ 363 w 363"/>
                  <a:gd name="T18" fmla="*/ 719 h 719"/>
                </a:gdLst>
                <a:ahLst/>
                <a:cxnLst>
                  <a:cxn ang="T10">
                    <a:pos x="T0" y="T1"/>
                  </a:cxn>
                  <a:cxn ang="T11">
                    <a:pos x="T2" y="T3"/>
                  </a:cxn>
                  <a:cxn ang="T12">
                    <a:pos x="T4" y="T5"/>
                  </a:cxn>
                  <a:cxn ang="T13">
                    <a:pos x="T6" y="T7"/>
                  </a:cxn>
                  <a:cxn ang="T14">
                    <a:pos x="T8" y="T9"/>
                  </a:cxn>
                </a:cxnLst>
                <a:rect l="T15" t="T16" r="T17" b="T18"/>
                <a:pathLst>
                  <a:path w="363" h="719">
                    <a:moveTo>
                      <a:pt x="0" y="701"/>
                    </a:moveTo>
                    <a:lnTo>
                      <a:pt x="0" y="0"/>
                    </a:lnTo>
                    <a:lnTo>
                      <a:pt x="363" y="0"/>
                    </a:lnTo>
                    <a:lnTo>
                      <a:pt x="363" y="719"/>
                    </a:lnTo>
                    <a:lnTo>
                      <a:pt x="0" y="701"/>
                    </a:lnTo>
                    <a:close/>
                  </a:path>
                </a:pathLst>
              </a:custGeom>
              <a:solidFill>
                <a:srgbClr val="949999"/>
              </a:solidFill>
              <a:ln w="9525">
                <a:noFill/>
                <a:round/>
                <a:headEnd/>
                <a:tailEnd/>
              </a:ln>
            </p:spPr>
            <p:txBody>
              <a:bodyPr/>
              <a:lstStyle/>
              <a:p>
                <a:pPr algn="l" rtl="0"/>
                <a:endParaRPr lang="en-US"/>
              </a:p>
            </p:txBody>
          </p:sp>
          <p:sp>
            <p:nvSpPr>
              <p:cNvPr id="24038" name="Freeform 11"/>
              <p:cNvSpPr>
                <a:spLocks/>
              </p:cNvSpPr>
              <p:nvPr/>
            </p:nvSpPr>
            <p:spPr bwMode="auto">
              <a:xfrm>
                <a:off x="2471" y="261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4039" name="Freeform 12"/>
              <p:cNvSpPr>
                <a:spLocks/>
              </p:cNvSpPr>
              <p:nvPr/>
            </p:nvSpPr>
            <p:spPr bwMode="auto">
              <a:xfrm>
                <a:off x="2835" y="19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040" name="Freeform 13"/>
              <p:cNvSpPr>
                <a:spLocks/>
              </p:cNvSpPr>
              <p:nvPr/>
            </p:nvSpPr>
            <p:spPr bwMode="auto">
              <a:xfrm>
                <a:off x="2478" y="1896"/>
                <a:ext cx="336" cy="741"/>
              </a:xfrm>
              <a:custGeom>
                <a:avLst/>
                <a:gdLst>
                  <a:gd name="T0" fmla="*/ 336 w 336"/>
                  <a:gd name="T1" fmla="*/ 741 h 741"/>
                  <a:gd name="T2" fmla="*/ 336 w 336"/>
                  <a:gd name="T3" fmla="*/ 0 h 741"/>
                  <a:gd name="T4" fmla="*/ 0 w 336"/>
                  <a:gd name="T5" fmla="*/ 5 h 741"/>
                  <a:gd name="T6" fmla="*/ 0 w 336"/>
                  <a:gd name="T7" fmla="*/ 184 h 741"/>
                  <a:gd name="T8" fmla="*/ 6 w 336"/>
                  <a:gd name="T9" fmla="*/ 185 h 741"/>
                  <a:gd name="T10" fmla="*/ 6 w 336"/>
                  <a:gd name="T11" fmla="*/ 190 h 741"/>
                  <a:gd name="T12" fmla="*/ 0 w 336"/>
                  <a:gd name="T13" fmla="*/ 192 h 741"/>
                  <a:gd name="T14" fmla="*/ 0 w 336"/>
                  <a:gd name="T15" fmla="*/ 348 h 741"/>
                  <a:gd name="T16" fmla="*/ 7 w 336"/>
                  <a:gd name="T17" fmla="*/ 348 h 741"/>
                  <a:gd name="T18" fmla="*/ 7 w 336"/>
                  <a:gd name="T19" fmla="*/ 353 h 741"/>
                  <a:gd name="T20" fmla="*/ 0 w 336"/>
                  <a:gd name="T21" fmla="*/ 354 h 741"/>
                  <a:gd name="T22" fmla="*/ 0 w 336"/>
                  <a:gd name="T23" fmla="*/ 511 h 741"/>
                  <a:gd name="T24" fmla="*/ 7 w 336"/>
                  <a:gd name="T25" fmla="*/ 511 h 741"/>
                  <a:gd name="T26" fmla="*/ 7 w 336"/>
                  <a:gd name="T27" fmla="*/ 516 h 741"/>
                  <a:gd name="T28" fmla="*/ 0 w 336"/>
                  <a:gd name="T29" fmla="*/ 518 h 741"/>
                  <a:gd name="T30" fmla="*/ 0 w 336"/>
                  <a:gd name="T31" fmla="*/ 677 h 741"/>
                  <a:gd name="T32" fmla="*/ 7 w 336"/>
                  <a:gd name="T33" fmla="*/ 677 h 741"/>
                  <a:gd name="T34" fmla="*/ 7 w 336"/>
                  <a:gd name="T35" fmla="*/ 683 h 741"/>
                  <a:gd name="T36" fmla="*/ 0 w 336"/>
                  <a:gd name="T37" fmla="*/ 684 h 741"/>
                  <a:gd name="T38" fmla="*/ 0 w 336"/>
                  <a:gd name="T39" fmla="*/ 725 h 741"/>
                  <a:gd name="T40" fmla="*/ 336 w 336"/>
                  <a:gd name="T41" fmla="*/ 741 h 74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6"/>
                  <a:gd name="T64" fmla="*/ 0 h 741"/>
                  <a:gd name="T65" fmla="*/ 336 w 336"/>
                  <a:gd name="T66" fmla="*/ 741 h 74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6" h="741">
                    <a:moveTo>
                      <a:pt x="336" y="741"/>
                    </a:moveTo>
                    <a:lnTo>
                      <a:pt x="336" y="0"/>
                    </a:lnTo>
                    <a:lnTo>
                      <a:pt x="0" y="5"/>
                    </a:lnTo>
                    <a:lnTo>
                      <a:pt x="0" y="184"/>
                    </a:lnTo>
                    <a:lnTo>
                      <a:pt x="6" y="185"/>
                    </a:lnTo>
                    <a:lnTo>
                      <a:pt x="6" y="190"/>
                    </a:lnTo>
                    <a:lnTo>
                      <a:pt x="0" y="192"/>
                    </a:lnTo>
                    <a:lnTo>
                      <a:pt x="0" y="348"/>
                    </a:lnTo>
                    <a:lnTo>
                      <a:pt x="7" y="348"/>
                    </a:lnTo>
                    <a:lnTo>
                      <a:pt x="7" y="353"/>
                    </a:lnTo>
                    <a:lnTo>
                      <a:pt x="0" y="354"/>
                    </a:lnTo>
                    <a:lnTo>
                      <a:pt x="0" y="511"/>
                    </a:lnTo>
                    <a:lnTo>
                      <a:pt x="7" y="511"/>
                    </a:lnTo>
                    <a:lnTo>
                      <a:pt x="7" y="516"/>
                    </a:lnTo>
                    <a:lnTo>
                      <a:pt x="0" y="518"/>
                    </a:lnTo>
                    <a:lnTo>
                      <a:pt x="0" y="677"/>
                    </a:lnTo>
                    <a:lnTo>
                      <a:pt x="7" y="677"/>
                    </a:lnTo>
                    <a:lnTo>
                      <a:pt x="7" y="683"/>
                    </a:lnTo>
                    <a:lnTo>
                      <a:pt x="0" y="684"/>
                    </a:lnTo>
                    <a:lnTo>
                      <a:pt x="0" y="725"/>
                    </a:lnTo>
                    <a:lnTo>
                      <a:pt x="336" y="741"/>
                    </a:lnTo>
                    <a:close/>
                  </a:path>
                </a:pathLst>
              </a:custGeom>
              <a:solidFill>
                <a:srgbClr val="ADB0B0"/>
              </a:solidFill>
              <a:ln w="9525">
                <a:noFill/>
                <a:round/>
                <a:headEnd/>
                <a:tailEnd/>
              </a:ln>
            </p:spPr>
            <p:txBody>
              <a:bodyPr/>
              <a:lstStyle/>
              <a:p>
                <a:pPr algn="l" rtl="0"/>
                <a:endParaRPr lang="en-US"/>
              </a:p>
            </p:txBody>
          </p:sp>
          <p:sp>
            <p:nvSpPr>
              <p:cNvPr id="24041" name="Freeform 14"/>
              <p:cNvSpPr>
                <a:spLocks/>
              </p:cNvSpPr>
              <p:nvPr/>
            </p:nvSpPr>
            <p:spPr bwMode="auto">
              <a:xfrm>
                <a:off x="2814" y="1896"/>
                <a:ext cx="8" cy="741"/>
              </a:xfrm>
              <a:custGeom>
                <a:avLst/>
                <a:gdLst>
                  <a:gd name="T0" fmla="*/ 0 w 8"/>
                  <a:gd name="T1" fmla="*/ 741 h 741"/>
                  <a:gd name="T2" fmla="*/ 0 w 8"/>
                  <a:gd name="T3" fmla="*/ 0 h 741"/>
                  <a:gd name="T4" fmla="*/ 8 w 8"/>
                  <a:gd name="T5" fmla="*/ 5 h 741"/>
                  <a:gd name="T6" fmla="*/ 8 w 8"/>
                  <a:gd name="T7" fmla="*/ 733 h 741"/>
                  <a:gd name="T8" fmla="*/ 0 w 8"/>
                  <a:gd name="T9" fmla="*/ 741 h 741"/>
                  <a:gd name="T10" fmla="*/ 0 60000 65536"/>
                  <a:gd name="T11" fmla="*/ 0 60000 65536"/>
                  <a:gd name="T12" fmla="*/ 0 60000 65536"/>
                  <a:gd name="T13" fmla="*/ 0 60000 65536"/>
                  <a:gd name="T14" fmla="*/ 0 60000 65536"/>
                  <a:gd name="T15" fmla="*/ 0 w 8"/>
                  <a:gd name="T16" fmla="*/ 0 h 741"/>
                  <a:gd name="T17" fmla="*/ 8 w 8"/>
                  <a:gd name="T18" fmla="*/ 741 h 741"/>
                </a:gdLst>
                <a:ahLst/>
                <a:cxnLst>
                  <a:cxn ang="T10">
                    <a:pos x="T0" y="T1"/>
                  </a:cxn>
                  <a:cxn ang="T11">
                    <a:pos x="T2" y="T3"/>
                  </a:cxn>
                  <a:cxn ang="T12">
                    <a:pos x="T4" y="T5"/>
                  </a:cxn>
                  <a:cxn ang="T13">
                    <a:pos x="T6" y="T7"/>
                  </a:cxn>
                  <a:cxn ang="T14">
                    <a:pos x="T8" y="T9"/>
                  </a:cxn>
                </a:cxnLst>
                <a:rect l="T15" t="T16" r="T17" b="T18"/>
                <a:pathLst>
                  <a:path w="8" h="741">
                    <a:moveTo>
                      <a:pt x="0" y="741"/>
                    </a:moveTo>
                    <a:lnTo>
                      <a:pt x="0" y="0"/>
                    </a:lnTo>
                    <a:lnTo>
                      <a:pt x="8" y="5"/>
                    </a:lnTo>
                    <a:lnTo>
                      <a:pt x="8" y="733"/>
                    </a:lnTo>
                    <a:lnTo>
                      <a:pt x="0" y="741"/>
                    </a:lnTo>
                    <a:close/>
                  </a:path>
                </a:pathLst>
              </a:custGeom>
              <a:solidFill>
                <a:srgbClr val="787D7D"/>
              </a:solidFill>
              <a:ln w="9525">
                <a:noFill/>
                <a:round/>
                <a:headEnd/>
                <a:tailEnd/>
              </a:ln>
            </p:spPr>
            <p:txBody>
              <a:bodyPr/>
              <a:lstStyle/>
              <a:p>
                <a:pPr algn="l" rtl="0"/>
                <a:endParaRPr lang="en-US"/>
              </a:p>
            </p:txBody>
          </p:sp>
          <p:sp>
            <p:nvSpPr>
              <p:cNvPr id="24042" name="Freeform 15"/>
              <p:cNvSpPr>
                <a:spLocks/>
              </p:cNvSpPr>
              <p:nvPr/>
            </p:nvSpPr>
            <p:spPr bwMode="auto">
              <a:xfrm>
                <a:off x="2835" y="1910"/>
                <a:ext cx="92" cy="719"/>
              </a:xfrm>
              <a:custGeom>
                <a:avLst/>
                <a:gdLst>
                  <a:gd name="T0" fmla="*/ 0 w 92"/>
                  <a:gd name="T1" fmla="*/ 719 h 719"/>
                  <a:gd name="T2" fmla="*/ 0 w 92"/>
                  <a:gd name="T3" fmla="*/ 0 h 719"/>
                  <a:gd name="T4" fmla="*/ 92 w 92"/>
                  <a:gd name="T5" fmla="*/ 25 h 719"/>
                  <a:gd name="T6" fmla="*/ 92 w 92"/>
                  <a:gd name="T7" fmla="*/ 607 h 719"/>
                  <a:gd name="T8" fmla="*/ 0 w 92"/>
                  <a:gd name="T9" fmla="*/ 719 h 719"/>
                  <a:gd name="T10" fmla="*/ 0 60000 65536"/>
                  <a:gd name="T11" fmla="*/ 0 60000 65536"/>
                  <a:gd name="T12" fmla="*/ 0 60000 65536"/>
                  <a:gd name="T13" fmla="*/ 0 60000 65536"/>
                  <a:gd name="T14" fmla="*/ 0 60000 65536"/>
                  <a:gd name="T15" fmla="*/ 0 w 92"/>
                  <a:gd name="T16" fmla="*/ 0 h 719"/>
                  <a:gd name="T17" fmla="*/ 92 w 92"/>
                  <a:gd name="T18" fmla="*/ 719 h 719"/>
                </a:gdLst>
                <a:ahLst/>
                <a:cxnLst>
                  <a:cxn ang="T10">
                    <a:pos x="T0" y="T1"/>
                  </a:cxn>
                  <a:cxn ang="T11">
                    <a:pos x="T2" y="T3"/>
                  </a:cxn>
                  <a:cxn ang="T12">
                    <a:pos x="T4" y="T5"/>
                  </a:cxn>
                  <a:cxn ang="T13">
                    <a:pos x="T6" y="T7"/>
                  </a:cxn>
                  <a:cxn ang="T14">
                    <a:pos x="T8" y="T9"/>
                  </a:cxn>
                </a:cxnLst>
                <a:rect l="T15" t="T16" r="T17" b="T18"/>
                <a:pathLst>
                  <a:path w="92" h="719">
                    <a:moveTo>
                      <a:pt x="0" y="719"/>
                    </a:moveTo>
                    <a:lnTo>
                      <a:pt x="0" y="0"/>
                    </a:lnTo>
                    <a:lnTo>
                      <a:pt x="92" y="25"/>
                    </a:lnTo>
                    <a:lnTo>
                      <a:pt x="92" y="607"/>
                    </a:lnTo>
                    <a:lnTo>
                      <a:pt x="0" y="719"/>
                    </a:lnTo>
                    <a:close/>
                  </a:path>
                </a:pathLst>
              </a:custGeom>
              <a:solidFill>
                <a:srgbClr val="787D7D"/>
              </a:solidFill>
              <a:ln w="9525">
                <a:noFill/>
                <a:round/>
                <a:headEnd/>
                <a:tailEnd/>
              </a:ln>
            </p:spPr>
            <p:txBody>
              <a:bodyPr/>
              <a:lstStyle/>
              <a:p>
                <a:pPr algn="l" rtl="0"/>
                <a:endParaRPr lang="en-US"/>
              </a:p>
            </p:txBody>
          </p:sp>
          <p:sp>
            <p:nvSpPr>
              <p:cNvPr id="24043" name="Freeform 16"/>
              <p:cNvSpPr>
                <a:spLocks/>
              </p:cNvSpPr>
              <p:nvPr/>
            </p:nvSpPr>
            <p:spPr bwMode="auto">
              <a:xfrm>
                <a:off x="2478" y="2573"/>
                <a:ext cx="336" cy="65"/>
              </a:xfrm>
              <a:custGeom>
                <a:avLst/>
                <a:gdLst>
                  <a:gd name="T0" fmla="*/ 0 w 336"/>
                  <a:gd name="T1" fmla="*/ 48 h 65"/>
                  <a:gd name="T2" fmla="*/ 0 w 336"/>
                  <a:gd name="T3" fmla="*/ 7 h 65"/>
                  <a:gd name="T4" fmla="*/ 7 w 336"/>
                  <a:gd name="T5" fmla="*/ 6 h 65"/>
                  <a:gd name="T6" fmla="*/ 7 w 336"/>
                  <a:gd name="T7" fmla="*/ 0 h 65"/>
                  <a:gd name="T8" fmla="*/ 0 w 336"/>
                  <a:gd name="T9" fmla="*/ 0 h 65"/>
                  <a:gd name="T10" fmla="*/ 336 w 336"/>
                  <a:gd name="T11" fmla="*/ 16 h 65"/>
                  <a:gd name="T12" fmla="*/ 336 w 336"/>
                  <a:gd name="T13" fmla="*/ 65 h 65"/>
                  <a:gd name="T14" fmla="*/ 0 w 336"/>
                  <a:gd name="T15" fmla="*/ 48 h 65"/>
                  <a:gd name="T16" fmla="*/ 0 60000 65536"/>
                  <a:gd name="T17" fmla="*/ 0 60000 65536"/>
                  <a:gd name="T18" fmla="*/ 0 60000 65536"/>
                  <a:gd name="T19" fmla="*/ 0 60000 65536"/>
                  <a:gd name="T20" fmla="*/ 0 60000 65536"/>
                  <a:gd name="T21" fmla="*/ 0 60000 65536"/>
                  <a:gd name="T22" fmla="*/ 0 60000 65536"/>
                  <a:gd name="T23" fmla="*/ 0 60000 65536"/>
                  <a:gd name="T24" fmla="*/ 0 w 336"/>
                  <a:gd name="T25" fmla="*/ 0 h 65"/>
                  <a:gd name="T26" fmla="*/ 336 w 33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6" h="65">
                    <a:moveTo>
                      <a:pt x="0" y="48"/>
                    </a:moveTo>
                    <a:lnTo>
                      <a:pt x="0" y="7"/>
                    </a:lnTo>
                    <a:lnTo>
                      <a:pt x="7" y="6"/>
                    </a:lnTo>
                    <a:lnTo>
                      <a:pt x="7" y="0"/>
                    </a:lnTo>
                    <a:lnTo>
                      <a:pt x="0" y="0"/>
                    </a:lnTo>
                    <a:lnTo>
                      <a:pt x="336" y="16"/>
                    </a:lnTo>
                    <a:lnTo>
                      <a:pt x="336" y="65"/>
                    </a:lnTo>
                    <a:lnTo>
                      <a:pt x="0" y="48"/>
                    </a:lnTo>
                    <a:close/>
                  </a:path>
                </a:pathLst>
              </a:custGeom>
              <a:solidFill>
                <a:srgbClr val="617087"/>
              </a:solidFill>
              <a:ln w="9525">
                <a:noFill/>
                <a:round/>
                <a:headEnd/>
                <a:tailEnd/>
              </a:ln>
            </p:spPr>
            <p:txBody>
              <a:bodyPr/>
              <a:lstStyle/>
              <a:p>
                <a:pPr algn="l" rtl="0"/>
                <a:endParaRPr lang="en-US"/>
              </a:p>
            </p:txBody>
          </p:sp>
          <p:sp>
            <p:nvSpPr>
              <p:cNvPr id="24044" name="Freeform 17"/>
              <p:cNvSpPr>
                <a:spLocks/>
              </p:cNvSpPr>
              <p:nvPr/>
            </p:nvSpPr>
            <p:spPr bwMode="auto">
              <a:xfrm>
                <a:off x="2470" y="1907"/>
                <a:ext cx="363" cy="702"/>
              </a:xfrm>
              <a:custGeom>
                <a:avLst/>
                <a:gdLst>
                  <a:gd name="T0" fmla="*/ 0 w 363"/>
                  <a:gd name="T1" fmla="*/ 702 h 702"/>
                  <a:gd name="T2" fmla="*/ 0 w 363"/>
                  <a:gd name="T3" fmla="*/ 0 h 702"/>
                  <a:gd name="T4" fmla="*/ 363 w 363"/>
                  <a:gd name="T5" fmla="*/ 0 h 702"/>
                  <a:gd name="T6" fmla="*/ 0 60000 65536"/>
                  <a:gd name="T7" fmla="*/ 0 60000 65536"/>
                  <a:gd name="T8" fmla="*/ 0 60000 65536"/>
                  <a:gd name="T9" fmla="*/ 0 w 363"/>
                  <a:gd name="T10" fmla="*/ 0 h 702"/>
                  <a:gd name="T11" fmla="*/ 363 w 363"/>
                  <a:gd name="T12" fmla="*/ 702 h 702"/>
                </a:gdLst>
                <a:ahLst/>
                <a:cxnLst>
                  <a:cxn ang="T6">
                    <a:pos x="T0" y="T1"/>
                  </a:cxn>
                  <a:cxn ang="T7">
                    <a:pos x="T2" y="T3"/>
                  </a:cxn>
                  <a:cxn ang="T8">
                    <a:pos x="T4" y="T5"/>
                  </a:cxn>
                </a:cxnLst>
                <a:rect l="T9" t="T10" r="T11" b="T12"/>
                <a:pathLst>
                  <a:path w="363" h="702">
                    <a:moveTo>
                      <a:pt x="0" y="702"/>
                    </a:moveTo>
                    <a:lnTo>
                      <a:pt x="0" y="0"/>
                    </a:lnTo>
                    <a:lnTo>
                      <a:pt x="363" y="0"/>
                    </a:lnTo>
                  </a:path>
                </a:pathLst>
              </a:custGeom>
              <a:noFill/>
              <a:ln w="7938">
                <a:solidFill>
                  <a:srgbClr val="E2E5E5"/>
                </a:solidFill>
                <a:prstDash val="solid"/>
                <a:round/>
                <a:headEnd/>
                <a:tailEnd/>
              </a:ln>
            </p:spPr>
            <p:txBody>
              <a:bodyPr/>
              <a:lstStyle/>
              <a:p>
                <a:pPr algn="l" rtl="0"/>
                <a:endParaRPr lang="en-US"/>
              </a:p>
            </p:txBody>
          </p:sp>
          <p:sp>
            <p:nvSpPr>
              <p:cNvPr id="24045" name="Freeform 18"/>
              <p:cNvSpPr>
                <a:spLocks/>
              </p:cNvSpPr>
              <p:nvPr/>
            </p:nvSpPr>
            <p:spPr bwMode="auto">
              <a:xfrm>
                <a:off x="2476" y="2577"/>
                <a:ext cx="6" cy="42"/>
              </a:xfrm>
              <a:custGeom>
                <a:avLst/>
                <a:gdLst>
                  <a:gd name="T0" fmla="*/ 0 w 6"/>
                  <a:gd name="T1" fmla="*/ 42 h 42"/>
                  <a:gd name="T2" fmla="*/ 0 w 6"/>
                  <a:gd name="T3" fmla="*/ 1 h 42"/>
                  <a:gd name="T4" fmla="*/ 6 w 6"/>
                  <a:gd name="T5" fmla="*/ 0 h 42"/>
                  <a:gd name="T6" fmla="*/ 0 60000 65536"/>
                  <a:gd name="T7" fmla="*/ 0 60000 65536"/>
                  <a:gd name="T8" fmla="*/ 0 60000 65536"/>
                  <a:gd name="T9" fmla="*/ 0 w 6"/>
                  <a:gd name="T10" fmla="*/ 0 h 42"/>
                  <a:gd name="T11" fmla="*/ 6 w 6"/>
                  <a:gd name="T12" fmla="*/ 42 h 42"/>
                </a:gdLst>
                <a:ahLst/>
                <a:cxnLst>
                  <a:cxn ang="T6">
                    <a:pos x="T0" y="T1"/>
                  </a:cxn>
                  <a:cxn ang="T7">
                    <a:pos x="T2" y="T3"/>
                  </a:cxn>
                  <a:cxn ang="T8">
                    <a:pos x="T4" y="T5"/>
                  </a:cxn>
                </a:cxnLst>
                <a:rect l="T9" t="T10" r="T11" b="T12"/>
                <a:pathLst>
                  <a:path w="6" h="42">
                    <a:moveTo>
                      <a:pt x="0" y="42"/>
                    </a:moveTo>
                    <a:lnTo>
                      <a:pt x="0" y="1"/>
                    </a:lnTo>
                    <a:lnTo>
                      <a:pt x="6" y="0"/>
                    </a:lnTo>
                  </a:path>
                </a:pathLst>
              </a:custGeom>
              <a:noFill/>
              <a:ln w="7938">
                <a:solidFill>
                  <a:srgbClr val="D1D4DE"/>
                </a:solidFill>
                <a:prstDash val="solid"/>
                <a:round/>
                <a:headEnd/>
                <a:tailEnd/>
              </a:ln>
            </p:spPr>
            <p:txBody>
              <a:bodyPr/>
              <a:lstStyle/>
              <a:p>
                <a:pPr algn="l" rtl="0"/>
                <a:endParaRPr lang="en-US"/>
              </a:p>
            </p:txBody>
          </p:sp>
          <p:sp>
            <p:nvSpPr>
              <p:cNvPr id="24046" name="Freeform 19"/>
              <p:cNvSpPr>
                <a:spLocks/>
              </p:cNvSpPr>
              <p:nvPr/>
            </p:nvSpPr>
            <p:spPr bwMode="auto">
              <a:xfrm>
                <a:off x="2477" y="262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D1D4DE"/>
              </a:solidFill>
              <a:ln w="9525">
                <a:noFill/>
                <a:round/>
                <a:headEnd/>
                <a:tailEnd/>
              </a:ln>
            </p:spPr>
            <p:txBody>
              <a:bodyPr/>
              <a:lstStyle/>
              <a:p>
                <a:pPr algn="l" rtl="0"/>
                <a:endParaRPr lang="en-US"/>
              </a:p>
            </p:txBody>
          </p:sp>
          <p:sp>
            <p:nvSpPr>
              <p:cNvPr id="24047" name="Freeform 20"/>
              <p:cNvSpPr>
                <a:spLocks/>
              </p:cNvSpPr>
              <p:nvPr/>
            </p:nvSpPr>
            <p:spPr bwMode="auto">
              <a:xfrm>
                <a:off x="2485" y="257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pPr algn="l" rtl="0"/>
                <a:endParaRPr lang="en-US"/>
              </a:p>
            </p:txBody>
          </p:sp>
          <p:sp>
            <p:nvSpPr>
              <p:cNvPr id="24048" name="Freeform 21"/>
              <p:cNvSpPr>
                <a:spLocks/>
              </p:cNvSpPr>
              <p:nvPr/>
            </p:nvSpPr>
            <p:spPr bwMode="auto">
              <a:xfrm>
                <a:off x="2814" y="2581"/>
                <a:ext cx="8" cy="56"/>
              </a:xfrm>
              <a:custGeom>
                <a:avLst/>
                <a:gdLst>
                  <a:gd name="T0" fmla="*/ 0 w 8"/>
                  <a:gd name="T1" fmla="*/ 56 h 56"/>
                  <a:gd name="T2" fmla="*/ 0 w 8"/>
                  <a:gd name="T3" fmla="*/ 8 h 56"/>
                  <a:gd name="T4" fmla="*/ 8 w 8"/>
                  <a:gd name="T5" fmla="*/ 0 h 56"/>
                  <a:gd name="T6" fmla="*/ 8 w 8"/>
                  <a:gd name="T7" fmla="*/ 47 h 56"/>
                  <a:gd name="T8" fmla="*/ 0 w 8"/>
                  <a:gd name="T9" fmla="*/ 56 h 56"/>
                  <a:gd name="T10" fmla="*/ 0 60000 65536"/>
                  <a:gd name="T11" fmla="*/ 0 60000 65536"/>
                  <a:gd name="T12" fmla="*/ 0 60000 65536"/>
                  <a:gd name="T13" fmla="*/ 0 60000 65536"/>
                  <a:gd name="T14" fmla="*/ 0 60000 65536"/>
                  <a:gd name="T15" fmla="*/ 0 w 8"/>
                  <a:gd name="T16" fmla="*/ 0 h 56"/>
                  <a:gd name="T17" fmla="*/ 8 w 8"/>
                  <a:gd name="T18" fmla="*/ 56 h 56"/>
                </a:gdLst>
                <a:ahLst/>
                <a:cxnLst>
                  <a:cxn ang="T10">
                    <a:pos x="T0" y="T1"/>
                  </a:cxn>
                  <a:cxn ang="T11">
                    <a:pos x="T2" y="T3"/>
                  </a:cxn>
                  <a:cxn ang="T12">
                    <a:pos x="T4" y="T5"/>
                  </a:cxn>
                  <a:cxn ang="T13">
                    <a:pos x="T6" y="T7"/>
                  </a:cxn>
                  <a:cxn ang="T14">
                    <a:pos x="T8" y="T9"/>
                  </a:cxn>
                </a:cxnLst>
                <a:rect l="T15" t="T16" r="T17" b="T18"/>
                <a:pathLst>
                  <a:path w="8" h="56">
                    <a:moveTo>
                      <a:pt x="0" y="56"/>
                    </a:moveTo>
                    <a:lnTo>
                      <a:pt x="0" y="8"/>
                    </a:lnTo>
                    <a:lnTo>
                      <a:pt x="8" y="0"/>
                    </a:lnTo>
                    <a:lnTo>
                      <a:pt x="8" y="47"/>
                    </a:lnTo>
                    <a:lnTo>
                      <a:pt x="0" y="56"/>
                    </a:lnTo>
                    <a:close/>
                  </a:path>
                </a:pathLst>
              </a:custGeom>
              <a:solidFill>
                <a:srgbClr val="3D4C63"/>
              </a:solidFill>
              <a:ln w="9525">
                <a:noFill/>
                <a:round/>
                <a:headEnd/>
                <a:tailEnd/>
              </a:ln>
            </p:spPr>
            <p:txBody>
              <a:bodyPr/>
              <a:lstStyle/>
              <a:p>
                <a:pPr algn="l" rtl="0"/>
                <a:endParaRPr lang="en-US"/>
              </a:p>
            </p:txBody>
          </p:sp>
          <p:sp>
            <p:nvSpPr>
              <p:cNvPr id="24049" name="Freeform 22"/>
              <p:cNvSpPr>
                <a:spLocks/>
              </p:cNvSpPr>
              <p:nvPr/>
            </p:nvSpPr>
            <p:spPr bwMode="auto">
              <a:xfrm>
                <a:off x="2520" y="2083"/>
                <a:ext cx="243" cy="21"/>
              </a:xfrm>
              <a:custGeom>
                <a:avLst/>
                <a:gdLst>
                  <a:gd name="T0" fmla="*/ 243 w 243"/>
                  <a:gd name="T1" fmla="*/ 0 h 21"/>
                  <a:gd name="T2" fmla="*/ 0 w 243"/>
                  <a:gd name="T3" fmla="*/ 0 h 21"/>
                  <a:gd name="T4" fmla="*/ 0 w 243"/>
                  <a:gd name="T5" fmla="*/ 20 h 21"/>
                  <a:gd name="T6" fmla="*/ 243 w 243"/>
                  <a:gd name="T7" fmla="*/ 21 h 21"/>
                  <a:gd name="T8" fmla="*/ 243 w 243"/>
                  <a:gd name="T9" fmla="*/ 0 h 21"/>
                  <a:gd name="T10" fmla="*/ 0 60000 65536"/>
                  <a:gd name="T11" fmla="*/ 0 60000 65536"/>
                  <a:gd name="T12" fmla="*/ 0 60000 65536"/>
                  <a:gd name="T13" fmla="*/ 0 60000 65536"/>
                  <a:gd name="T14" fmla="*/ 0 60000 65536"/>
                  <a:gd name="T15" fmla="*/ 0 w 243"/>
                  <a:gd name="T16" fmla="*/ 0 h 21"/>
                  <a:gd name="T17" fmla="*/ 243 w 243"/>
                  <a:gd name="T18" fmla="*/ 21 h 21"/>
                </a:gdLst>
                <a:ahLst/>
                <a:cxnLst>
                  <a:cxn ang="T10">
                    <a:pos x="T0" y="T1"/>
                  </a:cxn>
                  <a:cxn ang="T11">
                    <a:pos x="T2" y="T3"/>
                  </a:cxn>
                  <a:cxn ang="T12">
                    <a:pos x="T4" y="T5"/>
                  </a:cxn>
                  <a:cxn ang="T13">
                    <a:pos x="T6" y="T7"/>
                  </a:cxn>
                  <a:cxn ang="T14">
                    <a:pos x="T8" y="T9"/>
                  </a:cxn>
                </a:cxnLst>
                <a:rect l="T15" t="T16" r="T17" b="T18"/>
                <a:pathLst>
                  <a:path w="243" h="21">
                    <a:moveTo>
                      <a:pt x="243" y="0"/>
                    </a:moveTo>
                    <a:lnTo>
                      <a:pt x="0" y="0"/>
                    </a:lnTo>
                    <a:lnTo>
                      <a:pt x="0" y="20"/>
                    </a:lnTo>
                    <a:lnTo>
                      <a:pt x="243" y="21"/>
                    </a:lnTo>
                    <a:lnTo>
                      <a:pt x="243" y="0"/>
                    </a:lnTo>
                    <a:close/>
                  </a:path>
                </a:pathLst>
              </a:custGeom>
              <a:solidFill>
                <a:srgbClr val="616666"/>
              </a:solidFill>
              <a:ln w="9525">
                <a:noFill/>
                <a:round/>
                <a:headEnd/>
                <a:tailEnd/>
              </a:ln>
            </p:spPr>
            <p:txBody>
              <a:bodyPr/>
              <a:lstStyle/>
              <a:p>
                <a:pPr algn="l" rtl="0"/>
                <a:endParaRPr lang="en-US"/>
              </a:p>
            </p:txBody>
          </p:sp>
          <p:sp>
            <p:nvSpPr>
              <p:cNvPr id="24050" name="Freeform 23"/>
              <p:cNvSpPr>
                <a:spLocks/>
              </p:cNvSpPr>
              <p:nvPr/>
            </p:nvSpPr>
            <p:spPr bwMode="auto">
              <a:xfrm>
                <a:off x="2520" y="2124"/>
                <a:ext cx="243" cy="22"/>
              </a:xfrm>
              <a:custGeom>
                <a:avLst/>
                <a:gdLst>
                  <a:gd name="T0" fmla="*/ 243 w 243"/>
                  <a:gd name="T1" fmla="*/ 1 h 22"/>
                  <a:gd name="T2" fmla="*/ 0 w 243"/>
                  <a:gd name="T3" fmla="*/ 0 h 22"/>
                  <a:gd name="T4" fmla="*/ 0 w 243"/>
                  <a:gd name="T5" fmla="*/ 20 h 22"/>
                  <a:gd name="T6" fmla="*/ 243 w 243"/>
                  <a:gd name="T7" fmla="*/ 22 h 22"/>
                  <a:gd name="T8" fmla="*/ 243 w 243"/>
                  <a:gd name="T9" fmla="*/ 1 h 22"/>
                  <a:gd name="T10" fmla="*/ 0 60000 65536"/>
                  <a:gd name="T11" fmla="*/ 0 60000 65536"/>
                  <a:gd name="T12" fmla="*/ 0 60000 65536"/>
                  <a:gd name="T13" fmla="*/ 0 60000 65536"/>
                  <a:gd name="T14" fmla="*/ 0 60000 65536"/>
                  <a:gd name="T15" fmla="*/ 0 w 243"/>
                  <a:gd name="T16" fmla="*/ 0 h 22"/>
                  <a:gd name="T17" fmla="*/ 243 w 243"/>
                  <a:gd name="T18" fmla="*/ 22 h 22"/>
                </a:gdLst>
                <a:ahLst/>
                <a:cxnLst>
                  <a:cxn ang="T10">
                    <a:pos x="T0" y="T1"/>
                  </a:cxn>
                  <a:cxn ang="T11">
                    <a:pos x="T2" y="T3"/>
                  </a:cxn>
                  <a:cxn ang="T12">
                    <a:pos x="T4" y="T5"/>
                  </a:cxn>
                  <a:cxn ang="T13">
                    <a:pos x="T6" y="T7"/>
                  </a:cxn>
                  <a:cxn ang="T14">
                    <a:pos x="T8" y="T9"/>
                  </a:cxn>
                </a:cxnLst>
                <a:rect l="T15" t="T16" r="T17" b="T18"/>
                <a:pathLst>
                  <a:path w="243" h="22">
                    <a:moveTo>
                      <a:pt x="243" y="1"/>
                    </a:moveTo>
                    <a:lnTo>
                      <a:pt x="0" y="0"/>
                    </a:lnTo>
                    <a:lnTo>
                      <a:pt x="0" y="20"/>
                    </a:lnTo>
                    <a:lnTo>
                      <a:pt x="243" y="22"/>
                    </a:lnTo>
                    <a:lnTo>
                      <a:pt x="243" y="1"/>
                    </a:lnTo>
                    <a:close/>
                  </a:path>
                </a:pathLst>
              </a:custGeom>
              <a:solidFill>
                <a:srgbClr val="616666"/>
              </a:solidFill>
              <a:ln w="9525">
                <a:noFill/>
                <a:round/>
                <a:headEnd/>
                <a:tailEnd/>
              </a:ln>
            </p:spPr>
            <p:txBody>
              <a:bodyPr/>
              <a:lstStyle/>
              <a:p>
                <a:pPr algn="l" rtl="0"/>
                <a:endParaRPr lang="en-US"/>
              </a:p>
            </p:txBody>
          </p:sp>
          <p:sp>
            <p:nvSpPr>
              <p:cNvPr id="24051" name="Freeform 24"/>
              <p:cNvSpPr>
                <a:spLocks/>
              </p:cNvSpPr>
              <p:nvPr/>
            </p:nvSpPr>
            <p:spPr bwMode="auto">
              <a:xfrm>
                <a:off x="2520" y="2165"/>
                <a:ext cx="243" cy="23"/>
              </a:xfrm>
              <a:custGeom>
                <a:avLst/>
                <a:gdLst>
                  <a:gd name="T0" fmla="*/ 243 w 243"/>
                  <a:gd name="T1" fmla="*/ 2 h 23"/>
                  <a:gd name="T2" fmla="*/ 0 w 243"/>
                  <a:gd name="T3" fmla="*/ 0 h 23"/>
                  <a:gd name="T4" fmla="*/ 0 w 243"/>
                  <a:gd name="T5" fmla="*/ 20 h 23"/>
                  <a:gd name="T6" fmla="*/ 243 w 243"/>
                  <a:gd name="T7" fmla="*/ 23 h 23"/>
                  <a:gd name="T8" fmla="*/ 243 w 243"/>
                  <a:gd name="T9" fmla="*/ 2 h 23"/>
                  <a:gd name="T10" fmla="*/ 0 60000 65536"/>
                  <a:gd name="T11" fmla="*/ 0 60000 65536"/>
                  <a:gd name="T12" fmla="*/ 0 60000 65536"/>
                  <a:gd name="T13" fmla="*/ 0 60000 65536"/>
                  <a:gd name="T14" fmla="*/ 0 60000 65536"/>
                  <a:gd name="T15" fmla="*/ 0 w 243"/>
                  <a:gd name="T16" fmla="*/ 0 h 23"/>
                  <a:gd name="T17" fmla="*/ 243 w 243"/>
                  <a:gd name="T18" fmla="*/ 23 h 23"/>
                </a:gdLst>
                <a:ahLst/>
                <a:cxnLst>
                  <a:cxn ang="T10">
                    <a:pos x="T0" y="T1"/>
                  </a:cxn>
                  <a:cxn ang="T11">
                    <a:pos x="T2" y="T3"/>
                  </a:cxn>
                  <a:cxn ang="T12">
                    <a:pos x="T4" y="T5"/>
                  </a:cxn>
                  <a:cxn ang="T13">
                    <a:pos x="T6" y="T7"/>
                  </a:cxn>
                  <a:cxn ang="T14">
                    <a:pos x="T8" y="T9"/>
                  </a:cxn>
                </a:cxnLst>
                <a:rect l="T15" t="T16" r="T17" b="T18"/>
                <a:pathLst>
                  <a:path w="243" h="23">
                    <a:moveTo>
                      <a:pt x="243" y="2"/>
                    </a:moveTo>
                    <a:lnTo>
                      <a:pt x="0" y="0"/>
                    </a:lnTo>
                    <a:lnTo>
                      <a:pt x="0" y="20"/>
                    </a:lnTo>
                    <a:lnTo>
                      <a:pt x="243" y="23"/>
                    </a:lnTo>
                    <a:lnTo>
                      <a:pt x="243" y="2"/>
                    </a:lnTo>
                    <a:close/>
                  </a:path>
                </a:pathLst>
              </a:custGeom>
              <a:solidFill>
                <a:srgbClr val="616666"/>
              </a:solidFill>
              <a:ln w="9525">
                <a:noFill/>
                <a:round/>
                <a:headEnd/>
                <a:tailEnd/>
              </a:ln>
            </p:spPr>
            <p:txBody>
              <a:bodyPr/>
              <a:lstStyle/>
              <a:p>
                <a:pPr algn="l" rtl="0"/>
                <a:endParaRPr lang="en-US"/>
              </a:p>
            </p:txBody>
          </p:sp>
          <p:sp>
            <p:nvSpPr>
              <p:cNvPr id="24052" name="Freeform 25"/>
              <p:cNvSpPr>
                <a:spLocks/>
              </p:cNvSpPr>
              <p:nvPr/>
            </p:nvSpPr>
            <p:spPr bwMode="auto">
              <a:xfrm>
                <a:off x="2520" y="2206"/>
                <a:ext cx="243" cy="24"/>
              </a:xfrm>
              <a:custGeom>
                <a:avLst/>
                <a:gdLst>
                  <a:gd name="T0" fmla="*/ 243 w 243"/>
                  <a:gd name="T1" fmla="*/ 3 h 24"/>
                  <a:gd name="T2" fmla="*/ 0 w 243"/>
                  <a:gd name="T3" fmla="*/ 0 h 24"/>
                  <a:gd name="T4" fmla="*/ 0 w 243"/>
                  <a:gd name="T5" fmla="*/ 20 h 24"/>
                  <a:gd name="T6" fmla="*/ 243 w 243"/>
                  <a:gd name="T7" fmla="*/ 24 h 24"/>
                  <a:gd name="T8" fmla="*/ 243 w 243"/>
                  <a:gd name="T9" fmla="*/ 3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3"/>
                    </a:moveTo>
                    <a:lnTo>
                      <a:pt x="0" y="0"/>
                    </a:lnTo>
                    <a:lnTo>
                      <a:pt x="0" y="20"/>
                    </a:lnTo>
                    <a:lnTo>
                      <a:pt x="243" y="24"/>
                    </a:lnTo>
                    <a:lnTo>
                      <a:pt x="243" y="3"/>
                    </a:lnTo>
                    <a:close/>
                  </a:path>
                </a:pathLst>
              </a:custGeom>
              <a:solidFill>
                <a:srgbClr val="616666"/>
              </a:solidFill>
              <a:ln w="9525">
                <a:noFill/>
                <a:round/>
                <a:headEnd/>
                <a:tailEnd/>
              </a:ln>
            </p:spPr>
            <p:txBody>
              <a:bodyPr/>
              <a:lstStyle/>
              <a:p>
                <a:pPr algn="l" rtl="0"/>
                <a:endParaRPr lang="en-US"/>
              </a:p>
            </p:txBody>
          </p:sp>
          <p:sp>
            <p:nvSpPr>
              <p:cNvPr id="24053" name="Freeform 26"/>
              <p:cNvSpPr>
                <a:spLocks/>
              </p:cNvSpPr>
              <p:nvPr/>
            </p:nvSpPr>
            <p:spPr bwMode="auto">
              <a:xfrm>
                <a:off x="2520" y="2247"/>
                <a:ext cx="243" cy="24"/>
              </a:xfrm>
              <a:custGeom>
                <a:avLst/>
                <a:gdLst>
                  <a:gd name="T0" fmla="*/ 243 w 243"/>
                  <a:gd name="T1" fmla="*/ 4 h 24"/>
                  <a:gd name="T2" fmla="*/ 0 w 243"/>
                  <a:gd name="T3" fmla="*/ 0 h 24"/>
                  <a:gd name="T4" fmla="*/ 0 w 243"/>
                  <a:gd name="T5" fmla="*/ 20 h 24"/>
                  <a:gd name="T6" fmla="*/ 243 w 243"/>
                  <a:gd name="T7" fmla="*/ 24 h 24"/>
                  <a:gd name="T8" fmla="*/ 243 w 243"/>
                  <a:gd name="T9" fmla="*/ 4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4"/>
                    </a:moveTo>
                    <a:lnTo>
                      <a:pt x="0" y="0"/>
                    </a:lnTo>
                    <a:lnTo>
                      <a:pt x="0" y="20"/>
                    </a:lnTo>
                    <a:lnTo>
                      <a:pt x="243" y="24"/>
                    </a:lnTo>
                    <a:lnTo>
                      <a:pt x="243" y="4"/>
                    </a:lnTo>
                    <a:close/>
                  </a:path>
                </a:pathLst>
              </a:custGeom>
              <a:solidFill>
                <a:srgbClr val="616666"/>
              </a:solidFill>
              <a:ln w="9525">
                <a:noFill/>
                <a:round/>
                <a:headEnd/>
                <a:tailEnd/>
              </a:ln>
            </p:spPr>
            <p:txBody>
              <a:bodyPr/>
              <a:lstStyle/>
              <a:p>
                <a:pPr algn="l" rtl="0"/>
                <a:endParaRPr lang="en-US"/>
              </a:p>
            </p:txBody>
          </p:sp>
          <p:sp>
            <p:nvSpPr>
              <p:cNvPr id="24054" name="Freeform 27"/>
              <p:cNvSpPr>
                <a:spLocks/>
              </p:cNvSpPr>
              <p:nvPr/>
            </p:nvSpPr>
            <p:spPr bwMode="auto">
              <a:xfrm>
                <a:off x="2520" y="2287"/>
                <a:ext cx="243" cy="26"/>
              </a:xfrm>
              <a:custGeom>
                <a:avLst/>
                <a:gdLst>
                  <a:gd name="T0" fmla="*/ 243 w 243"/>
                  <a:gd name="T1" fmla="*/ 5 h 26"/>
                  <a:gd name="T2" fmla="*/ 0 w 243"/>
                  <a:gd name="T3" fmla="*/ 0 h 26"/>
                  <a:gd name="T4" fmla="*/ 0 w 243"/>
                  <a:gd name="T5" fmla="*/ 21 h 26"/>
                  <a:gd name="T6" fmla="*/ 243 w 243"/>
                  <a:gd name="T7" fmla="*/ 26 h 26"/>
                  <a:gd name="T8" fmla="*/ 243 w 243"/>
                  <a:gd name="T9" fmla="*/ 5 h 26"/>
                  <a:gd name="T10" fmla="*/ 0 60000 65536"/>
                  <a:gd name="T11" fmla="*/ 0 60000 65536"/>
                  <a:gd name="T12" fmla="*/ 0 60000 65536"/>
                  <a:gd name="T13" fmla="*/ 0 60000 65536"/>
                  <a:gd name="T14" fmla="*/ 0 60000 65536"/>
                  <a:gd name="T15" fmla="*/ 0 w 243"/>
                  <a:gd name="T16" fmla="*/ 0 h 26"/>
                  <a:gd name="T17" fmla="*/ 243 w 243"/>
                  <a:gd name="T18" fmla="*/ 26 h 26"/>
                </a:gdLst>
                <a:ahLst/>
                <a:cxnLst>
                  <a:cxn ang="T10">
                    <a:pos x="T0" y="T1"/>
                  </a:cxn>
                  <a:cxn ang="T11">
                    <a:pos x="T2" y="T3"/>
                  </a:cxn>
                  <a:cxn ang="T12">
                    <a:pos x="T4" y="T5"/>
                  </a:cxn>
                  <a:cxn ang="T13">
                    <a:pos x="T6" y="T7"/>
                  </a:cxn>
                  <a:cxn ang="T14">
                    <a:pos x="T8" y="T9"/>
                  </a:cxn>
                </a:cxnLst>
                <a:rect l="T15" t="T16" r="T17" b="T18"/>
                <a:pathLst>
                  <a:path w="243" h="26">
                    <a:moveTo>
                      <a:pt x="243" y="5"/>
                    </a:moveTo>
                    <a:lnTo>
                      <a:pt x="0" y="0"/>
                    </a:lnTo>
                    <a:lnTo>
                      <a:pt x="0" y="21"/>
                    </a:lnTo>
                    <a:lnTo>
                      <a:pt x="243" y="26"/>
                    </a:lnTo>
                    <a:lnTo>
                      <a:pt x="243" y="5"/>
                    </a:lnTo>
                    <a:close/>
                  </a:path>
                </a:pathLst>
              </a:custGeom>
              <a:solidFill>
                <a:srgbClr val="616666"/>
              </a:solidFill>
              <a:ln w="9525">
                <a:noFill/>
                <a:round/>
                <a:headEnd/>
                <a:tailEnd/>
              </a:ln>
            </p:spPr>
            <p:txBody>
              <a:bodyPr/>
              <a:lstStyle/>
              <a:p>
                <a:pPr algn="l" rtl="0"/>
                <a:endParaRPr lang="en-US"/>
              </a:p>
            </p:txBody>
          </p:sp>
          <p:sp>
            <p:nvSpPr>
              <p:cNvPr id="24055" name="Freeform 28"/>
              <p:cNvSpPr>
                <a:spLocks/>
              </p:cNvSpPr>
              <p:nvPr/>
            </p:nvSpPr>
            <p:spPr bwMode="auto">
              <a:xfrm>
                <a:off x="2520" y="2328"/>
                <a:ext cx="243" cy="27"/>
              </a:xfrm>
              <a:custGeom>
                <a:avLst/>
                <a:gdLst>
                  <a:gd name="T0" fmla="*/ 243 w 243"/>
                  <a:gd name="T1" fmla="*/ 6 h 27"/>
                  <a:gd name="T2" fmla="*/ 0 w 243"/>
                  <a:gd name="T3" fmla="*/ 0 h 27"/>
                  <a:gd name="T4" fmla="*/ 0 w 243"/>
                  <a:gd name="T5" fmla="*/ 21 h 27"/>
                  <a:gd name="T6" fmla="*/ 243 w 243"/>
                  <a:gd name="T7" fmla="*/ 27 h 27"/>
                  <a:gd name="T8" fmla="*/ 243 w 243"/>
                  <a:gd name="T9" fmla="*/ 6 h 27"/>
                  <a:gd name="T10" fmla="*/ 0 60000 65536"/>
                  <a:gd name="T11" fmla="*/ 0 60000 65536"/>
                  <a:gd name="T12" fmla="*/ 0 60000 65536"/>
                  <a:gd name="T13" fmla="*/ 0 60000 65536"/>
                  <a:gd name="T14" fmla="*/ 0 60000 65536"/>
                  <a:gd name="T15" fmla="*/ 0 w 243"/>
                  <a:gd name="T16" fmla="*/ 0 h 27"/>
                  <a:gd name="T17" fmla="*/ 243 w 243"/>
                  <a:gd name="T18" fmla="*/ 27 h 27"/>
                </a:gdLst>
                <a:ahLst/>
                <a:cxnLst>
                  <a:cxn ang="T10">
                    <a:pos x="T0" y="T1"/>
                  </a:cxn>
                  <a:cxn ang="T11">
                    <a:pos x="T2" y="T3"/>
                  </a:cxn>
                  <a:cxn ang="T12">
                    <a:pos x="T4" y="T5"/>
                  </a:cxn>
                  <a:cxn ang="T13">
                    <a:pos x="T6" y="T7"/>
                  </a:cxn>
                  <a:cxn ang="T14">
                    <a:pos x="T8" y="T9"/>
                  </a:cxn>
                </a:cxnLst>
                <a:rect l="T15" t="T16" r="T17" b="T18"/>
                <a:pathLst>
                  <a:path w="243" h="27">
                    <a:moveTo>
                      <a:pt x="243" y="6"/>
                    </a:moveTo>
                    <a:lnTo>
                      <a:pt x="0" y="0"/>
                    </a:lnTo>
                    <a:lnTo>
                      <a:pt x="0" y="21"/>
                    </a:lnTo>
                    <a:lnTo>
                      <a:pt x="243" y="27"/>
                    </a:lnTo>
                    <a:lnTo>
                      <a:pt x="243" y="6"/>
                    </a:lnTo>
                    <a:close/>
                  </a:path>
                </a:pathLst>
              </a:custGeom>
              <a:solidFill>
                <a:srgbClr val="616666"/>
              </a:solidFill>
              <a:ln w="9525">
                <a:noFill/>
                <a:round/>
                <a:headEnd/>
                <a:tailEnd/>
              </a:ln>
            </p:spPr>
            <p:txBody>
              <a:bodyPr/>
              <a:lstStyle/>
              <a:p>
                <a:pPr algn="l" rtl="0"/>
                <a:endParaRPr lang="en-US"/>
              </a:p>
            </p:txBody>
          </p:sp>
          <p:sp>
            <p:nvSpPr>
              <p:cNvPr id="24056" name="Freeform 29"/>
              <p:cNvSpPr>
                <a:spLocks/>
              </p:cNvSpPr>
              <p:nvPr/>
            </p:nvSpPr>
            <p:spPr bwMode="auto">
              <a:xfrm>
                <a:off x="2520" y="2369"/>
                <a:ext cx="243" cy="28"/>
              </a:xfrm>
              <a:custGeom>
                <a:avLst/>
                <a:gdLst>
                  <a:gd name="T0" fmla="*/ 243 w 243"/>
                  <a:gd name="T1" fmla="*/ 7 h 28"/>
                  <a:gd name="T2" fmla="*/ 0 w 243"/>
                  <a:gd name="T3" fmla="*/ 0 h 28"/>
                  <a:gd name="T4" fmla="*/ 0 w 243"/>
                  <a:gd name="T5" fmla="*/ 21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1"/>
                    </a:lnTo>
                    <a:lnTo>
                      <a:pt x="243" y="28"/>
                    </a:lnTo>
                    <a:lnTo>
                      <a:pt x="243" y="7"/>
                    </a:lnTo>
                    <a:close/>
                  </a:path>
                </a:pathLst>
              </a:custGeom>
              <a:solidFill>
                <a:srgbClr val="616666"/>
              </a:solidFill>
              <a:ln w="9525">
                <a:noFill/>
                <a:round/>
                <a:headEnd/>
                <a:tailEnd/>
              </a:ln>
            </p:spPr>
            <p:txBody>
              <a:bodyPr/>
              <a:lstStyle/>
              <a:p>
                <a:pPr algn="l" rtl="0"/>
                <a:endParaRPr lang="en-US"/>
              </a:p>
            </p:txBody>
          </p:sp>
          <p:sp>
            <p:nvSpPr>
              <p:cNvPr id="24057" name="Freeform 30"/>
              <p:cNvSpPr>
                <a:spLocks/>
              </p:cNvSpPr>
              <p:nvPr/>
            </p:nvSpPr>
            <p:spPr bwMode="auto">
              <a:xfrm>
                <a:off x="2520" y="2411"/>
                <a:ext cx="243" cy="28"/>
              </a:xfrm>
              <a:custGeom>
                <a:avLst/>
                <a:gdLst>
                  <a:gd name="T0" fmla="*/ 243 w 243"/>
                  <a:gd name="T1" fmla="*/ 7 h 28"/>
                  <a:gd name="T2" fmla="*/ 0 w 243"/>
                  <a:gd name="T3" fmla="*/ 0 h 28"/>
                  <a:gd name="T4" fmla="*/ 0 w 243"/>
                  <a:gd name="T5" fmla="*/ 20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0"/>
                    </a:lnTo>
                    <a:lnTo>
                      <a:pt x="243" y="28"/>
                    </a:lnTo>
                    <a:lnTo>
                      <a:pt x="243" y="7"/>
                    </a:lnTo>
                    <a:close/>
                  </a:path>
                </a:pathLst>
              </a:custGeom>
              <a:solidFill>
                <a:srgbClr val="616666"/>
              </a:solidFill>
              <a:ln w="9525">
                <a:noFill/>
                <a:round/>
                <a:headEnd/>
                <a:tailEnd/>
              </a:ln>
            </p:spPr>
            <p:txBody>
              <a:bodyPr/>
              <a:lstStyle/>
              <a:p>
                <a:pPr algn="l" rtl="0"/>
                <a:endParaRPr lang="en-US"/>
              </a:p>
            </p:txBody>
          </p:sp>
          <p:sp>
            <p:nvSpPr>
              <p:cNvPr id="24058" name="Freeform 31"/>
              <p:cNvSpPr>
                <a:spLocks/>
              </p:cNvSpPr>
              <p:nvPr/>
            </p:nvSpPr>
            <p:spPr bwMode="auto">
              <a:xfrm>
                <a:off x="2520" y="2451"/>
                <a:ext cx="243" cy="30"/>
              </a:xfrm>
              <a:custGeom>
                <a:avLst/>
                <a:gdLst>
                  <a:gd name="T0" fmla="*/ 243 w 243"/>
                  <a:gd name="T1" fmla="*/ 9 h 30"/>
                  <a:gd name="T2" fmla="*/ 0 w 243"/>
                  <a:gd name="T3" fmla="*/ 0 h 30"/>
                  <a:gd name="T4" fmla="*/ 0 w 243"/>
                  <a:gd name="T5" fmla="*/ 21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1"/>
                    </a:lnTo>
                    <a:lnTo>
                      <a:pt x="243" y="30"/>
                    </a:lnTo>
                    <a:lnTo>
                      <a:pt x="243" y="9"/>
                    </a:lnTo>
                    <a:close/>
                  </a:path>
                </a:pathLst>
              </a:custGeom>
              <a:solidFill>
                <a:srgbClr val="616666"/>
              </a:solidFill>
              <a:ln w="9525">
                <a:noFill/>
                <a:round/>
                <a:headEnd/>
                <a:tailEnd/>
              </a:ln>
            </p:spPr>
            <p:txBody>
              <a:bodyPr/>
              <a:lstStyle/>
              <a:p>
                <a:pPr algn="l" rtl="0"/>
                <a:endParaRPr lang="en-US"/>
              </a:p>
            </p:txBody>
          </p:sp>
          <p:sp>
            <p:nvSpPr>
              <p:cNvPr id="24059" name="Freeform 32"/>
              <p:cNvSpPr>
                <a:spLocks/>
              </p:cNvSpPr>
              <p:nvPr/>
            </p:nvSpPr>
            <p:spPr bwMode="auto">
              <a:xfrm>
                <a:off x="2520" y="2493"/>
                <a:ext cx="243" cy="30"/>
              </a:xfrm>
              <a:custGeom>
                <a:avLst/>
                <a:gdLst>
                  <a:gd name="T0" fmla="*/ 243 w 243"/>
                  <a:gd name="T1" fmla="*/ 9 h 30"/>
                  <a:gd name="T2" fmla="*/ 0 w 243"/>
                  <a:gd name="T3" fmla="*/ 0 h 30"/>
                  <a:gd name="T4" fmla="*/ 0 w 243"/>
                  <a:gd name="T5" fmla="*/ 20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0"/>
                    </a:lnTo>
                    <a:lnTo>
                      <a:pt x="243" y="30"/>
                    </a:lnTo>
                    <a:lnTo>
                      <a:pt x="243" y="9"/>
                    </a:lnTo>
                    <a:close/>
                  </a:path>
                </a:pathLst>
              </a:custGeom>
              <a:solidFill>
                <a:srgbClr val="616666"/>
              </a:solidFill>
              <a:ln w="9525">
                <a:noFill/>
                <a:round/>
                <a:headEnd/>
                <a:tailEnd/>
              </a:ln>
            </p:spPr>
            <p:txBody>
              <a:bodyPr/>
              <a:lstStyle/>
              <a:p>
                <a:pPr algn="l" rtl="0"/>
                <a:endParaRPr lang="en-US"/>
              </a:p>
            </p:txBody>
          </p:sp>
          <p:sp>
            <p:nvSpPr>
              <p:cNvPr id="24060" name="Freeform 33"/>
              <p:cNvSpPr>
                <a:spLocks/>
              </p:cNvSpPr>
              <p:nvPr/>
            </p:nvSpPr>
            <p:spPr bwMode="auto">
              <a:xfrm>
                <a:off x="2520" y="2534"/>
                <a:ext cx="243" cy="31"/>
              </a:xfrm>
              <a:custGeom>
                <a:avLst/>
                <a:gdLst>
                  <a:gd name="T0" fmla="*/ 243 w 243"/>
                  <a:gd name="T1" fmla="*/ 10 h 31"/>
                  <a:gd name="T2" fmla="*/ 0 w 243"/>
                  <a:gd name="T3" fmla="*/ 0 h 31"/>
                  <a:gd name="T4" fmla="*/ 0 w 243"/>
                  <a:gd name="T5" fmla="*/ 20 h 31"/>
                  <a:gd name="T6" fmla="*/ 243 w 243"/>
                  <a:gd name="T7" fmla="*/ 31 h 31"/>
                  <a:gd name="T8" fmla="*/ 243 w 243"/>
                  <a:gd name="T9" fmla="*/ 10 h 31"/>
                  <a:gd name="T10" fmla="*/ 0 60000 65536"/>
                  <a:gd name="T11" fmla="*/ 0 60000 65536"/>
                  <a:gd name="T12" fmla="*/ 0 60000 65536"/>
                  <a:gd name="T13" fmla="*/ 0 60000 65536"/>
                  <a:gd name="T14" fmla="*/ 0 60000 65536"/>
                  <a:gd name="T15" fmla="*/ 0 w 243"/>
                  <a:gd name="T16" fmla="*/ 0 h 31"/>
                  <a:gd name="T17" fmla="*/ 243 w 243"/>
                  <a:gd name="T18" fmla="*/ 31 h 31"/>
                </a:gdLst>
                <a:ahLst/>
                <a:cxnLst>
                  <a:cxn ang="T10">
                    <a:pos x="T0" y="T1"/>
                  </a:cxn>
                  <a:cxn ang="T11">
                    <a:pos x="T2" y="T3"/>
                  </a:cxn>
                  <a:cxn ang="T12">
                    <a:pos x="T4" y="T5"/>
                  </a:cxn>
                  <a:cxn ang="T13">
                    <a:pos x="T6" y="T7"/>
                  </a:cxn>
                  <a:cxn ang="T14">
                    <a:pos x="T8" y="T9"/>
                  </a:cxn>
                </a:cxnLst>
                <a:rect l="T15" t="T16" r="T17" b="T18"/>
                <a:pathLst>
                  <a:path w="243" h="31">
                    <a:moveTo>
                      <a:pt x="243" y="10"/>
                    </a:moveTo>
                    <a:lnTo>
                      <a:pt x="0" y="0"/>
                    </a:lnTo>
                    <a:lnTo>
                      <a:pt x="0" y="20"/>
                    </a:lnTo>
                    <a:lnTo>
                      <a:pt x="243" y="31"/>
                    </a:lnTo>
                    <a:lnTo>
                      <a:pt x="243" y="10"/>
                    </a:lnTo>
                    <a:close/>
                  </a:path>
                </a:pathLst>
              </a:custGeom>
              <a:solidFill>
                <a:srgbClr val="616666"/>
              </a:solidFill>
              <a:ln w="9525">
                <a:noFill/>
                <a:round/>
                <a:headEnd/>
                <a:tailEnd/>
              </a:ln>
            </p:spPr>
            <p:txBody>
              <a:bodyPr/>
              <a:lstStyle/>
              <a:p>
                <a:pPr algn="l" rtl="0"/>
                <a:endParaRPr lang="en-US"/>
              </a:p>
            </p:txBody>
          </p:sp>
          <p:sp>
            <p:nvSpPr>
              <p:cNvPr id="24061" name="Freeform 34"/>
              <p:cNvSpPr>
                <a:spLocks/>
              </p:cNvSpPr>
              <p:nvPr/>
            </p:nvSpPr>
            <p:spPr bwMode="auto">
              <a:xfrm>
                <a:off x="2815" y="2251"/>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pPr algn="l" rtl="0"/>
                <a:endParaRPr lang="en-US"/>
              </a:p>
            </p:txBody>
          </p:sp>
          <p:sp>
            <p:nvSpPr>
              <p:cNvPr id="24062" name="Freeform 35"/>
              <p:cNvSpPr>
                <a:spLocks/>
              </p:cNvSpPr>
              <p:nvPr/>
            </p:nvSpPr>
            <p:spPr bwMode="auto">
              <a:xfrm>
                <a:off x="2822"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4063" name="Line 36"/>
              <p:cNvSpPr>
                <a:spLocks noChangeShapeType="1"/>
              </p:cNvSpPr>
              <p:nvPr/>
            </p:nvSpPr>
            <p:spPr bwMode="auto">
              <a:xfrm flipV="1">
                <a:off x="2813" y="2247"/>
                <a:ext cx="6" cy="2"/>
              </a:xfrm>
              <a:prstGeom prst="line">
                <a:avLst/>
              </a:prstGeom>
              <a:noFill/>
              <a:ln w="7938">
                <a:solidFill>
                  <a:srgbClr val="3D4040"/>
                </a:solidFill>
                <a:round/>
                <a:headEnd/>
                <a:tailEnd/>
              </a:ln>
            </p:spPr>
            <p:txBody>
              <a:bodyPr/>
              <a:lstStyle/>
              <a:p>
                <a:pPr algn="l" rtl="0"/>
                <a:endParaRPr lang="en-US"/>
              </a:p>
            </p:txBody>
          </p:sp>
          <p:sp>
            <p:nvSpPr>
              <p:cNvPr id="24064" name="Line 37"/>
              <p:cNvSpPr>
                <a:spLocks noChangeShapeType="1"/>
              </p:cNvSpPr>
              <p:nvPr/>
            </p:nvSpPr>
            <p:spPr bwMode="auto">
              <a:xfrm flipV="1">
                <a:off x="2811" y="2250"/>
                <a:ext cx="8" cy="3"/>
              </a:xfrm>
              <a:prstGeom prst="line">
                <a:avLst/>
              </a:prstGeom>
              <a:noFill/>
              <a:ln w="7938">
                <a:solidFill>
                  <a:srgbClr val="787D7D"/>
                </a:solidFill>
                <a:round/>
                <a:headEnd/>
                <a:tailEnd/>
              </a:ln>
            </p:spPr>
            <p:txBody>
              <a:bodyPr/>
              <a:lstStyle/>
              <a:p>
                <a:pPr algn="l" rtl="0"/>
                <a:endParaRPr lang="en-US"/>
              </a:p>
            </p:txBody>
          </p:sp>
          <p:sp>
            <p:nvSpPr>
              <p:cNvPr id="24065" name="Freeform 38"/>
              <p:cNvSpPr>
                <a:spLocks/>
              </p:cNvSpPr>
              <p:nvPr/>
            </p:nvSpPr>
            <p:spPr bwMode="auto">
              <a:xfrm>
                <a:off x="2813" y="2255"/>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pPr algn="l" rtl="0"/>
                <a:endParaRPr lang="en-US"/>
              </a:p>
            </p:txBody>
          </p:sp>
          <p:sp>
            <p:nvSpPr>
              <p:cNvPr id="24066" name="Freeform 39"/>
              <p:cNvSpPr>
                <a:spLocks/>
              </p:cNvSpPr>
              <p:nvPr/>
            </p:nvSpPr>
            <p:spPr bwMode="auto">
              <a:xfrm>
                <a:off x="2822" y="225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pPr algn="l" rtl="0"/>
                <a:endParaRPr lang="en-US"/>
              </a:p>
            </p:txBody>
          </p:sp>
          <p:sp>
            <p:nvSpPr>
              <p:cNvPr id="24067" name="Freeform 40"/>
              <p:cNvSpPr>
                <a:spLocks/>
              </p:cNvSpPr>
              <p:nvPr/>
            </p:nvSpPr>
            <p:spPr bwMode="auto">
              <a:xfrm>
                <a:off x="2816" y="2419"/>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3D4040"/>
              </a:solidFill>
              <a:ln w="9525">
                <a:noFill/>
                <a:round/>
                <a:headEnd/>
                <a:tailEnd/>
              </a:ln>
            </p:spPr>
            <p:txBody>
              <a:bodyPr/>
              <a:lstStyle/>
              <a:p>
                <a:pPr algn="l" rtl="0"/>
                <a:endParaRPr lang="en-US"/>
              </a:p>
            </p:txBody>
          </p:sp>
          <p:sp>
            <p:nvSpPr>
              <p:cNvPr id="24068" name="Freeform 41"/>
              <p:cNvSpPr>
                <a:spLocks/>
              </p:cNvSpPr>
              <p:nvPr/>
            </p:nvSpPr>
            <p:spPr bwMode="auto">
              <a:xfrm>
                <a:off x="2822" y="2415"/>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pPr algn="l" rtl="0"/>
                <a:endParaRPr lang="en-US"/>
              </a:p>
            </p:txBody>
          </p:sp>
          <p:sp>
            <p:nvSpPr>
              <p:cNvPr id="24069" name="Line 42"/>
              <p:cNvSpPr>
                <a:spLocks noChangeShapeType="1"/>
              </p:cNvSpPr>
              <p:nvPr/>
            </p:nvSpPr>
            <p:spPr bwMode="auto">
              <a:xfrm flipV="1">
                <a:off x="2813" y="2413"/>
                <a:ext cx="7" cy="4"/>
              </a:xfrm>
              <a:prstGeom prst="line">
                <a:avLst/>
              </a:prstGeom>
              <a:noFill/>
              <a:ln w="7938">
                <a:solidFill>
                  <a:srgbClr val="3D4040"/>
                </a:solidFill>
                <a:round/>
                <a:headEnd/>
                <a:tailEnd/>
              </a:ln>
            </p:spPr>
            <p:txBody>
              <a:bodyPr/>
              <a:lstStyle/>
              <a:p>
                <a:pPr algn="l" rtl="0"/>
                <a:endParaRPr lang="en-US"/>
              </a:p>
            </p:txBody>
          </p:sp>
          <p:sp>
            <p:nvSpPr>
              <p:cNvPr id="24070" name="Line 43"/>
              <p:cNvSpPr>
                <a:spLocks noChangeShapeType="1"/>
              </p:cNvSpPr>
              <p:nvPr/>
            </p:nvSpPr>
            <p:spPr bwMode="auto">
              <a:xfrm flipV="1">
                <a:off x="2812" y="2416"/>
                <a:ext cx="8" cy="5"/>
              </a:xfrm>
              <a:prstGeom prst="line">
                <a:avLst/>
              </a:prstGeom>
              <a:noFill/>
              <a:ln w="7938">
                <a:solidFill>
                  <a:srgbClr val="787D7D"/>
                </a:solidFill>
                <a:round/>
                <a:headEnd/>
                <a:tailEnd/>
              </a:ln>
            </p:spPr>
            <p:txBody>
              <a:bodyPr/>
              <a:lstStyle/>
              <a:p>
                <a:pPr algn="l" rtl="0"/>
                <a:endParaRPr lang="en-US"/>
              </a:p>
            </p:txBody>
          </p:sp>
          <p:sp>
            <p:nvSpPr>
              <p:cNvPr id="24071" name="Freeform 44"/>
              <p:cNvSpPr>
                <a:spLocks/>
              </p:cNvSpPr>
              <p:nvPr/>
            </p:nvSpPr>
            <p:spPr bwMode="auto">
              <a:xfrm>
                <a:off x="2814" y="242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787D7D"/>
              </a:solidFill>
              <a:ln w="9525">
                <a:noFill/>
                <a:round/>
                <a:headEnd/>
                <a:tailEnd/>
              </a:ln>
            </p:spPr>
            <p:txBody>
              <a:bodyPr/>
              <a:lstStyle/>
              <a:p>
                <a:pPr algn="l" rtl="0"/>
                <a:endParaRPr lang="en-US"/>
              </a:p>
            </p:txBody>
          </p:sp>
          <p:sp>
            <p:nvSpPr>
              <p:cNvPr id="24072" name="Freeform 45"/>
              <p:cNvSpPr>
                <a:spLocks/>
              </p:cNvSpPr>
              <p:nvPr/>
            </p:nvSpPr>
            <p:spPr bwMode="auto">
              <a:xfrm>
                <a:off x="2822" y="2417"/>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pPr algn="l" rtl="0"/>
                <a:endParaRPr lang="en-US"/>
              </a:p>
            </p:txBody>
          </p:sp>
          <p:sp>
            <p:nvSpPr>
              <p:cNvPr id="24073" name="Freeform 46"/>
              <p:cNvSpPr>
                <a:spLocks/>
              </p:cNvSpPr>
              <p:nvPr/>
            </p:nvSpPr>
            <p:spPr bwMode="auto">
              <a:xfrm>
                <a:off x="2478" y="257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5B4C63"/>
              </a:solidFill>
              <a:ln w="9525">
                <a:noFill/>
                <a:round/>
                <a:headEnd/>
                <a:tailEnd/>
              </a:ln>
            </p:spPr>
            <p:txBody>
              <a:bodyPr/>
              <a:lstStyle/>
              <a:p>
                <a:pPr algn="l" rtl="0"/>
                <a:endParaRPr lang="en-US"/>
              </a:p>
            </p:txBody>
          </p:sp>
          <p:sp>
            <p:nvSpPr>
              <p:cNvPr id="24074" name="Freeform 47"/>
              <p:cNvSpPr>
                <a:spLocks/>
              </p:cNvSpPr>
              <p:nvPr/>
            </p:nvSpPr>
            <p:spPr bwMode="auto">
              <a:xfrm>
                <a:off x="2809" y="258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5B4C63"/>
              </a:solidFill>
              <a:ln w="9525">
                <a:noFill/>
                <a:round/>
                <a:headEnd/>
                <a:tailEnd/>
              </a:ln>
            </p:spPr>
            <p:txBody>
              <a:bodyPr/>
              <a:lstStyle/>
              <a:p>
                <a:pPr algn="l" rtl="0"/>
                <a:endParaRPr lang="en-US"/>
              </a:p>
            </p:txBody>
          </p:sp>
          <p:sp>
            <p:nvSpPr>
              <p:cNvPr id="24075" name="Line 48"/>
              <p:cNvSpPr>
                <a:spLocks noChangeShapeType="1"/>
              </p:cNvSpPr>
              <p:nvPr/>
            </p:nvSpPr>
            <p:spPr bwMode="auto">
              <a:xfrm>
                <a:off x="2476" y="2570"/>
                <a:ext cx="331" cy="17"/>
              </a:xfrm>
              <a:prstGeom prst="line">
                <a:avLst/>
              </a:prstGeom>
              <a:noFill/>
              <a:ln w="7938">
                <a:solidFill>
                  <a:srgbClr val="5B4C63"/>
                </a:solidFill>
                <a:round/>
                <a:headEnd/>
                <a:tailEnd/>
              </a:ln>
            </p:spPr>
            <p:txBody>
              <a:bodyPr/>
              <a:lstStyle/>
              <a:p>
                <a:pPr algn="l" rtl="0"/>
                <a:endParaRPr lang="en-US"/>
              </a:p>
            </p:txBody>
          </p:sp>
          <p:sp>
            <p:nvSpPr>
              <p:cNvPr id="24076" name="Line 49"/>
              <p:cNvSpPr>
                <a:spLocks noChangeShapeType="1"/>
              </p:cNvSpPr>
              <p:nvPr/>
            </p:nvSpPr>
            <p:spPr bwMode="auto">
              <a:xfrm flipV="1">
                <a:off x="2807" y="2574"/>
                <a:ext cx="12" cy="13"/>
              </a:xfrm>
              <a:prstGeom prst="line">
                <a:avLst/>
              </a:prstGeom>
              <a:noFill/>
              <a:ln w="7938">
                <a:solidFill>
                  <a:srgbClr val="3D4040"/>
                </a:solidFill>
                <a:round/>
                <a:headEnd/>
                <a:tailEnd/>
              </a:ln>
            </p:spPr>
            <p:txBody>
              <a:bodyPr/>
              <a:lstStyle/>
              <a:p>
                <a:pPr algn="l" rtl="0"/>
                <a:endParaRPr lang="en-US"/>
              </a:p>
            </p:txBody>
          </p:sp>
          <p:sp>
            <p:nvSpPr>
              <p:cNvPr id="24077" name="Freeform 50"/>
              <p:cNvSpPr>
                <a:spLocks/>
              </p:cNvSpPr>
              <p:nvPr/>
            </p:nvSpPr>
            <p:spPr bwMode="auto">
              <a:xfrm>
                <a:off x="2809" y="2589"/>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pPr algn="l" rtl="0"/>
                <a:endParaRPr lang="en-US"/>
              </a:p>
            </p:txBody>
          </p:sp>
          <p:sp>
            <p:nvSpPr>
              <p:cNvPr id="24078" name="Freeform 51"/>
              <p:cNvSpPr>
                <a:spLocks/>
              </p:cNvSpPr>
              <p:nvPr/>
            </p:nvSpPr>
            <p:spPr bwMode="auto">
              <a:xfrm>
                <a:off x="2821" y="2576"/>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pPr algn="l" rtl="0"/>
                <a:endParaRPr lang="en-US"/>
              </a:p>
            </p:txBody>
          </p:sp>
          <p:sp>
            <p:nvSpPr>
              <p:cNvPr id="24079" name="Freeform 52"/>
              <p:cNvSpPr>
                <a:spLocks/>
              </p:cNvSpPr>
              <p:nvPr/>
            </p:nvSpPr>
            <p:spPr bwMode="auto">
              <a:xfrm>
                <a:off x="2485" y="257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D1D4DE"/>
              </a:solidFill>
              <a:ln w="9525">
                <a:noFill/>
                <a:round/>
                <a:headEnd/>
                <a:tailEnd/>
              </a:ln>
            </p:spPr>
            <p:txBody>
              <a:bodyPr/>
              <a:lstStyle/>
              <a:p>
                <a:pPr algn="l" rtl="0"/>
                <a:endParaRPr lang="en-US"/>
              </a:p>
            </p:txBody>
          </p:sp>
          <p:sp>
            <p:nvSpPr>
              <p:cNvPr id="24080" name="Freeform 53"/>
              <p:cNvSpPr>
                <a:spLocks/>
              </p:cNvSpPr>
              <p:nvPr/>
            </p:nvSpPr>
            <p:spPr bwMode="auto">
              <a:xfrm>
                <a:off x="2809" y="259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pPr algn="l" rtl="0"/>
                <a:endParaRPr lang="en-US"/>
              </a:p>
            </p:txBody>
          </p:sp>
          <p:sp>
            <p:nvSpPr>
              <p:cNvPr id="24081" name="Line 54"/>
              <p:cNvSpPr>
                <a:spLocks noChangeShapeType="1"/>
              </p:cNvSpPr>
              <p:nvPr/>
            </p:nvSpPr>
            <p:spPr bwMode="auto">
              <a:xfrm>
                <a:off x="2482" y="2577"/>
                <a:ext cx="325" cy="15"/>
              </a:xfrm>
              <a:prstGeom prst="line">
                <a:avLst/>
              </a:prstGeom>
              <a:noFill/>
              <a:ln w="7938">
                <a:solidFill>
                  <a:srgbClr val="D1D4DE"/>
                </a:solidFill>
                <a:round/>
                <a:headEnd/>
                <a:tailEnd/>
              </a:ln>
            </p:spPr>
            <p:txBody>
              <a:bodyPr/>
              <a:lstStyle/>
              <a:p>
                <a:pPr algn="l" rtl="0"/>
                <a:endParaRPr lang="en-US"/>
              </a:p>
            </p:txBody>
          </p:sp>
          <p:sp>
            <p:nvSpPr>
              <p:cNvPr id="24082" name="Line 55"/>
              <p:cNvSpPr>
                <a:spLocks noChangeShapeType="1"/>
              </p:cNvSpPr>
              <p:nvPr/>
            </p:nvSpPr>
            <p:spPr bwMode="auto">
              <a:xfrm flipV="1">
                <a:off x="2807" y="2578"/>
                <a:ext cx="12" cy="14"/>
              </a:xfrm>
              <a:prstGeom prst="line">
                <a:avLst/>
              </a:prstGeom>
              <a:noFill/>
              <a:ln w="7938">
                <a:solidFill>
                  <a:srgbClr val="787D7D"/>
                </a:solidFill>
                <a:round/>
                <a:headEnd/>
                <a:tailEnd/>
              </a:ln>
            </p:spPr>
            <p:txBody>
              <a:bodyPr/>
              <a:lstStyle/>
              <a:p>
                <a:pPr algn="l" rtl="0"/>
                <a:endParaRPr lang="en-US"/>
              </a:p>
            </p:txBody>
          </p:sp>
          <p:sp>
            <p:nvSpPr>
              <p:cNvPr id="24083" name="Freeform 56"/>
              <p:cNvSpPr>
                <a:spLocks/>
              </p:cNvSpPr>
              <p:nvPr/>
            </p:nvSpPr>
            <p:spPr bwMode="auto">
              <a:xfrm>
                <a:off x="2809" y="2594"/>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pPr algn="l" rtl="0"/>
                <a:endParaRPr lang="en-US"/>
              </a:p>
            </p:txBody>
          </p:sp>
          <p:sp>
            <p:nvSpPr>
              <p:cNvPr id="24084" name="Freeform 57"/>
              <p:cNvSpPr>
                <a:spLocks/>
              </p:cNvSpPr>
              <p:nvPr/>
            </p:nvSpPr>
            <p:spPr bwMode="auto">
              <a:xfrm>
                <a:off x="2821" y="2580"/>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pPr algn="l" rtl="0"/>
                <a:endParaRPr lang="en-US"/>
              </a:p>
            </p:txBody>
          </p:sp>
          <p:sp>
            <p:nvSpPr>
              <p:cNvPr id="24085" name="Freeform 58"/>
              <p:cNvSpPr>
                <a:spLocks/>
              </p:cNvSpPr>
              <p:nvPr/>
            </p:nvSpPr>
            <p:spPr bwMode="auto">
              <a:xfrm>
                <a:off x="2520" y="2034"/>
                <a:ext cx="243" cy="49"/>
              </a:xfrm>
              <a:custGeom>
                <a:avLst/>
                <a:gdLst>
                  <a:gd name="T0" fmla="*/ 243 w 243"/>
                  <a:gd name="T1" fmla="*/ 0 h 49"/>
                  <a:gd name="T2" fmla="*/ 0 w 243"/>
                  <a:gd name="T3" fmla="*/ 1 h 49"/>
                  <a:gd name="T4" fmla="*/ 0 w 243"/>
                  <a:gd name="T5" fmla="*/ 49 h 49"/>
                  <a:gd name="T6" fmla="*/ 243 w 243"/>
                  <a:gd name="T7" fmla="*/ 49 h 49"/>
                  <a:gd name="T8" fmla="*/ 243 w 243"/>
                  <a:gd name="T9" fmla="*/ 0 h 49"/>
                  <a:gd name="T10" fmla="*/ 0 60000 65536"/>
                  <a:gd name="T11" fmla="*/ 0 60000 65536"/>
                  <a:gd name="T12" fmla="*/ 0 60000 65536"/>
                  <a:gd name="T13" fmla="*/ 0 60000 65536"/>
                  <a:gd name="T14" fmla="*/ 0 60000 65536"/>
                  <a:gd name="T15" fmla="*/ 0 w 243"/>
                  <a:gd name="T16" fmla="*/ 0 h 49"/>
                  <a:gd name="T17" fmla="*/ 243 w 243"/>
                  <a:gd name="T18" fmla="*/ 49 h 49"/>
                </a:gdLst>
                <a:ahLst/>
                <a:cxnLst>
                  <a:cxn ang="T10">
                    <a:pos x="T0" y="T1"/>
                  </a:cxn>
                  <a:cxn ang="T11">
                    <a:pos x="T2" y="T3"/>
                  </a:cxn>
                  <a:cxn ang="T12">
                    <a:pos x="T4" y="T5"/>
                  </a:cxn>
                  <a:cxn ang="T13">
                    <a:pos x="T6" y="T7"/>
                  </a:cxn>
                  <a:cxn ang="T14">
                    <a:pos x="T8" y="T9"/>
                  </a:cxn>
                </a:cxnLst>
                <a:rect l="T15" t="T16" r="T17" b="T18"/>
                <a:pathLst>
                  <a:path w="243" h="49">
                    <a:moveTo>
                      <a:pt x="243" y="0"/>
                    </a:moveTo>
                    <a:lnTo>
                      <a:pt x="0" y="1"/>
                    </a:lnTo>
                    <a:lnTo>
                      <a:pt x="0" y="49"/>
                    </a:lnTo>
                    <a:lnTo>
                      <a:pt x="243" y="49"/>
                    </a:lnTo>
                    <a:lnTo>
                      <a:pt x="243" y="0"/>
                    </a:lnTo>
                    <a:close/>
                  </a:path>
                </a:pathLst>
              </a:custGeom>
              <a:solidFill>
                <a:srgbClr val="475670"/>
              </a:solidFill>
              <a:ln w="9525">
                <a:noFill/>
                <a:round/>
                <a:headEnd/>
                <a:tailEnd/>
              </a:ln>
            </p:spPr>
            <p:txBody>
              <a:bodyPr/>
              <a:lstStyle/>
              <a:p>
                <a:pPr algn="l" rtl="0"/>
                <a:endParaRPr lang="en-US"/>
              </a:p>
            </p:txBody>
          </p:sp>
          <p:sp>
            <p:nvSpPr>
              <p:cNvPr id="24086" name="Freeform 59"/>
              <p:cNvSpPr>
                <a:spLocks/>
              </p:cNvSpPr>
              <p:nvPr/>
            </p:nvSpPr>
            <p:spPr bwMode="auto">
              <a:xfrm>
                <a:off x="2812" y="208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4087" name="Freeform 60"/>
              <p:cNvSpPr>
                <a:spLocks/>
              </p:cNvSpPr>
              <p:nvPr/>
            </p:nvSpPr>
            <p:spPr bwMode="auto">
              <a:xfrm>
                <a:off x="2822" y="208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24088" name="Line 61"/>
              <p:cNvSpPr>
                <a:spLocks noChangeShapeType="1"/>
              </p:cNvSpPr>
              <p:nvPr/>
            </p:nvSpPr>
            <p:spPr bwMode="auto">
              <a:xfrm>
                <a:off x="2810" y="2080"/>
                <a:ext cx="9" cy="1"/>
              </a:xfrm>
              <a:prstGeom prst="line">
                <a:avLst/>
              </a:prstGeom>
              <a:noFill/>
              <a:ln w="7938">
                <a:solidFill>
                  <a:srgbClr val="3D4040"/>
                </a:solidFill>
                <a:round/>
                <a:headEnd/>
                <a:tailEnd/>
              </a:ln>
            </p:spPr>
            <p:txBody>
              <a:bodyPr/>
              <a:lstStyle/>
              <a:p>
                <a:pPr algn="l" rtl="0"/>
                <a:endParaRPr lang="en-US"/>
              </a:p>
            </p:txBody>
          </p:sp>
          <p:sp>
            <p:nvSpPr>
              <p:cNvPr id="24089" name="Line 62"/>
              <p:cNvSpPr>
                <a:spLocks noChangeShapeType="1"/>
              </p:cNvSpPr>
              <p:nvPr/>
            </p:nvSpPr>
            <p:spPr bwMode="auto">
              <a:xfrm flipV="1">
                <a:off x="2808" y="2084"/>
                <a:ext cx="12" cy="1"/>
              </a:xfrm>
              <a:prstGeom prst="line">
                <a:avLst/>
              </a:prstGeom>
              <a:noFill/>
              <a:ln w="7938">
                <a:solidFill>
                  <a:srgbClr val="787D7D"/>
                </a:solidFill>
                <a:round/>
                <a:headEnd/>
                <a:tailEnd/>
              </a:ln>
            </p:spPr>
            <p:txBody>
              <a:bodyPr/>
              <a:lstStyle/>
              <a:p>
                <a:pPr algn="l" rtl="0"/>
                <a:endParaRPr lang="en-US"/>
              </a:p>
            </p:txBody>
          </p:sp>
          <p:sp>
            <p:nvSpPr>
              <p:cNvPr id="24090" name="Freeform 63"/>
              <p:cNvSpPr>
                <a:spLocks/>
              </p:cNvSpPr>
              <p:nvPr/>
            </p:nvSpPr>
            <p:spPr bwMode="auto">
              <a:xfrm>
                <a:off x="2811"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787D7D"/>
              </a:solidFill>
              <a:ln w="9525">
                <a:noFill/>
                <a:round/>
                <a:headEnd/>
                <a:tailEnd/>
              </a:ln>
            </p:spPr>
            <p:txBody>
              <a:bodyPr/>
              <a:lstStyle/>
              <a:p>
                <a:pPr algn="l" rtl="0"/>
                <a:endParaRPr lang="en-US"/>
              </a:p>
            </p:txBody>
          </p:sp>
          <p:sp>
            <p:nvSpPr>
              <p:cNvPr id="24091" name="Freeform 64"/>
              <p:cNvSpPr>
                <a:spLocks/>
              </p:cNvSpPr>
              <p:nvPr/>
            </p:nvSpPr>
            <p:spPr bwMode="auto">
              <a:xfrm>
                <a:off x="2822" y="208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pPr algn="l" rtl="0"/>
                <a:endParaRPr lang="en-US"/>
              </a:p>
            </p:txBody>
          </p:sp>
          <p:sp>
            <p:nvSpPr>
              <p:cNvPr id="24092" name="Freeform 65"/>
              <p:cNvSpPr>
                <a:spLocks/>
              </p:cNvSpPr>
              <p:nvPr/>
            </p:nvSpPr>
            <p:spPr bwMode="auto">
              <a:xfrm>
                <a:off x="2497"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pPr algn="l" rtl="0"/>
                <a:endParaRPr lang="en-US"/>
              </a:p>
            </p:txBody>
          </p:sp>
          <p:sp>
            <p:nvSpPr>
              <p:cNvPr id="24093" name="Freeform 66"/>
              <p:cNvSpPr>
                <a:spLocks/>
              </p:cNvSpPr>
              <p:nvPr/>
            </p:nvSpPr>
            <p:spPr bwMode="auto">
              <a:xfrm>
                <a:off x="2498" y="203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pPr algn="l" rtl="0"/>
                <a:endParaRPr lang="en-US"/>
              </a:p>
            </p:txBody>
          </p:sp>
          <p:sp>
            <p:nvSpPr>
              <p:cNvPr id="24094" name="Line 67"/>
              <p:cNvSpPr>
                <a:spLocks noChangeShapeType="1"/>
              </p:cNvSpPr>
              <p:nvPr/>
            </p:nvSpPr>
            <p:spPr bwMode="auto">
              <a:xfrm>
                <a:off x="2496" y="1939"/>
                <a:ext cx="1" cy="93"/>
              </a:xfrm>
              <a:prstGeom prst="line">
                <a:avLst/>
              </a:prstGeom>
              <a:noFill/>
              <a:ln w="4763">
                <a:solidFill>
                  <a:srgbClr val="FFFFFF"/>
                </a:solidFill>
                <a:round/>
                <a:headEnd/>
                <a:tailEnd/>
              </a:ln>
            </p:spPr>
            <p:txBody>
              <a:bodyPr/>
              <a:lstStyle/>
              <a:p>
                <a:pPr algn="l" rtl="0"/>
                <a:endParaRPr lang="en-US"/>
              </a:p>
            </p:txBody>
          </p:sp>
          <p:sp>
            <p:nvSpPr>
              <p:cNvPr id="24095" name="Line 68"/>
              <p:cNvSpPr>
                <a:spLocks noChangeShapeType="1"/>
              </p:cNvSpPr>
              <p:nvPr/>
            </p:nvSpPr>
            <p:spPr bwMode="auto">
              <a:xfrm flipH="1">
                <a:off x="2496" y="1935"/>
                <a:ext cx="295" cy="3"/>
              </a:xfrm>
              <a:prstGeom prst="line">
                <a:avLst/>
              </a:prstGeom>
              <a:noFill/>
              <a:ln w="7938">
                <a:solidFill>
                  <a:srgbClr val="FFFFFF"/>
                </a:solidFill>
                <a:round/>
                <a:headEnd/>
                <a:tailEnd/>
              </a:ln>
            </p:spPr>
            <p:txBody>
              <a:bodyPr/>
              <a:lstStyle/>
              <a:p>
                <a:pPr algn="l" rtl="0"/>
                <a:endParaRPr lang="en-US"/>
              </a:p>
            </p:txBody>
          </p:sp>
          <p:sp>
            <p:nvSpPr>
              <p:cNvPr id="24096" name="Freeform 69"/>
              <p:cNvSpPr>
                <a:spLocks/>
              </p:cNvSpPr>
              <p:nvPr/>
            </p:nvSpPr>
            <p:spPr bwMode="auto">
              <a:xfrm>
                <a:off x="2793" y="193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FFFFFF"/>
              </a:solidFill>
              <a:ln w="9525">
                <a:noFill/>
                <a:round/>
                <a:headEnd/>
                <a:tailEnd/>
              </a:ln>
            </p:spPr>
            <p:txBody>
              <a:bodyPr/>
              <a:lstStyle/>
              <a:p>
                <a:pPr algn="l" rtl="0"/>
                <a:endParaRPr lang="en-US"/>
              </a:p>
            </p:txBody>
          </p:sp>
          <p:sp>
            <p:nvSpPr>
              <p:cNvPr id="24097" name="Freeform 70"/>
              <p:cNvSpPr>
                <a:spLocks/>
              </p:cNvSpPr>
              <p:nvPr/>
            </p:nvSpPr>
            <p:spPr bwMode="auto">
              <a:xfrm>
                <a:off x="2498" y="1940"/>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FFFFFF"/>
              </a:solidFill>
              <a:ln w="9525">
                <a:noFill/>
                <a:round/>
                <a:headEnd/>
                <a:tailEnd/>
              </a:ln>
            </p:spPr>
            <p:txBody>
              <a:bodyPr/>
              <a:lstStyle/>
              <a:p>
                <a:pPr algn="l" rtl="0"/>
                <a:endParaRPr lang="en-US"/>
              </a:p>
            </p:txBody>
          </p:sp>
          <p:sp>
            <p:nvSpPr>
              <p:cNvPr id="24098" name="Freeform 71"/>
              <p:cNvSpPr>
                <a:spLocks/>
              </p:cNvSpPr>
              <p:nvPr/>
            </p:nvSpPr>
            <p:spPr bwMode="auto">
              <a:xfrm>
                <a:off x="2555"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pPr algn="l" rtl="0"/>
                <a:endParaRPr lang="en-US"/>
              </a:p>
            </p:txBody>
          </p:sp>
          <p:sp>
            <p:nvSpPr>
              <p:cNvPr id="24099" name="Freeform 72"/>
              <p:cNvSpPr>
                <a:spLocks/>
              </p:cNvSpPr>
              <p:nvPr/>
            </p:nvSpPr>
            <p:spPr bwMode="auto">
              <a:xfrm>
                <a:off x="2555"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404040"/>
              </a:solidFill>
              <a:ln w="9525">
                <a:noFill/>
                <a:round/>
                <a:headEnd/>
                <a:tailEnd/>
              </a:ln>
            </p:spPr>
            <p:txBody>
              <a:bodyPr/>
              <a:lstStyle/>
              <a:p>
                <a:pPr algn="l" rtl="0"/>
                <a:endParaRPr lang="en-US"/>
              </a:p>
            </p:txBody>
          </p:sp>
          <p:sp>
            <p:nvSpPr>
              <p:cNvPr id="24100" name="Line 73"/>
              <p:cNvSpPr>
                <a:spLocks noChangeShapeType="1"/>
              </p:cNvSpPr>
              <p:nvPr/>
            </p:nvSpPr>
            <p:spPr bwMode="auto">
              <a:xfrm>
                <a:off x="2554" y="1939"/>
                <a:ext cx="1" cy="95"/>
              </a:xfrm>
              <a:prstGeom prst="line">
                <a:avLst/>
              </a:prstGeom>
              <a:noFill/>
              <a:ln w="4763">
                <a:solidFill>
                  <a:srgbClr val="404040"/>
                </a:solidFill>
                <a:round/>
                <a:headEnd/>
                <a:tailEnd/>
              </a:ln>
            </p:spPr>
            <p:txBody>
              <a:bodyPr/>
              <a:lstStyle/>
              <a:p>
                <a:pPr algn="l" rtl="0"/>
                <a:endParaRPr lang="en-US"/>
              </a:p>
            </p:txBody>
          </p:sp>
          <p:sp>
            <p:nvSpPr>
              <p:cNvPr id="24101" name="Line 74"/>
              <p:cNvSpPr>
                <a:spLocks noChangeShapeType="1"/>
              </p:cNvSpPr>
              <p:nvPr/>
            </p:nvSpPr>
            <p:spPr bwMode="auto">
              <a:xfrm>
                <a:off x="2555" y="1939"/>
                <a:ext cx="1" cy="95"/>
              </a:xfrm>
              <a:prstGeom prst="line">
                <a:avLst/>
              </a:prstGeom>
              <a:noFill/>
              <a:ln w="4763">
                <a:solidFill>
                  <a:srgbClr val="FFFFFF"/>
                </a:solidFill>
                <a:round/>
                <a:headEnd/>
                <a:tailEnd/>
              </a:ln>
            </p:spPr>
            <p:txBody>
              <a:bodyPr/>
              <a:lstStyle/>
              <a:p>
                <a:pPr algn="l" rtl="0"/>
                <a:endParaRPr lang="en-US"/>
              </a:p>
            </p:txBody>
          </p:sp>
          <p:sp>
            <p:nvSpPr>
              <p:cNvPr id="24102" name="Freeform 75"/>
              <p:cNvSpPr>
                <a:spLocks/>
              </p:cNvSpPr>
              <p:nvPr/>
            </p:nvSpPr>
            <p:spPr bwMode="auto">
              <a:xfrm>
                <a:off x="2556"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pPr algn="l" rtl="0"/>
                <a:endParaRPr lang="en-US"/>
              </a:p>
            </p:txBody>
          </p:sp>
          <p:sp>
            <p:nvSpPr>
              <p:cNvPr id="24103" name="Freeform 76"/>
              <p:cNvSpPr>
                <a:spLocks/>
              </p:cNvSpPr>
              <p:nvPr/>
            </p:nvSpPr>
            <p:spPr bwMode="auto">
              <a:xfrm>
                <a:off x="2556"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pPr algn="l" rtl="0"/>
                <a:endParaRPr lang="en-US"/>
              </a:p>
            </p:txBody>
          </p:sp>
          <p:sp>
            <p:nvSpPr>
              <p:cNvPr id="24104" name="Freeform 77"/>
              <p:cNvSpPr>
                <a:spLocks/>
              </p:cNvSpPr>
              <p:nvPr/>
            </p:nvSpPr>
            <p:spPr bwMode="auto">
              <a:xfrm>
                <a:off x="2919" y="194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105" name="Freeform 78"/>
              <p:cNvSpPr>
                <a:spLocks/>
              </p:cNvSpPr>
              <p:nvPr/>
            </p:nvSpPr>
            <p:spPr bwMode="auto">
              <a:xfrm>
                <a:off x="2919" y="250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106" name="Line 79"/>
              <p:cNvSpPr>
                <a:spLocks noChangeShapeType="1"/>
              </p:cNvSpPr>
              <p:nvPr/>
            </p:nvSpPr>
            <p:spPr bwMode="auto">
              <a:xfrm>
                <a:off x="2918" y="1944"/>
                <a:ext cx="1" cy="559"/>
              </a:xfrm>
              <a:prstGeom prst="line">
                <a:avLst/>
              </a:prstGeom>
              <a:noFill/>
              <a:ln w="4763">
                <a:solidFill>
                  <a:srgbClr val="ADB0B0"/>
                </a:solidFill>
                <a:round/>
                <a:headEnd/>
                <a:tailEnd/>
              </a:ln>
            </p:spPr>
            <p:txBody>
              <a:bodyPr/>
              <a:lstStyle/>
              <a:p>
                <a:pPr algn="l" rtl="0"/>
                <a:endParaRPr lang="en-US"/>
              </a:p>
            </p:txBody>
          </p:sp>
          <p:sp>
            <p:nvSpPr>
              <p:cNvPr id="24107" name="Line 80"/>
              <p:cNvSpPr>
                <a:spLocks noChangeShapeType="1"/>
              </p:cNvSpPr>
              <p:nvPr/>
            </p:nvSpPr>
            <p:spPr bwMode="auto">
              <a:xfrm>
                <a:off x="2912" y="1942"/>
                <a:ext cx="1" cy="568"/>
              </a:xfrm>
              <a:prstGeom prst="line">
                <a:avLst/>
              </a:prstGeom>
              <a:noFill/>
              <a:ln w="4763">
                <a:solidFill>
                  <a:srgbClr val="ADB0B0"/>
                </a:solidFill>
                <a:round/>
                <a:headEnd/>
                <a:tailEnd/>
              </a:ln>
            </p:spPr>
            <p:txBody>
              <a:bodyPr/>
              <a:lstStyle/>
              <a:p>
                <a:pPr algn="l" rtl="0"/>
                <a:endParaRPr lang="en-US"/>
              </a:p>
            </p:txBody>
          </p:sp>
          <p:sp>
            <p:nvSpPr>
              <p:cNvPr id="24108" name="Freeform 81"/>
              <p:cNvSpPr>
                <a:spLocks/>
              </p:cNvSpPr>
              <p:nvPr/>
            </p:nvSpPr>
            <p:spPr bwMode="auto">
              <a:xfrm>
                <a:off x="2913" y="1944"/>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109" name="Freeform 82"/>
              <p:cNvSpPr>
                <a:spLocks/>
              </p:cNvSpPr>
              <p:nvPr/>
            </p:nvSpPr>
            <p:spPr bwMode="auto">
              <a:xfrm>
                <a:off x="2913" y="251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110" name="Freeform 83"/>
              <p:cNvSpPr>
                <a:spLocks/>
              </p:cNvSpPr>
              <p:nvPr/>
            </p:nvSpPr>
            <p:spPr bwMode="auto">
              <a:xfrm>
                <a:off x="2906" y="194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111" name="Freeform 84"/>
              <p:cNvSpPr>
                <a:spLocks/>
              </p:cNvSpPr>
              <p:nvPr/>
            </p:nvSpPr>
            <p:spPr bwMode="auto">
              <a:xfrm>
                <a:off x="2906" y="252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112" name="Line 85"/>
              <p:cNvSpPr>
                <a:spLocks noChangeShapeType="1"/>
              </p:cNvSpPr>
              <p:nvPr/>
            </p:nvSpPr>
            <p:spPr bwMode="auto">
              <a:xfrm>
                <a:off x="2905" y="1941"/>
                <a:ext cx="1" cy="578"/>
              </a:xfrm>
              <a:prstGeom prst="line">
                <a:avLst/>
              </a:prstGeom>
              <a:noFill/>
              <a:ln w="4763">
                <a:solidFill>
                  <a:srgbClr val="ADB0B0"/>
                </a:solidFill>
                <a:round/>
                <a:headEnd/>
                <a:tailEnd/>
              </a:ln>
            </p:spPr>
            <p:txBody>
              <a:bodyPr/>
              <a:lstStyle/>
              <a:p>
                <a:pPr algn="l" rtl="0"/>
                <a:endParaRPr lang="en-US"/>
              </a:p>
            </p:txBody>
          </p:sp>
          <p:sp>
            <p:nvSpPr>
              <p:cNvPr id="24113" name="Line 86"/>
              <p:cNvSpPr>
                <a:spLocks noChangeShapeType="1"/>
              </p:cNvSpPr>
              <p:nvPr/>
            </p:nvSpPr>
            <p:spPr bwMode="auto">
              <a:xfrm>
                <a:off x="2898" y="1939"/>
                <a:ext cx="1" cy="588"/>
              </a:xfrm>
              <a:prstGeom prst="line">
                <a:avLst/>
              </a:prstGeom>
              <a:noFill/>
              <a:ln w="4763">
                <a:solidFill>
                  <a:srgbClr val="ADB0B0"/>
                </a:solidFill>
                <a:round/>
                <a:headEnd/>
                <a:tailEnd/>
              </a:ln>
            </p:spPr>
            <p:txBody>
              <a:bodyPr/>
              <a:lstStyle/>
              <a:p>
                <a:pPr algn="l" rtl="0"/>
                <a:endParaRPr lang="en-US"/>
              </a:p>
            </p:txBody>
          </p:sp>
          <p:sp>
            <p:nvSpPr>
              <p:cNvPr id="24114" name="Freeform 87"/>
              <p:cNvSpPr>
                <a:spLocks/>
              </p:cNvSpPr>
              <p:nvPr/>
            </p:nvSpPr>
            <p:spPr bwMode="auto">
              <a:xfrm>
                <a:off x="2899"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115" name="Freeform 88"/>
              <p:cNvSpPr>
                <a:spLocks/>
              </p:cNvSpPr>
              <p:nvPr/>
            </p:nvSpPr>
            <p:spPr bwMode="auto">
              <a:xfrm>
                <a:off x="2899" y="252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116" name="Freeform 89"/>
              <p:cNvSpPr>
                <a:spLocks/>
              </p:cNvSpPr>
              <p:nvPr/>
            </p:nvSpPr>
            <p:spPr bwMode="auto">
              <a:xfrm>
                <a:off x="2892" y="193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117" name="Freeform 90"/>
              <p:cNvSpPr>
                <a:spLocks/>
              </p:cNvSpPr>
              <p:nvPr/>
            </p:nvSpPr>
            <p:spPr bwMode="auto">
              <a:xfrm>
                <a:off x="2892" y="253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118" name="Line 91"/>
              <p:cNvSpPr>
                <a:spLocks noChangeShapeType="1"/>
              </p:cNvSpPr>
              <p:nvPr/>
            </p:nvSpPr>
            <p:spPr bwMode="auto">
              <a:xfrm>
                <a:off x="2891" y="1938"/>
                <a:ext cx="1" cy="597"/>
              </a:xfrm>
              <a:prstGeom prst="line">
                <a:avLst/>
              </a:prstGeom>
              <a:noFill/>
              <a:ln w="4763">
                <a:solidFill>
                  <a:srgbClr val="ADB0B0"/>
                </a:solidFill>
                <a:round/>
                <a:headEnd/>
                <a:tailEnd/>
              </a:ln>
            </p:spPr>
            <p:txBody>
              <a:bodyPr/>
              <a:lstStyle/>
              <a:p>
                <a:pPr algn="l" rtl="0"/>
                <a:endParaRPr lang="en-US"/>
              </a:p>
            </p:txBody>
          </p:sp>
          <p:sp>
            <p:nvSpPr>
              <p:cNvPr id="24119" name="Line 92"/>
              <p:cNvSpPr>
                <a:spLocks noChangeShapeType="1"/>
              </p:cNvSpPr>
              <p:nvPr/>
            </p:nvSpPr>
            <p:spPr bwMode="auto">
              <a:xfrm>
                <a:off x="2883" y="1936"/>
                <a:ext cx="1" cy="610"/>
              </a:xfrm>
              <a:prstGeom prst="line">
                <a:avLst/>
              </a:prstGeom>
              <a:noFill/>
              <a:ln w="4763">
                <a:solidFill>
                  <a:srgbClr val="ADB0B0"/>
                </a:solidFill>
                <a:round/>
                <a:headEnd/>
                <a:tailEnd/>
              </a:ln>
            </p:spPr>
            <p:txBody>
              <a:bodyPr/>
              <a:lstStyle/>
              <a:p>
                <a:pPr algn="l" rtl="0"/>
                <a:endParaRPr lang="en-US"/>
              </a:p>
            </p:txBody>
          </p:sp>
          <p:sp>
            <p:nvSpPr>
              <p:cNvPr id="24120" name="Freeform 93"/>
              <p:cNvSpPr>
                <a:spLocks/>
              </p:cNvSpPr>
              <p:nvPr/>
            </p:nvSpPr>
            <p:spPr bwMode="auto">
              <a:xfrm>
                <a:off x="288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121" name="Freeform 94"/>
              <p:cNvSpPr>
                <a:spLocks/>
              </p:cNvSpPr>
              <p:nvPr/>
            </p:nvSpPr>
            <p:spPr bwMode="auto">
              <a:xfrm>
                <a:off x="2884" y="254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122" name="Freeform 95"/>
              <p:cNvSpPr>
                <a:spLocks/>
              </p:cNvSpPr>
              <p:nvPr/>
            </p:nvSpPr>
            <p:spPr bwMode="auto">
              <a:xfrm>
                <a:off x="2876" y="193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123" name="Freeform 96"/>
              <p:cNvSpPr>
                <a:spLocks/>
              </p:cNvSpPr>
              <p:nvPr/>
            </p:nvSpPr>
            <p:spPr bwMode="auto">
              <a:xfrm>
                <a:off x="2876" y="255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124" name="Line 97"/>
              <p:cNvSpPr>
                <a:spLocks noChangeShapeType="1"/>
              </p:cNvSpPr>
              <p:nvPr/>
            </p:nvSpPr>
            <p:spPr bwMode="auto">
              <a:xfrm>
                <a:off x="2874" y="1934"/>
                <a:ext cx="1" cy="622"/>
              </a:xfrm>
              <a:prstGeom prst="line">
                <a:avLst/>
              </a:prstGeom>
              <a:noFill/>
              <a:ln w="4763">
                <a:solidFill>
                  <a:srgbClr val="ADB0B0"/>
                </a:solidFill>
                <a:round/>
                <a:headEnd/>
                <a:tailEnd/>
              </a:ln>
            </p:spPr>
            <p:txBody>
              <a:bodyPr/>
              <a:lstStyle/>
              <a:p>
                <a:pPr algn="l" rtl="0"/>
                <a:endParaRPr lang="en-US"/>
              </a:p>
            </p:txBody>
          </p:sp>
          <p:sp>
            <p:nvSpPr>
              <p:cNvPr id="24125" name="Line 98"/>
              <p:cNvSpPr>
                <a:spLocks noChangeShapeType="1"/>
              </p:cNvSpPr>
              <p:nvPr/>
            </p:nvSpPr>
            <p:spPr bwMode="auto">
              <a:xfrm>
                <a:off x="2866" y="1932"/>
                <a:ext cx="1" cy="634"/>
              </a:xfrm>
              <a:prstGeom prst="line">
                <a:avLst/>
              </a:prstGeom>
              <a:noFill/>
              <a:ln w="4763">
                <a:solidFill>
                  <a:srgbClr val="ADB0B0"/>
                </a:solidFill>
                <a:round/>
                <a:headEnd/>
                <a:tailEnd/>
              </a:ln>
            </p:spPr>
            <p:txBody>
              <a:bodyPr/>
              <a:lstStyle/>
              <a:p>
                <a:pPr algn="l" rtl="0"/>
                <a:endParaRPr lang="en-US"/>
              </a:p>
            </p:txBody>
          </p:sp>
          <p:sp>
            <p:nvSpPr>
              <p:cNvPr id="24126" name="Freeform 99"/>
              <p:cNvSpPr>
                <a:spLocks/>
              </p:cNvSpPr>
              <p:nvPr/>
            </p:nvSpPr>
            <p:spPr bwMode="auto">
              <a:xfrm>
                <a:off x="2867" y="19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ADB0B0"/>
              </a:solidFill>
              <a:ln w="9525">
                <a:noFill/>
                <a:round/>
                <a:headEnd/>
                <a:tailEnd/>
              </a:ln>
            </p:spPr>
            <p:txBody>
              <a:bodyPr/>
              <a:lstStyle/>
              <a:p>
                <a:pPr algn="l" rtl="0"/>
                <a:endParaRPr lang="en-US"/>
              </a:p>
            </p:txBody>
          </p:sp>
          <p:sp>
            <p:nvSpPr>
              <p:cNvPr id="24127" name="Freeform 100"/>
              <p:cNvSpPr>
                <a:spLocks/>
              </p:cNvSpPr>
              <p:nvPr/>
            </p:nvSpPr>
            <p:spPr bwMode="auto">
              <a:xfrm>
                <a:off x="2867" y="256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ADB0B0"/>
              </a:solidFill>
              <a:ln w="9525">
                <a:noFill/>
                <a:round/>
                <a:headEnd/>
                <a:tailEnd/>
              </a:ln>
            </p:spPr>
            <p:txBody>
              <a:bodyPr/>
              <a:lstStyle/>
              <a:p>
                <a:pPr algn="l" rtl="0"/>
                <a:endParaRPr lang="en-US"/>
              </a:p>
            </p:txBody>
          </p:sp>
          <p:sp>
            <p:nvSpPr>
              <p:cNvPr id="24128" name="Freeform 101"/>
              <p:cNvSpPr>
                <a:spLocks/>
              </p:cNvSpPr>
              <p:nvPr/>
            </p:nvSpPr>
            <p:spPr bwMode="auto">
              <a:xfrm>
                <a:off x="2859" y="193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129" name="Freeform 102"/>
              <p:cNvSpPr>
                <a:spLocks/>
              </p:cNvSpPr>
              <p:nvPr/>
            </p:nvSpPr>
            <p:spPr bwMode="auto">
              <a:xfrm>
                <a:off x="2859" y="257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130" name="Line 103"/>
              <p:cNvSpPr>
                <a:spLocks noChangeShapeType="1"/>
              </p:cNvSpPr>
              <p:nvPr/>
            </p:nvSpPr>
            <p:spPr bwMode="auto">
              <a:xfrm>
                <a:off x="2858" y="1930"/>
                <a:ext cx="1" cy="645"/>
              </a:xfrm>
              <a:prstGeom prst="line">
                <a:avLst/>
              </a:prstGeom>
              <a:noFill/>
              <a:ln w="4763">
                <a:solidFill>
                  <a:srgbClr val="ADB0B0"/>
                </a:solidFill>
                <a:round/>
                <a:headEnd/>
                <a:tailEnd/>
              </a:ln>
            </p:spPr>
            <p:txBody>
              <a:bodyPr/>
              <a:lstStyle/>
              <a:p>
                <a:pPr algn="l" rtl="0"/>
                <a:endParaRPr lang="en-US"/>
              </a:p>
            </p:txBody>
          </p:sp>
          <p:sp>
            <p:nvSpPr>
              <p:cNvPr id="24131" name="Line 104"/>
              <p:cNvSpPr>
                <a:spLocks noChangeShapeType="1"/>
              </p:cNvSpPr>
              <p:nvPr/>
            </p:nvSpPr>
            <p:spPr bwMode="auto">
              <a:xfrm>
                <a:off x="2849" y="1928"/>
                <a:ext cx="1" cy="658"/>
              </a:xfrm>
              <a:prstGeom prst="line">
                <a:avLst/>
              </a:prstGeom>
              <a:noFill/>
              <a:ln w="4763">
                <a:solidFill>
                  <a:srgbClr val="ADB0B0"/>
                </a:solidFill>
                <a:round/>
                <a:headEnd/>
                <a:tailEnd/>
              </a:ln>
            </p:spPr>
            <p:txBody>
              <a:bodyPr/>
              <a:lstStyle/>
              <a:p>
                <a:pPr algn="l" rtl="0"/>
                <a:endParaRPr lang="en-US"/>
              </a:p>
            </p:txBody>
          </p:sp>
          <p:sp>
            <p:nvSpPr>
              <p:cNvPr id="24132" name="Freeform 105"/>
              <p:cNvSpPr>
                <a:spLocks/>
              </p:cNvSpPr>
              <p:nvPr/>
            </p:nvSpPr>
            <p:spPr bwMode="auto">
              <a:xfrm>
                <a:off x="2850" y="192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133" name="Freeform 106"/>
              <p:cNvSpPr>
                <a:spLocks/>
              </p:cNvSpPr>
              <p:nvPr/>
            </p:nvSpPr>
            <p:spPr bwMode="auto">
              <a:xfrm>
                <a:off x="2850" y="258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134" name="Freeform 107"/>
              <p:cNvSpPr>
                <a:spLocks/>
              </p:cNvSpPr>
              <p:nvPr/>
            </p:nvSpPr>
            <p:spPr bwMode="auto">
              <a:xfrm>
                <a:off x="2536" y="2535"/>
                <a:ext cx="227" cy="15"/>
              </a:xfrm>
              <a:custGeom>
                <a:avLst/>
                <a:gdLst>
                  <a:gd name="T0" fmla="*/ 0 w 227"/>
                  <a:gd name="T1" fmla="*/ 0 h 15"/>
                  <a:gd name="T2" fmla="*/ 0 w 227"/>
                  <a:gd name="T3" fmla="*/ 6 h 15"/>
                  <a:gd name="T4" fmla="*/ 227 w 227"/>
                  <a:gd name="T5" fmla="*/ 15 h 15"/>
                  <a:gd name="T6" fmla="*/ 227 w 227"/>
                  <a:gd name="T7" fmla="*/ 9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6"/>
                    </a:lnTo>
                    <a:lnTo>
                      <a:pt x="227" y="15"/>
                    </a:lnTo>
                    <a:lnTo>
                      <a:pt x="227" y="9"/>
                    </a:lnTo>
                    <a:lnTo>
                      <a:pt x="0" y="0"/>
                    </a:lnTo>
                    <a:close/>
                  </a:path>
                </a:pathLst>
              </a:custGeom>
              <a:solidFill>
                <a:srgbClr val="303333"/>
              </a:solidFill>
              <a:ln w="9525">
                <a:noFill/>
                <a:round/>
                <a:headEnd/>
                <a:tailEnd/>
              </a:ln>
            </p:spPr>
            <p:txBody>
              <a:bodyPr/>
              <a:lstStyle/>
              <a:p>
                <a:pPr algn="l" rtl="0"/>
                <a:endParaRPr lang="en-US"/>
              </a:p>
            </p:txBody>
          </p:sp>
          <p:sp>
            <p:nvSpPr>
              <p:cNvPr id="24135" name="Freeform 108"/>
              <p:cNvSpPr>
                <a:spLocks/>
              </p:cNvSpPr>
              <p:nvPr/>
            </p:nvSpPr>
            <p:spPr bwMode="auto">
              <a:xfrm>
                <a:off x="2520" y="2534"/>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pPr algn="l" rtl="0"/>
                <a:endParaRPr lang="en-US"/>
              </a:p>
            </p:txBody>
          </p:sp>
          <p:sp>
            <p:nvSpPr>
              <p:cNvPr id="24136" name="Freeform 109"/>
              <p:cNvSpPr>
                <a:spLocks/>
              </p:cNvSpPr>
              <p:nvPr/>
            </p:nvSpPr>
            <p:spPr bwMode="auto">
              <a:xfrm>
                <a:off x="2536" y="2494"/>
                <a:ext cx="227" cy="16"/>
              </a:xfrm>
              <a:custGeom>
                <a:avLst/>
                <a:gdLst>
                  <a:gd name="T0" fmla="*/ 0 w 227"/>
                  <a:gd name="T1" fmla="*/ 0 h 16"/>
                  <a:gd name="T2" fmla="*/ 0 w 227"/>
                  <a:gd name="T3" fmla="*/ 6 h 16"/>
                  <a:gd name="T4" fmla="*/ 227 w 227"/>
                  <a:gd name="T5" fmla="*/ 16 h 16"/>
                  <a:gd name="T6" fmla="*/ 227 w 227"/>
                  <a:gd name="T7" fmla="*/ 8 h 16"/>
                  <a:gd name="T8" fmla="*/ 0 w 227"/>
                  <a:gd name="T9" fmla="*/ 0 h 16"/>
                  <a:gd name="T10" fmla="*/ 0 60000 65536"/>
                  <a:gd name="T11" fmla="*/ 0 60000 65536"/>
                  <a:gd name="T12" fmla="*/ 0 60000 65536"/>
                  <a:gd name="T13" fmla="*/ 0 60000 65536"/>
                  <a:gd name="T14" fmla="*/ 0 60000 65536"/>
                  <a:gd name="T15" fmla="*/ 0 w 227"/>
                  <a:gd name="T16" fmla="*/ 0 h 16"/>
                  <a:gd name="T17" fmla="*/ 227 w 227"/>
                  <a:gd name="T18" fmla="*/ 16 h 16"/>
                </a:gdLst>
                <a:ahLst/>
                <a:cxnLst>
                  <a:cxn ang="T10">
                    <a:pos x="T0" y="T1"/>
                  </a:cxn>
                  <a:cxn ang="T11">
                    <a:pos x="T2" y="T3"/>
                  </a:cxn>
                  <a:cxn ang="T12">
                    <a:pos x="T4" y="T5"/>
                  </a:cxn>
                  <a:cxn ang="T13">
                    <a:pos x="T6" y="T7"/>
                  </a:cxn>
                  <a:cxn ang="T14">
                    <a:pos x="T8" y="T9"/>
                  </a:cxn>
                </a:cxnLst>
                <a:rect l="T15" t="T16" r="T17" b="T18"/>
                <a:pathLst>
                  <a:path w="227" h="16">
                    <a:moveTo>
                      <a:pt x="0" y="0"/>
                    </a:moveTo>
                    <a:lnTo>
                      <a:pt x="0" y="6"/>
                    </a:lnTo>
                    <a:lnTo>
                      <a:pt x="227" y="16"/>
                    </a:lnTo>
                    <a:lnTo>
                      <a:pt x="227" y="8"/>
                    </a:lnTo>
                    <a:lnTo>
                      <a:pt x="0" y="0"/>
                    </a:lnTo>
                    <a:close/>
                  </a:path>
                </a:pathLst>
              </a:custGeom>
              <a:solidFill>
                <a:srgbClr val="303333"/>
              </a:solidFill>
              <a:ln w="9525">
                <a:noFill/>
                <a:round/>
                <a:headEnd/>
                <a:tailEnd/>
              </a:ln>
            </p:spPr>
            <p:txBody>
              <a:bodyPr/>
              <a:lstStyle/>
              <a:p>
                <a:pPr algn="l" rtl="0"/>
                <a:endParaRPr lang="en-US"/>
              </a:p>
            </p:txBody>
          </p:sp>
          <p:sp>
            <p:nvSpPr>
              <p:cNvPr id="24137" name="Freeform 110"/>
              <p:cNvSpPr>
                <a:spLocks/>
              </p:cNvSpPr>
              <p:nvPr/>
            </p:nvSpPr>
            <p:spPr bwMode="auto">
              <a:xfrm>
                <a:off x="2536" y="2452"/>
                <a:ext cx="227" cy="15"/>
              </a:xfrm>
              <a:custGeom>
                <a:avLst/>
                <a:gdLst>
                  <a:gd name="T0" fmla="*/ 0 w 227"/>
                  <a:gd name="T1" fmla="*/ 0 h 15"/>
                  <a:gd name="T2" fmla="*/ 0 w 227"/>
                  <a:gd name="T3" fmla="*/ 7 h 15"/>
                  <a:gd name="T4" fmla="*/ 227 w 227"/>
                  <a:gd name="T5" fmla="*/ 15 h 15"/>
                  <a:gd name="T6" fmla="*/ 227 w 227"/>
                  <a:gd name="T7" fmla="*/ 8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7"/>
                    </a:lnTo>
                    <a:lnTo>
                      <a:pt x="227" y="15"/>
                    </a:lnTo>
                    <a:lnTo>
                      <a:pt x="227" y="8"/>
                    </a:lnTo>
                    <a:lnTo>
                      <a:pt x="0" y="0"/>
                    </a:lnTo>
                    <a:close/>
                  </a:path>
                </a:pathLst>
              </a:custGeom>
              <a:solidFill>
                <a:srgbClr val="303333"/>
              </a:solidFill>
              <a:ln w="9525">
                <a:noFill/>
                <a:round/>
                <a:headEnd/>
                <a:tailEnd/>
              </a:ln>
            </p:spPr>
            <p:txBody>
              <a:bodyPr/>
              <a:lstStyle/>
              <a:p>
                <a:pPr algn="l" rtl="0"/>
                <a:endParaRPr lang="en-US"/>
              </a:p>
            </p:txBody>
          </p:sp>
          <p:sp>
            <p:nvSpPr>
              <p:cNvPr id="24138" name="Freeform 111"/>
              <p:cNvSpPr>
                <a:spLocks/>
              </p:cNvSpPr>
              <p:nvPr/>
            </p:nvSpPr>
            <p:spPr bwMode="auto">
              <a:xfrm>
                <a:off x="2536" y="2370"/>
                <a:ext cx="227" cy="13"/>
              </a:xfrm>
              <a:custGeom>
                <a:avLst/>
                <a:gdLst>
                  <a:gd name="T0" fmla="*/ 0 w 227"/>
                  <a:gd name="T1" fmla="*/ 0 h 13"/>
                  <a:gd name="T2" fmla="*/ 0 w 227"/>
                  <a:gd name="T3" fmla="*/ 7 h 13"/>
                  <a:gd name="T4" fmla="*/ 227 w 227"/>
                  <a:gd name="T5" fmla="*/ 13 h 13"/>
                  <a:gd name="T6" fmla="*/ 227 w 227"/>
                  <a:gd name="T7" fmla="*/ 6 h 13"/>
                  <a:gd name="T8" fmla="*/ 0 w 227"/>
                  <a:gd name="T9" fmla="*/ 0 h 13"/>
                  <a:gd name="T10" fmla="*/ 0 60000 65536"/>
                  <a:gd name="T11" fmla="*/ 0 60000 65536"/>
                  <a:gd name="T12" fmla="*/ 0 60000 65536"/>
                  <a:gd name="T13" fmla="*/ 0 60000 65536"/>
                  <a:gd name="T14" fmla="*/ 0 60000 65536"/>
                  <a:gd name="T15" fmla="*/ 0 w 227"/>
                  <a:gd name="T16" fmla="*/ 0 h 13"/>
                  <a:gd name="T17" fmla="*/ 227 w 227"/>
                  <a:gd name="T18" fmla="*/ 13 h 13"/>
                </a:gdLst>
                <a:ahLst/>
                <a:cxnLst>
                  <a:cxn ang="T10">
                    <a:pos x="T0" y="T1"/>
                  </a:cxn>
                  <a:cxn ang="T11">
                    <a:pos x="T2" y="T3"/>
                  </a:cxn>
                  <a:cxn ang="T12">
                    <a:pos x="T4" y="T5"/>
                  </a:cxn>
                  <a:cxn ang="T13">
                    <a:pos x="T6" y="T7"/>
                  </a:cxn>
                  <a:cxn ang="T14">
                    <a:pos x="T8" y="T9"/>
                  </a:cxn>
                </a:cxnLst>
                <a:rect l="T15" t="T16" r="T17" b="T18"/>
                <a:pathLst>
                  <a:path w="227" h="13">
                    <a:moveTo>
                      <a:pt x="0" y="0"/>
                    </a:moveTo>
                    <a:lnTo>
                      <a:pt x="0" y="7"/>
                    </a:lnTo>
                    <a:lnTo>
                      <a:pt x="227" y="13"/>
                    </a:lnTo>
                    <a:lnTo>
                      <a:pt x="227" y="6"/>
                    </a:lnTo>
                    <a:lnTo>
                      <a:pt x="0" y="0"/>
                    </a:lnTo>
                    <a:close/>
                  </a:path>
                </a:pathLst>
              </a:custGeom>
              <a:solidFill>
                <a:srgbClr val="303333"/>
              </a:solidFill>
              <a:ln w="9525">
                <a:noFill/>
                <a:round/>
                <a:headEnd/>
                <a:tailEnd/>
              </a:ln>
            </p:spPr>
            <p:txBody>
              <a:bodyPr/>
              <a:lstStyle/>
              <a:p>
                <a:pPr algn="l" rtl="0"/>
                <a:endParaRPr lang="en-US"/>
              </a:p>
            </p:txBody>
          </p:sp>
          <p:sp>
            <p:nvSpPr>
              <p:cNvPr id="24139" name="Freeform 112"/>
              <p:cNvSpPr>
                <a:spLocks/>
              </p:cNvSpPr>
              <p:nvPr/>
            </p:nvSpPr>
            <p:spPr bwMode="auto">
              <a:xfrm>
                <a:off x="2536" y="2329"/>
                <a:ext cx="227" cy="12"/>
              </a:xfrm>
              <a:custGeom>
                <a:avLst/>
                <a:gdLst>
                  <a:gd name="T0" fmla="*/ 0 w 227"/>
                  <a:gd name="T1" fmla="*/ 0 h 12"/>
                  <a:gd name="T2" fmla="*/ 0 w 227"/>
                  <a:gd name="T3" fmla="*/ 6 h 12"/>
                  <a:gd name="T4" fmla="*/ 227 w 227"/>
                  <a:gd name="T5" fmla="*/ 12 h 12"/>
                  <a:gd name="T6" fmla="*/ 227 w 227"/>
                  <a:gd name="T7" fmla="*/ 5 h 12"/>
                  <a:gd name="T8" fmla="*/ 0 w 227"/>
                  <a:gd name="T9" fmla="*/ 0 h 12"/>
                  <a:gd name="T10" fmla="*/ 0 60000 65536"/>
                  <a:gd name="T11" fmla="*/ 0 60000 65536"/>
                  <a:gd name="T12" fmla="*/ 0 60000 65536"/>
                  <a:gd name="T13" fmla="*/ 0 60000 65536"/>
                  <a:gd name="T14" fmla="*/ 0 60000 65536"/>
                  <a:gd name="T15" fmla="*/ 0 w 227"/>
                  <a:gd name="T16" fmla="*/ 0 h 12"/>
                  <a:gd name="T17" fmla="*/ 227 w 227"/>
                  <a:gd name="T18" fmla="*/ 12 h 12"/>
                </a:gdLst>
                <a:ahLst/>
                <a:cxnLst>
                  <a:cxn ang="T10">
                    <a:pos x="T0" y="T1"/>
                  </a:cxn>
                  <a:cxn ang="T11">
                    <a:pos x="T2" y="T3"/>
                  </a:cxn>
                  <a:cxn ang="T12">
                    <a:pos x="T4" y="T5"/>
                  </a:cxn>
                  <a:cxn ang="T13">
                    <a:pos x="T6" y="T7"/>
                  </a:cxn>
                  <a:cxn ang="T14">
                    <a:pos x="T8" y="T9"/>
                  </a:cxn>
                </a:cxnLst>
                <a:rect l="T15" t="T16" r="T17" b="T18"/>
                <a:pathLst>
                  <a:path w="227" h="12">
                    <a:moveTo>
                      <a:pt x="0" y="0"/>
                    </a:moveTo>
                    <a:lnTo>
                      <a:pt x="0" y="6"/>
                    </a:lnTo>
                    <a:lnTo>
                      <a:pt x="227" y="12"/>
                    </a:lnTo>
                    <a:lnTo>
                      <a:pt x="227" y="5"/>
                    </a:lnTo>
                    <a:lnTo>
                      <a:pt x="0" y="0"/>
                    </a:lnTo>
                    <a:close/>
                  </a:path>
                </a:pathLst>
              </a:custGeom>
              <a:solidFill>
                <a:srgbClr val="303333"/>
              </a:solidFill>
              <a:ln w="9525">
                <a:noFill/>
                <a:round/>
                <a:headEnd/>
                <a:tailEnd/>
              </a:ln>
            </p:spPr>
            <p:txBody>
              <a:bodyPr/>
              <a:lstStyle/>
              <a:p>
                <a:pPr algn="l" rtl="0"/>
                <a:endParaRPr lang="en-US"/>
              </a:p>
            </p:txBody>
          </p:sp>
          <p:sp>
            <p:nvSpPr>
              <p:cNvPr id="24140" name="Freeform 113"/>
              <p:cNvSpPr>
                <a:spLocks/>
              </p:cNvSpPr>
              <p:nvPr/>
            </p:nvSpPr>
            <p:spPr bwMode="auto">
              <a:xfrm>
                <a:off x="2536" y="2411"/>
                <a:ext cx="227" cy="14"/>
              </a:xfrm>
              <a:custGeom>
                <a:avLst/>
                <a:gdLst>
                  <a:gd name="T0" fmla="*/ 0 w 227"/>
                  <a:gd name="T1" fmla="*/ 0 h 14"/>
                  <a:gd name="T2" fmla="*/ 0 w 227"/>
                  <a:gd name="T3" fmla="*/ 6 h 14"/>
                  <a:gd name="T4" fmla="*/ 227 w 227"/>
                  <a:gd name="T5" fmla="*/ 14 h 14"/>
                  <a:gd name="T6" fmla="*/ 227 w 227"/>
                  <a:gd name="T7" fmla="*/ 7 h 14"/>
                  <a:gd name="T8" fmla="*/ 0 w 227"/>
                  <a:gd name="T9" fmla="*/ 0 h 14"/>
                  <a:gd name="T10" fmla="*/ 0 60000 65536"/>
                  <a:gd name="T11" fmla="*/ 0 60000 65536"/>
                  <a:gd name="T12" fmla="*/ 0 60000 65536"/>
                  <a:gd name="T13" fmla="*/ 0 60000 65536"/>
                  <a:gd name="T14" fmla="*/ 0 60000 65536"/>
                  <a:gd name="T15" fmla="*/ 0 w 227"/>
                  <a:gd name="T16" fmla="*/ 0 h 14"/>
                  <a:gd name="T17" fmla="*/ 227 w 227"/>
                  <a:gd name="T18" fmla="*/ 14 h 14"/>
                </a:gdLst>
                <a:ahLst/>
                <a:cxnLst>
                  <a:cxn ang="T10">
                    <a:pos x="T0" y="T1"/>
                  </a:cxn>
                  <a:cxn ang="T11">
                    <a:pos x="T2" y="T3"/>
                  </a:cxn>
                  <a:cxn ang="T12">
                    <a:pos x="T4" y="T5"/>
                  </a:cxn>
                  <a:cxn ang="T13">
                    <a:pos x="T6" y="T7"/>
                  </a:cxn>
                  <a:cxn ang="T14">
                    <a:pos x="T8" y="T9"/>
                  </a:cxn>
                </a:cxnLst>
                <a:rect l="T15" t="T16" r="T17" b="T18"/>
                <a:pathLst>
                  <a:path w="227" h="14">
                    <a:moveTo>
                      <a:pt x="0" y="0"/>
                    </a:moveTo>
                    <a:lnTo>
                      <a:pt x="0" y="6"/>
                    </a:lnTo>
                    <a:lnTo>
                      <a:pt x="227" y="14"/>
                    </a:lnTo>
                    <a:lnTo>
                      <a:pt x="227" y="7"/>
                    </a:lnTo>
                    <a:lnTo>
                      <a:pt x="0" y="0"/>
                    </a:lnTo>
                    <a:close/>
                  </a:path>
                </a:pathLst>
              </a:custGeom>
              <a:solidFill>
                <a:srgbClr val="303333"/>
              </a:solidFill>
              <a:ln w="9525">
                <a:noFill/>
                <a:round/>
                <a:headEnd/>
                <a:tailEnd/>
              </a:ln>
            </p:spPr>
            <p:txBody>
              <a:bodyPr/>
              <a:lstStyle/>
              <a:p>
                <a:pPr algn="l" rtl="0"/>
                <a:endParaRPr lang="en-US"/>
              </a:p>
            </p:txBody>
          </p:sp>
          <p:sp>
            <p:nvSpPr>
              <p:cNvPr id="24141" name="Freeform 114"/>
              <p:cNvSpPr>
                <a:spLocks/>
              </p:cNvSpPr>
              <p:nvPr/>
            </p:nvSpPr>
            <p:spPr bwMode="auto">
              <a:xfrm>
                <a:off x="2520" y="2493"/>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pPr algn="l" rtl="0"/>
                <a:endParaRPr lang="en-US"/>
              </a:p>
            </p:txBody>
          </p:sp>
          <p:sp>
            <p:nvSpPr>
              <p:cNvPr id="24142" name="Freeform 115"/>
              <p:cNvSpPr>
                <a:spLocks/>
              </p:cNvSpPr>
              <p:nvPr/>
            </p:nvSpPr>
            <p:spPr bwMode="auto">
              <a:xfrm>
                <a:off x="2520" y="2452"/>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4143" name="Freeform 116"/>
              <p:cNvSpPr>
                <a:spLocks/>
              </p:cNvSpPr>
              <p:nvPr/>
            </p:nvSpPr>
            <p:spPr bwMode="auto">
              <a:xfrm>
                <a:off x="2520" y="2370"/>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4144" name="Freeform 117"/>
              <p:cNvSpPr>
                <a:spLocks/>
              </p:cNvSpPr>
              <p:nvPr/>
            </p:nvSpPr>
            <p:spPr bwMode="auto">
              <a:xfrm>
                <a:off x="2520" y="2329"/>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4145" name="Freeform 118"/>
              <p:cNvSpPr>
                <a:spLocks/>
              </p:cNvSpPr>
              <p:nvPr/>
            </p:nvSpPr>
            <p:spPr bwMode="auto">
              <a:xfrm>
                <a:off x="2536" y="2288"/>
                <a:ext cx="227" cy="11"/>
              </a:xfrm>
              <a:custGeom>
                <a:avLst/>
                <a:gdLst>
                  <a:gd name="T0" fmla="*/ 0 w 227"/>
                  <a:gd name="T1" fmla="*/ 0 h 11"/>
                  <a:gd name="T2" fmla="*/ 0 w 227"/>
                  <a:gd name="T3" fmla="*/ 6 h 11"/>
                  <a:gd name="T4" fmla="*/ 227 w 227"/>
                  <a:gd name="T5" fmla="*/ 11 h 11"/>
                  <a:gd name="T6" fmla="*/ 227 w 227"/>
                  <a:gd name="T7" fmla="*/ 4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0" y="6"/>
                    </a:lnTo>
                    <a:lnTo>
                      <a:pt x="227" y="11"/>
                    </a:lnTo>
                    <a:lnTo>
                      <a:pt x="227" y="4"/>
                    </a:lnTo>
                    <a:lnTo>
                      <a:pt x="0" y="0"/>
                    </a:lnTo>
                    <a:close/>
                  </a:path>
                </a:pathLst>
              </a:custGeom>
              <a:solidFill>
                <a:srgbClr val="303333"/>
              </a:solidFill>
              <a:ln w="9525">
                <a:noFill/>
                <a:round/>
                <a:headEnd/>
                <a:tailEnd/>
              </a:ln>
            </p:spPr>
            <p:txBody>
              <a:bodyPr/>
              <a:lstStyle/>
              <a:p>
                <a:pPr algn="l" rtl="0"/>
                <a:endParaRPr lang="en-US"/>
              </a:p>
            </p:txBody>
          </p:sp>
          <p:sp>
            <p:nvSpPr>
              <p:cNvPr id="24146" name="Freeform 119"/>
              <p:cNvSpPr>
                <a:spLocks/>
              </p:cNvSpPr>
              <p:nvPr/>
            </p:nvSpPr>
            <p:spPr bwMode="auto">
              <a:xfrm>
                <a:off x="2520" y="2287"/>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pPr algn="l" rtl="0"/>
                <a:endParaRPr lang="en-US"/>
              </a:p>
            </p:txBody>
          </p:sp>
          <p:sp>
            <p:nvSpPr>
              <p:cNvPr id="24147" name="Freeform 120"/>
              <p:cNvSpPr>
                <a:spLocks/>
              </p:cNvSpPr>
              <p:nvPr/>
            </p:nvSpPr>
            <p:spPr bwMode="auto">
              <a:xfrm>
                <a:off x="2536" y="2206"/>
                <a:ext cx="227" cy="9"/>
              </a:xfrm>
              <a:custGeom>
                <a:avLst/>
                <a:gdLst>
                  <a:gd name="T0" fmla="*/ 0 w 227"/>
                  <a:gd name="T1" fmla="*/ 0 h 9"/>
                  <a:gd name="T2" fmla="*/ 0 w 227"/>
                  <a:gd name="T3" fmla="*/ 7 h 9"/>
                  <a:gd name="T4" fmla="*/ 227 w 227"/>
                  <a:gd name="T5" fmla="*/ 9 h 9"/>
                  <a:gd name="T6" fmla="*/ 227 w 227"/>
                  <a:gd name="T7" fmla="*/ 3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7"/>
                    </a:lnTo>
                    <a:lnTo>
                      <a:pt x="227" y="9"/>
                    </a:lnTo>
                    <a:lnTo>
                      <a:pt x="227" y="3"/>
                    </a:lnTo>
                    <a:lnTo>
                      <a:pt x="0" y="0"/>
                    </a:lnTo>
                    <a:close/>
                  </a:path>
                </a:pathLst>
              </a:custGeom>
              <a:solidFill>
                <a:srgbClr val="303333"/>
              </a:solidFill>
              <a:ln w="9525">
                <a:noFill/>
                <a:round/>
                <a:headEnd/>
                <a:tailEnd/>
              </a:ln>
            </p:spPr>
            <p:txBody>
              <a:bodyPr/>
              <a:lstStyle/>
              <a:p>
                <a:pPr algn="l" rtl="0"/>
                <a:endParaRPr lang="en-US"/>
              </a:p>
            </p:txBody>
          </p:sp>
          <p:sp>
            <p:nvSpPr>
              <p:cNvPr id="24148" name="Freeform 121"/>
              <p:cNvSpPr>
                <a:spLocks/>
              </p:cNvSpPr>
              <p:nvPr/>
            </p:nvSpPr>
            <p:spPr bwMode="auto">
              <a:xfrm>
                <a:off x="2520" y="2206"/>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4149" name="Freeform 122"/>
              <p:cNvSpPr>
                <a:spLocks/>
              </p:cNvSpPr>
              <p:nvPr/>
            </p:nvSpPr>
            <p:spPr bwMode="auto">
              <a:xfrm>
                <a:off x="2536" y="2165"/>
                <a:ext cx="227" cy="9"/>
              </a:xfrm>
              <a:custGeom>
                <a:avLst/>
                <a:gdLst>
                  <a:gd name="T0" fmla="*/ 0 w 227"/>
                  <a:gd name="T1" fmla="*/ 0 h 9"/>
                  <a:gd name="T2" fmla="*/ 0 w 227"/>
                  <a:gd name="T3" fmla="*/ 6 h 9"/>
                  <a:gd name="T4" fmla="*/ 227 w 227"/>
                  <a:gd name="T5" fmla="*/ 9 h 9"/>
                  <a:gd name="T6" fmla="*/ 227 w 227"/>
                  <a:gd name="T7" fmla="*/ 2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6"/>
                    </a:lnTo>
                    <a:lnTo>
                      <a:pt x="227" y="9"/>
                    </a:lnTo>
                    <a:lnTo>
                      <a:pt x="227" y="2"/>
                    </a:lnTo>
                    <a:lnTo>
                      <a:pt x="0" y="0"/>
                    </a:lnTo>
                    <a:close/>
                  </a:path>
                </a:pathLst>
              </a:custGeom>
              <a:solidFill>
                <a:srgbClr val="303333"/>
              </a:solidFill>
              <a:ln w="9525">
                <a:noFill/>
                <a:round/>
                <a:headEnd/>
                <a:tailEnd/>
              </a:ln>
            </p:spPr>
            <p:txBody>
              <a:bodyPr/>
              <a:lstStyle/>
              <a:p>
                <a:pPr algn="l" rtl="0"/>
                <a:endParaRPr lang="en-US"/>
              </a:p>
            </p:txBody>
          </p:sp>
          <p:sp>
            <p:nvSpPr>
              <p:cNvPr id="24150" name="Freeform 123"/>
              <p:cNvSpPr>
                <a:spLocks/>
              </p:cNvSpPr>
              <p:nvPr/>
            </p:nvSpPr>
            <p:spPr bwMode="auto">
              <a:xfrm>
                <a:off x="2520" y="2165"/>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4151" name="Freeform 124"/>
              <p:cNvSpPr>
                <a:spLocks/>
              </p:cNvSpPr>
              <p:nvPr/>
            </p:nvSpPr>
            <p:spPr bwMode="auto">
              <a:xfrm>
                <a:off x="2536" y="2124"/>
                <a:ext cx="227" cy="7"/>
              </a:xfrm>
              <a:custGeom>
                <a:avLst/>
                <a:gdLst>
                  <a:gd name="T0" fmla="*/ 0 w 227"/>
                  <a:gd name="T1" fmla="*/ 0 h 7"/>
                  <a:gd name="T2" fmla="*/ 0 w 227"/>
                  <a:gd name="T3" fmla="*/ 6 h 7"/>
                  <a:gd name="T4" fmla="*/ 227 w 227"/>
                  <a:gd name="T5" fmla="*/ 7 h 7"/>
                  <a:gd name="T6" fmla="*/ 227 w 227"/>
                  <a:gd name="T7" fmla="*/ 1 h 7"/>
                  <a:gd name="T8" fmla="*/ 0 w 227"/>
                  <a:gd name="T9" fmla="*/ 0 h 7"/>
                  <a:gd name="T10" fmla="*/ 0 60000 65536"/>
                  <a:gd name="T11" fmla="*/ 0 60000 65536"/>
                  <a:gd name="T12" fmla="*/ 0 60000 65536"/>
                  <a:gd name="T13" fmla="*/ 0 60000 65536"/>
                  <a:gd name="T14" fmla="*/ 0 60000 65536"/>
                  <a:gd name="T15" fmla="*/ 0 w 227"/>
                  <a:gd name="T16" fmla="*/ 0 h 7"/>
                  <a:gd name="T17" fmla="*/ 227 w 227"/>
                  <a:gd name="T18" fmla="*/ 7 h 7"/>
                </a:gdLst>
                <a:ahLst/>
                <a:cxnLst>
                  <a:cxn ang="T10">
                    <a:pos x="T0" y="T1"/>
                  </a:cxn>
                  <a:cxn ang="T11">
                    <a:pos x="T2" y="T3"/>
                  </a:cxn>
                  <a:cxn ang="T12">
                    <a:pos x="T4" y="T5"/>
                  </a:cxn>
                  <a:cxn ang="T13">
                    <a:pos x="T6" y="T7"/>
                  </a:cxn>
                  <a:cxn ang="T14">
                    <a:pos x="T8" y="T9"/>
                  </a:cxn>
                </a:cxnLst>
                <a:rect l="T15" t="T16" r="T17" b="T18"/>
                <a:pathLst>
                  <a:path w="227" h="7">
                    <a:moveTo>
                      <a:pt x="0" y="0"/>
                    </a:moveTo>
                    <a:lnTo>
                      <a:pt x="0" y="6"/>
                    </a:lnTo>
                    <a:lnTo>
                      <a:pt x="227" y="7"/>
                    </a:lnTo>
                    <a:lnTo>
                      <a:pt x="227" y="1"/>
                    </a:lnTo>
                    <a:lnTo>
                      <a:pt x="0" y="0"/>
                    </a:lnTo>
                    <a:close/>
                  </a:path>
                </a:pathLst>
              </a:custGeom>
              <a:solidFill>
                <a:srgbClr val="303333"/>
              </a:solidFill>
              <a:ln w="9525">
                <a:noFill/>
                <a:round/>
                <a:headEnd/>
                <a:tailEnd/>
              </a:ln>
            </p:spPr>
            <p:txBody>
              <a:bodyPr/>
              <a:lstStyle/>
              <a:p>
                <a:pPr algn="l" rtl="0"/>
                <a:endParaRPr lang="en-US"/>
              </a:p>
            </p:txBody>
          </p:sp>
          <p:sp>
            <p:nvSpPr>
              <p:cNvPr id="24152" name="Freeform 125"/>
              <p:cNvSpPr>
                <a:spLocks/>
              </p:cNvSpPr>
              <p:nvPr/>
            </p:nvSpPr>
            <p:spPr bwMode="auto">
              <a:xfrm>
                <a:off x="2520" y="2123"/>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pPr algn="l" rtl="0"/>
                <a:endParaRPr lang="en-US"/>
              </a:p>
            </p:txBody>
          </p:sp>
          <p:sp>
            <p:nvSpPr>
              <p:cNvPr id="24153" name="Freeform 126"/>
              <p:cNvSpPr>
                <a:spLocks/>
              </p:cNvSpPr>
              <p:nvPr/>
            </p:nvSpPr>
            <p:spPr bwMode="auto">
              <a:xfrm>
                <a:off x="2536" y="2082"/>
                <a:ext cx="226" cy="8"/>
              </a:xfrm>
              <a:custGeom>
                <a:avLst/>
                <a:gdLst>
                  <a:gd name="T0" fmla="*/ 1 w 226"/>
                  <a:gd name="T1" fmla="*/ 0 h 8"/>
                  <a:gd name="T2" fmla="*/ 0 w 226"/>
                  <a:gd name="T3" fmla="*/ 8 h 8"/>
                  <a:gd name="T4" fmla="*/ 226 w 226"/>
                  <a:gd name="T5" fmla="*/ 7 h 8"/>
                  <a:gd name="T6" fmla="*/ 226 w 226"/>
                  <a:gd name="T7" fmla="*/ 2 h 8"/>
                  <a:gd name="T8" fmla="*/ 1 w 226"/>
                  <a:gd name="T9" fmla="*/ 0 h 8"/>
                  <a:gd name="T10" fmla="*/ 0 60000 65536"/>
                  <a:gd name="T11" fmla="*/ 0 60000 65536"/>
                  <a:gd name="T12" fmla="*/ 0 60000 65536"/>
                  <a:gd name="T13" fmla="*/ 0 60000 65536"/>
                  <a:gd name="T14" fmla="*/ 0 60000 65536"/>
                  <a:gd name="T15" fmla="*/ 0 w 226"/>
                  <a:gd name="T16" fmla="*/ 0 h 8"/>
                  <a:gd name="T17" fmla="*/ 226 w 226"/>
                  <a:gd name="T18" fmla="*/ 8 h 8"/>
                </a:gdLst>
                <a:ahLst/>
                <a:cxnLst>
                  <a:cxn ang="T10">
                    <a:pos x="T0" y="T1"/>
                  </a:cxn>
                  <a:cxn ang="T11">
                    <a:pos x="T2" y="T3"/>
                  </a:cxn>
                  <a:cxn ang="T12">
                    <a:pos x="T4" y="T5"/>
                  </a:cxn>
                  <a:cxn ang="T13">
                    <a:pos x="T6" y="T7"/>
                  </a:cxn>
                  <a:cxn ang="T14">
                    <a:pos x="T8" y="T9"/>
                  </a:cxn>
                </a:cxnLst>
                <a:rect l="T15" t="T16" r="T17" b="T18"/>
                <a:pathLst>
                  <a:path w="226" h="8">
                    <a:moveTo>
                      <a:pt x="1" y="0"/>
                    </a:moveTo>
                    <a:lnTo>
                      <a:pt x="0" y="8"/>
                    </a:lnTo>
                    <a:lnTo>
                      <a:pt x="226" y="7"/>
                    </a:lnTo>
                    <a:lnTo>
                      <a:pt x="226" y="2"/>
                    </a:lnTo>
                    <a:lnTo>
                      <a:pt x="1" y="0"/>
                    </a:lnTo>
                    <a:close/>
                  </a:path>
                </a:pathLst>
              </a:custGeom>
              <a:solidFill>
                <a:srgbClr val="303333"/>
              </a:solidFill>
              <a:ln w="9525">
                <a:noFill/>
                <a:round/>
                <a:headEnd/>
                <a:tailEnd/>
              </a:ln>
            </p:spPr>
            <p:txBody>
              <a:bodyPr/>
              <a:lstStyle/>
              <a:p>
                <a:pPr algn="l" rtl="0"/>
                <a:endParaRPr lang="en-US"/>
              </a:p>
            </p:txBody>
          </p:sp>
          <p:sp>
            <p:nvSpPr>
              <p:cNvPr id="24154" name="Freeform 127"/>
              <p:cNvSpPr>
                <a:spLocks/>
              </p:cNvSpPr>
              <p:nvPr/>
            </p:nvSpPr>
            <p:spPr bwMode="auto">
              <a:xfrm>
                <a:off x="2520" y="2083"/>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4155" name="Freeform 128"/>
              <p:cNvSpPr>
                <a:spLocks/>
              </p:cNvSpPr>
              <p:nvPr/>
            </p:nvSpPr>
            <p:spPr bwMode="auto">
              <a:xfrm>
                <a:off x="2536" y="2247"/>
                <a:ext cx="227" cy="11"/>
              </a:xfrm>
              <a:custGeom>
                <a:avLst/>
                <a:gdLst>
                  <a:gd name="T0" fmla="*/ 0 w 227"/>
                  <a:gd name="T1" fmla="*/ 0 h 11"/>
                  <a:gd name="T2" fmla="*/ 1 w 227"/>
                  <a:gd name="T3" fmla="*/ 7 h 11"/>
                  <a:gd name="T4" fmla="*/ 227 w 227"/>
                  <a:gd name="T5" fmla="*/ 11 h 11"/>
                  <a:gd name="T6" fmla="*/ 226 w 227"/>
                  <a:gd name="T7" fmla="*/ 5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1" y="7"/>
                    </a:lnTo>
                    <a:lnTo>
                      <a:pt x="227" y="11"/>
                    </a:lnTo>
                    <a:lnTo>
                      <a:pt x="226" y="5"/>
                    </a:lnTo>
                    <a:lnTo>
                      <a:pt x="0" y="0"/>
                    </a:lnTo>
                    <a:close/>
                  </a:path>
                </a:pathLst>
              </a:custGeom>
              <a:solidFill>
                <a:srgbClr val="303333"/>
              </a:solidFill>
              <a:ln w="9525">
                <a:noFill/>
                <a:round/>
                <a:headEnd/>
                <a:tailEnd/>
              </a:ln>
            </p:spPr>
            <p:txBody>
              <a:bodyPr/>
              <a:lstStyle/>
              <a:p>
                <a:pPr algn="l" rtl="0"/>
                <a:endParaRPr lang="en-US"/>
              </a:p>
            </p:txBody>
          </p:sp>
          <p:sp>
            <p:nvSpPr>
              <p:cNvPr id="24156" name="Freeform 129"/>
              <p:cNvSpPr>
                <a:spLocks/>
              </p:cNvSpPr>
              <p:nvPr/>
            </p:nvSpPr>
            <p:spPr bwMode="auto">
              <a:xfrm>
                <a:off x="2520" y="2247"/>
                <a:ext cx="17" cy="20"/>
              </a:xfrm>
              <a:custGeom>
                <a:avLst/>
                <a:gdLst>
                  <a:gd name="T0" fmla="*/ 16 w 17"/>
                  <a:gd name="T1" fmla="*/ 0 h 20"/>
                  <a:gd name="T2" fmla="*/ 0 w 17"/>
                  <a:gd name="T3" fmla="*/ 0 h 20"/>
                  <a:gd name="T4" fmla="*/ 0 w 17"/>
                  <a:gd name="T5" fmla="*/ 20 h 20"/>
                  <a:gd name="T6" fmla="*/ 17 w 17"/>
                  <a:gd name="T7" fmla="*/ 6 h 20"/>
                  <a:gd name="T8" fmla="*/ 16 w 17"/>
                  <a:gd name="T9" fmla="*/ 0 h 20"/>
                  <a:gd name="T10" fmla="*/ 0 60000 65536"/>
                  <a:gd name="T11" fmla="*/ 0 60000 65536"/>
                  <a:gd name="T12" fmla="*/ 0 60000 65536"/>
                  <a:gd name="T13" fmla="*/ 0 60000 65536"/>
                  <a:gd name="T14" fmla="*/ 0 60000 65536"/>
                  <a:gd name="T15" fmla="*/ 0 w 17"/>
                  <a:gd name="T16" fmla="*/ 0 h 20"/>
                  <a:gd name="T17" fmla="*/ 17 w 17"/>
                  <a:gd name="T18" fmla="*/ 20 h 20"/>
                </a:gdLst>
                <a:ahLst/>
                <a:cxnLst>
                  <a:cxn ang="T10">
                    <a:pos x="T0" y="T1"/>
                  </a:cxn>
                  <a:cxn ang="T11">
                    <a:pos x="T2" y="T3"/>
                  </a:cxn>
                  <a:cxn ang="T12">
                    <a:pos x="T4" y="T5"/>
                  </a:cxn>
                  <a:cxn ang="T13">
                    <a:pos x="T6" y="T7"/>
                  </a:cxn>
                  <a:cxn ang="T14">
                    <a:pos x="T8" y="T9"/>
                  </a:cxn>
                </a:cxnLst>
                <a:rect l="T15" t="T16" r="T17" b="T18"/>
                <a:pathLst>
                  <a:path w="17" h="20">
                    <a:moveTo>
                      <a:pt x="16" y="0"/>
                    </a:moveTo>
                    <a:lnTo>
                      <a:pt x="0" y="0"/>
                    </a:lnTo>
                    <a:lnTo>
                      <a:pt x="0" y="20"/>
                    </a:lnTo>
                    <a:lnTo>
                      <a:pt x="17" y="6"/>
                    </a:lnTo>
                    <a:lnTo>
                      <a:pt x="16" y="0"/>
                    </a:lnTo>
                    <a:close/>
                  </a:path>
                </a:pathLst>
              </a:custGeom>
              <a:solidFill>
                <a:srgbClr val="000000"/>
              </a:solidFill>
              <a:ln w="9525">
                <a:noFill/>
                <a:round/>
                <a:headEnd/>
                <a:tailEnd/>
              </a:ln>
            </p:spPr>
            <p:txBody>
              <a:bodyPr/>
              <a:lstStyle/>
              <a:p>
                <a:pPr algn="l" rtl="0"/>
                <a:endParaRPr lang="en-US"/>
              </a:p>
            </p:txBody>
          </p:sp>
          <p:sp>
            <p:nvSpPr>
              <p:cNvPr id="24157" name="Freeform 130"/>
              <p:cNvSpPr>
                <a:spLocks/>
              </p:cNvSpPr>
              <p:nvPr/>
            </p:nvSpPr>
            <p:spPr bwMode="auto">
              <a:xfrm>
                <a:off x="2520" y="2411"/>
                <a:ext cx="16" cy="20"/>
              </a:xfrm>
              <a:custGeom>
                <a:avLst/>
                <a:gdLst>
                  <a:gd name="T0" fmla="*/ 16 w 16"/>
                  <a:gd name="T1" fmla="*/ 0 h 20"/>
                  <a:gd name="T2" fmla="*/ 0 w 16"/>
                  <a:gd name="T3" fmla="*/ 0 h 20"/>
                  <a:gd name="T4" fmla="*/ 0 w 16"/>
                  <a:gd name="T5" fmla="*/ 20 h 20"/>
                  <a:gd name="T6" fmla="*/ 16 w 16"/>
                  <a:gd name="T7" fmla="*/ 6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6"/>
                    </a:lnTo>
                    <a:lnTo>
                      <a:pt x="16" y="0"/>
                    </a:lnTo>
                    <a:close/>
                  </a:path>
                </a:pathLst>
              </a:custGeom>
              <a:solidFill>
                <a:srgbClr val="000000"/>
              </a:solidFill>
              <a:ln w="9525">
                <a:noFill/>
                <a:round/>
                <a:headEnd/>
                <a:tailEnd/>
              </a:ln>
            </p:spPr>
            <p:txBody>
              <a:bodyPr/>
              <a:lstStyle/>
              <a:p>
                <a:pPr algn="l" rtl="0"/>
                <a:endParaRPr lang="en-US"/>
              </a:p>
            </p:txBody>
          </p:sp>
          <p:sp>
            <p:nvSpPr>
              <p:cNvPr id="24158" name="Freeform 131"/>
              <p:cNvSpPr>
                <a:spLocks/>
              </p:cNvSpPr>
              <p:nvPr/>
            </p:nvSpPr>
            <p:spPr bwMode="auto">
              <a:xfrm>
                <a:off x="2568" y="2055"/>
                <a:ext cx="25" cy="19"/>
              </a:xfrm>
              <a:custGeom>
                <a:avLst/>
                <a:gdLst>
                  <a:gd name="T0" fmla="*/ 25 w 25"/>
                  <a:gd name="T1" fmla="*/ 0 h 19"/>
                  <a:gd name="T2" fmla="*/ 0 w 25"/>
                  <a:gd name="T3" fmla="*/ 19 h 19"/>
                  <a:gd name="T4" fmla="*/ 7 w 25"/>
                  <a:gd name="T5" fmla="*/ 19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7" y="19"/>
                    </a:lnTo>
                    <a:lnTo>
                      <a:pt x="24" y="5"/>
                    </a:lnTo>
                    <a:lnTo>
                      <a:pt x="25" y="0"/>
                    </a:lnTo>
                    <a:close/>
                  </a:path>
                </a:pathLst>
              </a:custGeom>
              <a:solidFill>
                <a:srgbClr val="0F1E30"/>
              </a:solidFill>
              <a:ln w="9525">
                <a:noFill/>
                <a:round/>
                <a:headEnd/>
                <a:tailEnd/>
              </a:ln>
            </p:spPr>
            <p:txBody>
              <a:bodyPr/>
              <a:lstStyle/>
              <a:p>
                <a:pPr algn="l" rtl="0"/>
                <a:endParaRPr lang="en-US"/>
              </a:p>
            </p:txBody>
          </p:sp>
          <p:sp>
            <p:nvSpPr>
              <p:cNvPr id="24159" name="Freeform 132"/>
              <p:cNvSpPr>
                <a:spLocks/>
              </p:cNvSpPr>
              <p:nvPr/>
            </p:nvSpPr>
            <p:spPr bwMode="auto">
              <a:xfrm>
                <a:off x="2627" y="2055"/>
                <a:ext cx="25" cy="19"/>
              </a:xfrm>
              <a:custGeom>
                <a:avLst/>
                <a:gdLst>
                  <a:gd name="T0" fmla="*/ 25 w 25"/>
                  <a:gd name="T1" fmla="*/ 0 h 19"/>
                  <a:gd name="T2" fmla="*/ 0 w 25"/>
                  <a:gd name="T3" fmla="*/ 19 h 19"/>
                  <a:gd name="T4" fmla="*/ 8 w 25"/>
                  <a:gd name="T5" fmla="*/ 18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8" y="18"/>
                    </a:lnTo>
                    <a:lnTo>
                      <a:pt x="24" y="5"/>
                    </a:lnTo>
                    <a:lnTo>
                      <a:pt x="25" y="0"/>
                    </a:lnTo>
                    <a:close/>
                  </a:path>
                </a:pathLst>
              </a:custGeom>
              <a:solidFill>
                <a:srgbClr val="0F1E30"/>
              </a:solidFill>
              <a:ln w="9525">
                <a:noFill/>
                <a:round/>
                <a:headEnd/>
                <a:tailEnd/>
              </a:ln>
            </p:spPr>
            <p:txBody>
              <a:bodyPr/>
              <a:lstStyle/>
              <a:p>
                <a:pPr algn="l" rtl="0"/>
                <a:endParaRPr lang="en-US"/>
              </a:p>
            </p:txBody>
          </p:sp>
          <p:sp>
            <p:nvSpPr>
              <p:cNvPr id="24160" name="Freeform 133"/>
              <p:cNvSpPr>
                <a:spLocks/>
              </p:cNvSpPr>
              <p:nvPr/>
            </p:nvSpPr>
            <p:spPr bwMode="auto">
              <a:xfrm>
                <a:off x="2690" y="2055"/>
                <a:ext cx="21" cy="19"/>
              </a:xfrm>
              <a:custGeom>
                <a:avLst/>
                <a:gdLst>
                  <a:gd name="T0" fmla="*/ 21 w 21"/>
                  <a:gd name="T1" fmla="*/ 0 h 19"/>
                  <a:gd name="T2" fmla="*/ 0 w 21"/>
                  <a:gd name="T3" fmla="*/ 19 h 19"/>
                  <a:gd name="T4" fmla="*/ 7 w 21"/>
                  <a:gd name="T5" fmla="*/ 19 h 19"/>
                  <a:gd name="T6" fmla="*/ 21 w 21"/>
                  <a:gd name="T7" fmla="*/ 5 h 19"/>
                  <a:gd name="T8" fmla="*/ 21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21" y="0"/>
                    </a:moveTo>
                    <a:lnTo>
                      <a:pt x="0" y="19"/>
                    </a:lnTo>
                    <a:lnTo>
                      <a:pt x="7" y="19"/>
                    </a:lnTo>
                    <a:lnTo>
                      <a:pt x="21" y="5"/>
                    </a:lnTo>
                    <a:lnTo>
                      <a:pt x="21" y="0"/>
                    </a:lnTo>
                    <a:close/>
                  </a:path>
                </a:pathLst>
              </a:custGeom>
              <a:solidFill>
                <a:srgbClr val="0F1E30"/>
              </a:solidFill>
              <a:ln w="9525">
                <a:noFill/>
                <a:round/>
                <a:headEnd/>
                <a:tailEnd/>
              </a:ln>
            </p:spPr>
            <p:txBody>
              <a:bodyPr/>
              <a:lstStyle/>
              <a:p>
                <a:pPr algn="l" rtl="0"/>
                <a:endParaRPr lang="en-US"/>
              </a:p>
            </p:txBody>
          </p:sp>
          <p:sp>
            <p:nvSpPr>
              <p:cNvPr id="24161" name="Freeform 134"/>
              <p:cNvSpPr>
                <a:spLocks/>
              </p:cNvSpPr>
              <p:nvPr/>
            </p:nvSpPr>
            <p:spPr bwMode="auto">
              <a:xfrm>
                <a:off x="2592" y="2055"/>
                <a:ext cx="15" cy="18"/>
              </a:xfrm>
              <a:custGeom>
                <a:avLst/>
                <a:gdLst>
                  <a:gd name="T0" fmla="*/ 1 w 15"/>
                  <a:gd name="T1" fmla="*/ 0 h 18"/>
                  <a:gd name="T2" fmla="*/ 0 w 15"/>
                  <a:gd name="T3" fmla="*/ 5 h 18"/>
                  <a:gd name="T4" fmla="*/ 9 w 15"/>
                  <a:gd name="T5" fmla="*/ 18 h 18"/>
                  <a:gd name="T6" fmla="*/ 15 w 15"/>
                  <a:gd name="T7" fmla="*/ 18 h 18"/>
                  <a:gd name="T8" fmla="*/ 1 w 15"/>
                  <a:gd name="T9" fmla="*/ 0 h 18"/>
                  <a:gd name="T10" fmla="*/ 0 60000 65536"/>
                  <a:gd name="T11" fmla="*/ 0 60000 65536"/>
                  <a:gd name="T12" fmla="*/ 0 60000 65536"/>
                  <a:gd name="T13" fmla="*/ 0 60000 65536"/>
                  <a:gd name="T14" fmla="*/ 0 60000 65536"/>
                  <a:gd name="T15" fmla="*/ 0 w 15"/>
                  <a:gd name="T16" fmla="*/ 0 h 18"/>
                  <a:gd name="T17" fmla="*/ 15 w 15"/>
                  <a:gd name="T18" fmla="*/ 18 h 18"/>
                </a:gdLst>
                <a:ahLst/>
                <a:cxnLst>
                  <a:cxn ang="T10">
                    <a:pos x="T0" y="T1"/>
                  </a:cxn>
                  <a:cxn ang="T11">
                    <a:pos x="T2" y="T3"/>
                  </a:cxn>
                  <a:cxn ang="T12">
                    <a:pos x="T4" y="T5"/>
                  </a:cxn>
                  <a:cxn ang="T13">
                    <a:pos x="T6" y="T7"/>
                  </a:cxn>
                  <a:cxn ang="T14">
                    <a:pos x="T8" y="T9"/>
                  </a:cxn>
                </a:cxnLst>
                <a:rect l="T15" t="T16" r="T17" b="T18"/>
                <a:pathLst>
                  <a:path w="15" h="18">
                    <a:moveTo>
                      <a:pt x="1" y="0"/>
                    </a:moveTo>
                    <a:lnTo>
                      <a:pt x="0" y="5"/>
                    </a:lnTo>
                    <a:lnTo>
                      <a:pt x="9" y="18"/>
                    </a:lnTo>
                    <a:lnTo>
                      <a:pt x="15" y="18"/>
                    </a:lnTo>
                    <a:lnTo>
                      <a:pt x="1" y="0"/>
                    </a:lnTo>
                    <a:close/>
                  </a:path>
                </a:pathLst>
              </a:custGeom>
              <a:solidFill>
                <a:srgbClr val="617087"/>
              </a:solidFill>
              <a:ln w="9525">
                <a:noFill/>
                <a:round/>
                <a:headEnd/>
                <a:tailEnd/>
              </a:ln>
            </p:spPr>
            <p:txBody>
              <a:bodyPr/>
              <a:lstStyle/>
              <a:p>
                <a:pPr algn="l" rtl="0"/>
                <a:endParaRPr lang="en-US"/>
              </a:p>
            </p:txBody>
          </p:sp>
          <p:sp>
            <p:nvSpPr>
              <p:cNvPr id="24162" name="Freeform 135"/>
              <p:cNvSpPr>
                <a:spLocks/>
              </p:cNvSpPr>
              <p:nvPr/>
            </p:nvSpPr>
            <p:spPr bwMode="auto">
              <a:xfrm>
                <a:off x="2651" y="2055"/>
                <a:ext cx="19" cy="18"/>
              </a:xfrm>
              <a:custGeom>
                <a:avLst/>
                <a:gdLst>
                  <a:gd name="T0" fmla="*/ 1 w 19"/>
                  <a:gd name="T1" fmla="*/ 0 h 18"/>
                  <a:gd name="T2" fmla="*/ 0 w 19"/>
                  <a:gd name="T3" fmla="*/ 5 h 18"/>
                  <a:gd name="T4" fmla="*/ 12 w 19"/>
                  <a:gd name="T5" fmla="*/ 18 h 18"/>
                  <a:gd name="T6" fmla="*/ 19 w 19"/>
                  <a:gd name="T7" fmla="*/ 18 h 18"/>
                  <a:gd name="T8" fmla="*/ 1 w 19"/>
                  <a:gd name="T9" fmla="*/ 0 h 18"/>
                  <a:gd name="T10" fmla="*/ 0 60000 65536"/>
                  <a:gd name="T11" fmla="*/ 0 60000 65536"/>
                  <a:gd name="T12" fmla="*/ 0 60000 65536"/>
                  <a:gd name="T13" fmla="*/ 0 60000 65536"/>
                  <a:gd name="T14" fmla="*/ 0 60000 65536"/>
                  <a:gd name="T15" fmla="*/ 0 w 19"/>
                  <a:gd name="T16" fmla="*/ 0 h 18"/>
                  <a:gd name="T17" fmla="*/ 19 w 19"/>
                  <a:gd name="T18" fmla="*/ 18 h 18"/>
                </a:gdLst>
                <a:ahLst/>
                <a:cxnLst>
                  <a:cxn ang="T10">
                    <a:pos x="T0" y="T1"/>
                  </a:cxn>
                  <a:cxn ang="T11">
                    <a:pos x="T2" y="T3"/>
                  </a:cxn>
                  <a:cxn ang="T12">
                    <a:pos x="T4" y="T5"/>
                  </a:cxn>
                  <a:cxn ang="T13">
                    <a:pos x="T6" y="T7"/>
                  </a:cxn>
                  <a:cxn ang="T14">
                    <a:pos x="T8" y="T9"/>
                  </a:cxn>
                </a:cxnLst>
                <a:rect l="T15" t="T16" r="T17" b="T18"/>
                <a:pathLst>
                  <a:path w="19" h="18">
                    <a:moveTo>
                      <a:pt x="1" y="0"/>
                    </a:moveTo>
                    <a:lnTo>
                      <a:pt x="0" y="5"/>
                    </a:lnTo>
                    <a:lnTo>
                      <a:pt x="12" y="18"/>
                    </a:lnTo>
                    <a:lnTo>
                      <a:pt x="19" y="18"/>
                    </a:lnTo>
                    <a:lnTo>
                      <a:pt x="1" y="0"/>
                    </a:lnTo>
                    <a:close/>
                  </a:path>
                </a:pathLst>
              </a:custGeom>
              <a:solidFill>
                <a:srgbClr val="617087"/>
              </a:solidFill>
              <a:ln w="9525">
                <a:noFill/>
                <a:round/>
                <a:headEnd/>
                <a:tailEnd/>
              </a:ln>
            </p:spPr>
            <p:txBody>
              <a:bodyPr/>
              <a:lstStyle/>
              <a:p>
                <a:pPr algn="l" rtl="0"/>
                <a:endParaRPr lang="en-US"/>
              </a:p>
            </p:txBody>
          </p:sp>
          <p:sp>
            <p:nvSpPr>
              <p:cNvPr id="24163" name="Freeform 136"/>
              <p:cNvSpPr>
                <a:spLocks/>
              </p:cNvSpPr>
              <p:nvPr/>
            </p:nvSpPr>
            <p:spPr bwMode="auto">
              <a:xfrm>
                <a:off x="2537" y="2035"/>
                <a:ext cx="226" cy="22"/>
              </a:xfrm>
              <a:custGeom>
                <a:avLst/>
                <a:gdLst>
                  <a:gd name="T0" fmla="*/ 9 w 226"/>
                  <a:gd name="T1" fmla="*/ 0 h 22"/>
                  <a:gd name="T2" fmla="*/ 0 w 226"/>
                  <a:gd name="T3" fmla="*/ 21 h 22"/>
                  <a:gd name="T4" fmla="*/ 225 w 226"/>
                  <a:gd name="T5" fmla="*/ 22 h 22"/>
                  <a:gd name="T6" fmla="*/ 226 w 226"/>
                  <a:gd name="T7" fmla="*/ 0 h 22"/>
                  <a:gd name="T8" fmla="*/ 9 w 226"/>
                  <a:gd name="T9" fmla="*/ 0 h 22"/>
                  <a:gd name="T10" fmla="*/ 0 60000 65536"/>
                  <a:gd name="T11" fmla="*/ 0 60000 65536"/>
                  <a:gd name="T12" fmla="*/ 0 60000 65536"/>
                  <a:gd name="T13" fmla="*/ 0 60000 65536"/>
                  <a:gd name="T14" fmla="*/ 0 60000 65536"/>
                  <a:gd name="T15" fmla="*/ 0 w 226"/>
                  <a:gd name="T16" fmla="*/ 0 h 22"/>
                  <a:gd name="T17" fmla="*/ 226 w 226"/>
                  <a:gd name="T18" fmla="*/ 22 h 22"/>
                </a:gdLst>
                <a:ahLst/>
                <a:cxnLst>
                  <a:cxn ang="T10">
                    <a:pos x="T0" y="T1"/>
                  </a:cxn>
                  <a:cxn ang="T11">
                    <a:pos x="T2" y="T3"/>
                  </a:cxn>
                  <a:cxn ang="T12">
                    <a:pos x="T4" y="T5"/>
                  </a:cxn>
                  <a:cxn ang="T13">
                    <a:pos x="T6" y="T7"/>
                  </a:cxn>
                  <a:cxn ang="T14">
                    <a:pos x="T8" y="T9"/>
                  </a:cxn>
                </a:cxnLst>
                <a:rect l="T15" t="T16" r="T17" b="T18"/>
                <a:pathLst>
                  <a:path w="226" h="22">
                    <a:moveTo>
                      <a:pt x="9" y="0"/>
                    </a:moveTo>
                    <a:lnTo>
                      <a:pt x="0" y="21"/>
                    </a:lnTo>
                    <a:lnTo>
                      <a:pt x="225" y="22"/>
                    </a:lnTo>
                    <a:lnTo>
                      <a:pt x="226" y="0"/>
                    </a:lnTo>
                    <a:lnTo>
                      <a:pt x="9" y="0"/>
                    </a:lnTo>
                    <a:close/>
                  </a:path>
                </a:pathLst>
              </a:custGeom>
              <a:solidFill>
                <a:srgbClr val="304259"/>
              </a:solidFill>
              <a:ln w="9525">
                <a:noFill/>
                <a:round/>
                <a:headEnd/>
                <a:tailEnd/>
              </a:ln>
            </p:spPr>
            <p:txBody>
              <a:bodyPr/>
              <a:lstStyle/>
              <a:p>
                <a:pPr algn="l" rtl="0"/>
                <a:endParaRPr lang="en-US"/>
              </a:p>
            </p:txBody>
          </p:sp>
          <p:sp>
            <p:nvSpPr>
              <p:cNvPr id="24164" name="Freeform 137"/>
              <p:cNvSpPr>
                <a:spLocks/>
              </p:cNvSpPr>
              <p:nvPr/>
            </p:nvSpPr>
            <p:spPr bwMode="auto">
              <a:xfrm>
                <a:off x="2546" y="2035"/>
                <a:ext cx="217" cy="14"/>
              </a:xfrm>
              <a:custGeom>
                <a:avLst/>
                <a:gdLst>
                  <a:gd name="T0" fmla="*/ 0 w 217"/>
                  <a:gd name="T1" fmla="*/ 0 h 14"/>
                  <a:gd name="T2" fmla="*/ 0 w 217"/>
                  <a:gd name="T3" fmla="*/ 13 h 14"/>
                  <a:gd name="T4" fmla="*/ 216 w 217"/>
                  <a:gd name="T5" fmla="*/ 14 h 14"/>
                  <a:gd name="T6" fmla="*/ 217 w 217"/>
                  <a:gd name="T7" fmla="*/ 0 h 14"/>
                  <a:gd name="T8" fmla="*/ 0 w 217"/>
                  <a:gd name="T9" fmla="*/ 0 h 14"/>
                  <a:gd name="T10" fmla="*/ 0 60000 65536"/>
                  <a:gd name="T11" fmla="*/ 0 60000 65536"/>
                  <a:gd name="T12" fmla="*/ 0 60000 65536"/>
                  <a:gd name="T13" fmla="*/ 0 60000 65536"/>
                  <a:gd name="T14" fmla="*/ 0 60000 65536"/>
                  <a:gd name="T15" fmla="*/ 0 w 217"/>
                  <a:gd name="T16" fmla="*/ 0 h 14"/>
                  <a:gd name="T17" fmla="*/ 217 w 217"/>
                  <a:gd name="T18" fmla="*/ 14 h 14"/>
                </a:gdLst>
                <a:ahLst/>
                <a:cxnLst>
                  <a:cxn ang="T10">
                    <a:pos x="T0" y="T1"/>
                  </a:cxn>
                  <a:cxn ang="T11">
                    <a:pos x="T2" y="T3"/>
                  </a:cxn>
                  <a:cxn ang="T12">
                    <a:pos x="T4" y="T5"/>
                  </a:cxn>
                  <a:cxn ang="T13">
                    <a:pos x="T6" y="T7"/>
                  </a:cxn>
                  <a:cxn ang="T14">
                    <a:pos x="T8" y="T9"/>
                  </a:cxn>
                </a:cxnLst>
                <a:rect l="T15" t="T16" r="T17" b="T18"/>
                <a:pathLst>
                  <a:path w="217" h="14">
                    <a:moveTo>
                      <a:pt x="0" y="0"/>
                    </a:moveTo>
                    <a:lnTo>
                      <a:pt x="0" y="13"/>
                    </a:lnTo>
                    <a:lnTo>
                      <a:pt x="216" y="14"/>
                    </a:lnTo>
                    <a:lnTo>
                      <a:pt x="217" y="0"/>
                    </a:lnTo>
                    <a:lnTo>
                      <a:pt x="0" y="0"/>
                    </a:lnTo>
                    <a:close/>
                  </a:path>
                </a:pathLst>
              </a:custGeom>
              <a:solidFill>
                <a:srgbClr val="0F1E30"/>
              </a:solidFill>
              <a:ln w="9525">
                <a:noFill/>
                <a:round/>
                <a:headEnd/>
                <a:tailEnd/>
              </a:ln>
            </p:spPr>
            <p:txBody>
              <a:bodyPr/>
              <a:lstStyle/>
              <a:p>
                <a:pPr algn="l" rtl="0"/>
                <a:endParaRPr lang="en-US"/>
              </a:p>
            </p:txBody>
          </p:sp>
          <p:sp>
            <p:nvSpPr>
              <p:cNvPr id="24165" name="Freeform 138"/>
              <p:cNvSpPr>
                <a:spLocks/>
              </p:cNvSpPr>
              <p:nvPr/>
            </p:nvSpPr>
            <p:spPr bwMode="auto">
              <a:xfrm>
                <a:off x="2575" y="2060"/>
                <a:ext cx="26" cy="14"/>
              </a:xfrm>
              <a:custGeom>
                <a:avLst/>
                <a:gdLst>
                  <a:gd name="T0" fmla="*/ 17 w 26"/>
                  <a:gd name="T1" fmla="*/ 0 h 14"/>
                  <a:gd name="T2" fmla="*/ 0 w 26"/>
                  <a:gd name="T3" fmla="*/ 14 h 14"/>
                  <a:gd name="T4" fmla="*/ 26 w 26"/>
                  <a:gd name="T5" fmla="*/ 13 h 14"/>
                  <a:gd name="T6" fmla="*/ 17 w 26"/>
                  <a:gd name="T7" fmla="*/ 0 h 14"/>
                  <a:gd name="T8" fmla="*/ 0 60000 65536"/>
                  <a:gd name="T9" fmla="*/ 0 60000 65536"/>
                  <a:gd name="T10" fmla="*/ 0 60000 65536"/>
                  <a:gd name="T11" fmla="*/ 0 60000 65536"/>
                  <a:gd name="T12" fmla="*/ 0 w 26"/>
                  <a:gd name="T13" fmla="*/ 0 h 14"/>
                  <a:gd name="T14" fmla="*/ 26 w 26"/>
                  <a:gd name="T15" fmla="*/ 14 h 14"/>
                </a:gdLst>
                <a:ahLst/>
                <a:cxnLst>
                  <a:cxn ang="T8">
                    <a:pos x="T0" y="T1"/>
                  </a:cxn>
                  <a:cxn ang="T9">
                    <a:pos x="T2" y="T3"/>
                  </a:cxn>
                  <a:cxn ang="T10">
                    <a:pos x="T4" y="T5"/>
                  </a:cxn>
                  <a:cxn ang="T11">
                    <a:pos x="T6" y="T7"/>
                  </a:cxn>
                </a:cxnLst>
                <a:rect l="T12" t="T13" r="T14" b="T15"/>
                <a:pathLst>
                  <a:path w="26" h="14">
                    <a:moveTo>
                      <a:pt x="17" y="0"/>
                    </a:moveTo>
                    <a:lnTo>
                      <a:pt x="0" y="14"/>
                    </a:lnTo>
                    <a:lnTo>
                      <a:pt x="26" y="13"/>
                    </a:lnTo>
                    <a:lnTo>
                      <a:pt x="17" y="0"/>
                    </a:lnTo>
                    <a:close/>
                  </a:path>
                </a:pathLst>
              </a:custGeom>
              <a:solidFill>
                <a:srgbClr val="828FA1"/>
              </a:solidFill>
              <a:ln w="9525">
                <a:noFill/>
                <a:round/>
                <a:headEnd/>
                <a:tailEnd/>
              </a:ln>
            </p:spPr>
            <p:txBody>
              <a:bodyPr/>
              <a:lstStyle/>
              <a:p>
                <a:pPr algn="l" rtl="0"/>
                <a:endParaRPr lang="en-US"/>
              </a:p>
            </p:txBody>
          </p:sp>
          <p:sp>
            <p:nvSpPr>
              <p:cNvPr id="24166" name="Freeform 139"/>
              <p:cNvSpPr>
                <a:spLocks/>
              </p:cNvSpPr>
              <p:nvPr/>
            </p:nvSpPr>
            <p:spPr bwMode="auto">
              <a:xfrm>
                <a:off x="2635" y="2060"/>
                <a:ext cx="28" cy="13"/>
              </a:xfrm>
              <a:custGeom>
                <a:avLst/>
                <a:gdLst>
                  <a:gd name="T0" fmla="*/ 16 w 28"/>
                  <a:gd name="T1" fmla="*/ 0 h 13"/>
                  <a:gd name="T2" fmla="*/ 0 w 28"/>
                  <a:gd name="T3" fmla="*/ 13 h 13"/>
                  <a:gd name="T4" fmla="*/ 28 w 28"/>
                  <a:gd name="T5" fmla="*/ 13 h 13"/>
                  <a:gd name="T6" fmla="*/ 16 w 28"/>
                  <a:gd name="T7" fmla="*/ 0 h 13"/>
                  <a:gd name="T8" fmla="*/ 0 60000 65536"/>
                  <a:gd name="T9" fmla="*/ 0 60000 65536"/>
                  <a:gd name="T10" fmla="*/ 0 60000 65536"/>
                  <a:gd name="T11" fmla="*/ 0 60000 65536"/>
                  <a:gd name="T12" fmla="*/ 0 w 28"/>
                  <a:gd name="T13" fmla="*/ 0 h 13"/>
                  <a:gd name="T14" fmla="*/ 28 w 28"/>
                  <a:gd name="T15" fmla="*/ 13 h 13"/>
                </a:gdLst>
                <a:ahLst/>
                <a:cxnLst>
                  <a:cxn ang="T8">
                    <a:pos x="T0" y="T1"/>
                  </a:cxn>
                  <a:cxn ang="T9">
                    <a:pos x="T2" y="T3"/>
                  </a:cxn>
                  <a:cxn ang="T10">
                    <a:pos x="T4" y="T5"/>
                  </a:cxn>
                  <a:cxn ang="T11">
                    <a:pos x="T6" y="T7"/>
                  </a:cxn>
                </a:cxnLst>
                <a:rect l="T12" t="T13" r="T14" b="T15"/>
                <a:pathLst>
                  <a:path w="28" h="13">
                    <a:moveTo>
                      <a:pt x="16" y="0"/>
                    </a:moveTo>
                    <a:lnTo>
                      <a:pt x="0" y="13"/>
                    </a:lnTo>
                    <a:lnTo>
                      <a:pt x="28" y="13"/>
                    </a:lnTo>
                    <a:lnTo>
                      <a:pt x="16" y="0"/>
                    </a:lnTo>
                    <a:close/>
                  </a:path>
                </a:pathLst>
              </a:custGeom>
              <a:solidFill>
                <a:srgbClr val="828FA1"/>
              </a:solidFill>
              <a:ln w="9525">
                <a:noFill/>
                <a:round/>
                <a:headEnd/>
                <a:tailEnd/>
              </a:ln>
            </p:spPr>
            <p:txBody>
              <a:bodyPr/>
              <a:lstStyle/>
              <a:p>
                <a:pPr algn="l" rtl="0"/>
                <a:endParaRPr lang="en-US"/>
              </a:p>
            </p:txBody>
          </p:sp>
          <p:sp>
            <p:nvSpPr>
              <p:cNvPr id="24167" name="Freeform 140"/>
              <p:cNvSpPr>
                <a:spLocks/>
              </p:cNvSpPr>
              <p:nvPr/>
            </p:nvSpPr>
            <p:spPr bwMode="auto">
              <a:xfrm>
                <a:off x="2697" y="2060"/>
                <a:ext cx="27" cy="14"/>
              </a:xfrm>
              <a:custGeom>
                <a:avLst/>
                <a:gdLst>
                  <a:gd name="T0" fmla="*/ 14 w 27"/>
                  <a:gd name="T1" fmla="*/ 0 h 14"/>
                  <a:gd name="T2" fmla="*/ 0 w 27"/>
                  <a:gd name="T3" fmla="*/ 14 h 14"/>
                  <a:gd name="T4" fmla="*/ 27 w 27"/>
                  <a:gd name="T5" fmla="*/ 14 h 14"/>
                  <a:gd name="T6" fmla="*/ 14 w 27"/>
                  <a:gd name="T7" fmla="*/ 0 h 14"/>
                  <a:gd name="T8" fmla="*/ 0 60000 65536"/>
                  <a:gd name="T9" fmla="*/ 0 60000 65536"/>
                  <a:gd name="T10" fmla="*/ 0 60000 65536"/>
                  <a:gd name="T11" fmla="*/ 0 60000 65536"/>
                  <a:gd name="T12" fmla="*/ 0 w 27"/>
                  <a:gd name="T13" fmla="*/ 0 h 14"/>
                  <a:gd name="T14" fmla="*/ 27 w 27"/>
                  <a:gd name="T15" fmla="*/ 14 h 14"/>
                </a:gdLst>
                <a:ahLst/>
                <a:cxnLst>
                  <a:cxn ang="T8">
                    <a:pos x="T0" y="T1"/>
                  </a:cxn>
                  <a:cxn ang="T9">
                    <a:pos x="T2" y="T3"/>
                  </a:cxn>
                  <a:cxn ang="T10">
                    <a:pos x="T4" y="T5"/>
                  </a:cxn>
                  <a:cxn ang="T11">
                    <a:pos x="T6" y="T7"/>
                  </a:cxn>
                </a:cxnLst>
                <a:rect l="T12" t="T13" r="T14" b="T15"/>
                <a:pathLst>
                  <a:path w="27" h="14">
                    <a:moveTo>
                      <a:pt x="14" y="0"/>
                    </a:moveTo>
                    <a:lnTo>
                      <a:pt x="0" y="14"/>
                    </a:lnTo>
                    <a:lnTo>
                      <a:pt x="27" y="14"/>
                    </a:lnTo>
                    <a:lnTo>
                      <a:pt x="14" y="0"/>
                    </a:lnTo>
                    <a:close/>
                  </a:path>
                </a:pathLst>
              </a:custGeom>
              <a:solidFill>
                <a:srgbClr val="828FA1"/>
              </a:solidFill>
              <a:ln w="9525">
                <a:noFill/>
                <a:round/>
                <a:headEnd/>
                <a:tailEnd/>
              </a:ln>
            </p:spPr>
            <p:txBody>
              <a:bodyPr/>
              <a:lstStyle/>
              <a:p>
                <a:pPr algn="l" rtl="0"/>
                <a:endParaRPr lang="en-US"/>
              </a:p>
            </p:txBody>
          </p:sp>
          <p:sp>
            <p:nvSpPr>
              <p:cNvPr id="24168" name="Freeform 141"/>
              <p:cNvSpPr>
                <a:spLocks/>
              </p:cNvSpPr>
              <p:nvPr/>
            </p:nvSpPr>
            <p:spPr bwMode="auto">
              <a:xfrm>
                <a:off x="2711" y="2055"/>
                <a:ext cx="18" cy="19"/>
              </a:xfrm>
              <a:custGeom>
                <a:avLst/>
                <a:gdLst>
                  <a:gd name="T0" fmla="*/ 0 w 18"/>
                  <a:gd name="T1" fmla="*/ 5 h 19"/>
                  <a:gd name="T2" fmla="*/ 0 w 18"/>
                  <a:gd name="T3" fmla="*/ 0 h 19"/>
                  <a:gd name="T4" fmla="*/ 18 w 18"/>
                  <a:gd name="T5" fmla="*/ 19 h 19"/>
                  <a:gd name="T6" fmla="*/ 13 w 18"/>
                  <a:gd name="T7" fmla="*/ 19 h 19"/>
                  <a:gd name="T8" fmla="*/ 0 w 18"/>
                  <a:gd name="T9" fmla="*/ 5 h 19"/>
                  <a:gd name="T10" fmla="*/ 0 60000 65536"/>
                  <a:gd name="T11" fmla="*/ 0 60000 65536"/>
                  <a:gd name="T12" fmla="*/ 0 60000 65536"/>
                  <a:gd name="T13" fmla="*/ 0 60000 65536"/>
                  <a:gd name="T14" fmla="*/ 0 60000 65536"/>
                  <a:gd name="T15" fmla="*/ 0 w 18"/>
                  <a:gd name="T16" fmla="*/ 0 h 19"/>
                  <a:gd name="T17" fmla="*/ 18 w 18"/>
                  <a:gd name="T18" fmla="*/ 19 h 19"/>
                </a:gdLst>
                <a:ahLst/>
                <a:cxnLst>
                  <a:cxn ang="T10">
                    <a:pos x="T0" y="T1"/>
                  </a:cxn>
                  <a:cxn ang="T11">
                    <a:pos x="T2" y="T3"/>
                  </a:cxn>
                  <a:cxn ang="T12">
                    <a:pos x="T4" y="T5"/>
                  </a:cxn>
                  <a:cxn ang="T13">
                    <a:pos x="T6" y="T7"/>
                  </a:cxn>
                  <a:cxn ang="T14">
                    <a:pos x="T8" y="T9"/>
                  </a:cxn>
                </a:cxnLst>
                <a:rect l="T15" t="T16" r="T17" b="T18"/>
                <a:pathLst>
                  <a:path w="18" h="19">
                    <a:moveTo>
                      <a:pt x="0" y="5"/>
                    </a:moveTo>
                    <a:lnTo>
                      <a:pt x="0" y="0"/>
                    </a:lnTo>
                    <a:lnTo>
                      <a:pt x="18" y="19"/>
                    </a:lnTo>
                    <a:lnTo>
                      <a:pt x="13" y="19"/>
                    </a:lnTo>
                    <a:lnTo>
                      <a:pt x="0" y="5"/>
                    </a:lnTo>
                    <a:close/>
                  </a:path>
                </a:pathLst>
              </a:custGeom>
              <a:solidFill>
                <a:srgbClr val="617087"/>
              </a:solidFill>
              <a:ln w="9525">
                <a:noFill/>
                <a:round/>
                <a:headEnd/>
                <a:tailEnd/>
              </a:ln>
            </p:spPr>
            <p:txBody>
              <a:bodyPr/>
              <a:lstStyle/>
              <a:p>
                <a:pPr algn="l" rtl="0"/>
                <a:endParaRPr lang="en-US"/>
              </a:p>
            </p:txBody>
          </p:sp>
          <p:sp>
            <p:nvSpPr>
              <p:cNvPr id="24169" name="Freeform 142"/>
              <p:cNvSpPr>
                <a:spLocks/>
              </p:cNvSpPr>
              <p:nvPr/>
            </p:nvSpPr>
            <p:spPr bwMode="auto">
              <a:xfrm>
                <a:off x="2548" y="2048"/>
                <a:ext cx="41" cy="18"/>
              </a:xfrm>
              <a:custGeom>
                <a:avLst/>
                <a:gdLst>
                  <a:gd name="T0" fmla="*/ 14 w 41"/>
                  <a:gd name="T1" fmla="*/ 18 h 18"/>
                  <a:gd name="T2" fmla="*/ 0 w 41"/>
                  <a:gd name="T3" fmla="*/ 0 h 18"/>
                  <a:gd name="T4" fmla="*/ 41 w 41"/>
                  <a:gd name="T5" fmla="*/ 0 h 18"/>
                  <a:gd name="T6" fmla="*/ 14 w 41"/>
                  <a:gd name="T7" fmla="*/ 18 h 18"/>
                  <a:gd name="T8" fmla="*/ 0 60000 65536"/>
                  <a:gd name="T9" fmla="*/ 0 60000 65536"/>
                  <a:gd name="T10" fmla="*/ 0 60000 65536"/>
                  <a:gd name="T11" fmla="*/ 0 60000 65536"/>
                  <a:gd name="T12" fmla="*/ 0 w 41"/>
                  <a:gd name="T13" fmla="*/ 0 h 18"/>
                  <a:gd name="T14" fmla="*/ 41 w 41"/>
                  <a:gd name="T15" fmla="*/ 18 h 18"/>
                </a:gdLst>
                <a:ahLst/>
                <a:cxnLst>
                  <a:cxn ang="T8">
                    <a:pos x="T0" y="T1"/>
                  </a:cxn>
                  <a:cxn ang="T9">
                    <a:pos x="T2" y="T3"/>
                  </a:cxn>
                  <a:cxn ang="T10">
                    <a:pos x="T4" y="T5"/>
                  </a:cxn>
                  <a:cxn ang="T11">
                    <a:pos x="T6" y="T7"/>
                  </a:cxn>
                </a:cxnLst>
                <a:rect l="T12" t="T13" r="T14" b="T15"/>
                <a:pathLst>
                  <a:path w="41" h="18">
                    <a:moveTo>
                      <a:pt x="14" y="18"/>
                    </a:moveTo>
                    <a:lnTo>
                      <a:pt x="0" y="0"/>
                    </a:lnTo>
                    <a:lnTo>
                      <a:pt x="41" y="0"/>
                    </a:lnTo>
                    <a:lnTo>
                      <a:pt x="14" y="18"/>
                    </a:lnTo>
                    <a:close/>
                  </a:path>
                </a:pathLst>
              </a:custGeom>
              <a:solidFill>
                <a:srgbClr val="000000"/>
              </a:solidFill>
              <a:ln w="9525">
                <a:noFill/>
                <a:round/>
                <a:headEnd/>
                <a:tailEnd/>
              </a:ln>
            </p:spPr>
            <p:txBody>
              <a:bodyPr/>
              <a:lstStyle/>
              <a:p>
                <a:pPr algn="l" rtl="0"/>
                <a:endParaRPr lang="en-US"/>
              </a:p>
            </p:txBody>
          </p:sp>
          <p:sp>
            <p:nvSpPr>
              <p:cNvPr id="24170" name="Freeform 143"/>
              <p:cNvSpPr>
                <a:spLocks/>
              </p:cNvSpPr>
              <p:nvPr/>
            </p:nvSpPr>
            <p:spPr bwMode="auto">
              <a:xfrm>
                <a:off x="2601" y="2048"/>
                <a:ext cx="42" cy="19"/>
              </a:xfrm>
              <a:custGeom>
                <a:avLst/>
                <a:gdLst>
                  <a:gd name="T0" fmla="*/ 17 w 42"/>
                  <a:gd name="T1" fmla="*/ 19 h 19"/>
                  <a:gd name="T2" fmla="*/ 0 w 42"/>
                  <a:gd name="T3" fmla="*/ 0 h 19"/>
                  <a:gd name="T4" fmla="*/ 42 w 42"/>
                  <a:gd name="T5" fmla="*/ 0 h 19"/>
                  <a:gd name="T6" fmla="*/ 17 w 42"/>
                  <a:gd name="T7" fmla="*/ 19 h 19"/>
                  <a:gd name="T8" fmla="*/ 0 60000 65536"/>
                  <a:gd name="T9" fmla="*/ 0 60000 65536"/>
                  <a:gd name="T10" fmla="*/ 0 60000 65536"/>
                  <a:gd name="T11" fmla="*/ 0 60000 65536"/>
                  <a:gd name="T12" fmla="*/ 0 w 42"/>
                  <a:gd name="T13" fmla="*/ 0 h 19"/>
                  <a:gd name="T14" fmla="*/ 42 w 42"/>
                  <a:gd name="T15" fmla="*/ 19 h 19"/>
                </a:gdLst>
                <a:ahLst/>
                <a:cxnLst>
                  <a:cxn ang="T8">
                    <a:pos x="T0" y="T1"/>
                  </a:cxn>
                  <a:cxn ang="T9">
                    <a:pos x="T2" y="T3"/>
                  </a:cxn>
                  <a:cxn ang="T10">
                    <a:pos x="T4" y="T5"/>
                  </a:cxn>
                  <a:cxn ang="T11">
                    <a:pos x="T6" y="T7"/>
                  </a:cxn>
                </a:cxnLst>
                <a:rect l="T12" t="T13" r="T14" b="T15"/>
                <a:pathLst>
                  <a:path w="42" h="19">
                    <a:moveTo>
                      <a:pt x="17" y="19"/>
                    </a:moveTo>
                    <a:lnTo>
                      <a:pt x="0" y="0"/>
                    </a:lnTo>
                    <a:lnTo>
                      <a:pt x="42" y="0"/>
                    </a:lnTo>
                    <a:lnTo>
                      <a:pt x="17" y="19"/>
                    </a:lnTo>
                    <a:close/>
                  </a:path>
                </a:pathLst>
              </a:custGeom>
              <a:solidFill>
                <a:srgbClr val="000000"/>
              </a:solidFill>
              <a:ln w="9525">
                <a:noFill/>
                <a:round/>
                <a:headEnd/>
                <a:tailEnd/>
              </a:ln>
            </p:spPr>
            <p:txBody>
              <a:bodyPr/>
              <a:lstStyle/>
              <a:p>
                <a:pPr algn="l" rtl="0"/>
                <a:endParaRPr lang="en-US"/>
              </a:p>
            </p:txBody>
          </p:sp>
          <p:sp>
            <p:nvSpPr>
              <p:cNvPr id="24171" name="Freeform 144"/>
              <p:cNvSpPr>
                <a:spLocks/>
              </p:cNvSpPr>
              <p:nvPr/>
            </p:nvSpPr>
            <p:spPr bwMode="auto">
              <a:xfrm>
                <a:off x="2663" y="2049"/>
                <a:ext cx="41" cy="19"/>
              </a:xfrm>
              <a:custGeom>
                <a:avLst/>
                <a:gdLst>
                  <a:gd name="T0" fmla="*/ 17 w 41"/>
                  <a:gd name="T1" fmla="*/ 19 h 19"/>
                  <a:gd name="T2" fmla="*/ 0 w 41"/>
                  <a:gd name="T3" fmla="*/ 0 h 19"/>
                  <a:gd name="T4" fmla="*/ 41 w 41"/>
                  <a:gd name="T5" fmla="*/ 0 h 19"/>
                  <a:gd name="T6" fmla="*/ 17 w 41"/>
                  <a:gd name="T7" fmla="*/ 19 h 19"/>
                  <a:gd name="T8" fmla="*/ 0 60000 65536"/>
                  <a:gd name="T9" fmla="*/ 0 60000 65536"/>
                  <a:gd name="T10" fmla="*/ 0 60000 65536"/>
                  <a:gd name="T11" fmla="*/ 0 60000 65536"/>
                  <a:gd name="T12" fmla="*/ 0 w 41"/>
                  <a:gd name="T13" fmla="*/ 0 h 19"/>
                  <a:gd name="T14" fmla="*/ 41 w 41"/>
                  <a:gd name="T15" fmla="*/ 19 h 19"/>
                </a:gdLst>
                <a:ahLst/>
                <a:cxnLst>
                  <a:cxn ang="T8">
                    <a:pos x="T0" y="T1"/>
                  </a:cxn>
                  <a:cxn ang="T9">
                    <a:pos x="T2" y="T3"/>
                  </a:cxn>
                  <a:cxn ang="T10">
                    <a:pos x="T4" y="T5"/>
                  </a:cxn>
                  <a:cxn ang="T11">
                    <a:pos x="T6" y="T7"/>
                  </a:cxn>
                </a:cxnLst>
                <a:rect l="T12" t="T13" r="T14" b="T15"/>
                <a:pathLst>
                  <a:path w="41" h="19">
                    <a:moveTo>
                      <a:pt x="17" y="19"/>
                    </a:moveTo>
                    <a:lnTo>
                      <a:pt x="0" y="0"/>
                    </a:lnTo>
                    <a:lnTo>
                      <a:pt x="41" y="0"/>
                    </a:lnTo>
                    <a:lnTo>
                      <a:pt x="17" y="19"/>
                    </a:lnTo>
                    <a:close/>
                  </a:path>
                </a:pathLst>
              </a:custGeom>
              <a:solidFill>
                <a:srgbClr val="000000"/>
              </a:solidFill>
              <a:ln w="9525">
                <a:noFill/>
                <a:round/>
                <a:headEnd/>
                <a:tailEnd/>
              </a:ln>
            </p:spPr>
            <p:txBody>
              <a:bodyPr/>
              <a:lstStyle/>
              <a:p>
                <a:pPr algn="l" rtl="0"/>
                <a:endParaRPr lang="en-US"/>
              </a:p>
            </p:txBody>
          </p:sp>
          <p:sp>
            <p:nvSpPr>
              <p:cNvPr id="24172" name="Freeform 145"/>
              <p:cNvSpPr>
                <a:spLocks/>
              </p:cNvSpPr>
              <p:nvPr/>
            </p:nvSpPr>
            <p:spPr bwMode="auto">
              <a:xfrm>
                <a:off x="2718" y="2048"/>
                <a:ext cx="42" cy="20"/>
              </a:xfrm>
              <a:custGeom>
                <a:avLst/>
                <a:gdLst>
                  <a:gd name="T0" fmla="*/ 20 w 42"/>
                  <a:gd name="T1" fmla="*/ 20 h 20"/>
                  <a:gd name="T2" fmla="*/ 0 w 42"/>
                  <a:gd name="T3" fmla="*/ 0 h 20"/>
                  <a:gd name="T4" fmla="*/ 42 w 42"/>
                  <a:gd name="T5" fmla="*/ 0 h 20"/>
                  <a:gd name="T6" fmla="*/ 20 w 42"/>
                  <a:gd name="T7" fmla="*/ 20 h 20"/>
                  <a:gd name="T8" fmla="*/ 0 60000 65536"/>
                  <a:gd name="T9" fmla="*/ 0 60000 65536"/>
                  <a:gd name="T10" fmla="*/ 0 60000 65536"/>
                  <a:gd name="T11" fmla="*/ 0 60000 65536"/>
                  <a:gd name="T12" fmla="*/ 0 w 42"/>
                  <a:gd name="T13" fmla="*/ 0 h 20"/>
                  <a:gd name="T14" fmla="*/ 42 w 42"/>
                  <a:gd name="T15" fmla="*/ 20 h 20"/>
                </a:gdLst>
                <a:ahLst/>
                <a:cxnLst>
                  <a:cxn ang="T8">
                    <a:pos x="T0" y="T1"/>
                  </a:cxn>
                  <a:cxn ang="T9">
                    <a:pos x="T2" y="T3"/>
                  </a:cxn>
                  <a:cxn ang="T10">
                    <a:pos x="T4" y="T5"/>
                  </a:cxn>
                  <a:cxn ang="T11">
                    <a:pos x="T6" y="T7"/>
                  </a:cxn>
                </a:cxnLst>
                <a:rect l="T12" t="T13" r="T14" b="T15"/>
                <a:pathLst>
                  <a:path w="42" h="20">
                    <a:moveTo>
                      <a:pt x="20" y="20"/>
                    </a:moveTo>
                    <a:lnTo>
                      <a:pt x="0" y="0"/>
                    </a:lnTo>
                    <a:lnTo>
                      <a:pt x="42" y="0"/>
                    </a:lnTo>
                    <a:lnTo>
                      <a:pt x="20" y="20"/>
                    </a:lnTo>
                    <a:close/>
                  </a:path>
                </a:pathLst>
              </a:custGeom>
              <a:solidFill>
                <a:srgbClr val="000000"/>
              </a:solidFill>
              <a:ln w="9525">
                <a:noFill/>
                <a:round/>
                <a:headEnd/>
                <a:tailEnd/>
              </a:ln>
            </p:spPr>
            <p:txBody>
              <a:bodyPr/>
              <a:lstStyle/>
              <a:p>
                <a:pPr algn="l" rtl="0"/>
                <a:endParaRPr lang="en-US"/>
              </a:p>
            </p:txBody>
          </p:sp>
          <p:sp>
            <p:nvSpPr>
              <p:cNvPr id="24173" name="Freeform 146"/>
              <p:cNvSpPr>
                <a:spLocks/>
              </p:cNvSpPr>
              <p:nvPr/>
            </p:nvSpPr>
            <p:spPr bwMode="auto">
              <a:xfrm>
                <a:off x="2554" y="2056"/>
                <a:ext cx="23" cy="10"/>
              </a:xfrm>
              <a:custGeom>
                <a:avLst/>
                <a:gdLst>
                  <a:gd name="T0" fmla="*/ 0 w 23"/>
                  <a:gd name="T1" fmla="*/ 0 h 10"/>
                  <a:gd name="T2" fmla="*/ 23 w 23"/>
                  <a:gd name="T3" fmla="*/ 0 h 10"/>
                  <a:gd name="T4" fmla="*/ 8 w 23"/>
                  <a:gd name="T5" fmla="*/ 10 h 10"/>
                  <a:gd name="T6" fmla="*/ 0 w 23"/>
                  <a:gd name="T7" fmla="*/ 0 h 10"/>
                  <a:gd name="T8" fmla="*/ 0 60000 65536"/>
                  <a:gd name="T9" fmla="*/ 0 60000 65536"/>
                  <a:gd name="T10" fmla="*/ 0 60000 65536"/>
                  <a:gd name="T11" fmla="*/ 0 60000 65536"/>
                  <a:gd name="T12" fmla="*/ 0 w 23"/>
                  <a:gd name="T13" fmla="*/ 0 h 10"/>
                  <a:gd name="T14" fmla="*/ 23 w 23"/>
                  <a:gd name="T15" fmla="*/ 10 h 10"/>
                </a:gdLst>
                <a:ahLst/>
                <a:cxnLst>
                  <a:cxn ang="T8">
                    <a:pos x="T0" y="T1"/>
                  </a:cxn>
                  <a:cxn ang="T9">
                    <a:pos x="T2" y="T3"/>
                  </a:cxn>
                  <a:cxn ang="T10">
                    <a:pos x="T4" y="T5"/>
                  </a:cxn>
                  <a:cxn ang="T11">
                    <a:pos x="T6" y="T7"/>
                  </a:cxn>
                </a:cxnLst>
                <a:rect l="T12" t="T13" r="T14" b="T15"/>
                <a:pathLst>
                  <a:path w="23" h="10">
                    <a:moveTo>
                      <a:pt x="0" y="0"/>
                    </a:moveTo>
                    <a:lnTo>
                      <a:pt x="23" y="0"/>
                    </a:lnTo>
                    <a:lnTo>
                      <a:pt x="8" y="10"/>
                    </a:lnTo>
                    <a:lnTo>
                      <a:pt x="0" y="0"/>
                    </a:lnTo>
                    <a:close/>
                  </a:path>
                </a:pathLst>
              </a:custGeom>
              <a:solidFill>
                <a:srgbClr val="828FA1"/>
              </a:solidFill>
              <a:ln w="9525">
                <a:noFill/>
                <a:round/>
                <a:headEnd/>
                <a:tailEnd/>
              </a:ln>
            </p:spPr>
            <p:txBody>
              <a:bodyPr/>
              <a:lstStyle/>
              <a:p>
                <a:pPr algn="l" rtl="0"/>
                <a:endParaRPr lang="en-US"/>
              </a:p>
            </p:txBody>
          </p:sp>
          <p:sp>
            <p:nvSpPr>
              <p:cNvPr id="24174" name="Freeform 147"/>
              <p:cNvSpPr>
                <a:spLocks/>
              </p:cNvSpPr>
              <p:nvPr/>
            </p:nvSpPr>
            <p:spPr bwMode="auto">
              <a:xfrm>
                <a:off x="2609" y="2056"/>
                <a:ext cx="23" cy="11"/>
              </a:xfrm>
              <a:custGeom>
                <a:avLst/>
                <a:gdLst>
                  <a:gd name="T0" fmla="*/ 0 w 23"/>
                  <a:gd name="T1" fmla="*/ 1 h 11"/>
                  <a:gd name="T2" fmla="*/ 23 w 23"/>
                  <a:gd name="T3" fmla="*/ 0 h 11"/>
                  <a:gd name="T4" fmla="*/ 9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9" y="11"/>
                    </a:lnTo>
                    <a:lnTo>
                      <a:pt x="0" y="1"/>
                    </a:lnTo>
                    <a:close/>
                  </a:path>
                </a:pathLst>
              </a:custGeom>
              <a:solidFill>
                <a:srgbClr val="828FA1"/>
              </a:solidFill>
              <a:ln w="9525">
                <a:noFill/>
                <a:round/>
                <a:headEnd/>
                <a:tailEnd/>
              </a:ln>
            </p:spPr>
            <p:txBody>
              <a:bodyPr/>
              <a:lstStyle/>
              <a:p>
                <a:pPr algn="l" rtl="0"/>
                <a:endParaRPr lang="en-US"/>
              </a:p>
            </p:txBody>
          </p:sp>
          <p:sp>
            <p:nvSpPr>
              <p:cNvPr id="24175" name="Freeform 148"/>
              <p:cNvSpPr>
                <a:spLocks/>
              </p:cNvSpPr>
              <p:nvPr/>
            </p:nvSpPr>
            <p:spPr bwMode="auto">
              <a:xfrm>
                <a:off x="2554" y="2052"/>
                <a:ext cx="30" cy="7"/>
              </a:xfrm>
              <a:custGeom>
                <a:avLst/>
                <a:gdLst>
                  <a:gd name="T0" fmla="*/ 30 w 30"/>
                  <a:gd name="T1" fmla="*/ 0 h 7"/>
                  <a:gd name="T2" fmla="*/ 0 w 30"/>
                  <a:gd name="T3" fmla="*/ 0 h 7"/>
                  <a:gd name="T4" fmla="*/ 0 w 30"/>
                  <a:gd name="T5" fmla="*/ 4 h 7"/>
                  <a:gd name="T6" fmla="*/ 2 w 30"/>
                  <a:gd name="T7" fmla="*/ 7 h 7"/>
                  <a:gd name="T8" fmla="*/ 20 w 30"/>
                  <a:gd name="T9" fmla="*/ 6 h 7"/>
                  <a:gd name="T10" fmla="*/ 30 w 30"/>
                  <a:gd name="T11" fmla="*/ 0 h 7"/>
                  <a:gd name="T12" fmla="*/ 0 60000 65536"/>
                  <a:gd name="T13" fmla="*/ 0 60000 65536"/>
                  <a:gd name="T14" fmla="*/ 0 60000 65536"/>
                  <a:gd name="T15" fmla="*/ 0 60000 65536"/>
                  <a:gd name="T16" fmla="*/ 0 60000 65536"/>
                  <a:gd name="T17" fmla="*/ 0 60000 65536"/>
                  <a:gd name="T18" fmla="*/ 0 w 30"/>
                  <a:gd name="T19" fmla="*/ 0 h 7"/>
                  <a:gd name="T20" fmla="*/ 30 w 30"/>
                  <a:gd name="T21" fmla="*/ 7 h 7"/>
                </a:gdLst>
                <a:ahLst/>
                <a:cxnLst>
                  <a:cxn ang="T12">
                    <a:pos x="T0" y="T1"/>
                  </a:cxn>
                  <a:cxn ang="T13">
                    <a:pos x="T2" y="T3"/>
                  </a:cxn>
                  <a:cxn ang="T14">
                    <a:pos x="T4" y="T5"/>
                  </a:cxn>
                  <a:cxn ang="T15">
                    <a:pos x="T6" y="T7"/>
                  </a:cxn>
                  <a:cxn ang="T16">
                    <a:pos x="T8" y="T9"/>
                  </a:cxn>
                  <a:cxn ang="T17">
                    <a:pos x="T10" y="T11"/>
                  </a:cxn>
                </a:cxnLst>
                <a:rect l="T18" t="T19" r="T20" b="T21"/>
                <a:pathLst>
                  <a:path w="30" h="7">
                    <a:moveTo>
                      <a:pt x="30" y="0"/>
                    </a:moveTo>
                    <a:lnTo>
                      <a:pt x="0" y="0"/>
                    </a:lnTo>
                    <a:lnTo>
                      <a:pt x="0" y="4"/>
                    </a:lnTo>
                    <a:lnTo>
                      <a:pt x="2" y="7"/>
                    </a:lnTo>
                    <a:lnTo>
                      <a:pt x="20" y="6"/>
                    </a:lnTo>
                    <a:lnTo>
                      <a:pt x="30" y="0"/>
                    </a:lnTo>
                    <a:close/>
                  </a:path>
                </a:pathLst>
              </a:custGeom>
              <a:solidFill>
                <a:srgbClr val="617087"/>
              </a:solidFill>
              <a:ln w="9525">
                <a:noFill/>
                <a:round/>
                <a:headEnd/>
                <a:tailEnd/>
              </a:ln>
            </p:spPr>
            <p:txBody>
              <a:bodyPr/>
              <a:lstStyle/>
              <a:p>
                <a:pPr algn="l" rtl="0"/>
                <a:endParaRPr lang="en-US"/>
              </a:p>
            </p:txBody>
          </p:sp>
          <p:sp>
            <p:nvSpPr>
              <p:cNvPr id="24176" name="Freeform 149"/>
              <p:cNvSpPr>
                <a:spLocks/>
              </p:cNvSpPr>
              <p:nvPr/>
            </p:nvSpPr>
            <p:spPr bwMode="auto">
              <a:xfrm>
                <a:off x="2609" y="2052"/>
                <a:ext cx="29" cy="8"/>
              </a:xfrm>
              <a:custGeom>
                <a:avLst/>
                <a:gdLst>
                  <a:gd name="T0" fmla="*/ 29 w 29"/>
                  <a:gd name="T1" fmla="*/ 0 h 8"/>
                  <a:gd name="T2" fmla="*/ 0 w 29"/>
                  <a:gd name="T3" fmla="*/ 0 h 8"/>
                  <a:gd name="T4" fmla="*/ 0 w 29"/>
                  <a:gd name="T5" fmla="*/ 4 h 8"/>
                  <a:gd name="T6" fmla="*/ 3 w 29"/>
                  <a:gd name="T7" fmla="*/ 8 h 8"/>
                  <a:gd name="T8" fmla="*/ 18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4"/>
                    </a:lnTo>
                    <a:lnTo>
                      <a:pt x="3" y="8"/>
                    </a:lnTo>
                    <a:lnTo>
                      <a:pt x="18" y="8"/>
                    </a:lnTo>
                    <a:lnTo>
                      <a:pt x="29" y="0"/>
                    </a:lnTo>
                    <a:close/>
                  </a:path>
                </a:pathLst>
              </a:custGeom>
              <a:solidFill>
                <a:srgbClr val="617087"/>
              </a:solidFill>
              <a:ln w="9525">
                <a:noFill/>
                <a:round/>
                <a:headEnd/>
                <a:tailEnd/>
              </a:ln>
            </p:spPr>
            <p:txBody>
              <a:bodyPr/>
              <a:lstStyle/>
              <a:p>
                <a:pPr algn="l" rtl="0"/>
                <a:endParaRPr lang="en-US"/>
              </a:p>
            </p:txBody>
          </p:sp>
          <p:sp>
            <p:nvSpPr>
              <p:cNvPr id="24177" name="Freeform 150"/>
              <p:cNvSpPr>
                <a:spLocks/>
              </p:cNvSpPr>
              <p:nvPr/>
            </p:nvSpPr>
            <p:spPr bwMode="auto">
              <a:xfrm>
                <a:off x="2521" y="2036"/>
                <a:ext cx="25" cy="44"/>
              </a:xfrm>
              <a:custGeom>
                <a:avLst/>
                <a:gdLst>
                  <a:gd name="T0" fmla="*/ 25 w 25"/>
                  <a:gd name="T1" fmla="*/ 0 h 44"/>
                  <a:gd name="T2" fmla="*/ 0 w 25"/>
                  <a:gd name="T3" fmla="*/ 0 h 44"/>
                  <a:gd name="T4" fmla="*/ 0 w 25"/>
                  <a:gd name="T5" fmla="*/ 44 h 44"/>
                  <a:gd name="T6" fmla="*/ 25 w 25"/>
                  <a:gd name="T7" fmla="*/ 12 h 44"/>
                  <a:gd name="T8" fmla="*/ 25 w 25"/>
                  <a:gd name="T9" fmla="*/ 0 h 44"/>
                  <a:gd name="T10" fmla="*/ 0 60000 65536"/>
                  <a:gd name="T11" fmla="*/ 0 60000 65536"/>
                  <a:gd name="T12" fmla="*/ 0 60000 65536"/>
                  <a:gd name="T13" fmla="*/ 0 60000 65536"/>
                  <a:gd name="T14" fmla="*/ 0 60000 65536"/>
                  <a:gd name="T15" fmla="*/ 0 w 25"/>
                  <a:gd name="T16" fmla="*/ 0 h 44"/>
                  <a:gd name="T17" fmla="*/ 25 w 25"/>
                  <a:gd name="T18" fmla="*/ 44 h 44"/>
                </a:gdLst>
                <a:ahLst/>
                <a:cxnLst>
                  <a:cxn ang="T10">
                    <a:pos x="T0" y="T1"/>
                  </a:cxn>
                  <a:cxn ang="T11">
                    <a:pos x="T2" y="T3"/>
                  </a:cxn>
                  <a:cxn ang="T12">
                    <a:pos x="T4" y="T5"/>
                  </a:cxn>
                  <a:cxn ang="T13">
                    <a:pos x="T6" y="T7"/>
                  </a:cxn>
                  <a:cxn ang="T14">
                    <a:pos x="T8" y="T9"/>
                  </a:cxn>
                </a:cxnLst>
                <a:rect l="T15" t="T16" r="T17" b="T18"/>
                <a:pathLst>
                  <a:path w="25" h="44">
                    <a:moveTo>
                      <a:pt x="25" y="0"/>
                    </a:moveTo>
                    <a:lnTo>
                      <a:pt x="0" y="0"/>
                    </a:lnTo>
                    <a:lnTo>
                      <a:pt x="0" y="44"/>
                    </a:lnTo>
                    <a:lnTo>
                      <a:pt x="25" y="12"/>
                    </a:lnTo>
                    <a:lnTo>
                      <a:pt x="25" y="0"/>
                    </a:lnTo>
                    <a:close/>
                  </a:path>
                </a:pathLst>
              </a:custGeom>
              <a:solidFill>
                <a:srgbClr val="000000"/>
              </a:solidFill>
              <a:ln w="9525">
                <a:noFill/>
                <a:round/>
                <a:headEnd/>
                <a:tailEnd/>
              </a:ln>
            </p:spPr>
            <p:txBody>
              <a:bodyPr/>
              <a:lstStyle/>
              <a:p>
                <a:pPr algn="l" rtl="0"/>
                <a:endParaRPr lang="en-US"/>
              </a:p>
            </p:txBody>
          </p:sp>
          <p:sp>
            <p:nvSpPr>
              <p:cNvPr id="24178" name="Freeform 151"/>
              <p:cNvSpPr>
                <a:spLocks/>
              </p:cNvSpPr>
              <p:nvPr/>
            </p:nvSpPr>
            <p:spPr bwMode="auto">
              <a:xfrm>
                <a:off x="2521" y="2077"/>
                <a:ext cx="242" cy="4"/>
              </a:xfrm>
              <a:custGeom>
                <a:avLst/>
                <a:gdLst>
                  <a:gd name="T0" fmla="*/ 242 w 242"/>
                  <a:gd name="T1" fmla="*/ 4 h 4"/>
                  <a:gd name="T2" fmla="*/ 242 w 242"/>
                  <a:gd name="T3" fmla="*/ 0 h 4"/>
                  <a:gd name="T4" fmla="*/ 0 w 242"/>
                  <a:gd name="T5" fmla="*/ 0 h 4"/>
                  <a:gd name="T6" fmla="*/ 0 w 242"/>
                  <a:gd name="T7" fmla="*/ 3 h 4"/>
                  <a:gd name="T8" fmla="*/ 242 w 242"/>
                  <a:gd name="T9" fmla="*/ 4 h 4"/>
                  <a:gd name="T10" fmla="*/ 0 60000 65536"/>
                  <a:gd name="T11" fmla="*/ 0 60000 65536"/>
                  <a:gd name="T12" fmla="*/ 0 60000 65536"/>
                  <a:gd name="T13" fmla="*/ 0 60000 65536"/>
                  <a:gd name="T14" fmla="*/ 0 60000 65536"/>
                  <a:gd name="T15" fmla="*/ 0 w 242"/>
                  <a:gd name="T16" fmla="*/ 0 h 4"/>
                  <a:gd name="T17" fmla="*/ 242 w 242"/>
                  <a:gd name="T18" fmla="*/ 4 h 4"/>
                </a:gdLst>
                <a:ahLst/>
                <a:cxnLst>
                  <a:cxn ang="T10">
                    <a:pos x="T0" y="T1"/>
                  </a:cxn>
                  <a:cxn ang="T11">
                    <a:pos x="T2" y="T3"/>
                  </a:cxn>
                  <a:cxn ang="T12">
                    <a:pos x="T4" y="T5"/>
                  </a:cxn>
                  <a:cxn ang="T13">
                    <a:pos x="T6" y="T7"/>
                  </a:cxn>
                  <a:cxn ang="T14">
                    <a:pos x="T8" y="T9"/>
                  </a:cxn>
                </a:cxnLst>
                <a:rect l="T15" t="T16" r="T17" b="T18"/>
                <a:pathLst>
                  <a:path w="242" h="4">
                    <a:moveTo>
                      <a:pt x="242" y="4"/>
                    </a:moveTo>
                    <a:lnTo>
                      <a:pt x="242" y="0"/>
                    </a:lnTo>
                    <a:lnTo>
                      <a:pt x="0" y="0"/>
                    </a:lnTo>
                    <a:lnTo>
                      <a:pt x="0" y="3"/>
                    </a:lnTo>
                    <a:lnTo>
                      <a:pt x="242" y="4"/>
                    </a:lnTo>
                    <a:close/>
                  </a:path>
                </a:pathLst>
              </a:custGeom>
              <a:solidFill>
                <a:srgbClr val="617087"/>
              </a:solidFill>
              <a:ln w="9525">
                <a:noFill/>
                <a:round/>
                <a:headEnd/>
                <a:tailEnd/>
              </a:ln>
            </p:spPr>
            <p:txBody>
              <a:bodyPr/>
              <a:lstStyle/>
              <a:p>
                <a:pPr algn="l" rtl="0"/>
                <a:endParaRPr lang="en-US"/>
              </a:p>
            </p:txBody>
          </p:sp>
          <p:sp>
            <p:nvSpPr>
              <p:cNvPr id="24179" name="Freeform 152"/>
              <p:cNvSpPr>
                <a:spLocks/>
              </p:cNvSpPr>
              <p:nvPr/>
            </p:nvSpPr>
            <p:spPr bwMode="auto">
              <a:xfrm>
                <a:off x="2670" y="2057"/>
                <a:ext cx="24" cy="12"/>
              </a:xfrm>
              <a:custGeom>
                <a:avLst/>
                <a:gdLst>
                  <a:gd name="T0" fmla="*/ 10 w 24"/>
                  <a:gd name="T1" fmla="*/ 12 h 12"/>
                  <a:gd name="T2" fmla="*/ 24 w 24"/>
                  <a:gd name="T3" fmla="*/ 0 h 12"/>
                  <a:gd name="T4" fmla="*/ 0 w 24"/>
                  <a:gd name="T5" fmla="*/ 0 h 12"/>
                  <a:gd name="T6" fmla="*/ 10 w 24"/>
                  <a:gd name="T7" fmla="*/ 12 h 12"/>
                  <a:gd name="T8" fmla="*/ 0 60000 65536"/>
                  <a:gd name="T9" fmla="*/ 0 60000 65536"/>
                  <a:gd name="T10" fmla="*/ 0 60000 65536"/>
                  <a:gd name="T11" fmla="*/ 0 60000 65536"/>
                  <a:gd name="T12" fmla="*/ 0 w 24"/>
                  <a:gd name="T13" fmla="*/ 0 h 12"/>
                  <a:gd name="T14" fmla="*/ 24 w 24"/>
                  <a:gd name="T15" fmla="*/ 12 h 12"/>
                </a:gdLst>
                <a:ahLst/>
                <a:cxnLst>
                  <a:cxn ang="T8">
                    <a:pos x="T0" y="T1"/>
                  </a:cxn>
                  <a:cxn ang="T9">
                    <a:pos x="T2" y="T3"/>
                  </a:cxn>
                  <a:cxn ang="T10">
                    <a:pos x="T4" y="T5"/>
                  </a:cxn>
                  <a:cxn ang="T11">
                    <a:pos x="T6" y="T7"/>
                  </a:cxn>
                </a:cxnLst>
                <a:rect l="T12" t="T13" r="T14" b="T15"/>
                <a:pathLst>
                  <a:path w="24" h="12">
                    <a:moveTo>
                      <a:pt x="10" y="12"/>
                    </a:moveTo>
                    <a:lnTo>
                      <a:pt x="24" y="0"/>
                    </a:lnTo>
                    <a:lnTo>
                      <a:pt x="0" y="0"/>
                    </a:lnTo>
                    <a:lnTo>
                      <a:pt x="10" y="12"/>
                    </a:lnTo>
                    <a:close/>
                  </a:path>
                </a:pathLst>
              </a:custGeom>
              <a:solidFill>
                <a:srgbClr val="828FA1"/>
              </a:solidFill>
              <a:ln w="9525">
                <a:noFill/>
                <a:round/>
                <a:headEnd/>
                <a:tailEnd/>
              </a:ln>
            </p:spPr>
            <p:txBody>
              <a:bodyPr/>
              <a:lstStyle/>
              <a:p>
                <a:pPr algn="l" rtl="0"/>
                <a:endParaRPr lang="en-US"/>
              </a:p>
            </p:txBody>
          </p:sp>
          <p:sp>
            <p:nvSpPr>
              <p:cNvPr id="24180" name="Freeform 153"/>
              <p:cNvSpPr>
                <a:spLocks/>
              </p:cNvSpPr>
              <p:nvPr/>
            </p:nvSpPr>
            <p:spPr bwMode="auto">
              <a:xfrm>
                <a:off x="2727" y="2057"/>
                <a:ext cx="23" cy="11"/>
              </a:xfrm>
              <a:custGeom>
                <a:avLst/>
                <a:gdLst>
                  <a:gd name="T0" fmla="*/ 0 w 23"/>
                  <a:gd name="T1" fmla="*/ 1 h 11"/>
                  <a:gd name="T2" fmla="*/ 23 w 23"/>
                  <a:gd name="T3" fmla="*/ 0 h 11"/>
                  <a:gd name="T4" fmla="*/ 11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11" y="11"/>
                    </a:lnTo>
                    <a:lnTo>
                      <a:pt x="0" y="1"/>
                    </a:lnTo>
                    <a:close/>
                  </a:path>
                </a:pathLst>
              </a:custGeom>
              <a:solidFill>
                <a:srgbClr val="828FA1"/>
              </a:solidFill>
              <a:ln w="9525">
                <a:noFill/>
                <a:round/>
                <a:headEnd/>
                <a:tailEnd/>
              </a:ln>
            </p:spPr>
            <p:txBody>
              <a:bodyPr/>
              <a:lstStyle/>
              <a:p>
                <a:pPr algn="l" rtl="0"/>
                <a:endParaRPr lang="en-US"/>
              </a:p>
            </p:txBody>
          </p:sp>
          <p:sp>
            <p:nvSpPr>
              <p:cNvPr id="24181" name="Freeform 154"/>
              <p:cNvSpPr>
                <a:spLocks/>
              </p:cNvSpPr>
              <p:nvPr/>
            </p:nvSpPr>
            <p:spPr bwMode="auto">
              <a:xfrm>
                <a:off x="2670" y="2052"/>
                <a:ext cx="30" cy="8"/>
              </a:xfrm>
              <a:custGeom>
                <a:avLst/>
                <a:gdLst>
                  <a:gd name="T0" fmla="*/ 30 w 30"/>
                  <a:gd name="T1" fmla="*/ 0 h 8"/>
                  <a:gd name="T2" fmla="*/ 0 w 30"/>
                  <a:gd name="T3" fmla="*/ 0 h 8"/>
                  <a:gd name="T4" fmla="*/ 0 w 30"/>
                  <a:gd name="T5" fmla="*/ 5 h 8"/>
                  <a:gd name="T6" fmla="*/ 3 w 30"/>
                  <a:gd name="T7" fmla="*/ 8 h 8"/>
                  <a:gd name="T8" fmla="*/ 21 w 30"/>
                  <a:gd name="T9" fmla="*/ 8 h 8"/>
                  <a:gd name="T10" fmla="*/ 30 w 30"/>
                  <a:gd name="T11" fmla="*/ 0 h 8"/>
                  <a:gd name="T12" fmla="*/ 0 60000 65536"/>
                  <a:gd name="T13" fmla="*/ 0 60000 65536"/>
                  <a:gd name="T14" fmla="*/ 0 60000 65536"/>
                  <a:gd name="T15" fmla="*/ 0 60000 65536"/>
                  <a:gd name="T16" fmla="*/ 0 60000 65536"/>
                  <a:gd name="T17" fmla="*/ 0 60000 65536"/>
                  <a:gd name="T18" fmla="*/ 0 w 30"/>
                  <a:gd name="T19" fmla="*/ 0 h 8"/>
                  <a:gd name="T20" fmla="*/ 30 w 30"/>
                  <a:gd name="T21" fmla="*/ 8 h 8"/>
                </a:gdLst>
                <a:ahLst/>
                <a:cxnLst>
                  <a:cxn ang="T12">
                    <a:pos x="T0" y="T1"/>
                  </a:cxn>
                  <a:cxn ang="T13">
                    <a:pos x="T2" y="T3"/>
                  </a:cxn>
                  <a:cxn ang="T14">
                    <a:pos x="T4" y="T5"/>
                  </a:cxn>
                  <a:cxn ang="T15">
                    <a:pos x="T6" y="T7"/>
                  </a:cxn>
                  <a:cxn ang="T16">
                    <a:pos x="T8" y="T9"/>
                  </a:cxn>
                  <a:cxn ang="T17">
                    <a:pos x="T10" y="T11"/>
                  </a:cxn>
                </a:cxnLst>
                <a:rect l="T18" t="T19" r="T20" b="T21"/>
                <a:pathLst>
                  <a:path w="30" h="8">
                    <a:moveTo>
                      <a:pt x="30" y="0"/>
                    </a:moveTo>
                    <a:lnTo>
                      <a:pt x="0" y="0"/>
                    </a:lnTo>
                    <a:lnTo>
                      <a:pt x="0" y="5"/>
                    </a:lnTo>
                    <a:lnTo>
                      <a:pt x="3" y="8"/>
                    </a:lnTo>
                    <a:lnTo>
                      <a:pt x="21" y="8"/>
                    </a:lnTo>
                    <a:lnTo>
                      <a:pt x="30" y="0"/>
                    </a:lnTo>
                    <a:close/>
                  </a:path>
                </a:pathLst>
              </a:custGeom>
              <a:solidFill>
                <a:srgbClr val="617087"/>
              </a:solidFill>
              <a:ln w="9525">
                <a:noFill/>
                <a:round/>
                <a:headEnd/>
                <a:tailEnd/>
              </a:ln>
            </p:spPr>
            <p:txBody>
              <a:bodyPr/>
              <a:lstStyle/>
              <a:p>
                <a:pPr algn="l" rtl="0"/>
                <a:endParaRPr lang="en-US"/>
              </a:p>
            </p:txBody>
          </p:sp>
          <p:sp>
            <p:nvSpPr>
              <p:cNvPr id="24182" name="Freeform 155"/>
              <p:cNvSpPr>
                <a:spLocks/>
              </p:cNvSpPr>
              <p:nvPr/>
            </p:nvSpPr>
            <p:spPr bwMode="auto">
              <a:xfrm>
                <a:off x="2727" y="2052"/>
                <a:ext cx="29" cy="8"/>
              </a:xfrm>
              <a:custGeom>
                <a:avLst/>
                <a:gdLst>
                  <a:gd name="T0" fmla="*/ 29 w 29"/>
                  <a:gd name="T1" fmla="*/ 0 h 8"/>
                  <a:gd name="T2" fmla="*/ 0 w 29"/>
                  <a:gd name="T3" fmla="*/ 0 h 8"/>
                  <a:gd name="T4" fmla="*/ 0 w 29"/>
                  <a:gd name="T5" fmla="*/ 6 h 8"/>
                  <a:gd name="T6" fmla="*/ 3 w 29"/>
                  <a:gd name="T7" fmla="*/ 8 h 8"/>
                  <a:gd name="T8" fmla="*/ 20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6"/>
                    </a:lnTo>
                    <a:lnTo>
                      <a:pt x="3" y="8"/>
                    </a:lnTo>
                    <a:lnTo>
                      <a:pt x="20" y="8"/>
                    </a:lnTo>
                    <a:lnTo>
                      <a:pt x="29" y="0"/>
                    </a:lnTo>
                    <a:close/>
                  </a:path>
                </a:pathLst>
              </a:custGeom>
              <a:solidFill>
                <a:srgbClr val="617087"/>
              </a:solidFill>
              <a:ln w="9525">
                <a:noFill/>
                <a:round/>
                <a:headEnd/>
                <a:tailEnd/>
              </a:ln>
            </p:spPr>
            <p:txBody>
              <a:bodyPr/>
              <a:lstStyle/>
              <a:p>
                <a:pPr algn="l" rtl="0"/>
                <a:endParaRPr lang="en-US"/>
              </a:p>
            </p:txBody>
          </p:sp>
          <p:sp>
            <p:nvSpPr>
              <p:cNvPr id="24183" name="Freeform 156"/>
              <p:cNvSpPr>
                <a:spLocks/>
              </p:cNvSpPr>
              <p:nvPr/>
            </p:nvSpPr>
            <p:spPr bwMode="auto">
              <a:xfrm>
                <a:off x="2738" y="206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4184" name="Freeform 157"/>
              <p:cNvSpPr>
                <a:spLocks/>
              </p:cNvSpPr>
              <p:nvPr/>
            </p:nvSpPr>
            <p:spPr bwMode="auto">
              <a:xfrm>
                <a:off x="2750" y="205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24185" name="Line 158"/>
              <p:cNvSpPr>
                <a:spLocks noChangeShapeType="1"/>
              </p:cNvSpPr>
              <p:nvPr/>
            </p:nvSpPr>
            <p:spPr bwMode="auto">
              <a:xfrm flipV="1">
                <a:off x="2736" y="2056"/>
                <a:ext cx="13" cy="10"/>
              </a:xfrm>
              <a:prstGeom prst="line">
                <a:avLst/>
              </a:prstGeom>
              <a:noFill/>
              <a:ln w="4763">
                <a:solidFill>
                  <a:srgbClr val="D8C6E0"/>
                </a:solidFill>
                <a:round/>
                <a:headEnd/>
                <a:tailEnd/>
              </a:ln>
            </p:spPr>
            <p:txBody>
              <a:bodyPr/>
              <a:lstStyle/>
              <a:p>
                <a:pPr algn="l" rtl="0"/>
                <a:endParaRPr lang="en-US"/>
              </a:p>
            </p:txBody>
          </p:sp>
          <p:sp>
            <p:nvSpPr>
              <p:cNvPr id="24186" name="Freeform 159"/>
              <p:cNvSpPr>
                <a:spLocks/>
              </p:cNvSpPr>
              <p:nvPr/>
            </p:nvSpPr>
            <p:spPr bwMode="auto">
              <a:xfrm>
                <a:off x="2688" y="2056"/>
                <a:ext cx="39" cy="16"/>
              </a:xfrm>
              <a:custGeom>
                <a:avLst/>
                <a:gdLst>
                  <a:gd name="T0" fmla="*/ 24 w 39"/>
                  <a:gd name="T1" fmla="*/ 0 h 16"/>
                  <a:gd name="T2" fmla="*/ 39 w 39"/>
                  <a:gd name="T3" fmla="*/ 16 h 16"/>
                  <a:gd name="T4" fmla="*/ 0 w 39"/>
                  <a:gd name="T5" fmla="*/ 16 h 16"/>
                  <a:gd name="T6" fmla="*/ 0 60000 65536"/>
                  <a:gd name="T7" fmla="*/ 0 60000 65536"/>
                  <a:gd name="T8" fmla="*/ 0 60000 65536"/>
                  <a:gd name="T9" fmla="*/ 0 w 39"/>
                  <a:gd name="T10" fmla="*/ 0 h 16"/>
                  <a:gd name="T11" fmla="*/ 39 w 39"/>
                  <a:gd name="T12" fmla="*/ 16 h 16"/>
                </a:gdLst>
                <a:ahLst/>
                <a:cxnLst>
                  <a:cxn ang="T6">
                    <a:pos x="T0" y="T1"/>
                  </a:cxn>
                  <a:cxn ang="T7">
                    <a:pos x="T2" y="T3"/>
                  </a:cxn>
                  <a:cxn ang="T8">
                    <a:pos x="T4" y="T5"/>
                  </a:cxn>
                </a:cxnLst>
                <a:rect l="T9" t="T10" r="T11" b="T12"/>
                <a:pathLst>
                  <a:path w="39" h="16">
                    <a:moveTo>
                      <a:pt x="24" y="0"/>
                    </a:moveTo>
                    <a:lnTo>
                      <a:pt x="39" y="16"/>
                    </a:lnTo>
                    <a:lnTo>
                      <a:pt x="0" y="16"/>
                    </a:lnTo>
                  </a:path>
                </a:pathLst>
              </a:custGeom>
              <a:noFill/>
              <a:ln w="4763">
                <a:solidFill>
                  <a:srgbClr val="D8C6E0"/>
                </a:solidFill>
                <a:prstDash val="solid"/>
                <a:round/>
                <a:headEnd/>
                <a:tailEnd/>
              </a:ln>
            </p:spPr>
            <p:txBody>
              <a:bodyPr/>
              <a:lstStyle/>
              <a:p>
                <a:pPr algn="l" rtl="0"/>
                <a:endParaRPr lang="en-US"/>
              </a:p>
            </p:txBody>
          </p:sp>
          <p:sp>
            <p:nvSpPr>
              <p:cNvPr id="24187" name="Freeform 160"/>
              <p:cNvSpPr>
                <a:spLocks/>
              </p:cNvSpPr>
              <p:nvPr/>
            </p:nvSpPr>
            <p:spPr bwMode="auto">
              <a:xfrm>
                <a:off x="2714" y="205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4188" name="Freeform 161"/>
              <p:cNvSpPr>
                <a:spLocks/>
              </p:cNvSpPr>
              <p:nvPr/>
            </p:nvSpPr>
            <p:spPr bwMode="auto">
              <a:xfrm>
                <a:off x="2690"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4189" name="Freeform 162"/>
              <p:cNvSpPr>
                <a:spLocks/>
              </p:cNvSpPr>
              <p:nvPr/>
            </p:nvSpPr>
            <p:spPr bwMode="auto">
              <a:xfrm>
                <a:off x="2694" y="2057"/>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D8C6E0"/>
              </a:solidFill>
              <a:ln w="9525">
                <a:noFill/>
                <a:round/>
                <a:headEnd/>
                <a:tailEnd/>
              </a:ln>
            </p:spPr>
            <p:txBody>
              <a:bodyPr/>
              <a:lstStyle/>
              <a:p>
                <a:pPr algn="l" rtl="0"/>
                <a:endParaRPr lang="en-US"/>
              </a:p>
            </p:txBody>
          </p:sp>
          <p:sp>
            <p:nvSpPr>
              <p:cNvPr id="24190" name="Freeform 163"/>
              <p:cNvSpPr>
                <a:spLocks/>
              </p:cNvSpPr>
              <p:nvPr/>
            </p:nvSpPr>
            <p:spPr bwMode="auto">
              <a:xfrm>
                <a:off x="2680" y="2068"/>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pPr algn="l" rtl="0"/>
                <a:endParaRPr lang="en-US"/>
              </a:p>
            </p:txBody>
          </p:sp>
          <p:sp>
            <p:nvSpPr>
              <p:cNvPr id="24191" name="Line 164"/>
              <p:cNvSpPr>
                <a:spLocks noChangeShapeType="1"/>
              </p:cNvSpPr>
              <p:nvPr/>
            </p:nvSpPr>
            <p:spPr bwMode="auto">
              <a:xfrm flipH="1">
                <a:off x="2679" y="2055"/>
                <a:ext cx="14" cy="12"/>
              </a:xfrm>
              <a:prstGeom prst="line">
                <a:avLst/>
              </a:prstGeom>
              <a:noFill/>
              <a:ln w="4763">
                <a:solidFill>
                  <a:srgbClr val="D8C6E0"/>
                </a:solidFill>
                <a:round/>
                <a:headEnd/>
                <a:tailEnd/>
              </a:ln>
            </p:spPr>
            <p:txBody>
              <a:bodyPr/>
              <a:lstStyle/>
              <a:p>
                <a:pPr algn="l" rtl="0"/>
                <a:endParaRPr lang="en-US"/>
              </a:p>
            </p:txBody>
          </p:sp>
          <p:sp>
            <p:nvSpPr>
              <p:cNvPr id="24192" name="Line 165"/>
              <p:cNvSpPr>
                <a:spLocks noChangeShapeType="1"/>
              </p:cNvSpPr>
              <p:nvPr/>
            </p:nvSpPr>
            <p:spPr bwMode="auto">
              <a:xfrm flipH="1">
                <a:off x="2617" y="2055"/>
                <a:ext cx="13" cy="11"/>
              </a:xfrm>
              <a:prstGeom prst="line">
                <a:avLst/>
              </a:prstGeom>
              <a:noFill/>
              <a:ln w="4763">
                <a:solidFill>
                  <a:srgbClr val="D8C6E0"/>
                </a:solidFill>
                <a:round/>
                <a:headEnd/>
                <a:tailEnd/>
              </a:ln>
            </p:spPr>
            <p:txBody>
              <a:bodyPr/>
              <a:lstStyle/>
              <a:p>
                <a:pPr algn="l" rtl="0"/>
                <a:endParaRPr lang="en-US"/>
              </a:p>
            </p:txBody>
          </p:sp>
          <p:sp>
            <p:nvSpPr>
              <p:cNvPr id="24193" name="Freeform 166"/>
              <p:cNvSpPr>
                <a:spLocks/>
              </p:cNvSpPr>
              <p:nvPr/>
            </p:nvSpPr>
            <p:spPr bwMode="auto">
              <a:xfrm>
                <a:off x="2632"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24194" name="Freeform 167"/>
              <p:cNvSpPr>
                <a:spLocks/>
              </p:cNvSpPr>
              <p:nvPr/>
            </p:nvSpPr>
            <p:spPr bwMode="auto">
              <a:xfrm>
                <a:off x="2618" y="2067"/>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pPr algn="l" rtl="0"/>
                <a:endParaRPr lang="en-US"/>
              </a:p>
            </p:txBody>
          </p:sp>
          <p:sp>
            <p:nvSpPr>
              <p:cNvPr id="24195" name="Freeform 168"/>
              <p:cNvSpPr>
                <a:spLocks/>
              </p:cNvSpPr>
              <p:nvPr/>
            </p:nvSpPr>
            <p:spPr bwMode="auto">
              <a:xfrm>
                <a:off x="2577"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24196" name="Freeform 169"/>
              <p:cNvSpPr>
                <a:spLocks/>
              </p:cNvSpPr>
              <p:nvPr/>
            </p:nvSpPr>
            <p:spPr bwMode="auto">
              <a:xfrm>
                <a:off x="2562" y="2066"/>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4197" name="Line 170"/>
              <p:cNvSpPr>
                <a:spLocks noChangeShapeType="1"/>
              </p:cNvSpPr>
              <p:nvPr/>
            </p:nvSpPr>
            <p:spPr bwMode="auto">
              <a:xfrm flipH="1">
                <a:off x="2560" y="2055"/>
                <a:ext cx="16" cy="10"/>
              </a:xfrm>
              <a:prstGeom prst="line">
                <a:avLst/>
              </a:prstGeom>
              <a:noFill/>
              <a:ln w="4763">
                <a:solidFill>
                  <a:srgbClr val="D8C6E0"/>
                </a:solidFill>
                <a:round/>
                <a:headEnd/>
                <a:tailEnd/>
              </a:ln>
            </p:spPr>
            <p:txBody>
              <a:bodyPr/>
              <a:lstStyle/>
              <a:p>
                <a:pPr algn="l" rtl="0"/>
                <a:endParaRPr lang="en-US"/>
              </a:p>
            </p:txBody>
          </p:sp>
          <p:sp>
            <p:nvSpPr>
              <p:cNvPr id="24198" name="Freeform 171"/>
              <p:cNvSpPr>
                <a:spLocks/>
              </p:cNvSpPr>
              <p:nvPr/>
            </p:nvSpPr>
            <p:spPr bwMode="auto">
              <a:xfrm>
                <a:off x="2566" y="2055"/>
                <a:ext cx="39" cy="17"/>
              </a:xfrm>
              <a:custGeom>
                <a:avLst/>
                <a:gdLst>
                  <a:gd name="T0" fmla="*/ 26 w 39"/>
                  <a:gd name="T1" fmla="*/ 0 h 17"/>
                  <a:gd name="T2" fmla="*/ 39 w 39"/>
                  <a:gd name="T3" fmla="*/ 17 h 17"/>
                  <a:gd name="T4" fmla="*/ 0 w 39"/>
                  <a:gd name="T5" fmla="*/ 17 h 17"/>
                  <a:gd name="T6" fmla="*/ 0 60000 65536"/>
                  <a:gd name="T7" fmla="*/ 0 60000 65536"/>
                  <a:gd name="T8" fmla="*/ 0 60000 65536"/>
                  <a:gd name="T9" fmla="*/ 0 w 39"/>
                  <a:gd name="T10" fmla="*/ 0 h 17"/>
                  <a:gd name="T11" fmla="*/ 39 w 39"/>
                  <a:gd name="T12" fmla="*/ 17 h 17"/>
                </a:gdLst>
                <a:ahLst/>
                <a:cxnLst>
                  <a:cxn ang="T6">
                    <a:pos x="T0" y="T1"/>
                  </a:cxn>
                  <a:cxn ang="T7">
                    <a:pos x="T2" y="T3"/>
                  </a:cxn>
                  <a:cxn ang="T8">
                    <a:pos x="T4" y="T5"/>
                  </a:cxn>
                </a:cxnLst>
                <a:rect l="T9" t="T10" r="T11" b="T12"/>
                <a:pathLst>
                  <a:path w="39" h="17">
                    <a:moveTo>
                      <a:pt x="26" y="0"/>
                    </a:moveTo>
                    <a:lnTo>
                      <a:pt x="39" y="17"/>
                    </a:lnTo>
                    <a:lnTo>
                      <a:pt x="0" y="17"/>
                    </a:lnTo>
                  </a:path>
                </a:pathLst>
              </a:custGeom>
              <a:noFill/>
              <a:ln w="4763">
                <a:solidFill>
                  <a:srgbClr val="D8C6E0"/>
                </a:solidFill>
                <a:prstDash val="solid"/>
                <a:round/>
                <a:headEnd/>
                <a:tailEnd/>
              </a:ln>
            </p:spPr>
            <p:txBody>
              <a:bodyPr/>
              <a:lstStyle/>
              <a:p>
                <a:pPr algn="l" rtl="0"/>
                <a:endParaRPr lang="en-US"/>
              </a:p>
            </p:txBody>
          </p:sp>
          <p:sp>
            <p:nvSpPr>
              <p:cNvPr id="24199" name="Freeform 172"/>
              <p:cNvSpPr>
                <a:spLocks/>
              </p:cNvSpPr>
              <p:nvPr/>
            </p:nvSpPr>
            <p:spPr bwMode="auto">
              <a:xfrm>
                <a:off x="2594" y="2056"/>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pPr algn="l" rtl="0"/>
                <a:endParaRPr lang="en-US"/>
              </a:p>
            </p:txBody>
          </p:sp>
          <p:sp>
            <p:nvSpPr>
              <p:cNvPr id="24200" name="Freeform 173"/>
              <p:cNvSpPr>
                <a:spLocks/>
              </p:cNvSpPr>
              <p:nvPr/>
            </p:nvSpPr>
            <p:spPr bwMode="auto">
              <a:xfrm>
                <a:off x="2568"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4201" name="Freeform 174"/>
              <p:cNvSpPr>
                <a:spLocks/>
              </p:cNvSpPr>
              <p:nvPr/>
            </p:nvSpPr>
            <p:spPr bwMode="auto">
              <a:xfrm>
                <a:off x="2653" y="2057"/>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pPr algn="l" rtl="0"/>
                <a:endParaRPr lang="en-US"/>
              </a:p>
            </p:txBody>
          </p:sp>
          <p:sp>
            <p:nvSpPr>
              <p:cNvPr id="24202" name="Freeform 175"/>
              <p:cNvSpPr>
                <a:spLocks/>
              </p:cNvSpPr>
              <p:nvPr/>
            </p:nvSpPr>
            <p:spPr bwMode="auto">
              <a:xfrm>
                <a:off x="2629"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4203" name="Freeform 176"/>
              <p:cNvSpPr>
                <a:spLocks/>
              </p:cNvSpPr>
              <p:nvPr/>
            </p:nvSpPr>
            <p:spPr bwMode="auto">
              <a:xfrm>
                <a:off x="2520" y="1921"/>
                <a:ext cx="24" cy="12"/>
              </a:xfrm>
              <a:custGeom>
                <a:avLst/>
                <a:gdLst>
                  <a:gd name="T0" fmla="*/ 5 w 24"/>
                  <a:gd name="T1" fmla="*/ 8 h 12"/>
                  <a:gd name="T2" fmla="*/ 3 w 24"/>
                  <a:gd name="T3" fmla="*/ 12 h 12"/>
                  <a:gd name="T4" fmla="*/ 1 w 24"/>
                  <a:gd name="T5" fmla="*/ 10 h 12"/>
                  <a:gd name="T6" fmla="*/ 0 w 24"/>
                  <a:gd name="T7" fmla="*/ 8 h 12"/>
                  <a:gd name="T8" fmla="*/ 0 w 24"/>
                  <a:gd name="T9" fmla="*/ 10 h 12"/>
                  <a:gd name="T10" fmla="*/ 0 w 24"/>
                  <a:gd name="T11" fmla="*/ 11 h 12"/>
                  <a:gd name="T12" fmla="*/ 0 w 24"/>
                  <a:gd name="T13" fmla="*/ 12 h 12"/>
                  <a:gd name="T14" fmla="*/ 2 w 24"/>
                  <a:gd name="T15" fmla="*/ 12 h 12"/>
                  <a:gd name="T16" fmla="*/ 6 w 24"/>
                  <a:gd name="T17" fmla="*/ 9 h 12"/>
                  <a:gd name="T18" fmla="*/ 5 w 24"/>
                  <a:gd name="T19" fmla="*/ 5 h 12"/>
                  <a:gd name="T20" fmla="*/ 3 w 24"/>
                  <a:gd name="T21" fmla="*/ 3 h 12"/>
                  <a:gd name="T22" fmla="*/ 5 w 24"/>
                  <a:gd name="T23" fmla="*/ 1 h 12"/>
                  <a:gd name="T24" fmla="*/ 7 w 24"/>
                  <a:gd name="T25" fmla="*/ 3 h 12"/>
                  <a:gd name="T26" fmla="*/ 8 w 24"/>
                  <a:gd name="T27" fmla="*/ 2 h 12"/>
                  <a:gd name="T28" fmla="*/ 8 w 24"/>
                  <a:gd name="T29" fmla="*/ 1 h 12"/>
                  <a:gd name="T30" fmla="*/ 6 w 24"/>
                  <a:gd name="T31" fmla="*/ 0 h 12"/>
                  <a:gd name="T32" fmla="*/ 2 w 24"/>
                  <a:gd name="T33" fmla="*/ 2 h 12"/>
                  <a:gd name="T34" fmla="*/ 7 w 24"/>
                  <a:gd name="T35" fmla="*/ 6 h 12"/>
                  <a:gd name="T36" fmla="*/ 8 w 24"/>
                  <a:gd name="T37" fmla="*/ 5 h 12"/>
                  <a:gd name="T38" fmla="*/ 9 w 24"/>
                  <a:gd name="T39" fmla="*/ 4 h 12"/>
                  <a:gd name="T40" fmla="*/ 7 w 24"/>
                  <a:gd name="T41" fmla="*/ 10 h 12"/>
                  <a:gd name="T42" fmla="*/ 8 w 24"/>
                  <a:gd name="T43" fmla="*/ 12 h 12"/>
                  <a:gd name="T44" fmla="*/ 12 w 24"/>
                  <a:gd name="T45" fmla="*/ 9 h 12"/>
                  <a:gd name="T46" fmla="*/ 12 w 24"/>
                  <a:gd name="T47" fmla="*/ 11 h 12"/>
                  <a:gd name="T48" fmla="*/ 12 w 24"/>
                  <a:gd name="T49" fmla="*/ 12 h 12"/>
                  <a:gd name="T50" fmla="*/ 15 w 24"/>
                  <a:gd name="T51" fmla="*/ 9 h 12"/>
                  <a:gd name="T52" fmla="*/ 15 w 24"/>
                  <a:gd name="T53" fmla="*/ 9 h 12"/>
                  <a:gd name="T54" fmla="*/ 14 w 24"/>
                  <a:gd name="T55" fmla="*/ 11 h 12"/>
                  <a:gd name="T56" fmla="*/ 14 w 24"/>
                  <a:gd name="T57" fmla="*/ 7 h 12"/>
                  <a:gd name="T58" fmla="*/ 15 w 24"/>
                  <a:gd name="T59" fmla="*/ 3 h 12"/>
                  <a:gd name="T60" fmla="*/ 14 w 24"/>
                  <a:gd name="T61" fmla="*/ 3 h 12"/>
                  <a:gd name="T62" fmla="*/ 13 w 24"/>
                  <a:gd name="T63" fmla="*/ 6 h 12"/>
                  <a:gd name="T64" fmla="*/ 10 w 24"/>
                  <a:gd name="T65" fmla="*/ 11 h 12"/>
                  <a:gd name="T66" fmla="*/ 9 w 24"/>
                  <a:gd name="T67" fmla="*/ 10 h 12"/>
                  <a:gd name="T68" fmla="*/ 11 w 24"/>
                  <a:gd name="T69" fmla="*/ 4 h 12"/>
                  <a:gd name="T70" fmla="*/ 9 w 24"/>
                  <a:gd name="T71" fmla="*/ 4 h 12"/>
                  <a:gd name="T72" fmla="*/ 22 w 24"/>
                  <a:gd name="T73" fmla="*/ 3 h 12"/>
                  <a:gd name="T74" fmla="*/ 19 w 24"/>
                  <a:gd name="T75" fmla="*/ 7 h 12"/>
                  <a:gd name="T76" fmla="*/ 19 w 24"/>
                  <a:gd name="T77" fmla="*/ 4 h 12"/>
                  <a:gd name="T78" fmla="*/ 19 w 24"/>
                  <a:gd name="T79" fmla="*/ 3 h 12"/>
                  <a:gd name="T80" fmla="*/ 16 w 24"/>
                  <a:gd name="T81" fmla="*/ 6 h 12"/>
                  <a:gd name="T82" fmla="*/ 16 w 24"/>
                  <a:gd name="T83" fmla="*/ 6 h 12"/>
                  <a:gd name="T84" fmla="*/ 17 w 24"/>
                  <a:gd name="T85" fmla="*/ 4 h 12"/>
                  <a:gd name="T86" fmla="*/ 17 w 24"/>
                  <a:gd name="T87" fmla="*/ 7 h 12"/>
                  <a:gd name="T88" fmla="*/ 16 w 24"/>
                  <a:gd name="T89" fmla="*/ 12 h 12"/>
                  <a:gd name="T90" fmla="*/ 17 w 24"/>
                  <a:gd name="T91" fmla="*/ 11 h 12"/>
                  <a:gd name="T92" fmla="*/ 18 w 24"/>
                  <a:gd name="T93" fmla="*/ 8 h 12"/>
                  <a:gd name="T94" fmla="*/ 21 w 24"/>
                  <a:gd name="T95" fmla="*/ 4 h 12"/>
                  <a:gd name="T96" fmla="*/ 22 w 24"/>
                  <a:gd name="T97" fmla="*/ 4 h 12"/>
                  <a:gd name="T98" fmla="*/ 20 w 24"/>
                  <a:gd name="T99" fmla="*/ 11 h 12"/>
                  <a:gd name="T100" fmla="*/ 21 w 24"/>
                  <a:gd name="T101" fmla="*/ 12 h 12"/>
                  <a:gd name="T102" fmla="*/ 24 w 24"/>
                  <a:gd name="T103" fmla="*/ 9 h 12"/>
                  <a:gd name="T104" fmla="*/ 24 w 24"/>
                  <a:gd name="T105" fmla="*/ 8 h 12"/>
                  <a:gd name="T106" fmla="*/ 22 w 24"/>
                  <a:gd name="T107" fmla="*/ 11 h 12"/>
                  <a:gd name="T108" fmla="*/ 23 w 24"/>
                  <a:gd name="T109" fmla="*/ 6 h 12"/>
                  <a:gd name="T110" fmla="*/ 23 w 24"/>
                  <a:gd name="T111" fmla="*/ 3 h 1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4"/>
                  <a:gd name="T169" fmla="*/ 0 h 12"/>
                  <a:gd name="T170" fmla="*/ 24 w 24"/>
                  <a:gd name="T171" fmla="*/ 12 h 1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4" h="12">
                    <a:moveTo>
                      <a:pt x="2" y="3"/>
                    </a:moveTo>
                    <a:lnTo>
                      <a:pt x="2" y="4"/>
                    </a:lnTo>
                    <a:lnTo>
                      <a:pt x="2" y="5"/>
                    </a:lnTo>
                    <a:lnTo>
                      <a:pt x="3" y="6"/>
                    </a:lnTo>
                    <a:lnTo>
                      <a:pt x="4" y="7"/>
                    </a:lnTo>
                    <a:lnTo>
                      <a:pt x="4" y="8"/>
                    </a:lnTo>
                    <a:lnTo>
                      <a:pt x="5" y="8"/>
                    </a:lnTo>
                    <a:lnTo>
                      <a:pt x="5" y="9"/>
                    </a:lnTo>
                    <a:lnTo>
                      <a:pt x="5" y="10"/>
                    </a:lnTo>
                    <a:lnTo>
                      <a:pt x="4" y="11"/>
                    </a:lnTo>
                    <a:lnTo>
                      <a:pt x="3" y="11"/>
                    </a:lnTo>
                    <a:lnTo>
                      <a:pt x="3" y="12"/>
                    </a:lnTo>
                    <a:lnTo>
                      <a:pt x="2" y="12"/>
                    </a:lnTo>
                    <a:lnTo>
                      <a:pt x="2" y="11"/>
                    </a:lnTo>
                    <a:lnTo>
                      <a:pt x="1" y="11"/>
                    </a:lnTo>
                    <a:lnTo>
                      <a:pt x="1" y="10"/>
                    </a:lnTo>
                    <a:lnTo>
                      <a:pt x="1" y="9"/>
                    </a:lnTo>
                    <a:lnTo>
                      <a:pt x="1" y="8"/>
                    </a:lnTo>
                    <a:lnTo>
                      <a:pt x="0" y="8"/>
                    </a:lnTo>
                    <a:lnTo>
                      <a:pt x="0" y="9"/>
                    </a:lnTo>
                    <a:lnTo>
                      <a:pt x="0" y="10"/>
                    </a:lnTo>
                    <a:lnTo>
                      <a:pt x="0" y="11"/>
                    </a:lnTo>
                    <a:lnTo>
                      <a:pt x="0" y="12"/>
                    </a:lnTo>
                    <a:lnTo>
                      <a:pt x="1" y="12"/>
                    </a:lnTo>
                    <a:lnTo>
                      <a:pt x="2" y="12"/>
                    </a:lnTo>
                    <a:lnTo>
                      <a:pt x="3" y="12"/>
                    </a:lnTo>
                    <a:lnTo>
                      <a:pt x="4" y="12"/>
                    </a:lnTo>
                    <a:lnTo>
                      <a:pt x="5" y="11"/>
                    </a:lnTo>
                    <a:lnTo>
                      <a:pt x="6" y="10"/>
                    </a:lnTo>
                    <a:lnTo>
                      <a:pt x="6" y="9"/>
                    </a:lnTo>
                    <a:lnTo>
                      <a:pt x="6" y="8"/>
                    </a:lnTo>
                    <a:lnTo>
                      <a:pt x="6" y="7"/>
                    </a:lnTo>
                    <a:lnTo>
                      <a:pt x="6" y="6"/>
                    </a:lnTo>
                    <a:lnTo>
                      <a:pt x="5" y="6"/>
                    </a:lnTo>
                    <a:lnTo>
                      <a:pt x="5" y="5"/>
                    </a:lnTo>
                    <a:lnTo>
                      <a:pt x="5" y="4"/>
                    </a:lnTo>
                    <a:lnTo>
                      <a:pt x="4" y="4"/>
                    </a:lnTo>
                    <a:lnTo>
                      <a:pt x="3" y="3"/>
                    </a:lnTo>
                    <a:lnTo>
                      <a:pt x="3" y="2"/>
                    </a:lnTo>
                    <a:lnTo>
                      <a:pt x="3" y="1"/>
                    </a:lnTo>
                    <a:lnTo>
                      <a:pt x="4" y="1"/>
                    </a:lnTo>
                    <a:lnTo>
                      <a:pt x="5" y="1"/>
                    </a:lnTo>
                    <a:lnTo>
                      <a:pt x="5" y="0"/>
                    </a:lnTo>
                    <a:lnTo>
                      <a:pt x="6" y="1"/>
                    </a:lnTo>
                    <a:lnTo>
                      <a:pt x="7" y="2"/>
                    </a:lnTo>
                    <a:lnTo>
                      <a:pt x="7" y="3"/>
                    </a:lnTo>
                    <a:lnTo>
                      <a:pt x="8" y="2"/>
                    </a:lnTo>
                    <a:lnTo>
                      <a:pt x="8" y="1"/>
                    </a:lnTo>
                    <a:lnTo>
                      <a:pt x="8" y="0"/>
                    </a:lnTo>
                    <a:lnTo>
                      <a:pt x="7" y="0"/>
                    </a:lnTo>
                    <a:lnTo>
                      <a:pt x="6" y="0"/>
                    </a:lnTo>
                    <a:lnTo>
                      <a:pt x="5" y="0"/>
                    </a:lnTo>
                    <a:lnTo>
                      <a:pt x="4" y="0"/>
                    </a:lnTo>
                    <a:lnTo>
                      <a:pt x="3" y="1"/>
                    </a:lnTo>
                    <a:lnTo>
                      <a:pt x="2" y="1"/>
                    </a:lnTo>
                    <a:lnTo>
                      <a:pt x="2" y="2"/>
                    </a:lnTo>
                    <a:lnTo>
                      <a:pt x="2" y="3"/>
                    </a:lnTo>
                    <a:lnTo>
                      <a:pt x="7" y="6"/>
                    </a:lnTo>
                    <a:lnTo>
                      <a:pt x="8" y="6"/>
                    </a:lnTo>
                    <a:lnTo>
                      <a:pt x="8" y="5"/>
                    </a:lnTo>
                    <a:lnTo>
                      <a:pt x="8" y="4"/>
                    </a:lnTo>
                    <a:lnTo>
                      <a:pt x="9" y="4"/>
                    </a:lnTo>
                    <a:lnTo>
                      <a:pt x="9" y="5"/>
                    </a:lnTo>
                    <a:lnTo>
                      <a:pt x="9" y="6"/>
                    </a:lnTo>
                    <a:lnTo>
                      <a:pt x="8" y="6"/>
                    </a:lnTo>
                    <a:lnTo>
                      <a:pt x="8" y="7"/>
                    </a:lnTo>
                    <a:lnTo>
                      <a:pt x="8" y="8"/>
                    </a:lnTo>
                    <a:lnTo>
                      <a:pt x="7" y="9"/>
                    </a:lnTo>
                    <a:lnTo>
                      <a:pt x="7" y="10"/>
                    </a:lnTo>
                    <a:lnTo>
                      <a:pt x="7" y="11"/>
                    </a:lnTo>
                    <a:lnTo>
                      <a:pt x="7" y="12"/>
                    </a:lnTo>
                    <a:lnTo>
                      <a:pt x="8" y="12"/>
                    </a:lnTo>
                    <a:lnTo>
                      <a:pt x="9" y="12"/>
                    </a:lnTo>
                    <a:lnTo>
                      <a:pt x="10" y="11"/>
                    </a:lnTo>
                    <a:lnTo>
                      <a:pt x="11" y="10"/>
                    </a:lnTo>
                    <a:lnTo>
                      <a:pt x="11" y="9"/>
                    </a:lnTo>
                    <a:lnTo>
                      <a:pt x="12" y="9"/>
                    </a:lnTo>
                    <a:lnTo>
                      <a:pt x="12" y="8"/>
                    </a:lnTo>
                    <a:lnTo>
                      <a:pt x="12" y="9"/>
                    </a:lnTo>
                    <a:lnTo>
                      <a:pt x="12" y="10"/>
                    </a:lnTo>
                    <a:lnTo>
                      <a:pt x="12" y="11"/>
                    </a:lnTo>
                    <a:lnTo>
                      <a:pt x="12" y="12"/>
                    </a:lnTo>
                    <a:lnTo>
                      <a:pt x="13" y="12"/>
                    </a:lnTo>
                    <a:lnTo>
                      <a:pt x="14" y="11"/>
                    </a:lnTo>
                    <a:lnTo>
                      <a:pt x="15" y="10"/>
                    </a:lnTo>
                    <a:lnTo>
                      <a:pt x="15" y="9"/>
                    </a:lnTo>
                    <a:lnTo>
                      <a:pt x="15" y="8"/>
                    </a:lnTo>
                    <a:lnTo>
                      <a:pt x="15" y="9"/>
                    </a:lnTo>
                    <a:lnTo>
                      <a:pt x="14" y="10"/>
                    </a:lnTo>
                    <a:lnTo>
                      <a:pt x="14" y="11"/>
                    </a:lnTo>
                    <a:lnTo>
                      <a:pt x="13" y="11"/>
                    </a:lnTo>
                    <a:lnTo>
                      <a:pt x="13" y="10"/>
                    </a:lnTo>
                    <a:lnTo>
                      <a:pt x="14" y="9"/>
                    </a:lnTo>
                    <a:lnTo>
                      <a:pt x="14" y="8"/>
                    </a:lnTo>
                    <a:lnTo>
                      <a:pt x="14" y="7"/>
                    </a:lnTo>
                    <a:lnTo>
                      <a:pt x="15" y="6"/>
                    </a:lnTo>
                    <a:lnTo>
                      <a:pt x="15" y="4"/>
                    </a:lnTo>
                    <a:lnTo>
                      <a:pt x="15" y="3"/>
                    </a:lnTo>
                    <a:lnTo>
                      <a:pt x="14" y="3"/>
                    </a:lnTo>
                    <a:lnTo>
                      <a:pt x="14" y="4"/>
                    </a:lnTo>
                    <a:lnTo>
                      <a:pt x="13" y="4"/>
                    </a:lnTo>
                    <a:lnTo>
                      <a:pt x="13" y="5"/>
                    </a:lnTo>
                    <a:lnTo>
                      <a:pt x="13" y="6"/>
                    </a:lnTo>
                    <a:lnTo>
                      <a:pt x="13" y="7"/>
                    </a:lnTo>
                    <a:lnTo>
                      <a:pt x="12" y="7"/>
                    </a:lnTo>
                    <a:lnTo>
                      <a:pt x="12" y="8"/>
                    </a:lnTo>
                    <a:lnTo>
                      <a:pt x="11" y="9"/>
                    </a:lnTo>
                    <a:lnTo>
                      <a:pt x="11" y="10"/>
                    </a:lnTo>
                    <a:lnTo>
                      <a:pt x="10" y="10"/>
                    </a:lnTo>
                    <a:lnTo>
                      <a:pt x="10" y="11"/>
                    </a:lnTo>
                    <a:lnTo>
                      <a:pt x="9" y="11"/>
                    </a:lnTo>
                    <a:lnTo>
                      <a:pt x="9" y="10"/>
                    </a:lnTo>
                    <a:lnTo>
                      <a:pt x="9" y="9"/>
                    </a:lnTo>
                    <a:lnTo>
                      <a:pt x="9" y="8"/>
                    </a:lnTo>
                    <a:lnTo>
                      <a:pt x="10" y="7"/>
                    </a:lnTo>
                    <a:lnTo>
                      <a:pt x="10" y="6"/>
                    </a:lnTo>
                    <a:lnTo>
                      <a:pt x="11" y="5"/>
                    </a:lnTo>
                    <a:lnTo>
                      <a:pt x="11" y="4"/>
                    </a:lnTo>
                    <a:lnTo>
                      <a:pt x="11" y="3"/>
                    </a:lnTo>
                    <a:lnTo>
                      <a:pt x="10" y="3"/>
                    </a:lnTo>
                    <a:lnTo>
                      <a:pt x="9" y="3"/>
                    </a:lnTo>
                    <a:lnTo>
                      <a:pt x="9" y="4"/>
                    </a:lnTo>
                    <a:lnTo>
                      <a:pt x="8" y="4"/>
                    </a:lnTo>
                    <a:lnTo>
                      <a:pt x="7" y="5"/>
                    </a:lnTo>
                    <a:lnTo>
                      <a:pt x="7" y="6"/>
                    </a:lnTo>
                    <a:lnTo>
                      <a:pt x="2" y="3"/>
                    </a:lnTo>
                    <a:lnTo>
                      <a:pt x="22" y="3"/>
                    </a:lnTo>
                    <a:lnTo>
                      <a:pt x="21" y="3"/>
                    </a:lnTo>
                    <a:lnTo>
                      <a:pt x="21" y="4"/>
                    </a:lnTo>
                    <a:lnTo>
                      <a:pt x="20" y="4"/>
                    </a:lnTo>
                    <a:lnTo>
                      <a:pt x="20" y="5"/>
                    </a:lnTo>
                    <a:lnTo>
                      <a:pt x="19" y="6"/>
                    </a:lnTo>
                    <a:lnTo>
                      <a:pt x="19" y="7"/>
                    </a:lnTo>
                    <a:lnTo>
                      <a:pt x="19" y="6"/>
                    </a:lnTo>
                    <a:lnTo>
                      <a:pt x="19" y="5"/>
                    </a:lnTo>
                    <a:lnTo>
                      <a:pt x="19" y="4"/>
                    </a:lnTo>
                    <a:lnTo>
                      <a:pt x="19" y="3"/>
                    </a:lnTo>
                    <a:lnTo>
                      <a:pt x="18" y="3"/>
                    </a:lnTo>
                    <a:lnTo>
                      <a:pt x="17" y="3"/>
                    </a:lnTo>
                    <a:lnTo>
                      <a:pt x="17" y="4"/>
                    </a:lnTo>
                    <a:lnTo>
                      <a:pt x="16" y="5"/>
                    </a:lnTo>
                    <a:lnTo>
                      <a:pt x="16" y="6"/>
                    </a:lnTo>
                    <a:lnTo>
                      <a:pt x="16" y="5"/>
                    </a:lnTo>
                    <a:lnTo>
                      <a:pt x="17" y="5"/>
                    </a:lnTo>
                    <a:lnTo>
                      <a:pt x="17" y="4"/>
                    </a:lnTo>
                    <a:lnTo>
                      <a:pt x="18" y="4"/>
                    </a:lnTo>
                    <a:lnTo>
                      <a:pt x="18" y="5"/>
                    </a:lnTo>
                    <a:lnTo>
                      <a:pt x="17" y="5"/>
                    </a:lnTo>
                    <a:lnTo>
                      <a:pt x="17" y="6"/>
                    </a:lnTo>
                    <a:lnTo>
                      <a:pt x="17" y="7"/>
                    </a:lnTo>
                    <a:lnTo>
                      <a:pt x="17" y="8"/>
                    </a:lnTo>
                    <a:lnTo>
                      <a:pt x="16" y="9"/>
                    </a:lnTo>
                    <a:lnTo>
                      <a:pt x="16" y="11"/>
                    </a:lnTo>
                    <a:lnTo>
                      <a:pt x="16" y="12"/>
                    </a:lnTo>
                    <a:lnTo>
                      <a:pt x="17" y="12"/>
                    </a:lnTo>
                    <a:lnTo>
                      <a:pt x="17" y="11"/>
                    </a:lnTo>
                    <a:lnTo>
                      <a:pt x="17" y="10"/>
                    </a:lnTo>
                    <a:lnTo>
                      <a:pt x="18" y="10"/>
                    </a:lnTo>
                    <a:lnTo>
                      <a:pt x="18" y="9"/>
                    </a:lnTo>
                    <a:lnTo>
                      <a:pt x="18" y="8"/>
                    </a:lnTo>
                    <a:lnTo>
                      <a:pt x="19" y="7"/>
                    </a:lnTo>
                    <a:lnTo>
                      <a:pt x="19" y="6"/>
                    </a:lnTo>
                    <a:lnTo>
                      <a:pt x="20" y="5"/>
                    </a:lnTo>
                    <a:lnTo>
                      <a:pt x="21" y="4"/>
                    </a:lnTo>
                    <a:lnTo>
                      <a:pt x="22" y="4"/>
                    </a:lnTo>
                    <a:lnTo>
                      <a:pt x="22" y="5"/>
                    </a:lnTo>
                    <a:lnTo>
                      <a:pt x="21" y="6"/>
                    </a:lnTo>
                    <a:lnTo>
                      <a:pt x="21" y="7"/>
                    </a:lnTo>
                    <a:lnTo>
                      <a:pt x="21" y="8"/>
                    </a:lnTo>
                    <a:lnTo>
                      <a:pt x="21" y="9"/>
                    </a:lnTo>
                    <a:lnTo>
                      <a:pt x="20" y="10"/>
                    </a:lnTo>
                    <a:lnTo>
                      <a:pt x="20" y="11"/>
                    </a:lnTo>
                    <a:lnTo>
                      <a:pt x="21" y="12"/>
                    </a:lnTo>
                    <a:lnTo>
                      <a:pt x="22" y="11"/>
                    </a:lnTo>
                    <a:lnTo>
                      <a:pt x="23" y="11"/>
                    </a:lnTo>
                    <a:lnTo>
                      <a:pt x="23" y="10"/>
                    </a:lnTo>
                    <a:lnTo>
                      <a:pt x="24" y="9"/>
                    </a:lnTo>
                    <a:lnTo>
                      <a:pt x="24" y="8"/>
                    </a:lnTo>
                    <a:lnTo>
                      <a:pt x="24" y="9"/>
                    </a:lnTo>
                    <a:lnTo>
                      <a:pt x="23" y="9"/>
                    </a:lnTo>
                    <a:lnTo>
                      <a:pt x="22" y="10"/>
                    </a:lnTo>
                    <a:lnTo>
                      <a:pt x="22" y="11"/>
                    </a:lnTo>
                    <a:lnTo>
                      <a:pt x="22" y="10"/>
                    </a:lnTo>
                    <a:lnTo>
                      <a:pt x="22" y="9"/>
                    </a:lnTo>
                    <a:lnTo>
                      <a:pt x="22" y="8"/>
                    </a:lnTo>
                    <a:lnTo>
                      <a:pt x="23" y="7"/>
                    </a:lnTo>
                    <a:lnTo>
                      <a:pt x="23" y="6"/>
                    </a:lnTo>
                    <a:lnTo>
                      <a:pt x="24" y="5"/>
                    </a:lnTo>
                    <a:lnTo>
                      <a:pt x="24" y="4"/>
                    </a:lnTo>
                    <a:lnTo>
                      <a:pt x="23" y="3"/>
                    </a:lnTo>
                    <a:lnTo>
                      <a:pt x="22" y="3"/>
                    </a:lnTo>
                    <a:lnTo>
                      <a:pt x="2" y="3"/>
                    </a:lnTo>
                    <a:close/>
                  </a:path>
                </a:pathLst>
              </a:custGeom>
              <a:solidFill>
                <a:srgbClr val="FFFFFF"/>
              </a:solidFill>
              <a:ln w="9525">
                <a:noFill/>
                <a:round/>
                <a:headEnd/>
                <a:tailEnd/>
              </a:ln>
            </p:spPr>
            <p:txBody>
              <a:bodyPr/>
              <a:lstStyle/>
              <a:p>
                <a:pPr algn="l" rtl="0"/>
                <a:endParaRPr lang="en-US"/>
              </a:p>
            </p:txBody>
          </p:sp>
          <p:sp>
            <p:nvSpPr>
              <p:cNvPr id="24204" name="Freeform 177"/>
              <p:cNvSpPr>
                <a:spLocks/>
              </p:cNvSpPr>
              <p:nvPr/>
            </p:nvSpPr>
            <p:spPr bwMode="auto">
              <a:xfrm>
                <a:off x="2503" y="1924"/>
                <a:ext cx="5" cy="5"/>
              </a:xfrm>
              <a:custGeom>
                <a:avLst/>
                <a:gdLst>
                  <a:gd name="T0" fmla="*/ 2 w 5"/>
                  <a:gd name="T1" fmla="*/ 4 h 5"/>
                  <a:gd name="T2" fmla="*/ 2 w 5"/>
                  <a:gd name="T3" fmla="*/ 4 h 5"/>
                  <a:gd name="T4" fmla="*/ 2 w 5"/>
                  <a:gd name="T5" fmla="*/ 5 h 5"/>
                  <a:gd name="T6" fmla="*/ 2 w 5"/>
                  <a:gd name="T7" fmla="*/ 5 h 5"/>
                  <a:gd name="T8" fmla="*/ 1 w 5"/>
                  <a:gd name="T9" fmla="*/ 5 h 5"/>
                  <a:gd name="T10" fmla="*/ 1 w 5"/>
                  <a:gd name="T11" fmla="*/ 5 h 5"/>
                  <a:gd name="T12" fmla="*/ 1 w 5"/>
                  <a:gd name="T13" fmla="*/ 5 h 5"/>
                  <a:gd name="T14" fmla="*/ 1 w 5"/>
                  <a:gd name="T15" fmla="*/ 4 h 5"/>
                  <a:gd name="T16" fmla="*/ 1 w 5"/>
                  <a:gd name="T17" fmla="*/ 4 h 5"/>
                  <a:gd name="T18" fmla="*/ 0 w 5"/>
                  <a:gd name="T19" fmla="*/ 4 h 5"/>
                  <a:gd name="T20" fmla="*/ 0 w 5"/>
                  <a:gd name="T21" fmla="*/ 4 h 5"/>
                  <a:gd name="T22" fmla="*/ 0 w 5"/>
                  <a:gd name="T23" fmla="*/ 4 h 5"/>
                  <a:gd name="T24" fmla="*/ 0 w 5"/>
                  <a:gd name="T25" fmla="*/ 3 h 5"/>
                  <a:gd name="T26" fmla="*/ 0 w 5"/>
                  <a:gd name="T27" fmla="*/ 3 h 5"/>
                  <a:gd name="T28" fmla="*/ 0 w 5"/>
                  <a:gd name="T29" fmla="*/ 3 h 5"/>
                  <a:gd name="T30" fmla="*/ 0 w 5"/>
                  <a:gd name="T31" fmla="*/ 3 h 5"/>
                  <a:gd name="T32" fmla="*/ 0 w 5"/>
                  <a:gd name="T33" fmla="*/ 3 h 5"/>
                  <a:gd name="T34" fmla="*/ 3 w 5"/>
                  <a:gd name="T35" fmla="*/ 0 h 5"/>
                  <a:gd name="T36" fmla="*/ 4 w 5"/>
                  <a:gd name="T37" fmla="*/ 0 h 5"/>
                  <a:gd name="T38" fmla="*/ 1 w 5"/>
                  <a:gd name="T39" fmla="*/ 3 h 5"/>
                  <a:gd name="T40" fmla="*/ 1 w 5"/>
                  <a:gd name="T41" fmla="*/ 4 h 5"/>
                  <a:gd name="T42" fmla="*/ 4 w 5"/>
                  <a:gd name="T43" fmla="*/ 0 h 5"/>
                  <a:gd name="T44" fmla="*/ 5 w 5"/>
                  <a:gd name="T45" fmla="*/ 1 h 5"/>
                  <a:gd name="T46" fmla="*/ 2 w 5"/>
                  <a:gd name="T47" fmla="*/ 4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4"/>
                    </a:moveTo>
                    <a:lnTo>
                      <a:pt x="2" y="4"/>
                    </a:lnTo>
                    <a:lnTo>
                      <a:pt x="2" y="5"/>
                    </a:lnTo>
                    <a:lnTo>
                      <a:pt x="1" y="5"/>
                    </a:lnTo>
                    <a:lnTo>
                      <a:pt x="1" y="4"/>
                    </a:lnTo>
                    <a:lnTo>
                      <a:pt x="0" y="4"/>
                    </a:lnTo>
                    <a:lnTo>
                      <a:pt x="0" y="3"/>
                    </a:lnTo>
                    <a:lnTo>
                      <a:pt x="3" y="0"/>
                    </a:lnTo>
                    <a:lnTo>
                      <a:pt x="4" y="0"/>
                    </a:lnTo>
                    <a:lnTo>
                      <a:pt x="1" y="3"/>
                    </a:lnTo>
                    <a:lnTo>
                      <a:pt x="1" y="4"/>
                    </a:lnTo>
                    <a:lnTo>
                      <a:pt x="4" y="0"/>
                    </a:lnTo>
                    <a:lnTo>
                      <a:pt x="5" y="1"/>
                    </a:lnTo>
                    <a:lnTo>
                      <a:pt x="2" y="4"/>
                    </a:lnTo>
                    <a:close/>
                  </a:path>
                </a:pathLst>
              </a:custGeom>
              <a:solidFill>
                <a:srgbClr val="FFFFFF"/>
              </a:solidFill>
              <a:ln w="9525">
                <a:noFill/>
                <a:round/>
                <a:headEnd/>
                <a:tailEnd/>
              </a:ln>
            </p:spPr>
            <p:txBody>
              <a:bodyPr/>
              <a:lstStyle/>
              <a:p>
                <a:pPr algn="l" rtl="0"/>
                <a:endParaRPr lang="en-US"/>
              </a:p>
            </p:txBody>
          </p:sp>
          <p:sp>
            <p:nvSpPr>
              <p:cNvPr id="24205" name="Freeform 178"/>
              <p:cNvSpPr>
                <a:spLocks/>
              </p:cNvSpPr>
              <p:nvPr/>
            </p:nvSpPr>
            <p:spPr bwMode="auto">
              <a:xfrm>
                <a:off x="2505"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1 h 5"/>
                  <a:gd name="T20" fmla="*/ 5 w 5"/>
                  <a:gd name="T21" fmla="*/ 1 h 5"/>
                  <a:gd name="T22" fmla="*/ 5 w 5"/>
                  <a:gd name="T23" fmla="*/ 1 h 5"/>
                  <a:gd name="T24" fmla="*/ 5 w 5"/>
                  <a:gd name="T25" fmla="*/ 1 h 5"/>
                  <a:gd name="T26" fmla="*/ 5 w 5"/>
                  <a:gd name="T27" fmla="*/ 2 h 5"/>
                  <a:gd name="T28" fmla="*/ 5 w 5"/>
                  <a:gd name="T29" fmla="*/ 2 h 5"/>
                  <a:gd name="T30" fmla="*/ 5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4" y="1"/>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pPr algn="l" rtl="0"/>
                <a:endParaRPr lang="en-US"/>
              </a:p>
            </p:txBody>
          </p:sp>
          <p:sp>
            <p:nvSpPr>
              <p:cNvPr id="24206" name="Freeform 179"/>
              <p:cNvSpPr>
                <a:spLocks/>
              </p:cNvSpPr>
              <p:nvPr/>
            </p:nvSpPr>
            <p:spPr bwMode="auto">
              <a:xfrm>
                <a:off x="2507" y="1930"/>
                <a:ext cx="5" cy="5"/>
              </a:xfrm>
              <a:custGeom>
                <a:avLst/>
                <a:gdLst>
                  <a:gd name="T0" fmla="*/ 5 w 5"/>
                  <a:gd name="T1" fmla="*/ 2 h 5"/>
                  <a:gd name="T2" fmla="*/ 5 w 5"/>
                  <a:gd name="T3" fmla="*/ 3 h 5"/>
                  <a:gd name="T4" fmla="*/ 5 w 5"/>
                  <a:gd name="T5" fmla="*/ 3 h 5"/>
                  <a:gd name="T6" fmla="*/ 5 w 5"/>
                  <a:gd name="T7" fmla="*/ 3 h 5"/>
                  <a:gd name="T8" fmla="*/ 5 w 5"/>
                  <a:gd name="T9" fmla="*/ 3 h 5"/>
                  <a:gd name="T10" fmla="*/ 5 w 5"/>
                  <a:gd name="T11" fmla="*/ 4 h 5"/>
                  <a:gd name="T12" fmla="*/ 5 w 5"/>
                  <a:gd name="T13" fmla="*/ 4 h 5"/>
                  <a:gd name="T14" fmla="*/ 5 w 5"/>
                  <a:gd name="T15" fmla="*/ 4 h 5"/>
                  <a:gd name="T16" fmla="*/ 5 w 5"/>
                  <a:gd name="T17" fmla="*/ 4 h 5"/>
                  <a:gd name="T18" fmla="*/ 4 w 5"/>
                  <a:gd name="T19" fmla="*/ 4 h 5"/>
                  <a:gd name="T20" fmla="*/ 4 w 5"/>
                  <a:gd name="T21" fmla="*/ 5 h 5"/>
                  <a:gd name="T22" fmla="*/ 4 w 5"/>
                  <a:gd name="T23" fmla="*/ 5 h 5"/>
                  <a:gd name="T24" fmla="*/ 4 w 5"/>
                  <a:gd name="T25" fmla="*/ 5 h 5"/>
                  <a:gd name="T26" fmla="*/ 3 w 5"/>
                  <a:gd name="T27" fmla="*/ 5 h 5"/>
                  <a:gd name="T28" fmla="*/ 3 w 5"/>
                  <a:gd name="T29" fmla="*/ 5 h 5"/>
                  <a:gd name="T30" fmla="*/ 3 w 5"/>
                  <a:gd name="T31" fmla="*/ 5 h 5"/>
                  <a:gd name="T32" fmla="*/ 3 w 5"/>
                  <a:gd name="T33" fmla="*/ 4 h 5"/>
                  <a:gd name="T34" fmla="*/ 0 w 5"/>
                  <a:gd name="T35" fmla="*/ 2 h 5"/>
                  <a:gd name="T36" fmla="*/ 0 w 5"/>
                  <a:gd name="T37" fmla="*/ 1 h 5"/>
                  <a:gd name="T38" fmla="*/ 4 w 5"/>
                  <a:gd name="T39" fmla="*/ 3 h 5"/>
                  <a:gd name="T40" fmla="*/ 4 w 5"/>
                  <a:gd name="T41" fmla="*/ 3 h 5"/>
                  <a:gd name="T42" fmla="*/ 1 w 5"/>
                  <a:gd name="T43" fmla="*/ 0 h 5"/>
                  <a:gd name="T44" fmla="*/ 2 w 5"/>
                  <a:gd name="T45" fmla="*/ 0 h 5"/>
                  <a:gd name="T46" fmla="*/ 5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5" y="2"/>
                    </a:moveTo>
                    <a:lnTo>
                      <a:pt x="5" y="3"/>
                    </a:lnTo>
                    <a:lnTo>
                      <a:pt x="5" y="4"/>
                    </a:lnTo>
                    <a:lnTo>
                      <a:pt x="4" y="4"/>
                    </a:lnTo>
                    <a:lnTo>
                      <a:pt x="4" y="5"/>
                    </a:lnTo>
                    <a:lnTo>
                      <a:pt x="3" y="5"/>
                    </a:lnTo>
                    <a:lnTo>
                      <a:pt x="3" y="4"/>
                    </a:lnTo>
                    <a:lnTo>
                      <a:pt x="0" y="2"/>
                    </a:lnTo>
                    <a:lnTo>
                      <a:pt x="0" y="1"/>
                    </a:lnTo>
                    <a:lnTo>
                      <a:pt x="4" y="3"/>
                    </a:lnTo>
                    <a:lnTo>
                      <a:pt x="1" y="0"/>
                    </a:lnTo>
                    <a:lnTo>
                      <a:pt x="2" y="0"/>
                    </a:lnTo>
                    <a:lnTo>
                      <a:pt x="5" y="2"/>
                    </a:lnTo>
                    <a:close/>
                  </a:path>
                </a:pathLst>
              </a:custGeom>
              <a:solidFill>
                <a:srgbClr val="FFFFFF"/>
              </a:solidFill>
              <a:ln w="9525">
                <a:noFill/>
                <a:round/>
                <a:headEnd/>
                <a:tailEnd/>
              </a:ln>
            </p:spPr>
            <p:txBody>
              <a:bodyPr/>
              <a:lstStyle/>
              <a:p>
                <a:pPr algn="l" rtl="0"/>
                <a:endParaRPr lang="en-US"/>
              </a:p>
            </p:txBody>
          </p:sp>
          <p:sp>
            <p:nvSpPr>
              <p:cNvPr id="24207" name="Freeform 180"/>
              <p:cNvSpPr>
                <a:spLocks/>
              </p:cNvSpPr>
              <p:nvPr/>
            </p:nvSpPr>
            <p:spPr bwMode="auto">
              <a:xfrm>
                <a:off x="2509" y="1928"/>
                <a:ext cx="5" cy="5"/>
              </a:xfrm>
              <a:custGeom>
                <a:avLst/>
                <a:gdLst>
                  <a:gd name="T0" fmla="*/ 1 w 5"/>
                  <a:gd name="T1" fmla="*/ 2 h 5"/>
                  <a:gd name="T2" fmla="*/ 0 w 5"/>
                  <a:gd name="T3" fmla="*/ 2 h 5"/>
                  <a:gd name="T4" fmla="*/ 0 w 5"/>
                  <a:gd name="T5" fmla="*/ 2 h 5"/>
                  <a:gd name="T6" fmla="*/ 0 w 5"/>
                  <a:gd name="T7" fmla="*/ 2 h 5"/>
                  <a:gd name="T8" fmla="*/ 0 w 5"/>
                  <a:gd name="T9" fmla="*/ 1 h 5"/>
                  <a:gd name="T10" fmla="*/ 0 w 5"/>
                  <a:gd name="T11" fmla="*/ 1 h 5"/>
                  <a:gd name="T12" fmla="*/ 0 w 5"/>
                  <a:gd name="T13" fmla="*/ 1 h 5"/>
                  <a:gd name="T14" fmla="*/ 0 w 5"/>
                  <a:gd name="T15" fmla="*/ 1 h 5"/>
                  <a:gd name="T16" fmla="*/ 1 w 5"/>
                  <a:gd name="T17" fmla="*/ 0 h 5"/>
                  <a:gd name="T18" fmla="*/ 1 w 5"/>
                  <a:gd name="T19" fmla="*/ 0 h 5"/>
                  <a:gd name="T20" fmla="*/ 1 w 5"/>
                  <a:gd name="T21" fmla="*/ 0 h 5"/>
                  <a:gd name="T22" fmla="*/ 1 w 5"/>
                  <a:gd name="T23" fmla="*/ 0 h 5"/>
                  <a:gd name="T24" fmla="*/ 1 w 5"/>
                  <a:gd name="T25" fmla="*/ 0 h 5"/>
                  <a:gd name="T26" fmla="*/ 2 w 5"/>
                  <a:gd name="T27" fmla="*/ 0 h 5"/>
                  <a:gd name="T28" fmla="*/ 2 w 5"/>
                  <a:gd name="T29" fmla="*/ 0 h 5"/>
                  <a:gd name="T30" fmla="*/ 2 w 5"/>
                  <a:gd name="T31" fmla="*/ 0 h 5"/>
                  <a:gd name="T32" fmla="*/ 3 w 5"/>
                  <a:gd name="T33" fmla="*/ 0 h 5"/>
                  <a:gd name="T34" fmla="*/ 5 w 5"/>
                  <a:gd name="T35" fmla="*/ 3 h 5"/>
                  <a:gd name="T36" fmla="*/ 5 w 5"/>
                  <a:gd name="T37" fmla="*/ 4 h 5"/>
                  <a:gd name="T38" fmla="*/ 2 w 5"/>
                  <a:gd name="T39" fmla="*/ 1 h 5"/>
                  <a:gd name="T40" fmla="*/ 1 w 5"/>
                  <a:gd name="T41" fmla="*/ 1 h 5"/>
                  <a:gd name="T42" fmla="*/ 4 w 5"/>
                  <a:gd name="T43" fmla="*/ 4 h 5"/>
                  <a:gd name="T44" fmla="*/ 4 w 5"/>
                  <a:gd name="T45" fmla="*/ 5 h 5"/>
                  <a:gd name="T46" fmla="*/ 1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1" y="2"/>
                    </a:moveTo>
                    <a:lnTo>
                      <a:pt x="0" y="2"/>
                    </a:lnTo>
                    <a:lnTo>
                      <a:pt x="0" y="1"/>
                    </a:lnTo>
                    <a:lnTo>
                      <a:pt x="1" y="0"/>
                    </a:lnTo>
                    <a:lnTo>
                      <a:pt x="2" y="0"/>
                    </a:lnTo>
                    <a:lnTo>
                      <a:pt x="3" y="0"/>
                    </a:lnTo>
                    <a:lnTo>
                      <a:pt x="5" y="3"/>
                    </a:lnTo>
                    <a:lnTo>
                      <a:pt x="5" y="4"/>
                    </a:lnTo>
                    <a:lnTo>
                      <a:pt x="2" y="1"/>
                    </a:lnTo>
                    <a:lnTo>
                      <a:pt x="1" y="1"/>
                    </a:lnTo>
                    <a:lnTo>
                      <a:pt x="4" y="4"/>
                    </a:lnTo>
                    <a:lnTo>
                      <a:pt x="4" y="5"/>
                    </a:lnTo>
                    <a:lnTo>
                      <a:pt x="1" y="2"/>
                    </a:lnTo>
                    <a:close/>
                  </a:path>
                </a:pathLst>
              </a:custGeom>
              <a:solidFill>
                <a:srgbClr val="FFFFFF"/>
              </a:solidFill>
              <a:ln w="9525">
                <a:noFill/>
                <a:round/>
                <a:headEnd/>
                <a:tailEnd/>
              </a:ln>
            </p:spPr>
            <p:txBody>
              <a:bodyPr/>
              <a:lstStyle/>
              <a:p>
                <a:pPr algn="l" rtl="0"/>
                <a:endParaRPr lang="en-US"/>
              </a:p>
            </p:txBody>
          </p:sp>
          <p:sp>
            <p:nvSpPr>
              <p:cNvPr id="24208" name="Freeform 181"/>
              <p:cNvSpPr>
                <a:spLocks/>
              </p:cNvSpPr>
              <p:nvPr/>
            </p:nvSpPr>
            <p:spPr bwMode="auto">
              <a:xfrm>
                <a:off x="2511" y="1923"/>
                <a:ext cx="5" cy="5"/>
              </a:xfrm>
              <a:custGeom>
                <a:avLst/>
                <a:gdLst>
                  <a:gd name="T0" fmla="*/ 2 w 5"/>
                  <a:gd name="T1" fmla="*/ 5 h 5"/>
                  <a:gd name="T2" fmla="*/ 2 w 5"/>
                  <a:gd name="T3" fmla="*/ 5 h 5"/>
                  <a:gd name="T4" fmla="*/ 2 w 5"/>
                  <a:gd name="T5" fmla="*/ 5 h 5"/>
                  <a:gd name="T6" fmla="*/ 2 w 5"/>
                  <a:gd name="T7" fmla="*/ 5 h 5"/>
                  <a:gd name="T8" fmla="*/ 1 w 5"/>
                  <a:gd name="T9" fmla="*/ 5 h 5"/>
                  <a:gd name="T10" fmla="*/ 1 w 5"/>
                  <a:gd name="T11" fmla="*/ 5 h 5"/>
                  <a:gd name="T12" fmla="*/ 1 w 5"/>
                  <a:gd name="T13" fmla="*/ 5 h 5"/>
                  <a:gd name="T14" fmla="*/ 1 w 5"/>
                  <a:gd name="T15" fmla="*/ 5 h 5"/>
                  <a:gd name="T16" fmla="*/ 1 w 5"/>
                  <a:gd name="T17" fmla="*/ 5 h 5"/>
                  <a:gd name="T18" fmla="*/ 1 w 5"/>
                  <a:gd name="T19" fmla="*/ 5 h 5"/>
                  <a:gd name="T20" fmla="*/ 0 w 5"/>
                  <a:gd name="T21" fmla="*/ 5 h 5"/>
                  <a:gd name="T22" fmla="*/ 0 w 5"/>
                  <a:gd name="T23" fmla="*/ 5 h 5"/>
                  <a:gd name="T24" fmla="*/ 0 w 5"/>
                  <a:gd name="T25" fmla="*/ 4 h 5"/>
                  <a:gd name="T26" fmla="*/ 0 w 5"/>
                  <a:gd name="T27" fmla="*/ 4 h 5"/>
                  <a:gd name="T28" fmla="*/ 0 w 5"/>
                  <a:gd name="T29" fmla="*/ 4 h 5"/>
                  <a:gd name="T30" fmla="*/ 1 w 5"/>
                  <a:gd name="T31" fmla="*/ 4 h 5"/>
                  <a:gd name="T32" fmla="*/ 1 w 5"/>
                  <a:gd name="T33" fmla="*/ 3 h 5"/>
                  <a:gd name="T34" fmla="*/ 3 w 5"/>
                  <a:gd name="T35" fmla="*/ 0 h 5"/>
                  <a:gd name="T36" fmla="*/ 4 w 5"/>
                  <a:gd name="T37" fmla="*/ 1 h 5"/>
                  <a:gd name="T38" fmla="*/ 1 w 5"/>
                  <a:gd name="T39" fmla="*/ 4 h 5"/>
                  <a:gd name="T40" fmla="*/ 2 w 5"/>
                  <a:gd name="T41" fmla="*/ 4 h 5"/>
                  <a:gd name="T42" fmla="*/ 4 w 5"/>
                  <a:gd name="T43" fmla="*/ 1 h 5"/>
                  <a:gd name="T44" fmla="*/ 5 w 5"/>
                  <a:gd name="T45" fmla="*/ 2 h 5"/>
                  <a:gd name="T46" fmla="*/ 2 w 5"/>
                  <a:gd name="T47" fmla="*/ 5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5"/>
                    </a:moveTo>
                    <a:lnTo>
                      <a:pt x="2" y="5"/>
                    </a:lnTo>
                    <a:lnTo>
                      <a:pt x="1" y="5"/>
                    </a:lnTo>
                    <a:lnTo>
                      <a:pt x="0" y="5"/>
                    </a:lnTo>
                    <a:lnTo>
                      <a:pt x="0" y="4"/>
                    </a:lnTo>
                    <a:lnTo>
                      <a:pt x="1" y="4"/>
                    </a:lnTo>
                    <a:lnTo>
                      <a:pt x="1" y="3"/>
                    </a:lnTo>
                    <a:lnTo>
                      <a:pt x="3" y="0"/>
                    </a:lnTo>
                    <a:lnTo>
                      <a:pt x="4" y="1"/>
                    </a:lnTo>
                    <a:lnTo>
                      <a:pt x="1" y="4"/>
                    </a:lnTo>
                    <a:lnTo>
                      <a:pt x="2" y="4"/>
                    </a:lnTo>
                    <a:lnTo>
                      <a:pt x="4" y="1"/>
                    </a:lnTo>
                    <a:lnTo>
                      <a:pt x="5" y="2"/>
                    </a:lnTo>
                    <a:lnTo>
                      <a:pt x="2" y="5"/>
                    </a:lnTo>
                    <a:close/>
                  </a:path>
                </a:pathLst>
              </a:custGeom>
              <a:solidFill>
                <a:srgbClr val="FFFFFF"/>
              </a:solidFill>
              <a:ln w="9525">
                <a:noFill/>
                <a:round/>
                <a:headEnd/>
                <a:tailEnd/>
              </a:ln>
            </p:spPr>
            <p:txBody>
              <a:bodyPr/>
              <a:lstStyle/>
              <a:p>
                <a:pPr algn="l" rtl="0"/>
                <a:endParaRPr lang="en-US"/>
              </a:p>
            </p:txBody>
          </p:sp>
          <p:sp>
            <p:nvSpPr>
              <p:cNvPr id="24209" name="Freeform 182"/>
              <p:cNvSpPr>
                <a:spLocks/>
              </p:cNvSpPr>
              <p:nvPr/>
            </p:nvSpPr>
            <p:spPr bwMode="auto">
              <a:xfrm>
                <a:off x="2513"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0 h 5"/>
                  <a:gd name="T20" fmla="*/ 5 w 5"/>
                  <a:gd name="T21" fmla="*/ 1 h 5"/>
                  <a:gd name="T22" fmla="*/ 5 w 5"/>
                  <a:gd name="T23" fmla="*/ 1 h 5"/>
                  <a:gd name="T24" fmla="*/ 5 w 5"/>
                  <a:gd name="T25" fmla="*/ 1 h 5"/>
                  <a:gd name="T26" fmla="*/ 5 w 5"/>
                  <a:gd name="T27" fmla="*/ 1 h 5"/>
                  <a:gd name="T28" fmla="*/ 5 w 5"/>
                  <a:gd name="T29" fmla="*/ 2 h 5"/>
                  <a:gd name="T30" fmla="*/ 4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pPr algn="l" rtl="0"/>
                <a:endParaRPr lang="en-US"/>
              </a:p>
            </p:txBody>
          </p:sp>
          <p:sp>
            <p:nvSpPr>
              <p:cNvPr id="24210" name="Freeform 183"/>
              <p:cNvSpPr>
                <a:spLocks/>
              </p:cNvSpPr>
              <p:nvPr/>
            </p:nvSpPr>
            <p:spPr bwMode="auto">
              <a:xfrm>
                <a:off x="2507" y="1921"/>
                <a:ext cx="5" cy="6"/>
              </a:xfrm>
              <a:custGeom>
                <a:avLst/>
                <a:gdLst>
                  <a:gd name="T0" fmla="*/ 4 w 5"/>
                  <a:gd name="T1" fmla="*/ 3 h 6"/>
                  <a:gd name="T2" fmla="*/ 5 w 5"/>
                  <a:gd name="T3" fmla="*/ 4 h 6"/>
                  <a:gd name="T4" fmla="*/ 5 w 5"/>
                  <a:gd name="T5" fmla="*/ 4 h 6"/>
                  <a:gd name="T6" fmla="*/ 5 w 5"/>
                  <a:gd name="T7" fmla="*/ 4 h 6"/>
                  <a:gd name="T8" fmla="*/ 5 w 5"/>
                  <a:gd name="T9" fmla="*/ 4 h 6"/>
                  <a:gd name="T10" fmla="*/ 5 w 5"/>
                  <a:gd name="T11" fmla="*/ 4 h 6"/>
                  <a:gd name="T12" fmla="*/ 5 w 5"/>
                  <a:gd name="T13" fmla="*/ 5 h 6"/>
                  <a:gd name="T14" fmla="*/ 5 w 5"/>
                  <a:gd name="T15" fmla="*/ 5 h 6"/>
                  <a:gd name="T16" fmla="*/ 5 w 5"/>
                  <a:gd name="T17" fmla="*/ 5 h 6"/>
                  <a:gd name="T18" fmla="*/ 4 w 5"/>
                  <a:gd name="T19" fmla="*/ 5 h 6"/>
                  <a:gd name="T20" fmla="*/ 4 w 5"/>
                  <a:gd name="T21" fmla="*/ 5 h 6"/>
                  <a:gd name="T22" fmla="*/ 4 w 5"/>
                  <a:gd name="T23" fmla="*/ 6 h 6"/>
                  <a:gd name="T24" fmla="*/ 3 w 5"/>
                  <a:gd name="T25" fmla="*/ 6 h 6"/>
                  <a:gd name="T26" fmla="*/ 3 w 5"/>
                  <a:gd name="T27" fmla="*/ 6 h 6"/>
                  <a:gd name="T28" fmla="*/ 3 w 5"/>
                  <a:gd name="T29" fmla="*/ 6 h 6"/>
                  <a:gd name="T30" fmla="*/ 3 w 5"/>
                  <a:gd name="T31" fmla="*/ 5 h 6"/>
                  <a:gd name="T32" fmla="*/ 3 w 5"/>
                  <a:gd name="T33" fmla="*/ 5 h 6"/>
                  <a:gd name="T34" fmla="*/ 0 w 5"/>
                  <a:gd name="T35" fmla="*/ 2 h 6"/>
                  <a:gd name="T36" fmla="*/ 0 w 5"/>
                  <a:gd name="T37" fmla="*/ 1 h 6"/>
                  <a:gd name="T38" fmla="*/ 3 w 5"/>
                  <a:gd name="T39" fmla="*/ 4 h 6"/>
                  <a:gd name="T40" fmla="*/ 4 w 5"/>
                  <a:gd name="T41" fmla="*/ 4 h 6"/>
                  <a:gd name="T42" fmla="*/ 1 w 5"/>
                  <a:gd name="T43" fmla="*/ 1 h 6"/>
                  <a:gd name="T44" fmla="*/ 1 w 5"/>
                  <a:gd name="T45" fmla="*/ 0 h 6"/>
                  <a:gd name="T46" fmla="*/ 4 w 5"/>
                  <a:gd name="T47" fmla="*/ 3 h 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6"/>
                  <a:gd name="T74" fmla="*/ 5 w 5"/>
                  <a:gd name="T75" fmla="*/ 6 h 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6">
                    <a:moveTo>
                      <a:pt x="4" y="3"/>
                    </a:moveTo>
                    <a:lnTo>
                      <a:pt x="5" y="4"/>
                    </a:lnTo>
                    <a:lnTo>
                      <a:pt x="5" y="5"/>
                    </a:lnTo>
                    <a:lnTo>
                      <a:pt x="4" y="5"/>
                    </a:lnTo>
                    <a:lnTo>
                      <a:pt x="4" y="6"/>
                    </a:lnTo>
                    <a:lnTo>
                      <a:pt x="3" y="6"/>
                    </a:lnTo>
                    <a:lnTo>
                      <a:pt x="3" y="5"/>
                    </a:lnTo>
                    <a:lnTo>
                      <a:pt x="0" y="2"/>
                    </a:lnTo>
                    <a:lnTo>
                      <a:pt x="0" y="1"/>
                    </a:lnTo>
                    <a:lnTo>
                      <a:pt x="3" y="4"/>
                    </a:lnTo>
                    <a:lnTo>
                      <a:pt x="4" y="4"/>
                    </a:lnTo>
                    <a:lnTo>
                      <a:pt x="1" y="1"/>
                    </a:lnTo>
                    <a:lnTo>
                      <a:pt x="1" y="0"/>
                    </a:lnTo>
                    <a:lnTo>
                      <a:pt x="4" y="3"/>
                    </a:lnTo>
                    <a:close/>
                  </a:path>
                </a:pathLst>
              </a:custGeom>
              <a:solidFill>
                <a:srgbClr val="FFFFFF"/>
              </a:solidFill>
              <a:ln w="9525">
                <a:noFill/>
                <a:round/>
                <a:headEnd/>
                <a:tailEnd/>
              </a:ln>
            </p:spPr>
            <p:txBody>
              <a:bodyPr/>
              <a:lstStyle/>
              <a:p>
                <a:pPr algn="l" rtl="0"/>
                <a:endParaRPr lang="en-US"/>
              </a:p>
            </p:txBody>
          </p:sp>
          <p:sp>
            <p:nvSpPr>
              <p:cNvPr id="24211" name="Freeform 184"/>
              <p:cNvSpPr>
                <a:spLocks/>
              </p:cNvSpPr>
              <p:nvPr/>
            </p:nvSpPr>
            <p:spPr bwMode="auto">
              <a:xfrm>
                <a:off x="2509" y="1920"/>
                <a:ext cx="5" cy="5"/>
              </a:xfrm>
              <a:custGeom>
                <a:avLst/>
                <a:gdLst>
                  <a:gd name="T0" fmla="*/ 0 w 5"/>
                  <a:gd name="T1" fmla="*/ 2 h 5"/>
                  <a:gd name="T2" fmla="*/ 0 w 5"/>
                  <a:gd name="T3" fmla="*/ 2 h 5"/>
                  <a:gd name="T4" fmla="*/ 0 w 5"/>
                  <a:gd name="T5" fmla="*/ 2 h 5"/>
                  <a:gd name="T6" fmla="*/ 0 w 5"/>
                  <a:gd name="T7" fmla="*/ 1 h 5"/>
                  <a:gd name="T8" fmla="*/ 0 w 5"/>
                  <a:gd name="T9" fmla="*/ 1 h 5"/>
                  <a:gd name="T10" fmla="*/ 0 w 5"/>
                  <a:gd name="T11" fmla="*/ 1 h 5"/>
                  <a:gd name="T12" fmla="*/ 0 w 5"/>
                  <a:gd name="T13" fmla="*/ 1 h 5"/>
                  <a:gd name="T14" fmla="*/ 0 w 5"/>
                  <a:gd name="T15" fmla="*/ 1 h 5"/>
                  <a:gd name="T16" fmla="*/ 0 w 5"/>
                  <a:gd name="T17" fmla="*/ 0 h 5"/>
                  <a:gd name="T18" fmla="*/ 1 w 5"/>
                  <a:gd name="T19" fmla="*/ 0 h 5"/>
                  <a:gd name="T20" fmla="*/ 1 w 5"/>
                  <a:gd name="T21" fmla="*/ 0 h 5"/>
                  <a:gd name="T22" fmla="*/ 1 w 5"/>
                  <a:gd name="T23" fmla="*/ 0 h 5"/>
                  <a:gd name="T24" fmla="*/ 1 w 5"/>
                  <a:gd name="T25" fmla="*/ 0 h 5"/>
                  <a:gd name="T26" fmla="*/ 1 w 5"/>
                  <a:gd name="T27" fmla="*/ 0 h 5"/>
                  <a:gd name="T28" fmla="*/ 2 w 5"/>
                  <a:gd name="T29" fmla="*/ 0 h 5"/>
                  <a:gd name="T30" fmla="*/ 2 w 5"/>
                  <a:gd name="T31" fmla="*/ 0 h 5"/>
                  <a:gd name="T32" fmla="*/ 2 w 5"/>
                  <a:gd name="T33" fmla="*/ 0 h 5"/>
                  <a:gd name="T34" fmla="*/ 5 w 5"/>
                  <a:gd name="T35" fmla="*/ 3 h 5"/>
                  <a:gd name="T36" fmla="*/ 4 w 5"/>
                  <a:gd name="T37" fmla="*/ 4 h 5"/>
                  <a:gd name="T38" fmla="*/ 1 w 5"/>
                  <a:gd name="T39" fmla="*/ 1 h 5"/>
                  <a:gd name="T40" fmla="*/ 1 w 5"/>
                  <a:gd name="T41" fmla="*/ 1 h 5"/>
                  <a:gd name="T42" fmla="*/ 4 w 5"/>
                  <a:gd name="T43" fmla="*/ 4 h 5"/>
                  <a:gd name="T44" fmla="*/ 3 w 5"/>
                  <a:gd name="T45" fmla="*/ 5 h 5"/>
                  <a:gd name="T46" fmla="*/ 0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0" y="2"/>
                    </a:moveTo>
                    <a:lnTo>
                      <a:pt x="0" y="2"/>
                    </a:lnTo>
                    <a:lnTo>
                      <a:pt x="0" y="1"/>
                    </a:lnTo>
                    <a:lnTo>
                      <a:pt x="0" y="0"/>
                    </a:lnTo>
                    <a:lnTo>
                      <a:pt x="1" y="0"/>
                    </a:lnTo>
                    <a:lnTo>
                      <a:pt x="2" y="0"/>
                    </a:lnTo>
                    <a:lnTo>
                      <a:pt x="5" y="3"/>
                    </a:lnTo>
                    <a:lnTo>
                      <a:pt x="4" y="4"/>
                    </a:lnTo>
                    <a:lnTo>
                      <a:pt x="1" y="1"/>
                    </a:lnTo>
                    <a:lnTo>
                      <a:pt x="4" y="4"/>
                    </a:lnTo>
                    <a:lnTo>
                      <a:pt x="3" y="5"/>
                    </a:lnTo>
                    <a:lnTo>
                      <a:pt x="0" y="2"/>
                    </a:lnTo>
                    <a:close/>
                  </a:path>
                </a:pathLst>
              </a:custGeom>
              <a:solidFill>
                <a:srgbClr val="FFFFFF"/>
              </a:solidFill>
              <a:ln w="9525">
                <a:noFill/>
                <a:round/>
                <a:headEnd/>
                <a:tailEnd/>
              </a:ln>
            </p:spPr>
            <p:txBody>
              <a:bodyPr/>
              <a:lstStyle/>
              <a:p>
                <a:pPr algn="l" rtl="0"/>
                <a:endParaRPr lang="en-US"/>
              </a:p>
            </p:txBody>
          </p:sp>
          <p:sp>
            <p:nvSpPr>
              <p:cNvPr id="24212" name="Freeform 185"/>
              <p:cNvSpPr>
                <a:spLocks/>
              </p:cNvSpPr>
              <p:nvPr/>
            </p:nvSpPr>
            <p:spPr bwMode="auto">
              <a:xfrm>
                <a:off x="2627" y="2055"/>
                <a:ext cx="41" cy="17"/>
              </a:xfrm>
              <a:custGeom>
                <a:avLst/>
                <a:gdLst>
                  <a:gd name="T0" fmla="*/ 25 w 41"/>
                  <a:gd name="T1" fmla="*/ 0 h 17"/>
                  <a:gd name="T2" fmla="*/ 41 w 41"/>
                  <a:gd name="T3" fmla="*/ 17 h 17"/>
                  <a:gd name="T4" fmla="*/ 0 w 41"/>
                  <a:gd name="T5" fmla="*/ 17 h 17"/>
                  <a:gd name="T6" fmla="*/ 0 60000 65536"/>
                  <a:gd name="T7" fmla="*/ 0 60000 65536"/>
                  <a:gd name="T8" fmla="*/ 0 60000 65536"/>
                  <a:gd name="T9" fmla="*/ 0 w 41"/>
                  <a:gd name="T10" fmla="*/ 0 h 17"/>
                  <a:gd name="T11" fmla="*/ 41 w 41"/>
                  <a:gd name="T12" fmla="*/ 17 h 17"/>
                </a:gdLst>
                <a:ahLst/>
                <a:cxnLst>
                  <a:cxn ang="T6">
                    <a:pos x="T0" y="T1"/>
                  </a:cxn>
                  <a:cxn ang="T7">
                    <a:pos x="T2" y="T3"/>
                  </a:cxn>
                  <a:cxn ang="T8">
                    <a:pos x="T4" y="T5"/>
                  </a:cxn>
                </a:cxnLst>
                <a:rect l="T9" t="T10" r="T11" b="T12"/>
                <a:pathLst>
                  <a:path w="41" h="17">
                    <a:moveTo>
                      <a:pt x="25" y="0"/>
                    </a:moveTo>
                    <a:lnTo>
                      <a:pt x="41" y="17"/>
                    </a:lnTo>
                    <a:lnTo>
                      <a:pt x="0" y="17"/>
                    </a:lnTo>
                  </a:path>
                </a:pathLst>
              </a:custGeom>
              <a:noFill/>
              <a:ln w="4763">
                <a:solidFill>
                  <a:srgbClr val="D8C6E0"/>
                </a:solidFill>
                <a:prstDash val="solid"/>
                <a:round/>
                <a:headEnd/>
                <a:tailEnd/>
              </a:ln>
            </p:spPr>
            <p:txBody>
              <a:bodyPr/>
              <a:lstStyle/>
              <a:p>
                <a:pPr algn="l" rtl="0"/>
                <a:endParaRPr lang="en-US"/>
              </a:p>
            </p:txBody>
          </p:sp>
          <p:sp>
            <p:nvSpPr>
              <p:cNvPr id="24213" name="Line 186"/>
              <p:cNvSpPr>
                <a:spLocks noChangeShapeType="1"/>
              </p:cNvSpPr>
              <p:nvPr/>
            </p:nvSpPr>
            <p:spPr bwMode="auto">
              <a:xfrm flipV="1">
                <a:off x="2819" y="2573"/>
                <a:ext cx="1" cy="53"/>
              </a:xfrm>
              <a:prstGeom prst="line">
                <a:avLst/>
              </a:prstGeom>
              <a:noFill/>
              <a:ln w="7938">
                <a:solidFill>
                  <a:srgbClr val="231C26"/>
                </a:solidFill>
                <a:round/>
                <a:headEnd/>
                <a:tailEnd/>
              </a:ln>
            </p:spPr>
            <p:txBody>
              <a:bodyPr/>
              <a:lstStyle/>
              <a:p>
                <a:pPr algn="l" rtl="0"/>
                <a:endParaRPr lang="en-US"/>
              </a:p>
            </p:txBody>
          </p:sp>
          <p:sp>
            <p:nvSpPr>
              <p:cNvPr id="24214" name="Freeform 187"/>
              <p:cNvSpPr>
                <a:spLocks/>
              </p:cNvSpPr>
              <p:nvPr/>
            </p:nvSpPr>
            <p:spPr bwMode="auto">
              <a:xfrm>
                <a:off x="2821" y="2629"/>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231C26"/>
              </a:solidFill>
              <a:ln w="9525">
                <a:noFill/>
                <a:round/>
                <a:headEnd/>
                <a:tailEnd/>
              </a:ln>
            </p:spPr>
            <p:txBody>
              <a:bodyPr/>
              <a:lstStyle/>
              <a:p>
                <a:pPr algn="l" rtl="0"/>
                <a:endParaRPr lang="en-US"/>
              </a:p>
            </p:txBody>
          </p:sp>
          <p:sp>
            <p:nvSpPr>
              <p:cNvPr id="24215" name="Freeform 188"/>
              <p:cNvSpPr>
                <a:spLocks/>
              </p:cNvSpPr>
              <p:nvPr/>
            </p:nvSpPr>
            <p:spPr bwMode="auto">
              <a:xfrm>
                <a:off x="2821" y="257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231C26"/>
              </a:solidFill>
              <a:ln w="9525">
                <a:noFill/>
                <a:round/>
                <a:headEnd/>
                <a:tailEnd/>
              </a:ln>
            </p:spPr>
            <p:txBody>
              <a:bodyPr/>
              <a:lstStyle/>
              <a:p>
                <a:pPr algn="l" rtl="0"/>
                <a:endParaRPr lang="en-US"/>
              </a:p>
            </p:txBody>
          </p:sp>
          <p:sp>
            <p:nvSpPr>
              <p:cNvPr id="24216" name="Freeform 189"/>
              <p:cNvSpPr>
                <a:spLocks/>
              </p:cNvSpPr>
              <p:nvPr/>
            </p:nvSpPr>
            <p:spPr bwMode="auto">
              <a:xfrm>
                <a:off x="2500" y="203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404040"/>
              </a:solidFill>
              <a:ln w="9525">
                <a:noFill/>
                <a:round/>
                <a:headEnd/>
                <a:tailEnd/>
              </a:ln>
            </p:spPr>
            <p:txBody>
              <a:bodyPr/>
              <a:lstStyle/>
              <a:p>
                <a:pPr algn="l" rtl="0"/>
                <a:endParaRPr lang="en-US"/>
              </a:p>
            </p:txBody>
          </p:sp>
          <p:sp>
            <p:nvSpPr>
              <p:cNvPr id="24217" name="Freeform 190"/>
              <p:cNvSpPr>
                <a:spLocks/>
              </p:cNvSpPr>
              <p:nvPr/>
            </p:nvSpPr>
            <p:spPr bwMode="auto">
              <a:xfrm>
                <a:off x="279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pPr algn="l" rtl="0"/>
                <a:endParaRPr lang="en-US"/>
              </a:p>
            </p:txBody>
          </p:sp>
          <p:sp>
            <p:nvSpPr>
              <p:cNvPr id="24218" name="Freeform 191"/>
              <p:cNvSpPr>
                <a:spLocks/>
              </p:cNvSpPr>
              <p:nvPr/>
            </p:nvSpPr>
            <p:spPr bwMode="auto">
              <a:xfrm>
                <a:off x="2542" y="1987"/>
                <a:ext cx="9" cy="9"/>
              </a:xfrm>
              <a:custGeom>
                <a:avLst/>
                <a:gdLst>
                  <a:gd name="T0" fmla="*/ 5 w 9"/>
                  <a:gd name="T1" fmla="*/ 9 h 9"/>
                  <a:gd name="T2" fmla="*/ 5 w 9"/>
                  <a:gd name="T3" fmla="*/ 9 h 9"/>
                  <a:gd name="T4" fmla="*/ 6 w 9"/>
                  <a:gd name="T5" fmla="*/ 9 h 9"/>
                  <a:gd name="T6" fmla="*/ 7 w 9"/>
                  <a:gd name="T7" fmla="*/ 8 h 9"/>
                  <a:gd name="T8" fmla="*/ 7 w 9"/>
                  <a:gd name="T9" fmla="*/ 8 h 9"/>
                  <a:gd name="T10" fmla="*/ 8 w 9"/>
                  <a:gd name="T11" fmla="*/ 7 h 9"/>
                  <a:gd name="T12" fmla="*/ 8 w 9"/>
                  <a:gd name="T13" fmla="*/ 6 h 9"/>
                  <a:gd name="T14" fmla="*/ 9 w 9"/>
                  <a:gd name="T15" fmla="*/ 5 h 9"/>
                  <a:gd name="T16" fmla="*/ 9 w 9"/>
                  <a:gd name="T17" fmla="*/ 5 h 9"/>
                  <a:gd name="T18" fmla="*/ 9 w 9"/>
                  <a:gd name="T19" fmla="*/ 4 h 9"/>
                  <a:gd name="T20" fmla="*/ 8 w 9"/>
                  <a:gd name="T21" fmla="*/ 3 h 9"/>
                  <a:gd name="T22" fmla="*/ 8 w 9"/>
                  <a:gd name="T23" fmla="*/ 2 h 9"/>
                  <a:gd name="T24" fmla="*/ 7 w 9"/>
                  <a:gd name="T25" fmla="*/ 2 h 9"/>
                  <a:gd name="T26" fmla="*/ 7 w 9"/>
                  <a:gd name="T27" fmla="*/ 1 h 9"/>
                  <a:gd name="T28" fmla="*/ 6 w 9"/>
                  <a:gd name="T29" fmla="*/ 1 h 9"/>
                  <a:gd name="T30" fmla="*/ 5 w 9"/>
                  <a:gd name="T31" fmla="*/ 0 h 9"/>
                  <a:gd name="T32" fmla="*/ 5 w 9"/>
                  <a:gd name="T33" fmla="*/ 0 h 9"/>
                  <a:gd name="T34" fmla="*/ 3 w 9"/>
                  <a:gd name="T35" fmla="*/ 0 h 9"/>
                  <a:gd name="T36" fmla="*/ 3 w 9"/>
                  <a:gd name="T37" fmla="*/ 1 h 9"/>
                  <a:gd name="T38" fmla="*/ 2 w 9"/>
                  <a:gd name="T39" fmla="*/ 1 h 9"/>
                  <a:gd name="T40" fmla="*/ 1 w 9"/>
                  <a:gd name="T41" fmla="*/ 2 h 9"/>
                  <a:gd name="T42" fmla="*/ 1 w 9"/>
                  <a:gd name="T43" fmla="*/ 2 h 9"/>
                  <a:gd name="T44" fmla="*/ 0 w 9"/>
                  <a:gd name="T45" fmla="*/ 3 h 9"/>
                  <a:gd name="T46" fmla="*/ 0 w 9"/>
                  <a:gd name="T47" fmla="*/ 4 h 9"/>
                  <a:gd name="T48" fmla="*/ 0 w 9"/>
                  <a:gd name="T49" fmla="*/ 5 h 9"/>
                  <a:gd name="T50" fmla="*/ 0 w 9"/>
                  <a:gd name="T51" fmla="*/ 5 h 9"/>
                  <a:gd name="T52" fmla="*/ 0 w 9"/>
                  <a:gd name="T53" fmla="*/ 6 h 9"/>
                  <a:gd name="T54" fmla="*/ 1 w 9"/>
                  <a:gd name="T55" fmla="*/ 7 h 9"/>
                  <a:gd name="T56" fmla="*/ 1 w 9"/>
                  <a:gd name="T57" fmla="*/ 8 h 9"/>
                  <a:gd name="T58" fmla="*/ 2 w 9"/>
                  <a:gd name="T59" fmla="*/ 8 h 9"/>
                  <a:gd name="T60" fmla="*/ 3 w 9"/>
                  <a:gd name="T61" fmla="*/ 9 h 9"/>
                  <a:gd name="T62" fmla="*/ 3 w 9"/>
                  <a:gd name="T63" fmla="*/ 9 h 9"/>
                  <a:gd name="T64" fmla="*/ 5 w 9"/>
                  <a:gd name="T65" fmla="*/ 9 h 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
                  <a:gd name="T100" fmla="*/ 0 h 9"/>
                  <a:gd name="T101" fmla="*/ 9 w 9"/>
                  <a:gd name="T102" fmla="*/ 9 h 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 h="9">
                    <a:moveTo>
                      <a:pt x="5" y="9"/>
                    </a:moveTo>
                    <a:lnTo>
                      <a:pt x="5" y="9"/>
                    </a:lnTo>
                    <a:lnTo>
                      <a:pt x="6" y="9"/>
                    </a:lnTo>
                    <a:lnTo>
                      <a:pt x="7" y="8"/>
                    </a:lnTo>
                    <a:lnTo>
                      <a:pt x="8" y="7"/>
                    </a:lnTo>
                    <a:lnTo>
                      <a:pt x="8" y="6"/>
                    </a:lnTo>
                    <a:lnTo>
                      <a:pt x="9" y="5"/>
                    </a:lnTo>
                    <a:lnTo>
                      <a:pt x="9" y="4"/>
                    </a:lnTo>
                    <a:lnTo>
                      <a:pt x="8" y="3"/>
                    </a:lnTo>
                    <a:lnTo>
                      <a:pt x="8" y="2"/>
                    </a:lnTo>
                    <a:lnTo>
                      <a:pt x="7" y="2"/>
                    </a:lnTo>
                    <a:lnTo>
                      <a:pt x="7" y="1"/>
                    </a:lnTo>
                    <a:lnTo>
                      <a:pt x="6" y="1"/>
                    </a:lnTo>
                    <a:lnTo>
                      <a:pt x="5" y="0"/>
                    </a:lnTo>
                    <a:lnTo>
                      <a:pt x="3" y="0"/>
                    </a:lnTo>
                    <a:lnTo>
                      <a:pt x="3" y="1"/>
                    </a:lnTo>
                    <a:lnTo>
                      <a:pt x="2" y="1"/>
                    </a:lnTo>
                    <a:lnTo>
                      <a:pt x="1" y="2"/>
                    </a:lnTo>
                    <a:lnTo>
                      <a:pt x="0" y="3"/>
                    </a:lnTo>
                    <a:lnTo>
                      <a:pt x="0" y="4"/>
                    </a:lnTo>
                    <a:lnTo>
                      <a:pt x="0" y="5"/>
                    </a:lnTo>
                    <a:lnTo>
                      <a:pt x="0" y="6"/>
                    </a:lnTo>
                    <a:lnTo>
                      <a:pt x="1" y="7"/>
                    </a:lnTo>
                    <a:lnTo>
                      <a:pt x="1" y="8"/>
                    </a:lnTo>
                    <a:lnTo>
                      <a:pt x="2" y="8"/>
                    </a:lnTo>
                    <a:lnTo>
                      <a:pt x="3" y="9"/>
                    </a:lnTo>
                    <a:lnTo>
                      <a:pt x="5" y="9"/>
                    </a:lnTo>
                    <a:close/>
                  </a:path>
                </a:pathLst>
              </a:custGeom>
              <a:solidFill>
                <a:srgbClr val="3D4040"/>
              </a:solidFill>
              <a:ln w="9525">
                <a:noFill/>
                <a:round/>
                <a:headEnd/>
                <a:tailEnd/>
              </a:ln>
            </p:spPr>
            <p:txBody>
              <a:bodyPr/>
              <a:lstStyle/>
              <a:p>
                <a:pPr algn="l" rtl="0"/>
                <a:endParaRPr lang="en-US"/>
              </a:p>
            </p:txBody>
          </p:sp>
          <p:sp>
            <p:nvSpPr>
              <p:cNvPr id="24219" name="Freeform 192"/>
              <p:cNvSpPr>
                <a:spLocks/>
              </p:cNvSpPr>
              <p:nvPr/>
            </p:nvSpPr>
            <p:spPr bwMode="auto">
              <a:xfrm>
                <a:off x="2505" y="1947"/>
                <a:ext cx="4" cy="5"/>
              </a:xfrm>
              <a:custGeom>
                <a:avLst/>
                <a:gdLst>
                  <a:gd name="T0" fmla="*/ 2 w 4"/>
                  <a:gd name="T1" fmla="*/ 5 h 5"/>
                  <a:gd name="T2" fmla="*/ 2 w 4"/>
                  <a:gd name="T3" fmla="*/ 5 h 5"/>
                  <a:gd name="T4" fmla="*/ 3 w 4"/>
                  <a:gd name="T5" fmla="*/ 5 h 5"/>
                  <a:gd name="T6" fmla="*/ 3 w 4"/>
                  <a:gd name="T7" fmla="*/ 4 h 5"/>
                  <a:gd name="T8" fmla="*/ 4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4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1 w 4"/>
                  <a:gd name="T43" fmla="*/ 2 h 5"/>
                  <a:gd name="T44" fmla="*/ 0 w 4"/>
                  <a:gd name="T45" fmla="*/ 2 h 5"/>
                  <a:gd name="T46" fmla="*/ 0 w 4"/>
                  <a:gd name="T47" fmla="*/ 2 h 5"/>
                  <a:gd name="T48" fmla="*/ 0 w 4"/>
                  <a:gd name="T49" fmla="*/ 3 h 5"/>
                  <a:gd name="T50" fmla="*/ 0 w 4"/>
                  <a:gd name="T51" fmla="*/ 3 h 5"/>
                  <a:gd name="T52" fmla="*/ 0 w 4"/>
                  <a:gd name="T53" fmla="*/ 3 h 5"/>
                  <a:gd name="T54" fmla="*/ 1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4" y="1"/>
                    </a:lnTo>
                    <a:lnTo>
                      <a:pt x="3" y="1"/>
                    </a:lnTo>
                    <a:lnTo>
                      <a:pt x="2" y="0"/>
                    </a:lnTo>
                    <a:lnTo>
                      <a:pt x="1" y="1"/>
                    </a:lnTo>
                    <a:lnTo>
                      <a:pt x="1" y="2"/>
                    </a:lnTo>
                    <a:lnTo>
                      <a:pt x="0" y="2"/>
                    </a:lnTo>
                    <a:lnTo>
                      <a:pt x="0" y="3"/>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24220" name="Freeform 193"/>
              <p:cNvSpPr>
                <a:spLocks/>
              </p:cNvSpPr>
              <p:nvPr/>
            </p:nvSpPr>
            <p:spPr bwMode="auto">
              <a:xfrm>
                <a:off x="2514"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3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3" y="1"/>
                    </a:lnTo>
                    <a:lnTo>
                      <a:pt x="2" y="0"/>
                    </a:lnTo>
                    <a:lnTo>
                      <a:pt x="1"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24221" name="Freeform 194"/>
              <p:cNvSpPr>
                <a:spLocks/>
              </p:cNvSpPr>
              <p:nvPr/>
            </p:nvSpPr>
            <p:spPr bwMode="auto">
              <a:xfrm>
                <a:off x="2523"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3 w 4"/>
                  <a:gd name="T11" fmla="*/ 4 h 5"/>
                  <a:gd name="T12" fmla="*/ 4 w 4"/>
                  <a:gd name="T13" fmla="*/ 3 h 5"/>
                  <a:gd name="T14" fmla="*/ 4 w 4"/>
                  <a:gd name="T15" fmla="*/ 3 h 5"/>
                  <a:gd name="T16" fmla="*/ 4 w 4"/>
                  <a:gd name="T17" fmla="*/ 3 h 5"/>
                  <a:gd name="T18" fmla="*/ 4 w 4"/>
                  <a:gd name="T19" fmla="*/ 2 h 5"/>
                  <a:gd name="T20" fmla="*/ 4 w 4"/>
                  <a:gd name="T21" fmla="*/ 2 h 5"/>
                  <a:gd name="T22" fmla="*/ 3 w 4"/>
                  <a:gd name="T23" fmla="*/ 2 h 5"/>
                  <a:gd name="T24" fmla="*/ 3 w 4"/>
                  <a:gd name="T25" fmla="*/ 1 h 5"/>
                  <a:gd name="T26" fmla="*/ 3 w 4"/>
                  <a:gd name="T27" fmla="*/ 1 h 5"/>
                  <a:gd name="T28" fmla="*/ 3 w 4"/>
                  <a:gd name="T29" fmla="*/ 1 h 5"/>
                  <a:gd name="T30" fmla="*/ 2 w 4"/>
                  <a:gd name="T31" fmla="*/ 0 h 5"/>
                  <a:gd name="T32" fmla="*/ 2 w 4"/>
                  <a:gd name="T33" fmla="*/ 0 h 5"/>
                  <a:gd name="T34" fmla="*/ 1 w 4"/>
                  <a:gd name="T35" fmla="*/ 0 h 5"/>
                  <a:gd name="T36" fmla="*/ 1 w 4"/>
                  <a:gd name="T37" fmla="*/ 1 h 5"/>
                  <a:gd name="T38" fmla="*/ 1 w 4"/>
                  <a:gd name="T39" fmla="*/ 1 h 5"/>
                  <a:gd name="T40" fmla="*/ 0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0 w 4"/>
                  <a:gd name="T57" fmla="*/ 4 h 5"/>
                  <a:gd name="T58" fmla="*/ 1 w 4"/>
                  <a:gd name="T59" fmla="*/ 4 h 5"/>
                  <a:gd name="T60" fmla="*/ 1 w 4"/>
                  <a:gd name="T61" fmla="*/ 5 h 5"/>
                  <a:gd name="T62" fmla="*/ 1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3"/>
                    </a:lnTo>
                    <a:lnTo>
                      <a:pt x="4" y="2"/>
                    </a:lnTo>
                    <a:lnTo>
                      <a:pt x="3" y="2"/>
                    </a:lnTo>
                    <a:lnTo>
                      <a:pt x="3" y="1"/>
                    </a:lnTo>
                    <a:lnTo>
                      <a:pt x="2" y="0"/>
                    </a:lnTo>
                    <a:lnTo>
                      <a:pt x="1" y="0"/>
                    </a:lnTo>
                    <a:lnTo>
                      <a:pt x="1" y="1"/>
                    </a:lnTo>
                    <a:lnTo>
                      <a:pt x="0"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24222" name="Freeform 195"/>
              <p:cNvSpPr>
                <a:spLocks/>
              </p:cNvSpPr>
              <p:nvPr/>
            </p:nvSpPr>
            <p:spPr bwMode="auto">
              <a:xfrm>
                <a:off x="2733" y="1928"/>
                <a:ext cx="72" cy="11"/>
              </a:xfrm>
              <a:custGeom>
                <a:avLst/>
                <a:gdLst>
                  <a:gd name="T0" fmla="*/ 72 w 72"/>
                  <a:gd name="T1" fmla="*/ 10 h 11"/>
                  <a:gd name="T2" fmla="*/ 72 w 72"/>
                  <a:gd name="T3" fmla="*/ 10 h 11"/>
                  <a:gd name="T4" fmla="*/ 72 w 72"/>
                  <a:gd name="T5" fmla="*/ 10 h 11"/>
                  <a:gd name="T6" fmla="*/ 72 w 72"/>
                  <a:gd name="T7" fmla="*/ 9 h 11"/>
                  <a:gd name="T8" fmla="*/ 72 w 72"/>
                  <a:gd name="T9" fmla="*/ 9 h 11"/>
                  <a:gd name="T10" fmla="*/ 72 w 72"/>
                  <a:gd name="T11" fmla="*/ 9 h 11"/>
                  <a:gd name="T12" fmla="*/ 72 w 72"/>
                  <a:gd name="T13" fmla="*/ 1 h 11"/>
                  <a:gd name="T14" fmla="*/ 72 w 72"/>
                  <a:gd name="T15" fmla="*/ 1 h 11"/>
                  <a:gd name="T16" fmla="*/ 72 w 72"/>
                  <a:gd name="T17" fmla="*/ 1 h 11"/>
                  <a:gd name="T18" fmla="*/ 72 w 72"/>
                  <a:gd name="T19" fmla="*/ 1 h 11"/>
                  <a:gd name="T20" fmla="*/ 72 w 72"/>
                  <a:gd name="T21" fmla="*/ 0 h 11"/>
                  <a:gd name="T22" fmla="*/ 72 w 72"/>
                  <a:gd name="T23" fmla="*/ 0 h 11"/>
                  <a:gd name="T24" fmla="*/ 71 w 72"/>
                  <a:gd name="T25" fmla="*/ 0 h 11"/>
                  <a:gd name="T26" fmla="*/ 0 w 72"/>
                  <a:gd name="T27" fmla="*/ 2 h 11"/>
                  <a:gd name="T28" fmla="*/ 0 w 72"/>
                  <a:gd name="T29" fmla="*/ 2 h 11"/>
                  <a:gd name="T30" fmla="*/ 0 w 72"/>
                  <a:gd name="T31" fmla="*/ 2 h 11"/>
                  <a:gd name="T32" fmla="*/ 0 w 72"/>
                  <a:gd name="T33" fmla="*/ 2 h 11"/>
                  <a:gd name="T34" fmla="*/ 0 w 72"/>
                  <a:gd name="T35" fmla="*/ 2 h 11"/>
                  <a:gd name="T36" fmla="*/ 0 w 72"/>
                  <a:gd name="T37" fmla="*/ 2 h 11"/>
                  <a:gd name="T38" fmla="*/ 0 w 72"/>
                  <a:gd name="T39" fmla="*/ 2 h 11"/>
                  <a:gd name="T40" fmla="*/ 0 w 72"/>
                  <a:gd name="T41" fmla="*/ 10 h 11"/>
                  <a:gd name="T42" fmla="*/ 0 w 72"/>
                  <a:gd name="T43" fmla="*/ 11 h 11"/>
                  <a:gd name="T44" fmla="*/ 0 w 72"/>
                  <a:gd name="T45" fmla="*/ 11 h 11"/>
                  <a:gd name="T46" fmla="*/ 0 w 72"/>
                  <a:gd name="T47" fmla="*/ 11 h 11"/>
                  <a:gd name="T48" fmla="*/ 0 w 72"/>
                  <a:gd name="T49" fmla="*/ 11 h 11"/>
                  <a:gd name="T50" fmla="*/ 72 w 72"/>
                  <a:gd name="T51" fmla="*/ 10 h 1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11"/>
                  <a:gd name="T80" fmla="*/ 72 w 72"/>
                  <a:gd name="T81" fmla="*/ 11 h 1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11">
                    <a:moveTo>
                      <a:pt x="72" y="10"/>
                    </a:moveTo>
                    <a:lnTo>
                      <a:pt x="72" y="10"/>
                    </a:lnTo>
                    <a:lnTo>
                      <a:pt x="72" y="9"/>
                    </a:lnTo>
                    <a:lnTo>
                      <a:pt x="72" y="1"/>
                    </a:lnTo>
                    <a:lnTo>
                      <a:pt x="72" y="0"/>
                    </a:lnTo>
                    <a:lnTo>
                      <a:pt x="71" y="0"/>
                    </a:lnTo>
                    <a:lnTo>
                      <a:pt x="0" y="2"/>
                    </a:lnTo>
                    <a:lnTo>
                      <a:pt x="0" y="10"/>
                    </a:lnTo>
                    <a:lnTo>
                      <a:pt x="0" y="11"/>
                    </a:lnTo>
                    <a:lnTo>
                      <a:pt x="72" y="10"/>
                    </a:lnTo>
                    <a:close/>
                  </a:path>
                </a:pathLst>
              </a:custGeom>
              <a:solidFill>
                <a:srgbClr val="525252"/>
              </a:solidFill>
              <a:ln w="1588">
                <a:solidFill>
                  <a:srgbClr val="525252"/>
                </a:solidFill>
                <a:prstDash val="solid"/>
                <a:round/>
                <a:headEnd/>
                <a:tailEnd/>
              </a:ln>
            </p:spPr>
            <p:txBody>
              <a:bodyPr/>
              <a:lstStyle/>
              <a:p>
                <a:pPr algn="l" rtl="0"/>
                <a:endParaRPr lang="en-US"/>
              </a:p>
            </p:txBody>
          </p:sp>
          <p:sp>
            <p:nvSpPr>
              <p:cNvPr id="24223" name="Freeform 196"/>
              <p:cNvSpPr>
                <a:spLocks/>
              </p:cNvSpPr>
              <p:nvPr/>
            </p:nvSpPr>
            <p:spPr bwMode="auto">
              <a:xfrm>
                <a:off x="2497" y="1935"/>
                <a:ext cx="295" cy="98"/>
              </a:xfrm>
              <a:custGeom>
                <a:avLst/>
                <a:gdLst>
                  <a:gd name="T0" fmla="*/ 0 w 295"/>
                  <a:gd name="T1" fmla="*/ 98 h 98"/>
                  <a:gd name="T2" fmla="*/ 295 w 295"/>
                  <a:gd name="T3" fmla="*/ 97 h 98"/>
                  <a:gd name="T4" fmla="*/ 295 w 295"/>
                  <a:gd name="T5" fmla="*/ 0 h 98"/>
                  <a:gd name="T6" fmla="*/ 0 60000 65536"/>
                  <a:gd name="T7" fmla="*/ 0 60000 65536"/>
                  <a:gd name="T8" fmla="*/ 0 60000 65536"/>
                  <a:gd name="T9" fmla="*/ 0 w 295"/>
                  <a:gd name="T10" fmla="*/ 0 h 98"/>
                  <a:gd name="T11" fmla="*/ 295 w 295"/>
                  <a:gd name="T12" fmla="*/ 98 h 98"/>
                </a:gdLst>
                <a:ahLst/>
                <a:cxnLst>
                  <a:cxn ang="T6">
                    <a:pos x="T0" y="T1"/>
                  </a:cxn>
                  <a:cxn ang="T7">
                    <a:pos x="T2" y="T3"/>
                  </a:cxn>
                  <a:cxn ang="T8">
                    <a:pos x="T4" y="T5"/>
                  </a:cxn>
                </a:cxnLst>
                <a:rect l="T9" t="T10" r="T11" b="T12"/>
                <a:pathLst>
                  <a:path w="295" h="98">
                    <a:moveTo>
                      <a:pt x="0" y="98"/>
                    </a:moveTo>
                    <a:lnTo>
                      <a:pt x="295" y="97"/>
                    </a:lnTo>
                    <a:lnTo>
                      <a:pt x="295" y="0"/>
                    </a:lnTo>
                  </a:path>
                </a:pathLst>
              </a:custGeom>
              <a:noFill/>
              <a:ln w="7938">
                <a:solidFill>
                  <a:srgbClr val="404040"/>
                </a:solidFill>
                <a:prstDash val="solid"/>
                <a:round/>
                <a:headEnd/>
                <a:tailEnd/>
              </a:ln>
            </p:spPr>
            <p:txBody>
              <a:bodyPr/>
              <a:lstStyle/>
              <a:p>
                <a:pPr algn="l" rtl="0"/>
                <a:endParaRPr lang="en-US"/>
              </a:p>
            </p:txBody>
          </p:sp>
          <p:sp>
            <p:nvSpPr>
              <p:cNvPr id="24224" name="Freeform 197"/>
              <p:cNvSpPr>
                <a:spLocks/>
              </p:cNvSpPr>
              <p:nvPr/>
            </p:nvSpPr>
            <p:spPr bwMode="auto">
              <a:xfrm>
                <a:off x="2762" y="1925"/>
                <a:ext cx="31" cy="5"/>
              </a:xfrm>
              <a:custGeom>
                <a:avLst/>
                <a:gdLst>
                  <a:gd name="T0" fmla="*/ 31 w 31"/>
                  <a:gd name="T1" fmla="*/ 5 h 5"/>
                  <a:gd name="T2" fmla="*/ 31 w 31"/>
                  <a:gd name="T3" fmla="*/ 0 h 5"/>
                  <a:gd name="T4" fmla="*/ 0 w 31"/>
                  <a:gd name="T5" fmla="*/ 1 h 5"/>
                  <a:gd name="T6" fmla="*/ 0 w 31"/>
                  <a:gd name="T7" fmla="*/ 5 h 5"/>
                  <a:gd name="T8" fmla="*/ 31 w 31"/>
                  <a:gd name="T9" fmla="*/ 5 h 5"/>
                  <a:gd name="T10" fmla="*/ 0 60000 65536"/>
                  <a:gd name="T11" fmla="*/ 0 60000 65536"/>
                  <a:gd name="T12" fmla="*/ 0 60000 65536"/>
                  <a:gd name="T13" fmla="*/ 0 60000 65536"/>
                  <a:gd name="T14" fmla="*/ 0 60000 65536"/>
                  <a:gd name="T15" fmla="*/ 0 w 31"/>
                  <a:gd name="T16" fmla="*/ 0 h 5"/>
                  <a:gd name="T17" fmla="*/ 31 w 31"/>
                  <a:gd name="T18" fmla="*/ 5 h 5"/>
                </a:gdLst>
                <a:ahLst/>
                <a:cxnLst>
                  <a:cxn ang="T10">
                    <a:pos x="T0" y="T1"/>
                  </a:cxn>
                  <a:cxn ang="T11">
                    <a:pos x="T2" y="T3"/>
                  </a:cxn>
                  <a:cxn ang="T12">
                    <a:pos x="T4" y="T5"/>
                  </a:cxn>
                  <a:cxn ang="T13">
                    <a:pos x="T6" y="T7"/>
                  </a:cxn>
                  <a:cxn ang="T14">
                    <a:pos x="T8" y="T9"/>
                  </a:cxn>
                </a:cxnLst>
                <a:rect l="T15" t="T16" r="T17" b="T18"/>
                <a:pathLst>
                  <a:path w="31" h="5">
                    <a:moveTo>
                      <a:pt x="31" y="5"/>
                    </a:moveTo>
                    <a:lnTo>
                      <a:pt x="31" y="0"/>
                    </a:lnTo>
                    <a:lnTo>
                      <a:pt x="0" y="1"/>
                    </a:lnTo>
                    <a:lnTo>
                      <a:pt x="0" y="5"/>
                    </a:lnTo>
                    <a:lnTo>
                      <a:pt x="31" y="5"/>
                    </a:lnTo>
                    <a:close/>
                  </a:path>
                </a:pathLst>
              </a:custGeom>
              <a:solidFill>
                <a:srgbClr val="A6001C"/>
              </a:solidFill>
              <a:ln w="9525">
                <a:noFill/>
                <a:round/>
                <a:headEnd/>
                <a:tailEnd/>
              </a:ln>
            </p:spPr>
            <p:txBody>
              <a:bodyPr/>
              <a:lstStyle/>
              <a:p>
                <a:pPr algn="l" rtl="0"/>
                <a:endParaRPr lang="en-US"/>
              </a:p>
            </p:txBody>
          </p:sp>
          <p:sp>
            <p:nvSpPr>
              <p:cNvPr id="24225" name="Freeform 198"/>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0 h 1"/>
                  <a:gd name="T32" fmla="*/ 1 w 1"/>
                  <a:gd name="T33" fmla="*/ 1 h 1"/>
                  <a:gd name="T34" fmla="*/ 1 w 1"/>
                  <a:gd name="T35" fmla="*/ 1 h 1"/>
                  <a:gd name="T36" fmla="*/ 0 w 1"/>
                  <a:gd name="T37" fmla="*/ 1 h 1"/>
                  <a:gd name="T38" fmla="*/ 0 w 1"/>
                  <a:gd name="T39" fmla="*/ 1 h 1"/>
                  <a:gd name="T40" fmla="*/ 0 w 1"/>
                  <a:gd name="T41" fmla="*/ 1 h 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
                  <a:gd name="T64" fmla="*/ 0 h 1"/>
                  <a:gd name="T65" fmla="*/ 1 w 1"/>
                  <a:gd name="T66" fmla="*/ 1 h 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 h="1">
                    <a:moveTo>
                      <a:pt x="0" y="1"/>
                    </a:moveTo>
                    <a:lnTo>
                      <a:pt x="0" y="1"/>
                    </a:lnTo>
                    <a:lnTo>
                      <a:pt x="0" y="0"/>
                    </a:lnTo>
                    <a:lnTo>
                      <a:pt x="1" y="0"/>
                    </a:lnTo>
                    <a:lnTo>
                      <a:pt x="1" y="1"/>
                    </a:lnTo>
                    <a:lnTo>
                      <a:pt x="0" y="1"/>
                    </a:lnTo>
                    <a:close/>
                  </a:path>
                </a:pathLst>
              </a:custGeom>
              <a:solidFill>
                <a:srgbClr val="525252"/>
              </a:solidFill>
              <a:ln w="1588">
                <a:solidFill>
                  <a:srgbClr val="525252"/>
                </a:solidFill>
                <a:prstDash val="solid"/>
                <a:round/>
                <a:headEnd/>
                <a:tailEnd/>
              </a:ln>
            </p:spPr>
            <p:txBody>
              <a:bodyPr/>
              <a:lstStyle/>
              <a:p>
                <a:pPr algn="l" rtl="0"/>
                <a:endParaRPr lang="en-US"/>
              </a:p>
            </p:txBody>
          </p:sp>
          <p:sp>
            <p:nvSpPr>
              <p:cNvPr id="24226" name="Freeform 199"/>
              <p:cNvSpPr>
                <a:spLocks/>
              </p:cNvSpPr>
              <p:nvPr/>
            </p:nvSpPr>
            <p:spPr bwMode="auto">
              <a:xfrm>
                <a:off x="2773" y="1927"/>
                <a:ext cx="3" cy="2"/>
              </a:xfrm>
              <a:custGeom>
                <a:avLst/>
                <a:gdLst>
                  <a:gd name="T0" fmla="*/ 0 w 3"/>
                  <a:gd name="T1" fmla="*/ 1 h 2"/>
                  <a:gd name="T2" fmla="*/ 0 w 3"/>
                  <a:gd name="T3" fmla="*/ 0 h 2"/>
                  <a:gd name="T4" fmla="*/ 0 w 3"/>
                  <a:gd name="T5" fmla="*/ 0 h 2"/>
                  <a:gd name="T6" fmla="*/ 0 w 3"/>
                  <a:gd name="T7" fmla="*/ 0 h 2"/>
                  <a:gd name="T8" fmla="*/ 1 w 3"/>
                  <a:gd name="T9" fmla="*/ 0 h 2"/>
                  <a:gd name="T10" fmla="*/ 1 w 3"/>
                  <a:gd name="T11" fmla="*/ 0 h 2"/>
                  <a:gd name="T12" fmla="*/ 1 w 3"/>
                  <a:gd name="T13" fmla="*/ 0 h 2"/>
                  <a:gd name="T14" fmla="*/ 1 w 3"/>
                  <a:gd name="T15" fmla="*/ 0 h 2"/>
                  <a:gd name="T16" fmla="*/ 2 w 3"/>
                  <a:gd name="T17" fmla="*/ 0 h 2"/>
                  <a:gd name="T18" fmla="*/ 2 w 3"/>
                  <a:gd name="T19" fmla="*/ 0 h 2"/>
                  <a:gd name="T20" fmla="*/ 2 w 3"/>
                  <a:gd name="T21" fmla="*/ 0 h 2"/>
                  <a:gd name="T22" fmla="*/ 2 w 3"/>
                  <a:gd name="T23" fmla="*/ 0 h 2"/>
                  <a:gd name="T24" fmla="*/ 2 w 3"/>
                  <a:gd name="T25" fmla="*/ 0 h 2"/>
                  <a:gd name="T26" fmla="*/ 3 w 3"/>
                  <a:gd name="T27" fmla="*/ 0 h 2"/>
                  <a:gd name="T28" fmla="*/ 3 w 3"/>
                  <a:gd name="T29" fmla="*/ 0 h 2"/>
                  <a:gd name="T30" fmla="*/ 3 w 3"/>
                  <a:gd name="T31" fmla="*/ 0 h 2"/>
                  <a:gd name="T32" fmla="*/ 3 w 3"/>
                  <a:gd name="T33" fmla="*/ 0 h 2"/>
                  <a:gd name="T34" fmla="*/ 3 w 3"/>
                  <a:gd name="T35" fmla="*/ 1 h 2"/>
                  <a:gd name="T36" fmla="*/ 3 w 3"/>
                  <a:gd name="T37" fmla="*/ 2 h 2"/>
                  <a:gd name="T38" fmla="*/ 3 w 3"/>
                  <a:gd name="T39" fmla="*/ 2 h 2"/>
                  <a:gd name="T40" fmla="*/ 3 w 3"/>
                  <a:gd name="T41" fmla="*/ 2 h 2"/>
                  <a:gd name="T42" fmla="*/ 2 w 3"/>
                  <a:gd name="T43" fmla="*/ 2 h 2"/>
                  <a:gd name="T44" fmla="*/ 2 w 3"/>
                  <a:gd name="T45" fmla="*/ 2 h 2"/>
                  <a:gd name="T46" fmla="*/ 2 w 3"/>
                  <a:gd name="T47" fmla="*/ 2 h 2"/>
                  <a:gd name="T48" fmla="*/ 2 w 3"/>
                  <a:gd name="T49" fmla="*/ 2 h 2"/>
                  <a:gd name="T50" fmla="*/ 2 w 3"/>
                  <a:gd name="T51" fmla="*/ 2 h 2"/>
                  <a:gd name="T52" fmla="*/ 1 w 3"/>
                  <a:gd name="T53" fmla="*/ 2 h 2"/>
                  <a:gd name="T54" fmla="*/ 1 w 3"/>
                  <a:gd name="T55" fmla="*/ 2 h 2"/>
                  <a:gd name="T56" fmla="*/ 1 w 3"/>
                  <a:gd name="T57" fmla="*/ 2 h 2"/>
                  <a:gd name="T58" fmla="*/ 1 w 3"/>
                  <a:gd name="T59" fmla="*/ 2 h 2"/>
                  <a:gd name="T60" fmla="*/ 1 w 3"/>
                  <a:gd name="T61" fmla="*/ 2 h 2"/>
                  <a:gd name="T62" fmla="*/ 0 w 3"/>
                  <a:gd name="T63" fmla="*/ 2 h 2"/>
                  <a:gd name="T64" fmla="*/ 0 w 3"/>
                  <a:gd name="T65" fmla="*/ 2 h 2"/>
                  <a:gd name="T66" fmla="*/ 0 w 3"/>
                  <a:gd name="T67" fmla="*/ 1 h 2"/>
                  <a:gd name="T68" fmla="*/ 0 w 3"/>
                  <a:gd name="T69" fmla="*/ 1 h 2"/>
                  <a:gd name="T70" fmla="*/ 1 w 3"/>
                  <a:gd name="T71" fmla="*/ 1 h 2"/>
                  <a:gd name="T72" fmla="*/ 1 w 3"/>
                  <a:gd name="T73" fmla="*/ 2 h 2"/>
                  <a:gd name="T74" fmla="*/ 1 w 3"/>
                  <a:gd name="T75" fmla="*/ 2 h 2"/>
                  <a:gd name="T76" fmla="*/ 1 w 3"/>
                  <a:gd name="T77" fmla="*/ 2 h 2"/>
                  <a:gd name="T78" fmla="*/ 1 w 3"/>
                  <a:gd name="T79" fmla="*/ 2 h 2"/>
                  <a:gd name="T80" fmla="*/ 2 w 3"/>
                  <a:gd name="T81" fmla="*/ 2 h 2"/>
                  <a:gd name="T82" fmla="*/ 2 w 3"/>
                  <a:gd name="T83" fmla="*/ 2 h 2"/>
                  <a:gd name="T84" fmla="*/ 2 w 3"/>
                  <a:gd name="T85" fmla="*/ 2 h 2"/>
                  <a:gd name="T86" fmla="*/ 2 w 3"/>
                  <a:gd name="T87" fmla="*/ 2 h 2"/>
                  <a:gd name="T88" fmla="*/ 2 w 3"/>
                  <a:gd name="T89" fmla="*/ 2 h 2"/>
                  <a:gd name="T90" fmla="*/ 2 w 3"/>
                  <a:gd name="T91" fmla="*/ 2 h 2"/>
                  <a:gd name="T92" fmla="*/ 2 w 3"/>
                  <a:gd name="T93" fmla="*/ 2 h 2"/>
                  <a:gd name="T94" fmla="*/ 2 w 3"/>
                  <a:gd name="T95" fmla="*/ 1 h 2"/>
                  <a:gd name="T96" fmla="*/ 2 w 3"/>
                  <a:gd name="T97" fmla="*/ 1 h 2"/>
                  <a:gd name="T98" fmla="*/ 2 w 3"/>
                  <a:gd name="T99" fmla="*/ 0 h 2"/>
                  <a:gd name="T100" fmla="*/ 2 w 3"/>
                  <a:gd name="T101" fmla="*/ 0 h 2"/>
                  <a:gd name="T102" fmla="*/ 2 w 3"/>
                  <a:gd name="T103" fmla="*/ 0 h 2"/>
                  <a:gd name="T104" fmla="*/ 2 w 3"/>
                  <a:gd name="T105" fmla="*/ 0 h 2"/>
                  <a:gd name="T106" fmla="*/ 2 w 3"/>
                  <a:gd name="T107" fmla="*/ 0 h 2"/>
                  <a:gd name="T108" fmla="*/ 2 w 3"/>
                  <a:gd name="T109" fmla="*/ 0 h 2"/>
                  <a:gd name="T110" fmla="*/ 2 w 3"/>
                  <a:gd name="T111" fmla="*/ 0 h 2"/>
                  <a:gd name="T112" fmla="*/ 1 w 3"/>
                  <a:gd name="T113" fmla="*/ 0 h 2"/>
                  <a:gd name="T114" fmla="*/ 1 w 3"/>
                  <a:gd name="T115" fmla="*/ 0 h 2"/>
                  <a:gd name="T116" fmla="*/ 1 w 3"/>
                  <a:gd name="T117" fmla="*/ 0 h 2"/>
                  <a:gd name="T118" fmla="*/ 1 w 3"/>
                  <a:gd name="T119" fmla="*/ 0 h 2"/>
                  <a:gd name="T120" fmla="*/ 1 w 3"/>
                  <a:gd name="T121" fmla="*/ 0 h 2"/>
                  <a:gd name="T122" fmla="*/ 1 w 3"/>
                  <a:gd name="T123" fmla="*/ 1 h 2"/>
                  <a:gd name="T124" fmla="*/ 0 w 3"/>
                  <a:gd name="T125" fmla="*/ 1 h 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
                  <a:gd name="T190" fmla="*/ 0 h 2"/>
                  <a:gd name="T191" fmla="*/ 3 w 3"/>
                  <a:gd name="T192" fmla="*/ 2 h 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 h="2">
                    <a:moveTo>
                      <a:pt x="0" y="1"/>
                    </a:moveTo>
                    <a:lnTo>
                      <a:pt x="0" y="0"/>
                    </a:lnTo>
                    <a:lnTo>
                      <a:pt x="1" y="0"/>
                    </a:lnTo>
                    <a:lnTo>
                      <a:pt x="2" y="0"/>
                    </a:lnTo>
                    <a:lnTo>
                      <a:pt x="3" y="0"/>
                    </a:lnTo>
                    <a:lnTo>
                      <a:pt x="3" y="1"/>
                    </a:lnTo>
                    <a:lnTo>
                      <a:pt x="3" y="2"/>
                    </a:lnTo>
                    <a:lnTo>
                      <a:pt x="2" y="2"/>
                    </a:lnTo>
                    <a:lnTo>
                      <a:pt x="1" y="2"/>
                    </a:lnTo>
                    <a:lnTo>
                      <a:pt x="0" y="2"/>
                    </a:lnTo>
                    <a:lnTo>
                      <a:pt x="0" y="1"/>
                    </a:lnTo>
                    <a:lnTo>
                      <a:pt x="1" y="1"/>
                    </a:lnTo>
                    <a:lnTo>
                      <a:pt x="1" y="2"/>
                    </a:lnTo>
                    <a:lnTo>
                      <a:pt x="2" y="2"/>
                    </a:lnTo>
                    <a:lnTo>
                      <a:pt x="2" y="1"/>
                    </a:lnTo>
                    <a:lnTo>
                      <a:pt x="2" y="0"/>
                    </a:lnTo>
                    <a:lnTo>
                      <a:pt x="1" y="0"/>
                    </a:lnTo>
                    <a:lnTo>
                      <a:pt x="1" y="1"/>
                    </a:lnTo>
                    <a:lnTo>
                      <a:pt x="0" y="1"/>
                    </a:lnTo>
                    <a:close/>
                  </a:path>
                </a:pathLst>
              </a:custGeom>
              <a:solidFill>
                <a:srgbClr val="DEDEDE"/>
              </a:solidFill>
              <a:ln w="9525">
                <a:noFill/>
                <a:round/>
                <a:headEnd/>
                <a:tailEnd/>
              </a:ln>
            </p:spPr>
            <p:txBody>
              <a:bodyPr/>
              <a:lstStyle/>
              <a:p>
                <a:pPr algn="l" rtl="0"/>
                <a:endParaRPr lang="en-US"/>
              </a:p>
            </p:txBody>
          </p:sp>
          <p:sp>
            <p:nvSpPr>
              <p:cNvPr id="24227" name="Freeform 200"/>
              <p:cNvSpPr>
                <a:spLocks/>
              </p:cNvSpPr>
              <p:nvPr/>
            </p:nvSpPr>
            <p:spPr bwMode="auto">
              <a:xfrm>
                <a:off x="2779" y="1927"/>
                <a:ext cx="2" cy="2"/>
              </a:xfrm>
              <a:custGeom>
                <a:avLst/>
                <a:gdLst>
                  <a:gd name="T0" fmla="*/ 0 w 2"/>
                  <a:gd name="T1" fmla="*/ 0 h 2"/>
                  <a:gd name="T2" fmla="*/ 0 w 2"/>
                  <a:gd name="T3" fmla="*/ 0 h 2"/>
                  <a:gd name="T4" fmla="*/ 0 w 2"/>
                  <a:gd name="T5" fmla="*/ 0 h 2"/>
                  <a:gd name="T6" fmla="*/ 1 w 2"/>
                  <a:gd name="T7" fmla="*/ 0 h 2"/>
                  <a:gd name="T8" fmla="*/ 1 w 2"/>
                  <a:gd name="T9" fmla="*/ 0 h 2"/>
                  <a:gd name="T10" fmla="*/ 2 w 2"/>
                  <a:gd name="T11" fmla="*/ 0 h 2"/>
                  <a:gd name="T12" fmla="*/ 2 w 2"/>
                  <a:gd name="T13" fmla="*/ 0 h 2"/>
                  <a:gd name="T14" fmla="*/ 2 w 2"/>
                  <a:gd name="T15" fmla="*/ 0 h 2"/>
                  <a:gd name="T16" fmla="*/ 2 w 2"/>
                  <a:gd name="T17" fmla="*/ 1 h 2"/>
                  <a:gd name="T18" fmla="*/ 2 w 2"/>
                  <a:gd name="T19" fmla="*/ 2 h 2"/>
                  <a:gd name="T20" fmla="*/ 2 w 2"/>
                  <a:gd name="T21" fmla="*/ 2 h 2"/>
                  <a:gd name="T22" fmla="*/ 2 w 2"/>
                  <a:gd name="T23" fmla="*/ 2 h 2"/>
                  <a:gd name="T24" fmla="*/ 1 w 2"/>
                  <a:gd name="T25" fmla="*/ 2 h 2"/>
                  <a:gd name="T26" fmla="*/ 1 w 2"/>
                  <a:gd name="T27" fmla="*/ 2 h 2"/>
                  <a:gd name="T28" fmla="*/ 0 w 2"/>
                  <a:gd name="T29" fmla="*/ 2 h 2"/>
                  <a:gd name="T30" fmla="*/ 0 w 2"/>
                  <a:gd name="T31" fmla="*/ 2 h 2"/>
                  <a:gd name="T32" fmla="*/ 0 w 2"/>
                  <a:gd name="T33" fmla="*/ 1 h 2"/>
                  <a:gd name="T34" fmla="*/ 1 w 2"/>
                  <a:gd name="T35" fmla="*/ 1 h 2"/>
                  <a:gd name="T36" fmla="*/ 1 w 2"/>
                  <a:gd name="T37" fmla="*/ 2 h 2"/>
                  <a:gd name="T38" fmla="*/ 1 w 2"/>
                  <a:gd name="T39" fmla="*/ 2 h 2"/>
                  <a:gd name="T40" fmla="*/ 1 w 2"/>
                  <a:gd name="T41" fmla="*/ 2 h 2"/>
                  <a:gd name="T42" fmla="*/ 1 w 2"/>
                  <a:gd name="T43" fmla="*/ 2 h 2"/>
                  <a:gd name="T44" fmla="*/ 2 w 2"/>
                  <a:gd name="T45" fmla="*/ 2 h 2"/>
                  <a:gd name="T46" fmla="*/ 2 w 2"/>
                  <a:gd name="T47" fmla="*/ 1 h 2"/>
                  <a:gd name="T48" fmla="*/ 2 w 2"/>
                  <a:gd name="T49" fmla="*/ 0 h 2"/>
                  <a:gd name="T50" fmla="*/ 2 w 2"/>
                  <a:gd name="T51" fmla="*/ 0 h 2"/>
                  <a:gd name="T52" fmla="*/ 1 w 2"/>
                  <a:gd name="T53" fmla="*/ 0 h 2"/>
                  <a:gd name="T54" fmla="*/ 1 w 2"/>
                  <a:gd name="T55" fmla="*/ 0 h 2"/>
                  <a:gd name="T56" fmla="*/ 1 w 2"/>
                  <a:gd name="T57" fmla="*/ 0 h 2"/>
                  <a:gd name="T58" fmla="*/ 1 w 2"/>
                  <a:gd name="T59" fmla="*/ 0 h 2"/>
                  <a:gd name="T60" fmla="*/ 1 w 2"/>
                  <a:gd name="T61" fmla="*/ 0 h 2"/>
                  <a:gd name="T62" fmla="*/ 0 w 2"/>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
                  <a:gd name="T97" fmla="*/ 0 h 2"/>
                  <a:gd name="T98" fmla="*/ 2 w 2"/>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 h="2">
                    <a:moveTo>
                      <a:pt x="0" y="0"/>
                    </a:moveTo>
                    <a:lnTo>
                      <a:pt x="0" y="0"/>
                    </a:lnTo>
                    <a:lnTo>
                      <a:pt x="1" y="0"/>
                    </a:lnTo>
                    <a:lnTo>
                      <a:pt x="2" y="0"/>
                    </a:lnTo>
                    <a:lnTo>
                      <a:pt x="2" y="1"/>
                    </a:lnTo>
                    <a:lnTo>
                      <a:pt x="2" y="2"/>
                    </a:lnTo>
                    <a:lnTo>
                      <a:pt x="1" y="2"/>
                    </a:lnTo>
                    <a:lnTo>
                      <a:pt x="0" y="2"/>
                    </a:lnTo>
                    <a:lnTo>
                      <a:pt x="0" y="1"/>
                    </a:lnTo>
                    <a:lnTo>
                      <a:pt x="0" y="0"/>
                    </a:lnTo>
                    <a:lnTo>
                      <a:pt x="1" y="1"/>
                    </a:lnTo>
                    <a:lnTo>
                      <a:pt x="1" y="2"/>
                    </a:lnTo>
                    <a:lnTo>
                      <a:pt x="2" y="2"/>
                    </a:lnTo>
                    <a:lnTo>
                      <a:pt x="2" y="1"/>
                    </a:lnTo>
                    <a:lnTo>
                      <a:pt x="2" y="0"/>
                    </a:lnTo>
                    <a:lnTo>
                      <a:pt x="1" y="0"/>
                    </a:lnTo>
                    <a:lnTo>
                      <a:pt x="0"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24228" name="Freeform 201"/>
              <p:cNvSpPr>
                <a:spLocks/>
              </p:cNvSpPr>
              <p:nvPr/>
            </p:nvSpPr>
            <p:spPr bwMode="auto">
              <a:xfrm>
                <a:off x="2784" y="1926"/>
                <a:ext cx="3" cy="3"/>
              </a:xfrm>
              <a:custGeom>
                <a:avLst/>
                <a:gdLst>
                  <a:gd name="T0" fmla="*/ 0 w 3"/>
                  <a:gd name="T1" fmla="*/ 1 h 3"/>
                  <a:gd name="T2" fmla="*/ 1 w 3"/>
                  <a:gd name="T3" fmla="*/ 1 h 3"/>
                  <a:gd name="T4" fmla="*/ 1 w 3"/>
                  <a:gd name="T5" fmla="*/ 1 h 3"/>
                  <a:gd name="T6" fmla="*/ 1 w 3"/>
                  <a:gd name="T7" fmla="*/ 1 h 3"/>
                  <a:gd name="T8" fmla="*/ 2 w 3"/>
                  <a:gd name="T9" fmla="*/ 1 h 3"/>
                  <a:gd name="T10" fmla="*/ 2 w 3"/>
                  <a:gd name="T11" fmla="*/ 1 h 3"/>
                  <a:gd name="T12" fmla="*/ 3 w 3"/>
                  <a:gd name="T13" fmla="*/ 1 h 3"/>
                  <a:gd name="T14" fmla="*/ 3 w 3"/>
                  <a:gd name="T15" fmla="*/ 1 h 3"/>
                  <a:gd name="T16" fmla="*/ 3 w 3"/>
                  <a:gd name="T17" fmla="*/ 2 h 3"/>
                  <a:gd name="T18" fmla="*/ 3 w 3"/>
                  <a:gd name="T19" fmla="*/ 3 h 3"/>
                  <a:gd name="T20" fmla="*/ 3 w 3"/>
                  <a:gd name="T21" fmla="*/ 3 h 3"/>
                  <a:gd name="T22" fmla="*/ 2 w 3"/>
                  <a:gd name="T23" fmla="*/ 3 h 3"/>
                  <a:gd name="T24" fmla="*/ 2 w 3"/>
                  <a:gd name="T25" fmla="*/ 3 h 3"/>
                  <a:gd name="T26" fmla="*/ 1 w 3"/>
                  <a:gd name="T27" fmla="*/ 3 h 3"/>
                  <a:gd name="T28" fmla="*/ 1 w 3"/>
                  <a:gd name="T29" fmla="*/ 3 h 3"/>
                  <a:gd name="T30" fmla="*/ 0 w 3"/>
                  <a:gd name="T31" fmla="*/ 3 h 3"/>
                  <a:gd name="T32" fmla="*/ 0 w 3"/>
                  <a:gd name="T33" fmla="*/ 2 h 3"/>
                  <a:gd name="T34" fmla="*/ 1 w 3"/>
                  <a:gd name="T35" fmla="*/ 2 h 3"/>
                  <a:gd name="T36" fmla="*/ 1 w 3"/>
                  <a:gd name="T37" fmla="*/ 2 h 3"/>
                  <a:gd name="T38" fmla="*/ 1 w 3"/>
                  <a:gd name="T39" fmla="*/ 3 h 3"/>
                  <a:gd name="T40" fmla="*/ 1 w 3"/>
                  <a:gd name="T41" fmla="*/ 3 h 3"/>
                  <a:gd name="T42" fmla="*/ 2 w 3"/>
                  <a:gd name="T43" fmla="*/ 3 h 3"/>
                  <a:gd name="T44" fmla="*/ 2 w 3"/>
                  <a:gd name="T45" fmla="*/ 2 h 3"/>
                  <a:gd name="T46" fmla="*/ 2 w 3"/>
                  <a:gd name="T47" fmla="*/ 2 h 3"/>
                  <a:gd name="T48" fmla="*/ 2 w 3"/>
                  <a:gd name="T49" fmla="*/ 1 h 3"/>
                  <a:gd name="T50" fmla="*/ 2 w 3"/>
                  <a:gd name="T51" fmla="*/ 1 h 3"/>
                  <a:gd name="T52" fmla="*/ 2 w 3"/>
                  <a:gd name="T53" fmla="*/ 1 h 3"/>
                  <a:gd name="T54" fmla="*/ 1 w 3"/>
                  <a:gd name="T55" fmla="*/ 1 h 3"/>
                  <a:gd name="T56" fmla="*/ 1 w 3"/>
                  <a:gd name="T57" fmla="*/ 1 h 3"/>
                  <a:gd name="T58" fmla="*/ 1 w 3"/>
                  <a:gd name="T59" fmla="*/ 1 h 3"/>
                  <a:gd name="T60" fmla="*/ 1 w 3"/>
                  <a:gd name="T61" fmla="*/ 1 h 3"/>
                  <a:gd name="T62" fmla="*/ 0 w 3"/>
                  <a:gd name="T63" fmla="*/ 1 h 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3"/>
                  <a:gd name="T98" fmla="*/ 3 w 3"/>
                  <a:gd name="T99" fmla="*/ 3 h 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3">
                    <a:moveTo>
                      <a:pt x="0" y="1"/>
                    </a:moveTo>
                    <a:lnTo>
                      <a:pt x="0" y="1"/>
                    </a:lnTo>
                    <a:lnTo>
                      <a:pt x="1" y="1"/>
                    </a:lnTo>
                    <a:lnTo>
                      <a:pt x="2" y="0"/>
                    </a:lnTo>
                    <a:lnTo>
                      <a:pt x="2" y="1"/>
                    </a:lnTo>
                    <a:lnTo>
                      <a:pt x="3" y="1"/>
                    </a:lnTo>
                    <a:lnTo>
                      <a:pt x="3" y="2"/>
                    </a:lnTo>
                    <a:lnTo>
                      <a:pt x="3" y="3"/>
                    </a:lnTo>
                    <a:lnTo>
                      <a:pt x="2" y="3"/>
                    </a:lnTo>
                    <a:lnTo>
                      <a:pt x="1" y="3"/>
                    </a:lnTo>
                    <a:lnTo>
                      <a:pt x="0" y="3"/>
                    </a:lnTo>
                    <a:lnTo>
                      <a:pt x="0" y="2"/>
                    </a:lnTo>
                    <a:lnTo>
                      <a:pt x="0" y="1"/>
                    </a:lnTo>
                    <a:lnTo>
                      <a:pt x="1" y="2"/>
                    </a:lnTo>
                    <a:lnTo>
                      <a:pt x="1" y="3"/>
                    </a:lnTo>
                    <a:lnTo>
                      <a:pt x="2" y="3"/>
                    </a:lnTo>
                    <a:lnTo>
                      <a:pt x="2" y="2"/>
                    </a:lnTo>
                    <a:lnTo>
                      <a:pt x="2" y="1"/>
                    </a:lnTo>
                    <a:lnTo>
                      <a:pt x="1" y="1"/>
                    </a:lnTo>
                    <a:lnTo>
                      <a:pt x="1" y="2"/>
                    </a:lnTo>
                    <a:lnTo>
                      <a:pt x="0" y="1"/>
                    </a:lnTo>
                    <a:close/>
                  </a:path>
                </a:pathLst>
              </a:custGeom>
              <a:solidFill>
                <a:srgbClr val="DEDEDE"/>
              </a:solidFill>
              <a:ln w="9525">
                <a:noFill/>
                <a:round/>
                <a:headEnd/>
                <a:tailEnd/>
              </a:ln>
            </p:spPr>
            <p:txBody>
              <a:bodyPr/>
              <a:lstStyle/>
              <a:p>
                <a:pPr algn="l" rtl="0"/>
                <a:endParaRPr lang="en-US"/>
              </a:p>
            </p:txBody>
          </p:sp>
          <p:sp>
            <p:nvSpPr>
              <p:cNvPr id="24229" name="Freeform 202"/>
              <p:cNvSpPr>
                <a:spLocks/>
              </p:cNvSpPr>
              <p:nvPr/>
            </p:nvSpPr>
            <p:spPr bwMode="auto">
              <a:xfrm>
                <a:off x="2768" y="1927"/>
                <a:ext cx="3" cy="2"/>
              </a:xfrm>
              <a:custGeom>
                <a:avLst/>
                <a:gdLst>
                  <a:gd name="T0" fmla="*/ 3 w 3"/>
                  <a:gd name="T1" fmla="*/ 0 h 2"/>
                  <a:gd name="T2" fmla="*/ 1 w 3"/>
                  <a:gd name="T3" fmla="*/ 0 h 2"/>
                  <a:gd name="T4" fmla="*/ 1 w 3"/>
                  <a:gd name="T5" fmla="*/ 1 h 2"/>
                  <a:gd name="T6" fmla="*/ 1 w 3"/>
                  <a:gd name="T7" fmla="*/ 1 h 2"/>
                  <a:gd name="T8" fmla="*/ 1 w 3"/>
                  <a:gd name="T9" fmla="*/ 1 h 2"/>
                  <a:gd name="T10" fmla="*/ 2 w 3"/>
                  <a:gd name="T11" fmla="*/ 1 h 2"/>
                  <a:gd name="T12" fmla="*/ 2 w 3"/>
                  <a:gd name="T13" fmla="*/ 1 h 2"/>
                  <a:gd name="T14" fmla="*/ 3 w 3"/>
                  <a:gd name="T15" fmla="*/ 1 h 2"/>
                  <a:gd name="T16" fmla="*/ 3 w 3"/>
                  <a:gd name="T17" fmla="*/ 1 h 2"/>
                  <a:gd name="T18" fmla="*/ 3 w 3"/>
                  <a:gd name="T19" fmla="*/ 2 h 2"/>
                  <a:gd name="T20" fmla="*/ 3 w 3"/>
                  <a:gd name="T21" fmla="*/ 2 h 2"/>
                  <a:gd name="T22" fmla="*/ 2 w 3"/>
                  <a:gd name="T23" fmla="*/ 2 h 2"/>
                  <a:gd name="T24" fmla="*/ 1 w 3"/>
                  <a:gd name="T25" fmla="*/ 2 h 2"/>
                  <a:gd name="T26" fmla="*/ 1 w 3"/>
                  <a:gd name="T27" fmla="*/ 2 h 2"/>
                  <a:gd name="T28" fmla="*/ 0 w 3"/>
                  <a:gd name="T29" fmla="*/ 2 h 2"/>
                  <a:gd name="T30" fmla="*/ 0 w 3"/>
                  <a:gd name="T31" fmla="*/ 2 h 2"/>
                  <a:gd name="T32" fmla="*/ 0 w 3"/>
                  <a:gd name="T33" fmla="*/ 2 h 2"/>
                  <a:gd name="T34" fmla="*/ 1 w 3"/>
                  <a:gd name="T35" fmla="*/ 2 h 2"/>
                  <a:gd name="T36" fmla="*/ 1 w 3"/>
                  <a:gd name="T37" fmla="*/ 2 h 2"/>
                  <a:gd name="T38" fmla="*/ 1 w 3"/>
                  <a:gd name="T39" fmla="*/ 2 h 2"/>
                  <a:gd name="T40" fmla="*/ 1 w 3"/>
                  <a:gd name="T41" fmla="*/ 2 h 2"/>
                  <a:gd name="T42" fmla="*/ 2 w 3"/>
                  <a:gd name="T43" fmla="*/ 2 h 2"/>
                  <a:gd name="T44" fmla="*/ 2 w 3"/>
                  <a:gd name="T45" fmla="*/ 2 h 2"/>
                  <a:gd name="T46" fmla="*/ 2 w 3"/>
                  <a:gd name="T47" fmla="*/ 1 h 2"/>
                  <a:gd name="T48" fmla="*/ 2 w 3"/>
                  <a:gd name="T49" fmla="*/ 1 h 2"/>
                  <a:gd name="T50" fmla="*/ 2 w 3"/>
                  <a:gd name="T51" fmla="*/ 1 h 2"/>
                  <a:gd name="T52" fmla="*/ 1 w 3"/>
                  <a:gd name="T53" fmla="*/ 1 h 2"/>
                  <a:gd name="T54" fmla="*/ 1 w 3"/>
                  <a:gd name="T55" fmla="*/ 1 h 2"/>
                  <a:gd name="T56" fmla="*/ 1 w 3"/>
                  <a:gd name="T57" fmla="*/ 1 h 2"/>
                  <a:gd name="T58" fmla="*/ 1 w 3"/>
                  <a:gd name="T59" fmla="*/ 1 h 2"/>
                  <a:gd name="T60" fmla="*/ 1 w 3"/>
                  <a:gd name="T61" fmla="*/ 1 h 2"/>
                  <a:gd name="T62" fmla="*/ 0 w 3"/>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2"/>
                  <a:gd name="T98" fmla="*/ 3 w 3"/>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2">
                    <a:moveTo>
                      <a:pt x="0" y="0"/>
                    </a:moveTo>
                    <a:lnTo>
                      <a:pt x="3" y="0"/>
                    </a:lnTo>
                    <a:lnTo>
                      <a:pt x="1" y="0"/>
                    </a:lnTo>
                    <a:lnTo>
                      <a:pt x="1" y="1"/>
                    </a:lnTo>
                    <a:lnTo>
                      <a:pt x="2" y="1"/>
                    </a:lnTo>
                    <a:lnTo>
                      <a:pt x="3" y="1"/>
                    </a:lnTo>
                    <a:lnTo>
                      <a:pt x="3" y="2"/>
                    </a:lnTo>
                    <a:lnTo>
                      <a:pt x="2" y="2"/>
                    </a:lnTo>
                    <a:lnTo>
                      <a:pt x="1" y="2"/>
                    </a:lnTo>
                    <a:lnTo>
                      <a:pt x="0" y="2"/>
                    </a:lnTo>
                    <a:lnTo>
                      <a:pt x="1" y="2"/>
                    </a:lnTo>
                    <a:lnTo>
                      <a:pt x="2" y="2"/>
                    </a:lnTo>
                    <a:lnTo>
                      <a:pt x="2" y="1"/>
                    </a:lnTo>
                    <a:lnTo>
                      <a:pt x="1" y="1"/>
                    </a:lnTo>
                    <a:lnTo>
                      <a:pt x="0" y="1"/>
                    </a:lnTo>
                    <a:lnTo>
                      <a:pt x="0"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4230" name="Freeform 203"/>
              <p:cNvSpPr>
                <a:spLocks/>
              </p:cNvSpPr>
              <p:nvPr/>
            </p:nvSpPr>
            <p:spPr bwMode="auto">
              <a:xfrm>
                <a:off x="2725" y="1922"/>
                <a:ext cx="4" cy="4"/>
              </a:xfrm>
              <a:custGeom>
                <a:avLst/>
                <a:gdLst>
                  <a:gd name="T0" fmla="*/ 1 w 4"/>
                  <a:gd name="T1" fmla="*/ 1 h 4"/>
                  <a:gd name="T2" fmla="*/ 1 w 4"/>
                  <a:gd name="T3" fmla="*/ 1 h 4"/>
                  <a:gd name="T4" fmla="*/ 1 w 4"/>
                  <a:gd name="T5" fmla="*/ 1 h 4"/>
                  <a:gd name="T6" fmla="*/ 1 w 4"/>
                  <a:gd name="T7" fmla="*/ 1 h 4"/>
                  <a:gd name="T8" fmla="*/ 1 w 4"/>
                  <a:gd name="T9" fmla="*/ 1 h 4"/>
                  <a:gd name="T10" fmla="*/ 1 w 4"/>
                  <a:gd name="T11" fmla="*/ 2 h 4"/>
                  <a:gd name="T12" fmla="*/ 1 w 4"/>
                  <a:gd name="T13" fmla="*/ 2 h 4"/>
                  <a:gd name="T14" fmla="*/ 1 w 4"/>
                  <a:gd name="T15" fmla="*/ 3 h 4"/>
                  <a:gd name="T16" fmla="*/ 1 w 4"/>
                  <a:gd name="T17" fmla="*/ 3 h 4"/>
                  <a:gd name="T18" fmla="*/ 2 w 4"/>
                  <a:gd name="T19" fmla="*/ 2 h 4"/>
                  <a:gd name="T20" fmla="*/ 2 w 4"/>
                  <a:gd name="T21" fmla="*/ 2 h 4"/>
                  <a:gd name="T22" fmla="*/ 3 w 4"/>
                  <a:gd name="T23" fmla="*/ 1 h 4"/>
                  <a:gd name="T24" fmla="*/ 3 w 4"/>
                  <a:gd name="T25" fmla="*/ 1 h 4"/>
                  <a:gd name="T26" fmla="*/ 3 w 4"/>
                  <a:gd name="T27" fmla="*/ 1 h 4"/>
                  <a:gd name="T28" fmla="*/ 4 w 4"/>
                  <a:gd name="T29" fmla="*/ 1 h 4"/>
                  <a:gd name="T30" fmla="*/ 4 w 4"/>
                  <a:gd name="T31" fmla="*/ 1 h 4"/>
                  <a:gd name="T32" fmla="*/ 3 w 4"/>
                  <a:gd name="T33" fmla="*/ 2 h 4"/>
                  <a:gd name="T34" fmla="*/ 3 w 4"/>
                  <a:gd name="T35" fmla="*/ 3 h 4"/>
                  <a:gd name="T36" fmla="*/ 3 w 4"/>
                  <a:gd name="T37" fmla="*/ 3 h 4"/>
                  <a:gd name="T38" fmla="*/ 3 w 4"/>
                  <a:gd name="T39" fmla="*/ 3 h 4"/>
                  <a:gd name="T40" fmla="*/ 3 w 4"/>
                  <a:gd name="T41" fmla="*/ 4 h 4"/>
                  <a:gd name="T42" fmla="*/ 3 w 4"/>
                  <a:gd name="T43" fmla="*/ 4 h 4"/>
                  <a:gd name="T44" fmla="*/ 3 w 4"/>
                  <a:gd name="T45" fmla="*/ 4 h 4"/>
                  <a:gd name="T46" fmla="*/ 2 w 4"/>
                  <a:gd name="T47" fmla="*/ 4 h 4"/>
                  <a:gd name="T48" fmla="*/ 2 w 4"/>
                  <a:gd name="T49" fmla="*/ 4 h 4"/>
                  <a:gd name="T50" fmla="*/ 2 w 4"/>
                  <a:gd name="T51" fmla="*/ 4 h 4"/>
                  <a:gd name="T52" fmla="*/ 2 w 4"/>
                  <a:gd name="T53" fmla="*/ 3 h 4"/>
                  <a:gd name="T54" fmla="*/ 2 w 4"/>
                  <a:gd name="T55" fmla="*/ 3 h 4"/>
                  <a:gd name="T56" fmla="*/ 2 w 4"/>
                  <a:gd name="T57" fmla="*/ 4 h 4"/>
                  <a:gd name="T58" fmla="*/ 1 w 4"/>
                  <a:gd name="T59" fmla="*/ 4 h 4"/>
                  <a:gd name="T60" fmla="*/ 1 w 4"/>
                  <a:gd name="T61" fmla="*/ 4 h 4"/>
                  <a:gd name="T62" fmla="*/ 1 w 4"/>
                  <a:gd name="T63" fmla="*/ 4 h 4"/>
                  <a:gd name="T64" fmla="*/ 1 w 4"/>
                  <a:gd name="T65" fmla="*/ 3 h 4"/>
                  <a:gd name="T66" fmla="*/ 0 w 4"/>
                  <a:gd name="T67" fmla="*/ 3 h 4"/>
                  <a:gd name="T68" fmla="*/ 0 w 4"/>
                  <a:gd name="T69" fmla="*/ 2 h 4"/>
                  <a:gd name="T70" fmla="*/ 0 w 4"/>
                  <a:gd name="T71" fmla="*/ 2 h 4"/>
                  <a:gd name="T72" fmla="*/ 1 w 4"/>
                  <a:gd name="T73" fmla="*/ 1 h 4"/>
                  <a:gd name="T74" fmla="*/ 1 w 4"/>
                  <a:gd name="T75" fmla="*/ 1 h 4"/>
                  <a:gd name="T76" fmla="*/ 1 w 4"/>
                  <a:gd name="T77" fmla="*/ 0 h 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
                  <a:gd name="T118" fmla="*/ 0 h 4"/>
                  <a:gd name="T119" fmla="*/ 4 w 4"/>
                  <a:gd name="T120" fmla="*/ 4 h 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 h="4">
                    <a:moveTo>
                      <a:pt x="1" y="0"/>
                    </a:moveTo>
                    <a:lnTo>
                      <a:pt x="1" y="1"/>
                    </a:lnTo>
                    <a:lnTo>
                      <a:pt x="2" y="1"/>
                    </a:lnTo>
                    <a:lnTo>
                      <a:pt x="1" y="1"/>
                    </a:lnTo>
                    <a:lnTo>
                      <a:pt x="1" y="2"/>
                    </a:lnTo>
                    <a:lnTo>
                      <a:pt x="1" y="3"/>
                    </a:lnTo>
                    <a:lnTo>
                      <a:pt x="2" y="2"/>
                    </a:lnTo>
                    <a:lnTo>
                      <a:pt x="3" y="1"/>
                    </a:lnTo>
                    <a:lnTo>
                      <a:pt x="3" y="0"/>
                    </a:lnTo>
                    <a:lnTo>
                      <a:pt x="3" y="1"/>
                    </a:lnTo>
                    <a:lnTo>
                      <a:pt x="4" y="1"/>
                    </a:lnTo>
                    <a:lnTo>
                      <a:pt x="3" y="2"/>
                    </a:lnTo>
                    <a:lnTo>
                      <a:pt x="3" y="3"/>
                    </a:lnTo>
                    <a:lnTo>
                      <a:pt x="3" y="4"/>
                    </a:lnTo>
                    <a:lnTo>
                      <a:pt x="2" y="4"/>
                    </a:lnTo>
                    <a:lnTo>
                      <a:pt x="2" y="3"/>
                    </a:lnTo>
                    <a:lnTo>
                      <a:pt x="2" y="4"/>
                    </a:lnTo>
                    <a:lnTo>
                      <a:pt x="1" y="4"/>
                    </a:lnTo>
                    <a:lnTo>
                      <a:pt x="1" y="3"/>
                    </a:lnTo>
                    <a:lnTo>
                      <a:pt x="0" y="3"/>
                    </a:lnTo>
                    <a:lnTo>
                      <a:pt x="0" y="2"/>
                    </a:lnTo>
                    <a:lnTo>
                      <a:pt x="1" y="1"/>
                    </a:lnTo>
                    <a:lnTo>
                      <a:pt x="1"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4231" name="Freeform 204"/>
              <p:cNvSpPr>
                <a:spLocks/>
              </p:cNvSpPr>
              <p:nvPr/>
            </p:nvSpPr>
            <p:spPr bwMode="auto">
              <a:xfrm>
                <a:off x="2728" y="1922"/>
                <a:ext cx="3" cy="4"/>
              </a:xfrm>
              <a:custGeom>
                <a:avLst/>
                <a:gdLst>
                  <a:gd name="T0" fmla="*/ 1 w 3"/>
                  <a:gd name="T1" fmla="*/ 1 h 4"/>
                  <a:gd name="T2" fmla="*/ 1 w 3"/>
                  <a:gd name="T3" fmla="*/ 1 h 4"/>
                  <a:gd name="T4" fmla="*/ 1 w 3"/>
                  <a:gd name="T5" fmla="*/ 1 h 4"/>
                  <a:gd name="T6" fmla="*/ 2 w 3"/>
                  <a:gd name="T7" fmla="*/ 1 h 4"/>
                  <a:gd name="T8" fmla="*/ 2 w 3"/>
                  <a:gd name="T9" fmla="*/ 1 h 4"/>
                  <a:gd name="T10" fmla="*/ 2 w 3"/>
                  <a:gd name="T11" fmla="*/ 1 h 4"/>
                  <a:gd name="T12" fmla="*/ 2 w 3"/>
                  <a:gd name="T13" fmla="*/ 1 h 4"/>
                  <a:gd name="T14" fmla="*/ 2 w 3"/>
                  <a:gd name="T15" fmla="*/ 0 h 4"/>
                  <a:gd name="T16" fmla="*/ 2 w 3"/>
                  <a:gd name="T17" fmla="*/ 0 h 4"/>
                  <a:gd name="T18" fmla="*/ 2 w 3"/>
                  <a:gd name="T19" fmla="*/ 0 h 4"/>
                  <a:gd name="T20" fmla="*/ 2 w 3"/>
                  <a:gd name="T21" fmla="*/ 0 h 4"/>
                  <a:gd name="T22" fmla="*/ 2 w 3"/>
                  <a:gd name="T23" fmla="*/ 0 h 4"/>
                  <a:gd name="T24" fmla="*/ 2 w 3"/>
                  <a:gd name="T25" fmla="*/ 1 h 4"/>
                  <a:gd name="T26" fmla="*/ 2 w 3"/>
                  <a:gd name="T27" fmla="*/ 1 h 4"/>
                  <a:gd name="T28" fmla="*/ 2 w 3"/>
                  <a:gd name="T29" fmla="*/ 1 h 4"/>
                  <a:gd name="T30" fmla="*/ 2 w 3"/>
                  <a:gd name="T31" fmla="*/ 2 h 4"/>
                  <a:gd name="T32" fmla="*/ 2 w 3"/>
                  <a:gd name="T33" fmla="*/ 2 h 4"/>
                  <a:gd name="T34" fmla="*/ 1 w 3"/>
                  <a:gd name="T35" fmla="*/ 2 h 4"/>
                  <a:gd name="T36" fmla="*/ 1 w 3"/>
                  <a:gd name="T37" fmla="*/ 2 h 4"/>
                  <a:gd name="T38" fmla="*/ 1 w 3"/>
                  <a:gd name="T39" fmla="*/ 3 h 4"/>
                  <a:gd name="T40" fmla="*/ 1 w 3"/>
                  <a:gd name="T41" fmla="*/ 3 h 4"/>
                  <a:gd name="T42" fmla="*/ 1 w 3"/>
                  <a:gd name="T43" fmla="*/ 3 h 4"/>
                  <a:gd name="T44" fmla="*/ 2 w 3"/>
                  <a:gd name="T45" fmla="*/ 3 h 4"/>
                  <a:gd name="T46" fmla="*/ 2 w 3"/>
                  <a:gd name="T47" fmla="*/ 2 h 4"/>
                  <a:gd name="T48" fmla="*/ 2 w 3"/>
                  <a:gd name="T49" fmla="*/ 2 h 4"/>
                  <a:gd name="T50" fmla="*/ 2 w 3"/>
                  <a:gd name="T51" fmla="*/ 2 h 4"/>
                  <a:gd name="T52" fmla="*/ 2 w 3"/>
                  <a:gd name="T53" fmla="*/ 2 h 4"/>
                  <a:gd name="T54" fmla="*/ 3 w 3"/>
                  <a:gd name="T55" fmla="*/ 2 h 4"/>
                  <a:gd name="T56" fmla="*/ 3 w 3"/>
                  <a:gd name="T57" fmla="*/ 2 h 4"/>
                  <a:gd name="T58" fmla="*/ 3 w 3"/>
                  <a:gd name="T59" fmla="*/ 3 h 4"/>
                  <a:gd name="T60" fmla="*/ 3 w 3"/>
                  <a:gd name="T61" fmla="*/ 3 h 4"/>
                  <a:gd name="T62" fmla="*/ 3 w 3"/>
                  <a:gd name="T63" fmla="*/ 3 h 4"/>
                  <a:gd name="T64" fmla="*/ 2 w 3"/>
                  <a:gd name="T65" fmla="*/ 3 h 4"/>
                  <a:gd name="T66" fmla="*/ 2 w 3"/>
                  <a:gd name="T67" fmla="*/ 3 h 4"/>
                  <a:gd name="T68" fmla="*/ 2 w 3"/>
                  <a:gd name="T69" fmla="*/ 3 h 4"/>
                  <a:gd name="T70" fmla="*/ 1 w 3"/>
                  <a:gd name="T71" fmla="*/ 3 h 4"/>
                  <a:gd name="T72" fmla="*/ 1 w 3"/>
                  <a:gd name="T73" fmla="*/ 4 h 4"/>
                  <a:gd name="T74" fmla="*/ 1 w 3"/>
                  <a:gd name="T75" fmla="*/ 4 h 4"/>
                  <a:gd name="T76" fmla="*/ 0 w 3"/>
                  <a:gd name="T77" fmla="*/ 4 h 4"/>
                  <a:gd name="T78" fmla="*/ 0 w 3"/>
                  <a:gd name="T79" fmla="*/ 4 h 4"/>
                  <a:gd name="T80" fmla="*/ 0 w 3"/>
                  <a:gd name="T81" fmla="*/ 4 h 4"/>
                  <a:gd name="T82" fmla="*/ 0 w 3"/>
                  <a:gd name="T83" fmla="*/ 4 h 4"/>
                  <a:gd name="T84" fmla="*/ 0 w 3"/>
                  <a:gd name="T85" fmla="*/ 4 h 4"/>
                  <a:gd name="T86" fmla="*/ 0 w 3"/>
                  <a:gd name="T87" fmla="*/ 4 h 4"/>
                  <a:gd name="T88" fmla="*/ 0 w 3"/>
                  <a:gd name="T89" fmla="*/ 4 h 4"/>
                  <a:gd name="T90" fmla="*/ 0 w 3"/>
                  <a:gd name="T91" fmla="*/ 3 h 4"/>
                  <a:gd name="T92" fmla="*/ 0 w 3"/>
                  <a:gd name="T93" fmla="*/ 3 h 4"/>
                  <a:gd name="T94" fmla="*/ 0 w 3"/>
                  <a:gd name="T95" fmla="*/ 3 h 4"/>
                  <a:gd name="T96" fmla="*/ 1 w 3"/>
                  <a:gd name="T97" fmla="*/ 2 h 4"/>
                  <a:gd name="T98" fmla="*/ 1 w 3"/>
                  <a:gd name="T99" fmla="*/ 2 h 4"/>
                  <a:gd name="T100" fmla="*/ 1 w 3"/>
                  <a:gd name="T101" fmla="*/ 1 h 4"/>
                  <a:gd name="T102" fmla="*/ 1 w 3"/>
                  <a:gd name="T103" fmla="*/ 1 h 4"/>
                  <a:gd name="T104" fmla="*/ 1 w 3"/>
                  <a:gd name="T105" fmla="*/ 1 h 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
                  <a:gd name="T160" fmla="*/ 0 h 4"/>
                  <a:gd name="T161" fmla="*/ 3 w 3"/>
                  <a:gd name="T162" fmla="*/ 4 h 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 h="4">
                    <a:moveTo>
                      <a:pt x="1" y="1"/>
                    </a:moveTo>
                    <a:lnTo>
                      <a:pt x="1" y="1"/>
                    </a:lnTo>
                    <a:lnTo>
                      <a:pt x="2" y="1"/>
                    </a:lnTo>
                    <a:lnTo>
                      <a:pt x="2" y="0"/>
                    </a:lnTo>
                    <a:lnTo>
                      <a:pt x="2" y="1"/>
                    </a:lnTo>
                    <a:lnTo>
                      <a:pt x="2" y="2"/>
                    </a:lnTo>
                    <a:lnTo>
                      <a:pt x="1" y="2"/>
                    </a:lnTo>
                    <a:lnTo>
                      <a:pt x="1" y="3"/>
                    </a:lnTo>
                    <a:lnTo>
                      <a:pt x="2" y="3"/>
                    </a:lnTo>
                    <a:lnTo>
                      <a:pt x="2" y="2"/>
                    </a:lnTo>
                    <a:lnTo>
                      <a:pt x="3" y="2"/>
                    </a:lnTo>
                    <a:lnTo>
                      <a:pt x="3" y="3"/>
                    </a:lnTo>
                    <a:lnTo>
                      <a:pt x="2" y="3"/>
                    </a:lnTo>
                    <a:lnTo>
                      <a:pt x="1" y="3"/>
                    </a:lnTo>
                    <a:lnTo>
                      <a:pt x="1" y="4"/>
                    </a:lnTo>
                    <a:lnTo>
                      <a:pt x="0" y="4"/>
                    </a:lnTo>
                    <a:lnTo>
                      <a:pt x="0" y="3"/>
                    </a:lnTo>
                    <a:lnTo>
                      <a:pt x="1" y="2"/>
                    </a:lnTo>
                    <a:lnTo>
                      <a:pt x="1" y="1"/>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4232" name="Freeform 205"/>
              <p:cNvSpPr>
                <a:spLocks/>
              </p:cNvSpPr>
              <p:nvPr/>
            </p:nvSpPr>
            <p:spPr bwMode="auto">
              <a:xfrm>
                <a:off x="2730" y="1922"/>
                <a:ext cx="3" cy="4"/>
              </a:xfrm>
              <a:custGeom>
                <a:avLst/>
                <a:gdLst>
                  <a:gd name="T0" fmla="*/ 3 w 3"/>
                  <a:gd name="T1" fmla="*/ 0 h 4"/>
                  <a:gd name="T2" fmla="*/ 3 w 3"/>
                  <a:gd name="T3" fmla="*/ 0 h 4"/>
                  <a:gd name="T4" fmla="*/ 3 w 3"/>
                  <a:gd name="T5" fmla="*/ 0 h 4"/>
                  <a:gd name="T6" fmla="*/ 3 w 3"/>
                  <a:gd name="T7" fmla="*/ 0 h 4"/>
                  <a:gd name="T8" fmla="*/ 3 w 3"/>
                  <a:gd name="T9" fmla="*/ 0 h 4"/>
                  <a:gd name="T10" fmla="*/ 3 w 3"/>
                  <a:gd name="T11" fmla="*/ 0 h 4"/>
                  <a:gd name="T12" fmla="*/ 2 w 3"/>
                  <a:gd name="T13" fmla="*/ 0 h 4"/>
                  <a:gd name="T14" fmla="*/ 2 w 3"/>
                  <a:gd name="T15" fmla="*/ 0 h 4"/>
                  <a:gd name="T16" fmla="*/ 2 w 3"/>
                  <a:gd name="T17" fmla="*/ 0 h 4"/>
                  <a:gd name="T18" fmla="*/ 1 w 3"/>
                  <a:gd name="T19" fmla="*/ 0 h 4"/>
                  <a:gd name="T20" fmla="*/ 1 w 3"/>
                  <a:gd name="T21" fmla="*/ 0 h 4"/>
                  <a:gd name="T22" fmla="*/ 1 w 3"/>
                  <a:gd name="T23" fmla="*/ 1 h 4"/>
                  <a:gd name="T24" fmla="*/ 1 w 3"/>
                  <a:gd name="T25" fmla="*/ 1 h 4"/>
                  <a:gd name="T26" fmla="*/ 1 w 3"/>
                  <a:gd name="T27" fmla="*/ 1 h 4"/>
                  <a:gd name="T28" fmla="*/ 0 w 3"/>
                  <a:gd name="T29" fmla="*/ 1 h 4"/>
                  <a:gd name="T30" fmla="*/ 0 w 3"/>
                  <a:gd name="T31" fmla="*/ 1 h 4"/>
                  <a:gd name="T32" fmla="*/ 0 w 3"/>
                  <a:gd name="T33" fmla="*/ 1 h 4"/>
                  <a:gd name="T34" fmla="*/ 0 w 3"/>
                  <a:gd name="T35" fmla="*/ 1 h 4"/>
                  <a:gd name="T36" fmla="*/ 0 w 3"/>
                  <a:gd name="T37" fmla="*/ 2 h 4"/>
                  <a:gd name="T38" fmla="*/ 0 w 3"/>
                  <a:gd name="T39" fmla="*/ 2 h 4"/>
                  <a:gd name="T40" fmla="*/ 0 w 3"/>
                  <a:gd name="T41" fmla="*/ 2 h 4"/>
                  <a:gd name="T42" fmla="*/ 0 w 3"/>
                  <a:gd name="T43" fmla="*/ 2 h 4"/>
                  <a:gd name="T44" fmla="*/ 1 w 3"/>
                  <a:gd name="T45" fmla="*/ 2 h 4"/>
                  <a:gd name="T46" fmla="*/ 1 w 3"/>
                  <a:gd name="T47" fmla="*/ 2 h 4"/>
                  <a:gd name="T48" fmla="*/ 1 w 3"/>
                  <a:gd name="T49" fmla="*/ 1 h 4"/>
                  <a:gd name="T50" fmla="*/ 1 w 3"/>
                  <a:gd name="T51" fmla="*/ 1 h 4"/>
                  <a:gd name="T52" fmla="*/ 1 w 3"/>
                  <a:gd name="T53" fmla="*/ 1 h 4"/>
                  <a:gd name="T54" fmla="*/ 1 w 3"/>
                  <a:gd name="T55" fmla="*/ 2 h 4"/>
                  <a:gd name="T56" fmla="*/ 1 w 3"/>
                  <a:gd name="T57" fmla="*/ 2 h 4"/>
                  <a:gd name="T58" fmla="*/ 1 w 3"/>
                  <a:gd name="T59" fmla="*/ 2 h 4"/>
                  <a:gd name="T60" fmla="*/ 1 w 3"/>
                  <a:gd name="T61" fmla="*/ 3 h 4"/>
                  <a:gd name="T62" fmla="*/ 1 w 3"/>
                  <a:gd name="T63" fmla="*/ 3 h 4"/>
                  <a:gd name="T64" fmla="*/ 1 w 3"/>
                  <a:gd name="T65" fmla="*/ 3 h 4"/>
                  <a:gd name="T66" fmla="*/ 1 w 3"/>
                  <a:gd name="T67" fmla="*/ 3 h 4"/>
                  <a:gd name="T68" fmla="*/ 1 w 3"/>
                  <a:gd name="T69" fmla="*/ 4 h 4"/>
                  <a:gd name="T70" fmla="*/ 1 w 3"/>
                  <a:gd name="T71" fmla="*/ 4 h 4"/>
                  <a:gd name="T72" fmla="*/ 1 w 3"/>
                  <a:gd name="T73" fmla="*/ 4 h 4"/>
                  <a:gd name="T74" fmla="*/ 1 w 3"/>
                  <a:gd name="T75" fmla="*/ 4 h 4"/>
                  <a:gd name="T76" fmla="*/ 1 w 3"/>
                  <a:gd name="T77" fmla="*/ 4 h 4"/>
                  <a:gd name="T78" fmla="*/ 1 w 3"/>
                  <a:gd name="T79" fmla="*/ 3 h 4"/>
                  <a:gd name="T80" fmla="*/ 1 w 3"/>
                  <a:gd name="T81" fmla="*/ 3 h 4"/>
                  <a:gd name="T82" fmla="*/ 1 w 3"/>
                  <a:gd name="T83" fmla="*/ 3 h 4"/>
                  <a:gd name="T84" fmla="*/ 1 w 3"/>
                  <a:gd name="T85" fmla="*/ 3 h 4"/>
                  <a:gd name="T86" fmla="*/ 2 w 3"/>
                  <a:gd name="T87" fmla="*/ 3 h 4"/>
                  <a:gd name="T88" fmla="*/ 2 w 3"/>
                  <a:gd name="T89" fmla="*/ 2 h 4"/>
                  <a:gd name="T90" fmla="*/ 2 w 3"/>
                  <a:gd name="T91" fmla="*/ 2 h 4"/>
                  <a:gd name="T92" fmla="*/ 2 w 3"/>
                  <a:gd name="T93" fmla="*/ 2 h 4"/>
                  <a:gd name="T94" fmla="*/ 2 w 3"/>
                  <a:gd name="T95" fmla="*/ 1 h 4"/>
                  <a:gd name="T96" fmla="*/ 2 w 3"/>
                  <a:gd name="T97" fmla="*/ 1 h 4"/>
                  <a:gd name="T98" fmla="*/ 3 w 3"/>
                  <a:gd name="T99" fmla="*/ 1 h 4"/>
                  <a:gd name="T100" fmla="*/ 3 w 3"/>
                  <a:gd name="T101" fmla="*/ 1 h 4"/>
                  <a:gd name="T102" fmla="*/ 3 w 3"/>
                  <a:gd name="T103" fmla="*/ 1 h 4"/>
                  <a:gd name="T104" fmla="*/ 3 w 3"/>
                  <a:gd name="T105" fmla="*/ 1 h 4"/>
                  <a:gd name="T106" fmla="*/ 3 w 3"/>
                  <a:gd name="T107" fmla="*/ 1 h 4"/>
                  <a:gd name="T108" fmla="*/ 3 w 3"/>
                  <a:gd name="T109" fmla="*/ 1 h 4"/>
                  <a:gd name="T110" fmla="*/ 3 w 3"/>
                  <a:gd name="T111" fmla="*/ 0 h 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
                  <a:gd name="T169" fmla="*/ 0 h 4"/>
                  <a:gd name="T170" fmla="*/ 3 w 3"/>
                  <a:gd name="T171" fmla="*/ 4 h 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 h="4">
                    <a:moveTo>
                      <a:pt x="3" y="0"/>
                    </a:moveTo>
                    <a:lnTo>
                      <a:pt x="3" y="0"/>
                    </a:lnTo>
                    <a:lnTo>
                      <a:pt x="2" y="0"/>
                    </a:lnTo>
                    <a:lnTo>
                      <a:pt x="1" y="0"/>
                    </a:lnTo>
                    <a:lnTo>
                      <a:pt x="1" y="1"/>
                    </a:lnTo>
                    <a:lnTo>
                      <a:pt x="0" y="1"/>
                    </a:lnTo>
                    <a:lnTo>
                      <a:pt x="0" y="2"/>
                    </a:lnTo>
                    <a:lnTo>
                      <a:pt x="1" y="2"/>
                    </a:lnTo>
                    <a:lnTo>
                      <a:pt x="1" y="1"/>
                    </a:lnTo>
                    <a:lnTo>
                      <a:pt x="1" y="2"/>
                    </a:lnTo>
                    <a:lnTo>
                      <a:pt x="1" y="3"/>
                    </a:lnTo>
                    <a:lnTo>
                      <a:pt x="1" y="4"/>
                    </a:lnTo>
                    <a:lnTo>
                      <a:pt x="1" y="3"/>
                    </a:lnTo>
                    <a:lnTo>
                      <a:pt x="2" y="3"/>
                    </a:lnTo>
                    <a:lnTo>
                      <a:pt x="2" y="2"/>
                    </a:lnTo>
                    <a:lnTo>
                      <a:pt x="2" y="1"/>
                    </a:lnTo>
                    <a:lnTo>
                      <a:pt x="3" y="1"/>
                    </a:lnTo>
                    <a:lnTo>
                      <a:pt x="3"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4233" name="Freeform 206"/>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2 w 4"/>
                  <a:gd name="T75" fmla="*/ 2 h 3"/>
                  <a:gd name="T76" fmla="*/ 2 w 4"/>
                  <a:gd name="T77" fmla="*/ 2 h 3"/>
                  <a:gd name="T78" fmla="*/ 2 w 4"/>
                  <a:gd name="T79" fmla="*/ 1 h 3"/>
                  <a:gd name="T80" fmla="*/ 2 w 4"/>
                  <a:gd name="T81" fmla="*/ 1 h 3"/>
                  <a:gd name="T82" fmla="*/ 2 w 4"/>
                  <a:gd name="T83" fmla="*/ 1 h 3"/>
                  <a:gd name="T84" fmla="*/ 3 w 4"/>
                  <a:gd name="T85" fmla="*/ 2 h 3"/>
                  <a:gd name="T86" fmla="*/ 3 w 4"/>
                  <a:gd name="T87" fmla="*/ 2 h 3"/>
                  <a:gd name="T88" fmla="*/ 3 w 4"/>
                  <a:gd name="T89" fmla="*/ 2 h 3"/>
                  <a:gd name="T90" fmla="*/ 2 w 4"/>
                  <a:gd name="T91" fmla="*/ 2 h 3"/>
                  <a:gd name="T92" fmla="*/ 2 w 4"/>
                  <a:gd name="T93" fmla="*/ 2 h 3"/>
                  <a:gd name="T94" fmla="*/ 2 w 4"/>
                  <a:gd name="T95" fmla="*/ 2 h 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
                  <a:gd name="T145" fmla="*/ 0 h 3"/>
                  <a:gd name="T146" fmla="*/ 4 w 4"/>
                  <a:gd name="T147" fmla="*/ 3 h 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lnTo>
                      <a:pt x="2" y="2"/>
                    </a:lnTo>
                    <a:lnTo>
                      <a:pt x="2" y="1"/>
                    </a:lnTo>
                    <a:lnTo>
                      <a:pt x="3" y="1"/>
                    </a:lnTo>
                    <a:lnTo>
                      <a:pt x="3" y="2"/>
                    </a:lnTo>
                    <a:lnTo>
                      <a:pt x="2" y="2"/>
                    </a:lnTo>
                    <a:lnTo>
                      <a:pt x="4" y="2"/>
                    </a:lnTo>
                    <a:close/>
                  </a:path>
                </a:pathLst>
              </a:custGeom>
              <a:solidFill>
                <a:srgbClr val="DEDEDE"/>
              </a:solidFill>
              <a:ln w="9525">
                <a:noFill/>
                <a:round/>
                <a:headEnd/>
                <a:tailEnd/>
              </a:ln>
            </p:spPr>
            <p:txBody>
              <a:bodyPr/>
              <a:lstStyle/>
              <a:p>
                <a:pPr algn="l" rtl="0"/>
                <a:endParaRPr lang="en-US"/>
              </a:p>
            </p:txBody>
          </p:sp>
        </p:grpSp>
        <p:sp>
          <p:nvSpPr>
            <p:cNvPr id="23907" name="Freeform 207"/>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
                <a:gd name="T112" fmla="*/ 0 h 3"/>
                <a:gd name="T113" fmla="*/ 4 w 4"/>
                <a:gd name="T114" fmla="*/ 3 h 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close/>
                </a:path>
              </a:pathLst>
            </a:custGeom>
            <a:noFill/>
            <a:ln w="1588">
              <a:solidFill>
                <a:srgbClr val="DEDEDE"/>
              </a:solidFill>
              <a:prstDash val="solid"/>
              <a:round/>
              <a:headEnd/>
              <a:tailEnd/>
            </a:ln>
          </p:spPr>
          <p:txBody>
            <a:bodyPr/>
            <a:lstStyle/>
            <a:p>
              <a:pPr algn="l" rtl="0"/>
              <a:endParaRPr lang="en-US"/>
            </a:p>
          </p:txBody>
        </p:sp>
        <p:sp>
          <p:nvSpPr>
            <p:cNvPr id="23908" name="Freeform 208"/>
            <p:cNvSpPr>
              <a:spLocks/>
            </p:cNvSpPr>
            <p:nvPr/>
          </p:nvSpPr>
          <p:spPr bwMode="auto">
            <a:xfrm>
              <a:off x="2736"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0 w 1"/>
                <a:gd name="T17" fmla="*/ 0 h 1"/>
                <a:gd name="T18" fmla="*/ 0 w 1"/>
                <a:gd name="T19" fmla="*/ 0 h 1"/>
                <a:gd name="T20" fmla="*/ 1 w 1"/>
                <a:gd name="T21" fmla="*/ 0 h 1"/>
                <a:gd name="T22" fmla="*/ 1 w 1"/>
                <a:gd name="T23" fmla="*/ 1 h 1"/>
                <a:gd name="T24" fmla="*/ 1 w 1"/>
                <a:gd name="T25" fmla="*/ 1 h 1"/>
                <a:gd name="T26" fmla="*/ 1 w 1"/>
                <a:gd name="T27" fmla="*/ 1 h 1"/>
                <a:gd name="T28" fmla="*/ 1 w 1"/>
                <a:gd name="T29" fmla="*/ 1 h 1"/>
                <a:gd name="T30" fmla="*/ 1 w 1"/>
                <a:gd name="T31" fmla="*/ 1 h 1"/>
                <a:gd name="T32" fmla="*/ 0 w 1"/>
                <a:gd name="T33" fmla="*/ 1 h 1"/>
                <a:gd name="T34" fmla="*/ 0 w 1"/>
                <a:gd name="T35" fmla="*/ 1 h 1"/>
                <a:gd name="T36" fmla="*/ 0 w 1"/>
                <a:gd name="T37" fmla="*/ 1 h 1"/>
                <a:gd name="T38" fmla="*/ 0 w 1"/>
                <a:gd name="T39" fmla="*/ 1 h 1"/>
                <a:gd name="T40" fmla="*/ 0 w 1"/>
                <a:gd name="T41" fmla="*/ 1 h 1"/>
                <a:gd name="T42" fmla="*/ 0 w 1"/>
                <a:gd name="T43" fmla="*/ 1 h 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
                <a:gd name="T67" fmla="*/ 0 h 1"/>
                <a:gd name="T68" fmla="*/ 1 w 1"/>
                <a:gd name="T69" fmla="*/ 1 h 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 h="1">
                  <a:moveTo>
                    <a:pt x="0" y="1"/>
                  </a:moveTo>
                  <a:lnTo>
                    <a:pt x="0" y="1"/>
                  </a:lnTo>
                  <a:lnTo>
                    <a:pt x="0" y="0"/>
                  </a:lnTo>
                  <a:lnTo>
                    <a:pt x="1" y="0"/>
                  </a:lnTo>
                  <a:lnTo>
                    <a:pt x="1" y="1"/>
                  </a:lnTo>
                  <a:lnTo>
                    <a:pt x="0" y="1"/>
                  </a:lnTo>
                  <a:close/>
                </a:path>
              </a:pathLst>
            </a:custGeom>
            <a:noFill/>
            <a:ln w="1588">
              <a:solidFill>
                <a:srgbClr val="DEDEDE"/>
              </a:solidFill>
              <a:prstDash val="solid"/>
              <a:round/>
              <a:headEnd/>
              <a:tailEnd/>
            </a:ln>
          </p:spPr>
          <p:txBody>
            <a:bodyPr/>
            <a:lstStyle/>
            <a:p>
              <a:pPr algn="l" rtl="0"/>
              <a:endParaRPr lang="en-US"/>
            </a:p>
          </p:txBody>
        </p:sp>
        <p:sp>
          <p:nvSpPr>
            <p:cNvPr id="23909" name="Freeform 209"/>
            <p:cNvSpPr>
              <a:spLocks/>
            </p:cNvSpPr>
            <p:nvPr/>
          </p:nvSpPr>
          <p:spPr bwMode="auto">
            <a:xfrm>
              <a:off x="2732" y="1923"/>
              <a:ext cx="3" cy="3"/>
            </a:xfrm>
            <a:custGeom>
              <a:avLst/>
              <a:gdLst>
                <a:gd name="T0" fmla="*/ 1 w 3"/>
                <a:gd name="T1" fmla="*/ 0 h 3"/>
                <a:gd name="T2" fmla="*/ 1 w 3"/>
                <a:gd name="T3" fmla="*/ 0 h 3"/>
                <a:gd name="T4" fmla="*/ 2 w 3"/>
                <a:gd name="T5" fmla="*/ 0 h 3"/>
                <a:gd name="T6" fmla="*/ 2 w 3"/>
                <a:gd name="T7" fmla="*/ 0 h 3"/>
                <a:gd name="T8" fmla="*/ 3 w 3"/>
                <a:gd name="T9" fmla="*/ 0 h 3"/>
                <a:gd name="T10" fmla="*/ 3 w 3"/>
                <a:gd name="T11" fmla="*/ 0 h 3"/>
                <a:gd name="T12" fmla="*/ 3 w 3"/>
                <a:gd name="T13" fmla="*/ 0 h 3"/>
                <a:gd name="T14" fmla="*/ 2 w 3"/>
                <a:gd name="T15" fmla="*/ 1 h 3"/>
                <a:gd name="T16" fmla="*/ 2 w 3"/>
                <a:gd name="T17" fmla="*/ 1 h 3"/>
                <a:gd name="T18" fmla="*/ 2 w 3"/>
                <a:gd name="T19" fmla="*/ 1 h 3"/>
                <a:gd name="T20" fmla="*/ 2 w 3"/>
                <a:gd name="T21" fmla="*/ 2 h 3"/>
                <a:gd name="T22" fmla="*/ 3 w 3"/>
                <a:gd name="T23" fmla="*/ 2 h 3"/>
                <a:gd name="T24" fmla="*/ 3 w 3"/>
                <a:gd name="T25" fmla="*/ 2 h 3"/>
                <a:gd name="T26" fmla="*/ 3 w 3"/>
                <a:gd name="T27" fmla="*/ 2 h 3"/>
                <a:gd name="T28" fmla="*/ 3 w 3"/>
                <a:gd name="T29" fmla="*/ 2 h 3"/>
                <a:gd name="T30" fmla="*/ 3 w 3"/>
                <a:gd name="T31" fmla="*/ 3 h 3"/>
                <a:gd name="T32" fmla="*/ 3 w 3"/>
                <a:gd name="T33" fmla="*/ 2 h 3"/>
                <a:gd name="T34" fmla="*/ 2 w 3"/>
                <a:gd name="T35" fmla="*/ 2 h 3"/>
                <a:gd name="T36" fmla="*/ 2 w 3"/>
                <a:gd name="T37" fmla="*/ 2 h 3"/>
                <a:gd name="T38" fmla="*/ 1 w 3"/>
                <a:gd name="T39" fmla="*/ 1 h 3"/>
                <a:gd name="T40" fmla="*/ 1 w 3"/>
                <a:gd name="T41" fmla="*/ 1 h 3"/>
                <a:gd name="T42" fmla="*/ 1 w 3"/>
                <a:gd name="T43" fmla="*/ 2 h 3"/>
                <a:gd name="T44" fmla="*/ 1 w 3"/>
                <a:gd name="T45" fmla="*/ 2 h 3"/>
                <a:gd name="T46" fmla="*/ 1 w 3"/>
                <a:gd name="T47" fmla="*/ 2 h 3"/>
                <a:gd name="T48" fmla="*/ 1 w 3"/>
                <a:gd name="T49" fmla="*/ 2 h 3"/>
                <a:gd name="T50" fmla="*/ 0 w 3"/>
                <a:gd name="T51" fmla="*/ 2 h 3"/>
                <a:gd name="T52" fmla="*/ 0 w 3"/>
                <a:gd name="T53" fmla="*/ 2 h 3"/>
                <a:gd name="T54" fmla="*/ 0 w 3"/>
                <a:gd name="T55" fmla="*/ 2 h 3"/>
                <a:gd name="T56" fmla="*/ 0 w 3"/>
                <a:gd name="T57" fmla="*/ 2 h 3"/>
                <a:gd name="T58" fmla="*/ 0 w 3"/>
                <a:gd name="T59" fmla="*/ 1 h 3"/>
                <a:gd name="T60" fmla="*/ 0 w 3"/>
                <a:gd name="T61" fmla="*/ 1 h 3"/>
                <a:gd name="T62" fmla="*/ 1 w 3"/>
                <a:gd name="T63" fmla="*/ 0 h 3"/>
                <a:gd name="T64" fmla="*/ 1 w 3"/>
                <a:gd name="T65" fmla="*/ 0 h 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
                <a:gd name="T100" fmla="*/ 0 h 3"/>
                <a:gd name="T101" fmla="*/ 3 w 3"/>
                <a:gd name="T102" fmla="*/ 3 h 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 h="3">
                  <a:moveTo>
                    <a:pt x="1" y="0"/>
                  </a:moveTo>
                  <a:lnTo>
                    <a:pt x="1" y="0"/>
                  </a:lnTo>
                  <a:lnTo>
                    <a:pt x="2" y="0"/>
                  </a:lnTo>
                  <a:lnTo>
                    <a:pt x="3" y="0"/>
                  </a:lnTo>
                  <a:lnTo>
                    <a:pt x="3" y="1"/>
                  </a:lnTo>
                  <a:lnTo>
                    <a:pt x="2" y="1"/>
                  </a:lnTo>
                  <a:lnTo>
                    <a:pt x="2" y="2"/>
                  </a:lnTo>
                  <a:lnTo>
                    <a:pt x="3" y="2"/>
                  </a:lnTo>
                  <a:lnTo>
                    <a:pt x="3" y="3"/>
                  </a:lnTo>
                  <a:lnTo>
                    <a:pt x="3" y="2"/>
                  </a:lnTo>
                  <a:lnTo>
                    <a:pt x="2" y="2"/>
                  </a:lnTo>
                  <a:lnTo>
                    <a:pt x="1" y="2"/>
                  </a:lnTo>
                  <a:lnTo>
                    <a:pt x="1" y="1"/>
                  </a:lnTo>
                  <a:lnTo>
                    <a:pt x="1" y="2"/>
                  </a:lnTo>
                  <a:lnTo>
                    <a:pt x="0" y="2"/>
                  </a:lnTo>
                  <a:lnTo>
                    <a:pt x="0" y="1"/>
                  </a:lnTo>
                  <a:lnTo>
                    <a:pt x="0" y="0"/>
                  </a:lnTo>
                  <a:lnTo>
                    <a:pt x="1"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3910" name="Freeform 210"/>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0 h 1"/>
                <a:gd name="T8" fmla="*/ 0 w 1"/>
                <a:gd name="T9" fmla="*/ 0 h 1"/>
                <a:gd name="T10" fmla="*/ 0 w 1"/>
                <a:gd name="T11" fmla="*/ 0 h 1"/>
                <a:gd name="T12" fmla="*/ 1 w 1"/>
                <a:gd name="T13" fmla="*/ 0 h 1"/>
                <a:gd name="T14" fmla="*/ 1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1 h 1"/>
                <a:gd name="T32" fmla="*/ 1 w 1"/>
                <a:gd name="T33" fmla="*/ 1 h 1"/>
                <a:gd name="T34" fmla="*/ 0 w 1"/>
                <a:gd name="T35" fmla="*/ 1 h 1"/>
                <a:gd name="T36" fmla="*/ 0 w 1"/>
                <a:gd name="T37" fmla="*/ 1 h 1"/>
                <a:gd name="T38" fmla="*/ 0 w 1"/>
                <a:gd name="T39" fmla="*/ 1 h 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
                <a:gd name="T61" fmla="*/ 0 h 1"/>
                <a:gd name="T62" fmla="*/ 1 w 1"/>
                <a:gd name="T63" fmla="*/ 1 h 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 h="1">
                  <a:moveTo>
                    <a:pt x="0" y="1"/>
                  </a:moveTo>
                  <a:lnTo>
                    <a:pt x="0" y="1"/>
                  </a:lnTo>
                  <a:lnTo>
                    <a:pt x="0" y="0"/>
                  </a:lnTo>
                  <a:lnTo>
                    <a:pt x="1" y="0"/>
                  </a:lnTo>
                  <a:lnTo>
                    <a:pt x="1" y="1"/>
                  </a:lnTo>
                  <a:lnTo>
                    <a:pt x="0" y="1"/>
                  </a:lnTo>
                  <a:close/>
                </a:path>
              </a:pathLst>
            </a:custGeom>
            <a:solidFill>
              <a:srgbClr val="525252"/>
            </a:solidFill>
            <a:ln w="9525">
              <a:noFill/>
              <a:round/>
              <a:headEnd/>
              <a:tailEnd/>
            </a:ln>
          </p:spPr>
          <p:txBody>
            <a:bodyPr/>
            <a:lstStyle/>
            <a:p>
              <a:pPr algn="l" rtl="0"/>
              <a:endParaRPr lang="en-US"/>
            </a:p>
          </p:txBody>
        </p:sp>
        <p:sp>
          <p:nvSpPr>
            <p:cNvPr id="23911" name="Freeform 211"/>
            <p:cNvSpPr>
              <a:spLocks/>
            </p:cNvSpPr>
            <p:nvPr/>
          </p:nvSpPr>
          <p:spPr bwMode="auto">
            <a:xfrm>
              <a:off x="2740" y="1922"/>
              <a:ext cx="5" cy="3"/>
            </a:xfrm>
            <a:custGeom>
              <a:avLst/>
              <a:gdLst>
                <a:gd name="T0" fmla="*/ 0 w 5"/>
                <a:gd name="T1" fmla="*/ 0 h 3"/>
                <a:gd name="T2" fmla="*/ 4 w 5"/>
                <a:gd name="T3" fmla="*/ 0 h 3"/>
                <a:gd name="T4" fmla="*/ 5 w 5"/>
                <a:gd name="T5" fmla="*/ 1 h 3"/>
                <a:gd name="T6" fmla="*/ 1 w 5"/>
                <a:gd name="T7" fmla="*/ 1 h 3"/>
                <a:gd name="T8" fmla="*/ 1 w 5"/>
                <a:gd name="T9" fmla="*/ 2 h 3"/>
                <a:gd name="T10" fmla="*/ 4 w 5"/>
                <a:gd name="T11" fmla="*/ 2 h 3"/>
                <a:gd name="T12" fmla="*/ 4 w 5"/>
                <a:gd name="T13" fmla="*/ 2 h 3"/>
                <a:gd name="T14" fmla="*/ 1 w 5"/>
                <a:gd name="T15" fmla="*/ 2 h 3"/>
                <a:gd name="T16" fmla="*/ 1 w 5"/>
                <a:gd name="T17" fmla="*/ 3 h 3"/>
                <a:gd name="T18" fmla="*/ 5 w 5"/>
                <a:gd name="T19" fmla="*/ 3 h 3"/>
                <a:gd name="T20" fmla="*/ 5 w 5"/>
                <a:gd name="T21" fmla="*/ 3 h 3"/>
                <a:gd name="T22" fmla="*/ 0 w 5"/>
                <a:gd name="T23" fmla="*/ 3 h 3"/>
                <a:gd name="T24" fmla="*/ 0 w 5"/>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3"/>
                <a:gd name="T41" fmla="*/ 5 w 5"/>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3">
                  <a:moveTo>
                    <a:pt x="0" y="0"/>
                  </a:moveTo>
                  <a:lnTo>
                    <a:pt x="4" y="0"/>
                  </a:lnTo>
                  <a:lnTo>
                    <a:pt x="5" y="1"/>
                  </a:lnTo>
                  <a:lnTo>
                    <a:pt x="1" y="1"/>
                  </a:lnTo>
                  <a:lnTo>
                    <a:pt x="1" y="2"/>
                  </a:lnTo>
                  <a:lnTo>
                    <a:pt x="4" y="2"/>
                  </a:lnTo>
                  <a:lnTo>
                    <a:pt x="1" y="2"/>
                  </a:lnTo>
                  <a:lnTo>
                    <a:pt x="1" y="3"/>
                  </a:lnTo>
                  <a:lnTo>
                    <a:pt x="5" y="3"/>
                  </a:lnTo>
                  <a:lnTo>
                    <a:pt x="0" y="3"/>
                  </a:lnTo>
                  <a:lnTo>
                    <a:pt x="0" y="0"/>
                  </a:lnTo>
                  <a:close/>
                </a:path>
              </a:pathLst>
            </a:custGeom>
            <a:solidFill>
              <a:srgbClr val="DEDEDE"/>
            </a:solidFill>
            <a:ln w="9525">
              <a:noFill/>
              <a:round/>
              <a:headEnd/>
              <a:tailEnd/>
            </a:ln>
          </p:spPr>
          <p:txBody>
            <a:bodyPr/>
            <a:lstStyle/>
            <a:p>
              <a:pPr algn="l" rtl="0"/>
              <a:endParaRPr lang="en-US"/>
            </a:p>
          </p:txBody>
        </p:sp>
        <p:sp>
          <p:nvSpPr>
            <p:cNvPr id="23912" name="Freeform 212"/>
            <p:cNvSpPr>
              <a:spLocks/>
            </p:cNvSpPr>
            <p:nvPr/>
          </p:nvSpPr>
          <p:spPr bwMode="auto">
            <a:xfrm>
              <a:off x="2746" y="1922"/>
              <a:ext cx="4" cy="3"/>
            </a:xfrm>
            <a:custGeom>
              <a:avLst/>
              <a:gdLst>
                <a:gd name="T0" fmla="*/ 1 w 4"/>
                <a:gd name="T1" fmla="*/ 1 h 3"/>
                <a:gd name="T2" fmla="*/ 1 w 4"/>
                <a:gd name="T3" fmla="*/ 3 h 3"/>
                <a:gd name="T4" fmla="*/ 0 w 4"/>
                <a:gd name="T5" fmla="*/ 3 h 3"/>
                <a:gd name="T6" fmla="*/ 0 w 4"/>
                <a:gd name="T7" fmla="*/ 0 h 3"/>
                <a:gd name="T8" fmla="*/ 3 w 4"/>
                <a:gd name="T9" fmla="*/ 2 h 3"/>
                <a:gd name="T10" fmla="*/ 3 w 4"/>
                <a:gd name="T11" fmla="*/ 0 h 3"/>
                <a:gd name="T12" fmla="*/ 4 w 4"/>
                <a:gd name="T13" fmla="*/ 0 h 3"/>
                <a:gd name="T14" fmla="*/ 4 w 4"/>
                <a:gd name="T15" fmla="*/ 3 h 3"/>
                <a:gd name="T16" fmla="*/ 1 w 4"/>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1"/>
                  </a:moveTo>
                  <a:lnTo>
                    <a:pt x="1" y="3"/>
                  </a:lnTo>
                  <a:lnTo>
                    <a:pt x="0" y="3"/>
                  </a:lnTo>
                  <a:lnTo>
                    <a:pt x="0" y="0"/>
                  </a:lnTo>
                  <a:lnTo>
                    <a:pt x="3" y="2"/>
                  </a:lnTo>
                  <a:lnTo>
                    <a:pt x="3" y="0"/>
                  </a:lnTo>
                  <a:lnTo>
                    <a:pt x="4" y="0"/>
                  </a:lnTo>
                  <a:lnTo>
                    <a:pt x="4" y="3"/>
                  </a:lnTo>
                  <a:lnTo>
                    <a:pt x="1" y="1"/>
                  </a:lnTo>
                  <a:close/>
                </a:path>
              </a:pathLst>
            </a:custGeom>
            <a:solidFill>
              <a:srgbClr val="DEDEDE"/>
            </a:solidFill>
            <a:ln w="9525">
              <a:noFill/>
              <a:round/>
              <a:headEnd/>
              <a:tailEnd/>
            </a:ln>
          </p:spPr>
          <p:txBody>
            <a:bodyPr/>
            <a:lstStyle/>
            <a:p>
              <a:pPr algn="l" rtl="0"/>
              <a:endParaRPr lang="en-US"/>
            </a:p>
          </p:txBody>
        </p:sp>
        <p:sp>
          <p:nvSpPr>
            <p:cNvPr id="23913" name="Freeform 213"/>
            <p:cNvSpPr>
              <a:spLocks/>
            </p:cNvSpPr>
            <p:nvPr/>
          </p:nvSpPr>
          <p:spPr bwMode="auto">
            <a:xfrm>
              <a:off x="2751" y="1922"/>
              <a:ext cx="5" cy="3"/>
            </a:xfrm>
            <a:custGeom>
              <a:avLst/>
              <a:gdLst>
                <a:gd name="T0" fmla="*/ 2 w 5"/>
                <a:gd name="T1" fmla="*/ 1 h 3"/>
                <a:gd name="T2" fmla="*/ 0 w 5"/>
                <a:gd name="T3" fmla="*/ 1 h 3"/>
                <a:gd name="T4" fmla="*/ 0 w 5"/>
                <a:gd name="T5" fmla="*/ 0 h 3"/>
                <a:gd name="T6" fmla="*/ 5 w 5"/>
                <a:gd name="T7" fmla="*/ 0 h 3"/>
                <a:gd name="T8" fmla="*/ 5 w 5"/>
                <a:gd name="T9" fmla="*/ 1 h 3"/>
                <a:gd name="T10" fmla="*/ 3 w 5"/>
                <a:gd name="T11" fmla="*/ 1 h 3"/>
                <a:gd name="T12" fmla="*/ 3 w 5"/>
                <a:gd name="T13" fmla="*/ 3 h 3"/>
                <a:gd name="T14" fmla="*/ 2 w 5"/>
                <a:gd name="T15" fmla="*/ 3 h 3"/>
                <a:gd name="T16" fmla="*/ 2 w 5"/>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3"/>
                <a:gd name="T29" fmla="*/ 5 w 5"/>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3">
                  <a:moveTo>
                    <a:pt x="2" y="1"/>
                  </a:moveTo>
                  <a:lnTo>
                    <a:pt x="0" y="1"/>
                  </a:lnTo>
                  <a:lnTo>
                    <a:pt x="0" y="0"/>
                  </a:lnTo>
                  <a:lnTo>
                    <a:pt x="5" y="0"/>
                  </a:lnTo>
                  <a:lnTo>
                    <a:pt x="5" y="1"/>
                  </a:lnTo>
                  <a:lnTo>
                    <a:pt x="3" y="1"/>
                  </a:lnTo>
                  <a:lnTo>
                    <a:pt x="3" y="3"/>
                  </a:lnTo>
                  <a:lnTo>
                    <a:pt x="2" y="3"/>
                  </a:lnTo>
                  <a:lnTo>
                    <a:pt x="2" y="1"/>
                  </a:lnTo>
                  <a:close/>
                </a:path>
              </a:pathLst>
            </a:custGeom>
            <a:solidFill>
              <a:srgbClr val="DEDEDE"/>
            </a:solidFill>
            <a:ln w="9525">
              <a:noFill/>
              <a:round/>
              <a:headEnd/>
              <a:tailEnd/>
            </a:ln>
          </p:spPr>
          <p:txBody>
            <a:bodyPr/>
            <a:lstStyle/>
            <a:p>
              <a:pPr algn="l" rtl="0"/>
              <a:endParaRPr lang="en-US"/>
            </a:p>
          </p:txBody>
        </p:sp>
        <p:sp>
          <p:nvSpPr>
            <p:cNvPr id="23914" name="Freeform 214"/>
            <p:cNvSpPr>
              <a:spLocks/>
            </p:cNvSpPr>
            <p:nvPr/>
          </p:nvSpPr>
          <p:spPr bwMode="auto">
            <a:xfrm>
              <a:off x="2757" y="1922"/>
              <a:ext cx="4" cy="3"/>
            </a:xfrm>
            <a:custGeom>
              <a:avLst/>
              <a:gdLst>
                <a:gd name="T0" fmla="*/ 0 w 4"/>
                <a:gd name="T1" fmla="*/ 0 h 3"/>
                <a:gd name="T2" fmla="*/ 4 w 4"/>
                <a:gd name="T3" fmla="*/ 0 h 3"/>
                <a:gd name="T4" fmla="*/ 4 w 4"/>
                <a:gd name="T5" fmla="*/ 0 h 3"/>
                <a:gd name="T6" fmla="*/ 1 w 4"/>
                <a:gd name="T7" fmla="*/ 0 h 3"/>
                <a:gd name="T8" fmla="*/ 1 w 4"/>
                <a:gd name="T9" fmla="*/ 1 h 3"/>
                <a:gd name="T10" fmla="*/ 3 w 4"/>
                <a:gd name="T11" fmla="*/ 1 h 3"/>
                <a:gd name="T12" fmla="*/ 3 w 4"/>
                <a:gd name="T13" fmla="*/ 2 h 3"/>
                <a:gd name="T14" fmla="*/ 1 w 4"/>
                <a:gd name="T15" fmla="*/ 2 h 3"/>
                <a:gd name="T16" fmla="*/ 1 w 4"/>
                <a:gd name="T17" fmla="*/ 3 h 3"/>
                <a:gd name="T18" fmla="*/ 4 w 4"/>
                <a:gd name="T19" fmla="*/ 3 h 3"/>
                <a:gd name="T20" fmla="*/ 4 w 4"/>
                <a:gd name="T21" fmla="*/ 3 h 3"/>
                <a:gd name="T22" fmla="*/ 0 w 4"/>
                <a:gd name="T23" fmla="*/ 3 h 3"/>
                <a:gd name="T24" fmla="*/ 0 w 4"/>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
                <a:gd name="T40" fmla="*/ 0 h 3"/>
                <a:gd name="T41" fmla="*/ 4 w 4"/>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 h="3">
                  <a:moveTo>
                    <a:pt x="0" y="0"/>
                  </a:moveTo>
                  <a:lnTo>
                    <a:pt x="4" y="0"/>
                  </a:lnTo>
                  <a:lnTo>
                    <a:pt x="1" y="0"/>
                  </a:lnTo>
                  <a:lnTo>
                    <a:pt x="1" y="1"/>
                  </a:lnTo>
                  <a:lnTo>
                    <a:pt x="3" y="1"/>
                  </a:lnTo>
                  <a:lnTo>
                    <a:pt x="3" y="2"/>
                  </a:lnTo>
                  <a:lnTo>
                    <a:pt x="1" y="2"/>
                  </a:lnTo>
                  <a:lnTo>
                    <a:pt x="1" y="3"/>
                  </a:lnTo>
                  <a:lnTo>
                    <a:pt x="4" y="3"/>
                  </a:lnTo>
                  <a:lnTo>
                    <a:pt x="0" y="3"/>
                  </a:lnTo>
                  <a:lnTo>
                    <a:pt x="0" y="0"/>
                  </a:lnTo>
                  <a:close/>
                </a:path>
              </a:pathLst>
            </a:custGeom>
            <a:solidFill>
              <a:srgbClr val="DEDEDE"/>
            </a:solidFill>
            <a:ln w="9525">
              <a:noFill/>
              <a:round/>
              <a:headEnd/>
              <a:tailEnd/>
            </a:ln>
          </p:spPr>
          <p:txBody>
            <a:bodyPr/>
            <a:lstStyle/>
            <a:p>
              <a:pPr algn="l" rtl="0"/>
              <a:endParaRPr lang="en-US"/>
            </a:p>
          </p:txBody>
        </p:sp>
        <p:sp>
          <p:nvSpPr>
            <p:cNvPr id="23915" name="Freeform 215"/>
            <p:cNvSpPr>
              <a:spLocks/>
            </p:cNvSpPr>
            <p:nvPr/>
          </p:nvSpPr>
          <p:spPr bwMode="auto">
            <a:xfrm>
              <a:off x="2762"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1 h 3"/>
                <a:gd name="T26" fmla="*/ 5 w 5"/>
                <a:gd name="T27" fmla="*/ 2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3 w 5"/>
                <a:gd name="T41" fmla="*/ 2 h 3"/>
                <a:gd name="T42" fmla="*/ 1 w 5"/>
                <a:gd name="T43" fmla="*/ 2 h 3"/>
                <a:gd name="T44" fmla="*/ 1 w 5"/>
                <a:gd name="T45" fmla="*/ 3 h 3"/>
                <a:gd name="T46" fmla="*/ 0 w 5"/>
                <a:gd name="T47" fmla="*/ 3 h 3"/>
                <a:gd name="T48" fmla="*/ 0 w 5"/>
                <a:gd name="T49" fmla="*/ 0 h 3"/>
                <a:gd name="T50" fmla="*/ 1 w 5"/>
                <a:gd name="T51" fmla="*/ 2 h 3"/>
                <a:gd name="T52" fmla="*/ 3 w 5"/>
                <a:gd name="T53" fmla="*/ 2 h 3"/>
                <a:gd name="T54" fmla="*/ 3 w 5"/>
                <a:gd name="T55" fmla="*/ 2 h 3"/>
                <a:gd name="T56" fmla="*/ 3 w 5"/>
                <a:gd name="T57" fmla="*/ 2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1 h 3"/>
                <a:gd name="T76" fmla="*/ 4 w 5"/>
                <a:gd name="T77" fmla="*/ 0 h 3"/>
                <a:gd name="T78" fmla="*/ 3 w 5"/>
                <a:gd name="T79" fmla="*/ 0 h 3"/>
                <a:gd name="T80" fmla="*/ 3 w 5"/>
                <a:gd name="T81" fmla="*/ 0 h 3"/>
                <a:gd name="T82" fmla="*/ 3 w 5"/>
                <a:gd name="T83" fmla="*/ 0 h 3"/>
                <a:gd name="T84" fmla="*/ 1 w 5"/>
                <a:gd name="T85" fmla="*/ 0 h 3"/>
                <a:gd name="T86" fmla="*/ 1 w 5"/>
                <a:gd name="T87" fmla="*/ 2 h 3"/>
                <a:gd name="T88" fmla="*/ 0 w 5"/>
                <a:gd name="T89" fmla="*/ 0 h 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
                <a:gd name="T136" fmla="*/ 0 h 3"/>
                <a:gd name="T137" fmla="*/ 5 w 5"/>
                <a:gd name="T138" fmla="*/ 3 h 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 h="3">
                  <a:moveTo>
                    <a:pt x="0" y="0"/>
                  </a:moveTo>
                  <a:lnTo>
                    <a:pt x="3" y="0"/>
                  </a:lnTo>
                  <a:lnTo>
                    <a:pt x="4" y="0"/>
                  </a:lnTo>
                  <a:lnTo>
                    <a:pt x="5" y="0"/>
                  </a:lnTo>
                  <a:lnTo>
                    <a:pt x="5" y="1"/>
                  </a:lnTo>
                  <a:lnTo>
                    <a:pt x="5" y="2"/>
                  </a:lnTo>
                  <a:lnTo>
                    <a:pt x="4" y="2"/>
                  </a:lnTo>
                  <a:lnTo>
                    <a:pt x="5" y="3"/>
                  </a:lnTo>
                  <a:lnTo>
                    <a:pt x="4" y="3"/>
                  </a:lnTo>
                  <a:lnTo>
                    <a:pt x="3" y="2"/>
                  </a:lnTo>
                  <a:lnTo>
                    <a:pt x="1" y="2"/>
                  </a:lnTo>
                  <a:lnTo>
                    <a:pt x="1" y="3"/>
                  </a:lnTo>
                  <a:lnTo>
                    <a:pt x="0" y="3"/>
                  </a:lnTo>
                  <a:lnTo>
                    <a:pt x="0" y="0"/>
                  </a:lnTo>
                  <a:lnTo>
                    <a:pt x="1" y="2"/>
                  </a:lnTo>
                  <a:lnTo>
                    <a:pt x="3" y="2"/>
                  </a:lnTo>
                  <a:lnTo>
                    <a:pt x="4" y="1"/>
                  </a:lnTo>
                  <a:lnTo>
                    <a:pt x="4" y="0"/>
                  </a:lnTo>
                  <a:lnTo>
                    <a:pt x="3" y="0"/>
                  </a:lnTo>
                  <a:lnTo>
                    <a:pt x="1" y="0"/>
                  </a:lnTo>
                  <a:lnTo>
                    <a:pt x="1" y="2"/>
                  </a:lnTo>
                  <a:lnTo>
                    <a:pt x="0" y="0"/>
                  </a:lnTo>
                  <a:close/>
                </a:path>
              </a:pathLst>
            </a:custGeom>
            <a:solidFill>
              <a:srgbClr val="DEDEDE"/>
            </a:solidFill>
            <a:ln w="9525">
              <a:noFill/>
              <a:round/>
              <a:headEnd/>
              <a:tailEnd/>
            </a:ln>
          </p:spPr>
          <p:txBody>
            <a:bodyPr/>
            <a:lstStyle/>
            <a:p>
              <a:pPr algn="l" rtl="0"/>
              <a:endParaRPr lang="en-US"/>
            </a:p>
          </p:txBody>
        </p:sp>
        <p:sp>
          <p:nvSpPr>
            <p:cNvPr id="23916" name="Freeform 216"/>
            <p:cNvSpPr>
              <a:spLocks/>
            </p:cNvSpPr>
            <p:nvPr/>
          </p:nvSpPr>
          <p:spPr bwMode="auto">
            <a:xfrm>
              <a:off x="2768"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2 h 3"/>
                <a:gd name="T26" fmla="*/ 4 w 5"/>
                <a:gd name="T27" fmla="*/ 2 h 3"/>
                <a:gd name="T28" fmla="*/ 4 w 5"/>
                <a:gd name="T29" fmla="*/ 2 h 3"/>
                <a:gd name="T30" fmla="*/ 4 w 5"/>
                <a:gd name="T31" fmla="*/ 2 h 3"/>
                <a:gd name="T32" fmla="*/ 3 w 5"/>
                <a:gd name="T33" fmla="*/ 2 h 3"/>
                <a:gd name="T34" fmla="*/ 3 w 5"/>
                <a:gd name="T35" fmla="*/ 2 h 3"/>
                <a:gd name="T36" fmla="*/ 1 w 5"/>
                <a:gd name="T37" fmla="*/ 2 h 3"/>
                <a:gd name="T38" fmla="*/ 1 w 5"/>
                <a:gd name="T39" fmla="*/ 3 h 3"/>
                <a:gd name="T40" fmla="*/ 0 w 5"/>
                <a:gd name="T41" fmla="*/ 3 h 3"/>
                <a:gd name="T42" fmla="*/ 0 w 5"/>
                <a:gd name="T43" fmla="*/ 0 h 3"/>
                <a:gd name="T44" fmla="*/ 1 w 5"/>
                <a:gd name="T45" fmla="*/ 1 h 3"/>
                <a:gd name="T46" fmla="*/ 3 w 5"/>
                <a:gd name="T47" fmla="*/ 1 h 3"/>
                <a:gd name="T48" fmla="*/ 3 w 5"/>
                <a:gd name="T49" fmla="*/ 1 h 3"/>
                <a:gd name="T50" fmla="*/ 3 w 5"/>
                <a:gd name="T51" fmla="*/ 1 h 3"/>
                <a:gd name="T52" fmla="*/ 4 w 5"/>
                <a:gd name="T53" fmla="*/ 1 h 3"/>
                <a:gd name="T54" fmla="*/ 4 w 5"/>
                <a:gd name="T55" fmla="*/ 1 h 3"/>
                <a:gd name="T56" fmla="*/ 4 w 5"/>
                <a:gd name="T57" fmla="*/ 1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0 h 3"/>
                <a:gd name="T72" fmla="*/ 4 w 5"/>
                <a:gd name="T73" fmla="*/ 0 h 3"/>
                <a:gd name="T74" fmla="*/ 3 w 5"/>
                <a:gd name="T75" fmla="*/ 0 h 3"/>
                <a:gd name="T76" fmla="*/ 3 w 5"/>
                <a:gd name="T77" fmla="*/ 0 h 3"/>
                <a:gd name="T78" fmla="*/ 3 w 5"/>
                <a:gd name="T79" fmla="*/ 0 h 3"/>
                <a:gd name="T80" fmla="*/ 1 w 5"/>
                <a:gd name="T81" fmla="*/ 0 h 3"/>
                <a:gd name="T82" fmla="*/ 1 w 5"/>
                <a:gd name="T83" fmla="*/ 1 h 3"/>
                <a:gd name="T84" fmla="*/ 0 w 5"/>
                <a:gd name="T85" fmla="*/ 0 h 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
                <a:gd name="T130" fmla="*/ 0 h 3"/>
                <a:gd name="T131" fmla="*/ 5 w 5"/>
                <a:gd name="T132" fmla="*/ 3 h 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 h="3">
                  <a:moveTo>
                    <a:pt x="0" y="0"/>
                  </a:moveTo>
                  <a:lnTo>
                    <a:pt x="3" y="0"/>
                  </a:lnTo>
                  <a:lnTo>
                    <a:pt x="4" y="0"/>
                  </a:lnTo>
                  <a:lnTo>
                    <a:pt x="5" y="0"/>
                  </a:lnTo>
                  <a:lnTo>
                    <a:pt x="5" y="1"/>
                  </a:lnTo>
                  <a:lnTo>
                    <a:pt x="5" y="2"/>
                  </a:lnTo>
                  <a:lnTo>
                    <a:pt x="4" y="2"/>
                  </a:lnTo>
                  <a:lnTo>
                    <a:pt x="3" y="2"/>
                  </a:lnTo>
                  <a:lnTo>
                    <a:pt x="1" y="2"/>
                  </a:lnTo>
                  <a:lnTo>
                    <a:pt x="1" y="3"/>
                  </a:lnTo>
                  <a:lnTo>
                    <a:pt x="0" y="3"/>
                  </a:lnTo>
                  <a:lnTo>
                    <a:pt x="0" y="0"/>
                  </a:lnTo>
                  <a:lnTo>
                    <a:pt x="1" y="1"/>
                  </a:lnTo>
                  <a:lnTo>
                    <a:pt x="3" y="1"/>
                  </a:lnTo>
                  <a:lnTo>
                    <a:pt x="4" y="1"/>
                  </a:lnTo>
                  <a:lnTo>
                    <a:pt x="4" y="0"/>
                  </a:lnTo>
                  <a:lnTo>
                    <a:pt x="3"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23917" name="Freeform 217"/>
            <p:cNvSpPr>
              <a:spLocks/>
            </p:cNvSpPr>
            <p:nvPr/>
          </p:nvSpPr>
          <p:spPr bwMode="auto">
            <a:xfrm>
              <a:off x="2774" y="1922"/>
              <a:ext cx="5" cy="3"/>
            </a:xfrm>
            <a:custGeom>
              <a:avLst/>
              <a:gdLst>
                <a:gd name="T0" fmla="*/ 0 w 5"/>
                <a:gd name="T1" fmla="*/ 0 h 3"/>
                <a:gd name="T2" fmla="*/ 2 w 5"/>
                <a:gd name="T3" fmla="*/ 0 h 3"/>
                <a:gd name="T4" fmla="*/ 3 w 5"/>
                <a:gd name="T5" fmla="*/ 0 h 3"/>
                <a:gd name="T6" fmla="*/ 4 w 5"/>
                <a:gd name="T7" fmla="*/ 0 h 3"/>
                <a:gd name="T8" fmla="*/ 4 w 5"/>
                <a:gd name="T9" fmla="*/ 0 h 3"/>
                <a:gd name="T10" fmla="*/ 4 w 5"/>
                <a:gd name="T11" fmla="*/ 0 h 3"/>
                <a:gd name="T12" fmla="*/ 4 w 5"/>
                <a:gd name="T13" fmla="*/ 0 h 3"/>
                <a:gd name="T14" fmla="*/ 5 w 5"/>
                <a:gd name="T15" fmla="*/ 0 h 3"/>
                <a:gd name="T16" fmla="*/ 5 w 5"/>
                <a:gd name="T17" fmla="*/ 0 h 3"/>
                <a:gd name="T18" fmla="*/ 5 w 5"/>
                <a:gd name="T19" fmla="*/ 1 h 3"/>
                <a:gd name="T20" fmla="*/ 5 w 5"/>
                <a:gd name="T21" fmla="*/ 1 h 3"/>
                <a:gd name="T22" fmla="*/ 5 w 5"/>
                <a:gd name="T23" fmla="*/ 1 h 3"/>
                <a:gd name="T24" fmla="*/ 4 w 5"/>
                <a:gd name="T25" fmla="*/ 1 h 3"/>
                <a:gd name="T26" fmla="*/ 4 w 5"/>
                <a:gd name="T27" fmla="*/ 1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2 w 5"/>
                <a:gd name="T41" fmla="*/ 2 h 3"/>
                <a:gd name="T42" fmla="*/ 1 w 5"/>
                <a:gd name="T43" fmla="*/ 2 h 3"/>
                <a:gd name="T44" fmla="*/ 1 w 5"/>
                <a:gd name="T45" fmla="*/ 3 h 3"/>
                <a:gd name="T46" fmla="*/ 0 w 5"/>
                <a:gd name="T47" fmla="*/ 3 h 3"/>
                <a:gd name="T48" fmla="*/ 0 w 5"/>
                <a:gd name="T49" fmla="*/ 0 h 3"/>
                <a:gd name="T50" fmla="*/ 1 w 5"/>
                <a:gd name="T51" fmla="*/ 1 h 3"/>
                <a:gd name="T52" fmla="*/ 2 w 5"/>
                <a:gd name="T53" fmla="*/ 1 h 3"/>
                <a:gd name="T54" fmla="*/ 3 w 5"/>
                <a:gd name="T55" fmla="*/ 1 h 3"/>
                <a:gd name="T56" fmla="*/ 3 w 5"/>
                <a:gd name="T57" fmla="*/ 1 h 3"/>
                <a:gd name="T58" fmla="*/ 3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0 h 3"/>
                <a:gd name="T76" fmla="*/ 4 w 5"/>
                <a:gd name="T77" fmla="*/ 0 h 3"/>
                <a:gd name="T78" fmla="*/ 3 w 5"/>
                <a:gd name="T79" fmla="*/ 0 h 3"/>
                <a:gd name="T80" fmla="*/ 3 w 5"/>
                <a:gd name="T81" fmla="*/ 0 h 3"/>
                <a:gd name="T82" fmla="*/ 3 w 5"/>
                <a:gd name="T83" fmla="*/ 0 h 3"/>
                <a:gd name="T84" fmla="*/ 2 w 5"/>
                <a:gd name="T85" fmla="*/ 0 h 3"/>
                <a:gd name="T86" fmla="*/ 1 w 5"/>
                <a:gd name="T87" fmla="*/ 0 h 3"/>
                <a:gd name="T88" fmla="*/ 1 w 5"/>
                <a:gd name="T89" fmla="*/ 1 h 3"/>
                <a:gd name="T90" fmla="*/ 0 w 5"/>
                <a:gd name="T91" fmla="*/ 0 h 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
                <a:gd name="T139" fmla="*/ 0 h 3"/>
                <a:gd name="T140" fmla="*/ 5 w 5"/>
                <a:gd name="T141" fmla="*/ 3 h 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 h="3">
                  <a:moveTo>
                    <a:pt x="0" y="0"/>
                  </a:moveTo>
                  <a:lnTo>
                    <a:pt x="2" y="0"/>
                  </a:lnTo>
                  <a:lnTo>
                    <a:pt x="3" y="0"/>
                  </a:lnTo>
                  <a:lnTo>
                    <a:pt x="4" y="0"/>
                  </a:lnTo>
                  <a:lnTo>
                    <a:pt x="5" y="0"/>
                  </a:lnTo>
                  <a:lnTo>
                    <a:pt x="5" y="1"/>
                  </a:lnTo>
                  <a:lnTo>
                    <a:pt x="4" y="1"/>
                  </a:lnTo>
                  <a:lnTo>
                    <a:pt x="4" y="2"/>
                  </a:lnTo>
                  <a:lnTo>
                    <a:pt x="5" y="3"/>
                  </a:lnTo>
                  <a:lnTo>
                    <a:pt x="4" y="3"/>
                  </a:lnTo>
                  <a:lnTo>
                    <a:pt x="2" y="2"/>
                  </a:lnTo>
                  <a:lnTo>
                    <a:pt x="1" y="2"/>
                  </a:lnTo>
                  <a:lnTo>
                    <a:pt x="1" y="3"/>
                  </a:lnTo>
                  <a:lnTo>
                    <a:pt x="0" y="3"/>
                  </a:lnTo>
                  <a:lnTo>
                    <a:pt x="0" y="0"/>
                  </a:lnTo>
                  <a:lnTo>
                    <a:pt x="1" y="1"/>
                  </a:lnTo>
                  <a:lnTo>
                    <a:pt x="2" y="1"/>
                  </a:lnTo>
                  <a:lnTo>
                    <a:pt x="3" y="1"/>
                  </a:lnTo>
                  <a:lnTo>
                    <a:pt x="4" y="1"/>
                  </a:lnTo>
                  <a:lnTo>
                    <a:pt x="4" y="0"/>
                  </a:lnTo>
                  <a:lnTo>
                    <a:pt x="3" y="0"/>
                  </a:lnTo>
                  <a:lnTo>
                    <a:pt x="2"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23918" name="Freeform 218"/>
            <p:cNvSpPr>
              <a:spLocks/>
            </p:cNvSpPr>
            <p:nvPr/>
          </p:nvSpPr>
          <p:spPr bwMode="auto">
            <a:xfrm>
              <a:off x="2782" y="1921"/>
              <a:ext cx="5" cy="4"/>
            </a:xfrm>
            <a:custGeom>
              <a:avLst/>
              <a:gdLst>
                <a:gd name="T0" fmla="*/ 1 w 5"/>
                <a:gd name="T1" fmla="*/ 3 h 4"/>
                <a:gd name="T2" fmla="*/ 1 w 5"/>
                <a:gd name="T3" fmla="*/ 3 h 4"/>
                <a:gd name="T4" fmla="*/ 2 w 5"/>
                <a:gd name="T5" fmla="*/ 3 h 4"/>
                <a:gd name="T6" fmla="*/ 2 w 5"/>
                <a:gd name="T7" fmla="*/ 3 h 4"/>
                <a:gd name="T8" fmla="*/ 3 w 5"/>
                <a:gd name="T9" fmla="*/ 3 h 4"/>
                <a:gd name="T10" fmla="*/ 3 w 5"/>
                <a:gd name="T11" fmla="*/ 3 h 4"/>
                <a:gd name="T12" fmla="*/ 3 w 5"/>
                <a:gd name="T13" fmla="*/ 3 h 4"/>
                <a:gd name="T14" fmla="*/ 4 w 5"/>
                <a:gd name="T15" fmla="*/ 3 h 4"/>
                <a:gd name="T16" fmla="*/ 4 w 5"/>
                <a:gd name="T17" fmla="*/ 3 h 4"/>
                <a:gd name="T18" fmla="*/ 3 w 5"/>
                <a:gd name="T19" fmla="*/ 2 h 4"/>
                <a:gd name="T20" fmla="*/ 1 w 5"/>
                <a:gd name="T21" fmla="*/ 2 h 4"/>
                <a:gd name="T22" fmla="*/ 0 w 5"/>
                <a:gd name="T23" fmla="*/ 2 h 4"/>
                <a:gd name="T24" fmla="*/ 0 w 5"/>
                <a:gd name="T25" fmla="*/ 1 h 4"/>
                <a:gd name="T26" fmla="*/ 0 w 5"/>
                <a:gd name="T27" fmla="*/ 1 h 4"/>
                <a:gd name="T28" fmla="*/ 1 w 5"/>
                <a:gd name="T29" fmla="*/ 1 h 4"/>
                <a:gd name="T30" fmla="*/ 2 w 5"/>
                <a:gd name="T31" fmla="*/ 0 h 4"/>
                <a:gd name="T32" fmla="*/ 3 w 5"/>
                <a:gd name="T33" fmla="*/ 0 h 4"/>
                <a:gd name="T34" fmla="*/ 3 w 5"/>
                <a:gd name="T35" fmla="*/ 1 h 4"/>
                <a:gd name="T36" fmla="*/ 4 w 5"/>
                <a:gd name="T37" fmla="*/ 1 h 4"/>
                <a:gd name="T38" fmla="*/ 4 w 5"/>
                <a:gd name="T39" fmla="*/ 1 h 4"/>
                <a:gd name="T40" fmla="*/ 4 w 5"/>
                <a:gd name="T41" fmla="*/ 1 h 4"/>
                <a:gd name="T42" fmla="*/ 3 w 5"/>
                <a:gd name="T43" fmla="*/ 1 h 4"/>
                <a:gd name="T44" fmla="*/ 3 w 5"/>
                <a:gd name="T45" fmla="*/ 1 h 4"/>
                <a:gd name="T46" fmla="*/ 3 w 5"/>
                <a:gd name="T47" fmla="*/ 1 h 4"/>
                <a:gd name="T48" fmla="*/ 2 w 5"/>
                <a:gd name="T49" fmla="*/ 1 h 4"/>
                <a:gd name="T50" fmla="*/ 2 w 5"/>
                <a:gd name="T51" fmla="*/ 1 h 4"/>
                <a:gd name="T52" fmla="*/ 1 w 5"/>
                <a:gd name="T53" fmla="*/ 1 h 4"/>
                <a:gd name="T54" fmla="*/ 1 w 5"/>
                <a:gd name="T55" fmla="*/ 1 h 4"/>
                <a:gd name="T56" fmla="*/ 1 w 5"/>
                <a:gd name="T57" fmla="*/ 2 h 4"/>
                <a:gd name="T58" fmla="*/ 2 w 5"/>
                <a:gd name="T59" fmla="*/ 2 h 4"/>
                <a:gd name="T60" fmla="*/ 4 w 5"/>
                <a:gd name="T61" fmla="*/ 2 h 4"/>
                <a:gd name="T62" fmla="*/ 5 w 5"/>
                <a:gd name="T63" fmla="*/ 2 h 4"/>
                <a:gd name="T64" fmla="*/ 5 w 5"/>
                <a:gd name="T65" fmla="*/ 3 h 4"/>
                <a:gd name="T66" fmla="*/ 4 w 5"/>
                <a:gd name="T67" fmla="*/ 3 h 4"/>
                <a:gd name="T68" fmla="*/ 4 w 5"/>
                <a:gd name="T69" fmla="*/ 4 h 4"/>
                <a:gd name="T70" fmla="*/ 3 w 5"/>
                <a:gd name="T71" fmla="*/ 4 h 4"/>
                <a:gd name="T72" fmla="*/ 2 w 5"/>
                <a:gd name="T73" fmla="*/ 4 h 4"/>
                <a:gd name="T74" fmla="*/ 1 w 5"/>
                <a:gd name="T75" fmla="*/ 4 h 4"/>
                <a:gd name="T76" fmla="*/ 0 w 5"/>
                <a:gd name="T77" fmla="*/ 4 h 4"/>
                <a:gd name="T78" fmla="*/ 0 w 5"/>
                <a:gd name="T79" fmla="*/ 3 h 4"/>
                <a:gd name="T80" fmla="*/ 0 w 5"/>
                <a:gd name="T81" fmla="*/ 3 h 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
                <a:gd name="T124" fmla="*/ 0 h 4"/>
                <a:gd name="T125" fmla="*/ 5 w 5"/>
                <a:gd name="T126" fmla="*/ 4 h 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 h="4">
                  <a:moveTo>
                    <a:pt x="0" y="3"/>
                  </a:moveTo>
                  <a:lnTo>
                    <a:pt x="1" y="3"/>
                  </a:lnTo>
                  <a:lnTo>
                    <a:pt x="2" y="3"/>
                  </a:lnTo>
                  <a:lnTo>
                    <a:pt x="3" y="3"/>
                  </a:lnTo>
                  <a:lnTo>
                    <a:pt x="4" y="3"/>
                  </a:lnTo>
                  <a:lnTo>
                    <a:pt x="3" y="2"/>
                  </a:lnTo>
                  <a:lnTo>
                    <a:pt x="2" y="2"/>
                  </a:lnTo>
                  <a:lnTo>
                    <a:pt x="1" y="2"/>
                  </a:lnTo>
                  <a:lnTo>
                    <a:pt x="0" y="2"/>
                  </a:lnTo>
                  <a:lnTo>
                    <a:pt x="0" y="1"/>
                  </a:lnTo>
                  <a:lnTo>
                    <a:pt x="1" y="1"/>
                  </a:lnTo>
                  <a:lnTo>
                    <a:pt x="2" y="0"/>
                  </a:lnTo>
                  <a:lnTo>
                    <a:pt x="3" y="0"/>
                  </a:lnTo>
                  <a:lnTo>
                    <a:pt x="3" y="1"/>
                  </a:lnTo>
                  <a:lnTo>
                    <a:pt x="4" y="1"/>
                  </a:lnTo>
                  <a:lnTo>
                    <a:pt x="5" y="1"/>
                  </a:lnTo>
                  <a:lnTo>
                    <a:pt x="4" y="1"/>
                  </a:lnTo>
                  <a:lnTo>
                    <a:pt x="3" y="1"/>
                  </a:lnTo>
                  <a:lnTo>
                    <a:pt x="2" y="1"/>
                  </a:lnTo>
                  <a:lnTo>
                    <a:pt x="1" y="1"/>
                  </a:lnTo>
                  <a:lnTo>
                    <a:pt x="1" y="2"/>
                  </a:lnTo>
                  <a:lnTo>
                    <a:pt x="2" y="2"/>
                  </a:lnTo>
                  <a:lnTo>
                    <a:pt x="3" y="2"/>
                  </a:lnTo>
                  <a:lnTo>
                    <a:pt x="4" y="2"/>
                  </a:lnTo>
                  <a:lnTo>
                    <a:pt x="5" y="2"/>
                  </a:lnTo>
                  <a:lnTo>
                    <a:pt x="5" y="3"/>
                  </a:lnTo>
                  <a:lnTo>
                    <a:pt x="4" y="3"/>
                  </a:lnTo>
                  <a:lnTo>
                    <a:pt x="4" y="4"/>
                  </a:lnTo>
                  <a:lnTo>
                    <a:pt x="3" y="4"/>
                  </a:lnTo>
                  <a:lnTo>
                    <a:pt x="2" y="4"/>
                  </a:lnTo>
                  <a:lnTo>
                    <a:pt x="1" y="4"/>
                  </a:lnTo>
                  <a:lnTo>
                    <a:pt x="0" y="4"/>
                  </a:lnTo>
                  <a:lnTo>
                    <a:pt x="0" y="3"/>
                  </a:lnTo>
                  <a:close/>
                </a:path>
              </a:pathLst>
            </a:custGeom>
            <a:solidFill>
              <a:srgbClr val="DEDEDE"/>
            </a:solidFill>
            <a:ln w="9525">
              <a:noFill/>
              <a:round/>
              <a:headEnd/>
              <a:tailEnd/>
            </a:ln>
          </p:spPr>
          <p:txBody>
            <a:bodyPr/>
            <a:lstStyle/>
            <a:p>
              <a:pPr algn="l" rtl="0"/>
              <a:endParaRPr lang="en-US"/>
            </a:p>
          </p:txBody>
        </p:sp>
        <p:sp>
          <p:nvSpPr>
            <p:cNvPr id="23919" name="Freeform 219"/>
            <p:cNvSpPr>
              <a:spLocks/>
            </p:cNvSpPr>
            <p:nvPr/>
          </p:nvSpPr>
          <p:spPr bwMode="auto">
            <a:xfrm>
              <a:off x="2788" y="1921"/>
              <a:ext cx="5" cy="4"/>
            </a:xfrm>
            <a:custGeom>
              <a:avLst/>
              <a:gdLst>
                <a:gd name="T0" fmla="*/ 0 w 5"/>
                <a:gd name="T1" fmla="*/ 0 h 4"/>
                <a:gd name="T2" fmla="*/ 5 w 5"/>
                <a:gd name="T3" fmla="*/ 0 h 4"/>
                <a:gd name="T4" fmla="*/ 5 w 5"/>
                <a:gd name="T5" fmla="*/ 1 h 4"/>
                <a:gd name="T6" fmla="*/ 1 w 5"/>
                <a:gd name="T7" fmla="*/ 1 h 4"/>
                <a:gd name="T8" fmla="*/ 1 w 5"/>
                <a:gd name="T9" fmla="*/ 2 h 4"/>
                <a:gd name="T10" fmla="*/ 3 w 5"/>
                <a:gd name="T11" fmla="*/ 2 h 4"/>
                <a:gd name="T12" fmla="*/ 3 w 5"/>
                <a:gd name="T13" fmla="*/ 2 h 4"/>
                <a:gd name="T14" fmla="*/ 1 w 5"/>
                <a:gd name="T15" fmla="*/ 2 h 4"/>
                <a:gd name="T16" fmla="*/ 1 w 5"/>
                <a:gd name="T17" fmla="*/ 3 h 4"/>
                <a:gd name="T18" fmla="*/ 5 w 5"/>
                <a:gd name="T19" fmla="*/ 3 h 4"/>
                <a:gd name="T20" fmla="*/ 5 w 5"/>
                <a:gd name="T21" fmla="*/ 4 h 4"/>
                <a:gd name="T22" fmla="*/ 0 w 5"/>
                <a:gd name="T23" fmla="*/ 4 h 4"/>
                <a:gd name="T24" fmla="*/ 0 w 5"/>
                <a:gd name="T25" fmla="*/ 0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4"/>
                <a:gd name="T41" fmla="*/ 5 w 5"/>
                <a:gd name="T42" fmla="*/ 4 h 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4">
                  <a:moveTo>
                    <a:pt x="0" y="0"/>
                  </a:moveTo>
                  <a:lnTo>
                    <a:pt x="5" y="0"/>
                  </a:lnTo>
                  <a:lnTo>
                    <a:pt x="5" y="1"/>
                  </a:lnTo>
                  <a:lnTo>
                    <a:pt x="1" y="1"/>
                  </a:lnTo>
                  <a:lnTo>
                    <a:pt x="1" y="2"/>
                  </a:lnTo>
                  <a:lnTo>
                    <a:pt x="3" y="2"/>
                  </a:lnTo>
                  <a:lnTo>
                    <a:pt x="1" y="2"/>
                  </a:lnTo>
                  <a:lnTo>
                    <a:pt x="1" y="3"/>
                  </a:lnTo>
                  <a:lnTo>
                    <a:pt x="5" y="3"/>
                  </a:lnTo>
                  <a:lnTo>
                    <a:pt x="5" y="4"/>
                  </a:lnTo>
                  <a:lnTo>
                    <a:pt x="0" y="4"/>
                  </a:lnTo>
                  <a:lnTo>
                    <a:pt x="0" y="0"/>
                  </a:lnTo>
                  <a:close/>
                </a:path>
              </a:pathLst>
            </a:custGeom>
            <a:solidFill>
              <a:srgbClr val="DEDEDE"/>
            </a:solidFill>
            <a:ln w="9525">
              <a:noFill/>
              <a:round/>
              <a:headEnd/>
              <a:tailEnd/>
            </a:ln>
          </p:spPr>
          <p:txBody>
            <a:bodyPr/>
            <a:lstStyle/>
            <a:p>
              <a:pPr algn="l" rtl="0"/>
              <a:endParaRPr lang="en-US"/>
            </a:p>
          </p:txBody>
        </p:sp>
        <p:sp>
          <p:nvSpPr>
            <p:cNvPr id="23920" name="Freeform 220"/>
            <p:cNvSpPr>
              <a:spLocks/>
            </p:cNvSpPr>
            <p:nvPr/>
          </p:nvSpPr>
          <p:spPr bwMode="auto">
            <a:xfrm>
              <a:off x="2478" y="224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3921" name="Freeform 221"/>
            <p:cNvSpPr>
              <a:spLocks/>
            </p:cNvSpPr>
            <p:nvPr/>
          </p:nvSpPr>
          <p:spPr bwMode="auto">
            <a:xfrm>
              <a:off x="2815" y="2251"/>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23922" name="Line 222"/>
            <p:cNvSpPr>
              <a:spLocks noChangeShapeType="1"/>
            </p:cNvSpPr>
            <p:nvPr/>
          </p:nvSpPr>
          <p:spPr bwMode="auto">
            <a:xfrm>
              <a:off x="2476" y="2242"/>
              <a:ext cx="337" cy="7"/>
            </a:xfrm>
            <a:prstGeom prst="line">
              <a:avLst/>
            </a:prstGeom>
            <a:noFill/>
            <a:ln w="7938">
              <a:solidFill>
                <a:srgbClr val="3D4040"/>
              </a:solidFill>
              <a:round/>
              <a:headEnd/>
              <a:tailEnd/>
            </a:ln>
          </p:spPr>
          <p:txBody>
            <a:bodyPr/>
            <a:lstStyle/>
            <a:p>
              <a:pPr algn="l" rtl="0"/>
              <a:endParaRPr lang="en-US"/>
            </a:p>
          </p:txBody>
        </p:sp>
        <p:sp>
          <p:nvSpPr>
            <p:cNvPr id="23923" name="Line 223"/>
            <p:cNvSpPr>
              <a:spLocks noChangeShapeType="1"/>
            </p:cNvSpPr>
            <p:nvPr/>
          </p:nvSpPr>
          <p:spPr bwMode="auto">
            <a:xfrm>
              <a:off x="2476" y="2405"/>
              <a:ext cx="337" cy="12"/>
            </a:xfrm>
            <a:prstGeom prst="line">
              <a:avLst/>
            </a:prstGeom>
            <a:noFill/>
            <a:ln w="7938">
              <a:solidFill>
                <a:srgbClr val="3D4040"/>
              </a:solidFill>
              <a:round/>
              <a:headEnd/>
              <a:tailEnd/>
            </a:ln>
          </p:spPr>
          <p:txBody>
            <a:bodyPr/>
            <a:lstStyle/>
            <a:p>
              <a:pPr algn="l" rtl="0"/>
              <a:endParaRPr lang="en-US"/>
            </a:p>
          </p:txBody>
        </p:sp>
        <p:sp>
          <p:nvSpPr>
            <p:cNvPr id="23924" name="Freeform 224"/>
            <p:cNvSpPr>
              <a:spLocks/>
            </p:cNvSpPr>
            <p:nvPr/>
          </p:nvSpPr>
          <p:spPr bwMode="auto">
            <a:xfrm>
              <a:off x="2478" y="240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3925" name="Freeform 225"/>
            <p:cNvSpPr>
              <a:spLocks/>
            </p:cNvSpPr>
            <p:nvPr/>
          </p:nvSpPr>
          <p:spPr bwMode="auto">
            <a:xfrm>
              <a:off x="2816" y="2419"/>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23926" name="Freeform 226"/>
            <p:cNvSpPr>
              <a:spLocks/>
            </p:cNvSpPr>
            <p:nvPr/>
          </p:nvSpPr>
          <p:spPr bwMode="auto">
            <a:xfrm>
              <a:off x="2478" y="208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3927" name="Freeform 227"/>
            <p:cNvSpPr>
              <a:spLocks/>
            </p:cNvSpPr>
            <p:nvPr/>
          </p:nvSpPr>
          <p:spPr bwMode="auto">
            <a:xfrm>
              <a:off x="2812"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928" name="Line 228"/>
            <p:cNvSpPr>
              <a:spLocks noChangeShapeType="1"/>
            </p:cNvSpPr>
            <p:nvPr/>
          </p:nvSpPr>
          <p:spPr bwMode="auto">
            <a:xfrm>
              <a:off x="2476" y="2079"/>
              <a:ext cx="334" cy="1"/>
            </a:xfrm>
            <a:prstGeom prst="line">
              <a:avLst/>
            </a:prstGeom>
            <a:noFill/>
            <a:ln w="7938">
              <a:solidFill>
                <a:srgbClr val="3D4040"/>
              </a:solidFill>
              <a:round/>
              <a:headEnd/>
              <a:tailEnd/>
            </a:ln>
          </p:spPr>
          <p:txBody>
            <a:bodyPr/>
            <a:lstStyle/>
            <a:p>
              <a:pPr algn="l" rtl="0"/>
              <a:endParaRPr lang="en-US"/>
            </a:p>
          </p:txBody>
        </p:sp>
        <p:sp>
          <p:nvSpPr>
            <p:cNvPr id="23929" name="Freeform 229"/>
            <p:cNvSpPr>
              <a:spLocks/>
            </p:cNvSpPr>
            <p:nvPr/>
          </p:nvSpPr>
          <p:spPr bwMode="auto">
            <a:xfrm>
              <a:off x="2518" y="2080"/>
              <a:ext cx="243" cy="21"/>
            </a:xfrm>
            <a:custGeom>
              <a:avLst/>
              <a:gdLst>
                <a:gd name="T0" fmla="*/ 243 w 243"/>
                <a:gd name="T1" fmla="*/ 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0"/>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3930" name="Freeform 230"/>
            <p:cNvSpPr>
              <a:spLocks/>
            </p:cNvSpPr>
            <p:nvPr/>
          </p:nvSpPr>
          <p:spPr bwMode="auto">
            <a:xfrm>
              <a:off x="2763"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931" name="Freeform 231"/>
            <p:cNvSpPr>
              <a:spLocks/>
            </p:cNvSpPr>
            <p:nvPr/>
          </p:nvSpPr>
          <p:spPr bwMode="auto">
            <a:xfrm>
              <a:off x="2520" y="210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932" name="Freeform 232"/>
            <p:cNvSpPr>
              <a:spLocks/>
            </p:cNvSpPr>
            <p:nvPr/>
          </p:nvSpPr>
          <p:spPr bwMode="auto">
            <a:xfrm>
              <a:off x="2763" y="212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933" name="Freeform 233"/>
            <p:cNvSpPr>
              <a:spLocks/>
            </p:cNvSpPr>
            <p:nvPr/>
          </p:nvSpPr>
          <p:spPr bwMode="auto">
            <a:xfrm>
              <a:off x="2520" y="214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934" name="Freeform 234"/>
            <p:cNvSpPr>
              <a:spLocks/>
            </p:cNvSpPr>
            <p:nvPr/>
          </p:nvSpPr>
          <p:spPr bwMode="auto">
            <a:xfrm>
              <a:off x="2518" y="2121"/>
              <a:ext cx="243" cy="21"/>
            </a:xfrm>
            <a:custGeom>
              <a:avLst/>
              <a:gdLst>
                <a:gd name="T0" fmla="*/ 243 w 243"/>
                <a:gd name="T1" fmla="*/ 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3935" name="Line 235"/>
            <p:cNvSpPr>
              <a:spLocks noChangeShapeType="1"/>
            </p:cNvSpPr>
            <p:nvPr/>
          </p:nvSpPr>
          <p:spPr bwMode="auto">
            <a:xfrm>
              <a:off x="2518" y="2162"/>
              <a:ext cx="1" cy="21"/>
            </a:xfrm>
            <a:prstGeom prst="line">
              <a:avLst/>
            </a:prstGeom>
            <a:noFill/>
            <a:ln w="7938">
              <a:solidFill>
                <a:srgbClr val="3D4040"/>
              </a:solidFill>
              <a:round/>
              <a:headEnd/>
              <a:tailEnd/>
            </a:ln>
          </p:spPr>
          <p:txBody>
            <a:bodyPr/>
            <a:lstStyle/>
            <a:p>
              <a:pPr algn="l" rtl="0"/>
              <a:endParaRPr lang="en-US"/>
            </a:p>
          </p:txBody>
        </p:sp>
        <p:sp>
          <p:nvSpPr>
            <p:cNvPr id="23936" name="Freeform 236"/>
            <p:cNvSpPr>
              <a:spLocks/>
            </p:cNvSpPr>
            <p:nvPr/>
          </p:nvSpPr>
          <p:spPr bwMode="auto">
            <a:xfrm>
              <a:off x="2520" y="216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3D4040"/>
            </a:solidFill>
            <a:ln w="9525">
              <a:noFill/>
              <a:round/>
              <a:headEnd/>
              <a:tailEnd/>
            </a:ln>
          </p:spPr>
          <p:txBody>
            <a:bodyPr/>
            <a:lstStyle/>
            <a:p>
              <a:pPr algn="l" rtl="0"/>
              <a:endParaRPr lang="en-US"/>
            </a:p>
          </p:txBody>
        </p:sp>
        <p:sp>
          <p:nvSpPr>
            <p:cNvPr id="23937" name="Freeform 237"/>
            <p:cNvSpPr>
              <a:spLocks/>
            </p:cNvSpPr>
            <p:nvPr/>
          </p:nvSpPr>
          <p:spPr bwMode="auto">
            <a:xfrm>
              <a:off x="2520" y="218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938" name="Freeform 238"/>
            <p:cNvSpPr>
              <a:spLocks/>
            </p:cNvSpPr>
            <p:nvPr/>
          </p:nvSpPr>
          <p:spPr bwMode="auto">
            <a:xfrm>
              <a:off x="2763" y="22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939" name="Freeform 239"/>
            <p:cNvSpPr>
              <a:spLocks/>
            </p:cNvSpPr>
            <p:nvPr/>
          </p:nvSpPr>
          <p:spPr bwMode="auto">
            <a:xfrm>
              <a:off x="2520" y="2226"/>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940" name="Freeform 240"/>
            <p:cNvSpPr>
              <a:spLocks/>
            </p:cNvSpPr>
            <p:nvPr/>
          </p:nvSpPr>
          <p:spPr bwMode="auto">
            <a:xfrm>
              <a:off x="2518" y="2204"/>
              <a:ext cx="243" cy="20"/>
            </a:xfrm>
            <a:custGeom>
              <a:avLst/>
              <a:gdLst>
                <a:gd name="T0" fmla="*/ 243 w 243"/>
                <a:gd name="T1" fmla="*/ 2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2"/>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3941" name="Freeform 241"/>
            <p:cNvSpPr>
              <a:spLocks/>
            </p:cNvSpPr>
            <p:nvPr/>
          </p:nvSpPr>
          <p:spPr bwMode="auto">
            <a:xfrm>
              <a:off x="2518" y="2244"/>
              <a:ext cx="243" cy="20"/>
            </a:xfrm>
            <a:custGeom>
              <a:avLst/>
              <a:gdLst>
                <a:gd name="T0" fmla="*/ 243 w 243"/>
                <a:gd name="T1" fmla="*/ 4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4"/>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3942" name="Freeform 242"/>
            <p:cNvSpPr>
              <a:spLocks/>
            </p:cNvSpPr>
            <p:nvPr/>
          </p:nvSpPr>
          <p:spPr bwMode="auto">
            <a:xfrm>
              <a:off x="2763" y="2250"/>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943" name="Freeform 243"/>
            <p:cNvSpPr>
              <a:spLocks/>
            </p:cNvSpPr>
            <p:nvPr/>
          </p:nvSpPr>
          <p:spPr bwMode="auto">
            <a:xfrm>
              <a:off x="2520" y="226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944" name="Freeform 244"/>
            <p:cNvSpPr>
              <a:spLocks/>
            </p:cNvSpPr>
            <p:nvPr/>
          </p:nvSpPr>
          <p:spPr bwMode="auto">
            <a:xfrm>
              <a:off x="2763" y="229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945" name="Freeform 245"/>
            <p:cNvSpPr>
              <a:spLocks/>
            </p:cNvSpPr>
            <p:nvPr/>
          </p:nvSpPr>
          <p:spPr bwMode="auto">
            <a:xfrm>
              <a:off x="2520" y="230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946" name="Freeform 246"/>
            <p:cNvSpPr>
              <a:spLocks/>
            </p:cNvSpPr>
            <p:nvPr/>
          </p:nvSpPr>
          <p:spPr bwMode="auto">
            <a:xfrm>
              <a:off x="2518" y="2285"/>
              <a:ext cx="243" cy="20"/>
            </a:xfrm>
            <a:custGeom>
              <a:avLst/>
              <a:gdLst>
                <a:gd name="T0" fmla="*/ 243 w 243"/>
                <a:gd name="T1" fmla="*/ 5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5"/>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3947" name="Freeform 247"/>
            <p:cNvSpPr>
              <a:spLocks/>
            </p:cNvSpPr>
            <p:nvPr/>
          </p:nvSpPr>
          <p:spPr bwMode="auto">
            <a:xfrm>
              <a:off x="2518" y="2326"/>
              <a:ext cx="243" cy="20"/>
            </a:xfrm>
            <a:custGeom>
              <a:avLst/>
              <a:gdLst>
                <a:gd name="T0" fmla="*/ 243 w 243"/>
                <a:gd name="T1" fmla="*/ 6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6"/>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3948" name="Freeform 248"/>
            <p:cNvSpPr>
              <a:spLocks/>
            </p:cNvSpPr>
            <p:nvPr/>
          </p:nvSpPr>
          <p:spPr bwMode="auto">
            <a:xfrm>
              <a:off x="2763" y="233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949" name="Freeform 249"/>
            <p:cNvSpPr>
              <a:spLocks/>
            </p:cNvSpPr>
            <p:nvPr/>
          </p:nvSpPr>
          <p:spPr bwMode="auto">
            <a:xfrm>
              <a:off x="2520" y="234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950" name="Freeform 250"/>
            <p:cNvSpPr>
              <a:spLocks/>
            </p:cNvSpPr>
            <p:nvPr/>
          </p:nvSpPr>
          <p:spPr bwMode="auto">
            <a:xfrm>
              <a:off x="2763" y="237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951" name="Freeform 251"/>
            <p:cNvSpPr>
              <a:spLocks/>
            </p:cNvSpPr>
            <p:nvPr/>
          </p:nvSpPr>
          <p:spPr bwMode="auto">
            <a:xfrm>
              <a:off x="2520" y="239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952" name="Freeform 252"/>
            <p:cNvSpPr>
              <a:spLocks/>
            </p:cNvSpPr>
            <p:nvPr/>
          </p:nvSpPr>
          <p:spPr bwMode="auto">
            <a:xfrm>
              <a:off x="2518" y="2367"/>
              <a:ext cx="243" cy="21"/>
            </a:xfrm>
            <a:custGeom>
              <a:avLst/>
              <a:gdLst>
                <a:gd name="T0" fmla="*/ 243 w 243"/>
                <a:gd name="T1" fmla="*/ 7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7"/>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3953" name="Freeform 253"/>
            <p:cNvSpPr>
              <a:spLocks/>
            </p:cNvSpPr>
            <p:nvPr/>
          </p:nvSpPr>
          <p:spPr bwMode="auto">
            <a:xfrm>
              <a:off x="2518" y="2408"/>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3954" name="Freeform 254"/>
            <p:cNvSpPr>
              <a:spLocks/>
            </p:cNvSpPr>
            <p:nvPr/>
          </p:nvSpPr>
          <p:spPr bwMode="auto">
            <a:xfrm>
              <a:off x="2763" y="2417"/>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955" name="Freeform 255"/>
            <p:cNvSpPr>
              <a:spLocks/>
            </p:cNvSpPr>
            <p:nvPr/>
          </p:nvSpPr>
          <p:spPr bwMode="auto">
            <a:xfrm>
              <a:off x="2520" y="2431"/>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956" name="Freeform 256"/>
            <p:cNvSpPr>
              <a:spLocks/>
            </p:cNvSpPr>
            <p:nvPr/>
          </p:nvSpPr>
          <p:spPr bwMode="auto">
            <a:xfrm>
              <a:off x="2763" y="245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957" name="Freeform 257"/>
            <p:cNvSpPr>
              <a:spLocks/>
            </p:cNvSpPr>
            <p:nvPr/>
          </p:nvSpPr>
          <p:spPr bwMode="auto">
            <a:xfrm>
              <a:off x="2520" y="247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958" name="Freeform 258"/>
            <p:cNvSpPr>
              <a:spLocks/>
            </p:cNvSpPr>
            <p:nvPr/>
          </p:nvSpPr>
          <p:spPr bwMode="auto">
            <a:xfrm>
              <a:off x="2518" y="2449"/>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3959" name="Freeform 259"/>
            <p:cNvSpPr>
              <a:spLocks/>
            </p:cNvSpPr>
            <p:nvPr/>
          </p:nvSpPr>
          <p:spPr bwMode="auto">
            <a:xfrm>
              <a:off x="2518" y="2490"/>
              <a:ext cx="243" cy="21"/>
            </a:xfrm>
            <a:custGeom>
              <a:avLst/>
              <a:gdLst>
                <a:gd name="T0" fmla="*/ 243 w 243"/>
                <a:gd name="T1" fmla="*/ 1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0"/>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3960" name="Freeform 260"/>
            <p:cNvSpPr>
              <a:spLocks/>
            </p:cNvSpPr>
            <p:nvPr/>
          </p:nvSpPr>
          <p:spPr bwMode="auto">
            <a:xfrm>
              <a:off x="2763" y="250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961" name="Freeform 261"/>
            <p:cNvSpPr>
              <a:spLocks/>
            </p:cNvSpPr>
            <p:nvPr/>
          </p:nvSpPr>
          <p:spPr bwMode="auto">
            <a:xfrm>
              <a:off x="2520" y="251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962" name="Freeform 262"/>
            <p:cNvSpPr>
              <a:spLocks/>
            </p:cNvSpPr>
            <p:nvPr/>
          </p:nvSpPr>
          <p:spPr bwMode="auto">
            <a:xfrm>
              <a:off x="2763" y="254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963" name="Freeform 263"/>
            <p:cNvSpPr>
              <a:spLocks/>
            </p:cNvSpPr>
            <p:nvPr/>
          </p:nvSpPr>
          <p:spPr bwMode="auto">
            <a:xfrm>
              <a:off x="2520" y="255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964" name="Freeform 264"/>
            <p:cNvSpPr>
              <a:spLocks/>
            </p:cNvSpPr>
            <p:nvPr/>
          </p:nvSpPr>
          <p:spPr bwMode="auto">
            <a:xfrm>
              <a:off x="2518" y="2531"/>
              <a:ext cx="243" cy="21"/>
            </a:xfrm>
            <a:custGeom>
              <a:avLst/>
              <a:gdLst>
                <a:gd name="T0" fmla="*/ 243 w 243"/>
                <a:gd name="T1" fmla="*/ 1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1"/>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3965" name="Line 265"/>
            <p:cNvSpPr>
              <a:spLocks noChangeShapeType="1"/>
            </p:cNvSpPr>
            <p:nvPr/>
          </p:nvSpPr>
          <p:spPr bwMode="auto">
            <a:xfrm flipH="1" flipV="1">
              <a:off x="2476" y="2619"/>
              <a:ext cx="335" cy="16"/>
            </a:xfrm>
            <a:prstGeom prst="line">
              <a:avLst/>
            </a:prstGeom>
            <a:noFill/>
            <a:ln w="7938">
              <a:solidFill>
                <a:srgbClr val="3D4C63"/>
              </a:solidFill>
              <a:round/>
              <a:headEnd/>
              <a:tailEnd/>
            </a:ln>
          </p:spPr>
          <p:txBody>
            <a:bodyPr/>
            <a:lstStyle/>
            <a:p>
              <a:pPr algn="l" rtl="0"/>
              <a:endParaRPr lang="en-US"/>
            </a:p>
          </p:txBody>
        </p:sp>
        <p:sp>
          <p:nvSpPr>
            <p:cNvPr id="23966" name="Freeform 266"/>
            <p:cNvSpPr>
              <a:spLocks/>
            </p:cNvSpPr>
            <p:nvPr/>
          </p:nvSpPr>
          <p:spPr bwMode="auto">
            <a:xfrm>
              <a:off x="2814" y="263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C63"/>
            </a:solidFill>
            <a:ln w="9525">
              <a:noFill/>
              <a:round/>
              <a:headEnd/>
              <a:tailEnd/>
            </a:ln>
          </p:spPr>
          <p:txBody>
            <a:bodyPr/>
            <a:lstStyle/>
            <a:p>
              <a:pPr algn="l" rtl="0"/>
              <a:endParaRPr lang="en-US"/>
            </a:p>
          </p:txBody>
        </p:sp>
        <p:sp>
          <p:nvSpPr>
            <p:cNvPr id="23967" name="Freeform 267"/>
            <p:cNvSpPr>
              <a:spLocks/>
            </p:cNvSpPr>
            <p:nvPr/>
          </p:nvSpPr>
          <p:spPr bwMode="auto">
            <a:xfrm>
              <a:off x="2478" y="262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C63"/>
            </a:solidFill>
            <a:ln w="9525">
              <a:noFill/>
              <a:round/>
              <a:headEnd/>
              <a:tailEnd/>
            </a:ln>
          </p:spPr>
          <p:txBody>
            <a:bodyPr/>
            <a:lstStyle/>
            <a:p>
              <a:pPr algn="l" rtl="0"/>
              <a:endParaRPr lang="en-US"/>
            </a:p>
          </p:txBody>
        </p:sp>
        <p:sp>
          <p:nvSpPr>
            <p:cNvPr id="23968" name="Freeform 268"/>
            <p:cNvSpPr>
              <a:spLocks/>
            </p:cNvSpPr>
            <p:nvPr/>
          </p:nvSpPr>
          <p:spPr bwMode="auto">
            <a:xfrm>
              <a:off x="2520" y="210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969" name="Freeform 269"/>
            <p:cNvSpPr>
              <a:spLocks/>
            </p:cNvSpPr>
            <p:nvPr/>
          </p:nvSpPr>
          <p:spPr bwMode="auto">
            <a:xfrm>
              <a:off x="2762" y="2083"/>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970" name="Freeform 270"/>
            <p:cNvSpPr>
              <a:spLocks/>
            </p:cNvSpPr>
            <p:nvPr/>
          </p:nvSpPr>
          <p:spPr bwMode="auto">
            <a:xfrm>
              <a:off x="2518" y="2080"/>
              <a:ext cx="243" cy="22"/>
            </a:xfrm>
            <a:custGeom>
              <a:avLst/>
              <a:gdLst>
                <a:gd name="T0" fmla="*/ 0 w 243"/>
                <a:gd name="T1" fmla="*/ 21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21"/>
                  </a:moveTo>
                  <a:lnTo>
                    <a:pt x="243" y="22"/>
                  </a:lnTo>
                  <a:lnTo>
                    <a:pt x="243" y="0"/>
                  </a:lnTo>
                </a:path>
              </a:pathLst>
            </a:custGeom>
            <a:noFill/>
            <a:ln w="7938">
              <a:solidFill>
                <a:srgbClr val="E2E5E5"/>
              </a:solidFill>
              <a:prstDash val="solid"/>
              <a:round/>
              <a:headEnd/>
              <a:tailEnd/>
            </a:ln>
          </p:spPr>
          <p:txBody>
            <a:bodyPr/>
            <a:lstStyle/>
            <a:p>
              <a:pPr algn="l" rtl="0"/>
              <a:endParaRPr lang="en-US"/>
            </a:p>
          </p:txBody>
        </p:sp>
        <p:sp>
          <p:nvSpPr>
            <p:cNvPr id="23971" name="Freeform 271"/>
            <p:cNvSpPr>
              <a:spLocks/>
            </p:cNvSpPr>
            <p:nvPr/>
          </p:nvSpPr>
          <p:spPr bwMode="auto">
            <a:xfrm>
              <a:off x="2518" y="2122"/>
              <a:ext cx="243" cy="21"/>
            </a:xfrm>
            <a:custGeom>
              <a:avLst/>
              <a:gdLst>
                <a:gd name="T0" fmla="*/ 0 w 243"/>
                <a:gd name="T1" fmla="*/ 2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20"/>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3972" name="Freeform 272"/>
            <p:cNvSpPr>
              <a:spLocks/>
            </p:cNvSpPr>
            <p:nvPr/>
          </p:nvSpPr>
          <p:spPr bwMode="auto">
            <a:xfrm>
              <a:off x="2520" y="214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973" name="Freeform 273"/>
            <p:cNvSpPr>
              <a:spLocks/>
            </p:cNvSpPr>
            <p:nvPr/>
          </p:nvSpPr>
          <p:spPr bwMode="auto">
            <a:xfrm>
              <a:off x="2762" y="212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974" name="Freeform 274"/>
            <p:cNvSpPr>
              <a:spLocks/>
            </p:cNvSpPr>
            <p:nvPr/>
          </p:nvSpPr>
          <p:spPr bwMode="auto">
            <a:xfrm>
              <a:off x="2520" y="2185"/>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pPr algn="l" rtl="0"/>
              <a:endParaRPr lang="en-US"/>
            </a:p>
          </p:txBody>
        </p:sp>
        <p:sp>
          <p:nvSpPr>
            <p:cNvPr id="23975" name="Freeform 275"/>
            <p:cNvSpPr>
              <a:spLocks/>
            </p:cNvSpPr>
            <p:nvPr/>
          </p:nvSpPr>
          <p:spPr bwMode="auto">
            <a:xfrm>
              <a:off x="2762" y="2167"/>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976" name="Freeform 276"/>
            <p:cNvSpPr>
              <a:spLocks/>
            </p:cNvSpPr>
            <p:nvPr/>
          </p:nvSpPr>
          <p:spPr bwMode="auto">
            <a:xfrm>
              <a:off x="2518" y="2164"/>
              <a:ext cx="243" cy="21"/>
            </a:xfrm>
            <a:custGeom>
              <a:avLst/>
              <a:gdLst>
                <a:gd name="T0" fmla="*/ 0 w 243"/>
                <a:gd name="T1" fmla="*/ 19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9"/>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3977" name="Freeform 277"/>
            <p:cNvSpPr>
              <a:spLocks/>
            </p:cNvSpPr>
            <p:nvPr/>
          </p:nvSpPr>
          <p:spPr bwMode="auto">
            <a:xfrm>
              <a:off x="2518" y="2206"/>
              <a:ext cx="243" cy="21"/>
            </a:xfrm>
            <a:custGeom>
              <a:avLst/>
              <a:gdLst>
                <a:gd name="T0" fmla="*/ 0 w 243"/>
                <a:gd name="T1" fmla="*/ 18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8"/>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3978" name="Freeform 278"/>
            <p:cNvSpPr>
              <a:spLocks/>
            </p:cNvSpPr>
            <p:nvPr/>
          </p:nvSpPr>
          <p:spPr bwMode="auto">
            <a:xfrm>
              <a:off x="2520" y="222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979" name="Freeform 279"/>
            <p:cNvSpPr>
              <a:spLocks/>
            </p:cNvSpPr>
            <p:nvPr/>
          </p:nvSpPr>
          <p:spPr bwMode="auto">
            <a:xfrm>
              <a:off x="2762" y="2209"/>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980" name="Freeform 280"/>
            <p:cNvSpPr>
              <a:spLocks/>
            </p:cNvSpPr>
            <p:nvPr/>
          </p:nvSpPr>
          <p:spPr bwMode="auto">
            <a:xfrm>
              <a:off x="2520" y="226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981" name="Freeform 281"/>
            <p:cNvSpPr>
              <a:spLocks/>
            </p:cNvSpPr>
            <p:nvPr/>
          </p:nvSpPr>
          <p:spPr bwMode="auto">
            <a:xfrm>
              <a:off x="2762" y="2251"/>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982" name="Freeform 282"/>
            <p:cNvSpPr>
              <a:spLocks/>
            </p:cNvSpPr>
            <p:nvPr/>
          </p:nvSpPr>
          <p:spPr bwMode="auto">
            <a:xfrm>
              <a:off x="2518" y="2248"/>
              <a:ext cx="243" cy="21"/>
            </a:xfrm>
            <a:custGeom>
              <a:avLst/>
              <a:gdLst>
                <a:gd name="T0" fmla="*/ 0 w 243"/>
                <a:gd name="T1" fmla="*/ 16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6"/>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3983" name="Freeform 283"/>
            <p:cNvSpPr>
              <a:spLocks/>
            </p:cNvSpPr>
            <p:nvPr/>
          </p:nvSpPr>
          <p:spPr bwMode="auto">
            <a:xfrm>
              <a:off x="2518" y="2290"/>
              <a:ext cx="243" cy="20"/>
            </a:xfrm>
            <a:custGeom>
              <a:avLst/>
              <a:gdLst>
                <a:gd name="T0" fmla="*/ 0 w 243"/>
                <a:gd name="T1" fmla="*/ 15 h 20"/>
                <a:gd name="T2" fmla="*/ 243 w 243"/>
                <a:gd name="T3" fmla="*/ 20 h 20"/>
                <a:gd name="T4" fmla="*/ 243 w 243"/>
                <a:gd name="T5" fmla="*/ 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0" y="15"/>
                  </a:moveTo>
                  <a:lnTo>
                    <a:pt x="243" y="20"/>
                  </a:lnTo>
                  <a:lnTo>
                    <a:pt x="243" y="0"/>
                  </a:lnTo>
                </a:path>
              </a:pathLst>
            </a:custGeom>
            <a:noFill/>
            <a:ln w="7938">
              <a:solidFill>
                <a:srgbClr val="E2E5E5"/>
              </a:solidFill>
              <a:prstDash val="solid"/>
              <a:round/>
              <a:headEnd/>
              <a:tailEnd/>
            </a:ln>
          </p:spPr>
          <p:txBody>
            <a:bodyPr/>
            <a:lstStyle/>
            <a:p>
              <a:pPr algn="l" rtl="0"/>
              <a:endParaRPr lang="en-US"/>
            </a:p>
          </p:txBody>
        </p:sp>
        <p:sp>
          <p:nvSpPr>
            <p:cNvPr id="23984" name="Freeform 284"/>
            <p:cNvSpPr>
              <a:spLocks/>
            </p:cNvSpPr>
            <p:nvPr/>
          </p:nvSpPr>
          <p:spPr bwMode="auto">
            <a:xfrm>
              <a:off x="2520" y="2307"/>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985" name="Freeform 285"/>
            <p:cNvSpPr>
              <a:spLocks/>
            </p:cNvSpPr>
            <p:nvPr/>
          </p:nvSpPr>
          <p:spPr bwMode="auto">
            <a:xfrm>
              <a:off x="2762" y="229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986" name="Freeform 286"/>
            <p:cNvSpPr>
              <a:spLocks/>
            </p:cNvSpPr>
            <p:nvPr/>
          </p:nvSpPr>
          <p:spPr bwMode="auto">
            <a:xfrm>
              <a:off x="2520" y="23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987" name="Freeform 287"/>
            <p:cNvSpPr>
              <a:spLocks/>
            </p:cNvSpPr>
            <p:nvPr/>
          </p:nvSpPr>
          <p:spPr bwMode="auto">
            <a:xfrm>
              <a:off x="2762" y="23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988" name="Freeform 288"/>
            <p:cNvSpPr>
              <a:spLocks/>
            </p:cNvSpPr>
            <p:nvPr/>
          </p:nvSpPr>
          <p:spPr bwMode="auto">
            <a:xfrm>
              <a:off x="2518" y="2332"/>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3989" name="Freeform 289"/>
            <p:cNvSpPr>
              <a:spLocks/>
            </p:cNvSpPr>
            <p:nvPr/>
          </p:nvSpPr>
          <p:spPr bwMode="auto">
            <a:xfrm>
              <a:off x="2518" y="2374"/>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3990" name="Freeform 290"/>
            <p:cNvSpPr>
              <a:spLocks/>
            </p:cNvSpPr>
            <p:nvPr/>
          </p:nvSpPr>
          <p:spPr bwMode="auto">
            <a:xfrm>
              <a:off x="2520" y="2389"/>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991" name="Freeform 291"/>
            <p:cNvSpPr>
              <a:spLocks/>
            </p:cNvSpPr>
            <p:nvPr/>
          </p:nvSpPr>
          <p:spPr bwMode="auto">
            <a:xfrm>
              <a:off x="2762" y="2376"/>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992" name="Freeform 292"/>
            <p:cNvSpPr>
              <a:spLocks/>
            </p:cNvSpPr>
            <p:nvPr/>
          </p:nvSpPr>
          <p:spPr bwMode="auto">
            <a:xfrm>
              <a:off x="2520" y="243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993" name="Freeform 293"/>
            <p:cNvSpPr>
              <a:spLocks/>
            </p:cNvSpPr>
            <p:nvPr/>
          </p:nvSpPr>
          <p:spPr bwMode="auto">
            <a:xfrm>
              <a:off x="2762" y="2418"/>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994" name="Freeform 294"/>
            <p:cNvSpPr>
              <a:spLocks/>
            </p:cNvSpPr>
            <p:nvPr/>
          </p:nvSpPr>
          <p:spPr bwMode="auto">
            <a:xfrm>
              <a:off x="2518" y="2416"/>
              <a:ext cx="243" cy="21"/>
            </a:xfrm>
            <a:custGeom>
              <a:avLst/>
              <a:gdLst>
                <a:gd name="T0" fmla="*/ 0 w 243"/>
                <a:gd name="T1" fmla="*/ 13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3"/>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3995" name="Freeform 295"/>
            <p:cNvSpPr>
              <a:spLocks/>
            </p:cNvSpPr>
            <p:nvPr/>
          </p:nvSpPr>
          <p:spPr bwMode="auto">
            <a:xfrm>
              <a:off x="2518" y="2457"/>
              <a:ext cx="243" cy="22"/>
            </a:xfrm>
            <a:custGeom>
              <a:avLst/>
              <a:gdLst>
                <a:gd name="T0" fmla="*/ 0 w 243"/>
                <a:gd name="T1" fmla="*/ 13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13"/>
                  </a:moveTo>
                  <a:lnTo>
                    <a:pt x="243" y="22"/>
                  </a:lnTo>
                  <a:lnTo>
                    <a:pt x="243" y="0"/>
                  </a:lnTo>
                </a:path>
              </a:pathLst>
            </a:custGeom>
            <a:noFill/>
            <a:ln w="7938">
              <a:solidFill>
                <a:srgbClr val="E2E5E5"/>
              </a:solidFill>
              <a:prstDash val="solid"/>
              <a:round/>
              <a:headEnd/>
              <a:tailEnd/>
            </a:ln>
          </p:spPr>
          <p:txBody>
            <a:bodyPr/>
            <a:lstStyle/>
            <a:p>
              <a:pPr algn="l" rtl="0"/>
              <a:endParaRPr lang="en-US"/>
            </a:p>
          </p:txBody>
        </p:sp>
        <p:sp>
          <p:nvSpPr>
            <p:cNvPr id="23996" name="Freeform 296"/>
            <p:cNvSpPr>
              <a:spLocks/>
            </p:cNvSpPr>
            <p:nvPr/>
          </p:nvSpPr>
          <p:spPr bwMode="auto">
            <a:xfrm>
              <a:off x="2520" y="247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997" name="Freeform 297"/>
            <p:cNvSpPr>
              <a:spLocks/>
            </p:cNvSpPr>
            <p:nvPr/>
          </p:nvSpPr>
          <p:spPr bwMode="auto">
            <a:xfrm>
              <a:off x="2762" y="2460"/>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998" name="Freeform 298"/>
            <p:cNvSpPr>
              <a:spLocks/>
            </p:cNvSpPr>
            <p:nvPr/>
          </p:nvSpPr>
          <p:spPr bwMode="auto">
            <a:xfrm>
              <a:off x="2520" y="251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999" name="Freeform 299"/>
            <p:cNvSpPr>
              <a:spLocks/>
            </p:cNvSpPr>
            <p:nvPr/>
          </p:nvSpPr>
          <p:spPr bwMode="auto">
            <a:xfrm>
              <a:off x="2762" y="250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4000" name="Freeform 300"/>
            <p:cNvSpPr>
              <a:spLocks/>
            </p:cNvSpPr>
            <p:nvPr/>
          </p:nvSpPr>
          <p:spPr bwMode="auto">
            <a:xfrm>
              <a:off x="2518" y="2500"/>
              <a:ext cx="243" cy="21"/>
            </a:xfrm>
            <a:custGeom>
              <a:avLst/>
              <a:gdLst>
                <a:gd name="T0" fmla="*/ 0 w 243"/>
                <a:gd name="T1" fmla="*/ 11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1"/>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4001" name="Freeform 301"/>
            <p:cNvSpPr>
              <a:spLocks/>
            </p:cNvSpPr>
            <p:nvPr/>
          </p:nvSpPr>
          <p:spPr bwMode="auto">
            <a:xfrm>
              <a:off x="2518" y="2542"/>
              <a:ext cx="243" cy="21"/>
            </a:xfrm>
            <a:custGeom>
              <a:avLst/>
              <a:gdLst>
                <a:gd name="T0" fmla="*/ 0 w 243"/>
                <a:gd name="T1" fmla="*/ 1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0"/>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4002" name="Freeform 302"/>
            <p:cNvSpPr>
              <a:spLocks/>
            </p:cNvSpPr>
            <p:nvPr/>
          </p:nvSpPr>
          <p:spPr bwMode="auto">
            <a:xfrm>
              <a:off x="2520" y="255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003" name="Freeform 303"/>
            <p:cNvSpPr>
              <a:spLocks/>
            </p:cNvSpPr>
            <p:nvPr/>
          </p:nvSpPr>
          <p:spPr bwMode="auto">
            <a:xfrm>
              <a:off x="2762" y="254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4004" name="Freeform 304"/>
            <p:cNvSpPr>
              <a:spLocks/>
            </p:cNvSpPr>
            <p:nvPr/>
          </p:nvSpPr>
          <p:spPr bwMode="auto">
            <a:xfrm>
              <a:off x="2484" y="22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005" name="Freeform 305"/>
            <p:cNvSpPr>
              <a:spLocks/>
            </p:cNvSpPr>
            <p:nvPr/>
          </p:nvSpPr>
          <p:spPr bwMode="auto">
            <a:xfrm>
              <a:off x="2518" y="224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006" name="Line 306"/>
            <p:cNvSpPr>
              <a:spLocks noChangeShapeType="1"/>
            </p:cNvSpPr>
            <p:nvPr/>
          </p:nvSpPr>
          <p:spPr bwMode="auto">
            <a:xfrm>
              <a:off x="2481" y="2246"/>
              <a:ext cx="35" cy="1"/>
            </a:xfrm>
            <a:prstGeom prst="line">
              <a:avLst/>
            </a:prstGeom>
            <a:noFill/>
            <a:ln w="7938">
              <a:solidFill>
                <a:srgbClr val="E2E5E5"/>
              </a:solidFill>
              <a:round/>
              <a:headEnd/>
              <a:tailEnd/>
            </a:ln>
          </p:spPr>
          <p:txBody>
            <a:bodyPr/>
            <a:lstStyle/>
            <a:p>
              <a:pPr algn="l" rtl="0"/>
              <a:endParaRPr lang="en-US"/>
            </a:p>
          </p:txBody>
        </p:sp>
        <p:sp>
          <p:nvSpPr>
            <p:cNvPr id="24007" name="Line 307"/>
            <p:cNvSpPr>
              <a:spLocks noChangeShapeType="1"/>
            </p:cNvSpPr>
            <p:nvPr/>
          </p:nvSpPr>
          <p:spPr bwMode="auto">
            <a:xfrm>
              <a:off x="2762" y="2252"/>
              <a:ext cx="49" cy="1"/>
            </a:xfrm>
            <a:prstGeom prst="line">
              <a:avLst/>
            </a:prstGeom>
            <a:noFill/>
            <a:ln w="7938">
              <a:solidFill>
                <a:srgbClr val="E2E5E5"/>
              </a:solidFill>
              <a:round/>
              <a:headEnd/>
              <a:tailEnd/>
            </a:ln>
          </p:spPr>
          <p:txBody>
            <a:bodyPr/>
            <a:lstStyle/>
            <a:p>
              <a:pPr algn="l" rtl="0"/>
              <a:endParaRPr lang="en-US"/>
            </a:p>
          </p:txBody>
        </p:sp>
        <p:sp>
          <p:nvSpPr>
            <p:cNvPr id="24008" name="Freeform 308"/>
            <p:cNvSpPr>
              <a:spLocks/>
            </p:cNvSpPr>
            <p:nvPr/>
          </p:nvSpPr>
          <p:spPr bwMode="auto">
            <a:xfrm>
              <a:off x="2765" y="2254"/>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pPr algn="l" rtl="0"/>
              <a:endParaRPr lang="en-US"/>
            </a:p>
          </p:txBody>
        </p:sp>
        <p:sp>
          <p:nvSpPr>
            <p:cNvPr id="24009" name="Freeform 309"/>
            <p:cNvSpPr>
              <a:spLocks/>
            </p:cNvSpPr>
            <p:nvPr/>
          </p:nvSpPr>
          <p:spPr bwMode="auto">
            <a:xfrm>
              <a:off x="2813" y="2255"/>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pPr algn="l" rtl="0"/>
              <a:endParaRPr lang="en-US"/>
            </a:p>
          </p:txBody>
        </p:sp>
        <p:sp>
          <p:nvSpPr>
            <p:cNvPr id="24010" name="Freeform 310"/>
            <p:cNvSpPr>
              <a:spLocks/>
            </p:cNvSpPr>
            <p:nvPr/>
          </p:nvSpPr>
          <p:spPr bwMode="auto">
            <a:xfrm>
              <a:off x="2485" y="241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011" name="Freeform 311"/>
            <p:cNvSpPr>
              <a:spLocks/>
            </p:cNvSpPr>
            <p:nvPr/>
          </p:nvSpPr>
          <p:spPr bwMode="auto">
            <a:xfrm>
              <a:off x="2519" y="2413"/>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pPr algn="l" rtl="0"/>
              <a:endParaRPr lang="en-US"/>
            </a:p>
          </p:txBody>
        </p:sp>
        <p:sp>
          <p:nvSpPr>
            <p:cNvPr id="24012" name="Line 312"/>
            <p:cNvSpPr>
              <a:spLocks noChangeShapeType="1"/>
            </p:cNvSpPr>
            <p:nvPr/>
          </p:nvSpPr>
          <p:spPr bwMode="auto">
            <a:xfrm>
              <a:off x="2483" y="2409"/>
              <a:ext cx="33" cy="2"/>
            </a:xfrm>
            <a:prstGeom prst="line">
              <a:avLst/>
            </a:prstGeom>
            <a:noFill/>
            <a:ln w="7938">
              <a:solidFill>
                <a:srgbClr val="E2E5E5"/>
              </a:solidFill>
              <a:round/>
              <a:headEnd/>
              <a:tailEnd/>
            </a:ln>
          </p:spPr>
          <p:txBody>
            <a:bodyPr/>
            <a:lstStyle/>
            <a:p>
              <a:pPr algn="l" rtl="0"/>
              <a:endParaRPr lang="en-US"/>
            </a:p>
          </p:txBody>
        </p:sp>
        <p:sp>
          <p:nvSpPr>
            <p:cNvPr id="24013" name="Line 313"/>
            <p:cNvSpPr>
              <a:spLocks noChangeShapeType="1"/>
            </p:cNvSpPr>
            <p:nvPr/>
          </p:nvSpPr>
          <p:spPr bwMode="auto">
            <a:xfrm>
              <a:off x="2762" y="2420"/>
              <a:ext cx="50" cy="1"/>
            </a:xfrm>
            <a:prstGeom prst="line">
              <a:avLst/>
            </a:prstGeom>
            <a:noFill/>
            <a:ln w="7938">
              <a:solidFill>
                <a:srgbClr val="E2E5E5"/>
              </a:solidFill>
              <a:round/>
              <a:headEnd/>
              <a:tailEnd/>
            </a:ln>
          </p:spPr>
          <p:txBody>
            <a:bodyPr/>
            <a:lstStyle/>
            <a:p>
              <a:pPr algn="l" rtl="0"/>
              <a:endParaRPr lang="en-US"/>
            </a:p>
          </p:txBody>
        </p:sp>
        <p:sp>
          <p:nvSpPr>
            <p:cNvPr id="24014" name="Freeform 314"/>
            <p:cNvSpPr>
              <a:spLocks/>
            </p:cNvSpPr>
            <p:nvPr/>
          </p:nvSpPr>
          <p:spPr bwMode="auto">
            <a:xfrm>
              <a:off x="2764" y="242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015" name="Freeform 315"/>
            <p:cNvSpPr>
              <a:spLocks/>
            </p:cNvSpPr>
            <p:nvPr/>
          </p:nvSpPr>
          <p:spPr bwMode="auto">
            <a:xfrm>
              <a:off x="2814" y="242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016" name="Freeform 316"/>
            <p:cNvSpPr>
              <a:spLocks/>
            </p:cNvSpPr>
            <p:nvPr/>
          </p:nvSpPr>
          <p:spPr bwMode="auto">
            <a:xfrm>
              <a:off x="2484" y="208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017" name="Freeform 317"/>
            <p:cNvSpPr>
              <a:spLocks/>
            </p:cNvSpPr>
            <p:nvPr/>
          </p:nvSpPr>
          <p:spPr bwMode="auto">
            <a:xfrm>
              <a:off x="2519"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018" name="Line 318"/>
            <p:cNvSpPr>
              <a:spLocks noChangeShapeType="1"/>
            </p:cNvSpPr>
            <p:nvPr/>
          </p:nvSpPr>
          <p:spPr bwMode="auto">
            <a:xfrm>
              <a:off x="2481" y="2083"/>
              <a:ext cx="35" cy="1"/>
            </a:xfrm>
            <a:prstGeom prst="line">
              <a:avLst/>
            </a:prstGeom>
            <a:noFill/>
            <a:ln w="7938">
              <a:solidFill>
                <a:srgbClr val="E2E5E5"/>
              </a:solidFill>
              <a:round/>
              <a:headEnd/>
              <a:tailEnd/>
            </a:ln>
          </p:spPr>
          <p:txBody>
            <a:bodyPr/>
            <a:lstStyle/>
            <a:p>
              <a:pPr algn="l" rtl="0"/>
              <a:endParaRPr lang="en-US"/>
            </a:p>
          </p:txBody>
        </p:sp>
        <p:sp>
          <p:nvSpPr>
            <p:cNvPr id="24019" name="Line 319"/>
            <p:cNvSpPr>
              <a:spLocks noChangeShapeType="1"/>
            </p:cNvSpPr>
            <p:nvPr/>
          </p:nvSpPr>
          <p:spPr bwMode="auto">
            <a:xfrm>
              <a:off x="2762" y="2085"/>
              <a:ext cx="46" cy="1"/>
            </a:xfrm>
            <a:prstGeom prst="line">
              <a:avLst/>
            </a:prstGeom>
            <a:noFill/>
            <a:ln w="7938">
              <a:solidFill>
                <a:srgbClr val="E2E5E5"/>
              </a:solidFill>
              <a:round/>
              <a:headEnd/>
              <a:tailEnd/>
            </a:ln>
          </p:spPr>
          <p:txBody>
            <a:bodyPr/>
            <a:lstStyle/>
            <a:p>
              <a:pPr algn="l" rtl="0"/>
              <a:endParaRPr lang="en-US"/>
            </a:p>
          </p:txBody>
        </p:sp>
        <p:sp>
          <p:nvSpPr>
            <p:cNvPr id="24020" name="Freeform 320"/>
            <p:cNvSpPr>
              <a:spLocks/>
            </p:cNvSpPr>
            <p:nvPr/>
          </p:nvSpPr>
          <p:spPr bwMode="auto">
            <a:xfrm>
              <a:off x="2764"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021" name="Freeform 321"/>
            <p:cNvSpPr>
              <a:spLocks/>
            </p:cNvSpPr>
            <p:nvPr/>
          </p:nvSpPr>
          <p:spPr bwMode="auto">
            <a:xfrm>
              <a:off x="2811" y="208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022" name="Freeform 322"/>
            <p:cNvSpPr>
              <a:spLocks/>
            </p:cNvSpPr>
            <p:nvPr/>
          </p:nvSpPr>
          <p:spPr bwMode="auto">
            <a:xfrm>
              <a:off x="2485" y="241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023" name="Freeform 323"/>
            <p:cNvSpPr>
              <a:spLocks/>
            </p:cNvSpPr>
            <p:nvPr/>
          </p:nvSpPr>
          <p:spPr bwMode="auto">
            <a:xfrm>
              <a:off x="2477" y="2573"/>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4024" name="Freeform 324"/>
            <p:cNvSpPr>
              <a:spLocks/>
            </p:cNvSpPr>
            <p:nvPr/>
          </p:nvSpPr>
          <p:spPr bwMode="auto">
            <a:xfrm>
              <a:off x="2476" y="2409"/>
              <a:ext cx="6" cy="161"/>
            </a:xfrm>
            <a:custGeom>
              <a:avLst/>
              <a:gdLst>
                <a:gd name="T0" fmla="*/ 6 w 6"/>
                <a:gd name="T1" fmla="*/ 0 h 161"/>
                <a:gd name="T2" fmla="*/ 0 w 6"/>
                <a:gd name="T3" fmla="*/ 2 h 161"/>
                <a:gd name="T4" fmla="*/ 0 w 6"/>
                <a:gd name="T5" fmla="*/ 161 h 161"/>
                <a:gd name="T6" fmla="*/ 0 60000 65536"/>
                <a:gd name="T7" fmla="*/ 0 60000 65536"/>
                <a:gd name="T8" fmla="*/ 0 60000 65536"/>
                <a:gd name="T9" fmla="*/ 0 w 6"/>
                <a:gd name="T10" fmla="*/ 0 h 161"/>
                <a:gd name="T11" fmla="*/ 6 w 6"/>
                <a:gd name="T12" fmla="*/ 161 h 161"/>
              </a:gdLst>
              <a:ahLst/>
              <a:cxnLst>
                <a:cxn ang="T6">
                  <a:pos x="T0" y="T1"/>
                </a:cxn>
                <a:cxn ang="T7">
                  <a:pos x="T2" y="T3"/>
                </a:cxn>
                <a:cxn ang="T8">
                  <a:pos x="T4" y="T5"/>
                </a:cxn>
              </a:cxnLst>
              <a:rect l="T9" t="T10" r="T11" b="T12"/>
              <a:pathLst>
                <a:path w="6" h="161">
                  <a:moveTo>
                    <a:pt x="6" y="0"/>
                  </a:moveTo>
                  <a:lnTo>
                    <a:pt x="0" y="2"/>
                  </a:lnTo>
                  <a:lnTo>
                    <a:pt x="0" y="161"/>
                  </a:lnTo>
                </a:path>
              </a:pathLst>
            </a:custGeom>
            <a:noFill/>
            <a:ln w="7938">
              <a:solidFill>
                <a:srgbClr val="E2E5E5"/>
              </a:solidFill>
              <a:prstDash val="solid"/>
              <a:round/>
              <a:headEnd/>
              <a:tailEnd/>
            </a:ln>
          </p:spPr>
          <p:txBody>
            <a:bodyPr/>
            <a:lstStyle/>
            <a:p>
              <a:pPr algn="l" rtl="0"/>
              <a:endParaRPr lang="en-US"/>
            </a:p>
          </p:txBody>
        </p:sp>
        <p:sp>
          <p:nvSpPr>
            <p:cNvPr id="24025" name="Freeform 325"/>
            <p:cNvSpPr>
              <a:spLocks/>
            </p:cNvSpPr>
            <p:nvPr/>
          </p:nvSpPr>
          <p:spPr bwMode="auto">
            <a:xfrm>
              <a:off x="2476" y="2246"/>
              <a:ext cx="6" cy="159"/>
            </a:xfrm>
            <a:custGeom>
              <a:avLst/>
              <a:gdLst>
                <a:gd name="T0" fmla="*/ 6 w 6"/>
                <a:gd name="T1" fmla="*/ 0 h 159"/>
                <a:gd name="T2" fmla="*/ 0 w 6"/>
                <a:gd name="T3" fmla="*/ 2 h 159"/>
                <a:gd name="T4" fmla="*/ 0 w 6"/>
                <a:gd name="T5" fmla="*/ 159 h 159"/>
                <a:gd name="T6" fmla="*/ 0 60000 65536"/>
                <a:gd name="T7" fmla="*/ 0 60000 65536"/>
                <a:gd name="T8" fmla="*/ 0 60000 65536"/>
                <a:gd name="T9" fmla="*/ 0 w 6"/>
                <a:gd name="T10" fmla="*/ 0 h 159"/>
                <a:gd name="T11" fmla="*/ 6 w 6"/>
                <a:gd name="T12" fmla="*/ 159 h 159"/>
              </a:gdLst>
              <a:ahLst/>
              <a:cxnLst>
                <a:cxn ang="T6">
                  <a:pos x="T0" y="T1"/>
                </a:cxn>
                <a:cxn ang="T7">
                  <a:pos x="T2" y="T3"/>
                </a:cxn>
                <a:cxn ang="T8">
                  <a:pos x="T4" y="T5"/>
                </a:cxn>
              </a:cxnLst>
              <a:rect l="T9" t="T10" r="T11" b="T12"/>
              <a:pathLst>
                <a:path w="6" h="159">
                  <a:moveTo>
                    <a:pt x="6" y="0"/>
                  </a:moveTo>
                  <a:lnTo>
                    <a:pt x="0" y="2"/>
                  </a:lnTo>
                  <a:lnTo>
                    <a:pt x="0" y="159"/>
                  </a:lnTo>
                </a:path>
              </a:pathLst>
            </a:custGeom>
            <a:noFill/>
            <a:ln w="7938">
              <a:solidFill>
                <a:srgbClr val="E2E5E5"/>
              </a:solidFill>
              <a:prstDash val="solid"/>
              <a:round/>
              <a:headEnd/>
              <a:tailEnd/>
            </a:ln>
          </p:spPr>
          <p:txBody>
            <a:bodyPr/>
            <a:lstStyle/>
            <a:p>
              <a:pPr algn="l" rtl="0"/>
              <a:endParaRPr lang="en-US"/>
            </a:p>
          </p:txBody>
        </p:sp>
        <p:sp>
          <p:nvSpPr>
            <p:cNvPr id="24026" name="Freeform 326"/>
            <p:cNvSpPr>
              <a:spLocks/>
            </p:cNvSpPr>
            <p:nvPr/>
          </p:nvSpPr>
          <p:spPr bwMode="auto">
            <a:xfrm>
              <a:off x="2485"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027" name="Freeform 327"/>
            <p:cNvSpPr>
              <a:spLocks/>
            </p:cNvSpPr>
            <p:nvPr/>
          </p:nvSpPr>
          <p:spPr bwMode="auto">
            <a:xfrm>
              <a:off x="2477" y="240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4028" name="Freeform 328"/>
            <p:cNvSpPr>
              <a:spLocks/>
            </p:cNvSpPr>
            <p:nvPr/>
          </p:nvSpPr>
          <p:spPr bwMode="auto">
            <a:xfrm>
              <a:off x="2484"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029" name="Freeform 329"/>
            <p:cNvSpPr>
              <a:spLocks/>
            </p:cNvSpPr>
            <p:nvPr/>
          </p:nvSpPr>
          <p:spPr bwMode="auto">
            <a:xfrm>
              <a:off x="2477" y="2244"/>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4030" name="Freeform 330"/>
            <p:cNvSpPr>
              <a:spLocks/>
            </p:cNvSpPr>
            <p:nvPr/>
          </p:nvSpPr>
          <p:spPr bwMode="auto">
            <a:xfrm>
              <a:off x="2476" y="2083"/>
              <a:ext cx="5" cy="159"/>
            </a:xfrm>
            <a:custGeom>
              <a:avLst/>
              <a:gdLst>
                <a:gd name="T0" fmla="*/ 5 w 5"/>
                <a:gd name="T1" fmla="*/ 0 h 159"/>
                <a:gd name="T2" fmla="*/ 0 w 5"/>
                <a:gd name="T3" fmla="*/ 2 h 159"/>
                <a:gd name="T4" fmla="*/ 0 w 5"/>
                <a:gd name="T5" fmla="*/ 159 h 159"/>
                <a:gd name="T6" fmla="*/ 0 60000 65536"/>
                <a:gd name="T7" fmla="*/ 0 60000 65536"/>
                <a:gd name="T8" fmla="*/ 0 60000 65536"/>
                <a:gd name="T9" fmla="*/ 0 w 5"/>
                <a:gd name="T10" fmla="*/ 0 h 159"/>
                <a:gd name="T11" fmla="*/ 5 w 5"/>
                <a:gd name="T12" fmla="*/ 159 h 159"/>
              </a:gdLst>
              <a:ahLst/>
              <a:cxnLst>
                <a:cxn ang="T6">
                  <a:pos x="T0" y="T1"/>
                </a:cxn>
                <a:cxn ang="T7">
                  <a:pos x="T2" y="T3"/>
                </a:cxn>
                <a:cxn ang="T8">
                  <a:pos x="T4" y="T5"/>
                </a:cxn>
              </a:cxnLst>
              <a:rect l="T9" t="T10" r="T11" b="T12"/>
              <a:pathLst>
                <a:path w="5" h="159">
                  <a:moveTo>
                    <a:pt x="5" y="0"/>
                  </a:moveTo>
                  <a:lnTo>
                    <a:pt x="0" y="2"/>
                  </a:lnTo>
                  <a:lnTo>
                    <a:pt x="0" y="159"/>
                  </a:lnTo>
                </a:path>
              </a:pathLst>
            </a:custGeom>
            <a:noFill/>
            <a:ln w="7938">
              <a:solidFill>
                <a:srgbClr val="E2E5E5"/>
              </a:solidFill>
              <a:prstDash val="solid"/>
              <a:round/>
              <a:headEnd/>
              <a:tailEnd/>
            </a:ln>
          </p:spPr>
          <p:txBody>
            <a:bodyPr/>
            <a:lstStyle/>
            <a:p>
              <a:pPr algn="l" rtl="0"/>
              <a:endParaRPr lang="en-US"/>
            </a:p>
          </p:txBody>
        </p:sp>
        <p:sp>
          <p:nvSpPr>
            <p:cNvPr id="24031" name="Freeform 331"/>
            <p:cNvSpPr>
              <a:spLocks/>
            </p:cNvSpPr>
            <p:nvPr/>
          </p:nvSpPr>
          <p:spPr bwMode="auto">
            <a:xfrm>
              <a:off x="2476" y="1894"/>
              <a:ext cx="335" cy="184"/>
            </a:xfrm>
            <a:custGeom>
              <a:avLst/>
              <a:gdLst>
                <a:gd name="T0" fmla="*/ 335 w 335"/>
                <a:gd name="T1" fmla="*/ 0 h 184"/>
                <a:gd name="T2" fmla="*/ 0 w 335"/>
                <a:gd name="T3" fmla="*/ 5 h 184"/>
                <a:gd name="T4" fmla="*/ 0 w 335"/>
                <a:gd name="T5" fmla="*/ 184 h 184"/>
                <a:gd name="T6" fmla="*/ 0 60000 65536"/>
                <a:gd name="T7" fmla="*/ 0 60000 65536"/>
                <a:gd name="T8" fmla="*/ 0 60000 65536"/>
                <a:gd name="T9" fmla="*/ 0 w 335"/>
                <a:gd name="T10" fmla="*/ 0 h 184"/>
                <a:gd name="T11" fmla="*/ 335 w 335"/>
                <a:gd name="T12" fmla="*/ 184 h 184"/>
              </a:gdLst>
              <a:ahLst/>
              <a:cxnLst>
                <a:cxn ang="T6">
                  <a:pos x="T0" y="T1"/>
                </a:cxn>
                <a:cxn ang="T7">
                  <a:pos x="T2" y="T3"/>
                </a:cxn>
                <a:cxn ang="T8">
                  <a:pos x="T4" y="T5"/>
                </a:cxn>
              </a:cxnLst>
              <a:rect l="T9" t="T10" r="T11" b="T12"/>
              <a:pathLst>
                <a:path w="335" h="184">
                  <a:moveTo>
                    <a:pt x="335" y="0"/>
                  </a:moveTo>
                  <a:lnTo>
                    <a:pt x="0" y="5"/>
                  </a:lnTo>
                  <a:lnTo>
                    <a:pt x="0" y="184"/>
                  </a:lnTo>
                </a:path>
              </a:pathLst>
            </a:custGeom>
            <a:noFill/>
            <a:ln w="7938">
              <a:solidFill>
                <a:srgbClr val="E2E5E5"/>
              </a:solidFill>
              <a:prstDash val="solid"/>
              <a:round/>
              <a:headEnd/>
              <a:tailEnd/>
            </a:ln>
          </p:spPr>
          <p:txBody>
            <a:bodyPr/>
            <a:lstStyle/>
            <a:p>
              <a:pPr algn="l" rtl="0"/>
              <a:endParaRPr lang="en-US"/>
            </a:p>
          </p:txBody>
        </p:sp>
        <p:sp>
          <p:nvSpPr>
            <p:cNvPr id="24032" name="Freeform 332"/>
            <p:cNvSpPr>
              <a:spLocks/>
            </p:cNvSpPr>
            <p:nvPr/>
          </p:nvSpPr>
          <p:spPr bwMode="auto">
            <a:xfrm>
              <a:off x="2814" y="189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033" name="Freeform 333"/>
            <p:cNvSpPr>
              <a:spLocks/>
            </p:cNvSpPr>
            <p:nvPr/>
          </p:nvSpPr>
          <p:spPr bwMode="auto">
            <a:xfrm>
              <a:off x="2477" y="2080"/>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grpSp>
      <p:grpSp>
        <p:nvGrpSpPr>
          <p:cNvPr id="4" name="Group 334"/>
          <p:cNvGrpSpPr>
            <a:grpSpLocks/>
          </p:cNvGrpSpPr>
          <p:nvPr/>
        </p:nvGrpSpPr>
        <p:grpSpPr bwMode="auto">
          <a:xfrm>
            <a:off x="1158876" y="3602038"/>
            <a:ext cx="925513" cy="1074737"/>
            <a:chOff x="927" y="3238"/>
            <a:chExt cx="583" cy="677"/>
          </a:xfrm>
        </p:grpSpPr>
        <p:pic>
          <p:nvPicPr>
            <p:cNvPr id="23904" name="Picture 335"/>
            <p:cNvPicPr>
              <a:picLocks noChangeArrowheads="1"/>
            </p:cNvPicPr>
            <p:nvPr/>
          </p:nvPicPr>
          <p:blipFill>
            <a:blip r:embed="rId3" cstate="print"/>
            <a:srcRect/>
            <a:stretch>
              <a:fillRect/>
            </a:stretch>
          </p:blipFill>
          <p:spPr bwMode="auto">
            <a:xfrm>
              <a:off x="1078" y="3238"/>
              <a:ext cx="432" cy="528"/>
            </a:xfrm>
            <a:prstGeom prst="rect">
              <a:avLst/>
            </a:prstGeom>
            <a:noFill/>
            <a:ln w="9525">
              <a:noFill/>
              <a:miter lim="800000"/>
              <a:headEnd/>
              <a:tailEnd/>
            </a:ln>
          </p:spPr>
        </p:pic>
        <p:sp>
          <p:nvSpPr>
            <p:cNvPr id="23905" name="Text Box 336"/>
            <p:cNvSpPr txBox="1">
              <a:spLocks noChangeArrowheads="1"/>
            </p:cNvSpPr>
            <p:nvPr/>
          </p:nvSpPr>
          <p:spPr bwMode="auto">
            <a:xfrm>
              <a:off x="927" y="3682"/>
              <a:ext cx="573" cy="233"/>
            </a:xfrm>
            <a:prstGeom prst="rect">
              <a:avLst/>
            </a:prstGeom>
            <a:noFill/>
            <a:ln w="9525">
              <a:noFill/>
              <a:miter lim="800000"/>
              <a:headEnd/>
              <a:tailEnd/>
            </a:ln>
          </p:spPr>
          <p:txBody>
            <a:bodyPr wrap="none">
              <a:spAutoFit/>
            </a:bodyPr>
            <a:lstStyle/>
            <a:p>
              <a:pPr algn="l" rtl="0"/>
              <a:r>
                <a:rPr lang="en-US" sz="1800"/>
                <a:t>Scanner</a:t>
              </a:r>
              <a:endParaRPr lang="th-TH" sz="1800"/>
            </a:p>
          </p:txBody>
        </p:sp>
      </p:grpSp>
      <p:sp>
        <p:nvSpPr>
          <p:cNvPr id="23559" name="Text Box 337"/>
          <p:cNvSpPr txBox="1">
            <a:spLocks noChangeArrowheads="1"/>
          </p:cNvSpPr>
          <p:nvPr/>
        </p:nvSpPr>
        <p:spPr bwMode="auto">
          <a:xfrm>
            <a:off x="6122988" y="4338638"/>
            <a:ext cx="770724" cy="369332"/>
          </a:xfrm>
          <a:prstGeom prst="rect">
            <a:avLst/>
          </a:prstGeom>
          <a:noFill/>
          <a:ln w="9525">
            <a:noFill/>
            <a:miter lim="800000"/>
            <a:headEnd/>
            <a:tailEnd/>
          </a:ln>
        </p:spPr>
        <p:txBody>
          <a:bodyPr wrap="none">
            <a:spAutoFit/>
          </a:bodyPr>
          <a:lstStyle/>
          <a:p>
            <a:pPr algn="l" rtl="0"/>
            <a:r>
              <a:rPr lang="en-US" sz="1800"/>
              <a:t>Target</a:t>
            </a:r>
            <a:endParaRPr lang="th-TH" sz="1800"/>
          </a:p>
        </p:txBody>
      </p:sp>
      <p:sp>
        <p:nvSpPr>
          <p:cNvPr id="23560" name="Line 338"/>
          <p:cNvSpPr>
            <a:spLocks noChangeShapeType="1"/>
          </p:cNvSpPr>
          <p:nvPr/>
        </p:nvSpPr>
        <p:spPr bwMode="auto">
          <a:xfrm>
            <a:off x="2147888" y="3735388"/>
            <a:ext cx="3848100" cy="0"/>
          </a:xfrm>
          <a:prstGeom prst="line">
            <a:avLst/>
          </a:prstGeom>
          <a:noFill/>
          <a:ln w="57150">
            <a:solidFill>
              <a:srgbClr val="3333FF"/>
            </a:solidFill>
            <a:round/>
            <a:headEnd/>
            <a:tailEnd type="triangle" w="med" len="med"/>
          </a:ln>
        </p:spPr>
        <p:txBody>
          <a:bodyPr/>
          <a:lstStyle/>
          <a:p>
            <a:pPr algn="l" rtl="0"/>
            <a:endParaRPr lang="en-US"/>
          </a:p>
        </p:txBody>
      </p:sp>
      <p:sp>
        <p:nvSpPr>
          <p:cNvPr id="23561" name="Line 339"/>
          <p:cNvSpPr>
            <a:spLocks noChangeShapeType="1"/>
          </p:cNvSpPr>
          <p:nvPr/>
        </p:nvSpPr>
        <p:spPr bwMode="auto">
          <a:xfrm flipH="1">
            <a:off x="2085975" y="4030663"/>
            <a:ext cx="3879850" cy="0"/>
          </a:xfrm>
          <a:prstGeom prst="line">
            <a:avLst/>
          </a:prstGeom>
          <a:noFill/>
          <a:ln w="57150">
            <a:solidFill>
              <a:srgbClr val="3333FF"/>
            </a:solidFill>
            <a:prstDash val="sysDot"/>
            <a:round/>
            <a:headEnd/>
            <a:tailEnd type="triangle" w="med" len="med"/>
          </a:ln>
        </p:spPr>
        <p:txBody>
          <a:bodyPr/>
          <a:lstStyle/>
          <a:p>
            <a:pPr algn="l" rtl="0"/>
            <a:endParaRPr lang="en-US"/>
          </a:p>
        </p:txBody>
      </p:sp>
      <p:sp>
        <p:nvSpPr>
          <p:cNvPr id="23562" name="Rectangle 340"/>
          <p:cNvSpPr>
            <a:spLocks noChangeArrowheads="1"/>
          </p:cNvSpPr>
          <p:nvPr/>
        </p:nvSpPr>
        <p:spPr bwMode="auto">
          <a:xfrm>
            <a:off x="3260725" y="3629025"/>
            <a:ext cx="1571625" cy="196850"/>
          </a:xfrm>
          <a:prstGeom prst="rect">
            <a:avLst/>
          </a:prstGeom>
          <a:solidFill>
            <a:schemeClr val="bg1"/>
          </a:solidFill>
          <a:ln w="9525">
            <a:noFill/>
            <a:miter lim="800000"/>
            <a:headEnd/>
            <a:tailEnd/>
          </a:ln>
        </p:spPr>
        <p:txBody>
          <a:bodyPr wrap="none" anchor="ctr"/>
          <a:lstStyle/>
          <a:p>
            <a:pPr algn="ctr" rtl="0" fontAlgn="ctr"/>
            <a:r>
              <a:rPr lang="en-US" sz="1600"/>
              <a:t>Probe packet</a:t>
            </a:r>
            <a:endParaRPr lang="th-TH" sz="1600"/>
          </a:p>
        </p:txBody>
      </p:sp>
      <p:sp>
        <p:nvSpPr>
          <p:cNvPr id="23563" name="Rectangle 341"/>
          <p:cNvSpPr>
            <a:spLocks noChangeArrowheads="1"/>
          </p:cNvSpPr>
          <p:nvPr/>
        </p:nvSpPr>
        <p:spPr bwMode="auto">
          <a:xfrm>
            <a:off x="3473450" y="3949700"/>
            <a:ext cx="1449388" cy="196850"/>
          </a:xfrm>
          <a:prstGeom prst="rect">
            <a:avLst/>
          </a:prstGeom>
          <a:solidFill>
            <a:schemeClr val="bg1"/>
          </a:solidFill>
          <a:ln w="9525">
            <a:noFill/>
            <a:miter lim="800000"/>
            <a:headEnd/>
            <a:tailEnd/>
          </a:ln>
        </p:spPr>
        <p:txBody>
          <a:bodyPr wrap="none" anchor="ctr"/>
          <a:lstStyle/>
          <a:p>
            <a:pPr algn="ctr" rtl="0" fontAlgn="ctr"/>
            <a:r>
              <a:rPr lang="en-US" sz="1600"/>
              <a:t>No response</a:t>
            </a:r>
            <a:endParaRPr lang="th-TH" sz="1600"/>
          </a:p>
        </p:txBody>
      </p:sp>
      <p:sp>
        <p:nvSpPr>
          <p:cNvPr id="23564" name="Rectangle 342"/>
          <p:cNvSpPr>
            <a:spLocks noChangeArrowheads="1"/>
          </p:cNvSpPr>
          <p:nvPr/>
        </p:nvSpPr>
        <p:spPr bwMode="auto">
          <a:xfrm>
            <a:off x="741363" y="4851400"/>
            <a:ext cx="7483475" cy="1289050"/>
          </a:xfrm>
          <a:prstGeom prst="rect">
            <a:avLst/>
          </a:prstGeom>
          <a:solidFill>
            <a:srgbClr val="FFFFCC"/>
          </a:solidFill>
          <a:ln w="9525">
            <a:solidFill>
              <a:schemeClr val="tx1"/>
            </a:solidFill>
            <a:miter lim="800000"/>
            <a:headEnd/>
            <a:tailEnd/>
          </a:ln>
        </p:spPr>
        <p:txBody>
          <a:bodyPr wrap="none" anchor="ctr"/>
          <a:lstStyle/>
          <a:p>
            <a:pPr algn="l" rtl="0"/>
            <a:endParaRPr lang="en-US"/>
          </a:p>
        </p:txBody>
      </p:sp>
      <p:grpSp>
        <p:nvGrpSpPr>
          <p:cNvPr id="5" name="Group 343"/>
          <p:cNvGrpSpPr>
            <a:grpSpLocks/>
          </p:cNvGrpSpPr>
          <p:nvPr/>
        </p:nvGrpSpPr>
        <p:grpSpPr bwMode="auto">
          <a:xfrm>
            <a:off x="6391275" y="4932363"/>
            <a:ext cx="600075" cy="754062"/>
            <a:chOff x="2470" y="1894"/>
            <a:chExt cx="466" cy="749"/>
          </a:xfrm>
        </p:grpSpPr>
        <p:grpSp>
          <p:nvGrpSpPr>
            <p:cNvPr id="6" name="Group 344"/>
            <p:cNvGrpSpPr>
              <a:grpSpLocks/>
            </p:cNvGrpSpPr>
            <p:nvPr/>
          </p:nvGrpSpPr>
          <p:grpSpPr bwMode="auto">
            <a:xfrm>
              <a:off x="2470" y="1896"/>
              <a:ext cx="466" cy="747"/>
              <a:chOff x="2470" y="1896"/>
              <a:chExt cx="466" cy="747"/>
            </a:xfrm>
          </p:grpSpPr>
          <p:sp>
            <p:nvSpPr>
              <p:cNvPr id="23704" name="Freeform 345"/>
              <p:cNvSpPr>
                <a:spLocks/>
              </p:cNvSpPr>
              <p:nvPr/>
            </p:nvSpPr>
            <p:spPr bwMode="auto">
              <a:xfrm>
                <a:off x="2487" y="2501"/>
                <a:ext cx="423" cy="142"/>
              </a:xfrm>
              <a:custGeom>
                <a:avLst/>
                <a:gdLst>
                  <a:gd name="T0" fmla="*/ 39 w 423"/>
                  <a:gd name="T1" fmla="*/ 85 h 142"/>
                  <a:gd name="T2" fmla="*/ 417 w 423"/>
                  <a:gd name="T3" fmla="*/ 0 h 142"/>
                  <a:gd name="T4" fmla="*/ 423 w 423"/>
                  <a:gd name="T5" fmla="*/ 28 h 142"/>
                  <a:gd name="T6" fmla="*/ 332 w 423"/>
                  <a:gd name="T7" fmla="*/ 142 h 142"/>
                  <a:gd name="T8" fmla="*/ 0 w 423"/>
                  <a:gd name="T9" fmla="*/ 127 h 142"/>
                  <a:gd name="T10" fmla="*/ 39 w 423"/>
                  <a:gd name="T11" fmla="*/ 85 h 142"/>
                  <a:gd name="T12" fmla="*/ 0 60000 65536"/>
                  <a:gd name="T13" fmla="*/ 0 60000 65536"/>
                  <a:gd name="T14" fmla="*/ 0 60000 65536"/>
                  <a:gd name="T15" fmla="*/ 0 60000 65536"/>
                  <a:gd name="T16" fmla="*/ 0 60000 65536"/>
                  <a:gd name="T17" fmla="*/ 0 60000 65536"/>
                  <a:gd name="T18" fmla="*/ 0 w 423"/>
                  <a:gd name="T19" fmla="*/ 0 h 142"/>
                  <a:gd name="T20" fmla="*/ 423 w 423"/>
                  <a:gd name="T21" fmla="*/ 142 h 142"/>
                </a:gdLst>
                <a:ahLst/>
                <a:cxnLst>
                  <a:cxn ang="T12">
                    <a:pos x="T0" y="T1"/>
                  </a:cxn>
                  <a:cxn ang="T13">
                    <a:pos x="T2" y="T3"/>
                  </a:cxn>
                  <a:cxn ang="T14">
                    <a:pos x="T4" y="T5"/>
                  </a:cxn>
                  <a:cxn ang="T15">
                    <a:pos x="T6" y="T7"/>
                  </a:cxn>
                  <a:cxn ang="T16">
                    <a:pos x="T8" y="T9"/>
                  </a:cxn>
                  <a:cxn ang="T17">
                    <a:pos x="T10" y="T11"/>
                  </a:cxn>
                </a:cxnLst>
                <a:rect l="T18" t="T19" r="T20" b="T21"/>
                <a:pathLst>
                  <a:path w="423" h="142">
                    <a:moveTo>
                      <a:pt x="39" y="85"/>
                    </a:moveTo>
                    <a:lnTo>
                      <a:pt x="417" y="0"/>
                    </a:lnTo>
                    <a:lnTo>
                      <a:pt x="423" y="28"/>
                    </a:lnTo>
                    <a:lnTo>
                      <a:pt x="332" y="142"/>
                    </a:lnTo>
                    <a:lnTo>
                      <a:pt x="0" y="127"/>
                    </a:lnTo>
                    <a:lnTo>
                      <a:pt x="39" y="85"/>
                    </a:lnTo>
                    <a:close/>
                  </a:path>
                </a:pathLst>
              </a:custGeom>
              <a:solidFill>
                <a:srgbClr val="404040"/>
              </a:solidFill>
              <a:ln w="9525">
                <a:noFill/>
                <a:round/>
                <a:headEnd/>
                <a:tailEnd/>
              </a:ln>
            </p:spPr>
            <p:txBody>
              <a:bodyPr/>
              <a:lstStyle/>
              <a:p>
                <a:pPr algn="l" rtl="0"/>
                <a:endParaRPr lang="en-US"/>
              </a:p>
            </p:txBody>
          </p:sp>
          <p:sp>
            <p:nvSpPr>
              <p:cNvPr id="23705" name="Freeform 346"/>
              <p:cNvSpPr>
                <a:spLocks/>
              </p:cNvSpPr>
              <p:nvPr/>
            </p:nvSpPr>
            <p:spPr bwMode="auto">
              <a:xfrm>
                <a:off x="2480" y="2500"/>
                <a:ext cx="423" cy="143"/>
              </a:xfrm>
              <a:custGeom>
                <a:avLst/>
                <a:gdLst>
                  <a:gd name="T0" fmla="*/ 39 w 423"/>
                  <a:gd name="T1" fmla="*/ 86 h 143"/>
                  <a:gd name="T2" fmla="*/ 417 w 423"/>
                  <a:gd name="T3" fmla="*/ 0 h 143"/>
                  <a:gd name="T4" fmla="*/ 423 w 423"/>
                  <a:gd name="T5" fmla="*/ 29 h 143"/>
                  <a:gd name="T6" fmla="*/ 332 w 423"/>
                  <a:gd name="T7" fmla="*/ 143 h 143"/>
                  <a:gd name="T8" fmla="*/ 0 w 423"/>
                  <a:gd name="T9" fmla="*/ 127 h 143"/>
                  <a:gd name="T10" fmla="*/ 39 w 423"/>
                  <a:gd name="T11" fmla="*/ 86 h 143"/>
                  <a:gd name="T12" fmla="*/ 0 60000 65536"/>
                  <a:gd name="T13" fmla="*/ 0 60000 65536"/>
                  <a:gd name="T14" fmla="*/ 0 60000 65536"/>
                  <a:gd name="T15" fmla="*/ 0 60000 65536"/>
                  <a:gd name="T16" fmla="*/ 0 60000 65536"/>
                  <a:gd name="T17" fmla="*/ 0 60000 65536"/>
                  <a:gd name="T18" fmla="*/ 0 w 423"/>
                  <a:gd name="T19" fmla="*/ 0 h 143"/>
                  <a:gd name="T20" fmla="*/ 423 w 423"/>
                  <a:gd name="T21" fmla="*/ 143 h 143"/>
                </a:gdLst>
                <a:ahLst/>
                <a:cxnLst>
                  <a:cxn ang="T12">
                    <a:pos x="T0" y="T1"/>
                  </a:cxn>
                  <a:cxn ang="T13">
                    <a:pos x="T2" y="T3"/>
                  </a:cxn>
                  <a:cxn ang="T14">
                    <a:pos x="T4" y="T5"/>
                  </a:cxn>
                  <a:cxn ang="T15">
                    <a:pos x="T6" y="T7"/>
                  </a:cxn>
                  <a:cxn ang="T16">
                    <a:pos x="T8" y="T9"/>
                  </a:cxn>
                  <a:cxn ang="T17">
                    <a:pos x="T10" y="T11"/>
                  </a:cxn>
                </a:cxnLst>
                <a:rect l="T18" t="T19" r="T20" b="T21"/>
                <a:pathLst>
                  <a:path w="423" h="143">
                    <a:moveTo>
                      <a:pt x="39" y="86"/>
                    </a:moveTo>
                    <a:lnTo>
                      <a:pt x="417" y="0"/>
                    </a:lnTo>
                    <a:lnTo>
                      <a:pt x="423" y="29"/>
                    </a:lnTo>
                    <a:lnTo>
                      <a:pt x="332" y="143"/>
                    </a:lnTo>
                    <a:lnTo>
                      <a:pt x="0" y="127"/>
                    </a:lnTo>
                    <a:lnTo>
                      <a:pt x="39" y="86"/>
                    </a:lnTo>
                    <a:close/>
                  </a:path>
                </a:pathLst>
              </a:custGeom>
              <a:solidFill>
                <a:srgbClr val="404040"/>
              </a:solidFill>
              <a:ln w="9525">
                <a:noFill/>
                <a:round/>
                <a:headEnd/>
                <a:tailEnd/>
              </a:ln>
            </p:spPr>
            <p:txBody>
              <a:bodyPr/>
              <a:lstStyle/>
              <a:p>
                <a:pPr algn="l" rtl="0"/>
                <a:endParaRPr lang="en-US"/>
              </a:p>
            </p:txBody>
          </p:sp>
          <p:sp>
            <p:nvSpPr>
              <p:cNvPr id="23706" name="Freeform 347"/>
              <p:cNvSpPr>
                <a:spLocks/>
              </p:cNvSpPr>
              <p:nvPr/>
            </p:nvSpPr>
            <p:spPr bwMode="auto">
              <a:xfrm>
                <a:off x="2510" y="2513"/>
                <a:ext cx="426" cy="121"/>
              </a:xfrm>
              <a:custGeom>
                <a:avLst/>
                <a:gdLst>
                  <a:gd name="T0" fmla="*/ 0 w 426"/>
                  <a:gd name="T1" fmla="*/ 40 h 121"/>
                  <a:gd name="T2" fmla="*/ 398 w 426"/>
                  <a:gd name="T3" fmla="*/ 0 h 121"/>
                  <a:gd name="T4" fmla="*/ 426 w 426"/>
                  <a:gd name="T5" fmla="*/ 3 h 121"/>
                  <a:gd name="T6" fmla="*/ 332 w 426"/>
                  <a:gd name="T7" fmla="*/ 121 h 121"/>
                  <a:gd name="T8" fmla="*/ 0 w 426"/>
                  <a:gd name="T9" fmla="*/ 106 h 121"/>
                  <a:gd name="T10" fmla="*/ 0 w 426"/>
                  <a:gd name="T11" fmla="*/ 40 h 121"/>
                  <a:gd name="T12" fmla="*/ 0 60000 65536"/>
                  <a:gd name="T13" fmla="*/ 0 60000 65536"/>
                  <a:gd name="T14" fmla="*/ 0 60000 65536"/>
                  <a:gd name="T15" fmla="*/ 0 60000 65536"/>
                  <a:gd name="T16" fmla="*/ 0 60000 65536"/>
                  <a:gd name="T17" fmla="*/ 0 60000 65536"/>
                  <a:gd name="T18" fmla="*/ 0 w 426"/>
                  <a:gd name="T19" fmla="*/ 0 h 121"/>
                  <a:gd name="T20" fmla="*/ 426 w 426"/>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426" h="121">
                    <a:moveTo>
                      <a:pt x="0" y="40"/>
                    </a:moveTo>
                    <a:lnTo>
                      <a:pt x="398" y="0"/>
                    </a:lnTo>
                    <a:lnTo>
                      <a:pt x="426" y="3"/>
                    </a:lnTo>
                    <a:lnTo>
                      <a:pt x="332" y="121"/>
                    </a:lnTo>
                    <a:lnTo>
                      <a:pt x="0" y="106"/>
                    </a:lnTo>
                    <a:lnTo>
                      <a:pt x="0" y="40"/>
                    </a:lnTo>
                    <a:close/>
                  </a:path>
                </a:pathLst>
              </a:custGeom>
              <a:solidFill>
                <a:srgbClr val="404040"/>
              </a:solidFill>
              <a:ln w="9525">
                <a:noFill/>
                <a:round/>
                <a:headEnd/>
                <a:tailEnd/>
              </a:ln>
            </p:spPr>
            <p:txBody>
              <a:bodyPr/>
              <a:lstStyle/>
              <a:p>
                <a:pPr algn="l" rtl="0"/>
                <a:endParaRPr lang="en-US"/>
              </a:p>
            </p:txBody>
          </p:sp>
          <p:sp>
            <p:nvSpPr>
              <p:cNvPr id="23707" name="Freeform 348"/>
              <p:cNvSpPr>
                <a:spLocks/>
              </p:cNvSpPr>
              <p:nvPr/>
            </p:nvSpPr>
            <p:spPr bwMode="auto">
              <a:xfrm>
                <a:off x="2472" y="1910"/>
                <a:ext cx="363" cy="719"/>
              </a:xfrm>
              <a:custGeom>
                <a:avLst/>
                <a:gdLst>
                  <a:gd name="T0" fmla="*/ 0 w 363"/>
                  <a:gd name="T1" fmla="*/ 701 h 719"/>
                  <a:gd name="T2" fmla="*/ 0 w 363"/>
                  <a:gd name="T3" fmla="*/ 0 h 719"/>
                  <a:gd name="T4" fmla="*/ 363 w 363"/>
                  <a:gd name="T5" fmla="*/ 0 h 719"/>
                  <a:gd name="T6" fmla="*/ 363 w 363"/>
                  <a:gd name="T7" fmla="*/ 719 h 719"/>
                  <a:gd name="T8" fmla="*/ 0 w 363"/>
                  <a:gd name="T9" fmla="*/ 701 h 719"/>
                  <a:gd name="T10" fmla="*/ 0 60000 65536"/>
                  <a:gd name="T11" fmla="*/ 0 60000 65536"/>
                  <a:gd name="T12" fmla="*/ 0 60000 65536"/>
                  <a:gd name="T13" fmla="*/ 0 60000 65536"/>
                  <a:gd name="T14" fmla="*/ 0 60000 65536"/>
                  <a:gd name="T15" fmla="*/ 0 w 363"/>
                  <a:gd name="T16" fmla="*/ 0 h 719"/>
                  <a:gd name="T17" fmla="*/ 363 w 363"/>
                  <a:gd name="T18" fmla="*/ 719 h 719"/>
                </a:gdLst>
                <a:ahLst/>
                <a:cxnLst>
                  <a:cxn ang="T10">
                    <a:pos x="T0" y="T1"/>
                  </a:cxn>
                  <a:cxn ang="T11">
                    <a:pos x="T2" y="T3"/>
                  </a:cxn>
                  <a:cxn ang="T12">
                    <a:pos x="T4" y="T5"/>
                  </a:cxn>
                  <a:cxn ang="T13">
                    <a:pos x="T6" y="T7"/>
                  </a:cxn>
                  <a:cxn ang="T14">
                    <a:pos x="T8" y="T9"/>
                  </a:cxn>
                </a:cxnLst>
                <a:rect l="T15" t="T16" r="T17" b="T18"/>
                <a:pathLst>
                  <a:path w="363" h="719">
                    <a:moveTo>
                      <a:pt x="0" y="701"/>
                    </a:moveTo>
                    <a:lnTo>
                      <a:pt x="0" y="0"/>
                    </a:lnTo>
                    <a:lnTo>
                      <a:pt x="363" y="0"/>
                    </a:lnTo>
                    <a:lnTo>
                      <a:pt x="363" y="719"/>
                    </a:lnTo>
                    <a:lnTo>
                      <a:pt x="0" y="701"/>
                    </a:lnTo>
                    <a:close/>
                  </a:path>
                </a:pathLst>
              </a:custGeom>
              <a:solidFill>
                <a:srgbClr val="949999"/>
              </a:solidFill>
              <a:ln w="9525">
                <a:noFill/>
                <a:round/>
                <a:headEnd/>
                <a:tailEnd/>
              </a:ln>
            </p:spPr>
            <p:txBody>
              <a:bodyPr/>
              <a:lstStyle/>
              <a:p>
                <a:pPr algn="l" rtl="0"/>
                <a:endParaRPr lang="en-US"/>
              </a:p>
            </p:txBody>
          </p:sp>
          <p:sp>
            <p:nvSpPr>
              <p:cNvPr id="23708" name="Freeform 349"/>
              <p:cNvSpPr>
                <a:spLocks/>
              </p:cNvSpPr>
              <p:nvPr/>
            </p:nvSpPr>
            <p:spPr bwMode="auto">
              <a:xfrm>
                <a:off x="2471" y="261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3709" name="Freeform 350"/>
              <p:cNvSpPr>
                <a:spLocks/>
              </p:cNvSpPr>
              <p:nvPr/>
            </p:nvSpPr>
            <p:spPr bwMode="auto">
              <a:xfrm>
                <a:off x="2835" y="19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3710" name="Freeform 351"/>
              <p:cNvSpPr>
                <a:spLocks/>
              </p:cNvSpPr>
              <p:nvPr/>
            </p:nvSpPr>
            <p:spPr bwMode="auto">
              <a:xfrm>
                <a:off x="2478" y="1896"/>
                <a:ext cx="336" cy="741"/>
              </a:xfrm>
              <a:custGeom>
                <a:avLst/>
                <a:gdLst>
                  <a:gd name="T0" fmla="*/ 336 w 336"/>
                  <a:gd name="T1" fmla="*/ 741 h 741"/>
                  <a:gd name="T2" fmla="*/ 336 w 336"/>
                  <a:gd name="T3" fmla="*/ 0 h 741"/>
                  <a:gd name="T4" fmla="*/ 0 w 336"/>
                  <a:gd name="T5" fmla="*/ 5 h 741"/>
                  <a:gd name="T6" fmla="*/ 0 w 336"/>
                  <a:gd name="T7" fmla="*/ 184 h 741"/>
                  <a:gd name="T8" fmla="*/ 6 w 336"/>
                  <a:gd name="T9" fmla="*/ 185 h 741"/>
                  <a:gd name="T10" fmla="*/ 6 w 336"/>
                  <a:gd name="T11" fmla="*/ 190 h 741"/>
                  <a:gd name="T12" fmla="*/ 0 w 336"/>
                  <a:gd name="T13" fmla="*/ 192 h 741"/>
                  <a:gd name="T14" fmla="*/ 0 w 336"/>
                  <a:gd name="T15" fmla="*/ 348 h 741"/>
                  <a:gd name="T16" fmla="*/ 7 w 336"/>
                  <a:gd name="T17" fmla="*/ 348 h 741"/>
                  <a:gd name="T18" fmla="*/ 7 w 336"/>
                  <a:gd name="T19" fmla="*/ 353 h 741"/>
                  <a:gd name="T20" fmla="*/ 0 w 336"/>
                  <a:gd name="T21" fmla="*/ 354 h 741"/>
                  <a:gd name="T22" fmla="*/ 0 w 336"/>
                  <a:gd name="T23" fmla="*/ 511 h 741"/>
                  <a:gd name="T24" fmla="*/ 7 w 336"/>
                  <a:gd name="T25" fmla="*/ 511 h 741"/>
                  <a:gd name="T26" fmla="*/ 7 w 336"/>
                  <a:gd name="T27" fmla="*/ 516 h 741"/>
                  <a:gd name="T28" fmla="*/ 0 w 336"/>
                  <a:gd name="T29" fmla="*/ 518 h 741"/>
                  <a:gd name="T30" fmla="*/ 0 w 336"/>
                  <a:gd name="T31" fmla="*/ 677 h 741"/>
                  <a:gd name="T32" fmla="*/ 7 w 336"/>
                  <a:gd name="T33" fmla="*/ 677 h 741"/>
                  <a:gd name="T34" fmla="*/ 7 w 336"/>
                  <a:gd name="T35" fmla="*/ 683 h 741"/>
                  <a:gd name="T36" fmla="*/ 0 w 336"/>
                  <a:gd name="T37" fmla="*/ 684 h 741"/>
                  <a:gd name="T38" fmla="*/ 0 w 336"/>
                  <a:gd name="T39" fmla="*/ 725 h 741"/>
                  <a:gd name="T40" fmla="*/ 336 w 336"/>
                  <a:gd name="T41" fmla="*/ 741 h 74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6"/>
                  <a:gd name="T64" fmla="*/ 0 h 741"/>
                  <a:gd name="T65" fmla="*/ 336 w 336"/>
                  <a:gd name="T66" fmla="*/ 741 h 74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6" h="741">
                    <a:moveTo>
                      <a:pt x="336" y="741"/>
                    </a:moveTo>
                    <a:lnTo>
                      <a:pt x="336" y="0"/>
                    </a:lnTo>
                    <a:lnTo>
                      <a:pt x="0" y="5"/>
                    </a:lnTo>
                    <a:lnTo>
                      <a:pt x="0" y="184"/>
                    </a:lnTo>
                    <a:lnTo>
                      <a:pt x="6" y="185"/>
                    </a:lnTo>
                    <a:lnTo>
                      <a:pt x="6" y="190"/>
                    </a:lnTo>
                    <a:lnTo>
                      <a:pt x="0" y="192"/>
                    </a:lnTo>
                    <a:lnTo>
                      <a:pt x="0" y="348"/>
                    </a:lnTo>
                    <a:lnTo>
                      <a:pt x="7" y="348"/>
                    </a:lnTo>
                    <a:lnTo>
                      <a:pt x="7" y="353"/>
                    </a:lnTo>
                    <a:lnTo>
                      <a:pt x="0" y="354"/>
                    </a:lnTo>
                    <a:lnTo>
                      <a:pt x="0" y="511"/>
                    </a:lnTo>
                    <a:lnTo>
                      <a:pt x="7" y="511"/>
                    </a:lnTo>
                    <a:lnTo>
                      <a:pt x="7" y="516"/>
                    </a:lnTo>
                    <a:lnTo>
                      <a:pt x="0" y="518"/>
                    </a:lnTo>
                    <a:lnTo>
                      <a:pt x="0" y="677"/>
                    </a:lnTo>
                    <a:lnTo>
                      <a:pt x="7" y="677"/>
                    </a:lnTo>
                    <a:lnTo>
                      <a:pt x="7" y="683"/>
                    </a:lnTo>
                    <a:lnTo>
                      <a:pt x="0" y="684"/>
                    </a:lnTo>
                    <a:lnTo>
                      <a:pt x="0" y="725"/>
                    </a:lnTo>
                    <a:lnTo>
                      <a:pt x="336" y="741"/>
                    </a:lnTo>
                    <a:close/>
                  </a:path>
                </a:pathLst>
              </a:custGeom>
              <a:solidFill>
                <a:srgbClr val="ADB0B0"/>
              </a:solidFill>
              <a:ln w="9525">
                <a:noFill/>
                <a:round/>
                <a:headEnd/>
                <a:tailEnd/>
              </a:ln>
            </p:spPr>
            <p:txBody>
              <a:bodyPr/>
              <a:lstStyle/>
              <a:p>
                <a:pPr algn="l" rtl="0"/>
                <a:endParaRPr lang="en-US"/>
              </a:p>
            </p:txBody>
          </p:sp>
          <p:sp>
            <p:nvSpPr>
              <p:cNvPr id="23711" name="Freeform 352"/>
              <p:cNvSpPr>
                <a:spLocks/>
              </p:cNvSpPr>
              <p:nvPr/>
            </p:nvSpPr>
            <p:spPr bwMode="auto">
              <a:xfrm>
                <a:off x="2814" y="1896"/>
                <a:ext cx="8" cy="741"/>
              </a:xfrm>
              <a:custGeom>
                <a:avLst/>
                <a:gdLst>
                  <a:gd name="T0" fmla="*/ 0 w 8"/>
                  <a:gd name="T1" fmla="*/ 741 h 741"/>
                  <a:gd name="T2" fmla="*/ 0 w 8"/>
                  <a:gd name="T3" fmla="*/ 0 h 741"/>
                  <a:gd name="T4" fmla="*/ 8 w 8"/>
                  <a:gd name="T5" fmla="*/ 5 h 741"/>
                  <a:gd name="T6" fmla="*/ 8 w 8"/>
                  <a:gd name="T7" fmla="*/ 733 h 741"/>
                  <a:gd name="T8" fmla="*/ 0 w 8"/>
                  <a:gd name="T9" fmla="*/ 741 h 741"/>
                  <a:gd name="T10" fmla="*/ 0 60000 65536"/>
                  <a:gd name="T11" fmla="*/ 0 60000 65536"/>
                  <a:gd name="T12" fmla="*/ 0 60000 65536"/>
                  <a:gd name="T13" fmla="*/ 0 60000 65536"/>
                  <a:gd name="T14" fmla="*/ 0 60000 65536"/>
                  <a:gd name="T15" fmla="*/ 0 w 8"/>
                  <a:gd name="T16" fmla="*/ 0 h 741"/>
                  <a:gd name="T17" fmla="*/ 8 w 8"/>
                  <a:gd name="T18" fmla="*/ 741 h 741"/>
                </a:gdLst>
                <a:ahLst/>
                <a:cxnLst>
                  <a:cxn ang="T10">
                    <a:pos x="T0" y="T1"/>
                  </a:cxn>
                  <a:cxn ang="T11">
                    <a:pos x="T2" y="T3"/>
                  </a:cxn>
                  <a:cxn ang="T12">
                    <a:pos x="T4" y="T5"/>
                  </a:cxn>
                  <a:cxn ang="T13">
                    <a:pos x="T6" y="T7"/>
                  </a:cxn>
                  <a:cxn ang="T14">
                    <a:pos x="T8" y="T9"/>
                  </a:cxn>
                </a:cxnLst>
                <a:rect l="T15" t="T16" r="T17" b="T18"/>
                <a:pathLst>
                  <a:path w="8" h="741">
                    <a:moveTo>
                      <a:pt x="0" y="741"/>
                    </a:moveTo>
                    <a:lnTo>
                      <a:pt x="0" y="0"/>
                    </a:lnTo>
                    <a:lnTo>
                      <a:pt x="8" y="5"/>
                    </a:lnTo>
                    <a:lnTo>
                      <a:pt x="8" y="733"/>
                    </a:lnTo>
                    <a:lnTo>
                      <a:pt x="0" y="741"/>
                    </a:lnTo>
                    <a:close/>
                  </a:path>
                </a:pathLst>
              </a:custGeom>
              <a:solidFill>
                <a:srgbClr val="787D7D"/>
              </a:solidFill>
              <a:ln w="9525">
                <a:noFill/>
                <a:round/>
                <a:headEnd/>
                <a:tailEnd/>
              </a:ln>
            </p:spPr>
            <p:txBody>
              <a:bodyPr/>
              <a:lstStyle/>
              <a:p>
                <a:pPr algn="l" rtl="0"/>
                <a:endParaRPr lang="en-US"/>
              </a:p>
            </p:txBody>
          </p:sp>
          <p:sp>
            <p:nvSpPr>
              <p:cNvPr id="23712" name="Freeform 353"/>
              <p:cNvSpPr>
                <a:spLocks/>
              </p:cNvSpPr>
              <p:nvPr/>
            </p:nvSpPr>
            <p:spPr bwMode="auto">
              <a:xfrm>
                <a:off x="2835" y="1910"/>
                <a:ext cx="92" cy="719"/>
              </a:xfrm>
              <a:custGeom>
                <a:avLst/>
                <a:gdLst>
                  <a:gd name="T0" fmla="*/ 0 w 92"/>
                  <a:gd name="T1" fmla="*/ 719 h 719"/>
                  <a:gd name="T2" fmla="*/ 0 w 92"/>
                  <a:gd name="T3" fmla="*/ 0 h 719"/>
                  <a:gd name="T4" fmla="*/ 92 w 92"/>
                  <a:gd name="T5" fmla="*/ 25 h 719"/>
                  <a:gd name="T6" fmla="*/ 92 w 92"/>
                  <a:gd name="T7" fmla="*/ 607 h 719"/>
                  <a:gd name="T8" fmla="*/ 0 w 92"/>
                  <a:gd name="T9" fmla="*/ 719 h 719"/>
                  <a:gd name="T10" fmla="*/ 0 60000 65536"/>
                  <a:gd name="T11" fmla="*/ 0 60000 65536"/>
                  <a:gd name="T12" fmla="*/ 0 60000 65536"/>
                  <a:gd name="T13" fmla="*/ 0 60000 65536"/>
                  <a:gd name="T14" fmla="*/ 0 60000 65536"/>
                  <a:gd name="T15" fmla="*/ 0 w 92"/>
                  <a:gd name="T16" fmla="*/ 0 h 719"/>
                  <a:gd name="T17" fmla="*/ 92 w 92"/>
                  <a:gd name="T18" fmla="*/ 719 h 719"/>
                </a:gdLst>
                <a:ahLst/>
                <a:cxnLst>
                  <a:cxn ang="T10">
                    <a:pos x="T0" y="T1"/>
                  </a:cxn>
                  <a:cxn ang="T11">
                    <a:pos x="T2" y="T3"/>
                  </a:cxn>
                  <a:cxn ang="T12">
                    <a:pos x="T4" y="T5"/>
                  </a:cxn>
                  <a:cxn ang="T13">
                    <a:pos x="T6" y="T7"/>
                  </a:cxn>
                  <a:cxn ang="T14">
                    <a:pos x="T8" y="T9"/>
                  </a:cxn>
                </a:cxnLst>
                <a:rect l="T15" t="T16" r="T17" b="T18"/>
                <a:pathLst>
                  <a:path w="92" h="719">
                    <a:moveTo>
                      <a:pt x="0" y="719"/>
                    </a:moveTo>
                    <a:lnTo>
                      <a:pt x="0" y="0"/>
                    </a:lnTo>
                    <a:lnTo>
                      <a:pt x="92" y="25"/>
                    </a:lnTo>
                    <a:lnTo>
                      <a:pt x="92" y="607"/>
                    </a:lnTo>
                    <a:lnTo>
                      <a:pt x="0" y="719"/>
                    </a:lnTo>
                    <a:close/>
                  </a:path>
                </a:pathLst>
              </a:custGeom>
              <a:solidFill>
                <a:srgbClr val="787D7D"/>
              </a:solidFill>
              <a:ln w="9525">
                <a:noFill/>
                <a:round/>
                <a:headEnd/>
                <a:tailEnd/>
              </a:ln>
            </p:spPr>
            <p:txBody>
              <a:bodyPr/>
              <a:lstStyle/>
              <a:p>
                <a:pPr algn="l" rtl="0"/>
                <a:endParaRPr lang="en-US"/>
              </a:p>
            </p:txBody>
          </p:sp>
          <p:sp>
            <p:nvSpPr>
              <p:cNvPr id="23713" name="Freeform 354"/>
              <p:cNvSpPr>
                <a:spLocks/>
              </p:cNvSpPr>
              <p:nvPr/>
            </p:nvSpPr>
            <p:spPr bwMode="auto">
              <a:xfrm>
                <a:off x="2478" y="2573"/>
                <a:ext cx="336" cy="65"/>
              </a:xfrm>
              <a:custGeom>
                <a:avLst/>
                <a:gdLst>
                  <a:gd name="T0" fmla="*/ 0 w 336"/>
                  <a:gd name="T1" fmla="*/ 48 h 65"/>
                  <a:gd name="T2" fmla="*/ 0 w 336"/>
                  <a:gd name="T3" fmla="*/ 7 h 65"/>
                  <a:gd name="T4" fmla="*/ 7 w 336"/>
                  <a:gd name="T5" fmla="*/ 6 h 65"/>
                  <a:gd name="T6" fmla="*/ 7 w 336"/>
                  <a:gd name="T7" fmla="*/ 0 h 65"/>
                  <a:gd name="T8" fmla="*/ 0 w 336"/>
                  <a:gd name="T9" fmla="*/ 0 h 65"/>
                  <a:gd name="T10" fmla="*/ 336 w 336"/>
                  <a:gd name="T11" fmla="*/ 16 h 65"/>
                  <a:gd name="T12" fmla="*/ 336 w 336"/>
                  <a:gd name="T13" fmla="*/ 65 h 65"/>
                  <a:gd name="T14" fmla="*/ 0 w 336"/>
                  <a:gd name="T15" fmla="*/ 48 h 65"/>
                  <a:gd name="T16" fmla="*/ 0 60000 65536"/>
                  <a:gd name="T17" fmla="*/ 0 60000 65536"/>
                  <a:gd name="T18" fmla="*/ 0 60000 65536"/>
                  <a:gd name="T19" fmla="*/ 0 60000 65536"/>
                  <a:gd name="T20" fmla="*/ 0 60000 65536"/>
                  <a:gd name="T21" fmla="*/ 0 60000 65536"/>
                  <a:gd name="T22" fmla="*/ 0 60000 65536"/>
                  <a:gd name="T23" fmla="*/ 0 60000 65536"/>
                  <a:gd name="T24" fmla="*/ 0 w 336"/>
                  <a:gd name="T25" fmla="*/ 0 h 65"/>
                  <a:gd name="T26" fmla="*/ 336 w 33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6" h="65">
                    <a:moveTo>
                      <a:pt x="0" y="48"/>
                    </a:moveTo>
                    <a:lnTo>
                      <a:pt x="0" y="7"/>
                    </a:lnTo>
                    <a:lnTo>
                      <a:pt x="7" y="6"/>
                    </a:lnTo>
                    <a:lnTo>
                      <a:pt x="7" y="0"/>
                    </a:lnTo>
                    <a:lnTo>
                      <a:pt x="0" y="0"/>
                    </a:lnTo>
                    <a:lnTo>
                      <a:pt x="336" y="16"/>
                    </a:lnTo>
                    <a:lnTo>
                      <a:pt x="336" y="65"/>
                    </a:lnTo>
                    <a:lnTo>
                      <a:pt x="0" y="48"/>
                    </a:lnTo>
                    <a:close/>
                  </a:path>
                </a:pathLst>
              </a:custGeom>
              <a:solidFill>
                <a:srgbClr val="617087"/>
              </a:solidFill>
              <a:ln w="9525">
                <a:noFill/>
                <a:round/>
                <a:headEnd/>
                <a:tailEnd/>
              </a:ln>
            </p:spPr>
            <p:txBody>
              <a:bodyPr/>
              <a:lstStyle/>
              <a:p>
                <a:pPr algn="l" rtl="0"/>
                <a:endParaRPr lang="en-US"/>
              </a:p>
            </p:txBody>
          </p:sp>
          <p:sp>
            <p:nvSpPr>
              <p:cNvPr id="23714" name="Freeform 355"/>
              <p:cNvSpPr>
                <a:spLocks/>
              </p:cNvSpPr>
              <p:nvPr/>
            </p:nvSpPr>
            <p:spPr bwMode="auto">
              <a:xfrm>
                <a:off x="2470" y="1907"/>
                <a:ext cx="363" cy="702"/>
              </a:xfrm>
              <a:custGeom>
                <a:avLst/>
                <a:gdLst>
                  <a:gd name="T0" fmla="*/ 0 w 363"/>
                  <a:gd name="T1" fmla="*/ 702 h 702"/>
                  <a:gd name="T2" fmla="*/ 0 w 363"/>
                  <a:gd name="T3" fmla="*/ 0 h 702"/>
                  <a:gd name="T4" fmla="*/ 363 w 363"/>
                  <a:gd name="T5" fmla="*/ 0 h 702"/>
                  <a:gd name="T6" fmla="*/ 0 60000 65536"/>
                  <a:gd name="T7" fmla="*/ 0 60000 65536"/>
                  <a:gd name="T8" fmla="*/ 0 60000 65536"/>
                  <a:gd name="T9" fmla="*/ 0 w 363"/>
                  <a:gd name="T10" fmla="*/ 0 h 702"/>
                  <a:gd name="T11" fmla="*/ 363 w 363"/>
                  <a:gd name="T12" fmla="*/ 702 h 702"/>
                </a:gdLst>
                <a:ahLst/>
                <a:cxnLst>
                  <a:cxn ang="T6">
                    <a:pos x="T0" y="T1"/>
                  </a:cxn>
                  <a:cxn ang="T7">
                    <a:pos x="T2" y="T3"/>
                  </a:cxn>
                  <a:cxn ang="T8">
                    <a:pos x="T4" y="T5"/>
                  </a:cxn>
                </a:cxnLst>
                <a:rect l="T9" t="T10" r="T11" b="T12"/>
                <a:pathLst>
                  <a:path w="363" h="702">
                    <a:moveTo>
                      <a:pt x="0" y="702"/>
                    </a:moveTo>
                    <a:lnTo>
                      <a:pt x="0" y="0"/>
                    </a:lnTo>
                    <a:lnTo>
                      <a:pt x="363" y="0"/>
                    </a:lnTo>
                  </a:path>
                </a:pathLst>
              </a:custGeom>
              <a:noFill/>
              <a:ln w="7938">
                <a:solidFill>
                  <a:srgbClr val="E2E5E5"/>
                </a:solidFill>
                <a:prstDash val="solid"/>
                <a:round/>
                <a:headEnd/>
                <a:tailEnd/>
              </a:ln>
            </p:spPr>
            <p:txBody>
              <a:bodyPr/>
              <a:lstStyle/>
              <a:p>
                <a:pPr algn="l" rtl="0"/>
                <a:endParaRPr lang="en-US"/>
              </a:p>
            </p:txBody>
          </p:sp>
          <p:sp>
            <p:nvSpPr>
              <p:cNvPr id="23715" name="Freeform 356"/>
              <p:cNvSpPr>
                <a:spLocks/>
              </p:cNvSpPr>
              <p:nvPr/>
            </p:nvSpPr>
            <p:spPr bwMode="auto">
              <a:xfrm>
                <a:off x="2476" y="2577"/>
                <a:ext cx="6" cy="42"/>
              </a:xfrm>
              <a:custGeom>
                <a:avLst/>
                <a:gdLst>
                  <a:gd name="T0" fmla="*/ 0 w 6"/>
                  <a:gd name="T1" fmla="*/ 42 h 42"/>
                  <a:gd name="T2" fmla="*/ 0 w 6"/>
                  <a:gd name="T3" fmla="*/ 1 h 42"/>
                  <a:gd name="T4" fmla="*/ 6 w 6"/>
                  <a:gd name="T5" fmla="*/ 0 h 42"/>
                  <a:gd name="T6" fmla="*/ 0 60000 65536"/>
                  <a:gd name="T7" fmla="*/ 0 60000 65536"/>
                  <a:gd name="T8" fmla="*/ 0 60000 65536"/>
                  <a:gd name="T9" fmla="*/ 0 w 6"/>
                  <a:gd name="T10" fmla="*/ 0 h 42"/>
                  <a:gd name="T11" fmla="*/ 6 w 6"/>
                  <a:gd name="T12" fmla="*/ 42 h 42"/>
                </a:gdLst>
                <a:ahLst/>
                <a:cxnLst>
                  <a:cxn ang="T6">
                    <a:pos x="T0" y="T1"/>
                  </a:cxn>
                  <a:cxn ang="T7">
                    <a:pos x="T2" y="T3"/>
                  </a:cxn>
                  <a:cxn ang="T8">
                    <a:pos x="T4" y="T5"/>
                  </a:cxn>
                </a:cxnLst>
                <a:rect l="T9" t="T10" r="T11" b="T12"/>
                <a:pathLst>
                  <a:path w="6" h="42">
                    <a:moveTo>
                      <a:pt x="0" y="42"/>
                    </a:moveTo>
                    <a:lnTo>
                      <a:pt x="0" y="1"/>
                    </a:lnTo>
                    <a:lnTo>
                      <a:pt x="6" y="0"/>
                    </a:lnTo>
                  </a:path>
                </a:pathLst>
              </a:custGeom>
              <a:noFill/>
              <a:ln w="7938">
                <a:solidFill>
                  <a:srgbClr val="D1D4DE"/>
                </a:solidFill>
                <a:prstDash val="solid"/>
                <a:round/>
                <a:headEnd/>
                <a:tailEnd/>
              </a:ln>
            </p:spPr>
            <p:txBody>
              <a:bodyPr/>
              <a:lstStyle/>
              <a:p>
                <a:pPr algn="l" rtl="0"/>
                <a:endParaRPr lang="en-US"/>
              </a:p>
            </p:txBody>
          </p:sp>
          <p:sp>
            <p:nvSpPr>
              <p:cNvPr id="23716" name="Freeform 357"/>
              <p:cNvSpPr>
                <a:spLocks/>
              </p:cNvSpPr>
              <p:nvPr/>
            </p:nvSpPr>
            <p:spPr bwMode="auto">
              <a:xfrm>
                <a:off x="2477" y="262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D1D4DE"/>
              </a:solidFill>
              <a:ln w="9525">
                <a:noFill/>
                <a:round/>
                <a:headEnd/>
                <a:tailEnd/>
              </a:ln>
            </p:spPr>
            <p:txBody>
              <a:bodyPr/>
              <a:lstStyle/>
              <a:p>
                <a:pPr algn="l" rtl="0"/>
                <a:endParaRPr lang="en-US"/>
              </a:p>
            </p:txBody>
          </p:sp>
          <p:sp>
            <p:nvSpPr>
              <p:cNvPr id="23717" name="Freeform 358"/>
              <p:cNvSpPr>
                <a:spLocks/>
              </p:cNvSpPr>
              <p:nvPr/>
            </p:nvSpPr>
            <p:spPr bwMode="auto">
              <a:xfrm>
                <a:off x="2485" y="257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pPr algn="l" rtl="0"/>
                <a:endParaRPr lang="en-US"/>
              </a:p>
            </p:txBody>
          </p:sp>
          <p:sp>
            <p:nvSpPr>
              <p:cNvPr id="23718" name="Freeform 359"/>
              <p:cNvSpPr>
                <a:spLocks/>
              </p:cNvSpPr>
              <p:nvPr/>
            </p:nvSpPr>
            <p:spPr bwMode="auto">
              <a:xfrm>
                <a:off x="2814" y="2581"/>
                <a:ext cx="8" cy="56"/>
              </a:xfrm>
              <a:custGeom>
                <a:avLst/>
                <a:gdLst>
                  <a:gd name="T0" fmla="*/ 0 w 8"/>
                  <a:gd name="T1" fmla="*/ 56 h 56"/>
                  <a:gd name="T2" fmla="*/ 0 w 8"/>
                  <a:gd name="T3" fmla="*/ 8 h 56"/>
                  <a:gd name="T4" fmla="*/ 8 w 8"/>
                  <a:gd name="T5" fmla="*/ 0 h 56"/>
                  <a:gd name="T6" fmla="*/ 8 w 8"/>
                  <a:gd name="T7" fmla="*/ 47 h 56"/>
                  <a:gd name="T8" fmla="*/ 0 w 8"/>
                  <a:gd name="T9" fmla="*/ 56 h 56"/>
                  <a:gd name="T10" fmla="*/ 0 60000 65536"/>
                  <a:gd name="T11" fmla="*/ 0 60000 65536"/>
                  <a:gd name="T12" fmla="*/ 0 60000 65536"/>
                  <a:gd name="T13" fmla="*/ 0 60000 65536"/>
                  <a:gd name="T14" fmla="*/ 0 60000 65536"/>
                  <a:gd name="T15" fmla="*/ 0 w 8"/>
                  <a:gd name="T16" fmla="*/ 0 h 56"/>
                  <a:gd name="T17" fmla="*/ 8 w 8"/>
                  <a:gd name="T18" fmla="*/ 56 h 56"/>
                </a:gdLst>
                <a:ahLst/>
                <a:cxnLst>
                  <a:cxn ang="T10">
                    <a:pos x="T0" y="T1"/>
                  </a:cxn>
                  <a:cxn ang="T11">
                    <a:pos x="T2" y="T3"/>
                  </a:cxn>
                  <a:cxn ang="T12">
                    <a:pos x="T4" y="T5"/>
                  </a:cxn>
                  <a:cxn ang="T13">
                    <a:pos x="T6" y="T7"/>
                  </a:cxn>
                  <a:cxn ang="T14">
                    <a:pos x="T8" y="T9"/>
                  </a:cxn>
                </a:cxnLst>
                <a:rect l="T15" t="T16" r="T17" b="T18"/>
                <a:pathLst>
                  <a:path w="8" h="56">
                    <a:moveTo>
                      <a:pt x="0" y="56"/>
                    </a:moveTo>
                    <a:lnTo>
                      <a:pt x="0" y="8"/>
                    </a:lnTo>
                    <a:lnTo>
                      <a:pt x="8" y="0"/>
                    </a:lnTo>
                    <a:lnTo>
                      <a:pt x="8" y="47"/>
                    </a:lnTo>
                    <a:lnTo>
                      <a:pt x="0" y="56"/>
                    </a:lnTo>
                    <a:close/>
                  </a:path>
                </a:pathLst>
              </a:custGeom>
              <a:solidFill>
                <a:srgbClr val="3D4C63"/>
              </a:solidFill>
              <a:ln w="9525">
                <a:noFill/>
                <a:round/>
                <a:headEnd/>
                <a:tailEnd/>
              </a:ln>
            </p:spPr>
            <p:txBody>
              <a:bodyPr/>
              <a:lstStyle/>
              <a:p>
                <a:pPr algn="l" rtl="0"/>
                <a:endParaRPr lang="en-US"/>
              </a:p>
            </p:txBody>
          </p:sp>
          <p:sp>
            <p:nvSpPr>
              <p:cNvPr id="23719" name="Freeform 360"/>
              <p:cNvSpPr>
                <a:spLocks/>
              </p:cNvSpPr>
              <p:nvPr/>
            </p:nvSpPr>
            <p:spPr bwMode="auto">
              <a:xfrm>
                <a:off x="2520" y="2083"/>
                <a:ext cx="243" cy="21"/>
              </a:xfrm>
              <a:custGeom>
                <a:avLst/>
                <a:gdLst>
                  <a:gd name="T0" fmla="*/ 243 w 243"/>
                  <a:gd name="T1" fmla="*/ 0 h 21"/>
                  <a:gd name="T2" fmla="*/ 0 w 243"/>
                  <a:gd name="T3" fmla="*/ 0 h 21"/>
                  <a:gd name="T4" fmla="*/ 0 w 243"/>
                  <a:gd name="T5" fmla="*/ 20 h 21"/>
                  <a:gd name="T6" fmla="*/ 243 w 243"/>
                  <a:gd name="T7" fmla="*/ 21 h 21"/>
                  <a:gd name="T8" fmla="*/ 243 w 243"/>
                  <a:gd name="T9" fmla="*/ 0 h 21"/>
                  <a:gd name="T10" fmla="*/ 0 60000 65536"/>
                  <a:gd name="T11" fmla="*/ 0 60000 65536"/>
                  <a:gd name="T12" fmla="*/ 0 60000 65536"/>
                  <a:gd name="T13" fmla="*/ 0 60000 65536"/>
                  <a:gd name="T14" fmla="*/ 0 60000 65536"/>
                  <a:gd name="T15" fmla="*/ 0 w 243"/>
                  <a:gd name="T16" fmla="*/ 0 h 21"/>
                  <a:gd name="T17" fmla="*/ 243 w 243"/>
                  <a:gd name="T18" fmla="*/ 21 h 21"/>
                </a:gdLst>
                <a:ahLst/>
                <a:cxnLst>
                  <a:cxn ang="T10">
                    <a:pos x="T0" y="T1"/>
                  </a:cxn>
                  <a:cxn ang="T11">
                    <a:pos x="T2" y="T3"/>
                  </a:cxn>
                  <a:cxn ang="T12">
                    <a:pos x="T4" y="T5"/>
                  </a:cxn>
                  <a:cxn ang="T13">
                    <a:pos x="T6" y="T7"/>
                  </a:cxn>
                  <a:cxn ang="T14">
                    <a:pos x="T8" y="T9"/>
                  </a:cxn>
                </a:cxnLst>
                <a:rect l="T15" t="T16" r="T17" b="T18"/>
                <a:pathLst>
                  <a:path w="243" h="21">
                    <a:moveTo>
                      <a:pt x="243" y="0"/>
                    </a:moveTo>
                    <a:lnTo>
                      <a:pt x="0" y="0"/>
                    </a:lnTo>
                    <a:lnTo>
                      <a:pt x="0" y="20"/>
                    </a:lnTo>
                    <a:lnTo>
                      <a:pt x="243" y="21"/>
                    </a:lnTo>
                    <a:lnTo>
                      <a:pt x="243" y="0"/>
                    </a:lnTo>
                    <a:close/>
                  </a:path>
                </a:pathLst>
              </a:custGeom>
              <a:solidFill>
                <a:srgbClr val="616666"/>
              </a:solidFill>
              <a:ln w="9525">
                <a:noFill/>
                <a:round/>
                <a:headEnd/>
                <a:tailEnd/>
              </a:ln>
            </p:spPr>
            <p:txBody>
              <a:bodyPr/>
              <a:lstStyle/>
              <a:p>
                <a:pPr algn="l" rtl="0"/>
                <a:endParaRPr lang="en-US"/>
              </a:p>
            </p:txBody>
          </p:sp>
          <p:sp>
            <p:nvSpPr>
              <p:cNvPr id="23720" name="Freeform 361"/>
              <p:cNvSpPr>
                <a:spLocks/>
              </p:cNvSpPr>
              <p:nvPr/>
            </p:nvSpPr>
            <p:spPr bwMode="auto">
              <a:xfrm>
                <a:off x="2520" y="2124"/>
                <a:ext cx="243" cy="22"/>
              </a:xfrm>
              <a:custGeom>
                <a:avLst/>
                <a:gdLst>
                  <a:gd name="T0" fmla="*/ 243 w 243"/>
                  <a:gd name="T1" fmla="*/ 1 h 22"/>
                  <a:gd name="T2" fmla="*/ 0 w 243"/>
                  <a:gd name="T3" fmla="*/ 0 h 22"/>
                  <a:gd name="T4" fmla="*/ 0 w 243"/>
                  <a:gd name="T5" fmla="*/ 20 h 22"/>
                  <a:gd name="T6" fmla="*/ 243 w 243"/>
                  <a:gd name="T7" fmla="*/ 22 h 22"/>
                  <a:gd name="T8" fmla="*/ 243 w 243"/>
                  <a:gd name="T9" fmla="*/ 1 h 22"/>
                  <a:gd name="T10" fmla="*/ 0 60000 65536"/>
                  <a:gd name="T11" fmla="*/ 0 60000 65536"/>
                  <a:gd name="T12" fmla="*/ 0 60000 65536"/>
                  <a:gd name="T13" fmla="*/ 0 60000 65536"/>
                  <a:gd name="T14" fmla="*/ 0 60000 65536"/>
                  <a:gd name="T15" fmla="*/ 0 w 243"/>
                  <a:gd name="T16" fmla="*/ 0 h 22"/>
                  <a:gd name="T17" fmla="*/ 243 w 243"/>
                  <a:gd name="T18" fmla="*/ 22 h 22"/>
                </a:gdLst>
                <a:ahLst/>
                <a:cxnLst>
                  <a:cxn ang="T10">
                    <a:pos x="T0" y="T1"/>
                  </a:cxn>
                  <a:cxn ang="T11">
                    <a:pos x="T2" y="T3"/>
                  </a:cxn>
                  <a:cxn ang="T12">
                    <a:pos x="T4" y="T5"/>
                  </a:cxn>
                  <a:cxn ang="T13">
                    <a:pos x="T6" y="T7"/>
                  </a:cxn>
                  <a:cxn ang="T14">
                    <a:pos x="T8" y="T9"/>
                  </a:cxn>
                </a:cxnLst>
                <a:rect l="T15" t="T16" r="T17" b="T18"/>
                <a:pathLst>
                  <a:path w="243" h="22">
                    <a:moveTo>
                      <a:pt x="243" y="1"/>
                    </a:moveTo>
                    <a:lnTo>
                      <a:pt x="0" y="0"/>
                    </a:lnTo>
                    <a:lnTo>
                      <a:pt x="0" y="20"/>
                    </a:lnTo>
                    <a:lnTo>
                      <a:pt x="243" y="22"/>
                    </a:lnTo>
                    <a:lnTo>
                      <a:pt x="243" y="1"/>
                    </a:lnTo>
                    <a:close/>
                  </a:path>
                </a:pathLst>
              </a:custGeom>
              <a:solidFill>
                <a:srgbClr val="616666"/>
              </a:solidFill>
              <a:ln w="9525">
                <a:noFill/>
                <a:round/>
                <a:headEnd/>
                <a:tailEnd/>
              </a:ln>
            </p:spPr>
            <p:txBody>
              <a:bodyPr/>
              <a:lstStyle/>
              <a:p>
                <a:pPr algn="l" rtl="0"/>
                <a:endParaRPr lang="en-US"/>
              </a:p>
            </p:txBody>
          </p:sp>
          <p:sp>
            <p:nvSpPr>
              <p:cNvPr id="23721" name="Freeform 362"/>
              <p:cNvSpPr>
                <a:spLocks/>
              </p:cNvSpPr>
              <p:nvPr/>
            </p:nvSpPr>
            <p:spPr bwMode="auto">
              <a:xfrm>
                <a:off x="2520" y="2165"/>
                <a:ext cx="243" cy="23"/>
              </a:xfrm>
              <a:custGeom>
                <a:avLst/>
                <a:gdLst>
                  <a:gd name="T0" fmla="*/ 243 w 243"/>
                  <a:gd name="T1" fmla="*/ 2 h 23"/>
                  <a:gd name="T2" fmla="*/ 0 w 243"/>
                  <a:gd name="T3" fmla="*/ 0 h 23"/>
                  <a:gd name="T4" fmla="*/ 0 w 243"/>
                  <a:gd name="T5" fmla="*/ 20 h 23"/>
                  <a:gd name="T6" fmla="*/ 243 w 243"/>
                  <a:gd name="T7" fmla="*/ 23 h 23"/>
                  <a:gd name="T8" fmla="*/ 243 w 243"/>
                  <a:gd name="T9" fmla="*/ 2 h 23"/>
                  <a:gd name="T10" fmla="*/ 0 60000 65536"/>
                  <a:gd name="T11" fmla="*/ 0 60000 65536"/>
                  <a:gd name="T12" fmla="*/ 0 60000 65536"/>
                  <a:gd name="T13" fmla="*/ 0 60000 65536"/>
                  <a:gd name="T14" fmla="*/ 0 60000 65536"/>
                  <a:gd name="T15" fmla="*/ 0 w 243"/>
                  <a:gd name="T16" fmla="*/ 0 h 23"/>
                  <a:gd name="T17" fmla="*/ 243 w 243"/>
                  <a:gd name="T18" fmla="*/ 23 h 23"/>
                </a:gdLst>
                <a:ahLst/>
                <a:cxnLst>
                  <a:cxn ang="T10">
                    <a:pos x="T0" y="T1"/>
                  </a:cxn>
                  <a:cxn ang="T11">
                    <a:pos x="T2" y="T3"/>
                  </a:cxn>
                  <a:cxn ang="T12">
                    <a:pos x="T4" y="T5"/>
                  </a:cxn>
                  <a:cxn ang="T13">
                    <a:pos x="T6" y="T7"/>
                  </a:cxn>
                  <a:cxn ang="T14">
                    <a:pos x="T8" y="T9"/>
                  </a:cxn>
                </a:cxnLst>
                <a:rect l="T15" t="T16" r="T17" b="T18"/>
                <a:pathLst>
                  <a:path w="243" h="23">
                    <a:moveTo>
                      <a:pt x="243" y="2"/>
                    </a:moveTo>
                    <a:lnTo>
                      <a:pt x="0" y="0"/>
                    </a:lnTo>
                    <a:lnTo>
                      <a:pt x="0" y="20"/>
                    </a:lnTo>
                    <a:lnTo>
                      <a:pt x="243" y="23"/>
                    </a:lnTo>
                    <a:lnTo>
                      <a:pt x="243" y="2"/>
                    </a:lnTo>
                    <a:close/>
                  </a:path>
                </a:pathLst>
              </a:custGeom>
              <a:solidFill>
                <a:srgbClr val="616666"/>
              </a:solidFill>
              <a:ln w="9525">
                <a:noFill/>
                <a:round/>
                <a:headEnd/>
                <a:tailEnd/>
              </a:ln>
            </p:spPr>
            <p:txBody>
              <a:bodyPr/>
              <a:lstStyle/>
              <a:p>
                <a:pPr algn="l" rtl="0"/>
                <a:endParaRPr lang="en-US"/>
              </a:p>
            </p:txBody>
          </p:sp>
          <p:sp>
            <p:nvSpPr>
              <p:cNvPr id="23722" name="Freeform 363"/>
              <p:cNvSpPr>
                <a:spLocks/>
              </p:cNvSpPr>
              <p:nvPr/>
            </p:nvSpPr>
            <p:spPr bwMode="auto">
              <a:xfrm>
                <a:off x="2520" y="2206"/>
                <a:ext cx="243" cy="24"/>
              </a:xfrm>
              <a:custGeom>
                <a:avLst/>
                <a:gdLst>
                  <a:gd name="T0" fmla="*/ 243 w 243"/>
                  <a:gd name="T1" fmla="*/ 3 h 24"/>
                  <a:gd name="T2" fmla="*/ 0 w 243"/>
                  <a:gd name="T3" fmla="*/ 0 h 24"/>
                  <a:gd name="T4" fmla="*/ 0 w 243"/>
                  <a:gd name="T5" fmla="*/ 20 h 24"/>
                  <a:gd name="T6" fmla="*/ 243 w 243"/>
                  <a:gd name="T7" fmla="*/ 24 h 24"/>
                  <a:gd name="T8" fmla="*/ 243 w 243"/>
                  <a:gd name="T9" fmla="*/ 3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3"/>
                    </a:moveTo>
                    <a:lnTo>
                      <a:pt x="0" y="0"/>
                    </a:lnTo>
                    <a:lnTo>
                      <a:pt x="0" y="20"/>
                    </a:lnTo>
                    <a:lnTo>
                      <a:pt x="243" y="24"/>
                    </a:lnTo>
                    <a:lnTo>
                      <a:pt x="243" y="3"/>
                    </a:lnTo>
                    <a:close/>
                  </a:path>
                </a:pathLst>
              </a:custGeom>
              <a:solidFill>
                <a:srgbClr val="616666"/>
              </a:solidFill>
              <a:ln w="9525">
                <a:noFill/>
                <a:round/>
                <a:headEnd/>
                <a:tailEnd/>
              </a:ln>
            </p:spPr>
            <p:txBody>
              <a:bodyPr/>
              <a:lstStyle/>
              <a:p>
                <a:pPr algn="l" rtl="0"/>
                <a:endParaRPr lang="en-US"/>
              </a:p>
            </p:txBody>
          </p:sp>
          <p:sp>
            <p:nvSpPr>
              <p:cNvPr id="23723" name="Freeform 364"/>
              <p:cNvSpPr>
                <a:spLocks/>
              </p:cNvSpPr>
              <p:nvPr/>
            </p:nvSpPr>
            <p:spPr bwMode="auto">
              <a:xfrm>
                <a:off x="2520" y="2247"/>
                <a:ext cx="243" cy="24"/>
              </a:xfrm>
              <a:custGeom>
                <a:avLst/>
                <a:gdLst>
                  <a:gd name="T0" fmla="*/ 243 w 243"/>
                  <a:gd name="T1" fmla="*/ 4 h 24"/>
                  <a:gd name="T2" fmla="*/ 0 w 243"/>
                  <a:gd name="T3" fmla="*/ 0 h 24"/>
                  <a:gd name="T4" fmla="*/ 0 w 243"/>
                  <a:gd name="T5" fmla="*/ 20 h 24"/>
                  <a:gd name="T6" fmla="*/ 243 w 243"/>
                  <a:gd name="T7" fmla="*/ 24 h 24"/>
                  <a:gd name="T8" fmla="*/ 243 w 243"/>
                  <a:gd name="T9" fmla="*/ 4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4"/>
                    </a:moveTo>
                    <a:lnTo>
                      <a:pt x="0" y="0"/>
                    </a:lnTo>
                    <a:lnTo>
                      <a:pt x="0" y="20"/>
                    </a:lnTo>
                    <a:lnTo>
                      <a:pt x="243" y="24"/>
                    </a:lnTo>
                    <a:lnTo>
                      <a:pt x="243" y="4"/>
                    </a:lnTo>
                    <a:close/>
                  </a:path>
                </a:pathLst>
              </a:custGeom>
              <a:solidFill>
                <a:srgbClr val="616666"/>
              </a:solidFill>
              <a:ln w="9525">
                <a:noFill/>
                <a:round/>
                <a:headEnd/>
                <a:tailEnd/>
              </a:ln>
            </p:spPr>
            <p:txBody>
              <a:bodyPr/>
              <a:lstStyle/>
              <a:p>
                <a:pPr algn="l" rtl="0"/>
                <a:endParaRPr lang="en-US"/>
              </a:p>
            </p:txBody>
          </p:sp>
          <p:sp>
            <p:nvSpPr>
              <p:cNvPr id="23724" name="Freeform 365"/>
              <p:cNvSpPr>
                <a:spLocks/>
              </p:cNvSpPr>
              <p:nvPr/>
            </p:nvSpPr>
            <p:spPr bwMode="auto">
              <a:xfrm>
                <a:off x="2520" y="2287"/>
                <a:ext cx="243" cy="26"/>
              </a:xfrm>
              <a:custGeom>
                <a:avLst/>
                <a:gdLst>
                  <a:gd name="T0" fmla="*/ 243 w 243"/>
                  <a:gd name="T1" fmla="*/ 5 h 26"/>
                  <a:gd name="T2" fmla="*/ 0 w 243"/>
                  <a:gd name="T3" fmla="*/ 0 h 26"/>
                  <a:gd name="T4" fmla="*/ 0 w 243"/>
                  <a:gd name="T5" fmla="*/ 21 h 26"/>
                  <a:gd name="T6" fmla="*/ 243 w 243"/>
                  <a:gd name="T7" fmla="*/ 26 h 26"/>
                  <a:gd name="T8" fmla="*/ 243 w 243"/>
                  <a:gd name="T9" fmla="*/ 5 h 26"/>
                  <a:gd name="T10" fmla="*/ 0 60000 65536"/>
                  <a:gd name="T11" fmla="*/ 0 60000 65536"/>
                  <a:gd name="T12" fmla="*/ 0 60000 65536"/>
                  <a:gd name="T13" fmla="*/ 0 60000 65536"/>
                  <a:gd name="T14" fmla="*/ 0 60000 65536"/>
                  <a:gd name="T15" fmla="*/ 0 w 243"/>
                  <a:gd name="T16" fmla="*/ 0 h 26"/>
                  <a:gd name="T17" fmla="*/ 243 w 243"/>
                  <a:gd name="T18" fmla="*/ 26 h 26"/>
                </a:gdLst>
                <a:ahLst/>
                <a:cxnLst>
                  <a:cxn ang="T10">
                    <a:pos x="T0" y="T1"/>
                  </a:cxn>
                  <a:cxn ang="T11">
                    <a:pos x="T2" y="T3"/>
                  </a:cxn>
                  <a:cxn ang="T12">
                    <a:pos x="T4" y="T5"/>
                  </a:cxn>
                  <a:cxn ang="T13">
                    <a:pos x="T6" y="T7"/>
                  </a:cxn>
                  <a:cxn ang="T14">
                    <a:pos x="T8" y="T9"/>
                  </a:cxn>
                </a:cxnLst>
                <a:rect l="T15" t="T16" r="T17" b="T18"/>
                <a:pathLst>
                  <a:path w="243" h="26">
                    <a:moveTo>
                      <a:pt x="243" y="5"/>
                    </a:moveTo>
                    <a:lnTo>
                      <a:pt x="0" y="0"/>
                    </a:lnTo>
                    <a:lnTo>
                      <a:pt x="0" y="21"/>
                    </a:lnTo>
                    <a:lnTo>
                      <a:pt x="243" y="26"/>
                    </a:lnTo>
                    <a:lnTo>
                      <a:pt x="243" y="5"/>
                    </a:lnTo>
                    <a:close/>
                  </a:path>
                </a:pathLst>
              </a:custGeom>
              <a:solidFill>
                <a:srgbClr val="616666"/>
              </a:solidFill>
              <a:ln w="9525">
                <a:noFill/>
                <a:round/>
                <a:headEnd/>
                <a:tailEnd/>
              </a:ln>
            </p:spPr>
            <p:txBody>
              <a:bodyPr/>
              <a:lstStyle/>
              <a:p>
                <a:pPr algn="l" rtl="0"/>
                <a:endParaRPr lang="en-US"/>
              </a:p>
            </p:txBody>
          </p:sp>
          <p:sp>
            <p:nvSpPr>
              <p:cNvPr id="23725" name="Freeform 366"/>
              <p:cNvSpPr>
                <a:spLocks/>
              </p:cNvSpPr>
              <p:nvPr/>
            </p:nvSpPr>
            <p:spPr bwMode="auto">
              <a:xfrm>
                <a:off x="2520" y="2328"/>
                <a:ext cx="243" cy="27"/>
              </a:xfrm>
              <a:custGeom>
                <a:avLst/>
                <a:gdLst>
                  <a:gd name="T0" fmla="*/ 243 w 243"/>
                  <a:gd name="T1" fmla="*/ 6 h 27"/>
                  <a:gd name="T2" fmla="*/ 0 w 243"/>
                  <a:gd name="T3" fmla="*/ 0 h 27"/>
                  <a:gd name="T4" fmla="*/ 0 w 243"/>
                  <a:gd name="T5" fmla="*/ 21 h 27"/>
                  <a:gd name="T6" fmla="*/ 243 w 243"/>
                  <a:gd name="T7" fmla="*/ 27 h 27"/>
                  <a:gd name="T8" fmla="*/ 243 w 243"/>
                  <a:gd name="T9" fmla="*/ 6 h 27"/>
                  <a:gd name="T10" fmla="*/ 0 60000 65536"/>
                  <a:gd name="T11" fmla="*/ 0 60000 65536"/>
                  <a:gd name="T12" fmla="*/ 0 60000 65536"/>
                  <a:gd name="T13" fmla="*/ 0 60000 65536"/>
                  <a:gd name="T14" fmla="*/ 0 60000 65536"/>
                  <a:gd name="T15" fmla="*/ 0 w 243"/>
                  <a:gd name="T16" fmla="*/ 0 h 27"/>
                  <a:gd name="T17" fmla="*/ 243 w 243"/>
                  <a:gd name="T18" fmla="*/ 27 h 27"/>
                </a:gdLst>
                <a:ahLst/>
                <a:cxnLst>
                  <a:cxn ang="T10">
                    <a:pos x="T0" y="T1"/>
                  </a:cxn>
                  <a:cxn ang="T11">
                    <a:pos x="T2" y="T3"/>
                  </a:cxn>
                  <a:cxn ang="T12">
                    <a:pos x="T4" y="T5"/>
                  </a:cxn>
                  <a:cxn ang="T13">
                    <a:pos x="T6" y="T7"/>
                  </a:cxn>
                  <a:cxn ang="T14">
                    <a:pos x="T8" y="T9"/>
                  </a:cxn>
                </a:cxnLst>
                <a:rect l="T15" t="T16" r="T17" b="T18"/>
                <a:pathLst>
                  <a:path w="243" h="27">
                    <a:moveTo>
                      <a:pt x="243" y="6"/>
                    </a:moveTo>
                    <a:lnTo>
                      <a:pt x="0" y="0"/>
                    </a:lnTo>
                    <a:lnTo>
                      <a:pt x="0" y="21"/>
                    </a:lnTo>
                    <a:lnTo>
                      <a:pt x="243" y="27"/>
                    </a:lnTo>
                    <a:lnTo>
                      <a:pt x="243" y="6"/>
                    </a:lnTo>
                    <a:close/>
                  </a:path>
                </a:pathLst>
              </a:custGeom>
              <a:solidFill>
                <a:srgbClr val="616666"/>
              </a:solidFill>
              <a:ln w="9525">
                <a:noFill/>
                <a:round/>
                <a:headEnd/>
                <a:tailEnd/>
              </a:ln>
            </p:spPr>
            <p:txBody>
              <a:bodyPr/>
              <a:lstStyle/>
              <a:p>
                <a:pPr algn="l" rtl="0"/>
                <a:endParaRPr lang="en-US"/>
              </a:p>
            </p:txBody>
          </p:sp>
          <p:sp>
            <p:nvSpPr>
              <p:cNvPr id="23726" name="Freeform 367"/>
              <p:cNvSpPr>
                <a:spLocks/>
              </p:cNvSpPr>
              <p:nvPr/>
            </p:nvSpPr>
            <p:spPr bwMode="auto">
              <a:xfrm>
                <a:off x="2520" y="2369"/>
                <a:ext cx="243" cy="28"/>
              </a:xfrm>
              <a:custGeom>
                <a:avLst/>
                <a:gdLst>
                  <a:gd name="T0" fmla="*/ 243 w 243"/>
                  <a:gd name="T1" fmla="*/ 7 h 28"/>
                  <a:gd name="T2" fmla="*/ 0 w 243"/>
                  <a:gd name="T3" fmla="*/ 0 h 28"/>
                  <a:gd name="T4" fmla="*/ 0 w 243"/>
                  <a:gd name="T5" fmla="*/ 21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1"/>
                    </a:lnTo>
                    <a:lnTo>
                      <a:pt x="243" y="28"/>
                    </a:lnTo>
                    <a:lnTo>
                      <a:pt x="243" y="7"/>
                    </a:lnTo>
                    <a:close/>
                  </a:path>
                </a:pathLst>
              </a:custGeom>
              <a:solidFill>
                <a:srgbClr val="616666"/>
              </a:solidFill>
              <a:ln w="9525">
                <a:noFill/>
                <a:round/>
                <a:headEnd/>
                <a:tailEnd/>
              </a:ln>
            </p:spPr>
            <p:txBody>
              <a:bodyPr/>
              <a:lstStyle/>
              <a:p>
                <a:pPr algn="l" rtl="0"/>
                <a:endParaRPr lang="en-US"/>
              </a:p>
            </p:txBody>
          </p:sp>
          <p:sp>
            <p:nvSpPr>
              <p:cNvPr id="23727" name="Freeform 368"/>
              <p:cNvSpPr>
                <a:spLocks/>
              </p:cNvSpPr>
              <p:nvPr/>
            </p:nvSpPr>
            <p:spPr bwMode="auto">
              <a:xfrm>
                <a:off x="2520" y="2411"/>
                <a:ext cx="243" cy="28"/>
              </a:xfrm>
              <a:custGeom>
                <a:avLst/>
                <a:gdLst>
                  <a:gd name="T0" fmla="*/ 243 w 243"/>
                  <a:gd name="T1" fmla="*/ 7 h 28"/>
                  <a:gd name="T2" fmla="*/ 0 w 243"/>
                  <a:gd name="T3" fmla="*/ 0 h 28"/>
                  <a:gd name="T4" fmla="*/ 0 w 243"/>
                  <a:gd name="T5" fmla="*/ 20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0"/>
                    </a:lnTo>
                    <a:lnTo>
                      <a:pt x="243" y="28"/>
                    </a:lnTo>
                    <a:lnTo>
                      <a:pt x="243" y="7"/>
                    </a:lnTo>
                    <a:close/>
                  </a:path>
                </a:pathLst>
              </a:custGeom>
              <a:solidFill>
                <a:srgbClr val="616666"/>
              </a:solidFill>
              <a:ln w="9525">
                <a:noFill/>
                <a:round/>
                <a:headEnd/>
                <a:tailEnd/>
              </a:ln>
            </p:spPr>
            <p:txBody>
              <a:bodyPr/>
              <a:lstStyle/>
              <a:p>
                <a:pPr algn="l" rtl="0"/>
                <a:endParaRPr lang="en-US"/>
              </a:p>
            </p:txBody>
          </p:sp>
          <p:sp>
            <p:nvSpPr>
              <p:cNvPr id="23728" name="Freeform 369"/>
              <p:cNvSpPr>
                <a:spLocks/>
              </p:cNvSpPr>
              <p:nvPr/>
            </p:nvSpPr>
            <p:spPr bwMode="auto">
              <a:xfrm>
                <a:off x="2520" y="2451"/>
                <a:ext cx="243" cy="30"/>
              </a:xfrm>
              <a:custGeom>
                <a:avLst/>
                <a:gdLst>
                  <a:gd name="T0" fmla="*/ 243 w 243"/>
                  <a:gd name="T1" fmla="*/ 9 h 30"/>
                  <a:gd name="T2" fmla="*/ 0 w 243"/>
                  <a:gd name="T3" fmla="*/ 0 h 30"/>
                  <a:gd name="T4" fmla="*/ 0 w 243"/>
                  <a:gd name="T5" fmla="*/ 21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1"/>
                    </a:lnTo>
                    <a:lnTo>
                      <a:pt x="243" y="30"/>
                    </a:lnTo>
                    <a:lnTo>
                      <a:pt x="243" y="9"/>
                    </a:lnTo>
                    <a:close/>
                  </a:path>
                </a:pathLst>
              </a:custGeom>
              <a:solidFill>
                <a:srgbClr val="616666"/>
              </a:solidFill>
              <a:ln w="9525">
                <a:noFill/>
                <a:round/>
                <a:headEnd/>
                <a:tailEnd/>
              </a:ln>
            </p:spPr>
            <p:txBody>
              <a:bodyPr/>
              <a:lstStyle/>
              <a:p>
                <a:pPr algn="l" rtl="0"/>
                <a:endParaRPr lang="en-US"/>
              </a:p>
            </p:txBody>
          </p:sp>
          <p:sp>
            <p:nvSpPr>
              <p:cNvPr id="23729" name="Freeform 370"/>
              <p:cNvSpPr>
                <a:spLocks/>
              </p:cNvSpPr>
              <p:nvPr/>
            </p:nvSpPr>
            <p:spPr bwMode="auto">
              <a:xfrm>
                <a:off x="2520" y="2493"/>
                <a:ext cx="243" cy="30"/>
              </a:xfrm>
              <a:custGeom>
                <a:avLst/>
                <a:gdLst>
                  <a:gd name="T0" fmla="*/ 243 w 243"/>
                  <a:gd name="T1" fmla="*/ 9 h 30"/>
                  <a:gd name="T2" fmla="*/ 0 w 243"/>
                  <a:gd name="T3" fmla="*/ 0 h 30"/>
                  <a:gd name="T4" fmla="*/ 0 w 243"/>
                  <a:gd name="T5" fmla="*/ 20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0"/>
                    </a:lnTo>
                    <a:lnTo>
                      <a:pt x="243" y="30"/>
                    </a:lnTo>
                    <a:lnTo>
                      <a:pt x="243" y="9"/>
                    </a:lnTo>
                    <a:close/>
                  </a:path>
                </a:pathLst>
              </a:custGeom>
              <a:solidFill>
                <a:srgbClr val="616666"/>
              </a:solidFill>
              <a:ln w="9525">
                <a:noFill/>
                <a:round/>
                <a:headEnd/>
                <a:tailEnd/>
              </a:ln>
            </p:spPr>
            <p:txBody>
              <a:bodyPr/>
              <a:lstStyle/>
              <a:p>
                <a:pPr algn="l" rtl="0"/>
                <a:endParaRPr lang="en-US"/>
              </a:p>
            </p:txBody>
          </p:sp>
          <p:sp>
            <p:nvSpPr>
              <p:cNvPr id="23730" name="Freeform 371"/>
              <p:cNvSpPr>
                <a:spLocks/>
              </p:cNvSpPr>
              <p:nvPr/>
            </p:nvSpPr>
            <p:spPr bwMode="auto">
              <a:xfrm>
                <a:off x="2520" y="2534"/>
                <a:ext cx="243" cy="31"/>
              </a:xfrm>
              <a:custGeom>
                <a:avLst/>
                <a:gdLst>
                  <a:gd name="T0" fmla="*/ 243 w 243"/>
                  <a:gd name="T1" fmla="*/ 10 h 31"/>
                  <a:gd name="T2" fmla="*/ 0 w 243"/>
                  <a:gd name="T3" fmla="*/ 0 h 31"/>
                  <a:gd name="T4" fmla="*/ 0 w 243"/>
                  <a:gd name="T5" fmla="*/ 20 h 31"/>
                  <a:gd name="T6" fmla="*/ 243 w 243"/>
                  <a:gd name="T7" fmla="*/ 31 h 31"/>
                  <a:gd name="T8" fmla="*/ 243 w 243"/>
                  <a:gd name="T9" fmla="*/ 10 h 31"/>
                  <a:gd name="T10" fmla="*/ 0 60000 65536"/>
                  <a:gd name="T11" fmla="*/ 0 60000 65536"/>
                  <a:gd name="T12" fmla="*/ 0 60000 65536"/>
                  <a:gd name="T13" fmla="*/ 0 60000 65536"/>
                  <a:gd name="T14" fmla="*/ 0 60000 65536"/>
                  <a:gd name="T15" fmla="*/ 0 w 243"/>
                  <a:gd name="T16" fmla="*/ 0 h 31"/>
                  <a:gd name="T17" fmla="*/ 243 w 243"/>
                  <a:gd name="T18" fmla="*/ 31 h 31"/>
                </a:gdLst>
                <a:ahLst/>
                <a:cxnLst>
                  <a:cxn ang="T10">
                    <a:pos x="T0" y="T1"/>
                  </a:cxn>
                  <a:cxn ang="T11">
                    <a:pos x="T2" y="T3"/>
                  </a:cxn>
                  <a:cxn ang="T12">
                    <a:pos x="T4" y="T5"/>
                  </a:cxn>
                  <a:cxn ang="T13">
                    <a:pos x="T6" y="T7"/>
                  </a:cxn>
                  <a:cxn ang="T14">
                    <a:pos x="T8" y="T9"/>
                  </a:cxn>
                </a:cxnLst>
                <a:rect l="T15" t="T16" r="T17" b="T18"/>
                <a:pathLst>
                  <a:path w="243" h="31">
                    <a:moveTo>
                      <a:pt x="243" y="10"/>
                    </a:moveTo>
                    <a:lnTo>
                      <a:pt x="0" y="0"/>
                    </a:lnTo>
                    <a:lnTo>
                      <a:pt x="0" y="20"/>
                    </a:lnTo>
                    <a:lnTo>
                      <a:pt x="243" y="31"/>
                    </a:lnTo>
                    <a:lnTo>
                      <a:pt x="243" y="10"/>
                    </a:lnTo>
                    <a:close/>
                  </a:path>
                </a:pathLst>
              </a:custGeom>
              <a:solidFill>
                <a:srgbClr val="616666"/>
              </a:solidFill>
              <a:ln w="9525">
                <a:noFill/>
                <a:round/>
                <a:headEnd/>
                <a:tailEnd/>
              </a:ln>
            </p:spPr>
            <p:txBody>
              <a:bodyPr/>
              <a:lstStyle/>
              <a:p>
                <a:pPr algn="l" rtl="0"/>
                <a:endParaRPr lang="en-US"/>
              </a:p>
            </p:txBody>
          </p:sp>
          <p:sp>
            <p:nvSpPr>
              <p:cNvPr id="23731" name="Freeform 372"/>
              <p:cNvSpPr>
                <a:spLocks/>
              </p:cNvSpPr>
              <p:nvPr/>
            </p:nvSpPr>
            <p:spPr bwMode="auto">
              <a:xfrm>
                <a:off x="2815" y="2251"/>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pPr algn="l" rtl="0"/>
                <a:endParaRPr lang="en-US"/>
              </a:p>
            </p:txBody>
          </p:sp>
          <p:sp>
            <p:nvSpPr>
              <p:cNvPr id="23732" name="Freeform 373"/>
              <p:cNvSpPr>
                <a:spLocks/>
              </p:cNvSpPr>
              <p:nvPr/>
            </p:nvSpPr>
            <p:spPr bwMode="auto">
              <a:xfrm>
                <a:off x="2822"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733" name="Line 374"/>
              <p:cNvSpPr>
                <a:spLocks noChangeShapeType="1"/>
              </p:cNvSpPr>
              <p:nvPr/>
            </p:nvSpPr>
            <p:spPr bwMode="auto">
              <a:xfrm flipV="1">
                <a:off x="2813" y="2247"/>
                <a:ext cx="6" cy="2"/>
              </a:xfrm>
              <a:prstGeom prst="line">
                <a:avLst/>
              </a:prstGeom>
              <a:noFill/>
              <a:ln w="7938">
                <a:solidFill>
                  <a:srgbClr val="3D4040"/>
                </a:solidFill>
                <a:round/>
                <a:headEnd/>
                <a:tailEnd/>
              </a:ln>
            </p:spPr>
            <p:txBody>
              <a:bodyPr/>
              <a:lstStyle/>
              <a:p>
                <a:pPr algn="l" rtl="0"/>
                <a:endParaRPr lang="en-US"/>
              </a:p>
            </p:txBody>
          </p:sp>
          <p:sp>
            <p:nvSpPr>
              <p:cNvPr id="23734" name="Line 375"/>
              <p:cNvSpPr>
                <a:spLocks noChangeShapeType="1"/>
              </p:cNvSpPr>
              <p:nvPr/>
            </p:nvSpPr>
            <p:spPr bwMode="auto">
              <a:xfrm flipV="1">
                <a:off x="2811" y="2250"/>
                <a:ext cx="8" cy="3"/>
              </a:xfrm>
              <a:prstGeom prst="line">
                <a:avLst/>
              </a:prstGeom>
              <a:noFill/>
              <a:ln w="7938">
                <a:solidFill>
                  <a:srgbClr val="787D7D"/>
                </a:solidFill>
                <a:round/>
                <a:headEnd/>
                <a:tailEnd/>
              </a:ln>
            </p:spPr>
            <p:txBody>
              <a:bodyPr/>
              <a:lstStyle/>
              <a:p>
                <a:pPr algn="l" rtl="0"/>
                <a:endParaRPr lang="en-US"/>
              </a:p>
            </p:txBody>
          </p:sp>
          <p:sp>
            <p:nvSpPr>
              <p:cNvPr id="23735" name="Freeform 376"/>
              <p:cNvSpPr>
                <a:spLocks/>
              </p:cNvSpPr>
              <p:nvPr/>
            </p:nvSpPr>
            <p:spPr bwMode="auto">
              <a:xfrm>
                <a:off x="2813" y="2255"/>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pPr algn="l" rtl="0"/>
                <a:endParaRPr lang="en-US"/>
              </a:p>
            </p:txBody>
          </p:sp>
          <p:sp>
            <p:nvSpPr>
              <p:cNvPr id="23736" name="Freeform 377"/>
              <p:cNvSpPr>
                <a:spLocks/>
              </p:cNvSpPr>
              <p:nvPr/>
            </p:nvSpPr>
            <p:spPr bwMode="auto">
              <a:xfrm>
                <a:off x="2822" y="225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pPr algn="l" rtl="0"/>
                <a:endParaRPr lang="en-US"/>
              </a:p>
            </p:txBody>
          </p:sp>
          <p:sp>
            <p:nvSpPr>
              <p:cNvPr id="23737" name="Freeform 378"/>
              <p:cNvSpPr>
                <a:spLocks/>
              </p:cNvSpPr>
              <p:nvPr/>
            </p:nvSpPr>
            <p:spPr bwMode="auto">
              <a:xfrm>
                <a:off x="2816" y="2419"/>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3D4040"/>
              </a:solidFill>
              <a:ln w="9525">
                <a:noFill/>
                <a:round/>
                <a:headEnd/>
                <a:tailEnd/>
              </a:ln>
            </p:spPr>
            <p:txBody>
              <a:bodyPr/>
              <a:lstStyle/>
              <a:p>
                <a:pPr algn="l" rtl="0"/>
                <a:endParaRPr lang="en-US"/>
              </a:p>
            </p:txBody>
          </p:sp>
          <p:sp>
            <p:nvSpPr>
              <p:cNvPr id="23738" name="Freeform 379"/>
              <p:cNvSpPr>
                <a:spLocks/>
              </p:cNvSpPr>
              <p:nvPr/>
            </p:nvSpPr>
            <p:spPr bwMode="auto">
              <a:xfrm>
                <a:off x="2822" y="2415"/>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pPr algn="l" rtl="0"/>
                <a:endParaRPr lang="en-US"/>
              </a:p>
            </p:txBody>
          </p:sp>
          <p:sp>
            <p:nvSpPr>
              <p:cNvPr id="23739" name="Line 380"/>
              <p:cNvSpPr>
                <a:spLocks noChangeShapeType="1"/>
              </p:cNvSpPr>
              <p:nvPr/>
            </p:nvSpPr>
            <p:spPr bwMode="auto">
              <a:xfrm flipV="1">
                <a:off x="2813" y="2413"/>
                <a:ext cx="7" cy="4"/>
              </a:xfrm>
              <a:prstGeom prst="line">
                <a:avLst/>
              </a:prstGeom>
              <a:noFill/>
              <a:ln w="7938">
                <a:solidFill>
                  <a:srgbClr val="3D4040"/>
                </a:solidFill>
                <a:round/>
                <a:headEnd/>
                <a:tailEnd/>
              </a:ln>
            </p:spPr>
            <p:txBody>
              <a:bodyPr/>
              <a:lstStyle/>
              <a:p>
                <a:pPr algn="l" rtl="0"/>
                <a:endParaRPr lang="en-US"/>
              </a:p>
            </p:txBody>
          </p:sp>
          <p:sp>
            <p:nvSpPr>
              <p:cNvPr id="23740" name="Line 381"/>
              <p:cNvSpPr>
                <a:spLocks noChangeShapeType="1"/>
              </p:cNvSpPr>
              <p:nvPr/>
            </p:nvSpPr>
            <p:spPr bwMode="auto">
              <a:xfrm flipV="1">
                <a:off x="2812" y="2416"/>
                <a:ext cx="8" cy="5"/>
              </a:xfrm>
              <a:prstGeom prst="line">
                <a:avLst/>
              </a:prstGeom>
              <a:noFill/>
              <a:ln w="7938">
                <a:solidFill>
                  <a:srgbClr val="787D7D"/>
                </a:solidFill>
                <a:round/>
                <a:headEnd/>
                <a:tailEnd/>
              </a:ln>
            </p:spPr>
            <p:txBody>
              <a:bodyPr/>
              <a:lstStyle/>
              <a:p>
                <a:pPr algn="l" rtl="0"/>
                <a:endParaRPr lang="en-US"/>
              </a:p>
            </p:txBody>
          </p:sp>
          <p:sp>
            <p:nvSpPr>
              <p:cNvPr id="23741" name="Freeform 382"/>
              <p:cNvSpPr>
                <a:spLocks/>
              </p:cNvSpPr>
              <p:nvPr/>
            </p:nvSpPr>
            <p:spPr bwMode="auto">
              <a:xfrm>
                <a:off x="2814" y="242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787D7D"/>
              </a:solidFill>
              <a:ln w="9525">
                <a:noFill/>
                <a:round/>
                <a:headEnd/>
                <a:tailEnd/>
              </a:ln>
            </p:spPr>
            <p:txBody>
              <a:bodyPr/>
              <a:lstStyle/>
              <a:p>
                <a:pPr algn="l" rtl="0"/>
                <a:endParaRPr lang="en-US"/>
              </a:p>
            </p:txBody>
          </p:sp>
          <p:sp>
            <p:nvSpPr>
              <p:cNvPr id="23742" name="Freeform 383"/>
              <p:cNvSpPr>
                <a:spLocks/>
              </p:cNvSpPr>
              <p:nvPr/>
            </p:nvSpPr>
            <p:spPr bwMode="auto">
              <a:xfrm>
                <a:off x="2822" y="2417"/>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pPr algn="l" rtl="0"/>
                <a:endParaRPr lang="en-US"/>
              </a:p>
            </p:txBody>
          </p:sp>
          <p:sp>
            <p:nvSpPr>
              <p:cNvPr id="23743" name="Freeform 384"/>
              <p:cNvSpPr>
                <a:spLocks/>
              </p:cNvSpPr>
              <p:nvPr/>
            </p:nvSpPr>
            <p:spPr bwMode="auto">
              <a:xfrm>
                <a:off x="2478" y="257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5B4C63"/>
              </a:solidFill>
              <a:ln w="9525">
                <a:noFill/>
                <a:round/>
                <a:headEnd/>
                <a:tailEnd/>
              </a:ln>
            </p:spPr>
            <p:txBody>
              <a:bodyPr/>
              <a:lstStyle/>
              <a:p>
                <a:pPr algn="l" rtl="0"/>
                <a:endParaRPr lang="en-US"/>
              </a:p>
            </p:txBody>
          </p:sp>
          <p:sp>
            <p:nvSpPr>
              <p:cNvPr id="23744" name="Freeform 385"/>
              <p:cNvSpPr>
                <a:spLocks/>
              </p:cNvSpPr>
              <p:nvPr/>
            </p:nvSpPr>
            <p:spPr bwMode="auto">
              <a:xfrm>
                <a:off x="2809" y="258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5B4C63"/>
              </a:solidFill>
              <a:ln w="9525">
                <a:noFill/>
                <a:round/>
                <a:headEnd/>
                <a:tailEnd/>
              </a:ln>
            </p:spPr>
            <p:txBody>
              <a:bodyPr/>
              <a:lstStyle/>
              <a:p>
                <a:pPr algn="l" rtl="0"/>
                <a:endParaRPr lang="en-US"/>
              </a:p>
            </p:txBody>
          </p:sp>
          <p:sp>
            <p:nvSpPr>
              <p:cNvPr id="23745" name="Line 386"/>
              <p:cNvSpPr>
                <a:spLocks noChangeShapeType="1"/>
              </p:cNvSpPr>
              <p:nvPr/>
            </p:nvSpPr>
            <p:spPr bwMode="auto">
              <a:xfrm>
                <a:off x="2476" y="2570"/>
                <a:ext cx="331" cy="17"/>
              </a:xfrm>
              <a:prstGeom prst="line">
                <a:avLst/>
              </a:prstGeom>
              <a:noFill/>
              <a:ln w="7938">
                <a:solidFill>
                  <a:srgbClr val="5B4C63"/>
                </a:solidFill>
                <a:round/>
                <a:headEnd/>
                <a:tailEnd/>
              </a:ln>
            </p:spPr>
            <p:txBody>
              <a:bodyPr/>
              <a:lstStyle/>
              <a:p>
                <a:pPr algn="l" rtl="0"/>
                <a:endParaRPr lang="en-US"/>
              </a:p>
            </p:txBody>
          </p:sp>
          <p:sp>
            <p:nvSpPr>
              <p:cNvPr id="23746" name="Line 387"/>
              <p:cNvSpPr>
                <a:spLocks noChangeShapeType="1"/>
              </p:cNvSpPr>
              <p:nvPr/>
            </p:nvSpPr>
            <p:spPr bwMode="auto">
              <a:xfrm flipV="1">
                <a:off x="2807" y="2574"/>
                <a:ext cx="12" cy="13"/>
              </a:xfrm>
              <a:prstGeom prst="line">
                <a:avLst/>
              </a:prstGeom>
              <a:noFill/>
              <a:ln w="7938">
                <a:solidFill>
                  <a:srgbClr val="3D4040"/>
                </a:solidFill>
                <a:round/>
                <a:headEnd/>
                <a:tailEnd/>
              </a:ln>
            </p:spPr>
            <p:txBody>
              <a:bodyPr/>
              <a:lstStyle/>
              <a:p>
                <a:pPr algn="l" rtl="0"/>
                <a:endParaRPr lang="en-US"/>
              </a:p>
            </p:txBody>
          </p:sp>
          <p:sp>
            <p:nvSpPr>
              <p:cNvPr id="23747" name="Freeform 388"/>
              <p:cNvSpPr>
                <a:spLocks/>
              </p:cNvSpPr>
              <p:nvPr/>
            </p:nvSpPr>
            <p:spPr bwMode="auto">
              <a:xfrm>
                <a:off x="2809" y="2589"/>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pPr algn="l" rtl="0"/>
                <a:endParaRPr lang="en-US"/>
              </a:p>
            </p:txBody>
          </p:sp>
          <p:sp>
            <p:nvSpPr>
              <p:cNvPr id="23748" name="Freeform 389"/>
              <p:cNvSpPr>
                <a:spLocks/>
              </p:cNvSpPr>
              <p:nvPr/>
            </p:nvSpPr>
            <p:spPr bwMode="auto">
              <a:xfrm>
                <a:off x="2821" y="2576"/>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pPr algn="l" rtl="0"/>
                <a:endParaRPr lang="en-US"/>
              </a:p>
            </p:txBody>
          </p:sp>
          <p:sp>
            <p:nvSpPr>
              <p:cNvPr id="23749" name="Freeform 390"/>
              <p:cNvSpPr>
                <a:spLocks/>
              </p:cNvSpPr>
              <p:nvPr/>
            </p:nvSpPr>
            <p:spPr bwMode="auto">
              <a:xfrm>
                <a:off x="2485" y="257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D1D4DE"/>
              </a:solidFill>
              <a:ln w="9525">
                <a:noFill/>
                <a:round/>
                <a:headEnd/>
                <a:tailEnd/>
              </a:ln>
            </p:spPr>
            <p:txBody>
              <a:bodyPr/>
              <a:lstStyle/>
              <a:p>
                <a:pPr algn="l" rtl="0"/>
                <a:endParaRPr lang="en-US"/>
              </a:p>
            </p:txBody>
          </p:sp>
          <p:sp>
            <p:nvSpPr>
              <p:cNvPr id="23750" name="Freeform 391"/>
              <p:cNvSpPr>
                <a:spLocks/>
              </p:cNvSpPr>
              <p:nvPr/>
            </p:nvSpPr>
            <p:spPr bwMode="auto">
              <a:xfrm>
                <a:off x="2809" y="259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pPr algn="l" rtl="0"/>
                <a:endParaRPr lang="en-US"/>
              </a:p>
            </p:txBody>
          </p:sp>
          <p:sp>
            <p:nvSpPr>
              <p:cNvPr id="23751" name="Line 392"/>
              <p:cNvSpPr>
                <a:spLocks noChangeShapeType="1"/>
              </p:cNvSpPr>
              <p:nvPr/>
            </p:nvSpPr>
            <p:spPr bwMode="auto">
              <a:xfrm>
                <a:off x="2482" y="2577"/>
                <a:ext cx="325" cy="15"/>
              </a:xfrm>
              <a:prstGeom prst="line">
                <a:avLst/>
              </a:prstGeom>
              <a:noFill/>
              <a:ln w="7938">
                <a:solidFill>
                  <a:srgbClr val="D1D4DE"/>
                </a:solidFill>
                <a:round/>
                <a:headEnd/>
                <a:tailEnd/>
              </a:ln>
            </p:spPr>
            <p:txBody>
              <a:bodyPr/>
              <a:lstStyle/>
              <a:p>
                <a:pPr algn="l" rtl="0"/>
                <a:endParaRPr lang="en-US"/>
              </a:p>
            </p:txBody>
          </p:sp>
          <p:sp>
            <p:nvSpPr>
              <p:cNvPr id="23752" name="Line 393"/>
              <p:cNvSpPr>
                <a:spLocks noChangeShapeType="1"/>
              </p:cNvSpPr>
              <p:nvPr/>
            </p:nvSpPr>
            <p:spPr bwMode="auto">
              <a:xfrm flipV="1">
                <a:off x="2807" y="2578"/>
                <a:ext cx="12" cy="14"/>
              </a:xfrm>
              <a:prstGeom prst="line">
                <a:avLst/>
              </a:prstGeom>
              <a:noFill/>
              <a:ln w="7938">
                <a:solidFill>
                  <a:srgbClr val="787D7D"/>
                </a:solidFill>
                <a:round/>
                <a:headEnd/>
                <a:tailEnd/>
              </a:ln>
            </p:spPr>
            <p:txBody>
              <a:bodyPr/>
              <a:lstStyle/>
              <a:p>
                <a:pPr algn="l" rtl="0"/>
                <a:endParaRPr lang="en-US"/>
              </a:p>
            </p:txBody>
          </p:sp>
          <p:sp>
            <p:nvSpPr>
              <p:cNvPr id="23753" name="Freeform 394"/>
              <p:cNvSpPr>
                <a:spLocks/>
              </p:cNvSpPr>
              <p:nvPr/>
            </p:nvSpPr>
            <p:spPr bwMode="auto">
              <a:xfrm>
                <a:off x="2809" y="2594"/>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pPr algn="l" rtl="0"/>
                <a:endParaRPr lang="en-US"/>
              </a:p>
            </p:txBody>
          </p:sp>
          <p:sp>
            <p:nvSpPr>
              <p:cNvPr id="23754" name="Freeform 395"/>
              <p:cNvSpPr>
                <a:spLocks/>
              </p:cNvSpPr>
              <p:nvPr/>
            </p:nvSpPr>
            <p:spPr bwMode="auto">
              <a:xfrm>
                <a:off x="2821" y="2580"/>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pPr algn="l" rtl="0"/>
                <a:endParaRPr lang="en-US"/>
              </a:p>
            </p:txBody>
          </p:sp>
          <p:sp>
            <p:nvSpPr>
              <p:cNvPr id="23755" name="Freeform 396"/>
              <p:cNvSpPr>
                <a:spLocks/>
              </p:cNvSpPr>
              <p:nvPr/>
            </p:nvSpPr>
            <p:spPr bwMode="auto">
              <a:xfrm>
                <a:off x="2520" y="2034"/>
                <a:ext cx="243" cy="49"/>
              </a:xfrm>
              <a:custGeom>
                <a:avLst/>
                <a:gdLst>
                  <a:gd name="T0" fmla="*/ 243 w 243"/>
                  <a:gd name="T1" fmla="*/ 0 h 49"/>
                  <a:gd name="T2" fmla="*/ 0 w 243"/>
                  <a:gd name="T3" fmla="*/ 1 h 49"/>
                  <a:gd name="T4" fmla="*/ 0 w 243"/>
                  <a:gd name="T5" fmla="*/ 49 h 49"/>
                  <a:gd name="T6" fmla="*/ 243 w 243"/>
                  <a:gd name="T7" fmla="*/ 49 h 49"/>
                  <a:gd name="T8" fmla="*/ 243 w 243"/>
                  <a:gd name="T9" fmla="*/ 0 h 49"/>
                  <a:gd name="T10" fmla="*/ 0 60000 65536"/>
                  <a:gd name="T11" fmla="*/ 0 60000 65536"/>
                  <a:gd name="T12" fmla="*/ 0 60000 65536"/>
                  <a:gd name="T13" fmla="*/ 0 60000 65536"/>
                  <a:gd name="T14" fmla="*/ 0 60000 65536"/>
                  <a:gd name="T15" fmla="*/ 0 w 243"/>
                  <a:gd name="T16" fmla="*/ 0 h 49"/>
                  <a:gd name="T17" fmla="*/ 243 w 243"/>
                  <a:gd name="T18" fmla="*/ 49 h 49"/>
                </a:gdLst>
                <a:ahLst/>
                <a:cxnLst>
                  <a:cxn ang="T10">
                    <a:pos x="T0" y="T1"/>
                  </a:cxn>
                  <a:cxn ang="T11">
                    <a:pos x="T2" y="T3"/>
                  </a:cxn>
                  <a:cxn ang="T12">
                    <a:pos x="T4" y="T5"/>
                  </a:cxn>
                  <a:cxn ang="T13">
                    <a:pos x="T6" y="T7"/>
                  </a:cxn>
                  <a:cxn ang="T14">
                    <a:pos x="T8" y="T9"/>
                  </a:cxn>
                </a:cxnLst>
                <a:rect l="T15" t="T16" r="T17" b="T18"/>
                <a:pathLst>
                  <a:path w="243" h="49">
                    <a:moveTo>
                      <a:pt x="243" y="0"/>
                    </a:moveTo>
                    <a:lnTo>
                      <a:pt x="0" y="1"/>
                    </a:lnTo>
                    <a:lnTo>
                      <a:pt x="0" y="49"/>
                    </a:lnTo>
                    <a:lnTo>
                      <a:pt x="243" y="49"/>
                    </a:lnTo>
                    <a:lnTo>
                      <a:pt x="243" y="0"/>
                    </a:lnTo>
                    <a:close/>
                  </a:path>
                </a:pathLst>
              </a:custGeom>
              <a:solidFill>
                <a:srgbClr val="475670"/>
              </a:solidFill>
              <a:ln w="9525">
                <a:noFill/>
                <a:round/>
                <a:headEnd/>
                <a:tailEnd/>
              </a:ln>
            </p:spPr>
            <p:txBody>
              <a:bodyPr/>
              <a:lstStyle/>
              <a:p>
                <a:pPr algn="l" rtl="0"/>
                <a:endParaRPr lang="en-US"/>
              </a:p>
            </p:txBody>
          </p:sp>
          <p:sp>
            <p:nvSpPr>
              <p:cNvPr id="23756" name="Freeform 397"/>
              <p:cNvSpPr>
                <a:spLocks/>
              </p:cNvSpPr>
              <p:nvPr/>
            </p:nvSpPr>
            <p:spPr bwMode="auto">
              <a:xfrm>
                <a:off x="2812" y="208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3757" name="Freeform 398"/>
              <p:cNvSpPr>
                <a:spLocks/>
              </p:cNvSpPr>
              <p:nvPr/>
            </p:nvSpPr>
            <p:spPr bwMode="auto">
              <a:xfrm>
                <a:off x="2822" y="208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23758" name="Line 399"/>
              <p:cNvSpPr>
                <a:spLocks noChangeShapeType="1"/>
              </p:cNvSpPr>
              <p:nvPr/>
            </p:nvSpPr>
            <p:spPr bwMode="auto">
              <a:xfrm>
                <a:off x="2810" y="2080"/>
                <a:ext cx="9" cy="1"/>
              </a:xfrm>
              <a:prstGeom prst="line">
                <a:avLst/>
              </a:prstGeom>
              <a:noFill/>
              <a:ln w="7938">
                <a:solidFill>
                  <a:srgbClr val="3D4040"/>
                </a:solidFill>
                <a:round/>
                <a:headEnd/>
                <a:tailEnd/>
              </a:ln>
            </p:spPr>
            <p:txBody>
              <a:bodyPr/>
              <a:lstStyle/>
              <a:p>
                <a:pPr algn="l" rtl="0"/>
                <a:endParaRPr lang="en-US"/>
              </a:p>
            </p:txBody>
          </p:sp>
          <p:sp>
            <p:nvSpPr>
              <p:cNvPr id="23759" name="Line 400"/>
              <p:cNvSpPr>
                <a:spLocks noChangeShapeType="1"/>
              </p:cNvSpPr>
              <p:nvPr/>
            </p:nvSpPr>
            <p:spPr bwMode="auto">
              <a:xfrm flipV="1">
                <a:off x="2808" y="2084"/>
                <a:ext cx="12" cy="1"/>
              </a:xfrm>
              <a:prstGeom prst="line">
                <a:avLst/>
              </a:prstGeom>
              <a:noFill/>
              <a:ln w="7938">
                <a:solidFill>
                  <a:srgbClr val="787D7D"/>
                </a:solidFill>
                <a:round/>
                <a:headEnd/>
                <a:tailEnd/>
              </a:ln>
            </p:spPr>
            <p:txBody>
              <a:bodyPr/>
              <a:lstStyle/>
              <a:p>
                <a:pPr algn="l" rtl="0"/>
                <a:endParaRPr lang="en-US"/>
              </a:p>
            </p:txBody>
          </p:sp>
          <p:sp>
            <p:nvSpPr>
              <p:cNvPr id="23760" name="Freeform 401"/>
              <p:cNvSpPr>
                <a:spLocks/>
              </p:cNvSpPr>
              <p:nvPr/>
            </p:nvSpPr>
            <p:spPr bwMode="auto">
              <a:xfrm>
                <a:off x="2811"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787D7D"/>
              </a:solidFill>
              <a:ln w="9525">
                <a:noFill/>
                <a:round/>
                <a:headEnd/>
                <a:tailEnd/>
              </a:ln>
            </p:spPr>
            <p:txBody>
              <a:bodyPr/>
              <a:lstStyle/>
              <a:p>
                <a:pPr algn="l" rtl="0"/>
                <a:endParaRPr lang="en-US"/>
              </a:p>
            </p:txBody>
          </p:sp>
          <p:sp>
            <p:nvSpPr>
              <p:cNvPr id="23761" name="Freeform 402"/>
              <p:cNvSpPr>
                <a:spLocks/>
              </p:cNvSpPr>
              <p:nvPr/>
            </p:nvSpPr>
            <p:spPr bwMode="auto">
              <a:xfrm>
                <a:off x="2822" y="208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pPr algn="l" rtl="0"/>
                <a:endParaRPr lang="en-US"/>
              </a:p>
            </p:txBody>
          </p:sp>
          <p:sp>
            <p:nvSpPr>
              <p:cNvPr id="23762" name="Freeform 403"/>
              <p:cNvSpPr>
                <a:spLocks/>
              </p:cNvSpPr>
              <p:nvPr/>
            </p:nvSpPr>
            <p:spPr bwMode="auto">
              <a:xfrm>
                <a:off x="2497"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pPr algn="l" rtl="0"/>
                <a:endParaRPr lang="en-US"/>
              </a:p>
            </p:txBody>
          </p:sp>
          <p:sp>
            <p:nvSpPr>
              <p:cNvPr id="23763" name="Freeform 404"/>
              <p:cNvSpPr>
                <a:spLocks/>
              </p:cNvSpPr>
              <p:nvPr/>
            </p:nvSpPr>
            <p:spPr bwMode="auto">
              <a:xfrm>
                <a:off x="2498" y="203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pPr algn="l" rtl="0"/>
                <a:endParaRPr lang="en-US"/>
              </a:p>
            </p:txBody>
          </p:sp>
          <p:sp>
            <p:nvSpPr>
              <p:cNvPr id="23764" name="Line 405"/>
              <p:cNvSpPr>
                <a:spLocks noChangeShapeType="1"/>
              </p:cNvSpPr>
              <p:nvPr/>
            </p:nvSpPr>
            <p:spPr bwMode="auto">
              <a:xfrm>
                <a:off x="2496" y="1939"/>
                <a:ext cx="1" cy="93"/>
              </a:xfrm>
              <a:prstGeom prst="line">
                <a:avLst/>
              </a:prstGeom>
              <a:noFill/>
              <a:ln w="4763">
                <a:solidFill>
                  <a:srgbClr val="FFFFFF"/>
                </a:solidFill>
                <a:round/>
                <a:headEnd/>
                <a:tailEnd/>
              </a:ln>
            </p:spPr>
            <p:txBody>
              <a:bodyPr/>
              <a:lstStyle/>
              <a:p>
                <a:pPr algn="l" rtl="0"/>
                <a:endParaRPr lang="en-US"/>
              </a:p>
            </p:txBody>
          </p:sp>
          <p:sp>
            <p:nvSpPr>
              <p:cNvPr id="23765" name="Line 406"/>
              <p:cNvSpPr>
                <a:spLocks noChangeShapeType="1"/>
              </p:cNvSpPr>
              <p:nvPr/>
            </p:nvSpPr>
            <p:spPr bwMode="auto">
              <a:xfrm flipH="1">
                <a:off x="2496" y="1935"/>
                <a:ext cx="295" cy="3"/>
              </a:xfrm>
              <a:prstGeom prst="line">
                <a:avLst/>
              </a:prstGeom>
              <a:noFill/>
              <a:ln w="7938">
                <a:solidFill>
                  <a:srgbClr val="FFFFFF"/>
                </a:solidFill>
                <a:round/>
                <a:headEnd/>
                <a:tailEnd/>
              </a:ln>
            </p:spPr>
            <p:txBody>
              <a:bodyPr/>
              <a:lstStyle/>
              <a:p>
                <a:pPr algn="l" rtl="0"/>
                <a:endParaRPr lang="en-US"/>
              </a:p>
            </p:txBody>
          </p:sp>
          <p:sp>
            <p:nvSpPr>
              <p:cNvPr id="23766" name="Freeform 407"/>
              <p:cNvSpPr>
                <a:spLocks/>
              </p:cNvSpPr>
              <p:nvPr/>
            </p:nvSpPr>
            <p:spPr bwMode="auto">
              <a:xfrm>
                <a:off x="2793" y="193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FFFFFF"/>
              </a:solidFill>
              <a:ln w="9525">
                <a:noFill/>
                <a:round/>
                <a:headEnd/>
                <a:tailEnd/>
              </a:ln>
            </p:spPr>
            <p:txBody>
              <a:bodyPr/>
              <a:lstStyle/>
              <a:p>
                <a:pPr algn="l" rtl="0"/>
                <a:endParaRPr lang="en-US"/>
              </a:p>
            </p:txBody>
          </p:sp>
          <p:sp>
            <p:nvSpPr>
              <p:cNvPr id="23767" name="Freeform 408"/>
              <p:cNvSpPr>
                <a:spLocks/>
              </p:cNvSpPr>
              <p:nvPr/>
            </p:nvSpPr>
            <p:spPr bwMode="auto">
              <a:xfrm>
                <a:off x="2498" y="1940"/>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FFFFFF"/>
              </a:solidFill>
              <a:ln w="9525">
                <a:noFill/>
                <a:round/>
                <a:headEnd/>
                <a:tailEnd/>
              </a:ln>
            </p:spPr>
            <p:txBody>
              <a:bodyPr/>
              <a:lstStyle/>
              <a:p>
                <a:pPr algn="l" rtl="0"/>
                <a:endParaRPr lang="en-US"/>
              </a:p>
            </p:txBody>
          </p:sp>
          <p:sp>
            <p:nvSpPr>
              <p:cNvPr id="23768" name="Freeform 409"/>
              <p:cNvSpPr>
                <a:spLocks/>
              </p:cNvSpPr>
              <p:nvPr/>
            </p:nvSpPr>
            <p:spPr bwMode="auto">
              <a:xfrm>
                <a:off x="2555"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pPr algn="l" rtl="0"/>
                <a:endParaRPr lang="en-US"/>
              </a:p>
            </p:txBody>
          </p:sp>
          <p:sp>
            <p:nvSpPr>
              <p:cNvPr id="23769" name="Freeform 410"/>
              <p:cNvSpPr>
                <a:spLocks/>
              </p:cNvSpPr>
              <p:nvPr/>
            </p:nvSpPr>
            <p:spPr bwMode="auto">
              <a:xfrm>
                <a:off x="2555"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404040"/>
              </a:solidFill>
              <a:ln w="9525">
                <a:noFill/>
                <a:round/>
                <a:headEnd/>
                <a:tailEnd/>
              </a:ln>
            </p:spPr>
            <p:txBody>
              <a:bodyPr/>
              <a:lstStyle/>
              <a:p>
                <a:pPr algn="l" rtl="0"/>
                <a:endParaRPr lang="en-US"/>
              </a:p>
            </p:txBody>
          </p:sp>
          <p:sp>
            <p:nvSpPr>
              <p:cNvPr id="23770" name="Line 411"/>
              <p:cNvSpPr>
                <a:spLocks noChangeShapeType="1"/>
              </p:cNvSpPr>
              <p:nvPr/>
            </p:nvSpPr>
            <p:spPr bwMode="auto">
              <a:xfrm>
                <a:off x="2554" y="1939"/>
                <a:ext cx="1" cy="95"/>
              </a:xfrm>
              <a:prstGeom prst="line">
                <a:avLst/>
              </a:prstGeom>
              <a:noFill/>
              <a:ln w="4763">
                <a:solidFill>
                  <a:srgbClr val="404040"/>
                </a:solidFill>
                <a:round/>
                <a:headEnd/>
                <a:tailEnd/>
              </a:ln>
            </p:spPr>
            <p:txBody>
              <a:bodyPr/>
              <a:lstStyle/>
              <a:p>
                <a:pPr algn="l" rtl="0"/>
                <a:endParaRPr lang="en-US"/>
              </a:p>
            </p:txBody>
          </p:sp>
          <p:sp>
            <p:nvSpPr>
              <p:cNvPr id="23771" name="Line 412"/>
              <p:cNvSpPr>
                <a:spLocks noChangeShapeType="1"/>
              </p:cNvSpPr>
              <p:nvPr/>
            </p:nvSpPr>
            <p:spPr bwMode="auto">
              <a:xfrm>
                <a:off x="2555" y="1939"/>
                <a:ext cx="1" cy="95"/>
              </a:xfrm>
              <a:prstGeom prst="line">
                <a:avLst/>
              </a:prstGeom>
              <a:noFill/>
              <a:ln w="4763">
                <a:solidFill>
                  <a:srgbClr val="FFFFFF"/>
                </a:solidFill>
                <a:round/>
                <a:headEnd/>
                <a:tailEnd/>
              </a:ln>
            </p:spPr>
            <p:txBody>
              <a:bodyPr/>
              <a:lstStyle/>
              <a:p>
                <a:pPr algn="l" rtl="0"/>
                <a:endParaRPr lang="en-US"/>
              </a:p>
            </p:txBody>
          </p:sp>
          <p:sp>
            <p:nvSpPr>
              <p:cNvPr id="23772" name="Freeform 413"/>
              <p:cNvSpPr>
                <a:spLocks/>
              </p:cNvSpPr>
              <p:nvPr/>
            </p:nvSpPr>
            <p:spPr bwMode="auto">
              <a:xfrm>
                <a:off x="2556"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pPr algn="l" rtl="0"/>
                <a:endParaRPr lang="en-US"/>
              </a:p>
            </p:txBody>
          </p:sp>
          <p:sp>
            <p:nvSpPr>
              <p:cNvPr id="23773" name="Freeform 414"/>
              <p:cNvSpPr>
                <a:spLocks/>
              </p:cNvSpPr>
              <p:nvPr/>
            </p:nvSpPr>
            <p:spPr bwMode="auto">
              <a:xfrm>
                <a:off x="2556"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pPr algn="l" rtl="0"/>
                <a:endParaRPr lang="en-US"/>
              </a:p>
            </p:txBody>
          </p:sp>
          <p:sp>
            <p:nvSpPr>
              <p:cNvPr id="23774" name="Freeform 415"/>
              <p:cNvSpPr>
                <a:spLocks/>
              </p:cNvSpPr>
              <p:nvPr/>
            </p:nvSpPr>
            <p:spPr bwMode="auto">
              <a:xfrm>
                <a:off x="2919" y="194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3775" name="Freeform 416"/>
              <p:cNvSpPr>
                <a:spLocks/>
              </p:cNvSpPr>
              <p:nvPr/>
            </p:nvSpPr>
            <p:spPr bwMode="auto">
              <a:xfrm>
                <a:off x="2919" y="250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3776" name="Line 417"/>
              <p:cNvSpPr>
                <a:spLocks noChangeShapeType="1"/>
              </p:cNvSpPr>
              <p:nvPr/>
            </p:nvSpPr>
            <p:spPr bwMode="auto">
              <a:xfrm>
                <a:off x="2918" y="1944"/>
                <a:ext cx="1" cy="559"/>
              </a:xfrm>
              <a:prstGeom prst="line">
                <a:avLst/>
              </a:prstGeom>
              <a:noFill/>
              <a:ln w="4763">
                <a:solidFill>
                  <a:srgbClr val="ADB0B0"/>
                </a:solidFill>
                <a:round/>
                <a:headEnd/>
                <a:tailEnd/>
              </a:ln>
            </p:spPr>
            <p:txBody>
              <a:bodyPr/>
              <a:lstStyle/>
              <a:p>
                <a:pPr algn="l" rtl="0"/>
                <a:endParaRPr lang="en-US"/>
              </a:p>
            </p:txBody>
          </p:sp>
          <p:sp>
            <p:nvSpPr>
              <p:cNvPr id="23777" name="Line 418"/>
              <p:cNvSpPr>
                <a:spLocks noChangeShapeType="1"/>
              </p:cNvSpPr>
              <p:nvPr/>
            </p:nvSpPr>
            <p:spPr bwMode="auto">
              <a:xfrm>
                <a:off x="2912" y="1942"/>
                <a:ext cx="1" cy="568"/>
              </a:xfrm>
              <a:prstGeom prst="line">
                <a:avLst/>
              </a:prstGeom>
              <a:noFill/>
              <a:ln w="4763">
                <a:solidFill>
                  <a:srgbClr val="ADB0B0"/>
                </a:solidFill>
                <a:round/>
                <a:headEnd/>
                <a:tailEnd/>
              </a:ln>
            </p:spPr>
            <p:txBody>
              <a:bodyPr/>
              <a:lstStyle/>
              <a:p>
                <a:pPr algn="l" rtl="0"/>
                <a:endParaRPr lang="en-US"/>
              </a:p>
            </p:txBody>
          </p:sp>
          <p:sp>
            <p:nvSpPr>
              <p:cNvPr id="23778" name="Freeform 419"/>
              <p:cNvSpPr>
                <a:spLocks/>
              </p:cNvSpPr>
              <p:nvPr/>
            </p:nvSpPr>
            <p:spPr bwMode="auto">
              <a:xfrm>
                <a:off x="2913" y="1944"/>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3779" name="Freeform 420"/>
              <p:cNvSpPr>
                <a:spLocks/>
              </p:cNvSpPr>
              <p:nvPr/>
            </p:nvSpPr>
            <p:spPr bwMode="auto">
              <a:xfrm>
                <a:off x="2913" y="251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3780" name="Freeform 421"/>
              <p:cNvSpPr>
                <a:spLocks/>
              </p:cNvSpPr>
              <p:nvPr/>
            </p:nvSpPr>
            <p:spPr bwMode="auto">
              <a:xfrm>
                <a:off x="2906" y="194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3781" name="Freeform 422"/>
              <p:cNvSpPr>
                <a:spLocks/>
              </p:cNvSpPr>
              <p:nvPr/>
            </p:nvSpPr>
            <p:spPr bwMode="auto">
              <a:xfrm>
                <a:off x="2906" y="252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3782" name="Line 423"/>
              <p:cNvSpPr>
                <a:spLocks noChangeShapeType="1"/>
              </p:cNvSpPr>
              <p:nvPr/>
            </p:nvSpPr>
            <p:spPr bwMode="auto">
              <a:xfrm>
                <a:off x="2905" y="1941"/>
                <a:ext cx="1" cy="578"/>
              </a:xfrm>
              <a:prstGeom prst="line">
                <a:avLst/>
              </a:prstGeom>
              <a:noFill/>
              <a:ln w="4763">
                <a:solidFill>
                  <a:srgbClr val="ADB0B0"/>
                </a:solidFill>
                <a:round/>
                <a:headEnd/>
                <a:tailEnd/>
              </a:ln>
            </p:spPr>
            <p:txBody>
              <a:bodyPr/>
              <a:lstStyle/>
              <a:p>
                <a:pPr algn="l" rtl="0"/>
                <a:endParaRPr lang="en-US"/>
              </a:p>
            </p:txBody>
          </p:sp>
          <p:sp>
            <p:nvSpPr>
              <p:cNvPr id="23783" name="Line 424"/>
              <p:cNvSpPr>
                <a:spLocks noChangeShapeType="1"/>
              </p:cNvSpPr>
              <p:nvPr/>
            </p:nvSpPr>
            <p:spPr bwMode="auto">
              <a:xfrm>
                <a:off x="2898" y="1939"/>
                <a:ext cx="1" cy="588"/>
              </a:xfrm>
              <a:prstGeom prst="line">
                <a:avLst/>
              </a:prstGeom>
              <a:noFill/>
              <a:ln w="4763">
                <a:solidFill>
                  <a:srgbClr val="ADB0B0"/>
                </a:solidFill>
                <a:round/>
                <a:headEnd/>
                <a:tailEnd/>
              </a:ln>
            </p:spPr>
            <p:txBody>
              <a:bodyPr/>
              <a:lstStyle/>
              <a:p>
                <a:pPr algn="l" rtl="0"/>
                <a:endParaRPr lang="en-US"/>
              </a:p>
            </p:txBody>
          </p:sp>
          <p:sp>
            <p:nvSpPr>
              <p:cNvPr id="23784" name="Freeform 425"/>
              <p:cNvSpPr>
                <a:spLocks/>
              </p:cNvSpPr>
              <p:nvPr/>
            </p:nvSpPr>
            <p:spPr bwMode="auto">
              <a:xfrm>
                <a:off x="2899"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3785" name="Freeform 426"/>
              <p:cNvSpPr>
                <a:spLocks/>
              </p:cNvSpPr>
              <p:nvPr/>
            </p:nvSpPr>
            <p:spPr bwMode="auto">
              <a:xfrm>
                <a:off x="2899" y="252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3786" name="Freeform 427"/>
              <p:cNvSpPr>
                <a:spLocks/>
              </p:cNvSpPr>
              <p:nvPr/>
            </p:nvSpPr>
            <p:spPr bwMode="auto">
              <a:xfrm>
                <a:off x="2892" y="193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3787" name="Freeform 428"/>
              <p:cNvSpPr>
                <a:spLocks/>
              </p:cNvSpPr>
              <p:nvPr/>
            </p:nvSpPr>
            <p:spPr bwMode="auto">
              <a:xfrm>
                <a:off x="2892" y="253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3788" name="Line 429"/>
              <p:cNvSpPr>
                <a:spLocks noChangeShapeType="1"/>
              </p:cNvSpPr>
              <p:nvPr/>
            </p:nvSpPr>
            <p:spPr bwMode="auto">
              <a:xfrm>
                <a:off x="2891" y="1938"/>
                <a:ext cx="1" cy="597"/>
              </a:xfrm>
              <a:prstGeom prst="line">
                <a:avLst/>
              </a:prstGeom>
              <a:noFill/>
              <a:ln w="4763">
                <a:solidFill>
                  <a:srgbClr val="ADB0B0"/>
                </a:solidFill>
                <a:round/>
                <a:headEnd/>
                <a:tailEnd/>
              </a:ln>
            </p:spPr>
            <p:txBody>
              <a:bodyPr/>
              <a:lstStyle/>
              <a:p>
                <a:pPr algn="l" rtl="0"/>
                <a:endParaRPr lang="en-US"/>
              </a:p>
            </p:txBody>
          </p:sp>
          <p:sp>
            <p:nvSpPr>
              <p:cNvPr id="23789" name="Line 430"/>
              <p:cNvSpPr>
                <a:spLocks noChangeShapeType="1"/>
              </p:cNvSpPr>
              <p:nvPr/>
            </p:nvSpPr>
            <p:spPr bwMode="auto">
              <a:xfrm>
                <a:off x="2883" y="1936"/>
                <a:ext cx="1" cy="610"/>
              </a:xfrm>
              <a:prstGeom prst="line">
                <a:avLst/>
              </a:prstGeom>
              <a:noFill/>
              <a:ln w="4763">
                <a:solidFill>
                  <a:srgbClr val="ADB0B0"/>
                </a:solidFill>
                <a:round/>
                <a:headEnd/>
                <a:tailEnd/>
              </a:ln>
            </p:spPr>
            <p:txBody>
              <a:bodyPr/>
              <a:lstStyle/>
              <a:p>
                <a:pPr algn="l" rtl="0"/>
                <a:endParaRPr lang="en-US"/>
              </a:p>
            </p:txBody>
          </p:sp>
          <p:sp>
            <p:nvSpPr>
              <p:cNvPr id="23790" name="Freeform 431"/>
              <p:cNvSpPr>
                <a:spLocks/>
              </p:cNvSpPr>
              <p:nvPr/>
            </p:nvSpPr>
            <p:spPr bwMode="auto">
              <a:xfrm>
                <a:off x="288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3791" name="Freeform 432"/>
              <p:cNvSpPr>
                <a:spLocks/>
              </p:cNvSpPr>
              <p:nvPr/>
            </p:nvSpPr>
            <p:spPr bwMode="auto">
              <a:xfrm>
                <a:off x="2884" y="254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3792" name="Freeform 433"/>
              <p:cNvSpPr>
                <a:spLocks/>
              </p:cNvSpPr>
              <p:nvPr/>
            </p:nvSpPr>
            <p:spPr bwMode="auto">
              <a:xfrm>
                <a:off x="2876" y="193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3793" name="Freeform 434"/>
              <p:cNvSpPr>
                <a:spLocks/>
              </p:cNvSpPr>
              <p:nvPr/>
            </p:nvSpPr>
            <p:spPr bwMode="auto">
              <a:xfrm>
                <a:off x="2876" y="255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3794" name="Line 435"/>
              <p:cNvSpPr>
                <a:spLocks noChangeShapeType="1"/>
              </p:cNvSpPr>
              <p:nvPr/>
            </p:nvSpPr>
            <p:spPr bwMode="auto">
              <a:xfrm>
                <a:off x="2874" y="1934"/>
                <a:ext cx="1" cy="622"/>
              </a:xfrm>
              <a:prstGeom prst="line">
                <a:avLst/>
              </a:prstGeom>
              <a:noFill/>
              <a:ln w="4763">
                <a:solidFill>
                  <a:srgbClr val="ADB0B0"/>
                </a:solidFill>
                <a:round/>
                <a:headEnd/>
                <a:tailEnd/>
              </a:ln>
            </p:spPr>
            <p:txBody>
              <a:bodyPr/>
              <a:lstStyle/>
              <a:p>
                <a:pPr algn="l" rtl="0"/>
                <a:endParaRPr lang="en-US"/>
              </a:p>
            </p:txBody>
          </p:sp>
          <p:sp>
            <p:nvSpPr>
              <p:cNvPr id="23795" name="Line 436"/>
              <p:cNvSpPr>
                <a:spLocks noChangeShapeType="1"/>
              </p:cNvSpPr>
              <p:nvPr/>
            </p:nvSpPr>
            <p:spPr bwMode="auto">
              <a:xfrm>
                <a:off x="2866" y="1932"/>
                <a:ext cx="1" cy="634"/>
              </a:xfrm>
              <a:prstGeom prst="line">
                <a:avLst/>
              </a:prstGeom>
              <a:noFill/>
              <a:ln w="4763">
                <a:solidFill>
                  <a:srgbClr val="ADB0B0"/>
                </a:solidFill>
                <a:round/>
                <a:headEnd/>
                <a:tailEnd/>
              </a:ln>
            </p:spPr>
            <p:txBody>
              <a:bodyPr/>
              <a:lstStyle/>
              <a:p>
                <a:pPr algn="l" rtl="0"/>
                <a:endParaRPr lang="en-US"/>
              </a:p>
            </p:txBody>
          </p:sp>
          <p:sp>
            <p:nvSpPr>
              <p:cNvPr id="23796" name="Freeform 437"/>
              <p:cNvSpPr>
                <a:spLocks/>
              </p:cNvSpPr>
              <p:nvPr/>
            </p:nvSpPr>
            <p:spPr bwMode="auto">
              <a:xfrm>
                <a:off x="2867" y="19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ADB0B0"/>
              </a:solidFill>
              <a:ln w="9525">
                <a:noFill/>
                <a:round/>
                <a:headEnd/>
                <a:tailEnd/>
              </a:ln>
            </p:spPr>
            <p:txBody>
              <a:bodyPr/>
              <a:lstStyle/>
              <a:p>
                <a:pPr algn="l" rtl="0"/>
                <a:endParaRPr lang="en-US"/>
              </a:p>
            </p:txBody>
          </p:sp>
          <p:sp>
            <p:nvSpPr>
              <p:cNvPr id="23797" name="Freeform 438"/>
              <p:cNvSpPr>
                <a:spLocks/>
              </p:cNvSpPr>
              <p:nvPr/>
            </p:nvSpPr>
            <p:spPr bwMode="auto">
              <a:xfrm>
                <a:off x="2867" y="256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ADB0B0"/>
              </a:solidFill>
              <a:ln w="9525">
                <a:noFill/>
                <a:round/>
                <a:headEnd/>
                <a:tailEnd/>
              </a:ln>
            </p:spPr>
            <p:txBody>
              <a:bodyPr/>
              <a:lstStyle/>
              <a:p>
                <a:pPr algn="l" rtl="0"/>
                <a:endParaRPr lang="en-US"/>
              </a:p>
            </p:txBody>
          </p:sp>
          <p:sp>
            <p:nvSpPr>
              <p:cNvPr id="23798" name="Freeform 439"/>
              <p:cNvSpPr>
                <a:spLocks/>
              </p:cNvSpPr>
              <p:nvPr/>
            </p:nvSpPr>
            <p:spPr bwMode="auto">
              <a:xfrm>
                <a:off x="2859" y="193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3799" name="Freeform 440"/>
              <p:cNvSpPr>
                <a:spLocks/>
              </p:cNvSpPr>
              <p:nvPr/>
            </p:nvSpPr>
            <p:spPr bwMode="auto">
              <a:xfrm>
                <a:off x="2859" y="257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3800" name="Line 441"/>
              <p:cNvSpPr>
                <a:spLocks noChangeShapeType="1"/>
              </p:cNvSpPr>
              <p:nvPr/>
            </p:nvSpPr>
            <p:spPr bwMode="auto">
              <a:xfrm>
                <a:off x="2858" y="1930"/>
                <a:ext cx="1" cy="645"/>
              </a:xfrm>
              <a:prstGeom prst="line">
                <a:avLst/>
              </a:prstGeom>
              <a:noFill/>
              <a:ln w="4763">
                <a:solidFill>
                  <a:srgbClr val="ADB0B0"/>
                </a:solidFill>
                <a:round/>
                <a:headEnd/>
                <a:tailEnd/>
              </a:ln>
            </p:spPr>
            <p:txBody>
              <a:bodyPr/>
              <a:lstStyle/>
              <a:p>
                <a:pPr algn="l" rtl="0"/>
                <a:endParaRPr lang="en-US"/>
              </a:p>
            </p:txBody>
          </p:sp>
          <p:sp>
            <p:nvSpPr>
              <p:cNvPr id="23801" name="Line 442"/>
              <p:cNvSpPr>
                <a:spLocks noChangeShapeType="1"/>
              </p:cNvSpPr>
              <p:nvPr/>
            </p:nvSpPr>
            <p:spPr bwMode="auto">
              <a:xfrm>
                <a:off x="2849" y="1928"/>
                <a:ext cx="1" cy="658"/>
              </a:xfrm>
              <a:prstGeom prst="line">
                <a:avLst/>
              </a:prstGeom>
              <a:noFill/>
              <a:ln w="4763">
                <a:solidFill>
                  <a:srgbClr val="ADB0B0"/>
                </a:solidFill>
                <a:round/>
                <a:headEnd/>
                <a:tailEnd/>
              </a:ln>
            </p:spPr>
            <p:txBody>
              <a:bodyPr/>
              <a:lstStyle/>
              <a:p>
                <a:pPr algn="l" rtl="0"/>
                <a:endParaRPr lang="en-US"/>
              </a:p>
            </p:txBody>
          </p:sp>
          <p:sp>
            <p:nvSpPr>
              <p:cNvPr id="23802" name="Freeform 443"/>
              <p:cNvSpPr>
                <a:spLocks/>
              </p:cNvSpPr>
              <p:nvPr/>
            </p:nvSpPr>
            <p:spPr bwMode="auto">
              <a:xfrm>
                <a:off x="2850" y="192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3803" name="Freeform 444"/>
              <p:cNvSpPr>
                <a:spLocks/>
              </p:cNvSpPr>
              <p:nvPr/>
            </p:nvSpPr>
            <p:spPr bwMode="auto">
              <a:xfrm>
                <a:off x="2850" y="258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3804" name="Freeform 445"/>
              <p:cNvSpPr>
                <a:spLocks/>
              </p:cNvSpPr>
              <p:nvPr/>
            </p:nvSpPr>
            <p:spPr bwMode="auto">
              <a:xfrm>
                <a:off x="2536" y="2535"/>
                <a:ext cx="227" cy="15"/>
              </a:xfrm>
              <a:custGeom>
                <a:avLst/>
                <a:gdLst>
                  <a:gd name="T0" fmla="*/ 0 w 227"/>
                  <a:gd name="T1" fmla="*/ 0 h 15"/>
                  <a:gd name="T2" fmla="*/ 0 w 227"/>
                  <a:gd name="T3" fmla="*/ 6 h 15"/>
                  <a:gd name="T4" fmla="*/ 227 w 227"/>
                  <a:gd name="T5" fmla="*/ 15 h 15"/>
                  <a:gd name="T6" fmla="*/ 227 w 227"/>
                  <a:gd name="T7" fmla="*/ 9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6"/>
                    </a:lnTo>
                    <a:lnTo>
                      <a:pt x="227" y="15"/>
                    </a:lnTo>
                    <a:lnTo>
                      <a:pt x="227" y="9"/>
                    </a:lnTo>
                    <a:lnTo>
                      <a:pt x="0" y="0"/>
                    </a:lnTo>
                    <a:close/>
                  </a:path>
                </a:pathLst>
              </a:custGeom>
              <a:solidFill>
                <a:srgbClr val="303333"/>
              </a:solidFill>
              <a:ln w="9525">
                <a:noFill/>
                <a:round/>
                <a:headEnd/>
                <a:tailEnd/>
              </a:ln>
            </p:spPr>
            <p:txBody>
              <a:bodyPr/>
              <a:lstStyle/>
              <a:p>
                <a:pPr algn="l" rtl="0"/>
                <a:endParaRPr lang="en-US"/>
              </a:p>
            </p:txBody>
          </p:sp>
          <p:sp>
            <p:nvSpPr>
              <p:cNvPr id="23805" name="Freeform 446"/>
              <p:cNvSpPr>
                <a:spLocks/>
              </p:cNvSpPr>
              <p:nvPr/>
            </p:nvSpPr>
            <p:spPr bwMode="auto">
              <a:xfrm>
                <a:off x="2520" y="2534"/>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pPr algn="l" rtl="0"/>
                <a:endParaRPr lang="en-US"/>
              </a:p>
            </p:txBody>
          </p:sp>
          <p:sp>
            <p:nvSpPr>
              <p:cNvPr id="23806" name="Freeform 447"/>
              <p:cNvSpPr>
                <a:spLocks/>
              </p:cNvSpPr>
              <p:nvPr/>
            </p:nvSpPr>
            <p:spPr bwMode="auto">
              <a:xfrm>
                <a:off x="2536" y="2494"/>
                <a:ext cx="227" cy="16"/>
              </a:xfrm>
              <a:custGeom>
                <a:avLst/>
                <a:gdLst>
                  <a:gd name="T0" fmla="*/ 0 w 227"/>
                  <a:gd name="T1" fmla="*/ 0 h 16"/>
                  <a:gd name="T2" fmla="*/ 0 w 227"/>
                  <a:gd name="T3" fmla="*/ 6 h 16"/>
                  <a:gd name="T4" fmla="*/ 227 w 227"/>
                  <a:gd name="T5" fmla="*/ 16 h 16"/>
                  <a:gd name="T6" fmla="*/ 227 w 227"/>
                  <a:gd name="T7" fmla="*/ 8 h 16"/>
                  <a:gd name="T8" fmla="*/ 0 w 227"/>
                  <a:gd name="T9" fmla="*/ 0 h 16"/>
                  <a:gd name="T10" fmla="*/ 0 60000 65536"/>
                  <a:gd name="T11" fmla="*/ 0 60000 65536"/>
                  <a:gd name="T12" fmla="*/ 0 60000 65536"/>
                  <a:gd name="T13" fmla="*/ 0 60000 65536"/>
                  <a:gd name="T14" fmla="*/ 0 60000 65536"/>
                  <a:gd name="T15" fmla="*/ 0 w 227"/>
                  <a:gd name="T16" fmla="*/ 0 h 16"/>
                  <a:gd name="T17" fmla="*/ 227 w 227"/>
                  <a:gd name="T18" fmla="*/ 16 h 16"/>
                </a:gdLst>
                <a:ahLst/>
                <a:cxnLst>
                  <a:cxn ang="T10">
                    <a:pos x="T0" y="T1"/>
                  </a:cxn>
                  <a:cxn ang="T11">
                    <a:pos x="T2" y="T3"/>
                  </a:cxn>
                  <a:cxn ang="T12">
                    <a:pos x="T4" y="T5"/>
                  </a:cxn>
                  <a:cxn ang="T13">
                    <a:pos x="T6" y="T7"/>
                  </a:cxn>
                  <a:cxn ang="T14">
                    <a:pos x="T8" y="T9"/>
                  </a:cxn>
                </a:cxnLst>
                <a:rect l="T15" t="T16" r="T17" b="T18"/>
                <a:pathLst>
                  <a:path w="227" h="16">
                    <a:moveTo>
                      <a:pt x="0" y="0"/>
                    </a:moveTo>
                    <a:lnTo>
                      <a:pt x="0" y="6"/>
                    </a:lnTo>
                    <a:lnTo>
                      <a:pt x="227" y="16"/>
                    </a:lnTo>
                    <a:lnTo>
                      <a:pt x="227" y="8"/>
                    </a:lnTo>
                    <a:lnTo>
                      <a:pt x="0" y="0"/>
                    </a:lnTo>
                    <a:close/>
                  </a:path>
                </a:pathLst>
              </a:custGeom>
              <a:solidFill>
                <a:srgbClr val="303333"/>
              </a:solidFill>
              <a:ln w="9525">
                <a:noFill/>
                <a:round/>
                <a:headEnd/>
                <a:tailEnd/>
              </a:ln>
            </p:spPr>
            <p:txBody>
              <a:bodyPr/>
              <a:lstStyle/>
              <a:p>
                <a:pPr algn="l" rtl="0"/>
                <a:endParaRPr lang="en-US"/>
              </a:p>
            </p:txBody>
          </p:sp>
          <p:sp>
            <p:nvSpPr>
              <p:cNvPr id="23807" name="Freeform 448"/>
              <p:cNvSpPr>
                <a:spLocks/>
              </p:cNvSpPr>
              <p:nvPr/>
            </p:nvSpPr>
            <p:spPr bwMode="auto">
              <a:xfrm>
                <a:off x="2536" y="2452"/>
                <a:ext cx="227" cy="15"/>
              </a:xfrm>
              <a:custGeom>
                <a:avLst/>
                <a:gdLst>
                  <a:gd name="T0" fmla="*/ 0 w 227"/>
                  <a:gd name="T1" fmla="*/ 0 h 15"/>
                  <a:gd name="T2" fmla="*/ 0 w 227"/>
                  <a:gd name="T3" fmla="*/ 7 h 15"/>
                  <a:gd name="T4" fmla="*/ 227 w 227"/>
                  <a:gd name="T5" fmla="*/ 15 h 15"/>
                  <a:gd name="T6" fmla="*/ 227 w 227"/>
                  <a:gd name="T7" fmla="*/ 8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7"/>
                    </a:lnTo>
                    <a:lnTo>
                      <a:pt x="227" y="15"/>
                    </a:lnTo>
                    <a:lnTo>
                      <a:pt x="227" y="8"/>
                    </a:lnTo>
                    <a:lnTo>
                      <a:pt x="0" y="0"/>
                    </a:lnTo>
                    <a:close/>
                  </a:path>
                </a:pathLst>
              </a:custGeom>
              <a:solidFill>
                <a:srgbClr val="303333"/>
              </a:solidFill>
              <a:ln w="9525">
                <a:noFill/>
                <a:round/>
                <a:headEnd/>
                <a:tailEnd/>
              </a:ln>
            </p:spPr>
            <p:txBody>
              <a:bodyPr/>
              <a:lstStyle/>
              <a:p>
                <a:pPr algn="l" rtl="0"/>
                <a:endParaRPr lang="en-US"/>
              </a:p>
            </p:txBody>
          </p:sp>
          <p:sp>
            <p:nvSpPr>
              <p:cNvPr id="23808" name="Freeform 449"/>
              <p:cNvSpPr>
                <a:spLocks/>
              </p:cNvSpPr>
              <p:nvPr/>
            </p:nvSpPr>
            <p:spPr bwMode="auto">
              <a:xfrm>
                <a:off x="2536" y="2370"/>
                <a:ext cx="227" cy="13"/>
              </a:xfrm>
              <a:custGeom>
                <a:avLst/>
                <a:gdLst>
                  <a:gd name="T0" fmla="*/ 0 w 227"/>
                  <a:gd name="T1" fmla="*/ 0 h 13"/>
                  <a:gd name="T2" fmla="*/ 0 w 227"/>
                  <a:gd name="T3" fmla="*/ 7 h 13"/>
                  <a:gd name="T4" fmla="*/ 227 w 227"/>
                  <a:gd name="T5" fmla="*/ 13 h 13"/>
                  <a:gd name="T6" fmla="*/ 227 w 227"/>
                  <a:gd name="T7" fmla="*/ 6 h 13"/>
                  <a:gd name="T8" fmla="*/ 0 w 227"/>
                  <a:gd name="T9" fmla="*/ 0 h 13"/>
                  <a:gd name="T10" fmla="*/ 0 60000 65536"/>
                  <a:gd name="T11" fmla="*/ 0 60000 65536"/>
                  <a:gd name="T12" fmla="*/ 0 60000 65536"/>
                  <a:gd name="T13" fmla="*/ 0 60000 65536"/>
                  <a:gd name="T14" fmla="*/ 0 60000 65536"/>
                  <a:gd name="T15" fmla="*/ 0 w 227"/>
                  <a:gd name="T16" fmla="*/ 0 h 13"/>
                  <a:gd name="T17" fmla="*/ 227 w 227"/>
                  <a:gd name="T18" fmla="*/ 13 h 13"/>
                </a:gdLst>
                <a:ahLst/>
                <a:cxnLst>
                  <a:cxn ang="T10">
                    <a:pos x="T0" y="T1"/>
                  </a:cxn>
                  <a:cxn ang="T11">
                    <a:pos x="T2" y="T3"/>
                  </a:cxn>
                  <a:cxn ang="T12">
                    <a:pos x="T4" y="T5"/>
                  </a:cxn>
                  <a:cxn ang="T13">
                    <a:pos x="T6" y="T7"/>
                  </a:cxn>
                  <a:cxn ang="T14">
                    <a:pos x="T8" y="T9"/>
                  </a:cxn>
                </a:cxnLst>
                <a:rect l="T15" t="T16" r="T17" b="T18"/>
                <a:pathLst>
                  <a:path w="227" h="13">
                    <a:moveTo>
                      <a:pt x="0" y="0"/>
                    </a:moveTo>
                    <a:lnTo>
                      <a:pt x="0" y="7"/>
                    </a:lnTo>
                    <a:lnTo>
                      <a:pt x="227" y="13"/>
                    </a:lnTo>
                    <a:lnTo>
                      <a:pt x="227" y="6"/>
                    </a:lnTo>
                    <a:lnTo>
                      <a:pt x="0" y="0"/>
                    </a:lnTo>
                    <a:close/>
                  </a:path>
                </a:pathLst>
              </a:custGeom>
              <a:solidFill>
                <a:srgbClr val="303333"/>
              </a:solidFill>
              <a:ln w="9525">
                <a:noFill/>
                <a:round/>
                <a:headEnd/>
                <a:tailEnd/>
              </a:ln>
            </p:spPr>
            <p:txBody>
              <a:bodyPr/>
              <a:lstStyle/>
              <a:p>
                <a:pPr algn="l" rtl="0"/>
                <a:endParaRPr lang="en-US"/>
              </a:p>
            </p:txBody>
          </p:sp>
          <p:sp>
            <p:nvSpPr>
              <p:cNvPr id="23809" name="Freeform 450"/>
              <p:cNvSpPr>
                <a:spLocks/>
              </p:cNvSpPr>
              <p:nvPr/>
            </p:nvSpPr>
            <p:spPr bwMode="auto">
              <a:xfrm>
                <a:off x="2536" y="2329"/>
                <a:ext cx="227" cy="12"/>
              </a:xfrm>
              <a:custGeom>
                <a:avLst/>
                <a:gdLst>
                  <a:gd name="T0" fmla="*/ 0 w 227"/>
                  <a:gd name="T1" fmla="*/ 0 h 12"/>
                  <a:gd name="T2" fmla="*/ 0 w 227"/>
                  <a:gd name="T3" fmla="*/ 6 h 12"/>
                  <a:gd name="T4" fmla="*/ 227 w 227"/>
                  <a:gd name="T5" fmla="*/ 12 h 12"/>
                  <a:gd name="T6" fmla="*/ 227 w 227"/>
                  <a:gd name="T7" fmla="*/ 5 h 12"/>
                  <a:gd name="T8" fmla="*/ 0 w 227"/>
                  <a:gd name="T9" fmla="*/ 0 h 12"/>
                  <a:gd name="T10" fmla="*/ 0 60000 65536"/>
                  <a:gd name="T11" fmla="*/ 0 60000 65536"/>
                  <a:gd name="T12" fmla="*/ 0 60000 65536"/>
                  <a:gd name="T13" fmla="*/ 0 60000 65536"/>
                  <a:gd name="T14" fmla="*/ 0 60000 65536"/>
                  <a:gd name="T15" fmla="*/ 0 w 227"/>
                  <a:gd name="T16" fmla="*/ 0 h 12"/>
                  <a:gd name="T17" fmla="*/ 227 w 227"/>
                  <a:gd name="T18" fmla="*/ 12 h 12"/>
                </a:gdLst>
                <a:ahLst/>
                <a:cxnLst>
                  <a:cxn ang="T10">
                    <a:pos x="T0" y="T1"/>
                  </a:cxn>
                  <a:cxn ang="T11">
                    <a:pos x="T2" y="T3"/>
                  </a:cxn>
                  <a:cxn ang="T12">
                    <a:pos x="T4" y="T5"/>
                  </a:cxn>
                  <a:cxn ang="T13">
                    <a:pos x="T6" y="T7"/>
                  </a:cxn>
                  <a:cxn ang="T14">
                    <a:pos x="T8" y="T9"/>
                  </a:cxn>
                </a:cxnLst>
                <a:rect l="T15" t="T16" r="T17" b="T18"/>
                <a:pathLst>
                  <a:path w="227" h="12">
                    <a:moveTo>
                      <a:pt x="0" y="0"/>
                    </a:moveTo>
                    <a:lnTo>
                      <a:pt x="0" y="6"/>
                    </a:lnTo>
                    <a:lnTo>
                      <a:pt x="227" y="12"/>
                    </a:lnTo>
                    <a:lnTo>
                      <a:pt x="227" y="5"/>
                    </a:lnTo>
                    <a:lnTo>
                      <a:pt x="0" y="0"/>
                    </a:lnTo>
                    <a:close/>
                  </a:path>
                </a:pathLst>
              </a:custGeom>
              <a:solidFill>
                <a:srgbClr val="303333"/>
              </a:solidFill>
              <a:ln w="9525">
                <a:noFill/>
                <a:round/>
                <a:headEnd/>
                <a:tailEnd/>
              </a:ln>
            </p:spPr>
            <p:txBody>
              <a:bodyPr/>
              <a:lstStyle/>
              <a:p>
                <a:pPr algn="l" rtl="0"/>
                <a:endParaRPr lang="en-US"/>
              </a:p>
            </p:txBody>
          </p:sp>
          <p:sp>
            <p:nvSpPr>
              <p:cNvPr id="23810" name="Freeform 451"/>
              <p:cNvSpPr>
                <a:spLocks/>
              </p:cNvSpPr>
              <p:nvPr/>
            </p:nvSpPr>
            <p:spPr bwMode="auto">
              <a:xfrm>
                <a:off x="2536" y="2411"/>
                <a:ext cx="227" cy="14"/>
              </a:xfrm>
              <a:custGeom>
                <a:avLst/>
                <a:gdLst>
                  <a:gd name="T0" fmla="*/ 0 w 227"/>
                  <a:gd name="T1" fmla="*/ 0 h 14"/>
                  <a:gd name="T2" fmla="*/ 0 w 227"/>
                  <a:gd name="T3" fmla="*/ 6 h 14"/>
                  <a:gd name="T4" fmla="*/ 227 w 227"/>
                  <a:gd name="T5" fmla="*/ 14 h 14"/>
                  <a:gd name="T6" fmla="*/ 227 w 227"/>
                  <a:gd name="T7" fmla="*/ 7 h 14"/>
                  <a:gd name="T8" fmla="*/ 0 w 227"/>
                  <a:gd name="T9" fmla="*/ 0 h 14"/>
                  <a:gd name="T10" fmla="*/ 0 60000 65536"/>
                  <a:gd name="T11" fmla="*/ 0 60000 65536"/>
                  <a:gd name="T12" fmla="*/ 0 60000 65536"/>
                  <a:gd name="T13" fmla="*/ 0 60000 65536"/>
                  <a:gd name="T14" fmla="*/ 0 60000 65536"/>
                  <a:gd name="T15" fmla="*/ 0 w 227"/>
                  <a:gd name="T16" fmla="*/ 0 h 14"/>
                  <a:gd name="T17" fmla="*/ 227 w 227"/>
                  <a:gd name="T18" fmla="*/ 14 h 14"/>
                </a:gdLst>
                <a:ahLst/>
                <a:cxnLst>
                  <a:cxn ang="T10">
                    <a:pos x="T0" y="T1"/>
                  </a:cxn>
                  <a:cxn ang="T11">
                    <a:pos x="T2" y="T3"/>
                  </a:cxn>
                  <a:cxn ang="T12">
                    <a:pos x="T4" y="T5"/>
                  </a:cxn>
                  <a:cxn ang="T13">
                    <a:pos x="T6" y="T7"/>
                  </a:cxn>
                  <a:cxn ang="T14">
                    <a:pos x="T8" y="T9"/>
                  </a:cxn>
                </a:cxnLst>
                <a:rect l="T15" t="T16" r="T17" b="T18"/>
                <a:pathLst>
                  <a:path w="227" h="14">
                    <a:moveTo>
                      <a:pt x="0" y="0"/>
                    </a:moveTo>
                    <a:lnTo>
                      <a:pt x="0" y="6"/>
                    </a:lnTo>
                    <a:lnTo>
                      <a:pt x="227" y="14"/>
                    </a:lnTo>
                    <a:lnTo>
                      <a:pt x="227" y="7"/>
                    </a:lnTo>
                    <a:lnTo>
                      <a:pt x="0" y="0"/>
                    </a:lnTo>
                    <a:close/>
                  </a:path>
                </a:pathLst>
              </a:custGeom>
              <a:solidFill>
                <a:srgbClr val="303333"/>
              </a:solidFill>
              <a:ln w="9525">
                <a:noFill/>
                <a:round/>
                <a:headEnd/>
                <a:tailEnd/>
              </a:ln>
            </p:spPr>
            <p:txBody>
              <a:bodyPr/>
              <a:lstStyle/>
              <a:p>
                <a:pPr algn="l" rtl="0"/>
                <a:endParaRPr lang="en-US"/>
              </a:p>
            </p:txBody>
          </p:sp>
          <p:sp>
            <p:nvSpPr>
              <p:cNvPr id="23811" name="Freeform 452"/>
              <p:cNvSpPr>
                <a:spLocks/>
              </p:cNvSpPr>
              <p:nvPr/>
            </p:nvSpPr>
            <p:spPr bwMode="auto">
              <a:xfrm>
                <a:off x="2520" y="2493"/>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pPr algn="l" rtl="0"/>
                <a:endParaRPr lang="en-US"/>
              </a:p>
            </p:txBody>
          </p:sp>
          <p:sp>
            <p:nvSpPr>
              <p:cNvPr id="23812" name="Freeform 453"/>
              <p:cNvSpPr>
                <a:spLocks/>
              </p:cNvSpPr>
              <p:nvPr/>
            </p:nvSpPr>
            <p:spPr bwMode="auto">
              <a:xfrm>
                <a:off x="2520" y="2452"/>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3813" name="Freeform 454"/>
              <p:cNvSpPr>
                <a:spLocks/>
              </p:cNvSpPr>
              <p:nvPr/>
            </p:nvSpPr>
            <p:spPr bwMode="auto">
              <a:xfrm>
                <a:off x="2520" y="2370"/>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3814" name="Freeform 455"/>
              <p:cNvSpPr>
                <a:spLocks/>
              </p:cNvSpPr>
              <p:nvPr/>
            </p:nvSpPr>
            <p:spPr bwMode="auto">
              <a:xfrm>
                <a:off x="2520" y="2329"/>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3815" name="Freeform 456"/>
              <p:cNvSpPr>
                <a:spLocks/>
              </p:cNvSpPr>
              <p:nvPr/>
            </p:nvSpPr>
            <p:spPr bwMode="auto">
              <a:xfrm>
                <a:off x="2536" y="2288"/>
                <a:ext cx="227" cy="11"/>
              </a:xfrm>
              <a:custGeom>
                <a:avLst/>
                <a:gdLst>
                  <a:gd name="T0" fmla="*/ 0 w 227"/>
                  <a:gd name="T1" fmla="*/ 0 h 11"/>
                  <a:gd name="T2" fmla="*/ 0 w 227"/>
                  <a:gd name="T3" fmla="*/ 6 h 11"/>
                  <a:gd name="T4" fmla="*/ 227 w 227"/>
                  <a:gd name="T5" fmla="*/ 11 h 11"/>
                  <a:gd name="T6" fmla="*/ 227 w 227"/>
                  <a:gd name="T7" fmla="*/ 4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0" y="6"/>
                    </a:lnTo>
                    <a:lnTo>
                      <a:pt x="227" y="11"/>
                    </a:lnTo>
                    <a:lnTo>
                      <a:pt x="227" y="4"/>
                    </a:lnTo>
                    <a:lnTo>
                      <a:pt x="0" y="0"/>
                    </a:lnTo>
                    <a:close/>
                  </a:path>
                </a:pathLst>
              </a:custGeom>
              <a:solidFill>
                <a:srgbClr val="303333"/>
              </a:solidFill>
              <a:ln w="9525">
                <a:noFill/>
                <a:round/>
                <a:headEnd/>
                <a:tailEnd/>
              </a:ln>
            </p:spPr>
            <p:txBody>
              <a:bodyPr/>
              <a:lstStyle/>
              <a:p>
                <a:pPr algn="l" rtl="0"/>
                <a:endParaRPr lang="en-US"/>
              </a:p>
            </p:txBody>
          </p:sp>
          <p:sp>
            <p:nvSpPr>
              <p:cNvPr id="23816" name="Freeform 457"/>
              <p:cNvSpPr>
                <a:spLocks/>
              </p:cNvSpPr>
              <p:nvPr/>
            </p:nvSpPr>
            <p:spPr bwMode="auto">
              <a:xfrm>
                <a:off x="2520" y="2287"/>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pPr algn="l" rtl="0"/>
                <a:endParaRPr lang="en-US"/>
              </a:p>
            </p:txBody>
          </p:sp>
          <p:sp>
            <p:nvSpPr>
              <p:cNvPr id="23817" name="Freeform 458"/>
              <p:cNvSpPr>
                <a:spLocks/>
              </p:cNvSpPr>
              <p:nvPr/>
            </p:nvSpPr>
            <p:spPr bwMode="auto">
              <a:xfrm>
                <a:off x="2536" y="2206"/>
                <a:ext cx="227" cy="9"/>
              </a:xfrm>
              <a:custGeom>
                <a:avLst/>
                <a:gdLst>
                  <a:gd name="T0" fmla="*/ 0 w 227"/>
                  <a:gd name="T1" fmla="*/ 0 h 9"/>
                  <a:gd name="T2" fmla="*/ 0 w 227"/>
                  <a:gd name="T3" fmla="*/ 7 h 9"/>
                  <a:gd name="T4" fmla="*/ 227 w 227"/>
                  <a:gd name="T5" fmla="*/ 9 h 9"/>
                  <a:gd name="T6" fmla="*/ 227 w 227"/>
                  <a:gd name="T7" fmla="*/ 3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7"/>
                    </a:lnTo>
                    <a:lnTo>
                      <a:pt x="227" y="9"/>
                    </a:lnTo>
                    <a:lnTo>
                      <a:pt x="227" y="3"/>
                    </a:lnTo>
                    <a:lnTo>
                      <a:pt x="0" y="0"/>
                    </a:lnTo>
                    <a:close/>
                  </a:path>
                </a:pathLst>
              </a:custGeom>
              <a:solidFill>
                <a:srgbClr val="303333"/>
              </a:solidFill>
              <a:ln w="9525">
                <a:noFill/>
                <a:round/>
                <a:headEnd/>
                <a:tailEnd/>
              </a:ln>
            </p:spPr>
            <p:txBody>
              <a:bodyPr/>
              <a:lstStyle/>
              <a:p>
                <a:pPr algn="l" rtl="0"/>
                <a:endParaRPr lang="en-US"/>
              </a:p>
            </p:txBody>
          </p:sp>
          <p:sp>
            <p:nvSpPr>
              <p:cNvPr id="23818" name="Freeform 459"/>
              <p:cNvSpPr>
                <a:spLocks/>
              </p:cNvSpPr>
              <p:nvPr/>
            </p:nvSpPr>
            <p:spPr bwMode="auto">
              <a:xfrm>
                <a:off x="2520" y="2206"/>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3819" name="Freeform 460"/>
              <p:cNvSpPr>
                <a:spLocks/>
              </p:cNvSpPr>
              <p:nvPr/>
            </p:nvSpPr>
            <p:spPr bwMode="auto">
              <a:xfrm>
                <a:off x="2536" y="2165"/>
                <a:ext cx="227" cy="9"/>
              </a:xfrm>
              <a:custGeom>
                <a:avLst/>
                <a:gdLst>
                  <a:gd name="T0" fmla="*/ 0 w 227"/>
                  <a:gd name="T1" fmla="*/ 0 h 9"/>
                  <a:gd name="T2" fmla="*/ 0 w 227"/>
                  <a:gd name="T3" fmla="*/ 6 h 9"/>
                  <a:gd name="T4" fmla="*/ 227 w 227"/>
                  <a:gd name="T5" fmla="*/ 9 h 9"/>
                  <a:gd name="T6" fmla="*/ 227 w 227"/>
                  <a:gd name="T7" fmla="*/ 2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6"/>
                    </a:lnTo>
                    <a:lnTo>
                      <a:pt x="227" y="9"/>
                    </a:lnTo>
                    <a:lnTo>
                      <a:pt x="227" y="2"/>
                    </a:lnTo>
                    <a:lnTo>
                      <a:pt x="0" y="0"/>
                    </a:lnTo>
                    <a:close/>
                  </a:path>
                </a:pathLst>
              </a:custGeom>
              <a:solidFill>
                <a:srgbClr val="303333"/>
              </a:solidFill>
              <a:ln w="9525">
                <a:noFill/>
                <a:round/>
                <a:headEnd/>
                <a:tailEnd/>
              </a:ln>
            </p:spPr>
            <p:txBody>
              <a:bodyPr/>
              <a:lstStyle/>
              <a:p>
                <a:pPr algn="l" rtl="0"/>
                <a:endParaRPr lang="en-US"/>
              </a:p>
            </p:txBody>
          </p:sp>
          <p:sp>
            <p:nvSpPr>
              <p:cNvPr id="23820" name="Freeform 461"/>
              <p:cNvSpPr>
                <a:spLocks/>
              </p:cNvSpPr>
              <p:nvPr/>
            </p:nvSpPr>
            <p:spPr bwMode="auto">
              <a:xfrm>
                <a:off x="2520" y="2165"/>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3821" name="Freeform 462"/>
              <p:cNvSpPr>
                <a:spLocks/>
              </p:cNvSpPr>
              <p:nvPr/>
            </p:nvSpPr>
            <p:spPr bwMode="auto">
              <a:xfrm>
                <a:off x="2536" y="2124"/>
                <a:ext cx="227" cy="7"/>
              </a:xfrm>
              <a:custGeom>
                <a:avLst/>
                <a:gdLst>
                  <a:gd name="T0" fmla="*/ 0 w 227"/>
                  <a:gd name="T1" fmla="*/ 0 h 7"/>
                  <a:gd name="T2" fmla="*/ 0 w 227"/>
                  <a:gd name="T3" fmla="*/ 6 h 7"/>
                  <a:gd name="T4" fmla="*/ 227 w 227"/>
                  <a:gd name="T5" fmla="*/ 7 h 7"/>
                  <a:gd name="T6" fmla="*/ 227 w 227"/>
                  <a:gd name="T7" fmla="*/ 1 h 7"/>
                  <a:gd name="T8" fmla="*/ 0 w 227"/>
                  <a:gd name="T9" fmla="*/ 0 h 7"/>
                  <a:gd name="T10" fmla="*/ 0 60000 65536"/>
                  <a:gd name="T11" fmla="*/ 0 60000 65536"/>
                  <a:gd name="T12" fmla="*/ 0 60000 65536"/>
                  <a:gd name="T13" fmla="*/ 0 60000 65536"/>
                  <a:gd name="T14" fmla="*/ 0 60000 65536"/>
                  <a:gd name="T15" fmla="*/ 0 w 227"/>
                  <a:gd name="T16" fmla="*/ 0 h 7"/>
                  <a:gd name="T17" fmla="*/ 227 w 227"/>
                  <a:gd name="T18" fmla="*/ 7 h 7"/>
                </a:gdLst>
                <a:ahLst/>
                <a:cxnLst>
                  <a:cxn ang="T10">
                    <a:pos x="T0" y="T1"/>
                  </a:cxn>
                  <a:cxn ang="T11">
                    <a:pos x="T2" y="T3"/>
                  </a:cxn>
                  <a:cxn ang="T12">
                    <a:pos x="T4" y="T5"/>
                  </a:cxn>
                  <a:cxn ang="T13">
                    <a:pos x="T6" y="T7"/>
                  </a:cxn>
                  <a:cxn ang="T14">
                    <a:pos x="T8" y="T9"/>
                  </a:cxn>
                </a:cxnLst>
                <a:rect l="T15" t="T16" r="T17" b="T18"/>
                <a:pathLst>
                  <a:path w="227" h="7">
                    <a:moveTo>
                      <a:pt x="0" y="0"/>
                    </a:moveTo>
                    <a:lnTo>
                      <a:pt x="0" y="6"/>
                    </a:lnTo>
                    <a:lnTo>
                      <a:pt x="227" y="7"/>
                    </a:lnTo>
                    <a:lnTo>
                      <a:pt x="227" y="1"/>
                    </a:lnTo>
                    <a:lnTo>
                      <a:pt x="0" y="0"/>
                    </a:lnTo>
                    <a:close/>
                  </a:path>
                </a:pathLst>
              </a:custGeom>
              <a:solidFill>
                <a:srgbClr val="303333"/>
              </a:solidFill>
              <a:ln w="9525">
                <a:noFill/>
                <a:round/>
                <a:headEnd/>
                <a:tailEnd/>
              </a:ln>
            </p:spPr>
            <p:txBody>
              <a:bodyPr/>
              <a:lstStyle/>
              <a:p>
                <a:pPr algn="l" rtl="0"/>
                <a:endParaRPr lang="en-US"/>
              </a:p>
            </p:txBody>
          </p:sp>
          <p:sp>
            <p:nvSpPr>
              <p:cNvPr id="23822" name="Freeform 463"/>
              <p:cNvSpPr>
                <a:spLocks/>
              </p:cNvSpPr>
              <p:nvPr/>
            </p:nvSpPr>
            <p:spPr bwMode="auto">
              <a:xfrm>
                <a:off x="2520" y="2123"/>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pPr algn="l" rtl="0"/>
                <a:endParaRPr lang="en-US"/>
              </a:p>
            </p:txBody>
          </p:sp>
          <p:sp>
            <p:nvSpPr>
              <p:cNvPr id="23823" name="Freeform 464"/>
              <p:cNvSpPr>
                <a:spLocks/>
              </p:cNvSpPr>
              <p:nvPr/>
            </p:nvSpPr>
            <p:spPr bwMode="auto">
              <a:xfrm>
                <a:off x="2536" y="2082"/>
                <a:ext cx="226" cy="8"/>
              </a:xfrm>
              <a:custGeom>
                <a:avLst/>
                <a:gdLst>
                  <a:gd name="T0" fmla="*/ 1 w 226"/>
                  <a:gd name="T1" fmla="*/ 0 h 8"/>
                  <a:gd name="T2" fmla="*/ 0 w 226"/>
                  <a:gd name="T3" fmla="*/ 8 h 8"/>
                  <a:gd name="T4" fmla="*/ 226 w 226"/>
                  <a:gd name="T5" fmla="*/ 7 h 8"/>
                  <a:gd name="T6" fmla="*/ 226 w 226"/>
                  <a:gd name="T7" fmla="*/ 2 h 8"/>
                  <a:gd name="T8" fmla="*/ 1 w 226"/>
                  <a:gd name="T9" fmla="*/ 0 h 8"/>
                  <a:gd name="T10" fmla="*/ 0 60000 65536"/>
                  <a:gd name="T11" fmla="*/ 0 60000 65536"/>
                  <a:gd name="T12" fmla="*/ 0 60000 65536"/>
                  <a:gd name="T13" fmla="*/ 0 60000 65536"/>
                  <a:gd name="T14" fmla="*/ 0 60000 65536"/>
                  <a:gd name="T15" fmla="*/ 0 w 226"/>
                  <a:gd name="T16" fmla="*/ 0 h 8"/>
                  <a:gd name="T17" fmla="*/ 226 w 226"/>
                  <a:gd name="T18" fmla="*/ 8 h 8"/>
                </a:gdLst>
                <a:ahLst/>
                <a:cxnLst>
                  <a:cxn ang="T10">
                    <a:pos x="T0" y="T1"/>
                  </a:cxn>
                  <a:cxn ang="T11">
                    <a:pos x="T2" y="T3"/>
                  </a:cxn>
                  <a:cxn ang="T12">
                    <a:pos x="T4" y="T5"/>
                  </a:cxn>
                  <a:cxn ang="T13">
                    <a:pos x="T6" y="T7"/>
                  </a:cxn>
                  <a:cxn ang="T14">
                    <a:pos x="T8" y="T9"/>
                  </a:cxn>
                </a:cxnLst>
                <a:rect l="T15" t="T16" r="T17" b="T18"/>
                <a:pathLst>
                  <a:path w="226" h="8">
                    <a:moveTo>
                      <a:pt x="1" y="0"/>
                    </a:moveTo>
                    <a:lnTo>
                      <a:pt x="0" y="8"/>
                    </a:lnTo>
                    <a:lnTo>
                      <a:pt x="226" y="7"/>
                    </a:lnTo>
                    <a:lnTo>
                      <a:pt x="226" y="2"/>
                    </a:lnTo>
                    <a:lnTo>
                      <a:pt x="1" y="0"/>
                    </a:lnTo>
                    <a:close/>
                  </a:path>
                </a:pathLst>
              </a:custGeom>
              <a:solidFill>
                <a:srgbClr val="303333"/>
              </a:solidFill>
              <a:ln w="9525">
                <a:noFill/>
                <a:round/>
                <a:headEnd/>
                <a:tailEnd/>
              </a:ln>
            </p:spPr>
            <p:txBody>
              <a:bodyPr/>
              <a:lstStyle/>
              <a:p>
                <a:pPr algn="l" rtl="0"/>
                <a:endParaRPr lang="en-US"/>
              </a:p>
            </p:txBody>
          </p:sp>
          <p:sp>
            <p:nvSpPr>
              <p:cNvPr id="23824" name="Freeform 465"/>
              <p:cNvSpPr>
                <a:spLocks/>
              </p:cNvSpPr>
              <p:nvPr/>
            </p:nvSpPr>
            <p:spPr bwMode="auto">
              <a:xfrm>
                <a:off x="2520" y="2083"/>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3825" name="Freeform 466"/>
              <p:cNvSpPr>
                <a:spLocks/>
              </p:cNvSpPr>
              <p:nvPr/>
            </p:nvSpPr>
            <p:spPr bwMode="auto">
              <a:xfrm>
                <a:off x="2536" y="2247"/>
                <a:ext cx="227" cy="11"/>
              </a:xfrm>
              <a:custGeom>
                <a:avLst/>
                <a:gdLst>
                  <a:gd name="T0" fmla="*/ 0 w 227"/>
                  <a:gd name="T1" fmla="*/ 0 h 11"/>
                  <a:gd name="T2" fmla="*/ 1 w 227"/>
                  <a:gd name="T3" fmla="*/ 7 h 11"/>
                  <a:gd name="T4" fmla="*/ 227 w 227"/>
                  <a:gd name="T5" fmla="*/ 11 h 11"/>
                  <a:gd name="T6" fmla="*/ 226 w 227"/>
                  <a:gd name="T7" fmla="*/ 5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1" y="7"/>
                    </a:lnTo>
                    <a:lnTo>
                      <a:pt x="227" y="11"/>
                    </a:lnTo>
                    <a:lnTo>
                      <a:pt x="226" y="5"/>
                    </a:lnTo>
                    <a:lnTo>
                      <a:pt x="0" y="0"/>
                    </a:lnTo>
                    <a:close/>
                  </a:path>
                </a:pathLst>
              </a:custGeom>
              <a:solidFill>
                <a:srgbClr val="303333"/>
              </a:solidFill>
              <a:ln w="9525">
                <a:noFill/>
                <a:round/>
                <a:headEnd/>
                <a:tailEnd/>
              </a:ln>
            </p:spPr>
            <p:txBody>
              <a:bodyPr/>
              <a:lstStyle/>
              <a:p>
                <a:pPr algn="l" rtl="0"/>
                <a:endParaRPr lang="en-US"/>
              </a:p>
            </p:txBody>
          </p:sp>
          <p:sp>
            <p:nvSpPr>
              <p:cNvPr id="23826" name="Freeform 467"/>
              <p:cNvSpPr>
                <a:spLocks/>
              </p:cNvSpPr>
              <p:nvPr/>
            </p:nvSpPr>
            <p:spPr bwMode="auto">
              <a:xfrm>
                <a:off x="2520" y="2247"/>
                <a:ext cx="17" cy="20"/>
              </a:xfrm>
              <a:custGeom>
                <a:avLst/>
                <a:gdLst>
                  <a:gd name="T0" fmla="*/ 16 w 17"/>
                  <a:gd name="T1" fmla="*/ 0 h 20"/>
                  <a:gd name="T2" fmla="*/ 0 w 17"/>
                  <a:gd name="T3" fmla="*/ 0 h 20"/>
                  <a:gd name="T4" fmla="*/ 0 w 17"/>
                  <a:gd name="T5" fmla="*/ 20 h 20"/>
                  <a:gd name="T6" fmla="*/ 17 w 17"/>
                  <a:gd name="T7" fmla="*/ 6 h 20"/>
                  <a:gd name="T8" fmla="*/ 16 w 17"/>
                  <a:gd name="T9" fmla="*/ 0 h 20"/>
                  <a:gd name="T10" fmla="*/ 0 60000 65536"/>
                  <a:gd name="T11" fmla="*/ 0 60000 65536"/>
                  <a:gd name="T12" fmla="*/ 0 60000 65536"/>
                  <a:gd name="T13" fmla="*/ 0 60000 65536"/>
                  <a:gd name="T14" fmla="*/ 0 60000 65536"/>
                  <a:gd name="T15" fmla="*/ 0 w 17"/>
                  <a:gd name="T16" fmla="*/ 0 h 20"/>
                  <a:gd name="T17" fmla="*/ 17 w 17"/>
                  <a:gd name="T18" fmla="*/ 20 h 20"/>
                </a:gdLst>
                <a:ahLst/>
                <a:cxnLst>
                  <a:cxn ang="T10">
                    <a:pos x="T0" y="T1"/>
                  </a:cxn>
                  <a:cxn ang="T11">
                    <a:pos x="T2" y="T3"/>
                  </a:cxn>
                  <a:cxn ang="T12">
                    <a:pos x="T4" y="T5"/>
                  </a:cxn>
                  <a:cxn ang="T13">
                    <a:pos x="T6" y="T7"/>
                  </a:cxn>
                  <a:cxn ang="T14">
                    <a:pos x="T8" y="T9"/>
                  </a:cxn>
                </a:cxnLst>
                <a:rect l="T15" t="T16" r="T17" b="T18"/>
                <a:pathLst>
                  <a:path w="17" h="20">
                    <a:moveTo>
                      <a:pt x="16" y="0"/>
                    </a:moveTo>
                    <a:lnTo>
                      <a:pt x="0" y="0"/>
                    </a:lnTo>
                    <a:lnTo>
                      <a:pt x="0" y="20"/>
                    </a:lnTo>
                    <a:lnTo>
                      <a:pt x="17" y="6"/>
                    </a:lnTo>
                    <a:lnTo>
                      <a:pt x="16" y="0"/>
                    </a:lnTo>
                    <a:close/>
                  </a:path>
                </a:pathLst>
              </a:custGeom>
              <a:solidFill>
                <a:srgbClr val="000000"/>
              </a:solidFill>
              <a:ln w="9525">
                <a:noFill/>
                <a:round/>
                <a:headEnd/>
                <a:tailEnd/>
              </a:ln>
            </p:spPr>
            <p:txBody>
              <a:bodyPr/>
              <a:lstStyle/>
              <a:p>
                <a:pPr algn="l" rtl="0"/>
                <a:endParaRPr lang="en-US"/>
              </a:p>
            </p:txBody>
          </p:sp>
          <p:sp>
            <p:nvSpPr>
              <p:cNvPr id="23827" name="Freeform 468"/>
              <p:cNvSpPr>
                <a:spLocks/>
              </p:cNvSpPr>
              <p:nvPr/>
            </p:nvSpPr>
            <p:spPr bwMode="auto">
              <a:xfrm>
                <a:off x="2520" y="2411"/>
                <a:ext cx="16" cy="20"/>
              </a:xfrm>
              <a:custGeom>
                <a:avLst/>
                <a:gdLst>
                  <a:gd name="T0" fmla="*/ 16 w 16"/>
                  <a:gd name="T1" fmla="*/ 0 h 20"/>
                  <a:gd name="T2" fmla="*/ 0 w 16"/>
                  <a:gd name="T3" fmla="*/ 0 h 20"/>
                  <a:gd name="T4" fmla="*/ 0 w 16"/>
                  <a:gd name="T5" fmla="*/ 20 h 20"/>
                  <a:gd name="T6" fmla="*/ 16 w 16"/>
                  <a:gd name="T7" fmla="*/ 6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6"/>
                    </a:lnTo>
                    <a:lnTo>
                      <a:pt x="16" y="0"/>
                    </a:lnTo>
                    <a:close/>
                  </a:path>
                </a:pathLst>
              </a:custGeom>
              <a:solidFill>
                <a:srgbClr val="000000"/>
              </a:solidFill>
              <a:ln w="9525">
                <a:noFill/>
                <a:round/>
                <a:headEnd/>
                <a:tailEnd/>
              </a:ln>
            </p:spPr>
            <p:txBody>
              <a:bodyPr/>
              <a:lstStyle/>
              <a:p>
                <a:pPr algn="l" rtl="0"/>
                <a:endParaRPr lang="en-US"/>
              </a:p>
            </p:txBody>
          </p:sp>
          <p:sp>
            <p:nvSpPr>
              <p:cNvPr id="23828" name="Freeform 469"/>
              <p:cNvSpPr>
                <a:spLocks/>
              </p:cNvSpPr>
              <p:nvPr/>
            </p:nvSpPr>
            <p:spPr bwMode="auto">
              <a:xfrm>
                <a:off x="2568" y="2055"/>
                <a:ext cx="25" cy="19"/>
              </a:xfrm>
              <a:custGeom>
                <a:avLst/>
                <a:gdLst>
                  <a:gd name="T0" fmla="*/ 25 w 25"/>
                  <a:gd name="T1" fmla="*/ 0 h 19"/>
                  <a:gd name="T2" fmla="*/ 0 w 25"/>
                  <a:gd name="T3" fmla="*/ 19 h 19"/>
                  <a:gd name="T4" fmla="*/ 7 w 25"/>
                  <a:gd name="T5" fmla="*/ 19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7" y="19"/>
                    </a:lnTo>
                    <a:lnTo>
                      <a:pt x="24" y="5"/>
                    </a:lnTo>
                    <a:lnTo>
                      <a:pt x="25" y="0"/>
                    </a:lnTo>
                    <a:close/>
                  </a:path>
                </a:pathLst>
              </a:custGeom>
              <a:solidFill>
                <a:srgbClr val="0F1E30"/>
              </a:solidFill>
              <a:ln w="9525">
                <a:noFill/>
                <a:round/>
                <a:headEnd/>
                <a:tailEnd/>
              </a:ln>
            </p:spPr>
            <p:txBody>
              <a:bodyPr/>
              <a:lstStyle/>
              <a:p>
                <a:pPr algn="l" rtl="0"/>
                <a:endParaRPr lang="en-US"/>
              </a:p>
            </p:txBody>
          </p:sp>
          <p:sp>
            <p:nvSpPr>
              <p:cNvPr id="23829" name="Freeform 470"/>
              <p:cNvSpPr>
                <a:spLocks/>
              </p:cNvSpPr>
              <p:nvPr/>
            </p:nvSpPr>
            <p:spPr bwMode="auto">
              <a:xfrm>
                <a:off x="2627" y="2055"/>
                <a:ext cx="25" cy="19"/>
              </a:xfrm>
              <a:custGeom>
                <a:avLst/>
                <a:gdLst>
                  <a:gd name="T0" fmla="*/ 25 w 25"/>
                  <a:gd name="T1" fmla="*/ 0 h 19"/>
                  <a:gd name="T2" fmla="*/ 0 w 25"/>
                  <a:gd name="T3" fmla="*/ 19 h 19"/>
                  <a:gd name="T4" fmla="*/ 8 w 25"/>
                  <a:gd name="T5" fmla="*/ 18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8" y="18"/>
                    </a:lnTo>
                    <a:lnTo>
                      <a:pt x="24" y="5"/>
                    </a:lnTo>
                    <a:lnTo>
                      <a:pt x="25" y="0"/>
                    </a:lnTo>
                    <a:close/>
                  </a:path>
                </a:pathLst>
              </a:custGeom>
              <a:solidFill>
                <a:srgbClr val="0F1E30"/>
              </a:solidFill>
              <a:ln w="9525">
                <a:noFill/>
                <a:round/>
                <a:headEnd/>
                <a:tailEnd/>
              </a:ln>
            </p:spPr>
            <p:txBody>
              <a:bodyPr/>
              <a:lstStyle/>
              <a:p>
                <a:pPr algn="l" rtl="0"/>
                <a:endParaRPr lang="en-US"/>
              </a:p>
            </p:txBody>
          </p:sp>
          <p:sp>
            <p:nvSpPr>
              <p:cNvPr id="23830" name="Freeform 471"/>
              <p:cNvSpPr>
                <a:spLocks/>
              </p:cNvSpPr>
              <p:nvPr/>
            </p:nvSpPr>
            <p:spPr bwMode="auto">
              <a:xfrm>
                <a:off x="2690" y="2055"/>
                <a:ext cx="21" cy="19"/>
              </a:xfrm>
              <a:custGeom>
                <a:avLst/>
                <a:gdLst>
                  <a:gd name="T0" fmla="*/ 21 w 21"/>
                  <a:gd name="T1" fmla="*/ 0 h 19"/>
                  <a:gd name="T2" fmla="*/ 0 w 21"/>
                  <a:gd name="T3" fmla="*/ 19 h 19"/>
                  <a:gd name="T4" fmla="*/ 7 w 21"/>
                  <a:gd name="T5" fmla="*/ 19 h 19"/>
                  <a:gd name="T6" fmla="*/ 21 w 21"/>
                  <a:gd name="T7" fmla="*/ 5 h 19"/>
                  <a:gd name="T8" fmla="*/ 21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21" y="0"/>
                    </a:moveTo>
                    <a:lnTo>
                      <a:pt x="0" y="19"/>
                    </a:lnTo>
                    <a:lnTo>
                      <a:pt x="7" y="19"/>
                    </a:lnTo>
                    <a:lnTo>
                      <a:pt x="21" y="5"/>
                    </a:lnTo>
                    <a:lnTo>
                      <a:pt x="21" y="0"/>
                    </a:lnTo>
                    <a:close/>
                  </a:path>
                </a:pathLst>
              </a:custGeom>
              <a:solidFill>
                <a:srgbClr val="0F1E30"/>
              </a:solidFill>
              <a:ln w="9525">
                <a:noFill/>
                <a:round/>
                <a:headEnd/>
                <a:tailEnd/>
              </a:ln>
            </p:spPr>
            <p:txBody>
              <a:bodyPr/>
              <a:lstStyle/>
              <a:p>
                <a:pPr algn="l" rtl="0"/>
                <a:endParaRPr lang="en-US"/>
              </a:p>
            </p:txBody>
          </p:sp>
          <p:sp>
            <p:nvSpPr>
              <p:cNvPr id="23831" name="Freeform 472"/>
              <p:cNvSpPr>
                <a:spLocks/>
              </p:cNvSpPr>
              <p:nvPr/>
            </p:nvSpPr>
            <p:spPr bwMode="auto">
              <a:xfrm>
                <a:off x="2592" y="2055"/>
                <a:ext cx="15" cy="18"/>
              </a:xfrm>
              <a:custGeom>
                <a:avLst/>
                <a:gdLst>
                  <a:gd name="T0" fmla="*/ 1 w 15"/>
                  <a:gd name="T1" fmla="*/ 0 h 18"/>
                  <a:gd name="T2" fmla="*/ 0 w 15"/>
                  <a:gd name="T3" fmla="*/ 5 h 18"/>
                  <a:gd name="T4" fmla="*/ 9 w 15"/>
                  <a:gd name="T5" fmla="*/ 18 h 18"/>
                  <a:gd name="T6" fmla="*/ 15 w 15"/>
                  <a:gd name="T7" fmla="*/ 18 h 18"/>
                  <a:gd name="T8" fmla="*/ 1 w 15"/>
                  <a:gd name="T9" fmla="*/ 0 h 18"/>
                  <a:gd name="T10" fmla="*/ 0 60000 65536"/>
                  <a:gd name="T11" fmla="*/ 0 60000 65536"/>
                  <a:gd name="T12" fmla="*/ 0 60000 65536"/>
                  <a:gd name="T13" fmla="*/ 0 60000 65536"/>
                  <a:gd name="T14" fmla="*/ 0 60000 65536"/>
                  <a:gd name="T15" fmla="*/ 0 w 15"/>
                  <a:gd name="T16" fmla="*/ 0 h 18"/>
                  <a:gd name="T17" fmla="*/ 15 w 15"/>
                  <a:gd name="T18" fmla="*/ 18 h 18"/>
                </a:gdLst>
                <a:ahLst/>
                <a:cxnLst>
                  <a:cxn ang="T10">
                    <a:pos x="T0" y="T1"/>
                  </a:cxn>
                  <a:cxn ang="T11">
                    <a:pos x="T2" y="T3"/>
                  </a:cxn>
                  <a:cxn ang="T12">
                    <a:pos x="T4" y="T5"/>
                  </a:cxn>
                  <a:cxn ang="T13">
                    <a:pos x="T6" y="T7"/>
                  </a:cxn>
                  <a:cxn ang="T14">
                    <a:pos x="T8" y="T9"/>
                  </a:cxn>
                </a:cxnLst>
                <a:rect l="T15" t="T16" r="T17" b="T18"/>
                <a:pathLst>
                  <a:path w="15" h="18">
                    <a:moveTo>
                      <a:pt x="1" y="0"/>
                    </a:moveTo>
                    <a:lnTo>
                      <a:pt x="0" y="5"/>
                    </a:lnTo>
                    <a:lnTo>
                      <a:pt x="9" y="18"/>
                    </a:lnTo>
                    <a:lnTo>
                      <a:pt x="15" y="18"/>
                    </a:lnTo>
                    <a:lnTo>
                      <a:pt x="1" y="0"/>
                    </a:lnTo>
                    <a:close/>
                  </a:path>
                </a:pathLst>
              </a:custGeom>
              <a:solidFill>
                <a:srgbClr val="617087"/>
              </a:solidFill>
              <a:ln w="9525">
                <a:noFill/>
                <a:round/>
                <a:headEnd/>
                <a:tailEnd/>
              </a:ln>
            </p:spPr>
            <p:txBody>
              <a:bodyPr/>
              <a:lstStyle/>
              <a:p>
                <a:pPr algn="l" rtl="0"/>
                <a:endParaRPr lang="en-US"/>
              </a:p>
            </p:txBody>
          </p:sp>
          <p:sp>
            <p:nvSpPr>
              <p:cNvPr id="23832" name="Freeform 473"/>
              <p:cNvSpPr>
                <a:spLocks/>
              </p:cNvSpPr>
              <p:nvPr/>
            </p:nvSpPr>
            <p:spPr bwMode="auto">
              <a:xfrm>
                <a:off x="2651" y="2055"/>
                <a:ext cx="19" cy="18"/>
              </a:xfrm>
              <a:custGeom>
                <a:avLst/>
                <a:gdLst>
                  <a:gd name="T0" fmla="*/ 1 w 19"/>
                  <a:gd name="T1" fmla="*/ 0 h 18"/>
                  <a:gd name="T2" fmla="*/ 0 w 19"/>
                  <a:gd name="T3" fmla="*/ 5 h 18"/>
                  <a:gd name="T4" fmla="*/ 12 w 19"/>
                  <a:gd name="T5" fmla="*/ 18 h 18"/>
                  <a:gd name="T6" fmla="*/ 19 w 19"/>
                  <a:gd name="T7" fmla="*/ 18 h 18"/>
                  <a:gd name="T8" fmla="*/ 1 w 19"/>
                  <a:gd name="T9" fmla="*/ 0 h 18"/>
                  <a:gd name="T10" fmla="*/ 0 60000 65536"/>
                  <a:gd name="T11" fmla="*/ 0 60000 65536"/>
                  <a:gd name="T12" fmla="*/ 0 60000 65536"/>
                  <a:gd name="T13" fmla="*/ 0 60000 65536"/>
                  <a:gd name="T14" fmla="*/ 0 60000 65536"/>
                  <a:gd name="T15" fmla="*/ 0 w 19"/>
                  <a:gd name="T16" fmla="*/ 0 h 18"/>
                  <a:gd name="T17" fmla="*/ 19 w 19"/>
                  <a:gd name="T18" fmla="*/ 18 h 18"/>
                </a:gdLst>
                <a:ahLst/>
                <a:cxnLst>
                  <a:cxn ang="T10">
                    <a:pos x="T0" y="T1"/>
                  </a:cxn>
                  <a:cxn ang="T11">
                    <a:pos x="T2" y="T3"/>
                  </a:cxn>
                  <a:cxn ang="T12">
                    <a:pos x="T4" y="T5"/>
                  </a:cxn>
                  <a:cxn ang="T13">
                    <a:pos x="T6" y="T7"/>
                  </a:cxn>
                  <a:cxn ang="T14">
                    <a:pos x="T8" y="T9"/>
                  </a:cxn>
                </a:cxnLst>
                <a:rect l="T15" t="T16" r="T17" b="T18"/>
                <a:pathLst>
                  <a:path w="19" h="18">
                    <a:moveTo>
                      <a:pt x="1" y="0"/>
                    </a:moveTo>
                    <a:lnTo>
                      <a:pt x="0" y="5"/>
                    </a:lnTo>
                    <a:lnTo>
                      <a:pt x="12" y="18"/>
                    </a:lnTo>
                    <a:lnTo>
                      <a:pt x="19" y="18"/>
                    </a:lnTo>
                    <a:lnTo>
                      <a:pt x="1" y="0"/>
                    </a:lnTo>
                    <a:close/>
                  </a:path>
                </a:pathLst>
              </a:custGeom>
              <a:solidFill>
                <a:srgbClr val="617087"/>
              </a:solidFill>
              <a:ln w="9525">
                <a:noFill/>
                <a:round/>
                <a:headEnd/>
                <a:tailEnd/>
              </a:ln>
            </p:spPr>
            <p:txBody>
              <a:bodyPr/>
              <a:lstStyle/>
              <a:p>
                <a:pPr algn="l" rtl="0"/>
                <a:endParaRPr lang="en-US"/>
              </a:p>
            </p:txBody>
          </p:sp>
          <p:sp>
            <p:nvSpPr>
              <p:cNvPr id="23833" name="Freeform 474"/>
              <p:cNvSpPr>
                <a:spLocks/>
              </p:cNvSpPr>
              <p:nvPr/>
            </p:nvSpPr>
            <p:spPr bwMode="auto">
              <a:xfrm>
                <a:off x="2537" y="2035"/>
                <a:ext cx="226" cy="22"/>
              </a:xfrm>
              <a:custGeom>
                <a:avLst/>
                <a:gdLst>
                  <a:gd name="T0" fmla="*/ 9 w 226"/>
                  <a:gd name="T1" fmla="*/ 0 h 22"/>
                  <a:gd name="T2" fmla="*/ 0 w 226"/>
                  <a:gd name="T3" fmla="*/ 21 h 22"/>
                  <a:gd name="T4" fmla="*/ 225 w 226"/>
                  <a:gd name="T5" fmla="*/ 22 h 22"/>
                  <a:gd name="T6" fmla="*/ 226 w 226"/>
                  <a:gd name="T7" fmla="*/ 0 h 22"/>
                  <a:gd name="T8" fmla="*/ 9 w 226"/>
                  <a:gd name="T9" fmla="*/ 0 h 22"/>
                  <a:gd name="T10" fmla="*/ 0 60000 65536"/>
                  <a:gd name="T11" fmla="*/ 0 60000 65536"/>
                  <a:gd name="T12" fmla="*/ 0 60000 65536"/>
                  <a:gd name="T13" fmla="*/ 0 60000 65536"/>
                  <a:gd name="T14" fmla="*/ 0 60000 65536"/>
                  <a:gd name="T15" fmla="*/ 0 w 226"/>
                  <a:gd name="T16" fmla="*/ 0 h 22"/>
                  <a:gd name="T17" fmla="*/ 226 w 226"/>
                  <a:gd name="T18" fmla="*/ 22 h 22"/>
                </a:gdLst>
                <a:ahLst/>
                <a:cxnLst>
                  <a:cxn ang="T10">
                    <a:pos x="T0" y="T1"/>
                  </a:cxn>
                  <a:cxn ang="T11">
                    <a:pos x="T2" y="T3"/>
                  </a:cxn>
                  <a:cxn ang="T12">
                    <a:pos x="T4" y="T5"/>
                  </a:cxn>
                  <a:cxn ang="T13">
                    <a:pos x="T6" y="T7"/>
                  </a:cxn>
                  <a:cxn ang="T14">
                    <a:pos x="T8" y="T9"/>
                  </a:cxn>
                </a:cxnLst>
                <a:rect l="T15" t="T16" r="T17" b="T18"/>
                <a:pathLst>
                  <a:path w="226" h="22">
                    <a:moveTo>
                      <a:pt x="9" y="0"/>
                    </a:moveTo>
                    <a:lnTo>
                      <a:pt x="0" y="21"/>
                    </a:lnTo>
                    <a:lnTo>
                      <a:pt x="225" y="22"/>
                    </a:lnTo>
                    <a:lnTo>
                      <a:pt x="226" y="0"/>
                    </a:lnTo>
                    <a:lnTo>
                      <a:pt x="9" y="0"/>
                    </a:lnTo>
                    <a:close/>
                  </a:path>
                </a:pathLst>
              </a:custGeom>
              <a:solidFill>
                <a:srgbClr val="304259"/>
              </a:solidFill>
              <a:ln w="9525">
                <a:noFill/>
                <a:round/>
                <a:headEnd/>
                <a:tailEnd/>
              </a:ln>
            </p:spPr>
            <p:txBody>
              <a:bodyPr/>
              <a:lstStyle/>
              <a:p>
                <a:pPr algn="l" rtl="0"/>
                <a:endParaRPr lang="en-US"/>
              </a:p>
            </p:txBody>
          </p:sp>
          <p:sp>
            <p:nvSpPr>
              <p:cNvPr id="23834" name="Freeform 475"/>
              <p:cNvSpPr>
                <a:spLocks/>
              </p:cNvSpPr>
              <p:nvPr/>
            </p:nvSpPr>
            <p:spPr bwMode="auto">
              <a:xfrm>
                <a:off x="2546" y="2035"/>
                <a:ext cx="217" cy="14"/>
              </a:xfrm>
              <a:custGeom>
                <a:avLst/>
                <a:gdLst>
                  <a:gd name="T0" fmla="*/ 0 w 217"/>
                  <a:gd name="T1" fmla="*/ 0 h 14"/>
                  <a:gd name="T2" fmla="*/ 0 w 217"/>
                  <a:gd name="T3" fmla="*/ 13 h 14"/>
                  <a:gd name="T4" fmla="*/ 216 w 217"/>
                  <a:gd name="T5" fmla="*/ 14 h 14"/>
                  <a:gd name="T6" fmla="*/ 217 w 217"/>
                  <a:gd name="T7" fmla="*/ 0 h 14"/>
                  <a:gd name="T8" fmla="*/ 0 w 217"/>
                  <a:gd name="T9" fmla="*/ 0 h 14"/>
                  <a:gd name="T10" fmla="*/ 0 60000 65536"/>
                  <a:gd name="T11" fmla="*/ 0 60000 65536"/>
                  <a:gd name="T12" fmla="*/ 0 60000 65536"/>
                  <a:gd name="T13" fmla="*/ 0 60000 65536"/>
                  <a:gd name="T14" fmla="*/ 0 60000 65536"/>
                  <a:gd name="T15" fmla="*/ 0 w 217"/>
                  <a:gd name="T16" fmla="*/ 0 h 14"/>
                  <a:gd name="T17" fmla="*/ 217 w 217"/>
                  <a:gd name="T18" fmla="*/ 14 h 14"/>
                </a:gdLst>
                <a:ahLst/>
                <a:cxnLst>
                  <a:cxn ang="T10">
                    <a:pos x="T0" y="T1"/>
                  </a:cxn>
                  <a:cxn ang="T11">
                    <a:pos x="T2" y="T3"/>
                  </a:cxn>
                  <a:cxn ang="T12">
                    <a:pos x="T4" y="T5"/>
                  </a:cxn>
                  <a:cxn ang="T13">
                    <a:pos x="T6" y="T7"/>
                  </a:cxn>
                  <a:cxn ang="T14">
                    <a:pos x="T8" y="T9"/>
                  </a:cxn>
                </a:cxnLst>
                <a:rect l="T15" t="T16" r="T17" b="T18"/>
                <a:pathLst>
                  <a:path w="217" h="14">
                    <a:moveTo>
                      <a:pt x="0" y="0"/>
                    </a:moveTo>
                    <a:lnTo>
                      <a:pt x="0" y="13"/>
                    </a:lnTo>
                    <a:lnTo>
                      <a:pt x="216" y="14"/>
                    </a:lnTo>
                    <a:lnTo>
                      <a:pt x="217" y="0"/>
                    </a:lnTo>
                    <a:lnTo>
                      <a:pt x="0" y="0"/>
                    </a:lnTo>
                    <a:close/>
                  </a:path>
                </a:pathLst>
              </a:custGeom>
              <a:solidFill>
                <a:srgbClr val="0F1E30"/>
              </a:solidFill>
              <a:ln w="9525">
                <a:noFill/>
                <a:round/>
                <a:headEnd/>
                <a:tailEnd/>
              </a:ln>
            </p:spPr>
            <p:txBody>
              <a:bodyPr/>
              <a:lstStyle/>
              <a:p>
                <a:pPr algn="l" rtl="0"/>
                <a:endParaRPr lang="en-US"/>
              </a:p>
            </p:txBody>
          </p:sp>
          <p:sp>
            <p:nvSpPr>
              <p:cNvPr id="23835" name="Freeform 476"/>
              <p:cNvSpPr>
                <a:spLocks/>
              </p:cNvSpPr>
              <p:nvPr/>
            </p:nvSpPr>
            <p:spPr bwMode="auto">
              <a:xfrm>
                <a:off x="2575" y="2060"/>
                <a:ext cx="26" cy="14"/>
              </a:xfrm>
              <a:custGeom>
                <a:avLst/>
                <a:gdLst>
                  <a:gd name="T0" fmla="*/ 17 w 26"/>
                  <a:gd name="T1" fmla="*/ 0 h 14"/>
                  <a:gd name="T2" fmla="*/ 0 w 26"/>
                  <a:gd name="T3" fmla="*/ 14 h 14"/>
                  <a:gd name="T4" fmla="*/ 26 w 26"/>
                  <a:gd name="T5" fmla="*/ 13 h 14"/>
                  <a:gd name="T6" fmla="*/ 17 w 26"/>
                  <a:gd name="T7" fmla="*/ 0 h 14"/>
                  <a:gd name="T8" fmla="*/ 0 60000 65536"/>
                  <a:gd name="T9" fmla="*/ 0 60000 65536"/>
                  <a:gd name="T10" fmla="*/ 0 60000 65536"/>
                  <a:gd name="T11" fmla="*/ 0 60000 65536"/>
                  <a:gd name="T12" fmla="*/ 0 w 26"/>
                  <a:gd name="T13" fmla="*/ 0 h 14"/>
                  <a:gd name="T14" fmla="*/ 26 w 26"/>
                  <a:gd name="T15" fmla="*/ 14 h 14"/>
                </a:gdLst>
                <a:ahLst/>
                <a:cxnLst>
                  <a:cxn ang="T8">
                    <a:pos x="T0" y="T1"/>
                  </a:cxn>
                  <a:cxn ang="T9">
                    <a:pos x="T2" y="T3"/>
                  </a:cxn>
                  <a:cxn ang="T10">
                    <a:pos x="T4" y="T5"/>
                  </a:cxn>
                  <a:cxn ang="T11">
                    <a:pos x="T6" y="T7"/>
                  </a:cxn>
                </a:cxnLst>
                <a:rect l="T12" t="T13" r="T14" b="T15"/>
                <a:pathLst>
                  <a:path w="26" h="14">
                    <a:moveTo>
                      <a:pt x="17" y="0"/>
                    </a:moveTo>
                    <a:lnTo>
                      <a:pt x="0" y="14"/>
                    </a:lnTo>
                    <a:lnTo>
                      <a:pt x="26" y="13"/>
                    </a:lnTo>
                    <a:lnTo>
                      <a:pt x="17" y="0"/>
                    </a:lnTo>
                    <a:close/>
                  </a:path>
                </a:pathLst>
              </a:custGeom>
              <a:solidFill>
                <a:srgbClr val="828FA1"/>
              </a:solidFill>
              <a:ln w="9525">
                <a:noFill/>
                <a:round/>
                <a:headEnd/>
                <a:tailEnd/>
              </a:ln>
            </p:spPr>
            <p:txBody>
              <a:bodyPr/>
              <a:lstStyle/>
              <a:p>
                <a:pPr algn="l" rtl="0"/>
                <a:endParaRPr lang="en-US"/>
              </a:p>
            </p:txBody>
          </p:sp>
          <p:sp>
            <p:nvSpPr>
              <p:cNvPr id="23836" name="Freeform 477"/>
              <p:cNvSpPr>
                <a:spLocks/>
              </p:cNvSpPr>
              <p:nvPr/>
            </p:nvSpPr>
            <p:spPr bwMode="auto">
              <a:xfrm>
                <a:off x="2635" y="2060"/>
                <a:ext cx="28" cy="13"/>
              </a:xfrm>
              <a:custGeom>
                <a:avLst/>
                <a:gdLst>
                  <a:gd name="T0" fmla="*/ 16 w 28"/>
                  <a:gd name="T1" fmla="*/ 0 h 13"/>
                  <a:gd name="T2" fmla="*/ 0 w 28"/>
                  <a:gd name="T3" fmla="*/ 13 h 13"/>
                  <a:gd name="T4" fmla="*/ 28 w 28"/>
                  <a:gd name="T5" fmla="*/ 13 h 13"/>
                  <a:gd name="T6" fmla="*/ 16 w 28"/>
                  <a:gd name="T7" fmla="*/ 0 h 13"/>
                  <a:gd name="T8" fmla="*/ 0 60000 65536"/>
                  <a:gd name="T9" fmla="*/ 0 60000 65536"/>
                  <a:gd name="T10" fmla="*/ 0 60000 65536"/>
                  <a:gd name="T11" fmla="*/ 0 60000 65536"/>
                  <a:gd name="T12" fmla="*/ 0 w 28"/>
                  <a:gd name="T13" fmla="*/ 0 h 13"/>
                  <a:gd name="T14" fmla="*/ 28 w 28"/>
                  <a:gd name="T15" fmla="*/ 13 h 13"/>
                </a:gdLst>
                <a:ahLst/>
                <a:cxnLst>
                  <a:cxn ang="T8">
                    <a:pos x="T0" y="T1"/>
                  </a:cxn>
                  <a:cxn ang="T9">
                    <a:pos x="T2" y="T3"/>
                  </a:cxn>
                  <a:cxn ang="T10">
                    <a:pos x="T4" y="T5"/>
                  </a:cxn>
                  <a:cxn ang="T11">
                    <a:pos x="T6" y="T7"/>
                  </a:cxn>
                </a:cxnLst>
                <a:rect l="T12" t="T13" r="T14" b="T15"/>
                <a:pathLst>
                  <a:path w="28" h="13">
                    <a:moveTo>
                      <a:pt x="16" y="0"/>
                    </a:moveTo>
                    <a:lnTo>
                      <a:pt x="0" y="13"/>
                    </a:lnTo>
                    <a:lnTo>
                      <a:pt x="28" y="13"/>
                    </a:lnTo>
                    <a:lnTo>
                      <a:pt x="16" y="0"/>
                    </a:lnTo>
                    <a:close/>
                  </a:path>
                </a:pathLst>
              </a:custGeom>
              <a:solidFill>
                <a:srgbClr val="828FA1"/>
              </a:solidFill>
              <a:ln w="9525">
                <a:noFill/>
                <a:round/>
                <a:headEnd/>
                <a:tailEnd/>
              </a:ln>
            </p:spPr>
            <p:txBody>
              <a:bodyPr/>
              <a:lstStyle/>
              <a:p>
                <a:pPr algn="l" rtl="0"/>
                <a:endParaRPr lang="en-US"/>
              </a:p>
            </p:txBody>
          </p:sp>
          <p:sp>
            <p:nvSpPr>
              <p:cNvPr id="23837" name="Freeform 478"/>
              <p:cNvSpPr>
                <a:spLocks/>
              </p:cNvSpPr>
              <p:nvPr/>
            </p:nvSpPr>
            <p:spPr bwMode="auto">
              <a:xfrm>
                <a:off x="2697" y="2060"/>
                <a:ext cx="27" cy="14"/>
              </a:xfrm>
              <a:custGeom>
                <a:avLst/>
                <a:gdLst>
                  <a:gd name="T0" fmla="*/ 14 w 27"/>
                  <a:gd name="T1" fmla="*/ 0 h 14"/>
                  <a:gd name="T2" fmla="*/ 0 w 27"/>
                  <a:gd name="T3" fmla="*/ 14 h 14"/>
                  <a:gd name="T4" fmla="*/ 27 w 27"/>
                  <a:gd name="T5" fmla="*/ 14 h 14"/>
                  <a:gd name="T6" fmla="*/ 14 w 27"/>
                  <a:gd name="T7" fmla="*/ 0 h 14"/>
                  <a:gd name="T8" fmla="*/ 0 60000 65536"/>
                  <a:gd name="T9" fmla="*/ 0 60000 65536"/>
                  <a:gd name="T10" fmla="*/ 0 60000 65536"/>
                  <a:gd name="T11" fmla="*/ 0 60000 65536"/>
                  <a:gd name="T12" fmla="*/ 0 w 27"/>
                  <a:gd name="T13" fmla="*/ 0 h 14"/>
                  <a:gd name="T14" fmla="*/ 27 w 27"/>
                  <a:gd name="T15" fmla="*/ 14 h 14"/>
                </a:gdLst>
                <a:ahLst/>
                <a:cxnLst>
                  <a:cxn ang="T8">
                    <a:pos x="T0" y="T1"/>
                  </a:cxn>
                  <a:cxn ang="T9">
                    <a:pos x="T2" y="T3"/>
                  </a:cxn>
                  <a:cxn ang="T10">
                    <a:pos x="T4" y="T5"/>
                  </a:cxn>
                  <a:cxn ang="T11">
                    <a:pos x="T6" y="T7"/>
                  </a:cxn>
                </a:cxnLst>
                <a:rect l="T12" t="T13" r="T14" b="T15"/>
                <a:pathLst>
                  <a:path w="27" h="14">
                    <a:moveTo>
                      <a:pt x="14" y="0"/>
                    </a:moveTo>
                    <a:lnTo>
                      <a:pt x="0" y="14"/>
                    </a:lnTo>
                    <a:lnTo>
                      <a:pt x="27" y="14"/>
                    </a:lnTo>
                    <a:lnTo>
                      <a:pt x="14" y="0"/>
                    </a:lnTo>
                    <a:close/>
                  </a:path>
                </a:pathLst>
              </a:custGeom>
              <a:solidFill>
                <a:srgbClr val="828FA1"/>
              </a:solidFill>
              <a:ln w="9525">
                <a:noFill/>
                <a:round/>
                <a:headEnd/>
                <a:tailEnd/>
              </a:ln>
            </p:spPr>
            <p:txBody>
              <a:bodyPr/>
              <a:lstStyle/>
              <a:p>
                <a:pPr algn="l" rtl="0"/>
                <a:endParaRPr lang="en-US"/>
              </a:p>
            </p:txBody>
          </p:sp>
          <p:sp>
            <p:nvSpPr>
              <p:cNvPr id="23838" name="Freeform 479"/>
              <p:cNvSpPr>
                <a:spLocks/>
              </p:cNvSpPr>
              <p:nvPr/>
            </p:nvSpPr>
            <p:spPr bwMode="auto">
              <a:xfrm>
                <a:off x="2711" y="2055"/>
                <a:ext cx="18" cy="19"/>
              </a:xfrm>
              <a:custGeom>
                <a:avLst/>
                <a:gdLst>
                  <a:gd name="T0" fmla="*/ 0 w 18"/>
                  <a:gd name="T1" fmla="*/ 5 h 19"/>
                  <a:gd name="T2" fmla="*/ 0 w 18"/>
                  <a:gd name="T3" fmla="*/ 0 h 19"/>
                  <a:gd name="T4" fmla="*/ 18 w 18"/>
                  <a:gd name="T5" fmla="*/ 19 h 19"/>
                  <a:gd name="T6" fmla="*/ 13 w 18"/>
                  <a:gd name="T7" fmla="*/ 19 h 19"/>
                  <a:gd name="T8" fmla="*/ 0 w 18"/>
                  <a:gd name="T9" fmla="*/ 5 h 19"/>
                  <a:gd name="T10" fmla="*/ 0 60000 65536"/>
                  <a:gd name="T11" fmla="*/ 0 60000 65536"/>
                  <a:gd name="T12" fmla="*/ 0 60000 65536"/>
                  <a:gd name="T13" fmla="*/ 0 60000 65536"/>
                  <a:gd name="T14" fmla="*/ 0 60000 65536"/>
                  <a:gd name="T15" fmla="*/ 0 w 18"/>
                  <a:gd name="T16" fmla="*/ 0 h 19"/>
                  <a:gd name="T17" fmla="*/ 18 w 18"/>
                  <a:gd name="T18" fmla="*/ 19 h 19"/>
                </a:gdLst>
                <a:ahLst/>
                <a:cxnLst>
                  <a:cxn ang="T10">
                    <a:pos x="T0" y="T1"/>
                  </a:cxn>
                  <a:cxn ang="T11">
                    <a:pos x="T2" y="T3"/>
                  </a:cxn>
                  <a:cxn ang="T12">
                    <a:pos x="T4" y="T5"/>
                  </a:cxn>
                  <a:cxn ang="T13">
                    <a:pos x="T6" y="T7"/>
                  </a:cxn>
                  <a:cxn ang="T14">
                    <a:pos x="T8" y="T9"/>
                  </a:cxn>
                </a:cxnLst>
                <a:rect l="T15" t="T16" r="T17" b="T18"/>
                <a:pathLst>
                  <a:path w="18" h="19">
                    <a:moveTo>
                      <a:pt x="0" y="5"/>
                    </a:moveTo>
                    <a:lnTo>
                      <a:pt x="0" y="0"/>
                    </a:lnTo>
                    <a:lnTo>
                      <a:pt x="18" y="19"/>
                    </a:lnTo>
                    <a:lnTo>
                      <a:pt x="13" y="19"/>
                    </a:lnTo>
                    <a:lnTo>
                      <a:pt x="0" y="5"/>
                    </a:lnTo>
                    <a:close/>
                  </a:path>
                </a:pathLst>
              </a:custGeom>
              <a:solidFill>
                <a:srgbClr val="617087"/>
              </a:solidFill>
              <a:ln w="9525">
                <a:noFill/>
                <a:round/>
                <a:headEnd/>
                <a:tailEnd/>
              </a:ln>
            </p:spPr>
            <p:txBody>
              <a:bodyPr/>
              <a:lstStyle/>
              <a:p>
                <a:pPr algn="l" rtl="0"/>
                <a:endParaRPr lang="en-US"/>
              </a:p>
            </p:txBody>
          </p:sp>
          <p:sp>
            <p:nvSpPr>
              <p:cNvPr id="23839" name="Freeform 480"/>
              <p:cNvSpPr>
                <a:spLocks/>
              </p:cNvSpPr>
              <p:nvPr/>
            </p:nvSpPr>
            <p:spPr bwMode="auto">
              <a:xfrm>
                <a:off x="2548" y="2048"/>
                <a:ext cx="41" cy="18"/>
              </a:xfrm>
              <a:custGeom>
                <a:avLst/>
                <a:gdLst>
                  <a:gd name="T0" fmla="*/ 14 w 41"/>
                  <a:gd name="T1" fmla="*/ 18 h 18"/>
                  <a:gd name="T2" fmla="*/ 0 w 41"/>
                  <a:gd name="T3" fmla="*/ 0 h 18"/>
                  <a:gd name="T4" fmla="*/ 41 w 41"/>
                  <a:gd name="T5" fmla="*/ 0 h 18"/>
                  <a:gd name="T6" fmla="*/ 14 w 41"/>
                  <a:gd name="T7" fmla="*/ 18 h 18"/>
                  <a:gd name="T8" fmla="*/ 0 60000 65536"/>
                  <a:gd name="T9" fmla="*/ 0 60000 65536"/>
                  <a:gd name="T10" fmla="*/ 0 60000 65536"/>
                  <a:gd name="T11" fmla="*/ 0 60000 65536"/>
                  <a:gd name="T12" fmla="*/ 0 w 41"/>
                  <a:gd name="T13" fmla="*/ 0 h 18"/>
                  <a:gd name="T14" fmla="*/ 41 w 41"/>
                  <a:gd name="T15" fmla="*/ 18 h 18"/>
                </a:gdLst>
                <a:ahLst/>
                <a:cxnLst>
                  <a:cxn ang="T8">
                    <a:pos x="T0" y="T1"/>
                  </a:cxn>
                  <a:cxn ang="T9">
                    <a:pos x="T2" y="T3"/>
                  </a:cxn>
                  <a:cxn ang="T10">
                    <a:pos x="T4" y="T5"/>
                  </a:cxn>
                  <a:cxn ang="T11">
                    <a:pos x="T6" y="T7"/>
                  </a:cxn>
                </a:cxnLst>
                <a:rect l="T12" t="T13" r="T14" b="T15"/>
                <a:pathLst>
                  <a:path w="41" h="18">
                    <a:moveTo>
                      <a:pt x="14" y="18"/>
                    </a:moveTo>
                    <a:lnTo>
                      <a:pt x="0" y="0"/>
                    </a:lnTo>
                    <a:lnTo>
                      <a:pt x="41" y="0"/>
                    </a:lnTo>
                    <a:lnTo>
                      <a:pt x="14" y="18"/>
                    </a:lnTo>
                    <a:close/>
                  </a:path>
                </a:pathLst>
              </a:custGeom>
              <a:solidFill>
                <a:srgbClr val="000000"/>
              </a:solidFill>
              <a:ln w="9525">
                <a:noFill/>
                <a:round/>
                <a:headEnd/>
                <a:tailEnd/>
              </a:ln>
            </p:spPr>
            <p:txBody>
              <a:bodyPr/>
              <a:lstStyle/>
              <a:p>
                <a:pPr algn="l" rtl="0"/>
                <a:endParaRPr lang="en-US"/>
              </a:p>
            </p:txBody>
          </p:sp>
          <p:sp>
            <p:nvSpPr>
              <p:cNvPr id="23840" name="Freeform 481"/>
              <p:cNvSpPr>
                <a:spLocks/>
              </p:cNvSpPr>
              <p:nvPr/>
            </p:nvSpPr>
            <p:spPr bwMode="auto">
              <a:xfrm>
                <a:off x="2601" y="2048"/>
                <a:ext cx="42" cy="19"/>
              </a:xfrm>
              <a:custGeom>
                <a:avLst/>
                <a:gdLst>
                  <a:gd name="T0" fmla="*/ 17 w 42"/>
                  <a:gd name="T1" fmla="*/ 19 h 19"/>
                  <a:gd name="T2" fmla="*/ 0 w 42"/>
                  <a:gd name="T3" fmla="*/ 0 h 19"/>
                  <a:gd name="T4" fmla="*/ 42 w 42"/>
                  <a:gd name="T5" fmla="*/ 0 h 19"/>
                  <a:gd name="T6" fmla="*/ 17 w 42"/>
                  <a:gd name="T7" fmla="*/ 19 h 19"/>
                  <a:gd name="T8" fmla="*/ 0 60000 65536"/>
                  <a:gd name="T9" fmla="*/ 0 60000 65536"/>
                  <a:gd name="T10" fmla="*/ 0 60000 65536"/>
                  <a:gd name="T11" fmla="*/ 0 60000 65536"/>
                  <a:gd name="T12" fmla="*/ 0 w 42"/>
                  <a:gd name="T13" fmla="*/ 0 h 19"/>
                  <a:gd name="T14" fmla="*/ 42 w 42"/>
                  <a:gd name="T15" fmla="*/ 19 h 19"/>
                </a:gdLst>
                <a:ahLst/>
                <a:cxnLst>
                  <a:cxn ang="T8">
                    <a:pos x="T0" y="T1"/>
                  </a:cxn>
                  <a:cxn ang="T9">
                    <a:pos x="T2" y="T3"/>
                  </a:cxn>
                  <a:cxn ang="T10">
                    <a:pos x="T4" y="T5"/>
                  </a:cxn>
                  <a:cxn ang="T11">
                    <a:pos x="T6" y="T7"/>
                  </a:cxn>
                </a:cxnLst>
                <a:rect l="T12" t="T13" r="T14" b="T15"/>
                <a:pathLst>
                  <a:path w="42" h="19">
                    <a:moveTo>
                      <a:pt x="17" y="19"/>
                    </a:moveTo>
                    <a:lnTo>
                      <a:pt x="0" y="0"/>
                    </a:lnTo>
                    <a:lnTo>
                      <a:pt x="42" y="0"/>
                    </a:lnTo>
                    <a:lnTo>
                      <a:pt x="17" y="19"/>
                    </a:lnTo>
                    <a:close/>
                  </a:path>
                </a:pathLst>
              </a:custGeom>
              <a:solidFill>
                <a:srgbClr val="000000"/>
              </a:solidFill>
              <a:ln w="9525">
                <a:noFill/>
                <a:round/>
                <a:headEnd/>
                <a:tailEnd/>
              </a:ln>
            </p:spPr>
            <p:txBody>
              <a:bodyPr/>
              <a:lstStyle/>
              <a:p>
                <a:pPr algn="l" rtl="0"/>
                <a:endParaRPr lang="en-US"/>
              </a:p>
            </p:txBody>
          </p:sp>
          <p:sp>
            <p:nvSpPr>
              <p:cNvPr id="23841" name="Freeform 482"/>
              <p:cNvSpPr>
                <a:spLocks/>
              </p:cNvSpPr>
              <p:nvPr/>
            </p:nvSpPr>
            <p:spPr bwMode="auto">
              <a:xfrm>
                <a:off x="2663" y="2049"/>
                <a:ext cx="41" cy="19"/>
              </a:xfrm>
              <a:custGeom>
                <a:avLst/>
                <a:gdLst>
                  <a:gd name="T0" fmla="*/ 17 w 41"/>
                  <a:gd name="T1" fmla="*/ 19 h 19"/>
                  <a:gd name="T2" fmla="*/ 0 w 41"/>
                  <a:gd name="T3" fmla="*/ 0 h 19"/>
                  <a:gd name="T4" fmla="*/ 41 w 41"/>
                  <a:gd name="T5" fmla="*/ 0 h 19"/>
                  <a:gd name="T6" fmla="*/ 17 w 41"/>
                  <a:gd name="T7" fmla="*/ 19 h 19"/>
                  <a:gd name="T8" fmla="*/ 0 60000 65536"/>
                  <a:gd name="T9" fmla="*/ 0 60000 65536"/>
                  <a:gd name="T10" fmla="*/ 0 60000 65536"/>
                  <a:gd name="T11" fmla="*/ 0 60000 65536"/>
                  <a:gd name="T12" fmla="*/ 0 w 41"/>
                  <a:gd name="T13" fmla="*/ 0 h 19"/>
                  <a:gd name="T14" fmla="*/ 41 w 41"/>
                  <a:gd name="T15" fmla="*/ 19 h 19"/>
                </a:gdLst>
                <a:ahLst/>
                <a:cxnLst>
                  <a:cxn ang="T8">
                    <a:pos x="T0" y="T1"/>
                  </a:cxn>
                  <a:cxn ang="T9">
                    <a:pos x="T2" y="T3"/>
                  </a:cxn>
                  <a:cxn ang="T10">
                    <a:pos x="T4" y="T5"/>
                  </a:cxn>
                  <a:cxn ang="T11">
                    <a:pos x="T6" y="T7"/>
                  </a:cxn>
                </a:cxnLst>
                <a:rect l="T12" t="T13" r="T14" b="T15"/>
                <a:pathLst>
                  <a:path w="41" h="19">
                    <a:moveTo>
                      <a:pt x="17" y="19"/>
                    </a:moveTo>
                    <a:lnTo>
                      <a:pt x="0" y="0"/>
                    </a:lnTo>
                    <a:lnTo>
                      <a:pt x="41" y="0"/>
                    </a:lnTo>
                    <a:lnTo>
                      <a:pt x="17" y="19"/>
                    </a:lnTo>
                    <a:close/>
                  </a:path>
                </a:pathLst>
              </a:custGeom>
              <a:solidFill>
                <a:srgbClr val="000000"/>
              </a:solidFill>
              <a:ln w="9525">
                <a:noFill/>
                <a:round/>
                <a:headEnd/>
                <a:tailEnd/>
              </a:ln>
            </p:spPr>
            <p:txBody>
              <a:bodyPr/>
              <a:lstStyle/>
              <a:p>
                <a:pPr algn="l" rtl="0"/>
                <a:endParaRPr lang="en-US"/>
              </a:p>
            </p:txBody>
          </p:sp>
          <p:sp>
            <p:nvSpPr>
              <p:cNvPr id="23842" name="Freeform 483"/>
              <p:cNvSpPr>
                <a:spLocks/>
              </p:cNvSpPr>
              <p:nvPr/>
            </p:nvSpPr>
            <p:spPr bwMode="auto">
              <a:xfrm>
                <a:off x="2718" y="2048"/>
                <a:ext cx="42" cy="20"/>
              </a:xfrm>
              <a:custGeom>
                <a:avLst/>
                <a:gdLst>
                  <a:gd name="T0" fmla="*/ 20 w 42"/>
                  <a:gd name="T1" fmla="*/ 20 h 20"/>
                  <a:gd name="T2" fmla="*/ 0 w 42"/>
                  <a:gd name="T3" fmla="*/ 0 h 20"/>
                  <a:gd name="T4" fmla="*/ 42 w 42"/>
                  <a:gd name="T5" fmla="*/ 0 h 20"/>
                  <a:gd name="T6" fmla="*/ 20 w 42"/>
                  <a:gd name="T7" fmla="*/ 20 h 20"/>
                  <a:gd name="T8" fmla="*/ 0 60000 65536"/>
                  <a:gd name="T9" fmla="*/ 0 60000 65536"/>
                  <a:gd name="T10" fmla="*/ 0 60000 65536"/>
                  <a:gd name="T11" fmla="*/ 0 60000 65536"/>
                  <a:gd name="T12" fmla="*/ 0 w 42"/>
                  <a:gd name="T13" fmla="*/ 0 h 20"/>
                  <a:gd name="T14" fmla="*/ 42 w 42"/>
                  <a:gd name="T15" fmla="*/ 20 h 20"/>
                </a:gdLst>
                <a:ahLst/>
                <a:cxnLst>
                  <a:cxn ang="T8">
                    <a:pos x="T0" y="T1"/>
                  </a:cxn>
                  <a:cxn ang="T9">
                    <a:pos x="T2" y="T3"/>
                  </a:cxn>
                  <a:cxn ang="T10">
                    <a:pos x="T4" y="T5"/>
                  </a:cxn>
                  <a:cxn ang="T11">
                    <a:pos x="T6" y="T7"/>
                  </a:cxn>
                </a:cxnLst>
                <a:rect l="T12" t="T13" r="T14" b="T15"/>
                <a:pathLst>
                  <a:path w="42" h="20">
                    <a:moveTo>
                      <a:pt x="20" y="20"/>
                    </a:moveTo>
                    <a:lnTo>
                      <a:pt x="0" y="0"/>
                    </a:lnTo>
                    <a:lnTo>
                      <a:pt x="42" y="0"/>
                    </a:lnTo>
                    <a:lnTo>
                      <a:pt x="20" y="20"/>
                    </a:lnTo>
                    <a:close/>
                  </a:path>
                </a:pathLst>
              </a:custGeom>
              <a:solidFill>
                <a:srgbClr val="000000"/>
              </a:solidFill>
              <a:ln w="9525">
                <a:noFill/>
                <a:round/>
                <a:headEnd/>
                <a:tailEnd/>
              </a:ln>
            </p:spPr>
            <p:txBody>
              <a:bodyPr/>
              <a:lstStyle/>
              <a:p>
                <a:pPr algn="l" rtl="0"/>
                <a:endParaRPr lang="en-US"/>
              </a:p>
            </p:txBody>
          </p:sp>
          <p:sp>
            <p:nvSpPr>
              <p:cNvPr id="23843" name="Freeform 484"/>
              <p:cNvSpPr>
                <a:spLocks/>
              </p:cNvSpPr>
              <p:nvPr/>
            </p:nvSpPr>
            <p:spPr bwMode="auto">
              <a:xfrm>
                <a:off x="2554" y="2056"/>
                <a:ext cx="23" cy="10"/>
              </a:xfrm>
              <a:custGeom>
                <a:avLst/>
                <a:gdLst>
                  <a:gd name="T0" fmla="*/ 0 w 23"/>
                  <a:gd name="T1" fmla="*/ 0 h 10"/>
                  <a:gd name="T2" fmla="*/ 23 w 23"/>
                  <a:gd name="T3" fmla="*/ 0 h 10"/>
                  <a:gd name="T4" fmla="*/ 8 w 23"/>
                  <a:gd name="T5" fmla="*/ 10 h 10"/>
                  <a:gd name="T6" fmla="*/ 0 w 23"/>
                  <a:gd name="T7" fmla="*/ 0 h 10"/>
                  <a:gd name="T8" fmla="*/ 0 60000 65536"/>
                  <a:gd name="T9" fmla="*/ 0 60000 65536"/>
                  <a:gd name="T10" fmla="*/ 0 60000 65536"/>
                  <a:gd name="T11" fmla="*/ 0 60000 65536"/>
                  <a:gd name="T12" fmla="*/ 0 w 23"/>
                  <a:gd name="T13" fmla="*/ 0 h 10"/>
                  <a:gd name="T14" fmla="*/ 23 w 23"/>
                  <a:gd name="T15" fmla="*/ 10 h 10"/>
                </a:gdLst>
                <a:ahLst/>
                <a:cxnLst>
                  <a:cxn ang="T8">
                    <a:pos x="T0" y="T1"/>
                  </a:cxn>
                  <a:cxn ang="T9">
                    <a:pos x="T2" y="T3"/>
                  </a:cxn>
                  <a:cxn ang="T10">
                    <a:pos x="T4" y="T5"/>
                  </a:cxn>
                  <a:cxn ang="T11">
                    <a:pos x="T6" y="T7"/>
                  </a:cxn>
                </a:cxnLst>
                <a:rect l="T12" t="T13" r="T14" b="T15"/>
                <a:pathLst>
                  <a:path w="23" h="10">
                    <a:moveTo>
                      <a:pt x="0" y="0"/>
                    </a:moveTo>
                    <a:lnTo>
                      <a:pt x="23" y="0"/>
                    </a:lnTo>
                    <a:lnTo>
                      <a:pt x="8" y="10"/>
                    </a:lnTo>
                    <a:lnTo>
                      <a:pt x="0" y="0"/>
                    </a:lnTo>
                    <a:close/>
                  </a:path>
                </a:pathLst>
              </a:custGeom>
              <a:solidFill>
                <a:srgbClr val="828FA1"/>
              </a:solidFill>
              <a:ln w="9525">
                <a:noFill/>
                <a:round/>
                <a:headEnd/>
                <a:tailEnd/>
              </a:ln>
            </p:spPr>
            <p:txBody>
              <a:bodyPr/>
              <a:lstStyle/>
              <a:p>
                <a:pPr algn="l" rtl="0"/>
                <a:endParaRPr lang="en-US"/>
              </a:p>
            </p:txBody>
          </p:sp>
          <p:sp>
            <p:nvSpPr>
              <p:cNvPr id="23844" name="Freeform 485"/>
              <p:cNvSpPr>
                <a:spLocks/>
              </p:cNvSpPr>
              <p:nvPr/>
            </p:nvSpPr>
            <p:spPr bwMode="auto">
              <a:xfrm>
                <a:off x="2609" y="2056"/>
                <a:ext cx="23" cy="11"/>
              </a:xfrm>
              <a:custGeom>
                <a:avLst/>
                <a:gdLst>
                  <a:gd name="T0" fmla="*/ 0 w 23"/>
                  <a:gd name="T1" fmla="*/ 1 h 11"/>
                  <a:gd name="T2" fmla="*/ 23 w 23"/>
                  <a:gd name="T3" fmla="*/ 0 h 11"/>
                  <a:gd name="T4" fmla="*/ 9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9" y="11"/>
                    </a:lnTo>
                    <a:lnTo>
                      <a:pt x="0" y="1"/>
                    </a:lnTo>
                    <a:close/>
                  </a:path>
                </a:pathLst>
              </a:custGeom>
              <a:solidFill>
                <a:srgbClr val="828FA1"/>
              </a:solidFill>
              <a:ln w="9525">
                <a:noFill/>
                <a:round/>
                <a:headEnd/>
                <a:tailEnd/>
              </a:ln>
            </p:spPr>
            <p:txBody>
              <a:bodyPr/>
              <a:lstStyle/>
              <a:p>
                <a:pPr algn="l" rtl="0"/>
                <a:endParaRPr lang="en-US"/>
              </a:p>
            </p:txBody>
          </p:sp>
          <p:sp>
            <p:nvSpPr>
              <p:cNvPr id="23845" name="Freeform 486"/>
              <p:cNvSpPr>
                <a:spLocks/>
              </p:cNvSpPr>
              <p:nvPr/>
            </p:nvSpPr>
            <p:spPr bwMode="auto">
              <a:xfrm>
                <a:off x="2554" y="2052"/>
                <a:ext cx="30" cy="7"/>
              </a:xfrm>
              <a:custGeom>
                <a:avLst/>
                <a:gdLst>
                  <a:gd name="T0" fmla="*/ 30 w 30"/>
                  <a:gd name="T1" fmla="*/ 0 h 7"/>
                  <a:gd name="T2" fmla="*/ 0 w 30"/>
                  <a:gd name="T3" fmla="*/ 0 h 7"/>
                  <a:gd name="T4" fmla="*/ 0 w 30"/>
                  <a:gd name="T5" fmla="*/ 4 h 7"/>
                  <a:gd name="T6" fmla="*/ 2 w 30"/>
                  <a:gd name="T7" fmla="*/ 7 h 7"/>
                  <a:gd name="T8" fmla="*/ 20 w 30"/>
                  <a:gd name="T9" fmla="*/ 6 h 7"/>
                  <a:gd name="T10" fmla="*/ 30 w 30"/>
                  <a:gd name="T11" fmla="*/ 0 h 7"/>
                  <a:gd name="T12" fmla="*/ 0 60000 65536"/>
                  <a:gd name="T13" fmla="*/ 0 60000 65536"/>
                  <a:gd name="T14" fmla="*/ 0 60000 65536"/>
                  <a:gd name="T15" fmla="*/ 0 60000 65536"/>
                  <a:gd name="T16" fmla="*/ 0 60000 65536"/>
                  <a:gd name="T17" fmla="*/ 0 60000 65536"/>
                  <a:gd name="T18" fmla="*/ 0 w 30"/>
                  <a:gd name="T19" fmla="*/ 0 h 7"/>
                  <a:gd name="T20" fmla="*/ 30 w 30"/>
                  <a:gd name="T21" fmla="*/ 7 h 7"/>
                </a:gdLst>
                <a:ahLst/>
                <a:cxnLst>
                  <a:cxn ang="T12">
                    <a:pos x="T0" y="T1"/>
                  </a:cxn>
                  <a:cxn ang="T13">
                    <a:pos x="T2" y="T3"/>
                  </a:cxn>
                  <a:cxn ang="T14">
                    <a:pos x="T4" y="T5"/>
                  </a:cxn>
                  <a:cxn ang="T15">
                    <a:pos x="T6" y="T7"/>
                  </a:cxn>
                  <a:cxn ang="T16">
                    <a:pos x="T8" y="T9"/>
                  </a:cxn>
                  <a:cxn ang="T17">
                    <a:pos x="T10" y="T11"/>
                  </a:cxn>
                </a:cxnLst>
                <a:rect l="T18" t="T19" r="T20" b="T21"/>
                <a:pathLst>
                  <a:path w="30" h="7">
                    <a:moveTo>
                      <a:pt x="30" y="0"/>
                    </a:moveTo>
                    <a:lnTo>
                      <a:pt x="0" y="0"/>
                    </a:lnTo>
                    <a:lnTo>
                      <a:pt x="0" y="4"/>
                    </a:lnTo>
                    <a:lnTo>
                      <a:pt x="2" y="7"/>
                    </a:lnTo>
                    <a:lnTo>
                      <a:pt x="20" y="6"/>
                    </a:lnTo>
                    <a:lnTo>
                      <a:pt x="30" y="0"/>
                    </a:lnTo>
                    <a:close/>
                  </a:path>
                </a:pathLst>
              </a:custGeom>
              <a:solidFill>
                <a:srgbClr val="617087"/>
              </a:solidFill>
              <a:ln w="9525">
                <a:noFill/>
                <a:round/>
                <a:headEnd/>
                <a:tailEnd/>
              </a:ln>
            </p:spPr>
            <p:txBody>
              <a:bodyPr/>
              <a:lstStyle/>
              <a:p>
                <a:pPr algn="l" rtl="0"/>
                <a:endParaRPr lang="en-US"/>
              </a:p>
            </p:txBody>
          </p:sp>
          <p:sp>
            <p:nvSpPr>
              <p:cNvPr id="23846" name="Freeform 487"/>
              <p:cNvSpPr>
                <a:spLocks/>
              </p:cNvSpPr>
              <p:nvPr/>
            </p:nvSpPr>
            <p:spPr bwMode="auto">
              <a:xfrm>
                <a:off x="2609" y="2052"/>
                <a:ext cx="29" cy="8"/>
              </a:xfrm>
              <a:custGeom>
                <a:avLst/>
                <a:gdLst>
                  <a:gd name="T0" fmla="*/ 29 w 29"/>
                  <a:gd name="T1" fmla="*/ 0 h 8"/>
                  <a:gd name="T2" fmla="*/ 0 w 29"/>
                  <a:gd name="T3" fmla="*/ 0 h 8"/>
                  <a:gd name="T4" fmla="*/ 0 w 29"/>
                  <a:gd name="T5" fmla="*/ 4 h 8"/>
                  <a:gd name="T6" fmla="*/ 3 w 29"/>
                  <a:gd name="T7" fmla="*/ 8 h 8"/>
                  <a:gd name="T8" fmla="*/ 18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4"/>
                    </a:lnTo>
                    <a:lnTo>
                      <a:pt x="3" y="8"/>
                    </a:lnTo>
                    <a:lnTo>
                      <a:pt x="18" y="8"/>
                    </a:lnTo>
                    <a:lnTo>
                      <a:pt x="29" y="0"/>
                    </a:lnTo>
                    <a:close/>
                  </a:path>
                </a:pathLst>
              </a:custGeom>
              <a:solidFill>
                <a:srgbClr val="617087"/>
              </a:solidFill>
              <a:ln w="9525">
                <a:noFill/>
                <a:round/>
                <a:headEnd/>
                <a:tailEnd/>
              </a:ln>
            </p:spPr>
            <p:txBody>
              <a:bodyPr/>
              <a:lstStyle/>
              <a:p>
                <a:pPr algn="l" rtl="0"/>
                <a:endParaRPr lang="en-US"/>
              </a:p>
            </p:txBody>
          </p:sp>
          <p:sp>
            <p:nvSpPr>
              <p:cNvPr id="23847" name="Freeform 488"/>
              <p:cNvSpPr>
                <a:spLocks/>
              </p:cNvSpPr>
              <p:nvPr/>
            </p:nvSpPr>
            <p:spPr bwMode="auto">
              <a:xfrm>
                <a:off x="2521" y="2036"/>
                <a:ext cx="25" cy="44"/>
              </a:xfrm>
              <a:custGeom>
                <a:avLst/>
                <a:gdLst>
                  <a:gd name="T0" fmla="*/ 25 w 25"/>
                  <a:gd name="T1" fmla="*/ 0 h 44"/>
                  <a:gd name="T2" fmla="*/ 0 w 25"/>
                  <a:gd name="T3" fmla="*/ 0 h 44"/>
                  <a:gd name="T4" fmla="*/ 0 w 25"/>
                  <a:gd name="T5" fmla="*/ 44 h 44"/>
                  <a:gd name="T6" fmla="*/ 25 w 25"/>
                  <a:gd name="T7" fmla="*/ 12 h 44"/>
                  <a:gd name="T8" fmla="*/ 25 w 25"/>
                  <a:gd name="T9" fmla="*/ 0 h 44"/>
                  <a:gd name="T10" fmla="*/ 0 60000 65536"/>
                  <a:gd name="T11" fmla="*/ 0 60000 65536"/>
                  <a:gd name="T12" fmla="*/ 0 60000 65536"/>
                  <a:gd name="T13" fmla="*/ 0 60000 65536"/>
                  <a:gd name="T14" fmla="*/ 0 60000 65536"/>
                  <a:gd name="T15" fmla="*/ 0 w 25"/>
                  <a:gd name="T16" fmla="*/ 0 h 44"/>
                  <a:gd name="T17" fmla="*/ 25 w 25"/>
                  <a:gd name="T18" fmla="*/ 44 h 44"/>
                </a:gdLst>
                <a:ahLst/>
                <a:cxnLst>
                  <a:cxn ang="T10">
                    <a:pos x="T0" y="T1"/>
                  </a:cxn>
                  <a:cxn ang="T11">
                    <a:pos x="T2" y="T3"/>
                  </a:cxn>
                  <a:cxn ang="T12">
                    <a:pos x="T4" y="T5"/>
                  </a:cxn>
                  <a:cxn ang="T13">
                    <a:pos x="T6" y="T7"/>
                  </a:cxn>
                  <a:cxn ang="T14">
                    <a:pos x="T8" y="T9"/>
                  </a:cxn>
                </a:cxnLst>
                <a:rect l="T15" t="T16" r="T17" b="T18"/>
                <a:pathLst>
                  <a:path w="25" h="44">
                    <a:moveTo>
                      <a:pt x="25" y="0"/>
                    </a:moveTo>
                    <a:lnTo>
                      <a:pt x="0" y="0"/>
                    </a:lnTo>
                    <a:lnTo>
                      <a:pt x="0" y="44"/>
                    </a:lnTo>
                    <a:lnTo>
                      <a:pt x="25" y="12"/>
                    </a:lnTo>
                    <a:lnTo>
                      <a:pt x="25" y="0"/>
                    </a:lnTo>
                    <a:close/>
                  </a:path>
                </a:pathLst>
              </a:custGeom>
              <a:solidFill>
                <a:srgbClr val="000000"/>
              </a:solidFill>
              <a:ln w="9525">
                <a:noFill/>
                <a:round/>
                <a:headEnd/>
                <a:tailEnd/>
              </a:ln>
            </p:spPr>
            <p:txBody>
              <a:bodyPr/>
              <a:lstStyle/>
              <a:p>
                <a:pPr algn="l" rtl="0"/>
                <a:endParaRPr lang="en-US"/>
              </a:p>
            </p:txBody>
          </p:sp>
          <p:sp>
            <p:nvSpPr>
              <p:cNvPr id="23848" name="Freeform 489"/>
              <p:cNvSpPr>
                <a:spLocks/>
              </p:cNvSpPr>
              <p:nvPr/>
            </p:nvSpPr>
            <p:spPr bwMode="auto">
              <a:xfrm>
                <a:off x="2521" y="2077"/>
                <a:ext cx="242" cy="4"/>
              </a:xfrm>
              <a:custGeom>
                <a:avLst/>
                <a:gdLst>
                  <a:gd name="T0" fmla="*/ 242 w 242"/>
                  <a:gd name="T1" fmla="*/ 4 h 4"/>
                  <a:gd name="T2" fmla="*/ 242 w 242"/>
                  <a:gd name="T3" fmla="*/ 0 h 4"/>
                  <a:gd name="T4" fmla="*/ 0 w 242"/>
                  <a:gd name="T5" fmla="*/ 0 h 4"/>
                  <a:gd name="T6" fmla="*/ 0 w 242"/>
                  <a:gd name="T7" fmla="*/ 3 h 4"/>
                  <a:gd name="T8" fmla="*/ 242 w 242"/>
                  <a:gd name="T9" fmla="*/ 4 h 4"/>
                  <a:gd name="T10" fmla="*/ 0 60000 65536"/>
                  <a:gd name="T11" fmla="*/ 0 60000 65536"/>
                  <a:gd name="T12" fmla="*/ 0 60000 65536"/>
                  <a:gd name="T13" fmla="*/ 0 60000 65536"/>
                  <a:gd name="T14" fmla="*/ 0 60000 65536"/>
                  <a:gd name="T15" fmla="*/ 0 w 242"/>
                  <a:gd name="T16" fmla="*/ 0 h 4"/>
                  <a:gd name="T17" fmla="*/ 242 w 242"/>
                  <a:gd name="T18" fmla="*/ 4 h 4"/>
                </a:gdLst>
                <a:ahLst/>
                <a:cxnLst>
                  <a:cxn ang="T10">
                    <a:pos x="T0" y="T1"/>
                  </a:cxn>
                  <a:cxn ang="T11">
                    <a:pos x="T2" y="T3"/>
                  </a:cxn>
                  <a:cxn ang="T12">
                    <a:pos x="T4" y="T5"/>
                  </a:cxn>
                  <a:cxn ang="T13">
                    <a:pos x="T6" y="T7"/>
                  </a:cxn>
                  <a:cxn ang="T14">
                    <a:pos x="T8" y="T9"/>
                  </a:cxn>
                </a:cxnLst>
                <a:rect l="T15" t="T16" r="T17" b="T18"/>
                <a:pathLst>
                  <a:path w="242" h="4">
                    <a:moveTo>
                      <a:pt x="242" y="4"/>
                    </a:moveTo>
                    <a:lnTo>
                      <a:pt x="242" y="0"/>
                    </a:lnTo>
                    <a:lnTo>
                      <a:pt x="0" y="0"/>
                    </a:lnTo>
                    <a:lnTo>
                      <a:pt x="0" y="3"/>
                    </a:lnTo>
                    <a:lnTo>
                      <a:pt x="242" y="4"/>
                    </a:lnTo>
                    <a:close/>
                  </a:path>
                </a:pathLst>
              </a:custGeom>
              <a:solidFill>
                <a:srgbClr val="617087"/>
              </a:solidFill>
              <a:ln w="9525">
                <a:noFill/>
                <a:round/>
                <a:headEnd/>
                <a:tailEnd/>
              </a:ln>
            </p:spPr>
            <p:txBody>
              <a:bodyPr/>
              <a:lstStyle/>
              <a:p>
                <a:pPr algn="l" rtl="0"/>
                <a:endParaRPr lang="en-US"/>
              </a:p>
            </p:txBody>
          </p:sp>
          <p:sp>
            <p:nvSpPr>
              <p:cNvPr id="23849" name="Freeform 490"/>
              <p:cNvSpPr>
                <a:spLocks/>
              </p:cNvSpPr>
              <p:nvPr/>
            </p:nvSpPr>
            <p:spPr bwMode="auto">
              <a:xfrm>
                <a:off x="2670" y="2057"/>
                <a:ext cx="24" cy="12"/>
              </a:xfrm>
              <a:custGeom>
                <a:avLst/>
                <a:gdLst>
                  <a:gd name="T0" fmla="*/ 10 w 24"/>
                  <a:gd name="T1" fmla="*/ 12 h 12"/>
                  <a:gd name="T2" fmla="*/ 24 w 24"/>
                  <a:gd name="T3" fmla="*/ 0 h 12"/>
                  <a:gd name="T4" fmla="*/ 0 w 24"/>
                  <a:gd name="T5" fmla="*/ 0 h 12"/>
                  <a:gd name="T6" fmla="*/ 10 w 24"/>
                  <a:gd name="T7" fmla="*/ 12 h 12"/>
                  <a:gd name="T8" fmla="*/ 0 60000 65536"/>
                  <a:gd name="T9" fmla="*/ 0 60000 65536"/>
                  <a:gd name="T10" fmla="*/ 0 60000 65536"/>
                  <a:gd name="T11" fmla="*/ 0 60000 65536"/>
                  <a:gd name="T12" fmla="*/ 0 w 24"/>
                  <a:gd name="T13" fmla="*/ 0 h 12"/>
                  <a:gd name="T14" fmla="*/ 24 w 24"/>
                  <a:gd name="T15" fmla="*/ 12 h 12"/>
                </a:gdLst>
                <a:ahLst/>
                <a:cxnLst>
                  <a:cxn ang="T8">
                    <a:pos x="T0" y="T1"/>
                  </a:cxn>
                  <a:cxn ang="T9">
                    <a:pos x="T2" y="T3"/>
                  </a:cxn>
                  <a:cxn ang="T10">
                    <a:pos x="T4" y="T5"/>
                  </a:cxn>
                  <a:cxn ang="T11">
                    <a:pos x="T6" y="T7"/>
                  </a:cxn>
                </a:cxnLst>
                <a:rect l="T12" t="T13" r="T14" b="T15"/>
                <a:pathLst>
                  <a:path w="24" h="12">
                    <a:moveTo>
                      <a:pt x="10" y="12"/>
                    </a:moveTo>
                    <a:lnTo>
                      <a:pt x="24" y="0"/>
                    </a:lnTo>
                    <a:lnTo>
                      <a:pt x="0" y="0"/>
                    </a:lnTo>
                    <a:lnTo>
                      <a:pt x="10" y="12"/>
                    </a:lnTo>
                    <a:close/>
                  </a:path>
                </a:pathLst>
              </a:custGeom>
              <a:solidFill>
                <a:srgbClr val="828FA1"/>
              </a:solidFill>
              <a:ln w="9525">
                <a:noFill/>
                <a:round/>
                <a:headEnd/>
                <a:tailEnd/>
              </a:ln>
            </p:spPr>
            <p:txBody>
              <a:bodyPr/>
              <a:lstStyle/>
              <a:p>
                <a:pPr algn="l" rtl="0"/>
                <a:endParaRPr lang="en-US"/>
              </a:p>
            </p:txBody>
          </p:sp>
          <p:sp>
            <p:nvSpPr>
              <p:cNvPr id="23850" name="Freeform 491"/>
              <p:cNvSpPr>
                <a:spLocks/>
              </p:cNvSpPr>
              <p:nvPr/>
            </p:nvSpPr>
            <p:spPr bwMode="auto">
              <a:xfrm>
                <a:off x="2727" y="2057"/>
                <a:ext cx="23" cy="11"/>
              </a:xfrm>
              <a:custGeom>
                <a:avLst/>
                <a:gdLst>
                  <a:gd name="T0" fmla="*/ 0 w 23"/>
                  <a:gd name="T1" fmla="*/ 1 h 11"/>
                  <a:gd name="T2" fmla="*/ 23 w 23"/>
                  <a:gd name="T3" fmla="*/ 0 h 11"/>
                  <a:gd name="T4" fmla="*/ 11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11" y="11"/>
                    </a:lnTo>
                    <a:lnTo>
                      <a:pt x="0" y="1"/>
                    </a:lnTo>
                    <a:close/>
                  </a:path>
                </a:pathLst>
              </a:custGeom>
              <a:solidFill>
                <a:srgbClr val="828FA1"/>
              </a:solidFill>
              <a:ln w="9525">
                <a:noFill/>
                <a:round/>
                <a:headEnd/>
                <a:tailEnd/>
              </a:ln>
            </p:spPr>
            <p:txBody>
              <a:bodyPr/>
              <a:lstStyle/>
              <a:p>
                <a:pPr algn="l" rtl="0"/>
                <a:endParaRPr lang="en-US"/>
              </a:p>
            </p:txBody>
          </p:sp>
          <p:sp>
            <p:nvSpPr>
              <p:cNvPr id="23851" name="Freeform 492"/>
              <p:cNvSpPr>
                <a:spLocks/>
              </p:cNvSpPr>
              <p:nvPr/>
            </p:nvSpPr>
            <p:spPr bwMode="auto">
              <a:xfrm>
                <a:off x="2670" y="2052"/>
                <a:ext cx="30" cy="8"/>
              </a:xfrm>
              <a:custGeom>
                <a:avLst/>
                <a:gdLst>
                  <a:gd name="T0" fmla="*/ 30 w 30"/>
                  <a:gd name="T1" fmla="*/ 0 h 8"/>
                  <a:gd name="T2" fmla="*/ 0 w 30"/>
                  <a:gd name="T3" fmla="*/ 0 h 8"/>
                  <a:gd name="T4" fmla="*/ 0 w 30"/>
                  <a:gd name="T5" fmla="*/ 5 h 8"/>
                  <a:gd name="T6" fmla="*/ 3 w 30"/>
                  <a:gd name="T7" fmla="*/ 8 h 8"/>
                  <a:gd name="T8" fmla="*/ 21 w 30"/>
                  <a:gd name="T9" fmla="*/ 8 h 8"/>
                  <a:gd name="T10" fmla="*/ 30 w 30"/>
                  <a:gd name="T11" fmla="*/ 0 h 8"/>
                  <a:gd name="T12" fmla="*/ 0 60000 65536"/>
                  <a:gd name="T13" fmla="*/ 0 60000 65536"/>
                  <a:gd name="T14" fmla="*/ 0 60000 65536"/>
                  <a:gd name="T15" fmla="*/ 0 60000 65536"/>
                  <a:gd name="T16" fmla="*/ 0 60000 65536"/>
                  <a:gd name="T17" fmla="*/ 0 60000 65536"/>
                  <a:gd name="T18" fmla="*/ 0 w 30"/>
                  <a:gd name="T19" fmla="*/ 0 h 8"/>
                  <a:gd name="T20" fmla="*/ 30 w 30"/>
                  <a:gd name="T21" fmla="*/ 8 h 8"/>
                </a:gdLst>
                <a:ahLst/>
                <a:cxnLst>
                  <a:cxn ang="T12">
                    <a:pos x="T0" y="T1"/>
                  </a:cxn>
                  <a:cxn ang="T13">
                    <a:pos x="T2" y="T3"/>
                  </a:cxn>
                  <a:cxn ang="T14">
                    <a:pos x="T4" y="T5"/>
                  </a:cxn>
                  <a:cxn ang="T15">
                    <a:pos x="T6" y="T7"/>
                  </a:cxn>
                  <a:cxn ang="T16">
                    <a:pos x="T8" y="T9"/>
                  </a:cxn>
                  <a:cxn ang="T17">
                    <a:pos x="T10" y="T11"/>
                  </a:cxn>
                </a:cxnLst>
                <a:rect l="T18" t="T19" r="T20" b="T21"/>
                <a:pathLst>
                  <a:path w="30" h="8">
                    <a:moveTo>
                      <a:pt x="30" y="0"/>
                    </a:moveTo>
                    <a:lnTo>
                      <a:pt x="0" y="0"/>
                    </a:lnTo>
                    <a:lnTo>
                      <a:pt x="0" y="5"/>
                    </a:lnTo>
                    <a:lnTo>
                      <a:pt x="3" y="8"/>
                    </a:lnTo>
                    <a:lnTo>
                      <a:pt x="21" y="8"/>
                    </a:lnTo>
                    <a:lnTo>
                      <a:pt x="30" y="0"/>
                    </a:lnTo>
                    <a:close/>
                  </a:path>
                </a:pathLst>
              </a:custGeom>
              <a:solidFill>
                <a:srgbClr val="617087"/>
              </a:solidFill>
              <a:ln w="9525">
                <a:noFill/>
                <a:round/>
                <a:headEnd/>
                <a:tailEnd/>
              </a:ln>
            </p:spPr>
            <p:txBody>
              <a:bodyPr/>
              <a:lstStyle/>
              <a:p>
                <a:pPr algn="l" rtl="0"/>
                <a:endParaRPr lang="en-US"/>
              </a:p>
            </p:txBody>
          </p:sp>
          <p:sp>
            <p:nvSpPr>
              <p:cNvPr id="23852" name="Freeform 493"/>
              <p:cNvSpPr>
                <a:spLocks/>
              </p:cNvSpPr>
              <p:nvPr/>
            </p:nvSpPr>
            <p:spPr bwMode="auto">
              <a:xfrm>
                <a:off x="2727" y="2052"/>
                <a:ext cx="29" cy="8"/>
              </a:xfrm>
              <a:custGeom>
                <a:avLst/>
                <a:gdLst>
                  <a:gd name="T0" fmla="*/ 29 w 29"/>
                  <a:gd name="T1" fmla="*/ 0 h 8"/>
                  <a:gd name="T2" fmla="*/ 0 w 29"/>
                  <a:gd name="T3" fmla="*/ 0 h 8"/>
                  <a:gd name="T4" fmla="*/ 0 w 29"/>
                  <a:gd name="T5" fmla="*/ 6 h 8"/>
                  <a:gd name="T6" fmla="*/ 3 w 29"/>
                  <a:gd name="T7" fmla="*/ 8 h 8"/>
                  <a:gd name="T8" fmla="*/ 20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6"/>
                    </a:lnTo>
                    <a:lnTo>
                      <a:pt x="3" y="8"/>
                    </a:lnTo>
                    <a:lnTo>
                      <a:pt x="20" y="8"/>
                    </a:lnTo>
                    <a:lnTo>
                      <a:pt x="29" y="0"/>
                    </a:lnTo>
                    <a:close/>
                  </a:path>
                </a:pathLst>
              </a:custGeom>
              <a:solidFill>
                <a:srgbClr val="617087"/>
              </a:solidFill>
              <a:ln w="9525">
                <a:noFill/>
                <a:round/>
                <a:headEnd/>
                <a:tailEnd/>
              </a:ln>
            </p:spPr>
            <p:txBody>
              <a:bodyPr/>
              <a:lstStyle/>
              <a:p>
                <a:pPr algn="l" rtl="0"/>
                <a:endParaRPr lang="en-US"/>
              </a:p>
            </p:txBody>
          </p:sp>
          <p:sp>
            <p:nvSpPr>
              <p:cNvPr id="23853" name="Freeform 494"/>
              <p:cNvSpPr>
                <a:spLocks/>
              </p:cNvSpPr>
              <p:nvPr/>
            </p:nvSpPr>
            <p:spPr bwMode="auto">
              <a:xfrm>
                <a:off x="2738" y="206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3854" name="Freeform 495"/>
              <p:cNvSpPr>
                <a:spLocks/>
              </p:cNvSpPr>
              <p:nvPr/>
            </p:nvSpPr>
            <p:spPr bwMode="auto">
              <a:xfrm>
                <a:off x="2750" y="205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23855" name="Line 496"/>
              <p:cNvSpPr>
                <a:spLocks noChangeShapeType="1"/>
              </p:cNvSpPr>
              <p:nvPr/>
            </p:nvSpPr>
            <p:spPr bwMode="auto">
              <a:xfrm flipV="1">
                <a:off x="2736" y="2056"/>
                <a:ext cx="13" cy="10"/>
              </a:xfrm>
              <a:prstGeom prst="line">
                <a:avLst/>
              </a:prstGeom>
              <a:noFill/>
              <a:ln w="4763">
                <a:solidFill>
                  <a:srgbClr val="D8C6E0"/>
                </a:solidFill>
                <a:round/>
                <a:headEnd/>
                <a:tailEnd/>
              </a:ln>
            </p:spPr>
            <p:txBody>
              <a:bodyPr/>
              <a:lstStyle/>
              <a:p>
                <a:pPr algn="l" rtl="0"/>
                <a:endParaRPr lang="en-US"/>
              </a:p>
            </p:txBody>
          </p:sp>
          <p:sp>
            <p:nvSpPr>
              <p:cNvPr id="23856" name="Freeform 497"/>
              <p:cNvSpPr>
                <a:spLocks/>
              </p:cNvSpPr>
              <p:nvPr/>
            </p:nvSpPr>
            <p:spPr bwMode="auto">
              <a:xfrm>
                <a:off x="2688" y="2056"/>
                <a:ext cx="39" cy="16"/>
              </a:xfrm>
              <a:custGeom>
                <a:avLst/>
                <a:gdLst>
                  <a:gd name="T0" fmla="*/ 24 w 39"/>
                  <a:gd name="T1" fmla="*/ 0 h 16"/>
                  <a:gd name="T2" fmla="*/ 39 w 39"/>
                  <a:gd name="T3" fmla="*/ 16 h 16"/>
                  <a:gd name="T4" fmla="*/ 0 w 39"/>
                  <a:gd name="T5" fmla="*/ 16 h 16"/>
                  <a:gd name="T6" fmla="*/ 0 60000 65536"/>
                  <a:gd name="T7" fmla="*/ 0 60000 65536"/>
                  <a:gd name="T8" fmla="*/ 0 60000 65536"/>
                  <a:gd name="T9" fmla="*/ 0 w 39"/>
                  <a:gd name="T10" fmla="*/ 0 h 16"/>
                  <a:gd name="T11" fmla="*/ 39 w 39"/>
                  <a:gd name="T12" fmla="*/ 16 h 16"/>
                </a:gdLst>
                <a:ahLst/>
                <a:cxnLst>
                  <a:cxn ang="T6">
                    <a:pos x="T0" y="T1"/>
                  </a:cxn>
                  <a:cxn ang="T7">
                    <a:pos x="T2" y="T3"/>
                  </a:cxn>
                  <a:cxn ang="T8">
                    <a:pos x="T4" y="T5"/>
                  </a:cxn>
                </a:cxnLst>
                <a:rect l="T9" t="T10" r="T11" b="T12"/>
                <a:pathLst>
                  <a:path w="39" h="16">
                    <a:moveTo>
                      <a:pt x="24" y="0"/>
                    </a:moveTo>
                    <a:lnTo>
                      <a:pt x="39" y="16"/>
                    </a:lnTo>
                    <a:lnTo>
                      <a:pt x="0" y="16"/>
                    </a:lnTo>
                  </a:path>
                </a:pathLst>
              </a:custGeom>
              <a:noFill/>
              <a:ln w="4763">
                <a:solidFill>
                  <a:srgbClr val="D8C6E0"/>
                </a:solidFill>
                <a:prstDash val="solid"/>
                <a:round/>
                <a:headEnd/>
                <a:tailEnd/>
              </a:ln>
            </p:spPr>
            <p:txBody>
              <a:bodyPr/>
              <a:lstStyle/>
              <a:p>
                <a:pPr algn="l" rtl="0"/>
                <a:endParaRPr lang="en-US"/>
              </a:p>
            </p:txBody>
          </p:sp>
          <p:sp>
            <p:nvSpPr>
              <p:cNvPr id="23857" name="Freeform 498"/>
              <p:cNvSpPr>
                <a:spLocks/>
              </p:cNvSpPr>
              <p:nvPr/>
            </p:nvSpPr>
            <p:spPr bwMode="auto">
              <a:xfrm>
                <a:off x="2714" y="205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3858" name="Freeform 499"/>
              <p:cNvSpPr>
                <a:spLocks/>
              </p:cNvSpPr>
              <p:nvPr/>
            </p:nvSpPr>
            <p:spPr bwMode="auto">
              <a:xfrm>
                <a:off x="2690"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3859" name="Freeform 500"/>
              <p:cNvSpPr>
                <a:spLocks/>
              </p:cNvSpPr>
              <p:nvPr/>
            </p:nvSpPr>
            <p:spPr bwMode="auto">
              <a:xfrm>
                <a:off x="2694" y="2057"/>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D8C6E0"/>
              </a:solidFill>
              <a:ln w="9525">
                <a:noFill/>
                <a:round/>
                <a:headEnd/>
                <a:tailEnd/>
              </a:ln>
            </p:spPr>
            <p:txBody>
              <a:bodyPr/>
              <a:lstStyle/>
              <a:p>
                <a:pPr algn="l" rtl="0"/>
                <a:endParaRPr lang="en-US"/>
              </a:p>
            </p:txBody>
          </p:sp>
          <p:sp>
            <p:nvSpPr>
              <p:cNvPr id="23860" name="Freeform 501"/>
              <p:cNvSpPr>
                <a:spLocks/>
              </p:cNvSpPr>
              <p:nvPr/>
            </p:nvSpPr>
            <p:spPr bwMode="auto">
              <a:xfrm>
                <a:off x="2680" y="2068"/>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pPr algn="l" rtl="0"/>
                <a:endParaRPr lang="en-US"/>
              </a:p>
            </p:txBody>
          </p:sp>
          <p:sp>
            <p:nvSpPr>
              <p:cNvPr id="23861" name="Line 502"/>
              <p:cNvSpPr>
                <a:spLocks noChangeShapeType="1"/>
              </p:cNvSpPr>
              <p:nvPr/>
            </p:nvSpPr>
            <p:spPr bwMode="auto">
              <a:xfrm flipH="1">
                <a:off x="2679" y="2055"/>
                <a:ext cx="14" cy="12"/>
              </a:xfrm>
              <a:prstGeom prst="line">
                <a:avLst/>
              </a:prstGeom>
              <a:noFill/>
              <a:ln w="4763">
                <a:solidFill>
                  <a:srgbClr val="D8C6E0"/>
                </a:solidFill>
                <a:round/>
                <a:headEnd/>
                <a:tailEnd/>
              </a:ln>
            </p:spPr>
            <p:txBody>
              <a:bodyPr/>
              <a:lstStyle/>
              <a:p>
                <a:pPr algn="l" rtl="0"/>
                <a:endParaRPr lang="en-US"/>
              </a:p>
            </p:txBody>
          </p:sp>
          <p:sp>
            <p:nvSpPr>
              <p:cNvPr id="23862" name="Line 503"/>
              <p:cNvSpPr>
                <a:spLocks noChangeShapeType="1"/>
              </p:cNvSpPr>
              <p:nvPr/>
            </p:nvSpPr>
            <p:spPr bwMode="auto">
              <a:xfrm flipH="1">
                <a:off x="2617" y="2055"/>
                <a:ext cx="13" cy="11"/>
              </a:xfrm>
              <a:prstGeom prst="line">
                <a:avLst/>
              </a:prstGeom>
              <a:noFill/>
              <a:ln w="4763">
                <a:solidFill>
                  <a:srgbClr val="D8C6E0"/>
                </a:solidFill>
                <a:round/>
                <a:headEnd/>
                <a:tailEnd/>
              </a:ln>
            </p:spPr>
            <p:txBody>
              <a:bodyPr/>
              <a:lstStyle/>
              <a:p>
                <a:pPr algn="l" rtl="0"/>
                <a:endParaRPr lang="en-US"/>
              </a:p>
            </p:txBody>
          </p:sp>
          <p:sp>
            <p:nvSpPr>
              <p:cNvPr id="23863" name="Freeform 504"/>
              <p:cNvSpPr>
                <a:spLocks/>
              </p:cNvSpPr>
              <p:nvPr/>
            </p:nvSpPr>
            <p:spPr bwMode="auto">
              <a:xfrm>
                <a:off x="2632"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23864" name="Freeform 505"/>
              <p:cNvSpPr>
                <a:spLocks/>
              </p:cNvSpPr>
              <p:nvPr/>
            </p:nvSpPr>
            <p:spPr bwMode="auto">
              <a:xfrm>
                <a:off x="2618" y="2067"/>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pPr algn="l" rtl="0"/>
                <a:endParaRPr lang="en-US"/>
              </a:p>
            </p:txBody>
          </p:sp>
          <p:sp>
            <p:nvSpPr>
              <p:cNvPr id="23865" name="Freeform 506"/>
              <p:cNvSpPr>
                <a:spLocks/>
              </p:cNvSpPr>
              <p:nvPr/>
            </p:nvSpPr>
            <p:spPr bwMode="auto">
              <a:xfrm>
                <a:off x="2577"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23866" name="Freeform 507"/>
              <p:cNvSpPr>
                <a:spLocks/>
              </p:cNvSpPr>
              <p:nvPr/>
            </p:nvSpPr>
            <p:spPr bwMode="auto">
              <a:xfrm>
                <a:off x="2562" y="2066"/>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3867" name="Line 508"/>
              <p:cNvSpPr>
                <a:spLocks noChangeShapeType="1"/>
              </p:cNvSpPr>
              <p:nvPr/>
            </p:nvSpPr>
            <p:spPr bwMode="auto">
              <a:xfrm flipH="1">
                <a:off x="2560" y="2055"/>
                <a:ext cx="16" cy="10"/>
              </a:xfrm>
              <a:prstGeom prst="line">
                <a:avLst/>
              </a:prstGeom>
              <a:noFill/>
              <a:ln w="4763">
                <a:solidFill>
                  <a:srgbClr val="D8C6E0"/>
                </a:solidFill>
                <a:round/>
                <a:headEnd/>
                <a:tailEnd/>
              </a:ln>
            </p:spPr>
            <p:txBody>
              <a:bodyPr/>
              <a:lstStyle/>
              <a:p>
                <a:pPr algn="l" rtl="0"/>
                <a:endParaRPr lang="en-US"/>
              </a:p>
            </p:txBody>
          </p:sp>
          <p:sp>
            <p:nvSpPr>
              <p:cNvPr id="23868" name="Freeform 509"/>
              <p:cNvSpPr>
                <a:spLocks/>
              </p:cNvSpPr>
              <p:nvPr/>
            </p:nvSpPr>
            <p:spPr bwMode="auto">
              <a:xfrm>
                <a:off x="2566" y="2055"/>
                <a:ext cx="39" cy="17"/>
              </a:xfrm>
              <a:custGeom>
                <a:avLst/>
                <a:gdLst>
                  <a:gd name="T0" fmla="*/ 26 w 39"/>
                  <a:gd name="T1" fmla="*/ 0 h 17"/>
                  <a:gd name="T2" fmla="*/ 39 w 39"/>
                  <a:gd name="T3" fmla="*/ 17 h 17"/>
                  <a:gd name="T4" fmla="*/ 0 w 39"/>
                  <a:gd name="T5" fmla="*/ 17 h 17"/>
                  <a:gd name="T6" fmla="*/ 0 60000 65536"/>
                  <a:gd name="T7" fmla="*/ 0 60000 65536"/>
                  <a:gd name="T8" fmla="*/ 0 60000 65536"/>
                  <a:gd name="T9" fmla="*/ 0 w 39"/>
                  <a:gd name="T10" fmla="*/ 0 h 17"/>
                  <a:gd name="T11" fmla="*/ 39 w 39"/>
                  <a:gd name="T12" fmla="*/ 17 h 17"/>
                </a:gdLst>
                <a:ahLst/>
                <a:cxnLst>
                  <a:cxn ang="T6">
                    <a:pos x="T0" y="T1"/>
                  </a:cxn>
                  <a:cxn ang="T7">
                    <a:pos x="T2" y="T3"/>
                  </a:cxn>
                  <a:cxn ang="T8">
                    <a:pos x="T4" y="T5"/>
                  </a:cxn>
                </a:cxnLst>
                <a:rect l="T9" t="T10" r="T11" b="T12"/>
                <a:pathLst>
                  <a:path w="39" h="17">
                    <a:moveTo>
                      <a:pt x="26" y="0"/>
                    </a:moveTo>
                    <a:lnTo>
                      <a:pt x="39" y="17"/>
                    </a:lnTo>
                    <a:lnTo>
                      <a:pt x="0" y="17"/>
                    </a:lnTo>
                  </a:path>
                </a:pathLst>
              </a:custGeom>
              <a:noFill/>
              <a:ln w="4763">
                <a:solidFill>
                  <a:srgbClr val="D8C6E0"/>
                </a:solidFill>
                <a:prstDash val="solid"/>
                <a:round/>
                <a:headEnd/>
                <a:tailEnd/>
              </a:ln>
            </p:spPr>
            <p:txBody>
              <a:bodyPr/>
              <a:lstStyle/>
              <a:p>
                <a:pPr algn="l" rtl="0"/>
                <a:endParaRPr lang="en-US"/>
              </a:p>
            </p:txBody>
          </p:sp>
          <p:sp>
            <p:nvSpPr>
              <p:cNvPr id="23869" name="Freeform 510"/>
              <p:cNvSpPr>
                <a:spLocks/>
              </p:cNvSpPr>
              <p:nvPr/>
            </p:nvSpPr>
            <p:spPr bwMode="auto">
              <a:xfrm>
                <a:off x="2594" y="2056"/>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pPr algn="l" rtl="0"/>
                <a:endParaRPr lang="en-US"/>
              </a:p>
            </p:txBody>
          </p:sp>
          <p:sp>
            <p:nvSpPr>
              <p:cNvPr id="23870" name="Freeform 511"/>
              <p:cNvSpPr>
                <a:spLocks/>
              </p:cNvSpPr>
              <p:nvPr/>
            </p:nvSpPr>
            <p:spPr bwMode="auto">
              <a:xfrm>
                <a:off x="2568"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3871" name="Freeform 512"/>
              <p:cNvSpPr>
                <a:spLocks/>
              </p:cNvSpPr>
              <p:nvPr/>
            </p:nvSpPr>
            <p:spPr bwMode="auto">
              <a:xfrm>
                <a:off x="2653" y="2057"/>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pPr algn="l" rtl="0"/>
                <a:endParaRPr lang="en-US"/>
              </a:p>
            </p:txBody>
          </p:sp>
          <p:sp>
            <p:nvSpPr>
              <p:cNvPr id="23872" name="Freeform 513"/>
              <p:cNvSpPr>
                <a:spLocks/>
              </p:cNvSpPr>
              <p:nvPr/>
            </p:nvSpPr>
            <p:spPr bwMode="auto">
              <a:xfrm>
                <a:off x="2629"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3873" name="Freeform 514"/>
              <p:cNvSpPr>
                <a:spLocks/>
              </p:cNvSpPr>
              <p:nvPr/>
            </p:nvSpPr>
            <p:spPr bwMode="auto">
              <a:xfrm>
                <a:off x="2520" y="1921"/>
                <a:ext cx="24" cy="12"/>
              </a:xfrm>
              <a:custGeom>
                <a:avLst/>
                <a:gdLst>
                  <a:gd name="T0" fmla="*/ 5 w 24"/>
                  <a:gd name="T1" fmla="*/ 8 h 12"/>
                  <a:gd name="T2" fmla="*/ 3 w 24"/>
                  <a:gd name="T3" fmla="*/ 12 h 12"/>
                  <a:gd name="T4" fmla="*/ 1 w 24"/>
                  <a:gd name="T5" fmla="*/ 10 h 12"/>
                  <a:gd name="T6" fmla="*/ 0 w 24"/>
                  <a:gd name="T7" fmla="*/ 8 h 12"/>
                  <a:gd name="T8" fmla="*/ 0 w 24"/>
                  <a:gd name="T9" fmla="*/ 10 h 12"/>
                  <a:gd name="T10" fmla="*/ 0 w 24"/>
                  <a:gd name="T11" fmla="*/ 11 h 12"/>
                  <a:gd name="T12" fmla="*/ 0 w 24"/>
                  <a:gd name="T13" fmla="*/ 12 h 12"/>
                  <a:gd name="T14" fmla="*/ 2 w 24"/>
                  <a:gd name="T15" fmla="*/ 12 h 12"/>
                  <a:gd name="T16" fmla="*/ 6 w 24"/>
                  <a:gd name="T17" fmla="*/ 9 h 12"/>
                  <a:gd name="T18" fmla="*/ 5 w 24"/>
                  <a:gd name="T19" fmla="*/ 5 h 12"/>
                  <a:gd name="T20" fmla="*/ 3 w 24"/>
                  <a:gd name="T21" fmla="*/ 3 h 12"/>
                  <a:gd name="T22" fmla="*/ 5 w 24"/>
                  <a:gd name="T23" fmla="*/ 1 h 12"/>
                  <a:gd name="T24" fmla="*/ 7 w 24"/>
                  <a:gd name="T25" fmla="*/ 3 h 12"/>
                  <a:gd name="T26" fmla="*/ 8 w 24"/>
                  <a:gd name="T27" fmla="*/ 2 h 12"/>
                  <a:gd name="T28" fmla="*/ 8 w 24"/>
                  <a:gd name="T29" fmla="*/ 1 h 12"/>
                  <a:gd name="T30" fmla="*/ 6 w 24"/>
                  <a:gd name="T31" fmla="*/ 0 h 12"/>
                  <a:gd name="T32" fmla="*/ 2 w 24"/>
                  <a:gd name="T33" fmla="*/ 2 h 12"/>
                  <a:gd name="T34" fmla="*/ 7 w 24"/>
                  <a:gd name="T35" fmla="*/ 6 h 12"/>
                  <a:gd name="T36" fmla="*/ 8 w 24"/>
                  <a:gd name="T37" fmla="*/ 5 h 12"/>
                  <a:gd name="T38" fmla="*/ 9 w 24"/>
                  <a:gd name="T39" fmla="*/ 4 h 12"/>
                  <a:gd name="T40" fmla="*/ 7 w 24"/>
                  <a:gd name="T41" fmla="*/ 10 h 12"/>
                  <a:gd name="T42" fmla="*/ 8 w 24"/>
                  <a:gd name="T43" fmla="*/ 12 h 12"/>
                  <a:gd name="T44" fmla="*/ 12 w 24"/>
                  <a:gd name="T45" fmla="*/ 9 h 12"/>
                  <a:gd name="T46" fmla="*/ 12 w 24"/>
                  <a:gd name="T47" fmla="*/ 11 h 12"/>
                  <a:gd name="T48" fmla="*/ 12 w 24"/>
                  <a:gd name="T49" fmla="*/ 12 h 12"/>
                  <a:gd name="T50" fmla="*/ 15 w 24"/>
                  <a:gd name="T51" fmla="*/ 9 h 12"/>
                  <a:gd name="T52" fmla="*/ 15 w 24"/>
                  <a:gd name="T53" fmla="*/ 9 h 12"/>
                  <a:gd name="T54" fmla="*/ 14 w 24"/>
                  <a:gd name="T55" fmla="*/ 11 h 12"/>
                  <a:gd name="T56" fmla="*/ 14 w 24"/>
                  <a:gd name="T57" fmla="*/ 7 h 12"/>
                  <a:gd name="T58" fmla="*/ 15 w 24"/>
                  <a:gd name="T59" fmla="*/ 3 h 12"/>
                  <a:gd name="T60" fmla="*/ 14 w 24"/>
                  <a:gd name="T61" fmla="*/ 3 h 12"/>
                  <a:gd name="T62" fmla="*/ 13 w 24"/>
                  <a:gd name="T63" fmla="*/ 6 h 12"/>
                  <a:gd name="T64" fmla="*/ 10 w 24"/>
                  <a:gd name="T65" fmla="*/ 11 h 12"/>
                  <a:gd name="T66" fmla="*/ 9 w 24"/>
                  <a:gd name="T67" fmla="*/ 10 h 12"/>
                  <a:gd name="T68" fmla="*/ 11 w 24"/>
                  <a:gd name="T69" fmla="*/ 4 h 12"/>
                  <a:gd name="T70" fmla="*/ 9 w 24"/>
                  <a:gd name="T71" fmla="*/ 4 h 12"/>
                  <a:gd name="T72" fmla="*/ 22 w 24"/>
                  <a:gd name="T73" fmla="*/ 3 h 12"/>
                  <a:gd name="T74" fmla="*/ 19 w 24"/>
                  <a:gd name="T75" fmla="*/ 7 h 12"/>
                  <a:gd name="T76" fmla="*/ 19 w 24"/>
                  <a:gd name="T77" fmla="*/ 4 h 12"/>
                  <a:gd name="T78" fmla="*/ 19 w 24"/>
                  <a:gd name="T79" fmla="*/ 3 h 12"/>
                  <a:gd name="T80" fmla="*/ 16 w 24"/>
                  <a:gd name="T81" fmla="*/ 6 h 12"/>
                  <a:gd name="T82" fmla="*/ 16 w 24"/>
                  <a:gd name="T83" fmla="*/ 6 h 12"/>
                  <a:gd name="T84" fmla="*/ 17 w 24"/>
                  <a:gd name="T85" fmla="*/ 4 h 12"/>
                  <a:gd name="T86" fmla="*/ 17 w 24"/>
                  <a:gd name="T87" fmla="*/ 7 h 12"/>
                  <a:gd name="T88" fmla="*/ 16 w 24"/>
                  <a:gd name="T89" fmla="*/ 12 h 12"/>
                  <a:gd name="T90" fmla="*/ 17 w 24"/>
                  <a:gd name="T91" fmla="*/ 11 h 12"/>
                  <a:gd name="T92" fmla="*/ 18 w 24"/>
                  <a:gd name="T93" fmla="*/ 8 h 12"/>
                  <a:gd name="T94" fmla="*/ 21 w 24"/>
                  <a:gd name="T95" fmla="*/ 4 h 12"/>
                  <a:gd name="T96" fmla="*/ 22 w 24"/>
                  <a:gd name="T97" fmla="*/ 4 h 12"/>
                  <a:gd name="T98" fmla="*/ 20 w 24"/>
                  <a:gd name="T99" fmla="*/ 11 h 12"/>
                  <a:gd name="T100" fmla="*/ 21 w 24"/>
                  <a:gd name="T101" fmla="*/ 12 h 12"/>
                  <a:gd name="T102" fmla="*/ 24 w 24"/>
                  <a:gd name="T103" fmla="*/ 9 h 12"/>
                  <a:gd name="T104" fmla="*/ 24 w 24"/>
                  <a:gd name="T105" fmla="*/ 8 h 12"/>
                  <a:gd name="T106" fmla="*/ 22 w 24"/>
                  <a:gd name="T107" fmla="*/ 11 h 12"/>
                  <a:gd name="T108" fmla="*/ 23 w 24"/>
                  <a:gd name="T109" fmla="*/ 6 h 12"/>
                  <a:gd name="T110" fmla="*/ 23 w 24"/>
                  <a:gd name="T111" fmla="*/ 3 h 1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4"/>
                  <a:gd name="T169" fmla="*/ 0 h 12"/>
                  <a:gd name="T170" fmla="*/ 24 w 24"/>
                  <a:gd name="T171" fmla="*/ 12 h 1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4" h="12">
                    <a:moveTo>
                      <a:pt x="2" y="3"/>
                    </a:moveTo>
                    <a:lnTo>
                      <a:pt x="2" y="4"/>
                    </a:lnTo>
                    <a:lnTo>
                      <a:pt x="2" y="5"/>
                    </a:lnTo>
                    <a:lnTo>
                      <a:pt x="3" y="6"/>
                    </a:lnTo>
                    <a:lnTo>
                      <a:pt x="4" y="7"/>
                    </a:lnTo>
                    <a:lnTo>
                      <a:pt x="4" y="8"/>
                    </a:lnTo>
                    <a:lnTo>
                      <a:pt x="5" y="8"/>
                    </a:lnTo>
                    <a:lnTo>
                      <a:pt x="5" y="9"/>
                    </a:lnTo>
                    <a:lnTo>
                      <a:pt x="5" y="10"/>
                    </a:lnTo>
                    <a:lnTo>
                      <a:pt x="4" y="11"/>
                    </a:lnTo>
                    <a:lnTo>
                      <a:pt x="3" y="11"/>
                    </a:lnTo>
                    <a:lnTo>
                      <a:pt x="3" y="12"/>
                    </a:lnTo>
                    <a:lnTo>
                      <a:pt x="2" y="12"/>
                    </a:lnTo>
                    <a:lnTo>
                      <a:pt x="2" y="11"/>
                    </a:lnTo>
                    <a:lnTo>
                      <a:pt x="1" y="11"/>
                    </a:lnTo>
                    <a:lnTo>
                      <a:pt x="1" y="10"/>
                    </a:lnTo>
                    <a:lnTo>
                      <a:pt x="1" y="9"/>
                    </a:lnTo>
                    <a:lnTo>
                      <a:pt x="1" y="8"/>
                    </a:lnTo>
                    <a:lnTo>
                      <a:pt x="0" y="8"/>
                    </a:lnTo>
                    <a:lnTo>
                      <a:pt x="0" y="9"/>
                    </a:lnTo>
                    <a:lnTo>
                      <a:pt x="0" y="10"/>
                    </a:lnTo>
                    <a:lnTo>
                      <a:pt x="0" y="11"/>
                    </a:lnTo>
                    <a:lnTo>
                      <a:pt x="0" y="12"/>
                    </a:lnTo>
                    <a:lnTo>
                      <a:pt x="1" y="12"/>
                    </a:lnTo>
                    <a:lnTo>
                      <a:pt x="2" y="12"/>
                    </a:lnTo>
                    <a:lnTo>
                      <a:pt x="3" y="12"/>
                    </a:lnTo>
                    <a:lnTo>
                      <a:pt x="4" y="12"/>
                    </a:lnTo>
                    <a:lnTo>
                      <a:pt x="5" y="11"/>
                    </a:lnTo>
                    <a:lnTo>
                      <a:pt x="6" y="10"/>
                    </a:lnTo>
                    <a:lnTo>
                      <a:pt x="6" y="9"/>
                    </a:lnTo>
                    <a:lnTo>
                      <a:pt x="6" y="8"/>
                    </a:lnTo>
                    <a:lnTo>
                      <a:pt x="6" y="7"/>
                    </a:lnTo>
                    <a:lnTo>
                      <a:pt x="6" y="6"/>
                    </a:lnTo>
                    <a:lnTo>
                      <a:pt x="5" y="6"/>
                    </a:lnTo>
                    <a:lnTo>
                      <a:pt x="5" y="5"/>
                    </a:lnTo>
                    <a:lnTo>
                      <a:pt x="5" y="4"/>
                    </a:lnTo>
                    <a:lnTo>
                      <a:pt x="4" y="4"/>
                    </a:lnTo>
                    <a:lnTo>
                      <a:pt x="3" y="3"/>
                    </a:lnTo>
                    <a:lnTo>
                      <a:pt x="3" y="2"/>
                    </a:lnTo>
                    <a:lnTo>
                      <a:pt x="3" y="1"/>
                    </a:lnTo>
                    <a:lnTo>
                      <a:pt x="4" y="1"/>
                    </a:lnTo>
                    <a:lnTo>
                      <a:pt x="5" y="1"/>
                    </a:lnTo>
                    <a:lnTo>
                      <a:pt x="5" y="0"/>
                    </a:lnTo>
                    <a:lnTo>
                      <a:pt x="6" y="1"/>
                    </a:lnTo>
                    <a:lnTo>
                      <a:pt x="7" y="2"/>
                    </a:lnTo>
                    <a:lnTo>
                      <a:pt x="7" y="3"/>
                    </a:lnTo>
                    <a:lnTo>
                      <a:pt x="8" y="2"/>
                    </a:lnTo>
                    <a:lnTo>
                      <a:pt x="8" y="1"/>
                    </a:lnTo>
                    <a:lnTo>
                      <a:pt x="8" y="0"/>
                    </a:lnTo>
                    <a:lnTo>
                      <a:pt x="7" y="0"/>
                    </a:lnTo>
                    <a:lnTo>
                      <a:pt x="6" y="0"/>
                    </a:lnTo>
                    <a:lnTo>
                      <a:pt x="5" y="0"/>
                    </a:lnTo>
                    <a:lnTo>
                      <a:pt x="4" y="0"/>
                    </a:lnTo>
                    <a:lnTo>
                      <a:pt x="3" y="1"/>
                    </a:lnTo>
                    <a:lnTo>
                      <a:pt x="2" y="1"/>
                    </a:lnTo>
                    <a:lnTo>
                      <a:pt x="2" y="2"/>
                    </a:lnTo>
                    <a:lnTo>
                      <a:pt x="2" y="3"/>
                    </a:lnTo>
                    <a:lnTo>
                      <a:pt x="7" y="6"/>
                    </a:lnTo>
                    <a:lnTo>
                      <a:pt x="8" y="6"/>
                    </a:lnTo>
                    <a:lnTo>
                      <a:pt x="8" y="5"/>
                    </a:lnTo>
                    <a:lnTo>
                      <a:pt x="8" y="4"/>
                    </a:lnTo>
                    <a:lnTo>
                      <a:pt x="9" y="4"/>
                    </a:lnTo>
                    <a:lnTo>
                      <a:pt x="9" y="5"/>
                    </a:lnTo>
                    <a:lnTo>
                      <a:pt x="9" y="6"/>
                    </a:lnTo>
                    <a:lnTo>
                      <a:pt x="8" y="6"/>
                    </a:lnTo>
                    <a:lnTo>
                      <a:pt x="8" y="7"/>
                    </a:lnTo>
                    <a:lnTo>
                      <a:pt x="8" y="8"/>
                    </a:lnTo>
                    <a:lnTo>
                      <a:pt x="7" y="9"/>
                    </a:lnTo>
                    <a:lnTo>
                      <a:pt x="7" y="10"/>
                    </a:lnTo>
                    <a:lnTo>
                      <a:pt x="7" y="11"/>
                    </a:lnTo>
                    <a:lnTo>
                      <a:pt x="7" y="12"/>
                    </a:lnTo>
                    <a:lnTo>
                      <a:pt x="8" y="12"/>
                    </a:lnTo>
                    <a:lnTo>
                      <a:pt x="9" y="12"/>
                    </a:lnTo>
                    <a:lnTo>
                      <a:pt x="10" y="11"/>
                    </a:lnTo>
                    <a:lnTo>
                      <a:pt x="11" y="10"/>
                    </a:lnTo>
                    <a:lnTo>
                      <a:pt x="11" y="9"/>
                    </a:lnTo>
                    <a:lnTo>
                      <a:pt x="12" y="9"/>
                    </a:lnTo>
                    <a:lnTo>
                      <a:pt x="12" y="8"/>
                    </a:lnTo>
                    <a:lnTo>
                      <a:pt x="12" y="9"/>
                    </a:lnTo>
                    <a:lnTo>
                      <a:pt x="12" y="10"/>
                    </a:lnTo>
                    <a:lnTo>
                      <a:pt x="12" y="11"/>
                    </a:lnTo>
                    <a:lnTo>
                      <a:pt x="12" y="12"/>
                    </a:lnTo>
                    <a:lnTo>
                      <a:pt x="13" y="12"/>
                    </a:lnTo>
                    <a:lnTo>
                      <a:pt x="14" y="11"/>
                    </a:lnTo>
                    <a:lnTo>
                      <a:pt x="15" y="10"/>
                    </a:lnTo>
                    <a:lnTo>
                      <a:pt x="15" y="9"/>
                    </a:lnTo>
                    <a:lnTo>
                      <a:pt x="15" y="8"/>
                    </a:lnTo>
                    <a:lnTo>
                      <a:pt x="15" y="9"/>
                    </a:lnTo>
                    <a:lnTo>
                      <a:pt x="14" y="10"/>
                    </a:lnTo>
                    <a:lnTo>
                      <a:pt x="14" y="11"/>
                    </a:lnTo>
                    <a:lnTo>
                      <a:pt x="13" y="11"/>
                    </a:lnTo>
                    <a:lnTo>
                      <a:pt x="13" y="10"/>
                    </a:lnTo>
                    <a:lnTo>
                      <a:pt x="14" y="9"/>
                    </a:lnTo>
                    <a:lnTo>
                      <a:pt x="14" y="8"/>
                    </a:lnTo>
                    <a:lnTo>
                      <a:pt x="14" y="7"/>
                    </a:lnTo>
                    <a:lnTo>
                      <a:pt x="15" y="6"/>
                    </a:lnTo>
                    <a:lnTo>
                      <a:pt x="15" y="4"/>
                    </a:lnTo>
                    <a:lnTo>
                      <a:pt x="15" y="3"/>
                    </a:lnTo>
                    <a:lnTo>
                      <a:pt x="14" y="3"/>
                    </a:lnTo>
                    <a:lnTo>
                      <a:pt x="14" y="4"/>
                    </a:lnTo>
                    <a:lnTo>
                      <a:pt x="13" y="4"/>
                    </a:lnTo>
                    <a:lnTo>
                      <a:pt x="13" y="5"/>
                    </a:lnTo>
                    <a:lnTo>
                      <a:pt x="13" y="6"/>
                    </a:lnTo>
                    <a:lnTo>
                      <a:pt x="13" y="7"/>
                    </a:lnTo>
                    <a:lnTo>
                      <a:pt x="12" y="7"/>
                    </a:lnTo>
                    <a:lnTo>
                      <a:pt x="12" y="8"/>
                    </a:lnTo>
                    <a:lnTo>
                      <a:pt x="11" y="9"/>
                    </a:lnTo>
                    <a:lnTo>
                      <a:pt x="11" y="10"/>
                    </a:lnTo>
                    <a:lnTo>
                      <a:pt x="10" y="10"/>
                    </a:lnTo>
                    <a:lnTo>
                      <a:pt x="10" y="11"/>
                    </a:lnTo>
                    <a:lnTo>
                      <a:pt x="9" y="11"/>
                    </a:lnTo>
                    <a:lnTo>
                      <a:pt x="9" y="10"/>
                    </a:lnTo>
                    <a:lnTo>
                      <a:pt x="9" y="9"/>
                    </a:lnTo>
                    <a:lnTo>
                      <a:pt x="9" y="8"/>
                    </a:lnTo>
                    <a:lnTo>
                      <a:pt x="10" y="7"/>
                    </a:lnTo>
                    <a:lnTo>
                      <a:pt x="10" y="6"/>
                    </a:lnTo>
                    <a:lnTo>
                      <a:pt x="11" y="5"/>
                    </a:lnTo>
                    <a:lnTo>
                      <a:pt x="11" y="4"/>
                    </a:lnTo>
                    <a:lnTo>
                      <a:pt x="11" y="3"/>
                    </a:lnTo>
                    <a:lnTo>
                      <a:pt x="10" y="3"/>
                    </a:lnTo>
                    <a:lnTo>
                      <a:pt x="9" y="3"/>
                    </a:lnTo>
                    <a:lnTo>
                      <a:pt x="9" y="4"/>
                    </a:lnTo>
                    <a:lnTo>
                      <a:pt x="8" y="4"/>
                    </a:lnTo>
                    <a:lnTo>
                      <a:pt x="7" y="5"/>
                    </a:lnTo>
                    <a:lnTo>
                      <a:pt x="7" y="6"/>
                    </a:lnTo>
                    <a:lnTo>
                      <a:pt x="2" y="3"/>
                    </a:lnTo>
                    <a:lnTo>
                      <a:pt x="22" y="3"/>
                    </a:lnTo>
                    <a:lnTo>
                      <a:pt x="21" y="3"/>
                    </a:lnTo>
                    <a:lnTo>
                      <a:pt x="21" y="4"/>
                    </a:lnTo>
                    <a:lnTo>
                      <a:pt x="20" y="4"/>
                    </a:lnTo>
                    <a:lnTo>
                      <a:pt x="20" y="5"/>
                    </a:lnTo>
                    <a:lnTo>
                      <a:pt x="19" y="6"/>
                    </a:lnTo>
                    <a:lnTo>
                      <a:pt x="19" y="7"/>
                    </a:lnTo>
                    <a:lnTo>
                      <a:pt x="19" y="6"/>
                    </a:lnTo>
                    <a:lnTo>
                      <a:pt x="19" y="5"/>
                    </a:lnTo>
                    <a:lnTo>
                      <a:pt x="19" y="4"/>
                    </a:lnTo>
                    <a:lnTo>
                      <a:pt x="19" y="3"/>
                    </a:lnTo>
                    <a:lnTo>
                      <a:pt x="18" y="3"/>
                    </a:lnTo>
                    <a:lnTo>
                      <a:pt x="17" y="3"/>
                    </a:lnTo>
                    <a:lnTo>
                      <a:pt x="17" y="4"/>
                    </a:lnTo>
                    <a:lnTo>
                      <a:pt x="16" y="5"/>
                    </a:lnTo>
                    <a:lnTo>
                      <a:pt x="16" y="6"/>
                    </a:lnTo>
                    <a:lnTo>
                      <a:pt x="16" y="5"/>
                    </a:lnTo>
                    <a:lnTo>
                      <a:pt x="17" y="5"/>
                    </a:lnTo>
                    <a:lnTo>
                      <a:pt x="17" y="4"/>
                    </a:lnTo>
                    <a:lnTo>
                      <a:pt x="18" y="4"/>
                    </a:lnTo>
                    <a:lnTo>
                      <a:pt x="18" y="5"/>
                    </a:lnTo>
                    <a:lnTo>
                      <a:pt x="17" y="5"/>
                    </a:lnTo>
                    <a:lnTo>
                      <a:pt x="17" y="6"/>
                    </a:lnTo>
                    <a:lnTo>
                      <a:pt x="17" y="7"/>
                    </a:lnTo>
                    <a:lnTo>
                      <a:pt x="17" y="8"/>
                    </a:lnTo>
                    <a:lnTo>
                      <a:pt x="16" y="9"/>
                    </a:lnTo>
                    <a:lnTo>
                      <a:pt x="16" y="11"/>
                    </a:lnTo>
                    <a:lnTo>
                      <a:pt x="16" y="12"/>
                    </a:lnTo>
                    <a:lnTo>
                      <a:pt x="17" y="12"/>
                    </a:lnTo>
                    <a:lnTo>
                      <a:pt x="17" y="11"/>
                    </a:lnTo>
                    <a:lnTo>
                      <a:pt x="17" y="10"/>
                    </a:lnTo>
                    <a:lnTo>
                      <a:pt x="18" y="10"/>
                    </a:lnTo>
                    <a:lnTo>
                      <a:pt x="18" y="9"/>
                    </a:lnTo>
                    <a:lnTo>
                      <a:pt x="18" y="8"/>
                    </a:lnTo>
                    <a:lnTo>
                      <a:pt x="19" y="7"/>
                    </a:lnTo>
                    <a:lnTo>
                      <a:pt x="19" y="6"/>
                    </a:lnTo>
                    <a:lnTo>
                      <a:pt x="20" y="5"/>
                    </a:lnTo>
                    <a:lnTo>
                      <a:pt x="21" y="4"/>
                    </a:lnTo>
                    <a:lnTo>
                      <a:pt x="22" y="4"/>
                    </a:lnTo>
                    <a:lnTo>
                      <a:pt x="22" y="5"/>
                    </a:lnTo>
                    <a:lnTo>
                      <a:pt x="21" y="6"/>
                    </a:lnTo>
                    <a:lnTo>
                      <a:pt x="21" y="7"/>
                    </a:lnTo>
                    <a:lnTo>
                      <a:pt x="21" y="8"/>
                    </a:lnTo>
                    <a:lnTo>
                      <a:pt x="21" y="9"/>
                    </a:lnTo>
                    <a:lnTo>
                      <a:pt x="20" y="10"/>
                    </a:lnTo>
                    <a:lnTo>
                      <a:pt x="20" y="11"/>
                    </a:lnTo>
                    <a:lnTo>
                      <a:pt x="21" y="12"/>
                    </a:lnTo>
                    <a:lnTo>
                      <a:pt x="22" y="11"/>
                    </a:lnTo>
                    <a:lnTo>
                      <a:pt x="23" y="11"/>
                    </a:lnTo>
                    <a:lnTo>
                      <a:pt x="23" y="10"/>
                    </a:lnTo>
                    <a:lnTo>
                      <a:pt x="24" y="9"/>
                    </a:lnTo>
                    <a:lnTo>
                      <a:pt x="24" y="8"/>
                    </a:lnTo>
                    <a:lnTo>
                      <a:pt x="24" y="9"/>
                    </a:lnTo>
                    <a:lnTo>
                      <a:pt x="23" y="9"/>
                    </a:lnTo>
                    <a:lnTo>
                      <a:pt x="22" y="10"/>
                    </a:lnTo>
                    <a:lnTo>
                      <a:pt x="22" y="11"/>
                    </a:lnTo>
                    <a:lnTo>
                      <a:pt x="22" y="10"/>
                    </a:lnTo>
                    <a:lnTo>
                      <a:pt x="22" y="9"/>
                    </a:lnTo>
                    <a:lnTo>
                      <a:pt x="22" y="8"/>
                    </a:lnTo>
                    <a:lnTo>
                      <a:pt x="23" y="7"/>
                    </a:lnTo>
                    <a:lnTo>
                      <a:pt x="23" y="6"/>
                    </a:lnTo>
                    <a:lnTo>
                      <a:pt x="24" y="5"/>
                    </a:lnTo>
                    <a:lnTo>
                      <a:pt x="24" y="4"/>
                    </a:lnTo>
                    <a:lnTo>
                      <a:pt x="23" y="3"/>
                    </a:lnTo>
                    <a:lnTo>
                      <a:pt x="22" y="3"/>
                    </a:lnTo>
                    <a:lnTo>
                      <a:pt x="2" y="3"/>
                    </a:lnTo>
                    <a:close/>
                  </a:path>
                </a:pathLst>
              </a:custGeom>
              <a:solidFill>
                <a:srgbClr val="FFFFFF"/>
              </a:solidFill>
              <a:ln w="9525">
                <a:noFill/>
                <a:round/>
                <a:headEnd/>
                <a:tailEnd/>
              </a:ln>
            </p:spPr>
            <p:txBody>
              <a:bodyPr/>
              <a:lstStyle/>
              <a:p>
                <a:pPr algn="l" rtl="0"/>
                <a:endParaRPr lang="en-US"/>
              </a:p>
            </p:txBody>
          </p:sp>
          <p:sp>
            <p:nvSpPr>
              <p:cNvPr id="23874" name="Freeform 515"/>
              <p:cNvSpPr>
                <a:spLocks/>
              </p:cNvSpPr>
              <p:nvPr/>
            </p:nvSpPr>
            <p:spPr bwMode="auto">
              <a:xfrm>
                <a:off x="2503" y="1924"/>
                <a:ext cx="5" cy="5"/>
              </a:xfrm>
              <a:custGeom>
                <a:avLst/>
                <a:gdLst>
                  <a:gd name="T0" fmla="*/ 2 w 5"/>
                  <a:gd name="T1" fmla="*/ 4 h 5"/>
                  <a:gd name="T2" fmla="*/ 2 w 5"/>
                  <a:gd name="T3" fmla="*/ 4 h 5"/>
                  <a:gd name="T4" fmla="*/ 2 w 5"/>
                  <a:gd name="T5" fmla="*/ 5 h 5"/>
                  <a:gd name="T6" fmla="*/ 2 w 5"/>
                  <a:gd name="T7" fmla="*/ 5 h 5"/>
                  <a:gd name="T8" fmla="*/ 1 w 5"/>
                  <a:gd name="T9" fmla="*/ 5 h 5"/>
                  <a:gd name="T10" fmla="*/ 1 w 5"/>
                  <a:gd name="T11" fmla="*/ 5 h 5"/>
                  <a:gd name="T12" fmla="*/ 1 w 5"/>
                  <a:gd name="T13" fmla="*/ 5 h 5"/>
                  <a:gd name="T14" fmla="*/ 1 w 5"/>
                  <a:gd name="T15" fmla="*/ 4 h 5"/>
                  <a:gd name="T16" fmla="*/ 1 w 5"/>
                  <a:gd name="T17" fmla="*/ 4 h 5"/>
                  <a:gd name="T18" fmla="*/ 0 w 5"/>
                  <a:gd name="T19" fmla="*/ 4 h 5"/>
                  <a:gd name="T20" fmla="*/ 0 w 5"/>
                  <a:gd name="T21" fmla="*/ 4 h 5"/>
                  <a:gd name="T22" fmla="*/ 0 w 5"/>
                  <a:gd name="T23" fmla="*/ 4 h 5"/>
                  <a:gd name="T24" fmla="*/ 0 w 5"/>
                  <a:gd name="T25" fmla="*/ 3 h 5"/>
                  <a:gd name="T26" fmla="*/ 0 w 5"/>
                  <a:gd name="T27" fmla="*/ 3 h 5"/>
                  <a:gd name="T28" fmla="*/ 0 w 5"/>
                  <a:gd name="T29" fmla="*/ 3 h 5"/>
                  <a:gd name="T30" fmla="*/ 0 w 5"/>
                  <a:gd name="T31" fmla="*/ 3 h 5"/>
                  <a:gd name="T32" fmla="*/ 0 w 5"/>
                  <a:gd name="T33" fmla="*/ 3 h 5"/>
                  <a:gd name="T34" fmla="*/ 3 w 5"/>
                  <a:gd name="T35" fmla="*/ 0 h 5"/>
                  <a:gd name="T36" fmla="*/ 4 w 5"/>
                  <a:gd name="T37" fmla="*/ 0 h 5"/>
                  <a:gd name="T38" fmla="*/ 1 w 5"/>
                  <a:gd name="T39" fmla="*/ 3 h 5"/>
                  <a:gd name="T40" fmla="*/ 1 w 5"/>
                  <a:gd name="T41" fmla="*/ 4 h 5"/>
                  <a:gd name="T42" fmla="*/ 4 w 5"/>
                  <a:gd name="T43" fmla="*/ 0 h 5"/>
                  <a:gd name="T44" fmla="*/ 5 w 5"/>
                  <a:gd name="T45" fmla="*/ 1 h 5"/>
                  <a:gd name="T46" fmla="*/ 2 w 5"/>
                  <a:gd name="T47" fmla="*/ 4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4"/>
                    </a:moveTo>
                    <a:lnTo>
                      <a:pt x="2" y="4"/>
                    </a:lnTo>
                    <a:lnTo>
                      <a:pt x="2" y="5"/>
                    </a:lnTo>
                    <a:lnTo>
                      <a:pt x="1" y="5"/>
                    </a:lnTo>
                    <a:lnTo>
                      <a:pt x="1" y="4"/>
                    </a:lnTo>
                    <a:lnTo>
                      <a:pt x="0" y="4"/>
                    </a:lnTo>
                    <a:lnTo>
                      <a:pt x="0" y="3"/>
                    </a:lnTo>
                    <a:lnTo>
                      <a:pt x="3" y="0"/>
                    </a:lnTo>
                    <a:lnTo>
                      <a:pt x="4" y="0"/>
                    </a:lnTo>
                    <a:lnTo>
                      <a:pt x="1" y="3"/>
                    </a:lnTo>
                    <a:lnTo>
                      <a:pt x="1" y="4"/>
                    </a:lnTo>
                    <a:lnTo>
                      <a:pt x="4" y="0"/>
                    </a:lnTo>
                    <a:lnTo>
                      <a:pt x="5" y="1"/>
                    </a:lnTo>
                    <a:lnTo>
                      <a:pt x="2" y="4"/>
                    </a:lnTo>
                    <a:close/>
                  </a:path>
                </a:pathLst>
              </a:custGeom>
              <a:solidFill>
                <a:srgbClr val="FFFFFF"/>
              </a:solidFill>
              <a:ln w="9525">
                <a:noFill/>
                <a:round/>
                <a:headEnd/>
                <a:tailEnd/>
              </a:ln>
            </p:spPr>
            <p:txBody>
              <a:bodyPr/>
              <a:lstStyle/>
              <a:p>
                <a:pPr algn="l" rtl="0"/>
                <a:endParaRPr lang="en-US"/>
              </a:p>
            </p:txBody>
          </p:sp>
          <p:sp>
            <p:nvSpPr>
              <p:cNvPr id="23875" name="Freeform 516"/>
              <p:cNvSpPr>
                <a:spLocks/>
              </p:cNvSpPr>
              <p:nvPr/>
            </p:nvSpPr>
            <p:spPr bwMode="auto">
              <a:xfrm>
                <a:off x="2505"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1 h 5"/>
                  <a:gd name="T20" fmla="*/ 5 w 5"/>
                  <a:gd name="T21" fmla="*/ 1 h 5"/>
                  <a:gd name="T22" fmla="*/ 5 w 5"/>
                  <a:gd name="T23" fmla="*/ 1 h 5"/>
                  <a:gd name="T24" fmla="*/ 5 w 5"/>
                  <a:gd name="T25" fmla="*/ 1 h 5"/>
                  <a:gd name="T26" fmla="*/ 5 w 5"/>
                  <a:gd name="T27" fmla="*/ 2 h 5"/>
                  <a:gd name="T28" fmla="*/ 5 w 5"/>
                  <a:gd name="T29" fmla="*/ 2 h 5"/>
                  <a:gd name="T30" fmla="*/ 5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4" y="1"/>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pPr algn="l" rtl="0"/>
                <a:endParaRPr lang="en-US"/>
              </a:p>
            </p:txBody>
          </p:sp>
          <p:sp>
            <p:nvSpPr>
              <p:cNvPr id="23876" name="Freeform 517"/>
              <p:cNvSpPr>
                <a:spLocks/>
              </p:cNvSpPr>
              <p:nvPr/>
            </p:nvSpPr>
            <p:spPr bwMode="auto">
              <a:xfrm>
                <a:off x="2507" y="1930"/>
                <a:ext cx="5" cy="5"/>
              </a:xfrm>
              <a:custGeom>
                <a:avLst/>
                <a:gdLst>
                  <a:gd name="T0" fmla="*/ 5 w 5"/>
                  <a:gd name="T1" fmla="*/ 2 h 5"/>
                  <a:gd name="T2" fmla="*/ 5 w 5"/>
                  <a:gd name="T3" fmla="*/ 3 h 5"/>
                  <a:gd name="T4" fmla="*/ 5 w 5"/>
                  <a:gd name="T5" fmla="*/ 3 h 5"/>
                  <a:gd name="T6" fmla="*/ 5 w 5"/>
                  <a:gd name="T7" fmla="*/ 3 h 5"/>
                  <a:gd name="T8" fmla="*/ 5 w 5"/>
                  <a:gd name="T9" fmla="*/ 3 h 5"/>
                  <a:gd name="T10" fmla="*/ 5 w 5"/>
                  <a:gd name="T11" fmla="*/ 4 h 5"/>
                  <a:gd name="T12" fmla="*/ 5 w 5"/>
                  <a:gd name="T13" fmla="*/ 4 h 5"/>
                  <a:gd name="T14" fmla="*/ 5 w 5"/>
                  <a:gd name="T15" fmla="*/ 4 h 5"/>
                  <a:gd name="T16" fmla="*/ 5 w 5"/>
                  <a:gd name="T17" fmla="*/ 4 h 5"/>
                  <a:gd name="T18" fmla="*/ 4 w 5"/>
                  <a:gd name="T19" fmla="*/ 4 h 5"/>
                  <a:gd name="T20" fmla="*/ 4 w 5"/>
                  <a:gd name="T21" fmla="*/ 5 h 5"/>
                  <a:gd name="T22" fmla="*/ 4 w 5"/>
                  <a:gd name="T23" fmla="*/ 5 h 5"/>
                  <a:gd name="T24" fmla="*/ 4 w 5"/>
                  <a:gd name="T25" fmla="*/ 5 h 5"/>
                  <a:gd name="T26" fmla="*/ 3 w 5"/>
                  <a:gd name="T27" fmla="*/ 5 h 5"/>
                  <a:gd name="T28" fmla="*/ 3 w 5"/>
                  <a:gd name="T29" fmla="*/ 5 h 5"/>
                  <a:gd name="T30" fmla="*/ 3 w 5"/>
                  <a:gd name="T31" fmla="*/ 5 h 5"/>
                  <a:gd name="T32" fmla="*/ 3 w 5"/>
                  <a:gd name="T33" fmla="*/ 4 h 5"/>
                  <a:gd name="T34" fmla="*/ 0 w 5"/>
                  <a:gd name="T35" fmla="*/ 2 h 5"/>
                  <a:gd name="T36" fmla="*/ 0 w 5"/>
                  <a:gd name="T37" fmla="*/ 1 h 5"/>
                  <a:gd name="T38" fmla="*/ 4 w 5"/>
                  <a:gd name="T39" fmla="*/ 3 h 5"/>
                  <a:gd name="T40" fmla="*/ 4 w 5"/>
                  <a:gd name="T41" fmla="*/ 3 h 5"/>
                  <a:gd name="T42" fmla="*/ 1 w 5"/>
                  <a:gd name="T43" fmla="*/ 0 h 5"/>
                  <a:gd name="T44" fmla="*/ 2 w 5"/>
                  <a:gd name="T45" fmla="*/ 0 h 5"/>
                  <a:gd name="T46" fmla="*/ 5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5" y="2"/>
                    </a:moveTo>
                    <a:lnTo>
                      <a:pt x="5" y="3"/>
                    </a:lnTo>
                    <a:lnTo>
                      <a:pt x="5" y="4"/>
                    </a:lnTo>
                    <a:lnTo>
                      <a:pt x="4" y="4"/>
                    </a:lnTo>
                    <a:lnTo>
                      <a:pt x="4" y="5"/>
                    </a:lnTo>
                    <a:lnTo>
                      <a:pt x="3" y="5"/>
                    </a:lnTo>
                    <a:lnTo>
                      <a:pt x="3" y="4"/>
                    </a:lnTo>
                    <a:lnTo>
                      <a:pt x="0" y="2"/>
                    </a:lnTo>
                    <a:lnTo>
                      <a:pt x="0" y="1"/>
                    </a:lnTo>
                    <a:lnTo>
                      <a:pt x="4" y="3"/>
                    </a:lnTo>
                    <a:lnTo>
                      <a:pt x="1" y="0"/>
                    </a:lnTo>
                    <a:lnTo>
                      <a:pt x="2" y="0"/>
                    </a:lnTo>
                    <a:lnTo>
                      <a:pt x="5" y="2"/>
                    </a:lnTo>
                    <a:close/>
                  </a:path>
                </a:pathLst>
              </a:custGeom>
              <a:solidFill>
                <a:srgbClr val="FFFFFF"/>
              </a:solidFill>
              <a:ln w="9525">
                <a:noFill/>
                <a:round/>
                <a:headEnd/>
                <a:tailEnd/>
              </a:ln>
            </p:spPr>
            <p:txBody>
              <a:bodyPr/>
              <a:lstStyle/>
              <a:p>
                <a:pPr algn="l" rtl="0"/>
                <a:endParaRPr lang="en-US"/>
              </a:p>
            </p:txBody>
          </p:sp>
          <p:sp>
            <p:nvSpPr>
              <p:cNvPr id="23877" name="Freeform 518"/>
              <p:cNvSpPr>
                <a:spLocks/>
              </p:cNvSpPr>
              <p:nvPr/>
            </p:nvSpPr>
            <p:spPr bwMode="auto">
              <a:xfrm>
                <a:off x="2509" y="1928"/>
                <a:ext cx="5" cy="5"/>
              </a:xfrm>
              <a:custGeom>
                <a:avLst/>
                <a:gdLst>
                  <a:gd name="T0" fmla="*/ 1 w 5"/>
                  <a:gd name="T1" fmla="*/ 2 h 5"/>
                  <a:gd name="T2" fmla="*/ 0 w 5"/>
                  <a:gd name="T3" fmla="*/ 2 h 5"/>
                  <a:gd name="T4" fmla="*/ 0 w 5"/>
                  <a:gd name="T5" fmla="*/ 2 h 5"/>
                  <a:gd name="T6" fmla="*/ 0 w 5"/>
                  <a:gd name="T7" fmla="*/ 2 h 5"/>
                  <a:gd name="T8" fmla="*/ 0 w 5"/>
                  <a:gd name="T9" fmla="*/ 1 h 5"/>
                  <a:gd name="T10" fmla="*/ 0 w 5"/>
                  <a:gd name="T11" fmla="*/ 1 h 5"/>
                  <a:gd name="T12" fmla="*/ 0 w 5"/>
                  <a:gd name="T13" fmla="*/ 1 h 5"/>
                  <a:gd name="T14" fmla="*/ 0 w 5"/>
                  <a:gd name="T15" fmla="*/ 1 h 5"/>
                  <a:gd name="T16" fmla="*/ 1 w 5"/>
                  <a:gd name="T17" fmla="*/ 0 h 5"/>
                  <a:gd name="T18" fmla="*/ 1 w 5"/>
                  <a:gd name="T19" fmla="*/ 0 h 5"/>
                  <a:gd name="T20" fmla="*/ 1 w 5"/>
                  <a:gd name="T21" fmla="*/ 0 h 5"/>
                  <a:gd name="T22" fmla="*/ 1 w 5"/>
                  <a:gd name="T23" fmla="*/ 0 h 5"/>
                  <a:gd name="T24" fmla="*/ 1 w 5"/>
                  <a:gd name="T25" fmla="*/ 0 h 5"/>
                  <a:gd name="T26" fmla="*/ 2 w 5"/>
                  <a:gd name="T27" fmla="*/ 0 h 5"/>
                  <a:gd name="T28" fmla="*/ 2 w 5"/>
                  <a:gd name="T29" fmla="*/ 0 h 5"/>
                  <a:gd name="T30" fmla="*/ 2 w 5"/>
                  <a:gd name="T31" fmla="*/ 0 h 5"/>
                  <a:gd name="T32" fmla="*/ 3 w 5"/>
                  <a:gd name="T33" fmla="*/ 0 h 5"/>
                  <a:gd name="T34" fmla="*/ 5 w 5"/>
                  <a:gd name="T35" fmla="*/ 3 h 5"/>
                  <a:gd name="T36" fmla="*/ 5 w 5"/>
                  <a:gd name="T37" fmla="*/ 4 h 5"/>
                  <a:gd name="T38" fmla="*/ 2 w 5"/>
                  <a:gd name="T39" fmla="*/ 1 h 5"/>
                  <a:gd name="T40" fmla="*/ 1 w 5"/>
                  <a:gd name="T41" fmla="*/ 1 h 5"/>
                  <a:gd name="T42" fmla="*/ 4 w 5"/>
                  <a:gd name="T43" fmla="*/ 4 h 5"/>
                  <a:gd name="T44" fmla="*/ 4 w 5"/>
                  <a:gd name="T45" fmla="*/ 5 h 5"/>
                  <a:gd name="T46" fmla="*/ 1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1" y="2"/>
                    </a:moveTo>
                    <a:lnTo>
                      <a:pt x="0" y="2"/>
                    </a:lnTo>
                    <a:lnTo>
                      <a:pt x="0" y="1"/>
                    </a:lnTo>
                    <a:lnTo>
                      <a:pt x="1" y="0"/>
                    </a:lnTo>
                    <a:lnTo>
                      <a:pt x="2" y="0"/>
                    </a:lnTo>
                    <a:lnTo>
                      <a:pt x="3" y="0"/>
                    </a:lnTo>
                    <a:lnTo>
                      <a:pt x="5" y="3"/>
                    </a:lnTo>
                    <a:lnTo>
                      <a:pt x="5" y="4"/>
                    </a:lnTo>
                    <a:lnTo>
                      <a:pt x="2" y="1"/>
                    </a:lnTo>
                    <a:lnTo>
                      <a:pt x="1" y="1"/>
                    </a:lnTo>
                    <a:lnTo>
                      <a:pt x="4" y="4"/>
                    </a:lnTo>
                    <a:lnTo>
                      <a:pt x="4" y="5"/>
                    </a:lnTo>
                    <a:lnTo>
                      <a:pt x="1" y="2"/>
                    </a:lnTo>
                    <a:close/>
                  </a:path>
                </a:pathLst>
              </a:custGeom>
              <a:solidFill>
                <a:srgbClr val="FFFFFF"/>
              </a:solidFill>
              <a:ln w="9525">
                <a:noFill/>
                <a:round/>
                <a:headEnd/>
                <a:tailEnd/>
              </a:ln>
            </p:spPr>
            <p:txBody>
              <a:bodyPr/>
              <a:lstStyle/>
              <a:p>
                <a:pPr algn="l" rtl="0"/>
                <a:endParaRPr lang="en-US"/>
              </a:p>
            </p:txBody>
          </p:sp>
          <p:sp>
            <p:nvSpPr>
              <p:cNvPr id="23878" name="Freeform 519"/>
              <p:cNvSpPr>
                <a:spLocks/>
              </p:cNvSpPr>
              <p:nvPr/>
            </p:nvSpPr>
            <p:spPr bwMode="auto">
              <a:xfrm>
                <a:off x="2511" y="1923"/>
                <a:ext cx="5" cy="5"/>
              </a:xfrm>
              <a:custGeom>
                <a:avLst/>
                <a:gdLst>
                  <a:gd name="T0" fmla="*/ 2 w 5"/>
                  <a:gd name="T1" fmla="*/ 5 h 5"/>
                  <a:gd name="T2" fmla="*/ 2 w 5"/>
                  <a:gd name="T3" fmla="*/ 5 h 5"/>
                  <a:gd name="T4" fmla="*/ 2 w 5"/>
                  <a:gd name="T5" fmla="*/ 5 h 5"/>
                  <a:gd name="T6" fmla="*/ 2 w 5"/>
                  <a:gd name="T7" fmla="*/ 5 h 5"/>
                  <a:gd name="T8" fmla="*/ 1 w 5"/>
                  <a:gd name="T9" fmla="*/ 5 h 5"/>
                  <a:gd name="T10" fmla="*/ 1 w 5"/>
                  <a:gd name="T11" fmla="*/ 5 h 5"/>
                  <a:gd name="T12" fmla="*/ 1 w 5"/>
                  <a:gd name="T13" fmla="*/ 5 h 5"/>
                  <a:gd name="T14" fmla="*/ 1 w 5"/>
                  <a:gd name="T15" fmla="*/ 5 h 5"/>
                  <a:gd name="T16" fmla="*/ 1 w 5"/>
                  <a:gd name="T17" fmla="*/ 5 h 5"/>
                  <a:gd name="T18" fmla="*/ 1 w 5"/>
                  <a:gd name="T19" fmla="*/ 5 h 5"/>
                  <a:gd name="T20" fmla="*/ 0 w 5"/>
                  <a:gd name="T21" fmla="*/ 5 h 5"/>
                  <a:gd name="T22" fmla="*/ 0 w 5"/>
                  <a:gd name="T23" fmla="*/ 5 h 5"/>
                  <a:gd name="T24" fmla="*/ 0 w 5"/>
                  <a:gd name="T25" fmla="*/ 4 h 5"/>
                  <a:gd name="T26" fmla="*/ 0 w 5"/>
                  <a:gd name="T27" fmla="*/ 4 h 5"/>
                  <a:gd name="T28" fmla="*/ 0 w 5"/>
                  <a:gd name="T29" fmla="*/ 4 h 5"/>
                  <a:gd name="T30" fmla="*/ 1 w 5"/>
                  <a:gd name="T31" fmla="*/ 4 h 5"/>
                  <a:gd name="T32" fmla="*/ 1 w 5"/>
                  <a:gd name="T33" fmla="*/ 3 h 5"/>
                  <a:gd name="T34" fmla="*/ 3 w 5"/>
                  <a:gd name="T35" fmla="*/ 0 h 5"/>
                  <a:gd name="T36" fmla="*/ 4 w 5"/>
                  <a:gd name="T37" fmla="*/ 1 h 5"/>
                  <a:gd name="T38" fmla="*/ 1 w 5"/>
                  <a:gd name="T39" fmla="*/ 4 h 5"/>
                  <a:gd name="T40" fmla="*/ 2 w 5"/>
                  <a:gd name="T41" fmla="*/ 4 h 5"/>
                  <a:gd name="T42" fmla="*/ 4 w 5"/>
                  <a:gd name="T43" fmla="*/ 1 h 5"/>
                  <a:gd name="T44" fmla="*/ 5 w 5"/>
                  <a:gd name="T45" fmla="*/ 2 h 5"/>
                  <a:gd name="T46" fmla="*/ 2 w 5"/>
                  <a:gd name="T47" fmla="*/ 5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5"/>
                    </a:moveTo>
                    <a:lnTo>
                      <a:pt x="2" y="5"/>
                    </a:lnTo>
                    <a:lnTo>
                      <a:pt x="1" y="5"/>
                    </a:lnTo>
                    <a:lnTo>
                      <a:pt x="0" y="5"/>
                    </a:lnTo>
                    <a:lnTo>
                      <a:pt x="0" y="4"/>
                    </a:lnTo>
                    <a:lnTo>
                      <a:pt x="1" y="4"/>
                    </a:lnTo>
                    <a:lnTo>
                      <a:pt x="1" y="3"/>
                    </a:lnTo>
                    <a:lnTo>
                      <a:pt x="3" y="0"/>
                    </a:lnTo>
                    <a:lnTo>
                      <a:pt x="4" y="1"/>
                    </a:lnTo>
                    <a:lnTo>
                      <a:pt x="1" y="4"/>
                    </a:lnTo>
                    <a:lnTo>
                      <a:pt x="2" y="4"/>
                    </a:lnTo>
                    <a:lnTo>
                      <a:pt x="4" y="1"/>
                    </a:lnTo>
                    <a:lnTo>
                      <a:pt x="5" y="2"/>
                    </a:lnTo>
                    <a:lnTo>
                      <a:pt x="2" y="5"/>
                    </a:lnTo>
                    <a:close/>
                  </a:path>
                </a:pathLst>
              </a:custGeom>
              <a:solidFill>
                <a:srgbClr val="FFFFFF"/>
              </a:solidFill>
              <a:ln w="9525">
                <a:noFill/>
                <a:round/>
                <a:headEnd/>
                <a:tailEnd/>
              </a:ln>
            </p:spPr>
            <p:txBody>
              <a:bodyPr/>
              <a:lstStyle/>
              <a:p>
                <a:pPr algn="l" rtl="0"/>
                <a:endParaRPr lang="en-US"/>
              </a:p>
            </p:txBody>
          </p:sp>
          <p:sp>
            <p:nvSpPr>
              <p:cNvPr id="23879" name="Freeform 520"/>
              <p:cNvSpPr>
                <a:spLocks/>
              </p:cNvSpPr>
              <p:nvPr/>
            </p:nvSpPr>
            <p:spPr bwMode="auto">
              <a:xfrm>
                <a:off x="2513"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0 h 5"/>
                  <a:gd name="T20" fmla="*/ 5 w 5"/>
                  <a:gd name="T21" fmla="*/ 1 h 5"/>
                  <a:gd name="T22" fmla="*/ 5 w 5"/>
                  <a:gd name="T23" fmla="*/ 1 h 5"/>
                  <a:gd name="T24" fmla="*/ 5 w 5"/>
                  <a:gd name="T25" fmla="*/ 1 h 5"/>
                  <a:gd name="T26" fmla="*/ 5 w 5"/>
                  <a:gd name="T27" fmla="*/ 1 h 5"/>
                  <a:gd name="T28" fmla="*/ 5 w 5"/>
                  <a:gd name="T29" fmla="*/ 2 h 5"/>
                  <a:gd name="T30" fmla="*/ 4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pPr algn="l" rtl="0"/>
                <a:endParaRPr lang="en-US"/>
              </a:p>
            </p:txBody>
          </p:sp>
          <p:sp>
            <p:nvSpPr>
              <p:cNvPr id="23880" name="Freeform 521"/>
              <p:cNvSpPr>
                <a:spLocks/>
              </p:cNvSpPr>
              <p:nvPr/>
            </p:nvSpPr>
            <p:spPr bwMode="auto">
              <a:xfrm>
                <a:off x="2507" y="1921"/>
                <a:ext cx="5" cy="6"/>
              </a:xfrm>
              <a:custGeom>
                <a:avLst/>
                <a:gdLst>
                  <a:gd name="T0" fmla="*/ 4 w 5"/>
                  <a:gd name="T1" fmla="*/ 3 h 6"/>
                  <a:gd name="T2" fmla="*/ 5 w 5"/>
                  <a:gd name="T3" fmla="*/ 4 h 6"/>
                  <a:gd name="T4" fmla="*/ 5 w 5"/>
                  <a:gd name="T5" fmla="*/ 4 h 6"/>
                  <a:gd name="T6" fmla="*/ 5 w 5"/>
                  <a:gd name="T7" fmla="*/ 4 h 6"/>
                  <a:gd name="T8" fmla="*/ 5 w 5"/>
                  <a:gd name="T9" fmla="*/ 4 h 6"/>
                  <a:gd name="T10" fmla="*/ 5 w 5"/>
                  <a:gd name="T11" fmla="*/ 4 h 6"/>
                  <a:gd name="T12" fmla="*/ 5 w 5"/>
                  <a:gd name="T13" fmla="*/ 5 h 6"/>
                  <a:gd name="T14" fmla="*/ 5 w 5"/>
                  <a:gd name="T15" fmla="*/ 5 h 6"/>
                  <a:gd name="T16" fmla="*/ 5 w 5"/>
                  <a:gd name="T17" fmla="*/ 5 h 6"/>
                  <a:gd name="T18" fmla="*/ 4 w 5"/>
                  <a:gd name="T19" fmla="*/ 5 h 6"/>
                  <a:gd name="T20" fmla="*/ 4 w 5"/>
                  <a:gd name="T21" fmla="*/ 5 h 6"/>
                  <a:gd name="T22" fmla="*/ 4 w 5"/>
                  <a:gd name="T23" fmla="*/ 6 h 6"/>
                  <a:gd name="T24" fmla="*/ 3 w 5"/>
                  <a:gd name="T25" fmla="*/ 6 h 6"/>
                  <a:gd name="T26" fmla="*/ 3 w 5"/>
                  <a:gd name="T27" fmla="*/ 6 h 6"/>
                  <a:gd name="T28" fmla="*/ 3 w 5"/>
                  <a:gd name="T29" fmla="*/ 6 h 6"/>
                  <a:gd name="T30" fmla="*/ 3 w 5"/>
                  <a:gd name="T31" fmla="*/ 5 h 6"/>
                  <a:gd name="T32" fmla="*/ 3 w 5"/>
                  <a:gd name="T33" fmla="*/ 5 h 6"/>
                  <a:gd name="T34" fmla="*/ 0 w 5"/>
                  <a:gd name="T35" fmla="*/ 2 h 6"/>
                  <a:gd name="T36" fmla="*/ 0 w 5"/>
                  <a:gd name="T37" fmla="*/ 1 h 6"/>
                  <a:gd name="T38" fmla="*/ 3 w 5"/>
                  <a:gd name="T39" fmla="*/ 4 h 6"/>
                  <a:gd name="T40" fmla="*/ 4 w 5"/>
                  <a:gd name="T41" fmla="*/ 4 h 6"/>
                  <a:gd name="T42" fmla="*/ 1 w 5"/>
                  <a:gd name="T43" fmla="*/ 1 h 6"/>
                  <a:gd name="T44" fmla="*/ 1 w 5"/>
                  <a:gd name="T45" fmla="*/ 0 h 6"/>
                  <a:gd name="T46" fmla="*/ 4 w 5"/>
                  <a:gd name="T47" fmla="*/ 3 h 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6"/>
                  <a:gd name="T74" fmla="*/ 5 w 5"/>
                  <a:gd name="T75" fmla="*/ 6 h 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6">
                    <a:moveTo>
                      <a:pt x="4" y="3"/>
                    </a:moveTo>
                    <a:lnTo>
                      <a:pt x="5" y="4"/>
                    </a:lnTo>
                    <a:lnTo>
                      <a:pt x="5" y="5"/>
                    </a:lnTo>
                    <a:lnTo>
                      <a:pt x="4" y="5"/>
                    </a:lnTo>
                    <a:lnTo>
                      <a:pt x="4" y="6"/>
                    </a:lnTo>
                    <a:lnTo>
                      <a:pt x="3" y="6"/>
                    </a:lnTo>
                    <a:lnTo>
                      <a:pt x="3" y="5"/>
                    </a:lnTo>
                    <a:lnTo>
                      <a:pt x="0" y="2"/>
                    </a:lnTo>
                    <a:lnTo>
                      <a:pt x="0" y="1"/>
                    </a:lnTo>
                    <a:lnTo>
                      <a:pt x="3" y="4"/>
                    </a:lnTo>
                    <a:lnTo>
                      <a:pt x="4" y="4"/>
                    </a:lnTo>
                    <a:lnTo>
                      <a:pt x="1" y="1"/>
                    </a:lnTo>
                    <a:lnTo>
                      <a:pt x="1" y="0"/>
                    </a:lnTo>
                    <a:lnTo>
                      <a:pt x="4" y="3"/>
                    </a:lnTo>
                    <a:close/>
                  </a:path>
                </a:pathLst>
              </a:custGeom>
              <a:solidFill>
                <a:srgbClr val="FFFFFF"/>
              </a:solidFill>
              <a:ln w="9525">
                <a:noFill/>
                <a:round/>
                <a:headEnd/>
                <a:tailEnd/>
              </a:ln>
            </p:spPr>
            <p:txBody>
              <a:bodyPr/>
              <a:lstStyle/>
              <a:p>
                <a:pPr algn="l" rtl="0"/>
                <a:endParaRPr lang="en-US"/>
              </a:p>
            </p:txBody>
          </p:sp>
          <p:sp>
            <p:nvSpPr>
              <p:cNvPr id="23881" name="Freeform 522"/>
              <p:cNvSpPr>
                <a:spLocks/>
              </p:cNvSpPr>
              <p:nvPr/>
            </p:nvSpPr>
            <p:spPr bwMode="auto">
              <a:xfrm>
                <a:off x="2509" y="1920"/>
                <a:ext cx="5" cy="5"/>
              </a:xfrm>
              <a:custGeom>
                <a:avLst/>
                <a:gdLst>
                  <a:gd name="T0" fmla="*/ 0 w 5"/>
                  <a:gd name="T1" fmla="*/ 2 h 5"/>
                  <a:gd name="T2" fmla="*/ 0 w 5"/>
                  <a:gd name="T3" fmla="*/ 2 h 5"/>
                  <a:gd name="T4" fmla="*/ 0 w 5"/>
                  <a:gd name="T5" fmla="*/ 2 h 5"/>
                  <a:gd name="T6" fmla="*/ 0 w 5"/>
                  <a:gd name="T7" fmla="*/ 1 h 5"/>
                  <a:gd name="T8" fmla="*/ 0 w 5"/>
                  <a:gd name="T9" fmla="*/ 1 h 5"/>
                  <a:gd name="T10" fmla="*/ 0 w 5"/>
                  <a:gd name="T11" fmla="*/ 1 h 5"/>
                  <a:gd name="T12" fmla="*/ 0 w 5"/>
                  <a:gd name="T13" fmla="*/ 1 h 5"/>
                  <a:gd name="T14" fmla="*/ 0 w 5"/>
                  <a:gd name="T15" fmla="*/ 1 h 5"/>
                  <a:gd name="T16" fmla="*/ 0 w 5"/>
                  <a:gd name="T17" fmla="*/ 0 h 5"/>
                  <a:gd name="T18" fmla="*/ 1 w 5"/>
                  <a:gd name="T19" fmla="*/ 0 h 5"/>
                  <a:gd name="T20" fmla="*/ 1 w 5"/>
                  <a:gd name="T21" fmla="*/ 0 h 5"/>
                  <a:gd name="T22" fmla="*/ 1 w 5"/>
                  <a:gd name="T23" fmla="*/ 0 h 5"/>
                  <a:gd name="T24" fmla="*/ 1 w 5"/>
                  <a:gd name="T25" fmla="*/ 0 h 5"/>
                  <a:gd name="T26" fmla="*/ 1 w 5"/>
                  <a:gd name="T27" fmla="*/ 0 h 5"/>
                  <a:gd name="T28" fmla="*/ 2 w 5"/>
                  <a:gd name="T29" fmla="*/ 0 h 5"/>
                  <a:gd name="T30" fmla="*/ 2 w 5"/>
                  <a:gd name="T31" fmla="*/ 0 h 5"/>
                  <a:gd name="T32" fmla="*/ 2 w 5"/>
                  <a:gd name="T33" fmla="*/ 0 h 5"/>
                  <a:gd name="T34" fmla="*/ 5 w 5"/>
                  <a:gd name="T35" fmla="*/ 3 h 5"/>
                  <a:gd name="T36" fmla="*/ 4 w 5"/>
                  <a:gd name="T37" fmla="*/ 4 h 5"/>
                  <a:gd name="T38" fmla="*/ 1 w 5"/>
                  <a:gd name="T39" fmla="*/ 1 h 5"/>
                  <a:gd name="T40" fmla="*/ 1 w 5"/>
                  <a:gd name="T41" fmla="*/ 1 h 5"/>
                  <a:gd name="T42" fmla="*/ 4 w 5"/>
                  <a:gd name="T43" fmla="*/ 4 h 5"/>
                  <a:gd name="T44" fmla="*/ 3 w 5"/>
                  <a:gd name="T45" fmla="*/ 5 h 5"/>
                  <a:gd name="T46" fmla="*/ 0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0" y="2"/>
                    </a:moveTo>
                    <a:lnTo>
                      <a:pt x="0" y="2"/>
                    </a:lnTo>
                    <a:lnTo>
                      <a:pt x="0" y="1"/>
                    </a:lnTo>
                    <a:lnTo>
                      <a:pt x="0" y="0"/>
                    </a:lnTo>
                    <a:lnTo>
                      <a:pt x="1" y="0"/>
                    </a:lnTo>
                    <a:lnTo>
                      <a:pt x="2" y="0"/>
                    </a:lnTo>
                    <a:lnTo>
                      <a:pt x="5" y="3"/>
                    </a:lnTo>
                    <a:lnTo>
                      <a:pt x="4" y="4"/>
                    </a:lnTo>
                    <a:lnTo>
                      <a:pt x="1" y="1"/>
                    </a:lnTo>
                    <a:lnTo>
                      <a:pt x="4" y="4"/>
                    </a:lnTo>
                    <a:lnTo>
                      <a:pt x="3" y="5"/>
                    </a:lnTo>
                    <a:lnTo>
                      <a:pt x="0" y="2"/>
                    </a:lnTo>
                    <a:close/>
                  </a:path>
                </a:pathLst>
              </a:custGeom>
              <a:solidFill>
                <a:srgbClr val="FFFFFF"/>
              </a:solidFill>
              <a:ln w="9525">
                <a:noFill/>
                <a:round/>
                <a:headEnd/>
                <a:tailEnd/>
              </a:ln>
            </p:spPr>
            <p:txBody>
              <a:bodyPr/>
              <a:lstStyle/>
              <a:p>
                <a:pPr algn="l" rtl="0"/>
                <a:endParaRPr lang="en-US"/>
              </a:p>
            </p:txBody>
          </p:sp>
          <p:sp>
            <p:nvSpPr>
              <p:cNvPr id="23882" name="Freeform 523"/>
              <p:cNvSpPr>
                <a:spLocks/>
              </p:cNvSpPr>
              <p:nvPr/>
            </p:nvSpPr>
            <p:spPr bwMode="auto">
              <a:xfrm>
                <a:off x="2627" y="2055"/>
                <a:ext cx="41" cy="17"/>
              </a:xfrm>
              <a:custGeom>
                <a:avLst/>
                <a:gdLst>
                  <a:gd name="T0" fmla="*/ 25 w 41"/>
                  <a:gd name="T1" fmla="*/ 0 h 17"/>
                  <a:gd name="T2" fmla="*/ 41 w 41"/>
                  <a:gd name="T3" fmla="*/ 17 h 17"/>
                  <a:gd name="T4" fmla="*/ 0 w 41"/>
                  <a:gd name="T5" fmla="*/ 17 h 17"/>
                  <a:gd name="T6" fmla="*/ 0 60000 65536"/>
                  <a:gd name="T7" fmla="*/ 0 60000 65536"/>
                  <a:gd name="T8" fmla="*/ 0 60000 65536"/>
                  <a:gd name="T9" fmla="*/ 0 w 41"/>
                  <a:gd name="T10" fmla="*/ 0 h 17"/>
                  <a:gd name="T11" fmla="*/ 41 w 41"/>
                  <a:gd name="T12" fmla="*/ 17 h 17"/>
                </a:gdLst>
                <a:ahLst/>
                <a:cxnLst>
                  <a:cxn ang="T6">
                    <a:pos x="T0" y="T1"/>
                  </a:cxn>
                  <a:cxn ang="T7">
                    <a:pos x="T2" y="T3"/>
                  </a:cxn>
                  <a:cxn ang="T8">
                    <a:pos x="T4" y="T5"/>
                  </a:cxn>
                </a:cxnLst>
                <a:rect l="T9" t="T10" r="T11" b="T12"/>
                <a:pathLst>
                  <a:path w="41" h="17">
                    <a:moveTo>
                      <a:pt x="25" y="0"/>
                    </a:moveTo>
                    <a:lnTo>
                      <a:pt x="41" y="17"/>
                    </a:lnTo>
                    <a:lnTo>
                      <a:pt x="0" y="17"/>
                    </a:lnTo>
                  </a:path>
                </a:pathLst>
              </a:custGeom>
              <a:noFill/>
              <a:ln w="4763">
                <a:solidFill>
                  <a:srgbClr val="D8C6E0"/>
                </a:solidFill>
                <a:prstDash val="solid"/>
                <a:round/>
                <a:headEnd/>
                <a:tailEnd/>
              </a:ln>
            </p:spPr>
            <p:txBody>
              <a:bodyPr/>
              <a:lstStyle/>
              <a:p>
                <a:pPr algn="l" rtl="0"/>
                <a:endParaRPr lang="en-US"/>
              </a:p>
            </p:txBody>
          </p:sp>
          <p:sp>
            <p:nvSpPr>
              <p:cNvPr id="23883" name="Line 524"/>
              <p:cNvSpPr>
                <a:spLocks noChangeShapeType="1"/>
              </p:cNvSpPr>
              <p:nvPr/>
            </p:nvSpPr>
            <p:spPr bwMode="auto">
              <a:xfrm flipV="1">
                <a:off x="2819" y="2573"/>
                <a:ext cx="1" cy="53"/>
              </a:xfrm>
              <a:prstGeom prst="line">
                <a:avLst/>
              </a:prstGeom>
              <a:noFill/>
              <a:ln w="7938">
                <a:solidFill>
                  <a:srgbClr val="231C26"/>
                </a:solidFill>
                <a:round/>
                <a:headEnd/>
                <a:tailEnd/>
              </a:ln>
            </p:spPr>
            <p:txBody>
              <a:bodyPr/>
              <a:lstStyle/>
              <a:p>
                <a:pPr algn="l" rtl="0"/>
                <a:endParaRPr lang="en-US"/>
              </a:p>
            </p:txBody>
          </p:sp>
          <p:sp>
            <p:nvSpPr>
              <p:cNvPr id="23884" name="Freeform 525"/>
              <p:cNvSpPr>
                <a:spLocks/>
              </p:cNvSpPr>
              <p:nvPr/>
            </p:nvSpPr>
            <p:spPr bwMode="auto">
              <a:xfrm>
                <a:off x="2821" y="2629"/>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231C26"/>
              </a:solidFill>
              <a:ln w="9525">
                <a:noFill/>
                <a:round/>
                <a:headEnd/>
                <a:tailEnd/>
              </a:ln>
            </p:spPr>
            <p:txBody>
              <a:bodyPr/>
              <a:lstStyle/>
              <a:p>
                <a:pPr algn="l" rtl="0"/>
                <a:endParaRPr lang="en-US"/>
              </a:p>
            </p:txBody>
          </p:sp>
          <p:sp>
            <p:nvSpPr>
              <p:cNvPr id="23885" name="Freeform 526"/>
              <p:cNvSpPr>
                <a:spLocks/>
              </p:cNvSpPr>
              <p:nvPr/>
            </p:nvSpPr>
            <p:spPr bwMode="auto">
              <a:xfrm>
                <a:off x="2821" y="257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231C26"/>
              </a:solidFill>
              <a:ln w="9525">
                <a:noFill/>
                <a:round/>
                <a:headEnd/>
                <a:tailEnd/>
              </a:ln>
            </p:spPr>
            <p:txBody>
              <a:bodyPr/>
              <a:lstStyle/>
              <a:p>
                <a:pPr algn="l" rtl="0"/>
                <a:endParaRPr lang="en-US"/>
              </a:p>
            </p:txBody>
          </p:sp>
          <p:sp>
            <p:nvSpPr>
              <p:cNvPr id="23886" name="Freeform 527"/>
              <p:cNvSpPr>
                <a:spLocks/>
              </p:cNvSpPr>
              <p:nvPr/>
            </p:nvSpPr>
            <p:spPr bwMode="auto">
              <a:xfrm>
                <a:off x="2500" y="203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404040"/>
              </a:solidFill>
              <a:ln w="9525">
                <a:noFill/>
                <a:round/>
                <a:headEnd/>
                <a:tailEnd/>
              </a:ln>
            </p:spPr>
            <p:txBody>
              <a:bodyPr/>
              <a:lstStyle/>
              <a:p>
                <a:pPr algn="l" rtl="0"/>
                <a:endParaRPr lang="en-US"/>
              </a:p>
            </p:txBody>
          </p:sp>
          <p:sp>
            <p:nvSpPr>
              <p:cNvPr id="23887" name="Freeform 528"/>
              <p:cNvSpPr>
                <a:spLocks/>
              </p:cNvSpPr>
              <p:nvPr/>
            </p:nvSpPr>
            <p:spPr bwMode="auto">
              <a:xfrm>
                <a:off x="279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pPr algn="l" rtl="0"/>
                <a:endParaRPr lang="en-US"/>
              </a:p>
            </p:txBody>
          </p:sp>
          <p:sp>
            <p:nvSpPr>
              <p:cNvPr id="23888" name="Freeform 529"/>
              <p:cNvSpPr>
                <a:spLocks/>
              </p:cNvSpPr>
              <p:nvPr/>
            </p:nvSpPr>
            <p:spPr bwMode="auto">
              <a:xfrm>
                <a:off x="2542" y="1987"/>
                <a:ext cx="9" cy="9"/>
              </a:xfrm>
              <a:custGeom>
                <a:avLst/>
                <a:gdLst>
                  <a:gd name="T0" fmla="*/ 5 w 9"/>
                  <a:gd name="T1" fmla="*/ 9 h 9"/>
                  <a:gd name="T2" fmla="*/ 5 w 9"/>
                  <a:gd name="T3" fmla="*/ 9 h 9"/>
                  <a:gd name="T4" fmla="*/ 6 w 9"/>
                  <a:gd name="T5" fmla="*/ 9 h 9"/>
                  <a:gd name="T6" fmla="*/ 7 w 9"/>
                  <a:gd name="T7" fmla="*/ 8 h 9"/>
                  <a:gd name="T8" fmla="*/ 7 w 9"/>
                  <a:gd name="T9" fmla="*/ 8 h 9"/>
                  <a:gd name="T10" fmla="*/ 8 w 9"/>
                  <a:gd name="T11" fmla="*/ 7 h 9"/>
                  <a:gd name="T12" fmla="*/ 8 w 9"/>
                  <a:gd name="T13" fmla="*/ 6 h 9"/>
                  <a:gd name="T14" fmla="*/ 9 w 9"/>
                  <a:gd name="T15" fmla="*/ 5 h 9"/>
                  <a:gd name="T16" fmla="*/ 9 w 9"/>
                  <a:gd name="T17" fmla="*/ 5 h 9"/>
                  <a:gd name="T18" fmla="*/ 9 w 9"/>
                  <a:gd name="T19" fmla="*/ 4 h 9"/>
                  <a:gd name="T20" fmla="*/ 8 w 9"/>
                  <a:gd name="T21" fmla="*/ 3 h 9"/>
                  <a:gd name="T22" fmla="*/ 8 w 9"/>
                  <a:gd name="T23" fmla="*/ 2 h 9"/>
                  <a:gd name="T24" fmla="*/ 7 w 9"/>
                  <a:gd name="T25" fmla="*/ 2 h 9"/>
                  <a:gd name="T26" fmla="*/ 7 w 9"/>
                  <a:gd name="T27" fmla="*/ 1 h 9"/>
                  <a:gd name="T28" fmla="*/ 6 w 9"/>
                  <a:gd name="T29" fmla="*/ 1 h 9"/>
                  <a:gd name="T30" fmla="*/ 5 w 9"/>
                  <a:gd name="T31" fmla="*/ 0 h 9"/>
                  <a:gd name="T32" fmla="*/ 5 w 9"/>
                  <a:gd name="T33" fmla="*/ 0 h 9"/>
                  <a:gd name="T34" fmla="*/ 3 w 9"/>
                  <a:gd name="T35" fmla="*/ 0 h 9"/>
                  <a:gd name="T36" fmla="*/ 3 w 9"/>
                  <a:gd name="T37" fmla="*/ 1 h 9"/>
                  <a:gd name="T38" fmla="*/ 2 w 9"/>
                  <a:gd name="T39" fmla="*/ 1 h 9"/>
                  <a:gd name="T40" fmla="*/ 1 w 9"/>
                  <a:gd name="T41" fmla="*/ 2 h 9"/>
                  <a:gd name="T42" fmla="*/ 1 w 9"/>
                  <a:gd name="T43" fmla="*/ 2 h 9"/>
                  <a:gd name="T44" fmla="*/ 0 w 9"/>
                  <a:gd name="T45" fmla="*/ 3 h 9"/>
                  <a:gd name="T46" fmla="*/ 0 w 9"/>
                  <a:gd name="T47" fmla="*/ 4 h 9"/>
                  <a:gd name="T48" fmla="*/ 0 w 9"/>
                  <a:gd name="T49" fmla="*/ 5 h 9"/>
                  <a:gd name="T50" fmla="*/ 0 w 9"/>
                  <a:gd name="T51" fmla="*/ 5 h 9"/>
                  <a:gd name="T52" fmla="*/ 0 w 9"/>
                  <a:gd name="T53" fmla="*/ 6 h 9"/>
                  <a:gd name="T54" fmla="*/ 1 w 9"/>
                  <a:gd name="T55" fmla="*/ 7 h 9"/>
                  <a:gd name="T56" fmla="*/ 1 w 9"/>
                  <a:gd name="T57" fmla="*/ 8 h 9"/>
                  <a:gd name="T58" fmla="*/ 2 w 9"/>
                  <a:gd name="T59" fmla="*/ 8 h 9"/>
                  <a:gd name="T60" fmla="*/ 3 w 9"/>
                  <a:gd name="T61" fmla="*/ 9 h 9"/>
                  <a:gd name="T62" fmla="*/ 3 w 9"/>
                  <a:gd name="T63" fmla="*/ 9 h 9"/>
                  <a:gd name="T64" fmla="*/ 5 w 9"/>
                  <a:gd name="T65" fmla="*/ 9 h 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
                  <a:gd name="T100" fmla="*/ 0 h 9"/>
                  <a:gd name="T101" fmla="*/ 9 w 9"/>
                  <a:gd name="T102" fmla="*/ 9 h 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 h="9">
                    <a:moveTo>
                      <a:pt x="5" y="9"/>
                    </a:moveTo>
                    <a:lnTo>
                      <a:pt x="5" y="9"/>
                    </a:lnTo>
                    <a:lnTo>
                      <a:pt x="6" y="9"/>
                    </a:lnTo>
                    <a:lnTo>
                      <a:pt x="7" y="8"/>
                    </a:lnTo>
                    <a:lnTo>
                      <a:pt x="8" y="7"/>
                    </a:lnTo>
                    <a:lnTo>
                      <a:pt x="8" y="6"/>
                    </a:lnTo>
                    <a:lnTo>
                      <a:pt x="9" y="5"/>
                    </a:lnTo>
                    <a:lnTo>
                      <a:pt x="9" y="4"/>
                    </a:lnTo>
                    <a:lnTo>
                      <a:pt x="8" y="3"/>
                    </a:lnTo>
                    <a:lnTo>
                      <a:pt x="8" y="2"/>
                    </a:lnTo>
                    <a:lnTo>
                      <a:pt x="7" y="2"/>
                    </a:lnTo>
                    <a:lnTo>
                      <a:pt x="7" y="1"/>
                    </a:lnTo>
                    <a:lnTo>
                      <a:pt x="6" y="1"/>
                    </a:lnTo>
                    <a:lnTo>
                      <a:pt x="5" y="0"/>
                    </a:lnTo>
                    <a:lnTo>
                      <a:pt x="3" y="0"/>
                    </a:lnTo>
                    <a:lnTo>
                      <a:pt x="3" y="1"/>
                    </a:lnTo>
                    <a:lnTo>
                      <a:pt x="2" y="1"/>
                    </a:lnTo>
                    <a:lnTo>
                      <a:pt x="1" y="2"/>
                    </a:lnTo>
                    <a:lnTo>
                      <a:pt x="0" y="3"/>
                    </a:lnTo>
                    <a:lnTo>
                      <a:pt x="0" y="4"/>
                    </a:lnTo>
                    <a:lnTo>
                      <a:pt x="0" y="5"/>
                    </a:lnTo>
                    <a:lnTo>
                      <a:pt x="0" y="6"/>
                    </a:lnTo>
                    <a:lnTo>
                      <a:pt x="1" y="7"/>
                    </a:lnTo>
                    <a:lnTo>
                      <a:pt x="1" y="8"/>
                    </a:lnTo>
                    <a:lnTo>
                      <a:pt x="2" y="8"/>
                    </a:lnTo>
                    <a:lnTo>
                      <a:pt x="3" y="9"/>
                    </a:lnTo>
                    <a:lnTo>
                      <a:pt x="5" y="9"/>
                    </a:lnTo>
                    <a:close/>
                  </a:path>
                </a:pathLst>
              </a:custGeom>
              <a:solidFill>
                <a:srgbClr val="3D4040"/>
              </a:solidFill>
              <a:ln w="9525">
                <a:noFill/>
                <a:round/>
                <a:headEnd/>
                <a:tailEnd/>
              </a:ln>
            </p:spPr>
            <p:txBody>
              <a:bodyPr/>
              <a:lstStyle/>
              <a:p>
                <a:pPr algn="l" rtl="0"/>
                <a:endParaRPr lang="en-US"/>
              </a:p>
            </p:txBody>
          </p:sp>
          <p:sp>
            <p:nvSpPr>
              <p:cNvPr id="23889" name="Freeform 530"/>
              <p:cNvSpPr>
                <a:spLocks/>
              </p:cNvSpPr>
              <p:nvPr/>
            </p:nvSpPr>
            <p:spPr bwMode="auto">
              <a:xfrm>
                <a:off x="2505" y="1947"/>
                <a:ext cx="4" cy="5"/>
              </a:xfrm>
              <a:custGeom>
                <a:avLst/>
                <a:gdLst>
                  <a:gd name="T0" fmla="*/ 2 w 4"/>
                  <a:gd name="T1" fmla="*/ 5 h 5"/>
                  <a:gd name="T2" fmla="*/ 2 w 4"/>
                  <a:gd name="T3" fmla="*/ 5 h 5"/>
                  <a:gd name="T4" fmla="*/ 3 w 4"/>
                  <a:gd name="T5" fmla="*/ 5 h 5"/>
                  <a:gd name="T6" fmla="*/ 3 w 4"/>
                  <a:gd name="T7" fmla="*/ 4 h 5"/>
                  <a:gd name="T8" fmla="*/ 4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4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1 w 4"/>
                  <a:gd name="T43" fmla="*/ 2 h 5"/>
                  <a:gd name="T44" fmla="*/ 0 w 4"/>
                  <a:gd name="T45" fmla="*/ 2 h 5"/>
                  <a:gd name="T46" fmla="*/ 0 w 4"/>
                  <a:gd name="T47" fmla="*/ 2 h 5"/>
                  <a:gd name="T48" fmla="*/ 0 w 4"/>
                  <a:gd name="T49" fmla="*/ 3 h 5"/>
                  <a:gd name="T50" fmla="*/ 0 w 4"/>
                  <a:gd name="T51" fmla="*/ 3 h 5"/>
                  <a:gd name="T52" fmla="*/ 0 w 4"/>
                  <a:gd name="T53" fmla="*/ 3 h 5"/>
                  <a:gd name="T54" fmla="*/ 1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4" y="1"/>
                    </a:lnTo>
                    <a:lnTo>
                      <a:pt x="3" y="1"/>
                    </a:lnTo>
                    <a:lnTo>
                      <a:pt x="2" y="0"/>
                    </a:lnTo>
                    <a:lnTo>
                      <a:pt x="1" y="1"/>
                    </a:lnTo>
                    <a:lnTo>
                      <a:pt x="1" y="2"/>
                    </a:lnTo>
                    <a:lnTo>
                      <a:pt x="0" y="2"/>
                    </a:lnTo>
                    <a:lnTo>
                      <a:pt x="0" y="3"/>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23890" name="Freeform 531"/>
              <p:cNvSpPr>
                <a:spLocks/>
              </p:cNvSpPr>
              <p:nvPr/>
            </p:nvSpPr>
            <p:spPr bwMode="auto">
              <a:xfrm>
                <a:off x="2514"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3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3" y="1"/>
                    </a:lnTo>
                    <a:lnTo>
                      <a:pt x="2" y="0"/>
                    </a:lnTo>
                    <a:lnTo>
                      <a:pt x="1"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23891" name="Freeform 532"/>
              <p:cNvSpPr>
                <a:spLocks/>
              </p:cNvSpPr>
              <p:nvPr/>
            </p:nvSpPr>
            <p:spPr bwMode="auto">
              <a:xfrm>
                <a:off x="2523"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3 w 4"/>
                  <a:gd name="T11" fmla="*/ 4 h 5"/>
                  <a:gd name="T12" fmla="*/ 4 w 4"/>
                  <a:gd name="T13" fmla="*/ 3 h 5"/>
                  <a:gd name="T14" fmla="*/ 4 w 4"/>
                  <a:gd name="T15" fmla="*/ 3 h 5"/>
                  <a:gd name="T16" fmla="*/ 4 w 4"/>
                  <a:gd name="T17" fmla="*/ 3 h 5"/>
                  <a:gd name="T18" fmla="*/ 4 w 4"/>
                  <a:gd name="T19" fmla="*/ 2 h 5"/>
                  <a:gd name="T20" fmla="*/ 4 w 4"/>
                  <a:gd name="T21" fmla="*/ 2 h 5"/>
                  <a:gd name="T22" fmla="*/ 3 w 4"/>
                  <a:gd name="T23" fmla="*/ 2 h 5"/>
                  <a:gd name="T24" fmla="*/ 3 w 4"/>
                  <a:gd name="T25" fmla="*/ 1 h 5"/>
                  <a:gd name="T26" fmla="*/ 3 w 4"/>
                  <a:gd name="T27" fmla="*/ 1 h 5"/>
                  <a:gd name="T28" fmla="*/ 3 w 4"/>
                  <a:gd name="T29" fmla="*/ 1 h 5"/>
                  <a:gd name="T30" fmla="*/ 2 w 4"/>
                  <a:gd name="T31" fmla="*/ 0 h 5"/>
                  <a:gd name="T32" fmla="*/ 2 w 4"/>
                  <a:gd name="T33" fmla="*/ 0 h 5"/>
                  <a:gd name="T34" fmla="*/ 1 w 4"/>
                  <a:gd name="T35" fmla="*/ 0 h 5"/>
                  <a:gd name="T36" fmla="*/ 1 w 4"/>
                  <a:gd name="T37" fmla="*/ 1 h 5"/>
                  <a:gd name="T38" fmla="*/ 1 w 4"/>
                  <a:gd name="T39" fmla="*/ 1 h 5"/>
                  <a:gd name="T40" fmla="*/ 0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0 w 4"/>
                  <a:gd name="T57" fmla="*/ 4 h 5"/>
                  <a:gd name="T58" fmla="*/ 1 w 4"/>
                  <a:gd name="T59" fmla="*/ 4 h 5"/>
                  <a:gd name="T60" fmla="*/ 1 w 4"/>
                  <a:gd name="T61" fmla="*/ 5 h 5"/>
                  <a:gd name="T62" fmla="*/ 1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3"/>
                    </a:lnTo>
                    <a:lnTo>
                      <a:pt x="4" y="2"/>
                    </a:lnTo>
                    <a:lnTo>
                      <a:pt x="3" y="2"/>
                    </a:lnTo>
                    <a:lnTo>
                      <a:pt x="3" y="1"/>
                    </a:lnTo>
                    <a:lnTo>
                      <a:pt x="2" y="0"/>
                    </a:lnTo>
                    <a:lnTo>
                      <a:pt x="1" y="0"/>
                    </a:lnTo>
                    <a:lnTo>
                      <a:pt x="1" y="1"/>
                    </a:lnTo>
                    <a:lnTo>
                      <a:pt x="0"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23892" name="Freeform 533"/>
              <p:cNvSpPr>
                <a:spLocks/>
              </p:cNvSpPr>
              <p:nvPr/>
            </p:nvSpPr>
            <p:spPr bwMode="auto">
              <a:xfrm>
                <a:off x="2733" y="1928"/>
                <a:ext cx="72" cy="11"/>
              </a:xfrm>
              <a:custGeom>
                <a:avLst/>
                <a:gdLst>
                  <a:gd name="T0" fmla="*/ 72 w 72"/>
                  <a:gd name="T1" fmla="*/ 10 h 11"/>
                  <a:gd name="T2" fmla="*/ 72 w 72"/>
                  <a:gd name="T3" fmla="*/ 10 h 11"/>
                  <a:gd name="T4" fmla="*/ 72 w 72"/>
                  <a:gd name="T5" fmla="*/ 10 h 11"/>
                  <a:gd name="T6" fmla="*/ 72 w 72"/>
                  <a:gd name="T7" fmla="*/ 9 h 11"/>
                  <a:gd name="T8" fmla="*/ 72 w 72"/>
                  <a:gd name="T9" fmla="*/ 9 h 11"/>
                  <a:gd name="T10" fmla="*/ 72 w 72"/>
                  <a:gd name="T11" fmla="*/ 9 h 11"/>
                  <a:gd name="T12" fmla="*/ 72 w 72"/>
                  <a:gd name="T13" fmla="*/ 1 h 11"/>
                  <a:gd name="T14" fmla="*/ 72 w 72"/>
                  <a:gd name="T15" fmla="*/ 1 h 11"/>
                  <a:gd name="T16" fmla="*/ 72 w 72"/>
                  <a:gd name="T17" fmla="*/ 1 h 11"/>
                  <a:gd name="T18" fmla="*/ 72 w 72"/>
                  <a:gd name="T19" fmla="*/ 1 h 11"/>
                  <a:gd name="T20" fmla="*/ 72 w 72"/>
                  <a:gd name="T21" fmla="*/ 0 h 11"/>
                  <a:gd name="T22" fmla="*/ 72 w 72"/>
                  <a:gd name="T23" fmla="*/ 0 h 11"/>
                  <a:gd name="T24" fmla="*/ 71 w 72"/>
                  <a:gd name="T25" fmla="*/ 0 h 11"/>
                  <a:gd name="T26" fmla="*/ 0 w 72"/>
                  <a:gd name="T27" fmla="*/ 2 h 11"/>
                  <a:gd name="T28" fmla="*/ 0 w 72"/>
                  <a:gd name="T29" fmla="*/ 2 h 11"/>
                  <a:gd name="T30" fmla="*/ 0 w 72"/>
                  <a:gd name="T31" fmla="*/ 2 h 11"/>
                  <a:gd name="T32" fmla="*/ 0 w 72"/>
                  <a:gd name="T33" fmla="*/ 2 h 11"/>
                  <a:gd name="T34" fmla="*/ 0 w 72"/>
                  <a:gd name="T35" fmla="*/ 2 h 11"/>
                  <a:gd name="T36" fmla="*/ 0 w 72"/>
                  <a:gd name="T37" fmla="*/ 2 h 11"/>
                  <a:gd name="T38" fmla="*/ 0 w 72"/>
                  <a:gd name="T39" fmla="*/ 2 h 11"/>
                  <a:gd name="T40" fmla="*/ 0 w 72"/>
                  <a:gd name="T41" fmla="*/ 10 h 11"/>
                  <a:gd name="T42" fmla="*/ 0 w 72"/>
                  <a:gd name="T43" fmla="*/ 11 h 11"/>
                  <a:gd name="T44" fmla="*/ 0 w 72"/>
                  <a:gd name="T45" fmla="*/ 11 h 11"/>
                  <a:gd name="T46" fmla="*/ 0 w 72"/>
                  <a:gd name="T47" fmla="*/ 11 h 11"/>
                  <a:gd name="T48" fmla="*/ 0 w 72"/>
                  <a:gd name="T49" fmla="*/ 11 h 11"/>
                  <a:gd name="T50" fmla="*/ 72 w 72"/>
                  <a:gd name="T51" fmla="*/ 10 h 1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11"/>
                  <a:gd name="T80" fmla="*/ 72 w 72"/>
                  <a:gd name="T81" fmla="*/ 11 h 1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11">
                    <a:moveTo>
                      <a:pt x="72" y="10"/>
                    </a:moveTo>
                    <a:lnTo>
                      <a:pt x="72" y="10"/>
                    </a:lnTo>
                    <a:lnTo>
                      <a:pt x="72" y="9"/>
                    </a:lnTo>
                    <a:lnTo>
                      <a:pt x="72" y="1"/>
                    </a:lnTo>
                    <a:lnTo>
                      <a:pt x="72" y="0"/>
                    </a:lnTo>
                    <a:lnTo>
                      <a:pt x="71" y="0"/>
                    </a:lnTo>
                    <a:lnTo>
                      <a:pt x="0" y="2"/>
                    </a:lnTo>
                    <a:lnTo>
                      <a:pt x="0" y="10"/>
                    </a:lnTo>
                    <a:lnTo>
                      <a:pt x="0" y="11"/>
                    </a:lnTo>
                    <a:lnTo>
                      <a:pt x="72" y="10"/>
                    </a:lnTo>
                    <a:close/>
                  </a:path>
                </a:pathLst>
              </a:custGeom>
              <a:solidFill>
                <a:srgbClr val="525252"/>
              </a:solidFill>
              <a:ln w="1588">
                <a:solidFill>
                  <a:srgbClr val="525252"/>
                </a:solidFill>
                <a:prstDash val="solid"/>
                <a:round/>
                <a:headEnd/>
                <a:tailEnd/>
              </a:ln>
            </p:spPr>
            <p:txBody>
              <a:bodyPr/>
              <a:lstStyle/>
              <a:p>
                <a:pPr algn="l" rtl="0"/>
                <a:endParaRPr lang="en-US"/>
              </a:p>
            </p:txBody>
          </p:sp>
          <p:sp>
            <p:nvSpPr>
              <p:cNvPr id="23893" name="Freeform 534"/>
              <p:cNvSpPr>
                <a:spLocks/>
              </p:cNvSpPr>
              <p:nvPr/>
            </p:nvSpPr>
            <p:spPr bwMode="auto">
              <a:xfrm>
                <a:off x="2497" y="1935"/>
                <a:ext cx="295" cy="98"/>
              </a:xfrm>
              <a:custGeom>
                <a:avLst/>
                <a:gdLst>
                  <a:gd name="T0" fmla="*/ 0 w 295"/>
                  <a:gd name="T1" fmla="*/ 98 h 98"/>
                  <a:gd name="T2" fmla="*/ 295 w 295"/>
                  <a:gd name="T3" fmla="*/ 97 h 98"/>
                  <a:gd name="T4" fmla="*/ 295 w 295"/>
                  <a:gd name="T5" fmla="*/ 0 h 98"/>
                  <a:gd name="T6" fmla="*/ 0 60000 65536"/>
                  <a:gd name="T7" fmla="*/ 0 60000 65536"/>
                  <a:gd name="T8" fmla="*/ 0 60000 65536"/>
                  <a:gd name="T9" fmla="*/ 0 w 295"/>
                  <a:gd name="T10" fmla="*/ 0 h 98"/>
                  <a:gd name="T11" fmla="*/ 295 w 295"/>
                  <a:gd name="T12" fmla="*/ 98 h 98"/>
                </a:gdLst>
                <a:ahLst/>
                <a:cxnLst>
                  <a:cxn ang="T6">
                    <a:pos x="T0" y="T1"/>
                  </a:cxn>
                  <a:cxn ang="T7">
                    <a:pos x="T2" y="T3"/>
                  </a:cxn>
                  <a:cxn ang="T8">
                    <a:pos x="T4" y="T5"/>
                  </a:cxn>
                </a:cxnLst>
                <a:rect l="T9" t="T10" r="T11" b="T12"/>
                <a:pathLst>
                  <a:path w="295" h="98">
                    <a:moveTo>
                      <a:pt x="0" y="98"/>
                    </a:moveTo>
                    <a:lnTo>
                      <a:pt x="295" y="97"/>
                    </a:lnTo>
                    <a:lnTo>
                      <a:pt x="295" y="0"/>
                    </a:lnTo>
                  </a:path>
                </a:pathLst>
              </a:custGeom>
              <a:noFill/>
              <a:ln w="7938">
                <a:solidFill>
                  <a:srgbClr val="404040"/>
                </a:solidFill>
                <a:prstDash val="solid"/>
                <a:round/>
                <a:headEnd/>
                <a:tailEnd/>
              </a:ln>
            </p:spPr>
            <p:txBody>
              <a:bodyPr/>
              <a:lstStyle/>
              <a:p>
                <a:pPr algn="l" rtl="0"/>
                <a:endParaRPr lang="en-US"/>
              </a:p>
            </p:txBody>
          </p:sp>
          <p:sp>
            <p:nvSpPr>
              <p:cNvPr id="23894" name="Freeform 535"/>
              <p:cNvSpPr>
                <a:spLocks/>
              </p:cNvSpPr>
              <p:nvPr/>
            </p:nvSpPr>
            <p:spPr bwMode="auto">
              <a:xfrm>
                <a:off x="2762" y="1925"/>
                <a:ext cx="31" cy="5"/>
              </a:xfrm>
              <a:custGeom>
                <a:avLst/>
                <a:gdLst>
                  <a:gd name="T0" fmla="*/ 31 w 31"/>
                  <a:gd name="T1" fmla="*/ 5 h 5"/>
                  <a:gd name="T2" fmla="*/ 31 w 31"/>
                  <a:gd name="T3" fmla="*/ 0 h 5"/>
                  <a:gd name="T4" fmla="*/ 0 w 31"/>
                  <a:gd name="T5" fmla="*/ 1 h 5"/>
                  <a:gd name="T6" fmla="*/ 0 w 31"/>
                  <a:gd name="T7" fmla="*/ 5 h 5"/>
                  <a:gd name="T8" fmla="*/ 31 w 31"/>
                  <a:gd name="T9" fmla="*/ 5 h 5"/>
                  <a:gd name="T10" fmla="*/ 0 60000 65536"/>
                  <a:gd name="T11" fmla="*/ 0 60000 65536"/>
                  <a:gd name="T12" fmla="*/ 0 60000 65536"/>
                  <a:gd name="T13" fmla="*/ 0 60000 65536"/>
                  <a:gd name="T14" fmla="*/ 0 60000 65536"/>
                  <a:gd name="T15" fmla="*/ 0 w 31"/>
                  <a:gd name="T16" fmla="*/ 0 h 5"/>
                  <a:gd name="T17" fmla="*/ 31 w 31"/>
                  <a:gd name="T18" fmla="*/ 5 h 5"/>
                </a:gdLst>
                <a:ahLst/>
                <a:cxnLst>
                  <a:cxn ang="T10">
                    <a:pos x="T0" y="T1"/>
                  </a:cxn>
                  <a:cxn ang="T11">
                    <a:pos x="T2" y="T3"/>
                  </a:cxn>
                  <a:cxn ang="T12">
                    <a:pos x="T4" y="T5"/>
                  </a:cxn>
                  <a:cxn ang="T13">
                    <a:pos x="T6" y="T7"/>
                  </a:cxn>
                  <a:cxn ang="T14">
                    <a:pos x="T8" y="T9"/>
                  </a:cxn>
                </a:cxnLst>
                <a:rect l="T15" t="T16" r="T17" b="T18"/>
                <a:pathLst>
                  <a:path w="31" h="5">
                    <a:moveTo>
                      <a:pt x="31" y="5"/>
                    </a:moveTo>
                    <a:lnTo>
                      <a:pt x="31" y="0"/>
                    </a:lnTo>
                    <a:lnTo>
                      <a:pt x="0" y="1"/>
                    </a:lnTo>
                    <a:lnTo>
                      <a:pt x="0" y="5"/>
                    </a:lnTo>
                    <a:lnTo>
                      <a:pt x="31" y="5"/>
                    </a:lnTo>
                    <a:close/>
                  </a:path>
                </a:pathLst>
              </a:custGeom>
              <a:solidFill>
                <a:srgbClr val="A6001C"/>
              </a:solidFill>
              <a:ln w="9525">
                <a:noFill/>
                <a:round/>
                <a:headEnd/>
                <a:tailEnd/>
              </a:ln>
            </p:spPr>
            <p:txBody>
              <a:bodyPr/>
              <a:lstStyle/>
              <a:p>
                <a:pPr algn="l" rtl="0"/>
                <a:endParaRPr lang="en-US"/>
              </a:p>
            </p:txBody>
          </p:sp>
          <p:sp>
            <p:nvSpPr>
              <p:cNvPr id="23895" name="Freeform 536"/>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0 h 1"/>
                  <a:gd name="T32" fmla="*/ 1 w 1"/>
                  <a:gd name="T33" fmla="*/ 1 h 1"/>
                  <a:gd name="T34" fmla="*/ 1 w 1"/>
                  <a:gd name="T35" fmla="*/ 1 h 1"/>
                  <a:gd name="T36" fmla="*/ 0 w 1"/>
                  <a:gd name="T37" fmla="*/ 1 h 1"/>
                  <a:gd name="T38" fmla="*/ 0 w 1"/>
                  <a:gd name="T39" fmla="*/ 1 h 1"/>
                  <a:gd name="T40" fmla="*/ 0 w 1"/>
                  <a:gd name="T41" fmla="*/ 1 h 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
                  <a:gd name="T64" fmla="*/ 0 h 1"/>
                  <a:gd name="T65" fmla="*/ 1 w 1"/>
                  <a:gd name="T66" fmla="*/ 1 h 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 h="1">
                    <a:moveTo>
                      <a:pt x="0" y="1"/>
                    </a:moveTo>
                    <a:lnTo>
                      <a:pt x="0" y="1"/>
                    </a:lnTo>
                    <a:lnTo>
                      <a:pt x="0" y="0"/>
                    </a:lnTo>
                    <a:lnTo>
                      <a:pt x="1" y="0"/>
                    </a:lnTo>
                    <a:lnTo>
                      <a:pt x="1" y="1"/>
                    </a:lnTo>
                    <a:lnTo>
                      <a:pt x="0" y="1"/>
                    </a:lnTo>
                    <a:close/>
                  </a:path>
                </a:pathLst>
              </a:custGeom>
              <a:solidFill>
                <a:srgbClr val="525252"/>
              </a:solidFill>
              <a:ln w="1588">
                <a:solidFill>
                  <a:srgbClr val="525252"/>
                </a:solidFill>
                <a:prstDash val="solid"/>
                <a:round/>
                <a:headEnd/>
                <a:tailEnd/>
              </a:ln>
            </p:spPr>
            <p:txBody>
              <a:bodyPr/>
              <a:lstStyle/>
              <a:p>
                <a:pPr algn="l" rtl="0"/>
                <a:endParaRPr lang="en-US"/>
              </a:p>
            </p:txBody>
          </p:sp>
          <p:sp>
            <p:nvSpPr>
              <p:cNvPr id="23896" name="Freeform 537"/>
              <p:cNvSpPr>
                <a:spLocks/>
              </p:cNvSpPr>
              <p:nvPr/>
            </p:nvSpPr>
            <p:spPr bwMode="auto">
              <a:xfrm>
                <a:off x="2773" y="1927"/>
                <a:ext cx="3" cy="2"/>
              </a:xfrm>
              <a:custGeom>
                <a:avLst/>
                <a:gdLst>
                  <a:gd name="T0" fmla="*/ 0 w 3"/>
                  <a:gd name="T1" fmla="*/ 1 h 2"/>
                  <a:gd name="T2" fmla="*/ 0 w 3"/>
                  <a:gd name="T3" fmla="*/ 0 h 2"/>
                  <a:gd name="T4" fmla="*/ 0 w 3"/>
                  <a:gd name="T5" fmla="*/ 0 h 2"/>
                  <a:gd name="T6" fmla="*/ 0 w 3"/>
                  <a:gd name="T7" fmla="*/ 0 h 2"/>
                  <a:gd name="T8" fmla="*/ 1 w 3"/>
                  <a:gd name="T9" fmla="*/ 0 h 2"/>
                  <a:gd name="T10" fmla="*/ 1 w 3"/>
                  <a:gd name="T11" fmla="*/ 0 h 2"/>
                  <a:gd name="T12" fmla="*/ 1 w 3"/>
                  <a:gd name="T13" fmla="*/ 0 h 2"/>
                  <a:gd name="T14" fmla="*/ 1 w 3"/>
                  <a:gd name="T15" fmla="*/ 0 h 2"/>
                  <a:gd name="T16" fmla="*/ 2 w 3"/>
                  <a:gd name="T17" fmla="*/ 0 h 2"/>
                  <a:gd name="T18" fmla="*/ 2 w 3"/>
                  <a:gd name="T19" fmla="*/ 0 h 2"/>
                  <a:gd name="T20" fmla="*/ 2 w 3"/>
                  <a:gd name="T21" fmla="*/ 0 h 2"/>
                  <a:gd name="T22" fmla="*/ 2 w 3"/>
                  <a:gd name="T23" fmla="*/ 0 h 2"/>
                  <a:gd name="T24" fmla="*/ 2 w 3"/>
                  <a:gd name="T25" fmla="*/ 0 h 2"/>
                  <a:gd name="T26" fmla="*/ 3 w 3"/>
                  <a:gd name="T27" fmla="*/ 0 h 2"/>
                  <a:gd name="T28" fmla="*/ 3 w 3"/>
                  <a:gd name="T29" fmla="*/ 0 h 2"/>
                  <a:gd name="T30" fmla="*/ 3 w 3"/>
                  <a:gd name="T31" fmla="*/ 0 h 2"/>
                  <a:gd name="T32" fmla="*/ 3 w 3"/>
                  <a:gd name="T33" fmla="*/ 0 h 2"/>
                  <a:gd name="T34" fmla="*/ 3 w 3"/>
                  <a:gd name="T35" fmla="*/ 1 h 2"/>
                  <a:gd name="T36" fmla="*/ 3 w 3"/>
                  <a:gd name="T37" fmla="*/ 2 h 2"/>
                  <a:gd name="T38" fmla="*/ 3 w 3"/>
                  <a:gd name="T39" fmla="*/ 2 h 2"/>
                  <a:gd name="T40" fmla="*/ 3 w 3"/>
                  <a:gd name="T41" fmla="*/ 2 h 2"/>
                  <a:gd name="T42" fmla="*/ 2 w 3"/>
                  <a:gd name="T43" fmla="*/ 2 h 2"/>
                  <a:gd name="T44" fmla="*/ 2 w 3"/>
                  <a:gd name="T45" fmla="*/ 2 h 2"/>
                  <a:gd name="T46" fmla="*/ 2 w 3"/>
                  <a:gd name="T47" fmla="*/ 2 h 2"/>
                  <a:gd name="T48" fmla="*/ 2 w 3"/>
                  <a:gd name="T49" fmla="*/ 2 h 2"/>
                  <a:gd name="T50" fmla="*/ 2 w 3"/>
                  <a:gd name="T51" fmla="*/ 2 h 2"/>
                  <a:gd name="T52" fmla="*/ 1 w 3"/>
                  <a:gd name="T53" fmla="*/ 2 h 2"/>
                  <a:gd name="T54" fmla="*/ 1 w 3"/>
                  <a:gd name="T55" fmla="*/ 2 h 2"/>
                  <a:gd name="T56" fmla="*/ 1 w 3"/>
                  <a:gd name="T57" fmla="*/ 2 h 2"/>
                  <a:gd name="T58" fmla="*/ 1 w 3"/>
                  <a:gd name="T59" fmla="*/ 2 h 2"/>
                  <a:gd name="T60" fmla="*/ 1 w 3"/>
                  <a:gd name="T61" fmla="*/ 2 h 2"/>
                  <a:gd name="T62" fmla="*/ 0 w 3"/>
                  <a:gd name="T63" fmla="*/ 2 h 2"/>
                  <a:gd name="T64" fmla="*/ 0 w 3"/>
                  <a:gd name="T65" fmla="*/ 2 h 2"/>
                  <a:gd name="T66" fmla="*/ 0 w 3"/>
                  <a:gd name="T67" fmla="*/ 1 h 2"/>
                  <a:gd name="T68" fmla="*/ 0 w 3"/>
                  <a:gd name="T69" fmla="*/ 1 h 2"/>
                  <a:gd name="T70" fmla="*/ 1 w 3"/>
                  <a:gd name="T71" fmla="*/ 1 h 2"/>
                  <a:gd name="T72" fmla="*/ 1 w 3"/>
                  <a:gd name="T73" fmla="*/ 2 h 2"/>
                  <a:gd name="T74" fmla="*/ 1 w 3"/>
                  <a:gd name="T75" fmla="*/ 2 h 2"/>
                  <a:gd name="T76" fmla="*/ 1 w 3"/>
                  <a:gd name="T77" fmla="*/ 2 h 2"/>
                  <a:gd name="T78" fmla="*/ 1 w 3"/>
                  <a:gd name="T79" fmla="*/ 2 h 2"/>
                  <a:gd name="T80" fmla="*/ 2 w 3"/>
                  <a:gd name="T81" fmla="*/ 2 h 2"/>
                  <a:gd name="T82" fmla="*/ 2 w 3"/>
                  <a:gd name="T83" fmla="*/ 2 h 2"/>
                  <a:gd name="T84" fmla="*/ 2 w 3"/>
                  <a:gd name="T85" fmla="*/ 2 h 2"/>
                  <a:gd name="T86" fmla="*/ 2 w 3"/>
                  <a:gd name="T87" fmla="*/ 2 h 2"/>
                  <a:gd name="T88" fmla="*/ 2 w 3"/>
                  <a:gd name="T89" fmla="*/ 2 h 2"/>
                  <a:gd name="T90" fmla="*/ 2 w 3"/>
                  <a:gd name="T91" fmla="*/ 2 h 2"/>
                  <a:gd name="T92" fmla="*/ 2 w 3"/>
                  <a:gd name="T93" fmla="*/ 2 h 2"/>
                  <a:gd name="T94" fmla="*/ 2 w 3"/>
                  <a:gd name="T95" fmla="*/ 1 h 2"/>
                  <a:gd name="T96" fmla="*/ 2 w 3"/>
                  <a:gd name="T97" fmla="*/ 1 h 2"/>
                  <a:gd name="T98" fmla="*/ 2 w 3"/>
                  <a:gd name="T99" fmla="*/ 0 h 2"/>
                  <a:gd name="T100" fmla="*/ 2 w 3"/>
                  <a:gd name="T101" fmla="*/ 0 h 2"/>
                  <a:gd name="T102" fmla="*/ 2 w 3"/>
                  <a:gd name="T103" fmla="*/ 0 h 2"/>
                  <a:gd name="T104" fmla="*/ 2 w 3"/>
                  <a:gd name="T105" fmla="*/ 0 h 2"/>
                  <a:gd name="T106" fmla="*/ 2 w 3"/>
                  <a:gd name="T107" fmla="*/ 0 h 2"/>
                  <a:gd name="T108" fmla="*/ 2 w 3"/>
                  <a:gd name="T109" fmla="*/ 0 h 2"/>
                  <a:gd name="T110" fmla="*/ 2 w 3"/>
                  <a:gd name="T111" fmla="*/ 0 h 2"/>
                  <a:gd name="T112" fmla="*/ 1 w 3"/>
                  <a:gd name="T113" fmla="*/ 0 h 2"/>
                  <a:gd name="T114" fmla="*/ 1 w 3"/>
                  <a:gd name="T115" fmla="*/ 0 h 2"/>
                  <a:gd name="T116" fmla="*/ 1 w 3"/>
                  <a:gd name="T117" fmla="*/ 0 h 2"/>
                  <a:gd name="T118" fmla="*/ 1 w 3"/>
                  <a:gd name="T119" fmla="*/ 0 h 2"/>
                  <a:gd name="T120" fmla="*/ 1 w 3"/>
                  <a:gd name="T121" fmla="*/ 0 h 2"/>
                  <a:gd name="T122" fmla="*/ 1 w 3"/>
                  <a:gd name="T123" fmla="*/ 1 h 2"/>
                  <a:gd name="T124" fmla="*/ 0 w 3"/>
                  <a:gd name="T125" fmla="*/ 1 h 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
                  <a:gd name="T190" fmla="*/ 0 h 2"/>
                  <a:gd name="T191" fmla="*/ 3 w 3"/>
                  <a:gd name="T192" fmla="*/ 2 h 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 h="2">
                    <a:moveTo>
                      <a:pt x="0" y="1"/>
                    </a:moveTo>
                    <a:lnTo>
                      <a:pt x="0" y="0"/>
                    </a:lnTo>
                    <a:lnTo>
                      <a:pt x="1" y="0"/>
                    </a:lnTo>
                    <a:lnTo>
                      <a:pt x="2" y="0"/>
                    </a:lnTo>
                    <a:lnTo>
                      <a:pt x="3" y="0"/>
                    </a:lnTo>
                    <a:lnTo>
                      <a:pt x="3" y="1"/>
                    </a:lnTo>
                    <a:lnTo>
                      <a:pt x="3" y="2"/>
                    </a:lnTo>
                    <a:lnTo>
                      <a:pt x="2" y="2"/>
                    </a:lnTo>
                    <a:lnTo>
                      <a:pt x="1" y="2"/>
                    </a:lnTo>
                    <a:lnTo>
                      <a:pt x="0" y="2"/>
                    </a:lnTo>
                    <a:lnTo>
                      <a:pt x="0" y="1"/>
                    </a:lnTo>
                    <a:lnTo>
                      <a:pt x="1" y="1"/>
                    </a:lnTo>
                    <a:lnTo>
                      <a:pt x="1" y="2"/>
                    </a:lnTo>
                    <a:lnTo>
                      <a:pt x="2" y="2"/>
                    </a:lnTo>
                    <a:lnTo>
                      <a:pt x="2" y="1"/>
                    </a:lnTo>
                    <a:lnTo>
                      <a:pt x="2" y="0"/>
                    </a:lnTo>
                    <a:lnTo>
                      <a:pt x="1" y="0"/>
                    </a:lnTo>
                    <a:lnTo>
                      <a:pt x="1" y="1"/>
                    </a:lnTo>
                    <a:lnTo>
                      <a:pt x="0" y="1"/>
                    </a:lnTo>
                    <a:close/>
                  </a:path>
                </a:pathLst>
              </a:custGeom>
              <a:solidFill>
                <a:srgbClr val="DEDEDE"/>
              </a:solidFill>
              <a:ln w="9525">
                <a:noFill/>
                <a:round/>
                <a:headEnd/>
                <a:tailEnd/>
              </a:ln>
            </p:spPr>
            <p:txBody>
              <a:bodyPr/>
              <a:lstStyle/>
              <a:p>
                <a:pPr algn="l" rtl="0"/>
                <a:endParaRPr lang="en-US"/>
              </a:p>
            </p:txBody>
          </p:sp>
          <p:sp>
            <p:nvSpPr>
              <p:cNvPr id="23897" name="Freeform 538"/>
              <p:cNvSpPr>
                <a:spLocks/>
              </p:cNvSpPr>
              <p:nvPr/>
            </p:nvSpPr>
            <p:spPr bwMode="auto">
              <a:xfrm>
                <a:off x="2779" y="1927"/>
                <a:ext cx="2" cy="2"/>
              </a:xfrm>
              <a:custGeom>
                <a:avLst/>
                <a:gdLst>
                  <a:gd name="T0" fmla="*/ 0 w 2"/>
                  <a:gd name="T1" fmla="*/ 0 h 2"/>
                  <a:gd name="T2" fmla="*/ 0 w 2"/>
                  <a:gd name="T3" fmla="*/ 0 h 2"/>
                  <a:gd name="T4" fmla="*/ 0 w 2"/>
                  <a:gd name="T5" fmla="*/ 0 h 2"/>
                  <a:gd name="T6" fmla="*/ 1 w 2"/>
                  <a:gd name="T7" fmla="*/ 0 h 2"/>
                  <a:gd name="T8" fmla="*/ 1 w 2"/>
                  <a:gd name="T9" fmla="*/ 0 h 2"/>
                  <a:gd name="T10" fmla="*/ 2 w 2"/>
                  <a:gd name="T11" fmla="*/ 0 h 2"/>
                  <a:gd name="T12" fmla="*/ 2 w 2"/>
                  <a:gd name="T13" fmla="*/ 0 h 2"/>
                  <a:gd name="T14" fmla="*/ 2 w 2"/>
                  <a:gd name="T15" fmla="*/ 0 h 2"/>
                  <a:gd name="T16" fmla="*/ 2 w 2"/>
                  <a:gd name="T17" fmla="*/ 1 h 2"/>
                  <a:gd name="T18" fmla="*/ 2 w 2"/>
                  <a:gd name="T19" fmla="*/ 2 h 2"/>
                  <a:gd name="T20" fmla="*/ 2 w 2"/>
                  <a:gd name="T21" fmla="*/ 2 h 2"/>
                  <a:gd name="T22" fmla="*/ 2 w 2"/>
                  <a:gd name="T23" fmla="*/ 2 h 2"/>
                  <a:gd name="T24" fmla="*/ 1 w 2"/>
                  <a:gd name="T25" fmla="*/ 2 h 2"/>
                  <a:gd name="T26" fmla="*/ 1 w 2"/>
                  <a:gd name="T27" fmla="*/ 2 h 2"/>
                  <a:gd name="T28" fmla="*/ 0 w 2"/>
                  <a:gd name="T29" fmla="*/ 2 h 2"/>
                  <a:gd name="T30" fmla="*/ 0 w 2"/>
                  <a:gd name="T31" fmla="*/ 2 h 2"/>
                  <a:gd name="T32" fmla="*/ 0 w 2"/>
                  <a:gd name="T33" fmla="*/ 1 h 2"/>
                  <a:gd name="T34" fmla="*/ 1 w 2"/>
                  <a:gd name="T35" fmla="*/ 1 h 2"/>
                  <a:gd name="T36" fmla="*/ 1 w 2"/>
                  <a:gd name="T37" fmla="*/ 2 h 2"/>
                  <a:gd name="T38" fmla="*/ 1 w 2"/>
                  <a:gd name="T39" fmla="*/ 2 h 2"/>
                  <a:gd name="T40" fmla="*/ 1 w 2"/>
                  <a:gd name="T41" fmla="*/ 2 h 2"/>
                  <a:gd name="T42" fmla="*/ 1 w 2"/>
                  <a:gd name="T43" fmla="*/ 2 h 2"/>
                  <a:gd name="T44" fmla="*/ 2 w 2"/>
                  <a:gd name="T45" fmla="*/ 2 h 2"/>
                  <a:gd name="T46" fmla="*/ 2 w 2"/>
                  <a:gd name="T47" fmla="*/ 1 h 2"/>
                  <a:gd name="T48" fmla="*/ 2 w 2"/>
                  <a:gd name="T49" fmla="*/ 0 h 2"/>
                  <a:gd name="T50" fmla="*/ 2 w 2"/>
                  <a:gd name="T51" fmla="*/ 0 h 2"/>
                  <a:gd name="T52" fmla="*/ 1 w 2"/>
                  <a:gd name="T53" fmla="*/ 0 h 2"/>
                  <a:gd name="T54" fmla="*/ 1 w 2"/>
                  <a:gd name="T55" fmla="*/ 0 h 2"/>
                  <a:gd name="T56" fmla="*/ 1 w 2"/>
                  <a:gd name="T57" fmla="*/ 0 h 2"/>
                  <a:gd name="T58" fmla="*/ 1 w 2"/>
                  <a:gd name="T59" fmla="*/ 0 h 2"/>
                  <a:gd name="T60" fmla="*/ 1 w 2"/>
                  <a:gd name="T61" fmla="*/ 0 h 2"/>
                  <a:gd name="T62" fmla="*/ 0 w 2"/>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
                  <a:gd name="T97" fmla="*/ 0 h 2"/>
                  <a:gd name="T98" fmla="*/ 2 w 2"/>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 h="2">
                    <a:moveTo>
                      <a:pt x="0" y="0"/>
                    </a:moveTo>
                    <a:lnTo>
                      <a:pt x="0" y="0"/>
                    </a:lnTo>
                    <a:lnTo>
                      <a:pt x="1" y="0"/>
                    </a:lnTo>
                    <a:lnTo>
                      <a:pt x="2" y="0"/>
                    </a:lnTo>
                    <a:lnTo>
                      <a:pt x="2" y="1"/>
                    </a:lnTo>
                    <a:lnTo>
                      <a:pt x="2" y="2"/>
                    </a:lnTo>
                    <a:lnTo>
                      <a:pt x="1" y="2"/>
                    </a:lnTo>
                    <a:lnTo>
                      <a:pt x="0" y="2"/>
                    </a:lnTo>
                    <a:lnTo>
                      <a:pt x="0" y="1"/>
                    </a:lnTo>
                    <a:lnTo>
                      <a:pt x="0" y="0"/>
                    </a:lnTo>
                    <a:lnTo>
                      <a:pt x="1" y="1"/>
                    </a:lnTo>
                    <a:lnTo>
                      <a:pt x="1" y="2"/>
                    </a:lnTo>
                    <a:lnTo>
                      <a:pt x="2" y="2"/>
                    </a:lnTo>
                    <a:lnTo>
                      <a:pt x="2" y="1"/>
                    </a:lnTo>
                    <a:lnTo>
                      <a:pt x="2" y="0"/>
                    </a:lnTo>
                    <a:lnTo>
                      <a:pt x="1" y="0"/>
                    </a:lnTo>
                    <a:lnTo>
                      <a:pt x="0"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23898" name="Freeform 539"/>
              <p:cNvSpPr>
                <a:spLocks/>
              </p:cNvSpPr>
              <p:nvPr/>
            </p:nvSpPr>
            <p:spPr bwMode="auto">
              <a:xfrm>
                <a:off x="2784" y="1926"/>
                <a:ext cx="3" cy="3"/>
              </a:xfrm>
              <a:custGeom>
                <a:avLst/>
                <a:gdLst>
                  <a:gd name="T0" fmla="*/ 0 w 3"/>
                  <a:gd name="T1" fmla="*/ 1 h 3"/>
                  <a:gd name="T2" fmla="*/ 1 w 3"/>
                  <a:gd name="T3" fmla="*/ 1 h 3"/>
                  <a:gd name="T4" fmla="*/ 1 w 3"/>
                  <a:gd name="T5" fmla="*/ 1 h 3"/>
                  <a:gd name="T6" fmla="*/ 1 w 3"/>
                  <a:gd name="T7" fmla="*/ 1 h 3"/>
                  <a:gd name="T8" fmla="*/ 2 w 3"/>
                  <a:gd name="T9" fmla="*/ 1 h 3"/>
                  <a:gd name="T10" fmla="*/ 2 w 3"/>
                  <a:gd name="T11" fmla="*/ 1 h 3"/>
                  <a:gd name="T12" fmla="*/ 3 w 3"/>
                  <a:gd name="T13" fmla="*/ 1 h 3"/>
                  <a:gd name="T14" fmla="*/ 3 w 3"/>
                  <a:gd name="T15" fmla="*/ 1 h 3"/>
                  <a:gd name="T16" fmla="*/ 3 w 3"/>
                  <a:gd name="T17" fmla="*/ 2 h 3"/>
                  <a:gd name="T18" fmla="*/ 3 w 3"/>
                  <a:gd name="T19" fmla="*/ 3 h 3"/>
                  <a:gd name="T20" fmla="*/ 3 w 3"/>
                  <a:gd name="T21" fmla="*/ 3 h 3"/>
                  <a:gd name="T22" fmla="*/ 2 w 3"/>
                  <a:gd name="T23" fmla="*/ 3 h 3"/>
                  <a:gd name="T24" fmla="*/ 2 w 3"/>
                  <a:gd name="T25" fmla="*/ 3 h 3"/>
                  <a:gd name="T26" fmla="*/ 1 w 3"/>
                  <a:gd name="T27" fmla="*/ 3 h 3"/>
                  <a:gd name="T28" fmla="*/ 1 w 3"/>
                  <a:gd name="T29" fmla="*/ 3 h 3"/>
                  <a:gd name="T30" fmla="*/ 0 w 3"/>
                  <a:gd name="T31" fmla="*/ 3 h 3"/>
                  <a:gd name="T32" fmla="*/ 0 w 3"/>
                  <a:gd name="T33" fmla="*/ 2 h 3"/>
                  <a:gd name="T34" fmla="*/ 1 w 3"/>
                  <a:gd name="T35" fmla="*/ 2 h 3"/>
                  <a:gd name="T36" fmla="*/ 1 w 3"/>
                  <a:gd name="T37" fmla="*/ 2 h 3"/>
                  <a:gd name="T38" fmla="*/ 1 w 3"/>
                  <a:gd name="T39" fmla="*/ 3 h 3"/>
                  <a:gd name="T40" fmla="*/ 1 w 3"/>
                  <a:gd name="T41" fmla="*/ 3 h 3"/>
                  <a:gd name="T42" fmla="*/ 2 w 3"/>
                  <a:gd name="T43" fmla="*/ 3 h 3"/>
                  <a:gd name="T44" fmla="*/ 2 w 3"/>
                  <a:gd name="T45" fmla="*/ 2 h 3"/>
                  <a:gd name="T46" fmla="*/ 2 w 3"/>
                  <a:gd name="T47" fmla="*/ 2 h 3"/>
                  <a:gd name="T48" fmla="*/ 2 w 3"/>
                  <a:gd name="T49" fmla="*/ 1 h 3"/>
                  <a:gd name="T50" fmla="*/ 2 w 3"/>
                  <a:gd name="T51" fmla="*/ 1 h 3"/>
                  <a:gd name="T52" fmla="*/ 2 w 3"/>
                  <a:gd name="T53" fmla="*/ 1 h 3"/>
                  <a:gd name="T54" fmla="*/ 1 w 3"/>
                  <a:gd name="T55" fmla="*/ 1 h 3"/>
                  <a:gd name="T56" fmla="*/ 1 w 3"/>
                  <a:gd name="T57" fmla="*/ 1 h 3"/>
                  <a:gd name="T58" fmla="*/ 1 w 3"/>
                  <a:gd name="T59" fmla="*/ 1 h 3"/>
                  <a:gd name="T60" fmla="*/ 1 w 3"/>
                  <a:gd name="T61" fmla="*/ 1 h 3"/>
                  <a:gd name="T62" fmla="*/ 0 w 3"/>
                  <a:gd name="T63" fmla="*/ 1 h 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3"/>
                  <a:gd name="T98" fmla="*/ 3 w 3"/>
                  <a:gd name="T99" fmla="*/ 3 h 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3">
                    <a:moveTo>
                      <a:pt x="0" y="1"/>
                    </a:moveTo>
                    <a:lnTo>
                      <a:pt x="0" y="1"/>
                    </a:lnTo>
                    <a:lnTo>
                      <a:pt x="1" y="1"/>
                    </a:lnTo>
                    <a:lnTo>
                      <a:pt x="2" y="0"/>
                    </a:lnTo>
                    <a:lnTo>
                      <a:pt x="2" y="1"/>
                    </a:lnTo>
                    <a:lnTo>
                      <a:pt x="3" y="1"/>
                    </a:lnTo>
                    <a:lnTo>
                      <a:pt x="3" y="2"/>
                    </a:lnTo>
                    <a:lnTo>
                      <a:pt x="3" y="3"/>
                    </a:lnTo>
                    <a:lnTo>
                      <a:pt x="2" y="3"/>
                    </a:lnTo>
                    <a:lnTo>
                      <a:pt x="1" y="3"/>
                    </a:lnTo>
                    <a:lnTo>
                      <a:pt x="0" y="3"/>
                    </a:lnTo>
                    <a:lnTo>
                      <a:pt x="0" y="2"/>
                    </a:lnTo>
                    <a:lnTo>
                      <a:pt x="0" y="1"/>
                    </a:lnTo>
                    <a:lnTo>
                      <a:pt x="1" y="2"/>
                    </a:lnTo>
                    <a:lnTo>
                      <a:pt x="1" y="3"/>
                    </a:lnTo>
                    <a:lnTo>
                      <a:pt x="2" y="3"/>
                    </a:lnTo>
                    <a:lnTo>
                      <a:pt x="2" y="2"/>
                    </a:lnTo>
                    <a:lnTo>
                      <a:pt x="2" y="1"/>
                    </a:lnTo>
                    <a:lnTo>
                      <a:pt x="1" y="1"/>
                    </a:lnTo>
                    <a:lnTo>
                      <a:pt x="1" y="2"/>
                    </a:lnTo>
                    <a:lnTo>
                      <a:pt x="0" y="1"/>
                    </a:lnTo>
                    <a:close/>
                  </a:path>
                </a:pathLst>
              </a:custGeom>
              <a:solidFill>
                <a:srgbClr val="DEDEDE"/>
              </a:solidFill>
              <a:ln w="9525">
                <a:noFill/>
                <a:round/>
                <a:headEnd/>
                <a:tailEnd/>
              </a:ln>
            </p:spPr>
            <p:txBody>
              <a:bodyPr/>
              <a:lstStyle/>
              <a:p>
                <a:pPr algn="l" rtl="0"/>
                <a:endParaRPr lang="en-US"/>
              </a:p>
            </p:txBody>
          </p:sp>
          <p:sp>
            <p:nvSpPr>
              <p:cNvPr id="23899" name="Freeform 540"/>
              <p:cNvSpPr>
                <a:spLocks/>
              </p:cNvSpPr>
              <p:nvPr/>
            </p:nvSpPr>
            <p:spPr bwMode="auto">
              <a:xfrm>
                <a:off x="2768" y="1927"/>
                <a:ext cx="3" cy="2"/>
              </a:xfrm>
              <a:custGeom>
                <a:avLst/>
                <a:gdLst>
                  <a:gd name="T0" fmla="*/ 3 w 3"/>
                  <a:gd name="T1" fmla="*/ 0 h 2"/>
                  <a:gd name="T2" fmla="*/ 1 w 3"/>
                  <a:gd name="T3" fmla="*/ 0 h 2"/>
                  <a:gd name="T4" fmla="*/ 1 w 3"/>
                  <a:gd name="T5" fmla="*/ 1 h 2"/>
                  <a:gd name="T6" fmla="*/ 1 w 3"/>
                  <a:gd name="T7" fmla="*/ 1 h 2"/>
                  <a:gd name="T8" fmla="*/ 1 w 3"/>
                  <a:gd name="T9" fmla="*/ 1 h 2"/>
                  <a:gd name="T10" fmla="*/ 2 w 3"/>
                  <a:gd name="T11" fmla="*/ 1 h 2"/>
                  <a:gd name="T12" fmla="*/ 2 w 3"/>
                  <a:gd name="T13" fmla="*/ 1 h 2"/>
                  <a:gd name="T14" fmla="*/ 3 w 3"/>
                  <a:gd name="T15" fmla="*/ 1 h 2"/>
                  <a:gd name="T16" fmla="*/ 3 w 3"/>
                  <a:gd name="T17" fmla="*/ 1 h 2"/>
                  <a:gd name="T18" fmla="*/ 3 w 3"/>
                  <a:gd name="T19" fmla="*/ 2 h 2"/>
                  <a:gd name="T20" fmla="*/ 3 w 3"/>
                  <a:gd name="T21" fmla="*/ 2 h 2"/>
                  <a:gd name="T22" fmla="*/ 2 w 3"/>
                  <a:gd name="T23" fmla="*/ 2 h 2"/>
                  <a:gd name="T24" fmla="*/ 1 w 3"/>
                  <a:gd name="T25" fmla="*/ 2 h 2"/>
                  <a:gd name="T26" fmla="*/ 1 w 3"/>
                  <a:gd name="T27" fmla="*/ 2 h 2"/>
                  <a:gd name="T28" fmla="*/ 0 w 3"/>
                  <a:gd name="T29" fmla="*/ 2 h 2"/>
                  <a:gd name="T30" fmla="*/ 0 w 3"/>
                  <a:gd name="T31" fmla="*/ 2 h 2"/>
                  <a:gd name="T32" fmla="*/ 0 w 3"/>
                  <a:gd name="T33" fmla="*/ 2 h 2"/>
                  <a:gd name="T34" fmla="*/ 1 w 3"/>
                  <a:gd name="T35" fmla="*/ 2 h 2"/>
                  <a:gd name="T36" fmla="*/ 1 w 3"/>
                  <a:gd name="T37" fmla="*/ 2 h 2"/>
                  <a:gd name="T38" fmla="*/ 1 w 3"/>
                  <a:gd name="T39" fmla="*/ 2 h 2"/>
                  <a:gd name="T40" fmla="*/ 1 w 3"/>
                  <a:gd name="T41" fmla="*/ 2 h 2"/>
                  <a:gd name="T42" fmla="*/ 2 w 3"/>
                  <a:gd name="T43" fmla="*/ 2 h 2"/>
                  <a:gd name="T44" fmla="*/ 2 w 3"/>
                  <a:gd name="T45" fmla="*/ 2 h 2"/>
                  <a:gd name="T46" fmla="*/ 2 w 3"/>
                  <a:gd name="T47" fmla="*/ 1 h 2"/>
                  <a:gd name="T48" fmla="*/ 2 w 3"/>
                  <a:gd name="T49" fmla="*/ 1 h 2"/>
                  <a:gd name="T50" fmla="*/ 2 w 3"/>
                  <a:gd name="T51" fmla="*/ 1 h 2"/>
                  <a:gd name="T52" fmla="*/ 1 w 3"/>
                  <a:gd name="T53" fmla="*/ 1 h 2"/>
                  <a:gd name="T54" fmla="*/ 1 w 3"/>
                  <a:gd name="T55" fmla="*/ 1 h 2"/>
                  <a:gd name="T56" fmla="*/ 1 w 3"/>
                  <a:gd name="T57" fmla="*/ 1 h 2"/>
                  <a:gd name="T58" fmla="*/ 1 w 3"/>
                  <a:gd name="T59" fmla="*/ 1 h 2"/>
                  <a:gd name="T60" fmla="*/ 1 w 3"/>
                  <a:gd name="T61" fmla="*/ 1 h 2"/>
                  <a:gd name="T62" fmla="*/ 0 w 3"/>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2"/>
                  <a:gd name="T98" fmla="*/ 3 w 3"/>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2">
                    <a:moveTo>
                      <a:pt x="0" y="0"/>
                    </a:moveTo>
                    <a:lnTo>
                      <a:pt x="3" y="0"/>
                    </a:lnTo>
                    <a:lnTo>
                      <a:pt x="1" y="0"/>
                    </a:lnTo>
                    <a:lnTo>
                      <a:pt x="1" y="1"/>
                    </a:lnTo>
                    <a:lnTo>
                      <a:pt x="2" y="1"/>
                    </a:lnTo>
                    <a:lnTo>
                      <a:pt x="3" y="1"/>
                    </a:lnTo>
                    <a:lnTo>
                      <a:pt x="3" y="2"/>
                    </a:lnTo>
                    <a:lnTo>
                      <a:pt x="2" y="2"/>
                    </a:lnTo>
                    <a:lnTo>
                      <a:pt x="1" y="2"/>
                    </a:lnTo>
                    <a:lnTo>
                      <a:pt x="0" y="2"/>
                    </a:lnTo>
                    <a:lnTo>
                      <a:pt x="1" y="2"/>
                    </a:lnTo>
                    <a:lnTo>
                      <a:pt x="2" y="2"/>
                    </a:lnTo>
                    <a:lnTo>
                      <a:pt x="2" y="1"/>
                    </a:lnTo>
                    <a:lnTo>
                      <a:pt x="1" y="1"/>
                    </a:lnTo>
                    <a:lnTo>
                      <a:pt x="0" y="1"/>
                    </a:lnTo>
                    <a:lnTo>
                      <a:pt x="0"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3900" name="Freeform 541"/>
              <p:cNvSpPr>
                <a:spLocks/>
              </p:cNvSpPr>
              <p:nvPr/>
            </p:nvSpPr>
            <p:spPr bwMode="auto">
              <a:xfrm>
                <a:off x="2725" y="1922"/>
                <a:ext cx="4" cy="4"/>
              </a:xfrm>
              <a:custGeom>
                <a:avLst/>
                <a:gdLst>
                  <a:gd name="T0" fmla="*/ 1 w 4"/>
                  <a:gd name="T1" fmla="*/ 1 h 4"/>
                  <a:gd name="T2" fmla="*/ 1 w 4"/>
                  <a:gd name="T3" fmla="*/ 1 h 4"/>
                  <a:gd name="T4" fmla="*/ 1 w 4"/>
                  <a:gd name="T5" fmla="*/ 1 h 4"/>
                  <a:gd name="T6" fmla="*/ 1 w 4"/>
                  <a:gd name="T7" fmla="*/ 1 h 4"/>
                  <a:gd name="T8" fmla="*/ 1 w 4"/>
                  <a:gd name="T9" fmla="*/ 1 h 4"/>
                  <a:gd name="T10" fmla="*/ 1 w 4"/>
                  <a:gd name="T11" fmla="*/ 2 h 4"/>
                  <a:gd name="T12" fmla="*/ 1 w 4"/>
                  <a:gd name="T13" fmla="*/ 2 h 4"/>
                  <a:gd name="T14" fmla="*/ 1 w 4"/>
                  <a:gd name="T15" fmla="*/ 3 h 4"/>
                  <a:gd name="T16" fmla="*/ 1 w 4"/>
                  <a:gd name="T17" fmla="*/ 3 h 4"/>
                  <a:gd name="T18" fmla="*/ 2 w 4"/>
                  <a:gd name="T19" fmla="*/ 2 h 4"/>
                  <a:gd name="T20" fmla="*/ 2 w 4"/>
                  <a:gd name="T21" fmla="*/ 2 h 4"/>
                  <a:gd name="T22" fmla="*/ 3 w 4"/>
                  <a:gd name="T23" fmla="*/ 1 h 4"/>
                  <a:gd name="T24" fmla="*/ 3 w 4"/>
                  <a:gd name="T25" fmla="*/ 1 h 4"/>
                  <a:gd name="T26" fmla="*/ 3 w 4"/>
                  <a:gd name="T27" fmla="*/ 1 h 4"/>
                  <a:gd name="T28" fmla="*/ 4 w 4"/>
                  <a:gd name="T29" fmla="*/ 1 h 4"/>
                  <a:gd name="T30" fmla="*/ 4 w 4"/>
                  <a:gd name="T31" fmla="*/ 1 h 4"/>
                  <a:gd name="T32" fmla="*/ 3 w 4"/>
                  <a:gd name="T33" fmla="*/ 2 h 4"/>
                  <a:gd name="T34" fmla="*/ 3 w 4"/>
                  <a:gd name="T35" fmla="*/ 3 h 4"/>
                  <a:gd name="T36" fmla="*/ 3 w 4"/>
                  <a:gd name="T37" fmla="*/ 3 h 4"/>
                  <a:gd name="T38" fmla="*/ 3 w 4"/>
                  <a:gd name="T39" fmla="*/ 3 h 4"/>
                  <a:gd name="T40" fmla="*/ 3 w 4"/>
                  <a:gd name="T41" fmla="*/ 4 h 4"/>
                  <a:gd name="T42" fmla="*/ 3 w 4"/>
                  <a:gd name="T43" fmla="*/ 4 h 4"/>
                  <a:gd name="T44" fmla="*/ 3 w 4"/>
                  <a:gd name="T45" fmla="*/ 4 h 4"/>
                  <a:gd name="T46" fmla="*/ 2 w 4"/>
                  <a:gd name="T47" fmla="*/ 4 h 4"/>
                  <a:gd name="T48" fmla="*/ 2 w 4"/>
                  <a:gd name="T49" fmla="*/ 4 h 4"/>
                  <a:gd name="T50" fmla="*/ 2 w 4"/>
                  <a:gd name="T51" fmla="*/ 4 h 4"/>
                  <a:gd name="T52" fmla="*/ 2 w 4"/>
                  <a:gd name="T53" fmla="*/ 3 h 4"/>
                  <a:gd name="T54" fmla="*/ 2 w 4"/>
                  <a:gd name="T55" fmla="*/ 3 h 4"/>
                  <a:gd name="T56" fmla="*/ 2 w 4"/>
                  <a:gd name="T57" fmla="*/ 4 h 4"/>
                  <a:gd name="T58" fmla="*/ 1 w 4"/>
                  <a:gd name="T59" fmla="*/ 4 h 4"/>
                  <a:gd name="T60" fmla="*/ 1 w 4"/>
                  <a:gd name="T61" fmla="*/ 4 h 4"/>
                  <a:gd name="T62" fmla="*/ 1 w 4"/>
                  <a:gd name="T63" fmla="*/ 4 h 4"/>
                  <a:gd name="T64" fmla="*/ 1 w 4"/>
                  <a:gd name="T65" fmla="*/ 3 h 4"/>
                  <a:gd name="T66" fmla="*/ 0 w 4"/>
                  <a:gd name="T67" fmla="*/ 3 h 4"/>
                  <a:gd name="T68" fmla="*/ 0 w 4"/>
                  <a:gd name="T69" fmla="*/ 2 h 4"/>
                  <a:gd name="T70" fmla="*/ 0 w 4"/>
                  <a:gd name="T71" fmla="*/ 2 h 4"/>
                  <a:gd name="T72" fmla="*/ 1 w 4"/>
                  <a:gd name="T73" fmla="*/ 1 h 4"/>
                  <a:gd name="T74" fmla="*/ 1 w 4"/>
                  <a:gd name="T75" fmla="*/ 1 h 4"/>
                  <a:gd name="T76" fmla="*/ 1 w 4"/>
                  <a:gd name="T77" fmla="*/ 0 h 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
                  <a:gd name="T118" fmla="*/ 0 h 4"/>
                  <a:gd name="T119" fmla="*/ 4 w 4"/>
                  <a:gd name="T120" fmla="*/ 4 h 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 h="4">
                    <a:moveTo>
                      <a:pt x="1" y="0"/>
                    </a:moveTo>
                    <a:lnTo>
                      <a:pt x="1" y="1"/>
                    </a:lnTo>
                    <a:lnTo>
                      <a:pt x="2" y="1"/>
                    </a:lnTo>
                    <a:lnTo>
                      <a:pt x="1" y="1"/>
                    </a:lnTo>
                    <a:lnTo>
                      <a:pt x="1" y="2"/>
                    </a:lnTo>
                    <a:lnTo>
                      <a:pt x="1" y="3"/>
                    </a:lnTo>
                    <a:lnTo>
                      <a:pt x="2" y="2"/>
                    </a:lnTo>
                    <a:lnTo>
                      <a:pt x="3" y="1"/>
                    </a:lnTo>
                    <a:lnTo>
                      <a:pt x="3" y="0"/>
                    </a:lnTo>
                    <a:lnTo>
                      <a:pt x="3" y="1"/>
                    </a:lnTo>
                    <a:lnTo>
                      <a:pt x="4" y="1"/>
                    </a:lnTo>
                    <a:lnTo>
                      <a:pt x="3" y="2"/>
                    </a:lnTo>
                    <a:lnTo>
                      <a:pt x="3" y="3"/>
                    </a:lnTo>
                    <a:lnTo>
                      <a:pt x="3" y="4"/>
                    </a:lnTo>
                    <a:lnTo>
                      <a:pt x="2" y="4"/>
                    </a:lnTo>
                    <a:lnTo>
                      <a:pt x="2" y="3"/>
                    </a:lnTo>
                    <a:lnTo>
                      <a:pt x="2" y="4"/>
                    </a:lnTo>
                    <a:lnTo>
                      <a:pt x="1" y="4"/>
                    </a:lnTo>
                    <a:lnTo>
                      <a:pt x="1" y="3"/>
                    </a:lnTo>
                    <a:lnTo>
                      <a:pt x="0" y="3"/>
                    </a:lnTo>
                    <a:lnTo>
                      <a:pt x="0" y="2"/>
                    </a:lnTo>
                    <a:lnTo>
                      <a:pt x="1" y="1"/>
                    </a:lnTo>
                    <a:lnTo>
                      <a:pt x="1"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3901" name="Freeform 542"/>
              <p:cNvSpPr>
                <a:spLocks/>
              </p:cNvSpPr>
              <p:nvPr/>
            </p:nvSpPr>
            <p:spPr bwMode="auto">
              <a:xfrm>
                <a:off x="2728" y="1922"/>
                <a:ext cx="3" cy="4"/>
              </a:xfrm>
              <a:custGeom>
                <a:avLst/>
                <a:gdLst>
                  <a:gd name="T0" fmla="*/ 1 w 3"/>
                  <a:gd name="T1" fmla="*/ 1 h 4"/>
                  <a:gd name="T2" fmla="*/ 1 w 3"/>
                  <a:gd name="T3" fmla="*/ 1 h 4"/>
                  <a:gd name="T4" fmla="*/ 1 w 3"/>
                  <a:gd name="T5" fmla="*/ 1 h 4"/>
                  <a:gd name="T6" fmla="*/ 2 w 3"/>
                  <a:gd name="T7" fmla="*/ 1 h 4"/>
                  <a:gd name="T8" fmla="*/ 2 w 3"/>
                  <a:gd name="T9" fmla="*/ 1 h 4"/>
                  <a:gd name="T10" fmla="*/ 2 w 3"/>
                  <a:gd name="T11" fmla="*/ 1 h 4"/>
                  <a:gd name="T12" fmla="*/ 2 w 3"/>
                  <a:gd name="T13" fmla="*/ 1 h 4"/>
                  <a:gd name="T14" fmla="*/ 2 w 3"/>
                  <a:gd name="T15" fmla="*/ 0 h 4"/>
                  <a:gd name="T16" fmla="*/ 2 w 3"/>
                  <a:gd name="T17" fmla="*/ 0 h 4"/>
                  <a:gd name="T18" fmla="*/ 2 w 3"/>
                  <a:gd name="T19" fmla="*/ 0 h 4"/>
                  <a:gd name="T20" fmla="*/ 2 w 3"/>
                  <a:gd name="T21" fmla="*/ 0 h 4"/>
                  <a:gd name="T22" fmla="*/ 2 w 3"/>
                  <a:gd name="T23" fmla="*/ 0 h 4"/>
                  <a:gd name="T24" fmla="*/ 2 w 3"/>
                  <a:gd name="T25" fmla="*/ 1 h 4"/>
                  <a:gd name="T26" fmla="*/ 2 w 3"/>
                  <a:gd name="T27" fmla="*/ 1 h 4"/>
                  <a:gd name="T28" fmla="*/ 2 w 3"/>
                  <a:gd name="T29" fmla="*/ 1 h 4"/>
                  <a:gd name="T30" fmla="*/ 2 w 3"/>
                  <a:gd name="T31" fmla="*/ 2 h 4"/>
                  <a:gd name="T32" fmla="*/ 2 w 3"/>
                  <a:gd name="T33" fmla="*/ 2 h 4"/>
                  <a:gd name="T34" fmla="*/ 1 w 3"/>
                  <a:gd name="T35" fmla="*/ 2 h 4"/>
                  <a:gd name="T36" fmla="*/ 1 w 3"/>
                  <a:gd name="T37" fmla="*/ 2 h 4"/>
                  <a:gd name="T38" fmla="*/ 1 w 3"/>
                  <a:gd name="T39" fmla="*/ 3 h 4"/>
                  <a:gd name="T40" fmla="*/ 1 w 3"/>
                  <a:gd name="T41" fmla="*/ 3 h 4"/>
                  <a:gd name="T42" fmla="*/ 1 w 3"/>
                  <a:gd name="T43" fmla="*/ 3 h 4"/>
                  <a:gd name="T44" fmla="*/ 2 w 3"/>
                  <a:gd name="T45" fmla="*/ 3 h 4"/>
                  <a:gd name="T46" fmla="*/ 2 w 3"/>
                  <a:gd name="T47" fmla="*/ 2 h 4"/>
                  <a:gd name="T48" fmla="*/ 2 w 3"/>
                  <a:gd name="T49" fmla="*/ 2 h 4"/>
                  <a:gd name="T50" fmla="*/ 2 w 3"/>
                  <a:gd name="T51" fmla="*/ 2 h 4"/>
                  <a:gd name="T52" fmla="*/ 2 w 3"/>
                  <a:gd name="T53" fmla="*/ 2 h 4"/>
                  <a:gd name="T54" fmla="*/ 3 w 3"/>
                  <a:gd name="T55" fmla="*/ 2 h 4"/>
                  <a:gd name="T56" fmla="*/ 3 w 3"/>
                  <a:gd name="T57" fmla="*/ 2 h 4"/>
                  <a:gd name="T58" fmla="*/ 3 w 3"/>
                  <a:gd name="T59" fmla="*/ 3 h 4"/>
                  <a:gd name="T60" fmla="*/ 3 w 3"/>
                  <a:gd name="T61" fmla="*/ 3 h 4"/>
                  <a:gd name="T62" fmla="*/ 3 w 3"/>
                  <a:gd name="T63" fmla="*/ 3 h 4"/>
                  <a:gd name="T64" fmla="*/ 2 w 3"/>
                  <a:gd name="T65" fmla="*/ 3 h 4"/>
                  <a:gd name="T66" fmla="*/ 2 w 3"/>
                  <a:gd name="T67" fmla="*/ 3 h 4"/>
                  <a:gd name="T68" fmla="*/ 2 w 3"/>
                  <a:gd name="T69" fmla="*/ 3 h 4"/>
                  <a:gd name="T70" fmla="*/ 1 w 3"/>
                  <a:gd name="T71" fmla="*/ 3 h 4"/>
                  <a:gd name="T72" fmla="*/ 1 w 3"/>
                  <a:gd name="T73" fmla="*/ 4 h 4"/>
                  <a:gd name="T74" fmla="*/ 1 w 3"/>
                  <a:gd name="T75" fmla="*/ 4 h 4"/>
                  <a:gd name="T76" fmla="*/ 0 w 3"/>
                  <a:gd name="T77" fmla="*/ 4 h 4"/>
                  <a:gd name="T78" fmla="*/ 0 w 3"/>
                  <a:gd name="T79" fmla="*/ 4 h 4"/>
                  <a:gd name="T80" fmla="*/ 0 w 3"/>
                  <a:gd name="T81" fmla="*/ 4 h 4"/>
                  <a:gd name="T82" fmla="*/ 0 w 3"/>
                  <a:gd name="T83" fmla="*/ 4 h 4"/>
                  <a:gd name="T84" fmla="*/ 0 w 3"/>
                  <a:gd name="T85" fmla="*/ 4 h 4"/>
                  <a:gd name="T86" fmla="*/ 0 w 3"/>
                  <a:gd name="T87" fmla="*/ 4 h 4"/>
                  <a:gd name="T88" fmla="*/ 0 w 3"/>
                  <a:gd name="T89" fmla="*/ 4 h 4"/>
                  <a:gd name="T90" fmla="*/ 0 w 3"/>
                  <a:gd name="T91" fmla="*/ 3 h 4"/>
                  <a:gd name="T92" fmla="*/ 0 w 3"/>
                  <a:gd name="T93" fmla="*/ 3 h 4"/>
                  <a:gd name="T94" fmla="*/ 0 w 3"/>
                  <a:gd name="T95" fmla="*/ 3 h 4"/>
                  <a:gd name="T96" fmla="*/ 1 w 3"/>
                  <a:gd name="T97" fmla="*/ 2 h 4"/>
                  <a:gd name="T98" fmla="*/ 1 w 3"/>
                  <a:gd name="T99" fmla="*/ 2 h 4"/>
                  <a:gd name="T100" fmla="*/ 1 w 3"/>
                  <a:gd name="T101" fmla="*/ 1 h 4"/>
                  <a:gd name="T102" fmla="*/ 1 w 3"/>
                  <a:gd name="T103" fmla="*/ 1 h 4"/>
                  <a:gd name="T104" fmla="*/ 1 w 3"/>
                  <a:gd name="T105" fmla="*/ 1 h 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
                  <a:gd name="T160" fmla="*/ 0 h 4"/>
                  <a:gd name="T161" fmla="*/ 3 w 3"/>
                  <a:gd name="T162" fmla="*/ 4 h 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 h="4">
                    <a:moveTo>
                      <a:pt x="1" y="1"/>
                    </a:moveTo>
                    <a:lnTo>
                      <a:pt x="1" y="1"/>
                    </a:lnTo>
                    <a:lnTo>
                      <a:pt x="2" y="1"/>
                    </a:lnTo>
                    <a:lnTo>
                      <a:pt x="2" y="0"/>
                    </a:lnTo>
                    <a:lnTo>
                      <a:pt x="2" y="1"/>
                    </a:lnTo>
                    <a:lnTo>
                      <a:pt x="2" y="2"/>
                    </a:lnTo>
                    <a:lnTo>
                      <a:pt x="1" y="2"/>
                    </a:lnTo>
                    <a:lnTo>
                      <a:pt x="1" y="3"/>
                    </a:lnTo>
                    <a:lnTo>
                      <a:pt x="2" y="3"/>
                    </a:lnTo>
                    <a:lnTo>
                      <a:pt x="2" y="2"/>
                    </a:lnTo>
                    <a:lnTo>
                      <a:pt x="3" y="2"/>
                    </a:lnTo>
                    <a:lnTo>
                      <a:pt x="3" y="3"/>
                    </a:lnTo>
                    <a:lnTo>
                      <a:pt x="2" y="3"/>
                    </a:lnTo>
                    <a:lnTo>
                      <a:pt x="1" y="3"/>
                    </a:lnTo>
                    <a:lnTo>
                      <a:pt x="1" y="4"/>
                    </a:lnTo>
                    <a:lnTo>
                      <a:pt x="0" y="4"/>
                    </a:lnTo>
                    <a:lnTo>
                      <a:pt x="0" y="3"/>
                    </a:lnTo>
                    <a:lnTo>
                      <a:pt x="1" y="2"/>
                    </a:lnTo>
                    <a:lnTo>
                      <a:pt x="1" y="1"/>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3902" name="Freeform 543"/>
              <p:cNvSpPr>
                <a:spLocks/>
              </p:cNvSpPr>
              <p:nvPr/>
            </p:nvSpPr>
            <p:spPr bwMode="auto">
              <a:xfrm>
                <a:off x="2730" y="1922"/>
                <a:ext cx="3" cy="4"/>
              </a:xfrm>
              <a:custGeom>
                <a:avLst/>
                <a:gdLst>
                  <a:gd name="T0" fmla="*/ 3 w 3"/>
                  <a:gd name="T1" fmla="*/ 0 h 4"/>
                  <a:gd name="T2" fmla="*/ 3 w 3"/>
                  <a:gd name="T3" fmla="*/ 0 h 4"/>
                  <a:gd name="T4" fmla="*/ 3 w 3"/>
                  <a:gd name="T5" fmla="*/ 0 h 4"/>
                  <a:gd name="T6" fmla="*/ 3 w 3"/>
                  <a:gd name="T7" fmla="*/ 0 h 4"/>
                  <a:gd name="T8" fmla="*/ 3 w 3"/>
                  <a:gd name="T9" fmla="*/ 0 h 4"/>
                  <a:gd name="T10" fmla="*/ 3 w 3"/>
                  <a:gd name="T11" fmla="*/ 0 h 4"/>
                  <a:gd name="T12" fmla="*/ 2 w 3"/>
                  <a:gd name="T13" fmla="*/ 0 h 4"/>
                  <a:gd name="T14" fmla="*/ 2 w 3"/>
                  <a:gd name="T15" fmla="*/ 0 h 4"/>
                  <a:gd name="T16" fmla="*/ 2 w 3"/>
                  <a:gd name="T17" fmla="*/ 0 h 4"/>
                  <a:gd name="T18" fmla="*/ 1 w 3"/>
                  <a:gd name="T19" fmla="*/ 0 h 4"/>
                  <a:gd name="T20" fmla="*/ 1 w 3"/>
                  <a:gd name="T21" fmla="*/ 0 h 4"/>
                  <a:gd name="T22" fmla="*/ 1 w 3"/>
                  <a:gd name="T23" fmla="*/ 1 h 4"/>
                  <a:gd name="T24" fmla="*/ 1 w 3"/>
                  <a:gd name="T25" fmla="*/ 1 h 4"/>
                  <a:gd name="T26" fmla="*/ 1 w 3"/>
                  <a:gd name="T27" fmla="*/ 1 h 4"/>
                  <a:gd name="T28" fmla="*/ 0 w 3"/>
                  <a:gd name="T29" fmla="*/ 1 h 4"/>
                  <a:gd name="T30" fmla="*/ 0 w 3"/>
                  <a:gd name="T31" fmla="*/ 1 h 4"/>
                  <a:gd name="T32" fmla="*/ 0 w 3"/>
                  <a:gd name="T33" fmla="*/ 1 h 4"/>
                  <a:gd name="T34" fmla="*/ 0 w 3"/>
                  <a:gd name="T35" fmla="*/ 1 h 4"/>
                  <a:gd name="T36" fmla="*/ 0 w 3"/>
                  <a:gd name="T37" fmla="*/ 2 h 4"/>
                  <a:gd name="T38" fmla="*/ 0 w 3"/>
                  <a:gd name="T39" fmla="*/ 2 h 4"/>
                  <a:gd name="T40" fmla="*/ 0 w 3"/>
                  <a:gd name="T41" fmla="*/ 2 h 4"/>
                  <a:gd name="T42" fmla="*/ 0 w 3"/>
                  <a:gd name="T43" fmla="*/ 2 h 4"/>
                  <a:gd name="T44" fmla="*/ 1 w 3"/>
                  <a:gd name="T45" fmla="*/ 2 h 4"/>
                  <a:gd name="T46" fmla="*/ 1 w 3"/>
                  <a:gd name="T47" fmla="*/ 2 h 4"/>
                  <a:gd name="T48" fmla="*/ 1 w 3"/>
                  <a:gd name="T49" fmla="*/ 1 h 4"/>
                  <a:gd name="T50" fmla="*/ 1 w 3"/>
                  <a:gd name="T51" fmla="*/ 1 h 4"/>
                  <a:gd name="T52" fmla="*/ 1 w 3"/>
                  <a:gd name="T53" fmla="*/ 1 h 4"/>
                  <a:gd name="T54" fmla="*/ 1 w 3"/>
                  <a:gd name="T55" fmla="*/ 2 h 4"/>
                  <a:gd name="T56" fmla="*/ 1 w 3"/>
                  <a:gd name="T57" fmla="*/ 2 h 4"/>
                  <a:gd name="T58" fmla="*/ 1 w 3"/>
                  <a:gd name="T59" fmla="*/ 2 h 4"/>
                  <a:gd name="T60" fmla="*/ 1 w 3"/>
                  <a:gd name="T61" fmla="*/ 3 h 4"/>
                  <a:gd name="T62" fmla="*/ 1 w 3"/>
                  <a:gd name="T63" fmla="*/ 3 h 4"/>
                  <a:gd name="T64" fmla="*/ 1 w 3"/>
                  <a:gd name="T65" fmla="*/ 3 h 4"/>
                  <a:gd name="T66" fmla="*/ 1 w 3"/>
                  <a:gd name="T67" fmla="*/ 3 h 4"/>
                  <a:gd name="T68" fmla="*/ 1 w 3"/>
                  <a:gd name="T69" fmla="*/ 4 h 4"/>
                  <a:gd name="T70" fmla="*/ 1 w 3"/>
                  <a:gd name="T71" fmla="*/ 4 h 4"/>
                  <a:gd name="T72" fmla="*/ 1 w 3"/>
                  <a:gd name="T73" fmla="*/ 4 h 4"/>
                  <a:gd name="T74" fmla="*/ 1 w 3"/>
                  <a:gd name="T75" fmla="*/ 4 h 4"/>
                  <a:gd name="T76" fmla="*/ 1 w 3"/>
                  <a:gd name="T77" fmla="*/ 4 h 4"/>
                  <a:gd name="T78" fmla="*/ 1 w 3"/>
                  <a:gd name="T79" fmla="*/ 3 h 4"/>
                  <a:gd name="T80" fmla="*/ 1 w 3"/>
                  <a:gd name="T81" fmla="*/ 3 h 4"/>
                  <a:gd name="T82" fmla="*/ 1 w 3"/>
                  <a:gd name="T83" fmla="*/ 3 h 4"/>
                  <a:gd name="T84" fmla="*/ 1 w 3"/>
                  <a:gd name="T85" fmla="*/ 3 h 4"/>
                  <a:gd name="T86" fmla="*/ 2 w 3"/>
                  <a:gd name="T87" fmla="*/ 3 h 4"/>
                  <a:gd name="T88" fmla="*/ 2 w 3"/>
                  <a:gd name="T89" fmla="*/ 2 h 4"/>
                  <a:gd name="T90" fmla="*/ 2 w 3"/>
                  <a:gd name="T91" fmla="*/ 2 h 4"/>
                  <a:gd name="T92" fmla="*/ 2 w 3"/>
                  <a:gd name="T93" fmla="*/ 2 h 4"/>
                  <a:gd name="T94" fmla="*/ 2 w 3"/>
                  <a:gd name="T95" fmla="*/ 1 h 4"/>
                  <a:gd name="T96" fmla="*/ 2 w 3"/>
                  <a:gd name="T97" fmla="*/ 1 h 4"/>
                  <a:gd name="T98" fmla="*/ 3 w 3"/>
                  <a:gd name="T99" fmla="*/ 1 h 4"/>
                  <a:gd name="T100" fmla="*/ 3 w 3"/>
                  <a:gd name="T101" fmla="*/ 1 h 4"/>
                  <a:gd name="T102" fmla="*/ 3 w 3"/>
                  <a:gd name="T103" fmla="*/ 1 h 4"/>
                  <a:gd name="T104" fmla="*/ 3 w 3"/>
                  <a:gd name="T105" fmla="*/ 1 h 4"/>
                  <a:gd name="T106" fmla="*/ 3 w 3"/>
                  <a:gd name="T107" fmla="*/ 1 h 4"/>
                  <a:gd name="T108" fmla="*/ 3 w 3"/>
                  <a:gd name="T109" fmla="*/ 1 h 4"/>
                  <a:gd name="T110" fmla="*/ 3 w 3"/>
                  <a:gd name="T111" fmla="*/ 0 h 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
                  <a:gd name="T169" fmla="*/ 0 h 4"/>
                  <a:gd name="T170" fmla="*/ 3 w 3"/>
                  <a:gd name="T171" fmla="*/ 4 h 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 h="4">
                    <a:moveTo>
                      <a:pt x="3" y="0"/>
                    </a:moveTo>
                    <a:lnTo>
                      <a:pt x="3" y="0"/>
                    </a:lnTo>
                    <a:lnTo>
                      <a:pt x="2" y="0"/>
                    </a:lnTo>
                    <a:lnTo>
                      <a:pt x="1" y="0"/>
                    </a:lnTo>
                    <a:lnTo>
                      <a:pt x="1" y="1"/>
                    </a:lnTo>
                    <a:lnTo>
                      <a:pt x="0" y="1"/>
                    </a:lnTo>
                    <a:lnTo>
                      <a:pt x="0" y="2"/>
                    </a:lnTo>
                    <a:lnTo>
                      <a:pt x="1" y="2"/>
                    </a:lnTo>
                    <a:lnTo>
                      <a:pt x="1" y="1"/>
                    </a:lnTo>
                    <a:lnTo>
                      <a:pt x="1" y="2"/>
                    </a:lnTo>
                    <a:lnTo>
                      <a:pt x="1" y="3"/>
                    </a:lnTo>
                    <a:lnTo>
                      <a:pt x="1" y="4"/>
                    </a:lnTo>
                    <a:lnTo>
                      <a:pt x="1" y="3"/>
                    </a:lnTo>
                    <a:lnTo>
                      <a:pt x="2" y="3"/>
                    </a:lnTo>
                    <a:lnTo>
                      <a:pt x="2" y="2"/>
                    </a:lnTo>
                    <a:lnTo>
                      <a:pt x="2" y="1"/>
                    </a:lnTo>
                    <a:lnTo>
                      <a:pt x="3" y="1"/>
                    </a:lnTo>
                    <a:lnTo>
                      <a:pt x="3"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3903" name="Freeform 544"/>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2 w 4"/>
                  <a:gd name="T75" fmla="*/ 2 h 3"/>
                  <a:gd name="T76" fmla="*/ 2 w 4"/>
                  <a:gd name="T77" fmla="*/ 2 h 3"/>
                  <a:gd name="T78" fmla="*/ 2 w 4"/>
                  <a:gd name="T79" fmla="*/ 1 h 3"/>
                  <a:gd name="T80" fmla="*/ 2 w 4"/>
                  <a:gd name="T81" fmla="*/ 1 h 3"/>
                  <a:gd name="T82" fmla="*/ 2 w 4"/>
                  <a:gd name="T83" fmla="*/ 1 h 3"/>
                  <a:gd name="T84" fmla="*/ 3 w 4"/>
                  <a:gd name="T85" fmla="*/ 2 h 3"/>
                  <a:gd name="T86" fmla="*/ 3 w 4"/>
                  <a:gd name="T87" fmla="*/ 2 h 3"/>
                  <a:gd name="T88" fmla="*/ 3 w 4"/>
                  <a:gd name="T89" fmla="*/ 2 h 3"/>
                  <a:gd name="T90" fmla="*/ 2 w 4"/>
                  <a:gd name="T91" fmla="*/ 2 h 3"/>
                  <a:gd name="T92" fmla="*/ 2 w 4"/>
                  <a:gd name="T93" fmla="*/ 2 h 3"/>
                  <a:gd name="T94" fmla="*/ 2 w 4"/>
                  <a:gd name="T95" fmla="*/ 2 h 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
                  <a:gd name="T145" fmla="*/ 0 h 3"/>
                  <a:gd name="T146" fmla="*/ 4 w 4"/>
                  <a:gd name="T147" fmla="*/ 3 h 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lnTo>
                      <a:pt x="2" y="2"/>
                    </a:lnTo>
                    <a:lnTo>
                      <a:pt x="2" y="1"/>
                    </a:lnTo>
                    <a:lnTo>
                      <a:pt x="3" y="1"/>
                    </a:lnTo>
                    <a:lnTo>
                      <a:pt x="3" y="2"/>
                    </a:lnTo>
                    <a:lnTo>
                      <a:pt x="2" y="2"/>
                    </a:lnTo>
                    <a:lnTo>
                      <a:pt x="4" y="2"/>
                    </a:lnTo>
                    <a:close/>
                  </a:path>
                </a:pathLst>
              </a:custGeom>
              <a:solidFill>
                <a:srgbClr val="DEDEDE"/>
              </a:solidFill>
              <a:ln w="9525">
                <a:noFill/>
                <a:round/>
                <a:headEnd/>
                <a:tailEnd/>
              </a:ln>
            </p:spPr>
            <p:txBody>
              <a:bodyPr/>
              <a:lstStyle/>
              <a:p>
                <a:pPr algn="l" rtl="0"/>
                <a:endParaRPr lang="en-US"/>
              </a:p>
            </p:txBody>
          </p:sp>
        </p:grpSp>
        <p:sp>
          <p:nvSpPr>
            <p:cNvPr id="23577" name="Freeform 545"/>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
                <a:gd name="T112" fmla="*/ 0 h 3"/>
                <a:gd name="T113" fmla="*/ 4 w 4"/>
                <a:gd name="T114" fmla="*/ 3 h 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close/>
                </a:path>
              </a:pathLst>
            </a:custGeom>
            <a:noFill/>
            <a:ln w="1588">
              <a:solidFill>
                <a:srgbClr val="DEDEDE"/>
              </a:solidFill>
              <a:prstDash val="solid"/>
              <a:round/>
              <a:headEnd/>
              <a:tailEnd/>
            </a:ln>
          </p:spPr>
          <p:txBody>
            <a:bodyPr/>
            <a:lstStyle/>
            <a:p>
              <a:pPr algn="l" rtl="0"/>
              <a:endParaRPr lang="en-US"/>
            </a:p>
          </p:txBody>
        </p:sp>
        <p:sp>
          <p:nvSpPr>
            <p:cNvPr id="23578" name="Freeform 546"/>
            <p:cNvSpPr>
              <a:spLocks/>
            </p:cNvSpPr>
            <p:nvPr/>
          </p:nvSpPr>
          <p:spPr bwMode="auto">
            <a:xfrm>
              <a:off x="2736"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0 w 1"/>
                <a:gd name="T17" fmla="*/ 0 h 1"/>
                <a:gd name="T18" fmla="*/ 0 w 1"/>
                <a:gd name="T19" fmla="*/ 0 h 1"/>
                <a:gd name="T20" fmla="*/ 1 w 1"/>
                <a:gd name="T21" fmla="*/ 0 h 1"/>
                <a:gd name="T22" fmla="*/ 1 w 1"/>
                <a:gd name="T23" fmla="*/ 1 h 1"/>
                <a:gd name="T24" fmla="*/ 1 w 1"/>
                <a:gd name="T25" fmla="*/ 1 h 1"/>
                <a:gd name="T26" fmla="*/ 1 w 1"/>
                <a:gd name="T27" fmla="*/ 1 h 1"/>
                <a:gd name="T28" fmla="*/ 1 w 1"/>
                <a:gd name="T29" fmla="*/ 1 h 1"/>
                <a:gd name="T30" fmla="*/ 1 w 1"/>
                <a:gd name="T31" fmla="*/ 1 h 1"/>
                <a:gd name="T32" fmla="*/ 0 w 1"/>
                <a:gd name="T33" fmla="*/ 1 h 1"/>
                <a:gd name="T34" fmla="*/ 0 w 1"/>
                <a:gd name="T35" fmla="*/ 1 h 1"/>
                <a:gd name="T36" fmla="*/ 0 w 1"/>
                <a:gd name="T37" fmla="*/ 1 h 1"/>
                <a:gd name="T38" fmla="*/ 0 w 1"/>
                <a:gd name="T39" fmla="*/ 1 h 1"/>
                <a:gd name="T40" fmla="*/ 0 w 1"/>
                <a:gd name="T41" fmla="*/ 1 h 1"/>
                <a:gd name="T42" fmla="*/ 0 w 1"/>
                <a:gd name="T43" fmla="*/ 1 h 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
                <a:gd name="T67" fmla="*/ 0 h 1"/>
                <a:gd name="T68" fmla="*/ 1 w 1"/>
                <a:gd name="T69" fmla="*/ 1 h 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 h="1">
                  <a:moveTo>
                    <a:pt x="0" y="1"/>
                  </a:moveTo>
                  <a:lnTo>
                    <a:pt x="0" y="1"/>
                  </a:lnTo>
                  <a:lnTo>
                    <a:pt x="0" y="0"/>
                  </a:lnTo>
                  <a:lnTo>
                    <a:pt x="1" y="0"/>
                  </a:lnTo>
                  <a:lnTo>
                    <a:pt x="1" y="1"/>
                  </a:lnTo>
                  <a:lnTo>
                    <a:pt x="0" y="1"/>
                  </a:lnTo>
                  <a:close/>
                </a:path>
              </a:pathLst>
            </a:custGeom>
            <a:noFill/>
            <a:ln w="1588">
              <a:solidFill>
                <a:srgbClr val="DEDEDE"/>
              </a:solidFill>
              <a:prstDash val="solid"/>
              <a:round/>
              <a:headEnd/>
              <a:tailEnd/>
            </a:ln>
          </p:spPr>
          <p:txBody>
            <a:bodyPr/>
            <a:lstStyle/>
            <a:p>
              <a:pPr algn="l" rtl="0"/>
              <a:endParaRPr lang="en-US"/>
            </a:p>
          </p:txBody>
        </p:sp>
        <p:sp>
          <p:nvSpPr>
            <p:cNvPr id="23579" name="Freeform 547"/>
            <p:cNvSpPr>
              <a:spLocks/>
            </p:cNvSpPr>
            <p:nvPr/>
          </p:nvSpPr>
          <p:spPr bwMode="auto">
            <a:xfrm>
              <a:off x="2732" y="1923"/>
              <a:ext cx="3" cy="3"/>
            </a:xfrm>
            <a:custGeom>
              <a:avLst/>
              <a:gdLst>
                <a:gd name="T0" fmla="*/ 1 w 3"/>
                <a:gd name="T1" fmla="*/ 0 h 3"/>
                <a:gd name="T2" fmla="*/ 1 w 3"/>
                <a:gd name="T3" fmla="*/ 0 h 3"/>
                <a:gd name="T4" fmla="*/ 2 w 3"/>
                <a:gd name="T5" fmla="*/ 0 h 3"/>
                <a:gd name="T6" fmla="*/ 2 w 3"/>
                <a:gd name="T7" fmla="*/ 0 h 3"/>
                <a:gd name="T8" fmla="*/ 3 w 3"/>
                <a:gd name="T9" fmla="*/ 0 h 3"/>
                <a:gd name="T10" fmla="*/ 3 w 3"/>
                <a:gd name="T11" fmla="*/ 0 h 3"/>
                <a:gd name="T12" fmla="*/ 3 w 3"/>
                <a:gd name="T13" fmla="*/ 0 h 3"/>
                <a:gd name="T14" fmla="*/ 2 w 3"/>
                <a:gd name="T15" fmla="*/ 1 h 3"/>
                <a:gd name="T16" fmla="*/ 2 w 3"/>
                <a:gd name="T17" fmla="*/ 1 h 3"/>
                <a:gd name="T18" fmla="*/ 2 w 3"/>
                <a:gd name="T19" fmla="*/ 1 h 3"/>
                <a:gd name="T20" fmla="*/ 2 w 3"/>
                <a:gd name="T21" fmla="*/ 2 h 3"/>
                <a:gd name="T22" fmla="*/ 3 w 3"/>
                <a:gd name="T23" fmla="*/ 2 h 3"/>
                <a:gd name="T24" fmla="*/ 3 w 3"/>
                <a:gd name="T25" fmla="*/ 2 h 3"/>
                <a:gd name="T26" fmla="*/ 3 w 3"/>
                <a:gd name="T27" fmla="*/ 2 h 3"/>
                <a:gd name="T28" fmla="*/ 3 w 3"/>
                <a:gd name="T29" fmla="*/ 2 h 3"/>
                <a:gd name="T30" fmla="*/ 3 w 3"/>
                <a:gd name="T31" fmla="*/ 3 h 3"/>
                <a:gd name="T32" fmla="*/ 3 w 3"/>
                <a:gd name="T33" fmla="*/ 2 h 3"/>
                <a:gd name="T34" fmla="*/ 2 w 3"/>
                <a:gd name="T35" fmla="*/ 2 h 3"/>
                <a:gd name="T36" fmla="*/ 2 w 3"/>
                <a:gd name="T37" fmla="*/ 2 h 3"/>
                <a:gd name="T38" fmla="*/ 1 w 3"/>
                <a:gd name="T39" fmla="*/ 1 h 3"/>
                <a:gd name="T40" fmla="*/ 1 w 3"/>
                <a:gd name="T41" fmla="*/ 1 h 3"/>
                <a:gd name="T42" fmla="*/ 1 w 3"/>
                <a:gd name="T43" fmla="*/ 2 h 3"/>
                <a:gd name="T44" fmla="*/ 1 w 3"/>
                <a:gd name="T45" fmla="*/ 2 h 3"/>
                <a:gd name="T46" fmla="*/ 1 w 3"/>
                <a:gd name="T47" fmla="*/ 2 h 3"/>
                <a:gd name="T48" fmla="*/ 1 w 3"/>
                <a:gd name="T49" fmla="*/ 2 h 3"/>
                <a:gd name="T50" fmla="*/ 0 w 3"/>
                <a:gd name="T51" fmla="*/ 2 h 3"/>
                <a:gd name="T52" fmla="*/ 0 w 3"/>
                <a:gd name="T53" fmla="*/ 2 h 3"/>
                <a:gd name="T54" fmla="*/ 0 w 3"/>
                <a:gd name="T55" fmla="*/ 2 h 3"/>
                <a:gd name="T56" fmla="*/ 0 w 3"/>
                <a:gd name="T57" fmla="*/ 2 h 3"/>
                <a:gd name="T58" fmla="*/ 0 w 3"/>
                <a:gd name="T59" fmla="*/ 1 h 3"/>
                <a:gd name="T60" fmla="*/ 0 w 3"/>
                <a:gd name="T61" fmla="*/ 1 h 3"/>
                <a:gd name="T62" fmla="*/ 1 w 3"/>
                <a:gd name="T63" fmla="*/ 0 h 3"/>
                <a:gd name="T64" fmla="*/ 1 w 3"/>
                <a:gd name="T65" fmla="*/ 0 h 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
                <a:gd name="T100" fmla="*/ 0 h 3"/>
                <a:gd name="T101" fmla="*/ 3 w 3"/>
                <a:gd name="T102" fmla="*/ 3 h 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 h="3">
                  <a:moveTo>
                    <a:pt x="1" y="0"/>
                  </a:moveTo>
                  <a:lnTo>
                    <a:pt x="1" y="0"/>
                  </a:lnTo>
                  <a:lnTo>
                    <a:pt x="2" y="0"/>
                  </a:lnTo>
                  <a:lnTo>
                    <a:pt x="3" y="0"/>
                  </a:lnTo>
                  <a:lnTo>
                    <a:pt x="3" y="1"/>
                  </a:lnTo>
                  <a:lnTo>
                    <a:pt x="2" y="1"/>
                  </a:lnTo>
                  <a:lnTo>
                    <a:pt x="2" y="2"/>
                  </a:lnTo>
                  <a:lnTo>
                    <a:pt x="3" y="2"/>
                  </a:lnTo>
                  <a:lnTo>
                    <a:pt x="3" y="3"/>
                  </a:lnTo>
                  <a:lnTo>
                    <a:pt x="3" y="2"/>
                  </a:lnTo>
                  <a:lnTo>
                    <a:pt x="2" y="2"/>
                  </a:lnTo>
                  <a:lnTo>
                    <a:pt x="1" y="2"/>
                  </a:lnTo>
                  <a:lnTo>
                    <a:pt x="1" y="1"/>
                  </a:lnTo>
                  <a:lnTo>
                    <a:pt x="1" y="2"/>
                  </a:lnTo>
                  <a:lnTo>
                    <a:pt x="0" y="2"/>
                  </a:lnTo>
                  <a:lnTo>
                    <a:pt x="0" y="1"/>
                  </a:lnTo>
                  <a:lnTo>
                    <a:pt x="0" y="0"/>
                  </a:lnTo>
                  <a:lnTo>
                    <a:pt x="1"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3580" name="Freeform 548"/>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0 h 1"/>
                <a:gd name="T8" fmla="*/ 0 w 1"/>
                <a:gd name="T9" fmla="*/ 0 h 1"/>
                <a:gd name="T10" fmla="*/ 0 w 1"/>
                <a:gd name="T11" fmla="*/ 0 h 1"/>
                <a:gd name="T12" fmla="*/ 1 w 1"/>
                <a:gd name="T13" fmla="*/ 0 h 1"/>
                <a:gd name="T14" fmla="*/ 1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1 h 1"/>
                <a:gd name="T32" fmla="*/ 1 w 1"/>
                <a:gd name="T33" fmla="*/ 1 h 1"/>
                <a:gd name="T34" fmla="*/ 0 w 1"/>
                <a:gd name="T35" fmla="*/ 1 h 1"/>
                <a:gd name="T36" fmla="*/ 0 w 1"/>
                <a:gd name="T37" fmla="*/ 1 h 1"/>
                <a:gd name="T38" fmla="*/ 0 w 1"/>
                <a:gd name="T39" fmla="*/ 1 h 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
                <a:gd name="T61" fmla="*/ 0 h 1"/>
                <a:gd name="T62" fmla="*/ 1 w 1"/>
                <a:gd name="T63" fmla="*/ 1 h 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 h="1">
                  <a:moveTo>
                    <a:pt x="0" y="1"/>
                  </a:moveTo>
                  <a:lnTo>
                    <a:pt x="0" y="1"/>
                  </a:lnTo>
                  <a:lnTo>
                    <a:pt x="0" y="0"/>
                  </a:lnTo>
                  <a:lnTo>
                    <a:pt x="1" y="0"/>
                  </a:lnTo>
                  <a:lnTo>
                    <a:pt x="1" y="1"/>
                  </a:lnTo>
                  <a:lnTo>
                    <a:pt x="0" y="1"/>
                  </a:lnTo>
                  <a:close/>
                </a:path>
              </a:pathLst>
            </a:custGeom>
            <a:solidFill>
              <a:srgbClr val="525252"/>
            </a:solidFill>
            <a:ln w="9525">
              <a:noFill/>
              <a:round/>
              <a:headEnd/>
              <a:tailEnd/>
            </a:ln>
          </p:spPr>
          <p:txBody>
            <a:bodyPr/>
            <a:lstStyle/>
            <a:p>
              <a:pPr algn="l" rtl="0"/>
              <a:endParaRPr lang="en-US"/>
            </a:p>
          </p:txBody>
        </p:sp>
        <p:sp>
          <p:nvSpPr>
            <p:cNvPr id="23581" name="Freeform 549"/>
            <p:cNvSpPr>
              <a:spLocks/>
            </p:cNvSpPr>
            <p:nvPr/>
          </p:nvSpPr>
          <p:spPr bwMode="auto">
            <a:xfrm>
              <a:off x="2740" y="1922"/>
              <a:ext cx="5" cy="3"/>
            </a:xfrm>
            <a:custGeom>
              <a:avLst/>
              <a:gdLst>
                <a:gd name="T0" fmla="*/ 0 w 5"/>
                <a:gd name="T1" fmla="*/ 0 h 3"/>
                <a:gd name="T2" fmla="*/ 4 w 5"/>
                <a:gd name="T3" fmla="*/ 0 h 3"/>
                <a:gd name="T4" fmla="*/ 5 w 5"/>
                <a:gd name="T5" fmla="*/ 1 h 3"/>
                <a:gd name="T6" fmla="*/ 1 w 5"/>
                <a:gd name="T7" fmla="*/ 1 h 3"/>
                <a:gd name="T8" fmla="*/ 1 w 5"/>
                <a:gd name="T9" fmla="*/ 2 h 3"/>
                <a:gd name="T10" fmla="*/ 4 w 5"/>
                <a:gd name="T11" fmla="*/ 2 h 3"/>
                <a:gd name="T12" fmla="*/ 4 w 5"/>
                <a:gd name="T13" fmla="*/ 2 h 3"/>
                <a:gd name="T14" fmla="*/ 1 w 5"/>
                <a:gd name="T15" fmla="*/ 2 h 3"/>
                <a:gd name="T16" fmla="*/ 1 w 5"/>
                <a:gd name="T17" fmla="*/ 3 h 3"/>
                <a:gd name="T18" fmla="*/ 5 w 5"/>
                <a:gd name="T19" fmla="*/ 3 h 3"/>
                <a:gd name="T20" fmla="*/ 5 w 5"/>
                <a:gd name="T21" fmla="*/ 3 h 3"/>
                <a:gd name="T22" fmla="*/ 0 w 5"/>
                <a:gd name="T23" fmla="*/ 3 h 3"/>
                <a:gd name="T24" fmla="*/ 0 w 5"/>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3"/>
                <a:gd name="T41" fmla="*/ 5 w 5"/>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3">
                  <a:moveTo>
                    <a:pt x="0" y="0"/>
                  </a:moveTo>
                  <a:lnTo>
                    <a:pt x="4" y="0"/>
                  </a:lnTo>
                  <a:lnTo>
                    <a:pt x="5" y="1"/>
                  </a:lnTo>
                  <a:lnTo>
                    <a:pt x="1" y="1"/>
                  </a:lnTo>
                  <a:lnTo>
                    <a:pt x="1" y="2"/>
                  </a:lnTo>
                  <a:lnTo>
                    <a:pt x="4" y="2"/>
                  </a:lnTo>
                  <a:lnTo>
                    <a:pt x="1" y="2"/>
                  </a:lnTo>
                  <a:lnTo>
                    <a:pt x="1" y="3"/>
                  </a:lnTo>
                  <a:lnTo>
                    <a:pt x="5" y="3"/>
                  </a:lnTo>
                  <a:lnTo>
                    <a:pt x="0" y="3"/>
                  </a:lnTo>
                  <a:lnTo>
                    <a:pt x="0" y="0"/>
                  </a:lnTo>
                  <a:close/>
                </a:path>
              </a:pathLst>
            </a:custGeom>
            <a:solidFill>
              <a:srgbClr val="DEDEDE"/>
            </a:solidFill>
            <a:ln w="9525">
              <a:noFill/>
              <a:round/>
              <a:headEnd/>
              <a:tailEnd/>
            </a:ln>
          </p:spPr>
          <p:txBody>
            <a:bodyPr/>
            <a:lstStyle/>
            <a:p>
              <a:pPr algn="l" rtl="0"/>
              <a:endParaRPr lang="en-US"/>
            </a:p>
          </p:txBody>
        </p:sp>
        <p:sp>
          <p:nvSpPr>
            <p:cNvPr id="23582" name="Freeform 550"/>
            <p:cNvSpPr>
              <a:spLocks/>
            </p:cNvSpPr>
            <p:nvPr/>
          </p:nvSpPr>
          <p:spPr bwMode="auto">
            <a:xfrm>
              <a:off x="2746" y="1922"/>
              <a:ext cx="4" cy="3"/>
            </a:xfrm>
            <a:custGeom>
              <a:avLst/>
              <a:gdLst>
                <a:gd name="T0" fmla="*/ 1 w 4"/>
                <a:gd name="T1" fmla="*/ 1 h 3"/>
                <a:gd name="T2" fmla="*/ 1 w 4"/>
                <a:gd name="T3" fmla="*/ 3 h 3"/>
                <a:gd name="T4" fmla="*/ 0 w 4"/>
                <a:gd name="T5" fmla="*/ 3 h 3"/>
                <a:gd name="T6" fmla="*/ 0 w 4"/>
                <a:gd name="T7" fmla="*/ 0 h 3"/>
                <a:gd name="T8" fmla="*/ 3 w 4"/>
                <a:gd name="T9" fmla="*/ 2 h 3"/>
                <a:gd name="T10" fmla="*/ 3 w 4"/>
                <a:gd name="T11" fmla="*/ 0 h 3"/>
                <a:gd name="T12" fmla="*/ 4 w 4"/>
                <a:gd name="T13" fmla="*/ 0 h 3"/>
                <a:gd name="T14" fmla="*/ 4 w 4"/>
                <a:gd name="T15" fmla="*/ 3 h 3"/>
                <a:gd name="T16" fmla="*/ 1 w 4"/>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1"/>
                  </a:moveTo>
                  <a:lnTo>
                    <a:pt x="1" y="3"/>
                  </a:lnTo>
                  <a:lnTo>
                    <a:pt x="0" y="3"/>
                  </a:lnTo>
                  <a:lnTo>
                    <a:pt x="0" y="0"/>
                  </a:lnTo>
                  <a:lnTo>
                    <a:pt x="3" y="2"/>
                  </a:lnTo>
                  <a:lnTo>
                    <a:pt x="3" y="0"/>
                  </a:lnTo>
                  <a:lnTo>
                    <a:pt x="4" y="0"/>
                  </a:lnTo>
                  <a:lnTo>
                    <a:pt x="4" y="3"/>
                  </a:lnTo>
                  <a:lnTo>
                    <a:pt x="1" y="1"/>
                  </a:lnTo>
                  <a:close/>
                </a:path>
              </a:pathLst>
            </a:custGeom>
            <a:solidFill>
              <a:srgbClr val="DEDEDE"/>
            </a:solidFill>
            <a:ln w="9525">
              <a:noFill/>
              <a:round/>
              <a:headEnd/>
              <a:tailEnd/>
            </a:ln>
          </p:spPr>
          <p:txBody>
            <a:bodyPr/>
            <a:lstStyle/>
            <a:p>
              <a:pPr algn="l" rtl="0"/>
              <a:endParaRPr lang="en-US"/>
            </a:p>
          </p:txBody>
        </p:sp>
        <p:sp>
          <p:nvSpPr>
            <p:cNvPr id="23583" name="Freeform 551"/>
            <p:cNvSpPr>
              <a:spLocks/>
            </p:cNvSpPr>
            <p:nvPr/>
          </p:nvSpPr>
          <p:spPr bwMode="auto">
            <a:xfrm>
              <a:off x="2751" y="1922"/>
              <a:ext cx="5" cy="3"/>
            </a:xfrm>
            <a:custGeom>
              <a:avLst/>
              <a:gdLst>
                <a:gd name="T0" fmla="*/ 2 w 5"/>
                <a:gd name="T1" fmla="*/ 1 h 3"/>
                <a:gd name="T2" fmla="*/ 0 w 5"/>
                <a:gd name="T3" fmla="*/ 1 h 3"/>
                <a:gd name="T4" fmla="*/ 0 w 5"/>
                <a:gd name="T5" fmla="*/ 0 h 3"/>
                <a:gd name="T6" fmla="*/ 5 w 5"/>
                <a:gd name="T7" fmla="*/ 0 h 3"/>
                <a:gd name="T8" fmla="*/ 5 w 5"/>
                <a:gd name="T9" fmla="*/ 1 h 3"/>
                <a:gd name="T10" fmla="*/ 3 w 5"/>
                <a:gd name="T11" fmla="*/ 1 h 3"/>
                <a:gd name="T12" fmla="*/ 3 w 5"/>
                <a:gd name="T13" fmla="*/ 3 h 3"/>
                <a:gd name="T14" fmla="*/ 2 w 5"/>
                <a:gd name="T15" fmla="*/ 3 h 3"/>
                <a:gd name="T16" fmla="*/ 2 w 5"/>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3"/>
                <a:gd name="T29" fmla="*/ 5 w 5"/>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3">
                  <a:moveTo>
                    <a:pt x="2" y="1"/>
                  </a:moveTo>
                  <a:lnTo>
                    <a:pt x="0" y="1"/>
                  </a:lnTo>
                  <a:lnTo>
                    <a:pt x="0" y="0"/>
                  </a:lnTo>
                  <a:lnTo>
                    <a:pt x="5" y="0"/>
                  </a:lnTo>
                  <a:lnTo>
                    <a:pt x="5" y="1"/>
                  </a:lnTo>
                  <a:lnTo>
                    <a:pt x="3" y="1"/>
                  </a:lnTo>
                  <a:lnTo>
                    <a:pt x="3" y="3"/>
                  </a:lnTo>
                  <a:lnTo>
                    <a:pt x="2" y="3"/>
                  </a:lnTo>
                  <a:lnTo>
                    <a:pt x="2" y="1"/>
                  </a:lnTo>
                  <a:close/>
                </a:path>
              </a:pathLst>
            </a:custGeom>
            <a:solidFill>
              <a:srgbClr val="DEDEDE"/>
            </a:solidFill>
            <a:ln w="9525">
              <a:noFill/>
              <a:round/>
              <a:headEnd/>
              <a:tailEnd/>
            </a:ln>
          </p:spPr>
          <p:txBody>
            <a:bodyPr/>
            <a:lstStyle/>
            <a:p>
              <a:pPr algn="l" rtl="0"/>
              <a:endParaRPr lang="en-US"/>
            </a:p>
          </p:txBody>
        </p:sp>
        <p:sp>
          <p:nvSpPr>
            <p:cNvPr id="23584" name="Freeform 552"/>
            <p:cNvSpPr>
              <a:spLocks/>
            </p:cNvSpPr>
            <p:nvPr/>
          </p:nvSpPr>
          <p:spPr bwMode="auto">
            <a:xfrm>
              <a:off x="2757" y="1922"/>
              <a:ext cx="4" cy="3"/>
            </a:xfrm>
            <a:custGeom>
              <a:avLst/>
              <a:gdLst>
                <a:gd name="T0" fmla="*/ 0 w 4"/>
                <a:gd name="T1" fmla="*/ 0 h 3"/>
                <a:gd name="T2" fmla="*/ 4 w 4"/>
                <a:gd name="T3" fmla="*/ 0 h 3"/>
                <a:gd name="T4" fmla="*/ 4 w 4"/>
                <a:gd name="T5" fmla="*/ 0 h 3"/>
                <a:gd name="T6" fmla="*/ 1 w 4"/>
                <a:gd name="T7" fmla="*/ 0 h 3"/>
                <a:gd name="T8" fmla="*/ 1 w 4"/>
                <a:gd name="T9" fmla="*/ 1 h 3"/>
                <a:gd name="T10" fmla="*/ 3 w 4"/>
                <a:gd name="T11" fmla="*/ 1 h 3"/>
                <a:gd name="T12" fmla="*/ 3 w 4"/>
                <a:gd name="T13" fmla="*/ 2 h 3"/>
                <a:gd name="T14" fmla="*/ 1 w 4"/>
                <a:gd name="T15" fmla="*/ 2 h 3"/>
                <a:gd name="T16" fmla="*/ 1 w 4"/>
                <a:gd name="T17" fmla="*/ 3 h 3"/>
                <a:gd name="T18" fmla="*/ 4 w 4"/>
                <a:gd name="T19" fmla="*/ 3 h 3"/>
                <a:gd name="T20" fmla="*/ 4 w 4"/>
                <a:gd name="T21" fmla="*/ 3 h 3"/>
                <a:gd name="T22" fmla="*/ 0 w 4"/>
                <a:gd name="T23" fmla="*/ 3 h 3"/>
                <a:gd name="T24" fmla="*/ 0 w 4"/>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
                <a:gd name="T40" fmla="*/ 0 h 3"/>
                <a:gd name="T41" fmla="*/ 4 w 4"/>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 h="3">
                  <a:moveTo>
                    <a:pt x="0" y="0"/>
                  </a:moveTo>
                  <a:lnTo>
                    <a:pt x="4" y="0"/>
                  </a:lnTo>
                  <a:lnTo>
                    <a:pt x="1" y="0"/>
                  </a:lnTo>
                  <a:lnTo>
                    <a:pt x="1" y="1"/>
                  </a:lnTo>
                  <a:lnTo>
                    <a:pt x="3" y="1"/>
                  </a:lnTo>
                  <a:lnTo>
                    <a:pt x="3" y="2"/>
                  </a:lnTo>
                  <a:lnTo>
                    <a:pt x="1" y="2"/>
                  </a:lnTo>
                  <a:lnTo>
                    <a:pt x="1" y="3"/>
                  </a:lnTo>
                  <a:lnTo>
                    <a:pt x="4" y="3"/>
                  </a:lnTo>
                  <a:lnTo>
                    <a:pt x="0" y="3"/>
                  </a:lnTo>
                  <a:lnTo>
                    <a:pt x="0" y="0"/>
                  </a:lnTo>
                  <a:close/>
                </a:path>
              </a:pathLst>
            </a:custGeom>
            <a:solidFill>
              <a:srgbClr val="DEDEDE"/>
            </a:solidFill>
            <a:ln w="9525">
              <a:noFill/>
              <a:round/>
              <a:headEnd/>
              <a:tailEnd/>
            </a:ln>
          </p:spPr>
          <p:txBody>
            <a:bodyPr/>
            <a:lstStyle/>
            <a:p>
              <a:pPr algn="l" rtl="0"/>
              <a:endParaRPr lang="en-US"/>
            </a:p>
          </p:txBody>
        </p:sp>
        <p:sp>
          <p:nvSpPr>
            <p:cNvPr id="23585" name="Freeform 553"/>
            <p:cNvSpPr>
              <a:spLocks/>
            </p:cNvSpPr>
            <p:nvPr/>
          </p:nvSpPr>
          <p:spPr bwMode="auto">
            <a:xfrm>
              <a:off x="2762"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1 h 3"/>
                <a:gd name="T26" fmla="*/ 5 w 5"/>
                <a:gd name="T27" fmla="*/ 2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3 w 5"/>
                <a:gd name="T41" fmla="*/ 2 h 3"/>
                <a:gd name="T42" fmla="*/ 1 w 5"/>
                <a:gd name="T43" fmla="*/ 2 h 3"/>
                <a:gd name="T44" fmla="*/ 1 w 5"/>
                <a:gd name="T45" fmla="*/ 3 h 3"/>
                <a:gd name="T46" fmla="*/ 0 w 5"/>
                <a:gd name="T47" fmla="*/ 3 h 3"/>
                <a:gd name="T48" fmla="*/ 0 w 5"/>
                <a:gd name="T49" fmla="*/ 0 h 3"/>
                <a:gd name="T50" fmla="*/ 1 w 5"/>
                <a:gd name="T51" fmla="*/ 2 h 3"/>
                <a:gd name="T52" fmla="*/ 3 w 5"/>
                <a:gd name="T53" fmla="*/ 2 h 3"/>
                <a:gd name="T54" fmla="*/ 3 w 5"/>
                <a:gd name="T55" fmla="*/ 2 h 3"/>
                <a:gd name="T56" fmla="*/ 3 w 5"/>
                <a:gd name="T57" fmla="*/ 2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1 h 3"/>
                <a:gd name="T76" fmla="*/ 4 w 5"/>
                <a:gd name="T77" fmla="*/ 0 h 3"/>
                <a:gd name="T78" fmla="*/ 3 w 5"/>
                <a:gd name="T79" fmla="*/ 0 h 3"/>
                <a:gd name="T80" fmla="*/ 3 w 5"/>
                <a:gd name="T81" fmla="*/ 0 h 3"/>
                <a:gd name="T82" fmla="*/ 3 w 5"/>
                <a:gd name="T83" fmla="*/ 0 h 3"/>
                <a:gd name="T84" fmla="*/ 1 w 5"/>
                <a:gd name="T85" fmla="*/ 0 h 3"/>
                <a:gd name="T86" fmla="*/ 1 w 5"/>
                <a:gd name="T87" fmla="*/ 2 h 3"/>
                <a:gd name="T88" fmla="*/ 0 w 5"/>
                <a:gd name="T89" fmla="*/ 0 h 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
                <a:gd name="T136" fmla="*/ 0 h 3"/>
                <a:gd name="T137" fmla="*/ 5 w 5"/>
                <a:gd name="T138" fmla="*/ 3 h 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 h="3">
                  <a:moveTo>
                    <a:pt x="0" y="0"/>
                  </a:moveTo>
                  <a:lnTo>
                    <a:pt x="3" y="0"/>
                  </a:lnTo>
                  <a:lnTo>
                    <a:pt x="4" y="0"/>
                  </a:lnTo>
                  <a:lnTo>
                    <a:pt x="5" y="0"/>
                  </a:lnTo>
                  <a:lnTo>
                    <a:pt x="5" y="1"/>
                  </a:lnTo>
                  <a:lnTo>
                    <a:pt x="5" y="2"/>
                  </a:lnTo>
                  <a:lnTo>
                    <a:pt x="4" y="2"/>
                  </a:lnTo>
                  <a:lnTo>
                    <a:pt x="5" y="3"/>
                  </a:lnTo>
                  <a:lnTo>
                    <a:pt x="4" y="3"/>
                  </a:lnTo>
                  <a:lnTo>
                    <a:pt x="3" y="2"/>
                  </a:lnTo>
                  <a:lnTo>
                    <a:pt x="1" y="2"/>
                  </a:lnTo>
                  <a:lnTo>
                    <a:pt x="1" y="3"/>
                  </a:lnTo>
                  <a:lnTo>
                    <a:pt x="0" y="3"/>
                  </a:lnTo>
                  <a:lnTo>
                    <a:pt x="0" y="0"/>
                  </a:lnTo>
                  <a:lnTo>
                    <a:pt x="1" y="2"/>
                  </a:lnTo>
                  <a:lnTo>
                    <a:pt x="3" y="2"/>
                  </a:lnTo>
                  <a:lnTo>
                    <a:pt x="4" y="1"/>
                  </a:lnTo>
                  <a:lnTo>
                    <a:pt x="4" y="0"/>
                  </a:lnTo>
                  <a:lnTo>
                    <a:pt x="3" y="0"/>
                  </a:lnTo>
                  <a:lnTo>
                    <a:pt x="1" y="0"/>
                  </a:lnTo>
                  <a:lnTo>
                    <a:pt x="1" y="2"/>
                  </a:lnTo>
                  <a:lnTo>
                    <a:pt x="0" y="0"/>
                  </a:lnTo>
                  <a:close/>
                </a:path>
              </a:pathLst>
            </a:custGeom>
            <a:solidFill>
              <a:srgbClr val="DEDEDE"/>
            </a:solidFill>
            <a:ln w="9525">
              <a:noFill/>
              <a:round/>
              <a:headEnd/>
              <a:tailEnd/>
            </a:ln>
          </p:spPr>
          <p:txBody>
            <a:bodyPr/>
            <a:lstStyle/>
            <a:p>
              <a:pPr algn="l" rtl="0"/>
              <a:endParaRPr lang="en-US"/>
            </a:p>
          </p:txBody>
        </p:sp>
        <p:sp>
          <p:nvSpPr>
            <p:cNvPr id="23586" name="Freeform 554"/>
            <p:cNvSpPr>
              <a:spLocks/>
            </p:cNvSpPr>
            <p:nvPr/>
          </p:nvSpPr>
          <p:spPr bwMode="auto">
            <a:xfrm>
              <a:off x="2768"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2 h 3"/>
                <a:gd name="T26" fmla="*/ 4 w 5"/>
                <a:gd name="T27" fmla="*/ 2 h 3"/>
                <a:gd name="T28" fmla="*/ 4 w 5"/>
                <a:gd name="T29" fmla="*/ 2 h 3"/>
                <a:gd name="T30" fmla="*/ 4 w 5"/>
                <a:gd name="T31" fmla="*/ 2 h 3"/>
                <a:gd name="T32" fmla="*/ 3 w 5"/>
                <a:gd name="T33" fmla="*/ 2 h 3"/>
                <a:gd name="T34" fmla="*/ 3 w 5"/>
                <a:gd name="T35" fmla="*/ 2 h 3"/>
                <a:gd name="T36" fmla="*/ 1 w 5"/>
                <a:gd name="T37" fmla="*/ 2 h 3"/>
                <a:gd name="T38" fmla="*/ 1 w 5"/>
                <a:gd name="T39" fmla="*/ 3 h 3"/>
                <a:gd name="T40" fmla="*/ 0 w 5"/>
                <a:gd name="T41" fmla="*/ 3 h 3"/>
                <a:gd name="T42" fmla="*/ 0 w 5"/>
                <a:gd name="T43" fmla="*/ 0 h 3"/>
                <a:gd name="T44" fmla="*/ 1 w 5"/>
                <a:gd name="T45" fmla="*/ 1 h 3"/>
                <a:gd name="T46" fmla="*/ 3 w 5"/>
                <a:gd name="T47" fmla="*/ 1 h 3"/>
                <a:gd name="T48" fmla="*/ 3 w 5"/>
                <a:gd name="T49" fmla="*/ 1 h 3"/>
                <a:gd name="T50" fmla="*/ 3 w 5"/>
                <a:gd name="T51" fmla="*/ 1 h 3"/>
                <a:gd name="T52" fmla="*/ 4 w 5"/>
                <a:gd name="T53" fmla="*/ 1 h 3"/>
                <a:gd name="T54" fmla="*/ 4 w 5"/>
                <a:gd name="T55" fmla="*/ 1 h 3"/>
                <a:gd name="T56" fmla="*/ 4 w 5"/>
                <a:gd name="T57" fmla="*/ 1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0 h 3"/>
                <a:gd name="T72" fmla="*/ 4 w 5"/>
                <a:gd name="T73" fmla="*/ 0 h 3"/>
                <a:gd name="T74" fmla="*/ 3 w 5"/>
                <a:gd name="T75" fmla="*/ 0 h 3"/>
                <a:gd name="T76" fmla="*/ 3 w 5"/>
                <a:gd name="T77" fmla="*/ 0 h 3"/>
                <a:gd name="T78" fmla="*/ 3 w 5"/>
                <a:gd name="T79" fmla="*/ 0 h 3"/>
                <a:gd name="T80" fmla="*/ 1 w 5"/>
                <a:gd name="T81" fmla="*/ 0 h 3"/>
                <a:gd name="T82" fmla="*/ 1 w 5"/>
                <a:gd name="T83" fmla="*/ 1 h 3"/>
                <a:gd name="T84" fmla="*/ 0 w 5"/>
                <a:gd name="T85" fmla="*/ 0 h 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
                <a:gd name="T130" fmla="*/ 0 h 3"/>
                <a:gd name="T131" fmla="*/ 5 w 5"/>
                <a:gd name="T132" fmla="*/ 3 h 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 h="3">
                  <a:moveTo>
                    <a:pt x="0" y="0"/>
                  </a:moveTo>
                  <a:lnTo>
                    <a:pt x="3" y="0"/>
                  </a:lnTo>
                  <a:lnTo>
                    <a:pt x="4" y="0"/>
                  </a:lnTo>
                  <a:lnTo>
                    <a:pt x="5" y="0"/>
                  </a:lnTo>
                  <a:lnTo>
                    <a:pt x="5" y="1"/>
                  </a:lnTo>
                  <a:lnTo>
                    <a:pt x="5" y="2"/>
                  </a:lnTo>
                  <a:lnTo>
                    <a:pt x="4" y="2"/>
                  </a:lnTo>
                  <a:lnTo>
                    <a:pt x="3" y="2"/>
                  </a:lnTo>
                  <a:lnTo>
                    <a:pt x="1" y="2"/>
                  </a:lnTo>
                  <a:lnTo>
                    <a:pt x="1" y="3"/>
                  </a:lnTo>
                  <a:lnTo>
                    <a:pt x="0" y="3"/>
                  </a:lnTo>
                  <a:lnTo>
                    <a:pt x="0" y="0"/>
                  </a:lnTo>
                  <a:lnTo>
                    <a:pt x="1" y="1"/>
                  </a:lnTo>
                  <a:lnTo>
                    <a:pt x="3" y="1"/>
                  </a:lnTo>
                  <a:lnTo>
                    <a:pt x="4" y="1"/>
                  </a:lnTo>
                  <a:lnTo>
                    <a:pt x="4" y="0"/>
                  </a:lnTo>
                  <a:lnTo>
                    <a:pt x="3"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23587" name="Freeform 555"/>
            <p:cNvSpPr>
              <a:spLocks/>
            </p:cNvSpPr>
            <p:nvPr/>
          </p:nvSpPr>
          <p:spPr bwMode="auto">
            <a:xfrm>
              <a:off x="2774" y="1922"/>
              <a:ext cx="5" cy="3"/>
            </a:xfrm>
            <a:custGeom>
              <a:avLst/>
              <a:gdLst>
                <a:gd name="T0" fmla="*/ 0 w 5"/>
                <a:gd name="T1" fmla="*/ 0 h 3"/>
                <a:gd name="T2" fmla="*/ 2 w 5"/>
                <a:gd name="T3" fmla="*/ 0 h 3"/>
                <a:gd name="T4" fmla="*/ 3 w 5"/>
                <a:gd name="T5" fmla="*/ 0 h 3"/>
                <a:gd name="T6" fmla="*/ 4 w 5"/>
                <a:gd name="T7" fmla="*/ 0 h 3"/>
                <a:gd name="T8" fmla="*/ 4 w 5"/>
                <a:gd name="T9" fmla="*/ 0 h 3"/>
                <a:gd name="T10" fmla="*/ 4 w 5"/>
                <a:gd name="T11" fmla="*/ 0 h 3"/>
                <a:gd name="T12" fmla="*/ 4 w 5"/>
                <a:gd name="T13" fmla="*/ 0 h 3"/>
                <a:gd name="T14" fmla="*/ 5 w 5"/>
                <a:gd name="T15" fmla="*/ 0 h 3"/>
                <a:gd name="T16" fmla="*/ 5 w 5"/>
                <a:gd name="T17" fmla="*/ 0 h 3"/>
                <a:gd name="T18" fmla="*/ 5 w 5"/>
                <a:gd name="T19" fmla="*/ 1 h 3"/>
                <a:gd name="T20" fmla="*/ 5 w 5"/>
                <a:gd name="T21" fmla="*/ 1 h 3"/>
                <a:gd name="T22" fmla="*/ 5 w 5"/>
                <a:gd name="T23" fmla="*/ 1 h 3"/>
                <a:gd name="T24" fmla="*/ 4 w 5"/>
                <a:gd name="T25" fmla="*/ 1 h 3"/>
                <a:gd name="T26" fmla="*/ 4 w 5"/>
                <a:gd name="T27" fmla="*/ 1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2 w 5"/>
                <a:gd name="T41" fmla="*/ 2 h 3"/>
                <a:gd name="T42" fmla="*/ 1 w 5"/>
                <a:gd name="T43" fmla="*/ 2 h 3"/>
                <a:gd name="T44" fmla="*/ 1 w 5"/>
                <a:gd name="T45" fmla="*/ 3 h 3"/>
                <a:gd name="T46" fmla="*/ 0 w 5"/>
                <a:gd name="T47" fmla="*/ 3 h 3"/>
                <a:gd name="T48" fmla="*/ 0 w 5"/>
                <a:gd name="T49" fmla="*/ 0 h 3"/>
                <a:gd name="T50" fmla="*/ 1 w 5"/>
                <a:gd name="T51" fmla="*/ 1 h 3"/>
                <a:gd name="T52" fmla="*/ 2 w 5"/>
                <a:gd name="T53" fmla="*/ 1 h 3"/>
                <a:gd name="T54" fmla="*/ 3 w 5"/>
                <a:gd name="T55" fmla="*/ 1 h 3"/>
                <a:gd name="T56" fmla="*/ 3 w 5"/>
                <a:gd name="T57" fmla="*/ 1 h 3"/>
                <a:gd name="T58" fmla="*/ 3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0 h 3"/>
                <a:gd name="T76" fmla="*/ 4 w 5"/>
                <a:gd name="T77" fmla="*/ 0 h 3"/>
                <a:gd name="T78" fmla="*/ 3 w 5"/>
                <a:gd name="T79" fmla="*/ 0 h 3"/>
                <a:gd name="T80" fmla="*/ 3 w 5"/>
                <a:gd name="T81" fmla="*/ 0 h 3"/>
                <a:gd name="T82" fmla="*/ 3 w 5"/>
                <a:gd name="T83" fmla="*/ 0 h 3"/>
                <a:gd name="T84" fmla="*/ 2 w 5"/>
                <a:gd name="T85" fmla="*/ 0 h 3"/>
                <a:gd name="T86" fmla="*/ 1 w 5"/>
                <a:gd name="T87" fmla="*/ 0 h 3"/>
                <a:gd name="T88" fmla="*/ 1 w 5"/>
                <a:gd name="T89" fmla="*/ 1 h 3"/>
                <a:gd name="T90" fmla="*/ 0 w 5"/>
                <a:gd name="T91" fmla="*/ 0 h 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
                <a:gd name="T139" fmla="*/ 0 h 3"/>
                <a:gd name="T140" fmla="*/ 5 w 5"/>
                <a:gd name="T141" fmla="*/ 3 h 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 h="3">
                  <a:moveTo>
                    <a:pt x="0" y="0"/>
                  </a:moveTo>
                  <a:lnTo>
                    <a:pt x="2" y="0"/>
                  </a:lnTo>
                  <a:lnTo>
                    <a:pt x="3" y="0"/>
                  </a:lnTo>
                  <a:lnTo>
                    <a:pt x="4" y="0"/>
                  </a:lnTo>
                  <a:lnTo>
                    <a:pt x="5" y="0"/>
                  </a:lnTo>
                  <a:lnTo>
                    <a:pt x="5" y="1"/>
                  </a:lnTo>
                  <a:lnTo>
                    <a:pt x="4" y="1"/>
                  </a:lnTo>
                  <a:lnTo>
                    <a:pt x="4" y="2"/>
                  </a:lnTo>
                  <a:lnTo>
                    <a:pt x="5" y="3"/>
                  </a:lnTo>
                  <a:lnTo>
                    <a:pt x="4" y="3"/>
                  </a:lnTo>
                  <a:lnTo>
                    <a:pt x="2" y="2"/>
                  </a:lnTo>
                  <a:lnTo>
                    <a:pt x="1" y="2"/>
                  </a:lnTo>
                  <a:lnTo>
                    <a:pt x="1" y="3"/>
                  </a:lnTo>
                  <a:lnTo>
                    <a:pt x="0" y="3"/>
                  </a:lnTo>
                  <a:lnTo>
                    <a:pt x="0" y="0"/>
                  </a:lnTo>
                  <a:lnTo>
                    <a:pt x="1" y="1"/>
                  </a:lnTo>
                  <a:lnTo>
                    <a:pt x="2" y="1"/>
                  </a:lnTo>
                  <a:lnTo>
                    <a:pt x="3" y="1"/>
                  </a:lnTo>
                  <a:lnTo>
                    <a:pt x="4" y="1"/>
                  </a:lnTo>
                  <a:lnTo>
                    <a:pt x="4" y="0"/>
                  </a:lnTo>
                  <a:lnTo>
                    <a:pt x="3" y="0"/>
                  </a:lnTo>
                  <a:lnTo>
                    <a:pt x="2"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23588" name="Freeform 556"/>
            <p:cNvSpPr>
              <a:spLocks/>
            </p:cNvSpPr>
            <p:nvPr/>
          </p:nvSpPr>
          <p:spPr bwMode="auto">
            <a:xfrm>
              <a:off x="2782" y="1921"/>
              <a:ext cx="5" cy="4"/>
            </a:xfrm>
            <a:custGeom>
              <a:avLst/>
              <a:gdLst>
                <a:gd name="T0" fmla="*/ 1 w 5"/>
                <a:gd name="T1" fmla="*/ 3 h 4"/>
                <a:gd name="T2" fmla="*/ 1 w 5"/>
                <a:gd name="T3" fmla="*/ 3 h 4"/>
                <a:gd name="T4" fmla="*/ 2 w 5"/>
                <a:gd name="T5" fmla="*/ 3 h 4"/>
                <a:gd name="T6" fmla="*/ 2 w 5"/>
                <a:gd name="T7" fmla="*/ 3 h 4"/>
                <a:gd name="T8" fmla="*/ 3 w 5"/>
                <a:gd name="T9" fmla="*/ 3 h 4"/>
                <a:gd name="T10" fmla="*/ 3 w 5"/>
                <a:gd name="T11" fmla="*/ 3 h 4"/>
                <a:gd name="T12" fmla="*/ 3 w 5"/>
                <a:gd name="T13" fmla="*/ 3 h 4"/>
                <a:gd name="T14" fmla="*/ 4 w 5"/>
                <a:gd name="T15" fmla="*/ 3 h 4"/>
                <a:gd name="T16" fmla="*/ 4 w 5"/>
                <a:gd name="T17" fmla="*/ 3 h 4"/>
                <a:gd name="T18" fmla="*/ 3 w 5"/>
                <a:gd name="T19" fmla="*/ 2 h 4"/>
                <a:gd name="T20" fmla="*/ 1 w 5"/>
                <a:gd name="T21" fmla="*/ 2 h 4"/>
                <a:gd name="T22" fmla="*/ 0 w 5"/>
                <a:gd name="T23" fmla="*/ 2 h 4"/>
                <a:gd name="T24" fmla="*/ 0 w 5"/>
                <a:gd name="T25" fmla="*/ 1 h 4"/>
                <a:gd name="T26" fmla="*/ 0 w 5"/>
                <a:gd name="T27" fmla="*/ 1 h 4"/>
                <a:gd name="T28" fmla="*/ 1 w 5"/>
                <a:gd name="T29" fmla="*/ 1 h 4"/>
                <a:gd name="T30" fmla="*/ 2 w 5"/>
                <a:gd name="T31" fmla="*/ 0 h 4"/>
                <a:gd name="T32" fmla="*/ 3 w 5"/>
                <a:gd name="T33" fmla="*/ 0 h 4"/>
                <a:gd name="T34" fmla="*/ 3 w 5"/>
                <a:gd name="T35" fmla="*/ 1 h 4"/>
                <a:gd name="T36" fmla="*/ 4 w 5"/>
                <a:gd name="T37" fmla="*/ 1 h 4"/>
                <a:gd name="T38" fmla="*/ 4 w 5"/>
                <a:gd name="T39" fmla="*/ 1 h 4"/>
                <a:gd name="T40" fmla="*/ 4 w 5"/>
                <a:gd name="T41" fmla="*/ 1 h 4"/>
                <a:gd name="T42" fmla="*/ 3 w 5"/>
                <a:gd name="T43" fmla="*/ 1 h 4"/>
                <a:gd name="T44" fmla="*/ 3 w 5"/>
                <a:gd name="T45" fmla="*/ 1 h 4"/>
                <a:gd name="T46" fmla="*/ 3 w 5"/>
                <a:gd name="T47" fmla="*/ 1 h 4"/>
                <a:gd name="T48" fmla="*/ 2 w 5"/>
                <a:gd name="T49" fmla="*/ 1 h 4"/>
                <a:gd name="T50" fmla="*/ 2 w 5"/>
                <a:gd name="T51" fmla="*/ 1 h 4"/>
                <a:gd name="T52" fmla="*/ 1 w 5"/>
                <a:gd name="T53" fmla="*/ 1 h 4"/>
                <a:gd name="T54" fmla="*/ 1 w 5"/>
                <a:gd name="T55" fmla="*/ 1 h 4"/>
                <a:gd name="T56" fmla="*/ 1 w 5"/>
                <a:gd name="T57" fmla="*/ 2 h 4"/>
                <a:gd name="T58" fmla="*/ 2 w 5"/>
                <a:gd name="T59" fmla="*/ 2 h 4"/>
                <a:gd name="T60" fmla="*/ 4 w 5"/>
                <a:gd name="T61" fmla="*/ 2 h 4"/>
                <a:gd name="T62" fmla="*/ 5 w 5"/>
                <a:gd name="T63" fmla="*/ 2 h 4"/>
                <a:gd name="T64" fmla="*/ 5 w 5"/>
                <a:gd name="T65" fmla="*/ 3 h 4"/>
                <a:gd name="T66" fmla="*/ 4 w 5"/>
                <a:gd name="T67" fmla="*/ 3 h 4"/>
                <a:gd name="T68" fmla="*/ 4 w 5"/>
                <a:gd name="T69" fmla="*/ 4 h 4"/>
                <a:gd name="T70" fmla="*/ 3 w 5"/>
                <a:gd name="T71" fmla="*/ 4 h 4"/>
                <a:gd name="T72" fmla="*/ 2 w 5"/>
                <a:gd name="T73" fmla="*/ 4 h 4"/>
                <a:gd name="T74" fmla="*/ 1 w 5"/>
                <a:gd name="T75" fmla="*/ 4 h 4"/>
                <a:gd name="T76" fmla="*/ 0 w 5"/>
                <a:gd name="T77" fmla="*/ 4 h 4"/>
                <a:gd name="T78" fmla="*/ 0 w 5"/>
                <a:gd name="T79" fmla="*/ 3 h 4"/>
                <a:gd name="T80" fmla="*/ 0 w 5"/>
                <a:gd name="T81" fmla="*/ 3 h 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
                <a:gd name="T124" fmla="*/ 0 h 4"/>
                <a:gd name="T125" fmla="*/ 5 w 5"/>
                <a:gd name="T126" fmla="*/ 4 h 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 h="4">
                  <a:moveTo>
                    <a:pt x="0" y="3"/>
                  </a:moveTo>
                  <a:lnTo>
                    <a:pt x="1" y="3"/>
                  </a:lnTo>
                  <a:lnTo>
                    <a:pt x="2" y="3"/>
                  </a:lnTo>
                  <a:lnTo>
                    <a:pt x="3" y="3"/>
                  </a:lnTo>
                  <a:lnTo>
                    <a:pt x="4" y="3"/>
                  </a:lnTo>
                  <a:lnTo>
                    <a:pt x="3" y="2"/>
                  </a:lnTo>
                  <a:lnTo>
                    <a:pt x="2" y="2"/>
                  </a:lnTo>
                  <a:lnTo>
                    <a:pt x="1" y="2"/>
                  </a:lnTo>
                  <a:lnTo>
                    <a:pt x="0" y="2"/>
                  </a:lnTo>
                  <a:lnTo>
                    <a:pt x="0" y="1"/>
                  </a:lnTo>
                  <a:lnTo>
                    <a:pt x="1" y="1"/>
                  </a:lnTo>
                  <a:lnTo>
                    <a:pt x="2" y="0"/>
                  </a:lnTo>
                  <a:lnTo>
                    <a:pt x="3" y="0"/>
                  </a:lnTo>
                  <a:lnTo>
                    <a:pt x="3" y="1"/>
                  </a:lnTo>
                  <a:lnTo>
                    <a:pt x="4" y="1"/>
                  </a:lnTo>
                  <a:lnTo>
                    <a:pt x="5" y="1"/>
                  </a:lnTo>
                  <a:lnTo>
                    <a:pt x="4" y="1"/>
                  </a:lnTo>
                  <a:lnTo>
                    <a:pt x="3" y="1"/>
                  </a:lnTo>
                  <a:lnTo>
                    <a:pt x="2" y="1"/>
                  </a:lnTo>
                  <a:lnTo>
                    <a:pt x="1" y="1"/>
                  </a:lnTo>
                  <a:lnTo>
                    <a:pt x="1" y="2"/>
                  </a:lnTo>
                  <a:lnTo>
                    <a:pt x="2" y="2"/>
                  </a:lnTo>
                  <a:lnTo>
                    <a:pt x="3" y="2"/>
                  </a:lnTo>
                  <a:lnTo>
                    <a:pt x="4" y="2"/>
                  </a:lnTo>
                  <a:lnTo>
                    <a:pt x="5" y="2"/>
                  </a:lnTo>
                  <a:lnTo>
                    <a:pt x="5" y="3"/>
                  </a:lnTo>
                  <a:lnTo>
                    <a:pt x="4" y="3"/>
                  </a:lnTo>
                  <a:lnTo>
                    <a:pt x="4" y="4"/>
                  </a:lnTo>
                  <a:lnTo>
                    <a:pt x="3" y="4"/>
                  </a:lnTo>
                  <a:lnTo>
                    <a:pt x="2" y="4"/>
                  </a:lnTo>
                  <a:lnTo>
                    <a:pt x="1" y="4"/>
                  </a:lnTo>
                  <a:lnTo>
                    <a:pt x="0" y="4"/>
                  </a:lnTo>
                  <a:lnTo>
                    <a:pt x="0" y="3"/>
                  </a:lnTo>
                  <a:close/>
                </a:path>
              </a:pathLst>
            </a:custGeom>
            <a:solidFill>
              <a:srgbClr val="DEDEDE"/>
            </a:solidFill>
            <a:ln w="9525">
              <a:noFill/>
              <a:round/>
              <a:headEnd/>
              <a:tailEnd/>
            </a:ln>
          </p:spPr>
          <p:txBody>
            <a:bodyPr/>
            <a:lstStyle/>
            <a:p>
              <a:pPr algn="l" rtl="0"/>
              <a:endParaRPr lang="en-US"/>
            </a:p>
          </p:txBody>
        </p:sp>
        <p:sp>
          <p:nvSpPr>
            <p:cNvPr id="23589" name="Freeform 557"/>
            <p:cNvSpPr>
              <a:spLocks/>
            </p:cNvSpPr>
            <p:nvPr/>
          </p:nvSpPr>
          <p:spPr bwMode="auto">
            <a:xfrm>
              <a:off x="2788" y="1921"/>
              <a:ext cx="5" cy="4"/>
            </a:xfrm>
            <a:custGeom>
              <a:avLst/>
              <a:gdLst>
                <a:gd name="T0" fmla="*/ 0 w 5"/>
                <a:gd name="T1" fmla="*/ 0 h 4"/>
                <a:gd name="T2" fmla="*/ 5 w 5"/>
                <a:gd name="T3" fmla="*/ 0 h 4"/>
                <a:gd name="T4" fmla="*/ 5 w 5"/>
                <a:gd name="T5" fmla="*/ 1 h 4"/>
                <a:gd name="T6" fmla="*/ 1 w 5"/>
                <a:gd name="T7" fmla="*/ 1 h 4"/>
                <a:gd name="T8" fmla="*/ 1 w 5"/>
                <a:gd name="T9" fmla="*/ 2 h 4"/>
                <a:gd name="T10" fmla="*/ 3 w 5"/>
                <a:gd name="T11" fmla="*/ 2 h 4"/>
                <a:gd name="T12" fmla="*/ 3 w 5"/>
                <a:gd name="T13" fmla="*/ 2 h 4"/>
                <a:gd name="T14" fmla="*/ 1 w 5"/>
                <a:gd name="T15" fmla="*/ 2 h 4"/>
                <a:gd name="T16" fmla="*/ 1 w 5"/>
                <a:gd name="T17" fmla="*/ 3 h 4"/>
                <a:gd name="T18" fmla="*/ 5 w 5"/>
                <a:gd name="T19" fmla="*/ 3 h 4"/>
                <a:gd name="T20" fmla="*/ 5 w 5"/>
                <a:gd name="T21" fmla="*/ 4 h 4"/>
                <a:gd name="T22" fmla="*/ 0 w 5"/>
                <a:gd name="T23" fmla="*/ 4 h 4"/>
                <a:gd name="T24" fmla="*/ 0 w 5"/>
                <a:gd name="T25" fmla="*/ 0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4"/>
                <a:gd name="T41" fmla="*/ 5 w 5"/>
                <a:gd name="T42" fmla="*/ 4 h 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4">
                  <a:moveTo>
                    <a:pt x="0" y="0"/>
                  </a:moveTo>
                  <a:lnTo>
                    <a:pt x="5" y="0"/>
                  </a:lnTo>
                  <a:lnTo>
                    <a:pt x="5" y="1"/>
                  </a:lnTo>
                  <a:lnTo>
                    <a:pt x="1" y="1"/>
                  </a:lnTo>
                  <a:lnTo>
                    <a:pt x="1" y="2"/>
                  </a:lnTo>
                  <a:lnTo>
                    <a:pt x="3" y="2"/>
                  </a:lnTo>
                  <a:lnTo>
                    <a:pt x="1" y="2"/>
                  </a:lnTo>
                  <a:lnTo>
                    <a:pt x="1" y="3"/>
                  </a:lnTo>
                  <a:lnTo>
                    <a:pt x="5" y="3"/>
                  </a:lnTo>
                  <a:lnTo>
                    <a:pt x="5" y="4"/>
                  </a:lnTo>
                  <a:lnTo>
                    <a:pt x="0" y="4"/>
                  </a:lnTo>
                  <a:lnTo>
                    <a:pt x="0" y="0"/>
                  </a:lnTo>
                  <a:close/>
                </a:path>
              </a:pathLst>
            </a:custGeom>
            <a:solidFill>
              <a:srgbClr val="DEDEDE"/>
            </a:solidFill>
            <a:ln w="9525">
              <a:noFill/>
              <a:round/>
              <a:headEnd/>
              <a:tailEnd/>
            </a:ln>
          </p:spPr>
          <p:txBody>
            <a:bodyPr/>
            <a:lstStyle/>
            <a:p>
              <a:pPr algn="l" rtl="0"/>
              <a:endParaRPr lang="en-US"/>
            </a:p>
          </p:txBody>
        </p:sp>
        <p:sp>
          <p:nvSpPr>
            <p:cNvPr id="23590" name="Freeform 558"/>
            <p:cNvSpPr>
              <a:spLocks/>
            </p:cNvSpPr>
            <p:nvPr/>
          </p:nvSpPr>
          <p:spPr bwMode="auto">
            <a:xfrm>
              <a:off x="2478" y="224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3591" name="Freeform 559"/>
            <p:cNvSpPr>
              <a:spLocks/>
            </p:cNvSpPr>
            <p:nvPr/>
          </p:nvSpPr>
          <p:spPr bwMode="auto">
            <a:xfrm>
              <a:off x="2815" y="2251"/>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23592" name="Line 560"/>
            <p:cNvSpPr>
              <a:spLocks noChangeShapeType="1"/>
            </p:cNvSpPr>
            <p:nvPr/>
          </p:nvSpPr>
          <p:spPr bwMode="auto">
            <a:xfrm>
              <a:off x="2476" y="2242"/>
              <a:ext cx="337" cy="7"/>
            </a:xfrm>
            <a:prstGeom prst="line">
              <a:avLst/>
            </a:prstGeom>
            <a:noFill/>
            <a:ln w="7938">
              <a:solidFill>
                <a:srgbClr val="3D4040"/>
              </a:solidFill>
              <a:round/>
              <a:headEnd/>
              <a:tailEnd/>
            </a:ln>
          </p:spPr>
          <p:txBody>
            <a:bodyPr/>
            <a:lstStyle/>
            <a:p>
              <a:pPr algn="l" rtl="0"/>
              <a:endParaRPr lang="en-US"/>
            </a:p>
          </p:txBody>
        </p:sp>
        <p:sp>
          <p:nvSpPr>
            <p:cNvPr id="23593" name="Line 561"/>
            <p:cNvSpPr>
              <a:spLocks noChangeShapeType="1"/>
            </p:cNvSpPr>
            <p:nvPr/>
          </p:nvSpPr>
          <p:spPr bwMode="auto">
            <a:xfrm>
              <a:off x="2476" y="2405"/>
              <a:ext cx="337" cy="12"/>
            </a:xfrm>
            <a:prstGeom prst="line">
              <a:avLst/>
            </a:prstGeom>
            <a:noFill/>
            <a:ln w="7938">
              <a:solidFill>
                <a:srgbClr val="3D4040"/>
              </a:solidFill>
              <a:round/>
              <a:headEnd/>
              <a:tailEnd/>
            </a:ln>
          </p:spPr>
          <p:txBody>
            <a:bodyPr/>
            <a:lstStyle/>
            <a:p>
              <a:pPr algn="l" rtl="0"/>
              <a:endParaRPr lang="en-US"/>
            </a:p>
          </p:txBody>
        </p:sp>
        <p:sp>
          <p:nvSpPr>
            <p:cNvPr id="23594" name="Freeform 562"/>
            <p:cNvSpPr>
              <a:spLocks/>
            </p:cNvSpPr>
            <p:nvPr/>
          </p:nvSpPr>
          <p:spPr bwMode="auto">
            <a:xfrm>
              <a:off x="2478" y="240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3595" name="Freeform 563"/>
            <p:cNvSpPr>
              <a:spLocks/>
            </p:cNvSpPr>
            <p:nvPr/>
          </p:nvSpPr>
          <p:spPr bwMode="auto">
            <a:xfrm>
              <a:off x="2816" y="2419"/>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23596" name="Freeform 564"/>
            <p:cNvSpPr>
              <a:spLocks/>
            </p:cNvSpPr>
            <p:nvPr/>
          </p:nvSpPr>
          <p:spPr bwMode="auto">
            <a:xfrm>
              <a:off x="2478" y="208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3597" name="Freeform 565"/>
            <p:cNvSpPr>
              <a:spLocks/>
            </p:cNvSpPr>
            <p:nvPr/>
          </p:nvSpPr>
          <p:spPr bwMode="auto">
            <a:xfrm>
              <a:off x="2812"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598" name="Line 566"/>
            <p:cNvSpPr>
              <a:spLocks noChangeShapeType="1"/>
            </p:cNvSpPr>
            <p:nvPr/>
          </p:nvSpPr>
          <p:spPr bwMode="auto">
            <a:xfrm>
              <a:off x="2476" y="2079"/>
              <a:ext cx="334" cy="1"/>
            </a:xfrm>
            <a:prstGeom prst="line">
              <a:avLst/>
            </a:prstGeom>
            <a:noFill/>
            <a:ln w="7938">
              <a:solidFill>
                <a:srgbClr val="3D4040"/>
              </a:solidFill>
              <a:round/>
              <a:headEnd/>
              <a:tailEnd/>
            </a:ln>
          </p:spPr>
          <p:txBody>
            <a:bodyPr/>
            <a:lstStyle/>
            <a:p>
              <a:pPr algn="l" rtl="0"/>
              <a:endParaRPr lang="en-US"/>
            </a:p>
          </p:txBody>
        </p:sp>
        <p:sp>
          <p:nvSpPr>
            <p:cNvPr id="23599" name="Freeform 567"/>
            <p:cNvSpPr>
              <a:spLocks/>
            </p:cNvSpPr>
            <p:nvPr/>
          </p:nvSpPr>
          <p:spPr bwMode="auto">
            <a:xfrm>
              <a:off x="2518" y="2080"/>
              <a:ext cx="243" cy="21"/>
            </a:xfrm>
            <a:custGeom>
              <a:avLst/>
              <a:gdLst>
                <a:gd name="T0" fmla="*/ 243 w 243"/>
                <a:gd name="T1" fmla="*/ 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0"/>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3600" name="Freeform 568"/>
            <p:cNvSpPr>
              <a:spLocks/>
            </p:cNvSpPr>
            <p:nvPr/>
          </p:nvSpPr>
          <p:spPr bwMode="auto">
            <a:xfrm>
              <a:off x="2763"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601" name="Freeform 569"/>
            <p:cNvSpPr>
              <a:spLocks/>
            </p:cNvSpPr>
            <p:nvPr/>
          </p:nvSpPr>
          <p:spPr bwMode="auto">
            <a:xfrm>
              <a:off x="2520" y="210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602" name="Freeform 570"/>
            <p:cNvSpPr>
              <a:spLocks/>
            </p:cNvSpPr>
            <p:nvPr/>
          </p:nvSpPr>
          <p:spPr bwMode="auto">
            <a:xfrm>
              <a:off x="2763" y="212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603" name="Freeform 571"/>
            <p:cNvSpPr>
              <a:spLocks/>
            </p:cNvSpPr>
            <p:nvPr/>
          </p:nvSpPr>
          <p:spPr bwMode="auto">
            <a:xfrm>
              <a:off x="2520" y="214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604" name="Freeform 572"/>
            <p:cNvSpPr>
              <a:spLocks/>
            </p:cNvSpPr>
            <p:nvPr/>
          </p:nvSpPr>
          <p:spPr bwMode="auto">
            <a:xfrm>
              <a:off x="2518" y="2121"/>
              <a:ext cx="243" cy="21"/>
            </a:xfrm>
            <a:custGeom>
              <a:avLst/>
              <a:gdLst>
                <a:gd name="T0" fmla="*/ 243 w 243"/>
                <a:gd name="T1" fmla="*/ 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3605" name="Line 573"/>
            <p:cNvSpPr>
              <a:spLocks noChangeShapeType="1"/>
            </p:cNvSpPr>
            <p:nvPr/>
          </p:nvSpPr>
          <p:spPr bwMode="auto">
            <a:xfrm>
              <a:off x="2518" y="2162"/>
              <a:ext cx="1" cy="21"/>
            </a:xfrm>
            <a:prstGeom prst="line">
              <a:avLst/>
            </a:prstGeom>
            <a:noFill/>
            <a:ln w="7938">
              <a:solidFill>
                <a:srgbClr val="3D4040"/>
              </a:solidFill>
              <a:round/>
              <a:headEnd/>
              <a:tailEnd/>
            </a:ln>
          </p:spPr>
          <p:txBody>
            <a:bodyPr/>
            <a:lstStyle/>
            <a:p>
              <a:pPr algn="l" rtl="0"/>
              <a:endParaRPr lang="en-US"/>
            </a:p>
          </p:txBody>
        </p:sp>
        <p:sp>
          <p:nvSpPr>
            <p:cNvPr id="23606" name="Freeform 574"/>
            <p:cNvSpPr>
              <a:spLocks/>
            </p:cNvSpPr>
            <p:nvPr/>
          </p:nvSpPr>
          <p:spPr bwMode="auto">
            <a:xfrm>
              <a:off x="2520" y="216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3D4040"/>
            </a:solidFill>
            <a:ln w="9525">
              <a:noFill/>
              <a:round/>
              <a:headEnd/>
              <a:tailEnd/>
            </a:ln>
          </p:spPr>
          <p:txBody>
            <a:bodyPr/>
            <a:lstStyle/>
            <a:p>
              <a:pPr algn="l" rtl="0"/>
              <a:endParaRPr lang="en-US"/>
            </a:p>
          </p:txBody>
        </p:sp>
        <p:sp>
          <p:nvSpPr>
            <p:cNvPr id="23607" name="Freeform 575"/>
            <p:cNvSpPr>
              <a:spLocks/>
            </p:cNvSpPr>
            <p:nvPr/>
          </p:nvSpPr>
          <p:spPr bwMode="auto">
            <a:xfrm>
              <a:off x="2520" y="218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608" name="Freeform 576"/>
            <p:cNvSpPr>
              <a:spLocks/>
            </p:cNvSpPr>
            <p:nvPr/>
          </p:nvSpPr>
          <p:spPr bwMode="auto">
            <a:xfrm>
              <a:off x="2763" y="22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609" name="Freeform 577"/>
            <p:cNvSpPr>
              <a:spLocks/>
            </p:cNvSpPr>
            <p:nvPr/>
          </p:nvSpPr>
          <p:spPr bwMode="auto">
            <a:xfrm>
              <a:off x="2520" y="2226"/>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610" name="Freeform 578"/>
            <p:cNvSpPr>
              <a:spLocks/>
            </p:cNvSpPr>
            <p:nvPr/>
          </p:nvSpPr>
          <p:spPr bwMode="auto">
            <a:xfrm>
              <a:off x="2518" y="2204"/>
              <a:ext cx="243" cy="20"/>
            </a:xfrm>
            <a:custGeom>
              <a:avLst/>
              <a:gdLst>
                <a:gd name="T0" fmla="*/ 243 w 243"/>
                <a:gd name="T1" fmla="*/ 2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2"/>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3611" name="Freeform 579"/>
            <p:cNvSpPr>
              <a:spLocks/>
            </p:cNvSpPr>
            <p:nvPr/>
          </p:nvSpPr>
          <p:spPr bwMode="auto">
            <a:xfrm>
              <a:off x="2518" y="2244"/>
              <a:ext cx="243" cy="20"/>
            </a:xfrm>
            <a:custGeom>
              <a:avLst/>
              <a:gdLst>
                <a:gd name="T0" fmla="*/ 243 w 243"/>
                <a:gd name="T1" fmla="*/ 4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4"/>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3612" name="Freeform 580"/>
            <p:cNvSpPr>
              <a:spLocks/>
            </p:cNvSpPr>
            <p:nvPr/>
          </p:nvSpPr>
          <p:spPr bwMode="auto">
            <a:xfrm>
              <a:off x="2763" y="2250"/>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613" name="Freeform 581"/>
            <p:cNvSpPr>
              <a:spLocks/>
            </p:cNvSpPr>
            <p:nvPr/>
          </p:nvSpPr>
          <p:spPr bwMode="auto">
            <a:xfrm>
              <a:off x="2520" y="226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614" name="Freeform 582"/>
            <p:cNvSpPr>
              <a:spLocks/>
            </p:cNvSpPr>
            <p:nvPr/>
          </p:nvSpPr>
          <p:spPr bwMode="auto">
            <a:xfrm>
              <a:off x="2763" y="229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615" name="Freeform 583"/>
            <p:cNvSpPr>
              <a:spLocks/>
            </p:cNvSpPr>
            <p:nvPr/>
          </p:nvSpPr>
          <p:spPr bwMode="auto">
            <a:xfrm>
              <a:off x="2520" y="230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616" name="Freeform 584"/>
            <p:cNvSpPr>
              <a:spLocks/>
            </p:cNvSpPr>
            <p:nvPr/>
          </p:nvSpPr>
          <p:spPr bwMode="auto">
            <a:xfrm>
              <a:off x="2518" y="2285"/>
              <a:ext cx="243" cy="20"/>
            </a:xfrm>
            <a:custGeom>
              <a:avLst/>
              <a:gdLst>
                <a:gd name="T0" fmla="*/ 243 w 243"/>
                <a:gd name="T1" fmla="*/ 5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5"/>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3617" name="Freeform 585"/>
            <p:cNvSpPr>
              <a:spLocks/>
            </p:cNvSpPr>
            <p:nvPr/>
          </p:nvSpPr>
          <p:spPr bwMode="auto">
            <a:xfrm>
              <a:off x="2518" y="2326"/>
              <a:ext cx="243" cy="20"/>
            </a:xfrm>
            <a:custGeom>
              <a:avLst/>
              <a:gdLst>
                <a:gd name="T0" fmla="*/ 243 w 243"/>
                <a:gd name="T1" fmla="*/ 6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6"/>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3618" name="Freeform 586"/>
            <p:cNvSpPr>
              <a:spLocks/>
            </p:cNvSpPr>
            <p:nvPr/>
          </p:nvSpPr>
          <p:spPr bwMode="auto">
            <a:xfrm>
              <a:off x="2763" y="233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619" name="Freeform 587"/>
            <p:cNvSpPr>
              <a:spLocks/>
            </p:cNvSpPr>
            <p:nvPr/>
          </p:nvSpPr>
          <p:spPr bwMode="auto">
            <a:xfrm>
              <a:off x="2520" y="234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620" name="Freeform 588"/>
            <p:cNvSpPr>
              <a:spLocks/>
            </p:cNvSpPr>
            <p:nvPr/>
          </p:nvSpPr>
          <p:spPr bwMode="auto">
            <a:xfrm>
              <a:off x="2763" y="237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621" name="Freeform 589"/>
            <p:cNvSpPr>
              <a:spLocks/>
            </p:cNvSpPr>
            <p:nvPr/>
          </p:nvSpPr>
          <p:spPr bwMode="auto">
            <a:xfrm>
              <a:off x="2520" y="239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622" name="Freeform 590"/>
            <p:cNvSpPr>
              <a:spLocks/>
            </p:cNvSpPr>
            <p:nvPr/>
          </p:nvSpPr>
          <p:spPr bwMode="auto">
            <a:xfrm>
              <a:off x="2518" y="2367"/>
              <a:ext cx="243" cy="21"/>
            </a:xfrm>
            <a:custGeom>
              <a:avLst/>
              <a:gdLst>
                <a:gd name="T0" fmla="*/ 243 w 243"/>
                <a:gd name="T1" fmla="*/ 7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7"/>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3623" name="Freeform 591"/>
            <p:cNvSpPr>
              <a:spLocks/>
            </p:cNvSpPr>
            <p:nvPr/>
          </p:nvSpPr>
          <p:spPr bwMode="auto">
            <a:xfrm>
              <a:off x="2518" y="2408"/>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3624" name="Freeform 592"/>
            <p:cNvSpPr>
              <a:spLocks/>
            </p:cNvSpPr>
            <p:nvPr/>
          </p:nvSpPr>
          <p:spPr bwMode="auto">
            <a:xfrm>
              <a:off x="2763" y="2417"/>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625" name="Freeform 593"/>
            <p:cNvSpPr>
              <a:spLocks/>
            </p:cNvSpPr>
            <p:nvPr/>
          </p:nvSpPr>
          <p:spPr bwMode="auto">
            <a:xfrm>
              <a:off x="2520" y="2431"/>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626" name="Freeform 594"/>
            <p:cNvSpPr>
              <a:spLocks/>
            </p:cNvSpPr>
            <p:nvPr/>
          </p:nvSpPr>
          <p:spPr bwMode="auto">
            <a:xfrm>
              <a:off x="2763" y="245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627" name="Freeform 595"/>
            <p:cNvSpPr>
              <a:spLocks/>
            </p:cNvSpPr>
            <p:nvPr/>
          </p:nvSpPr>
          <p:spPr bwMode="auto">
            <a:xfrm>
              <a:off x="2520" y="247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628" name="Freeform 596"/>
            <p:cNvSpPr>
              <a:spLocks/>
            </p:cNvSpPr>
            <p:nvPr/>
          </p:nvSpPr>
          <p:spPr bwMode="auto">
            <a:xfrm>
              <a:off x="2518" y="2449"/>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3629" name="Freeform 597"/>
            <p:cNvSpPr>
              <a:spLocks/>
            </p:cNvSpPr>
            <p:nvPr/>
          </p:nvSpPr>
          <p:spPr bwMode="auto">
            <a:xfrm>
              <a:off x="2518" y="2490"/>
              <a:ext cx="243" cy="21"/>
            </a:xfrm>
            <a:custGeom>
              <a:avLst/>
              <a:gdLst>
                <a:gd name="T0" fmla="*/ 243 w 243"/>
                <a:gd name="T1" fmla="*/ 1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0"/>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3630" name="Freeform 598"/>
            <p:cNvSpPr>
              <a:spLocks/>
            </p:cNvSpPr>
            <p:nvPr/>
          </p:nvSpPr>
          <p:spPr bwMode="auto">
            <a:xfrm>
              <a:off x="2763" y="250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631" name="Freeform 599"/>
            <p:cNvSpPr>
              <a:spLocks/>
            </p:cNvSpPr>
            <p:nvPr/>
          </p:nvSpPr>
          <p:spPr bwMode="auto">
            <a:xfrm>
              <a:off x="2520" y="251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632" name="Freeform 600"/>
            <p:cNvSpPr>
              <a:spLocks/>
            </p:cNvSpPr>
            <p:nvPr/>
          </p:nvSpPr>
          <p:spPr bwMode="auto">
            <a:xfrm>
              <a:off x="2763" y="254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3633" name="Freeform 601"/>
            <p:cNvSpPr>
              <a:spLocks/>
            </p:cNvSpPr>
            <p:nvPr/>
          </p:nvSpPr>
          <p:spPr bwMode="auto">
            <a:xfrm>
              <a:off x="2520" y="255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3634" name="Freeform 602"/>
            <p:cNvSpPr>
              <a:spLocks/>
            </p:cNvSpPr>
            <p:nvPr/>
          </p:nvSpPr>
          <p:spPr bwMode="auto">
            <a:xfrm>
              <a:off x="2518" y="2531"/>
              <a:ext cx="243" cy="21"/>
            </a:xfrm>
            <a:custGeom>
              <a:avLst/>
              <a:gdLst>
                <a:gd name="T0" fmla="*/ 243 w 243"/>
                <a:gd name="T1" fmla="*/ 1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1"/>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3635" name="Line 603"/>
            <p:cNvSpPr>
              <a:spLocks noChangeShapeType="1"/>
            </p:cNvSpPr>
            <p:nvPr/>
          </p:nvSpPr>
          <p:spPr bwMode="auto">
            <a:xfrm flipH="1" flipV="1">
              <a:off x="2476" y="2619"/>
              <a:ext cx="335" cy="16"/>
            </a:xfrm>
            <a:prstGeom prst="line">
              <a:avLst/>
            </a:prstGeom>
            <a:noFill/>
            <a:ln w="7938">
              <a:solidFill>
                <a:srgbClr val="3D4C63"/>
              </a:solidFill>
              <a:round/>
              <a:headEnd/>
              <a:tailEnd/>
            </a:ln>
          </p:spPr>
          <p:txBody>
            <a:bodyPr/>
            <a:lstStyle/>
            <a:p>
              <a:pPr algn="l" rtl="0"/>
              <a:endParaRPr lang="en-US"/>
            </a:p>
          </p:txBody>
        </p:sp>
        <p:sp>
          <p:nvSpPr>
            <p:cNvPr id="23636" name="Freeform 604"/>
            <p:cNvSpPr>
              <a:spLocks/>
            </p:cNvSpPr>
            <p:nvPr/>
          </p:nvSpPr>
          <p:spPr bwMode="auto">
            <a:xfrm>
              <a:off x="2814" y="263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C63"/>
            </a:solidFill>
            <a:ln w="9525">
              <a:noFill/>
              <a:round/>
              <a:headEnd/>
              <a:tailEnd/>
            </a:ln>
          </p:spPr>
          <p:txBody>
            <a:bodyPr/>
            <a:lstStyle/>
            <a:p>
              <a:pPr algn="l" rtl="0"/>
              <a:endParaRPr lang="en-US"/>
            </a:p>
          </p:txBody>
        </p:sp>
        <p:sp>
          <p:nvSpPr>
            <p:cNvPr id="23637" name="Freeform 605"/>
            <p:cNvSpPr>
              <a:spLocks/>
            </p:cNvSpPr>
            <p:nvPr/>
          </p:nvSpPr>
          <p:spPr bwMode="auto">
            <a:xfrm>
              <a:off x="2478" y="262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C63"/>
            </a:solidFill>
            <a:ln w="9525">
              <a:noFill/>
              <a:round/>
              <a:headEnd/>
              <a:tailEnd/>
            </a:ln>
          </p:spPr>
          <p:txBody>
            <a:bodyPr/>
            <a:lstStyle/>
            <a:p>
              <a:pPr algn="l" rtl="0"/>
              <a:endParaRPr lang="en-US"/>
            </a:p>
          </p:txBody>
        </p:sp>
        <p:sp>
          <p:nvSpPr>
            <p:cNvPr id="23638" name="Freeform 606"/>
            <p:cNvSpPr>
              <a:spLocks/>
            </p:cNvSpPr>
            <p:nvPr/>
          </p:nvSpPr>
          <p:spPr bwMode="auto">
            <a:xfrm>
              <a:off x="2520" y="210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639" name="Freeform 607"/>
            <p:cNvSpPr>
              <a:spLocks/>
            </p:cNvSpPr>
            <p:nvPr/>
          </p:nvSpPr>
          <p:spPr bwMode="auto">
            <a:xfrm>
              <a:off x="2762" y="2083"/>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640" name="Freeform 608"/>
            <p:cNvSpPr>
              <a:spLocks/>
            </p:cNvSpPr>
            <p:nvPr/>
          </p:nvSpPr>
          <p:spPr bwMode="auto">
            <a:xfrm>
              <a:off x="2518" y="2080"/>
              <a:ext cx="243" cy="22"/>
            </a:xfrm>
            <a:custGeom>
              <a:avLst/>
              <a:gdLst>
                <a:gd name="T0" fmla="*/ 0 w 243"/>
                <a:gd name="T1" fmla="*/ 21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21"/>
                  </a:moveTo>
                  <a:lnTo>
                    <a:pt x="243" y="22"/>
                  </a:lnTo>
                  <a:lnTo>
                    <a:pt x="243" y="0"/>
                  </a:lnTo>
                </a:path>
              </a:pathLst>
            </a:custGeom>
            <a:noFill/>
            <a:ln w="7938">
              <a:solidFill>
                <a:srgbClr val="E2E5E5"/>
              </a:solidFill>
              <a:prstDash val="solid"/>
              <a:round/>
              <a:headEnd/>
              <a:tailEnd/>
            </a:ln>
          </p:spPr>
          <p:txBody>
            <a:bodyPr/>
            <a:lstStyle/>
            <a:p>
              <a:pPr algn="l" rtl="0"/>
              <a:endParaRPr lang="en-US"/>
            </a:p>
          </p:txBody>
        </p:sp>
        <p:sp>
          <p:nvSpPr>
            <p:cNvPr id="23641" name="Freeform 609"/>
            <p:cNvSpPr>
              <a:spLocks/>
            </p:cNvSpPr>
            <p:nvPr/>
          </p:nvSpPr>
          <p:spPr bwMode="auto">
            <a:xfrm>
              <a:off x="2518" y="2122"/>
              <a:ext cx="243" cy="21"/>
            </a:xfrm>
            <a:custGeom>
              <a:avLst/>
              <a:gdLst>
                <a:gd name="T0" fmla="*/ 0 w 243"/>
                <a:gd name="T1" fmla="*/ 2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20"/>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3642" name="Freeform 610"/>
            <p:cNvSpPr>
              <a:spLocks/>
            </p:cNvSpPr>
            <p:nvPr/>
          </p:nvSpPr>
          <p:spPr bwMode="auto">
            <a:xfrm>
              <a:off x="2520" y="214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643" name="Freeform 611"/>
            <p:cNvSpPr>
              <a:spLocks/>
            </p:cNvSpPr>
            <p:nvPr/>
          </p:nvSpPr>
          <p:spPr bwMode="auto">
            <a:xfrm>
              <a:off x="2762" y="212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644" name="Freeform 612"/>
            <p:cNvSpPr>
              <a:spLocks/>
            </p:cNvSpPr>
            <p:nvPr/>
          </p:nvSpPr>
          <p:spPr bwMode="auto">
            <a:xfrm>
              <a:off x="2520" y="2185"/>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pPr algn="l" rtl="0"/>
              <a:endParaRPr lang="en-US"/>
            </a:p>
          </p:txBody>
        </p:sp>
        <p:sp>
          <p:nvSpPr>
            <p:cNvPr id="23645" name="Freeform 613"/>
            <p:cNvSpPr>
              <a:spLocks/>
            </p:cNvSpPr>
            <p:nvPr/>
          </p:nvSpPr>
          <p:spPr bwMode="auto">
            <a:xfrm>
              <a:off x="2762" y="2167"/>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646" name="Freeform 614"/>
            <p:cNvSpPr>
              <a:spLocks/>
            </p:cNvSpPr>
            <p:nvPr/>
          </p:nvSpPr>
          <p:spPr bwMode="auto">
            <a:xfrm>
              <a:off x="2518" y="2164"/>
              <a:ext cx="243" cy="21"/>
            </a:xfrm>
            <a:custGeom>
              <a:avLst/>
              <a:gdLst>
                <a:gd name="T0" fmla="*/ 0 w 243"/>
                <a:gd name="T1" fmla="*/ 19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9"/>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3647" name="Freeform 615"/>
            <p:cNvSpPr>
              <a:spLocks/>
            </p:cNvSpPr>
            <p:nvPr/>
          </p:nvSpPr>
          <p:spPr bwMode="auto">
            <a:xfrm>
              <a:off x="2518" y="2206"/>
              <a:ext cx="243" cy="21"/>
            </a:xfrm>
            <a:custGeom>
              <a:avLst/>
              <a:gdLst>
                <a:gd name="T0" fmla="*/ 0 w 243"/>
                <a:gd name="T1" fmla="*/ 18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8"/>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3648" name="Freeform 616"/>
            <p:cNvSpPr>
              <a:spLocks/>
            </p:cNvSpPr>
            <p:nvPr/>
          </p:nvSpPr>
          <p:spPr bwMode="auto">
            <a:xfrm>
              <a:off x="2520" y="222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649" name="Freeform 617"/>
            <p:cNvSpPr>
              <a:spLocks/>
            </p:cNvSpPr>
            <p:nvPr/>
          </p:nvSpPr>
          <p:spPr bwMode="auto">
            <a:xfrm>
              <a:off x="2762" y="2209"/>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650" name="Freeform 618"/>
            <p:cNvSpPr>
              <a:spLocks/>
            </p:cNvSpPr>
            <p:nvPr/>
          </p:nvSpPr>
          <p:spPr bwMode="auto">
            <a:xfrm>
              <a:off x="2520" y="226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651" name="Freeform 619"/>
            <p:cNvSpPr>
              <a:spLocks/>
            </p:cNvSpPr>
            <p:nvPr/>
          </p:nvSpPr>
          <p:spPr bwMode="auto">
            <a:xfrm>
              <a:off x="2762" y="2251"/>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652" name="Freeform 620"/>
            <p:cNvSpPr>
              <a:spLocks/>
            </p:cNvSpPr>
            <p:nvPr/>
          </p:nvSpPr>
          <p:spPr bwMode="auto">
            <a:xfrm>
              <a:off x="2518" y="2248"/>
              <a:ext cx="243" cy="21"/>
            </a:xfrm>
            <a:custGeom>
              <a:avLst/>
              <a:gdLst>
                <a:gd name="T0" fmla="*/ 0 w 243"/>
                <a:gd name="T1" fmla="*/ 16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6"/>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3653" name="Freeform 621"/>
            <p:cNvSpPr>
              <a:spLocks/>
            </p:cNvSpPr>
            <p:nvPr/>
          </p:nvSpPr>
          <p:spPr bwMode="auto">
            <a:xfrm>
              <a:off x="2518" y="2290"/>
              <a:ext cx="243" cy="20"/>
            </a:xfrm>
            <a:custGeom>
              <a:avLst/>
              <a:gdLst>
                <a:gd name="T0" fmla="*/ 0 w 243"/>
                <a:gd name="T1" fmla="*/ 15 h 20"/>
                <a:gd name="T2" fmla="*/ 243 w 243"/>
                <a:gd name="T3" fmla="*/ 20 h 20"/>
                <a:gd name="T4" fmla="*/ 243 w 243"/>
                <a:gd name="T5" fmla="*/ 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0" y="15"/>
                  </a:moveTo>
                  <a:lnTo>
                    <a:pt x="243" y="20"/>
                  </a:lnTo>
                  <a:lnTo>
                    <a:pt x="243" y="0"/>
                  </a:lnTo>
                </a:path>
              </a:pathLst>
            </a:custGeom>
            <a:noFill/>
            <a:ln w="7938">
              <a:solidFill>
                <a:srgbClr val="E2E5E5"/>
              </a:solidFill>
              <a:prstDash val="solid"/>
              <a:round/>
              <a:headEnd/>
              <a:tailEnd/>
            </a:ln>
          </p:spPr>
          <p:txBody>
            <a:bodyPr/>
            <a:lstStyle/>
            <a:p>
              <a:pPr algn="l" rtl="0"/>
              <a:endParaRPr lang="en-US"/>
            </a:p>
          </p:txBody>
        </p:sp>
        <p:sp>
          <p:nvSpPr>
            <p:cNvPr id="23654" name="Freeform 622"/>
            <p:cNvSpPr>
              <a:spLocks/>
            </p:cNvSpPr>
            <p:nvPr/>
          </p:nvSpPr>
          <p:spPr bwMode="auto">
            <a:xfrm>
              <a:off x="2520" y="2307"/>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655" name="Freeform 623"/>
            <p:cNvSpPr>
              <a:spLocks/>
            </p:cNvSpPr>
            <p:nvPr/>
          </p:nvSpPr>
          <p:spPr bwMode="auto">
            <a:xfrm>
              <a:off x="2762" y="229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656" name="Freeform 624"/>
            <p:cNvSpPr>
              <a:spLocks/>
            </p:cNvSpPr>
            <p:nvPr/>
          </p:nvSpPr>
          <p:spPr bwMode="auto">
            <a:xfrm>
              <a:off x="2520" y="23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657" name="Freeform 625"/>
            <p:cNvSpPr>
              <a:spLocks/>
            </p:cNvSpPr>
            <p:nvPr/>
          </p:nvSpPr>
          <p:spPr bwMode="auto">
            <a:xfrm>
              <a:off x="2762" y="23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658" name="Freeform 626"/>
            <p:cNvSpPr>
              <a:spLocks/>
            </p:cNvSpPr>
            <p:nvPr/>
          </p:nvSpPr>
          <p:spPr bwMode="auto">
            <a:xfrm>
              <a:off x="2518" y="2332"/>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3659" name="Freeform 627"/>
            <p:cNvSpPr>
              <a:spLocks/>
            </p:cNvSpPr>
            <p:nvPr/>
          </p:nvSpPr>
          <p:spPr bwMode="auto">
            <a:xfrm>
              <a:off x="2518" y="2374"/>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3660" name="Freeform 628"/>
            <p:cNvSpPr>
              <a:spLocks/>
            </p:cNvSpPr>
            <p:nvPr/>
          </p:nvSpPr>
          <p:spPr bwMode="auto">
            <a:xfrm>
              <a:off x="2520" y="2389"/>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661" name="Freeform 629"/>
            <p:cNvSpPr>
              <a:spLocks/>
            </p:cNvSpPr>
            <p:nvPr/>
          </p:nvSpPr>
          <p:spPr bwMode="auto">
            <a:xfrm>
              <a:off x="2762" y="2376"/>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662" name="Freeform 630"/>
            <p:cNvSpPr>
              <a:spLocks/>
            </p:cNvSpPr>
            <p:nvPr/>
          </p:nvSpPr>
          <p:spPr bwMode="auto">
            <a:xfrm>
              <a:off x="2520" y="243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663" name="Freeform 631"/>
            <p:cNvSpPr>
              <a:spLocks/>
            </p:cNvSpPr>
            <p:nvPr/>
          </p:nvSpPr>
          <p:spPr bwMode="auto">
            <a:xfrm>
              <a:off x="2762" y="2418"/>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664" name="Freeform 632"/>
            <p:cNvSpPr>
              <a:spLocks/>
            </p:cNvSpPr>
            <p:nvPr/>
          </p:nvSpPr>
          <p:spPr bwMode="auto">
            <a:xfrm>
              <a:off x="2518" y="2416"/>
              <a:ext cx="243" cy="21"/>
            </a:xfrm>
            <a:custGeom>
              <a:avLst/>
              <a:gdLst>
                <a:gd name="T0" fmla="*/ 0 w 243"/>
                <a:gd name="T1" fmla="*/ 13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3"/>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3665" name="Freeform 633"/>
            <p:cNvSpPr>
              <a:spLocks/>
            </p:cNvSpPr>
            <p:nvPr/>
          </p:nvSpPr>
          <p:spPr bwMode="auto">
            <a:xfrm>
              <a:off x="2518" y="2457"/>
              <a:ext cx="243" cy="22"/>
            </a:xfrm>
            <a:custGeom>
              <a:avLst/>
              <a:gdLst>
                <a:gd name="T0" fmla="*/ 0 w 243"/>
                <a:gd name="T1" fmla="*/ 13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13"/>
                  </a:moveTo>
                  <a:lnTo>
                    <a:pt x="243" y="22"/>
                  </a:lnTo>
                  <a:lnTo>
                    <a:pt x="243" y="0"/>
                  </a:lnTo>
                </a:path>
              </a:pathLst>
            </a:custGeom>
            <a:noFill/>
            <a:ln w="7938">
              <a:solidFill>
                <a:srgbClr val="E2E5E5"/>
              </a:solidFill>
              <a:prstDash val="solid"/>
              <a:round/>
              <a:headEnd/>
              <a:tailEnd/>
            </a:ln>
          </p:spPr>
          <p:txBody>
            <a:bodyPr/>
            <a:lstStyle/>
            <a:p>
              <a:pPr algn="l" rtl="0"/>
              <a:endParaRPr lang="en-US"/>
            </a:p>
          </p:txBody>
        </p:sp>
        <p:sp>
          <p:nvSpPr>
            <p:cNvPr id="23666" name="Freeform 634"/>
            <p:cNvSpPr>
              <a:spLocks/>
            </p:cNvSpPr>
            <p:nvPr/>
          </p:nvSpPr>
          <p:spPr bwMode="auto">
            <a:xfrm>
              <a:off x="2520" y="247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667" name="Freeform 635"/>
            <p:cNvSpPr>
              <a:spLocks/>
            </p:cNvSpPr>
            <p:nvPr/>
          </p:nvSpPr>
          <p:spPr bwMode="auto">
            <a:xfrm>
              <a:off x="2762" y="2460"/>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668" name="Freeform 636"/>
            <p:cNvSpPr>
              <a:spLocks/>
            </p:cNvSpPr>
            <p:nvPr/>
          </p:nvSpPr>
          <p:spPr bwMode="auto">
            <a:xfrm>
              <a:off x="2520" y="251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669" name="Freeform 637"/>
            <p:cNvSpPr>
              <a:spLocks/>
            </p:cNvSpPr>
            <p:nvPr/>
          </p:nvSpPr>
          <p:spPr bwMode="auto">
            <a:xfrm>
              <a:off x="2762" y="250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670" name="Freeform 638"/>
            <p:cNvSpPr>
              <a:spLocks/>
            </p:cNvSpPr>
            <p:nvPr/>
          </p:nvSpPr>
          <p:spPr bwMode="auto">
            <a:xfrm>
              <a:off x="2518" y="2500"/>
              <a:ext cx="243" cy="21"/>
            </a:xfrm>
            <a:custGeom>
              <a:avLst/>
              <a:gdLst>
                <a:gd name="T0" fmla="*/ 0 w 243"/>
                <a:gd name="T1" fmla="*/ 11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1"/>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3671" name="Freeform 639"/>
            <p:cNvSpPr>
              <a:spLocks/>
            </p:cNvSpPr>
            <p:nvPr/>
          </p:nvSpPr>
          <p:spPr bwMode="auto">
            <a:xfrm>
              <a:off x="2518" y="2542"/>
              <a:ext cx="243" cy="21"/>
            </a:xfrm>
            <a:custGeom>
              <a:avLst/>
              <a:gdLst>
                <a:gd name="T0" fmla="*/ 0 w 243"/>
                <a:gd name="T1" fmla="*/ 1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0"/>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3672" name="Freeform 640"/>
            <p:cNvSpPr>
              <a:spLocks/>
            </p:cNvSpPr>
            <p:nvPr/>
          </p:nvSpPr>
          <p:spPr bwMode="auto">
            <a:xfrm>
              <a:off x="2520" y="255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673" name="Freeform 641"/>
            <p:cNvSpPr>
              <a:spLocks/>
            </p:cNvSpPr>
            <p:nvPr/>
          </p:nvSpPr>
          <p:spPr bwMode="auto">
            <a:xfrm>
              <a:off x="2762" y="254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3674" name="Freeform 642"/>
            <p:cNvSpPr>
              <a:spLocks/>
            </p:cNvSpPr>
            <p:nvPr/>
          </p:nvSpPr>
          <p:spPr bwMode="auto">
            <a:xfrm>
              <a:off x="2484" y="22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675" name="Freeform 643"/>
            <p:cNvSpPr>
              <a:spLocks/>
            </p:cNvSpPr>
            <p:nvPr/>
          </p:nvSpPr>
          <p:spPr bwMode="auto">
            <a:xfrm>
              <a:off x="2518" y="224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3676" name="Line 644"/>
            <p:cNvSpPr>
              <a:spLocks noChangeShapeType="1"/>
            </p:cNvSpPr>
            <p:nvPr/>
          </p:nvSpPr>
          <p:spPr bwMode="auto">
            <a:xfrm>
              <a:off x="2481" y="2246"/>
              <a:ext cx="35" cy="1"/>
            </a:xfrm>
            <a:prstGeom prst="line">
              <a:avLst/>
            </a:prstGeom>
            <a:noFill/>
            <a:ln w="7938">
              <a:solidFill>
                <a:srgbClr val="E2E5E5"/>
              </a:solidFill>
              <a:round/>
              <a:headEnd/>
              <a:tailEnd/>
            </a:ln>
          </p:spPr>
          <p:txBody>
            <a:bodyPr/>
            <a:lstStyle/>
            <a:p>
              <a:pPr algn="l" rtl="0"/>
              <a:endParaRPr lang="en-US"/>
            </a:p>
          </p:txBody>
        </p:sp>
        <p:sp>
          <p:nvSpPr>
            <p:cNvPr id="23677" name="Line 645"/>
            <p:cNvSpPr>
              <a:spLocks noChangeShapeType="1"/>
            </p:cNvSpPr>
            <p:nvPr/>
          </p:nvSpPr>
          <p:spPr bwMode="auto">
            <a:xfrm>
              <a:off x="2762" y="2252"/>
              <a:ext cx="49" cy="1"/>
            </a:xfrm>
            <a:prstGeom prst="line">
              <a:avLst/>
            </a:prstGeom>
            <a:noFill/>
            <a:ln w="7938">
              <a:solidFill>
                <a:srgbClr val="E2E5E5"/>
              </a:solidFill>
              <a:round/>
              <a:headEnd/>
              <a:tailEnd/>
            </a:ln>
          </p:spPr>
          <p:txBody>
            <a:bodyPr/>
            <a:lstStyle/>
            <a:p>
              <a:pPr algn="l" rtl="0"/>
              <a:endParaRPr lang="en-US"/>
            </a:p>
          </p:txBody>
        </p:sp>
        <p:sp>
          <p:nvSpPr>
            <p:cNvPr id="23678" name="Freeform 646"/>
            <p:cNvSpPr>
              <a:spLocks/>
            </p:cNvSpPr>
            <p:nvPr/>
          </p:nvSpPr>
          <p:spPr bwMode="auto">
            <a:xfrm>
              <a:off x="2765" y="2254"/>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pPr algn="l" rtl="0"/>
              <a:endParaRPr lang="en-US"/>
            </a:p>
          </p:txBody>
        </p:sp>
        <p:sp>
          <p:nvSpPr>
            <p:cNvPr id="23679" name="Freeform 647"/>
            <p:cNvSpPr>
              <a:spLocks/>
            </p:cNvSpPr>
            <p:nvPr/>
          </p:nvSpPr>
          <p:spPr bwMode="auto">
            <a:xfrm>
              <a:off x="2813" y="2255"/>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pPr algn="l" rtl="0"/>
              <a:endParaRPr lang="en-US"/>
            </a:p>
          </p:txBody>
        </p:sp>
        <p:sp>
          <p:nvSpPr>
            <p:cNvPr id="23680" name="Freeform 648"/>
            <p:cNvSpPr>
              <a:spLocks/>
            </p:cNvSpPr>
            <p:nvPr/>
          </p:nvSpPr>
          <p:spPr bwMode="auto">
            <a:xfrm>
              <a:off x="2485" y="241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681" name="Freeform 649"/>
            <p:cNvSpPr>
              <a:spLocks/>
            </p:cNvSpPr>
            <p:nvPr/>
          </p:nvSpPr>
          <p:spPr bwMode="auto">
            <a:xfrm>
              <a:off x="2519" y="2413"/>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pPr algn="l" rtl="0"/>
              <a:endParaRPr lang="en-US"/>
            </a:p>
          </p:txBody>
        </p:sp>
        <p:sp>
          <p:nvSpPr>
            <p:cNvPr id="23682" name="Line 650"/>
            <p:cNvSpPr>
              <a:spLocks noChangeShapeType="1"/>
            </p:cNvSpPr>
            <p:nvPr/>
          </p:nvSpPr>
          <p:spPr bwMode="auto">
            <a:xfrm>
              <a:off x="2483" y="2409"/>
              <a:ext cx="33" cy="2"/>
            </a:xfrm>
            <a:prstGeom prst="line">
              <a:avLst/>
            </a:prstGeom>
            <a:noFill/>
            <a:ln w="7938">
              <a:solidFill>
                <a:srgbClr val="E2E5E5"/>
              </a:solidFill>
              <a:round/>
              <a:headEnd/>
              <a:tailEnd/>
            </a:ln>
          </p:spPr>
          <p:txBody>
            <a:bodyPr/>
            <a:lstStyle/>
            <a:p>
              <a:pPr algn="l" rtl="0"/>
              <a:endParaRPr lang="en-US"/>
            </a:p>
          </p:txBody>
        </p:sp>
        <p:sp>
          <p:nvSpPr>
            <p:cNvPr id="23683" name="Line 651"/>
            <p:cNvSpPr>
              <a:spLocks noChangeShapeType="1"/>
            </p:cNvSpPr>
            <p:nvPr/>
          </p:nvSpPr>
          <p:spPr bwMode="auto">
            <a:xfrm>
              <a:off x="2762" y="2420"/>
              <a:ext cx="50" cy="1"/>
            </a:xfrm>
            <a:prstGeom prst="line">
              <a:avLst/>
            </a:prstGeom>
            <a:noFill/>
            <a:ln w="7938">
              <a:solidFill>
                <a:srgbClr val="E2E5E5"/>
              </a:solidFill>
              <a:round/>
              <a:headEnd/>
              <a:tailEnd/>
            </a:ln>
          </p:spPr>
          <p:txBody>
            <a:bodyPr/>
            <a:lstStyle/>
            <a:p>
              <a:pPr algn="l" rtl="0"/>
              <a:endParaRPr lang="en-US"/>
            </a:p>
          </p:txBody>
        </p:sp>
        <p:sp>
          <p:nvSpPr>
            <p:cNvPr id="23684" name="Freeform 652"/>
            <p:cNvSpPr>
              <a:spLocks/>
            </p:cNvSpPr>
            <p:nvPr/>
          </p:nvSpPr>
          <p:spPr bwMode="auto">
            <a:xfrm>
              <a:off x="2764" y="242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685" name="Freeform 653"/>
            <p:cNvSpPr>
              <a:spLocks/>
            </p:cNvSpPr>
            <p:nvPr/>
          </p:nvSpPr>
          <p:spPr bwMode="auto">
            <a:xfrm>
              <a:off x="2814" y="242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3686" name="Freeform 654"/>
            <p:cNvSpPr>
              <a:spLocks/>
            </p:cNvSpPr>
            <p:nvPr/>
          </p:nvSpPr>
          <p:spPr bwMode="auto">
            <a:xfrm>
              <a:off x="2484" y="208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687" name="Freeform 655"/>
            <p:cNvSpPr>
              <a:spLocks/>
            </p:cNvSpPr>
            <p:nvPr/>
          </p:nvSpPr>
          <p:spPr bwMode="auto">
            <a:xfrm>
              <a:off x="2519"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3688" name="Line 656"/>
            <p:cNvSpPr>
              <a:spLocks noChangeShapeType="1"/>
            </p:cNvSpPr>
            <p:nvPr/>
          </p:nvSpPr>
          <p:spPr bwMode="auto">
            <a:xfrm>
              <a:off x="2481" y="2083"/>
              <a:ext cx="35" cy="1"/>
            </a:xfrm>
            <a:prstGeom prst="line">
              <a:avLst/>
            </a:prstGeom>
            <a:noFill/>
            <a:ln w="7938">
              <a:solidFill>
                <a:srgbClr val="E2E5E5"/>
              </a:solidFill>
              <a:round/>
              <a:headEnd/>
              <a:tailEnd/>
            </a:ln>
          </p:spPr>
          <p:txBody>
            <a:bodyPr/>
            <a:lstStyle/>
            <a:p>
              <a:pPr algn="l" rtl="0"/>
              <a:endParaRPr lang="en-US"/>
            </a:p>
          </p:txBody>
        </p:sp>
        <p:sp>
          <p:nvSpPr>
            <p:cNvPr id="23689" name="Line 657"/>
            <p:cNvSpPr>
              <a:spLocks noChangeShapeType="1"/>
            </p:cNvSpPr>
            <p:nvPr/>
          </p:nvSpPr>
          <p:spPr bwMode="auto">
            <a:xfrm>
              <a:off x="2762" y="2085"/>
              <a:ext cx="46" cy="1"/>
            </a:xfrm>
            <a:prstGeom prst="line">
              <a:avLst/>
            </a:prstGeom>
            <a:noFill/>
            <a:ln w="7938">
              <a:solidFill>
                <a:srgbClr val="E2E5E5"/>
              </a:solidFill>
              <a:round/>
              <a:headEnd/>
              <a:tailEnd/>
            </a:ln>
          </p:spPr>
          <p:txBody>
            <a:bodyPr/>
            <a:lstStyle/>
            <a:p>
              <a:pPr algn="l" rtl="0"/>
              <a:endParaRPr lang="en-US"/>
            </a:p>
          </p:txBody>
        </p:sp>
        <p:sp>
          <p:nvSpPr>
            <p:cNvPr id="23690" name="Freeform 658"/>
            <p:cNvSpPr>
              <a:spLocks/>
            </p:cNvSpPr>
            <p:nvPr/>
          </p:nvSpPr>
          <p:spPr bwMode="auto">
            <a:xfrm>
              <a:off x="2764"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3691" name="Freeform 659"/>
            <p:cNvSpPr>
              <a:spLocks/>
            </p:cNvSpPr>
            <p:nvPr/>
          </p:nvSpPr>
          <p:spPr bwMode="auto">
            <a:xfrm>
              <a:off x="2811" y="208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3692" name="Freeform 660"/>
            <p:cNvSpPr>
              <a:spLocks/>
            </p:cNvSpPr>
            <p:nvPr/>
          </p:nvSpPr>
          <p:spPr bwMode="auto">
            <a:xfrm>
              <a:off x="2485" y="241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3693" name="Freeform 661"/>
            <p:cNvSpPr>
              <a:spLocks/>
            </p:cNvSpPr>
            <p:nvPr/>
          </p:nvSpPr>
          <p:spPr bwMode="auto">
            <a:xfrm>
              <a:off x="2477" y="2573"/>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3694" name="Freeform 662"/>
            <p:cNvSpPr>
              <a:spLocks/>
            </p:cNvSpPr>
            <p:nvPr/>
          </p:nvSpPr>
          <p:spPr bwMode="auto">
            <a:xfrm>
              <a:off x="2476" y="2409"/>
              <a:ext cx="6" cy="161"/>
            </a:xfrm>
            <a:custGeom>
              <a:avLst/>
              <a:gdLst>
                <a:gd name="T0" fmla="*/ 6 w 6"/>
                <a:gd name="T1" fmla="*/ 0 h 161"/>
                <a:gd name="T2" fmla="*/ 0 w 6"/>
                <a:gd name="T3" fmla="*/ 2 h 161"/>
                <a:gd name="T4" fmla="*/ 0 w 6"/>
                <a:gd name="T5" fmla="*/ 161 h 161"/>
                <a:gd name="T6" fmla="*/ 0 60000 65536"/>
                <a:gd name="T7" fmla="*/ 0 60000 65536"/>
                <a:gd name="T8" fmla="*/ 0 60000 65536"/>
                <a:gd name="T9" fmla="*/ 0 w 6"/>
                <a:gd name="T10" fmla="*/ 0 h 161"/>
                <a:gd name="T11" fmla="*/ 6 w 6"/>
                <a:gd name="T12" fmla="*/ 161 h 161"/>
              </a:gdLst>
              <a:ahLst/>
              <a:cxnLst>
                <a:cxn ang="T6">
                  <a:pos x="T0" y="T1"/>
                </a:cxn>
                <a:cxn ang="T7">
                  <a:pos x="T2" y="T3"/>
                </a:cxn>
                <a:cxn ang="T8">
                  <a:pos x="T4" y="T5"/>
                </a:cxn>
              </a:cxnLst>
              <a:rect l="T9" t="T10" r="T11" b="T12"/>
              <a:pathLst>
                <a:path w="6" h="161">
                  <a:moveTo>
                    <a:pt x="6" y="0"/>
                  </a:moveTo>
                  <a:lnTo>
                    <a:pt x="0" y="2"/>
                  </a:lnTo>
                  <a:lnTo>
                    <a:pt x="0" y="161"/>
                  </a:lnTo>
                </a:path>
              </a:pathLst>
            </a:custGeom>
            <a:noFill/>
            <a:ln w="7938">
              <a:solidFill>
                <a:srgbClr val="E2E5E5"/>
              </a:solidFill>
              <a:prstDash val="solid"/>
              <a:round/>
              <a:headEnd/>
              <a:tailEnd/>
            </a:ln>
          </p:spPr>
          <p:txBody>
            <a:bodyPr/>
            <a:lstStyle/>
            <a:p>
              <a:pPr algn="l" rtl="0"/>
              <a:endParaRPr lang="en-US"/>
            </a:p>
          </p:txBody>
        </p:sp>
        <p:sp>
          <p:nvSpPr>
            <p:cNvPr id="23695" name="Freeform 663"/>
            <p:cNvSpPr>
              <a:spLocks/>
            </p:cNvSpPr>
            <p:nvPr/>
          </p:nvSpPr>
          <p:spPr bwMode="auto">
            <a:xfrm>
              <a:off x="2476" y="2246"/>
              <a:ext cx="6" cy="159"/>
            </a:xfrm>
            <a:custGeom>
              <a:avLst/>
              <a:gdLst>
                <a:gd name="T0" fmla="*/ 6 w 6"/>
                <a:gd name="T1" fmla="*/ 0 h 159"/>
                <a:gd name="T2" fmla="*/ 0 w 6"/>
                <a:gd name="T3" fmla="*/ 2 h 159"/>
                <a:gd name="T4" fmla="*/ 0 w 6"/>
                <a:gd name="T5" fmla="*/ 159 h 159"/>
                <a:gd name="T6" fmla="*/ 0 60000 65536"/>
                <a:gd name="T7" fmla="*/ 0 60000 65536"/>
                <a:gd name="T8" fmla="*/ 0 60000 65536"/>
                <a:gd name="T9" fmla="*/ 0 w 6"/>
                <a:gd name="T10" fmla="*/ 0 h 159"/>
                <a:gd name="T11" fmla="*/ 6 w 6"/>
                <a:gd name="T12" fmla="*/ 159 h 159"/>
              </a:gdLst>
              <a:ahLst/>
              <a:cxnLst>
                <a:cxn ang="T6">
                  <a:pos x="T0" y="T1"/>
                </a:cxn>
                <a:cxn ang="T7">
                  <a:pos x="T2" y="T3"/>
                </a:cxn>
                <a:cxn ang="T8">
                  <a:pos x="T4" y="T5"/>
                </a:cxn>
              </a:cxnLst>
              <a:rect l="T9" t="T10" r="T11" b="T12"/>
              <a:pathLst>
                <a:path w="6" h="159">
                  <a:moveTo>
                    <a:pt x="6" y="0"/>
                  </a:moveTo>
                  <a:lnTo>
                    <a:pt x="0" y="2"/>
                  </a:lnTo>
                  <a:lnTo>
                    <a:pt x="0" y="159"/>
                  </a:lnTo>
                </a:path>
              </a:pathLst>
            </a:custGeom>
            <a:noFill/>
            <a:ln w="7938">
              <a:solidFill>
                <a:srgbClr val="E2E5E5"/>
              </a:solidFill>
              <a:prstDash val="solid"/>
              <a:round/>
              <a:headEnd/>
              <a:tailEnd/>
            </a:ln>
          </p:spPr>
          <p:txBody>
            <a:bodyPr/>
            <a:lstStyle/>
            <a:p>
              <a:pPr algn="l" rtl="0"/>
              <a:endParaRPr lang="en-US"/>
            </a:p>
          </p:txBody>
        </p:sp>
        <p:sp>
          <p:nvSpPr>
            <p:cNvPr id="23696" name="Freeform 664"/>
            <p:cNvSpPr>
              <a:spLocks/>
            </p:cNvSpPr>
            <p:nvPr/>
          </p:nvSpPr>
          <p:spPr bwMode="auto">
            <a:xfrm>
              <a:off x="2485"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3697" name="Freeform 665"/>
            <p:cNvSpPr>
              <a:spLocks/>
            </p:cNvSpPr>
            <p:nvPr/>
          </p:nvSpPr>
          <p:spPr bwMode="auto">
            <a:xfrm>
              <a:off x="2477" y="240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3698" name="Freeform 666"/>
            <p:cNvSpPr>
              <a:spLocks/>
            </p:cNvSpPr>
            <p:nvPr/>
          </p:nvSpPr>
          <p:spPr bwMode="auto">
            <a:xfrm>
              <a:off x="2484"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3699" name="Freeform 667"/>
            <p:cNvSpPr>
              <a:spLocks/>
            </p:cNvSpPr>
            <p:nvPr/>
          </p:nvSpPr>
          <p:spPr bwMode="auto">
            <a:xfrm>
              <a:off x="2477" y="2244"/>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3700" name="Freeform 668"/>
            <p:cNvSpPr>
              <a:spLocks/>
            </p:cNvSpPr>
            <p:nvPr/>
          </p:nvSpPr>
          <p:spPr bwMode="auto">
            <a:xfrm>
              <a:off x="2476" y="2083"/>
              <a:ext cx="5" cy="159"/>
            </a:xfrm>
            <a:custGeom>
              <a:avLst/>
              <a:gdLst>
                <a:gd name="T0" fmla="*/ 5 w 5"/>
                <a:gd name="T1" fmla="*/ 0 h 159"/>
                <a:gd name="T2" fmla="*/ 0 w 5"/>
                <a:gd name="T3" fmla="*/ 2 h 159"/>
                <a:gd name="T4" fmla="*/ 0 w 5"/>
                <a:gd name="T5" fmla="*/ 159 h 159"/>
                <a:gd name="T6" fmla="*/ 0 60000 65536"/>
                <a:gd name="T7" fmla="*/ 0 60000 65536"/>
                <a:gd name="T8" fmla="*/ 0 60000 65536"/>
                <a:gd name="T9" fmla="*/ 0 w 5"/>
                <a:gd name="T10" fmla="*/ 0 h 159"/>
                <a:gd name="T11" fmla="*/ 5 w 5"/>
                <a:gd name="T12" fmla="*/ 159 h 159"/>
              </a:gdLst>
              <a:ahLst/>
              <a:cxnLst>
                <a:cxn ang="T6">
                  <a:pos x="T0" y="T1"/>
                </a:cxn>
                <a:cxn ang="T7">
                  <a:pos x="T2" y="T3"/>
                </a:cxn>
                <a:cxn ang="T8">
                  <a:pos x="T4" y="T5"/>
                </a:cxn>
              </a:cxnLst>
              <a:rect l="T9" t="T10" r="T11" b="T12"/>
              <a:pathLst>
                <a:path w="5" h="159">
                  <a:moveTo>
                    <a:pt x="5" y="0"/>
                  </a:moveTo>
                  <a:lnTo>
                    <a:pt x="0" y="2"/>
                  </a:lnTo>
                  <a:lnTo>
                    <a:pt x="0" y="159"/>
                  </a:lnTo>
                </a:path>
              </a:pathLst>
            </a:custGeom>
            <a:noFill/>
            <a:ln w="7938">
              <a:solidFill>
                <a:srgbClr val="E2E5E5"/>
              </a:solidFill>
              <a:prstDash val="solid"/>
              <a:round/>
              <a:headEnd/>
              <a:tailEnd/>
            </a:ln>
          </p:spPr>
          <p:txBody>
            <a:bodyPr/>
            <a:lstStyle/>
            <a:p>
              <a:pPr algn="l" rtl="0"/>
              <a:endParaRPr lang="en-US"/>
            </a:p>
          </p:txBody>
        </p:sp>
        <p:sp>
          <p:nvSpPr>
            <p:cNvPr id="23701" name="Freeform 669"/>
            <p:cNvSpPr>
              <a:spLocks/>
            </p:cNvSpPr>
            <p:nvPr/>
          </p:nvSpPr>
          <p:spPr bwMode="auto">
            <a:xfrm>
              <a:off x="2476" y="1894"/>
              <a:ext cx="335" cy="184"/>
            </a:xfrm>
            <a:custGeom>
              <a:avLst/>
              <a:gdLst>
                <a:gd name="T0" fmla="*/ 335 w 335"/>
                <a:gd name="T1" fmla="*/ 0 h 184"/>
                <a:gd name="T2" fmla="*/ 0 w 335"/>
                <a:gd name="T3" fmla="*/ 5 h 184"/>
                <a:gd name="T4" fmla="*/ 0 w 335"/>
                <a:gd name="T5" fmla="*/ 184 h 184"/>
                <a:gd name="T6" fmla="*/ 0 60000 65536"/>
                <a:gd name="T7" fmla="*/ 0 60000 65536"/>
                <a:gd name="T8" fmla="*/ 0 60000 65536"/>
                <a:gd name="T9" fmla="*/ 0 w 335"/>
                <a:gd name="T10" fmla="*/ 0 h 184"/>
                <a:gd name="T11" fmla="*/ 335 w 335"/>
                <a:gd name="T12" fmla="*/ 184 h 184"/>
              </a:gdLst>
              <a:ahLst/>
              <a:cxnLst>
                <a:cxn ang="T6">
                  <a:pos x="T0" y="T1"/>
                </a:cxn>
                <a:cxn ang="T7">
                  <a:pos x="T2" y="T3"/>
                </a:cxn>
                <a:cxn ang="T8">
                  <a:pos x="T4" y="T5"/>
                </a:cxn>
              </a:cxnLst>
              <a:rect l="T9" t="T10" r="T11" b="T12"/>
              <a:pathLst>
                <a:path w="335" h="184">
                  <a:moveTo>
                    <a:pt x="335" y="0"/>
                  </a:moveTo>
                  <a:lnTo>
                    <a:pt x="0" y="5"/>
                  </a:lnTo>
                  <a:lnTo>
                    <a:pt x="0" y="184"/>
                  </a:lnTo>
                </a:path>
              </a:pathLst>
            </a:custGeom>
            <a:noFill/>
            <a:ln w="7938">
              <a:solidFill>
                <a:srgbClr val="E2E5E5"/>
              </a:solidFill>
              <a:prstDash val="solid"/>
              <a:round/>
              <a:headEnd/>
              <a:tailEnd/>
            </a:ln>
          </p:spPr>
          <p:txBody>
            <a:bodyPr/>
            <a:lstStyle/>
            <a:p>
              <a:pPr algn="l" rtl="0"/>
              <a:endParaRPr lang="en-US"/>
            </a:p>
          </p:txBody>
        </p:sp>
        <p:sp>
          <p:nvSpPr>
            <p:cNvPr id="23702" name="Freeform 670"/>
            <p:cNvSpPr>
              <a:spLocks/>
            </p:cNvSpPr>
            <p:nvPr/>
          </p:nvSpPr>
          <p:spPr bwMode="auto">
            <a:xfrm>
              <a:off x="2814" y="189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3703" name="Freeform 671"/>
            <p:cNvSpPr>
              <a:spLocks/>
            </p:cNvSpPr>
            <p:nvPr/>
          </p:nvSpPr>
          <p:spPr bwMode="auto">
            <a:xfrm>
              <a:off x="2477" y="2080"/>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grpSp>
      <p:grpSp>
        <p:nvGrpSpPr>
          <p:cNvPr id="7" name="Group 672"/>
          <p:cNvGrpSpPr>
            <a:grpSpLocks/>
          </p:cNvGrpSpPr>
          <p:nvPr/>
        </p:nvGrpSpPr>
        <p:grpSpPr bwMode="auto">
          <a:xfrm>
            <a:off x="1290639" y="4992688"/>
            <a:ext cx="925513" cy="1074737"/>
            <a:chOff x="927" y="3238"/>
            <a:chExt cx="583" cy="677"/>
          </a:xfrm>
        </p:grpSpPr>
        <p:pic>
          <p:nvPicPr>
            <p:cNvPr id="23574" name="Picture 673"/>
            <p:cNvPicPr>
              <a:picLocks noChangeArrowheads="1"/>
            </p:cNvPicPr>
            <p:nvPr/>
          </p:nvPicPr>
          <p:blipFill>
            <a:blip r:embed="rId3" cstate="print"/>
            <a:srcRect/>
            <a:stretch>
              <a:fillRect/>
            </a:stretch>
          </p:blipFill>
          <p:spPr bwMode="auto">
            <a:xfrm>
              <a:off x="1078" y="3238"/>
              <a:ext cx="432" cy="528"/>
            </a:xfrm>
            <a:prstGeom prst="rect">
              <a:avLst/>
            </a:prstGeom>
            <a:noFill/>
            <a:ln w="9525">
              <a:noFill/>
              <a:miter lim="800000"/>
              <a:headEnd/>
              <a:tailEnd/>
            </a:ln>
          </p:spPr>
        </p:pic>
        <p:sp>
          <p:nvSpPr>
            <p:cNvPr id="23575" name="Text Box 674"/>
            <p:cNvSpPr txBox="1">
              <a:spLocks noChangeArrowheads="1"/>
            </p:cNvSpPr>
            <p:nvPr/>
          </p:nvSpPr>
          <p:spPr bwMode="auto">
            <a:xfrm>
              <a:off x="927" y="3682"/>
              <a:ext cx="573" cy="233"/>
            </a:xfrm>
            <a:prstGeom prst="rect">
              <a:avLst/>
            </a:prstGeom>
            <a:noFill/>
            <a:ln w="9525">
              <a:noFill/>
              <a:miter lim="800000"/>
              <a:headEnd/>
              <a:tailEnd/>
            </a:ln>
          </p:spPr>
          <p:txBody>
            <a:bodyPr wrap="none">
              <a:spAutoFit/>
            </a:bodyPr>
            <a:lstStyle/>
            <a:p>
              <a:pPr algn="l" rtl="0"/>
              <a:r>
                <a:rPr lang="en-US" sz="1800"/>
                <a:t>Scanner</a:t>
              </a:r>
              <a:endParaRPr lang="th-TH" sz="1800"/>
            </a:p>
          </p:txBody>
        </p:sp>
      </p:grpSp>
      <p:sp>
        <p:nvSpPr>
          <p:cNvPr id="23567" name="Text Box 675"/>
          <p:cNvSpPr txBox="1">
            <a:spLocks noChangeArrowheads="1"/>
          </p:cNvSpPr>
          <p:nvPr/>
        </p:nvSpPr>
        <p:spPr bwMode="auto">
          <a:xfrm>
            <a:off x="6254750" y="5729288"/>
            <a:ext cx="770724" cy="369332"/>
          </a:xfrm>
          <a:prstGeom prst="rect">
            <a:avLst/>
          </a:prstGeom>
          <a:noFill/>
          <a:ln w="9525">
            <a:noFill/>
            <a:miter lim="800000"/>
            <a:headEnd/>
            <a:tailEnd/>
          </a:ln>
        </p:spPr>
        <p:txBody>
          <a:bodyPr wrap="none">
            <a:spAutoFit/>
          </a:bodyPr>
          <a:lstStyle/>
          <a:p>
            <a:pPr algn="l" rtl="0"/>
            <a:r>
              <a:rPr lang="en-US" sz="1800"/>
              <a:t>Target</a:t>
            </a:r>
            <a:endParaRPr lang="th-TH" sz="1800"/>
          </a:p>
        </p:txBody>
      </p:sp>
      <p:sp>
        <p:nvSpPr>
          <p:cNvPr id="23568" name="Line 676"/>
          <p:cNvSpPr>
            <a:spLocks noChangeShapeType="1"/>
          </p:cNvSpPr>
          <p:nvPr/>
        </p:nvSpPr>
        <p:spPr bwMode="auto">
          <a:xfrm>
            <a:off x="2279650" y="5126038"/>
            <a:ext cx="3848100" cy="0"/>
          </a:xfrm>
          <a:prstGeom prst="line">
            <a:avLst/>
          </a:prstGeom>
          <a:noFill/>
          <a:ln w="57150">
            <a:solidFill>
              <a:srgbClr val="3333FF"/>
            </a:solidFill>
            <a:round/>
            <a:headEnd/>
            <a:tailEnd type="triangle" w="med" len="med"/>
          </a:ln>
        </p:spPr>
        <p:txBody>
          <a:bodyPr/>
          <a:lstStyle/>
          <a:p>
            <a:pPr algn="l" rtl="0"/>
            <a:endParaRPr lang="en-US"/>
          </a:p>
        </p:txBody>
      </p:sp>
      <p:sp>
        <p:nvSpPr>
          <p:cNvPr id="23569" name="Line 677"/>
          <p:cNvSpPr>
            <a:spLocks noChangeShapeType="1"/>
          </p:cNvSpPr>
          <p:nvPr/>
        </p:nvSpPr>
        <p:spPr bwMode="auto">
          <a:xfrm flipH="1">
            <a:off x="2217738" y="5421313"/>
            <a:ext cx="3879850" cy="0"/>
          </a:xfrm>
          <a:prstGeom prst="line">
            <a:avLst/>
          </a:prstGeom>
          <a:noFill/>
          <a:ln w="57150">
            <a:solidFill>
              <a:srgbClr val="3333FF"/>
            </a:solidFill>
            <a:round/>
            <a:headEnd/>
            <a:tailEnd type="triangle" w="med" len="med"/>
          </a:ln>
        </p:spPr>
        <p:txBody>
          <a:bodyPr/>
          <a:lstStyle/>
          <a:p>
            <a:pPr algn="l" rtl="0"/>
            <a:endParaRPr lang="en-US"/>
          </a:p>
        </p:txBody>
      </p:sp>
      <p:sp>
        <p:nvSpPr>
          <p:cNvPr id="23570" name="Rectangle 679"/>
          <p:cNvSpPr>
            <a:spLocks noChangeArrowheads="1"/>
          </p:cNvSpPr>
          <p:nvPr/>
        </p:nvSpPr>
        <p:spPr bwMode="auto">
          <a:xfrm>
            <a:off x="3605213" y="5308600"/>
            <a:ext cx="946150" cy="196850"/>
          </a:xfrm>
          <a:prstGeom prst="rect">
            <a:avLst/>
          </a:prstGeom>
          <a:solidFill>
            <a:schemeClr val="bg1"/>
          </a:solidFill>
          <a:ln w="9525">
            <a:noFill/>
            <a:miter lim="800000"/>
            <a:headEnd/>
            <a:tailEnd/>
          </a:ln>
        </p:spPr>
        <p:txBody>
          <a:bodyPr wrap="none" anchor="ctr"/>
          <a:lstStyle/>
          <a:p>
            <a:pPr algn="ctr" rtl="0" fontAlgn="ctr"/>
            <a:r>
              <a:rPr lang="en-US" sz="1600"/>
              <a:t>RST/ACK</a:t>
            </a:r>
            <a:endParaRPr lang="th-TH" sz="900"/>
          </a:p>
        </p:txBody>
      </p:sp>
      <p:sp>
        <p:nvSpPr>
          <p:cNvPr id="23571" name="Text Box 680"/>
          <p:cNvSpPr txBox="1">
            <a:spLocks noChangeArrowheads="1"/>
          </p:cNvSpPr>
          <p:nvPr/>
        </p:nvSpPr>
        <p:spPr bwMode="auto">
          <a:xfrm>
            <a:off x="3149600" y="5711825"/>
            <a:ext cx="1815241" cy="400110"/>
          </a:xfrm>
          <a:prstGeom prst="rect">
            <a:avLst/>
          </a:prstGeom>
          <a:noFill/>
          <a:ln w="9525">
            <a:noFill/>
            <a:miter lim="800000"/>
            <a:headEnd/>
            <a:tailEnd/>
          </a:ln>
        </p:spPr>
        <p:txBody>
          <a:bodyPr wrap="none">
            <a:spAutoFit/>
          </a:bodyPr>
          <a:lstStyle/>
          <a:p>
            <a:pPr algn="l" rtl="0"/>
            <a:r>
              <a:rPr lang="en-US" sz="2000"/>
              <a:t> a port is closed</a:t>
            </a:r>
            <a:endParaRPr lang="th-TH" sz="2000"/>
          </a:p>
        </p:txBody>
      </p:sp>
      <p:sp>
        <p:nvSpPr>
          <p:cNvPr id="23572" name="Text Box 681"/>
          <p:cNvSpPr txBox="1">
            <a:spLocks noChangeArrowheads="1"/>
          </p:cNvSpPr>
          <p:nvPr/>
        </p:nvSpPr>
        <p:spPr bwMode="auto">
          <a:xfrm>
            <a:off x="3111500" y="4351338"/>
            <a:ext cx="1956305" cy="400110"/>
          </a:xfrm>
          <a:prstGeom prst="rect">
            <a:avLst/>
          </a:prstGeom>
          <a:noFill/>
          <a:ln w="9525">
            <a:noFill/>
            <a:miter lim="800000"/>
            <a:headEnd/>
            <a:tailEnd/>
          </a:ln>
        </p:spPr>
        <p:txBody>
          <a:bodyPr wrap="none">
            <a:spAutoFit/>
          </a:bodyPr>
          <a:lstStyle/>
          <a:p>
            <a:pPr algn="l" rtl="0"/>
            <a:r>
              <a:rPr lang="en-US" sz="2000"/>
              <a:t> a port is opened</a:t>
            </a:r>
            <a:endParaRPr lang="th-TH" sz="2000"/>
          </a:p>
        </p:txBody>
      </p:sp>
      <p:sp>
        <p:nvSpPr>
          <p:cNvPr id="23573" name="Rectangle 684"/>
          <p:cNvSpPr>
            <a:spLocks noChangeArrowheads="1"/>
          </p:cNvSpPr>
          <p:nvPr/>
        </p:nvSpPr>
        <p:spPr bwMode="auto">
          <a:xfrm>
            <a:off x="3443288" y="5026025"/>
            <a:ext cx="1571625" cy="196850"/>
          </a:xfrm>
          <a:prstGeom prst="rect">
            <a:avLst/>
          </a:prstGeom>
          <a:solidFill>
            <a:schemeClr val="bg1"/>
          </a:solidFill>
          <a:ln w="9525">
            <a:noFill/>
            <a:miter lim="800000"/>
            <a:headEnd/>
            <a:tailEnd/>
          </a:ln>
        </p:spPr>
        <p:txBody>
          <a:bodyPr wrap="none" anchor="ctr"/>
          <a:lstStyle/>
          <a:p>
            <a:pPr algn="ctr" rtl="0" fontAlgn="ctr"/>
            <a:r>
              <a:rPr lang="en-US" sz="1600"/>
              <a:t>Probe packet</a:t>
            </a:r>
            <a:endParaRPr lang="th-TH" sz="160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6130" name="Rectangle 2"/>
          <p:cNvSpPr>
            <a:spLocks noGrp="1" noChangeArrowheads="1"/>
          </p:cNvSpPr>
          <p:nvPr>
            <p:ph type="title"/>
          </p:nvPr>
        </p:nvSpPr>
        <p:spPr>
          <a:xfrm>
            <a:off x="369888" y="392113"/>
            <a:ext cx="8267700" cy="685800"/>
          </a:xfrm>
        </p:spPr>
        <p:txBody>
          <a:bodyPr>
            <a:normAutofit fontScale="90000"/>
          </a:bodyPr>
          <a:lstStyle/>
          <a:p>
            <a:pPr rtl="0" eaLnBrk="1" hangingPunct="1">
              <a:defRPr/>
            </a:pPr>
            <a:r>
              <a:rPr lang="en-GB" altLang="zh-CN" dirty="0" smtClean="0">
                <a:solidFill>
                  <a:schemeClr val="tx1"/>
                </a:solidFill>
                <a:effectLst>
                  <a:outerShdw blurRad="38100" dist="38100" dir="2700000" algn="tl">
                    <a:srgbClr val="C0C0C0"/>
                  </a:outerShdw>
                </a:effectLst>
                <a:ea typeface="SimSun" pitchFamily="2" charset="-122"/>
              </a:rPr>
              <a:t>Port Scanning : FTP </a:t>
            </a:r>
            <a:r>
              <a:rPr lang="en-US" altLang="zh-CN" sz="2800" dirty="0" smtClean="0">
                <a:solidFill>
                  <a:schemeClr val="tx1"/>
                </a:solidFill>
                <a:effectLst>
                  <a:outerShdw blurRad="38100" dist="38100" dir="2700000" algn="tl">
                    <a:srgbClr val="C0C0C0"/>
                  </a:outerShdw>
                </a:effectLst>
                <a:ea typeface="SimSun" pitchFamily="2" charset="-122"/>
              </a:rPr>
              <a:t>Bounce scanning</a:t>
            </a:r>
          </a:p>
        </p:txBody>
      </p:sp>
      <p:sp>
        <p:nvSpPr>
          <p:cNvPr id="816131" name="Rectangle 3"/>
          <p:cNvSpPr>
            <a:spLocks noGrp="1" noChangeArrowheads="1"/>
          </p:cNvSpPr>
          <p:nvPr>
            <p:ph type="body" idx="1"/>
          </p:nvPr>
        </p:nvSpPr>
        <p:spPr>
          <a:xfrm>
            <a:off x="251520" y="1628800"/>
            <a:ext cx="8379718" cy="2304256"/>
          </a:xfrm>
        </p:spPr>
        <p:txBody>
          <a:bodyPr>
            <a:normAutofit fontScale="92500"/>
          </a:bodyPr>
          <a:lstStyle/>
          <a:p>
            <a:pPr algn="l" rtl="0" eaLnBrk="1" hangingPunct="1">
              <a:lnSpc>
                <a:spcPct val="90000"/>
              </a:lnSpc>
              <a:defRPr/>
            </a:pPr>
            <a:r>
              <a:rPr lang="en-US" altLang="zh-CN" sz="2100" dirty="0" smtClean="0">
                <a:effectLst>
                  <a:outerShdw blurRad="38100" dist="38100" dir="2700000" algn="tl">
                    <a:srgbClr val="C0C0C0"/>
                  </a:outerShdw>
                </a:effectLst>
                <a:ea typeface="SimSun" pitchFamily="2" charset="-122"/>
              </a:rPr>
              <a:t>Connects to an FTP server, and establishes a control communication connection, ask the FTP server to initiate an active server data transfer process</a:t>
            </a:r>
          </a:p>
          <a:p>
            <a:pPr algn="l" rtl="0" eaLnBrk="1" hangingPunct="1">
              <a:lnSpc>
                <a:spcPct val="90000"/>
              </a:lnSpc>
              <a:defRPr/>
            </a:pPr>
            <a:r>
              <a:rPr lang="en-US" altLang="zh-CN" sz="2100" dirty="0" smtClean="0">
                <a:effectLst>
                  <a:outerShdw blurRad="38100" dist="38100" dir="2700000" algn="tl">
                    <a:srgbClr val="C0C0C0"/>
                  </a:outerShdw>
                </a:effectLst>
                <a:ea typeface="SimSun" pitchFamily="2" charset="-122"/>
              </a:rPr>
              <a:t>Rather slow</a:t>
            </a:r>
          </a:p>
          <a:p>
            <a:pPr algn="l" rtl="0" eaLnBrk="1" hangingPunct="1">
              <a:lnSpc>
                <a:spcPct val="90000"/>
              </a:lnSpc>
              <a:defRPr/>
            </a:pPr>
            <a:r>
              <a:rPr lang="en-US" altLang="zh-CN" sz="2100" dirty="0" smtClean="0">
                <a:effectLst>
                  <a:outerShdw blurRad="38100" dist="38100" dir="2700000" algn="tl">
                    <a:srgbClr val="C0C0C0"/>
                  </a:outerShdw>
                </a:effectLst>
                <a:ea typeface="SimSun" pitchFamily="2" charset="-122"/>
              </a:rPr>
              <a:t>Some FTP servers disable the </a:t>
            </a:r>
            <a:r>
              <a:rPr lang="en-US" altLang="zh-CN" sz="2100" dirty="0" smtClean="0">
                <a:effectLst>
                  <a:outerShdw blurRad="38100" dist="38100" dir="2700000" algn="tl">
                    <a:srgbClr val="C0C0C0"/>
                  </a:outerShdw>
                </a:effectLst>
                <a:latin typeface="Arial"/>
                <a:ea typeface="SimSun" pitchFamily="2" charset="-122"/>
              </a:rPr>
              <a:t>“</a:t>
            </a:r>
            <a:r>
              <a:rPr lang="en-US" altLang="zh-CN" sz="2100" dirty="0" smtClean="0">
                <a:effectLst>
                  <a:outerShdw blurRad="38100" dist="38100" dir="2700000" algn="tl">
                    <a:srgbClr val="C0C0C0"/>
                  </a:outerShdw>
                </a:effectLst>
                <a:ea typeface="SimSun" pitchFamily="2" charset="-122"/>
              </a:rPr>
              <a:t>Proxy</a:t>
            </a:r>
            <a:r>
              <a:rPr lang="en-US" altLang="zh-CN" sz="2100" dirty="0" smtClean="0">
                <a:effectLst>
                  <a:outerShdw blurRad="38100" dist="38100" dir="2700000" algn="tl">
                    <a:srgbClr val="C0C0C0"/>
                  </a:outerShdw>
                </a:effectLst>
                <a:latin typeface="Arial"/>
                <a:ea typeface="SimSun" pitchFamily="2" charset="-122"/>
              </a:rPr>
              <a:t>”</a:t>
            </a:r>
            <a:r>
              <a:rPr lang="en-US" altLang="zh-CN" sz="2100" dirty="0" smtClean="0">
                <a:effectLst>
                  <a:outerShdw blurRad="38100" dist="38100" dir="2700000" algn="tl">
                    <a:srgbClr val="C0C0C0"/>
                  </a:outerShdw>
                </a:effectLst>
                <a:ea typeface="SimSun" pitchFamily="2" charset="-122"/>
              </a:rPr>
              <a:t> feature, but there are still many who do not</a:t>
            </a:r>
            <a:r>
              <a:rPr lang="en-US" altLang="zh-CN" sz="2800" dirty="0" smtClean="0">
                <a:effectLst>
                  <a:outerShdw blurRad="38100" dist="38100" dir="2700000" algn="tl">
                    <a:srgbClr val="C0C0C0"/>
                  </a:outerShdw>
                </a:effectLst>
                <a:ea typeface="SimSun" pitchFamily="2" charset="-122"/>
              </a:rPr>
              <a:t>  	 </a:t>
            </a:r>
          </a:p>
          <a:p>
            <a:pPr algn="l" rtl="0" eaLnBrk="1" hangingPunct="1">
              <a:lnSpc>
                <a:spcPct val="90000"/>
              </a:lnSpc>
              <a:buFont typeface="Wingdings" pitchFamily="2" charset="2"/>
              <a:buNone/>
              <a:defRPr/>
            </a:pPr>
            <a:r>
              <a:rPr lang="en-US" altLang="zh-CN" sz="2800" dirty="0" smtClean="0">
                <a:effectLst>
                  <a:outerShdw blurRad="38100" dist="38100" dir="2700000" algn="tl">
                    <a:srgbClr val="C0C0C0"/>
                  </a:outerShdw>
                </a:effectLst>
                <a:ea typeface="SimSun" pitchFamily="2" charset="-122"/>
              </a:rPr>
              <a:t>			</a:t>
            </a:r>
          </a:p>
        </p:txBody>
      </p:sp>
      <p:grpSp>
        <p:nvGrpSpPr>
          <p:cNvPr id="2" name="Group 16"/>
          <p:cNvGrpSpPr>
            <a:grpSpLocks/>
          </p:cNvGrpSpPr>
          <p:nvPr/>
        </p:nvGrpSpPr>
        <p:grpSpPr bwMode="auto">
          <a:xfrm>
            <a:off x="1246188" y="3038475"/>
            <a:ext cx="6122987" cy="3149600"/>
            <a:chOff x="899" y="1128"/>
            <a:chExt cx="3857" cy="1984"/>
          </a:xfrm>
        </p:grpSpPr>
        <p:sp>
          <p:nvSpPr>
            <p:cNvPr id="816145" name="Text Box 17"/>
            <p:cNvSpPr txBox="1">
              <a:spLocks noChangeArrowheads="1"/>
            </p:cNvSpPr>
            <p:nvPr/>
          </p:nvSpPr>
          <p:spPr bwMode="auto">
            <a:xfrm>
              <a:off x="1601" y="2021"/>
              <a:ext cx="1372" cy="144"/>
            </a:xfrm>
            <a:prstGeom prst="rect">
              <a:avLst/>
            </a:prstGeom>
            <a:noFill/>
            <a:ln w="9525">
              <a:noFill/>
              <a:miter lim="800000"/>
              <a:headEnd/>
              <a:tailEnd/>
            </a:ln>
            <a:effectLst/>
          </p:spPr>
          <p:txBody>
            <a:bodyPr lIns="0" tIns="0" rIns="0" bIns="0">
              <a:spAutoFit/>
            </a:bodyPr>
            <a:lstStyle/>
            <a:p>
              <a:pPr algn="l" defTabSz="968375" rtl="0">
                <a:spcBef>
                  <a:spcPct val="20000"/>
                </a:spcBef>
                <a:buClr>
                  <a:schemeClr val="tx2"/>
                </a:buClr>
                <a:buSzPct val="70000"/>
                <a:buFont typeface="Wingdings" pitchFamily="2" charset="2"/>
                <a:buNone/>
                <a:defRPr/>
              </a:pPr>
              <a:r>
                <a:rPr kumimoji="1" lang="en-US" altLang="zh-CN" sz="1500" b="0">
                  <a:effectLst>
                    <a:outerShdw blurRad="38100" dist="38100" dir="2700000" algn="tl">
                      <a:srgbClr val="C0C0C0"/>
                    </a:outerShdw>
                  </a:effectLst>
                  <a:latin typeface="Arial" pitchFamily="34" charset="0"/>
                  <a:ea typeface="SimSun" pitchFamily="2" charset="-122"/>
                </a:rPr>
                <a:t>PORT 10,0,0,5,0,22</a:t>
              </a:r>
            </a:p>
          </p:txBody>
        </p:sp>
        <p:sp>
          <p:nvSpPr>
            <p:cNvPr id="816146" name="Text Box 18"/>
            <p:cNvSpPr txBox="1">
              <a:spLocks noChangeArrowheads="1"/>
            </p:cNvSpPr>
            <p:nvPr/>
          </p:nvSpPr>
          <p:spPr bwMode="auto">
            <a:xfrm>
              <a:off x="3291" y="2321"/>
              <a:ext cx="576" cy="144"/>
            </a:xfrm>
            <a:prstGeom prst="rect">
              <a:avLst/>
            </a:prstGeom>
            <a:noFill/>
            <a:ln w="9525">
              <a:noFill/>
              <a:miter lim="800000"/>
              <a:headEnd/>
              <a:tailEnd/>
            </a:ln>
            <a:effectLst/>
          </p:spPr>
          <p:txBody>
            <a:bodyPr lIns="0" tIns="0" rIns="0" bIns="0">
              <a:spAutoFit/>
            </a:bodyPr>
            <a:lstStyle/>
            <a:p>
              <a:pPr algn="l" defTabSz="968375" rtl="0">
                <a:spcBef>
                  <a:spcPct val="20000"/>
                </a:spcBef>
                <a:buClr>
                  <a:schemeClr val="tx2"/>
                </a:buClr>
                <a:buSzPct val="70000"/>
                <a:buFont typeface="Wingdings" pitchFamily="2" charset="2"/>
                <a:buNone/>
                <a:defRPr/>
              </a:pPr>
              <a:r>
                <a:rPr kumimoji="1" lang="zh-CN" altLang="en-US" sz="1500" b="0">
                  <a:effectLst>
                    <a:outerShdw blurRad="38100" dist="38100" dir="2700000" algn="tl">
                      <a:srgbClr val="C0C0C0"/>
                    </a:outerShdw>
                  </a:effectLst>
                  <a:latin typeface="Arial" pitchFamily="34" charset="0"/>
                  <a:ea typeface="SimSun" pitchFamily="2" charset="-122"/>
                </a:rPr>
                <a:t>(10.0.0.</a:t>
              </a:r>
              <a:r>
                <a:rPr kumimoji="1" lang="en-US" altLang="zh-CN" sz="1500" b="0">
                  <a:effectLst>
                    <a:outerShdw blurRad="38100" dist="38100" dir="2700000" algn="tl">
                      <a:srgbClr val="C0C0C0"/>
                    </a:outerShdw>
                  </a:effectLst>
                  <a:latin typeface="Arial" pitchFamily="34" charset="0"/>
                  <a:ea typeface="SimSun" pitchFamily="2" charset="-122"/>
                </a:rPr>
                <a:t>4)</a:t>
              </a:r>
            </a:p>
          </p:txBody>
        </p:sp>
        <p:sp>
          <p:nvSpPr>
            <p:cNvPr id="816147" name="Text Box 19"/>
            <p:cNvSpPr txBox="1">
              <a:spLocks noChangeArrowheads="1"/>
            </p:cNvSpPr>
            <p:nvPr/>
          </p:nvSpPr>
          <p:spPr bwMode="auto">
            <a:xfrm>
              <a:off x="4206" y="2338"/>
              <a:ext cx="514" cy="144"/>
            </a:xfrm>
            <a:prstGeom prst="rect">
              <a:avLst/>
            </a:prstGeom>
            <a:noFill/>
            <a:ln w="9525">
              <a:noFill/>
              <a:miter lim="800000"/>
              <a:headEnd/>
              <a:tailEnd/>
            </a:ln>
            <a:effectLst/>
          </p:spPr>
          <p:txBody>
            <a:bodyPr wrap="none" lIns="0" tIns="0" rIns="0" bIns="0">
              <a:spAutoFit/>
            </a:bodyPr>
            <a:lstStyle/>
            <a:p>
              <a:pPr algn="l" defTabSz="968375" rtl="0">
                <a:spcBef>
                  <a:spcPct val="20000"/>
                </a:spcBef>
                <a:buClr>
                  <a:schemeClr val="tx2"/>
                </a:buClr>
                <a:buSzPct val="70000"/>
                <a:buFont typeface="Wingdings" pitchFamily="2" charset="2"/>
                <a:buNone/>
                <a:defRPr/>
              </a:pPr>
              <a:r>
                <a:rPr kumimoji="1" lang="zh-CN" altLang="en-US" sz="1500" b="0">
                  <a:effectLst>
                    <a:outerShdw blurRad="38100" dist="38100" dir="2700000" algn="tl">
                      <a:srgbClr val="C0C0C0"/>
                    </a:outerShdw>
                  </a:effectLst>
                  <a:latin typeface="Arial" pitchFamily="34" charset="0"/>
                  <a:ea typeface="SimSun" pitchFamily="2" charset="-122"/>
                </a:rPr>
                <a:t>(10.0.0.</a:t>
              </a:r>
              <a:r>
                <a:rPr kumimoji="1" lang="en-US" altLang="zh-CN" sz="1500" b="0">
                  <a:effectLst>
                    <a:outerShdw blurRad="38100" dist="38100" dir="2700000" algn="tl">
                      <a:srgbClr val="C0C0C0"/>
                    </a:outerShdw>
                  </a:effectLst>
                  <a:latin typeface="Arial" pitchFamily="34" charset="0"/>
                  <a:ea typeface="SimSun" pitchFamily="2" charset="-122"/>
                </a:rPr>
                <a:t>5)</a:t>
              </a:r>
            </a:p>
          </p:txBody>
        </p:sp>
        <p:sp>
          <p:nvSpPr>
            <p:cNvPr id="24584" name="Line 20"/>
            <p:cNvSpPr>
              <a:spLocks noChangeShapeType="1"/>
            </p:cNvSpPr>
            <p:nvPr/>
          </p:nvSpPr>
          <p:spPr bwMode="auto">
            <a:xfrm>
              <a:off x="3347" y="2561"/>
              <a:ext cx="406" cy="0"/>
            </a:xfrm>
            <a:prstGeom prst="line">
              <a:avLst/>
            </a:prstGeom>
            <a:noFill/>
            <a:ln w="28575">
              <a:solidFill>
                <a:srgbClr val="3333FF"/>
              </a:solidFill>
              <a:round/>
              <a:headEnd/>
              <a:tailEnd type="triangle" w="med" len="med"/>
            </a:ln>
          </p:spPr>
          <p:txBody>
            <a:bodyPr/>
            <a:lstStyle/>
            <a:p>
              <a:pPr algn="l" rtl="0"/>
              <a:endParaRPr lang="en-US"/>
            </a:p>
          </p:txBody>
        </p:sp>
        <p:sp>
          <p:nvSpPr>
            <p:cNvPr id="816149" name="Text Box 21"/>
            <p:cNvSpPr txBox="1">
              <a:spLocks noChangeArrowheads="1"/>
            </p:cNvSpPr>
            <p:nvPr/>
          </p:nvSpPr>
          <p:spPr bwMode="auto">
            <a:xfrm>
              <a:off x="3335" y="2598"/>
              <a:ext cx="520" cy="144"/>
            </a:xfrm>
            <a:prstGeom prst="rect">
              <a:avLst/>
            </a:prstGeom>
            <a:noFill/>
            <a:ln w="9525">
              <a:noFill/>
              <a:miter lim="800000"/>
              <a:headEnd/>
              <a:tailEnd/>
            </a:ln>
            <a:effectLst/>
          </p:spPr>
          <p:txBody>
            <a:bodyPr wrap="none" lIns="0" tIns="0" rIns="0" bIns="0">
              <a:spAutoFit/>
            </a:bodyPr>
            <a:lstStyle/>
            <a:p>
              <a:pPr algn="l" defTabSz="968375" rtl="0">
                <a:spcBef>
                  <a:spcPct val="20000"/>
                </a:spcBef>
                <a:buClr>
                  <a:schemeClr val="tx2"/>
                </a:buClr>
                <a:buSzPct val="70000"/>
                <a:buFont typeface="Wingdings" pitchFamily="2" charset="2"/>
                <a:buNone/>
                <a:defRPr/>
              </a:pPr>
              <a:r>
                <a:rPr kumimoji="1" lang="en-US" altLang="zh-CN" sz="1500" b="0">
                  <a:effectLst>
                    <a:outerShdw blurRad="38100" dist="38100" dir="2700000" algn="tl">
                      <a:srgbClr val="C0C0C0"/>
                    </a:outerShdw>
                  </a:effectLst>
                  <a:latin typeface="Arial" pitchFamily="34" charset="0"/>
                  <a:ea typeface="SimSun" pitchFamily="2" charset="-122"/>
                </a:rPr>
                <a:t>TCP SYN</a:t>
              </a:r>
            </a:p>
          </p:txBody>
        </p:sp>
        <p:sp>
          <p:nvSpPr>
            <p:cNvPr id="24586" name="Line 22"/>
            <p:cNvSpPr>
              <a:spLocks noChangeShapeType="1"/>
            </p:cNvSpPr>
            <p:nvPr/>
          </p:nvSpPr>
          <p:spPr bwMode="auto">
            <a:xfrm flipH="1">
              <a:off x="4211" y="2747"/>
              <a:ext cx="406" cy="0"/>
            </a:xfrm>
            <a:prstGeom prst="line">
              <a:avLst/>
            </a:prstGeom>
            <a:noFill/>
            <a:ln w="28575">
              <a:solidFill>
                <a:srgbClr val="3333FF"/>
              </a:solidFill>
              <a:round/>
              <a:headEnd/>
              <a:tailEnd type="triangle" w="med" len="med"/>
            </a:ln>
          </p:spPr>
          <p:txBody>
            <a:bodyPr/>
            <a:lstStyle/>
            <a:p>
              <a:pPr algn="l" rtl="0"/>
              <a:endParaRPr lang="en-US"/>
            </a:p>
          </p:txBody>
        </p:sp>
        <p:sp>
          <p:nvSpPr>
            <p:cNvPr id="816151" name="Text Box 23"/>
            <p:cNvSpPr txBox="1">
              <a:spLocks noChangeArrowheads="1"/>
            </p:cNvSpPr>
            <p:nvPr/>
          </p:nvSpPr>
          <p:spPr bwMode="auto">
            <a:xfrm>
              <a:off x="4281" y="2800"/>
              <a:ext cx="307" cy="144"/>
            </a:xfrm>
            <a:prstGeom prst="rect">
              <a:avLst/>
            </a:prstGeom>
            <a:noFill/>
            <a:ln w="9525">
              <a:noFill/>
              <a:miter lim="800000"/>
              <a:headEnd/>
              <a:tailEnd/>
            </a:ln>
            <a:effectLst/>
          </p:spPr>
          <p:txBody>
            <a:bodyPr lIns="0" tIns="0" rIns="0" bIns="0">
              <a:spAutoFit/>
            </a:bodyPr>
            <a:lstStyle/>
            <a:p>
              <a:pPr algn="l" defTabSz="968375" rtl="0">
                <a:spcBef>
                  <a:spcPct val="20000"/>
                </a:spcBef>
                <a:buClr>
                  <a:schemeClr val="tx2"/>
                </a:buClr>
                <a:buSzPct val="70000"/>
                <a:buFont typeface="Wingdings" pitchFamily="2" charset="2"/>
                <a:buNone/>
                <a:defRPr/>
              </a:pPr>
              <a:r>
                <a:rPr kumimoji="1" lang="en-US" altLang="zh-CN" sz="1500" b="0">
                  <a:effectLst>
                    <a:outerShdw blurRad="38100" dist="38100" dir="2700000" algn="tl">
                      <a:srgbClr val="C0C0C0"/>
                    </a:outerShdw>
                  </a:effectLst>
                  <a:latin typeface="Arial" pitchFamily="34" charset="0"/>
                  <a:ea typeface="SimSun" pitchFamily="2" charset="-122"/>
                </a:rPr>
                <a:t>RST</a:t>
              </a:r>
            </a:p>
          </p:txBody>
        </p:sp>
        <p:sp>
          <p:nvSpPr>
            <p:cNvPr id="816152" name="Text Box 24"/>
            <p:cNvSpPr txBox="1">
              <a:spLocks noChangeArrowheads="1"/>
            </p:cNvSpPr>
            <p:nvPr/>
          </p:nvSpPr>
          <p:spPr bwMode="auto">
            <a:xfrm>
              <a:off x="1859" y="2968"/>
              <a:ext cx="1792" cy="144"/>
            </a:xfrm>
            <a:prstGeom prst="rect">
              <a:avLst/>
            </a:prstGeom>
            <a:noFill/>
            <a:ln w="9525">
              <a:noFill/>
              <a:miter lim="800000"/>
              <a:headEnd/>
              <a:tailEnd/>
            </a:ln>
            <a:effectLst/>
          </p:spPr>
          <p:txBody>
            <a:bodyPr wrap="none" lIns="0" tIns="0" rIns="0" bIns="0">
              <a:spAutoFit/>
            </a:bodyPr>
            <a:lstStyle/>
            <a:p>
              <a:pPr algn="l" defTabSz="968375" rtl="0">
                <a:spcBef>
                  <a:spcPct val="20000"/>
                </a:spcBef>
                <a:buClr>
                  <a:schemeClr val="tx2"/>
                </a:buClr>
                <a:buSzPct val="70000"/>
                <a:buFont typeface="Wingdings" pitchFamily="2" charset="2"/>
                <a:buNone/>
                <a:defRPr/>
              </a:pPr>
              <a:r>
                <a:rPr kumimoji="1" lang="zh-CN" altLang="en-US" sz="1500" b="0">
                  <a:effectLst>
                    <a:outerShdw blurRad="38100" dist="38100" dir="2700000" algn="tl">
                      <a:srgbClr val="C0C0C0"/>
                    </a:outerShdw>
                  </a:effectLst>
                  <a:latin typeface="Arial" pitchFamily="34" charset="0"/>
                  <a:ea typeface="SimSun" pitchFamily="2" charset="-122"/>
                </a:rPr>
                <a:t>425 </a:t>
              </a:r>
              <a:r>
                <a:rPr kumimoji="1" lang="en-US" altLang="zh-CN" sz="1500" b="0">
                  <a:effectLst>
                    <a:outerShdw blurRad="38100" dist="38100" dir="2700000" algn="tl">
                      <a:srgbClr val="C0C0C0"/>
                    </a:outerShdw>
                  </a:effectLst>
                  <a:latin typeface="Arial" pitchFamily="34" charset="0"/>
                  <a:ea typeface="SimSun" pitchFamily="2" charset="-122"/>
                </a:rPr>
                <a:t>Cannot build data connection</a:t>
              </a:r>
            </a:p>
          </p:txBody>
        </p:sp>
        <p:sp>
          <p:nvSpPr>
            <p:cNvPr id="24589" name="Line 25"/>
            <p:cNvSpPr>
              <a:spLocks noChangeShapeType="1"/>
            </p:cNvSpPr>
            <p:nvPr/>
          </p:nvSpPr>
          <p:spPr bwMode="auto">
            <a:xfrm flipH="1" flipV="1">
              <a:off x="1917" y="2905"/>
              <a:ext cx="1742" cy="0"/>
            </a:xfrm>
            <a:prstGeom prst="line">
              <a:avLst/>
            </a:prstGeom>
            <a:noFill/>
            <a:ln w="28575">
              <a:solidFill>
                <a:srgbClr val="3333FF"/>
              </a:solidFill>
              <a:round/>
              <a:headEnd/>
              <a:tailEnd type="triangle" w="med" len="med"/>
            </a:ln>
          </p:spPr>
          <p:txBody>
            <a:bodyPr/>
            <a:lstStyle/>
            <a:p>
              <a:pPr algn="l" rtl="0"/>
              <a:endParaRPr lang="en-US"/>
            </a:p>
          </p:txBody>
        </p:sp>
        <p:grpSp>
          <p:nvGrpSpPr>
            <p:cNvPr id="3" name="Group 26"/>
            <p:cNvGrpSpPr>
              <a:grpSpLocks/>
            </p:cNvGrpSpPr>
            <p:nvPr/>
          </p:nvGrpSpPr>
          <p:grpSpPr bwMode="auto">
            <a:xfrm>
              <a:off x="3386" y="1663"/>
              <a:ext cx="378" cy="475"/>
              <a:chOff x="2470" y="1894"/>
              <a:chExt cx="466" cy="749"/>
            </a:xfrm>
          </p:grpSpPr>
          <p:grpSp>
            <p:nvGrpSpPr>
              <p:cNvPr id="4" name="Group 27"/>
              <p:cNvGrpSpPr>
                <a:grpSpLocks/>
              </p:cNvGrpSpPr>
              <p:nvPr/>
            </p:nvGrpSpPr>
            <p:grpSpPr bwMode="auto">
              <a:xfrm>
                <a:off x="2470" y="1896"/>
                <a:ext cx="466" cy="747"/>
                <a:chOff x="2470" y="1896"/>
                <a:chExt cx="466" cy="747"/>
              </a:xfrm>
            </p:grpSpPr>
            <p:sp>
              <p:nvSpPr>
                <p:cNvPr id="24770" name="Freeform 28"/>
                <p:cNvSpPr>
                  <a:spLocks/>
                </p:cNvSpPr>
                <p:nvPr/>
              </p:nvSpPr>
              <p:spPr bwMode="auto">
                <a:xfrm>
                  <a:off x="2487" y="2501"/>
                  <a:ext cx="423" cy="142"/>
                </a:xfrm>
                <a:custGeom>
                  <a:avLst/>
                  <a:gdLst>
                    <a:gd name="T0" fmla="*/ 39 w 423"/>
                    <a:gd name="T1" fmla="*/ 85 h 142"/>
                    <a:gd name="T2" fmla="*/ 417 w 423"/>
                    <a:gd name="T3" fmla="*/ 0 h 142"/>
                    <a:gd name="T4" fmla="*/ 423 w 423"/>
                    <a:gd name="T5" fmla="*/ 28 h 142"/>
                    <a:gd name="T6" fmla="*/ 332 w 423"/>
                    <a:gd name="T7" fmla="*/ 142 h 142"/>
                    <a:gd name="T8" fmla="*/ 0 w 423"/>
                    <a:gd name="T9" fmla="*/ 127 h 142"/>
                    <a:gd name="T10" fmla="*/ 39 w 423"/>
                    <a:gd name="T11" fmla="*/ 85 h 142"/>
                    <a:gd name="T12" fmla="*/ 0 60000 65536"/>
                    <a:gd name="T13" fmla="*/ 0 60000 65536"/>
                    <a:gd name="T14" fmla="*/ 0 60000 65536"/>
                    <a:gd name="T15" fmla="*/ 0 60000 65536"/>
                    <a:gd name="T16" fmla="*/ 0 60000 65536"/>
                    <a:gd name="T17" fmla="*/ 0 60000 65536"/>
                    <a:gd name="T18" fmla="*/ 0 w 423"/>
                    <a:gd name="T19" fmla="*/ 0 h 142"/>
                    <a:gd name="T20" fmla="*/ 423 w 423"/>
                    <a:gd name="T21" fmla="*/ 142 h 142"/>
                  </a:gdLst>
                  <a:ahLst/>
                  <a:cxnLst>
                    <a:cxn ang="T12">
                      <a:pos x="T0" y="T1"/>
                    </a:cxn>
                    <a:cxn ang="T13">
                      <a:pos x="T2" y="T3"/>
                    </a:cxn>
                    <a:cxn ang="T14">
                      <a:pos x="T4" y="T5"/>
                    </a:cxn>
                    <a:cxn ang="T15">
                      <a:pos x="T6" y="T7"/>
                    </a:cxn>
                    <a:cxn ang="T16">
                      <a:pos x="T8" y="T9"/>
                    </a:cxn>
                    <a:cxn ang="T17">
                      <a:pos x="T10" y="T11"/>
                    </a:cxn>
                  </a:cxnLst>
                  <a:rect l="T18" t="T19" r="T20" b="T21"/>
                  <a:pathLst>
                    <a:path w="423" h="142">
                      <a:moveTo>
                        <a:pt x="39" y="85"/>
                      </a:moveTo>
                      <a:lnTo>
                        <a:pt x="417" y="0"/>
                      </a:lnTo>
                      <a:lnTo>
                        <a:pt x="423" y="28"/>
                      </a:lnTo>
                      <a:lnTo>
                        <a:pt x="332" y="142"/>
                      </a:lnTo>
                      <a:lnTo>
                        <a:pt x="0" y="127"/>
                      </a:lnTo>
                      <a:lnTo>
                        <a:pt x="39" y="85"/>
                      </a:lnTo>
                      <a:close/>
                    </a:path>
                  </a:pathLst>
                </a:custGeom>
                <a:solidFill>
                  <a:srgbClr val="404040"/>
                </a:solidFill>
                <a:ln w="9525">
                  <a:noFill/>
                  <a:round/>
                  <a:headEnd/>
                  <a:tailEnd/>
                </a:ln>
              </p:spPr>
              <p:txBody>
                <a:bodyPr/>
                <a:lstStyle/>
                <a:p>
                  <a:pPr algn="l" rtl="0"/>
                  <a:endParaRPr lang="en-US"/>
                </a:p>
              </p:txBody>
            </p:sp>
            <p:sp>
              <p:nvSpPr>
                <p:cNvPr id="24771" name="Freeform 29"/>
                <p:cNvSpPr>
                  <a:spLocks/>
                </p:cNvSpPr>
                <p:nvPr/>
              </p:nvSpPr>
              <p:spPr bwMode="auto">
                <a:xfrm>
                  <a:off x="2480" y="2500"/>
                  <a:ext cx="423" cy="143"/>
                </a:xfrm>
                <a:custGeom>
                  <a:avLst/>
                  <a:gdLst>
                    <a:gd name="T0" fmla="*/ 39 w 423"/>
                    <a:gd name="T1" fmla="*/ 86 h 143"/>
                    <a:gd name="T2" fmla="*/ 417 w 423"/>
                    <a:gd name="T3" fmla="*/ 0 h 143"/>
                    <a:gd name="T4" fmla="*/ 423 w 423"/>
                    <a:gd name="T5" fmla="*/ 29 h 143"/>
                    <a:gd name="T6" fmla="*/ 332 w 423"/>
                    <a:gd name="T7" fmla="*/ 143 h 143"/>
                    <a:gd name="T8" fmla="*/ 0 w 423"/>
                    <a:gd name="T9" fmla="*/ 127 h 143"/>
                    <a:gd name="T10" fmla="*/ 39 w 423"/>
                    <a:gd name="T11" fmla="*/ 86 h 143"/>
                    <a:gd name="T12" fmla="*/ 0 60000 65536"/>
                    <a:gd name="T13" fmla="*/ 0 60000 65536"/>
                    <a:gd name="T14" fmla="*/ 0 60000 65536"/>
                    <a:gd name="T15" fmla="*/ 0 60000 65536"/>
                    <a:gd name="T16" fmla="*/ 0 60000 65536"/>
                    <a:gd name="T17" fmla="*/ 0 60000 65536"/>
                    <a:gd name="T18" fmla="*/ 0 w 423"/>
                    <a:gd name="T19" fmla="*/ 0 h 143"/>
                    <a:gd name="T20" fmla="*/ 423 w 423"/>
                    <a:gd name="T21" fmla="*/ 143 h 143"/>
                  </a:gdLst>
                  <a:ahLst/>
                  <a:cxnLst>
                    <a:cxn ang="T12">
                      <a:pos x="T0" y="T1"/>
                    </a:cxn>
                    <a:cxn ang="T13">
                      <a:pos x="T2" y="T3"/>
                    </a:cxn>
                    <a:cxn ang="T14">
                      <a:pos x="T4" y="T5"/>
                    </a:cxn>
                    <a:cxn ang="T15">
                      <a:pos x="T6" y="T7"/>
                    </a:cxn>
                    <a:cxn ang="T16">
                      <a:pos x="T8" y="T9"/>
                    </a:cxn>
                    <a:cxn ang="T17">
                      <a:pos x="T10" y="T11"/>
                    </a:cxn>
                  </a:cxnLst>
                  <a:rect l="T18" t="T19" r="T20" b="T21"/>
                  <a:pathLst>
                    <a:path w="423" h="143">
                      <a:moveTo>
                        <a:pt x="39" y="86"/>
                      </a:moveTo>
                      <a:lnTo>
                        <a:pt x="417" y="0"/>
                      </a:lnTo>
                      <a:lnTo>
                        <a:pt x="423" y="29"/>
                      </a:lnTo>
                      <a:lnTo>
                        <a:pt x="332" y="143"/>
                      </a:lnTo>
                      <a:lnTo>
                        <a:pt x="0" y="127"/>
                      </a:lnTo>
                      <a:lnTo>
                        <a:pt x="39" y="86"/>
                      </a:lnTo>
                      <a:close/>
                    </a:path>
                  </a:pathLst>
                </a:custGeom>
                <a:solidFill>
                  <a:srgbClr val="404040"/>
                </a:solidFill>
                <a:ln w="9525">
                  <a:noFill/>
                  <a:round/>
                  <a:headEnd/>
                  <a:tailEnd/>
                </a:ln>
              </p:spPr>
              <p:txBody>
                <a:bodyPr/>
                <a:lstStyle/>
                <a:p>
                  <a:pPr algn="l" rtl="0"/>
                  <a:endParaRPr lang="en-US"/>
                </a:p>
              </p:txBody>
            </p:sp>
            <p:sp>
              <p:nvSpPr>
                <p:cNvPr id="24772" name="Freeform 30"/>
                <p:cNvSpPr>
                  <a:spLocks/>
                </p:cNvSpPr>
                <p:nvPr/>
              </p:nvSpPr>
              <p:spPr bwMode="auto">
                <a:xfrm>
                  <a:off x="2510" y="2513"/>
                  <a:ext cx="426" cy="121"/>
                </a:xfrm>
                <a:custGeom>
                  <a:avLst/>
                  <a:gdLst>
                    <a:gd name="T0" fmla="*/ 0 w 426"/>
                    <a:gd name="T1" fmla="*/ 40 h 121"/>
                    <a:gd name="T2" fmla="*/ 398 w 426"/>
                    <a:gd name="T3" fmla="*/ 0 h 121"/>
                    <a:gd name="T4" fmla="*/ 426 w 426"/>
                    <a:gd name="T5" fmla="*/ 3 h 121"/>
                    <a:gd name="T6" fmla="*/ 332 w 426"/>
                    <a:gd name="T7" fmla="*/ 121 h 121"/>
                    <a:gd name="T8" fmla="*/ 0 w 426"/>
                    <a:gd name="T9" fmla="*/ 106 h 121"/>
                    <a:gd name="T10" fmla="*/ 0 w 426"/>
                    <a:gd name="T11" fmla="*/ 40 h 121"/>
                    <a:gd name="T12" fmla="*/ 0 60000 65536"/>
                    <a:gd name="T13" fmla="*/ 0 60000 65536"/>
                    <a:gd name="T14" fmla="*/ 0 60000 65536"/>
                    <a:gd name="T15" fmla="*/ 0 60000 65536"/>
                    <a:gd name="T16" fmla="*/ 0 60000 65536"/>
                    <a:gd name="T17" fmla="*/ 0 60000 65536"/>
                    <a:gd name="T18" fmla="*/ 0 w 426"/>
                    <a:gd name="T19" fmla="*/ 0 h 121"/>
                    <a:gd name="T20" fmla="*/ 426 w 426"/>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426" h="121">
                      <a:moveTo>
                        <a:pt x="0" y="40"/>
                      </a:moveTo>
                      <a:lnTo>
                        <a:pt x="398" y="0"/>
                      </a:lnTo>
                      <a:lnTo>
                        <a:pt x="426" y="3"/>
                      </a:lnTo>
                      <a:lnTo>
                        <a:pt x="332" y="121"/>
                      </a:lnTo>
                      <a:lnTo>
                        <a:pt x="0" y="106"/>
                      </a:lnTo>
                      <a:lnTo>
                        <a:pt x="0" y="40"/>
                      </a:lnTo>
                      <a:close/>
                    </a:path>
                  </a:pathLst>
                </a:custGeom>
                <a:solidFill>
                  <a:srgbClr val="404040"/>
                </a:solidFill>
                <a:ln w="9525">
                  <a:noFill/>
                  <a:round/>
                  <a:headEnd/>
                  <a:tailEnd/>
                </a:ln>
              </p:spPr>
              <p:txBody>
                <a:bodyPr/>
                <a:lstStyle/>
                <a:p>
                  <a:pPr algn="l" rtl="0"/>
                  <a:endParaRPr lang="en-US"/>
                </a:p>
              </p:txBody>
            </p:sp>
            <p:sp>
              <p:nvSpPr>
                <p:cNvPr id="24773" name="Freeform 31"/>
                <p:cNvSpPr>
                  <a:spLocks/>
                </p:cNvSpPr>
                <p:nvPr/>
              </p:nvSpPr>
              <p:spPr bwMode="auto">
                <a:xfrm>
                  <a:off x="2472" y="1910"/>
                  <a:ext cx="363" cy="719"/>
                </a:xfrm>
                <a:custGeom>
                  <a:avLst/>
                  <a:gdLst>
                    <a:gd name="T0" fmla="*/ 0 w 363"/>
                    <a:gd name="T1" fmla="*/ 701 h 719"/>
                    <a:gd name="T2" fmla="*/ 0 w 363"/>
                    <a:gd name="T3" fmla="*/ 0 h 719"/>
                    <a:gd name="T4" fmla="*/ 363 w 363"/>
                    <a:gd name="T5" fmla="*/ 0 h 719"/>
                    <a:gd name="T6" fmla="*/ 363 w 363"/>
                    <a:gd name="T7" fmla="*/ 719 h 719"/>
                    <a:gd name="T8" fmla="*/ 0 w 363"/>
                    <a:gd name="T9" fmla="*/ 701 h 719"/>
                    <a:gd name="T10" fmla="*/ 0 60000 65536"/>
                    <a:gd name="T11" fmla="*/ 0 60000 65536"/>
                    <a:gd name="T12" fmla="*/ 0 60000 65536"/>
                    <a:gd name="T13" fmla="*/ 0 60000 65536"/>
                    <a:gd name="T14" fmla="*/ 0 60000 65536"/>
                    <a:gd name="T15" fmla="*/ 0 w 363"/>
                    <a:gd name="T16" fmla="*/ 0 h 719"/>
                    <a:gd name="T17" fmla="*/ 363 w 363"/>
                    <a:gd name="T18" fmla="*/ 719 h 719"/>
                  </a:gdLst>
                  <a:ahLst/>
                  <a:cxnLst>
                    <a:cxn ang="T10">
                      <a:pos x="T0" y="T1"/>
                    </a:cxn>
                    <a:cxn ang="T11">
                      <a:pos x="T2" y="T3"/>
                    </a:cxn>
                    <a:cxn ang="T12">
                      <a:pos x="T4" y="T5"/>
                    </a:cxn>
                    <a:cxn ang="T13">
                      <a:pos x="T6" y="T7"/>
                    </a:cxn>
                    <a:cxn ang="T14">
                      <a:pos x="T8" y="T9"/>
                    </a:cxn>
                  </a:cxnLst>
                  <a:rect l="T15" t="T16" r="T17" b="T18"/>
                  <a:pathLst>
                    <a:path w="363" h="719">
                      <a:moveTo>
                        <a:pt x="0" y="701"/>
                      </a:moveTo>
                      <a:lnTo>
                        <a:pt x="0" y="0"/>
                      </a:lnTo>
                      <a:lnTo>
                        <a:pt x="363" y="0"/>
                      </a:lnTo>
                      <a:lnTo>
                        <a:pt x="363" y="719"/>
                      </a:lnTo>
                      <a:lnTo>
                        <a:pt x="0" y="701"/>
                      </a:lnTo>
                      <a:close/>
                    </a:path>
                  </a:pathLst>
                </a:custGeom>
                <a:solidFill>
                  <a:srgbClr val="949999"/>
                </a:solidFill>
                <a:ln w="9525">
                  <a:noFill/>
                  <a:round/>
                  <a:headEnd/>
                  <a:tailEnd/>
                </a:ln>
              </p:spPr>
              <p:txBody>
                <a:bodyPr/>
                <a:lstStyle/>
                <a:p>
                  <a:pPr algn="l" rtl="0"/>
                  <a:endParaRPr lang="en-US"/>
                </a:p>
              </p:txBody>
            </p:sp>
            <p:sp>
              <p:nvSpPr>
                <p:cNvPr id="24774" name="Freeform 32"/>
                <p:cNvSpPr>
                  <a:spLocks/>
                </p:cNvSpPr>
                <p:nvPr/>
              </p:nvSpPr>
              <p:spPr bwMode="auto">
                <a:xfrm>
                  <a:off x="2471" y="261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4775" name="Freeform 33"/>
                <p:cNvSpPr>
                  <a:spLocks/>
                </p:cNvSpPr>
                <p:nvPr/>
              </p:nvSpPr>
              <p:spPr bwMode="auto">
                <a:xfrm>
                  <a:off x="2835" y="19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776" name="Freeform 34"/>
                <p:cNvSpPr>
                  <a:spLocks/>
                </p:cNvSpPr>
                <p:nvPr/>
              </p:nvSpPr>
              <p:spPr bwMode="auto">
                <a:xfrm>
                  <a:off x="2478" y="1896"/>
                  <a:ext cx="336" cy="741"/>
                </a:xfrm>
                <a:custGeom>
                  <a:avLst/>
                  <a:gdLst>
                    <a:gd name="T0" fmla="*/ 336 w 336"/>
                    <a:gd name="T1" fmla="*/ 741 h 741"/>
                    <a:gd name="T2" fmla="*/ 336 w 336"/>
                    <a:gd name="T3" fmla="*/ 0 h 741"/>
                    <a:gd name="T4" fmla="*/ 0 w 336"/>
                    <a:gd name="T5" fmla="*/ 5 h 741"/>
                    <a:gd name="T6" fmla="*/ 0 w 336"/>
                    <a:gd name="T7" fmla="*/ 184 h 741"/>
                    <a:gd name="T8" fmla="*/ 6 w 336"/>
                    <a:gd name="T9" fmla="*/ 185 h 741"/>
                    <a:gd name="T10" fmla="*/ 6 w 336"/>
                    <a:gd name="T11" fmla="*/ 190 h 741"/>
                    <a:gd name="T12" fmla="*/ 0 w 336"/>
                    <a:gd name="T13" fmla="*/ 192 h 741"/>
                    <a:gd name="T14" fmla="*/ 0 w 336"/>
                    <a:gd name="T15" fmla="*/ 348 h 741"/>
                    <a:gd name="T16" fmla="*/ 7 w 336"/>
                    <a:gd name="T17" fmla="*/ 348 h 741"/>
                    <a:gd name="T18" fmla="*/ 7 w 336"/>
                    <a:gd name="T19" fmla="*/ 353 h 741"/>
                    <a:gd name="T20" fmla="*/ 0 w 336"/>
                    <a:gd name="T21" fmla="*/ 354 h 741"/>
                    <a:gd name="T22" fmla="*/ 0 w 336"/>
                    <a:gd name="T23" fmla="*/ 511 h 741"/>
                    <a:gd name="T24" fmla="*/ 7 w 336"/>
                    <a:gd name="T25" fmla="*/ 511 h 741"/>
                    <a:gd name="T26" fmla="*/ 7 w 336"/>
                    <a:gd name="T27" fmla="*/ 516 h 741"/>
                    <a:gd name="T28" fmla="*/ 0 w 336"/>
                    <a:gd name="T29" fmla="*/ 518 h 741"/>
                    <a:gd name="T30" fmla="*/ 0 w 336"/>
                    <a:gd name="T31" fmla="*/ 677 h 741"/>
                    <a:gd name="T32" fmla="*/ 7 w 336"/>
                    <a:gd name="T33" fmla="*/ 677 h 741"/>
                    <a:gd name="T34" fmla="*/ 7 w 336"/>
                    <a:gd name="T35" fmla="*/ 683 h 741"/>
                    <a:gd name="T36" fmla="*/ 0 w 336"/>
                    <a:gd name="T37" fmla="*/ 684 h 741"/>
                    <a:gd name="T38" fmla="*/ 0 w 336"/>
                    <a:gd name="T39" fmla="*/ 725 h 741"/>
                    <a:gd name="T40" fmla="*/ 336 w 336"/>
                    <a:gd name="T41" fmla="*/ 741 h 74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6"/>
                    <a:gd name="T64" fmla="*/ 0 h 741"/>
                    <a:gd name="T65" fmla="*/ 336 w 336"/>
                    <a:gd name="T66" fmla="*/ 741 h 74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6" h="741">
                      <a:moveTo>
                        <a:pt x="336" y="741"/>
                      </a:moveTo>
                      <a:lnTo>
                        <a:pt x="336" y="0"/>
                      </a:lnTo>
                      <a:lnTo>
                        <a:pt x="0" y="5"/>
                      </a:lnTo>
                      <a:lnTo>
                        <a:pt x="0" y="184"/>
                      </a:lnTo>
                      <a:lnTo>
                        <a:pt x="6" y="185"/>
                      </a:lnTo>
                      <a:lnTo>
                        <a:pt x="6" y="190"/>
                      </a:lnTo>
                      <a:lnTo>
                        <a:pt x="0" y="192"/>
                      </a:lnTo>
                      <a:lnTo>
                        <a:pt x="0" y="348"/>
                      </a:lnTo>
                      <a:lnTo>
                        <a:pt x="7" y="348"/>
                      </a:lnTo>
                      <a:lnTo>
                        <a:pt x="7" y="353"/>
                      </a:lnTo>
                      <a:lnTo>
                        <a:pt x="0" y="354"/>
                      </a:lnTo>
                      <a:lnTo>
                        <a:pt x="0" y="511"/>
                      </a:lnTo>
                      <a:lnTo>
                        <a:pt x="7" y="511"/>
                      </a:lnTo>
                      <a:lnTo>
                        <a:pt x="7" y="516"/>
                      </a:lnTo>
                      <a:lnTo>
                        <a:pt x="0" y="518"/>
                      </a:lnTo>
                      <a:lnTo>
                        <a:pt x="0" y="677"/>
                      </a:lnTo>
                      <a:lnTo>
                        <a:pt x="7" y="677"/>
                      </a:lnTo>
                      <a:lnTo>
                        <a:pt x="7" y="683"/>
                      </a:lnTo>
                      <a:lnTo>
                        <a:pt x="0" y="684"/>
                      </a:lnTo>
                      <a:lnTo>
                        <a:pt x="0" y="725"/>
                      </a:lnTo>
                      <a:lnTo>
                        <a:pt x="336" y="741"/>
                      </a:lnTo>
                      <a:close/>
                    </a:path>
                  </a:pathLst>
                </a:custGeom>
                <a:solidFill>
                  <a:srgbClr val="ADB0B0"/>
                </a:solidFill>
                <a:ln w="9525">
                  <a:noFill/>
                  <a:round/>
                  <a:headEnd/>
                  <a:tailEnd/>
                </a:ln>
              </p:spPr>
              <p:txBody>
                <a:bodyPr/>
                <a:lstStyle/>
                <a:p>
                  <a:pPr algn="l" rtl="0"/>
                  <a:endParaRPr lang="en-US"/>
                </a:p>
              </p:txBody>
            </p:sp>
            <p:sp>
              <p:nvSpPr>
                <p:cNvPr id="24777" name="Freeform 35"/>
                <p:cNvSpPr>
                  <a:spLocks/>
                </p:cNvSpPr>
                <p:nvPr/>
              </p:nvSpPr>
              <p:spPr bwMode="auto">
                <a:xfrm>
                  <a:off x="2814" y="1896"/>
                  <a:ext cx="8" cy="741"/>
                </a:xfrm>
                <a:custGeom>
                  <a:avLst/>
                  <a:gdLst>
                    <a:gd name="T0" fmla="*/ 0 w 8"/>
                    <a:gd name="T1" fmla="*/ 741 h 741"/>
                    <a:gd name="T2" fmla="*/ 0 w 8"/>
                    <a:gd name="T3" fmla="*/ 0 h 741"/>
                    <a:gd name="T4" fmla="*/ 8 w 8"/>
                    <a:gd name="T5" fmla="*/ 5 h 741"/>
                    <a:gd name="T6" fmla="*/ 8 w 8"/>
                    <a:gd name="T7" fmla="*/ 733 h 741"/>
                    <a:gd name="T8" fmla="*/ 0 w 8"/>
                    <a:gd name="T9" fmla="*/ 741 h 741"/>
                    <a:gd name="T10" fmla="*/ 0 60000 65536"/>
                    <a:gd name="T11" fmla="*/ 0 60000 65536"/>
                    <a:gd name="T12" fmla="*/ 0 60000 65536"/>
                    <a:gd name="T13" fmla="*/ 0 60000 65536"/>
                    <a:gd name="T14" fmla="*/ 0 60000 65536"/>
                    <a:gd name="T15" fmla="*/ 0 w 8"/>
                    <a:gd name="T16" fmla="*/ 0 h 741"/>
                    <a:gd name="T17" fmla="*/ 8 w 8"/>
                    <a:gd name="T18" fmla="*/ 741 h 741"/>
                  </a:gdLst>
                  <a:ahLst/>
                  <a:cxnLst>
                    <a:cxn ang="T10">
                      <a:pos x="T0" y="T1"/>
                    </a:cxn>
                    <a:cxn ang="T11">
                      <a:pos x="T2" y="T3"/>
                    </a:cxn>
                    <a:cxn ang="T12">
                      <a:pos x="T4" y="T5"/>
                    </a:cxn>
                    <a:cxn ang="T13">
                      <a:pos x="T6" y="T7"/>
                    </a:cxn>
                    <a:cxn ang="T14">
                      <a:pos x="T8" y="T9"/>
                    </a:cxn>
                  </a:cxnLst>
                  <a:rect l="T15" t="T16" r="T17" b="T18"/>
                  <a:pathLst>
                    <a:path w="8" h="741">
                      <a:moveTo>
                        <a:pt x="0" y="741"/>
                      </a:moveTo>
                      <a:lnTo>
                        <a:pt x="0" y="0"/>
                      </a:lnTo>
                      <a:lnTo>
                        <a:pt x="8" y="5"/>
                      </a:lnTo>
                      <a:lnTo>
                        <a:pt x="8" y="733"/>
                      </a:lnTo>
                      <a:lnTo>
                        <a:pt x="0" y="741"/>
                      </a:lnTo>
                      <a:close/>
                    </a:path>
                  </a:pathLst>
                </a:custGeom>
                <a:solidFill>
                  <a:srgbClr val="787D7D"/>
                </a:solidFill>
                <a:ln w="9525">
                  <a:noFill/>
                  <a:round/>
                  <a:headEnd/>
                  <a:tailEnd/>
                </a:ln>
              </p:spPr>
              <p:txBody>
                <a:bodyPr/>
                <a:lstStyle/>
                <a:p>
                  <a:pPr algn="l" rtl="0"/>
                  <a:endParaRPr lang="en-US"/>
                </a:p>
              </p:txBody>
            </p:sp>
            <p:sp>
              <p:nvSpPr>
                <p:cNvPr id="24778" name="Freeform 36"/>
                <p:cNvSpPr>
                  <a:spLocks/>
                </p:cNvSpPr>
                <p:nvPr/>
              </p:nvSpPr>
              <p:spPr bwMode="auto">
                <a:xfrm>
                  <a:off x="2835" y="1910"/>
                  <a:ext cx="92" cy="719"/>
                </a:xfrm>
                <a:custGeom>
                  <a:avLst/>
                  <a:gdLst>
                    <a:gd name="T0" fmla="*/ 0 w 92"/>
                    <a:gd name="T1" fmla="*/ 719 h 719"/>
                    <a:gd name="T2" fmla="*/ 0 w 92"/>
                    <a:gd name="T3" fmla="*/ 0 h 719"/>
                    <a:gd name="T4" fmla="*/ 92 w 92"/>
                    <a:gd name="T5" fmla="*/ 25 h 719"/>
                    <a:gd name="T6" fmla="*/ 92 w 92"/>
                    <a:gd name="T7" fmla="*/ 607 h 719"/>
                    <a:gd name="T8" fmla="*/ 0 w 92"/>
                    <a:gd name="T9" fmla="*/ 719 h 719"/>
                    <a:gd name="T10" fmla="*/ 0 60000 65536"/>
                    <a:gd name="T11" fmla="*/ 0 60000 65536"/>
                    <a:gd name="T12" fmla="*/ 0 60000 65536"/>
                    <a:gd name="T13" fmla="*/ 0 60000 65536"/>
                    <a:gd name="T14" fmla="*/ 0 60000 65536"/>
                    <a:gd name="T15" fmla="*/ 0 w 92"/>
                    <a:gd name="T16" fmla="*/ 0 h 719"/>
                    <a:gd name="T17" fmla="*/ 92 w 92"/>
                    <a:gd name="T18" fmla="*/ 719 h 719"/>
                  </a:gdLst>
                  <a:ahLst/>
                  <a:cxnLst>
                    <a:cxn ang="T10">
                      <a:pos x="T0" y="T1"/>
                    </a:cxn>
                    <a:cxn ang="T11">
                      <a:pos x="T2" y="T3"/>
                    </a:cxn>
                    <a:cxn ang="T12">
                      <a:pos x="T4" y="T5"/>
                    </a:cxn>
                    <a:cxn ang="T13">
                      <a:pos x="T6" y="T7"/>
                    </a:cxn>
                    <a:cxn ang="T14">
                      <a:pos x="T8" y="T9"/>
                    </a:cxn>
                  </a:cxnLst>
                  <a:rect l="T15" t="T16" r="T17" b="T18"/>
                  <a:pathLst>
                    <a:path w="92" h="719">
                      <a:moveTo>
                        <a:pt x="0" y="719"/>
                      </a:moveTo>
                      <a:lnTo>
                        <a:pt x="0" y="0"/>
                      </a:lnTo>
                      <a:lnTo>
                        <a:pt x="92" y="25"/>
                      </a:lnTo>
                      <a:lnTo>
                        <a:pt x="92" y="607"/>
                      </a:lnTo>
                      <a:lnTo>
                        <a:pt x="0" y="719"/>
                      </a:lnTo>
                      <a:close/>
                    </a:path>
                  </a:pathLst>
                </a:custGeom>
                <a:solidFill>
                  <a:srgbClr val="787D7D"/>
                </a:solidFill>
                <a:ln w="9525">
                  <a:noFill/>
                  <a:round/>
                  <a:headEnd/>
                  <a:tailEnd/>
                </a:ln>
              </p:spPr>
              <p:txBody>
                <a:bodyPr/>
                <a:lstStyle/>
                <a:p>
                  <a:pPr algn="l" rtl="0"/>
                  <a:endParaRPr lang="en-US"/>
                </a:p>
              </p:txBody>
            </p:sp>
            <p:sp>
              <p:nvSpPr>
                <p:cNvPr id="24779" name="Freeform 37"/>
                <p:cNvSpPr>
                  <a:spLocks/>
                </p:cNvSpPr>
                <p:nvPr/>
              </p:nvSpPr>
              <p:spPr bwMode="auto">
                <a:xfrm>
                  <a:off x="2478" y="2573"/>
                  <a:ext cx="336" cy="65"/>
                </a:xfrm>
                <a:custGeom>
                  <a:avLst/>
                  <a:gdLst>
                    <a:gd name="T0" fmla="*/ 0 w 336"/>
                    <a:gd name="T1" fmla="*/ 48 h 65"/>
                    <a:gd name="T2" fmla="*/ 0 w 336"/>
                    <a:gd name="T3" fmla="*/ 7 h 65"/>
                    <a:gd name="T4" fmla="*/ 7 w 336"/>
                    <a:gd name="T5" fmla="*/ 6 h 65"/>
                    <a:gd name="T6" fmla="*/ 7 w 336"/>
                    <a:gd name="T7" fmla="*/ 0 h 65"/>
                    <a:gd name="T8" fmla="*/ 0 w 336"/>
                    <a:gd name="T9" fmla="*/ 0 h 65"/>
                    <a:gd name="T10" fmla="*/ 336 w 336"/>
                    <a:gd name="T11" fmla="*/ 16 h 65"/>
                    <a:gd name="T12" fmla="*/ 336 w 336"/>
                    <a:gd name="T13" fmla="*/ 65 h 65"/>
                    <a:gd name="T14" fmla="*/ 0 w 336"/>
                    <a:gd name="T15" fmla="*/ 48 h 65"/>
                    <a:gd name="T16" fmla="*/ 0 60000 65536"/>
                    <a:gd name="T17" fmla="*/ 0 60000 65536"/>
                    <a:gd name="T18" fmla="*/ 0 60000 65536"/>
                    <a:gd name="T19" fmla="*/ 0 60000 65536"/>
                    <a:gd name="T20" fmla="*/ 0 60000 65536"/>
                    <a:gd name="T21" fmla="*/ 0 60000 65536"/>
                    <a:gd name="T22" fmla="*/ 0 60000 65536"/>
                    <a:gd name="T23" fmla="*/ 0 60000 65536"/>
                    <a:gd name="T24" fmla="*/ 0 w 336"/>
                    <a:gd name="T25" fmla="*/ 0 h 65"/>
                    <a:gd name="T26" fmla="*/ 336 w 33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6" h="65">
                      <a:moveTo>
                        <a:pt x="0" y="48"/>
                      </a:moveTo>
                      <a:lnTo>
                        <a:pt x="0" y="7"/>
                      </a:lnTo>
                      <a:lnTo>
                        <a:pt x="7" y="6"/>
                      </a:lnTo>
                      <a:lnTo>
                        <a:pt x="7" y="0"/>
                      </a:lnTo>
                      <a:lnTo>
                        <a:pt x="0" y="0"/>
                      </a:lnTo>
                      <a:lnTo>
                        <a:pt x="336" y="16"/>
                      </a:lnTo>
                      <a:lnTo>
                        <a:pt x="336" y="65"/>
                      </a:lnTo>
                      <a:lnTo>
                        <a:pt x="0" y="48"/>
                      </a:lnTo>
                      <a:close/>
                    </a:path>
                  </a:pathLst>
                </a:custGeom>
                <a:solidFill>
                  <a:srgbClr val="617087"/>
                </a:solidFill>
                <a:ln w="9525">
                  <a:noFill/>
                  <a:round/>
                  <a:headEnd/>
                  <a:tailEnd/>
                </a:ln>
              </p:spPr>
              <p:txBody>
                <a:bodyPr/>
                <a:lstStyle/>
                <a:p>
                  <a:pPr algn="l" rtl="0"/>
                  <a:endParaRPr lang="en-US"/>
                </a:p>
              </p:txBody>
            </p:sp>
            <p:sp>
              <p:nvSpPr>
                <p:cNvPr id="24780" name="Freeform 38"/>
                <p:cNvSpPr>
                  <a:spLocks/>
                </p:cNvSpPr>
                <p:nvPr/>
              </p:nvSpPr>
              <p:spPr bwMode="auto">
                <a:xfrm>
                  <a:off x="2470" y="1907"/>
                  <a:ext cx="363" cy="702"/>
                </a:xfrm>
                <a:custGeom>
                  <a:avLst/>
                  <a:gdLst>
                    <a:gd name="T0" fmla="*/ 0 w 363"/>
                    <a:gd name="T1" fmla="*/ 702 h 702"/>
                    <a:gd name="T2" fmla="*/ 0 w 363"/>
                    <a:gd name="T3" fmla="*/ 0 h 702"/>
                    <a:gd name="T4" fmla="*/ 363 w 363"/>
                    <a:gd name="T5" fmla="*/ 0 h 702"/>
                    <a:gd name="T6" fmla="*/ 0 60000 65536"/>
                    <a:gd name="T7" fmla="*/ 0 60000 65536"/>
                    <a:gd name="T8" fmla="*/ 0 60000 65536"/>
                    <a:gd name="T9" fmla="*/ 0 w 363"/>
                    <a:gd name="T10" fmla="*/ 0 h 702"/>
                    <a:gd name="T11" fmla="*/ 363 w 363"/>
                    <a:gd name="T12" fmla="*/ 702 h 702"/>
                  </a:gdLst>
                  <a:ahLst/>
                  <a:cxnLst>
                    <a:cxn ang="T6">
                      <a:pos x="T0" y="T1"/>
                    </a:cxn>
                    <a:cxn ang="T7">
                      <a:pos x="T2" y="T3"/>
                    </a:cxn>
                    <a:cxn ang="T8">
                      <a:pos x="T4" y="T5"/>
                    </a:cxn>
                  </a:cxnLst>
                  <a:rect l="T9" t="T10" r="T11" b="T12"/>
                  <a:pathLst>
                    <a:path w="363" h="702">
                      <a:moveTo>
                        <a:pt x="0" y="702"/>
                      </a:moveTo>
                      <a:lnTo>
                        <a:pt x="0" y="0"/>
                      </a:lnTo>
                      <a:lnTo>
                        <a:pt x="363" y="0"/>
                      </a:lnTo>
                    </a:path>
                  </a:pathLst>
                </a:custGeom>
                <a:noFill/>
                <a:ln w="7938">
                  <a:solidFill>
                    <a:srgbClr val="E2E5E5"/>
                  </a:solidFill>
                  <a:prstDash val="solid"/>
                  <a:round/>
                  <a:headEnd/>
                  <a:tailEnd/>
                </a:ln>
              </p:spPr>
              <p:txBody>
                <a:bodyPr/>
                <a:lstStyle/>
                <a:p>
                  <a:pPr algn="l" rtl="0"/>
                  <a:endParaRPr lang="en-US"/>
                </a:p>
              </p:txBody>
            </p:sp>
            <p:sp>
              <p:nvSpPr>
                <p:cNvPr id="24781" name="Freeform 39"/>
                <p:cNvSpPr>
                  <a:spLocks/>
                </p:cNvSpPr>
                <p:nvPr/>
              </p:nvSpPr>
              <p:spPr bwMode="auto">
                <a:xfrm>
                  <a:off x="2476" y="2577"/>
                  <a:ext cx="6" cy="42"/>
                </a:xfrm>
                <a:custGeom>
                  <a:avLst/>
                  <a:gdLst>
                    <a:gd name="T0" fmla="*/ 0 w 6"/>
                    <a:gd name="T1" fmla="*/ 42 h 42"/>
                    <a:gd name="T2" fmla="*/ 0 w 6"/>
                    <a:gd name="T3" fmla="*/ 1 h 42"/>
                    <a:gd name="T4" fmla="*/ 6 w 6"/>
                    <a:gd name="T5" fmla="*/ 0 h 42"/>
                    <a:gd name="T6" fmla="*/ 0 60000 65536"/>
                    <a:gd name="T7" fmla="*/ 0 60000 65536"/>
                    <a:gd name="T8" fmla="*/ 0 60000 65536"/>
                    <a:gd name="T9" fmla="*/ 0 w 6"/>
                    <a:gd name="T10" fmla="*/ 0 h 42"/>
                    <a:gd name="T11" fmla="*/ 6 w 6"/>
                    <a:gd name="T12" fmla="*/ 42 h 42"/>
                  </a:gdLst>
                  <a:ahLst/>
                  <a:cxnLst>
                    <a:cxn ang="T6">
                      <a:pos x="T0" y="T1"/>
                    </a:cxn>
                    <a:cxn ang="T7">
                      <a:pos x="T2" y="T3"/>
                    </a:cxn>
                    <a:cxn ang="T8">
                      <a:pos x="T4" y="T5"/>
                    </a:cxn>
                  </a:cxnLst>
                  <a:rect l="T9" t="T10" r="T11" b="T12"/>
                  <a:pathLst>
                    <a:path w="6" h="42">
                      <a:moveTo>
                        <a:pt x="0" y="42"/>
                      </a:moveTo>
                      <a:lnTo>
                        <a:pt x="0" y="1"/>
                      </a:lnTo>
                      <a:lnTo>
                        <a:pt x="6" y="0"/>
                      </a:lnTo>
                    </a:path>
                  </a:pathLst>
                </a:custGeom>
                <a:noFill/>
                <a:ln w="7938">
                  <a:solidFill>
                    <a:srgbClr val="D1D4DE"/>
                  </a:solidFill>
                  <a:prstDash val="solid"/>
                  <a:round/>
                  <a:headEnd/>
                  <a:tailEnd/>
                </a:ln>
              </p:spPr>
              <p:txBody>
                <a:bodyPr/>
                <a:lstStyle/>
                <a:p>
                  <a:pPr algn="l" rtl="0"/>
                  <a:endParaRPr lang="en-US"/>
                </a:p>
              </p:txBody>
            </p:sp>
            <p:sp>
              <p:nvSpPr>
                <p:cNvPr id="24782" name="Freeform 40"/>
                <p:cNvSpPr>
                  <a:spLocks/>
                </p:cNvSpPr>
                <p:nvPr/>
              </p:nvSpPr>
              <p:spPr bwMode="auto">
                <a:xfrm>
                  <a:off x="2477" y="2621"/>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D1D4DE"/>
                </a:solidFill>
                <a:ln w="9525">
                  <a:noFill/>
                  <a:round/>
                  <a:headEnd/>
                  <a:tailEnd/>
                </a:ln>
              </p:spPr>
              <p:txBody>
                <a:bodyPr/>
                <a:lstStyle/>
                <a:p>
                  <a:pPr algn="l" rtl="0"/>
                  <a:endParaRPr lang="en-US"/>
                </a:p>
              </p:txBody>
            </p:sp>
            <p:sp>
              <p:nvSpPr>
                <p:cNvPr id="24783" name="Freeform 41"/>
                <p:cNvSpPr>
                  <a:spLocks/>
                </p:cNvSpPr>
                <p:nvPr/>
              </p:nvSpPr>
              <p:spPr bwMode="auto">
                <a:xfrm>
                  <a:off x="2485" y="257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pPr algn="l" rtl="0"/>
                  <a:endParaRPr lang="en-US"/>
                </a:p>
              </p:txBody>
            </p:sp>
            <p:sp>
              <p:nvSpPr>
                <p:cNvPr id="24784" name="Freeform 42"/>
                <p:cNvSpPr>
                  <a:spLocks/>
                </p:cNvSpPr>
                <p:nvPr/>
              </p:nvSpPr>
              <p:spPr bwMode="auto">
                <a:xfrm>
                  <a:off x="2814" y="2581"/>
                  <a:ext cx="8" cy="56"/>
                </a:xfrm>
                <a:custGeom>
                  <a:avLst/>
                  <a:gdLst>
                    <a:gd name="T0" fmla="*/ 0 w 8"/>
                    <a:gd name="T1" fmla="*/ 56 h 56"/>
                    <a:gd name="T2" fmla="*/ 0 w 8"/>
                    <a:gd name="T3" fmla="*/ 8 h 56"/>
                    <a:gd name="T4" fmla="*/ 8 w 8"/>
                    <a:gd name="T5" fmla="*/ 0 h 56"/>
                    <a:gd name="T6" fmla="*/ 8 w 8"/>
                    <a:gd name="T7" fmla="*/ 47 h 56"/>
                    <a:gd name="T8" fmla="*/ 0 w 8"/>
                    <a:gd name="T9" fmla="*/ 56 h 56"/>
                    <a:gd name="T10" fmla="*/ 0 60000 65536"/>
                    <a:gd name="T11" fmla="*/ 0 60000 65536"/>
                    <a:gd name="T12" fmla="*/ 0 60000 65536"/>
                    <a:gd name="T13" fmla="*/ 0 60000 65536"/>
                    <a:gd name="T14" fmla="*/ 0 60000 65536"/>
                    <a:gd name="T15" fmla="*/ 0 w 8"/>
                    <a:gd name="T16" fmla="*/ 0 h 56"/>
                    <a:gd name="T17" fmla="*/ 8 w 8"/>
                    <a:gd name="T18" fmla="*/ 56 h 56"/>
                  </a:gdLst>
                  <a:ahLst/>
                  <a:cxnLst>
                    <a:cxn ang="T10">
                      <a:pos x="T0" y="T1"/>
                    </a:cxn>
                    <a:cxn ang="T11">
                      <a:pos x="T2" y="T3"/>
                    </a:cxn>
                    <a:cxn ang="T12">
                      <a:pos x="T4" y="T5"/>
                    </a:cxn>
                    <a:cxn ang="T13">
                      <a:pos x="T6" y="T7"/>
                    </a:cxn>
                    <a:cxn ang="T14">
                      <a:pos x="T8" y="T9"/>
                    </a:cxn>
                  </a:cxnLst>
                  <a:rect l="T15" t="T16" r="T17" b="T18"/>
                  <a:pathLst>
                    <a:path w="8" h="56">
                      <a:moveTo>
                        <a:pt x="0" y="56"/>
                      </a:moveTo>
                      <a:lnTo>
                        <a:pt x="0" y="8"/>
                      </a:lnTo>
                      <a:lnTo>
                        <a:pt x="8" y="0"/>
                      </a:lnTo>
                      <a:lnTo>
                        <a:pt x="8" y="47"/>
                      </a:lnTo>
                      <a:lnTo>
                        <a:pt x="0" y="56"/>
                      </a:lnTo>
                      <a:close/>
                    </a:path>
                  </a:pathLst>
                </a:custGeom>
                <a:solidFill>
                  <a:srgbClr val="3D4C63"/>
                </a:solidFill>
                <a:ln w="9525">
                  <a:noFill/>
                  <a:round/>
                  <a:headEnd/>
                  <a:tailEnd/>
                </a:ln>
              </p:spPr>
              <p:txBody>
                <a:bodyPr/>
                <a:lstStyle/>
                <a:p>
                  <a:pPr algn="l" rtl="0"/>
                  <a:endParaRPr lang="en-US"/>
                </a:p>
              </p:txBody>
            </p:sp>
            <p:sp>
              <p:nvSpPr>
                <p:cNvPr id="24785" name="Freeform 43"/>
                <p:cNvSpPr>
                  <a:spLocks/>
                </p:cNvSpPr>
                <p:nvPr/>
              </p:nvSpPr>
              <p:spPr bwMode="auto">
                <a:xfrm>
                  <a:off x="2520" y="2083"/>
                  <a:ext cx="243" cy="21"/>
                </a:xfrm>
                <a:custGeom>
                  <a:avLst/>
                  <a:gdLst>
                    <a:gd name="T0" fmla="*/ 243 w 243"/>
                    <a:gd name="T1" fmla="*/ 0 h 21"/>
                    <a:gd name="T2" fmla="*/ 0 w 243"/>
                    <a:gd name="T3" fmla="*/ 0 h 21"/>
                    <a:gd name="T4" fmla="*/ 0 w 243"/>
                    <a:gd name="T5" fmla="*/ 20 h 21"/>
                    <a:gd name="T6" fmla="*/ 243 w 243"/>
                    <a:gd name="T7" fmla="*/ 21 h 21"/>
                    <a:gd name="T8" fmla="*/ 243 w 243"/>
                    <a:gd name="T9" fmla="*/ 0 h 21"/>
                    <a:gd name="T10" fmla="*/ 0 60000 65536"/>
                    <a:gd name="T11" fmla="*/ 0 60000 65536"/>
                    <a:gd name="T12" fmla="*/ 0 60000 65536"/>
                    <a:gd name="T13" fmla="*/ 0 60000 65536"/>
                    <a:gd name="T14" fmla="*/ 0 60000 65536"/>
                    <a:gd name="T15" fmla="*/ 0 w 243"/>
                    <a:gd name="T16" fmla="*/ 0 h 21"/>
                    <a:gd name="T17" fmla="*/ 243 w 243"/>
                    <a:gd name="T18" fmla="*/ 21 h 21"/>
                  </a:gdLst>
                  <a:ahLst/>
                  <a:cxnLst>
                    <a:cxn ang="T10">
                      <a:pos x="T0" y="T1"/>
                    </a:cxn>
                    <a:cxn ang="T11">
                      <a:pos x="T2" y="T3"/>
                    </a:cxn>
                    <a:cxn ang="T12">
                      <a:pos x="T4" y="T5"/>
                    </a:cxn>
                    <a:cxn ang="T13">
                      <a:pos x="T6" y="T7"/>
                    </a:cxn>
                    <a:cxn ang="T14">
                      <a:pos x="T8" y="T9"/>
                    </a:cxn>
                  </a:cxnLst>
                  <a:rect l="T15" t="T16" r="T17" b="T18"/>
                  <a:pathLst>
                    <a:path w="243" h="21">
                      <a:moveTo>
                        <a:pt x="243" y="0"/>
                      </a:moveTo>
                      <a:lnTo>
                        <a:pt x="0" y="0"/>
                      </a:lnTo>
                      <a:lnTo>
                        <a:pt x="0" y="20"/>
                      </a:lnTo>
                      <a:lnTo>
                        <a:pt x="243" y="21"/>
                      </a:lnTo>
                      <a:lnTo>
                        <a:pt x="243" y="0"/>
                      </a:lnTo>
                      <a:close/>
                    </a:path>
                  </a:pathLst>
                </a:custGeom>
                <a:solidFill>
                  <a:srgbClr val="616666"/>
                </a:solidFill>
                <a:ln w="9525">
                  <a:noFill/>
                  <a:round/>
                  <a:headEnd/>
                  <a:tailEnd/>
                </a:ln>
              </p:spPr>
              <p:txBody>
                <a:bodyPr/>
                <a:lstStyle/>
                <a:p>
                  <a:pPr algn="l" rtl="0"/>
                  <a:endParaRPr lang="en-US"/>
                </a:p>
              </p:txBody>
            </p:sp>
            <p:sp>
              <p:nvSpPr>
                <p:cNvPr id="24786" name="Freeform 44"/>
                <p:cNvSpPr>
                  <a:spLocks/>
                </p:cNvSpPr>
                <p:nvPr/>
              </p:nvSpPr>
              <p:spPr bwMode="auto">
                <a:xfrm>
                  <a:off x="2520" y="2124"/>
                  <a:ext cx="243" cy="22"/>
                </a:xfrm>
                <a:custGeom>
                  <a:avLst/>
                  <a:gdLst>
                    <a:gd name="T0" fmla="*/ 243 w 243"/>
                    <a:gd name="T1" fmla="*/ 1 h 22"/>
                    <a:gd name="T2" fmla="*/ 0 w 243"/>
                    <a:gd name="T3" fmla="*/ 0 h 22"/>
                    <a:gd name="T4" fmla="*/ 0 w 243"/>
                    <a:gd name="T5" fmla="*/ 20 h 22"/>
                    <a:gd name="T6" fmla="*/ 243 w 243"/>
                    <a:gd name="T7" fmla="*/ 22 h 22"/>
                    <a:gd name="T8" fmla="*/ 243 w 243"/>
                    <a:gd name="T9" fmla="*/ 1 h 22"/>
                    <a:gd name="T10" fmla="*/ 0 60000 65536"/>
                    <a:gd name="T11" fmla="*/ 0 60000 65536"/>
                    <a:gd name="T12" fmla="*/ 0 60000 65536"/>
                    <a:gd name="T13" fmla="*/ 0 60000 65536"/>
                    <a:gd name="T14" fmla="*/ 0 60000 65536"/>
                    <a:gd name="T15" fmla="*/ 0 w 243"/>
                    <a:gd name="T16" fmla="*/ 0 h 22"/>
                    <a:gd name="T17" fmla="*/ 243 w 243"/>
                    <a:gd name="T18" fmla="*/ 22 h 22"/>
                  </a:gdLst>
                  <a:ahLst/>
                  <a:cxnLst>
                    <a:cxn ang="T10">
                      <a:pos x="T0" y="T1"/>
                    </a:cxn>
                    <a:cxn ang="T11">
                      <a:pos x="T2" y="T3"/>
                    </a:cxn>
                    <a:cxn ang="T12">
                      <a:pos x="T4" y="T5"/>
                    </a:cxn>
                    <a:cxn ang="T13">
                      <a:pos x="T6" y="T7"/>
                    </a:cxn>
                    <a:cxn ang="T14">
                      <a:pos x="T8" y="T9"/>
                    </a:cxn>
                  </a:cxnLst>
                  <a:rect l="T15" t="T16" r="T17" b="T18"/>
                  <a:pathLst>
                    <a:path w="243" h="22">
                      <a:moveTo>
                        <a:pt x="243" y="1"/>
                      </a:moveTo>
                      <a:lnTo>
                        <a:pt x="0" y="0"/>
                      </a:lnTo>
                      <a:lnTo>
                        <a:pt x="0" y="20"/>
                      </a:lnTo>
                      <a:lnTo>
                        <a:pt x="243" y="22"/>
                      </a:lnTo>
                      <a:lnTo>
                        <a:pt x="243" y="1"/>
                      </a:lnTo>
                      <a:close/>
                    </a:path>
                  </a:pathLst>
                </a:custGeom>
                <a:solidFill>
                  <a:srgbClr val="616666"/>
                </a:solidFill>
                <a:ln w="9525">
                  <a:noFill/>
                  <a:round/>
                  <a:headEnd/>
                  <a:tailEnd/>
                </a:ln>
              </p:spPr>
              <p:txBody>
                <a:bodyPr/>
                <a:lstStyle/>
                <a:p>
                  <a:pPr algn="l" rtl="0"/>
                  <a:endParaRPr lang="en-US"/>
                </a:p>
              </p:txBody>
            </p:sp>
            <p:sp>
              <p:nvSpPr>
                <p:cNvPr id="24787" name="Freeform 45"/>
                <p:cNvSpPr>
                  <a:spLocks/>
                </p:cNvSpPr>
                <p:nvPr/>
              </p:nvSpPr>
              <p:spPr bwMode="auto">
                <a:xfrm>
                  <a:off x="2520" y="2165"/>
                  <a:ext cx="243" cy="23"/>
                </a:xfrm>
                <a:custGeom>
                  <a:avLst/>
                  <a:gdLst>
                    <a:gd name="T0" fmla="*/ 243 w 243"/>
                    <a:gd name="T1" fmla="*/ 2 h 23"/>
                    <a:gd name="T2" fmla="*/ 0 w 243"/>
                    <a:gd name="T3" fmla="*/ 0 h 23"/>
                    <a:gd name="T4" fmla="*/ 0 w 243"/>
                    <a:gd name="T5" fmla="*/ 20 h 23"/>
                    <a:gd name="T6" fmla="*/ 243 w 243"/>
                    <a:gd name="T7" fmla="*/ 23 h 23"/>
                    <a:gd name="T8" fmla="*/ 243 w 243"/>
                    <a:gd name="T9" fmla="*/ 2 h 23"/>
                    <a:gd name="T10" fmla="*/ 0 60000 65536"/>
                    <a:gd name="T11" fmla="*/ 0 60000 65536"/>
                    <a:gd name="T12" fmla="*/ 0 60000 65536"/>
                    <a:gd name="T13" fmla="*/ 0 60000 65536"/>
                    <a:gd name="T14" fmla="*/ 0 60000 65536"/>
                    <a:gd name="T15" fmla="*/ 0 w 243"/>
                    <a:gd name="T16" fmla="*/ 0 h 23"/>
                    <a:gd name="T17" fmla="*/ 243 w 243"/>
                    <a:gd name="T18" fmla="*/ 23 h 23"/>
                  </a:gdLst>
                  <a:ahLst/>
                  <a:cxnLst>
                    <a:cxn ang="T10">
                      <a:pos x="T0" y="T1"/>
                    </a:cxn>
                    <a:cxn ang="T11">
                      <a:pos x="T2" y="T3"/>
                    </a:cxn>
                    <a:cxn ang="T12">
                      <a:pos x="T4" y="T5"/>
                    </a:cxn>
                    <a:cxn ang="T13">
                      <a:pos x="T6" y="T7"/>
                    </a:cxn>
                    <a:cxn ang="T14">
                      <a:pos x="T8" y="T9"/>
                    </a:cxn>
                  </a:cxnLst>
                  <a:rect l="T15" t="T16" r="T17" b="T18"/>
                  <a:pathLst>
                    <a:path w="243" h="23">
                      <a:moveTo>
                        <a:pt x="243" y="2"/>
                      </a:moveTo>
                      <a:lnTo>
                        <a:pt x="0" y="0"/>
                      </a:lnTo>
                      <a:lnTo>
                        <a:pt x="0" y="20"/>
                      </a:lnTo>
                      <a:lnTo>
                        <a:pt x="243" y="23"/>
                      </a:lnTo>
                      <a:lnTo>
                        <a:pt x="243" y="2"/>
                      </a:lnTo>
                      <a:close/>
                    </a:path>
                  </a:pathLst>
                </a:custGeom>
                <a:solidFill>
                  <a:srgbClr val="616666"/>
                </a:solidFill>
                <a:ln w="9525">
                  <a:noFill/>
                  <a:round/>
                  <a:headEnd/>
                  <a:tailEnd/>
                </a:ln>
              </p:spPr>
              <p:txBody>
                <a:bodyPr/>
                <a:lstStyle/>
                <a:p>
                  <a:pPr algn="l" rtl="0"/>
                  <a:endParaRPr lang="en-US"/>
                </a:p>
              </p:txBody>
            </p:sp>
            <p:sp>
              <p:nvSpPr>
                <p:cNvPr id="24788" name="Freeform 46"/>
                <p:cNvSpPr>
                  <a:spLocks/>
                </p:cNvSpPr>
                <p:nvPr/>
              </p:nvSpPr>
              <p:spPr bwMode="auto">
                <a:xfrm>
                  <a:off x="2520" y="2206"/>
                  <a:ext cx="243" cy="24"/>
                </a:xfrm>
                <a:custGeom>
                  <a:avLst/>
                  <a:gdLst>
                    <a:gd name="T0" fmla="*/ 243 w 243"/>
                    <a:gd name="T1" fmla="*/ 3 h 24"/>
                    <a:gd name="T2" fmla="*/ 0 w 243"/>
                    <a:gd name="T3" fmla="*/ 0 h 24"/>
                    <a:gd name="T4" fmla="*/ 0 w 243"/>
                    <a:gd name="T5" fmla="*/ 20 h 24"/>
                    <a:gd name="T6" fmla="*/ 243 w 243"/>
                    <a:gd name="T7" fmla="*/ 24 h 24"/>
                    <a:gd name="T8" fmla="*/ 243 w 243"/>
                    <a:gd name="T9" fmla="*/ 3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3"/>
                      </a:moveTo>
                      <a:lnTo>
                        <a:pt x="0" y="0"/>
                      </a:lnTo>
                      <a:lnTo>
                        <a:pt x="0" y="20"/>
                      </a:lnTo>
                      <a:lnTo>
                        <a:pt x="243" y="24"/>
                      </a:lnTo>
                      <a:lnTo>
                        <a:pt x="243" y="3"/>
                      </a:lnTo>
                      <a:close/>
                    </a:path>
                  </a:pathLst>
                </a:custGeom>
                <a:solidFill>
                  <a:srgbClr val="616666"/>
                </a:solidFill>
                <a:ln w="9525">
                  <a:noFill/>
                  <a:round/>
                  <a:headEnd/>
                  <a:tailEnd/>
                </a:ln>
              </p:spPr>
              <p:txBody>
                <a:bodyPr/>
                <a:lstStyle/>
                <a:p>
                  <a:pPr algn="l" rtl="0"/>
                  <a:endParaRPr lang="en-US"/>
                </a:p>
              </p:txBody>
            </p:sp>
            <p:sp>
              <p:nvSpPr>
                <p:cNvPr id="24789" name="Freeform 47"/>
                <p:cNvSpPr>
                  <a:spLocks/>
                </p:cNvSpPr>
                <p:nvPr/>
              </p:nvSpPr>
              <p:spPr bwMode="auto">
                <a:xfrm>
                  <a:off x="2520" y="2247"/>
                  <a:ext cx="243" cy="24"/>
                </a:xfrm>
                <a:custGeom>
                  <a:avLst/>
                  <a:gdLst>
                    <a:gd name="T0" fmla="*/ 243 w 243"/>
                    <a:gd name="T1" fmla="*/ 4 h 24"/>
                    <a:gd name="T2" fmla="*/ 0 w 243"/>
                    <a:gd name="T3" fmla="*/ 0 h 24"/>
                    <a:gd name="T4" fmla="*/ 0 w 243"/>
                    <a:gd name="T5" fmla="*/ 20 h 24"/>
                    <a:gd name="T6" fmla="*/ 243 w 243"/>
                    <a:gd name="T7" fmla="*/ 24 h 24"/>
                    <a:gd name="T8" fmla="*/ 243 w 243"/>
                    <a:gd name="T9" fmla="*/ 4 h 24"/>
                    <a:gd name="T10" fmla="*/ 0 60000 65536"/>
                    <a:gd name="T11" fmla="*/ 0 60000 65536"/>
                    <a:gd name="T12" fmla="*/ 0 60000 65536"/>
                    <a:gd name="T13" fmla="*/ 0 60000 65536"/>
                    <a:gd name="T14" fmla="*/ 0 60000 65536"/>
                    <a:gd name="T15" fmla="*/ 0 w 243"/>
                    <a:gd name="T16" fmla="*/ 0 h 24"/>
                    <a:gd name="T17" fmla="*/ 243 w 243"/>
                    <a:gd name="T18" fmla="*/ 24 h 24"/>
                  </a:gdLst>
                  <a:ahLst/>
                  <a:cxnLst>
                    <a:cxn ang="T10">
                      <a:pos x="T0" y="T1"/>
                    </a:cxn>
                    <a:cxn ang="T11">
                      <a:pos x="T2" y="T3"/>
                    </a:cxn>
                    <a:cxn ang="T12">
                      <a:pos x="T4" y="T5"/>
                    </a:cxn>
                    <a:cxn ang="T13">
                      <a:pos x="T6" y="T7"/>
                    </a:cxn>
                    <a:cxn ang="T14">
                      <a:pos x="T8" y="T9"/>
                    </a:cxn>
                  </a:cxnLst>
                  <a:rect l="T15" t="T16" r="T17" b="T18"/>
                  <a:pathLst>
                    <a:path w="243" h="24">
                      <a:moveTo>
                        <a:pt x="243" y="4"/>
                      </a:moveTo>
                      <a:lnTo>
                        <a:pt x="0" y="0"/>
                      </a:lnTo>
                      <a:lnTo>
                        <a:pt x="0" y="20"/>
                      </a:lnTo>
                      <a:lnTo>
                        <a:pt x="243" y="24"/>
                      </a:lnTo>
                      <a:lnTo>
                        <a:pt x="243" y="4"/>
                      </a:lnTo>
                      <a:close/>
                    </a:path>
                  </a:pathLst>
                </a:custGeom>
                <a:solidFill>
                  <a:srgbClr val="616666"/>
                </a:solidFill>
                <a:ln w="9525">
                  <a:noFill/>
                  <a:round/>
                  <a:headEnd/>
                  <a:tailEnd/>
                </a:ln>
              </p:spPr>
              <p:txBody>
                <a:bodyPr/>
                <a:lstStyle/>
                <a:p>
                  <a:pPr algn="l" rtl="0"/>
                  <a:endParaRPr lang="en-US"/>
                </a:p>
              </p:txBody>
            </p:sp>
            <p:sp>
              <p:nvSpPr>
                <p:cNvPr id="24790" name="Freeform 48"/>
                <p:cNvSpPr>
                  <a:spLocks/>
                </p:cNvSpPr>
                <p:nvPr/>
              </p:nvSpPr>
              <p:spPr bwMode="auto">
                <a:xfrm>
                  <a:off x="2520" y="2287"/>
                  <a:ext cx="243" cy="26"/>
                </a:xfrm>
                <a:custGeom>
                  <a:avLst/>
                  <a:gdLst>
                    <a:gd name="T0" fmla="*/ 243 w 243"/>
                    <a:gd name="T1" fmla="*/ 5 h 26"/>
                    <a:gd name="T2" fmla="*/ 0 w 243"/>
                    <a:gd name="T3" fmla="*/ 0 h 26"/>
                    <a:gd name="T4" fmla="*/ 0 w 243"/>
                    <a:gd name="T5" fmla="*/ 21 h 26"/>
                    <a:gd name="T6" fmla="*/ 243 w 243"/>
                    <a:gd name="T7" fmla="*/ 26 h 26"/>
                    <a:gd name="T8" fmla="*/ 243 w 243"/>
                    <a:gd name="T9" fmla="*/ 5 h 26"/>
                    <a:gd name="T10" fmla="*/ 0 60000 65536"/>
                    <a:gd name="T11" fmla="*/ 0 60000 65536"/>
                    <a:gd name="T12" fmla="*/ 0 60000 65536"/>
                    <a:gd name="T13" fmla="*/ 0 60000 65536"/>
                    <a:gd name="T14" fmla="*/ 0 60000 65536"/>
                    <a:gd name="T15" fmla="*/ 0 w 243"/>
                    <a:gd name="T16" fmla="*/ 0 h 26"/>
                    <a:gd name="T17" fmla="*/ 243 w 243"/>
                    <a:gd name="T18" fmla="*/ 26 h 26"/>
                  </a:gdLst>
                  <a:ahLst/>
                  <a:cxnLst>
                    <a:cxn ang="T10">
                      <a:pos x="T0" y="T1"/>
                    </a:cxn>
                    <a:cxn ang="T11">
                      <a:pos x="T2" y="T3"/>
                    </a:cxn>
                    <a:cxn ang="T12">
                      <a:pos x="T4" y="T5"/>
                    </a:cxn>
                    <a:cxn ang="T13">
                      <a:pos x="T6" y="T7"/>
                    </a:cxn>
                    <a:cxn ang="T14">
                      <a:pos x="T8" y="T9"/>
                    </a:cxn>
                  </a:cxnLst>
                  <a:rect l="T15" t="T16" r="T17" b="T18"/>
                  <a:pathLst>
                    <a:path w="243" h="26">
                      <a:moveTo>
                        <a:pt x="243" y="5"/>
                      </a:moveTo>
                      <a:lnTo>
                        <a:pt x="0" y="0"/>
                      </a:lnTo>
                      <a:lnTo>
                        <a:pt x="0" y="21"/>
                      </a:lnTo>
                      <a:lnTo>
                        <a:pt x="243" y="26"/>
                      </a:lnTo>
                      <a:lnTo>
                        <a:pt x="243" y="5"/>
                      </a:lnTo>
                      <a:close/>
                    </a:path>
                  </a:pathLst>
                </a:custGeom>
                <a:solidFill>
                  <a:srgbClr val="616666"/>
                </a:solidFill>
                <a:ln w="9525">
                  <a:noFill/>
                  <a:round/>
                  <a:headEnd/>
                  <a:tailEnd/>
                </a:ln>
              </p:spPr>
              <p:txBody>
                <a:bodyPr/>
                <a:lstStyle/>
                <a:p>
                  <a:pPr algn="l" rtl="0"/>
                  <a:endParaRPr lang="en-US"/>
                </a:p>
              </p:txBody>
            </p:sp>
            <p:sp>
              <p:nvSpPr>
                <p:cNvPr id="24791" name="Freeform 49"/>
                <p:cNvSpPr>
                  <a:spLocks/>
                </p:cNvSpPr>
                <p:nvPr/>
              </p:nvSpPr>
              <p:spPr bwMode="auto">
                <a:xfrm>
                  <a:off x="2520" y="2328"/>
                  <a:ext cx="243" cy="27"/>
                </a:xfrm>
                <a:custGeom>
                  <a:avLst/>
                  <a:gdLst>
                    <a:gd name="T0" fmla="*/ 243 w 243"/>
                    <a:gd name="T1" fmla="*/ 6 h 27"/>
                    <a:gd name="T2" fmla="*/ 0 w 243"/>
                    <a:gd name="T3" fmla="*/ 0 h 27"/>
                    <a:gd name="T4" fmla="*/ 0 w 243"/>
                    <a:gd name="T5" fmla="*/ 21 h 27"/>
                    <a:gd name="T6" fmla="*/ 243 w 243"/>
                    <a:gd name="T7" fmla="*/ 27 h 27"/>
                    <a:gd name="T8" fmla="*/ 243 w 243"/>
                    <a:gd name="T9" fmla="*/ 6 h 27"/>
                    <a:gd name="T10" fmla="*/ 0 60000 65536"/>
                    <a:gd name="T11" fmla="*/ 0 60000 65536"/>
                    <a:gd name="T12" fmla="*/ 0 60000 65536"/>
                    <a:gd name="T13" fmla="*/ 0 60000 65536"/>
                    <a:gd name="T14" fmla="*/ 0 60000 65536"/>
                    <a:gd name="T15" fmla="*/ 0 w 243"/>
                    <a:gd name="T16" fmla="*/ 0 h 27"/>
                    <a:gd name="T17" fmla="*/ 243 w 243"/>
                    <a:gd name="T18" fmla="*/ 27 h 27"/>
                  </a:gdLst>
                  <a:ahLst/>
                  <a:cxnLst>
                    <a:cxn ang="T10">
                      <a:pos x="T0" y="T1"/>
                    </a:cxn>
                    <a:cxn ang="T11">
                      <a:pos x="T2" y="T3"/>
                    </a:cxn>
                    <a:cxn ang="T12">
                      <a:pos x="T4" y="T5"/>
                    </a:cxn>
                    <a:cxn ang="T13">
                      <a:pos x="T6" y="T7"/>
                    </a:cxn>
                    <a:cxn ang="T14">
                      <a:pos x="T8" y="T9"/>
                    </a:cxn>
                  </a:cxnLst>
                  <a:rect l="T15" t="T16" r="T17" b="T18"/>
                  <a:pathLst>
                    <a:path w="243" h="27">
                      <a:moveTo>
                        <a:pt x="243" y="6"/>
                      </a:moveTo>
                      <a:lnTo>
                        <a:pt x="0" y="0"/>
                      </a:lnTo>
                      <a:lnTo>
                        <a:pt x="0" y="21"/>
                      </a:lnTo>
                      <a:lnTo>
                        <a:pt x="243" y="27"/>
                      </a:lnTo>
                      <a:lnTo>
                        <a:pt x="243" y="6"/>
                      </a:lnTo>
                      <a:close/>
                    </a:path>
                  </a:pathLst>
                </a:custGeom>
                <a:solidFill>
                  <a:srgbClr val="616666"/>
                </a:solidFill>
                <a:ln w="9525">
                  <a:noFill/>
                  <a:round/>
                  <a:headEnd/>
                  <a:tailEnd/>
                </a:ln>
              </p:spPr>
              <p:txBody>
                <a:bodyPr/>
                <a:lstStyle/>
                <a:p>
                  <a:pPr algn="l" rtl="0"/>
                  <a:endParaRPr lang="en-US"/>
                </a:p>
              </p:txBody>
            </p:sp>
            <p:sp>
              <p:nvSpPr>
                <p:cNvPr id="24792" name="Freeform 50"/>
                <p:cNvSpPr>
                  <a:spLocks/>
                </p:cNvSpPr>
                <p:nvPr/>
              </p:nvSpPr>
              <p:spPr bwMode="auto">
                <a:xfrm>
                  <a:off x="2520" y="2369"/>
                  <a:ext cx="243" cy="28"/>
                </a:xfrm>
                <a:custGeom>
                  <a:avLst/>
                  <a:gdLst>
                    <a:gd name="T0" fmla="*/ 243 w 243"/>
                    <a:gd name="T1" fmla="*/ 7 h 28"/>
                    <a:gd name="T2" fmla="*/ 0 w 243"/>
                    <a:gd name="T3" fmla="*/ 0 h 28"/>
                    <a:gd name="T4" fmla="*/ 0 w 243"/>
                    <a:gd name="T5" fmla="*/ 21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1"/>
                      </a:lnTo>
                      <a:lnTo>
                        <a:pt x="243" y="28"/>
                      </a:lnTo>
                      <a:lnTo>
                        <a:pt x="243" y="7"/>
                      </a:lnTo>
                      <a:close/>
                    </a:path>
                  </a:pathLst>
                </a:custGeom>
                <a:solidFill>
                  <a:srgbClr val="616666"/>
                </a:solidFill>
                <a:ln w="9525">
                  <a:noFill/>
                  <a:round/>
                  <a:headEnd/>
                  <a:tailEnd/>
                </a:ln>
              </p:spPr>
              <p:txBody>
                <a:bodyPr/>
                <a:lstStyle/>
                <a:p>
                  <a:pPr algn="l" rtl="0"/>
                  <a:endParaRPr lang="en-US"/>
                </a:p>
              </p:txBody>
            </p:sp>
            <p:sp>
              <p:nvSpPr>
                <p:cNvPr id="24793" name="Freeform 51"/>
                <p:cNvSpPr>
                  <a:spLocks/>
                </p:cNvSpPr>
                <p:nvPr/>
              </p:nvSpPr>
              <p:spPr bwMode="auto">
                <a:xfrm>
                  <a:off x="2520" y="2411"/>
                  <a:ext cx="243" cy="28"/>
                </a:xfrm>
                <a:custGeom>
                  <a:avLst/>
                  <a:gdLst>
                    <a:gd name="T0" fmla="*/ 243 w 243"/>
                    <a:gd name="T1" fmla="*/ 7 h 28"/>
                    <a:gd name="T2" fmla="*/ 0 w 243"/>
                    <a:gd name="T3" fmla="*/ 0 h 28"/>
                    <a:gd name="T4" fmla="*/ 0 w 243"/>
                    <a:gd name="T5" fmla="*/ 20 h 28"/>
                    <a:gd name="T6" fmla="*/ 243 w 243"/>
                    <a:gd name="T7" fmla="*/ 28 h 28"/>
                    <a:gd name="T8" fmla="*/ 243 w 243"/>
                    <a:gd name="T9" fmla="*/ 7 h 28"/>
                    <a:gd name="T10" fmla="*/ 0 60000 65536"/>
                    <a:gd name="T11" fmla="*/ 0 60000 65536"/>
                    <a:gd name="T12" fmla="*/ 0 60000 65536"/>
                    <a:gd name="T13" fmla="*/ 0 60000 65536"/>
                    <a:gd name="T14" fmla="*/ 0 60000 65536"/>
                    <a:gd name="T15" fmla="*/ 0 w 243"/>
                    <a:gd name="T16" fmla="*/ 0 h 28"/>
                    <a:gd name="T17" fmla="*/ 243 w 243"/>
                    <a:gd name="T18" fmla="*/ 28 h 28"/>
                  </a:gdLst>
                  <a:ahLst/>
                  <a:cxnLst>
                    <a:cxn ang="T10">
                      <a:pos x="T0" y="T1"/>
                    </a:cxn>
                    <a:cxn ang="T11">
                      <a:pos x="T2" y="T3"/>
                    </a:cxn>
                    <a:cxn ang="T12">
                      <a:pos x="T4" y="T5"/>
                    </a:cxn>
                    <a:cxn ang="T13">
                      <a:pos x="T6" y="T7"/>
                    </a:cxn>
                    <a:cxn ang="T14">
                      <a:pos x="T8" y="T9"/>
                    </a:cxn>
                  </a:cxnLst>
                  <a:rect l="T15" t="T16" r="T17" b="T18"/>
                  <a:pathLst>
                    <a:path w="243" h="28">
                      <a:moveTo>
                        <a:pt x="243" y="7"/>
                      </a:moveTo>
                      <a:lnTo>
                        <a:pt x="0" y="0"/>
                      </a:lnTo>
                      <a:lnTo>
                        <a:pt x="0" y="20"/>
                      </a:lnTo>
                      <a:lnTo>
                        <a:pt x="243" y="28"/>
                      </a:lnTo>
                      <a:lnTo>
                        <a:pt x="243" y="7"/>
                      </a:lnTo>
                      <a:close/>
                    </a:path>
                  </a:pathLst>
                </a:custGeom>
                <a:solidFill>
                  <a:srgbClr val="616666"/>
                </a:solidFill>
                <a:ln w="9525">
                  <a:noFill/>
                  <a:round/>
                  <a:headEnd/>
                  <a:tailEnd/>
                </a:ln>
              </p:spPr>
              <p:txBody>
                <a:bodyPr/>
                <a:lstStyle/>
                <a:p>
                  <a:pPr algn="l" rtl="0"/>
                  <a:endParaRPr lang="en-US"/>
                </a:p>
              </p:txBody>
            </p:sp>
            <p:sp>
              <p:nvSpPr>
                <p:cNvPr id="24794" name="Freeform 52"/>
                <p:cNvSpPr>
                  <a:spLocks/>
                </p:cNvSpPr>
                <p:nvPr/>
              </p:nvSpPr>
              <p:spPr bwMode="auto">
                <a:xfrm>
                  <a:off x="2520" y="2451"/>
                  <a:ext cx="243" cy="30"/>
                </a:xfrm>
                <a:custGeom>
                  <a:avLst/>
                  <a:gdLst>
                    <a:gd name="T0" fmla="*/ 243 w 243"/>
                    <a:gd name="T1" fmla="*/ 9 h 30"/>
                    <a:gd name="T2" fmla="*/ 0 w 243"/>
                    <a:gd name="T3" fmla="*/ 0 h 30"/>
                    <a:gd name="T4" fmla="*/ 0 w 243"/>
                    <a:gd name="T5" fmla="*/ 21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1"/>
                      </a:lnTo>
                      <a:lnTo>
                        <a:pt x="243" y="30"/>
                      </a:lnTo>
                      <a:lnTo>
                        <a:pt x="243" y="9"/>
                      </a:lnTo>
                      <a:close/>
                    </a:path>
                  </a:pathLst>
                </a:custGeom>
                <a:solidFill>
                  <a:srgbClr val="616666"/>
                </a:solidFill>
                <a:ln w="9525">
                  <a:noFill/>
                  <a:round/>
                  <a:headEnd/>
                  <a:tailEnd/>
                </a:ln>
              </p:spPr>
              <p:txBody>
                <a:bodyPr/>
                <a:lstStyle/>
                <a:p>
                  <a:pPr algn="l" rtl="0"/>
                  <a:endParaRPr lang="en-US"/>
                </a:p>
              </p:txBody>
            </p:sp>
            <p:sp>
              <p:nvSpPr>
                <p:cNvPr id="24795" name="Freeform 53"/>
                <p:cNvSpPr>
                  <a:spLocks/>
                </p:cNvSpPr>
                <p:nvPr/>
              </p:nvSpPr>
              <p:spPr bwMode="auto">
                <a:xfrm>
                  <a:off x="2520" y="2493"/>
                  <a:ext cx="243" cy="30"/>
                </a:xfrm>
                <a:custGeom>
                  <a:avLst/>
                  <a:gdLst>
                    <a:gd name="T0" fmla="*/ 243 w 243"/>
                    <a:gd name="T1" fmla="*/ 9 h 30"/>
                    <a:gd name="T2" fmla="*/ 0 w 243"/>
                    <a:gd name="T3" fmla="*/ 0 h 30"/>
                    <a:gd name="T4" fmla="*/ 0 w 243"/>
                    <a:gd name="T5" fmla="*/ 20 h 30"/>
                    <a:gd name="T6" fmla="*/ 243 w 243"/>
                    <a:gd name="T7" fmla="*/ 30 h 30"/>
                    <a:gd name="T8" fmla="*/ 243 w 243"/>
                    <a:gd name="T9" fmla="*/ 9 h 30"/>
                    <a:gd name="T10" fmla="*/ 0 60000 65536"/>
                    <a:gd name="T11" fmla="*/ 0 60000 65536"/>
                    <a:gd name="T12" fmla="*/ 0 60000 65536"/>
                    <a:gd name="T13" fmla="*/ 0 60000 65536"/>
                    <a:gd name="T14" fmla="*/ 0 60000 65536"/>
                    <a:gd name="T15" fmla="*/ 0 w 243"/>
                    <a:gd name="T16" fmla="*/ 0 h 30"/>
                    <a:gd name="T17" fmla="*/ 243 w 243"/>
                    <a:gd name="T18" fmla="*/ 30 h 30"/>
                  </a:gdLst>
                  <a:ahLst/>
                  <a:cxnLst>
                    <a:cxn ang="T10">
                      <a:pos x="T0" y="T1"/>
                    </a:cxn>
                    <a:cxn ang="T11">
                      <a:pos x="T2" y="T3"/>
                    </a:cxn>
                    <a:cxn ang="T12">
                      <a:pos x="T4" y="T5"/>
                    </a:cxn>
                    <a:cxn ang="T13">
                      <a:pos x="T6" y="T7"/>
                    </a:cxn>
                    <a:cxn ang="T14">
                      <a:pos x="T8" y="T9"/>
                    </a:cxn>
                  </a:cxnLst>
                  <a:rect l="T15" t="T16" r="T17" b="T18"/>
                  <a:pathLst>
                    <a:path w="243" h="30">
                      <a:moveTo>
                        <a:pt x="243" y="9"/>
                      </a:moveTo>
                      <a:lnTo>
                        <a:pt x="0" y="0"/>
                      </a:lnTo>
                      <a:lnTo>
                        <a:pt x="0" y="20"/>
                      </a:lnTo>
                      <a:lnTo>
                        <a:pt x="243" y="30"/>
                      </a:lnTo>
                      <a:lnTo>
                        <a:pt x="243" y="9"/>
                      </a:lnTo>
                      <a:close/>
                    </a:path>
                  </a:pathLst>
                </a:custGeom>
                <a:solidFill>
                  <a:srgbClr val="616666"/>
                </a:solidFill>
                <a:ln w="9525">
                  <a:noFill/>
                  <a:round/>
                  <a:headEnd/>
                  <a:tailEnd/>
                </a:ln>
              </p:spPr>
              <p:txBody>
                <a:bodyPr/>
                <a:lstStyle/>
                <a:p>
                  <a:pPr algn="l" rtl="0"/>
                  <a:endParaRPr lang="en-US"/>
                </a:p>
              </p:txBody>
            </p:sp>
            <p:sp>
              <p:nvSpPr>
                <p:cNvPr id="24796" name="Freeform 54"/>
                <p:cNvSpPr>
                  <a:spLocks/>
                </p:cNvSpPr>
                <p:nvPr/>
              </p:nvSpPr>
              <p:spPr bwMode="auto">
                <a:xfrm>
                  <a:off x="2520" y="2534"/>
                  <a:ext cx="243" cy="31"/>
                </a:xfrm>
                <a:custGeom>
                  <a:avLst/>
                  <a:gdLst>
                    <a:gd name="T0" fmla="*/ 243 w 243"/>
                    <a:gd name="T1" fmla="*/ 10 h 31"/>
                    <a:gd name="T2" fmla="*/ 0 w 243"/>
                    <a:gd name="T3" fmla="*/ 0 h 31"/>
                    <a:gd name="T4" fmla="*/ 0 w 243"/>
                    <a:gd name="T5" fmla="*/ 20 h 31"/>
                    <a:gd name="T6" fmla="*/ 243 w 243"/>
                    <a:gd name="T7" fmla="*/ 31 h 31"/>
                    <a:gd name="T8" fmla="*/ 243 w 243"/>
                    <a:gd name="T9" fmla="*/ 10 h 31"/>
                    <a:gd name="T10" fmla="*/ 0 60000 65536"/>
                    <a:gd name="T11" fmla="*/ 0 60000 65536"/>
                    <a:gd name="T12" fmla="*/ 0 60000 65536"/>
                    <a:gd name="T13" fmla="*/ 0 60000 65536"/>
                    <a:gd name="T14" fmla="*/ 0 60000 65536"/>
                    <a:gd name="T15" fmla="*/ 0 w 243"/>
                    <a:gd name="T16" fmla="*/ 0 h 31"/>
                    <a:gd name="T17" fmla="*/ 243 w 243"/>
                    <a:gd name="T18" fmla="*/ 31 h 31"/>
                  </a:gdLst>
                  <a:ahLst/>
                  <a:cxnLst>
                    <a:cxn ang="T10">
                      <a:pos x="T0" y="T1"/>
                    </a:cxn>
                    <a:cxn ang="T11">
                      <a:pos x="T2" y="T3"/>
                    </a:cxn>
                    <a:cxn ang="T12">
                      <a:pos x="T4" y="T5"/>
                    </a:cxn>
                    <a:cxn ang="T13">
                      <a:pos x="T6" y="T7"/>
                    </a:cxn>
                    <a:cxn ang="T14">
                      <a:pos x="T8" y="T9"/>
                    </a:cxn>
                  </a:cxnLst>
                  <a:rect l="T15" t="T16" r="T17" b="T18"/>
                  <a:pathLst>
                    <a:path w="243" h="31">
                      <a:moveTo>
                        <a:pt x="243" y="10"/>
                      </a:moveTo>
                      <a:lnTo>
                        <a:pt x="0" y="0"/>
                      </a:lnTo>
                      <a:lnTo>
                        <a:pt x="0" y="20"/>
                      </a:lnTo>
                      <a:lnTo>
                        <a:pt x="243" y="31"/>
                      </a:lnTo>
                      <a:lnTo>
                        <a:pt x="243" y="10"/>
                      </a:lnTo>
                      <a:close/>
                    </a:path>
                  </a:pathLst>
                </a:custGeom>
                <a:solidFill>
                  <a:srgbClr val="616666"/>
                </a:solidFill>
                <a:ln w="9525">
                  <a:noFill/>
                  <a:round/>
                  <a:headEnd/>
                  <a:tailEnd/>
                </a:ln>
              </p:spPr>
              <p:txBody>
                <a:bodyPr/>
                <a:lstStyle/>
                <a:p>
                  <a:pPr algn="l" rtl="0"/>
                  <a:endParaRPr lang="en-US"/>
                </a:p>
              </p:txBody>
            </p:sp>
            <p:sp>
              <p:nvSpPr>
                <p:cNvPr id="24797" name="Freeform 55"/>
                <p:cNvSpPr>
                  <a:spLocks/>
                </p:cNvSpPr>
                <p:nvPr/>
              </p:nvSpPr>
              <p:spPr bwMode="auto">
                <a:xfrm>
                  <a:off x="2815" y="2251"/>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pPr algn="l" rtl="0"/>
                  <a:endParaRPr lang="en-US"/>
                </a:p>
              </p:txBody>
            </p:sp>
            <p:sp>
              <p:nvSpPr>
                <p:cNvPr id="24798" name="Freeform 56"/>
                <p:cNvSpPr>
                  <a:spLocks/>
                </p:cNvSpPr>
                <p:nvPr/>
              </p:nvSpPr>
              <p:spPr bwMode="auto">
                <a:xfrm>
                  <a:off x="2822"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4799" name="Line 57"/>
                <p:cNvSpPr>
                  <a:spLocks noChangeShapeType="1"/>
                </p:cNvSpPr>
                <p:nvPr/>
              </p:nvSpPr>
              <p:spPr bwMode="auto">
                <a:xfrm flipV="1">
                  <a:off x="2813" y="2247"/>
                  <a:ext cx="6" cy="2"/>
                </a:xfrm>
                <a:prstGeom prst="line">
                  <a:avLst/>
                </a:prstGeom>
                <a:noFill/>
                <a:ln w="7938">
                  <a:solidFill>
                    <a:srgbClr val="3D4040"/>
                  </a:solidFill>
                  <a:round/>
                  <a:headEnd/>
                  <a:tailEnd/>
                </a:ln>
              </p:spPr>
              <p:txBody>
                <a:bodyPr/>
                <a:lstStyle/>
                <a:p>
                  <a:pPr algn="l" rtl="0"/>
                  <a:endParaRPr lang="en-US"/>
                </a:p>
              </p:txBody>
            </p:sp>
            <p:sp>
              <p:nvSpPr>
                <p:cNvPr id="24800" name="Line 58"/>
                <p:cNvSpPr>
                  <a:spLocks noChangeShapeType="1"/>
                </p:cNvSpPr>
                <p:nvPr/>
              </p:nvSpPr>
              <p:spPr bwMode="auto">
                <a:xfrm flipV="1">
                  <a:off x="2811" y="2250"/>
                  <a:ext cx="8" cy="3"/>
                </a:xfrm>
                <a:prstGeom prst="line">
                  <a:avLst/>
                </a:prstGeom>
                <a:noFill/>
                <a:ln w="7938">
                  <a:solidFill>
                    <a:srgbClr val="787D7D"/>
                  </a:solidFill>
                  <a:round/>
                  <a:headEnd/>
                  <a:tailEnd/>
                </a:ln>
              </p:spPr>
              <p:txBody>
                <a:bodyPr/>
                <a:lstStyle/>
                <a:p>
                  <a:pPr algn="l" rtl="0"/>
                  <a:endParaRPr lang="en-US"/>
                </a:p>
              </p:txBody>
            </p:sp>
            <p:sp>
              <p:nvSpPr>
                <p:cNvPr id="24801" name="Freeform 59"/>
                <p:cNvSpPr>
                  <a:spLocks/>
                </p:cNvSpPr>
                <p:nvPr/>
              </p:nvSpPr>
              <p:spPr bwMode="auto">
                <a:xfrm>
                  <a:off x="2813" y="2255"/>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pPr algn="l" rtl="0"/>
                  <a:endParaRPr lang="en-US"/>
                </a:p>
              </p:txBody>
            </p:sp>
            <p:sp>
              <p:nvSpPr>
                <p:cNvPr id="24802" name="Freeform 60"/>
                <p:cNvSpPr>
                  <a:spLocks/>
                </p:cNvSpPr>
                <p:nvPr/>
              </p:nvSpPr>
              <p:spPr bwMode="auto">
                <a:xfrm>
                  <a:off x="2822" y="225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pPr algn="l" rtl="0"/>
                  <a:endParaRPr lang="en-US"/>
                </a:p>
              </p:txBody>
            </p:sp>
            <p:sp>
              <p:nvSpPr>
                <p:cNvPr id="24803" name="Freeform 61"/>
                <p:cNvSpPr>
                  <a:spLocks/>
                </p:cNvSpPr>
                <p:nvPr/>
              </p:nvSpPr>
              <p:spPr bwMode="auto">
                <a:xfrm>
                  <a:off x="2816" y="2419"/>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3D4040"/>
                </a:solidFill>
                <a:ln w="9525">
                  <a:noFill/>
                  <a:round/>
                  <a:headEnd/>
                  <a:tailEnd/>
                </a:ln>
              </p:spPr>
              <p:txBody>
                <a:bodyPr/>
                <a:lstStyle/>
                <a:p>
                  <a:pPr algn="l" rtl="0"/>
                  <a:endParaRPr lang="en-US"/>
                </a:p>
              </p:txBody>
            </p:sp>
            <p:sp>
              <p:nvSpPr>
                <p:cNvPr id="24804" name="Freeform 62"/>
                <p:cNvSpPr>
                  <a:spLocks/>
                </p:cNvSpPr>
                <p:nvPr/>
              </p:nvSpPr>
              <p:spPr bwMode="auto">
                <a:xfrm>
                  <a:off x="2822" y="2415"/>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pPr algn="l" rtl="0"/>
                  <a:endParaRPr lang="en-US"/>
                </a:p>
              </p:txBody>
            </p:sp>
            <p:sp>
              <p:nvSpPr>
                <p:cNvPr id="24805" name="Line 63"/>
                <p:cNvSpPr>
                  <a:spLocks noChangeShapeType="1"/>
                </p:cNvSpPr>
                <p:nvPr/>
              </p:nvSpPr>
              <p:spPr bwMode="auto">
                <a:xfrm flipV="1">
                  <a:off x="2813" y="2413"/>
                  <a:ext cx="7" cy="4"/>
                </a:xfrm>
                <a:prstGeom prst="line">
                  <a:avLst/>
                </a:prstGeom>
                <a:noFill/>
                <a:ln w="7938">
                  <a:solidFill>
                    <a:srgbClr val="3D4040"/>
                  </a:solidFill>
                  <a:round/>
                  <a:headEnd/>
                  <a:tailEnd/>
                </a:ln>
              </p:spPr>
              <p:txBody>
                <a:bodyPr/>
                <a:lstStyle/>
                <a:p>
                  <a:pPr algn="l" rtl="0"/>
                  <a:endParaRPr lang="en-US"/>
                </a:p>
              </p:txBody>
            </p:sp>
            <p:sp>
              <p:nvSpPr>
                <p:cNvPr id="24806" name="Line 64"/>
                <p:cNvSpPr>
                  <a:spLocks noChangeShapeType="1"/>
                </p:cNvSpPr>
                <p:nvPr/>
              </p:nvSpPr>
              <p:spPr bwMode="auto">
                <a:xfrm flipV="1">
                  <a:off x="2812" y="2416"/>
                  <a:ext cx="8" cy="5"/>
                </a:xfrm>
                <a:prstGeom prst="line">
                  <a:avLst/>
                </a:prstGeom>
                <a:noFill/>
                <a:ln w="7938">
                  <a:solidFill>
                    <a:srgbClr val="787D7D"/>
                  </a:solidFill>
                  <a:round/>
                  <a:headEnd/>
                  <a:tailEnd/>
                </a:ln>
              </p:spPr>
              <p:txBody>
                <a:bodyPr/>
                <a:lstStyle/>
                <a:p>
                  <a:pPr algn="l" rtl="0"/>
                  <a:endParaRPr lang="en-US"/>
                </a:p>
              </p:txBody>
            </p:sp>
            <p:sp>
              <p:nvSpPr>
                <p:cNvPr id="24807" name="Freeform 65"/>
                <p:cNvSpPr>
                  <a:spLocks/>
                </p:cNvSpPr>
                <p:nvPr/>
              </p:nvSpPr>
              <p:spPr bwMode="auto">
                <a:xfrm>
                  <a:off x="2814" y="242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787D7D"/>
                </a:solidFill>
                <a:ln w="9525">
                  <a:noFill/>
                  <a:round/>
                  <a:headEnd/>
                  <a:tailEnd/>
                </a:ln>
              </p:spPr>
              <p:txBody>
                <a:bodyPr/>
                <a:lstStyle/>
                <a:p>
                  <a:pPr algn="l" rtl="0"/>
                  <a:endParaRPr lang="en-US"/>
                </a:p>
              </p:txBody>
            </p:sp>
            <p:sp>
              <p:nvSpPr>
                <p:cNvPr id="24808" name="Freeform 66"/>
                <p:cNvSpPr>
                  <a:spLocks/>
                </p:cNvSpPr>
                <p:nvPr/>
              </p:nvSpPr>
              <p:spPr bwMode="auto">
                <a:xfrm>
                  <a:off x="2822" y="2417"/>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pPr algn="l" rtl="0"/>
                  <a:endParaRPr lang="en-US"/>
                </a:p>
              </p:txBody>
            </p:sp>
            <p:sp>
              <p:nvSpPr>
                <p:cNvPr id="24809" name="Freeform 67"/>
                <p:cNvSpPr>
                  <a:spLocks/>
                </p:cNvSpPr>
                <p:nvPr/>
              </p:nvSpPr>
              <p:spPr bwMode="auto">
                <a:xfrm>
                  <a:off x="2478" y="257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5B4C63"/>
                </a:solidFill>
                <a:ln w="9525">
                  <a:noFill/>
                  <a:round/>
                  <a:headEnd/>
                  <a:tailEnd/>
                </a:ln>
              </p:spPr>
              <p:txBody>
                <a:bodyPr/>
                <a:lstStyle/>
                <a:p>
                  <a:pPr algn="l" rtl="0"/>
                  <a:endParaRPr lang="en-US"/>
                </a:p>
              </p:txBody>
            </p:sp>
            <p:sp>
              <p:nvSpPr>
                <p:cNvPr id="24810" name="Freeform 68"/>
                <p:cNvSpPr>
                  <a:spLocks/>
                </p:cNvSpPr>
                <p:nvPr/>
              </p:nvSpPr>
              <p:spPr bwMode="auto">
                <a:xfrm>
                  <a:off x="2809" y="258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5B4C63"/>
                </a:solidFill>
                <a:ln w="9525">
                  <a:noFill/>
                  <a:round/>
                  <a:headEnd/>
                  <a:tailEnd/>
                </a:ln>
              </p:spPr>
              <p:txBody>
                <a:bodyPr/>
                <a:lstStyle/>
                <a:p>
                  <a:pPr algn="l" rtl="0"/>
                  <a:endParaRPr lang="en-US"/>
                </a:p>
              </p:txBody>
            </p:sp>
            <p:sp>
              <p:nvSpPr>
                <p:cNvPr id="24811" name="Line 69"/>
                <p:cNvSpPr>
                  <a:spLocks noChangeShapeType="1"/>
                </p:cNvSpPr>
                <p:nvPr/>
              </p:nvSpPr>
              <p:spPr bwMode="auto">
                <a:xfrm>
                  <a:off x="2476" y="2570"/>
                  <a:ext cx="331" cy="17"/>
                </a:xfrm>
                <a:prstGeom prst="line">
                  <a:avLst/>
                </a:prstGeom>
                <a:noFill/>
                <a:ln w="7938">
                  <a:solidFill>
                    <a:srgbClr val="5B4C63"/>
                  </a:solidFill>
                  <a:round/>
                  <a:headEnd/>
                  <a:tailEnd/>
                </a:ln>
              </p:spPr>
              <p:txBody>
                <a:bodyPr/>
                <a:lstStyle/>
                <a:p>
                  <a:pPr algn="l" rtl="0"/>
                  <a:endParaRPr lang="en-US"/>
                </a:p>
              </p:txBody>
            </p:sp>
            <p:sp>
              <p:nvSpPr>
                <p:cNvPr id="24812" name="Line 70"/>
                <p:cNvSpPr>
                  <a:spLocks noChangeShapeType="1"/>
                </p:cNvSpPr>
                <p:nvPr/>
              </p:nvSpPr>
              <p:spPr bwMode="auto">
                <a:xfrm flipV="1">
                  <a:off x="2807" y="2574"/>
                  <a:ext cx="12" cy="13"/>
                </a:xfrm>
                <a:prstGeom prst="line">
                  <a:avLst/>
                </a:prstGeom>
                <a:noFill/>
                <a:ln w="7938">
                  <a:solidFill>
                    <a:srgbClr val="3D4040"/>
                  </a:solidFill>
                  <a:round/>
                  <a:headEnd/>
                  <a:tailEnd/>
                </a:ln>
              </p:spPr>
              <p:txBody>
                <a:bodyPr/>
                <a:lstStyle/>
                <a:p>
                  <a:pPr algn="l" rtl="0"/>
                  <a:endParaRPr lang="en-US"/>
                </a:p>
              </p:txBody>
            </p:sp>
            <p:sp>
              <p:nvSpPr>
                <p:cNvPr id="24813" name="Freeform 71"/>
                <p:cNvSpPr>
                  <a:spLocks/>
                </p:cNvSpPr>
                <p:nvPr/>
              </p:nvSpPr>
              <p:spPr bwMode="auto">
                <a:xfrm>
                  <a:off x="2809" y="2589"/>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3D4040"/>
                </a:solidFill>
                <a:ln w="9525">
                  <a:noFill/>
                  <a:round/>
                  <a:headEnd/>
                  <a:tailEnd/>
                </a:ln>
              </p:spPr>
              <p:txBody>
                <a:bodyPr/>
                <a:lstStyle/>
                <a:p>
                  <a:pPr algn="l" rtl="0"/>
                  <a:endParaRPr lang="en-US"/>
                </a:p>
              </p:txBody>
            </p:sp>
            <p:sp>
              <p:nvSpPr>
                <p:cNvPr id="24814" name="Freeform 72"/>
                <p:cNvSpPr>
                  <a:spLocks/>
                </p:cNvSpPr>
                <p:nvPr/>
              </p:nvSpPr>
              <p:spPr bwMode="auto">
                <a:xfrm>
                  <a:off x="2821" y="2576"/>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lnTo>
                        <a:pt x="0" y="0"/>
                      </a:lnTo>
                      <a:lnTo>
                        <a:pt x="1" y="1"/>
                      </a:lnTo>
                      <a:close/>
                    </a:path>
                  </a:pathLst>
                </a:custGeom>
                <a:solidFill>
                  <a:srgbClr val="3D4040"/>
                </a:solidFill>
                <a:ln w="9525">
                  <a:noFill/>
                  <a:round/>
                  <a:headEnd/>
                  <a:tailEnd/>
                </a:ln>
              </p:spPr>
              <p:txBody>
                <a:bodyPr/>
                <a:lstStyle/>
                <a:p>
                  <a:pPr algn="l" rtl="0"/>
                  <a:endParaRPr lang="en-US"/>
                </a:p>
              </p:txBody>
            </p:sp>
            <p:sp>
              <p:nvSpPr>
                <p:cNvPr id="24815" name="Freeform 73"/>
                <p:cNvSpPr>
                  <a:spLocks/>
                </p:cNvSpPr>
                <p:nvPr/>
              </p:nvSpPr>
              <p:spPr bwMode="auto">
                <a:xfrm>
                  <a:off x="2485" y="257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D1D4DE"/>
                </a:solidFill>
                <a:ln w="9525">
                  <a:noFill/>
                  <a:round/>
                  <a:headEnd/>
                  <a:tailEnd/>
                </a:ln>
              </p:spPr>
              <p:txBody>
                <a:bodyPr/>
                <a:lstStyle/>
                <a:p>
                  <a:pPr algn="l" rtl="0"/>
                  <a:endParaRPr lang="en-US"/>
                </a:p>
              </p:txBody>
            </p:sp>
            <p:sp>
              <p:nvSpPr>
                <p:cNvPr id="24816" name="Freeform 74"/>
                <p:cNvSpPr>
                  <a:spLocks/>
                </p:cNvSpPr>
                <p:nvPr/>
              </p:nvSpPr>
              <p:spPr bwMode="auto">
                <a:xfrm>
                  <a:off x="2809" y="259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D1D4DE"/>
                </a:solidFill>
                <a:ln w="9525">
                  <a:noFill/>
                  <a:round/>
                  <a:headEnd/>
                  <a:tailEnd/>
                </a:ln>
              </p:spPr>
              <p:txBody>
                <a:bodyPr/>
                <a:lstStyle/>
                <a:p>
                  <a:pPr algn="l" rtl="0"/>
                  <a:endParaRPr lang="en-US"/>
                </a:p>
              </p:txBody>
            </p:sp>
            <p:sp>
              <p:nvSpPr>
                <p:cNvPr id="24817" name="Line 75"/>
                <p:cNvSpPr>
                  <a:spLocks noChangeShapeType="1"/>
                </p:cNvSpPr>
                <p:nvPr/>
              </p:nvSpPr>
              <p:spPr bwMode="auto">
                <a:xfrm>
                  <a:off x="2482" y="2577"/>
                  <a:ext cx="325" cy="15"/>
                </a:xfrm>
                <a:prstGeom prst="line">
                  <a:avLst/>
                </a:prstGeom>
                <a:noFill/>
                <a:ln w="7938">
                  <a:solidFill>
                    <a:srgbClr val="D1D4DE"/>
                  </a:solidFill>
                  <a:round/>
                  <a:headEnd/>
                  <a:tailEnd/>
                </a:ln>
              </p:spPr>
              <p:txBody>
                <a:bodyPr/>
                <a:lstStyle/>
                <a:p>
                  <a:pPr algn="l" rtl="0"/>
                  <a:endParaRPr lang="en-US"/>
                </a:p>
              </p:txBody>
            </p:sp>
            <p:sp>
              <p:nvSpPr>
                <p:cNvPr id="24818" name="Line 76"/>
                <p:cNvSpPr>
                  <a:spLocks noChangeShapeType="1"/>
                </p:cNvSpPr>
                <p:nvPr/>
              </p:nvSpPr>
              <p:spPr bwMode="auto">
                <a:xfrm flipV="1">
                  <a:off x="2807" y="2578"/>
                  <a:ext cx="12" cy="14"/>
                </a:xfrm>
                <a:prstGeom prst="line">
                  <a:avLst/>
                </a:prstGeom>
                <a:noFill/>
                <a:ln w="7938">
                  <a:solidFill>
                    <a:srgbClr val="787D7D"/>
                  </a:solidFill>
                  <a:round/>
                  <a:headEnd/>
                  <a:tailEnd/>
                </a:ln>
              </p:spPr>
              <p:txBody>
                <a:bodyPr/>
                <a:lstStyle/>
                <a:p>
                  <a:pPr algn="l" rtl="0"/>
                  <a:endParaRPr lang="en-US"/>
                </a:p>
              </p:txBody>
            </p:sp>
            <p:sp>
              <p:nvSpPr>
                <p:cNvPr id="24819" name="Freeform 77"/>
                <p:cNvSpPr>
                  <a:spLocks/>
                </p:cNvSpPr>
                <p:nvPr/>
              </p:nvSpPr>
              <p:spPr bwMode="auto">
                <a:xfrm>
                  <a:off x="2809" y="2594"/>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787D7D"/>
                </a:solidFill>
                <a:ln w="9525">
                  <a:noFill/>
                  <a:round/>
                  <a:headEnd/>
                  <a:tailEnd/>
                </a:ln>
              </p:spPr>
              <p:txBody>
                <a:bodyPr/>
                <a:lstStyle/>
                <a:p>
                  <a:pPr algn="l" rtl="0"/>
                  <a:endParaRPr lang="en-US"/>
                </a:p>
              </p:txBody>
            </p:sp>
            <p:sp>
              <p:nvSpPr>
                <p:cNvPr id="24820" name="Freeform 78"/>
                <p:cNvSpPr>
                  <a:spLocks/>
                </p:cNvSpPr>
                <p:nvPr/>
              </p:nvSpPr>
              <p:spPr bwMode="auto">
                <a:xfrm>
                  <a:off x="2821" y="2580"/>
                  <a:ext cx="1" cy="2"/>
                </a:xfrm>
                <a:custGeom>
                  <a:avLst/>
                  <a:gdLst>
                    <a:gd name="T0" fmla="*/ 1 w 1"/>
                    <a:gd name="T1" fmla="*/ 2 h 2"/>
                    <a:gd name="T2" fmla="*/ 0 w 1"/>
                    <a:gd name="T3" fmla="*/ 0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lnTo>
                        <a:pt x="0" y="0"/>
                      </a:lnTo>
                      <a:lnTo>
                        <a:pt x="1" y="2"/>
                      </a:lnTo>
                      <a:close/>
                    </a:path>
                  </a:pathLst>
                </a:custGeom>
                <a:solidFill>
                  <a:srgbClr val="787D7D"/>
                </a:solidFill>
                <a:ln w="9525">
                  <a:noFill/>
                  <a:round/>
                  <a:headEnd/>
                  <a:tailEnd/>
                </a:ln>
              </p:spPr>
              <p:txBody>
                <a:bodyPr/>
                <a:lstStyle/>
                <a:p>
                  <a:pPr algn="l" rtl="0"/>
                  <a:endParaRPr lang="en-US"/>
                </a:p>
              </p:txBody>
            </p:sp>
            <p:sp>
              <p:nvSpPr>
                <p:cNvPr id="24821" name="Freeform 79"/>
                <p:cNvSpPr>
                  <a:spLocks/>
                </p:cNvSpPr>
                <p:nvPr/>
              </p:nvSpPr>
              <p:spPr bwMode="auto">
                <a:xfrm>
                  <a:off x="2520" y="2034"/>
                  <a:ext cx="243" cy="49"/>
                </a:xfrm>
                <a:custGeom>
                  <a:avLst/>
                  <a:gdLst>
                    <a:gd name="T0" fmla="*/ 243 w 243"/>
                    <a:gd name="T1" fmla="*/ 0 h 49"/>
                    <a:gd name="T2" fmla="*/ 0 w 243"/>
                    <a:gd name="T3" fmla="*/ 1 h 49"/>
                    <a:gd name="T4" fmla="*/ 0 w 243"/>
                    <a:gd name="T5" fmla="*/ 49 h 49"/>
                    <a:gd name="T6" fmla="*/ 243 w 243"/>
                    <a:gd name="T7" fmla="*/ 49 h 49"/>
                    <a:gd name="T8" fmla="*/ 243 w 243"/>
                    <a:gd name="T9" fmla="*/ 0 h 49"/>
                    <a:gd name="T10" fmla="*/ 0 60000 65536"/>
                    <a:gd name="T11" fmla="*/ 0 60000 65536"/>
                    <a:gd name="T12" fmla="*/ 0 60000 65536"/>
                    <a:gd name="T13" fmla="*/ 0 60000 65536"/>
                    <a:gd name="T14" fmla="*/ 0 60000 65536"/>
                    <a:gd name="T15" fmla="*/ 0 w 243"/>
                    <a:gd name="T16" fmla="*/ 0 h 49"/>
                    <a:gd name="T17" fmla="*/ 243 w 243"/>
                    <a:gd name="T18" fmla="*/ 49 h 49"/>
                  </a:gdLst>
                  <a:ahLst/>
                  <a:cxnLst>
                    <a:cxn ang="T10">
                      <a:pos x="T0" y="T1"/>
                    </a:cxn>
                    <a:cxn ang="T11">
                      <a:pos x="T2" y="T3"/>
                    </a:cxn>
                    <a:cxn ang="T12">
                      <a:pos x="T4" y="T5"/>
                    </a:cxn>
                    <a:cxn ang="T13">
                      <a:pos x="T6" y="T7"/>
                    </a:cxn>
                    <a:cxn ang="T14">
                      <a:pos x="T8" y="T9"/>
                    </a:cxn>
                  </a:cxnLst>
                  <a:rect l="T15" t="T16" r="T17" b="T18"/>
                  <a:pathLst>
                    <a:path w="243" h="49">
                      <a:moveTo>
                        <a:pt x="243" y="0"/>
                      </a:moveTo>
                      <a:lnTo>
                        <a:pt x="0" y="1"/>
                      </a:lnTo>
                      <a:lnTo>
                        <a:pt x="0" y="49"/>
                      </a:lnTo>
                      <a:lnTo>
                        <a:pt x="243" y="49"/>
                      </a:lnTo>
                      <a:lnTo>
                        <a:pt x="243" y="0"/>
                      </a:lnTo>
                      <a:close/>
                    </a:path>
                  </a:pathLst>
                </a:custGeom>
                <a:solidFill>
                  <a:srgbClr val="475670"/>
                </a:solidFill>
                <a:ln w="9525">
                  <a:noFill/>
                  <a:round/>
                  <a:headEnd/>
                  <a:tailEnd/>
                </a:ln>
              </p:spPr>
              <p:txBody>
                <a:bodyPr/>
                <a:lstStyle/>
                <a:p>
                  <a:pPr algn="l" rtl="0"/>
                  <a:endParaRPr lang="en-US"/>
                </a:p>
              </p:txBody>
            </p:sp>
            <p:sp>
              <p:nvSpPr>
                <p:cNvPr id="24822" name="Freeform 80"/>
                <p:cNvSpPr>
                  <a:spLocks/>
                </p:cNvSpPr>
                <p:nvPr/>
              </p:nvSpPr>
              <p:spPr bwMode="auto">
                <a:xfrm>
                  <a:off x="2812" y="208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4823" name="Freeform 81"/>
                <p:cNvSpPr>
                  <a:spLocks/>
                </p:cNvSpPr>
                <p:nvPr/>
              </p:nvSpPr>
              <p:spPr bwMode="auto">
                <a:xfrm>
                  <a:off x="2822" y="2082"/>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24824" name="Line 82"/>
                <p:cNvSpPr>
                  <a:spLocks noChangeShapeType="1"/>
                </p:cNvSpPr>
                <p:nvPr/>
              </p:nvSpPr>
              <p:spPr bwMode="auto">
                <a:xfrm>
                  <a:off x="2810" y="2080"/>
                  <a:ext cx="9" cy="1"/>
                </a:xfrm>
                <a:prstGeom prst="line">
                  <a:avLst/>
                </a:prstGeom>
                <a:noFill/>
                <a:ln w="7938">
                  <a:solidFill>
                    <a:srgbClr val="3D4040"/>
                  </a:solidFill>
                  <a:round/>
                  <a:headEnd/>
                  <a:tailEnd/>
                </a:ln>
              </p:spPr>
              <p:txBody>
                <a:bodyPr/>
                <a:lstStyle/>
                <a:p>
                  <a:pPr algn="l" rtl="0"/>
                  <a:endParaRPr lang="en-US"/>
                </a:p>
              </p:txBody>
            </p:sp>
            <p:sp>
              <p:nvSpPr>
                <p:cNvPr id="24825" name="Line 83"/>
                <p:cNvSpPr>
                  <a:spLocks noChangeShapeType="1"/>
                </p:cNvSpPr>
                <p:nvPr/>
              </p:nvSpPr>
              <p:spPr bwMode="auto">
                <a:xfrm flipV="1">
                  <a:off x="2808" y="2084"/>
                  <a:ext cx="12" cy="1"/>
                </a:xfrm>
                <a:prstGeom prst="line">
                  <a:avLst/>
                </a:prstGeom>
                <a:noFill/>
                <a:ln w="7938">
                  <a:solidFill>
                    <a:srgbClr val="787D7D"/>
                  </a:solidFill>
                  <a:round/>
                  <a:headEnd/>
                  <a:tailEnd/>
                </a:ln>
              </p:spPr>
              <p:txBody>
                <a:bodyPr/>
                <a:lstStyle/>
                <a:p>
                  <a:pPr algn="l" rtl="0"/>
                  <a:endParaRPr lang="en-US"/>
                </a:p>
              </p:txBody>
            </p:sp>
            <p:sp>
              <p:nvSpPr>
                <p:cNvPr id="24826" name="Freeform 84"/>
                <p:cNvSpPr>
                  <a:spLocks/>
                </p:cNvSpPr>
                <p:nvPr/>
              </p:nvSpPr>
              <p:spPr bwMode="auto">
                <a:xfrm>
                  <a:off x="2811"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787D7D"/>
                </a:solidFill>
                <a:ln w="9525">
                  <a:noFill/>
                  <a:round/>
                  <a:headEnd/>
                  <a:tailEnd/>
                </a:ln>
              </p:spPr>
              <p:txBody>
                <a:bodyPr/>
                <a:lstStyle/>
                <a:p>
                  <a:pPr algn="l" rtl="0"/>
                  <a:endParaRPr lang="en-US"/>
                </a:p>
              </p:txBody>
            </p:sp>
            <p:sp>
              <p:nvSpPr>
                <p:cNvPr id="24827" name="Freeform 85"/>
                <p:cNvSpPr>
                  <a:spLocks/>
                </p:cNvSpPr>
                <p:nvPr/>
              </p:nvSpPr>
              <p:spPr bwMode="auto">
                <a:xfrm>
                  <a:off x="2822" y="208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787D7D"/>
                </a:solidFill>
                <a:ln w="9525">
                  <a:noFill/>
                  <a:round/>
                  <a:headEnd/>
                  <a:tailEnd/>
                </a:ln>
              </p:spPr>
              <p:txBody>
                <a:bodyPr/>
                <a:lstStyle/>
                <a:p>
                  <a:pPr algn="l" rtl="0"/>
                  <a:endParaRPr lang="en-US"/>
                </a:p>
              </p:txBody>
            </p:sp>
            <p:sp>
              <p:nvSpPr>
                <p:cNvPr id="24828" name="Freeform 86"/>
                <p:cNvSpPr>
                  <a:spLocks/>
                </p:cNvSpPr>
                <p:nvPr/>
              </p:nvSpPr>
              <p:spPr bwMode="auto">
                <a:xfrm>
                  <a:off x="2497"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pPr algn="l" rtl="0"/>
                  <a:endParaRPr lang="en-US"/>
                </a:p>
              </p:txBody>
            </p:sp>
            <p:sp>
              <p:nvSpPr>
                <p:cNvPr id="24829" name="Freeform 87"/>
                <p:cNvSpPr>
                  <a:spLocks/>
                </p:cNvSpPr>
                <p:nvPr/>
              </p:nvSpPr>
              <p:spPr bwMode="auto">
                <a:xfrm>
                  <a:off x="2498" y="203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pPr algn="l" rtl="0"/>
                  <a:endParaRPr lang="en-US"/>
                </a:p>
              </p:txBody>
            </p:sp>
            <p:sp>
              <p:nvSpPr>
                <p:cNvPr id="24830" name="Line 88"/>
                <p:cNvSpPr>
                  <a:spLocks noChangeShapeType="1"/>
                </p:cNvSpPr>
                <p:nvPr/>
              </p:nvSpPr>
              <p:spPr bwMode="auto">
                <a:xfrm>
                  <a:off x="2496" y="1939"/>
                  <a:ext cx="1" cy="93"/>
                </a:xfrm>
                <a:prstGeom prst="line">
                  <a:avLst/>
                </a:prstGeom>
                <a:noFill/>
                <a:ln w="4763">
                  <a:solidFill>
                    <a:srgbClr val="FFFFFF"/>
                  </a:solidFill>
                  <a:round/>
                  <a:headEnd/>
                  <a:tailEnd/>
                </a:ln>
              </p:spPr>
              <p:txBody>
                <a:bodyPr/>
                <a:lstStyle/>
                <a:p>
                  <a:pPr algn="l" rtl="0"/>
                  <a:endParaRPr lang="en-US"/>
                </a:p>
              </p:txBody>
            </p:sp>
            <p:sp>
              <p:nvSpPr>
                <p:cNvPr id="24831" name="Line 89"/>
                <p:cNvSpPr>
                  <a:spLocks noChangeShapeType="1"/>
                </p:cNvSpPr>
                <p:nvPr/>
              </p:nvSpPr>
              <p:spPr bwMode="auto">
                <a:xfrm flipH="1">
                  <a:off x="2496" y="1935"/>
                  <a:ext cx="295" cy="3"/>
                </a:xfrm>
                <a:prstGeom prst="line">
                  <a:avLst/>
                </a:prstGeom>
                <a:noFill/>
                <a:ln w="7938">
                  <a:solidFill>
                    <a:srgbClr val="FFFFFF"/>
                  </a:solidFill>
                  <a:round/>
                  <a:headEnd/>
                  <a:tailEnd/>
                </a:ln>
              </p:spPr>
              <p:txBody>
                <a:bodyPr/>
                <a:lstStyle/>
                <a:p>
                  <a:pPr algn="l" rtl="0"/>
                  <a:endParaRPr lang="en-US"/>
                </a:p>
              </p:txBody>
            </p:sp>
            <p:sp>
              <p:nvSpPr>
                <p:cNvPr id="24832" name="Freeform 90"/>
                <p:cNvSpPr>
                  <a:spLocks/>
                </p:cNvSpPr>
                <p:nvPr/>
              </p:nvSpPr>
              <p:spPr bwMode="auto">
                <a:xfrm>
                  <a:off x="2793" y="193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FFFFFF"/>
                </a:solidFill>
                <a:ln w="9525">
                  <a:noFill/>
                  <a:round/>
                  <a:headEnd/>
                  <a:tailEnd/>
                </a:ln>
              </p:spPr>
              <p:txBody>
                <a:bodyPr/>
                <a:lstStyle/>
                <a:p>
                  <a:pPr algn="l" rtl="0"/>
                  <a:endParaRPr lang="en-US"/>
                </a:p>
              </p:txBody>
            </p:sp>
            <p:sp>
              <p:nvSpPr>
                <p:cNvPr id="24833" name="Freeform 91"/>
                <p:cNvSpPr>
                  <a:spLocks/>
                </p:cNvSpPr>
                <p:nvPr/>
              </p:nvSpPr>
              <p:spPr bwMode="auto">
                <a:xfrm>
                  <a:off x="2498" y="1940"/>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FFFFFF"/>
                </a:solidFill>
                <a:ln w="9525">
                  <a:noFill/>
                  <a:round/>
                  <a:headEnd/>
                  <a:tailEnd/>
                </a:ln>
              </p:spPr>
              <p:txBody>
                <a:bodyPr/>
                <a:lstStyle/>
                <a:p>
                  <a:pPr algn="l" rtl="0"/>
                  <a:endParaRPr lang="en-US"/>
                </a:p>
              </p:txBody>
            </p:sp>
            <p:sp>
              <p:nvSpPr>
                <p:cNvPr id="24834" name="Freeform 92"/>
                <p:cNvSpPr>
                  <a:spLocks/>
                </p:cNvSpPr>
                <p:nvPr/>
              </p:nvSpPr>
              <p:spPr bwMode="auto">
                <a:xfrm>
                  <a:off x="2555"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pPr algn="l" rtl="0"/>
                  <a:endParaRPr lang="en-US"/>
                </a:p>
              </p:txBody>
            </p:sp>
            <p:sp>
              <p:nvSpPr>
                <p:cNvPr id="24835" name="Freeform 93"/>
                <p:cNvSpPr>
                  <a:spLocks/>
                </p:cNvSpPr>
                <p:nvPr/>
              </p:nvSpPr>
              <p:spPr bwMode="auto">
                <a:xfrm>
                  <a:off x="2555"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404040"/>
                </a:solidFill>
                <a:ln w="9525">
                  <a:noFill/>
                  <a:round/>
                  <a:headEnd/>
                  <a:tailEnd/>
                </a:ln>
              </p:spPr>
              <p:txBody>
                <a:bodyPr/>
                <a:lstStyle/>
                <a:p>
                  <a:pPr algn="l" rtl="0"/>
                  <a:endParaRPr lang="en-US"/>
                </a:p>
              </p:txBody>
            </p:sp>
            <p:sp>
              <p:nvSpPr>
                <p:cNvPr id="24836" name="Line 94"/>
                <p:cNvSpPr>
                  <a:spLocks noChangeShapeType="1"/>
                </p:cNvSpPr>
                <p:nvPr/>
              </p:nvSpPr>
              <p:spPr bwMode="auto">
                <a:xfrm>
                  <a:off x="2554" y="1939"/>
                  <a:ext cx="1" cy="95"/>
                </a:xfrm>
                <a:prstGeom prst="line">
                  <a:avLst/>
                </a:prstGeom>
                <a:noFill/>
                <a:ln w="4763">
                  <a:solidFill>
                    <a:srgbClr val="404040"/>
                  </a:solidFill>
                  <a:round/>
                  <a:headEnd/>
                  <a:tailEnd/>
                </a:ln>
              </p:spPr>
              <p:txBody>
                <a:bodyPr/>
                <a:lstStyle/>
                <a:p>
                  <a:pPr algn="l" rtl="0"/>
                  <a:endParaRPr lang="en-US"/>
                </a:p>
              </p:txBody>
            </p:sp>
            <p:sp>
              <p:nvSpPr>
                <p:cNvPr id="24837" name="Line 95"/>
                <p:cNvSpPr>
                  <a:spLocks noChangeShapeType="1"/>
                </p:cNvSpPr>
                <p:nvPr/>
              </p:nvSpPr>
              <p:spPr bwMode="auto">
                <a:xfrm>
                  <a:off x="2555" y="1939"/>
                  <a:ext cx="1" cy="95"/>
                </a:xfrm>
                <a:prstGeom prst="line">
                  <a:avLst/>
                </a:prstGeom>
                <a:noFill/>
                <a:ln w="4763">
                  <a:solidFill>
                    <a:srgbClr val="FFFFFF"/>
                  </a:solidFill>
                  <a:round/>
                  <a:headEnd/>
                  <a:tailEnd/>
                </a:ln>
              </p:spPr>
              <p:txBody>
                <a:bodyPr/>
                <a:lstStyle/>
                <a:p>
                  <a:pPr algn="l" rtl="0"/>
                  <a:endParaRPr lang="en-US"/>
                </a:p>
              </p:txBody>
            </p:sp>
            <p:sp>
              <p:nvSpPr>
                <p:cNvPr id="24838" name="Freeform 96"/>
                <p:cNvSpPr>
                  <a:spLocks/>
                </p:cNvSpPr>
                <p:nvPr/>
              </p:nvSpPr>
              <p:spPr bwMode="auto">
                <a:xfrm>
                  <a:off x="2556" y="1940"/>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FFFFFF"/>
                </a:solidFill>
                <a:ln w="9525">
                  <a:noFill/>
                  <a:round/>
                  <a:headEnd/>
                  <a:tailEnd/>
                </a:ln>
              </p:spPr>
              <p:txBody>
                <a:bodyPr/>
                <a:lstStyle/>
                <a:p>
                  <a:pPr algn="l" rtl="0"/>
                  <a:endParaRPr lang="en-US"/>
                </a:p>
              </p:txBody>
            </p:sp>
            <p:sp>
              <p:nvSpPr>
                <p:cNvPr id="24839" name="Freeform 97"/>
                <p:cNvSpPr>
                  <a:spLocks/>
                </p:cNvSpPr>
                <p:nvPr/>
              </p:nvSpPr>
              <p:spPr bwMode="auto">
                <a:xfrm>
                  <a:off x="2556" y="203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FFFFFF"/>
                </a:solidFill>
                <a:ln w="9525">
                  <a:noFill/>
                  <a:round/>
                  <a:headEnd/>
                  <a:tailEnd/>
                </a:ln>
              </p:spPr>
              <p:txBody>
                <a:bodyPr/>
                <a:lstStyle/>
                <a:p>
                  <a:pPr algn="l" rtl="0"/>
                  <a:endParaRPr lang="en-US"/>
                </a:p>
              </p:txBody>
            </p:sp>
            <p:sp>
              <p:nvSpPr>
                <p:cNvPr id="24840" name="Freeform 98"/>
                <p:cNvSpPr>
                  <a:spLocks/>
                </p:cNvSpPr>
                <p:nvPr/>
              </p:nvSpPr>
              <p:spPr bwMode="auto">
                <a:xfrm>
                  <a:off x="2919" y="194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841" name="Freeform 99"/>
                <p:cNvSpPr>
                  <a:spLocks/>
                </p:cNvSpPr>
                <p:nvPr/>
              </p:nvSpPr>
              <p:spPr bwMode="auto">
                <a:xfrm>
                  <a:off x="2919" y="250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842" name="Line 100"/>
                <p:cNvSpPr>
                  <a:spLocks noChangeShapeType="1"/>
                </p:cNvSpPr>
                <p:nvPr/>
              </p:nvSpPr>
              <p:spPr bwMode="auto">
                <a:xfrm>
                  <a:off x="2918" y="1944"/>
                  <a:ext cx="1" cy="559"/>
                </a:xfrm>
                <a:prstGeom prst="line">
                  <a:avLst/>
                </a:prstGeom>
                <a:noFill/>
                <a:ln w="4763">
                  <a:solidFill>
                    <a:srgbClr val="ADB0B0"/>
                  </a:solidFill>
                  <a:round/>
                  <a:headEnd/>
                  <a:tailEnd/>
                </a:ln>
              </p:spPr>
              <p:txBody>
                <a:bodyPr/>
                <a:lstStyle/>
                <a:p>
                  <a:pPr algn="l" rtl="0"/>
                  <a:endParaRPr lang="en-US"/>
                </a:p>
              </p:txBody>
            </p:sp>
            <p:sp>
              <p:nvSpPr>
                <p:cNvPr id="24843" name="Line 101"/>
                <p:cNvSpPr>
                  <a:spLocks noChangeShapeType="1"/>
                </p:cNvSpPr>
                <p:nvPr/>
              </p:nvSpPr>
              <p:spPr bwMode="auto">
                <a:xfrm>
                  <a:off x="2912" y="1942"/>
                  <a:ext cx="1" cy="568"/>
                </a:xfrm>
                <a:prstGeom prst="line">
                  <a:avLst/>
                </a:prstGeom>
                <a:noFill/>
                <a:ln w="4763">
                  <a:solidFill>
                    <a:srgbClr val="ADB0B0"/>
                  </a:solidFill>
                  <a:round/>
                  <a:headEnd/>
                  <a:tailEnd/>
                </a:ln>
              </p:spPr>
              <p:txBody>
                <a:bodyPr/>
                <a:lstStyle/>
                <a:p>
                  <a:pPr algn="l" rtl="0"/>
                  <a:endParaRPr lang="en-US"/>
                </a:p>
              </p:txBody>
            </p:sp>
            <p:sp>
              <p:nvSpPr>
                <p:cNvPr id="24844" name="Freeform 102"/>
                <p:cNvSpPr>
                  <a:spLocks/>
                </p:cNvSpPr>
                <p:nvPr/>
              </p:nvSpPr>
              <p:spPr bwMode="auto">
                <a:xfrm>
                  <a:off x="2913" y="1944"/>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845" name="Freeform 103"/>
                <p:cNvSpPr>
                  <a:spLocks/>
                </p:cNvSpPr>
                <p:nvPr/>
              </p:nvSpPr>
              <p:spPr bwMode="auto">
                <a:xfrm>
                  <a:off x="2913" y="251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846" name="Freeform 104"/>
                <p:cNvSpPr>
                  <a:spLocks/>
                </p:cNvSpPr>
                <p:nvPr/>
              </p:nvSpPr>
              <p:spPr bwMode="auto">
                <a:xfrm>
                  <a:off x="2906" y="194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847" name="Freeform 105"/>
                <p:cNvSpPr>
                  <a:spLocks/>
                </p:cNvSpPr>
                <p:nvPr/>
              </p:nvSpPr>
              <p:spPr bwMode="auto">
                <a:xfrm>
                  <a:off x="2906" y="252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848" name="Line 106"/>
                <p:cNvSpPr>
                  <a:spLocks noChangeShapeType="1"/>
                </p:cNvSpPr>
                <p:nvPr/>
              </p:nvSpPr>
              <p:spPr bwMode="auto">
                <a:xfrm>
                  <a:off x="2905" y="1941"/>
                  <a:ext cx="1" cy="578"/>
                </a:xfrm>
                <a:prstGeom prst="line">
                  <a:avLst/>
                </a:prstGeom>
                <a:noFill/>
                <a:ln w="4763">
                  <a:solidFill>
                    <a:srgbClr val="ADB0B0"/>
                  </a:solidFill>
                  <a:round/>
                  <a:headEnd/>
                  <a:tailEnd/>
                </a:ln>
              </p:spPr>
              <p:txBody>
                <a:bodyPr/>
                <a:lstStyle/>
                <a:p>
                  <a:pPr algn="l" rtl="0"/>
                  <a:endParaRPr lang="en-US"/>
                </a:p>
              </p:txBody>
            </p:sp>
            <p:sp>
              <p:nvSpPr>
                <p:cNvPr id="24849" name="Line 107"/>
                <p:cNvSpPr>
                  <a:spLocks noChangeShapeType="1"/>
                </p:cNvSpPr>
                <p:nvPr/>
              </p:nvSpPr>
              <p:spPr bwMode="auto">
                <a:xfrm>
                  <a:off x="2898" y="1939"/>
                  <a:ext cx="1" cy="588"/>
                </a:xfrm>
                <a:prstGeom prst="line">
                  <a:avLst/>
                </a:prstGeom>
                <a:noFill/>
                <a:ln w="4763">
                  <a:solidFill>
                    <a:srgbClr val="ADB0B0"/>
                  </a:solidFill>
                  <a:round/>
                  <a:headEnd/>
                  <a:tailEnd/>
                </a:ln>
              </p:spPr>
              <p:txBody>
                <a:bodyPr/>
                <a:lstStyle/>
                <a:p>
                  <a:pPr algn="l" rtl="0"/>
                  <a:endParaRPr lang="en-US"/>
                </a:p>
              </p:txBody>
            </p:sp>
            <p:sp>
              <p:nvSpPr>
                <p:cNvPr id="24850" name="Freeform 108"/>
                <p:cNvSpPr>
                  <a:spLocks/>
                </p:cNvSpPr>
                <p:nvPr/>
              </p:nvSpPr>
              <p:spPr bwMode="auto">
                <a:xfrm>
                  <a:off x="2899" y="1941"/>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851" name="Freeform 109"/>
                <p:cNvSpPr>
                  <a:spLocks/>
                </p:cNvSpPr>
                <p:nvPr/>
              </p:nvSpPr>
              <p:spPr bwMode="auto">
                <a:xfrm>
                  <a:off x="2899" y="252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852" name="Freeform 110"/>
                <p:cNvSpPr>
                  <a:spLocks/>
                </p:cNvSpPr>
                <p:nvPr/>
              </p:nvSpPr>
              <p:spPr bwMode="auto">
                <a:xfrm>
                  <a:off x="2892" y="193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853" name="Freeform 111"/>
                <p:cNvSpPr>
                  <a:spLocks/>
                </p:cNvSpPr>
                <p:nvPr/>
              </p:nvSpPr>
              <p:spPr bwMode="auto">
                <a:xfrm>
                  <a:off x="2892" y="253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854" name="Line 112"/>
                <p:cNvSpPr>
                  <a:spLocks noChangeShapeType="1"/>
                </p:cNvSpPr>
                <p:nvPr/>
              </p:nvSpPr>
              <p:spPr bwMode="auto">
                <a:xfrm>
                  <a:off x="2891" y="1938"/>
                  <a:ext cx="1" cy="597"/>
                </a:xfrm>
                <a:prstGeom prst="line">
                  <a:avLst/>
                </a:prstGeom>
                <a:noFill/>
                <a:ln w="4763">
                  <a:solidFill>
                    <a:srgbClr val="ADB0B0"/>
                  </a:solidFill>
                  <a:round/>
                  <a:headEnd/>
                  <a:tailEnd/>
                </a:ln>
              </p:spPr>
              <p:txBody>
                <a:bodyPr/>
                <a:lstStyle/>
                <a:p>
                  <a:pPr algn="l" rtl="0"/>
                  <a:endParaRPr lang="en-US"/>
                </a:p>
              </p:txBody>
            </p:sp>
            <p:sp>
              <p:nvSpPr>
                <p:cNvPr id="24855" name="Line 113"/>
                <p:cNvSpPr>
                  <a:spLocks noChangeShapeType="1"/>
                </p:cNvSpPr>
                <p:nvPr/>
              </p:nvSpPr>
              <p:spPr bwMode="auto">
                <a:xfrm>
                  <a:off x="2883" y="1936"/>
                  <a:ext cx="1" cy="610"/>
                </a:xfrm>
                <a:prstGeom prst="line">
                  <a:avLst/>
                </a:prstGeom>
                <a:noFill/>
                <a:ln w="4763">
                  <a:solidFill>
                    <a:srgbClr val="ADB0B0"/>
                  </a:solidFill>
                  <a:round/>
                  <a:headEnd/>
                  <a:tailEnd/>
                </a:ln>
              </p:spPr>
              <p:txBody>
                <a:bodyPr/>
                <a:lstStyle/>
                <a:p>
                  <a:pPr algn="l" rtl="0"/>
                  <a:endParaRPr lang="en-US"/>
                </a:p>
              </p:txBody>
            </p:sp>
            <p:sp>
              <p:nvSpPr>
                <p:cNvPr id="24856" name="Freeform 114"/>
                <p:cNvSpPr>
                  <a:spLocks/>
                </p:cNvSpPr>
                <p:nvPr/>
              </p:nvSpPr>
              <p:spPr bwMode="auto">
                <a:xfrm>
                  <a:off x="288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857" name="Freeform 115"/>
                <p:cNvSpPr>
                  <a:spLocks/>
                </p:cNvSpPr>
                <p:nvPr/>
              </p:nvSpPr>
              <p:spPr bwMode="auto">
                <a:xfrm>
                  <a:off x="2884" y="254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858" name="Freeform 116"/>
                <p:cNvSpPr>
                  <a:spLocks/>
                </p:cNvSpPr>
                <p:nvPr/>
              </p:nvSpPr>
              <p:spPr bwMode="auto">
                <a:xfrm>
                  <a:off x="2876" y="193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859" name="Freeform 117"/>
                <p:cNvSpPr>
                  <a:spLocks/>
                </p:cNvSpPr>
                <p:nvPr/>
              </p:nvSpPr>
              <p:spPr bwMode="auto">
                <a:xfrm>
                  <a:off x="2876" y="255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860" name="Line 118"/>
                <p:cNvSpPr>
                  <a:spLocks noChangeShapeType="1"/>
                </p:cNvSpPr>
                <p:nvPr/>
              </p:nvSpPr>
              <p:spPr bwMode="auto">
                <a:xfrm>
                  <a:off x="2874" y="1934"/>
                  <a:ext cx="1" cy="622"/>
                </a:xfrm>
                <a:prstGeom prst="line">
                  <a:avLst/>
                </a:prstGeom>
                <a:noFill/>
                <a:ln w="4763">
                  <a:solidFill>
                    <a:srgbClr val="ADB0B0"/>
                  </a:solidFill>
                  <a:round/>
                  <a:headEnd/>
                  <a:tailEnd/>
                </a:ln>
              </p:spPr>
              <p:txBody>
                <a:bodyPr/>
                <a:lstStyle/>
                <a:p>
                  <a:pPr algn="l" rtl="0"/>
                  <a:endParaRPr lang="en-US"/>
                </a:p>
              </p:txBody>
            </p:sp>
            <p:sp>
              <p:nvSpPr>
                <p:cNvPr id="24861" name="Line 119"/>
                <p:cNvSpPr>
                  <a:spLocks noChangeShapeType="1"/>
                </p:cNvSpPr>
                <p:nvPr/>
              </p:nvSpPr>
              <p:spPr bwMode="auto">
                <a:xfrm>
                  <a:off x="2866" y="1932"/>
                  <a:ext cx="1" cy="634"/>
                </a:xfrm>
                <a:prstGeom prst="line">
                  <a:avLst/>
                </a:prstGeom>
                <a:noFill/>
                <a:ln w="4763">
                  <a:solidFill>
                    <a:srgbClr val="ADB0B0"/>
                  </a:solidFill>
                  <a:round/>
                  <a:headEnd/>
                  <a:tailEnd/>
                </a:ln>
              </p:spPr>
              <p:txBody>
                <a:bodyPr/>
                <a:lstStyle/>
                <a:p>
                  <a:pPr algn="l" rtl="0"/>
                  <a:endParaRPr lang="en-US"/>
                </a:p>
              </p:txBody>
            </p:sp>
            <p:sp>
              <p:nvSpPr>
                <p:cNvPr id="24862" name="Freeform 120"/>
                <p:cNvSpPr>
                  <a:spLocks/>
                </p:cNvSpPr>
                <p:nvPr/>
              </p:nvSpPr>
              <p:spPr bwMode="auto">
                <a:xfrm>
                  <a:off x="2867" y="19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ADB0B0"/>
                </a:solidFill>
                <a:ln w="9525">
                  <a:noFill/>
                  <a:round/>
                  <a:headEnd/>
                  <a:tailEnd/>
                </a:ln>
              </p:spPr>
              <p:txBody>
                <a:bodyPr/>
                <a:lstStyle/>
                <a:p>
                  <a:pPr algn="l" rtl="0"/>
                  <a:endParaRPr lang="en-US"/>
                </a:p>
              </p:txBody>
            </p:sp>
            <p:sp>
              <p:nvSpPr>
                <p:cNvPr id="24863" name="Freeform 121"/>
                <p:cNvSpPr>
                  <a:spLocks/>
                </p:cNvSpPr>
                <p:nvPr/>
              </p:nvSpPr>
              <p:spPr bwMode="auto">
                <a:xfrm>
                  <a:off x="2867" y="256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ADB0B0"/>
                </a:solidFill>
                <a:ln w="9525">
                  <a:noFill/>
                  <a:round/>
                  <a:headEnd/>
                  <a:tailEnd/>
                </a:ln>
              </p:spPr>
              <p:txBody>
                <a:bodyPr/>
                <a:lstStyle/>
                <a:p>
                  <a:pPr algn="l" rtl="0"/>
                  <a:endParaRPr lang="en-US"/>
                </a:p>
              </p:txBody>
            </p:sp>
            <p:sp>
              <p:nvSpPr>
                <p:cNvPr id="24864" name="Freeform 122"/>
                <p:cNvSpPr>
                  <a:spLocks/>
                </p:cNvSpPr>
                <p:nvPr/>
              </p:nvSpPr>
              <p:spPr bwMode="auto">
                <a:xfrm>
                  <a:off x="2859" y="1932"/>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865" name="Freeform 123"/>
                <p:cNvSpPr>
                  <a:spLocks/>
                </p:cNvSpPr>
                <p:nvPr/>
              </p:nvSpPr>
              <p:spPr bwMode="auto">
                <a:xfrm>
                  <a:off x="2859" y="257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866" name="Line 124"/>
                <p:cNvSpPr>
                  <a:spLocks noChangeShapeType="1"/>
                </p:cNvSpPr>
                <p:nvPr/>
              </p:nvSpPr>
              <p:spPr bwMode="auto">
                <a:xfrm>
                  <a:off x="2858" y="1930"/>
                  <a:ext cx="1" cy="645"/>
                </a:xfrm>
                <a:prstGeom prst="line">
                  <a:avLst/>
                </a:prstGeom>
                <a:noFill/>
                <a:ln w="4763">
                  <a:solidFill>
                    <a:srgbClr val="ADB0B0"/>
                  </a:solidFill>
                  <a:round/>
                  <a:headEnd/>
                  <a:tailEnd/>
                </a:ln>
              </p:spPr>
              <p:txBody>
                <a:bodyPr/>
                <a:lstStyle/>
                <a:p>
                  <a:pPr algn="l" rtl="0"/>
                  <a:endParaRPr lang="en-US"/>
                </a:p>
              </p:txBody>
            </p:sp>
            <p:sp>
              <p:nvSpPr>
                <p:cNvPr id="24867" name="Line 125"/>
                <p:cNvSpPr>
                  <a:spLocks noChangeShapeType="1"/>
                </p:cNvSpPr>
                <p:nvPr/>
              </p:nvSpPr>
              <p:spPr bwMode="auto">
                <a:xfrm>
                  <a:off x="2849" y="1928"/>
                  <a:ext cx="1" cy="658"/>
                </a:xfrm>
                <a:prstGeom prst="line">
                  <a:avLst/>
                </a:prstGeom>
                <a:noFill/>
                <a:ln w="4763">
                  <a:solidFill>
                    <a:srgbClr val="ADB0B0"/>
                  </a:solidFill>
                  <a:round/>
                  <a:headEnd/>
                  <a:tailEnd/>
                </a:ln>
              </p:spPr>
              <p:txBody>
                <a:bodyPr/>
                <a:lstStyle/>
                <a:p>
                  <a:pPr algn="l" rtl="0"/>
                  <a:endParaRPr lang="en-US"/>
                </a:p>
              </p:txBody>
            </p:sp>
            <p:sp>
              <p:nvSpPr>
                <p:cNvPr id="24868" name="Freeform 126"/>
                <p:cNvSpPr>
                  <a:spLocks/>
                </p:cNvSpPr>
                <p:nvPr/>
              </p:nvSpPr>
              <p:spPr bwMode="auto">
                <a:xfrm>
                  <a:off x="2850" y="1929"/>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ADB0B0"/>
                </a:solidFill>
                <a:ln w="9525">
                  <a:noFill/>
                  <a:round/>
                  <a:headEnd/>
                  <a:tailEnd/>
                </a:ln>
              </p:spPr>
              <p:txBody>
                <a:bodyPr/>
                <a:lstStyle/>
                <a:p>
                  <a:pPr algn="l" rtl="0"/>
                  <a:endParaRPr lang="en-US"/>
                </a:p>
              </p:txBody>
            </p:sp>
            <p:sp>
              <p:nvSpPr>
                <p:cNvPr id="24869" name="Freeform 127"/>
                <p:cNvSpPr>
                  <a:spLocks/>
                </p:cNvSpPr>
                <p:nvPr/>
              </p:nvSpPr>
              <p:spPr bwMode="auto">
                <a:xfrm>
                  <a:off x="2850" y="258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ADB0B0"/>
                </a:solidFill>
                <a:ln w="9525">
                  <a:noFill/>
                  <a:round/>
                  <a:headEnd/>
                  <a:tailEnd/>
                </a:ln>
              </p:spPr>
              <p:txBody>
                <a:bodyPr/>
                <a:lstStyle/>
                <a:p>
                  <a:pPr algn="l" rtl="0"/>
                  <a:endParaRPr lang="en-US"/>
                </a:p>
              </p:txBody>
            </p:sp>
            <p:sp>
              <p:nvSpPr>
                <p:cNvPr id="24870" name="Freeform 128"/>
                <p:cNvSpPr>
                  <a:spLocks/>
                </p:cNvSpPr>
                <p:nvPr/>
              </p:nvSpPr>
              <p:spPr bwMode="auto">
                <a:xfrm>
                  <a:off x="2536" y="2535"/>
                  <a:ext cx="227" cy="15"/>
                </a:xfrm>
                <a:custGeom>
                  <a:avLst/>
                  <a:gdLst>
                    <a:gd name="T0" fmla="*/ 0 w 227"/>
                    <a:gd name="T1" fmla="*/ 0 h 15"/>
                    <a:gd name="T2" fmla="*/ 0 w 227"/>
                    <a:gd name="T3" fmla="*/ 6 h 15"/>
                    <a:gd name="T4" fmla="*/ 227 w 227"/>
                    <a:gd name="T5" fmla="*/ 15 h 15"/>
                    <a:gd name="T6" fmla="*/ 227 w 227"/>
                    <a:gd name="T7" fmla="*/ 9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6"/>
                      </a:lnTo>
                      <a:lnTo>
                        <a:pt x="227" y="15"/>
                      </a:lnTo>
                      <a:lnTo>
                        <a:pt x="227" y="9"/>
                      </a:lnTo>
                      <a:lnTo>
                        <a:pt x="0" y="0"/>
                      </a:lnTo>
                      <a:close/>
                    </a:path>
                  </a:pathLst>
                </a:custGeom>
                <a:solidFill>
                  <a:srgbClr val="303333"/>
                </a:solidFill>
                <a:ln w="9525">
                  <a:noFill/>
                  <a:round/>
                  <a:headEnd/>
                  <a:tailEnd/>
                </a:ln>
              </p:spPr>
              <p:txBody>
                <a:bodyPr/>
                <a:lstStyle/>
                <a:p>
                  <a:pPr algn="l" rtl="0"/>
                  <a:endParaRPr lang="en-US"/>
                </a:p>
              </p:txBody>
            </p:sp>
            <p:sp>
              <p:nvSpPr>
                <p:cNvPr id="24871" name="Freeform 129"/>
                <p:cNvSpPr>
                  <a:spLocks/>
                </p:cNvSpPr>
                <p:nvPr/>
              </p:nvSpPr>
              <p:spPr bwMode="auto">
                <a:xfrm>
                  <a:off x="2520" y="2534"/>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pPr algn="l" rtl="0"/>
                  <a:endParaRPr lang="en-US"/>
                </a:p>
              </p:txBody>
            </p:sp>
            <p:sp>
              <p:nvSpPr>
                <p:cNvPr id="24872" name="Freeform 130"/>
                <p:cNvSpPr>
                  <a:spLocks/>
                </p:cNvSpPr>
                <p:nvPr/>
              </p:nvSpPr>
              <p:spPr bwMode="auto">
                <a:xfrm>
                  <a:off x="2536" y="2494"/>
                  <a:ext cx="227" cy="16"/>
                </a:xfrm>
                <a:custGeom>
                  <a:avLst/>
                  <a:gdLst>
                    <a:gd name="T0" fmla="*/ 0 w 227"/>
                    <a:gd name="T1" fmla="*/ 0 h 16"/>
                    <a:gd name="T2" fmla="*/ 0 w 227"/>
                    <a:gd name="T3" fmla="*/ 6 h 16"/>
                    <a:gd name="T4" fmla="*/ 227 w 227"/>
                    <a:gd name="T5" fmla="*/ 16 h 16"/>
                    <a:gd name="T6" fmla="*/ 227 w 227"/>
                    <a:gd name="T7" fmla="*/ 8 h 16"/>
                    <a:gd name="T8" fmla="*/ 0 w 227"/>
                    <a:gd name="T9" fmla="*/ 0 h 16"/>
                    <a:gd name="T10" fmla="*/ 0 60000 65536"/>
                    <a:gd name="T11" fmla="*/ 0 60000 65536"/>
                    <a:gd name="T12" fmla="*/ 0 60000 65536"/>
                    <a:gd name="T13" fmla="*/ 0 60000 65536"/>
                    <a:gd name="T14" fmla="*/ 0 60000 65536"/>
                    <a:gd name="T15" fmla="*/ 0 w 227"/>
                    <a:gd name="T16" fmla="*/ 0 h 16"/>
                    <a:gd name="T17" fmla="*/ 227 w 227"/>
                    <a:gd name="T18" fmla="*/ 16 h 16"/>
                  </a:gdLst>
                  <a:ahLst/>
                  <a:cxnLst>
                    <a:cxn ang="T10">
                      <a:pos x="T0" y="T1"/>
                    </a:cxn>
                    <a:cxn ang="T11">
                      <a:pos x="T2" y="T3"/>
                    </a:cxn>
                    <a:cxn ang="T12">
                      <a:pos x="T4" y="T5"/>
                    </a:cxn>
                    <a:cxn ang="T13">
                      <a:pos x="T6" y="T7"/>
                    </a:cxn>
                    <a:cxn ang="T14">
                      <a:pos x="T8" y="T9"/>
                    </a:cxn>
                  </a:cxnLst>
                  <a:rect l="T15" t="T16" r="T17" b="T18"/>
                  <a:pathLst>
                    <a:path w="227" h="16">
                      <a:moveTo>
                        <a:pt x="0" y="0"/>
                      </a:moveTo>
                      <a:lnTo>
                        <a:pt x="0" y="6"/>
                      </a:lnTo>
                      <a:lnTo>
                        <a:pt x="227" y="16"/>
                      </a:lnTo>
                      <a:lnTo>
                        <a:pt x="227" y="8"/>
                      </a:lnTo>
                      <a:lnTo>
                        <a:pt x="0" y="0"/>
                      </a:lnTo>
                      <a:close/>
                    </a:path>
                  </a:pathLst>
                </a:custGeom>
                <a:solidFill>
                  <a:srgbClr val="303333"/>
                </a:solidFill>
                <a:ln w="9525">
                  <a:noFill/>
                  <a:round/>
                  <a:headEnd/>
                  <a:tailEnd/>
                </a:ln>
              </p:spPr>
              <p:txBody>
                <a:bodyPr/>
                <a:lstStyle/>
                <a:p>
                  <a:pPr algn="l" rtl="0"/>
                  <a:endParaRPr lang="en-US"/>
                </a:p>
              </p:txBody>
            </p:sp>
            <p:sp>
              <p:nvSpPr>
                <p:cNvPr id="24873" name="Freeform 131"/>
                <p:cNvSpPr>
                  <a:spLocks/>
                </p:cNvSpPr>
                <p:nvPr/>
              </p:nvSpPr>
              <p:spPr bwMode="auto">
                <a:xfrm>
                  <a:off x="2536" y="2452"/>
                  <a:ext cx="227" cy="15"/>
                </a:xfrm>
                <a:custGeom>
                  <a:avLst/>
                  <a:gdLst>
                    <a:gd name="T0" fmla="*/ 0 w 227"/>
                    <a:gd name="T1" fmla="*/ 0 h 15"/>
                    <a:gd name="T2" fmla="*/ 0 w 227"/>
                    <a:gd name="T3" fmla="*/ 7 h 15"/>
                    <a:gd name="T4" fmla="*/ 227 w 227"/>
                    <a:gd name="T5" fmla="*/ 15 h 15"/>
                    <a:gd name="T6" fmla="*/ 227 w 227"/>
                    <a:gd name="T7" fmla="*/ 8 h 15"/>
                    <a:gd name="T8" fmla="*/ 0 w 227"/>
                    <a:gd name="T9" fmla="*/ 0 h 15"/>
                    <a:gd name="T10" fmla="*/ 0 60000 65536"/>
                    <a:gd name="T11" fmla="*/ 0 60000 65536"/>
                    <a:gd name="T12" fmla="*/ 0 60000 65536"/>
                    <a:gd name="T13" fmla="*/ 0 60000 65536"/>
                    <a:gd name="T14" fmla="*/ 0 60000 65536"/>
                    <a:gd name="T15" fmla="*/ 0 w 227"/>
                    <a:gd name="T16" fmla="*/ 0 h 15"/>
                    <a:gd name="T17" fmla="*/ 227 w 227"/>
                    <a:gd name="T18" fmla="*/ 15 h 15"/>
                  </a:gdLst>
                  <a:ahLst/>
                  <a:cxnLst>
                    <a:cxn ang="T10">
                      <a:pos x="T0" y="T1"/>
                    </a:cxn>
                    <a:cxn ang="T11">
                      <a:pos x="T2" y="T3"/>
                    </a:cxn>
                    <a:cxn ang="T12">
                      <a:pos x="T4" y="T5"/>
                    </a:cxn>
                    <a:cxn ang="T13">
                      <a:pos x="T6" y="T7"/>
                    </a:cxn>
                    <a:cxn ang="T14">
                      <a:pos x="T8" y="T9"/>
                    </a:cxn>
                  </a:cxnLst>
                  <a:rect l="T15" t="T16" r="T17" b="T18"/>
                  <a:pathLst>
                    <a:path w="227" h="15">
                      <a:moveTo>
                        <a:pt x="0" y="0"/>
                      </a:moveTo>
                      <a:lnTo>
                        <a:pt x="0" y="7"/>
                      </a:lnTo>
                      <a:lnTo>
                        <a:pt x="227" y="15"/>
                      </a:lnTo>
                      <a:lnTo>
                        <a:pt x="227" y="8"/>
                      </a:lnTo>
                      <a:lnTo>
                        <a:pt x="0" y="0"/>
                      </a:lnTo>
                      <a:close/>
                    </a:path>
                  </a:pathLst>
                </a:custGeom>
                <a:solidFill>
                  <a:srgbClr val="303333"/>
                </a:solidFill>
                <a:ln w="9525">
                  <a:noFill/>
                  <a:round/>
                  <a:headEnd/>
                  <a:tailEnd/>
                </a:ln>
              </p:spPr>
              <p:txBody>
                <a:bodyPr/>
                <a:lstStyle/>
                <a:p>
                  <a:pPr algn="l" rtl="0"/>
                  <a:endParaRPr lang="en-US"/>
                </a:p>
              </p:txBody>
            </p:sp>
            <p:sp>
              <p:nvSpPr>
                <p:cNvPr id="24874" name="Freeform 132"/>
                <p:cNvSpPr>
                  <a:spLocks/>
                </p:cNvSpPr>
                <p:nvPr/>
              </p:nvSpPr>
              <p:spPr bwMode="auto">
                <a:xfrm>
                  <a:off x="2536" y="2370"/>
                  <a:ext cx="227" cy="13"/>
                </a:xfrm>
                <a:custGeom>
                  <a:avLst/>
                  <a:gdLst>
                    <a:gd name="T0" fmla="*/ 0 w 227"/>
                    <a:gd name="T1" fmla="*/ 0 h 13"/>
                    <a:gd name="T2" fmla="*/ 0 w 227"/>
                    <a:gd name="T3" fmla="*/ 7 h 13"/>
                    <a:gd name="T4" fmla="*/ 227 w 227"/>
                    <a:gd name="T5" fmla="*/ 13 h 13"/>
                    <a:gd name="T6" fmla="*/ 227 w 227"/>
                    <a:gd name="T7" fmla="*/ 6 h 13"/>
                    <a:gd name="T8" fmla="*/ 0 w 227"/>
                    <a:gd name="T9" fmla="*/ 0 h 13"/>
                    <a:gd name="T10" fmla="*/ 0 60000 65536"/>
                    <a:gd name="T11" fmla="*/ 0 60000 65536"/>
                    <a:gd name="T12" fmla="*/ 0 60000 65536"/>
                    <a:gd name="T13" fmla="*/ 0 60000 65536"/>
                    <a:gd name="T14" fmla="*/ 0 60000 65536"/>
                    <a:gd name="T15" fmla="*/ 0 w 227"/>
                    <a:gd name="T16" fmla="*/ 0 h 13"/>
                    <a:gd name="T17" fmla="*/ 227 w 227"/>
                    <a:gd name="T18" fmla="*/ 13 h 13"/>
                  </a:gdLst>
                  <a:ahLst/>
                  <a:cxnLst>
                    <a:cxn ang="T10">
                      <a:pos x="T0" y="T1"/>
                    </a:cxn>
                    <a:cxn ang="T11">
                      <a:pos x="T2" y="T3"/>
                    </a:cxn>
                    <a:cxn ang="T12">
                      <a:pos x="T4" y="T5"/>
                    </a:cxn>
                    <a:cxn ang="T13">
                      <a:pos x="T6" y="T7"/>
                    </a:cxn>
                    <a:cxn ang="T14">
                      <a:pos x="T8" y="T9"/>
                    </a:cxn>
                  </a:cxnLst>
                  <a:rect l="T15" t="T16" r="T17" b="T18"/>
                  <a:pathLst>
                    <a:path w="227" h="13">
                      <a:moveTo>
                        <a:pt x="0" y="0"/>
                      </a:moveTo>
                      <a:lnTo>
                        <a:pt x="0" y="7"/>
                      </a:lnTo>
                      <a:lnTo>
                        <a:pt x="227" y="13"/>
                      </a:lnTo>
                      <a:lnTo>
                        <a:pt x="227" y="6"/>
                      </a:lnTo>
                      <a:lnTo>
                        <a:pt x="0" y="0"/>
                      </a:lnTo>
                      <a:close/>
                    </a:path>
                  </a:pathLst>
                </a:custGeom>
                <a:solidFill>
                  <a:srgbClr val="303333"/>
                </a:solidFill>
                <a:ln w="9525">
                  <a:noFill/>
                  <a:round/>
                  <a:headEnd/>
                  <a:tailEnd/>
                </a:ln>
              </p:spPr>
              <p:txBody>
                <a:bodyPr/>
                <a:lstStyle/>
                <a:p>
                  <a:pPr algn="l" rtl="0"/>
                  <a:endParaRPr lang="en-US"/>
                </a:p>
              </p:txBody>
            </p:sp>
            <p:sp>
              <p:nvSpPr>
                <p:cNvPr id="24875" name="Freeform 133"/>
                <p:cNvSpPr>
                  <a:spLocks/>
                </p:cNvSpPr>
                <p:nvPr/>
              </p:nvSpPr>
              <p:spPr bwMode="auto">
                <a:xfrm>
                  <a:off x="2536" y="2329"/>
                  <a:ext cx="227" cy="12"/>
                </a:xfrm>
                <a:custGeom>
                  <a:avLst/>
                  <a:gdLst>
                    <a:gd name="T0" fmla="*/ 0 w 227"/>
                    <a:gd name="T1" fmla="*/ 0 h 12"/>
                    <a:gd name="T2" fmla="*/ 0 w 227"/>
                    <a:gd name="T3" fmla="*/ 6 h 12"/>
                    <a:gd name="T4" fmla="*/ 227 w 227"/>
                    <a:gd name="T5" fmla="*/ 12 h 12"/>
                    <a:gd name="T6" fmla="*/ 227 w 227"/>
                    <a:gd name="T7" fmla="*/ 5 h 12"/>
                    <a:gd name="T8" fmla="*/ 0 w 227"/>
                    <a:gd name="T9" fmla="*/ 0 h 12"/>
                    <a:gd name="T10" fmla="*/ 0 60000 65536"/>
                    <a:gd name="T11" fmla="*/ 0 60000 65536"/>
                    <a:gd name="T12" fmla="*/ 0 60000 65536"/>
                    <a:gd name="T13" fmla="*/ 0 60000 65536"/>
                    <a:gd name="T14" fmla="*/ 0 60000 65536"/>
                    <a:gd name="T15" fmla="*/ 0 w 227"/>
                    <a:gd name="T16" fmla="*/ 0 h 12"/>
                    <a:gd name="T17" fmla="*/ 227 w 227"/>
                    <a:gd name="T18" fmla="*/ 12 h 12"/>
                  </a:gdLst>
                  <a:ahLst/>
                  <a:cxnLst>
                    <a:cxn ang="T10">
                      <a:pos x="T0" y="T1"/>
                    </a:cxn>
                    <a:cxn ang="T11">
                      <a:pos x="T2" y="T3"/>
                    </a:cxn>
                    <a:cxn ang="T12">
                      <a:pos x="T4" y="T5"/>
                    </a:cxn>
                    <a:cxn ang="T13">
                      <a:pos x="T6" y="T7"/>
                    </a:cxn>
                    <a:cxn ang="T14">
                      <a:pos x="T8" y="T9"/>
                    </a:cxn>
                  </a:cxnLst>
                  <a:rect l="T15" t="T16" r="T17" b="T18"/>
                  <a:pathLst>
                    <a:path w="227" h="12">
                      <a:moveTo>
                        <a:pt x="0" y="0"/>
                      </a:moveTo>
                      <a:lnTo>
                        <a:pt x="0" y="6"/>
                      </a:lnTo>
                      <a:lnTo>
                        <a:pt x="227" y="12"/>
                      </a:lnTo>
                      <a:lnTo>
                        <a:pt x="227" y="5"/>
                      </a:lnTo>
                      <a:lnTo>
                        <a:pt x="0" y="0"/>
                      </a:lnTo>
                      <a:close/>
                    </a:path>
                  </a:pathLst>
                </a:custGeom>
                <a:solidFill>
                  <a:srgbClr val="303333"/>
                </a:solidFill>
                <a:ln w="9525">
                  <a:noFill/>
                  <a:round/>
                  <a:headEnd/>
                  <a:tailEnd/>
                </a:ln>
              </p:spPr>
              <p:txBody>
                <a:bodyPr/>
                <a:lstStyle/>
                <a:p>
                  <a:pPr algn="l" rtl="0"/>
                  <a:endParaRPr lang="en-US"/>
                </a:p>
              </p:txBody>
            </p:sp>
            <p:sp>
              <p:nvSpPr>
                <p:cNvPr id="24876" name="Freeform 134"/>
                <p:cNvSpPr>
                  <a:spLocks/>
                </p:cNvSpPr>
                <p:nvPr/>
              </p:nvSpPr>
              <p:spPr bwMode="auto">
                <a:xfrm>
                  <a:off x="2536" y="2411"/>
                  <a:ext cx="227" cy="14"/>
                </a:xfrm>
                <a:custGeom>
                  <a:avLst/>
                  <a:gdLst>
                    <a:gd name="T0" fmla="*/ 0 w 227"/>
                    <a:gd name="T1" fmla="*/ 0 h 14"/>
                    <a:gd name="T2" fmla="*/ 0 w 227"/>
                    <a:gd name="T3" fmla="*/ 6 h 14"/>
                    <a:gd name="T4" fmla="*/ 227 w 227"/>
                    <a:gd name="T5" fmla="*/ 14 h 14"/>
                    <a:gd name="T6" fmla="*/ 227 w 227"/>
                    <a:gd name="T7" fmla="*/ 7 h 14"/>
                    <a:gd name="T8" fmla="*/ 0 w 227"/>
                    <a:gd name="T9" fmla="*/ 0 h 14"/>
                    <a:gd name="T10" fmla="*/ 0 60000 65536"/>
                    <a:gd name="T11" fmla="*/ 0 60000 65536"/>
                    <a:gd name="T12" fmla="*/ 0 60000 65536"/>
                    <a:gd name="T13" fmla="*/ 0 60000 65536"/>
                    <a:gd name="T14" fmla="*/ 0 60000 65536"/>
                    <a:gd name="T15" fmla="*/ 0 w 227"/>
                    <a:gd name="T16" fmla="*/ 0 h 14"/>
                    <a:gd name="T17" fmla="*/ 227 w 227"/>
                    <a:gd name="T18" fmla="*/ 14 h 14"/>
                  </a:gdLst>
                  <a:ahLst/>
                  <a:cxnLst>
                    <a:cxn ang="T10">
                      <a:pos x="T0" y="T1"/>
                    </a:cxn>
                    <a:cxn ang="T11">
                      <a:pos x="T2" y="T3"/>
                    </a:cxn>
                    <a:cxn ang="T12">
                      <a:pos x="T4" y="T5"/>
                    </a:cxn>
                    <a:cxn ang="T13">
                      <a:pos x="T6" y="T7"/>
                    </a:cxn>
                    <a:cxn ang="T14">
                      <a:pos x="T8" y="T9"/>
                    </a:cxn>
                  </a:cxnLst>
                  <a:rect l="T15" t="T16" r="T17" b="T18"/>
                  <a:pathLst>
                    <a:path w="227" h="14">
                      <a:moveTo>
                        <a:pt x="0" y="0"/>
                      </a:moveTo>
                      <a:lnTo>
                        <a:pt x="0" y="6"/>
                      </a:lnTo>
                      <a:lnTo>
                        <a:pt x="227" y="14"/>
                      </a:lnTo>
                      <a:lnTo>
                        <a:pt x="227" y="7"/>
                      </a:lnTo>
                      <a:lnTo>
                        <a:pt x="0" y="0"/>
                      </a:lnTo>
                      <a:close/>
                    </a:path>
                  </a:pathLst>
                </a:custGeom>
                <a:solidFill>
                  <a:srgbClr val="303333"/>
                </a:solidFill>
                <a:ln w="9525">
                  <a:noFill/>
                  <a:round/>
                  <a:headEnd/>
                  <a:tailEnd/>
                </a:ln>
              </p:spPr>
              <p:txBody>
                <a:bodyPr/>
                <a:lstStyle/>
                <a:p>
                  <a:pPr algn="l" rtl="0"/>
                  <a:endParaRPr lang="en-US"/>
                </a:p>
              </p:txBody>
            </p:sp>
            <p:sp>
              <p:nvSpPr>
                <p:cNvPr id="24877" name="Freeform 135"/>
                <p:cNvSpPr>
                  <a:spLocks/>
                </p:cNvSpPr>
                <p:nvPr/>
              </p:nvSpPr>
              <p:spPr bwMode="auto">
                <a:xfrm>
                  <a:off x="2520" y="2493"/>
                  <a:ext cx="16" cy="20"/>
                </a:xfrm>
                <a:custGeom>
                  <a:avLst/>
                  <a:gdLst>
                    <a:gd name="T0" fmla="*/ 16 w 16"/>
                    <a:gd name="T1" fmla="*/ 1 h 20"/>
                    <a:gd name="T2" fmla="*/ 0 w 16"/>
                    <a:gd name="T3" fmla="*/ 0 h 20"/>
                    <a:gd name="T4" fmla="*/ 0 w 16"/>
                    <a:gd name="T5" fmla="*/ 20 h 20"/>
                    <a:gd name="T6" fmla="*/ 16 w 16"/>
                    <a:gd name="T7" fmla="*/ 7 h 20"/>
                    <a:gd name="T8" fmla="*/ 16 w 16"/>
                    <a:gd name="T9" fmla="*/ 1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1"/>
                      </a:moveTo>
                      <a:lnTo>
                        <a:pt x="0" y="0"/>
                      </a:lnTo>
                      <a:lnTo>
                        <a:pt x="0" y="20"/>
                      </a:lnTo>
                      <a:lnTo>
                        <a:pt x="16" y="7"/>
                      </a:lnTo>
                      <a:lnTo>
                        <a:pt x="16" y="1"/>
                      </a:lnTo>
                      <a:close/>
                    </a:path>
                  </a:pathLst>
                </a:custGeom>
                <a:solidFill>
                  <a:srgbClr val="000000"/>
                </a:solidFill>
                <a:ln w="9525">
                  <a:noFill/>
                  <a:round/>
                  <a:headEnd/>
                  <a:tailEnd/>
                </a:ln>
              </p:spPr>
              <p:txBody>
                <a:bodyPr/>
                <a:lstStyle/>
                <a:p>
                  <a:pPr algn="l" rtl="0"/>
                  <a:endParaRPr lang="en-US"/>
                </a:p>
              </p:txBody>
            </p:sp>
            <p:sp>
              <p:nvSpPr>
                <p:cNvPr id="24878" name="Freeform 136"/>
                <p:cNvSpPr>
                  <a:spLocks/>
                </p:cNvSpPr>
                <p:nvPr/>
              </p:nvSpPr>
              <p:spPr bwMode="auto">
                <a:xfrm>
                  <a:off x="2520" y="2452"/>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4879" name="Freeform 137"/>
                <p:cNvSpPr>
                  <a:spLocks/>
                </p:cNvSpPr>
                <p:nvPr/>
              </p:nvSpPr>
              <p:spPr bwMode="auto">
                <a:xfrm>
                  <a:off x="2520" y="2370"/>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4880" name="Freeform 138"/>
                <p:cNvSpPr>
                  <a:spLocks/>
                </p:cNvSpPr>
                <p:nvPr/>
              </p:nvSpPr>
              <p:spPr bwMode="auto">
                <a:xfrm>
                  <a:off x="2520" y="2329"/>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4881" name="Freeform 139"/>
                <p:cNvSpPr>
                  <a:spLocks/>
                </p:cNvSpPr>
                <p:nvPr/>
              </p:nvSpPr>
              <p:spPr bwMode="auto">
                <a:xfrm>
                  <a:off x="2536" y="2288"/>
                  <a:ext cx="227" cy="11"/>
                </a:xfrm>
                <a:custGeom>
                  <a:avLst/>
                  <a:gdLst>
                    <a:gd name="T0" fmla="*/ 0 w 227"/>
                    <a:gd name="T1" fmla="*/ 0 h 11"/>
                    <a:gd name="T2" fmla="*/ 0 w 227"/>
                    <a:gd name="T3" fmla="*/ 6 h 11"/>
                    <a:gd name="T4" fmla="*/ 227 w 227"/>
                    <a:gd name="T5" fmla="*/ 11 h 11"/>
                    <a:gd name="T6" fmla="*/ 227 w 227"/>
                    <a:gd name="T7" fmla="*/ 4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0" y="6"/>
                      </a:lnTo>
                      <a:lnTo>
                        <a:pt x="227" y="11"/>
                      </a:lnTo>
                      <a:lnTo>
                        <a:pt x="227" y="4"/>
                      </a:lnTo>
                      <a:lnTo>
                        <a:pt x="0" y="0"/>
                      </a:lnTo>
                      <a:close/>
                    </a:path>
                  </a:pathLst>
                </a:custGeom>
                <a:solidFill>
                  <a:srgbClr val="303333"/>
                </a:solidFill>
                <a:ln w="9525">
                  <a:noFill/>
                  <a:round/>
                  <a:headEnd/>
                  <a:tailEnd/>
                </a:ln>
              </p:spPr>
              <p:txBody>
                <a:bodyPr/>
                <a:lstStyle/>
                <a:p>
                  <a:pPr algn="l" rtl="0"/>
                  <a:endParaRPr lang="en-US"/>
                </a:p>
              </p:txBody>
            </p:sp>
            <p:sp>
              <p:nvSpPr>
                <p:cNvPr id="24882" name="Freeform 140"/>
                <p:cNvSpPr>
                  <a:spLocks/>
                </p:cNvSpPr>
                <p:nvPr/>
              </p:nvSpPr>
              <p:spPr bwMode="auto">
                <a:xfrm>
                  <a:off x="2520" y="2287"/>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pPr algn="l" rtl="0"/>
                  <a:endParaRPr lang="en-US"/>
                </a:p>
              </p:txBody>
            </p:sp>
            <p:sp>
              <p:nvSpPr>
                <p:cNvPr id="24883" name="Freeform 141"/>
                <p:cNvSpPr>
                  <a:spLocks/>
                </p:cNvSpPr>
                <p:nvPr/>
              </p:nvSpPr>
              <p:spPr bwMode="auto">
                <a:xfrm>
                  <a:off x="2536" y="2206"/>
                  <a:ext cx="227" cy="9"/>
                </a:xfrm>
                <a:custGeom>
                  <a:avLst/>
                  <a:gdLst>
                    <a:gd name="T0" fmla="*/ 0 w 227"/>
                    <a:gd name="T1" fmla="*/ 0 h 9"/>
                    <a:gd name="T2" fmla="*/ 0 w 227"/>
                    <a:gd name="T3" fmla="*/ 7 h 9"/>
                    <a:gd name="T4" fmla="*/ 227 w 227"/>
                    <a:gd name="T5" fmla="*/ 9 h 9"/>
                    <a:gd name="T6" fmla="*/ 227 w 227"/>
                    <a:gd name="T7" fmla="*/ 3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7"/>
                      </a:lnTo>
                      <a:lnTo>
                        <a:pt x="227" y="9"/>
                      </a:lnTo>
                      <a:lnTo>
                        <a:pt x="227" y="3"/>
                      </a:lnTo>
                      <a:lnTo>
                        <a:pt x="0" y="0"/>
                      </a:lnTo>
                      <a:close/>
                    </a:path>
                  </a:pathLst>
                </a:custGeom>
                <a:solidFill>
                  <a:srgbClr val="303333"/>
                </a:solidFill>
                <a:ln w="9525">
                  <a:noFill/>
                  <a:round/>
                  <a:headEnd/>
                  <a:tailEnd/>
                </a:ln>
              </p:spPr>
              <p:txBody>
                <a:bodyPr/>
                <a:lstStyle/>
                <a:p>
                  <a:pPr algn="l" rtl="0"/>
                  <a:endParaRPr lang="en-US"/>
                </a:p>
              </p:txBody>
            </p:sp>
            <p:sp>
              <p:nvSpPr>
                <p:cNvPr id="24884" name="Freeform 142"/>
                <p:cNvSpPr>
                  <a:spLocks/>
                </p:cNvSpPr>
                <p:nvPr/>
              </p:nvSpPr>
              <p:spPr bwMode="auto">
                <a:xfrm>
                  <a:off x="2520" y="2206"/>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4885" name="Freeform 143"/>
                <p:cNvSpPr>
                  <a:spLocks/>
                </p:cNvSpPr>
                <p:nvPr/>
              </p:nvSpPr>
              <p:spPr bwMode="auto">
                <a:xfrm>
                  <a:off x="2536" y="2165"/>
                  <a:ext cx="227" cy="9"/>
                </a:xfrm>
                <a:custGeom>
                  <a:avLst/>
                  <a:gdLst>
                    <a:gd name="T0" fmla="*/ 0 w 227"/>
                    <a:gd name="T1" fmla="*/ 0 h 9"/>
                    <a:gd name="T2" fmla="*/ 0 w 227"/>
                    <a:gd name="T3" fmla="*/ 6 h 9"/>
                    <a:gd name="T4" fmla="*/ 227 w 227"/>
                    <a:gd name="T5" fmla="*/ 9 h 9"/>
                    <a:gd name="T6" fmla="*/ 227 w 227"/>
                    <a:gd name="T7" fmla="*/ 2 h 9"/>
                    <a:gd name="T8" fmla="*/ 0 w 227"/>
                    <a:gd name="T9" fmla="*/ 0 h 9"/>
                    <a:gd name="T10" fmla="*/ 0 60000 65536"/>
                    <a:gd name="T11" fmla="*/ 0 60000 65536"/>
                    <a:gd name="T12" fmla="*/ 0 60000 65536"/>
                    <a:gd name="T13" fmla="*/ 0 60000 65536"/>
                    <a:gd name="T14" fmla="*/ 0 60000 65536"/>
                    <a:gd name="T15" fmla="*/ 0 w 227"/>
                    <a:gd name="T16" fmla="*/ 0 h 9"/>
                    <a:gd name="T17" fmla="*/ 227 w 227"/>
                    <a:gd name="T18" fmla="*/ 9 h 9"/>
                  </a:gdLst>
                  <a:ahLst/>
                  <a:cxnLst>
                    <a:cxn ang="T10">
                      <a:pos x="T0" y="T1"/>
                    </a:cxn>
                    <a:cxn ang="T11">
                      <a:pos x="T2" y="T3"/>
                    </a:cxn>
                    <a:cxn ang="T12">
                      <a:pos x="T4" y="T5"/>
                    </a:cxn>
                    <a:cxn ang="T13">
                      <a:pos x="T6" y="T7"/>
                    </a:cxn>
                    <a:cxn ang="T14">
                      <a:pos x="T8" y="T9"/>
                    </a:cxn>
                  </a:cxnLst>
                  <a:rect l="T15" t="T16" r="T17" b="T18"/>
                  <a:pathLst>
                    <a:path w="227" h="9">
                      <a:moveTo>
                        <a:pt x="0" y="0"/>
                      </a:moveTo>
                      <a:lnTo>
                        <a:pt x="0" y="6"/>
                      </a:lnTo>
                      <a:lnTo>
                        <a:pt x="227" y="9"/>
                      </a:lnTo>
                      <a:lnTo>
                        <a:pt x="227" y="2"/>
                      </a:lnTo>
                      <a:lnTo>
                        <a:pt x="0" y="0"/>
                      </a:lnTo>
                      <a:close/>
                    </a:path>
                  </a:pathLst>
                </a:custGeom>
                <a:solidFill>
                  <a:srgbClr val="303333"/>
                </a:solidFill>
                <a:ln w="9525">
                  <a:noFill/>
                  <a:round/>
                  <a:headEnd/>
                  <a:tailEnd/>
                </a:ln>
              </p:spPr>
              <p:txBody>
                <a:bodyPr/>
                <a:lstStyle/>
                <a:p>
                  <a:pPr algn="l" rtl="0"/>
                  <a:endParaRPr lang="en-US"/>
                </a:p>
              </p:txBody>
            </p:sp>
            <p:sp>
              <p:nvSpPr>
                <p:cNvPr id="24886" name="Freeform 144"/>
                <p:cNvSpPr>
                  <a:spLocks/>
                </p:cNvSpPr>
                <p:nvPr/>
              </p:nvSpPr>
              <p:spPr bwMode="auto">
                <a:xfrm>
                  <a:off x="2520" y="2165"/>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4887" name="Freeform 145"/>
                <p:cNvSpPr>
                  <a:spLocks/>
                </p:cNvSpPr>
                <p:nvPr/>
              </p:nvSpPr>
              <p:spPr bwMode="auto">
                <a:xfrm>
                  <a:off x="2536" y="2124"/>
                  <a:ext cx="227" cy="7"/>
                </a:xfrm>
                <a:custGeom>
                  <a:avLst/>
                  <a:gdLst>
                    <a:gd name="T0" fmla="*/ 0 w 227"/>
                    <a:gd name="T1" fmla="*/ 0 h 7"/>
                    <a:gd name="T2" fmla="*/ 0 w 227"/>
                    <a:gd name="T3" fmla="*/ 6 h 7"/>
                    <a:gd name="T4" fmla="*/ 227 w 227"/>
                    <a:gd name="T5" fmla="*/ 7 h 7"/>
                    <a:gd name="T6" fmla="*/ 227 w 227"/>
                    <a:gd name="T7" fmla="*/ 1 h 7"/>
                    <a:gd name="T8" fmla="*/ 0 w 227"/>
                    <a:gd name="T9" fmla="*/ 0 h 7"/>
                    <a:gd name="T10" fmla="*/ 0 60000 65536"/>
                    <a:gd name="T11" fmla="*/ 0 60000 65536"/>
                    <a:gd name="T12" fmla="*/ 0 60000 65536"/>
                    <a:gd name="T13" fmla="*/ 0 60000 65536"/>
                    <a:gd name="T14" fmla="*/ 0 60000 65536"/>
                    <a:gd name="T15" fmla="*/ 0 w 227"/>
                    <a:gd name="T16" fmla="*/ 0 h 7"/>
                    <a:gd name="T17" fmla="*/ 227 w 227"/>
                    <a:gd name="T18" fmla="*/ 7 h 7"/>
                  </a:gdLst>
                  <a:ahLst/>
                  <a:cxnLst>
                    <a:cxn ang="T10">
                      <a:pos x="T0" y="T1"/>
                    </a:cxn>
                    <a:cxn ang="T11">
                      <a:pos x="T2" y="T3"/>
                    </a:cxn>
                    <a:cxn ang="T12">
                      <a:pos x="T4" y="T5"/>
                    </a:cxn>
                    <a:cxn ang="T13">
                      <a:pos x="T6" y="T7"/>
                    </a:cxn>
                    <a:cxn ang="T14">
                      <a:pos x="T8" y="T9"/>
                    </a:cxn>
                  </a:cxnLst>
                  <a:rect l="T15" t="T16" r="T17" b="T18"/>
                  <a:pathLst>
                    <a:path w="227" h="7">
                      <a:moveTo>
                        <a:pt x="0" y="0"/>
                      </a:moveTo>
                      <a:lnTo>
                        <a:pt x="0" y="6"/>
                      </a:lnTo>
                      <a:lnTo>
                        <a:pt x="227" y="7"/>
                      </a:lnTo>
                      <a:lnTo>
                        <a:pt x="227" y="1"/>
                      </a:lnTo>
                      <a:lnTo>
                        <a:pt x="0" y="0"/>
                      </a:lnTo>
                      <a:close/>
                    </a:path>
                  </a:pathLst>
                </a:custGeom>
                <a:solidFill>
                  <a:srgbClr val="303333"/>
                </a:solidFill>
                <a:ln w="9525">
                  <a:noFill/>
                  <a:round/>
                  <a:headEnd/>
                  <a:tailEnd/>
                </a:ln>
              </p:spPr>
              <p:txBody>
                <a:bodyPr/>
                <a:lstStyle/>
                <a:p>
                  <a:pPr algn="l" rtl="0"/>
                  <a:endParaRPr lang="en-US"/>
                </a:p>
              </p:txBody>
            </p:sp>
            <p:sp>
              <p:nvSpPr>
                <p:cNvPr id="24888" name="Freeform 146"/>
                <p:cNvSpPr>
                  <a:spLocks/>
                </p:cNvSpPr>
                <p:nvPr/>
              </p:nvSpPr>
              <p:spPr bwMode="auto">
                <a:xfrm>
                  <a:off x="2520" y="2123"/>
                  <a:ext cx="16" cy="21"/>
                </a:xfrm>
                <a:custGeom>
                  <a:avLst/>
                  <a:gdLst>
                    <a:gd name="T0" fmla="*/ 16 w 16"/>
                    <a:gd name="T1" fmla="*/ 1 h 21"/>
                    <a:gd name="T2" fmla="*/ 0 w 16"/>
                    <a:gd name="T3" fmla="*/ 0 h 21"/>
                    <a:gd name="T4" fmla="*/ 0 w 16"/>
                    <a:gd name="T5" fmla="*/ 21 h 21"/>
                    <a:gd name="T6" fmla="*/ 16 w 16"/>
                    <a:gd name="T7" fmla="*/ 8 h 21"/>
                    <a:gd name="T8" fmla="*/ 16 w 16"/>
                    <a:gd name="T9" fmla="*/ 1 h 21"/>
                    <a:gd name="T10" fmla="*/ 0 60000 65536"/>
                    <a:gd name="T11" fmla="*/ 0 60000 65536"/>
                    <a:gd name="T12" fmla="*/ 0 60000 65536"/>
                    <a:gd name="T13" fmla="*/ 0 60000 65536"/>
                    <a:gd name="T14" fmla="*/ 0 60000 65536"/>
                    <a:gd name="T15" fmla="*/ 0 w 16"/>
                    <a:gd name="T16" fmla="*/ 0 h 21"/>
                    <a:gd name="T17" fmla="*/ 16 w 16"/>
                    <a:gd name="T18" fmla="*/ 21 h 21"/>
                  </a:gdLst>
                  <a:ahLst/>
                  <a:cxnLst>
                    <a:cxn ang="T10">
                      <a:pos x="T0" y="T1"/>
                    </a:cxn>
                    <a:cxn ang="T11">
                      <a:pos x="T2" y="T3"/>
                    </a:cxn>
                    <a:cxn ang="T12">
                      <a:pos x="T4" y="T5"/>
                    </a:cxn>
                    <a:cxn ang="T13">
                      <a:pos x="T6" y="T7"/>
                    </a:cxn>
                    <a:cxn ang="T14">
                      <a:pos x="T8" y="T9"/>
                    </a:cxn>
                  </a:cxnLst>
                  <a:rect l="T15" t="T16" r="T17" b="T18"/>
                  <a:pathLst>
                    <a:path w="16" h="21">
                      <a:moveTo>
                        <a:pt x="16" y="1"/>
                      </a:moveTo>
                      <a:lnTo>
                        <a:pt x="0" y="0"/>
                      </a:lnTo>
                      <a:lnTo>
                        <a:pt x="0" y="21"/>
                      </a:lnTo>
                      <a:lnTo>
                        <a:pt x="16" y="8"/>
                      </a:lnTo>
                      <a:lnTo>
                        <a:pt x="16" y="1"/>
                      </a:lnTo>
                      <a:close/>
                    </a:path>
                  </a:pathLst>
                </a:custGeom>
                <a:solidFill>
                  <a:srgbClr val="000000"/>
                </a:solidFill>
                <a:ln w="9525">
                  <a:noFill/>
                  <a:round/>
                  <a:headEnd/>
                  <a:tailEnd/>
                </a:ln>
              </p:spPr>
              <p:txBody>
                <a:bodyPr/>
                <a:lstStyle/>
                <a:p>
                  <a:pPr algn="l" rtl="0"/>
                  <a:endParaRPr lang="en-US"/>
                </a:p>
              </p:txBody>
            </p:sp>
            <p:sp>
              <p:nvSpPr>
                <p:cNvPr id="24889" name="Freeform 147"/>
                <p:cNvSpPr>
                  <a:spLocks/>
                </p:cNvSpPr>
                <p:nvPr/>
              </p:nvSpPr>
              <p:spPr bwMode="auto">
                <a:xfrm>
                  <a:off x="2536" y="2082"/>
                  <a:ext cx="226" cy="8"/>
                </a:xfrm>
                <a:custGeom>
                  <a:avLst/>
                  <a:gdLst>
                    <a:gd name="T0" fmla="*/ 1 w 226"/>
                    <a:gd name="T1" fmla="*/ 0 h 8"/>
                    <a:gd name="T2" fmla="*/ 0 w 226"/>
                    <a:gd name="T3" fmla="*/ 8 h 8"/>
                    <a:gd name="T4" fmla="*/ 226 w 226"/>
                    <a:gd name="T5" fmla="*/ 7 h 8"/>
                    <a:gd name="T6" fmla="*/ 226 w 226"/>
                    <a:gd name="T7" fmla="*/ 2 h 8"/>
                    <a:gd name="T8" fmla="*/ 1 w 226"/>
                    <a:gd name="T9" fmla="*/ 0 h 8"/>
                    <a:gd name="T10" fmla="*/ 0 60000 65536"/>
                    <a:gd name="T11" fmla="*/ 0 60000 65536"/>
                    <a:gd name="T12" fmla="*/ 0 60000 65536"/>
                    <a:gd name="T13" fmla="*/ 0 60000 65536"/>
                    <a:gd name="T14" fmla="*/ 0 60000 65536"/>
                    <a:gd name="T15" fmla="*/ 0 w 226"/>
                    <a:gd name="T16" fmla="*/ 0 h 8"/>
                    <a:gd name="T17" fmla="*/ 226 w 226"/>
                    <a:gd name="T18" fmla="*/ 8 h 8"/>
                  </a:gdLst>
                  <a:ahLst/>
                  <a:cxnLst>
                    <a:cxn ang="T10">
                      <a:pos x="T0" y="T1"/>
                    </a:cxn>
                    <a:cxn ang="T11">
                      <a:pos x="T2" y="T3"/>
                    </a:cxn>
                    <a:cxn ang="T12">
                      <a:pos x="T4" y="T5"/>
                    </a:cxn>
                    <a:cxn ang="T13">
                      <a:pos x="T6" y="T7"/>
                    </a:cxn>
                    <a:cxn ang="T14">
                      <a:pos x="T8" y="T9"/>
                    </a:cxn>
                  </a:cxnLst>
                  <a:rect l="T15" t="T16" r="T17" b="T18"/>
                  <a:pathLst>
                    <a:path w="226" h="8">
                      <a:moveTo>
                        <a:pt x="1" y="0"/>
                      </a:moveTo>
                      <a:lnTo>
                        <a:pt x="0" y="8"/>
                      </a:lnTo>
                      <a:lnTo>
                        <a:pt x="226" y="7"/>
                      </a:lnTo>
                      <a:lnTo>
                        <a:pt x="226" y="2"/>
                      </a:lnTo>
                      <a:lnTo>
                        <a:pt x="1" y="0"/>
                      </a:lnTo>
                      <a:close/>
                    </a:path>
                  </a:pathLst>
                </a:custGeom>
                <a:solidFill>
                  <a:srgbClr val="303333"/>
                </a:solidFill>
                <a:ln w="9525">
                  <a:noFill/>
                  <a:round/>
                  <a:headEnd/>
                  <a:tailEnd/>
                </a:ln>
              </p:spPr>
              <p:txBody>
                <a:bodyPr/>
                <a:lstStyle/>
                <a:p>
                  <a:pPr algn="l" rtl="0"/>
                  <a:endParaRPr lang="en-US"/>
                </a:p>
              </p:txBody>
            </p:sp>
            <p:sp>
              <p:nvSpPr>
                <p:cNvPr id="24890" name="Freeform 148"/>
                <p:cNvSpPr>
                  <a:spLocks/>
                </p:cNvSpPr>
                <p:nvPr/>
              </p:nvSpPr>
              <p:spPr bwMode="auto">
                <a:xfrm>
                  <a:off x="2520" y="2083"/>
                  <a:ext cx="16" cy="20"/>
                </a:xfrm>
                <a:custGeom>
                  <a:avLst/>
                  <a:gdLst>
                    <a:gd name="T0" fmla="*/ 16 w 16"/>
                    <a:gd name="T1" fmla="*/ 0 h 20"/>
                    <a:gd name="T2" fmla="*/ 0 w 16"/>
                    <a:gd name="T3" fmla="*/ 0 h 20"/>
                    <a:gd name="T4" fmla="*/ 0 w 16"/>
                    <a:gd name="T5" fmla="*/ 20 h 20"/>
                    <a:gd name="T6" fmla="*/ 16 w 16"/>
                    <a:gd name="T7" fmla="*/ 7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7"/>
                      </a:lnTo>
                      <a:lnTo>
                        <a:pt x="16" y="0"/>
                      </a:lnTo>
                      <a:close/>
                    </a:path>
                  </a:pathLst>
                </a:custGeom>
                <a:solidFill>
                  <a:srgbClr val="000000"/>
                </a:solidFill>
                <a:ln w="9525">
                  <a:noFill/>
                  <a:round/>
                  <a:headEnd/>
                  <a:tailEnd/>
                </a:ln>
              </p:spPr>
              <p:txBody>
                <a:bodyPr/>
                <a:lstStyle/>
                <a:p>
                  <a:pPr algn="l" rtl="0"/>
                  <a:endParaRPr lang="en-US"/>
                </a:p>
              </p:txBody>
            </p:sp>
            <p:sp>
              <p:nvSpPr>
                <p:cNvPr id="24891" name="Freeform 149"/>
                <p:cNvSpPr>
                  <a:spLocks/>
                </p:cNvSpPr>
                <p:nvPr/>
              </p:nvSpPr>
              <p:spPr bwMode="auto">
                <a:xfrm>
                  <a:off x="2536" y="2247"/>
                  <a:ext cx="227" cy="11"/>
                </a:xfrm>
                <a:custGeom>
                  <a:avLst/>
                  <a:gdLst>
                    <a:gd name="T0" fmla="*/ 0 w 227"/>
                    <a:gd name="T1" fmla="*/ 0 h 11"/>
                    <a:gd name="T2" fmla="*/ 1 w 227"/>
                    <a:gd name="T3" fmla="*/ 7 h 11"/>
                    <a:gd name="T4" fmla="*/ 227 w 227"/>
                    <a:gd name="T5" fmla="*/ 11 h 11"/>
                    <a:gd name="T6" fmla="*/ 226 w 227"/>
                    <a:gd name="T7" fmla="*/ 5 h 11"/>
                    <a:gd name="T8" fmla="*/ 0 w 227"/>
                    <a:gd name="T9" fmla="*/ 0 h 11"/>
                    <a:gd name="T10" fmla="*/ 0 60000 65536"/>
                    <a:gd name="T11" fmla="*/ 0 60000 65536"/>
                    <a:gd name="T12" fmla="*/ 0 60000 65536"/>
                    <a:gd name="T13" fmla="*/ 0 60000 65536"/>
                    <a:gd name="T14" fmla="*/ 0 60000 65536"/>
                    <a:gd name="T15" fmla="*/ 0 w 227"/>
                    <a:gd name="T16" fmla="*/ 0 h 11"/>
                    <a:gd name="T17" fmla="*/ 227 w 227"/>
                    <a:gd name="T18" fmla="*/ 11 h 11"/>
                  </a:gdLst>
                  <a:ahLst/>
                  <a:cxnLst>
                    <a:cxn ang="T10">
                      <a:pos x="T0" y="T1"/>
                    </a:cxn>
                    <a:cxn ang="T11">
                      <a:pos x="T2" y="T3"/>
                    </a:cxn>
                    <a:cxn ang="T12">
                      <a:pos x="T4" y="T5"/>
                    </a:cxn>
                    <a:cxn ang="T13">
                      <a:pos x="T6" y="T7"/>
                    </a:cxn>
                    <a:cxn ang="T14">
                      <a:pos x="T8" y="T9"/>
                    </a:cxn>
                  </a:cxnLst>
                  <a:rect l="T15" t="T16" r="T17" b="T18"/>
                  <a:pathLst>
                    <a:path w="227" h="11">
                      <a:moveTo>
                        <a:pt x="0" y="0"/>
                      </a:moveTo>
                      <a:lnTo>
                        <a:pt x="1" y="7"/>
                      </a:lnTo>
                      <a:lnTo>
                        <a:pt x="227" y="11"/>
                      </a:lnTo>
                      <a:lnTo>
                        <a:pt x="226" y="5"/>
                      </a:lnTo>
                      <a:lnTo>
                        <a:pt x="0" y="0"/>
                      </a:lnTo>
                      <a:close/>
                    </a:path>
                  </a:pathLst>
                </a:custGeom>
                <a:solidFill>
                  <a:srgbClr val="303333"/>
                </a:solidFill>
                <a:ln w="9525">
                  <a:noFill/>
                  <a:round/>
                  <a:headEnd/>
                  <a:tailEnd/>
                </a:ln>
              </p:spPr>
              <p:txBody>
                <a:bodyPr/>
                <a:lstStyle/>
                <a:p>
                  <a:pPr algn="l" rtl="0"/>
                  <a:endParaRPr lang="en-US"/>
                </a:p>
              </p:txBody>
            </p:sp>
            <p:sp>
              <p:nvSpPr>
                <p:cNvPr id="24892" name="Freeform 150"/>
                <p:cNvSpPr>
                  <a:spLocks/>
                </p:cNvSpPr>
                <p:nvPr/>
              </p:nvSpPr>
              <p:spPr bwMode="auto">
                <a:xfrm>
                  <a:off x="2520" y="2247"/>
                  <a:ext cx="17" cy="20"/>
                </a:xfrm>
                <a:custGeom>
                  <a:avLst/>
                  <a:gdLst>
                    <a:gd name="T0" fmla="*/ 16 w 17"/>
                    <a:gd name="T1" fmla="*/ 0 h 20"/>
                    <a:gd name="T2" fmla="*/ 0 w 17"/>
                    <a:gd name="T3" fmla="*/ 0 h 20"/>
                    <a:gd name="T4" fmla="*/ 0 w 17"/>
                    <a:gd name="T5" fmla="*/ 20 h 20"/>
                    <a:gd name="T6" fmla="*/ 17 w 17"/>
                    <a:gd name="T7" fmla="*/ 6 h 20"/>
                    <a:gd name="T8" fmla="*/ 16 w 17"/>
                    <a:gd name="T9" fmla="*/ 0 h 20"/>
                    <a:gd name="T10" fmla="*/ 0 60000 65536"/>
                    <a:gd name="T11" fmla="*/ 0 60000 65536"/>
                    <a:gd name="T12" fmla="*/ 0 60000 65536"/>
                    <a:gd name="T13" fmla="*/ 0 60000 65536"/>
                    <a:gd name="T14" fmla="*/ 0 60000 65536"/>
                    <a:gd name="T15" fmla="*/ 0 w 17"/>
                    <a:gd name="T16" fmla="*/ 0 h 20"/>
                    <a:gd name="T17" fmla="*/ 17 w 17"/>
                    <a:gd name="T18" fmla="*/ 20 h 20"/>
                  </a:gdLst>
                  <a:ahLst/>
                  <a:cxnLst>
                    <a:cxn ang="T10">
                      <a:pos x="T0" y="T1"/>
                    </a:cxn>
                    <a:cxn ang="T11">
                      <a:pos x="T2" y="T3"/>
                    </a:cxn>
                    <a:cxn ang="T12">
                      <a:pos x="T4" y="T5"/>
                    </a:cxn>
                    <a:cxn ang="T13">
                      <a:pos x="T6" y="T7"/>
                    </a:cxn>
                    <a:cxn ang="T14">
                      <a:pos x="T8" y="T9"/>
                    </a:cxn>
                  </a:cxnLst>
                  <a:rect l="T15" t="T16" r="T17" b="T18"/>
                  <a:pathLst>
                    <a:path w="17" h="20">
                      <a:moveTo>
                        <a:pt x="16" y="0"/>
                      </a:moveTo>
                      <a:lnTo>
                        <a:pt x="0" y="0"/>
                      </a:lnTo>
                      <a:lnTo>
                        <a:pt x="0" y="20"/>
                      </a:lnTo>
                      <a:lnTo>
                        <a:pt x="17" y="6"/>
                      </a:lnTo>
                      <a:lnTo>
                        <a:pt x="16" y="0"/>
                      </a:lnTo>
                      <a:close/>
                    </a:path>
                  </a:pathLst>
                </a:custGeom>
                <a:solidFill>
                  <a:srgbClr val="000000"/>
                </a:solidFill>
                <a:ln w="9525">
                  <a:noFill/>
                  <a:round/>
                  <a:headEnd/>
                  <a:tailEnd/>
                </a:ln>
              </p:spPr>
              <p:txBody>
                <a:bodyPr/>
                <a:lstStyle/>
                <a:p>
                  <a:pPr algn="l" rtl="0"/>
                  <a:endParaRPr lang="en-US"/>
                </a:p>
              </p:txBody>
            </p:sp>
            <p:sp>
              <p:nvSpPr>
                <p:cNvPr id="24893" name="Freeform 151"/>
                <p:cNvSpPr>
                  <a:spLocks/>
                </p:cNvSpPr>
                <p:nvPr/>
              </p:nvSpPr>
              <p:spPr bwMode="auto">
                <a:xfrm>
                  <a:off x="2520" y="2411"/>
                  <a:ext cx="16" cy="20"/>
                </a:xfrm>
                <a:custGeom>
                  <a:avLst/>
                  <a:gdLst>
                    <a:gd name="T0" fmla="*/ 16 w 16"/>
                    <a:gd name="T1" fmla="*/ 0 h 20"/>
                    <a:gd name="T2" fmla="*/ 0 w 16"/>
                    <a:gd name="T3" fmla="*/ 0 h 20"/>
                    <a:gd name="T4" fmla="*/ 0 w 16"/>
                    <a:gd name="T5" fmla="*/ 20 h 20"/>
                    <a:gd name="T6" fmla="*/ 16 w 16"/>
                    <a:gd name="T7" fmla="*/ 6 h 20"/>
                    <a:gd name="T8" fmla="*/ 16 w 16"/>
                    <a:gd name="T9" fmla="*/ 0 h 20"/>
                    <a:gd name="T10" fmla="*/ 0 60000 65536"/>
                    <a:gd name="T11" fmla="*/ 0 60000 65536"/>
                    <a:gd name="T12" fmla="*/ 0 60000 65536"/>
                    <a:gd name="T13" fmla="*/ 0 60000 65536"/>
                    <a:gd name="T14" fmla="*/ 0 60000 65536"/>
                    <a:gd name="T15" fmla="*/ 0 w 16"/>
                    <a:gd name="T16" fmla="*/ 0 h 20"/>
                    <a:gd name="T17" fmla="*/ 16 w 16"/>
                    <a:gd name="T18" fmla="*/ 20 h 20"/>
                  </a:gdLst>
                  <a:ahLst/>
                  <a:cxnLst>
                    <a:cxn ang="T10">
                      <a:pos x="T0" y="T1"/>
                    </a:cxn>
                    <a:cxn ang="T11">
                      <a:pos x="T2" y="T3"/>
                    </a:cxn>
                    <a:cxn ang="T12">
                      <a:pos x="T4" y="T5"/>
                    </a:cxn>
                    <a:cxn ang="T13">
                      <a:pos x="T6" y="T7"/>
                    </a:cxn>
                    <a:cxn ang="T14">
                      <a:pos x="T8" y="T9"/>
                    </a:cxn>
                  </a:cxnLst>
                  <a:rect l="T15" t="T16" r="T17" b="T18"/>
                  <a:pathLst>
                    <a:path w="16" h="20">
                      <a:moveTo>
                        <a:pt x="16" y="0"/>
                      </a:moveTo>
                      <a:lnTo>
                        <a:pt x="0" y="0"/>
                      </a:lnTo>
                      <a:lnTo>
                        <a:pt x="0" y="20"/>
                      </a:lnTo>
                      <a:lnTo>
                        <a:pt x="16" y="6"/>
                      </a:lnTo>
                      <a:lnTo>
                        <a:pt x="16" y="0"/>
                      </a:lnTo>
                      <a:close/>
                    </a:path>
                  </a:pathLst>
                </a:custGeom>
                <a:solidFill>
                  <a:srgbClr val="000000"/>
                </a:solidFill>
                <a:ln w="9525">
                  <a:noFill/>
                  <a:round/>
                  <a:headEnd/>
                  <a:tailEnd/>
                </a:ln>
              </p:spPr>
              <p:txBody>
                <a:bodyPr/>
                <a:lstStyle/>
                <a:p>
                  <a:pPr algn="l" rtl="0"/>
                  <a:endParaRPr lang="en-US"/>
                </a:p>
              </p:txBody>
            </p:sp>
            <p:sp>
              <p:nvSpPr>
                <p:cNvPr id="24894" name="Freeform 152"/>
                <p:cNvSpPr>
                  <a:spLocks/>
                </p:cNvSpPr>
                <p:nvPr/>
              </p:nvSpPr>
              <p:spPr bwMode="auto">
                <a:xfrm>
                  <a:off x="2568" y="2055"/>
                  <a:ext cx="25" cy="19"/>
                </a:xfrm>
                <a:custGeom>
                  <a:avLst/>
                  <a:gdLst>
                    <a:gd name="T0" fmla="*/ 25 w 25"/>
                    <a:gd name="T1" fmla="*/ 0 h 19"/>
                    <a:gd name="T2" fmla="*/ 0 w 25"/>
                    <a:gd name="T3" fmla="*/ 19 h 19"/>
                    <a:gd name="T4" fmla="*/ 7 w 25"/>
                    <a:gd name="T5" fmla="*/ 19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7" y="19"/>
                      </a:lnTo>
                      <a:lnTo>
                        <a:pt x="24" y="5"/>
                      </a:lnTo>
                      <a:lnTo>
                        <a:pt x="25" y="0"/>
                      </a:lnTo>
                      <a:close/>
                    </a:path>
                  </a:pathLst>
                </a:custGeom>
                <a:solidFill>
                  <a:srgbClr val="0F1E30"/>
                </a:solidFill>
                <a:ln w="9525">
                  <a:noFill/>
                  <a:round/>
                  <a:headEnd/>
                  <a:tailEnd/>
                </a:ln>
              </p:spPr>
              <p:txBody>
                <a:bodyPr/>
                <a:lstStyle/>
                <a:p>
                  <a:pPr algn="l" rtl="0"/>
                  <a:endParaRPr lang="en-US"/>
                </a:p>
              </p:txBody>
            </p:sp>
            <p:sp>
              <p:nvSpPr>
                <p:cNvPr id="24895" name="Freeform 153"/>
                <p:cNvSpPr>
                  <a:spLocks/>
                </p:cNvSpPr>
                <p:nvPr/>
              </p:nvSpPr>
              <p:spPr bwMode="auto">
                <a:xfrm>
                  <a:off x="2627" y="2055"/>
                  <a:ext cx="25" cy="19"/>
                </a:xfrm>
                <a:custGeom>
                  <a:avLst/>
                  <a:gdLst>
                    <a:gd name="T0" fmla="*/ 25 w 25"/>
                    <a:gd name="T1" fmla="*/ 0 h 19"/>
                    <a:gd name="T2" fmla="*/ 0 w 25"/>
                    <a:gd name="T3" fmla="*/ 19 h 19"/>
                    <a:gd name="T4" fmla="*/ 8 w 25"/>
                    <a:gd name="T5" fmla="*/ 18 h 19"/>
                    <a:gd name="T6" fmla="*/ 24 w 25"/>
                    <a:gd name="T7" fmla="*/ 5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19"/>
                      </a:lnTo>
                      <a:lnTo>
                        <a:pt x="8" y="18"/>
                      </a:lnTo>
                      <a:lnTo>
                        <a:pt x="24" y="5"/>
                      </a:lnTo>
                      <a:lnTo>
                        <a:pt x="25" y="0"/>
                      </a:lnTo>
                      <a:close/>
                    </a:path>
                  </a:pathLst>
                </a:custGeom>
                <a:solidFill>
                  <a:srgbClr val="0F1E30"/>
                </a:solidFill>
                <a:ln w="9525">
                  <a:noFill/>
                  <a:round/>
                  <a:headEnd/>
                  <a:tailEnd/>
                </a:ln>
              </p:spPr>
              <p:txBody>
                <a:bodyPr/>
                <a:lstStyle/>
                <a:p>
                  <a:pPr algn="l" rtl="0"/>
                  <a:endParaRPr lang="en-US"/>
                </a:p>
              </p:txBody>
            </p:sp>
            <p:sp>
              <p:nvSpPr>
                <p:cNvPr id="24896" name="Freeform 154"/>
                <p:cNvSpPr>
                  <a:spLocks/>
                </p:cNvSpPr>
                <p:nvPr/>
              </p:nvSpPr>
              <p:spPr bwMode="auto">
                <a:xfrm>
                  <a:off x="2690" y="2055"/>
                  <a:ext cx="21" cy="19"/>
                </a:xfrm>
                <a:custGeom>
                  <a:avLst/>
                  <a:gdLst>
                    <a:gd name="T0" fmla="*/ 21 w 21"/>
                    <a:gd name="T1" fmla="*/ 0 h 19"/>
                    <a:gd name="T2" fmla="*/ 0 w 21"/>
                    <a:gd name="T3" fmla="*/ 19 h 19"/>
                    <a:gd name="T4" fmla="*/ 7 w 21"/>
                    <a:gd name="T5" fmla="*/ 19 h 19"/>
                    <a:gd name="T6" fmla="*/ 21 w 21"/>
                    <a:gd name="T7" fmla="*/ 5 h 19"/>
                    <a:gd name="T8" fmla="*/ 21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21" y="0"/>
                      </a:moveTo>
                      <a:lnTo>
                        <a:pt x="0" y="19"/>
                      </a:lnTo>
                      <a:lnTo>
                        <a:pt x="7" y="19"/>
                      </a:lnTo>
                      <a:lnTo>
                        <a:pt x="21" y="5"/>
                      </a:lnTo>
                      <a:lnTo>
                        <a:pt x="21" y="0"/>
                      </a:lnTo>
                      <a:close/>
                    </a:path>
                  </a:pathLst>
                </a:custGeom>
                <a:solidFill>
                  <a:srgbClr val="0F1E30"/>
                </a:solidFill>
                <a:ln w="9525">
                  <a:noFill/>
                  <a:round/>
                  <a:headEnd/>
                  <a:tailEnd/>
                </a:ln>
              </p:spPr>
              <p:txBody>
                <a:bodyPr/>
                <a:lstStyle/>
                <a:p>
                  <a:pPr algn="l" rtl="0"/>
                  <a:endParaRPr lang="en-US"/>
                </a:p>
              </p:txBody>
            </p:sp>
            <p:sp>
              <p:nvSpPr>
                <p:cNvPr id="24897" name="Freeform 155"/>
                <p:cNvSpPr>
                  <a:spLocks/>
                </p:cNvSpPr>
                <p:nvPr/>
              </p:nvSpPr>
              <p:spPr bwMode="auto">
                <a:xfrm>
                  <a:off x="2592" y="2055"/>
                  <a:ext cx="15" cy="18"/>
                </a:xfrm>
                <a:custGeom>
                  <a:avLst/>
                  <a:gdLst>
                    <a:gd name="T0" fmla="*/ 1 w 15"/>
                    <a:gd name="T1" fmla="*/ 0 h 18"/>
                    <a:gd name="T2" fmla="*/ 0 w 15"/>
                    <a:gd name="T3" fmla="*/ 5 h 18"/>
                    <a:gd name="T4" fmla="*/ 9 w 15"/>
                    <a:gd name="T5" fmla="*/ 18 h 18"/>
                    <a:gd name="T6" fmla="*/ 15 w 15"/>
                    <a:gd name="T7" fmla="*/ 18 h 18"/>
                    <a:gd name="T8" fmla="*/ 1 w 15"/>
                    <a:gd name="T9" fmla="*/ 0 h 18"/>
                    <a:gd name="T10" fmla="*/ 0 60000 65536"/>
                    <a:gd name="T11" fmla="*/ 0 60000 65536"/>
                    <a:gd name="T12" fmla="*/ 0 60000 65536"/>
                    <a:gd name="T13" fmla="*/ 0 60000 65536"/>
                    <a:gd name="T14" fmla="*/ 0 60000 65536"/>
                    <a:gd name="T15" fmla="*/ 0 w 15"/>
                    <a:gd name="T16" fmla="*/ 0 h 18"/>
                    <a:gd name="T17" fmla="*/ 15 w 15"/>
                    <a:gd name="T18" fmla="*/ 18 h 18"/>
                  </a:gdLst>
                  <a:ahLst/>
                  <a:cxnLst>
                    <a:cxn ang="T10">
                      <a:pos x="T0" y="T1"/>
                    </a:cxn>
                    <a:cxn ang="T11">
                      <a:pos x="T2" y="T3"/>
                    </a:cxn>
                    <a:cxn ang="T12">
                      <a:pos x="T4" y="T5"/>
                    </a:cxn>
                    <a:cxn ang="T13">
                      <a:pos x="T6" y="T7"/>
                    </a:cxn>
                    <a:cxn ang="T14">
                      <a:pos x="T8" y="T9"/>
                    </a:cxn>
                  </a:cxnLst>
                  <a:rect l="T15" t="T16" r="T17" b="T18"/>
                  <a:pathLst>
                    <a:path w="15" h="18">
                      <a:moveTo>
                        <a:pt x="1" y="0"/>
                      </a:moveTo>
                      <a:lnTo>
                        <a:pt x="0" y="5"/>
                      </a:lnTo>
                      <a:lnTo>
                        <a:pt x="9" y="18"/>
                      </a:lnTo>
                      <a:lnTo>
                        <a:pt x="15" y="18"/>
                      </a:lnTo>
                      <a:lnTo>
                        <a:pt x="1" y="0"/>
                      </a:lnTo>
                      <a:close/>
                    </a:path>
                  </a:pathLst>
                </a:custGeom>
                <a:solidFill>
                  <a:srgbClr val="617087"/>
                </a:solidFill>
                <a:ln w="9525">
                  <a:noFill/>
                  <a:round/>
                  <a:headEnd/>
                  <a:tailEnd/>
                </a:ln>
              </p:spPr>
              <p:txBody>
                <a:bodyPr/>
                <a:lstStyle/>
                <a:p>
                  <a:pPr algn="l" rtl="0"/>
                  <a:endParaRPr lang="en-US"/>
                </a:p>
              </p:txBody>
            </p:sp>
            <p:sp>
              <p:nvSpPr>
                <p:cNvPr id="24898" name="Freeform 156"/>
                <p:cNvSpPr>
                  <a:spLocks/>
                </p:cNvSpPr>
                <p:nvPr/>
              </p:nvSpPr>
              <p:spPr bwMode="auto">
                <a:xfrm>
                  <a:off x="2651" y="2055"/>
                  <a:ext cx="19" cy="18"/>
                </a:xfrm>
                <a:custGeom>
                  <a:avLst/>
                  <a:gdLst>
                    <a:gd name="T0" fmla="*/ 1 w 19"/>
                    <a:gd name="T1" fmla="*/ 0 h 18"/>
                    <a:gd name="T2" fmla="*/ 0 w 19"/>
                    <a:gd name="T3" fmla="*/ 5 h 18"/>
                    <a:gd name="T4" fmla="*/ 12 w 19"/>
                    <a:gd name="T5" fmla="*/ 18 h 18"/>
                    <a:gd name="T6" fmla="*/ 19 w 19"/>
                    <a:gd name="T7" fmla="*/ 18 h 18"/>
                    <a:gd name="T8" fmla="*/ 1 w 19"/>
                    <a:gd name="T9" fmla="*/ 0 h 18"/>
                    <a:gd name="T10" fmla="*/ 0 60000 65536"/>
                    <a:gd name="T11" fmla="*/ 0 60000 65536"/>
                    <a:gd name="T12" fmla="*/ 0 60000 65536"/>
                    <a:gd name="T13" fmla="*/ 0 60000 65536"/>
                    <a:gd name="T14" fmla="*/ 0 60000 65536"/>
                    <a:gd name="T15" fmla="*/ 0 w 19"/>
                    <a:gd name="T16" fmla="*/ 0 h 18"/>
                    <a:gd name="T17" fmla="*/ 19 w 19"/>
                    <a:gd name="T18" fmla="*/ 18 h 18"/>
                  </a:gdLst>
                  <a:ahLst/>
                  <a:cxnLst>
                    <a:cxn ang="T10">
                      <a:pos x="T0" y="T1"/>
                    </a:cxn>
                    <a:cxn ang="T11">
                      <a:pos x="T2" y="T3"/>
                    </a:cxn>
                    <a:cxn ang="T12">
                      <a:pos x="T4" y="T5"/>
                    </a:cxn>
                    <a:cxn ang="T13">
                      <a:pos x="T6" y="T7"/>
                    </a:cxn>
                    <a:cxn ang="T14">
                      <a:pos x="T8" y="T9"/>
                    </a:cxn>
                  </a:cxnLst>
                  <a:rect l="T15" t="T16" r="T17" b="T18"/>
                  <a:pathLst>
                    <a:path w="19" h="18">
                      <a:moveTo>
                        <a:pt x="1" y="0"/>
                      </a:moveTo>
                      <a:lnTo>
                        <a:pt x="0" y="5"/>
                      </a:lnTo>
                      <a:lnTo>
                        <a:pt x="12" y="18"/>
                      </a:lnTo>
                      <a:lnTo>
                        <a:pt x="19" y="18"/>
                      </a:lnTo>
                      <a:lnTo>
                        <a:pt x="1" y="0"/>
                      </a:lnTo>
                      <a:close/>
                    </a:path>
                  </a:pathLst>
                </a:custGeom>
                <a:solidFill>
                  <a:srgbClr val="617087"/>
                </a:solidFill>
                <a:ln w="9525">
                  <a:noFill/>
                  <a:round/>
                  <a:headEnd/>
                  <a:tailEnd/>
                </a:ln>
              </p:spPr>
              <p:txBody>
                <a:bodyPr/>
                <a:lstStyle/>
                <a:p>
                  <a:pPr algn="l" rtl="0"/>
                  <a:endParaRPr lang="en-US"/>
                </a:p>
              </p:txBody>
            </p:sp>
            <p:sp>
              <p:nvSpPr>
                <p:cNvPr id="24899" name="Freeform 157"/>
                <p:cNvSpPr>
                  <a:spLocks/>
                </p:cNvSpPr>
                <p:nvPr/>
              </p:nvSpPr>
              <p:spPr bwMode="auto">
                <a:xfrm>
                  <a:off x="2537" y="2035"/>
                  <a:ext cx="226" cy="22"/>
                </a:xfrm>
                <a:custGeom>
                  <a:avLst/>
                  <a:gdLst>
                    <a:gd name="T0" fmla="*/ 9 w 226"/>
                    <a:gd name="T1" fmla="*/ 0 h 22"/>
                    <a:gd name="T2" fmla="*/ 0 w 226"/>
                    <a:gd name="T3" fmla="*/ 21 h 22"/>
                    <a:gd name="T4" fmla="*/ 225 w 226"/>
                    <a:gd name="T5" fmla="*/ 22 h 22"/>
                    <a:gd name="T6" fmla="*/ 226 w 226"/>
                    <a:gd name="T7" fmla="*/ 0 h 22"/>
                    <a:gd name="T8" fmla="*/ 9 w 226"/>
                    <a:gd name="T9" fmla="*/ 0 h 22"/>
                    <a:gd name="T10" fmla="*/ 0 60000 65536"/>
                    <a:gd name="T11" fmla="*/ 0 60000 65536"/>
                    <a:gd name="T12" fmla="*/ 0 60000 65536"/>
                    <a:gd name="T13" fmla="*/ 0 60000 65536"/>
                    <a:gd name="T14" fmla="*/ 0 60000 65536"/>
                    <a:gd name="T15" fmla="*/ 0 w 226"/>
                    <a:gd name="T16" fmla="*/ 0 h 22"/>
                    <a:gd name="T17" fmla="*/ 226 w 226"/>
                    <a:gd name="T18" fmla="*/ 22 h 22"/>
                  </a:gdLst>
                  <a:ahLst/>
                  <a:cxnLst>
                    <a:cxn ang="T10">
                      <a:pos x="T0" y="T1"/>
                    </a:cxn>
                    <a:cxn ang="T11">
                      <a:pos x="T2" y="T3"/>
                    </a:cxn>
                    <a:cxn ang="T12">
                      <a:pos x="T4" y="T5"/>
                    </a:cxn>
                    <a:cxn ang="T13">
                      <a:pos x="T6" y="T7"/>
                    </a:cxn>
                    <a:cxn ang="T14">
                      <a:pos x="T8" y="T9"/>
                    </a:cxn>
                  </a:cxnLst>
                  <a:rect l="T15" t="T16" r="T17" b="T18"/>
                  <a:pathLst>
                    <a:path w="226" h="22">
                      <a:moveTo>
                        <a:pt x="9" y="0"/>
                      </a:moveTo>
                      <a:lnTo>
                        <a:pt x="0" y="21"/>
                      </a:lnTo>
                      <a:lnTo>
                        <a:pt x="225" y="22"/>
                      </a:lnTo>
                      <a:lnTo>
                        <a:pt x="226" y="0"/>
                      </a:lnTo>
                      <a:lnTo>
                        <a:pt x="9" y="0"/>
                      </a:lnTo>
                      <a:close/>
                    </a:path>
                  </a:pathLst>
                </a:custGeom>
                <a:solidFill>
                  <a:srgbClr val="304259"/>
                </a:solidFill>
                <a:ln w="9525">
                  <a:noFill/>
                  <a:round/>
                  <a:headEnd/>
                  <a:tailEnd/>
                </a:ln>
              </p:spPr>
              <p:txBody>
                <a:bodyPr/>
                <a:lstStyle/>
                <a:p>
                  <a:pPr algn="l" rtl="0"/>
                  <a:endParaRPr lang="en-US"/>
                </a:p>
              </p:txBody>
            </p:sp>
            <p:sp>
              <p:nvSpPr>
                <p:cNvPr id="24900" name="Freeform 158"/>
                <p:cNvSpPr>
                  <a:spLocks/>
                </p:cNvSpPr>
                <p:nvPr/>
              </p:nvSpPr>
              <p:spPr bwMode="auto">
                <a:xfrm>
                  <a:off x="2546" y="2035"/>
                  <a:ext cx="217" cy="14"/>
                </a:xfrm>
                <a:custGeom>
                  <a:avLst/>
                  <a:gdLst>
                    <a:gd name="T0" fmla="*/ 0 w 217"/>
                    <a:gd name="T1" fmla="*/ 0 h 14"/>
                    <a:gd name="T2" fmla="*/ 0 w 217"/>
                    <a:gd name="T3" fmla="*/ 13 h 14"/>
                    <a:gd name="T4" fmla="*/ 216 w 217"/>
                    <a:gd name="T5" fmla="*/ 14 h 14"/>
                    <a:gd name="T6" fmla="*/ 217 w 217"/>
                    <a:gd name="T7" fmla="*/ 0 h 14"/>
                    <a:gd name="T8" fmla="*/ 0 w 217"/>
                    <a:gd name="T9" fmla="*/ 0 h 14"/>
                    <a:gd name="T10" fmla="*/ 0 60000 65536"/>
                    <a:gd name="T11" fmla="*/ 0 60000 65536"/>
                    <a:gd name="T12" fmla="*/ 0 60000 65536"/>
                    <a:gd name="T13" fmla="*/ 0 60000 65536"/>
                    <a:gd name="T14" fmla="*/ 0 60000 65536"/>
                    <a:gd name="T15" fmla="*/ 0 w 217"/>
                    <a:gd name="T16" fmla="*/ 0 h 14"/>
                    <a:gd name="T17" fmla="*/ 217 w 217"/>
                    <a:gd name="T18" fmla="*/ 14 h 14"/>
                  </a:gdLst>
                  <a:ahLst/>
                  <a:cxnLst>
                    <a:cxn ang="T10">
                      <a:pos x="T0" y="T1"/>
                    </a:cxn>
                    <a:cxn ang="T11">
                      <a:pos x="T2" y="T3"/>
                    </a:cxn>
                    <a:cxn ang="T12">
                      <a:pos x="T4" y="T5"/>
                    </a:cxn>
                    <a:cxn ang="T13">
                      <a:pos x="T6" y="T7"/>
                    </a:cxn>
                    <a:cxn ang="T14">
                      <a:pos x="T8" y="T9"/>
                    </a:cxn>
                  </a:cxnLst>
                  <a:rect l="T15" t="T16" r="T17" b="T18"/>
                  <a:pathLst>
                    <a:path w="217" h="14">
                      <a:moveTo>
                        <a:pt x="0" y="0"/>
                      </a:moveTo>
                      <a:lnTo>
                        <a:pt x="0" y="13"/>
                      </a:lnTo>
                      <a:lnTo>
                        <a:pt x="216" y="14"/>
                      </a:lnTo>
                      <a:lnTo>
                        <a:pt x="217" y="0"/>
                      </a:lnTo>
                      <a:lnTo>
                        <a:pt x="0" y="0"/>
                      </a:lnTo>
                      <a:close/>
                    </a:path>
                  </a:pathLst>
                </a:custGeom>
                <a:solidFill>
                  <a:srgbClr val="0F1E30"/>
                </a:solidFill>
                <a:ln w="9525">
                  <a:noFill/>
                  <a:round/>
                  <a:headEnd/>
                  <a:tailEnd/>
                </a:ln>
              </p:spPr>
              <p:txBody>
                <a:bodyPr/>
                <a:lstStyle/>
                <a:p>
                  <a:pPr algn="l" rtl="0"/>
                  <a:endParaRPr lang="en-US"/>
                </a:p>
              </p:txBody>
            </p:sp>
            <p:sp>
              <p:nvSpPr>
                <p:cNvPr id="24901" name="Freeform 159"/>
                <p:cNvSpPr>
                  <a:spLocks/>
                </p:cNvSpPr>
                <p:nvPr/>
              </p:nvSpPr>
              <p:spPr bwMode="auto">
                <a:xfrm>
                  <a:off x="2575" y="2060"/>
                  <a:ext cx="26" cy="14"/>
                </a:xfrm>
                <a:custGeom>
                  <a:avLst/>
                  <a:gdLst>
                    <a:gd name="T0" fmla="*/ 17 w 26"/>
                    <a:gd name="T1" fmla="*/ 0 h 14"/>
                    <a:gd name="T2" fmla="*/ 0 w 26"/>
                    <a:gd name="T3" fmla="*/ 14 h 14"/>
                    <a:gd name="T4" fmla="*/ 26 w 26"/>
                    <a:gd name="T5" fmla="*/ 13 h 14"/>
                    <a:gd name="T6" fmla="*/ 17 w 26"/>
                    <a:gd name="T7" fmla="*/ 0 h 14"/>
                    <a:gd name="T8" fmla="*/ 0 60000 65536"/>
                    <a:gd name="T9" fmla="*/ 0 60000 65536"/>
                    <a:gd name="T10" fmla="*/ 0 60000 65536"/>
                    <a:gd name="T11" fmla="*/ 0 60000 65536"/>
                    <a:gd name="T12" fmla="*/ 0 w 26"/>
                    <a:gd name="T13" fmla="*/ 0 h 14"/>
                    <a:gd name="T14" fmla="*/ 26 w 26"/>
                    <a:gd name="T15" fmla="*/ 14 h 14"/>
                  </a:gdLst>
                  <a:ahLst/>
                  <a:cxnLst>
                    <a:cxn ang="T8">
                      <a:pos x="T0" y="T1"/>
                    </a:cxn>
                    <a:cxn ang="T9">
                      <a:pos x="T2" y="T3"/>
                    </a:cxn>
                    <a:cxn ang="T10">
                      <a:pos x="T4" y="T5"/>
                    </a:cxn>
                    <a:cxn ang="T11">
                      <a:pos x="T6" y="T7"/>
                    </a:cxn>
                  </a:cxnLst>
                  <a:rect l="T12" t="T13" r="T14" b="T15"/>
                  <a:pathLst>
                    <a:path w="26" h="14">
                      <a:moveTo>
                        <a:pt x="17" y="0"/>
                      </a:moveTo>
                      <a:lnTo>
                        <a:pt x="0" y="14"/>
                      </a:lnTo>
                      <a:lnTo>
                        <a:pt x="26" y="13"/>
                      </a:lnTo>
                      <a:lnTo>
                        <a:pt x="17" y="0"/>
                      </a:lnTo>
                      <a:close/>
                    </a:path>
                  </a:pathLst>
                </a:custGeom>
                <a:solidFill>
                  <a:srgbClr val="828FA1"/>
                </a:solidFill>
                <a:ln w="9525">
                  <a:noFill/>
                  <a:round/>
                  <a:headEnd/>
                  <a:tailEnd/>
                </a:ln>
              </p:spPr>
              <p:txBody>
                <a:bodyPr/>
                <a:lstStyle/>
                <a:p>
                  <a:pPr algn="l" rtl="0"/>
                  <a:endParaRPr lang="en-US"/>
                </a:p>
              </p:txBody>
            </p:sp>
            <p:sp>
              <p:nvSpPr>
                <p:cNvPr id="24902" name="Freeform 160"/>
                <p:cNvSpPr>
                  <a:spLocks/>
                </p:cNvSpPr>
                <p:nvPr/>
              </p:nvSpPr>
              <p:spPr bwMode="auto">
                <a:xfrm>
                  <a:off x="2635" y="2060"/>
                  <a:ext cx="28" cy="13"/>
                </a:xfrm>
                <a:custGeom>
                  <a:avLst/>
                  <a:gdLst>
                    <a:gd name="T0" fmla="*/ 16 w 28"/>
                    <a:gd name="T1" fmla="*/ 0 h 13"/>
                    <a:gd name="T2" fmla="*/ 0 w 28"/>
                    <a:gd name="T3" fmla="*/ 13 h 13"/>
                    <a:gd name="T4" fmla="*/ 28 w 28"/>
                    <a:gd name="T5" fmla="*/ 13 h 13"/>
                    <a:gd name="T6" fmla="*/ 16 w 28"/>
                    <a:gd name="T7" fmla="*/ 0 h 13"/>
                    <a:gd name="T8" fmla="*/ 0 60000 65536"/>
                    <a:gd name="T9" fmla="*/ 0 60000 65536"/>
                    <a:gd name="T10" fmla="*/ 0 60000 65536"/>
                    <a:gd name="T11" fmla="*/ 0 60000 65536"/>
                    <a:gd name="T12" fmla="*/ 0 w 28"/>
                    <a:gd name="T13" fmla="*/ 0 h 13"/>
                    <a:gd name="T14" fmla="*/ 28 w 28"/>
                    <a:gd name="T15" fmla="*/ 13 h 13"/>
                  </a:gdLst>
                  <a:ahLst/>
                  <a:cxnLst>
                    <a:cxn ang="T8">
                      <a:pos x="T0" y="T1"/>
                    </a:cxn>
                    <a:cxn ang="T9">
                      <a:pos x="T2" y="T3"/>
                    </a:cxn>
                    <a:cxn ang="T10">
                      <a:pos x="T4" y="T5"/>
                    </a:cxn>
                    <a:cxn ang="T11">
                      <a:pos x="T6" y="T7"/>
                    </a:cxn>
                  </a:cxnLst>
                  <a:rect l="T12" t="T13" r="T14" b="T15"/>
                  <a:pathLst>
                    <a:path w="28" h="13">
                      <a:moveTo>
                        <a:pt x="16" y="0"/>
                      </a:moveTo>
                      <a:lnTo>
                        <a:pt x="0" y="13"/>
                      </a:lnTo>
                      <a:lnTo>
                        <a:pt x="28" y="13"/>
                      </a:lnTo>
                      <a:lnTo>
                        <a:pt x="16" y="0"/>
                      </a:lnTo>
                      <a:close/>
                    </a:path>
                  </a:pathLst>
                </a:custGeom>
                <a:solidFill>
                  <a:srgbClr val="828FA1"/>
                </a:solidFill>
                <a:ln w="9525">
                  <a:noFill/>
                  <a:round/>
                  <a:headEnd/>
                  <a:tailEnd/>
                </a:ln>
              </p:spPr>
              <p:txBody>
                <a:bodyPr/>
                <a:lstStyle/>
                <a:p>
                  <a:pPr algn="l" rtl="0"/>
                  <a:endParaRPr lang="en-US"/>
                </a:p>
              </p:txBody>
            </p:sp>
            <p:sp>
              <p:nvSpPr>
                <p:cNvPr id="24903" name="Freeform 161"/>
                <p:cNvSpPr>
                  <a:spLocks/>
                </p:cNvSpPr>
                <p:nvPr/>
              </p:nvSpPr>
              <p:spPr bwMode="auto">
                <a:xfrm>
                  <a:off x="2697" y="2060"/>
                  <a:ext cx="27" cy="14"/>
                </a:xfrm>
                <a:custGeom>
                  <a:avLst/>
                  <a:gdLst>
                    <a:gd name="T0" fmla="*/ 14 w 27"/>
                    <a:gd name="T1" fmla="*/ 0 h 14"/>
                    <a:gd name="T2" fmla="*/ 0 w 27"/>
                    <a:gd name="T3" fmla="*/ 14 h 14"/>
                    <a:gd name="T4" fmla="*/ 27 w 27"/>
                    <a:gd name="T5" fmla="*/ 14 h 14"/>
                    <a:gd name="T6" fmla="*/ 14 w 27"/>
                    <a:gd name="T7" fmla="*/ 0 h 14"/>
                    <a:gd name="T8" fmla="*/ 0 60000 65536"/>
                    <a:gd name="T9" fmla="*/ 0 60000 65536"/>
                    <a:gd name="T10" fmla="*/ 0 60000 65536"/>
                    <a:gd name="T11" fmla="*/ 0 60000 65536"/>
                    <a:gd name="T12" fmla="*/ 0 w 27"/>
                    <a:gd name="T13" fmla="*/ 0 h 14"/>
                    <a:gd name="T14" fmla="*/ 27 w 27"/>
                    <a:gd name="T15" fmla="*/ 14 h 14"/>
                  </a:gdLst>
                  <a:ahLst/>
                  <a:cxnLst>
                    <a:cxn ang="T8">
                      <a:pos x="T0" y="T1"/>
                    </a:cxn>
                    <a:cxn ang="T9">
                      <a:pos x="T2" y="T3"/>
                    </a:cxn>
                    <a:cxn ang="T10">
                      <a:pos x="T4" y="T5"/>
                    </a:cxn>
                    <a:cxn ang="T11">
                      <a:pos x="T6" y="T7"/>
                    </a:cxn>
                  </a:cxnLst>
                  <a:rect l="T12" t="T13" r="T14" b="T15"/>
                  <a:pathLst>
                    <a:path w="27" h="14">
                      <a:moveTo>
                        <a:pt x="14" y="0"/>
                      </a:moveTo>
                      <a:lnTo>
                        <a:pt x="0" y="14"/>
                      </a:lnTo>
                      <a:lnTo>
                        <a:pt x="27" y="14"/>
                      </a:lnTo>
                      <a:lnTo>
                        <a:pt x="14" y="0"/>
                      </a:lnTo>
                      <a:close/>
                    </a:path>
                  </a:pathLst>
                </a:custGeom>
                <a:solidFill>
                  <a:srgbClr val="828FA1"/>
                </a:solidFill>
                <a:ln w="9525">
                  <a:noFill/>
                  <a:round/>
                  <a:headEnd/>
                  <a:tailEnd/>
                </a:ln>
              </p:spPr>
              <p:txBody>
                <a:bodyPr/>
                <a:lstStyle/>
                <a:p>
                  <a:pPr algn="l" rtl="0"/>
                  <a:endParaRPr lang="en-US"/>
                </a:p>
              </p:txBody>
            </p:sp>
            <p:sp>
              <p:nvSpPr>
                <p:cNvPr id="24904" name="Freeform 162"/>
                <p:cNvSpPr>
                  <a:spLocks/>
                </p:cNvSpPr>
                <p:nvPr/>
              </p:nvSpPr>
              <p:spPr bwMode="auto">
                <a:xfrm>
                  <a:off x="2711" y="2055"/>
                  <a:ext cx="18" cy="19"/>
                </a:xfrm>
                <a:custGeom>
                  <a:avLst/>
                  <a:gdLst>
                    <a:gd name="T0" fmla="*/ 0 w 18"/>
                    <a:gd name="T1" fmla="*/ 5 h 19"/>
                    <a:gd name="T2" fmla="*/ 0 w 18"/>
                    <a:gd name="T3" fmla="*/ 0 h 19"/>
                    <a:gd name="T4" fmla="*/ 18 w 18"/>
                    <a:gd name="T5" fmla="*/ 19 h 19"/>
                    <a:gd name="T6" fmla="*/ 13 w 18"/>
                    <a:gd name="T7" fmla="*/ 19 h 19"/>
                    <a:gd name="T8" fmla="*/ 0 w 18"/>
                    <a:gd name="T9" fmla="*/ 5 h 19"/>
                    <a:gd name="T10" fmla="*/ 0 60000 65536"/>
                    <a:gd name="T11" fmla="*/ 0 60000 65536"/>
                    <a:gd name="T12" fmla="*/ 0 60000 65536"/>
                    <a:gd name="T13" fmla="*/ 0 60000 65536"/>
                    <a:gd name="T14" fmla="*/ 0 60000 65536"/>
                    <a:gd name="T15" fmla="*/ 0 w 18"/>
                    <a:gd name="T16" fmla="*/ 0 h 19"/>
                    <a:gd name="T17" fmla="*/ 18 w 18"/>
                    <a:gd name="T18" fmla="*/ 19 h 19"/>
                  </a:gdLst>
                  <a:ahLst/>
                  <a:cxnLst>
                    <a:cxn ang="T10">
                      <a:pos x="T0" y="T1"/>
                    </a:cxn>
                    <a:cxn ang="T11">
                      <a:pos x="T2" y="T3"/>
                    </a:cxn>
                    <a:cxn ang="T12">
                      <a:pos x="T4" y="T5"/>
                    </a:cxn>
                    <a:cxn ang="T13">
                      <a:pos x="T6" y="T7"/>
                    </a:cxn>
                    <a:cxn ang="T14">
                      <a:pos x="T8" y="T9"/>
                    </a:cxn>
                  </a:cxnLst>
                  <a:rect l="T15" t="T16" r="T17" b="T18"/>
                  <a:pathLst>
                    <a:path w="18" h="19">
                      <a:moveTo>
                        <a:pt x="0" y="5"/>
                      </a:moveTo>
                      <a:lnTo>
                        <a:pt x="0" y="0"/>
                      </a:lnTo>
                      <a:lnTo>
                        <a:pt x="18" y="19"/>
                      </a:lnTo>
                      <a:lnTo>
                        <a:pt x="13" y="19"/>
                      </a:lnTo>
                      <a:lnTo>
                        <a:pt x="0" y="5"/>
                      </a:lnTo>
                      <a:close/>
                    </a:path>
                  </a:pathLst>
                </a:custGeom>
                <a:solidFill>
                  <a:srgbClr val="617087"/>
                </a:solidFill>
                <a:ln w="9525">
                  <a:noFill/>
                  <a:round/>
                  <a:headEnd/>
                  <a:tailEnd/>
                </a:ln>
              </p:spPr>
              <p:txBody>
                <a:bodyPr/>
                <a:lstStyle/>
                <a:p>
                  <a:pPr algn="l" rtl="0"/>
                  <a:endParaRPr lang="en-US"/>
                </a:p>
              </p:txBody>
            </p:sp>
            <p:sp>
              <p:nvSpPr>
                <p:cNvPr id="24905" name="Freeform 163"/>
                <p:cNvSpPr>
                  <a:spLocks/>
                </p:cNvSpPr>
                <p:nvPr/>
              </p:nvSpPr>
              <p:spPr bwMode="auto">
                <a:xfrm>
                  <a:off x="2548" y="2048"/>
                  <a:ext cx="41" cy="18"/>
                </a:xfrm>
                <a:custGeom>
                  <a:avLst/>
                  <a:gdLst>
                    <a:gd name="T0" fmla="*/ 14 w 41"/>
                    <a:gd name="T1" fmla="*/ 18 h 18"/>
                    <a:gd name="T2" fmla="*/ 0 w 41"/>
                    <a:gd name="T3" fmla="*/ 0 h 18"/>
                    <a:gd name="T4" fmla="*/ 41 w 41"/>
                    <a:gd name="T5" fmla="*/ 0 h 18"/>
                    <a:gd name="T6" fmla="*/ 14 w 41"/>
                    <a:gd name="T7" fmla="*/ 18 h 18"/>
                    <a:gd name="T8" fmla="*/ 0 60000 65536"/>
                    <a:gd name="T9" fmla="*/ 0 60000 65536"/>
                    <a:gd name="T10" fmla="*/ 0 60000 65536"/>
                    <a:gd name="T11" fmla="*/ 0 60000 65536"/>
                    <a:gd name="T12" fmla="*/ 0 w 41"/>
                    <a:gd name="T13" fmla="*/ 0 h 18"/>
                    <a:gd name="T14" fmla="*/ 41 w 41"/>
                    <a:gd name="T15" fmla="*/ 18 h 18"/>
                  </a:gdLst>
                  <a:ahLst/>
                  <a:cxnLst>
                    <a:cxn ang="T8">
                      <a:pos x="T0" y="T1"/>
                    </a:cxn>
                    <a:cxn ang="T9">
                      <a:pos x="T2" y="T3"/>
                    </a:cxn>
                    <a:cxn ang="T10">
                      <a:pos x="T4" y="T5"/>
                    </a:cxn>
                    <a:cxn ang="T11">
                      <a:pos x="T6" y="T7"/>
                    </a:cxn>
                  </a:cxnLst>
                  <a:rect l="T12" t="T13" r="T14" b="T15"/>
                  <a:pathLst>
                    <a:path w="41" h="18">
                      <a:moveTo>
                        <a:pt x="14" y="18"/>
                      </a:moveTo>
                      <a:lnTo>
                        <a:pt x="0" y="0"/>
                      </a:lnTo>
                      <a:lnTo>
                        <a:pt x="41" y="0"/>
                      </a:lnTo>
                      <a:lnTo>
                        <a:pt x="14" y="18"/>
                      </a:lnTo>
                      <a:close/>
                    </a:path>
                  </a:pathLst>
                </a:custGeom>
                <a:solidFill>
                  <a:srgbClr val="000000"/>
                </a:solidFill>
                <a:ln w="9525">
                  <a:noFill/>
                  <a:round/>
                  <a:headEnd/>
                  <a:tailEnd/>
                </a:ln>
              </p:spPr>
              <p:txBody>
                <a:bodyPr/>
                <a:lstStyle/>
                <a:p>
                  <a:pPr algn="l" rtl="0"/>
                  <a:endParaRPr lang="en-US"/>
                </a:p>
              </p:txBody>
            </p:sp>
            <p:sp>
              <p:nvSpPr>
                <p:cNvPr id="24906" name="Freeform 164"/>
                <p:cNvSpPr>
                  <a:spLocks/>
                </p:cNvSpPr>
                <p:nvPr/>
              </p:nvSpPr>
              <p:spPr bwMode="auto">
                <a:xfrm>
                  <a:off x="2601" y="2048"/>
                  <a:ext cx="42" cy="19"/>
                </a:xfrm>
                <a:custGeom>
                  <a:avLst/>
                  <a:gdLst>
                    <a:gd name="T0" fmla="*/ 17 w 42"/>
                    <a:gd name="T1" fmla="*/ 19 h 19"/>
                    <a:gd name="T2" fmla="*/ 0 w 42"/>
                    <a:gd name="T3" fmla="*/ 0 h 19"/>
                    <a:gd name="T4" fmla="*/ 42 w 42"/>
                    <a:gd name="T5" fmla="*/ 0 h 19"/>
                    <a:gd name="T6" fmla="*/ 17 w 42"/>
                    <a:gd name="T7" fmla="*/ 19 h 19"/>
                    <a:gd name="T8" fmla="*/ 0 60000 65536"/>
                    <a:gd name="T9" fmla="*/ 0 60000 65536"/>
                    <a:gd name="T10" fmla="*/ 0 60000 65536"/>
                    <a:gd name="T11" fmla="*/ 0 60000 65536"/>
                    <a:gd name="T12" fmla="*/ 0 w 42"/>
                    <a:gd name="T13" fmla="*/ 0 h 19"/>
                    <a:gd name="T14" fmla="*/ 42 w 42"/>
                    <a:gd name="T15" fmla="*/ 19 h 19"/>
                  </a:gdLst>
                  <a:ahLst/>
                  <a:cxnLst>
                    <a:cxn ang="T8">
                      <a:pos x="T0" y="T1"/>
                    </a:cxn>
                    <a:cxn ang="T9">
                      <a:pos x="T2" y="T3"/>
                    </a:cxn>
                    <a:cxn ang="T10">
                      <a:pos x="T4" y="T5"/>
                    </a:cxn>
                    <a:cxn ang="T11">
                      <a:pos x="T6" y="T7"/>
                    </a:cxn>
                  </a:cxnLst>
                  <a:rect l="T12" t="T13" r="T14" b="T15"/>
                  <a:pathLst>
                    <a:path w="42" h="19">
                      <a:moveTo>
                        <a:pt x="17" y="19"/>
                      </a:moveTo>
                      <a:lnTo>
                        <a:pt x="0" y="0"/>
                      </a:lnTo>
                      <a:lnTo>
                        <a:pt x="42" y="0"/>
                      </a:lnTo>
                      <a:lnTo>
                        <a:pt x="17" y="19"/>
                      </a:lnTo>
                      <a:close/>
                    </a:path>
                  </a:pathLst>
                </a:custGeom>
                <a:solidFill>
                  <a:srgbClr val="000000"/>
                </a:solidFill>
                <a:ln w="9525">
                  <a:noFill/>
                  <a:round/>
                  <a:headEnd/>
                  <a:tailEnd/>
                </a:ln>
              </p:spPr>
              <p:txBody>
                <a:bodyPr/>
                <a:lstStyle/>
                <a:p>
                  <a:pPr algn="l" rtl="0"/>
                  <a:endParaRPr lang="en-US"/>
                </a:p>
              </p:txBody>
            </p:sp>
            <p:sp>
              <p:nvSpPr>
                <p:cNvPr id="24907" name="Freeform 165"/>
                <p:cNvSpPr>
                  <a:spLocks/>
                </p:cNvSpPr>
                <p:nvPr/>
              </p:nvSpPr>
              <p:spPr bwMode="auto">
                <a:xfrm>
                  <a:off x="2663" y="2049"/>
                  <a:ext cx="41" cy="19"/>
                </a:xfrm>
                <a:custGeom>
                  <a:avLst/>
                  <a:gdLst>
                    <a:gd name="T0" fmla="*/ 17 w 41"/>
                    <a:gd name="T1" fmla="*/ 19 h 19"/>
                    <a:gd name="T2" fmla="*/ 0 w 41"/>
                    <a:gd name="T3" fmla="*/ 0 h 19"/>
                    <a:gd name="T4" fmla="*/ 41 w 41"/>
                    <a:gd name="T5" fmla="*/ 0 h 19"/>
                    <a:gd name="T6" fmla="*/ 17 w 41"/>
                    <a:gd name="T7" fmla="*/ 19 h 19"/>
                    <a:gd name="T8" fmla="*/ 0 60000 65536"/>
                    <a:gd name="T9" fmla="*/ 0 60000 65536"/>
                    <a:gd name="T10" fmla="*/ 0 60000 65536"/>
                    <a:gd name="T11" fmla="*/ 0 60000 65536"/>
                    <a:gd name="T12" fmla="*/ 0 w 41"/>
                    <a:gd name="T13" fmla="*/ 0 h 19"/>
                    <a:gd name="T14" fmla="*/ 41 w 41"/>
                    <a:gd name="T15" fmla="*/ 19 h 19"/>
                  </a:gdLst>
                  <a:ahLst/>
                  <a:cxnLst>
                    <a:cxn ang="T8">
                      <a:pos x="T0" y="T1"/>
                    </a:cxn>
                    <a:cxn ang="T9">
                      <a:pos x="T2" y="T3"/>
                    </a:cxn>
                    <a:cxn ang="T10">
                      <a:pos x="T4" y="T5"/>
                    </a:cxn>
                    <a:cxn ang="T11">
                      <a:pos x="T6" y="T7"/>
                    </a:cxn>
                  </a:cxnLst>
                  <a:rect l="T12" t="T13" r="T14" b="T15"/>
                  <a:pathLst>
                    <a:path w="41" h="19">
                      <a:moveTo>
                        <a:pt x="17" y="19"/>
                      </a:moveTo>
                      <a:lnTo>
                        <a:pt x="0" y="0"/>
                      </a:lnTo>
                      <a:lnTo>
                        <a:pt x="41" y="0"/>
                      </a:lnTo>
                      <a:lnTo>
                        <a:pt x="17" y="19"/>
                      </a:lnTo>
                      <a:close/>
                    </a:path>
                  </a:pathLst>
                </a:custGeom>
                <a:solidFill>
                  <a:srgbClr val="000000"/>
                </a:solidFill>
                <a:ln w="9525">
                  <a:noFill/>
                  <a:round/>
                  <a:headEnd/>
                  <a:tailEnd/>
                </a:ln>
              </p:spPr>
              <p:txBody>
                <a:bodyPr/>
                <a:lstStyle/>
                <a:p>
                  <a:pPr algn="l" rtl="0"/>
                  <a:endParaRPr lang="en-US"/>
                </a:p>
              </p:txBody>
            </p:sp>
            <p:sp>
              <p:nvSpPr>
                <p:cNvPr id="24908" name="Freeform 166"/>
                <p:cNvSpPr>
                  <a:spLocks/>
                </p:cNvSpPr>
                <p:nvPr/>
              </p:nvSpPr>
              <p:spPr bwMode="auto">
                <a:xfrm>
                  <a:off x="2718" y="2048"/>
                  <a:ext cx="42" cy="20"/>
                </a:xfrm>
                <a:custGeom>
                  <a:avLst/>
                  <a:gdLst>
                    <a:gd name="T0" fmla="*/ 20 w 42"/>
                    <a:gd name="T1" fmla="*/ 20 h 20"/>
                    <a:gd name="T2" fmla="*/ 0 w 42"/>
                    <a:gd name="T3" fmla="*/ 0 h 20"/>
                    <a:gd name="T4" fmla="*/ 42 w 42"/>
                    <a:gd name="T5" fmla="*/ 0 h 20"/>
                    <a:gd name="T6" fmla="*/ 20 w 42"/>
                    <a:gd name="T7" fmla="*/ 20 h 20"/>
                    <a:gd name="T8" fmla="*/ 0 60000 65536"/>
                    <a:gd name="T9" fmla="*/ 0 60000 65536"/>
                    <a:gd name="T10" fmla="*/ 0 60000 65536"/>
                    <a:gd name="T11" fmla="*/ 0 60000 65536"/>
                    <a:gd name="T12" fmla="*/ 0 w 42"/>
                    <a:gd name="T13" fmla="*/ 0 h 20"/>
                    <a:gd name="T14" fmla="*/ 42 w 42"/>
                    <a:gd name="T15" fmla="*/ 20 h 20"/>
                  </a:gdLst>
                  <a:ahLst/>
                  <a:cxnLst>
                    <a:cxn ang="T8">
                      <a:pos x="T0" y="T1"/>
                    </a:cxn>
                    <a:cxn ang="T9">
                      <a:pos x="T2" y="T3"/>
                    </a:cxn>
                    <a:cxn ang="T10">
                      <a:pos x="T4" y="T5"/>
                    </a:cxn>
                    <a:cxn ang="T11">
                      <a:pos x="T6" y="T7"/>
                    </a:cxn>
                  </a:cxnLst>
                  <a:rect l="T12" t="T13" r="T14" b="T15"/>
                  <a:pathLst>
                    <a:path w="42" h="20">
                      <a:moveTo>
                        <a:pt x="20" y="20"/>
                      </a:moveTo>
                      <a:lnTo>
                        <a:pt x="0" y="0"/>
                      </a:lnTo>
                      <a:lnTo>
                        <a:pt x="42" y="0"/>
                      </a:lnTo>
                      <a:lnTo>
                        <a:pt x="20" y="20"/>
                      </a:lnTo>
                      <a:close/>
                    </a:path>
                  </a:pathLst>
                </a:custGeom>
                <a:solidFill>
                  <a:srgbClr val="000000"/>
                </a:solidFill>
                <a:ln w="9525">
                  <a:noFill/>
                  <a:round/>
                  <a:headEnd/>
                  <a:tailEnd/>
                </a:ln>
              </p:spPr>
              <p:txBody>
                <a:bodyPr/>
                <a:lstStyle/>
                <a:p>
                  <a:pPr algn="l" rtl="0"/>
                  <a:endParaRPr lang="en-US"/>
                </a:p>
              </p:txBody>
            </p:sp>
            <p:sp>
              <p:nvSpPr>
                <p:cNvPr id="24909" name="Freeform 167"/>
                <p:cNvSpPr>
                  <a:spLocks/>
                </p:cNvSpPr>
                <p:nvPr/>
              </p:nvSpPr>
              <p:spPr bwMode="auto">
                <a:xfrm>
                  <a:off x="2554" y="2056"/>
                  <a:ext cx="23" cy="10"/>
                </a:xfrm>
                <a:custGeom>
                  <a:avLst/>
                  <a:gdLst>
                    <a:gd name="T0" fmla="*/ 0 w 23"/>
                    <a:gd name="T1" fmla="*/ 0 h 10"/>
                    <a:gd name="T2" fmla="*/ 23 w 23"/>
                    <a:gd name="T3" fmla="*/ 0 h 10"/>
                    <a:gd name="T4" fmla="*/ 8 w 23"/>
                    <a:gd name="T5" fmla="*/ 10 h 10"/>
                    <a:gd name="T6" fmla="*/ 0 w 23"/>
                    <a:gd name="T7" fmla="*/ 0 h 10"/>
                    <a:gd name="T8" fmla="*/ 0 60000 65536"/>
                    <a:gd name="T9" fmla="*/ 0 60000 65536"/>
                    <a:gd name="T10" fmla="*/ 0 60000 65536"/>
                    <a:gd name="T11" fmla="*/ 0 60000 65536"/>
                    <a:gd name="T12" fmla="*/ 0 w 23"/>
                    <a:gd name="T13" fmla="*/ 0 h 10"/>
                    <a:gd name="T14" fmla="*/ 23 w 23"/>
                    <a:gd name="T15" fmla="*/ 10 h 10"/>
                  </a:gdLst>
                  <a:ahLst/>
                  <a:cxnLst>
                    <a:cxn ang="T8">
                      <a:pos x="T0" y="T1"/>
                    </a:cxn>
                    <a:cxn ang="T9">
                      <a:pos x="T2" y="T3"/>
                    </a:cxn>
                    <a:cxn ang="T10">
                      <a:pos x="T4" y="T5"/>
                    </a:cxn>
                    <a:cxn ang="T11">
                      <a:pos x="T6" y="T7"/>
                    </a:cxn>
                  </a:cxnLst>
                  <a:rect l="T12" t="T13" r="T14" b="T15"/>
                  <a:pathLst>
                    <a:path w="23" h="10">
                      <a:moveTo>
                        <a:pt x="0" y="0"/>
                      </a:moveTo>
                      <a:lnTo>
                        <a:pt x="23" y="0"/>
                      </a:lnTo>
                      <a:lnTo>
                        <a:pt x="8" y="10"/>
                      </a:lnTo>
                      <a:lnTo>
                        <a:pt x="0" y="0"/>
                      </a:lnTo>
                      <a:close/>
                    </a:path>
                  </a:pathLst>
                </a:custGeom>
                <a:solidFill>
                  <a:srgbClr val="828FA1"/>
                </a:solidFill>
                <a:ln w="9525">
                  <a:noFill/>
                  <a:round/>
                  <a:headEnd/>
                  <a:tailEnd/>
                </a:ln>
              </p:spPr>
              <p:txBody>
                <a:bodyPr/>
                <a:lstStyle/>
                <a:p>
                  <a:pPr algn="l" rtl="0"/>
                  <a:endParaRPr lang="en-US"/>
                </a:p>
              </p:txBody>
            </p:sp>
            <p:sp>
              <p:nvSpPr>
                <p:cNvPr id="24910" name="Freeform 168"/>
                <p:cNvSpPr>
                  <a:spLocks/>
                </p:cNvSpPr>
                <p:nvPr/>
              </p:nvSpPr>
              <p:spPr bwMode="auto">
                <a:xfrm>
                  <a:off x="2609" y="2056"/>
                  <a:ext cx="23" cy="11"/>
                </a:xfrm>
                <a:custGeom>
                  <a:avLst/>
                  <a:gdLst>
                    <a:gd name="T0" fmla="*/ 0 w 23"/>
                    <a:gd name="T1" fmla="*/ 1 h 11"/>
                    <a:gd name="T2" fmla="*/ 23 w 23"/>
                    <a:gd name="T3" fmla="*/ 0 h 11"/>
                    <a:gd name="T4" fmla="*/ 9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9" y="11"/>
                      </a:lnTo>
                      <a:lnTo>
                        <a:pt x="0" y="1"/>
                      </a:lnTo>
                      <a:close/>
                    </a:path>
                  </a:pathLst>
                </a:custGeom>
                <a:solidFill>
                  <a:srgbClr val="828FA1"/>
                </a:solidFill>
                <a:ln w="9525">
                  <a:noFill/>
                  <a:round/>
                  <a:headEnd/>
                  <a:tailEnd/>
                </a:ln>
              </p:spPr>
              <p:txBody>
                <a:bodyPr/>
                <a:lstStyle/>
                <a:p>
                  <a:pPr algn="l" rtl="0"/>
                  <a:endParaRPr lang="en-US"/>
                </a:p>
              </p:txBody>
            </p:sp>
            <p:sp>
              <p:nvSpPr>
                <p:cNvPr id="24911" name="Freeform 169"/>
                <p:cNvSpPr>
                  <a:spLocks/>
                </p:cNvSpPr>
                <p:nvPr/>
              </p:nvSpPr>
              <p:spPr bwMode="auto">
                <a:xfrm>
                  <a:off x="2554" y="2052"/>
                  <a:ext cx="30" cy="7"/>
                </a:xfrm>
                <a:custGeom>
                  <a:avLst/>
                  <a:gdLst>
                    <a:gd name="T0" fmla="*/ 30 w 30"/>
                    <a:gd name="T1" fmla="*/ 0 h 7"/>
                    <a:gd name="T2" fmla="*/ 0 w 30"/>
                    <a:gd name="T3" fmla="*/ 0 h 7"/>
                    <a:gd name="T4" fmla="*/ 0 w 30"/>
                    <a:gd name="T5" fmla="*/ 4 h 7"/>
                    <a:gd name="T6" fmla="*/ 2 w 30"/>
                    <a:gd name="T7" fmla="*/ 7 h 7"/>
                    <a:gd name="T8" fmla="*/ 20 w 30"/>
                    <a:gd name="T9" fmla="*/ 6 h 7"/>
                    <a:gd name="T10" fmla="*/ 30 w 30"/>
                    <a:gd name="T11" fmla="*/ 0 h 7"/>
                    <a:gd name="T12" fmla="*/ 0 60000 65536"/>
                    <a:gd name="T13" fmla="*/ 0 60000 65536"/>
                    <a:gd name="T14" fmla="*/ 0 60000 65536"/>
                    <a:gd name="T15" fmla="*/ 0 60000 65536"/>
                    <a:gd name="T16" fmla="*/ 0 60000 65536"/>
                    <a:gd name="T17" fmla="*/ 0 60000 65536"/>
                    <a:gd name="T18" fmla="*/ 0 w 30"/>
                    <a:gd name="T19" fmla="*/ 0 h 7"/>
                    <a:gd name="T20" fmla="*/ 30 w 30"/>
                    <a:gd name="T21" fmla="*/ 7 h 7"/>
                  </a:gdLst>
                  <a:ahLst/>
                  <a:cxnLst>
                    <a:cxn ang="T12">
                      <a:pos x="T0" y="T1"/>
                    </a:cxn>
                    <a:cxn ang="T13">
                      <a:pos x="T2" y="T3"/>
                    </a:cxn>
                    <a:cxn ang="T14">
                      <a:pos x="T4" y="T5"/>
                    </a:cxn>
                    <a:cxn ang="T15">
                      <a:pos x="T6" y="T7"/>
                    </a:cxn>
                    <a:cxn ang="T16">
                      <a:pos x="T8" y="T9"/>
                    </a:cxn>
                    <a:cxn ang="T17">
                      <a:pos x="T10" y="T11"/>
                    </a:cxn>
                  </a:cxnLst>
                  <a:rect l="T18" t="T19" r="T20" b="T21"/>
                  <a:pathLst>
                    <a:path w="30" h="7">
                      <a:moveTo>
                        <a:pt x="30" y="0"/>
                      </a:moveTo>
                      <a:lnTo>
                        <a:pt x="0" y="0"/>
                      </a:lnTo>
                      <a:lnTo>
                        <a:pt x="0" y="4"/>
                      </a:lnTo>
                      <a:lnTo>
                        <a:pt x="2" y="7"/>
                      </a:lnTo>
                      <a:lnTo>
                        <a:pt x="20" y="6"/>
                      </a:lnTo>
                      <a:lnTo>
                        <a:pt x="30" y="0"/>
                      </a:lnTo>
                      <a:close/>
                    </a:path>
                  </a:pathLst>
                </a:custGeom>
                <a:solidFill>
                  <a:srgbClr val="617087"/>
                </a:solidFill>
                <a:ln w="9525">
                  <a:noFill/>
                  <a:round/>
                  <a:headEnd/>
                  <a:tailEnd/>
                </a:ln>
              </p:spPr>
              <p:txBody>
                <a:bodyPr/>
                <a:lstStyle/>
                <a:p>
                  <a:pPr algn="l" rtl="0"/>
                  <a:endParaRPr lang="en-US"/>
                </a:p>
              </p:txBody>
            </p:sp>
            <p:sp>
              <p:nvSpPr>
                <p:cNvPr id="24912" name="Freeform 170"/>
                <p:cNvSpPr>
                  <a:spLocks/>
                </p:cNvSpPr>
                <p:nvPr/>
              </p:nvSpPr>
              <p:spPr bwMode="auto">
                <a:xfrm>
                  <a:off x="2609" y="2052"/>
                  <a:ext cx="29" cy="8"/>
                </a:xfrm>
                <a:custGeom>
                  <a:avLst/>
                  <a:gdLst>
                    <a:gd name="T0" fmla="*/ 29 w 29"/>
                    <a:gd name="T1" fmla="*/ 0 h 8"/>
                    <a:gd name="T2" fmla="*/ 0 w 29"/>
                    <a:gd name="T3" fmla="*/ 0 h 8"/>
                    <a:gd name="T4" fmla="*/ 0 w 29"/>
                    <a:gd name="T5" fmla="*/ 4 h 8"/>
                    <a:gd name="T6" fmla="*/ 3 w 29"/>
                    <a:gd name="T7" fmla="*/ 8 h 8"/>
                    <a:gd name="T8" fmla="*/ 18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4"/>
                      </a:lnTo>
                      <a:lnTo>
                        <a:pt x="3" y="8"/>
                      </a:lnTo>
                      <a:lnTo>
                        <a:pt x="18" y="8"/>
                      </a:lnTo>
                      <a:lnTo>
                        <a:pt x="29" y="0"/>
                      </a:lnTo>
                      <a:close/>
                    </a:path>
                  </a:pathLst>
                </a:custGeom>
                <a:solidFill>
                  <a:srgbClr val="617087"/>
                </a:solidFill>
                <a:ln w="9525">
                  <a:noFill/>
                  <a:round/>
                  <a:headEnd/>
                  <a:tailEnd/>
                </a:ln>
              </p:spPr>
              <p:txBody>
                <a:bodyPr/>
                <a:lstStyle/>
                <a:p>
                  <a:pPr algn="l" rtl="0"/>
                  <a:endParaRPr lang="en-US"/>
                </a:p>
              </p:txBody>
            </p:sp>
            <p:sp>
              <p:nvSpPr>
                <p:cNvPr id="24913" name="Freeform 171"/>
                <p:cNvSpPr>
                  <a:spLocks/>
                </p:cNvSpPr>
                <p:nvPr/>
              </p:nvSpPr>
              <p:spPr bwMode="auto">
                <a:xfrm>
                  <a:off x="2521" y="2036"/>
                  <a:ext cx="25" cy="44"/>
                </a:xfrm>
                <a:custGeom>
                  <a:avLst/>
                  <a:gdLst>
                    <a:gd name="T0" fmla="*/ 25 w 25"/>
                    <a:gd name="T1" fmla="*/ 0 h 44"/>
                    <a:gd name="T2" fmla="*/ 0 w 25"/>
                    <a:gd name="T3" fmla="*/ 0 h 44"/>
                    <a:gd name="T4" fmla="*/ 0 w 25"/>
                    <a:gd name="T5" fmla="*/ 44 h 44"/>
                    <a:gd name="T6" fmla="*/ 25 w 25"/>
                    <a:gd name="T7" fmla="*/ 12 h 44"/>
                    <a:gd name="T8" fmla="*/ 25 w 25"/>
                    <a:gd name="T9" fmla="*/ 0 h 44"/>
                    <a:gd name="T10" fmla="*/ 0 60000 65536"/>
                    <a:gd name="T11" fmla="*/ 0 60000 65536"/>
                    <a:gd name="T12" fmla="*/ 0 60000 65536"/>
                    <a:gd name="T13" fmla="*/ 0 60000 65536"/>
                    <a:gd name="T14" fmla="*/ 0 60000 65536"/>
                    <a:gd name="T15" fmla="*/ 0 w 25"/>
                    <a:gd name="T16" fmla="*/ 0 h 44"/>
                    <a:gd name="T17" fmla="*/ 25 w 25"/>
                    <a:gd name="T18" fmla="*/ 44 h 44"/>
                  </a:gdLst>
                  <a:ahLst/>
                  <a:cxnLst>
                    <a:cxn ang="T10">
                      <a:pos x="T0" y="T1"/>
                    </a:cxn>
                    <a:cxn ang="T11">
                      <a:pos x="T2" y="T3"/>
                    </a:cxn>
                    <a:cxn ang="T12">
                      <a:pos x="T4" y="T5"/>
                    </a:cxn>
                    <a:cxn ang="T13">
                      <a:pos x="T6" y="T7"/>
                    </a:cxn>
                    <a:cxn ang="T14">
                      <a:pos x="T8" y="T9"/>
                    </a:cxn>
                  </a:cxnLst>
                  <a:rect l="T15" t="T16" r="T17" b="T18"/>
                  <a:pathLst>
                    <a:path w="25" h="44">
                      <a:moveTo>
                        <a:pt x="25" y="0"/>
                      </a:moveTo>
                      <a:lnTo>
                        <a:pt x="0" y="0"/>
                      </a:lnTo>
                      <a:lnTo>
                        <a:pt x="0" y="44"/>
                      </a:lnTo>
                      <a:lnTo>
                        <a:pt x="25" y="12"/>
                      </a:lnTo>
                      <a:lnTo>
                        <a:pt x="25" y="0"/>
                      </a:lnTo>
                      <a:close/>
                    </a:path>
                  </a:pathLst>
                </a:custGeom>
                <a:solidFill>
                  <a:srgbClr val="000000"/>
                </a:solidFill>
                <a:ln w="9525">
                  <a:noFill/>
                  <a:round/>
                  <a:headEnd/>
                  <a:tailEnd/>
                </a:ln>
              </p:spPr>
              <p:txBody>
                <a:bodyPr/>
                <a:lstStyle/>
                <a:p>
                  <a:pPr algn="l" rtl="0"/>
                  <a:endParaRPr lang="en-US"/>
                </a:p>
              </p:txBody>
            </p:sp>
            <p:sp>
              <p:nvSpPr>
                <p:cNvPr id="24914" name="Freeform 172"/>
                <p:cNvSpPr>
                  <a:spLocks/>
                </p:cNvSpPr>
                <p:nvPr/>
              </p:nvSpPr>
              <p:spPr bwMode="auto">
                <a:xfrm>
                  <a:off x="2521" y="2077"/>
                  <a:ext cx="242" cy="4"/>
                </a:xfrm>
                <a:custGeom>
                  <a:avLst/>
                  <a:gdLst>
                    <a:gd name="T0" fmla="*/ 242 w 242"/>
                    <a:gd name="T1" fmla="*/ 4 h 4"/>
                    <a:gd name="T2" fmla="*/ 242 w 242"/>
                    <a:gd name="T3" fmla="*/ 0 h 4"/>
                    <a:gd name="T4" fmla="*/ 0 w 242"/>
                    <a:gd name="T5" fmla="*/ 0 h 4"/>
                    <a:gd name="T6" fmla="*/ 0 w 242"/>
                    <a:gd name="T7" fmla="*/ 3 h 4"/>
                    <a:gd name="T8" fmla="*/ 242 w 242"/>
                    <a:gd name="T9" fmla="*/ 4 h 4"/>
                    <a:gd name="T10" fmla="*/ 0 60000 65536"/>
                    <a:gd name="T11" fmla="*/ 0 60000 65536"/>
                    <a:gd name="T12" fmla="*/ 0 60000 65536"/>
                    <a:gd name="T13" fmla="*/ 0 60000 65536"/>
                    <a:gd name="T14" fmla="*/ 0 60000 65536"/>
                    <a:gd name="T15" fmla="*/ 0 w 242"/>
                    <a:gd name="T16" fmla="*/ 0 h 4"/>
                    <a:gd name="T17" fmla="*/ 242 w 242"/>
                    <a:gd name="T18" fmla="*/ 4 h 4"/>
                  </a:gdLst>
                  <a:ahLst/>
                  <a:cxnLst>
                    <a:cxn ang="T10">
                      <a:pos x="T0" y="T1"/>
                    </a:cxn>
                    <a:cxn ang="T11">
                      <a:pos x="T2" y="T3"/>
                    </a:cxn>
                    <a:cxn ang="T12">
                      <a:pos x="T4" y="T5"/>
                    </a:cxn>
                    <a:cxn ang="T13">
                      <a:pos x="T6" y="T7"/>
                    </a:cxn>
                    <a:cxn ang="T14">
                      <a:pos x="T8" y="T9"/>
                    </a:cxn>
                  </a:cxnLst>
                  <a:rect l="T15" t="T16" r="T17" b="T18"/>
                  <a:pathLst>
                    <a:path w="242" h="4">
                      <a:moveTo>
                        <a:pt x="242" y="4"/>
                      </a:moveTo>
                      <a:lnTo>
                        <a:pt x="242" y="0"/>
                      </a:lnTo>
                      <a:lnTo>
                        <a:pt x="0" y="0"/>
                      </a:lnTo>
                      <a:lnTo>
                        <a:pt x="0" y="3"/>
                      </a:lnTo>
                      <a:lnTo>
                        <a:pt x="242" y="4"/>
                      </a:lnTo>
                      <a:close/>
                    </a:path>
                  </a:pathLst>
                </a:custGeom>
                <a:solidFill>
                  <a:srgbClr val="617087"/>
                </a:solidFill>
                <a:ln w="9525">
                  <a:noFill/>
                  <a:round/>
                  <a:headEnd/>
                  <a:tailEnd/>
                </a:ln>
              </p:spPr>
              <p:txBody>
                <a:bodyPr/>
                <a:lstStyle/>
                <a:p>
                  <a:pPr algn="l" rtl="0"/>
                  <a:endParaRPr lang="en-US"/>
                </a:p>
              </p:txBody>
            </p:sp>
            <p:sp>
              <p:nvSpPr>
                <p:cNvPr id="24915" name="Freeform 173"/>
                <p:cNvSpPr>
                  <a:spLocks/>
                </p:cNvSpPr>
                <p:nvPr/>
              </p:nvSpPr>
              <p:spPr bwMode="auto">
                <a:xfrm>
                  <a:off x="2670" y="2057"/>
                  <a:ext cx="24" cy="12"/>
                </a:xfrm>
                <a:custGeom>
                  <a:avLst/>
                  <a:gdLst>
                    <a:gd name="T0" fmla="*/ 10 w 24"/>
                    <a:gd name="T1" fmla="*/ 12 h 12"/>
                    <a:gd name="T2" fmla="*/ 24 w 24"/>
                    <a:gd name="T3" fmla="*/ 0 h 12"/>
                    <a:gd name="T4" fmla="*/ 0 w 24"/>
                    <a:gd name="T5" fmla="*/ 0 h 12"/>
                    <a:gd name="T6" fmla="*/ 10 w 24"/>
                    <a:gd name="T7" fmla="*/ 12 h 12"/>
                    <a:gd name="T8" fmla="*/ 0 60000 65536"/>
                    <a:gd name="T9" fmla="*/ 0 60000 65536"/>
                    <a:gd name="T10" fmla="*/ 0 60000 65536"/>
                    <a:gd name="T11" fmla="*/ 0 60000 65536"/>
                    <a:gd name="T12" fmla="*/ 0 w 24"/>
                    <a:gd name="T13" fmla="*/ 0 h 12"/>
                    <a:gd name="T14" fmla="*/ 24 w 24"/>
                    <a:gd name="T15" fmla="*/ 12 h 12"/>
                  </a:gdLst>
                  <a:ahLst/>
                  <a:cxnLst>
                    <a:cxn ang="T8">
                      <a:pos x="T0" y="T1"/>
                    </a:cxn>
                    <a:cxn ang="T9">
                      <a:pos x="T2" y="T3"/>
                    </a:cxn>
                    <a:cxn ang="T10">
                      <a:pos x="T4" y="T5"/>
                    </a:cxn>
                    <a:cxn ang="T11">
                      <a:pos x="T6" y="T7"/>
                    </a:cxn>
                  </a:cxnLst>
                  <a:rect l="T12" t="T13" r="T14" b="T15"/>
                  <a:pathLst>
                    <a:path w="24" h="12">
                      <a:moveTo>
                        <a:pt x="10" y="12"/>
                      </a:moveTo>
                      <a:lnTo>
                        <a:pt x="24" y="0"/>
                      </a:lnTo>
                      <a:lnTo>
                        <a:pt x="0" y="0"/>
                      </a:lnTo>
                      <a:lnTo>
                        <a:pt x="10" y="12"/>
                      </a:lnTo>
                      <a:close/>
                    </a:path>
                  </a:pathLst>
                </a:custGeom>
                <a:solidFill>
                  <a:srgbClr val="828FA1"/>
                </a:solidFill>
                <a:ln w="9525">
                  <a:noFill/>
                  <a:round/>
                  <a:headEnd/>
                  <a:tailEnd/>
                </a:ln>
              </p:spPr>
              <p:txBody>
                <a:bodyPr/>
                <a:lstStyle/>
                <a:p>
                  <a:pPr algn="l" rtl="0"/>
                  <a:endParaRPr lang="en-US"/>
                </a:p>
              </p:txBody>
            </p:sp>
            <p:sp>
              <p:nvSpPr>
                <p:cNvPr id="24916" name="Freeform 174"/>
                <p:cNvSpPr>
                  <a:spLocks/>
                </p:cNvSpPr>
                <p:nvPr/>
              </p:nvSpPr>
              <p:spPr bwMode="auto">
                <a:xfrm>
                  <a:off x="2727" y="2057"/>
                  <a:ext cx="23" cy="11"/>
                </a:xfrm>
                <a:custGeom>
                  <a:avLst/>
                  <a:gdLst>
                    <a:gd name="T0" fmla="*/ 0 w 23"/>
                    <a:gd name="T1" fmla="*/ 1 h 11"/>
                    <a:gd name="T2" fmla="*/ 23 w 23"/>
                    <a:gd name="T3" fmla="*/ 0 h 11"/>
                    <a:gd name="T4" fmla="*/ 11 w 23"/>
                    <a:gd name="T5" fmla="*/ 11 h 11"/>
                    <a:gd name="T6" fmla="*/ 0 w 23"/>
                    <a:gd name="T7" fmla="*/ 1 h 11"/>
                    <a:gd name="T8" fmla="*/ 0 60000 65536"/>
                    <a:gd name="T9" fmla="*/ 0 60000 65536"/>
                    <a:gd name="T10" fmla="*/ 0 60000 65536"/>
                    <a:gd name="T11" fmla="*/ 0 60000 65536"/>
                    <a:gd name="T12" fmla="*/ 0 w 23"/>
                    <a:gd name="T13" fmla="*/ 0 h 11"/>
                    <a:gd name="T14" fmla="*/ 23 w 23"/>
                    <a:gd name="T15" fmla="*/ 11 h 11"/>
                  </a:gdLst>
                  <a:ahLst/>
                  <a:cxnLst>
                    <a:cxn ang="T8">
                      <a:pos x="T0" y="T1"/>
                    </a:cxn>
                    <a:cxn ang="T9">
                      <a:pos x="T2" y="T3"/>
                    </a:cxn>
                    <a:cxn ang="T10">
                      <a:pos x="T4" y="T5"/>
                    </a:cxn>
                    <a:cxn ang="T11">
                      <a:pos x="T6" y="T7"/>
                    </a:cxn>
                  </a:cxnLst>
                  <a:rect l="T12" t="T13" r="T14" b="T15"/>
                  <a:pathLst>
                    <a:path w="23" h="11">
                      <a:moveTo>
                        <a:pt x="0" y="1"/>
                      </a:moveTo>
                      <a:lnTo>
                        <a:pt x="23" y="0"/>
                      </a:lnTo>
                      <a:lnTo>
                        <a:pt x="11" y="11"/>
                      </a:lnTo>
                      <a:lnTo>
                        <a:pt x="0" y="1"/>
                      </a:lnTo>
                      <a:close/>
                    </a:path>
                  </a:pathLst>
                </a:custGeom>
                <a:solidFill>
                  <a:srgbClr val="828FA1"/>
                </a:solidFill>
                <a:ln w="9525">
                  <a:noFill/>
                  <a:round/>
                  <a:headEnd/>
                  <a:tailEnd/>
                </a:ln>
              </p:spPr>
              <p:txBody>
                <a:bodyPr/>
                <a:lstStyle/>
                <a:p>
                  <a:pPr algn="l" rtl="0"/>
                  <a:endParaRPr lang="en-US"/>
                </a:p>
              </p:txBody>
            </p:sp>
            <p:sp>
              <p:nvSpPr>
                <p:cNvPr id="24917" name="Freeform 175"/>
                <p:cNvSpPr>
                  <a:spLocks/>
                </p:cNvSpPr>
                <p:nvPr/>
              </p:nvSpPr>
              <p:spPr bwMode="auto">
                <a:xfrm>
                  <a:off x="2670" y="2052"/>
                  <a:ext cx="30" cy="8"/>
                </a:xfrm>
                <a:custGeom>
                  <a:avLst/>
                  <a:gdLst>
                    <a:gd name="T0" fmla="*/ 30 w 30"/>
                    <a:gd name="T1" fmla="*/ 0 h 8"/>
                    <a:gd name="T2" fmla="*/ 0 w 30"/>
                    <a:gd name="T3" fmla="*/ 0 h 8"/>
                    <a:gd name="T4" fmla="*/ 0 w 30"/>
                    <a:gd name="T5" fmla="*/ 5 h 8"/>
                    <a:gd name="T6" fmla="*/ 3 w 30"/>
                    <a:gd name="T7" fmla="*/ 8 h 8"/>
                    <a:gd name="T8" fmla="*/ 21 w 30"/>
                    <a:gd name="T9" fmla="*/ 8 h 8"/>
                    <a:gd name="T10" fmla="*/ 30 w 30"/>
                    <a:gd name="T11" fmla="*/ 0 h 8"/>
                    <a:gd name="T12" fmla="*/ 0 60000 65536"/>
                    <a:gd name="T13" fmla="*/ 0 60000 65536"/>
                    <a:gd name="T14" fmla="*/ 0 60000 65536"/>
                    <a:gd name="T15" fmla="*/ 0 60000 65536"/>
                    <a:gd name="T16" fmla="*/ 0 60000 65536"/>
                    <a:gd name="T17" fmla="*/ 0 60000 65536"/>
                    <a:gd name="T18" fmla="*/ 0 w 30"/>
                    <a:gd name="T19" fmla="*/ 0 h 8"/>
                    <a:gd name="T20" fmla="*/ 30 w 30"/>
                    <a:gd name="T21" fmla="*/ 8 h 8"/>
                  </a:gdLst>
                  <a:ahLst/>
                  <a:cxnLst>
                    <a:cxn ang="T12">
                      <a:pos x="T0" y="T1"/>
                    </a:cxn>
                    <a:cxn ang="T13">
                      <a:pos x="T2" y="T3"/>
                    </a:cxn>
                    <a:cxn ang="T14">
                      <a:pos x="T4" y="T5"/>
                    </a:cxn>
                    <a:cxn ang="T15">
                      <a:pos x="T6" y="T7"/>
                    </a:cxn>
                    <a:cxn ang="T16">
                      <a:pos x="T8" y="T9"/>
                    </a:cxn>
                    <a:cxn ang="T17">
                      <a:pos x="T10" y="T11"/>
                    </a:cxn>
                  </a:cxnLst>
                  <a:rect l="T18" t="T19" r="T20" b="T21"/>
                  <a:pathLst>
                    <a:path w="30" h="8">
                      <a:moveTo>
                        <a:pt x="30" y="0"/>
                      </a:moveTo>
                      <a:lnTo>
                        <a:pt x="0" y="0"/>
                      </a:lnTo>
                      <a:lnTo>
                        <a:pt x="0" y="5"/>
                      </a:lnTo>
                      <a:lnTo>
                        <a:pt x="3" y="8"/>
                      </a:lnTo>
                      <a:lnTo>
                        <a:pt x="21" y="8"/>
                      </a:lnTo>
                      <a:lnTo>
                        <a:pt x="30" y="0"/>
                      </a:lnTo>
                      <a:close/>
                    </a:path>
                  </a:pathLst>
                </a:custGeom>
                <a:solidFill>
                  <a:srgbClr val="617087"/>
                </a:solidFill>
                <a:ln w="9525">
                  <a:noFill/>
                  <a:round/>
                  <a:headEnd/>
                  <a:tailEnd/>
                </a:ln>
              </p:spPr>
              <p:txBody>
                <a:bodyPr/>
                <a:lstStyle/>
                <a:p>
                  <a:pPr algn="l" rtl="0"/>
                  <a:endParaRPr lang="en-US"/>
                </a:p>
              </p:txBody>
            </p:sp>
            <p:sp>
              <p:nvSpPr>
                <p:cNvPr id="24918" name="Freeform 176"/>
                <p:cNvSpPr>
                  <a:spLocks/>
                </p:cNvSpPr>
                <p:nvPr/>
              </p:nvSpPr>
              <p:spPr bwMode="auto">
                <a:xfrm>
                  <a:off x="2727" y="2052"/>
                  <a:ext cx="29" cy="8"/>
                </a:xfrm>
                <a:custGeom>
                  <a:avLst/>
                  <a:gdLst>
                    <a:gd name="T0" fmla="*/ 29 w 29"/>
                    <a:gd name="T1" fmla="*/ 0 h 8"/>
                    <a:gd name="T2" fmla="*/ 0 w 29"/>
                    <a:gd name="T3" fmla="*/ 0 h 8"/>
                    <a:gd name="T4" fmla="*/ 0 w 29"/>
                    <a:gd name="T5" fmla="*/ 6 h 8"/>
                    <a:gd name="T6" fmla="*/ 3 w 29"/>
                    <a:gd name="T7" fmla="*/ 8 h 8"/>
                    <a:gd name="T8" fmla="*/ 20 w 29"/>
                    <a:gd name="T9" fmla="*/ 8 h 8"/>
                    <a:gd name="T10" fmla="*/ 29 w 29"/>
                    <a:gd name="T11" fmla="*/ 0 h 8"/>
                    <a:gd name="T12" fmla="*/ 0 60000 65536"/>
                    <a:gd name="T13" fmla="*/ 0 60000 65536"/>
                    <a:gd name="T14" fmla="*/ 0 60000 65536"/>
                    <a:gd name="T15" fmla="*/ 0 60000 65536"/>
                    <a:gd name="T16" fmla="*/ 0 60000 65536"/>
                    <a:gd name="T17" fmla="*/ 0 60000 65536"/>
                    <a:gd name="T18" fmla="*/ 0 w 29"/>
                    <a:gd name="T19" fmla="*/ 0 h 8"/>
                    <a:gd name="T20" fmla="*/ 29 w 29"/>
                    <a:gd name="T21" fmla="*/ 8 h 8"/>
                  </a:gdLst>
                  <a:ahLst/>
                  <a:cxnLst>
                    <a:cxn ang="T12">
                      <a:pos x="T0" y="T1"/>
                    </a:cxn>
                    <a:cxn ang="T13">
                      <a:pos x="T2" y="T3"/>
                    </a:cxn>
                    <a:cxn ang="T14">
                      <a:pos x="T4" y="T5"/>
                    </a:cxn>
                    <a:cxn ang="T15">
                      <a:pos x="T6" y="T7"/>
                    </a:cxn>
                    <a:cxn ang="T16">
                      <a:pos x="T8" y="T9"/>
                    </a:cxn>
                    <a:cxn ang="T17">
                      <a:pos x="T10" y="T11"/>
                    </a:cxn>
                  </a:cxnLst>
                  <a:rect l="T18" t="T19" r="T20" b="T21"/>
                  <a:pathLst>
                    <a:path w="29" h="8">
                      <a:moveTo>
                        <a:pt x="29" y="0"/>
                      </a:moveTo>
                      <a:lnTo>
                        <a:pt x="0" y="0"/>
                      </a:lnTo>
                      <a:lnTo>
                        <a:pt x="0" y="6"/>
                      </a:lnTo>
                      <a:lnTo>
                        <a:pt x="3" y="8"/>
                      </a:lnTo>
                      <a:lnTo>
                        <a:pt x="20" y="8"/>
                      </a:lnTo>
                      <a:lnTo>
                        <a:pt x="29" y="0"/>
                      </a:lnTo>
                      <a:close/>
                    </a:path>
                  </a:pathLst>
                </a:custGeom>
                <a:solidFill>
                  <a:srgbClr val="617087"/>
                </a:solidFill>
                <a:ln w="9525">
                  <a:noFill/>
                  <a:round/>
                  <a:headEnd/>
                  <a:tailEnd/>
                </a:ln>
              </p:spPr>
              <p:txBody>
                <a:bodyPr/>
                <a:lstStyle/>
                <a:p>
                  <a:pPr algn="l" rtl="0"/>
                  <a:endParaRPr lang="en-US"/>
                </a:p>
              </p:txBody>
            </p:sp>
            <p:sp>
              <p:nvSpPr>
                <p:cNvPr id="24919" name="Freeform 177"/>
                <p:cNvSpPr>
                  <a:spLocks/>
                </p:cNvSpPr>
                <p:nvPr/>
              </p:nvSpPr>
              <p:spPr bwMode="auto">
                <a:xfrm>
                  <a:off x="2738" y="206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4920" name="Freeform 178"/>
                <p:cNvSpPr>
                  <a:spLocks/>
                </p:cNvSpPr>
                <p:nvPr/>
              </p:nvSpPr>
              <p:spPr bwMode="auto">
                <a:xfrm>
                  <a:off x="2750" y="205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24921" name="Line 179"/>
                <p:cNvSpPr>
                  <a:spLocks noChangeShapeType="1"/>
                </p:cNvSpPr>
                <p:nvPr/>
              </p:nvSpPr>
              <p:spPr bwMode="auto">
                <a:xfrm flipV="1">
                  <a:off x="2736" y="2056"/>
                  <a:ext cx="13" cy="10"/>
                </a:xfrm>
                <a:prstGeom prst="line">
                  <a:avLst/>
                </a:prstGeom>
                <a:noFill/>
                <a:ln w="4763">
                  <a:solidFill>
                    <a:srgbClr val="D8C6E0"/>
                  </a:solidFill>
                  <a:round/>
                  <a:headEnd/>
                  <a:tailEnd/>
                </a:ln>
              </p:spPr>
              <p:txBody>
                <a:bodyPr/>
                <a:lstStyle/>
                <a:p>
                  <a:pPr algn="l" rtl="0"/>
                  <a:endParaRPr lang="en-US"/>
                </a:p>
              </p:txBody>
            </p:sp>
            <p:sp>
              <p:nvSpPr>
                <p:cNvPr id="24922" name="Freeform 180"/>
                <p:cNvSpPr>
                  <a:spLocks/>
                </p:cNvSpPr>
                <p:nvPr/>
              </p:nvSpPr>
              <p:spPr bwMode="auto">
                <a:xfrm>
                  <a:off x="2688" y="2056"/>
                  <a:ext cx="39" cy="16"/>
                </a:xfrm>
                <a:custGeom>
                  <a:avLst/>
                  <a:gdLst>
                    <a:gd name="T0" fmla="*/ 24 w 39"/>
                    <a:gd name="T1" fmla="*/ 0 h 16"/>
                    <a:gd name="T2" fmla="*/ 39 w 39"/>
                    <a:gd name="T3" fmla="*/ 16 h 16"/>
                    <a:gd name="T4" fmla="*/ 0 w 39"/>
                    <a:gd name="T5" fmla="*/ 16 h 16"/>
                    <a:gd name="T6" fmla="*/ 0 60000 65536"/>
                    <a:gd name="T7" fmla="*/ 0 60000 65536"/>
                    <a:gd name="T8" fmla="*/ 0 60000 65536"/>
                    <a:gd name="T9" fmla="*/ 0 w 39"/>
                    <a:gd name="T10" fmla="*/ 0 h 16"/>
                    <a:gd name="T11" fmla="*/ 39 w 39"/>
                    <a:gd name="T12" fmla="*/ 16 h 16"/>
                  </a:gdLst>
                  <a:ahLst/>
                  <a:cxnLst>
                    <a:cxn ang="T6">
                      <a:pos x="T0" y="T1"/>
                    </a:cxn>
                    <a:cxn ang="T7">
                      <a:pos x="T2" y="T3"/>
                    </a:cxn>
                    <a:cxn ang="T8">
                      <a:pos x="T4" y="T5"/>
                    </a:cxn>
                  </a:cxnLst>
                  <a:rect l="T9" t="T10" r="T11" b="T12"/>
                  <a:pathLst>
                    <a:path w="39" h="16">
                      <a:moveTo>
                        <a:pt x="24" y="0"/>
                      </a:moveTo>
                      <a:lnTo>
                        <a:pt x="39" y="16"/>
                      </a:lnTo>
                      <a:lnTo>
                        <a:pt x="0" y="16"/>
                      </a:lnTo>
                    </a:path>
                  </a:pathLst>
                </a:custGeom>
                <a:noFill/>
                <a:ln w="4763">
                  <a:solidFill>
                    <a:srgbClr val="D8C6E0"/>
                  </a:solidFill>
                  <a:prstDash val="solid"/>
                  <a:round/>
                  <a:headEnd/>
                  <a:tailEnd/>
                </a:ln>
              </p:spPr>
              <p:txBody>
                <a:bodyPr/>
                <a:lstStyle/>
                <a:p>
                  <a:pPr algn="l" rtl="0"/>
                  <a:endParaRPr lang="en-US"/>
                </a:p>
              </p:txBody>
            </p:sp>
            <p:sp>
              <p:nvSpPr>
                <p:cNvPr id="24923" name="Freeform 181"/>
                <p:cNvSpPr>
                  <a:spLocks/>
                </p:cNvSpPr>
                <p:nvPr/>
              </p:nvSpPr>
              <p:spPr bwMode="auto">
                <a:xfrm>
                  <a:off x="2714" y="2057"/>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4924" name="Freeform 182"/>
                <p:cNvSpPr>
                  <a:spLocks/>
                </p:cNvSpPr>
                <p:nvPr/>
              </p:nvSpPr>
              <p:spPr bwMode="auto">
                <a:xfrm>
                  <a:off x="2690"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4925" name="Freeform 183"/>
                <p:cNvSpPr>
                  <a:spLocks/>
                </p:cNvSpPr>
                <p:nvPr/>
              </p:nvSpPr>
              <p:spPr bwMode="auto">
                <a:xfrm>
                  <a:off x="2694" y="2057"/>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D8C6E0"/>
                </a:solidFill>
                <a:ln w="9525">
                  <a:noFill/>
                  <a:round/>
                  <a:headEnd/>
                  <a:tailEnd/>
                </a:ln>
              </p:spPr>
              <p:txBody>
                <a:bodyPr/>
                <a:lstStyle/>
                <a:p>
                  <a:pPr algn="l" rtl="0"/>
                  <a:endParaRPr lang="en-US"/>
                </a:p>
              </p:txBody>
            </p:sp>
            <p:sp>
              <p:nvSpPr>
                <p:cNvPr id="24926" name="Freeform 184"/>
                <p:cNvSpPr>
                  <a:spLocks/>
                </p:cNvSpPr>
                <p:nvPr/>
              </p:nvSpPr>
              <p:spPr bwMode="auto">
                <a:xfrm>
                  <a:off x="2680" y="2068"/>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pPr algn="l" rtl="0"/>
                  <a:endParaRPr lang="en-US"/>
                </a:p>
              </p:txBody>
            </p:sp>
            <p:sp>
              <p:nvSpPr>
                <p:cNvPr id="24927" name="Line 185"/>
                <p:cNvSpPr>
                  <a:spLocks noChangeShapeType="1"/>
                </p:cNvSpPr>
                <p:nvPr/>
              </p:nvSpPr>
              <p:spPr bwMode="auto">
                <a:xfrm flipH="1">
                  <a:off x="2679" y="2055"/>
                  <a:ext cx="14" cy="12"/>
                </a:xfrm>
                <a:prstGeom prst="line">
                  <a:avLst/>
                </a:prstGeom>
                <a:noFill/>
                <a:ln w="4763">
                  <a:solidFill>
                    <a:srgbClr val="D8C6E0"/>
                  </a:solidFill>
                  <a:round/>
                  <a:headEnd/>
                  <a:tailEnd/>
                </a:ln>
              </p:spPr>
              <p:txBody>
                <a:bodyPr/>
                <a:lstStyle/>
                <a:p>
                  <a:pPr algn="l" rtl="0"/>
                  <a:endParaRPr lang="en-US"/>
                </a:p>
              </p:txBody>
            </p:sp>
            <p:sp>
              <p:nvSpPr>
                <p:cNvPr id="24928" name="Line 186"/>
                <p:cNvSpPr>
                  <a:spLocks noChangeShapeType="1"/>
                </p:cNvSpPr>
                <p:nvPr/>
              </p:nvSpPr>
              <p:spPr bwMode="auto">
                <a:xfrm flipH="1">
                  <a:off x="2617" y="2055"/>
                  <a:ext cx="13" cy="11"/>
                </a:xfrm>
                <a:prstGeom prst="line">
                  <a:avLst/>
                </a:prstGeom>
                <a:noFill/>
                <a:ln w="4763">
                  <a:solidFill>
                    <a:srgbClr val="D8C6E0"/>
                  </a:solidFill>
                  <a:round/>
                  <a:headEnd/>
                  <a:tailEnd/>
                </a:ln>
              </p:spPr>
              <p:txBody>
                <a:bodyPr/>
                <a:lstStyle/>
                <a:p>
                  <a:pPr algn="l" rtl="0"/>
                  <a:endParaRPr lang="en-US"/>
                </a:p>
              </p:txBody>
            </p:sp>
            <p:sp>
              <p:nvSpPr>
                <p:cNvPr id="24929" name="Freeform 187"/>
                <p:cNvSpPr>
                  <a:spLocks/>
                </p:cNvSpPr>
                <p:nvPr/>
              </p:nvSpPr>
              <p:spPr bwMode="auto">
                <a:xfrm>
                  <a:off x="2632"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24930" name="Freeform 188"/>
                <p:cNvSpPr>
                  <a:spLocks/>
                </p:cNvSpPr>
                <p:nvPr/>
              </p:nvSpPr>
              <p:spPr bwMode="auto">
                <a:xfrm>
                  <a:off x="2618" y="2067"/>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close/>
                    </a:path>
                  </a:pathLst>
                </a:custGeom>
                <a:solidFill>
                  <a:srgbClr val="D8C6E0"/>
                </a:solidFill>
                <a:ln w="9525">
                  <a:noFill/>
                  <a:round/>
                  <a:headEnd/>
                  <a:tailEnd/>
                </a:ln>
              </p:spPr>
              <p:txBody>
                <a:bodyPr/>
                <a:lstStyle/>
                <a:p>
                  <a:pPr algn="l" rtl="0"/>
                  <a:endParaRPr lang="en-US"/>
                </a:p>
              </p:txBody>
            </p:sp>
            <p:sp>
              <p:nvSpPr>
                <p:cNvPr id="24931" name="Freeform 189"/>
                <p:cNvSpPr>
                  <a:spLocks/>
                </p:cNvSpPr>
                <p:nvPr/>
              </p:nvSpPr>
              <p:spPr bwMode="auto">
                <a:xfrm>
                  <a:off x="2577" y="2056"/>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D8C6E0"/>
                </a:solidFill>
                <a:ln w="9525">
                  <a:noFill/>
                  <a:round/>
                  <a:headEnd/>
                  <a:tailEnd/>
                </a:ln>
              </p:spPr>
              <p:txBody>
                <a:bodyPr/>
                <a:lstStyle/>
                <a:p>
                  <a:pPr algn="l" rtl="0"/>
                  <a:endParaRPr lang="en-US"/>
                </a:p>
              </p:txBody>
            </p:sp>
            <p:sp>
              <p:nvSpPr>
                <p:cNvPr id="24932" name="Freeform 190"/>
                <p:cNvSpPr>
                  <a:spLocks/>
                </p:cNvSpPr>
                <p:nvPr/>
              </p:nvSpPr>
              <p:spPr bwMode="auto">
                <a:xfrm>
                  <a:off x="2562" y="2066"/>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4933" name="Line 191"/>
                <p:cNvSpPr>
                  <a:spLocks noChangeShapeType="1"/>
                </p:cNvSpPr>
                <p:nvPr/>
              </p:nvSpPr>
              <p:spPr bwMode="auto">
                <a:xfrm flipH="1">
                  <a:off x="2560" y="2055"/>
                  <a:ext cx="16" cy="10"/>
                </a:xfrm>
                <a:prstGeom prst="line">
                  <a:avLst/>
                </a:prstGeom>
                <a:noFill/>
                <a:ln w="4763">
                  <a:solidFill>
                    <a:srgbClr val="D8C6E0"/>
                  </a:solidFill>
                  <a:round/>
                  <a:headEnd/>
                  <a:tailEnd/>
                </a:ln>
              </p:spPr>
              <p:txBody>
                <a:bodyPr/>
                <a:lstStyle/>
                <a:p>
                  <a:pPr algn="l" rtl="0"/>
                  <a:endParaRPr lang="en-US"/>
                </a:p>
              </p:txBody>
            </p:sp>
            <p:sp>
              <p:nvSpPr>
                <p:cNvPr id="24934" name="Freeform 192"/>
                <p:cNvSpPr>
                  <a:spLocks/>
                </p:cNvSpPr>
                <p:nvPr/>
              </p:nvSpPr>
              <p:spPr bwMode="auto">
                <a:xfrm>
                  <a:off x="2566" y="2055"/>
                  <a:ext cx="39" cy="17"/>
                </a:xfrm>
                <a:custGeom>
                  <a:avLst/>
                  <a:gdLst>
                    <a:gd name="T0" fmla="*/ 26 w 39"/>
                    <a:gd name="T1" fmla="*/ 0 h 17"/>
                    <a:gd name="T2" fmla="*/ 39 w 39"/>
                    <a:gd name="T3" fmla="*/ 17 h 17"/>
                    <a:gd name="T4" fmla="*/ 0 w 39"/>
                    <a:gd name="T5" fmla="*/ 17 h 17"/>
                    <a:gd name="T6" fmla="*/ 0 60000 65536"/>
                    <a:gd name="T7" fmla="*/ 0 60000 65536"/>
                    <a:gd name="T8" fmla="*/ 0 60000 65536"/>
                    <a:gd name="T9" fmla="*/ 0 w 39"/>
                    <a:gd name="T10" fmla="*/ 0 h 17"/>
                    <a:gd name="T11" fmla="*/ 39 w 39"/>
                    <a:gd name="T12" fmla="*/ 17 h 17"/>
                  </a:gdLst>
                  <a:ahLst/>
                  <a:cxnLst>
                    <a:cxn ang="T6">
                      <a:pos x="T0" y="T1"/>
                    </a:cxn>
                    <a:cxn ang="T7">
                      <a:pos x="T2" y="T3"/>
                    </a:cxn>
                    <a:cxn ang="T8">
                      <a:pos x="T4" y="T5"/>
                    </a:cxn>
                  </a:cxnLst>
                  <a:rect l="T9" t="T10" r="T11" b="T12"/>
                  <a:pathLst>
                    <a:path w="39" h="17">
                      <a:moveTo>
                        <a:pt x="26" y="0"/>
                      </a:moveTo>
                      <a:lnTo>
                        <a:pt x="39" y="17"/>
                      </a:lnTo>
                      <a:lnTo>
                        <a:pt x="0" y="17"/>
                      </a:lnTo>
                    </a:path>
                  </a:pathLst>
                </a:custGeom>
                <a:noFill/>
                <a:ln w="4763">
                  <a:solidFill>
                    <a:srgbClr val="D8C6E0"/>
                  </a:solidFill>
                  <a:prstDash val="solid"/>
                  <a:round/>
                  <a:headEnd/>
                  <a:tailEnd/>
                </a:ln>
              </p:spPr>
              <p:txBody>
                <a:bodyPr/>
                <a:lstStyle/>
                <a:p>
                  <a:pPr algn="l" rtl="0"/>
                  <a:endParaRPr lang="en-US"/>
                </a:p>
              </p:txBody>
            </p:sp>
            <p:sp>
              <p:nvSpPr>
                <p:cNvPr id="24935" name="Freeform 193"/>
                <p:cNvSpPr>
                  <a:spLocks/>
                </p:cNvSpPr>
                <p:nvPr/>
              </p:nvSpPr>
              <p:spPr bwMode="auto">
                <a:xfrm>
                  <a:off x="2594" y="2056"/>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pPr algn="l" rtl="0"/>
                  <a:endParaRPr lang="en-US"/>
                </a:p>
              </p:txBody>
            </p:sp>
            <p:sp>
              <p:nvSpPr>
                <p:cNvPr id="24936" name="Freeform 194"/>
                <p:cNvSpPr>
                  <a:spLocks/>
                </p:cNvSpPr>
                <p:nvPr/>
              </p:nvSpPr>
              <p:spPr bwMode="auto">
                <a:xfrm>
                  <a:off x="2568"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4937" name="Freeform 195"/>
                <p:cNvSpPr>
                  <a:spLocks/>
                </p:cNvSpPr>
                <p:nvPr/>
              </p:nvSpPr>
              <p:spPr bwMode="auto">
                <a:xfrm>
                  <a:off x="2653" y="2057"/>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1"/>
                      </a:lnTo>
                      <a:lnTo>
                        <a:pt x="1" y="0"/>
                      </a:lnTo>
                      <a:close/>
                    </a:path>
                  </a:pathLst>
                </a:custGeom>
                <a:solidFill>
                  <a:srgbClr val="D8C6E0"/>
                </a:solidFill>
                <a:ln w="9525">
                  <a:noFill/>
                  <a:round/>
                  <a:headEnd/>
                  <a:tailEnd/>
                </a:ln>
              </p:spPr>
              <p:txBody>
                <a:bodyPr/>
                <a:lstStyle/>
                <a:p>
                  <a:pPr algn="l" rtl="0"/>
                  <a:endParaRPr lang="en-US"/>
                </a:p>
              </p:txBody>
            </p:sp>
            <p:sp>
              <p:nvSpPr>
                <p:cNvPr id="24938" name="Freeform 196"/>
                <p:cNvSpPr>
                  <a:spLocks/>
                </p:cNvSpPr>
                <p:nvPr/>
              </p:nvSpPr>
              <p:spPr bwMode="auto">
                <a:xfrm>
                  <a:off x="2629" y="2073"/>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D8C6E0"/>
                </a:solidFill>
                <a:ln w="9525">
                  <a:noFill/>
                  <a:round/>
                  <a:headEnd/>
                  <a:tailEnd/>
                </a:ln>
              </p:spPr>
              <p:txBody>
                <a:bodyPr/>
                <a:lstStyle/>
                <a:p>
                  <a:pPr algn="l" rtl="0"/>
                  <a:endParaRPr lang="en-US"/>
                </a:p>
              </p:txBody>
            </p:sp>
            <p:sp>
              <p:nvSpPr>
                <p:cNvPr id="24939" name="Freeform 197"/>
                <p:cNvSpPr>
                  <a:spLocks/>
                </p:cNvSpPr>
                <p:nvPr/>
              </p:nvSpPr>
              <p:spPr bwMode="auto">
                <a:xfrm>
                  <a:off x="2520" y="1921"/>
                  <a:ext cx="24" cy="12"/>
                </a:xfrm>
                <a:custGeom>
                  <a:avLst/>
                  <a:gdLst>
                    <a:gd name="T0" fmla="*/ 5 w 24"/>
                    <a:gd name="T1" fmla="*/ 8 h 12"/>
                    <a:gd name="T2" fmla="*/ 3 w 24"/>
                    <a:gd name="T3" fmla="*/ 12 h 12"/>
                    <a:gd name="T4" fmla="*/ 1 w 24"/>
                    <a:gd name="T5" fmla="*/ 10 h 12"/>
                    <a:gd name="T6" fmla="*/ 0 w 24"/>
                    <a:gd name="T7" fmla="*/ 8 h 12"/>
                    <a:gd name="T8" fmla="*/ 0 w 24"/>
                    <a:gd name="T9" fmla="*/ 10 h 12"/>
                    <a:gd name="T10" fmla="*/ 0 w 24"/>
                    <a:gd name="T11" fmla="*/ 11 h 12"/>
                    <a:gd name="T12" fmla="*/ 0 w 24"/>
                    <a:gd name="T13" fmla="*/ 12 h 12"/>
                    <a:gd name="T14" fmla="*/ 2 w 24"/>
                    <a:gd name="T15" fmla="*/ 12 h 12"/>
                    <a:gd name="T16" fmla="*/ 6 w 24"/>
                    <a:gd name="T17" fmla="*/ 9 h 12"/>
                    <a:gd name="T18" fmla="*/ 5 w 24"/>
                    <a:gd name="T19" fmla="*/ 5 h 12"/>
                    <a:gd name="T20" fmla="*/ 3 w 24"/>
                    <a:gd name="T21" fmla="*/ 3 h 12"/>
                    <a:gd name="T22" fmla="*/ 5 w 24"/>
                    <a:gd name="T23" fmla="*/ 1 h 12"/>
                    <a:gd name="T24" fmla="*/ 7 w 24"/>
                    <a:gd name="T25" fmla="*/ 3 h 12"/>
                    <a:gd name="T26" fmla="*/ 8 w 24"/>
                    <a:gd name="T27" fmla="*/ 2 h 12"/>
                    <a:gd name="T28" fmla="*/ 8 w 24"/>
                    <a:gd name="T29" fmla="*/ 1 h 12"/>
                    <a:gd name="T30" fmla="*/ 6 w 24"/>
                    <a:gd name="T31" fmla="*/ 0 h 12"/>
                    <a:gd name="T32" fmla="*/ 2 w 24"/>
                    <a:gd name="T33" fmla="*/ 2 h 12"/>
                    <a:gd name="T34" fmla="*/ 7 w 24"/>
                    <a:gd name="T35" fmla="*/ 6 h 12"/>
                    <a:gd name="T36" fmla="*/ 8 w 24"/>
                    <a:gd name="T37" fmla="*/ 5 h 12"/>
                    <a:gd name="T38" fmla="*/ 9 w 24"/>
                    <a:gd name="T39" fmla="*/ 4 h 12"/>
                    <a:gd name="T40" fmla="*/ 7 w 24"/>
                    <a:gd name="T41" fmla="*/ 10 h 12"/>
                    <a:gd name="T42" fmla="*/ 8 w 24"/>
                    <a:gd name="T43" fmla="*/ 12 h 12"/>
                    <a:gd name="T44" fmla="*/ 12 w 24"/>
                    <a:gd name="T45" fmla="*/ 9 h 12"/>
                    <a:gd name="T46" fmla="*/ 12 w 24"/>
                    <a:gd name="T47" fmla="*/ 11 h 12"/>
                    <a:gd name="T48" fmla="*/ 12 w 24"/>
                    <a:gd name="T49" fmla="*/ 12 h 12"/>
                    <a:gd name="T50" fmla="*/ 15 w 24"/>
                    <a:gd name="T51" fmla="*/ 9 h 12"/>
                    <a:gd name="T52" fmla="*/ 15 w 24"/>
                    <a:gd name="T53" fmla="*/ 9 h 12"/>
                    <a:gd name="T54" fmla="*/ 14 w 24"/>
                    <a:gd name="T55" fmla="*/ 11 h 12"/>
                    <a:gd name="T56" fmla="*/ 14 w 24"/>
                    <a:gd name="T57" fmla="*/ 7 h 12"/>
                    <a:gd name="T58" fmla="*/ 15 w 24"/>
                    <a:gd name="T59" fmla="*/ 3 h 12"/>
                    <a:gd name="T60" fmla="*/ 14 w 24"/>
                    <a:gd name="T61" fmla="*/ 3 h 12"/>
                    <a:gd name="T62" fmla="*/ 13 w 24"/>
                    <a:gd name="T63" fmla="*/ 6 h 12"/>
                    <a:gd name="T64" fmla="*/ 10 w 24"/>
                    <a:gd name="T65" fmla="*/ 11 h 12"/>
                    <a:gd name="T66" fmla="*/ 9 w 24"/>
                    <a:gd name="T67" fmla="*/ 10 h 12"/>
                    <a:gd name="T68" fmla="*/ 11 w 24"/>
                    <a:gd name="T69" fmla="*/ 4 h 12"/>
                    <a:gd name="T70" fmla="*/ 9 w 24"/>
                    <a:gd name="T71" fmla="*/ 4 h 12"/>
                    <a:gd name="T72" fmla="*/ 22 w 24"/>
                    <a:gd name="T73" fmla="*/ 3 h 12"/>
                    <a:gd name="T74" fmla="*/ 19 w 24"/>
                    <a:gd name="T75" fmla="*/ 7 h 12"/>
                    <a:gd name="T76" fmla="*/ 19 w 24"/>
                    <a:gd name="T77" fmla="*/ 4 h 12"/>
                    <a:gd name="T78" fmla="*/ 19 w 24"/>
                    <a:gd name="T79" fmla="*/ 3 h 12"/>
                    <a:gd name="T80" fmla="*/ 16 w 24"/>
                    <a:gd name="T81" fmla="*/ 6 h 12"/>
                    <a:gd name="T82" fmla="*/ 16 w 24"/>
                    <a:gd name="T83" fmla="*/ 6 h 12"/>
                    <a:gd name="T84" fmla="*/ 17 w 24"/>
                    <a:gd name="T85" fmla="*/ 4 h 12"/>
                    <a:gd name="T86" fmla="*/ 17 w 24"/>
                    <a:gd name="T87" fmla="*/ 7 h 12"/>
                    <a:gd name="T88" fmla="*/ 16 w 24"/>
                    <a:gd name="T89" fmla="*/ 12 h 12"/>
                    <a:gd name="T90" fmla="*/ 17 w 24"/>
                    <a:gd name="T91" fmla="*/ 11 h 12"/>
                    <a:gd name="T92" fmla="*/ 18 w 24"/>
                    <a:gd name="T93" fmla="*/ 8 h 12"/>
                    <a:gd name="T94" fmla="*/ 21 w 24"/>
                    <a:gd name="T95" fmla="*/ 4 h 12"/>
                    <a:gd name="T96" fmla="*/ 22 w 24"/>
                    <a:gd name="T97" fmla="*/ 4 h 12"/>
                    <a:gd name="T98" fmla="*/ 20 w 24"/>
                    <a:gd name="T99" fmla="*/ 11 h 12"/>
                    <a:gd name="T100" fmla="*/ 21 w 24"/>
                    <a:gd name="T101" fmla="*/ 12 h 12"/>
                    <a:gd name="T102" fmla="*/ 24 w 24"/>
                    <a:gd name="T103" fmla="*/ 9 h 12"/>
                    <a:gd name="T104" fmla="*/ 24 w 24"/>
                    <a:gd name="T105" fmla="*/ 8 h 12"/>
                    <a:gd name="T106" fmla="*/ 22 w 24"/>
                    <a:gd name="T107" fmla="*/ 11 h 12"/>
                    <a:gd name="T108" fmla="*/ 23 w 24"/>
                    <a:gd name="T109" fmla="*/ 6 h 12"/>
                    <a:gd name="T110" fmla="*/ 23 w 24"/>
                    <a:gd name="T111" fmla="*/ 3 h 1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4"/>
                    <a:gd name="T169" fmla="*/ 0 h 12"/>
                    <a:gd name="T170" fmla="*/ 24 w 24"/>
                    <a:gd name="T171" fmla="*/ 12 h 1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4" h="12">
                      <a:moveTo>
                        <a:pt x="2" y="3"/>
                      </a:moveTo>
                      <a:lnTo>
                        <a:pt x="2" y="4"/>
                      </a:lnTo>
                      <a:lnTo>
                        <a:pt x="2" y="5"/>
                      </a:lnTo>
                      <a:lnTo>
                        <a:pt x="3" y="6"/>
                      </a:lnTo>
                      <a:lnTo>
                        <a:pt x="4" y="7"/>
                      </a:lnTo>
                      <a:lnTo>
                        <a:pt x="4" y="8"/>
                      </a:lnTo>
                      <a:lnTo>
                        <a:pt x="5" y="8"/>
                      </a:lnTo>
                      <a:lnTo>
                        <a:pt x="5" y="9"/>
                      </a:lnTo>
                      <a:lnTo>
                        <a:pt x="5" y="10"/>
                      </a:lnTo>
                      <a:lnTo>
                        <a:pt x="4" y="11"/>
                      </a:lnTo>
                      <a:lnTo>
                        <a:pt x="3" y="11"/>
                      </a:lnTo>
                      <a:lnTo>
                        <a:pt x="3" y="12"/>
                      </a:lnTo>
                      <a:lnTo>
                        <a:pt x="2" y="12"/>
                      </a:lnTo>
                      <a:lnTo>
                        <a:pt x="2" y="11"/>
                      </a:lnTo>
                      <a:lnTo>
                        <a:pt x="1" y="11"/>
                      </a:lnTo>
                      <a:lnTo>
                        <a:pt x="1" y="10"/>
                      </a:lnTo>
                      <a:lnTo>
                        <a:pt x="1" y="9"/>
                      </a:lnTo>
                      <a:lnTo>
                        <a:pt x="1" y="8"/>
                      </a:lnTo>
                      <a:lnTo>
                        <a:pt x="0" y="8"/>
                      </a:lnTo>
                      <a:lnTo>
                        <a:pt x="0" y="9"/>
                      </a:lnTo>
                      <a:lnTo>
                        <a:pt x="0" y="10"/>
                      </a:lnTo>
                      <a:lnTo>
                        <a:pt x="0" y="11"/>
                      </a:lnTo>
                      <a:lnTo>
                        <a:pt x="0" y="12"/>
                      </a:lnTo>
                      <a:lnTo>
                        <a:pt x="1" y="12"/>
                      </a:lnTo>
                      <a:lnTo>
                        <a:pt x="2" y="12"/>
                      </a:lnTo>
                      <a:lnTo>
                        <a:pt x="3" y="12"/>
                      </a:lnTo>
                      <a:lnTo>
                        <a:pt x="4" y="12"/>
                      </a:lnTo>
                      <a:lnTo>
                        <a:pt x="5" y="11"/>
                      </a:lnTo>
                      <a:lnTo>
                        <a:pt x="6" y="10"/>
                      </a:lnTo>
                      <a:lnTo>
                        <a:pt x="6" y="9"/>
                      </a:lnTo>
                      <a:lnTo>
                        <a:pt x="6" y="8"/>
                      </a:lnTo>
                      <a:lnTo>
                        <a:pt x="6" y="7"/>
                      </a:lnTo>
                      <a:lnTo>
                        <a:pt x="6" y="6"/>
                      </a:lnTo>
                      <a:lnTo>
                        <a:pt x="5" y="6"/>
                      </a:lnTo>
                      <a:lnTo>
                        <a:pt x="5" y="5"/>
                      </a:lnTo>
                      <a:lnTo>
                        <a:pt x="5" y="4"/>
                      </a:lnTo>
                      <a:lnTo>
                        <a:pt x="4" y="4"/>
                      </a:lnTo>
                      <a:lnTo>
                        <a:pt x="3" y="3"/>
                      </a:lnTo>
                      <a:lnTo>
                        <a:pt x="3" y="2"/>
                      </a:lnTo>
                      <a:lnTo>
                        <a:pt x="3" y="1"/>
                      </a:lnTo>
                      <a:lnTo>
                        <a:pt x="4" y="1"/>
                      </a:lnTo>
                      <a:lnTo>
                        <a:pt x="5" y="1"/>
                      </a:lnTo>
                      <a:lnTo>
                        <a:pt x="5" y="0"/>
                      </a:lnTo>
                      <a:lnTo>
                        <a:pt x="6" y="1"/>
                      </a:lnTo>
                      <a:lnTo>
                        <a:pt x="7" y="2"/>
                      </a:lnTo>
                      <a:lnTo>
                        <a:pt x="7" y="3"/>
                      </a:lnTo>
                      <a:lnTo>
                        <a:pt x="8" y="2"/>
                      </a:lnTo>
                      <a:lnTo>
                        <a:pt x="8" y="1"/>
                      </a:lnTo>
                      <a:lnTo>
                        <a:pt x="8" y="0"/>
                      </a:lnTo>
                      <a:lnTo>
                        <a:pt x="7" y="0"/>
                      </a:lnTo>
                      <a:lnTo>
                        <a:pt x="6" y="0"/>
                      </a:lnTo>
                      <a:lnTo>
                        <a:pt x="5" y="0"/>
                      </a:lnTo>
                      <a:lnTo>
                        <a:pt x="4" y="0"/>
                      </a:lnTo>
                      <a:lnTo>
                        <a:pt x="3" y="1"/>
                      </a:lnTo>
                      <a:lnTo>
                        <a:pt x="2" y="1"/>
                      </a:lnTo>
                      <a:lnTo>
                        <a:pt x="2" y="2"/>
                      </a:lnTo>
                      <a:lnTo>
                        <a:pt x="2" y="3"/>
                      </a:lnTo>
                      <a:lnTo>
                        <a:pt x="7" y="6"/>
                      </a:lnTo>
                      <a:lnTo>
                        <a:pt x="8" y="6"/>
                      </a:lnTo>
                      <a:lnTo>
                        <a:pt x="8" y="5"/>
                      </a:lnTo>
                      <a:lnTo>
                        <a:pt x="8" y="4"/>
                      </a:lnTo>
                      <a:lnTo>
                        <a:pt x="9" y="4"/>
                      </a:lnTo>
                      <a:lnTo>
                        <a:pt x="9" y="5"/>
                      </a:lnTo>
                      <a:lnTo>
                        <a:pt x="9" y="6"/>
                      </a:lnTo>
                      <a:lnTo>
                        <a:pt x="8" y="6"/>
                      </a:lnTo>
                      <a:lnTo>
                        <a:pt x="8" y="7"/>
                      </a:lnTo>
                      <a:lnTo>
                        <a:pt x="8" y="8"/>
                      </a:lnTo>
                      <a:lnTo>
                        <a:pt x="7" y="9"/>
                      </a:lnTo>
                      <a:lnTo>
                        <a:pt x="7" y="10"/>
                      </a:lnTo>
                      <a:lnTo>
                        <a:pt x="7" y="11"/>
                      </a:lnTo>
                      <a:lnTo>
                        <a:pt x="7" y="12"/>
                      </a:lnTo>
                      <a:lnTo>
                        <a:pt x="8" y="12"/>
                      </a:lnTo>
                      <a:lnTo>
                        <a:pt x="9" y="12"/>
                      </a:lnTo>
                      <a:lnTo>
                        <a:pt x="10" y="11"/>
                      </a:lnTo>
                      <a:lnTo>
                        <a:pt x="11" y="10"/>
                      </a:lnTo>
                      <a:lnTo>
                        <a:pt x="11" y="9"/>
                      </a:lnTo>
                      <a:lnTo>
                        <a:pt x="12" y="9"/>
                      </a:lnTo>
                      <a:lnTo>
                        <a:pt x="12" y="8"/>
                      </a:lnTo>
                      <a:lnTo>
                        <a:pt x="12" y="9"/>
                      </a:lnTo>
                      <a:lnTo>
                        <a:pt x="12" y="10"/>
                      </a:lnTo>
                      <a:lnTo>
                        <a:pt x="12" y="11"/>
                      </a:lnTo>
                      <a:lnTo>
                        <a:pt x="12" y="12"/>
                      </a:lnTo>
                      <a:lnTo>
                        <a:pt x="13" y="12"/>
                      </a:lnTo>
                      <a:lnTo>
                        <a:pt x="14" y="11"/>
                      </a:lnTo>
                      <a:lnTo>
                        <a:pt x="15" y="10"/>
                      </a:lnTo>
                      <a:lnTo>
                        <a:pt x="15" y="9"/>
                      </a:lnTo>
                      <a:lnTo>
                        <a:pt x="15" y="8"/>
                      </a:lnTo>
                      <a:lnTo>
                        <a:pt x="15" y="9"/>
                      </a:lnTo>
                      <a:lnTo>
                        <a:pt x="14" y="10"/>
                      </a:lnTo>
                      <a:lnTo>
                        <a:pt x="14" y="11"/>
                      </a:lnTo>
                      <a:lnTo>
                        <a:pt x="13" y="11"/>
                      </a:lnTo>
                      <a:lnTo>
                        <a:pt x="13" y="10"/>
                      </a:lnTo>
                      <a:lnTo>
                        <a:pt x="14" y="9"/>
                      </a:lnTo>
                      <a:lnTo>
                        <a:pt x="14" y="8"/>
                      </a:lnTo>
                      <a:lnTo>
                        <a:pt x="14" y="7"/>
                      </a:lnTo>
                      <a:lnTo>
                        <a:pt x="15" y="6"/>
                      </a:lnTo>
                      <a:lnTo>
                        <a:pt x="15" y="4"/>
                      </a:lnTo>
                      <a:lnTo>
                        <a:pt x="15" y="3"/>
                      </a:lnTo>
                      <a:lnTo>
                        <a:pt x="14" y="3"/>
                      </a:lnTo>
                      <a:lnTo>
                        <a:pt x="14" y="4"/>
                      </a:lnTo>
                      <a:lnTo>
                        <a:pt x="13" y="4"/>
                      </a:lnTo>
                      <a:lnTo>
                        <a:pt x="13" y="5"/>
                      </a:lnTo>
                      <a:lnTo>
                        <a:pt x="13" y="6"/>
                      </a:lnTo>
                      <a:lnTo>
                        <a:pt x="13" y="7"/>
                      </a:lnTo>
                      <a:lnTo>
                        <a:pt x="12" y="7"/>
                      </a:lnTo>
                      <a:lnTo>
                        <a:pt x="12" y="8"/>
                      </a:lnTo>
                      <a:lnTo>
                        <a:pt x="11" y="9"/>
                      </a:lnTo>
                      <a:lnTo>
                        <a:pt x="11" y="10"/>
                      </a:lnTo>
                      <a:lnTo>
                        <a:pt x="10" y="10"/>
                      </a:lnTo>
                      <a:lnTo>
                        <a:pt x="10" y="11"/>
                      </a:lnTo>
                      <a:lnTo>
                        <a:pt x="9" y="11"/>
                      </a:lnTo>
                      <a:lnTo>
                        <a:pt x="9" y="10"/>
                      </a:lnTo>
                      <a:lnTo>
                        <a:pt x="9" y="9"/>
                      </a:lnTo>
                      <a:lnTo>
                        <a:pt x="9" y="8"/>
                      </a:lnTo>
                      <a:lnTo>
                        <a:pt x="10" y="7"/>
                      </a:lnTo>
                      <a:lnTo>
                        <a:pt x="10" y="6"/>
                      </a:lnTo>
                      <a:lnTo>
                        <a:pt x="11" y="5"/>
                      </a:lnTo>
                      <a:lnTo>
                        <a:pt x="11" y="4"/>
                      </a:lnTo>
                      <a:lnTo>
                        <a:pt x="11" y="3"/>
                      </a:lnTo>
                      <a:lnTo>
                        <a:pt x="10" y="3"/>
                      </a:lnTo>
                      <a:lnTo>
                        <a:pt x="9" y="3"/>
                      </a:lnTo>
                      <a:lnTo>
                        <a:pt x="9" y="4"/>
                      </a:lnTo>
                      <a:lnTo>
                        <a:pt x="8" y="4"/>
                      </a:lnTo>
                      <a:lnTo>
                        <a:pt x="7" y="5"/>
                      </a:lnTo>
                      <a:lnTo>
                        <a:pt x="7" y="6"/>
                      </a:lnTo>
                      <a:lnTo>
                        <a:pt x="2" y="3"/>
                      </a:lnTo>
                      <a:lnTo>
                        <a:pt x="22" y="3"/>
                      </a:lnTo>
                      <a:lnTo>
                        <a:pt x="21" y="3"/>
                      </a:lnTo>
                      <a:lnTo>
                        <a:pt x="21" y="4"/>
                      </a:lnTo>
                      <a:lnTo>
                        <a:pt x="20" y="4"/>
                      </a:lnTo>
                      <a:lnTo>
                        <a:pt x="20" y="5"/>
                      </a:lnTo>
                      <a:lnTo>
                        <a:pt x="19" y="6"/>
                      </a:lnTo>
                      <a:lnTo>
                        <a:pt x="19" y="7"/>
                      </a:lnTo>
                      <a:lnTo>
                        <a:pt x="19" y="6"/>
                      </a:lnTo>
                      <a:lnTo>
                        <a:pt x="19" y="5"/>
                      </a:lnTo>
                      <a:lnTo>
                        <a:pt x="19" y="4"/>
                      </a:lnTo>
                      <a:lnTo>
                        <a:pt x="19" y="3"/>
                      </a:lnTo>
                      <a:lnTo>
                        <a:pt x="18" y="3"/>
                      </a:lnTo>
                      <a:lnTo>
                        <a:pt x="17" y="3"/>
                      </a:lnTo>
                      <a:lnTo>
                        <a:pt x="17" y="4"/>
                      </a:lnTo>
                      <a:lnTo>
                        <a:pt x="16" y="5"/>
                      </a:lnTo>
                      <a:lnTo>
                        <a:pt x="16" y="6"/>
                      </a:lnTo>
                      <a:lnTo>
                        <a:pt x="16" y="5"/>
                      </a:lnTo>
                      <a:lnTo>
                        <a:pt x="17" y="5"/>
                      </a:lnTo>
                      <a:lnTo>
                        <a:pt x="17" y="4"/>
                      </a:lnTo>
                      <a:lnTo>
                        <a:pt x="18" y="4"/>
                      </a:lnTo>
                      <a:lnTo>
                        <a:pt x="18" y="5"/>
                      </a:lnTo>
                      <a:lnTo>
                        <a:pt x="17" y="5"/>
                      </a:lnTo>
                      <a:lnTo>
                        <a:pt x="17" y="6"/>
                      </a:lnTo>
                      <a:lnTo>
                        <a:pt x="17" y="7"/>
                      </a:lnTo>
                      <a:lnTo>
                        <a:pt x="17" y="8"/>
                      </a:lnTo>
                      <a:lnTo>
                        <a:pt x="16" y="9"/>
                      </a:lnTo>
                      <a:lnTo>
                        <a:pt x="16" y="11"/>
                      </a:lnTo>
                      <a:lnTo>
                        <a:pt x="16" y="12"/>
                      </a:lnTo>
                      <a:lnTo>
                        <a:pt x="17" y="12"/>
                      </a:lnTo>
                      <a:lnTo>
                        <a:pt x="17" y="11"/>
                      </a:lnTo>
                      <a:lnTo>
                        <a:pt x="17" y="10"/>
                      </a:lnTo>
                      <a:lnTo>
                        <a:pt x="18" y="10"/>
                      </a:lnTo>
                      <a:lnTo>
                        <a:pt x="18" y="9"/>
                      </a:lnTo>
                      <a:lnTo>
                        <a:pt x="18" y="8"/>
                      </a:lnTo>
                      <a:lnTo>
                        <a:pt x="19" y="7"/>
                      </a:lnTo>
                      <a:lnTo>
                        <a:pt x="19" y="6"/>
                      </a:lnTo>
                      <a:lnTo>
                        <a:pt x="20" y="5"/>
                      </a:lnTo>
                      <a:lnTo>
                        <a:pt x="21" y="4"/>
                      </a:lnTo>
                      <a:lnTo>
                        <a:pt x="22" y="4"/>
                      </a:lnTo>
                      <a:lnTo>
                        <a:pt x="22" y="5"/>
                      </a:lnTo>
                      <a:lnTo>
                        <a:pt x="21" y="6"/>
                      </a:lnTo>
                      <a:lnTo>
                        <a:pt x="21" y="7"/>
                      </a:lnTo>
                      <a:lnTo>
                        <a:pt x="21" y="8"/>
                      </a:lnTo>
                      <a:lnTo>
                        <a:pt x="21" y="9"/>
                      </a:lnTo>
                      <a:lnTo>
                        <a:pt x="20" y="10"/>
                      </a:lnTo>
                      <a:lnTo>
                        <a:pt x="20" y="11"/>
                      </a:lnTo>
                      <a:lnTo>
                        <a:pt x="21" y="12"/>
                      </a:lnTo>
                      <a:lnTo>
                        <a:pt x="22" y="11"/>
                      </a:lnTo>
                      <a:lnTo>
                        <a:pt x="23" y="11"/>
                      </a:lnTo>
                      <a:lnTo>
                        <a:pt x="23" y="10"/>
                      </a:lnTo>
                      <a:lnTo>
                        <a:pt x="24" y="9"/>
                      </a:lnTo>
                      <a:lnTo>
                        <a:pt x="24" y="8"/>
                      </a:lnTo>
                      <a:lnTo>
                        <a:pt x="24" y="9"/>
                      </a:lnTo>
                      <a:lnTo>
                        <a:pt x="23" y="9"/>
                      </a:lnTo>
                      <a:lnTo>
                        <a:pt x="22" y="10"/>
                      </a:lnTo>
                      <a:lnTo>
                        <a:pt x="22" y="11"/>
                      </a:lnTo>
                      <a:lnTo>
                        <a:pt x="22" y="10"/>
                      </a:lnTo>
                      <a:lnTo>
                        <a:pt x="22" y="9"/>
                      </a:lnTo>
                      <a:lnTo>
                        <a:pt x="22" y="8"/>
                      </a:lnTo>
                      <a:lnTo>
                        <a:pt x="23" y="7"/>
                      </a:lnTo>
                      <a:lnTo>
                        <a:pt x="23" y="6"/>
                      </a:lnTo>
                      <a:lnTo>
                        <a:pt x="24" y="5"/>
                      </a:lnTo>
                      <a:lnTo>
                        <a:pt x="24" y="4"/>
                      </a:lnTo>
                      <a:lnTo>
                        <a:pt x="23" y="3"/>
                      </a:lnTo>
                      <a:lnTo>
                        <a:pt x="22" y="3"/>
                      </a:lnTo>
                      <a:lnTo>
                        <a:pt x="2" y="3"/>
                      </a:lnTo>
                      <a:close/>
                    </a:path>
                  </a:pathLst>
                </a:custGeom>
                <a:solidFill>
                  <a:srgbClr val="FFFFFF"/>
                </a:solidFill>
                <a:ln w="9525">
                  <a:noFill/>
                  <a:round/>
                  <a:headEnd/>
                  <a:tailEnd/>
                </a:ln>
              </p:spPr>
              <p:txBody>
                <a:bodyPr/>
                <a:lstStyle/>
                <a:p>
                  <a:pPr algn="l" rtl="0"/>
                  <a:endParaRPr lang="en-US"/>
                </a:p>
              </p:txBody>
            </p:sp>
            <p:sp>
              <p:nvSpPr>
                <p:cNvPr id="24940" name="Freeform 198"/>
                <p:cNvSpPr>
                  <a:spLocks/>
                </p:cNvSpPr>
                <p:nvPr/>
              </p:nvSpPr>
              <p:spPr bwMode="auto">
                <a:xfrm>
                  <a:off x="2503" y="1924"/>
                  <a:ext cx="5" cy="5"/>
                </a:xfrm>
                <a:custGeom>
                  <a:avLst/>
                  <a:gdLst>
                    <a:gd name="T0" fmla="*/ 2 w 5"/>
                    <a:gd name="T1" fmla="*/ 4 h 5"/>
                    <a:gd name="T2" fmla="*/ 2 w 5"/>
                    <a:gd name="T3" fmla="*/ 4 h 5"/>
                    <a:gd name="T4" fmla="*/ 2 w 5"/>
                    <a:gd name="T5" fmla="*/ 5 h 5"/>
                    <a:gd name="T6" fmla="*/ 2 w 5"/>
                    <a:gd name="T7" fmla="*/ 5 h 5"/>
                    <a:gd name="T8" fmla="*/ 1 w 5"/>
                    <a:gd name="T9" fmla="*/ 5 h 5"/>
                    <a:gd name="T10" fmla="*/ 1 w 5"/>
                    <a:gd name="T11" fmla="*/ 5 h 5"/>
                    <a:gd name="T12" fmla="*/ 1 w 5"/>
                    <a:gd name="T13" fmla="*/ 5 h 5"/>
                    <a:gd name="T14" fmla="*/ 1 w 5"/>
                    <a:gd name="T15" fmla="*/ 4 h 5"/>
                    <a:gd name="T16" fmla="*/ 1 w 5"/>
                    <a:gd name="T17" fmla="*/ 4 h 5"/>
                    <a:gd name="T18" fmla="*/ 0 w 5"/>
                    <a:gd name="T19" fmla="*/ 4 h 5"/>
                    <a:gd name="T20" fmla="*/ 0 w 5"/>
                    <a:gd name="T21" fmla="*/ 4 h 5"/>
                    <a:gd name="T22" fmla="*/ 0 w 5"/>
                    <a:gd name="T23" fmla="*/ 4 h 5"/>
                    <a:gd name="T24" fmla="*/ 0 w 5"/>
                    <a:gd name="T25" fmla="*/ 3 h 5"/>
                    <a:gd name="T26" fmla="*/ 0 w 5"/>
                    <a:gd name="T27" fmla="*/ 3 h 5"/>
                    <a:gd name="T28" fmla="*/ 0 w 5"/>
                    <a:gd name="T29" fmla="*/ 3 h 5"/>
                    <a:gd name="T30" fmla="*/ 0 w 5"/>
                    <a:gd name="T31" fmla="*/ 3 h 5"/>
                    <a:gd name="T32" fmla="*/ 0 w 5"/>
                    <a:gd name="T33" fmla="*/ 3 h 5"/>
                    <a:gd name="T34" fmla="*/ 3 w 5"/>
                    <a:gd name="T35" fmla="*/ 0 h 5"/>
                    <a:gd name="T36" fmla="*/ 4 w 5"/>
                    <a:gd name="T37" fmla="*/ 0 h 5"/>
                    <a:gd name="T38" fmla="*/ 1 w 5"/>
                    <a:gd name="T39" fmla="*/ 3 h 5"/>
                    <a:gd name="T40" fmla="*/ 1 w 5"/>
                    <a:gd name="T41" fmla="*/ 4 h 5"/>
                    <a:gd name="T42" fmla="*/ 4 w 5"/>
                    <a:gd name="T43" fmla="*/ 0 h 5"/>
                    <a:gd name="T44" fmla="*/ 5 w 5"/>
                    <a:gd name="T45" fmla="*/ 1 h 5"/>
                    <a:gd name="T46" fmla="*/ 2 w 5"/>
                    <a:gd name="T47" fmla="*/ 4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4"/>
                      </a:moveTo>
                      <a:lnTo>
                        <a:pt x="2" y="4"/>
                      </a:lnTo>
                      <a:lnTo>
                        <a:pt x="2" y="5"/>
                      </a:lnTo>
                      <a:lnTo>
                        <a:pt x="1" y="5"/>
                      </a:lnTo>
                      <a:lnTo>
                        <a:pt x="1" y="4"/>
                      </a:lnTo>
                      <a:lnTo>
                        <a:pt x="0" y="4"/>
                      </a:lnTo>
                      <a:lnTo>
                        <a:pt x="0" y="3"/>
                      </a:lnTo>
                      <a:lnTo>
                        <a:pt x="3" y="0"/>
                      </a:lnTo>
                      <a:lnTo>
                        <a:pt x="4" y="0"/>
                      </a:lnTo>
                      <a:lnTo>
                        <a:pt x="1" y="3"/>
                      </a:lnTo>
                      <a:lnTo>
                        <a:pt x="1" y="4"/>
                      </a:lnTo>
                      <a:lnTo>
                        <a:pt x="4" y="0"/>
                      </a:lnTo>
                      <a:lnTo>
                        <a:pt x="5" y="1"/>
                      </a:lnTo>
                      <a:lnTo>
                        <a:pt x="2" y="4"/>
                      </a:lnTo>
                      <a:close/>
                    </a:path>
                  </a:pathLst>
                </a:custGeom>
                <a:solidFill>
                  <a:srgbClr val="FFFFFF"/>
                </a:solidFill>
                <a:ln w="9525">
                  <a:noFill/>
                  <a:round/>
                  <a:headEnd/>
                  <a:tailEnd/>
                </a:ln>
              </p:spPr>
              <p:txBody>
                <a:bodyPr/>
                <a:lstStyle/>
                <a:p>
                  <a:pPr algn="l" rtl="0"/>
                  <a:endParaRPr lang="en-US"/>
                </a:p>
              </p:txBody>
            </p:sp>
            <p:sp>
              <p:nvSpPr>
                <p:cNvPr id="24941" name="Freeform 199"/>
                <p:cNvSpPr>
                  <a:spLocks/>
                </p:cNvSpPr>
                <p:nvPr/>
              </p:nvSpPr>
              <p:spPr bwMode="auto">
                <a:xfrm>
                  <a:off x="2505"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1 h 5"/>
                    <a:gd name="T20" fmla="*/ 5 w 5"/>
                    <a:gd name="T21" fmla="*/ 1 h 5"/>
                    <a:gd name="T22" fmla="*/ 5 w 5"/>
                    <a:gd name="T23" fmla="*/ 1 h 5"/>
                    <a:gd name="T24" fmla="*/ 5 w 5"/>
                    <a:gd name="T25" fmla="*/ 1 h 5"/>
                    <a:gd name="T26" fmla="*/ 5 w 5"/>
                    <a:gd name="T27" fmla="*/ 2 h 5"/>
                    <a:gd name="T28" fmla="*/ 5 w 5"/>
                    <a:gd name="T29" fmla="*/ 2 h 5"/>
                    <a:gd name="T30" fmla="*/ 5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4" y="1"/>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pPr algn="l" rtl="0"/>
                  <a:endParaRPr lang="en-US"/>
                </a:p>
              </p:txBody>
            </p:sp>
            <p:sp>
              <p:nvSpPr>
                <p:cNvPr id="24942" name="Freeform 200"/>
                <p:cNvSpPr>
                  <a:spLocks/>
                </p:cNvSpPr>
                <p:nvPr/>
              </p:nvSpPr>
              <p:spPr bwMode="auto">
                <a:xfrm>
                  <a:off x="2507" y="1930"/>
                  <a:ext cx="5" cy="5"/>
                </a:xfrm>
                <a:custGeom>
                  <a:avLst/>
                  <a:gdLst>
                    <a:gd name="T0" fmla="*/ 5 w 5"/>
                    <a:gd name="T1" fmla="*/ 2 h 5"/>
                    <a:gd name="T2" fmla="*/ 5 w 5"/>
                    <a:gd name="T3" fmla="*/ 3 h 5"/>
                    <a:gd name="T4" fmla="*/ 5 w 5"/>
                    <a:gd name="T5" fmla="*/ 3 h 5"/>
                    <a:gd name="T6" fmla="*/ 5 w 5"/>
                    <a:gd name="T7" fmla="*/ 3 h 5"/>
                    <a:gd name="T8" fmla="*/ 5 w 5"/>
                    <a:gd name="T9" fmla="*/ 3 h 5"/>
                    <a:gd name="T10" fmla="*/ 5 w 5"/>
                    <a:gd name="T11" fmla="*/ 4 h 5"/>
                    <a:gd name="T12" fmla="*/ 5 w 5"/>
                    <a:gd name="T13" fmla="*/ 4 h 5"/>
                    <a:gd name="T14" fmla="*/ 5 w 5"/>
                    <a:gd name="T15" fmla="*/ 4 h 5"/>
                    <a:gd name="T16" fmla="*/ 5 w 5"/>
                    <a:gd name="T17" fmla="*/ 4 h 5"/>
                    <a:gd name="T18" fmla="*/ 4 w 5"/>
                    <a:gd name="T19" fmla="*/ 4 h 5"/>
                    <a:gd name="T20" fmla="*/ 4 w 5"/>
                    <a:gd name="T21" fmla="*/ 5 h 5"/>
                    <a:gd name="T22" fmla="*/ 4 w 5"/>
                    <a:gd name="T23" fmla="*/ 5 h 5"/>
                    <a:gd name="T24" fmla="*/ 4 w 5"/>
                    <a:gd name="T25" fmla="*/ 5 h 5"/>
                    <a:gd name="T26" fmla="*/ 3 w 5"/>
                    <a:gd name="T27" fmla="*/ 5 h 5"/>
                    <a:gd name="T28" fmla="*/ 3 w 5"/>
                    <a:gd name="T29" fmla="*/ 5 h 5"/>
                    <a:gd name="T30" fmla="*/ 3 w 5"/>
                    <a:gd name="T31" fmla="*/ 5 h 5"/>
                    <a:gd name="T32" fmla="*/ 3 w 5"/>
                    <a:gd name="T33" fmla="*/ 4 h 5"/>
                    <a:gd name="T34" fmla="*/ 0 w 5"/>
                    <a:gd name="T35" fmla="*/ 2 h 5"/>
                    <a:gd name="T36" fmla="*/ 0 w 5"/>
                    <a:gd name="T37" fmla="*/ 1 h 5"/>
                    <a:gd name="T38" fmla="*/ 4 w 5"/>
                    <a:gd name="T39" fmla="*/ 3 h 5"/>
                    <a:gd name="T40" fmla="*/ 4 w 5"/>
                    <a:gd name="T41" fmla="*/ 3 h 5"/>
                    <a:gd name="T42" fmla="*/ 1 w 5"/>
                    <a:gd name="T43" fmla="*/ 0 h 5"/>
                    <a:gd name="T44" fmla="*/ 2 w 5"/>
                    <a:gd name="T45" fmla="*/ 0 h 5"/>
                    <a:gd name="T46" fmla="*/ 5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5" y="2"/>
                      </a:moveTo>
                      <a:lnTo>
                        <a:pt x="5" y="3"/>
                      </a:lnTo>
                      <a:lnTo>
                        <a:pt x="5" y="4"/>
                      </a:lnTo>
                      <a:lnTo>
                        <a:pt x="4" y="4"/>
                      </a:lnTo>
                      <a:lnTo>
                        <a:pt x="4" y="5"/>
                      </a:lnTo>
                      <a:lnTo>
                        <a:pt x="3" y="5"/>
                      </a:lnTo>
                      <a:lnTo>
                        <a:pt x="3" y="4"/>
                      </a:lnTo>
                      <a:lnTo>
                        <a:pt x="0" y="2"/>
                      </a:lnTo>
                      <a:lnTo>
                        <a:pt x="0" y="1"/>
                      </a:lnTo>
                      <a:lnTo>
                        <a:pt x="4" y="3"/>
                      </a:lnTo>
                      <a:lnTo>
                        <a:pt x="1" y="0"/>
                      </a:lnTo>
                      <a:lnTo>
                        <a:pt x="2" y="0"/>
                      </a:lnTo>
                      <a:lnTo>
                        <a:pt x="5" y="2"/>
                      </a:lnTo>
                      <a:close/>
                    </a:path>
                  </a:pathLst>
                </a:custGeom>
                <a:solidFill>
                  <a:srgbClr val="FFFFFF"/>
                </a:solidFill>
                <a:ln w="9525">
                  <a:noFill/>
                  <a:round/>
                  <a:headEnd/>
                  <a:tailEnd/>
                </a:ln>
              </p:spPr>
              <p:txBody>
                <a:bodyPr/>
                <a:lstStyle/>
                <a:p>
                  <a:pPr algn="l" rtl="0"/>
                  <a:endParaRPr lang="en-US"/>
                </a:p>
              </p:txBody>
            </p:sp>
            <p:sp>
              <p:nvSpPr>
                <p:cNvPr id="24943" name="Freeform 201"/>
                <p:cNvSpPr>
                  <a:spLocks/>
                </p:cNvSpPr>
                <p:nvPr/>
              </p:nvSpPr>
              <p:spPr bwMode="auto">
                <a:xfrm>
                  <a:off x="2509" y="1928"/>
                  <a:ext cx="5" cy="5"/>
                </a:xfrm>
                <a:custGeom>
                  <a:avLst/>
                  <a:gdLst>
                    <a:gd name="T0" fmla="*/ 1 w 5"/>
                    <a:gd name="T1" fmla="*/ 2 h 5"/>
                    <a:gd name="T2" fmla="*/ 0 w 5"/>
                    <a:gd name="T3" fmla="*/ 2 h 5"/>
                    <a:gd name="T4" fmla="*/ 0 w 5"/>
                    <a:gd name="T5" fmla="*/ 2 h 5"/>
                    <a:gd name="T6" fmla="*/ 0 w 5"/>
                    <a:gd name="T7" fmla="*/ 2 h 5"/>
                    <a:gd name="T8" fmla="*/ 0 w 5"/>
                    <a:gd name="T9" fmla="*/ 1 h 5"/>
                    <a:gd name="T10" fmla="*/ 0 w 5"/>
                    <a:gd name="T11" fmla="*/ 1 h 5"/>
                    <a:gd name="T12" fmla="*/ 0 w 5"/>
                    <a:gd name="T13" fmla="*/ 1 h 5"/>
                    <a:gd name="T14" fmla="*/ 0 w 5"/>
                    <a:gd name="T15" fmla="*/ 1 h 5"/>
                    <a:gd name="T16" fmla="*/ 1 w 5"/>
                    <a:gd name="T17" fmla="*/ 0 h 5"/>
                    <a:gd name="T18" fmla="*/ 1 w 5"/>
                    <a:gd name="T19" fmla="*/ 0 h 5"/>
                    <a:gd name="T20" fmla="*/ 1 w 5"/>
                    <a:gd name="T21" fmla="*/ 0 h 5"/>
                    <a:gd name="T22" fmla="*/ 1 w 5"/>
                    <a:gd name="T23" fmla="*/ 0 h 5"/>
                    <a:gd name="T24" fmla="*/ 1 w 5"/>
                    <a:gd name="T25" fmla="*/ 0 h 5"/>
                    <a:gd name="T26" fmla="*/ 2 w 5"/>
                    <a:gd name="T27" fmla="*/ 0 h 5"/>
                    <a:gd name="T28" fmla="*/ 2 w 5"/>
                    <a:gd name="T29" fmla="*/ 0 h 5"/>
                    <a:gd name="T30" fmla="*/ 2 w 5"/>
                    <a:gd name="T31" fmla="*/ 0 h 5"/>
                    <a:gd name="T32" fmla="*/ 3 w 5"/>
                    <a:gd name="T33" fmla="*/ 0 h 5"/>
                    <a:gd name="T34" fmla="*/ 5 w 5"/>
                    <a:gd name="T35" fmla="*/ 3 h 5"/>
                    <a:gd name="T36" fmla="*/ 5 w 5"/>
                    <a:gd name="T37" fmla="*/ 4 h 5"/>
                    <a:gd name="T38" fmla="*/ 2 w 5"/>
                    <a:gd name="T39" fmla="*/ 1 h 5"/>
                    <a:gd name="T40" fmla="*/ 1 w 5"/>
                    <a:gd name="T41" fmla="*/ 1 h 5"/>
                    <a:gd name="T42" fmla="*/ 4 w 5"/>
                    <a:gd name="T43" fmla="*/ 4 h 5"/>
                    <a:gd name="T44" fmla="*/ 4 w 5"/>
                    <a:gd name="T45" fmla="*/ 5 h 5"/>
                    <a:gd name="T46" fmla="*/ 1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1" y="2"/>
                      </a:moveTo>
                      <a:lnTo>
                        <a:pt x="0" y="2"/>
                      </a:lnTo>
                      <a:lnTo>
                        <a:pt x="0" y="1"/>
                      </a:lnTo>
                      <a:lnTo>
                        <a:pt x="1" y="0"/>
                      </a:lnTo>
                      <a:lnTo>
                        <a:pt x="2" y="0"/>
                      </a:lnTo>
                      <a:lnTo>
                        <a:pt x="3" y="0"/>
                      </a:lnTo>
                      <a:lnTo>
                        <a:pt x="5" y="3"/>
                      </a:lnTo>
                      <a:lnTo>
                        <a:pt x="5" y="4"/>
                      </a:lnTo>
                      <a:lnTo>
                        <a:pt x="2" y="1"/>
                      </a:lnTo>
                      <a:lnTo>
                        <a:pt x="1" y="1"/>
                      </a:lnTo>
                      <a:lnTo>
                        <a:pt x="4" y="4"/>
                      </a:lnTo>
                      <a:lnTo>
                        <a:pt x="4" y="5"/>
                      </a:lnTo>
                      <a:lnTo>
                        <a:pt x="1" y="2"/>
                      </a:lnTo>
                      <a:close/>
                    </a:path>
                  </a:pathLst>
                </a:custGeom>
                <a:solidFill>
                  <a:srgbClr val="FFFFFF"/>
                </a:solidFill>
                <a:ln w="9525">
                  <a:noFill/>
                  <a:round/>
                  <a:headEnd/>
                  <a:tailEnd/>
                </a:ln>
              </p:spPr>
              <p:txBody>
                <a:bodyPr/>
                <a:lstStyle/>
                <a:p>
                  <a:pPr algn="l" rtl="0"/>
                  <a:endParaRPr lang="en-US"/>
                </a:p>
              </p:txBody>
            </p:sp>
            <p:sp>
              <p:nvSpPr>
                <p:cNvPr id="24944" name="Freeform 202"/>
                <p:cNvSpPr>
                  <a:spLocks/>
                </p:cNvSpPr>
                <p:nvPr/>
              </p:nvSpPr>
              <p:spPr bwMode="auto">
                <a:xfrm>
                  <a:off x="2511" y="1923"/>
                  <a:ext cx="5" cy="5"/>
                </a:xfrm>
                <a:custGeom>
                  <a:avLst/>
                  <a:gdLst>
                    <a:gd name="T0" fmla="*/ 2 w 5"/>
                    <a:gd name="T1" fmla="*/ 5 h 5"/>
                    <a:gd name="T2" fmla="*/ 2 w 5"/>
                    <a:gd name="T3" fmla="*/ 5 h 5"/>
                    <a:gd name="T4" fmla="*/ 2 w 5"/>
                    <a:gd name="T5" fmla="*/ 5 h 5"/>
                    <a:gd name="T6" fmla="*/ 2 w 5"/>
                    <a:gd name="T7" fmla="*/ 5 h 5"/>
                    <a:gd name="T8" fmla="*/ 1 w 5"/>
                    <a:gd name="T9" fmla="*/ 5 h 5"/>
                    <a:gd name="T10" fmla="*/ 1 w 5"/>
                    <a:gd name="T11" fmla="*/ 5 h 5"/>
                    <a:gd name="T12" fmla="*/ 1 w 5"/>
                    <a:gd name="T13" fmla="*/ 5 h 5"/>
                    <a:gd name="T14" fmla="*/ 1 w 5"/>
                    <a:gd name="T15" fmla="*/ 5 h 5"/>
                    <a:gd name="T16" fmla="*/ 1 w 5"/>
                    <a:gd name="T17" fmla="*/ 5 h 5"/>
                    <a:gd name="T18" fmla="*/ 1 w 5"/>
                    <a:gd name="T19" fmla="*/ 5 h 5"/>
                    <a:gd name="T20" fmla="*/ 0 w 5"/>
                    <a:gd name="T21" fmla="*/ 5 h 5"/>
                    <a:gd name="T22" fmla="*/ 0 w 5"/>
                    <a:gd name="T23" fmla="*/ 5 h 5"/>
                    <a:gd name="T24" fmla="*/ 0 w 5"/>
                    <a:gd name="T25" fmla="*/ 4 h 5"/>
                    <a:gd name="T26" fmla="*/ 0 w 5"/>
                    <a:gd name="T27" fmla="*/ 4 h 5"/>
                    <a:gd name="T28" fmla="*/ 0 w 5"/>
                    <a:gd name="T29" fmla="*/ 4 h 5"/>
                    <a:gd name="T30" fmla="*/ 1 w 5"/>
                    <a:gd name="T31" fmla="*/ 4 h 5"/>
                    <a:gd name="T32" fmla="*/ 1 w 5"/>
                    <a:gd name="T33" fmla="*/ 3 h 5"/>
                    <a:gd name="T34" fmla="*/ 3 w 5"/>
                    <a:gd name="T35" fmla="*/ 0 h 5"/>
                    <a:gd name="T36" fmla="*/ 4 w 5"/>
                    <a:gd name="T37" fmla="*/ 1 h 5"/>
                    <a:gd name="T38" fmla="*/ 1 w 5"/>
                    <a:gd name="T39" fmla="*/ 4 h 5"/>
                    <a:gd name="T40" fmla="*/ 2 w 5"/>
                    <a:gd name="T41" fmla="*/ 4 h 5"/>
                    <a:gd name="T42" fmla="*/ 4 w 5"/>
                    <a:gd name="T43" fmla="*/ 1 h 5"/>
                    <a:gd name="T44" fmla="*/ 5 w 5"/>
                    <a:gd name="T45" fmla="*/ 2 h 5"/>
                    <a:gd name="T46" fmla="*/ 2 w 5"/>
                    <a:gd name="T47" fmla="*/ 5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2" y="5"/>
                      </a:moveTo>
                      <a:lnTo>
                        <a:pt x="2" y="5"/>
                      </a:lnTo>
                      <a:lnTo>
                        <a:pt x="1" y="5"/>
                      </a:lnTo>
                      <a:lnTo>
                        <a:pt x="0" y="5"/>
                      </a:lnTo>
                      <a:lnTo>
                        <a:pt x="0" y="4"/>
                      </a:lnTo>
                      <a:lnTo>
                        <a:pt x="1" y="4"/>
                      </a:lnTo>
                      <a:lnTo>
                        <a:pt x="1" y="3"/>
                      </a:lnTo>
                      <a:lnTo>
                        <a:pt x="3" y="0"/>
                      </a:lnTo>
                      <a:lnTo>
                        <a:pt x="4" y="1"/>
                      </a:lnTo>
                      <a:lnTo>
                        <a:pt x="1" y="4"/>
                      </a:lnTo>
                      <a:lnTo>
                        <a:pt x="2" y="4"/>
                      </a:lnTo>
                      <a:lnTo>
                        <a:pt x="4" y="1"/>
                      </a:lnTo>
                      <a:lnTo>
                        <a:pt x="5" y="2"/>
                      </a:lnTo>
                      <a:lnTo>
                        <a:pt x="2" y="5"/>
                      </a:lnTo>
                      <a:close/>
                    </a:path>
                  </a:pathLst>
                </a:custGeom>
                <a:solidFill>
                  <a:srgbClr val="FFFFFF"/>
                </a:solidFill>
                <a:ln w="9525">
                  <a:noFill/>
                  <a:round/>
                  <a:headEnd/>
                  <a:tailEnd/>
                </a:ln>
              </p:spPr>
              <p:txBody>
                <a:bodyPr/>
                <a:lstStyle/>
                <a:p>
                  <a:pPr algn="l" rtl="0"/>
                  <a:endParaRPr lang="en-US"/>
                </a:p>
              </p:txBody>
            </p:sp>
            <p:sp>
              <p:nvSpPr>
                <p:cNvPr id="24945" name="Freeform 203"/>
                <p:cNvSpPr>
                  <a:spLocks/>
                </p:cNvSpPr>
                <p:nvPr/>
              </p:nvSpPr>
              <p:spPr bwMode="auto">
                <a:xfrm>
                  <a:off x="2513" y="1926"/>
                  <a:ext cx="5" cy="5"/>
                </a:xfrm>
                <a:custGeom>
                  <a:avLst/>
                  <a:gdLst>
                    <a:gd name="T0" fmla="*/ 3 w 5"/>
                    <a:gd name="T1" fmla="*/ 0 h 5"/>
                    <a:gd name="T2" fmla="*/ 3 w 5"/>
                    <a:gd name="T3" fmla="*/ 0 h 5"/>
                    <a:gd name="T4" fmla="*/ 3 w 5"/>
                    <a:gd name="T5" fmla="*/ 0 h 5"/>
                    <a:gd name="T6" fmla="*/ 3 w 5"/>
                    <a:gd name="T7" fmla="*/ 0 h 5"/>
                    <a:gd name="T8" fmla="*/ 3 w 5"/>
                    <a:gd name="T9" fmla="*/ 0 h 5"/>
                    <a:gd name="T10" fmla="*/ 4 w 5"/>
                    <a:gd name="T11" fmla="*/ 0 h 5"/>
                    <a:gd name="T12" fmla="*/ 4 w 5"/>
                    <a:gd name="T13" fmla="*/ 0 h 5"/>
                    <a:gd name="T14" fmla="*/ 4 w 5"/>
                    <a:gd name="T15" fmla="*/ 0 h 5"/>
                    <a:gd name="T16" fmla="*/ 4 w 5"/>
                    <a:gd name="T17" fmla="*/ 0 h 5"/>
                    <a:gd name="T18" fmla="*/ 4 w 5"/>
                    <a:gd name="T19" fmla="*/ 0 h 5"/>
                    <a:gd name="T20" fmla="*/ 5 w 5"/>
                    <a:gd name="T21" fmla="*/ 1 h 5"/>
                    <a:gd name="T22" fmla="*/ 5 w 5"/>
                    <a:gd name="T23" fmla="*/ 1 h 5"/>
                    <a:gd name="T24" fmla="*/ 5 w 5"/>
                    <a:gd name="T25" fmla="*/ 1 h 5"/>
                    <a:gd name="T26" fmla="*/ 5 w 5"/>
                    <a:gd name="T27" fmla="*/ 1 h 5"/>
                    <a:gd name="T28" fmla="*/ 5 w 5"/>
                    <a:gd name="T29" fmla="*/ 2 h 5"/>
                    <a:gd name="T30" fmla="*/ 4 w 5"/>
                    <a:gd name="T31" fmla="*/ 2 h 5"/>
                    <a:gd name="T32" fmla="*/ 4 w 5"/>
                    <a:gd name="T33" fmla="*/ 2 h 5"/>
                    <a:gd name="T34" fmla="*/ 2 w 5"/>
                    <a:gd name="T35" fmla="*/ 5 h 5"/>
                    <a:gd name="T36" fmla="*/ 1 w 5"/>
                    <a:gd name="T37" fmla="*/ 4 h 5"/>
                    <a:gd name="T38" fmla="*/ 4 w 5"/>
                    <a:gd name="T39" fmla="*/ 1 h 5"/>
                    <a:gd name="T40" fmla="*/ 3 w 5"/>
                    <a:gd name="T41" fmla="*/ 1 h 5"/>
                    <a:gd name="T42" fmla="*/ 1 w 5"/>
                    <a:gd name="T43" fmla="*/ 4 h 5"/>
                    <a:gd name="T44" fmla="*/ 0 w 5"/>
                    <a:gd name="T45" fmla="*/ 3 h 5"/>
                    <a:gd name="T46" fmla="*/ 3 w 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3" y="0"/>
                      </a:moveTo>
                      <a:lnTo>
                        <a:pt x="3" y="0"/>
                      </a:lnTo>
                      <a:lnTo>
                        <a:pt x="4" y="0"/>
                      </a:lnTo>
                      <a:lnTo>
                        <a:pt x="5" y="1"/>
                      </a:lnTo>
                      <a:lnTo>
                        <a:pt x="5" y="2"/>
                      </a:lnTo>
                      <a:lnTo>
                        <a:pt x="4" y="2"/>
                      </a:lnTo>
                      <a:lnTo>
                        <a:pt x="2" y="5"/>
                      </a:lnTo>
                      <a:lnTo>
                        <a:pt x="1" y="4"/>
                      </a:lnTo>
                      <a:lnTo>
                        <a:pt x="4" y="1"/>
                      </a:lnTo>
                      <a:lnTo>
                        <a:pt x="3" y="1"/>
                      </a:lnTo>
                      <a:lnTo>
                        <a:pt x="1" y="4"/>
                      </a:lnTo>
                      <a:lnTo>
                        <a:pt x="0" y="3"/>
                      </a:lnTo>
                      <a:lnTo>
                        <a:pt x="3" y="0"/>
                      </a:lnTo>
                      <a:close/>
                    </a:path>
                  </a:pathLst>
                </a:custGeom>
                <a:solidFill>
                  <a:srgbClr val="FFFFFF"/>
                </a:solidFill>
                <a:ln w="9525">
                  <a:noFill/>
                  <a:round/>
                  <a:headEnd/>
                  <a:tailEnd/>
                </a:ln>
              </p:spPr>
              <p:txBody>
                <a:bodyPr/>
                <a:lstStyle/>
                <a:p>
                  <a:pPr algn="l" rtl="0"/>
                  <a:endParaRPr lang="en-US"/>
                </a:p>
              </p:txBody>
            </p:sp>
            <p:sp>
              <p:nvSpPr>
                <p:cNvPr id="24946" name="Freeform 204"/>
                <p:cNvSpPr>
                  <a:spLocks/>
                </p:cNvSpPr>
                <p:nvPr/>
              </p:nvSpPr>
              <p:spPr bwMode="auto">
                <a:xfrm>
                  <a:off x="2507" y="1921"/>
                  <a:ext cx="5" cy="6"/>
                </a:xfrm>
                <a:custGeom>
                  <a:avLst/>
                  <a:gdLst>
                    <a:gd name="T0" fmla="*/ 4 w 5"/>
                    <a:gd name="T1" fmla="*/ 3 h 6"/>
                    <a:gd name="T2" fmla="*/ 5 w 5"/>
                    <a:gd name="T3" fmla="*/ 4 h 6"/>
                    <a:gd name="T4" fmla="*/ 5 w 5"/>
                    <a:gd name="T5" fmla="*/ 4 h 6"/>
                    <a:gd name="T6" fmla="*/ 5 w 5"/>
                    <a:gd name="T7" fmla="*/ 4 h 6"/>
                    <a:gd name="T8" fmla="*/ 5 w 5"/>
                    <a:gd name="T9" fmla="*/ 4 h 6"/>
                    <a:gd name="T10" fmla="*/ 5 w 5"/>
                    <a:gd name="T11" fmla="*/ 4 h 6"/>
                    <a:gd name="T12" fmla="*/ 5 w 5"/>
                    <a:gd name="T13" fmla="*/ 5 h 6"/>
                    <a:gd name="T14" fmla="*/ 5 w 5"/>
                    <a:gd name="T15" fmla="*/ 5 h 6"/>
                    <a:gd name="T16" fmla="*/ 5 w 5"/>
                    <a:gd name="T17" fmla="*/ 5 h 6"/>
                    <a:gd name="T18" fmla="*/ 4 w 5"/>
                    <a:gd name="T19" fmla="*/ 5 h 6"/>
                    <a:gd name="T20" fmla="*/ 4 w 5"/>
                    <a:gd name="T21" fmla="*/ 5 h 6"/>
                    <a:gd name="T22" fmla="*/ 4 w 5"/>
                    <a:gd name="T23" fmla="*/ 6 h 6"/>
                    <a:gd name="T24" fmla="*/ 3 w 5"/>
                    <a:gd name="T25" fmla="*/ 6 h 6"/>
                    <a:gd name="T26" fmla="*/ 3 w 5"/>
                    <a:gd name="T27" fmla="*/ 6 h 6"/>
                    <a:gd name="T28" fmla="*/ 3 w 5"/>
                    <a:gd name="T29" fmla="*/ 6 h 6"/>
                    <a:gd name="T30" fmla="*/ 3 w 5"/>
                    <a:gd name="T31" fmla="*/ 5 h 6"/>
                    <a:gd name="T32" fmla="*/ 3 w 5"/>
                    <a:gd name="T33" fmla="*/ 5 h 6"/>
                    <a:gd name="T34" fmla="*/ 0 w 5"/>
                    <a:gd name="T35" fmla="*/ 2 h 6"/>
                    <a:gd name="T36" fmla="*/ 0 w 5"/>
                    <a:gd name="T37" fmla="*/ 1 h 6"/>
                    <a:gd name="T38" fmla="*/ 3 w 5"/>
                    <a:gd name="T39" fmla="*/ 4 h 6"/>
                    <a:gd name="T40" fmla="*/ 4 w 5"/>
                    <a:gd name="T41" fmla="*/ 4 h 6"/>
                    <a:gd name="T42" fmla="*/ 1 w 5"/>
                    <a:gd name="T43" fmla="*/ 1 h 6"/>
                    <a:gd name="T44" fmla="*/ 1 w 5"/>
                    <a:gd name="T45" fmla="*/ 0 h 6"/>
                    <a:gd name="T46" fmla="*/ 4 w 5"/>
                    <a:gd name="T47" fmla="*/ 3 h 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6"/>
                    <a:gd name="T74" fmla="*/ 5 w 5"/>
                    <a:gd name="T75" fmla="*/ 6 h 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6">
                      <a:moveTo>
                        <a:pt x="4" y="3"/>
                      </a:moveTo>
                      <a:lnTo>
                        <a:pt x="5" y="4"/>
                      </a:lnTo>
                      <a:lnTo>
                        <a:pt x="5" y="5"/>
                      </a:lnTo>
                      <a:lnTo>
                        <a:pt x="4" y="5"/>
                      </a:lnTo>
                      <a:lnTo>
                        <a:pt x="4" y="6"/>
                      </a:lnTo>
                      <a:lnTo>
                        <a:pt x="3" y="6"/>
                      </a:lnTo>
                      <a:lnTo>
                        <a:pt x="3" y="5"/>
                      </a:lnTo>
                      <a:lnTo>
                        <a:pt x="0" y="2"/>
                      </a:lnTo>
                      <a:lnTo>
                        <a:pt x="0" y="1"/>
                      </a:lnTo>
                      <a:lnTo>
                        <a:pt x="3" y="4"/>
                      </a:lnTo>
                      <a:lnTo>
                        <a:pt x="4" y="4"/>
                      </a:lnTo>
                      <a:lnTo>
                        <a:pt x="1" y="1"/>
                      </a:lnTo>
                      <a:lnTo>
                        <a:pt x="1" y="0"/>
                      </a:lnTo>
                      <a:lnTo>
                        <a:pt x="4" y="3"/>
                      </a:lnTo>
                      <a:close/>
                    </a:path>
                  </a:pathLst>
                </a:custGeom>
                <a:solidFill>
                  <a:srgbClr val="FFFFFF"/>
                </a:solidFill>
                <a:ln w="9525">
                  <a:noFill/>
                  <a:round/>
                  <a:headEnd/>
                  <a:tailEnd/>
                </a:ln>
              </p:spPr>
              <p:txBody>
                <a:bodyPr/>
                <a:lstStyle/>
                <a:p>
                  <a:pPr algn="l" rtl="0"/>
                  <a:endParaRPr lang="en-US"/>
                </a:p>
              </p:txBody>
            </p:sp>
            <p:sp>
              <p:nvSpPr>
                <p:cNvPr id="24947" name="Freeform 205"/>
                <p:cNvSpPr>
                  <a:spLocks/>
                </p:cNvSpPr>
                <p:nvPr/>
              </p:nvSpPr>
              <p:spPr bwMode="auto">
                <a:xfrm>
                  <a:off x="2509" y="1920"/>
                  <a:ext cx="5" cy="5"/>
                </a:xfrm>
                <a:custGeom>
                  <a:avLst/>
                  <a:gdLst>
                    <a:gd name="T0" fmla="*/ 0 w 5"/>
                    <a:gd name="T1" fmla="*/ 2 h 5"/>
                    <a:gd name="T2" fmla="*/ 0 w 5"/>
                    <a:gd name="T3" fmla="*/ 2 h 5"/>
                    <a:gd name="T4" fmla="*/ 0 w 5"/>
                    <a:gd name="T5" fmla="*/ 2 h 5"/>
                    <a:gd name="T6" fmla="*/ 0 w 5"/>
                    <a:gd name="T7" fmla="*/ 1 h 5"/>
                    <a:gd name="T8" fmla="*/ 0 w 5"/>
                    <a:gd name="T9" fmla="*/ 1 h 5"/>
                    <a:gd name="T10" fmla="*/ 0 w 5"/>
                    <a:gd name="T11" fmla="*/ 1 h 5"/>
                    <a:gd name="T12" fmla="*/ 0 w 5"/>
                    <a:gd name="T13" fmla="*/ 1 h 5"/>
                    <a:gd name="T14" fmla="*/ 0 w 5"/>
                    <a:gd name="T15" fmla="*/ 1 h 5"/>
                    <a:gd name="T16" fmla="*/ 0 w 5"/>
                    <a:gd name="T17" fmla="*/ 0 h 5"/>
                    <a:gd name="T18" fmla="*/ 1 w 5"/>
                    <a:gd name="T19" fmla="*/ 0 h 5"/>
                    <a:gd name="T20" fmla="*/ 1 w 5"/>
                    <a:gd name="T21" fmla="*/ 0 h 5"/>
                    <a:gd name="T22" fmla="*/ 1 w 5"/>
                    <a:gd name="T23" fmla="*/ 0 h 5"/>
                    <a:gd name="T24" fmla="*/ 1 w 5"/>
                    <a:gd name="T25" fmla="*/ 0 h 5"/>
                    <a:gd name="T26" fmla="*/ 1 w 5"/>
                    <a:gd name="T27" fmla="*/ 0 h 5"/>
                    <a:gd name="T28" fmla="*/ 2 w 5"/>
                    <a:gd name="T29" fmla="*/ 0 h 5"/>
                    <a:gd name="T30" fmla="*/ 2 w 5"/>
                    <a:gd name="T31" fmla="*/ 0 h 5"/>
                    <a:gd name="T32" fmla="*/ 2 w 5"/>
                    <a:gd name="T33" fmla="*/ 0 h 5"/>
                    <a:gd name="T34" fmla="*/ 5 w 5"/>
                    <a:gd name="T35" fmla="*/ 3 h 5"/>
                    <a:gd name="T36" fmla="*/ 4 w 5"/>
                    <a:gd name="T37" fmla="*/ 4 h 5"/>
                    <a:gd name="T38" fmla="*/ 1 w 5"/>
                    <a:gd name="T39" fmla="*/ 1 h 5"/>
                    <a:gd name="T40" fmla="*/ 1 w 5"/>
                    <a:gd name="T41" fmla="*/ 1 h 5"/>
                    <a:gd name="T42" fmla="*/ 4 w 5"/>
                    <a:gd name="T43" fmla="*/ 4 h 5"/>
                    <a:gd name="T44" fmla="*/ 3 w 5"/>
                    <a:gd name="T45" fmla="*/ 5 h 5"/>
                    <a:gd name="T46" fmla="*/ 0 w 5"/>
                    <a:gd name="T47" fmla="*/ 2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5"/>
                    <a:gd name="T74" fmla="*/ 5 w 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5">
                      <a:moveTo>
                        <a:pt x="0" y="2"/>
                      </a:moveTo>
                      <a:lnTo>
                        <a:pt x="0" y="2"/>
                      </a:lnTo>
                      <a:lnTo>
                        <a:pt x="0" y="1"/>
                      </a:lnTo>
                      <a:lnTo>
                        <a:pt x="0" y="0"/>
                      </a:lnTo>
                      <a:lnTo>
                        <a:pt x="1" y="0"/>
                      </a:lnTo>
                      <a:lnTo>
                        <a:pt x="2" y="0"/>
                      </a:lnTo>
                      <a:lnTo>
                        <a:pt x="5" y="3"/>
                      </a:lnTo>
                      <a:lnTo>
                        <a:pt x="4" y="4"/>
                      </a:lnTo>
                      <a:lnTo>
                        <a:pt x="1" y="1"/>
                      </a:lnTo>
                      <a:lnTo>
                        <a:pt x="4" y="4"/>
                      </a:lnTo>
                      <a:lnTo>
                        <a:pt x="3" y="5"/>
                      </a:lnTo>
                      <a:lnTo>
                        <a:pt x="0" y="2"/>
                      </a:lnTo>
                      <a:close/>
                    </a:path>
                  </a:pathLst>
                </a:custGeom>
                <a:solidFill>
                  <a:srgbClr val="FFFFFF"/>
                </a:solidFill>
                <a:ln w="9525">
                  <a:noFill/>
                  <a:round/>
                  <a:headEnd/>
                  <a:tailEnd/>
                </a:ln>
              </p:spPr>
              <p:txBody>
                <a:bodyPr/>
                <a:lstStyle/>
                <a:p>
                  <a:pPr algn="l" rtl="0"/>
                  <a:endParaRPr lang="en-US"/>
                </a:p>
              </p:txBody>
            </p:sp>
            <p:sp>
              <p:nvSpPr>
                <p:cNvPr id="24948" name="Freeform 206"/>
                <p:cNvSpPr>
                  <a:spLocks/>
                </p:cNvSpPr>
                <p:nvPr/>
              </p:nvSpPr>
              <p:spPr bwMode="auto">
                <a:xfrm>
                  <a:off x="2627" y="2055"/>
                  <a:ext cx="41" cy="17"/>
                </a:xfrm>
                <a:custGeom>
                  <a:avLst/>
                  <a:gdLst>
                    <a:gd name="T0" fmla="*/ 25 w 41"/>
                    <a:gd name="T1" fmla="*/ 0 h 17"/>
                    <a:gd name="T2" fmla="*/ 41 w 41"/>
                    <a:gd name="T3" fmla="*/ 17 h 17"/>
                    <a:gd name="T4" fmla="*/ 0 w 41"/>
                    <a:gd name="T5" fmla="*/ 17 h 17"/>
                    <a:gd name="T6" fmla="*/ 0 60000 65536"/>
                    <a:gd name="T7" fmla="*/ 0 60000 65536"/>
                    <a:gd name="T8" fmla="*/ 0 60000 65536"/>
                    <a:gd name="T9" fmla="*/ 0 w 41"/>
                    <a:gd name="T10" fmla="*/ 0 h 17"/>
                    <a:gd name="T11" fmla="*/ 41 w 41"/>
                    <a:gd name="T12" fmla="*/ 17 h 17"/>
                  </a:gdLst>
                  <a:ahLst/>
                  <a:cxnLst>
                    <a:cxn ang="T6">
                      <a:pos x="T0" y="T1"/>
                    </a:cxn>
                    <a:cxn ang="T7">
                      <a:pos x="T2" y="T3"/>
                    </a:cxn>
                    <a:cxn ang="T8">
                      <a:pos x="T4" y="T5"/>
                    </a:cxn>
                  </a:cxnLst>
                  <a:rect l="T9" t="T10" r="T11" b="T12"/>
                  <a:pathLst>
                    <a:path w="41" h="17">
                      <a:moveTo>
                        <a:pt x="25" y="0"/>
                      </a:moveTo>
                      <a:lnTo>
                        <a:pt x="41" y="17"/>
                      </a:lnTo>
                      <a:lnTo>
                        <a:pt x="0" y="17"/>
                      </a:lnTo>
                    </a:path>
                  </a:pathLst>
                </a:custGeom>
                <a:noFill/>
                <a:ln w="4763">
                  <a:solidFill>
                    <a:srgbClr val="D8C6E0"/>
                  </a:solidFill>
                  <a:prstDash val="solid"/>
                  <a:round/>
                  <a:headEnd/>
                  <a:tailEnd/>
                </a:ln>
              </p:spPr>
              <p:txBody>
                <a:bodyPr/>
                <a:lstStyle/>
                <a:p>
                  <a:pPr algn="l" rtl="0"/>
                  <a:endParaRPr lang="en-US"/>
                </a:p>
              </p:txBody>
            </p:sp>
            <p:sp>
              <p:nvSpPr>
                <p:cNvPr id="24949" name="Line 207"/>
                <p:cNvSpPr>
                  <a:spLocks noChangeShapeType="1"/>
                </p:cNvSpPr>
                <p:nvPr/>
              </p:nvSpPr>
              <p:spPr bwMode="auto">
                <a:xfrm flipV="1">
                  <a:off x="2819" y="2573"/>
                  <a:ext cx="1" cy="53"/>
                </a:xfrm>
                <a:prstGeom prst="line">
                  <a:avLst/>
                </a:prstGeom>
                <a:noFill/>
                <a:ln w="7938">
                  <a:solidFill>
                    <a:srgbClr val="231C26"/>
                  </a:solidFill>
                  <a:round/>
                  <a:headEnd/>
                  <a:tailEnd/>
                </a:ln>
              </p:spPr>
              <p:txBody>
                <a:bodyPr/>
                <a:lstStyle/>
                <a:p>
                  <a:pPr algn="l" rtl="0"/>
                  <a:endParaRPr lang="en-US"/>
                </a:p>
              </p:txBody>
            </p:sp>
            <p:sp>
              <p:nvSpPr>
                <p:cNvPr id="24950" name="Freeform 208"/>
                <p:cNvSpPr>
                  <a:spLocks/>
                </p:cNvSpPr>
                <p:nvPr/>
              </p:nvSpPr>
              <p:spPr bwMode="auto">
                <a:xfrm>
                  <a:off x="2821" y="2629"/>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231C26"/>
                </a:solidFill>
                <a:ln w="9525">
                  <a:noFill/>
                  <a:round/>
                  <a:headEnd/>
                  <a:tailEnd/>
                </a:ln>
              </p:spPr>
              <p:txBody>
                <a:bodyPr/>
                <a:lstStyle/>
                <a:p>
                  <a:pPr algn="l" rtl="0"/>
                  <a:endParaRPr lang="en-US"/>
                </a:p>
              </p:txBody>
            </p:sp>
            <p:sp>
              <p:nvSpPr>
                <p:cNvPr id="24951" name="Freeform 209"/>
                <p:cNvSpPr>
                  <a:spLocks/>
                </p:cNvSpPr>
                <p:nvPr/>
              </p:nvSpPr>
              <p:spPr bwMode="auto">
                <a:xfrm>
                  <a:off x="2821" y="257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231C26"/>
                </a:solidFill>
                <a:ln w="9525">
                  <a:noFill/>
                  <a:round/>
                  <a:headEnd/>
                  <a:tailEnd/>
                </a:ln>
              </p:spPr>
              <p:txBody>
                <a:bodyPr/>
                <a:lstStyle/>
                <a:p>
                  <a:pPr algn="l" rtl="0"/>
                  <a:endParaRPr lang="en-US"/>
                </a:p>
              </p:txBody>
            </p:sp>
            <p:sp>
              <p:nvSpPr>
                <p:cNvPr id="24952" name="Freeform 210"/>
                <p:cNvSpPr>
                  <a:spLocks/>
                </p:cNvSpPr>
                <p:nvPr/>
              </p:nvSpPr>
              <p:spPr bwMode="auto">
                <a:xfrm>
                  <a:off x="2500" y="203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404040"/>
                </a:solidFill>
                <a:ln w="9525">
                  <a:noFill/>
                  <a:round/>
                  <a:headEnd/>
                  <a:tailEnd/>
                </a:ln>
              </p:spPr>
              <p:txBody>
                <a:bodyPr/>
                <a:lstStyle/>
                <a:p>
                  <a:pPr algn="l" rtl="0"/>
                  <a:endParaRPr lang="en-US"/>
                </a:p>
              </p:txBody>
            </p:sp>
            <p:sp>
              <p:nvSpPr>
                <p:cNvPr id="24953" name="Freeform 211"/>
                <p:cNvSpPr>
                  <a:spLocks/>
                </p:cNvSpPr>
                <p:nvPr/>
              </p:nvSpPr>
              <p:spPr bwMode="auto">
                <a:xfrm>
                  <a:off x="2794" y="1938"/>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404040"/>
                </a:solidFill>
                <a:ln w="9525">
                  <a:noFill/>
                  <a:round/>
                  <a:headEnd/>
                  <a:tailEnd/>
                </a:ln>
              </p:spPr>
              <p:txBody>
                <a:bodyPr/>
                <a:lstStyle/>
                <a:p>
                  <a:pPr algn="l" rtl="0"/>
                  <a:endParaRPr lang="en-US"/>
                </a:p>
              </p:txBody>
            </p:sp>
            <p:sp>
              <p:nvSpPr>
                <p:cNvPr id="24954" name="Freeform 212"/>
                <p:cNvSpPr>
                  <a:spLocks/>
                </p:cNvSpPr>
                <p:nvPr/>
              </p:nvSpPr>
              <p:spPr bwMode="auto">
                <a:xfrm>
                  <a:off x="2542" y="1987"/>
                  <a:ext cx="9" cy="9"/>
                </a:xfrm>
                <a:custGeom>
                  <a:avLst/>
                  <a:gdLst>
                    <a:gd name="T0" fmla="*/ 5 w 9"/>
                    <a:gd name="T1" fmla="*/ 9 h 9"/>
                    <a:gd name="T2" fmla="*/ 5 w 9"/>
                    <a:gd name="T3" fmla="*/ 9 h 9"/>
                    <a:gd name="T4" fmla="*/ 6 w 9"/>
                    <a:gd name="T5" fmla="*/ 9 h 9"/>
                    <a:gd name="T6" fmla="*/ 7 w 9"/>
                    <a:gd name="T7" fmla="*/ 8 h 9"/>
                    <a:gd name="T8" fmla="*/ 7 w 9"/>
                    <a:gd name="T9" fmla="*/ 8 h 9"/>
                    <a:gd name="T10" fmla="*/ 8 w 9"/>
                    <a:gd name="T11" fmla="*/ 7 h 9"/>
                    <a:gd name="T12" fmla="*/ 8 w 9"/>
                    <a:gd name="T13" fmla="*/ 6 h 9"/>
                    <a:gd name="T14" fmla="*/ 9 w 9"/>
                    <a:gd name="T15" fmla="*/ 5 h 9"/>
                    <a:gd name="T16" fmla="*/ 9 w 9"/>
                    <a:gd name="T17" fmla="*/ 5 h 9"/>
                    <a:gd name="T18" fmla="*/ 9 w 9"/>
                    <a:gd name="T19" fmla="*/ 4 h 9"/>
                    <a:gd name="T20" fmla="*/ 8 w 9"/>
                    <a:gd name="T21" fmla="*/ 3 h 9"/>
                    <a:gd name="T22" fmla="*/ 8 w 9"/>
                    <a:gd name="T23" fmla="*/ 2 h 9"/>
                    <a:gd name="T24" fmla="*/ 7 w 9"/>
                    <a:gd name="T25" fmla="*/ 2 h 9"/>
                    <a:gd name="T26" fmla="*/ 7 w 9"/>
                    <a:gd name="T27" fmla="*/ 1 h 9"/>
                    <a:gd name="T28" fmla="*/ 6 w 9"/>
                    <a:gd name="T29" fmla="*/ 1 h 9"/>
                    <a:gd name="T30" fmla="*/ 5 w 9"/>
                    <a:gd name="T31" fmla="*/ 0 h 9"/>
                    <a:gd name="T32" fmla="*/ 5 w 9"/>
                    <a:gd name="T33" fmla="*/ 0 h 9"/>
                    <a:gd name="T34" fmla="*/ 3 w 9"/>
                    <a:gd name="T35" fmla="*/ 0 h 9"/>
                    <a:gd name="T36" fmla="*/ 3 w 9"/>
                    <a:gd name="T37" fmla="*/ 1 h 9"/>
                    <a:gd name="T38" fmla="*/ 2 w 9"/>
                    <a:gd name="T39" fmla="*/ 1 h 9"/>
                    <a:gd name="T40" fmla="*/ 1 w 9"/>
                    <a:gd name="T41" fmla="*/ 2 h 9"/>
                    <a:gd name="T42" fmla="*/ 1 w 9"/>
                    <a:gd name="T43" fmla="*/ 2 h 9"/>
                    <a:gd name="T44" fmla="*/ 0 w 9"/>
                    <a:gd name="T45" fmla="*/ 3 h 9"/>
                    <a:gd name="T46" fmla="*/ 0 w 9"/>
                    <a:gd name="T47" fmla="*/ 4 h 9"/>
                    <a:gd name="T48" fmla="*/ 0 w 9"/>
                    <a:gd name="T49" fmla="*/ 5 h 9"/>
                    <a:gd name="T50" fmla="*/ 0 w 9"/>
                    <a:gd name="T51" fmla="*/ 5 h 9"/>
                    <a:gd name="T52" fmla="*/ 0 w 9"/>
                    <a:gd name="T53" fmla="*/ 6 h 9"/>
                    <a:gd name="T54" fmla="*/ 1 w 9"/>
                    <a:gd name="T55" fmla="*/ 7 h 9"/>
                    <a:gd name="T56" fmla="*/ 1 w 9"/>
                    <a:gd name="T57" fmla="*/ 8 h 9"/>
                    <a:gd name="T58" fmla="*/ 2 w 9"/>
                    <a:gd name="T59" fmla="*/ 8 h 9"/>
                    <a:gd name="T60" fmla="*/ 3 w 9"/>
                    <a:gd name="T61" fmla="*/ 9 h 9"/>
                    <a:gd name="T62" fmla="*/ 3 w 9"/>
                    <a:gd name="T63" fmla="*/ 9 h 9"/>
                    <a:gd name="T64" fmla="*/ 5 w 9"/>
                    <a:gd name="T65" fmla="*/ 9 h 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
                    <a:gd name="T100" fmla="*/ 0 h 9"/>
                    <a:gd name="T101" fmla="*/ 9 w 9"/>
                    <a:gd name="T102" fmla="*/ 9 h 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 h="9">
                      <a:moveTo>
                        <a:pt x="5" y="9"/>
                      </a:moveTo>
                      <a:lnTo>
                        <a:pt x="5" y="9"/>
                      </a:lnTo>
                      <a:lnTo>
                        <a:pt x="6" y="9"/>
                      </a:lnTo>
                      <a:lnTo>
                        <a:pt x="7" y="8"/>
                      </a:lnTo>
                      <a:lnTo>
                        <a:pt x="8" y="7"/>
                      </a:lnTo>
                      <a:lnTo>
                        <a:pt x="8" y="6"/>
                      </a:lnTo>
                      <a:lnTo>
                        <a:pt x="9" y="5"/>
                      </a:lnTo>
                      <a:lnTo>
                        <a:pt x="9" y="4"/>
                      </a:lnTo>
                      <a:lnTo>
                        <a:pt x="8" y="3"/>
                      </a:lnTo>
                      <a:lnTo>
                        <a:pt x="8" y="2"/>
                      </a:lnTo>
                      <a:lnTo>
                        <a:pt x="7" y="2"/>
                      </a:lnTo>
                      <a:lnTo>
                        <a:pt x="7" y="1"/>
                      </a:lnTo>
                      <a:lnTo>
                        <a:pt x="6" y="1"/>
                      </a:lnTo>
                      <a:lnTo>
                        <a:pt x="5" y="0"/>
                      </a:lnTo>
                      <a:lnTo>
                        <a:pt x="3" y="0"/>
                      </a:lnTo>
                      <a:lnTo>
                        <a:pt x="3" y="1"/>
                      </a:lnTo>
                      <a:lnTo>
                        <a:pt x="2" y="1"/>
                      </a:lnTo>
                      <a:lnTo>
                        <a:pt x="1" y="2"/>
                      </a:lnTo>
                      <a:lnTo>
                        <a:pt x="0" y="3"/>
                      </a:lnTo>
                      <a:lnTo>
                        <a:pt x="0" y="4"/>
                      </a:lnTo>
                      <a:lnTo>
                        <a:pt x="0" y="5"/>
                      </a:lnTo>
                      <a:lnTo>
                        <a:pt x="0" y="6"/>
                      </a:lnTo>
                      <a:lnTo>
                        <a:pt x="1" y="7"/>
                      </a:lnTo>
                      <a:lnTo>
                        <a:pt x="1" y="8"/>
                      </a:lnTo>
                      <a:lnTo>
                        <a:pt x="2" y="8"/>
                      </a:lnTo>
                      <a:lnTo>
                        <a:pt x="3" y="9"/>
                      </a:lnTo>
                      <a:lnTo>
                        <a:pt x="5" y="9"/>
                      </a:lnTo>
                      <a:close/>
                    </a:path>
                  </a:pathLst>
                </a:custGeom>
                <a:solidFill>
                  <a:srgbClr val="3D4040"/>
                </a:solidFill>
                <a:ln w="9525">
                  <a:noFill/>
                  <a:round/>
                  <a:headEnd/>
                  <a:tailEnd/>
                </a:ln>
              </p:spPr>
              <p:txBody>
                <a:bodyPr/>
                <a:lstStyle/>
                <a:p>
                  <a:pPr algn="l" rtl="0"/>
                  <a:endParaRPr lang="en-US"/>
                </a:p>
              </p:txBody>
            </p:sp>
            <p:sp>
              <p:nvSpPr>
                <p:cNvPr id="24955" name="Freeform 213"/>
                <p:cNvSpPr>
                  <a:spLocks/>
                </p:cNvSpPr>
                <p:nvPr/>
              </p:nvSpPr>
              <p:spPr bwMode="auto">
                <a:xfrm>
                  <a:off x="2505" y="1947"/>
                  <a:ext cx="4" cy="5"/>
                </a:xfrm>
                <a:custGeom>
                  <a:avLst/>
                  <a:gdLst>
                    <a:gd name="T0" fmla="*/ 2 w 4"/>
                    <a:gd name="T1" fmla="*/ 5 h 5"/>
                    <a:gd name="T2" fmla="*/ 2 w 4"/>
                    <a:gd name="T3" fmla="*/ 5 h 5"/>
                    <a:gd name="T4" fmla="*/ 3 w 4"/>
                    <a:gd name="T5" fmla="*/ 5 h 5"/>
                    <a:gd name="T6" fmla="*/ 3 w 4"/>
                    <a:gd name="T7" fmla="*/ 4 h 5"/>
                    <a:gd name="T8" fmla="*/ 4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4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1 w 4"/>
                    <a:gd name="T43" fmla="*/ 2 h 5"/>
                    <a:gd name="T44" fmla="*/ 0 w 4"/>
                    <a:gd name="T45" fmla="*/ 2 h 5"/>
                    <a:gd name="T46" fmla="*/ 0 w 4"/>
                    <a:gd name="T47" fmla="*/ 2 h 5"/>
                    <a:gd name="T48" fmla="*/ 0 w 4"/>
                    <a:gd name="T49" fmla="*/ 3 h 5"/>
                    <a:gd name="T50" fmla="*/ 0 w 4"/>
                    <a:gd name="T51" fmla="*/ 3 h 5"/>
                    <a:gd name="T52" fmla="*/ 0 w 4"/>
                    <a:gd name="T53" fmla="*/ 3 h 5"/>
                    <a:gd name="T54" fmla="*/ 1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4" y="1"/>
                      </a:lnTo>
                      <a:lnTo>
                        <a:pt x="3" y="1"/>
                      </a:lnTo>
                      <a:lnTo>
                        <a:pt x="2" y="0"/>
                      </a:lnTo>
                      <a:lnTo>
                        <a:pt x="1" y="1"/>
                      </a:lnTo>
                      <a:lnTo>
                        <a:pt x="1" y="2"/>
                      </a:lnTo>
                      <a:lnTo>
                        <a:pt x="0" y="2"/>
                      </a:lnTo>
                      <a:lnTo>
                        <a:pt x="0" y="3"/>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24956" name="Freeform 214"/>
                <p:cNvSpPr>
                  <a:spLocks/>
                </p:cNvSpPr>
                <p:nvPr/>
              </p:nvSpPr>
              <p:spPr bwMode="auto">
                <a:xfrm>
                  <a:off x="2514"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4 w 4"/>
                    <a:gd name="T11" fmla="*/ 4 h 5"/>
                    <a:gd name="T12" fmla="*/ 4 w 4"/>
                    <a:gd name="T13" fmla="*/ 3 h 5"/>
                    <a:gd name="T14" fmla="*/ 4 w 4"/>
                    <a:gd name="T15" fmla="*/ 3 h 5"/>
                    <a:gd name="T16" fmla="*/ 4 w 4"/>
                    <a:gd name="T17" fmla="*/ 3 h 5"/>
                    <a:gd name="T18" fmla="*/ 4 w 4"/>
                    <a:gd name="T19" fmla="*/ 2 h 5"/>
                    <a:gd name="T20" fmla="*/ 4 w 4"/>
                    <a:gd name="T21" fmla="*/ 2 h 5"/>
                    <a:gd name="T22" fmla="*/ 4 w 4"/>
                    <a:gd name="T23" fmla="*/ 2 h 5"/>
                    <a:gd name="T24" fmla="*/ 3 w 4"/>
                    <a:gd name="T25" fmla="*/ 1 h 5"/>
                    <a:gd name="T26" fmla="*/ 3 w 4"/>
                    <a:gd name="T27" fmla="*/ 1 h 5"/>
                    <a:gd name="T28" fmla="*/ 3 w 4"/>
                    <a:gd name="T29" fmla="*/ 1 h 5"/>
                    <a:gd name="T30" fmla="*/ 2 w 4"/>
                    <a:gd name="T31" fmla="*/ 0 h 5"/>
                    <a:gd name="T32" fmla="*/ 2 w 4"/>
                    <a:gd name="T33" fmla="*/ 0 h 5"/>
                    <a:gd name="T34" fmla="*/ 2 w 4"/>
                    <a:gd name="T35" fmla="*/ 0 h 5"/>
                    <a:gd name="T36" fmla="*/ 1 w 4"/>
                    <a:gd name="T37" fmla="*/ 1 h 5"/>
                    <a:gd name="T38" fmla="*/ 1 w 4"/>
                    <a:gd name="T39" fmla="*/ 1 h 5"/>
                    <a:gd name="T40" fmla="*/ 1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1 w 4"/>
                    <a:gd name="T57" fmla="*/ 4 h 5"/>
                    <a:gd name="T58" fmla="*/ 1 w 4"/>
                    <a:gd name="T59" fmla="*/ 4 h 5"/>
                    <a:gd name="T60" fmla="*/ 1 w 4"/>
                    <a:gd name="T61" fmla="*/ 5 h 5"/>
                    <a:gd name="T62" fmla="*/ 2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4"/>
                      </a:lnTo>
                      <a:lnTo>
                        <a:pt x="4" y="3"/>
                      </a:lnTo>
                      <a:lnTo>
                        <a:pt x="4" y="2"/>
                      </a:lnTo>
                      <a:lnTo>
                        <a:pt x="3" y="1"/>
                      </a:lnTo>
                      <a:lnTo>
                        <a:pt x="2" y="0"/>
                      </a:lnTo>
                      <a:lnTo>
                        <a:pt x="1"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24957" name="Freeform 215"/>
                <p:cNvSpPr>
                  <a:spLocks/>
                </p:cNvSpPr>
                <p:nvPr/>
              </p:nvSpPr>
              <p:spPr bwMode="auto">
                <a:xfrm>
                  <a:off x="2523" y="1947"/>
                  <a:ext cx="4" cy="5"/>
                </a:xfrm>
                <a:custGeom>
                  <a:avLst/>
                  <a:gdLst>
                    <a:gd name="T0" fmla="*/ 2 w 4"/>
                    <a:gd name="T1" fmla="*/ 5 h 5"/>
                    <a:gd name="T2" fmla="*/ 2 w 4"/>
                    <a:gd name="T3" fmla="*/ 5 h 5"/>
                    <a:gd name="T4" fmla="*/ 3 w 4"/>
                    <a:gd name="T5" fmla="*/ 5 h 5"/>
                    <a:gd name="T6" fmla="*/ 3 w 4"/>
                    <a:gd name="T7" fmla="*/ 4 h 5"/>
                    <a:gd name="T8" fmla="*/ 3 w 4"/>
                    <a:gd name="T9" fmla="*/ 4 h 5"/>
                    <a:gd name="T10" fmla="*/ 3 w 4"/>
                    <a:gd name="T11" fmla="*/ 4 h 5"/>
                    <a:gd name="T12" fmla="*/ 4 w 4"/>
                    <a:gd name="T13" fmla="*/ 3 h 5"/>
                    <a:gd name="T14" fmla="*/ 4 w 4"/>
                    <a:gd name="T15" fmla="*/ 3 h 5"/>
                    <a:gd name="T16" fmla="*/ 4 w 4"/>
                    <a:gd name="T17" fmla="*/ 3 h 5"/>
                    <a:gd name="T18" fmla="*/ 4 w 4"/>
                    <a:gd name="T19" fmla="*/ 2 h 5"/>
                    <a:gd name="T20" fmla="*/ 4 w 4"/>
                    <a:gd name="T21" fmla="*/ 2 h 5"/>
                    <a:gd name="T22" fmla="*/ 3 w 4"/>
                    <a:gd name="T23" fmla="*/ 2 h 5"/>
                    <a:gd name="T24" fmla="*/ 3 w 4"/>
                    <a:gd name="T25" fmla="*/ 1 h 5"/>
                    <a:gd name="T26" fmla="*/ 3 w 4"/>
                    <a:gd name="T27" fmla="*/ 1 h 5"/>
                    <a:gd name="T28" fmla="*/ 3 w 4"/>
                    <a:gd name="T29" fmla="*/ 1 h 5"/>
                    <a:gd name="T30" fmla="*/ 2 w 4"/>
                    <a:gd name="T31" fmla="*/ 0 h 5"/>
                    <a:gd name="T32" fmla="*/ 2 w 4"/>
                    <a:gd name="T33" fmla="*/ 0 h 5"/>
                    <a:gd name="T34" fmla="*/ 1 w 4"/>
                    <a:gd name="T35" fmla="*/ 0 h 5"/>
                    <a:gd name="T36" fmla="*/ 1 w 4"/>
                    <a:gd name="T37" fmla="*/ 1 h 5"/>
                    <a:gd name="T38" fmla="*/ 1 w 4"/>
                    <a:gd name="T39" fmla="*/ 1 h 5"/>
                    <a:gd name="T40" fmla="*/ 0 w 4"/>
                    <a:gd name="T41" fmla="*/ 1 h 5"/>
                    <a:gd name="T42" fmla="*/ 0 w 4"/>
                    <a:gd name="T43" fmla="*/ 2 h 5"/>
                    <a:gd name="T44" fmla="*/ 0 w 4"/>
                    <a:gd name="T45" fmla="*/ 2 h 5"/>
                    <a:gd name="T46" fmla="*/ 0 w 4"/>
                    <a:gd name="T47" fmla="*/ 2 h 5"/>
                    <a:gd name="T48" fmla="*/ 0 w 4"/>
                    <a:gd name="T49" fmla="*/ 3 h 5"/>
                    <a:gd name="T50" fmla="*/ 0 w 4"/>
                    <a:gd name="T51" fmla="*/ 3 h 5"/>
                    <a:gd name="T52" fmla="*/ 0 w 4"/>
                    <a:gd name="T53" fmla="*/ 3 h 5"/>
                    <a:gd name="T54" fmla="*/ 0 w 4"/>
                    <a:gd name="T55" fmla="*/ 4 h 5"/>
                    <a:gd name="T56" fmla="*/ 0 w 4"/>
                    <a:gd name="T57" fmla="*/ 4 h 5"/>
                    <a:gd name="T58" fmla="*/ 1 w 4"/>
                    <a:gd name="T59" fmla="*/ 4 h 5"/>
                    <a:gd name="T60" fmla="*/ 1 w 4"/>
                    <a:gd name="T61" fmla="*/ 5 h 5"/>
                    <a:gd name="T62" fmla="*/ 1 w 4"/>
                    <a:gd name="T63" fmla="*/ 5 h 5"/>
                    <a:gd name="T64" fmla="*/ 2 w 4"/>
                    <a:gd name="T65" fmla="*/ 5 h 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
                    <a:gd name="T100" fmla="*/ 0 h 5"/>
                    <a:gd name="T101" fmla="*/ 4 w 4"/>
                    <a:gd name="T102" fmla="*/ 5 h 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 h="5">
                      <a:moveTo>
                        <a:pt x="2" y="5"/>
                      </a:moveTo>
                      <a:lnTo>
                        <a:pt x="2" y="5"/>
                      </a:lnTo>
                      <a:lnTo>
                        <a:pt x="3" y="5"/>
                      </a:lnTo>
                      <a:lnTo>
                        <a:pt x="3" y="4"/>
                      </a:lnTo>
                      <a:lnTo>
                        <a:pt x="4" y="3"/>
                      </a:lnTo>
                      <a:lnTo>
                        <a:pt x="4" y="2"/>
                      </a:lnTo>
                      <a:lnTo>
                        <a:pt x="3" y="2"/>
                      </a:lnTo>
                      <a:lnTo>
                        <a:pt x="3" y="1"/>
                      </a:lnTo>
                      <a:lnTo>
                        <a:pt x="2" y="0"/>
                      </a:lnTo>
                      <a:lnTo>
                        <a:pt x="1" y="0"/>
                      </a:lnTo>
                      <a:lnTo>
                        <a:pt x="1" y="1"/>
                      </a:lnTo>
                      <a:lnTo>
                        <a:pt x="0" y="1"/>
                      </a:lnTo>
                      <a:lnTo>
                        <a:pt x="0" y="2"/>
                      </a:lnTo>
                      <a:lnTo>
                        <a:pt x="0" y="3"/>
                      </a:lnTo>
                      <a:lnTo>
                        <a:pt x="0" y="4"/>
                      </a:lnTo>
                      <a:lnTo>
                        <a:pt x="1" y="4"/>
                      </a:lnTo>
                      <a:lnTo>
                        <a:pt x="1" y="5"/>
                      </a:lnTo>
                      <a:lnTo>
                        <a:pt x="2" y="5"/>
                      </a:lnTo>
                      <a:close/>
                    </a:path>
                  </a:pathLst>
                </a:custGeom>
                <a:solidFill>
                  <a:srgbClr val="3D4040"/>
                </a:solidFill>
                <a:ln w="9525">
                  <a:noFill/>
                  <a:round/>
                  <a:headEnd/>
                  <a:tailEnd/>
                </a:ln>
              </p:spPr>
              <p:txBody>
                <a:bodyPr/>
                <a:lstStyle/>
                <a:p>
                  <a:pPr algn="l" rtl="0"/>
                  <a:endParaRPr lang="en-US"/>
                </a:p>
              </p:txBody>
            </p:sp>
            <p:sp>
              <p:nvSpPr>
                <p:cNvPr id="24958" name="Freeform 216"/>
                <p:cNvSpPr>
                  <a:spLocks/>
                </p:cNvSpPr>
                <p:nvPr/>
              </p:nvSpPr>
              <p:spPr bwMode="auto">
                <a:xfrm>
                  <a:off x="2733" y="1928"/>
                  <a:ext cx="72" cy="11"/>
                </a:xfrm>
                <a:custGeom>
                  <a:avLst/>
                  <a:gdLst>
                    <a:gd name="T0" fmla="*/ 72 w 72"/>
                    <a:gd name="T1" fmla="*/ 10 h 11"/>
                    <a:gd name="T2" fmla="*/ 72 w 72"/>
                    <a:gd name="T3" fmla="*/ 10 h 11"/>
                    <a:gd name="T4" fmla="*/ 72 w 72"/>
                    <a:gd name="T5" fmla="*/ 10 h 11"/>
                    <a:gd name="T6" fmla="*/ 72 w 72"/>
                    <a:gd name="T7" fmla="*/ 9 h 11"/>
                    <a:gd name="T8" fmla="*/ 72 w 72"/>
                    <a:gd name="T9" fmla="*/ 9 h 11"/>
                    <a:gd name="T10" fmla="*/ 72 w 72"/>
                    <a:gd name="T11" fmla="*/ 9 h 11"/>
                    <a:gd name="T12" fmla="*/ 72 w 72"/>
                    <a:gd name="T13" fmla="*/ 1 h 11"/>
                    <a:gd name="T14" fmla="*/ 72 w 72"/>
                    <a:gd name="T15" fmla="*/ 1 h 11"/>
                    <a:gd name="T16" fmla="*/ 72 w 72"/>
                    <a:gd name="T17" fmla="*/ 1 h 11"/>
                    <a:gd name="T18" fmla="*/ 72 w 72"/>
                    <a:gd name="T19" fmla="*/ 1 h 11"/>
                    <a:gd name="T20" fmla="*/ 72 w 72"/>
                    <a:gd name="T21" fmla="*/ 0 h 11"/>
                    <a:gd name="T22" fmla="*/ 72 w 72"/>
                    <a:gd name="T23" fmla="*/ 0 h 11"/>
                    <a:gd name="T24" fmla="*/ 71 w 72"/>
                    <a:gd name="T25" fmla="*/ 0 h 11"/>
                    <a:gd name="T26" fmla="*/ 0 w 72"/>
                    <a:gd name="T27" fmla="*/ 2 h 11"/>
                    <a:gd name="T28" fmla="*/ 0 w 72"/>
                    <a:gd name="T29" fmla="*/ 2 h 11"/>
                    <a:gd name="T30" fmla="*/ 0 w 72"/>
                    <a:gd name="T31" fmla="*/ 2 h 11"/>
                    <a:gd name="T32" fmla="*/ 0 w 72"/>
                    <a:gd name="T33" fmla="*/ 2 h 11"/>
                    <a:gd name="T34" fmla="*/ 0 w 72"/>
                    <a:gd name="T35" fmla="*/ 2 h 11"/>
                    <a:gd name="T36" fmla="*/ 0 w 72"/>
                    <a:gd name="T37" fmla="*/ 2 h 11"/>
                    <a:gd name="T38" fmla="*/ 0 w 72"/>
                    <a:gd name="T39" fmla="*/ 2 h 11"/>
                    <a:gd name="T40" fmla="*/ 0 w 72"/>
                    <a:gd name="T41" fmla="*/ 10 h 11"/>
                    <a:gd name="T42" fmla="*/ 0 w 72"/>
                    <a:gd name="T43" fmla="*/ 11 h 11"/>
                    <a:gd name="T44" fmla="*/ 0 w 72"/>
                    <a:gd name="T45" fmla="*/ 11 h 11"/>
                    <a:gd name="T46" fmla="*/ 0 w 72"/>
                    <a:gd name="T47" fmla="*/ 11 h 11"/>
                    <a:gd name="T48" fmla="*/ 0 w 72"/>
                    <a:gd name="T49" fmla="*/ 11 h 11"/>
                    <a:gd name="T50" fmla="*/ 72 w 72"/>
                    <a:gd name="T51" fmla="*/ 10 h 1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11"/>
                    <a:gd name="T80" fmla="*/ 72 w 72"/>
                    <a:gd name="T81" fmla="*/ 11 h 1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11">
                      <a:moveTo>
                        <a:pt x="72" y="10"/>
                      </a:moveTo>
                      <a:lnTo>
                        <a:pt x="72" y="10"/>
                      </a:lnTo>
                      <a:lnTo>
                        <a:pt x="72" y="9"/>
                      </a:lnTo>
                      <a:lnTo>
                        <a:pt x="72" y="1"/>
                      </a:lnTo>
                      <a:lnTo>
                        <a:pt x="72" y="0"/>
                      </a:lnTo>
                      <a:lnTo>
                        <a:pt x="71" y="0"/>
                      </a:lnTo>
                      <a:lnTo>
                        <a:pt x="0" y="2"/>
                      </a:lnTo>
                      <a:lnTo>
                        <a:pt x="0" y="10"/>
                      </a:lnTo>
                      <a:lnTo>
                        <a:pt x="0" y="11"/>
                      </a:lnTo>
                      <a:lnTo>
                        <a:pt x="72" y="10"/>
                      </a:lnTo>
                      <a:close/>
                    </a:path>
                  </a:pathLst>
                </a:custGeom>
                <a:solidFill>
                  <a:srgbClr val="525252"/>
                </a:solidFill>
                <a:ln w="1588">
                  <a:solidFill>
                    <a:srgbClr val="525252"/>
                  </a:solidFill>
                  <a:prstDash val="solid"/>
                  <a:round/>
                  <a:headEnd/>
                  <a:tailEnd/>
                </a:ln>
              </p:spPr>
              <p:txBody>
                <a:bodyPr/>
                <a:lstStyle/>
                <a:p>
                  <a:pPr algn="l" rtl="0"/>
                  <a:endParaRPr lang="en-US"/>
                </a:p>
              </p:txBody>
            </p:sp>
            <p:sp>
              <p:nvSpPr>
                <p:cNvPr id="24959" name="Freeform 217"/>
                <p:cNvSpPr>
                  <a:spLocks/>
                </p:cNvSpPr>
                <p:nvPr/>
              </p:nvSpPr>
              <p:spPr bwMode="auto">
                <a:xfrm>
                  <a:off x="2497" y="1935"/>
                  <a:ext cx="295" cy="98"/>
                </a:xfrm>
                <a:custGeom>
                  <a:avLst/>
                  <a:gdLst>
                    <a:gd name="T0" fmla="*/ 0 w 295"/>
                    <a:gd name="T1" fmla="*/ 98 h 98"/>
                    <a:gd name="T2" fmla="*/ 295 w 295"/>
                    <a:gd name="T3" fmla="*/ 97 h 98"/>
                    <a:gd name="T4" fmla="*/ 295 w 295"/>
                    <a:gd name="T5" fmla="*/ 0 h 98"/>
                    <a:gd name="T6" fmla="*/ 0 60000 65536"/>
                    <a:gd name="T7" fmla="*/ 0 60000 65536"/>
                    <a:gd name="T8" fmla="*/ 0 60000 65536"/>
                    <a:gd name="T9" fmla="*/ 0 w 295"/>
                    <a:gd name="T10" fmla="*/ 0 h 98"/>
                    <a:gd name="T11" fmla="*/ 295 w 295"/>
                    <a:gd name="T12" fmla="*/ 98 h 98"/>
                  </a:gdLst>
                  <a:ahLst/>
                  <a:cxnLst>
                    <a:cxn ang="T6">
                      <a:pos x="T0" y="T1"/>
                    </a:cxn>
                    <a:cxn ang="T7">
                      <a:pos x="T2" y="T3"/>
                    </a:cxn>
                    <a:cxn ang="T8">
                      <a:pos x="T4" y="T5"/>
                    </a:cxn>
                  </a:cxnLst>
                  <a:rect l="T9" t="T10" r="T11" b="T12"/>
                  <a:pathLst>
                    <a:path w="295" h="98">
                      <a:moveTo>
                        <a:pt x="0" y="98"/>
                      </a:moveTo>
                      <a:lnTo>
                        <a:pt x="295" y="97"/>
                      </a:lnTo>
                      <a:lnTo>
                        <a:pt x="295" y="0"/>
                      </a:lnTo>
                    </a:path>
                  </a:pathLst>
                </a:custGeom>
                <a:noFill/>
                <a:ln w="7938">
                  <a:solidFill>
                    <a:srgbClr val="404040"/>
                  </a:solidFill>
                  <a:prstDash val="solid"/>
                  <a:round/>
                  <a:headEnd/>
                  <a:tailEnd/>
                </a:ln>
              </p:spPr>
              <p:txBody>
                <a:bodyPr/>
                <a:lstStyle/>
                <a:p>
                  <a:pPr algn="l" rtl="0"/>
                  <a:endParaRPr lang="en-US"/>
                </a:p>
              </p:txBody>
            </p:sp>
            <p:sp>
              <p:nvSpPr>
                <p:cNvPr id="24960" name="Freeform 218"/>
                <p:cNvSpPr>
                  <a:spLocks/>
                </p:cNvSpPr>
                <p:nvPr/>
              </p:nvSpPr>
              <p:spPr bwMode="auto">
                <a:xfrm>
                  <a:off x="2762" y="1925"/>
                  <a:ext cx="31" cy="5"/>
                </a:xfrm>
                <a:custGeom>
                  <a:avLst/>
                  <a:gdLst>
                    <a:gd name="T0" fmla="*/ 31 w 31"/>
                    <a:gd name="T1" fmla="*/ 5 h 5"/>
                    <a:gd name="T2" fmla="*/ 31 w 31"/>
                    <a:gd name="T3" fmla="*/ 0 h 5"/>
                    <a:gd name="T4" fmla="*/ 0 w 31"/>
                    <a:gd name="T5" fmla="*/ 1 h 5"/>
                    <a:gd name="T6" fmla="*/ 0 w 31"/>
                    <a:gd name="T7" fmla="*/ 5 h 5"/>
                    <a:gd name="T8" fmla="*/ 31 w 31"/>
                    <a:gd name="T9" fmla="*/ 5 h 5"/>
                    <a:gd name="T10" fmla="*/ 0 60000 65536"/>
                    <a:gd name="T11" fmla="*/ 0 60000 65536"/>
                    <a:gd name="T12" fmla="*/ 0 60000 65536"/>
                    <a:gd name="T13" fmla="*/ 0 60000 65536"/>
                    <a:gd name="T14" fmla="*/ 0 60000 65536"/>
                    <a:gd name="T15" fmla="*/ 0 w 31"/>
                    <a:gd name="T16" fmla="*/ 0 h 5"/>
                    <a:gd name="T17" fmla="*/ 31 w 31"/>
                    <a:gd name="T18" fmla="*/ 5 h 5"/>
                  </a:gdLst>
                  <a:ahLst/>
                  <a:cxnLst>
                    <a:cxn ang="T10">
                      <a:pos x="T0" y="T1"/>
                    </a:cxn>
                    <a:cxn ang="T11">
                      <a:pos x="T2" y="T3"/>
                    </a:cxn>
                    <a:cxn ang="T12">
                      <a:pos x="T4" y="T5"/>
                    </a:cxn>
                    <a:cxn ang="T13">
                      <a:pos x="T6" y="T7"/>
                    </a:cxn>
                    <a:cxn ang="T14">
                      <a:pos x="T8" y="T9"/>
                    </a:cxn>
                  </a:cxnLst>
                  <a:rect l="T15" t="T16" r="T17" b="T18"/>
                  <a:pathLst>
                    <a:path w="31" h="5">
                      <a:moveTo>
                        <a:pt x="31" y="5"/>
                      </a:moveTo>
                      <a:lnTo>
                        <a:pt x="31" y="0"/>
                      </a:lnTo>
                      <a:lnTo>
                        <a:pt x="0" y="1"/>
                      </a:lnTo>
                      <a:lnTo>
                        <a:pt x="0" y="5"/>
                      </a:lnTo>
                      <a:lnTo>
                        <a:pt x="31" y="5"/>
                      </a:lnTo>
                      <a:close/>
                    </a:path>
                  </a:pathLst>
                </a:custGeom>
                <a:solidFill>
                  <a:srgbClr val="A6001C"/>
                </a:solidFill>
                <a:ln w="9525">
                  <a:noFill/>
                  <a:round/>
                  <a:headEnd/>
                  <a:tailEnd/>
                </a:ln>
              </p:spPr>
              <p:txBody>
                <a:bodyPr/>
                <a:lstStyle/>
                <a:p>
                  <a:pPr algn="l" rtl="0"/>
                  <a:endParaRPr lang="en-US"/>
                </a:p>
              </p:txBody>
            </p:sp>
            <p:sp>
              <p:nvSpPr>
                <p:cNvPr id="24961" name="Freeform 219"/>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0 h 1"/>
                    <a:gd name="T32" fmla="*/ 1 w 1"/>
                    <a:gd name="T33" fmla="*/ 1 h 1"/>
                    <a:gd name="T34" fmla="*/ 1 w 1"/>
                    <a:gd name="T35" fmla="*/ 1 h 1"/>
                    <a:gd name="T36" fmla="*/ 0 w 1"/>
                    <a:gd name="T37" fmla="*/ 1 h 1"/>
                    <a:gd name="T38" fmla="*/ 0 w 1"/>
                    <a:gd name="T39" fmla="*/ 1 h 1"/>
                    <a:gd name="T40" fmla="*/ 0 w 1"/>
                    <a:gd name="T41" fmla="*/ 1 h 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
                    <a:gd name="T64" fmla="*/ 0 h 1"/>
                    <a:gd name="T65" fmla="*/ 1 w 1"/>
                    <a:gd name="T66" fmla="*/ 1 h 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 h="1">
                      <a:moveTo>
                        <a:pt x="0" y="1"/>
                      </a:moveTo>
                      <a:lnTo>
                        <a:pt x="0" y="1"/>
                      </a:lnTo>
                      <a:lnTo>
                        <a:pt x="0" y="0"/>
                      </a:lnTo>
                      <a:lnTo>
                        <a:pt x="1" y="0"/>
                      </a:lnTo>
                      <a:lnTo>
                        <a:pt x="1" y="1"/>
                      </a:lnTo>
                      <a:lnTo>
                        <a:pt x="0" y="1"/>
                      </a:lnTo>
                      <a:close/>
                    </a:path>
                  </a:pathLst>
                </a:custGeom>
                <a:solidFill>
                  <a:srgbClr val="525252"/>
                </a:solidFill>
                <a:ln w="1588">
                  <a:solidFill>
                    <a:srgbClr val="525252"/>
                  </a:solidFill>
                  <a:prstDash val="solid"/>
                  <a:round/>
                  <a:headEnd/>
                  <a:tailEnd/>
                </a:ln>
              </p:spPr>
              <p:txBody>
                <a:bodyPr/>
                <a:lstStyle/>
                <a:p>
                  <a:pPr algn="l" rtl="0"/>
                  <a:endParaRPr lang="en-US"/>
                </a:p>
              </p:txBody>
            </p:sp>
            <p:sp>
              <p:nvSpPr>
                <p:cNvPr id="24962" name="Freeform 220"/>
                <p:cNvSpPr>
                  <a:spLocks/>
                </p:cNvSpPr>
                <p:nvPr/>
              </p:nvSpPr>
              <p:spPr bwMode="auto">
                <a:xfrm>
                  <a:off x="2773" y="1927"/>
                  <a:ext cx="3" cy="2"/>
                </a:xfrm>
                <a:custGeom>
                  <a:avLst/>
                  <a:gdLst>
                    <a:gd name="T0" fmla="*/ 0 w 3"/>
                    <a:gd name="T1" fmla="*/ 1 h 2"/>
                    <a:gd name="T2" fmla="*/ 0 w 3"/>
                    <a:gd name="T3" fmla="*/ 0 h 2"/>
                    <a:gd name="T4" fmla="*/ 0 w 3"/>
                    <a:gd name="T5" fmla="*/ 0 h 2"/>
                    <a:gd name="T6" fmla="*/ 0 w 3"/>
                    <a:gd name="T7" fmla="*/ 0 h 2"/>
                    <a:gd name="T8" fmla="*/ 1 w 3"/>
                    <a:gd name="T9" fmla="*/ 0 h 2"/>
                    <a:gd name="T10" fmla="*/ 1 w 3"/>
                    <a:gd name="T11" fmla="*/ 0 h 2"/>
                    <a:gd name="T12" fmla="*/ 1 w 3"/>
                    <a:gd name="T13" fmla="*/ 0 h 2"/>
                    <a:gd name="T14" fmla="*/ 1 w 3"/>
                    <a:gd name="T15" fmla="*/ 0 h 2"/>
                    <a:gd name="T16" fmla="*/ 2 w 3"/>
                    <a:gd name="T17" fmla="*/ 0 h 2"/>
                    <a:gd name="T18" fmla="*/ 2 w 3"/>
                    <a:gd name="T19" fmla="*/ 0 h 2"/>
                    <a:gd name="T20" fmla="*/ 2 w 3"/>
                    <a:gd name="T21" fmla="*/ 0 h 2"/>
                    <a:gd name="T22" fmla="*/ 2 w 3"/>
                    <a:gd name="T23" fmla="*/ 0 h 2"/>
                    <a:gd name="T24" fmla="*/ 2 w 3"/>
                    <a:gd name="T25" fmla="*/ 0 h 2"/>
                    <a:gd name="T26" fmla="*/ 3 w 3"/>
                    <a:gd name="T27" fmla="*/ 0 h 2"/>
                    <a:gd name="T28" fmla="*/ 3 w 3"/>
                    <a:gd name="T29" fmla="*/ 0 h 2"/>
                    <a:gd name="T30" fmla="*/ 3 w 3"/>
                    <a:gd name="T31" fmla="*/ 0 h 2"/>
                    <a:gd name="T32" fmla="*/ 3 w 3"/>
                    <a:gd name="T33" fmla="*/ 0 h 2"/>
                    <a:gd name="T34" fmla="*/ 3 w 3"/>
                    <a:gd name="T35" fmla="*/ 1 h 2"/>
                    <a:gd name="T36" fmla="*/ 3 w 3"/>
                    <a:gd name="T37" fmla="*/ 2 h 2"/>
                    <a:gd name="T38" fmla="*/ 3 w 3"/>
                    <a:gd name="T39" fmla="*/ 2 h 2"/>
                    <a:gd name="T40" fmla="*/ 3 w 3"/>
                    <a:gd name="T41" fmla="*/ 2 h 2"/>
                    <a:gd name="T42" fmla="*/ 2 w 3"/>
                    <a:gd name="T43" fmla="*/ 2 h 2"/>
                    <a:gd name="T44" fmla="*/ 2 w 3"/>
                    <a:gd name="T45" fmla="*/ 2 h 2"/>
                    <a:gd name="T46" fmla="*/ 2 w 3"/>
                    <a:gd name="T47" fmla="*/ 2 h 2"/>
                    <a:gd name="T48" fmla="*/ 2 w 3"/>
                    <a:gd name="T49" fmla="*/ 2 h 2"/>
                    <a:gd name="T50" fmla="*/ 2 w 3"/>
                    <a:gd name="T51" fmla="*/ 2 h 2"/>
                    <a:gd name="T52" fmla="*/ 1 w 3"/>
                    <a:gd name="T53" fmla="*/ 2 h 2"/>
                    <a:gd name="T54" fmla="*/ 1 w 3"/>
                    <a:gd name="T55" fmla="*/ 2 h 2"/>
                    <a:gd name="T56" fmla="*/ 1 w 3"/>
                    <a:gd name="T57" fmla="*/ 2 h 2"/>
                    <a:gd name="T58" fmla="*/ 1 w 3"/>
                    <a:gd name="T59" fmla="*/ 2 h 2"/>
                    <a:gd name="T60" fmla="*/ 1 w 3"/>
                    <a:gd name="T61" fmla="*/ 2 h 2"/>
                    <a:gd name="T62" fmla="*/ 0 w 3"/>
                    <a:gd name="T63" fmla="*/ 2 h 2"/>
                    <a:gd name="T64" fmla="*/ 0 w 3"/>
                    <a:gd name="T65" fmla="*/ 2 h 2"/>
                    <a:gd name="T66" fmla="*/ 0 w 3"/>
                    <a:gd name="T67" fmla="*/ 1 h 2"/>
                    <a:gd name="T68" fmla="*/ 0 w 3"/>
                    <a:gd name="T69" fmla="*/ 1 h 2"/>
                    <a:gd name="T70" fmla="*/ 1 w 3"/>
                    <a:gd name="T71" fmla="*/ 1 h 2"/>
                    <a:gd name="T72" fmla="*/ 1 w 3"/>
                    <a:gd name="T73" fmla="*/ 2 h 2"/>
                    <a:gd name="T74" fmla="*/ 1 w 3"/>
                    <a:gd name="T75" fmla="*/ 2 h 2"/>
                    <a:gd name="T76" fmla="*/ 1 w 3"/>
                    <a:gd name="T77" fmla="*/ 2 h 2"/>
                    <a:gd name="T78" fmla="*/ 1 w 3"/>
                    <a:gd name="T79" fmla="*/ 2 h 2"/>
                    <a:gd name="T80" fmla="*/ 2 w 3"/>
                    <a:gd name="T81" fmla="*/ 2 h 2"/>
                    <a:gd name="T82" fmla="*/ 2 w 3"/>
                    <a:gd name="T83" fmla="*/ 2 h 2"/>
                    <a:gd name="T84" fmla="*/ 2 w 3"/>
                    <a:gd name="T85" fmla="*/ 2 h 2"/>
                    <a:gd name="T86" fmla="*/ 2 w 3"/>
                    <a:gd name="T87" fmla="*/ 2 h 2"/>
                    <a:gd name="T88" fmla="*/ 2 w 3"/>
                    <a:gd name="T89" fmla="*/ 2 h 2"/>
                    <a:gd name="T90" fmla="*/ 2 w 3"/>
                    <a:gd name="T91" fmla="*/ 2 h 2"/>
                    <a:gd name="T92" fmla="*/ 2 w 3"/>
                    <a:gd name="T93" fmla="*/ 2 h 2"/>
                    <a:gd name="T94" fmla="*/ 2 w 3"/>
                    <a:gd name="T95" fmla="*/ 1 h 2"/>
                    <a:gd name="T96" fmla="*/ 2 w 3"/>
                    <a:gd name="T97" fmla="*/ 1 h 2"/>
                    <a:gd name="T98" fmla="*/ 2 w 3"/>
                    <a:gd name="T99" fmla="*/ 0 h 2"/>
                    <a:gd name="T100" fmla="*/ 2 w 3"/>
                    <a:gd name="T101" fmla="*/ 0 h 2"/>
                    <a:gd name="T102" fmla="*/ 2 w 3"/>
                    <a:gd name="T103" fmla="*/ 0 h 2"/>
                    <a:gd name="T104" fmla="*/ 2 w 3"/>
                    <a:gd name="T105" fmla="*/ 0 h 2"/>
                    <a:gd name="T106" fmla="*/ 2 w 3"/>
                    <a:gd name="T107" fmla="*/ 0 h 2"/>
                    <a:gd name="T108" fmla="*/ 2 w 3"/>
                    <a:gd name="T109" fmla="*/ 0 h 2"/>
                    <a:gd name="T110" fmla="*/ 2 w 3"/>
                    <a:gd name="T111" fmla="*/ 0 h 2"/>
                    <a:gd name="T112" fmla="*/ 1 w 3"/>
                    <a:gd name="T113" fmla="*/ 0 h 2"/>
                    <a:gd name="T114" fmla="*/ 1 w 3"/>
                    <a:gd name="T115" fmla="*/ 0 h 2"/>
                    <a:gd name="T116" fmla="*/ 1 w 3"/>
                    <a:gd name="T117" fmla="*/ 0 h 2"/>
                    <a:gd name="T118" fmla="*/ 1 w 3"/>
                    <a:gd name="T119" fmla="*/ 0 h 2"/>
                    <a:gd name="T120" fmla="*/ 1 w 3"/>
                    <a:gd name="T121" fmla="*/ 0 h 2"/>
                    <a:gd name="T122" fmla="*/ 1 w 3"/>
                    <a:gd name="T123" fmla="*/ 1 h 2"/>
                    <a:gd name="T124" fmla="*/ 0 w 3"/>
                    <a:gd name="T125" fmla="*/ 1 h 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
                    <a:gd name="T190" fmla="*/ 0 h 2"/>
                    <a:gd name="T191" fmla="*/ 3 w 3"/>
                    <a:gd name="T192" fmla="*/ 2 h 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 h="2">
                      <a:moveTo>
                        <a:pt x="0" y="1"/>
                      </a:moveTo>
                      <a:lnTo>
                        <a:pt x="0" y="0"/>
                      </a:lnTo>
                      <a:lnTo>
                        <a:pt x="1" y="0"/>
                      </a:lnTo>
                      <a:lnTo>
                        <a:pt x="2" y="0"/>
                      </a:lnTo>
                      <a:lnTo>
                        <a:pt x="3" y="0"/>
                      </a:lnTo>
                      <a:lnTo>
                        <a:pt x="3" y="1"/>
                      </a:lnTo>
                      <a:lnTo>
                        <a:pt x="3" y="2"/>
                      </a:lnTo>
                      <a:lnTo>
                        <a:pt x="2" y="2"/>
                      </a:lnTo>
                      <a:lnTo>
                        <a:pt x="1" y="2"/>
                      </a:lnTo>
                      <a:lnTo>
                        <a:pt x="0" y="2"/>
                      </a:lnTo>
                      <a:lnTo>
                        <a:pt x="0" y="1"/>
                      </a:lnTo>
                      <a:lnTo>
                        <a:pt x="1" y="1"/>
                      </a:lnTo>
                      <a:lnTo>
                        <a:pt x="1" y="2"/>
                      </a:lnTo>
                      <a:lnTo>
                        <a:pt x="2" y="2"/>
                      </a:lnTo>
                      <a:lnTo>
                        <a:pt x="2" y="1"/>
                      </a:lnTo>
                      <a:lnTo>
                        <a:pt x="2" y="0"/>
                      </a:lnTo>
                      <a:lnTo>
                        <a:pt x="1" y="0"/>
                      </a:lnTo>
                      <a:lnTo>
                        <a:pt x="1" y="1"/>
                      </a:lnTo>
                      <a:lnTo>
                        <a:pt x="0" y="1"/>
                      </a:lnTo>
                      <a:close/>
                    </a:path>
                  </a:pathLst>
                </a:custGeom>
                <a:solidFill>
                  <a:srgbClr val="DEDEDE"/>
                </a:solidFill>
                <a:ln w="9525">
                  <a:noFill/>
                  <a:round/>
                  <a:headEnd/>
                  <a:tailEnd/>
                </a:ln>
              </p:spPr>
              <p:txBody>
                <a:bodyPr/>
                <a:lstStyle/>
                <a:p>
                  <a:pPr algn="l" rtl="0"/>
                  <a:endParaRPr lang="en-US"/>
                </a:p>
              </p:txBody>
            </p:sp>
            <p:sp>
              <p:nvSpPr>
                <p:cNvPr id="24963" name="Freeform 221"/>
                <p:cNvSpPr>
                  <a:spLocks/>
                </p:cNvSpPr>
                <p:nvPr/>
              </p:nvSpPr>
              <p:spPr bwMode="auto">
                <a:xfrm>
                  <a:off x="2779" y="1927"/>
                  <a:ext cx="2" cy="2"/>
                </a:xfrm>
                <a:custGeom>
                  <a:avLst/>
                  <a:gdLst>
                    <a:gd name="T0" fmla="*/ 0 w 2"/>
                    <a:gd name="T1" fmla="*/ 0 h 2"/>
                    <a:gd name="T2" fmla="*/ 0 w 2"/>
                    <a:gd name="T3" fmla="*/ 0 h 2"/>
                    <a:gd name="T4" fmla="*/ 0 w 2"/>
                    <a:gd name="T5" fmla="*/ 0 h 2"/>
                    <a:gd name="T6" fmla="*/ 1 w 2"/>
                    <a:gd name="T7" fmla="*/ 0 h 2"/>
                    <a:gd name="T8" fmla="*/ 1 w 2"/>
                    <a:gd name="T9" fmla="*/ 0 h 2"/>
                    <a:gd name="T10" fmla="*/ 2 w 2"/>
                    <a:gd name="T11" fmla="*/ 0 h 2"/>
                    <a:gd name="T12" fmla="*/ 2 w 2"/>
                    <a:gd name="T13" fmla="*/ 0 h 2"/>
                    <a:gd name="T14" fmla="*/ 2 w 2"/>
                    <a:gd name="T15" fmla="*/ 0 h 2"/>
                    <a:gd name="T16" fmla="*/ 2 w 2"/>
                    <a:gd name="T17" fmla="*/ 1 h 2"/>
                    <a:gd name="T18" fmla="*/ 2 w 2"/>
                    <a:gd name="T19" fmla="*/ 2 h 2"/>
                    <a:gd name="T20" fmla="*/ 2 w 2"/>
                    <a:gd name="T21" fmla="*/ 2 h 2"/>
                    <a:gd name="T22" fmla="*/ 2 w 2"/>
                    <a:gd name="T23" fmla="*/ 2 h 2"/>
                    <a:gd name="T24" fmla="*/ 1 w 2"/>
                    <a:gd name="T25" fmla="*/ 2 h 2"/>
                    <a:gd name="T26" fmla="*/ 1 w 2"/>
                    <a:gd name="T27" fmla="*/ 2 h 2"/>
                    <a:gd name="T28" fmla="*/ 0 w 2"/>
                    <a:gd name="T29" fmla="*/ 2 h 2"/>
                    <a:gd name="T30" fmla="*/ 0 w 2"/>
                    <a:gd name="T31" fmla="*/ 2 h 2"/>
                    <a:gd name="T32" fmla="*/ 0 w 2"/>
                    <a:gd name="T33" fmla="*/ 1 h 2"/>
                    <a:gd name="T34" fmla="*/ 1 w 2"/>
                    <a:gd name="T35" fmla="*/ 1 h 2"/>
                    <a:gd name="T36" fmla="*/ 1 w 2"/>
                    <a:gd name="T37" fmla="*/ 2 h 2"/>
                    <a:gd name="T38" fmla="*/ 1 w 2"/>
                    <a:gd name="T39" fmla="*/ 2 h 2"/>
                    <a:gd name="T40" fmla="*/ 1 w 2"/>
                    <a:gd name="T41" fmla="*/ 2 h 2"/>
                    <a:gd name="T42" fmla="*/ 1 w 2"/>
                    <a:gd name="T43" fmla="*/ 2 h 2"/>
                    <a:gd name="T44" fmla="*/ 2 w 2"/>
                    <a:gd name="T45" fmla="*/ 2 h 2"/>
                    <a:gd name="T46" fmla="*/ 2 w 2"/>
                    <a:gd name="T47" fmla="*/ 1 h 2"/>
                    <a:gd name="T48" fmla="*/ 2 w 2"/>
                    <a:gd name="T49" fmla="*/ 0 h 2"/>
                    <a:gd name="T50" fmla="*/ 2 w 2"/>
                    <a:gd name="T51" fmla="*/ 0 h 2"/>
                    <a:gd name="T52" fmla="*/ 1 w 2"/>
                    <a:gd name="T53" fmla="*/ 0 h 2"/>
                    <a:gd name="T54" fmla="*/ 1 w 2"/>
                    <a:gd name="T55" fmla="*/ 0 h 2"/>
                    <a:gd name="T56" fmla="*/ 1 w 2"/>
                    <a:gd name="T57" fmla="*/ 0 h 2"/>
                    <a:gd name="T58" fmla="*/ 1 w 2"/>
                    <a:gd name="T59" fmla="*/ 0 h 2"/>
                    <a:gd name="T60" fmla="*/ 1 w 2"/>
                    <a:gd name="T61" fmla="*/ 0 h 2"/>
                    <a:gd name="T62" fmla="*/ 0 w 2"/>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
                    <a:gd name="T97" fmla="*/ 0 h 2"/>
                    <a:gd name="T98" fmla="*/ 2 w 2"/>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 h="2">
                      <a:moveTo>
                        <a:pt x="0" y="0"/>
                      </a:moveTo>
                      <a:lnTo>
                        <a:pt x="0" y="0"/>
                      </a:lnTo>
                      <a:lnTo>
                        <a:pt x="1" y="0"/>
                      </a:lnTo>
                      <a:lnTo>
                        <a:pt x="2" y="0"/>
                      </a:lnTo>
                      <a:lnTo>
                        <a:pt x="2" y="1"/>
                      </a:lnTo>
                      <a:lnTo>
                        <a:pt x="2" y="2"/>
                      </a:lnTo>
                      <a:lnTo>
                        <a:pt x="1" y="2"/>
                      </a:lnTo>
                      <a:lnTo>
                        <a:pt x="0" y="2"/>
                      </a:lnTo>
                      <a:lnTo>
                        <a:pt x="0" y="1"/>
                      </a:lnTo>
                      <a:lnTo>
                        <a:pt x="0" y="0"/>
                      </a:lnTo>
                      <a:lnTo>
                        <a:pt x="1" y="1"/>
                      </a:lnTo>
                      <a:lnTo>
                        <a:pt x="1" y="2"/>
                      </a:lnTo>
                      <a:lnTo>
                        <a:pt x="2" y="2"/>
                      </a:lnTo>
                      <a:lnTo>
                        <a:pt x="2" y="1"/>
                      </a:lnTo>
                      <a:lnTo>
                        <a:pt x="2" y="0"/>
                      </a:lnTo>
                      <a:lnTo>
                        <a:pt x="1" y="0"/>
                      </a:lnTo>
                      <a:lnTo>
                        <a:pt x="0"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24964" name="Freeform 222"/>
                <p:cNvSpPr>
                  <a:spLocks/>
                </p:cNvSpPr>
                <p:nvPr/>
              </p:nvSpPr>
              <p:spPr bwMode="auto">
                <a:xfrm>
                  <a:off x="2784" y="1926"/>
                  <a:ext cx="3" cy="3"/>
                </a:xfrm>
                <a:custGeom>
                  <a:avLst/>
                  <a:gdLst>
                    <a:gd name="T0" fmla="*/ 0 w 3"/>
                    <a:gd name="T1" fmla="*/ 1 h 3"/>
                    <a:gd name="T2" fmla="*/ 1 w 3"/>
                    <a:gd name="T3" fmla="*/ 1 h 3"/>
                    <a:gd name="T4" fmla="*/ 1 w 3"/>
                    <a:gd name="T5" fmla="*/ 1 h 3"/>
                    <a:gd name="T6" fmla="*/ 1 w 3"/>
                    <a:gd name="T7" fmla="*/ 1 h 3"/>
                    <a:gd name="T8" fmla="*/ 2 w 3"/>
                    <a:gd name="T9" fmla="*/ 1 h 3"/>
                    <a:gd name="T10" fmla="*/ 2 w 3"/>
                    <a:gd name="T11" fmla="*/ 1 h 3"/>
                    <a:gd name="T12" fmla="*/ 3 w 3"/>
                    <a:gd name="T13" fmla="*/ 1 h 3"/>
                    <a:gd name="T14" fmla="*/ 3 w 3"/>
                    <a:gd name="T15" fmla="*/ 1 h 3"/>
                    <a:gd name="T16" fmla="*/ 3 w 3"/>
                    <a:gd name="T17" fmla="*/ 2 h 3"/>
                    <a:gd name="T18" fmla="*/ 3 w 3"/>
                    <a:gd name="T19" fmla="*/ 3 h 3"/>
                    <a:gd name="T20" fmla="*/ 3 w 3"/>
                    <a:gd name="T21" fmla="*/ 3 h 3"/>
                    <a:gd name="T22" fmla="*/ 2 w 3"/>
                    <a:gd name="T23" fmla="*/ 3 h 3"/>
                    <a:gd name="T24" fmla="*/ 2 w 3"/>
                    <a:gd name="T25" fmla="*/ 3 h 3"/>
                    <a:gd name="T26" fmla="*/ 1 w 3"/>
                    <a:gd name="T27" fmla="*/ 3 h 3"/>
                    <a:gd name="T28" fmla="*/ 1 w 3"/>
                    <a:gd name="T29" fmla="*/ 3 h 3"/>
                    <a:gd name="T30" fmla="*/ 0 w 3"/>
                    <a:gd name="T31" fmla="*/ 3 h 3"/>
                    <a:gd name="T32" fmla="*/ 0 w 3"/>
                    <a:gd name="T33" fmla="*/ 2 h 3"/>
                    <a:gd name="T34" fmla="*/ 1 w 3"/>
                    <a:gd name="T35" fmla="*/ 2 h 3"/>
                    <a:gd name="T36" fmla="*/ 1 w 3"/>
                    <a:gd name="T37" fmla="*/ 2 h 3"/>
                    <a:gd name="T38" fmla="*/ 1 w 3"/>
                    <a:gd name="T39" fmla="*/ 3 h 3"/>
                    <a:gd name="T40" fmla="*/ 1 w 3"/>
                    <a:gd name="T41" fmla="*/ 3 h 3"/>
                    <a:gd name="T42" fmla="*/ 2 w 3"/>
                    <a:gd name="T43" fmla="*/ 3 h 3"/>
                    <a:gd name="T44" fmla="*/ 2 w 3"/>
                    <a:gd name="T45" fmla="*/ 2 h 3"/>
                    <a:gd name="T46" fmla="*/ 2 w 3"/>
                    <a:gd name="T47" fmla="*/ 2 h 3"/>
                    <a:gd name="T48" fmla="*/ 2 w 3"/>
                    <a:gd name="T49" fmla="*/ 1 h 3"/>
                    <a:gd name="T50" fmla="*/ 2 w 3"/>
                    <a:gd name="T51" fmla="*/ 1 h 3"/>
                    <a:gd name="T52" fmla="*/ 2 w 3"/>
                    <a:gd name="T53" fmla="*/ 1 h 3"/>
                    <a:gd name="T54" fmla="*/ 1 w 3"/>
                    <a:gd name="T55" fmla="*/ 1 h 3"/>
                    <a:gd name="T56" fmla="*/ 1 w 3"/>
                    <a:gd name="T57" fmla="*/ 1 h 3"/>
                    <a:gd name="T58" fmla="*/ 1 w 3"/>
                    <a:gd name="T59" fmla="*/ 1 h 3"/>
                    <a:gd name="T60" fmla="*/ 1 w 3"/>
                    <a:gd name="T61" fmla="*/ 1 h 3"/>
                    <a:gd name="T62" fmla="*/ 0 w 3"/>
                    <a:gd name="T63" fmla="*/ 1 h 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3"/>
                    <a:gd name="T98" fmla="*/ 3 w 3"/>
                    <a:gd name="T99" fmla="*/ 3 h 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3">
                      <a:moveTo>
                        <a:pt x="0" y="1"/>
                      </a:moveTo>
                      <a:lnTo>
                        <a:pt x="0" y="1"/>
                      </a:lnTo>
                      <a:lnTo>
                        <a:pt x="1" y="1"/>
                      </a:lnTo>
                      <a:lnTo>
                        <a:pt x="2" y="0"/>
                      </a:lnTo>
                      <a:lnTo>
                        <a:pt x="2" y="1"/>
                      </a:lnTo>
                      <a:lnTo>
                        <a:pt x="3" y="1"/>
                      </a:lnTo>
                      <a:lnTo>
                        <a:pt x="3" y="2"/>
                      </a:lnTo>
                      <a:lnTo>
                        <a:pt x="3" y="3"/>
                      </a:lnTo>
                      <a:lnTo>
                        <a:pt x="2" y="3"/>
                      </a:lnTo>
                      <a:lnTo>
                        <a:pt x="1" y="3"/>
                      </a:lnTo>
                      <a:lnTo>
                        <a:pt x="0" y="3"/>
                      </a:lnTo>
                      <a:lnTo>
                        <a:pt x="0" y="2"/>
                      </a:lnTo>
                      <a:lnTo>
                        <a:pt x="0" y="1"/>
                      </a:lnTo>
                      <a:lnTo>
                        <a:pt x="1" y="2"/>
                      </a:lnTo>
                      <a:lnTo>
                        <a:pt x="1" y="3"/>
                      </a:lnTo>
                      <a:lnTo>
                        <a:pt x="2" y="3"/>
                      </a:lnTo>
                      <a:lnTo>
                        <a:pt x="2" y="2"/>
                      </a:lnTo>
                      <a:lnTo>
                        <a:pt x="2" y="1"/>
                      </a:lnTo>
                      <a:lnTo>
                        <a:pt x="1" y="1"/>
                      </a:lnTo>
                      <a:lnTo>
                        <a:pt x="1" y="2"/>
                      </a:lnTo>
                      <a:lnTo>
                        <a:pt x="0" y="1"/>
                      </a:lnTo>
                      <a:close/>
                    </a:path>
                  </a:pathLst>
                </a:custGeom>
                <a:solidFill>
                  <a:srgbClr val="DEDEDE"/>
                </a:solidFill>
                <a:ln w="9525">
                  <a:noFill/>
                  <a:round/>
                  <a:headEnd/>
                  <a:tailEnd/>
                </a:ln>
              </p:spPr>
              <p:txBody>
                <a:bodyPr/>
                <a:lstStyle/>
                <a:p>
                  <a:pPr algn="l" rtl="0"/>
                  <a:endParaRPr lang="en-US"/>
                </a:p>
              </p:txBody>
            </p:sp>
            <p:sp>
              <p:nvSpPr>
                <p:cNvPr id="24965" name="Freeform 223"/>
                <p:cNvSpPr>
                  <a:spLocks/>
                </p:cNvSpPr>
                <p:nvPr/>
              </p:nvSpPr>
              <p:spPr bwMode="auto">
                <a:xfrm>
                  <a:off x="2768" y="1927"/>
                  <a:ext cx="3" cy="2"/>
                </a:xfrm>
                <a:custGeom>
                  <a:avLst/>
                  <a:gdLst>
                    <a:gd name="T0" fmla="*/ 3 w 3"/>
                    <a:gd name="T1" fmla="*/ 0 h 2"/>
                    <a:gd name="T2" fmla="*/ 1 w 3"/>
                    <a:gd name="T3" fmla="*/ 0 h 2"/>
                    <a:gd name="T4" fmla="*/ 1 w 3"/>
                    <a:gd name="T5" fmla="*/ 1 h 2"/>
                    <a:gd name="T6" fmla="*/ 1 w 3"/>
                    <a:gd name="T7" fmla="*/ 1 h 2"/>
                    <a:gd name="T8" fmla="*/ 1 w 3"/>
                    <a:gd name="T9" fmla="*/ 1 h 2"/>
                    <a:gd name="T10" fmla="*/ 2 w 3"/>
                    <a:gd name="T11" fmla="*/ 1 h 2"/>
                    <a:gd name="T12" fmla="*/ 2 w 3"/>
                    <a:gd name="T13" fmla="*/ 1 h 2"/>
                    <a:gd name="T14" fmla="*/ 3 w 3"/>
                    <a:gd name="T15" fmla="*/ 1 h 2"/>
                    <a:gd name="T16" fmla="*/ 3 w 3"/>
                    <a:gd name="T17" fmla="*/ 1 h 2"/>
                    <a:gd name="T18" fmla="*/ 3 w 3"/>
                    <a:gd name="T19" fmla="*/ 2 h 2"/>
                    <a:gd name="T20" fmla="*/ 3 w 3"/>
                    <a:gd name="T21" fmla="*/ 2 h 2"/>
                    <a:gd name="T22" fmla="*/ 2 w 3"/>
                    <a:gd name="T23" fmla="*/ 2 h 2"/>
                    <a:gd name="T24" fmla="*/ 1 w 3"/>
                    <a:gd name="T25" fmla="*/ 2 h 2"/>
                    <a:gd name="T26" fmla="*/ 1 w 3"/>
                    <a:gd name="T27" fmla="*/ 2 h 2"/>
                    <a:gd name="T28" fmla="*/ 0 w 3"/>
                    <a:gd name="T29" fmla="*/ 2 h 2"/>
                    <a:gd name="T30" fmla="*/ 0 w 3"/>
                    <a:gd name="T31" fmla="*/ 2 h 2"/>
                    <a:gd name="T32" fmla="*/ 0 w 3"/>
                    <a:gd name="T33" fmla="*/ 2 h 2"/>
                    <a:gd name="T34" fmla="*/ 1 w 3"/>
                    <a:gd name="T35" fmla="*/ 2 h 2"/>
                    <a:gd name="T36" fmla="*/ 1 w 3"/>
                    <a:gd name="T37" fmla="*/ 2 h 2"/>
                    <a:gd name="T38" fmla="*/ 1 w 3"/>
                    <a:gd name="T39" fmla="*/ 2 h 2"/>
                    <a:gd name="T40" fmla="*/ 1 w 3"/>
                    <a:gd name="T41" fmla="*/ 2 h 2"/>
                    <a:gd name="T42" fmla="*/ 2 w 3"/>
                    <a:gd name="T43" fmla="*/ 2 h 2"/>
                    <a:gd name="T44" fmla="*/ 2 w 3"/>
                    <a:gd name="T45" fmla="*/ 2 h 2"/>
                    <a:gd name="T46" fmla="*/ 2 w 3"/>
                    <a:gd name="T47" fmla="*/ 1 h 2"/>
                    <a:gd name="T48" fmla="*/ 2 w 3"/>
                    <a:gd name="T49" fmla="*/ 1 h 2"/>
                    <a:gd name="T50" fmla="*/ 2 w 3"/>
                    <a:gd name="T51" fmla="*/ 1 h 2"/>
                    <a:gd name="T52" fmla="*/ 1 w 3"/>
                    <a:gd name="T53" fmla="*/ 1 h 2"/>
                    <a:gd name="T54" fmla="*/ 1 w 3"/>
                    <a:gd name="T55" fmla="*/ 1 h 2"/>
                    <a:gd name="T56" fmla="*/ 1 w 3"/>
                    <a:gd name="T57" fmla="*/ 1 h 2"/>
                    <a:gd name="T58" fmla="*/ 1 w 3"/>
                    <a:gd name="T59" fmla="*/ 1 h 2"/>
                    <a:gd name="T60" fmla="*/ 1 w 3"/>
                    <a:gd name="T61" fmla="*/ 1 h 2"/>
                    <a:gd name="T62" fmla="*/ 0 w 3"/>
                    <a:gd name="T63" fmla="*/ 0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
                    <a:gd name="T97" fmla="*/ 0 h 2"/>
                    <a:gd name="T98" fmla="*/ 3 w 3"/>
                    <a:gd name="T99" fmla="*/ 2 h 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 h="2">
                      <a:moveTo>
                        <a:pt x="0" y="0"/>
                      </a:moveTo>
                      <a:lnTo>
                        <a:pt x="3" y="0"/>
                      </a:lnTo>
                      <a:lnTo>
                        <a:pt x="1" y="0"/>
                      </a:lnTo>
                      <a:lnTo>
                        <a:pt x="1" y="1"/>
                      </a:lnTo>
                      <a:lnTo>
                        <a:pt x="2" y="1"/>
                      </a:lnTo>
                      <a:lnTo>
                        <a:pt x="3" y="1"/>
                      </a:lnTo>
                      <a:lnTo>
                        <a:pt x="3" y="2"/>
                      </a:lnTo>
                      <a:lnTo>
                        <a:pt x="2" y="2"/>
                      </a:lnTo>
                      <a:lnTo>
                        <a:pt x="1" y="2"/>
                      </a:lnTo>
                      <a:lnTo>
                        <a:pt x="0" y="2"/>
                      </a:lnTo>
                      <a:lnTo>
                        <a:pt x="1" y="2"/>
                      </a:lnTo>
                      <a:lnTo>
                        <a:pt x="2" y="2"/>
                      </a:lnTo>
                      <a:lnTo>
                        <a:pt x="2" y="1"/>
                      </a:lnTo>
                      <a:lnTo>
                        <a:pt x="1" y="1"/>
                      </a:lnTo>
                      <a:lnTo>
                        <a:pt x="0" y="1"/>
                      </a:lnTo>
                      <a:lnTo>
                        <a:pt x="0"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4966" name="Freeform 224"/>
                <p:cNvSpPr>
                  <a:spLocks/>
                </p:cNvSpPr>
                <p:nvPr/>
              </p:nvSpPr>
              <p:spPr bwMode="auto">
                <a:xfrm>
                  <a:off x="2725" y="1922"/>
                  <a:ext cx="4" cy="4"/>
                </a:xfrm>
                <a:custGeom>
                  <a:avLst/>
                  <a:gdLst>
                    <a:gd name="T0" fmla="*/ 1 w 4"/>
                    <a:gd name="T1" fmla="*/ 1 h 4"/>
                    <a:gd name="T2" fmla="*/ 1 w 4"/>
                    <a:gd name="T3" fmla="*/ 1 h 4"/>
                    <a:gd name="T4" fmla="*/ 1 w 4"/>
                    <a:gd name="T5" fmla="*/ 1 h 4"/>
                    <a:gd name="T6" fmla="*/ 1 w 4"/>
                    <a:gd name="T7" fmla="*/ 1 h 4"/>
                    <a:gd name="T8" fmla="*/ 1 w 4"/>
                    <a:gd name="T9" fmla="*/ 1 h 4"/>
                    <a:gd name="T10" fmla="*/ 1 w 4"/>
                    <a:gd name="T11" fmla="*/ 2 h 4"/>
                    <a:gd name="T12" fmla="*/ 1 w 4"/>
                    <a:gd name="T13" fmla="*/ 2 h 4"/>
                    <a:gd name="T14" fmla="*/ 1 w 4"/>
                    <a:gd name="T15" fmla="*/ 3 h 4"/>
                    <a:gd name="T16" fmla="*/ 1 w 4"/>
                    <a:gd name="T17" fmla="*/ 3 h 4"/>
                    <a:gd name="T18" fmla="*/ 2 w 4"/>
                    <a:gd name="T19" fmla="*/ 2 h 4"/>
                    <a:gd name="T20" fmla="*/ 2 w 4"/>
                    <a:gd name="T21" fmla="*/ 2 h 4"/>
                    <a:gd name="T22" fmla="*/ 3 w 4"/>
                    <a:gd name="T23" fmla="*/ 1 h 4"/>
                    <a:gd name="T24" fmla="*/ 3 w 4"/>
                    <a:gd name="T25" fmla="*/ 1 h 4"/>
                    <a:gd name="T26" fmla="*/ 3 w 4"/>
                    <a:gd name="T27" fmla="*/ 1 h 4"/>
                    <a:gd name="T28" fmla="*/ 4 w 4"/>
                    <a:gd name="T29" fmla="*/ 1 h 4"/>
                    <a:gd name="T30" fmla="*/ 4 w 4"/>
                    <a:gd name="T31" fmla="*/ 1 h 4"/>
                    <a:gd name="T32" fmla="*/ 3 w 4"/>
                    <a:gd name="T33" fmla="*/ 2 h 4"/>
                    <a:gd name="T34" fmla="*/ 3 w 4"/>
                    <a:gd name="T35" fmla="*/ 3 h 4"/>
                    <a:gd name="T36" fmla="*/ 3 w 4"/>
                    <a:gd name="T37" fmla="*/ 3 h 4"/>
                    <a:gd name="T38" fmla="*/ 3 w 4"/>
                    <a:gd name="T39" fmla="*/ 3 h 4"/>
                    <a:gd name="T40" fmla="*/ 3 w 4"/>
                    <a:gd name="T41" fmla="*/ 4 h 4"/>
                    <a:gd name="T42" fmla="*/ 3 w 4"/>
                    <a:gd name="T43" fmla="*/ 4 h 4"/>
                    <a:gd name="T44" fmla="*/ 3 w 4"/>
                    <a:gd name="T45" fmla="*/ 4 h 4"/>
                    <a:gd name="T46" fmla="*/ 2 w 4"/>
                    <a:gd name="T47" fmla="*/ 4 h 4"/>
                    <a:gd name="T48" fmla="*/ 2 w 4"/>
                    <a:gd name="T49" fmla="*/ 4 h 4"/>
                    <a:gd name="T50" fmla="*/ 2 w 4"/>
                    <a:gd name="T51" fmla="*/ 4 h 4"/>
                    <a:gd name="T52" fmla="*/ 2 w 4"/>
                    <a:gd name="T53" fmla="*/ 3 h 4"/>
                    <a:gd name="T54" fmla="*/ 2 w 4"/>
                    <a:gd name="T55" fmla="*/ 3 h 4"/>
                    <a:gd name="T56" fmla="*/ 2 w 4"/>
                    <a:gd name="T57" fmla="*/ 4 h 4"/>
                    <a:gd name="T58" fmla="*/ 1 w 4"/>
                    <a:gd name="T59" fmla="*/ 4 h 4"/>
                    <a:gd name="T60" fmla="*/ 1 w 4"/>
                    <a:gd name="T61" fmla="*/ 4 h 4"/>
                    <a:gd name="T62" fmla="*/ 1 w 4"/>
                    <a:gd name="T63" fmla="*/ 4 h 4"/>
                    <a:gd name="T64" fmla="*/ 1 w 4"/>
                    <a:gd name="T65" fmla="*/ 3 h 4"/>
                    <a:gd name="T66" fmla="*/ 0 w 4"/>
                    <a:gd name="T67" fmla="*/ 3 h 4"/>
                    <a:gd name="T68" fmla="*/ 0 w 4"/>
                    <a:gd name="T69" fmla="*/ 2 h 4"/>
                    <a:gd name="T70" fmla="*/ 0 w 4"/>
                    <a:gd name="T71" fmla="*/ 2 h 4"/>
                    <a:gd name="T72" fmla="*/ 1 w 4"/>
                    <a:gd name="T73" fmla="*/ 1 h 4"/>
                    <a:gd name="T74" fmla="*/ 1 w 4"/>
                    <a:gd name="T75" fmla="*/ 1 h 4"/>
                    <a:gd name="T76" fmla="*/ 1 w 4"/>
                    <a:gd name="T77" fmla="*/ 0 h 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
                    <a:gd name="T118" fmla="*/ 0 h 4"/>
                    <a:gd name="T119" fmla="*/ 4 w 4"/>
                    <a:gd name="T120" fmla="*/ 4 h 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 h="4">
                      <a:moveTo>
                        <a:pt x="1" y="0"/>
                      </a:moveTo>
                      <a:lnTo>
                        <a:pt x="1" y="1"/>
                      </a:lnTo>
                      <a:lnTo>
                        <a:pt x="2" y="1"/>
                      </a:lnTo>
                      <a:lnTo>
                        <a:pt x="1" y="1"/>
                      </a:lnTo>
                      <a:lnTo>
                        <a:pt x="1" y="2"/>
                      </a:lnTo>
                      <a:lnTo>
                        <a:pt x="1" y="3"/>
                      </a:lnTo>
                      <a:lnTo>
                        <a:pt x="2" y="2"/>
                      </a:lnTo>
                      <a:lnTo>
                        <a:pt x="3" y="1"/>
                      </a:lnTo>
                      <a:lnTo>
                        <a:pt x="3" y="0"/>
                      </a:lnTo>
                      <a:lnTo>
                        <a:pt x="3" y="1"/>
                      </a:lnTo>
                      <a:lnTo>
                        <a:pt x="4" y="1"/>
                      </a:lnTo>
                      <a:lnTo>
                        <a:pt x="3" y="2"/>
                      </a:lnTo>
                      <a:lnTo>
                        <a:pt x="3" y="3"/>
                      </a:lnTo>
                      <a:lnTo>
                        <a:pt x="3" y="4"/>
                      </a:lnTo>
                      <a:lnTo>
                        <a:pt x="2" y="4"/>
                      </a:lnTo>
                      <a:lnTo>
                        <a:pt x="2" y="3"/>
                      </a:lnTo>
                      <a:lnTo>
                        <a:pt x="2" y="4"/>
                      </a:lnTo>
                      <a:lnTo>
                        <a:pt x="1" y="4"/>
                      </a:lnTo>
                      <a:lnTo>
                        <a:pt x="1" y="3"/>
                      </a:lnTo>
                      <a:lnTo>
                        <a:pt x="0" y="3"/>
                      </a:lnTo>
                      <a:lnTo>
                        <a:pt x="0" y="2"/>
                      </a:lnTo>
                      <a:lnTo>
                        <a:pt x="1" y="1"/>
                      </a:lnTo>
                      <a:lnTo>
                        <a:pt x="1"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4967" name="Freeform 225"/>
                <p:cNvSpPr>
                  <a:spLocks/>
                </p:cNvSpPr>
                <p:nvPr/>
              </p:nvSpPr>
              <p:spPr bwMode="auto">
                <a:xfrm>
                  <a:off x="2728" y="1922"/>
                  <a:ext cx="3" cy="4"/>
                </a:xfrm>
                <a:custGeom>
                  <a:avLst/>
                  <a:gdLst>
                    <a:gd name="T0" fmla="*/ 1 w 3"/>
                    <a:gd name="T1" fmla="*/ 1 h 4"/>
                    <a:gd name="T2" fmla="*/ 1 w 3"/>
                    <a:gd name="T3" fmla="*/ 1 h 4"/>
                    <a:gd name="T4" fmla="*/ 1 w 3"/>
                    <a:gd name="T5" fmla="*/ 1 h 4"/>
                    <a:gd name="T6" fmla="*/ 2 w 3"/>
                    <a:gd name="T7" fmla="*/ 1 h 4"/>
                    <a:gd name="T8" fmla="*/ 2 w 3"/>
                    <a:gd name="T9" fmla="*/ 1 h 4"/>
                    <a:gd name="T10" fmla="*/ 2 w 3"/>
                    <a:gd name="T11" fmla="*/ 1 h 4"/>
                    <a:gd name="T12" fmla="*/ 2 w 3"/>
                    <a:gd name="T13" fmla="*/ 1 h 4"/>
                    <a:gd name="T14" fmla="*/ 2 w 3"/>
                    <a:gd name="T15" fmla="*/ 0 h 4"/>
                    <a:gd name="T16" fmla="*/ 2 w 3"/>
                    <a:gd name="T17" fmla="*/ 0 h 4"/>
                    <a:gd name="T18" fmla="*/ 2 w 3"/>
                    <a:gd name="T19" fmla="*/ 0 h 4"/>
                    <a:gd name="T20" fmla="*/ 2 w 3"/>
                    <a:gd name="T21" fmla="*/ 0 h 4"/>
                    <a:gd name="T22" fmla="*/ 2 w 3"/>
                    <a:gd name="T23" fmla="*/ 0 h 4"/>
                    <a:gd name="T24" fmla="*/ 2 w 3"/>
                    <a:gd name="T25" fmla="*/ 1 h 4"/>
                    <a:gd name="T26" fmla="*/ 2 w 3"/>
                    <a:gd name="T27" fmla="*/ 1 h 4"/>
                    <a:gd name="T28" fmla="*/ 2 w 3"/>
                    <a:gd name="T29" fmla="*/ 1 h 4"/>
                    <a:gd name="T30" fmla="*/ 2 w 3"/>
                    <a:gd name="T31" fmla="*/ 2 h 4"/>
                    <a:gd name="T32" fmla="*/ 2 w 3"/>
                    <a:gd name="T33" fmla="*/ 2 h 4"/>
                    <a:gd name="T34" fmla="*/ 1 w 3"/>
                    <a:gd name="T35" fmla="*/ 2 h 4"/>
                    <a:gd name="T36" fmla="*/ 1 w 3"/>
                    <a:gd name="T37" fmla="*/ 2 h 4"/>
                    <a:gd name="T38" fmla="*/ 1 w 3"/>
                    <a:gd name="T39" fmla="*/ 3 h 4"/>
                    <a:gd name="T40" fmla="*/ 1 w 3"/>
                    <a:gd name="T41" fmla="*/ 3 h 4"/>
                    <a:gd name="T42" fmla="*/ 1 w 3"/>
                    <a:gd name="T43" fmla="*/ 3 h 4"/>
                    <a:gd name="T44" fmla="*/ 2 w 3"/>
                    <a:gd name="T45" fmla="*/ 3 h 4"/>
                    <a:gd name="T46" fmla="*/ 2 w 3"/>
                    <a:gd name="T47" fmla="*/ 2 h 4"/>
                    <a:gd name="T48" fmla="*/ 2 w 3"/>
                    <a:gd name="T49" fmla="*/ 2 h 4"/>
                    <a:gd name="T50" fmla="*/ 2 w 3"/>
                    <a:gd name="T51" fmla="*/ 2 h 4"/>
                    <a:gd name="T52" fmla="*/ 2 w 3"/>
                    <a:gd name="T53" fmla="*/ 2 h 4"/>
                    <a:gd name="T54" fmla="*/ 3 w 3"/>
                    <a:gd name="T55" fmla="*/ 2 h 4"/>
                    <a:gd name="T56" fmla="*/ 3 w 3"/>
                    <a:gd name="T57" fmla="*/ 2 h 4"/>
                    <a:gd name="T58" fmla="*/ 3 w 3"/>
                    <a:gd name="T59" fmla="*/ 3 h 4"/>
                    <a:gd name="T60" fmla="*/ 3 w 3"/>
                    <a:gd name="T61" fmla="*/ 3 h 4"/>
                    <a:gd name="T62" fmla="*/ 3 w 3"/>
                    <a:gd name="T63" fmla="*/ 3 h 4"/>
                    <a:gd name="T64" fmla="*/ 2 w 3"/>
                    <a:gd name="T65" fmla="*/ 3 h 4"/>
                    <a:gd name="T66" fmla="*/ 2 w 3"/>
                    <a:gd name="T67" fmla="*/ 3 h 4"/>
                    <a:gd name="T68" fmla="*/ 2 w 3"/>
                    <a:gd name="T69" fmla="*/ 3 h 4"/>
                    <a:gd name="T70" fmla="*/ 1 w 3"/>
                    <a:gd name="T71" fmla="*/ 3 h 4"/>
                    <a:gd name="T72" fmla="*/ 1 w 3"/>
                    <a:gd name="T73" fmla="*/ 4 h 4"/>
                    <a:gd name="T74" fmla="*/ 1 w 3"/>
                    <a:gd name="T75" fmla="*/ 4 h 4"/>
                    <a:gd name="T76" fmla="*/ 0 w 3"/>
                    <a:gd name="T77" fmla="*/ 4 h 4"/>
                    <a:gd name="T78" fmla="*/ 0 w 3"/>
                    <a:gd name="T79" fmla="*/ 4 h 4"/>
                    <a:gd name="T80" fmla="*/ 0 w 3"/>
                    <a:gd name="T81" fmla="*/ 4 h 4"/>
                    <a:gd name="T82" fmla="*/ 0 w 3"/>
                    <a:gd name="T83" fmla="*/ 4 h 4"/>
                    <a:gd name="T84" fmla="*/ 0 w 3"/>
                    <a:gd name="T85" fmla="*/ 4 h 4"/>
                    <a:gd name="T86" fmla="*/ 0 w 3"/>
                    <a:gd name="T87" fmla="*/ 4 h 4"/>
                    <a:gd name="T88" fmla="*/ 0 w 3"/>
                    <a:gd name="T89" fmla="*/ 4 h 4"/>
                    <a:gd name="T90" fmla="*/ 0 w 3"/>
                    <a:gd name="T91" fmla="*/ 3 h 4"/>
                    <a:gd name="T92" fmla="*/ 0 w 3"/>
                    <a:gd name="T93" fmla="*/ 3 h 4"/>
                    <a:gd name="T94" fmla="*/ 0 w 3"/>
                    <a:gd name="T95" fmla="*/ 3 h 4"/>
                    <a:gd name="T96" fmla="*/ 1 w 3"/>
                    <a:gd name="T97" fmla="*/ 2 h 4"/>
                    <a:gd name="T98" fmla="*/ 1 w 3"/>
                    <a:gd name="T99" fmla="*/ 2 h 4"/>
                    <a:gd name="T100" fmla="*/ 1 w 3"/>
                    <a:gd name="T101" fmla="*/ 1 h 4"/>
                    <a:gd name="T102" fmla="*/ 1 w 3"/>
                    <a:gd name="T103" fmla="*/ 1 h 4"/>
                    <a:gd name="T104" fmla="*/ 1 w 3"/>
                    <a:gd name="T105" fmla="*/ 1 h 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
                    <a:gd name="T160" fmla="*/ 0 h 4"/>
                    <a:gd name="T161" fmla="*/ 3 w 3"/>
                    <a:gd name="T162" fmla="*/ 4 h 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 h="4">
                      <a:moveTo>
                        <a:pt x="1" y="1"/>
                      </a:moveTo>
                      <a:lnTo>
                        <a:pt x="1" y="1"/>
                      </a:lnTo>
                      <a:lnTo>
                        <a:pt x="2" y="1"/>
                      </a:lnTo>
                      <a:lnTo>
                        <a:pt x="2" y="0"/>
                      </a:lnTo>
                      <a:lnTo>
                        <a:pt x="2" y="1"/>
                      </a:lnTo>
                      <a:lnTo>
                        <a:pt x="2" y="2"/>
                      </a:lnTo>
                      <a:lnTo>
                        <a:pt x="1" y="2"/>
                      </a:lnTo>
                      <a:lnTo>
                        <a:pt x="1" y="3"/>
                      </a:lnTo>
                      <a:lnTo>
                        <a:pt x="2" y="3"/>
                      </a:lnTo>
                      <a:lnTo>
                        <a:pt x="2" y="2"/>
                      </a:lnTo>
                      <a:lnTo>
                        <a:pt x="3" y="2"/>
                      </a:lnTo>
                      <a:lnTo>
                        <a:pt x="3" y="3"/>
                      </a:lnTo>
                      <a:lnTo>
                        <a:pt x="2" y="3"/>
                      </a:lnTo>
                      <a:lnTo>
                        <a:pt x="1" y="3"/>
                      </a:lnTo>
                      <a:lnTo>
                        <a:pt x="1" y="4"/>
                      </a:lnTo>
                      <a:lnTo>
                        <a:pt x="0" y="4"/>
                      </a:lnTo>
                      <a:lnTo>
                        <a:pt x="0" y="3"/>
                      </a:lnTo>
                      <a:lnTo>
                        <a:pt x="1" y="2"/>
                      </a:lnTo>
                      <a:lnTo>
                        <a:pt x="1" y="1"/>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4968" name="Freeform 226"/>
                <p:cNvSpPr>
                  <a:spLocks/>
                </p:cNvSpPr>
                <p:nvPr/>
              </p:nvSpPr>
              <p:spPr bwMode="auto">
                <a:xfrm>
                  <a:off x="2730" y="1922"/>
                  <a:ext cx="3" cy="4"/>
                </a:xfrm>
                <a:custGeom>
                  <a:avLst/>
                  <a:gdLst>
                    <a:gd name="T0" fmla="*/ 3 w 3"/>
                    <a:gd name="T1" fmla="*/ 0 h 4"/>
                    <a:gd name="T2" fmla="*/ 3 w 3"/>
                    <a:gd name="T3" fmla="*/ 0 h 4"/>
                    <a:gd name="T4" fmla="*/ 3 w 3"/>
                    <a:gd name="T5" fmla="*/ 0 h 4"/>
                    <a:gd name="T6" fmla="*/ 3 w 3"/>
                    <a:gd name="T7" fmla="*/ 0 h 4"/>
                    <a:gd name="T8" fmla="*/ 3 w 3"/>
                    <a:gd name="T9" fmla="*/ 0 h 4"/>
                    <a:gd name="T10" fmla="*/ 3 w 3"/>
                    <a:gd name="T11" fmla="*/ 0 h 4"/>
                    <a:gd name="T12" fmla="*/ 2 w 3"/>
                    <a:gd name="T13" fmla="*/ 0 h 4"/>
                    <a:gd name="T14" fmla="*/ 2 w 3"/>
                    <a:gd name="T15" fmla="*/ 0 h 4"/>
                    <a:gd name="T16" fmla="*/ 2 w 3"/>
                    <a:gd name="T17" fmla="*/ 0 h 4"/>
                    <a:gd name="T18" fmla="*/ 1 w 3"/>
                    <a:gd name="T19" fmla="*/ 0 h 4"/>
                    <a:gd name="T20" fmla="*/ 1 w 3"/>
                    <a:gd name="T21" fmla="*/ 0 h 4"/>
                    <a:gd name="T22" fmla="*/ 1 w 3"/>
                    <a:gd name="T23" fmla="*/ 1 h 4"/>
                    <a:gd name="T24" fmla="*/ 1 w 3"/>
                    <a:gd name="T25" fmla="*/ 1 h 4"/>
                    <a:gd name="T26" fmla="*/ 1 w 3"/>
                    <a:gd name="T27" fmla="*/ 1 h 4"/>
                    <a:gd name="T28" fmla="*/ 0 w 3"/>
                    <a:gd name="T29" fmla="*/ 1 h 4"/>
                    <a:gd name="T30" fmla="*/ 0 w 3"/>
                    <a:gd name="T31" fmla="*/ 1 h 4"/>
                    <a:gd name="T32" fmla="*/ 0 w 3"/>
                    <a:gd name="T33" fmla="*/ 1 h 4"/>
                    <a:gd name="T34" fmla="*/ 0 w 3"/>
                    <a:gd name="T35" fmla="*/ 1 h 4"/>
                    <a:gd name="T36" fmla="*/ 0 w 3"/>
                    <a:gd name="T37" fmla="*/ 2 h 4"/>
                    <a:gd name="T38" fmla="*/ 0 w 3"/>
                    <a:gd name="T39" fmla="*/ 2 h 4"/>
                    <a:gd name="T40" fmla="*/ 0 w 3"/>
                    <a:gd name="T41" fmla="*/ 2 h 4"/>
                    <a:gd name="T42" fmla="*/ 0 w 3"/>
                    <a:gd name="T43" fmla="*/ 2 h 4"/>
                    <a:gd name="T44" fmla="*/ 1 w 3"/>
                    <a:gd name="T45" fmla="*/ 2 h 4"/>
                    <a:gd name="T46" fmla="*/ 1 w 3"/>
                    <a:gd name="T47" fmla="*/ 2 h 4"/>
                    <a:gd name="T48" fmla="*/ 1 w 3"/>
                    <a:gd name="T49" fmla="*/ 1 h 4"/>
                    <a:gd name="T50" fmla="*/ 1 w 3"/>
                    <a:gd name="T51" fmla="*/ 1 h 4"/>
                    <a:gd name="T52" fmla="*/ 1 w 3"/>
                    <a:gd name="T53" fmla="*/ 1 h 4"/>
                    <a:gd name="T54" fmla="*/ 1 w 3"/>
                    <a:gd name="T55" fmla="*/ 2 h 4"/>
                    <a:gd name="T56" fmla="*/ 1 w 3"/>
                    <a:gd name="T57" fmla="*/ 2 h 4"/>
                    <a:gd name="T58" fmla="*/ 1 w 3"/>
                    <a:gd name="T59" fmla="*/ 2 h 4"/>
                    <a:gd name="T60" fmla="*/ 1 w 3"/>
                    <a:gd name="T61" fmla="*/ 3 h 4"/>
                    <a:gd name="T62" fmla="*/ 1 w 3"/>
                    <a:gd name="T63" fmla="*/ 3 h 4"/>
                    <a:gd name="T64" fmla="*/ 1 w 3"/>
                    <a:gd name="T65" fmla="*/ 3 h 4"/>
                    <a:gd name="T66" fmla="*/ 1 w 3"/>
                    <a:gd name="T67" fmla="*/ 3 h 4"/>
                    <a:gd name="T68" fmla="*/ 1 w 3"/>
                    <a:gd name="T69" fmla="*/ 4 h 4"/>
                    <a:gd name="T70" fmla="*/ 1 w 3"/>
                    <a:gd name="T71" fmla="*/ 4 h 4"/>
                    <a:gd name="T72" fmla="*/ 1 w 3"/>
                    <a:gd name="T73" fmla="*/ 4 h 4"/>
                    <a:gd name="T74" fmla="*/ 1 w 3"/>
                    <a:gd name="T75" fmla="*/ 4 h 4"/>
                    <a:gd name="T76" fmla="*/ 1 w 3"/>
                    <a:gd name="T77" fmla="*/ 4 h 4"/>
                    <a:gd name="T78" fmla="*/ 1 w 3"/>
                    <a:gd name="T79" fmla="*/ 3 h 4"/>
                    <a:gd name="T80" fmla="*/ 1 w 3"/>
                    <a:gd name="T81" fmla="*/ 3 h 4"/>
                    <a:gd name="T82" fmla="*/ 1 w 3"/>
                    <a:gd name="T83" fmla="*/ 3 h 4"/>
                    <a:gd name="T84" fmla="*/ 1 w 3"/>
                    <a:gd name="T85" fmla="*/ 3 h 4"/>
                    <a:gd name="T86" fmla="*/ 2 w 3"/>
                    <a:gd name="T87" fmla="*/ 3 h 4"/>
                    <a:gd name="T88" fmla="*/ 2 w 3"/>
                    <a:gd name="T89" fmla="*/ 2 h 4"/>
                    <a:gd name="T90" fmla="*/ 2 w 3"/>
                    <a:gd name="T91" fmla="*/ 2 h 4"/>
                    <a:gd name="T92" fmla="*/ 2 w 3"/>
                    <a:gd name="T93" fmla="*/ 2 h 4"/>
                    <a:gd name="T94" fmla="*/ 2 w 3"/>
                    <a:gd name="T95" fmla="*/ 1 h 4"/>
                    <a:gd name="T96" fmla="*/ 2 w 3"/>
                    <a:gd name="T97" fmla="*/ 1 h 4"/>
                    <a:gd name="T98" fmla="*/ 3 w 3"/>
                    <a:gd name="T99" fmla="*/ 1 h 4"/>
                    <a:gd name="T100" fmla="*/ 3 w 3"/>
                    <a:gd name="T101" fmla="*/ 1 h 4"/>
                    <a:gd name="T102" fmla="*/ 3 w 3"/>
                    <a:gd name="T103" fmla="*/ 1 h 4"/>
                    <a:gd name="T104" fmla="*/ 3 w 3"/>
                    <a:gd name="T105" fmla="*/ 1 h 4"/>
                    <a:gd name="T106" fmla="*/ 3 w 3"/>
                    <a:gd name="T107" fmla="*/ 1 h 4"/>
                    <a:gd name="T108" fmla="*/ 3 w 3"/>
                    <a:gd name="T109" fmla="*/ 1 h 4"/>
                    <a:gd name="T110" fmla="*/ 3 w 3"/>
                    <a:gd name="T111" fmla="*/ 0 h 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
                    <a:gd name="T169" fmla="*/ 0 h 4"/>
                    <a:gd name="T170" fmla="*/ 3 w 3"/>
                    <a:gd name="T171" fmla="*/ 4 h 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 h="4">
                      <a:moveTo>
                        <a:pt x="3" y="0"/>
                      </a:moveTo>
                      <a:lnTo>
                        <a:pt x="3" y="0"/>
                      </a:lnTo>
                      <a:lnTo>
                        <a:pt x="2" y="0"/>
                      </a:lnTo>
                      <a:lnTo>
                        <a:pt x="1" y="0"/>
                      </a:lnTo>
                      <a:lnTo>
                        <a:pt x="1" y="1"/>
                      </a:lnTo>
                      <a:lnTo>
                        <a:pt x="0" y="1"/>
                      </a:lnTo>
                      <a:lnTo>
                        <a:pt x="0" y="2"/>
                      </a:lnTo>
                      <a:lnTo>
                        <a:pt x="1" y="2"/>
                      </a:lnTo>
                      <a:lnTo>
                        <a:pt x="1" y="1"/>
                      </a:lnTo>
                      <a:lnTo>
                        <a:pt x="1" y="2"/>
                      </a:lnTo>
                      <a:lnTo>
                        <a:pt x="1" y="3"/>
                      </a:lnTo>
                      <a:lnTo>
                        <a:pt x="1" y="4"/>
                      </a:lnTo>
                      <a:lnTo>
                        <a:pt x="1" y="3"/>
                      </a:lnTo>
                      <a:lnTo>
                        <a:pt x="2" y="3"/>
                      </a:lnTo>
                      <a:lnTo>
                        <a:pt x="2" y="2"/>
                      </a:lnTo>
                      <a:lnTo>
                        <a:pt x="2" y="1"/>
                      </a:lnTo>
                      <a:lnTo>
                        <a:pt x="3" y="1"/>
                      </a:lnTo>
                      <a:lnTo>
                        <a:pt x="3"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4969" name="Freeform 227"/>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2 w 4"/>
                    <a:gd name="T75" fmla="*/ 2 h 3"/>
                    <a:gd name="T76" fmla="*/ 2 w 4"/>
                    <a:gd name="T77" fmla="*/ 2 h 3"/>
                    <a:gd name="T78" fmla="*/ 2 w 4"/>
                    <a:gd name="T79" fmla="*/ 1 h 3"/>
                    <a:gd name="T80" fmla="*/ 2 w 4"/>
                    <a:gd name="T81" fmla="*/ 1 h 3"/>
                    <a:gd name="T82" fmla="*/ 2 w 4"/>
                    <a:gd name="T83" fmla="*/ 1 h 3"/>
                    <a:gd name="T84" fmla="*/ 3 w 4"/>
                    <a:gd name="T85" fmla="*/ 2 h 3"/>
                    <a:gd name="T86" fmla="*/ 3 w 4"/>
                    <a:gd name="T87" fmla="*/ 2 h 3"/>
                    <a:gd name="T88" fmla="*/ 3 w 4"/>
                    <a:gd name="T89" fmla="*/ 2 h 3"/>
                    <a:gd name="T90" fmla="*/ 2 w 4"/>
                    <a:gd name="T91" fmla="*/ 2 h 3"/>
                    <a:gd name="T92" fmla="*/ 2 w 4"/>
                    <a:gd name="T93" fmla="*/ 2 h 3"/>
                    <a:gd name="T94" fmla="*/ 2 w 4"/>
                    <a:gd name="T95" fmla="*/ 2 h 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
                    <a:gd name="T145" fmla="*/ 0 h 3"/>
                    <a:gd name="T146" fmla="*/ 4 w 4"/>
                    <a:gd name="T147" fmla="*/ 3 h 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lnTo>
                        <a:pt x="2" y="2"/>
                      </a:lnTo>
                      <a:lnTo>
                        <a:pt x="2" y="1"/>
                      </a:lnTo>
                      <a:lnTo>
                        <a:pt x="3" y="1"/>
                      </a:lnTo>
                      <a:lnTo>
                        <a:pt x="3" y="2"/>
                      </a:lnTo>
                      <a:lnTo>
                        <a:pt x="2" y="2"/>
                      </a:lnTo>
                      <a:lnTo>
                        <a:pt x="4" y="2"/>
                      </a:lnTo>
                      <a:close/>
                    </a:path>
                  </a:pathLst>
                </a:custGeom>
                <a:solidFill>
                  <a:srgbClr val="DEDEDE"/>
                </a:solidFill>
                <a:ln w="9525">
                  <a:noFill/>
                  <a:round/>
                  <a:headEnd/>
                  <a:tailEnd/>
                </a:ln>
              </p:spPr>
              <p:txBody>
                <a:bodyPr/>
                <a:lstStyle/>
                <a:p>
                  <a:pPr algn="l" rtl="0"/>
                  <a:endParaRPr lang="en-US"/>
                </a:p>
              </p:txBody>
            </p:sp>
          </p:grpSp>
          <p:sp>
            <p:nvSpPr>
              <p:cNvPr id="24643" name="Freeform 228"/>
              <p:cNvSpPr>
                <a:spLocks/>
              </p:cNvSpPr>
              <p:nvPr/>
            </p:nvSpPr>
            <p:spPr bwMode="auto">
              <a:xfrm>
                <a:off x="2734" y="1922"/>
                <a:ext cx="4" cy="3"/>
              </a:xfrm>
              <a:custGeom>
                <a:avLst/>
                <a:gdLst>
                  <a:gd name="T0" fmla="*/ 4 w 4"/>
                  <a:gd name="T1" fmla="*/ 2 h 3"/>
                  <a:gd name="T2" fmla="*/ 4 w 4"/>
                  <a:gd name="T3" fmla="*/ 2 h 3"/>
                  <a:gd name="T4" fmla="*/ 4 w 4"/>
                  <a:gd name="T5" fmla="*/ 2 h 3"/>
                  <a:gd name="T6" fmla="*/ 4 w 4"/>
                  <a:gd name="T7" fmla="*/ 2 h 3"/>
                  <a:gd name="T8" fmla="*/ 4 w 4"/>
                  <a:gd name="T9" fmla="*/ 2 h 3"/>
                  <a:gd name="T10" fmla="*/ 4 w 4"/>
                  <a:gd name="T11" fmla="*/ 2 h 3"/>
                  <a:gd name="T12" fmla="*/ 3 w 4"/>
                  <a:gd name="T13" fmla="*/ 2 h 3"/>
                  <a:gd name="T14" fmla="*/ 3 w 4"/>
                  <a:gd name="T15" fmla="*/ 1 h 3"/>
                  <a:gd name="T16" fmla="*/ 3 w 4"/>
                  <a:gd name="T17" fmla="*/ 1 h 3"/>
                  <a:gd name="T18" fmla="*/ 3 w 4"/>
                  <a:gd name="T19" fmla="*/ 0 h 3"/>
                  <a:gd name="T20" fmla="*/ 2 w 4"/>
                  <a:gd name="T21" fmla="*/ 0 h 3"/>
                  <a:gd name="T22" fmla="*/ 2 w 4"/>
                  <a:gd name="T23" fmla="*/ 1 h 3"/>
                  <a:gd name="T24" fmla="*/ 1 w 4"/>
                  <a:gd name="T25" fmla="*/ 2 h 3"/>
                  <a:gd name="T26" fmla="*/ 0 w 4"/>
                  <a:gd name="T27" fmla="*/ 3 h 3"/>
                  <a:gd name="T28" fmla="*/ 0 w 4"/>
                  <a:gd name="T29" fmla="*/ 3 h 3"/>
                  <a:gd name="T30" fmla="*/ 1 w 4"/>
                  <a:gd name="T31" fmla="*/ 3 h 3"/>
                  <a:gd name="T32" fmla="*/ 1 w 4"/>
                  <a:gd name="T33" fmla="*/ 3 h 3"/>
                  <a:gd name="T34" fmla="*/ 1 w 4"/>
                  <a:gd name="T35" fmla="*/ 3 h 3"/>
                  <a:gd name="T36" fmla="*/ 1 w 4"/>
                  <a:gd name="T37" fmla="*/ 3 h 3"/>
                  <a:gd name="T38" fmla="*/ 1 w 4"/>
                  <a:gd name="T39" fmla="*/ 3 h 3"/>
                  <a:gd name="T40" fmla="*/ 1 w 4"/>
                  <a:gd name="T41" fmla="*/ 3 h 3"/>
                  <a:gd name="T42" fmla="*/ 2 w 4"/>
                  <a:gd name="T43" fmla="*/ 3 h 3"/>
                  <a:gd name="T44" fmla="*/ 2 w 4"/>
                  <a:gd name="T45" fmla="*/ 2 h 3"/>
                  <a:gd name="T46" fmla="*/ 3 w 4"/>
                  <a:gd name="T47" fmla="*/ 2 h 3"/>
                  <a:gd name="T48" fmla="*/ 3 w 4"/>
                  <a:gd name="T49" fmla="*/ 2 h 3"/>
                  <a:gd name="T50" fmla="*/ 4 w 4"/>
                  <a:gd name="T51" fmla="*/ 3 h 3"/>
                  <a:gd name="T52" fmla="*/ 4 w 4"/>
                  <a:gd name="T53" fmla="*/ 3 h 3"/>
                  <a:gd name="T54" fmla="*/ 4 w 4"/>
                  <a:gd name="T55" fmla="*/ 3 h 3"/>
                  <a:gd name="T56" fmla="*/ 4 w 4"/>
                  <a:gd name="T57" fmla="*/ 3 h 3"/>
                  <a:gd name="T58" fmla="*/ 4 w 4"/>
                  <a:gd name="T59" fmla="*/ 3 h 3"/>
                  <a:gd name="T60" fmla="*/ 4 w 4"/>
                  <a:gd name="T61" fmla="*/ 3 h 3"/>
                  <a:gd name="T62" fmla="*/ 4 w 4"/>
                  <a:gd name="T63" fmla="*/ 3 h 3"/>
                  <a:gd name="T64" fmla="*/ 4 w 4"/>
                  <a:gd name="T65" fmla="*/ 2 h 3"/>
                  <a:gd name="T66" fmla="*/ 4 w 4"/>
                  <a:gd name="T67" fmla="*/ 2 h 3"/>
                  <a:gd name="T68" fmla="*/ 4 w 4"/>
                  <a:gd name="T69" fmla="*/ 2 h 3"/>
                  <a:gd name="T70" fmla="*/ 4 w 4"/>
                  <a:gd name="T71" fmla="*/ 2 h 3"/>
                  <a:gd name="T72" fmla="*/ 4 w 4"/>
                  <a:gd name="T73" fmla="*/ 2 h 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
                  <a:gd name="T112" fmla="*/ 0 h 3"/>
                  <a:gd name="T113" fmla="*/ 4 w 4"/>
                  <a:gd name="T114" fmla="*/ 3 h 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 h="3">
                    <a:moveTo>
                      <a:pt x="4" y="2"/>
                    </a:moveTo>
                    <a:lnTo>
                      <a:pt x="4" y="2"/>
                    </a:lnTo>
                    <a:lnTo>
                      <a:pt x="3" y="2"/>
                    </a:lnTo>
                    <a:lnTo>
                      <a:pt x="3" y="1"/>
                    </a:lnTo>
                    <a:lnTo>
                      <a:pt x="3" y="0"/>
                    </a:lnTo>
                    <a:lnTo>
                      <a:pt x="2" y="0"/>
                    </a:lnTo>
                    <a:lnTo>
                      <a:pt x="2" y="1"/>
                    </a:lnTo>
                    <a:lnTo>
                      <a:pt x="1" y="2"/>
                    </a:lnTo>
                    <a:lnTo>
                      <a:pt x="0" y="2"/>
                    </a:lnTo>
                    <a:lnTo>
                      <a:pt x="0" y="3"/>
                    </a:lnTo>
                    <a:lnTo>
                      <a:pt x="1" y="3"/>
                    </a:lnTo>
                    <a:lnTo>
                      <a:pt x="2" y="3"/>
                    </a:lnTo>
                    <a:lnTo>
                      <a:pt x="2" y="2"/>
                    </a:lnTo>
                    <a:lnTo>
                      <a:pt x="3" y="2"/>
                    </a:lnTo>
                    <a:lnTo>
                      <a:pt x="3" y="3"/>
                    </a:lnTo>
                    <a:lnTo>
                      <a:pt x="4" y="3"/>
                    </a:lnTo>
                    <a:lnTo>
                      <a:pt x="4" y="2"/>
                    </a:lnTo>
                    <a:close/>
                  </a:path>
                </a:pathLst>
              </a:custGeom>
              <a:noFill/>
              <a:ln w="1588">
                <a:solidFill>
                  <a:srgbClr val="DEDEDE"/>
                </a:solidFill>
                <a:prstDash val="solid"/>
                <a:round/>
                <a:headEnd/>
                <a:tailEnd/>
              </a:ln>
            </p:spPr>
            <p:txBody>
              <a:bodyPr/>
              <a:lstStyle/>
              <a:p>
                <a:pPr algn="l" rtl="0"/>
                <a:endParaRPr lang="en-US"/>
              </a:p>
            </p:txBody>
          </p:sp>
          <p:sp>
            <p:nvSpPr>
              <p:cNvPr id="24644" name="Freeform 229"/>
              <p:cNvSpPr>
                <a:spLocks/>
              </p:cNvSpPr>
              <p:nvPr/>
            </p:nvSpPr>
            <p:spPr bwMode="auto">
              <a:xfrm>
                <a:off x="2736" y="1923"/>
                <a:ext cx="1" cy="1"/>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0 w 1"/>
                  <a:gd name="T17" fmla="*/ 0 h 1"/>
                  <a:gd name="T18" fmla="*/ 0 w 1"/>
                  <a:gd name="T19" fmla="*/ 0 h 1"/>
                  <a:gd name="T20" fmla="*/ 1 w 1"/>
                  <a:gd name="T21" fmla="*/ 0 h 1"/>
                  <a:gd name="T22" fmla="*/ 1 w 1"/>
                  <a:gd name="T23" fmla="*/ 1 h 1"/>
                  <a:gd name="T24" fmla="*/ 1 w 1"/>
                  <a:gd name="T25" fmla="*/ 1 h 1"/>
                  <a:gd name="T26" fmla="*/ 1 w 1"/>
                  <a:gd name="T27" fmla="*/ 1 h 1"/>
                  <a:gd name="T28" fmla="*/ 1 w 1"/>
                  <a:gd name="T29" fmla="*/ 1 h 1"/>
                  <a:gd name="T30" fmla="*/ 1 w 1"/>
                  <a:gd name="T31" fmla="*/ 1 h 1"/>
                  <a:gd name="T32" fmla="*/ 0 w 1"/>
                  <a:gd name="T33" fmla="*/ 1 h 1"/>
                  <a:gd name="T34" fmla="*/ 0 w 1"/>
                  <a:gd name="T35" fmla="*/ 1 h 1"/>
                  <a:gd name="T36" fmla="*/ 0 w 1"/>
                  <a:gd name="T37" fmla="*/ 1 h 1"/>
                  <a:gd name="T38" fmla="*/ 0 w 1"/>
                  <a:gd name="T39" fmla="*/ 1 h 1"/>
                  <a:gd name="T40" fmla="*/ 0 w 1"/>
                  <a:gd name="T41" fmla="*/ 1 h 1"/>
                  <a:gd name="T42" fmla="*/ 0 w 1"/>
                  <a:gd name="T43" fmla="*/ 1 h 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
                  <a:gd name="T67" fmla="*/ 0 h 1"/>
                  <a:gd name="T68" fmla="*/ 1 w 1"/>
                  <a:gd name="T69" fmla="*/ 1 h 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 h="1">
                    <a:moveTo>
                      <a:pt x="0" y="1"/>
                    </a:moveTo>
                    <a:lnTo>
                      <a:pt x="0" y="1"/>
                    </a:lnTo>
                    <a:lnTo>
                      <a:pt x="0" y="0"/>
                    </a:lnTo>
                    <a:lnTo>
                      <a:pt x="1" y="0"/>
                    </a:lnTo>
                    <a:lnTo>
                      <a:pt x="1" y="1"/>
                    </a:lnTo>
                    <a:lnTo>
                      <a:pt x="0" y="1"/>
                    </a:lnTo>
                    <a:close/>
                  </a:path>
                </a:pathLst>
              </a:custGeom>
              <a:noFill/>
              <a:ln w="1588">
                <a:solidFill>
                  <a:srgbClr val="DEDEDE"/>
                </a:solidFill>
                <a:prstDash val="solid"/>
                <a:round/>
                <a:headEnd/>
                <a:tailEnd/>
              </a:ln>
            </p:spPr>
            <p:txBody>
              <a:bodyPr/>
              <a:lstStyle/>
              <a:p>
                <a:pPr algn="l" rtl="0"/>
                <a:endParaRPr lang="en-US"/>
              </a:p>
            </p:txBody>
          </p:sp>
          <p:sp>
            <p:nvSpPr>
              <p:cNvPr id="24645" name="Freeform 230"/>
              <p:cNvSpPr>
                <a:spLocks/>
              </p:cNvSpPr>
              <p:nvPr/>
            </p:nvSpPr>
            <p:spPr bwMode="auto">
              <a:xfrm>
                <a:off x="2732" y="1923"/>
                <a:ext cx="3" cy="3"/>
              </a:xfrm>
              <a:custGeom>
                <a:avLst/>
                <a:gdLst>
                  <a:gd name="T0" fmla="*/ 1 w 3"/>
                  <a:gd name="T1" fmla="*/ 0 h 3"/>
                  <a:gd name="T2" fmla="*/ 1 w 3"/>
                  <a:gd name="T3" fmla="*/ 0 h 3"/>
                  <a:gd name="T4" fmla="*/ 2 w 3"/>
                  <a:gd name="T5" fmla="*/ 0 h 3"/>
                  <a:gd name="T6" fmla="*/ 2 w 3"/>
                  <a:gd name="T7" fmla="*/ 0 h 3"/>
                  <a:gd name="T8" fmla="*/ 3 w 3"/>
                  <a:gd name="T9" fmla="*/ 0 h 3"/>
                  <a:gd name="T10" fmla="*/ 3 w 3"/>
                  <a:gd name="T11" fmla="*/ 0 h 3"/>
                  <a:gd name="T12" fmla="*/ 3 w 3"/>
                  <a:gd name="T13" fmla="*/ 0 h 3"/>
                  <a:gd name="T14" fmla="*/ 2 w 3"/>
                  <a:gd name="T15" fmla="*/ 1 h 3"/>
                  <a:gd name="T16" fmla="*/ 2 w 3"/>
                  <a:gd name="T17" fmla="*/ 1 h 3"/>
                  <a:gd name="T18" fmla="*/ 2 w 3"/>
                  <a:gd name="T19" fmla="*/ 1 h 3"/>
                  <a:gd name="T20" fmla="*/ 2 w 3"/>
                  <a:gd name="T21" fmla="*/ 2 h 3"/>
                  <a:gd name="T22" fmla="*/ 3 w 3"/>
                  <a:gd name="T23" fmla="*/ 2 h 3"/>
                  <a:gd name="T24" fmla="*/ 3 w 3"/>
                  <a:gd name="T25" fmla="*/ 2 h 3"/>
                  <a:gd name="T26" fmla="*/ 3 w 3"/>
                  <a:gd name="T27" fmla="*/ 2 h 3"/>
                  <a:gd name="T28" fmla="*/ 3 w 3"/>
                  <a:gd name="T29" fmla="*/ 2 h 3"/>
                  <a:gd name="T30" fmla="*/ 3 w 3"/>
                  <a:gd name="T31" fmla="*/ 3 h 3"/>
                  <a:gd name="T32" fmla="*/ 3 w 3"/>
                  <a:gd name="T33" fmla="*/ 2 h 3"/>
                  <a:gd name="T34" fmla="*/ 2 w 3"/>
                  <a:gd name="T35" fmla="*/ 2 h 3"/>
                  <a:gd name="T36" fmla="*/ 2 w 3"/>
                  <a:gd name="T37" fmla="*/ 2 h 3"/>
                  <a:gd name="T38" fmla="*/ 1 w 3"/>
                  <a:gd name="T39" fmla="*/ 1 h 3"/>
                  <a:gd name="T40" fmla="*/ 1 w 3"/>
                  <a:gd name="T41" fmla="*/ 1 h 3"/>
                  <a:gd name="T42" fmla="*/ 1 w 3"/>
                  <a:gd name="T43" fmla="*/ 2 h 3"/>
                  <a:gd name="T44" fmla="*/ 1 w 3"/>
                  <a:gd name="T45" fmla="*/ 2 h 3"/>
                  <a:gd name="T46" fmla="*/ 1 w 3"/>
                  <a:gd name="T47" fmla="*/ 2 h 3"/>
                  <a:gd name="T48" fmla="*/ 1 w 3"/>
                  <a:gd name="T49" fmla="*/ 2 h 3"/>
                  <a:gd name="T50" fmla="*/ 0 w 3"/>
                  <a:gd name="T51" fmla="*/ 2 h 3"/>
                  <a:gd name="T52" fmla="*/ 0 w 3"/>
                  <a:gd name="T53" fmla="*/ 2 h 3"/>
                  <a:gd name="T54" fmla="*/ 0 w 3"/>
                  <a:gd name="T55" fmla="*/ 2 h 3"/>
                  <a:gd name="T56" fmla="*/ 0 w 3"/>
                  <a:gd name="T57" fmla="*/ 2 h 3"/>
                  <a:gd name="T58" fmla="*/ 0 w 3"/>
                  <a:gd name="T59" fmla="*/ 1 h 3"/>
                  <a:gd name="T60" fmla="*/ 0 w 3"/>
                  <a:gd name="T61" fmla="*/ 1 h 3"/>
                  <a:gd name="T62" fmla="*/ 1 w 3"/>
                  <a:gd name="T63" fmla="*/ 0 h 3"/>
                  <a:gd name="T64" fmla="*/ 1 w 3"/>
                  <a:gd name="T65" fmla="*/ 0 h 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
                  <a:gd name="T100" fmla="*/ 0 h 3"/>
                  <a:gd name="T101" fmla="*/ 3 w 3"/>
                  <a:gd name="T102" fmla="*/ 3 h 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 h="3">
                    <a:moveTo>
                      <a:pt x="1" y="0"/>
                    </a:moveTo>
                    <a:lnTo>
                      <a:pt x="1" y="0"/>
                    </a:lnTo>
                    <a:lnTo>
                      <a:pt x="2" y="0"/>
                    </a:lnTo>
                    <a:lnTo>
                      <a:pt x="3" y="0"/>
                    </a:lnTo>
                    <a:lnTo>
                      <a:pt x="3" y="1"/>
                    </a:lnTo>
                    <a:lnTo>
                      <a:pt x="2" y="1"/>
                    </a:lnTo>
                    <a:lnTo>
                      <a:pt x="2" y="2"/>
                    </a:lnTo>
                    <a:lnTo>
                      <a:pt x="3" y="2"/>
                    </a:lnTo>
                    <a:lnTo>
                      <a:pt x="3" y="3"/>
                    </a:lnTo>
                    <a:lnTo>
                      <a:pt x="3" y="2"/>
                    </a:lnTo>
                    <a:lnTo>
                      <a:pt x="2" y="2"/>
                    </a:lnTo>
                    <a:lnTo>
                      <a:pt x="1" y="2"/>
                    </a:lnTo>
                    <a:lnTo>
                      <a:pt x="1" y="1"/>
                    </a:lnTo>
                    <a:lnTo>
                      <a:pt x="1" y="2"/>
                    </a:lnTo>
                    <a:lnTo>
                      <a:pt x="0" y="2"/>
                    </a:lnTo>
                    <a:lnTo>
                      <a:pt x="0" y="1"/>
                    </a:lnTo>
                    <a:lnTo>
                      <a:pt x="0" y="0"/>
                    </a:lnTo>
                    <a:lnTo>
                      <a:pt x="1" y="0"/>
                    </a:lnTo>
                    <a:close/>
                  </a:path>
                </a:pathLst>
              </a:custGeom>
              <a:solidFill>
                <a:srgbClr val="DEDEDE"/>
              </a:solidFill>
              <a:ln w="1588">
                <a:solidFill>
                  <a:srgbClr val="DEDEDE"/>
                </a:solidFill>
                <a:prstDash val="solid"/>
                <a:round/>
                <a:headEnd/>
                <a:tailEnd/>
              </a:ln>
            </p:spPr>
            <p:txBody>
              <a:bodyPr/>
              <a:lstStyle/>
              <a:p>
                <a:pPr algn="l" rtl="0"/>
                <a:endParaRPr lang="en-US"/>
              </a:p>
            </p:txBody>
          </p:sp>
          <p:sp>
            <p:nvSpPr>
              <p:cNvPr id="24646" name="Freeform 231"/>
              <p:cNvSpPr>
                <a:spLocks/>
              </p:cNvSpPr>
              <p:nvPr/>
            </p:nvSpPr>
            <p:spPr bwMode="auto">
              <a:xfrm>
                <a:off x="2733" y="1923"/>
                <a:ext cx="1" cy="1"/>
              </a:xfrm>
              <a:custGeom>
                <a:avLst/>
                <a:gdLst>
                  <a:gd name="T0" fmla="*/ 0 w 1"/>
                  <a:gd name="T1" fmla="*/ 1 h 1"/>
                  <a:gd name="T2" fmla="*/ 0 w 1"/>
                  <a:gd name="T3" fmla="*/ 1 h 1"/>
                  <a:gd name="T4" fmla="*/ 0 w 1"/>
                  <a:gd name="T5" fmla="*/ 1 h 1"/>
                  <a:gd name="T6" fmla="*/ 0 w 1"/>
                  <a:gd name="T7" fmla="*/ 0 h 1"/>
                  <a:gd name="T8" fmla="*/ 0 w 1"/>
                  <a:gd name="T9" fmla="*/ 0 h 1"/>
                  <a:gd name="T10" fmla="*/ 0 w 1"/>
                  <a:gd name="T11" fmla="*/ 0 h 1"/>
                  <a:gd name="T12" fmla="*/ 1 w 1"/>
                  <a:gd name="T13" fmla="*/ 0 h 1"/>
                  <a:gd name="T14" fmla="*/ 1 w 1"/>
                  <a:gd name="T15" fmla="*/ 0 h 1"/>
                  <a:gd name="T16" fmla="*/ 1 w 1"/>
                  <a:gd name="T17" fmla="*/ 0 h 1"/>
                  <a:gd name="T18" fmla="*/ 1 w 1"/>
                  <a:gd name="T19" fmla="*/ 0 h 1"/>
                  <a:gd name="T20" fmla="*/ 1 w 1"/>
                  <a:gd name="T21" fmla="*/ 0 h 1"/>
                  <a:gd name="T22" fmla="*/ 1 w 1"/>
                  <a:gd name="T23" fmla="*/ 0 h 1"/>
                  <a:gd name="T24" fmla="*/ 1 w 1"/>
                  <a:gd name="T25" fmla="*/ 0 h 1"/>
                  <a:gd name="T26" fmla="*/ 1 w 1"/>
                  <a:gd name="T27" fmla="*/ 0 h 1"/>
                  <a:gd name="T28" fmla="*/ 1 w 1"/>
                  <a:gd name="T29" fmla="*/ 0 h 1"/>
                  <a:gd name="T30" fmla="*/ 1 w 1"/>
                  <a:gd name="T31" fmla="*/ 1 h 1"/>
                  <a:gd name="T32" fmla="*/ 1 w 1"/>
                  <a:gd name="T33" fmla="*/ 1 h 1"/>
                  <a:gd name="T34" fmla="*/ 0 w 1"/>
                  <a:gd name="T35" fmla="*/ 1 h 1"/>
                  <a:gd name="T36" fmla="*/ 0 w 1"/>
                  <a:gd name="T37" fmla="*/ 1 h 1"/>
                  <a:gd name="T38" fmla="*/ 0 w 1"/>
                  <a:gd name="T39" fmla="*/ 1 h 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
                  <a:gd name="T61" fmla="*/ 0 h 1"/>
                  <a:gd name="T62" fmla="*/ 1 w 1"/>
                  <a:gd name="T63" fmla="*/ 1 h 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 h="1">
                    <a:moveTo>
                      <a:pt x="0" y="1"/>
                    </a:moveTo>
                    <a:lnTo>
                      <a:pt x="0" y="1"/>
                    </a:lnTo>
                    <a:lnTo>
                      <a:pt x="0" y="0"/>
                    </a:lnTo>
                    <a:lnTo>
                      <a:pt x="1" y="0"/>
                    </a:lnTo>
                    <a:lnTo>
                      <a:pt x="1" y="1"/>
                    </a:lnTo>
                    <a:lnTo>
                      <a:pt x="0" y="1"/>
                    </a:lnTo>
                    <a:close/>
                  </a:path>
                </a:pathLst>
              </a:custGeom>
              <a:solidFill>
                <a:srgbClr val="525252"/>
              </a:solidFill>
              <a:ln w="9525">
                <a:noFill/>
                <a:round/>
                <a:headEnd/>
                <a:tailEnd/>
              </a:ln>
            </p:spPr>
            <p:txBody>
              <a:bodyPr/>
              <a:lstStyle/>
              <a:p>
                <a:pPr algn="l" rtl="0"/>
                <a:endParaRPr lang="en-US"/>
              </a:p>
            </p:txBody>
          </p:sp>
          <p:sp>
            <p:nvSpPr>
              <p:cNvPr id="24647" name="Freeform 232"/>
              <p:cNvSpPr>
                <a:spLocks/>
              </p:cNvSpPr>
              <p:nvPr/>
            </p:nvSpPr>
            <p:spPr bwMode="auto">
              <a:xfrm>
                <a:off x="2740" y="1922"/>
                <a:ext cx="5" cy="3"/>
              </a:xfrm>
              <a:custGeom>
                <a:avLst/>
                <a:gdLst>
                  <a:gd name="T0" fmla="*/ 0 w 5"/>
                  <a:gd name="T1" fmla="*/ 0 h 3"/>
                  <a:gd name="T2" fmla="*/ 4 w 5"/>
                  <a:gd name="T3" fmla="*/ 0 h 3"/>
                  <a:gd name="T4" fmla="*/ 5 w 5"/>
                  <a:gd name="T5" fmla="*/ 1 h 3"/>
                  <a:gd name="T6" fmla="*/ 1 w 5"/>
                  <a:gd name="T7" fmla="*/ 1 h 3"/>
                  <a:gd name="T8" fmla="*/ 1 w 5"/>
                  <a:gd name="T9" fmla="*/ 2 h 3"/>
                  <a:gd name="T10" fmla="*/ 4 w 5"/>
                  <a:gd name="T11" fmla="*/ 2 h 3"/>
                  <a:gd name="T12" fmla="*/ 4 w 5"/>
                  <a:gd name="T13" fmla="*/ 2 h 3"/>
                  <a:gd name="T14" fmla="*/ 1 w 5"/>
                  <a:gd name="T15" fmla="*/ 2 h 3"/>
                  <a:gd name="T16" fmla="*/ 1 w 5"/>
                  <a:gd name="T17" fmla="*/ 3 h 3"/>
                  <a:gd name="T18" fmla="*/ 5 w 5"/>
                  <a:gd name="T19" fmla="*/ 3 h 3"/>
                  <a:gd name="T20" fmla="*/ 5 w 5"/>
                  <a:gd name="T21" fmla="*/ 3 h 3"/>
                  <a:gd name="T22" fmla="*/ 0 w 5"/>
                  <a:gd name="T23" fmla="*/ 3 h 3"/>
                  <a:gd name="T24" fmla="*/ 0 w 5"/>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3"/>
                  <a:gd name="T41" fmla="*/ 5 w 5"/>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3">
                    <a:moveTo>
                      <a:pt x="0" y="0"/>
                    </a:moveTo>
                    <a:lnTo>
                      <a:pt x="4" y="0"/>
                    </a:lnTo>
                    <a:lnTo>
                      <a:pt x="5" y="1"/>
                    </a:lnTo>
                    <a:lnTo>
                      <a:pt x="1" y="1"/>
                    </a:lnTo>
                    <a:lnTo>
                      <a:pt x="1" y="2"/>
                    </a:lnTo>
                    <a:lnTo>
                      <a:pt x="4" y="2"/>
                    </a:lnTo>
                    <a:lnTo>
                      <a:pt x="1" y="2"/>
                    </a:lnTo>
                    <a:lnTo>
                      <a:pt x="1" y="3"/>
                    </a:lnTo>
                    <a:lnTo>
                      <a:pt x="5" y="3"/>
                    </a:lnTo>
                    <a:lnTo>
                      <a:pt x="0" y="3"/>
                    </a:lnTo>
                    <a:lnTo>
                      <a:pt x="0" y="0"/>
                    </a:lnTo>
                    <a:close/>
                  </a:path>
                </a:pathLst>
              </a:custGeom>
              <a:solidFill>
                <a:srgbClr val="DEDEDE"/>
              </a:solidFill>
              <a:ln w="9525">
                <a:noFill/>
                <a:round/>
                <a:headEnd/>
                <a:tailEnd/>
              </a:ln>
            </p:spPr>
            <p:txBody>
              <a:bodyPr/>
              <a:lstStyle/>
              <a:p>
                <a:pPr algn="l" rtl="0"/>
                <a:endParaRPr lang="en-US"/>
              </a:p>
            </p:txBody>
          </p:sp>
          <p:sp>
            <p:nvSpPr>
              <p:cNvPr id="24648" name="Freeform 233"/>
              <p:cNvSpPr>
                <a:spLocks/>
              </p:cNvSpPr>
              <p:nvPr/>
            </p:nvSpPr>
            <p:spPr bwMode="auto">
              <a:xfrm>
                <a:off x="2746" y="1922"/>
                <a:ext cx="4" cy="3"/>
              </a:xfrm>
              <a:custGeom>
                <a:avLst/>
                <a:gdLst>
                  <a:gd name="T0" fmla="*/ 1 w 4"/>
                  <a:gd name="T1" fmla="*/ 1 h 3"/>
                  <a:gd name="T2" fmla="*/ 1 w 4"/>
                  <a:gd name="T3" fmla="*/ 3 h 3"/>
                  <a:gd name="T4" fmla="*/ 0 w 4"/>
                  <a:gd name="T5" fmla="*/ 3 h 3"/>
                  <a:gd name="T6" fmla="*/ 0 w 4"/>
                  <a:gd name="T7" fmla="*/ 0 h 3"/>
                  <a:gd name="T8" fmla="*/ 3 w 4"/>
                  <a:gd name="T9" fmla="*/ 2 h 3"/>
                  <a:gd name="T10" fmla="*/ 3 w 4"/>
                  <a:gd name="T11" fmla="*/ 0 h 3"/>
                  <a:gd name="T12" fmla="*/ 4 w 4"/>
                  <a:gd name="T13" fmla="*/ 0 h 3"/>
                  <a:gd name="T14" fmla="*/ 4 w 4"/>
                  <a:gd name="T15" fmla="*/ 3 h 3"/>
                  <a:gd name="T16" fmla="*/ 1 w 4"/>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1"/>
                    </a:moveTo>
                    <a:lnTo>
                      <a:pt x="1" y="3"/>
                    </a:lnTo>
                    <a:lnTo>
                      <a:pt x="0" y="3"/>
                    </a:lnTo>
                    <a:lnTo>
                      <a:pt x="0" y="0"/>
                    </a:lnTo>
                    <a:lnTo>
                      <a:pt x="3" y="2"/>
                    </a:lnTo>
                    <a:lnTo>
                      <a:pt x="3" y="0"/>
                    </a:lnTo>
                    <a:lnTo>
                      <a:pt x="4" y="0"/>
                    </a:lnTo>
                    <a:lnTo>
                      <a:pt x="4" y="3"/>
                    </a:lnTo>
                    <a:lnTo>
                      <a:pt x="1" y="1"/>
                    </a:lnTo>
                    <a:close/>
                  </a:path>
                </a:pathLst>
              </a:custGeom>
              <a:solidFill>
                <a:srgbClr val="DEDEDE"/>
              </a:solidFill>
              <a:ln w="9525">
                <a:noFill/>
                <a:round/>
                <a:headEnd/>
                <a:tailEnd/>
              </a:ln>
            </p:spPr>
            <p:txBody>
              <a:bodyPr/>
              <a:lstStyle/>
              <a:p>
                <a:pPr algn="l" rtl="0"/>
                <a:endParaRPr lang="en-US"/>
              </a:p>
            </p:txBody>
          </p:sp>
          <p:sp>
            <p:nvSpPr>
              <p:cNvPr id="24649" name="Freeform 234"/>
              <p:cNvSpPr>
                <a:spLocks/>
              </p:cNvSpPr>
              <p:nvPr/>
            </p:nvSpPr>
            <p:spPr bwMode="auto">
              <a:xfrm>
                <a:off x="2751" y="1922"/>
                <a:ext cx="5" cy="3"/>
              </a:xfrm>
              <a:custGeom>
                <a:avLst/>
                <a:gdLst>
                  <a:gd name="T0" fmla="*/ 2 w 5"/>
                  <a:gd name="T1" fmla="*/ 1 h 3"/>
                  <a:gd name="T2" fmla="*/ 0 w 5"/>
                  <a:gd name="T3" fmla="*/ 1 h 3"/>
                  <a:gd name="T4" fmla="*/ 0 w 5"/>
                  <a:gd name="T5" fmla="*/ 0 h 3"/>
                  <a:gd name="T6" fmla="*/ 5 w 5"/>
                  <a:gd name="T7" fmla="*/ 0 h 3"/>
                  <a:gd name="T8" fmla="*/ 5 w 5"/>
                  <a:gd name="T9" fmla="*/ 1 h 3"/>
                  <a:gd name="T10" fmla="*/ 3 w 5"/>
                  <a:gd name="T11" fmla="*/ 1 h 3"/>
                  <a:gd name="T12" fmla="*/ 3 w 5"/>
                  <a:gd name="T13" fmla="*/ 3 h 3"/>
                  <a:gd name="T14" fmla="*/ 2 w 5"/>
                  <a:gd name="T15" fmla="*/ 3 h 3"/>
                  <a:gd name="T16" fmla="*/ 2 w 5"/>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3"/>
                  <a:gd name="T29" fmla="*/ 5 w 5"/>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3">
                    <a:moveTo>
                      <a:pt x="2" y="1"/>
                    </a:moveTo>
                    <a:lnTo>
                      <a:pt x="0" y="1"/>
                    </a:lnTo>
                    <a:lnTo>
                      <a:pt x="0" y="0"/>
                    </a:lnTo>
                    <a:lnTo>
                      <a:pt x="5" y="0"/>
                    </a:lnTo>
                    <a:lnTo>
                      <a:pt x="5" y="1"/>
                    </a:lnTo>
                    <a:lnTo>
                      <a:pt x="3" y="1"/>
                    </a:lnTo>
                    <a:lnTo>
                      <a:pt x="3" y="3"/>
                    </a:lnTo>
                    <a:lnTo>
                      <a:pt x="2" y="3"/>
                    </a:lnTo>
                    <a:lnTo>
                      <a:pt x="2" y="1"/>
                    </a:lnTo>
                    <a:close/>
                  </a:path>
                </a:pathLst>
              </a:custGeom>
              <a:solidFill>
                <a:srgbClr val="DEDEDE"/>
              </a:solidFill>
              <a:ln w="9525">
                <a:noFill/>
                <a:round/>
                <a:headEnd/>
                <a:tailEnd/>
              </a:ln>
            </p:spPr>
            <p:txBody>
              <a:bodyPr/>
              <a:lstStyle/>
              <a:p>
                <a:pPr algn="l" rtl="0"/>
                <a:endParaRPr lang="en-US"/>
              </a:p>
            </p:txBody>
          </p:sp>
          <p:sp>
            <p:nvSpPr>
              <p:cNvPr id="24650" name="Freeform 235"/>
              <p:cNvSpPr>
                <a:spLocks/>
              </p:cNvSpPr>
              <p:nvPr/>
            </p:nvSpPr>
            <p:spPr bwMode="auto">
              <a:xfrm>
                <a:off x="2757" y="1922"/>
                <a:ext cx="4" cy="3"/>
              </a:xfrm>
              <a:custGeom>
                <a:avLst/>
                <a:gdLst>
                  <a:gd name="T0" fmla="*/ 0 w 4"/>
                  <a:gd name="T1" fmla="*/ 0 h 3"/>
                  <a:gd name="T2" fmla="*/ 4 w 4"/>
                  <a:gd name="T3" fmla="*/ 0 h 3"/>
                  <a:gd name="T4" fmla="*/ 4 w 4"/>
                  <a:gd name="T5" fmla="*/ 0 h 3"/>
                  <a:gd name="T6" fmla="*/ 1 w 4"/>
                  <a:gd name="T7" fmla="*/ 0 h 3"/>
                  <a:gd name="T8" fmla="*/ 1 w 4"/>
                  <a:gd name="T9" fmla="*/ 1 h 3"/>
                  <a:gd name="T10" fmla="*/ 3 w 4"/>
                  <a:gd name="T11" fmla="*/ 1 h 3"/>
                  <a:gd name="T12" fmla="*/ 3 w 4"/>
                  <a:gd name="T13" fmla="*/ 2 h 3"/>
                  <a:gd name="T14" fmla="*/ 1 w 4"/>
                  <a:gd name="T15" fmla="*/ 2 h 3"/>
                  <a:gd name="T16" fmla="*/ 1 w 4"/>
                  <a:gd name="T17" fmla="*/ 3 h 3"/>
                  <a:gd name="T18" fmla="*/ 4 w 4"/>
                  <a:gd name="T19" fmla="*/ 3 h 3"/>
                  <a:gd name="T20" fmla="*/ 4 w 4"/>
                  <a:gd name="T21" fmla="*/ 3 h 3"/>
                  <a:gd name="T22" fmla="*/ 0 w 4"/>
                  <a:gd name="T23" fmla="*/ 3 h 3"/>
                  <a:gd name="T24" fmla="*/ 0 w 4"/>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
                  <a:gd name="T40" fmla="*/ 0 h 3"/>
                  <a:gd name="T41" fmla="*/ 4 w 4"/>
                  <a:gd name="T42" fmla="*/ 3 h 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 h="3">
                    <a:moveTo>
                      <a:pt x="0" y="0"/>
                    </a:moveTo>
                    <a:lnTo>
                      <a:pt x="4" y="0"/>
                    </a:lnTo>
                    <a:lnTo>
                      <a:pt x="1" y="0"/>
                    </a:lnTo>
                    <a:lnTo>
                      <a:pt x="1" y="1"/>
                    </a:lnTo>
                    <a:lnTo>
                      <a:pt x="3" y="1"/>
                    </a:lnTo>
                    <a:lnTo>
                      <a:pt x="3" y="2"/>
                    </a:lnTo>
                    <a:lnTo>
                      <a:pt x="1" y="2"/>
                    </a:lnTo>
                    <a:lnTo>
                      <a:pt x="1" y="3"/>
                    </a:lnTo>
                    <a:lnTo>
                      <a:pt x="4" y="3"/>
                    </a:lnTo>
                    <a:lnTo>
                      <a:pt x="0" y="3"/>
                    </a:lnTo>
                    <a:lnTo>
                      <a:pt x="0" y="0"/>
                    </a:lnTo>
                    <a:close/>
                  </a:path>
                </a:pathLst>
              </a:custGeom>
              <a:solidFill>
                <a:srgbClr val="DEDEDE"/>
              </a:solidFill>
              <a:ln w="9525">
                <a:noFill/>
                <a:round/>
                <a:headEnd/>
                <a:tailEnd/>
              </a:ln>
            </p:spPr>
            <p:txBody>
              <a:bodyPr/>
              <a:lstStyle/>
              <a:p>
                <a:pPr algn="l" rtl="0"/>
                <a:endParaRPr lang="en-US"/>
              </a:p>
            </p:txBody>
          </p:sp>
          <p:sp>
            <p:nvSpPr>
              <p:cNvPr id="24651" name="Freeform 236"/>
              <p:cNvSpPr>
                <a:spLocks/>
              </p:cNvSpPr>
              <p:nvPr/>
            </p:nvSpPr>
            <p:spPr bwMode="auto">
              <a:xfrm>
                <a:off x="2762"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1 h 3"/>
                  <a:gd name="T26" fmla="*/ 5 w 5"/>
                  <a:gd name="T27" fmla="*/ 2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3 w 5"/>
                  <a:gd name="T41" fmla="*/ 2 h 3"/>
                  <a:gd name="T42" fmla="*/ 1 w 5"/>
                  <a:gd name="T43" fmla="*/ 2 h 3"/>
                  <a:gd name="T44" fmla="*/ 1 w 5"/>
                  <a:gd name="T45" fmla="*/ 3 h 3"/>
                  <a:gd name="T46" fmla="*/ 0 w 5"/>
                  <a:gd name="T47" fmla="*/ 3 h 3"/>
                  <a:gd name="T48" fmla="*/ 0 w 5"/>
                  <a:gd name="T49" fmla="*/ 0 h 3"/>
                  <a:gd name="T50" fmla="*/ 1 w 5"/>
                  <a:gd name="T51" fmla="*/ 2 h 3"/>
                  <a:gd name="T52" fmla="*/ 3 w 5"/>
                  <a:gd name="T53" fmla="*/ 2 h 3"/>
                  <a:gd name="T54" fmla="*/ 3 w 5"/>
                  <a:gd name="T55" fmla="*/ 2 h 3"/>
                  <a:gd name="T56" fmla="*/ 3 w 5"/>
                  <a:gd name="T57" fmla="*/ 2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1 h 3"/>
                  <a:gd name="T76" fmla="*/ 4 w 5"/>
                  <a:gd name="T77" fmla="*/ 0 h 3"/>
                  <a:gd name="T78" fmla="*/ 3 w 5"/>
                  <a:gd name="T79" fmla="*/ 0 h 3"/>
                  <a:gd name="T80" fmla="*/ 3 w 5"/>
                  <a:gd name="T81" fmla="*/ 0 h 3"/>
                  <a:gd name="T82" fmla="*/ 3 w 5"/>
                  <a:gd name="T83" fmla="*/ 0 h 3"/>
                  <a:gd name="T84" fmla="*/ 1 w 5"/>
                  <a:gd name="T85" fmla="*/ 0 h 3"/>
                  <a:gd name="T86" fmla="*/ 1 w 5"/>
                  <a:gd name="T87" fmla="*/ 2 h 3"/>
                  <a:gd name="T88" fmla="*/ 0 w 5"/>
                  <a:gd name="T89" fmla="*/ 0 h 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
                  <a:gd name="T136" fmla="*/ 0 h 3"/>
                  <a:gd name="T137" fmla="*/ 5 w 5"/>
                  <a:gd name="T138" fmla="*/ 3 h 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 h="3">
                    <a:moveTo>
                      <a:pt x="0" y="0"/>
                    </a:moveTo>
                    <a:lnTo>
                      <a:pt x="3" y="0"/>
                    </a:lnTo>
                    <a:lnTo>
                      <a:pt x="4" y="0"/>
                    </a:lnTo>
                    <a:lnTo>
                      <a:pt x="5" y="0"/>
                    </a:lnTo>
                    <a:lnTo>
                      <a:pt x="5" y="1"/>
                    </a:lnTo>
                    <a:lnTo>
                      <a:pt x="5" y="2"/>
                    </a:lnTo>
                    <a:lnTo>
                      <a:pt x="4" y="2"/>
                    </a:lnTo>
                    <a:lnTo>
                      <a:pt x="5" y="3"/>
                    </a:lnTo>
                    <a:lnTo>
                      <a:pt x="4" y="3"/>
                    </a:lnTo>
                    <a:lnTo>
                      <a:pt x="3" y="2"/>
                    </a:lnTo>
                    <a:lnTo>
                      <a:pt x="1" y="2"/>
                    </a:lnTo>
                    <a:lnTo>
                      <a:pt x="1" y="3"/>
                    </a:lnTo>
                    <a:lnTo>
                      <a:pt x="0" y="3"/>
                    </a:lnTo>
                    <a:lnTo>
                      <a:pt x="0" y="0"/>
                    </a:lnTo>
                    <a:lnTo>
                      <a:pt x="1" y="2"/>
                    </a:lnTo>
                    <a:lnTo>
                      <a:pt x="3" y="2"/>
                    </a:lnTo>
                    <a:lnTo>
                      <a:pt x="4" y="1"/>
                    </a:lnTo>
                    <a:lnTo>
                      <a:pt x="4" y="0"/>
                    </a:lnTo>
                    <a:lnTo>
                      <a:pt x="3" y="0"/>
                    </a:lnTo>
                    <a:lnTo>
                      <a:pt x="1" y="0"/>
                    </a:lnTo>
                    <a:lnTo>
                      <a:pt x="1" y="2"/>
                    </a:lnTo>
                    <a:lnTo>
                      <a:pt x="0" y="0"/>
                    </a:lnTo>
                    <a:close/>
                  </a:path>
                </a:pathLst>
              </a:custGeom>
              <a:solidFill>
                <a:srgbClr val="DEDEDE"/>
              </a:solidFill>
              <a:ln w="9525">
                <a:noFill/>
                <a:round/>
                <a:headEnd/>
                <a:tailEnd/>
              </a:ln>
            </p:spPr>
            <p:txBody>
              <a:bodyPr/>
              <a:lstStyle/>
              <a:p>
                <a:pPr algn="l" rtl="0"/>
                <a:endParaRPr lang="en-US"/>
              </a:p>
            </p:txBody>
          </p:sp>
          <p:sp>
            <p:nvSpPr>
              <p:cNvPr id="24652" name="Freeform 237"/>
              <p:cNvSpPr>
                <a:spLocks/>
              </p:cNvSpPr>
              <p:nvPr/>
            </p:nvSpPr>
            <p:spPr bwMode="auto">
              <a:xfrm>
                <a:off x="2768" y="1922"/>
                <a:ext cx="5" cy="3"/>
              </a:xfrm>
              <a:custGeom>
                <a:avLst/>
                <a:gdLst>
                  <a:gd name="T0" fmla="*/ 0 w 5"/>
                  <a:gd name="T1" fmla="*/ 0 h 3"/>
                  <a:gd name="T2" fmla="*/ 3 w 5"/>
                  <a:gd name="T3" fmla="*/ 0 h 3"/>
                  <a:gd name="T4" fmla="*/ 3 w 5"/>
                  <a:gd name="T5" fmla="*/ 0 h 3"/>
                  <a:gd name="T6" fmla="*/ 4 w 5"/>
                  <a:gd name="T7" fmla="*/ 0 h 3"/>
                  <a:gd name="T8" fmla="*/ 4 w 5"/>
                  <a:gd name="T9" fmla="*/ 0 h 3"/>
                  <a:gd name="T10" fmla="*/ 4 w 5"/>
                  <a:gd name="T11" fmla="*/ 0 h 3"/>
                  <a:gd name="T12" fmla="*/ 5 w 5"/>
                  <a:gd name="T13" fmla="*/ 0 h 3"/>
                  <a:gd name="T14" fmla="*/ 5 w 5"/>
                  <a:gd name="T15" fmla="*/ 0 h 3"/>
                  <a:gd name="T16" fmla="*/ 5 w 5"/>
                  <a:gd name="T17" fmla="*/ 1 h 3"/>
                  <a:gd name="T18" fmla="*/ 5 w 5"/>
                  <a:gd name="T19" fmla="*/ 1 h 3"/>
                  <a:gd name="T20" fmla="*/ 5 w 5"/>
                  <a:gd name="T21" fmla="*/ 1 h 3"/>
                  <a:gd name="T22" fmla="*/ 5 w 5"/>
                  <a:gd name="T23" fmla="*/ 1 h 3"/>
                  <a:gd name="T24" fmla="*/ 5 w 5"/>
                  <a:gd name="T25" fmla="*/ 2 h 3"/>
                  <a:gd name="T26" fmla="*/ 4 w 5"/>
                  <a:gd name="T27" fmla="*/ 2 h 3"/>
                  <a:gd name="T28" fmla="*/ 4 w 5"/>
                  <a:gd name="T29" fmla="*/ 2 h 3"/>
                  <a:gd name="T30" fmla="*/ 4 w 5"/>
                  <a:gd name="T31" fmla="*/ 2 h 3"/>
                  <a:gd name="T32" fmla="*/ 3 w 5"/>
                  <a:gd name="T33" fmla="*/ 2 h 3"/>
                  <a:gd name="T34" fmla="*/ 3 w 5"/>
                  <a:gd name="T35" fmla="*/ 2 h 3"/>
                  <a:gd name="T36" fmla="*/ 1 w 5"/>
                  <a:gd name="T37" fmla="*/ 2 h 3"/>
                  <a:gd name="T38" fmla="*/ 1 w 5"/>
                  <a:gd name="T39" fmla="*/ 3 h 3"/>
                  <a:gd name="T40" fmla="*/ 0 w 5"/>
                  <a:gd name="T41" fmla="*/ 3 h 3"/>
                  <a:gd name="T42" fmla="*/ 0 w 5"/>
                  <a:gd name="T43" fmla="*/ 0 h 3"/>
                  <a:gd name="T44" fmla="*/ 1 w 5"/>
                  <a:gd name="T45" fmla="*/ 1 h 3"/>
                  <a:gd name="T46" fmla="*/ 3 w 5"/>
                  <a:gd name="T47" fmla="*/ 1 h 3"/>
                  <a:gd name="T48" fmla="*/ 3 w 5"/>
                  <a:gd name="T49" fmla="*/ 1 h 3"/>
                  <a:gd name="T50" fmla="*/ 3 w 5"/>
                  <a:gd name="T51" fmla="*/ 1 h 3"/>
                  <a:gd name="T52" fmla="*/ 4 w 5"/>
                  <a:gd name="T53" fmla="*/ 1 h 3"/>
                  <a:gd name="T54" fmla="*/ 4 w 5"/>
                  <a:gd name="T55" fmla="*/ 1 h 3"/>
                  <a:gd name="T56" fmla="*/ 4 w 5"/>
                  <a:gd name="T57" fmla="*/ 1 h 3"/>
                  <a:gd name="T58" fmla="*/ 4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0 h 3"/>
                  <a:gd name="T72" fmla="*/ 4 w 5"/>
                  <a:gd name="T73" fmla="*/ 0 h 3"/>
                  <a:gd name="T74" fmla="*/ 3 w 5"/>
                  <a:gd name="T75" fmla="*/ 0 h 3"/>
                  <a:gd name="T76" fmla="*/ 3 w 5"/>
                  <a:gd name="T77" fmla="*/ 0 h 3"/>
                  <a:gd name="T78" fmla="*/ 3 w 5"/>
                  <a:gd name="T79" fmla="*/ 0 h 3"/>
                  <a:gd name="T80" fmla="*/ 1 w 5"/>
                  <a:gd name="T81" fmla="*/ 0 h 3"/>
                  <a:gd name="T82" fmla="*/ 1 w 5"/>
                  <a:gd name="T83" fmla="*/ 1 h 3"/>
                  <a:gd name="T84" fmla="*/ 0 w 5"/>
                  <a:gd name="T85" fmla="*/ 0 h 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
                  <a:gd name="T130" fmla="*/ 0 h 3"/>
                  <a:gd name="T131" fmla="*/ 5 w 5"/>
                  <a:gd name="T132" fmla="*/ 3 h 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 h="3">
                    <a:moveTo>
                      <a:pt x="0" y="0"/>
                    </a:moveTo>
                    <a:lnTo>
                      <a:pt x="3" y="0"/>
                    </a:lnTo>
                    <a:lnTo>
                      <a:pt x="4" y="0"/>
                    </a:lnTo>
                    <a:lnTo>
                      <a:pt x="5" y="0"/>
                    </a:lnTo>
                    <a:lnTo>
                      <a:pt x="5" y="1"/>
                    </a:lnTo>
                    <a:lnTo>
                      <a:pt x="5" y="2"/>
                    </a:lnTo>
                    <a:lnTo>
                      <a:pt x="4" y="2"/>
                    </a:lnTo>
                    <a:lnTo>
                      <a:pt x="3" y="2"/>
                    </a:lnTo>
                    <a:lnTo>
                      <a:pt x="1" y="2"/>
                    </a:lnTo>
                    <a:lnTo>
                      <a:pt x="1" y="3"/>
                    </a:lnTo>
                    <a:lnTo>
                      <a:pt x="0" y="3"/>
                    </a:lnTo>
                    <a:lnTo>
                      <a:pt x="0" y="0"/>
                    </a:lnTo>
                    <a:lnTo>
                      <a:pt x="1" y="1"/>
                    </a:lnTo>
                    <a:lnTo>
                      <a:pt x="3" y="1"/>
                    </a:lnTo>
                    <a:lnTo>
                      <a:pt x="4" y="1"/>
                    </a:lnTo>
                    <a:lnTo>
                      <a:pt x="4" y="0"/>
                    </a:lnTo>
                    <a:lnTo>
                      <a:pt x="3"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24653" name="Freeform 238"/>
              <p:cNvSpPr>
                <a:spLocks/>
              </p:cNvSpPr>
              <p:nvPr/>
            </p:nvSpPr>
            <p:spPr bwMode="auto">
              <a:xfrm>
                <a:off x="2774" y="1922"/>
                <a:ext cx="5" cy="3"/>
              </a:xfrm>
              <a:custGeom>
                <a:avLst/>
                <a:gdLst>
                  <a:gd name="T0" fmla="*/ 0 w 5"/>
                  <a:gd name="T1" fmla="*/ 0 h 3"/>
                  <a:gd name="T2" fmla="*/ 2 w 5"/>
                  <a:gd name="T3" fmla="*/ 0 h 3"/>
                  <a:gd name="T4" fmla="*/ 3 w 5"/>
                  <a:gd name="T5" fmla="*/ 0 h 3"/>
                  <a:gd name="T6" fmla="*/ 4 w 5"/>
                  <a:gd name="T7" fmla="*/ 0 h 3"/>
                  <a:gd name="T8" fmla="*/ 4 w 5"/>
                  <a:gd name="T9" fmla="*/ 0 h 3"/>
                  <a:gd name="T10" fmla="*/ 4 w 5"/>
                  <a:gd name="T11" fmla="*/ 0 h 3"/>
                  <a:gd name="T12" fmla="*/ 4 w 5"/>
                  <a:gd name="T13" fmla="*/ 0 h 3"/>
                  <a:gd name="T14" fmla="*/ 5 w 5"/>
                  <a:gd name="T15" fmla="*/ 0 h 3"/>
                  <a:gd name="T16" fmla="*/ 5 w 5"/>
                  <a:gd name="T17" fmla="*/ 0 h 3"/>
                  <a:gd name="T18" fmla="*/ 5 w 5"/>
                  <a:gd name="T19" fmla="*/ 1 h 3"/>
                  <a:gd name="T20" fmla="*/ 5 w 5"/>
                  <a:gd name="T21" fmla="*/ 1 h 3"/>
                  <a:gd name="T22" fmla="*/ 5 w 5"/>
                  <a:gd name="T23" fmla="*/ 1 h 3"/>
                  <a:gd name="T24" fmla="*/ 4 w 5"/>
                  <a:gd name="T25" fmla="*/ 1 h 3"/>
                  <a:gd name="T26" fmla="*/ 4 w 5"/>
                  <a:gd name="T27" fmla="*/ 1 h 3"/>
                  <a:gd name="T28" fmla="*/ 4 w 5"/>
                  <a:gd name="T29" fmla="*/ 2 h 3"/>
                  <a:gd name="T30" fmla="*/ 4 w 5"/>
                  <a:gd name="T31" fmla="*/ 2 h 3"/>
                  <a:gd name="T32" fmla="*/ 4 w 5"/>
                  <a:gd name="T33" fmla="*/ 2 h 3"/>
                  <a:gd name="T34" fmla="*/ 4 w 5"/>
                  <a:gd name="T35" fmla="*/ 2 h 3"/>
                  <a:gd name="T36" fmla="*/ 5 w 5"/>
                  <a:gd name="T37" fmla="*/ 3 h 3"/>
                  <a:gd name="T38" fmla="*/ 4 w 5"/>
                  <a:gd name="T39" fmla="*/ 3 h 3"/>
                  <a:gd name="T40" fmla="*/ 2 w 5"/>
                  <a:gd name="T41" fmla="*/ 2 h 3"/>
                  <a:gd name="T42" fmla="*/ 1 w 5"/>
                  <a:gd name="T43" fmla="*/ 2 h 3"/>
                  <a:gd name="T44" fmla="*/ 1 w 5"/>
                  <a:gd name="T45" fmla="*/ 3 h 3"/>
                  <a:gd name="T46" fmla="*/ 0 w 5"/>
                  <a:gd name="T47" fmla="*/ 3 h 3"/>
                  <a:gd name="T48" fmla="*/ 0 w 5"/>
                  <a:gd name="T49" fmla="*/ 0 h 3"/>
                  <a:gd name="T50" fmla="*/ 1 w 5"/>
                  <a:gd name="T51" fmla="*/ 1 h 3"/>
                  <a:gd name="T52" fmla="*/ 2 w 5"/>
                  <a:gd name="T53" fmla="*/ 1 h 3"/>
                  <a:gd name="T54" fmla="*/ 3 w 5"/>
                  <a:gd name="T55" fmla="*/ 1 h 3"/>
                  <a:gd name="T56" fmla="*/ 3 w 5"/>
                  <a:gd name="T57" fmla="*/ 1 h 3"/>
                  <a:gd name="T58" fmla="*/ 3 w 5"/>
                  <a:gd name="T59" fmla="*/ 1 h 3"/>
                  <a:gd name="T60" fmla="*/ 4 w 5"/>
                  <a:gd name="T61" fmla="*/ 1 h 3"/>
                  <a:gd name="T62" fmla="*/ 4 w 5"/>
                  <a:gd name="T63" fmla="*/ 1 h 3"/>
                  <a:gd name="T64" fmla="*/ 4 w 5"/>
                  <a:gd name="T65" fmla="*/ 1 h 3"/>
                  <a:gd name="T66" fmla="*/ 4 w 5"/>
                  <a:gd name="T67" fmla="*/ 1 h 3"/>
                  <a:gd name="T68" fmla="*/ 4 w 5"/>
                  <a:gd name="T69" fmla="*/ 1 h 3"/>
                  <a:gd name="T70" fmla="*/ 4 w 5"/>
                  <a:gd name="T71" fmla="*/ 1 h 3"/>
                  <a:gd name="T72" fmla="*/ 4 w 5"/>
                  <a:gd name="T73" fmla="*/ 1 h 3"/>
                  <a:gd name="T74" fmla="*/ 4 w 5"/>
                  <a:gd name="T75" fmla="*/ 0 h 3"/>
                  <a:gd name="T76" fmla="*/ 4 w 5"/>
                  <a:gd name="T77" fmla="*/ 0 h 3"/>
                  <a:gd name="T78" fmla="*/ 3 w 5"/>
                  <a:gd name="T79" fmla="*/ 0 h 3"/>
                  <a:gd name="T80" fmla="*/ 3 w 5"/>
                  <a:gd name="T81" fmla="*/ 0 h 3"/>
                  <a:gd name="T82" fmla="*/ 3 w 5"/>
                  <a:gd name="T83" fmla="*/ 0 h 3"/>
                  <a:gd name="T84" fmla="*/ 2 w 5"/>
                  <a:gd name="T85" fmla="*/ 0 h 3"/>
                  <a:gd name="T86" fmla="*/ 1 w 5"/>
                  <a:gd name="T87" fmla="*/ 0 h 3"/>
                  <a:gd name="T88" fmla="*/ 1 w 5"/>
                  <a:gd name="T89" fmla="*/ 1 h 3"/>
                  <a:gd name="T90" fmla="*/ 0 w 5"/>
                  <a:gd name="T91" fmla="*/ 0 h 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
                  <a:gd name="T139" fmla="*/ 0 h 3"/>
                  <a:gd name="T140" fmla="*/ 5 w 5"/>
                  <a:gd name="T141" fmla="*/ 3 h 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 h="3">
                    <a:moveTo>
                      <a:pt x="0" y="0"/>
                    </a:moveTo>
                    <a:lnTo>
                      <a:pt x="2" y="0"/>
                    </a:lnTo>
                    <a:lnTo>
                      <a:pt x="3" y="0"/>
                    </a:lnTo>
                    <a:lnTo>
                      <a:pt x="4" y="0"/>
                    </a:lnTo>
                    <a:lnTo>
                      <a:pt x="5" y="0"/>
                    </a:lnTo>
                    <a:lnTo>
                      <a:pt x="5" y="1"/>
                    </a:lnTo>
                    <a:lnTo>
                      <a:pt x="4" y="1"/>
                    </a:lnTo>
                    <a:lnTo>
                      <a:pt x="4" y="2"/>
                    </a:lnTo>
                    <a:lnTo>
                      <a:pt x="5" y="3"/>
                    </a:lnTo>
                    <a:lnTo>
                      <a:pt x="4" y="3"/>
                    </a:lnTo>
                    <a:lnTo>
                      <a:pt x="2" y="2"/>
                    </a:lnTo>
                    <a:lnTo>
                      <a:pt x="1" y="2"/>
                    </a:lnTo>
                    <a:lnTo>
                      <a:pt x="1" y="3"/>
                    </a:lnTo>
                    <a:lnTo>
                      <a:pt x="0" y="3"/>
                    </a:lnTo>
                    <a:lnTo>
                      <a:pt x="0" y="0"/>
                    </a:lnTo>
                    <a:lnTo>
                      <a:pt x="1" y="1"/>
                    </a:lnTo>
                    <a:lnTo>
                      <a:pt x="2" y="1"/>
                    </a:lnTo>
                    <a:lnTo>
                      <a:pt x="3" y="1"/>
                    </a:lnTo>
                    <a:lnTo>
                      <a:pt x="4" y="1"/>
                    </a:lnTo>
                    <a:lnTo>
                      <a:pt x="4" y="0"/>
                    </a:lnTo>
                    <a:lnTo>
                      <a:pt x="3" y="0"/>
                    </a:lnTo>
                    <a:lnTo>
                      <a:pt x="2" y="0"/>
                    </a:lnTo>
                    <a:lnTo>
                      <a:pt x="1" y="0"/>
                    </a:lnTo>
                    <a:lnTo>
                      <a:pt x="1" y="1"/>
                    </a:lnTo>
                    <a:lnTo>
                      <a:pt x="0" y="0"/>
                    </a:lnTo>
                    <a:close/>
                  </a:path>
                </a:pathLst>
              </a:custGeom>
              <a:solidFill>
                <a:srgbClr val="DEDEDE"/>
              </a:solidFill>
              <a:ln w="9525">
                <a:noFill/>
                <a:round/>
                <a:headEnd/>
                <a:tailEnd/>
              </a:ln>
            </p:spPr>
            <p:txBody>
              <a:bodyPr/>
              <a:lstStyle/>
              <a:p>
                <a:pPr algn="l" rtl="0"/>
                <a:endParaRPr lang="en-US"/>
              </a:p>
            </p:txBody>
          </p:sp>
          <p:sp>
            <p:nvSpPr>
              <p:cNvPr id="24654" name="Freeform 239"/>
              <p:cNvSpPr>
                <a:spLocks/>
              </p:cNvSpPr>
              <p:nvPr/>
            </p:nvSpPr>
            <p:spPr bwMode="auto">
              <a:xfrm>
                <a:off x="2782" y="1921"/>
                <a:ext cx="5" cy="4"/>
              </a:xfrm>
              <a:custGeom>
                <a:avLst/>
                <a:gdLst>
                  <a:gd name="T0" fmla="*/ 1 w 5"/>
                  <a:gd name="T1" fmla="*/ 3 h 4"/>
                  <a:gd name="T2" fmla="*/ 1 w 5"/>
                  <a:gd name="T3" fmla="*/ 3 h 4"/>
                  <a:gd name="T4" fmla="*/ 2 w 5"/>
                  <a:gd name="T5" fmla="*/ 3 h 4"/>
                  <a:gd name="T6" fmla="*/ 2 w 5"/>
                  <a:gd name="T7" fmla="*/ 3 h 4"/>
                  <a:gd name="T8" fmla="*/ 3 w 5"/>
                  <a:gd name="T9" fmla="*/ 3 h 4"/>
                  <a:gd name="T10" fmla="*/ 3 w 5"/>
                  <a:gd name="T11" fmla="*/ 3 h 4"/>
                  <a:gd name="T12" fmla="*/ 3 w 5"/>
                  <a:gd name="T13" fmla="*/ 3 h 4"/>
                  <a:gd name="T14" fmla="*/ 4 w 5"/>
                  <a:gd name="T15" fmla="*/ 3 h 4"/>
                  <a:gd name="T16" fmla="*/ 4 w 5"/>
                  <a:gd name="T17" fmla="*/ 3 h 4"/>
                  <a:gd name="T18" fmla="*/ 3 w 5"/>
                  <a:gd name="T19" fmla="*/ 2 h 4"/>
                  <a:gd name="T20" fmla="*/ 1 w 5"/>
                  <a:gd name="T21" fmla="*/ 2 h 4"/>
                  <a:gd name="T22" fmla="*/ 0 w 5"/>
                  <a:gd name="T23" fmla="*/ 2 h 4"/>
                  <a:gd name="T24" fmla="*/ 0 w 5"/>
                  <a:gd name="T25" fmla="*/ 1 h 4"/>
                  <a:gd name="T26" fmla="*/ 0 w 5"/>
                  <a:gd name="T27" fmla="*/ 1 h 4"/>
                  <a:gd name="T28" fmla="*/ 1 w 5"/>
                  <a:gd name="T29" fmla="*/ 1 h 4"/>
                  <a:gd name="T30" fmla="*/ 2 w 5"/>
                  <a:gd name="T31" fmla="*/ 0 h 4"/>
                  <a:gd name="T32" fmla="*/ 3 w 5"/>
                  <a:gd name="T33" fmla="*/ 0 h 4"/>
                  <a:gd name="T34" fmla="*/ 3 w 5"/>
                  <a:gd name="T35" fmla="*/ 1 h 4"/>
                  <a:gd name="T36" fmla="*/ 4 w 5"/>
                  <a:gd name="T37" fmla="*/ 1 h 4"/>
                  <a:gd name="T38" fmla="*/ 4 w 5"/>
                  <a:gd name="T39" fmla="*/ 1 h 4"/>
                  <a:gd name="T40" fmla="*/ 4 w 5"/>
                  <a:gd name="T41" fmla="*/ 1 h 4"/>
                  <a:gd name="T42" fmla="*/ 3 w 5"/>
                  <a:gd name="T43" fmla="*/ 1 h 4"/>
                  <a:gd name="T44" fmla="*/ 3 w 5"/>
                  <a:gd name="T45" fmla="*/ 1 h 4"/>
                  <a:gd name="T46" fmla="*/ 3 w 5"/>
                  <a:gd name="T47" fmla="*/ 1 h 4"/>
                  <a:gd name="T48" fmla="*/ 2 w 5"/>
                  <a:gd name="T49" fmla="*/ 1 h 4"/>
                  <a:gd name="T50" fmla="*/ 2 w 5"/>
                  <a:gd name="T51" fmla="*/ 1 h 4"/>
                  <a:gd name="T52" fmla="*/ 1 w 5"/>
                  <a:gd name="T53" fmla="*/ 1 h 4"/>
                  <a:gd name="T54" fmla="*/ 1 w 5"/>
                  <a:gd name="T55" fmla="*/ 1 h 4"/>
                  <a:gd name="T56" fmla="*/ 1 w 5"/>
                  <a:gd name="T57" fmla="*/ 2 h 4"/>
                  <a:gd name="T58" fmla="*/ 2 w 5"/>
                  <a:gd name="T59" fmla="*/ 2 h 4"/>
                  <a:gd name="T60" fmla="*/ 4 w 5"/>
                  <a:gd name="T61" fmla="*/ 2 h 4"/>
                  <a:gd name="T62" fmla="*/ 5 w 5"/>
                  <a:gd name="T63" fmla="*/ 2 h 4"/>
                  <a:gd name="T64" fmla="*/ 5 w 5"/>
                  <a:gd name="T65" fmla="*/ 3 h 4"/>
                  <a:gd name="T66" fmla="*/ 4 w 5"/>
                  <a:gd name="T67" fmla="*/ 3 h 4"/>
                  <a:gd name="T68" fmla="*/ 4 w 5"/>
                  <a:gd name="T69" fmla="*/ 4 h 4"/>
                  <a:gd name="T70" fmla="*/ 3 w 5"/>
                  <a:gd name="T71" fmla="*/ 4 h 4"/>
                  <a:gd name="T72" fmla="*/ 2 w 5"/>
                  <a:gd name="T73" fmla="*/ 4 h 4"/>
                  <a:gd name="T74" fmla="*/ 1 w 5"/>
                  <a:gd name="T75" fmla="*/ 4 h 4"/>
                  <a:gd name="T76" fmla="*/ 0 w 5"/>
                  <a:gd name="T77" fmla="*/ 4 h 4"/>
                  <a:gd name="T78" fmla="*/ 0 w 5"/>
                  <a:gd name="T79" fmla="*/ 3 h 4"/>
                  <a:gd name="T80" fmla="*/ 0 w 5"/>
                  <a:gd name="T81" fmla="*/ 3 h 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
                  <a:gd name="T124" fmla="*/ 0 h 4"/>
                  <a:gd name="T125" fmla="*/ 5 w 5"/>
                  <a:gd name="T126" fmla="*/ 4 h 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 h="4">
                    <a:moveTo>
                      <a:pt x="0" y="3"/>
                    </a:moveTo>
                    <a:lnTo>
                      <a:pt x="1" y="3"/>
                    </a:lnTo>
                    <a:lnTo>
                      <a:pt x="2" y="3"/>
                    </a:lnTo>
                    <a:lnTo>
                      <a:pt x="3" y="3"/>
                    </a:lnTo>
                    <a:lnTo>
                      <a:pt x="4" y="3"/>
                    </a:lnTo>
                    <a:lnTo>
                      <a:pt x="3" y="2"/>
                    </a:lnTo>
                    <a:lnTo>
                      <a:pt x="2" y="2"/>
                    </a:lnTo>
                    <a:lnTo>
                      <a:pt x="1" y="2"/>
                    </a:lnTo>
                    <a:lnTo>
                      <a:pt x="0" y="2"/>
                    </a:lnTo>
                    <a:lnTo>
                      <a:pt x="0" y="1"/>
                    </a:lnTo>
                    <a:lnTo>
                      <a:pt x="1" y="1"/>
                    </a:lnTo>
                    <a:lnTo>
                      <a:pt x="2" y="0"/>
                    </a:lnTo>
                    <a:lnTo>
                      <a:pt x="3" y="0"/>
                    </a:lnTo>
                    <a:lnTo>
                      <a:pt x="3" y="1"/>
                    </a:lnTo>
                    <a:lnTo>
                      <a:pt x="4" y="1"/>
                    </a:lnTo>
                    <a:lnTo>
                      <a:pt x="5" y="1"/>
                    </a:lnTo>
                    <a:lnTo>
                      <a:pt x="4" y="1"/>
                    </a:lnTo>
                    <a:lnTo>
                      <a:pt x="3" y="1"/>
                    </a:lnTo>
                    <a:lnTo>
                      <a:pt x="2" y="1"/>
                    </a:lnTo>
                    <a:lnTo>
                      <a:pt x="1" y="1"/>
                    </a:lnTo>
                    <a:lnTo>
                      <a:pt x="1" y="2"/>
                    </a:lnTo>
                    <a:lnTo>
                      <a:pt x="2" y="2"/>
                    </a:lnTo>
                    <a:lnTo>
                      <a:pt x="3" y="2"/>
                    </a:lnTo>
                    <a:lnTo>
                      <a:pt x="4" y="2"/>
                    </a:lnTo>
                    <a:lnTo>
                      <a:pt x="5" y="2"/>
                    </a:lnTo>
                    <a:lnTo>
                      <a:pt x="5" y="3"/>
                    </a:lnTo>
                    <a:lnTo>
                      <a:pt x="4" y="3"/>
                    </a:lnTo>
                    <a:lnTo>
                      <a:pt x="4" y="4"/>
                    </a:lnTo>
                    <a:lnTo>
                      <a:pt x="3" y="4"/>
                    </a:lnTo>
                    <a:lnTo>
                      <a:pt x="2" y="4"/>
                    </a:lnTo>
                    <a:lnTo>
                      <a:pt x="1" y="4"/>
                    </a:lnTo>
                    <a:lnTo>
                      <a:pt x="0" y="4"/>
                    </a:lnTo>
                    <a:lnTo>
                      <a:pt x="0" y="3"/>
                    </a:lnTo>
                    <a:close/>
                  </a:path>
                </a:pathLst>
              </a:custGeom>
              <a:solidFill>
                <a:srgbClr val="DEDEDE"/>
              </a:solidFill>
              <a:ln w="9525">
                <a:noFill/>
                <a:round/>
                <a:headEnd/>
                <a:tailEnd/>
              </a:ln>
            </p:spPr>
            <p:txBody>
              <a:bodyPr/>
              <a:lstStyle/>
              <a:p>
                <a:pPr algn="l" rtl="0"/>
                <a:endParaRPr lang="en-US"/>
              </a:p>
            </p:txBody>
          </p:sp>
          <p:sp>
            <p:nvSpPr>
              <p:cNvPr id="24655" name="Freeform 240"/>
              <p:cNvSpPr>
                <a:spLocks/>
              </p:cNvSpPr>
              <p:nvPr/>
            </p:nvSpPr>
            <p:spPr bwMode="auto">
              <a:xfrm>
                <a:off x="2788" y="1921"/>
                <a:ext cx="5" cy="4"/>
              </a:xfrm>
              <a:custGeom>
                <a:avLst/>
                <a:gdLst>
                  <a:gd name="T0" fmla="*/ 0 w 5"/>
                  <a:gd name="T1" fmla="*/ 0 h 4"/>
                  <a:gd name="T2" fmla="*/ 5 w 5"/>
                  <a:gd name="T3" fmla="*/ 0 h 4"/>
                  <a:gd name="T4" fmla="*/ 5 w 5"/>
                  <a:gd name="T5" fmla="*/ 1 h 4"/>
                  <a:gd name="T6" fmla="*/ 1 w 5"/>
                  <a:gd name="T7" fmla="*/ 1 h 4"/>
                  <a:gd name="T8" fmla="*/ 1 w 5"/>
                  <a:gd name="T9" fmla="*/ 2 h 4"/>
                  <a:gd name="T10" fmla="*/ 3 w 5"/>
                  <a:gd name="T11" fmla="*/ 2 h 4"/>
                  <a:gd name="T12" fmla="*/ 3 w 5"/>
                  <a:gd name="T13" fmla="*/ 2 h 4"/>
                  <a:gd name="T14" fmla="*/ 1 w 5"/>
                  <a:gd name="T15" fmla="*/ 2 h 4"/>
                  <a:gd name="T16" fmla="*/ 1 w 5"/>
                  <a:gd name="T17" fmla="*/ 3 h 4"/>
                  <a:gd name="T18" fmla="*/ 5 w 5"/>
                  <a:gd name="T19" fmla="*/ 3 h 4"/>
                  <a:gd name="T20" fmla="*/ 5 w 5"/>
                  <a:gd name="T21" fmla="*/ 4 h 4"/>
                  <a:gd name="T22" fmla="*/ 0 w 5"/>
                  <a:gd name="T23" fmla="*/ 4 h 4"/>
                  <a:gd name="T24" fmla="*/ 0 w 5"/>
                  <a:gd name="T25" fmla="*/ 0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4"/>
                  <a:gd name="T41" fmla="*/ 5 w 5"/>
                  <a:gd name="T42" fmla="*/ 4 h 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4">
                    <a:moveTo>
                      <a:pt x="0" y="0"/>
                    </a:moveTo>
                    <a:lnTo>
                      <a:pt x="5" y="0"/>
                    </a:lnTo>
                    <a:lnTo>
                      <a:pt x="5" y="1"/>
                    </a:lnTo>
                    <a:lnTo>
                      <a:pt x="1" y="1"/>
                    </a:lnTo>
                    <a:lnTo>
                      <a:pt x="1" y="2"/>
                    </a:lnTo>
                    <a:lnTo>
                      <a:pt x="3" y="2"/>
                    </a:lnTo>
                    <a:lnTo>
                      <a:pt x="1" y="2"/>
                    </a:lnTo>
                    <a:lnTo>
                      <a:pt x="1" y="3"/>
                    </a:lnTo>
                    <a:lnTo>
                      <a:pt x="5" y="3"/>
                    </a:lnTo>
                    <a:lnTo>
                      <a:pt x="5" y="4"/>
                    </a:lnTo>
                    <a:lnTo>
                      <a:pt x="0" y="4"/>
                    </a:lnTo>
                    <a:lnTo>
                      <a:pt x="0" y="0"/>
                    </a:lnTo>
                    <a:close/>
                  </a:path>
                </a:pathLst>
              </a:custGeom>
              <a:solidFill>
                <a:srgbClr val="DEDEDE"/>
              </a:solidFill>
              <a:ln w="9525">
                <a:noFill/>
                <a:round/>
                <a:headEnd/>
                <a:tailEnd/>
              </a:ln>
            </p:spPr>
            <p:txBody>
              <a:bodyPr/>
              <a:lstStyle/>
              <a:p>
                <a:pPr algn="l" rtl="0"/>
                <a:endParaRPr lang="en-US"/>
              </a:p>
            </p:txBody>
          </p:sp>
          <p:sp>
            <p:nvSpPr>
              <p:cNvPr id="24656" name="Freeform 241"/>
              <p:cNvSpPr>
                <a:spLocks/>
              </p:cNvSpPr>
              <p:nvPr/>
            </p:nvSpPr>
            <p:spPr bwMode="auto">
              <a:xfrm>
                <a:off x="2478" y="2244"/>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4657" name="Freeform 242"/>
              <p:cNvSpPr>
                <a:spLocks/>
              </p:cNvSpPr>
              <p:nvPr/>
            </p:nvSpPr>
            <p:spPr bwMode="auto">
              <a:xfrm>
                <a:off x="2815" y="2251"/>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24658" name="Line 243"/>
              <p:cNvSpPr>
                <a:spLocks noChangeShapeType="1"/>
              </p:cNvSpPr>
              <p:nvPr/>
            </p:nvSpPr>
            <p:spPr bwMode="auto">
              <a:xfrm>
                <a:off x="2476" y="2242"/>
                <a:ext cx="337" cy="7"/>
              </a:xfrm>
              <a:prstGeom prst="line">
                <a:avLst/>
              </a:prstGeom>
              <a:noFill/>
              <a:ln w="7938">
                <a:solidFill>
                  <a:srgbClr val="3D4040"/>
                </a:solidFill>
                <a:round/>
                <a:headEnd/>
                <a:tailEnd/>
              </a:ln>
            </p:spPr>
            <p:txBody>
              <a:bodyPr/>
              <a:lstStyle/>
              <a:p>
                <a:pPr algn="l" rtl="0"/>
                <a:endParaRPr lang="en-US"/>
              </a:p>
            </p:txBody>
          </p:sp>
          <p:sp>
            <p:nvSpPr>
              <p:cNvPr id="24659" name="Line 244"/>
              <p:cNvSpPr>
                <a:spLocks noChangeShapeType="1"/>
              </p:cNvSpPr>
              <p:nvPr/>
            </p:nvSpPr>
            <p:spPr bwMode="auto">
              <a:xfrm>
                <a:off x="2476" y="2405"/>
                <a:ext cx="337" cy="12"/>
              </a:xfrm>
              <a:prstGeom prst="line">
                <a:avLst/>
              </a:prstGeom>
              <a:noFill/>
              <a:ln w="7938">
                <a:solidFill>
                  <a:srgbClr val="3D4040"/>
                </a:solidFill>
                <a:round/>
                <a:headEnd/>
                <a:tailEnd/>
              </a:ln>
            </p:spPr>
            <p:txBody>
              <a:bodyPr/>
              <a:lstStyle/>
              <a:p>
                <a:pPr algn="l" rtl="0"/>
                <a:endParaRPr lang="en-US"/>
              </a:p>
            </p:txBody>
          </p:sp>
          <p:sp>
            <p:nvSpPr>
              <p:cNvPr id="24660" name="Freeform 245"/>
              <p:cNvSpPr>
                <a:spLocks/>
              </p:cNvSpPr>
              <p:nvPr/>
            </p:nvSpPr>
            <p:spPr bwMode="auto">
              <a:xfrm>
                <a:off x="2478" y="240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4661" name="Freeform 246"/>
              <p:cNvSpPr>
                <a:spLocks/>
              </p:cNvSpPr>
              <p:nvPr/>
            </p:nvSpPr>
            <p:spPr bwMode="auto">
              <a:xfrm>
                <a:off x="2816" y="2419"/>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040"/>
              </a:solidFill>
              <a:ln w="9525">
                <a:noFill/>
                <a:round/>
                <a:headEnd/>
                <a:tailEnd/>
              </a:ln>
            </p:spPr>
            <p:txBody>
              <a:bodyPr/>
              <a:lstStyle/>
              <a:p>
                <a:pPr algn="l" rtl="0"/>
                <a:endParaRPr lang="en-US"/>
              </a:p>
            </p:txBody>
          </p:sp>
          <p:sp>
            <p:nvSpPr>
              <p:cNvPr id="24662" name="Freeform 247"/>
              <p:cNvSpPr>
                <a:spLocks/>
              </p:cNvSpPr>
              <p:nvPr/>
            </p:nvSpPr>
            <p:spPr bwMode="auto">
              <a:xfrm>
                <a:off x="2478" y="208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040"/>
              </a:solidFill>
              <a:ln w="9525">
                <a:noFill/>
                <a:round/>
                <a:headEnd/>
                <a:tailEnd/>
              </a:ln>
            </p:spPr>
            <p:txBody>
              <a:bodyPr/>
              <a:lstStyle/>
              <a:p>
                <a:pPr algn="l" rtl="0"/>
                <a:endParaRPr lang="en-US"/>
              </a:p>
            </p:txBody>
          </p:sp>
          <p:sp>
            <p:nvSpPr>
              <p:cNvPr id="24663" name="Freeform 248"/>
              <p:cNvSpPr>
                <a:spLocks/>
              </p:cNvSpPr>
              <p:nvPr/>
            </p:nvSpPr>
            <p:spPr bwMode="auto">
              <a:xfrm>
                <a:off x="2812"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4664" name="Line 249"/>
              <p:cNvSpPr>
                <a:spLocks noChangeShapeType="1"/>
              </p:cNvSpPr>
              <p:nvPr/>
            </p:nvSpPr>
            <p:spPr bwMode="auto">
              <a:xfrm>
                <a:off x="2476" y="2079"/>
                <a:ext cx="334" cy="1"/>
              </a:xfrm>
              <a:prstGeom prst="line">
                <a:avLst/>
              </a:prstGeom>
              <a:noFill/>
              <a:ln w="7938">
                <a:solidFill>
                  <a:srgbClr val="3D4040"/>
                </a:solidFill>
                <a:round/>
                <a:headEnd/>
                <a:tailEnd/>
              </a:ln>
            </p:spPr>
            <p:txBody>
              <a:bodyPr/>
              <a:lstStyle/>
              <a:p>
                <a:pPr algn="l" rtl="0"/>
                <a:endParaRPr lang="en-US"/>
              </a:p>
            </p:txBody>
          </p:sp>
          <p:sp>
            <p:nvSpPr>
              <p:cNvPr id="24665" name="Freeform 250"/>
              <p:cNvSpPr>
                <a:spLocks/>
              </p:cNvSpPr>
              <p:nvPr/>
            </p:nvSpPr>
            <p:spPr bwMode="auto">
              <a:xfrm>
                <a:off x="2518" y="2080"/>
                <a:ext cx="243" cy="21"/>
              </a:xfrm>
              <a:custGeom>
                <a:avLst/>
                <a:gdLst>
                  <a:gd name="T0" fmla="*/ 243 w 243"/>
                  <a:gd name="T1" fmla="*/ 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0"/>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4666" name="Freeform 251"/>
              <p:cNvSpPr>
                <a:spLocks/>
              </p:cNvSpPr>
              <p:nvPr/>
            </p:nvSpPr>
            <p:spPr bwMode="auto">
              <a:xfrm>
                <a:off x="2763" y="2082"/>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4667" name="Freeform 252"/>
              <p:cNvSpPr>
                <a:spLocks/>
              </p:cNvSpPr>
              <p:nvPr/>
            </p:nvSpPr>
            <p:spPr bwMode="auto">
              <a:xfrm>
                <a:off x="2520" y="210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4668" name="Freeform 253"/>
              <p:cNvSpPr>
                <a:spLocks/>
              </p:cNvSpPr>
              <p:nvPr/>
            </p:nvSpPr>
            <p:spPr bwMode="auto">
              <a:xfrm>
                <a:off x="2763" y="2124"/>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4669" name="Freeform 254"/>
              <p:cNvSpPr>
                <a:spLocks/>
              </p:cNvSpPr>
              <p:nvPr/>
            </p:nvSpPr>
            <p:spPr bwMode="auto">
              <a:xfrm>
                <a:off x="2520" y="214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4670" name="Freeform 255"/>
              <p:cNvSpPr>
                <a:spLocks/>
              </p:cNvSpPr>
              <p:nvPr/>
            </p:nvSpPr>
            <p:spPr bwMode="auto">
              <a:xfrm>
                <a:off x="2518" y="2121"/>
                <a:ext cx="243" cy="21"/>
              </a:xfrm>
              <a:custGeom>
                <a:avLst/>
                <a:gdLst>
                  <a:gd name="T0" fmla="*/ 243 w 243"/>
                  <a:gd name="T1" fmla="*/ 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4671" name="Line 256"/>
              <p:cNvSpPr>
                <a:spLocks noChangeShapeType="1"/>
              </p:cNvSpPr>
              <p:nvPr/>
            </p:nvSpPr>
            <p:spPr bwMode="auto">
              <a:xfrm>
                <a:off x="2518" y="2162"/>
                <a:ext cx="1" cy="21"/>
              </a:xfrm>
              <a:prstGeom prst="line">
                <a:avLst/>
              </a:prstGeom>
              <a:noFill/>
              <a:ln w="7938">
                <a:solidFill>
                  <a:srgbClr val="3D4040"/>
                </a:solidFill>
                <a:round/>
                <a:headEnd/>
                <a:tailEnd/>
              </a:ln>
            </p:spPr>
            <p:txBody>
              <a:bodyPr/>
              <a:lstStyle/>
              <a:p>
                <a:pPr algn="l" rtl="0"/>
                <a:endParaRPr lang="en-US"/>
              </a:p>
            </p:txBody>
          </p:sp>
          <p:sp>
            <p:nvSpPr>
              <p:cNvPr id="24672" name="Freeform 257"/>
              <p:cNvSpPr>
                <a:spLocks/>
              </p:cNvSpPr>
              <p:nvPr/>
            </p:nvSpPr>
            <p:spPr bwMode="auto">
              <a:xfrm>
                <a:off x="2520" y="2165"/>
                <a:ext cx="1" cy="1"/>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lnTo>
                      <a:pt x="0" y="0"/>
                    </a:lnTo>
                    <a:lnTo>
                      <a:pt x="1" y="0"/>
                    </a:lnTo>
                    <a:close/>
                  </a:path>
                </a:pathLst>
              </a:custGeom>
              <a:solidFill>
                <a:srgbClr val="3D4040"/>
              </a:solidFill>
              <a:ln w="9525">
                <a:noFill/>
                <a:round/>
                <a:headEnd/>
                <a:tailEnd/>
              </a:ln>
            </p:spPr>
            <p:txBody>
              <a:bodyPr/>
              <a:lstStyle/>
              <a:p>
                <a:pPr algn="l" rtl="0"/>
                <a:endParaRPr lang="en-US"/>
              </a:p>
            </p:txBody>
          </p:sp>
          <p:sp>
            <p:nvSpPr>
              <p:cNvPr id="24673" name="Freeform 258"/>
              <p:cNvSpPr>
                <a:spLocks/>
              </p:cNvSpPr>
              <p:nvPr/>
            </p:nvSpPr>
            <p:spPr bwMode="auto">
              <a:xfrm>
                <a:off x="2520" y="2185"/>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4674" name="Freeform 259"/>
              <p:cNvSpPr>
                <a:spLocks/>
              </p:cNvSpPr>
              <p:nvPr/>
            </p:nvSpPr>
            <p:spPr bwMode="auto">
              <a:xfrm>
                <a:off x="2763" y="220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4675" name="Freeform 260"/>
              <p:cNvSpPr>
                <a:spLocks/>
              </p:cNvSpPr>
              <p:nvPr/>
            </p:nvSpPr>
            <p:spPr bwMode="auto">
              <a:xfrm>
                <a:off x="2520" y="2226"/>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4676" name="Freeform 261"/>
              <p:cNvSpPr>
                <a:spLocks/>
              </p:cNvSpPr>
              <p:nvPr/>
            </p:nvSpPr>
            <p:spPr bwMode="auto">
              <a:xfrm>
                <a:off x="2518" y="2204"/>
                <a:ext cx="243" cy="20"/>
              </a:xfrm>
              <a:custGeom>
                <a:avLst/>
                <a:gdLst>
                  <a:gd name="T0" fmla="*/ 243 w 243"/>
                  <a:gd name="T1" fmla="*/ 2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2"/>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4677" name="Freeform 262"/>
              <p:cNvSpPr>
                <a:spLocks/>
              </p:cNvSpPr>
              <p:nvPr/>
            </p:nvSpPr>
            <p:spPr bwMode="auto">
              <a:xfrm>
                <a:off x="2518" y="2244"/>
                <a:ext cx="243" cy="20"/>
              </a:xfrm>
              <a:custGeom>
                <a:avLst/>
                <a:gdLst>
                  <a:gd name="T0" fmla="*/ 243 w 243"/>
                  <a:gd name="T1" fmla="*/ 4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4"/>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4678" name="Freeform 263"/>
              <p:cNvSpPr>
                <a:spLocks/>
              </p:cNvSpPr>
              <p:nvPr/>
            </p:nvSpPr>
            <p:spPr bwMode="auto">
              <a:xfrm>
                <a:off x="2763" y="2250"/>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4679" name="Freeform 264"/>
              <p:cNvSpPr>
                <a:spLocks/>
              </p:cNvSpPr>
              <p:nvPr/>
            </p:nvSpPr>
            <p:spPr bwMode="auto">
              <a:xfrm>
                <a:off x="2520" y="2267"/>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4680" name="Freeform 265"/>
              <p:cNvSpPr>
                <a:spLocks/>
              </p:cNvSpPr>
              <p:nvPr/>
            </p:nvSpPr>
            <p:spPr bwMode="auto">
              <a:xfrm>
                <a:off x="2763" y="229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4681" name="Freeform 266"/>
              <p:cNvSpPr>
                <a:spLocks/>
              </p:cNvSpPr>
              <p:nvPr/>
            </p:nvSpPr>
            <p:spPr bwMode="auto">
              <a:xfrm>
                <a:off x="2520" y="2308"/>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4682" name="Freeform 267"/>
              <p:cNvSpPr>
                <a:spLocks/>
              </p:cNvSpPr>
              <p:nvPr/>
            </p:nvSpPr>
            <p:spPr bwMode="auto">
              <a:xfrm>
                <a:off x="2518" y="2285"/>
                <a:ext cx="243" cy="20"/>
              </a:xfrm>
              <a:custGeom>
                <a:avLst/>
                <a:gdLst>
                  <a:gd name="T0" fmla="*/ 243 w 243"/>
                  <a:gd name="T1" fmla="*/ 5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5"/>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4683" name="Freeform 268"/>
              <p:cNvSpPr>
                <a:spLocks/>
              </p:cNvSpPr>
              <p:nvPr/>
            </p:nvSpPr>
            <p:spPr bwMode="auto">
              <a:xfrm>
                <a:off x="2518" y="2326"/>
                <a:ext cx="243" cy="20"/>
              </a:xfrm>
              <a:custGeom>
                <a:avLst/>
                <a:gdLst>
                  <a:gd name="T0" fmla="*/ 243 w 243"/>
                  <a:gd name="T1" fmla="*/ 6 h 20"/>
                  <a:gd name="T2" fmla="*/ 0 w 243"/>
                  <a:gd name="T3" fmla="*/ 0 h 20"/>
                  <a:gd name="T4" fmla="*/ 0 w 243"/>
                  <a:gd name="T5" fmla="*/ 2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243" y="6"/>
                    </a:moveTo>
                    <a:lnTo>
                      <a:pt x="0" y="0"/>
                    </a:lnTo>
                    <a:lnTo>
                      <a:pt x="0" y="20"/>
                    </a:lnTo>
                  </a:path>
                </a:pathLst>
              </a:custGeom>
              <a:noFill/>
              <a:ln w="7938">
                <a:solidFill>
                  <a:srgbClr val="3D4040"/>
                </a:solidFill>
                <a:prstDash val="solid"/>
                <a:round/>
                <a:headEnd/>
                <a:tailEnd/>
              </a:ln>
            </p:spPr>
            <p:txBody>
              <a:bodyPr/>
              <a:lstStyle/>
              <a:p>
                <a:pPr algn="l" rtl="0"/>
                <a:endParaRPr lang="en-US"/>
              </a:p>
            </p:txBody>
          </p:sp>
          <p:sp>
            <p:nvSpPr>
              <p:cNvPr id="24684" name="Freeform 269"/>
              <p:cNvSpPr>
                <a:spLocks/>
              </p:cNvSpPr>
              <p:nvPr/>
            </p:nvSpPr>
            <p:spPr bwMode="auto">
              <a:xfrm>
                <a:off x="2763" y="233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4685" name="Freeform 270"/>
              <p:cNvSpPr>
                <a:spLocks/>
              </p:cNvSpPr>
              <p:nvPr/>
            </p:nvSpPr>
            <p:spPr bwMode="auto">
              <a:xfrm>
                <a:off x="2520" y="2349"/>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4686" name="Freeform 271"/>
              <p:cNvSpPr>
                <a:spLocks/>
              </p:cNvSpPr>
              <p:nvPr/>
            </p:nvSpPr>
            <p:spPr bwMode="auto">
              <a:xfrm>
                <a:off x="2763" y="237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4687" name="Freeform 272"/>
              <p:cNvSpPr>
                <a:spLocks/>
              </p:cNvSpPr>
              <p:nvPr/>
            </p:nvSpPr>
            <p:spPr bwMode="auto">
              <a:xfrm>
                <a:off x="2520" y="2390"/>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4688" name="Freeform 273"/>
              <p:cNvSpPr>
                <a:spLocks/>
              </p:cNvSpPr>
              <p:nvPr/>
            </p:nvSpPr>
            <p:spPr bwMode="auto">
              <a:xfrm>
                <a:off x="2518" y="2367"/>
                <a:ext cx="243" cy="21"/>
              </a:xfrm>
              <a:custGeom>
                <a:avLst/>
                <a:gdLst>
                  <a:gd name="T0" fmla="*/ 243 w 243"/>
                  <a:gd name="T1" fmla="*/ 7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7"/>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4689" name="Freeform 274"/>
              <p:cNvSpPr>
                <a:spLocks/>
              </p:cNvSpPr>
              <p:nvPr/>
            </p:nvSpPr>
            <p:spPr bwMode="auto">
              <a:xfrm>
                <a:off x="2518" y="2408"/>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4690" name="Freeform 275"/>
              <p:cNvSpPr>
                <a:spLocks/>
              </p:cNvSpPr>
              <p:nvPr/>
            </p:nvSpPr>
            <p:spPr bwMode="auto">
              <a:xfrm>
                <a:off x="2763" y="2417"/>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4691" name="Freeform 276"/>
              <p:cNvSpPr>
                <a:spLocks/>
              </p:cNvSpPr>
              <p:nvPr/>
            </p:nvSpPr>
            <p:spPr bwMode="auto">
              <a:xfrm>
                <a:off x="2520" y="2431"/>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4692" name="Freeform 277"/>
              <p:cNvSpPr>
                <a:spLocks/>
              </p:cNvSpPr>
              <p:nvPr/>
            </p:nvSpPr>
            <p:spPr bwMode="auto">
              <a:xfrm>
                <a:off x="2763" y="245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4693" name="Freeform 278"/>
              <p:cNvSpPr>
                <a:spLocks/>
              </p:cNvSpPr>
              <p:nvPr/>
            </p:nvSpPr>
            <p:spPr bwMode="auto">
              <a:xfrm>
                <a:off x="2520" y="2472"/>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4694" name="Freeform 279"/>
              <p:cNvSpPr>
                <a:spLocks/>
              </p:cNvSpPr>
              <p:nvPr/>
            </p:nvSpPr>
            <p:spPr bwMode="auto">
              <a:xfrm>
                <a:off x="2518" y="2449"/>
                <a:ext cx="243" cy="21"/>
              </a:xfrm>
              <a:custGeom>
                <a:avLst/>
                <a:gdLst>
                  <a:gd name="T0" fmla="*/ 243 w 243"/>
                  <a:gd name="T1" fmla="*/ 8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8"/>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4695" name="Freeform 280"/>
              <p:cNvSpPr>
                <a:spLocks/>
              </p:cNvSpPr>
              <p:nvPr/>
            </p:nvSpPr>
            <p:spPr bwMode="auto">
              <a:xfrm>
                <a:off x="2518" y="2490"/>
                <a:ext cx="243" cy="21"/>
              </a:xfrm>
              <a:custGeom>
                <a:avLst/>
                <a:gdLst>
                  <a:gd name="T0" fmla="*/ 243 w 243"/>
                  <a:gd name="T1" fmla="*/ 10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0"/>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4696" name="Freeform 281"/>
              <p:cNvSpPr>
                <a:spLocks/>
              </p:cNvSpPr>
              <p:nvPr/>
            </p:nvSpPr>
            <p:spPr bwMode="auto">
              <a:xfrm>
                <a:off x="2763" y="250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4697" name="Freeform 282"/>
              <p:cNvSpPr>
                <a:spLocks/>
              </p:cNvSpPr>
              <p:nvPr/>
            </p:nvSpPr>
            <p:spPr bwMode="auto">
              <a:xfrm>
                <a:off x="2520" y="2513"/>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4698" name="Freeform 283"/>
              <p:cNvSpPr>
                <a:spLocks/>
              </p:cNvSpPr>
              <p:nvPr/>
            </p:nvSpPr>
            <p:spPr bwMode="auto">
              <a:xfrm>
                <a:off x="2763" y="254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3D4040"/>
              </a:solidFill>
              <a:ln w="9525">
                <a:noFill/>
                <a:round/>
                <a:headEnd/>
                <a:tailEnd/>
              </a:ln>
            </p:spPr>
            <p:txBody>
              <a:bodyPr/>
              <a:lstStyle/>
              <a:p>
                <a:pPr algn="l" rtl="0"/>
                <a:endParaRPr lang="en-US"/>
              </a:p>
            </p:txBody>
          </p:sp>
          <p:sp>
            <p:nvSpPr>
              <p:cNvPr id="24699" name="Freeform 284"/>
              <p:cNvSpPr>
                <a:spLocks/>
              </p:cNvSpPr>
              <p:nvPr/>
            </p:nvSpPr>
            <p:spPr bwMode="auto">
              <a:xfrm>
                <a:off x="2520" y="2554"/>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3D4040"/>
              </a:solidFill>
              <a:ln w="9525">
                <a:noFill/>
                <a:round/>
                <a:headEnd/>
                <a:tailEnd/>
              </a:ln>
            </p:spPr>
            <p:txBody>
              <a:bodyPr/>
              <a:lstStyle/>
              <a:p>
                <a:pPr algn="l" rtl="0"/>
                <a:endParaRPr lang="en-US"/>
              </a:p>
            </p:txBody>
          </p:sp>
          <p:sp>
            <p:nvSpPr>
              <p:cNvPr id="24700" name="Freeform 285"/>
              <p:cNvSpPr>
                <a:spLocks/>
              </p:cNvSpPr>
              <p:nvPr/>
            </p:nvSpPr>
            <p:spPr bwMode="auto">
              <a:xfrm>
                <a:off x="2518" y="2531"/>
                <a:ext cx="243" cy="21"/>
              </a:xfrm>
              <a:custGeom>
                <a:avLst/>
                <a:gdLst>
                  <a:gd name="T0" fmla="*/ 243 w 243"/>
                  <a:gd name="T1" fmla="*/ 11 h 21"/>
                  <a:gd name="T2" fmla="*/ 0 w 243"/>
                  <a:gd name="T3" fmla="*/ 0 h 21"/>
                  <a:gd name="T4" fmla="*/ 0 w 243"/>
                  <a:gd name="T5" fmla="*/ 21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243" y="11"/>
                    </a:moveTo>
                    <a:lnTo>
                      <a:pt x="0" y="0"/>
                    </a:lnTo>
                    <a:lnTo>
                      <a:pt x="0" y="21"/>
                    </a:lnTo>
                  </a:path>
                </a:pathLst>
              </a:custGeom>
              <a:noFill/>
              <a:ln w="7938">
                <a:solidFill>
                  <a:srgbClr val="3D4040"/>
                </a:solidFill>
                <a:prstDash val="solid"/>
                <a:round/>
                <a:headEnd/>
                <a:tailEnd/>
              </a:ln>
            </p:spPr>
            <p:txBody>
              <a:bodyPr/>
              <a:lstStyle/>
              <a:p>
                <a:pPr algn="l" rtl="0"/>
                <a:endParaRPr lang="en-US"/>
              </a:p>
            </p:txBody>
          </p:sp>
          <p:sp>
            <p:nvSpPr>
              <p:cNvPr id="24701" name="Line 286"/>
              <p:cNvSpPr>
                <a:spLocks noChangeShapeType="1"/>
              </p:cNvSpPr>
              <p:nvPr/>
            </p:nvSpPr>
            <p:spPr bwMode="auto">
              <a:xfrm flipH="1" flipV="1">
                <a:off x="2476" y="2619"/>
                <a:ext cx="335" cy="16"/>
              </a:xfrm>
              <a:prstGeom prst="line">
                <a:avLst/>
              </a:prstGeom>
              <a:noFill/>
              <a:ln w="7938">
                <a:solidFill>
                  <a:srgbClr val="3D4C63"/>
                </a:solidFill>
                <a:round/>
                <a:headEnd/>
                <a:tailEnd/>
              </a:ln>
            </p:spPr>
            <p:txBody>
              <a:bodyPr/>
              <a:lstStyle/>
              <a:p>
                <a:pPr algn="l" rtl="0"/>
                <a:endParaRPr lang="en-US"/>
              </a:p>
            </p:txBody>
          </p:sp>
          <p:sp>
            <p:nvSpPr>
              <p:cNvPr id="24702" name="Freeform 287"/>
              <p:cNvSpPr>
                <a:spLocks/>
              </p:cNvSpPr>
              <p:nvPr/>
            </p:nvSpPr>
            <p:spPr bwMode="auto">
              <a:xfrm>
                <a:off x="2814" y="2637"/>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3D4C63"/>
              </a:solidFill>
              <a:ln w="9525">
                <a:noFill/>
                <a:round/>
                <a:headEnd/>
                <a:tailEnd/>
              </a:ln>
            </p:spPr>
            <p:txBody>
              <a:bodyPr/>
              <a:lstStyle/>
              <a:p>
                <a:pPr algn="l" rtl="0"/>
                <a:endParaRPr lang="en-US"/>
              </a:p>
            </p:txBody>
          </p:sp>
          <p:sp>
            <p:nvSpPr>
              <p:cNvPr id="24703" name="Freeform 288"/>
              <p:cNvSpPr>
                <a:spLocks/>
              </p:cNvSpPr>
              <p:nvPr/>
            </p:nvSpPr>
            <p:spPr bwMode="auto">
              <a:xfrm>
                <a:off x="2478" y="262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3D4C63"/>
              </a:solidFill>
              <a:ln w="9525">
                <a:noFill/>
                <a:round/>
                <a:headEnd/>
                <a:tailEnd/>
              </a:ln>
            </p:spPr>
            <p:txBody>
              <a:bodyPr/>
              <a:lstStyle/>
              <a:p>
                <a:pPr algn="l" rtl="0"/>
                <a:endParaRPr lang="en-US"/>
              </a:p>
            </p:txBody>
          </p:sp>
          <p:sp>
            <p:nvSpPr>
              <p:cNvPr id="24704" name="Freeform 289"/>
              <p:cNvSpPr>
                <a:spLocks/>
              </p:cNvSpPr>
              <p:nvPr/>
            </p:nvSpPr>
            <p:spPr bwMode="auto">
              <a:xfrm>
                <a:off x="2520" y="210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705" name="Freeform 290"/>
              <p:cNvSpPr>
                <a:spLocks/>
              </p:cNvSpPr>
              <p:nvPr/>
            </p:nvSpPr>
            <p:spPr bwMode="auto">
              <a:xfrm>
                <a:off x="2762" y="2083"/>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4706" name="Freeform 291"/>
              <p:cNvSpPr>
                <a:spLocks/>
              </p:cNvSpPr>
              <p:nvPr/>
            </p:nvSpPr>
            <p:spPr bwMode="auto">
              <a:xfrm>
                <a:off x="2518" y="2080"/>
                <a:ext cx="243" cy="22"/>
              </a:xfrm>
              <a:custGeom>
                <a:avLst/>
                <a:gdLst>
                  <a:gd name="T0" fmla="*/ 0 w 243"/>
                  <a:gd name="T1" fmla="*/ 21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21"/>
                    </a:moveTo>
                    <a:lnTo>
                      <a:pt x="243" y="22"/>
                    </a:lnTo>
                    <a:lnTo>
                      <a:pt x="243" y="0"/>
                    </a:lnTo>
                  </a:path>
                </a:pathLst>
              </a:custGeom>
              <a:noFill/>
              <a:ln w="7938">
                <a:solidFill>
                  <a:srgbClr val="E2E5E5"/>
                </a:solidFill>
                <a:prstDash val="solid"/>
                <a:round/>
                <a:headEnd/>
                <a:tailEnd/>
              </a:ln>
            </p:spPr>
            <p:txBody>
              <a:bodyPr/>
              <a:lstStyle/>
              <a:p>
                <a:pPr algn="l" rtl="0"/>
                <a:endParaRPr lang="en-US"/>
              </a:p>
            </p:txBody>
          </p:sp>
          <p:sp>
            <p:nvSpPr>
              <p:cNvPr id="24707" name="Freeform 292"/>
              <p:cNvSpPr>
                <a:spLocks/>
              </p:cNvSpPr>
              <p:nvPr/>
            </p:nvSpPr>
            <p:spPr bwMode="auto">
              <a:xfrm>
                <a:off x="2518" y="2122"/>
                <a:ext cx="243" cy="21"/>
              </a:xfrm>
              <a:custGeom>
                <a:avLst/>
                <a:gdLst>
                  <a:gd name="T0" fmla="*/ 0 w 243"/>
                  <a:gd name="T1" fmla="*/ 2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20"/>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4708" name="Freeform 293"/>
              <p:cNvSpPr>
                <a:spLocks/>
              </p:cNvSpPr>
              <p:nvPr/>
            </p:nvSpPr>
            <p:spPr bwMode="auto">
              <a:xfrm>
                <a:off x="2520" y="214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709" name="Freeform 294"/>
              <p:cNvSpPr>
                <a:spLocks/>
              </p:cNvSpPr>
              <p:nvPr/>
            </p:nvSpPr>
            <p:spPr bwMode="auto">
              <a:xfrm>
                <a:off x="2762" y="2125"/>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4710" name="Freeform 295"/>
              <p:cNvSpPr>
                <a:spLocks/>
              </p:cNvSpPr>
              <p:nvPr/>
            </p:nvSpPr>
            <p:spPr bwMode="auto">
              <a:xfrm>
                <a:off x="2520" y="2185"/>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pPr algn="l" rtl="0"/>
                <a:endParaRPr lang="en-US"/>
              </a:p>
            </p:txBody>
          </p:sp>
          <p:sp>
            <p:nvSpPr>
              <p:cNvPr id="24711" name="Freeform 296"/>
              <p:cNvSpPr>
                <a:spLocks/>
              </p:cNvSpPr>
              <p:nvPr/>
            </p:nvSpPr>
            <p:spPr bwMode="auto">
              <a:xfrm>
                <a:off x="2762" y="2167"/>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4712" name="Freeform 297"/>
              <p:cNvSpPr>
                <a:spLocks/>
              </p:cNvSpPr>
              <p:nvPr/>
            </p:nvSpPr>
            <p:spPr bwMode="auto">
              <a:xfrm>
                <a:off x="2518" y="2164"/>
                <a:ext cx="243" cy="21"/>
              </a:xfrm>
              <a:custGeom>
                <a:avLst/>
                <a:gdLst>
                  <a:gd name="T0" fmla="*/ 0 w 243"/>
                  <a:gd name="T1" fmla="*/ 19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9"/>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4713" name="Freeform 298"/>
              <p:cNvSpPr>
                <a:spLocks/>
              </p:cNvSpPr>
              <p:nvPr/>
            </p:nvSpPr>
            <p:spPr bwMode="auto">
              <a:xfrm>
                <a:off x="2518" y="2206"/>
                <a:ext cx="243" cy="21"/>
              </a:xfrm>
              <a:custGeom>
                <a:avLst/>
                <a:gdLst>
                  <a:gd name="T0" fmla="*/ 0 w 243"/>
                  <a:gd name="T1" fmla="*/ 18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8"/>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4714" name="Freeform 299"/>
              <p:cNvSpPr>
                <a:spLocks/>
              </p:cNvSpPr>
              <p:nvPr/>
            </p:nvSpPr>
            <p:spPr bwMode="auto">
              <a:xfrm>
                <a:off x="2520" y="222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715" name="Freeform 300"/>
              <p:cNvSpPr>
                <a:spLocks/>
              </p:cNvSpPr>
              <p:nvPr/>
            </p:nvSpPr>
            <p:spPr bwMode="auto">
              <a:xfrm>
                <a:off x="2762" y="2209"/>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4716" name="Freeform 301"/>
              <p:cNvSpPr>
                <a:spLocks/>
              </p:cNvSpPr>
              <p:nvPr/>
            </p:nvSpPr>
            <p:spPr bwMode="auto">
              <a:xfrm>
                <a:off x="2520" y="226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717" name="Freeform 302"/>
              <p:cNvSpPr>
                <a:spLocks/>
              </p:cNvSpPr>
              <p:nvPr/>
            </p:nvSpPr>
            <p:spPr bwMode="auto">
              <a:xfrm>
                <a:off x="2762" y="2251"/>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4718" name="Freeform 303"/>
              <p:cNvSpPr>
                <a:spLocks/>
              </p:cNvSpPr>
              <p:nvPr/>
            </p:nvSpPr>
            <p:spPr bwMode="auto">
              <a:xfrm>
                <a:off x="2518" y="2248"/>
                <a:ext cx="243" cy="21"/>
              </a:xfrm>
              <a:custGeom>
                <a:avLst/>
                <a:gdLst>
                  <a:gd name="T0" fmla="*/ 0 w 243"/>
                  <a:gd name="T1" fmla="*/ 16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6"/>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4719" name="Freeform 304"/>
              <p:cNvSpPr>
                <a:spLocks/>
              </p:cNvSpPr>
              <p:nvPr/>
            </p:nvSpPr>
            <p:spPr bwMode="auto">
              <a:xfrm>
                <a:off x="2518" y="2290"/>
                <a:ext cx="243" cy="20"/>
              </a:xfrm>
              <a:custGeom>
                <a:avLst/>
                <a:gdLst>
                  <a:gd name="T0" fmla="*/ 0 w 243"/>
                  <a:gd name="T1" fmla="*/ 15 h 20"/>
                  <a:gd name="T2" fmla="*/ 243 w 243"/>
                  <a:gd name="T3" fmla="*/ 20 h 20"/>
                  <a:gd name="T4" fmla="*/ 243 w 243"/>
                  <a:gd name="T5" fmla="*/ 0 h 20"/>
                  <a:gd name="T6" fmla="*/ 0 60000 65536"/>
                  <a:gd name="T7" fmla="*/ 0 60000 65536"/>
                  <a:gd name="T8" fmla="*/ 0 60000 65536"/>
                  <a:gd name="T9" fmla="*/ 0 w 243"/>
                  <a:gd name="T10" fmla="*/ 0 h 20"/>
                  <a:gd name="T11" fmla="*/ 243 w 243"/>
                  <a:gd name="T12" fmla="*/ 20 h 20"/>
                </a:gdLst>
                <a:ahLst/>
                <a:cxnLst>
                  <a:cxn ang="T6">
                    <a:pos x="T0" y="T1"/>
                  </a:cxn>
                  <a:cxn ang="T7">
                    <a:pos x="T2" y="T3"/>
                  </a:cxn>
                  <a:cxn ang="T8">
                    <a:pos x="T4" y="T5"/>
                  </a:cxn>
                </a:cxnLst>
                <a:rect l="T9" t="T10" r="T11" b="T12"/>
                <a:pathLst>
                  <a:path w="243" h="20">
                    <a:moveTo>
                      <a:pt x="0" y="15"/>
                    </a:moveTo>
                    <a:lnTo>
                      <a:pt x="243" y="20"/>
                    </a:lnTo>
                    <a:lnTo>
                      <a:pt x="243" y="0"/>
                    </a:lnTo>
                  </a:path>
                </a:pathLst>
              </a:custGeom>
              <a:noFill/>
              <a:ln w="7938">
                <a:solidFill>
                  <a:srgbClr val="E2E5E5"/>
                </a:solidFill>
                <a:prstDash val="solid"/>
                <a:round/>
                <a:headEnd/>
                <a:tailEnd/>
              </a:ln>
            </p:spPr>
            <p:txBody>
              <a:bodyPr/>
              <a:lstStyle/>
              <a:p>
                <a:pPr algn="l" rtl="0"/>
                <a:endParaRPr lang="en-US"/>
              </a:p>
            </p:txBody>
          </p:sp>
          <p:sp>
            <p:nvSpPr>
              <p:cNvPr id="24720" name="Freeform 305"/>
              <p:cNvSpPr>
                <a:spLocks/>
              </p:cNvSpPr>
              <p:nvPr/>
            </p:nvSpPr>
            <p:spPr bwMode="auto">
              <a:xfrm>
                <a:off x="2520" y="2307"/>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721" name="Freeform 306"/>
              <p:cNvSpPr>
                <a:spLocks/>
              </p:cNvSpPr>
              <p:nvPr/>
            </p:nvSpPr>
            <p:spPr bwMode="auto">
              <a:xfrm>
                <a:off x="2762" y="229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4722" name="Freeform 307"/>
              <p:cNvSpPr>
                <a:spLocks/>
              </p:cNvSpPr>
              <p:nvPr/>
            </p:nvSpPr>
            <p:spPr bwMode="auto">
              <a:xfrm>
                <a:off x="2520" y="23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723" name="Freeform 308"/>
              <p:cNvSpPr>
                <a:spLocks/>
              </p:cNvSpPr>
              <p:nvPr/>
            </p:nvSpPr>
            <p:spPr bwMode="auto">
              <a:xfrm>
                <a:off x="2762" y="233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4724" name="Freeform 309"/>
              <p:cNvSpPr>
                <a:spLocks/>
              </p:cNvSpPr>
              <p:nvPr/>
            </p:nvSpPr>
            <p:spPr bwMode="auto">
              <a:xfrm>
                <a:off x="2518" y="2332"/>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4725" name="Freeform 310"/>
              <p:cNvSpPr>
                <a:spLocks/>
              </p:cNvSpPr>
              <p:nvPr/>
            </p:nvSpPr>
            <p:spPr bwMode="auto">
              <a:xfrm>
                <a:off x="2518" y="2374"/>
                <a:ext cx="243" cy="21"/>
              </a:xfrm>
              <a:custGeom>
                <a:avLst/>
                <a:gdLst>
                  <a:gd name="T0" fmla="*/ 0 w 243"/>
                  <a:gd name="T1" fmla="*/ 14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4"/>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4726" name="Freeform 311"/>
              <p:cNvSpPr>
                <a:spLocks/>
              </p:cNvSpPr>
              <p:nvPr/>
            </p:nvSpPr>
            <p:spPr bwMode="auto">
              <a:xfrm>
                <a:off x="2520" y="2389"/>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727" name="Freeform 312"/>
              <p:cNvSpPr>
                <a:spLocks/>
              </p:cNvSpPr>
              <p:nvPr/>
            </p:nvSpPr>
            <p:spPr bwMode="auto">
              <a:xfrm>
                <a:off x="2762" y="2376"/>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4728" name="Freeform 313"/>
              <p:cNvSpPr>
                <a:spLocks/>
              </p:cNvSpPr>
              <p:nvPr/>
            </p:nvSpPr>
            <p:spPr bwMode="auto">
              <a:xfrm>
                <a:off x="2520" y="2430"/>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729" name="Freeform 314"/>
              <p:cNvSpPr>
                <a:spLocks/>
              </p:cNvSpPr>
              <p:nvPr/>
            </p:nvSpPr>
            <p:spPr bwMode="auto">
              <a:xfrm>
                <a:off x="2762" y="2418"/>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4730" name="Freeform 315"/>
              <p:cNvSpPr>
                <a:spLocks/>
              </p:cNvSpPr>
              <p:nvPr/>
            </p:nvSpPr>
            <p:spPr bwMode="auto">
              <a:xfrm>
                <a:off x="2518" y="2416"/>
                <a:ext cx="243" cy="21"/>
              </a:xfrm>
              <a:custGeom>
                <a:avLst/>
                <a:gdLst>
                  <a:gd name="T0" fmla="*/ 0 w 243"/>
                  <a:gd name="T1" fmla="*/ 13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3"/>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4731" name="Freeform 316"/>
              <p:cNvSpPr>
                <a:spLocks/>
              </p:cNvSpPr>
              <p:nvPr/>
            </p:nvSpPr>
            <p:spPr bwMode="auto">
              <a:xfrm>
                <a:off x="2518" y="2457"/>
                <a:ext cx="243" cy="22"/>
              </a:xfrm>
              <a:custGeom>
                <a:avLst/>
                <a:gdLst>
                  <a:gd name="T0" fmla="*/ 0 w 243"/>
                  <a:gd name="T1" fmla="*/ 13 h 22"/>
                  <a:gd name="T2" fmla="*/ 243 w 243"/>
                  <a:gd name="T3" fmla="*/ 22 h 22"/>
                  <a:gd name="T4" fmla="*/ 243 w 243"/>
                  <a:gd name="T5" fmla="*/ 0 h 22"/>
                  <a:gd name="T6" fmla="*/ 0 60000 65536"/>
                  <a:gd name="T7" fmla="*/ 0 60000 65536"/>
                  <a:gd name="T8" fmla="*/ 0 60000 65536"/>
                  <a:gd name="T9" fmla="*/ 0 w 243"/>
                  <a:gd name="T10" fmla="*/ 0 h 22"/>
                  <a:gd name="T11" fmla="*/ 243 w 243"/>
                  <a:gd name="T12" fmla="*/ 22 h 22"/>
                </a:gdLst>
                <a:ahLst/>
                <a:cxnLst>
                  <a:cxn ang="T6">
                    <a:pos x="T0" y="T1"/>
                  </a:cxn>
                  <a:cxn ang="T7">
                    <a:pos x="T2" y="T3"/>
                  </a:cxn>
                  <a:cxn ang="T8">
                    <a:pos x="T4" y="T5"/>
                  </a:cxn>
                </a:cxnLst>
                <a:rect l="T9" t="T10" r="T11" b="T12"/>
                <a:pathLst>
                  <a:path w="243" h="22">
                    <a:moveTo>
                      <a:pt x="0" y="13"/>
                    </a:moveTo>
                    <a:lnTo>
                      <a:pt x="243" y="22"/>
                    </a:lnTo>
                    <a:lnTo>
                      <a:pt x="243" y="0"/>
                    </a:lnTo>
                  </a:path>
                </a:pathLst>
              </a:custGeom>
              <a:noFill/>
              <a:ln w="7938">
                <a:solidFill>
                  <a:srgbClr val="E2E5E5"/>
                </a:solidFill>
                <a:prstDash val="solid"/>
                <a:round/>
                <a:headEnd/>
                <a:tailEnd/>
              </a:ln>
            </p:spPr>
            <p:txBody>
              <a:bodyPr/>
              <a:lstStyle/>
              <a:p>
                <a:pPr algn="l" rtl="0"/>
                <a:endParaRPr lang="en-US"/>
              </a:p>
            </p:txBody>
          </p:sp>
          <p:sp>
            <p:nvSpPr>
              <p:cNvPr id="24732" name="Freeform 317"/>
              <p:cNvSpPr>
                <a:spLocks/>
              </p:cNvSpPr>
              <p:nvPr/>
            </p:nvSpPr>
            <p:spPr bwMode="auto">
              <a:xfrm>
                <a:off x="2520" y="247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733" name="Freeform 318"/>
              <p:cNvSpPr>
                <a:spLocks/>
              </p:cNvSpPr>
              <p:nvPr/>
            </p:nvSpPr>
            <p:spPr bwMode="auto">
              <a:xfrm>
                <a:off x="2762" y="2460"/>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4734" name="Freeform 319"/>
              <p:cNvSpPr>
                <a:spLocks/>
              </p:cNvSpPr>
              <p:nvPr/>
            </p:nvSpPr>
            <p:spPr bwMode="auto">
              <a:xfrm>
                <a:off x="2520" y="2512"/>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735" name="Freeform 320"/>
              <p:cNvSpPr>
                <a:spLocks/>
              </p:cNvSpPr>
              <p:nvPr/>
            </p:nvSpPr>
            <p:spPr bwMode="auto">
              <a:xfrm>
                <a:off x="2762" y="2502"/>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4736" name="Freeform 321"/>
              <p:cNvSpPr>
                <a:spLocks/>
              </p:cNvSpPr>
              <p:nvPr/>
            </p:nvSpPr>
            <p:spPr bwMode="auto">
              <a:xfrm>
                <a:off x="2518" y="2500"/>
                <a:ext cx="243" cy="21"/>
              </a:xfrm>
              <a:custGeom>
                <a:avLst/>
                <a:gdLst>
                  <a:gd name="T0" fmla="*/ 0 w 243"/>
                  <a:gd name="T1" fmla="*/ 11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1"/>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4737" name="Freeform 322"/>
              <p:cNvSpPr>
                <a:spLocks/>
              </p:cNvSpPr>
              <p:nvPr/>
            </p:nvSpPr>
            <p:spPr bwMode="auto">
              <a:xfrm>
                <a:off x="2518" y="2542"/>
                <a:ext cx="243" cy="21"/>
              </a:xfrm>
              <a:custGeom>
                <a:avLst/>
                <a:gdLst>
                  <a:gd name="T0" fmla="*/ 0 w 243"/>
                  <a:gd name="T1" fmla="*/ 10 h 21"/>
                  <a:gd name="T2" fmla="*/ 243 w 243"/>
                  <a:gd name="T3" fmla="*/ 21 h 21"/>
                  <a:gd name="T4" fmla="*/ 243 w 243"/>
                  <a:gd name="T5" fmla="*/ 0 h 21"/>
                  <a:gd name="T6" fmla="*/ 0 60000 65536"/>
                  <a:gd name="T7" fmla="*/ 0 60000 65536"/>
                  <a:gd name="T8" fmla="*/ 0 60000 65536"/>
                  <a:gd name="T9" fmla="*/ 0 w 243"/>
                  <a:gd name="T10" fmla="*/ 0 h 21"/>
                  <a:gd name="T11" fmla="*/ 243 w 243"/>
                  <a:gd name="T12" fmla="*/ 21 h 21"/>
                </a:gdLst>
                <a:ahLst/>
                <a:cxnLst>
                  <a:cxn ang="T6">
                    <a:pos x="T0" y="T1"/>
                  </a:cxn>
                  <a:cxn ang="T7">
                    <a:pos x="T2" y="T3"/>
                  </a:cxn>
                  <a:cxn ang="T8">
                    <a:pos x="T4" y="T5"/>
                  </a:cxn>
                </a:cxnLst>
                <a:rect l="T9" t="T10" r="T11" b="T12"/>
                <a:pathLst>
                  <a:path w="243" h="21">
                    <a:moveTo>
                      <a:pt x="0" y="10"/>
                    </a:moveTo>
                    <a:lnTo>
                      <a:pt x="243" y="21"/>
                    </a:lnTo>
                    <a:lnTo>
                      <a:pt x="243" y="0"/>
                    </a:lnTo>
                  </a:path>
                </a:pathLst>
              </a:custGeom>
              <a:noFill/>
              <a:ln w="7938">
                <a:solidFill>
                  <a:srgbClr val="E2E5E5"/>
                </a:solidFill>
                <a:prstDash val="solid"/>
                <a:round/>
                <a:headEnd/>
                <a:tailEnd/>
              </a:ln>
            </p:spPr>
            <p:txBody>
              <a:bodyPr/>
              <a:lstStyle/>
              <a:p>
                <a:pPr algn="l" rtl="0"/>
                <a:endParaRPr lang="en-US"/>
              </a:p>
            </p:txBody>
          </p:sp>
          <p:sp>
            <p:nvSpPr>
              <p:cNvPr id="24738" name="Freeform 323"/>
              <p:cNvSpPr>
                <a:spLocks/>
              </p:cNvSpPr>
              <p:nvPr/>
            </p:nvSpPr>
            <p:spPr bwMode="auto">
              <a:xfrm>
                <a:off x="2520" y="2553"/>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739" name="Freeform 324"/>
              <p:cNvSpPr>
                <a:spLocks/>
              </p:cNvSpPr>
              <p:nvPr/>
            </p:nvSpPr>
            <p:spPr bwMode="auto">
              <a:xfrm>
                <a:off x="2762" y="2544"/>
                <a:ext cx="2" cy="1"/>
              </a:xfrm>
              <a:custGeom>
                <a:avLst/>
                <a:gdLst>
                  <a:gd name="T0" fmla="*/ 2 w 2"/>
                  <a:gd name="T1" fmla="*/ 0 h 1"/>
                  <a:gd name="T2" fmla="*/ 0 w 2"/>
                  <a:gd name="T3" fmla="*/ 0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0"/>
                    </a:lnTo>
                    <a:lnTo>
                      <a:pt x="2" y="0"/>
                    </a:lnTo>
                    <a:close/>
                  </a:path>
                </a:pathLst>
              </a:custGeom>
              <a:solidFill>
                <a:srgbClr val="E2E5E5"/>
              </a:solidFill>
              <a:ln w="9525">
                <a:noFill/>
                <a:round/>
                <a:headEnd/>
                <a:tailEnd/>
              </a:ln>
            </p:spPr>
            <p:txBody>
              <a:bodyPr/>
              <a:lstStyle/>
              <a:p>
                <a:pPr algn="l" rtl="0"/>
                <a:endParaRPr lang="en-US"/>
              </a:p>
            </p:txBody>
          </p:sp>
          <p:sp>
            <p:nvSpPr>
              <p:cNvPr id="24740" name="Freeform 325"/>
              <p:cNvSpPr>
                <a:spLocks/>
              </p:cNvSpPr>
              <p:nvPr/>
            </p:nvSpPr>
            <p:spPr bwMode="auto">
              <a:xfrm>
                <a:off x="2484" y="2248"/>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741" name="Freeform 326"/>
              <p:cNvSpPr>
                <a:spLocks/>
              </p:cNvSpPr>
              <p:nvPr/>
            </p:nvSpPr>
            <p:spPr bwMode="auto">
              <a:xfrm>
                <a:off x="2518" y="2249"/>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742" name="Line 327"/>
              <p:cNvSpPr>
                <a:spLocks noChangeShapeType="1"/>
              </p:cNvSpPr>
              <p:nvPr/>
            </p:nvSpPr>
            <p:spPr bwMode="auto">
              <a:xfrm>
                <a:off x="2481" y="2246"/>
                <a:ext cx="35" cy="1"/>
              </a:xfrm>
              <a:prstGeom prst="line">
                <a:avLst/>
              </a:prstGeom>
              <a:noFill/>
              <a:ln w="7938">
                <a:solidFill>
                  <a:srgbClr val="E2E5E5"/>
                </a:solidFill>
                <a:round/>
                <a:headEnd/>
                <a:tailEnd/>
              </a:ln>
            </p:spPr>
            <p:txBody>
              <a:bodyPr/>
              <a:lstStyle/>
              <a:p>
                <a:pPr algn="l" rtl="0"/>
                <a:endParaRPr lang="en-US"/>
              </a:p>
            </p:txBody>
          </p:sp>
          <p:sp>
            <p:nvSpPr>
              <p:cNvPr id="24743" name="Line 328"/>
              <p:cNvSpPr>
                <a:spLocks noChangeShapeType="1"/>
              </p:cNvSpPr>
              <p:nvPr/>
            </p:nvSpPr>
            <p:spPr bwMode="auto">
              <a:xfrm>
                <a:off x="2762" y="2252"/>
                <a:ext cx="49" cy="1"/>
              </a:xfrm>
              <a:prstGeom prst="line">
                <a:avLst/>
              </a:prstGeom>
              <a:noFill/>
              <a:ln w="7938">
                <a:solidFill>
                  <a:srgbClr val="E2E5E5"/>
                </a:solidFill>
                <a:round/>
                <a:headEnd/>
                <a:tailEnd/>
              </a:ln>
            </p:spPr>
            <p:txBody>
              <a:bodyPr/>
              <a:lstStyle/>
              <a:p>
                <a:pPr algn="l" rtl="0"/>
                <a:endParaRPr lang="en-US"/>
              </a:p>
            </p:txBody>
          </p:sp>
          <p:sp>
            <p:nvSpPr>
              <p:cNvPr id="24744" name="Freeform 329"/>
              <p:cNvSpPr>
                <a:spLocks/>
              </p:cNvSpPr>
              <p:nvPr/>
            </p:nvSpPr>
            <p:spPr bwMode="auto">
              <a:xfrm>
                <a:off x="2765" y="2254"/>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E2E5E5"/>
              </a:solidFill>
              <a:ln w="9525">
                <a:noFill/>
                <a:round/>
                <a:headEnd/>
                <a:tailEnd/>
              </a:ln>
            </p:spPr>
            <p:txBody>
              <a:bodyPr/>
              <a:lstStyle/>
              <a:p>
                <a:pPr algn="l" rtl="0"/>
                <a:endParaRPr lang="en-US"/>
              </a:p>
            </p:txBody>
          </p:sp>
          <p:sp>
            <p:nvSpPr>
              <p:cNvPr id="24745" name="Freeform 330"/>
              <p:cNvSpPr>
                <a:spLocks/>
              </p:cNvSpPr>
              <p:nvPr/>
            </p:nvSpPr>
            <p:spPr bwMode="auto">
              <a:xfrm>
                <a:off x="2813" y="2255"/>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pPr algn="l" rtl="0"/>
                <a:endParaRPr lang="en-US"/>
              </a:p>
            </p:txBody>
          </p:sp>
          <p:sp>
            <p:nvSpPr>
              <p:cNvPr id="24746" name="Freeform 331"/>
              <p:cNvSpPr>
                <a:spLocks/>
              </p:cNvSpPr>
              <p:nvPr/>
            </p:nvSpPr>
            <p:spPr bwMode="auto">
              <a:xfrm>
                <a:off x="2485" y="241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747" name="Freeform 332"/>
              <p:cNvSpPr>
                <a:spLocks/>
              </p:cNvSpPr>
              <p:nvPr/>
            </p:nvSpPr>
            <p:spPr bwMode="auto">
              <a:xfrm>
                <a:off x="2519" y="2413"/>
                <a:ext cx="1"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lnTo>
                      <a:pt x="0" y="0"/>
                    </a:lnTo>
                    <a:lnTo>
                      <a:pt x="0" y="1"/>
                    </a:lnTo>
                    <a:close/>
                  </a:path>
                </a:pathLst>
              </a:custGeom>
              <a:solidFill>
                <a:srgbClr val="E2E5E5"/>
              </a:solidFill>
              <a:ln w="9525">
                <a:noFill/>
                <a:round/>
                <a:headEnd/>
                <a:tailEnd/>
              </a:ln>
            </p:spPr>
            <p:txBody>
              <a:bodyPr/>
              <a:lstStyle/>
              <a:p>
                <a:pPr algn="l" rtl="0"/>
                <a:endParaRPr lang="en-US"/>
              </a:p>
            </p:txBody>
          </p:sp>
          <p:sp>
            <p:nvSpPr>
              <p:cNvPr id="24748" name="Line 333"/>
              <p:cNvSpPr>
                <a:spLocks noChangeShapeType="1"/>
              </p:cNvSpPr>
              <p:nvPr/>
            </p:nvSpPr>
            <p:spPr bwMode="auto">
              <a:xfrm>
                <a:off x="2483" y="2409"/>
                <a:ext cx="33" cy="2"/>
              </a:xfrm>
              <a:prstGeom prst="line">
                <a:avLst/>
              </a:prstGeom>
              <a:noFill/>
              <a:ln w="7938">
                <a:solidFill>
                  <a:srgbClr val="E2E5E5"/>
                </a:solidFill>
                <a:round/>
                <a:headEnd/>
                <a:tailEnd/>
              </a:ln>
            </p:spPr>
            <p:txBody>
              <a:bodyPr/>
              <a:lstStyle/>
              <a:p>
                <a:pPr algn="l" rtl="0"/>
                <a:endParaRPr lang="en-US"/>
              </a:p>
            </p:txBody>
          </p:sp>
          <p:sp>
            <p:nvSpPr>
              <p:cNvPr id="24749" name="Line 334"/>
              <p:cNvSpPr>
                <a:spLocks noChangeShapeType="1"/>
              </p:cNvSpPr>
              <p:nvPr/>
            </p:nvSpPr>
            <p:spPr bwMode="auto">
              <a:xfrm>
                <a:off x="2762" y="2420"/>
                <a:ext cx="50" cy="1"/>
              </a:xfrm>
              <a:prstGeom prst="line">
                <a:avLst/>
              </a:prstGeom>
              <a:noFill/>
              <a:ln w="7938">
                <a:solidFill>
                  <a:srgbClr val="E2E5E5"/>
                </a:solidFill>
                <a:round/>
                <a:headEnd/>
                <a:tailEnd/>
              </a:ln>
            </p:spPr>
            <p:txBody>
              <a:bodyPr/>
              <a:lstStyle/>
              <a:p>
                <a:pPr algn="l" rtl="0"/>
                <a:endParaRPr lang="en-US"/>
              </a:p>
            </p:txBody>
          </p:sp>
          <p:sp>
            <p:nvSpPr>
              <p:cNvPr id="24750" name="Freeform 335"/>
              <p:cNvSpPr>
                <a:spLocks/>
              </p:cNvSpPr>
              <p:nvPr/>
            </p:nvSpPr>
            <p:spPr bwMode="auto">
              <a:xfrm>
                <a:off x="2764" y="2421"/>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751" name="Freeform 336"/>
              <p:cNvSpPr>
                <a:spLocks/>
              </p:cNvSpPr>
              <p:nvPr/>
            </p:nvSpPr>
            <p:spPr bwMode="auto">
              <a:xfrm>
                <a:off x="2814" y="2423"/>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752" name="Freeform 337"/>
              <p:cNvSpPr>
                <a:spLocks/>
              </p:cNvSpPr>
              <p:nvPr/>
            </p:nvSpPr>
            <p:spPr bwMode="auto">
              <a:xfrm>
                <a:off x="2484" y="2085"/>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753" name="Freeform 338"/>
              <p:cNvSpPr>
                <a:spLocks/>
              </p:cNvSpPr>
              <p:nvPr/>
            </p:nvSpPr>
            <p:spPr bwMode="auto">
              <a:xfrm>
                <a:off x="2519"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754" name="Line 339"/>
              <p:cNvSpPr>
                <a:spLocks noChangeShapeType="1"/>
              </p:cNvSpPr>
              <p:nvPr/>
            </p:nvSpPr>
            <p:spPr bwMode="auto">
              <a:xfrm>
                <a:off x="2481" y="2083"/>
                <a:ext cx="35" cy="1"/>
              </a:xfrm>
              <a:prstGeom prst="line">
                <a:avLst/>
              </a:prstGeom>
              <a:noFill/>
              <a:ln w="7938">
                <a:solidFill>
                  <a:srgbClr val="E2E5E5"/>
                </a:solidFill>
                <a:round/>
                <a:headEnd/>
                <a:tailEnd/>
              </a:ln>
            </p:spPr>
            <p:txBody>
              <a:bodyPr/>
              <a:lstStyle/>
              <a:p>
                <a:pPr algn="l" rtl="0"/>
                <a:endParaRPr lang="en-US"/>
              </a:p>
            </p:txBody>
          </p:sp>
          <p:sp>
            <p:nvSpPr>
              <p:cNvPr id="24755" name="Line 340"/>
              <p:cNvSpPr>
                <a:spLocks noChangeShapeType="1"/>
              </p:cNvSpPr>
              <p:nvPr/>
            </p:nvSpPr>
            <p:spPr bwMode="auto">
              <a:xfrm>
                <a:off x="2762" y="2085"/>
                <a:ext cx="46" cy="1"/>
              </a:xfrm>
              <a:prstGeom prst="line">
                <a:avLst/>
              </a:prstGeom>
              <a:noFill/>
              <a:ln w="7938">
                <a:solidFill>
                  <a:srgbClr val="E2E5E5"/>
                </a:solidFill>
                <a:round/>
                <a:headEnd/>
                <a:tailEnd/>
              </a:ln>
            </p:spPr>
            <p:txBody>
              <a:bodyPr/>
              <a:lstStyle/>
              <a:p>
                <a:pPr algn="l" rtl="0"/>
                <a:endParaRPr lang="en-US"/>
              </a:p>
            </p:txBody>
          </p:sp>
          <p:sp>
            <p:nvSpPr>
              <p:cNvPr id="24756" name="Freeform 341"/>
              <p:cNvSpPr>
                <a:spLocks/>
              </p:cNvSpPr>
              <p:nvPr/>
            </p:nvSpPr>
            <p:spPr bwMode="auto">
              <a:xfrm>
                <a:off x="2764" y="2086"/>
                <a:ext cx="1" cy="2"/>
              </a:xfrm>
              <a:custGeom>
                <a:avLst/>
                <a:gdLst>
                  <a:gd name="T0" fmla="*/ 0 w 1"/>
                  <a:gd name="T1" fmla="*/ 0 h 2"/>
                  <a:gd name="T2" fmla="*/ 0 w 1"/>
                  <a:gd name="T3" fmla="*/ 2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0"/>
                    </a:moveTo>
                    <a:lnTo>
                      <a:pt x="0" y="2"/>
                    </a:lnTo>
                    <a:lnTo>
                      <a:pt x="0" y="0"/>
                    </a:lnTo>
                    <a:close/>
                  </a:path>
                </a:pathLst>
              </a:custGeom>
              <a:solidFill>
                <a:srgbClr val="E2E5E5"/>
              </a:solidFill>
              <a:ln w="9525">
                <a:noFill/>
                <a:round/>
                <a:headEnd/>
                <a:tailEnd/>
              </a:ln>
            </p:spPr>
            <p:txBody>
              <a:bodyPr/>
              <a:lstStyle/>
              <a:p>
                <a:pPr algn="l" rtl="0"/>
                <a:endParaRPr lang="en-US"/>
              </a:p>
            </p:txBody>
          </p:sp>
          <p:sp>
            <p:nvSpPr>
              <p:cNvPr id="24757" name="Freeform 342"/>
              <p:cNvSpPr>
                <a:spLocks/>
              </p:cNvSpPr>
              <p:nvPr/>
            </p:nvSpPr>
            <p:spPr bwMode="auto">
              <a:xfrm>
                <a:off x="2811" y="208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758" name="Freeform 343"/>
              <p:cNvSpPr>
                <a:spLocks/>
              </p:cNvSpPr>
              <p:nvPr/>
            </p:nvSpPr>
            <p:spPr bwMode="auto">
              <a:xfrm>
                <a:off x="2485" y="2411"/>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759" name="Freeform 344"/>
              <p:cNvSpPr>
                <a:spLocks/>
              </p:cNvSpPr>
              <p:nvPr/>
            </p:nvSpPr>
            <p:spPr bwMode="auto">
              <a:xfrm>
                <a:off x="2477" y="2573"/>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4760" name="Freeform 345"/>
              <p:cNvSpPr>
                <a:spLocks/>
              </p:cNvSpPr>
              <p:nvPr/>
            </p:nvSpPr>
            <p:spPr bwMode="auto">
              <a:xfrm>
                <a:off x="2476" y="2409"/>
                <a:ext cx="6" cy="161"/>
              </a:xfrm>
              <a:custGeom>
                <a:avLst/>
                <a:gdLst>
                  <a:gd name="T0" fmla="*/ 6 w 6"/>
                  <a:gd name="T1" fmla="*/ 0 h 161"/>
                  <a:gd name="T2" fmla="*/ 0 w 6"/>
                  <a:gd name="T3" fmla="*/ 2 h 161"/>
                  <a:gd name="T4" fmla="*/ 0 w 6"/>
                  <a:gd name="T5" fmla="*/ 161 h 161"/>
                  <a:gd name="T6" fmla="*/ 0 60000 65536"/>
                  <a:gd name="T7" fmla="*/ 0 60000 65536"/>
                  <a:gd name="T8" fmla="*/ 0 60000 65536"/>
                  <a:gd name="T9" fmla="*/ 0 w 6"/>
                  <a:gd name="T10" fmla="*/ 0 h 161"/>
                  <a:gd name="T11" fmla="*/ 6 w 6"/>
                  <a:gd name="T12" fmla="*/ 161 h 161"/>
                </a:gdLst>
                <a:ahLst/>
                <a:cxnLst>
                  <a:cxn ang="T6">
                    <a:pos x="T0" y="T1"/>
                  </a:cxn>
                  <a:cxn ang="T7">
                    <a:pos x="T2" y="T3"/>
                  </a:cxn>
                  <a:cxn ang="T8">
                    <a:pos x="T4" y="T5"/>
                  </a:cxn>
                </a:cxnLst>
                <a:rect l="T9" t="T10" r="T11" b="T12"/>
                <a:pathLst>
                  <a:path w="6" h="161">
                    <a:moveTo>
                      <a:pt x="6" y="0"/>
                    </a:moveTo>
                    <a:lnTo>
                      <a:pt x="0" y="2"/>
                    </a:lnTo>
                    <a:lnTo>
                      <a:pt x="0" y="161"/>
                    </a:lnTo>
                  </a:path>
                </a:pathLst>
              </a:custGeom>
              <a:noFill/>
              <a:ln w="7938">
                <a:solidFill>
                  <a:srgbClr val="E2E5E5"/>
                </a:solidFill>
                <a:prstDash val="solid"/>
                <a:round/>
                <a:headEnd/>
                <a:tailEnd/>
              </a:ln>
            </p:spPr>
            <p:txBody>
              <a:bodyPr/>
              <a:lstStyle/>
              <a:p>
                <a:pPr algn="l" rtl="0"/>
                <a:endParaRPr lang="en-US"/>
              </a:p>
            </p:txBody>
          </p:sp>
          <p:sp>
            <p:nvSpPr>
              <p:cNvPr id="24761" name="Freeform 346"/>
              <p:cNvSpPr>
                <a:spLocks/>
              </p:cNvSpPr>
              <p:nvPr/>
            </p:nvSpPr>
            <p:spPr bwMode="auto">
              <a:xfrm>
                <a:off x="2476" y="2246"/>
                <a:ext cx="6" cy="159"/>
              </a:xfrm>
              <a:custGeom>
                <a:avLst/>
                <a:gdLst>
                  <a:gd name="T0" fmla="*/ 6 w 6"/>
                  <a:gd name="T1" fmla="*/ 0 h 159"/>
                  <a:gd name="T2" fmla="*/ 0 w 6"/>
                  <a:gd name="T3" fmla="*/ 2 h 159"/>
                  <a:gd name="T4" fmla="*/ 0 w 6"/>
                  <a:gd name="T5" fmla="*/ 159 h 159"/>
                  <a:gd name="T6" fmla="*/ 0 60000 65536"/>
                  <a:gd name="T7" fmla="*/ 0 60000 65536"/>
                  <a:gd name="T8" fmla="*/ 0 60000 65536"/>
                  <a:gd name="T9" fmla="*/ 0 w 6"/>
                  <a:gd name="T10" fmla="*/ 0 h 159"/>
                  <a:gd name="T11" fmla="*/ 6 w 6"/>
                  <a:gd name="T12" fmla="*/ 159 h 159"/>
                </a:gdLst>
                <a:ahLst/>
                <a:cxnLst>
                  <a:cxn ang="T6">
                    <a:pos x="T0" y="T1"/>
                  </a:cxn>
                  <a:cxn ang="T7">
                    <a:pos x="T2" y="T3"/>
                  </a:cxn>
                  <a:cxn ang="T8">
                    <a:pos x="T4" y="T5"/>
                  </a:cxn>
                </a:cxnLst>
                <a:rect l="T9" t="T10" r="T11" b="T12"/>
                <a:pathLst>
                  <a:path w="6" h="159">
                    <a:moveTo>
                      <a:pt x="6" y="0"/>
                    </a:moveTo>
                    <a:lnTo>
                      <a:pt x="0" y="2"/>
                    </a:lnTo>
                    <a:lnTo>
                      <a:pt x="0" y="159"/>
                    </a:lnTo>
                  </a:path>
                </a:pathLst>
              </a:custGeom>
              <a:noFill/>
              <a:ln w="7938">
                <a:solidFill>
                  <a:srgbClr val="E2E5E5"/>
                </a:solidFill>
                <a:prstDash val="solid"/>
                <a:round/>
                <a:headEnd/>
                <a:tailEnd/>
              </a:ln>
            </p:spPr>
            <p:txBody>
              <a:bodyPr/>
              <a:lstStyle/>
              <a:p>
                <a:pPr algn="l" rtl="0"/>
                <a:endParaRPr lang="en-US"/>
              </a:p>
            </p:txBody>
          </p:sp>
          <p:sp>
            <p:nvSpPr>
              <p:cNvPr id="24762" name="Freeform 347"/>
              <p:cNvSpPr>
                <a:spLocks/>
              </p:cNvSpPr>
              <p:nvPr/>
            </p:nvSpPr>
            <p:spPr bwMode="auto">
              <a:xfrm>
                <a:off x="2485" y="2248"/>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763" name="Freeform 348"/>
              <p:cNvSpPr>
                <a:spLocks/>
              </p:cNvSpPr>
              <p:nvPr/>
            </p:nvSpPr>
            <p:spPr bwMode="auto">
              <a:xfrm>
                <a:off x="2477" y="2407"/>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4764" name="Freeform 349"/>
              <p:cNvSpPr>
                <a:spLocks/>
              </p:cNvSpPr>
              <p:nvPr/>
            </p:nvSpPr>
            <p:spPr bwMode="auto">
              <a:xfrm>
                <a:off x="2484" y="2085"/>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765" name="Freeform 350"/>
              <p:cNvSpPr>
                <a:spLocks/>
              </p:cNvSpPr>
              <p:nvPr/>
            </p:nvSpPr>
            <p:spPr bwMode="auto">
              <a:xfrm>
                <a:off x="2477" y="2244"/>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sp>
            <p:nvSpPr>
              <p:cNvPr id="24766" name="Freeform 351"/>
              <p:cNvSpPr>
                <a:spLocks/>
              </p:cNvSpPr>
              <p:nvPr/>
            </p:nvSpPr>
            <p:spPr bwMode="auto">
              <a:xfrm>
                <a:off x="2476" y="2083"/>
                <a:ext cx="5" cy="159"/>
              </a:xfrm>
              <a:custGeom>
                <a:avLst/>
                <a:gdLst>
                  <a:gd name="T0" fmla="*/ 5 w 5"/>
                  <a:gd name="T1" fmla="*/ 0 h 159"/>
                  <a:gd name="T2" fmla="*/ 0 w 5"/>
                  <a:gd name="T3" fmla="*/ 2 h 159"/>
                  <a:gd name="T4" fmla="*/ 0 w 5"/>
                  <a:gd name="T5" fmla="*/ 159 h 159"/>
                  <a:gd name="T6" fmla="*/ 0 60000 65536"/>
                  <a:gd name="T7" fmla="*/ 0 60000 65536"/>
                  <a:gd name="T8" fmla="*/ 0 60000 65536"/>
                  <a:gd name="T9" fmla="*/ 0 w 5"/>
                  <a:gd name="T10" fmla="*/ 0 h 159"/>
                  <a:gd name="T11" fmla="*/ 5 w 5"/>
                  <a:gd name="T12" fmla="*/ 159 h 159"/>
                </a:gdLst>
                <a:ahLst/>
                <a:cxnLst>
                  <a:cxn ang="T6">
                    <a:pos x="T0" y="T1"/>
                  </a:cxn>
                  <a:cxn ang="T7">
                    <a:pos x="T2" y="T3"/>
                  </a:cxn>
                  <a:cxn ang="T8">
                    <a:pos x="T4" y="T5"/>
                  </a:cxn>
                </a:cxnLst>
                <a:rect l="T9" t="T10" r="T11" b="T12"/>
                <a:pathLst>
                  <a:path w="5" h="159">
                    <a:moveTo>
                      <a:pt x="5" y="0"/>
                    </a:moveTo>
                    <a:lnTo>
                      <a:pt x="0" y="2"/>
                    </a:lnTo>
                    <a:lnTo>
                      <a:pt x="0" y="159"/>
                    </a:lnTo>
                  </a:path>
                </a:pathLst>
              </a:custGeom>
              <a:noFill/>
              <a:ln w="7938">
                <a:solidFill>
                  <a:srgbClr val="E2E5E5"/>
                </a:solidFill>
                <a:prstDash val="solid"/>
                <a:round/>
                <a:headEnd/>
                <a:tailEnd/>
              </a:ln>
            </p:spPr>
            <p:txBody>
              <a:bodyPr/>
              <a:lstStyle/>
              <a:p>
                <a:pPr algn="l" rtl="0"/>
                <a:endParaRPr lang="en-US"/>
              </a:p>
            </p:txBody>
          </p:sp>
          <p:sp>
            <p:nvSpPr>
              <p:cNvPr id="24767" name="Freeform 352"/>
              <p:cNvSpPr>
                <a:spLocks/>
              </p:cNvSpPr>
              <p:nvPr/>
            </p:nvSpPr>
            <p:spPr bwMode="auto">
              <a:xfrm>
                <a:off x="2476" y="1894"/>
                <a:ext cx="335" cy="184"/>
              </a:xfrm>
              <a:custGeom>
                <a:avLst/>
                <a:gdLst>
                  <a:gd name="T0" fmla="*/ 335 w 335"/>
                  <a:gd name="T1" fmla="*/ 0 h 184"/>
                  <a:gd name="T2" fmla="*/ 0 w 335"/>
                  <a:gd name="T3" fmla="*/ 5 h 184"/>
                  <a:gd name="T4" fmla="*/ 0 w 335"/>
                  <a:gd name="T5" fmla="*/ 184 h 184"/>
                  <a:gd name="T6" fmla="*/ 0 60000 65536"/>
                  <a:gd name="T7" fmla="*/ 0 60000 65536"/>
                  <a:gd name="T8" fmla="*/ 0 60000 65536"/>
                  <a:gd name="T9" fmla="*/ 0 w 335"/>
                  <a:gd name="T10" fmla="*/ 0 h 184"/>
                  <a:gd name="T11" fmla="*/ 335 w 335"/>
                  <a:gd name="T12" fmla="*/ 184 h 184"/>
                </a:gdLst>
                <a:ahLst/>
                <a:cxnLst>
                  <a:cxn ang="T6">
                    <a:pos x="T0" y="T1"/>
                  </a:cxn>
                  <a:cxn ang="T7">
                    <a:pos x="T2" y="T3"/>
                  </a:cxn>
                  <a:cxn ang="T8">
                    <a:pos x="T4" y="T5"/>
                  </a:cxn>
                </a:cxnLst>
                <a:rect l="T9" t="T10" r="T11" b="T12"/>
                <a:pathLst>
                  <a:path w="335" h="184">
                    <a:moveTo>
                      <a:pt x="335" y="0"/>
                    </a:moveTo>
                    <a:lnTo>
                      <a:pt x="0" y="5"/>
                    </a:lnTo>
                    <a:lnTo>
                      <a:pt x="0" y="184"/>
                    </a:lnTo>
                  </a:path>
                </a:pathLst>
              </a:custGeom>
              <a:noFill/>
              <a:ln w="7938">
                <a:solidFill>
                  <a:srgbClr val="E2E5E5"/>
                </a:solidFill>
                <a:prstDash val="solid"/>
                <a:round/>
                <a:headEnd/>
                <a:tailEnd/>
              </a:ln>
            </p:spPr>
            <p:txBody>
              <a:bodyPr/>
              <a:lstStyle/>
              <a:p>
                <a:pPr algn="l" rtl="0"/>
                <a:endParaRPr lang="en-US"/>
              </a:p>
            </p:txBody>
          </p:sp>
          <p:sp>
            <p:nvSpPr>
              <p:cNvPr id="24768" name="Freeform 353"/>
              <p:cNvSpPr>
                <a:spLocks/>
              </p:cNvSpPr>
              <p:nvPr/>
            </p:nvSpPr>
            <p:spPr bwMode="auto">
              <a:xfrm>
                <a:off x="2814" y="1896"/>
                <a:ext cx="1" cy="2"/>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lnTo>
                      <a:pt x="0" y="0"/>
                    </a:lnTo>
                    <a:lnTo>
                      <a:pt x="0" y="2"/>
                    </a:lnTo>
                    <a:close/>
                  </a:path>
                </a:pathLst>
              </a:custGeom>
              <a:solidFill>
                <a:srgbClr val="E2E5E5"/>
              </a:solidFill>
              <a:ln w="9525">
                <a:noFill/>
                <a:round/>
                <a:headEnd/>
                <a:tailEnd/>
              </a:ln>
            </p:spPr>
            <p:txBody>
              <a:bodyPr/>
              <a:lstStyle/>
              <a:p>
                <a:pPr algn="l" rtl="0"/>
                <a:endParaRPr lang="en-US"/>
              </a:p>
            </p:txBody>
          </p:sp>
          <p:sp>
            <p:nvSpPr>
              <p:cNvPr id="24769" name="Freeform 354"/>
              <p:cNvSpPr>
                <a:spLocks/>
              </p:cNvSpPr>
              <p:nvPr/>
            </p:nvSpPr>
            <p:spPr bwMode="auto">
              <a:xfrm>
                <a:off x="2477" y="2080"/>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close/>
                  </a:path>
                </a:pathLst>
              </a:custGeom>
              <a:solidFill>
                <a:srgbClr val="E2E5E5"/>
              </a:solidFill>
              <a:ln w="9525">
                <a:noFill/>
                <a:round/>
                <a:headEnd/>
                <a:tailEnd/>
              </a:ln>
            </p:spPr>
            <p:txBody>
              <a:bodyPr/>
              <a:lstStyle/>
              <a:p>
                <a:pPr algn="l" rtl="0"/>
                <a:endParaRPr lang="en-US"/>
              </a:p>
            </p:txBody>
          </p:sp>
        </p:grpSp>
        <p:grpSp>
          <p:nvGrpSpPr>
            <p:cNvPr id="5" name="Group 355"/>
            <p:cNvGrpSpPr>
              <a:grpSpLocks/>
            </p:cNvGrpSpPr>
            <p:nvPr/>
          </p:nvGrpSpPr>
          <p:grpSpPr bwMode="auto">
            <a:xfrm>
              <a:off x="899" y="1694"/>
              <a:ext cx="583" cy="677"/>
              <a:chOff x="927" y="3238"/>
              <a:chExt cx="583" cy="677"/>
            </a:xfrm>
          </p:grpSpPr>
          <p:pic>
            <p:nvPicPr>
              <p:cNvPr id="24640" name="Picture 356"/>
              <p:cNvPicPr>
                <a:picLocks noChangeArrowheads="1"/>
              </p:cNvPicPr>
              <p:nvPr/>
            </p:nvPicPr>
            <p:blipFill>
              <a:blip r:embed="rId3" cstate="print"/>
              <a:srcRect/>
              <a:stretch>
                <a:fillRect/>
              </a:stretch>
            </p:blipFill>
            <p:spPr bwMode="auto">
              <a:xfrm>
                <a:off x="1078" y="3238"/>
                <a:ext cx="432" cy="528"/>
              </a:xfrm>
              <a:prstGeom prst="rect">
                <a:avLst/>
              </a:prstGeom>
              <a:noFill/>
              <a:ln w="9525">
                <a:noFill/>
                <a:miter lim="800000"/>
                <a:headEnd/>
                <a:tailEnd/>
              </a:ln>
            </p:spPr>
          </p:pic>
          <p:sp>
            <p:nvSpPr>
              <p:cNvPr id="24641" name="Text Box 357"/>
              <p:cNvSpPr txBox="1">
                <a:spLocks noChangeArrowheads="1"/>
              </p:cNvSpPr>
              <p:nvPr/>
            </p:nvSpPr>
            <p:spPr bwMode="auto">
              <a:xfrm>
                <a:off x="927" y="3682"/>
                <a:ext cx="573" cy="233"/>
              </a:xfrm>
              <a:prstGeom prst="rect">
                <a:avLst/>
              </a:prstGeom>
              <a:noFill/>
              <a:ln w="9525">
                <a:noFill/>
                <a:miter lim="800000"/>
                <a:headEnd/>
                <a:tailEnd/>
              </a:ln>
            </p:spPr>
            <p:txBody>
              <a:bodyPr wrap="none">
                <a:spAutoFit/>
              </a:bodyPr>
              <a:lstStyle/>
              <a:p>
                <a:pPr algn="l" rtl="0"/>
                <a:r>
                  <a:rPr lang="en-US" sz="1800"/>
                  <a:t>Scanner</a:t>
                </a:r>
                <a:endParaRPr lang="th-TH" sz="1800"/>
              </a:p>
            </p:txBody>
          </p:sp>
        </p:grpSp>
        <p:sp>
          <p:nvSpPr>
            <p:cNvPr id="24592" name="Text Box 358"/>
            <p:cNvSpPr txBox="1">
              <a:spLocks noChangeArrowheads="1"/>
            </p:cNvSpPr>
            <p:nvPr/>
          </p:nvSpPr>
          <p:spPr bwMode="auto">
            <a:xfrm>
              <a:off x="3344" y="2157"/>
              <a:ext cx="316" cy="233"/>
            </a:xfrm>
            <a:prstGeom prst="rect">
              <a:avLst/>
            </a:prstGeom>
            <a:noFill/>
            <a:ln w="9525">
              <a:noFill/>
              <a:miter lim="800000"/>
              <a:headEnd/>
              <a:tailEnd/>
            </a:ln>
          </p:spPr>
          <p:txBody>
            <a:bodyPr wrap="none">
              <a:spAutoFit/>
            </a:bodyPr>
            <a:lstStyle/>
            <a:p>
              <a:pPr algn="l" rtl="0"/>
              <a:r>
                <a:rPr lang="en-US" sz="1800"/>
                <a:t>FTP</a:t>
              </a:r>
              <a:endParaRPr lang="th-TH" sz="1800"/>
            </a:p>
          </p:txBody>
        </p:sp>
        <p:grpSp>
          <p:nvGrpSpPr>
            <p:cNvPr id="6" name="Group 359"/>
            <p:cNvGrpSpPr>
              <a:grpSpLocks/>
            </p:cNvGrpSpPr>
            <p:nvPr/>
          </p:nvGrpSpPr>
          <p:grpSpPr bwMode="auto">
            <a:xfrm>
              <a:off x="4164" y="1676"/>
              <a:ext cx="583" cy="677"/>
              <a:chOff x="927" y="3238"/>
              <a:chExt cx="583" cy="677"/>
            </a:xfrm>
          </p:grpSpPr>
          <p:pic>
            <p:nvPicPr>
              <p:cNvPr id="24638" name="Picture 360"/>
              <p:cNvPicPr>
                <a:picLocks noChangeArrowheads="1"/>
              </p:cNvPicPr>
              <p:nvPr/>
            </p:nvPicPr>
            <p:blipFill>
              <a:blip r:embed="rId3" cstate="print"/>
              <a:srcRect/>
              <a:stretch>
                <a:fillRect/>
              </a:stretch>
            </p:blipFill>
            <p:spPr bwMode="auto">
              <a:xfrm>
                <a:off x="1078" y="3238"/>
                <a:ext cx="432" cy="528"/>
              </a:xfrm>
              <a:prstGeom prst="rect">
                <a:avLst/>
              </a:prstGeom>
              <a:noFill/>
              <a:ln w="9525">
                <a:noFill/>
                <a:miter lim="800000"/>
                <a:headEnd/>
                <a:tailEnd/>
              </a:ln>
            </p:spPr>
          </p:pic>
          <p:sp>
            <p:nvSpPr>
              <p:cNvPr id="24639" name="Text Box 361"/>
              <p:cNvSpPr txBox="1">
                <a:spLocks noChangeArrowheads="1"/>
              </p:cNvSpPr>
              <p:nvPr/>
            </p:nvSpPr>
            <p:spPr bwMode="auto">
              <a:xfrm>
                <a:off x="927" y="3682"/>
                <a:ext cx="485" cy="233"/>
              </a:xfrm>
              <a:prstGeom prst="rect">
                <a:avLst/>
              </a:prstGeom>
              <a:noFill/>
              <a:ln w="9525">
                <a:noFill/>
                <a:miter lim="800000"/>
                <a:headEnd/>
                <a:tailEnd/>
              </a:ln>
            </p:spPr>
            <p:txBody>
              <a:bodyPr wrap="none">
                <a:spAutoFit/>
              </a:bodyPr>
              <a:lstStyle/>
              <a:p>
                <a:pPr algn="l" rtl="0"/>
                <a:r>
                  <a:rPr lang="en-US" sz="1800"/>
                  <a:t>Target</a:t>
                </a:r>
                <a:endParaRPr lang="th-TH" sz="1800"/>
              </a:p>
            </p:txBody>
          </p:sp>
        </p:grpSp>
        <p:sp>
          <p:nvSpPr>
            <p:cNvPr id="24594" name="Freeform 362"/>
            <p:cNvSpPr>
              <a:spLocks/>
            </p:cNvSpPr>
            <p:nvPr/>
          </p:nvSpPr>
          <p:spPr bwMode="auto">
            <a:xfrm>
              <a:off x="1357" y="1387"/>
              <a:ext cx="1231" cy="419"/>
            </a:xfrm>
            <a:custGeom>
              <a:avLst/>
              <a:gdLst>
                <a:gd name="T0" fmla="*/ 1231 w 1484"/>
                <a:gd name="T1" fmla="*/ 0 h 419"/>
                <a:gd name="T2" fmla="*/ 790 w 1484"/>
                <a:gd name="T3" fmla="*/ 0 h 419"/>
                <a:gd name="T4" fmla="*/ 441 w 1484"/>
                <a:gd name="T5" fmla="*/ 419 h 419"/>
                <a:gd name="T6" fmla="*/ 0 w 1484"/>
                <a:gd name="T7" fmla="*/ 419 h 419"/>
                <a:gd name="T8" fmla="*/ 0 60000 65536"/>
                <a:gd name="T9" fmla="*/ 0 60000 65536"/>
                <a:gd name="T10" fmla="*/ 0 60000 65536"/>
                <a:gd name="T11" fmla="*/ 0 60000 65536"/>
                <a:gd name="T12" fmla="*/ 0 w 1484"/>
                <a:gd name="T13" fmla="*/ 0 h 419"/>
                <a:gd name="T14" fmla="*/ 1484 w 1484"/>
                <a:gd name="T15" fmla="*/ 419 h 419"/>
              </a:gdLst>
              <a:ahLst/>
              <a:cxnLst>
                <a:cxn ang="T8">
                  <a:pos x="T0" y="T1"/>
                </a:cxn>
                <a:cxn ang="T9">
                  <a:pos x="T2" y="T3"/>
                </a:cxn>
                <a:cxn ang="T10">
                  <a:pos x="T4" y="T5"/>
                </a:cxn>
                <a:cxn ang="T11">
                  <a:pos x="T6" y="T7"/>
                </a:cxn>
              </a:cxnLst>
              <a:rect l="T12" t="T13" r="T14" b="T15"/>
              <a:pathLst>
                <a:path w="1484" h="419">
                  <a:moveTo>
                    <a:pt x="1484" y="0"/>
                  </a:moveTo>
                  <a:lnTo>
                    <a:pt x="952" y="0"/>
                  </a:lnTo>
                  <a:lnTo>
                    <a:pt x="532" y="419"/>
                  </a:lnTo>
                  <a:lnTo>
                    <a:pt x="0" y="419"/>
                  </a:lnTo>
                </a:path>
              </a:pathLst>
            </a:custGeom>
            <a:noFill/>
            <a:ln w="38100" cap="flat" cmpd="sng">
              <a:solidFill>
                <a:schemeClr val="bg2"/>
              </a:solidFill>
              <a:prstDash val="solid"/>
              <a:round/>
              <a:headEnd type="none" w="med" len="med"/>
              <a:tailEnd type="none" w="med" len="med"/>
            </a:ln>
          </p:spPr>
          <p:txBody>
            <a:bodyPr/>
            <a:lstStyle/>
            <a:p>
              <a:pPr algn="l" rtl="0"/>
              <a:endParaRPr lang="en-US"/>
            </a:p>
          </p:txBody>
        </p:sp>
        <p:grpSp>
          <p:nvGrpSpPr>
            <p:cNvPr id="7" name="Group 363"/>
            <p:cNvGrpSpPr>
              <a:grpSpLocks/>
            </p:cNvGrpSpPr>
            <p:nvPr/>
          </p:nvGrpSpPr>
          <p:grpSpPr bwMode="auto">
            <a:xfrm>
              <a:off x="2584" y="1128"/>
              <a:ext cx="266" cy="496"/>
              <a:chOff x="2985" y="1696"/>
              <a:chExt cx="266" cy="496"/>
            </a:xfrm>
          </p:grpSpPr>
          <p:sp>
            <p:nvSpPr>
              <p:cNvPr id="24600" name="Freeform 364"/>
              <p:cNvSpPr>
                <a:spLocks/>
              </p:cNvSpPr>
              <p:nvPr/>
            </p:nvSpPr>
            <p:spPr bwMode="auto">
              <a:xfrm>
                <a:off x="3042" y="1715"/>
                <a:ext cx="190" cy="477"/>
              </a:xfrm>
              <a:custGeom>
                <a:avLst/>
                <a:gdLst>
                  <a:gd name="T0" fmla="*/ 0 w 190"/>
                  <a:gd name="T1" fmla="*/ 477 h 477"/>
                  <a:gd name="T2" fmla="*/ 190 w 190"/>
                  <a:gd name="T3" fmla="*/ 287 h 477"/>
                  <a:gd name="T4" fmla="*/ 190 w 190"/>
                  <a:gd name="T5" fmla="*/ 0 h 477"/>
                  <a:gd name="T6" fmla="*/ 0 w 190"/>
                  <a:gd name="T7" fmla="*/ 191 h 477"/>
                  <a:gd name="T8" fmla="*/ 0 w 190"/>
                  <a:gd name="T9" fmla="*/ 477 h 477"/>
                  <a:gd name="T10" fmla="*/ 0 60000 65536"/>
                  <a:gd name="T11" fmla="*/ 0 60000 65536"/>
                  <a:gd name="T12" fmla="*/ 0 60000 65536"/>
                  <a:gd name="T13" fmla="*/ 0 60000 65536"/>
                  <a:gd name="T14" fmla="*/ 0 60000 65536"/>
                  <a:gd name="T15" fmla="*/ 0 w 190"/>
                  <a:gd name="T16" fmla="*/ 0 h 477"/>
                  <a:gd name="T17" fmla="*/ 190 w 190"/>
                  <a:gd name="T18" fmla="*/ 477 h 477"/>
                </a:gdLst>
                <a:ahLst/>
                <a:cxnLst>
                  <a:cxn ang="T10">
                    <a:pos x="T0" y="T1"/>
                  </a:cxn>
                  <a:cxn ang="T11">
                    <a:pos x="T2" y="T3"/>
                  </a:cxn>
                  <a:cxn ang="T12">
                    <a:pos x="T4" y="T5"/>
                  </a:cxn>
                  <a:cxn ang="T13">
                    <a:pos x="T6" y="T7"/>
                  </a:cxn>
                  <a:cxn ang="T14">
                    <a:pos x="T8" y="T9"/>
                  </a:cxn>
                </a:cxnLst>
                <a:rect l="T15" t="T16" r="T17" b="T18"/>
                <a:pathLst>
                  <a:path w="190" h="477">
                    <a:moveTo>
                      <a:pt x="0" y="477"/>
                    </a:moveTo>
                    <a:lnTo>
                      <a:pt x="190" y="287"/>
                    </a:lnTo>
                    <a:lnTo>
                      <a:pt x="190" y="0"/>
                    </a:lnTo>
                    <a:lnTo>
                      <a:pt x="0" y="191"/>
                    </a:lnTo>
                    <a:lnTo>
                      <a:pt x="0" y="477"/>
                    </a:lnTo>
                    <a:close/>
                  </a:path>
                </a:pathLst>
              </a:custGeom>
              <a:solidFill>
                <a:srgbClr val="D0624F"/>
              </a:solidFill>
              <a:ln w="9525">
                <a:solidFill>
                  <a:srgbClr val="CDCDCD"/>
                </a:solidFill>
                <a:prstDash val="solid"/>
                <a:round/>
                <a:headEnd/>
                <a:tailEnd/>
              </a:ln>
            </p:spPr>
            <p:txBody>
              <a:bodyPr/>
              <a:lstStyle/>
              <a:p>
                <a:pPr algn="l" rtl="0"/>
                <a:endParaRPr lang="en-US"/>
              </a:p>
            </p:txBody>
          </p:sp>
          <p:sp>
            <p:nvSpPr>
              <p:cNvPr id="24601" name="Freeform 365"/>
              <p:cNvSpPr>
                <a:spLocks/>
              </p:cNvSpPr>
              <p:nvPr/>
            </p:nvSpPr>
            <p:spPr bwMode="auto">
              <a:xfrm>
                <a:off x="3003" y="1786"/>
                <a:ext cx="205" cy="167"/>
              </a:xfrm>
              <a:custGeom>
                <a:avLst/>
                <a:gdLst>
                  <a:gd name="T0" fmla="*/ 0 w 101"/>
                  <a:gd name="T1" fmla="*/ 167 h 82"/>
                  <a:gd name="T2" fmla="*/ 39 w 101"/>
                  <a:gd name="T3" fmla="*/ 167 h 82"/>
                  <a:gd name="T4" fmla="*/ 63 w 101"/>
                  <a:gd name="T5" fmla="*/ 145 h 82"/>
                  <a:gd name="T6" fmla="*/ 85 w 101"/>
                  <a:gd name="T7" fmla="*/ 120 h 82"/>
                  <a:gd name="T8" fmla="*/ 110 w 101"/>
                  <a:gd name="T9" fmla="*/ 96 h 82"/>
                  <a:gd name="T10" fmla="*/ 134 w 101"/>
                  <a:gd name="T11" fmla="*/ 71 h 82"/>
                  <a:gd name="T12" fmla="*/ 158 w 101"/>
                  <a:gd name="T13" fmla="*/ 49 h 82"/>
                  <a:gd name="T14" fmla="*/ 181 w 101"/>
                  <a:gd name="T15" fmla="*/ 24 h 82"/>
                  <a:gd name="T16" fmla="*/ 205 w 101"/>
                  <a:gd name="T17" fmla="*/ 0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1"/>
                  <a:gd name="T28" fmla="*/ 0 h 82"/>
                  <a:gd name="T29" fmla="*/ 101 w 101"/>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1" h="82">
                    <a:moveTo>
                      <a:pt x="0" y="82"/>
                    </a:moveTo>
                    <a:lnTo>
                      <a:pt x="19" y="82"/>
                    </a:lnTo>
                    <a:lnTo>
                      <a:pt x="31" y="71"/>
                    </a:lnTo>
                    <a:lnTo>
                      <a:pt x="42" y="59"/>
                    </a:lnTo>
                    <a:lnTo>
                      <a:pt x="54" y="47"/>
                    </a:lnTo>
                    <a:lnTo>
                      <a:pt x="66" y="35"/>
                    </a:lnTo>
                    <a:lnTo>
                      <a:pt x="78" y="24"/>
                    </a:lnTo>
                    <a:lnTo>
                      <a:pt x="89" y="12"/>
                    </a:lnTo>
                    <a:lnTo>
                      <a:pt x="101" y="0"/>
                    </a:lnTo>
                  </a:path>
                </a:pathLst>
              </a:custGeom>
              <a:noFill/>
              <a:ln w="9525">
                <a:solidFill>
                  <a:srgbClr val="CDCDCD"/>
                </a:solidFill>
                <a:prstDash val="solid"/>
                <a:round/>
                <a:headEnd/>
                <a:tailEnd/>
              </a:ln>
            </p:spPr>
            <p:txBody>
              <a:bodyPr/>
              <a:lstStyle/>
              <a:p>
                <a:pPr algn="l" rtl="0"/>
                <a:endParaRPr lang="en-US"/>
              </a:p>
            </p:txBody>
          </p:sp>
          <p:sp>
            <p:nvSpPr>
              <p:cNvPr id="24602" name="Freeform 366"/>
              <p:cNvSpPr>
                <a:spLocks/>
              </p:cNvSpPr>
              <p:nvPr/>
            </p:nvSpPr>
            <p:spPr bwMode="auto">
              <a:xfrm>
                <a:off x="3003" y="1811"/>
                <a:ext cx="229" cy="191"/>
              </a:xfrm>
              <a:custGeom>
                <a:avLst/>
                <a:gdLst>
                  <a:gd name="T0" fmla="*/ 0 w 113"/>
                  <a:gd name="T1" fmla="*/ 191 h 94"/>
                  <a:gd name="T2" fmla="*/ 39 w 113"/>
                  <a:gd name="T3" fmla="*/ 191 h 94"/>
                  <a:gd name="T4" fmla="*/ 63 w 113"/>
                  <a:gd name="T5" fmla="*/ 167 h 94"/>
                  <a:gd name="T6" fmla="*/ 85 w 113"/>
                  <a:gd name="T7" fmla="*/ 142 h 94"/>
                  <a:gd name="T8" fmla="*/ 109 w 113"/>
                  <a:gd name="T9" fmla="*/ 120 h 94"/>
                  <a:gd name="T10" fmla="*/ 134 w 113"/>
                  <a:gd name="T11" fmla="*/ 96 h 94"/>
                  <a:gd name="T12" fmla="*/ 158 w 113"/>
                  <a:gd name="T13" fmla="*/ 71 h 94"/>
                  <a:gd name="T14" fmla="*/ 180 w 113"/>
                  <a:gd name="T15" fmla="*/ 47 h 94"/>
                  <a:gd name="T16" fmla="*/ 205 w 113"/>
                  <a:gd name="T17" fmla="*/ 24 h 94"/>
                  <a:gd name="T18" fmla="*/ 229 w 113"/>
                  <a:gd name="T19" fmla="*/ 0 h 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3"/>
                  <a:gd name="T31" fmla="*/ 0 h 94"/>
                  <a:gd name="T32" fmla="*/ 113 w 113"/>
                  <a:gd name="T33" fmla="*/ 94 h 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3" h="94">
                    <a:moveTo>
                      <a:pt x="0" y="94"/>
                    </a:moveTo>
                    <a:lnTo>
                      <a:pt x="19" y="94"/>
                    </a:lnTo>
                    <a:lnTo>
                      <a:pt x="31" y="82"/>
                    </a:lnTo>
                    <a:lnTo>
                      <a:pt x="42" y="70"/>
                    </a:lnTo>
                    <a:lnTo>
                      <a:pt x="54" y="59"/>
                    </a:lnTo>
                    <a:lnTo>
                      <a:pt x="66" y="47"/>
                    </a:lnTo>
                    <a:lnTo>
                      <a:pt x="78" y="35"/>
                    </a:lnTo>
                    <a:lnTo>
                      <a:pt x="89" y="23"/>
                    </a:lnTo>
                    <a:lnTo>
                      <a:pt x="101" y="12"/>
                    </a:lnTo>
                    <a:lnTo>
                      <a:pt x="113" y="0"/>
                    </a:lnTo>
                  </a:path>
                </a:pathLst>
              </a:custGeom>
              <a:noFill/>
              <a:ln w="9525">
                <a:solidFill>
                  <a:srgbClr val="CDCDCD"/>
                </a:solidFill>
                <a:prstDash val="solid"/>
                <a:round/>
                <a:headEnd/>
                <a:tailEnd/>
              </a:ln>
            </p:spPr>
            <p:txBody>
              <a:bodyPr/>
              <a:lstStyle/>
              <a:p>
                <a:pPr algn="l" rtl="0"/>
                <a:endParaRPr lang="en-US"/>
              </a:p>
            </p:txBody>
          </p:sp>
          <p:sp>
            <p:nvSpPr>
              <p:cNvPr id="24603" name="Freeform 367"/>
              <p:cNvSpPr>
                <a:spLocks/>
              </p:cNvSpPr>
              <p:nvPr/>
            </p:nvSpPr>
            <p:spPr bwMode="auto">
              <a:xfrm>
                <a:off x="3003" y="1857"/>
                <a:ext cx="229" cy="192"/>
              </a:xfrm>
              <a:custGeom>
                <a:avLst/>
                <a:gdLst>
                  <a:gd name="T0" fmla="*/ 0 w 113"/>
                  <a:gd name="T1" fmla="*/ 192 h 94"/>
                  <a:gd name="T2" fmla="*/ 39 w 113"/>
                  <a:gd name="T3" fmla="*/ 192 h 94"/>
                  <a:gd name="T4" fmla="*/ 63 w 113"/>
                  <a:gd name="T5" fmla="*/ 167 h 94"/>
                  <a:gd name="T6" fmla="*/ 85 w 113"/>
                  <a:gd name="T7" fmla="*/ 145 h 94"/>
                  <a:gd name="T8" fmla="*/ 109 w 113"/>
                  <a:gd name="T9" fmla="*/ 121 h 94"/>
                  <a:gd name="T10" fmla="*/ 134 w 113"/>
                  <a:gd name="T11" fmla="*/ 96 h 94"/>
                  <a:gd name="T12" fmla="*/ 158 w 113"/>
                  <a:gd name="T13" fmla="*/ 74 h 94"/>
                  <a:gd name="T14" fmla="*/ 180 w 113"/>
                  <a:gd name="T15" fmla="*/ 49 h 94"/>
                  <a:gd name="T16" fmla="*/ 205 w 113"/>
                  <a:gd name="T17" fmla="*/ 25 h 94"/>
                  <a:gd name="T18" fmla="*/ 229 w 113"/>
                  <a:gd name="T19" fmla="*/ 0 h 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3"/>
                  <a:gd name="T31" fmla="*/ 0 h 94"/>
                  <a:gd name="T32" fmla="*/ 113 w 113"/>
                  <a:gd name="T33" fmla="*/ 94 h 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3" h="94">
                    <a:moveTo>
                      <a:pt x="0" y="94"/>
                    </a:moveTo>
                    <a:lnTo>
                      <a:pt x="19" y="94"/>
                    </a:lnTo>
                    <a:lnTo>
                      <a:pt x="31" y="82"/>
                    </a:lnTo>
                    <a:lnTo>
                      <a:pt x="42" y="71"/>
                    </a:lnTo>
                    <a:lnTo>
                      <a:pt x="54" y="59"/>
                    </a:lnTo>
                    <a:lnTo>
                      <a:pt x="66" y="47"/>
                    </a:lnTo>
                    <a:lnTo>
                      <a:pt x="78" y="36"/>
                    </a:lnTo>
                    <a:lnTo>
                      <a:pt x="89" y="24"/>
                    </a:lnTo>
                    <a:lnTo>
                      <a:pt x="101" y="12"/>
                    </a:lnTo>
                    <a:lnTo>
                      <a:pt x="113" y="0"/>
                    </a:lnTo>
                  </a:path>
                </a:pathLst>
              </a:custGeom>
              <a:noFill/>
              <a:ln w="9525">
                <a:solidFill>
                  <a:srgbClr val="CDCDCD"/>
                </a:solidFill>
                <a:prstDash val="solid"/>
                <a:round/>
                <a:headEnd/>
                <a:tailEnd/>
              </a:ln>
            </p:spPr>
            <p:txBody>
              <a:bodyPr/>
              <a:lstStyle/>
              <a:p>
                <a:pPr algn="l" rtl="0"/>
                <a:endParaRPr lang="en-US"/>
              </a:p>
            </p:txBody>
          </p:sp>
          <p:sp>
            <p:nvSpPr>
              <p:cNvPr id="24604" name="Freeform 368"/>
              <p:cNvSpPr>
                <a:spLocks/>
              </p:cNvSpPr>
              <p:nvPr/>
            </p:nvSpPr>
            <p:spPr bwMode="auto">
              <a:xfrm>
                <a:off x="3003" y="1906"/>
                <a:ext cx="229" cy="192"/>
              </a:xfrm>
              <a:custGeom>
                <a:avLst/>
                <a:gdLst>
                  <a:gd name="T0" fmla="*/ 0 w 113"/>
                  <a:gd name="T1" fmla="*/ 192 h 94"/>
                  <a:gd name="T2" fmla="*/ 39 w 113"/>
                  <a:gd name="T3" fmla="*/ 192 h 94"/>
                  <a:gd name="T4" fmla="*/ 63 w 113"/>
                  <a:gd name="T5" fmla="*/ 167 h 94"/>
                  <a:gd name="T6" fmla="*/ 85 w 113"/>
                  <a:gd name="T7" fmla="*/ 143 h 94"/>
                  <a:gd name="T8" fmla="*/ 109 w 113"/>
                  <a:gd name="T9" fmla="*/ 118 h 94"/>
                  <a:gd name="T10" fmla="*/ 134 w 113"/>
                  <a:gd name="T11" fmla="*/ 96 h 94"/>
                  <a:gd name="T12" fmla="*/ 158 w 113"/>
                  <a:gd name="T13" fmla="*/ 71 h 94"/>
                  <a:gd name="T14" fmla="*/ 180 w 113"/>
                  <a:gd name="T15" fmla="*/ 47 h 94"/>
                  <a:gd name="T16" fmla="*/ 205 w 113"/>
                  <a:gd name="T17" fmla="*/ 25 h 94"/>
                  <a:gd name="T18" fmla="*/ 229 w 113"/>
                  <a:gd name="T19" fmla="*/ 0 h 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3"/>
                  <a:gd name="T31" fmla="*/ 0 h 94"/>
                  <a:gd name="T32" fmla="*/ 113 w 113"/>
                  <a:gd name="T33" fmla="*/ 94 h 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3" h="94">
                    <a:moveTo>
                      <a:pt x="0" y="94"/>
                    </a:moveTo>
                    <a:lnTo>
                      <a:pt x="19" y="94"/>
                    </a:lnTo>
                    <a:lnTo>
                      <a:pt x="31" y="82"/>
                    </a:lnTo>
                    <a:lnTo>
                      <a:pt x="42" y="70"/>
                    </a:lnTo>
                    <a:lnTo>
                      <a:pt x="54" y="58"/>
                    </a:lnTo>
                    <a:lnTo>
                      <a:pt x="66" y="47"/>
                    </a:lnTo>
                    <a:lnTo>
                      <a:pt x="78" y="35"/>
                    </a:lnTo>
                    <a:lnTo>
                      <a:pt x="89" y="23"/>
                    </a:lnTo>
                    <a:lnTo>
                      <a:pt x="101" y="12"/>
                    </a:lnTo>
                    <a:lnTo>
                      <a:pt x="113" y="0"/>
                    </a:lnTo>
                  </a:path>
                </a:pathLst>
              </a:custGeom>
              <a:noFill/>
              <a:ln w="9525">
                <a:solidFill>
                  <a:srgbClr val="CDCDCD"/>
                </a:solidFill>
                <a:prstDash val="solid"/>
                <a:round/>
                <a:headEnd/>
                <a:tailEnd/>
              </a:ln>
            </p:spPr>
            <p:txBody>
              <a:bodyPr/>
              <a:lstStyle/>
              <a:p>
                <a:pPr algn="l" rtl="0"/>
                <a:endParaRPr lang="en-US"/>
              </a:p>
            </p:txBody>
          </p:sp>
          <p:sp>
            <p:nvSpPr>
              <p:cNvPr id="24605" name="Freeform 369"/>
              <p:cNvSpPr>
                <a:spLocks/>
              </p:cNvSpPr>
              <p:nvPr/>
            </p:nvSpPr>
            <p:spPr bwMode="auto">
              <a:xfrm>
                <a:off x="3003" y="1953"/>
                <a:ext cx="229" cy="192"/>
              </a:xfrm>
              <a:custGeom>
                <a:avLst/>
                <a:gdLst>
                  <a:gd name="T0" fmla="*/ 0 w 113"/>
                  <a:gd name="T1" fmla="*/ 192 h 94"/>
                  <a:gd name="T2" fmla="*/ 39 w 113"/>
                  <a:gd name="T3" fmla="*/ 192 h 94"/>
                  <a:gd name="T4" fmla="*/ 63 w 113"/>
                  <a:gd name="T5" fmla="*/ 167 h 94"/>
                  <a:gd name="T6" fmla="*/ 85 w 113"/>
                  <a:gd name="T7" fmla="*/ 145 h 94"/>
                  <a:gd name="T8" fmla="*/ 109 w 113"/>
                  <a:gd name="T9" fmla="*/ 121 h 94"/>
                  <a:gd name="T10" fmla="*/ 134 w 113"/>
                  <a:gd name="T11" fmla="*/ 96 h 94"/>
                  <a:gd name="T12" fmla="*/ 158 w 113"/>
                  <a:gd name="T13" fmla="*/ 71 h 94"/>
                  <a:gd name="T14" fmla="*/ 180 w 113"/>
                  <a:gd name="T15" fmla="*/ 49 h 94"/>
                  <a:gd name="T16" fmla="*/ 205 w 113"/>
                  <a:gd name="T17" fmla="*/ 25 h 94"/>
                  <a:gd name="T18" fmla="*/ 229 w 113"/>
                  <a:gd name="T19" fmla="*/ 0 h 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3"/>
                  <a:gd name="T31" fmla="*/ 0 h 94"/>
                  <a:gd name="T32" fmla="*/ 113 w 113"/>
                  <a:gd name="T33" fmla="*/ 94 h 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3" h="94">
                    <a:moveTo>
                      <a:pt x="0" y="94"/>
                    </a:moveTo>
                    <a:lnTo>
                      <a:pt x="19" y="94"/>
                    </a:lnTo>
                    <a:lnTo>
                      <a:pt x="31" y="82"/>
                    </a:lnTo>
                    <a:lnTo>
                      <a:pt x="42" y="71"/>
                    </a:lnTo>
                    <a:lnTo>
                      <a:pt x="54" y="59"/>
                    </a:lnTo>
                    <a:lnTo>
                      <a:pt x="66" y="47"/>
                    </a:lnTo>
                    <a:lnTo>
                      <a:pt x="78" y="35"/>
                    </a:lnTo>
                    <a:lnTo>
                      <a:pt x="89" y="24"/>
                    </a:lnTo>
                    <a:lnTo>
                      <a:pt x="101" y="12"/>
                    </a:lnTo>
                    <a:lnTo>
                      <a:pt x="113" y="0"/>
                    </a:lnTo>
                  </a:path>
                </a:pathLst>
              </a:custGeom>
              <a:noFill/>
              <a:ln w="9525">
                <a:solidFill>
                  <a:srgbClr val="CDCDCD"/>
                </a:solidFill>
                <a:prstDash val="solid"/>
                <a:round/>
                <a:headEnd/>
                <a:tailEnd/>
              </a:ln>
            </p:spPr>
            <p:txBody>
              <a:bodyPr/>
              <a:lstStyle/>
              <a:p>
                <a:pPr algn="l" rtl="0"/>
                <a:endParaRPr lang="en-US"/>
              </a:p>
            </p:txBody>
          </p:sp>
          <p:sp>
            <p:nvSpPr>
              <p:cNvPr id="24606" name="Line 370"/>
              <p:cNvSpPr>
                <a:spLocks noChangeShapeType="1"/>
              </p:cNvSpPr>
              <p:nvPr/>
            </p:nvSpPr>
            <p:spPr bwMode="auto">
              <a:xfrm flipV="1">
                <a:off x="3066" y="1882"/>
                <a:ext cx="0" cy="49"/>
              </a:xfrm>
              <a:prstGeom prst="line">
                <a:avLst/>
              </a:prstGeom>
              <a:noFill/>
              <a:ln w="9525">
                <a:solidFill>
                  <a:srgbClr val="CDCDCD"/>
                </a:solidFill>
                <a:round/>
                <a:headEnd/>
                <a:tailEnd/>
              </a:ln>
            </p:spPr>
            <p:txBody>
              <a:bodyPr/>
              <a:lstStyle/>
              <a:p>
                <a:pPr algn="l" rtl="0"/>
                <a:endParaRPr lang="en-US"/>
              </a:p>
            </p:txBody>
          </p:sp>
          <p:sp>
            <p:nvSpPr>
              <p:cNvPr id="24607" name="Line 371"/>
              <p:cNvSpPr>
                <a:spLocks noChangeShapeType="1"/>
              </p:cNvSpPr>
              <p:nvPr/>
            </p:nvSpPr>
            <p:spPr bwMode="auto">
              <a:xfrm flipV="1">
                <a:off x="3066" y="1978"/>
                <a:ext cx="0" cy="46"/>
              </a:xfrm>
              <a:prstGeom prst="line">
                <a:avLst/>
              </a:prstGeom>
              <a:noFill/>
              <a:ln w="9525">
                <a:solidFill>
                  <a:srgbClr val="CDCDCD"/>
                </a:solidFill>
                <a:round/>
                <a:headEnd/>
                <a:tailEnd/>
              </a:ln>
            </p:spPr>
            <p:txBody>
              <a:bodyPr/>
              <a:lstStyle/>
              <a:p>
                <a:pPr algn="l" rtl="0"/>
                <a:endParaRPr lang="en-US"/>
              </a:p>
            </p:txBody>
          </p:sp>
          <p:sp>
            <p:nvSpPr>
              <p:cNvPr id="24608" name="Line 372"/>
              <p:cNvSpPr>
                <a:spLocks noChangeShapeType="1"/>
              </p:cNvSpPr>
              <p:nvPr/>
            </p:nvSpPr>
            <p:spPr bwMode="auto">
              <a:xfrm flipV="1">
                <a:off x="3066" y="2073"/>
                <a:ext cx="0" cy="47"/>
              </a:xfrm>
              <a:prstGeom prst="line">
                <a:avLst/>
              </a:prstGeom>
              <a:noFill/>
              <a:ln w="9525">
                <a:solidFill>
                  <a:srgbClr val="CDCDCD"/>
                </a:solidFill>
                <a:round/>
                <a:headEnd/>
                <a:tailEnd/>
              </a:ln>
            </p:spPr>
            <p:txBody>
              <a:bodyPr/>
              <a:lstStyle/>
              <a:p>
                <a:pPr algn="l" rtl="0"/>
                <a:endParaRPr lang="en-US"/>
              </a:p>
            </p:txBody>
          </p:sp>
          <p:sp>
            <p:nvSpPr>
              <p:cNvPr id="24609" name="Line 373"/>
              <p:cNvSpPr>
                <a:spLocks noChangeShapeType="1"/>
              </p:cNvSpPr>
              <p:nvPr/>
            </p:nvSpPr>
            <p:spPr bwMode="auto">
              <a:xfrm flipV="1">
                <a:off x="3088" y="2098"/>
                <a:ext cx="0" cy="47"/>
              </a:xfrm>
              <a:prstGeom prst="line">
                <a:avLst/>
              </a:prstGeom>
              <a:noFill/>
              <a:ln w="9525">
                <a:solidFill>
                  <a:srgbClr val="CDCDCD"/>
                </a:solidFill>
                <a:round/>
                <a:headEnd/>
                <a:tailEnd/>
              </a:ln>
            </p:spPr>
            <p:txBody>
              <a:bodyPr/>
              <a:lstStyle/>
              <a:p>
                <a:pPr algn="l" rtl="0"/>
                <a:endParaRPr lang="en-US"/>
              </a:p>
            </p:txBody>
          </p:sp>
          <p:sp>
            <p:nvSpPr>
              <p:cNvPr id="24610" name="Line 374"/>
              <p:cNvSpPr>
                <a:spLocks noChangeShapeType="1"/>
              </p:cNvSpPr>
              <p:nvPr/>
            </p:nvSpPr>
            <p:spPr bwMode="auto">
              <a:xfrm flipV="1">
                <a:off x="3088" y="1906"/>
                <a:ext cx="0" cy="47"/>
              </a:xfrm>
              <a:prstGeom prst="line">
                <a:avLst/>
              </a:prstGeom>
              <a:noFill/>
              <a:ln w="9525">
                <a:solidFill>
                  <a:srgbClr val="CDCDCD"/>
                </a:solidFill>
                <a:round/>
                <a:headEnd/>
                <a:tailEnd/>
              </a:ln>
            </p:spPr>
            <p:txBody>
              <a:bodyPr/>
              <a:lstStyle/>
              <a:p>
                <a:pPr algn="l" rtl="0"/>
                <a:endParaRPr lang="en-US"/>
              </a:p>
            </p:txBody>
          </p:sp>
          <p:sp>
            <p:nvSpPr>
              <p:cNvPr id="24611" name="Line 375"/>
              <p:cNvSpPr>
                <a:spLocks noChangeShapeType="1"/>
              </p:cNvSpPr>
              <p:nvPr/>
            </p:nvSpPr>
            <p:spPr bwMode="auto">
              <a:xfrm flipV="1">
                <a:off x="3088" y="2002"/>
                <a:ext cx="0" cy="47"/>
              </a:xfrm>
              <a:prstGeom prst="line">
                <a:avLst/>
              </a:prstGeom>
              <a:noFill/>
              <a:ln w="9525">
                <a:solidFill>
                  <a:srgbClr val="CDCDCD"/>
                </a:solidFill>
                <a:round/>
                <a:headEnd/>
                <a:tailEnd/>
              </a:ln>
            </p:spPr>
            <p:txBody>
              <a:bodyPr/>
              <a:lstStyle/>
              <a:p>
                <a:pPr algn="l" rtl="0"/>
                <a:endParaRPr lang="en-US"/>
              </a:p>
            </p:txBody>
          </p:sp>
          <p:sp>
            <p:nvSpPr>
              <p:cNvPr id="24612" name="Line 376"/>
              <p:cNvSpPr>
                <a:spLocks noChangeShapeType="1"/>
              </p:cNvSpPr>
              <p:nvPr/>
            </p:nvSpPr>
            <p:spPr bwMode="auto">
              <a:xfrm flipV="1">
                <a:off x="3113" y="1835"/>
                <a:ext cx="0" cy="47"/>
              </a:xfrm>
              <a:prstGeom prst="line">
                <a:avLst/>
              </a:prstGeom>
              <a:noFill/>
              <a:ln w="9525">
                <a:solidFill>
                  <a:srgbClr val="CDCDCD"/>
                </a:solidFill>
                <a:round/>
                <a:headEnd/>
                <a:tailEnd/>
              </a:ln>
            </p:spPr>
            <p:txBody>
              <a:bodyPr/>
              <a:lstStyle/>
              <a:p>
                <a:pPr algn="l" rtl="0"/>
                <a:endParaRPr lang="en-US"/>
              </a:p>
            </p:txBody>
          </p:sp>
          <p:sp>
            <p:nvSpPr>
              <p:cNvPr id="24613" name="Line 377"/>
              <p:cNvSpPr>
                <a:spLocks noChangeShapeType="1"/>
              </p:cNvSpPr>
              <p:nvPr/>
            </p:nvSpPr>
            <p:spPr bwMode="auto">
              <a:xfrm flipV="1">
                <a:off x="3113" y="1931"/>
                <a:ext cx="0" cy="47"/>
              </a:xfrm>
              <a:prstGeom prst="line">
                <a:avLst/>
              </a:prstGeom>
              <a:noFill/>
              <a:ln w="9525">
                <a:solidFill>
                  <a:srgbClr val="CDCDCD"/>
                </a:solidFill>
                <a:round/>
                <a:headEnd/>
                <a:tailEnd/>
              </a:ln>
            </p:spPr>
            <p:txBody>
              <a:bodyPr/>
              <a:lstStyle/>
              <a:p>
                <a:pPr algn="l" rtl="0"/>
                <a:endParaRPr lang="en-US"/>
              </a:p>
            </p:txBody>
          </p:sp>
          <p:sp>
            <p:nvSpPr>
              <p:cNvPr id="24614" name="Line 378"/>
              <p:cNvSpPr>
                <a:spLocks noChangeShapeType="1"/>
              </p:cNvSpPr>
              <p:nvPr/>
            </p:nvSpPr>
            <p:spPr bwMode="auto">
              <a:xfrm flipV="1">
                <a:off x="3113" y="2024"/>
                <a:ext cx="0" cy="49"/>
              </a:xfrm>
              <a:prstGeom prst="line">
                <a:avLst/>
              </a:prstGeom>
              <a:noFill/>
              <a:ln w="9525">
                <a:solidFill>
                  <a:srgbClr val="CDCDCD"/>
                </a:solidFill>
                <a:round/>
                <a:headEnd/>
                <a:tailEnd/>
              </a:ln>
            </p:spPr>
            <p:txBody>
              <a:bodyPr/>
              <a:lstStyle/>
              <a:p>
                <a:pPr algn="l" rtl="0"/>
                <a:endParaRPr lang="en-US"/>
              </a:p>
            </p:txBody>
          </p:sp>
          <p:sp>
            <p:nvSpPr>
              <p:cNvPr id="24615" name="Line 379"/>
              <p:cNvSpPr>
                <a:spLocks noChangeShapeType="1"/>
              </p:cNvSpPr>
              <p:nvPr/>
            </p:nvSpPr>
            <p:spPr bwMode="auto">
              <a:xfrm flipV="1">
                <a:off x="3137" y="2049"/>
                <a:ext cx="0" cy="49"/>
              </a:xfrm>
              <a:prstGeom prst="line">
                <a:avLst/>
              </a:prstGeom>
              <a:noFill/>
              <a:ln w="9525">
                <a:solidFill>
                  <a:srgbClr val="CDCDCD"/>
                </a:solidFill>
                <a:round/>
                <a:headEnd/>
                <a:tailEnd/>
              </a:ln>
            </p:spPr>
            <p:txBody>
              <a:bodyPr/>
              <a:lstStyle/>
              <a:p>
                <a:pPr algn="l" rtl="0"/>
                <a:endParaRPr lang="en-US"/>
              </a:p>
            </p:txBody>
          </p:sp>
          <p:sp>
            <p:nvSpPr>
              <p:cNvPr id="24616" name="Line 380"/>
              <p:cNvSpPr>
                <a:spLocks noChangeShapeType="1"/>
              </p:cNvSpPr>
              <p:nvPr/>
            </p:nvSpPr>
            <p:spPr bwMode="auto">
              <a:xfrm flipV="1">
                <a:off x="3137" y="1857"/>
                <a:ext cx="0" cy="49"/>
              </a:xfrm>
              <a:prstGeom prst="line">
                <a:avLst/>
              </a:prstGeom>
              <a:noFill/>
              <a:ln w="9525">
                <a:solidFill>
                  <a:srgbClr val="CDCDCD"/>
                </a:solidFill>
                <a:round/>
                <a:headEnd/>
                <a:tailEnd/>
              </a:ln>
            </p:spPr>
            <p:txBody>
              <a:bodyPr/>
              <a:lstStyle/>
              <a:p>
                <a:pPr algn="l" rtl="0"/>
                <a:endParaRPr lang="en-US"/>
              </a:p>
            </p:txBody>
          </p:sp>
          <p:sp>
            <p:nvSpPr>
              <p:cNvPr id="24617" name="Line 381"/>
              <p:cNvSpPr>
                <a:spLocks noChangeShapeType="1"/>
              </p:cNvSpPr>
              <p:nvPr/>
            </p:nvSpPr>
            <p:spPr bwMode="auto">
              <a:xfrm flipV="1">
                <a:off x="3137" y="1953"/>
                <a:ext cx="0" cy="49"/>
              </a:xfrm>
              <a:prstGeom prst="line">
                <a:avLst/>
              </a:prstGeom>
              <a:noFill/>
              <a:ln w="9525">
                <a:solidFill>
                  <a:srgbClr val="CDCDCD"/>
                </a:solidFill>
                <a:round/>
                <a:headEnd/>
                <a:tailEnd/>
              </a:ln>
            </p:spPr>
            <p:txBody>
              <a:bodyPr/>
              <a:lstStyle/>
              <a:p>
                <a:pPr algn="l" rtl="0"/>
                <a:endParaRPr lang="en-US"/>
              </a:p>
            </p:txBody>
          </p:sp>
          <p:sp>
            <p:nvSpPr>
              <p:cNvPr id="24618" name="Line 382"/>
              <p:cNvSpPr>
                <a:spLocks noChangeShapeType="1"/>
              </p:cNvSpPr>
              <p:nvPr/>
            </p:nvSpPr>
            <p:spPr bwMode="auto">
              <a:xfrm flipV="1">
                <a:off x="3161" y="1786"/>
                <a:ext cx="0" cy="49"/>
              </a:xfrm>
              <a:prstGeom prst="line">
                <a:avLst/>
              </a:prstGeom>
              <a:noFill/>
              <a:ln w="9525">
                <a:solidFill>
                  <a:srgbClr val="CDCDCD"/>
                </a:solidFill>
                <a:round/>
                <a:headEnd/>
                <a:tailEnd/>
              </a:ln>
            </p:spPr>
            <p:txBody>
              <a:bodyPr/>
              <a:lstStyle/>
              <a:p>
                <a:pPr algn="l" rtl="0"/>
                <a:endParaRPr lang="en-US"/>
              </a:p>
            </p:txBody>
          </p:sp>
          <p:sp>
            <p:nvSpPr>
              <p:cNvPr id="24619" name="Line 383"/>
              <p:cNvSpPr>
                <a:spLocks noChangeShapeType="1"/>
              </p:cNvSpPr>
              <p:nvPr/>
            </p:nvSpPr>
            <p:spPr bwMode="auto">
              <a:xfrm flipV="1">
                <a:off x="3161" y="1882"/>
                <a:ext cx="0" cy="49"/>
              </a:xfrm>
              <a:prstGeom prst="line">
                <a:avLst/>
              </a:prstGeom>
              <a:noFill/>
              <a:ln w="9525">
                <a:solidFill>
                  <a:srgbClr val="CDCDCD"/>
                </a:solidFill>
                <a:round/>
                <a:headEnd/>
                <a:tailEnd/>
              </a:ln>
            </p:spPr>
            <p:txBody>
              <a:bodyPr/>
              <a:lstStyle/>
              <a:p>
                <a:pPr algn="l" rtl="0"/>
                <a:endParaRPr lang="en-US"/>
              </a:p>
            </p:txBody>
          </p:sp>
          <p:sp>
            <p:nvSpPr>
              <p:cNvPr id="24620" name="Line 384"/>
              <p:cNvSpPr>
                <a:spLocks noChangeShapeType="1"/>
              </p:cNvSpPr>
              <p:nvPr/>
            </p:nvSpPr>
            <p:spPr bwMode="auto">
              <a:xfrm flipV="1">
                <a:off x="3161" y="1978"/>
                <a:ext cx="0" cy="46"/>
              </a:xfrm>
              <a:prstGeom prst="line">
                <a:avLst/>
              </a:prstGeom>
              <a:noFill/>
              <a:ln w="9525">
                <a:solidFill>
                  <a:srgbClr val="CDCDCD"/>
                </a:solidFill>
                <a:round/>
                <a:headEnd/>
                <a:tailEnd/>
              </a:ln>
            </p:spPr>
            <p:txBody>
              <a:bodyPr/>
              <a:lstStyle/>
              <a:p>
                <a:pPr algn="l" rtl="0"/>
                <a:endParaRPr lang="en-US"/>
              </a:p>
            </p:txBody>
          </p:sp>
          <p:sp>
            <p:nvSpPr>
              <p:cNvPr id="24621" name="Line 385"/>
              <p:cNvSpPr>
                <a:spLocks noChangeShapeType="1"/>
              </p:cNvSpPr>
              <p:nvPr/>
            </p:nvSpPr>
            <p:spPr bwMode="auto">
              <a:xfrm flipV="1">
                <a:off x="3184" y="2002"/>
                <a:ext cx="0" cy="47"/>
              </a:xfrm>
              <a:prstGeom prst="line">
                <a:avLst/>
              </a:prstGeom>
              <a:noFill/>
              <a:ln w="9525">
                <a:solidFill>
                  <a:srgbClr val="CDCDCD"/>
                </a:solidFill>
                <a:round/>
                <a:headEnd/>
                <a:tailEnd/>
              </a:ln>
            </p:spPr>
            <p:txBody>
              <a:bodyPr/>
              <a:lstStyle/>
              <a:p>
                <a:pPr algn="l" rtl="0"/>
                <a:endParaRPr lang="en-US"/>
              </a:p>
            </p:txBody>
          </p:sp>
          <p:sp>
            <p:nvSpPr>
              <p:cNvPr id="24622" name="Line 386"/>
              <p:cNvSpPr>
                <a:spLocks noChangeShapeType="1"/>
              </p:cNvSpPr>
              <p:nvPr/>
            </p:nvSpPr>
            <p:spPr bwMode="auto">
              <a:xfrm flipV="1">
                <a:off x="3184" y="1811"/>
                <a:ext cx="0" cy="46"/>
              </a:xfrm>
              <a:prstGeom prst="line">
                <a:avLst/>
              </a:prstGeom>
              <a:noFill/>
              <a:ln w="9525">
                <a:solidFill>
                  <a:srgbClr val="CDCDCD"/>
                </a:solidFill>
                <a:round/>
                <a:headEnd/>
                <a:tailEnd/>
              </a:ln>
            </p:spPr>
            <p:txBody>
              <a:bodyPr/>
              <a:lstStyle/>
              <a:p>
                <a:pPr algn="l" rtl="0"/>
                <a:endParaRPr lang="en-US"/>
              </a:p>
            </p:txBody>
          </p:sp>
          <p:sp>
            <p:nvSpPr>
              <p:cNvPr id="24623" name="Line 387"/>
              <p:cNvSpPr>
                <a:spLocks noChangeShapeType="1"/>
              </p:cNvSpPr>
              <p:nvPr/>
            </p:nvSpPr>
            <p:spPr bwMode="auto">
              <a:xfrm flipV="1">
                <a:off x="3184" y="1906"/>
                <a:ext cx="0" cy="47"/>
              </a:xfrm>
              <a:prstGeom prst="line">
                <a:avLst/>
              </a:prstGeom>
              <a:noFill/>
              <a:ln w="9525">
                <a:solidFill>
                  <a:srgbClr val="CDCDCD"/>
                </a:solidFill>
                <a:round/>
                <a:headEnd/>
                <a:tailEnd/>
              </a:ln>
            </p:spPr>
            <p:txBody>
              <a:bodyPr/>
              <a:lstStyle/>
              <a:p>
                <a:pPr algn="l" rtl="0"/>
                <a:endParaRPr lang="en-US"/>
              </a:p>
            </p:txBody>
          </p:sp>
          <p:sp>
            <p:nvSpPr>
              <p:cNvPr id="24624" name="Line 388"/>
              <p:cNvSpPr>
                <a:spLocks noChangeShapeType="1"/>
              </p:cNvSpPr>
              <p:nvPr/>
            </p:nvSpPr>
            <p:spPr bwMode="auto">
              <a:xfrm flipV="1">
                <a:off x="3208" y="1835"/>
                <a:ext cx="0" cy="47"/>
              </a:xfrm>
              <a:prstGeom prst="line">
                <a:avLst/>
              </a:prstGeom>
              <a:noFill/>
              <a:ln w="9525">
                <a:solidFill>
                  <a:srgbClr val="CDCDCD"/>
                </a:solidFill>
                <a:round/>
                <a:headEnd/>
                <a:tailEnd/>
              </a:ln>
            </p:spPr>
            <p:txBody>
              <a:bodyPr/>
              <a:lstStyle/>
              <a:p>
                <a:pPr algn="l" rtl="0"/>
                <a:endParaRPr lang="en-US"/>
              </a:p>
            </p:txBody>
          </p:sp>
          <p:sp>
            <p:nvSpPr>
              <p:cNvPr id="24625" name="Line 389"/>
              <p:cNvSpPr>
                <a:spLocks noChangeShapeType="1"/>
              </p:cNvSpPr>
              <p:nvPr/>
            </p:nvSpPr>
            <p:spPr bwMode="auto">
              <a:xfrm flipV="1">
                <a:off x="3208" y="1931"/>
                <a:ext cx="0" cy="47"/>
              </a:xfrm>
              <a:prstGeom prst="line">
                <a:avLst/>
              </a:prstGeom>
              <a:noFill/>
              <a:ln w="9525">
                <a:solidFill>
                  <a:srgbClr val="CDCDCD"/>
                </a:solidFill>
                <a:round/>
                <a:headEnd/>
                <a:tailEnd/>
              </a:ln>
            </p:spPr>
            <p:txBody>
              <a:bodyPr/>
              <a:lstStyle/>
              <a:p>
                <a:pPr algn="l" rtl="0"/>
                <a:endParaRPr lang="en-US"/>
              </a:p>
            </p:txBody>
          </p:sp>
          <p:sp>
            <p:nvSpPr>
              <p:cNvPr id="24626" name="Line 390"/>
              <p:cNvSpPr>
                <a:spLocks noChangeShapeType="1"/>
              </p:cNvSpPr>
              <p:nvPr/>
            </p:nvSpPr>
            <p:spPr bwMode="auto">
              <a:xfrm flipV="1">
                <a:off x="3208" y="1739"/>
                <a:ext cx="0" cy="47"/>
              </a:xfrm>
              <a:prstGeom prst="line">
                <a:avLst/>
              </a:prstGeom>
              <a:noFill/>
              <a:ln w="9525">
                <a:solidFill>
                  <a:srgbClr val="CDCDCD"/>
                </a:solidFill>
                <a:round/>
                <a:headEnd/>
                <a:tailEnd/>
              </a:ln>
            </p:spPr>
            <p:txBody>
              <a:bodyPr/>
              <a:lstStyle/>
              <a:p>
                <a:pPr algn="l" rtl="0"/>
                <a:endParaRPr lang="en-US"/>
              </a:p>
            </p:txBody>
          </p:sp>
          <p:sp>
            <p:nvSpPr>
              <p:cNvPr id="24627" name="Line 391"/>
              <p:cNvSpPr>
                <a:spLocks noChangeShapeType="1"/>
              </p:cNvSpPr>
              <p:nvPr/>
            </p:nvSpPr>
            <p:spPr bwMode="auto">
              <a:xfrm flipV="1">
                <a:off x="3208" y="1764"/>
                <a:ext cx="24" cy="22"/>
              </a:xfrm>
              <a:prstGeom prst="line">
                <a:avLst/>
              </a:prstGeom>
              <a:noFill/>
              <a:ln w="9525">
                <a:solidFill>
                  <a:srgbClr val="CDCDCD"/>
                </a:solidFill>
                <a:round/>
                <a:headEnd/>
                <a:tailEnd/>
              </a:ln>
            </p:spPr>
            <p:txBody>
              <a:bodyPr/>
              <a:lstStyle/>
              <a:p>
                <a:pPr algn="l" rtl="0"/>
                <a:endParaRPr lang="en-US"/>
              </a:p>
            </p:txBody>
          </p:sp>
          <p:sp>
            <p:nvSpPr>
              <p:cNvPr id="24628" name="Rectangle 392"/>
              <p:cNvSpPr>
                <a:spLocks noChangeArrowheads="1"/>
              </p:cNvSpPr>
              <p:nvPr/>
            </p:nvSpPr>
            <p:spPr bwMode="auto">
              <a:xfrm>
                <a:off x="3003" y="1906"/>
                <a:ext cx="39" cy="286"/>
              </a:xfrm>
              <a:prstGeom prst="rect">
                <a:avLst/>
              </a:prstGeom>
              <a:solidFill>
                <a:srgbClr val="DC7E5F"/>
              </a:solidFill>
              <a:ln w="9525">
                <a:solidFill>
                  <a:srgbClr val="E6E6E6"/>
                </a:solidFill>
                <a:miter lim="800000"/>
                <a:headEnd/>
                <a:tailEnd/>
              </a:ln>
            </p:spPr>
            <p:txBody>
              <a:bodyPr/>
              <a:lstStyle/>
              <a:p>
                <a:pPr algn="l" rtl="0"/>
                <a:endParaRPr lang="en-US"/>
              </a:p>
            </p:txBody>
          </p:sp>
          <p:sp>
            <p:nvSpPr>
              <p:cNvPr id="24629" name="Freeform 393"/>
              <p:cNvSpPr>
                <a:spLocks/>
              </p:cNvSpPr>
              <p:nvPr/>
            </p:nvSpPr>
            <p:spPr bwMode="auto">
              <a:xfrm>
                <a:off x="3060" y="1696"/>
                <a:ext cx="191" cy="210"/>
              </a:xfrm>
              <a:custGeom>
                <a:avLst/>
                <a:gdLst>
                  <a:gd name="T0" fmla="*/ 0 w 191"/>
                  <a:gd name="T1" fmla="*/ 210 h 210"/>
                  <a:gd name="T2" fmla="*/ 191 w 191"/>
                  <a:gd name="T3" fmla="*/ 19 h 210"/>
                  <a:gd name="T4" fmla="*/ 191 w 191"/>
                  <a:gd name="T5" fmla="*/ 0 h 210"/>
                  <a:gd name="T6" fmla="*/ 0 w 191"/>
                  <a:gd name="T7" fmla="*/ 190 h 210"/>
                  <a:gd name="T8" fmla="*/ 0 w 191"/>
                  <a:gd name="T9" fmla="*/ 210 h 210"/>
                  <a:gd name="T10" fmla="*/ 0 60000 65536"/>
                  <a:gd name="T11" fmla="*/ 0 60000 65536"/>
                  <a:gd name="T12" fmla="*/ 0 60000 65536"/>
                  <a:gd name="T13" fmla="*/ 0 60000 65536"/>
                  <a:gd name="T14" fmla="*/ 0 60000 65536"/>
                  <a:gd name="T15" fmla="*/ 0 w 191"/>
                  <a:gd name="T16" fmla="*/ 0 h 210"/>
                  <a:gd name="T17" fmla="*/ 191 w 191"/>
                  <a:gd name="T18" fmla="*/ 210 h 210"/>
                </a:gdLst>
                <a:ahLst/>
                <a:cxnLst>
                  <a:cxn ang="T10">
                    <a:pos x="T0" y="T1"/>
                  </a:cxn>
                  <a:cxn ang="T11">
                    <a:pos x="T2" y="T3"/>
                  </a:cxn>
                  <a:cxn ang="T12">
                    <a:pos x="T4" y="T5"/>
                  </a:cxn>
                  <a:cxn ang="T13">
                    <a:pos x="T6" y="T7"/>
                  </a:cxn>
                  <a:cxn ang="T14">
                    <a:pos x="T8" y="T9"/>
                  </a:cxn>
                </a:cxnLst>
                <a:rect l="T15" t="T16" r="T17" b="T18"/>
                <a:pathLst>
                  <a:path w="191" h="210">
                    <a:moveTo>
                      <a:pt x="0" y="210"/>
                    </a:moveTo>
                    <a:lnTo>
                      <a:pt x="191" y="19"/>
                    </a:lnTo>
                    <a:lnTo>
                      <a:pt x="191" y="0"/>
                    </a:lnTo>
                    <a:lnTo>
                      <a:pt x="0" y="190"/>
                    </a:lnTo>
                    <a:lnTo>
                      <a:pt x="0" y="210"/>
                    </a:lnTo>
                    <a:close/>
                  </a:path>
                </a:pathLst>
              </a:custGeom>
              <a:solidFill>
                <a:srgbClr val="9A9A9A"/>
              </a:solidFill>
              <a:ln w="9525">
                <a:noFill/>
                <a:round/>
                <a:headEnd/>
                <a:tailEnd/>
              </a:ln>
            </p:spPr>
            <p:txBody>
              <a:bodyPr/>
              <a:lstStyle/>
              <a:p>
                <a:pPr algn="l" rtl="0"/>
                <a:endParaRPr lang="en-US"/>
              </a:p>
            </p:txBody>
          </p:sp>
          <p:sp>
            <p:nvSpPr>
              <p:cNvPr id="24630" name="Rectangle 394"/>
              <p:cNvSpPr>
                <a:spLocks noChangeArrowheads="1"/>
              </p:cNvSpPr>
              <p:nvPr/>
            </p:nvSpPr>
            <p:spPr bwMode="auto">
              <a:xfrm>
                <a:off x="2985" y="1886"/>
                <a:ext cx="75" cy="20"/>
              </a:xfrm>
              <a:prstGeom prst="rect">
                <a:avLst/>
              </a:prstGeom>
              <a:solidFill>
                <a:srgbClr val="C0C0C0"/>
              </a:solidFill>
              <a:ln w="9525">
                <a:noFill/>
                <a:miter lim="800000"/>
                <a:headEnd/>
                <a:tailEnd/>
              </a:ln>
            </p:spPr>
            <p:txBody>
              <a:bodyPr/>
              <a:lstStyle/>
              <a:p>
                <a:pPr algn="l" rtl="0"/>
                <a:endParaRPr lang="en-US"/>
              </a:p>
            </p:txBody>
          </p:sp>
          <p:sp>
            <p:nvSpPr>
              <p:cNvPr id="24631" name="Freeform 395"/>
              <p:cNvSpPr>
                <a:spLocks/>
              </p:cNvSpPr>
              <p:nvPr/>
            </p:nvSpPr>
            <p:spPr bwMode="auto">
              <a:xfrm>
                <a:off x="2985" y="1696"/>
                <a:ext cx="266" cy="190"/>
              </a:xfrm>
              <a:custGeom>
                <a:avLst/>
                <a:gdLst>
                  <a:gd name="T0" fmla="*/ 0 w 266"/>
                  <a:gd name="T1" fmla="*/ 190 h 190"/>
                  <a:gd name="T2" fmla="*/ 191 w 266"/>
                  <a:gd name="T3" fmla="*/ 0 h 190"/>
                  <a:gd name="T4" fmla="*/ 266 w 266"/>
                  <a:gd name="T5" fmla="*/ 0 h 190"/>
                  <a:gd name="T6" fmla="*/ 75 w 266"/>
                  <a:gd name="T7" fmla="*/ 190 h 190"/>
                  <a:gd name="T8" fmla="*/ 0 w 266"/>
                  <a:gd name="T9" fmla="*/ 190 h 190"/>
                  <a:gd name="T10" fmla="*/ 0 60000 65536"/>
                  <a:gd name="T11" fmla="*/ 0 60000 65536"/>
                  <a:gd name="T12" fmla="*/ 0 60000 65536"/>
                  <a:gd name="T13" fmla="*/ 0 60000 65536"/>
                  <a:gd name="T14" fmla="*/ 0 60000 65536"/>
                  <a:gd name="T15" fmla="*/ 0 w 266"/>
                  <a:gd name="T16" fmla="*/ 0 h 190"/>
                  <a:gd name="T17" fmla="*/ 266 w 266"/>
                  <a:gd name="T18" fmla="*/ 190 h 190"/>
                </a:gdLst>
                <a:ahLst/>
                <a:cxnLst>
                  <a:cxn ang="T10">
                    <a:pos x="T0" y="T1"/>
                  </a:cxn>
                  <a:cxn ang="T11">
                    <a:pos x="T2" y="T3"/>
                  </a:cxn>
                  <a:cxn ang="T12">
                    <a:pos x="T4" y="T5"/>
                  </a:cxn>
                  <a:cxn ang="T13">
                    <a:pos x="T6" y="T7"/>
                  </a:cxn>
                  <a:cxn ang="T14">
                    <a:pos x="T8" y="T9"/>
                  </a:cxn>
                </a:cxnLst>
                <a:rect l="T15" t="T16" r="T17" b="T18"/>
                <a:pathLst>
                  <a:path w="266" h="190">
                    <a:moveTo>
                      <a:pt x="0" y="190"/>
                    </a:moveTo>
                    <a:lnTo>
                      <a:pt x="191" y="0"/>
                    </a:lnTo>
                    <a:lnTo>
                      <a:pt x="266" y="0"/>
                    </a:lnTo>
                    <a:lnTo>
                      <a:pt x="75" y="190"/>
                    </a:lnTo>
                    <a:lnTo>
                      <a:pt x="0" y="190"/>
                    </a:lnTo>
                    <a:close/>
                  </a:path>
                </a:pathLst>
              </a:custGeom>
              <a:solidFill>
                <a:srgbClr val="E6E6E6"/>
              </a:solidFill>
              <a:ln w="9525">
                <a:noFill/>
                <a:round/>
                <a:headEnd/>
                <a:tailEnd/>
              </a:ln>
            </p:spPr>
            <p:txBody>
              <a:bodyPr/>
              <a:lstStyle/>
              <a:p>
                <a:pPr algn="l" rtl="0"/>
                <a:endParaRPr lang="en-US"/>
              </a:p>
            </p:txBody>
          </p:sp>
          <p:sp>
            <p:nvSpPr>
              <p:cNvPr id="24632" name="Line 396"/>
              <p:cNvSpPr>
                <a:spLocks noChangeShapeType="1"/>
              </p:cNvSpPr>
              <p:nvPr/>
            </p:nvSpPr>
            <p:spPr bwMode="auto">
              <a:xfrm flipH="1">
                <a:off x="3003" y="1953"/>
                <a:ext cx="39" cy="0"/>
              </a:xfrm>
              <a:prstGeom prst="line">
                <a:avLst/>
              </a:prstGeom>
              <a:noFill/>
              <a:ln w="9525">
                <a:solidFill>
                  <a:srgbClr val="E6E6E6"/>
                </a:solidFill>
                <a:round/>
                <a:headEnd/>
                <a:tailEnd/>
              </a:ln>
            </p:spPr>
            <p:txBody>
              <a:bodyPr/>
              <a:lstStyle/>
              <a:p>
                <a:pPr algn="l" rtl="0"/>
                <a:endParaRPr lang="en-US"/>
              </a:p>
            </p:txBody>
          </p:sp>
          <p:sp>
            <p:nvSpPr>
              <p:cNvPr id="24633" name="Line 397"/>
              <p:cNvSpPr>
                <a:spLocks noChangeShapeType="1"/>
              </p:cNvSpPr>
              <p:nvPr/>
            </p:nvSpPr>
            <p:spPr bwMode="auto">
              <a:xfrm flipH="1">
                <a:off x="3003" y="2002"/>
                <a:ext cx="39" cy="0"/>
              </a:xfrm>
              <a:prstGeom prst="line">
                <a:avLst/>
              </a:prstGeom>
              <a:noFill/>
              <a:ln w="9525">
                <a:solidFill>
                  <a:srgbClr val="E6E6E6"/>
                </a:solidFill>
                <a:round/>
                <a:headEnd/>
                <a:tailEnd/>
              </a:ln>
            </p:spPr>
            <p:txBody>
              <a:bodyPr/>
              <a:lstStyle/>
              <a:p>
                <a:pPr algn="l" rtl="0"/>
                <a:endParaRPr lang="en-US"/>
              </a:p>
            </p:txBody>
          </p:sp>
          <p:sp>
            <p:nvSpPr>
              <p:cNvPr id="24634" name="Line 398"/>
              <p:cNvSpPr>
                <a:spLocks noChangeShapeType="1"/>
              </p:cNvSpPr>
              <p:nvPr/>
            </p:nvSpPr>
            <p:spPr bwMode="auto">
              <a:xfrm flipH="1">
                <a:off x="3003" y="2049"/>
                <a:ext cx="39" cy="0"/>
              </a:xfrm>
              <a:prstGeom prst="line">
                <a:avLst/>
              </a:prstGeom>
              <a:noFill/>
              <a:ln w="9525">
                <a:solidFill>
                  <a:srgbClr val="E6E6E6"/>
                </a:solidFill>
                <a:round/>
                <a:headEnd/>
                <a:tailEnd/>
              </a:ln>
            </p:spPr>
            <p:txBody>
              <a:bodyPr/>
              <a:lstStyle/>
              <a:p>
                <a:pPr algn="l" rtl="0"/>
                <a:endParaRPr lang="en-US"/>
              </a:p>
            </p:txBody>
          </p:sp>
          <p:sp>
            <p:nvSpPr>
              <p:cNvPr id="24635" name="Line 399"/>
              <p:cNvSpPr>
                <a:spLocks noChangeShapeType="1"/>
              </p:cNvSpPr>
              <p:nvPr/>
            </p:nvSpPr>
            <p:spPr bwMode="auto">
              <a:xfrm flipH="1">
                <a:off x="3003" y="2098"/>
                <a:ext cx="39" cy="0"/>
              </a:xfrm>
              <a:prstGeom prst="line">
                <a:avLst/>
              </a:prstGeom>
              <a:noFill/>
              <a:ln w="9525">
                <a:solidFill>
                  <a:srgbClr val="E6E6E6"/>
                </a:solidFill>
                <a:round/>
                <a:headEnd/>
                <a:tailEnd/>
              </a:ln>
            </p:spPr>
            <p:txBody>
              <a:bodyPr/>
              <a:lstStyle/>
              <a:p>
                <a:pPr algn="l" rtl="0"/>
                <a:endParaRPr lang="en-US"/>
              </a:p>
            </p:txBody>
          </p:sp>
          <p:sp>
            <p:nvSpPr>
              <p:cNvPr id="24636" name="Line 400"/>
              <p:cNvSpPr>
                <a:spLocks noChangeShapeType="1"/>
              </p:cNvSpPr>
              <p:nvPr/>
            </p:nvSpPr>
            <p:spPr bwMode="auto">
              <a:xfrm flipH="1">
                <a:off x="3003" y="2145"/>
                <a:ext cx="39" cy="0"/>
              </a:xfrm>
              <a:prstGeom prst="line">
                <a:avLst/>
              </a:prstGeom>
              <a:noFill/>
              <a:ln w="9525">
                <a:solidFill>
                  <a:srgbClr val="E6E6E6"/>
                </a:solidFill>
                <a:round/>
                <a:headEnd/>
                <a:tailEnd/>
              </a:ln>
            </p:spPr>
            <p:txBody>
              <a:bodyPr/>
              <a:lstStyle/>
              <a:p>
                <a:pPr algn="l" rtl="0"/>
                <a:endParaRPr lang="en-US"/>
              </a:p>
            </p:txBody>
          </p:sp>
          <p:sp>
            <p:nvSpPr>
              <p:cNvPr id="24637" name="Freeform 401"/>
              <p:cNvSpPr>
                <a:spLocks/>
              </p:cNvSpPr>
              <p:nvPr/>
            </p:nvSpPr>
            <p:spPr bwMode="auto">
              <a:xfrm>
                <a:off x="2985" y="1696"/>
                <a:ext cx="266" cy="496"/>
              </a:xfrm>
              <a:custGeom>
                <a:avLst/>
                <a:gdLst>
                  <a:gd name="T0" fmla="*/ 18 w 266"/>
                  <a:gd name="T1" fmla="*/ 496 h 496"/>
                  <a:gd name="T2" fmla="*/ 18 w 266"/>
                  <a:gd name="T3" fmla="*/ 210 h 496"/>
                  <a:gd name="T4" fmla="*/ 0 w 266"/>
                  <a:gd name="T5" fmla="*/ 210 h 496"/>
                  <a:gd name="T6" fmla="*/ 0 w 266"/>
                  <a:gd name="T7" fmla="*/ 190 h 496"/>
                  <a:gd name="T8" fmla="*/ 191 w 266"/>
                  <a:gd name="T9" fmla="*/ 0 h 496"/>
                  <a:gd name="T10" fmla="*/ 266 w 266"/>
                  <a:gd name="T11" fmla="*/ 0 h 496"/>
                  <a:gd name="T12" fmla="*/ 266 w 266"/>
                  <a:gd name="T13" fmla="*/ 19 h 496"/>
                  <a:gd name="T14" fmla="*/ 247 w 266"/>
                  <a:gd name="T15" fmla="*/ 37 h 496"/>
                  <a:gd name="T16" fmla="*/ 247 w 266"/>
                  <a:gd name="T17" fmla="*/ 306 h 496"/>
                  <a:gd name="T18" fmla="*/ 57 w 266"/>
                  <a:gd name="T19" fmla="*/ 496 h 496"/>
                  <a:gd name="T20" fmla="*/ 18 w 266"/>
                  <a:gd name="T21" fmla="*/ 496 h 4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6"/>
                  <a:gd name="T34" fmla="*/ 0 h 496"/>
                  <a:gd name="T35" fmla="*/ 266 w 266"/>
                  <a:gd name="T36" fmla="*/ 496 h 4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6" h="496">
                    <a:moveTo>
                      <a:pt x="18" y="496"/>
                    </a:moveTo>
                    <a:lnTo>
                      <a:pt x="18" y="210"/>
                    </a:lnTo>
                    <a:lnTo>
                      <a:pt x="0" y="210"/>
                    </a:lnTo>
                    <a:lnTo>
                      <a:pt x="0" y="190"/>
                    </a:lnTo>
                    <a:lnTo>
                      <a:pt x="191" y="0"/>
                    </a:lnTo>
                    <a:lnTo>
                      <a:pt x="266" y="0"/>
                    </a:lnTo>
                    <a:lnTo>
                      <a:pt x="266" y="19"/>
                    </a:lnTo>
                    <a:lnTo>
                      <a:pt x="247" y="37"/>
                    </a:lnTo>
                    <a:lnTo>
                      <a:pt x="247" y="306"/>
                    </a:lnTo>
                    <a:lnTo>
                      <a:pt x="57" y="496"/>
                    </a:lnTo>
                    <a:lnTo>
                      <a:pt x="18" y="496"/>
                    </a:lnTo>
                  </a:path>
                </a:pathLst>
              </a:custGeom>
              <a:noFill/>
              <a:ln w="15875">
                <a:solidFill>
                  <a:srgbClr val="000000"/>
                </a:solidFill>
                <a:prstDash val="solid"/>
                <a:round/>
                <a:headEnd/>
                <a:tailEnd/>
              </a:ln>
            </p:spPr>
            <p:txBody>
              <a:bodyPr/>
              <a:lstStyle/>
              <a:p>
                <a:pPr algn="l" rtl="0"/>
                <a:endParaRPr lang="en-US"/>
              </a:p>
            </p:txBody>
          </p:sp>
        </p:grpSp>
        <p:sp>
          <p:nvSpPr>
            <p:cNvPr id="24596" name="Line 402"/>
            <p:cNvSpPr>
              <a:spLocks noChangeShapeType="1"/>
            </p:cNvSpPr>
            <p:nvPr/>
          </p:nvSpPr>
          <p:spPr bwMode="auto">
            <a:xfrm>
              <a:off x="2828" y="1379"/>
              <a:ext cx="1928" cy="0"/>
            </a:xfrm>
            <a:prstGeom prst="line">
              <a:avLst/>
            </a:prstGeom>
            <a:noFill/>
            <a:ln w="38100">
              <a:solidFill>
                <a:schemeClr val="bg2"/>
              </a:solidFill>
              <a:round/>
              <a:headEnd/>
              <a:tailEnd/>
            </a:ln>
          </p:spPr>
          <p:txBody>
            <a:bodyPr/>
            <a:lstStyle/>
            <a:p>
              <a:pPr algn="l" rtl="0"/>
              <a:endParaRPr lang="en-US"/>
            </a:p>
          </p:txBody>
        </p:sp>
        <p:sp>
          <p:nvSpPr>
            <p:cNvPr id="24597" name="Line 403"/>
            <p:cNvSpPr>
              <a:spLocks noChangeShapeType="1"/>
            </p:cNvSpPr>
            <p:nvPr/>
          </p:nvSpPr>
          <p:spPr bwMode="auto">
            <a:xfrm>
              <a:off x="1501" y="1981"/>
              <a:ext cx="1868" cy="0"/>
            </a:xfrm>
            <a:prstGeom prst="line">
              <a:avLst/>
            </a:prstGeom>
            <a:noFill/>
            <a:ln w="28575">
              <a:solidFill>
                <a:srgbClr val="3333FF"/>
              </a:solidFill>
              <a:round/>
              <a:headEnd/>
              <a:tailEnd type="triangle" w="med" len="med"/>
            </a:ln>
          </p:spPr>
          <p:txBody>
            <a:bodyPr/>
            <a:lstStyle/>
            <a:p>
              <a:pPr algn="l" rtl="0"/>
              <a:endParaRPr lang="en-US"/>
            </a:p>
          </p:txBody>
        </p:sp>
        <p:sp>
          <p:nvSpPr>
            <p:cNvPr id="24598" name="Line 404"/>
            <p:cNvSpPr>
              <a:spLocks noChangeShapeType="1"/>
            </p:cNvSpPr>
            <p:nvPr/>
          </p:nvSpPr>
          <p:spPr bwMode="auto">
            <a:xfrm flipV="1">
              <a:off x="3552" y="1370"/>
              <a:ext cx="175" cy="297"/>
            </a:xfrm>
            <a:prstGeom prst="line">
              <a:avLst/>
            </a:prstGeom>
            <a:noFill/>
            <a:ln w="38100">
              <a:solidFill>
                <a:schemeClr val="bg2"/>
              </a:solidFill>
              <a:round/>
              <a:headEnd/>
              <a:tailEnd/>
            </a:ln>
          </p:spPr>
          <p:txBody>
            <a:bodyPr/>
            <a:lstStyle/>
            <a:p>
              <a:pPr algn="l" rtl="0"/>
              <a:endParaRPr lang="en-US"/>
            </a:p>
          </p:txBody>
        </p:sp>
        <p:sp>
          <p:nvSpPr>
            <p:cNvPr id="24599" name="Line 405"/>
            <p:cNvSpPr>
              <a:spLocks noChangeShapeType="1"/>
            </p:cNvSpPr>
            <p:nvPr/>
          </p:nvSpPr>
          <p:spPr bwMode="auto">
            <a:xfrm flipV="1">
              <a:off x="4469" y="1379"/>
              <a:ext cx="175" cy="297"/>
            </a:xfrm>
            <a:prstGeom prst="line">
              <a:avLst/>
            </a:prstGeom>
            <a:noFill/>
            <a:ln w="38100">
              <a:solidFill>
                <a:schemeClr val="bg2"/>
              </a:solidFill>
              <a:round/>
              <a:headEnd/>
              <a:tailEnd/>
            </a:ln>
          </p:spPr>
          <p:txBody>
            <a:bodyPr/>
            <a:lstStyle/>
            <a:p>
              <a:pPr algn="l" rtl="0"/>
              <a:endParaRPr lang="en-US"/>
            </a:p>
          </p:txBody>
        </p:sp>
      </p:gr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 How  does NMAP work ?</a:t>
            </a:r>
            <a:endParaRPr lang="ar-SA" dirty="0"/>
          </a:p>
        </p:txBody>
      </p:sp>
      <p:sp>
        <p:nvSpPr>
          <p:cNvPr id="3" name="Content Placeholder 2"/>
          <p:cNvSpPr>
            <a:spLocks noGrp="1"/>
          </p:cNvSpPr>
          <p:nvPr>
            <p:ph sz="quarter" idx="1"/>
          </p:nvPr>
        </p:nvSpPr>
        <p:spPr/>
        <p:txBody>
          <a:bodyPr>
            <a:normAutofit fontScale="77500" lnSpcReduction="20000"/>
          </a:bodyPr>
          <a:lstStyle/>
          <a:p>
            <a:pPr algn="l" rtl="0"/>
            <a:r>
              <a:rPr lang="en-US" b="1" dirty="0" smtClean="0"/>
              <a:t>NMAP</a:t>
            </a:r>
            <a:r>
              <a:rPr lang="en-US" dirty="0" smtClean="0"/>
              <a:t> can scan </a:t>
            </a:r>
            <a:r>
              <a:rPr lang="en-US" b="1" dirty="0" smtClean="0"/>
              <a:t>TCP</a:t>
            </a:r>
            <a:r>
              <a:rPr lang="en-US" dirty="0" smtClean="0"/>
              <a:t> and </a:t>
            </a:r>
            <a:r>
              <a:rPr lang="en-US" b="1" dirty="0" smtClean="0"/>
              <a:t>UDP</a:t>
            </a:r>
            <a:r>
              <a:rPr lang="en-US" dirty="0" smtClean="0"/>
              <a:t> ports.</a:t>
            </a:r>
          </a:p>
          <a:p>
            <a:pPr lvl="1" algn="l" rtl="0"/>
            <a:r>
              <a:rPr lang="en-US" dirty="0" smtClean="0"/>
              <a:t> we are going to restrict ourselves to TCP ports in this lab session. </a:t>
            </a:r>
          </a:p>
          <a:p>
            <a:pPr algn="l" rtl="0"/>
            <a:endParaRPr lang="en-US" dirty="0" smtClean="0"/>
          </a:p>
          <a:p>
            <a:pPr algn="l" rtl="0"/>
            <a:r>
              <a:rPr lang="en-US" dirty="0" smtClean="0"/>
              <a:t> Popular services, such as http, are registered to a well-known port-number and NMAP has a file  describing the most common protocols used on the internet.</a:t>
            </a:r>
          </a:p>
          <a:p>
            <a:pPr algn="l" rtl="0">
              <a:buNone/>
            </a:pPr>
            <a:endParaRPr lang="en-US" dirty="0" smtClean="0"/>
          </a:p>
          <a:p>
            <a:pPr algn="l" rtl="0"/>
            <a:r>
              <a:rPr lang="en-US" dirty="0" smtClean="0"/>
              <a:t>It  identify the operating system that is running on the host. by using a technique called </a:t>
            </a:r>
            <a:r>
              <a:rPr lang="en-US" dirty="0" smtClean="0">
                <a:solidFill>
                  <a:srgbClr val="FF0000"/>
                </a:solidFill>
              </a:rPr>
              <a:t>stack fingerprinting</a:t>
            </a:r>
            <a:r>
              <a:rPr lang="en-US" dirty="0" smtClean="0"/>
              <a:t>.</a:t>
            </a:r>
          </a:p>
          <a:p>
            <a:pPr algn="l" rtl="0">
              <a:buNone/>
            </a:pPr>
            <a:endParaRPr lang="en-US" dirty="0" smtClean="0"/>
          </a:p>
          <a:p>
            <a:pPr lvl="1" algn="l" rtl="0"/>
            <a:r>
              <a:rPr lang="en-US" dirty="0" smtClean="0"/>
              <a:t> Different operating systems implement TCP/IP in slightly different ways. </a:t>
            </a:r>
          </a:p>
          <a:p>
            <a:pPr lvl="1" algn="l" rtl="0">
              <a:buNone/>
            </a:pPr>
            <a:endParaRPr lang="en-US" dirty="0" smtClean="0"/>
          </a:p>
          <a:p>
            <a:pPr lvl="1" algn="l" rtl="0"/>
            <a:r>
              <a:rPr lang="en-US" dirty="0" smtClean="0"/>
              <a:t>Though subtle, the differentiation of these responses makes it possible to determine the operating system.</a:t>
            </a:r>
          </a:p>
          <a:p>
            <a:pPr algn="l" rtl="0"/>
            <a:endParaRPr lang="ar-SA"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NMAP work ?</a:t>
            </a:r>
            <a:endParaRPr lang="en-US" dirty="0"/>
          </a:p>
        </p:txBody>
      </p:sp>
      <p:sp>
        <p:nvSpPr>
          <p:cNvPr id="3" name="Content Placeholder 2"/>
          <p:cNvSpPr>
            <a:spLocks noGrp="1"/>
          </p:cNvSpPr>
          <p:nvPr>
            <p:ph sz="quarter" idx="1"/>
          </p:nvPr>
        </p:nvSpPr>
        <p:spPr/>
        <p:txBody>
          <a:bodyPr>
            <a:normAutofit fontScale="92500" lnSpcReduction="20000"/>
          </a:bodyPr>
          <a:lstStyle/>
          <a:p>
            <a:pPr algn="l" rtl="0"/>
            <a:r>
              <a:rPr lang="en-US" dirty="0" smtClean="0"/>
              <a:t>The network traffic that is generated by </a:t>
            </a:r>
            <a:r>
              <a:rPr lang="en-US" dirty="0" err="1" smtClean="0"/>
              <a:t>Nmap</a:t>
            </a:r>
            <a:r>
              <a:rPr lang="en-US" dirty="0" smtClean="0"/>
              <a:t> can have distinct qualities. </a:t>
            </a:r>
          </a:p>
          <a:p>
            <a:pPr algn="l" rtl="0">
              <a:buNone/>
            </a:pPr>
            <a:endParaRPr lang="en-US" dirty="0" smtClean="0"/>
          </a:p>
          <a:p>
            <a:pPr algn="l" rtl="0"/>
            <a:r>
              <a:rPr lang="en-US" dirty="0" smtClean="0"/>
              <a:t>These qualities, such as the number of packets sent or the timing between packets, do not resemble the qualities of “normal” traffic. These qualities make up its </a:t>
            </a:r>
            <a:r>
              <a:rPr lang="en-US" dirty="0" smtClean="0">
                <a:solidFill>
                  <a:srgbClr val="FF0000"/>
                </a:solidFill>
              </a:rPr>
              <a:t>signature.</a:t>
            </a:r>
          </a:p>
          <a:p>
            <a:pPr algn="l" rtl="0">
              <a:buNone/>
            </a:pPr>
            <a:r>
              <a:rPr lang="en-US" dirty="0" smtClean="0">
                <a:solidFill>
                  <a:srgbClr val="FF0000"/>
                </a:solidFill>
              </a:rPr>
              <a:t> </a:t>
            </a:r>
          </a:p>
          <a:p>
            <a:pPr algn="l" rtl="0"/>
            <a:r>
              <a:rPr lang="en-US" dirty="0" err="1" smtClean="0"/>
              <a:t>Nmap</a:t>
            </a:r>
            <a:r>
              <a:rPr lang="en-US" dirty="0" smtClean="0"/>
              <a:t> can be configured to hide its activity over time,  attempting to mask its signature from being easily discovered.</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1"/>
          <p:cNvSpPr>
            <a:spLocks noGrp="1"/>
          </p:cNvSpPr>
          <p:nvPr>
            <p:ph type="ftr" sz="quarter" idx="10"/>
          </p:nvPr>
        </p:nvSpPr>
        <p:spPr/>
        <p:txBody>
          <a:bodyPr/>
          <a:lstStyle/>
          <a:p>
            <a:r>
              <a:rPr lang="en-US"/>
              <a:t>Guide to Network Defense and Countermeasures, Second Edition</a:t>
            </a:r>
          </a:p>
        </p:txBody>
      </p:sp>
      <p:sp>
        <p:nvSpPr>
          <p:cNvPr id="4" name="Slide Number Placeholder 2"/>
          <p:cNvSpPr>
            <a:spLocks noGrp="1"/>
          </p:cNvSpPr>
          <p:nvPr>
            <p:ph type="sldNum" sz="quarter" idx="11"/>
          </p:nvPr>
        </p:nvSpPr>
        <p:spPr/>
        <p:txBody>
          <a:bodyPr/>
          <a:lstStyle/>
          <a:p>
            <a:fld id="{1B776FB8-1385-483B-AA85-37AC8E58CD01}" type="slidenum">
              <a:rPr lang="en-US"/>
              <a:pPr/>
              <a:t>36</a:t>
            </a:fld>
            <a:endParaRPr lang="en-US"/>
          </a:p>
        </p:txBody>
      </p:sp>
      <p:pic>
        <p:nvPicPr>
          <p:cNvPr id="581635" name="Picture 3"/>
          <p:cNvPicPr>
            <a:picLocks noChangeAspect="1" noChangeArrowheads="1"/>
          </p:cNvPicPr>
          <p:nvPr/>
        </p:nvPicPr>
        <p:blipFill>
          <a:blip r:embed="rId3" cstate="print"/>
          <a:srcRect/>
          <a:stretch>
            <a:fillRect/>
          </a:stretch>
        </p:blipFill>
        <p:spPr bwMode="auto">
          <a:xfrm>
            <a:off x="251520" y="476672"/>
            <a:ext cx="8482830" cy="518361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Different types of port scanning</a:t>
            </a:r>
          </a:p>
        </p:txBody>
      </p:sp>
      <p:sp>
        <p:nvSpPr>
          <p:cNvPr id="7171" name="Rectangle 3"/>
          <p:cNvSpPr>
            <a:spLocks noGrp="1" noChangeArrowheads="1"/>
          </p:cNvSpPr>
          <p:nvPr>
            <p:ph type="body" idx="1"/>
          </p:nvPr>
        </p:nvSpPr>
        <p:spPr/>
        <p:txBody>
          <a:bodyPr/>
          <a:lstStyle/>
          <a:p>
            <a:pPr algn="l" rtl="0"/>
            <a:r>
              <a:rPr lang="en-US" dirty="0"/>
              <a:t>Simple port scanning</a:t>
            </a:r>
          </a:p>
          <a:p>
            <a:pPr algn="l" rtl="0"/>
            <a:r>
              <a:rPr lang="en-US" dirty="0"/>
              <a:t>Strobe port scanning</a:t>
            </a:r>
          </a:p>
          <a:p>
            <a:pPr algn="l" rtl="0"/>
            <a:r>
              <a:rPr lang="en-US" dirty="0"/>
              <a:t>Stealth port scanning</a:t>
            </a:r>
          </a:p>
          <a:p>
            <a:pPr algn="l" rtl="0"/>
            <a:r>
              <a:rPr lang="en-US" dirty="0"/>
              <a:t>SYN scanning</a:t>
            </a:r>
          </a:p>
          <a:p>
            <a:pPr algn="l" rtl="0"/>
            <a:r>
              <a:rPr lang="en-US" dirty="0"/>
              <a:t>FIN </a:t>
            </a:r>
            <a:r>
              <a:rPr lang="en-US" dirty="0" smtClean="0"/>
              <a:t>scanning</a:t>
            </a:r>
          </a:p>
          <a:p>
            <a:pPr algn="l" rtl="0"/>
            <a:r>
              <a:rPr lang="en-US" dirty="0" smtClean="0"/>
              <a:t>Null scanning</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Simple port scanning</a:t>
            </a:r>
          </a:p>
        </p:txBody>
      </p:sp>
      <p:sp>
        <p:nvSpPr>
          <p:cNvPr id="8195" name="Rectangle 3"/>
          <p:cNvSpPr>
            <a:spLocks noGrp="1" noChangeArrowheads="1"/>
          </p:cNvSpPr>
          <p:nvPr>
            <p:ph type="body" idx="1"/>
          </p:nvPr>
        </p:nvSpPr>
        <p:spPr/>
        <p:txBody>
          <a:bodyPr/>
          <a:lstStyle/>
          <a:p>
            <a:pPr algn="l" rtl="0"/>
            <a:r>
              <a:rPr lang="en-US" sz="2800" dirty="0"/>
              <a:t>An attacker searches all ports looking for, and noting, all open ports</a:t>
            </a:r>
          </a:p>
          <a:p>
            <a:pPr lvl="1" algn="l" rtl="0"/>
            <a:r>
              <a:rPr lang="en-US" sz="2400" dirty="0"/>
              <a:t>Pros</a:t>
            </a:r>
          </a:p>
          <a:p>
            <a:pPr lvl="2" algn="l" rtl="0"/>
            <a:r>
              <a:rPr lang="en-US" sz="2000" dirty="0"/>
              <a:t>Attacker will see ALL available ports</a:t>
            </a:r>
          </a:p>
          <a:p>
            <a:pPr lvl="1" algn="l" rtl="0"/>
            <a:r>
              <a:rPr lang="en-US" sz="2400" dirty="0"/>
              <a:t>Cons</a:t>
            </a:r>
          </a:p>
          <a:p>
            <a:pPr lvl="2" algn="l" rtl="0"/>
            <a:r>
              <a:rPr lang="en-US" sz="2000" dirty="0"/>
              <a:t>Takes a long time to scan all 65,000+ ports</a:t>
            </a:r>
          </a:p>
          <a:p>
            <a:pPr lvl="2" algn="l" rtl="0"/>
            <a:r>
              <a:rPr lang="en-US" sz="2000" dirty="0"/>
              <a:t>Can be detected fairly easily, due to large number of ports being scanned</a:t>
            </a:r>
          </a:p>
          <a:p>
            <a:pPr lvl="2" algn="l" rtl="0"/>
            <a:r>
              <a:rPr lang="en-US" sz="2000" dirty="0"/>
              <a:t>Specific ports that are found to be open may not be useful to attack</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Strobe port scanning</a:t>
            </a:r>
          </a:p>
        </p:txBody>
      </p:sp>
      <p:sp>
        <p:nvSpPr>
          <p:cNvPr id="11267" name="Rectangle 3"/>
          <p:cNvSpPr>
            <a:spLocks noGrp="1" noChangeArrowheads="1"/>
          </p:cNvSpPr>
          <p:nvPr>
            <p:ph type="body" idx="1"/>
          </p:nvPr>
        </p:nvSpPr>
        <p:spPr/>
        <p:txBody>
          <a:bodyPr/>
          <a:lstStyle/>
          <a:p>
            <a:pPr algn="l" rtl="0">
              <a:lnSpc>
                <a:spcPct val="90000"/>
              </a:lnSpc>
            </a:pPr>
            <a:r>
              <a:rPr lang="en-US" dirty="0"/>
              <a:t>An attacker selects a certain range of ports to check for open ports</a:t>
            </a:r>
          </a:p>
          <a:p>
            <a:pPr lvl="1" algn="l" rtl="0">
              <a:lnSpc>
                <a:spcPct val="90000"/>
              </a:lnSpc>
            </a:pPr>
            <a:r>
              <a:rPr lang="en-US" dirty="0"/>
              <a:t>Pros</a:t>
            </a:r>
          </a:p>
          <a:p>
            <a:pPr lvl="2" algn="l" rtl="0">
              <a:lnSpc>
                <a:spcPct val="90000"/>
              </a:lnSpc>
            </a:pPr>
            <a:r>
              <a:rPr lang="en-US" dirty="0"/>
              <a:t>Quicker than a full scan</a:t>
            </a:r>
          </a:p>
          <a:p>
            <a:pPr lvl="2" algn="l" rtl="0">
              <a:lnSpc>
                <a:spcPct val="90000"/>
              </a:lnSpc>
            </a:pPr>
            <a:r>
              <a:rPr lang="en-US" dirty="0"/>
              <a:t>Already knows that all searched ports can lead to vulnerable access points</a:t>
            </a:r>
          </a:p>
          <a:p>
            <a:pPr lvl="1" algn="l" rtl="0">
              <a:lnSpc>
                <a:spcPct val="90000"/>
              </a:lnSpc>
            </a:pPr>
            <a:r>
              <a:rPr lang="en-US" dirty="0"/>
              <a:t>Cons</a:t>
            </a:r>
          </a:p>
          <a:p>
            <a:pPr lvl="2" algn="l" rtl="0">
              <a:lnSpc>
                <a:spcPct val="90000"/>
              </a:lnSpc>
            </a:pPr>
            <a:r>
              <a:rPr lang="en-US" dirty="0"/>
              <a:t>Does not give entire vulnerability profile of target</a:t>
            </a:r>
          </a:p>
          <a:p>
            <a:pPr lvl="2" algn="l" rtl="0">
              <a:lnSpc>
                <a:spcPct val="90000"/>
              </a:lnSpc>
            </a:pPr>
            <a:r>
              <a:rPr lang="en-US" dirty="0"/>
              <a:t>Is somewhat easy for target to detect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goal of Network scan</a:t>
            </a:r>
            <a:endParaRPr lang="en-US" dirty="0"/>
          </a:p>
        </p:txBody>
      </p:sp>
      <p:sp>
        <p:nvSpPr>
          <p:cNvPr id="3" name="Content Placeholder 2"/>
          <p:cNvSpPr>
            <a:spLocks noGrp="1"/>
          </p:cNvSpPr>
          <p:nvPr>
            <p:ph sz="quarter" idx="1"/>
          </p:nvPr>
        </p:nvSpPr>
        <p:spPr/>
        <p:txBody>
          <a:bodyPr>
            <a:normAutofit fontScale="55000" lnSpcReduction="20000"/>
          </a:bodyPr>
          <a:lstStyle/>
          <a:p>
            <a:pPr algn="l" rtl="0"/>
            <a:r>
              <a:rPr lang="en-US" dirty="0" smtClean="0"/>
              <a:t>One of the first tasks a hacker will carry out is to perform a scan of the network for hosts that are running. </a:t>
            </a:r>
          </a:p>
          <a:p>
            <a:pPr algn="l" rtl="0">
              <a:buNone/>
            </a:pPr>
            <a:endParaRPr lang="en-US" dirty="0" smtClean="0"/>
          </a:p>
          <a:p>
            <a:pPr algn="l" rtl="0"/>
            <a:r>
              <a:rPr lang="en-US" dirty="0" smtClean="0"/>
              <a:t>Once the user knows what hosts are accessible, he or she will then find a means to gather as much information about the hosts as possible.</a:t>
            </a:r>
          </a:p>
          <a:p>
            <a:pPr algn="l" rtl="0">
              <a:buNone/>
            </a:pPr>
            <a:endParaRPr lang="en-US" dirty="0" smtClean="0"/>
          </a:p>
          <a:p>
            <a:pPr algn="l" rtl="0"/>
            <a:r>
              <a:rPr lang="en-US" dirty="0" smtClean="0"/>
              <a:t>Once an attacker has identified the hosts, ports, and services that are available, he or she will want t identify the operating system that is running on the host.</a:t>
            </a:r>
          </a:p>
          <a:p>
            <a:pPr algn="l" rtl="0"/>
            <a:endParaRPr lang="en-US" dirty="0" smtClean="0"/>
          </a:p>
          <a:p>
            <a:pPr algn="l" rtl="0"/>
            <a:r>
              <a:rPr lang="en-US" dirty="0" smtClean="0"/>
              <a:t>In addition to identifying the operating system, the attacker will want to gain more information  about the services that are running on the target computer, such as the type of server and version (for  example, Internet Information Services [IIS] version 6 or version 7). </a:t>
            </a:r>
          </a:p>
          <a:p>
            <a:pPr algn="l" rtl="0">
              <a:buNone/>
            </a:pPr>
            <a:endParaRPr lang="en-US" dirty="0" smtClean="0"/>
          </a:p>
          <a:p>
            <a:pPr algn="l" rtl="0"/>
            <a:r>
              <a:rPr lang="en-US" dirty="0" smtClean="0"/>
              <a:t>This information is contained in the </a:t>
            </a:r>
            <a:r>
              <a:rPr lang="en-US" dirty="0" smtClean="0">
                <a:solidFill>
                  <a:srgbClr val="FF0000"/>
                </a:solidFill>
              </a:rPr>
              <a:t>service’s banner. </a:t>
            </a:r>
          </a:p>
          <a:p>
            <a:pPr lvl="1" algn="l" rtl="0"/>
            <a:r>
              <a:rPr lang="en-US" dirty="0" smtClean="0"/>
              <a:t>The banner is usually sent after an initial connection is made. </a:t>
            </a:r>
          </a:p>
          <a:p>
            <a:pPr lvl="1" algn="l" rtl="0"/>
            <a:r>
              <a:rPr lang="en-US" dirty="0" smtClean="0"/>
              <a:t>This information  greatly improves the ability of the attacker to discover vulnerabilities and exploits.</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Stealth port scanning</a:t>
            </a:r>
          </a:p>
        </p:txBody>
      </p:sp>
      <p:sp>
        <p:nvSpPr>
          <p:cNvPr id="12291" name="Rectangle 3"/>
          <p:cNvSpPr>
            <a:spLocks noGrp="1" noChangeArrowheads="1"/>
          </p:cNvSpPr>
          <p:nvPr>
            <p:ph type="body" idx="1"/>
          </p:nvPr>
        </p:nvSpPr>
        <p:spPr/>
        <p:txBody>
          <a:bodyPr/>
          <a:lstStyle/>
          <a:p>
            <a:pPr algn="l" rtl="0"/>
            <a:r>
              <a:rPr lang="en-US" sz="2800" dirty="0"/>
              <a:t>An attacker searches only a few random ports at once over a long period of time (usually a day or more).  Often jumping between different computers on a network.</a:t>
            </a:r>
          </a:p>
          <a:p>
            <a:pPr lvl="1" algn="l" rtl="0"/>
            <a:r>
              <a:rPr lang="en-US" sz="2400" dirty="0"/>
              <a:t>Pros</a:t>
            </a:r>
          </a:p>
          <a:p>
            <a:pPr lvl="2" algn="l" rtl="0"/>
            <a:r>
              <a:rPr lang="en-US" sz="2000" dirty="0"/>
              <a:t>Hard to detect because individual port scans, from the network’s point of view, appear to be accidental communication attempts</a:t>
            </a:r>
          </a:p>
          <a:p>
            <a:pPr lvl="1" algn="l" rtl="0"/>
            <a:r>
              <a:rPr lang="en-US" sz="2400" dirty="0"/>
              <a:t>Cons</a:t>
            </a:r>
          </a:p>
          <a:p>
            <a:pPr lvl="2" algn="l" rtl="0"/>
            <a:r>
              <a:rPr lang="en-US" sz="2000" dirty="0"/>
              <a:t>Takes a long time (usually a day or more)</a:t>
            </a:r>
          </a:p>
          <a:p>
            <a:pPr algn="l" rtl="0"/>
            <a:endParaRPr lang="en-US" sz="28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a:t>FIN scanning</a:t>
            </a:r>
          </a:p>
        </p:txBody>
      </p:sp>
      <p:sp>
        <p:nvSpPr>
          <p:cNvPr id="14339" name="Rectangle 3"/>
          <p:cNvSpPr>
            <a:spLocks noGrp="1" noChangeArrowheads="1"/>
          </p:cNvSpPr>
          <p:nvPr>
            <p:ph type="body" idx="1"/>
          </p:nvPr>
        </p:nvSpPr>
        <p:spPr/>
        <p:txBody>
          <a:bodyPr/>
          <a:lstStyle/>
          <a:p>
            <a:pPr algn="l" rtl="0">
              <a:lnSpc>
                <a:spcPct val="90000"/>
              </a:lnSpc>
            </a:pPr>
            <a:r>
              <a:rPr lang="en-US" sz="2400" dirty="0"/>
              <a:t>Attackers send erroneous packets to ports and listen for a response.  If a port is closed, the attacker will receive an error message.  However TCP requires </a:t>
            </a:r>
            <a:r>
              <a:rPr lang="en-US" sz="2400" dirty="0" smtClean="0"/>
              <a:t>that </a:t>
            </a:r>
            <a:r>
              <a:rPr lang="en-US" sz="2400" dirty="0"/>
              <a:t>an open port </a:t>
            </a:r>
            <a:r>
              <a:rPr lang="en-US" sz="2400" dirty="0" smtClean="0"/>
              <a:t>ignores </a:t>
            </a:r>
            <a:r>
              <a:rPr lang="en-US" sz="2400" dirty="0"/>
              <a:t>the erroneous packet.  Based on the response, the attacker can determine the state of the port.</a:t>
            </a:r>
          </a:p>
          <a:p>
            <a:pPr lvl="1" algn="l" rtl="0">
              <a:lnSpc>
                <a:spcPct val="90000"/>
              </a:lnSpc>
            </a:pPr>
            <a:r>
              <a:rPr lang="en-US" sz="2000" dirty="0"/>
              <a:t>Pros</a:t>
            </a:r>
          </a:p>
          <a:p>
            <a:pPr lvl="2" algn="l" rtl="0">
              <a:lnSpc>
                <a:spcPct val="90000"/>
              </a:lnSpc>
            </a:pPr>
            <a:r>
              <a:rPr lang="en-US" sz="1800" dirty="0"/>
              <a:t>It is difficult for the target’s computer to recognize this as an attack since the packets being send are random data</a:t>
            </a:r>
          </a:p>
          <a:p>
            <a:pPr lvl="1" algn="l" rtl="0">
              <a:lnSpc>
                <a:spcPct val="90000"/>
              </a:lnSpc>
            </a:pPr>
            <a:r>
              <a:rPr lang="en-US" sz="2000" dirty="0"/>
              <a:t>Cons</a:t>
            </a:r>
          </a:p>
          <a:p>
            <a:pPr lvl="2" algn="l" rtl="0">
              <a:lnSpc>
                <a:spcPct val="90000"/>
              </a:lnSpc>
            </a:pPr>
            <a:r>
              <a:rPr lang="en-US" sz="1800" dirty="0"/>
              <a:t>If the target sends an error message response, it could get dropped or blocked by a firewall.  This will lead the attacker to believe that a closed port is really open since it did not receive a response.</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p:txBody>
          <a:bodyPr/>
          <a:lstStyle/>
          <a:p>
            <a:fld id="{1038C09C-57CD-42CC-8092-92080AE3B6B9}" type="slidenum">
              <a:rPr lang="en-US"/>
              <a:pPr/>
              <a:t>42</a:t>
            </a:fld>
            <a:endParaRPr lang="en-US"/>
          </a:p>
        </p:txBody>
      </p:sp>
      <p:sp>
        <p:nvSpPr>
          <p:cNvPr id="551938" name="Rectangle 2"/>
          <p:cNvSpPr>
            <a:spLocks noGrp="1" noChangeArrowheads="1"/>
          </p:cNvSpPr>
          <p:nvPr>
            <p:ph type="title"/>
          </p:nvPr>
        </p:nvSpPr>
        <p:spPr>
          <a:xfrm>
            <a:off x="533400" y="0"/>
            <a:ext cx="8077200" cy="1295400"/>
          </a:xfrm>
        </p:spPr>
        <p:txBody>
          <a:bodyPr/>
          <a:lstStyle/>
          <a:p>
            <a:pPr rtl="0"/>
            <a:r>
              <a:rPr lang="en-US" dirty="0" smtClean="0"/>
              <a:t>Null scanning</a:t>
            </a:r>
            <a:endParaRPr lang="en-US" dirty="0"/>
          </a:p>
        </p:txBody>
      </p:sp>
      <p:sp>
        <p:nvSpPr>
          <p:cNvPr id="551939" name="Rectangle 3"/>
          <p:cNvSpPr>
            <a:spLocks noGrp="1" noChangeArrowheads="1"/>
          </p:cNvSpPr>
          <p:nvPr>
            <p:ph type="body" idx="1"/>
          </p:nvPr>
        </p:nvSpPr>
        <p:spPr>
          <a:xfrm>
            <a:off x="533400" y="1524000"/>
            <a:ext cx="8153400" cy="4343400"/>
          </a:xfrm>
        </p:spPr>
        <p:txBody>
          <a:bodyPr/>
          <a:lstStyle/>
          <a:p>
            <a:pPr algn="l" rtl="0"/>
            <a:r>
              <a:rPr lang="en-US" dirty="0"/>
              <a:t>NULL scan</a:t>
            </a:r>
          </a:p>
          <a:p>
            <a:pPr lvl="1" algn="l" rtl="0"/>
            <a:r>
              <a:rPr lang="en-US" dirty="0"/>
              <a:t>All the packet flags are turned off</a:t>
            </a:r>
          </a:p>
          <a:p>
            <a:pPr lvl="1" algn="l" rtl="0"/>
            <a:r>
              <a:rPr lang="en-US" dirty="0"/>
              <a:t>Two results:</a:t>
            </a:r>
          </a:p>
          <a:p>
            <a:pPr lvl="2" algn="l" rtl="0"/>
            <a:r>
              <a:rPr lang="en-US" dirty="0"/>
              <a:t>Closed ports reply with </a:t>
            </a:r>
            <a:br>
              <a:rPr lang="en-US" dirty="0"/>
            </a:br>
            <a:r>
              <a:rPr lang="en-US" dirty="0"/>
              <a:t>RST</a:t>
            </a:r>
          </a:p>
          <a:p>
            <a:pPr lvl="2" algn="l" rtl="0"/>
            <a:r>
              <a:rPr lang="en-US" dirty="0"/>
              <a:t>Open or filtered ports give </a:t>
            </a:r>
            <a:br>
              <a:rPr lang="en-US" dirty="0"/>
            </a:br>
            <a:r>
              <a:rPr lang="en-US" dirty="0"/>
              <a:t>no response</a:t>
            </a:r>
          </a:p>
        </p:txBody>
      </p:sp>
      <p:pic>
        <p:nvPicPr>
          <p:cNvPr id="551940" name="Picture 4" descr="Null-Open"/>
          <p:cNvPicPr>
            <a:picLocks noChangeAspect="1" noChangeArrowheads="1"/>
          </p:cNvPicPr>
          <p:nvPr/>
        </p:nvPicPr>
        <p:blipFill>
          <a:blip r:embed="rId3" cstate="print"/>
          <a:srcRect t="12000" r="33070" b="-48000"/>
          <a:stretch>
            <a:fillRect/>
          </a:stretch>
        </p:blipFill>
        <p:spPr bwMode="auto">
          <a:xfrm>
            <a:off x="5638800" y="4171950"/>
            <a:ext cx="2973388" cy="323850"/>
          </a:xfrm>
          <a:prstGeom prst="rect">
            <a:avLst/>
          </a:prstGeom>
          <a:noFill/>
        </p:spPr>
      </p:pic>
      <p:pic>
        <p:nvPicPr>
          <p:cNvPr id="551941" name="Picture 5" descr="NULL-Closed"/>
          <p:cNvPicPr>
            <a:picLocks noChangeAspect="1" noChangeArrowheads="1"/>
          </p:cNvPicPr>
          <p:nvPr/>
        </p:nvPicPr>
        <p:blipFill>
          <a:blip r:embed="rId4" cstate="print"/>
          <a:srcRect/>
          <a:stretch>
            <a:fillRect/>
          </a:stretch>
        </p:blipFill>
        <p:spPr bwMode="auto">
          <a:xfrm>
            <a:off x="5562600" y="3200400"/>
            <a:ext cx="2971800" cy="593725"/>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07CCE969-0D7B-4B96-AEA4-F3290754C195}" type="slidenum">
              <a:rPr lang="en-US"/>
              <a:pPr/>
              <a:t>43</a:t>
            </a:fld>
            <a:endParaRPr lang="en-US"/>
          </a:p>
        </p:txBody>
      </p:sp>
      <p:sp>
        <p:nvSpPr>
          <p:cNvPr id="535554" name="Rectangle 2"/>
          <p:cNvSpPr>
            <a:spLocks noGrp="1" noChangeArrowheads="1"/>
          </p:cNvSpPr>
          <p:nvPr>
            <p:ph type="title"/>
          </p:nvPr>
        </p:nvSpPr>
        <p:spPr>
          <a:xfrm>
            <a:off x="609600" y="362744"/>
            <a:ext cx="8077200" cy="762000"/>
          </a:xfrm>
        </p:spPr>
        <p:txBody>
          <a:bodyPr>
            <a:normAutofit/>
          </a:bodyPr>
          <a:lstStyle/>
          <a:p>
            <a:pPr rtl="0"/>
            <a:r>
              <a:rPr lang="en-US" dirty="0"/>
              <a:t>Types of Port </a:t>
            </a:r>
            <a:r>
              <a:rPr lang="en-US" dirty="0" smtClean="0"/>
              <a:t>Scans – (XMAS, FIN)</a:t>
            </a:r>
            <a:endParaRPr lang="en-US" dirty="0"/>
          </a:p>
        </p:txBody>
      </p:sp>
      <p:sp>
        <p:nvSpPr>
          <p:cNvPr id="535555" name="Rectangle 3"/>
          <p:cNvSpPr>
            <a:spLocks noGrp="1" noChangeArrowheads="1"/>
          </p:cNvSpPr>
          <p:nvPr>
            <p:ph type="body" idx="1"/>
          </p:nvPr>
        </p:nvSpPr>
        <p:spPr>
          <a:xfrm>
            <a:off x="457200" y="1628800"/>
            <a:ext cx="8305800" cy="4924400"/>
          </a:xfrm>
        </p:spPr>
        <p:txBody>
          <a:bodyPr/>
          <a:lstStyle/>
          <a:p>
            <a:pPr algn="l" rtl="0"/>
            <a:r>
              <a:rPr lang="en-US" dirty="0"/>
              <a:t>XMAS scan</a:t>
            </a:r>
          </a:p>
          <a:p>
            <a:pPr lvl="1" algn="l" rtl="0"/>
            <a:r>
              <a:rPr lang="en-US" dirty="0"/>
              <a:t>FIN, PSH and URG flags are set</a:t>
            </a:r>
          </a:p>
          <a:p>
            <a:pPr lvl="1" algn="l" rtl="0"/>
            <a:r>
              <a:rPr lang="en-US" dirty="0"/>
              <a:t>Works like a NULL scan – a closed port responds with an RST packet</a:t>
            </a:r>
          </a:p>
          <a:p>
            <a:pPr algn="l" rtl="0"/>
            <a:r>
              <a:rPr lang="en-US" dirty="0" smtClean="0"/>
              <a:t>NULL, XMAS and FIN scans don't work on Windows machines</a:t>
            </a:r>
          </a:p>
          <a:p>
            <a:pPr algn="l" rtl="0"/>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0" y="0"/>
            <a:ext cx="7772400" cy="609600"/>
          </a:xfrm>
        </p:spPr>
        <p:txBody>
          <a:bodyPr>
            <a:normAutofit fontScale="90000"/>
          </a:bodyPr>
          <a:lstStyle/>
          <a:p>
            <a:r>
              <a:rPr lang="en-US"/>
              <a:t>Nmap Scan Types</a:t>
            </a:r>
          </a:p>
        </p:txBody>
      </p:sp>
      <p:graphicFrame>
        <p:nvGraphicFramePr>
          <p:cNvPr id="29746" name="Group 50"/>
          <p:cNvGraphicFramePr>
            <a:graphicFrameLocks noGrp="1"/>
          </p:cNvGraphicFramePr>
          <p:nvPr>
            <p:ph type="tbl" idx="4294967295"/>
          </p:nvPr>
        </p:nvGraphicFramePr>
        <p:xfrm>
          <a:off x="0" y="681038"/>
          <a:ext cx="9144000" cy="6176963"/>
        </p:xfrm>
        <a:graphic>
          <a:graphicData uri="http://schemas.openxmlformats.org/drawingml/2006/table">
            <a:tbl>
              <a:tblPr>
                <a:tableStyleId>{8A107856-5554-42FB-B03E-39F5DBC370BA}</a:tableStyleId>
              </a:tblPr>
              <a:tblGrid>
                <a:gridCol w="1624013"/>
                <a:gridCol w="7519987"/>
              </a:tblGrid>
              <a:tr h="390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Scan Type </a:t>
                      </a:r>
                      <a:endParaRPr kumimoji="0" lang="en-US" sz="2000" b="0" i="0" u="none" strike="noStrike" cap="none" normalizeH="0" baseline="0" dirty="0" smtClean="0">
                        <a:ln>
                          <a:noFill/>
                        </a:ln>
                        <a:solidFill>
                          <a:schemeClr val="tx1"/>
                        </a:solidFill>
                        <a:effectLst/>
                        <a:latin typeface="Times New Roman" pitchFamily="16"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Description</a:t>
                      </a:r>
                      <a:endParaRPr kumimoji="0" lang="en-US" sz="2000" b="0" i="0" u="none" strike="noStrike" cap="none" normalizeH="0" baseline="0" smtClean="0">
                        <a:ln>
                          <a:noFill/>
                        </a:ln>
                        <a:solidFill>
                          <a:schemeClr val="tx1"/>
                        </a:solidFill>
                        <a:effectLst/>
                        <a:latin typeface="Times New Roman" pitchFamily="16" charset="0"/>
                        <a:cs typeface="Times New Roman" pitchFamily="16" charset="0"/>
                      </a:endParaRPr>
                    </a:p>
                  </a:txBody>
                  <a:tcPr horzOverflow="overflow"/>
                </a:tc>
              </a:tr>
              <a:tr h="3889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TCP SYN </a:t>
                      </a:r>
                      <a:endParaRPr kumimoji="0" lang="en-US" sz="2000" b="0" i="0" u="none" strike="noStrike" cap="none" normalizeH="0" baseline="0" smtClean="0">
                        <a:ln>
                          <a:noFill/>
                        </a:ln>
                        <a:solidFill>
                          <a:schemeClr val="tx1"/>
                        </a:solidFill>
                        <a:effectLst/>
                        <a:latin typeface="Times New Roman" pitchFamily="16"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Send a SYN packet to each port and wait for an ACK </a:t>
                      </a:r>
                      <a:endParaRPr kumimoji="0" lang="en-US" sz="2000" b="0" i="0" u="none" strike="noStrike" cap="none" normalizeH="0" baseline="0" dirty="0" smtClean="0">
                        <a:ln>
                          <a:noFill/>
                        </a:ln>
                        <a:solidFill>
                          <a:schemeClr val="tx1"/>
                        </a:solidFill>
                        <a:effectLst/>
                        <a:latin typeface="Times New Roman" pitchFamily="16" charset="0"/>
                        <a:cs typeface="Times New Roman" pitchFamily="16" charset="0"/>
                      </a:endParaRPr>
                    </a:p>
                  </a:txBody>
                  <a:tcPr horzOverflow="overflow">
                    <a:solidFill>
                      <a:schemeClr val="bg1"/>
                    </a:solidFill>
                  </a:tcPr>
                </a:tc>
              </a:tr>
              <a:tr h="390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TCP connect </a:t>
                      </a:r>
                      <a:endParaRPr kumimoji="0" lang="en-US" sz="2000" b="0" i="0" u="none" strike="noStrike" cap="none" normalizeH="0" baseline="0" smtClean="0">
                        <a:ln>
                          <a:noFill/>
                        </a:ln>
                        <a:solidFill>
                          <a:schemeClr val="tx1"/>
                        </a:solidFill>
                        <a:effectLst/>
                        <a:latin typeface="Times New Roman" pitchFamily="16"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Open a connection to each port. </a:t>
                      </a:r>
                      <a:endParaRPr kumimoji="0" lang="en-US" sz="2000" b="0" i="0" u="none" strike="noStrike" cap="none" normalizeH="0" baseline="0" dirty="0" smtClean="0">
                        <a:ln>
                          <a:noFill/>
                        </a:ln>
                        <a:solidFill>
                          <a:schemeClr val="tx1"/>
                        </a:solidFill>
                        <a:effectLst/>
                        <a:latin typeface="Times New Roman" pitchFamily="16" charset="0"/>
                        <a:cs typeface="Times New Roman" pitchFamily="16" charset="0"/>
                      </a:endParaRPr>
                    </a:p>
                  </a:txBody>
                  <a:tcPr horzOverflow="overflow">
                    <a:solidFill>
                      <a:schemeClr val="bg1"/>
                    </a:solidFill>
                  </a:tcPr>
                </a:tc>
              </a:tr>
              <a:tr h="690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FIN </a:t>
                      </a:r>
                      <a:endParaRPr kumimoji="0" lang="en-US" sz="2000" b="0" i="0" u="none" strike="noStrike" cap="none" normalizeH="0" baseline="0" smtClean="0">
                        <a:ln>
                          <a:noFill/>
                        </a:ln>
                        <a:solidFill>
                          <a:schemeClr val="tx1"/>
                        </a:solidFill>
                        <a:effectLst/>
                        <a:latin typeface="Times New Roman" pitchFamily="16"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Send a FIN packet and wait for a RST, which means the port is closed. </a:t>
                      </a:r>
                      <a:endParaRPr kumimoji="0" lang="en-US" sz="2000" b="0" i="0" u="none" strike="noStrike" cap="none" normalizeH="0" baseline="0" dirty="0" smtClean="0">
                        <a:ln>
                          <a:noFill/>
                        </a:ln>
                        <a:solidFill>
                          <a:schemeClr val="tx1"/>
                        </a:solidFill>
                        <a:effectLst/>
                        <a:latin typeface="Times New Roman" pitchFamily="16" charset="0"/>
                        <a:cs typeface="Times New Roman" pitchFamily="16" charset="0"/>
                      </a:endParaRPr>
                    </a:p>
                  </a:txBody>
                  <a:tcPr horzOverflow="overflow">
                    <a:solidFill>
                      <a:schemeClr val="bg1"/>
                    </a:solidFill>
                  </a:tcPr>
                </a:tc>
              </a:tr>
              <a:tr h="692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XMAS </a:t>
                      </a:r>
                      <a:endParaRPr kumimoji="0" lang="en-US" sz="2000" b="0" i="0" u="none" strike="noStrike" cap="none" normalizeH="0" baseline="0" smtClean="0">
                        <a:ln>
                          <a:noFill/>
                        </a:ln>
                        <a:solidFill>
                          <a:schemeClr val="tx1"/>
                        </a:solidFill>
                        <a:effectLst/>
                        <a:latin typeface="Times New Roman" pitchFamily="16"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Send a packet with the FIN, URG, and PUSH flags set and wait for a RST, which means the port is closed </a:t>
                      </a:r>
                      <a:endParaRPr kumimoji="0" lang="en-US" sz="2000" b="0" i="0" u="none" strike="noStrike" cap="none" normalizeH="0" baseline="0" smtClean="0">
                        <a:ln>
                          <a:noFill/>
                        </a:ln>
                        <a:solidFill>
                          <a:schemeClr val="tx1"/>
                        </a:solidFill>
                        <a:effectLst/>
                        <a:latin typeface="Times New Roman" pitchFamily="16" charset="0"/>
                        <a:cs typeface="Times New Roman" pitchFamily="16" charset="0"/>
                      </a:endParaRPr>
                    </a:p>
                  </a:txBody>
                  <a:tcPr horzOverflow="overflow">
                    <a:solidFill>
                      <a:schemeClr val="bg1"/>
                    </a:solidFill>
                  </a:tcPr>
                </a:tc>
              </a:tr>
              <a:tr h="690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NULL </a:t>
                      </a:r>
                      <a:endParaRPr kumimoji="0" lang="en-US" sz="2000" b="0" i="0" u="none" strike="noStrike" cap="none" normalizeH="0" baseline="0" smtClean="0">
                        <a:ln>
                          <a:noFill/>
                        </a:ln>
                        <a:solidFill>
                          <a:schemeClr val="tx1"/>
                        </a:solidFill>
                        <a:effectLst/>
                        <a:latin typeface="Times New Roman" pitchFamily="16"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Send a packet with the FIN, URG, and PUSH flags set to zero and wait for a RST, which means the port is closed. </a:t>
                      </a:r>
                      <a:endParaRPr kumimoji="0" lang="en-US" sz="2000" b="0" i="0" u="none" strike="noStrike" cap="none" normalizeH="0" baseline="0" dirty="0" smtClean="0">
                        <a:ln>
                          <a:noFill/>
                        </a:ln>
                        <a:solidFill>
                          <a:schemeClr val="tx1"/>
                        </a:solidFill>
                        <a:effectLst/>
                        <a:latin typeface="Times New Roman" pitchFamily="16" charset="0"/>
                        <a:cs typeface="Times New Roman" pitchFamily="16" charset="0"/>
                      </a:endParaRPr>
                    </a:p>
                  </a:txBody>
                  <a:tcPr horzOverflow="overflow">
                    <a:solidFill>
                      <a:schemeClr val="bg1"/>
                    </a:solidFill>
                  </a:tcPr>
                </a:tc>
              </a:tr>
              <a:tr h="690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UDP </a:t>
                      </a:r>
                      <a:endParaRPr kumimoji="0" lang="en-US" sz="2000" b="0" i="0" u="none" strike="noStrike" cap="none" normalizeH="0" baseline="0" smtClean="0">
                        <a:ln>
                          <a:noFill/>
                        </a:ln>
                        <a:solidFill>
                          <a:schemeClr val="tx1"/>
                        </a:solidFill>
                        <a:effectLst/>
                        <a:latin typeface="Times New Roman" pitchFamily="16"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Send a 0 byte UDP packet to each port and wait for an ICMP port unreachable message. </a:t>
                      </a:r>
                      <a:endParaRPr kumimoji="0" lang="en-US" sz="2000" b="0" i="0" u="none" strike="noStrike" cap="none" normalizeH="0" baseline="0" dirty="0" smtClean="0">
                        <a:ln>
                          <a:noFill/>
                        </a:ln>
                        <a:solidFill>
                          <a:schemeClr val="tx1"/>
                        </a:solidFill>
                        <a:effectLst/>
                        <a:latin typeface="Times New Roman" pitchFamily="16" charset="0"/>
                        <a:cs typeface="Times New Roman" pitchFamily="16" charset="0"/>
                      </a:endParaRPr>
                    </a:p>
                  </a:txBody>
                  <a:tcPr horzOverflow="overflow">
                    <a:solidFill>
                      <a:schemeClr val="bg1"/>
                    </a:solidFill>
                  </a:tcPr>
                </a:tc>
              </a:tr>
              <a:tr h="600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IP Protocol </a:t>
                      </a:r>
                      <a:endParaRPr kumimoji="0" lang="en-US" sz="2000" b="0" i="0" u="none" strike="noStrike" cap="none" normalizeH="0" baseline="0" smtClean="0">
                        <a:ln>
                          <a:noFill/>
                        </a:ln>
                        <a:solidFill>
                          <a:schemeClr val="tx1"/>
                        </a:solidFill>
                        <a:effectLst/>
                        <a:latin typeface="Times New Roman" pitchFamily="16"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Send a raw IP protocol header packet without any protocol headers and wait for an ICMP protocol unavailable message. </a:t>
                      </a:r>
                      <a:endParaRPr kumimoji="0" lang="en-US" sz="2000" b="0" i="0" u="none" strike="noStrike" cap="none" normalizeH="0" baseline="0" dirty="0" smtClean="0">
                        <a:ln>
                          <a:noFill/>
                        </a:ln>
                        <a:solidFill>
                          <a:schemeClr val="tx1"/>
                        </a:solidFill>
                        <a:effectLst/>
                        <a:latin typeface="Times New Roman" pitchFamily="16" charset="0"/>
                        <a:cs typeface="Times New Roman" pitchFamily="16" charset="0"/>
                      </a:endParaRPr>
                    </a:p>
                  </a:txBody>
                  <a:tcPr horzOverflow="overflow">
                    <a:solidFill>
                      <a:schemeClr val="bg1"/>
                    </a:solidFill>
                  </a:tcPr>
                </a:tc>
              </a:tr>
              <a:tr h="390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Idle scan </a:t>
                      </a:r>
                      <a:endParaRPr kumimoji="0" lang="en-US" sz="2000" b="0" i="0" u="none" strike="noStrike" cap="none" normalizeH="0" baseline="0" smtClean="0">
                        <a:ln>
                          <a:noFill/>
                        </a:ln>
                        <a:solidFill>
                          <a:schemeClr val="tx1"/>
                        </a:solidFill>
                        <a:effectLst/>
                        <a:latin typeface="Times New Roman" pitchFamily="16"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Uses a side channel to send a TCP port scan. (I.E. Broadcast node) </a:t>
                      </a:r>
                      <a:endParaRPr kumimoji="0" lang="en-US" sz="2000" b="0" i="0" u="none" strike="noStrike" cap="none" normalizeH="0" baseline="0" dirty="0" smtClean="0">
                        <a:ln>
                          <a:noFill/>
                        </a:ln>
                        <a:solidFill>
                          <a:schemeClr val="tx1"/>
                        </a:solidFill>
                        <a:effectLst/>
                        <a:latin typeface="Times New Roman" pitchFamily="16" charset="0"/>
                        <a:cs typeface="Times New Roman" pitchFamily="16" charset="0"/>
                      </a:endParaRPr>
                    </a:p>
                  </a:txBody>
                  <a:tcPr horzOverflow="overflow">
                    <a:solidFill>
                      <a:schemeClr val="bg1"/>
                    </a:solidFill>
                  </a:tcPr>
                </a:tc>
              </a:tr>
              <a:tr h="390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ACK Scan </a:t>
                      </a:r>
                      <a:endParaRPr kumimoji="0" lang="en-US" sz="2000" b="0" i="0" u="none" strike="noStrike" cap="none" normalizeH="0" baseline="0" smtClean="0">
                        <a:ln>
                          <a:noFill/>
                        </a:ln>
                        <a:solidFill>
                          <a:schemeClr val="tx1"/>
                        </a:solidFill>
                        <a:effectLst/>
                        <a:latin typeface="Times New Roman" pitchFamily="16"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Send an ACK packet to the port and wait for and RST packet. </a:t>
                      </a:r>
                      <a:endParaRPr kumimoji="0" lang="en-US" sz="2000" b="0" i="0" u="none" strike="noStrike" cap="none" normalizeH="0" baseline="0" dirty="0" smtClean="0">
                        <a:ln>
                          <a:noFill/>
                        </a:ln>
                        <a:solidFill>
                          <a:schemeClr val="tx1"/>
                        </a:solidFill>
                        <a:effectLst/>
                        <a:latin typeface="Times New Roman" pitchFamily="16" charset="0"/>
                        <a:cs typeface="Times New Roman" pitchFamily="16" charset="0"/>
                      </a:endParaRPr>
                    </a:p>
                  </a:txBody>
                  <a:tcPr horzOverflow="overflow">
                    <a:solidFill>
                      <a:schemeClr val="bg1"/>
                    </a:solidFill>
                  </a:tcPr>
                </a:tc>
              </a:tr>
              <a:tr h="690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RPC scan </a:t>
                      </a:r>
                      <a:endParaRPr kumimoji="0" lang="en-US" sz="2000" b="0" i="0" u="none" strike="noStrike" cap="none" normalizeH="0" baseline="0" dirty="0" smtClean="0">
                        <a:ln>
                          <a:noFill/>
                        </a:ln>
                        <a:solidFill>
                          <a:schemeClr val="tx1"/>
                        </a:solidFill>
                        <a:effectLst/>
                        <a:latin typeface="Times New Roman" pitchFamily="16"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Floods all open TCP and UDP ports with null RPC packets to determine if it is an RPC port. </a:t>
                      </a:r>
                      <a:endParaRPr kumimoji="0" lang="en-US" sz="2000" b="0" i="0" u="none" strike="noStrike" cap="none" normalizeH="0" baseline="0" dirty="0" smtClean="0">
                        <a:ln>
                          <a:noFill/>
                        </a:ln>
                        <a:solidFill>
                          <a:schemeClr val="tx1"/>
                        </a:solidFill>
                        <a:effectLst/>
                        <a:latin typeface="Times New Roman" pitchFamily="16" charset="0"/>
                        <a:cs typeface="Times New Roman" pitchFamily="16" charset="0"/>
                      </a:endParaRPr>
                    </a:p>
                  </a:txBody>
                  <a:tcPr horzOverflow="overflow">
                    <a:solidFill>
                      <a:schemeClr val="bg1"/>
                    </a:solidFill>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Laws regarding port scanning</a:t>
            </a:r>
          </a:p>
        </p:txBody>
      </p:sp>
      <p:sp>
        <p:nvSpPr>
          <p:cNvPr id="15363" name="Rectangle 3"/>
          <p:cNvSpPr>
            <a:spLocks noGrp="1" noChangeArrowheads="1"/>
          </p:cNvSpPr>
          <p:nvPr>
            <p:ph type="body" idx="1"/>
          </p:nvPr>
        </p:nvSpPr>
        <p:spPr/>
        <p:txBody>
          <a:bodyPr/>
          <a:lstStyle/>
          <a:p>
            <a:pPr algn="l" rtl="0"/>
            <a:r>
              <a:rPr lang="en-US" dirty="0"/>
              <a:t>Port scanning is NOT illegal</a:t>
            </a:r>
          </a:p>
          <a:p>
            <a:pPr lvl="1" algn="l" rtl="0"/>
            <a:r>
              <a:rPr lang="en-US" dirty="0"/>
              <a:t>Port scanning is analogous to ringing someone’s doorbell to see if they’re home</a:t>
            </a:r>
          </a:p>
          <a:p>
            <a:pPr lvl="1" algn="l" rtl="0"/>
            <a:r>
              <a:rPr lang="en-US" dirty="0"/>
              <a:t>Port scanning is considered illegal only if a crime is committed</a:t>
            </a:r>
          </a:p>
          <a:p>
            <a:pPr lvl="2" algn="l" rtl="0"/>
            <a:r>
              <a:rPr lang="en-US" dirty="0"/>
              <a:t>Rarely a company may be able to press charges if they’re being scanned so frequently that it is affecting their network’s performance</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NMAP- Root privileges</a:t>
            </a:r>
            <a:endParaRPr lang="ar-SA" dirty="0"/>
          </a:p>
        </p:txBody>
      </p:sp>
      <p:sp>
        <p:nvSpPr>
          <p:cNvPr id="3" name="Content Placeholder 2"/>
          <p:cNvSpPr>
            <a:spLocks noGrp="1"/>
          </p:cNvSpPr>
          <p:nvPr>
            <p:ph sz="quarter" idx="1"/>
          </p:nvPr>
        </p:nvSpPr>
        <p:spPr/>
        <p:txBody>
          <a:bodyPr/>
          <a:lstStyle/>
          <a:p>
            <a:pPr algn="l" rtl="0"/>
            <a:r>
              <a:rPr lang="en-US" b="1" dirty="0" smtClean="0"/>
              <a:t>Root privileges </a:t>
            </a:r>
            <a:r>
              <a:rPr lang="en-US" dirty="0" smtClean="0"/>
              <a:t>are needed to start services on a Unix/Linux system on a port between </a:t>
            </a:r>
            <a:r>
              <a:rPr lang="en-US" b="1" dirty="0" smtClean="0"/>
              <a:t>1</a:t>
            </a:r>
            <a:r>
              <a:rPr lang="en-US" dirty="0" smtClean="0"/>
              <a:t> and </a:t>
            </a:r>
            <a:r>
              <a:rPr lang="en-US" b="1" dirty="0" smtClean="0"/>
              <a:t>1023</a:t>
            </a:r>
            <a:r>
              <a:rPr lang="en-US" dirty="0" smtClean="0"/>
              <a:t> (these are reserved ports).</a:t>
            </a:r>
          </a:p>
          <a:p>
            <a:pPr algn="l" rtl="0"/>
            <a:r>
              <a:rPr lang="en-US" dirty="0" smtClean="0"/>
              <a:t> This is to give users the assurance that the service was started up by a system administrator and not any (malicious) user of the system.</a:t>
            </a:r>
          </a:p>
          <a:p>
            <a:pPr algn="l" rtl="0"/>
            <a:r>
              <a:rPr lang="en-US" dirty="0" smtClean="0"/>
              <a:t> Nevertheless, this does not protect against a vicious system administrator.</a:t>
            </a:r>
          </a:p>
          <a:p>
            <a:pPr algn="l" rtl="0"/>
            <a:endParaRPr lang="ar-SA"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Nmap</a:t>
            </a:r>
            <a:r>
              <a:rPr lang="en-US" dirty="0" smtClean="0"/>
              <a:t> Usage </a:t>
            </a:r>
            <a:endParaRPr lang="ar-SA" dirty="0"/>
          </a:p>
        </p:txBody>
      </p:sp>
      <p:sp>
        <p:nvSpPr>
          <p:cNvPr id="3" name="Content Placeholder 2"/>
          <p:cNvSpPr>
            <a:spLocks noGrp="1"/>
          </p:cNvSpPr>
          <p:nvPr>
            <p:ph sz="quarter" idx="1"/>
          </p:nvPr>
        </p:nvSpPr>
        <p:spPr/>
        <p:txBody>
          <a:bodyPr>
            <a:normAutofit fontScale="70000" lnSpcReduction="20000"/>
          </a:bodyPr>
          <a:lstStyle/>
          <a:p>
            <a:pPr algn="l" rtl="0"/>
            <a:r>
              <a:rPr lang="en-US" dirty="0" smtClean="0"/>
              <a:t>The simplest way to call NMAP is to provide just an IP address as a parameter:</a:t>
            </a:r>
          </a:p>
          <a:p>
            <a:pPr algn="ctr" rtl="0">
              <a:buNone/>
            </a:pPr>
            <a:r>
              <a:rPr lang="en-US" b="1" dirty="0" err="1" smtClean="0"/>
              <a:t>Nmap</a:t>
            </a:r>
            <a:r>
              <a:rPr lang="en-US" b="1" dirty="0" smtClean="0"/>
              <a:t> </a:t>
            </a:r>
            <a:r>
              <a:rPr lang="en-US" dirty="0" smtClean="0"/>
              <a:t>193.61.29.168</a:t>
            </a:r>
            <a:endParaRPr lang="en-US" b="1" dirty="0" smtClean="0"/>
          </a:p>
          <a:p>
            <a:pPr algn="l" rtl="0"/>
            <a:r>
              <a:rPr lang="en-US" dirty="0" smtClean="0"/>
              <a:t>NMAP will do a quick scan of the most popular ports and return with a list of ports it found and their state.</a:t>
            </a:r>
          </a:p>
          <a:p>
            <a:pPr algn="l" rtl="0">
              <a:buNone/>
            </a:pPr>
            <a:endParaRPr lang="en-US" dirty="0" smtClean="0"/>
          </a:p>
          <a:p>
            <a:pPr algn="l" rtl="0"/>
            <a:r>
              <a:rPr lang="en-US" dirty="0" smtClean="0"/>
              <a:t>Keep in mind that the results by NMAP are not always 100% accurate, as the contacted machines may try to confuse or mislead port scanners</a:t>
            </a:r>
          </a:p>
          <a:p>
            <a:pPr algn="l" rtl="0"/>
            <a:endParaRPr lang="en-US" dirty="0" smtClean="0"/>
          </a:p>
          <a:p>
            <a:pPr algn="l" rtl="0"/>
            <a:r>
              <a:rPr lang="en-US" dirty="0" smtClean="0"/>
              <a:t>The larger the number of router/gateway boundaries that need to be crossed, the less reliable the results returned by </a:t>
            </a:r>
            <a:r>
              <a:rPr lang="en-US" dirty="0" err="1" smtClean="0"/>
              <a:t>nmap</a:t>
            </a:r>
            <a:r>
              <a:rPr lang="en-US" dirty="0" smtClean="0"/>
              <a:t>.</a:t>
            </a:r>
          </a:p>
          <a:p>
            <a:pPr algn="l" rtl="0"/>
            <a:endParaRPr lang="en-US" dirty="0" smtClean="0"/>
          </a:p>
          <a:p>
            <a:pPr algn="l" rtl="0">
              <a:defRPr/>
            </a:pPr>
            <a:r>
              <a:rPr lang="en-US" altLang="zh-CN" sz="3000" b="1" dirty="0" smtClean="0">
                <a:effectLst>
                  <a:outerShdw blurRad="38100" dist="38100" dir="2700000" algn="tl">
                    <a:srgbClr val="C0C0C0"/>
                  </a:outerShdw>
                </a:effectLst>
                <a:ea typeface="SimSun" pitchFamily="2" charset="-122"/>
                <a:cs typeface="Tahoma" pitchFamily="34" charset="0"/>
              </a:rPr>
              <a:t>Usage:</a:t>
            </a:r>
          </a:p>
          <a:p>
            <a:pPr lvl="1" algn="l" rtl="0">
              <a:buNone/>
              <a:defRPr/>
            </a:pPr>
            <a:r>
              <a:rPr lang="en-US" altLang="zh-CN" sz="3800" b="1" dirty="0" smtClean="0">
                <a:effectLst>
                  <a:outerShdw blurRad="38100" dist="38100" dir="2700000" algn="tl">
                    <a:srgbClr val="C0C0C0"/>
                  </a:outerShdw>
                </a:effectLst>
                <a:ea typeface="SimSun" pitchFamily="2" charset="-122"/>
                <a:cs typeface="Tahoma" pitchFamily="34" charset="0"/>
              </a:rPr>
              <a:t> </a:t>
            </a:r>
            <a:r>
              <a:rPr lang="en-US" altLang="zh-CN" b="1" dirty="0" err="1" smtClean="0">
                <a:effectLst>
                  <a:outerShdw blurRad="38100" dist="38100" dir="2700000" algn="tl">
                    <a:srgbClr val="C0C0C0"/>
                  </a:outerShdw>
                </a:effectLst>
                <a:ea typeface="SimSun" pitchFamily="2" charset="-122"/>
                <a:cs typeface="Tahoma" pitchFamily="34" charset="0"/>
              </a:rPr>
              <a:t>nmap</a:t>
            </a:r>
            <a:r>
              <a:rPr lang="en-US" altLang="zh-CN" b="1" dirty="0" smtClean="0">
                <a:effectLst>
                  <a:outerShdw blurRad="38100" dist="38100" dir="2700000" algn="tl">
                    <a:srgbClr val="C0C0C0"/>
                  </a:outerShdw>
                </a:effectLst>
                <a:ea typeface="SimSun" pitchFamily="2" charset="-122"/>
                <a:cs typeface="Tahoma" pitchFamily="34" charset="0"/>
              </a:rPr>
              <a:t> [scan types] [options] &lt;host or net </a:t>
            </a:r>
            <a:r>
              <a:rPr lang="en-US" altLang="zh-CN" b="1" dirty="0" smtClean="0">
                <a:effectLst>
                  <a:outerShdw blurRad="38100" dist="38100" dir="2700000" algn="tl">
                    <a:srgbClr val="C0C0C0"/>
                  </a:outerShdw>
                </a:effectLst>
                <a:latin typeface="Arial"/>
                <a:ea typeface="SimSun" pitchFamily="2" charset="-122"/>
                <a:cs typeface="Tahoma" pitchFamily="34" charset="0"/>
              </a:rPr>
              <a:t>…</a:t>
            </a:r>
            <a:r>
              <a:rPr lang="en-US" altLang="zh-CN" b="1" dirty="0" smtClean="0">
                <a:effectLst>
                  <a:outerShdw blurRad="38100" dist="38100" dir="2700000" algn="tl">
                    <a:srgbClr val="C0C0C0"/>
                  </a:outerShdw>
                </a:effectLst>
                <a:ea typeface="SimSun" pitchFamily="2" charset="-122"/>
                <a:cs typeface="Tahoma" pitchFamily="34" charset="0"/>
              </a:rPr>
              <a:t>&gt;</a:t>
            </a:r>
          </a:p>
          <a:p>
            <a:pPr algn="l" rtl="0"/>
            <a:endParaRPr lang="ar-SA"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Nmap</a:t>
            </a:r>
            <a:r>
              <a:rPr lang="en-US" b="1" dirty="0" smtClean="0"/>
              <a:t> Scan Options</a:t>
            </a:r>
            <a:endParaRPr lang="ar-SA" dirty="0"/>
          </a:p>
        </p:txBody>
      </p:sp>
      <p:sp>
        <p:nvSpPr>
          <p:cNvPr id="3" name="Content Placeholder 2"/>
          <p:cNvSpPr>
            <a:spLocks noGrp="1"/>
          </p:cNvSpPr>
          <p:nvPr>
            <p:ph sz="quarter" idx="1"/>
          </p:nvPr>
        </p:nvSpPr>
        <p:spPr/>
        <p:txBody>
          <a:bodyPr/>
          <a:lstStyle/>
          <a:p>
            <a:endParaRPr lang="ar-SA"/>
          </a:p>
        </p:txBody>
      </p:sp>
      <p:pic>
        <p:nvPicPr>
          <p:cNvPr id="1026" name="Picture 2"/>
          <p:cNvPicPr>
            <a:picLocks noChangeAspect="1" noChangeArrowheads="1"/>
          </p:cNvPicPr>
          <p:nvPr/>
        </p:nvPicPr>
        <p:blipFill>
          <a:blip r:embed="rId2" cstate="print"/>
          <a:srcRect/>
          <a:stretch>
            <a:fillRect/>
          </a:stretch>
        </p:blipFill>
        <p:spPr bwMode="auto">
          <a:xfrm>
            <a:off x="1331640" y="2132856"/>
            <a:ext cx="6687181" cy="34514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Nmap</a:t>
            </a:r>
            <a:r>
              <a:rPr lang="en-US" b="1" dirty="0" smtClean="0"/>
              <a:t> Scan Options</a:t>
            </a:r>
            <a:endParaRPr lang="ar-SA" dirty="0"/>
          </a:p>
        </p:txBody>
      </p:sp>
      <p:sp>
        <p:nvSpPr>
          <p:cNvPr id="3" name="Content Placeholder 2"/>
          <p:cNvSpPr>
            <a:spLocks noGrp="1"/>
          </p:cNvSpPr>
          <p:nvPr>
            <p:ph sz="quarter" idx="1"/>
          </p:nvPr>
        </p:nvSpPr>
        <p:spPr/>
        <p:txBody>
          <a:bodyPr>
            <a:normAutofit fontScale="85000" lnSpcReduction="20000"/>
          </a:bodyPr>
          <a:lstStyle/>
          <a:p>
            <a:pPr algn="l" rtl="0"/>
            <a:r>
              <a:rPr lang="en-US" dirty="0" smtClean="0"/>
              <a:t>When we use the command line in the </a:t>
            </a:r>
            <a:r>
              <a:rPr lang="en-US" dirty="0" err="1" smtClean="0"/>
              <a:t>Nmap</a:t>
            </a:r>
            <a:r>
              <a:rPr lang="en-US" dirty="0" smtClean="0"/>
              <a:t> tool instead of GUI, we need some option which listed with the command to define the type of scan methods. </a:t>
            </a:r>
          </a:p>
          <a:p>
            <a:pPr algn="l" rtl="0"/>
            <a:r>
              <a:rPr lang="en-US" dirty="0" smtClean="0"/>
              <a:t>-</a:t>
            </a:r>
            <a:r>
              <a:rPr lang="en-US" dirty="0" err="1" smtClean="0"/>
              <a:t>sP</a:t>
            </a:r>
            <a:endParaRPr lang="en-US" dirty="0" smtClean="0"/>
          </a:p>
          <a:p>
            <a:pPr lvl="1" algn="l" rtl="0"/>
            <a:r>
              <a:rPr lang="en-US" dirty="0" smtClean="0"/>
              <a:t>This option, also known as the “ping scanning” option, is for ascertaining as to which machines are up in a network.</a:t>
            </a:r>
          </a:p>
          <a:p>
            <a:pPr lvl="1" algn="l" rtl="0">
              <a:buNone/>
            </a:pPr>
            <a:endParaRPr lang="en-US" dirty="0" smtClean="0"/>
          </a:p>
          <a:p>
            <a:pPr lvl="2" algn="l" rtl="0"/>
            <a:r>
              <a:rPr lang="en-US" dirty="0" smtClean="0"/>
              <a:t> Under this option, </a:t>
            </a:r>
            <a:r>
              <a:rPr lang="en-US" dirty="0" err="1" smtClean="0"/>
              <a:t>nmap</a:t>
            </a:r>
            <a:r>
              <a:rPr lang="en-US" dirty="0" smtClean="0"/>
              <a:t> sends out ICMP echo request packets to every IP address in a network. Hosts that respond are up</a:t>
            </a:r>
          </a:p>
          <a:p>
            <a:pPr lvl="2" algn="l" rtl="0"/>
            <a:r>
              <a:rPr lang="en-US" dirty="0" smtClean="0"/>
              <a:t>To get around this, </a:t>
            </a:r>
            <a:r>
              <a:rPr lang="en-US" dirty="0" err="1" smtClean="0"/>
              <a:t>nmap</a:t>
            </a:r>
            <a:r>
              <a:rPr lang="en-US" dirty="0" smtClean="0"/>
              <a:t> can also send a TCP ACK packet to (by default) port 80. If the remote machine responds with a RST back, then that machine is up. </a:t>
            </a:r>
          </a:p>
          <a:p>
            <a:pPr lvl="2" algn="l" rtl="0"/>
            <a:r>
              <a:rPr lang="en-US" dirty="0" smtClean="0"/>
              <a:t>Another possibility is to send the remote machine a SYN packet and waiting for a RST or a SYN/ACK.</a:t>
            </a:r>
            <a:endParaRPr lang="ar-SA" dirty="0" smtClean="0"/>
          </a:p>
          <a:p>
            <a:pPr algn="l" rtl="0"/>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Utilities for network scan </a:t>
            </a:r>
            <a:endParaRPr lang="ar-SA" dirty="0"/>
          </a:p>
        </p:txBody>
      </p:sp>
      <p:sp>
        <p:nvSpPr>
          <p:cNvPr id="3" name="Content Placeholder 2"/>
          <p:cNvSpPr>
            <a:spLocks noGrp="1"/>
          </p:cNvSpPr>
          <p:nvPr>
            <p:ph sz="quarter" idx="1"/>
          </p:nvPr>
        </p:nvSpPr>
        <p:spPr/>
        <p:txBody>
          <a:bodyPr>
            <a:normAutofit fontScale="70000" lnSpcReduction="20000"/>
          </a:bodyPr>
          <a:lstStyle/>
          <a:p>
            <a:pPr algn="l" rtl="0"/>
            <a:r>
              <a:rPr lang="en-US" dirty="0" err="1" smtClean="0"/>
              <a:t>Nmap</a:t>
            </a:r>
            <a:r>
              <a:rPr lang="en-US" dirty="0" smtClean="0"/>
              <a:t> is a popular scanning utility that is available for download from the Internet at no cost. </a:t>
            </a:r>
          </a:p>
          <a:p>
            <a:pPr algn="l" rtl="0">
              <a:buNone/>
            </a:pPr>
            <a:endParaRPr lang="en-US" dirty="0" smtClean="0"/>
          </a:p>
          <a:p>
            <a:pPr algn="l" rtl="0"/>
            <a:r>
              <a:rPr lang="en-US" dirty="0" smtClean="0"/>
              <a:t>It is a powerful tool that includes many functions. </a:t>
            </a:r>
          </a:p>
          <a:p>
            <a:pPr algn="l" rtl="0">
              <a:buNone/>
            </a:pPr>
            <a:endParaRPr lang="en-US" dirty="0" smtClean="0"/>
          </a:p>
          <a:p>
            <a:pPr algn="l" rtl="0"/>
            <a:r>
              <a:rPr lang="en-US" dirty="0" smtClean="0"/>
              <a:t>The </a:t>
            </a:r>
            <a:r>
              <a:rPr lang="en-US" dirty="0" err="1" smtClean="0"/>
              <a:t>Nmap</a:t>
            </a:r>
            <a:r>
              <a:rPr lang="en-US" dirty="0" smtClean="0"/>
              <a:t> utility can quickly and easily gather information  about a network’s hosts, including their availability, their IP addresses, and their names. </a:t>
            </a:r>
          </a:p>
          <a:p>
            <a:pPr algn="l" rtl="0">
              <a:buNone/>
            </a:pPr>
            <a:endParaRPr lang="en-US" dirty="0" smtClean="0"/>
          </a:p>
          <a:p>
            <a:pPr algn="l" rtl="0"/>
            <a:r>
              <a:rPr lang="en-US" dirty="0" smtClean="0"/>
              <a:t>This is useful information not only for a network administrator, but for a hacker as well, prior to an attack.</a:t>
            </a:r>
          </a:p>
          <a:p>
            <a:pPr algn="l" rtl="0">
              <a:buNone/>
            </a:pPr>
            <a:r>
              <a:rPr lang="en-US" dirty="0" smtClean="0"/>
              <a:t> </a:t>
            </a:r>
          </a:p>
          <a:p>
            <a:pPr algn="l" rtl="0"/>
            <a:r>
              <a:rPr lang="en-US" dirty="0" smtClean="0"/>
              <a:t>Popular port scanning programs include: </a:t>
            </a:r>
            <a:r>
              <a:rPr lang="en-US" dirty="0" err="1" smtClean="0"/>
              <a:t>Nmap</a:t>
            </a:r>
            <a:r>
              <a:rPr lang="en-US" dirty="0" smtClean="0"/>
              <a:t>, </a:t>
            </a:r>
            <a:r>
              <a:rPr lang="en-US" dirty="0" err="1" smtClean="0"/>
              <a:t>Netscan</a:t>
            </a:r>
            <a:r>
              <a:rPr lang="en-US" dirty="0" smtClean="0"/>
              <a:t> Tools, </a:t>
            </a:r>
            <a:r>
              <a:rPr lang="en-US" dirty="0" err="1" smtClean="0"/>
              <a:t>Superscan</a:t>
            </a:r>
            <a:r>
              <a:rPr lang="en-US" dirty="0" smtClean="0"/>
              <a:t> and Angry IP Scanner. </a:t>
            </a:r>
            <a:endParaRPr lang="ar-SA"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Nmap</a:t>
            </a:r>
            <a:r>
              <a:rPr lang="en-US" b="1" dirty="0" smtClean="0"/>
              <a:t> Scan Options</a:t>
            </a:r>
            <a:endParaRPr lang="ar-SA" dirty="0"/>
          </a:p>
        </p:txBody>
      </p:sp>
      <p:sp>
        <p:nvSpPr>
          <p:cNvPr id="3" name="Content Placeholder 2"/>
          <p:cNvSpPr>
            <a:spLocks noGrp="1"/>
          </p:cNvSpPr>
          <p:nvPr>
            <p:ph sz="quarter" idx="1"/>
          </p:nvPr>
        </p:nvSpPr>
        <p:spPr/>
        <p:txBody>
          <a:bodyPr>
            <a:normAutofit fontScale="77500" lnSpcReduction="20000"/>
          </a:bodyPr>
          <a:lstStyle/>
          <a:p>
            <a:pPr algn="l" rtl="0"/>
            <a:r>
              <a:rPr lang="en-US" dirty="0" smtClean="0"/>
              <a:t>-</a:t>
            </a:r>
            <a:r>
              <a:rPr lang="en-US" dirty="0" err="1" smtClean="0"/>
              <a:t>sV</a:t>
            </a:r>
            <a:endParaRPr lang="en-US" dirty="0" smtClean="0"/>
          </a:p>
          <a:p>
            <a:pPr lvl="1" algn="l" rtl="0">
              <a:lnSpc>
                <a:spcPct val="170000"/>
              </a:lnSpc>
            </a:pPr>
            <a:r>
              <a:rPr lang="en-US" dirty="0" smtClean="0"/>
              <a:t>This is also referred to as “Version Detection”.</a:t>
            </a:r>
          </a:p>
          <a:p>
            <a:pPr lvl="1" algn="l" rtl="0">
              <a:lnSpc>
                <a:spcPct val="170000"/>
              </a:lnSpc>
            </a:pPr>
            <a:r>
              <a:rPr lang="en-US" dirty="0" smtClean="0"/>
              <a:t> After </a:t>
            </a:r>
            <a:r>
              <a:rPr lang="en-US" dirty="0" err="1" smtClean="0"/>
              <a:t>nmap</a:t>
            </a:r>
            <a:r>
              <a:rPr lang="en-US" dirty="0" smtClean="0"/>
              <a:t> </a:t>
            </a:r>
            <a:r>
              <a:rPr lang="en-US" dirty="0" err="1" smtClean="0"/>
              <a:t>ﬁgures</a:t>
            </a:r>
            <a:r>
              <a:rPr lang="en-US" dirty="0" smtClean="0"/>
              <a:t> out which TCP and/or UDP ports are open, it next tries to </a:t>
            </a:r>
            <a:r>
              <a:rPr lang="en-US" dirty="0" err="1" smtClean="0"/>
              <a:t>ﬁgure</a:t>
            </a:r>
            <a:r>
              <a:rPr lang="en-US" dirty="0" smtClean="0"/>
              <a:t> out what service is actually running at each of those ports.</a:t>
            </a:r>
          </a:p>
          <a:p>
            <a:pPr lvl="1" algn="l" rtl="0">
              <a:lnSpc>
                <a:spcPct val="170000"/>
              </a:lnSpc>
            </a:pPr>
            <a:r>
              <a:rPr lang="en-US" dirty="0" smtClean="0"/>
              <a:t> A </a:t>
            </a:r>
            <a:r>
              <a:rPr lang="en-US" dirty="0" err="1" smtClean="0"/>
              <a:t>ﬁle</a:t>
            </a:r>
            <a:r>
              <a:rPr lang="en-US" dirty="0" smtClean="0"/>
              <a:t> called </a:t>
            </a:r>
            <a:r>
              <a:rPr lang="en-US" dirty="0" err="1" smtClean="0"/>
              <a:t>nmap</a:t>
            </a:r>
            <a:r>
              <a:rPr lang="en-US" dirty="0" smtClean="0"/>
              <a:t>-services-probes is used to determine the best probes for detecting various services. </a:t>
            </a:r>
          </a:p>
          <a:p>
            <a:pPr lvl="1" algn="l" rtl="0">
              <a:lnSpc>
                <a:spcPct val="170000"/>
              </a:lnSpc>
            </a:pPr>
            <a:r>
              <a:rPr lang="en-US" dirty="0" smtClean="0"/>
              <a:t>In addition to determine the service protocol (http, ftp, </a:t>
            </a:r>
            <a:r>
              <a:rPr lang="en-US" dirty="0" err="1" smtClean="0"/>
              <a:t>ssh</a:t>
            </a:r>
            <a:r>
              <a:rPr lang="en-US" dirty="0" smtClean="0"/>
              <a:t>, telnet, etc.), </a:t>
            </a:r>
            <a:r>
              <a:rPr lang="en-US" dirty="0" err="1" smtClean="0"/>
              <a:t>nmap</a:t>
            </a:r>
            <a:r>
              <a:rPr lang="en-US" dirty="0" smtClean="0"/>
              <a:t> also tries to determine the application name (such as Apache </a:t>
            </a:r>
            <a:r>
              <a:rPr lang="en-US" dirty="0" err="1" smtClean="0"/>
              <a:t>httpd</a:t>
            </a:r>
            <a:r>
              <a:rPr lang="en-US" dirty="0" smtClean="0"/>
              <a:t>, ISC bind, Solaris </a:t>
            </a:r>
            <a:r>
              <a:rPr lang="en-US" dirty="0" err="1" smtClean="0"/>
              <a:t>telnetd</a:t>
            </a:r>
            <a:r>
              <a:rPr lang="en-US" dirty="0" smtClean="0"/>
              <a:t>, etc.), version number, etc</a:t>
            </a:r>
            <a:endParaRPr lang="ar-SA"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Nmap</a:t>
            </a:r>
            <a:r>
              <a:rPr lang="en-US" b="1" dirty="0" smtClean="0"/>
              <a:t> Scan Options</a:t>
            </a:r>
            <a:endParaRPr lang="ar-SA" dirty="0"/>
          </a:p>
        </p:txBody>
      </p:sp>
      <p:sp>
        <p:nvSpPr>
          <p:cNvPr id="3" name="Content Placeholder 2"/>
          <p:cNvSpPr>
            <a:spLocks noGrp="1"/>
          </p:cNvSpPr>
          <p:nvPr>
            <p:ph sz="quarter" idx="1"/>
          </p:nvPr>
        </p:nvSpPr>
        <p:spPr/>
        <p:txBody>
          <a:bodyPr>
            <a:normAutofit fontScale="92500" lnSpcReduction="10000"/>
          </a:bodyPr>
          <a:lstStyle/>
          <a:p>
            <a:pPr algn="l" rtl="0"/>
            <a:r>
              <a:rPr lang="en-US" dirty="0" smtClean="0"/>
              <a:t>-</a:t>
            </a:r>
            <a:r>
              <a:rPr lang="en-US" dirty="0" err="1" smtClean="0"/>
              <a:t>sT</a:t>
            </a:r>
            <a:r>
              <a:rPr lang="en-US" dirty="0" smtClean="0"/>
              <a:t> :  “T” option carries out a TCP connect() scan</a:t>
            </a:r>
          </a:p>
          <a:p>
            <a:pPr algn="l" rtl="0">
              <a:buNone/>
            </a:pPr>
            <a:endParaRPr lang="en-US" dirty="0" smtClean="0"/>
          </a:p>
          <a:p>
            <a:pPr algn="l" rtl="0"/>
            <a:r>
              <a:rPr lang="en-US" dirty="0" smtClean="0"/>
              <a:t>-</a:t>
            </a:r>
            <a:r>
              <a:rPr lang="en-US" dirty="0" err="1" smtClean="0"/>
              <a:t>sU</a:t>
            </a:r>
            <a:r>
              <a:rPr lang="en-US" dirty="0" smtClean="0"/>
              <a:t> : This option sends a </a:t>
            </a:r>
            <a:r>
              <a:rPr lang="en-US" dirty="0" err="1" smtClean="0"/>
              <a:t>dataless</a:t>
            </a:r>
            <a:r>
              <a:rPr lang="en-US" dirty="0" smtClean="0"/>
              <a:t> UDP header to every port. As mentioned earlier in this section, the state of the port is inferred from the ICMP response packet (if there is such a response at all).</a:t>
            </a:r>
          </a:p>
          <a:p>
            <a:pPr algn="l" rtl="0">
              <a:buNone/>
            </a:pPr>
            <a:endParaRPr lang="en-US" dirty="0" smtClean="0"/>
          </a:p>
          <a:p>
            <a:pPr algn="l" rtl="0"/>
            <a:r>
              <a:rPr lang="en-US" dirty="0" smtClean="0"/>
              <a:t>-</a:t>
            </a:r>
            <a:r>
              <a:rPr lang="en-US" dirty="0" err="1" smtClean="0"/>
              <a:t>sS</a:t>
            </a:r>
            <a:r>
              <a:rPr lang="en-US" dirty="0" smtClean="0"/>
              <a:t> : To carry out a port scan of your own machine, you could try (called as root) </a:t>
            </a:r>
            <a:r>
              <a:rPr lang="en-US" dirty="0" err="1" smtClean="0"/>
              <a:t>nmap</a:t>
            </a:r>
            <a:r>
              <a:rPr lang="en-US" dirty="0" smtClean="0"/>
              <a:t> -</a:t>
            </a:r>
            <a:r>
              <a:rPr lang="en-US" dirty="0" err="1" smtClean="0"/>
              <a:t>sS</a:t>
            </a:r>
            <a:r>
              <a:rPr lang="en-US" dirty="0" smtClean="0"/>
              <a:t> </a:t>
            </a:r>
            <a:r>
              <a:rPr lang="en-US" dirty="0" err="1" smtClean="0"/>
              <a:t>localhost</a:t>
            </a:r>
            <a:endParaRPr lang="en-US" dirty="0" smtClean="0"/>
          </a:p>
          <a:p>
            <a:pPr lvl="1" algn="l" rtl="0"/>
            <a:r>
              <a:rPr lang="en-US" dirty="0" smtClean="0"/>
              <a:t>The “-</a:t>
            </a:r>
            <a:r>
              <a:rPr lang="en-US" dirty="0" err="1" smtClean="0"/>
              <a:t>sS</a:t>
            </a:r>
            <a:r>
              <a:rPr lang="en-US" dirty="0" smtClean="0"/>
              <a:t>” option carries out a SYN scan</a:t>
            </a:r>
          </a:p>
          <a:p>
            <a:pPr algn="l" rtl="0"/>
            <a:endParaRPr lang="ar-SA"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Nmap</a:t>
            </a:r>
            <a:r>
              <a:rPr lang="en-US" b="1" dirty="0" smtClean="0"/>
              <a:t> Scan Options</a:t>
            </a:r>
            <a:endParaRPr lang="ar-SA" dirty="0"/>
          </a:p>
        </p:txBody>
      </p:sp>
      <p:sp>
        <p:nvSpPr>
          <p:cNvPr id="3" name="Content Placeholder 2"/>
          <p:cNvSpPr>
            <a:spLocks noGrp="1"/>
          </p:cNvSpPr>
          <p:nvPr>
            <p:ph sz="quarter" idx="1"/>
          </p:nvPr>
        </p:nvSpPr>
        <p:spPr/>
        <p:txBody>
          <a:bodyPr/>
          <a:lstStyle/>
          <a:p>
            <a:pPr algn="l" rtl="0"/>
            <a:r>
              <a:rPr lang="en-US" dirty="0" smtClean="0"/>
              <a:t>You can limit the range of ports to scan with the “-p” option, as in the following call which will cause only the </a:t>
            </a:r>
            <a:r>
              <a:rPr lang="en-US" dirty="0" err="1" smtClean="0"/>
              <a:t>ﬁrst</a:t>
            </a:r>
            <a:r>
              <a:rPr lang="en-US" dirty="0" smtClean="0"/>
              <a:t> 1024 ports to be scanned:</a:t>
            </a:r>
          </a:p>
          <a:p>
            <a:pPr algn="ctr" rtl="0">
              <a:buNone/>
            </a:pPr>
            <a:r>
              <a:rPr lang="en-US" dirty="0" err="1" smtClean="0"/>
              <a:t>nmap</a:t>
            </a:r>
            <a:r>
              <a:rPr lang="en-US" dirty="0" smtClean="0"/>
              <a:t> -p 1-1024 -</a:t>
            </a:r>
            <a:r>
              <a:rPr lang="en-US" dirty="0" err="1" smtClean="0"/>
              <a:t>sT</a:t>
            </a:r>
            <a:r>
              <a:rPr lang="en-US" dirty="0" smtClean="0"/>
              <a:t> moonshine.ecn.purdue.edu</a:t>
            </a:r>
          </a:p>
          <a:p>
            <a:pPr algn="l" rtl="0"/>
            <a:endParaRPr lang="ar-SA"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 of </a:t>
            </a:r>
            <a:r>
              <a:rPr lang="en-US" dirty="0" err="1" smtClean="0"/>
              <a:t>nmap</a:t>
            </a:r>
            <a:r>
              <a:rPr lang="en-US" dirty="0" smtClean="0"/>
              <a:t> </a:t>
            </a:r>
            <a:endParaRPr lang="ar-SA" dirty="0"/>
          </a:p>
        </p:txBody>
      </p:sp>
      <p:sp>
        <p:nvSpPr>
          <p:cNvPr id="3" name="Content Placeholder 2"/>
          <p:cNvSpPr>
            <a:spLocks noGrp="1"/>
          </p:cNvSpPr>
          <p:nvPr>
            <p:ph sz="quarter" idx="1"/>
          </p:nvPr>
        </p:nvSpPr>
        <p:spPr/>
        <p:txBody>
          <a:bodyPr>
            <a:normAutofit/>
          </a:bodyPr>
          <a:lstStyle/>
          <a:p>
            <a:pPr algn="l" rtl="0"/>
            <a:endParaRPr lang="en-US" dirty="0" smtClean="0"/>
          </a:p>
          <a:p>
            <a:pPr algn="l" rtl="0"/>
            <a:r>
              <a:rPr lang="en-US" dirty="0" smtClean="0"/>
              <a:t> To change this behavior, the following sort of a call to </a:t>
            </a:r>
            <a:r>
              <a:rPr lang="en-US" dirty="0" err="1" smtClean="0"/>
              <a:t>nmap</a:t>
            </a:r>
            <a:r>
              <a:rPr lang="en-US" dirty="0" smtClean="0"/>
              <a:t> may produce richer results (at the cost of slowing down a scan):</a:t>
            </a:r>
          </a:p>
          <a:p>
            <a:pPr algn="ctr" rtl="0">
              <a:buNone/>
            </a:pPr>
            <a:r>
              <a:rPr lang="en-US" dirty="0" err="1" smtClean="0">
                <a:solidFill>
                  <a:srgbClr val="FF0000"/>
                </a:solidFill>
              </a:rPr>
              <a:t>nmap</a:t>
            </a:r>
            <a:r>
              <a:rPr lang="en-US" dirty="0" smtClean="0">
                <a:solidFill>
                  <a:srgbClr val="FF0000"/>
                </a:solidFill>
              </a:rPr>
              <a:t> -</a:t>
            </a:r>
            <a:r>
              <a:rPr lang="en-US" dirty="0" err="1" smtClean="0">
                <a:solidFill>
                  <a:srgbClr val="FF0000"/>
                </a:solidFill>
              </a:rPr>
              <a:t>sS</a:t>
            </a:r>
            <a:r>
              <a:rPr lang="en-US" dirty="0" smtClean="0">
                <a:solidFill>
                  <a:srgbClr val="FF0000"/>
                </a:solidFill>
              </a:rPr>
              <a:t> -A -P0 moonshine.ecn.purdue.edu</a:t>
            </a:r>
          </a:p>
          <a:p>
            <a:pPr algn="ctr" rtl="0">
              <a:buNone/>
            </a:pPr>
            <a:r>
              <a:rPr lang="en-US" dirty="0" smtClean="0"/>
              <a:t>The ’-P0’ option (the second letter is ’zero’) tells </a:t>
            </a:r>
            <a:r>
              <a:rPr lang="en-US" dirty="0" err="1" smtClean="0"/>
              <a:t>nmap</a:t>
            </a:r>
            <a:r>
              <a:rPr lang="en-US" dirty="0" smtClean="0"/>
              <a:t> to not</a:t>
            </a:r>
          </a:p>
          <a:p>
            <a:pPr algn="ctr" rtl="0">
              <a:buNone/>
            </a:pPr>
            <a:r>
              <a:rPr lang="en-US" dirty="0" smtClean="0"/>
              <a:t>use ping in order to decide whether a machine is up.</a:t>
            </a:r>
          </a:p>
          <a:p>
            <a:pPr algn="ctr" rtl="0">
              <a:buNone/>
            </a:pPr>
            <a:endParaRPr lang="ar-SA" dirty="0">
              <a:solidFill>
                <a:srgbClr val="FF0000"/>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session</a:t>
            </a:r>
            <a:endParaRPr lang="en-US" dirty="0"/>
          </a:p>
        </p:txBody>
      </p:sp>
      <p:sp>
        <p:nvSpPr>
          <p:cNvPr id="3" name="Content Placeholder 2"/>
          <p:cNvSpPr>
            <a:spLocks noGrp="1"/>
          </p:cNvSpPr>
          <p:nvPr>
            <p:ph sz="quarter" idx="1"/>
          </p:nvPr>
        </p:nvSpPr>
        <p:spPr/>
        <p:txBody>
          <a:bodyPr>
            <a:normAutofit fontScale="77500" lnSpcReduction="20000"/>
          </a:bodyPr>
          <a:lstStyle/>
          <a:p>
            <a:pPr algn="l" rtl="0"/>
            <a:r>
              <a:rPr lang="en-US" dirty="0" smtClean="0"/>
              <a:t>In this lab you will:</a:t>
            </a:r>
          </a:p>
          <a:p>
            <a:pPr algn="l" rtl="0"/>
            <a:r>
              <a:rPr lang="en-US" dirty="0" smtClean="0"/>
              <a:t>use </a:t>
            </a:r>
            <a:r>
              <a:rPr lang="en-US" dirty="0" err="1" smtClean="0"/>
              <a:t>Nmap</a:t>
            </a:r>
            <a:r>
              <a:rPr lang="en-US" dirty="0" smtClean="0"/>
              <a:t> to identify the computers that are on the network,</a:t>
            </a:r>
          </a:p>
          <a:p>
            <a:pPr algn="l" rtl="0"/>
            <a:endParaRPr lang="en-US" dirty="0" smtClean="0"/>
          </a:p>
          <a:p>
            <a:pPr algn="l" rtl="0"/>
            <a:r>
              <a:rPr lang="en-US" dirty="0" smtClean="0"/>
              <a:t>enumerate the ports on the computers that were located, </a:t>
            </a:r>
          </a:p>
          <a:p>
            <a:pPr algn="l" rtl="0"/>
            <a:endParaRPr lang="en-US" dirty="0" smtClean="0"/>
          </a:p>
          <a:p>
            <a:pPr algn="l" rtl="0"/>
            <a:r>
              <a:rPr lang="en-US" dirty="0" smtClean="0"/>
              <a:t>and then look at the network traffic generated by these actions. </a:t>
            </a:r>
          </a:p>
          <a:p>
            <a:pPr algn="l" rtl="0">
              <a:buNone/>
            </a:pPr>
            <a:endParaRPr lang="en-US" dirty="0" smtClean="0"/>
          </a:p>
          <a:p>
            <a:pPr algn="l" rtl="0"/>
            <a:r>
              <a:rPr lang="en-US" dirty="0" smtClean="0"/>
              <a:t>You will then use </a:t>
            </a:r>
            <a:r>
              <a:rPr lang="en-US" dirty="0" err="1" smtClean="0"/>
              <a:t>Nmap</a:t>
            </a:r>
            <a:r>
              <a:rPr lang="en-US" dirty="0" smtClean="0"/>
              <a:t> to scan the ports stealthily and compare the method to the previous scan.</a:t>
            </a:r>
          </a:p>
          <a:p>
            <a:pPr algn="l" rtl="0">
              <a:buNone/>
            </a:pPr>
            <a:endParaRPr lang="en-US" dirty="0" smtClean="0"/>
          </a:p>
          <a:p>
            <a:pPr algn="l" rtl="0"/>
            <a:r>
              <a:rPr lang="en-US" dirty="0" smtClean="0"/>
              <a:t> To observe service banners, Telnet will be used to obtain the banners from IP/port combinations obtained from </a:t>
            </a:r>
            <a:r>
              <a:rPr lang="en-US" dirty="0" err="1" smtClean="0"/>
              <a:t>Nmap</a:t>
            </a:r>
            <a:r>
              <a:rPr lang="en-US" dirty="0" smtClean="0"/>
              <a:t> scans.</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Lap steps</a:t>
            </a:r>
            <a:endParaRPr lang="en-US" dirty="0"/>
          </a:p>
        </p:txBody>
      </p:sp>
      <p:sp>
        <p:nvSpPr>
          <p:cNvPr id="3" name="Content Placeholder 2"/>
          <p:cNvSpPr>
            <a:spLocks noGrp="1"/>
          </p:cNvSpPr>
          <p:nvPr>
            <p:ph sz="quarter" idx="1"/>
          </p:nvPr>
        </p:nvSpPr>
        <p:spPr/>
        <p:txBody>
          <a:bodyPr>
            <a:normAutofit/>
          </a:bodyPr>
          <a:lstStyle/>
          <a:p>
            <a:pPr algn="l" rtl="0"/>
            <a:r>
              <a:rPr lang="en-US" sz="1800" dirty="0" smtClean="0"/>
              <a:t>Step 1:    Start the Windows 2008 Server and Windows 7  machines. Only log on to the Windows 7 machine.</a:t>
            </a:r>
          </a:p>
          <a:p>
            <a:pPr algn="l" rtl="0"/>
            <a:r>
              <a:rPr lang="en-US" sz="1800" dirty="0" smtClean="0"/>
              <a:t>Step 2:    Start </a:t>
            </a:r>
            <a:r>
              <a:rPr lang="en-US" sz="1800" dirty="0" err="1" smtClean="0"/>
              <a:t>Wireshark</a:t>
            </a:r>
            <a:r>
              <a:rPr lang="en-US" sz="1800" dirty="0" smtClean="0"/>
              <a:t>.</a:t>
            </a:r>
          </a:p>
          <a:p>
            <a:pPr algn="l" rtl="0"/>
            <a:r>
              <a:rPr lang="en-US" sz="1800" dirty="0" smtClean="0"/>
              <a:t>Step 3:    Use </a:t>
            </a:r>
            <a:r>
              <a:rPr lang="en-US" sz="1800" dirty="0" err="1" smtClean="0"/>
              <a:t>Nmap</a:t>
            </a:r>
            <a:r>
              <a:rPr lang="en-US" sz="1800" dirty="0" smtClean="0"/>
              <a:t> to scan the network.</a:t>
            </a:r>
          </a:p>
          <a:p>
            <a:pPr algn="l" rtl="0"/>
            <a:r>
              <a:rPr lang="en-US" sz="1800" dirty="0" smtClean="0"/>
              <a:t>Step 4:    Analyze the output from </a:t>
            </a:r>
            <a:r>
              <a:rPr lang="en-US" sz="1800" dirty="0" err="1" smtClean="0"/>
              <a:t>Wireshark</a:t>
            </a:r>
            <a:r>
              <a:rPr lang="en-US" sz="1800" dirty="0" smtClean="0"/>
              <a:t>.</a:t>
            </a:r>
          </a:p>
          <a:p>
            <a:pPr algn="l" rtl="0"/>
            <a:r>
              <a:rPr lang="en-US" sz="1800" dirty="0" smtClean="0"/>
              <a:t>Step 5:    Use </a:t>
            </a:r>
            <a:r>
              <a:rPr lang="en-US" sz="1800" dirty="0" err="1" smtClean="0"/>
              <a:t>Nmap</a:t>
            </a:r>
            <a:r>
              <a:rPr lang="en-US" sz="1800" dirty="0" smtClean="0"/>
              <a:t> to scan open TCP ports.</a:t>
            </a:r>
          </a:p>
          <a:p>
            <a:pPr algn="l" rtl="0"/>
            <a:r>
              <a:rPr lang="en-US" sz="1800" dirty="0" smtClean="0"/>
              <a:t>Step 6:    Use </a:t>
            </a:r>
            <a:r>
              <a:rPr lang="en-US" sz="1800" dirty="0" err="1" smtClean="0"/>
              <a:t>Wireshark</a:t>
            </a:r>
            <a:r>
              <a:rPr lang="en-US" sz="1800" dirty="0" smtClean="0"/>
              <a:t> to analyze the scan.</a:t>
            </a:r>
          </a:p>
          <a:p>
            <a:pPr algn="l" rtl="0"/>
            <a:r>
              <a:rPr lang="en-US" sz="1800" dirty="0" smtClean="0"/>
              <a:t>Step 7:    Use </a:t>
            </a:r>
            <a:r>
              <a:rPr lang="en-US" sz="1800" dirty="0" err="1" smtClean="0"/>
              <a:t>Nmap</a:t>
            </a:r>
            <a:r>
              <a:rPr lang="en-US" sz="1800" dirty="0" smtClean="0"/>
              <a:t> to do a stealth scan on the computer.</a:t>
            </a:r>
          </a:p>
          <a:p>
            <a:pPr algn="l" rtl="0"/>
            <a:r>
              <a:rPr lang="en-US" sz="1800" dirty="0" smtClean="0"/>
              <a:t>Step 8:    Use </a:t>
            </a:r>
            <a:r>
              <a:rPr lang="en-US" sz="1800" dirty="0" err="1" smtClean="0"/>
              <a:t>Wireshark</a:t>
            </a:r>
            <a:r>
              <a:rPr lang="en-US" sz="1800" dirty="0" smtClean="0"/>
              <a:t> to analyze the scan.</a:t>
            </a:r>
          </a:p>
          <a:p>
            <a:pPr algn="l" rtl="0"/>
            <a:r>
              <a:rPr lang="en-US" sz="1800" dirty="0" smtClean="0"/>
              <a:t>Step 9:    Use </a:t>
            </a:r>
            <a:r>
              <a:rPr lang="en-US" sz="1800" dirty="0" err="1" smtClean="0"/>
              <a:t>Nmap</a:t>
            </a:r>
            <a:r>
              <a:rPr lang="en-US" sz="1800" dirty="0" smtClean="0"/>
              <a:t> to enumerate the operating system of the target computer.</a:t>
            </a:r>
          </a:p>
          <a:p>
            <a:pPr algn="l" rtl="0"/>
            <a:r>
              <a:rPr lang="en-US" sz="1800" dirty="0" smtClean="0"/>
              <a:t>Step 10:    Use Telnet to connect to the web server, FTP server, and SMTP banner.</a:t>
            </a:r>
          </a:p>
          <a:p>
            <a:pPr algn="l" rtl="0"/>
            <a:r>
              <a:rPr lang="en-US" sz="1800" dirty="0" smtClean="0"/>
              <a:t>Step 11:    Log off from the Windows 7 PC.</a:t>
            </a:r>
            <a:endParaRPr lang="en-US" sz="1800"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ar-SA" dirty="0"/>
          </a:p>
        </p:txBody>
      </p:sp>
      <p:sp>
        <p:nvSpPr>
          <p:cNvPr id="3" name="Content Placeholder 2"/>
          <p:cNvSpPr>
            <a:spLocks noGrp="1"/>
          </p:cNvSpPr>
          <p:nvPr>
            <p:ph sz="quarter" idx="1"/>
          </p:nvPr>
        </p:nvSpPr>
        <p:spPr/>
        <p:txBody>
          <a:bodyPr>
            <a:normAutofit lnSpcReduction="10000"/>
          </a:bodyPr>
          <a:lstStyle/>
          <a:p>
            <a:pPr algn="l" rtl="0"/>
            <a:r>
              <a:rPr lang="en-US" sz="2600" dirty="0" smtClean="0">
                <a:hlinkClick r:id="rId2"/>
              </a:rPr>
              <a:t>https://engineering.purdue.edu/kak/compsec/NewLectures/</a:t>
            </a:r>
            <a:endParaRPr lang="en-US" sz="2600" dirty="0" smtClean="0"/>
          </a:p>
          <a:p>
            <a:pPr algn="l" rtl="0"/>
            <a:r>
              <a:rPr lang="en-US" sz="2600" dirty="0" smtClean="0">
                <a:hlinkClick r:id="rId3"/>
              </a:rPr>
              <a:t>http://www.dcs.bbk.ac.uk/~sven/infsec/coursework1.pdf</a:t>
            </a:r>
            <a:endParaRPr lang="en-US" sz="2600" dirty="0" smtClean="0"/>
          </a:p>
          <a:p>
            <a:pPr algn="l" rtl="0"/>
            <a:r>
              <a:rPr lang="en-US" sz="2600" dirty="0" smtClean="0">
                <a:hlinkClick r:id="rId3"/>
              </a:rPr>
              <a:t>http://www.dcs.bbk.ac.uk/~sven/infsec/coursework1.pdf</a:t>
            </a:r>
            <a:endParaRPr lang="en-US" sz="2600" dirty="0" smtClean="0"/>
          </a:p>
          <a:p>
            <a:pPr algn="l" rtl="0"/>
            <a:r>
              <a:rPr lang="en-US" sz="2600" dirty="0" smtClean="0">
                <a:hlinkClick r:id="rId4"/>
              </a:rPr>
              <a:t>http://discovery.csc.ncsu.edu/Courses/csc474-S05/lab/Lab-nmap.html</a:t>
            </a:r>
            <a:endParaRPr lang="en-US" sz="2600" dirty="0" smtClean="0"/>
          </a:p>
          <a:p>
            <a:pPr algn="l" rtl="0"/>
            <a:r>
              <a:rPr lang="en-US" sz="2600" dirty="0" smtClean="0">
                <a:hlinkClick r:id="rId5"/>
              </a:rPr>
              <a:t>http://www.ccs.neu.edu/home/noubir/Courses/CSG254/S09/lab/port_scanning.html</a:t>
            </a:r>
            <a:endParaRPr lang="en-US" sz="2600" dirty="0" smtClean="0"/>
          </a:p>
          <a:p>
            <a:pPr algn="l" rtl="0"/>
            <a:r>
              <a:rPr lang="en-US" sz="2600" dirty="0" smtClean="0">
                <a:hlinkClick r:id="rId6"/>
              </a:rPr>
              <a:t>http://www.securesenses.net/2012/04/nmap-port-states-explanation-tcp-syn-ss.html</a:t>
            </a:r>
            <a:endParaRPr lang="en-US" sz="2600" dirty="0" smtClean="0"/>
          </a:p>
          <a:p>
            <a:pPr algn="l" rtl="0"/>
            <a:endParaRPr lang="en-US" dirty="0" smtClean="0"/>
          </a:p>
          <a:p>
            <a:pPr algn="l" rtl="0"/>
            <a:endParaRPr lang="en-US" dirty="0" smtClean="0"/>
          </a:p>
          <a:p>
            <a:pPr algn="l" rtl="0"/>
            <a:endParaRPr lang="en-US" dirty="0" smtClean="0"/>
          </a:p>
          <a:p>
            <a:pPr algn="l" rtl="0"/>
            <a:endParaRPr lang="en-US" dirty="0" smtClean="0"/>
          </a:p>
          <a:p>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NMAP</a:t>
            </a:r>
            <a:endParaRPr lang="ar-SA" dirty="0"/>
          </a:p>
        </p:txBody>
      </p:sp>
      <p:sp>
        <p:nvSpPr>
          <p:cNvPr id="3" name="Content Placeholder 2"/>
          <p:cNvSpPr>
            <a:spLocks noGrp="1"/>
          </p:cNvSpPr>
          <p:nvPr>
            <p:ph sz="quarter" idx="1"/>
          </p:nvPr>
        </p:nvSpPr>
        <p:spPr/>
        <p:txBody>
          <a:bodyPr>
            <a:normAutofit fontScale="62500" lnSpcReduction="20000"/>
          </a:bodyPr>
          <a:lstStyle/>
          <a:p>
            <a:pPr algn="l" rtl="0"/>
            <a:r>
              <a:rPr lang="en-US" dirty="0" err="1" smtClean="0"/>
              <a:t>nmap</a:t>
            </a:r>
            <a:r>
              <a:rPr lang="en-US" dirty="0" smtClean="0"/>
              <a:t> stands for “network map”.</a:t>
            </a:r>
          </a:p>
          <a:p>
            <a:pPr algn="l" rtl="0">
              <a:buNone/>
            </a:pPr>
            <a:endParaRPr lang="en-US" dirty="0" smtClean="0"/>
          </a:p>
          <a:p>
            <a:pPr algn="l" rtl="0"/>
            <a:r>
              <a:rPr lang="en-US" dirty="0" smtClean="0"/>
              <a:t> This open-source scanner was developed by Fyodor (see </a:t>
            </a:r>
            <a:r>
              <a:rPr lang="en-US" dirty="0" smtClean="0">
                <a:hlinkClick r:id="rId2"/>
              </a:rPr>
              <a:t>http://insecure.org/</a:t>
            </a:r>
            <a:r>
              <a:rPr lang="en-US" dirty="0" smtClean="0"/>
              <a:t> ). </a:t>
            </a:r>
          </a:p>
          <a:p>
            <a:pPr algn="l" rtl="0">
              <a:buNone/>
            </a:pPr>
            <a:endParaRPr lang="en-US" dirty="0" smtClean="0"/>
          </a:p>
          <a:p>
            <a:pPr algn="l" rtl="0"/>
            <a:r>
              <a:rPr lang="en-US" dirty="0" err="1" smtClean="0"/>
              <a:t>Nmap</a:t>
            </a:r>
            <a:r>
              <a:rPr lang="en-US" dirty="0" smtClean="0"/>
              <a:t> is available for Windows and Linux as a GUI and command-line </a:t>
            </a:r>
            <a:r>
              <a:rPr lang="en-US" dirty="0" err="1" smtClean="0"/>
              <a:t>program.It</a:t>
            </a:r>
            <a:r>
              <a:rPr lang="en-US" dirty="0" smtClean="0"/>
              <a:t> can do many types of scans and OS identification. </a:t>
            </a:r>
          </a:p>
          <a:p>
            <a:pPr algn="l" rtl="0"/>
            <a:endParaRPr lang="en-US" dirty="0" smtClean="0"/>
          </a:p>
          <a:p>
            <a:pPr algn="l" rtl="0"/>
            <a:r>
              <a:rPr lang="en-US" dirty="0" err="1" smtClean="0"/>
              <a:t>nmap</a:t>
            </a:r>
            <a:r>
              <a:rPr lang="en-US" dirty="0" smtClean="0"/>
              <a:t> is actually more than just a port scanner. </a:t>
            </a:r>
          </a:p>
          <a:p>
            <a:pPr algn="l" rtl="0">
              <a:buNone/>
            </a:pPr>
            <a:endParaRPr lang="en-US" dirty="0" smtClean="0"/>
          </a:p>
          <a:p>
            <a:pPr algn="l" rtl="0"/>
            <a:r>
              <a:rPr lang="en-US" dirty="0" smtClean="0"/>
              <a:t>In addition to listing the open ports on a network, it also tries to construct an inventory of all the services running in a network. </a:t>
            </a:r>
          </a:p>
          <a:p>
            <a:pPr algn="l" rtl="0">
              <a:buNone/>
            </a:pPr>
            <a:endParaRPr lang="en-US" dirty="0" smtClean="0"/>
          </a:p>
          <a:p>
            <a:pPr algn="l" rtl="0"/>
            <a:r>
              <a:rPr lang="en-US" dirty="0" smtClean="0"/>
              <a:t>It also tries to detect as to which operating system is running on each machine, etc.</a:t>
            </a:r>
          </a:p>
          <a:p>
            <a:pPr algn="l" rtl="0"/>
            <a:endParaRPr lang="ar-SA" dirty="0"/>
          </a:p>
        </p:txBody>
      </p:sp>
      <p:sp>
        <p:nvSpPr>
          <p:cNvPr id="4" name="Rectangle 3"/>
          <p:cNvSpPr/>
          <p:nvPr/>
        </p:nvSpPr>
        <p:spPr>
          <a:xfrm>
            <a:off x="2051720" y="5661248"/>
            <a:ext cx="6264696" cy="646331"/>
          </a:xfrm>
          <a:prstGeom prst="rect">
            <a:avLst/>
          </a:prstGeom>
        </p:spPr>
        <p:txBody>
          <a:bodyPr wrap="square">
            <a:spAutoFit/>
          </a:bodyPr>
          <a:lstStyle/>
          <a:p>
            <a:r>
              <a:rPr lang="en-US" dirty="0" smtClean="0">
                <a:hlinkClick r:id="rId3"/>
              </a:rPr>
              <a:t>http://www.youtube.com/watch?v=0PxTAn4g20U</a:t>
            </a:r>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defRPr/>
            </a:pPr>
            <a:r>
              <a:rPr lang="en-US" dirty="0" smtClean="0">
                <a:solidFill>
                  <a:schemeClr val="tx1"/>
                </a:solidFill>
              </a:rPr>
              <a:t>Why </a:t>
            </a:r>
            <a:r>
              <a:rPr lang="en-US" dirty="0" err="1" smtClean="0">
                <a:solidFill>
                  <a:schemeClr val="tx1"/>
                </a:solidFill>
              </a:rPr>
              <a:t>nmap</a:t>
            </a:r>
            <a:endParaRPr lang="th-TH" dirty="0" smtClean="0">
              <a:solidFill>
                <a:schemeClr val="tx1"/>
              </a:solidFill>
            </a:endParaRPr>
          </a:p>
        </p:txBody>
      </p:sp>
      <p:sp>
        <p:nvSpPr>
          <p:cNvPr id="11267" name="Content Placeholder 2"/>
          <p:cNvSpPr>
            <a:spLocks noGrp="1"/>
          </p:cNvSpPr>
          <p:nvPr>
            <p:ph idx="1"/>
          </p:nvPr>
        </p:nvSpPr>
        <p:spPr/>
        <p:txBody>
          <a:bodyPr/>
          <a:lstStyle/>
          <a:p>
            <a:pPr algn="l" rtl="0" eaLnBrk="1" hangingPunct="1">
              <a:defRPr/>
            </a:pPr>
            <a:r>
              <a:rPr lang="en-US" dirty="0" smtClean="0"/>
              <a:t>An excellent tool</a:t>
            </a:r>
          </a:p>
          <a:p>
            <a:pPr lvl="1" algn="l" rtl="0" eaLnBrk="1" hangingPunct="1">
              <a:defRPr/>
            </a:pPr>
            <a:r>
              <a:rPr lang="en-US" dirty="0" smtClean="0"/>
              <a:t>Long history of development and support</a:t>
            </a:r>
          </a:p>
          <a:p>
            <a:pPr lvl="1" algn="l" rtl="0" eaLnBrk="1" hangingPunct="1">
              <a:defRPr/>
            </a:pPr>
            <a:r>
              <a:rPr lang="en-US" dirty="0" smtClean="0"/>
              <a:t>Continuous development and improvements</a:t>
            </a:r>
          </a:p>
          <a:p>
            <a:pPr lvl="1" algn="l" rtl="0" eaLnBrk="1" hangingPunct="1">
              <a:defRPr/>
            </a:pPr>
            <a:r>
              <a:rPr lang="en-US" dirty="0" smtClean="0"/>
              <a:t>“Industry Standard” port scanner</a:t>
            </a:r>
          </a:p>
          <a:p>
            <a:pPr lvl="1" algn="l" rtl="0" eaLnBrk="1" hangingPunct="1">
              <a:defRPr/>
            </a:pPr>
            <a:endParaRPr lang="th-TH"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6610" name="Rectangle 2"/>
          <p:cNvSpPr>
            <a:spLocks noGrp="1" noChangeArrowheads="1"/>
          </p:cNvSpPr>
          <p:nvPr>
            <p:ph type="title"/>
          </p:nvPr>
        </p:nvSpPr>
        <p:spPr/>
        <p:txBody>
          <a:bodyPr/>
          <a:lstStyle/>
          <a:p>
            <a:pPr rtl="0" eaLnBrk="1" hangingPunct="1">
              <a:defRPr/>
            </a:pPr>
            <a:r>
              <a:rPr lang="en-US" altLang="zh-CN" dirty="0" err="1" smtClean="0">
                <a:solidFill>
                  <a:schemeClr val="tx1"/>
                </a:solidFill>
                <a:effectLst>
                  <a:outerShdw blurRad="38100" dist="38100" dir="2700000" algn="tl">
                    <a:srgbClr val="C0C0C0"/>
                  </a:outerShdw>
                </a:effectLst>
                <a:ea typeface="SimSun" pitchFamily="2" charset="-122"/>
              </a:rPr>
              <a:t>nmap</a:t>
            </a:r>
            <a:r>
              <a:rPr lang="en-US" altLang="zh-CN" dirty="0" smtClean="0">
                <a:solidFill>
                  <a:schemeClr val="tx1"/>
                </a:solidFill>
                <a:effectLst>
                  <a:outerShdw blurRad="38100" dist="38100" dir="2700000" algn="tl">
                    <a:srgbClr val="C0C0C0"/>
                  </a:outerShdw>
                </a:effectLst>
                <a:ea typeface="SimSun" pitchFamily="2" charset="-122"/>
              </a:rPr>
              <a:t> features</a:t>
            </a:r>
          </a:p>
        </p:txBody>
      </p:sp>
      <p:sp>
        <p:nvSpPr>
          <p:cNvPr id="836611" name="Rectangle 3"/>
          <p:cNvSpPr>
            <a:spLocks noGrp="1" noChangeArrowheads="1"/>
          </p:cNvSpPr>
          <p:nvPr>
            <p:ph type="body" idx="1"/>
          </p:nvPr>
        </p:nvSpPr>
        <p:spPr>
          <a:xfrm>
            <a:off x="323528" y="1844824"/>
            <a:ext cx="8305800" cy="4445000"/>
          </a:xfrm>
        </p:spPr>
        <p:txBody>
          <a:bodyPr/>
          <a:lstStyle/>
          <a:p>
            <a:pPr algn="l" rtl="0" eaLnBrk="1" hangingPunct="1">
              <a:lnSpc>
                <a:spcPct val="80000"/>
              </a:lnSpc>
              <a:defRPr/>
            </a:pPr>
            <a:r>
              <a:rPr lang="en-US" altLang="zh-CN" sz="2400" dirty="0" smtClean="0">
                <a:effectLst>
                  <a:outerShdw blurRad="38100" dist="38100" dir="2700000" algn="tl">
                    <a:srgbClr val="C0C0C0"/>
                  </a:outerShdw>
                </a:effectLst>
                <a:ea typeface="SimSun" pitchFamily="2" charset="-122"/>
              </a:rPr>
              <a:t>Host Discovery: Which host is alive?</a:t>
            </a:r>
          </a:p>
          <a:p>
            <a:pPr lvl="1" algn="l" rtl="0" eaLnBrk="1" hangingPunct="1">
              <a:lnSpc>
                <a:spcPct val="80000"/>
              </a:lnSpc>
              <a:defRPr/>
            </a:pPr>
            <a:r>
              <a:rPr lang="en-US" altLang="zh-CN" sz="1800" dirty="0" smtClean="0">
                <a:effectLst>
                  <a:outerShdw blurRad="38100" dist="38100" dir="2700000" algn="tl">
                    <a:srgbClr val="C0C0C0"/>
                  </a:outerShdw>
                </a:effectLst>
                <a:ea typeface="SimSun" pitchFamily="2" charset="-122"/>
              </a:rPr>
              <a:t>Identifying computers on a network, for example listing the computers which respond to pings (Ping Sweeps)</a:t>
            </a:r>
          </a:p>
          <a:p>
            <a:pPr algn="l" rtl="0" eaLnBrk="1" hangingPunct="1">
              <a:lnSpc>
                <a:spcPct val="80000"/>
              </a:lnSpc>
              <a:defRPr/>
            </a:pPr>
            <a:endParaRPr lang="en-US" altLang="zh-CN" sz="2400" dirty="0" smtClean="0">
              <a:effectLst>
                <a:outerShdw blurRad="38100" dist="38100" dir="2700000" algn="tl">
                  <a:srgbClr val="C0C0C0"/>
                </a:outerShdw>
              </a:effectLst>
              <a:ea typeface="SimSun" pitchFamily="2" charset="-122"/>
            </a:endParaRPr>
          </a:p>
          <a:p>
            <a:pPr algn="l" rtl="0" eaLnBrk="1" hangingPunct="1">
              <a:lnSpc>
                <a:spcPct val="80000"/>
              </a:lnSpc>
              <a:defRPr/>
            </a:pPr>
            <a:r>
              <a:rPr lang="en-US" altLang="zh-CN" sz="2400" dirty="0" smtClean="0">
                <a:effectLst>
                  <a:outerShdw blurRad="38100" dist="38100" dir="2700000" algn="tl">
                    <a:srgbClr val="C0C0C0"/>
                  </a:outerShdw>
                </a:effectLst>
                <a:ea typeface="SimSun" pitchFamily="2" charset="-122"/>
              </a:rPr>
              <a:t>Port Scanning : What services are available?</a:t>
            </a:r>
          </a:p>
          <a:p>
            <a:pPr lvl="1" algn="l" rtl="0" eaLnBrk="1" hangingPunct="1">
              <a:lnSpc>
                <a:spcPct val="80000"/>
              </a:lnSpc>
              <a:defRPr/>
            </a:pPr>
            <a:r>
              <a:rPr lang="th-TH" altLang="zh-CN" sz="1800" dirty="0" smtClean="0">
                <a:effectLst>
                  <a:outerShdw blurRad="38100" dist="38100" dir="2700000" algn="tl">
                    <a:srgbClr val="C0C0C0"/>
                  </a:outerShdw>
                </a:effectLst>
                <a:ea typeface="SimSun" pitchFamily="2" charset="-122"/>
                <a:cs typeface="Tahoma" pitchFamily="34" charset="0"/>
              </a:rPr>
              <a:t>Enumerating the open </a:t>
            </a:r>
            <a:r>
              <a:rPr lang="en-US" altLang="zh-CN" sz="1800" dirty="0" smtClean="0">
                <a:effectLst>
                  <a:outerShdw blurRad="38100" dist="38100" dir="2700000" algn="tl">
                    <a:srgbClr val="C0C0C0"/>
                  </a:outerShdw>
                </a:effectLst>
                <a:ea typeface="SimSun" pitchFamily="2" charset="-122"/>
                <a:cs typeface="Tahoma" pitchFamily="34" charset="0"/>
              </a:rPr>
              <a:t>ports</a:t>
            </a:r>
            <a:r>
              <a:rPr lang="th-TH" altLang="zh-CN" sz="1800" dirty="0" smtClean="0">
                <a:effectLst>
                  <a:outerShdw blurRad="38100" dist="38100" dir="2700000" algn="tl">
                    <a:srgbClr val="C0C0C0"/>
                  </a:outerShdw>
                </a:effectLst>
                <a:ea typeface="SimSun" pitchFamily="2" charset="-122"/>
                <a:cs typeface="Tahoma" pitchFamily="34" charset="0"/>
              </a:rPr>
              <a:t> on one or more </a:t>
            </a:r>
            <a:r>
              <a:rPr lang="en-US" altLang="zh-CN" sz="1800" dirty="0" smtClean="0">
                <a:effectLst>
                  <a:outerShdw blurRad="38100" dist="38100" dir="2700000" algn="tl">
                    <a:srgbClr val="C0C0C0"/>
                  </a:outerShdw>
                </a:effectLst>
                <a:ea typeface="SimSun" pitchFamily="2" charset="-122"/>
                <a:cs typeface="Tahoma" pitchFamily="34" charset="0"/>
              </a:rPr>
              <a:t>target computers</a:t>
            </a:r>
            <a:endParaRPr lang="en-US" altLang="zh-CN" sz="1800" dirty="0" smtClean="0">
              <a:effectLst>
                <a:outerShdw blurRad="38100" dist="38100" dir="2700000" algn="tl">
                  <a:srgbClr val="C0C0C0"/>
                </a:outerShdw>
              </a:effectLst>
              <a:ea typeface="SimSun" pitchFamily="2" charset="-122"/>
            </a:endParaRPr>
          </a:p>
          <a:p>
            <a:pPr algn="l" rtl="0" eaLnBrk="1" hangingPunct="1">
              <a:lnSpc>
                <a:spcPct val="80000"/>
              </a:lnSpc>
              <a:defRPr/>
            </a:pPr>
            <a:endParaRPr lang="th-TH" altLang="zh-CN" sz="2400" dirty="0" smtClean="0">
              <a:effectLst>
                <a:outerShdw blurRad="38100" dist="38100" dir="2700000" algn="tl">
                  <a:srgbClr val="C0C0C0"/>
                </a:outerShdw>
              </a:effectLst>
              <a:cs typeface="Tahoma" pitchFamily="34" charset="0"/>
            </a:endParaRPr>
          </a:p>
          <a:p>
            <a:pPr algn="l" rtl="0" eaLnBrk="1" hangingPunct="1">
              <a:lnSpc>
                <a:spcPct val="80000"/>
              </a:lnSpc>
              <a:defRPr/>
            </a:pPr>
            <a:r>
              <a:rPr lang="en-US" altLang="zh-CN" sz="2400" dirty="0" smtClean="0">
                <a:effectLst>
                  <a:outerShdw blurRad="38100" dist="38100" dir="2700000" algn="tl">
                    <a:srgbClr val="C0C0C0"/>
                  </a:outerShdw>
                </a:effectLst>
                <a:ea typeface="SimSun" pitchFamily="2" charset="-122"/>
              </a:rPr>
              <a:t>Service and </a:t>
            </a:r>
            <a:r>
              <a:rPr lang="th-TH" altLang="zh-CN" sz="2400" dirty="0" smtClean="0">
                <a:effectLst>
                  <a:outerShdw blurRad="38100" dist="38100" dir="2700000" algn="tl">
                    <a:srgbClr val="C0C0C0"/>
                  </a:outerShdw>
                </a:effectLst>
                <a:cs typeface="Tahoma" pitchFamily="34" charset="0"/>
              </a:rPr>
              <a:t>Version Detection </a:t>
            </a:r>
            <a:r>
              <a:rPr lang="en-US" altLang="zh-CN" sz="2400" dirty="0" smtClean="0">
                <a:effectLst>
                  <a:outerShdw blurRad="38100" dist="38100" dir="2700000" algn="tl">
                    <a:srgbClr val="C0C0C0"/>
                  </a:outerShdw>
                </a:effectLst>
                <a:ea typeface="SimSun" pitchFamily="2" charset="-122"/>
              </a:rPr>
              <a:t>: Which version is running?</a:t>
            </a:r>
            <a:endParaRPr lang="th-TH" altLang="zh-CN" sz="2400" dirty="0" smtClean="0">
              <a:effectLst>
                <a:outerShdw blurRad="38100" dist="38100" dir="2700000" algn="tl">
                  <a:srgbClr val="C0C0C0"/>
                </a:outerShdw>
              </a:effectLst>
              <a:cs typeface="Tahoma" pitchFamily="34" charset="0"/>
            </a:endParaRPr>
          </a:p>
          <a:p>
            <a:pPr lvl="1" algn="l" rtl="0" eaLnBrk="1" hangingPunct="1">
              <a:lnSpc>
                <a:spcPct val="80000"/>
              </a:lnSpc>
              <a:defRPr/>
            </a:pPr>
            <a:r>
              <a:rPr lang="en-US" altLang="zh-CN" sz="1800" dirty="0" smtClean="0">
                <a:effectLst>
                  <a:outerShdw blurRad="38100" dist="38100" dir="2700000" algn="tl">
                    <a:srgbClr val="C0C0C0"/>
                  </a:outerShdw>
                </a:effectLst>
                <a:ea typeface="SimSun" pitchFamily="2" charset="-122"/>
              </a:rPr>
              <a:t>D</a:t>
            </a:r>
            <a:r>
              <a:rPr lang="th-TH" altLang="zh-CN" sz="1800" dirty="0" smtClean="0">
                <a:effectLst>
                  <a:outerShdw blurRad="38100" dist="38100" dir="2700000" algn="tl">
                    <a:srgbClr val="C0C0C0"/>
                  </a:outerShdw>
                </a:effectLst>
                <a:cs typeface="Tahoma" pitchFamily="34" charset="0"/>
              </a:rPr>
              <a:t>etermine the application name and version number</a:t>
            </a:r>
            <a:r>
              <a:rPr lang="th-TH" altLang="zh-CN" sz="1800" dirty="0" smtClean="0">
                <a:effectLst>
                  <a:outerShdw blurRad="38100" dist="38100" dir="2700000" algn="tl">
                    <a:srgbClr val="C0C0C0"/>
                  </a:outerShdw>
                </a:effectLst>
                <a:ea typeface="SimSun" pitchFamily="2" charset="-122"/>
              </a:rPr>
              <a:t> </a:t>
            </a:r>
            <a:endParaRPr lang="en-US" altLang="zh-CN" sz="1800" dirty="0" smtClean="0">
              <a:effectLst>
                <a:outerShdw blurRad="38100" dist="38100" dir="2700000" algn="tl">
                  <a:srgbClr val="C0C0C0"/>
                </a:outerShdw>
              </a:effectLst>
              <a:ea typeface="SimSun" pitchFamily="2" charset="-122"/>
            </a:endParaRPr>
          </a:p>
          <a:p>
            <a:pPr algn="l" rtl="0" eaLnBrk="1" hangingPunct="1">
              <a:lnSpc>
                <a:spcPct val="80000"/>
              </a:lnSpc>
              <a:defRPr/>
            </a:pPr>
            <a:endParaRPr lang="en-US" altLang="zh-CN" sz="2400" dirty="0" smtClean="0">
              <a:effectLst>
                <a:outerShdw blurRad="38100" dist="38100" dir="2700000" algn="tl">
                  <a:srgbClr val="C0C0C0"/>
                </a:outerShdw>
              </a:effectLst>
              <a:ea typeface="SimSun" pitchFamily="2" charset="-122"/>
            </a:endParaRPr>
          </a:p>
          <a:p>
            <a:pPr algn="l" rtl="0" eaLnBrk="1" hangingPunct="1">
              <a:lnSpc>
                <a:spcPct val="80000"/>
              </a:lnSpc>
              <a:defRPr/>
            </a:pPr>
            <a:r>
              <a:rPr lang="en-US" altLang="zh-CN" sz="2400" dirty="0" smtClean="0">
                <a:effectLst>
                  <a:outerShdw blurRad="38100" dist="38100" dir="2700000" algn="tl">
                    <a:srgbClr val="C0C0C0"/>
                  </a:outerShdw>
                </a:effectLst>
                <a:ea typeface="SimSun" pitchFamily="2" charset="-122"/>
              </a:rPr>
              <a:t>OS Detection:  What platforms are served?</a:t>
            </a:r>
          </a:p>
          <a:p>
            <a:pPr lvl="1" algn="l" rtl="0" eaLnBrk="1" hangingPunct="1">
              <a:lnSpc>
                <a:spcPct val="80000"/>
              </a:lnSpc>
              <a:defRPr/>
            </a:pPr>
            <a:r>
              <a:rPr lang="en-US" altLang="zh-CN" sz="1800" dirty="0" smtClean="0">
                <a:effectLst>
                  <a:outerShdw blurRad="38100" dist="38100" dir="2700000" algn="tl">
                    <a:srgbClr val="C0C0C0"/>
                  </a:outerShdw>
                </a:effectLst>
                <a:ea typeface="SimSun" pitchFamily="2" charset="-122"/>
              </a:rPr>
              <a:t>Remotely determining the OS and some hardware characteristics of network devices</a:t>
            </a:r>
          </a:p>
          <a:p>
            <a:pPr lvl="1" algn="l" rtl="0" eaLnBrk="1" hangingPunct="1">
              <a:lnSpc>
                <a:spcPct val="80000"/>
              </a:lnSpc>
              <a:defRPr/>
            </a:pPr>
            <a:endParaRPr lang="en-US" altLang="zh-CN" sz="1800" dirty="0" smtClean="0">
              <a:effectLst>
                <a:outerShdw blurRad="38100" dist="38100" dir="2700000" algn="tl">
                  <a:srgbClr val="C0C0C0"/>
                </a:outerShdw>
              </a:effectLst>
              <a:ea typeface="SimSun" pitchFamily="2" charset="-122"/>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3602" name="Rectangle 2"/>
          <p:cNvSpPr>
            <a:spLocks noGrp="1" noChangeArrowheads="1"/>
          </p:cNvSpPr>
          <p:nvPr>
            <p:ph type="title"/>
          </p:nvPr>
        </p:nvSpPr>
        <p:spPr>
          <a:xfrm>
            <a:off x="522288" y="431800"/>
            <a:ext cx="7353300" cy="606425"/>
          </a:xfrm>
        </p:spPr>
        <p:txBody>
          <a:bodyPr lIns="0" tIns="0" rIns="0" bIns="0">
            <a:normAutofit fontScale="90000"/>
          </a:bodyPr>
          <a:lstStyle/>
          <a:p>
            <a:pPr defTabSz="86360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dirty="0" smtClean="0">
                <a:solidFill>
                  <a:schemeClr val="tx1"/>
                </a:solidFill>
                <a:effectLst>
                  <a:outerShdw blurRad="38100" dist="38100" dir="2700000" algn="tl">
                    <a:srgbClr val="C0C0C0"/>
                  </a:outerShdw>
                </a:effectLst>
                <a:ea typeface="SimSun" pitchFamily="2" charset="-122"/>
              </a:rPr>
              <a:t>Host Discovery</a:t>
            </a:r>
          </a:p>
        </p:txBody>
      </p:sp>
      <p:sp>
        <p:nvSpPr>
          <p:cNvPr id="793603" name="Rectangle 3"/>
          <p:cNvSpPr>
            <a:spLocks noGrp="1" noChangeArrowheads="1"/>
          </p:cNvSpPr>
          <p:nvPr>
            <p:ph type="body" idx="1"/>
          </p:nvPr>
        </p:nvSpPr>
        <p:spPr>
          <a:xfrm>
            <a:off x="251520" y="1772816"/>
            <a:ext cx="8525768" cy="3969172"/>
          </a:xfrm>
        </p:spPr>
        <p:txBody>
          <a:bodyPr lIns="0" tIns="0" rIns="0" bIns="0">
            <a:normAutofit fontScale="92500" lnSpcReduction="20000"/>
          </a:bodyPr>
          <a:lstStyle/>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800" dirty="0" smtClean="0">
                <a:effectLst>
                  <a:outerShdw blurRad="38100" dist="38100" dir="2700000" algn="tl">
                    <a:srgbClr val="C0C0C0"/>
                  </a:outerShdw>
                </a:effectLst>
                <a:ea typeface="SimSun" pitchFamily="2" charset="-122"/>
              </a:rPr>
              <a:t>Querying multiple hosts using this method is referred to as </a:t>
            </a:r>
            <a:r>
              <a:rPr lang="en-GB" altLang="zh-CN" sz="2800" b="1" dirty="0" smtClean="0">
                <a:effectLst>
                  <a:outerShdw blurRad="38100" dist="38100" dir="2700000" algn="tl">
                    <a:srgbClr val="C0C0C0"/>
                  </a:outerShdw>
                </a:effectLst>
                <a:ea typeface="SimSun" pitchFamily="2" charset="-122"/>
              </a:rPr>
              <a:t>ping sweeps</a:t>
            </a:r>
            <a:r>
              <a:rPr lang="en-GB" altLang="zh-CN" sz="2800" dirty="0" smtClean="0">
                <a:effectLst>
                  <a:outerShdw blurRad="38100" dist="38100" dir="2700000" algn="tl">
                    <a:srgbClr val="C0C0C0"/>
                  </a:outerShdw>
                </a:effectLst>
                <a:ea typeface="SimSun" pitchFamily="2" charset="-122"/>
              </a:rPr>
              <a:t> </a:t>
            </a:r>
          </a:p>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endParaRPr lang="en-GB" altLang="zh-CN" sz="2800" dirty="0" smtClean="0">
              <a:effectLst>
                <a:outerShdw blurRad="38100" dist="38100" dir="2700000" algn="tl">
                  <a:srgbClr val="C0C0C0"/>
                </a:outerShdw>
              </a:effectLst>
              <a:ea typeface="SimSun" pitchFamily="2" charset="-122"/>
            </a:endParaRPr>
          </a:p>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800" dirty="0" smtClean="0">
                <a:effectLst>
                  <a:outerShdw blurRad="38100" dist="38100" dir="2700000" algn="tl">
                    <a:srgbClr val="C0C0C0"/>
                  </a:outerShdw>
                </a:effectLst>
                <a:ea typeface="SimSun" pitchFamily="2" charset="-122"/>
              </a:rPr>
              <a:t>The most basic step in mapping out a network.</a:t>
            </a:r>
          </a:p>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endParaRPr lang="en-GB" altLang="zh-CN" sz="2800" dirty="0" smtClean="0">
              <a:effectLst>
                <a:outerShdw blurRad="38100" dist="38100" dir="2700000" algn="tl">
                  <a:srgbClr val="C0C0C0"/>
                </a:outerShdw>
              </a:effectLst>
              <a:ea typeface="SimSun" pitchFamily="2" charset="-122"/>
            </a:endParaRPr>
          </a:p>
          <a:p>
            <a:pPr marL="323850" indent="-323850"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800" dirty="0" smtClean="0">
                <a:effectLst>
                  <a:outerShdw blurRad="38100" dist="38100" dir="2700000" algn="tl">
                    <a:srgbClr val="C0C0C0"/>
                  </a:outerShdw>
                </a:effectLst>
                <a:ea typeface="SimSun" pitchFamily="2" charset="-122"/>
              </a:rPr>
              <a:t>Several Sweeps technique</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dirty="0" smtClean="0">
                <a:effectLst>
                  <a:outerShdw blurRad="38100" dist="38100" dir="2700000" algn="tl">
                    <a:srgbClr val="C0C0C0"/>
                  </a:outerShdw>
                </a:effectLst>
                <a:ea typeface="SimSun" pitchFamily="2" charset="-122"/>
              </a:rPr>
              <a:t>ICMP Sweeps</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dirty="0" smtClean="0">
                <a:effectLst>
                  <a:outerShdw blurRad="38100" dist="38100" dir="2700000" algn="tl">
                    <a:srgbClr val="C0C0C0"/>
                  </a:outerShdw>
                </a:effectLst>
                <a:ea typeface="SimSun" pitchFamily="2" charset="-122"/>
              </a:rPr>
              <a:t>Broadcast ICMP</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dirty="0" smtClean="0">
                <a:effectLst>
                  <a:outerShdw blurRad="38100" dist="38100" dir="2700000" algn="tl">
                    <a:srgbClr val="C0C0C0"/>
                  </a:outerShdw>
                </a:effectLst>
                <a:ea typeface="SimSun" pitchFamily="2" charset="-122"/>
              </a:rPr>
              <a:t>NON Echo ICMP</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dirty="0" smtClean="0">
                <a:effectLst>
                  <a:outerShdw blurRad="38100" dist="38100" dir="2700000" algn="tl">
                    <a:srgbClr val="C0C0C0"/>
                  </a:outerShdw>
                </a:effectLst>
                <a:ea typeface="SimSun" pitchFamily="2" charset="-122"/>
              </a:rPr>
              <a:t>TCP sweep</a:t>
            </a:r>
          </a:p>
          <a:p>
            <a:pPr marL="701675" lvl="1" indent="-269875" algn="l" defTabSz="863600" rtl="0" eaLnBrk="1" hangingPunct="1">
              <a:tabLst>
                <a:tab pos="723900" algn="l"/>
                <a:tab pos="1447800" algn="l"/>
                <a:tab pos="2171700" algn="l"/>
                <a:tab pos="2895600" algn="l"/>
                <a:tab pos="3619500" algn="l"/>
                <a:tab pos="4343400" algn="l"/>
                <a:tab pos="5067300" algn="l"/>
                <a:tab pos="5791200" algn="l"/>
                <a:tab pos="6515100" algn="l"/>
                <a:tab pos="7239000" algn="l"/>
              </a:tabLst>
              <a:defRPr/>
            </a:pPr>
            <a:r>
              <a:rPr lang="en-GB" altLang="zh-CN" sz="2000" dirty="0" smtClean="0">
                <a:effectLst>
                  <a:outerShdw blurRad="38100" dist="38100" dir="2700000" algn="tl">
                    <a:srgbClr val="C0C0C0"/>
                  </a:outerShdw>
                </a:effectLst>
                <a:ea typeface="SimSun" pitchFamily="2" charset="-122"/>
              </a:rPr>
              <a:t>UDP sweep</a:t>
            </a:r>
          </a:p>
          <a:p>
            <a:pPr marL="701675" lvl="1" indent="-269875" algn="l" defTabSz="863600" rtl="0" eaLnBrk="1" hangingPunct="1">
              <a:buSzTx/>
              <a:tabLst>
                <a:tab pos="723900" algn="l"/>
                <a:tab pos="1447800" algn="l"/>
                <a:tab pos="2171700" algn="l"/>
                <a:tab pos="2895600" algn="l"/>
                <a:tab pos="3619500" algn="l"/>
                <a:tab pos="4343400" algn="l"/>
                <a:tab pos="5067300" algn="l"/>
                <a:tab pos="5791200" algn="l"/>
                <a:tab pos="6515100" algn="l"/>
                <a:tab pos="7239000" algn="l"/>
              </a:tabLst>
              <a:defRPr/>
            </a:pPr>
            <a:endParaRPr lang="en-GB" altLang="zh-CN" sz="2000" dirty="0" smtClean="0">
              <a:effectLst>
                <a:outerShdw blurRad="38100" dist="38100" dir="2700000" algn="tl">
                  <a:srgbClr val="C0C0C0"/>
                </a:outerShdw>
              </a:effectLst>
              <a:ea typeface="SimSun" pitchFamily="2" charset="-122"/>
            </a:endParaRP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3815</TotalTime>
  <Words>3871</Words>
  <Application>Microsoft Office PowerPoint</Application>
  <PresentationFormat>On-screen Show (4:3)</PresentationFormat>
  <Paragraphs>507</Paragraphs>
  <Slides>56</Slides>
  <Notes>21</Notes>
  <HiddenSlides>1</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56</vt:i4>
      </vt:variant>
    </vt:vector>
  </HeadingPairs>
  <TitlesOfParts>
    <vt:vector size="69" baseType="lpstr">
      <vt:lpstr>SimSun</vt:lpstr>
      <vt:lpstr>SimSun</vt:lpstr>
      <vt:lpstr>Arial</vt:lpstr>
      <vt:lpstr>Calibri</vt:lpstr>
      <vt:lpstr>Cordia New</vt:lpstr>
      <vt:lpstr>FreesiaUPC</vt:lpstr>
      <vt:lpstr>华文仿宋</vt:lpstr>
      <vt:lpstr>Tahoma</vt:lpstr>
      <vt:lpstr>Times New Roman</vt:lpstr>
      <vt:lpstr>Tw Cen MT</vt:lpstr>
      <vt:lpstr>Wingdings</vt:lpstr>
      <vt:lpstr>Wingdings 2</vt:lpstr>
      <vt:lpstr>Median</vt:lpstr>
      <vt:lpstr>Port Scanning </vt:lpstr>
      <vt:lpstr>Penetration testing</vt:lpstr>
      <vt:lpstr>Network scan</vt:lpstr>
      <vt:lpstr>The goal of Network scan</vt:lpstr>
      <vt:lpstr>Utilities for network scan </vt:lpstr>
      <vt:lpstr>NMAP</vt:lpstr>
      <vt:lpstr>Why nmap</vt:lpstr>
      <vt:lpstr>nmap features</vt:lpstr>
      <vt:lpstr>Host Discovery</vt:lpstr>
      <vt:lpstr>Host Discovery : ICMP Sweeps</vt:lpstr>
      <vt:lpstr>Host Discovery : ICMP Sweeps</vt:lpstr>
      <vt:lpstr>Host Discovery : Broadcast ICMP</vt:lpstr>
      <vt:lpstr>Host Discovery : Non-ECHO ICMP</vt:lpstr>
      <vt:lpstr>Host Discovery : TCP Sweeps</vt:lpstr>
      <vt:lpstr>Host Discovery : UDP Sweeps</vt:lpstr>
      <vt:lpstr>nmap Host Discovery summary</vt:lpstr>
      <vt:lpstr>Introduction to port scanning</vt:lpstr>
      <vt:lpstr>Port states</vt:lpstr>
      <vt:lpstr>Example of port assignments</vt:lpstr>
      <vt:lpstr>OPEN state</vt:lpstr>
      <vt:lpstr>Filtered State</vt:lpstr>
      <vt:lpstr>Closed state</vt:lpstr>
      <vt:lpstr>Review of TCP flags</vt:lpstr>
      <vt:lpstr>Types of Port Scans -Normal TCP Handshake</vt:lpstr>
      <vt:lpstr>Port Scanning</vt:lpstr>
      <vt:lpstr>Port Scanning : TCP Connect Scan</vt:lpstr>
      <vt:lpstr>Port Scanning : TCP Connect Scan</vt:lpstr>
      <vt:lpstr>Port Scanning : TCP SYN scan</vt:lpstr>
      <vt:lpstr>Port Scanning : TCP SYN scan</vt:lpstr>
      <vt:lpstr>Port Scanning : TCP SYN scan</vt:lpstr>
      <vt:lpstr>Port Scanning : Stealth Scan</vt:lpstr>
      <vt:lpstr>Port Scanning : Stealth Mapping</vt:lpstr>
      <vt:lpstr>Port Scanning : FTP Bounce scanning</vt:lpstr>
      <vt:lpstr> How  does NMAP work ?</vt:lpstr>
      <vt:lpstr>How  does NMAP work ?</vt:lpstr>
      <vt:lpstr>PowerPoint Presentation</vt:lpstr>
      <vt:lpstr>Different types of port scanning</vt:lpstr>
      <vt:lpstr>Simple port scanning</vt:lpstr>
      <vt:lpstr>Strobe port scanning</vt:lpstr>
      <vt:lpstr>Stealth port scanning</vt:lpstr>
      <vt:lpstr>FIN scanning</vt:lpstr>
      <vt:lpstr>Null scanning</vt:lpstr>
      <vt:lpstr>Types of Port Scans – (XMAS, FIN)</vt:lpstr>
      <vt:lpstr>Nmap Scan Types</vt:lpstr>
      <vt:lpstr>Laws regarding port scanning</vt:lpstr>
      <vt:lpstr>NMAP- Root privileges</vt:lpstr>
      <vt:lpstr>Nmap Usage </vt:lpstr>
      <vt:lpstr>Nmap Scan Options</vt:lpstr>
      <vt:lpstr>Nmap Scan Options</vt:lpstr>
      <vt:lpstr>Nmap Scan Options</vt:lpstr>
      <vt:lpstr>Nmap Scan Options</vt:lpstr>
      <vt:lpstr>Nmap Scan Options</vt:lpstr>
      <vt:lpstr>Behavior of nmap </vt:lpstr>
      <vt:lpstr>Lab session</vt:lpstr>
      <vt:lpstr>Lap steps</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Asma</dc:creator>
  <cp:lastModifiedBy>Rehab Al-Fallaj</cp:lastModifiedBy>
  <cp:revision>67</cp:revision>
  <dcterms:created xsi:type="dcterms:W3CDTF">2014-04-02T04:34:58Z</dcterms:created>
  <dcterms:modified xsi:type="dcterms:W3CDTF">2016-10-24T07:27:18Z</dcterms:modified>
</cp:coreProperties>
</file>