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81" r:id="rId15"/>
    <p:sldId id="270" r:id="rId16"/>
    <p:sldId id="271" r:id="rId17"/>
    <p:sldId id="272" r:id="rId18"/>
    <p:sldId id="273" r:id="rId19"/>
    <p:sldId id="274" r:id="rId20"/>
    <p:sldId id="275" r:id="rId21"/>
    <p:sldId id="276" r:id="rId22"/>
    <p:sldId id="278" r:id="rId23"/>
    <p:sldId id="28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10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71D9CE-A218-44C3-9DCC-C6014D278CF2}" type="datetimeFigureOut">
              <a:rPr lang="en-US" smtClean="0"/>
              <a:pPr/>
              <a:t>14-Dec-16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FC99F6-DFCA-4644-A509-3641B6AE79C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13C597-2923-41BF-A398-F28F52C68ADC}"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Each row represents a single TCP packet. The left column indicates the direction of the packet, TCP ports, segment length, and the flag(s) set. The column at right lists the relative sequence and acknowledgement numbers in decimal. Selecting a row in this column also highlights the corresponding packet in the main window.</a:t>
            </a:r>
            <a:endParaRPr lang="en-US" dirty="0"/>
          </a:p>
        </p:txBody>
      </p:sp>
      <p:sp>
        <p:nvSpPr>
          <p:cNvPr id="4" name="Slide Number Placeholder 3"/>
          <p:cNvSpPr>
            <a:spLocks noGrp="1"/>
          </p:cNvSpPr>
          <p:nvPr>
            <p:ph type="sldNum" sz="quarter" idx="10"/>
          </p:nvPr>
        </p:nvSpPr>
        <p:spPr/>
        <p:txBody>
          <a:bodyPr/>
          <a:lstStyle/>
          <a:p>
            <a:fld id="{7213C597-2923-41BF-A398-F28F52C68ADC}"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40C96F-E6A7-41BA-9F3C-823BF34176AC}" type="slidenum">
              <a:rPr lang="en-US"/>
              <a:pPr/>
              <a:t>16</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06B834B-9754-4702-B26B-B92B4BE162F9}" type="datetimeFigureOut">
              <a:rPr lang="en-US" smtClean="0"/>
              <a:pPr/>
              <a:t>14-Dec-16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8BFDE85-22AB-4241-99FD-8A286C6D641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6B834B-9754-4702-B26B-B92B4BE162F9}" type="datetimeFigureOut">
              <a:rPr lang="en-US" smtClean="0"/>
              <a:pPr/>
              <a:t>14-Dec-16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BFDE85-22AB-4241-99FD-8A286C6D641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406B834B-9754-4702-B26B-B92B4BE162F9}" type="datetimeFigureOut">
              <a:rPr lang="en-US" smtClean="0"/>
              <a:pPr/>
              <a:t>14-Dec-16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8BFDE85-22AB-4241-99FD-8A286C6D641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06B834B-9754-4702-B26B-B92B4BE162F9}" type="datetimeFigureOut">
              <a:rPr lang="en-US" smtClean="0"/>
              <a:pPr/>
              <a:t>14-Dec-16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8BFDE85-22AB-4241-99FD-8A286C6D641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06B834B-9754-4702-B26B-B92B4BE162F9}" type="datetimeFigureOut">
              <a:rPr lang="en-US" smtClean="0"/>
              <a:pPr/>
              <a:t>14-Dec-16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8BFDE85-22AB-4241-99FD-8A286C6D641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06B834B-9754-4702-B26B-B92B4BE162F9}" type="datetimeFigureOut">
              <a:rPr lang="en-US" smtClean="0"/>
              <a:pPr/>
              <a:t>14-Dec-16</a:t>
            </a:fld>
            <a:endParaRPr lang="en-US"/>
          </a:p>
        </p:txBody>
      </p:sp>
      <p:sp>
        <p:nvSpPr>
          <p:cNvPr id="10" name="Slide Number Placeholder 9"/>
          <p:cNvSpPr>
            <a:spLocks noGrp="1"/>
          </p:cNvSpPr>
          <p:nvPr>
            <p:ph type="sldNum" sz="quarter" idx="16"/>
          </p:nvPr>
        </p:nvSpPr>
        <p:spPr/>
        <p:txBody>
          <a:bodyPr rtlCol="0"/>
          <a:lstStyle/>
          <a:p>
            <a:fld id="{C8BFDE85-22AB-4241-99FD-8A286C6D641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406B834B-9754-4702-B26B-B92B4BE162F9}" type="datetimeFigureOut">
              <a:rPr lang="en-US" smtClean="0"/>
              <a:pPr/>
              <a:t>14-Dec-16</a:t>
            </a:fld>
            <a:endParaRPr lang="en-US"/>
          </a:p>
        </p:txBody>
      </p:sp>
      <p:sp>
        <p:nvSpPr>
          <p:cNvPr id="12" name="Slide Number Placeholder 11"/>
          <p:cNvSpPr>
            <a:spLocks noGrp="1"/>
          </p:cNvSpPr>
          <p:nvPr>
            <p:ph type="sldNum" sz="quarter" idx="16"/>
          </p:nvPr>
        </p:nvSpPr>
        <p:spPr/>
        <p:txBody>
          <a:bodyPr rtlCol="0"/>
          <a:lstStyle/>
          <a:p>
            <a:fld id="{C8BFDE85-22AB-4241-99FD-8A286C6D641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06B834B-9754-4702-B26B-B92B4BE162F9}" type="datetimeFigureOut">
              <a:rPr lang="en-US" smtClean="0"/>
              <a:pPr/>
              <a:t>14-Dec-16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8BFDE85-22AB-4241-99FD-8A286C6D641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6B834B-9754-4702-B26B-B92B4BE162F9}" type="datetimeFigureOut">
              <a:rPr lang="en-US" smtClean="0"/>
              <a:pPr/>
              <a:t>14-Dec-16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8BFDE85-22AB-4241-99FD-8A286C6D641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06B834B-9754-4702-B26B-B92B4BE162F9}" type="datetimeFigureOut">
              <a:rPr lang="en-US" smtClean="0"/>
              <a:pPr/>
              <a:t>14-Dec-16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8BFDE85-22AB-4241-99FD-8A286C6D641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406B834B-9754-4702-B26B-B92B4BE162F9}" type="datetimeFigureOut">
              <a:rPr lang="en-US" smtClean="0"/>
              <a:pPr/>
              <a:t>14-Dec-16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8BFDE85-22AB-4241-99FD-8A286C6D641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06B834B-9754-4702-B26B-B92B4BE162F9}" type="datetimeFigureOut">
              <a:rPr lang="en-US" smtClean="0"/>
              <a:pPr/>
              <a:t>14-Dec-16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8BFDE85-22AB-4241-99FD-8A286C6D641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Port Connection Status</a:t>
            </a:r>
            <a:endParaRPr lang="en-US" dirty="0"/>
          </a:p>
        </p:txBody>
      </p:sp>
      <p:sp>
        <p:nvSpPr>
          <p:cNvPr id="3" name="Subtitle 2"/>
          <p:cNvSpPr>
            <a:spLocks noGrp="1"/>
          </p:cNvSpPr>
          <p:nvPr>
            <p:ph type="subTitle" idx="1"/>
          </p:nvPr>
        </p:nvSpPr>
        <p:spPr/>
        <p:txBody>
          <a:bodyPr/>
          <a:lstStyle/>
          <a:p>
            <a:r>
              <a:rPr lang="en-US" smtClean="0"/>
              <a:t>NET332</a:t>
            </a:r>
            <a:r>
              <a:rPr lang="en-US" smtClean="0"/>
              <a:t> </a:t>
            </a:r>
            <a:r>
              <a:rPr lang="en-US" dirty="0" smtClean="0"/>
              <a:t>-  Lab#6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UDP Packet</a:t>
            </a:r>
            <a:endParaRPr lang="en-US" dirty="0"/>
          </a:p>
        </p:txBody>
      </p:sp>
      <p:pic>
        <p:nvPicPr>
          <p:cNvPr id="65538" name="Picture 2" descr="http://upload.wikimedia.org/wikibooks/en/d/d9/Header_of_UDP.jpg"/>
          <p:cNvPicPr>
            <a:picLocks noChangeAspect="1" noChangeArrowheads="1"/>
          </p:cNvPicPr>
          <p:nvPr/>
        </p:nvPicPr>
        <p:blipFill>
          <a:blip r:embed="rId2" cstate="print"/>
          <a:srcRect/>
          <a:stretch>
            <a:fillRect/>
          </a:stretch>
        </p:blipFill>
        <p:spPr bwMode="auto">
          <a:xfrm>
            <a:off x="827585" y="2204864"/>
            <a:ext cx="7985490" cy="339700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Port definition</a:t>
            </a:r>
          </a:p>
        </p:txBody>
      </p:sp>
      <p:sp>
        <p:nvSpPr>
          <p:cNvPr id="3075" name="Rectangle 3"/>
          <p:cNvSpPr>
            <a:spLocks noGrp="1" noChangeArrowheads="1"/>
          </p:cNvSpPr>
          <p:nvPr>
            <p:ph sz="quarter" idx="1"/>
          </p:nvPr>
        </p:nvSpPr>
        <p:spPr/>
        <p:txBody>
          <a:bodyPr/>
          <a:lstStyle/>
          <a:p>
            <a:endParaRPr lang="en-US"/>
          </a:p>
          <a:p>
            <a:r>
              <a:rPr lang="en-US"/>
              <a:t>Port:  There are two types of ports relating to computers</a:t>
            </a:r>
          </a:p>
          <a:p>
            <a:pPr lvl="1"/>
            <a:r>
              <a:rPr lang="en-US"/>
              <a:t>1) Connections to peripherals such as USB devices, serial cables, or mouse's etc</a:t>
            </a:r>
          </a:p>
          <a:p>
            <a:pPr lvl="1"/>
            <a:r>
              <a:rPr lang="en-US"/>
              <a:t>2) Virtual ports found in TCP/IP communications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Expanded definition</a:t>
            </a:r>
          </a:p>
        </p:txBody>
      </p:sp>
      <p:sp>
        <p:nvSpPr>
          <p:cNvPr id="4099" name="Rectangle 3"/>
          <p:cNvSpPr>
            <a:spLocks noGrp="1" noChangeArrowheads="1"/>
          </p:cNvSpPr>
          <p:nvPr>
            <p:ph sz="quarter" idx="1"/>
          </p:nvPr>
        </p:nvSpPr>
        <p:spPr/>
        <p:txBody>
          <a:bodyPr/>
          <a:lstStyle/>
          <a:p>
            <a:pPr>
              <a:lnSpc>
                <a:spcPct val="90000"/>
              </a:lnSpc>
            </a:pPr>
            <a:r>
              <a:rPr lang="en-US"/>
              <a:t>For information relating to network security we are more concerned with virtual ports</a:t>
            </a:r>
          </a:p>
          <a:p>
            <a:pPr lvl="1">
              <a:lnSpc>
                <a:spcPct val="90000"/>
              </a:lnSpc>
            </a:pPr>
            <a:r>
              <a:rPr lang="en-US"/>
              <a:t>Ports are like channels that carry information into, out of, and internal to a computer</a:t>
            </a:r>
          </a:p>
          <a:p>
            <a:pPr lvl="1">
              <a:lnSpc>
                <a:spcPct val="90000"/>
              </a:lnSpc>
            </a:pPr>
            <a:r>
              <a:rPr lang="en-US"/>
              <a:t>There are 65,536 standard ports on a computer</a:t>
            </a:r>
          </a:p>
          <a:p>
            <a:pPr lvl="1">
              <a:lnSpc>
                <a:spcPct val="90000"/>
              </a:lnSpc>
            </a:pPr>
            <a:r>
              <a:rPr lang="en-US"/>
              <a:t>Each port is assigned to a certain type of communication “traffic”</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Example of port assignments</a:t>
            </a:r>
          </a:p>
        </p:txBody>
      </p:sp>
      <p:sp>
        <p:nvSpPr>
          <p:cNvPr id="5123" name="Rectangle 3"/>
          <p:cNvSpPr>
            <a:spLocks noGrp="1" noChangeArrowheads="1"/>
          </p:cNvSpPr>
          <p:nvPr>
            <p:ph sz="quarter" idx="1"/>
          </p:nvPr>
        </p:nvSpPr>
        <p:spPr/>
        <p:txBody>
          <a:bodyPr/>
          <a:lstStyle/>
          <a:p>
            <a:endParaRPr lang="en-US" dirty="0"/>
          </a:p>
        </p:txBody>
      </p:sp>
      <p:pic>
        <p:nvPicPr>
          <p:cNvPr id="1026" name="Picture 2" descr="http://cdn.ttgtmedia.com/ITKE/uploads/blogs.dir/58/files/2008/11/tcp.jpg"/>
          <p:cNvPicPr>
            <a:picLocks noChangeAspect="1" noChangeArrowheads="1"/>
          </p:cNvPicPr>
          <p:nvPr/>
        </p:nvPicPr>
        <p:blipFill>
          <a:blip r:embed="rId2" cstate="print"/>
          <a:srcRect/>
          <a:stretch>
            <a:fillRect/>
          </a:stretch>
        </p:blipFill>
        <p:spPr bwMode="auto">
          <a:xfrm>
            <a:off x="395536" y="1556792"/>
            <a:ext cx="8376584" cy="3672408"/>
          </a:xfrm>
          <a:prstGeom prst="rect">
            <a:avLst/>
          </a:prstGeom>
          <a:noFill/>
        </p:spPr>
      </p:pic>
      <p:pic>
        <p:nvPicPr>
          <p:cNvPr id="1027" name="Picture 3"/>
          <p:cNvPicPr>
            <a:picLocks noChangeAspect="1" noChangeArrowheads="1"/>
          </p:cNvPicPr>
          <p:nvPr/>
        </p:nvPicPr>
        <p:blipFill>
          <a:blip r:embed="rId3" cstate="print"/>
          <a:srcRect/>
          <a:stretch>
            <a:fillRect/>
          </a:stretch>
        </p:blipFill>
        <p:spPr bwMode="auto">
          <a:xfrm>
            <a:off x="1619672" y="5286375"/>
            <a:ext cx="5572125" cy="1571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err="1" smtClean="0"/>
              <a:t>netstat</a:t>
            </a:r>
            <a:endParaRPr lang="en-US" dirty="0"/>
          </a:p>
        </p:txBody>
      </p:sp>
      <p:sp>
        <p:nvSpPr>
          <p:cNvPr id="4" name="Title 3"/>
          <p:cNvSpPr>
            <a:spLocks noGrp="1"/>
          </p:cNvSpPr>
          <p:nvPr>
            <p:ph type="title"/>
          </p:nvPr>
        </p:nvSpPr>
        <p:spPr/>
        <p:txBody>
          <a:bodyPr/>
          <a:lstStyle/>
          <a:p>
            <a:r>
              <a:rPr lang="en-US" dirty="0" smtClean="0"/>
              <a:t>Port connection status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Netstat</a:t>
            </a:r>
            <a:endParaRPr lang="en-US" dirty="0"/>
          </a:p>
        </p:txBody>
      </p:sp>
      <p:sp>
        <p:nvSpPr>
          <p:cNvPr id="3" name="Content Placeholder 2"/>
          <p:cNvSpPr>
            <a:spLocks noGrp="1"/>
          </p:cNvSpPr>
          <p:nvPr>
            <p:ph sz="quarter" idx="1"/>
          </p:nvPr>
        </p:nvSpPr>
        <p:spPr/>
        <p:txBody>
          <a:bodyPr>
            <a:normAutofit fontScale="92500" lnSpcReduction="10000"/>
          </a:bodyPr>
          <a:lstStyle/>
          <a:p>
            <a:r>
              <a:rPr lang="en-US" b="1" dirty="0" err="1" smtClean="0"/>
              <a:t>Netstat</a:t>
            </a:r>
            <a:r>
              <a:rPr lang="en-US" b="1" dirty="0" smtClean="0"/>
              <a:t> </a:t>
            </a:r>
            <a:r>
              <a:rPr lang="en-US" dirty="0" smtClean="0"/>
              <a:t>is an important utility for network administrators. </a:t>
            </a:r>
          </a:p>
          <a:p>
            <a:endParaRPr lang="en-US" dirty="0" smtClean="0"/>
          </a:p>
          <a:p>
            <a:r>
              <a:rPr lang="en-US" dirty="0" smtClean="0"/>
              <a:t>It is used to display </a:t>
            </a:r>
            <a:r>
              <a:rPr lang="en-US" dirty="0" smtClean="0">
                <a:solidFill>
                  <a:srgbClr val="C00000"/>
                </a:solidFill>
              </a:rPr>
              <a:t>active TCP </a:t>
            </a:r>
            <a:r>
              <a:rPr lang="en-US" dirty="0" smtClean="0"/>
              <a:t>connections and </a:t>
            </a:r>
            <a:r>
              <a:rPr lang="en-US" dirty="0" smtClean="0">
                <a:solidFill>
                  <a:srgbClr val="C00000"/>
                </a:solidFill>
              </a:rPr>
              <a:t>UDP</a:t>
            </a:r>
            <a:r>
              <a:rPr lang="en-US" dirty="0" smtClean="0"/>
              <a:t> connections, </a:t>
            </a:r>
            <a:r>
              <a:rPr lang="en-US" dirty="0" smtClean="0">
                <a:solidFill>
                  <a:srgbClr val="C00000"/>
                </a:solidFill>
              </a:rPr>
              <a:t>Ethernet statistics</a:t>
            </a:r>
            <a:r>
              <a:rPr lang="en-US" dirty="0" smtClean="0"/>
              <a:t>, and the </a:t>
            </a:r>
            <a:r>
              <a:rPr lang="en-US" dirty="0" smtClean="0">
                <a:solidFill>
                  <a:srgbClr val="C00000"/>
                </a:solidFill>
              </a:rPr>
              <a:t>IP routing table</a:t>
            </a:r>
            <a:r>
              <a:rPr lang="en-US" dirty="0" smtClean="0"/>
              <a:t>. </a:t>
            </a:r>
          </a:p>
          <a:p>
            <a:r>
              <a:rPr lang="en-US" dirty="0" smtClean="0"/>
              <a:t>A port can be in any one of a number of states.</a:t>
            </a:r>
          </a:p>
          <a:p>
            <a:r>
              <a:rPr lang="en-US" dirty="0" smtClean="0"/>
              <a:t>When a TCP port is in a </a:t>
            </a:r>
            <a:r>
              <a:rPr lang="en-US" dirty="0" smtClean="0">
                <a:solidFill>
                  <a:srgbClr val="C00000"/>
                </a:solidFill>
              </a:rPr>
              <a:t>listening state</a:t>
            </a:r>
            <a:r>
              <a:rPr lang="en-US" dirty="0" smtClean="0"/>
              <a:t>, it is waiting for initiation and completion of a three-way handshake. </a:t>
            </a:r>
          </a:p>
          <a:p>
            <a:r>
              <a:rPr lang="en-US" dirty="0" smtClean="0"/>
              <a:t>This results in the port transforming to </a:t>
            </a:r>
            <a:r>
              <a:rPr lang="en-US" dirty="0" smtClean="0">
                <a:solidFill>
                  <a:srgbClr val="C00000"/>
                </a:solidFill>
              </a:rPr>
              <a:t>an established state.</a:t>
            </a:r>
            <a:endParaRPr lang="en-US" dirty="0">
              <a:solidFill>
                <a:srgbClr val="C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r>
              <a:rPr lang="en-US" dirty="0" err="1" smtClean="0"/>
              <a:t>Netstat</a:t>
            </a:r>
            <a:r>
              <a:rPr lang="en-US" dirty="0" smtClean="0"/>
              <a:t> (windows)</a:t>
            </a:r>
            <a:endParaRPr lang="de-DE" dirty="0"/>
          </a:p>
        </p:txBody>
      </p:sp>
      <p:sp>
        <p:nvSpPr>
          <p:cNvPr id="154627" name="Rectangle 3"/>
          <p:cNvSpPr>
            <a:spLocks noGrp="1" noChangeArrowheads="1"/>
          </p:cNvSpPr>
          <p:nvPr>
            <p:ph sz="quarter" idx="1"/>
          </p:nvPr>
        </p:nvSpPr>
        <p:spPr>
          <a:xfrm>
            <a:off x="381000" y="1905000"/>
            <a:ext cx="8305800" cy="4191000"/>
          </a:xfrm>
        </p:spPr>
        <p:txBody>
          <a:bodyPr>
            <a:normAutofit fontScale="77500" lnSpcReduction="20000"/>
          </a:bodyPr>
          <a:lstStyle/>
          <a:p>
            <a:r>
              <a:rPr lang="en-US" sz="2000" b="1" dirty="0" smtClean="0"/>
              <a:t>-</a:t>
            </a:r>
            <a:r>
              <a:rPr lang="en-US" sz="2600" b="1" dirty="0" smtClean="0"/>
              <a:t>a : </a:t>
            </a:r>
            <a:r>
              <a:rPr lang="en-US" sz="2600" dirty="0" smtClean="0"/>
              <a:t>Displays all active TCP connections and the TCP and UDP ports on which the computer is listening.</a:t>
            </a:r>
          </a:p>
          <a:p>
            <a:r>
              <a:rPr lang="en-US" sz="2600" b="1" dirty="0" smtClean="0"/>
              <a:t>-e : </a:t>
            </a:r>
            <a:r>
              <a:rPr lang="en-US" sz="2600" dirty="0" smtClean="0"/>
              <a:t>Displays Ethernet statistics .</a:t>
            </a:r>
          </a:p>
          <a:p>
            <a:r>
              <a:rPr lang="en-US" sz="2600" b="1" dirty="0" smtClean="0"/>
              <a:t>-n : </a:t>
            </a:r>
            <a:r>
              <a:rPr lang="en-US" sz="2600" dirty="0" smtClean="0"/>
              <a:t>Displays active TCP connections, however, addresses and port numbers are expressed numerically and no attempt is made to determine names.</a:t>
            </a:r>
          </a:p>
          <a:p>
            <a:r>
              <a:rPr lang="en-US" sz="2600" b="1" dirty="0" smtClean="0"/>
              <a:t>-o : </a:t>
            </a:r>
            <a:r>
              <a:rPr lang="en-US" sz="2600" dirty="0" smtClean="0"/>
              <a:t>Displays active TCP connections and includes the process ID (PID) for each connection. </a:t>
            </a:r>
          </a:p>
          <a:p>
            <a:r>
              <a:rPr lang="en-US" sz="2600" b="1" dirty="0" smtClean="0"/>
              <a:t>-p </a:t>
            </a:r>
            <a:r>
              <a:rPr lang="en-US" sz="2600" b="1" i="1" dirty="0" smtClean="0"/>
              <a:t>Protocol</a:t>
            </a:r>
            <a:r>
              <a:rPr lang="en-US" sz="2600" b="1" dirty="0" smtClean="0"/>
              <a:t> : </a:t>
            </a:r>
            <a:r>
              <a:rPr lang="en-US" sz="2600" dirty="0" smtClean="0"/>
              <a:t>Shows connections for the protocol specified by </a:t>
            </a:r>
            <a:r>
              <a:rPr lang="en-US" sz="2600" i="1" dirty="0" smtClean="0"/>
              <a:t>Protocol</a:t>
            </a:r>
            <a:r>
              <a:rPr lang="en-US" sz="2600" dirty="0" smtClean="0"/>
              <a:t>. </a:t>
            </a:r>
          </a:p>
          <a:p>
            <a:r>
              <a:rPr lang="en-US" sz="2600" b="1" dirty="0" smtClean="0"/>
              <a:t>-s : </a:t>
            </a:r>
            <a:r>
              <a:rPr lang="en-US" sz="2600" dirty="0" smtClean="0"/>
              <a:t>Displays statistics by protocol. </a:t>
            </a:r>
          </a:p>
          <a:p>
            <a:r>
              <a:rPr lang="en-US" sz="2600" b="1" dirty="0" smtClean="0"/>
              <a:t>-r : </a:t>
            </a:r>
            <a:r>
              <a:rPr lang="en-US" sz="2600" dirty="0" smtClean="0"/>
              <a:t>Displays the contents of the IP routing table. This is equivalent to the </a:t>
            </a:r>
            <a:r>
              <a:rPr lang="en-US" sz="2600" b="1" dirty="0" smtClean="0"/>
              <a:t>route print</a:t>
            </a:r>
            <a:r>
              <a:rPr lang="en-US" sz="2600" dirty="0" smtClean="0"/>
              <a:t> command.</a:t>
            </a:r>
          </a:p>
          <a:p>
            <a:r>
              <a:rPr lang="en-US" sz="2600" b="1" i="1" dirty="0" smtClean="0"/>
              <a:t>Interval</a:t>
            </a:r>
            <a:r>
              <a:rPr lang="en-US" sz="2600" b="1" dirty="0" smtClean="0"/>
              <a:t> : </a:t>
            </a:r>
            <a:r>
              <a:rPr lang="en-US" sz="2600" dirty="0" smtClean="0"/>
              <a:t>Redisplays the selected information every </a:t>
            </a:r>
            <a:r>
              <a:rPr lang="en-US" sz="2600" i="1" dirty="0" smtClean="0"/>
              <a:t>Interval</a:t>
            </a:r>
            <a:r>
              <a:rPr lang="en-US" sz="2600" dirty="0" smtClean="0"/>
              <a:t> seconds</a:t>
            </a:r>
          </a:p>
          <a:p>
            <a:r>
              <a:rPr lang="en-US" sz="2600" b="1" dirty="0" smtClean="0"/>
              <a:t>/? : </a:t>
            </a:r>
            <a:r>
              <a:rPr lang="en-US" sz="2600" dirty="0" smtClean="0"/>
              <a:t>Displays help at the command prompt.</a:t>
            </a:r>
          </a:p>
          <a:p>
            <a:endParaRPr lang="en-US" sz="1600" dirty="0"/>
          </a:p>
          <a:p>
            <a:pPr>
              <a:buFont typeface="Wingdings" pitchFamily="2" charset="2"/>
              <a:buNone/>
            </a:pP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Netstat</a:t>
            </a:r>
            <a:r>
              <a:rPr lang="en-US" dirty="0" smtClean="0"/>
              <a:t> (windows) - examples</a:t>
            </a:r>
            <a:endParaRPr lang="en-US" dirty="0"/>
          </a:p>
        </p:txBody>
      </p:sp>
      <p:sp>
        <p:nvSpPr>
          <p:cNvPr id="3" name="Content Placeholder 2"/>
          <p:cNvSpPr>
            <a:spLocks noGrp="1"/>
          </p:cNvSpPr>
          <p:nvPr>
            <p:ph sz="quarter" idx="1"/>
          </p:nvPr>
        </p:nvSpPr>
        <p:spPr/>
        <p:txBody>
          <a:bodyPr>
            <a:normAutofit fontScale="77500" lnSpcReduction="20000"/>
          </a:bodyPr>
          <a:lstStyle/>
          <a:p>
            <a:pPr>
              <a:buNone/>
            </a:pPr>
            <a:r>
              <a:rPr lang="en-US" b="1" dirty="0" smtClean="0"/>
              <a:t>Examples</a:t>
            </a:r>
          </a:p>
          <a:p>
            <a:r>
              <a:rPr lang="en-US" dirty="0" smtClean="0"/>
              <a:t>To display both the Ethernet </a:t>
            </a:r>
            <a:r>
              <a:rPr lang="en-US" dirty="0" smtClean="0">
                <a:solidFill>
                  <a:srgbClr val="C00000"/>
                </a:solidFill>
              </a:rPr>
              <a:t>statistics</a:t>
            </a:r>
            <a:r>
              <a:rPr lang="en-US" dirty="0" smtClean="0"/>
              <a:t> and the statistics for </a:t>
            </a:r>
            <a:r>
              <a:rPr lang="en-US" dirty="0" smtClean="0">
                <a:solidFill>
                  <a:srgbClr val="C00000"/>
                </a:solidFill>
              </a:rPr>
              <a:t>all protocols</a:t>
            </a:r>
            <a:r>
              <a:rPr lang="en-US" dirty="0" smtClean="0"/>
              <a:t>, type the following command:</a:t>
            </a:r>
          </a:p>
          <a:p>
            <a:pPr lvl="1"/>
            <a:r>
              <a:rPr lang="en-US" b="1" dirty="0" err="1" smtClean="0">
                <a:solidFill>
                  <a:srgbClr val="0070C0"/>
                </a:solidFill>
              </a:rPr>
              <a:t>netstat</a:t>
            </a:r>
            <a:r>
              <a:rPr lang="en-US" b="1" dirty="0" smtClean="0">
                <a:solidFill>
                  <a:srgbClr val="0070C0"/>
                </a:solidFill>
              </a:rPr>
              <a:t> -e -s</a:t>
            </a:r>
            <a:endParaRPr lang="en-US" dirty="0" smtClean="0">
              <a:solidFill>
                <a:srgbClr val="0070C0"/>
              </a:solidFill>
            </a:endParaRPr>
          </a:p>
          <a:p>
            <a:r>
              <a:rPr lang="en-US" dirty="0" smtClean="0"/>
              <a:t>To display the statistics for only the </a:t>
            </a:r>
            <a:r>
              <a:rPr lang="en-US" dirty="0" smtClean="0">
                <a:solidFill>
                  <a:srgbClr val="C00000"/>
                </a:solidFill>
              </a:rPr>
              <a:t>TCP and UDP </a:t>
            </a:r>
            <a:r>
              <a:rPr lang="en-US" dirty="0" smtClean="0"/>
              <a:t>protocols, type the following command:</a:t>
            </a:r>
          </a:p>
          <a:p>
            <a:pPr lvl="1"/>
            <a:r>
              <a:rPr lang="en-US" b="1" dirty="0" err="1" smtClean="0">
                <a:solidFill>
                  <a:srgbClr val="0070C0"/>
                </a:solidFill>
              </a:rPr>
              <a:t>netstat</a:t>
            </a:r>
            <a:r>
              <a:rPr lang="en-US" b="1" dirty="0" smtClean="0">
                <a:solidFill>
                  <a:srgbClr val="0070C0"/>
                </a:solidFill>
              </a:rPr>
              <a:t> -s -p </a:t>
            </a:r>
            <a:r>
              <a:rPr lang="en-US" b="1" dirty="0" err="1" smtClean="0">
                <a:solidFill>
                  <a:srgbClr val="0070C0"/>
                </a:solidFill>
              </a:rPr>
              <a:t>tcp</a:t>
            </a:r>
            <a:r>
              <a:rPr lang="en-US" b="1" dirty="0" smtClean="0">
                <a:solidFill>
                  <a:srgbClr val="0070C0"/>
                </a:solidFill>
              </a:rPr>
              <a:t> </a:t>
            </a:r>
            <a:r>
              <a:rPr lang="en-US" b="1" dirty="0" err="1" smtClean="0">
                <a:solidFill>
                  <a:srgbClr val="0070C0"/>
                </a:solidFill>
              </a:rPr>
              <a:t>udp</a:t>
            </a:r>
            <a:endParaRPr lang="en-US" dirty="0" smtClean="0">
              <a:solidFill>
                <a:srgbClr val="0070C0"/>
              </a:solidFill>
            </a:endParaRPr>
          </a:p>
          <a:p>
            <a:r>
              <a:rPr lang="en-US" dirty="0" smtClean="0"/>
              <a:t>To display </a:t>
            </a:r>
            <a:r>
              <a:rPr lang="en-US" dirty="0" smtClean="0">
                <a:solidFill>
                  <a:srgbClr val="C00000"/>
                </a:solidFill>
              </a:rPr>
              <a:t>active TCP connections</a:t>
            </a:r>
            <a:r>
              <a:rPr lang="en-US" dirty="0" smtClean="0"/>
              <a:t> and the </a:t>
            </a:r>
            <a:r>
              <a:rPr lang="en-US" dirty="0" smtClean="0">
                <a:solidFill>
                  <a:srgbClr val="C00000"/>
                </a:solidFill>
              </a:rPr>
              <a:t>process IDs</a:t>
            </a:r>
            <a:r>
              <a:rPr lang="en-US" dirty="0" smtClean="0"/>
              <a:t> </a:t>
            </a:r>
            <a:r>
              <a:rPr lang="en-US" dirty="0" smtClean="0">
                <a:solidFill>
                  <a:srgbClr val="C00000"/>
                </a:solidFill>
              </a:rPr>
              <a:t>every 5 seconds</a:t>
            </a:r>
            <a:r>
              <a:rPr lang="en-US" dirty="0" smtClean="0"/>
              <a:t>, type the following command:</a:t>
            </a:r>
          </a:p>
          <a:p>
            <a:pPr lvl="1"/>
            <a:r>
              <a:rPr lang="en-US" b="1" dirty="0" err="1" smtClean="0">
                <a:solidFill>
                  <a:srgbClr val="0070C0"/>
                </a:solidFill>
              </a:rPr>
              <a:t>netstat</a:t>
            </a:r>
            <a:r>
              <a:rPr lang="en-US" b="1" dirty="0" smtClean="0">
                <a:solidFill>
                  <a:srgbClr val="0070C0"/>
                </a:solidFill>
              </a:rPr>
              <a:t> -o 5</a:t>
            </a:r>
            <a:endParaRPr lang="en-US" dirty="0" smtClean="0">
              <a:solidFill>
                <a:srgbClr val="0070C0"/>
              </a:solidFill>
            </a:endParaRPr>
          </a:p>
          <a:p>
            <a:r>
              <a:rPr lang="en-US" dirty="0" smtClean="0"/>
              <a:t>To display </a:t>
            </a:r>
            <a:r>
              <a:rPr lang="en-US" dirty="0" smtClean="0">
                <a:solidFill>
                  <a:srgbClr val="C00000"/>
                </a:solidFill>
              </a:rPr>
              <a:t>active TCP </a:t>
            </a:r>
            <a:r>
              <a:rPr lang="en-US" dirty="0" smtClean="0"/>
              <a:t>connections and the </a:t>
            </a:r>
            <a:r>
              <a:rPr lang="en-US" dirty="0" smtClean="0">
                <a:solidFill>
                  <a:srgbClr val="C00000"/>
                </a:solidFill>
              </a:rPr>
              <a:t>process IDs</a:t>
            </a:r>
            <a:r>
              <a:rPr lang="en-US" dirty="0" smtClean="0"/>
              <a:t> using </a:t>
            </a:r>
            <a:r>
              <a:rPr lang="en-US" dirty="0" smtClean="0">
                <a:solidFill>
                  <a:srgbClr val="C00000"/>
                </a:solidFill>
              </a:rPr>
              <a:t>numerical form, </a:t>
            </a:r>
            <a:r>
              <a:rPr lang="en-US" dirty="0" smtClean="0"/>
              <a:t>type the following command:</a:t>
            </a:r>
          </a:p>
          <a:p>
            <a:pPr lvl="1"/>
            <a:r>
              <a:rPr lang="en-US" b="1" dirty="0" err="1" smtClean="0">
                <a:solidFill>
                  <a:srgbClr val="0070C0"/>
                </a:solidFill>
              </a:rPr>
              <a:t>netstat</a:t>
            </a:r>
            <a:r>
              <a:rPr lang="en-US" b="1" dirty="0" smtClean="0">
                <a:solidFill>
                  <a:srgbClr val="0070C0"/>
                </a:solidFill>
              </a:rPr>
              <a:t> -n -o</a:t>
            </a:r>
            <a:endParaRPr lang="en-US" dirty="0" smtClean="0">
              <a:solidFill>
                <a:srgbClr val="0070C0"/>
              </a:solidFill>
            </a:endParaRP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Netstat</a:t>
            </a:r>
            <a:r>
              <a:rPr lang="en-US" dirty="0" smtClean="0"/>
              <a:t> ( </a:t>
            </a:r>
            <a:r>
              <a:rPr lang="en-US" dirty="0" err="1" smtClean="0"/>
              <a:t>linux</a:t>
            </a:r>
            <a:r>
              <a:rPr lang="en-US" dirty="0" smtClean="0"/>
              <a:t>)</a:t>
            </a:r>
            <a:endParaRPr lang="en-US" dirty="0"/>
          </a:p>
        </p:txBody>
      </p:sp>
      <p:graphicFrame>
        <p:nvGraphicFramePr>
          <p:cNvPr id="4" name="Content Placeholder 3"/>
          <p:cNvGraphicFramePr>
            <a:graphicFrameLocks noGrp="1"/>
          </p:cNvGraphicFramePr>
          <p:nvPr>
            <p:ph sz="quarter" idx="1"/>
          </p:nvPr>
        </p:nvGraphicFramePr>
        <p:xfrm>
          <a:off x="612775" y="1600200"/>
          <a:ext cx="8153400" cy="4958080"/>
        </p:xfrm>
        <a:graphic>
          <a:graphicData uri="http://schemas.openxmlformats.org/drawingml/2006/table">
            <a:tbl>
              <a:tblPr firstRow="1" bandRow="1">
                <a:tableStyleId>{5C22544A-7EE6-4342-B048-85BDC9FD1C3A}</a:tableStyleId>
              </a:tblPr>
              <a:tblGrid>
                <a:gridCol w="4076700">
                  <a:extLst>
                    <a:ext uri="{9D8B030D-6E8A-4147-A177-3AD203B41FA5}">
                      <a16:colId xmlns:a16="http://schemas.microsoft.com/office/drawing/2014/main" val="20000"/>
                    </a:ext>
                  </a:extLst>
                </a:gridCol>
                <a:gridCol w="4076700">
                  <a:extLst>
                    <a:ext uri="{9D8B030D-6E8A-4147-A177-3AD203B41FA5}">
                      <a16:colId xmlns:a16="http://schemas.microsoft.com/office/drawing/2014/main" val="20001"/>
                    </a:ext>
                  </a:extLst>
                </a:gridCol>
              </a:tblGrid>
              <a:tr h="370840">
                <a:tc>
                  <a:txBody>
                    <a:bodyPr/>
                    <a:lstStyle/>
                    <a:p>
                      <a:r>
                        <a:rPr lang="en-US" dirty="0" smtClean="0"/>
                        <a:t>Command</a:t>
                      </a:r>
                      <a:endParaRPr lang="en-US" dirty="0"/>
                    </a:p>
                  </a:txBody>
                  <a:tcPr/>
                </a:tc>
                <a:tc>
                  <a:txBody>
                    <a:bodyPr/>
                    <a:lstStyle/>
                    <a:p>
                      <a:r>
                        <a:rPr lang="en-US" dirty="0" err="1" smtClean="0"/>
                        <a:t>discription</a:t>
                      </a:r>
                      <a:endParaRPr lang="en-US" dirty="0"/>
                    </a:p>
                  </a:txBody>
                  <a:tcPr/>
                </a:tc>
                <a:extLst>
                  <a:ext uri="{0D108BD9-81ED-4DB2-BD59-A6C34878D82A}">
                    <a16:rowId xmlns:a16="http://schemas.microsoft.com/office/drawing/2014/main" val="10000"/>
                  </a:ext>
                </a:extLst>
              </a:tr>
              <a:tr h="370840">
                <a:tc>
                  <a:txBody>
                    <a:bodyPr/>
                    <a:lstStyle/>
                    <a:p>
                      <a:r>
                        <a:rPr kumimoji="0" lang="en-US" b="1" i="0" kern="1200" dirty="0" err="1" smtClean="0">
                          <a:solidFill>
                            <a:schemeClr val="dk1"/>
                          </a:solidFill>
                          <a:latin typeface="+mn-lt"/>
                          <a:ea typeface="+mn-ea"/>
                          <a:cs typeface="+mn-cs"/>
                        </a:rPr>
                        <a:t>netstat</a:t>
                      </a:r>
                      <a:r>
                        <a:rPr kumimoji="0" lang="en-US" b="1" i="0" kern="1200" dirty="0" smtClean="0">
                          <a:solidFill>
                            <a:schemeClr val="dk1"/>
                          </a:solidFill>
                          <a:latin typeface="+mn-lt"/>
                          <a:ea typeface="+mn-ea"/>
                          <a:cs typeface="+mn-cs"/>
                        </a:rPr>
                        <a:t> -a | more</a:t>
                      </a:r>
                      <a:endParaRPr lang="en-US" b="1"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b="0" i="0" kern="1200" dirty="0" smtClean="0">
                          <a:solidFill>
                            <a:schemeClr val="dk1"/>
                          </a:solidFill>
                          <a:latin typeface="+mn-lt"/>
                          <a:ea typeface="+mn-ea"/>
                          <a:cs typeface="+mn-cs"/>
                        </a:rPr>
                        <a:t> all the listening and non-listening ports </a:t>
                      </a:r>
                      <a:endParaRPr lang="en-US" sz="1800" b="0" dirty="0" smtClean="0">
                        <a:latin typeface="+mn-lt"/>
                      </a:endParaRPr>
                    </a:p>
                  </a:txBody>
                  <a:tcPr/>
                </a:tc>
                <a:extLst>
                  <a:ext uri="{0D108BD9-81ED-4DB2-BD59-A6C34878D82A}">
                    <a16:rowId xmlns:a16="http://schemas.microsoft.com/office/drawing/2014/main" val="10001"/>
                  </a:ext>
                </a:extLst>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1" dirty="0" err="1" smtClean="0">
                          <a:latin typeface="+mn-lt"/>
                        </a:rPr>
                        <a:t>netstat</a:t>
                      </a:r>
                      <a:r>
                        <a:rPr lang="en-US" sz="1800" b="1" dirty="0" smtClean="0">
                          <a:latin typeface="+mn-lt"/>
                        </a:rPr>
                        <a:t> -t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latin typeface="+mn-lt"/>
                        </a:rPr>
                        <a:t>Current TCP sessions on the system</a:t>
                      </a:r>
                    </a:p>
                  </a:txBody>
                  <a:tcPr/>
                </a:tc>
                <a:extLst>
                  <a:ext uri="{0D108BD9-81ED-4DB2-BD59-A6C34878D82A}">
                    <a16:rowId xmlns:a16="http://schemas.microsoft.com/office/drawing/2014/main" val="10002"/>
                  </a:ext>
                </a:extLst>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1" dirty="0" err="1" smtClean="0">
                          <a:latin typeface="+mn-lt"/>
                        </a:rPr>
                        <a:t>netstat</a:t>
                      </a:r>
                      <a:r>
                        <a:rPr lang="en-US" sz="1800" b="1" dirty="0" smtClean="0">
                          <a:latin typeface="+mn-lt"/>
                        </a:rPr>
                        <a:t> -u</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latin typeface="+mn-lt"/>
                        </a:rPr>
                        <a:t>Current UDP sessions on the system</a:t>
                      </a:r>
                    </a:p>
                  </a:txBody>
                  <a:tcPr/>
                </a:tc>
                <a:extLst>
                  <a:ext uri="{0D108BD9-81ED-4DB2-BD59-A6C34878D82A}">
                    <a16:rowId xmlns:a16="http://schemas.microsoft.com/office/drawing/2014/main" val="10003"/>
                  </a:ext>
                </a:extLst>
              </a:tr>
              <a:tr h="370840">
                <a:tc>
                  <a:txBody>
                    <a:bodyPr/>
                    <a:lstStyle/>
                    <a:p>
                      <a:r>
                        <a:rPr lang="en-US" b="1" dirty="0" err="1" smtClean="0">
                          <a:latin typeface="+mn-lt"/>
                        </a:rPr>
                        <a:t>Netstat</a:t>
                      </a:r>
                      <a:r>
                        <a:rPr lang="en-US" b="1" dirty="0" smtClean="0">
                          <a:latin typeface="+mn-lt"/>
                        </a:rPr>
                        <a:t> –l</a:t>
                      </a:r>
                    </a:p>
                    <a:p>
                      <a:r>
                        <a:rPr lang="en-US" b="1" dirty="0" err="1" smtClean="0">
                          <a:latin typeface="+mn-lt"/>
                        </a:rPr>
                        <a:t>Netstat</a:t>
                      </a:r>
                      <a:r>
                        <a:rPr lang="en-US" b="1" baseline="0" dirty="0" smtClean="0">
                          <a:latin typeface="+mn-lt"/>
                        </a:rPr>
                        <a:t> –</a:t>
                      </a:r>
                      <a:r>
                        <a:rPr lang="en-US" b="1" baseline="0" dirty="0" err="1" smtClean="0">
                          <a:latin typeface="+mn-lt"/>
                        </a:rPr>
                        <a:t>lt</a:t>
                      </a:r>
                      <a:r>
                        <a:rPr lang="en-US" b="1" baseline="0" dirty="0" smtClean="0">
                          <a:latin typeface="+mn-lt"/>
                        </a:rPr>
                        <a:t> – </a:t>
                      </a:r>
                      <a:r>
                        <a:rPr lang="en-US" b="1" baseline="0" dirty="0" err="1" smtClean="0">
                          <a:latin typeface="+mn-lt"/>
                        </a:rPr>
                        <a:t>netstat</a:t>
                      </a:r>
                      <a:r>
                        <a:rPr lang="en-US" b="1" baseline="0" dirty="0" smtClean="0">
                          <a:latin typeface="+mn-lt"/>
                        </a:rPr>
                        <a:t> -</a:t>
                      </a:r>
                      <a:r>
                        <a:rPr lang="en-US" b="1" baseline="0" dirty="0" err="1" smtClean="0">
                          <a:latin typeface="+mn-lt"/>
                        </a:rPr>
                        <a:t>lu</a:t>
                      </a:r>
                      <a:endParaRPr lang="en-US" b="1" dirty="0">
                        <a:latin typeface="+mn-lt"/>
                      </a:endParaRPr>
                    </a:p>
                  </a:txBody>
                  <a:tcPr/>
                </a:tc>
                <a:tc>
                  <a:txBody>
                    <a:bodyPr/>
                    <a:lstStyle/>
                    <a:p>
                      <a:r>
                        <a:rPr kumimoji="0" lang="en-US" b="0" i="0" kern="1200" dirty="0" smtClean="0">
                          <a:solidFill>
                            <a:schemeClr val="dk1"/>
                          </a:solidFill>
                          <a:latin typeface="+mn-lt"/>
                          <a:ea typeface="+mn-ea"/>
                          <a:cs typeface="+mn-cs"/>
                        </a:rPr>
                        <a:t>It shows all the sockets which are in listening state .</a:t>
                      </a:r>
                    </a:p>
                  </a:txBody>
                  <a:tcPr/>
                </a:tc>
                <a:extLst>
                  <a:ext uri="{0D108BD9-81ED-4DB2-BD59-A6C34878D82A}">
                    <a16:rowId xmlns:a16="http://schemas.microsoft.com/office/drawing/2014/main" val="10004"/>
                  </a:ext>
                </a:extLst>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1" dirty="0" err="1" smtClean="0">
                          <a:latin typeface="+mn-lt"/>
                        </a:rPr>
                        <a:t>netstat</a:t>
                      </a:r>
                      <a:r>
                        <a:rPr lang="en-US" sz="1800" b="1" dirty="0" smtClean="0">
                          <a:latin typeface="+mn-lt"/>
                        </a:rPr>
                        <a:t> –r</a:t>
                      </a:r>
                    </a:p>
                  </a:txBody>
                  <a:tcPr/>
                </a:tc>
                <a:tc>
                  <a:txBody>
                    <a:bodyPr/>
                    <a:lstStyle/>
                    <a:p>
                      <a:r>
                        <a:rPr lang="en-US" sz="1800" b="0" dirty="0" smtClean="0">
                          <a:latin typeface="+mn-lt"/>
                        </a:rPr>
                        <a:t>Current routing table</a:t>
                      </a:r>
                      <a:endParaRPr lang="en-US" b="0" dirty="0">
                        <a:latin typeface="+mn-lt"/>
                      </a:endParaRPr>
                    </a:p>
                  </a:txBody>
                  <a:tcPr/>
                </a:tc>
                <a:extLst>
                  <a:ext uri="{0D108BD9-81ED-4DB2-BD59-A6C34878D82A}">
                    <a16:rowId xmlns:a16="http://schemas.microsoft.com/office/drawing/2014/main" val="10005"/>
                  </a:ext>
                </a:extLst>
              </a:tr>
              <a:tr h="370840">
                <a:tc>
                  <a:txBody>
                    <a:bodyPr/>
                    <a:lstStyle/>
                    <a:p>
                      <a:r>
                        <a:rPr lang="en-US" sz="1800" b="1" dirty="0" err="1" smtClean="0">
                          <a:latin typeface="+mn-lt"/>
                        </a:rPr>
                        <a:t>netstat</a:t>
                      </a:r>
                      <a:r>
                        <a:rPr lang="en-US" sz="1800" b="1" dirty="0" smtClean="0">
                          <a:latin typeface="+mn-lt"/>
                        </a:rPr>
                        <a:t> -n </a:t>
                      </a:r>
                      <a:endParaRPr lang="en-US" b="1" dirty="0">
                        <a:latin typeface="+mn-lt"/>
                      </a:endParaRPr>
                    </a:p>
                  </a:txBody>
                  <a:tcPr/>
                </a:tc>
                <a:tc>
                  <a:txBody>
                    <a:bodyPr/>
                    <a:lstStyle/>
                    <a:p>
                      <a:r>
                        <a:rPr lang="en-US" dirty="0" smtClean="0"/>
                        <a:t>Displays addresses and port numbers in numerical form.</a:t>
                      </a:r>
                      <a:endParaRPr lang="en-US" sz="1800" b="0" dirty="0" smtClean="0">
                        <a:latin typeface="+mn-lt"/>
                      </a:endParaRPr>
                    </a:p>
                    <a:p>
                      <a:r>
                        <a:rPr lang="en-US" sz="1800" b="0" dirty="0" err="1" smtClean="0">
                          <a:latin typeface="+mn-lt"/>
                        </a:rPr>
                        <a:t>Netstat</a:t>
                      </a:r>
                      <a:r>
                        <a:rPr lang="en-US" sz="1800" b="0" baseline="0" dirty="0" smtClean="0">
                          <a:latin typeface="+mn-lt"/>
                        </a:rPr>
                        <a:t> -</a:t>
                      </a:r>
                      <a:r>
                        <a:rPr lang="en-US" sz="1800" b="0" baseline="0" dirty="0" err="1" smtClean="0">
                          <a:latin typeface="+mn-lt"/>
                        </a:rPr>
                        <a:t>rn</a:t>
                      </a:r>
                      <a:endParaRPr lang="en-US" b="0" dirty="0">
                        <a:latin typeface="+mn-lt"/>
                      </a:endParaRPr>
                    </a:p>
                  </a:txBody>
                  <a:tcPr/>
                </a:tc>
                <a:extLst>
                  <a:ext uri="{0D108BD9-81ED-4DB2-BD59-A6C34878D82A}">
                    <a16:rowId xmlns:a16="http://schemas.microsoft.com/office/drawing/2014/main" val="10006"/>
                  </a:ext>
                </a:extLst>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1" dirty="0" err="1" smtClean="0">
                          <a:latin typeface="+mn-lt"/>
                        </a:rPr>
                        <a:t>netstat</a:t>
                      </a:r>
                      <a:r>
                        <a:rPr lang="en-US" sz="1800" b="1" dirty="0" smtClean="0">
                          <a:latin typeface="+mn-lt"/>
                        </a:rPr>
                        <a:t> –</a:t>
                      </a:r>
                      <a:r>
                        <a:rPr lang="en-US" sz="1800" b="1" dirty="0" err="1" smtClean="0">
                          <a:latin typeface="+mn-lt"/>
                        </a:rPr>
                        <a:t>i</a:t>
                      </a:r>
                      <a:endParaRPr lang="en-US" sz="1400" b="1" dirty="0" smtClean="0">
                        <a:latin typeface="+mn-lt"/>
                      </a:endParaRPr>
                    </a:p>
                    <a:p>
                      <a:endParaRPr lang="en-US" b="1"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latin typeface="+mn-lt"/>
                        </a:rPr>
                        <a:t>Current interfaces</a:t>
                      </a:r>
                    </a:p>
                    <a:p>
                      <a:endParaRPr lang="en-US" b="0" dirty="0">
                        <a:latin typeface="+mn-lt"/>
                      </a:endParaRPr>
                    </a:p>
                  </a:txBody>
                  <a:tcPr/>
                </a:tc>
                <a:extLst>
                  <a:ext uri="{0D108BD9-81ED-4DB2-BD59-A6C34878D82A}">
                    <a16:rowId xmlns:a16="http://schemas.microsoft.com/office/drawing/2014/main" val="10007"/>
                  </a:ext>
                </a:extLst>
              </a:tr>
              <a:tr h="370840">
                <a:tc>
                  <a:txBody>
                    <a:bodyPr/>
                    <a:lstStyle/>
                    <a:p>
                      <a:r>
                        <a:rPr lang="en-US" b="1" dirty="0" err="1" smtClean="0">
                          <a:latin typeface="+mn-lt"/>
                        </a:rPr>
                        <a:t>Netstat</a:t>
                      </a:r>
                      <a:r>
                        <a:rPr lang="en-US" b="1" baseline="0" dirty="0" smtClean="0">
                          <a:latin typeface="+mn-lt"/>
                        </a:rPr>
                        <a:t> -x</a:t>
                      </a:r>
                      <a:endParaRPr lang="en-US" b="1" dirty="0">
                        <a:latin typeface="+mn-lt"/>
                      </a:endParaRPr>
                    </a:p>
                  </a:txBody>
                  <a:tcPr/>
                </a:tc>
                <a:tc>
                  <a:txBody>
                    <a:bodyPr/>
                    <a:lstStyle/>
                    <a:p>
                      <a:r>
                        <a:rPr kumimoji="0" lang="en-US" b="0" i="0" kern="1200" dirty="0" smtClean="0">
                          <a:solidFill>
                            <a:schemeClr val="dk1"/>
                          </a:solidFill>
                          <a:latin typeface="+mn-lt"/>
                          <a:ea typeface="+mn-ea"/>
                          <a:cs typeface="+mn-cs"/>
                        </a:rPr>
                        <a:t>used to </a:t>
                      </a:r>
                      <a:r>
                        <a:rPr kumimoji="0" lang="en-US" b="0" i="0" kern="1200" dirty="0" err="1" smtClean="0">
                          <a:solidFill>
                            <a:schemeClr val="dk1"/>
                          </a:solidFill>
                          <a:latin typeface="+mn-lt"/>
                          <a:ea typeface="+mn-ea"/>
                          <a:cs typeface="+mn-cs"/>
                        </a:rPr>
                        <a:t>dispaly</a:t>
                      </a:r>
                      <a:r>
                        <a:rPr kumimoji="0" lang="en-US" b="0" i="0" kern="1200" dirty="0" smtClean="0">
                          <a:solidFill>
                            <a:schemeClr val="dk1"/>
                          </a:solidFill>
                          <a:latin typeface="+mn-lt"/>
                          <a:ea typeface="+mn-ea"/>
                          <a:cs typeface="+mn-cs"/>
                        </a:rPr>
                        <a:t> the statistic of each protocol</a:t>
                      </a:r>
                      <a:endParaRPr lang="en-US" b="0" dirty="0">
                        <a:latin typeface="+mn-lt"/>
                      </a:endParaRPr>
                    </a:p>
                  </a:txBody>
                  <a:tcPr/>
                </a:tc>
                <a:extLst>
                  <a:ext uri="{0D108BD9-81ED-4DB2-BD59-A6C34878D82A}">
                    <a16:rowId xmlns:a16="http://schemas.microsoft.com/office/drawing/2014/main" val="10008"/>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read </a:t>
            </a:r>
            <a:r>
              <a:rPr lang="en-US" dirty="0" err="1" smtClean="0"/>
              <a:t>Netstat</a:t>
            </a:r>
            <a:r>
              <a:rPr lang="en-US" dirty="0" smtClean="0"/>
              <a:t> result - example</a:t>
            </a:r>
            <a:endParaRPr lang="en-US" dirty="0"/>
          </a:p>
        </p:txBody>
      </p:sp>
      <p:sp>
        <p:nvSpPr>
          <p:cNvPr id="3" name="Content Placeholder 2"/>
          <p:cNvSpPr>
            <a:spLocks noGrp="1"/>
          </p:cNvSpPr>
          <p:nvPr>
            <p:ph sz="quarter" idx="1"/>
          </p:nvPr>
        </p:nvSpPr>
        <p:spPr/>
        <p:txBody>
          <a:bodyPr/>
          <a:lstStyle/>
          <a:p>
            <a:r>
              <a:rPr lang="en-US" dirty="0" smtClean="0"/>
              <a:t>Example (</a:t>
            </a:r>
            <a:r>
              <a:rPr lang="en-US" dirty="0" err="1" smtClean="0"/>
              <a:t>netstat</a:t>
            </a:r>
            <a:r>
              <a:rPr lang="en-US" dirty="0" smtClean="0"/>
              <a:t> –an)</a:t>
            </a:r>
          </a:p>
          <a:p>
            <a:endParaRPr lang="en-US" dirty="0"/>
          </a:p>
        </p:txBody>
      </p:sp>
      <p:pic>
        <p:nvPicPr>
          <p:cNvPr id="75779" name="Picture 3"/>
          <p:cNvPicPr>
            <a:picLocks noChangeAspect="1" noChangeArrowheads="1"/>
          </p:cNvPicPr>
          <p:nvPr/>
        </p:nvPicPr>
        <p:blipFill>
          <a:blip r:embed="rId2" cstate="print"/>
          <a:srcRect/>
          <a:stretch>
            <a:fillRect/>
          </a:stretch>
        </p:blipFill>
        <p:spPr bwMode="auto">
          <a:xfrm>
            <a:off x="755576" y="2132856"/>
            <a:ext cx="7993355" cy="4169271"/>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pPr>
              <a:buFont typeface="Arial" pitchFamily="34" charset="0"/>
              <a:buChar char="•"/>
            </a:pPr>
            <a:r>
              <a:rPr lang="en-US" dirty="0" smtClean="0"/>
              <a:t>TCP packet</a:t>
            </a:r>
          </a:p>
          <a:p>
            <a:pPr>
              <a:buFont typeface="Arial" pitchFamily="34" charset="0"/>
              <a:buChar char="•"/>
            </a:pPr>
            <a:r>
              <a:rPr lang="en-US" dirty="0" smtClean="0"/>
              <a:t>UDP packet</a:t>
            </a:r>
          </a:p>
          <a:p>
            <a:pPr>
              <a:buFont typeface="Arial" pitchFamily="34" charset="0"/>
              <a:buChar char="•"/>
            </a:pPr>
            <a:r>
              <a:rPr lang="en-US" dirty="0" smtClean="0"/>
              <a:t>Ports</a:t>
            </a:r>
            <a:endParaRPr lang="en-US" dirty="0"/>
          </a:p>
        </p:txBody>
      </p:sp>
      <p:sp>
        <p:nvSpPr>
          <p:cNvPr id="4" name="Title 3"/>
          <p:cNvSpPr>
            <a:spLocks noGrp="1"/>
          </p:cNvSpPr>
          <p:nvPr>
            <p:ph type="title"/>
          </p:nvPr>
        </p:nvSpPr>
        <p:spPr/>
        <p:txBody>
          <a:bodyPr/>
          <a:lstStyle/>
          <a:p>
            <a:r>
              <a:rPr lang="en-US" dirty="0" smtClean="0"/>
              <a:t>Background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read </a:t>
            </a:r>
            <a:r>
              <a:rPr lang="en-US" dirty="0" err="1" smtClean="0"/>
              <a:t>Netstat</a:t>
            </a:r>
            <a:r>
              <a:rPr lang="en-US" dirty="0" smtClean="0"/>
              <a:t> result</a:t>
            </a:r>
            <a:endParaRPr lang="en-US" dirty="0"/>
          </a:p>
        </p:txBody>
      </p:sp>
      <p:sp>
        <p:nvSpPr>
          <p:cNvPr id="3" name="Content Placeholder 2"/>
          <p:cNvSpPr>
            <a:spLocks noGrp="1"/>
          </p:cNvSpPr>
          <p:nvPr>
            <p:ph sz="quarter" idx="1"/>
          </p:nvPr>
        </p:nvSpPr>
        <p:spPr/>
        <p:txBody>
          <a:bodyPr>
            <a:normAutofit fontScale="62500" lnSpcReduction="20000"/>
          </a:bodyPr>
          <a:lstStyle/>
          <a:p>
            <a:pPr>
              <a:buNone/>
            </a:pPr>
            <a:r>
              <a:rPr lang="en-US" b="1" dirty="0" smtClean="0"/>
              <a:t>IP</a:t>
            </a:r>
          </a:p>
          <a:p>
            <a:pPr lvl="1"/>
            <a:r>
              <a:rPr lang="en-US" dirty="0" smtClean="0">
                <a:solidFill>
                  <a:srgbClr val="C00000"/>
                </a:solidFill>
              </a:rPr>
              <a:t>*.*</a:t>
            </a:r>
            <a:r>
              <a:rPr lang="en-US" dirty="0" smtClean="0"/>
              <a:t> = All IPv4 addresses (it's listening, so accept connections from any IPv4)</a:t>
            </a:r>
          </a:p>
          <a:p>
            <a:pPr lvl="1"/>
            <a:r>
              <a:rPr lang="en-US" dirty="0" smtClean="0">
                <a:solidFill>
                  <a:srgbClr val="C00000"/>
                </a:solidFill>
              </a:rPr>
              <a:t>[::]</a:t>
            </a:r>
            <a:r>
              <a:rPr lang="en-US" dirty="0" smtClean="0"/>
              <a:t> = All IPv6 addresses (it's listening, so accept connections from any IPv6)</a:t>
            </a:r>
          </a:p>
          <a:p>
            <a:pPr fontAlgn="base"/>
            <a:r>
              <a:rPr lang="en-US" dirty="0" smtClean="0"/>
              <a:t>If it says 0.0.0.0 on the Local Address column, it means that port is listening on all 'network interfaces' (i.e. your computer, your modem(s) and your network card(s)).</a:t>
            </a:r>
          </a:p>
          <a:p>
            <a:pPr fontAlgn="base"/>
            <a:r>
              <a:rPr lang="en-US" dirty="0" smtClean="0">
                <a:solidFill>
                  <a:srgbClr val="C00000"/>
                </a:solidFill>
              </a:rPr>
              <a:t> 127.0.0.1</a:t>
            </a:r>
            <a:r>
              <a:rPr lang="en-US" dirty="0" smtClean="0"/>
              <a:t> on the </a:t>
            </a:r>
            <a:r>
              <a:rPr lang="en-US" b="1" dirty="0" smtClean="0"/>
              <a:t>Local Address column</a:t>
            </a:r>
            <a:r>
              <a:rPr lang="en-US" dirty="0" smtClean="0"/>
              <a:t>, it means that port is ONLY listening for connections from your PC itself, not from the Internet or network. </a:t>
            </a:r>
            <a:r>
              <a:rPr lang="en-US" b="1" dirty="0" smtClean="0"/>
              <a:t>No danger there</a:t>
            </a:r>
            <a:r>
              <a:rPr lang="en-US" dirty="0" smtClean="0"/>
              <a:t>.</a:t>
            </a:r>
          </a:p>
          <a:p>
            <a:pPr fontAlgn="base"/>
            <a:r>
              <a:rPr lang="en-US" dirty="0" smtClean="0"/>
              <a:t>If it displays </a:t>
            </a:r>
            <a:r>
              <a:rPr lang="en-US" dirty="0" smtClean="0">
                <a:solidFill>
                  <a:srgbClr val="C00000"/>
                </a:solidFill>
              </a:rPr>
              <a:t>your online IP</a:t>
            </a:r>
            <a:r>
              <a:rPr lang="en-US" dirty="0" smtClean="0"/>
              <a:t> on the </a:t>
            </a:r>
            <a:r>
              <a:rPr lang="en-US" b="1" dirty="0" smtClean="0"/>
              <a:t>Local Address column</a:t>
            </a:r>
            <a:r>
              <a:rPr lang="en-US" dirty="0" smtClean="0"/>
              <a:t>, it means that port is ONLY listening for connections from the Internet.</a:t>
            </a:r>
          </a:p>
          <a:p>
            <a:pPr fontAlgn="base"/>
            <a:r>
              <a:rPr lang="en-US" dirty="0" smtClean="0"/>
              <a:t>If it displays your</a:t>
            </a:r>
            <a:r>
              <a:rPr lang="en-US" dirty="0" smtClean="0">
                <a:solidFill>
                  <a:srgbClr val="C00000"/>
                </a:solidFill>
              </a:rPr>
              <a:t> local network IP </a:t>
            </a:r>
            <a:r>
              <a:rPr lang="en-US" dirty="0" smtClean="0"/>
              <a:t>on the </a:t>
            </a:r>
            <a:r>
              <a:rPr lang="en-US" b="1" dirty="0" smtClean="0"/>
              <a:t>Local Address column</a:t>
            </a:r>
            <a:r>
              <a:rPr lang="en-US" dirty="0" smtClean="0"/>
              <a:t>, it means that port is ONLY listening for connections from the local network.</a:t>
            </a:r>
          </a:p>
          <a:p>
            <a:pPr fontAlgn="base"/>
            <a:r>
              <a:rPr lang="en-US" b="1" dirty="0" smtClean="0"/>
              <a:t>Foreign Address </a:t>
            </a:r>
            <a:r>
              <a:rPr lang="en-US" dirty="0" smtClean="0"/>
              <a:t>- The </a:t>
            </a:r>
            <a:r>
              <a:rPr lang="en-US" b="1" dirty="0" smtClean="0"/>
              <a:t>IP address </a:t>
            </a:r>
            <a:r>
              <a:rPr lang="en-US" dirty="0" smtClean="0"/>
              <a:t>and </a:t>
            </a:r>
            <a:r>
              <a:rPr lang="en-US" b="1" dirty="0" smtClean="0"/>
              <a:t>port number </a:t>
            </a:r>
            <a:r>
              <a:rPr lang="en-US" dirty="0" smtClean="0"/>
              <a:t>of the remote computer to which the </a:t>
            </a:r>
            <a:r>
              <a:rPr lang="en-US" b="1" dirty="0" smtClean="0"/>
              <a:t>socket</a:t>
            </a:r>
            <a:r>
              <a:rPr lang="en-US" dirty="0" smtClean="0"/>
              <a:t> is connected. The names that corresponds to the IP address and the port are shown </a:t>
            </a:r>
            <a:r>
              <a:rPr lang="en-US" u="sng" dirty="0" smtClean="0"/>
              <a:t>unless the -n parameter</a:t>
            </a:r>
            <a:r>
              <a:rPr lang="en-US" dirty="0" smtClean="0"/>
              <a:t>  is specified. </a:t>
            </a:r>
            <a:r>
              <a:rPr lang="en-US" b="1" dirty="0" smtClean="0"/>
              <a:t>If the port is not yet established, the port number is shown as an asterisk (*).</a:t>
            </a:r>
          </a:p>
          <a:p>
            <a:pPr lvl="1"/>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read </a:t>
            </a:r>
            <a:r>
              <a:rPr lang="en-US" dirty="0" err="1" smtClean="0"/>
              <a:t>Netstat</a:t>
            </a:r>
            <a:r>
              <a:rPr lang="en-US" dirty="0" smtClean="0"/>
              <a:t> result</a:t>
            </a:r>
            <a:endParaRPr lang="en-US" dirty="0"/>
          </a:p>
        </p:txBody>
      </p:sp>
      <p:sp>
        <p:nvSpPr>
          <p:cNvPr id="3" name="Content Placeholder 2"/>
          <p:cNvSpPr>
            <a:spLocks noGrp="1"/>
          </p:cNvSpPr>
          <p:nvPr>
            <p:ph sz="quarter" idx="1"/>
          </p:nvPr>
        </p:nvSpPr>
        <p:spPr/>
        <p:txBody>
          <a:bodyPr>
            <a:normAutofit lnSpcReduction="10000"/>
          </a:bodyPr>
          <a:lstStyle/>
          <a:p>
            <a:pPr fontAlgn="base"/>
            <a:r>
              <a:rPr lang="en-US" sz="2400" dirty="0" smtClean="0"/>
              <a:t>Consider the following example :</a:t>
            </a:r>
            <a:r>
              <a:rPr lang="en-US" sz="2400" b="1" dirty="0" smtClean="0"/>
              <a:t/>
            </a:r>
            <a:br>
              <a:rPr lang="en-US" sz="2400" b="1" dirty="0" smtClean="0"/>
            </a:br>
            <a:endParaRPr lang="en-US" sz="2400" b="1" dirty="0" smtClean="0"/>
          </a:p>
          <a:p>
            <a:pPr fontAlgn="base"/>
            <a:endParaRPr lang="en-US" sz="2400" b="1" dirty="0" smtClean="0"/>
          </a:p>
          <a:p>
            <a:pPr fontAlgn="base"/>
            <a:endParaRPr lang="en-US" sz="2400" b="1" dirty="0" smtClean="0"/>
          </a:p>
          <a:p>
            <a:pPr fontAlgn="base"/>
            <a:endParaRPr lang="en-US" sz="2400" b="1" dirty="0" smtClean="0"/>
          </a:p>
          <a:p>
            <a:pPr fontAlgn="base"/>
            <a:endParaRPr lang="en-US" sz="2400" b="1" dirty="0" smtClean="0"/>
          </a:p>
          <a:p>
            <a:pPr fontAlgn="base"/>
            <a:r>
              <a:rPr lang="en-US" sz="2400" b="1" dirty="0" smtClean="0"/>
              <a:t/>
            </a:r>
            <a:br>
              <a:rPr lang="en-US" sz="2400" b="1" dirty="0" smtClean="0"/>
            </a:br>
            <a:r>
              <a:rPr lang="en-US" sz="2400" b="1" dirty="0" smtClean="0"/>
              <a:t>RX-OK</a:t>
            </a:r>
            <a:r>
              <a:rPr lang="en-US" sz="2400" dirty="0" smtClean="0"/>
              <a:t>   : Correct packets received on this interface. </a:t>
            </a:r>
            <a:r>
              <a:rPr lang="en-US" sz="2400" b="1" dirty="0" smtClean="0"/>
              <a:t/>
            </a:r>
            <a:br>
              <a:rPr lang="en-US" sz="2400" b="1" dirty="0" smtClean="0"/>
            </a:br>
            <a:r>
              <a:rPr lang="en-US" sz="2400" b="1" dirty="0" smtClean="0"/>
              <a:t>RX-ERR</a:t>
            </a:r>
            <a:r>
              <a:rPr lang="en-US" sz="2400" dirty="0" smtClean="0"/>
              <a:t> : Incorrect packets received on this interface </a:t>
            </a:r>
            <a:r>
              <a:rPr lang="en-US" sz="2400" b="1" dirty="0" smtClean="0"/>
              <a:t/>
            </a:r>
            <a:br>
              <a:rPr lang="en-US" sz="2400" b="1" dirty="0" smtClean="0"/>
            </a:br>
            <a:r>
              <a:rPr lang="en-US" sz="2400" b="1" dirty="0" smtClean="0"/>
              <a:t>RX-DRP</a:t>
            </a:r>
            <a:r>
              <a:rPr lang="en-US" sz="2400" dirty="0" smtClean="0"/>
              <a:t> : Packets that were dropped at this interface. </a:t>
            </a:r>
            <a:br>
              <a:rPr lang="en-US" sz="2400" dirty="0" smtClean="0"/>
            </a:br>
            <a:r>
              <a:rPr lang="en-US" sz="2400" b="1" dirty="0" smtClean="0"/>
              <a:t>RX-OVR</a:t>
            </a:r>
            <a:r>
              <a:rPr lang="en-US" sz="2400" dirty="0" smtClean="0"/>
              <a:t> : Packets that this interface was unable to receive. </a:t>
            </a:r>
          </a:p>
          <a:p>
            <a:endParaRPr lang="en-US" sz="2400" dirty="0"/>
          </a:p>
        </p:txBody>
      </p:sp>
      <p:pic>
        <p:nvPicPr>
          <p:cNvPr id="76802" name="Picture 2"/>
          <p:cNvPicPr>
            <a:picLocks noChangeAspect="1" noChangeArrowheads="1"/>
          </p:cNvPicPr>
          <p:nvPr/>
        </p:nvPicPr>
        <p:blipFill>
          <a:blip r:embed="rId2" cstate="print"/>
          <a:srcRect/>
          <a:stretch>
            <a:fillRect/>
          </a:stretch>
        </p:blipFill>
        <p:spPr bwMode="auto">
          <a:xfrm>
            <a:off x="0" y="2204864"/>
            <a:ext cx="9144000" cy="1666478"/>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FTP Command</a:t>
            </a:r>
            <a:endParaRPr lang="en-US" dirty="0"/>
          </a:p>
        </p:txBody>
      </p:sp>
      <p:sp>
        <p:nvSpPr>
          <p:cNvPr id="22531" name="Content Placeholder 2"/>
          <p:cNvSpPr>
            <a:spLocks noGrp="1"/>
          </p:cNvSpPr>
          <p:nvPr>
            <p:ph sz="quarter" idx="1"/>
          </p:nvPr>
        </p:nvSpPr>
        <p:spPr/>
        <p:txBody>
          <a:bodyPr/>
          <a:lstStyle/>
          <a:p>
            <a:r>
              <a:rPr lang="en-US" sz="2800" smtClean="0"/>
              <a:t>FTP stands for file transfer protocol. It is an application layer protocol as well as an application. </a:t>
            </a:r>
          </a:p>
          <a:p>
            <a:r>
              <a:rPr lang="en-US" sz="2800" smtClean="0"/>
              <a:t>The FTP command is used in the command prompt to connect to FTP servers.</a:t>
            </a:r>
          </a:p>
          <a:p>
            <a:endParaRPr lang="en-US" sz="2800" smtClean="0"/>
          </a:p>
        </p:txBody>
      </p:sp>
      <p:pic>
        <p:nvPicPr>
          <p:cNvPr id="22532" name="Picture 4" descr="05fig18"/>
          <p:cNvPicPr>
            <a:picLocks noChangeAspect="1" noChangeArrowheads="1"/>
          </p:cNvPicPr>
          <p:nvPr/>
        </p:nvPicPr>
        <p:blipFill>
          <a:blip r:embed="rId2" cstate="print"/>
          <a:srcRect/>
          <a:stretch>
            <a:fillRect/>
          </a:stretch>
        </p:blipFill>
        <p:spPr bwMode="auto">
          <a:xfrm>
            <a:off x="1115616" y="3746500"/>
            <a:ext cx="6886575" cy="31115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Exercise </a:t>
            </a:r>
            <a:endParaRPr lang="en-US" dirty="0"/>
          </a:p>
        </p:txBody>
      </p:sp>
      <p:sp>
        <p:nvSpPr>
          <p:cNvPr id="3" name="Content Placeholder 2"/>
          <p:cNvSpPr>
            <a:spLocks noGrp="1"/>
          </p:cNvSpPr>
          <p:nvPr>
            <p:ph sz="quarter" idx="1"/>
          </p:nvPr>
        </p:nvSpPr>
        <p:spPr/>
        <p:txBody>
          <a:bodyPr/>
          <a:lstStyle/>
          <a:p>
            <a:r>
              <a:rPr lang="en-US" b="1" u="sng" dirty="0" smtClean="0"/>
              <a:t>Objectives</a:t>
            </a:r>
          </a:p>
          <a:p>
            <a:pPr lvl="1"/>
            <a:r>
              <a:rPr lang="en-US" dirty="0" smtClean="0"/>
              <a:t>Name the command used to display protocol statistics and current TCP/IP network  connections (</a:t>
            </a:r>
            <a:r>
              <a:rPr lang="en-US" dirty="0" err="1" smtClean="0">
                <a:solidFill>
                  <a:srgbClr val="C00000"/>
                </a:solidFill>
              </a:rPr>
              <a:t>netsat</a:t>
            </a:r>
            <a:r>
              <a:rPr lang="en-US" dirty="0" smtClean="0"/>
              <a:t>).</a:t>
            </a:r>
          </a:p>
          <a:p>
            <a:pPr lvl="1"/>
            <a:r>
              <a:rPr lang="en-US" dirty="0" smtClean="0"/>
              <a:t>Understand how a computer can manage multiple communications through the use of ports. </a:t>
            </a:r>
          </a:p>
          <a:p>
            <a:pPr lvl="1"/>
            <a:r>
              <a:rPr lang="en-US" dirty="0" smtClean="0"/>
              <a:t>List the switches that can be added to the </a:t>
            </a:r>
            <a:r>
              <a:rPr lang="en-US" dirty="0" err="1" smtClean="0"/>
              <a:t>netstat</a:t>
            </a:r>
            <a:r>
              <a:rPr lang="en-US" dirty="0" smtClean="0"/>
              <a:t> command to increase its functionality.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626" name="Rectangle 2050"/>
          <p:cNvSpPr>
            <a:spLocks noGrp="1" noChangeArrowheads="1"/>
          </p:cNvSpPr>
          <p:nvPr>
            <p:ph type="title"/>
          </p:nvPr>
        </p:nvSpPr>
        <p:spPr/>
        <p:txBody>
          <a:bodyPr/>
          <a:lstStyle/>
          <a:p>
            <a:r>
              <a:rPr lang="en-US"/>
              <a:t>TCP packet</a:t>
            </a:r>
          </a:p>
        </p:txBody>
      </p:sp>
      <p:pic>
        <p:nvPicPr>
          <p:cNvPr id="63492" name="Picture 4"/>
          <p:cNvPicPr>
            <a:picLocks noChangeAspect="1" noChangeArrowheads="1"/>
          </p:cNvPicPr>
          <p:nvPr/>
        </p:nvPicPr>
        <p:blipFill>
          <a:blip r:embed="rId3" cstate="print"/>
          <a:srcRect/>
          <a:stretch>
            <a:fillRect/>
          </a:stretch>
        </p:blipFill>
        <p:spPr bwMode="auto">
          <a:xfrm>
            <a:off x="1259632" y="2117174"/>
            <a:ext cx="6696744" cy="412013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TCP Packet</a:t>
            </a:r>
            <a:endParaRPr lang="en-US" dirty="0"/>
          </a:p>
        </p:txBody>
      </p:sp>
      <p:sp>
        <p:nvSpPr>
          <p:cNvPr id="4" name="Content Placeholder 3"/>
          <p:cNvSpPr>
            <a:spLocks noGrp="1"/>
          </p:cNvSpPr>
          <p:nvPr>
            <p:ph sz="quarter" idx="1"/>
          </p:nvPr>
        </p:nvSpPr>
        <p:spPr>
          <a:xfrm>
            <a:off x="251520" y="1600200"/>
            <a:ext cx="8568952" cy="4495800"/>
          </a:xfrm>
        </p:spPr>
        <p:txBody>
          <a:bodyPr>
            <a:noAutofit/>
          </a:bodyPr>
          <a:lstStyle/>
          <a:p>
            <a:r>
              <a:rPr lang="en-US" sz="2000" b="1" dirty="0" smtClean="0"/>
              <a:t>Sequence number</a:t>
            </a:r>
            <a:r>
              <a:rPr lang="en-US" sz="2000" dirty="0" smtClean="0"/>
              <a:t> (32 bits)</a:t>
            </a:r>
            <a:r>
              <a:rPr lang="en-US" sz="2000" dirty="0" smtClean="0">
                <a:sym typeface="Wingdings" pitchFamily="2" charset="2"/>
              </a:rPr>
              <a:t></a:t>
            </a:r>
            <a:r>
              <a:rPr lang="en-US" sz="2000" dirty="0" smtClean="0"/>
              <a:t>has a dual role:</a:t>
            </a:r>
          </a:p>
          <a:p>
            <a:pPr lvl="1"/>
            <a:r>
              <a:rPr lang="en-US" sz="1800" dirty="0" smtClean="0"/>
              <a:t>If the SYN flag is set (1), then this is the initial sequence number. The sequence number of the actual first data byte and the acknowledged number in the corresponding ACK are then this sequence number plus 1.</a:t>
            </a:r>
          </a:p>
          <a:p>
            <a:pPr lvl="1"/>
            <a:r>
              <a:rPr lang="en-US" sz="1800" dirty="0" smtClean="0"/>
              <a:t>If the SYN flag is clear (0), then this is the accumulated sequence number of the first data byte of this segment for the current session.</a:t>
            </a:r>
          </a:p>
          <a:p>
            <a:pPr lvl="1"/>
            <a:r>
              <a:rPr lang="en-US" sz="1800" dirty="0" smtClean="0"/>
              <a:t>When a host initiates a TCP session, its initial sequence number is effectively random; it may be any value between 0 and 4,294,967,295,</a:t>
            </a:r>
          </a:p>
          <a:p>
            <a:r>
              <a:rPr lang="en-US" sz="2000" b="1" dirty="0" smtClean="0"/>
              <a:t>Acknowledgment number </a:t>
            </a:r>
            <a:r>
              <a:rPr lang="en-US" sz="2000" dirty="0" smtClean="0"/>
              <a:t>(32 bits)</a:t>
            </a:r>
            <a:r>
              <a:rPr lang="en-US" sz="2000" dirty="0" smtClean="0">
                <a:sym typeface="Wingdings" pitchFamily="2" charset="2"/>
              </a:rPr>
              <a:t> </a:t>
            </a:r>
            <a:r>
              <a:rPr lang="en-US" sz="1800" dirty="0" smtClean="0"/>
              <a:t>if the ACK flag is set then the value of this field is the next sequence number that the receiver is expecting.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example</a:t>
            </a:r>
            <a:endParaRPr lang="en-US" dirty="0"/>
          </a:p>
        </p:txBody>
      </p:sp>
      <p:sp>
        <p:nvSpPr>
          <p:cNvPr id="3" name="Content Placeholder 2"/>
          <p:cNvSpPr>
            <a:spLocks noGrp="1"/>
          </p:cNvSpPr>
          <p:nvPr>
            <p:ph sz="quarter" idx="1"/>
          </p:nvPr>
        </p:nvSpPr>
        <p:spPr/>
        <p:txBody>
          <a:bodyPr>
            <a:normAutofit/>
          </a:bodyPr>
          <a:lstStyle/>
          <a:p>
            <a:r>
              <a:rPr lang="en-US" sz="1800" dirty="0" smtClean="0"/>
              <a:t>For example, the initial relative sequence number shown in packet #1 is 0 (naturally), while the ASCII decode in the third pane shows that the actual sequence number is 0xf61c6cbe, or 4129057982 decimal.</a:t>
            </a:r>
            <a:endParaRPr lang="en-US" sz="1800" dirty="0"/>
          </a:p>
        </p:txBody>
      </p:sp>
      <p:pic>
        <p:nvPicPr>
          <p:cNvPr id="66562" name="Picture 2" descr="relative_sequence_numbers.png"/>
          <p:cNvPicPr>
            <a:picLocks noChangeAspect="1" noChangeArrowheads="1"/>
          </p:cNvPicPr>
          <p:nvPr/>
        </p:nvPicPr>
        <p:blipFill>
          <a:blip r:embed="rId2" cstate="print"/>
          <a:srcRect/>
          <a:stretch>
            <a:fillRect/>
          </a:stretch>
        </p:blipFill>
        <p:spPr bwMode="auto">
          <a:xfrm>
            <a:off x="1187624" y="2852936"/>
            <a:ext cx="6515100" cy="35718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example (cont.)</a:t>
            </a:r>
            <a:endParaRPr lang="en-US" dirty="0"/>
          </a:p>
        </p:txBody>
      </p:sp>
      <p:pic>
        <p:nvPicPr>
          <p:cNvPr id="70658" name="Picture 2" descr="tcp_synack.png"/>
          <p:cNvPicPr>
            <a:picLocks noChangeAspect="1" noChangeArrowheads="1"/>
          </p:cNvPicPr>
          <p:nvPr/>
        </p:nvPicPr>
        <p:blipFill>
          <a:blip r:embed="rId2" cstate="print"/>
          <a:srcRect/>
          <a:stretch>
            <a:fillRect/>
          </a:stretch>
        </p:blipFill>
        <p:spPr bwMode="auto">
          <a:xfrm>
            <a:off x="755577" y="1250389"/>
            <a:ext cx="7200800" cy="560761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1560" y="1484784"/>
            <a:ext cx="8153400" cy="4495800"/>
          </a:xfrm>
        </p:spPr>
        <p:txBody>
          <a:bodyPr>
            <a:normAutofit/>
          </a:bodyPr>
          <a:lstStyle/>
          <a:p>
            <a:r>
              <a:rPr lang="en-US" sz="2400" b="1" dirty="0" smtClean="0"/>
              <a:t>Statistics &gt; Flow Graph...</a:t>
            </a:r>
            <a:r>
              <a:rPr lang="en-US" sz="2400" dirty="0" smtClean="0"/>
              <a:t>, select </a:t>
            </a:r>
            <a:r>
              <a:rPr lang="en-US" sz="2400" b="1" dirty="0" smtClean="0"/>
              <a:t>TCP flow</a:t>
            </a:r>
            <a:r>
              <a:rPr lang="en-US" sz="2400" dirty="0" smtClean="0"/>
              <a:t> and click </a:t>
            </a:r>
            <a:r>
              <a:rPr lang="en-US" sz="2400" b="1" dirty="0" smtClean="0"/>
              <a:t>OK</a:t>
            </a:r>
            <a:endParaRPr lang="en-US" sz="2400" dirty="0"/>
          </a:p>
        </p:txBody>
      </p:sp>
      <p:pic>
        <p:nvPicPr>
          <p:cNvPr id="69634" name="Picture 2" descr="tcp_flow.png"/>
          <p:cNvPicPr>
            <a:picLocks noChangeAspect="1" noChangeArrowheads="1"/>
          </p:cNvPicPr>
          <p:nvPr/>
        </p:nvPicPr>
        <p:blipFill>
          <a:blip r:embed="rId3" cstate="print"/>
          <a:srcRect/>
          <a:stretch>
            <a:fillRect/>
          </a:stretch>
        </p:blipFill>
        <p:spPr bwMode="auto">
          <a:xfrm>
            <a:off x="2411760" y="1900778"/>
            <a:ext cx="5472608" cy="498460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TCP STATES- Create connection</a:t>
            </a:r>
            <a:endParaRPr lang="en-US" dirty="0"/>
          </a:p>
        </p:txBody>
      </p:sp>
      <p:pic>
        <p:nvPicPr>
          <p:cNvPr id="49154" name="Picture 2" descr="http://3.bp.blogspot.com/_o-B-OZJiCVU/TLaFzUIoqGI/AAAAAAAAABU/VKUgqsD4ZuA/s1600/image001.jpg"/>
          <p:cNvPicPr>
            <a:picLocks noChangeAspect="1" noChangeArrowheads="1"/>
          </p:cNvPicPr>
          <p:nvPr/>
        </p:nvPicPr>
        <p:blipFill>
          <a:blip r:embed="rId2" cstate="print"/>
          <a:srcRect/>
          <a:stretch>
            <a:fillRect/>
          </a:stretch>
        </p:blipFill>
        <p:spPr bwMode="auto">
          <a:xfrm>
            <a:off x="1907704" y="2276872"/>
            <a:ext cx="4876800" cy="328612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TCP STATES – close connection</a:t>
            </a:r>
            <a:endParaRPr lang="en-US" dirty="0"/>
          </a:p>
        </p:txBody>
      </p:sp>
      <p:pic>
        <p:nvPicPr>
          <p:cNvPr id="61442" name="Picture 2" descr="http://3.bp.blogspot.com/_o-B-OZJiCVU/TLaGILwfq8I/AAAAAAAAABY/xomD-Pf6ofg/s1600/image002.jpg"/>
          <p:cNvPicPr>
            <a:picLocks noChangeAspect="1" noChangeArrowheads="1"/>
          </p:cNvPicPr>
          <p:nvPr/>
        </p:nvPicPr>
        <p:blipFill>
          <a:blip r:embed="rId2" cstate="print"/>
          <a:srcRect/>
          <a:stretch>
            <a:fillRect/>
          </a:stretch>
        </p:blipFill>
        <p:spPr bwMode="auto">
          <a:xfrm>
            <a:off x="1475656" y="2132856"/>
            <a:ext cx="4876800" cy="383857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16</TotalTime>
  <Words>637</Words>
  <Application>Microsoft Office PowerPoint</Application>
  <PresentationFormat>On-screen Show (4:3)</PresentationFormat>
  <Paragraphs>111</Paragraphs>
  <Slides>23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Tw Cen MT</vt:lpstr>
      <vt:lpstr>Wingdings</vt:lpstr>
      <vt:lpstr>Wingdings 2</vt:lpstr>
      <vt:lpstr>Median</vt:lpstr>
      <vt:lpstr>Port Connection Status</vt:lpstr>
      <vt:lpstr>Background </vt:lpstr>
      <vt:lpstr>TCP packet</vt:lpstr>
      <vt:lpstr>TCP Packet</vt:lpstr>
      <vt:lpstr>TCP example</vt:lpstr>
      <vt:lpstr>TCP example (cont.)</vt:lpstr>
      <vt:lpstr>PowerPoint Presentation</vt:lpstr>
      <vt:lpstr>TCP STATES- Create connection</vt:lpstr>
      <vt:lpstr>TCP STATES – close connection</vt:lpstr>
      <vt:lpstr>UDP Packet</vt:lpstr>
      <vt:lpstr>Port definition</vt:lpstr>
      <vt:lpstr>Expanded definition</vt:lpstr>
      <vt:lpstr>Example of port assignments</vt:lpstr>
      <vt:lpstr>Port connection status</vt:lpstr>
      <vt:lpstr>Netstat</vt:lpstr>
      <vt:lpstr>Netstat (windows)</vt:lpstr>
      <vt:lpstr>Netstat (windows) - examples</vt:lpstr>
      <vt:lpstr>Netstat ( linux)</vt:lpstr>
      <vt:lpstr>How to read Netstat result - example</vt:lpstr>
      <vt:lpstr>How to read Netstat result</vt:lpstr>
      <vt:lpstr>How to read Netstat result</vt:lpstr>
      <vt:lpstr>FTP Command</vt:lpstr>
      <vt:lpstr>Lab Exercise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 Connection Status</dc:title>
  <dc:creator>user</dc:creator>
  <cp:lastModifiedBy>Rehab Al-Fallaj</cp:lastModifiedBy>
  <cp:revision>6</cp:revision>
  <dcterms:created xsi:type="dcterms:W3CDTF">2014-03-13T02:39:56Z</dcterms:created>
  <dcterms:modified xsi:type="dcterms:W3CDTF">2016-12-14T13:49:32Z</dcterms:modified>
</cp:coreProperties>
</file>