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8"/>
  </p:notesMasterIdLst>
  <p:sldIdLst>
    <p:sldId id="256" r:id="rId2"/>
    <p:sldId id="265" r:id="rId3"/>
    <p:sldId id="266" r:id="rId4"/>
    <p:sldId id="267" r:id="rId5"/>
    <p:sldId id="268" r:id="rId6"/>
    <p:sldId id="269" r:id="rId7"/>
    <p:sldId id="270" r:id="rId8"/>
    <p:sldId id="271" r:id="rId9"/>
    <p:sldId id="272" r:id="rId10"/>
    <p:sldId id="261" r:id="rId11"/>
    <p:sldId id="262" r:id="rId12"/>
    <p:sldId id="285" r:id="rId13"/>
    <p:sldId id="263" r:id="rId14"/>
    <p:sldId id="264" r:id="rId15"/>
    <p:sldId id="284" r:id="rId16"/>
    <p:sldId id="274" r:id="rId17"/>
    <p:sldId id="275" r:id="rId18"/>
    <p:sldId id="276" r:id="rId19"/>
    <p:sldId id="277" r:id="rId20"/>
    <p:sldId id="278" r:id="rId21"/>
    <p:sldId id="279" r:id="rId22"/>
    <p:sldId id="280" r:id="rId23"/>
    <p:sldId id="281" r:id="rId24"/>
    <p:sldId id="282" r:id="rId25"/>
    <p:sldId id="283" r:id="rId26"/>
    <p:sldId id="257"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626FDB-6BB0-47AD-BE18-30D03F46FEE9}" type="datetimeFigureOut">
              <a:rPr lang="en-US" smtClean="0"/>
              <a:pPr/>
              <a:t>10-Apr-16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A46D7E-5957-4D2D-8675-463DF5B4ABBC}" type="slidenum">
              <a:rPr lang="en-US" smtClean="0"/>
              <a:pPr/>
              <a:t>‹#›</a:t>
            </a:fld>
            <a:endParaRPr lang="en-US"/>
          </a:p>
        </p:txBody>
      </p:sp>
    </p:spTree>
    <p:extLst>
      <p:ext uri="{BB962C8B-B14F-4D97-AF65-F5344CB8AC3E}">
        <p14:creationId xmlns:p14="http://schemas.microsoft.com/office/powerpoint/2010/main" val="3204404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14028"/>
            <a:fld id="{AE5C63DC-554E-4093-BE7B-99BA049925EC}" type="slidenum">
              <a:rPr lang="en-US" altLang="zh-CN"/>
              <a:pPr defTabSz="914028"/>
              <a:t>2</a:t>
            </a:fld>
            <a:endParaRPr lang="en-US" altLang="zh-CN" dirty="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ltLang="zh-CN" smtClean="0"/>
          </a:p>
        </p:txBody>
      </p:sp>
    </p:spTree>
    <p:extLst>
      <p:ext uri="{BB962C8B-B14F-4D97-AF65-F5344CB8AC3E}">
        <p14:creationId xmlns:p14="http://schemas.microsoft.com/office/powerpoint/2010/main" val="4288618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pPr defTabSz="914028"/>
            <a:fld id="{7A08E95D-EEBF-4CCB-A7BC-6EFE00F0B47C}" type="slidenum">
              <a:rPr lang="en-US" altLang="zh-CN"/>
              <a:pPr defTabSz="914028"/>
              <a:t>3</a:t>
            </a:fld>
            <a:endParaRPr lang="en-US" altLang="zh-CN"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endParaRPr lang="en-US" altLang="zh-CN" smtClean="0"/>
          </a:p>
        </p:txBody>
      </p:sp>
    </p:spTree>
    <p:extLst>
      <p:ext uri="{BB962C8B-B14F-4D97-AF65-F5344CB8AC3E}">
        <p14:creationId xmlns:p14="http://schemas.microsoft.com/office/powerpoint/2010/main" val="1090615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p:spPr>
        <p:txBody>
          <a:bodyPr/>
          <a:lstStyle/>
          <a:p>
            <a:r>
              <a:rPr lang="en-US">
                <a:ea typeface="ヒラギノ角ゴ Pro W3"/>
                <a:cs typeface="ヒラギノ角ゴ Pro W3"/>
              </a:rPr>
              <a:t>CS166: Computer Networks</a:t>
            </a:r>
          </a:p>
        </p:txBody>
      </p:sp>
      <p:sp>
        <p:nvSpPr>
          <p:cNvPr id="36867" name="Rectangle 7"/>
          <p:cNvSpPr>
            <a:spLocks noGrp="1" noChangeArrowheads="1"/>
          </p:cNvSpPr>
          <p:nvPr>
            <p:ph type="sldNum" sz="quarter" idx="5"/>
          </p:nvPr>
        </p:nvSpPr>
        <p:spPr>
          <a:noFill/>
        </p:spPr>
        <p:txBody>
          <a:bodyPr/>
          <a:lstStyle/>
          <a:p>
            <a:fld id="{995DA796-3E90-4A44-91C1-6C997B89047E}" type="slidenum">
              <a:rPr lang="en-US">
                <a:ea typeface="ヒラギノ角ゴ Pro W3"/>
                <a:cs typeface="ヒラギノ角ゴ Pro W3"/>
              </a:rPr>
              <a:pPr/>
              <a:t>4</a:t>
            </a:fld>
            <a:endParaRPr lang="en-US">
              <a:ea typeface="ヒラギノ角ゴ Pro W3"/>
              <a:cs typeface="ヒラギノ角ゴ Pro W3"/>
            </a:endParaRPr>
          </a:p>
        </p:txBody>
      </p:sp>
      <p:sp>
        <p:nvSpPr>
          <p:cNvPr id="36868" name="Rectangle 2"/>
          <p:cNvSpPr>
            <a:spLocks noGrp="1" noRot="1" noChangeAspect="1" noChangeArrowheads="1" noTextEdit="1"/>
          </p:cNvSpPr>
          <p:nvPr>
            <p:ph type="sldImg"/>
          </p:nvPr>
        </p:nvSpPr>
        <p:spPr>
          <a:ln/>
        </p:spPr>
      </p:sp>
      <p:sp>
        <p:nvSpPr>
          <p:cNvPr id="36869" name="Rectangle 3"/>
          <p:cNvSpPr>
            <a:spLocks noGrp="1" noChangeArrowheads="1"/>
          </p:cNvSpPr>
          <p:nvPr>
            <p:ph type="body" idx="1"/>
          </p:nvPr>
        </p:nvSpPr>
        <p:spPr>
          <a:noFill/>
          <a:ln/>
        </p:spPr>
        <p:txBody>
          <a:bodyPr/>
          <a:lstStyle/>
          <a:p>
            <a:pPr eaLnBrk="1" hangingPunct="1"/>
            <a:r>
              <a:rPr lang="en-US" smtClean="0"/>
              <a:t>IPv6 does not use ARP, and ARP is instead replaced by Neighbor Discovery Protocol.</a:t>
            </a:r>
          </a:p>
          <a:p>
            <a:pPr eaLnBrk="1" hangingPunct="1"/>
            <a:endParaRPr lang="it-IT" smtClean="0"/>
          </a:p>
        </p:txBody>
      </p:sp>
    </p:spTree>
    <p:extLst>
      <p:ext uri="{BB962C8B-B14F-4D97-AF65-F5344CB8AC3E}">
        <p14:creationId xmlns:p14="http://schemas.microsoft.com/office/powerpoint/2010/main" val="3592415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010B252-C63B-4FC8-9CB6-68ED45CBA018}" type="datetimeFigureOut">
              <a:rPr lang="ar-SA" smtClean="0"/>
              <a:pPr/>
              <a:t>03/07/1437</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A3958AE-42D5-405D-ADFD-271E724C218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A3958AE-42D5-405D-ADFD-271E724C218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010B252-C63B-4FC8-9CB6-68ED45CBA018}" type="datetimeFigureOut">
              <a:rPr lang="ar-SA" smtClean="0"/>
              <a:pPr/>
              <a:t>03/07/1437</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A3958AE-42D5-405D-ADFD-271E724C218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688F670-F587-477D-B1D5-05A42D1BCFE5}" type="datetime1">
              <a:rPr lang="en-US"/>
              <a:pPr/>
              <a:t>10-Apr-16</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a:t>Computer Networks</a:t>
            </a:r>
          </a:p>
        </p:txBody>
      </p:sp>
      <p:sp>
        <p:nvSpPr>
          <p:cNvPr id="5" name="Slide Number Placeholder 5"/>
          <p:cNvSpPr>
            <a:spLocks noGrp="1"/>
          </p:cNvSpPr>
          <p:nvPr>
            <p:ph type="sldNum" sz="quarter" idx="12"/>
          </p:nvPr>
        </p:nvSpPr>
        <p:spPr/>
        <p:txBody>
          <a:bodyPr/>
          <a:lstStyle>
            <a:lvl1pPr>
              <a:defRPr/>
            </a:lvl1pPr>
          </a:lstStyle>
          <a:p>
            <a:fld id="{0FE5EDAF-CD31-4B5E-91C9-F0F86F8CB742}"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A3958AE-42D5-405D-ADFD-271E724C2186}"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A3958AE-42D5-405D-ADFD-271E724C2186}"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010B252-C63B-4FC8-9CB6-68ED45CBA018}" type="datetimeFigureOut">
              <a:rPr lang="ar-SA" smtClean="0"/>
              <a:pPr/>
              <a:t>03/07/1437</a:t>
            </a:fld>
            <a:endParaRPr lang="ar-SA"/>
          </a:p>
        </p:txBody>
      </p:sp>
      <p:sp>
        <p:nvSpPr>
          <p:cNvPr id="10" name="Slide Number Placeholder 9"/>
          <p:cNvSpPr>
            <a:spLocks noGrp="1"/>
          </p:cNvSpPr>
          <p:nvPr>
            <p:ph type="sldNum" sz="quarter" idx="16"/>
          </p:nvPr>
        </p:nvSpPr>
        <p:spPr/>
        <p:txBody>
          <a:bodyPr rtlCol="0"/>
          <a:lstStyle/>
          <a:p>
            <a:fld id="{7A3958AE-42D5-405D-ADFD-271E724C2186}"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010B252-C63B-4FC8-9CB6-68ED45CBA018}" type="datetimeFigureOut">
              <a:rPr lang="ar-SA" smtClean="0"/>
              <a:pPr/>
              <a:t>03/07/1437</a:t>
            </a:fld>
            <a:endParaRPr lang="ar-SA"/>
          </a:p>
        </p:txBody>
      </p:sp>
      <p:sp>
        <p:nvSpPr>
          <p:cNvPr id="12" name="Slide Number Placeholder 11"/>
          <p:cNvSpPr>
            <a:spLocks noGrp="1"/>
          </p:cNvSpPr>
          <p:nvPr>
            <p:ph type="sldNum" sz="quarter" idx="16"/>
          </p:nvPr>
        </p:nvSpPr>
        <p:spPr/>
        <p:txBody>
          <a:bodyPr rtlCol="0"/>
          <a:lstStyle/>
          <a:p>
            <a:fld id="{7A3958AE-42D5-405D-ADFD-271E724C2186}"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A3958AE-42D5-405D-ADFD-271E724C218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A3958AE-42D5-405D-ADFD-271E724C218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010B252-C63B-4FC8-9CB6-68ED45CBA018}" type="datetimeFigureOut">
              <a:rPr lang="ar-SA" smtClean="0"/>
              <a:pPr/>
              <a:t>03/07/1437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A3958AE-42D5-405D-ADFD-271E724C2186}"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010B252-C63B-4FC8-9CB6-68ED45CBA018}" type="datetimeFigureOut">
              <a:rPr lang="ar-SA" smtClean="0"/>
              <a:pPr/>
              <a:t>03/07/1437</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A3958AE-42D5-405D-ADFD-271E724C2186}"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010B252-C63B-4FC8-9CB6-68ED45CBA018}" type="datetimeFigureOut">
              <a:rPr lang="ar-SA" smtClean="0"/>
              <a:pPr/>
              <a:t>03/07/1437</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A3958AE-42D5-405D-ADFD-271E724C218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dev-point.com/vb/t302098.html" TargetMode="External"/><Relationship Id="rId3" Type="http://schemas.openxmlformats.org/officeDocument/2006/relationships/hyperlink" Target="http://williams.comp.ncat.edu/IA_visualization_labs/security_visual_tools/SYNFloodDemo/Prevent.swf" TargetMode="External"/><Relationship Id="rId7" Type="http://schemas.openxmlformats.org/officeDocument/2006/relationships/hyperlink" Target="http://users.ece.gatech.edu/owen/Academic/ECE4112/Spring2004/lab3.pdf" TargetMode="External"/><Relationship Id="rId2" Type="http://schemas.openxmlformats.org/officeDocument/2006/relationships/hyperlink" Target="http://williams.comp.ncat.edu/IA_visualization_labs/security_visual_tools/SYNFloodDemo/SFattack.swf" TargetMode="External"/><Relationship Id="rId1" Type="http://schemas.openxmlformats.org/officeDocument/2006/relationships/slideLayout" Target="../slideLayouts/slideLayout2.xml"/><Relationship Id="rId6" Type="http://schemas.openxmlformats.org/officeDocument/2006/relationships/hyperlink" Target="http://scisweb.ulster.ac.uk/~kevin/com320/labs/wireshark/lab-DNS.pdf" TargetMode="External"/><Relationship Id="rId11" Type="http://schemas.openxmlformats.org/officeDocument/2006/relationships/hyperlink" Target="http://blog.pluralsight.com/videos/ethical-hacking-how-to-create-a-dos-attack" TargetMode="External"/><Relationship Id="rId5" Type="http://schemas.openxmlformats.org/officeDocument/2006/relationships/hyperlink" Target="http://williams.comp.ncat.edu/IA_visualization_labs/security_visual_tools/packet_sniffer/packet_sniffer_demo.html" TargetMode="External"/><Relationship Id="rId10" Type="http://schemas.openxmlformats.org/officeDocument/2006/relationships/hyperlink" Target="http://www.macs.hw.ac.uk/~hwloidl/Courses/F21CN/Labs/CryptoI/Crypto_Encryption.pdf" TargetMode="External"/><Relationship Id="rId4" Type="http://schemas.openxmlformats.org/officeDocument/2006/relationships/hyperlink" Target="http://williams.comp.ncat.edu/IA_visualization_labs/security_visual_tools/SYNFloodDemo/Mainmenu.swf" TargetMode="External"/><Relationship Id="rId9" Type="http://schemas.openxmlformats.org/officeDocument/2006/relationships/hyperlink" Target="http://www.cisco.com/c/dam/en/us/products/collateral/interfaces-modules/services-modules/prod_presentation0900aecd805c756c.pdf" TargetMode="Externa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2.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Man-in-the-Middle Attack</a:t>
            </a:r>
            <a:br>
              <a:rPr lang="en-US" dirty="0" smtClean="0"/>
            </a:br>
            <a:r>
              <a:rPr lang="en-US" dirty="0" err="1" smtClean="0"/>
              <a:t>Steganography</a:t>
            </a:r>
            <a:endParaRPr lang="ar-SA" dirty="0"/>
          </a:p>
        </p:txBody>
      </p:sp>
      <p:sp>
        <p:nvSpPr>
          <p:cNvPr id="3" name="Subtitle 2"/>
          <p:cNvSpPr>
            <a:spLocks noGrp="1"/>
          </p:cNvSpPr>
          <p:nvPr>
            <p:ph type="subTitle" idx="1"/>
          </p:nvPr>
        </p:nvSpPr>
        <p:spPr/>
        <p:txBody>
          <a:bodyPr/>
          <a:lstStyle/>
          <a:p>
            <a:r>
              <a:rPr lang="en-US" smtClean="0"/>
              <a:t>Lab#7</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Ettercap</a:t>
            </a:r>
            <a:endParaRPr lang="en-US" dirty="0"/>
          </a:p>
        </p:txBody>
      </p:sp>
      <p:sp>
        <p:nvSpPr>
          <p:cNvPr id="3" name="Content Placeholder 2"/>
          <p:cNvSpPr>
            <a:spLocks noGrp="1"/>
          </p:cNvSpPr>
          <p:nvPr>
            <p:ph sz="quarter" idx="1"/>
          </p:nvPr>
        </p:nvSpPr>
        <p:spPr/>
        <p:txBody>
          <a:bodyPr/>
          <a:lstStyle/>
          <a:p>
            <a:r>
              <a:rPr lang="en-US" dirty="0" err="1" smtClean="0"/>
              <a:t>Ettercap</a:t>
            </a:r>
            <a:r>
              <a:rPr lang="en-US" dirty="0" smtClean="0"/>
              <a:t> is a freely available program that can be used to exploit the weakness of the ARP protocol. </a:t>
            </a:r>
          </a:p>
          <a:p>
            <a:r>
              <a:rPr lang="en-US" dirty="0" smtClean="0"/>
              <a:t>While it can be used by attackers to launch MITM attacks, it can also be used to monitor the network </a:t>
            </a:r>
          </a:p>
          <a:p>
            <a:r>
              <a:rPr lang="en-US" dirty="0" smtClean="0"/>
              <a:t>and detect if there are </a:t>
            </a:r>
            <a:r>
              <a:rPr lang="en-US" dirty="0" err="1" smtClean="0"/>
              <a:t>poisoners</a:t>
            </a:r>
            <a:r>
              <a:rPr lang="en-US" dirty="0" smtClean="0"/>
              <a:t> on the network.</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objectives</a:t>
            </a:r>
            <a:endParaRPr lang="en-US" dirty="0"/>
          </a:p>
        </p:txBody>
      </p:sp>
      <p:sp>
        <p:nvSpPr>
          <p:cNvPr id="3" name="Content Placeholder 2"/>
          <p:cNvSpPr>
            <a:spLocks noGrp="1"/>
          </p:cNvSpPr>
          <p:nvPr>
            <p:ph sz="quarter" idx="1"/>
          </p:nvPr>
        </p:nvSpPr>
        <p:spPr/>
        <p:txBody>
          <a:bodyPr/>
          <a:lstStyle/>
          <a:p>
            <a:r>
              <a:rPr lang="en-US" dirty="0" smtClean="0"/>
              <a:t>At the end of this lab, you’ll be able to Define ARP poisoning and man-in-the-middle attacks. 	</a:t>
            </a:r>
          </a:p>
          <a:p>
            <a:r>
              <a:rPr lang="en-US" dirty="0" smtClean="0"/>
              <a:t>Explain how </a:t>
            </a:r>
            <a:r>
              <a:rPr lang="en-US" dirty="0" err="1" smtClean="0"/>
              <a:t>Ettercap</a:t>
            </a:r>
            <a:r>
              <a:rPr lang="en-US" dirty="0" smtClean="0"/>
              <a:t> can be used to execute an MITM attack. 	</a:t>
            </a:r>
          </a:p>
          <a:p>
            <a:r>
              <a:rPr lang="en-US" dirty="0" smtClean="0"/>
              <a:t>Describe the attack signature of an MITM attack.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err="1" smtClean="0"/>
              <a:t>Steganography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Steganography</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The term </a:t>
            </a:r>
            <a:r>
              <a:rPr lang="en-US" dirty="0" err="1" smtClean="0"/>
              <a:t>steganography</a:t>
            </a:r>
            <a:r>
              <a:rPr lang="en-US" dirty="0" smtClean="0"/>
              <a:t> comes from the Greek word </a:t>
            </a:r>
            <a:r>
              <a:rPr lang="en-US" dirty="0" err="1" smtClean="0"/>
              <a:t>steganos</a:t>
            </a:r>
            <a:r>
              <a:rPr lang="en-US" dirty="0" smtClean="0"/>
              <a:t>, which means “hidden” or “covered.” </a:t>
            </a:r>
          </a:p>
          <a:p>
            <a:r>
              <a:rPr lang="en-US" dirty="0" err="1" smtClean="0"/>
              <a:t>Steganography</a:t>
            </a:r>
            <a:r>
              <a:rPr lang="en-US" dirty="0" smtClean="0"/>
              <a:t> is the hiding of information. Unlike cryptography, the information is not scrambled or encoded—it is simply hidden. </a:t>
            </a:r>
          </a:p>
          <a:p>
            <a:r>
              <a:rPr lang="en-US" dirty="0" smtClean="0"/>
              <a:t>On a computer system, </a:t>
            </a:r>
            <a:r>
              <a:rPr lang="en-US" dirty="0" err="1" smtClean="0"/>
              <a:t>steganography</a:t>
            </a:r>
            <a:r>
              <a:rPr lang="en-US" dirty="0" smtClean="0"/>
              <a:t> will hide one file inside another. </a:t>
            </a:r>
          </a:p>
          <a:p>
            <a:r>
              <a:rPr lang="en-US" dirty="0" smtClean="0"/>
              <a:t>Most often a text file will be hidden in an image or an MP3 file. This ability to hide information, sometimes in plain sight, poses a significant threat to the confidentiality of information.</a:t>
            </a:r>
          </a:p>
          <a:p>
            <a:r>
              <a:rPr lang="en-US" dirty="0" smtClean="0"/>
              <a:t>In this lab, you will create a text file with sensitive information and hide it in an image file, and then post it to a web site.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objectives</a:t>
            </a:r>
            <a:endParaRPr lang="en-US" dirty="0"/>
          </a:p>
        </p:txBody>
      </p:sp>
      <p:sp>
        <p:nvSpPr>
          <p:cNvPr id="3" name="Content Placeholder 2"/>
          <p:cNvSpPr>
            <a:spLocks noGrp="1"/>
          </p:cNvSpPr>
          <p:nvPr>
            <p:ph sz="quarter" idx="1"/>
          </p:nvPr>
        </p:nvSpPr>
        <p:spPr/>
        <p:txBody>
          <a:bodyPr/>
          <a:lstStyle/>
          <a:p>
            <a:r>
              <a:rPr lang="en-US" dirty="0" smtClean="0"/>
              <a:t>Explain what </a:t>
            </a:r>
            <a:r>
              <a:rPr lang="en-US" dirty="0" err="1" smtClean="0"/>
              <a:t>steganography</a:t>
            </a:r>
            <a:r>
              <a:rPr lang="en-US" dirty="0" smtClean="0"/>
              <a:t> is. 	</a:t>
            </a:r>
          </a:p>
          <a:p>
            <a:r>
              <a:rPr lang="en-US" dirty="0" smtClean="0"/>
              <a:t>Describe the process of hiding information.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DNS Spoofing</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Domain names</a:t>
            </a:r>
            <a:endParaRPr lang="en-US" dirty="0"/>
          </a:p>
        </p:txBody>
      </p:sp>
      <p:sp>
        <p:nvSpPr>
          <p:cNvPr id="3" name="Content Placeholder 2"/>
          <p:cNvSpPr>
            <a:spLocks noGrp="1"/>
          </p:cNvSpPr>
          <p:nvPr>
            <p:ph idx="1"/>
          </p:nvPr>
        </p:nvSpPr>
        <p:spPr/>
        <p:txBody>
          <a:bodyPr>
            <a:normAutofit/>
          </a:bodyPr>
          <a:lstStyle/>
          <a:p>
            <a:r>
              <a:rPr lang="en-US" dirty="0" smtClean="0"/>
              <a:t>The existing internet domain name space , however, is a structural system divided into seven top-level domains: </a:t>
            </a:r>
          </a:p>
          <a:p>
            <a:pPr lvl="1"/>
            <a:r>
              <a:rPr lang="en-US" dirty="0" smtClean="0"/>
              <a:t>Com: commercial organizations. </a:t>
            </a:r>
          </a:p>
          <a:p>
            <a:pPr lvl="1"/>
            <a:r>
              <a:rPr lang="en-US" dirty="0" err="1" smtClean="0"/>
              <a:t>Edu</a:t>
            </a:r>
            <a:r>
              <a:rPr lang="en-US" dirty="0" smtClean="0"/>
              <a:t>: Educational organizations. </a:t>
            </a:r>
          </a:p>
          <a:p>
            <a:pPr lvl="1"/>
            <a:r>
              <a:rPr lang="en-US" dirty="0" smtClean="0"/>
              <a:t>Gov : Government organizations </a:t>
            </a:r>
          </a:p>
          <a:p>
            <a:pPr lvl="1"/>
            <a:r>
              <a:rPr lang="en-US" dirty="0" smtClean="0"/>
              <a:t>Mil : Military organizations </a:t>
            </a:r>
          </a:p>
          <a:p>
            <a:pPr lvl="1"/>
            <a:r>
              <a:rPr lang="en-US" dirty="0" smtClean="0"/>
              <a:t>Net : Networking organizations </a:t>
            </a:r>
          </a:p>
          <a:p>
            <a:pPr lvl="1"/>
            <a:r>
              <a:rPr lang="en-US" dirty="0" smtClean="0"/>
              <a:t>Org : noncommercial organizations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Domain zones</a:t>
            </a:r>
            <a:endParaRPr lang="en-US" dirty="0"/>
          </a:p>
        </p:txBody>
      </p:sp>
      <p:sp>
        <p:nvSpPr>
          <p:cNvPr id="3" name="Content Placeholder 2"/>
          <p:cNvSpPr>
            <a:spLocks noGrp="1"/>
          </p:cNvSpPr>
          <p:nvPr>
            <p:ph idx="1"/>
          </p:nvPr>
        </p:nvSpPr>
        <p:spPr/>
        <p:txBody>
          <a:bodyPr>
            <a:normAutofit lnSpcReduction="10000"/>
          </a:bodyPr>
          <a:lstStyle/>
          <a:p>
            <a:r>
              <a:rPr lang="en-US" dirty="0" smtClean="0"/>
              <a:t>The domain name space structure is said to be similar to a tree , as the top level domains  are divided into other sub-domains each domain consists of several zones</a:t>
            </a:r>
          </a:p>
          <a:p>
            <a:pPr>
              <a:buNone/>
            </a:pPr>
            <a:endParaRPr lang="en-US" dirty="0" smtClean="0"/>
          </a:p>
          <a:p>
            <a:r>
              <a:rPr lang="en-US" dirty="0" smtClean="0"/>
              <a:t>Name servers generally have complete information about some part of the domain name space, called a </a:t>
            </a:r>
            <a:r>
              <a:rPr lang="en-US" i="1" dirty="0" smtClean="0"/>
              <a:t>zone</a:t>
            </a:r>
            <a:r>
              <a:rPr lang="en-US" dirty="0" smtClean="0"/>
              <a:t>, which they load from a file or from another name server. The name server is then said to have </a:t>
            </a:r>
            <a:r>
              <a:rPr lang="en-US" i="1" dirty="0" smtClean="0"/>
              <a:t>authority</a:t>
            </a:r>
            <a:r>
              <a:rPr lang="en-US" dirty="0" smtClean="0"/>
              <a:t> for that zone.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Domain names and zones</a:t>
            </a:r>
            <a:endParaRPr lang="en-US" dirty="0"/>
          </a:p>
        </p:txBody>
      </p:sp>
      <p:sp>
        <p:nvSpPr>
          <p:cNvPr id="3" name="Content Placeholder 2"/>
          <p:cNvSpPr>
            <a:spLocks noGrp="1"/>
          </p:cNvSpPr>
          <p:nvPr>
            <p:ph idx="1"/>
          </p:nvPr>
        </p:nvSpPr>
        <p:spPr/>
        <p:txBody>
          <a:bodyPr/>
          <a:lstStyle/>
          <a:p>
            <a:endParaRPr lang="en-US"/>
          </a:p>
        </p:txBody>
      </p:sp>
      <p:pic>
        <p:nvPicPr>
          <p:cNvPr id="73730" name="Picture 2" descr="Figure 2.8"/>
          <p:cNvPicPr>
            <a:picLocks noChangeAspect="1" noChangeArrowheads="1"/>
          </p:cNvPicPr>
          <p:nvPr/>
        </p:nvPicPr>
        <p:blipFill>
          <a:blip r:embed="rId2" cstate="print"/>
          <a:srcRect/>
          <a:stretch>
            <a:fillRect/>
          </a:stretch>
        </p:blipFill>
        <p:spPr bwMode="auto">
          <a:xfrm>
            <a:off x="755576" y="1628800"/>
            <a:ext cx="7344816" cy="484787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a:t>
            </a:r>
            <a:endParaRPr lang="en-US" dirty="0"/>
          </a:p>
        </p:txBody>
      </p:sp>
      <p:sp>
        <p:nvSpPr>
          <p:cNvPr id="3" name="Content Placeholder 2"/>
          <p:cNvSpPr>
            <a:spLocks noGrp="1"/>
          </p:cNvSpPr>
          <p:nvPr>
            <p:ph idx="1"/>
          </p:nvPr>
        </p:nvSpPr>
        <p:spPr/>
        <p:txBody>
          <a:bodyPr>
            <a:noAutofit/>
          </a:bodyPr>
          <a:lstStyle/>
          <a:p>
            <a:r>
              <a:rPr lang="en-US" sz="2400" dirty="0" smtClean="0"/>
              <a:t>Translation of a domain name into an equivalent IP address is called </a:t>
            </a:r>
            <a:r>
              <a:rPr lang="en-US" sz="2400" b="1" dirty="0" smtClean="0"/>
              <a:t>name resolution</a:t>
            </a:r>
            <a:r>
              <a:rPr lang="en-US" sz="2400" dirty="0" smtClean="0"/>
              <a:t> and  it is the main purpose of the </a:t>
            </a:r>
            <a:r>
              <a:rPr lang="en-US" sz="2400" b="1" dirty="0" smtClean="0"/>
              <a:t>DNS protocol </a:t>
            </a:r>
            <a:r>
              <a:rPr lang="en-US" sz="2400" dirty="0" smtClean="0"/>
              <a:t>. </a:t>
            </a:r>
          </a:p>
          <a:p>
            <a:r>
              <a:rPr lang="en-US" sz="2400" dirty="0" smtClean="0"/>
              <a:t>A host asking for DNS name resolution is  called a </a:t>
            </a:r>
            <a:r>
              <a:rPr lang="en-US" sz="2400" b="1" dirty="0" smtClean="0"/>
              <a:t>resolver.</a:t>
            </a:r>
            <a:r>
              <a:rPr lang="en-US" sz="2400" dirty="0" smtClean="0"/>
              <a:t> </a:t>
            </a:r>
          </a:p>
          <a:p>
            <a:r>
              <a:rPr lang="en-US" sz="2400" dirty="0" smtClean="0"/>
              <a:t>if the  requested host name is contained by the name server’s database , the server is said to be  an </a:t>
            </a:r>
            <a:r>
              <a:rPr lang="en-US" sz="2400" b="1" dirty="0" smtClean="0"/>
              <a:t>authority f</a:t>
            </a:r>
            <a:r>
              <a:rPr lang="en-US" sz="2400" dirty="0" smtClean="0"/>
              <a:t>or that host. </a:t>
            </a:r>
          </a:p>
          <a:p>
            <a:r>
              <a:rPr lang="en-US" sz="2400" dirty="0" smtClean="0"/>
              <a:t>When an incoming request specifies a name for which a server  is an authority , the server answers the request directly by looking for the name in its  local database .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0"/>
          </p:nvPr>
        </p:nvSpPr>
        <p:spPr>
          <a:xfrm>
            <a:off x="8162925" y="6400800"/>
            <a:ext cx="676275" cy="457200"/>
          </a:xfrm>
          <a:noFill/>
        </p:spPr>
        <p:txBody>
          <a:bodyPr/>
          <a:lstStyle/>
          <a:p>
            <a:r>
              <a:rPr lang="en-US" altLang="zh-CN"/>
              <a:t>5-</a:t>
            </a:r>
            <a:fld id="{2A5368BE-F49C-45CF-836B-34A9082EA17B}" type="slidenum">
              <a:rPr lang="en-US" altLang="zh-CN"/>
              <a:pPr/>
              <a:t>2</a:t>
            </a:fld>
            <a:endParaRPr lang="en-US" altLang="zh-CN"/>
          </a:p>
        </p:txBody>
      </p:sp>
      <p:sp>
        <p:nvSpPr>
          <p:cNvPr id="7171" name="Rectangle 2"/>
          <p:cNvSpPr>
            <a:spLocks noGrp="1" noChangeArrowheads="1"/>
          </p:cNvSpPr>
          <p:nvPr>
            <p:ph type="title"/>
          </p:nvPr>
        </p:nvSpPr>
        <p:spPr/>
        <p:txBody>
          <a:bodyPr/>
          <a:lstStyle/>
          <a:p>
            <a:r>
              <a:rPr lang="en-US" altLang="zh-CN" smtClean="0">
                <a:ea typeface="宋体" pitchFamily="2" charset="-122"/>
              </a:rPr>
              <a:t>MAC Addresses and ARP</a:t>
            </a:r>
          </a:p>
        </p:txBody>
      </p:sp>
      <p:sp>
        <p:nvSpPr>
          <p:cNvPr id="395267" name="Rectangle 3"/>
          <p:cNvSpPr>
            <a:spLocks noGrp="1" noChangeArrowheads="1"/>
          </p:cNvSpPr>
          <p:nvPr>
            <p:ph type="body" idx="1"/>
          </p:nvPr>
        </p:nvSpPr>
        <p:spPr>
          <a:xfrm>
            <a:off x="533400" y="1600200"/>
            <a:ext cx="8247063" cy="4648200"/>
          </a:xfrm>
        </p:spPr>
        <p:txBody>
          <a:bodyPr>
            <a:normAutofit fontScale="92500"/>
          </a:bodyPr>
          <a:lstStyle/>
          <a:p>
            <a:r>
              <a:rPr lang="en-US" altLang="zh-CN" sz="3200" smtClean="0">
                <a:ea typeface="宋体" pitchFamily="2" charset="-122"/>
              </a:rPr>
              <a:t>32-bit IP address: </a:t>
            </a:r>
          </a:p>
          <a:p>
            <a:pPr lvl="1"/>
            <a:r>
              <a:rPr lang="en-US" altLang="zh-CN" i="1" smtClean="0">
                <a:ea typeface="宋体" pitchFamily="2" charset="-122"/>
              </a:rPr>
              <a:t>network-layer</a:t>
            </a:r>
            <a:r>
              <a:rPr lang="en-US" altLang="zh-CN" smtClean="0">
                <a:ea typeface="宋体" pitchFamily="2" charset="-122"/>
              </a:rPr>
              <a:t> address</a:t>
            </a:r>
          </a:p>
          <a:p>
            <a:pPr lvl="1"/>
            <a:r>
              <a:rPr lang="en-US" altLang="zh-CN" smtClean="0">
                <a:ea typeface="宋体" pitchFamily="2" charset="-122"/>
              </a:rPr>
              <a:t>used to get datagram to destination IP subnet </a:t>
            </a:r>
          </a:p>
          <a:p>
            <a:r>
              <a:rPr lang="en-US" altLang="zh-CN" sz="3200" smtClean="0">
                <a:ea typeface="宋体" pitchFamily="2" charset="-122"/>
              </a:rPr>
              <a:t>MAC (or LAN or physical or Ethernet) address:</a:t>
            </a:r>
            <a:r>
              <a:rPr lang="en-US" altLang="zh-CN" sz="3200" smtClean="0">
                <a:solidFill>
                  <a:srgbClr val="FF0000"/>
                </a:solidFill>
                <a:ea typeface="宋体" pitchFamily="2" charset="-122"/>
              </a:rPr>
              <a:t> </a:t>
            </a:r>
          </a:p>
          <a:p>
            <a:pPr lvl="1"/>
            <a:r>
              <a:rPr lang="en-US" altLang="zh-CN" smtClean="0">
                <a:ea typeface="宋体" pitchFamily="2" charset="-122"/>
              </a:rPr>
              <a:t>Data link layer address</a:t>
            </a:r>
          </a:p>
          <a:p>
            <a:pPr lvl="1"/>
            <a:r>
              <a:rPr lang="en-US" altLang="zh-CN" smtClean="0">
                <a:ea typeface="宋体" pitchFamily="2" charset="-122"/>
              </a:rPr>
              <a:t>used to get datagram from one interface to another physically-connected interface (same network)</a:t>
            </a:r>
          </a:p>
          <a:p>
            <a:pPr lvl="1"/>
            <a:r>
              <a:rPr lang="en-US" altLang="zh-CN" smtClean="0">
                <a:ea typeface="宋体" pitchFamily="2" charset="-122"/>
              </a:rPr>
              <a:t>48 bit MAC address (for most LANs) </a:t>
            </a:r>
            <a:br>
              <a:rPr lang="en-US" altLang="zh-CN" smtClean="0">
                <a:ea typeface="宋体" pitchFamily="2" charset="-122"/>
              </a:rPr>
            </a:br>
            <a:r>
              <a:rPr lang="en-US" altLang="zh-CN" smtClean="0">
                <a:ea typeface="宋体" pitchFamily="2" charset="-122"/>
              </a:rPr>
              <a:t>burned in the adapter ROM</a:t>
            </a:r>
          </a:p>
          <a:p>
            <a:pPr lvl="1"/>
            <a:r>
              <a:rPr lang="en-US" altLang="zh-CN" smtClean="0">
                <a:ea typeface="宋体" pitchFamily="2" charset="-122"/>
              </a:rPr>
              <a:t>Some Network interface cards (NICs) can change their MAC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5267">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526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526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5267">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5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Figure 1: Internal Resolution"/>
          <p:cNvPicPr>
            <a:picLocks noChangeAspect="1" noChangeArrowheads="1"/>
          </p:cNvPicPr>
          <p:nvPr/>
        </p:nvPicPr>
        <p:blipFill>
          <a:blip r:embed="rId2" cstate="print"/>
          <a:srcRect/>
          <a:stretch>
            <a:fillRect/>
          </a:stretch>
        </p:blipFill>
        <p:spPr bwMode="auto">
          <a:xfrm>
            <a:off x="179512" y="1556792"/>
            <a:ext cx="8572500" cy="469582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vs. iterative</a:t>
            </a:r>
            <a:endParaRPr lang="en-US" dirty="0"/>
          </a:p>
        </p:txBody>
      </p:sp>
      <p:sp>
        <p:nvSpPr>
          <p:cNvPr id="3" name="Content Placeholder 2"/>
          <p:cNvSpPr>
            <a:spLocks noGrp="1"/>
          </p:cNvSpPr>
          <p:nvPr>
            <p:ph idx="1"/>
          </p:nvPr>
        </p:nvSpPr>
        <p:spPr/>
        <p:txBody>
          <a:bodyPr/>
          <a:lstStyle/>
          <a:p>
            <a:r>
              <a:rPr lang="en-US" dirty="0" smtClean="0"/>
              <a:t>if the name was out of the </a:t>
            </a:r>
            <a:r>
              <a:rPr lang="en-US" b="1" dirty="0" smtClean="0"/>
              <a:t>server authority </a:t>
            </a:r>
            <a:r>
              <a:rPr lang="en-US" u="sng" dirty="0" smtClean="0"/>
              <a:t>two approaches </a:t>
            </a:r>
            <a:r>
              <a:rPr lang="en-US" dirty="0" smtClean="0"/>
              <a:t>are used to  dealing with this problem .</a:t>
            </a:r>
          </a:p>
          <a:p>
            <a:pPr lvl="1"/>
            <a:r>
              <a:rPr lang="en-US" dirty="0" smtClean="0"/>
              <a:t>  ‘recursive’ in which the server pursues the query for the client at another server , </a:t>
            </a:r>
          </a:p>
          <a:p>
            <a:pPr lvl="1"/>
            <a:r>
              <a:rPr lang="en-US" dirty="0" smtClean="0"/>
              <a:t> ‘iterative’ in which the server refers the client to another  server and let the client pursue the query.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71682" name="Picture 2" descr="Figure 3: Recursive Query"/>
          <p:cNvPicPr>
            <a:picLocks noChangeAspect="1" noChangeArrowheads="1"/>
          </p:cNvPicPr>
          <p:nvPr/>
        </p:nvPicPr>
        <p:blipFill>
          <a:blip r:embed="rId2" cstate="print"/>
          <a:srcRect/>
          <a:stretch>
            <a:fillRect/>
          </a:stretch>
        </p:blipFill>
        <p:spPr bwMode="auto">
          <a:xfrm>
            <a:off x="0" y="836712"/>
            <a:ext cx="8572500" cy="4591051"/>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a:t>
            </a:r>
            <a:endParaRPr lang="en-US" dirty="0"/>
          </a:p>
        </p:txBody>
      </p:sp>
      <p:sp>
        <p:nvSpPr>
          <p:cNvPr id="3" name="Content Placeholder 2"/>
          <p:cNvSpPr>
            <a:spLocks noGrp="1"/>
          </p:cNvSpPr>
          <p:nvPr>
            <p:ph idx="1"/>
          </p:nvPr>
        </p:nvSpPr>
        <p:spPr/>
        <p:txBody>
          <a:bodyPr>
            <a:normAutofit/>
          </a:bodyPr>
          <a:lstStyle/>
          <a:p>
            <a:r>
              <a:rPr lang="en-US" sz="2000" dirty="0" smtClean="0"/>
              <a:t>Each question has a query type and a </a:t>
            </a:r>
            <a:r>
              <a:rPr lang="en-US" sz="2000" b="1" dirty="0" smtClean="0"/>
              <a:t>query ID</a:t>
            </a:r>
            <a:r>
              <a:rPr lang="en-US" sz="2000" dirty="0" smtClean="0"/>
              <a:t> , and each response has an </a:t>
            </a:r>
            <a:r>
              <a:rPr lang="en-US" sz="2000" b="1" dirty="0" smtClean="0"/>
              <a:t>answer type</a:t>
            </a:r>
            <a:r>
              <a:rPr lang="en-US" sz="2000" dirty="0" smtClean="0"/>
              <a:t>. </a:t>
            </a:r>
          </a:p>
          <a:p>
            <a:r>
              <a:rPr lang="en-US" sz="2000" dirty="0" smtClean="0"/>
              <a:t>The most common query type is an A type . which names that an IP address is desired for the </a:t>
            </a:r>
            <a:r>
              <a:rPr lang="en-US" sz="2000" dirty="0" err="1" smtClean="0"/>
              <a:t>requeried</a:t>
            </a:r>
            <a:r>
              <a:rPr lang="en-US" sz="2000" dirty="0" smtClean="0"/>
              <a:t> name? </a:t>
            </a:r>
          </a:p>
          <a:p>
            <a:r>
              <a:rPr lang="en-US" sz="2000" dirty="0" smtClean="0"/>
              <a:t>The </a:t>
            </a:r>
            <a:r>
              <a:rPr lang="en-US" sz="2000" b="1" dirty="0" smtClean="0"/>
              <a:t>NS</a:t>
            </a:r>
            <a:r>
              <a:rPr lang="en-US" sz="2000" dirty="0" smtClean="0"/>
              <a:t> name is made to find out the </a:t>
            </a:r>
            <a:r>
              <a:rPr lang="en-US" sz="2000" dirty="0" err="1" smtClean="0"/>
              <a:t>authoritive</a:t>
            </a:r>
            <a:r>
              <a:rPr lang="en-US" sz="2000" dirty="0" smtClean="0"/>
              <a:t> name server for a domain. </a:t>
            </a:r>
          </a:p>
          <a:p>
            <a:r>
              <a:rPr lang="en-US" sz="2000" b="1" dirty="0" smtClean="0"/>
              <a:t>AXFR </a:t>
            </a:r>
            <a:r>
              <a:rPr lang="en-US" sz="2000" dirty="0" smtClean="0"/>
              <a:t>type request from the secondary DNS to a primary to update the secondary database . </a:t>
            </a:r>
          </a:p>
          <a:p>
            <a:endParaRPr lang="en-US" sz="2000" dirty="0"/>
          </a:p>
        </p:txBody>
      </p:sp>
      <p:pic>
        <p:nvPicPr>
          <p:cNvPr id="4" name="Picture 3"/>
          <p:cNvPicPr>
            <a:picLocks noChangeAspect="1" noChangeArrowheads="1"/>
          </p:cNvPicPr>
          <p:nvPr/>
        </p:nvPicPr>
        <p:blipFill>
          <a:blip r:embed="rId2" cstate="print"/>
          <a:srcRect/>
          <a:stretch>
            <a:fillRect/>
          </a:stretch>
        </p:blipFill>
        <p:spPr bwMode="auto">
          <a:xfrm>
            <a:off x="539552" y="4509120"/>
            <a:ext cx="8172400" cy="162119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Caching</a:t>
            </a:r>
            <a:endParaRPr lang="en-US" dirty="0"/>
          </a:p>
        </p:txBody>
      </p:sp>
      <p:sp>
        <p:nvSpPr>
          <p:cNvPr id="3" name="Content Placeholder 2"/>
          <p:cNvSpPr>
            <a:spLocks noGrp="1"/>
          </p:cNvSpPr>
          <p:nvPr>
            <p:ph idx="1"/>
          </p:nvPr>
        </p:nvSpPr>
        <p:spPr/>
        <p:txBody>
          <a:bodyPr>
            <a:noAutofit/>
          </a:bodyPr>
          <a:lstStyle/>
          <a:p>
            <a:r>
              <a:rPr lang="en-US" sz="2400" b="1" dirty="0" smtClean="0"/>
              <a:t>Caching</a:t>
            </a:r>
            <a:r>
              <a:rPr lang="en-US" sz="2400" dirty="0" smtClean="0"/>
              <a:t> is expected to improve the overall responsiveness of the system by ensuring that answers to questions are known and stored locally and that the query load placed on the authoritative servers is minimized.</a:t>
            </a:r>
          </a:p>
          <a:p>
            <a:pPr>
              <a:buNone/>
            </a:pPr>
            <a:endParaRPr lang="en-US" sz="2400" dirty="0" smtClean="0"/>
          </a:p>
          <a:p>
            <a:r>
              <a:rPr lang="en-US" sz="2400" dirty="0" smtClean="0"/>
              <a:t> So the next time you are requesting the same domain.com address, it instantly returns the answer, without having to contact your ISP's DNS server to ask it for the translation</a:t>
            </a:r>
          </a:p>
          <a:p>
            <a:endParaRPr lang="en-US" sz="2400" dirty="0" smtClean="0"/>
          </a:p>
          <a:p>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Forwarding</a:t>
            </a:r>
            <a:endParaRPr lang="en-US" dirty="0"/>
          </a:p>
        </p:txBody>
      </p:sp>
      <p:sp>
        <p:nvSpPr>
          <p:cNvPr id="3" name="Content Placeholder 2"/>
          <p:cNvSpPr>
            <a:spLocks noGrp="1"/>
          </p:cNvSpPr>
          <p:nvPr>
            <p:ph idx="1"/>
          </p:nvPr>
        </p:nvSpPr>
        <p:spPr/>
        <p:txBody>
          <a:bodyPr/>
          <a:lstStyle/>
          <a:p>
            <a:r>
              <a:rPr lang="en-US" b="1" dirty="0" smtClean="0"/>
              <a:t>Forwarding </a:t>
            </a:r>
          </a:p>
          <a:p>
            <a:pPr lvl="1"/>
            <a:r>
              <a:rPr lang="en-US" dirty="0" smtClean="0"/>
              <a:t>Even a caching name server does not necessarily perform the complete recursive lookup  itself , Instead it can forward some or all of the queries that are cannot satisfy from its  cache to another caching name server , commonly referred to as a </a:t>
            </a:r>
            <a:r>
              <a:rPr lang="en-US" dirty="0" err="1" smtClean="0"/>
              <a:t>forwarde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pPr algn="l" rtl="0"/>
            <a:r>
              <a:rPr lang="en-US" sz="1400" dirty="0" smtClean="0">
                <a:hlinkClick r:id="rId2"/>
              </a:rPr>
              <a:t>http://williams.comp.ncat.edu/IA_visualization_labs/security_visual_tools/SYNFloodDemo/SFattack.swf</a:t>
            </a:r>
            <a:endParaRPr lang="ar-SA" sz="1400" dirty="0" smtClean="0"/>
          </a:p>
          <a:p>
            <a:pPr algn="l" rtl="0"/>
            <a:r>
              <a:rPr lang="en-US" sz="1400" dirty="0" smtClean="0">
                <a:hlinkClick r:id="rId3"/>
              </a:rPr>
              <a:t>http://williams.comp.ncat.edu/IA_visualization_labs/security_visual_tools/SYNFloodDemo/Prevent.swf</a:t>
            </a:r>
            <a:endParaRPr lang="ar-SA" sz="1400" dirty="0" smtClean="0"/>
          </a:p>
          <a:p>
            <a:pPr algn="l" rtl="0"/>
            <a:r>
              <a:rPr lang="en-US" sz="1400" dirty="0" smtClean="0">
                <a:hlinkClick r:id="rId4"/>
              </a:rPr>
              <a:t>http://williams.comp.ncat.edu/IA_visualization_labs/security_visual_tools/SYNFloodDemo/Mainmenu.swf</a:t>
            </a:r>
            <a:endParaRPr lang="ar-SA" sz="1400" dirty="0" smtClean="0"/>
          </a:p>
          <a:p>
            <a:pPr algn="l" rtl="0"/>
            <a:r>
              <a:rPr lang="en-US" sz="1400" dirty="0" smtClean="0">
                <a:hlinkClick r:id="rId5"/>
              </a:rPr>
              <a:t>http://williams.comp.ncat.edu/IA_visualization_labs/security_visual_tools/packet_sniffer/packet_sniffer_demo.html</a:t>
            </a:r>
            <a:endParaRPr lang="ar-SA" sz="1400" dirty="0" smtClean="0"/>
          </a:p>
          <a:p>
            <a:pPr algn="l" rtl="0"/>
            <a:r>
              <a:rPr lang="en-US" sz="1400" dirty="0" smtClean="0">
                <a:hlinkClick r:id="rId6"/>
              </a:rPr>
              <a:t>http://scisweb.ulster.ac.uk/~kevin/com320/labs/wireshark/lab-DNS.pdf</a:t>
            </a:r>
            <a:endParaRPr lang="en-US" sz="1400" dirty="0" smtClean="0"/>
          </a:p>
          <a:p>
            <a:pPr algn="l" rtl="0"/>
            <a:r>
              <a:rPr lang="en-US" sz="1400" dirty="0" smtClean="0">
                <a:hlinkClick r:id="rId7"/>
              </a:rPr>
              <a:t>http://users.ece.gatech.edu/owen/Academic/ECE4112/Spring2004/lab3.pdf</a:t>
            </a:r>
            <a:endParaRPr lang="en-US" sz="1400" dirty="0" smtClean="0"/>
          </a:p>
          <a:p>
            <a:pPr algn="l" rtl="0"/>
            <a:r>
              <a:rPr lang="en-US" sz="1400" dirty="0" smtClean="0">
                <a:hlinkClick r:id="rId8"/>
              </a:rPr>
              <a:t>http://www.dev-point.com/vb/t302098.html</a:t>
            </a:r>
            <a:endParaRPr lang="en-US" sz="1400" dirty="0" smtClean="0"/>
          </a:p>
          <a:p>
            <a:pPr algn="l" rtl="0"/>
            <a:r>
              <a:rPr lang="en-US" sz="1400" dirty="0" smtClean="0">
                <a:hlinkClick r:id="rId9"/>
              </a:rPr>
              <a:t>http://www.cisco.com/c/dam/en/us/products/collateral/interfaces-modules/services-modules/prod_presentation0900aecd805c756c.pdf</a:t>
            </a:r>
            <a:endParaRPr lang="en-US" sz="1400" dirty="0" smtClean="0"/>
          </a:p>
          <a:p>
            <a:pPr algn="l" rtl="0"/>
            <a:r>
              <a:rPr lang="en-US" sz="1400" dirty="0" smtClean="0">
                <a:hlinkClick r:id="rId10"/>
              </a:rPr>
              <a:t>http://www.macs.hw.ac.uk/~hwloidl/Courses/F21CN/Labs/CryptoI/Crypto_Encryption.pdf</a:t>
            </a:r>
            <a:endParaRPr lang="en-US" sz="1400" dirty="0" smtClean="0"/>
          </a:p>
          <a:p>
            <a:pPr algn="l" rtl="0"/>
            <a:r>
              <a:rPr lang="en-US" sz="1400" dirty="0" smtClean="0">
                <a:hlinkClick r:id="rId11"/>
              </a:rPr>
              <a:t>http://blog.pluralsight.com/videos/ethical-hacking-how-to-create-a-dos-attack</a:t>
            </a:r>
            <a:endParaRPr lang="en-US" sz="1400" dirty="0" smtClean="0"/>
          </a:p>
          <a:p>
            <a:pPr algn="l" rtl="0"/>
            <a:endParaRPr lang="en-US" sz="1400" dirty="0" smtClean="0"/>
          </a:p>
          <a:p>
            <a:pPr algn="l" rtl="0"/>
            <a:endParaRPr lang="ar-SA"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0"/>
          </p:nvPr>
        </p:nvSpPr>
        <p:spPr>
          <a:xfrm>
            <a:off x="8162925" y="6400800"/>
            <a:ext cx="676275" cy="457200"/>
          </a:xfrm>
          <a:noFill/>
        </p:spPr>
        <p:txBody>
          <a:bodyPr/>
          <a:lstStyle/>
          <a:p>
            <a:r>
              <a:rPr lang="en-US" altLang="zh-CN"/>
              <a:t>5-</a:t>
            </a:r>
            <a:fld id="{D6AE5B94-A15D-4F5A-9D90-51E72709764F}" type="slidenum">
              <a:rPr lang="en-US" altLang="zh-CN"/>
              <a:pPr/>
              <a:t>3</a:t>
            </a:fld>
            <a:endParaRPr lang="en-US" altLang="zh-CN"/>
          </a:p>
        </p:txBody>
      </p:sp>
      <p:sp>
        <p:nvSpPr>
          <p:cNvPr id="8195" name="Rectangle 3"/>
          <p:cNvSpPr>
            <a:spLocks noGrp="1" noChangeArrowheads="1"/>
          </p:cNvSpPr>
          <p:nvPr>
            <p:ph type="title"/>
          </p:nvPr>
        </p:nvSpPr>
        <p:spPr>
          <a:xfrm>
            <a:off x="501650" y="241300"/>
            <a:ext cx="8191500" cy="901700"/>
          </a:xfrm>
        </p:spPr>
        <p:txBody>
          <a:bodyPr/>
          <a:lstStyle/>
          <a:p>
            <a:r>
              <a:rPr lang="en-US" altLang="zh-CN" sz="3600" smtClean="0">
                <a:ea typeface="宋体" pitchFamily="2" charset="-122"/>
              </a:rPr>
              <a:t>ARP: Address Resolution Protocol</a:t>
            </a:r>
            <a:endParaRPr lang="en-US" altLang="zh-CN" smtClean="0">
              <a:ea typeface="宋体" pitchFamily="2" charset="-122"/>
            </a:endParaRPr>
          </a:p>
        </p:txBody>
      </p:sp>
      <p:sp>
        <p:nvSpPr>
          <p:cNvPr id="399364" name="Rectangle 4"/>
          <p:cNvSpPr>
            <a:spLocks noGrp="1" noChangeArrowheads="1"/>
          </p:cNvSpPr>
          <p:nvPr>
            <p:ph type="body" idx="1"/>
          </p:nvPr>
        </p:nvSpPr>
        <p:spPr>
          <a:xfrm>
            <a:off x="4908550" y="1474788"/>
            <a:ext cx="3990975" cy="4648200"/>
          </a:xfrm>
        </p:spPr>
        <p:txBody>
          <a:bodyPr>
            <a:normAutofit fontScale="92500" lnSpcReduction="10000"/>
          </a:bodyPr>
          <a:lstStyle/>
          <a:p>
            <a:r>
              <a:rPr lang="en-US" altLang="zh-CN" smtClean="0">
                <a:ea typeface="宋体" pitchFamily="2" charset="-122"/>
              </a:rPr>
              <a:t>Each IP node (Host, Router) on LAN has  </a:t>
            </a:r>
            <a:r>
              <a:rPr lang="en-US" altLang="zh-CN" smtClean="0">
                <a:solidFill>
                  <a:srgbClr val="FF0000"/>
                </a:solidFill>
                <a:ea typeface="宋体" pitchFamily="2" charset="-122"/>
              </a:rPr>
              <a:t>ARP </a:t>
            </a:r>
            <a:r>
              <a:rPr lang="en-US" altLang="zh-CN" smtClean="0">
                <a:ea typeface="宋体" pitchFamily="2" charset="-122"/>
              </a:rPr>
              <a:t>table</a:t>
            </a:r>
          </a:p>
          <a:p>
            <a:r>
              <a:rPr lang="en-US" altLang="zh-CN" smtClean="0">
                <a:ea typeface="宋体" pitchFamily="2" charset="-122"/>
              </a:rPr>
              <a:t>ARP Table: IP/MAC address mappings for some LAN nodes</a:t>
            </a:r>
          </a:p>
          <a:p>
            <a:pPr>
              <a:buFont typeface="ZapfDingbats"/>
              <a:buNone/>
            </a:pPr>
            <a:r>
              <a:rPr lang="en-US" altLang="zh-CN" sz="1800" smtClean="0">
                <a:ea typeface="宋体" pitchFamily="2" charset="-122"/>
              </a:rPr>
              <a:t>    </a:t>
            </a:r>
            <a:r>
              <a:rPr lang="en-US" altLang="zh-CN" sz="1800" smtClean="0">
                <a:solidFill>
                  <a:srgbClr val="FF0000"/>
                </a:solidFill>
                <a:ea typeface="宋体" pitchFamily="2" charset="-122"/>
              </a:rPr>
              <a:t>&lt; IP address; MAC address; TTL&gt;</a:t>
            </a:r>
          </a:p>
          <a:p>
            <a:pPr lvl="1"/>
            <a:r>
              <a:rPr lang="en-US" altLang="zh-CN" sz="1600" smtClean="0">
                <a:ea typeface="宋体" pitchFamily="2" charset="-122"/>
              </a:rPr>
              <a:t> </a:t>
            </a:r>
            <a:r>
              <a:rPr lang="en-US" altLang="zh-CN" smtClean="0">
                <a:ea typeface="宋体" pitchFamily="2" charset="-122"/>
              </a:rPr>
              <a:t>TTL (Time To Live): time after which address mapping will be forgotten (typically 20 min)</a:t>
            </a:r>
          </a:p>
        </p:txBody>
      </p:sp>
      <p:grpSp>
        <p:nvGrpSpPr>
          <p:cNvPr id="2" name="Group 5"/>
          <p:cNvGrpSpPr>
            <a:grpSpLocks/>
          </p:cNvGrpSpPr>
          <p:nvPr/>
        </p:nvGrpSpPr>
        <p:grpSpPr bwMode="auto">
          <a:xfrm>
            <a:off x="230188" y="1487488"/>
            <a:ext cx="4343382" cy="1277937"/>
            <a:chOff x="297" y="3336"/>
            <a:chExt cx="2788" cy="805"/>
          </a:xfrm>
        </p:grpSpPr>
        <p:sp>
          <p:nvSpPr>
            <p:cNvPr id="8228" name="Text Box 6"/>
            <p:cNvSpPr txBox="1">
              <a:spLocks noChangeArrowheads="1"/>
            </p:cNvSpPr>
            <p:nvPr/>
          </p:nvSpPr>
          <p:spPr bwMode="auto">
            <a:xfrm>
              <a:off x="390" y="3350"/>
              <a:ext cx="2114" cy="582"/>
            </a:xfrm>
            <a:prstGeom prst="rect">
              <a:avLst/>
            </a:prstGeom>
            <a:noFill/>
            <a:ln w="9525">
              <a:noFill/>
              <a:miter lim="800000"/>
              <a:headEnd/>
              <a:tailEnd/>
            </a:ln>
          </p:spPr>
          <p:txBody>
            <a:bodyPr wrap="none">
              <a:spAutoFit/>
            </a:bodyPr>
            <a:lstStyle/>
            <a:p>
              <a:pPr algn="l" rtl="0"/>
              <a:r>
                <a:rPr lang="en-US" altLang="zh-CN" dirty="0">
                  <a:solidFill>
                    <a:srgbClr val="FF0000"/>
                  </a:solidFill>
                  <a:latin typeface="Comic Sans MS" pitchFamily="66" charset="0"/>
                  <a:ea typeface="宋体" pitchFamily="2" charset="-122"/>
                </a:rPr>
                <a:t>Question: how to determine</a:t>
              </a:r>
            </a:p>
            <a:p>
              <a:pPr algn="l" rtl="0"/>
              <a:r>
                <a:rPr lang="en-US" altLang="zh-CN" dirty="0">
                  <a:solidFill>
                    <a:srgbClr val="FF0000"/>
                  </a:solidFill>
                  <a:latin typeface="Comic Sans MS" pitchFamily="66" charset="0"/>
                  <a:ea typeface="宋体" pitchFamily="2" charset="-122"/>
                </a:rPr>
                <a:t>MAC address of host B when</a:t>
              </a:r>
            </a:p>
            <a:p>
              <a:pPr algn="l" rtl="0"/>
              <a:r>
                <a:rPr lang="en-US" altLang="zh-CN" dirty="0">
                  <a:solidFill>
                    <a:srgbClr val="FF0000"/>
                  </a:solidFill>
                  <a:latin typeface="Comic Sans MS" pitchFamily="66" charset="0"/>
                  <a:ea typeface="宋体" pitchFamily="2" charset="-122"/>
                </a:rPr>
                <a:t>knowing B’s IP address?</a:t>
              </a:r>
              <a:endParaRPr lang="en-US" altLang="zh-CN" dirty="0">
                <a:solidFill>
                  <a:srgbClr val="FF0000"/>
                </a:solidFill>
                <a:latin typeface="Times New Roman" pitchFamily="18" charset="0"/>
                <a:ea typeface="宋体" pitchFamily="2" charset="-122"/>
              </a:endParaRPr>
            </a:p>
          </p:txBody>
        </p:sp>
        <p:sp>
          <p:nvSpPr>
            <p:cNvPr id="8229" name="Rectangle 7"/>
            <p:cNvSpPr>
              <a:spLocks noChangeArrowheads="1"/>
            </p:cNvSpPr>
            <p:nvPr/>
          </p:nvSpPr>
          <p:spPr bwMode="auto">
            <a:xfrm>
              <a:off x="297" y="3336"/>
              <a:ext cx="2788" cy="805"/>
            </a:xfrm>
            <a:prstGeom prst="rect">
              <a:avLst/>
            </a:prstGeom>
            <a:noFill/>
            <a:ln w="28575">
              <a:solidFill>
                <a:srgbClr val="FF0000"/>
              </a:solidFill>
              <a:miter lim="800000"/>
              <a:headEnd/>
              <a:tailEnd/>
            </a:ln>
          </p:spPr>
          <p:txBody>
            <a:bodyPr wrap="none" anchor="ctr"/>
            <a:lstStyle/>
            <a:p>
              <a:endParaRPr lang="en-US"/>
            </a:p>
          </p:txBody>
        </p:sp>
      </p:grpSp>
      <p:graphicFrame>
        <p:nvGraphicFramePr>
          <p:cNvPr id="8198" name="Object 9"/>
          <p:cNvGraphicFramePr>
            <a:graphicFrameLocks noChangeAspect="1"/>
          </p:cNvGraphicFramePr>
          <p:nvPr/>
        </p:nvGraphicFramePr>
        <p:xfrm>
          <a:off x="2354263" y="3044825"/>
          <a:ext cx="415925" cy="387350"/>
        </p:xfrm>
        <a:graphic>
          <a:graphicData uri="http://schemas.openxmlformats.org/presentationml/2006/ole">
            <mc:AlternateContent xmlns:mc="http://schemas.openxmlformats.org/markup-compatibility/2006">
              <mc:Choice xmlns:v="urn:schemas-microsoft-com:vml" Requires="v">
                <p:oleObj spid="_x0000_s1034" name="Clip" r:id="rId4" imgW="1307263" imgH="1084139" progId="">
                  <p:embed/>
                </p:oleObj>
              </mc:Choice>
              <mc:Fallback>
                <p:oleObj name="Clip" r:id="rId4" imgW="1307263" imgH="1084139" progId="">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4263" y="3044825"/>
                        <a:ext cx="415925"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9" name="Freeform 10"/>
          <p:cNvSpPr>
            <a:spLocks/>
          </p:cNvSpPr>
          <p:nvPr/>
        </p:nvSpPr>
        <p:spPr bwMode="auto">
          <a:xfrm>
            <a:off x="1800225" y="3944938"/>
            <a:ext cx="1393825" cy="1525587"/>
          </a:xfrm>
          <a:custGeom>
            <a:avLst/>
            <a:gdLst>
              <a:gd name="T0" fmla="*/ 2147483647 w 1292"/>
              <a:gd name="T1" fmla="*/ 2147483647 h 1255"/>
              <a:gd name="T2" fmla="*/ 2147483647 w 1292"/>
              <a:gd name="T3" fmla="*/ 2147483647 h 1255"/>
              <a:gd name="T4" fmla="*/ 2147483647 w 1292"/>
              <a:gd name="T5" fmla="*/ 2147483647 h 1255"/>
              <a:gd name="T6" fmla="*/ 2147483647 w 1292"/>
              <a:gd name="T7" fmla="*/ 2147483647 h 1255"/>
              <a:gd name="T8" fmla="*/ 2147483647 w 1292"/>
              <a:gd name="T9" fmla="*/ 2147483647 h 1255"/>
              <a:gd name="T10" fmla="*/ 2147483647 w 1292"/>
              <a:gd name="T11" fmla="*/ 2147483647 h 1255"/>
              <a:gd name="T12" fmla="*/ 2147483647 w 1292"/>
              <a:gd name="T13" fmla="*/ 2147483647 h 1255"/>
              <a:gd name="T14" fmla="*/ 2147483647 w 1292"/>
              <a:gd name="T15" fmla="*/ 2147483647 h 1255"/>
              <a:gd name="T16" fmla="*/ 2147483647 w 1292"/>
              <a:gd name="T17" fmla="*/ 2147483647 h 1255"/>
              <a:gd name="T18" fmla="*/ 2147483647 w 1292"/>
              <a:gd name="T19" fmla="*/ 2147483647 h 1255"/>
              <a:gd name="T20" fmla="*/ 2147483647 w 1292"/>
              <a:gd name="T21" fmla="*/ 2147483647 h 1255"/>
              <a:gd name="T22" fmla="*/ 2147483647 w 1292"/>
              <a:gd name="T23" fmla="*/ 2147483647 h 12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92"/>
              <a:gd name="T37" fmla="*/ 0 h 1255"/>
              <a:gd name="T38" fmla="*/ 1292 w 1292"/>
              <a:gd name="T39" fmla="*/ 1255 h 12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00FFFF"/>
          </a:solidFill>
          <a:ln w="9525">
            <a:noFill/>
            <a:round/>
            <a:headEnd/>
            <a:tailEnd/>
          </a:ln>
        </p:spPr>
        <p:txBody>
          <a:bodyPr wrap="none" anchor="ctr"/>
          <a:lstStyle/>
          <a:p>
            <a:endParaRPr lang="en-US"/>
          </a:p>
        </p:txBody>
      </p:sp>
      <p:graphicFrame>
        <p:nvGraphicFramePr>
          <p:cNvPr id="8200" name="Object 11"/>
          <p:cNvGraphicFramePr>
            <a:graphicFrameLocks noChangeAspect="1"/>
          </p:cNvGraphicFramePr>
          <p:nvPr/>
        </p:nvGraphicFramePr>
        <p:xfrm>
          <a:off x="3852863" y="4397375"/>
          <a:ext cx="415925" cy="387350"/>
        </p:xfrm>
        <a:graphic>
          <a:graphicData uri="http://schemas.openxmlformats.org/presentationml/2006/ole">
            <mc:AlternateContent xmlns:mc="http://schemas.openxmlformats.org/markup-compatibility/2006">
              <mc:Choice xmlns:v="urn:schemas-microsoft-com:vml" Requires="v">
                <p:oleObj spid="_x0000_s1035" name="Clip" r:id="rId6" imgW="1307263" imgH="1084139" progId="">
                  <p:embed/>
                </p:oleObj>
              </mc:Choice>
              <mc:Fallback>
                <p:oleObj name="Clip" r:id="rId6" imgW="1307263" imgH="1084139" progId="">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2863" y="4397375"/>
                        <a:ext cx="415925"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1" name="Object 12"/>
          <p:cNvGraphicFramePr>
            <a:graphicFrameLocks noChangeAspect="1"/>
          </p:cNvGraphicFramePr>
          <p:nvPr/>
        </p:nvGraphicFramePr>
        <p:xfrm>
          <a:off x="2344738" y="5843588"/>
          <a:ext cx="415925" cy="387350"/>
        </p:xfrm>
        <a:graphic>
          <a:graphicData uri="http://schemas.openxmlformats.org/presentationml/2006/ole">
            <mc:AlternateContent xmlns:mc="http://schemas.openxmlformats.org/markup-compatibility/2006">
              <mc:Choice xmlns:v="urn:schemas-microsoft-com:vml" Requires="v">
                <p:oleObj spid="_x0000_s1036" name="Clip" r:id="rId7" imgW="1307263" imgH="1084139" progId="">
                  <p:embed/>
                </p:oleObj>
              </mc:Choice>
              <mc:Fallback>
                <p:oleObj name="Clip" r:id="rId7" imgW="1307263" imgH="1084139" progId="">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4738" y="5843588"/>
                        <a:ext cx="415925"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2" name="Object 13"/>
          <p:cNvGraphicFramePr>
            <a:graphicFrameLocks noChangeAspect="1"/>
          </p:cNvGraphicFramePr>
          <p:nvPr/>
        </p:nvGraphicFramePr>
        <p:xfrm>
          <a:off x="668338" y="4279900"/>
          <a:ext cx="415925" cy="387350"/>
        </p:xfrm>
        <a:graphic>
          <a:graphicData uri="http://schemas.openxmlformats.org/presentationml/2006/ole">
            <mc:AlternateContent xmlns:mc="http://schemas.openxmlformats.org/markup-compatibility/2006">
              <mc:Choice xmlns:v="urn:schemas-microsoft-com:vml" Requires="v">
                <p:oleObj spid="_x0000_s1037" name="Clip" r:id="rId8" imgW="1307263" imgH="1084139" progId="">
                  <p:embed/>
                </p:oleObj>
              </mc:Choice>
              <mc:Fallback>
                <p:oleObj name="Clip" r:id="rId8" imgW="1307263" imgH="1084139" progId="">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338" y="4279900"/>
                        <a:ext cx="415925"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3" name="Rectangle 14"/>
          <p:cNvSpPr>
            <a:spLocks noChangeArrowheads="1"/>
          </p:cNvSpPr>
          <p:nvPr/>
        </p:nvSpPr>
        <p:spPr bwMode="auto">
          <a:xfrm>
            <a:off x="3717925" y="4508500"/>
            <a:ext cx="18415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04" name="Rectangle 15"/>
          <p:cNvSpPr>
            <a:spLocks noChangeArrowheads="1"/>
          </p:cNvSpPr>
          <p:nvPr/>
        </p:nvSpPr>
        <p:spPr bwMode="auto">
          <a:xfrm>
            <a:off x="1041400" y="4371975"/>
            <a:ext cx="182563"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05" name="Rectangle 16"/>
          <p:cNvSpPr>
            <a:spLocks noChangeArrowheads="1"/>
          </p:cNvSpPr>
          <p:nvPr/>
        </p:nvSpPr>
        <p:spPr bwMode="auto">
          <a:xfrm>
            <a:off x="2540000" y="3413125"/>
            <a:ext cx="130175" cy="18891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06" name="Rectangle 17"/>
          <p:cNvSpPr>
            <a:spLocks noChangeArrowheads="1"/>
          </p:cNvSpPr>
          <p:nvPr/>
        </p:nvSpPr>
        <p:spPr bwMode="auto">
          <a:xfrm>
            <a:off x="2493963" y="5654675"/>
            <a:ext cx="130175" cy="1905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07" name="Line 18"/>
          <p:cNvSpPr>
            <a:spLocks noChangeShapeType="1"/>
          </p:cNvSpPr>
          <p:nvPr/>
        </p:nvSpPr>
        <p:spPr bwMode="auto">
          <a:xfrm>
            <a:off x="1219200" y="4449763"/>
            <a:ext cx="614363" cy="0"/>
          </a:xfrm>
          <a:prstGeom prst="line">
            <a:avLst/>
          </a:prstGeom>
          <a:noFill/>
          <a:ln w="9525">
            <a:solidFill>
              <a:schemeClr val="tx1"/>
            </a:solidFill>
            <a:round/>
            <a:headEnd/>
            <a:tailEnd/>
          </a:ln>
        </p:spPr>
        <p:txBody>
          <a:bodyPr wrap="none"/>
          <a:lstStyle/>
          <a:p>
            <a:endParaRPr lang="en-US"/>
          </a:p>
        </p:txBody>
      </p:sp>
      <p:sp>
        <p:nvSpPr>
          <p:cNvPr id="8208" name="Line 19"/>
          <p:cNvSpPr>
            <a:spLocks noChangeShapeType="1"/>
          </p:cNvSpPr>
          <p:nvPr/>
        </p:nvSpPr>
        <p:spPr bwMode="auto">
          <a:xfrm>
            <a:off x="2587625" y="3606800"/>
            <a:ext cx="0" cy="488950"/>
          </a:xfrm>
          <a:prstGeom prst="line">
            <a:avLst/>
          </a:prstGeom>
          <a:noFill/>
          <a:ln w="9525">
            <a:solidFill>
              <a:schemeClr val="tx1"/>
            </a:solidFill>
            <a:round/>
            <a:headEnd/>
            <a:tailEnd/>
          </a:ln>
        </p:spPr>
        <p:txBody>
          <a:bodyPr wrap="none"/>
          <a:lstStyle/>
          <a:p>
            <a:endParaRPr lang="en-US"/>
          </a:p>
        </p:txBody>
      </p:sp>
      <p:sp>
        <p:nvSpPr>
          <p:cNvPr id="8209" name="Line 20"/>
          <p:cNvSpPr>
            <a:spLocks noChangeShapeType="1"/>
          </p:cNvSpPr>
          <p:nvPr/>
        </p:nvSpPr>
        <p:spPr bwMode="auto">
          <a:xfrm flipH="1">
            <a:off x="3176588" y="4575175"/>
            <a:ext cx="542925" cy="0"/>
          </a:xfrm>
          <a:prstGeom prst="line">
            <a:avLst/>
          </a:prstGeom>
          <a:noFill/>
          <a:ln w="9525">
            <a:solidFill>
              <a:schemeClr val="tx1"/>
            </a:solidFill>
            <a:round/>
            <a:headEnd/>
            <a:tailEnd/>
          </a:ln>
        </p:spPr>
        <p:txBody>
          <a:bodyPr wrap="none"/>
          <a:lstStyle/>
          <a:p>
            <a:endParaRPr lang="en-US"/>
          </a:p>
        </p:txBody>
      </p:sp>
      <p:sp>
        <p:nvSpPr>
          <p:cNvPr id="8210" name="Line 21"/>
          <p:cNvSpPr>
            <a:spLocks noChangeShapeType="1"/>
          </p:cNvSpPr>
          <p:nvPr/>
        </p:nvSpPr>
        <p:spPr bwMode="auto">
          <a:xfrm flipV="1">
            <a:off x="2562225" y="5322888"/>
            <a:ext cx="0" cy="327025"/>
          </a:xfrm>
          <a:prstGeom prst="line">
            <a:avLst/>
          </a:prstGeom>
          <a:noFill/>
          <a:ln w="9525">
            <a:solidFill>
              <a:schemeClr val="tx1"/>
            </a:solidFill>
            <a:round/>
            <a:headEnd/>
            <a:tailEnd/>
          </a:ln>
        </p:spPr>
        <p:txBody>
          <a:bodyPr wrap="none"/>
          <a:lstStyle/>
          <a:p>
            <a:endParaRPr lang="en-US"/>
          </a:p>
        </p:txBody>
      </p:sp>
      <p:sp>
        <p:nvSpPr>
          <p:cNvPr id="8211" name="Text Box 22"/>
          <p:cNvSpPr txBox="1">
            <a:spLocks noChangeArrowheads="1"/>
          </p:cNvSpPr>
          <p:nvPr/>
        </p:nvSpPr>
        <p:spPr bwMode="auto">
          <a:xfrm>
            <a:off x="2806700" y="3389313"/>
            <a:ext cx="1898650"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1A-2F-BB-76-09-AD</a:t>
            </a:r>
          </a:p>
        </p:txBody>
      </p:sp>
      <p:sp>
        <p:nvSpPr>
          <p:cNvPr id="8212" name="Line 23"/>
          <p:cNvSpPr>
            <a:spLocks noChangeShapeType="1"/>
          </p:cNvSpPr>
          <p:nvPr/>
        </p:nvSpPr>
        <p:spPr bwMode="auto">
          <a:xfrm flipH="1" flipV="1">
            <a:off x="2674938" y="3490913"/>
            <a:ext cx="176212" cy="9525"/>
          </a:xfrm>
          <a:prstGeom prst="line">
            <a:avLst/>
          </a:prstGeom>
          <a:noFill/>
          <a:ln w="9525">
            <a:solidFill>
              <a:schemeClr val="tx1"/>
            </a:solidFill>
            <a:round/>
            <a:headEnd/>
            <a:tailEnd type="triangle" w="med" len="med"/>
          </a:ln>
        </p:spPr>
        <p:txBody>
          <a:bodyPr wrap="none"/>
          <a:lstStyle/>
          <a:p>
            <a:endParaRPr lang="en-US"/>
          </a:p>
        </p:txBody>
      </p:sp>
      <p:sp>
        <p:nvSpPr>
          <p:cNvPr id="8213" name="Line 24"/>
          <p:cNvSpPr>
            <a:spLocks noChangeShapeType="1"/>
          </p:cNvSpPr>
          <p:nvPr/>
        </p:nvSpPr>
        <p:spPr bwMode="auto">
          <a:xfrm flipV="1">
            <a:off x="3798888" y="4651375"/>
            <a:ext cx="0" cy="277813"/>
          </a:xfrm>
          <a:prstGeom prst="line">
            <a:avLst/>
          </a:prstGeom>
          <a:noFill/>
          <a:ln w="9525">
            <a:solidFill>
              <a:schemeClr val="tx1"/>
            </a:solidFill>
            <a:round/>
            <a:headEnd/>
            <a:tailEnd type="triangle" w="med" len="med"/>
          </a:ln>
        </p:spPr>
        <p:txBody>
          <a:bodyPr wrap="none"/>
          <a:lstStyle/>
          <a:p>
            <a:endParaRPr lang="en-US"/>
          </a:p>
        </p:txBody>
      </p:sp>
      <p:sp>
        <p:nvSpPr>
          <p:cNvPr id="8214" name="Text Box 25"/>
          <p:cNvSpPr txBox="1">
            <a:spLocks noChangeArrowheads="1"/>
          </p:cNvSpPr>
          <p:nvPr/>
        </p:nvSpPr>
        <p:spPr bwMode="auto">
          <a:xfrm>
            <a:off x="3384550" y="4943475"/>
            <a:ext cx="1900238"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58-23-D7-FA-20-B0</a:t>
            </a:r>
          </a:p>
        </p:txBody>
      </p:sp>
      <p:sp>
        <p:nvSpPr>
          <p:cNvPr id="8215" name="Line 26"/>
          <p:cNvSpPr>
            <a:spLocks noChangeShapeType="1"/>
          </p:cNvSpPr>
          <p:nvPr/>
        </p:nvSpPr>
        <p:spPr bwMode="auto">
          <a:xfrm flipH="1">
            <a:off x="2632075" y="5735638"/>
            <a:ext cx="246063" cy="0"/>
          </a:xfrm>
          <a:prstGeom prst="line">
            <a:avLst/>
          </a:prstGeom>
          <a:noFill/>
          <a:ln w="9525">
            <a:solidFill>
              <a:schemeClr val="tx1"/>
            </a:solidFill>
            <a:round/>
            <a:headEnd/>
            <a:tailEnd type="triangle" w="med" len="med"/>
          </a:ln>
        </p:spPr>
        <p:txBody>
          <a:bodyPr wrap="none"/>
          <a:lstStyle/>
          <a:p>
            <a:endParaRPr lang="en-US"/>
          </a:p>
        </p:txBody>
      </p:sp>
      <p:sp>
        <p:nvSpPr>
          <p:cNvPr id="8216" name="Text Box 27"/>
          <p:cNvSpPr txBox="1">
            <a:spLocks noChangeArrowheads="1"/>
          </p:cNvSpPr>
          <p:nvPr/>
        </p:nvSpPr>
        <p:spPr bwMode="auto">
          <a:xfrm>
            <a:off x="2921000" y="5651500"/>
            <a:ext cx="1795463"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0C-C4-11-6F-E3-98</a:t>
            </a:r>
          </a:p>
        </p:txBody>
      </p:sp>
      <p:sp>
        <p:nvSpPr>
          <p:cNvPr id="8217" name="Line 28"/>
          <p:cNvSpPr>
            <a:spLocks noChangeShapeType="1"/>
          </p:cNvSpPr>
          <p:nvPr/>
        </p:nvSpPr>
        <p:spPr bwMode="auto">
          <a:xfrm flipV="1">
            <a:off x="1130300" y="4524375"/>
            <a:ext cx="0" cy="277813"/>
          </a:xfrm>
          <a:prstGeom prst="line">
            <a:avLst/>
          </a:prstGeom>
          <a:noFill/>
          <a:ln w="9525">
            <a:solidFill>
              <a:schemeClr val="tx1"/>
            </a:solidFill>
            <a:round/>
            <a:headEnd/>
            <a:tailEnd type="triangle" w="med" len="med"/>
          </a:ln>
        </p:spPr>
        <p:txBody>
          <a:bodyPr wrap="none"/>
          <a:lstStyle/>
          <a:p>
            <a:endParaRPr lang="en-US"/>
          </a:p>
        </p:txBody>
      </p:sp>
      <p:sp>
        <p:nvSpPr>
          <p:cNvPr id="8218" name="Text Box 29"/>
          <p:cNvSpPr txBox="1">
            <a:spLocks noChangeArrowheads="1"/>
          </p:cNvSpPr>
          <p:nvPr/>
        </p:nvSpPr>
        <p:spPr bwMode="auto">
          <a:xfrm>
            <a:off x="0" y="4833938"/>
            <a:ext cx="1828800"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71-65-F7-2B-08-53</a:t>
            </a:r>
          </a:p>
        </p:txBody>
      </p:sp>
      <p:sp>
        <p:nvSpPr>
          <p:cNvPr id="8219" name="Text Box 30"/>
          <p:cNvSpPr txBox="1">
            <a:spLocks noChangeArrowheads="1"/>
          </p:cNvSpPr>
          <p:nvPr/>
        </p:nvSpPr>
        <p:spPr bwMode="auto">
          <a:xfrm>
            <a:off x="2012950" y="4435475"/>
            <a:ext cx="863600" cy="366713"/>
          </a:xfrm>
          <a:prstGeom prst="rect">
            <a:avLst/>
          </a:prstGeom>
          <a:noFill/>
          <a:ln w="9525">
            <a:noFill/>
            <a:miter lim="800000"/>
            <a:headEnd/>
            <a:tailEnd/>
          </a:ln>
        </p:spPr>
        <p:txBody>
          <a:bodyPr wrap="none">
            <a:spAutoFit/>
          </a:bodyPr>
          <a:lstStyle/>
          <a:p>
            <a:r>
              <a:rPr lang="en-US" altLang="zh-CN">
                <a:solidFill>
                  <a:schemeClr val="tx1"/>
                </a:solidFill>
                <a:latin typeface="Comic Sans MS" pitchFamily="66" charset="0"/>
                <a:ea typeface="宋体" pitchFamily="2" charset="-122"/>
              </a:rPr>
              <a:t>   LAN</a:t>
            </a:r>
          </a:p>
        </p:txBody>
      </p:sp>
      <p:sp>
        <p:nvSpPr>
          <p:cNvPr id="8220" name="Text Box 31"/>
          <p:cNvSpPr txBox="1">
            <a:spLocks noChangeArrowheads="1"/>
          </p:cNvSpPr>
          <p:nvPr/>
        </p:nvSpPr>
        <p:spPr bwMode="auto">
          <a:xfrm>
            <a:off x="230188" y="3790950"/>
            <a:ext cx="1260475"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237.196.7.23</a:t>
            </a:r>
          </a:p>
        </p:txBody>
      </p:sp>
      <p:sp>
        <p:nvSpPr>
          <p:cNvPr id="8221" name="Line 32"/>
          <p:cNvSpPr>
            <a:spLocks noChangeShapeType="1"/>
          </p:cNvSpPr>
          <p:nvPr/>
        </p:nvSpPr>
        <p:spPr bwMode="auto">
          <a:xfrm>
            <a:off x="876300" y="4043363"/>
            <a:ext cx="0" cy="246062"/>
          </a:xfrm>
          <a:prstGeom prst="line">
            <a:avLst/>
          </a:prstGeom>
          <a:noFill/>
          <a:ln w="9525">
            <a:solidFill>
              <a:schemeClr val="tx1"/>
            </a:solidFill>
            <a:round/>
            <a:headEnd/>
            <a:tailEnd type="triangle" w="med" len="med"/>
          </a:ln>
        </p:spPr>
        <p:txBody>
          <a:bodyPr wrap="none"/>
          <a:lstStyle/>
          <a:p>
            <a:endParaRPr lang="en-US"/>
          </a:p>
        </p:txBody>
      </p:sp>
      <p:sp>
        <p:nvSpPr>
          <p:cNvPr id="8222" name="Text Box 33"/>
          <p:cNvSpPr txBox="1">
            <a:spLocks noChangeArrowheads="1"/>
          </p:cNvSpPr>
          <p:nvPr/>
        </p:nvSpPr>
        <p:spPr bwMode="auto">
          <a:xfrm>
            <a:off x="2944813" y="2990850"/>
            <a:ext cx="1260475"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237.196.7.78</a:t>
            </a:r>
          </a:p>
        </p:txBody>
      </p:sp>
      <p:sp>
        <p:nvSpPr>
          <p:cNvPr id="8223" name="Line 34"/>
          <p:cNvSpPr>
            <a:spLocks noChangeShapeType="1"/>
          </p:cNvSpPr>
          <p:nvPr/>
        </p:nvSpPr>
        <p:spPr bwMode="auto">
          <a:xfrm flipH="1" flipV="1">
            <a:off x="2705100" y="3116263"/>
            <a:ext cx="282575" cy="12700"/>
          </a:xfrm>
          <a:prstGeom prst="line">
            <a:avLst/>
          </a:prstGeom>
          <a:noFill/>
          <a:ln w="9525">
            <a:solidFill>
              <a:schemeClr val="tx1"/>
            </a:solidFill>
            <a:round/>
            <a:headEnd/>
            <a:tailEnd type="triangle" w="med" len="med"/>
          </a:ln>
        </p:spPr>
        <p:txBody>
          <a:bodyPr wrap="none"/>
          <a:lstStyle/>
          <a:p>
            <a:endParaRPr lang="en-US"/>
          </a:p>
        </p:txBody>
      </p:sp>
      <p:sp>
        <p:nvSpPr>
          <p:cNvPr id="8224" name="Line 35"/>
          <p:cNvSpPr>
            <a:spLocks noChangeShapeType="1"/>
          </p:cNvSpPr>
          <p:nvPr/>
        </p:nvSpPr>
        <p:spPr bwMode="auto">
          <a:xfrm>
            <a:off x="4054475" y="4156075"/>
            <a:ext cx="0" cy="246063"/>
          </a:xfrm>
          <a:prstGeom prst="line">
            <a:avLst/>
          </a:prstGeom>
          <a:noFill/>
          <a:ln w="9525">
            <a:solidFill>
              <a:schemeClr val="tx1"/>
            </a:solidFill>
            <a:round/>
            <a:headEnd/>
            <a:tailEnd type="triangle" w="med" len="med"/>
          </a:ln>
        </p:spPr>
        <p:txBody>
          <a:bodyPr wrap="none"/>
          <a:lstStyle/>
          <a:p>
            <a:endParaRPr lang="en-US"/>
          </a:p>
        </p:txBody>
      </p:sp>
      <p:sp>
        <p:nvSpPr>
          <p:cNvPr id="8225" name="Text Box 36"/>
          <p:cNvSpPr txBox="1">
            <a:spLocks noChangeArrowheads="1"/>
          </p:cNvSpPr>
          <p:nvPr/>
        </p:nvSpPr>
        <p:spPr bwMode="auto">
          <a:xfrm>
            <a:off x="3444875" y="3890963"/>
            <a:ext cx="1231900"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237.196.7.14</a:t>
            </a:r>
          </a:p>
        </p:txBody>
      </p:sp>
      <p:sp>
        <p:nvSpPr>
          <p:cNvPr id="8226" name="Line 38"/>
          <p:cNvSpPr>
            <a:spLocks noChangeShapeType="1"/>
          </p:cNvSpPr>
          <p:nvPr/>
        </p:nvSpPr>
        <p:spPr bwMode="auto">
          <a:xfrm>
            <a:off x="2136775" y="6002338"/>
            <a:ext cx="231775" cy="0"/>
          </a:xfrm>
          <a:prstGeom prst="line">
            <a:avLst/>
          </a:prstGeom>
          <a:noFill/>
          <a:ln w="9525">
            <a:solidFill>
              <a:schemeClr val="tx1"/>
            </a:solidFill>
            <a:round/>
            <a:headEnd/>
            <a:tailEnd type="triangle" w="med" len="med"/>
          </a:ln>
        </p:spPr>
        <p:txBody>
          <a:bodyPr wrap="none"/>
          <a:lstStyle/>
          <a:p>
            <a:endParaRPr lang="en-US"/>
          </a:p>
        </p:txBody>
      </p:sp>
      <p:sp>
        <p:nvSpPr>
          <p:cNvPr id="8227" name="Text Box 39"/>
          <p:cNvSpPr txBox="1">
            <a:spLocks noChangeArrowheads="1"/>
          </p:cNvSpPr>
          <p:nvPr/>
        </p:nvSpPr>
        <p:spPr bwMode="auto">
          <a:xfrm>
            <a:off x="898525" y="5861050"/>
            <a:ext cx="1260475" cy="304800"/>
          </a:xfrm>
          <a:prstGeom prst="rect">
            <a:avLst/>
          </a:prstGeom>
          <a:noFill/>
          <a:ln w="9525">
            <a:noFill/>
            <a:miter lim="800000"/>
            <a:headEnd/>
            <a:tailEnd/>
          </a:ln>
        </p:spPr>
        <p:txBody>
          <a:bodyPr wrap="none">
            <a:spAutoFit/>
          </a:bodyPr>
          <a:lstStyle/>
          <a:p>
            <a:r>
              <a:rPr lang="en-US" altLang="zh-CN" sz="1400">
                <a:solidFill>
                  <a:schemeClr val="tx1"/>
                </a:solidFill>
                <a:latin typeface="Comic Sans MS" pitchFamily="66" charset="0"/>
                <a:ea typeface="宋体" pitchFamily="2" charset="-122"/>
              </a:rPr>
              <a:t>237.196.7.88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36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936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936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3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ARP</a:t>
            </a:r>
          </a:p>
        </p:txBody>
      </p:sp>
      <p:sp>
        <p:nvSpPr>
          <p:cNvPr id="16387" name="Rectangle 3"/>
          <p:cNvSpPr>
            <a:spLocks noGrp="1" noChangeArrowheads="1"/>
          </p:cNvSpPr>
          <p:nvPr>
            <p:ph idx="1"/>
          </p:nvPr>
        </p:nvSpPr>
        <p:spPr>
          <a:xfrm>
            <a:off x="457200" y="1916832"/>
            <a:ext cx="8003232" cy="4483968"/>
          </a:xfrm>
        </p:spPr>
        <p:txBody>
          <a:bodyPr>
            <a:normAutofit fontScale="92500" lnSpcReduction="10000"/>
          </a:bodyPr>
          <a:lstStyle/>
          <a:p>
            <a:pPr eaLnBrk="1" hangingPunct="1">
              <a:lnSpc>
                <a:spcPct val="90000"/>
              </a:lnSpc>
            </a:pPr>
            <a:r>
              <a:rPr lang="en-US" sz="1900" dirty="0" smtClean="0"/>
              <a:t>ARP works by </a:t>
            </a:r>
            <a:r>
              <a:rPr lang="en-US" sz="1900" dirty="0" smtClean="0">
                <a:solidFill>
                  <a:srgbClr val="009D00"/>
                </a:solidFill>
              </a:rPr>
              <a:t>broadcasting</a:t>
            </a:r>
            <a:r>
              <a:rPr lang="en-US" sz="1900" dirty="0" smtClean="0"/>
              <a:t> requests and caching responses for future use</a:t>
            </a:r>
          </a:p>
          <a:p>
            <a:pPr eaLnBrk="1" hangingPunct="1">
              <a:lnSpc>
                <a:spcPct val="90000"/>
              </a:lnSpc>
            </a:pPr>
            <a:r>
              <a:rPr lang="en-US" sz="1900" dirty="0" smtClean="0"/>
              <a:t>The protocol begins with a computer broadcasting a message of the form</a:t>
            </a:r>
          </a:p>
          <a:p>
            <a:pPr algn="ctr" eaLnBrk="1" hangingPunct="1">
              <a:lnSpc>
                <a:spcPct val="90000"/>
              </a:lnSpc>
              <a:buFont typeface="Arial" pitchFamily="34" charset="0"/>
              <a:buNone/>
            </a:pPr>
            <a:r>
              <a:rPr lang="en-US" sz="1900" dirty="0" smtClean="0">
                <a:solidFill>
                  <a:srgbClr val="009D00"/>
                </a:solidFill>
              </a:rPr>
              <a:t>who has &lt;IP address1&gt; tell &lt;IP address2&gt;</a:t>
            </a:r>
            <a:endParaRPr lang="en-US" sz="1900" dirty="0" smtClean="0"/>
          </a:p>
          <a:p>
            <a:pPr eaLnBrk="1" hangingPunct="1">
              <a:lnSpc>
                <a:spcPct val="90000"/>
              </a:lnSpc>
            </a:pPr>
            <a:r>
              <a:rPr lang="en-US" sz="2000" dirty="0" smtClean="0"/>
              <a:t>When the machine with </a:t>
            </a:r>
            <a:r>
              <a:rPr lang="en-US" sz="2000" dirty="0" smtClean="0">
                <a:solidFill>
                  <a:srgbClr val="009D00"/>
                </a:solidFill>
              </a:rPr>
              <a:t>&lt;IP address1&gt; </a:t>
            </a:r>
            <a:r>
              <a:rPr lang="en-US" sz="2000" dirty="0" smtClean="0"/>
              <a:t>or an ARP server receives this message, its broadcasts the response</a:t>
            </a:r>
          </a:p>
          <a:p>
            <a:pPr algn="ctr" eaLnBrk="1" hangingPunct="1">
              <a:lnSpc>
                <a:spcPct val="90000"/>
              </a:lnSpc>
              <a:buFont typeface="Arial" pitchFamily="34" charset="0"/>
              <a:buNone/>
            </a:pPr>
            <a:r>
              <a:rPr lang="en-US" sz="2000" dirty="0" smtClean="0">
                <a:solidFill>
                  <a:srgbClr val="009D00"/>
                </a:solidFill>
              </a:rPr>
              <a:t>&lt;IP address1&gt; is &lt;MAC address&gt;</a:t>
            </a:r>
            <a:endParaRPr lang="en-US" sz="2000" dirty="0" smtClean="0"/>
          </a:p>
          <a:p>
            <a:pPr eaLnBrk="1" hangingPunct="1">
              <a:lnSpc>
                <a:spcPct val="90000"/>
              </a:lnSpc>
            </a:pPr>
            <a:r>
              <a:rPr lang="en-US" sz="2000" dirty="0" smtClean="0"/>
              <a:t>The requestor’s IP address </a:t>
            </a:r>
            <a:r>
              <a:rPr lang="en-US" sz="2000" dirty="0" smtClean="0">
                <a:solidFill>
                  <a:srgbClr val="009D00"/>
                </a:solidFill>
              </a:rPr>
              <a:t>&lt;IP address2&gt;  </a:t>
            </a:r>
            <a:r>
              <a:rPr lang="en-US" sz="2000" dirty="0" smtClean="0"/>
              <a:t>is contained in the link header</a:t>
            </a:r>
          </a:p>
          <a:p>
            <a:pPr eaLnBrk="1" hangingPunct="1">
              <a:lnSpc>
                <a:spcPct val="90000"/>
              </a:lnSpc>
            </a:pPr>
            <a:r>
              <a:rPr lang="en-US" sz="1900" dirty="0" smtClean="0"/>
              <a:t>The Linux and Windows command </a:t>
            </a:r>
            <a:r>
              <a:rPr lang="en-US" sz="1900" dirty="0" err="1" smtClean="0">
                <a:solidFill>
                  <a:srgbClr val="009D00"/>
                </a:solidFill>
              </a:rPr>
              <a:t>arp</a:t>
            </a:r>
            <a:r>
              <a:rPr lang="en-US" sz="1900" dirty="0" smtClean="0">
                <a:solidFill>
                  <a:srgbClr val="009D00"/>
                </a:solidFill>
              </a:rPr>
              <a:t> - a</a:t>
            </a:r>
            <a:r>
              <a:rPr lang="en-US" sz="1900" dirty="0" smtClean="0">
                <a:solidFill>
                  <a:srgbClr val="0070C0"/>
                </a:solidFill>
              </a:rPr>
              <a:t> </a:t>
            </a:r>
            <a:r>
              <a:rPr lang="en-US" sz="1900" dirty="0" smtClean="0"/>
              <a:t>displays the ARP table </a:t>
            </a:r>
          </a:p>
          <a:p>
            <a:pPr lvl="1" eaLnBrk="1" hangingPunct="1">
              <a:lnSpc>
                <a:spcPct val="100000"/>
              </a:lnSpc>
              <a:buFont typeface="Arial" pitchFamily="34" charset="0"/>
              <a:buNone/>
            </a:pPr>
            <a:r>
              <a:rPr lang="en-US" sz="1500" dirty="0" smtClean="0">
                <a:latin typeface="Lucida Console" pitchFamily="49" charset="0"/>
              </a:rPr>
              <a:t>  </a:t>
            </a:r>
            <a:r>
              <a:rPr lang="en-US" sz="1500" dirty="0" smtClean="0">
                <a:solidFill>
                  <a:srgbClr val="009D00"/>
                </a:solidFill>
                <a:latin typeface="Lucida Console" pitchFamily="49" charset="0"/>
              </a:rPr>
              <a:t>Internet Address      Physical Address      Type</a:t>
            </a:r>
          </a:p>
          <a:p>
            <a:pPr lvl="1" eaLnBrk="1" hangingPunct="1">
              <a:lnSpc>
                <a:spcPct val="100000"/>
              </a:lnSpc>
              <a:buFont typeface="Arial" pitchFamily="34" charset="0"/>
              <a:buNone/>
            </a:pPr>
            <a:r>
              <a:rPr lang="en-US" sz="1500" dirty="0" smtClean="0">
                <a:latin typeface="Lucida Console" pitchFamily="49" charset="0"/>
              </a:rPr>
              <a:t>  128.148.31.1          00-00-0c-07-ac-00     dynamic</a:t>
            </a:r>
          </a:p>
          <a:p>
            <a:pPr lvl="1" eaLnBrk="1" hangingPunct="1">
              <a:lnSpc>
                <a:spcPct val="100000"/>
              </a:lnSpc>
              <a:buFont typeface="Arial" pitchFamily="34" charset="0"/>
              <a:buNone/>
            </a:pPr>
            <a:r>
              <a:rPr lang="en-US" sz="1500" dirty="0" smtClean="0">
                <a:latin typeface="Lucida Console" pitchFamily="49" charset="0"/>
              </a:rPr>
              <a:t>  128.148.31.15         00-0c-76-b2-d7-1d     dynamic</a:t>
            </a:r>
          </a:p>
          <a:p>
            <a:pPr lvl="1" eaLnBrk="1" hangingPunct="1">
              <a:lnSpc>
                <a:spcPct val="100000"/>
              </a:lnSpc>
              <a:buFont typeface="Arial" pitchFamily="34" charset="0"/>
              <a:buNone/>
            </a:pPr>
            <a:r>
              <a:rPr lang="en-US" sz="1500" dirty="0" smtClean="0">
                <a:latin typeface="Lucida Console" pitchFamily="49" charset="0"/>
              </a:rPr>
              <a:t>  128.148.31.71         00-0c-76-b2-d0-d2     dynamic</a:t>
            </a:r>
          </a:p>
          <a:p>
            <a:pPr lvl="1" eaLnBrk="1" hangingPunct="1">
              <a:lnSpc>
                <a:spcPct val="100000"/>
              </a:lnSpc>
              <a:buFont typeface="Arial" pitchFamily="34" charset="0"/>
              <a:buNone/>
            </a:pPr>
            <a:r>
              <a:rPr lang="en-US" sz="1500" dirty="0" smtClean="0">
                <a:latin typeface="Lucida Console" pitchFamily="49" charset="0"/>
              </a:rPr>
              <a:t>  128.148.31.75         00-0c-76-b2-d7-1d     dynamic</a:t>
            </a:r>
          </a:p>
          <a:p>
            <a:pPr lvl="1" eaLnBrk="1" hangingPunct="1">
              <a:lnSpc>
                <a:spcPct val="100000"/>
              </a:lnSpc>
              <a:buFont typeface="Arial" pitchFamily="34" charset="0"/>
              <a:buNone/>
            </a:pPr>
            <a:r>
              <a:rPr lang="en-US" sz="1500" dirty="0" smtClean="0">
                <a:latin typeface="Lucida Console" pitchFamily="49" charset="0"/>
              </a:rPr>
              <a:t>  128.148.31.102        00-22-0c-a3-e4-00     dynamic</a:t>
            </a:r>
          </a:p>
          <a:p>
            <a:pPr lvl="1" eaLnBrk="1" hangingPunct="1">
              <a:lnSpc>
                <a:spcPct val="100000"/>
              </a:lnSpc>
              <a:buFont typeface="Arial" pitchFamily="34" charset="0"/>
              <a:buNone/>
            </a:pPr>
            <a:r>
              <a:rPr lang="en-US" sz="1500" dirty="0" smtClean="0">
                <a:latin typeface="Lucida Console" pitchFamily="49" charset="0"/>
              </a:rPr>
              <a:t>  128.148.31.137        00-1d-92-b6-f1-a9     dynamic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p:txBody>
          <a:bodyPr/>
          <a:lstStyle/>
          <a:p>
            <a:r>
              <a:rPr lang="en-US" smtClean="0"/>
              <a:t>ARP Spoofing</a:t>
            </a:r>
          </a:p>
        </p:txBody>
      </p:sp>
      <p:sp>
        <p:nvSpPr>
          <p:cNvPr id="10243" name="Content Placeholder 5"/>
          <p:cNvSpPr>
            <a:spLocks noGrp="1"/>
          </p:cNvSpPr>
          <p:nvPr>
            <p:ph idx="1"/>
          </p:nvPr>
        </p:nvSpPr>
        <p:spPr/>
        <p:txBody>
          <a:bodyPr/>
          <a:lstStyle/>
          <a:p>
            <a:r>
              <a:rPr lang="en-US" smtClean="0"/>
              <a:t>The ARP table is updated whenever an ARP response is received</a:t>
            </a:r>
          </a:p>
          <a:p>
            <a:r>
              <a:rPr lang="en-US" smtClean="0"/>
              <a:t>Requests are not tracked</a:t>
            </a:r>
          </a:p>
          <a:p>
            <a:r>
              <a:rPr lang="en-US" smtClean="0"/>
              <a:t>ARP announcements are not authenticated</a:t>
            </a:r>
          </a:p>
          <a:p>
            <a:r>
              <a:rPr lang="en-US" smtClean="0"/>
              <a:t>Machines trust each other</a:t>
            </a:r>
          </a:p>
          <a:p>
            <a:r>
              <a:rPr lang="en-US" smtClean="0"/>
              <a:t>A rogue machine can spoof other machines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it-IT" sz="4000" smtClean="0"/>
              <a:t>ARP Poisoning (ARP Spoofing)</a:t>
            </a:r>
          </a:p>
        </p:txBody>
      </p:sp>
      <p:sp>
        <p:nvSpPr>
          <p:cNvPr id="24579" name="Rectangle 3"/>
          <p:cNvSpPr>
            <a:spLocks noGrp="1" noChangeArrowheads="1"/>
          </p:cNvSpPr>
          <p:nvPr>
            <p:ph idx="1"/>
          </p:nvPr>
        </p:nvSpPr>
        <p:spPr/>
        <p:txBody>
          <a:bodyPr/>
          <a:lstStyle/>
          <a:p>
            <a:pPr eaLnBrk="1" hangingPunct="1">
              <a:defRPr/>
            </a:pPr>
            <a:r>
              <a:rPr lang="en-US" sz="2800" dirty="0" smtClean="0"/>
              <a:t>According to the standard, almost all ARP implementations are stateless</a:t>
            </a:r>
          </a:p>
          <a:p>
            <a:pPr eaLnBrk="1" hangingPunct="1">
              <a:defRPr/>
            </a:pPr>
            <a:r>
              <a:rPr lang="en-US" sz="2800" dirty="0" smtClean="0"/>
              <a:t>An </a:t>
            </a:r>
            <a:r>
              <a:rPr lang="en-US" sz="2800" dirty="0" err="1" smtClean="0"/>
              <a:t>arp</a:t>
            </a:r>
            <a:r>
              <a:rPr lang="en-US" sz="2800" dirty="0" smtClean="0"/>
              <a:t> cache updates every time that it receives an </a:t>
            </a:r>
            <a:r>
              <a:rPr lang="en-US" sz="2800" dirty="0" err="1" smtClean="0"/>
              <a:t>arp</a:t>
            </a:r>
            <a:r>
              <a:rPr lang="en-US" sz="2800" dirty="0" smtClean="0"/>
              <a:t> reply… even if it did not send any </a:t>
            </a:r>
            <a:r>
              <a:rPr lang="en-US" sz="2800" dirty="0" err="1" smtClean="0"/>
              <a:t>arp</a:t>
            </a:r>
            <a:r>
              <a:rPr lang="en-US" sz="2800" dirty="0" smtClean="0"/>
              <a:t> request!</a:t>
            </a:r>
          </a:p>
          <a:p>
            <a:pPr eaLnBrk="1" hangingPunct="1">
              <a:defRPr/>
            </a:pPr>
            <a:r>
              <a:rPr lang="en-US" sz="2800" dirty="0" smtClean="0"/>
              <a:t>It is possible to “poison” an </a:t>
            </a:r>
            <a:r>
              <a:rPr lang="en-US" sz="2800" dirty="0" err="1" smtClean="0"/>
              <a:t>arp</a:t>
            </a:r>
            <a:r>
              <a:rPr lang="en-US" sz="2800" dirty="0" smtClean="0"/>
              <a:t> cache by sending </a:t>
            </a:r>
            <a:r>
              <a:rPr lang="en-US" sz="2800" dirty="0" smtClean="0">
                <a:solidFill>
                  <a:srgbClr val="FF0000"/>
                </a:solidFill>
              </a:rPr>
              <a:t>gratuitous </a:t>
            </a:r>
            <a:r>
              <a:rPr lang="en-US" sz="2800" dirty="0" err="1" smtClean="0">
                <a:solidFill>
                  <a:srgbClr val="FF0000"/>
                </a:solidFill>
              </a:rPr>
              <a:t>arp</a:t>
            </a:r>
            <a:r>
              <a:rPr lang="en-US" sz="2800" dirty="0" smtClean="0">
                <a:solidFill>
                  <a:srgbClr val="FF0000"/>
                </a:solidFill>
              </a:rPr>
              <a:t> replies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ARP Caches</a:t>
            </a:r>
          </a:p>
        </p:txBody>
      </p:sp>
      <p:sp>
        <p:nvSpPr>
          <p:cNvPr id="12291" name="modem"/>
          <p:cNvSpPr>
            <a:spLocks noEditPoints="1" noChangeArrowheads="1"/>
          </p:cNvSpPr>
          <p:nvPr/>
        </p:nvSpPr>
        <p:spPr bwMode="auto">
          <a:xfrm>
            <a:off x="1436688" y="3200400"/>
            <a:ext cx="849312" cy="406400"/>
          </a:xfrm>
          <a:custGeom>
            <a:avLst/>
            <a:gdLst>
              <a:gd name="T0" fmla="*/ 0 w 21600"/>
              <a:gd name="T1" fmla="*/ 645618423 h 21600"/>
              <a:gd name="T2" fmla="*/ 2147483647 w 21600"/>
              <a:gd name="T3" fmla="*/ 0 h 21600"/>
              <a:gd name="T4" fmla="*/ 2147483647 w 21600"/>
              <a:gd name="T5" fmla="*/ 0 h 21600"/>
              <a:gd name="T6" fmla="*/ 2147483647 w 21600"/>
              <a:gd name="T7" fmla="*/ 645618423 h 21600"/>
              <a:gd name="T8" fmla="*/ 2147483647 w 21600"/>
              <a:gd name="T9" fmla="*/ 2147483647 h 21600"/>
              <a:gd name="T10" fmla="*/ 0 w 21600"/>
              <a:gd name="T11" fmla="*/ 2147483647 h 21600"/>
              <a:gd name="T12" fmla="*/ 2147483647 w 21600"/>
              <a:gd name="T13" fmla="*/ 0 h 21600"/>
              <a:gd name="T14" fmla="*/ 2147483647 w 21600"/>
              <a:gd name="T15" fmla="*/ 2147483647 h 21600"/>
              <a:gd name="T16" fmla="*/ 0 w 21600"/>
              <a:gd name="T17" fmla="*/ 1676201090 h 21600"/>
              <a:gd name="T18" fmla="*/ 2147483647 w 21600"/>
              <a:gd name="T19" fmla="*/ 167620109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a:lstStyle/>
          <a:p>
            <a:endParaRPr lang="en-US"/>
          </a:p>
        </p:txBody>
      </p:sp>
      <p:cxnSp>
        <p:nvCxnSpPr>
          <p:cNvPr id="8" name="Straight Arrow Connector 7"/>
          <p:cNvCxnSpPr>
            <a:stCxn id="12291" idx="3"/>
            <a:endCxn id="14" idx="1"/>
          </p:cNvCxnSpPr>
          <p:nvPr/>
        </p:nvCxnSpPr>
        <p:spPr>
          <a:xfrm flipV="1">
            <a:off x="2286000" y="2819400"/>
            <a:ext cx="1676400" cy="477838"/>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293" name="laptop"/>
          <p:cNvSpPr>
            <a:spLocks noEditPoints="1" noChangeArrowheads="1"/>
          </p:cNvSpPr>
          <p:nvPr/>
        </p:nvSpPr>
        <p:spPr bwMode="auto">
          <a:xfrm>
            <a:off x="6858000" y="2971800"/>
            <a:ext cx="914400" cy="787400"/>
          </a:xfrm>
          <a:custGeom>
            <a:avLst/>
            <a:gdLst>
              <a:gd name="T0" fmla="*/ 2147483647 w 21600"/>
              <a:gd name="T1" fmla="*/ 0 h 21600"/>
              <a:gd name="T2" fmla="*/ 2147483647 w 21600"/>
              <a:gd name="T3" fmla="*/ 2147483647 h 21600"/>
              <a:gd name="T4" fmla="*/ 2147483647 w 21600"/>
              <a:gd name="T5" fmla="*/ 0 h 21600"/>
              <a:gd name="T6" fmla="*/ 2147483647 w 21600"/>
              <a:gd name="T7" fmla="*/ 2147483647 h 21600"/>
              <a:gd name="T8" fmla="*/ 2147483647 w 21600"/>
              <a:gd name="T9" fmla="*/ 0 h 21600"/>
              <a:gd name="T10" fmla="*/ 2147483647 w 21600"/>
              <a:gd name="T11" fmla="*/ 2147483647 h 21600"/>
              <a:gd name="T12" fmla="*/ 0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4445 w 21600"/>
              <a:gd name="T25" fmla="*/ 1858 h 21600"/>
              <a:gd name="T26" fmla="*/ 17311 w 21600"/>
              <a:gd name="T27" fmla="*/ 1232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p>
            <a:endParaRPr lang="en-US"/>
          </a:p>
        </p:txBody>
      </p:sp>
      <p:sp>
        <p:nvSpPr>
          <p:cNvPr id="12294" name="TextBox 9"/>
          <p:cNvSpPr txBox="1">
            <a:spLocks noChangeArrowheads="1"/>
          </p:cNvSpPr>
          <p:nvPr/>
        </p:nvSpPr>
        <p:spPr bwMode="auto">
          <a:xfrm>
            <a:off x="304800" y="2438400"/>
            <a:ext cx="2668588" cy="608013"/>
          </a:xfrm>
          <a:prstGeom prst="rect">
            <a:avLst/>
          </a:prstGeom>
          <a:noFill/>
          <a:ln w="9525">
            <a:noFill/>
            <a:miter lim="800000"/>
            <a:headEnd/>
            <a:tailEnd/>
          </a:ln>
        </p:spPr>
        <p:txBody>
          <a:bodyPr wrap="none">
            <a:spAutoFit/>
          </a:bodyPr>
          <a:lstStyle/>
          <a:p>
            <a:r>
              <a:rPr lang="en-US" sz="1800">
                <a:solidFill>
                  <a:schemeClr val="tx1"/>
                </a:solidFill>
              </a:rPr>
              <a:t>IP: 192.168.1.1</a:t>
            </a:r>
          </a:p>
          <a:p>
            <a:r>
              <a:rPr lang="en-US" sz="1800">
                <a:solidFill>
                  <a:schemeClr val="tx1"/>
                </a:solidFill>
              </a:rPr>
              <a:t>MAC: 00:11:22:33:44:01</a:t>
            </a:r>
          </a:p>
        </p:txBody>
      </p:sp>
      <p:sp>
        <p:nvSpPr>
          <p:cNvPr id="12295" name="TextBox 10"/>
          <p:cNvSpPr txBox="1">
            <a:spLocks noChangeArrowheads="1"/>
          </p:cNvSpPr>
          <p:nvPr/>
        </p:nvSpPr>
        <p:spPr bwMode="auto">
          <a:xfrm>
            <a:off x="6324600" y="2362200"/>
            <a:ext cx="2668588" cy="608013"/>
          </a:xfrm>
          <a:prstGeom prst="rect">
            <a:avLst/>
          </a:prstGeom>
          <a:noFill/>
          <a:ln w="9525">
            <a:noFill/>
            <a:miter lim="800000"/>
            <a:headEnd/>
            <a:tailEnd/>
          </a:ln>
        </p:spPr>
        <p:txBody>
          <a:bodyPr wrap="none">
            <a:spAutoFit/>
          </a:bodyPr>
          <a:lstStyle/>
          <a:p>
            <a:r>
              <a:rPr lang="en-US" sz="1800">
                <a:solidFill>
                  <a:schemeClr val="tx1"/>
                </a:solidFill>
              </a:rPr>
              <a:t>IP: 192.168.1.105</a:t>
            </a:r>
          </a:p>
          <a:p>
            <a:r>
              <a:rPr lang="en-US" sz="1800">
                <a:solidFill>
                  <a:schemeClr val="tx1"/>
                </a:solidFill>
              </a:rPr>
              <a:t>MAC: 00:11:22:33:44:02</a:t>
            </a:r>
          </a:p>
        </p:txBody>
      </p:sp>
      <p:graphicFrame>
        <p:nvGraphicFramePr>
          <p:cNvPr id="12" name="Table 11"/>
          <p:cNvGraphicFramePr>
            <a:graphicFrameLocks noGrp="1"/>
          </p:cNvGraphicFramePr>
          <p:nvPr/>
        </p:nvGraphicFramePr>
        <p:xfrm>
          <a:off x="309563" y="4000500"/>
          <a:ext cx="3271837" cy="609600"/>
        </p:xfrm>
        <a:graphic>
          <a:graphicData uri="http://schemas.openxmlformats.org/drawingml/2006/table">
            <a:tbl>
              <a:tblPr firstRow="1" bandRow="1">
                <a:tableStyleId>{00A15C55-8517-42AA-B614-E9B94910E393}</a:tableStyleId>
              </a:tblPr>
              <a:tblGrid>
                <a:gridCol w="1402216"/>
                <a:gridCol w="1869621"/>
              </a:tblGrid>
              <a:tr h="190500">
                <a:tc gridSpan="2">
                  <a:txBody>
                    <a:bodyPr/>
                    <a:lstStyle/>
                    <a:p>
                      <a:pPr algn="ctr"/>
                      <a:r>
                        <a:rPr lang="en-US" sz="1400" dirty="0" smtClean="0"/>
                        <a:t>ARP Cache</a:t>
                      </a:r>
                      <a:endParaRPr lang="en-US" sz="1400" dirty="0">
                        <a:solidFill>
                          <a:schemeClr val="tx1"/>
                        </a:solidFill>
                      </a:endParaRPr>
                    </a:p>
                  </a:txBody>
                  <a:tcPr marL="91456" marR="91456"/>
                </a:tc>
                <a:tc hMerge="1">
                  <a:txBody>
                    <a:bodyPr/>
                    <a:lstStyle/>
                    <a:p>
                      <a:endParaRPr lang="en-US" dirty="0"/>
                    </a:p>
                  </a:txBody>
                  <a:tcPr/>
                </a:tc>
              </a:tr>
              <a:tr h="190500">
                <a:tc>
                  <a:txBody>
                    <a:bodyPr/>
                    <a:lstStyle/>
                    <a:p>
                      <a:r>
                        <a:rPr lang="en-US" sz="1400" dirty="0" smtClean="0"/>
                        <a:t>192.168.1.105</a:t>
                      </a:r>
                      <a:endParaRPr lang="en-US" sz="1400" b="1" dirty="0"/>
                    </a:p>
                  </a:txBody>
                  <a:tcPr marL="91456" marR="91456"/>
                </a:tc>
                <a:tc>
                  <a:txBody>
                    <a:bodyPr/>
                    <a:lstStyle/>
                    <a:p>
                      <a:r>
                        <a:rPr lang="en-US" sz="1400" dirty="0" smtClean="0"/>
                        <a:t>00:11:22:33:44:02</a:t>
                      </a:r>
                      <a:endParaRPr lang="en-US" sz="1400" b="1" dirty="0"/>
                    </a:p>
                  </a:txBody>
                  <a:tcPr marL="91456" marR="91456"/>
                </a:tc>
              </a:tr>
            </a:tbl>
          </a:graphicData>
        </a:graphic>
      </p:graphicFrame>
      <p:graphicFrame>
        <p:nvGraphicFramePr>
          <p:cNvPr id="13" name="Table 12"/>
          <p:cNvGraphicFramePr>
            <a:graphicFrameLocks noGrp="1"/>
          </p:cNvGraphicFramePr>
          <p:nvPr/>
        </p:nvGraphicFramePr>
        <p:xfrm>
          <a:off x="5715000" y="4000500"/>
          <a:ext cx="3200400" cy="609600"/>
        </p:xfrm>
        <a:graphic>
          <a:graphicData uri="http://schemas.openxmlformats.org/drawingml/2006/table">
            <a:tbl>
              <a:tblPr firstRow="1" bandRow="1">
                <a:tableStyleId>{00A15C55-8517-42AA-B614-E9B94910E393}</a:tableStyleId>
              </a:tblPr>
              <a:tblGrid>
                <a:gridCol w="1371600"/>
                <a:gridCol w="1828800"/>
              </a:tblGrid>
              <a:tr h="190500">
                <a:tc gridSpan="2">
                  <a:txBody>
                    <a:bodyPr/>
                    <a:lstStyle/>
                    <a:p>
                      <a:pPr algn="ctr"/>
                      <a:r>
                        <a:rPr lang="en-US" sz="1400" dirty="0" smtClean="0"/>
                        <a:t>ARP Cache</a:t>
                      </a:r>
                      <a:endParaRPr lang="en-US" sz="1400" dirty="0">
                        <a:solidFill>
                          <a:schemeClr val="tx1"/>
                        </a:solidFill>
                      </a:endParaRPr>
                    </a:p>
                  </a:txBody>
                  <a:tcPr/>
                </a:tc>
                <a:tc hMerge="1">
                  <a:txBody>
                    <a:bodyPr/>
                    <a:lstStyle/>
                    <a:p>
                      <a:endParaRPr lang="en-US" dirty="0"/>
                    </a:p>
                  </a:txBody>
                  <a:tcPr/>
                </a:tc>
              </a:tr>
              <a:tr h="190500">
                <a:tc>
                  <a:txBody>
                    <a:bodyPr/>
                    <a:lstStyle/>
                    <a:p>
                      <a:r>
                        <a:rPr lang="en-US" sz="1400" dirty="0" smtClean="0"/>
                        <a:t>192.168.1.1</a:t>
                      </a:r>
                      <a:endParaRPr lang="en-US" sz="1400" b="1" dirty="0"/>
                    </a:p>
                  </a:txBody>
                  <a:tcPr/>
                </a:tc>
                <a:tc>
                  <a:txBody>
                    <a:bodyPr/>
                    <a:lstStyle/>
                    <a:p>
                      <a:r>
                        <a:rPr lang="en-US" sz="1400" dirty="0" smtClean="0"/>
                        <a:t>00:11:22:33:44:01</a:t>
                      </a:r>
                      <a:endParaRPr lang="en-US" sz="1400" b="1" dirty="0"/>
                    </a:p>
                  </a:txBody>
                  <a:tcPr/>
                </a:tc>
              </a:tr>
            </a:tbl>
          </a:graphicData>
        </a:graphic>
      </p:graphicFrame>
      <p:sp>
        <p:nvSpPr>
          <p:cNvPr id="14" name="Rectangle 13"/>
          <p:cNvSpPr/>
          <p:nvPr/>
        </p:nvSpPr>
        <p:spPr>
          <a:xfrm>
            <a:off x="3962400" y="2590800"/>
            <a:ext cx="1371600" cy="45720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en-US" dirty="0">
                <a:solidFill>
                  <a:srgbClr val="000000"/>
                </a:solidFill>
              </a:rPr>
              <a:t>Data</a:t>
            </a:r>
          </a:p>
        </p:txBody>
      </p:sp>
      <p:cxnSp>
        <p:nvCxnSpPr>
          <p:cNvPr id="15" name="Straight Arrow Connector 14"/>
          <p:cNvCxnSpPr>
            <a:stCxn id="12291" idx="9"/>
            <a:endCxn id="16" idx="1"/>
          </p:cNvCxnSpPr>
          <p:nvPr/>
        </p:nvCxnSpPr>
        <p:spPr>
          <a:xfrm flipV="1">
            <a:off x="2286000" y="3406775"/>
            <a:ext cx="1524000" cy="46038"/>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810000" y="3216275"/>
            <a:ext cx="1676400" cy="3810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en-US" sz="1200" dirty="0">
                <a:solidFill>
                  <a:schemeClr val="tx1"/>
                </a:solidFill>
              </a:rPr>
              <a:t>192.168.1.1 is at 00:11:22:33:44:01</a:t>
            </a:r>
          </a:p>
        </p:txBody>
      </p:sp>
      <p:cxnSp>
        <p:nvCxnSpPr>
          <p:cNvPr id="17" name="Straight Arrow Connector 16"/>
          <p:cNvCxnSpPr>
            <a:stCxn id="18" idx="3"/>
          </p:cNvCxnSpPr>
          <p:nvPr/>
        </p:nvCxnSpPr>
        <p:spPr>
          <a:xfrm flipV="1">
            <a:off x="5486400" y="3657600"/>
            <a:ext cx="1371600" cy="190500"/>
          </a:xfrm>
          <a:prstGeom prst="straightConnector1">
            <a:avLst/>
          </a:pr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810000" y="3657600"/>
            <a:ext cx="1676400" cy="3810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en-US" sz="1200" dirty="0">
                <a:solidFill>
                  <a:schemeClr val="tx1"/>
                </a:solidFill>
              </a:rPr>
              <a:t>192.168.1.105 is at 00:11:22:33:44:02</a:t>
            </a:r>
          </a:p>
        </p:txBody>
      </p:sp>
      <p:cxnSp>
        <p:nvCxnSpPr>
          <p:cNvPr id="19" name="Straight Arrow Connector 18"/>
          <p:cNvCxnSpPr>
            <a:stCxn id="16" idx="3"/>
          </p:cNvCxnSpPr>
          <p:nvPr/>
        </p:nvCxnSpPr>
        <p:spPr>
          <a:xfrm>
            <a:off x="5486400" y="3406775"/>
            <a:ext cx="1524000" cy="22225"/>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4" idx="3"/>
            <a:endCxn id="12293" idx="1"/>
          </p:cNvCxnSpPr>
          <p:nvPr/>
        </p:nvCxnSpPr>
        <p:spPr>
          <a:xfrm>
            <a:off x="5334000" y="2819400"/>
            <a:ext cx="1666875" cy="414338"/>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2291" idx="4"/>
            <a:endCxn id="18" idx="1"/>
          </p:cNvCxnSpPr>
          <p:nvPr/>
        </p:nvCxnSpPr>
        <p:spPr>
          <a:xfrm>
            <a:off x="2286000" y="3606800"/>
            <a:ext cx="1524000" cy="241300"/>
          </a:xfrm>
          <a:prstGeom prst="straightConnector1">
            <a:avLst/>
          </a:pr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327025"/>
            <a:ext cx="8397875" cy="685800"/>
          </a:xfrm>
        </p:spPr>
        <p:txBody>
          <a:bodyPr>
            <a:normAutofit fontScale="90000"/>
          </a:bodyPr>
          <a:lstStyle/>
          <a:p>
            <a:r>
              <a:rPr lang="en-US" sz="3600" smtClean="0"/>
              <a:t>Poisoned ARP Caches </a:t>
            </a:r>
            <a:br>
              <a:rPr lang="en-US" sz="3600" smtClean="0"/>
            </a:br>
            <a:r>
              <a:rPr lang="en-US" sz="3600" smtClean="0"/>
              <a:t>(man-in-the-middle attack)</a:t>
            </a:r>
          </a:p>
        </p:txBody>
      </p:sp>
      <p:sp>
        <p:nvSpPr>
          <p:cNvPr id="13315" name="modem"/>
          <p:cNvSpPr>
            <a:spLocks noEditPoints="1" noChangeArrowheads="1"/>
          </p:cNvSpPr>
          <p:nvPr/>
        </p:nvSpPr>
        <p:spPr bwMode="auto">
          <a:xfrm>
            <a:off x="2278063" y="4683125"/>
            <a:ext cx="850900" cy="406400"/>
          </a:xfrm>
          <a:custGeom>
            <a:avLst/>
            <a:gdLst>
              <a:gd name="T0" fmla="*/ 0 w 21600"/>
              <a:gd name="T1" fmla="*/ 645618423 h 21600"/>
              <a:gd name="T2" fmla="*/ 2147483647 w 21600"/>
              <a:gd name="T3" fmla="*/ 0 h 21600"/>
              <a:gd name="T4" fmla="*/ 2147483647 w 21600"/>
              <a:gd name="T5" fmla="*/ 0 h 21600"/>
              <a:gd name="T6" fmla="*/ 2147483647 w 21600"/>
              <a:gd name="T7" fmla="*/ 645618423 h 21600"/>
              <a:gd name="T8" fmla="*/ 2147483647 w 21600"/>
              <a:gd name="T9" fmla="*/ 2147483647 h 21600"/>
              <a:gd name="T10" fmla="*/ 0 w 21600"/>
              <a:gd name="T11" fmla="*/ 2147483647 h 21600"/>
              <a:gd name="T12" fmla="*/ 2147483647 w 21600"/>
              <a:gd name="T13" fmla="*/ 0 h 21600"/>
              <a:gd name="T14" fmla="*/ 2147483647 w 21600"/>
              <a:gd name="T15" fmla="*/ 2147483647 h 21600"/>
              <a:gd name="T16" fmla="*/ 0 w 21600"/>
              <a:gd name="T17" fmla="*/ 1676201090 h 21600"/>
              <a:gd name="T18" fmla="*/ 2147483647 w 21600"/>
              <a:gd name="T19" fmla="*/ 167620109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a:lstStyle/>
          <a:p>
            <a:endParaRPr lang="en-US">
              <a:solidFill>
                <a:sysClr val="windowText" lastClr="000000"/>
              </a:solidFill>
            </a:endParaRPr>
          </a:p>
        </p:txBody>
      </p:sp>
      <p:sp>
        <p:nvSpPr>
          <p:cNvPr id="13316" name="laptop"/>
          <p:cNvSpPr>
            <a:spLocks noEditPoints="1" noChangeArrowheads="1"/>
          </p:cNvSpPr>
          <p:nvPr/>
        </p:nvSpPr>
        <p:spPr bwMode="auto">
          <a:xfrm>
            <a:off x="6280150" y="4419600"/>
            <a:ext cx="914400" cy="787400"/>
          </a:xfrm>
          <a:custGeom>
            <a:avLst/>
            <a:gdLst>
              <a:gd name="T0" fmla="*/ 2147483647 w 21600"/>
              <a:gd name="T1" fmla="*/ 0 h 21600"/>
              <a:gd name="T2" fmla="*/ 2147483647 w 21600"/>
              <a:gd name="T3" fmla="*/ 2147483647 h 21600"/>
              <a:gd name="T4" fmla="*/ 2147483647 w 21600"/>
              <a:gd name="T5" fmla="*/ 0 h 21600"/>
              <a:gd name="T6" fmla="*/ 2147483647 w 21600"/>
              <a:gd name="T7" fmla="*/ 2147483647 h 21600"/>
              <a:gd name="T8" fmla="*/ 2147483647 w 21600"/>
              <a:gd name="T9" fmla="*/ 0 h 21600"/>
              <a:gd name="T10" fmla="*/ 2147483647 w 21600"/>
              <a:gd name="T11" fmla="*/ 2147483647 h 21600"/>
              <a:gd name="T12" fmla="*/ 0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4445 w 21600"/>
              <a:gd name="T25" fmla="*/ 1858 h 21600"/>
              <a:gd name="T26" fmla="*/ 17311 w 21600"/>
              <a:gd name="T27" fmla="*/ 1232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p>
            <a:endParaRPr lang="en-US">
              <a:solidFill>
                <a:sysClr val="windowText" lastClr="000000"/>
              </a:solidFill>
            </a:endParaRPr>
          </a:p>
        </p:txBody>
      </p:sp>
      <p:sp>
        <p:nvSpPr>
          <p:cNvPr id="8" name="laptop"/>
          <p:cNvSpPr>
            <a:spLocks noEditPoints="1" noChangeArrowheads="1"/>
          </p:cNvSpPr>
          <p:nvPr/>
        </p:nvSpPr>
        <p:spPr bwMode="auto">
          <a:xfrm>
            <a:off x="4265613" y="1752600"/>
            <a:ext cx="914400" cy="78740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n-US" dirty="0">
              <a:solidFill>
                <a:sysClr val="windowText" lastClr="000000"/>
              </a:solidFill>
            </a:endParaRPr>
          </a:p>
        </p:txBody>
      </p:sp>
      <p:cxnSp>
        <p:nvCxnSpPr>
          <p:cNvPr id="9" name="Straight Arrow Connector 8"/>
          <p:cNvCxnSpPr>
            <a:stCxn id="10" idx="2"/>
            <a:endCxn id="13315" idx="9"/>
          </p:cNvCxnSpPr>
          <p:nvPr/>
        </p:nvCxnSpPr>
        <p:spPr>
          <a:xfrm rot="5400000">
            <a:off x="2963069" y="4128294"/>
            <a:ext cx="973138" cy="641350"/>
          </a:xfrm>
          <a:prstGeom prst="straightConnector1">
            <a:avLst/>
          </a:prstGeom>
          <a:ln>
            <a:tailEnd type="arrow"/>
          </a:ln>
        </p:spPr>
        <p:style>
          <a:lnRef idx="1">
            <a:schemeClr val="accent6"/>
          </a:lnRef>
          <a:fillRef idx="2">
            <a:schemeClr val="accent6"/>
          </a:fillRef>
          <a:effectRef idx="1">
            <a:schemeClr val="accent6"/>
          </a:effectRef>
          <a:fontRef idx="minor">
            <a:schemeClr val="dk1"/>
          </a:fontRef>
        </p:style>
      </p:cxnSp>
      <p:sp>
        <p:nvSpPr>
          <p:cNvPr id="10" name="Rectangle 9"/>
          <p:cNvSpPr/>
          <p:nvPr/>
        </p:nvSpPr>
        <p:spPr>
          <a:xfrm>
            <a:off x="2894013" y="3505200"/>
            <a:ext cx="1752600" cy="4572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en-US" sz="1400" dirty="0">
                <a:solidFill>
                  <a:sysClr val="windowText" lastClr="000000"/>
                </a:solidFill>
              </a:rPr>
              <a:t>192.168.1.105 is at 00:11:22:33:44:03</a:t>
            </a:r>
          </a:p>
        </p:txBody>
      </p:sp>
      <p:graphicFrame>
        <p:nvGraphicFramePr>
          <p:cNvPr id="11" name="Table 10"/>
          <p:cNvGraphicFramePr>
            <a:graphicFrameLocks noGrp="1"/>
          </p:cNvGraphicFramePr>
          <p:nvPr/>
        </p:nvGraphicFramePr>
        <p:xfrm>
          <a:off x="5270500" y="5318125"/>
          <a:ext cx="3111500" cy="609600"/>
        </p:xfrm>
        <a:graphic>
          <a:graphicData uri="http://schemas.openxmlformats.org/drawingml/2006/table">
            <a:tbl>
              <a:tblPr firstRow="1" bandRow="1">
                <a:tableStyleId>{00A15C55-8517-42AA-B614-E9B94910E393}</a:tableStyleId>
              </a:tblPr>
              <a:tblGrid>
                <a:gridCol w="1333501"/>
                <a:gridCol w="1777999"/>
              </a:tblGrid>
              <a:tr h="190500">
                <a:tc gridSpan="2">
                  <a:txBody>
                    <a:bodyPr/>
                    <a:lstStyle/>
                    <a:p>
                      <a:pPr algn="ctr"/>
                      <a:r>
                        <a:rPr lang="en-US" sz="1400" dirty="0" smtClean="0"/>
                        <a:t>Poisoned ARP Cache</a:t>
                      </a:r>
                      <a:endParaRPr lang="en-US" sz="1400" dirty="0">
                        <a:solidFill>
                          <a:schemeClr val="tx1"/>
                        </a:solidFill>
                      </a:endParaRPr>
                    </a:p>
                  </a:txBody>
                  <a:tcPr marL="91451" marR="91451"/>
                </a:tc>
                <a:tc hMerge="1">
                  <a:txBody>
                    <a:bodyPr/>
                    <a:lstStyle/>
                    <a:p>
                      <a:endParaRPr lang="en-US" dirty="0"/>
                    </a:p>
                  </a:txBody>
                  <a:tcPr/>
                </a:tc>
              </a:tr>
              <a:tr h="190500">
                <a:tc>
                  <a:txBody>
                    <a:bodyPr/>
                    <a:lstStyle/>
                    <a:p>
                      <a:r>
                        <a:rPr lang="en-US" sz="1400" dirty="0" smtClean="0"/>
                        <a:t>192.168.1.1</a:t>
                      </a:r>
                      <a:endParaRPr lang="en-US" sz="1400" b="1" dirty="0"/>
                    </a:p>
                  </a:txBody>
                  <a:tcPr marL="91451" marR="91451"/>
                </a:tc>
                <a:tc>
                  <a:txBody>
                    <a:bodyPr/>
                    <a:lstStyle/>
                    <a:p>
                      <a:r>
                        <a:rPr lang="en-US" sz="1400" dirty="0" smtClean="0"/>
                        <a:t>00:11:22:33:44:03</a:t>
                      </a:r>
                      <a:endParaRPr lang="en-US" sz="1400" b="1" dirty="0"/>
                    </a:p>
                  </a:txBody>
                  <a:tcPr marL="91451" marR="91451"/>
                </a:tc>
              </a:tr>
            </a:tbl>
          </a:graphicData>
        </a:graphic>
      </p:graphicFrame>
      <p:graphicFrame>
        <p:nvGraphicFramePr>
          <p:cNvPr id="12" name="Table 11"/>
          <p:cNvGraphicFramePr>
            <a:graphicFrameLocks noGrp="1"/>
          </p:cNvGraphicFramePr>
          <p:nvPr/>
        </p:nvGraphicFramePr>
        <p:xfrm>
          <a:off x="1143000" y="5318125"/>
          <a:ext cx="3311525" cy="609600"/>
        </p:xfrm>
        <a:graphic>
          <a:graphicData uri="http://schemas.openxmlformats.org/drawingml/2006/table">
            <a:tbl>
              <a:tblPr firstRow="1" bandRow="1">
                <a:tableStyleId>{00A15C55-8517-42AA-B614-E9B94910E393}</a:tableStyleId>
              </a:tblPr>
              <a:tblGrid>
                <a:gridCol w="1419225"/>
                <a:gridCol w="1892300"/>
              </a:tblGrid>
              <a:tr h="190500">
                <a:tc gridSpan="2">
                  <a:txBody>
                    <a:bodyPr/>
                    <a:lstStyle/>
                    <a:p>
                      <a:pPr algn="ctr"/>
                      <a:r>
                        <a:rPr lang="en-US" sz="1400" dirty="0" smtClean="0"/>
                        <a:t>Poisoned</a:t>
                      </a:r>
                      <a:r>
                        <a:rPr lang="en-US" sz="1400" baseline="0" dirty="0" smtClean="0"/>
                        <a:t> </a:t>
                      </a:r>
                      <a:r>
                        <a:rPr lang="en-US" sz="1400" dirty="0" smtClean="0"/>
                        <a:t>ARP Cache</a:t>
                      </a:r>
                      <a:endParaRPr lang="en-US" sz="1400" dirty="0">
                        <a:solidFill>
                          <a:schemeClr val="tx1"/>
                        </a:solidFill>
                      </a:endParaRPr>
                    </a:p>
                  </a:txBody>
                  <a:tcPr marL="91431" marR="91431"/>
                </a:tc>
                <a:tc hMerge="1">
                  <a:txBody>
                    <a:bodyPr/>
                    <a:lstStyle/>
                    <a:p>
                      <a:endParaRPr lang="en-US" dirty="0"/>
                    </a:p>
                  </a:txBody>
                  <a:tcPr/>
                </a:tc>
              </a:tr>
              <a:tr h="190500">
                <a:tc>
                  <a:txBody>
                    <a:bodyPr/>
                    <a:lstStyle/>
                    <a:p>
                      <a:r>
                        <a:rPr lang="en-US" sz="1400" dirty="0" smtClean="0"/>
                        <a:t>192.168.1.105</a:t>
                      </a:r>
                      <a:endParaRPr lang="en-US" sz="1400" b="1" dirty="0"/>
                    </a:p>
                  </a:txBody>
                  <a:tcPr marL="91431" marR="91431"/>
                </a:tc>
                <a:tc>
                  <a:txBody>
                    <a:bodyPr/>
                    <a:lstStyle/>
                    <a:p>
                      <a:r>
                        <a:rPr lang="en-US" sz="1400" dirty="0" smtClean="0"/>
                        <a:t>00:11:22:33:44:03</a:t>
                      </a:r>
                      <a:endParaRPr lang="en-US" sz="1400" b="1" dirty="0"/>
                    </a:p>
                  </a:txBody>
                  <a:tcPr marL="91431" marR="91431"/>
                </a:tc>
              </a:tr>
            </a:tbl>
          </a:graphicData>
        </a:graphic>
      </p:graphicFrame>
      <p:sp>
        <p:nvSpPr>
          <p:cNvPr id="13" name="Rectangle 12"/>
          <p:cNvSpPr/>
          <p:nvPr/>
        </p:nvSpPr>
        <p:spPr>
          <a:xfrm>
            <a:off x="2514600" y="2438400"/>
            <a:ext cx="685800" cy="38100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en-US" sz="1800" dirty="0">
                <a:solidFill>
                  <a:sysClr val="windowText" lastClr="000000"/>
                </a:solidFill>
              </a:rPr>
              <a:t>Data</a:t>
            </a:r>
          </a:p>
        </p:txBody>
      </p:sp>
      <p:cxnSp>
        <p:nvCxnSpPr>
          <p:cNvPr id="14" name="Straight Arrow Connector 13"/>
          <p:cNvCxnSpPr>
            <a:stCxn id="13" idx="0"/>
            <a:endCxn id="8" idx="1"/>
          </p:cNvCxnSpPr>
          <p:nvPr/>
        </p:nvCxnSpPr>
        <p:spPr>
          <a:xfrm rot="5400000" flipH="1" flipV="1">
            <a:off x="3421063" y="1450975"/>
            <a:ext cx="423862" cy="1550988"/>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315" idx="6"/>
            <a:endCxn id="13" idx="2"/>
          </p:cNvCxnSpPr>
          <p:nvPr/>
        </p:nvCxnSpPr>
        <p:spPr>
          <a:xfrm flipV="1">
            <a:off x="2703513" y="2819400"/>
            <a:ext cx="153987" cy="1863725"/>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172200" y="2438400"/>
            <a:ext cx="685800" cy="38100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en-US" sz="1800" dirty="0">
                <a:solidFill>
                  <a:sysClr val="windowText" lastClr="000000"/>
                </a:solidFill>
              </a:rPr>
              <a:t>Data</a:t>
            </a:r>
          </a:p>
        </p:txBody>
      </p:sp>
      <p:cxnSp>
        <p:nvCxnSpPr>
          <p:cNvPr id="17" name="Straight Arrow Connector 16"/>
          <p:cNvCxnSpPr>
            <a:stCxn id="8" idx="3"/>
            <a:endCxn id="16" idx="0"/>
          </p:cNvCxnSpPr>
          <p:nvPr/>
        </p:nvCxnSpPr>
        <p:spPr>
          <a:xfrm>
            <a:off x="5041900" y="2014538"/>
            <a:ext cx="1473200" cy="423862"/>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6" idx="2"/>
            <a:endCxn id="13316" idx="4"/>
          </p:cNvCxnSpPr>
          <p:nvPr/>
        </p:nvCxnSpPr>
        <p:spPr>
          <a:xfrm rot="16200000" flipH="1">
            <a:off x="5826125" y="3508375"/>
            <a:ext cx="1600200" cy="222250"/>
          </a:xfrm>
          <a:prstGeom prst="straightConnector1">
            <a:avLst/>
          </a:prstGeom>
          <a:ln w="1905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8" idx="5"/>
            <a:endCxn id="10" idx="0"/>
          </p:cNvCxnSpPr>
          <p:nvPr/>
        </p:nvCxnSpPr>
        <p:spPr>
          <a:xfrm flipH="1">
            <a:off x="3770313" y="2540000"/>
            <a:ext cx="952500" cy="965200"/>
          </a:xfrm>
          <a:prstGeom prst="straightConnector1">
            <a:avLst/>
          </a:prstGeom>
          <a:ln>
            <a:tailEnd type="arrow"/>
          </a:ln>
        </p:spPr>
        <p:style>
          <a:lnRef idx="1">
            <a:schemeClr val="accent6"/>
          </a:lnRef>
          <a:fillRef idx="2">
            <a:schemeClr val="accent6"/>
          </a:fillRef>
          <a:effectRef idx="1">
            <a:schemeClr val="accent6"/>
          </a:effectRef>
          <a:fontRef idx="minor">
            <a:schemeClr val="dk1"/>
          </a:fontRef>
        </p:style>
      </p:cxnSp>
      <p:sp>
        <p:nvSpPr>
          <p:cNvPr id="20" name="Rectangle 19"/>
          <p:cNvSpPr/>
          <p:nvPr/>
        </p:nvSpPr>
        <p:spPr>
          <a:xfrm>
            <a:off x="4799013" y="3505200"/>
            <a:ext cx="1752600" cy="4572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en-US" sz="1400" dirty="0">
                <a:solidFill>
                  <a:sysClr val="windowText" lastClr="000000"/>
                </a:solidFill>
              </a:rPr>
              <a:t>192.168.1.1 is at 00:11:22:33:44:03</a:t>
            </a:r>
          </a:p>
        </p:txBody>
      </p:sp>
      <p:cxnSp>
        <p:nvCxnSpPr>
          <p:cNvPr id="21" name="Straight Arrow Connector 20"/>
          <p:cNvCxnSpPr>
            <a:stCxn id="8" idx="5"/>
            <a:endCxn id="20" idx="0"/>
          </p:cNvCxnSpPr>
          <p:nvPr/>
        </p:nvCxnSpPr>
        <p:spPr>
          <a:xfrm>
            <a:off x="4722813" y="2540000"/>
            <a:ext cx="952500" cy="965200"/>
          </a:xfrm>
          <a:prstGeom prst="straightConnector1">
            <a:avLst/>
          </a:prstGeom>
          <a:ln>
            <a:tailEnd type="arrow"/>
          </a:ln>
        </p:spPr>
        <p:style>
          <a:lnRef idx="1">
            <a:schemeClr val="accent6"/>
          </a:lnRef>
          <a:fillRef idx="2">
            <a:schemeClr val="accent6"/>
          </a:fillRef>
          <a:effectRef idx="1">
            <a:schemeClr val="accent6"/>
          </a:effectRef>
          <a:fontRef idx="minor">
            <a:schemeClr val="dk1"/>
          </a:fontRef>
        </p:style>
      </p:cxnSp>
      <p:cxnSp>
        <p:nvCxnSpPr>
          <p:cNvPr id="22" name="Straight Arrow Connector 21"/>
          <p:cNvCxnSpPr>
            <a:stCxn id="20" idx="2"/>
            <a:endCxn id="13316" idx="1"/>
          </p:cNvCxnSpPr>
          <p:nvPr/>
        </p:nvCxnSpPr>
        <p:spPr>
          <a:xfrm rot="16200000" flipH="1">
            <a:off x="5689600" y="3948113"/>
            <a:ext cx="719138" cy="747712"/>
          </a:xfrm>
          <a:prstGeom prst="straightConnector1">
            <a:avLst/>
          </a:prstGeom>
          <a:ln>
            <a:tailEnd type="arrow"/>
          </a:ln>
        </p:spPr>
        <p:style>
          <a:lnRef idx="1">
            <a:schemeClr val="accent6"/>
          </a:lnRef>
          <a:fillRef idx="2">
            <a:schemeClr val="accent6"/>
          </a:fillRef>
          <a:effectRef idx="1">
            <a:schemeClr val="accent6"/>
          </a:effectRef>
          <a:fontRef idx="minor">
            <a:schemeClr val="dk1"/>
          </a:fontRef>
        </p:style>
      </p:cxnSp>
      <p:sp>
        <p:nvSpPr>
          <p:cNvPr id="13350" name="TextBox 22"/>
          <p:cNvSpPr txBox="1">
            <a:spLocks noChangeArrowheads="1"/>
          </p:cNvSpPr>
          <p:nvPr/>
        </p:nvSpPr>
        <p:spPr bwMode="auto">
          <a:xfrm>
            <a:off x="523645" y="3886200"/>
            <a:ext cx="1960793" cy="646331"/>
          </a:xfrm>
          <a:prstGeom prst="rect">
            <a:avLst/>
          </a:prstGeom>
          <a:noFill/>
          <a:ln w="9525">
            <a:noFill/>
            <a:miter lim="800000"/>
            <a:headEnd/>
            <a:tailEnd/>
          </a:ln>
        </p:spPr>
        <p:txBody>
          <a:bodyPr wrap="none">
            <a:spAutoFit/>
          </a:bodyPr>
          <a:lstStyle/>
          <a:p>
            <a:r>
              <a:rPr lang="en-US" sz="1800">
                <a:solidFill>
                  <a:sysClr val="windowText" lastClr="000000"/>
                </a:solidFill>
              </a:rPr>
              <a:t>192.168.1.1</a:t>
            </a:r>
          </a:p>
          <a:p>
            <a:r>
              <a:rPr lang="en-US" sz="1800">
                <a:solidFill>
                  <a:sysClr val="windowText" lastClr="000000"/>
                </a:solidFill>
              </a:rPr>
              <a:t>00:11:22:33:44:01</a:t>
            </a:r>
          </a:p>
        </p:txBody>
      </p:sp>
      <p:sp>
        <p:nvSpPr>
          <p:cNvPr id="13351" name="TextBox 23"/>
          <p:cNvSpPr txBox="1">
            <a:spLocks noChangeArrowheads="1"/>
          </p:cNvSpPr>
          <p:nvPr/>
        </p:nvSpPr>
        <p:spPr bwMode="auto">
          <a:xfrm>
            <a:off x="6924445" y="3886200"/>
            <a:ext cx="1960793" cy="646331"/>
          </a:xfrm>
          <a:prstGeom prst="rect">
            <a:avLst/>
          </a:prstGeom>
          <a:noFill/>
          <a:ln w="9525">
            <a:noFill/>
            <a:miter lim="800000"/>
            <a:headEnd/>
            <a:tailEnd/>
          </a:ln>
        </p:spPr>
        <p:txBody>
          <a:bodyPr wrap="none">
            <a:spAutoFit/>
          </a:bodyPr>
          <a:lstStyle/>
          <a:p>
            <a:r>
              <a:rPr lang="en-US" sz="1800">
                <a:solidFill>
                  <a:sysClr val="windowText" lastClr="000000"/>
                </a:solidFill>
              </a:rPr>
              <a:t>192.168.1.105</a:t>
            </a:r>
          </a:p>
          <a:p>
            <a:r>
              <a:rPr lang="en-US" sz="1800">
                <a:solidFill>
                  <a:sysClr val="windowText" lastClr="000000"/>
                </a:solidFill>
              </a:rPr>
              <a:t>00:11:22:33:44:02</a:t>
            </a:r>
          </a:p>
        </p:txBody>
      </p:sp>
      <p:sp>
        <p:nvSpPr>
          <p:cNvPr id="41" name="TextBox 40"/>
          <p:cNvSpPr txBox="1"/>
          <p:nvPr/>
        </p:nvSpPr>
        <p:spPr>
          <a:xfrm>
            <a:off x="2411760" y="1556792"/>
            <a:ext cx="1960793" cy="646331"/>
          </a:xfrm>
          <a:prstGeom prst="rect">
            <a:avLst/>
          </a:prstGeom>
          <a:noFill/>
        </p:spPr>
        <p:txBody>
          <a:bodyPr wrap="none">
            <a:spAutoFit/>
          </a:bodyPr>
          <a:lstStyle/>
          <a:p>
            <a:pPr>
              <a:defRPr/>
            </a:pPr>
            <a:r>
              <a:rPr lang="en-US" sz="1800" dirty="0">
                <a:solidFill>
                  <a:sysClr val="windowText" lastClr="000000"/>
                </a:solidFill>
              </a:rPr>
              <a:t>192.168.1.106</a:t>
            </a:r>
          </a:p>
          <a:p>
            <a:pPr>
              <a:defRPr/>
            </a:pPr>
            <a:r>
              <a:rPr lang="en-US" sz="1800" dirty="0">
                <a:solidFill>
                  <a:sysClr val="windowText" lastClr="000000"/>
                </a:solidFill>
              </a:rPr>
              <a:t>00:11:22:33:44:03</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p:txBody>
          <a:bodyPr/>
          <a:lstStyle/>
          <a:p>
            <a:r>
              <a:rPr lang="en-US" smtClean="0"/>
              <a:t>ARP Spoofing</a:t>
            </a:r>
          </a:p>
        </p:txBody>
      </p:sp>
      <p:sp>
        <p:nvSpPr>
          <p:cNvPr id="23555" name="Content Placeholder 5"/>
          <p:cNvSpPr>
            <a:spLocks noGrp="1"/>
          </p:cNvSpPr>
          <p:nvPr>
            <p:ph idx="1"/>
          </p:nvPr>
        </p:nvSpPr>
        <p:spPr/>
        <p:txBody>
          <a:bodyPr/>
          <a:lstStyle/>
          <a:p>
            <a:r>
              <a:rPr lang="en-US" smtClean="0"/>
              <a:t>Using static entries solves the problem but it is almost impossible to manage!</a:t>
            </a:r>
          </a:p>
          <a:p>
            <a:endParaRPr lang="en-US" smtClean="0"/>
          </a:p>
          <a:p>
            <a:r>
              <a:rPr lang="en-US" smtClean="0"/>
              <a:t>Check multiple occurrence of the same MAC</a:t>
            </a:r>
          </a:p>
          <a:p>
            <a:pPr lvl="1"/>
            <a:r>
              <a:rPr lang="en-US" smtClean="0"/>
              <a:t>i.e., One MAC mapping to multiple IP addresses (see previous slide’s example)</a:t>
            </a:r>
          </a:p>
          <a:p>
            <a:endParaRPr lang="en-US" smtClean="0"/>
          </a:p>
          <a:p>
            <a:r>
              <a:rPr lang="en-US" smtClean="0"/>
              <a:t>Software detection solutions</a:t>
            </a:r>
          </a:p>
          <a:p>
            <a:pPr lvl="1"/>
            <a:r>
              <a:rPr lang="en-US" smtClean="0"/>
              <a:t>Anti-arpspoof, Xarp, Arpwatch</a:t>
            </a:r>
          </a:p>
          <a:p>
            <a:pPr>
              <a:buFont typeface="Wingdings" pitchFamily="2" charset="2"/>
              <a:buNone/>
            </a:pPr>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3">
      <a:dk1>
        <a:sysClr val="windowText" lastClr="000000"/>
      </a:dk1>
      <a:lt1>
        <a:sysClr val="window" lastClr="FFFFFF"/>
      </a:lt1>
      <a:dk2>
        <a:srgbClr val="775F55"/>
      </a:dk2>
      <a:lt2>
        <a:srgbClr val="EBDDC3"/>
      </a:lt2>
      <a:accent1>
        <a:srgbClr val="000000"/>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342</TotalTime>
  <Words>1135</Words>
  <Application>Microsoft Office PowerPoint</Application>
  <PresentationFormat>On-screen Show (4:3)</PresentationFormat>
  <Paragraphs>162</Paragraphs>
  <Slides>26</Slides>
  <Notes>3</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40" baseType="lpstr">
      <vt:lpstr>宋体</vt:lpstr>
      <vt:lpstr>Arial</vt:lpstr>
      <vt:lpstr>Calibri</vt:lpstr>
      <vt:lpstr>Comic Sans MS</vt:lpstr>
      <vt:lpstr>Lucida Console</vt:lpstr>
      <vt:lpstr>华文仿宋</vt:lpstr>
      <vt:lpstr>Times New Roman</vt:lpstr>
      <vt:lpstr>Tw Cen MT</vt:lpstr>
      <vt:lpstr>Wingdings</vt:lpstr>
      <vt:lpstr>Wingdings 2</vt:lpstr>
      <vt:lpstr>ZapfDingbats</vt:lpstr>
      <vt:lpstr>ヒラギノ角ゴ Pro W3</vt:lpstr>
      <vt:lpstr>Median</vt:lpstr>
      <vt:lpstr>Clip</vt:lpstr>
      <vt:lpstr>Man-in-the-Middle Attack Steganography</vt:lpstr>
      <vt:lpstr>MAC Addresses and ARP</vt:lpstr>
      <vt:lpstr>ARP: Address Resolution Protocol</vt:lpstr>
      <vt:lpstr>ARP</vt:lpstr>
      <vt:lpstr>ARP Spoofing</vt:lpstr>
      <vt:lpstr>ARP Poisoning (ARP Spoofing)</vt:lpstr>
      <vt:lpstr>ARP Caches</vt:lpstr>
      <vt:lpstr>Poisoned ARP Caches  (man-in-the-middle attack)</vt:lpstr>
      <vt:lpstr>ARP Spoofing</vt:lpstr>
      <vt:lpstr>Ettercap</vt:lpstr>
      <vt:lpstr>Lab objectives</vt:lpstr>
      <vt:lpstr>Steganography</vt:lpstr>
      <vt:lpstr>Steganography</vt:lpstr>
      <vt:lpstr>Lab objectives</vt:lpstr>
      <vt:lpstr>DNS Spoofing</vt:lpstr>
      <vt:lpstr>Domain names</vt:lpstr>
      <vt:lpstr>Domain zones</vt:lpstr>
      <vt:lpstr>Domain names and zones</vt:lpstr>
      <vt:lpstr>DNS</vt:lpstr>
      <vt:lpstr>PowerPoint Presentation</vt:lpstr>
      <vt:lpstr>Recursive vs. iterative</vt:lpstr>
      <vt:lpstr>PowerPoint Presentation</vt:lpstr>
      <vt:lpstr>Type </vt:lpstr>
      <vt:lpstr>DNS Caching</vt:lpstr>
      <vt:lpstr>DNS Forwarding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Asma</dc:creator>
  <cp:lastModifiedBy>Microsoft</cp:lastModifiedBy>
  <cp:revision>17</cp:revision>
  <dcterms:created xsi:type="dcterms:W3CDTF">2014-04-09T05:16:09Z</dcterms:created>
  <dcterms:modified xsi:type="dcterms:W3CDTF">2016-04-10T14:50:41Z</dcterms:modified>
</cp:coreProperties>
</file>