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54" autoAdjust="0"/>
    <p:restoredTop sz="94660"/>
  </p:normalViewPr>
  <p:slideViewPr>
    <p:cSldViewPr>
      <p:cViewPr varScale="1">
        <p:scale>
          <a:sx n="86" d="100"/>
          <a:sy n="86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CT1303 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Rehab </a:t>
            </a:r>
            <a:r>
              <a:rPr lang="en-US" dirty="0" err="1" smtClean="0"/>
              <a:t>AlFallaj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Stand-alone Hub:</a:t>
            </a:r>
          </a:p>
          <a:p>
            <a:pPr lvl="1"/>
            <a:r>
              <a:rPr lang="en-US" dirty="0" smtClean="0"/>
              <a:t>single products with a number of ports, used to connect number of devices.</a:t>
            </a:r>
          </a:p>
          <a:p>
            <a:pPr lvl="1"/>
            <a:r>
              <a:rPr lang="en-US" dirty="0" smtClean="0"/>
              <a:t>least expensive type of hub.</a:t>
            </a:r>
          </a:p>
          <a:p>
            <a:pPr lvl="1"/>
            <a:r>
              <a:rPr lang="en-US" dirty="0" smtClean="0"/>
              <a:t>best suited for small, independent workgroups, departments, or offices.</a:t>
            </a:r>
          </a:p>
          <a:p>
            <a:pPr lvl="1"/>
            <a:r>
              <a:rPr lang="en-US" dirty="0" smtClean="0"/>
              <a:t>fewer than 12 users per LAN. </a:t>
            </a:r>
          </a:p>
          <a:p>
            <a:r>
              <a:rPr lang="en-US" dirty="0" smtClean="0"/>
              <a:t>Stacked Hub:</a:t>
            </a:r>
          </a:p>
          <a:p>
            <a:pPr lvl="1"/>
            <a:r>
              <a:rPr lang="en-US" dirty="0" smtClean="0"/>
              <a:t>Several of hubs are "stacked" or connected together with short lengths of special cable.</a:t>
            </a:r>
          </a:p>
          <a:p>
            <a:pPr lvl="1"/>
            <a:r>
              <a:rPr lang="en-US" dirty="0" smtClean="0"/>
              <a:t>Ideal for who want to start with a minimal investment, but realize that the LAN will grow.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Hub:</a:t>
            </a:r>
          </a:p>
          <a:p>
            <a:pPr lvl="1"/>
            <a:r>
              <a:rPr lang="en-US" dirty="0" smtClean="0"/>
              <a:t>Like card cage with multiple card slots, each of which accepts a communications card, or module. Each module acts like a standalone hub</a:t>
            </a:r>
          </a:p>
          <a:p>
            <a:pPr lvl="1"/>
            <a:r>
              <a:rPr lang="en-US" dirty="0" smtClean="0"/>
              <a:t>Expandable by adding more cards.</a:t>
            </a:r>
          </a:p>
          <a:p>
            <a:pPr lvl="1"/>
            <a:r>
              <a:rPr lang="en-US" dirty="0" smtClean="0"/>
              <a:t>usually always have a management option.</a:t>
            </a:r>
          </a:p>
          <a:p>
            <a:pPr lvl="1"/>
            <a:r>
              <a:rPr lang="en-US" dirty="0" smtClean="0"/>
              <a:t>Modules supporting different types of network cabling, like coaxial  </a:t>
            </a:r>
          </a:p>
          <a:p>
            <a:pPr lvl="1"/>
            <a:r>
              <a:rPr lang="en-US" dirty="0" smtClean="0"/>
              <a:t>For a medium to large sized company.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Easy maintenance for the network and cables.</a:t>
            </a:r>
          </a:p>
          <a:p>
            <a:pPr lvl="1"/>
            <a:r>
              <a:rPr lang="en-US" dirty="0" smtClean="0"/>
              <a:t>Ensure continuity of network operation.</a:t>
            </a:r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If hub disabled or crashed, all the network will be stopped.</a:t>
            </a:r>
          </a:p>
          <a:p>
            <a:pPr lvl="1"/>
            <a:r>
              <a:rPr lang="en-US" dirty="0" smtClean="0"/>
              <a:t>Long cables needed to link devices to hubs.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34" t="42932" r="22133" b="21466"/>
          <a:stretch>
            <a:fillRect/>
          </a:stretch>
        </p:blipFill>
        <p:spPr bwMode="auto">
          <a:xfrm>
            <a:off x="3124200" y="4038600"/>
            <a:ext cx="5029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30261" t="30366" r="33745" b="44503"/>
          <a:stretch>
            <a:fillRect/>
          </a:stretch>
        </p:blipFill>
        <p:spPr bwMode="auto">
          <a:xfrm>
            <a:off x="381000" y="45720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Switch:</a:t>
            </a:r>
          </a:p>
          <a:p>
            <a:pPr lvl="1"/>
            <a:r>
              <a:rPr lang="en-US" dirty="0" smtClean="0"/>
              <a:t>Send the frame to the destination device only based on the </a:t>
            </a:r>
            <a:r>
              <a:rPr lang="en-US" b="1" dirty="0" smtClean="0">
                <a:solidFill>
                  <a:schemeClr val="accent1"/>
                </a:solidFill>
              </a:rPr>
              <a:t>physical address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Called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chemeClr val="accent1"/>
                </a:solidFill>
              </a:rPr>
              <a:t>Intelligent Hub.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Works in Data Link layer.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Decrees the traffic on the network.</a:t>
            </a:r>
          </a:p>
          <a:p>
            <a:pPr lvl="1"/>
            <a:r>
              <a:rPr lang="en-US" dirty="0" smtClean="0"/>
              <a:t>Nodes connected to a switch can expect an immediate 40%-60% increase in performance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7489" t="28272" r="25617" b="31937"/>
          <a:stretch>
            <a:fillRect/>
          </a:stretch>
        </p:blipFill>
        <p:spPr bwMode="auto">
          <a:xfrm>
            <a:off x="3048000" y="4779818"/>
            <a:ext cx="2743200" cy="207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Bridge:</a:t>
            </a:r>
          </a:p>
          <a:p>
            <a:pPr lvl="1"/>
            <a:r>
              <a:rPr lang="en-US" dirty="0" smtClean="0"/>
              <a:t>linking different LANs or LAN segments together.</a:t>
            </a:r>
          </a:p>
          <a:p>
            <a:pPr lvl="1"/>
            <a:r>
              <a:rPr lang="en-US" dirty="0" smtClean="0"/>
              <a:t>simpler and less expensive.</a:t>
            </a:r>
          </a:p>
          <a:p>
            <a:pPr lvl="1"/>
            <a:r>
              <a:rPr lang="en-US" dirty="0" smtClean="0"/>
              <a:t>Works in data link layer.</a:t>
            </a:r>
          </a:p>
          <a:p>
            <a:pPr lvl="1"/>
            <a:r>
              <a:rPr lang="en-US" dirty="0" smtClean="0"/>
              <a:t>Have a  local Routing table.</a:t>
            </a:r>
          </a:p>
          <a:p>
            <a:pPr lvl="1"/>
            <a:r>
              <a:rPr lang="en-US" dirty="0" smtClean="0"/>
              <a:t>Makes a simple do/don't decision on which packets to send across two segments they connect.</a:t>
            </a:r>
          </a:p>
          <a:p>
            <a:pPr lvl="1"/>
            <a:r>
              <a:rPr lang="en-US" dirty="0" smtClean="0"/>
              <a:t>Filtering is done based on the destination address of the packet.</a:t>
            </a:r>
          </a:p>
          <a:p>
            <a:pPr lvl="1"/>
            <a:r>
              <a:rPr lang="en-US" dirty="0" smtClean="0"/>
              <a:t>If a packet's destination is a station on the same segment where it originated, it is not forwarded, otherwise, it forwards it to the proper segment.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Bridge can link two different networks or segments with different protocols.</a:t>
            </a:r>
          </a:p>
          <a:p>
            <a:pPr lvl="1"/>
            <a:r>
              <a:rPr lang="en-US" dirty="0" smtClean="0"/>
              <a:t>Switch can link devices in only one same network and same protocol.</a:t>
            </a:r>
          </a:p>
          <a:p>
            <a:pPr lvl="1"/>
            <a:r>
              <a:rPr lang="en-US" dirty="0" smtClean="0"/>
              <a:t>Extend network distance.</a:t>
            </a:r>
          </a:p>
          <a:p>
            <a:pPr lvl="1"/>
            <a:r>
              <a:rPr lang="en-US" dirty="0" smtClean="0"/>
              <a:t>Enable two different network to be linked.</a:t>
            </a:r>
          </a:p>
          <a:p>
            <a:pPr lvl="1"/>
            <a:r>
              <a:rPr lang="en-US" dirty="0" smtClean="0"/>
              <a:t>Link different cables and transmission media.</a:t>
            </a:r>
          </a:p>
          <a:p>
            <a:pPr lvl="1"/>
            <a:r>
              <a:rPr lang="en-US" dirty="0" smtClean="0"/>
              <a:t>Divide the network to segments or parts to decrees the traffic/collisions in each segment\part.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bridge: </a:t>
            </a:r>
          </a:p>
          <a:p>
            <a:pPr lvl="1"/>
            <a:r>
              <a:rPr lang="en-US" dirty="0" smtClean="0"/>
              <a:t>Links two close networks. </a:t>
            </a:r>
          </a:p>
          <a:p>
            <a:r>
              <a:rPr lang="en-US" dirty="0" smtClean="0"/>
              <a:t>Remote bridge:</a:t>
            </a:r>
          </a:p>
          <a:p>
            <a:pPr lvl="1"/>
            <a:r>
              <a:rPr lang="en-US" dirty="0" smtClean="0"/>
              <a:t>Link networks far to each other, or not close, using some linking device: Modem, phone cabling.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7039" t="60733" r="10523" b="12042"/>
          <a:stretch>
            <a:fillRect/>
          </a:stretch>
        </p:blipFill>
        <p:spPr bwMode="auto">
          <a:xfrm>
            <a:off x="1447800" y="4267200"/>
            <a:ext cx="5410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456" t="23037" r="29100" b="22513"/>
          <a:stretch>
            <a:fillRect/>
          </a:stretch>
        </p:blipFill>
        <p:spPr bwMode="auto">
          <a:xfrm>
            <a:off x="2133600" y="1524000"/>
            <a:ext cx="4114800" cy="534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bridge works: </a:t>
            </a:r>
          </a:p>
          <a:p>
            <a:pPr lvl="1"/>
            <a:r>
              <a:rPr lang="en-US" dirty="0" smtClean="0"/>
              <a:t>Routing protocol.</a:t>
            </a:r>
          </a:p>
          <a:p>
            <a:pPr lvl="1"/>
            <a:r>
              <a:rPr lang="en-US" dirty="0" smtClean="0"/>
              <a:t>destination address.</a:t>
            </a:r>
          </a:p>
          <a:p>
            <a:pPr lvl="1"/>
            <a:r>
              <a:rPr lang="en-US" dirty="0" smtClean="0"/>
              <a:t>Routing table.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22133" t="37696" r="22134" b="24607"/>
          <a:stretch>
            <a:fillRect/>
          </a:stretch>
        </p:blipFill>
        <p:spPr bwMode="auto">
          <a:xfrm>
            <a:off x="1752600" y="327660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disallow looping:</a:t>
            </a:r>
          </a:p>
          <a:p>
            <a:pPr lvl="1"/>
            <a:r>
              <a:rPr lang="en-US" dirty="0" smtClean="0"/>
              <a:t>Spanning Tree algorithm is used.</a:t>
            </a:r>
          </a:p>
          <a:p>
            <a:pPr lvl="1"/>
            <a:r>
              <a:rPr lang="en-US" dirty="0" smtClean="0"/>
              <a:t>Logical tree of bridges and devices.</a:t>
            </a:r>
          </a:p>
          <a:p>
            <a:pPr lvl="1"/>
            <a:r>
              <a:rPr lang="en-US" dirty="0" smtClean="0"/>
              <a:t>Regardless of the physical topology of the network ( star, ring) logical tree will force the logical tree algorithm to find the destination devices without looping.</a:t>
            </a:r>
          </a:p>
          <a:p>
            <a:pPr lvl="1"/>
            <a:r>
              <a:rPr lang="en-US" dirty="0" smtClean="0"/>
              <a:t>Bridges always sends data of its devices to update their routing table continuously.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Network: </a:t>
            </a:r>
          </a:p>
          <a:p>
            <a:pPr lvl="1"/>
            <a:r>
              <a:rPr lang="en-US" dirty="0" smtClean="0"/>
              <a:t>Nodes:</a:t>
            </a:r>
          </a:p>
          <a:p>
            <a:pPr lvl="2"/>
            <a:r>
              <a:rPr lang="en-US" dirty="0" smtClean="0"/>
              <a:t>Service units: PC</a:t>
            </a:r>
          </a:p>
          <a:p>
            <a:pPr lvl="2"/>
            <a:r>
              <a:rPr lang="en-US" dirty="0" smtClean="0"/>
              <a:t>Interface processing Modules: it doesn’t generate data, but just it process it and do specific task to it: communication, connect, modulate, edit, justify signals etc … 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Router:</a:t>
            </a:r>
          </a:p>
          <a:p>
            <a:pPr lvl="1"/>
            <a:r>
              <a:rPr lang="en-US" dirty="0" smtClean="0"/>
              <a:t>Links Remote </a:t>
            </a:r>
            <a:r>
              <a:rPr lang="en-US" b="1" dirty="0" smtClean="0"/>
              <a:t>LAN</a:t>
            </a:r>
            <a:r>
              <a:rPr lang="en-US" dirty="0" smtClean="0"/>
              <a:t>s cross </a:t>
            </a:r>
            <a:r>
              <a:rPr lang="en-US" dirty="0" smtClean="0"/>
              <a:t>Wide </a:t>
            </a:r>
            <a:r>
              <a:rPr lang="en-US" dirty="0" smtClean="0"/>
              <a:t>Area Network </a:t>
            </a:r>
            <a:r>
              <a:rPr lang="en-US" b="1" dirty="0" smtClean="0"/>
              <a:t>WAN </a:t>
            </a:r>
            <a:r>
              <a:rPr lang="en-US" dirty="0" smtClean="0"/>
              <a:t>or Internet.</a:t>
            </a:r>
          </a:p>
          <a:p>
            <a:pPr lvl="1"/>
            <a:r>
              <a:rPr lang="en-US" dirty="0" smtClean="0"/>
              <a:t>complex and more expensive than bridges.</a:t>
            </a:r>
          </a:p>
          <a:p>
            <a:pPr lvl="1"/>
            <a:r>
              <a:rPr lang="en-US" dirty="0" smtClean="0"/>
              <a:t>Works in Network layer.</a:t>
            </a:r>
          </a:p>
          <a:p>
            <a:pPr lvl="1"/>
            <a:r>
              <a:rPr lang="en-US" dirty="0" smtClean="0"/>
              <a:t>use information within each packet to route it from one LAN to another.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Routers</a:t>
            </a:r>
            <a:r>
              <a:rPr lang="en-US" dirty="0" smtClean="0"/>
              <a:t> communicate with each other and share information that allows them to determine the best route through a complex network of many LANs.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Internetworking protocols are needed to allow Router to communicate with each other.</a:t>
            </a:r>
          </a:p>
          <a:p>
            <a:pPr lvl="1"/>
            <a:r>
              <a:rPr lang="en-US" dirty="0" smtClean="0"/>
              <a:t>Routing table based on Routing algorithms.</a:t>
            </a:r>
          </a:p>
          <a:p>
            <a:pPr lvl="1"/>
            <a:r>
              <a:rPr lang="en-US" dirty="0" smtClean="0"/>
              <a:t>Uses IP address </a:t>
            </a:r>
          </a:p>
          <a:p>
            <a:pPr lvl="2"/>
            <a:r>
              <a:rPr lang="en-US" dirty="0" smtClean="0"/>
              <a:t>Read destination address in packet header.</a:t>
            </a:r>
          </a:p>
          <a:p>
            <a:pPr lvl="2"/>
            <a:r>
              <a:rPr lang="en-US" dirty="0" smtClean="0"/>
              <a:t>Choose best routing path.</a:t>
            </a:r>
          </a:p>
          <a:p>
            <a:pPr lvl="2"/>
            <a:r>
              <a:rPr lang="en-US" dirty="0" smtClean="0"/>
              <a:t>Send to packets to destination or next router.</a:t>
            </a:r>
          </a:p>
          <a:p>
            <a:pPr lvl="1"/>
            <a:r>
              <a:rPr lang="en-US" dirty="0" smtClean="0"/>
              <a:t>Routing Algorithms are calculated by network engineers based on : </a:t>
            </a:r>
          </a:p>
          <a:p>
            <a:pPr lvl="2"/>
            <a:r>
              <a:rPr lang="en-US" dirty="0" smtClean="0"/>
              <a:t>Shortest path.</a:t>
            </a:r>
          </a:p>
          <a:p>
            <a:pPr lvl="2"/>
            <a:r>
              <a:rPr lang="en-US" dirty="0" smtClean="0"/>
              <a:t>Fastest path.</a:t>
            </a:r>
          </a:p>
          <a:p>
            <a:pPr lvl="2"/>
            <a:r>
              <a:rPr lang="en-US" dirty="0" smtClean="0"/>
              <a:t>Path with least traffic.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Routing tables can be Static or dynamic.</a:t>
            </a:r>
          </a:p>
          <a:p>
            <a:pPr lvl="1"/>
            <a:r>
              <a:rPr lang="en-US" dirty="0" smtClean="0"/>
              <a:t>Router uses Global Address to link devices to another device in WAN.</a:t>
            </a:r>
          </a:p>
          <a:p>
            <a:r>
              <a:rPr lang="en-US" dirty="0" smtClean="0"/>
              <a:t> data link layer data: Frames</a:t>
            </a:r>
          </a:p>
          <a:p>
            <a:pPr lvl="1"/>
            <a:r>
              <a:rPr lang="en-US" smtClean="0"/>
              <a:t>physical </a:t>
            </a:r>
            <a:r>
              <a:rPr lang="en-US" dirty="0" smtClean="0"/>
              <a:t>address is used. </a:t>
            </a:r>
          </a:p>
          <a:p>
            <a:r>
              <a:rPr lang="en-US" dirty="0" smtClean="0"/>
              <a:t>Network layer data: Packet</a:t>
            </a:r>
          </a:p>
          <a:p>
            <a:pPr lvl="1"/>
            <a:r>
              <a:rPr lang="en-US" dirty="0" smtClean="0"/>
              <a:t>Global address is used.</a:t>
            </a:r>
          </a:p>
          <a:p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 l="12845" t="55497" r="3556" b="25655"/>
          <a:stretch>
            <a:fillRect/>
          </a:stretch>
        </p:blipFill>
        <p:spPr bwMode="auto">
          <a:xfrm>
            <a:off x="990600" y="4876800"/>
            <a:ext cx="62484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00" t="20942" r="10523" b="23560"/>
          <a:stretch>
            <a:fillRect/>
          </a:stretch>
        </p:blipFill>
        <p:spPr bwMode="auto">
          <a:xfrm>
            <a:off x="762000" y="1752600"/>
            <a:ext cx="5981693" cy="452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 Service devices.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Devices that generate data.</a:t>
            </a:r>
          </a:p>
          <a:p>
            <a:r>
              <a:rPr lang="en-US" dirty="0" smtClean="0"/>
              <a:t>Servers:</a:t>
            </a:r>
          </a:p>
          <a:p>
            <a:pPr lvl="1"/>
            <a:r>
              <a:rPr lang="en-US" dirty="0" smtClean="0"/>
              <a:t>Fast.</a:t>
            </a:r>
          </a:p>
          <a:p>
            <a:pPr lvl="1"/>
            <a:r>
              <a:rPr lang="en-US" dirty="0" smtClean="0"/>
              <a:t>Processing capabilities.</a:t>
            </a:r>
          </a:p>
          <a:p>
            <a:pPr lvl="1"/>
            <a:r>
              <a:rPr lang="en-US" dirty="0" smtClean="0"/>
              <a:t>Storage; files, Software, databases, network O.S</a:t>
            </a:r>
          </a:p>
          <a:p>
            <a:pPr lvl="1"/>
            <a:r>
              <a:rPr lang="en-US" dirty="0" smtClean="0"/>
              <a:t>Manages  and control network.</a:t>
            </a:r>
          </a:p>
          <a:p>
            <a:pPr lvl="1"/>
            <a:r>
              <a:rPr lang="en-US" dirty="0" smtClean="0"/>
              <a:t>Interacts with other devices for data, services. </a:t>
            </a:r>
          </a:p>
          <a:p>
            <a:pPr lvl="1"/>
            <a:r>
              <a:rPr lang="en-US" dirty="0" smtClean="0"/>
              <a:t>Special operating systems that support network management: window NT, window 2000, window server 2008, windows server 2013, windows administrator.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 Service devices.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Printer servers.</a:t>
            </a:r>
          </a:p>
          <a:p>
            <a:pPr lvl="1"/>
            <a:r>
              <a:rPr lang="en-US" dirty="0" smtClean="0"/>
              <a:t>Manage printer attached to networks</a:t>
            </a:r>
          </a:p>
          <a:p>
            <a:r>
              <a:rPr lang="en-US" dirty="0" smtClean="0"/>
              <a:t>File servers.</a:t>
            </a:r>
          </a:p>
          <a:p>
            <a:pPr lvl="1"/>
            <a:r>
              <a:rPr lang="en-US" dirty="0" smtClean="0"/>
              <a:t>Store and manage files and folder.</a:t>
            </a:r>
          </a:p>
          <a:p>
            <a:r>
              <a:rPr lang="en-US" dirty="0" smtClean="0"/>
              <a:t>Application Server:</a:t>
            </a:r>
          </a:p>
          <a:p>
            <a:pPr lvl="1"/>
            <a:r>
              <a:rPr lang="en-US" dirty="0" smtClean="0"/>
              <a:t>Store and control applications used in networks.</a:t>
            </a:r>
          </a:p>
          <a:p>
            <a:r>
              <a:rPr lang="en-US" dirty="0" smtClean="0"/>
              <a:t>Peripheral server:</a:t>
            </a:r>
          </a:p>
          <a:p>
            <a:pPr lvl="1"/>
            <a:r>
              <a:rPr lang="en-US" dirty="0" smtClean="0"/>
              <a:t>Manage any types of attached devices; disk storage.</a:t>
            </a:r>
          </a:p>
          <a:p>
            <a:r>
              <a:rPr lang="en-US" dirty="0" smtClean="0"/>
              <a:t>Communication server:</a:t>
            </a:r>
          </a:p>
          <a:p>
            <a:pPr lvl="1"/>
            <a:r>
              <a:rPr lang="en-US" dirty="0" smtClean="0"/>
              <a:t>Manage any communication devices: modems, or connecting devices with outer devices using phone networking.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 Service devices.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5167" t="49215" r="27939" b="21466"/>
          <a:stretch>
            <a:fillRect/>
          </a:stretch>
        </p:blipFill>
        <p:spPr bwMode="auto">
          <a:xfrm>
            <a:off x="685800" y="2285999"/>
            <a:ext cx="6705600" cy="383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 Service devices.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Station: </a:t>
            </a:r>
          </a:p>
          <a:p>
            <a:pPr lvl="1"/>
            <a:r>
              <a:rPr lang="en-US" dirty="0" smtClean="0"/>
              <a:t>PC, Terminal, workstation.</a:t>
            </a:r>
          </a:p>
          <a:p>
            <a:pPr lvl="1"/>
            <a:r>
              <a:rPr lang="en-US" dirty="0" smtClean="0"/>
              <a:t>Less capabilities than servers.</a:t>
            </a:r>
          </a:p>
          <a:p>
            <a:pPr lvl="1"/>
            <a:r>
              <a:rPr lang="en-US" dirty="0" smtClean="0"/>
              <a:t>Usually clients are much more than servers.</a:t>
            </a:r>
          </a:p>
          <a:p>
            <a:pPr lvl="1"/>
            <a:r>
              <a:rPr lang="en-US" dirty="0" smtClean="0"/>
              <a:t>Usually client for one user.</a:t>
            </a:r>
          </a:p>
          <a:p>
            <a:pPr lvl="1"/>
            <a:r>
              <a:rPr lang="en-US" dirty="0" smtClean="0"/>
              <a:t>Connect to server to do some tasks.</a:t>
            </a:r>
          </a:p>
          <a:p>
            <a:pPr lvl="1"/>
            <a:r>
              <a:rPr lang="en-US" dirty="0" smtClean="0"/>
              <a:t>Client can be any operating system.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Interface Card (NIC):</a:t>
            </a:r>
          </a:p>
          <a:p>
            <a:pPr lvl="1"/>
            <a:r>
              <a:rPr lang="en-US" dirty="0" smtClean="0"/>
              <a:t>is to provide a physical link to a computer network: connects PCs, Workstations or any network device to the network.</a:t>
            </a:r>
          </a:p>
          <a:p>
            <a:pPr lvl="1"/>
            <a:r>
              <a:rPr lang="en-US" dirty="0" smtClean="0"/>
              <a:t>Flow control</a:t>
            </a:r>
          </a:p>
          <a:p>
            <a:pPr lvl="1"/>
            <a:r>
              <a:rPr lang="en-US" dirty="0" smtClean="0"/>
              <a:t>Control the interface between devices and transmission media  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2981" t="40838" r="30029" b="25654"/>
          <a:stretch>
            <a:fillRect/>
          </a:stretch>
        </p:blipFill>
        <p:spPr bwMode="auto">
          <a:xfrm>
            <a:off x="1447800" y="4343400"/>
            <a:ext cx="539014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 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ports based on the type of media.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981" t="35602" r="15932" b="17277"/>
          <a:stretch>
            <a:fillRect/>
          </a:stretch>
        </p:blipFill>
        <p:spPr bwMode="auto">
          <a:xfrm>
            <a:off x="1752600" y="2743200"/>
            <a:ext cx="396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NIC based on the bus used:</a:t>
            </a:r>
          </a:p>
          <a:p>
            <a:pPr lvl="1"/>
            <a:r>
              <a:rPr lang="en-US" dirty="0" smtClean="0"/>
              <a:t>Industry Standard Architecture </a:t>
            </a:r>
            <a:r>
              <a:rPr lang="en-US" b="1" dirty="0" smtClean="0"/>
              <a:t>ISA</a:t>
            </a:r>
            <a:r>
              <a:rPr lang="en-US" dirty="0" smtClean="0"/>
              <a:t> bus: </a:t>
            </a:r>
          </a:p>
          <a:p>
            <a:pPr lvl="2"/>
            <a:r>
              <a:rPr lang="en-US" sz="2400" dirty="0" smtClean="0">
                <a:solidFill>
                  <a:schemeClr val="tx2"/>
                </a:solidFill>
              </a:rPr>
              <a:t>8 bits</a:t>
            </a:r>
          </a:p>
          <a:p>
            <a:pPr lvl="1"/>
            <a:r>
              <a:rPr lang="en-US" dirty="0" smtClean="0"/>
              <a:t>Extended Industry Standard Architecture </a:t>
            </a:r>
            <a:r>
              <a:rPr lang="en-US" b="1" dirty="0" smtClean="0"/>
              <a:t>EISA </a:t>
            </a:r>
            <a:r>
              <a:rPr lang="en-US" dirty="0" smtClean="0"/>
              <a:t>bus:</a:t>
            </a:r>
          </a:p>
          <a:p>
            <a:pPr lvl="2"/>
            <a:r>
              <a:rPr lang="en-US" sz="2400" dirty="0" smtClean="0">
                <a:solidFill>
                  <a:schemeClr val="tx2"/>
                </a:solidFill>
              </a:rPr>
              <a:t>16 bits</a:t>
            </a:r>
          </a:p>
          <a:p>
            <a:pPr lvl="1"/>
            <a:r>
              <a:rPr lang="en-US" dirty="0" smtClean="0"/>
              <a:t>Peripheral Component Interconnect </a:t>
            </a:r>
            <a:r>
              <a:rPr lang="en-US" b="1" dirty="0" smtClean="0"/>
              <a:t>PCI </a:t>
            </a:r>
            <a:r>
              <a:rPr lang="en-US" dirty="0" smtClean="0"/>
              <a:t>bus</a:t>
            </a:r>
            <a:r>
              <a:rPr lang="en-US" b="1" dirty="0" smtClean="0"/>
              <a:t>:</a:t>
            </a:r>
          </a:p>
          <a:p>
            <a:pPr lvl="2"/>
            <a:r>
              <a:rPr lang="en-US" sz="2400" dirty="0" smtClean="0">
                <a:solidFill>
                  <a:schemeClr val="tx2"/>
                </a:solidFill>
              </a:rPr>
              <a:t>32 bits </a:t>
            </a:r>
          </a:p>
          <a:p>
            <a:r>
              <a:rPr lang="en-US" sz="3000" dirty="0" smtClean="0">
                <a:solidFill>
                  <a:schemeClr val="tx2"/>
                </a:solidFill>
              </a:rPr>
              <a:t>Logical Link Control</a:t>
            </a:r>
          </a:p>
          <a:p>
            <a:r>
              <a:rPr lang="en-US" sz="3000" dirty="0" smtClean="0">
                <a:solidFill>
                  <a:schemeClr val="tx2"/>
                </a:solidFill>
              </a:rPr>
              <a:t>Medium Access Control</a:t>
            </a:r>
            <a:endParaRPr lang="en-US" sz="3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NIC has unique serial number </a:t>
            </a:r>
            <a:r>
              <a:rPr lang="en-US" b="1" dirty="0" smtClean="0">
                <a:solidFill>
                  <a:schemeClr val="tx2"/>
                </a:solidFill>
              </a:rPr>
              <a:t>Physical Address. (48bit)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8650" t="32461" r="19811" b="24607"/>
          <a:stretch>
            <a:fillRect/>
          </a:stretch>
        </p:blipFill>
        <p:spPr bwMode="auto">
          <a:xfrm>
            <a:off x="1905000" y="2819400"/>
            <a:ext cx="453111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Repeater:</a:t>
            </a:r>
          </a:p>
          <a:p>
            <a:pPr lvl="1"/>
            <a:r>
              <a:rPr lang="en-US" dirty="0" smtClean="0"/>
              <a:t>To repeat and extend the distance a signal can travel by regenerating the signal.</a:t>
            </a:r>
          </a:p>
          <a:p>
            <a:pPr lvl="1"/>
            <a:r>
              <a:rPr lang="en-US" dirty="0" smtClean="0"/>
              <a:t>Extends network area.</a:t>
            </a:r>
          </a:p>
          <a:p>
            <a:pPr lvl="1"/>
            <a:r>
              <a:rPr lang="en-US" dirty="0" smtClean="0"/>
              <a:t>Improves the signal.</a:t>
            </a:r>
          </a:p>
          <a:p>
            <a:pPr lvl="1"/>
            <a:r>
              <a:rPr lang="en-US" dirty="0" smtClean="0"/>
              <a:t>Works in physical layer.</a:t>
            </a:r>
          </a:p>
          <a:p>
            <a:pPr lvl="1"/>
            <a:r>
              <a:rPr lang="en-US" dirty="0" smtClean="0"/>
              <a:t>It does </a:t>
            </a:r>
            <a:r>
              <a:rPr lang="en-US" b="1" dirty="0" smtClean="0">
                <a:solidFill>
                  <a:schemeClr val="tx2"/>
                </a:solidFill>
              </a:rPr>
              <a:t>NOT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see the packet data.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5617" t="36649" r="26778" b="39267"/>
          <a:stretch>
            <a:fillRect/>
          </a:stretch>
        </p:blipFill>
        <p:spPr bwMode="auto">
          <a:xfrm>
            <a:off x="2362200" y="4558990"/>
            <a:ext cx="3962400" cy="222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HUB:</a:t>
            </a:r>
          </a:p>
          <a:p>
            <a:pPr lvl="1"/>
            <a:r>
              <a:rPr lang="en-US" dirty="0" smtClean="0"/>
              <a:t>A central device in a star topology that provides a common connection among the nodes.</a:t>
            </a:r>
          </a:p>
          <a:p>
            <a:pPr lvl="1"/>
            <a:r>
              <a:rPr lang="en-US" dirty="0" smtClean="0"/>
              <a:t>Broadcast the signal to all the ports\PCs connected to.</a:t>
            </a:r>
          </a:p>
          <a:p>
            <a:pPr lvl="1"/>
            <a:r>
              <a:rPr lang="en-US" dirty="0" smtClean="0"/>
              <a:t>Called: Multiport Repeater or Multi Access Unit.</a:t>
            </a:r>
          </a:p>
          <a:p>
            <a:pPr lvl="1"/>
            <a:r>
              <a:rPr lang="en-US" dirty="0" smtClean="0"/>
              <a:t>Works on physical layer.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8650" t="42932" r="23295" b="16230"/>
          <a:stretch>
            <a:fillRect/>
          </a:stretch>
        </p:blipFill>
        <p:spPr bwMode="auto">
          <a:xfrm>
            <a:off x="4400062" y="4114800"/>
            <a:ext cx="351692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devices:</a:t>
            </a:r>
            <a:br>
              <a:rPr lang="en-US" dirty="0" smtClean="0"/>
            </a:br>
            <a:r>
              <a:rPr lang="en-US" dirty="0" smtClean="0"/>
              <a:t>interface processing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Cheap. </a:t>
            </a:r>
          </a:p>
          <a:p>
            <a:pPr lvl="1"/>
            <a:r>
              <a:rPr lang="en-US" dirty="0" smtClean="0"/>
              <a:t>Economical way to build a cheap network.</a:t>
            </a:r>
          </a:p>
          <a:p>
            <a:pPr lvl="1"/>
            <a:r>
              <a:rPr lang="en-US" dirty="0" smtClean="0"/>
              <a:t>Builds a simple network.</a:t>
            </a:r>
          </a:p>
          <a:p>
            <a:pPr lvl="1"/>
            <a:r>
              <a:rPr lang="en-US" dirty="0" smtClean="0"/>
              <a:t>Makes network maintenance easy.</a:t>
            </a:r>
          </a:p>
          <a:p>
            <a:r>
              <a:rPr lang="en-US" dirty="0" smtClean="0"/>
              <a:t>Active Hub:</a:t>
            </a:r>
          </a:p>
          <a:p>
            <a:pPr lvl="1"/>
            <a:r>
              <a:rPr lang="en-US" dirty="0" smtClean="0"/>
              <a:t>Regenerating and amplifying the signal before resending it to all the ports.</a:t>
            </a:r>
          </a:p>
          <a:p>
            <a:r>
              <a:rPr lang="en-US" dirty="0" smtClean="0"/>
              <a:t>Passive Hub:</a:t>
            </a:r>
          </a:p>
          <a:p>
            <a:pPr lvl="1"/>
            <a:r>
              <a:rPr lang="en-US" dirty="0" smtClean="0"/>
              <a:t>Only resending the signal to the ports.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256</TotalTime>
  <Words>1179</Words>
  <Application>Microsoft Office PowerPoint</Application>
  <PresentationFormat>On-screen Show (4:3)</PresentationFormat>
  <Paragraphs>169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Opulent</vt:lpstr>
      <vt:lpstr>CT1303 LAN</vt:lpstr>
      <vt:lpstr>Lan devices</vt:lpstr>
      <vt:lpstr>LAN devices: interface processing Modules</vt:lpstr>
      <vt:lpstr>LAN devices: 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interface processing Modules</vt:lpstr>
      <vt:lpstr>LAN devices: Service devices.</vt:lpstr>
      <vt:lpstr>LAN devices: Service devices.</vt:lpstr>
      <vt:lpstr>LAN devices: Service devices.</vt:lpstr>
      <vt:lpstr>LAN devices: Service devices.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rehab</cp:lastModifiedBy>
  <cp:revision>33</cp:revision>
  <dcterms:created xsi:type="dcterms:W3CDTF">2006-08-16T00:00:00Z</dcterms:created>
  <dcterms:modified xsi:type="dcterms:W3CDTF">2013-11-03T07:37:11Z</dcterms:modified>
</cp:coreProperties>
</file>