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9" r:id="rId20"/>
    <p:sldId id="277"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varScale="1">
        <p:scale>
          <a:sx n="73" d="100"/>
          <a:sy n="73" d="100"/>
        </p:scale>
        <p:origin x="-156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26-Aug-15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26-Aug-15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26-Aug-15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26-Aug-15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26-Aug-15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26-Aug-15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26-Aug-15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26-Aug-15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26-Aug-15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26-Aug-15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26-Aug-15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26-Aug-15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CT1303 LAN</a:t>
            </a:r>
            <a:endParaRPr lang="en-US" dirty="0"/>
          </a:p>
        </p:txBody>
      </p:sp>
      <p:sp>
        <p:nvSpPr>
          <p:cNvPr id="3" name="Subtitle 2"/>
          <p:cNvSpPr>
            <a:spLocks noGrp="1"/>
          </p:cNvSpPr>
          <p:nvPr>
            <p:ph type="subTitle" idx="1"/>
          </p:nvPr>
        </p:nvSpPr>
        <p:spPr/>
        <p:txBody>
          <a:bodyPr/>
          <a:lstStyle/>
          <a:p>
            <a:pPr algn="l"/>
            <a:r>
              <a:rPr lang="en-US" dirty="0" smtClean="0"/>
              <a:t>Rehab </a:t>
            </a:r>
            <a:r>
              <a:rPr lang="en-US" dirty="0" err="1" smtClean="0"/>
              <a:t>AlFallaj</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 MAC protocols:</a:t>
            </a:r>
            <a:br>
              <a:rPr lang="en-US" dirty="0" smtClean="0"/>
            </a:br>
            <a:r>
              <a:rPr lang="en-US" dirty="0" smtClean="0"/>
              <a:t>Time-division multiple access</a:t>
            </a:r>
            <a:endParaRPr lang="en-US" dirty="0"/>
          </a:p>
        </p:txBody>
      </p:sp>
      <p:sp>
        <p:nvSpPr>
          <p:cNvPr id="3" name="Content Placeholder 2"/>
          <p:cNvSpPr>
            <a:spLocks noGrp="1"/>
          </p:cNvSpPr>
          <p:nvPr>
            <p:ph idx="1"/>
          </p:nvPr>
        </p:nvSpPr>
        <p:spPr/>
        <p:txBody>
          <a:bodyPr/>
          <a:lstStyle/>
          <a:p>
            <a:r>
              <a:rPr lang="en-US" dirty="0" smtClean="0"/>
              <a:t>In TDMA, a radio spectrum is divided into time slots. These time slots are allocated for each user to transmit and receive information.</a:t>
            </a:r>
          </a:p>
          <a:p>
            <a:r>
              <a:rPr lang="en-US" dirty="0" smtClean="0"/>
              <a:t> The number of time slots is called a frame. Information is transferred and received in form of frame. A frame is consists a preamble, an information message and trial bits. </a:t>
            </a:r>
          </a:p>
          <a:p>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 TDMA</a:t>
            </a:r>
            <a:endParaRPr lang="en-US" dirty="0"/>
          </a:p>
        </p:txBody>
      </p:sp>
      <p:pic>
        <p:nvPicPr>
          <p:cNvPr id="3074" name="Picture 2"/>
          <p:cNvPicPr>
            <a:picLocks noChangeAspect="1" noChangeArrowheads="1"/>
          </p:cNvPicPr>
          <p:nvPr/>
        </p:nvPicPr>
        <p:blipFill>
          <a:blip r:embed="rId2" cstate="print"/>
          <a:srcRect l="13964" t="45026" r="11562" b="14136"/>
          <a:stretch>
            <a:fillRect/>
          </a:stretch>
        </p:blipFill>
        <p:spPr bwMode="auto">
          <a:xfrm>
            <a:off x="1219199" y="2057400"/>
            <a:ext cx="6541477" cy="4114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 TDMA</a:t>
            </a:r>
            <a:endParaRPr lang="en-US" dirty="0"/>
          </a:p>
        </p:txBody>
      </p:sp>
      <p:pic>
        <p:nvPicPr>
          <p:cNvPr id="4098" name="Picture 2"/>
          <p:cNvPicPr>
            <a:picLocks noChangeAspect="1" noChangeArrowheads="1"/>
          </p:cNvPicPr>
          <p:nvPr/>
        </p:nvPicPr>
        <p:blipFill>
          <a:blip r:embed="rId2" cstate="print"/>
          <a:srcRect l="7207" t="28272" r="13514" b="27749"/>
          <a:stretch>
            <a:fillRect/>
          </a:stretch>
        </p:blipFill>
        <p:spPr bwMode="auto">
          <a:xfrm>
            <a:off x="762000" y="2133600"/>
            <a:ext cx="6585857" cy="4191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a:t>
            </a:r>
            <a:endParaRPr lang="en-US" dirty="0"/>
          </a:p>
        </p:txBody>
      </p:sp>
      <p:pic>
        <p:nvPicPr>
          <p:cNvPr id="4" name="Picture 1029" descr="178"/>
          <p:cNvPicPr>
            <a:picLocks noChangeAspect="1" noChangeArrowheads="1"/>
          </p:cNvPicPr>
          <p:nvPr/>
        </p:nvPicPr>
        <p:blipFill>
          <a:blip r:embed="rId2" cstate="print"/>
          <a:srcRect/>
          <a:stretch>
            <a:fillRect/>
          </a:stretch>
        </p:blipFill>
        <p:spPr bwMode="auto">
          <a:xfrm>
            <a:off x="990600" y="1600200"/>
            <a:ext cx="5715000" cy="1904999"/>
          </a:xfrm>
          <a:prstGeom prst="rect">
            <a:avLst/>
          </a:prstGeom>
          <a:noFill/>
        </p:spPr>
      </p:pic>
      <p:pic>
        <p:nvPicPr>
          <p:cNvPr id="5" name="Picture 2"/>
          <p:cNvPicPr>
            <a:picLocks noChangeAspect="1" noChangeArrowheads="1"/>
          </p:cNvPicPr>
          <p:nvPr/>
        </p:nvPicPr>
        <p:blipFill>
          <a:blip r:embed="rId3" cstate="print"/>
          <a:srcRect l="10360" t="40838" r="12763" b="19372"/>
          <a:stretch>
            <a:fillRect/>
          </a:stretch>
        </p:blipFill>
        <p:spPr bwMode="auto">
          <a:xfrm>
            <a:off x="0" y="3809999"/>
            <a:ext cx="8160776" cy="3048001"/>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LAN MAC protocols:</a:t>
            </a:r>
            <a:br>
              <a:rPr lang="en-US" sz="3200" dirty="0" smtClean="0"/>
            </a:br>
            <a:r>
              <a:rPr lang="en-US" sz="3200" dirty="0" smtClean="0"/>
              <a:t>wavelength-division multiple access</a:t>
            </a:r>
            <a:endParaRPr lang="en-US" sz="3200" dirty="0"/>
          </a:p>
        </p:txBody>
      </p:sp>
      <p:sp>
        <p:nvSpPr>
          <p:cNvPr id="5" name="Content Placeholder 4"/>
          <p:cNvSpPr>
            <a:spLocks noGrp="1"/>
          </p:cNvSpPr>
          <p:nvPr>
            <p:ph idx="1"/>
          </p:nvPr>
        </p:nvSpPr>
        <p:spPr/>
        <p:txBody>
          <a:bodyPr>
            <a:normAutofit/>
          </a:bodyPr>
          <a:lstStyle/>
          <a:p>
            <a:r>
              <a:rPr lang="en-US" dirty="0" smtClean="0"/>
              <a:t>Mostly used in fiber optics because fiber optics have a very wide frequency bandwidth.</a:t>
            </a:r>
          </a:p>
          <a:p>
            <a:r>
              <a:rPr lang="en-US" dirty="0" smtClean="0"/>
              <a:t>The available bandwidth is divided into sub-channels. </a:t>
            </a:r>
          </a:p>
          <a:p>
            <a:r>
              <a:rPr lang="en-US" dirty="0" smtClean="0"/>
              <a:t>It achieved by allocating communicating nodes with different wavelength of signals.</a:t>
            </a:r>
          </a:p>
          <a:p>
            <a:r>
              <a:rPr lang="en-US" dirty="0" smtClean="0"/>
              <a:t>each node’s carrier is constrained within certain limits of wavelength such that no interference, or overlap, occurs between different nodes.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LAN MAC protocols:</a:t>
            </a:r>
            <a:br>
              <a:rPr lang="en-US" sz="2800" dirty="0" smtClean="0"/>
            </a:br>
            <a:r>
              <a:rPr lang="en-US" sz="2800" dirty="0" smtClean="0"/>
              <a:t>wavelength-division multiple access</a:t>
            </a:r>
            <a:endParaRPr lang="en-US" sz="2800" dirty="0"/>
          </a:p>
        </p:txBody>
      </p:sp>
      <p:pic>
        <p:nvPicPr>
          <p:cNvPr id="6146" name="Picture 2"/>
          <p:cNvPicPr>
            <a:picLocks noChangeAspect="1" noChangeArrowheads="1"/>
          </p:cNvPicPr>
          <p:nvPr/>
        </p:nvPicPr>
        <p:blipFill>
          <a:blip r:embed="rId2" cstate="print"/>
          <a:srcRect l="13964" t="57592" r="17568" b="21466"/>
          <a:stretch>
            <a:fillRect/>
          </a:stretch>
        </p:blipFill>
        <p:spPr bwMode="auto">
          <a:xfrm>
            <a:off x="304800" y="2819400"/>
            <a:ext cx="7818120" cy="27432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LAN MAC protocols:</a:t>
            </a:r>
            <a:br>
              <a:rPr lang="en-US" sz="3200" dirty="0" smtClean="0"/>
            </a:br>
            <a:r>
              <a:rPr lang="en-US" sz="3200" dirty="0" smtClean="0"/>
              <a:t>Code-Division Multiple Access</a:t>
            </a:r>
            <a:endParaRPr lang="en-US" sz="3200" dirty="0"/>
          </a:p>
        </p:txBody>
      </p:sp>
      <p:sp>
        <p:nvSpPr>
          <p:cNvPr id="4" name="Content Placeholder 3"/>
          <p:cNvSpPr>
            <a:spLocks noGrp="1"/>
          </p:cNvSpPr>
          <p:nvPr>
            <p:ph idx="1"/>
          </p:nvPr>
        </p:nvSpPr>
        <p:spPr/>
        <p:txBody>
          <a:bodyPr>
            <a:normAutofit/>
          </a:bodyPr>
          <a:lstStyle/>
          <a:p>
            <a:r>
              <a:rPr lang="en-US" sz="2800" dirty="0" smtClean="0">
                <a:solidFill>
                  <a:srgbClr val="000000"/>
                </a:solidFill>
                <a:latin typeface="Trebuchet MS (Body)"/>
              </a:rPr>
              <a:t>all users transmit information simultaneously by using the same carrier frequency. </a:t>
            </a:r>
          </a:p>
          <a:p>
            <a:endParaRPr lang="en-US" sz="2800" dirty="0" smtClean="0">
              <a:solidFill>
                <a:srgbClr val="000000"/>
              </a:solidFill>
              <a:latin typeface="Trebuchet MS (Body)"/>
            </a:endParaRPr>
          </a:p>
          <a:p>
            <a:r>
              <a:rPr lang="en-US" sz="2800" dirty="0" smtClean="0">
                <a:solidFill>
                  <a:srgbClr val="000000"/>
                </a:solidFill>
                <a:latin typeface="Trebuchet MS (Body)"/>
              </a:rPr>
              <a:t>Each user has its own </a:t>
            </a:r>
            <a:r>
              <a:rPr lang="en-US" sz="2800" b="1" dirty="0" err="1" smtClean="0">
                <a:solidFill>
                  <a:schemeClr val="accent1"/>
                </a:solidFill>
                <a:latin typeface="Trebuchet MS (Body)"/>
              </a:rPr>
              <a:t>CodeWord</a:t>
            </a:r>
            <a:r>
              <a:rPr lang="en-US" sz="2800" dirty="0" smtClean="0">
                <a:solidFill>
                  <a:srgbClr val="000000"/>
                </a:solidFill>
                <a:latin typeface="Trebuchet MS (Body)"/>
              </a:rPr>
              <a:t>, which is orthogonal to other users. To detect the message, the receiver should know the codeword used by the transmitter.</a:t>
            </a:r>
          </a:p>
          <a:p>
            <a:endParaRPr lang="en-US" sz="2800" dirty="0" smtClean="0">
              <a:solidFill>
                <a:srgbClr val="000000"/>
              </a:solidFill>
              <a:latin typeface="Trebuchet MS (Body)"/>
            </a:endParaRPr>
          </a:p>
          <a:p>
            <a:r>
              <a:rPr lang="en-US" sz="2800" dirty="0" smtClean="0">
                <a:solidFill>
                  <a:srgbClr val="000000"/>
                </a:solidFill>
                <a:latin typeface="Trebuchet MS (Body)"/>
              </a:rPr>
              <a:t>many users share the same frequency.</a:t>
            </a:r>
          </a:p>
          <a:p>
            <a:endParaRPr lang="en-US" dirty="0">
              <a:latin typeface="Trebuchet MS (Body)"/>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LAN MAC protocols: CDMA:</a:t>
            </a:r>
            <a:endParaRPr lang="en-US" sz="3200" dirty="0"/>
          </a:p>
        </p:txBody>
      </p:sp>
      <p:sp>
        <p:nvSpPr>
          <p:cNvPr id="4" name="Content Placeholder 3"/>
          <p:cNvSpPr>
            <a:spLocks noGrp="1"/>
          </p:cNvSpPr>
          <p:nvPr>
            <p:ph idx="1"/>
          </p:nvPr>
        </p:nvSpPr>
        <p:spPr/>
        <p:txBody>
          <a:bodyPr/>
          <a:lstStyle/>
          <a:p>
            <a:pPr lvl="1"/>
            <a:r>
              <a:rPr lang="en-US" b="1" dirty="0" smtClean="0"/>
              <a:t>Frequency Hopping spread spectrum (FHSS)</a:t>
            </a:r>
          </a:p>
          <a:p>
            <a:pPr lvl="1"/>
            <a:endParaRPr lang="en-US" b="1" dirty="0" smtClean="0"/>
          </a:p>
          <a:p>
            <a:pPr lvl="1"/>
            <a:r>
              <a:rPr lang="en-US" b="1" dirty="0" smtClean="0"/>
              <a:t>Direct Sequence Spread Spectrum (DSSS)</a:t>
            </a:r>
          </a:p>
          <a:p>
            <a:pPr lvl="1"/>
            <a:endParaRPr lang="en-US" b="1"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LAN MAC protocols: CDMA</a:t>
            </a:r>
            <a:endParaRPr lang="en-US" sz="3200" dirty="0"/>
          </a:p>
        </p:txBody>
      </p:sp>
      <p:sp>
        <p:nvSpPr>
          <p:cNvPr id="4" name="Content Placeholder 3"/>
          <p:cNvSpPr>
            <a:spLocks noGrp="1"/>
          </p:cNvSpPr>
          <p:nvPr>
            <p:ph idx="1"/>
          </p:nvPr>
        </p:nvSpPr>
        <p:spPr/>
        <p:txBody>
          <a:bodyPr/>
          <a:lstStyle/>
          <a:p>
            <a:r>
              <a:rPr lang="en-US" sz="2400" dirty="0" smtClean="0">
                <a:solidFill>
                  <a:srgbClr val="000000"/>
                </a:solidFill>
                <a:latin typeface="Trebuchet MS (Body)"/>
              </a:rPr>
              <a:t>In CDMA unlike FDMA and TDMA the number of users is not limited. It has a soft capacity. But due to large number of users its performance degrades. </a:t>
            </a:r>
          </a:p>
          <a:p>
            <a:endParaRPr lang="en-US" sz="2400" dirty="0" smtClean="0">
              <a:solidFill>
                <a:srgbClr val="000000"/>
              </a:solidFill>
              <a:latin typeface="Trebuchet MS (Body)"/>
            </a:endParaRPr>
          </a:p>
          <a:p>
            <a:r>
              <a:rPr lang="en-US" sz="2400" dirty="0" smtClean="0">
                <a:solidFill>
                  <a:srgbClr val="000000"/>
                </a:solidFill>
                <a:latin typeface="Trebuchet MS (Body)"/>
              </a:rPr>
              <a:t>In CDMA, each user operates independently with no knowledge of the other users.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LAN MAC protocols: CDMA</a:t>
            </a:r>
            <a:endParaRPr lang="en-US" dirty="0"/>
          </a:p>
        </p:txBody>
      </p:sp>
      <p:pic>
        <p:nvPicPr>
          <p:cNvPr id="9218" name="Picture 2"/>
          <p:cNvPicPr>
            <a:picLocks noChangeAspect="1" noChangeArrowheads="1"/>
          </p:cNvPicPr>
          <p:nvPr/>
        </p:nvPicPr>
        <p:blipFill>
          <a:blip r:embed="rId2" cstate="print"/>
          <a:srcRect l="3082" t="37500" r="37134" b="9375"/>
          <a:stretch>
            <a:fillRect/>
          </a:stretch>
        </p:blipFill>
        <p:spPr bwMode="auto">
          <a:xfrm>
            <a:off x="304800" y="2286000"/>
            <a:ext cx="7391400" cy="3886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a:t>
            </a:r>
            <a:endParaRPr lang="en-US" dirty="0"/>
          </a:p>
        </p:txBody>
      </p:sp>
      <p:sp>
        <p:nvSpPr>
          <p:cNvPr id="3" name="Content Placeholder 2"/>
          <p:cNvSpPr>
            <a:spLocks noGrp="1"/>
          </p:cNvSpPr>
          <p:nvPr>
            <p:ph idx="1"/>
          </p:nvPr>
        </p:nvSpPr>
        <p:spPr/>
        <p:txBody>
          <a:bodyPr/>
          <a:lstStyle/>
          <a:p>
            <a:r>
              <a:rPr lang="en-US" dirty="0" smtClean="0"/>
              <a:t>Protocol:</a:t>
            </a:r>
          </a:p>
          <a:p>
            <a:pPr lvl="1"/>
            <a:r>
              <a:rPr lang="en-US" dirty="0" smtClean="0"/>
              <a:t>Set of rules that governs data communications.</a:t>
            </a:r>
          </a:p>
          <a:p>
            <a:pPr lvl="1"/>
            <a:r>
              <a:rPr lang="en-US" dirty="0" smtClean="0"/>
              <a:t>Represent agreements between sender and receiver.</a:t>
            </a:r>
          </a:p>
          <a:p>
            <a:pPr lvl="1"/>
            <a:r>
              <a:rPr lang="en-US" dirty="0" smtClean="0"/>
              <a:t>Defines what is communicated, how it is communicated, and when it is communicated.</a:t>
            </a:r>
          </a:p>
          <a:p>
            <a:pPr lvl="1"/>
            <a:r>
              <a:rPr lang="en-US" dirty="0" smtClean="0"/>
              <a:t>Without a protocol, two devices may be connected but NOT communicating.</a:t>
            </a:r>
          </a:p>
          <a:p>
            <a:pPr lvl="1"/>
            <a:r>
              <a:rPr lang="en-US" dirty="0" smtClean="0"/>
              <a:t>Key elements of protocol are:</a:t>
            </a:r>
          </a:p>
          <a:p>
            <a:pPr lvl="2"/>
            <a:r>
              <a:rPr lang="en-US" dirty="0" smtClean="0"/>
              <a:t>Syntax</a:t>
            </a:r>
          </a:p>
          <a:p>
            <a:pPr lvl="2"/>
            <a:r>
              <a:rPr lang="en-US" dirty="0" smtClean="0"/>
              <a:t>Semantics</a:t>
            </a:r>
          </a:p>
          <a:p>
            <a:pPr lvl="2"/>
            <a:r>
              <a:rPr lang="en-US" dirty="0" smtClean="0"/>
              <a:t>timing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Fixed Assignment protocols</a:t>
            </a:r>
            <a:endParaRPr lang="en-US" dirty="0"/>
          </a:p>
        </p:txBody>
      </p:sp>
      <p:sp>
        <p:nvSpPr>
          <p:cNvPr id="3" name="Content Placeholder 2"/>
          <p:cNvSpPr>
            <a:spLocks noGrp="1"/>
          </p:cNvSpPr>
          <p:nvPr>
            <p:ph idx="1"/>
          </p:nvPr>
        </p:nvSpPr>
        <p:spPr/>
        <p:txBody>
          <a:bodyPr/>
          <a:lstStyle/>
          <a:p>
            <a:r>
              <a:rPr lang="en-US" dirty="0" smtClean="0"/>
              <a:t>Advantages: </a:t>
            </a:r>
          </a:p>
          <a:p>
            <a:pPr lvl="1"/>
            <a:r>
              <a:rPr lang="en-US" dirty="0" smtClean="0"/>
              <a:t>Effective usage of the channel</a:t>
            </a:r>
          </a:p>
          <a:p>
            <a:pPr lvl="1"/>
            <a:r>
              <a:rPr lang="en-US" dirty="0" smtClean="0"/>
              <a:t>Channel Multiple access with no overlaps, collisions.</a:t>
            </a:r>
          </a:p>
          <a:p>
            <a:pPr lvl="1"/>
            <a:r>
              <a:rPr lang="en-US" dirty="0" smtClean="0"/>
              <a:t>Effective if the channel capabilities is great; frequency bandwidth, wavelength, transmit rate.</a:t>
            </a:r>
          </a:p>
          <a:p>
            <a:r>
              <a:rPr lang="en-US" dirty="0" smtClean="0"/>
              <a:t>Disadvantages:</a:t>
            </a:r>
          </a:p>
          <a:p>
            <a:pPr lvl="1"/>
            <a:r>
              <a:rPr lang="en-US" dirty="0" smtClean="0"/>
              <a:t>In computer networks, channel resources may not be used at the optimal level.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a:t>
            </a:r>
            <a:r>
              <a:rPr lang="en-US" dirty="0" err="1" smtClean="0"/>
              <a:t>mac</a:t>
            </a:r>
            <a:r>
              <a:rPr lang="en-US" dirty="0" smtClean="0"/>
              <a:t> protocol</a:t>
            </a:r>
            <a:endParaRPr lang="en-US" dirty="0"/>
          </a:p>
        </p:txBody>
      </p:sp>
      <p:sp>
        <p:nvSpPr>
          <p:cNvPr id="3" name="Content Placeholder 2"/>
          <p:cNvSpPr>
            <a:spLocks noGrp="1"/>
          </p:cNvSpPr>
          <p:nvPr>
            <p:ph idx="1"/>
          </p:nvPr>
        </p:nvSpPr>
        <p:spPr/>
        <p:txBody>
          <a:bodyPr/>
          <a:lstStyle/>
          <a:p>
            <a:pPr>
              <a:buNone/>
            </a:pPr>
            <a:r>
              <a:rPr lang="en-US" dirty="0" smtClean="0"/>
              <a:t>No fixed assignment for transmission media or any network resources .. It allows transmission when needed.</a:t>
            </a:r>
          </a:p>
          <a:p>
            <a:r>
              <a:rPr lang="en-US" dirty="0" smtClean="0"/>
              <a:t>Round Robin Protocols</a:t>
            </a:r>
          </a:p>
          <a:p>
            <a:r>
              <a:rPr lang="en-US" dirty="0" smtClean="0"/>
              <a:t>Contention Protocols</a:t>
            </a:r>
          </a:p>
          <a:p>
            <a:r>
              <a:rPr lang="en-US" dirty="0" smtClean="0"/>
              <a:t>Reservation Protocols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Round Robin Protocols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Round Robin Protocol:</a:t>
            </a:r>
          </a:p>
          <a:p>
            <a:pPr lvl="1"/>
            <a:r>
              <a:rPr lang="en-US" dirty="0" smtClean="0"/>
              <a:t>an arrangement of choosing all elements in a group equally in some rational order.</a:t>
            </a:r>
          </a:p>
          <a:p>
            <a:pPr lvl="1"/>
            <a:endParaRPr lang="en-US" dirty="0" smtClean="0"/>
          </a:p>
          <a:p>
            <a:r>
              <a:rPr lang="en-US" dirty="0" smtClean="0"/>
              <a:t>Token pass </a:t>
            </a:r>
          </a:p>
          <a:p>
            <a:r>
              <a:rPr lang="en-US" dirty="0" smtClean="0"/>
              <a:t>Polling.</a:t>
            </a:r>
          </a:p>
          <a:p>
            <a:pPr lvl="1"/>
            <a:endParaRPr lang="en-US" dirty="0" smtClean="0"/>
          </a:p>
          <a:p>
            <a:r>
              <a:rPr lang="en-US" dirty="0" smtClean="0"/>
              <a:t>Token pass protocol:</a:t>
            </a:r>
          </a:p>
          <a:p>
            <a:pPr lvl="1"/>
            <a:r>
              <a:rPr lang="en-US" dirty="0" smtClean="0"/>
              <a:t>Ring Topology; IMB, FDDI.</a:t>
            </a:r>
          </a:p>
          <a:p>
            <a:pPr lvl="1"/>
            <a:r>
              <a:rPr lang="en-US" dirty="0" smtClean="0"/>
              <a:t>A signal called a </a:t>
            </a:r>
            <a:r>
              <a:rPr lang="en-US" i="1" dirty="0" smtClean="0"/>
              <a:t>token</a:t>
            </a:r>
            <a:r>
              <a:rPr lang="en-US" dirty="0" smtClean="0"/>
              <a:t> is passed between nodes that authorizes the node to communicate</a:t>
            </a:r>
          </a:p>
          <a:p>
            <a:pPr lvl="1"/>
            <a:r>
              <a:rPr lang="en-US" dirty="0" smtClean="0"/>
              <a:t>Token is needed to allow transmission of data.</a:t>
            </a:r>
          </a:p>
          <a:p>
            <a:pPr lvl="1"/>
            <a:endParaRPr lang="en-US" dirty="0" smtClean="0"/>
          </a:p>
          <a:p>
            <a:pPr lvl="1"/>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Token pass protocol</a:t>
            </a:r>
            <a:endParaRPr lang="en-US" dirty="0"/>
          </a:p>
        </p:txBody>
      </p:sp>
      <p:pic>
        <p:nvPicPr>
          <p:cNvPr id="1026" name="Picture 2"/>
          <p:cNvPicPr>
            <a:picLocks noChangeAspect="1" noChangeArrowheads="1"/>
          </p:cNvPicPr>
          <p:nvPr/>
        </p:nvPicPr>
        <p:blipFill>
          <a:blip r:embed="rId2" cstate="print"/>
          <a:srcRect l="32090" t="20942" r="26119" b="13089"/>
          <a:stretch>
            <a:fillRect/>
          </a:stretch>
        </p:blipFill>
        <p:spPr bwMode="auto">
          <a:xfrm>
            <a:off x="1752600" y="1524000"/>
            <a:ext cx="3886201" cy="53340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Token pass protocol</a:t>
            </a:r>
            <a:endParaRPr lang="en-US" dirty="0"/>
          </a:p>
        </p:txBody>
      </p:sp>
      <p:pic>
        <p:nvPicPr>
          <p:cNvPr id="2050" name="Picture 2"/>
          <p:cNvPicPr>
            <a:picLocks noChangeAspect="1" noChangeArrowheads="1"/>
          </p:cNvPicPr>
          <p:nvPr/>
        </p:nvPicPr>
        <p:blipFill>
          <a:blip r:embed="rId2" cstate="print"/>
          <a:srcRect l="21343" t="18848" r="16567" b="19372"/>
          <a:stretch>
            <a:fillRect/>
          </a:stretch>
        </p:blipFill>
        <p:spPr bwMode="auto">
          <a:xfrm>
            <a:off x="1219200" y="1371599"/>
            <a:ext cx="5486400" cy="544683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Token pass protocol</a:t>
            </a:r>
            <a:endParaRPr lang="en-US" dirty="0"/>
          </a:p>
        </p:txBody>
      </p:sp>
      <p:sp>
        <p:nvSpPr>
          <p:cNvPr id="3" name="Content Placeholder 2"/>
          <p:cNvSpPr>
            <a:spLocks noGrp="1"/>
          </p:cNvSpPr>
          <p:nvPr>
            <p:ph idx="1"/>
          </p:nvPr>
        </p:nvSpPr>
        <p:spPr/>
        <p:txBody>
          <a:bodyPr/>
          <a:lstStyle/>
          <a:p>
            <a:r>
              <a:rPr lang="en-US" dirty="0" smtClean="0"/>
              <a:t>Advantages: </a:t>
            </a:r>
          </a:p>
          <a:p>
            <a:pPr lvl="1"/>
            <a:r>
              <a:rPr lang="en-US" dirty="0" smtClean="0"/>
              <a:t>Allow transmission only when needed.</a:t>
            </a:r>
          </a:p>
          <a:p>
            <a:pPr lvl="1"/>
            <a:r>
              <a:rPr lang="en-US" dirty="0" smtClean="0"/>
              <a:t>Limited delay time; where maximum delay time is not more than time needed to pass the token over network.</a:t>
            </a:r>
          </a:p>
          <a:p>
            <a:pPr lvl="2">
              <a:buNone/>
            </a:pPr>
            <a:r>
              <a:rPr lang="en-US" dirty="0" smtClean="0"/>
              <a:t>D: n T+ t </a:t>
            </a:r>
          </a:p>
          <a:p>
            <a:pPr lvl="2">
              <a:buNone/>
            </a:pPr>
            <a:endParaRPr lang="en-US" dirty="0" smtClean="0"/>
          </a:p>
          <a:p>
            <a:pPr lvl="2"/>
            <a:r>
              <a:rPr lang="en-US" dirty="0" smtClean="0"/>
              <a:t>D: maximum delay time</a:t>
            </a:r>
          </a:p>
          <a:p>
            <a:pPr lvl="2"/>
            <a:r>
              <a:rPr lang="en-US" dirty="0" smtClean="0"/>
              <a:t>n: number of nodes in Ring network.</a:t>
            </a:r>
          </a:p>
          <a:p>
            <a:pPr lvl="2"/>
            <a:r>
              <a:rPr lang="en-US" dirty="0" smtClean="0"/>
              <a:t>T: time needed to transmit data.</a:t>
            </a:r>
          </a:p>
          <a:p>
            <a:pPr lvl="2"/>
            <a:r>
              <a:rPr lang="en-US" dirty="0" smtClean="0"/>
              <a:t>t:  total time needed to pass the token.</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Token pass protocol</a:t>
            </a:r>
            <a:endParaRPr lang="en-US" dirty="0"/>
          </a:p>
        </p:txBody>
      </p:sp>
      <p:sp>
        <p:nvSpPr>
          <p:cNvPr id="3" name="Content Placeholder 2"/>
          <p:cNvSpPr>
            <a:spLocks noGrp="1"/>
          </p:cNvSpPr>
          <p:nvPr>
            <p:ph idx="1"/>
          </p:nvPr>
        </p:nvSpPr>
        <p:spPr/>
        <p:txBody>
          <a:bodyPr/>
          <a:lstStyle/>
          <a:p>
            <a:r>
              <a:rPr lang="en-US" dirty="0" smtClean="0"/>
              <a:t>Disadvantages: </a:t>
            </a:r>
          </a:p>
          <a:p>
            <a:pPr lvl="1"/>
            <a:r>
              <a:rPr lang="en-US" dirty="0" smtClean="0"/>
              <a:t>Losing the token resulting in disabling all network. </a:t>
            </a:r>
          </a:p>
          <a:p>
            <a:pPr lvl="1"/>
            <a:r>
              <a:rPr lang="en-US" dirty="0" smtClean="0"/>
              <a:t>If token doesn’t work, network will stop.</a:t>
            </a:r>
          </a:p>
          <a:p>
            <a:pPr lvl="1"/>
            <a:r>
              <a:rPr lang="en-US" b="1" dirty="0" smtClean="0"/>
              <a:t>t </a:t>
            </a:r>
            <a:r>
              <a:rPr lang="en-US" dirty="0" smtClean="0"/>
              <a:t>time needed to pass the token is wasted and not  being used to transmit data. </a:t>
            </a:r>
          </a:p>
          <a:p>
            <a:pPr lvl="1"/>
            <a:r>
              <a:rPr lang="en-US" dirty="0" smtClean="0"/>
              <a:t>t time increase if network is large and token needed to transmit to farther places. </a:t>
            </a:r>
          </a:p>
          <a:p>
            <a:pPr lvl="1"/>
            <a:r>
              <a:rPr lang="en-US" dirty="0" smtClean="0"/>
              <a:t>Ring topology disadvantage applies as this protocol applies with ring topology.</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polling protocol</a:t>
            </a:r>
            <a:endParaRPr lang="en-US" dirty="0"/>
          </a:p>
        </p:txBody>
      </p:sp>
      <p:sp>
        <p:nvSpPr>
          <p:cNvPr id="3" name="Content Placeholder 2"/>
          <p:cNvSpPr>
            <a:spLocks noGrp="1"/>
          </p:cNvSpPr>
          <p:nvPr>
            <p:ph idx="1"/>
          </p:nvPr>
        </p:nvSpPr>
        <p:spPr/>
        <p:txBody>
          <a:bodyPr/>
          <a:lstStyle/>
          <a:p>
            <a:r>
              <a:rPr lang="en-US" dirty="0" smtClean="0"/>
              <a:t>Polling Protocol: </a:t>
            </a:r>
          </a:p>
          <a:p>
            <a:pPr lvl="1"/>
            <a:r>
              <a:rPr lang="en-US" dirty="0" smtClean="0"/>
              <a:t>used usually with tree topology. </a:t>
            </a:r>
          </a:p>
          <a:p>
            <a:pPr lvl="1"/>
            <a:r>
              <a:rPr lang="en-US" dirty="0" smtClean="0"/>
              <a:t>Used in networks with mainframe. Or one central station control the network.	</a:t>
            </a:r>
          </a:p>
          <a:p>
            <a:pPr lvl="1"/>
            <a:r>
              <a:rPr lang="en-US" dirty="0" smtClean="0"/>
              <a:t>Works with topologies in which one device is designated as a primary station and the other devices are secondary.</a:t>
            </a:r>
          </a:p>
          <a:p>
            <a:pPr lvl="1"/>
            <a:r>
              <a:rPr lang="en-US" dirty="0" smtClean="0"/>
              <a:t>All data exchange must be made through the primary device.</a:t>
            </a:r>
          </a:p>
          <a:p>
            <a:pPr lvl="1"/>
            <a:r>
              <a:rPr lang="en-US" dirty="0" smtClean="0"/>
              <a:t>The primary device controls the link, secondary devices follow its instructions.</a:t>
            </a:r>
          </a:p>
          <a:p>
            <a:pPr lvl="1"/>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polling protocol</a:t>
            </a:r>
            <a:endParaRPr lang="en-US" dirty="0"/>
          </a:p>
        </p:txBody>
      </p:sp>
      <p:sp>
        <p:nvSpPr>
          <p:cNvPr id="3" name="Content Placeholder 2"/>
          <p:cNvSpPr>
            <a:spLocks noGrp="1"/>
          </p:cNvSpPr>
          <p:nvPr>
            <p:ph idx="1"/>
          </p:nvPr>
        </p:nvSpPr>
        <p:spPr/>
        <p:txBody>
          <a:bodyPr/>
          <a:lstStyle/>
          <a:p>
            <a:pPr lvl="1"/>
            <a:r>
              <a:rPr lang="en-US" dirty="0" smtClean="0"/>
              <a:t>Primary station asks all secondary devices if they have data be to sent.</a:t>
            </a:r>
          </a:p>
          <a:p>
            <a:pPr lvl="1"/>
            <a:r>
              <a:rPr lang="en-US" dirty="0" smtClean="0"/>
              <a:t>Secondary devices reply with data or NAK if not.</a:t>
            </a:r>
          </a:p>
          <a:p>
            <a:pPr lvl="1"/>
            <a:r>
              <a:rPr lang="en-US" dirty="0" smtClean="0"/>
              <a:t>Primary receive the data and determine where to send it to other secondary devices or keep it for it self. </a:t>
            </a:r>
          </a:p>
          <a:p>
            <a:pPr lvl="1"/>
            <a:r>
              <a:rPr lang="en-US" dirty="0" smtClean="0"/>
              <a:t>Primary device asks the secondary devices again if they have data to be sent …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polling protocol</a:t>
            </a:r>
            <a:endParaRPr lang="en-US" dirty="0"/>
          </a:p>
        </p:txBody>
      </p:sp>
      <p:sp>
        <p:nvSpPr>
          <p:cNvPr id="3" name="Content Placeholder 2"/>
          <p:cNvSpPr>
            <a:spLocks noGrp="1"/>
          </p:cNvSpPr>
          <p:nvPr>
            <p:ph idx="1"/>
          </p:nvPr>
        </p:nvSpPr>
        <p:spPr/>
        <p:txBody>
          <a:bodyPr/>
          <a:lstStyle/>
          <a:p>
            <a:r>
              <a:rPr lang="en-US" dirty="0" smtClean="0"/>
              <a:t>Advantages: </a:t>
            </a:r>
          </a:p>
          <a:p>
            <a:pPr lvl="1"/>
            <a:r>
              <a:rPr lang="en-US" dirty="0" smtClean="0"/>
              <a:t>Limited delay time; complete circle polling time.</a:t>
            </a:r>
          </a:p>
          <a:p>
            <a:pPr lvl="1"/>
            <a:r>
              <a:rPr lang="en-US" dirty="0" smtClean="0"/>
              <a:t>transmission is guaranteed with full transmission media bandwidth and resources. </a:t>
            </a:r>
          </a:p>
          <a:p>
            <a:r>
              <a:rPr lang="en-US" dirty="0" smtClean="0"/>
              <a:t>Disadvantages:</a:t>
            </a:r>
          </a:p>
          <a:p>
            <a:pPr lvl="1"/>
            <a:r>
              <a:rPr lang="en-US" dirty="0" smtClean="0"/>
              <a:t>Time to poll data from each secondary device is wasted when it has not data to be sent. </a:t>
            </a:r>
          </a:p>
          <a:p>
            <a:pPr lvl="1"/>
            <a:r>
              <a:rPr lang="en-US" dirty="0" smtClean="0"/>
              <a:t>If more secondary devices are connected, then wasted polling time increased.</a:t>
            </a:r>
          </a:p>
          <a:p>
            <a:pPr lvl="1"/>
            <a:r>
              <a:rPr lang="en-US" dirty="0" smtClean="0"/>
              <a:t>Polling protocol stopped if primary device stopped or disabled. </a:t>
            </a:r>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a:t>
            </a:r>
            <a:endParaRPr lang="en-US" dirty="0"/>
          </a:p>
        </p:txBody>
      </p:sp>
      <p:sp>
        <p:nvSpPr>
          <p:cNvPr id="3" name="Content Placeholder 2"/>
          <p:cNvSpPr>
            <a:spLocks noGrp="1"/>
          </p:cNvSpPr>
          <p:nvPr>
            <p:ph idx="1"/>
          </p:nvPr>
        </p:nvSpPr>
        <p:spPr/>
        <p:txBody>
          <a:bodyPr/>
          <a:lstStyle/>
          <a:p>
            <a:r>
              <a:rPr lang="en-US" dirty="0" smtClean="0"/>
              <a:t>Syntax:</a:t>
            </a:r>
          </a:p>
          <a:p>
            <a:pPr lvl="1"/>
            <a:r>
              <a:rPr lang="en-US" dirty="0" smtClean="0"/>
              <a:t>Refers to the structure or format of the data, the order in which they are presented.</a:t>
            </a:r>
          </a:p>
          <a:p>
            <a:r>
              <a:rPr lang="en-US" dirty="0" smtClean="0"/>
              <a:t>Semantics:</a:t>
            </a:r>
          </a:p>
          <a:p>
            <a:pPr lvl="1"/>
            <a:r>
              <a:rPr lang="en-US" dirty="0" smtClean="0"/>
              <a:t>Refers to the meaning of each section of bits.</a:t>
            </a:r>
          </a:p>
          <a:p>
            <a:pPr lvl="1"/>
            <a:r>
              <a:rPr lang="en-US" dirty="0" smtClean="0"/>
              <a:t>How is a particular pattern to be interpreted.</a:t>
            </a:r>
          </a:p>
          <a:p>
            <a:r>
              <a:rPr lang="en-US" dirty="0" smtClean="0"/>
              <a:t>Timing:</a:t>
            </a:r>
          </a:p>
          <a:p>
            <a:pPr lvl="1"/>
            <a:r>
              <a:rPr lang="en-US" dirty="0" smtClean="0"/>
              <a:t>When data should be sent.</a:t>
            </a:r>
          </a:p>
          <a:p>
            <a:pPr lvl="1"/>
            <a:r>
              <a:rPr lang="en-US" dirty="0" smtClean="0"/>
              <a:t>How fast they can be sent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polling protocol</a:t>
            </a:r>
            <a:endParaRPr lang="en-US" dirty="0"/>
          </a:p>
        </p:txBody>
      </p:sp>
      <p:pic>
        <p:nvPicPr>
          <p:cNvPr id="3074" name="Picture 2"/>
          <p:cNvPicPr>
            <a:picLocks noChangeAspect="1" noChangeArrowheads="1"/>
          </p:cNvPicPr>
          <p:nvPr/>
        </p:nvPicPr>
        <p:blipFill>
          <a:blip r:embed="rId2" cstate="print"/>
          <a:srcRect l="29702" t="32461" r="18955" b="27749"/>
          <a:stretch>
            <a:fillRect/>
          </a:stretch>
        </p:blipFill>
        <p:spPr bwMode="auto">
          <a:xfrm>
            <a:off x="990600" y="1508052"/>
            <a:ext cx="6053888" cy="5349948"/>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polling protocol</a:t>
            </a:r>
            <a:endParaRPr lang="en-US" dirty="0"/>
          </a:p>
        </p:txBody>
      </p:sp>
      <p:sp>
        <p:nvSpPr>
          <p:cNvPr id="3" name="Content Placeholder 2"/>
          <p:cNvSpPr>
            <a:spLocks noGrp="1"/>
          </p:cNvSpPr>
          <p:nvPr>
            <p:ph idx="1"/>
          </p:nvPr>
        </p:nvSpPr>
        <p:spPr/>
        <p:txBody>
          <a:bodyPr/>
          <a:lstStyle/>
          <a:p>
            <a:r>
              <a:rPr lang="en-US" dirty="0" smtClean="0"/>
              <a:t>Polling protocols: </a:t>
            </a:r>
          </a:p>
          <a:p>
            <a:pPr lvl="1"/>
            <a:r>
              <a:rPr lang="en-US" dirty="0" smtClean="0"/>
              <a:t>Roll-call Polling:</a:t>
            </a:r>
          </a:p>
          <a:p>
            <a:pPr lvl="2"/>
            <a:r>
              <a:rPr lang="en-US" dirty="0" smtClean="0"/>
              <a:t>Primary device asks (polls) all secondary devices in one polling cycle.</a:t>
            </a:r>
          </a:p>
          <a:p>
            <a:pPr lvl="1"/>
            <a:r>
              <a:rPr lang="en-US" dirty="0" smtClean="0"/>
              <a:t>Hub-polling :</a:t>
            </a:r>
          </a:p>
          <a:p>
            <a:pPr lvl="2"/>
            <a:r>
              <a:rPr lang="en-US" dirty="0" smtClean="0"/>
              <a:t>Primary device start to poll first secondary device, and after it completes sending its data  it pass the polling to the next secondary device .. etc</a:t>
            </a:r>
          </a:p>
          <a:p>
            <a:pPr lvl="2">
              <a:buNone/>
            </a:pPr>
            <a:r>
              <a:rPr lang="en-US" dirty="0" smtClean="0"/>
              <a:t>Save more time where secondary devices usually close to each other more than primary device, so save polling time.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 polling protocol</a:t>
            </a:r>
            <a:endParaRPr lang="en-US" dirty="0"/>
          </a:p>
        </p:txBody>
      </p:sp>
      <p:sp>
        <p:nvSpPr>
          <p:cNvPr id="3" name="Content Placeholder 2"/>
          <p:cNvSpPr>
            <a:spLocks noGrp="1"/>
          </p:cNvSpPr>
          <p:nvPr>
            <p:ph idx="1"/>
          </p:nvPr>
        </p:nvSpPr>
        <p:spPr/>
        <p:txBody>
          <a:bodyPr/>
          <a:lstStyle/>
          <a:p>
            <a:pPr lvl="1"/>
            <a:r>
              <a:rPr lang="en-US" dirty="0" smtClean="0"/>
              <a:t>Binary Tree polling:</a:t>
            </a:r>
          </a:p>
          <a:p>
            <a:pPr lvl="2"/>
            <a:r>
              <a:rPr lang="en-US" dirty="0" smtClean="0"/>
              <a:t>Divide the network to two sections, polls the first section, if there is ACK, re-divide the section into two sections and polls again. Until secondary device is allocated. </a:t>
            </a:r>
          </a:p>
          <a:p>
            <a:pPr lvl="2"/>
            <a:r>
              <a:rPr lang="en-US" dirty="0" smtClean="0"/>
              <a:t>This type is preferred if number of nodes are huge with low traffic.</a:t>
            </a:r>
          </a:p>
          <a:p>
            <a:pPr lvl="2"/>
            <a:r>
              <a:rPr lang="en-US" dirty="0" smtClean="0"/>
              <a:t>In case of high traffic in network, previous type are preferred more.</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Contention protocol:</a:t>
            </a:r>
          </a:p>
          <a:p>
            <a:pPr lvl="1"/>
            <a:r>
              <a:rPr lang="en-US" dirty="0" smtClean="0"/>
              <a:t>Used to best utilize the channel. </a:t>
            </a:r>
          </a:p>
          <a:p>
            <a:pPr lvl="1"/>
            <a:r>
              <a:rPr lang="en-US" dirty="0" smtClean="0"/>
              <a:t>Used effectively when nodes send data discontinuous; computer network.</a:t>
            </a:r>
          </a:p>
          <a:p>
            <a:pPr lvl="1"/>
            <a:r>
              <a:rPr lang="en-US" dirty="0" smtClean="0"/>
              <a:t>Sometimes is called: Multiple Access </a:t>
            </a:r>
          </a:p>
          <a:p>
            <a:pPr lvl="1"/>
            <a:r>
              <a:rPr lang="en-US" dirty="0" smtClean="0"/>
              <a:t>Nodes are connected to channel via two transmission media; one to send data and one to receive data.</a:t>
            </a:r>
          </a:p>
          <a:p>
            <a:pPr lvl="1"/>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pic>
        <p:nvPicPr>
          <p:cNvPr id="4098" name="Picture 2"/>
          <p:cNvPicPr>
            <a:picLocks noGrp="1" noChangeAspect="1" noChangeArrowheads="1"/>
          </p:cNvPicPr>
          <p:nvPr>
            <p:ph idx="1"/>
          </p:nvPr>
        </p:nvPicPr>
        <p:blipFill>
          <a:blip r:embed="rId2" cstate="print"/>
          <a:srcRect l="13248" t="46970" r="13247" b="15296"/>
          <a:stretch>
            <a:fillRect/>
          </a:stretch>
        </p:blipFill>
        <p:spPr bwMode="auto">
          <a:xfrm>
            <a:off x="457200" y="1981200"/>
            <a:ext cx="7404099" cy="4334106"/>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lvl="1"/>
            <a:r>
              <a:rPr lang="en-US" dirty="0" smtClean="0"/>
              <a:t>data is send in form of packets or data frame. </a:t>
            </a:r>
          </a:p>
          <a:p>
            <a:pPr lvl="1"/>
            <a:r>
              <a:rPr lang="en-US" dirty="0" smtClean="0"/>
              <a:t>Packet, data frame consists of sender address, destination address, data, data used to control media.</a:t>
            </a:r>
          </a:p>
          <a:p>
            <a:pPr lvl="1"/>
            <a:r>
              <a:rPr lang="en-US" dirty="0" smtClean="0"/>
              <a:t>Devices compete to transmit its data, therefore:</a:t>
            </a:r>
          </a:p>
          <a:p>
            <a:pPr lvl="1"/>
            <a:r>
              <a:rPr lang="en-US" dirty="0" smtClean="0"/>
              <a:t>Collision may occur. </a:t>
            </a:r>
          </a:p>
          <a:p>
            <a:pPr lvl="1"/>
            <a:endParaRPr lang="en-US" dirty="0" smtClean="0"/>
          </a:p>
          <a:p>
            <a:pPr lvl="1"/>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lvl="1"/>
            <a:r>
              <a:rPr lang="en-US" dirty="0" smtClean="0"/>
              <a:t>Pure Aloha Multiple Access</a:t>
            </a:r>
          </a:p>
          <a:p>
            <a:pPr lvl="1"/>
            <a:r>
              <a:rPr lang="en-US" dirty="0" smtClean="0"/>
              <a:t>Slotted Aloha Multiple Access</a:t>
            </a:r>
          </a:p>
          <a:p>
            <a:pPr lvl="1"/>
            <a:r>
              <a:rPr lang="en-US" dirty="0" smtClean="0"/>
              <a:t>Carrier Sense Multiple Access (CSMA)</a:t>
            </a:r>
          </a:p>
          <a:p>
            <a:pPr lvl="1"/>
            <a:r>
              <a:rPr lang="en-US" dirty="0" smtClean="0"/>
              <a:t>Carrier Sense  Multiple Access/ Collision Detection (CSMA/CD)</a:t>
            </a:r>
          </a:p>
          <a:p>
            <a:pPr lvl="1"/>
            <a:r>
              <a:rPr lang="en-US" dirty="0" smtClean="0"/>
              <a:t>Carrier Sense  Multiple Access/ Collision Avoidance (CSMA/CA)</a:t>
            </a:r>
          </a:p>
          <a:p>
            <a:pPr lvl="1"/>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Pure Aloha Multiple Access:</a:t>
            </a:r>
          </a:p>
          <a:p>
            <a:pPr lvl="1"/>
            <a:r>
              <a:rPr lang="en-US" dirty="0" smtClean="0"/>
              <a:t>Used in wireless LAN.</a:t>
            </a:r>
          </a:p>
          <a:p>
            <a:pPr lvl="1"/>
            <a:r>
              <a:rPr lang="en-US" dirty="0" smtClean="0"/>
              <a:t>First used in </a:t>
            </a:r>
            <a:r>
              <a:rPr lang="en-US" dirty="0" err="1" smtClean="0"/>
              <a:t>Haway</a:t>
            </a:r>
            <a:r>
              <a:rPr lang="en-US" dirty="0" smtClean="0"/>
              <a:t> </a:t>
            </a:r>
            <a:r>
              <a:rPr lang="en-US" dirty="0" err="1" smtClean="0"/>
              <a:t>uni</a:t>
            </a:r>
            <a:r>
              <a:rPr lang="en-US" dirty="0" smtClean="0"/>
              <a:t>, in ALOHA.</a:t>
            </a:r>
          </a:p>
          <a:p>
            <a:pPr lvl="1"/>
            <a:r>
              <a:rPr lang="en-US" dirty="0" smtClean="0"/>
              <a:t>Best used when traffic is low. </a:t>
            </a:r>
          </a:p>
          <a:p>
            <a:pPr lvl="1"/>
            <a:r>
              <a:rPr lang="en-US" dirty="0" smtClean="0"/>
              <a:t>Node transmits data frame, then wait to receive it.</a:t>
            </a:r>
          </a:p>
          <a:p>
            <a:pPr lvl="1"/>
            <a:r>
              <a:rPr lang="en-US" dirty="0" smtClean="0"/>
              <a:t>If it receives it as transmit , the transmission is OK. </a:t>
            </a:r>
          </a:p>
          <a:p>
            <a:pPr lvl="1"/>
            <a:r>
              <a:rPr lang="en-US" dirty="0" smtClean="0"/>
              <a:t>If the received frame is different, then collision is occur, and node needed to re-transmit the data frame again after a random delay time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Advantages:</a:t>
            </a:r>
          </a:p>
          <a:p>
            <a:pPr lvl="1"/>
            <a:r>
              <a:rPr lang="en-US" dirty="0" smtClean="0"/>
              <a:t>Simple to implement.</a:t>
            </a:r>
          </a:p>
          <a:p>
            <a:pPr lvl="1"/>
            <a:r>
              <a:rPr lang="en-US" dirty="0" smtClean="0"/>
              <a:t>Transmission only when needed.</a:t>
            </a:r>
          </a:p>
          <a:p>
            <a:r>
              <a:rPr lang="en-US" dirty="0" smtClean="0"/>
              <a:t>Disadvantages:</a:t>
            </a:r>
          </a:p>
          <a:p>
            <a:pPr lvl="1"/>
            <a:r>
              <a:rPr lang="en-US" dirty="0" smtClean="0"/>
              <a:t>Unlimited delay if number of connected nodes are huge; lots of collisions.</a:t>
            </a:r>
          </a:p>
          <a:p>
            <a:pPr lvl="1"/>
            <a:r>
              <a:rPr lang="en-US" dirty="0" smtClean="0"/>
              <a:t>No effective utilizing to channel due to collisions.</a:t>
            </a:r>
          </a:p>
          <a:p>
            <a:pPr lvl="1"/>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2" cstate="print"/>
          <a:srcRect l="12985" t="31414" r="24925" b="14136"/>
          <a:stretch>
            <a:fillRect/>
          </a:stretch>
        </p:blipFill>
        <p:spPr bwMode="auto">
          <a:xfrm>
            <a:off x="685800" y="533400"/>
            <a:ext cx="5943600" cy="5943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a:t>
            </a:r>
            <a:endParaRPr lang="en-US" dirty="0"/>
          </a:p>
        </p:txBody>
      </p:sp>
      <p:sp>
        <p:nvSpPr>
          <p:cNvPr id="3" name="Content Placeholder 2"/>
          <p:cNvSpPr>
            <a:spLocks noGrp="1"/>
          </p:cNvSpPr>
          <p:nvPr>
            <p:ph idx="1"/>
          </p:nvPr>
        </p:nvSpPr>
        <p:spPr/>
        <p:txBody>
          <a:bodyPr/>
          <a:lstStyle/>
          <a:p>
            <a:r>
              <a:rPr lang="en-US" dirty="0" smtClean="0"/>
              <a:t>Fixed assignment protocols:</a:t>
            </a:r>
          </a:p>
          <a:p>
            <a:pPr lvl="1"/>
            <a:r>
              <a:rPr lang="en-US" dirty="0" smtClean="0"/>
              <a:t>Frequency division multiple access.</a:t>
            </a:r>
          </a:p>
          <a:p>
            <a:pPr lvl="1"/>
            <a:r>
              <a:rPr lang="en-US" dirty="0" smtClean="0"/>
              <a:t>Time division multiple access.</a:t>
            </a:r>
          </a:p>
          <a:p>
            <a:pPr lvl="1"/>
            <a:r>
              <a:rPr lang="en-US" dirty="0" smtClean="0"/>
              <a:t>Wavelength division multiple access.</a:t>
            </a:r>
          </a:p>
          <a:p>
            <a:pPr lvl="1"/>
            <a:r>
              <a:rPr lang="en-US" dirty="0" smtClean="0"/>
              <a:t>Code division multiple access.</a:t>
            </a:r>
          </a:p>
          <a:p>
            <a:r>
              <a:rPr lang="en-US" dirty="0" smtClean="0"/>
              <a:t>Dynamic MAC protocols: </a:t>
            </a:r>
          </a:p>
          <a:p>
            <a:pPr lvl="1"/>
            <a:r>
              <a:rPr lang="en-US" dirty="0" smtClean="0"/>
              <a:t>Round robin protocols:</a:t>
            </a:r>
          </a:p>
          <a:p>
            <a:pPr lvl="1"/>
            <a:r>
              <a:rPr lang="en-US" dirty="0" smtClean="0"/>
              <a:t>Contention protocols</a:t>
            </a:r>
          </a:p>
          <a:p>
            <a:pPr lvl="1"/>
            <a:r>
              <a:rPr lang="en-US" dirty="0" smtClean="0"/>
              <a:t>Reservation protocols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Slotted Aloha Multiple Access:</a:t>
            </a:r>
          </a:p>
          <a:p>
            <a:pPr lvl="1"/>
            <a:r>
              <a:rPr lang="en-US" dirty="0" smtClean="0"/>
              <a:t>Similar to Pure Aloha, but; </a:t>
            </a:r>
          </a:p>
          <a:p>
            <a:pPr lvl="1"/>
            <a:r>
              <a:rPr lang="en-US" dirty="0" smtClean="0"/>
              <a:t>Time is divided into slots.</a:t>
            </a:r>
          </a:p>
          <a:p>
            <a:pPr lvl="1"/>
            <a:r>
              <a:rPr lang="en-US" dirty="0" smtClean="0"/>
              <a:t>Node send data in starting of time slot not any time.</a:t>
            </a:r>
          </a:p>
          <a:p>
            <a:pPr lvl="1"/>
            <a:r>
              <a:rPr lang="en-US" dirty="0" smtClean="0"/>
              <a:t>Node receives data frame when the next time slot, if data frame is exactly same as the data packet being sent, transmission  is OK, otherwise; collision may occur, re-transmit packet again after a random delay time.</a:t>
            </a:r>
          </a:p>
          <a:p>
            <a:pPr lvl="1">
              <a:buNone/>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Advantages:</a:t>
            </a:r>
          </a:p>
          <a:p>
            <a:pPr lvl="1"/>
            <a:r>
              <a:rPr lang="en-US" dirty="0" smtClean="0"/>
              <a:t>Decrease collisions.</a:t>
            </a:r>
          </a:p>
          <a:p>
            <a:pPr lvl="1"/>
            <a:r>
              <a:rPr lang="en-US" dirty="0" smtClean="0"/>
              <a:t>Collision may occur only at starting of time slot not at any time as Pure Aloha Multiple Access.</a:t>
            </a:r>
          </a:p>
          <a:p>
            <a:pPr lvl="1"/>
            <a:r>
              <a:rPr lang="en-US" dirty="0" smtClean="0"/>
              <a:t> better in utilizing channel than Pure Aloha Multiple Access.</a:t>
            </a:r>
          </a:p>
          <a:p>
            <a:pPr lvl="1"/>
            <a:r>
              <a:rPr lang="en-US" dirty="0" smtClean="0"/>
              <a:t>Simple to implement.</a:t>
            </a:r>
          </a:p>
          <a:p>
            <a:r>
              <a:rPr lang="en-US" dirty="0" smtClean="0"/>
              <a:t>Disadvantages:</a:t>
            </a:r>
          </a:p>
          <a:p>
            <a:pPr lvl="1"/>
            <a:r>
              <a:rPr lang="en-US" dirty="0" smtClean="0"/>
              <a:t>Collisions still may occur .</a:t>
            </a:r>
          </a:p>
          <a:p>
            <a:pPr lvl="1"/>
            <a:r>
              <a:rPr lang="en-US" dirty="0" smtClean="0"/>
              <a:t>Unlimited delay if number of connected nodes are huge; lots of collisions.</a:t>
            </a:r>
          </a:p>
          <a:p>
            <a:pPr lvl="1"/>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l="15373" t="34555" r="21343" b="5759"/>
          <a:stretch>
            <a:fillRect/>
          </a:stretch>
        </p:blipFill>
        <p:spPr bwMode="auto">
          <a:xfrm>
            <a:off x="990600" y="0"/>
            <a:ext cx="6376737" cy="68580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Carrier Sense Multiple Access (CSMA):</a:t>
            </a:r>
          </a:p>
          <a:p>
            <a:pPr lvl="1"/>
            <a:r>
              <a:rPr lang="en-US" dirty="0" smtClean="0"/>
              <a:t>A protocol in which a node verifies the absence of other traffic before transmitting on a shared transmission medium.</a:t>
            </a:r>
          </a:p>
          <a:p>
            <a:pPr lvl="1"/>
            <a:r>
              <a:rPr lang="en-US" smtClean="0"/>
              <a:t>Transmitter </a:t>
            </a:r>
            <a:r>
              <a:rPr lang="en-US" dirty="0" smtClean="0"/>
              <a:t>uses feedback from a receiver to determine whether another transmission is in progress before initiating a transmission. That is, it tries to detect the presence of a carrier wave from another station before attempting to transmit.</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lvl="1"/>
            <a:r>
              <a:rPr lang="en-US" dirty="0" smtClean="0"/>
              <a:t>Carrier sense, if busy wait for a random period.</a:t>
            </a:r>
          </a:p>
          <a:p>
            <a:pPr lvl="1"/>
            <a:r>
              <a:rPr lang="en-US" dirty="0" smtClean="0"/>
              <a:t>When carrier is idle, encapsulate data into a packets, then send it through the transmission channel.</a:t>
            </a:r>
          </a:p>
          <a:p>
            <a:pPr lvl="1"/>
            <a:r>
              <a:rPr lang="en-US" dirty="0" smtClean="0"/>
              <a:t>Reads what in channel.</a:t>
            </a:r>
          </a:p>
          <a:p>
            <a:pPr lvl="1"/>
            <a:r>
              <a:rPr lang="en-US" dirty="0" smtClean="0"/>
              <a:t>Check integrity of packet, if packet sent similar to received, transmission successes.</a:t>
            </a:r>
          </a:p>
          <a:p>
            <a:pPr lvl="1"/>
            <a:r>
              <a:rPr lang="en-US" dirty="0" smtClean="0"/>
              <a:t>Otherwise, collision occurs, wait for random period then repeat the transmission again.</a:t>
            </a:r>
          </a:p>
          <a:p>
            <a:pPr lvl="1"/>
            <a:endParaRPr lang="en-US" dirty="0" smtClean="0"/>
          </a:p>
          <a:p>
            <a:r>
              <a:rPr lang="en-US" dirty="0" smtClean="0"/>
              <a:t>Less collisions occur than ALOHA, due to carrier sense before transmitting data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Better use of CSMA achieved with better carrier sense.</a:t>
            </a:r>
          </a:p>
          <a:p>
            <a:r>
              <a:rPr lang="en-US" dirty="0" smtClean="0"/>
              <a:t>Carrier sense may be difficult when network channel is long.</a:t>
            </a:r>
          </a:p>
          <a:p>
            <a:r>
              <a:rPr lang="en-US" dirty="0" smtClean="0"/>
              <a:t>CSMA is not effective with long network channel .</a:t>
            </a:r>
          </a:p>
          <a:p>
            <a:r>
              <a:rPr lang="en-US" dirty="0" smtClean="0"/>
              <a:t>Slotted CSMA: dividing time to slots, sense only when starting time of the slot.</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149" t="30367" r="24925" b="16230"/>
          <a:stretch>
            <a:fillRect/>
          </a:stretch>
        </p:blipFill>
        <p:spPr bwMode="auto">
          <a:xfrm>
            <a:off x="1219200" y="152400"/>
            <a:ext cx="5910730" cy="65532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lnSpcReduction="10000"/>
          </a:bodyPr>
          <a:lstStyle/>
          <a:p>
            <a:r>
              <a:rPr lang="en-US" dirty="0" smtClean="0"/>
              <a:t>Non CSMA persistent:</a:t>
            </a:r>
          </a:p>
          <a:p>
            <a:pPr lvl="1"/>
            <a:r>
              <a:rPr lang="en-US" dirty="0" smtClean="0"/>
              <a:t>In this protocol, before sending the data, the station senses the channel and if the channel is idle it starts transmitting the data. But if the channel is busy, the station does not continuously sense it but instead of that it waits for random amount of time and repeats the algorithm. </a:t>
            </a:r>
          </a:p>
          <a:p>
            <a:r>
              <a:rPr lang="en-US" dirty="0" smtClean="0"/>
              <a:t>Persistent CSMA</a:t>
            </a:r>
          </a:p>
          <a:p>
            <a:pPr lvl="1"/>
            <a:r>
              <a:rPr lang="en-US" dirty="0" smtClean="0"/>
              <a:t>When the sender (station) is ready to transmit data, it checks if the transmission medium is busy. If so, it then senses the medium continually until it becomes idle, and then it transmits the message (packet).</a:t>
            </a:r>
          </a:p>
          <a:p>
            <a:pPr lvl="1"/>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r>
              <a:rPr lang="en-US" dirty="0" smtClean="0"/>
              <a:t>P-persistent CSMA:</a:t>
            </a:r>
          </a:p>
          <a:p>
            <a:pPr lvl="1"/>
            <a:r>
              <a:rPr lang="en-US" dirty="0" smtClean="0"/>
              <a:t>When the sender is ready to send data, it checks continually if the medium is busy. If the medium becomes idle, the sender transmits a frame with a probability </a:t>
            </a:r>
            <a:r>
              <a:rPr lang="en-US" i="1" dirty="0" smtClean="0"/>
              <a:t>p</a:t>
            </a:r>
            <a:r>
              <a:rPr lang="en-US" dirty="0" smtClean="0"/>
              <a:t>. If the station chooses not to transmit (the probability of this event is </a:t>
            </a:r>
            <a:r>
              <a:rPr lang="en-US" i="1" dirty="0" smtClean="0"/>
              <a:t>1-p</a:t>
            </a:r>
            <a:r>
              <a:rPr lang="en-US" dirty="0" smtClean="0"/>
              <a:t>), the sender waits until the next available time slot and transmits again with the same probability </a:t>
            </a:r>
            <a:r>
              <a:rPr lang="en-US" i="1" dirty="0" smtClean="0"/>
              <a:t>p</a:t>
            </a:r>
            <a:r>
              <a:rPr lang="en-US" dirty="0" smtClean="0"/>
              <a:t>.</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Advantages:</a:t>
            </a:r>
          </a:p>
          <a:p>
            <a:pPr lvl="1"/>
            <a:r>
              <a:rPr lang="en-US" dirty="0" smtClean="0"/>
              <a:t>Less collisions probabilities compared to ALOHA.</a:t>
            </a:r>
          </a:p>
          <a:p>
            <a:pPr lvl="1"/>
            <a:r>
              <a:rPr lang="en-US" dirty="0" smtClean="0"/>
              <a:t>Transmission on demand only.</a:t>
            </a:r>
          </a:p>
          <a:p>
            <a:r>
              <a:rPr lang="en-US" dirty="0" smtClean="0"/>
              <a:t>Disadvantages:</a:t>
            </a:r>
          </a:p>
          <a:p>
            <a:pPr lvl="1"/>
            <a:r>
              <a:rPr lang="en-US" dirty="0" smtClean="0"/>
              <a:t>Unknown delay when more nodes are connected.</a:t>
            </a:r>
          </a:p>
          <a:p>
            <a:pPr lvl="1"/>
            <a:r>
              <a:rPr lang="en-US" dirty="0" smtClean="0"/>
              <a:t>Collisions still occur.</a:t>
            </a:r>
          </a:p>
          <a:p>
            <a:pPr lvl="1"/>
            <a:r>
              <a:rPr lang="en-US" dirty="0" smtClean="0"/>
              <a:t>Network with heavy traffic may not benefit with CSMA.</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 MAC protocols:</a:t>
            </a:r>
            <a:br>
              <a:rPr lang="en-US" dirty="0" smtClean="0"/>
            </a:br>
            <a:r>
              <a:rPr lang="en-US" dirty="0" smtClean="0"/>
              <a:t>Fixed assignment protocols</a:t>
            </a:r>
            <a:endParaRPr lang="en-US" dirty="0"/>
          </a:p>
        </p:txBody>
      </p:sp>
      <p:sp>
        <p:nvSpPr>
          <p:cNvPr id="3" name="Content Placeholder 2"/>
          <p:cNvSpPr>
            <a:spLocks noGrp="1"/>
          </p:cNvSpPr>
          <p:nvPr>
            <p:ph idx="1"/>
          </p:nvPr>
        </p:nvSpPr>
        <p:spPr/>
        <p:txBody>
          <a:bodyPr/>
          <a:lstStyle/>
          <a:p>
            <a:r>
              <a:rPr lang="en-US" sz="2800" dirty="0" smtClean="0">
                <a:latin typeface="Trebuchet MS (Body)"/>
              </a:rPr>
              <a:t>each node is allocated a predetermined fixed amount of the channel resources </a:t>
            </a:r>
            <a:r>
              <a:rPr lang="en-US" dirty="0" smtClean="0">
                <a:latin typeface="Trebuchet MS (Body)"/>
              </a:rPr>
              <a:t>: </a:t>
            </a:r>
          </a:p>
          <a:p>
            <a:pPr lvl="1"/>
            <a:r>
              <a:rPr lang="en-US" dirty="0" smtClean="0">
                <a:latin typeface="Trebuchet MS (Body)"/>
              </a:rPr>
              <a:t>Frequency-division Multiple Access (FDM)</a:t>
            </a:r>
          </a:p>
          <a:p>
            <a:pPr lvl="1"/>
            <a:r>
              <a:rPr lang="en-US" dirty="0" smtClean="0">
                <a:latin typeface="Trebuchet MS (Body)"/>
              </a:rPr>
              <a:t>Time-division Multiple access (TDMA)</a:t>
            </a:r>
          </a:p>
          <a:p>
            <a:pPr lvl="1"/>
            <a:r>
              <a:rPr lang="en-US" dirty="0" smtClean="0">
                <a:latin typeface="Trebuchet MS (Body)"/>
              </a:rPr>
              <a:t>Wavelength-division Multiple Access (WDMA)</a:t>
            </a:r>
          </a:p>
          <a:p>
            <a:pPr lvl="1"/>
            <a:r>
              <a:rPr lang="en-US" dirty="0" smtClean="0">
                <a:latin typeface="Trebuchet MS (Body)"/>
              </a:rPr>
              <a:t> Code-division multiple </a:t>
            </a:r>
            <a:r>
              <a:rPr lang="en-US" sz="2100" dirty="0" smtClean="0">
                <a:latin typeface="Trebuchet MS (Body)"/>
              </a:rPr>
              <a:t>Access (CDMA)</a:t>
            </a:r>
          </a:p>
          <a:p>
            <a:pPr lvl="1"/>
            <a:endParaRPr lang="en-US" dirty="0" smtClean="0">
              <a:latin typeface="Trebuchet MS (Body)"/>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pic>
        <p:nvPicPr>
          <p:cNvPr id="2050" name="Picture 2"/>
          <p:cNvPicPr>
            <a:picLocks noChangeAspect="1" noChangeArrowheads="1"/>
          </p:cNvPicPr>
          <p:nvPr/>
        </p:nvPicPr>
        <p:blipFill>
          <a:blip r:embed="rId2" cstate="print"/>
          <a:srcRect l="17761" t="39790" r="16567" b="26702"/>
          <a:stretch>
            <a:fillRect/>
          </a:stretch>
        </p:blipFill>
        <p:spPr bwMode="auto">
          <a:xfrm>
            <a:off x="76200" y="1752600"/>
            <a:ext cx="8077200" cy="4778432"/>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fontScale="92500"/>
          </a:bodyPr>
          <a:lstStyle/>
          <a:p>
            <a:r>
              <a:rPr lang="en-US" dirty="0" smtClean="0"/>
              <a:t>Carrier Sense Multiple Access\collision Detection (CSMA\CD):</a:t>
            </a:r>
          </a:p>
          <a:p>
            <a:pPr lvl="1"/>
            <a:r>
              <a:rPr lang="en-US" dirty="0" smtClean="0"/>
              <a:t>It uses a carrier sensing scheme in which a transmitting data station detects other signals while transmitting a frame, and stops transmitting that frame, transmits a jam signal, and then waits for a random time interval before trying to resend the frame.</a:t>
            </a:r>
          </a:p>
          <a:p>
            <a:pPr lvl="1"/>
            <a:r>
              <a:rPr lang="en-US" dirty="0" smtClean="0"/>
              <a:t>When collision detection: it sends </a:t>
            </a:r>
            <a:r>
              <a:rPr lang="en-US" b="1" dirty="0" smtClean="0"/>
              <a:t>Jamming Signal </a:t>
            </a:r>
            <a:r>
              <a:rPr lang="en-US" dirty="0" smtClean="0"/>
              <a:t>to tell other stations that collision has occurred.</a:t>
            </a:r>
          </a:p>
          <a:p>
            <a:r>
              <a:rPr lang="en-US" dirty="0" smtClean="0"/>
              <a:t>CSMA/CD is used to improve CSMA performance by terminating transmission as soon as a collision is detected</a:t>
            </a:r>
          </a:p>
          <a:p>
            <a:pPr lvl="1"/>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nSpc>
                <a:spcPct val="110000"/>
              </a:lnSpc>
            </a:pPr>
            <a:r>
              <a:rPr lang="en-US" dirty="0" smtClean="0"/>
              <a:t>Main procedure:</a:t>
            </a:r>
          </a:p>
          <a:p>
            <a:pPr lvl="1">
              <a:lnSpc>
                <a:spcPct val="110000"/>
              </a:lnSpc>
            </a:pPr>
            <a:r>
              <a:rPr lang="en-US" dirty="0" smtClean="0"/>
              <a:t>Is my frame ready for transmission? If yes, it goes on to the next point.</a:t>
            </a:r>
          </a:p>
          <a:p>
            <a:pPr lvl="1">
              <a:lnSpc>
                <a:spcPct val="110000"/>
              </a:lnSpc>
            </a:pPr>
            <a:r>
              <a:rPr lang="en-US" dirty="0" smtClean="0"/>
              <a:t>Is medium idle? If not, wait until it becomes ready</a:t>
            </a:r>
          </a:p>
          <a:p>
            <a:pPr lvl="1">
              <a:lnSpc>
                <a:spcPct val="110000"/>
              </a:lnSpc>
            </a:pPr>
            <a:r>
              <a:rPr lang="en-US" dirty="0" smtClean="0"/>
              <a:t>Start transmitting.</a:t>
            </a:r>
          </a:p>
          <a:p>
            <a:pPr lvl="1">
              <a:lnSpc>
                <a:spcPct val="110000"/>
              </a:lnSpc>
            </a:pPr>
            <a:r>
              <a:rPr lang="en-US" dirty="0" smtClean="0"/>
              <a:t>Did a collision occur? If so, go to collision detected procedure.</a:t>
            </a:r>
          </a:p>
          <a:p>
            <a:pPr lvl="1">
              <a:lnSpc>
                <a:spcPct val="110000"/>
              </a:lnSpc>
            </a:pPr>
            <a:r>
              <a:rPr lang="en-US" dirty="0" smtClean="0"/>
              <a:t>Reset retransmission counters and end frame transmission.</a:t>
            </a: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Collision detected procedure:</a:t>
            </a:r>
          </a:p>
          <a:p>
            <a:pPr lvl="1"/>
            <a:r>
              <a:rPr lang="en-US" dirty="0" smtClean="0"/>
              <a:t>Continue transmission (with a jam signal instead of frame header/data/CRC) until minimum packet time is reached to ensure that all receivers detect the collision.</a:t>
            </a:r>
          </a:p>
          <a:p>
            <a:pPr lvl="1"/>
            <a:r>
              <a:rPr lang="en-US" dirty="0" smtClean="0"/>
              <a:t>Increment retransmission counter.</a:t>
            </a:r>
          </a:p>
          <a:p>
            <a:pPr lvl="1"/>
            <a:r>
              <a:rPr lang="en-US" dirty="0" smtClean="0"/>
              <a:t>Was the maximum number of transmission attempts reached? If so, abort transmission.</a:t>
            </a:r>
          </a:p>
          <a:p>
            <a:pPr lvl="1"/>
            <a:r>
              <a:rPr lang="en-US" dirty="0" smtClean="0"/>
              <a:t>Calculate and wait random back off period based on number of collisions.</a:t>
            </a:r>
          </a:p>
          <a:p>
            <a:pPr lvl="1"/>
            <a:r>
              <a:rPr lang="en-US" dirty="0" smtClean="0"/>
              <a:t>Re-enter main procedure at stage 1.</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r>
              <a:rPr lang="en-US" dirty="0" smtClean="0"/>
              <a:t>Advantages:</a:t>
            </a:r>
          </a:p>
          <a:p>
            <a:pPr lvl="1"/>
            <a:r>
              <a:rPr lang="en-US" dirty="0" smtClean="0"/>
              <a:t>Less collision occurred compared to CSMA.</a:t>
            </a:r>
          </a:p>
          <a:p>
            <a:pPr lvl="1"/>
            <a:r>
              <a:rPr lang="en-US" dirty="0" smtClean="0"/>
              <a:t>Transmission on demand.</a:t>
            </a:r>
          </a:p>
          <a:p>
            <a:pPr lvl="1"/>
            <a:endParaRPr lang="en-US" dirty="0" smtClean="0"/>
          </a:p>
          <a:p>
            <a:r>
              <a:rPr lang="en-US" dirty="0" smtClean="0"/>
              <a:t>Disadvantages:</a:t>
            </a:r>
          </a:p>
          <a:p>
            <a:pPr lvl="1"/>
            <a:r>
              <a:rPr lang="en-US" dirty="0" smtClean="0"/>
              <a:t>Unknown delay when more nodes are connected.</a:t>
            </a:r>
          </a:p>
          <a:p>
            <a:pPr lvl="1"/>
            <a:r>
              <a:rPr lang="en-US" dirty="0" smtClean="0"/>
              <a:t>Wasted time exits due to collisions, but better performance and wasted time compare to CSMA.</a:t>
            </a:r>
          </a:p>
          <a:p>
            <a:r>
              <a:rPr lang="en-US" dirty="0" smtClean="0"/>
              <a:t>Used mostly in IEEE LANs, and called Ethernet Protocol; developed by Xerox.   </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20149" t="35602" r="20149" b="5759"/>
          <a:stretch>
            <a:fillRect/>
          </a:stretch>
        </p:blipFill>
        <p:spPr bwMode="auto">
          <a:xfrm>
            <a:off x="1143001" y="76200"/>
            <a:ext cx="5946320" cy="6659879"/>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Dynamic </a:t>
            </a:r>
            <a:r>
              <a:rPr lang="en-US" sz="3200" dirty="0" err="1" smtClean="0"/>
              <a:t>mac</a:t>
            </a:r>
            <a:r>
              <a:rPr lang="en-US" sz="3200" dirty="0" smtClean="0"/>
              <a:t> protocol:</a:t>
            </a:r>
            <a:br>
              <a:rPr lang="en-US" sz="3200" dirty="0" smtClean="0"/>
            </a:br>
            <a:r>
              <a:rPr lang="en-US" sz="3200" dirty="0" smtClean="0"/>
              <a:t>contention protocol</a:t>
            </a:r>
            <a:br>
              <a:rPr lang="en-US" sz="3200" dirty="0" smtClean="0"/>
            </a:br>
            <a:r>
              <a:rPr lang="en-US" sz="3200" dirty="0" smtClean="0"/>
              <a:t>CSMA\CA</a:t>
            </a:r>
            <a:endParaRPr lang="en-US" sz="3200" dirty="0"/>
          </a:p>
        </p:txBody>
      </p:sp>
      <p:sp>
        <p:nvSpPr>
          <p:cNvPr id="3" name="Content Placeholder 2"/>
          <p:cNvSpPr>
            <a:spLocks noGrp="1"/>
          </p:cNvSpPr>
          <p:nvPr>
            <p:ph idx="1"/>
          </p:nvPr>
        </p:nvSpPr>
        <p:spPr/>
        <p:txBody>
          <a:bodyPr/>
          <a:lstStyle/>
          <a:p>
            <a:r>
              <a:rPr lang="en-US" dirty="0" smtClean="0"/>
              <a:t>Carrier Sense Multiple Access\Collision Avoidance CSMA\CA</a:t>
            </a:r>
          </a:p>
          <a:p>
            <a:pPr lvl="1"/>
            <a:r>
              <a:rPr lang="en-US" dirty="0" smtClean="0"/>
              <a:t>Each station will sense the channel and inform all the rest station in the network that it will start transmitting data over  the channel.</a:t>
            </a:r>
          </a:p>
          <a:p>
            <a:pPr lvl="1"/>
            <a:r>
              <a:rPr lang="en-US" dirty="0" smtClean="0"/>
              <a:t>In this protocol the collision may occur between Request To Send </a:t>
            </a:r>
            <a:r>
              <a:rPr lang="en-US" b="1" dirty="0" smtClean="0">
                <a:solidFill>
                  <a:schemeClr val="accent1"/>
                </a:solidFill>
              </a:rPr>
              <a:t>RTS frames </a:t>
            </a:r>
            <a:r>
              <a:rPr lang="en-US" dirty="0" smtClean="0">
                <a:solidFill>
                  <a:schemeClr val="tx1">
                    <a:lumMod val="50000"/>
                    <a:lumOff val="50000"/>
                  </a:schemeClr>
                </a:solidFill>
              </a:rPr>
              <a:t>or Confirm to Send </a:t>
            </a:r>
            <a:r>
              <a:rPr lang="en-US" b="1" dirty="0" smtClean="0">
                <a:solidFill>
                  <a:schemeClr val="accent1"/>
                </a:solidFill>
              </a:rPr>
              <a:t>CTS frames.</a:t>
            </a:r>
            <a:r>
              <a:rPr lang="en-US" dirty="0" smtClean="0">
                <a:solidFill>
                  <a:schemeClr val="tx1">
                    <a:lumMod val="50000"/>
                    <a:lumOff val="50000"/>
                  </a:schemeClr>
                </a:solidFill>
              </a:rPr>
              <a:t> Collisions don’t occur between data frames.</a:t>
            </a:r>
          </a:p>
          <a:p>
            <a:pPr lvl="1"/>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12632" t="5653" r="46316" b="10731"/>
          <a:stretch>
            <a:fillRect/>
          </a:stretch>
        </p:blipFill>
        <p:spPr bwMode="auto">
          <a:xfrm>
            <a:off x="1371599" y="0"/>
            <a:ext cx="5690681" cy="685800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l="15040" t="29676" r="25797" b="15296"/>
          <a:stretch>
            <a:fillRect/>
          </a:stretch>
        </p:blipFill>
        <p:spPr bwMode="auto">
          <a:xfrm>
            <a:off x="1143000" y="0"/>
            <a:ext cx="6327802" cy="685800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contention protocol</a:t>
            </a:r>
            <a:br>
              <a:rPr lang="en-US" sz="2800" dirty="0" smtClean="0"/>
            </a:br>
            <a:r>
              <a:rPr lang="en-US" sz="2800" dirty="0" smtClean="0"/>
              <a:t>CSMA\CA</a:t>
            </a:r>
            <a:endParaRPr lang="en-US" sz="2800" dirty="0"/>
          </a:p>
        </p:txBody>
      </p:sp>
      <p:sp>
        <p:nvSpPr>
          <p:cNvPr id="3" name="Content Placeholder 2"/>
          <p:cNvSpPr>
            <a:spLocks noGrp="1"/>
          </p:cNvSpPr>
          <p:nvPr>
            <p:ph idx="1"/>
          </p:nvPr>
        </p:nvSpPr>
        <p:spPr/>
        <p:txBody>
          <a:bodyPr/>
          <a:lstStyle/>
          <a:p>
            <a:r>
              <a:rPr lang="en-US" dirty="0" smtClean="0"/>
              <a:t>Advantages:</a:t>
            </a:r>
          </a:p>
          <a:p>
            <a:pPr lvl="1"/>
            <a:r>
              <a:rPr lang="en-US" dirty="0" smtClean="0"/>
              <a:t>Collisions do NOT occur between data frames.</a:t>
            </a:r>
          </a:p>
          <a:p>
            <a:pPr lvl="1"/>
            <a:r>
              <a:rPr lang="en-US" dirty="0" smtClean="0"/>
              <a:t>Transmission on demand only.</a:t>
            </a:r>
          </a:p>
          <a:p>
            <a:pPr lvl="1"/>
            <a:r>
              <a:rPr lang="en-US" dirty="0" smtClean="0"/>
              <a:t>Channel utilization is efficient when request and confirm to send done successfully.</a:t>
            </a:r>
          </a:p>
          <a:p>
            <a:pPr lvl="1"/>
            <a:r>
              <a:rPr lang="en-US" dirty="0" smtClean="0"/>
              <a:t>Used  mostly and better for </a:t>
            </a:r>
            <a:r>
              <a:rPr lang="en-US" b="1" dirty="0" smtClean="0">
                <a:solidFill>
                  <a:schemeClr val="accent1"/>
                </a:solidFill>
              </a:rPr>
              <a:t>Wireless networks</a:t>
            </a:r>
            <a:r>
              <a:rPr lang="en-US" dirty="0" smtClean="0">
                <a:solidFill>
                  <a:schemeClr val="tx1">
                    <a:lumMod val="50000"/>
                    <a:lumOff val="50000"/>
                  </a:schemeClr>
                </a:solidFill>
              </a:rPr>
              <a:t>.</a:t>
            </a:r>
            <a:r>
              <a:rPr lang="en-US" b="1" dirty="0" smtClean="0">
                <a:solidFill>
                  <a:schemeClr val="accent1"/>
                </a:solidFill>
              </a:rPr>
              <a:t> </a:t>
            </a:r>
          </a:p>
          <a:p>
            <a:r>
              <a:rPr lang="en-US" dirty="0" smtClean="0"/>
              <a:t>Disadvantages:</a:t>
            </a:r>
          </a:p>
          <a:p>
            <a:pPr lvl="1"/>
            <a:r>
              <a:rPr lang="en-US" dirty="0" smtClean="0"/>
              <a:t>Unlimited waste of time (waiting) if nodes connected are large.</a:t>
            </a:r>
          </a:p>
          <a:p>
            <a:r>
              <a:rPr lang="en-US" dirty="0" smtClean="0"/>
              <a:t>Used in Wireless LANs and Apple Talk for apple devices.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LAN MAC protocols:</a:t>
            </a:r>
            <a:br>
              <a:rPr lang="en-US" sz="2800" dirty="0" smtClean="0"/>
            </a:br>
            <a:r>
              <a:rPr lang="en-US" sz="2800" dirty="0" smtClean="0">
                <a:latin typeface="Trebuchet MS (Body)"/>
              </a:rPr>
              <a:t> Frequency-division Multiple Access </a:t>
            </a:r>
            <a:endParaRPr lang="en-US" sz="2800" dirty="0"/>
          </a:p>
        </p:txBody>
      </p:sp>
      <p:sp>
        <p:nvSpPr>
          <p:cNvPr id="3" name="Content Placeholder 2"/>
          <p:cNvSpPr>
            <a:spLocks noGrp="1"/>
          </p:cNvSpPr>
          <p:nvPr>
            <p:ph idx="1"/>
          </p:nvPr>
        </p:nvSpPr>
        <p:spPr>
          <a:xfrm>
            <a:off x="457200" y="1609416"/>
            <a:ext cx="7620000" cy="4846320"/>
          </a:xfrm>
        </p:spPr>
        <p:txBody>
          <a:bodyPr/>
          <a:lstStyle/>
          <a:p>
            <a:r>
              <a:rPr lang="en-US" dirty="0" smtClean="0"/>
              <a:t>The available bandwidth is divided into sub-channels. </a:t>
            </a:r>
          </a:p>
          <a:p>
            <a:r>
              <a:rPr lang="en-US" dirty="0" smtClean="0"/>
              <a:t>Multiple channel access is then achieved by allocating communicating nodes with different carrier frequencies of the spectrum.</a:t>
            </a:r>
          </a:p>
          <a:p>
            <a:r>
              <a:rPr lang="en-US" dirty="0" smtClean="0"/>
              <a:t>The bandwidth of each node’s carrier is constrained within certain limits such that no interference, or overlap, occurs between different nodes.</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Contention protocol advantages and disadvantages: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Contention protocol advantages and disadvantages: </a:t>
            </a:r>
          </a:p>
          <a:p>
            <a:r>
              <a:rPr lang="en-US" dirty="0" smtClean="0"/>
              <a:t>Advantages:	</a:t>
            </a:r>
          </a:p>
          <a:p>
            <a:pPr lvl="1"/>
            <a:r>
              <a:rPr lang="en-US" dirty="0" smtClean="0"/>
              <a:t>Transmission on demand.</a:t>
            </a:r>
          </a:p>
          <a:p>
            <a:pPr lvl="1"/>
            <a:r>
              <a:rPr lang="en-US" dirty="0" smtClean="0"/>
              <a:t>Better used for discontinuous transmission of signal and data (computer networks in general) </a:t>
            </a:r>
          </a:p>
          <a:p>
            <a:pPr lvl="1"/>
            <a:r>
              <a:rPr lang="en-US" dirty="0" smtClean="0"/>
              <a:t>Better used in networks with light traffic. </a:t>
            </a:r>
          </a:p>
          <a:p>
            <a:r>
              <a:rPr lang="en-US" dirty="0" smtClean="0"/>
              <a:t>Disadvantages:</a:t>
            </a:r>
          </a:p>
          <a:p>
            <a:pPr lvl="1"/>
            <a:r>
              <a:rPr lang="en-US" dirty="0" smtClean="0"/>
              <a:t>Large number of connected nodes results in not utilizing the channel effectively.</a:t>
            </a:r>
          </a:p>
          <a:p>
            <a:pPr lvl="1"/>
            <a:r>
              <a:rPr lang="en-US" dirty="0" smtClean="0"/>
              <a:t>Wasted time (waiting)</a:t>
            </a:r>
          </a:p>
          <a:p>
            <a:pPr lvl="1"/>
            <a:r>
              <a:rPr lang="en-US" dirty="0" smtClean="0"/>
              <a:t>Sensing channels becomes difficult in large and long network channels</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endParaRPr lang="en-US" sz="2800" dirty="0"/>
          </a:p>
        </p:txBody>
      </p:sp>
      <p:sp>
        <p:nvSpPr>
          <p:cNvPr id="3" name="Content Placeholder 2"/>
          <p:cNvSpPr>
            <a:spLocks noGrp="1"/>
          </p:cNvSpPr>
          <p:nvPr>
            <p:ph idx="1"/>
          </p:nvPr>
        </p:nvSpPr>
        <p:spPr/>
        <p:txBody>
          <a:bodyPr>
            <a:normAutofit/>
          </a:bodyPr>
          <a:lstStyle/>
          <a:p>
            <a:r>
              <a:rPr lang="en-US" dirty="0" smtClean="0"/>
              <a:t>To better channel utilizing and eliminate attenuation may occur in network channels due to collisions;</a:t>
            </a:r>
          </a:p>
          <a:p>
            <a:r>
              <a:rPr lang="en-US" dirty="0" smtClean="0"/>
              <a:t>Distributed Queue Dual Bus (DQDB):</a:t>
            </a:r>
          </a:p>
          <a:p>
            <a:pPr lvl="1"/>
            <a:r>
              <a:rPr lang="en-US" dirty="0" smtClean="0"/>
              <a:t>This protocol is intended to be used on a dual-bus configuration (</a:t>
            </a:r>
            <a:r>
              <a:rPr lang="en-US" b="1" i="1" dirty="0" smtClean="0"/>
              <a:t>unidirectional)  </a:t>
            </a:r>
            <a:r>
              <a:rPr lang="en-US" dirty="0" smtClean="0"/>
              <a:t>fiber optic networks.</a:t>
            </a:r>
          </a:p>
          <a:p>
            <a:pPr lvl="1"/>
            <a:r>
              <a:rPr lang="en-US" dirty="0" smtClean="0"/>
              <a:t>Two buses , each one in one direction, and each node is connected to the two buses. </a:t>
            </a:r>
          </a:p>
          <a:p>
            <a:pPr lvl="1"/>
            <a:r>
              <a:rPr lang="en-US" dirty="0" smtClean="0"/>
              <a:t>Centralized unit for each bus to control transmission.</a:t>
            </a:r>
          </a:p>
          <a:p>
            <a:pPr lvl="1"/>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1143000"/>
          </a:xfrm>
        </p:spPr>
        <p:txBody>
          <a:bodyPr>
            <a:noAutofit/>
          </a:bodyPr>
          <a:lstStyle/>
          <a:p>
            <a:r>
              <a:rPr lang="en-US" sz="3200" dirty="0" smtClean="0"/>
              <a:t>Dynamic </a:t>
            </a:r>
            <a:r>
              <a:rPr lang="en-US" sz="3200" dirty="0" err="1" smtClean="0"/>
              <a:t>mac</a:t>
            </a:r>
            <a:r>
              <a:rPr lang="en-US" sz="3200" dirty="0" smtClean="0"/>
              <a:t> protocol:</a:t>
            </a:r>
            <a:br>
              <a:rPr lang="en-US" sz="3200" dirty="0" smtClean="0"/>
            </a:br>
            <a:r>
              <a:rPr lang="en-US" sz="3200" dirty="0" smtClean="0"/>
              <a:t>Reservation protocols:</a:t>
            </a:r>
            <a:br>
              <a:rPr lang="en-US" sz="3200" dirty="0" smtClean="0"/>
            </a:br>
            <a:r>
              <a:rPr lang="en-US" sz="3200" dirty="0" smtClean="0"/>
              <a:t>DQDB</a:t>
            </a:r>
            <a:endParaRPr lang="en-US" sz="3200" dirty="0"/>
          </a:p>
        </p:txBody>
      </p:sp>
      <p:pic>
        <p:nvPicPr>
          <p:cNvPr id="4" name="Picture 2"/>
          <p:cNvPicPr>
            <a:picLocks noChangeAspect="1" noChangeArrowheads="1"/>
          </p:cNvPicPr>
          <p:nvPr/>
        </p:nvPicPr>
        <p:blipFill>
          <a:blip r:embed="rId2" cstate="print"/>
          <a:srcRect l="10597" t="52356" r="12985" b="8901"/>
          <a:stretch>
            <a:fillRect/>
          </a:stretch>
        </p:blipFill>
        <p:spPr bwMode="auto">
          <a:xfrm>
            <a:off x="381000" y="1981200"/>
            <a:ext cx="7117492" cy="41148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normAutofit lnSpcReduction="10000"/>
          </a:bodyPr>
          <a:lstStyle/>
          <a:p>
            <a:pPr lvl="1"/>
            <a:r>
              <a:rPr lang="en-US" dirty="0" smtClean="0"/>
              <a:t>Each  centralized unit will send empty frames to the channel, which can be used by connected nodes to transmit data.</a:t>
            </a:r>
          </a:p>
          <a:p>
            <a:pPr lvl="1"/>
            <a:r>
              <a:rPr lang="en-US" dirty="0" smtClean="0"/>
              <a:t>Each frame has </a:t>
            </a:r>
            <a:r>
              <a:rPr lang="en-US" b="1" dirty="0" smtClean="0">
                <a:solidFill>
                  <a:schemeClr val="accent6">
                    <a:lumMod val="50000"/>
                  </a:schemeClr>
                </a:solidFill>
              </a:rPr>
              <a:t>2 flags</a:t>
            </a:r>
            <a:r>
              <a:rPr lang="en-US" dirty="0" smtClean="0"/>
              <a:t>; </a:t>
            </a:r>
            <a:r>
              <a:rPr lang="en-US" dirty="0" smtClean="0">
                <a:solidFill>
                  <a:schemeClr val="accent1"/>
                </a:solidFill>
              </a:rPr>
              <a:t>one to identify whether the frame is empty and ready for used or has been reserved by another node.</a:t>
            </a:r>
          </a:p>
          <a:p>
            <a:pPr lvl="1"/>
            <a:r>
              <a:rPr lang="en-US" dirty="0" smtClean="0">
                <a:solidFill>
                  <a:schemeClr val="accent3"/>
                </a:solidFill>
              </a:rPr>
              <a:t>The other flag identifies if there is a </a:t>
            </a:r>
            <a:r>
              <a:rPr lang="en-US" b="1" dirty="0" smtClean="0">
                <a:solidFill>
                  <a:schemeClr val="accent3"/>
                </a:solidFill>
              </a:rPr>
              <a:t>Reservation</a:t>
            </a:r>
            <a:r>
              <a:rPr lang="en-US" dirty="0" smtClean="0">
                <a:solidFill>
                  <a:schemeClr val="accent3"/>
                </a:solidFill>
              </a:rPr>
              <a:t> request  of frames on the other channel </a:t>
            </a:r>
            <a:r>
              <a:rPr lang="en-US" b="1" dirty="0" smtClean="0">
                <a:solidFill>
                  <a:schemeClr val="accent3"/>
                </a:solidFill>
              </a:rPr>
              <a:t>(bus).</a:t>
            </a:r>
          </a:p>
          <a:p>
            <a:pPr lvl="1"/>
            <a:r>
              <a:rPr lang="en-US" dirty="0" smtClean="0"/>
              <a:t>This protocol needed 2 counters in each connected node, that determine the </a:t>
            </a:r>
            <a:r>
              <a:rPr lang="en-US" b="1" dirty="0" smtClean="0">
                <a:solidFill>
                  <a:schemeClr val="accent1"/>
                </a:solidFill>
              </a:rPr>
              <a:t>number previous reservations for each channel, </a:t>
            </a:r>
            <a:r>
              <a:rPr lang="en-US" dirty="0" smtClean="0">
                <a:solidFill>
                  <a:srgbClr val="00B050"/>
                </a:solidFill>
              </a:rPr>
              <a:t>the counters will be incremented each time a frame with reservation flag on passes the connected node. </a:t>
            </a:r>
            <a:endParaRPr lang="en-US" dirty="0">
              <a:solidFill>
                <a:srgbClr val="00B05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lstStyle/>
          <a:p>
            <a:r>
              <a:rPr lang="en-US" dirty="0" smtClean="0"/>
              <a:t>When a node wants to send data to another node:</a:t>
            </a:r>
          </a:p>
          <a:p>
            <a:pPr lvl="1"/>
            <a:r>
              <a:rPr lang="en-US" dirty="0" smtClean="0"/>
              <a:t>Chooses which channel will be used.</a:t>
            </a:r>
          </a:p>
          <a:p>
            <a:pPr lvl="1"/>
            <a:r>
              <a:rPr lang="en-US" dirty="0" smtClean="0"/>
              <a:t>Turn on the reservation flag on a frame on the other channel.</a:t>
            </a:r>
          </a:p>
          <a:p>
            <a:pPr lvl="1"/>
            <a:r>
              <a:rPr lang="en-US" dirty="0" smtClean="0"/>
              <a:t>The node will then use one of the empty frames with its data.</a:t>
            </a:r>
          </a:p>
          <a:p>
            <a:r>
              <a:rPr lang="en-US" dirty="0" smtClean="0"/>
              <a:t>This protocol is used in Ring networks, LAN and MAN networks.</a:t>
            </a:r>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21493" t="46073" r="24776" b="18325"/>
          <a:stretch>
            <a:fillRect/>
          </a:stretch>
        </p:blipFill>
        <p:spPr bwMode="auto">
          <a:xfrm>
            <a:off x="533400" y="685800"/>
            <a:ext cx="7160559" cy="54102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lstStyle/>
          <a:p>
            <a:r>
              <a:rPr lang="en-US" dirty="0" smtClean="0"/>
              <a:t>Advantages:</a:t>
            </a:r>
          </a:p>
          <a:p>
            <a:pPr lvl="1"/>
            <a:r>
              <a:rPr lang="en-US" dirty="0" smtClean="0"/>
              <a:t>Transmission guaranteed.</a:t>
            </a:r>
          </a:p>
          <a:p>
            <a:pPr lvl="1"/>
            <a:r>
              <a:rPr lang="en-US" dirty="0" smtClean="0"/>
              <a:t>Limit delay time.</a:t>
            </a:r>
          </a:p>
          <a:p>
            <a:pPr lvl="1"/>
            <a:r>
              <a:rPr lang="en-US" dirty="0" smtClean="0"/>
              <a:t>Channel utilization %100</a:t>
            </a:r>
          </a:p>
          <a:p>
            <a:r>
              <a:rPr lang="en-US" dirty="0" smtClean="0"/>
              <a:t>Disadvantages:</a:t>
            </a:r>
          </a:p>
          <a:p>
            <a:pPr lvl="1"/>
            <a:r>
              <a:rPr lang="en-US" dirty="0" smtClean="0"/>
              <a:t>Number of software needed for each connected node to control and determine the location of the node in the network.</a:t>
            </a:r>
          </a:p>
          <a:p>
            <a:pPr lvl="1"/>
            <a:r>
              <a:rPr lang="en-US" dirty="0" smtClean="0"/>
              <a:t>The need for cartelized unit to control frames.</a:t>
            </a:r>
          </a:p>
          <a:p>
            <a:pPr lvl="1"/>
            <a:r>
              <a:rPr lang="en-US" dirty="0" smtClean="0"/>
              <a:t>If the cartelized unit stopped, the protocol is stopped.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l="14179" t="23037" r="11791" b="5759"/>
          <a:stretch>
            <a:fillRect/>
          </a:stretch>
        </p:blipFill>
        <p:spPr bwMode="auto">
          <a:xfrm>
            <a:off x="914400" y="76200"/>
            <a:ext cx="6096000" cy="668593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LAN MAC protocols:</a:t>
            </a:r>
            <a:br>
              <a:rPr lang="en-US" sz="2800" dirty="0" smtClean="0"/>
            </a:br>
            <a:r>
              <a:rPr lang="en-US" sz="2800" dirty="0" smtClean="0">
                <a:latin typeface="Trebuchet MS (Body)"/>
              </a:rPr>
              <a:t> Frequency-division Multiple Access </a:t>
            </a:r>
            <a:endParaRPr lang="en-US" sz="2800" dirty="0"/>
          </a:p>
        </p:txBody>
      </p:sp>
      <p:sp>
        <p:nvSpPr>
          <p:cNvPr id="3" name="Content Placeholder 2"/>
          <p:cNvSpPr>
            <a:spLocks noGrp="1"/>
          </p:cNvSpPr>
          <p:nvPr>
            <p:ph idx="1"/>
          </p:nvPr>
        </p:nvSpPr>
        <p:spPr/>
        <p:txBody>
          <a:bodyPr/>
          <a:lstStyle/>
          <a:p>
            <a:r>
              <a:rPr lang="en-US" dirty="0" smtClean="0"/>
              <a:t>C = n. w </a:t>
            </a:r>
          </a:p>
          <a:p>
            <a:pPr lvl="1"/>
            <a:r>
              <a:rPr lang="en-US" dirty="0" smtClean="0"/>
              <a:t>C: bandwidth of channel Hz</a:t>
            </a:r>
          </a:p>
          <a:p>
            <a:pPr lvl="1"/>
            <a:r>
              <a:rPr lang="en-US" dirty="0" smtClean="0"/>
              <a:t>w.: bandwidth of each sub-channels Hz </a:t>
            </a:r>
          </a:p>
          <a:p>
            <a:pPr lvl="1"/>
            <a:r>
              <a:rPr lang="en-US" dirty="0" smtClean="0"/>
              <a:t>n: number of connected nodes to the channel.</a:t>
            </a:r>
          </a:p>
          <a:p>
            <a:pPr>
              <a:buNone/>
            </a:pPr>
            <a:r>
              <a:rPr lang="en-US" dirty="0" smtClean="0"/>
              <a:t>Example: </a:t>
            </a:r>
          </a:p>
          <a:p>
            <a:r>
              <a:rPr lang="en-US" dirty="0" smtClean="0"/>
              <a:t>Channel with 48 kHz bandwidth, its frequency 60 kHz- 108 kHz. If each node needs 4 kHz. Then 48</a:t>
            </a:r>
            <a:r>
              <a:rPr lang="ar-SA" dirty="0" smtClean="0"/>
              <a:t>÷</a:t>
            </a:r>
            <a:r>
              <a:rPr lang="en-US" dirty="0" smtClean="0"/>
              <a:t>4= 12 sub-channels needed. Therefore; 12 devices or nodes can use the channel at the same time.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 FDMA</a:t>
            </a:r>
            <a:endParaRPr lang="en-US" dirty="0"/>
          </a:p>
        </p:txBody>
      </p:sp>
      <p:pic>
        <p:nvPicPr>
          <p:cNvPr id="1026" name="Picture 2"/>
          <p:cNvPicPr>
            <a:picLocks noChangeAspect="1" noChangeArrowheads="1"/>
          </p:cNvPicPr>
          <p:nvPr/>
        </p:nvPicPr>
        <p:blipFill>
          <a:blip r:embed="rId2" cstate="print"/>
          <a:srcRect l="15165" t="17801" r="11562" b="35079"/>
          <a:stretch>
            <a:fillRect/>
          </a:stretch>
        </p:blipFill>
        <p:spPr bwMode="auto">
          <a:xfrm>
            <a:off x="762000" y="1676400"/>
            <a:ext cx="6248400" cy="46094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MAC protocols: FDMA</a:t>
            </a:r>
            <a:endParaRPr lang="en-US" dirty="0"/>
          </a:p>
        </p:txBody>
      </p:sp>
      <p:pic>
        <p:nvPicPr>
          <p:cNvPr id="2050" name="Picture 2"/>
          <p:cNvPicPr>
            <a:picLocks noChangeAspect="1" noChangeArrowheads="1"/>
          </p:cNvPicPr>
          <p:nvPr/>
        </p:nvPicPr>
        <p:blipFill>
          <a:blip r:embed="rId2" cstate="print"/>
          <a:srcRect l="16366" t="34555" r="11562" b="19372"/>
          <a:stretch>
            <a:fillRect/>
          </a:stretch>
        </p:blipFill>
        <p:spPr bwMode="auto">
          <a:xfrm>
            <a:off x="914400" y="1676400"/>
            <a:ext cx="6130636" cy="44958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466</TotalTime>
  <Words>2668</Words>
  <Application>Microsoft Office PowerPoint</Application>
  <PresentationFormat>On-screen Show (4:3)</PresentationFormat>
  <Paragraphs>312</Paragraphs>
  <Slides>67</Slides>
  <Notes>0</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Opulent</vt:lpstr>
      <vt:lpstr>CT1303 LAN</vt:lpstr>
      <vt:lpstr>LAN MAC protocols</vt:lpstr>
      <vt:lpstr>LAN MAC protocols</vt:lpstr>
      <vt:lpstr>LAN MAC protocols</vt:lpstr>
      <vt:lpstr>LAN MAC protocols: Fixed assignment protocols</vt:lpstr>
      <vt:lpstr>LAN MAC protocols:  Frequency-division Multiple Access </vt:lpstr>
      <vt:lpstr>LAN MAC protocols:  Frequency-division Multiple Access </vt:lpstr>
      <vt:lpstr>LAN MAC protocols: FDMA</vt:lpstr>
      <vt:lpstr>LAN MAC protocols: FDMA</vt:lpstr>
      <vt:lpstr>LAN MAC protocols: Time-division multiple access</vt:lpstr>
      <vt:lpstr>LAN MAC protocols: TDMA</vt:lpstr>
      <vt:lpstr>LAN MAC protocols: TDMA</vt:lpstr>
      <vt:lpstr>LAN MAC protocols</vt:lpstr>
      <vt:lpstr>LAN MAC protocols: wavelength-division multiple access</vt:lpstr>
      <vt:lpstr>LAN MAC protocols: wavelength-division multiple access</vt:lpstr>
      <vt:lpstr>LAN MAC protocols: Code-Division Multiple Access</vt:lpstr>
      <vt:lpstr>LAN MAC protocols: CDMA:</vt:lpstr>
      <vt:lpstr>LAN MAC protocols: CDMA</vt:lpstr>
      <vt:lpstr>LAN MAC protocols: CDMA</vt:lpstr>
      <vt:lpstr>Fixed Assignment protocols</vt:lpstr>
      <vt:lpstr>Dynamic mac protocol</vt:lpstr>
      <vt:lpstr>Dynamic mac protocol: Round Robin Protocols</vt:lpstr>
      <vt:lpstr>Dynamic mac protocol: Token pass protocol</vt:lpstr>
      <vt:lpstr>Dynamic mac protocol:  Token pass protocol</vt:lpstr>
      <vt:lpstr>Dynamic mac protocol:  Token pass protocol</vt:lpstr>
      <vt:lpstr>Dynamic mac protocol:  Token pass protocol</vt:lpstr>
      <vt:lpstr>Dynamic mac protocol:  polling protocol</vt:lpstr>
      <vt:lpstr>Dynamic mac protocol:  polling protocol</vt:lpstr>
      <vt:lpstr>Dynamic mac protocol:  polling protocol</vt:lpstr>
      <vt:lpstr>Dynamic mac protocol:  polling protocol</vt:lpstr>
      <vt:lpstr>Dynamic mac protocol:  polling protocol</vt:lpstr>
      <vt:lpstr>Dynamic mac protocol:  polling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Slide 39</vt:lpstr>
      <vt:lpstr>Dynamic mac protocol: contention protocol</vt:lpstr>
      <vt:lpstr>Dynamic mac protocol: contention protocol</vt:lpstr>
      <vt:lpstr>Slide 42</vt:lpstr>
      <vt:lpstr>Dynamic mac protocol: contention protocol</vt:lpstr>
      <vt:lpstr>Dynamic mac protocol: contention protocol</vt:lpstr>
      <vt:lpstr>Dynamic mac protocol: contention protocol</vt:lpstr>
      <vt:lpstr>Slide 46</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Slide 55</vt:lpstr>
      <vt:lpstr>Dynamic mac protocol: contention protocol CSMA\CA</vt:lpstr>
      <vt:lpstr>Slide 57</vt:lpstr>
      <vt:lpstr>Slide 58</vt:lpstr>
      <vt:lpstr>Dynamic mac protocol: contention protocol CSMA\CA</vt:lpstr>
      <vt:lpstr>Contention protocol advantages and disadvantages: </vt:lpstr>
      <vt:lpstr>Dynamic mac protocol: Reservation protocols:</vt:lpstr>
      <vt:lpstr>Dynamic mac protocol: Reservation protocols: DQDB</vt:lpstr>
      <vt:lpstr>Dynamic mac protocol: Reservation protocols: DQDB</vt:lpstr>
      <vt:lpstr>Dynamic mac protocol: Reservation protocols: DQDB</vt:lpstr>
      <vt:lpstr>Slide 65</vt:lpstr>
      <vt:lpstr>Dynamic mac protocol: Reservation protocols: DQDB</vt:lpstr>
      <vt:lpstr>Slide 67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Rehab</cp:lastModifiedBy>
  <cp:revision>30</cp:revision>
  <dcterms:created xsi:type="dcterms:W3CDTF">2006-08-16T00:00:00Z</dcterms:created>
  <dcterms:modified xsi:type="dcterms:W3CDTF">2015-08-26T18:34:58Z</dcterms:modified>
</cp:coreProperties>
</file>