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7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370BA12-EC43-40CA-83A0-3245003B0CF6}">
          <p14:sldIdLst>
            <p14:sldId id="256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8"/>
            <p14:sldId id="277"/>
          </p14:sldIdLst>
        </p14:section>
        <p14:section name="Untitled Section" id="{3A902AC8-A118-4653-9DD6-CFBEA1744EDF}">
          <p14:sldIdLst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4660"/>
  </p:normalViewPr>
  <p:slideViewPr>
    <p:cSldViewPr>
      <p:cViewPr>
        <p:scale>
          <a:sx n="75" d="100"/>
          <a:sy n="75" d="100"/>
        </p:scale>
        <p:origin x="1366" y="2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5/10/relationships/revisionInfo" Target="revisionInfo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2BBC93-D03B-4FFE-B70C-5EA2AF8FED7D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903301-0862-4956-9CA7-1266ADE0EF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03301-0862-4956-9CA7-1266ADE0EF1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/>
              <a:t>CT1303 LAN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/>
              <a:t>Rehab </a:t>
            </a:r>
            <a:r>
              <a:rPr lang="en-US" dirty="0" err="1"/>
              <a:t>AlFallaj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 IEEE 802.3</a:t>
            </a: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 l="9849" t="49215" r="6838" b="30890"/>
          <a:stretch>
            <a:fillRect/>
          </a:stretch>
        </p:blipFill>
        <p:spPr bwMode="auto">
          <a:xfrm>
            <a:off x="152400" y="2667000"/>
            <a:ext cx="8654716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 IEEE 802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Giga Ethernet:</a:t>
            </a:r>
          </a:p>
          <a:p>
            <a:pPr lvl="1"/>
            <a:r>
              <a:rPr lang="en-US" dirty="0"/>
              <a:t>Transmission rate: 1 </a:t>
            </a:r>
            <a:r>
              <a:rPr lang="en-US" dirty="0" err="1"/>
              <a:t>Gbps</a:t>
            </a:r>
            <a:r>
              <a:rPr lang="en-US" dirty="0"/>
              <a:t>: 1000Mbps</a:t>
            </a:r>
          </a:p>
          <a:p>
            <a:pPr lvl="1"/>
            <a:r>
              <a:rPr lang="en-US" dirty="0"/>
              <a:t> name: 802.3Z</a:t>
            </a:r>
          </a:p>
          <a:p>
            <a:pPr lvl="1"/>
            <a:r>
              <a:rPr lang="en-US" dirty="0"/>
              <a:t>Has several types based on the transmission media used:</a:t>
            </a: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 l="7842" t="31414" r="8846" b="23560"/>
          <a:stretch>
            <a:fillRect/>
          </a:stretch>
        </p:blipFill>
        <p:spPr bwMode="auto">
          <a:xfrm>
            <a:off x="990600" y="3657600"/>
            <a:ext cx="6324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Ethernet LAN 802.3 technologies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Technologies used in he previous standards includes: </a:t>
            </a:r>
          </a:p>
          <a:p>
            <a:pPr lvl="1"/>
            <a:r>
              <a:rPr lang="en-US" dirty="0"/>
              <a:t>Data Frames.</a:t>
            </a:r>
          </a:p>
          <a:p>
            <a:pPr lvl="1"/>
            <a:r>
              <a:rPr lang="en-US" dirty="0"/>
              <a:t>MAC protocol type.</a:t>
            </a:r>
          </a:p>
          <a:p>
            <a:pPr lvl="1"/>
            <a:r>
              <a:rPr lang="en-US" dirty="0"/>
              <a:t>type of transmission media.</a:t>
            </a:r>
          </a:p>
          <a:p>
            <a:pPr lvl="1"/>
            <a:r>
              <a:rPr lang="en-US" dirty="0"/>
              <a:t>coding techniques.</a:t>
            </a:r>
          </a:p>
          <a:p>
            <a:pPr lvl="1"/>
            <a:r>
              <a:rPr lang="en-US" dirty="0"/>
              <a:t>network topology.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Data Frame for Ethernet and 802.3 networks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802.3 networks and Ethernet networks use MAC protocol of type CSMA/CD and similar type of data frame.</a:t>
            </a:r>
          </a:p>
          <a:p>
            <a:endParaRPr lang="en-US" dirty="0"/>
          </a:p>
          <a:p>
            <a:r>
              <a:rPr lang="en-US" dirty="0"/>
              <a:t>802.3 standards use frame length: 1518 byte ( preamble and CRC is not included) </a:t>
            </a:r>
          </a:p>
          <a:p>
            <a:endParaRPr lang="en-US" dirty="0"/>
          </a:p>
          <a:p>
            <a:r>
              <a:rPr lang="en-US" dirty="0"/>
              <a:t>Minimum frame length: 64 byte ( length enough to detect collisions if occurred)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802.3 data frame </a:t>
            </a: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 l="7842" t="43979" r="6838" b="5759"/>
          <a:stretch>
            <a:fillRect/>
          </a:stretch>
        </p:blipFill>
        <p:spPr bwMode="auto">
          <a:xfrm>
            <a:off x="304800" y="1828800"/>
            <a:ext cx="7691438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802.3 data frame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Pre-amble</a:t>
            </a:r>
            <a:r>
              <a:rPr lang="ar-SA" dirty="0"/>
              <a:t> حقل التزامن 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7 byte.</a:t>
            </a:r>
          </a:p>
          <a:p>
            <a:pPr lvl="1"/>
            <a:r>
              <a:rPr lang="en-US" dirty="0"/>
              <a:t>Used for synchronization.</a:t>
            </a:r>
          </a:p>
          <a:p>
            <a:r>
              <a:rPr lang="en-US" dirty="0"/>
              <a:t>Start Frame Delimiter (SFD)</a:t>
            </a:r>
            <a:r>
              <a:rPr lang="ar-SA" dirty="0"/>
              <a:t>حقل البدء 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1 byte.</a:t>
            </a:r>
          </a:p>
          <a:p>
            <a:r>
              <a:rPr lang="en-US" dirty="0"/>
              <a:t>Destination address</a:t>
            </a:r>
            <a:r>
              <a:rPr lang="ar-SA" dirty="0"/>
              <a:t> عنوان المرسل إليه 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6 byte ~ can be minimized to 2 byte. </a:t>
            </a:r>
          </a:p>
          <a:p>
            <a:pPr lvl="1"/>
            <a:r>
              <a:rPr lang="en-US" dirty="0"/>
              <a:t>Physical address.</a:t>
            </a:r>
          </a:p>
          <a:p>
            <a:r>
              <a:rPr lang="en-US" dirty="0"/>
              <a:t>Source address</a:t>
            </a:r>
            <a:r>
              <a:rPr lang="ar-SA" dirty="0"/>
              <a:t> عنوان المرسل </a:t>
            </a:r>
            <a:r>
              <a:rPr lang="en-US" dirty="0"/>
              <a:t>:</a:t>
            </a:r>
            <a:endParaRPr lang="ar-SA" dirty="0"/>
          </a:p>
          <a:p>
            <a:pPr lvl="1"/>
            <a:r>
              <a:rPr lang="en-US" dirty="0"/>
              <a:t>6 byte ~ can be minimized to 2 byte. </a:t>
            </a:r>
          </a:p>
          <a:p>
            <a:pPr lvl="1"/>
            <a:r>
              <a:rPr lang="en-US" dirty="0"/>
              <a:t>Physical address.</a:t>
            </a:r>
          </a:p>
          <a:p>
            <a:r>
              <a:rPr lang="en-US" dirty="0"/>
              <a:t>Frame length field</a:t>
            </a:r>
            <a:r>
              <a:rPr lang="ar-SA" dirty="0"/>
              <a:t>حقل طول الاطار </a:t>
            </a:r>
            <a:r>
              <a:rPr lang="en-US" dirty="0"/>
              <a:t>:</a:t>
            </a:r>
            <a:endParaRPr lang="ar-SA" dirty="0"/>
          </a:p>
          <a:p>
            <a:pPr lvl="1"/>
            <a:r>
              <a:rPr lang="en-US" dirty="0"/>
              <a:t>2</a:t>
            </a:r>
            <a:r>
              <a:rPr lang="ar-SA" dirty="0"/>
              <a:t> </a:t>
            </a:r>
            <a:r>
              <a:rPr lang="en-US" dirty="0"/>
              <a:t> byte ~ 802.3 networks</a:t>
            </a:r>
          </a:p>
          <a:p>
            <a:pPr lvl="1"/>
            <a:r>
              <a:rPr lang="en-US" dirty="0"/>
              <a:t>Type of protocol of the upper layer ~ Ethernet.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802.3 data frame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LLC data </a:t>
            </a:r>
            <a:r>
              <a:rPr lang="ar-SA" dirty="0"/>
              <a:t>حقل بيانات الطبقة الاعلى</a:t>
            </a:r>
            <a:r>
              <a:rPr lang="en-US" dirty="0"/>
              <a:t>:</a:t>
            </a:r>
          </a:p>
          <a:p>
            <a:pPr lvl="1"/>
            <a:r>
              <a:rPr lang="ar-SA" dirty="0"/>
              <a:t>1500 </a:t>
            </a:r>
            <a:r>
              <a:rPr lang="en-US" dirty="0"/>
              <a:t>byte – 64 byte length, includes:</a:t>
            </a:r>
          </a:p>
          <a:p>
            <a:r>
              <a:rPr lang="en-US" dirty="0"/>
              <a:t>Error Detection field (</a:t>
            </a:r>
            <a:r>
              <a:rPr lang="en-US" b="1" dirty="0"/>
              <a:t>Cyclic Redundancy Check CRC</a:t>
            </a:r>
            <a:r>
              <a:rPr lang="en-US" dirty="0"/>
              <a:t>)</a:t>
            </a:r>
            <a:r>
              <a:rPr lang="ar-SA" dirty="0"/>
              <a:t>: حقل اكتشاف الاخطاء</a:t>
            </a:r>
            <a:endParaRPr lang="en-US" dirty="0"/>
          </a:p>
          <a:p>
            <a:pPr lvl="1"/>
            <a:r>
              <a:rPr lang="en-US" dirty="0"/>
              <a:t>4 byte.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IEEE LAN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Ethernet LAN (by Xerox):</a:t>
            </a:r>
          </a:p>
          <a:p>
            <a:pPr lvl="1"/>
            <a:r>
              <a:rPr lang="en-US" dirty="0"/>
              <a:t>Topology: Bus</a:t>
            </a:r>
          </a:p>
          <a:p>
            <a:pPr lvl="1"/>
            <a:r>
              <a:rPr lang="en-US" dirty="0"/>
              <a:t>Transmission Media: Thick Coaxial Cable.</a:t>
            </a:r>
          </a:p>
          <a:p>
            <a:pPr lvl="1"/>
            <a:r>
              <a:rPr lang="en-US" dirty="0"/>
              <a:t>Signal: Digital.</a:t>
            </a:r>
          </a:p>
          <a:p>
            <a:pPr lvl="1"/>
            <a:r>
              <a:rPr lang="en-US" dirty="0"/>
              <a:t>Encoding Technique: Manchester.</a:t>
            </a:r>
          </a:p>
          <a:p>
            <a:pPr lvl="1"/>
            <a:r>
              <a:rPr lang="en-US" dirty="0"/>
              <a:t>Devices used: </a:t>
            </a:r>
          </a:p>
          <a:p>
            <a:pPr lvl="2"/>
            <a:r>
              <a:rPr lang="en-US" dirty="0"/>
              <a:t>Transceiver:</a:t>
            </a:r>
          </a:p>
          <a:p>
            <a:pPr lvl="3"/>
            <a:r>
              <a:rPr lang="en-US" dirty="0"/>
              <a:t>To manage the access to the channel</a:t>
            </a:r>
          </a:p>
          <a:p>
            <a:pPr lvl="3"/>
            <a:r>
              <a:rPr lang="en-US" dirty="0"/>
              <a:t>Has MAC protocols (CSMA/CD)</a:t>
            </a:r>
          </a:p>
          <a:p>
            <a:pPr lvl="3"/>
            <a:r>
              <a:rPr lang="en-US" dirty="0"/>
              <a:t>External device ( out of the PC)</a:t>
            </a:r>
          </a:p>
          <a:p>
            <a:pPr lvl="3"/>
            <a:r>
              <a:rPr lang="en-US" dirty="0"/>
              <a:t>Connect the coaxial cable.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Ethernet 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en-US" dirty="0"/>
              <a:t>Transceiver Cable:</a:t>
            </a:r>
          </a:p>
          <a:p>
            <a:pPr lvl="3"/>
            <a:r>
              <a:rPr lang="en-US" dirty="0"/>
              <a:t>DB-15 connector ( similar to AUI).</a:t>
            </a:r>
          </a:p>
          <a:p>
            <a:pPr lvl="3"/>
            <a:r>
              <a:rPr lang="en-US" dirty="0"/>
              <a:t>Maximum length 50 m</a:t>
            </a:r>
          </a:p>
          <a:p>
            <a:pPr lvl="3"/>
            <a:r>
              <a:rPr lang="en-US" dirty="0"/>
              <a:t>Consists of 5 pairs of UTP; 2 pairs for sending and receiving  data, 2 pairs for controlling the data, 1 for voltage and electricity. </a:t>
            </a:r>
          </a:p>
          <a:p>
            <a:pPr lvl="2"/>
            <a:r>
              <a:rPr lang="en-US" dirty="0"/>
              <a:t>Controller:</a:t>
            </a:r>
          </a:p>
          <a:p>
            <a:pPr lvl="3"/>
            <a:r>
              <a:rPr lang="en-US" dirty="0"/>
              <a:t>To send controlling commands</a:t>
            </a:r>
          </a:p>
          <a:p>
            <a:pPr lvl="3"/>
            <a:r>
              <a:rPr lang="en-US" dirty="0"/>
              <a:t>Has Logical Link Control LLC protocol mechanism.</a:t>
            </a:r>
          </a:p>
          <a:p>
            <a:pPr lvl="3"/>
            <a:r>
              <a:rPr lang="en-US" dirty="0"/>
              <a:t>It is inside PC.</a:t>
            </a:r>
          </a:p>
          <a:p>
            <a:pPr lvl="3"/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Ethernet LAN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3864" t="30367" r="12861" b="42408"/>
          <a:stretch>
            <a:fillRect/>
          </a:stretch>
        </p:blipFill>
        <p:spPr bwMode="auto">
          <a:xfrm>
            <a:off x="304800" y="2514599"/>
            <a:ext cx="7543800" cy="2686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standards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Standards determine: </a:t>
            </a:r>
          </a:p>
          <a:p>
            <a:pPr lvl="1"/>
            <a:r>
              <a:rPr lang="en-US" dirty="0"/>
              <a:t>Techniques used in the networks. </a:t>
            </a:r>
          </a:p>
          <a:p>
            <a:pPr lvl="1"/>
            <a:r>
              <a:rPr lang="en-US" dirty="0"/>
              <a:t>Its protocols.</a:t>
            </a:r>
          </a:p>
          <a:p>
            <a:pPr lvl="1"/>
            <a:r>
              <a:rPr lang="en-US" dirty="0"/>
              <a:t>Network specifications and features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 Base 5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Maximum network length: 500 m</a:t>
            </a:r>
          </a:p>
          <a:p>
            <a:r>
              <a:rPr lang="en-US" dirty="0"/>
              <a:t>Transmission media: Thick Coaxial RG-8</a:t>
            </a:r>
          </a:p>
          <a:p>
            <a:r>
              <a:rPr lang="en-US" dirty="0"/>
              <a:t>Topology: bus</a:t>
            </a:r>
          </a:p>
          <a:p>
            <a:r>
              <a:rPr lang="en-US" dirty="0"/>
              <a:t>Signal: digital, Manchester encoding</a:t>
            </a:r>
          </a:p>
          <a:p>
            <a:r>
              <a:rPr lang="en-US" dirty="0"/>
              <a:t>Devices used: </a:t>
            </a:r>
          </a:p>
          <a:p>
            <a:pPr lvl="1"/>
            <a:r>
              <a:rPr lang="en-US" dirty="0"/>
              <a:t>Medium Attached Unit </a:t>
            </a:r>
            <a:r>
              <a:rPr lang="en-US" b="1" dirty="0"/>
              <a:t>MAU</a:t>
            </a:r>
            <a:r>
              <a:rPr lang="en-US" dirty="0"/>
              <a:t> ~ Transceiver</a:t>
            </a:r>
          </a:p>
          <a:p>
            <a:pPr lvl="1"/>
            <a:r>
              <a:rPr lang="en-US" dirty="0"/>
              <a:t>Attached Unit Interface </a:t>
            </a:r>
            <a:r>
              <a:rPr lang="en-US" b="1" dirty="0"/>
              <a:t>AUI</a:t>
            </a:r>
            <a:r>
              <a:rPr lang="en-US" dirty="0"/>
              <a:t> ~ Transceiver Cable</a:t>
            </a:r>
          </a:p>
          <a:p>
            <a:pPr lvl="1"/>
            <a:r>
              <a:rPr lang="en-US" dirty="0"/>
              <a:t>Network Interface Card NIC:LLC protocols mechanisms , inside PCs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 Base 5 standards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3864" t="37500" r="16876" b="34375"/>
          <a:stretch>
            <a:fillRect/>
          </a:stretch>
        </p:blipFill>
        <p:spPr bwMode="auto">
          <a:xfrm>
            <a:off x="50800" y="2438400"/>
            <a:ext cx="8102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 Base 2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Transceiver or MAU is embedded into NIC to control and connecting to channel.</a:t>
            </a:r>
          </a:p>
          <a:p>
            <a:r>
              <a:rPr lang="en-US" dirty="0"/>
              <a:t>Transmission media: thin Coaxial RG-58</a:t>
            </a:r>
          </a:p>
          <a:p>
            <a:r>
              <a:rPr lang="en-US" dirty="0"/>
              <a:t>Network length: 185m , repeaters can be used to extend network length.</a:t>
            </a:r>
          </a:p>
          <a:p>
            <a:r>
              <a:rPr lang="en-US" dirty="0"/>
              <a:t>Topology: bus</a:t>
            </a:r>
          </a:p>
          <a:p>
            <a:r>
              <a:rPr lang="en-US" dirty="0"/>
              <a:t>Signal: digital, Manchester encoding.</a:t>
            </a:r>
          </a:p>
          <a:p>
            <a:r>
              <a:rPr lang="en-US" dirty="0"/>
              <a:t>Devices used: cables, BNC-T , BNC connectors, NICs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 Broad 36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Signal: analog NRZ encoding.</a:t>
            </a:r>
          </a:p>
          <a:p>
            <a:r>
              <a:rPr lang="en-US" dirty="0"/>
              <a:t>Topology: bus, tree</a:t>
            </a:r>
          </a:p>
          <a:p>
            <a:r>
              <a:rPr lang="en-US" dirty="0"/>
              <a:t>Network length: 1800 m, 3600m with repeaters. </a:t>
            </a:r>
          </a:p>
          <a:p>
            <a:r>
              <a:rPr lang="en-US" dirty="0"/>
              <a:t>100 devices can be connected in 1 cable</a:t>
            </a:r>
          </a:p>
          <a:p>
            <a:r>
              <a:rPr lang="en-US" dirty="0"/>
              <a:t>Pair of cables: sending, receiving cable, or 1 cable and dividing frequency bandwidth to sending and receiving parts.</a:t>
            </a:r>
          </a:p>
          <a:p>
            <a:r>
              <a:rPr lang="en-US" dirty="0"/>
              <a:t>TV. Cables can be used.</a:t>
            </a:r>
          </a:p>
          <a:p>
            <a:r>
              <a:rPr lang="en-US" dirty="0"/>
              <a:t>Network can be used for T.V broadcast + LAN</a:t>
            </a:r>
          </a:p>
          <a:p>
            <a:r>
              <a:rPr lang="en-US" dirty="0"/>
              <a:t>devices: used: </a:t>
            </a:r>
          </a:p>
          <a:p>
            <a:pPr lvl="1"/>
            <a:r>
              <a:rPr lang="en-US" dirty="0"/>
              <a:t>Head End: in top of network to transmit signals from sending cable to receiving cable</a:t>
            </a:r>
          </a:p>
          <a:p>
            <a:pPr lvl="1"/>
            <a:r>
              <a:rPr lang="en-US" dirty="0"/>
              <a:t>Modems: module signals .</a:t>
            </a:r>
          </a:p>
          <a:p>
            <a:pPr lvl="1"/>
            <a:r>
              <a:rPr lang="en-US" dirty="0"/>
              <a:t>NIC: CSMA/CD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 Broad 36 standards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457" t="24959" r="20457" b="27874"/>
          <a:stretch>
            <a:fillRect/>
          </a:stretch>
        </p:blipFill>
        <p:spPr bwMode="auto">
          <a:xfrm>
            <a:off x="457200" y="1606061"/>
            <a:ext cx="6629400" cy="509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 Base T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 pairs of UTP- CAT3</a:t>
            </a:r>
          </a:p>
          <a:p>
            <a:r>
              <a:rPr lang="en-US" dirty="0"/>
              <a:t>100 m without repeaters.</a:t>
            </a:r>
          </a:p>
          <a:p>
            <a:r>
              <a:rPr lang="en-US" dirty="0"/>
              <a:t>Hub used to connect devices.</a:t>
            </a:r>
          </a:p>
          <a:p>
            <a:r>
              <a:rPr lang="en-US" dirty="0"/>
              <a:t>Star topology</a:t>
            </a:r>
          </a:p>
          <a:p>
            <a:r>
              <a:rPr lang="en-US" dirty="0"/>
              <a:t>RG-45</a:t>
            </a:r>
          </a:p>
          <a:p>
            <a:r>
              <a:rPr lang="en-US" dirty="0"/>
              <a:t>Hub can have AUI,BNC ports for coaxial cables.</a:t>
            </a:r>
          </a:p>
          <a:p>
            <a:r>
              <a:rPr lang="en-US" dirty="0"/>
              <a:t>Signal: digital, Manchester encoding.</a:t>
            </a:r>
          </a:p>
          <a:p>
            <a:r>
              <a:rPr lang="en-US" dirty="0"/>
              <a:t>Maximum hubs can be used to connect 2 PCs are 4 hubs + 5 cables.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 Base T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NIC is inside devices; RG-45 ports.</a:t>
            </a:r>
          </a:p>
          <a:p>
            <a:r>
              <a:rPr lang="en-US" dirty="0"/>
              <a:t>Twisted pair cables.</a:t>
            </a:r>
          </a:p>
          <a:p>
            <a:r>
              <a:rPr lang="en-US" dirty="0"/>
              <a:t>NIC is responsible for sensing + transmission + collision detection.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1895" t="50000" r="23902" b="14583"/>
          <a:stretch>
            <a:fillRect/>
          </a:stretch>
        </p:blipFill>
        <p:spPr bwMode="auto">
          <a:xfrm>
            <a:off x="1600200" y="3369733"/>
            <a:ext cx="5410200" cy="3406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 Base FP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Pair of Fiber Optics. </a:t>
            </a:r>
          </a:p>
          <a:p>
            <a:r>
              <a:rPr lang="en-US" dirty="0"/>
              <a:t>Star topology.</a:t>
            </a:r>
          </a:p>
          <a:p>
            <a:r>
              <a:rPr lang="en-US" dirty="0"/>
              <a:t>1 km for each part of network.</a:t>
            </a:r>
          </a:p>
          <a:p>
            <a:r>
              <a:rPr lang="en-US" dirty="0"/>
              <a:t>Analog signal.</a:t>
            </a:r>
          </a:p>
          <a:p>
            <a:r>
              <a:rPr lang="en-US" dirty="0"/>
              <a:t>Encoding the digital signal by Manchester to light signal turning on and off depends on the transmitted bit (0,1).</a:t>
            </a:r>
          </a:p>
          <a:p>
            <a:r>
              <a:rPr lang="en-US" dirty="0"/>
              <a:t>33 devices can be connected to each part of network.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 Ethernet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100 Base T4</a:t>
            </a:r>
          </a:p>
          <a:p>
            <a:endParaRPr lang="en-US" dirty="0"/>
          </a:p>
          <a:p>
            <a:r>
              <a:rPr lang="en-US" dirty="0"/>
              <a:t>100 Base TX</a:t>
            </a:r>
          </a:p>
          <a:p>
            <a:endParaRPr lang="en-US" dirty="0"/>
          </a:p>
          <a:p>
            <a:r>
              <a:rPr lang="en-US" dirty="0"/>
              <a:t>100 Base FX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Fast Ethernet: 100 Base T4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4 pairs of twisted pairs: 3 pairs for sending and receiving data, 1 pair for detecting collisions.</a:t>
            </a:r>
          </a:p>
          <a:p>
            <a:r>
              <a:rPr lang="en-US" dirty="0"/>
              <a:t>Transmission rate on each pair: 100/3=33.3 Mbps</a:t>
            </a:r>
          </a:p>
          <a:p>
            <a:r>
              <a:rPr lang="en-US" dirty="0"/>
              <a:t>Digital signal, NRZ ~ 8B6T</a:t>
            </a:r>
          </a:p>
          <a:p>
            <a:r>
              <a:rPr lang="en-US" dirty="0"/>
              <a:t>8 bit\6T (Ternary):</a:t>
            </a:r>
          </a:p>
          <a:p>
            <a:pPr lvl="1"/>
            <a:r>
              <a:rPr lang="en-US" dirty="0"/>
              <a:t>Each 8 bits transformed to a symbol of 6 symbols (0,+,-)</a:t>
            </a:r>
          </a:p>
          <a:p>
            <a:r>
              <a:rPr lang="en-US" dirty="0"/>
              <a:t>Maximum cable length: 100m</a:t>
            </a:r>
          </a:p>
          <a:p>
            <a:r>
              <a:rPr lang="en-US" dirty="0"/>
              <a:t>Star topology</a:t>
            </a:r>
          </a:p>
          <a:p>
            <a:r>
              <a:rPr lang="en-US" dirty="0"/>
              <a:t>Maximum network length: 200m</a:t>
            </a:r>
          </a:p>
          <a:p>
            <a:r>
              <a:rPr lang="en-US" dirty="0"/>
              <a:t>Devices: same as 10 Base T : hubs, NICs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Ethernet LAN standards:</a:t>
            </a:r>
          </a:p>
          <a:p>
            <a:pPr lvl="1"/>
            <a:r>
              <a:rPr lang="en-US" dirty="0"/>
              <a:t>1982 by Xerox, Digital, Intel</a:t>
            </a:r>
          </a:p>
          <a:p>
            <a:pPr lvl="1"/>
            <a:r>
              <a:rPr lang="en-US" dirty="0"/>
              <a:t>Use CSMA/CD protocol</a:t>
            </a:r>
          </a:p>
          <a:p>
            <a:pPr lvl="1"/>
            <a:r>
              <a:rPr lang="en-US" dirty="0"/>
              <a:t>Transmission rate: 1-10 Mbps</a:t>
            </a:r>
          </a:p>
          <a:p>
            <a:pPr lvl="1"/>
            <a:r>
              <a:rPr lang="en-US" dirty="0"/>
              <a:t>Standards include: </a:t>
            </a:r>
          </a:p>
          <a:p>
            <a:pPr lvl="2"/>
            <a:r>
              <a:rPr lang="en-US" dirty="0"/>
              <a:t>Coaxial cable.</a:t>
            </a:r>
          </a:p>
          <a:p>
            <a:pPr lvl="2"/>
            <a:r>
              <a:rPr lang="en-US" dirty="0"/>
              <a:t>Bus topology.</a:t>
            </a:r>
          </a:p>
          <a:p>
            <a:r>
              <a:rPr lang="en-US" dirty="0"/>
              <a:t>Number of projects and standards have been conducted by many associations of IEEE called project IEEE-802 for LAN standards.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 Ethernet: 100 base TX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Devices used: hubs, NIC</a:t>
            </a:r>
          </a:p>
          <a:p>
            <a:r>
              <a:rPr lang="en-US" dirty="0"/>
              <a:t>2 pairs of twisted pairs: 1 pair for sending, 1 for receiving data.</a:t>
            </a:r>
          </a:p>
          <a:p>
            <a:r>
              <a:rPr lang="en-US" dirty="0"/>
              <a:t>Maximum cable length: 100m</a:t>
            </a:r>
          </a:p>
          <a:p>
            <a:r>
              <a:rPr lang="en-US" dirty="0"/>
              <a:t>Maximum network length: 200m</a:t>
            </a:r>
          </a:p>
          <a:p>
            <a:r>
              <a:rPr lang="en-US" dirty="0"/>
              <a:t>Transmission media: UTP- Cat5 or STP</a:t>
            </a:r>
          </a:p>
          <a:p>
            <a:r>
              <a:rPr lang="en-US" dirty="0"/>
              <a:t>Digital signal, NTZ-I ~ 4B/5B ( to better detection errors, synchronization)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 Ethernet : 100 Base FX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Ethernet + Fiber Optics</a:t>
            </a:r>
          </a:p>
          <a:p>
            <a:r>
              <a:rPr lang="en-US" dirty="0"/>
              <a:t>Light signal for digital data of type NRZ-I ~ 4B/5B</a:t>
            </a:r>
          </a:p>
          <a:p>
            <a:r>
              <a:rPr lang="en-US" dirty="0"/>
              <a:t>Pairs of Fiber Optics; 1 sending, 1 receiving</a:t>
            </a:r>
          </a:p>
          <a:p>
            <a:r>
              <a:rPr lang="en-US" dirty="0"/>
              <a:t>Maximum cable length: 100m.</a:t>
            </a:r>
          </a:p>
          <a:p>
            <a:r>
              <a:rPr lang="en-US" dirty="0"/>
              <a:t>Maximum network length: 400m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Giga Ethernet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Transmission rate: 1Gbps~1000Mbps.</a:t>
            </a:r>
          </a:p>
          <a:p>
            <a:r>
              <a:rPr lang="en-US" dirty="0"/>
              <a:t>CSMA/CD as a MAC protocol.</a:t>
            </a:r>
          </a:p>
          <a:p>
            <a:r>
              <a:rPr lang="en-US" dirty="0"/>
              <a:t>Star, tree topology.</a:t>
            </a:r>
          </a:p>
          <a:p>
            <a:r>
              <a:rPr lang="en-US" dirty="0"/>
              <a:t>Hub, switch to connect devices and servers.</a:t>
            </a:r>
          </a:p>
          <a:p>
            <a:r>
              <a:rPr lang="en-US" dirty="0"/>
              <a:t>Data frame is similar to Ethernet data frame but: </a:t>
            </a:r>
          </a:p>
          <a:p>
            <a:pPr lvl="1"/>
            <a:r>
              <a:rPr lang="en-US" dirty="0"/>
              <a:t>Minimum frame length: 4096 bit NOT 512 bit(64byte)</a:t>
            </a:r>
          </a:p>
          <a:p>
            <a:r>
              <a:rPr lang="en-US" dirty="0"/>
              <a:t>Digital signals; 8B/10B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Giga Ethernet standards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6166" t="12500" r="26166" b="37500"/>
          <a:stretch>
            <a:fillRect/>
          </a:stretch>
        </p:blipFill>
        <p:spPr bwMode="auto">
          <a:xfrm>
            <a:off x="1295400" y="1514061"/>
            <a:ext cx="5029200" cy="5247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Giga Ethernet standards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1000 BASE SX: </a:t>
            </a:r>
          </a:p>
          <a:p>
            <a:pPr lvl="1"/>
            <a:r>
              <a:rPr lang="en-US" dirty="0"/>
              <a:t>Pair of Multimode Fiber Optics.</a:t>
            </a:r>
          </a:p>
          <a:p>
            <a:pPr lvl="1"/>
            <a:r>
              <a:rPr lang="en-US" dirty="0"/>
              <a:t>Maximum cable length: 275m ~ 62.5mm diameter, 500m ~ 50mm diameter.</a:t>
            </a:r>
          </a:p>
          <a:p>
            <a:pPr lvl="1"/>
            <a:r>
              <a:rPr lang="en-US" dirty="0"/>
              <a:t>Light signal.</a:t>
            </a:r>
          </a:p>
          <a:p>
            <a:r>
              <a:rPr lang="en-US" dirty="0"/>
              <a:t>1000 BASE CX:</a:t>
            </a:r>
          </a:p>
          <a:p>
            <a:pPr lvl="1"/>
            <a:r>
              <a:rPr lang="en-US" dirty="0"/>
              <a:t>STP.</a:t>
            </a:r>
          </a:p>
          <a:p>
            <a:pPr lvl="1"/>
            <a:r>
              <a:rPr lang="en-US" dirty="0"/>
              <a:t>Maximum cable length : 25m.</a:t>
            </a:r>
          </a:p>
          <a:p>
            <a:r>
              <a:rPr lang="en-US" dirty="0"/>
              <a:t>1000 BASE T:</a:t>
            </a:r>
          </a:p>
          <a:p>
            <a:pPr lvl="1"/>
            <a:r>
              <a:rPr lang="en-US" dirty="0"/>
              <a:t>4 pairs of UTP-Cat5, 100m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Token passing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IEEE 802.5 standards has been developed to specify some standards for </a:t>
            </a:r>
            <a:r>
              <a:rPr lang="en-US" b="1" u="sng" dirty="0">
                <a:solidFill>
                  <a:srgbClr val="FF0000"/>
                </a:solidFill>
              </a:rPr>
              <a:t>Ring Topology networks </a:t>
            </a:r>
            <a:r>
              <a:rPr lang="en-US" dirty="0"/>
              <a:t>that used </a:t>
            </a:r>
            <a:r>
              <a:rPr lang="en-US" b="1" dirty="0">
                <a:solidFill>
                  <a:srgbClr val="FF0000"/>
                </a:solidFill>
              </a:rPr>
              <a:t>Token Passing Protocol </a:t>
            </a:r>
            <a:r>
              <a:rPr lang="en-US" dirty="0"/>
              <a:t>as its main MAC protocol.</a:t>
            </a:r>
          </a:p>
          <a:p>
            <a:r>
              <a:rPr lang="en-US" dirty="0"/>
              <a:t>It can be used also in </a:t>
            </a:r>
            <a:r>
              <a:rPr lang="en-US" b="1" u="sng" dirty="0">
                <a:solidFill>
                  <a:srgbClr val="FF0000"/>
                </a:solidFill>
              </a:rPr>
              <a:t>Star topology network </a:t>
            </a:r>
            <a:r>
              <a:rPr lang="en-US" dirty="0"/>
              <a:t>that has MAU Medium Access Unit to connect devices, but logically works as Ring design by passing </a:t>
            </a:r>
            <a:r>
              <a:rPr lang="en-US" b="1" dirty="0">
                <a:solidFill>
                  <a:srgbClr val="00B050"/>
                </a:solidFill>
              </a:rPr>
              <a:t>Token</a:t>
            </a:r>
            <a:r>
              <a:rPr lang="en-US" dirty="0"/>
              <a:t>.</a:t>
            </a:r>
          </a:p>
          <a:p>
            <a:r>
              <a:rPr lang="en-US" dirty="0"/>
              <a:t>It differs that Ethernet with the data frame fields and its contents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Token passing standards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6839" t="56250" r="7513" b="6250"/>
          <a:stretch>
            <a:fillRect/>
          </a:stretch>
        </p:blipFill>
        <p:spPr bwMode="auto">
          <a:xfrm>
            <a:off x="228600" y="2285999"/>
            <a:ext cx="7772400" cy="3832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Token passing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Starting Delimiter </a:t>
            </a:r>
            <a:r>
              <a:rPr lang="en-US" b="1" dirty="0"/>
              <a:t>SD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Jk0jk000( </a:t>
            </a:r>
            <a:r>
              <a:rPr lang="en-US" dirty="0" err="1"/>
              <a:t>j,k</a:t>
            </a:r>
            <a:r>
              <a:rPr lang="en-US" dirty="0"/>
              <a:t>) is used to define starting of frame.</a:t>
            </a:r>
          </a:p>
          <a:p>
            <a:r>
              <a:rPr lang="en-US" dirty="0"/>
              <a:t>Access Control </a:t>
            </a:r>
            <a:r>
              <a:rPr lang="en-US" b="1" dirty="0"/>
              <a:t>AC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Manage accessing channel among devices and nodes.</a:t>
            </a:r>
          </a:p>
          <a:p>
            <a:r>
              <a:rPr lang="en-US" dirty="0"/>
              <a:t>Frame Control </a:t>
            </a:r>
            <a:r>
              <a:rPr lang="en-US" b="1" dirty="0"/>
              <a:t>FC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To exchange commands to control channel access.</a:t>
            </a:r>
          </a:p>
          <a:p>
            <a:r>
              <a:rPr lang="en-US" dirty="0"/>
              <a:t>Destination, Sender Address.</a:t>
            </a:r>
          </a:p>
          <a:p>
            <a:pPr lvl="1"/>
            <a:r>
              <a:rPr lang="en-US" dirty="0"/>
              <a:t>48 bit </a:t>
            </a:r>
          </a:p>
          <a:p>
            <a:pPr lvl="1"/>
            <a:r>
              <a:rPr lang="en-US" dirty="0"/>
              <a:t>Physical address, by </a:t>
            </a:r>
            <a:r>
              <a:rPr lang="en-US" dirty="0" err="1"/>
              <a:t>manifacturer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Token passing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 field:</a:t>
            </a:r>
          </a:p>
          <a:p>
            <a:pPr lvl="1"/>
            <a:r>
              <a:rPr lang="en-US" dirty="0"/>
              <a:t>Data, control commands.</a:t>
            </a:r>
          </a:p>
          <a:p>
            <a:pPr lvl="1"/>
            <a:endParaRPr lang="en-US" dirty="0"/>
          </a:p>
          <a:p>
            <a:r>
              <a:rPr lang="en-US" dirty="0"/>
              <a:t>Frame Check Sequence </a:t>
            </a:r>
            <a:r>
              <a:rPr lang="en-US" b="1" dirty="0"/>
              <a:t>FCS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Using CRC as an error detection method.</a:t>
            </a:r>
          </a:p>
          <a:p>
            <a:pPr lvl="1"/>
            <a:endParaRPr lang="en-US" dirty="0"/>
          </a:p>
          <a:p>
            <a:r>
              <a:rPr lang="en-US" dirty="0"/>
              <a:t>End Delimiter </a:t>
            </a:r>
            <a:r>
              <a:rPr lang="en-US" b="1" dirty="0"/>
              <a:t>ED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Bits to till receiver that no data are coming next.</a:t>
            </a:r>
          </a:p>
          <a:p>
            <a:pPr lvl="1"/>
            <a:endParaRPr lang="en-US" dirty="0"/>
          </a:p>
          <a:p>
            <a:r>
              <a:rPr lang="en-US" dirty="0"/>
              <a:t>Frame Status:</a:t>
            </a:r>
          </a:p>
          <a:p>
            <a:pPr lvl="1"/>
            <a:r>
              <a:rPr lang="en-US" dirty="0"/>
              <a:t>If received or not.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Token passing standards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7876" t="43750" r="14767" b="26041"/>
          <a:stretch>
            <a:fillRect/>
          </a:stretch>
        </p:blipFill>
        <p:spPr bwMode="auto">
          <a:xfrm>
            <a:off x="228600" y="2667000"/>
            <a:ext cx="7856483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LAN standards:</a:t>
            </a:r>
            <a:br>
              <a:rPr lang="en-US" dirty="0"/>
            </a:br>
            <a:r>
              <a:rPr lang="en-US" dirty="0"/>
              <a:t>IEEE LAN 802</a:t>
            </a: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 l="24653" t="11458" r="22958" b="1042"/>
          <a:stretch>
            <a:fillRect/>
          </a:stretch>
        </p:blipFill>
        <p:spPr bwMode="auto">
          <a:xfrm>
            <a:off x="1143000" y="1436146"/>
            <a:ext cx="5486400" cy="542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 IEEE-802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LAN IEEE-802.1: Concerned with:</a:t>
            </a:r>
          </a:p>
          <a:p>
            <a:pPr lvl="1"/>
            <a:r>
              <a:rPr lang="en-US" dirty="0"/>
              <a:t>Network Layer: internetworking among 802 LANs, MANs and WANs.</a:t>
            </a:r>
            <a:endParaRPr lang="ar-SA" dirty="0"/>
          </a:p>
          <a:p>
            <a:pPr lvl="1"/>
            <a:endParaRPr lang="en-US" dirty="0"/>
          </a:p>
          <a:p>
            <a:r>
              <a:rPr lang="en-US" dirty="0"/>
              <a:t>LAN IEEE-802.2: Concerned with:</a:t>
            </a:r>
          </a:p>
          <a:p>
            <a:pPr lvl="1"/>
            <a:r>
              <a:rPr lang="en-US" dirty="0"/>
              <a:t>Logical Link Control </a:t>
            </a:r>
            <a:r>
              <a:rPr lang="en-US" b="1" dirty="0"/>
              <a:t>LLC </a:t>
            </a:r>
            <a:r>
              <a:rPr lang="en-US" dirty="0"/>
              <a:t>sub-layer</a:t>
            </a:r>
          </a:p>
          <a:p>
            <a:pPr lvl="2"/>
            <a:r>
              <a:rPr lang="en-US" dirty="0"/>
              <a:t>DLL in IEEE standards : MAC+LLC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 IEEE 802.2</a:t>
            </a:r>
          </a:p>
        </p:txBody>
      </p:sp>
      <p:pic>
        <p:nvPicPr>
          <p:cNvPr id="409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364" t="43826" r="4777" b="9008"/>
          <a:stretch>
            <a:fillRect/>
          </a:stretch>
        </p:blipFill>
        <p:spPr bwMode="auto">
          <a:xfrm>
            <a:off x="152400" y="1752600"/>
            <a:ext cx="7823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 IEEE 802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Based on Ethernet standards</a:t>
            </a:r>
          </a:p>
          <a:p>
            <a:r>
              <a:rPr lang="en-US" dirty="0"/>
              <a:t>IEEE 802.3: concerned with:</a:t>
            </a:r>
          </a:p>
          <a:p>
            <a:pPr lvl="1"/>
            <a:r>
              <a:rPr lang="en-US" dirty="0"/>
              <a:t>CSMA/CD protocol. ~ similar to Ethernet</a:t>
            </a:r>
          </a:p>
          <a:p>
            <a:pPr lvl="1"/>
            <a:r>
              <a:rPr lang="en-US" dirty="0"/>
              <a:t>Differ to Ethernet: not only Coaxial Cables used + not only Bus topology used: Ring …etc</a:t>
            </a:r>
          </a:p>
          <a:p>
            <a:pPr lvl="1"/>
            <a:r>
              <a:rPr lang="en-US" dirty="0"/>
              <a:t>Transmission rate: more than 10Mbps,  100 Mbps Fast Ethernet and 1000 Mbps Giga Ethernet.</a:t>
            </a:r>
          </a:p>
          <a:p>
            <a:r>
              <a:rPr lang="en-US" dirty="0"/>
              <a:t>It has numbers of sub-standards related to Ethernet, Fast Ethernet LANs: type of transmission media, network length, transmission media, type of signal … etc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 IEEE 802.3</a:t>
            </a: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 l="7842" t="24084" r="3827" b="10995"/>
          <a:stretch>
            <a:fillRect/>
          </a:stretch>
        </p:blipFill>
        <p:spPr bwMode="auto">
          <a:xfrm>
            <a:off x="533400" y="1600200"/>
            <a:ext cx="7246374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 IEEE 802.3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802.3 standards name contain 3 parts:</a:t>
            </a:r>
          </a:p>
          <a:p>
            <a:pPr lvl="1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part: Transmission rate: </a:t>
            </a:r>
          </a:p>
          <a:p>
            <a:pPr lvl="2"/>
            <a:r>
              <a:rPr lang="en-US" dirty="0"/>
              <a:t>10 Mbps , 100 Mbps … etc </a:t>
            </a:r>
            <a:endParaRPr lang="ar-SA" dirty="0"/>
          </a:p>
          <a:p>
            <a:pPr lvl="2"/>
            <a:endParaRPr lang="en-US" dirty="0"/>
          </a:p>
          <a:p>
            <a:pPr lvl="1"/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part: transmission type and signal:</a:t>
            </a:r>
          </a:p>
          <a:p>
            <a:pPr lvl="2"/>
            <a:r>
              <a:rPr lang="en-US" dirty="0"/>
              <a:t>Base: base band: digital signal</a:t>
            </a:r>
          </a:p>
          <a:p>
            <a:pPr lvl="2"/>
            <a:r>
              <a:rPr lang="en-US" dirty="0"/>
              <a:t>Broad: Broadband: analog </a:t>
            </a:r>
            <a:endParaRPr lang="ar-SA" dirty="0"/>
          </a:p>
          <a:p>
            <a:pPr lvl="2"/>
            <a:endParaRPr lang="en-US" dirty="0"/>
          </a:p>
          <a:p>
            <a:pPr lvl="1"/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part: maximum network length or type of transmission media.</a:t>
            </a:r>
          </a:p>
          <a:p>
            <a:pPr lvl="2"/>
            <a:r>
              <a:rPr lang="en-US" dirty="0"/>
              <a:t>5 (10 Base 5): 500m</a:t>
            </a:r>
          </a:p>
          <a:p>
            <a:pPr lvl="2"/>
            <a:r>
              <a:rPr lang="en-US" dirty="0"/>
              <a:t>T (10 Base T): Twisted pair </a:t>
            </a:r>
          </a:p>
          <a:p>
            <a:pPr lvl="2"/>
            <a:r>
              <a:rPr lang="en-US" dirty="0"/>
              <a:t>F (100 Base FX): Fiber Optics.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256</TotalTime>
  <Words>1491</Words>
  <Application>Microsoft Office PowerPoint</Application>
  <PresentationFormat>On-screen Show (4:3)</PresentationFormat>
  <Paragraphs>236</Paragraphs>
  <Slides>39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Calibri</vt:lpstr>
      <vt:lpstr>Tahoma</vt:lpstr>
      <vt:lpstr>Trebuchet MS</vt:lpstr>
      <vt:lpstr>Wingdings</vt:lpstr>
      <vt:lpstr>Wingdings 2</vt:lpstr>
      <vt:lpstr>Opulent</vt:lpstr>
      <vt:lpstr>CT1303 LAN</vt:lpstr>
      <vt:lpstr>Network standards </vt:lpstr>
      <vt:lpstr>LAN standards</vt:lpstr>
      <vt:lpstr>LAN standards: IEEE LAN 802</vt:lpstr>
      <vt:lpstr>LAN IEEE-802</vt:lpstr>
      <vt:lpstr>LAN IEEE 802.2</vt:lpstr>
      <vt:lpstr>LAN IEEE 802</vt:lpstr>
      <vt:lpstr>LAN IEEE 802.3</vt:lpstr>
      <vt:lpstr>LAN IEEE 802.3</vt:lpstr>
      <vt:lpstr>LAN IEEE 802.3</vt:lpstr>
      <vt:lpstr>LAN IEEE 802</vt:lpstr>
      <vt:lpstr>Ethernet LAN 802.3 technologies</vt:lpstr>
      <vt:lpstr>Data Frame for Ethernet and 802.3 networks</vt:lpstr>
      <vt:lpstr>802.3 data frame </vt:lpstr>
      <vt:lpstr>802.3 data frame </vt:lpstr>
      <vt:lpstr>802.3 data frame </vt:lpstr>
      <vt:lpstr>IEEE LAN standards</vt:lpstr>
      <vt:lpstr>Ethernet LAN</vt:lpstr>
      <vt:lpstr>Ethernet LAN</vt:lpstr>
      <vt:lpstr>10 Base 5 standards</vt:lpstr>
      <vt:lpstr>10 Base 5 standards</vt:lpstr>
      <vt:lpstr>10 Base 2 standards</vt:lpstr>
      <vt:lpstr>10 Broad 36 standards</vt:lpstr>
      <vt:lpstr>10 Broad 36 standards</vt:lpstr>
      <vt:lpstr>10 Base T standards</vt:lpstr>
      <vt:lpstr>10 Base T standards</vt:lpstr>
      <vt:lpstr>10 Base FP standards</vt:lpstr>
      <vt:lpstr>Fast Ethernet standards</vt:lpstr>
      <vt:lpstr>Fast Ethernet: 100 Base T4</vt:lpstr>
      <vt:lpstr>Fast Ethernet: 100 base TX</vt:lpstr>
      <vt:lpstr>Fast Ethernet : 100 Base FX</vt:lpstr>
      <vt:lpstr>Giga Ethernet standards</vt:lpstr>
      <vt:lpstr>Giga Ethernet standards </vt:lpstr>
      <vt:lpstr>Giga Ethernet standards </vt:lpstr>
      <vt:lpstr>Token passing standards</vt:lpstr>
      <vt:lpstr>Token passing standards</vt:lpstr>
      <vt:lpstr>Token passing standards</vt:lpstr>
      <vt:lpstr>Token passing standards</vt:lpstr>
      <vt:lpstr>Token passing standards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CT1303 LAN</dc:title>
  <dc:creator>Rehab</dc:creator>
  <cp:lastModifiedBy>Abdulrahman Abdullah O Alomair</cp:lastModifiedBy>
  <cp:revision>28</cp:revision>
  <dcterms:created xsi:type="dcterms:W3CDTF">2006-08-16T00:00:00Z</dcterms:created>
  <dcterms:modified xsi:type="dcterms:W3CDTF">2017-11-29T13:33:42Z</dcterms:modified>
</cp:coreProperties>
</file>