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slideMasters/slideMaster6.xml" ContentType="application/vnd.openxmlformats-officedocument.presentationml.slideMaster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  <p:sldMasterId id="2147483684" r:id="rId6"/>
    <p:sldMasterId id="2147483720" r:id="rId7"/>
    <p:sldMasterId id="2147483735" r:id="rId8"/>
    <p:sldMasterId id="2147483748" r:id="rId9"/>
  </p:sldMasterIdLst>
  <p:notesMasterIdLst>
    <p:notesMasterId r:id="rId40"/>
  </p:notesMasterIdLst>
  <p:sldIdLst>
    <p:sldId id="257" r:id="rId10"/>
    <p:sldId id="299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9" r:id="rId21"/>
    <p:sldId id="270" r:id="rId22"/>
    <p:sldId id="302" r:id="rId23"/>
    <p:sldId id="300" r:id="rId24"/>
    <p:sldId id="271" r:id="rId25"/>
    <p:sldId id="274" r:id="rId26"/>
    <p:sldId id="273" r:id="rId27"/>
    <p:sldId id="275" r:id="rId28"/>
    <p:sldId id="303" r:id="rId29"/>
    <p:sldId id="304" r:id="rId30"/>
    <p:sldId id="279" r:id="rId31"/>
    <p:sldId id="280" r:id="rId32"/>
    <p:sldId id="281" r:id="rId33"/>
    <p:sldId id="285" r:id="rId34"/>
    <p:sldId id="286" r:id="rId35"/>
    <p:sldId id="288" r:id="rId36"/>
    <p:sldId id="289" r:id="rId37"/>
    <p:sldId id="297" r:id="rId38"/>
    <p:sldId id="301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3" Type="http://schemas.openxmlformats.org/officeDocument/2006/relationships/customXml" Target="../customXml/item3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3FAFBC-2749-4A30-80D8-825BC2C753BC}" type="datetimeFigureOut">
              <a:rPr lang="en-US" smtClean="0"/>
              <a:pPr/>
              <a:t>9/26/2016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6A1F77-5B13-45D1-B10F-2EDFDB47BEE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72F5CD-01F3-4FAE-AC16-81D7A6E0280D}" type="slidenum">
              <a:rPr lang="en-US" altLang="en-US">
                <a:cs typeface="Arial" pitchFamily="34" charset="0"/>
              </a:rPr>
              <a:pPr/>
              <a:t>1</a:t>
            </a:fld>
            <a:endParaRPr lang="en-US" altLang="en-US">
              <a:cs typeface="Arial" pitchFamily="34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85825"/>
            <a:fld id="{5E930A9F-DAD5-47A5-8D54-D295D09B067D}" type="slidenum">
              <a:rPr lang="en-US" altLang="en-US" sz="800">
                <a:cs typeface="Arial" pitchFamily="34" charset="0"/>
              </a:rPr>
              <a:pPr defTabSz="885825"/>
              <a:t>13</a:t>
            </a:fld>
            <a:endParaRPr lang="en-US" altLang="en-US" sz="800">
              <a:cs typeface="Arial" pitchFamily="34" charset="0"/>
            </a:endParaRPr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mtClean="0">
                <a:latin typeface="Arial" pitchFamily="34" charset="0"/>
                <a:cs typeface="Arial" pitchFamily="34" charset="0"/>
              </a:rPr>
              <a:t>Section 4.1.3.3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85825"/>
            <a:fld id="{15C9D381-14A4-483A-98A7-27B96D0519F7}" type="slidenum">
              <a:rPr lang="en-US" altLang="en-US" sz="800">
                <a:cs typeface="Arial" pitchFamily="34" charset="0"/>
              </a:rPr>
              <a:pPr defTabSz="885825"/>
              <a:t>16</a:t>
            </a:fld>
            <a:endParaRPr lang="en-US" altLang="en-US" sz="800">
              <a:cs typeface="Arial" pitchFamily="34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mtClean="0">
                <a:latin typeface="Arial" pitchFamily="34" charset="0"/>
                <a:cs typeface="Arial" pitchFamily="34" charset="0"/>
              </a:rPr>
              <a:t>Section 4.1.3.4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85825"/>
            <a:fld id="{A4396E2C-5280-4531-91ED-8124B5BBBA6D}" type="slidenum">
              <a:rPr lang="en-US" altLang="en-US" sz="800">
                <a:cs typeface="Arial" pitchFamily="34" charset="0"/>
              </a:rPr>
              <a:pPr defTabSz="885825"/>
              <a:t>17</a:t>
            </a:fld>
            <a:endParaRPr lang="en-US" altLang="en-US" sz="800">
              <a:cs typeface="Arial" pitchFamily="34" charset="0"/>
            </a:endParaRPr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mtClean="0">
                <a:latin typeface="Arial" pitchFamily="34" charset="0"/>
                <a:cs typeface="Arial" pitchFamily="34" charset="0"/>
              </a:rPr>
              <a:t>Section 4.2.1.2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85825"/>
            <a:fld id="{F86A80C1-FC53-470F-8D9E-1855CE915581}" type="slidenum">
              <a:rPr lang="en-US" altLang="en-US" sz="800">
                <a:cs typeface="Arial" pitchFamily="34" charset="0"/>
              </a:rPr>
              <a:pPr defTabSz="885825"/>
              <a:t>18</a:t>
            </a:fld>
            <a:endParaRPr lang="en-US" altLang="en-US" sz="800">
              <a:cs typeface="Arial" pitchFamily="34" charset="0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mtClean="0">
                <a:latin typeface="Arial" pitchFamily="34" charset="0"/>
                <a:cs typeface="Arial" pitchFamily="34" charset="0"/>
              </a:rPr>
              <a:t>Section 4.2.1.1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85825"/>
            <a:fld id="{7930975B-F345-4943-B36B-7FCF32F065FF}" type="slidenum">
              <a:rPr lang="en-US" altLang="en-US" sz="800">
                <a:cs typeface="Arial" pitchFamily="34" charset="0"/>
              </a:rPr>
              <a:pPr defTabSz="885825"/>
              <a:t>19</a:t>
            </a:fld>
            <a:endParaRPr lang="en-US" altLang="en-US" sz="800">
              <a:cs typeface="Arial" pitchFamily="34" charset="0"/>
            </a:endParaRPr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mtClean="0">
                <a:latin typeface="Arial" pitchFamily="34" charset="0"/>
                <a:cs typeface="Arial" pitchFamily="34" charset="0"/>
              </a:rPr>
              <a:t>Section 4.2.1.3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85825"/>
            <a:fld id="{7FDC4FBD-4C6E-404C-8293-B2A1265BA95A}" type="slidenum">
              <a:rPr lang="en-US" altLang="en-US" sz="800">
                <a:cs typeface="Arial" pitchFamily="34" charset="0"/>
              </a:rPr>
              <a:pPr defTabSz="885825"/>
              <a:t>28</a:t>
            </a:fld>
            <a:endParaRPr lang="en-US" altLang="en-US" sz="800">
              <a:cs typeface="Arial" pitchFamily="34" charset="0"/>
            </a:endParaRPr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mtClean="0">
                <a:latin typeface="Arial" pitchFamily="34" charset="0"/>
                <a:cs typeface="Arial" pitchFamily="34" charset="0"/>
              </a:rPr>
              <a:t>Section 4.2.1.4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85825"/>
            <a:fld id="{EEEED317-D8B8-4D80-B1A5-C56A587386F2}" type="slidenum">
              <a:rPr lang="en-US" altLang="en-US" sz="800">
                <a:cs typeface="Arial" pitchFamily="34" charset="0"/>
              </a:rPr>
              <a:pPr defTabSz="885825"/>
              <a:t>29</a:t>
            </a:fld>
            <a:endParaRPr lang="en-US" altLang="en-US" sz="800">
              <a:cs typeface="Arial" pitchFamily="34" charset="0"/>
            </a:endParaRPr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mtClean="0">
                <a:latin typeface="Arial" pitchFamily="34" charset="0"/>
                <a:cs typeface="Arial" pitchFamily="34" charset="0"/>
              </a:rPr>
              <a:t>Section 4.2.4.2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85825"/>
            <a:fld id="{F6E825C0-F5CA-4F44-94E9-2676BDFCF41C}" type="slidenum">
              <a:rPr lang="en-US" altLang="en-US" sz="800">
                <a:cs typeface="Arial" pitchFamily="34" charset="0"/>
              </a:rPr>
              <a:pPr defTabSz="885825"/>
              <a:t>3</a:t>
            </a:fld>
            <a:endParaRPr lang="en-US" altLang="en-US" sz="800">
              <a:cs typeface="Arial" pitchFamily="34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endParaRPr lang="en-US" alt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85825"/>
            <a:fld id="{1DBF2D9D-A534-4F55-9460-5720404F6427}" type="slidenum">
              <a:rPr lang="en-US" altLang="en-US" sz="800">
                <a:cs typeface="Arial" pitchFamily="34" charset="0"/>
              </a:rPr>
              <a:pPr defTabSz="885825"/>
              <a:t>6</a:t>
            </a:fld>
            <a:endParaRPr lang="en-US" altLang="en-US" sz="800">
              <a:cs typeface="Arial" pitchFamily="34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mtClean="0">
                <a:latin typeface="Arial" pitchFamily="34" charset="0"/>
                <a:cs typeface="Arial" pitchFamily="34" charset="0"/>
              </a:rPr>
              <a:t>Section 4.1.1.1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85825"/>
            <a:fld id="{2C0E1C2E-379C-4622-9C68-CCE45EC17B9D}" type="slidenum">
              <a:rPr lang="en-US" altLang="en-US" sz="800">
                <a:cs typeface="Arial" pitchFamily="34" charset="0"/>
              </a:rPr>
              <a:pPr defTabSz="885825"/>
              <a:t>7</a:t>
            </a:fld>
            <a:endParaRPr lang="en-US" altLang="en-US" sz="800">
              <a:cs typeface="Arial" pitchFamily="34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mtClean="0">
                <a:latin typeface="Arial" pitchFamily="34" charset="0"/>
                <a:cs typeface="Arial" pitchFamily="34" charset="0"/>
              </a:rPr>
              <a:t>Section 4.1.1.1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85825"/>
            <a:fld id="{79C30517-35DA-482D-827B-CF08193359DD}" type="slidenum">
              <a:rPr lang="en-US" altLang="en-US" sz="800">
                <a:cs typeface="Arial" pitchFamily="34" charset="0"/>
              </a:rPr>
              <a:pPr defTabSz="885825"/>
              <a:t>8</a:t>
            </a:fld>
            <a:endParaRPr lang="en-US" altLang="en-US" sz="800">
              <a:cs typeface="Arial" pitchFamily="34" charset="0"/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mtClean="0">
                <a:latin typeface="Arial" pitchFamily="34" charset="0"/>
                <a:cs typeface="Arial" pitchFamily="34" charset="0"/>
              </a:rPr>
              <a:t>Section 4.1.1.2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85825"/>
            <a:fld id="{FF986C38-04E4-46AA-9F55-1A6569D9A92A}" type="slidenum">
              <a:rPr lang="en-US" altLang="en-US" sz="800">
                <a:cs typeface="Arial" pitchFamily="34" charset="0"/>
              </a:rPr>
              <a:pPr defTabSz="885825"/>
              <a:t>9</a:t>
            </a:fld>
            <a:endParaRPr lang="en-US" altLang="en-US" sz="800">
              <a:cs typeface="Arial" pitchFamily="34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mtClean="0">
                <a:latin typeface="Arial" pitchFamily="34" charset="0"/>
                <a:cs typeface="Arial" pitchFamily="34" charset="0"/>
              </a:rPr>
              <a:t>Section 4.1.1.2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85825"/>
            <a:fld id="{1F923D64-3449-4AE9-A3EA-9E1EDA260DB7}" type="slidenum">
              <a:rPr lang="en-US" altLang="en-US" sz="800">
                <a:cs typeface="Arial" pitchFamily="34" charset="0"/>
              </a:rPr>
              <a:pPr defTabSz="885825"/>
              <a:t>10</a:t>
            </a:fld>
            <a:endParaRPr lang="en-US" altLang="en-US" sz="800">
              <a:cs typeface="Arial" pitchFamily="34" charset="0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mtClean="0">
                <a:latin typeface="Arial" pitchFamily="34" charset="0"/>
                <a:cs typeface="Arial" pitchFamily="34" charset="0"/>
              </a:rPr>
              <a:t>Section 4.1.2.1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85825"/>
            <a:fld id="{D8C9E419-3073-4D22-9C93-AC63C83D9406}" type="slidenum">
              <a:rPr lang="en-US" altLang="en-US" sz="800">
                <a:cs typeface="Arial" pitchFamily="34" charset="0"/>
              </a:rPr>
              <a:pPr defTabSz="885825"/>
              <a:t>11</a:t>
            </a:fld>
            <a:endParaRPr lang="en-US" altLang="en-US" sz="800">
              <a:cs typeface="Arial" pitchFamily="34" charset="0"/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mtClean="0">
                <a:latin typeface="Arial" pitchFamily="34" charset="0"/>
                <a:cs typeface="Arial" pitchFamily="34" charset="0"/>
              </a:rPr>
              <a:t>Section 4.1.2.2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85825"/>
            <a:fld id="{B70C028C-86A9-4726-A685-5A2B02778629}" type="slidenum">
              <a:rPr lang="en-US" altLang="en-US" sz="800">
                <a:cs typeface="Arial" pitchFamily="34" charset="0"/>
              </a:rPr>
              <a:pPr defTabSz="885825"/>
              <a:t>12</a:t>
            </a:fld>
            <a:endParaRPr lang="en-US" altLang="en-US" sz="800">
              <a:cs typeface="Arial" pitchFamily="34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mtClean="0">
                <a:latin typeface="Arial" pitchFamily="34" charset="0"/>
                <a:cs typeface="Arial" pitchFamily="34" charset="0"/>
              </a:rPr>
              <a:t>Section 4.1.3.2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3429000"/>
            <a:ext cx="8026400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1251" name="Rectangle 3"/>
          <p:cNvSpPr>
            <a:spLocks noGrp="1" noChangeArrowheads="1"/>
          </p:cNvSpPr>
          <p:nvPr>
            <p:ph type="ctrTitle" sz="quarter"/>
          </p:nvPr>
        </p:nvSpPr>
        <p:spPr>
          <a:xfrm>
            <a:off x="3810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sp>
        <p:nvSpPr>
          <p:cNvPr id="181252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Monotype Sorts" pitchFamily="2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266700"/>
            <a:ext cx="2095500" cy="55245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266700"/>
            <a:ext cx="6134100" cy="55245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3429000"/>
            <a:ext cx="8026400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3299" name="Rectangle 3"/>
          <p:cNvSpPr>
            <a:spLocks noGrp="1" noChangeArrowheads="1"/>
          </p:cNvSpPr>
          <p:nvPr>
            <p:ph type="ctrTitle" sz="quarter"/>
          </p:nvPr>
        </p:nvSpPr>
        <p:spPr>
          <a:xfrm>
            <a:off x="3810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sp>
        <p:nvSpPr>
          <p:cNvPr id="183300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Monotype Sorts" pitchFamily="2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18FB9-55AD-4C46-8DFC-9248BF95930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BE7AA3-3685-427F-80F7-FA4C74B955E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5CABC-9D99-4EA8-8AF8-BD931D73D5F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5050" y="1676400"/>
            <a:ext cx="3787775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75225" y="1676400"/>
            <a:ext cx="3787775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A7F965-C627-4B1A-B5F6-EB46DBD98E2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654554-9128-4A9B-8562-7FCDDFC0E02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EB891A-D90F-494E-9D74-AEB55E1698A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83E325-872E-47F3-8C27-606C7426FD4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FBAC57-E388-4CA7-B24E-3F0D0A197D5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59912-45AA-4CB4-B694-4294E8741F4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816BA7-4758-4F46-997F-928D811F216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266700"/>
            <a:ext cx="2095500" cy="55245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266700"/>
            <a:ext cx="6134100" cy="55245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335F7A-B2A9-4274-8178-EC580992CE1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3429000"/>
            <a:ext cx="8026400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66"/>
              </a:solidFill>
            </a:endParaRPr>
          </a:p>
        </p:txBody>
      </p:sp>
      <p:sp>
        <p:nvSpPr>
          <p:cNvPr id="183299" name="Rectangle 3"/>
          <p:cNvSpPr>
            <a:spLocks noGrp="1" noChangeArrowheads="1"/>
          </p:cNvSpPr>
          <p:nvPr>
            <p:ph type="ctrTitle" sz="quarter"/>
          </p:nvPr>
        </p:nvSpPr>
        <p:spPr>
          <a:xfrm>
            <a:off x="3810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sp>
        <p:nvSpPr>
          <p:cNvPr id="183300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Monotype Sorts" pitchFamily="2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11C6E-9FF5-43A6-8C88-47E56B82664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A10F2D-6136-43F5-8048-B4BDEA4B1D9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4DF02E-D1B3-480B-8D3B-DB5F7D32F61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5050" y="1676400"/>
            <a:ext cx="3787775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75225" y="1676400"/>
            <a:ext cx="3787775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259BA1-33F0-49D2-8A10-79F84A03E0A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E50400-7482-4126-A619-F8490CB859A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06459-6F28-4A64-A647-DA2ECF48BC0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F91CC9-6BFD-444D-9A9F-E2604BF75DE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A901FA-3FF5-4795-81A0-888EA700E2B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498F8C-33BA-49F7-9381-604ED009DBB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A34C2-D730-43F6-98A3-932A4B28B95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266700"/>
            <a:ext cx="2095500" cy="55245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266700"/>
            <a:ext cx="6134100" cy="55245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D5540D-4737-48AD-AAC1-7C67FAAF2D2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828800"/>
            <a:ext cx="9144000" cy="5029200"/>
          </a:xfrm>
          <a:prstGeom prst="rect">
            <a:avLst/>
          </a:prstGeom>
          <a:solidFill>
            <a:srgbClr val="808D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r="7219" b="9677"/>
          <a:stretch>
            <a:fillRect/>
          </a:stretch>
        </p:blipFill>
        <p:spPr bwMode="auto">
          <a:xfrm>
            <a:off x="0" y="0"/>
            <a:ext cx="91440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6019800"/>
            <a:ext cx="26162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5939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029200"/>
            <a:ext cx="6400800" cy="609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6660961D-40F8-F24C-864C-1539F2BE70F7}" type="datetimeFigureOut">
              <a:rPr lang="en-US" smtClean="0"/>
              <a:pPr/>
              <a:t>9/26/2016</a:t>
            </a:fld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6660961D-40F8-F24C-864C-1539F2BE70F7}" type="datetimeFigureOut">
              <a:rPr lang="en-US" smtClean="0"/>
              <a:pPr/>
              <a:t>9/26/2016</a:t>
            </a:fld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6660961D-40F8-F24C-864C-1539F2BE70F7}" type="datetimeFigureOut">
              <a:rPr lang="en-US" smtClean="0"/>
              <a:pPr/>
              <a:t>9/26/2016</a:t>
            </a:fld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6660961D-40F8-F24C-864C-1539F2BE70F7}" type="datetimeFigureOut">
              <a:rPr lang="en-US" smtClean="0"/>
              <a:pPr/>
              <a:t>9/26/2016</a:t>
            </a:fld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6660961D-40F8-F24C-864C-1539F2BE70F7}" type="datetimeFigureOut">
              <a:rPr lang="en-US" smtClean="0"/>
              <a:pPr/>
              <a:t>9/26/2016</a:t>
            </a:fld>
            <a:endParaRPr lang="en-US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5050" y="1676400"/>
            <a:ext cx="3787775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75225" y="1676400"/>
            <a:ext cx="3787775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6660961D-40F8-F24C-864C-1539F2BE70F7}" type="datetimeFigureOut">
              <a:rPr lang="en-US" smtClean="0"/>
              <a:pPr/>
              <a:t>9/26/2016</a:t>
            </a:fld>
            <a:endParaRPr lang="en-US"/>
          </a:p>
        </p:txBody>
      </p:sp>
      <p:sp>
        <p:nvSpPr>
          <p:cNvPr id="3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6660961D-40F8-F24C-864C-1539F2BE70F7}" type="datetimeFigureOut">
              <a:rPr lang="en-US" smtClean="0"/>
              <a:pPr/>
              <a:t>9/26/2016</a:t>
            </a:fld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B8674B-6A7A-48CA-B5E3-6A0A7BEEECA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6660961D-40F8-F24C-864C-1539F2BE70F7}" type="datetimeFigureOut">
              <a:rPr lang="en-US" smtClean="0"/>
              <a:pPr/>
              <a:t>9/26/2016</a:t>
            </a:fld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6660961D-40F8-F24C-864C-1539F2BE70F7}" type="datetimeFigureOut">
              <a:rPr lang="en-US" smtClean="0"/>
              <a:pPr/>
              <a:t>9/26/2016</a:t>
            </a:fld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6660961D-40F8-F24C-864C-1539F2BE70F7}" type="datetimeFigureOut">
              <a:rPr lang="en-US" smtClean="0"/>
              <a:pPr/>
              <a:t>9/26/2016</a:t>
            </a:fld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719263"/>
            <a:ext cx="8229600" cy="4411662"/>
          </a:xfrm>
        </p:spPr>
        <p:txBody>
          <a:bodyPr/>
          <a:lstStyle/>
          <a:p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78184AE-3BAF-49F3-A763-DFAA52E6E1A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6DD70C3-BACC-4882-B1FE-2B1347A8449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719263"/>
            <a:ext cx="4038600" cy="21288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21304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8B07A611-8CB5-4A01-9DEE-E215DE9BC82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828800"/>
            <a:ext cx="9144000" cy="5029200"/>
          </a:xfrm>
          <a:prstGeom prst="rect">
            <a:avLst/>
          </a:prstGeom>
          <a:solidFill>
            <a:srgbClr val="808D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r="7219" b="9677"/>
          <a:stretch>
            <a:fillRect/>
          </a:stretch>
        </p:blipFill>
        <p:spPr bwMode="auto">
          <a:xfrm>
            <a:off x="0" y="0"/>
            <a:ext cx="91440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6019800"/>
            <a:ext cx="26162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5939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029200"/>
            <a:ext cx="6400800" cy="609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F10772-0E04-4B31-B486-DE3ADA55173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C++ Programming: From Problem Analysis to Program Design, Sixth Edition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9DCC7-16C4-45D9-BA8E-EE2B7798C46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C++ Programming: From Problem Analysis to Program Design, Sixth Edition</a:t>
            </a: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C466CF-7F56-4971-AC3B-DDABFD7BFF7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C++ Programming: From Problem Analysis to Program Design, Sixth Edition</a:t>
            </a: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77A61-6E02-4825-B8E3-036F8E10359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C++ Programming: From Problem Analysis to Program Design, Sixth Edition</a:t>
            </a: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5919D-7589-4736-8AFA-D52C6B4A565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C++ Programming: From Problem Analysis to Program Design, Sixth Edition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D3766-D8F6-435A-8E1D-C63CF3BE77A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C++ Programming: From Problem Analysis to Program Design, Sixth Edition</a:t>
            </a: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51701C-1031-4927-99B6-85DCEF45819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C++ Programming: From Problem Analysis to Program Design, Sixth Edition</a:t>
            </a: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D8FAAA-1FA4-4436-9469-98C859BFED0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C++ Programming: From Problem Analysis to Program Design, Sixth Edition</a:t>
            </a: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32789-D572-4EDB-B181-C7F8093FADF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C++ Programming: From Problem Analysis to Program Design, Sixth Edition</a:t>
            </a: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47E2F-725E-4AF8-BA56-FB81CAE403E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C++ Programming: From Problem Analysis to Program Design, Sixth Edition</a:t>
            </a: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Introduction to Classes and Objects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>
          <a:xfrm>
            <a:off x="685800" y="6172200"/>
            <a:ext cx="1828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CS-2303, C-Term 2010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B42921-306F-4B0B-8497-6F8C8B7D497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 algn="ctr" eaLnBrk="1" latinLnBrk="0" hangingPunct="1"/>
            <a:fld id="{23A271A1-F6D6-438B-A432-4747EE7ECD40}" type="datetimeFigureOut">
              <a:rPr lang="en-US" smtClean="0"/>
              <a:pPr algn="ctr" eaLnBrk="1" latinLnBrk="0" hangingPunct="1"/>
              <a:t>9/26/2016</a:t>
            </a:fld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0C94032-CD4C-4C25-B0C2-CEC720522D92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2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0961D-40F8-F24C-864C-1539F2BE70F7}" type="datetimeFigureOut">
              <a:rPr lang="en-US" smtClean="0"/>
              <a:pPr/>
              <a:t>9/26/2016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0961D-40F8-F24C-864C-1539F2BE70F7}" type="datetimeFigureOut">
              <a:rPr lang="en-US" smtClean="0"/>
              <a:pPr/>
              <a:t>9/26/2016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660961D-40F8-F24C-864C-1539F2BE70F7}" type="datetimeFigureOut">
              <a:rPr lang="en-US" smtClean="0"/>
              <a:pPr/>
              <a:t>9/26/2016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660961D-40F8-F24C-864C-1539F2BE70F7}" type="datetimeFigureOut">
              <a:rPr lang="en-US" smtClean="0"/>
              <a:pPr/>
              <a:t>9/26/2016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kumimoji="0"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0961D-40F8-F24C-864C-1539F2BE70F7}" type="datetimeFigureOut">
              <a:rPr lang="en-US" smtClean="0"/>
              <a:pPr/>
              <a:t>9/26/2016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0961D-40F8-F24C-864C-1539F2BE70F7}" type="datetimeFigureOut">
              <a:rPr lang="en-US" smtClean="0"/>
              <a:pPr/>
              <a:t>9/26/2016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0961D-40F8-F24C-864C-1539F2BE70F7}" type="datetimeFigureOut">
              <a:rPr lang="en-US" smtClean="0"/>
              <a:pPr/>
              <a:t>9/26/2016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DB8674B-6A7A-48CA-B5E3-6A0A7BEEECA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6660961D-40F8-F24C-864C-1539F2BE70F7}" type="datetimeFigureOut">
              <a:rPr lang="en-US" smtClean="0"/>
              <a:pPr/>
              <a:t>9/26/2016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kumimoji="0"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0961D-40F8-F24C-864C-1539F2BE70F7}" type="datetimeFigureOut">
              <a:rPr lang="en-US" smtClean="0"/>
              <a:pPr/>
              <a:t>9/26/2016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6660961D-40F8-F24C-864C-1539F2BE70F7}" type="datetimeFigureOut">
              <a:rPr lang="en-US" smtClean="0"/>
              <a:pPr/>
              <a:t>9/26/2016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kumimoji="0" lang="en-US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719263"/>
            <a:ext cx="8229600" cy="4411662"/>
          </a:xfrm>
        </p:spPr>
        <p:txBody>
          <a:bodyPr/>
          <a:lstStyle/>
          <a:p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78184AE-3BAF-49F3-A763-DFAA52E6E1A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6DD70C3-BACC-4882-B1FE-2B1347A8449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2"/>
          <p:cNvSpPr>
            <a:spLocks noChangeShapeType="1"/>
          </p:cNvSpPr>
          <p:nvPr/>
        </p:nvSpPr>
        <p:spPr bwMode="auto">
          <a:xfrm>
            <a:off x="0" y="1371600"/>
            <a:ext cx="8026400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66700"/>
            <a:ext cx="77724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35050" y="1676400"/>
            <a:ext cx="772795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180229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1722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Monotype Sorts" pitchFamily="2" charset="2"/>
        <a:buChar char="u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»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Monotype Sorts" pitchFamily="2" charset="2"/>
        <a:buChar char="u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2"/>
          <p:cNvSpPr>
            <a:spLocks noChangeShapeType="1"/>
          </p:cNvSpPr>
          <p:nvPr/>
        </p:nvSpPr>
        <p:spPr bwMode="auto">
          <a:xfrm>
            <a:off x="0" y="1371600"/>
            <a:ext cx="8026400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66700"/>
            <a:ext cx="77724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35050" y="1676400"/>
            <a:ext cx="772795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18227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1722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8C637E2A-A3DF-4C15-8E85-327FE6E7166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Monotype Sorts" pitchFamily="2" charset="2"/>
        <a:buChar char="u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»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Monotype Sorts" pitchFamily="2" charset="2"/>
        <a:buChar char="u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2"/>
          <p:cNvSpPr>
            <a:spLocks noChangeShapeType="1"/>
          </p:cNvSpPr>
          <p:nvPr/>
        </p:nvSpPr>
        <p:spPr bwMode="auto">
          <a:xfrm>
            <a:off x="0" y="1371600"/>
            <a:ext cx="8026400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66"/>
              </a:solidFill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66700"/>
            <a:ext cx="77724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35050" y="1676400"/>
            <a:ext cx="772795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18227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1722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66"/>
                </a:solidFill>
              </a:defRPr>
            </a:lvl1pPr>
          </a:lstStyle>
          <a:p>
            <a:pPr>
              <a:defRPr/>
            </a:pPr>
            <a:fld id="{CFD74DD3-B49C-4897-AC1C-7EEFB94A977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Monotype Sorts" pitchFamily="2" charset="2"/>
        <a:buChar char="u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»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Monotype Sorts" pitchFamily="2" charset="2"/>
        <a:buChar char="u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1524000"/>
          </a:xfrm>
          <a:prstGeom prst="rect">
            <a:avLst/>
          </a:prstGeom>
          <a:solidFill>
            <a:srgbClr val="808D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6248400"/>
            <a:ext cx="9144000" cy="609600"/>
          </a:xfrm>
          <a:prstGeom prst="rect">
            <a:avLst/>
          </a:prstGeom>
          <a:solidFill>
            <a:srgbClr val="808D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4876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</p:sldLayoutIdLst>
  <p:hf hdr="0" ftr="0" dt="0"/>
  <p:txStyles>
    <p:titleStyle>
      <a:lvl1pPr algn="ctr" rtl="1" eaLnBrk="1" fontAlgn="base" hangingPunct="1">
        <a:spcBef>
          <a:spcPct val="0"/>
        </a:spcBef>
        <a:spcAft>
          <a:spcPct val="0"/>
        </a:spcAft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1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2pPr>
      <a:lvl3pPr algn="ctr" rtl="1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3pPr>
      <a:lvl4pPr algn="ctr" rtl="1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4pPr>
      <a:lvl5pPr algn="ctr" rtl="1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1524000"/>
          </a:xfrm>
          <a:prstGeom prst="rect">
            <a:avLst/>
          </a:prstGeom>
          <a:solidFill>
            <a:srgbClr val="808D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6248400"/>
            <a:ext cx="9144000" cy="609600"/>
          </a:xfrm>
          <a:prstGeom prst="rect">
            <a:avLst/>
          </a:prstGeom>
          <a:solidFill>
            <a:srgbClr val="808D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408B0678-57FA-4A17-ADDA-1F06F648AEE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3"/>
          </p:nvPr>
        </p:nvSpPr>
        <p:spPr>
          <a:xfrm>
            <a:off x="457200" y="6356350"/>
            <a:ext cx="5562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C++ Programming: From Problem Analysis to Program Design, Sixth Edition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</p:sldLayoutIdLst>
  <p:hf hdr="0" dt="0"/>
  <p:txStyles>
    <p:titleStyle>
      <a:lvl1pPr algn="ctr" rtl="1" eaLnBrk="1" fontAlgn="base" hangingPunct="1">
        <a:spcBef>
          <a:spcPct val="0"/>
        </a:spcBef>
        <a:spcAft>
          <a:spcPct val="0"/>
        </a:spcAft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1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2pPr>
      <a:lvl3pPr algn="ctr" rtl="1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3pPr>
      <a:lvl4pPr algn="ctr" rtl="1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4pPr>
      <a:lvl5pPr algn="ctr" rtl="1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3A271A1-F6D6-438B-A432-4747EE7ECD40}" type="datetimeFigureOut">
              <a:rPr lang="en-US" smtClean="0"/>
              <a:pPr/>
              <a:t>9/26/2016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endParaRPr kumimoji="0" lang="en-US" sz="1400" dirty="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3A629C0-DDE7-4347-BDD0-E452DE62B51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</p:sldLayoutIdLst>
  <p:hf hdr="0" ftr="0" dt="0"/>
  <p:txStyles>
    <p:titleStyle>
      <a:lvl1pPr algn="l" rtl="1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r" rtl="1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r" rtl="1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r" rtl="1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r" rtl="1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r" rtl="1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r" rtl="1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r" rtl="1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r" rtl="1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r" rtl="1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peedtest.net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hyperlink" Target="http://ipv6-test.com/speedtest/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alt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Lecture #01</a:t>
            </a:r>
            <a:r>
              <a:rPr lang="en-US" altLang="en-US" dirty="0" smtClean="0">
                <a:solidFill>
                  <a:schemeClr val="bg1"/>
                </a:solidFill>
              </a:rPr>
              <a:t/>
            </a:r>
            <a:br>
              <a:rPr lang="en-US" altLang="en-US" dirty="0" smtClean="0">
                <a:solidFill>
                  <a:schemeClr val="bg1"/>
                </a:solidFill>
              </a:rPr>
            </a:br>
            <a:r>
              <a:rPr lang="en-US" altLang="en-US" dirty="0" smtClean="0">
                <a:solidFill>
                  <a:schemeClr val="bg1"/>
                </a:solidFill>
              </a:rPr>
              <a:t>Transmission Media</a:t>
            </a:r>
          </a:p>
        </p:txBody>
      </p:sp>
      <p:sp>
        <p:nvSpPr>
          <p:cNvPr id="1536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2438400" y="6172200"/>
            <a:ext cx="6705600" cy="685800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en-US" altLang="en-US" dirty="0" smtClean="0">
                <a:solidFill>
                  <a:schemeClr val="bg1"/>
                </a:solidFill>
              </a:rPr>
              <a:t> </a:t>
            </a:r>
            <a:r>
              <a:rPr lang="en-US" altLang="en-US" dirty="0" smtClean="0">
                <a:solidFill>
                  <a:schemeClr val="bg1"/>
                </a:solidFill>
              </a:rPr>
              <a:t>NET 302 - </a:t>
            </a:r>
            <a:r>
              <a:rPr lang="en-US" altLang="en-US" dirty="0" err="1" smtClean="0">
                <a:solidFill>
                  <a:schemeClr val="bg1"/>
                </a:solidFill>
              </a:rPr>
              <a:t>Asma</a:t>
            </a:r>
            <a:r>
              <a:rPr lang="en-US" altLang="en-US" dirty="0" smtClean="0">
                <a:solidFill>
                  <a:schemeClr val="bg1"/>
                </a:solidFill>
              </a:rPr>
              <a:t> </a:t>
            </a:r>
            <a:r>
              <a:rPr lang="en-US" altLang="en-US" dirty="0" err="1" smtClean="0">
                <a:solidFill>
                  <a:schemeClr val="bg1"/>
                </a:solidFill>
              </a:rPr>
              <a:t>Alosaimi</a:t>
            </a:r>
            <a:endParaRPr lang="en-US" altLang="en-US" dirty="0" smtClean="0">
              <a:solidFill>
                <a:schemeClr val="bg1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endParaRPr lang="en-US" altLang="en-US" dirty="0" smtClean="0">
              <a:solidFill>
                <a:schemeClr val="bg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239000" y="6248400"/>
            <a:ext cx="1905000" cy="457200"/>
          </a:xfrm>
        </p:spPr>
        <p:txBody>
          <a:bodyPr/>
          <a:lstStyle/>
          <a:p>
            <a:fld id="{03A629C0-DDE7-4347-BDD0-E452DE62B516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3175"/>
            <a:ext cx="6400800" cy="5197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1988840"/>
            <a:ext cx="1981200" cy="21336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The Physical Layer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03A629C0-DDE7-4347-BDD0-E452DE62B51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31748" name="Content Placeholder 1"/>
          <p:cNvSpPr>
            <a:spLocks noGrp="1"/>
          </p:cNvSpPr>
          <p:nvPr>
            <p:ph sz="quarter" idx="1"/>
          </p:nvPr>
        </p:nvSpPr>
        <p:spPr>
          <a:xfrm>
            <a:off x="228600" y="5334000"/>
            <a:ext cx="8686800" cy="685800"/>
          </a:xfrm>
        </p:spPr>
        <p:txBody>
          <a:bodyPr>
            <a:noAutofit/>
          </a:bodyPr>
          <a:lstStyle/>
          <a:p>
            <a:pPr algn="l" rtl="0"/>
            <a:r>
              <a:rPr lang="en-US" altLang="en-US" sz="1400" b="1" dirty="0" smtClean="0"/>
              <a:t>Encoding or line encoding </a:t>
            </a:r>
            <a:r>
              <a:rPr lang="en-US" altLang="en-US" sz="1400" dirty="0" smtClean="0"/>
              <a:t>- Method of converting a stream of data bits into a predefined "codes”.</a:t>
            </a:r>
          </a:p>
          <a:p>
            <a:pPr algn="l" rtl="0"/>
            <a:r>
              <a:rPr lang="en-US" altLang="en-US" sz="1400" b="1" dirty="0" smtClean="0"/>
              <a:t>Signaling</a:t>
            </a:r>
            <a:r>
              <a:rPr lang="en-US" altLang="en-US" sz="1400" dirty="0" smtClean="0"/>
              <a:t> - The physical layer must generate the electrical, optical, or wireless signals that represent the "1" and "0" on the media. </a:t>
            </a:r>
          </a:p>
          <a:p>
            <a:pPr algn="l" rtl="0"/>
            <a:endParaRPr lang="en-US" altLang="en-US" sz="1400" dirty="0" smtClean="0"/>
          </a:p>
          <a:p>
            <a:pPr algn="l" rtl="0"/>
            <a:endParaRPr lang="en-US" altLang="en-US" sz="1400" dirty="0" smtClean="0"/>
          </a:p>
        </p:txBody>
      </p:sp>
      <p:sp>
        <p:nvSpPr>
          <p:cNvPr id="2" name="Rectangle 1"/>
          <p:cNvSpPr/>
          <p:nvPr/>
        </p:nvSpPr>
        <p:spPr bwMode="auto">
          <a:xfrm>
            <a:off x="2743200" y="3886200"/>
            <a:ext cx="6400800" cy="1295400"/>
          </a:xfrm>
          <a:prstGeom prst="rect">
            <a:avLst/>
          </a:prstGeom>
          <a:solidFill>
            <a:schemeClr val="accent6">
              <a:lumMod val="75000"/>
              <a:alpha val="24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Arial" charset="0"/>
              <a:ea typeface="Arial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1295400"/>
            <a:ext cx="6477000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en-US" sz="1800" smtClean="0"/>
              <a:t>Purpose of the Physical Layer</a:t>
            </a:r>
            <a:r>
              <a:rPr lang="en-US" altLang="en-US" smtClean="0"/>
              <a:t/>
            </a:r>
            <a:br>
              <a:rPr lang="en-US" altLang="en-US" smtClean="0"/>
            </a:br>
            <a:r>
              <a:rPr lang="en-US" altLang="en-US" smtClean="0"/>
              <a:t>Physical Layer Media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03A629C0-DDE7-4347-BDD0-E452DE62B516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5299" name="Content Placeholder 1"/>
          <p:cNvSpPr>
            <a:spLocks noGrp="1"/>
          </p:cNvSpPr>
          <p:nvPr>
            <p:ph sz="quarter" idx="1"/>
          </p:nvPr>
        </p:nvSpPr>
        <p:spPr>
          <a:xfrm>
            <a:off x="381000" y="5029200"/>
            <a:ext cx="8229600" cy="1676400"/>
          </a:xfrm>
        </p:spPr>
        <p:txBody>
          <a:bodyPr>
            <a:normAutofit fontScale="55000" lnSpcReduction="20000"/>
          </a:bodyPr>
          <a:lstStyle/>
          <a:p>
            <a:pPr algn="l" rtl="0"/>
            <a:r>
              <a:rPr lang="en-US" altLang="en-US" dirty="0" smtClean="0"/>
              <a:t>The physical layer produces the representation and groupings of bits for each type of media as:</a:t>
            </a:r>
          </a:p>
          <a:p>
            <a:pPr algn="l" rtl="0"/>
            <a:r>
              <a:rPr lang="en-US" altLang="en-US" b="1" dirty="0" smtClean="0"/>
              <a:t>Copper cable</a:t>
            </a:r>
            <a:r>
              <a:rPr lang="en-US" altLang="en-US" dirty="0" smtClean="0"/>
              <a:t>: The signals are patterns of electrical pulses</a:t>
            </a:r>
            <a:r>
              <a:rPr lang="en-US" altLang="en-US" dirty="0" smtClean="0"/>
              <a:t>.  ( Focus on  STP &amp; UTP) </a:t>
            </a:r>
            <a:endParaRPr lang="en-US" altLang="en-US" dirty="0" smtClean="0"/>
          </a:p>
          <a:p>
            <a:pPr algn="l" rtl="0"/>
            <a:r>
              <a:rPr lang="en-US" altLang="en-US" b="1" dirty="0" smtClean="0"/>
              <a:t>Fiber-optic cable</a:t>
            </a:r>
            <a:r>
              <a:rPr lang="en-US" altLang="en-US" dirty="0" smtClean="0"/>
              <a:t>: The signals are patterns of light. </a:t>
            </a:r>
            <a:r>
              <a:rPr lang="en-US" altLang="en-US" dirty="0" smtClean="0"/>
              <a:t>( details in NET301)</a:t>
            </a:r>
            <a:endParaRPr lang="en-US" altLang="en-US" dirty="0" smtClean="0"/>
          </a:p>
          <a:p>
            <a:pPr algn="l" rtl="0"/>
            <a:r>
              <a:rPr lang="en-US" altLang="en-US" b="1" dirty="0" smtClean="0"/>
              <a:t>Wireless</a:t>
            </a:r>
            <a:r>
              <a:rPr lang="en-US" altLang="en-US" dirty="0" smtClean="0"/>
              <a:t>: The signals are patterns of microwave transmissions</a:t>
            </a:r>
            <a:r>
              <a:rPr lang="en-US" altLang="en-US" dirty="0" smtClean="0"/>
              <a:t>. ( brief description only  )</a:t>
            </a:r>
            <a:endParaRPr lang="en-US" altLang="en-US" dirty="0" smtClean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en-US" sz="1800" smtClean="0"/>
              <a:t>Fundamental Principles of Layer 1</a:t>
            </a:r>
            <a:r>
              <a:rPr lang="en-US" altLang="en-US" smtClean="0"/>
              <a:t/>
            </a:r>
            <a:br>
              <a:rPr lang="en-US" altLang="en-US" smtClean="0"/>
            </a:br>
            <a:r>
              <a:rPr lang="en-US" altLang="en-US" smtClean="0"/>
              <a:t>Bandwidth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03A629C0-DDE7-4347-BDD0-E452DE62B516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60419" name="Content Placeholder 1"/>
          <p:cNvSpPr>
            <a:spLocks noGrp="1"/>
          </p:cNvSpPr>
          <p:nvPr>
            <p:ph sz="quarter" idx="1"/>
          </p:nvPr>
        </p:nvSpPr>
        <p:spPr>
          <a:xfrm>
            <a:off x="381000" y="4797152"/>
            <a:ext cx="8229600" cy="1908448"/>
          </a:xfrm>
        </p:spPr>
        <p:txBody>
          <a:bodyPr>
            <a:normAutofit lnSpcReduction="10000"/>
          </a:bodyPr>
          <a:lstStyle/>
          <a:p>
            <a:pPr algn="l" rtl="0"/>
            <a:r>
              <a:rPr lang="en-US" altLang="en-US" dirty="0" smtClean="0">
                <a:cs typeface="+mj-cs"/>
              </a:rPr>
              <a:t>Bandwidth is the capacity of a medium to carry data. </a:t>
            </a:r>
          </a:p>
          <a:p>
            <a:pPr algn="l" rtl="0"/>
            <a:r>
              <a:rPr lang="en-US" altLang="en-US" dirty="0" smtClean="0">
                <a:cs typeface="+mj-cs"/>
              </a:rPr>
              <a:t>Typically measured in kilobits per second (kb/s) or megabits per second (Mb/s). </a:t>
            </a:r>
          </a:p>
        </p:txBody>
      </p:sp>
      <p:pic>
        <p:nvPicPr>
          <p:cNvPr id="4608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72816"/>
            <a:ext cx="894397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en-US" sz="1800" smtClean="0"/>
              <a:t>Fundamental Principles of Layer 1</a:t>
            </a:r>
            <a:r>
              <a:rPr lang="en-US" altLang="en-US" smtClean="0"/>
              <a:t/>
            </a:r>
            <a:br>
              <a:rPr lang="en-US" altLang="en-US" smtClean="0"/>
            </a:br>
            <a:r>
              <a:rPr lang="en-US" altLang="en-US" smtClean="0"/>
              <a:t>Throughput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03A629C0-DDE7-4347-BDD0-E452DE62B516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61442" name="Content Placeholder 1"/>
          <p:cNvSpPr>
            <a:spLocks noGrp="1"/>
          </p:cNvSpPr>
          <p:nvPr>
            <p:ph sz="quarter" idx="1"/>
          </p:nvPr>
        </p:nvSpPr>
        <p:spPr>
          <a:xfrm>
            <a:off x="381000" y="4800600"/>
            <a:ext cx="8229600" cy="2057400"/>
          </a:xfrm>
        </p:spPr>
        <p:txBody>
          <a:bodyPr>
            <a:normAutofit fontScale="77500" lnSpcReduction="20000"/>
          </a:bodyPr>
          <a:lstStyle/>
          <a:p>
            <a:pPr algn="l" rtl="0"/>
            <a:r>
              <a:rPr lang="en-US" altLang="en-US" b="1" dirty="0" smtClean="0"/>
              <a:t>Throughput</a:t>
            </a:r>
            <a:r>
              <a:rPr lang="en-US" altLang="en-US" dirty="0" smtClean="0"/>
              <a:t> is the measure of the transfer of bits across the media over a given period of time. </a:t>
            </a:r>
          </a:p>
          <a:p>
            <a:pPr algn="l" rtl="0"/>
            <a:r>
              <a:rPr lang="en-US" altLang="en-US" dirty="0" smtClean="0"/>
              <a:t>Due to a number of factors, throughput usually does not match the specified bandwidth in physical layer implementations. </a:t>
            </a:r>
            <a:endParaRPr lang="en-US" altLang="en-US" dirty="0" smtClean="0">
              <a:hlinkClick r:id="rId3"/>
            </a:endParaRPr>
          </a:p>
          <a:p>
            <a:pPr algn="l" rtl="0"/>
            <a:r>
              <a:rPr lang="en-US" altLang="en-US" dirty="0" smtClean="0">
                <a:hlinkClick r:id="rId3"/>
              </a:rPr>
              <a:t>http://www.speedtest.net/</a:t>
            </a:r>
            <a:endParaRPr lang="en-US" altLang="en-US" dirty="0" smtClean="0"/>
          </a:p>
          <a:p>
            <a:pPr algn="l" rtl="0"/>
            <a:r>
              <a:rPr lang="en-US" altLang="en-US" dirty="0" smtClean="0">
                <a:hlinkClick r:id="rId4"/>
              </a:rPr>
              <a:t>http://ipv6-test.com/speedtest/</a:t>
            </a:r>
            <a:endParaRPr lang="en-US" altLang="en-US" dirty="0" smtClean="0"/>
          </a:p>
        </p:txBody>
      </p:sp>
      <p:pic>
        <p:nvPicPr>
          <p:cNvPr id="48132" name="Picture 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295400"/>
            <a:ext cx="5864225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Picture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24400" y="1295400"/>
            <a:ext cx="4221163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 Symbols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03A629C0-DDE7-4347-BDD0-E452DE62B516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 l="5045" t="28229" r="40923" b="23648"/>
          <a:stretch>
            <a:fillRect/>
          </a:stretch>
        </p:blipFill>
        <p:spPr bwMode="auto">
          <a:xfrm>
            <a:off x="2051720" y="1772816"/>
            <a:ext cx="4896544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Physical Media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39000" y="6248400"/>
            <a:ext cx="1905000" cy="457200"/>
          </a:xfrm>
        </p:spPr>
        <p:txBody>
          <a:bodyPr/>
          <a:lstStyle/>
          <a:p>
            <a:pPr>
              <a:defRPr/>
            </a:pPr>
            <a:fld id="{DCE18FB9-55AD-4C46-8DFC-9248BF95930B}" type="slidenum">
              <a:rPr lang="en-GB" smtClean="0"/>
              <a:pPr>
                <a:defRPr/>
              </a:pPr>
              <a:t>15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412777"/>
            <a:ext cx="6961912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0"/>
            <a:ext cx="8153400" cy="990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sz="1800" dirty="0" smtClean="0"/>
              <a:t>Fundamental Principles of Layer 1</a:t>
            </a:r>
            <a:br>
              <a:rPr lang="en-US" altLang="en-US" sz="1800" dirty="0" smtClean="0"/>
            </a:br>
            <a:r>
              <a:rPr lang="en-US" altLang="en-US" dirty="0" smtClean="0"/>
              <a:t>Types of Physical Media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03A629C0-DDE7-4347-BDD0-E452DE62B516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0180" name="Content Placeholder 1"/>
          <p:cNvSpPr>
            <a:spLocks noGrp="1"/>
          </p:cNvSpPr>
          <p:nvPr>
            <p:ph sz="quarter" idx="1"/>
          </p:nvPr>
        </p:nvSpPr>
        <p:spPr>
          <a:xfrm>
            <a:off x="395536" y="5661248"/>
            <a:ext cx="8229600" cy="533400"/>
          </a:xfrm>
        </p:spPr>
        <p:txBody>
          <a:bodyPr>
            <a:normAutofit fontScale="77500" lnSpcReduction="20000"/>
          </a:bodyPr>
          <a:lstStyle/>
          <a:p>
            <a:pPr algn="l" rtl="0"/>
            <a:r>
              <a:rPr lang="en-US" altLang="en-US" dirty="0" smtClean="0"/>
              <a:t>Different types of interfaces and ports available on a 1941 router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2060848"/>
            <a:ext cx="2376264" cy="3168352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sz="1800" dirty="0" smtClean="0"/>
              <a:t>Copper Cabling</a:t>
            </a:r>
            <a:br>
              <a:rPr lang="en-US" altLang="en-US" sz="1800" dirty="0" smtClean="0"/>
            </a:br>
            <a:r>
              <a:rPr lang="en-US" altLang="en-US" dirty="0" smtClean="0"/>
              <a:t>Copper </a:t>
            </a:r>
            <a:r>
              <a:rPr lang="en-US" altLang="en-US" dirty="0" smtClean="0"/>
              <a:t>Media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03A629C0-DDE7-4347-BDD0-E452DE62B516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56324" name="Picture 1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196752"/>
            <a:ext cx="6764338" cy="545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0"/>
            <a:ext cx="8153400" cy="990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sz="1800" dirty="0" smtClean="0"/>
              <a:t>Copper Cabling</a:t>
            </a:r>
            <a:br>
              <a:rPr lang="en-US" altLang="en-US" sz="1800" dirty="0" smtClean="0"/>
            </a:br>
            <a:r>
              <a:rPr lang="en-US" altLang="en-US" dirty="0" smtClean="0"/>
              <a:t>Characteristics of Copper Media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03A629C0-DDE7-4347-BDD0-E452DE62B516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64515" name="Content Placeholder 1"/>
          <p:cNvSpPr>
            <a:spLocks noGrp="1"/>
          </p:cNvSpPr>
          <p:nvPr>
            <p:ph sz="quarter" idx="1"/>
          </p:nvPr>
        </p:nvSpPr>
        <p:spPr>
          <a:xfrm>
            <a:off x="381000" y="5486400"/>
            <a:ext cx="8229600" cy="1371600"/>
          </a:xfrm>
        </p:spPr>
        <p:txBody>
          <a:bodyPr>
            <a:normAutofit lnSpcReduction="10000"/>
          </a:bodyPr>
          <a:lstStyle/>
          <a:p>
            <a:pPr algn="l" rtl="0"/>
            <a:r>
              <a:rPr lang="en-US" altLang="en-US" sz="2000" b="1" dirty="0" smtClean="0"/>
              <a:t>Signal attenuation </a:t>
            </a:r>
            <a:r>
              <a:rPr lang="en-US" altLang="en-US" sz="2000" dirty="0" smtClean="0"/>
              <a:t>- the longer the signal travels, the more it deteriorates - susceptible to interference</a:t>
            </a:r>
          </a:p>
          <a:p>
            <a:pPr algn="l" rtl="0"/>
            <a:r>
              <a:rPr lang="en-US" altLang="en-US" sz="2000" b="1" dirty="0" smtClean="0"/>
              <a:t>Crosstalk</a:t>
            </a:r>
            <a:r>
              <a:rPr lang="en-US" altLang="en-US" sz="2000" dirty="0" smtClean="0"/>
              <a:t> - a disturbance caused by the electric or magnetic fields of a signal on one wire to the signal in an adjacent wire.</a:t>
            </a:r>
          </a:p>
        </p:txBody>
      </p:sp>
      <p:pic>
        <p:nvPicPr>
          <p:cNvPr id="54275" name="Picture 2"/>
          <p:cNvPicPr>
            <a:picLocks noChangeAspect="1" noChangeArrowheads="1"/>
          </p:cNvPicPr>
          <p:nvPr/>
        </p:nvPicPr>
        <p:blipFill>
          <a:blip r:embed="rId3" cstate="print"/>
          <a:srcRect b="14098"/>
          <a:stretch>
            <a:fillRect/>
          </a:stretch>
        </p:blipFill>
        <p:spPr bwMode="auto">
          <a:xfrm>
            <a:off x="1115616" y="1988840"/>
            <a:ext cx="6096000" cy="349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4277" name="TextBox 1"/>
          <p:cNvSpPr txBox="1">
            <a:spLocks noChangeArrowheads="1"/>
          </p:cNvSpPr>
          <p:nvPr/>
        </p:nvSpPr>
        <p:spPr bwMode="auto">
          <a:xfrm>
            <a:off x="1295400" y="1905000"/>
            <a:ext cx="312738" cy="3698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/>
              <a:t>1</a:t>
            </a:r>
          </a:p>
        </p:txBody>
      </p:sp>
      <p:sp>
        <p:nvSpPr>
          <p:cNvPr id="54278" name="TextBox 5"/>
          <p:cNvSpPr txBox="1">
            <a:spLocks noChangeArrowheads="1"/>
          </p:cNvSpPr>
          <p:nvPr/>
        </p:nvSpPr>
        <p:spPr bwMode="auto">
          <a:xfrm>
            <a:off x="4183063" y="1828800"/>
            <a:ext cx="312737" cy="3698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/>
              <a:t>2</a:t>
            </a:r>
          </a:p>
        </p:txBody>
      </p:sp>
      <p:sp>
        <p:nvSpPr>
          <p:cNvPr id="54279" name="TextBox 6"/>
          <p:cNvSpPr txBox="1">
            <a:spLocks noChangeArrowheads="1"/>
          </p:cNvSpPr>
          <p:nvPr/>
        </p:nvSpPr>
        <p:spPr bwMode="auto">
          <a:xfrm>
            <a:off x="1295400" y="3657600"/>
            <a:ext cx="312738" cy="3698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/>
              <a:t>3</a:t>
            </a:r>
          </a:p>
        </p:txBody>
      </p:sp>
      <p:sp>
        <p:nvSpPr>
          <p:cNvPr id="54280" name="TextBox 7"/>
          <p:cNvSpPr txBox="1">
            <a:spLocks noChangeArrowheads="1"/>
          </p:cNvSpPr>
          <p:nvPr/>
        </p:nvSpPr>
        <p:spPr bwMode="auto">
          <a:xfrm>
            <a:off x="4038600" y="3363913"/>
            <a:ext cx="312738" cy="369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/>
              <a:t>4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0"/>
            <a:ext cx="8153400" cy="990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sz="1800" dirty="0" smtClean="0"/>
              <a:t>Copper Cabling</a:t>
            </a:r>
            <a:br>
              <a:rPr lang="en-US" altLang="en-US" sz="1800" dirty="0" smtClean="0"/>
            </a:br>
            <a:r>
              <a:rPr lang="en-US" altLang="en-US" dirty="0" smtClean="0"/>
              <a:t>Unshielded Twisted-Pair (UTP) Cable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03A629C0-DDE7-4347-BDD0-E452DE62B516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58372" name="Content Placeholder 1"/>
          <p:cNvSpPr>
            <a:spLocks noGrp="1"/>
          </p:cNvSpPr>
          <p:nvPr>
            <p:ph sz="quarter" idx="1"/>
          </p:nvPr>
        </p:nvSpPr>
        <p:spPr>
          <a:xfrm>
            <a:off x="381000" y="5410200"/>
            <a:ext cx="8229600" cy="1295400"/>
          </a:xfrm>
        </p:spPr>
        <p:txBody>
          <a:bodyPr/>
          <a:lstStyle/>
          <a:p>
            <a:endParaRPr lang="en-US" altLang="en-US" smtClean="0"/>
          </a:p>
        </p:txBody>
      </p:sp>
      <p:pic>
        <p:nvPicPr>
          <p:cNvPr id="5837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2204864"/>
            <a:ext cx="5976664" cy="3334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0"/>
            <a:r>
              <a:rPr lang="en-US" dirty="0" smtClean="0"/>
              <a:t>Topics: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03A629C0-DDE7-4347-BDD0-E452DE62B516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Review</a:t>
            </a:r>
          </a:p>
          <a:p>
            <a:pPr algn="l" rtl="0"/>
            <a:r>
              <a:rPr lang="en-US" dirty="0" smtClean="0"/>
              <a:t>Transmission media types</a:t>
            </a:r>
          </a:p>
          <a:p>
            <a:pPr algn="l" rtl="0"/>
            <a:r>
              <a:rPr lang="en-US" dirty="0" smtClean="0"/>
              <a:t>UTP</a:t>
            </a:r>
          </a:p>
          <a:p>
            <a:pPr algn="l" rtl="0"/>
            <a:r>
              <a:rPr lang="en-US" dirty="0" smtClean="0"/>
              <a:t>STP</a:t>
            </a:r>
            <a:endParaRPr lang="en-US" dirty="0" smtClean="0"/>
          </a:p>
          <a:p>
            <a:pPr algn="l" rtl="0"/>
            <a:r>
              <a:rPr lang="en-US" dirty="0" smtClean="0"/>
              <a:t>Wireless </a:t>
            </a:r>
            <a:r>
              <a:rPr lang="en-US" dirty="0" smtClean="0"/>
              <a:t>Media</a:t>
            </a:r>
          </a:p>
          <a:p>
            <a:pPr algn="l" rt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000" dirty="0" smtClean="0"/>
              <a:t>Copper Cabling 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> UTP Categories</a:t>
            </a:r>
            <a:endParaRPr lang="en-US" dirty="0"/>
          </a:p>
        </p:txBody>
      </p:sp>
      <p:graphicFrame>
        <p:nvGraphicFramePr>
          <p:cNvPr id="33822" name="Group 30"/>
          <p:cNvGraphicFramePr>
            <a:graphicFrameLocks noGrp="1"/>
          </p:cNvGraphicFramePr>
          <p:nvPr>
            <p:ph type="tbl" idx="1"/>
          </p:nvPr>
        </p:nvGraphicFramePr>
        <p:xfrm>
          <a:off x="457200" y="1719263"/>
          <a:ext cx="8229600" cy="4639820"/>
        </p:xfrm>
        <a:graphic>
          <a:graphicData uri="http://schemas.openxmlformats.org/drawingml/2006/table">
            <a:tbl>
              <a:tblPr/>
              <a:tblGrid>
                <a:gridCol w="2362200"/>
                <a:gridCol w="5867400"/>
              </a:tblGrid>
              <a:tr h="735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itchFamily="34" charset="0"/>
                        </a:rPr>
                        <a:t>Category 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itchFamily="34" charset="0"/>
                        </a:rPr>
                        <a:t>Voice only (Telephone)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5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itchFamily="34" charset="0"/>
                        </a:rPr>
                        <a:t>Category 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itchFamily="34" charset="0"/>
                        </a:rPr>
                        <a:t>Data to 4 Mbps (Localtalk)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6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Category 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Data to 10Mbps (Ethernet)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5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itchFamily="34" charset="0"/>
                        </a:rPr>
                        <a:t>Category 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itchFamily="34" charset="0"/>
                        </a:rPr>
                        <a:t>Data to 20Mbps (Token ring)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5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itchFamily="34" charset="0"/>
                        </a:rPr>
                        <a:t>Category 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Category 5e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itchFamily="34" charset="0"/>
                        </a:rPr>
                        <a:t>Data to 100Mbps (Fast Ethernet)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Data to 1000Mbps (Gigabit Ethernet)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5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Category 6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Data to 2500Mbps (Gigabit Ethernet)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400" dirty="0" smtClean="0"/>
              <a:t>Copper Cabling 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> UTP</a:t>
            </a:r>
            <a:r>
              <a:rPr lang="en-US" dirty="0" smtClean="0"/>
              <a:t>RJ45 </a:t>
            </a:r>
            <a:r>
              <a:rPr lang="en-US" dirty="0"/>
              <a:t>connector</a:t>
            </a:r>
          </a:p>
        </p:txBody>
      </p:sp>
      <p:pic>
        <p:nvPicPr>
          <p:cNvPr id="43012" name="Picture 4" descr="rj4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38200" y="1447800"/>
            <a:ext cx="7010400" cy="52419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sz="2000" dirty="0" smtClean="0"/>
              <a:t>Copper Cabling 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> UTP</a:t>
            </a:r>
            <a:endParaRPr lang="en-US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03A629C0-DDE7-4347-BDD0-E452DE62B516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676400"/>
            <a:ext cx="8763000" cy="4114800"/>
          </a:xfrm>
        </p:spPr>
        <p:txBody>
          <a:bodyPr/>
          <a:lstStyle/>
          <a:p>
            <a:pPr algn="l" rtl="0"/>
            <a:r>
              <a:rPr lang="en-US" b="1" dirty="0" smtClean="0">
                <a:latin typeface="Calibri" pitchFamily="34" charset="0"/>
              </a:rPr>
              <a:t>EIA/TIA-568A/B</a:t>
            </a:r>
            <a:r>
              <a:rPr lang="en-US" dirty="0" smtClean="0">
                <a:latin typeface="Calibri" pitchFamily="34" charset="0"/>
              </a:rPr>
              <a:t> compliant refers to which of the four pairs in the UTP cable are designated as </a:t>
            </a:r>
            <a:r>
              <a:rPr lang="en-US" b="1" dirty="0" smtClean="0">
                <a:latin typeface="Calibri" pitchFamily="34" charset="0"/>
              </a:rPr>
              <a:t>transmit</a:t>
            </a:r>
            <a:r>
              <a:rPr lang="en-US" dirty="0" smtClean="0">
                <a:latin typeface="Calibri" pitchFamily="34" charset="0"/>
              </a:rPr>
              <a:t>, and which are designated as </a:t>
            </a:r>
            <a:r>
              <a:rPr lang="en-US" b="1" dirty="0" smtClean="0">
                <a:latin typeface="Calibri" pitchFamily="34" charset="0"/>
              </a:rPr>
              <a:t>receive</a:t>
            </a:r>
            <a:r>
              <a:rPr lang="en-US" dirty="0" smtClean="0">
                <a:latin typeface="Calibri" pitchFamily="34" charset="0"/>
              </a:rPr>
              <a:t>. Use the following as a guide: </a:t>
            </a:r>
          </a:p>
          <a:p>
            <a:pPr lvl="1" algn="l" rtl="0"/>
            <a:r>
              <a:rPr lang="en-US" sz="2000" b="1" dirty="0" smtClean="0">
                <a:latin typeface="Calibri" pitchFamily="34" charset="0"/>
              </a:rPr>
              <a:t>EIA/TIA-568A:</a:t>
            </a:r>
            <a:r>
              <a:rPr lang="en-US" sz="2000" dirty="0" smtClean="0">
                <a:latin typeface="Calibri" pitchFamily="34" charset="0"/>
              </a:rPr>
              <a:t> Devices transmit over </a:t>
            </a:r>
            <a:r>
              <a:rPr lang="en-US" sz="2000" i="1" dirty="0" smtClean="0">
                <a:latin typeface="Calibri" pitchFamily="34" charset="0"/>
              </a:rPr>
              <a:t>pair 3</a:t>
            </a:r>
            <a:r>
              <a:rPr lang="en-US" sz="2000" dirty="0" smtClean="0">
                <a:latin typeface="Calibri" pitchFamily="34" charset="0"/>
              </a:rPr>
              <a:t>, and receive over </a:t>
            </a:r>
            <a:r>
              <a:rPr lang="en-US" sz="2000" i="1" dirty="0" smtClean="0">
                <a:latin typeface="Calibri" pitchFamily="34" charset="0"/>
              </a:rPr>
              <a:t>pair 2</a:t>
            </a:r>
            <a:r>
              <a:rPr lang="en-US" sz="2000" dirty="0" smtClean="0">
                <a:latin typeface="Calibri" pitchFamily="34" charset="0"/>
              </a:rPr>
              <a:t>. </a:t>
            </a:r>
            <a:endParaRPr lang="en-US" dirty="0" smtClean="0">
              <a:latin typeface="Calibri" pitchFamily="34" charset="0"/>
            </a:endParaRPr>
          </a:p>
          <a:p>
            <a:pPr lvl="1" algn="l" rtl="0"/>
            <a:r>
              <a:rPr lang="en-US" sz="2000" b="1" dirty="0" smtClean="0">
                <a:latin typeface="Calibri" pitchFamily="34" charset="0"/>
              </a:rPr>
              <a:t>EIA/TIA-568B:</a:t>
            </a:r>
            <a:r>
              <a:rPr lang="en-US" sz="2000" dirty="0" smtClean="0">
                <a:latin typeface="Calibri" pitchFamily="34" charset="0"/>
              </a:rPr>
              <a:t> Devices transmit over </a:t>
            </a:r>
            <a:r>
              <a:rPr lang="en-US" sz="2000" i="1" dirty="0" smtClean="0">
                <a:latin typeface="Calibri" pitchFamily="34" charset="0"/>
              </a:rPr>
              <a:t>pair 2</a:t>
            </a:r>
            <a:r>
              <a:rPr lang="en-US" sz="2000" dirty="0" smtClean="0">
                <a:latin typeface="Calibri" pitchFamily="34" charset="0"/>
              </a:rPr>
              <a:t>, and receive over </a:t>
            </a:r>
            <a:r>
              <a:rPr lang="en-US" sz="2000" i="1" dirty="0" smtClean="0">
                <a:latin typeface="Calibri" pitchFamily="34" charset="0"/>
              </a:rPr>
              <a:t>pair 3</a:t>
            </a:r>
            <a:r>
              <a:rPr lang="en-US" sz="2000" dirty="0" smtClean="0">
                <a:latin typeface="Calibri" pitchFamily="34" charset="0"/>
              </a:rPr>
              <a:t>. </a:t>
            </a:r>
            <a:endParaRPr lang="en-US" dirty="0" smtClean="0">
              <a:latin typeface="Calibri" pitchFamily="34" charset="0"/>
            </a:endParaRPr>
          </a:p>
          <a:p>
            <a:pPr algn="l" rtl="0"/>
            <a:endParaRPr lang="en-US" dirty="0"/>
          </a:p>
        </p:txBody>
      </p:sp>
      <p:pic>
        <p:nvPicPr>
          <p:cNvPr id="155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4224296"/>
            <a:ext cx="6324600" cy="2633704"/>
          </a:xfrm>
          <a:prstGeom prst="rect">
            <a:avLst/>
          </a:prstGeom>
          <a:noFill/>
          <a:ln w="25400" cap="flat" cmpd="sng">
            <a:noFill/>
            <a:prstDash val="solid"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sz="2000" dirty="0" smtClean="0"/>
              <a:t>Copper Cabling 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> Termination — EIA/TIA-568A</a:t>
            </a:r>
            <a:endParaRPr lang="en-US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03A629C0-DDE7-4347-BDD0-E452DE62B516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16327" t="31968" r="11224" b="12016"/>
          <a:stretch>
            <a:fillRect/>
          </a:stretch>
        </p:blipFill>
        <p:spPr bwMode="auto">
          <a:xfrm>
            <a:off x="685800" y="2362200"/>
            <a:ext cx="7504471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Content Placeholder 1" descr="rj45.jpg"/>
          <p:cNvPicPr>
            <a:picLocks noChangeAspect="1"/>
          </p:cNvPicPr>
          <p:nvPr/>
        </p:nvPicPr>
        <p:blipFill>
          <a:blip r:embed="rId3" cstate="print"/>
          <a:srcRect l="-19333" r="-19333"/>
          <a:stretch>
            <a:fillRect/>
          </a:stretch>
        </p:blipFill>
        <p:spPr bwMode="auto">
          <a:xfrm>
            <a:off x="5562600" y="5105400"/>
            <a:ext cx="2667000" cy="1553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sz="2000" dirty="0" smtClean="0"/>
              <a:t>Copper Cabling 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> Termination — EIA/TIA-568B</a:t>
            </a:r>
            <a:endParaRPr lang="en-US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03A629C0-DDE7-4347-BDD0-E452DE62B516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18367" t="42810" r="14286" b="6595"/>
          <a:stretch>
            <a:fillRect/>
          </a:stretch>
        </p:blipFill>
        <p:spPr bwMode="auto">
          <a:xfrm>
            <a:off x="484414" y="2438400"/>
            <a:ext cx="7364186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sz="2000" dirty="0" smtClean="0"/>
              <a:t>Copper Cabling 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>UTP  Implementation: Straight-Through</a:t>
            </a:r>
            <a:endParaRPr lang="en-US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03A629C0-DDE7-4347-BDD0-E452DE62B516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772816"/>
            <a:ext cx="7647909" cy="4157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sz="2000" dirty="0" smtClean="0"/>
              <a:t>Copper Cabling 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>UTP  Implementation: </a:t>
            </a:r>
            <a:r>
              <a:rPr lang="en-US" altLang="en-US" dirty="0" err="1" smtClean="0"/>
              <a:t>CrossOver</a:t>
            </a:r>
            <a:endParaRPr lang="en-US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03A629C0-DDE7-4347-BDD0-E452DE62B516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4463" y="1657350"/>
            <a:ext cx="6315075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0"/>
            <a:r>
              <a:rPr lang="en-US" altLang="en-US" sz="2000" dirty="0" smtClean="0"/>
              <a:t>Copper Cabling 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>Straight-Through Vs. Crossover</a:t>
            </a:r>
            <a:endParaRPr lang="en-US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sz="2400" dirty="0" smtClean="0">
                <a:solidFill>
                  <a:srgbClr val="C00000"/>
                </a:solidFill>
              </a:rPr>
              <a:t>Use </a:t>
            </a:r>
            <a:r>
              <a:rPr lang="en-US" sz="2400" i="1" dirty="0" smtClean="0">
                <a:solidFill>
                  <a:srgbClr val="C00000"/>
                </a:solidFill>
              </a:rPr>
              <a:t>straight-through cables</a:t>
            </a:r>
            <a:r>
              <a:rPr lang="en-US" sz="2400" dirty="0" smtClean="0">
                <a:solidFill>
                  <a:srgbClr val="C00000"/>
                </a:solidFill>
              </a:rPr>
              <a:t> for the following cabling: </a:t>
            </a:r>
          </a:p>
          <a:p>
            <a:pPr lvl="1" algn="l" rtl="0"/>
            <a:r>
              <a:rPr lang="en-US" sz="1800" dirty="0" smtClean="0"/>
              <a:t>Switch to Router. </a:t>
            </a:r>
            <a:endParaRPr lang="en-US" sz="2000" dirty="0" smtClean="0"/>
          </a:p>
          <a:p>
            <a:pPr lvl="1" algn="l" rtl="0"/>
            <a:r>
              <a:rPr lang="en-US" sz="1800" dirty="0" smtClean="0"/>
              <a:t>Switch to Server (PC). </a:t>
            </a:r>
            <a:endParaRPr lang="en-US" sz="2000" dirty="0" smtClean="0"/>
          </a:p>
          <a:p>
            <a:pPr lvl="1" algn="l" rtl="0"/>
            <a:r>
              <a:rPr lang="en-US" sz="1800" dirty="0" smtClean="0"/>
              <a:t>Hub to Server (PC). </a:t>
            </a:r>
            <a:endParaRPr lang="en-US" sz="2000" dirty="0" smtClean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 algn="l" rtl="0"/>
            <a:r>
              <a:rPr lang="en-US" sz="2400" dirty="0" smtClean="0">
                <a:solidFill>
                  <a:srgbClr val="C00000"/>
                </a:solidFill>
              </a:rPr>
              <a:t>Use </a:t>
            </a:r>
            <a:r>
              <a:rPr lang="en-US" sz="2400" i="1" dirty="0" smtClean="0">
                <a:solidFill>
                  <a:srgbClr val="C00000"/>
                </a:solidFill>
              </a:rPr>
              <a:t>crossover cables</a:t>
            </a:r>
            <a:r>
              <a:rPr lang="en-US" sz="2400" dirty="0" smtClean="0">
                <a:solidFill>
                  <a:srgbClr val="C00000"/>
                </a:solidFill>
              </a:rPr>
              <a:t> for the following cabling: </a:t>
            </a:r>
          </a:p>
          <a:p>
            <a:pPr lvl="1" algn="l" rtl="0"/>
            <a:r>
              <a:rPr lang="en-US" sz="2000" dirty="0" smtClean="0"/>
              <a:t>Switch to Switch. </a:t>
            </a:r>
          </a:p>
          <a:p>
            <a:pPr lvl="1" algn="l" rtl="0"/>
            <a:r>
              <a:rPr lang="en-US" sz="1800" dirty="0" smtClean="0"/>
              <a:t>Switch to Hub. </a:t>
            </a:r>
            <a:endParaRPr lang="en-US" sz="2000" dirty="0" smtClean="0"/>
          </a:p>
          <a:p>
            <a:pPr lvl="1" algn="l" rtl="0"/>
            <a:r>
              <a:rPr lang="en-US" sz="1800" dirty="0" smtClean="0"/>
              <a:t>Hub to Hub. </a:t>
            </a:r>
            <a:endParaRPr lang="en-US" sz="2000" dirty="0" smtClean="0"/>
          </a:p>
          <a:p>
            <a:pPr lvl="1" algn="l" rtl="0"/>
            <a:r>
              <a:rPr lang="en-US" sz="2000" dirty="0" smtClean="0"/>
              <a:t>Router to Router. </a:t>
            </a:r>
          </a:p>
          <a:p>
            <a:pPr lvl="1" algn="l" rtl="0"/>
            <a:r>
              <a:rPr lang="en-US" sz="1800" dirty="0" smtClean="0"/>
              <a:t>PC to PC </a:t>
            </a:r>
            <a:endParaRPr lang="en-US" sz="2000" dirty="0" smtClean="0"/>
          </a:p>
          <a:p>
            <a:pPr algn="l" rtl="0"/>
            <a:endParaRPr lang="en-US" sz="2400" dirty="0" smtClean="0"/>
          </a:p>
          <a:p>
            <a:pPr algn="l" rtl="0"/>
            <a:endParaRPr lang="en-US" sz="24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85000" lnSpcReduction="20000"/>
          </a:bodyPr>
          <a:lstStyle/>
          <a:p>
            <a:pPr algn="l"/>
            <a:fld id="{03A629C0-DDE7-4347-BDD0-E452DE62B516}" type="slidenum">
              <a:rPr lang="en-US" smtClean="0"/>
              <a:pPr algn="l"/>
              <a:t>27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3" y="4365104"/>
            <a:ext cx="8148039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0" eaLnBrk="1" hangingPunct="1"/>
            <a:r>
              <a:rPr lang="en-US" altLang="en-US" sz="1800" dirty="0" smtClean="0"/>
              <a:t>Copper </a:t>
            </a:r>
            <a:r>
              <a:rPr lang="en-US" altLang="en-US" sz="1800" dirty="0" smtClean="0"/>
              <a:t>Cabling</a:t>
            </a:r>
            <a:br>
              <a:rPr lang="en-US" altLang="en-US" sz="1800" dirty="0" smtClean="0"/>
            </a:br>
            <a:r>
              <a:rPr lang="en-US" altLang="en-US" dirty="0" smtClean="0"/>
              <a:t>Shielded Twisted-Pair (STP) Cable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algn="l"/>
            <a:fld id="{03A629C0-DDE7-4347-BDD0-E452DE62B516}" type="slidenum">
              <a:rPr lang="en-US" smtClean="0"/>
              <a:pPr algn="l"/>
              <a:t>28</a:t>
            </a:fld>
            <a:endParaRPr lang="en-US"/>
          </a:p>
        </p:txBody>
      </p:sp>
      <p:pic>
        <p:nvPicPr>
          <p:cNvPr id="6041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2132856"/>
            <a:ext cx="3141712" cy="277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0420" name="TextBox 4"/>
          <p:cNvSpPr txBox="1">
            <a:spLocks noChangeArrowheads="1"/>
          </p:cNvSpPr>
          <p:nvPr/>
        </p:nvSpPr>
        <p:spPr bwMode="auto">
          <a:xfrm>
            <a:off x="4448175" y="2292350"/>
            <a:ext cx="91428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CA" altLang="en-US" sz="1200" b="1"/>
              <a:t>Foil Shields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4938713" y="2568575"/>
            <a:ext cx="0" cy="1090613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422" name="TextBox 6"/>
          <p:cNvSpPr txBox="1">
            <a:spLocks noChangeArrowheads="1"/>
          </p:cNvSpPr>
          <p:nvPr/>
        </p:nvSpPr>
        <p:spPr bwMode="auto">
          <a:xfrm>
            <a:off x="3079750" y="1897063"/>
            <a:ext cx="1552156" cy="27699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CA" altLang="en-US" sz="1200" b="1"/>
              <a:t>Braided or Foil Shield</a:t>
            </a:r>
          </a:p>
        </p:txBody>
      </p:sp>
      <p:sp>
        <p:nvSpPr>
          <p:cNvPr id="7" name="Rectangle 6"/>
          <p:cNvSpPr/>
          <p:nvPr/>
        </p:nvSpPr>
        <p:spPr>
          <a:xfrm>
            <a:off x="304800" y="5149841"/>
            <a:ext cx="807720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0" indent="-179388">
              <a:buFont typeface="Arial" pitchFamily="34" charset="0"/>
              <a:buChar char="•"/>
            </a:pPr>
            <a:r>
              <a:rPr lang="en-US" dirty="0" smtClean="0"/>
              <a:t>UTP cable does not use shielding to counter the effects of EMI </a:t>
            </a:r>
            <a:r>
              <a:rPr lang="en-US" dirty="0" smtClean="0"/>
              <a:t>and RFI</a:t>
            </a:r>
            <a:r>
              <a:rPr lang="en-US" dirty="0" smtClean="0"/>
              <a:t>.  Instead, cable designers have discovered that they can limit the negative effect of crosstalk</a:t>
            </a:r>
          </a:p>
          <a:p>
            <a:pPr marL="539750" indent="-179388">
              <a:buFont typeface="Arial" pitchFamily="34" charset="0"/>
              <a:buChar char="•"/>
            </a:pPr>
            <a:r>
              <a:rPr lang="en-US" dirty="0" smtClean="0"/>
              <a:t>STP cable combines the techniques of shielding to counter EMI and RFI and wire twisting to counter crosstalk. </a:t>
            </a:r>
          </a:p>
          <a:p>
            <a:pPr>
              <a:buFont typeface="Arial" pitchFamily="34" charset="0"/>
              <a:buChar char="•"/>
            </a:pPr>
            <a:endParaRPr lang="en-US" sz="2000" dirty="0" smtClean="0"/>
          </a:p>
          <a:p>
            <a:pPr>
              <a:buFont typeface="Arial" pitchFamily="34" charset="0"/>
              <a:buChar char="•"/>
            </a:pPr>
            <a:endParaRPr lang="en-US" sz="2000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971550" y="1293813"/>
          <a:ext cx="7272338" cy="534987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93101"/>
                <a:gridCol w="4279237"/>
              </a:tblGrid>
              <a:tr h="2042154">
                <a:tc>
                  <a:txBody>
                    <a:bodyPr/>
                    <a:lstStyle/>
                    <a:p>
                      <a:endParaRPr lang="en-CA" sz="1800" dirty="0"/>
                    </a:p>
                  </a:txBody>
                  <a:tcPr marL="91434" marR="91434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7800" indent="-17780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CA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IEEE 802.11 standards</a:t>
                      </a:r>
                    </a:p>
                    <a:p>
                      <a:pPr marL="177800" indent="-17780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CA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Commonly referred to as Wi-Fi.</a:t>
                      </a:r>
                    </a:p>
                    <a:p>
                      <a:pPr marL="177800" indent="-17780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CA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Uses CSMA/CA</a:t>
                      </a:r>
                    </a:p>
                    <a:p>
                      <a:pPr marL="177800" indent="-17780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CA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Variations include:</a:t>
                      </a:r>
                    </a:p>
                    <a:p>
                      <a:pPr marL="355600" lvl="2" indent="-17780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CA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802.11a:</a:t>
                      </a:r>
                      <a:r>
                        <a:rPr lang="en-CA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54 Mbps, 5 GHz</a:t>
                      </a:r>
                    </a:p>
                    <a:p>
                      <a:pPr marL="355600" lvl="2" indent="-17780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CA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802.11b:</a:t>
                      </a:r>
                      <a:r>
                        <a:rPr lang="en-CA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11 Mbps, 2.4 GHz</a:t>
                      </a:r>
                    </a:p>
                    <a:p>
                      <a:pPr marL="355600" lvl="2" indent="-17780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CA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802.11g:</a:t>
                      </a:r>
                      <a:r>
                        <a:rPr lang="en-CA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54 Mbps, 2.4 GHz</a:t>
                      </a:r>
                    </a:p>
                    <a:p>
                      <a:pPr marL="355600" lvl="2" indent="-17780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CA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802.11n:</a:t>
                      </a:r>
                      <a:r>
                        <a:rPr lang="en-CA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600 Mbps, 2.4 and 5 GHz</a:t>
                      </a:r>
                    </a:p>
                    <a:p>
                      <a:pPr marL="355600" lvl="2" indent="-17780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CA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802.11ac:</a:t>
                      </a:r>
                      <a:r>
                        <a:rPr lang="en-CA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1 Gbps, 5 GHz</a:t>
                      </a:r>
                    </a:p>
                    <a:p>
                      <a:pPr marL="355600" lvl="2" indent="-17780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CA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802.11ad:</a:t>
                      </a:r>
                      <a:r>
                        <a:rPr lang="en-CA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7 Gbps, 2.4 GHz, 5 GHz, and 60 GHz</a:t>
                      </a:r>
                    </a:p>
                  </a:txBody>
                  <a:tcPr marL="91434" marR="91434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3861">
                <a:tc>
                  <a:txBody>
                    <a:bodyPr/>
                    <a:lstStyle/>
                    <a:p>
                      <a:endParaRPr lang="en-CA" sz="1800" dirty="0"/>
                    </a:p>
                  </a:txBody>
                  <a:tcPr marL="91434" marR="91434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7800" indent="-17780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CA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IEEE 802.15 standard</a:t>
                      </a:r>
                    </a:p>
                    <a:p>
                      <a:pPr marL="177800" indent="-17780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CA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Supports speeds up</a:t>
                      </a:r>
                      <a:r>
                        <a:rPr lang="en-CA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to 3 Mbps</a:t>
                      </a:r>
                      <a:endParaRPr lang="en-CA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7800" indent="-17780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CA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Provides device pairing over distances from 1 to 100 meters.</a:t>
                      </a:r>
                      <a:endParaRPr lang="en-CA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4" marR="91434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3861">
                <a:tc>
                  <a:txBody>
                    <a:bodyPr/>
                    <a:lstStyle/>
                    <a:p>
                      <a:endParaRPr lang="en-CA" sz="1800" dirty="0"/>
                    </a:p>
                  </a:txBody>
                  <a:tcPr marL="91434" marR="91434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7800" indent="-17780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CA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IEEE 802.16 standard</a:t>
                      </a:r>
                    </a:p>
                    <a:p>
                      <a:pPr marL="177800" indent="-17780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CA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Provides speeds up to 1 Gbps</a:t>
                      </a:r>
                    </a:p>
                    <a:p>
                      <a:pPr marL="177800" indent="-17780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CA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Uses a point-to-multipoint topology to provide wireless broadband access.</a:t>
                      </a:r>
                      <a:endParaRPr lang="en-CA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4" marR="91434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320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0" eaLnBrk="1" hangingPunct="1"/>
            <a:r>
              <a:rPr lang="en-US" altLang="en-US" sz="1800" dirty="0" smtClean="0"/>
              <a:t>Wireless </a:t>
            </a:r>
            <a:r>
              <a:rPr lang="en-US" altLang="en-US" sz="1800" dirty="0" smtClean="0"/>
              <a:t>Media</a:t>
            </a:r>
            <a:br>
              <a:rPr lang="en-US" altLang="en-US" sz="1800" dirty="0" smtClean="0"/>
            </a:br>
            <a:r>
              <a:rPr lang="en-US" altLang="en-US" dirty="0" smtClean="0"/>
              <a:t>3) Wireless Media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algn="l"/>
            <a:fld id="{03A629C0-DDE7-4347-BDD0-E452DE62B516}" type="slidenum">
              <a:rPr lang="en-US" smtClean="0"/>
              <a:pPr algn="l"/>
              <a:t>29</a:t>
            </a:fld>
            <a:endParaRPr lang="en-US"/>
          </a:p>
        </p:txBody>
      </p:sp>
      <p:pic>
        <p:nvPicPr>
          <p:cNvPr id="93201" name="Picture 10" descr="http://www.takenatech.com/Portals/0/Bluetooth_LOGO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450" y="3767138"/>
            <a:ext cx="252095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202" name="Picture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5525" y="1452563"/>
            <a:ext cx="28702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203" name="Picture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4588" y="5041900"/>
            <a:ext cx="2665412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-7938"/>
            <a:ext cx="8145463" cy="838201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1800" dirty="0" smtClean="0">
                <a:ea typeface="ＭＳ Ｐゴシック" charset="0"/>
              </a:rPr>
              <a:t/>
            </a:r>
            <a:br>
              <a:rPr lang="en-US" sz="1800" dirty="0" smtClean="0">
                <a:ea typeface="ＭＳ Ｐゴシック" charset="0"/>
              </a:rPr>
            </a:br>
            <a:r>
              <a:rPr lang="en-US" dirty="0" smtClean="0">
                <a:ea typeface="ＭＳ Ｐゴシック" charset="0"/>
              </a:rPr>
              <a:t>The two models</a:t>
            </a:r>
            <a:endParaRPr lang="en-US" dirty="0">
              <a:ea typeface="ＭＳ Ｐゴシック" charset="0"/>
            </a:endParaRPr>
          </a:p>
        </p:txBody>
      </p:sp>
      <p:sp>
        <p:nvSpPr>
          <p:cNvPr id="19460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82000" y="6381750"/>
            <a:ext cx="762000" cy="476250"/>
          </a:xfrm>
          <a:noFill/>
        </p:spPr>
        <p:txBody>
          <a:bodyPr/>
          <a:lstStyle/>
          <a:p>
            <a:fld id="{1506E490-5332-49AC-ADDD-E77700F568A0}" type="slidenum">
              <a:rPr lang="en-US" altLang="en-US"/>
              <a:pPr/>
              <a:t>3</a:t>
            </a:fld>
            <a:endParaRPr lang="en-US" altLang="en-US"/>
          </a:p>
        </p:txBody>
      </p:sp>
      <p:pic>
        <p:nvPicPr>
          <p:cNvPr id="19461" name="Content Placeholder 4"/>
          <p:cNvPicPr>
            <a:picLocks noChangeAspect="1"/>
          </p:cNvPicPr>
          <p:nvPr/>
        </p:nvPicPr>
        <p:blipFill>
          <a:blip r:embed="rId3" cstate="print"/>
          <a:srcRect l="-22461" r="-22461"/>
          <a:stretch>
            <a:fillRect/>
          </a:stretch>
        </p:blipFill>
        <p:spPr bwMode="auto">
          <a:xfrm>
            <a:off x="1219200" y="914400"/>
            <a:ext cx="6661150" cy="387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4724400" y="5334000"/>
            <a:ext cx="1600200" cy="5334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4724400" y="5410200"/>
            <a:ext cx="1066800" cy="3667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b="1"/>
              <a:t>Data</a:t>
            </a: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5486400"/>
            <a:ext cx="914400" cy="30003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3733800" y="5334000"/>
            <a:ext cx="990600" cy="5334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3733800" y="5334000"/>
            <a:ext cx="1066800" cy="5810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1600" b="1"/>
              <a:t>HTTP Header</a:t>
            </a: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2743200" y="5334000"/>
            <a:ext cx="990600" cy="5334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2743200" y="5334000"/>
            <a:ext cx="1066800" cy="5810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1600" b="1"/>
              <a:t>TCP Header</a:t>
            </a: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1752600" y="5334000"/>
            <a:ext cx="990600" cy="5334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1752600" y="5334000"/>
            <a:ext cx="1066800" cy="5810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1600" b="1"/>
              <a:t>IP Header</a:t>
            </a:r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533400" y="5334000"/>
            <a:ext cx="1219200" cy="533400"/>
          </a:xfrm>
          <a:prstGeom prst="rect">
            <a:avLst/>
          </a:prstGeom>
          <a:noFill/>
          <a:ln w="254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533400" y="5334000"/>
            <a:ext cx="1143000" cy="5810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1600" b="1"/>
              <a:t>Data Link Header</a:t>
            </a:r>
          </a:p>
        </p:txBody>
      </p:sp>
      <p:sp>
        <p:nvSpPr>
          <p:cNvPr id="20" name="Rectangle 13"/>
          <p:cNvSpPr>
            <a:spLocks noChangeArrowheads="1"/>
          </p:cNvSpPr>
          <p:nvPr/>
        </p:nvSpPr>
        <p:spPr bwMode="auto">
          <a:xfrm>
            <a:off x="6324600" y="5334000"/>
            <a:ext cx="1143000" cy="533400"/>
          </a:xfrm>
          <a:prstGeom prst="rect">
            <a:avLst/>
          </a:prstGeom>
          <a:noFill/>
          <a:ln w="254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21" name="Text Box 14"/>
          <p:cNvSpPr txBox="1">
            <a:spLocks noChangeArrowheads="1"/>
          </p:cNvSpPr>
          <p:nvPr/>
        </p:nvSpPr>
        <p:spPr bwMode="auto">
          <a:xfrm>
            <a:off x="6324600" y="5286375"/>
            <a:ext cx="1371600" cy="5810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1600" b="1"/>
              <a:t>Data Link Trailer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dirty="0" smtClean="0"/>
              <a:t>Recourses: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03A629C0-DDE7-4347-BDD0-E452DE62B516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Rehab </a:t>
            </a:r>
            <a:r>
              <a:rPr lang="en-US" dirty="0" err="1" smtClean="0"/>
              <a:t>AlFallaj</a:t>
            </a:r>
            <a:r>
              <a:rPr lang="en-US" dirty="0" smtClean="0"/>
              <a:t> , lecture  notes</a:t>
            </a:r>
          </a:p>
          <a:p>
            <a:pPr algn="l" rtl="0"/>
            <a:r>
              <a:rPr lang="en-US" dirty="0" smtClean="0"/>
              <a:t>Cisco slides</a:t>
            </a:r>
          </a:p>
          <a:p>
            <a:pPr algn="l" rtl="0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Protocol Suites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TCP/IP Protocol Suite and Communication</a:t>
            </a: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EA4F0DD3-7D4F-4A7D-8D43-48CA27217A32}" type="slidenum">
              <a:rPr lang="en-US" altLang="en-US" smtClean="0"/>
              <a:pPr/>
              <a:t>4</a:t>
            </a:fld>
            <a:endParaRPr lang="en-US" altLang="en-US"/>
          </a:p>
        </p:txBody>
      </p:sp>
      <p:pic>
        <p:nvPicPr>
          <p:cNvPr id="146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916832"/>
            <a:ext cx="8791575" cy="4448175"/>
          </a:xfrm>
          <a:prstGeom prst="rect">
            <a:avLst/>
          </a:prstGeom>
          <a:noFill/>
          <a:ln w="25400" cap="flat" cmpd="sng">
            <a:noFill/>
            <a:prstDash val="solid"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400" dirty="0" smtClean="0"/>
              <a:t>Data Encapsulation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Protocol Data Units (PDUs)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EA4F0DD3-7D4F-4A7D-8D43-48CA27217A32}" type="slidenum">
              <a:rPr lang="en-US" altLang="en-US" smtClean="0"/>
              <a:pPr/>
              <a:t>5</a:t>
            </a:fld>
            <a:endParaRPr lang="en-US" altLang="en-US"/>
          </a:p>
        </p:txBody>
      </p:sp>
      <p:pic>
        <p:nvPicPr>
          <p:cNvPr id="147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525" y="1571625"/>
            <a:ext cx="8753475" cy="5286375"/>
          </a:xfrm>
          <a:prstGeom prst="rect">
            <a:avLst/>
          </a:prstGeom>
          <a:noFill/>
          <a:ln w="25400" cap="flat" cmpd="sng">
            <a:noFill/>
            <a:prstDash val="solid"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1268760"/>
            <a:ext cx="4988016" cy="4005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en-US" sz="1800" smtClean="0"/>
              <a:t>Getting it Connected</a:t>
            </a:r>
            <a:r>
              <a:rPr lang="en-US" altLang="en-US" smtClean="0"/>
              <a:t/>
            </a:r>
            <a:br>
              <a:rPr lang="en-US" altLang="en-US" smtClean="0"/>
            </a:br>
            <a:r>
              <a:rPr lang="en-US" altLang="en-US" smtClean="0"/>
              <a:t>Connecting to the Network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03A629C0-DDE7-4347-BDD0-E452DE62B516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23556" name="Content Placeholder 1"/>
          <p:cNvSpPr>
            <a:spLocks noGrp="1"/>
          </p:cNvSpPr>
          <p:nvPr>
            <p:ph sz="quarter" idx="1"/>
          </p:nvPr>
        </p:nvSpPr>
        <p:spPr>
          <a:xfrm>
            <a:off x="381000" y="5638800"/>
            <a:ext cx="8229600" cy="1066800"/>
          </a:xfrm>
        </p:spPr>
        <p:txBody>
          <a:bodyPr>
            <a:normAutofit fontScale="92500"/>
          </a:bodyPr>
          <a:lstStyle/>
          <a:p>
            <a:r>
              <a:rPr lang="en-US" altLang="en-US" smtClean="0"/>
              <a:t>A physical connection can be a wired connection using a cable or a wireless connection using radio waves.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47800"/>
            <a:ext cx="329882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2209800"/>
            <a:ext cx="29718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48400" y="2565400"/>
            <a:ext cx="2895600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5605" name="Straight Connector 6"/>
          <p:cNvCxnSpPr>
            <a:cxnSpLocks noChangeShapeType="1"/>
          </p:cNvCxnSpPr>
          <p:nvPr/>
        </p:nvCxnSpPr>
        <p:spPr bwMode="auto">
          <a:xfrm>
            <a:off x="1676400" y="3581400"/>
            <a:ext cx="2819400" cy="3810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25606" name="Straight Connector 9"/>
          <p:cNvCxnSpPr>
            <a:cxnSpLocks noChangeShapeType="1"/>
          </p:cNvCxnSpPr>
          <p:nvPr/>
        </p:nvCxnSpPr>
        <p:spPr bwMode="auto">
          <a:xfrm flipV="1">
            <a:off x="5943600" y="2971800"/>
            <a:ext cx="990600" cy="8382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</p:cxnSp>
      <p:pic>
        <p:nvPicPr>
          <p:cNvPr id="13" name="Picture 1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1628800"/>
            <a:ext cx="4587635" cy="3006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en-US" sz="1800" dirty="0" smtClean="0"/>
              <a:t>Getting it Connected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>Connecting to the Network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03A629C0-DDE7-4347-BDD0-E452DE62B516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25609" name="Content Placeholder 1"/>
          <p:cNvSpPr>
            <a:spLocks noGrp="1"/>
          </p:cNvSpPr>
          <p:nvPr>
            <p:ph sz="quarter" idx="1"/>
          </p:nvPr>
        </p:nvSpPr>
        <p:spPr>
          <a:xfrm>
            <a:off x="381000" y="5715000"/>
            <a:ext cx="8229600" cy="990600"/>
          </a:xfrm>
        </p:spPr>
        <p:txBody>
          <a:bodyPr>
            <a:normAutofit fontScale="77500" lnSpcReduction="20000"/>
          </a:bodyPr>
          <a:lstStyle/>
          <a:p>
            <a:r>
              <a:rPr lang="en-US" altLang="en-US" smtClean="0"/>
              <a:t>Switches and wireless access points are often two separate dedicated devices, connected to a router. </a:t>
            </a:r>
          </a:p>
          <a:p>
            <a:r>
              <a:rPr lang="en-US" altLang="en-US" smtClean="0"/>
              <a:t>Many homes use integrated service routers (ISRs),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en-US" sz="1800" smtClean="0"/>
              <a:t>Getting it Connected</a:t>
            </a:r>
            <a:r>
              <a:rPr lang="en-US" altLang="en-US" smtClean="0"/>
              <a:t/>
            </a:r>
            <a:br>
              <a:rPr lang="en-US" altLang="en-US" smtClean="0"/>
            </a:br>
            <a:r>
              <a:rPr lang="en-US" altLang="en-US" smtClean="0"/>
              <a:t>Network Interface Cards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03A629C0-DDE7-4347-BDD0-E452DE62B516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27651" name="Content Placeholder 1"/>
          <p:cNvSpPr>
            <a:spLocks noGrp="1"/>
          </p:cNvSpPr>
          <p:nvPr>
            <p:ph sz="quarter" idx="1"/>
          </p:nvPr>
        </p:nvSpPr>
        <p:spPr>
          <a:xfrm>
            <a:off x="381000" y="5410200"/>
            <a:ext cx="8229600" cy="1295400"/>
          </a:xfrm>
        </p:spPr>
        <p:txBody>
          <a:bodyPr>
            <a:normAutofit fontScale="77500" lnSpcReduction="20000"/>
          </a:bodyPr>
          <a:lstStyle/>
          <a:p>
            <a:pPr algn="l" rtl="0"/>
            <a:r>
              <a:rPr lang="en-US" altLang="en-US" dirty="0" smtClean="0"/>
              <a:t>Network Interface Cards (NICs) connect a device to the network. </a:t>
            </a:r>
          </a:p>
          <a:p>
            <a:pPr algn="l" rtl="0"/>
            <a:r>
              <a:rPr lang="en-US" altLang="en-US" dirty="0" smtClean="0"/>
              <a:t>Ethernet NICs are used for a wired connection whereas WLAN (Wireless Local Area Network) NICs are used for wireless. </a:t>
            </a:r>
          </a:p>
        </p:txBody>
      </p:sp>
      <p:pic>
        <p:nvPicPr>
          <p:cNvPr id="2765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53063" y="0"/>
            <a:ext cx="3690937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400" y="2819400"/>
            <a:ext cx="350520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1752600"/>
            <a:ext cx="4110038" cy="307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1700808"/>
            <a:ext cx="5766792" cy="2792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en-US" sz="1800" smtClean="0"/>
              <a:t>Getting it Connected</a:t>
            </a:r>
            <a:r>
              <a:rPr lang="en-US" altLang="en-US" smtClean="0"/>
              <a:t/>
            </a:r>
            <a:br>
              <a:rPr lang="en-US" altLang="en-US" smtClean="0"/>
            </a:br>
            <a:r>
              <a:rPr lang="en-US" altLang="en-US" smtClean="0"/>
              <a:t>Network Interface Cards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03A629C0-DDE7-4347-BDD0-E452DE62B516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3252" name="Content Placeholder 1"/>
          <p:cNvSpPr>
            <a:spLocks noGrp="1"/>
          </p:cNvSpPr>
          <p:nvPr>
            <p:ph sz="quarter" idx="1"/>
          </p:nvPr>
        </p:nvSpPr>
        <p:spPr>
          <a:xfrm>
            <a:off x="457200" y="4800600"/>
            <a:ext cx="8229600" cy="2057400"/>
          </a:xfrm>
        </p:spPr>
        <p:txBody>
          <a:bodyPr>
            <a:normAutofit fontScale="85000" lnSpcReduction="20000"/>
          </a:bodyPr>
          <a:lstStyle/>
          <a:p>
            <a:pPr algn="l" rtl="0"/>
            <a:r>
              <a:rPr lang="en-US" altLang="en-US" dirty="0" smtClean="0"/>
              <a:t>Wireless devices must share access to the airwaves connecting to the wireless access point. </a:t>
            </a:r>
          </a:p>
          <a:p>
            <a:pPr lvl="1" algn="l" rtl="0"/>
            <a:r>
              <a:rPr lang="en-US" altLang="en-US" dirty="0" smtClean="0"/>
              <a:t>Slower network performance may occur</a:t>
            </a:r>
          </a:p>
          <a:p>
            <a:pPr algn="l" rtl="0"/>
            <a:r>
              <a:rPr lang="en-US" altLang="en-US" dirty="0" smtClean="0"/>
              <a:t>A wired device does not need to share its access </a:t>
            </a:r>
          </a:p>
          <a:p>
            <a:pPr lvl="1" algn="l" rtl="0"/>
            <a:r>
              <a:rPr lang="en-US" altLang="en-US" dirty="0" smtClean="0"/>
              <a:t>Each wired device has a separate communications channel over its own Ethernet cable. </a:t>
            </a:r>
          </a:p>
        </p:txBody>
      </p:sp>
      <p:sp>
        <p:nvSpPr>
          <p:cNvPr id="29700" name="TextBox 4"/>
          <p:cNvSpPr txBox="1">
            <a:spLocks noChangeArrowheads="1"/>
          </p:cNvSpPr>
          <p:nvPr/>
        </p:nvSpPr>
        <p:spPr bwMode="auto">
          <a:xfrm>
            <a:off x="381000" y="1295400"/>
            <a:ext cx="62357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2400" b="1"/>
              <a:t>Connecting to the Wireless LAN with a Range Extender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32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db">
  <a:themeElements>
    <a:clrScheme name="introdbs 7">
      <a:dk1>
        <a:srgbClr val="000066"/>
      </a:dk1>
      <a:lt1>
        <a:srgbClr val="EAEAEA"/>
      </a:lt1>
      <a:dk2>
        <a:srgbClr val="000080"/>
      </a:dk2>
      <a:lt2>
        <a:srgbClr val="000000"/>
      </a:lt2>
      <a:accent1>
        <a:srgbClr val="9999FF"/>
      </a:accent1>
      <a:accent2>
        <a:srgbClr val="CC0000"/>
      </a:accent2>
      <a:accent3>
        <a:srgbClr val="F3F3F3"/>
      </a:accent3>
      <a:accent4>
        <a:srgbClr val="000056"/>
      </a:accent4>
      <a:accent5>
        <a:srgbClr val="CACAFF"/>
      </a:accent5>
      <a:accent6>
        <a:srgbClr val="B90000"/>
      </a:accent6>
      <a:hlink>
        <a:srgbClr val="00CC99"/>
      </a:hlink>
      <a:folHlink>
        <a:srgbClr val="0099CC"/>
      </a:folHlink>
    </a:clrScheme>
    <a:fontScheme name="introdbs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introdbs 1">
        <a:dk1>
          <a:srgbClr val="000099"/>
        </a:dk1>
        <a:lt1>
          <a:srgbClr val="FFFFFF"/>
        </a:lt1>
        <a:dk2>
          <a:srgbClr val="0000FF"/>
        </a:dk2>
        <a:lt2>
          <a:srgbClr val="FFFF00"/>
        </a:lt2>
        <a:accent1>
          <a:srgbClr val="FF6633"/>
        </a:accent1>
        <a:accent2>
          <a:srgbClr val="FF00FF"/>
        </a:accent2>
        <a:accent3>
          <a:srgbClr val="AAAAFF"/>
        </a:accent3>
        <a:accent4>
          <a:srgbClr val="DADADA"/>
        </a:accent4>
        <a:accent5>
          <a:srgbClr val="FFB8AD"/>
        </a:accent5>
        <a:accent6>
          <a:srgbClr val="E700E7"/>
        </a:accent6>
        <a:hlink>
          <a:srgbClr val="FF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rodbs 2">
        <a:dk1>
          <a:srgbClr val="000066"/>
        </a:dk1>
        <a:lt1>
          <a:srgbClr val="CCECFF"/>
        </a:lt1>
        <a:dk2>
          <a:srgbClr val="000080"/>
        </a:dk2>
        <a:lt2>
          <a:srgbClr val="000000"/>
        </a:lt2>
        <a:accent1>
          <a:srgbClr val="9999FF"/>
        </a:accent1>
        <a:accent2>
          <a:srgbClr val="CC00FF"/>
        </a:accent2>
        <a:accent3>
          <a:srgbClr val="E2F4FF"/>
        </a:accent3>
        <a:accent4>
          <a:srgbClr val="000056"/>
        </a:accent4>
        <a:accent5>
          <a:srgbClr val="CACAFF"/>
        </a:accent5>
        <a:accent6>
          <a:srgbClr val="B900E7"/>
        </a:accent6>
        <a:hlink>
          <a:srgbClr val="00CC99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rodbs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B2B2B2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797979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rodbs 4">
        <a:dk1>
          <a:srgbClr val="000000"/>
        </a:dk1>
        <a:lt1>
          <a:srgbClr val="FFFFFF"/>
        </a:lt1>
        <a:dk2>
          <a:srgbClr val="660033"/>
        </a:dk2>
        <a:lt2>
          <a:srgbClr val="FFFF66"/>
        </a:lt2>
        <a:accent1>
          <a:srgbClr val="FF0033"/>
        </a:accent1>
        <a:accent2>
          <a:srgbClr val="CC6600"/>
        </a:accent2>
        <a:accent3>
          <a:srgbClr val="B8AAAD"/>
        </a:accent3>
        <a:accent4>
          <a:srgbClr val="DADADA"/>
        </a:accent4>
        <a:accent5>
          <a:srgbClr val="FFAAAD"/>
        </a:accent5>
        <a:accent6>
          <a:srgbClr val="B95C00"/>
        </a:accent6>
        <a:hlink>
          <a:srgbClr val="999933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rodbs 5">
        <a:dk1>
          <a:srgbClr val="000066"/>
        </a:dk1>
        <a:lt1>
          <a:srgbClr val="969696"/>
        </a:lt1>
        <a:dk2>
          <a:srgbClr val="000080"/>
        </a:dk2>
        <a:lt2>
          <a:srgbClr val="000000"/>
        </a:lt2>
        <a:accent1>
          <a:srgbClr val="9999FF"/>
        </a:accent1>
        <a:accent2>
          <a:srgbClr val="CC00FF"/>
        </a:accent2>
        <a:accent3>
          <a:srgbClr val="C9C9C9"/>
        </a:accent3>
        <a:accent4>
          <a:srgbClr val="000056"/>
        </a:accent4>
        <a:accent5>
          <a:srgbClr val="CACAFF"/>
        </a:accent5>
        <a:accent6>
          <a:srgbClr val="B900E7"/>
        </a:accent6>
        <a:hlink>
          <a:srgbClr val="00CC99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rodbs 6">
        <a:dk1>
          <a:srgbClr val="000066"/>
        </a:dk1>
        <a:lt1>
          <a:srgbClr val="DDDDDD"/>
        </a:lt1>
        <a:dk2>
          <a:srgbClr val="000080"/>
        </a:dk2>
        <a:lt2>
          <a:srgbClr val="000000"/>
        </a:lt2>
        <a:accent1>
          <a:srgbClr val="9999FF"/>
        </a:accent1>
        <a:accent2>
          <a:srgbClr val="CC0000"/>
        </a:accent2>
        <a:accent3>
          <a:srgbClr val="EBEBEB"/>
        </a:accent3>
        <a:accent4>
          <a:srgbClr val="000056"/>
        </a:accent4>
        <a:accent5>
          <a:srgbClr val="CACAFF"/>
        </a:accent5>
        <a:accent6>
          <a:srgbClr val="B90000"/>
        </a:accent6>
        <a:hlink>
          <a:srgbClr val="00CC99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rodbs 7">
        <a:dk1>
          <a:srgbClr val="000066"/>
        </a:dk1>
        <a:lt1>
          <a:srgbClr val="EAEAEA"/>
        </a:lt1>
        <a:dk2>
          <a:srgbClr val="000080"/>
        </a:dk2>
        <a:lt2>
          <a:srgbClr val="000000"/>
        </a:lt2>
        <a:accent1>
          <a:srgbClr val="9999FF"/>
        </a:accent1>
        <a:accent2>
          <a:srgbClr val="CC0000"/>
        </a:accent2>
        <a:accent3>
          <a:srgbClr val="F3F3F3"/>
        </a:accent3>
        <a:accent4>
          <a:srgbClr val="000056"/>
        </a:accent4>
        <a:accent5>
          <a:srgbClr val="CACAFF"/>
        </a:accent5>
        <a:accent6>
          <a:srgbClr val="B90000"/>
        </a:accent6>
        <a:hlink>
          <a:srgbClr val="00CC99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rodbs 8">
        <a:dk1>
          <a:srgbClr val="000066"/>
        </a:dk1>
        <a:lt1>
          <a:srgbClr val="EAEAEA"/>
        </a:lt1>
        <a:dk2>
          <a:srgbClr val="3A21EF"/>
        </a:dk2>
        <a:lt2>
          <a:srgbClr val="000000"/>
        </a:lt2>
        <a:accent1>
          <a:srgbClr val="9999FF"/>
        </a:accent1>
        <a:accent2>
          <a:srgbClr val="CC0000"/>
        </a:accent2>
        <a:accent3>
          <a:srgbClr val="F3F3F3"/>
        </a:accent3>
        <a:accent4>
          <a:srgbClr val="000056"/>
        </a:accent4>
        <a:accent5>
          <a:srgbClr val="CACAFF"/>
        </a:accent5>
        <a:accent6>
          <a:srgbClr val="B90000"/>
        </a:accent6>
        <a:hlink>
          <a:srgbClr val="00CC99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introdbs">
  <a:themeElements>
    <a:clrScheme name="1_introdbs 7">
      <a:dk1>
        <a:srgbClr val="000066"/>
      </a:dk1>
      <a:lt1>
        <a:srgbClr val="EAEAEA"/>
      </a:lt1>
      <a:dk2>
        <a:srgbClr val="000080"/>
      </a:dk2>
      <a:lt2>
        <a:srgbClr val="000000"/>
      </a:lt2>
      <a:accent1>
        <a:srgbClr val="9999FF"/>
      </a:accent1>
      <a:accent2>
        <a:srgbClr val="CC0000"/>
      </a:accent2>
      <a:accent3>
        <a:srgbClr val="F3F3F3"/>
      </a:accent3>
      <a:accent4>
        <a:srgbClr val="000056"/>
      </a:accent4>
      <a:accent5>
        <a:srgbClr val="CACAFF"/>
      </a:accent5>
      <a:accent6>
        <a:srgbClr val="B90000"/>
      </a:accent6>
      <a:hlink>
        <a:srgbClr val="00CC99"/>
      </a:hlink>
      <a:folHlink>
        <a:srgbClr val="0099CC"/>
      </a:folHlink>
    </a:clrScheme>
    <a:fontScheme name="1_introdbs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introdbs 1">
        <a:dk1>
          <a:srgbClr val="000099"/>
        </a:dk1>
        <a:lt1>
          <a:srgbClr val="FFFFFF"/>
        </a:lt1>
        <a:dk2>
          <a:srgbClr val="0000FF"/>
        </a:dk2>
        <a:lt2>
          <a:srgbClr val="FFFF00"/>
        </a:lt2>
        <a:accent1>
          <a:srgbClr val="FF6633"/>
        </a:accent1>
        <a:accent2>
          <a:srgbClr val="FF00FF"/>
        </a:accent2>
        <a:accent3>
          <a:srgbClr val="AAAAFF"/>
        </a:accent3>
        <a:accent4>
          <a:srgbClr val="DADADA"/>
        </a:accent4>
        <a:accent5>
          <a:srgbClr val="FFB8AD"/>
        </a:accent5>
        <a:accent6>
          <a:srgbClr val="E700E7"/>
        </a:accent6>
        <a:hlink>
          <a:srgbClr val="FF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introdbs 2">
        <a:dk1>
          <a:srgbClr val="000066"/>
        </a:dk1>
        <a:lt1>
          <a:srgbClr val="CCECFF"/>
        </a:lt1>
        <a:dk2>
          <a:srgbClr val="000080"/>
        </a:dk2>
        <a:lt2>
          <a:srgbClr val="000000"/>
        </a:lt2>
        <a:accent1>
          <a:srgbClr val="9999FF"/>
        </a:accent1>
        <a:accent2>
          <a:srgbClr val="CC00FF"/>
        </a:accent2>
        <a:accent3>
          <a:srgbClr val="E2F4FF"/>
        </a:accent3>
        <a:accent4>
          <a:srgbClr val="000056"/>
        </a:accent4>
        <a:accent5>
          <a:srgbClr val="CACAFF"/>
        </a:accent5>
        <a:accent6>
          <a:srgbClr val="B900E7"/>
        </a:accent6>
        <a:hlink>
          <a:srgbClr val="00CC99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ntrodbs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B2B2B2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797979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ntrodbs 4">
        <a:dk1>
          <a:srgbClr val="000000"/>
        </a:dk1>
        <a:lt1>
          <a:srgbClr val="FFFFFF"/>
        </a:lt1>
        <a:dk2>
          <a:srgbClr val="660033"/>
        </a:dk2>
        <a:lt2>
          <a:srgbClr val="FFFF66"/>
        </a:lt2>
        <a:accent1>
          <a:srgbClr val="FF0033"/>
        </a:accent1>
        <a:accent2>
          <a:srgbClr val="CC6600"/>
        </a:accent2>
        <a:accent3>
          <a:srgbClr val="B8AAAD"/>
        </a:accent3>
        <a:accent4>
          <a:srgbClr val="DADADA"/>
        </a:accent4>
        <a:accent5>
          <a:srgbClr val="FFAAAD"/>
        </a:accent5>
        <a:accent6>
          <a:srgbClr val="B95C00"/>
        </a:accent6>
        <a:hlink>
          <a:srgbClr val="999933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introdbs 5">
        <a:dk1>
          <a:srgbClr val="000066"/>
        </a:dk1>
        <a:lt1>
          <a:srgbClr val="969696"/>
        </a:lt1>
        <a:dk2>
          <a:srgbClr val="000080"/>
        </a:dk2>
        <a:lt2>
          <a:srgbClr val="000000"/>
        </a:lt2>
        <a:accent1>
          <a:srgbClr val="9999FF"/>
        </a:accent1>
        <a:accent2>
          <a:srgbClr val="CC00FF"/>
        </a:accent2>
        <a:accent3>
          <a:srgbClr val="C9C9C9"/>
        </a:accent3>
        <a:accent4>
          <a:srgbClr val="000056"/>
        </a:accent4>
        <a:accent5>
          <a:srgbClr val="CACAFF"/>
        </a:accent5>
        <a:accent6>
          <a:srgbClr val="B900E7"/>
        </a:accent6>
        <a:hlink>
          <a:srgbClr val="00CC99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ntrodbs 6">
        <a:dk1>
          <a:srgbClr val="000066"/>
        </a:dk1>
        <a:lt1>
          <a:srgbClr val="DDDDDD"/>
        </a:lt1>
        <a:dk2>
          <a:srgbClr val="000080"/>
        </a:dk2>
        <a:lt2>
          <a:srgbClr val="000000"/>
        </a:lt2>
        <a:accent1>
          <a:srgbClr val="9999FF"/>
        </a:accent1>
        <a:accent2>
          <a:srgbClr val="CC0000"/>
        </a:accent2>
        <a:accent3>
          <a:srgbClr val="EBEBEB"/>
        </a:accent3>
        <a:accent4>
          <a:srgbClr val="000056"/>
        </a:accent4>
        <a:accent5>
          <a:srgbClr val="CACAFF"/>
        </a:accent5>
        <a:accent6>
          <a:srgbClr val="B90000"/>
        </a:accent6>
        <a:hlink>
          <a:srgbClr val="00CC99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ntrodbs 7">
        <a:dk1>
          <a:srgbClr val="000066"/>
        </a:dk1>
        <a:lt1>
          <a:srgbClr val="EAEAEA"/>
        </a:lt1>
        <a:dk2>
          <a:srgbClr val="000080"/>
        </a:dk2>
        <a:lt2>
          <a:srgbClr val="000000"/>
        </a:lt2>
        <a:accent1>
          <a:srgbClr val="9999FF"/>
        </a:accent1>
        <a:accent2>
          <a:srgbClr val="CC0000"/>
        </a:accent2>
        <a:accent3>
          <a:srgbClr val="F3F3F3"/>
        </a:accent3>
        <a:accent4>
          <a:srgbClr val="000056"/>
        </a:accent4>
        <a:accent5>
          <a:srgbClr val="CACAFF"/>
        </a:accent5>
        <a:accent6>
          <a:srgbClr val="B90000"/>
        </a:accent6>
        <a:hlink>
          <a:srgbClr val="00CC99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ntrodbs 8">
        <a:dk1>
          <a:srgbClr val="000066"/>
        </a:dk1>
        <a:lt1>
          <a:srgbClr val="EAEAEA"/>
        </a:lt1>
        <a:dk2>
          <a:srgbClr val="3A21EF"/>
        </a:dk2>
        <a:lt2>
          <a:srgbClr val="000000"/>
        </a:lt2>
        <a:accent1>
          <a:srgbClr val="9999FF"/>
        </a:accent1>
        <a:accent2>
          <a:srgbClr val="CC0000"/>
        </a:accent2>
        <a:accent3>
          <a:srgbClr val="F3F3F3"/>
        </a:accent3>
        <a:accent4>
          <a:srgbClr val="000056"/>
        </a:accent4>
        <a:accent5>
          <a:srgbClr val="CACAFF"/>
        </a:accent5>
        <a:accent6>
          <a:srgbClr val="B90000"/>
        </a:accent6>
        <a:hlink>
          <a:srgbClr val="00CC99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5_introdbs">
  <a:themeElements>
    <a:clrScheme name="1_introdbs 7">
      <a:dk1>
        <a:srgbClr val="000066"/>
      </a:dk1>
      <a:lt1>
        <a:srgbClr val="EAEAEA"/>
      </a:lt1>
      <a:dk2>
        <a:srgbClr val="000080"/>
      </a:dk2>
      <a:lt2>
        <a:srgbClr val="000000"/>
      </a:lt2>
      <a:accent1>
        <a:srgbClr val="9999FF"/>
      </a:accent1>
      <a:accent2>
        <a:srgbClr val="CC0000"/>
      </a:accent2>
      <a:accent3>
        <a:srgbClr val="F3F3F3"/>
      </a:accent3>
      <a:accent4>
        <a:srgbClr val="000056"/>
      </a:accent4>
      <a:accent5>
        <a:srgbClr val="CACAFF"/>
      </a:accent5>
      <a:accent6>
        <a:srgbClr val="B90000"/>
      </a:accent6>
      <a:hlink>
        <a:srgbClr val="00CC99"/>
      </a:hlink>
      <a:folHlink>
        <a:srgbClr val="0099CC"/>
      </a:folHlink>
    </a:clrScheme>
    <a:fontScheme name="1_introdbs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introdbs 1">
        <a:dk1>
          <a:srgbClr val="000099"/>
        </a:dk1>
        <a:lt1>
          <a:srgbClr val="FFFFFF"/>
        </a:lt1>
        <a:dk2>
          <a:srgbClr val="0000FF"/>
        </a:dk2>
        <a:lt2>
          <a:srgbClr val="FFFF00"/>
        </a:lt2>
        <a:accent1>
          <a:srgbClr val="FF6633"/>
        </a:accent1>
        <a:accent2>
          <a:srgbClr val="FF00FF"/>
        </a:accent2>
        <a:accent3>
          <a:srgbClr val="AAAAFF"/>
        </a:accent3>
        <a:accent4>
          <a:srgbClr val="DADADA"/>
        </a:accent4>
        <a:accent5>
          <a:srgbClr val="FFB8AD"/>
        </a:accent5>
        <a:accent6>
          <a:srgbClr val="E700E7"/>
        </a:accent6>
        <a:hlink>
          <a:srgbClr val="FF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introdbs 2">
        <a:dk1>
          <a:srgbClr val="000066"/>
        </a:dk1>
        <a:lt1>
          <a:srgbClr val="CCECFF"/>
        </a:lt1>
        <a:dk2>
          <a:srgbClr val="000080"/>
        </a:dk2>
        <a:lt2>
          <a:srgbClr val="000000"/>
        </a:lt2>
        <a:accent1>
          <a:srgbClr val="9999FF"/>
        </a:accent1>
        <a:accent2>
          <a:srgbClr val="CC00FF"/>
        </a:accent2>
        <a:accent3>
          <a:srgbClr val="E2F4FF"/>
        </a:accent3>
        <a:accent4>
          <a:srgbClr val="000056"/>
        </a:accent4>
        <a:accent5>
          <a:srgbClr val="CACAFF"/>
        </a:accent5>
        <a:accent6>
          <a:srgbClr val="B900E7"/>
        </a:accent6>
        <a:hlink>
          <a:srgbClr val="00CC99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ntrodbs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B2B2B2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797979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ntrodbs 4">
        <a:dk1>
          <a:srgbClr val="000000"/>
        </a:dk1>
        <a:lt1>
          <a:srgbClr val="FFFFFF"/>
        </a:lt1>
        <a:dk2>
          <a:srgbClr val="660033"/>
        </a:dk2>
        <a:lt2>
          <a:srgbClr val="FFFF66"/>
        </a:lt2>
        <a:accent1>
          <a:srgbClr val="FF0033"/>
        </a:accent1>
        <a:accent2>
          <a:srgbClr val="CC6600"/>
        </a:accent2>
        <a:accent3>
          <a:srgbClr val="B8AAAD"/>
        </a:accent3>
        <a:accent4>
          <a:srgbClr val="DADADA"/>
        </a:accent4>
        <a:accent5>
          <a:srgbClr val="FFAAAD"/>
        </a:accent5>
        <a:accent6>
          <a:srgbClr val="B95C00"/>
        </a:accent6>
        <a:hlink>
          <a:srgbClr val="999933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introdbs 5">
        <a:dk1>
          <a:srgbClr val="000066"/>
        </a:dk1>
        <a:lt1>
          <a:srgbClr val="969696"/>
        </a:lt1>
        <a:dk2>
          <a:srgbClr val="000080"/>
        </a:dk2>
        <a:lt2>
          <a:srgbClr val="000000"/>
        </a:lt2>
        <a:accent1>
          <a:srgbClr val="9999FF"/>
        </a:accent1>
        <a:accent2>
          <a:srgbClr val="CC00FF"/>
        </a:accent2>
        <a:accent3>
          <a:srgbClr val="C9C9C9"/>
        </a:accent3>
        <a:accent4>
          <a:srgbClr val="000056"/>
        </a:accent4>
        <a:accent5>
          <a:srgbClr val="CACAFF"/>
        </a:accent5>
        <a:accent6>
          <a:srgbClr val="B900E7"/>
        </a:accent6>
        <a:hlink>
          <a:srgbClr val="00CC99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ntrodbs 6">
        <a:dk1>
          <a:srgbClr val="000066"/>
        </a:dk1>
        <a:lt1>
          <a:srgbClr val="DDDDDD"/>
        </a:lt1>
        <a:dk2>
          <a:srgbClr val="000080"/>
        </a:dk2>
        <a:lt2>
          <a:srgbClr val="000000"/>
        </a:lt2>
        <a:accent1>
          <a:srgbClr val="9999FF"/>
        </a:accent1>
        <a:accent2>
          <a:srgbClr val="CC0000"/>
        </a:accent2>
        <a:accent3>
          <a:srgbClr val="EBEBEB"/>
        </a:accent3>
        <a:accent4>
          <a:srgbClr val="000056"/>
        </a:accent4>
        <a:accent5>
          <a:srgbClr val="CACAFF"/>
        </a:accent5>
        <a:accent6>
          <a:srgbClr val="B90000"/>
        </a:accent6>
        <a:hlink>
          <a:srgbClr val="00CC99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ntrodbs 7">
        <a:dk1>
          <a:srgbClr val="000066"/>
        </a:dk1>
        <a:lt1>
          <a:srgbClr val="EAEAEA"/>
        </a:lt1>
        <a:dk2>
          <a:srgbClr val="000080"/>
        </a:dk2>
        <a:lt2>
          <a:srgbClr val="000000"/>
        </a:lt2>
        <a:accent1>
          <a:srgbClr val="9999FF"/>
        </a:accent1>
        <a:accent2>
          <a:srgbClr val="CC0000"/>
        </a:accent2>
        <a:accent3>
          <a:srgbClr val="F3F3F3"/>
        </a:accent3>
        <a:accent4>
          <a:srgbClr val="000056"/>
        </a:accent4>
        <a:accent5>
          <a:srgbClr val="CACAFF"/>
        </a:accent5>
        <a:accent6>
          <a:srgbClr val="B90000"/>
        </a:accent6>
        <a:hlink>
          <a:srgbClr val="00CC99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ntrodbs 8">
        <a:dk1>
          <a:srgbClr val="000066"/>
        </a:dk1>
        <a:lt1>
          <a:srgbClr val="EAEAEA"/>
        </a:lt1>
        <a:dk2>
          <a:srgbClr val="3A21EF"/>
        </a:dk2>
        <a:lt2>
          <a:srgbClr val="000000"/>
        </a:lt2>
        <a:accent1>
          <a:srgbClr val="9999FF"/>
        </a:accent1>
        <a:accent2>
          <a:srgbClr val="CC0000"/>
        </a:accent2>
        <a:accent3>
          <a:srgbClr val="F3F3F3"/>
        </a:accent3>
        <a:accent4>
          <a:srgbClr val="000056"/>
        </a:accent4>
        <a:accent5>
          <a:srgbClr val="CACAFF"/>
        </a:accent5>
        <a:accent6>
          <a:srgbClr val="B90000"/>
        </a:accent6>
        <a:hlink>
          <a:srgbClr val="00CC99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Theme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Malik_CS1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Median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C7C7D7537B4CB45B036DB8B27F87F08" ma:contentTypeVersion="0" ma:contentTypeDescription="Create a new document." ma:contentTypeScope="" ma:versionID="b616bdea237b2b941607763c5d05549b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D20958C-67F1-4FB6-A501-65AF35C20D3D}"/>
</file>

<file path=customXml/itemProps2.xml><?xml version="1.0" encoding="utf-8"?>
<ds:datastoreItem xmlns:ds="http://schemas.openxmlformats.org/officeDocument/2006/customXml" ds:itemID="{A5A722BE-7148-4800-B450-6FBC7DD40930}"/>
</file>

<file path=customXml/itemProps3.xml><?xml version="1.0" encoding="utf-8"?>
<ds:datastoreItem xmlns:ds="http://schemas.openxmlformats.org/officeDocument/2006/customXml" ds:itemID="{9103CB03-603C-44A7-8BC6-B2CFE6ECB244}"/>
</file>

<file path=docProps/app.xml><?xml version="1.0" encoding="utf-8"?>
<Properties xmlns="http://schemas.openxmlformats.org/officeDocument/2006/extended-properties" xmlns:vt="http://schemas.openxmlformats.org/officeDocument/2006/docPropsVTypes">
  <Template>db</Template>
  <TotalTime>133</TotalTime>
  <Words>844</Words>
  <Application>Microsoft Office PowerPoint</Application>
  <PresentationFormat>On-screen Show (4:3)</PresentationFormat>
  <Paragraphs>178</Paragraphs>
  <Slides>30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db</vt:lpstr>
      <vt:lpstr>1_introdbs</vt:lpstr>
      <vt:lpstr>5_introdbs</vt:lpstr>
      <vt:lpstr>Theme1</vt:lpstr>
      <vt:lpstr>1_Malik_CS1</vt:lpstr>
      <vt:lpstr>Median</vt:lpstr>
      <vt:lpstr>Lecture #01 Transmission Media</vt:lpstr>
      <vt:lpstr>Topics:</vt:lpstr>
      <vt:lpstr> The two models</vt:lpstr>
      <vt:lpstr>Protocol Suites TCP/IP Protocol Suite and Communication</vt:lpstr>
      <vt:lpstr>Data Encapsulation Protocol Data Units (PDUs)</vt:lpstr>
      <vt:lpstr>Getting it Connected Connecting to the Network</vt:lpstr>
      <vt:lpstr>Getting it Connected Connecting to the Network</vt:lpstr>
      <vt:lpstr>Getting it Connected Network Interface Cards</vt:lpstr>
      <vt:lpstr>Getting it Connected Network Interface Cards</vt:lpstr>
      <vt:lpstr>The Physical Layer</vt:lpstr>
      <vt:lpstr>Purpose of the Physical Layer Physical Layer Media</vt:lpstr>
      <vt:lpstr>Fundamental Principles of Layer 1 Bandwidth</vt:lpstr>
      <vt:lpstr>Fundamental Principles of Layer 1 Throughput</vt:lpstr>
      <vt:lpstr>Network Symbols</vt:lpstr>
      <vt:lpstr>Physical Media</vt:lpstr>
      <vt:lpstr> Fundamental Principles of Layer 1 Types of Physical Media</vt:lpstr>
      <vt:lpstr> Copper Cabling Copper Media</vt:lpstr>
      <vt:lpstr> Copper Cabling Characteristics of Copper Media</vt:lpstr>
      <vt:lpstr> Copper Cabling Unshielded Twisted-Pair (UTP) Cable</vt:lpstr>
      <vt:lpstr>Copper Cabling   UTP Categories</vt:lpstr>
      <vt:lpstr>Copper Cabling   UTPRJ45 connector</vt:lpstr>
      <vt:lpstr>Copper Cabling   UTP</vt:lpstr>
      <vt:lpstr>Copper Cabling   Termination — EIA/TIA-568A</vt:lpstr>
      <vt:lpstr>Copper Cabling   Termination — EIA/TIA-568B</vt:lpstr>
      <vt:lpstr>Copper Cabling  UTP  Implementation: Straight-Through</vt:lpstr>
      <vt:lpstr>Copper Cabling  UTP  Implementation: CrossOver</vt:lpstr>
      <vt:lpstr>Copper Cabling  Straight-Through Vs. Crossover</vt:lpstr>
      <vt:lpstr>Copper Cabling Shielded Twisted-Pair (STP) Cable</vt:lpstr>
      <vt:lpstr>Wireless Media 3) Wireless Media</vt:lpstr>
      <vt:lpstr>Recourses: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1:  Network Media</dc:title>
  <dc:creator>user</dc:creator>
  <cp:lastModifiedBy>Asma</cp:lastModifiedBy>
  <cp:revision>13</cp:revision>
  <dcterms:created xsi:type="dcterms:W3CDTF">2016-01-26T02:44:31Z</dcterms:created>
  <dcterms:modified xsi:type="dcterms:W3CDTF">2016-09-26T04:58:22Z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0x0101008C7C7D7537B4CB45B036DB8B27F87F08</vt:lpwstr>
  </property>
</Properties>
</file>