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4"/>
    <p:sldMasterId id="2147484078" r:id="rId5"/>
    <p:sldMasterId id="2147484090" r:id="rId6"/>
  </p:sldMasterIdLst>
  <p:notesMasterIdLst>
    <p:notesMasterId r:id="rId57"/>
  </p:notesMasterIdLst>
  <p:handoutMasterIdLst>
    <p:handoutMasterId r:id="rId58"/>
  </p:handoutMasterIdLst>
  <p:sldIdLst>
    <p:sldId id="500" r:id="rId7"/>
    <p:sldId id="919" r:id="rId8"/>
    <p:sldId id="903" r:id="rId9"/>
    <p:sldId id="904" r:id="rId10"/>
    <p:sldId id="908" r:id="rId11"/>
    <p:sldId id="909" r:id="rId12"/>
    <p:sldId id="910" r:id="rId13"/>
    <p:sldId id="911" r:id="rId14"/>
    <p:sldId id="905" r:id="rId15"/>
    <p:sldId id="906" r:id="rId16"/>
    <p:sldId id="896" r:id="rId17"/>
    <p:sldId id="897" r:id="rId18"/>
    <p:sldId id="912" r:id="rId19"/>
    <p:sldId id="913" r:id="rId20"/>
    <p:sldId id="914" r:id="rId21"/>
    <p:sldId id="915" r:id="rId22"/>
    <p:sldId id="916" r:id="rId23"/>
    <p:sldId id="917" r:id="rId24"/>
    <p:sldId id="918" r:id="rId25"/>
    <p:sldId id="907" r:id="rId26"/>
    <p:sldId id="899" r:id="rId27"/>
    <p:sldId id="900" r:id="rId28"/>
    <p:sldId id="901" r:id="rId29"/>
    <p:sldId id="920" r:id="rId30"/>
    <p:sldId id="921" r:id="rId31"/>
    <p:sldId id="922" r:id="rId32"/>
    <p:sldId id="924" r:id="rId33"/>
    <p:sldId id="923" r:id="rId34"/>
    <p:sldId id="864" r:id="rId35"/>
    <p:sldId id="861" r:id="rId36"/>
    <p:sldId id="712" r:id="rId37"/>
    <p:sldId id="742" r:id="rId38"/>
    <p:sldId id="777" r:id="rId39"/>
    <p:sldId id="778" r:id="rId40"/>
    <p:sldId id="862" r:id="rId41"/>
    <p:sldId id="748" r:id="rId42"/>
    <p:sldId id="866" r:id="rId43"/>
    <p:sldId id="867" r:id="rId44"/>
    <p:sldId id="868" r:id="rId45"/>
    <p:sldId id="869" r:id="rId46"/>
    <p:sldId id="870" r:id="rId47"/>
    <p:sldId id="871" r:id="rId48"/>
    <p:sldId id="872" r:id="rId49"/>
    <p:sldId id="873" r:id="rId50"/>
    <p:sldId id="874" r:id="rId51"/>
    <p:sldId id="875" r:id="rId52"/>
    <p:sldId id="876" r:id="rId53"/>
    <p:sldId id="877" r:id="rId54"/>
    <p:sldId id="925" r:id="rId55"/>
    <p:sldId id="895" r:id="rId56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0C0C4"/>
    <a:srgbClr val="678DC5"/>
    <a:srgbClr val="3E67A4"/>
    <a:srgbClr val="3E8DC5"/>
    <a:srgbClr val="5F5F65"/>
    <a:srgbClr val="7E7E86"/>
    <a:srgbClr val="FFFFFF"/>
    <a:srgbClr val="8E8E9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8" autoAdjust="0"/>
    <p:restoredTop sz="79673" autoAdjust="0"/>
  </p:normalViewPr>
  <p:slideViewPr>
    <p:cSldViewPr snapToGrid="0">
      <p:cViewPr>
        <p:scale>
          <a:sx n="50" d="100"/>
          <a:sy n="50" d="100"/>
        </p:scale>
        <p:origin x="-47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596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9.xml"/><Relationship Id="rId13" Type="http://schemas.openxmlformats.org/officeDocument/2006/relationships/slide" Target="slides/slide33.xml"/><Relationship Id="rId3" Type="http://schemas.openxmlformats.org/officeDocument/2006/relationships/slide" Target="slides/slide14.xml"/><Relationship Id="rId7" Type="http://schemas.openxmlformats.org/officeDocument/2006/relationships/slide" Target="slides/slide18.xml"/><Relationship Id="rId12" Type="http://schemas.openxmlformats.org/officeDocument/2006/relationships/slide" Target="slides/slide32.xml"/><Relationship Id="rId2" Type="http://schemas.openxmlformats.org/officeDocument/2006/relationships/slide" Target="slides/slide13.xml"/><Relationship Id="rId16" Type="http://schemas.openxmlformats.org/officeDocument/2006/relationships/slide" Target="slides/slide36.xml"/><Relationship Id="rId1" Type="http://schemas.openxmlformats.org/officeDocument/2006/relationships/slide" Target="slides/slide2.xml"/><Relationship Id="rId6" Type="http://schemas.openxmlformats.org/officeDocument/2006/relationships/slide" Target="slides/slide17.xml"/><Relationship Id="rId11" Type="http://schemas.openxmlformats.org/officeDocument/2006/relationships/slide" Target="slides/slide31.xml"/><Relationship Id="rId5" Type="http://schemas.openxmlformats.org/officeDocument/2006/relationships/slide" Target="slides/slide16.xml"/><Relationship Id="rId15" Type="http://schemas.openxmlformats.org/officeDocument/2006/relationships/slide" Target="slides/slide35.xml"/><Relationship Id="rId10" Type="http://schemas.openxmlformats.org/officeDocument/2006/relationships/slide" Target="slides/slide30.xml"/><Relationship Id="rId4" Type="http://schemas.openxmlformats.org/officeDocument/2006/relationships/slide" Target="slides/slide15.xml"/><Relationship Id="rId9" Type="http://schemas.openxmlformats.org/officeDocument/2006/relationships/slide" Target="slides/slide29.xml"/><Relationship Id="rId14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14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14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14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14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14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14.pn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51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22244E67-557B-7741-B9F5-F61AA18495DF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xmlns="" val="2181015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 smtClean="0">
                <a:cs typeface="+mn-cs"/>
              </a:defRPr>
            </a:lvl1pPr>
          </a:lstStyle>
          <a:p>
            <a:pPr>
              <a:defRPr/>
            </a:pPr>
            <a:fld id="{F4CE0E46-7F05-B940-8356-5580BE265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62646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xmlns="" val="1659486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26C4740-6176-6B42-AE8B-248565D05237}" type="slidenum">
              <a:rPr lang="en-US" sz="800"/>
              <a:pPr/>
              <a:t>36</a:t>
            </a:fld>
            <a:endParaRPr lang="en-US" sz="80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74950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0E95DDD-08EC-884D-B2FB-3B087C3B17BA}" type="slidenum">
              <a:rPr lang="en-US" sz="800"/>
              <a:pPr/>
              <a:t>2</a:t>
            </a:fld>
            <a:endParaRPr lang="en-US" sz="800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52415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/>
              <a:t>Section </a:t>
            </a:r>
            <a:r>
              <a:rPr lang="en-US" smtClean="0"/>
              <a:t>5.1.1.4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75872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F6F4329-8DEA-444B-9229-A52CA4B7B899}" type="slidenum">
              <a:rPr lang="en-US" sz="800"/>
              <a:pPr/>
              <a:t>30</a:t>
            </a:fld>
            <a:endParaRPr lang="en-US" sz="80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Section </a:t>
            </a:r>
            <a:r>
              <a:rPr lang="en-US" dirty="0" smtClean="0"/>
              <a:t>5.1.3.2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608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DD0A88C-0B63-DF4B-BFCD-075DA185B799}" type="slidenum">
              <a:rPr lang="en-US" sz="800"/>
              <a:pPr/>
              <a:t>31</a:t>
            </a:fld>
            <a:endParaRPr lang="en-US" sz="800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Section</a:t>
            </a:r>
            <a:r>
              <a:rPr lang="en-US" baseline="0" dirty="0" smtClean="0"/>
              <a:t> 5.1.3.3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6336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17FB9E6-8694-144F-93D6-FB3ABD0E94A0}" type="slidenum">
              <a:rPr lang="en-US" sz="800"/>
              <a:pPr/>
              <a:t>32</a:t>
            </a:fld>
            <a:endParaRPr lang="en-US" sz="80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Section </a:t>
            </a:r>
            <a:r>
              <a:rPr lang="en-US" dirty="0" smtClean="0"/>
              <a:t>5.1.3.4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402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17FB9E6-8694-144F-93D6-FB3ABD0E94A0}" type="slidenum">
              <a:rPr lang="en-US" sz="800"/>
              <a:pPr/>
              <a:t>33</a:t>
            </a:fld>
            <a:endParaRPr lang="en-US" sz="80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Section 5.1.3.5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29832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17FB9E6-8694-144F-93D6-FB3ABD0E94A0}" type="slidenum">
              <a:rPr lang="en-US" sz="800"/>
              <a:pPr/>
              <a:t>34</a:t>
            </a:fld>
            <a:endParaRPr lang="en-US" sz="80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Section </a:t>
            </a:r>
            <a:r>
              <a:rPr lang="en-US" dirty="0" smtClean="0"/>
              <a:t>5.1.4.1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83967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D993268-E953-2F42-8C5E-336561899F89}" type="slidenum">
              <a:rPr lang="en-US" sz="800"/>
              <a:pPr/>
              <a:t>35</a:t>
            </a:fld>
            <a:endParaRPr lang="en-US" sz="80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Section </a:t>
            </a:r>
            <a:r>
              <a:rPr lang="en-US" dirty="0" smtClean="0"/>
              <a:t>5.1.4.2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43110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C7FBAF0-BCF5-8741-945F-3C6763791038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385402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752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76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xmlns="" val="3969748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0229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87390"/>
            <a:ext cx="7940675" cy="47207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09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7811502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660961D-40F8-F24C-864C-1539F2BE70F7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D6BB8D8-6920-E84F-A025-1DC489267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F2ED7AC-BADC-4808-B8DF-38A5310D1F3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255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95288" y="2133600"/>
            <a:ext cx="4038600" cy="4308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288" y="2133600"/>
            <a:ext cx="4038600" cy="4308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894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027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836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948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7749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29190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28856D66-2D7E-BA44-8BF8-F720D8CAD36C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3A271A1-F6D6-438B-A432-4747EE7ECD40}" type="datetimeFigureOut">
              <a:rPr lang="en-US" smtClean="0"/>
              <a:pPr/>
              <a:t>9/26/2016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3A271A1-F6D6-438B-A432-4747EE7ECD40}" type="datetimeFigureOut">
              <a:rPr lang="en-US" smtClean="0"/>
              <a:pPr/>
              <a:t>9/26/2016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  <p:sldLayoutId id="2147484102" r:id="rId12"/>
    <p:sldLayoutId id="2147484103" r:id="rId13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5.png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15.png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15.png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image" Target="../media/image15.png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4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image" Target="../media/image15.png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Relationship Id="rId9" Type="http://schemas.openxmlformats.org/officeDocument/2006/relationships/oleObject" Target="../embeddings/oleObject30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image" Target="../media/image15.png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Relationship Id="rId9" Type="http://schemas.openxmlformats.org/officeDocument/2006/relationships/oleObject" Target="../embeddings/oleObject36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image" Target="../media/image15.png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4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43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44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5" Type="http://schemas.openxmlformats.org/officeDocument/2006/relationships/hyperlink" Target="http://cisco.edu.mn/CCNA_R&amp;S_(Introduction_to_Networking)/course/module5/index.html" TargetMode="External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73821" y="4624668"/>
            <a:ext cx="5465379" cy="933450"/>
          </a:xfrm>
        </p:spPr>
        <p:txBody>
          <a:bodyPr>
            <a:normAutofit fontScale="90000"/>
          </a:bodyPr>
          <a:lstStyle/>
          <a:p>
            <a:pPr rtl="0" eaLnBrk="1" hangingPunct="1"/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sz="31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Lecture#2: </a:t>
            </a:r>
            <a:r>
              <a:rPr lang="en-US" sz="31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/>
            </a:r>
            <a:br>
              <a:rPr lang="en-US" sz="31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</a:br>
            <a:r>
              <a:rPr lang="en-US" sz="3100" b="1" dirty="0" smtClean="0">
                <a:solidFill>
                  <a:schemeClr val="bg1"/>
                </a:solidFill>
                <a:latin typeface="Arial" charset="0"/>
              </a:rPr>
              <a:t>Network Devices</a:t>
            </a:r>
            <a:endParaRPr lang="en-US" sz="31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NET302   </a:t>
            </a:r>
            <a:r>
              <a:rPr lang="en-US" dirty="0" err="1" smtClean="0"/>
              <a:t>Asma</a:t>
            </a:r>
            <a:r>
              <a:rPr lang="en-US" dirty="0" smtClean="0"/>
              <a:t> </a:t>
            </a:r>
            <a:r>
              <a:rPr lang="en-US" dirty="0" err="1" smtClean="0"/>
              <a:t>AlOsaimi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42669"/>
            <a:ext cx="8229600" cy="863600"/>
          </a:xfrm>
        </p:spPr>
        <p:txBody>
          <a:bodyPr/>
          <a:lstStyle/>
          <a:p>
            <a:r>
              <a:rPr lang="en-GB" dirty="0"/>
              <a:t>Switches</a:t>
            </a: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2226" y="1581807"/>
            <a:ext cx="4038600" cy="4308475"/>
          </a:xfrm>
        </p:spPr>
        <p:txBody>
          <a:bodyPr/>
          <a:lstStyle/>
          <a:p>
            <a:pPr algn="l" rtl="0"/>
            <a:r>
              <a:rPr lang="en-GB" sz="2000" dirty="0"/>
              <a:t>Layer 2 device</a:t>
            </a:r>
          </a:p>
          <a:p>
            <a:pPr algn="l" rtl="0"/>
            <a:r>
              <a:rPr lang="en-GB" sz="2000" dirty="0"/>
              <a:t>Learns 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MAC addresses </a:t>
            </a:r>
            <a:r>
              <a:rPr lang="en-GB" sz="2000" dirty="0"/>
              <a:t>of devices attached to each port</a:t>
            </a:r>
          </a:p>
          <a:p>
            <a:pPr algn="l" rtl="0"/>
            <a:r>
              <a:rPr lang="en-GB" sz="2000" dirty="0"/>
              <a:t>Each </a:t>
            </a:r>
            <a:r>
              <a:rPr lang="en-GB" sz="2000" dirty="0" err="1"/>
              <a:t>switchport</a:t>
            </a:r>
            <a:r>
              <a:rPr lang="en-GB" sz="2000" dirty="0"/>
              <a:t> is a collision domain</a:t>
            </a:r>
          </a:p>
          <a:p>
            <a:pPr algn="l" rtl="0"/>
            <a:r>
              <a:rPr lang="en-GB" sz="2000" dirty="0"/>
              <a:t>More collision domains BUT smaller collision domains</a:t>
            </a:r>
          </a:p>
          <a:p>
            <a:pPr algn="l" rtl="0"/>
            <a:r>
              <a:rPr lang="en-GB" sz="2000" dirty="0"/>
              <a:t>Broadcasts still sent out of every port</a:t>
            </a:r>
          </a:p>
          <a:p>
            <a:pPr algn="l" rtl="0"/>
            <a:r>
              <a:rPr lang="en-GB" sz="2000" dirty="0"/>
              <a:t>Each </a:t>
            </a:r>
            <a:r>
              <a:rPr lang="en-GB" sz="2000" dirty="0" err="1"/>
              <a:t>switchport</a:t>
            </a:r>
            <a:r>
              <a:rPr lang="en-GB" sz="2000" dirty="0"/>
              <a:t> has dedicated bandwidth</a:t>
            </a:r>
          </a:p>
          <a:p>
            <a:pPr algn="l" rtl="0"/>
            <a:r>
              <a:rPr lang="en-GB" sz="2000" dirty="0"/>
              <a:t>100% bandwidth available</a:t>
            </a:r>
            <a:endParaRPr lang="en-US" sz="2000" dirty="0"/>
          </a:p>
        </p:txBody>
      </p:sp>
      <p:pic>
        <p:nvPicPr>
          <p:cNvPr id="27652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2205038"/>
            <a:ext cx="3619500" cy="3695700"/>
          </a:xfrm>
          <a:noFill/>
          <a:ln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Switch</a:t>
            </a:r>
            <a:r>
              <a:rPr lang="en-US" altLang="en-US" smtClean="0"/>
              <a:t>’</a:t>
            </a:r>
            <a:r>
              <a:rPr lang="en-US" smtClean="0"/>
              <a:t>s functions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fld id="{FF627E48-346C-4DAA-BFEC-87403CC7AE5C}" type="slidenum">
              <a:rPr lang="en-US"/>
              <a:pPr/>
              <a:t>11</a:t>
            </a:fld>
            <a:endParaRPr lang="en-US"/>
          </a:p>
        </p:txBody>
      </p:sp>
      <p:sp>
        <p:nvSpPr>
          <p:cNvPr id="27650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There are two functions :</a:t>
            </a:r>
          </a:p>
          <a:p>
            <a:pPr algn="l" rtl="0" eaLnBrk="1" hangingPunct="1"/>
            <a:r>
              <a:rPr lang="en-US" dirty="0" smtClean="0"/>
              <a:t>Address learning</a:t>
            </a:r>
          </a:p>
          <a:p>
            <a:pPr lvl="1" algn="l" rtl="0" eaLnBrk="1" hangingPunct="1"/>
            <a:r>
              <a:rPr lang="en-US" dirty="0" smtClean="0"/>
              <a:t>switches and bridges remember the source hardware address of each frame received on an interface and enter this information into a MAC database.</a:t>
            </a:r>
          </a:p>
          <a:p>
            <a:pPr algn="l" rtl="0" eaLnBrk="1" hangingPunct="1"/>
            <a:r>
              <a:rPr lang="en-US" dirty="0" smtClean="0"/>
              <a:t>Forward/filter decisions</a:t>
            </a:r>
          </a:p>
          <a:p>
            <a:pPr lvl="1" algn="l" rtl="0" eaLnBrk="1" hangingPunct="1"/>
            <a:r>
              <a:rPr lang="en-US" dirty="0" smtClean="0"/>
              <a:t> When a frame is received on an interface, the switch looks at the destination hardware address and finds the exit interface in the MAC database.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ea typeface="ＭＳ Ｐゴシック" charset="0"/>
              </a:rPr>
              <a:t>The Address Learning Function 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Calibri" pitchFamily="34" charset="0"/>
              <a:ea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 eaLnBrk="1" hangingPunct="1"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a typeface="ＭＳ Ｐゴシック" charset="0"/>
              </a:rPr>
              <a:t>Initially, the MAC address table of the switch is 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  <a:ea typeface="ＭＳ Ｐゴシック" charset="0"/>
              </a:rPr>
              <a:t>empty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a typeface="ＭＳ Ｐゴシック" charset="0"/>
              </a:rPr>
              <a:t>.</a:t>
            </a:r>
          </a:p>
          <a:p>
            <a:pPr algn="l" rtl="0" eaLnBrk="1" hangingPunct="1">
              <a:buFont typeface="Arial" charset="0"/>
              <a:buChar char="•"/>
              <a:defRPr/>
            </a:pPr>
            <a:endParaRPr lang="en-US" dirty="0" smtClean="0">
              <a:solidFill>
                <a:schemeClr val="accent6">
                  <a:lumMod val="50000"/>
                </a:schemeClr>
              </a:solidFill>
              <a:ea typeface="ＭＳ Ｐゴシック" charset="0"/>
            </a:endParaRPr>
          </a:p>
          <a:p>
            <a:pPr algn="l" rtl="0" eaLnBrk="1" hangingPunct="1">
              <a:buFont typeface="Arial" charset="0"/>
              <a:buChar char="•"/>
              <a:defRPr/>
            </a:pPr>
            <a:r>
              <a:rPr lang="en-US" dirty="0">
                <a:ea typeface="ＭＳ Ｐゴシック" charset="0"/>
              </a:rPr>
              <a:t> When </a:t>
            </a:r>
            <a:r>
              <a:rPr lang="en-US" dirty="0" smtClean="0">
                <a:ea typeface="ＭＳ Ｐゴシック" charset="0"/>
              </a:rPr>
              <a:t>a device </a:t>
            </a:r>
            <a:r>
              <a:rPr lang="en-US" dirty="0">
                <a:ea typeface="ＭＳ Ｐゴシック" charset="0"/>
              </a:rPr>
              <a:t>transmits and an interface receives a frame, the switch places </a:t>
            </a:r>
            <a:r>
              <a:rPr lang="en-US" dirty="0" smtClean="0">
                <a:ea typeface="ＭＳ Ｐゴシック" charset="0"/>
              </a:rPr>
              <a:t>the source </a:t>
            </a:r>
            <a:r>
              <a:rPr lang="en-US" dirty="0">
                <a:ea typeface="ＭＳ Ｐゴシック" charset="0"/>
              </a:rPr>
              <a:t>address in </a:t>
            </a:r>
            <a:r>
              <a:rPr lang="en-US" dirty="0">
                <a:solidFill>
                  <a:srgbClr val="FF0000"/>
                </a:solidFill>
                <a:ea typeface="ＭＳ Ｐゴシック" charset="0"/>
              </a:rPr>
              <a:t>the MAC filtering </a:t>
            </a:r>
            <a:r>
              <a:rPr lang="en-US" dirty="0" smtClean="0">
                <a:solidFill>
                  <a:srgbClr val="FF0000"/>
                </a:solidFill>
                <a:ea typeface="ＭＳ Ｐゴシック" charset="0"/>
              </a:rPr>
              <a:t>table</a:t>
            </a:r>
            <a:r>
              <a:rPr lang="en-US" dirty="0">
                <a:ea typeface="ＭＳ Ｐゴシック" charset="0"/>
              </a:rPr>
              <a:t> </a:t>
            </a:r>
            <a:r>
              <a:rPr lang="en-US" dirty="0" smtClean="0">
                <a:ea typeface="ＭＳ Ｐゴシック" charset="0"/>
              </a:rPr>
              <a:t>(it it is not already exist),  </a:t>
            </a:r>
            <a:r>
              <a:rPr lang="en-US" dirty="0">
                <a:ea typeface="ＭＳ Ｐゴシック" charset="0"/>
              </a:rPr>
              <a:t>remembering what interface </a:t>
            </a:r>
            <a:r>
              <a:rPr lang="en-US" dirty="0" smtClean="0">
                <a:ea typeface="ＭＳ Ｐゴシック" charset="0"/>
              </a:rPr>
              <a:t>the device </a:t>
            </a:r>
            <a:r>
              <a:rPr lang="en-US" dirty="0">
                <a:ea typeface="ＭＳ Ｐゴシック" charset="0"/>
              </a:rPr>
              <a:t>is located on.</a:t>
            </a:r>
            <a:endParaRPr lang="en-US" dirty="0" smtClean="0">
              <a:solidFill>
                <a:schemeClr val="accent6">
                  <a:lumMod val="50000"/>
                </a:schemeClr>
              </a:solidFill>
              <a:ea typeface="ＭＳ Ｐゴシック" charset="0"/>
            </a:endParaRPr>
          </a:p>
          <a:p>
            <a:pPr algn="l" rtl="0" eaLnBrk="1" hangingPunct="1">
              <a:buFont typeface="Arial" charset="0"/>
              <a:buChar char="•"/>
              <a:defRPr/>
            </a:pPr>
            <a:endParaRPr lang="en-US" dirty="0" smtClean="0">
              <a:solidFill>
                <a:schemeClr val="accent6">
                  <a:lumMod val="50000"/>
                </a:schemeClr>
              </a:solidFill>
              <a:ea typeface="ＭＳ Ｐゴシック" charset="0"/>
            </a:endParaRPr>
          </a:p>
          <a:p>
            <a:pPr marL="114300" indent="0" algn="l" rtl="0" eaLnBrk="1" hangingPunct="1">
              <a:buFont typeface="Arial" charset="0"/>
              <a:buNone/>
              <a:defRPr/>
            </a:pPr>
            <a:endParaRPr lang="en-US" dirty="0">
              <a:solidFill>
                <a:schemeClr val="accent6">
                  <a:lumMod val="50000"/>
                </a:schemeClr>
              </a:solidFill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839200" cy="685800"/>
          </a:xfrm>
        </p:spPr>
        <p:txBody>
          <a:bodyPr/>
          <a:lstStyle/>
          <a:p>
            <a:r>
              <a:rPr lang="en-US" sz="2400"/>
              <a:t>Sending and receiving Ethernet frames via a switch</a:t>
            </a:r>
          </a:p>
        </p:txBody>
      </p:sp>
      <p:pic>
        <p:nvPicPr>
          <p:cNvPr id="148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460625"/>
            <a:ext cx="89154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8484" name="Rectangle 4"/>
          <p:cNvSpPr>
            <a:spLocks noChangeArrowheads="1"/>
          </p:cNvSpPr>
          <p:nvPr/>
        </p:nvSpPr>
        <p:spPr bwMode="auto">
          <a:xfrm>
            <a:off x="152400" y="990600"/>
            <a:ext cx="45720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b="1">
                <a:latin typeface="Tahoma" pitchFamily="34" charset="0"/>
              </a:rPr>
              <a:t>Source Address Table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  <a:r>
              <a:rPr lang="en-US" sz="1600">
                <a:latin typeface="Tahoma" pitchFamily="34" charset="0"/>
              </a:rPr>
              <a:t>    </a:t>
            </a: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sz="1600">
              <a:latin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sz="1600">
              <a:latin typeface="Tahoma" pitchFamily="34" charset="0"/>
            </a:endParaRPr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29200" y="2057400"/>
            <a:ext cx="4114800" cy="4800600"/>
          </a:xfrm>
          <a:solidFill>
            <a:schemeClr val="bg1"/>
          </a:solidFill>
          <a:ln/>
        </p:spPr>
        <p:txBody>
          <a:bodyPr>
            <a:normAutofit fontScale="92500"/>
          </a:bodyPr>
          <a:lstStyle/>
          <a:p>
            <a:pPr algn="l" rtl="0">
              <a:lnSpc>
                <a:spcPct val="90000"/>
              </a:lnSpc>
            </a:pPr>
            <a:r>
              <a:rPr lang="en-US" sz="2000" dirty="0"/>
              <a:t>Switches are also known as </a:t>
            </a:r>
            <a:r>
              <a:rPr lang="en-US" sz="2000" b="1" dirty="0"/>
              <a:t>learning bridges</a:t>
            </a:r>
            <a:r>
              <a:rPr lang="en-US" sz="2000" dirty="0"/>
              <a:t> or </a:t>
            </a:r>
            <a:r>
              <a:rPr lang="en-US" sz="2000" b="1" dirty="0"/>
              <a:t>learning switches</a:t>
            </a:r>
            <a:r>
              <a:rPr lang="en-US" sz="2000" dirty="0"/>
              <a:t>.</a:t>
            </a:r>
          </a:p>
          <a:p>
            <a:pPr algn="l" rtl="0">
              <a:lnSpc>
                <a:spcPct val="90000"/>
              </a:lnSpc>
            </a:pPr>
            <a:r>
              <a:rPr lang="en-US" sz="2000" dirty="0"/>
              <a:t>A switch has a source address table in cache (RAM) where it stores source MAC address after it learns about them</a:t>
            </a:r>
            <a:r>
              <a:rPr lang="en-US" sz="2000" dirty="0" smtClean="0"/>
              <a:t>.</a:t>
            </a:r>
          </a:p>
          <a:p>
            <a:pPr algn="l" rtl="0">
              <a:lnSpc>
                <a:spcPct val="90000"/>
              </a:lnSpc>
            </a:pPr>
            <a:r>
              <a:rPr lang="en-US" sz="2000" dirty="0" smtClean="0"/>
              <a:t>A MAC address table, sometimes called a </a:t>
            </a:r>
            <a:r>
              <a:rPr lang="en-US" sz="2000" i="1" dirty="0" smtClean="0"/>
              <a:t>Content Addressable Memory</a:t>
            </a:r>
            <a:r>
              <a:rPr lang="en-US" sz="2000" dirty="0" smtClean="0"/>
              <a:t> (CAM) table,</a:t>
            </a:r>
            <a:endParaRPr lang="en-US" sz="2000" dirty="0"/>
          </a:p>
          <a:p>
            <a:pPr algn="l" rtl="0">
              <a:lnSpc>
                <a:spcPct val="90000"/>
              </a:lnSpc>
            </a:pPr>
            <a:r>
              <a:rPr lang="en-US" sz="2000" dirty="0"/>
              <a:t>A switch receives an </a:t>
            </a:r>
            <a:r>
              <a:rPr lang="en-US" sz="2000" dirty="0" smtClean="0"/>
              <a:t>Ethernet </a:t>
            </a:r>
            <a:r>
              <a:rPr lang="en-US" sz="2000" dirty="0"/>
              <a:t>frame it searches the source address table for the Destination MAC address.</a:t>
            </a:r>
          </a:p>
          <a:p>
            <a:pPr algn="l" rtl="0">
              <a:lnSpc>
                <a:spcPct val="90000"/>
              </a:lnSpc>
            </a:pPr>
            <a:r>
              <a:rPr lang="en-US" sz="2000" dirty="0"/>
              <a:t>If it finds a match, it </a:t>
            </a:r>
            <a:r>
              <a:rPr lang="en-US" sz="2000" b="1" dirty="0"/>
              <a:t>filters</a:t>
            </a:r>
            <a:r>
              <a:rPr lang="en-US" sz="2000" dirty="0"/>
              <a:t> the frame by only sending it out that port.</a:t>
            </a:r>
          </a:p>
          <a:p>
            <a:pPr algn="l" rtl="0">
              <a:lnSpc>
                <a:spcPct val="90000"/>
              </a:lnSpc>
            </a:pPr>
            <a:r>
              <a:rPr lang="en-US" sz="2000" dirty="0"/>
              <a:t>If there is not a match if </a:t>
            </a:r>
            <a:r>
              <a:rPr lang="en-US" sz="2000" b="1" dirty="0"/>
              <a:t>floods</a:t>
            </a:r>
            <a:r>
              <a:rPr lang="en-US" sz="2000" dirty="0"/>
              <a:t> it out all ports.</a:t>
            </a:r>
          </a:p>
        </p:txBody>
      </p:sp>
      <p:sp>
        <p:nvSpPr>
          <p:cNvPr id="148486" name="Text Box 6"/>
          <p:cNvSpPr txBox="1">
            <a:spLocks noChangeArrowheads="1"/>
          </p:cNvSpPr>
          <p:nvPr/>
        </p:nvSpPr>
        <p:spPr bwMode="auto">
          <a:xfrm>
            <a:off x="76200" y="2362200"/>
            <a:ext cx="1143000" cy="396875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  <a:latin typeface="Tahoma" pitchFamily="34" charset="0"/>
              </a:rPr>
              <a:t>switch</a:t>
            </a:r>
          </a:p>
        </p:txBody>
      </p:sp>
      <p:graphicFrame>
        <p:nvGraphicFramePr>
          <p:cNvPr id="148487" name="Object 7"/>
          <p:cNvGraphicFramePr>
            <a:graphicFrameLocks noChangeAspect="1"/>
          </p:cNvGraphicFramePr>
          <p:nvPr/>
        </p:nvGraphicFramePr>
        <p:xfrm>
          <a:off x="152400" y="3810000"/>
          <a:ext cx="1211263" cy="1165225"/>
        </p:xfrm>
        <a:graphic>
          <a:graphicData uri="http://schemas.openxmlformats.org/presentationml/2006/ole">
            <p:oleObj spid="_x0000_s4098" name="Bitmap Image" r:id="rId4" imgW="1211685" imgH="1165961" progId="Paint.Picture">
              <p:embed/>
            </p:oleObj>
          </a:graphicData>
        </a:graphic>
      </p:graphicFrame>
      <p:graphicFrame>
        <p:nvGraphicFramePr>
          <p:cNvPr id="148488" name="Object 8"/>
          <p:cNvGraphicFramePr>
            <a:graphicFrameLocks noChangeAspect="1"/>
          </p:cNvGraphicFramePr>
          <p:nvPr/>
        </p:nvGraphicFramePr>
        <p:xfrm>
          <a:off x="1219200" y="5105400"/>
          <a:ext cx="1211263" cy="1165225"/>
        </p:xfrm>
        <a:graphic>
          <a:graphicData uri="http://schemas.openxmlformats.org/presentationml/2006/ole">
            <p:oleObj spid="_x0000_s4099" name="Bitmap Image" r:id="rId5" imgW="1211685" imgH="1165961" progId="Paint.Picture">
              <p:embed/>
            </p:oleObj>
          </a:graphicData>
        </a:graphic>
      </p:graphicFrame>
      <p:graphicFrame>
        <p:nvGraphicFramePr>
          <p:cNvPr id="148489" name="Object 9"/>
          <p:cNvGraphicFramePr>
            <a:graphicFrameLocks noChangeAspect="1"/>
          </p:cNvGraphicFramePr>
          <p:nvPr/>
        </p:nvGraphicFramePr>
        <p:xfrm>
          <a:off x="2133600" y="3810000"/>
          <a:ext cx="1211263" cy="1165225"/>
        </p:xfrm>
        <a:graphic>
          <a:graphicData uri="http://schemas.openxmlformats.org/presentationml/2006/ole">
            <p:oleObj spid="_x0000_s4100" name="Bitmap Image" r:id="rId6" imgW="1211685" imgH="1165961" progId="Paint.Picture">
              <p:embed/>
            </p:oleObj>
          </a:graphicData>
        </a:graphic>
      </p:graphicFrame>
      <p:graphicFrame>
        <p:nvGraphicFramePr>
          <p:cNvPr id="148490" name="Object 10"/>
          <p:cNvGraphicFramePr>
            <a:graphicFrameLocks noChangeAspect="1"/>
          </p:cNvGraphicFramePr>
          <p:nvPr/>
        </p:nvGraphicFramePr>
        <p:xfrm>
          <a:off x="3048000" y="5105400"/>
          <a:ext cx="1211263" cy="1165225"/>
        </p:xfrm>
        <a:graphic>
          <a:graphicData uri="http://schemas.openxmlformats.org/presentationml/2006/ole">
            <p:oleObj spid="_x0000_s4101" name="Bitmap Image" r:id="rId7" imgW="1211685" imgH="1165961" progId="Paint.Picture">
              <p:embed/>
            </p:oleObj>
          </a:graphicData>
        </a:graphic>
      </p:graphicFrame>
      <p:sp>
        <p:nvSpPr>
          <p:cNvPr id="148491" name="Line 11"/>
          <p:cNvSpPr>
            <a:spLocks noChangeShapeType="1"/>
          </p:cNvSpPr>
          <p:nvPr/>
        </p:nvSpPr>
        <p:spPr bwMode="auto">
          <a:xfrm>
            <a:off x="1143000" y="2971800"/>
            <a:ext cx="0" cy="8382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8492" name="Line 12"/>
          <p:cNvSpPr>
            <a:spLocks noChangeShapeType="1"/>
          </p:cNvSpPr>
          <p:nvPr/>
        </p:nvSpPr>
        <p:spPr bwMode="auto">
          <a:xfrm>
            <a:off x="1828800" y="3048000"/>
            <a:ext cx="0" cy="20574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8493" name="Line 13"/>
          <p:cNvSpPr>
            <a:spLocks noChangeShapeType="1"/>
          </p:cNvSpPr>
          <p:nvPr/>
        </p:nvSpPr>
        <p:spPr bwMode="auto">
          <a:xfrm>
            <a:off x="2743200" y="2971800"/>
            <a:ext cx="0" cy="8382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8494" name="Line 14"/>
          <p:cNvSpPr>
            <a:spLocks noChangeShapeType="1"/>
          </p:cNvSpPr>
          <p:nvPr/>
        </p:nvSpPr>
        <p:spPr bwMode="auto">
          <a:xfrm>
            <a:off x="3657600" y="3048000"/>
            <a:ext cx="0" cy="20574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8495" name="Text Box 15"/>
          <p:cNvSpPr txBox="1">
            <a:spLocks noChangeArrowheads="1"/>
          </p:cNvSpPr>
          <p:nvPr/>
        </p:nvSpPr>
        <p:spPr bwMode="auto">
          <a:xfrm>
            <a:off x="381000" y="49530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48496" name="Text Box 16"/>
          <p:cNvSpPr txBox="1">
            <a:spLocks noChangeArrowheads="1"/>
          </p:cNvSpPr>
          <p:nvPr/>
        </p:nvSpPr>
        <p:spPr bwMode="auto">
          <a:xfrm>
            <a:off x="1447800" y="62484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2222</a:t>
            </a:r>
          </a:p>
        </p:txBody>
      </p:sp>
      <p:sp>
        <p:nvSpPr>
          <p:cNvPr id="148497" name="Text Box 17"/>
          <p:cNvSpPr txBox="1">
            <a:spLocks noChangeArrowheads="1"/>
          </p:cNvSpPr>
          <p:nvPr/>
        </p:nvSpPr>
        <p:spPr bwMode="auto">
          <a:xfrm>
            <a:off x="2362200" y="49530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48498" name="Text Box 18"/>
          <p:cNvSpPr txBox="1">
            <a:spLocks noChangeArrowheads="1"/>
          </p:cNvSpPr>
          <p:nvPr/>
        </p:nvSpPr>
        <p:spPr bwMode="auto">
          <a:xfrm>
            <a:off x="3276600" y="62484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4444</a:t>
            </a:r>
          </a:p>
        </p:txBody>
      </p:sp>
      <p:sp>
        <p:nvSpPr>
          <p:cNvPr id="148499" name="Text Box 19"/>
          <p:cNvSpPr txBox="1">
            <a:spLocks noChangeArrowheads="1"/>
          </p:cNvSpPr>
          <p:nvPr/>
        </p:nvSpPr>
        <p:spPr bwMode="auto">
          <a:xfrm>
            <a:off x="0" y="5486400"/>
            <a:ext cx="1219200" cy="73025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ahoma" pitchFamily="34" charset="0"/>
              </a:rPr>
              <a:t>Abbreviated MAC addresses</a:t>
            </a:r>
          </a:p>
        </p:txBody>
      </p:sp>
      <p:graphicFrame>
        <p:nvGraphicFramePr>
          <p:cNvPr id="148500" name="Object 20"/>
          <p:cNvGraphicFramePr>
            <a:graphicFrameLocks noChangeAspect="1"/>
          </p:cNvGraphicFramePr>
          <p:nvPr/>
        </p:nvGraphicFramePr>
        <p:xfrm>
          <a:off x="4754563" y="990600"/>
          <a:ext cx="4389437" cy="746125"/>
        </p:xfrm>
        <a:graphic>
          <a:graphicData uri="http://schemas.openxmlformats.org/presentationml/2006/ole">
            <p:oleObj spid="_x0000_s4102" name="Bitmap Image" r:id="rId8" imgW="4389500" imgH="746667" progId="Paint.Picture">
              <p:embed/>
            </p:oleObj>
          </a:graphicData>
        </a:graphic>
      </p:graphicFrame>
      <p:sp>
        <p:nvSpPr>
          <p:cNvPr id="148501" name="Text Box 21"/>
          <p:cNvSpPr txBox="1">
            <a:spLocks noChangeArrowheads="1"/>
          </p:cNvSpPr>
          <p:nvPr/>
        </p:nvSpPr>
        <p:spPr bwMode="auto">
          <a:xfrm>
            <a:off x="6278563" y="16764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48502" name="Text Box 22"/>
          <p:cNvSpPr txBox="1">
            <a:spLocks noChangeArrowheads="1"/>
          </p:cNvSpPr>
          <p:nvPr/>
        </p:nvSpPr>
        <p:spPr bwMode="auto">
          <a:xfrm>
            <a:off x="5592763" y="16764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48503" name="Line 23"/>
          <p:cNvSpPr>
            <a:spLocks noChangeShapeType="1"/>
          </p:cNvSpPr>
          <p:nvPr/>
        </p:nvSpPr>
        <p:spPr bwMode="auto">
          <a:xfrm flipV="1">
            <a:off x="1219200" y="32004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8504" name="Text Box 24"/>
          <p:cNvSpPr txBox="1">
            <a:spLocks noChangeArrowheads="1"/>
          </p:cNvSpPr>
          <p:nvPr/>
        </p:nvSpPr>
        <p:spPr bwMode="auto">
          <a:xfrm>
            <a:off x="0" y="0"/>
            <a:ext cx="38100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cs typeface="Times New Roman" pitchFamily="18" charset="0"/>
              </a:rPr>
              <a:t>•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763000" cy="685800"/>
          </a:xfrm>
        </p:spPr>
        <p:txBody>
          <a:bodyPr/>
          <a:lstStyle/>
          <a:p>
            <a:r>
              <a:rPr lang="en-US" sz="2400"/>
              <a:t>No Destination Address in table, Flood</a:t>
            </a:r>
          </a:p>
        </p:txBody>
      </p:sp>
      <p:pic>
        <p:nvPicPr>
          <p:cNvPr id="149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460625"/>
            <a:ext cx="89154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152400" y="990600"/>
            <a:ext cx="45720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b="1" dirty="0">
                <a:latin typeface="Tahoma" pitchFamily="34" charset="0"/>
              </a:rPr>
              <a:t>Source Address Table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u="sng" dirty="0">
                <a:latin typeface="Tahoma" pitchFamily="34" charset="0"/>
              </a:rPr>
              <a:t>Port</a:t>
            </a:r>
            <a:r>
              <a:rPr lang="en-US" sz="1600" dirty="0">
                <a:latin typeface="Tahoma" pitchFamily="34" charset="0"/>
              </a:rPr>
              <a:t>  </a:t>
            </a:r>
            <a:r>
              <a:rPr lang="en-US" sz="1600" u="sng" dirty="0">
                <a:latin typeface="Tahoma" pitchFamily="34" charset="0"/>
              </a:rPr>
              <a:t>Source MAC Add.</a:t>
            </a:r>
            <a:r>
              <a:rPr lang="en-US" sz="1600" dirty="0">
                <a:latin typeface="Tahoma" pitchFamily="34" charset="0"/>
              </a:rPr>
              <a:t>    </a:t>
            </a:r>
            <a:r>
              <a:rPr lang="en-US" sz="1600" u="sng" dirty="0">
                <a:latin typeface="Tahoma" pitchFamily="34" charset="0"/>
              </a:rPr>
              <a:t>Port</a:t>
            </a:r>
            <a:r>
              <a:rPr lang="en-US" sz="1600" dirty="0">
                <a:latin typeface="Tahoma" pitchFamily="34" charset="0"/>
              </a:rPr>
              <a:t>  </a:t>
            </a:r>
            <a:r>
              <a:rPr lang="en-US" sz="1600" u="sng" dirty="0">
                <a:latin typeface="Tahoma" pitchFamily="34" charset="0"/>
              </a:rPr>
              <a:t>Source MAC Add.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b="1" dirty="0">
                <a:latin typeface="Tahoma" pitchFamily="34" charset="0"/>
              </a:rPr>
              <a:t>1       1111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sz="1600" dirty="0">
              <a:latin typeface="Tahoma" pitchFamily="34" charset="0"/>
            </a:endParaRPr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29200" y="2057400"/>
            <a:ext cx="4114800" cy="4800600"/>
          </a:xfrm>
          <a:solidFill>
            <a:schemeClr val="bg1"/>
          </a:solidFill>
          <a:ln/>
        </p:spPr>
        <p:txBody>
          <a:bodyPr/>
          <a:lstStyle/>
          <a:p>
            <a:pPr algn="l" rtl="0"/>
            <a:r>
              <a:rPr lang="en-US" sz="2000" dirty="0"/>
              <a:t>How does it learn source MAC addresses?</a:t>
            </a:r>
          </a:p>
          <a:p>
            <a:pPr algn="l" rtl="0"/>
            <a:r>
              <a:rPr lang="en-US" sz="2000" dirty="0"/>
              <a:t>First, the switch will see if the SA (1111) is in it’s table.</a:t>
            </a:r>
          </a:p>
          <a:p>
            <a:pPr algn="l" rtl="0"/>
            <a:r>
              <a:rPr lang="en-US" sz="2000" dirty="0"/>
              <a:t>If it is, it resets the timer (more in a moment).</a:t>
            </a:r>
          </a:p>
          <a:p>
            <a:pPr algn="l" rtl="0"/>
            <a:r>
              <a:rPr lang="en-US" sz="2000" dirty="0"/>
              <a:t>If it is NOT in the table it adds it, with the port number.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000" dirty="0"/>
              <a:t>Next, in our scenario, the switch will </a:t>
            </a:r>
            <a:r>
              <a:rPr lang="en-US" sz="2000" b="1" dirty="0">
                <a:solidFill>
                  <a:schemeClr val="hlink"/>
                </a:solidFill>
              </a:rPr>
              <a:t>flood</a:t>
            </a:r>
            <a:r>
              <a:rPr lang="en-US" sz="2000" dirty="0"/>
              <a:t> the frame out all other ports, because the DA is not in the source address table.</a:t>
            </a:r>
            <a:endParaRPr lang="en-US" dirty="0"/>
          </a:p>
        </p:txBody>
      </p:sp>
      <p:sp>
        <p:nvSpPr>
          <p:cNvPr id="149510" name="Text Box 6"/>
          <p:cNvSpPr txBox="1">
            <a:spLocks noChangeArrowheads="1"/>
          </p:cNvSpPr>
          <p:nvPr/>
        </p:nvSpPr>
        <p:spPr bwMode="auto">
          <a:xfrm>
            <a:off x="76200" y="2362200"/>
            <a:ext cx="1143000" cy="396875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  <a:latin typeface="Tahoma" pitchFamily="34" charset="0"/>
              </a:rPr>
              <a:t>switch</a:t>
            </a:r>
          </a:p>
        </p:txBody>
      </p:sp>
      <p:graphicFrame>
        <p:nvGraphicFramePr>
          <p:cNvPr id="149511" name="Object 7"/>
          <p:cNvGraphicFramePr>
            <a:graphicFrameLocks noChangeAspect="1"/>
          </p:cNvGraphicFramePr>
          <p:nvPr/>
        </p:nvGraphicFramePr>
        <p:xfrm>
          <a:off x="152400" y="3810000"/>
          <a:ext cx="1211263" cy="1165225"/>
        </p:xfrm>
        <a:graphic>
          <a:graphicData uri="http://schemas.openxmlformats.org/presentationml/2006/ole">
            <p:oleObj spid="_x0000_s5122" name="Bitmap Image" r:id="rId4" imgW="1211685" imgH="1165961" progId="Paint.Picture">
              <p:embed/>
            </p:oleObj>
          </a:graphicData>
        </a:graphic>
      </p:graphicFrame>
      <p:graphicFrame>
        <p:nvGraphicFramePr>
          <p:cNvPr id="149512" name="Object 8"/>
          <p:cNvGraphicFramePr>
            <a:graphicFrameLocks noChangeAspect="1"/>
          </p:cNvGraphicFramePr>
          <p:nvPr/>
        </p:nvGraphicFramePr>
        <p:xfrm>
          <a:off x="1219200" y="5105400"/>
          <a:ext cx="1211263" cy="1165225"/>
        </p:xfrm>
        <a:graphic>
          <a:graphicData uri="http://schemas.openxmlformats.org/presentationml/2006/ole">
            <p:oleObj spid="_x0000_s5123" name="Bitmap Image" r:id="rId5" imgW="1211685" imgH="1165961" progId="Paint.Picture">
              <p:embed/>
            </p:oleObj>
          </a:graphicData>
        </a:graphic>
      </p:graphicFrame>
      <p:graphicFrame>
        <p:nvGraphicFramePr>
          <p:cNvPr id="149513" name="Object 9"/>
          <p:cNvGraphicFramePr>
            <a:graphicFrameLocks noChangeAspect="1"/>
          </p:cNvGraphicFramePr>
          <p:nvPr/>
        </p:nvGraphicFramePr>
        <p:xfrm>
          <a:off x="2133600" y="3810000"/>
          <a:ext cx="1211263" cy="1165225"/>
        </p:xfrm>
        <a:graphic>
          <a:graphicData uri="http://schemas.openxmlformats.org/presentationml/2006/ole">
            <p:oleObj spid="_x0000_s5124" name="Bitmap Image" r:id="rId6" imgW="1211685" imgH="1165961" progId="Paint.Picture">
              <p:embed/>
            </p:oleObj>
          </a:graphicData>
        </a:graphic>
      </p:graphicFrame>
      <p:graphicFrame>
        <p:nvGraphicFramePr>
          <p:cNvPr id="149514" name="Object 10"/>
          <p:cNvGraphicFramePr>
            <a:graphicFrameLocks noChangeAspect="1"/>
          </p:cNvGraphicFramePr>
          <p:nvPr/>
        </p:nvGraphicFramePr>
        <p:xfrm>
          <a:off x="3048000" y="5105400"/>
          <a:ext cx="1211263" cy="1165225"/>
        </p:xfrm>
        <a:graphic>
          <a:graphicData uri="http://schemas.openxmlformats.org/presentationml/2006/ole">
            <p:oleObj spid="_x0000_s5125" name="Bitmap Image" r:id="rId7" imgW="1211685" imgH="1165961" progId="Paint.Picture">
              <p:embed/>
            </p:oleObj>
          </a:graphicData>
        </a:graphic>
      </p:graphicFrame>
      <p:sp>
        <p:nvSpPr>
          <p:cNvPr id="149515" name="Line 11"/>
          <p:cNvSpPr>
            <a:spLocks noChangeShapeType="1"/>
          </p:cNvSpPr>
          <p:nvPr/>
        </p:nvSpPr>
        <p:spPr bwMode="auto">
          <a:xfrm>
            <a:off x="1143000" y="2971800"/>
            <a:ext cx="0" cy="8382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9516" name="Line 12"/>
          <p:cNvSpPr>
            <a:spLocks noChangeShapeType="1"/>
          </p:cNvSpPr>
          <p:nvPr/>
        </p:nvSpPr>
        <p:spPr bwMode="auto">
          <a:xfrm>
            <a:off x="1828800" y="3048000"/>
            <a:ext cx="0" cy="20574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9517" name="Line 13"/>
          <p:cNvSpPr>
            <a:spLocks noChangeShapeType="1"/>
          </p:cNvSpPr>
          <p:nvPr/>
        </p:nvSpPr>
        <p:spPr bwMode="auto">
          <a:xfrm>
            <a:off x="2743200" y="2971800"/>
            <a:ext cx="0" cy="8382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9518" name="Line 14"/>
          <p:cNvSpPr>
            <a:spLocks noChangeShapeType="1"/>
          </p:cNvSpPr>
          <p:nvPr/>
        </p:nvSpPr>
        <p:spPr bwMode="auto">
          <a:xfrm>
            <a:off x="3657600" y="3048000"/>
            <a:ext cx="0" cy="20574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9519" name="Text Box 15"/>
          <p:cNvSpPr txBox="1">
            <a:spLocks noChangeArrowheads="1"/>
          </p:cNvSpPr>
          <p:nvPr/>
        </p:nvSpPr>
        <p:spPr bwMode="auto">
          <a:xfrm>
            <a:off x="381000" y="49530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49520" name="Text Box 16"/>
          <p:cNvSpPr txBox="1">
            <a:spLocks noChangeArrowheads="1"/>
          </p:cNvSpPr>
          <p:nvPr/>
        </p:nvSpPr>
        <p:spPr bwMode="auto">
          <a:xfrm>
            <a:off x="1447800" y="62484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2222</a:t>
            </a:r>
          </a:p>
        </p:txBody>
      </p:sp>
      <p:sp>
        <p:nvSpPr>
          <p:cNvPr id="149521" name="Text Box 17"/>
          <p:cNvSpPr txBox="1">
            <a:spLocks noChangeArrowheads="1"/>
          </p:cNvSpPr>
          <p:nvPr/>
        </p:nvSpPr>
        <p:spPr bwMode="auto">
          <a:xfrm>
            <a:off x="2362200" y="49530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49522" name="Text Box 18"/>
          <p:cNvSpPr txBox="1">
            <a:spLocks noChangeArrowheads="1"/>
          </p:cNvSpPr>
          <p:nvPr/>
        </p:nvSpPr>
        <p:spPr bwMode="auto">
          <a:xfrm>
            <a:off x="3276600" y="62484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4444</a:t>
            </a:r>
          </a:p>
        </p:txBody>
      </p:sp>
      <p:sp>
        <p:nvSpPr>
          <p:cNvPr id="149523" name="Text Box 19"/>
          <p:cNvSpPr txBox="1">
            <a:spLocks noChangeArrowheads="1"/>
          </p:cNvSpPr>
          <p:nvPr/>
        </p:nvSpPr>
        <p:spPr bwMode="auto">
          <a:xfrm>
            <a:off x="0" y="5486400"/>
            <a:ext cx="1219200" cy="73025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ahoma" pitchFamily="34" charset="0"/>
              </a:rPr>
              <a:t>Abbreviated MAC addresses</a:t>
            </a:r>
          </a:p>
        </p:txBody>
      </p:sp>
      <p:graphicFrame>
        <p:nvGraphicFramePr>
          <p:cNvPr id="149524" name="Object 20"/>
          <p:cNvGraphicFramePr>
            <a:graphicFrameLocks noChangeAspect="1"/>
          </p:cNvGraphicFramePr>
          <p:nvPr/>
        </p:nvGraphicFramePr>
        <p:xfrm>
          <a:off x="4754563" y="990600"/>
          <a:ext cx="4389437" cy="746125"/>
        </p:xfrm>
        <a:graphic>
          <a:graphicData uri="http://schemas.openxmlformats.org/presentationml/2006/ole">
            <p:oleObj spid="_x0000_s5126" name="Bitmap Image" r:id="rId8" imgW="4389500" imgH="746667" progId="Paint.Picture">
              <p:embed/>
            </p:oleObj>
          </a:graphicData>
        </a:graphic>
      </p:graphicFrame>
      <p:sp>
        <p:nvSpPr>
          <p:cNvPr id="149525" name="Text Box 21"/>
          <p:cNvSpPr txBox="1">
            <a:spLocks noChangeArrowheads="1"/>
          </p:cNvSpPr>
          <p:nvPr/>
        </p:nvSpPr>
        <p:spPr bwMode="auto">
          <a:xfrm>
            <a:off x="6278563" y="16764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49526" name="Text Box 22"/>
          <p:cNvSpPr txBox="1">
            <a:spLocks noChangeArrowheads="1"/>
          </p:cNvSpPr>
          <p:nvPr/>
        </p:nvSpPr>
        <p:spPr bwMode="auto">
          <a:xfrm>
            <a:off x="5592763" y="16764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49527" name="Line 23"/>
          <p:cNvSpPr>
            <a:spLocks noChangeShapeType="1"/>
          </p:cNvSpPr>
          <p:nvPr/>
        </p:nvSpPr>
        <p:spPr bwMode="auto">
          <a:xfrm flipV="1">
            <a:off x="1219200" y="32004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9528" name="Line 24"/>
          <p:cNvSpPr>
            <a:spLocks noChangeShapeType="1"/>
          </p:cNvSpPr>
          <p:nvPr/>
        </p:nvSpPr>
        <p:spPr bwMode="auto">
          <a:xfrm>
            <a:off x="1752600" y="32004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9529" name="Line 25"/>
          <p:cNvSpPr>
            <a:spLocks noChangeShapeType="1"/>
          </p:cNvSpPr>
          <p:nvPr/>
        </p:nvSpPr>
        <p:spPr bwMode="auto">
          <a:xfrm>
            <a:off x="2667000" y="32004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9530" name="Line 26"/>
          <p:cNvSpPr>
            <a:spLocks noChangeShapeType="1"/>
          </p:cNvSpPr>
          <p:nvPr/>
        </p:nvSpPr>
        <p:spPr bwMode="auto">
          <a:xfrm>
            <a:off x="3581400" y="32004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9531" name="Text Box 27"/>
          <p:cNvSpPr txBox="1">
            <a:spLocks noChangeArrowheads="1"/>
          </p:cNvSpPr>
          <p:nvPr/>
        </p:nvSpPr>
        <p:spPr bwMode="auto">
          <a:xfrm>
            <a:off x="0" y="0"/>
            <a:ext cx="38100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cs typeface="Times New Roman" pitchFamily="18" charset="0"/>
              </a:rPr>
              <a:t>•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763000" cy="685800"/>
          </a:xfrm>
        </p:spPr>
        <p:txBody>
          <a:bodyPr/>
          <a:lstStyle/>
          <a:p>
            <a:pPr rtl="0"/>
            <a:r>
              <a:rPr lang="en-US" sz="2400"/>
              <a:t>Destination Address in table, Filter</a:t>
            </a:r>
          </a:p>
        </p:txBody>
      </p:sp>
      <p:pic>
        <p:nvPicPr>
          <p:cNvPr id="150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460625"/>
            <a:ext cx="89154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0532" name="Rectangle 4"/>
          <p:cNvSpPr>
            <a:spLocks noChangeArrowheads="1"/>
          </p:cNvSpPr>
          <p:nvPr/>
        </p:nvSpPr>
        <p:spPr bwMode="auto">
          <a:xfrm>
            <a:off x="152400" y="990600"/>
            <a:ext cx="45720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b="1">
                <a:latin typeface="Tahoma" pitchFamily="34" charset="0"/>
              </a:rPr>
              <a:t>Source Address Table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  <a:r>
              <a:rPr lang="en-US" sz="1600">
                <a:latin typeface="Tahoma" pitchFamily="34" charset="0"/>
              </a:rPr>
              <a:t>    </a:t>
            </a: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>
                <a:latin typeface="Tahoma" pitchFamily="34" charset="0"/>
              </a:rPr>
              <a:t> </a:t>
            </a:r>
            <a:r>
              <a:rPr lang="en-US" sz="1600" b="1">
                <a:latin typeface="Tahoma" pitchFamily="34" charset="0"/>
              </a:rPr>
              <a:t>1       1111                     6       3333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>
                <a:latin typeface="Tahoma" pitchFamily="34" charset="0"/>
              </a:rPr>
              <a:t> </a:t>
            </a:r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29200" y="2057400"/>
            <a:ext cx="4114800" cy="4800600"/>
          </a:xfrm>
          <a:solidFill>
            <a:schemeClr val="bg1"/>
          </a:solidFill>
          <a:ln/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000" dirty="0"/>
              <a:t>Most communications involve some sort of client-server relationship or exchange of information.  (You will understand this more as you learn about TCP/IP.)</a:t>
            </a:r>
          </a:p>
          <a:p>
            <a:pPr algn="l" rtl="0">
              <a:lnSpc>
                <a:spcPct val="90000"/>
              </a:lnSpc>
            </a:pPr>
            <a:r>
              <a:rPr lang="en-US" sz="2000" dirty="0"/>
              <a:t>Now 3333 sends data back to 1111.</a:t>
            </a:r>
          </a:p>
          <a:p>
            <a:pPr algn="l" rtl="0">
              <a:lnSpc>
                <a:spcPct val="90000"/>
              </a:lnSpc>
            </a:pPr>
            <a:r>
              <a:rPr lang="en-US" sz="2000" dirty="0"/>
              <a:t>The switch sees if it has the SA stored.</a:t>
            </a:r>
          </a:p>
          <a:p>
            <a:pPr algn="l" rtl="0">
              <a:lnSpc>
                <a:spcPct val="90000"/>
              </a:lnSpc>
            </a:pPr>
            <a:r>
              <a:rPr lang="en-US" sz="2000" dirty="0"/>
              <a:t>It does NOT so it adds it.  (This will help next time 1111 sends to 3333.)</a:t>
            </a:r>
          </a:p>
          <a:p>
            <a:pPr algn="l" rtl="0">
              <a:lnSpc>
                <a:spcPct val="90000"/>
              </a:lnSpc>
            </a:pPr>
            <a:r>
              <a:rPr lang="en-US" sz="2000" dirty="0"/>
              <a:t>Next, it checks the DA and in our case it can </a:t>
            </a:r>
            <a:r>
              <a:rPr lang="en-US" sz="2000" b="1" dirty="0">
                <a:solidFill>
                  <a:schemeClr val="hlink"/>
                </a:solidFill>
              </a:rPr>
              <a:t>filter</a:t>
            </a:r>
            <a:r>
              <a:rPr lang="en-US" sz="2000" dirty="0"/>
              <a:t> the frame, by sending it only out port 1.</a:t>
            </a:r>
          </a:p>
        </p:txBody>
      </p:sp>
      <p:sp>
        <p:nvSpPr>
          <p:cNvPr id="150534" name="Text Box 6"/>
          <p:cNvSpPr txBox="1">
            <a:spLocks noChangeArrowheads="1"/>
          </p:cNvSpPr>
          <p:nvPr/>
        </p:nvSpPr>
        <p:spPr bwMode="auto">
          <a:xfrm>
            <a:off x="76200" y="2362200"/>
            <a:ext cx="1143000" cy="36933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  <a:latin typeface="Tahoma" pitchFamily="34" charset="0"/>
              </a:rPr>
              <a:t>switch</a:t>
            </a:r>
          </a:p>
        </p:txBody>
      </p:sp>
      <p:graphicFrame>
        <p:nvGraphicFramePr>
          <p:cNvPr id="150535" name="Object 7"/>
          <p:cNvGraphicFramePr>
            <a:graphicFrameLocks noChangeAspect="1"/>
          </p:cNvGraphicFramePr>
          <p:nvPr/>
        </p:nvGraphicFramePr>
        <p:xfrm>
          <a:off x="152400" y="3810000"/>
          <a:ext cx="1211263" cy="1165225"/>
        </p:xfrm>
        <a:graphic>
          <a:graphicData uri="http://schemas.openxmlformats.org/presentationml/2006/ole">
            <p:oleObj spid="_x0000_s6146" name="Bitmap Image" r:id="rId4" imgW="1211685" imgH="1165961" progId="Paint.Picture">
              <p:embed/>
            </p:oleObj>
          </a:graphicData>
        </a:graphic>
      </p:graphicFrame>
      <p:graphicFrame>
        <p:nvGraphicFramePr>
          <p:cNvPr id="150536" name="Object 8"/>
          <p:cNvGraphicFramePr>
            <a:graphicFrameLocks noChangeAspect="1"/>
          </p:cNvGraphicFramePr>
          <p:nvPr/>
        </p:nvGraphicFramePr>
        <p:xfrm>
          <a:off x="1219200" y="5105400"/>
          <a:ext cx="1211263" cy="1165225"/>
        </p:xfrm>
        <a:graphic>
          <a:graphicData uri="http://schemas.openxmlformats.org/presentationml/2006/ole">
            <p:oleObj spid="_x0000_s6147" name="Bitmap Image" r:id="rId5" imgW="1211685" imgH="1165961" progId="Paint.Picture">
              <p:embed/>
            </p:oleObj>
          </a:graphicData>
        </a:graphic>
      </p:graphicFrame>
      <p:graphicFrame>
        <p:nvGraphicFramePr>
          <p:cNvPr id="150537" name="Object 9"/>
          <p:cNvGraphicFramePr>
            <a:graphicFrameLocks noChangeAspect="1"/>
          </p:cNvGraphicFramePr>
          <p:nvPr/>
        </p:nvGraphicFramePr>
        <p:xfrm>
          <a:off x="2133600" y="3810000"/>
          <a:ext cx="1211263" cy="1165225"/>
        </p:xfrm>
        <a:graphic>
          <a:graphicData uri="http://schemas.openxmlformats.org/presentationml/2006/ole">
            <p:oleObj spid="_x0000_s6148" name="Bitmap Image" r:id="rId6" imgW="1211685" imgH="1165961" progId="Paint.Picture">
              <p:embed/>
            </p:oleObj>
          </a:graphicData>
        </a:graphic>
      </p:graphicFrame>
      <p:graphicFrame>
        <p:nvGraphicFramePr>
          <p:cNvPr id="150538" name="Object 10"/>
          <p:cNvGraphicFramePr>
            <a:graphicFrameLocks noChangeAspect="1"/>
          </p:cNvGraphicFramePr>
          <p:nvPr/>
        </p:nvGraphicFramePr>
        <p:xfrm>
          <a:off x="3048000" y="5105400"/>
          <a:ext cx="1211263" cy="1165225"/>
        </p:xfrm>
        <a:graphic>
          <a:graphicData uri="http://schemas.openxmlformats.org/presentationml/2006/ole">
            <p:oleObj spid="_x0000_s6149" name="Bitmap Image" r:id="rId7" imgW="1211685" imgH="1165961" progId="Paint.Picture">
              <p:embed/>
            </p:oleObj>
          </a:graphicData>
        </a:graphic>
      </p:graphicFrame>
      <p:sp>
        <p:nvSpPr>
          <p:cNvPr id="150539" name="Line 11"/>
          <p:cNvSpPr>
            <a:spLocks noChangeShapeType="1"/>
          </p:cNvSpPr>
          <p:nvPr/>
        </p:nvSpPr>
        <p:spPr bwMode="auto">
          <a:xfrm>
            <a:off x="1143000" y="2971800"/>
            <a:ext cx="0" cy="8382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0540" name="Line 12"/>
          <p:cNvSpPr>
            <a:spLocks noChangeShapeType="1"/>
          </p:cNvSpPr>
          <p:nvPr/>
        </p:nvSpPr>
        <p:spPr bwMode="auto">
          <a:xfrm>
            <a:off x="1828800" y="3048000"/>
            <a:ext cx="0" cy="20574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0541" name="Line 13"/>
          <p:cNvSpPr>
            <a:spLocks noChangeShapeType="1"/>
          </p:cNvSpPr>
          <p:nvPr/>
        </p:nvSpPr>
        <p:spPr bwMode="auto">
          <a:xfrm>
            <a:off x="2743200" y="2971800"/>
            <a:ext cx="0" cy="8382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0542" name="Line 14"/>
          <p:cNvSpPr>
            <a:spLocks noChangeShapeType="1"/>
          </p:cNvSpPr>
          <p:nvPr/>
        </p:nvSpPr>
        <p:spPr bwMode="auto">
          <a:xfrm>
            <a:off x="3657600" y="3048000"/>
            <a:ext cx="0" cy="20574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0543" name="Text Box 15"/>
          <p:cNvSpPr txBox="1">
            <a:spLocks noChangeArrowheads="1"/>
          </p:cNvSpPr>
          <p:nvPr/>
        </p:nvSpPr>
        <p:spPr bwMode="auto">
          <a:xfrm>
            <a:off x="381000" y="49530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50544" name="Text Box 16"/>
          <p:cNvSpPr txBox="1">
            <a:spLocks noChangeArrowheads="1"/>
          </p:cNvSpPr>
          <p:nvPr/>
        </p:nvSpPr>
        <p:spPr bwMode="auto">
          <a:xfrm>
            <a:off x="1447800" y="62484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2222</a:t>
            </a:r>
          </a:p>
        </p:txBody>
      </p:sp>
      <p:sp>
        <p:nvSpPr>
          <p:cNvPr id="150545" name="Text Box 17"/>
          <p:cNvSpPr txBox="1">
            <a:spLocks noChangeArrowheads="1"/>
          </p:cNvSpPr>
          <p:nvPr/>
        </p:nvSpPr>
        <p:spPr bwMode="auto">
          <a:xfrm>
            <a:off x="2362200" y="49530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50546" name="Text Box 18"/>
          <p:cNvSpPr txBox="1">
            <a:spLocks noChangeArrowheads="1"/>
          </p:cNvSpPr>
          <p:nvPr/>
        </p:nvSpPr>
        <p:spPr bwMode="auto">
          <a:xfrm>
            <a:off x="3276600" y="62484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4444</a:t>
            </a:r>
          </a:p>
        </p:txBody>
      </p:sp>
      <p:sp>
        <p:nvSpPr>
          <p:cNvPr id="150547" name="Text Box 19"/>
          <p:cNvSpPr txBox="1">
            <a:spLocks noChangeArrowheads="1"/>
          </p:cNvSpPr>
          <p:nvPr/>
        </p:nvSpPr>
        <p:spPr bwMode="auto">
          <a:xfrm>
            <a:off x="0" y="5486400"/>
            <a:ext cx="1219200" cy="674031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latin typeface="Tahoma" pitchFamily="34" charset="0"/>
              </a:rPr>
              <a:t>Abbreviated MAC addresses</a:t>
            </a:r>
          </a:p>
        </p:txBody>
      </p:sp>
      <p:graphicFrame>
        <p:nvGraphicFramePr>
          <p:cNvPr id="150548" name="Object 20"/>
          <p:cNvGraphicFramePr>
            <a:graphicFrameLocks noChangeAspect="1"/>
          </p:cNvGraphicFramePr>
          <p:nvPr/>
        </p:nvGraphicFramePr>
        <p:xfrm>
          <a:off x="4754563" y="990600"/>
          <a:ext cx="4389437" cy="746125"/>
        </p:xfrm>
        <a:graphic>
          <a:graphicData uri="http://schemas.openxmlformats.org/presentationml/2006/ole">
            <p:oleObj spid="_x0000_s6150" name="Bitmap Image" r:id="rId8" imgW="4389500" imgH="746667" progId="Paint.Picture">
              <p:embed/>
            </p:oleObj>
          </a:graphicData>
        </a:graphic>
      </p:graphicFrame>
      <p:sp>
        <p:nvSpPr>
          <p:cNvPr id="150549" name="Text Box 21"/>
          <p:cNvSpPr txBox="1">
            <a:spLocks noChangeArrowheads="1"/>
          </p:cNvSpPr>
          <p:nvPr/>
        </p:nvSpPr>
        <p:spPr bwMode="auto">
          <a:xfrm>
            <a:off x="6278563" y="167640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50550" name="Text Box 22"/>
          <p:cNvSpPr txBox="1">
            <a:spLocks noChangeArrowheads="1"/>
          </p:cNvSpPr>
          <p:nvPr/>
        </p:nvSpPr>
        <p:spPr bwMode="auto">
          <a:xfrm>
            <a:off x="5592763" y="167640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50551" name="Line 23"/>
          <p:cNvSpPr>
            <a:spLocks noChangeShapeType="1"/>
          </p:cNvSpPr>
          <p:nvPr/>
        </p:nvSpPr>
        <p:spPr bwMode="auto">
          <a:xfrm flipV="1">
            <a:off x="2667000" y="32004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0552" name="Line 24"/>
          <p:cNvSpPr>
            <a:spLocks noChangeShapeType="1"/>
          </p:cNvSpPr>
          <p:nvPr/>
        </p:nvSpPr>
        <p:spPr bwMode="auto">
          <a:xfrm>
            <a:off x="1219200" y="32004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0553" name="Oval 25"/>
          <p:cNvSpPr>
            <a:spLocks noChangeArrowheads="1"/>
          </p:cNvSpPr>
          <p:nvPr/>
        </p:nvSpPr>
        <p:spPr bwMode="auto">
          <a:xfrm>
            <a:off x="5410200" y="1600200"/>
            <a:ext cx="1752600" cy="457200"/>
          </a:xfrm>
          <a:prstGeom prst="ellips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ar-SA"/>
          </a:p>
        </p:txBody>
      </p:sp>
      <p:sp>
        <p:nvSpPr>
          <p:cNvPr id="150554" name="Text Box 26"/>
          <p:cNvSpPr txBox="1">
            <a:spLocks noChangeArrowheads="1"/>
          </p:cNvSpPr>
          <p:nvPr/>
        </p:nvSpPr>
        <p:spPr bwMode="auto">
          <a:xfrm>
            <a:off x="0" y="0"/>
            <a:ext cx="381000" cy="4247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cs typeface="Times New Roman" pitchFamily="18" charset="0"/>
              </a:rPr>
              <a:t>•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839200" cy="685800"/>
          </a:xfrm>
        </p:spPr>
        <p:txBody>
          <a:bodyPr/>
          <a:lstStyle/>
          <a:p>
            <a:pPr rtl="0"/>
            <a:r>
              <a:rPr lang="en-US" sz="2400"/>
              <a:t>Destination Address in table, Filter</a:t>
            </a:r>
          </a:p>
        </p:txBody>
      </p:sp>
      <p:pic>
        <p:nvPicPr>
          <p:cNvPr id="151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460625"/>
            <a:ext cx="89154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1556" name="Rectangle 4"/>
          <p:cNvSpPr>
            <a:spLocks noChangeArrowheads="1"/>
          </p:cNvSpPr>
          <p:nvPr/>
        </p:nvSpPr>
        <p:spPr bwMode="auto">
          <a:xfrm>
            <a:off x="152400" y="990600"/>
            <a:ext cx="45720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b="1">
                <a:latin typeface="Tahoma" pitchFamily="34" charset="0"/>
              </a:rPr>
              <a:t>Source Address Table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  <a:r>
              <a:rPr lang="en-US" sz="1600">
                <a:latin typeface="Tahoma" pitchFamily="34" charset="0"/>
              </a:rPr>
              <a:t>    </a:t>
            </a: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>
                <a:latin typeface="Tahoma" pitchFamily="34" charset="0"/>
              </a:rPr>
              <a:t> </a:t>
            </a:r>
            <a:r>
              <a:rPr lang="en-US" sz="1600" b="1">
                <a:latin typeface="Tahoma" pitchFamily="34" charset="0"/>
              </a:rPr>
              <a:t>1       1111                     6       3333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>
                <a:latin typeface="Tahoma" pitchFamily="34" charset="0"/>
              </a:rPr>
              <a:t> </a:t>
            </a:r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29200" y="2743200"/>
            <a:ext cx="4114800" cy="4114800"/>
          </a:xfrm>
          <a:solidFill>
            <a:schemeClr val="bg1"/>
          </a:solidFill>
          <a:ln/>
        </p:spPr>
        <p:txBody>
          <a:bodyPr/>
          <a:lstStyle/>
          <a:p>
            <a:pPr algn="l" rtl="0">
              <a:lnSpc>
                <a:spcPct val="90000"/>
              </a:lnSpc>
            </a:pPr>
            <a:endParaRPr lang="en-US" sz="1800"/>
          </a:p>
          <a:p>
            <a:pPr algn="l" rtl="0">
              <a:lnSpc>
                <a:spcPct val="90000"/>
              </a:lnSpc>
            </a:pPr>
            <a:endParaRPr lang="en-US" sz="1800"/>
          </a:p>
          <a:p>
            <a:pPr algn="l" rtl="0">
              <a:lnSpc>
                <a:spcPct val="90000"/>
              </a:lnSpc>
            </a:pPr>
            <a:r>
              <a:rPr lang="en-US" sz="1800"/>
              <a:t>Now, because both MAC addresses are in the switch’s table, any information exchanged between 1111 and 3333 can be sent (filtered) out the appropriate port.</a:t>
            </a:r>
          </a:p>
          <a:p>
            <a:pPr algn="l" rtl="0">
              <a:lnSpc>
                <a:spcPct val="90000"/>
              </a:lnSpc>
            </a:pPr>
            <a:endParaRPr lang="en-US" sz="1800"/>
          </a:p>
          <a:p>
            <a:pPr algn="l" rtl="0">
              <a:lnSpc>
                <a:spcPct val="90000"/>
              </a:lnSpc>
            </a:pPr>
            <a:r>
              <a:rPr lang="en-US" sz="1800" b="1"/>
              <a:t>What happens when two devices send to same destination?  </a:t>
            </a:r>
          </a:p>
          <a:p>
            <a:pPr algn="l" rtl="0">
              <a:lnSpc>
                <a:spcPct val="90000"/>
              </a:lnSpc>
            </a:pPr>
            <a:r>
              <a:rPr lang="en-US" sz="1800" b="1"/>
              <a:t>What if this was a hub?  </a:t>
            </a:r>
          </a:p>
          <a:p>
            <a:pPr algn="l" rtl="0">
              <a:lnSpc>
                <a:spcPct val="90000"/>
              </a:lnSpc>
            </a:pPr>
            <a:r>
              <a:rPr lang="en-US" sz="1800" b="1"/>
              <a:t>Where is (are) the collision domain(s) in this example?</a:t>
            </a:r>
          </a:p>
        </p:txBody>
      </p:sp>
      <p:sp>
        <p:nvSpPr>
          <p:cNvPr id="151558" name="Text Box 6"/>
          <p:cNvSpPr txBox="1">
            <a:spLocks noChangeArrowheads="1"/>
          </p:cNvSpPr>
          <p:nvPr/>
        </p:nvSpPr>
        <p:spPr bwMode="auto">
          <a:xfrm>
            <a:off x="76200" y="2362200"/>
            <a:ext cx="1143000" cy="36933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  <a:latin typeface="Tahoma" pitchFamily="34" charset="0"/>
              </a:rPr>
              <a:t>switch</a:t>
            </a:r>
          </a:p>
        </p:txBody>
      </p:sp>
      <p:graphicFrame>
        <p:nvGraphicFramePr>
          <p:cNvPr id="151559" name="Object 7"/>
          <p:cNvGraphicFramePr>
            <a:graphicFrameLocks noChangeAspect="1"/>
          </p:cNvGraphicFramePr>
          <p:nvPr/>
        </p:nvGraphicFramePr>
        <p:xfrm>
          <a:off x="152400" y="3810000"/>
          <a:ext cx="1211263" cy="1165225"/>
        </p:xfrm>
        <a:graphic>
          <a:graphicData uri="http://schemas.openxmlformats.org/presentationml/2006/ole">
            <p:oleObj spid="_x0000_s7170" name="Bitmap Image" r:id="rId4" imgW="1211685" imgH="1165961" progId="Paint.Picture">
              <p:embed/>
            </p:oleObj>
          </a:graphicData>
        </a:graphic>
      </p:graphicFrame>
      <p:graphicFrame>
        <p:nvGraphicFramePr>
          <p:cNvPr id="151560" name="Object 8"/>
          <p:cNvGraphicFramePr>
            <a:graphicFrameLocks noChangeAspect="1"/>
          </p:cNvGraphicFramePr>
          <p:nvPr/>
        </p:nvGraphicFramePr>
        <p:xfrm>
          <a:off x="1219200" y="5105400"/>
          <a:ext cx="1211263" cy="1165225"/>
        </p:xfrm>
        <a:graphic>
          <a:graphicData uri="http://schemas.openxmlformats.org/presentationml/2006/ole">
            <p:oleObj spid="_x0000_s7171" name="Bitmap Image" r:id="rId5" imgW="1211685" imgH="1165961" progId="Paint.Picture">
              <p:embed/>
            </p:oleObj>
          </a:graphicData>
        </a:graphic>
      </p:graphicFrame>
      <p:graphicFrame>
        <p:nvGraphicFramePr>
          <p:cNvPr id="151561" name="Object 9"/>
          <p:cNvGraphicFramePr>
            <a:graphicFrameLocks noChangeAspect="1"/>
          </p:cNvGraphicFramePr>
          <p:nvPr/>
        </p:nvGraphicFramePr>
        <p:xfrm>
          <a:off x="2133600" y="3810000"/>
          <a:ext cx="1211263" cy="1165225"/>
        </p:xfrm>
        <a:graphic>
          <a:graphicData uri="http://schemas.openxmlformats.org/presentationml/2006/ole">
            <p:oleObj spid="_x0000_s7172" name="Bitmap Image" r:id="rId6" imgW="1211685" imgH="1165961" progId="Paint.Picture">
              <p:embed/>
            </p:oleObj>
          </a:graphicData>
        </a:graphic>
      </p:graphicFrame>
      <p:graphicFrame>
        <p:nvGraphicFramePr>
          <p:cNvPr id="151562" name="Object 10"/>
          <p:cNvGraphicFramePr>
            <a:graphicFrameLocks noChangeAspect="1"/>
          </p:cNvGraphicFramePr>
          <p:nvPr/>
        </p:nvGraphicFramePr>
        <p:xfrm>
          <a:off x="3048000" y="5105400"/>
          <a:ext cx="1211263" cy="1165225"/>
        </p:xfrm>
        <a:graphic>
          <a:graphicData uri="http://schemas.openxmlformats.org/presentationml/2006/ole">
            <p:oleObj spid="_x0000_s7173" name="Bitmap Image" r:id="rId7" imgW="1211685" imgH="1165961" progId="Paint.Picture">
              <p:embed/>
            </p:oleObj>
          </a:graphicData>
        </a:graphic>
      </p:graphicFrame>
      <p:sp>
        <p:nvSpPr>
          <p:cNvPr id="151563" name="Line 11"/>
          <p:cNvSpPr>
            <a:spLocks noChangeShapeType="1"/>
          </p:cNvSpPr>
          <p:nvPr/>
        </p:nvSpPr>
        <p:spPr bwMode="auto">
          <a:xfrm>
            <a:off x="1143000" y="2971800"/>
            <a:ext cx="0" cy="8382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1564" name="Line 12"/>
          <p:cNvSpPr>
            <a:spLocks noChangeShapeType="1"/>
          </p:cNvSpPr>
          <p:nvPr/>
        </p:nvSpPr>
        <p:spPr bwMode="auto">
          <a:xfrm>
            <a:off x="1828800" y="3048000"/>
            <a:ext cx="0" cy="20574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1565" name="Line 13"/>
          <p:cNvSpPr>
            <a:spLocks noChangeShapeType="1"/>
          </p:cNvSpPr>
          <p:nvPr/>
        </p:nvSpPr>
        <p:spPr bwMode="auto">
          <a:xfrm>
            <a:off x="2743200" y="2971800"/>
            <a:ext cx="0" cy="8382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1566" name="Line 14"/>
          <p:cNvSpPr>
            <a:spLocks noChangeShapeType="1"/>
          </p:cNvSpPr>
          <p:nvPr/>
        </p:nvSpPr>
        <p:spPr bwMode="auto">
          <a:xfrm>
            <a:off x="3657600" y="3048000"/>
            <a:ext cx="0" cy="20574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1567" name="Text Box 15"/>
          <p:cNvSpPr txBox="1">
            <a:spLocks noChangeArrowheads="1"/>
          </p:cNvSpPr>
          <p:nvPr/>
        </p:nvSpPr>
        <p:spPr bwMode="auto">
          <a:xfrm>
            <a:off x="381000" y="49530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51568" name="Text Box 16"/>
          <p:cNvSpPr txBox="1">
            <a:spLocks noChangeArrowheads="1"/>
          </p:cNvSpPr>
          <p:nvPr/>
        </p:nvSpPr>
        <p:spPr bwMode="auto">
          <a:xfrm>
            <a:off x="1447800" y="62484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2222</a:t>
            </a:r>
          </a:p>
        </p:txBody>
      </p:sp>
      <p:sp>
        <p:nvSpPr>
          <p:cNvPr id="151569" name="Text Box 17"/>
          <p:cNvSpPr txBox="1">
            <a:spLocks noChangeArrowheads="1"/>
          </p:cNvSpPr>
          <p:nvPr/>
        </p:nvSpPr>
        <p:spPr bwMode="auto">
          <a:xfrm>
            <a:off x="2362200" y="49530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51570" name="Text Box 18"/>
          <p:cNvSpPr txBox="1">
            <a:spLocks noChangeArrowheads="1"/>
          </p:cNvSpPr>
          <p:nvPr/>
        </p:nvSpPr>
        <p:spPr bwMode="auto">
          <a:xfrm>
            <a:off x="3276600" y="62484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4444</a:t>
            </a:r>
          </a:p>
        </p:txBody>
      </p:sp>
      <p:sp>
        <p:nvSpPr>
          <p:cNvPr id="151571" name="Text Box 19"/>
          <p:cNvSpPr txBox="1">
            <a:spLocks noChangeArrowheads="1"/>
          </p:cNvSpPr>
          <p:nvPr/>
        </p:nvSpPr>
        <p:spPr bwMode="auto">
          <a:xfrm>
            <a:off x="0" y="5486400"/>
            <a:ext cx="1219200" cy="674031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latin typeface="Tahoma" pitchFamily="34" charset="0"/>
              </a:rPr>
              <a:t>Abbreviated MAC addresses</a:t>
            </a:r>
          </a:p>
        </p:txBody>
      </p:sp>
      <p:graphicFrame>
        <p:nvGraphicFramePr>
          <p:cNvPr id="151572" name="Object 20"/>
          <p:cNvGraphicFramePr>
            <a:graphicFrameLocks noChangeAspect="1"/>
          </p:cNvGraphicFramePr>
          <p:nvPr/>
        </p:nvGraphicFramePr>
        <p:xfrm>
          <a:off x="4754563" y="990600"/>
          <a:ext cx="4389437" cy="746125"/>
        </p:xfrm>
        <a:graphic>
          <a:graphicData uri="http://schemas.openxmlformats.org/presentationml/2006/ole">
            <p:oleObj spid="_x0000_s7174" name="Bitmap Image" r:id="rId8" imgW="4389500" imgH="746667" progId="Paint.Picture">
              <p:embed/>
            </p:oleObj>
          </a:graphicData>
        </a:graphic>
      </p:graphicFrame>
      <p:sp>
        <p:nvSpPr>
          <p:cNvPr id="151573" name="Text Box 21"/>
          <p:cNvSpPr txBox="1">
            <a:spLocks noChangeArrowheads="1"/>
          </p:cNvSpPr>
          <p:nvPr/>
        </p:nvSpPr>
        <p:spPr bwMode="auto">
          <a:xfrm>
            <a:off x="6278563" y="167640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51574" name="Text Box 22"/>
          <p:cNvSpPr txBox="1">
            <a:spLocks noChangeArrowheads="1"/>
          </p:cNvSpPr>
          <p:nvPr/>
        </p:nvSpPr>
        <p:spPr bwMode="auto">
          <a:xfrm>
            <a:off x="5592763" y="167640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51575" name="Line 23"/>
          <p:cNvSpPr>
            <a:spLocks noChangeShapeType="1"/>
          </p:cNvSpPr>
          <p:nvPr/>
        </p:nvSpPr>
        <p:spPr bwMode="auto">
          <a:xfrm flipV="1">
            <a:off x="2667000" y="32004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1576" name="Line 24"/>
          <p:cNvSpPr>
            <a:spLocks noChangeShapeType="1"/>
          </p:cNvSpPr>
          <p:nvPr/>
        </p:nvSpPr>
        <p:spPr bwMode="auto">
          <a:xfrm>
            <a:off x="1219200" y="32004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graphicFrame>
        <p:nvGraphicFramePr>
          <p:cNvPr id="151577" name="Object 25"/>
          <p:cNvGraphicFramePr>
            <a:graphicFrameLocks noChangeAspect="1"/>
          </p:cNvGraphicFramePr>
          <p:nvPr/>
        </p:nvGraphicFramePr>
        <p:xfrm>
          <a:off x="4754563" y="2025650"/>
          <a:ext cx="4389437" cy="746125"/>
        </p:xfrm>
        <a:graphic>
          <a:graphicData uri="http://schemas.openxmlformats.org/presentationml/2006/ole">
            <p:oleObj spid="_x0000_s7175" name="Bitmap Image" r:id="rId9" imgW="4389500" imgH="746667" progId="Paint.Picture">
              <p:embed/>
            </p:oleObj>
          </a:graphicData>
        </a:graphic>
      </p:graphicFrame>
      <p:sp>
        <p:nvSpPr>
          <p:cNvPr id="151578" name="Text Box 26"/>
          <p:cNvSpPr txBox="1">
            <a:spLocks noChangeArrowheads="1"/>
          </p:cNvSpPr>
          <p:nvPr/>
        </p:nvSpPr>
        <p:spPr bwMode="auto">
          <a:xfrm>
            <a:off x="6278563" y="271145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51579" name="Text Box 27"/>
          <p:cNvSpPr txBox="1">
            <a:spLocks noChangeArrowheads="1"/>
          </p:cNvSpPr>
          <p:nvPr/>
        </p:nvSpPr>
        <p:spPr bwMode="auto">
          <a:xfrm>
            <a:off x="5592763" y="271145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51580" name="Text Box 28"/>
          <p:cNvSpPr txBox="1">
            <a:spLocks noChangeArrowheads="1"/>
          </p:cNvSpPr>
          <p:nvPr/>
        </p:nvSpPr>
        <p:spPr bwMode="auto">
          <a:xfrm>
            <a:off x="0" y="0"/>
            <a:ext cx="381000" cy="4247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cs typeface="Times New Roman" pitchFamily="18" charset="0"/>
              </a:rPr>
              <a:t>•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763000" cy="685800"/>
          </a:xfrm>
        </p:spPr>
        <p:txBody>
          <a:bodyPr/>
          <a:lstStyle/>
          <a:p>
            <a:pPr rtl="0"/>
            <a:r>
              <a:rPr lang="en-US" sz="2800"/>
              <a:t>No Collisions in Switch, Buffering</a:t>
            </a:r>
          </a:p>
        </p:txBody>
      </p:sp>
      <p:pic>
        <p:nvPicPr>
          <p:cNvPr id="152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460625"/>
            <a:ext cx="89154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2580" name="Rectangle 4"/>
          <p:cNvSpPr>
            <a:spLocks noChangeArrowheads="1"/>
          </p:cNvSpPr>
          <p:nvPr/>
        </p:nvSpPr>
        <p:spPr bwMode="auto">
          <a:xfrm>
            <a:off x="152400" y="990600"/>
            <a:ext cx="45720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b="1">
                <a:latin typeface="Tahoma" pitchFamily="34" charset="0"/>
              </a:rPr>
              <a:t>Source Address Table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  <a:r>
              <a:rPr lang="en-US" sz="1600">
                <a:latin typeface="Tahoma" pitchFamily="34" charset="0"/>
              </a:rPr>
              <a:t>    </a:t>
            </a: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>
                <a:latin typeface="Tahoma" pitchFamily="34" charset="0"/>
              </a:rPr>
              <a:t> </a:t>
            </a:r>
            <a:r>
              <a:rPr lang="en-US" sz="1600" b="1">
                <a:latin typeface="Tahoma" pitchFamily="34" charset="0"/>
              </a:rPr>
              <a:t>1       1111                     6       3333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b="1">
                <a:latin typeface="Tahoma" pitchFamily="34" charset="0"/>
              </a:rPr>
              <a:t> 9       4444</a:t>
            </a:r>
            <a:endParaRPr lang="en-US" sz="1600">
              <a:latin typeface="Tahoma" pitchFamily="34" charset="0"/>
            </a:endParaRPr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29200" y="2743200"/>
            <a:ext cx="4114800" cy="4114800"/>
          </a:xfrm>
          <a:solidFill>
            <a:schemeClr val="bg1"/>
          </a:solidFill>
          <a:ln/>
        </p:spPr>
        <p:txBody>
          <a:bodyPr/>
          <a:lstStyle/>
          <a:p>
            <a:pPr algn="l" rtl="0"/>
            <a:endParaRPr lang="en-US" sz="2000"/>
          </a:p>
          <a:p>
            <a:pPr algn="l" rtl="0"/>
            <a:r>
              <a:rPr lang="en-US" sz="2000"/>
              <a:t>Unlike a hub, a collision does NOT occur, which would cause the two PCs to have to retransmit the frames.</a:t>
            </a:r>
          </a:p>
          <a:p>
            <a:pPr algn="l" rtl="0"/>
            <a:r>
              <a:rPr lang="en-US" sz="2000"/>
              <a:t>Instead the switch buffers the frames and sends them out port #6 one at a time.</a:t>
            </a:r>
          </a:p>
          <a:p>
            <a:pPr algn="l" rtl="0"/>
            <a:r>
              <a:rPr lang="en-US" sz="2000"/>
              <a:t>The sending PCs have no idea that their was another PC wanting to send to the same destination.</a:t>
            </a: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76200" y="2362200"/>
            <a:ext cx="1143000" cy="36933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  <a:latin typeface="Tahoma" pitchFamily="34" charset="0"/>
              </a:rPr>
              <a:t>switch</a:t>
            </a:r>
          </a:p>
        </p:txBody>
      </p:sp>
      <p:graphicFrame>
        <p:nvGraphicFramePr>
          <p:cNvPr id="152583" name="Object 7"/>
          <p:cNvGraphicFramePr>
            <a:graphicFrameLocks noChangeAspect="1"/>
          </p:cNvGraphicFramePr>
          <p:nvPr/>
        </p:nvGraphicFramePr>
        <p:xfrm>
          <a:off x="152400" y="3810000"/>
          <a:ext cx="1211263" cy="1165225"/>
        </p:xfrm>
        <a:graphic>
          <a:graphicData uri="http://schemas.openxmlformats.org/presentationml/2006/ole">
            <p:oleObj spid="_x0000_s8194" name="Bitmap Image" r:id="rId4" imgW="1211685" imgH="1165961" progId="Paint.Picture">
              <p:embed/>
            </p:oleObj>
          </a:graphicData>
        </a:graphic>
      </p:graphicFrame>
      <p:graphicFrame>
        <p:nvGraphicFramePr>
          <p:cNvPr id="152584" name="Object 8"/>
          <p:cNvGraphicFramePr>
            <a:graphicFrameLocks noChangeAspect="1"/>
          </p:cNvGraphicFramePr>
          <p:nvPr/>
        </p:nvGraphicFramePr>
        <p:xfrm>
          <a:off x="1219200" y="5105400"/>
          <a:ext cx="1211263" cy="1165225"/>
        </p:xfrm>
        <a:graphic>
          <a:graphicData uri="http://schemas.openxmlformats.org/presentationml/2006/ole">
            <p:oleObj spid="_x0000_s8195" name="Bitmap Image" r:id="rId5" imgW="1211685" imgH="1165961" progId="Paint.Picture">
              <p:embed/>
            </p:oleObj>
          </a:graphicData>
        </a:graphic>
      </p:graphicFrame>
      <p:graphicFrame>
        <p:nvGraphicFramePr>
          <p:cNvPr id="152585" name="Object 9"/>
          <p:cNvGraphicFramePr>
            <a:graphicFrameLocks noChangeAspect="1"/>
          </p:cNvGraphicFramePr>
          <p:nvPr/>
        </p:nvGraphicFramePr>
        <p:xfrm>
          <a:off x="2133600" y="3810000"/>
          <a:ext cx="1211263" cy="1165225"/>
        </p:xfrm>
        <a:graphic>
          <a:graphicData uri="http://schemas.openxmlformats.org/presentationml/2006/ole">
            <p:oleObj spid="_x0000_s8196" name="Bitmap Image" r:id="rId6" imgW="1211685" imgH="1165961" progId="Paint.Picture">
              <p:embed/>
            </p:oleObj>
          </a:graphicData>
        </a:graphic>
      </p:graphicFrame>
      <p:graphicFrame>
        <p:nvGraphicFramePr>
          <p:cNvPr id="152586" name="Object 10"/>
          <p:cNvGraphicFramePr>
            <a:graphicFrameLocks noChangeAspect="1"/>
          </p:cNvGraphicFramePr>
          <p:nvPr/>
        </p:nvGraphicFramePr>
        <p:xfrm>
          <a:off x="3048000" y="5105400"/>
          <a:ext cx="1211263" cy="1165225"/>
        </p:xfrm>
        <a:graphic>
          <a:graphicData uri="http://schemas.openxmlformats.org/presentationml/2006/ole">
            <p:oleObj spid="_x0000_s8197" name="Bitmap Image" r:id="rId7" imgW="1211685" imgH="1165961" progId="Paint.Picture">
              <p:embed/>
            </p:oleObj>
          </a:graphicData>
        </a:graphic>
      </p:graphicFrame>
      <p:sp>
        <p:nvSpPr>
          <p:cNvPr id="152587" name="Line 11"/>
          <p:cNvSpPr>
            <a:spLocks noChangeShapeType="1"/>
          </p:cNvSpPr>
          <p:nvPr/>
        </p:nvSpPr>
        <p:spPr bwMode="auto">
          <a:xfrm>
            <a:off x="1143000" y="2971800"/>
            <a:ext cx="0" cy="8382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2588" name="Line 12"/>
          <p:cNvSpPr>
            <a:spLocks noChangeShapeType="1"/>
          </p:cNvSpPr>
          <p:nvPr/>
        </p:nvSpPr>
        <p:spPr bwMode="auto">
          <a:xfrm>
            <a:off x="1828800" y="3048000"/>
            <a:ext cx="0" cy="20574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2589" name="Line 13"/>
          <p:cNvSpPr>
            <a:spLocks noChangeShapeType="1"/>
          </p:cNvSpPr>
          <p:nvPr/>
        </p:nvSpPr>
        <p:spPr bwMode="auto">
          <a:xfrm>
            <a:off x="2743200" y="2971800"/>
            <a:ext cx="0" cy="8382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2590" name="Line 14"/>
          <p:cNvSpPr>
            <a:spLocks noChangeShapeType="1"/>
          </p:cNvSpPr>
          <p:nvPr/>
        </p:nvSpPr>
        <p:spPr bwMode="auto">
          <a:xfrm>
            <a:off x="3657600" y="3048000"/>
            <a:ext cx="0" cy="20574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2591" name="Text Box 15"/>
          <p:cNvSpPr txBox="1">
            <a:spLocks noChangeArrowheads="1"/>
          </p:cNvSpPr>
          <p:nvPr/>
        </p:nvSpPr>
        <p:spPr bwMode="auto">
          <a:xfrm>
            <a:off x="381000" y="49530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52592" name="Text Box 16"/>
          <p:cNvSpPr txBox="1">
            <a:spLocks noChangeArrowheads="1"/>
          </p:cNvSpPr>
          <p:nvPr/>
        </p:nvSpPr>
        <p:spPr bwMode="auto">
          <a:xfrm>
            <a:off x="1447800" y="62484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2222</a:t>
            </a:r>
          </a:p>
        </p:txBody>
      </p:sp>
      <p:sp>
        <p:nvSpPr>
          <p:cNvPr id="152593" name="Text Box 17"/>
          <p:cNvSpPr txBox="1">
            <a:spLocks noChangeArrowheads="1"/>
          </p:cNvSpPr>
          <p:nvPr/>
        </p:nvSpPr>
        <p:spPr bwMode="auto">
          <a:xfrm>
            <a:off x="2362200" y="49530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52594" name="Text Box 18"/>
          <p:cNvSpPr txBox="1">
            <a:spLocks noChangeArrowheads="1"/>
          </p:cNvSpPr>
          <p:nvPr/>
        </p:nvSpPr>
        <p:spPr bwMode="auto">
          <a:xfrm>
            <a:off x="3276600" y="62484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4444</a:t>
            </a:r>
          </a:p>
        </p:txBody>
      </p:sp>
      <p:sp>
        <p:nvSpPr>
          <p:cNvPr id="152595" name="Text Box 19"/>
          <p:cNvSpPr txBox="1">
            <a:spLocks noChangeArrowheads="1"/>
          </p:cNvSpPr>
          <p:nvPr/>
        </p:nvSpPr>
        <p:spPr bwMode="auto">
          <a:xfrm>
            <a:off x="0" y="5486400"/>
            <a:ext cx="1219200" cy="674031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latin typeface="Tahoma" pitchFamily="34" charset="0"/>
              </a:rPr>
              <a:t>Abbreviated MAC addresses</a:t>
            </a:r>
          </a:p>
        </p:txBody>
      </p:sp>
      <p:graphicFrame>
        <p:nvGraphicFramePr>
          <p:cNvPr id="152596" name="Object 20"/>
          <p:cNvGraphicFramePr>
            <a:graphicFrameLocks noChangeAspect="1"/>
          </p:cNvGraphicFramePr>
          <p:nvPr/>
        </p:nvGraphicFramePr>
        <p:xfrm>
          <a:off x="4754563" y="990600"/>
          <a:ext cx="4389437" cy="746125"/>
        </p:xfrm>
        <a:graphic>
          <a:graphicData uri="http://schemas.openxmlformats.org/presentationml/2006/ole">
            <p:oleObj spid="_x0000_s8198" name="Bitmap Image" r:id="rId8" imgW="4389500" imgH="746667" progId="Paint.Picture">
              <p:embed/>
            </p:oleObj>
          </a:graphicData>
        </a:graphic>
      </p:graphicFrame>
      <p:sp>
        <p:nvSpPr>
          <p:cNvPr id="152597" name="Text Box 21"/>
          <p:cNvSpPr txBox="1">
            <a:spLocks noChangeArrowheads="1"/>
          </p:cNvSpPr>
          <p:nvPr/>
        </p:nvSpPr>
        <p:spPr bwMode="auto">
          <a:xfrm>
            <a:off x="6278563" y="167640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1111</a:t>
            </a:r>
          </a:p>
        </p:txBody>
      </p:sp>
      <p:sp>
        <p:nvSpPr>
          <p:cNvPr id="152598" name="Text Box 22"/>
          <p:cNvSpPr txBox="1">
            <a:spLocks noChangeArrowheads="1"/>
          </p:cNvSpPr>
          <p:nvPr/>
        </p:nvSpPr>
        <p:spPr bwMode="auto">
          <a:xfrm>
            <a:off x="5592763" y="167640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graphicFrame>
        <p:nvGraphicFramePr>
          <p:cNvPr id="152599" name="Object 23"/>
          <p:cNvGraphicFramePr>
            <a:graphicFrameLocks noChangeAspect="1"/>
          </p:cNvGraphicFramePr>
          <p:nvPr/>
        </p:nvGraphicFramePr>
        <p:xfrm>
          <a:off x="4754563" y="2025650"/>
          <a:ext cx="4389437" cy="746125"/>
        </p:xfrm>
        <a:graphic>
          <a:graphicData uri="http://schemas.openxmlformats.org/presentationml/2006/ole">
            <p:oleObj spid="_x0000_s8199" name="Bitmap Image" r:id="rId9" imgW="4389500" imgH="746667" progId="Paint.Picture">
              <p:embed/>
            </p:oleObj>
          </a:graphicData>
        </a:graphic>
      </p:graphicFrame>
      <p:sp>
        <p:nvSpPr>
          <p:cNvPr id="152600" name="Text Box 24"/>
          <p:cNvSpPr txBox="1">
            <a:spLocks noChangeArrowheads="1"/>
          </p:cNvSpPr>
          <p:nvPr/>
        </p:nvSpPr>
        <p:spPr bwMode="auto">
          <a:xfrm>
            <a:off x="6278563" y="271145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solidFill>
                  <a:srgbClr val="00FF00"/>
                </a:solidFill>
                <a:latin typeface="Tahoma" pitchFamily="34" charset="0"/>
              </a:rPr>
              <a:t>4444</a:t>
            </a:r>
          </a:p>
        </p:txBody>
      </p:sp>
      <p:sp>
        <p:nvSpPr>
          <p:cNvPr id="152601" name="Text Box 25"/>
          <p:cNvSpPr txBox="1">
            <a:spLocks noChangeArrowheads="1"/>
          </p:cNvSpPr>
          <p:nvPr/>
        </p:nvSpPr>
        <p:spPr bwMode="auto">
          <a:xfrm>
            <a:off x="5592763" y="271145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52602" name="Line 26"/>
          <p:cNvSpPr>
            <a:spLocks noChangeShapeType="1"/>
          </p:cNvSpPr>
          <p:nvPr/>
        </p:nvSpPr>
        <p:spPr bwMode="auto">
          <a:xfrm flipV="1">
            <a:off x="3581400" y="3200400"/>
            <a:ext cx="0" cy="609600"/>
          </a:xfrm>
          <a:prstGeom prst="line">
            <a:avLst/>
          </a:prstGeom>
          <a:noFill/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2603" name="Line 27"/>
          <p:cNvSpPr>
            <a:spLocks noChangeShapeType="1"/>
          </p:cNvSpPr>
          <p:nvPr/>
        </p:nvSpPr>
        <p:spPr bwMode="auto">
          <a:xfrm flipV="1">
            <a:off x="1219200" y="32004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2604" name="Line 28"/>
          <p:cNvSpPr>
            <a:spLocks noChangeShapeType="1"/>
          </p:cNvSpPr>
          <p:nvPr/>
        </p:nvSpPr>
        <p:spPr bwMode="auto">
          <a:xfrm>
            <a:off x="2209800" y="2743200"/>
            <a:ext cx="457200" cy="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2605" name="Line 29"/>
          <p:cNvSpPr>
            <a:spLocks noChangeShapeType="1"/>
          </p:cNvSpPr>
          <p:nvPr/>
        </p:nvSpPr>
        <p:spPr bwMode="auto">
          <a:xfrm flipH="1">
            <a:off x="2819400" y="2743200"/>
            <a:ext cx="457200" cy="0"/>
          </a:xfrm>
          <a:prstGeom prst="line">
            <a:avLst/>
          </a:prstGeom>
          <a:noFill/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2606" name="Line 30"/>
          <p:cNvSpPr>
            <a:spLocks noChangeShapeType="1"/>
          </p:cNvSpPr>
          <p:nvPr/>
        </p:nvSpPr>
        <p:spPr bwMode="auto">
          <a:xfrm>
            <a:off x="2667000" y="3505200"/>
            <a:ext cx="0" cy="3048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2607" name="Line 31"/>
          <p:cNvSpPr>
            <a:spLocks noChangeShapeType="1"/>
          </p:cNvSpPr>
          <p:nvPr/>
        </p:nvSpPr>
        <p:spPr bwMode="auto">
          <a:xfrm flipH="1">
            <a:off x="2667000" y="3124200"/>
            <a:ext cx="0" cy="304800"/>
          </a:xfrm>
          <a:prstGeom prst="line">
            <a:avLst/>
          </a:prstGeom>
          <a:noFill/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2608" name="Text Box 32"/>
          <p:cNvSpPr txBox="1">
            <a:spLocks noChangeArrowheads="1"/>
          </p:cNvSpPr>
          <p:nvPr/>
        </p:nvSpPr>
        <p:spPr bwMode="auto">
          <a:xfrm>
            <a:off x="0" y="0"/>
            <a:ext cx="381000" cy="4247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cs typeface="Times New Roman" pitchFamily="18" charset="0"/>
              </a:rPr>
              <a:t>•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763000" cy="685800"/>
          </a:xfrm>
        </p:spPr>
        <p:txBody>
          <a:bodyPr/>
          <a:lstStyle/>
          <a:p>
            <a:pPr rtl="0"/>
            <a:r>
              <a:rPr lang="en-US" sz="2400"/>
              <a:t>Collision Domains</a:t>
            </a:r>
          </a:p>
        </p:txBody>
      </p:sp>
      <p:pic>
        <p:nvPicPr>
          <p:cNvPr id="153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460625"/>
            <a:ext cx="89154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152400" y="990600"/>
            <a:ext cx="45720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b="1">
                <a:latin typeface="Tahoma" pitchFamily="34" charset="0"/>
              </a:rPr>
              <a:t>Source Address Table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  <a:r>
              <a:rPr lang="en-US" sz="1600">
                <a:latin typeface="Tahoma" pitchFamily="34" charset="0"/>
              </a:rPr>
              <a:t>    </a:t>
            </a: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>
                <a:latin typeface="Tahoma" pitchFamily="34" charset="0"/>
              </a:rPr>
              <a:t> </a:t>
            </a:r>
            <a:r>
              <a:rPr lang="en-US" sz="1600" b="1">
                <a:latin typeface="Tahoma" pitchFamily="34" charset="0"/>
              </a:rPr>
              <a:t>1       1111                     6       3333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b="1">
                <a:latin typeface="Tahoma" pitchFamily="34" charset="0"/>
              </a:rPr>
              <a:t> 9       4444</a:t>
            </a:r>
            <a:endParaRPr lang="en-US" sz="1600">
              <a:latin typeface="Tahoma" pitchFamily="34" charset="0"/>
            </a:endParaRPr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29200" y="2743200"/>
            <a:ext cx="4114800" cy="4114800"/>
          </a:xfrm>
          <a:solidFill>
            <a:schemeClr val="bg1"/>
          </a:solidFill>
          <a:ln/>
        </p:spPr>
        <p:txBody>
          <a:bodyPr/>
          <a:lstStyle/>
          <a:p>
            <a:pPr algn="l" rtl="0"/>
            <a:endParaRPr lang="en-US" sz="2000"/>
          </a:p>
          <a:p>
            <a:pPr algn="l" rtl="0"/>
            <a:r>
              <a:rPr lang="en-US" sz="2000"/>
              <a:t>When there is only one device on a switch port, the collision domain is only between the PC and the switch.  (Cisco curriculum is inaccurate on this point.)</a:t>
            </a:r>
          </a:p>
          <a:p>
            <a:pPr algn="l" rtl="0"/>
            <a:r>
              <a:rPr lang="en-US" sz="2000"/>
              <a:t>With a </a:t>
            </a:r>
            <a:r>
              <a:rPr lang="en-US" sz="2000" b="1">
                <a:solidFill>
                  <a:srgbClr val="FF0000"/>
                </a:solidFill>
              </a:rPr>
              <a:t>full-duplex</a:t>
            </a:r>
            <a:r>
              <a:rPr lang="en-US" sz="2000"/>
              <a:t> PC and switch port, there will be no collision, since the devices and the medium can send and receive at the same time.</a:t>
            </a:r>
          </a:p>
        </p:txBody>
      </p:sp>
      <p:sp>
        <p:nvSpPr>
          <p:cNvPr id="153606" name="Text Box 6"/>
          <p:cNvSpPr txBox="1">
            <a:spLocks noChangeArrowheads="1"/>
          </p:cNvSpPr>
          <p:nvPr/>
        </p:nvSpPr>
        <p:spPr bwMode="auto">
          <a:xfrm>
            <a:off x="76200" y="2362200"/>
            <a:ext cx="1143000" cy="36933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  <a:latin typeface="Tahoma" pitchFamily="34" charset="0"/>
              </a:rPr>
              <a:t>switch</a:t>
            </a:r>
          </a:p>
        </p:txBody>
      </p:sp>
      <p:graphicFrame>
        <p:nvGraphicFramePr>
          <p:cNvPr id="153607" name="Object 7"/>
          <p:cNvGraphicFramePr>
            <a:graphicFrameLocks noChangeAspect="1"/>
          </p:cNvGraphicFramePr>
          <p:nvPr/>
        </p:nvGraphicFramePr>
        <p:xfrm>
          <a:off x="152400" y="3810000"/>
          <a:ext cx="1211263" cy="1165225"/>
        </p:xfrm>
        <a:graphic>
          <a:graphicData uri="http://schemas.openxmlformats.org/presentationml/2006/ole">
            <p:oleObj spid="_x0000_s9218" name="Bitmap Image" r:id="rId4" imgW="1211685" imgH="1165961" progId="Paint.Picture">
              <p:embed/>
            </p:oleObj>
          </a:graphicData>
        </a:graphic>
      </p:graphicFrame>
      <p:graphicFrame>
        <p:nvGraphicFramePr>
          <p:cNvPr id="153608" name="Object 8"/>
          <p:cNvGraphicFramePr>
            <a:graphicFrameLocks noChangeAspect="1"/>
          </p:cNvGraphicFramePr>
          <p:nvPr/>
        </p:nvGraphicFramePr>
        <p:xfrm>
          <a:off x="1219200" y="5105400"/>
          <a:ext cx="1211263" cy="1165225"/>
        </p:xfrm>
        <a:graphic>
          <a:graphicData uri="http://schemas.openxmlformats.org/presentationml/2006/ole">
            <p:oleObj spid="_x0000_s9219" name="Bitmap Image" r:id="rId5" imgW="1211685" imgH="1165961" progId="Paint.Picture">
              <p:embed/>
            </p:oleObj>
          </a:graphicData>
        </a:graphic>
      </p:graphicFrame>
      <p:graphicFrame>
        <p:nvGraphicFramePr>
          <p:cNvPr id="153609" name="Object 9"/>
          <p:cNvGraphicFramePr>
            <a:graphicFrameLocks noChangeAspect="1"/>
          </p:cNvGraphicFramePr>
          <p:nvPr/>
        </p:nvGraphicFramePr>
        <p:xfrm>
          <a:off x="2133600" y="3810000"/>
          <a:ext cx="1211263" cy="1165225"/>
        </p:xfrm>
        <a:graphic>
          <a:graphicData uri="http://schemas.openxmlformats.org/presentationml/2006/ole">
            <p:oleObj spid="_x0000_s9220" name="Bitmap Image" r:id="rId6" imgW="1211685" imgH="1165961" progId="Paint.Picture">
              <p:embed/>
            </p:oleObj>
          </a:graphicData>
        </a:graphic>
      </p:graphicFrame>
      <p:graphicFrame>
        <p:nvGraphicFramePr>
          <p:cNvPr id="153610" name="Object 10"/>
          <p:cNvGraphicFramePr>
            <a:graphicFrameLocks noChangeAspect="1"/>
          </p:cNvGraphicFramePr>
          <p:nvPr/>
        </p:nvGraphicFramePr>
        <p:xfrm>
          <a:off x="3048000" y="5105400"/>
          <a:ext cx="1211263" cy="1165225"/>
        </p:xfrm>
        <a:graphic>
          <a:graphicData uri="http://schemas.openxmlformats.org/presentationml/2006/ole">
            <p:oleObj spid="_x0000_s9221" name="Bitmap Image" r:id="rId7" imgW="1211685" imgH="1165961" progId="Paint.Picture">
              <p:embed/>
            </p:oleObj>
          </a:graphicData>
        </a:graphic>
      </p:graphicFrame>
      <p:sp>
        <p:nvSpPr>
          <p:cNvPr id="153611" name="Line 11"/>
          <p:cNvSpPr>
            <a:spLocks noChangeShapeType="1"/>
          </p:cNvSpPr>
          <p:nvPr/>
        </p:nvSpPr>
        <p:spPr bwMode="auto">
          <a:xfrm>
            <a:off x="1143000" y="2971800"/>
            <a:ext cx="0" cy="8382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3612" name="Line 12"/>
          <p:cNvSpPr>
            <a:spLocks noChangeShapeType="1"/>
          </p:cNvSpPr>
          <p:nvPr/>
        </p:nvSpPr>
        <p:spPr bwMode="auto">
          <a:xfrm>
            <a:off x="1828800" y="3048000"/>
            <a:ext cx="0" cy="20574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3613" name="Line 13"/>
          <p:cNvSpPr>
            <a:spLocks noChangeShapeType="1"/>
          </p:cNvSpPr>
          <p:nvPr/>
        </p:nvSpPr>
        <p:spPr bwMode="auto">
          <a:xfrm>
            <a:off x="2743200" y="2971800"/>
            <a:ext cx="0" cy="8382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3614" name="Line 14"/>
          <p:cNvSpPr>
            <a:spLocks noChangeShapeType="1"/>
          </p:cNvSpPr>
          <p:nvPr/>
        </p:nvSpPr>
        <p:spPr bwMode="auto">
          <a:xfrm>
            <a:off x="3657600" y="3048000"/>
            <a:ext cx="0" cy="20574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3615" name="Text Box 15"/>
          <p:cNvSpPr txBox="1">
            <a:spLocks noChangeArrowheads="1"/>
          </p:cNvSpPr>
          <p:nvPr/>
        </p:nvSpPr>
        <p:spPr bwMode="auto">
          <a:xfrm>
            <a:off x="381000" y="49530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53616" name="Text Box 16"/>
          <p:cNvSpPr txBox="1">
            <a:spLocks noChangeArrowheads="1"/>
          </p:cNvSpPr>
          <p:nvPr/>
        </p:nvSpPr>
        <p:spPr bwMode="auto">
          <a:xfrm>
            <a:off x="1447800" y="62484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2222</a:t>
            </a:r>
          </a:p>
        </p:txBody>
      </p:sp>
      <p:sp>
        <p:nvSpPr>
          <p:cNvPr id="153617" name="Text Box 17"/>
          <p:cNvSpPr txBox="1">
            <a:spLocks noChangeArrowheads="1"/>
          </p:cNvSpPr>
          <p:nvPr/>
        </p:nvSpPr>
        <p:spPr bwMode="auto">
          <a:xfrm>
            <a:off x="2362200" y="49530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53618" name="Text Box 18"/>
          <p:cNvSpPr txBox="1">
            <a:spLocks noChangeArrowheads="1"/>
          </p:cNvSpPr>
          <p:nvPr/>
        </p:nvSpPr>
        <p:spPr bwMode="auto">
          <a:xfrm>
            <a:off x="3276600" y="62484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4444</a:t>
            </a:r>
          </a:p>
        </p:txBody>
      </p:sp>
      <p:sp>
        <p:nvSpPr>
          <p:cNvPr id="153619" name="Text Box 19"/>
          <p:cNvSpPr txBox="1">
            <a:spLocks noChangeArrowheads="1"/>
          </p:cNvSpPr>
          <p:nvPr/>
        </p:nvSpPr>
        <p:spPr bwMode="auto">
          <a:xfrm>
            <a:off x="0" y="5486400"/>
            <a:ext cx="1219200" cy="674031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latin typeface="Tahoma" pitchFamily="34" charset="0"/>
              </a:rPr>
              <a:t>Abbreviated MAC addresses</a:t>
            </a:r>
          </a:p>
        </p:txBody>
      </p:sp>
      <p:graphicFrame>
        <p:nvGraphicFramePr>
          <p:cNvPr id="153620" name="Object 20"/>
          <p:cNvGraphicFramePr>
            <a:graphicFrameLocks noChangeAspect="1"/>
          </p:cNvGraphicFramePr>
          <p:nvPr/>
        </p:nvGraphicFramePr>
        <p:xfrm>
          <a:off x="4754563" y="990600"/>
          <a:ext cx="4389437" cy="746125"/>
        </p:xfrm>
        <a:graphic>
          <a:graphicData uri="http://schemas.openxmlformats.org/presentationml/2006/ole">
            <p:oleObj spid="_x0000_s9222" name="Bitmap Image" r:id="rId8" imgW="4389500" imgH="746667" progId="Paint.Picture">
              <p:embed/>
            </p:oleObj>
          </a:graphicData>
        </a:graphic>
      </p:graphicFrame>
      <p:sp>
        <p:nvSpPr>
          <p:cNvPr id="153621" name="Text Box 21"/>
          <p:cNvSpPr txBox="1">
            <a:spLocks noChangeArrowheads="1"/>
          </p:cNvSpPr>
          <p:nvPr/>
        </p:nvSpPr>
        <p:spPr bwMode="auto">
          <a:xfrm>
            <a:off x="6278563" y="167640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1111</a:t>
            </a:r>
          </a:p>
        </p:txBody>
      </p:sp>
      <p:sp>
        <p:nvSpPr>
          <p:cNvPr id="153622" name="Text Box 22"/>
          <p:cNvSpPr txBox="1">
            <a:spLocks noChangeArrowheads="1"/>
          </p:cNvSpPr>
          <p:nvPr/>
        </p:nvSpPr>
        <p:spPr bwMode="auto">
          <a:xfrm>
            <a:off x="5592763" y="167640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graphicFrame>
        <p:nvGraphicFramePr>
          <p:cNvPr id="153623" name="Object 23"/>
          <p:cNvGraphicFramePr>
            <a:graphicFrameLocks noChangeAspect="1"/>
          </p:cNvGraphicFramePr>
          <p:nvPr/>
        </p:nvGraphicFramePr>
        <p:xfrm>
          <a:off x="4754563" y="2025650"/>
          <a:ext cx="4389437" cy="746125"/>
        </p:xfrm>
        <a:graphic>
          <a:graphicData uri="http://schemas.openxmlformats.org/presentationml/2006/ole">
            <p:oleObj spid="_x0000_s9223" name="Bitmap Image" r:id="rId9" imgW="4389500" imgH="746667" progId="Paint.Picture">
              <p:embed/>
            </p:oleObj>
          </a:graphicData>
        </a:graphic>
      </p:graphicFrame>
      <p:sp>
        <p:nvSpPr>
          <p:cNvPr id="153624" name="Text Box 24"/>
          <p:cNvSpPr txBox="1">
            <a:spLocks noChangeArrowheads="1"/>
          </p:cNvSpPr>
          <p:nvPr/>
        </p:nvSpPr>
        <p:spPr bwMode="auto">
          <a:xfrm>
            <a:off x="6278563" y="271145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solidFill>
                  <a:srgbClr val="00FF00"/>
                </a:solidFill>
                <a:latin typeface="Tahoma" pitchFamily="34" charset="0"/>
              </a:rPr>
              <a:t>4444</a:t>
            </a:r>
          </a:p>
        </p:txBody>
      </p:sp>
      <p:sp>
        <p:nvSpPr>
          <p:cNvPr id="153625" name="Text Box 25"/>
          <p:cNvSpPr txBox="1">
            <a:spLocks noChangeArrowheads="1"/>
          </p:cNvSpPr>
          <p:nvPr/>
        </p:nvSpPr>
        <p:spPr bwMode="auto">
          <a:xfrm>
            <a:off x="5592763" y="271145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53626" name="Oval 26"/>
          <p:cNvSpPr>
            <a:spLocks noChangeArrowheads="1"/>
          </p:cNvSpPr>
          <p:nvPr/>
        </p:nvSpPr>
        <p:spPr bwMode="auto">
          <a:xfrm>
            <a:off x="762000" y="2667000"/>
            <a:ext cx="685800" cy="1295400"/>
          </a:xfrm>
          <a:prstGeom prst="ellipse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ar-SA"/>
          </a:p>
        </p:txBody>
      </p:sp>
      <p:sp>
        <p:nvSpPr>
          <p:cNvPr id="153627" name="Oval 27"/>
          <p:cNvSpPr>
            <a:spLocks noChangeArrowheads="1"/>
          </p:cNvSpPr>
          <p:nvPr/>
        </p:nvSpPr>
        <p:spPr bwMode="auto">
          <a:xfrm>
            <a:off x="2438400" y="2667000"/>
            <a:ext cx="685800" cy="1295400"/>
          </a:xfrm>
          <a:prstGeom prst="ellipse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ar-SA"/>
          </a:p>
        </p:txBody>
      </p:sp>
      <p:sp>
        <p:nvSpPr>
          <p:cNvPr id="153628" name="Oval 28"/>
          <p:cNvSpPr>
            <a:spLocks noChangeArrowheads="1"/>
          </p:cNvSpPr>
          <p:nvPr/>
        </p:nvSpPr>
        <p:spPr bwMode="auto">
          <a:xfrm>
            <a:off x="1524000" y="2590800"/>
            <a:ext cx="685800" cy="2590800"/>
          </a:xfrm>
          <a:prstGeom prst="ellipse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ar-SA"/>
          </a:p>
        </p:txBody>
      </p:sp>
      <p:sp>
        <p:nvSpPr>
          <p:cNvPr id="153629" name="Oval 29"/>
          <p:cNvSpPr>
            <a:spLocks noChangeArrowheads="1"/>
          </p:cNvSpPr>
          <p:nvPr/>
        </p:nvSpPr>
        <p:spPr bwMode="auto">
          <a:xfrm>
            <a:off x="3352800" y="2590800"/>
            <a:ext cx="685800" cy="2590800"/>
          </a:xfrm>
          <a:prstGeom prst="ellipse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ar-SA"/>
          </a:p>
        </p:txBody>
      </p:sp>
      <p:sp>
        <p:nvSpPr>
          <p:cNvPr id="153630" name="Text Box 30"/>
          <p:cNvSpPr txBox="1">
            <a:spLocks noChangeArrowheads="1"/>
          </p:cNvSpPr>
          <p:nvPr/>
        </p:nvSpPr>
        <p:spPr bwMode="auto">
          <a:xfrm>
            <a:off x="1676400" y="1981200"/>
            <a:ext cx="2971800" cy="42473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latin typeface="Tahoma" pitchFamily="34" charset="0"/>
              </a:rPr>
              <a:t>Collision Domains</a:t>
            </a:r>
          </a:p>
        </p:txBody>
      </p:sp>
      <p:sp>
        <p:nvSpPr>
          <p:cNvPr id="153631" name="Line 31"/>
          <p:cNvSpPr>
            <a:spLocks noChangeShapeType="1"/>
          </p:cNvSpPr>
          <p:nvPr/>
        </p:nvSpPr>
        <p:spPr bwMode="auto">
          <a:xfrm flipV="1">
            <a:off x="2667000" y="32004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3632" name="Text Box 32"/>
          <p:cNvSpPr txBox="1">
            <a:spLocks noChangeArrowheads="1"/>
          </p:cNvSpPr>
          <p:nvPr/>
        </p:nvSpPr>
        <p:spPr bwMode="auto">
          <a:xfrm>
            <a:off x="0" y="0"/>
            <a:ext cx="381000" cy="4247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cs typeface="Times New Roman" pitchFamily="18" charset="0"/>
              </a:rPr>
              <a:t>•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763000" cy="685800"/>
          </a:xfrm>
        </p:spPr>
        <p:txBody>
          <a:bodyPr/>
          <a:lstStyle/>
          <a:p>
            <a:pPr rtl="0"/>
            <a:r>
              <a:rPr lang="en-US" sz="2400"/>
              <a:t>Other Information</a:t>
            </a:r>
          </a:p>
        </p:txBody>
      </p:sp>
      <p:pic>
        <p:nvPicPr>
          <p:cNvPr id="154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460625"/>
            <a:ext cx="89154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4628" name="Rectangle 4"/>
          <p:cNvSpPr>
            <a:spLocks noChangeArrowheads="1"/>
          </p:cNvSpPr>
          <p:nvPr/>
        </p:nvSpPr>
        <p:spPr bwMode="auto">
          <a:xfrm>
            <a:off x="152400" y="990600"/>
            <a:ext cx="45720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b="1">
                <a:latin typeface="Tahoma" pitchFamily="34" charset="0"/>
              </a:rPr>
              <a:t>Source Address Table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  <a:r>
              <a:rPr lang="en-US" sz="1600">
                <a:latin typeface="Tahoma" pitchFamily="34" charset="0"/>
              </a:rPr>
              <a:t>    </a:t>
            </a: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>
                <a:latin typeface="Tahoma" pitchFamily="34" charset="0"/>
              </a:rPr>
              <a:t> </a:t>
            </a:r>
            <a:r>
              <a:rPr lang="en-US" sz="1600" b="1">
                <a:latin typeface="Tahoma" pitchFamily="34" charset="0"/>
              </a:rPr>
              <a:t>1       1111                     6       3333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b="1">
                <a:latin typeface="Tahoma" pitchFamily="34" charset="0"/>
              </a:rPr>
              <a:t> 9       4444</a:t>
            </a:r>
            <a:endParaRPr lang="en-US" sz="1600">
              <a:latin typeface="Tahoma" pitchFamily="34" charset="0"/>
            </a:endParaRPr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29200" y="1828800"/>
            <a:ext cx="4114800" cy="5029200"/>
          </a:xfrm>
          <a:solidFill>
            <a:schemeClr val="bg1"/>
          </a:solidFill>
          <a:ln/>
        </p:spPr>
        <p:txBody>
          <a:bodyPr/>
          <a:lstStyle/>
          <a:p>
            <a:pPr algn="l" rtl="0"/>
            <a:r>
              <a:rPr lang="en-US" sz="1800"/>
              <a:t>How long are addresses kept in the Source Address Table?</a:t>
            </a:r>
          </a:p>
          <a:p>
            <a:pPr lvl="1" algn="l" rtl="0"/>
            <a:r>
              <a:rPr lang="en-US" sz="1800"/>
              <a:t>5 minutes is common on most vendor switches.</a:t>
            </a:r>
          </a:p>
          <a:p>
            <a:pPr algn="l" rtl="0"/>
            <a:r>
              <a:rPr lang="en-US" sz="1800"/>
              <a:t>How do computers know the Destination MAC address?</a:t>
            </a:r>
          </a:p>
          <a:p>
            <a:pPr lvl="2" algn="l" rtl="0"/>
            <a:r>
              <a:rPr lang="en-US" sz="1800"/>
              <a:t>ARP Caches and ARP Requests </a:t>
            </a:r>
          </a:p>
          <a:p>
            <a:pPr algn="l" rtl="0"/>
            <a:r>
              <a:rPr lang="en-US" sz="1800"/>
              <a:t>How many addresses can be kept in the table?</a:t>
            </a:r>
          </a:p>
          <a:p>
            <a:pPr lvl="1" algn="l" rtl="0"/>
            <a:r>
              <a:rPr lang="en-US" sz="1800"/>
              <a:t>Depends on the size of the cache, but 1,024 addresses is common.</a:t>
            </a:r>
          </a:p>
          <a:p>
            <a:pPr algn="l" rtl="0"/>
            <a:r>
              <a:rPr lang="en-US" sz="1800"/>
              <a:t>What about Layer 2 broadcasts?</a:t>
            </a:r>
          </a:p>
          <a:p>
            <a:pPr lvl="1" algn="l" rtl="0"/>
            <a:r>
              <a:rPr lang="en-US" sz="1800"/>
              <a:t>Layer 2 broadcasts (DA = all 1’s) is flooded out all ports.</a:t>
            </a:r>
          </a:p>
        </p:txBody>
      </p:sp>
      <p:sp>
        <p:nvSpPr>
          <p:cNvPr id="154630" name="Text Box 6"/>
          <p:cNvSpPr txBox="1">
            <a:spLocks noChangeArrowheads="1"/>
          </p:cNvSpPr>
          <p:nvPr/>
        </p:nvSpPr>
        <p:spPr bwMode="auto">
          <a:xfrm>
            <a:off x="76200" y="2362200"/>
            <a:ext cx="1143000" cy="36933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  <a:latin typeface="Tahoma" pitchFamily="34" charset="0"/>
              </a:rPr>
              <a:t>switch</a:t>
            </a:r>
          </a:p>
        </p:txBody>
      </p:sp>
      <p:graphicFrame>
        <p:nvGraphicFramePr>
          <p:cNvPr id="154631" name="Object 7"/>
          <p:cNvGraphicFramePr>
            <a:graphicFrameLocks noChangeAspect="1"/>
          </p:cNvGraphicFramePr>
          <p:nvPr/>
        </p:nvGraphicFramePr>
        <p:xfrm>
          <a:off x="152400" y="3810000"/>
          <a:ext cx="1211263" cy="1165225"/>
        </p:xfrm>
        <a:graphic>
          <a:graphicData uri="http://schemas.openxmlformats.org/presentationml/2006/ole">
            <p:oleObj spid="_x0000_s10242" name="Bitmap Image" r:id="rId4" imgW="1211685" imgH="1165961" progId="Paint.Picture">
              <p:embed/>
            </p:oleObj>
          </a:graphicData>
        </a:graphic>
      </p:graphicFrame>
      <p:graphicFrame>
        <p:nvGraphicFramePr>
          <p:cNvPr id="154632" name="Object 8"/>
          <p:cNvGraphicFramePr>
            <a:graphicFrameLocks noChangeAspect="1"/>
          </p:cNvGraphicFramePr>
          <p:nvPr/>
        </p:nvGraphicFramePr>
        <p:xfrm>
          <a:off x="1219200" y="5105400"/>
          <a:ext cx="1211263" cy="1165225"/>
        </p:xfrm>
        <a:graphic>
          <a:graphicData uri="http://schemas.openxmlformats.org/presentationml/2006/ole">
            <p:oleObj spid="_x0000_s10243" name="Bitmap Image" r:id="rId5" imgW="1211685" imgH="1165961" progId="Paint.Picture">
              <p:embed/>
            </p:oleObj>
          </a:graphicData>
        </a:graphic>
      </p:graphicFrame>
      <p:graphicFrame>
        <p:nvGraphicFramePr>
          <p:cNvPr id="154633" name="Object 9"/>
          <p:cNvGraphicFramePr>
            <a:graphicFrameLocks noChangeAspect="1"/>
          </p:cNvGraphicFramePr>
          <p:nvPr/>
        </p:nvGraphicFramePr>
        <p:xfrm>
          <a:off x="2133600" y="3810000"/>
          <a:ext cx="1211263" cy="1165225"/>
        </p:xfrm>
        <a:graphic>
          <a:graphicData uri="http://schemas.openxmlformats.org/presentationml/2006/ole">
            <p:oleObj spid="_x0000_s10244" name="Bitmap Image" r:id="rId6" imgW="1211685" imgH="1165961" progId="Paint.Picture">
              <p:embed/>
            </p:oleObj>
          </a:graphicData>
        </a:graphic>
      </p:graphicFrame>
      <p:graphicFrame>
        <p:nvGraphicFramePr>
          <p:cNvPr id="154634" name="Object 10"/>
          <p:cNvGraphicFramePr>
            <a:graphicFrameLocks noChangeAspect="1"/>
          </p:cNvGraphicFramePr>
          <p:nvPr/>
        </p:nvGraphicFramePr>
        <p:xfrm>
          <a:off x="3048000" y="5105400"/>
          <a:ext cx="1211263" cy="1165225"/>
        </p:xfrm>
        <a:graphic>
          <a:graphicData uri="http://schemas.openxmlformats.org/presentationml/2006/ole">
            <p:oleObj spid="_x0000_s10245" name="Bitmap Image" r:id="rId7" imgW="1211685" imgH="1165961" progId="Paint.Picture">
              <p:embed/>
            </p:oleObj>
          </a:graphicData>
        </a:graphic>
      </p:graphicFrame>
      <p:sp>
        <p:nvSpPr>
          <p:cNvPr id="154635" name="Line 11"/>
          <p:cNvSpPr>
            <a:spLocks noChangeShapeType="1"/>
          </p:cNvSpPr>
          <p:nvPr/>
        </p:nvSpPr>
        <p:spPr bwMode="auto">
          <a:xfrm>
            <a:off x="1143000" y="2971800"/>
            <a:ext cx="0" cy="8382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4636" name="Line 12"/>
          <p:cNvSpPr>
            <a:spLocks noChangeShapeType="1"/>
          </p:cNvSpPr>
          <p:nvPr/>
        </p:nvSpPr>
        <p:spPr bwMode="auto">
          <a:xfrm>
            <a:off x="1828800" y="3048000"/>
            <a:ext cx="0" cy="20574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4637" name="Line 13"/>
          <p:cNvSpPr>
            <a:spLocks noChangeShapeType="1"/>
          </p:cNvSpPr>
          <p:nvPr/>
        </p:nvSpPr>
        <p:spPr bwMode="auto">
          <a:xfrm>
            <a:off x="2743200" y="2971800"/>
            <a:ext cx="0" cy="8382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4638" name="Line 14"/>
          <p:cNvSpPr>
            <a:spLocks noChangeShapeType="1"/>
          </p:cNvSpPr>
          <p:nvPr/>
        </p:nvSpPr>
        <p:spPr bwMode="auto">
          <a:xfrm>
            <a:off x="3657600" y="3048000"/>
            <a:ext cx="0" cy="20574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4639" name="Text Box 15"/>
          <p:cNvSpPr txBox="1">
            <a:spLocks noChangeArrowheads="1"/>
          </p:cNvSpPr>
          <p:nvPr/>
        </p:nvSpPr>
        <p:spPr bwMode="auto">
          <a:xfrm>
            <a:off x="381000" y="49530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54640" name="Text Box 16"/>
          <p:cNvSpPr txBox="1">
            <a:spLocks noChangeArrowheads="1"/>
          </p:cNvSpPr>
          <p:nvPr/>
        </p:nvSpPr>
        <p:spPr bwMode="auto">
          <a:xfrm>
            <a:off x="1447800" y="62484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2222</a:t>
            </a:r>
          </a:p>
        </p:txBody>
      </p:sp>
      <p:sp>
        <p:nvSpPr>
          <p:cNvPr id="154641" name="Text Box 17"/>
          <p:cNvSpPr txBox="1">
            <a:spLocks noChangeArrowheads="1"/>
          </p:cNvSpPr>
          <p:nvPr/>
        </p:nvSpPr>
        <p:spPr bwMode="auto">
          <a:xfrm>
            <a:off x="2362200" y="49530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54642" name="Text Box 18"/>
          <p:cNvSpPr txBox="1">
            <a:spLocks noChangeArrowheads="1"/>
          </p:cNvSpPr>
          <p:nvPr/>
        </p:nvSpPr>
        <p:spPr bwMode="auto">
          <a:xfrm>
            <a:off x="3276600" y="62484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4444</a:t>
            </a:r>
          </a:p>
        </p:txBody>
      </p:sp>
      <p:sp>
        <p:nvSpPr>
          <p:cNvPr id="154643" name="Text Box 19"/>
          <p:cNvSpPr txBox="1">
            <a:spLocks noChangeArrowheads="1"/>
          </p:cNvSpPr>
          <p:nvPr/>
        </p:nvSpPr>
        <p:spPr bwMode="auto">
          <a:xfrm>
            <a:off x="0" y="5486400"/>
            <a:ext cx="1219200" cy="674031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latin typeface="Tahoma" pitchFamily="34" charset="0"/>
              </a:rPr>
              <a:t>Abbreviated MAC addresses</a:t>
            </a:r>
          </a:p>
        </p:txBody>
      </p:sp>
      <p:graphicFrame>
        <p:nvGraphicFramePr>
          <p:cNvPr id="154644" name="Object 20"/>
          <p:cNvGraphicFramePr>
            <a:graphicFrameLocks noChangeAspect="1"/>
          </p:cNvGraphicFramePr>
          <p:nvPr/>
        </p:nvGraphicFramePr>
        <p:xfrm>
          <a:off x="4754563" y="990600"/>
          <a:ext cx="4389437" cy="746125"/>
        </p:xfrm>
        <a:graphic>
          <a:graphicData uri="http://schemas.openxmlformats.org/presentationml/2006/ole">
            <p:oleObj spid="_x0000_s10246" name="Bitmap Image" r:id="rId8" imgW="4389500" imgH="746667" progId="Paint.Picture">
              <p:embed/>
            </p:oleObj>
          </a:graphicData>
        </a:graphic>
      </p:graphicFrame>
      <p:sp>
        <p:nvSpPr>
          <p:cNvPr id="154645" name="Text Box 21"/>
          <p:cNvSpPr txBox="1">
            <a:spLocks noChangeArrowheads="1"/>
          </p:cNvSpPr>
          <p:nvPr/>
        </p:nvSpPr>
        <p:spPr bwMode="auto">
          <a:xfrm>
            <a:off x="0" y="0"/>
            <a:ext cx="381000" cy="4247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cs typeface="Times New Roman" pitchFamily="18" charset="0"/>
              </a:rPr>
              <a:t>•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dirty="0" smtClean="0">
                <a:latin typeface="Arial" charset="0"/>
              </a:rPr>
              <a:t>Objectives</a:t>
            </a:r>
            <a:endParaRPr lang="en-US" dirty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3109" y="1943100"/>
            <a:ext cx="8733677" cy="4756957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In this chapter, you will learn to</a:t>
            </a:r>
            <a:r>
              <a:rPr lang="en-US" dirty="0" smtClean="0"/>
              <a:t>:</a:t>
            </a:r>
          </a:p>
          <a:p>
            <a:pPr algn="l" rtl="0"/>
            <a:r>
              <a:rPr lang="en-US" dirty="0" smtClean="0"/>
              <a:t>Describe the operation of the Ethernet </a:t>
            </a:r>
            <a:r>
              <a:rPr lang="en-US" dirty="0" err="1" smtClean="0"/>
              <a:t>sublayers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Identify the major fields of the Ethernet frame.</a:t>
            </a:r>
          </a:p>
          <a:p>
            <a:pPr algn="l" rtl="0"/>
            <a:r>
              <a:rPr lang="en-US" dirty="0" smtClean="0"/>
              <a:t>Describe the purpose and characteristics of the Ethernet MAC address.</a:t>
            </a:r>
          </a:p>
          <a:p>
            <a:pPr algn="l" rtl="0"/>
            <a:r>
              <a:rPr lang="en-US" dirty="0" smtClean="0"/>
              <a:t>ARP</a:t>
            </a:r>
          </a:p>
          <a:p>
            <a:pPr algn="l" rtl="0"/>
            <a:r>
              <a:rPr lang="en-US" dirty="0" smtClean="0"/>
              <a:t>Arp issues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ea typeface="ＭＳ Ｐゴシック" charset="0"/>
              </a:rPr>
              <a:t>The Address Learning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ea typeface="ＭＳ Ｐゴシック" charset="0"/>
              </a:rPr>
              <a:t>Function </a:t>
            </a:r>
            <a:b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ea typeface="ＭＳ Ｐゴシック" charset="0"/>
              </a:rPr>
            </a:b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ea typeface="ＭＳ Ｐゴシック" charset="0"/>
              </a:rPr>
              <a:t>Example#2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1337" y="2387665"/>
            <a:ext cx="7047186" cy="2888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533400"/>
            <a:ext cx="8478838" cy="571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28600"/>
            <a:ext cx="8382000" cy="6400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04800"/>
            <a:ext cx="8372475" cy="6172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What happens here?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70600" y="2379663"/>
            <a:ext cx="2844800" cy="4173537"/>
          </a:xfrm>
        </p:spPr>
        <p:txBody>
          <a:bodyPr/>
          <a:lstStyle/>
          <a:p>
            <a:pPr algn="l" rtl="0"/>
            <a:r>
              <a:rPr lang="en-US" sz="2000"/>
              <a:t>Notice the Source Address Table has multiple entries for port #1.</a:t>
            </a:r>
          </a:p>
          <a:p>
            <a:pPr algn="l" rtl="0"/>
            <a:endParaRPr lang="en-US" sz="2000"/>
          </a:p>
        </p:txBody>
      </p:sp>
      <p:pic>
        <p:nvPicPr>
          <p:cNvPr id="157700" name="Picture 4" descr="tcp2_11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667000"/>
            <a:ext cx="5749925" cy="3875088"/>
          </a:xfrm>
          <a:prstGeom prst="rect">
            <a:avLst/>
          </a:prstGeom>
          <a:noFill/>
        </p:spPr>
      </p:pic>
      <p:graphicFrame>
        <p:nvGraphicFramePr>
          <p:cNvPr id="157701" name="Object 5"/>
          <p:cNvGraphicFramePr>
            <a:graphicFrameLocks noChangeAspect="1"/>
          </p:cNvGraphicFramePr>
          <p:nvPr/>
        </p:nvGraphicFramePr>
        <p:xfrm>
          <a:off x="4754563" y="990600"/>
          <a:ext cx="4389437" cy="746125"/>
        </p:xfrm>
        <a:graphic>
          <a:graphicData uri="http://schemas.openxmlformats.org/presentationml/2006/ole">
            <p:oleObj spid="_x0000_s11266" name="Bitmap Image" r:id="rId4" imgW="4389500" imgH="746667" progId="Paint.Picture">
              <p:embed/>
            </p:oleObj>
          </a:graphicData>
        </a:graphic>
      </p:graphicFrame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6278563" y="172085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3333</a:t>
            </a: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5562600" y="172085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57704" name="Text Box 8"/>
          <p:cNvSpPr txBox="1">
            <a:spLocks noChangeArrowheads="1"/>
          </p:cNvSpPr>
          <p:nvPr/>
        </p:nvSpPr>
        <p:spPr bwMode="auto">
          <a:xfrm>
            <a:off x="4876800" y="57150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solidFill>
                  <a:schemeClr val="hlink"/>
                </a:solidFill>
                <a:latin typeface="Tahoma" pitchFamily="34" charset="0"/>
              </a:rPr>
              <a:t>3333</a:t>
            </a:r>
          </a:p>
        </p:txBody>
      </p:sp>
      <p:sp>
        <p:nvSpPr>
          <p:cNvPr id="157705" name="Text Box 9"/>
          <p:cNvSpPr txBox="1">
            <a:spLocks noChangeArrowheads="1"/>
          </p:cNvSpPr>
          <p:nvPr/>
        </p:nvSpPr>
        <p:spPr bwMode="auto">
          <a:xfrm>
            <a:off x="457200" y="61722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57706" name="Line 10"/>
          <p:cNvSpPr>
            <a:spLocks noChangeShapeType="1"/>
          </p:cNvSpPr>
          <p:nvPr/>
        </p:nvSpPr>
        <p:spPr bwMode="auto">
          <a:xfrm flipV="1">
            <a:off x="5181600" y="3886200"/>
            <a:ext cx="0" cy="5334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7707" name="Rectangle 11"/>
          <p:cNvSpPr>
            <a:spLocks noChangeArrowheads="1"/>
          </p:cNvSpPr>
          <p:nvPr/>
        </p:nvSpPr>
        <p:spPr bwMode="auto">
          <a:xfrm>
            <a:off x="152400" y="990600"/>
            <a:ext cx="45720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b="1">
                <a:latin typeface="Tahoma" pitchFamily="34" charset="0"/>
              </a:rPr>
              <a:t>Source Address Table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  <a:r>
              <a:rPr lang="en-US" sz="1600">
                <a:latin typeface="Tahoma" pitchFamily="34" charset="0"/>
              </a:rPr>
              <a:t>    </a:t>
            </a: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>
                <a:latin typeface="Tahoma" pitchFamily="34" charset="0"/>
              </a:rPr>
              <a:t> </a:t>
            </a:r>
            <a:r>
              <a:rPr lang="en-US" sz="1600" b="1">
                <a:latin typeface="Tahoma" pitchFamily="34" charset="0"/>
              </a:rPr>
              <a:t>1       1111                     </a:t>
            </a:r>
            <a:r>
              <a:rPr lang="en-US" sz="1600">
                <a:latin typeface="Tahoma" pitchFamily="34" charset="0"/>
              </a:rPr>
              <a:t>6       3333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b="1">
                <a:latin typeface="Tahoma" pitchFamily="34" charset="0"/>
              </a:rPr>
              <a:t> 1       2222                     1       3333</a:t>
            </a:r>
            <a:endParaRPr lang="en-US" sz="1600">
              <a:latin typeface="Tahoma" pitchFamily="34" charset="0"/>
            </a:endParaRPr>
          </a:p>
        </p:txBody>
      </p:sp>
      <p:sp>
        <p:nvSpPr>
          <p:cNvPr id="157708" name="Text Box 12"/>
          <p:cNvSpPr txBox="1">
            <a:spLocks noChangeArrowheads="1"/>
          </p:cNvSpPr>
          <p:nvPr/>
        </p:nvSpPr>
        <p:spPr bwMode="auto">
          <a:xfrm>
            <a:off x="1143000" y="61722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2222</a:t>
            </a:r>
          </a:p>
        </p:txBody>
      </p:sp>
      <p:sp>
        <p:nvSpPr>
          <p:cNvPr id="157709" name="Text Box 13"/>
          <p:cNvSpPr txBox="1">
            <a:spLocks noChangeArrowheads="1"/>
          </p:cNvSpPr>
          <p:nvPr/>
        </p:nvSpPr>
        <p:spPr bwMode="auto">
          <a:xfrm>
            <a:off x="1828800" y="61722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5555</a:t>
            </a:r>
          </a:p>
        </p:txBody>
      </p:sp>
      <p:sp>
        <p:nvSpPr>
          <p:cNvPr id="157710" name="Text Box 14"/>
          <p:cNvSpPr txBox="1">
            <a:spLocks noChangeArrowheads="1"/>
          </p:cNvSpPr>
          <p:nvPr/>
        </p:nvSpPr>
        <p:spPr bwMode="auto">
          <a:xfrm>
            <a:off x="0" y="0"/>
            <a:ext cx="381000" cy="4247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cs typeface="Times New Roman" pitchFamily="18" charset="0"/>
              </a:rPr>
              <a:t>•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What happens here?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70600" y="2379663"/>
            <a:ext cx="2844800" cy="4173537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sz="2000" dirty="0"/>
              <a:t>The switch filters the frame out port #1.</a:t>
            </a:r>
          </a:p>
          <a:p>
            <a:pPr algn="l" rtl="0"/>
            <a:r>
              <a:rPr lang="en-US" sz="2000" dirty="0"/>
              <a:t>But the hub is only a layer 1 device, so it floods it out all ports.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000" dirty="0"/>
              <a:t>Where is the collision domain</a:t>
            </a:r>
            <a:r>
              <a:rPr lang="en-US" sz="2000" dirty="0" smtClean="0"/>
              <a:t>?</a:t>
            </a:r>
          </a:p>
          <a:p>
            <a:pPr algn="l" rtl="0"/>
            <a:endParaRPr lang="en-US" sz="2000" dirty="0" smtClean="0"/>
          </a:p>
          <a:p>
            <a:pPr algn="l" rtl="0"/>
            <a:r>
              <a:rPr lang="en-US" sz="2000" dirty="0" smtClean="0"/>
              <a:t>Note: A CAM table may contain multiple entries per port, if a hub or a switch is attached to that port</a:t>
            </a:r>
            <a:endParaRPr lang="en-US" sz="2000" dirty="0"/>
          </a:p>
          <a:p>
            <a:pPr algn="l" rtl="0"/>
            <a:endParaRPr lang="en-US" sz="2000" dirty="0"/>
          </a:p>
        </p:txBody>
      </p:sp>
      <p:pic>
        <p:nvPicPr>
          <p:cNvPr id="158724" name="Picture 4" descr="tcp2_11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667000"/>
            <a:ext cx="5749925" cy="3875088"/>
          </a:xfrm>
          <a:prstGeom prst="rect">
            <a:avLst/>
          </a:prstGeom>
          <a:noFill/>
        </p:spPr>
      </p:pic>
      <p:graphicFrame>
        <p:nvGraphicFramePr>
          <p:cNvPr id="181248" name="Object 0"/>
          <p:cNvGraphicFramePr>
            <a:graphicFrameLocks noChangeAspect="1"/>
          </p:cNvGraphicFramePr>
          <p:nvPr/>
        </p:nvGraphicFramePr>
        <p:xfrm>
          <a:off x="4754563" y="990600"/>
          <a:ext cx="4389437" cy="746125"/>
        </p:xfrm>
        <a:graphic>
          <a:graphicData uri="http://schemas.openxmlformats.org/presentationml/2006/ole">
            <p:oleObj spid="_x0000_s12290" name="Bitmap Image" r:id="rId4" imgW="4389500" imgH="746667" progId="Paint.Picture">
              <p:embed/>
            </p:oleObj>
          </a:graphicData>
        </a:graphic>
      </p:graphicFrame>
      <p:sp>
        <p:nvSpPr>
          <p:cNvPr id="158726" name="Text Box 6"/>
          <p:cNvSpPr txBox="1">
            <a:spLocks noChangeArrowheads="1"/>
          </p:cNvSpPr>
          <p:nvPr/>
        </p:nvSpPr>
        <p:spPr bwMode="auto">
          <a:xfrm>
            <a:off x="6278563" y="172085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3333</a:t>
            </a:r>
          </a:p>
        </p:txBody>
      </p:sp>
      <p:sp>
        <p:nvSpPr>
          <p:cNvPr id="158727" name="Text Box 7"/>
          <p:cNvSpPr txBox="1">
            <a:spLocks noChangeArrowheads="1"/>
          </p:cNvSpPr>
          <p:nvPr/>
        </p:nvSpPr>
        <p:spPr bwMode="auto">
          <a:xfrm>
            <a:off x="5562600" y="172085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58728" name="Text Box 8"/>
          <p:cNvSpPr txBox="1">
            <a:spLocks noChangeArrowheads="1"/>
          </p:cNvSpPr>
          <p:nvPr/>
        </p:nvSpPr>
        <p:spPr bwMode="auto">
          <a:xfrm>
            <a:off x="4876800" y="57150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solidFill>
                  <a:schemeClr val="hlink"/>
                </a:solidFill>
                <a:latin typeface="Tahoma" pitchFamily="34" charset="0"/>
              </a:rPr>
              <a:t>3333</a:t>
            </a:r>
          </a:p>
        </p:txBody>
      </p:sp>
      <p:sp>
        <p:nvSpPr>
          <p:cNvPr id="158729" name="Text Box 9"/>
          <p:cNvSpPr txBox="1">
            <a:spLocks noChangeArrowheads="1"/>
          </p:cNvSpPr>
          <p:nvPr/>
        </p:nvSpPr>
        <p:spPr bwMode="auto">
          <a:xfrm>
            <a:off x="457200" y="61722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58730" name="Line 10"/>
          <p:cNvSpPr>
            <a:spLocks noChangeShapeType="1"/>
          </p:cNvSpPr>
          <p:nvPr/>
        </p:nvSpPr>
        <p:spPr bwMode="auto">
          <a:xfrm flipV="1">
            <a:off x="5181600" y="3886200"/>
            <a:ext cx="0" cy="5334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8731" name="Rectangle 11"/>
          <p:cNvSpPr>
            <a:spLocks noChangeArrowheads="1"/>
          </p:cNvSpPr>
          <p:nvPr/>
        </p:nvSpPr>
        <p:spPr bwMode="auto">
          <a:xfrm>
            <a:off x="152400" y="990600"/>
            <a:ext cx="45720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b="1">
                <a:latin typeface="Tahoma" pitchFamily="34" charset="0"/>
              </a:rPr>
              <a:t>Source Address Table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  <a:r>
              <a:rPr lang="en-US" sz="1600">
                <a:latin typeface="Tahoma" pitchFamily="34" charset="0"/>
              </a:rPr>
              <a:t>    </a:t>
            </a: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>
                <a:latin typeface="Tahoma" pitchFamily="34" charset="0"/>
              </a:rPr>
              <a:t> </a:t>
            </a:r>
            <a:r>
              <a:rPr lang="en-US" sz="1600" b="1">
                <a:latin typeface="Tahoma" pitchFamily="34" charset="0"/>
              </a:rPr>
              <a:t>1       1111                     </a:t>
            </a:r>
            <a:r>
              <a:rPr lang="en-US" sz="1600">
                <a:latin typeface="Tahoma" pitchFamily="34" charset="0"/>
              </a:rPr>
              <a:t>6       3333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b="1">
                <a:latin typeface="Tahoma" pitchFamily="34" charset="0"/>
              </a:rPr>
              <a:t> 1       2222                     1       5555</a:t>
            </a:r>
            <a:endParaRPr lang="en-US" sz="1600">
              <a:latin typeface="Tahoma" pitchFamily="34" charset="0"/>
            </a:endParaRPr>
          </a:p>
        </p:txBody>
      </p:sp>
      <p:sp>
        <p:nvSpPr>
          <p:cNvPr id="158732" name="Text Box 12"/>
          <p:cNvSpPr txBox="1">
            <a:spLocks noChangeArrowheads="1"/>
          </p:cNvSpPr>
          <p:nvPr/>
        </p:nvSpPr>
        <p:spPr bwMode="auto">
          <a:xfrm>
            <a:off x="1143000" y="61722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2222</a:t>
            </a:r>
          </a:p>
        </p:txBody>
      </p:sp>
      <p:sp>
        <p:nvSpPr>
          <p:cNvPr id="158733" name="Text Box 13"/>
          <p:cNvSpPr txBox="1">
            <a:spLocks noChangeArrowheads="1"/>
          </p:cNvSpPr>
          <p:nvPr/>
        </p:nvSpPr>
        <p:spPr bwMode="auto">
          <a:xfrm>
            <a:off x="1828800" y="61722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5555</a:t>
            </a:r>
          </a:p>
        </p:txBody>
      </p:sp>
      <p:sp>
        <p:nvSpPr>
          <p:cNvPr id="158734" name="Line 14"/>
          <p:cNvSpPr>
            <a:spLocks noChangeShapeType="1"/>
          </p:cNvSpPr>
          <p:nvPr/>
        </p:nvSpPr>
        <p:spPr bwMode="auto">
          <a:xfrm flipH="1">
            <a:off x="2057400" y="3429000"/>
            <a:ext cx="228600" cy="4572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8735" name="Line 15"/>
          <p:cNvSpPr>
            <a:spLocks noChangeShapeType="1"/>
          </p:cNvSpPr>
          <p:nvPr/>
        </p:nvSpPr>
        <p:spPr bwMode="auto">
          <a:xfrm flipH="1">
            <a:off x="838200" y="5029200"/>
            <a:ext cx="228600" cy="457200"/>
          </a:xfrm>
          <a:prstGeom prst="line">
            <a:avLst/>
          </a:prstGeom>
          <a:noFill/>
          <a:ln w="25400">
            <a:solidFill>
              <a:schemeClr val="hlink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8736" name="Line 16"/>
          <p:cNvSpPr>
            <a:spLocks noChangeShapeType="1"/>
          </p:cNvSpPr>
          <p:nvPr/>
        </p:nvSpPr>
        <p:spPr bwMode="auto">
          <a:xfrm>
            <a:off x="1295400" y="5029200"/>
            <a:ext cx="76200" cy="457200"/>
          </a:xfrm>
          <a:prstGeom prst="line">
            <a:avLst/>
          </a:prstGeom>
          <a:noFill/>
          <a:ln w="25400">
            <a:solidFill>
              <a:schemeClr val="hlink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8737" name="Line 17"/>
          <p:cNvSpPr>
            <a:spLocks noChangeShapeType="1"/>
          </p:cNvSpPr>
          <p:nvPr/>
        </p:nvSpPr>
        <p:spPr bwMode="auto">
          <a:xfrm>
            <a:off x="1524000" y="5029200"/>
            <a:ext cx="457200" cy="381000"/>
          </a:xfrm>
          <a:prstGeom prst="line">
            <a:avLst/>
          </a:prstGeom>
          <a:noFill/>
          <a:ln w="25400">
            <a:solidFill>
              <a:schemeClr val="hlink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8738" name="Text Box 18"/>
          <p:cNvSpPr txBox="1">
            <a:spLocks noChangeArrowheads="1"/>
          </p:cNvSpPr>
          <p:nvPr/>
        </p:nvSpPr>
        <p:spPr bwMode="auto">
          <a:xfrm>
            <a:off x="0" y="0"/>
            <a:ext cx="381000" cy="4247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cs typeface="Times New Roman" pitchFamily="18" charset="0"/>
              </a:rPr>
              <a:t>•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What happens here?</a:t>
            </a:r>
          </a:p>
        </p:txBody>
      </p:sp>
      <p:pic>
        <p:nvPicPr>
          <p:cNvPr id="159747" name="Picture 3" descr="tcp2_11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667000"/>
            <a:ext cx="5749925" cy="3875088"/>
          </a:xfrm>
          <a:prstGeom prst="rect">
            <a:avLst/>
          </a:prstGeom>
          <a:noFill/>
        </p:spPr>
      </p:pic>
      <p:graphicFrame>
        <p:nvGraphicFramePr>
          <p:cNvPr id="182272" name="Object 0"/>
          <p:cNvGraphicFramePr>
            <a:graphicFrameLocks noChangeAspect="1"/>
          </p:cNvGraphicFramePr>
          <p:nvPr/>
        </p:nvGraphicFramePr>
        <p:xfrm>
          <a:off x="4754563" y="990600"/>
          <a:ext cx="4389437" cy="746125"/>
        </p:xfrm>
        <a:graphic>
          <a:graphicData uri="http://schemas.openxmlformats.org/presentationml/2006/ole">
            <p:oleObj spid="_x0000_s13314" name="Bitmap Image" r:id="rId4" imgW="4389500" imgH="746667" progId="Paint.Picture">
              <p:embed/>
            </p:oleObj>
          </a:graphicData>
        </a:graphic>
      </p:graphicFrame>
      <p:sp>
        <p:nvSpPr>
          <p:cNvPr id="159749" name="Text Box 5"/>
          <p:cNvSpPr txBox="1">
            <a:spLocks noChangeArrowheads="1"/>
          </p:cNvSpPr>
          <p:nvPr/>
        </p:nvSpPr>
        <p:spPr bwMode="auto">
          <a:xfrm>
            <a:off x="6278563" y="172085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3333</a:t>
            </a:r>
          </a:p>
        </p:txBody>
      </p:sp>
      <p:sp>
        <p:nvSpPr>
          <p:cNvPr id="159750" name="Text Box 6"/>
          <p:cNvSpPr txBox="1">
            <a:spLocks noChangeArrowheads="1"/>
          </p:cNvSpPr>
          <p:nvPr/>
        </p:nvSpPr>
        <p:spPr bwMode="auto">
          <a:xfrm>
            <a:off x="5562600" y="172085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59751" name="Text Box 7"/>
          <p:cNvSpPr txBox="1">
            <a:spLocks noChangeArrowheads="1"/>
          </p:cNvSpPr>
          <p:nvPr/>
        </p:nvSpPr>
        <p:spPr bwMode="auto">
          <a:xfrm>
            <a:off x="4876800" y="57150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solidFill>
                  <a:schemeClr val="hlink"/>
                </a:solidFill>
                <a:latin typeface="Tahoma" pitchFamily="34" charset="0"/>
              </a:rPr>
              <a:t>3333</a:t>
            </a:r>
          </a:p>
        </p:txBody>
      </p:sp>
      <p:sp>
        <p:nvSpPr>
          <p:cNvPr id="159752" name="Text Box 8"/>
          <p:cNvSpPr txBox="1">
            <a:spLocks noChangeArrowheads="1"/>
          </p:cNvSpPr>
          <p:nvPr/>
        </p:nvSpPr>
        <p:spPr bwMode="auto">
          <a:xfrm>
            <a:off x="457200" y="61722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59753" name="Line 9"/>
          <p:cNvSpPr>
            <a:spLocks noChangeShapeType="1"/>
          </p:cNvSpPr>
          <p:nvPr/>
        </p:nvSpPr>
        <p:spPr bwMode="auto">
          <a:xfrm flipV="1">
            <a:off x="5181600" y="3886200"/>
            <a:ext cx="0" cy="5334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9754" name="Rectangle 10"/>
          <p:cNvSpPr>
            <a:spLocks noChangeArrowheads="1"/>
          </p:cNvSpPr>
          <p:nvPr/>
        </p:nvSpPr>
        <p:spPr bwMode="auto">
          <a:xfrm>
            <a:off x="152400" y="990600"/>
            <a:ext cx="45720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b="1">
                <a:latin typeface="Tahoma" pitchFamily="34" charset="0"/>
              </a:rPr>
              <a:t>Source Address Table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  <a:r>
              <a:rPr lang="en-US" sz="1600">
                <a:latin typeface="Tahoma" pitchFamily="34" charset="0"/>
              </a:rPr>
              <a:t>    </a:t>
            </a:r>
            <a:r>
              <a:rPr lang="en-US" sz="1600" u="sng">
                <a:latin typeface="Tahoma" pitchFamily="34" charset="0"/>
              </a:rPr>
              <a:t>Port</a:t>
            </a:r>
            <a:r>
              <a:rPr lang="en-US" sz="1600">
                <a:latin typeface="Tahoma" pitchFamily="34" charset="0"/>
              </a:rPr>
              <a:t>  </a:t>
            </a:r>
            <a:r>
              <a:rPr lang="en-US" sz="1600" u="sng">
                <a:latin typeface="Tahoma" pitchFamily="34" charset="0"/>
              </a:rPr>
              <a:t>Source MAC Add.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>
                <a:latin typeface="Tahoma" pitchFamily="34" charset="0"/>
              </a:rPr>
              <a:t> </a:t>
            </a:r>
            <a:r>
              <a:rPr lang="en-US" sz="1600" b="1">
                <a:latin typeface="Tahoma" pitchFamily="34" charset="0"/>
              </a:rPr>
              <a:t>1       1111                     </a:t>
            </a:r>
            <a:r>
              <a:rPr lang="en-US" sz="1600">
                <a:latin typeface="Tahoma" pitchFamily="34" charset="0"/>
              </a:rPr>
              <a:t>6       3333</a:t>
            </a: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b="1">
                <a:latin typeface="Tahoma" pitchFamily="34" charset="0"/>
              </a:rPr>
              <a:t> 1       2222                     1       5555</a:t>
            </a:r>
            <a:endParaRPr lang="en-US" sz="1600">
              <a:latin typeface="Tahoma" pitchFamily="34" charset="0"/>
            </a:endParaRPr>
          </a:p>
        </p:txBody>
      </p:sp>
      <p:sp>
        <p:nvSpPr>
          <p:cNvPr id="159755" name="Text Box 11"/>
          <p:cNvSpPr txBox="1">
            <a:spLocks noChangeArrowheads="1"/>
          </p:cNvSpPr>
          <p:nvPr/>
        </p:nvSpPr>
        <p:spPr bwMode="auto">
          <a:xfrm>
            <a:off x="1143000" y="61722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2222</a:t>
            </a:r>
          </a:p>
        </p:txBody>
      </p:sp>
      <p:sp>
        <p:nvSpPr>
          <p:cNvPr id="159756" name="Text Box 12"/>
          <p:cNvSpPr txBox="1">
            <a:spLocks noChangeArrowheads="1"/>
          </p:cNvSpPr>
          <p:nvPr/>
        </p:nvSpPr>
        <p:spPr bwMode="auto">
          <a:xfrm>
            <a:off x="1828800" y="61722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5555</a:t>
            </a:r>
          </a:p>
        </p:txBody>
      </p:sp>
      <p:sp>
        <p:nvSpPr>
          <p:cNvPr id="159757" name="Line 13"/>
          <p:cNvSpPr>
            <a:spLocks noChangeShapeType="1"/>
          </p:cNvSpPr>
          <p:nvPr/>
        </p:nvSpPr>
        <p:spPr bwMode="auto">
          <a:xfrm flipH="1">
            <a:off x="2057400" y="3429000"/>
            <a:ext cx="228600" cy="4572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9758" name="Line 14"/>
          <p:cNvSpPr>
            <a:spLocks noChangeShapeType="1"/>
          </p:cNvSpPr>
          <p:nvPr/>
        </p:nvSpPr>
        <p:spPr bwMode="auto">
          <a:xfrm flipH="1">
            <a:off x="838200" y="5029200"/>
            <a:ext cx="228600" cy="4572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9759" name="Line 15"/>
          <p:cNvSpPr>
            <a:spLocks noChangeShapeType="1"/>
          </p:cNvSpPr>
          <p:nvPr/>
        </p:nvSpPr>
        <p:spPr bwMode="auto">
          <a:xfrm>
            <a:off x="1295400" y="5029200"/>
            <a:ext cx="76200" cy="4572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9760" name="Line 16"/>
          <p:cNvSpPr>
            <a:spLocks noChangeShapeType="1"/>
          </p:cNvSpPr>
          <p:nvPr/>
        </p:nvSpPr>
        <p:spPr bwMode="auto">
          <a:xfrm>
            <a:off x="1524000" y="5029200"/>
            <a:ext cx="457200" cy="3810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/>
            <a:endParaRPr lang="ar-SA"/>
          </a:p>
        </p:txBody>
      </p:sp>
      <p:sp>
        <p:nvSpPr>
          <p:cNvPr id="159761" name="Oval 17"/>
          <p:cNvSpPr>
            <a:spLocks noChangeArrowheads="1"/>
          </p:cNvSpPr>
          <p:nvPr/>
        </p:nvSpPr>
        <p:spPr bwMode="auto">
          <a:xfrm>
            <a:off x="533400" y="2819400"/>
            <a:ext cx="2133600" cy="3429000"/>
          </a:xfrm>
          <a:prstGeom prst="ellipse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ar-SA"/>
          </a:p>
        </p:txBody>
      </p:sp>
      <p:sp>
        <p:nvSpPr>
          <p:cNvPr id="159762" name="Text Box 18"/>
          <p:cNvSpPr txBox="1">
            <a:spLocks noChangeArrowheads="1"/>
          </p:cNvSpPr>
          <p:nvPr/>
        </p:nvSpPr>
        <p:spPr bwMode="auto">
          <a:xfrm>
            <a:off x="5943600" y="3657600"/>
            <a:ext cx="2971800" cy="42473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latin typeface="Tahoma" pitchFamily="34" charset="0"/>
              </a:rPr>
              <a:t>Collision Domain</a:t>
            </a:r>
          </a:p>
        </p:txBody>
      </p:sp>
      <p:sp>
        <p:nvSpPr>
          <p:cNvPr id="159763" name="Text Box 19"/>
          <p:cNvSpPr txBox="1">
            <a:spLocks noChangeArrowheads="1"/>
          </p:cNvSpPr>
          <p:nvPr/>
        </p:nvSpPr>
        <p:spPr bwMode="auto">
          <a:xfrm>
            <a:off x="0" y="0"/>
            <a:ext cx="381000" cy="4247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cs typeface="Times New Roman" pitchFamily="18" charset="0"/>
              </a:rPr>
              <a:t>•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Filter or Flood (Switch)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810000"/>
            <a:ext cx="8534400" cy="2743200"/>
          </a:xfrm>
        </p:spPr>
        <p:txBody>
          <a:bodyPr/>
          <a:lstStyle/>
          <a:p>
            <a:pPr algn="l" rtl="0"/>
            <a:r>
              <a:rPr lang="en-US"/>
              <a:t>Switches flood frames that are:</a:t>
            </a:r>
          </a:p>
          <a:p>
            <a:pPr lvl="1" algn="l" rtl="0"/>
            <a:r>
              <a:rPr lang="en-US"/>
              <a:t>Unknown unicasts</a:t>
            </a:r>
          </a:p>
          <a:p>
            <a:pPr lvl="1" algn="l" rtl="0"/>
            <a:r>
              <a:rPr lang="en-US"/>
              <a:t>Layer 2 broadcasts</a:t>
            </a:r>
          </a:p>
          <a:p>
            <a:pPr lvl="1" algn="l" rtl="0"/>
            <a:r>
              <a:rPr lang="en-US"/>
              <a:t>Multicasts (unless running multicast snooping or IGMP)</a:t>
            </a:r>
          </a:p>
          <a:p>
            <a:pPr lvl="2" algn="l" rtl="0"/>
            <a:r>
              <a:rPr lang="en-US"/>
              <a:t>Multicast are special layer 2 and layer 3 addresses that are sent to devices that belong to that “group”.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143000"/>
            <a:ext cx="4572000" cy="26368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LAN segmentation with routers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3733800"/>
            <a:ext cx="8534400" cy="31242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000" b="1" dirty="0">
                <a:cs typeface="Arial" pitchFamily="34" charset="0"/>
              </a:rPr>
              <a:t>Routers provide segmentation of </a:t>
            </a:r>
            <a:r>
              <a:rPr lang="en-US" sz="2000" b="1" dirty="0" smtClean="0">
                <a:cs typeface="Arial" pitchFamily="34" charset="0"/>
              </a:rPr>
              <a:t>networks</a:t>
            </a:r>
            <a:endParaRPr lang="en-US" sz="2000" dirty="0">
              <a:cs typeface="Arial" pitchFamily="34" charset="0"/>
            </a:endParaRPr>
          </a:p>
          <a:p>
            <a:pPr algn="l" rtl="0">
              <a:lnSpc>
                <a:spcPct val="90000"/>
              </a:lnSpc>
            </a:pPr>
            <a:r>
              <a:rPr lang="en-US" sz="2000" dirty="0" smtClean="0">
                <a:cs typeface="Arial" pitchFamily="34" charset="0"/>
              </a:rPr>
              <a:t>operates </a:t>
            </a:r>
            <a:r>
              <a:rPr lang="en-US" sz="2000" dirty="0">
                <a:cs typeface="Arial" pitchFamily="34" charset="0"/>
              </a:rPr>
              <a:t>at the network layer and uses the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IP address </a:t>
            </a:r>
            <a:r>
              <a:rPr lang="en-US" sz="2000" dirty="0">
                <a:cs typeface="Arial" pitchFamily="34" charset="0"/>
              </a:rPr>
              <a:t>to determine the best path to the destination node.</a:t>
            </a:r>
          </a:p>
          <a:p>
            <a:pPr algn="l" rtl="0">
              <a:lnSpc>
                <a:spcPct val="90000"/>
              </a:lnSpc>
            </a:pPr>
            <a:r>
              <a:rPr lang="en-US" sz="2000" dirty="0">
                <a:cs typeface="Arial" pitchFamily="34" charset="0"/>
              </a:rPr>
              <a:t>Bridges and switches provide segmentation </a:t>
            </a:r>
            <a:r>
              <a:rPr lang="en-US" sz="2000" b="1" u="sng" dirty="0">
                <a:cs typeface="Arial" pitchFamily="34" charset="0"/>
              </a:rPr>
              <a:t>within a single network or </a:t>
            </a:r>
            <a:r>
              <a:rPr lang="en-US" sz="2000" b="1" u="sng" dirty="0" err="1">
                <a:cs typeface="Arial" pitchFamily="34" charset="0"/>
              </a:rPr>
              <a:t>subnetwork</a:t>
            </a:r>
            <a:r>
              <a:rPr lang="en-US" sz="2000" b="1" u="sng" dirty="0">
                <a:cs typeface="Arial" pitchFamily="34" charset="0"/>
              </a:rPr>
              <a:t>. </a:t>
            </a:r>
          </a:p>
          <a:p>
            <a:pPr algn="l" rtl="0">
              <a:lnSpc>
                <a:spcPct val="90000"/>
              </a:lnSpc>
            </a:pPr>
            <a:r>
              <a:rPr lang="en-US" sz="2000" b="1" dirty="0">
                <a:cs typeface="Arial" pitchFamily="34" charset="0"/>
              </a:rPr>
              <a:t>Routers provide </a:t>
            </a:r>
            <a:r>
              <a:rPr lang="en-US" sz="2000" b="1" dirty="0">
                <a:solidFill>
                  <a:schemeClr val="accent2"/>
                </a:solidFill>
                <a:cs typeface="Arial" pitchFamily="34" charset="0"/>
              </a:rPr>
              <a:t>connectivity between networks </a:t>
            </a:r>
            <a:r>
              <a:rPr lang="en-US" sz="2000" b="1" dirty="0">
                <a:cs typeface="Arial" pitchFamily="34" charset="0"/>
              </a:rPr>
              <a:t>and </a:t>
            </a:r>
            <a:r>
              <a:rPr lang="en-US" sz="2000" b="1" dirty="0" err="1">
                <a:cs typeface="Arial" pitchFamily="34" charset="0"/>
              </a:rPr>
              <a:t>subnetworks</a:t>
            </a:r>
            <a:r>
              <a:rPr lang="en-US" sz="2000" b="1" dirty="0">
                <a:cs typeface="Arial" pitchFamily="34" charset="0"/>
              </a:rPr>
              <a:t>.</a:t>
            </a:r>
          </a:p>
          <a:p>
            <a:pPr algn="l" rtl="0">
              <a:lnSpc>
                <a:spcPct val="90000"/>
              </a:lnSpc>
            </a:pPr>
            <a:r>
              <a:rPr lang="en-US" sz="2000" b="1" dirty="0">
                <a:cs typeface="Arial" pitchFamily="34" charset="0"/>
              </a:rPr>
              <a:t>Routers also </a:t>
            </a:r>
            <a:r>
              <a:rPr lang="en-US" sz="2000" b="1" u="sng" dirty="0">
                <a:cs typeface="Arial" pitchFamily="34" charset="0"/>
              </a:rPr>
              <a:t>do not forward broadcasts </a:t>
            </a:r>
            <a:r>
              <a:rPr lang="en-US" sz="2000" b="1" dirty="0">
                <a:cs typeface="Arial" pitchFamily="34" charset="0"/>
              </a:rPr>
              <a:t>while </a:t>
            </a:r>
            <a:r>
              <a:rPr lang="en-US" sz="2000" b="1" u="sng" dirty="0">
                <a:cs typeface="Arial" pitchFamily="34" charset="0"/>
              </a:rPr>
              <a:t>switches and bridges must forward broadcast frames.</a:t>
            </a:r>
          </a:p>
        </p:txBody>
      </p:sp>
      <p:pic>
        <p:nvPicPr>
          <p:cNvPr id="168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3000"/>
            <a:ext cx="3657600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89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514600"/>
            <a:ext cx="4114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8966" name="Text Box 6"/>
          <p:cNvSpPr txBox="1">
            <a:spLocks noChangeArrowheads="1"/>
          </p:cNvSpPr>
          <p:nvPr/>
        </p:nvSpPr>
        <p:spPr bwMode="auto">
          <a:xfrm>
            <a:off x="0" y="0"/>
            <a:ext cx="381000" cy="4247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cs typeface="Times New Roman" pitchFamily="18" charset="0"/>
              </a:rPr>
              <a:t>•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3391" y="2549676"/>
            <a:ext cx="4808509" cy="390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Ethernet Operation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MAC Address: Ethernet Identity</a:t>
            </a:r>
            <a:endParaRPr lang="en-US" dirty="0"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9090" y="1781503"/>
            <a:ext cx="8312681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/>
              <a:t>Layer </a:t>
            </a:r>
            <a:r>
              <a:rPr lang="en-US" sz="2000" dirty="0"/>
              <a:t>2 </a:t>
            </a:r>
            <a:r>
              <a:rPr lang="en-US" sz="2000" dirty="0" smtClean="0"/>
              <a:t>Ethernet </a:t>
            </a:r>
            <a:r>
              <a:rPr lang="en-US" sz="2000" dirty="0"/>
              <a:t>MAC address is a 48-bit binary value expressed as 12 hexadecimal </a:t>
            </a:r>
            <a:r>
              <a:rPr lang="en-US" sz="2000" dirty="0" smtClean="0"/>
              <a:t>digits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637306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Devices and the layers at which they operate</a:t>
            </a:r>
          </a:p>
        </p:txBody>
      </p:sp>
      <p:graphicFrame>
        <p:nvGraphicFramePr>
          <p:cNvPr id="347179" name="Group 43"/>
          <p:cNvGraphicFramePr>
            <a:graphicFrameLocks noGrp="1"/>
          </p:cNvGraphicFramePr>
          <p:nvPr>
            <p:ph idx="1"/>
          </p:nvPr>
        </p:nvGraphicFramePr>
        <p:xfrm>
          <a:off x="409904" y="1886607"/>
          <a:ext cx="8229600" cy="3875089"/>
        </p:xfrm>
        <a:graphic>
          <a:graphicData uri="http://schemas.openxmlformats.org/drawingml/2006/table">
            <a:tbl>
              <a:tblPr firstRow="1">
                <a:tableStyleId>{FABFCF23-3B69-468F-B69F-88F6DE6A72F2}</a:tableStyleId>
              </a:tblPr>
              <a:tblGrid>
                <a:gridCol w="2743200"/>
                <a:gridCol w="2743200"/>
                <a:gridCol w="2743200"/>
              </a:tblGrid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Layer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Name of Layer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Device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1103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Network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Routers, layer 3 switches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1101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 Link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Switches, bridges, NIC’s</a:t>
                      </a: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1103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Physical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Hubs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Ethernet MAC</a:t>
            </a:r>
            <a:r>
              <a:rPr lang="en-US" sz="1600" dirty="0">
                <a:latin typeface="Arial" charset="0"/>
              </a:rPr>
              <a:t/>
            </a:r>
            <a:br>
              <a:rPr lang="en-US" sz="1600" dirty="0">
                <a:latin typeface="Arial" charset="0"/>
              </a:rPr>
            </a:br>
            <a:r>
              <a:rPr lang="en-US" dirty="0" err="1" smtClean="0">
                <a:latin typeface="Arial" charset="0"/>
              </a:rPr>
              <a:t>MAC</a:t>
            </a:r>
            <a:r>
              <a:rPr lang="en-US" dirty="0" smtClean="0">
                <a:latin typeface="Arial" charset="0"/>
              </a:rPr>
              <a:t> Address Representations</a:t>
            </a:r>
            <a:endParaRPr lang="en-US" dirty="0"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018" y="3029719"/>
            <a:ext cx="7730696" cy="3324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8413" y="1483631"/>
            <a:ext cx="3290887" cy="1506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3775529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Ethernet MAC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Unicast MAC Address</a:t>
            </a:r>
            <a:endParaRPr lang="en-US" dirty="0">
              <a:latin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7996" y="1395413"/>
            <a:ext cx="7337090" cy="4864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Ethernet MAC</a:t>
            </a:r>
            <a:r>
              <a:rPr lang="en-US" sz="1800" dirty="0" smtClean="0">
                <a:latin typeface="Arial" charset="0"/>
              </a:rPr>
              <a:t/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Broadcast MAC Address</a:t>
            </a:r>
            <a:endParaRPr lang="en-US" dirty="0">
              <a:latin typeface="Aria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508" y="1581149"/>
            <a:ext cx="8096978" cy="4870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Ethernet MAC</a:t>
            </a:r>
            <a:r>
              <a:rPr lang="en-US" sz="1800" dirty="0" smtClean="0">
                <a:latin typeface="Arial" charset="0"/>
              </a:rPr>
              <a:t/>
            </a:r>
            <a:br>
              <a:rPr lang="en-US" sz="1800" dirty="0" smtClean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Multicast MAC Address</a:t>
            </a:r>
            <a:endParaRPr lang="en-US" sz="2800" dirty="0">
              <a:latin typeface="Arial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5868" y="1348920"/>
            <a:ext cx="7782815" cy="4674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6875" y="5686412"/>
            <a:ext cx="2716954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M</a:t>
            </a:r>
            <a:r>
              <a:rPr lang="en-US" sz="1400" b="1" dirty="0" smtClean="0"/>
              <a:t>ulticast </a:t>
            </a:r>
            <a:r>
              <a:rPr lang="en-US" sz="1400" b="1" dirty="0"/>
              <a:t>MAC address is a special value that begins with 01-00-5E in </a:t>
            </a:r>
            <a:r>
              <a:rPr lang="en-US" sz="1400" b="1" dirty="0" smtClean="0"/>
              <a:t>hexadecimal</a:t>
            </a:r>
            <a:endParaRPr lang="en-US" sz="1400" b="1" dirty="0"/>
          </a:p>
        </p:txBody>
      </p:sp>
      <p:sp>
        <p:nvSpPr>
          <p:cNvPr id="3" name="Rectangle 2"/>
          <p:cNvSpPr/>
          <p:nvPr/>
        </p:nvSpPr>
        <p:spPr>
          <a:xfrm>
            <a:off x="5303769" y="5783362"/>
            <a:ext cx="3214914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Range of </a:t>
            </a:r>
            <a:r>
              <a:rPr lang="en-US" sz="1400" b="1" dirty="0"/>
              <a:t>IPV4 multicast addresses is 224.0.0.0 to 239.255.255.255</a:t>
            </a:r>
          </a:p>
        </p:txBody>
      </p:sp>
    </p:spTree>
    <p:extLst>
      <p:ext uri="{BB962C8B-B14F-4D97-AF65-F5344CB8AC3E}">
        <p14:creationId xmlns:p14="http://schemas.microsoft.com/office/powerpoint/2010/main" xmlns="" val="312423501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MAC and IP</a:t>
            </a:r>
            <a:br>
              <a:rPr lang="en-US" sz="1800" dirty="0" smtClean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MAC and IP</a:t>
            </a:r>
            <a:endParaRPr lang="en-US" sz="2800" dirty="0"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6743" y="1494969"/>
            <a:ext cx="8665028" cy="5053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/>
              <a:t>MAC address</a:t>
            </a:r>
          </a:p>
          <a:p>
            <a:pPr marL="342900" indent="-342900" algn="l" defTabSz="814388">
              <a:lnSpc>
                <a:spcPct val="95000"/>
              </a:lnSpc>
              <a:spcBef>
                <a:spcPct val="35000"/>
              </a:spcBef>
              <a:buClr>
                <a:srgbClr val="708CA1"/>
              </a:buClr>
              <a:buFont typeface="Wingdings" pitchFamily="2" charset="2"/>
              <a:buChar char="§"/>
              <a:tabLst>
                <a:tab pos="3149600" algn="l"/>
              </a:tabLst>
            </a:pPr>
            <a:r>
              <a:rPr lang="en-US" sz="2000" dirty="0">
                <a:latin typeface="+mn-lt"/>
              </a:rPr>
              <a:t>This address does not change </a:t>
            </a:r>
          </a:p>
          <a:p>
            <a:pPr marL="342900" indent="-342900" algn="l" defTabSz="814388">
              <a:lnSpc>
                <a:spcPct val="95000"/>
              </a:lnSpc>
              <a:spcBef>
                <a:spcPct val="35000"/>
              </a:spcBef>
              <a:buClr>
                <a:srgbClr val="708CA1"/>
              </a:buClr>
              <a:buFont typeface="Wingdings" pitchFamily="2" charset="2"/>
              <a:buChar char="§"/>
              <a:tabLst>
                <a:tab pos="3149600" algn="l"/>
              </a:tabLst>
            </a:pPr>
            <a:r>
              <a:rPr lang="en-US" sz="2000" dirty="0">
                <a:latin typeface="+mn-lt"/>
              </a:rPr>
              <a:t>Similar to the name of a person</a:t>
            </a:r>
          </a:p>
          <a:p>
            <a:pPr marL="342900" indent="-342900" algn="l" defTabSz="814388">
              <a:lnSpc>
                <a:spcPct val="95000"/>
              </a:lnSpc>
              <a:spcBef>
                <a:spcPct val="35000"/>
              </a:spcBef>
              <a:buClr>
                <a:srgbClr val="708CA1"/>
              </a:buClr>
              <a:buFont typeface="Wingdings" pitchFamily="2" charset="2"/>
              <a:buChar char="§"/>
              <a:tabLst>
                <a:tab pos="3149600" algn="l"/>
              </a:tabLst>
            </a:pPr>
            <a:r>
              <a:rPr lang="en-US" sz="2000" dirty="0">
                <a:latin typeface="+mn-lt"/>
              </a:rPr>
              <a:t>Known as physical address because physically assigned to the host NIC </a:t>
            </a:r>
          </a:p>
          <a:p>
            <a:pPr algn="l"/>
            <a:endParaRPr lang="en-US" dirty="0" smtClean="0"/>
          </a:p>
          <a:p>
            <a:pPr algn="l"/>
            <a:r>
              <a:rPr lang="en-US" b="1" dirty="0" smtClean="0"/>
              <a:t>IP address</a:t>
            </a:r>
          </a:p>
          <a:p>
            <a:pPr marL="342900" indent="-342900" algn="l" defTabSz="814388">
              <a:lnSpc>
                <a:spcPct val="95000"/>
              </a:lnSpc>
              <a:spcBef>
                <a:spcPct val="35000"/>
              </a:spcBef>
              <a:buClr>
                <a:srgbClr val="708CA1"/>
              </a:buClr>
              <a:buFont typeface="Wingdings" pitchFamily="2" charset="2"/>
              <a:buChar char="§"/>
              <a:tabLst>
                <a:tab pos="3149600" algn="l"/>
              </a:tabLst>
            </a:pPr>
            <a:r>
              <a:rPr lang="en-US" sz="2000" dirty="0">
                <a:latin typeface="+mn-lt"/>
              </a:rPr>
              <a:t>Similar to the address of a person </a:t>
            </a:r>
          </a:p>
          <a:p>
            <a:pPr marL="342900" indent="-342900" algn="l" defTabSz="814388">
              <a:lnSpc>
                <a:spcPct val="95000"/>
              </a:lnSpc>
              <a:spcBef>
                <a:spcPct val="35000"/>
              </a:spcBef>
              <a:buClr>
                <a:srgbClr val="708CA1"/>
              </a:buClr>
              <a:buFont typeface="Wingdings" pitchFamily="2" charset="2"/>
              <a:buChar char="§"/>
              <a:tabLst>
                <a:tab pos="3149600" algn="l"/>
              </a:tabLst>
            </a:pPr>
            <a:r>
              <a:rPr lang="en-US" sz="2000" dirty="0">
                <a:latin typeface="+mn-lt"/>
              </a:rPr>
              <a:t>Based on where the host is actually located </a:t>
            </a:r>
          </a:p>
          <a:p>
            <a:pPr marL="342900" indent="-342900" algn="l" defTabSz="814388">
              <a:lnSpc>
                <a:spcPct val="95000"/>
              </a:lnSpc>
              <a:spcBef>
                <a:spcPct val="35000"/>
              </a:spcBef>
              <a:buClr>
                <a:srgbClr val="708CA1"/>
              </a:buClr>
              <a:buFont typeface="Wingdings" pitchFamily="2" charset="2"/>
              <a:buChar char="§"/>
              <a:tabLst>
                <a:tab pos="3149600" algn="l"/>
              </a:tabLst>
            </a:pPr>
            <a:r>
              <a:rPr lang="en-US" sz="2000" dirty="0">
                <a:latin typeface="+mn-lt"/>
              </a:rPr>
              <a:t>Known as a logical address because assigned logically</a:t>
            </a:r>
          </a:p>
          <a:p>
            <a:pPr marL="342900" indent="-342900" algn="l" defTabSz="814388">
              <a:lnSpc>
                <a:spcPct val="95000"/>
              </a:lnSpc>
              <a:spcBef>
                <a:spcPct val="35000"/>
              </a:spcBef>
              <a:buClr>
                <a:srgbClr val="708CA1"/>
              </a:buClr>
              <a:buFont typeface="Wingdings" pitchFamily="2" charset="2"/>
              <a:buChar char="§"/>
              <a:tabLst>
                <a:tab pos="3149600" algn="l"/>
              </a:tabLst>
            </a:pPr>
            <a:r>
              <a:rPr lang="en-US" sz="2000" dirty="0">
                <a:latin typeface="+mn-lt"/>
              </a:rPr>
              <a:t>Assigned to each host by a network administrator</a:t>
            </a:r>
          </a:p>
          <a:p>
            <a:pPr algn="l"/>
            <a:endParaRPr lang="en-US" dirty="0" smtClean="0"/>
          </a:p>
          <a:p>
            <a:pPr algn="l"/>
            <a:r>
              <a:rPr lang="en-US" sz="2000" dirty="0" smtClean="0"/>
              <a:t>Both </a:t>
            </a:r>
            <a:r>
              <a:rPr lang="en-US" sz="2000" dirty="0"/>
              <a:t>the physical MAC and logical IP addresses are required for a computer to communicate </a:t>
            </a:r>
            <a:r>
              <a:rPr lang="en-US" sz="2000" dirty="0" smtClean="0"/>
              <a:t>just </a:t>
            </a:r>
            <a:r>
              <a:rPr lang="en-US" sz="2000" dirty="0"/>
              <a:t>like both the name and address of a person are required to send a </a:t>
            </a:r>
            <a:r>
              <a:rPr lang="en-US" sz="2000" dirty="0" smtClean="0"/>
              <a:t>letter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02068665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Ethernet MAC</a:t>
            </a:r>
            <a:r>
              <a:rPr lang="en-US" sz="1600" dirty="0" smtClean="0">
                <a:latin typeface="Arial" charset="0"/>
              </a:rPr>
              <a:t/>
            </a:r>
            <a:br>
              <a:rPr lang="en-US" sz="1600" dirty="0" smtClean="0">
                <a:latin typeface="Arial" charset="0"/>
              </a:rPr>
            </a:br>
            <a:r>
              <a:rPr lang="en-US" sz="4000" dirty="0" smtClean="0">
                <a:latin typeface="Arial" charset="0"/>
              </a:rPr>
              <a:t>End-to-End Connectivity, MAC, and </a:t>
            </a:r>
            <a:r>
              <a:rPr lang="en-US" dirty="0" smtClean="0">
                <a:latin typeface="Arial" charset="0"/>
              </a:rPr>
              <a:t>IP</a:t>
            </a:r>
            <a:endParaRPr lang="en-US" dirty="0">
              <a:latin typeface="Arial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771" y="1412305"/>
            <a:ext cx="7277178" cy="17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1684" y="3113284"/>
            <a:ext cx="7103351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04771" y="5582004"/>
            <a:ext cx="799065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http://cisco.edu.mn/CCNA_R&amp;S_(Introduction_to_Networking)/course/module5/index.html#5.1.4.1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7052779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0" eaLnBrk="1" hangingPunct="1"/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ARP – Address Resolution protocol </a:t>
            </a:r>
            <a:endParaRPr lang="en-US" dirty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ARP relies on certain types of Ethernet broadcast messages and Ethernet </a:t>
            </a:r>
            <a:r>
              <a:rPr lang="en-US" dirty="0" err="1" smtClean="0"/>
              <a:t>unicast</a:t>
            </a:r>
            <a:r>
              <a:rPr lang="en-US" dirty="0" smtClean="0"/>
              <a:t> messages, called ARP requests and ARP replies.</a:t>
            </a:r>
          </a:p>
          <a:p>
            <a:pPr algn="l" rtl="0"/>
            <a:r>
              <a:rPr lang="en-US" dirty="0" smtClean="0"/>
              <a:t>The ARP protocol provides two basic functions:</a:t>
            </a:r>
          </a:p>
          <a:p>
            <a:pPr lvl="1" algn="l" rtl="0"/>
            <a:r>
              <a:rPr lang="en-US" dirty="0" smtClean="0"/>
              <a:t>Resolving IPv4 addresses to MAC addresses</a:t>
            </a:r>
          </a:p>
          <a:p>
            <a:pPr lvl="1" algn="l" rtl="0"/>
            <a:r>
              <a:rPr lang="en-US" dirty="0" smtClean="0"/>
              <a:t>Maintaining a table of mappings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37203"/>
            <a:ext cx="3447935" cy="2321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9438" y="744593"/>
            <a:ext cx="3892769" cy="225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57600"/>
            <a:ext cx="4300073" cy="2665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23529" y="3308130"/>
            <a:ext cx="450516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1338" y="504845"/>
            <a:ext cx="7236371" cy="6018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433513"/>
            <a:ext cx="54864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32226" y="274200"/>
            <a:ext cx="8229600" cy="863600"/>
          </a:xfrm>
        </p:spPr>
        <p:txBody>
          <a:bodyPr/>
          <a:lstStyle/>
          <a:p>
            <a:r>
              <a:rPr lang="en-GB" dirty="0"/>
              <a:t>Hubs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GB" sz="2400" dirty="0"/>
              <a:t>Layer 1 devices</a:t>
            </a:r>
          </a:p>
          <a:p>
            <a:pPr algn="l" rtl="0">
              <a:lnSpc>
                <a:spcPct val="90000"/>
              </a:lnSpc>
            </a:pPr>
            <a:r>
              <a:rPr lang="en-GB" sz="2400" dirty="0"/>
              <a:t>Regenerate, retime, amplify signals</a:t>
            </a:r>
          </a:p>
          <a:p>
            <a:pPr algn="l" rtl="0">
              <a:lnSpc>
                <a:spcPct val="90000"/>
              </a:lnSpc>
            </a:pPr>
            <a:r>
              <a:rPr lang="en-GB" sz="2400" dirty="0"/>
              <a:t>1 collision/bandwidth domain</a:t>
            </a:r>
          </a:p>
          <a:p>
            <a:pPr algn="l" rtl="0">
              <a:lnSpc>
                <a:spcPct val="90000"/>
              </a:lnSpc>
            </a:pPr>
            <a:r>
              <a:rPr lang="en-GB" sz="2400" dirty="0"/>
              <a:t>Broadcasts propagated out of every port</a:t>
            </a:r>
          </a:p>
          <a:p>
            <a:pPr algn="l" rtl="0">
              <a:lnSpc>
                <a:spcPct val="90000"/>
              </a:lnSpc>
            </a:pPr>
            <a:r>
              <a:rPr lang="en-GB" sz="2400" dirty="0"/>
              <a:t>Only 1 device can transmit at a time</a:t>
            </a:r>
          </a:p>
          <a:p>
            <a:pPr algn="l" rtl="0">
              <a:lnSpc>
                <a:spcPct val="90000"/>
              </a:lnSpc>
            </a:pPr>
            <a:r>
              <a:rPr lang="en-GB" sz="2400" dirty="0"/>
              <a:t>Only 50-60% bandwidth available</a:t>
            </a:r>
          </a:p>
          <a:p>
            <a:pPr algn="l" rtl="0">
              <a:lnSpc>
                <a:spcPct val="90000"/>
              </a:lnSpc>
            </a:pPr>
            <a:endParaRPr lang="en-US" sz="2400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2133600"/>
            <a:ext cx="3276600" cy="3457575"/>
          </a:xfrm>
          <a:noFill/>
          <a:ln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1311" y="888726"/>
            <a:ext cx="6514607" cy="5349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0659" y="781154"/>
            <a:ext cx="7163895" cy="533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031" y="405142"/>
            <a:ext cx="7953781" cy="575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0524" y="702550"/>
            <a:ext cx="6779173" cy="544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792" y="480027"/>
            <a:ext cx="7598979" cy="6092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7820" y="516648"/>
            <a:ext cx="7031421" cy="5620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648" y="553763"/>
            <a:ext cx="6731876" cy="5812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573" y="1125264"/>
            <a:ext cx="6438736" cy="5383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0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0323" y="4428064"/>
            <a:ext cx="8733677" cy="2429936"/>
          </a:xfrm>
        </p:spPr>
        <p:txBody>
          <a:bodyPr/>
          <a:lstStyle/>
          <a:p>
            <a:pPr algn="l" rtl="0"/>
            <a:r>
              <a:rPr lang="en-US" dirty="0" smtClean="0"/>
              <a:t>Entries in the ARP table are time stamped. </a:t>
            </a:r>
          </a:p>
          <a:p>
            <a:pPr algn="l" rtl="0"/>
            <a:r>
              <a:rPr lang="en-US" dirty="0" smtClean="0"/>
              <a:t>static map entries can be entered in an ARP table, but this is rarely done. Static ARP table entries do not expire over time and must be manually removed.</a:t>
            </a:r>
          </a:p>
          <a:p>
            <a:pPr algn="l" rtl="0"/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088" y="425668"/>
            <a:ext cx="5774548" cy="3817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4606" y="419266"/>
            <a:ext cx="420939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8" name="AutoShape 2" descr="نتيجة بحث الصور عن ‪cisco devices symbols‬‏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CISCO Symbols</a:t>
            </a:r>
            <a:endParaRPr lang="ar-SA" dirty="0"/>
          </a:p>
        </p:txBody>
      </p:sp>
      <p:pic>
        <p:nvPicPr>
          <p:cNvPr id="105476" name="Picture 4" descr="نتيجة بحث الصور عن ‪cisco devices symbols‬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7625" y="2247900"/>
            <a:ext cx="6189766" cy="331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686800" cy="685800"/>
          </a:xfrm>
        </p:spPr>
        <p:txBody>
          <a:bodyPr/>
          <a:lstStyle/>
          <a:p>
            <a:r>
              <a:rPr lang="en-US" sz="2800"/>
              <a:t>Sending and receiving Ethernet frames via a hub</a:t>
            </a:r>
          </a:p>
        </p:txBody>
      </p:sp>
      <p:sp>
        <p:nvSpPr>
          <p:cNvPr id="1433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022850" y="2225675"/>
            <a:ext cx="3892550" cy="4327525"/>
          </a:xfrm>
        </p:spPr>
        <p:txBody>
          <a:bodyPr/>
          <a:lstStyle/>
          <a:p>
            <a:pPr algn="l" rtl="0"/>
            <a:r>
              <a:rPr lang="en-US" dirty="0"/>
              <a:t>So, what does a hub do when it receives information?</a:t>
            </a:r>
          </a:p>
          <a:p>
            <a:pPr algn="l" rtl="0"/>
            <a:r>
              <a:rPr lang="en-US" dirty="0"/>
              <a:t>Remember, a hub is nothing more than a multiport repeater.</a:t>
            </a:r>
          </a:p>
        </p:txBody>
      </p:sp>
      <p:pic>
        <p:nvPicPr>
          <p:cNvPr id="143364" name="Picture 1028" descr="hu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19200"/>
            <a:ext cx="4503738" cy="5486400"/>
          </a:xfrm>
          <a:prstGeom prst="rect">
            <a:avLst/>
          </a:prstGeom>
          <a:noFill/>
        </p:spPr>
      </p:pic>
      <p:sp>
        <p:nvSpPr>
          <p:cNvPr id="143365" name="Text Box 1029"/>
          <p:cNvSpPr txBox="1">
            <a:spLocks noChangeArrowheads="1"/>
          </p:cNvSpPr>
          <p:nvPr/>
        </p:nvSpPr>
        <p:spPr bwMode="auto">
          <a:xfrm>
            <a:off x="685800" y="25146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43366" name="Text Box 1030"/>
          <p:cNvSpPr txBox="1">
            <a:spLocks noChangeArrowheads="1"/>
          </p:cNvSpPr>
          <p:nvPr/>
        </p:nvSpPr>
        <p:spPr bwMode="auto">
          <a:xfrm>
            <a:off x="3352800" y="25146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2222</a:t>
            </a:r>
          </a:p>
        </p:txBody>
      </p:sp>
      <p:sp>
        <p:nvSpPr>
          <p:cNvPr id="143367" name="Text Box 1031"/>
          <p:cNvSpPr txBox="1">
            <a:spLocks noChangeArrowheads="1"/>
          </p:cNvSpPr>
          <p:nvPr/>
        </p:nvSpPr>
        <p:spPr bwMode="auto">
          <a:xfrm>
            <a:off x="838200" y="63246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43368" name="Text Box 1032"/>
          <p:cNvSpPr txBox="1">
            <a:spLocks noChangeArrowheads="1"/>
          </p:cNvSpPr>
          <p:nvPr/>
        </p:nvSpPr>
        <p:spPr bwMode="auto">
          <a:xfrm>
            <a:off x="3200400" y="63246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4444</a:t>
            </a:r>
          </a:p>
        </p:txBody>
      </p:sp>
      <p:sp>
        <p:nvSpPr>
          <p:cNvPr id="143369" name="Text Box 1033"/>
          <p:cNvSpPr txBox="1">
            <a:spLocks noChangeArrowheads="1"/>
          </p:cNvSpPr>
          <p:nvPr/>
        </p:nvSpPr>
        <p:spPr bwMode="auto">
          <a:xfrm>
            <a:off x="3657600" y="44196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5555</a:t>
            </a:r>
          </a:p>
        </p:txBody>
      </p:sp>
      <p:sp>
        <p:nvSpPr>
          <p:cNvPr id="143370" name="Line 1034"/>
          <p:cNvSpPr>
            <a:spLocks noChangeShapeType="1"/>
          </p:cNvSpPr>
          <p:nvPr/>
        </p:nvSpPr>
        <p:spPr bwMode="auto">
          <a:xfrm>
            <a:off x="2133600" y="22860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3371" name="Line 1035"/>
          <p:cNvSpPr>
            <a:spLocks noChangeShapeType="1"/>
          </p:cNvSpPr>
          <p:nvPr/>
        </p:nvSpPr>
        <p:spPr bwMode="auto">
          <a:xfrm>
            <a:off x="1752600" y="2286000"/>
            <a:ext cx="304800" cy="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3372" name="Text Box 1036"/>
          <p:cNvSpPr txBox="1">
            <a:spLocks noChangeArrowheads="1"/>
          </p:cNvSpPr>
          <p:nvPr/>
        </p:nvSpPr>
        <p:spPr bwMode="auto">
          <a:xfrm>
            <a:off x="2209800" y="25146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?</a:t>
            </a:r>
          </a:p>
        </p:txBody>
      </p:sp>
      <p:graphicFrame>
        <p:nvGraphicFramePr>
          <p:cNvPr id="143373" name="Object 1037"/>
          <p:cNvGraphicFramePr>
            <a:graphicFrameLocks noChangeAspect="1"/>
          </p:cNvGraphicFramePr>
          <p:nvPr/>
        </p:nvGraphicFramePr>
        <p:xfrm>
          <a:off x="4495800" y="1066800"/>
          <a:ext cx="4389438" cy="746125"/>
        </p:xfrm>
        <a:graphic>
          <a:graphicData uri="http://schemas.openxmlformats.org/presentationml/2006/ole">
            <p:oleObj spid="_x0000_s1026" name="Bitmap Image" r:id="rId4" imgW="4389500" imgH="746667" progId="Paint.Picture">
              <p:embed/>
            </p:oleObj>
          </a:graphicData>
        </a:graphic>
      </p:graphicFrame>
      <p:sp>
        <p:nvSpPr>
          <p:cNvPr id="143374" name="Text Box 1038"/>
          <p:cNvSpPr txBox="1">
            <a:spLocks noChangeArrowheads="1"/>
          </p:cNvSpPr>
          <p:nvPr/>
        </p:nvSpPr>
        <p:spPr bwMode="auto">
          <a:xfrm>
            <a:off x="6019800" y="17526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43375" name="Text Box 1039"/>
          <p:cNvSpPr txBox="1">
            <a:spLocks noChangeArrowheads="1"/>
          </p:cNvSpPr>
          <p:nvPr/>
        </p:nvSpPr>
        <p:spPr bwMode="auto">
          <a:xfrm>
            <a:off x="5334000" y="17526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43376" name="Text Box 1040"/>
          <p:cNvSpPr txBox="1">
            <a:spLocks noChangeArrowheads="1"/>
          </p:cNvSpPr>
          <p:nvPr/>
        </p:nvSpPr>
        <p:spPr bwMode="auto">
          <a:xfrm>
            <a:off x="0" y="0"/>
            <a:ext cx="38100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cs typeface="Times New Roman" pitchFamily="18" charset="0"/>
              </a:rPr>
              <a:t>•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Recourses: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fld id="{03A629C0-DDE7-4347-BDD0-E452DE62B516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Cisco </a:t>
            </a:r>
            <a:r>
              <a:rPr lang="en-US" dirty="0" smtClean="0"/>
              <a:t>slides</a:t>
            </a:r>
          </a:p>
          <a:p>
            <a:pPr algn="l" rtl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763000" cy="685800"/>
          </a:xfrm>
        </p:spPr>
        <p:txBody>
          <a:bodyPr/>
          <a:lstStyle/>
          <a:p>
            <a:r>
              <a:rPr lang="en-US" sz="2800"/>
              <a:t>Sending and receiving Ethernet frames via a hub</a:t>
            </a:r>
          </a:p>
        </p:txBody>
      </p:sp>
      <p:pic>
        <p:nvPicPr>
          <p:cNvPr id="144387" name="Picture 1027" descr="fig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371600"/>
            <a:ext cx="6069013" cy="4914900"/>
          </a:xfrm>
          <a:prstGeom prst="rect">
            <a:avLst/>
          </a:prstGeom>
          <a:noFill/>
        </p:spPr>
      </p:pic>
      <p:sp>
        <p:nvSpPr>
          <p:cNvPr id="144388" name="Text Box 1028"/>
          <p:cNvSpPr txBox="1">
            <a:spLocks noChangeArrowheads="1"/>
          </p:cNvSpPr>
          <p:nvPr/>
        </p:nvSpPr>
        <p:spPr bwMode="auto">
          <a:xfrm>
            <a:off x="1543050" y="1752600"/>
            <a:ext cx="1752600" cy="64135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Tahoma" pitchFamily="34" charset="0"/>
              </a:rPr>
              <a:t> </a:t>
            </a:r>
            <a:r>
              <a:rPr lang="en-US" sz="3600" dirty="0"/>
              <a:t>Hub or</a:t>
            </a:r>
            <a:r>
              <a:rPr lang="en-US" dirty="0">
                <a:latin typeface="Tahoma" pitchFamily="34" charset="0"/>
              </a:rPr>
              <a:t> </a:t>
            </a:r>
          </a:p>
        </p:txBody>
      </p:sp>
      <p:sp>
        <p:nvSpPr>
          <p:cNvPr id="144389" name="Text Box 1029"/>
          <p:cNvSpPr txBox="1">
            <a:spLocks noChangeArrowheads="1"/>
          </p:cNvSpPr>
          <p:nvPr/>
        </p:nvSpPr>
        <p:spPr bwMode="auto">
          <a:xfrm>
            <a:off x="0" y="0"/>
            <a:ext cx="38100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cs typeface="Times New Roman" pitchFamily="18" charset="0"/>
              </a:rPr>
              <a:t>•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686800" cy="685800"/>
          </a:xfrm>
        </p:spPr>
        <p:txBody>
          <a:bodyPr/>
          <a:lstStyle/>
          <a:p>
            <a:r>
              <a:rPr lang="en-US" sz="2800"/>
              <a:t>Sending and receiving Ethernet frames via a hub</a:t>
            </a:r>
          </a:p>
        </p:txBody>
      </p:sp>
      <p:sp>
        <p:nvSpPr>
          <p:cNvPr id="1454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029200" y="2209800"/>
            <a:ext cx="3962400" cy="44196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000" dirty="0"/>
              <a:t>The hub will </a:t>
            </a:r>
            <a:r>
              <a:rPr lang="en-US" sz="2000" b="1" dirty="0"/>
              <a:t>flood</a:t>
            </a:r>
            <a:r>
              <a:rPr lang="en-US" sz="2000" dirty="0"/>
              <a:t> it out all ports except for the incoming port.</a:t>
            </a:r>
          </a:p>
          <a:p>
            <a:pPr algn="l" rtl="0">
              <a:lnSpc>
                <a:spcPct val="90000"/>
              </a:lnSpc>
            </a:pPr>
            <a:r>
              <a:rPr lang="en-US" sz="2000" dirty="0"/>
              <a:t>Hub is a layer 1 device.</a:t>
            </a:r>
          </a:p>
          <a:p>
            <a:pPr algn="l" rtl="0">
              <a:lnSpc>
                <a:spcPct val="90000"/>
              </a:lnSpc>
            </a:pPr>
            <a:r>
              <a:rPr lang="en-US" sz="2000" dirty="0"/>
              <a:t>A hub does NOT look at layer 2 addresses, so it is fast in transmitting data.</a:t>
            </a:r>
          </a:p>
          <a:p>
            <a:pPr algn="l" rtl="0">
              <a:lnSpc>
                <a:spcPct val="90000"/>
              </a:lnSpc>
            </a:pPr>
            <a:r>
              <a:rPr lang="en-US" sz="2000" dirty="0"/>
              <a:t>Disadvantage with hubs:  A hub or series of hubs is a single </a:t>
            </a:r>
            <a:r>
              <a:rPr lang="en-US" sz="2000" b="1" dirty="0"/>
              <a:t>collision domain</a:t>
            </a:r>
            <a:r>
              <a:rPr lang="en-US" sz="2000" dirty="0"/>
              <a:t>. </a:t>
            </a:r>
          </a:p>
          <a:p>
            <a:pPr algn="l" rtl="0">
              <a:lnSpc>
                <a:spcPct val="90000"/>
              </a:lnSpc>
            </a:pPr>
            <a:r>
              <a:rPr lang="en-US" sz="2000" dirty="0"/>
              <a:t>A collision will occur if any two or more devices transmit at the same time within the collision domain.</a:t>
            </a:r>
          </a:p>
          <a:p>
            <a:pPr algn="l" rtl="0">
              <a:lnSpc>
                <a:spcPct val="90000"/>
              </a:lnSpc>
            </a:pPr>
            <a:r>
              <a:rPr lang="en-US" sz="2000" dirty="0"/>
              <a:t>More on this later.</a:t>
            </a:r>
          </a:p>
        </p:txBody>
      </p:sp>
      <p:pic>
        <p:nvPicPr>
          <p:cNvPr id="145412" name="Picture 1028" descr="hu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19200"/>
            <a:ext cx="4503738" cy="5486400"/>
          </a:xfrm>
          <a:prstGeom prst="rect">
            <a:avLst/>
          </a:prstGeom>
          <a:noFill/>
        </p:spPr>
      </p:pic>
      <p:sp>
        <p:nvSpPr>
          <p:cNvPr id="145413" name="Text Box 1029"/>
          <p:cNvSpPr txBox="1">
            <a:spLocks noChangeArrowheads="1"/>
          </p:cNvSpPr>
          <p:nvPr/>
        </p:nvSpPr>
        <p:spPr bwMode="auto">
          <a:xfrm>
            <a:off x="685800" y="25146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45414" name="Text Box 1030"/>
          <p:cNvSpPr txBox="1">
            <a:spLocks noChangeArrowheads="1"/>
          </p:cNvSpPr>
          <p:nvPr/>
        </p:nvSpPr>
        <p:spPr bwMode="auto">
          <a:xfrm>
            <a:off x="3352800" y="25146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2222</a:t>
            </a:r>
          </a:p>
        </p:txBody>
      </p:sp>
      <p:sp>
        <p:nvSpPr>
          <p:cNvPr id="145415" name="Text Box 1031"/>
          <p:cNvSpPr txBox="1">
            <a:spLocks noChangeArrowheads="1"/>
          </p:cNvSpPr>
          <p:nvPr/>
        </p:nvSpPr>
        <p:spPr bwMode="auto">
          <a:xfrm>
            <a:off x="838200" y="63246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45416" name="Text Box 1032"/>
          <p:cNvSpPr txBox="1">
            <a:spLocks noChangeArrowheads="1"/>
          </p:cNvSpPr>
          <p:nvPr/>
        </p:nvSpPr>
        <p:spPr bwMode="auto">
          <a:xfrm>
            <a:off x="3200400" y="63246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4444</a:t>
            </a:r>
          </a:p>
        </p:txBody>
      </p:sp>
      <p:sp>
        <p:nvSpPr>
          <p:cNvPr id="145417" name="Text Box 1033"/>
          <p:cNvSpPr txBox="1">
            <a:spLocks noChangeArrowheads="1"/>
          </p:cNvSpPr>
          <p:nvPr/>
        </p:nvSpPr>
        <p:spPr bwMode="auto">
          <a:xfrm>
            <a:off x="3657600" y="44196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5555</a:t>
            </a:r>
          </a:p>
        </p:txBody>
      </p:sp>
      <p:sp>
        <p:nvSpPr>
          <p:cNvPr id="145418" name="Line 1034"/>
          <p:cNvSpPr>
            <a:spLocks noChangeShapeType="1"/>
          </p:cNvSpPr>
          <p:nvPr/>
        </p:nvSpPr>
        <p:spPr bwMode="auto">
          <a:xfrm>
            <a:off x="2133600" y="22860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5419" name="Line 1035"/>
          <p:cNvSpPr>
            <a:spLocks noChangeShapeType="1"/>
          </p:cNvSpPr>
          <p:nvPr/>
        </p:nvSpPr>
        <p:spPr bwMode="auto">
          <a:xfrm>
            <a:off x="1752600" y="2286000"/>
            <a:ext cx="304800" cy="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graphicFrame>
        <p:nvGraphicFramePr>
          <p:cNvPr id="145420" name="Object 1036"/>
          <p:cNvGraphicFramePr>
            <a:graphicFrameLocks noChangeAspect="1"/>
          </p:cNvGraphicFramePr>
          <p:nvPr/>
        </p:nvGraphicFramePr>
        <p:xfrm>
          <a:off x="4495800" y="1066800"/>
          <a:ext cx="4389438" cy="746125"/>
        </p:xfrm>
        <a:graphic>
          <a:graphicData uri="http://schemas.openxmlformats.org/presentationml/2006/ole">
            <p:oleObj spid="_x0000_s2050" name="Bitmap Image" r:id="rId4" imgW="4389500" imgH="746667" progId="Paint.Picture">
              <p:embed/>
            </p:oleObj>
          </a:graphicData>
        </a:graphic>
      </p:graphicFrame>
      <p:sp>
        <p:nvSpPr>
          <p:cNvPr id="145421" name="Text Box 1037"/>
          <p:cNvSpPr txBox="1">
            <a:spLocks noChangeArrowheads="1"/>
          </p:cNvSpPr>
          <p:nvPr/>
        </p:nvSpPr>
        <p:spPr bwMode="auto">
          <a:xfrm>
            <a:off x="6019800" y="17526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45422" name="Text Box 1038"/>
          <p:cNvSpPr txBox="1">
            <a:spLocks noChangeArrowheads="1"/>
          </p:cNvSpPr>
          <p:nvPr/>
        </p:nvSpPr>
        <p:spPr bwMode="auto">
          <a:xfrm>
            <a:off x="5334000" y="17526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45423" name="Line 1039"/>
          <p:cNvSpPr>
            <a:spLocks noChangeShapeType="1"/>
          </p:cNvSpPr>
          <p:nvPr/>
        </p:nvSpPr>
        <p:spPr bwMode="auto">
          <a:xfrm>
            <a:off x="2895600" y="3429000"/>
            <a:ext cx="0" cy="4572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5424" name="Line 1040"/>
          <p:cNvSpPr>
            <a:spLocks noChangeShapeType="1"/>
          </p:cNvSpPr>
          <p:nvPr/>
        </p:nvSpPr>
        <p:spPr bwMode="auto">
          <a:xfrm>
            <a:off x="1828800" y="3886200"/>
            <a:ext cx="0" cy="3048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5425" name="Line 1041"/>
          <p:cNvSpPr>
            <a:spLocks noChangeShapeType="1"/>
          </p:cNvSpPr>
          <p:nvPr/>
        </p:nvSpPr>
        <p:spPr bwMode="auto">
          <a:xfrm>
            <a:off x="2590800" y="4572000"/>
            <a:ext cx="0" cy="4572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5426" name="Line 1042"/>
          <p:cNvSpPr>
            <a:spLocks noChangeShapeType="1"/>
          </p:cNvSpPr>
          <p:nvPr/>
        </p:nvSpPr>
        <p:spPr bwMode="auto">
          <a:xfrm>
            <a:off x="2133600" y="4572000"/>
            <a:ext cx="0" cy="4572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5427" name="Line 1043"/>
          <p:cNvSpPr>
            <a:spLocks noChangeShapeType="1"/>
          </p:cNvSpPr>
          <p:nvPr/>
        </p:nvSpPr>
        <p:spPr bwMode="auto">
          <a:xfrm flipV="1">
            <a:off x="2667000" y="22860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5428" name="Line 1044"/>
          <p:cNvSpPr>
            <a:spLocks noChangeShapeType="1"/>
          </p:cNvSpPr>
          <p:nvPr/>
        </p:nvSpPr>
        <p:spPr bwMode="auto">
          <a:xfrm>
            <a:off x="2895600" y="4724400"/>
            <a:ext cx="457200" cy="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5429" name="Text Box 1045"/>
          <p:cNvSpPr txBox="1">
            <a:spLocks noChangeArrowheads="1"/>
          </p:cNvSpPr>
          <p:nvPr/>
        </p:nvSpPr>
        <p:spPr bwMode="auto">
          <a:xfrm>
            <a:off x="3352800" y="27432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Nope</a:t>
            </a:r>
          </a:p>
        </p:txBody>
      </p:sp>
      <p:sp>
        <p:nvSpPr>
          <p:cNvPr id="145430" name="Text Box 1046"/>
          <p:cNvSpPr txBox="1">
            <a:spLocks noChangeArrowheads="1"/>
          </p:cNvSpPr>
          <p:nvPr/>
        </p:nvSpPr>
        <p:spPr bwMode="auto">
          <a:xfrm>
            <a:off x="3886200" y="63246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Nope</a:t>
            </a:r>
          </a:p>
        </p:txBody>
      </p:sp>
      <p:sp>
        <p:nvSpPr>
          <p:cNvPr id="145431" name="Text Box 1047"/>
          <p:cNvSpPr txBox="1">
            <a:spLocks noChangeArrowheads="1"/>
          </p:cNvSpPr>
          <p:nvPr/>
        </p:nvSpPr>
        <p:spPr bwMode="auto">
          <a:xfrm>
            <a:off x="3657600" y="46482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Nope</a:t>
            </a:r>
          </a:p>
        </p:txBody>
      </p:sp>
      <p:sp>
        <p:nvSpPr>
          <p:cNvPr id="145432" name="Text Box 1048"/>
          <p:cNvSpPr txBox="1">
            <a:spLocks noChangeArrowheads="1"/>
          </p:cNvSpPr>
          <p:nvPr/>
        </p:nvSpPr>
        <p:spPr bwMode="auto">
          <a:xfrm>
            <a:off x="1524000" y="6324600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For me!</a:t>
            </a:r>
          </a:p>
        </p:txBody>
      </p:sp>
      <p:sp>
        <p:nvSpPr>
          <p:cNvPr id="145433" name="Text Box 1049"/>
          <p:cNvSpPr txBox="1">
            <a:spLocks noChangeArrowheads="1"/>
          </p:cNvSpPr>
          <p:nvPr/>
        </p:nvSpPr>
        <p:spPr bwMode="auto">
          <a:xfrm>
            <a:off x="0" y="0"/>
            <a:ext cx="38100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cs typeface="Times New Roman" pitchFamily="18" charset="0"/>
              </a:rPr>
              <a:t>•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686800" cy="685800"/>
          </a:xfrm>
        </p:spPr>
        <p:txBody>
          <a:bodyPr/>
          <a:lstStyle/>
          <a:p>
            <a:pPr algn="r" rtl="0"/>
            <a:r>
              <a:rPr lang="en-US" sz="2800"/>
              <a:t>Sending and receiving Ethernet frames via a hub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22850" y="2225675"/>
            <a:ext cx="3892550" cy="115887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000" dirty="0"/>
              <a:t>Another disadvantage with hubs is that is take up unnecessary bandwidth on other links.</a:t>
            </a:r>
          </a:p>
        </p:txBody>
      </p:sp>
      <p:pic>
        <p:nvPicPr>
          <p:cNvPr id="146436" name="Picture 4" descr="hu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19200"/>
            <a:ext cx="4503738" cy="5486400"/>
          </a:xfrm>
          <a:prstGeom prst="rect">
            <a:avLst/>
          </a:prstGeom>
          <a:noFill/>
        </p:spPr>
      </p:pic>
      <p:sp>
        <p:nvSpPr>
          <p:cNvPr id="146437" name="Text Box 5"/>
          <p:cNvSpPr txBox="1">
            <a:spLocks noChangeArrowheads="1"/>
          </p:cNvSpPr>
          <p:nvPr/>
        </p:nvSpPr>
        <p:spPr bwMode="auto">
          <a:xfrm>
            <a:off x="685800" y="25146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46438" name="Text Box 6"/>
          <p:cNvSpPr txBox="1">
            <a:spLocks noChangeArrowheads="1"/>
          </p:cNvSpPr>
          <p:nvPr/>
        </p:nvSpPr>
        <p:spPr bwMode="auto">
          <a:xfrm>
            <a:off x="3352800" y="25146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2222</a:t>
            </a:r>
          </a:p>
        </p:txBody>
      </p:sp>
      <p:sp>
        <p:nvSpPr>
          <p:cNvPr id="146439" name="Text Box 7"/>
          <p:cNvSpPr txBox="1">
            <a:spLocks noChangeArrowheads="1"/>
          </p:cNvSpPr>
          <p:nvPr/>
        </p:nvSpPr>
        <p:spPr bwMode="auto">
          <a:xfrm>
            <a:off x="838200" y="63246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3333</a:t>
            </a:r>
          </a:p>
        </p:txBody>
      </p:sp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3200400" y="63246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4444</a:t>
            </a:r>
          </a:p>
        </p:txBody>
      </p:sp>
      <p:sp>
        <p:nvSpPr>
          <p:cNvPr id="146441" name="Text Box 9"/>
          <p:cNvSpPr txBox="1">
            <a:spLocks noChangeArrowheads="1"/>
          </p:cNvSpPr>
          <p:nvPr/>
        </p:nvSpPr>
        <p:spPr bwMode="auto">
          <a:xfrm>
            <a:off x="3657600" y="4419600"/>
            <a:ext cx="762000" cy="3139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5555</a:t>
            </a:r>
          </a:p>
        </p:txBody>
      </p:sp>
      <p:sp>
        <p:nvSpPr>
          <p:cNvPr id="146442" name="Line 10"/>
          <p:cNvSpPr>
            <a:spLocks noChangeShapeType="1"/>
          </p:cNvSpPr>
          <p:nvPr/>
        </p:nvSpPr>
        <p:spPr bwMode="auto">
          <a:xfrm>
            <a:off x="2133600" y="22860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6443" name="Line 11"/>
          <p:cNvSpPr>
            <a:spLocks noChangeShapeType="1"/>
          </p:cNvSpPr>
          <p:nvPr/>
        </p:nvSpPr>
        <p:spPr bwMode="auto">
          <a:xfrm>
            <a:off x="1752600" y="2286000"/>
            <a:ext cx="304800" cy="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graphicFrame>
        <p:nvGraphicFramePr>
          <p:cNvPr id="146444" name="Object 12"/>
          <p:cNvGraphicFramePr>
            <a:graphicFrameLocks noChangeAspect="1"/>
          </p:cNvGraphicFramePr>
          <p:nvPr/>
        </p:nvGraphicFramePr>
        <p:xfrm>
          <a:off x="4495800" y="1066800"/>
          <a:ext cx="4389438" cy="746125"/>
        </p:xfrm>
        <a:graphic>
          <a:graphicData uri="http://schemas.openxmlformats.org/presentationml/2006/ole">
            <p:oleObj spid="_x0000_s3074" name="Bitmap Image" r:id="rId4" imgW="4389500" imgH="746667" progId="Paint.Picture">
              <p:embed/>
            </p:oleObj>
          </a:graphicData>
        </a:graphic>
      </p:graphicFrame>
      <p:sp>
        <p:nvSpPr>
          <p:cNvPr id="146445" name="Text Box 13"/>
          <p:cNvSpPr txBox="1">
            <a:spLocks noChangeArrowheads="1"/>
          </p:cNvSpPr>
          <p:nvPr/>
        </p:nvSpPr>
        <p:spPr bwMode="auto">
          <a:xfrm>
            <a:off x="6019800" y="175260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1111</a:t>
            </a:r>
          </a:p>
        </p:txBody>
      </p:sp>
      <p:sp>
        <p:nvSpPr>
          <p:cNvPr id="146446" name="Text Box 14"/>
          <p:cNvSpPr txBox="1">
            <a:spLocks noChangeArrowheads="1"/>
          </p:cNvSpPr>
          <p:nvPr/>
        </p:nvSpPr>
        <p:spPr bwMode="auto">
          <a:xfrm>
            <a:off x="5334000" y="175260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2222</a:t>
            </a:r>
          </a:p>
        </p:txBody>
      </p:sp>
      <p:sp>
        <p:nvSpPr>
          <p:cNvPr id="146447" name="Line 15"/>
          <p:cNvSpPr>
            <a:spLocks noChangeShapeType="1"/>
          </p:cNvSpPr>
          <p:nvPr/>
        </p:nvSpPr>
        <p:spPr bwMode="auto">
          <a:xfrm>
            <a:off x="2895600" y="3429000"/>
            <a:ext cx="0" cy="4572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6448" name="Line 16"/>
          <p:cNvSpPr>
            <a:spLocks noChangeShapeType="1"/>
          </p:cNvSpPr>
          <p:nvPr/>
        </p:nvSpPr>
        <p:spPr bwMode="auto">
          <a:xfrm>
            <a:off x="1828800" y="3886200"/>
            <a:ext cx="0" cy="3048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6449" name="Line 17"/>
          <p:cNvSpPr>
            <a:spLocks noChangeShapeType="1"/>
          </p:cNvSpPr>
          <p:nvPr/>
        </p:nvSpPr>
        <p:spPr bwMode="auto">
          <a:xfrm>
            <a:off x="2590800" y="4572000"/>
            <a:ext cx="0" cy="4572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6450" name="Line 18"/>
          <p:cNvSpPr>
            <a:spLocks noChangeShapeType="1"/>
          </p:cNvSpPr>
          <p:nvPr/>
        </p:nvSpPr>
        <p:spPr bwMode="auto">
          <a:xfrm>
            <a:off x="2133600" y="4572000"/>
            <a:ext cx="0" cy="4572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6451" name="Line 19"/>
          <p:cNvSpPr>
            <a:spLocks noChangeShapeType="1"/>
          </p:cNvSpPr>
          <p:nvPr/>
        </p:nvSpPr>
        <p:spPr bwMode="auto">
          <a:xfrm flipV="1">
            <a:off x="2667000" y="22860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6452" name="Line 20"/>
          <p:cNvSpPr>
            <a:spLocks noChangeShapeType="1"/>
          </p:cNvSpPr>
          <p:nvPr/>
        </p:nvSpPr>
        <p:spPr bwMode="auto">
          <a:xfrm>
            <a:off x="2895600" y="4724400"/>
            <a:ext cx="457200" cy="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6453" name="Text Box 21"/>
          <p:cNvSpPr txBox="1">
            <a:spLocks noChangeArrowheads="1"/>
          </p:cNvSpPr>
          <p:nvPr/>
        </p:nvSpPr>
        <p:spPr bwMode="auto">
          <a:xfrm>
            <a:off x="1524000" y="632460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Nope</a:t>
            </a:r>
          </a:p>
        </p:txBody>
      </p:sp>
      <p:sp>
        <p:nvSpPr>
          <p:cNvPr id="146454" name="Text Box 22"/>
          <p:cNvSpPr txBox="1">
            <a:spLocks noChangeArrowheads="1"/>
          </p:cNvSpPr>
          <p:nvPr/>
        </p:nvSpPr>
        <p:spPr bwMode="auto">
          <a:xfrm>
            <a:off x="3886200" y="632460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Nope</a:t>
            </a:r>
          </a:p>
        </p:txBody>
      </p:sp>
      <p:sp>
        <p:nvSpPr>
          <p:cNvPr id="146455" name="Text Box 23"/>
          <p:cNvSpPr txBox="1">
            <a:spLocks noChangeArrowheads="1"/>
          </p:cNvSpPr>
          <p:nvPr/>
        </p:nvSpPr>
        <p:spPr bwMode="auto">
          <a:xfrm>
            <a:off x="3657600" y="4648200"/>
            <a:ext cx="762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Nope</a:t>
            </a:r>
          </a:p>
        </p:txBody>
      </p:sp>
      <p:sp>
        <p:nvSpPr>
          <p:cNvPr id="146456" name="Text Box 24"/>
          <p:cNvSpPr txBox="1">
            <a:spLocks noChangeArrowheads="1"/>
          </p:cNvSpPr>
          <p:nvPr/>
        </p:nvSpPr>
        <p:spPr bwMode="auto">
          <a:xfrm>
            <a:off x="3276600" y="2743200"/>
            <a:ext cx="9906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For me!</a:t>
            </a:r>
          </a:p>
        </p:txBody>
      </p:sp>
      <p:sp>
        <p:nvSpPr>
          <p:cNvPr id="146457" name="Oval 25"/>
          <p:cNvSpPr>
            <a:spLocks noChangeArrowheads="1"/>
          </p:cNvSpPr>
          <p:nvPr/>
        </p:nvSpPr>
        <p:spPr bwMode="auto">
          <a:xfrm>
            <a:off x="1143000" y="3198813"/>
            <a:ext cx="2584450" cy="3125787"/>
          </a:xfrm>
          <a:prstGeom prst="ellips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6458" name="Text Box 26"/>
          <p:cNvSpPr txBox="1">
            <a:spLocks noChangeArrowheads="1"/>
          </p:cNvSpPr>
          <p:nvPr/>
        </p:nvSpPr>
        <p:spPr bwMode="auto">
          <a:xfrm>
            <a:off x="4876800" y="4419600"/>
            <a:ext cx="2286000" cy="75713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Tahoma" pitchFamily="34" charset="0"/>
              </a:rPr>
              <a:t>Wasted bandwidth</a:t>
            </a:r>
          </a:p>
        </p:txBody>
      </p:sp>
      <p:sp>
        <p:nvSpPr>
          <p:cNvPr id="146459" name="Line 27"/>
          <p:cNvSpPr>
            <a:spLocks noChangeShapeType="1"/>
          </p:cNvSpPr>
          <p:nvPr/>
        </p:nvSpPr>
        <p:spPr bwMode="auto">
          <a:xfrm flipH="1">
            <a:off x="3733800" y="5029200"/>
            <a:ext cx="1066800" cy="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146460" name="Rectangle 28"/>
          <p:cNvSpPr>
            <a:spLocks noChangeArrowheads="1"/>
          </p:cNvSpPr>
          <p:nvPr/>
        </p:nvSpPr>
        <p:spPr bwMode="auto">
          <a:xfrm>
            <a:off x="5334000" y="1752600"/>
            <a:ext cx="762000" cy="381000"/>
          </a:xfrm>
          <a:prstGeom prst="rect">
            <a:avLst/>
          </a:prstGeom>
          <a:noFill/>
          <a:ln w="317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6461" name="Text Box 29"/>
          <p:cNvSpPr txBox="1">
            <a:spLocks noChangeArrowheads="1"/>
          </p:cNvSpPr>
          <p:nvPr/>
        </p:nvSpPr>
        <p:spPr bwMode="auto">
          <a:xfrm>
            <a:off x="0" y="0"/>
            <a:ext cx="381000" cy="4247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cs typeface="Times New Roman" pitchFamily="18" charset="0"/>
              </a:rPr>
              <a:t>•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32226" y="368793"/>
            <a:ext cx="8229600" cy="863600"/>
          </a:xfrm>
        </p:spPr>
        <p:txBody>
          <a:bodyPr/>
          <a:lstStyle/>
          <a:p>
            <a:r>
              <a:rPr lang="en-GB" dirty="0"/>
              <a:t>Bridges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/>
            <a:r>
              <a:rPr lang="en-GB" sz="2400" dirty="0"/>
              <a:t>Layer 2 device</a:t>
            </a:r>
          </a:p>
          <a:p>
            <a:pPr algn="l" rtl="0"/>
            <a:r>
              <a:rPr lang="en-GB" sz="2400" dirty="0"/>
              <a:t>Splits network into 2 collision/bandwidth domains</a:t>
            </a:r>
          </a:p>
          <a:p>
            <a:pPr algn="l" rtl="0"/>
            <a:r>
              <a:rPr lang="en-GB" sz="2400" dirty="0"/>
              <a:t>Broadcasts are forwarded</a:t>
            </a:r>
          </a:p>
          <a:p>
            <a:pPr algn="l" rtl="0"/>
            <a:r>
              <a:rPr lang="en-GB" sz="2400" dirty="0"/>
              <a:t>Local traffic stays local</a:t>
            </a:r>
          </a:p>
          <a:p>
            <a:pPr algn="l" rtl="0"/>
            <a:r>
              <a:rPr lang="en-GB" sz="2400" dirty="0"/>
              <a:t>Checks Layer 2 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MAC addresses </a:t>
            </a:r>
            <a:r>
              <a:rPr lang="en-GB" sz="2400" dirty="0"/>
              <a:t>in 802.3 frame</a:t>
            </a:r>
            <a:endParaRPr lang="en-US" sz="2400" dirty="0"/>
          </a:p>
        </p:txBody>
      </p:sp>
      <p:pic>
        <p:nvPicPr>
          <p:cNvPr id="24580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 b="2977"/>
          <a:stretch>
            <a:fillRect/>
          </a:stretch>
        </p:blipFill>
        <p:spPr>
          <a:xfrm>
            <a:off x="4586288" y="2981325"/>
            <a:ext cx="4038600" cy="2535238"/>
          </a:xfrm>
          <a:noFill/>
          <a:ln/>
        </p:spPr>
      </p:pic>
      <p:pic>
        <p:nvPicPr>
          <p:cNvPr id="5" name="Picture 4" descr="566 Bridge and router stack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7289" y="5304045"/>
            <a:ext cx="3014661" cy="119200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edia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7C7D7537B4CB45B036DB8B27F87F08" ma:contentTypeVersion="0" ma:contentTypeDescription="Create a new document." ma:contentTypeScope="" ma:versionID="b616bdea237b2b941607763c5d05549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D8F29EF-31A9-4582-9D92-F48180D0A74B}"/>
</file>

<file path=customXml/itemProps2.xml><?xml version="1.0" encoding="utf-8"?>
<ds:datastoreItem xmlns:ds="http://schemas.openxmlformats.org/officeDocument/2006/customXml" ds:itemID="{FE4CED2D-F1CC-44B1-A64E-01CA7B6B2238}"/>
</file>

<file path=customXml/itemProps3.xml><?xml version="1.0" encoding="utf-8"?>
<ds:datastoreItem xmlns:ds="http://schemas.openxmlformats.org/officeDocument/2006/customXml" ds:itemID="{3555F984-8247-4358-892D-28B66F6CF8A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12315</TotalTime>
  <Pages>28</Pages>
  <Words>1760</Words>
  <Application>Microsoft Office PowerPoint</Application>
  <PresentationFormat>On-screen Show (4:3)</PresentationFormat>
  <Paragraphs>351</Paragraphs>
  <Slides>50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4" baseType="lpstr">
      <vt:lpstr>PPT-TMPLT-WHT_C</vt:lpstr>
      <vt:lpstr>Median</vt:lpstr>
      <vt:lpstr>1_Median</vt:lpstr>
      <vt:lpstr>Bitmap Image</vt:lpstr>
      <vt:lpstr> Lecture#2:  Network Devices</vt:lpstr>
      <vt:lpstr>Objectives</vt:lpstr>
      <vt:lpstr>Devices and the layers at which they operate</vt:lpstr>
      <vt:lpstr>Hubs</vt:lpstr>
      <vt:lpstr>Sending and receiving Ethernet frames via a hub</vt:lpstr>
      <vt:lpstr>Sending and receiving Ethernet frames via a hub</vt:lpstr>
      <vt:lpstr>Sending and receiving Ethernet frames via a hub</vt:lpstr>
      <vt:lpstr>Sending and receiving Ethernet frames via a hub</vt:lpstr>
      <vt:lpstr>Bridges</vt:lpstr>
      <vt:lpstr>Switches</vt:lpstr>
      <vt:lpstr>Switch’s functions</vt:lpstr>
      <vt:lpstr>The Address Learning Function </vt:lpstr>
      <vt:lpstr>Sending and receiving Ethernet frames via a switch</vt:lpstr>
      <vt:lpstr>No Destination Address in table, Flood</vt:lpstr>
      <vt:lpstr>Destination Address in table, Filter</vt:lpstr>
      <vt:lpstr>Destination Address in table, Filter</vt:lpstr>
      <vt:lpstr>No Collisions in Switch, Buffering</vt:lpstr>
      <vt:lpstr>Collision Domains</vt:lpstr>
      <vt:lpstr>Other Information</vt:lpstr>
      <vt:lpstr>The Address Learning Function  Example#2</vt:lpstr>
      <vt:lpstr>Slide 21</vt:lpstr>
      <vt:lpstr>Slide 22</vt:lpstr>
      <vt:lpstr>Slide 23</vt:lpstr>
      <vt:lpstr>What happens here?</vt:lpstr>
      <vt:lpstr>What happens here?</vt:lpstr>
      <vt:lpstr>What happens here?</vt:lpstr>
      <vt:lpstr>Filter or Flood (Switch)</vt:lpstr>
      <vt:lpstr>LAN segmentation with routers</vt:lpstr>
      <vt:lpstr>Ethernet Operation MAC Address: Ethernet Identity</vt:lpstr>
      <vt:lpstr>Ethernet MAC MAC Address Representations</vt:lpstr>
      <vt:lpstr>Ethernet MAC Unicast MAC Address</vt:lpstr>
      <vt:lpstr>Ethernet MAC Broadcast MAC Address</vt:lpstr>
      <vt:lpstr>Ethernet MAC Multicast MAC Address</vt:lpstr>
      <vt:lpstr>MAC and IP MAC and IP</vt:lpstr>
      <vt:lpstr>Ethernet MAC End-to-End Connectivity, MAC, and IP</vt:lpstr>
      <vt:lpstr> ARP – Address Resolution protocol 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CISCO Symbols</vt:lpstr>
      <vt:lpstr>Recourses: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 PC v4.0 Chapter 1</dc:title>
  <dc:creator>Karen Alderson</dc:creator>
  <cp:lastModifiedBy>Asma</cp:lastModifiedBy>
  <cp:revision>861</cp:revision>
  <cp:lastPrinted>1999-01-27T00:54:54Z</cp:lastPrinted>
  <dcterms:created xsi:type="dcterms:W3CDTF">2006-10-23T15:07:30Z</dcterms:created>
  <dcterms:modified xsi:type="dcterms:W3CDTF">2016-09-26T06:24:29Z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0x0101008C7C7D7537B4CB45B036DB8B27F87F08</vt:lpwstr>
  </property>
</Properties>
</file>