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1" r:id="rId4"/>
  </p:sldMasterIdLst>
  <p:notesMasterIdLst>
    <p:notesMasterId r:id="rId44"/>
  </p:notesMasterIdLst>
  <p:sldIdLst>
    <p:sldId id="256" r:id="rId5"/>
    <p:sldId id="318" r:id="rId6"/>
    <p:sldId id="258" r:id="rId7"/>
    <p:sldId id="259" r:id="rId8"/>
    <p:sldId id="260" r:id="rId9"/>
    <p:sldId id="261" r:id="rId10"/>
    <p:sldId id="262" r:id="rId11"/>
    <p:sldId id="264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80" r:id="rId24"/>
    <p:sldId id="281" r:id="rId25"/>
    <p:sldId id="282" r:id="rId26"/>
    <p:sldId id="283" r:id="rId27"/>
    <p:sldId id="289" r:id="rId28"/>
    <p:sldId id="290" r:id="rId29"/>
    <p:sldId id="291" r:id="rId30"/>
    <p:sldId id="292" r:id="rId31"/>
    <p:sldId id="293" r:id="rId32"/>
    <p:sldId id="294" r:id="rId33"/>
    <p:sldId id="295" r:id="rId34"/>
    <p:sldId id="296" r:id="rId35"/>
    <p:sldId id="297" r:id="rId36"/>
    <p:sldId id="298" r:id="rId37"/>
    <p:sldId id="299" r:id="rId38"/>
    <p:sldId id="300" r:id="rId39"/>
    <p:sldId id="301" r:id="rId40"/>
    <p:sldId id="302" r:id="rId41"/>
    <p:sldId id="303" r:id="rId42"/>
    <p:sldId id="321" r:id="rId4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086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theme" Target="theme/theme1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tableStyles" Target="tableStyle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viewProps" Target="viewProps.xml"/><Relationship Id="rId20" Type="http://schemas.openxmlformats.org/officeDocument/2006/relationships/slide" Target="slides/slide16.xml"/><Relationship Id="rId41" Type="http://schemas.openxmlformats.org/officeDocument/2006/relationships/slide" Target="slides/slide3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6FBF60-4319-47A7-9B71-98E85B81A858}" type="datetimeFigureOut">
              <a:rPr lang="en-US" smtClean="0"/>
              <a:pPr/>
              <a:t>3/27/2017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049EE8-8B01-4B74-94B0-CE387A5BBA7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5243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29057" indent="-280406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21626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570276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18927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467577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16227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364878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13528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D1A4364D-7D8A-FF42-B132-A95366D63434}" type="slidenum">
              <a:rPr lang="en-US" sz="800"/>
              <a:pPr/>
              <a:t>3</a:t>
            </a:fld>
            <a:endParaRPr lang="en-US" sz="800" dirty="0"/>
          </a:p>
        </p:txBody>
      </p:sp>
      <p:sp>
        <p:nvSpPr>
          <p:cNvPr id="49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dirty="0" smtClean="0"/>
              <a:t>8.2.1.1  The Need for IPv6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932400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29057" indent="-280406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21626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570276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18927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467577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16227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364878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13528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4EE133E6-1A71-3948-B0E1-530C95DEAFDE}" type="slidenum">
              <a:rPr lang="en-US" sz="800"/>
              <a:pPr/>
              <a:t>12</a:t>
            </a:fld>
            <a:endParaRPr lang="en-US" sz="800" dirty="0"/>
          </a:p>
        </p:txBody>
      </p:sp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dirty="0" smtClean="0"/>
              <a:t>8.2.3.1/8.2.3.3  IPv6</a:t>
            </a:r>
            <a:r>
              <a:rPr lang="en-US" baseline="0" dirty="0" smtClean="0"/>
              <a:t> Unicast Addresses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274382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29057" indent="-280406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21626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570276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18927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467577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16227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364878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13528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4EE133E6-1A71-3948-B0E1-530C95DEAFDE}" type="slidenum">
              <a:rPr lang="en-US" sz="800"/>
              <a:pPr/>
              <a:t>13</a:t>
            </a:fld>
            <a:endParaRPr lang="en-US" sz="800" dirty="0"/>
          </a:p>
        </p:txBody>
      </p:sp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dirty="0" smtClean="0"/>
              <a:t>8.2.3.3  IPv6 Unicast Addresses (cont.)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747007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29057" indent="-280406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21626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570276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18927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467577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16227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364878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13528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4EE133E6-1A71-3948-B0E1-530C95DEAFDE}" type="slidenum">
              <a:rPr lang="en-US" sz="800"/>
              <a:pPr/>
              <a:t>14</a:t>
            </a:fld>
            <a:endParaRPr lang="en-US" sz="800" dirty="0"/>
          </a:p>
        </p:txBody>
      </p:sp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dirty="0" smtClean="0"/>
              <a:t>8.2.3.3</a:t>
            </a:r>
            <a:r>
              <a:rPr lang="en-US" baseline="0" dirty="0" smtClean="0"/>
              <a:t>  IPv6 Unicast Addresses (cont.)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287187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29057" indent="-280406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21626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570276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18927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467577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16227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364878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13528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4EE133E6-1A71-3948-B0E1-530C95DEAFDE}" type="slidenum">
              <a:rPr lang="en-US" sz="800"/>
              <a:pPr/>
              <a:t>15</a:t>
            </a:fld>
            <a:endParaRPr lang="en-US" sz="800" dirty="0"/>
          </a:p>
        </p:txBody>
      </p:sp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dirty="0" smtClean="0"/>
              <a:t>8.2.3.3  IPv6 Unicast</a:t>
            </a:r>
            <a:r>
              <a:rPr lang="en-US" baseline="0" dirty="0" smtClean="0"/>
              <a:t> Addresses (cont.)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298106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29057" indent="-280406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21626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570276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18927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467577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16227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364878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13528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4EE133E6-1A71-3948-B0E1-530C95DEAFDE}" type="slidenum">
              <a:rPr lang="en-US" sz="800"/>
              <a:pPr/>
              <a:t>16</a:t>
            </a:fld>
            <a:endParaRPr lang="en-US" sz="800" dirty="0"/>
          </a:p>
        </p:txBody>
      </p:sp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dirty="0" smtClean="0"/>
              <a:t>8.2.3.3  IPv6 Unicast</a:t>
            </a:r>
            <a:r>
              <a:rPr lang="en-US" baseline="0" dirty="0" smtClean="0"/>
              <a:t> Addresses (cont.)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806927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29057" indent="-280406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21626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570276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18927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467577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16227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364878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13528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4EE133E6-1A71-3948-B0E1-530C95DEAFDE}" type="slidenum">
              <a:rPr lang="en-US" sz="800"/>
              <a:pPr/>
              <a:t>17</a:t>
            </a:fld>
            <a:endParaRPr lang="en-US" sz="800" dirty="0"/>
          </a:p>
        </p:txBody>
      </p:sp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dirty="0" smtClean="0"/>
              <a:t>8.2.3.4  IPv6 Link-Local Unicast Addresses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258742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29057" indent="-280406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21626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570276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18927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467577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16227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364878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13528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4EE133E6-1A71-3948-B0E1-530C95DEAFDE}" type="slidenum">
              <a:rPr lang="en-US" sz="800"/>
              <a:pPr/>
              <a:t>18</a:t>
            </a:fld>
            <a:endParaRPr lang="en-US" sz="800" dirty="0"/>
          </a:p>
        </p:txBody>
      </p:sp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dirty="0" smtClean="0"/>
              <a:t>8.2.3.4  IPv6 Link-Local Unicast Addresses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151315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29057" indent="-280406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21626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570276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18927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467577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16227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364878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13528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4EE133E6-1A71-3948-B0E1-530C95DEAFDE}" type="slidenum">
              <a:rPr lang="en-US" sz="800"/>
              <a:pPr/>
              <a:t>19</a:t>
            </a:fld>
            <a:endParaRPr lang="en-US" sz="800" dirty="0"/>
          </a:p>
        </p:txBody>
      </p:sp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dirty="0" smtClean="0"/>
              <a:t>8.2.4.1  Structure of an IPv6 Global Unicast</a:t>
            </a:r>
            <a:r>
              <a:rPr lang="en-US" baseline="0" dirty="0" smtClean="0"/>
              <a:t> Address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476036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29057" indent="-280406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21626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570276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18927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467577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16227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364878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13528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4EE133E6-1A71-3948-B0E1-530C95DEAFDE}" type="slidenum">
              <a:rPr lang="en-US" sz="800"/>
              <a:pPr/>
              <a:t>20</a:t>
            </a:fld>
            <a:endParaRPr lang="en-US" sz="800" dirty="0"/>
          </a:p>
        </p:txBody>
      </p:sp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dirty="0" smtClean="0"/>
              <a:t>8.2.4.1  Structure</a:t>
            </a:r>
            <a:r>
              <a:rPr lang="en-US" baseline="0" dirty="0" smtClean="0"/>
              <a:t> of an IPv6 Global Unicast Address (cont.)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022215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29057" indent="-280406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21626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570276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18927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467577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16227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364878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13528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4EE133E6-1A71-3948-B0E1-530C95DEAFDE}" type="slidenum">
              <a:rPr lang="en-US" sz="800"/>
              <a:pPr/>
              <a:t>21</a:t>
            </a:fld>
            <a:endParaRPr lang="en-US" sz="800" dirty="0"/>
          </a:p>
        </p:txBody>
      </p:sp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dirty="0" smtClean="0"/>
              <a:t>8.2.4.1  Structure</a:t>
            </a:r>
            <a:r>
              <a:rPr lang="en-US" baseline="0" dirty="0" smtClean="0"/>
              <a:t> of an IPv6 Global Unicast Address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3488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29057" indent="-280406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21626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570276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18927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467577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16227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364878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13528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126C4740-6176-6B42-AE8B-248565D05237}" type="slidenum">
              <a:rPr lang="en-US" sz="800"/>
              <a:pPr/>
              <a:t>4</a:t>
            </a:fld>
            <a:endParaRPr lang="en-US" sz="800" dirty="0"/>
          </a:p>
        </p:txBody>
      </p:sp>
      <p:sp>
        <p:nvSpPr>
          <p:cNvPr id="51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dirty="0" smtClean="0"/>
              <a:t>8.2.1.2  IPv4</a:t>
            </a:r>
            <a:r>
              <a:rPr lang="en-US" baseline="0" dirty="0" smtClean="0"/>
              <a:t> and IPv6 Coexistence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219889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29057" indent="-280406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21626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570276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18927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467577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16227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364878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13528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4EE133E6-1A71-3948-B0E1-530C95DEAFDE}" type="slidenum">
              <a:rPr lang="en-US" sz="800"/>
              <a:pPr/>
              <a:t>22</a:t>
            </a:fld>
            <a:endParaRPr lang="en-US" sz="800" dirty="0"/>
          </a:p>
        </p:txBody>
      </p:sp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dirty="0" smtClean="0"/>
              <a:t>8.2.4.2  Static Configuration of a Global Unicast Address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488296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29057" indent="-280406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21626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570276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18927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467577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16227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364878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13528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4EE133E6-1A71-3948-B0E1-530C95DEAFDE}" type="slidenum">
              <a:rPr lang="en-US" sz="800"/>
              <a:pPr/>
              <a:t>23</a:t>
            </a:fld>
            <a:endParaRPr lang="en-US" sz="800" dirty="0"/>
          </a:p>
        </p:txBody>
      </p:sp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dirty="0" smtClean="0"/>
              <a:t>8.2.4.2  Static Configuration</a:t>
            </a:r>
            <a:r>
              <a:rPr lang="en-US" baseline="0" dirty="0" smtClean="0"/>
              <a:t> of an IPv6 Global Unicast Address (cont.)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640716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29057" indent="-280406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21626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570276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18927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467577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16227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364878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13528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4EE133E6-1A71-3948-B0E1-530C95DEAFDE}" type="slidenum">
              <a:rPr lang="en-US" sz="800"/>
              <a:pPr/>
              <a:t>24</a:t>
            </a:fld>
            <a:endParaRPr lang="en-US" sz="800" dirty="0"/>
          </a:p>
        </p:txBody>
      </p:sp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dirty="0" smtClean="0"/>
              <a:t>8.2.4.5  </a:t>
            </a:r>
            <a:r>
              <a:rPr lang="en-US" dirty="0">
                <a:latin typeface="Arial" charset="0"/>
              </a:rPr>
              <a:t>EUI-64 Process or Randomly Generated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006348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29057" indent="-280406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21626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570276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18927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467577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16227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364878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13528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4EE133E6-1A71-3948-B0E1-530C95DEAFDE}" type="slidenum">
              <a:rPr lang="en-US" sz="800"/>
              <a:pPr/>
              <a:t>25</a:t>
            </a:fld>
            <a:endParaRPr lang="en-US" sz="800" dirty="0"/>
          </a:p>
        </p:txBody>
      </p:sp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dirty="0" smtClean="0"/>
              <a:t>8.2.4.5  </a:t>
            </a:r>
            <a:r>
              <a:rPr lang="en-US" dirty="0">
                <a:latin typeface="Arial" charset="0"/>
              </a:rPr>
              <a:t>EUI-64 Process or Randomly Generated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355557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29057" indent="-280406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21626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570276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18927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467577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16227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364878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13528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4EE133E6-1A71-3948-B0E1-530C95DEAFDE}" type="slidenum">
              <a:rPr lang="en-US" sz="800"/>
              <a:pPr/>
              <a:t>26</a:t>
            </a:fld>
            <a:endParaRPr lang="en-US" sz="800" dirty="0"/>
          </a:p>
        </p:txBody>
      </p:sp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dirty="0" smtClean="0"/>
              <a:t>8.2.4.5  </a:t>
            </a:r>
            <a:r>
              <a:rPr lang="en-US" dirty="0">
                <a:latin typeface="Arial" charset="0"/>
              </a:rPr>
              <a:t>EUI-64 Process or Randomly Generated (cont.)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081238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29057" indent="-280406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21626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570276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18927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467577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16227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364878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13528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4EE133E6-1A71-3948-B0E1-530C95DEAFDE}" type="slidenum">
              <a:rPr lang="en-US" sz="800"/>
              <a:pPr/>
              <a:t>27</a:t>
            </a:fld>
            <a:endParaRPr lang="en-US" sz="800" dirty="0"/>
          </a:p>
        </p:txBody>
      </p:sp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dirty="0" smtClean="0"/>
              <a:t>8.2.4.5  </a:t>
            </a:r>
            <a:r>
              <a:rPr lang="en-US" dirty="0">
                <a:latin typeface="Arial" charset="0"/>
              </a:rPr>
              <a:t>EUI-64 Process or Randomly Generated (cont.)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665484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29057" indent="-280406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21626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570276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18927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467577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16227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364878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13528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4EE133E6-1A71-3948-B0E1-530C95DEAFDE}" type="slidenum">
              <a:rPr lang="en-US" sz="800"/>
              <a:pPr/>
              <a:t>28</a:t>
            </a:fld>
            <a:endParaRPr lang="en-US" sz="800" dirty="0"/>
          </a:p>
        </p:txBody>
      </p:sp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dirty="0" smtClean="0"/>
              <a:t>8.2.4.6  Dynamic</a:t>
            </a:r>
            <a:r>
              <a:rPr lang="en-US" baseline="0" dirty="0" smtClean="0"/>
              <a:t> Link-local Addresses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8416378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29057" indent="-280406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21626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570276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18927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467577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16227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364878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13528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4EE133E6-1A71-3948-B0E1-530C95DEAFDE}" type="slidenum">
              <a:rPr lang="en-US" sz="800"/>
              <a:pPr/>
              <a:t>29</a:t>
            </a:fld>
            <a:endParaRPr lang="en-US" sz="800" dirty="0"/>
          </a:p>
        </p:txBody>
      </p:sp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dirty="0" smtClean="0"/>
              <a:t>8.2.4.6  </a:t>
            </a:r>
            <a:r>
              <a:rPr lang="en-US" dirty="0" smtClean="0">
                <a:latin typeface="Arial" charset="0"/>
              </a:rPr>
              <a:t>Dynamic Link-local Addresses (cont.)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7990735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29057" indent="-280406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21626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570276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18927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467577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16227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364878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13528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4EE133E6-1A71-3948-B0E1-530C95DEAFDE}" type="slidenum">
              <a:rPr lang="en-US" sz="800"/>
              <a:pPr/>
              <a:t>30</a:t>
            </a:fld>
            <a:endParaRPr lang="en-US" sz="800" dirty="0"/>
          </a:p>
        </p:txBody>
      </p:sp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dirty="0" smtClean="0"/>
              <a:t>8.2.4.7  Static</a:t>
            </a:r>
            <a:r>
              <a:rPr lang="en-US" baseline="0" dirty="0" smtClean="0"/>
              <a:t> Link-local Addresses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8719988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29057" indent="-280406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21626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570276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18927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467577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16227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364878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13528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4EE133E6-1A71-3948-B0E1-530C95DEAFDE}" type="slidenum">
              <a:rPr lang="en-US" sz="800"/>
              <a:pPr/>
              <a:t>31</a:t>
            </a:fld>
            <a:endParaRPr lang="en-US" sz="800" dirty="0"/>
          </a:p>
        </p:txBody>
      </p:sp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110605" indent="-110605" defTabSz="1001675" eaLnBrk="0" fontAlgn="base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SzPct val="100000"/>
              <a:defRPr/>
            </a:pPr>
            <a:r>
              <a:rPr lang="en-US" dirty="0" smtClean="0"/>
              <a:t>8.2.4.7  Static</a:t>
            </a:r>
            <a:r>
              <a:rPr lang="en-US" baseline="0" dirty="0" smtClean="0"/>
              <a:t> Link-local Addresses (cont.)</a:t>
            </a:r>
            <a:endParaRPr lang="en-US" dirty="0" smtClean="0"/>
          </a:p>
          <a:p>
            <a:pPr>
              <a:lnSpc>
                <a:spcPct val="80000"/>
              </a:lnSpc>
              <a:buFontTx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48954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29057" indent="-280406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21626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570276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18927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467577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16227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364878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13528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126C4740-6176-6B42-AE8B-248565D05237}" type="slidenum">
              <a:rPr lang="en-US" sz="800"/>
              <a:pPr/>
              <a:t>5</a:t>
            </a:fld>
            <a:endParaRPr lang="en-US" sz="800" dirty="0"/>
          </a:p>
        </p:txBody>
      </p:sp>
      <p:sp>
        <p:nvSpPr>
          <p:cNvPr id="51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dirty="0" smtClean="0"/>
              <a:t>8.2.1.2  IPv4 and IPv6 Coexistence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4984899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29057" indent="-280406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21626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570276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18927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467577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16227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364878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13528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4EE133E6-1A71-3948-B0E1-530C95DEAFDE}" type="slidenum">
              <a:rPr lang="en-US" sz="800"/>
              <a:pPr/>
              <a:t>32</a:t>
            </a:fld>
            <a:endParaRPr lang="en-US" sz="800" dirty="0"/>
          </a:p>
        </p:txBody>
      </p:sp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dirty="0" smtClean="0"/>
              <a:t>8.2.4.8 Verifying IPv6 Address Configuration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0970723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29057" indent="-280406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21626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570276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18927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467577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16227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364878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13528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4EE133E6-1A71-3948-B0E1-530C95DEAFDE}" type="slidenum">
              <a:rPr lang="en-US" sz="800"/>
              <a:pPr/>
              <a:t>33</a:t>
            </a:fld>
            <a:endParaRPr lang="en-US" sz="800" dirty="0"/>
          </a:p>
        </p:txBody>
      </p:sp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dirty="0" smtClean="0"/>
              <a:t>8.2.4.8 Verifying IPv6 Address Configuration (cont.)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7956129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29057" indent="-280406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21626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570276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18927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467577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16227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364878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13528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B0AE87D6-DF4D-4E45-B583-CE3BFF4036EF}" type="slidenum">
              <a:rPr lang="en-US" sz="800"/>
              <a:pPr/>
              <a:t>34</a:t>
            </a:fld>
            <a:endParaRPr lang="en-US" sz="800" dirty="0"/>
          </a:p>
        </p:txBody>
      </p:sp>
      <p:sp>
        <p:nvSpPr>
          <p:cNvPr id="61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dirty="0" smtClean="0"/>
              <a:t>8.2.5.1  Assigned</a:t>
            </a:r>
            <a:r>
              <a:rPr lang="en-US" baseline="0" dirty="0" smtClean="0"/>
              <a:t> IPv6 Multicast Addresses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7432172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29057" indent="-280406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21626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570276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18927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467577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16227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364878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13528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B0AE87D6-DF4D-4E45-B583-CE3BFF4036EF}" type="slidenum">
              <a:rPr lang="en-US" sz="800"/>
              <a:pPr/>
              <a:t>35</a:t>
            </a:fld>
            <a:endParaRPr lang="en-US" sz="800" dirty="0"/>
          </a:p>
        </p:txBody>
      </p:sp>
      <p:sp>
        <p:nvSpPr>
          <p:cNvPr id="61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dirty="0" smtClean="0"/>
              <a:t>8.2.5.1  Assigned IPv6 Multicast Addresses (cont.)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0023363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29057" indent="-280406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21626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570276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18927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467577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16227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364878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13528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B0AE87D6-DF4D-4E45-B583-CE3BFF4036EF}" type="slidenum">
              <a:rPr lang="en-US" sz="800"/>
              <a:pPr/>
              <a:t>36</a:t>
            </a:fld>
            <a:endParaRPr lang="en-US" sz="800" dirty="0"/>
          </a:p>
        </p:txBody>
      </p:sp>
      <p:sp>
        <p:nvSpPr>
          <p:cNvPr id="61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dirty="0" smtClean="0"/>
              <a:t>8.2.5.1  Assigned IPv6 Multicast Addresses (cont.)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514596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29057" indent="-280406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21626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570276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18927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467577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16227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364878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13528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B0AE87D6-DF4D-4E45-B583-CE3BFF4036EF}" type="slidenum">
              <a:rPr lang="en-US" sz="800"/>
              <a:pPr/>
              <a:t>37</a:t>
            </a:fld>
            <a:endParaRPr lang="en-US" sz="800" dirty="0"/>
          </a:p>
        </p:txBody>
      </p:sp>
      <p:sp>
        <p:nvSpPr>
          <p:cNvPr id="61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dirty="0" smtClean="0"/>
              <a:t>8.2.5.2  Solicited Node IPv6 Multicast Addresses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3783423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29057" indent="-280406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21626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570276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18927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467577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16227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364878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13528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B0AE87D6-DF4D-4E45-B583-CE3BFF4036EF}" type="slidenum">
              <a:rPr lang="en-US" sz="800"/>
              <a:pPr/>
              <a:t>38</a:t>
            </a:fld>
            <a:endParaRPr lang="en-US" sz="800" dirty="0"/>
          </a:p>
        </p:txBody>
      </p:sp>
      <p:sp>
        <p:nvSpPr>
          <p:cNvPr id="61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dirty="0" smtClean="0"/>
              <a:t>8.2.5.2  Solicited Node IPv6 Multicast Addresses (cont.)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97149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29057" indent="-280406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21626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570276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18927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467577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16227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364878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13528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126C4740-6176-6B42-AE8B-248565D05237}" type="slidenum">
              <a:rPr lang="en-US" sz="800"/>
              <a:pPr/>
              <a:t>6</a:t>
            </a:fld>
            <a:endParaRPr lang="en-US" sz="800" dirty="0"/>
          </a:p>
        </p:txBody>
      </p:sp>
      <p:sp>
        <p:nvSpPr>
          <p:cNvPr id="51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dirty="0" smtClean="0"/>
              <a:t>8.2.1.2 IPv4</a:t>
            </a:r>
            <a:r>
              <a:rPr lang="en-US" baseline="0" dirty="0" smtClean="0"/>
              <a:t> and IPV6 Coexistence (cont.)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24799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29057" indent="-280406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21626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570276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18927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467577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16227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364878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13528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DFA6E3D4-1973-8345-B700-18055B1FEF99}" type="slidenum">
              <a:rPr lang="en-US" sz="800"/>
              <a:pPr/>
              <a:t>7</a:t>
            </a:fld>
            <a:endParaRPr lang="en-US" sz="800" dirty="0"/>
          </a:p>
        </p:txBody>
      </p:sp>
      <p:sp>
        <p:nvSpPr>
          <p:cNvPr id="53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dirty="0" smtClean="0"/>
              <a:t>8.2.2.1  Hexadecimal Number System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324031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29057" indent="-280406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21626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570276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18927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467577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16227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364878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13528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9B7DDF54-6F0F-7949-9A6F-AE3E2DFFAA6B}" type="slidenum">
              <a:rPr lang="en-US" sz="800"/>
              <a:pPr/>
              <a:t>8</a:t>
            </a:fld>
            <a:endParaRPr lang="en-US" sz="800" dirty="0"/>
          </a:p>
        </p:txBody>
      </p:sp>
      <p:sp>
        <p:nvSpPr>
          <p:cNvPr id="55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dirty="0" smtClean="0"/>
              <a:t>8.2.2.2  IPv</a:t>
            </a:r>
            <a:r>
              <a:rPr lang="en-US" baseline="0" dirty="0" smtClean="0"/>
              <a:t>6 Address Representation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160257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29057" indent="-280406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21626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570276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18927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467577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16227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364878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13528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6C92755B-29FD-8743-9094-C0E3A734D22E}" type="slidenum">
              <a:rPr lang="en-US" sz="800"/>
              <a:pPr/>
              <a:t>9</a:t>
            </a:fld>
            <a:endParaRPr lang="en-US" sz="800" dirty="0"/>
          </a:p>
        </p:txBody>
      </p:sp>
      <p:sp>
        <p:nvSpPr>
          <p:cNvPr id="57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dirty="0" smtClean="0"/>
              <a:t>8.2.2.4  Rule 2</a:t>
            </a:r>
            <a:r>
              <a:rPr lang="en-US" baseline="0" dirty="0" smtClean="0"/>
              <a:t> – Omitting All 0 Segments (cont.)</a:t>
            </a:r>
            <a:endParaRPr lang="en-US" dirty="0" smtClean="0"/>
          </a:p>
          <a:p>
            <a:pPr>
              <a:lnSpc>
                <a:spcPct val="80000"/>
              </a:lnSpc>
              <a:buFontTx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633910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29057" indent="-280406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21626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570276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18927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467577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16227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364878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13528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4EE133E6-1A71-3948-B0E1-530C95DEAFDE}" type="slidenum">
              <a:rPr lang="en-US" sz="800"/>
              <a:pPr/>
              <a:t>10</a:t>
            </a:fld>
            <a:endParaRPr lang="en-US" sz="800" dirty="0"/>
          </a:p>
        </p:txBody>
      </p:sp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dirty="0" smtClean="0"/>
              <a:t>8.2.3.2  IPv6 Prefix Length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078264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29057" indent="-280406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21626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570276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18927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467577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16227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364878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13528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4EE133E6-1A71-3948-B0E1-530C95DEAFDE}" type="slidenum">
              <a:rPr lang="en-US" sz="800"/>
              <a:pPr/>
              <a:t>11</a:t>
            </a:fld>
            <a:endParaRPr lang="en-US" sz="800" dirty="0"/>
          </a:p>
        </p:txBody>
      </p:sp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dirty="0" smtClean="0"/>
              <a:t>8.2.3.1  IPv6</a:t>
            </a:r>
            <a:r>
              <a:rPr lang="en-US" baseline="0" dirty="0" smtClean="0"/>
              <a:t> Address Types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73270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59C1E0DA-1596-46C2-BBF9-7026A8D2DD3D}" type="datetimeFigureOut">
              <a:rPr lang="en-US" smtClean="0"/>
              <a:pPr/>
              <a:t>3/27/2017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/>
              <a:t>‹#›</a:t>
            </a:fld>
            <a:endParaRPr kumimoji="0" lang="en-US" dirty="0">
              <a:solidFill>
                <a:schemeClr val="tx2"/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C1E0DA-1596-46C2-BBF9-7026A8D2DD3D}" type="datetimeFigureOut">
              <a:rPr lang="en-US" smtClean="0"/>
              <a:pPr/>
              <a:t>3/27/2017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7F0C0A-6B83-43E1-A688-8881495BEE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59C1E0DA-1596-46C2-BBF9-7026A8D2DD3D}" type="datetimeFigureOut">
              <a:rPr lang="en-US" smtClean="0"/>
              <a:pPr/>
              <a:t>3/27/2017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0D7F0C0A-6B83-43E1-A688-8881495BEE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C1E0DA-1596-46C2-BBF9-7026A8D2DD3D}" type="datetimeFigureOut">
              <a:rPr lang="en-US" smtClean="0"/>
              <a:pPr/>
              <a:t>3/27/2017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D7F0C0A-6B83-43E1-A688-8881495BEE4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C1E0DA-1596-46C2-BBF9-7026A8D2DD3D}" type="datetimeFigureOut">
              <a:rPr lang="en-US" smtClean="0"/>
              <a:pPr/>
              <a:t>3/27/2017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0D7F0C0A-6B83-43E1-A688-8881495BEE4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59C1E0DA-1596-46C2-BBF9-7026A8D2DD3D}" type="datetimeFigureOut">
              <a:rPr lang="en-US" smtClean="0"/>
              <a:pPr/>
              <a:t>3/27/2017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0D7F0C0A-6B83-43E1-A688-8881495BEE4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59C1E0DA-1596-46C2-BBF9-7026A8D2DD3D}" type="datetimeFigureOut">
              <a:rPr lang="en-US" smtClean="0"/>
              <a:pPr/>
              <a:t>3/27/2017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0D7F0C0A-6B83-43E1-A688-8881495BEE4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C1E0DA-1596-46C2-BBF9-7026A8D2DD3D}" type="datetimeFigureOut">
              <a:rPr lang="en-US" smtClean="0"/>
              <a:pPr/>
              <a:t>3/27/2017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D7F0C0A-6B83-43E1-A688-8881495BEE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C1E0DA-1596-46C2-BBF9-7026A8D2DD3D}" type="datetimeFigureOut">
              <a:rPr lang="en-US" smtClean="0"/>
              <a:pPr/>
              <a:t>3/27/2017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D7F0C0A-6B83-43E1-A688-8881495BEE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C1E0DA-1596-46C2-BBF9-7026A8D2DD3D}" type="datetimeFigureOut">
              <a:rPr lang="en-US" smtClean="0"/>
              <a:pPr/>
              <a:t>3/27/2017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59C1E0DA-1596-46C2-BBF9-7026A8D2DD3D}" type="datetimeFigureOut">
              <a:rPr lang="en-US" smtClean="0"/>
              <a:pPr/>
              <a:t>3/27/2017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0D7F0C0A-6B83-43E1-A688-8881495BEE4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9C1E0DA-1596-46C2-BBF9-7026A8D2DD3D}" type="datetimeFigureOut">
              <a:rPr lang="en-US" smtClean="0"/>
              <a:pPr/>
              <a:t>3/27/2017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0D7F0C0A-6B83-43E1-A688-8881495BEE4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  <p:sldLayoutId id="2147483689" r:id="rId8"/>
    <p:sldLayoutId id="2147483690" r:id="rId9"/>
    <p:sldLayoutId id="2147483691" r:id="rId10"/>
    <p:sldLayoutId id="2147483692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Lecture#5 IPV6 Addressing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Asma</a:t>
            </a:r>
            <a:r>
              <a:rPr lang="en-US" dirty="0" smtClean="0"/>
              <a:t> </a:t>
            </a:r>
            <a:r>
              <a:rPr lang="en-US" dirty="0" err="1" smtClean="0"/>
              <a:t>AlOsaimi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Rectangle 2"/>
          <p:cNvSpPr>
            <a:spLocks noGrp="1" noChangeArrowheads="1"/>
          </p:cNvSpPr>
          <p:nvPr>
            <p:ph type="title"/>
          </p:nvPr>
        </p:nvSpPr>
        <p:spPr>
          <a:xfrm>
            <a:off x="371843" y="363912"/>
            <a:ext cx="8772157" cy="8382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1800" dirty="0" smtClean="0">
                <a:latin typeface="Arial" charset="0"/>
              </a:rPr>
              <a:t>Types of IPv6 Addresses</a:t>
            </a:r>
            <a:r>
              <a:rPr lang="en-US" dirty="0">
                <a:latin typeface="Arial" charset="0"/>
              </a:rPr>
              <a:t/>
            </a:r>
            <a:br>
              <a:rPr lang="en-US" dirty="0">
                <a:latin typeface="Arial" charset="0"/>
              </a:rPr>
            </a:br>
            <a:r>
              <a:rPr lang="en-US" dirty="0" smtClean="0">
                <a:latin typeface="Arial" charset="0"/>
              </a:rPr>
              <a:t>IPv6 Prefix Length</a:t>
            </a:r>
            <a:endParaRPr lang="en-US" dirty="0">
              <a:latin typeface="Arial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>
          <a:xfrm>
            <a:off x="411229" y="1325880"/>
            <a:ext cx="8382251" cy="4895098"/>
          </a:xfrm>
        </p:spPr>
        <p:txBody>
          <a:bodyPr/>
          <a:lstStyle/>
          <a:p>
            <a:r>
              <a:rPr lang="en-US" sz="2000" dirty="0" smtClean="0"/>
              <a:t>IPv6 </a:t>
            </a:r>
            <a:r>
              <a:rPr lang="en-US" sz="2000" dirty="0"/>
              <a:t>does not use the dotted-decimal subnet mask </a:t>
            </a:r>
            <a:r>
              <a:rPr lang="en-US" sz="2000" dirty="0" smtClean="0"/>
              <a:t>notation</a:t>
            </a:r>
          </a:p>
          <a:p>
            <a:r>
              <a:rPr lang="en-US" sz="2000" dirty="0" smtClean="0"/>
              <a:t>Prefix length indicates the network portion of an IPv6 address using the following format: </a:t>
            </a: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en-US" dirty="0" smtClean="0"/>
              <a:t>IPv6 address/prefix length</a:t>
            </a: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en-US" dirty="0"/>
              <a:t>P</a:t>
            </a:r>
            <a:r>
              <a:rPr lang="en-US" dirty="0" smtClean="0"/>
              <a:t>refix length can range from 0 to 128</a:t>
            </a: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en-US" dirty="0" smtClean="0"/>
              <a:t>Typical prefix length is /64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6962" y="4338638"/>
            <a:ext cx="4410075" cy="181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0961" y="3847699"/>
            <a:ext cx="1482834" cy="4823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79979833"/>
      </p:ext>
    </p:extLst>
  </p:cSld>
  <p:clrMapOvr>
    <a:masterClrMapping/>
  </p:clrMapOvr>
  <p:transition spd="med">
    <p:wipe dir="r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Rectangle 2"/>
          <p:cNvSpPr>
            <a:spLocks noGrp="1" noChangeArrowheads="1"/>
          </p:cNvSpPr>
          <p:nvPr>
            <p:ph type="title"/>
          </p:nvPr>
        </p:nvSpPr>
        <p:spPr>
          <a:xfrm>
            <a:off x="371843" y="394392"/>
            <a:ext cx="8772157" cy="8382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1800" dirty="0" smtClean="0">
                <a:latin typeface="Arial" charset="0"/>
              </a:rPr>
              <a:t>Types of IPv6 Addresses</a:t>
            </a:r>
            <a:r>
              <a:rPr lang="en-US" dirty="0">
                <a:latin typeface="Arial" charset="0"/>
              </a:rPr>
              <a:t/>
            </a:r>
            <a:br>
              <a:rPr lang="en-US" dirty="0">
                <a:latin typeface="Arial" charset="0"/>
              </a:rPr>
            </a:br>
            <a:r>
              <a:rPr lang="en-US" dirty="0" smtClean="0">
                <a:latin typeface="Arial" charset="0"/>
              </a:rPr>
              <a:t>IPv6 Address Types</a:t>
            </a:r>
            <a:endParaRPr lang="en-US" dirty="0">
              <a:latin typeface="Arial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25994" y="1781629"/>
            <a:ext cx="8432800" cy="21390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spcBef>
                <a:spcPts val="600"/>
              </a:spcBef>
            </a:pPr>
            <a:r>
              <a:rPr lang="en-US" sz="2000" dirty="0"/>
              <a:t>There are three types of IPv6 addresses:</a:t>
            </a:r>
          </a:p>
          <a:p>
            <a:pPr marL="457200" indent="-457200" algn="l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sz="2000" dirty="0" smtClean="0"/>
              <a:t>Unicast</a:t>
            </a:r>
          </a:p>
          <a:p>
            <a:pPr marL="457200" indent="-457200" algn="l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sz="2000" dirty="0" smtClean="0"/>
              <a:t>Multicast </a:t>
            </a:r>
          </a:p>
          <a:p>
            <a:pPr marL="457200" indent="-457200" algn="l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sz="2000" dirty="0" err="1" smtClean="0"/>
              <a:t>Anycast</a:t>
            </a:r>
            <a:r>
              <a:rPr lang="en-US" sz="2000" dirty="0" smtClean="0"/>
              <a:t>.</a:t>
            </a:r>
            <a:endParaRPr lang="en-US" sz="2000" dirty="0"/>
          </a:p>
          <a:p>
            <a:pPr>
              <a:spcBef>
                <a:spcPts val="600"/>
              </a:spcBef>
            </a:pPr>
            <a:endParaRPr lang="en-US" sz="2000" dirty="0"/>
          </a:p>
          <a:p>
            <a:pPr algn="l">
              <a:spcBef>
                <a:spcPts val="600"/>
              </a:spcBef>
            </a:pPr>
            <a:r>
              <a:rPr lang="en-US" sz="2000" b="1" dirty="0" smtClean="0"/>
              <a:t>Note</a:t>
            </a:r>
            <a:r>
              <a:rPr lang="en-US" sz="2000" dirty="0" smtClean="0"/>
              <a:t>: IPv6 </a:t>
            </a:r>
            <a:r>
              <a:rPr lang="en-US" sz="2000" dirty="0"/>
              <a:t>does not </a:t>
            </a:r>
            <a:r>
              <a:rPr lang="en-US" sz="2000" dirty="0" smtClean="0"/>
              <a:t>have broadcast addresses.</a:t>
            </a:r>
            <a:endParaRPr lang="en-US" sz="2000" dirty="0">
              <a:effectLst/>
            </a:endParaRPr>
          </a:p>
        </p:txBody>
      </p:sp>
    </p:spTree>
  </p:cSld>
  <p:clrMapOvr>
    <a:masterClrMapping/>
  </p:clrMapOvr>
  <p:transition spd="med">
    <p:wipe dir="r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Rectangle 2"/>
          <p:cNvSpPr>
            <a:spLocks noGrp="1" noChangeArrowheads="1"/>
          </p:cNvSpPr>
          <p:nvPr>
            <p:ph type="title"/>
          </p:nvPr>
        </p:nvSpPr>
        <p:spPr>
          <a:xfrm>
            <a:off x="371843" y="363912"/>
            <a:ext cx="8772157" cy="8382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1800" dirty="0" smtClean="0">
                <a:latin typeface="Arial" charset="0"/>
              </a:rPr>
              <a:t>Types of IPv6 Addresses</a:t>
            </a:r>
            <a:r>
              <a:rPr lang="en-US" dirty="0">
                <a:latin typeface="Arial" charset="0"/>
              </a:rPr>
              <a:t/>
            </a:r>
            <a:br>
              <a:rPr lang="en-US" dirty="0">
                <a:latin typeface="Arial" charset="0"/>
              </a:rPr>
            </a:br>
            <a:r>
              <a:rPr lang="en-US" dirty="0">
                <a:latin typeface="Arial" charset="0"/>
              </a:rPr>
              <a:t>IPv6 </a:t>
            </a:r>
            <a:r>
              <a:rPr lang="en-US" dirty="0" smtClean="0">
                <a:latin typeface="Arial" charset="0"/>
              </a:rPr>
              <a:t>Unicast Addresses</a:t>
            </a:r>
            <a:endParaRPr lang="en-US" dirty="0">
              <a:latin typeface="Arial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>
          <a:xfrm>
            <a:off x="376570" y="1502229"/>
            <a:ext cx="2743200" cy="536954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b="1" dirty="0" smtClean="0"/>
              <a:t>Unicast</a:t>
            </a:r>
            <a:r>
              <a:rPr lang="en-US" dirty="0"/>
              <a:t> </a:t>
            </a:r>
            <a:r>
              <a:rPr lang="en-US" dirty="0" smtClean="0"/>
              <a:t> </a:t>
            </a:r>
          </a:p>
          <a:p>
            <a:pPr marL="342900" lvl="1" indent="-342900" defTabSz="457200">
              <a:buFont typeface="Wingdings" panose="05000000000000000000" pitchFamily="2" charset="2"/>
              <a:buChar char="§"/>
            </a:pPr>
            <a:r>
              <a:rPr lang="en-US" dirty="0"/>
              <a:t>U</a:t>
            </a:r>
            <a:r>
              <a:rPr lang="en-US" dirty="0" smtClean="0"/>
              <a:t>niquely </a:t>
            </a:r>
            <a:r>
              <a:rPr lang="en-US" dirty="0"/>
              <a:t>identifies an interface on an IPv6-enabled </a:t>
            </a:r>
            <a:r>
              <a:rPr lang="en-US" dirty="0" smtClean="0"/>
              <a:t>device.</a:t>
            </a:r>
          </a:p>
          <a:p>
            <a:pPr marL="342900" lvl="1" indent="-342900" defTabSz="457200">
              <a:buFont typeface="Wingdings" panose="05000000000000000000" pitchFamily="2" charset="2"/>
              <a:buChar char="§"/>
            </a:pPr>
            <a:r>
              <a:rPr lang="en-US" dirty="0" smtClean="0"/>
              <a:t>A </a:t>
            </a:r>
            <a:r>
              <a:rPr lang="en-US" dirty="0"/>
              <a:t>packet sent to a unicast address is received by the interface that is assigned that address. </a:t>
            </a:r>
            <a:r>
              <a:rPr lang="en-US" dirty="0" smtClean="0"/>
              <a:t> 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b="1" dirty="0" smtClean="0"/>
          </a:p>
          <a:p>
            <a:endParaRPr lang="en-US" b="1" dirty="0"/>
          </a:p>
          <a:p>
            <a:endParaRPr lang="en-US" b="1" dirty="0" smtClean="0"/>
          </a:p>
          <a:p>
            <a:endParaRPr lang="en-US" b="1" dirty="0"/>
          </a:p>
          <a:p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8810" y="1502229"/>
            <a:ext cx="5913740" cy="436517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04205247"/>
      </p:ext>
    </p:extLst>
  </p:cSld>
  <p:clrMapOvr>
    <a:masterClrMapping/>
  </p:clrMapOvr>
  <p:transition spd="med">
    <p:wipe dir="r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Rectangle 2"/>
          <p:cNvSpPr>
            <a:spLocks noGrp="1" noChangeArrowheads="1"/>
          </p:cNvSpPr>
          <p:nvPr>
            <p:ph type="title"/>
          </p:nvPr>
        </p:nvSpPr>
        <p:spPr>
          <a:xfrm>
            <a:off x="376748" y="394392"/>
            <a:ext cx="8772157" cy="8382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1800" dirty="0" smtClean="0">
                <a:latin typeface="Arial" charset="0"/>
              </a:rPr>
              <a:t>Types of IPv6 Addresses</a:t>
            </a:r>
            <a:r>
              <a:rPr lang="en-US" dirty="0">
                <a:latin typeface="Arial" charset="0"/>
              </a:rPr>
              <a:t/>
            </a:r>
            <a:br>
              <a:rPr lang="en-US" dirty="0">
                <a:latin typeface="Arial" charset="0"/>
              </a:rPr>
            </a:br>
            <a:r>
              <a:rPr lang="en-US" dirty="0">
                <a:latin typeface="Arial" charset="0"/>
              </a:rPr>
              <a:t>IPv6 </a:t>
            </a:r>
            <a:r>
              <a:rPr lang="en-US" dirty="0" smtClean="0">
                <a:latin typeface="Arial" charset="0"/>
              </a:rPr>
              <a:t>Unicast Addresses (cont.)</a:t>
            </a:r>
            <a:endParaRPr lang="en-US" dirty="0">
              <a:latin typeface="Arial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5989" y="1538288"/>
            <a:ext cx="6169255" cy="484727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74876798"/>
      </p:ext>
    </p:extLst>
  </p:cSld>
  <p:clrMapOvr>
    <a:masterClrMapping/>
  </p:clrMapOvr>
  <p:transition spd="med">
    <p:wipe dir="r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Rectangle 2"/>
          <p:cNvSpPr>
            <a:spLocks noGrp="1" noChangeArrowheads="1"/>
          </p:cNvSpPr>
          <p:nvPr>
            <p:ph type="title"/>
          </p:nvPr>
        </p:nvSpPr>
        <p:spPr>
          <a:xfrm>
            <a:off x="371843" y="363912"/>
            <a:ext cx="8772157" cy="8382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1800" dirty="0" smtClean="0">
                <a:latin typeface="Arial" charset="0"/>
              </a:rPr>
              <a:t>Types of IPv6 Addresses</a:t>
            </a:r>
            <a:r>
              <a:rPr lang="en-US" dirty="0">
                <a:latin typeface="Arial" charset="0"/>
              </a:rPr>
              <a:t/>
            </a:r>
            <a:br>
              <a:rPr lang="en-US" dirty="0">
                <a:latin typeface="Arial" charset="0"/>
              </a:rPr>
            </a:br>
            <a:r>
              <a:rPr lang="en-US" dirty="0" smtClean="0">
                <a:latin typeface="Arial" charset="0"/>
              </a:rPr>
              <a:t>IPv6 Unicast Addresses (cont.)</a:t>
            </a:r>
            <a:endParaRPr lang="en-US" dirty="0">
              <a:latin typeface="Arial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>
          <a:xfrm>
            <a:off x="426469" y="1465942"/>
            <a:ext cx="8412731" cy="4898365"/>
          </a:xfrm>
        </p:spPr>
        <p:txBody>
          <a:bodyPr/>
          <a:lstStyle/>
          <a:p>
            <a:pPr marL="0" indent="0">
              <a:buNone/>
            </a:pPr>
            <a:r>
              <a:rPr lang="en-US" sz="2000" b="1" dirty="0" smtClean="0"/>
              <a:t>Global </a:t>
            </a:r>
            <a:r>
              <a:rPr lang="en-US" sz="2000" b="1" dirty="0"/>
              <a:t>U</a:t>
            </a:r>
            <a:r>
              <a:rPr lang="en-US" sz="2000" b="1" dirty="0" smtClean="0"/>
              <a:t>nicast</a:t>
            </a:r>
            <a:endParaRPr lang="en-US" sz="2000" dirty="0"/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en-US" dirty="0"/>
              <a:t>S</a:t>
            </a:r>
            <a:r>
              <a:rPr lang="en-US" dirty="0" smtClean="0"/>
              <a:t>imilar </a:t>
            </a:r>
            <a:r>
              <a:rPr lang="en-US" dirty="0"/>
              <a:t>to a public IPv4 </a:t>
            </a:r>
            <a:r>
              <a:rPr lang="en-US" dirty="0" smtClean="0"/>
              <a:t>address</a:t>
            </a: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en-US" dirty="0"/>
              <a:t>G</a:t>
            </a:r>
            <a:r>
              <a:rPr lang="en-US" dirty="0" smtClean="0"/>
              <a:t>lobally unique</a:t>
            </a: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en-US" dirty="0" smtClean="0"/>
              <a:t>Internet </a:t>
            </a:r>
            <a:r>
              <a:rPr lang="en-US" dirty="0"/>
              <a:t>routable </a:t>
            </a:r>
            <a:r>
              <a:rPr lang="en-US" dirty="0" smtClean="0"/>
              <a:t>addresses</a:t>
            </a: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en-US" dirty="0" smtClean="0"/>
              <a:t>Can </a:t>
            </a:r>
            <a:r>
              <a:rPr lang="en-US" dirty="0"/>
              <a:t>be configured statically or assigned </a:t>
            </a:r>
            <a:r>
              <a:rPr lang="en-US" dirty="0" smtClean="0"/>
              <a:t>dynamically </a:t>
            </a:r>
          </a:p>
          <a:p>
            <a:pPr marL="0" indent="0">
              <a:buNone/>
            </a:pPr>
            <a:r>
              <a:rPr lang="en-US" sz="2000" b="1" dirty="0" smtClean="0"/>
              <a:t>Link-local</a:t>
            </a:r>
            <a:endParaRPr lang="en-US" sz="2000" dirty="0"/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en-US" dirty="0" smtClean="0"/>
              <a:t>Used </a:t>
            </a:r>
            <a:r>
              <a:rPr lang="en-US" dirty="0"/>
              <a:t>to communicate with other devices on the same local </a:t>
            </a:r>
            <a:r>
              <a:rPr lang="en-US" dirty="0" smtClean="0"/>
              <a:t>link</a:t>
            </a: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en-US" dirty="0" smtClean="0"/>
              <a:t>Confined </a:t>
            </a:r>
            <a:r>
              <a:rPr lang="en-US" dirty="0"/>
              <a:t>to a single </a:t>
            </a:r>
            <a:r>
              <a:rPr lang="en-US" dirty="0" smtClean="0"/>
              <a:t>link;  not </a:t>
            </a:r>
            <a:r>
              <a:rPr lang="en-US" dirty="0"/>
              <a:t>routable beyond the </a:t>
            </a:r>
            <a:r>
              <a:rPr lang="en-US" dirty="0" smtClean="0"/>
              <a:t>link</a:t>
            </a:r>
          </a:p>
        </p:txBody>
      </p:sp>
    </p:spTree>
    <p:extLst>
      <p:ext uri="{BB962C8B-B14F-4D97-AF65-F5344CB8AC3E}">
        <p14:creationId xmlns:p14="http://schemas.microsoft.com/office/powerpoint/2010/main" val="2346594877"/>
      </p:ext>
    </p:extLst>
  </p:cSld>
  <p:clrMapOvr>
    <a:masterClrMapping/>
  </p:clrMapOvr>
  <p:transition spd="med">
    <p:wipe dir="r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Rectangle 2"/>
          <p:cNvSpPr>
            <a:spLocks noGrp="1" noChangeArrowheads="1"/>
          </p:cNvSpPr>
          <p:nvPr>
            <p:ph type="title"/>
          </p:nvPr>
        </p:nvSpPr>
        <p:spPr>
          <a:xfrm>
            <a:off x="376748" y="348672"/>
            <a:ext cx="8772157" cy="8382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1800" dirty="0" smtClean="0">
                <a:latin typeface="Arial" charset="0"/>
              </a:rPr>
              <a:t>Types of IPv6 Addresses</a:t>
            </a:r>
            <a:r>
              <a:rPr lang="en-US" dirty="0">
                <a:latin typeface="Arial" charset="0"/>
              </a:rPr>
              <a:t/>
            </a:r>
            <a:br>
              <a:rPr lang="en-US" dirty="0">
                <a:latin typeface="Arial" charset="0"/>
              </a:rPr>
            </a:br>
            <a:r>
              <a:rPr lang="en-US" dirty="0" smtClean="0">
                <a:latin typeface="Arial" charset="0"/>
              </a:rPr>
              <a:t>IPv6 Unicast Addresses (cont.)</a:t>
            </a:r>
            <a:endParaRPr lang="en-US" dirty="0">
              <a:latin typeface="Arial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>
          <a:xfrm>
            <a:off x="426469" y="1432560"/>
            <a:ext cx="8336531" cy="4931747"/>
          </a:xfrm>
        </p:spPr>
        <p:txBody>
          <a:bodyPr>
            <a:normAutofit fontScale="92500" lnSpcReduction="10000"/>
          </a:bodyPr>
          <a:lstStyle/>
          <a:p>
            <a:pPr marL="228600" indent="-228600">
              <a:buNone/>
            </a:pPr>
            <a:r>
              <a:rPr lang="en-US" sz="2000" b="1" dirty="0"/>
              <a:t>Loopback</a:t>
            </a:r>
          </a:p>
          <a:p>
            <a:pPr marL="342900" lvl="1" indent="-342900">
              <a:buFont typeface="Wingdings" panose="05000000000000000000" pitchFamily="2" charset="2"/>
              <a:buChar char="§"/>
            </a:pPr>
            <a:r>
              <a:rPr lang="en-US" dirty="0" smtClean="0"/>
              <a:t>Used </a:t>
            </a:r>
            <a:r>
              <a:rPr lang="en-US" dirty="0"/>
              <a:t>by a host to send a packet to itself and cannot be assigned to a physical </a:t>
            </a:r>
            <a:r>
              <a:rPr lang="en-US" dirty="0" smtClean="0"/>
              <a:t>interface.</a:t>
            </a:r>
          </a:p>
          <a:p>
            <a:pPr marL="342900" lvl="1" indent="-342900">
              <a:buFont typeface="Wingdings" panose="05000000000000000000" pitchFamily="2" charset="2"/>
              <a:buChar char="§"/>
            </a:pPr>
            <a:r>
              <a:rPr lang="en-US" dirty="0"/>
              <a:t>P</a:t>
            </a:r>
            <a:r>
              <a:rPr lang="en-US" dirty="0" smtClean="0"/>
              <a:t>ing </a:t>
            </a:r>
            <a:r>
              <a:rPr lang="en-US" dirty="0"/>
              <a:t>an IPv6 loopback address to test the configuration of TCP/IP on the local </a:t>
            </a:r>
            <a:r>
              <a:rPr lang="en-US" dirty="0" smtClean="0"/>
              <a:t>host.</a:t>
            </a:r>
          </a:p>
          <a:p>
            <a:pPr marL="342900" lvl="1" indent="-342900">
              <a:buFont typeface="Wingdings" panose="05000000000000000000" pitchFamily="2" charset="2"/>
              <a:buChar char="§"/>
            </a:pPr>
            <a:r>
              <a:rPr lang="en-US" dirty="0"/>
              <a:t>A</a:t>
            </a:r>
            <a:r>
              <a:rPr lang="en-US" dirty="0" smtClean="0"/>
              <a:t>ll-0s </a:t>
            </a:r>
            <a:r>
              <a:rPr lang="en-US" dirty="0"/>
              <a:t>except for the last bit, represented as ::1/128 or just ::</a:t>
            </a:r>
            <a:r>
              <a:rPr lang="en-US" dirty="0" smtClean="0"/>
              <a:t>1.</a:t>
            </a:r>
            <a:endParaRPr lang="en-US" dirty="0"/>
          </a:p>
          <a:p>
            <a:pPr marL="228600" indent="-228600">
              <a:buNone/>
            </a:pPr>
            <a:r>
              <a:rPr lang="en-US" sz="2000" b="1" dirty="0"/>
              <a:t>Unspecified </a:t>
            </a:r>
            <a:r>
              <a:rPr lang="en-US" sz="2000" b="1" dirty="0" smtClean="0"/>
              <a:t>Address </a:t>
            </a:r>
            <a:endParaRPr lang="en-US" sz="2000" b="1" dirty="0"/>
          </a:p>
          <a:p>
            <a:pPr marL="342900" lvl="1" indent="-342900">
              <a:buFont typeface="Wingdings" panose="05000000000000000000" pitchFamily="2" charset="2"/>
              <a:buChar char="§"/>
            </a:pPr>
            <a:r>
              <a:rPr lang="en-US" dirty="0" smtClean="0"/>
              <a:t>All-0’s </a:t>
            </a:r>
            <a:r>
              <a:rPr lang="en-US" dirty="0"/>
              <a:t>address represented </a:t>
            </a:r>
            <a:r>
              <a:rPr lang="en-US" dirty="0" smtClean="0"/>
              <a:t>as </a:t>
            </a:r>
            <a:r>
              <a:rPr lang="en-US" dirty="0"/>
              <a:t>::/128 or just </a:t>
            </a:r>
            <a:r>
              <a:rPr lang="en-US" dirty="0" smtClean="0"/>
              <a:t>:: </a:t>
            </a:r>
          </a:p>
          <a:p>
            <a:pPr marL="342900" lvl="1" indent="-342900">
              <a:buFont typeface="Wingdings" panose="05000000000000000000" pitchFamily="2" charset="2"/>
              <a:buChar char="§"/>
            </a:pPr>
            <a:r>
              <a:rPr lang="en-US" dirty="0"/>
              <a:t>C</a:t>
            </a:r>
            <a:r>
              <a:rPr lang="en-US" dirty="0" smtClean="0"/>
              <a:t>annot </a:t>
            </a:r>
            <a:r>
              <a:rPr lang="en-US" dirty="0"/>
              <a:t>be assigned to an interface and is </a:t>
            </a:r>
            <a:r>
              <a:rPr lang="en-US" dirty="0" smtClean="0"/>
              <a:t>only used </a:t>
            </a:r>
            <a:r>
              <a:rPr lang="en-US" dirty="0"/>
              <a:t>as a source </a:t>
            </a:r>
            <a:r>
              <a:rPr lang="en-US" dirty="0" smtClean="0"/>
              <a:t>address.</a:t>
            </a:r>
          </a:p>
          <a:p>
            <a:pPr marL="342900" lvl="1" indent="-342900">
              <a:buFont typeface="Wingdings" panose="05000000000000000000" pitchFamily="2" charset="2"/>
              <a:buChar char="§"/>
            </a:pPr>
            <a:r>
              <a:rPr lang="en-US" dirty="0" smtClean="0"/>
              <a:t>An </a:t>
            </a:r>
            <a:r>
              <a:rPr lang="en-US" dirty="0"/>
              <a:t>unspecified address is used as a source address when the device does not yet have a permanent IPv6 address or when the source of the packet is irrelevant to the </a:t>
            </a:r>
            <a:r>
              <a:rPr lang="en-US" dirty="0" smtClean="0"/>
              <a:t>destination.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039524"/>
      </p:ext>
    </p:extLst>
  </p:cSld>
  <p:clrMapOvr>
    <a:masterClrMapping/>
  </p:clrMapOvr>
  <p:transition spd="med">
    <p:wipe dir="r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Rectangle 2"/>
          <p:cNvSpPr>
            <a:spLocks noGrp="1" noChangeArrowheads="1"/>
          </p:cNvSpPr>
          <p:nvPr>
            <p:ph type="title"/>
          </p:nvPr>
        </p:nvSpPr>
        <p:spPr>
          <a:xfrm>
            <a:off x="371843" y="363912"/>
            <a:ext cx="8772157" cy="8382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1800" dirty="0" smtClean="0">
                <a:latin typeface="Arial" charset="0"/>
              </a:rPr>
              <a:t>Types of IPv6 Addresses</a:t>
            </a:r>
            <a:r>
              <a:rPr lang="en-US" dirty="0">
                <a:latin typeface="Arial" charset="0"/>
              </a:rPr>
              <a:t/>
            </a:r>
            <a:br>
              <a:rPr lang="en-US" dirty="0">
                <a:latin typeface="Arial" charset="0"/>
              </a:rPr>
            </a:br>
            <a:r>
              <a:rPr lang="en-US" dirty="0" smtClean="0">
                <a:latin typeface="Arial" charset="0"/>
              </a:rPr>
              <a:t>IPv6 Unicast Addresses (cont.)</a:t>
            </a:r>
            <a:endParaRPr lang="en-US" dirty="0">
              <a:latin typeface="Arial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>
          <a:xfrm>
            <a:off x="411229" y="1465942"/>
            <a:ext cx="8321291" cy="4898365"/>
          </a:xfrm>
        </p:spPr>
        <p:txBody>
          <a:bodyPr/>
          <a:lstStyle/>
          <a:p>
            <a:pPr marL="0" indent="0">
              <a:buNone/>
            </a:pPr>
            <a:r>
              <a:rPr lang="en-US" sz="2000" b="1" dirty="0" smtClean="0"/>
              <a:t>Unique </a:t>
            </a:r>
            <a:r>
              <a:rPr lang="en-US" sz="2000" b="1" dirty="0"/>
              <a:t>L</a:t>
            </a:r>
            <a:r>
              <a:rPr lang="en-US" sz="2000" b="1" dirty="0" smtClean="0"/>
              <a:t>ocal</a:t>
            </a:r>
            <a:endParaRPr lang="en-US" sz="2000" dirty="0"/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en-US" dirty="0" smtClean="0"/>
              <a:t>Similar to private </a:t>
            </a:r>
            <a:r>
              <a:rPr lang="en-US" dirty="0"/>
              <a:t>addresses for </a:t>
            </a:r>
            <a:r>
              <a:rPr lang="en-US" dirty="0" smtClean="0"/>
              <a:t>IPv4.</a:t>
            </a: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en-US" dirty="0"/>
              <a:t>U</a:t>
            </a:r>
            <a:r>
              <a:rPr lang="en-US" dirty="0" smtClean="0"/>
              <a:t>sed </a:t>
            </a:r>
            <a:r>
              <a:rPr lang="en-US" dirty="0"/>
              <a:t>for local addressing within a site or between a limited number of </a:t>
            </a:r>
            <a:r>
              <a:rPr lang="en-US" dirty="0" smtClean="0"/>
              <a:t>sites.</a:t>
            </a: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en-US" dirty="0"/>
              <a:t>I</a:t>
            </a:r>
            <a:r>
              <a:rPr lang="en-US" dirty="0" smtClean="0"/>
              <a:t>n </a:t>
            </a:r>
            <a:r>
              <a:rPr lang="en-US" dirty="0"/>
              <a:t>the range of FC00::/7 to FDFF::/</a:t>
            </a:r>
            <a:r>
              <a:rPr lang="en-US" dirty="0" smtClean="0"/>
              <a:t>7.</a:t>
            </a:r>
            <a:endParaRPr lang="en-US" dirty="0"/>
          </a:p>
          <a:p>
            <a:pPr marL="0" indent="0">
              <a:buNone/>
            </a:pPr>
            <a:r>
              <a:rPr lang="en-US" sz="2000" b="1" dirty="0" smtClean="0"/>
              <a:t>IPv4 Embedded (not covered in this course)</a:t>
            </a:r>
            <a:endParaRPr lang="en-US" sz="2000" dirty="0" smtClean="0"/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en-US" dirty="0" smtClean="0"/>
              <a:t>Used </a:t>
            </a:r>
            <a:r>
              <a:rPr lang="en-US" dirty="0"/>
              <a:t>to help transition from IPv4 to </a:t>
            </a:r>
            <a:r>
              <a:rPr lang="en-US" dirty="0" smtClean="0"/>
              <a:t>IPv6.</a:t>
            </a:r>
            <a:endParaRPr lang="en-US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003209735"/>
      </p:ext>
    </p:extLst>
  </p:cSld>
  <p:clrMapOvr>
    <a:masterClrMapping/>
  </p:clrMapOvr>
  <p:transition spd="med">
    <p:wipe dir="r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Rectangle 2"/>
          <p:cNvSpPr>
            <a:spLocks noGrp="1" noChangeArrowheads="1"/>
          </p:cNvSpPr>
          <p:nvPr>
            <p:ph type="title"/>
          </p:nvPr>
        </p:nvSpPr>
        <p:spPr>
          <a:xfrm>
            <a:off x="371843" y="363912"/>
            <a:ext cx="8772157" cy="760832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1800" dirty="0" smtClean="0">
                <a:latin typeface="Arial" charset="0"/>
              </a:rPr>
              <a:t>Types of IPv6 Addresses</a:t>
            </a:r>
            <a:r>
              <a:rPr lang="en-US" dirty="0">
                <a:latin typeface="Arial" charset="0"/>
              </a:rPr>
              <a:t/>
            </a:r>
            <a:br>
              <a:rPr lang="en-US" dirty="0">
                <a:latin typeface="Arial" charset="0"/>
              </a:rPr>
            </a:br>
            <a:r>
              <a:rPr lang="en-US" dirty="0" smtClean="0">
                <a:latin typeface="Arial" charset="0"/>
              </a:rPr>
              <a:t>IPv6 Link-Local Unicast Addresses</a:t>
            </a:r>
            <a:endParaRPr lang="en-US" dirty="0">
              <a:latin typeface="Arial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>
          <a:xfrm>
            <a:off x="426720" y="1478279"/>
            <a:ext cx="8168640" cy="4856999"/>
          </a:xfrm>
        </p:spPr>
        <p:txBody>
          <a:bodyPr/>
          <a:lstStyle/>
          <a:p>
            <a:r>
              <a:rPr lang="en-US" sz="2000" dirty="0"/>
              <a:t>Every IPv6-enabled network interface is </a:t>
            </a:r>
            <a:r>
              <a:rPr lang="en-US" sz="2000" dirty="0" smtClean="0"/>
              <a:t>REQUIRED </a:t>
            </a:r>
            <a:r>
              <a:rPr lang="en-US" sz="2000" dirty="0"/>
              <a:t>to have a link-local address</a:t>
            </a:r>
          </a:p>
          <a:p>
            <a:r>
              <a:rPr lang="en-US" sz="2000" dirty="0" smtClean="0"/>
              <a:t>Enables a </a:t>
            </a:r>
            <a:r>
              <a:rPr lang="en-US" sz="2000" dirty="0"/>
              <a:t>device to communicate with other IPv6-enabled devices on the same link and only on that link (</a:t>
            </a:r>
            <a:r>
              <a:rPr lang="en-US" sz="2000" dirty="0" smtClean="0"/>
              <a:t>subnet)</a:t>
            </a:r>
          </a:p>
          <a:p>
            <a:r>
              <a:rPr lang="en-US" sz="2000" dirty="0" smtClean="0"/>
              <a:t>FE80</a:t>
            </a:r>
            <a:r>
              <a:rPr lang="en-US" sz="2000" dirty="0"/>
              <a:t>::/10 </a:t>
            </a:r>
            <a:r>
              <a:rPr lang="en-US" sz="2000" dirty="0" smtClean="0"/>
              <a:t>range, first </a:t>
            </a:r>
            <a:r>
              <a:rPr lang="en-US" sz="2000" dirty="0"/>
              <a:t>10 bits are 1111 1110 10xx </a:t>
            </a:r>
            <a:r>
              <a:rPr lang="en-US" sz="2000" dirty="0" err="1" smtClean="0"/>
              <a:t>xxxx</a:t>
            </a:r>
            <a:endParaRPr lang="en-US" sz="2000" dirty="0" smtClean="0"/>
          </a:p>
          <a:p>
            <a:r>
              <a:rPr lang="en-US" sz="2000" dirty="0" smtClean="0"/>
              <a:t>1111 </a:t>
            </a:r>
            <a:r>
              <a:rPr lang="en-US" sz="2000" dirty="0"/>
              <a:t>1110 10</a:t>
            </a:r>
            <a:r>
              <a:rPr lang="en-US" sz="2000" b="1" dirty="0">
                <a:solidFill>
                  <a:srgbClr val="FF0000"/>
                </a:solidFill>
              </a:rPr>
              <a:t>00 0000</a:t>
            </a:r>
            <a:r>
              <a:rPr lang="en-US" sz="2000" dirty="0">
                <a:solidFill>
                  <a:srgbClr val="FF0000"/>
                </a:solidFill>
              </a:rPr>
              <a:t> </a:t>
            </a:r>
            <a:r>
              <a:rPr lang="en-US" sz="2000" dirty="0"/>
              <a:t>(FE80) </a:t>
            </a:r>
            <a:r>
              <a:rPr lang="en-US" sz="2000" dirty="0" smtClean="0"/>
              <a:t>- </a:t>
            </a:r>
            <a:r>
              <a:rPr lang="en-US" sz="2000" dirty="0"/>
              <a:t>1111 1110 10</a:t>
            </a:r>
            <a:r>
              <a:rPr lang="en-US" sz="2000" b="1" dirty="0">
                <a:solidFill>
                  <a:srgbClr val="FF0000"/>
                </a:solidFill>
              </a:rPr>
              <a:t>11 1111</a:t>
            </a:r>
            <a:r>
              <a:rPr lang="en-US" sz="2000" dirty="0">
                <a:solidFill>
                  <a:srgbClr val="FF0000"/>
                </a:solidFill>
              </a:rPr>
              <a:t> </a:t>
            </a:r>
            <a:r>
              <a:rPr lang="en-US" sz="2000" dirty="0"/>
              <a:t>(FEBF</a:t>
            </a:r>
            <a:r>
              <a:rPr lang="en-US" sz="2000" dirty="0" smtClean="0"/>
              <a:t>)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057650" y="-762000"/>
            <a:ext cx="4057650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Add a header</a:t>
            </a:r>
            <a:endParaRPr lang="en-US" b="1" dirty="0">
              <a:solidFill>
                <a:srgbClr val="FF0000"/>
              </a:solidFill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4919" y="4133849"/>
            <a:ext cx="6600095" cy="214503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69665033"/>
      </p:ext>
    </p:extLst>
  </p:cSld>
  <p:clrMapOvr>
    <a:masterClrMapping/>
  </p:clrMapOvr>
  <p:transition spd="med">
    <p:wipe dir="r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Rectangle 2"/>
          <p:cNvSpPr>
            <a:spLocks noGrp="1" noChangeArrowheads="1"/>
          </p:cNvSpPr>
          <p:nvPr>
            <p:ph type="title"/>
          </p:nvPr>
        </p:nvSpPr>
        <p:spPr>
          <a:xfrm>
            <a:off x="416652" y="379152"/>
            <a:ext cx="8772157" cy="8382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1800" dirty="0" smtClean="0">
                <a:latin typeface="Arial" charset="0"/>
              </a:rPr>
              <a:t>Types of IPv6 Addresses</a:t>
            </a:r>
            <a:r>
              <a:rPr lang="en-US" dirty="0">
                <a:latin typeface="Arial" charset="0"/>
              </a:rPr>
              <a:t/>
            </a:r>
            <a:br>
              <a:rPr lang="en-US" dirty="0">
                <a:latin typeface="Arial" charset="0"/>
              </a:rPr>
            </a:br>
            <a:r>
              <a:rPr lang="en-US" sz="4000" dirty="0" smtClean="0">
                <a:latin typeface="Arial" charset="0"/>
              </a:rPr>
              <a:t>IPv6 Link-Local Unicast Addresses (cont.)</a:t>
            </a:r>
            <a:endParaRPr lang="en-US" dirty="0">
              <a:latin typeface="Arial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26720" y="1545052"/>
            <a:ext cx="2487930" cy="23637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dirty="0"/>
              <a:t>Packets with a source or destination link-local address cannot be routed beyond the link from where the packet </a:t>
            </a:r>
            <a:r>
              <a:rPr lang="en-US" sz="2000" dirty="0" smtClean="0"/>
              <a:t>originated.</a:t>
            </a:r>
          </a:p>
          <a:p>
            <a:endParaRPr lang="en-US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7645" y="1504046"/>
            <a:ext cx="5179105" cy="50983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22358537"/>
      </p:ext>
    </p:extLst>
  </p:cSld>
  <p:clrMapOvr>
    <a:masterClrMapping/>
  </p:clrMapOvr>
  <p:transition spd="med">
    <p:wipe dir="r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Rectangle 2"/>
          <p:cNvSpPr>
            <a:spLocks noGrp="1" noChangeArrowheads="1"/>
          </p:cNvSpPr>
          <p:nvPr>
            <p:ph type="title"/>
          </p:nvPr>
        </p:nvSpPr>
        <p:spPr>
          <a:xfrm>
            <a:off x="402323" y="409632"/>
            <a:ext cx="8604517" cy="855288"/>
          </a:xfrm>
        </p:spPr>
        <p:txBody>
          <a:bodyPr/>
          <a:lstStyle/>
          <a:p>
            <a:pPr eaLnBrk="1" hangingPunct="1"/>
            <a:r>
              <a:rPr lang="en-US" sz="1800" dirty="0" smtClean="0">
                <a:latin typeface="Arial" charset="0"/>
              </a:rPr>
              <a:t>IPv6 Unicast Addresses</a:t>
            </a:r>
            <a:r>
              <a:rPr lang="en-US" dirty="0">
                <a:latin typeface="Arial" charset="0"/>
              </a:rPr>
              <a:t/>
            </a:r>
            <a:br>
              <a:rPr lang="en-US" dirty="0">
                <a:latin typeface="Arial" charset="0"/>
              </a:rPr>
            </a:br>
            <a:r>
              <a:rPr lang="en-US" sz="2800" dirty="0" smtClean="0">
                <a:latin typeface="Arial" charset="0"/>
              </a:rPr>
              <a:t>Structure of an IPv6 Global Unicast Address</a:t>
            </a:r>
            <a:endParaRPr lang="en-US" sz="2800" dirty="0">
              <a:latin typeface="Arial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>
          <a:xfrm>
            <a:off x="410323" y="1440452"/>
            <a:ext cx="8398397" cy="5086416"/>
          </a:xfrm>
        </p:spPr>
        <p:txBody>
          <a:bodyPr/>
          <a:lstStyle/>
          <a:p>
            <a:r>
              <a:rPr lang="en-US" sz="2000" dirty="0"/>
              <a:t>IPv6 global unicast addresses are globally unique and routable on the IPv6 </a:t>
            </a:r>
            <a:r>
              <a:rPr lang="en-US" sz="2000" dirty="0" smtClean="0"/>
              <a:t>Internet</a:t>
            </a:r>
          </a:p>
          <a:p>
            <a:r>
              <a:rPr lang="en-US" sz="2000" dirty="0" smtClean="0"/>
              <a:t>Equivalent to </a:t>
            </a:r>
            <a:r>
              <a:rPr lang="en-US" sz="2000" dirty="0"/>
              <a:t>public IPv4 </a:t>
            </a:r>
            <a:r>
              <a:rPr lang="en-US" sz="2000" dirty="0" smtClean="0"/>
              <a:t>addresses </a:t>
            </a:r>
          </a:p>
          <a:p>
            <a:r>
              <a:rPr lang="en-US" sz="2000" dirty="0" smtClean="0"/>
              <a:t>ICANN allocates </a:t>
            </a:r>
            <a:r>
              <a:rPr lang="en-US" sz="2000" dirty="0"/>
              <a:t>IPv6 address blocks to the five </a:t>
            </a:r>
            <a:r>
              <a:rPr lang="en-US" sz="2000" dirty="0" smtClean="0"/>
              <a:t>RIRs</a:t>
            </a:r>
          </a:p>
          <a:p>
            <a:r>
              <a:rPr lang="en-US" dirty="0" smtClean="0"/>
              <a:t>Currently, only global </a:t>
            </a:r>
            <a:r>
              <a:rPr lang="en-US" dirty="0" err="1" smtClean="0"/>
              <a:t>unicast</a:t>
            </a:r>
            <a:r>
              <a:rPr lang="en-US" dirty="0" smtClean="0"/>
              <a:t> addresses with the first three bits of 001 or 2000::/3 are being assigned</a:t>
            </a:r>
          </a:p>
          <a:p>
            <a:endParaRPr lang="en-US" sz="2000" dirty="0" smtClean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4509120"/>
            <a:ext cx="5460872" cy="195958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25227507"/>
      </p:ext>
    </p:extLst>
  </p:cSld>
  <p:clrMapOvr>
    <a:masterClrMapping/>
  </p:clrMapOvr>
  <p:transition spd="med"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 smtClean="0">
              <a:latin typeface="Arial" charset="0"/>
            </a:endParaRPr>
          </a:p>
          <a:p>
            <a:r>
              <a:rPr lang="en-US" dirty="0" smtClean="0">
                <a:latin typeface="Arial" charset="0"/>
              </a:rPr>
              <a:t>IPv4 Issues</a:t>
            </a:r>
          </a:p>
          <a:p>
            <a:r>
              <a:rPr lang="en-US" dirty="0" smtClean="0">
                <a:latin typeface="Arial" charset="0"/>
              </a:rPr>
              <a:t>IPv6 Address Representation</a:t>
            </a:r>
          </a:p>
          <a:p>
            <a:r>
              <a:rPr lang="en-US" dirty="0" smtClean="0">
                <a:latin typeface="Arial" charset="0"/>
              </a:rPr>
              <a:t>IPv6 Types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344862"/>
            <a:ext cx="8772157" cy="838200"/>
          </a:xfrm>
        </p:spPr>
        <p:txBody>
          <a:bodyPr/>
          <a:lstStyle/>
          <a:p>
            <a:pPr eaLnBrk="1" hangingPunct="1"/>
            <a:r>
              <a:rPr lang="en-US" sz="1800" dirty="0" smtClean="0">
                <a:latin typeface="Arial" charset="0"/>
              </a:rPr>
              <a:t>IPv6 Unicast Addresses</a:t>
            </a:r>
            <a:r>
              <a:rPr lang="en-US" dirty="0">
                <a:latin typeface="Arial" charset="0"/>
              </a:rPr>
              <a:t/>
            </a:r>
            <a:br>
              <a:rPr lang="en-US" dirty="0">
                <a:latin typeface="Arial" charset="0"/>
              </a:rPr>
            </a:br>
            <a:r>
              <a:rPr lang="en-US" sz="2400" dirty="0" smtClean="0">
                <a:latin typeface="Arial" charset="0"/>
              </a:rPr>
              <a:t>Structure of an IPv6 Global Unicast Address (cont.)</a:t>
            </a:r>
            <a:endParaRPr lang="en-US" sz="2400" dirty="0">
              <a:latin typeface="Arial" charset="0"/>
            </a:endParaRPr>
          </a:p>
        </p:txBody>
      </p:sp>
      <p:sp>
        <p:nvSpPr>
          <p:cNvPr id="6" name="Content Placeholder 1"/>
          <p:cNvSpPr>
            <a:spLocks noGrp="1"/>
          </p:cNvSpPr>
          <p:nvPr>
            <p:ph sz="quarter" idx="1"/>
          </p:nvPr>
        </p:nvSpPr>
        <p:spPr>
          <a:xfrm>
            <a:off x="381001" y="1470748"/>
            <a:ext cx="8260080" cy="875922"/>
          </a:xfrm>
        </p:spPr>
        <p:txBody>
          <a:bodyPr/>
          <a:lstStyle/>
          <a:p>
            <a:pPr marL="0" indent="0">
              <a:buNone/>
            </a:pPr>
            <a:r>
              <a:rPr lang="en-US" sz="2000" dirty="0" smtClean="0"/>
              <a:t>A </a:t>
            </a:r>
            <a:r>
              <a:rPr lang="en-US" sz="2000" dirty="0"/>
              <a:t>global unicast address has three parts</a:t>
            </a:r>
            <a:r>
              <a:rPr lang="en-US" sz="2000" dirty="0" smtClean="0"/>
              <a:t>: Global Routing Prefix, Subnet ID, and Interface ID.</a:t>
            </a:r>
          </a:p>
          <a:p>
            <a:pPr marL="0" indent="0">
              <a:buNone/>
            </a:pPr>
            <a:endParaRPr lang="en-US" sz="2000" dirty="0"/>
          </a:p>
          <a:p>
            <a:endParaRPr lang="en-US" sz="2000" dirty="0"/>
          </a:p>
          <a:p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381000" y="2346670"/>
            <a:ext cx="8382000" cy="17081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36538" lvl="0" indent="-236538" algn="l" defTabSz="814388">
              <a:lnSpc>
                <a:spcPct val="95000"/>
              </a:lnSpc>
              <a:spcBef>
                <a:spcPct val="50000"/>
              </a:spcBef>
              <a:buClr>
                <a:srgbClr val="708CA1"/>
              </a:buClr>
              <a:buFont typeface="Wingdings" charset="0"/>
              <a:buChar char="§"/>
            </a:pPr>
            <a:r>
              <a:rPr lang="en-US" sz="2000" b="1" kern="0" dirty="0">
                <a:solidFill>
                  <a:srgbClr val="000000"/>
                </a:solidFill>
                <a:latin typeface="Arial"/>
              </a:rPr>
              <a:t>Global Routing Prefix</a:t>
            </a:r>
            <a:r>
              <a:rPr lang="en-US" sz="2000" kern="0" dirty="0">
                <a:solidFill>
                  <a:srgbClr val="000000"/>
                </a:solidFill>
                <a:latin typeface="Arial"/>
              </a:rPr>
              <a:t> is the prefix or network portion of the address assigned by the provider, such as an ISP, to a customer or site, currently, RIR’s assign a /48 global routing prefix to customers. </a:t>
            </a:r>
          </a:p>
          <a:p>
            <a:pPr marL="236538" lvl="0" indent="-236538" algn="l" defTabSz="814388">
              <a:lnSpc>
                <a:spcPct val="95000"/>
              </a:lnSpc>
              <a:spcBef>
                <a:spcPct val="50000"/>
              </a:spcBef>
              <a:buClr>
                <a:srgbClr val="708CA1"/>
              </a:buClr>
              <a:buFont typeface="Wingdings" charset="0"/>
              <a:buChar char="§"/>
            </a:pPr>
            <a:r>
              <a:rPr lang="en-US" sz="2000" kern="0" dirty="0">
                <a:solidFill>
                  <a:srgbClr val="000000"/>
                </a:solidFill>
                <a:latin typeface="Arial"/>
              </a:rPr>
              <a:t>2001:0DB8:ACAD::/48 has a prefix that indicates that the first 48 bits (2001:0DB8:ACAD) is the prefix or network portion.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7844" y="4526279"/>
            <a:ext cx="5751196" cy="18423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8078" y="4222470"/>
            <a:ext cx="2295525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20365994"/>
      </p:ext>
    </p:extLst>
  </p:cSld>
  <p:clrMapOvr>
    <a:masterClrMapping/>
  </p:clrMapOvr>
  <p:transition spd="med">
    <p:wipe dir="r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Rectangle 2"/>
          <p:cNvSpPr>
            <a:spLocks noGrp="1" noChangeArrowheads="1"/>
          </p:cNvSpPr>
          <p:nvPr>
            <p:ph type="title"/>
          </p:nvPr>
        </p:nvSpPr>
        <p:spPr>
          <a:xfrm>
            <a:off x="371843" y="280092"/>
            <a:ext cx="8772157" cy="838200"/>
          </a:xfrm>
        </p:spPr>
        <p:txBody>
          <a:bodyPr/>
          <a:lstStyle/>
          <a:p>
            <a:pPr eaLnBrk="1" hangingPunct="1"/>
            <a:r>
              <a:rPr lang="en-US" sz="1800" dirty="0" smtClean="0">
                <a:latin typeface="Arial" charset="0"/>
              </a:rPr>
              <a:t>IPv6 Unicast Addresses</a:t>
            </a:r>
            <a:r>
              <a:rPr lang="en-US" dirty="0">
                <a:latin typeface="Arial" charset="0"/>
              </a:rPr>
              <a:t/>
            </a:r>
            <a:br>
              <a:rPr lang="en-US" dirty="0">
                <a:latin typeface="Arial" charset="0"/>
              </a:rPr>
            </a:br>
            <a:r>
              <a:rPr lang="en-US" sz="2400" dirty="0" smtClean="0">
                <a:latin typeface="Arial" charset="0"/>
              </a:rPr>
              <a:t>Structure of an IPv6 Global Unicast Address (cont.)</a:t>
            </a:r>
            <a:endParaRPr lang="en-US" sz="2400" dirty="0">
              <a:latin typeface="Arial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>
          <a:xfrm>
            <a:off x="426720" y="1396060"/>
            <a:ext cx="8520066" cy="5086416"/>
          </a:xfrm>
        </p:spPr>
        <p:txBody>
          <a:bodyPr/>
          <a:lstStyle/>
          <a:p>
            <a:r>
              <a:rPr lang="en-US" sz="2000" b="1" dirty="0" smtClean="0"/>
              <a:t>Subnet ID</a:t>
            </a:r>
            <a:r>
              <a:rPr lang="en-US" sz="2000" dirty="0"/>
              <a:t> </a:t>
            </a:r>
            <a:r>
              <a:rPr lang="en-US" sz="2000" dirty="0" smtClean="0"/>
              <a:t>is used </a:t>
            </a:r>
            <a:r>
              <a:rPr lang="en-US" sz="2000" dirty="0"/>
              <a:t>by an organization to identify subnets within its </a:t>
            </a:r>
            <a:r>
              <a:rPr lang="en-US" sz="2000" dirty="0" smtClean="0"/>
              <a:t>site</a:t>
            </a:r>
          </a:p>
          <a:p>
            <a:r>
              <a:rPr lang="en-US" sz="2000" b="1" dirty="0" smtClean="0"/>
              <a:t>Interface </a:t>
            </a:r>
            <a:r>
              <a:rPr lang="en-US" sz="2000" b="1" dirty="0"/>
              <a:t>ID</a:t>
            </a:r>
            <a:endParaRPr lang="en-US" sz="2000" dirty="0"/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en-US" dirty="0"/>
              <a:t>E</a:t>
            </a:r>
            <a:r>
              <a:rPr lang="en-US" dirty="0" smtClean="0"/>
              <a:t>quivalent </a:t>
            </a:r>
            <a:r>
              <a:rPr lang="en-US" dirty="0"/>
              <a:t>to the host portion of an IPv4 </a:t>
            </a:r>
            <a:r>
              <a:rPr lang="en-US" dirty="0" smtClean="0"/>
              <a:t>address.</a:t>
            </a: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en-US" dirty="0" smtClean="0"/>
              <a:t>Used because </a:t>
            </a:r>
            <a:r>
              <a:rPr lang="en-US" dirty="0"/>
              <a:t>a single host may have multiple interfaces, each having one or more IPv6 </a:t>
            </a:r>
            <a:r>
              <a:rPr lang="en-US" dirty="0" smtClean="0"/>
              <a:t>addresses.</a:t>
            </a:r>
            <a:endParaRPr lang="en-US" dirty="0"/>
          </a:p>
          <a:p>
            <a:pPr marL="0" indent="0">
              <a:buNone/>
            </a:pPr>
            <a:endParaRPr lang="en-US" sz="2000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4765" y="3352798"/>
            <a:ext cx="4400550" cy="32670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775" y="4479608"/>
            <a:ext cx="257175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90810890"/>
      </p:ext>
    </p:extLst>
  </p:cSld>
  <p:clrMapOvr>
    <a:masterClrMapping/>
  </p:clrMapOvr>
  <p:transition spd="med">
    <p:wipe dir="r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Rectangle 2"/>
          <p:cNvSpPr>
            <a:spLocks noGrp="1" noChangeArrowheads="1"/>
          </p:cNvSpPr>
          <p:nvPr>
            <p:ph type="title"/>
          </p:nvPr>
        </p:nvSpPr>
        <p:spPr>
          <a:xfrm>
            <a:off x="371843" y="338067"/>
            <a:ext cx="8772157" cy="838200"/>
          </a:xfrm>
        </p:spPr>
        <p:txBody>
          <a:bodyPr/>
          <a:lstStyle/>
          <a:p>
            <a:pPr eaLnBrk="1" hangingPunct="1"/>
            <a:r>
              <a:rPr lang="en-US" sz="1800" dirty="0" smtClean="0">
                <a:latin typeface="Arial" charset="0"/>
              </a:rPr>
              <a:t>IPv6 Unicast Addresses</a:t>
            </a:r>
            <a:r>
              <a:rPr lang="en-US" dirty="0">
                <a:latin typeface="Arial" charset="0"/>
              </a:rPr>
              <a:t/>
            </a:r>
            <a:br>
              <a:rPr lang="en-US" dirty="0">
                <a:latin typeface="Arial" charset="0"/>
              </a:rPr>
            </a:br>
            <a:r>
              <a:rPr lang="en-US" sz="2800" dirty="0" smtClean="0">
                <a:latin typeface="Arial" charset="0"/>
              </a:rPr>
              <a:t>Static Configuration of a Global Unicast Address</a:t>
            </a:r>
            <a:endParaRPr lang="en-US" sz="2800" dirty="0">
              <a:latin typeface="Arial" charset="0"/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8932" y="1554480"/>
            <a:ext cx="5561027" cy="46666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73461898"/>
      </p:ext>
    </p:extLst>
  </p:cSld>
  <p:clrMapOvr>
    <a:masterClrMapping/>
  </p:clrMapOvr>
  <p:transition spd="med">
    <p:wipe dir="r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Rectangle 2"/>
          <p:cNvSpPr>
            <a:spLocks noGrp="1" noChangeArrowheads="1"/>
          </p:cNvSpPr>
          <p:nvPr>
            <p:ph type="title"/>
          </p:nvPr>
        </p:nvSpPr>
        <p:spPr>
          <a:xfrm>
            <a:off x="371843" y="512502"/>
            <a:ext cx="8772157" cy="838200"/>
          </a:xfrm>
        </p:spPr>
        <p:txBody>
          <a:bodyPr/>
          <a:lstStyle/>
          <a:p>
            <a:pPr eaLnBrk="1" hangingPunct="1"/>
            <a:r>
              <a:rPr lang="en-US" sz="1800" dirty="0" smtClean="0">
                <a:latin typeface="Arial" charset="0"/>
              </a:rPr>
              <a:t>IPv6 Unicast Addresses</a:t>
            </a:r>
            <a:r>
              <a:rPr lang="en-US" dirty="0">
                <a:latin typeface="Arial" charset="0"/>
              </a:rPr>
              <a:t/>
            </a:r>
            <a:br>
              <a:rPr lang="en-US" dirty="0">
                <a:latin typeface="Arial" charset="0"/>
              </a:rPr>
            </a:br>
            <a:r>
              <a:rPr lang="en-US" sz="2400" dirty="0" smtClean="0">
                <a:latin typeface="Arial" charset="0"/>
              </a:rPr>
              <a:t>Static Configuration of an IPv6 Global Unicast Address (cont.)</a:t>
            </a:r>
            <a:endParaRPr lang="en-US" sz="2400" dirty="0">
              <a:latin typeface="Arial" charset="0"/>
            </a:endParaRPr>
          </a:p>
        </p:txBody>
      </p:sp>
      <p:pic>
        <p:nvPicPr>
          <p:cNvPr id="3074" name="Picture 2" descr="C:\Users\ElaineHorn\Desktop\7-2-4-2-static-config-ipv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2453" y="1553546"/>
            <a:ext cx="5962878" cy="4912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820373" y="2514600"/>
            <a:ext cx="14020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dirty="0" smtClean="0"/>
              <a:t>Windows IPv6 Setup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513195246"/>
      </p:ext>
    </p:extLst>
  </p:cSld>
  <p:clrMapOvr>
    <a:masterClrMapping/>
  </p:clrMapOvr>
  <p:transition spd="med">
    <p:wipe dir="r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Rectangle 2"/>
          <p:cNvSpPr>
            <a:spLocks noGrp="1" noChangeArrowheads="1"/>
          </p:cNvSpPr>
          <p:nvPr>
            <p:ph type="title"/>
          </p:nvPr>
        </p:nvSpPr>
        <p:spPr>
          <a:xfrm>
            <a:off x="391988" y="394392"/>
            <a:ext cx="8772157" cy="802360"/>
          </a:xfrm>
        </p:spPr>
        <p:txBody>
          <a:bodyPr/>
          <a:lstStyle/>
          <a:p>
            <a:pPr eaLnBrk="1" hangingPunct="1"/>
            <a:r>
              <a:rPr lang="en-US" sz="1800" dirty="0" smtClean="0">
                <a:latin typeface="Arial" charset="0"/>
              </a:rPr>
              <a:t>IPv6 Unicast Addresses</a:t>
            </a:r>
            <a:r>
              <a:rPr lang="en-US" dirty="0">
                <a:latin typeface="Arial" charset="0"/>
              </a:rPr>
              <a:t/>
            </a:r>
            <a:br>
              <a:rPr lang="en-US" dirty="0">
                <a:latin typeface="Arial" charset="0"/>
              </a:rPr>
            </a:br>
            <a:r>
              <a:rPr lang="en-US" sz="2800" dirty="0" smtClean="0">
                <a:latin typeface="Arial" charset="0"/>
              </a:rPr>
              <a:t>EUI-64 Process or Randomly Generated</a:t>
            </a:r>
            <a:endParaRPr lang="en-US" sz="2800" dirty="0">
              <a:latin typeface="Arial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80997" y="1340768"/>
            <a:ext cx="8305803" cy="50321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b="1" dirty="0" smtClean="0">
                <a:latin typeface="+mn-lt"/>
              </a:rPr>
              <a:t>EUI-64 Process</a:t>
            </a:r>
          </a:p>
          <a:p>
            <a:pPr marL="236538" indent="-236538" algn="l" defTabSz="814388">
              <a:lnSpc>
                <a:spcPct val="95000"/>
              </a:lnSpc>
              <a:spcBef>
                <a:spcPct val="50000"/>
              </a:spcBef>
              <a:buClr>
                <a:srgbClr val="708CA1"/>
              </a:buClr>
              <a:buFont typeface="Wingdings" charset="0"/>
              <a:buChar char="§"/>
            </a:pPr>
            <a:r>
              <a:rPr lang="en-US" sz="2000" dirty="0" smtClean="0">
                <a:latin typeface="+mn-lt"/>
              </a:rPr>
              <a:t>Uses </a:t>
            </a:r>
            <a:r>
              <a:rPr lang="en-US" sz="2000" dirty="0">
                <a:latin typeface="+mn-lt"/>
              </a:rPr>
              <a:t>a client’s 48-bit Ethernet MAC </a:t>
            </a:r>
            <a:r>
              <a:rPr lang="en-US" sz="2000" dirty="0" smtClean="0">
                <a:latin typeface="+mn-lt"/>
              </a:rPr>
              <a:t>address </a:t>
            </a:r>
            <a:r>
              <a:rPr lang="en-US" sz="2000" dirty="0">
                <a:latin typeface="+mn-lt"/>
              </a:rPr>
              <a:t>and inserts another 16 bits in the middle of the 46-bit MAC address to create a 64-bit Interface </a:t>
            </a:r>
            <a:r>
              <a:rPr lang="en-US" sz="2000" dirty="0" smtClean="0">
                <a:latin typeface="+mn-lt"/>
              </a:rPr>
              <a:t>ID.</a:t>
            </a:r>
            <a:endParaRPr lang="en-US" sz="2000" dirty="0">
              <a:latin typeface="+mn-lt"/>
            </a:endParaRPr>
          </a:p>
          <a:p>
            <a:pPr marL="236538" indent="-236538" algn="l" defTabSz="814388">
              <a:lnSpc>
                <a:spcPct val="95000"/>
              </a:lnSpc>
              <a:spcBef>
                <a:spcPct val="50000"/>
              </a:spcBef>
              <a:buClr>
                <a:srgbClr val="708CA1"/>
              </a:buClr>
              <a:buFont typeface="Wingdings" charset="0"/>
              <a:buChar char="§"/>
            </a:pPr>
            <a:r>
              <a:rPr lang="en-US" sz="2000" dirty="0" smtClean="0">
                <a:latin typeface="+mn-lt"/>
              </a:rPr>
              <a:t>Advantage </a:t>
            </a:r>
            <a:r>
              <a:rPr lang="en-US" sz="2000" dirty="0">
                <a:latin typeface="+mn-lt"/>
              </a:rPr>
              <a:t>is </a:t>
            </a:r>
            <a:r>
              <a:rPr lang="en-US" sz="2000" dirty="0" smtClean="0">
                <a:latin typeface="+mn-lt"/>
              </a:rPr>
              <a:t>that the Ethernet </a:t>
            </a:r>
            <a:r>
              <a:rPr lang="en-US" sz="2000" dirty="0">
                <a:latin typeface="+mn-lt"/>
              </a:rPr>
              <a:t>MAC address can be used to determine the i</a:t>
            </a:r>
            <a:r>
              <a:rPr lang="en-US" sz="2000" dirty="0" smtClean="0">
                <a:latin typeface="+mn-lt"/>
              </a:rPr>
              <a:t>nterface; is easily tracked.</a:t>
            </a:r>
            <a:endParaRPr lang="en-US" sz="2000" dirty="0">
              <a:latin typeface="+mn-lt"/>
            </a:endParaRPr>
          </a:p>
          <a:p>
            <a:endParaRPr lang="en-US" sz="2000" dirty="0" smtClean="0">
              <a:latin typeface="+mn-lt"/>
            </a:endParaRPr>
          </a:p>
          <a:p>
            <a:pPr algn="l"/>
            <a:r>
              <a:rPr lang="en-US" sz="2000" b="1" dirty="0" smtClean="0">
                <a:latin typeface="+mn-lt"/>
              </a:rPr>
              <a:t>EUI-64 </a:t>
            </a:r>
            <a:r>
              <a:rPr lang="en-US" sz="2000" b="1" dirty="0">
                <a:latin typeface="+mn-lt"/>
              </a:rPr>
              <a:t>Interface ID </a:t>
            </a:r>
            <a:r>
              <a:rPr lang="en-US" sz="2000" dirty="0">
                <a:latin typeface="+mn-lt"/>
              </a:rPr>
              <a:t>is represented in binary and </a:t>
            </a:r>
            <a:r>
              <a:rPr lang="en-US" sz="2000" dirty="0" smtClean="0">
                <a:latin typeface="+mn-lt"/>
              </a:rPr>
              <a:t>comprises three parts:</a:t>
            </a:r>
          </a:p>
          <a:p>
            <a:pPr marL="236538" indent="-236538" algn="l" defTabSz="814388">
              <a:lnSpc>
                <a:spcPct val="95000"/>
              </a:lnSpc>
              <a:spcBef>
                <a:spcPct val="50000"/>
              </a:spcBef>
              <a:buClr>
                <a:srgbClr val="708CA1"/>
              </a:buClr>
              <a:buFont typeface="Wingdings" charset="0"/>
              <a:buChar char="§"/>
            </a:pPr>
            <a:r>
              <a:rPr lang="en-US" sz="2000" dirty="0">
                <a:latin typeface="+mn-lt"/>
              </a:rPr>
              <a:t>24-bit OUI from the client MAC address, but the 7</a:t>
            </a:r>
            <a:r>
              <a:rPr lang="en-US" sz="2000" baseline="30000" dirty="0">
                <a:latin typeface="+mn-lt"/>
              </a:rPr>
              <a:t>th</a:t>
            </a:r>
            <a:r>
              <a:rPr lang="en-US" sz="2000" dirty="0">
                <a:latin typeface="+mn-lt"/>
              </a:rPr>
              <a:t> bit (the Universally/Locally bit) is reversed (0 becomes a 1</a:t>
            </a:r>
            <a:r>
              <a:rPr lang="en-US" sz="2000" dirty="0" smtClean="0">
                <a:latin typeface="+mn-lt"/>
              </a:rPr>
              <a:t>).</a:t>
            </a:r>
            <a:endParaRPr lang="en-US" sz="2000" dirty="0">
              <a:latin typeface="+mn-lt"/>
            </a:endParaRPr>
          </a:p>
          <a:p>
            <a:pPr marL="236538" indent="-236538" algn="l" defTabSz="814388">
              <a:lnSpc>
                <a:spcPct val="95000"/>
              </a:lnSpc>
              <a:spcBef>
                <a:spcPct val="50000"/>
              </a:spcBef>
              <a:buClr>
                <a:srgbClr val="708CA1"/>
              </a:buClr>
              <a:buFont typeface="Wingdings" charset="0"/>
              <a:buChar char="§"/>
            </a:pPr>
            <a:r>
              <a:rPr lang="en-US" sz="2000" dirty="0" smtClean="0">
                <a:latin typeface="+mn-lt"/>
              </a:rPr>
              <a:t>Inserted as a 16-bit </a:t>
            </a:r>
            <a:r>
              <a:rPr lang="en-US" sz="2000" dirty="0">
                <a:latin typeface="+mn-lt"/>
              </a:rPr>
              <a:t>value </a:t>
            </a:r>
            <a:r>
              <a:rPr lang="en-US" sz="2000" dirty="0" smtClean="0">
                <a:latin typeface="+mn-lt"/>
              </a:rPr>
              <a:t>FFFE. </a:t>
            </a:r>
            <a:endParaRPr lang="en-US" sz="2000" dirty="0">
              <a:latin typeface="+mn-lt"/>
            </a:endParaRPr>
          </a:p>
          <a:p>
            <a:pPr marL="236538" indent="-236538" algn="l" defTabSz="814388">
              <a:lnSpc>
                <a:spcPct val="95000"/>
              </a:lnSpc>
              <a:spcBef>
                <a:spcPct val="50000"/>
              </a:spcBef>
              <a:buClr>
                <a:srgbClr val="708CA1"/>
              </a:buClr>
              <a:buFont typeface="Wingdings" charset="0"/>
              <a:buChar char="§"/>
            </a:pPr>
            <a:r>
              <a:rPr lang="en-US" sz="2000" dirty="0">
                <a:latin typeface="+mn-lt"/>
              </a:rPr>
              <a:t>24-bit device identifier from the client MAC </a:t>
            </a:r>
            <a:r>
              <a:rPr lang="en-US" sz="2000" dirty="0" smtClean="0">
                <a:latin typeface="+mn-lt"/>
              </a:rPr>
              <a:t>address.</a:t>
            </a:r>
            <a:endParaRPr lang="en-US" sz="2000" dirty="0">
              <a:latin typeface="+mn-lt"/>
            </a:endParaRPr>
          </a:p>
          <a:p>
            <a:pPr algn="l"/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734191295"/>
      </p:ext>
    </p:extLst>
  </p:cSld>
  <p:clrMapOvr>
    <a:masterClrMapping/>
  </p:clrMapOvr>
  <p:transition spd="med">
    <p:wipe dir="r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Rectangle 2"/>
          <p:cNvSpPr>
            <a:spLocks noGrp="1" noChangeArrowheads="1"/>
          </p:cNvSpPr>
          <p:nvPr>
            <p:ph type="title"/>
          </p:nvPr>
        </p:nvSpPr>
        <p:spPr>
          <a:xfrm>
            <a:off x="437708" y="394392"/>
            <a:ext cx="8772157" cy="838200"/>
          </a:xfrm>
        </p:spPr>
        <p:txBody>
          <a:bodyPr/>
          <a:lstStyle/>
          <a:p>
            <a:pPr eaLnBrk="1" hangingPunct="1"/>
            <a:r>
              <a:rPr lang="en-US" sz="1800" dirty="0" smtClean="0">
                <a:latin typeface="Arial" charset="0"/>
              </a:rPr>
              <a:t>IPv6 Unicast Addresses</a:t>
            </a:r>
            <a:r>
              <a:rPr lang="en-US" dirty="0">
                <a:latin typeface="Arial" charset="0"/>
              </a:rPr>
              <a:t/>
            </a:r>
            <a:br>
              <a:rPr lang="en-US" dirty="0">
                <a:latin typeface="Arial" charset="0"/>
              </a:rPr>
            </a:br>
            <a:r>
              <a:rPr lang="en-US" sz="2800" dirty="0" smtClean="0">
                <a:latin typeface="Arial" charset="0"/>
              </a:rPr>
              <a:t>EUI-64 Process or Randomly Generated (cont.)</a:t>
            </a:r>
            <a:endParaRPr lang="en-US" sz="2800" dirty="0">
              <a:latin typeface="Arial" charset="0"/>
            </a:endParaRP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1850" y="1383250"/>
            <a:ext cx="5949615" cy="502411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2178807"/>
      </p:ext>
    </p:extLst>
  </p:cSld>
  <p:clrMapOvr>
    <a:masterClrMapping/>
  </p:clrMapOvr>
  <p:transition spd="med">
    <p:wipe dir="r"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z="1800" dirty="0" smtClean="0">
                <a:latin typeface="Arial" charset="0"/>
              </a:rPr>
              <a:t/>
            </a:r>
            <a:br>
              <a:rPr lang="en-US" sz="1800" dirty="0" smtClean="0">
                <a:latin typeface="Arial" charset="0"/>
              </a:rPr>
            </a:br>
            <a:r>
              <a:rPr lang="en-US" sz="1800" dirty="0">
                <a:latin typeface="Arial" charset="0"/>
              </a:rPr>
              <a:t/>
            </a:r>
            <a:br>
              <a:rPr lang="en-US" sz="1800" dirty="0">
                <a:latin typeface="Arial" charset="0"/>
              </a:rPr>
            </a:br>
            <a:r>
              <a:rPr lang="en-US" sz="1800" dirty="0" smtClean="0">
                <a:latin typeface="Arial" charset="0"/>
              </a:rPr>
              <a:t/>
            </a:r>
            <a:br>
              <a:rPr lang="en-US" sz="1800" dirty="0" smtClean="0">
                <a:latin typeface="Arial" charset="0"/>
              </a:rPr>
            </a:br>
            <a:r>
              <a:rPr lang="en-US" sz="1800" dirty="0" smtClean="0">
                <a:latin typeface="Arial" charset="0"/>
              </a:rPr>
              <a:t/>
            </a:r>
            <a:br>
              <a:rPr lang="en-US" sz="1800" dirty="0" smtClean="0">
                <a:latin typeface="Arial" charset="0"/>
              </a:rPr>
            </a:br>
            <a:r>
              <a:rPr lang="en-US" sz="1800" dirty="0">
                <a:latin typeface="Arial" charset="0"/>
              </a:rPr>
              <a:t/>
            </a:r>
            <a:br>
              <a:rPr lang="en-US" sz="1800" dirty="0">
                <a:latin typeface="Arial" charset="0"/>
              </a:rPr>
            </a:br>
            <a:r>
              <a:rPr lang="en-US" sz="1800" dirty="0" smtClean="0">
                <a:latin typeface="Arial" charset="0"/>
              </a:rPr>
              <a:t/>
            </a:r>
            <a:br>
              <a:rPr lang="en-US" sz="1800" dirty="0" smtClean="0">
                <a:latin typeface="Arial" charset="0"/>
              </a:rPr>
            </a:br>
            <a:r>
              <a:rPr lang="en-US" sz="1800" dirty="0">
                <a:latin typeface="Arial" charset="0"/>
              </a:rPr>
              <a:t/>
            </a:r>
            <a:br>
              <a:rPr lang="en-US" sz="1800" dirty="0">
                <a:latin typeface="Arial" charset="0"/>
              </a:rPr>
            </a:br>
            <a:r>
              <a:rPr lang="en-US" sz="1800" dirty="0" smtClean="0">
                <a:latin typeface="Arial" charset="0"/>
              </a:rPr>
              <a:t>IPv6 Unicast Addresses</a:t>
            </a:r>
            <a:r>
              <a:rPr lang="en-US" dirty="0">
                <a:latin typeface="Arial" charset="0"/>
              </a:rPr>
              <a:t/>
            </a:r>
            <a:br>
              <a:rPr lang="en-US" dirty="0">
                <a:latin typeface="Arial" charset="0"/>
              </a:rPr>
            </a:br>
            <a:r>
              <a:rPr lang="en-US" sz="2800" dirty="0" smtClean="0">
                <a:latin typeface="Arial" charset="0"/>
              </a:rPr>
              <a:t>EUI-64 Process or Randomly Generated (cont.)</a:t>
            </a:r>
            <a:endParaRPr lang="en-US" sz="2800" dirty="0">
              <a:latin typeface="Arial" charset="0"/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742" y="1287766"/>
            <a:ext cx="7489098" cy="52349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87971072"/>
      </p:ext>
    </p:extLst>
  </p:cSld>
  <p:clrMapOvr>
    <a:masterClrMapping/>
  </p:clrMapOvr>
  <p:transition spd="med">
    <p:wipe dir="r"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Rectangle 2"/>
          <p:cNvSpPr>
            <a:spLocks noGrp="1" noChangeArrowheads="1"/>
          </p:cNvSpPr>
          <p:nvPr>
            <p:ph type="title"/>
          </p:nvPr>
        </p:nvSpPr>
        <p:spPr>
          <a:xfrm>
            <a:off x="371843" y="394392"/>
            <a:ext cx="8772157" cy="838200"/>
          </a:xfrm>
        </p:spPr>
        <p:txBody>
          <a:bodyPr/>
          <a:lstStyle/>
          <a:p>
            <a:pPr eaLnBrk="1" hangingPunct="1"/>
            <a:r>
              <a:rPr lang="en-US" sz="1800" dirty="0" smtClean="0">
                <a:latin typeface="Arial" charset="0"/>
              </a:rPr>
              <a:t>IPv6 Unicast Addresses</a:t>
            </a:r>
            <a:r>
              <a:rPr lang="en-US" dirty="0">
                <a:latin typeface="Arial" charset="0"/>
              </a:rPr>
              <a:t/>
            </a:r>
            <a:br>
              <a:rPr lang="en-US" dirty="0">
                <a:latin typeface="Arial" charset="0"/>
              </a:rPr>
            </a:br>
            <a:r>
              <a:rPr lang="en-US" sz="2800" dirty="0" smtClean="0">
                <a:latin typeface="Arial" charset="0"/>
              </a:rPr>
              <a:t>EUI-64 Process or Randomly Generated (cont.)</a:t>
            </a:r>
            <a:endParaRPr lang="en-US" sz="2800" dirty="0">
              <a:latin typeface="Arial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23528" y="1484784"/>
            <a:ext cx="8399108" cy="29084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2000" b="1" dirty="0"/>
              <a:t>Randomly Generated Interface </a:t>
            </a:r>
            <a:r>
              <a:rPr lang="en-US" sz="2000" b="1" dirty="0" smtClean="0"/>
              <a:t>IDs</a:t>
            </a:r>
          </a:p>
          <a:p>
            <a:pPr marL="236538" indent="-236538" algn="l" defTabSz="814388">
              <a:lnSpc>
                <a:spcPct val="95000"/>
              </a:lnSpc>
              <a:spcBef>
                <a:spcPct val="50000"/>
              </a:spcBef>
              <a:buClr>
                <a:srgbClr val="708CA1"/>
              </a:buClr>
              <a:buFont typeface="Wingdings" charset="0"/>
              <a:buChar char="§"/>
            </a:pPr>
            <a:r>
              <a:rPr lang="en-US" sz="2000" dirty="0" smtClean="0">
                <a:latin typeface="+mn-lt"/>
              </a:rPr>
              <a:t>Depending </a:t>
            </a:r>
            <a:r>
              <a:rPr lang="en-US" sz="2000" dirty="0">
                <a:latin typeface="+mn-lt"/>
              </a:rPr>
              <a:t>upon the operating system, a device </a:t>
            </a:r>
            <a:r>
              <a:rPr lang="en-US" sz="2000" dirty="0" smtClean="0">
                <a:latin typeface="+mn-lt"/>
              </a:rPr>
              <a:t>can use </a:t>
            </a:r>
            <a:r>
              <a:rPr lang="en-US" sz="2000" dirty="0">
                <a:latin typeface="+mn-lt"/>
              </a:rPr>
              <a:t>a randomly generated Interface </a:t>
            </a:r>
            <a:r>
              <a:rPr lang="en-US" sz="2000" dirty="0" smtClean="0">
                <a:latin typeface="+mn-lt"/>
              </a:rPr>
              <a:t>ID </a:t>
            </a:r>
            <a:r>
              <a:rPr lang="en-US" sz="2000" dirty="0">
                <a:latin typeface="+mn-lt"/>
              </a:rPr>
              <a:t>instead of using the MAC address and the EUI-64 </a:t>
            </a:r>
            <a:r>
              <a:rPr lang="en-US" sz="2000" dirty="0" smtClean="0">
                <a:latin typeface="+mn-lt"/>
              </a:rPr>
              <a:t>process.</a:t>
            </a:r>
            <a:endParaRPr lang="en-US" sz="2000" dirty="0">
              <a:latin typeface="+mn-lt"/>
            </a:endParaRPr>
          </a:p>
          <a:p>
            <a:pPr marL="236538" indent="-236538" algn="l" defTabSz="814388">
              <a:lnSpc>
                <a:spcPct val="95000"/>
              </a:lnSpc>
              <a:spcBef>
                <a:spcPct val="50000"/>
              </a:spcBef>
              <a:buClr>
                <a:srgbClr val="708CA1"/>
              </a:buClr>
              <a:buFont typeface="Wingdings" charset="0"/>
              <a:buChar char="§"/>
            </a:pPr>
            <a:r>
              <a:rPr lang="en-US" sz="2000" dirty="0">
                <a:latin typeface="+mn-lt"/>
              </a:rPr>
              <a:t>Beginning with Windows Vista, Windows uses a randomly generated Interface ID instead of one created with </a:t>
            </a:r>
            <a:r>
              <a:rPr lang="en-US" sz="2000" dirty="0" smtClean="0">
                <a:latin typeface="+mn-lt"/>
              </a:rPr>
              <a:t>EUI-64.</a:t>
            </a:r>
            <a:endParaRPr lang="en-US" sz="2000" dirty="0">
              <a:latin typeface="+mn-lt"/>
            </a:endParaRPr>
          </a:p>
          <a:p>
            <a:pPr marL="236538" indent="-236538" algn="l" defTabSz="814388">
              <a:lnSpc>
                <a:spcPct val="95000"/>
              </a:lnSpc>
              <a:spcBef>
                <a:spcPct val="50000"/>
              </a:spcBef>
              <a:buClr>
                <a:srgbClr val="708CA1"/>
              </a:buClr>
              <a:buFont typeface="Wingdings" charset="0"/>
              <a:buChar char="§"/>
            </a:pPr>
            <a:r>
              <a:rPr lang="en-US" sz="2000" dirty="0">
                <a:latin typeface="+mn-lt"/>
              </a:rPr>
              <a:t>Windows XP </a:t>
            </a:r>
            <a:r>
              <a:rPr lang="en-US" sz="2000" dirty="0" smtClean="0">
                <a:latin typeface="+mn-lt"/>
              </a:rPr>
              <a:t>(and </a:t>
            </a:r>
            <a:r>
              <a:rPr lang="en-US" sz="2000" dirty="0">
                <a:latin typeface="+mn-lt"/>
              </a:rPr>
              <a:t>previous Windows operating </a:t>
            </a:r>
            <a:r>
              <a:rPr lang="en-US" sz="2000" dirty="0" smtClean="0">
                <a:latin typeface="+mn-lt"/>
              </a:rPr>
              <a:t>systems) </a:t>
            </a:r>
            <a:r>
              <a:rPr lang="en-US" sz="2000" dirty="0">
                <a:latin typeface="+mn-lt"/>
              </a:rPr>
              <a:t>used </a:t>
            </a:r>
            <a:r>
              <a:rPr lang="en-US" sz="2000" dirty="0" smtClean="0">
                <a:latin typeface="+mn-lt"/>
              </a:rPr>
              <a:t>EUI-64.</a:t>
            </a:r>
            <a:endParaRPr lang="en-US" sz="20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94334679"/>
      </p:ext>
    </p:extLst>
  </p:cSld>
  <p:clrMapOvr>
    <a:masterClrMapping/>
  </p:clrMapOvr>
  <p:transition spd="med">
    <p:wipe dir="r"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Rectangle 2"/>
          <p:cNvSpPr>
            <a:spLocks noGrp="1" noChangeArrowheads="1"/>
          </p:cNvSpPr>
          <p:nvPr>
            <p:ph type="title"/>
          </p:nvPr>
        </p:nvSpPr>
        <p:spPr>
          <a:xfrm>
            <a:off x="346268" y="394392"/>
            <a:ext cx="8772157" cy="8382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1800" dirty="0">
                <a:latin typeface="Arial" charset="0"/>
              </a:rPr>
              <a:t>IPv6 </a:t>
            </a:r>
            <a:r>
              <a:rPr lang="en-US" sz="1800" dirty="0" smtClean="0">
                <a:latin typeface="Arial" charset="0"/>
              </a:rPr>
              <a:t>Unicast Addresses</a:t>
            </a:r>
            <a:r>
              <a:rPr lang="en-US" dirty="0">
                <a:latin typeface="Arial" charset="0"/>
              </a:rPr>
              <a:t/>
            </a:r>
            <a:br>
              <a:rPr lang="en-US" dirty="0">
                <a:latin typeface="Arial" charset="0"/>
              </a:rPr>
            </a:br>
            <a:r>
              <a:rPr lang="en-US" dirty="0" smtClean="0">
                <a:latin typeface="Arial" charset="0"/>
              </a:rPr>
              <a:t>Dynamic Link-local Addresses</a:t>
            </a:r>
            <a:endParaRPr lang="en-US" dirty="0">
              <a:latin typeface="Arial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34053" y="1572256"/>
            <a:ext cx="8230828" cy="44504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2000" b="1" dirty="0" smtClean="0"/>
              <a:t>Link-Local Address</a:t>
            </a:r>
          </a:p>
          <a:p>
            <a:pPr marL="236538" indent="-236538" algn="l" defTabSz="814388">
              <a:lnSpc>
                <a:spcPct val="95000"/>
              </a:lnSpc>
              <a:spcBef>
                <a:spcPct val="50000"/>
              </a:spcBef>
              <a:buClr>
                <a:srgbClr val="708CA1"/>
              </a:buClr>
              <a:buFont typeface="Wingdings" charset="0"/>
              <a:buChar char="§"/>
            </a:pPr>
            <a:r>
              <a:rPr lang="en-US" sz="2000" dirty="0">
                <a:latin typeface="+mn-lt"/>
              </a:rPr>
              <a:t>After a global unicast address is assigned to an interface, </a:t>
            </a:r>
            <a:r>
              <a:rPr lang="en-US" sz="2000" dirty="0" smtClean="0">
                <a:latin typeface="+mn-lt"/>
              </a:rPr>
              <a:t>an IPv6-enabled </a:t>
            </a:r>
            <a:r>
              <a:rPr lang="en-US" sz="2000" dirty="0">
                <a:latin typeface="+mn-lt"/>
              </a:rPr>
              <a:t>device automatically generates its link-local </a:t>
            </a:r>
            <a:r>
              <a:rPr lang="en-US" sz="2000" dirty="0" smtClean="0">
                <a:latin typeface="+mn-lt"/>
              </a:rPr>
              <a:t>address. </a:t>
            </a:r>
            <a:endParaRPr lang="en-US" sz="2000" dirty="0">
              <a:latin typeface="+mn-lt"/>
            </a:endParaRPr>
          </a:p>
          <a:p>
            <a:pPr marL="236538" indent="-236538" algn="l" defTabSz="814388">
              <a:lnSpc>
                <a:spcPct val="95000"/>
              </a:lnSpc>
              <a:spcBef>
                <a:spcPct val="50000"/>
              </a:spcBef>
              <a:buClr>
                <a:srgbClr val="708CA1"/>
              </a:buClr>
              <a:buFont typeface="Wingdings" charset="0"/>
              <a:buChar char="§"/>
            </a:pPr>
            <a:r>
              <a:rPr lang="en-US" sz="2000" dirty="0">
                <a:latin typeface="+mn-lt"/>
              </a:rPr>
              <a:t>Must have a link-local address </a:t>
            </a:r>
            <a:r>
              <a:rPr lang="en-US" sz="2000" dirty="0" smtClean="0">
                <a:latin typeface="+mn-lt"/>
              </a:rPr>
              <a:t>that enables </a:t>
            </a:r>
            <a:r>
              <a:rPr lang="en-US" sz="2000" dirty="0">
                <a:latin typeface="+mn-lt"/>
              </a:rPr>
              <a:t>a device to communicate with other IPv6-enabled devices on the same </a:t>
            </a:r>
            <a:r>
              <a:rPr lang="en-US" sz="2000" dirty="0" smtClean="0">
                <a:latin typeface="+mn-lt"/>
              </a:rPr>
              <a:t>subnet.</a:t>
            </a:r>
            <a:endParaRPr lang="en-US" sz="2000" dirty="0">
              <a:latin typeface="+mn-lt"/>
            </a:endParaRPr>
          </a:p>
          <a:p>
            <a:pPr marL="236538" indent="-236538" algn="l" defTabSz="814388">
              <a:lnSpc>
                <a:spcPct val="95000"/>
              </a:lnSpc>
              <a:spcBef>
                <a:spcPct val="50000"/>
              </a:spcBef>
              <a:buClr>
                <a:srgbClr val="708CA1"/>
              </a:buClr>
              <a:buFont typeface="Wingdings" charset="0"/>
              <a:buChar char="§"/>
            </a:pPr>
            <a:r>
              <a:rPr lang="en-US" sz="2000" dirty="0">
                <a:latin typeface="+mn-lt"/>
              </a:rPr>
              <a:t>Uses the link-local address of the local router for its default gateway IPv6 </a:t>
            </a:r>
            <a:r>
              <a:rPr lang="en-US" sz="2000" dirty="0" smtClean="0">
                <a:latin typeface="+mn-lt"/>
              </a:rPr>
              <a:t>address.</a:t>
            </a:r>
            <a:endParaRPr lang="en-US" sz="2000" dirty="0">
              <a:latin typeface="+mn-lt"/>
            </a:endParaRPr>
          </a:p>
          <a:p>
            <a:pPr marL="236538" indent="-236538" algn="l" defTabSz="814388">
              <a:lnSpc>
                <a:spcPct val="95000"/>
              </a:lnSpc>
              <a:spcBef>
                <a:spcPct val="50000"/>
              </a:spcBef>
              <a:buClr>
                <a:srgbClr val="708CA1"/>
              </a:buClr>
              <a:buFont typeface="Wingdings" charset="0"/>
              <a:buChar char="§"/>
            </a:pPr>
            <a:r>
              <a:rPr lang="en-US" sz="2000" dirty="0">
                <a:latin typeface="+mn-lt"/>
              </a:rPr>
              <a:t>Routers exchange dynamic routing protocol messages using link-local </a:t>
            </a:r>
            <a:r>
              <a:rPr lang="en-US" sz="2000" dirty="0" smtClean="0">
                <a:latin typeface="+mn-lt"/>
              </a:rPr>
              <a:t>addresses.</a:t>
            </a:r>
            <a:endParaRPr lang="en-US" sz="2000" dirty="0">
              <a:latin typeface="+mn-lt"/>
            </a:endParaRPr>
          </a:p>
          <a:p>
            <a:pPr marL="236538" indent="-236538" algn="l" defTabSz="814388">
              <a:lnSpc>
                <a:spcPct val="95000"/>
              </a:lnSpc>
              <a:spcBef>
                <a:spcPct val="50000"/>
              </a:spcBef>
              <a:buClr>
                <a:srgbClr val="708CA1"/>
              </a:buClr>
              <a:buFont typeface="Wingdings" charset="0"/>
              <a:buChar char="§"/>
            </a:pPr>
            <a:r>
              <a:rPr lang="en-US" sz="2000" dirty="0">
                <a:latin typeface="+mn-lt"/>
              </a:rPr>
              <a:t>Routers’ routing tables use the link-local address to identify the next-hop router when forwarding IPv6 </a:t>
            </a:r>
            <a:r>
              <a:rPr lang="en-US" sz="2000" dirty="0" smtClean="0">
                <a:latin typeface="+mn-lt"/>
              </a:rPr>
              <a:t>packets.</a:t>
            </a:r>
            <a:endParaRPr lang="en-US" sz="2000" dirty="0">
              <a:latin typeface="+mn-lt"/>
            </a:endParaRPr>
          </a:p>
          <a:p>
            <a:pPr marL="342900" indent="-342900" algn="l">
              <a:buFont typeface="Arial" pitchFamily="34" charset="0"/>
              <a:buChar char="•"/>
            </a:pPr>
            <a:endParaRPr lang="en-US" sz="20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853667135"/>
      </p:ext>
    </p:extLst>
  </p:cSld>
  <p:clrMapOvr>
    <a:masterClrMapping/>
  </p:clrMapOvr>
  <p:transition spd="med">
    <p:wipe dir="r"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Rectangle 2"/>
          <p:cNvSpPr>
            <a:spLocks noGrp="1" noChangeArrowheads="1"/>
          </p:cNvSpPr>
          <p:nvPr>
            <p:ph type="title"/>
          </p:nvPr>
        </p:nvSpPr>
        <p:spPr>
          <a:xfrm>
            <a:off x="371843" y="363912"/>
            <a:ext cx="8772157" cy="8382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1800" dirty="0">
                <a:latin typeface="Arial" charset="0"/>
              </a:rPr>
              <a:t>IPv6 </a:t>
            </a:r>
            <a:r>
              <a:rPr lang="en-US" sz="1800" dirty="0" smtClean="0">
                <a:latin typeface="Arial" charset="0"/>
              </a:rPr>
              <a:t>Unicast Addresses</a:t>
            </a:r>
            <a:r>
              <a:rPr lang="en-US" dirty="0">
                <a:latin typeface="Arial" charset="0"/>
              </a:rPr>
              <a:t/>
            </a:r>
            <a:br>
              <a:rPr lang="en-US" dirty="0">
                <a:latin typeface="Arial" charset="0"/>
              </a:rPr>
            </a:br>
            <a:r>
              <a:rPr lang="en-US" dirty="0" smtClean="0">
                <a:latin typeface="Arial" charset="0"/>
              </a:rPr>
              <a:t>Dynamic Link-local Addresses (cont.)</a:t>
            </a:r>
            <a:endParaRPr lang="en-US" dirty="0">
              <a:latin typeface="Arial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816" y="3365382"/>
            <a:ext cx="7393784" cy="296375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365034" y="1540690"/>
            <a:ext cx="834571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2000" b="1" dirty="0" smtClean="0"/>
              <a:t>Dynamically Assigned </a:t>
            </a:r>
          </a:p>
          <a:p>
            <a:pPr algn="l"/>
            <a:endParaRPr lang="en-US" sz="2000" dirty="0" smtClean="0"/>
          </a:p>
          <a:p>
            <a:pPr algn="l"/>
            <a:r>
              <a:rPr lang="en-US" sz="2000" dirty="0" smtClean="0"/>
              <a:t>The link-local </a:t>
            </a:r>
            <a:r>
              <a:rPr lang="en-US" sz="2000" dirty="0"/>
              <a:t>address is dynamically created using the FE80::/10 prefix and the Interface </a:t>
            </a:r>
            <a:r>
              <a:rPr lang="en-US" sz="2000" dirty="0" smtClean="0"/>
              <a:t>ID.</a:t>
            </a:r>
            <a:endParaRPr lang="en-US" sz="2000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0633" y="3414913"/>
            <a:ext cx="1743075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43526478"/>
      </p:ext>
    </p:extLst>
  </p:cSld>
  <p:clrMapOvr>
    <a:masterClrMapping/>
  </p:clrMapOvr>
  <p:transition spd="med"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Rectangle 2"/>
          <p:cNvSpPr>
            <a:spLocks noGrp="1" noChangeArrowheads="1"/>
          </p:cNvSpPr>
          <p:nvPr>
            <p:ph type="title"/>
          </p:nvPr>
        </p:nvSpPr>
        <p:spPr>
          <a:xfrm>
            <a:off x="371843" y="394392"/>
            <a:ext cx="8772157" cy="8382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1800" dirty="0" smtClean="0">
                <a:latin typeface="Arial" charset="0"/>
              </a:rPr>
              <a:t>IPv4 Issues</a:t>
            </a:r>
            <a:br>
              <a:rPr lang="en-US" sz="1800" dirty="0" smtClean="0">
                <a:latin typeface="Arial" charset="0"/>
              </a:rPr>
            </a:br>
            <a:r>
              <a:rPr lang="en-US" dirty="0" smtClean="0">
                <a:latin typeface="Arial" charset="0"/>
              </a:rPr>
              <a:t>The Need for IPv6</a:t>
            </a:r>
            <a:endParaRPr lang="en-US" dirty="0">
              <a:latin typeface="Arial" charset="0"/>
            </a:endParaRPr>
          </a:p>
        </p:txBody>
      </p:sp>
      <p:sp>
        <p:nvSpPr>
          <p:cNvPr id="5" name="Content Placeholder 1"/>
          <p:cNvSpPr txBox="1">
            <a:spLocks/>
          </p:cNvSpPr>
          <p:nvPr/>
        </p:nvSpPr>
        <p:spPr bwMode="auto">
          <a:xfrm>
            <a:off x="179512" y="1654952"/>
            <a:ext cx="8784976" cy="5086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82124" tIns="41061" rIns="82124" bIns="41061" numCol="1" anchor="t" anchorCtr="0" compatLnSpc="1">
            <a:prstTxWarp prst="textNoShape">
              <a:avLst/>
            </a:prstTxWarp>
          </a:bodyPr>
          <a:lstStyle>
            <a:lvl1pPr marL="236538" indent="-236538" algn="l" defTabSz="814388" rtl="0" eaLnBrk="0" fontAlgn="base" hangingPunct="0">
              <a:lnSpc>
                <a:spcPct val="95000"/>
              </a:lnSpc>
              <a:spcBef>
                <a:spcPct val="50000"/>
              </a:spcBef>
              <a:spcAft>
                <a:spcPct val="0"/>
              </a:spcAft>
              <a:buClr>
                <a:srgbClr val="708CA1"/>
              </a:buClr>
              <a:buFont typeface="Wingdings" charset="0"/>
              <a:buChar char="§"/>
              <a:defRPr sz="24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574675" indent="-117475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914400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254125" indent="117475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1604963" indent="223838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0621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6pPr>
            <a:lvl7pPr marL="25193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7pPr>
            <a:lvl8pPr marL="29765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8pPr>
            <a:lvl9pPr marL="34337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sz="2000" dirty="0" smtClean="0"/>
              <a:t>IPv6 is designed to be the successor to IPv4.</a:t>
            </a:r>
          </a:p>
          <a:p>
            <a:r>
              <a:rPr lang="en-US" sz="2000" dirty="0" smtClean="0"/>
              <a:t>Depletion of IPv4 address space has been the motivating factor for moving to IPv6.</a:t>
            </a:r>
          </a:p>
          <a:p>
            <a:r>
              <a:rPr lang="en-US" sz="2000" dirty="0"/>
              <a:t>Projections show that all five Regional Internet </a:t>
            </a:r>
            <a:r>
              <a:rPr lang="en-US" sz="2000" dirty="0" smtClean="0"/>
              <a:t>registry (RIRs) </a:t>
            </a:r>
            <a:r>
              <a:rPr lang="en-US" sz="2000" dirty="0"/>
              <a:t>will run out of IPv4 addresses between 2015 and 2020</a:t>
            </a:r>
            <a:r>
              <a:rPr lang="en-US" sz="2000" dirty="0" smtClean="0"/>
              <a:t>.</a:t>
            </a:r>
          </a:p>
          <a:p>
            <a:pPr lvl="1"/>
            <a:r>
              <a:rPr lang="en-US" dirty="0"/>
              <a:t> </a:t>
            </a:r>
            <a:r>
              <a:rPr lang="en-US" dirty="0" smtClean="0"/>
              <a:t>RIR is an </a:t>
            </a:r>
            <a:r>
              <a:rPr lang="en-US" dirty="0"/>
              <a:t>organization that manages the allocation and registration of </a:t>
            </a:r>
            <a:r>
              <a:rPr lang="en-US" dirty="0" smtClean="0"/>
              <a:t>Internet </a:t>
            </a:r>
            <a:r>
              <a:rPr lang="en-US" dirty="0"/>
              <a:t>number resources within a particular region of the world.</a:t>
            </a:r>
            <a:endParaRPr lang="en-US" dirty="0"/>
          </a:p>
          <a:p>
            <a:r>
              <a:rPr lang="en-US" sz="2000" dirty="0" smtClean="0"/>
              <a:t>With </a:t>
            </a:r>
            <a:r>
              <a:rPr lang="en-US" sz="2000" dirty="0" smtClean="0"/>
              <a:t>an increasing Internet population, a limited IPv4 address space, issues with NAT and an Internet of things, the time has come to begin the transition to IPv6!</a:t>
            </a:r>
          </a:p>
          <a:p>
            <a:r>
              <a:rPr lang="en-US" sz="2000" dirty="0" smtClean="0"/>
              <a:t>IPv4 has a theoretical maximum of 4.3 billion addresses, plus private addresses in combination with NAT. </a:t>
            </a:r>
          </a:p>
          <a:p>
            <a:r>
              <a:rPr lang="en-US" sz="2000" dirty="0" smtClean="0"/>
              <a:t>IPv6 larger 128-bit address space </a:t>
            </a:r>
            <a:r>
              <a:rPr lang="en-US" sz="2000" dirty="0" smtClean="0"/>
              <a:t>pcs\</a:t>
            </a:r>
            <a:r>
              <a:rPr lang="en-US" sz="2000" dirty="0" err="1" smtClean="0"/>
              <a:t>az</a:t>
            </a:r>
            <a:r>
              <a:rPr lang="en-US" sz="2000" dirty="0" smtClean="0"/>
              <a:t> </a:t>
            </a:r>
            <a:r>
              <a:rPr lang="en-US" sz="2000" dirty="0" err="1" smtClean="0"/>
              <a:t>rovides</a:t>
            </a:r>
            <a:r>
              <a:rPr lang="en-US" sz="2000" dirty="0" smtClean="0"/>
              <a:t> </a:t>
            </a:r>
            <a:r>
              <a:rPr lang="en-US" sz="2000" dirty="0" smtClean="0"/>
              <a:t>for 340 undecillion addresses.</a:t>
            </a:r>
          </a:p>
          <a:p>
            <a:r>
              <a:rPr lang="en-US" sz="2000" dirty="0" smtClean="0"/>
              <a:t>IPv6 fixes the limitations of IPv4 and includes additional enhancements, such as ICMPv6.</a:t>
            </a:r>
            <a:endParaRPr lang="en-US" sz="2000" b="1" dirty="0" smtClean="0"/>
          </a:p>
          <a:p>
            <a:pPr marL="0" indent="0">
              <a:buFont typeface="Wingdings" charset="0"/>
              <a:buNone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110371000"/>
      </p:ext>
    </p:extLst>
  </p:cSld>
  <p:clrMapOvr>
    <a:masterClrMapping/>
  </p:clrMapOvr>
  <p:transition spd="med">
    <p:wipe dir="r"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Rectangle 2"/>
          <p:cNvSpPr>
            <a:spLocks noGrp="1" noChangeArrowheads="1"/>
          </p:cNvSpPr>
          <p:nvPr>
            <p:ph type="title"/>
          </p:nvPr>
        </p:nvSpPr>
        <p:spPr>
          <a:xfrm>
            <a:off x="371843" y="440112"/>
            <a:ext cx="8772157" cy="8382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1800" dirty="0">
                <a:latin typeface="Arial" charset="0"/>
              </a:rPr>
              <a:t>IPv6 </a:t>
            </a:r>
            <a:r>
              <a:rPr lang="en-US" sz="1800" dirty="0" smtClean="0">
                <a:latin typeface="Arial" charset="0"/>
              </a:rPr>
              <a:t>Unicast Addresses</a:t>
            </a:r>
            <a:r>
              <a:rPr lang="en-US" dirty="0">
                <a:latin typeface="Arial" charset="0"/>
              </a:rPr>
              <a:t/>
            </a:r>
            <a:br>
              <a:rPr lang="en-US" dirty="0">
                <a:latin typeface="Arial" charset="0"/>
              </a:rPr>
            </a:br>
            <a:r>
              <a:rPr lang="en-US" dirty="0" smtClean="0">
                <a:latin typeface="Arial" charset="0"/>
              </a:rPr>
              <a:t>Static Link-local Addresses</a:t>
            </a:r>
            <a:endParaRPr lang="en-US" dirty="0">
              <a:latin typeface="Arial" charset="0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501" y="2164536"/>
            <a:ext cx="7649335" cy="40776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2500989" y="1952170"/>
            <a:ext cx="4172857" cy="42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b="1" dirty="0" smtClean="0"/>
              <a:t>Configuring Link-local</a:t>
            </a:r>
          </a:p>
        </p:txBody>
      </p:sp>
    </p:spTree>
    <p:extLst>
      <p:ext uri="{BB962C8B-B14F-4D97-AF65-F5344CB8AC3E}">
        <p14:creationId xmlns:p14="http://schemas.microsoft.com/office/powerpoint/2010/main" val="1199887924"/>
      </p:ext>
    </p:extLst>
  </p:cSld>
  <p:clrMapOvr>
    <a:masterClrMapping/>
  </p:clrMapOvr>
  <p:transition spd="med">
    <p:wipe dir="r"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Rectangle 2"/>
          <p:cNvSpPr>
            <a:spLocks noGrp="1" noChangeArrowheads="1"/>
          </p:cNvSpPr>
          <p:nvPr>
            <p:ph type="title"/>
          </p:nvPr>
        </p:nvSpPr>
        <p:spPr>
          <a:xfrm>
            <a:off x="371843" y="455352"/>
            <a:ext cx="8772157" cy="8382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1800" dirty="0">
                <a:latin typeface="Arial" charset="0"/>
              </a:rPr>
              <a:t>IPv6 </a:t>
            </a:r>
            <a:r>
              <a:rPr lang="en-US" sz="1800" dirty="0" smtClean="0">
                <a:latin typeface="Arial" charset="0"/>
              </a:rPr>
              <a:t>Unicast Addresses</a:t>
            </a:r>
            <a:r>
              <a:rPr lang="en-US" dirty="0">
                <a:latin typeface="Arial" charset="0"/>
              </a:rPr>
              <a:t/>
            </a:r>
            <a:br>
              <a:rPr lang="en-US" dirty="0">
                <a:latin typeface="Arial" charset="0"/>
              </a:rPr>
            </a:br>
            <a:r>
              <a:rPr lang="en-US" dirty="0" smtClean="0">
                <a:latin typeface="Arial" charset="0"/>
              </a:rPr>
              <a:t>Static Link-local Addresses (cont.)</a:t>
            </a:r>
            <a:endParaRPr lang="en-US" dirty="0">
              <a:latin typeface="Arial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3872" y="2433638"/>
            <a:ext cx="7423842" cy="3719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2811285" y="1966311"/>
            <a:ext cx="3689015" cy="42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b="1" dirty="0" smtClean="0"/>
              <a:t>Configuring Link-local</a:t>
            </a:r>
          </a:p>
        </p:txBody>
      </p:sp>
    </p:spTree>
    <p:extLst>
      <p:ext uri="{BB962C8B-B14F-4D97-AF65-F5344CB8AC3E}">
        <p14:creationId xmlns:p14="http://schemas.microsoft.com/office/powerpoint/2010/main" val="216388153"/>
      </p:ext>
    </p:extLst>
  </p:cSld>
  <p:clrMapOvr>
    <a:masterClrMapping/>
  </p:clrMapOvr>
  <p:transition spd="med">
    <p:wipe dir="r"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Rectangle 2"/>
          <p:cNvSpPr>
            <a:spLocks noGrp="1" noChangeArrowheads="1"/>
          </p:cNvSpPr>
          <p:nvPr>
            <p:ph type="title"/>
          </p:nvPr>
        </p:nvSpPr>
        <p:spPr>
          <a:xfrm>
            <a:off x="371843" y="424872"/>
            <a:ext cx="8772157" cy="8382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1800" dirty="0" smtClean="0">
                <a:latin typeface="Arial" charset="0"/>
              </a:rPr>
              <a:t>IPv6 Global Unicast Addresses</a:t>
            </a:r>
            <a:r>
              <a:rPr lang="en-US" dirty="0">
                <a:latin typeface="Arial" charset="0"/>
              </a:rPr>
              <a:t/>
            </a:r>
            <a:br>
              <a:rPr lang="en-US" dirty="0">
                <a:latin typeface="Arial" charset="0"/>
              </a:rPr>
            </a:br>
            <a:r>
              <a:rPr lang="en-US" dirty="0" smtClean="0">
                <a:latin typeface="Arial" charset="0"/>
              </a:rPr>
              <a:t>Verifying IPv6 Address Configuration</a:t>
            </a:r>
            <a:endParaRPr lang="en-US" dirty="0">
              <a:latin typeface="Arial" charset="0"/>
            </a:endParaRPr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7555" y="1717028"/>
            <a:ext cx="5354215" cy="431403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74171" y="1999684"/>
            <a:ext cx="3120572" cy="40811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 smtClean="0"/>
              <a:t>Each interface </a:t>
            </a:r>
            <a:r>
              <a:rPr lang="en-US" dirty="0"/>
              <a:t>has two IPv6 </a:t>
            </a:r>
            <a:r>
              <a:rPr lang="en-US" dirty="0" smtClean="0"/>
              <a:t>addresses - </a:t>
            </a:r>
          </a:p>
          <a:p>
            <a:pPr algn="l"/>
            <a:endParaRPr lang="en-US" dirty="0" smtClean="0"/>
          </a:p>
          <a:p>
            <a:pPr marL="457200" indent="-457200" algn="l">
              <a:buFont typeface="+mj-lt"/>
              <a:buAutoNum type="arabicPeriod"/>
            </a:pPr>
            <a:r>
              <a:rPr lang="en-US" dirty="0" smtClean="0"/>
              <a:t>global </a:t>
            </a:r>
            <a:r>
              <a:rPr lang="en-US" dirty="0"/>
              <a:t>unicast address that was </a:t>
            </a:r>
            <a:r>
              <a:rPr lang="en-US" dirty="0" smtClean="0"/>
              <a:t>configured</a:t>
            </a:r>
          </a:p>
          <a:p>
            <a:pPr marL="457200" indent="-457200" algn="l">
              <a:buFont typeface="+mj-lt"/>
              <a:buAutoNum type="arabicPeriod"/>
            </a:pPr>
            <a:r>
              <a:rPr lang="en-US" dirty="0" smtClean="0"/>
              <a:t>one </a:t>
            </a:r>
            <a:r>
              <a:rPr lang="en-US" dirty="0"/>
              <a:t>that begins with </a:t>
            </a:r>
            <a:r>
              <a:rPr lang="en-US" dirty="0" smtClean="0"/>
              <a:t>FE80 </a:t>
            </a:r>
            <a:r>
              <a:rPr lang="en-US" dirty="0"/>
              <a:t>is </a:t>
            </a:r>
            <a:r>
              <a:rPr lang="en-US" dirty="0" smtClean="0"/>
              <a:t>automatically added as a link-local </a:t>
            </a:r>
            <a:r>
              <a:rPr lang="en-US" dirty="0"/>
              <a:t>unicast </a:t>
            </a:r>
            <a:r>
              <a:rPr lang="en-US" dirty="0" smtClean="0"/>
              <a:t>address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0666977"/>
      </p:ext>
    </p:extLst>
  </p:cSld>
  <p:clrMapOvr>
    <a:masterClrMapping/>
  </p:clrMapOvr>
  <p:transition spd="med">
    <p:wipe dir="r"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Rectangle 2"/>
          <p:cNvSpPr>
            <a:spLocks noGrp="1" noChangeArrowheads="1"/>
          </p:cNvSpPr>
          <p:nvPr>
            <p:ph type="title"/>
          </p:nvPr>
        </p:nvSpPr>
        <p:spPr>
          <a:xfrm>
            <a:off x="371843" y="379152"/>
            <a:ext cx="8772157" cy="529568"/>
          </a:xfrm>
        </p:spPr>
        <p:txBody>
          <a:bodyPr>
            <a:noAutofit/>
          </a:bodyPr>
          <a:lstStyle/>
          <a:p>
            <a:pPr eaLnBrk="1" hangingPunct="1"/>
            <a:r>
              <a:rPr lang="en-US" sz="1200" dirty="0" smtClean="0">
                <a:latin typeface="Arial" charset="0"/>
              </a:rPr>
              <a:t>IPv6 Global Unicast Addresses</a:t>
            </a:r>
            <a:r>
              <a:rPr lang="en-US" sz="3200" dirty="0">
                <a:latin typeface="Arial" charset="0"/>
              </a:rPr>
              <a:t/>
            </a:r>
            <a:br>
              <a:rPr lang="en-US" sz="3200" dirty="0">
                <a:latin typeface="Arial" charset="0"/>
              </a:rPr>
            </a:br>
            <a:r>
              <a:rPr lang="en-US" sz="3200" dirty="0" smtClean="0">
                <a:latin typeface="Arial" charset="0"/>
              </a:rPr>
              <a:t>Verifying IPv6 Address Configuration (cont.)</a:t>
            </a:r>
            <a:endParaRPr lang="en-US" sz="3200" dirty="0">
              <a:latin typeface="Arial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4420" y="1600200"/>
            <a:ext cx="6160325" cy="476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73775401"/>
      </p:ext>
    </p:extLst>
  </p:cSld>
  <p:clrMapOvr>
    <a:masterClrMapping/>
  </p:clrMapOvr>
  <p:transition spd="med">
    <p:wipe dir="r"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Rectangle 2"/>
          <p:cNvSpPr>
            <a:spLocks noGrp="1" noChangeArrowheads="1"/>
          </p:cNvSpPr>
          <p:nvPr>
            <p:ph type="title"/>
          </p:nvPr>
        </p:nvSpPr>
        <p:spPr>
          <a:xfrm>
            <a:off x="371843" y="470592"/>
            <a:ext cx="8772157" cy="8382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1800" dirty="0" smtClean="0">
                <a:latin typeface="Arial" charset="0"/>
              </a:rPr>
              <a:t>IPv6 Multicast Addresses</a:t>
            </a:r>
            <a:br>
              <a:rPr lang="en-US" sz="1800" dirty="0" smtClean="0">
                <a:latin typeface="Arial" charset="0"/>
              </a:rPr>
            </a:br>
            <a:r>
              <a:rPr lang="en-US" dirty="0" smtClean="0">
                <a:latin typeface="Arial" charset="0"/>
              </a:rPr>
              <a:t>Assigned IPv6 Multicast Addresses</a:t>
            </a:r>
            <a:endParaRPr lang="en-US" dirty="0">
              <a:latin typeface="Arial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>
          <a:xfrm>
            <a:off x="411955" y="1813560"/>
            <a:ext cx="8442485" cy="4907280"/>
          </a:xfrm>
        </p:spPr>
        <p:txBody>
          <a:bodyPr/>
          <a:lstStyle/>
          <a:p>
            <a:r>
              <a:rPr lang="en-US" sz="2000" dirty="0"/>
              <a:t>IPv6 multicast addresses have the prefix </a:t>
            </a:r>
            <a:r>
              <a:rPr lang="en-US" sz="2000" dirty="0" smtClean="0"/>
              <a:t>FF00::/8</a:t>
            </a:r>
          </a:p>
          <a:p>
            <a:r>
              <a:rPr lang="en-US" sz="2000" dirty="0"/>
              <a:t>There are two types of IPv6 multicast addresses:</a:t>
            </a: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en-US" dirty="0"/>
              <a:t>Assigned </a:t>
            </a:r>
            <a:r>
              <a:rPr lang="en-US" dirty="0" smtClean="0"/>
              <a:t>multicast</a:t>
            </a: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en-US" dirty="0" smtClean="0"/>
              <a:t>Solicited </a:t>
            </a:r>
            <a:r>
              <a:rPr lang="en-US" dirty="0"/>
              <a:t>node </a:t>
            </a:r>
            <a:r>
              <a:rPr lang="en-US" dirty="0" smtClean="0"/>
              <a:t>multicast</a:t>
            </a:r>
          </a:p>
        </p:txBody>
      </p:sp>
    </p:spTree>
  </p:cSld>
  <p:clrMapOvr>
    <a:masterClrMapping/>
  </p:clrMapOvr>
  <p:transition spd="med">
    <p:wipe dir="r"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Rectangle 2"/>
          <p:cNvSpPr>
            <a:spLocks noGrp="1" noChangeArrowheads="1"/>
          </p:cNvSpPr>
          <p:nvPr>
            <p:ph type="title"/>
          </p:nvPr>
        </p:nvSpPr>
        <p:spPr>
          <a:xfrm>
            <a:off x="371843" y="485832"/>
            <a:ext cx="8772157" cy="8382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1800" dirty="0" smtClean="0">
                <a:latin typeface="Arial" charset="0"/>
              </a:rPr>
              <a:t>IPv6 Multicast Addresses</a:t>
            </a:r>
            <a:br>
              <a:rPr lang="en-US" sz="1800" dirty="0" smtClean="0">
                <a:latin typeface="Arial" charset="0"/>
              </a:rPr>
            </a:br>
            <a:r>
              <a:rPr lang="en-US" sz="4000" dirty="0" smtClean="0">
                <a:latin typeface="Arial" charset="0"/>
              </a:rPr>
              <a:t>Assigned IPv6 Multicast Addresses (cont.)</a:t>
            </a:r>
            <a:endParaRPr lang="en-US" dirty="0">
              <a:latin typeface="Arial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>
          <a:xfrm>
            <a:off x="410323" y="1394732"/>
            <a:ext cx="8169797" cy="5086416"/>
          </a:xfrm>
        </p:spPr>
        <p:txBody>
          <a:bodyPr/>
          <a:lstStyle/>
          <a:p>
            <a:pPr marL="0" indent="0">
              <a:buNone/>
            </a:pPr>
            <a:r>
              <a:rPr lang="en-US" sz="2000" dirty="0" smtClean="0"/>
              <a:t>Two </a:t>
            </a:r>
            <a:r>
              <a:rPr lang="en-US" sz="2000" dirty="0"/>
              <a:t>common IPv6 assigned multicast groups include:</a:t>
            </a:r>
          </a:p>
          <a:p>
            <a:pPr marL="800100" lvl="1" indent="-342900">
              <a:buFont typeface="Wingdings" pitchFamily="2" charset="2"/>
              <a:buChar char="§"/>
            </a:pPr>
            <a:r>
              <a:rPr lang="en-US" b="1" dirty="0"/>
              <a:t>FF02::1 All-nodes multicast group</a:t>
            </a:r>
            <a:r>
              <a:rPr lang="en-US" dirty="0"/>
              <a:t> </a:t>
            </a:r>
            <a:r>
              <a:rPr lang="en-US" dirty="0" smtClean="0"/>
              <a:t>– </a:t>
            </a:r>
          </a:p>
          <a:p>
            <a:pPr marL="1139825" lvl="2" indent="-342900">
              <a:buFont typeface="Wingdings" panose="05000000000000000000" pitchFamily="2" charset="2"/>
              <a:buChar char="§"/>
            </a:pPr>
            <a:r>
              <a:rPr lang="en-US" dirty="0"/>
              <a:t>All IPv6-enabled devices join </a:t>
            </a:r>
          </a:p>
          <a:p>
            <a:pPr marL="1139825" lvl="2" indent="-342900">
              <a:buFont typeface="Wingdings" panose="05000000000000000000" pitchFamily="2" charset="2"/>
              <a:buChar char="§"/>
            </a:pPr>
            <a:r>
              <a:rPr lang="en-US" dirty="0"/>
              <a:t>Same effect as an IPv4 broadcast address </a:t>
            </a:r>
          </a:p>
          <a:p>
            <a:pPr marL="800100" lvl="1" indent="-342900">
              <a:buFont typeface="Wingdings" pitchFamily="2" charset="2"/>
              <a:buChar char="§"/>
            </a:pPr>
            <a:r>
              <a:rPr lang="en-US" b="1" dirty="0"/>
              <a:t>FF02::2 All-routers multicast group</a:t>
            </a:r>
            <a:r>
              <a:rPr lang="en-US" dirty="0"/>
              <a:t> </a:t>
            </a:r>
          </a:p>
          <a:p>
            <a:pPr marL="1139825" lvl="2" indent="-342900">
              <a:buFont typeface="Wingdings" panose="05000000000000000000" pitchFamily="2" charset="2"/>
              <a:buChar char="§"/>
            </a:pPr>
            <a:r>
              <a:rPr lang="en-US" dirty="0"/>
              <a:t>All IPv6 routers join</a:t>
            </a:r>
          </a:p>
          <a:p>
            <a:pPr marL="1139825" lvl="2" indent="-342900">
              <a:buFont typeface="Wingdings" panose="05000000000000000000" pitchFamily="2" charset="2"/>
              <a:buChar char="§"/>
            </a:pPr>
            <a:r>
              <a:rPr lang="en-US" dirty="0"/>
              <a:t>A router becomes a member of this group when it is enabled as an IPv6 router with the</a:t>
            </a:r>
            <a:r>
              <a:rPr lang="en-US" b="1" dirty="0"/>
              <a:t>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ipv6 unicast-routing </a:t>
            </a:r>
            <a:r>
              <a:rPr lang="en-US" dirty="0"/>
              <a:t>global configuration mode command.</a:t>
            </a:r>
          </a:p>
          <a:p>
            <a:pPr marL="1139825" lvl="2" indent="-342900">
              <a:buFont typeface="Wingdings" panose="05000000000000000000" pitchFamily="2" charset="2"/>
              <a:buChar char="§"/>
            </a:pPr>
            <a:r>
              <a:rPr lang="en-US" dirty="0"/>
              <a:t>A packet sent to this group is received and processed by all IPv6 routers on the link or network. </a:t>
            </a:r>
            <a:endParaRPr lang="en-US" sz="2000" dirty="0"/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800503034"/>
      </p:ext>
    </p:extLst>
  </p:cSld>
  <p:clrMapOvr>
    <a:masterClrMapping/>
  </p:clrMapOvr>
  <p:transition spd="med">
    <p:wipe dir="r"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Rectangle 2"/>
          <p:cNvSpPr>
            <a:spLocks noGrp="1" noChangeArrowheads="1"/>
          </p:cNvSpPr>
          <p:nvPr>
            <p:ph type="title"/>
          </p:nvPr>
        </p:nvSpPr>
        <p:spPr>
          <a:xfrm>
            <a:off x="371843" y="404664"/>
            <a:ext cx="8772157" cy="8382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1800" dirty="0" smtClean="0">
                <a:latin typeface="Arial" charset="0"/>
              </a:rPr>
              <a:t>IPv6 Multicast Addresses</a:t>
            </a:r>
            <a:br>
              <a:rPr lang="en-US" sz="1800" dirty="0" smtClean="0">
                <a:latin typeface="Arial" charset="0"/>
              </a:rPr>
            </a:br>
            <a:r>
              <a:rPr lang="en-US" sz="4000" dirty="0" smtClean="0">
                <a:latin typeface="Arial" charset="0"/>
              </a:rPr>
              <a:t>Assigned IPv6 Multicast Addresses (cont.)</a:t>
            </a:r>
            <a:endParaRPr lang="en-US" dirty="0">
              <a:latin typeface="Arial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8759" y="1377314"/>
            <a:ext cx="6150293" cy="522046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77809019"/>
      </p:ext>
    </p:extLst>
  </p:cSld>
  <p:clrMapOvr>
    <a:masterClrMapping/>
  </p:clrMapOvr>
  <p:transition spd="med">
    <p:wipe dir="r"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1800" dirty="0" smtClean="0">
                <a:latin typeface="Arial" charset="0"/>
              </a:rPr>
              <a:t>IPv6 Multicast Addresses</a:t>
            </a:r>
            <a:br>
              <a:rPr lang="en-US" sz="1800" dirty="0" smtClean="0">
                <a:latin typeface="Arial" charset="0"/>
              </a:rPr>
            </a:br>
            <a:r>
              <a:rPr lang="en-US" sz="3200" dirty="0" smtClean="0">
                <a:latin typeface="Arial" charset="0"/>
              </a:rPr>
              <a:t>Solicited Node IPv6 Multicast Addresses</a:t>
            </a:r>
            <a:endParaRPr lang="en-US" dirty="0">
              <a:latin typeface="Arial" charset="0"/>
            </a:endParaRPr>
          </a:p>
        </p:txBody>
      </p:sp>
      <p:sp>
        <p:nvSpPr>
          <p:cNvPr id="6" name="Content Placeholder 1"/>
          <p:cNvSpPr txBox="1">
            <a:spLocks/>
          </p:cNvSpPr>
          <p:nvPr/>
        </p:nvSpPr>
        <p:spPr bwMode="auto">
          <a:xfrm>
            <a:off x="213110" y="1379492"/>
            <a:ext cx="3444490" cy="5086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82124" tIns="41061" rIns="82124" bIns="41061" numCol="1" anchor="t" anchorCtr="0" compatLnSpc="1">
            <a:prstTxWarp prst="textNoShape">
              <a:avLst/>
            </a:prstTxWarp>
          </a:bodyPr>
          <a:lstStyle>
            <a:lvl1pPr marL="236538" indent="-236538" algn="l" defTabSz="814388" rtl="0" eaLnBrk="0" fontAlgn="base" hangingPunct="0">
              <a:lnSpc>
                <a:spcPct val="95000"/>
              </a:lnSpc>
              <a:spcBef>
                <a:spcPct val="50000"/>
              </a:spcBef>
              <a:spcAft>
                <a:spcPct val="0"/>
              </a:spcAft>
              <a:buClr>
                <a:srgbClr val="708CA1"/>
              </a:buClr>
              <a:buFont typeface="Wingdings" charset="0"/>
              <a:buChar char="§"/>
              <a:defRPr sz="24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574675" indent="-117475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914400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254125" indent="117475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1604963" indent="223838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0621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6pPr>
            <a:lvl7pPr marL="25193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7pPr>
            <a:lvl8pPr marL="29765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8pPr>
            <a:lvl9pPr marL="34337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sz="2000" dirty="0" smtClean="0"/>
              <a:t>Similar to the all-nodes multicast address, matches only the last 24 bits of the IPv6 global unicast address of a device</a:t>
            </a:r>
          </a:p>
          <a:p>
            <a:r>
              <a:rPr lang="en-US" sz="2000" dirty="0" smtClean="0"/>
              <a:t>Automatically created when the global unicast or link-local unicast addresses are assigned</a:t>
            </a:r>
          </a:p>
          <a:p>
            <a:r>
              <a:rPr lang="en-US" sz="2000" dirty="0" smtClean="0"/>
              <a:t>Created by combining a special FF02:0:0:0:0:0:FF00::/104 prefix with the right-most 24 bits of its unicast address</a:t>
            </a:r>
            <a:endParaRPr lang="en-US" sz="2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600" y="2007906"/>
            <a:ext cx="5087303" cy="326134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6880574"/>
      </p:ext>
    </p:extLst>
  </p:cSld>
  <p:clrMapOvr>
    <a:masterClrMapping/>
  </p:clrMapOvr>
  <p:transition spd="med">
    <p:wipe dir="r"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Rectangle 2"/>
          <p:cNvSpPr>
            <a:spLocks noGrp="1" noChangeArrowheads="1"/>
          </p:cNvSpPr>
          <p:nvPr>
            <p:ph type="title"/>
          </p:nvPr>
        </p:nvSpPr>
        <p:spPr>
          <a:xfrm>
            <a:off x="371843" y="402012"/>
            <a:ext cx="8772157" cy="838200"/>
          </a:xfrm>
        </p:spPr>
        <p:txBody>
          <a:bodyPr/>
          <a:lstStyle/>
          <a:p>
            <a:pPr eaLnBrk="1" hangingPunct="1"/>
            <a:r>
              <a:rPr lang="en-US" sz="1800" dirty="0" smtClean="0">
                <a:latin typeface="Arial" charset="0"/>
              </a:rPr>
              <a:t>IPv6 Multicast Addresses</a:t>
            </a:r>
            <a:br>
              <a:rPr lang="en-US" sz="1800" dirty="0" smtClean="0">
                <a:latin typeface="Arial" charset="0"/>
              </a:rPr>
            </a:br>
            <a:r>
              <a:rPr lang="en-US" sz="2800" dirty="0" smtClean="0">
                <a:latin typeface="Arial" charset="0"/>
              </a:rPr>
              <a:t>Solicited Node IPv6 Multicast Addresses (cont.)</a:t>
            </a:r>
            <a:endParaRPr lang="en-US" sz="2800" dirty="0">
              <a:latin typeface="Arial" charset="0"/>
            </a:endParaRPr>
          </a:p>
        </p:txBody>
      </p:sp>
      <p:sp>
        <p:nvSpPr>
          <p:cNvPr id="6" name="Content Placeholder 1"/>
          <p:cNvSpPr>
            <a:spLocks noGrp="1"/>
          </p:cNvSpPr>
          <p:nvPr>
            <p:ph sz="quarter" idx="1"/>
          </p:nvPr>
        </p:nvSpPr>
        <p:spPr>
          <a:xfrm>
            <a:off x="132589" y="1591290"/>
            <a:ext cx="3540251" cy="5266710"/>
          </a:xfrm>
        </p:spPr>
        <p:txBody>
          <a:bodyPr/>
          <a:lstStyle/>
          <a:p>
            <a:pPr marL="0" indent="0">
              <a:buNone/>
            </a:pPr>
            <a:r>
              <a:rPr lang="en-US" sz="2000" dirty="0" smtClean="0"/>
              <a:t>The </a:t>
            </a:r>
            <a:r>
              <a:rPr lang="en-US" sz="2000" dirty="0"/>
              <a:t>solicited node multicast address consists of two parts:</a:t>
            </a:r>
          </a:p>
          <a:p>
            <a:r>
              <a:rPr lang="en-US" sz="2000" b="1" dirty="0" smtClean="0"/>
              <a:t>FF02:0:0:0:0:0:FF00</a:t>
            </a:r>
            <a:r>
              <a:rPr lang="en-US" sz="2000" b="1" dirty="0"/>
              <a:t>::/104 multicast </a:t>
            </a:r>
            <a:r>
              <a:rPr lang="en-US" sz="2000" b="1" dirty="0" smtClean="0"/>
              <a:t>prefix </a:t>
            </a:r>
            <a:r>
              <a:rPr lang="en-US" sz="2000" dirty="0" smtClean="0"/>
              <a:t>– First </a:t>
            </a:r>
            <a:r>
              <a:rPr lang="en-US" sz="2000" dirty="0"/>
              <a:t>104 bits of the all solicited node multicast </a:t>
            </a:r>
            <a:r>
              <a:rPr lang="en-US" sz="2000" dirty="0" smtClean="0"/>
              <a:t>address</a:t>
            </a:r>
            <a:endParaRPr lang="en-US" sz="2000" dirty="0"/>
          </a:p>
          <a:p>
            <a:r>
              <a:rPr lang="en-US" sz="2000" b="1" dirty="0"/>
              <a:t>Least significant 24-bits </a:t>
            </a:r>
            <a:r>
              <a:rPr lang="en-US" sz="2000" dirty="0" smtClean="0"/>
              <a:t>– Copied </a:t>
            </a:r>
            <a:r>
              <a:rPr lang="en-US" sz="2000" dirty="0"/>
              <a:t>from the right-most 24 bits of the global unicast or link-local unicast address of the </a:t>
            </a:r>
            <a:r>
              <a:rPr lang="en-US" sz="2000" dirty="0" smtClean="0"/>
              <a:t>device</a:t>
            </a:r>
            <a:endParaRPr lang="en-US" sz="20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8658" y="1874520"/>
            <a:ext cx="5096245" cy="32670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73950942"/>
      </p:ext>
    </p:extLst>
  </p:cSld>
  <p:clrMapOvr>
    <a:masterClrMapping/>
  </p:clrMapOvr>
  <p:transition spd="med">
    <p:wipe dir="r"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Recourses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b="1" dirty="0" smtClean="0"/>
              <a:t>Cisco Networking Academy program , Introduction to Networks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Rectangle 2"/>
          <p:cNvSpPr>
            <a:spLocks noGrp="1" noChangeArrowheads="1"/>
          </p:cNvSpPr>
          <p:nvPr>
            <p:ph type="title"/>
          </p:nvPr>
        </p:nvSpPr>
        <p:spPr>
          <a:xfrm>
            <a:off x="432803" y="393281"/>
            <a:ext cx="8772157" cy="8382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1800" dirty="0" smtClean="0">
                <a:latin typeface="Arial" charset="0"/>
              </a:rPr>
              <a:t>IPv4 Issues</a:t>
            </a:r>
            <a:r>
              <a:rPr lang="en-US" dirty="0">
                <a:latin typeface="Arial" charset="0"/>
              </a:rPr>
              <a:t/>
            </a:r>
            <a:br>
              <a:rPr lang="en-US" dirty="0">
                <a:latin typeface="Arial" charset="0"/>
              </a:rPr>
            </a:br>
            <a:r>
              <a:rPr lang="en-US" dirty="0" smtClean="0">
                <a:latin typeface="Arial" charset="0"/>
              </a:rPr>
              <a:t>IPv4 and IPv6 Coexistence</a:t>
            </a:r>
            <a:endParaRPr lang="en-US" dirty="0">
              <a:latin typeface="Arial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26720" y="1490561"/>
            <a:ext cx="80486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dirty="0" smtClean="0"/>
              <a:t>The </a:t>
            </a:r>
            <a:r>
              <a:rPr lang="en-US" sz="2000" dirty="0"/>
              <a:t>migration techniques can be divided into three </a:t>
            </a:r>
            <a:r>
              <a:rPr lang="en-US" sz="2000" dirty="0" smtClean="0"/>
              <a:t>categories: </a:t>
            </a:r>
          </a:p>
          <a:p>
            <a:pPr algn="l"/>
            <a:r>
              <a:rPr lang="en-US" sz="2000" dirty="0" smtClean="0"/>
              <a:t>Dual-stack, </a:t>
            </a:r>
            <a:r>
              <a:rPr lang="en-US" sz="2000" dirty="0" err="1" smtClean="0"/>
              <a:t>Tunnelling</a:t>
            </a:r>
            <a:r>
              <a:rPr lang="en-US" sz="2000" dirty="0" smtClean="0"/>
              <a:t>, and Translation.</a:t>
            </a:r>
            <a:endParaRPr lang="en-US" sz="2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6440" y="2830418"/>
            <a:ext cx="4327208" cy="300217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563880" y="5865674"/>
            <a:ext cx="79267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2000" b="1" dirty="0"/>
              <a:t>Dual-stack: </a:t>
            </a:r>
            <a:r>
              <a:rPr lang="en-US" sz="2000" dirty="0"/>
              <a:t>Allows IPv4 and IPv6 to coexist on the same network. Devices run both IPv4 and IPv6 protocol stacks simultaneously.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108960" y="2407920"/>
            <a:ext cx="1828800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Dual-stack</a:t>
            </a:r>
            <a:endParaRPr lang="en-US" dirty="0"/>
          </a:p>
        </p:txBody>
      </p:sp>
    </p:spTree>
  </p:cSld>
  <p:clrMapOvr>
    <a:masterClrMapping/>
  </p:clrMapOvr>
  <p:transition spd="med"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Rectangle 2"/>
          <p:cNvSpPr>
            <a:spLocks noGrp="1" noChangeArrowheads="1"/>
          </p:cNvSpPr>
          <p:nvPr>
            <p:ph type="title"/>
          </p:nvPr>
        </p:nvSpPr>
        <p:spPr>
          <a:xfrm>
            <a:off x="371843" y="424872"/>
            <a:ext cx="8772157" cy="8382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1800" dirty="0" smtClean="0">
                <a:latin typeface="Arial" charset="0"/>
              </a:rPr>
              <a:t>IPv4 Issues</a:t>
            </a:r>
            <a:r>
              <a:rPr lang="en-US" dirty="0">
                <a:latin typeface="Arial" charset="0"/>
              </a:rPr>
              <a:t/>
            </a:r>
            <a:br>
              <a:rPr lang="en-US" dirty="0">
                <a:latin typeface="Arial" charset="0"/>
              </a:rPr>
            </a:br>
            <a:r>
              <a:rPr lang="en-US" dirty="0" smtClean="0">
                <a:latin typeface="Arial" charset="0"/>
              </a:rPr>
              <a:t>IPv4 and IPv6 Coexistence (cont.)</a:t>
            </a:r>
            <a:endParaRPr lang="en-US" dirty="0">
              <a:latin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56772" y="5786846"/>
            <a:ext cx="77447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b="1" dirty="0" err="1" smtClean="0"/>
              <a:t>Tunnelling</a:t>
            </a:r>
            <a:r>
              <a:rPr lang="en-US" sz="2000" dirty="0" smtClean="0"/>
              <a:t>:  A method </a:t>
            </a:r>
            <a:r>
              <a:rPr lang="en-US" sz="2000" dirty="0"/>
              <a:t>of transporting an IPv6 packet over an IPv4 </a:t>
            </a:r>
            <a:r>
              <a:rPr lang="en-US" sz="2000" dirty="0" smtClean="0"/>
              <a:t>network. The </a:t>
            </a:r>
            <a:r>
              <a:rPr lang="en-US" sz="2000" dirty="0"/>
              <a:t>IPv6 packet is encapsulated inside </a:t>
            </a:r>
            <a:r>
              <a:rPr lang="en-US" sz="2000" dirty="0" smtClean="0"/>
              <a:t>an </a:t>
            </a:r>
            <a:r>
              <a:rPr lang="en-US" sz="2000" dirty="0"/>
              <a:t>IPv4 </a:t>
            </a:r>
            <a:r>
              <a:rPr lang="en-US" sz="2000" dirty="0" smtClean="0"/>
              <a:t>packet.</a:t>
            </a:r>
            <a:endParaRPr lang="en-US" sz="20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1606" y="1905000"/>
            <a:ext cx="6384174" cy="384048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636520" y="1478280"/>
            <a:ext cx="3230880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Tunnelling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3850446"/>
      </p:ext>
    </p:extLst>
  </p:cSld>
  <p:clrMapOvr>
    <a:masterClrMapping/>
  </p:clrMapOvr>
  <p:transition spd="med">
    <p:wipe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Rectangle 2"/>
          <p:cNvSpPr>
            <a:spLocks noGrp="1" noChangeArrowheads="1"/>
          </p:cNvSpPr>
          <p:nvPr>
            <p:ph type="title"/>
          </p:nvPr>
        </p:nvSpPr>
        <p:spPr>
          <a:xfrm>
            <a:off x="435648" y="440112"/>
            <a:ext cx="8772157" cy="8382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1800" dirty="0" smtClean="0">
                <a:latin typeface="Arial" charset="0"/>
              </a:rPr>
              <a:t>IPv4 Issues</a:t>
            </a:r>
            <a:r>
              <a:rPr lang="en-US" dirty="0">
                <a:latin typeface="Arial" charset="0"/>
              </a:rPr>
              <a:t/>
            </a:r>
            <a:br>
              <a:rPr lang="en-US" dirty="0">
                <a:latin typeface="Arial" charset="0"/>
              </a:rPr>
            </a:br>
            <a:r>
              <a:rPr lang="en-US" dirty="0" smtClean="0">
                <a:latin typeface="Arial" charset="0"/>
              </a:rPr>
              <a:t>IPv4 and IPv6 Coexistence (cont.)</a:t>
            </a:r>
            <a:endParaRPr lang="en-US" dirty="0">
              <a:latin typeface="Arial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22549" y="4503783"/>
            <a:ext cx="80279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b="1" dirty="0"/>
              <a:t>Translation</a:t>
            </a:r>
            <a:r>
              <a:rPr lang="en-US" sz="2000" dirty="0"/>
              <a:t>: </a:t>
            </a:r>
            <a:r>
              <a:rPr lang="en-US" sz="2000" dirty="0" smtClean="0"/>
              <a:t>The Network </a:t>
            </a:r>
            <a:r>
              <a:rPr lang="en-US" sz="2000" dirty="0"/>
              <a:t>Address Translation 64 (NAT64) allows IPv6-enabled devices to communicate with IPv4-enabled devices using a translation technique similar to NAT for IPv4. An IPv6 packet is translated to an IPv4 packet, and vice versa.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05" t="16319"/>
          <a:stretch/>
        </p:blipFill>
        <p:spPr bwMode="auto">
          <a:xfrm>
            <a:off x="1051560" y="2164080"/>
            <a:ext cx="6659880" cy="22482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063240" y="1691640"/>
            <a:ext cx="2712720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Translation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5865744"/>
      </p:ext>
    </p:extLst>
  </p:cSld>
  <p:clrMapOvr>
    <a:masterClrMapping/>
  </p:clrMapOvr>
  <p:transition spd="med">
    <p:wipe dir="r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Rectangle 2"/>
          <p:cNvSpPr>
            <a:spLocks noGrp="1" noChangeArrowheads="1"/>
          </p:cNvSpPr>
          <p:nvPr>
            <p:ph type="title"/>
          </p:nvPr>
        </p:nvSpPr>
        <p:spPr>
          <a:xfrm>
            <a:off x="371843" y="363912"/>
            <a:ext cx="8772157" cy="8382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1800" dirty="0" smtClean="0">
                <a:latin typeface="Arial" charset="0"/>
              </a:rPr>
              <a:t>IPv6 Addressing</a:t>
            </a:r>
            <a:br>
              <a:rPr lang="en-US" sz="1800" dirty="0" smtClean="0">
                <a:latin typeface="Arial" charset="0"/>
              </a:rPr>
            </a:br>
            <a:r>
              <a:rPr lang="en-US" dirty="0" smtClean="0">
                <a:latin typeface="Arial" charset="0"/>
              </a:rPr>
              <a:t>Hexadecimal Number System</a:t>
            </a:r>
            <a:endParaRPr lang="en-US" dirty="0">
              <a:latin typeface="Arial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>
          <a:xfrm>
            <a:off x="380749" y="1771584"/>
            <a:ext cx="3154931" cy="5086416"/>
          </a:xfrm>
        </p:spPr>
        <p:txBody>
          <a:bodyPr/>
          <a:lstStyle/>
          <a:p>
            <a:r>
              <a:rPr lang="en-US" sz="2000" dirty="0" smtClean="0"/>
              <a:t>Hexadecimal </a:t>
            </a:r>
            <a:r>
              <a:rPr lang="en-US" sz="2000" dirty="0"/>
              <a:t>is a base sixteen </a:t>
            </a:r>
            <a:r>
              <a:rPr lang="en-US" sz="2000" dirty="0" smtClean="0"/>
              <a:t>system.</a:t>
            </a:r>
            <a:endParaRPr lang="en-US" sz="2000" dirty="0"/>
          </a:p>
          <a:p>
            <a:r>
              <a:rPr lang="en-US" sz="2000" dirty="0"/>
              <a:t>B</a:t>
            </a:r>
            <a:r>
              <a:rPr lang="en-US" sz="2000" dirty="0" smtClean="0"/>
              <a:t>ase </a:t>
            </a:r>
            <a:r>
              <a:rPr lang="en-US" sz="2000" dirty="0"/>
              <a:t>16 numbering system uses the numbers 0 to 9 and the letters A to </a:t>
            </a:r>
            <a:r>
              <a:rPr lang="en-US" sz="2000" dirty="0" smtClean="0"/>
              <a:t>F.</a:t>
            </a:r>
          </a:p>
          <a:p>
            <a:r>
              <a:rPr lang="en-US" sz="2000" dirty="0" smtClean="0"/>
              <a:t>Four bits (half of a byte) </a:t>
            </a:r>
            <a:r>
              <a:rPr lang="en-US" sz="2000" dirty="0"/>
              <a:t>can be represented with a single hexadecimal </a:t>
            </a:r>
            <a:r>
              <a:rPr lang="en-US" sz="2000" dirty="0" smtClean="0"/>
              <a:t>value.</a:t>
            </a:r>
            <a:endParaRPr lang="en-US" sz="2000" dirty="0"/>
          </a:p>
          <a:p>
            <a:endParaRPr lang="en-US" sz="2000" dirty="0"/>
          </a:p>
        </p:txBody>
      </p:sp>
      <p:grpSp>
        <p:nvGrpSpPr>
          <p:cNvPr id="3" name="Group 5"/>
          <p:cNvGrpSpPr/>
          <p:nvPr/>
        </p:nvGrpSpPr>
        <p:grpSpPr>
          <a:xfrm>
            <a:off x="3922804" y="1341120"/>
            <a:ext cx="4600575" cy="5286375"/>
            <a:chOff x="675958" y="886099"/>
            <a:chExt cx="4600575" cy="5286375"/>
          </a:xfrm>
        </p:grpSpPr>
        <p:pic>
          <p:nvPicPr>
            <p:cNvPr id="7" name="Picture 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5958" y="886099"/>
              <a:ext cx="1533525" cy="528637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3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09483" y="914674"/>
              <a:ext cx="3067050" cy="52578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</p:cSld>
  <p:clrMapOvr>
    <a:masterClrMapping/>
  </p:clrMapOvr>
  <p:transition spd="med">
    <p:wipe dir="r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Rectangle 2"/>
          <p:cNvSpPr>
            <a:spLocks noGrp="1" noChangeArrowheads="1"/>
          </p:cNvSpPr>
          <p:nvPr>
            <p:ph type="title"/>
          </p:nvPr>
        </p:nvSpPr>
        <p:spPr>
          <a:xfrm>
            <a:off x="371843" y="409632"/>
            <a:ext cx="8772157" cy="8382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1800" dirty="0" smtClean="0">
                <a:latin typeface="Arial" charset="0"/>
              </a:rPr>
              <a:t>IPv6 Addressing</a:t>
            </a:r>
            <a:r>
              <a:rPr lang="en-US" dirty="0">
                <a:latin typeface="Arial" charset="0"/>
              </a:rPr>
              <a:t/>
            </a:r>
            <a:br>
              <a:rPr lang="en-US" dirty="0">
                <a:latin typeface="Arial" charset="0"/>
              </a:rPr>
            </a:br>
            <a:r>
              <a:rPr lang="en-US" dirty="0" smtClean="0">
                <a:latin typeface="Arial" charset="0"/>
              </a:rPr>
              <a:t>IPv6 Address Representation</a:t>
            </a:r>
            <a:endParaRPr lang="en-US" dirty="0">
              <a:latin typeface="Arial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>
          <a:xfrm>
            <a:off x="365509" y="1478280"/>
            <a:ext cx="8443211" cy="5094308"/>
          </a:xfrm>
        </p:spPr>
        <p:txBody>
          <a:bodyPr/>
          <a:lstStyle/>
          <a:p>
            <a:r>
              <a:rPr lang="en-US" sz="2000" dirty="0" smtClean="0"/>
              <a:t>128 </a:t>
            </a:r>
            <a:r>
              <a:rPr lang="en-US" sz="2000" dirty="0"/>
              <a:t>bits in length and written as a string of hexadecimal </a:t>
            </a:r>
            <a:r>
              <a:rPr lang="en-US" sz="2000" dirty="0" smtClean="0"/>
              <a:t>values</a:t>
            </a:r>
          </a:p>
          <a:p>
            <a:r>
              <a:rPr lang="en-US" sz="2000" dirty="0" smtClean="0"/>
              <a:t>In IPv6, 4 </a:t>
            </a:r>
            <a:r>
              <a:rPr lang="en-US" sz="2000" dirty="0"/>
              <a:t>bits </a:t>
            </a:r>
            <a:r>
              <a:rPr lang="en-US" sz="2000" dirty="0" smtClean="0"/>
              <a:t>represents a </a:t>
            </a:r>
            <a:r>
              <a:rPr lang="en-US" sz="2000" dirty="0"/>
              <a:t>single hexadecimal </a:t>
            </a:r>
            <a:r>
              <a:rPr lang="en-US" sz="2000" dirty="0" smtClean="0"/>
              <a:t>digit, 32 </a:t>
            </a:r>
            <a:r>
              <a:rPr lang="en-US" sz="2000" dirty="0"/>
              <a:t>hexadecimal </a:t>
            </a:r>
            <a:r>
              <a:rPr lang="en-US" sz="2000" dirty="0" smtClean="0"/>
              <a:t>value = IPv6 address</a:t>
            </a:r>
          </a:p>
          <a:p>
            <a:pPr marL="0" indent="0">
              <a:buNone/>
            </a:pPr>
            <a:endParaRPr lang="en-US" sz="2000" dirty="0" smtClean="0"/>
          </a:p>
          <a:p>
            <a:pPr marL="0" lvl="1" indent="0" algn="ctr"/>
            <a:r>
              <a:rPr lang="en-US" b="1" dirty="0" smtClean="0">
                <a:latin typeface="Courier New" pitchFamily="49" charset="0"/>
                <a:ea typeface="Times New Roman"/>
                <a:cs typeface="Courier New" pitchFamily="49" charset="0"/>
              </a:rPr>
              <a:t>2001:0DB8:0000:1111:0000:0000:0000:0200</a:t>
            </a:r>
          </a:p>
          <a:p>
            <a:pPr marL="0" lvl="1" indent="0" algn="ctr"/>
            <a:r>
              <a:rPr lang="en-US" b="1" dirty="0" smtClean="0">
                <a:latin typeface="Courier New" pitchFamily="49" charset="0"/>
                <a:ea typeface="Times New Roman"/>
                <a:cs typeface="Courier New" pitchFamily="49" charset="0"/>
              </a:rPr>
              <a:t>FE80:0000:0000:0000:0123:4567:89AB:CDEF</a:t>
            </a:r>
          </a:p>
          <a:p>
            <a:pPr marL="457200" lvl="1" indent="0"/>
            <a:endParaRPr lang="en-US" b="1" dirty="0" smtClean="0">
              <a:latin typeface="Courier New" pitchFamily="49" charset="0"/>
              <a:ea typeface="Times New Roman"/>
              <a:cs typeface="Courier New" pitchFamily="49" charset="0"/>
            </a:endParaRPr>
          </a:p>
          <a:p>
            <a:r>
              <a:rPr lang="en-US" sz="2000" dirty="0" err="1" smtClean="0"/>
              <a:t>Hextet</a:t>
            </a:r>
            <a:r>
              <a:rPr lang="en-US" sz="2000" dirty="0" smtClean="0"/>
              <a:t> used </a:t>
            </a:r>
            <a:r>
              <a:rPr lang="en-US" sz="2000" dirty="0"/>
              <a:t>to refer to a segment of 16 bits or four </a:t>
            </a:r>
            <a:r>
              <a:rPr lang="en-US" sz="2000" dirty="0" smtClean="0"/>
              <a:t>hexadecimals</a:t>
            </a:r>
            <a:endParaRPr lang="en-US" sz="2000" dirty="0"/>
          </a:p>
          <a:p>
            <a:r>
              <a:rPr lang="en-US" sz="2000" dirty="0" smtClean="0"/>
              <a:t>Can be </a:t>
            </a:r>
            <a:r>
              <a:rPr lang="en-US" sz="2000" dirty="0"/>
              <a:t>written in either lowercase or </a:t>
            </a:r>
            <a:r>
              <a:rPr lang="en-US" sz="2000" dirty="0" smtClean="0"/>
              <a:t>uppercase </a:t>
            </a:r>
          </a:p>
          <a:p>
            <a:r>
              <a:rPr lang="en-US" b="1" dirty="0" smtClean="0"/>
              <a:t>4 hexadecimal digit s= 16 binary digits</a:t>
            </a:r>
            <a:endParaRPr lang="en-US" sz="2000" b="1" dirty="0"/>
          </a:p>
          <a:p>
            <a:endParaRPr lang="en-US" sz="2000" dirty="0"/>
          </a:p>
        </p:txBody>
      </p:sp>
    </p:spTree>
  </p:cSld>
  <p:clrMapOvr>
    <a:masterClrMapping/>
  </p:clrMapOvr>
  <p:transition spd="med">
    <p:wipe dir="r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2"/>
          <p:cNvSpPr>
            <a:spLocks noGrp="1" noChangeArrowheads="1"/>
          </p:cNvSpPr>
          <p:nvPr>
            <p:ph type="title"/>
          </p:nvPr>
        </p:nvSpPr>
        <p:spPr>
          <a:xfrm>
            <a:off x="371843" y="455352"/>
            <a:ext cx="8772157" cy="838200"/>
          </a:xfrm>
        </p:spPr>
        <p:txBody>
          <a:bodyPr>
            <a:normAutofit fontScale="90000"/>
          </a:bodyPr>
          <a:lstStyle/>
          <a:p>
            <a:r>
              <a:rPr lang="en-US" sz="1800" dirty="0" smtClean="0">
                <a:latin typeface="Arial" charset="0"/>
              </a:rPr>
              <a:t>IPv6 Addressing</a:t>
            </a:r>
            <a:r>
              <a:rPr lang="en-US" dirty="0">
                <a:latin typeface="Arial" charset="0"/>
              </a:rPr>
              <a:t/>
            </a:r>
            <a:br>
              <a:rPr lang="en-US" dirty="0">
                <a:latin typeface="Arial" charset="0"/>
              </a:rPr>
            </a:br>
            <a:r>
              <a:rPr lang="en-US" dirty="0" smtClean="0">
                <a:latin typeface="Arial" charset="0"/>
              </a:rPr>
              <a:t>IPv6 Address Representation(cont.)</a:t>
            </a:r>
            <a:endParaRPr lang="en-US" dirty="0">
              <a:latin typeface="Arial" charset="0"/>
            </a:endParaRPr>
          </a:p>
        </p:txBody>
      </p:sp>
      <p:sp>
        <p:nvSpPr>
          <p:cNvPr id="9" name="Content Placeholder 1"/>
          <p:cNvSpPr>
            <a:spLocks noGrp="1"/>
          </p:cNvSpPr>
          <p:nvPr>
            <p:ph sz="quarter" idx="1"/>
          </p:nvPr>
        </p:nvSpPr>
        <p:spPr>
          <a:xfrm>
            <a:off x="196657" y="1771584"/>
            <a:ext cx="2039813" cy="5086416"/>
          </a:xfrm>
        </p:spPr>
        <p:txBody>
          <a:bodyPr/>
          <a:lstStyle/>
          <a:p>
            <a:pPr marL="0" indent="0">
              <a:buNone/>
            </a:pPr>
            <a:r>
              <a:rPr lang="en-US" b="1" dirty="0" smtClean="0"/>
              <a:t>Example #1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b="1" dirty="0" smtClean="0"/>
              <a:t>Example #2</a:t>
            </a:r>
            <a:endParaRPr lang="en-US" b="1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5138" y="1648349"/>
            <a:ext cx="6676571" cy="27738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6417" y="4961844"/>
            <a:ext cx="6684235" cy="12441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29426301"/>
      </p:ext>
    </p:extLst>
  </p:cSld>
  <p:clrMapOvr>
    <a:masterClrMapping/>
  </p:clrMapOvr>
  <p:transition spd="med">
    <p:wipe dir="r"/>
  </p:transition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C7C7D7537B4CB45B036DB8B27F87F08" ma:contentTypeVersion="0" ma:contentTypeDescription="Create a new document." ma:contentTypeScope="" ma:versionID="b616bdea237b2b941607763c5d05549b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78C423E-ECBD-4703-B1B2-C0DA6283CA69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EF02622E-061F-4B48-9D10-6314F00E5AD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A22F3D17-0C6A-4A76-9D37-0BB133BCF35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151</TotalTime>
  <Words>1726</Words>
  <Application>Microsoft Office PowerPoint</Application>
  <PresentationFormat>عرض على الشاشة (3:4)‏</PresentationFormat>
  <Paragraphs>258</Paragraphs>
  <Slides>39</Slides>
  <Notes>36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8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39</vt:i4>
      </vt:variant>
    </vt:vector>
  </HeadingPairs>
  <TitlesOfParts>
    <vt:vector size="48" baseType="lpstr">
      <vt:lpstr>ＭＳ Ｐゴシック</vt:lpstr>
      <vt:lpstr>Arial</vt:lpstr>
      <vt:lpstr>Calibri</vt:lpstr>
      <vt:lpstr>Courier New</vt:lpstr>
      <vt:lpstr>Times New Roman</vt:lpstr>
      <vt:lpstr>Tw Cen MT</vt:lpstr>
      <vt:lpstr>Wingdings</vt:lpstr>
      <vt:lpstr>Wingdings 2</vt:lpstr>
      <vt:lpstr>Median</vt:lpstr>
      <vt:lpstr>Lecture#5 IPV6 Addressing</vt:lpstr>
      <vt:lpstr>Topics</vt:lpstr>
      <vt:lpstr>IPv4 Issues The Need for IPv6</vt:lpstr>
      <vt:lpstr>IPv4 Issues IPv4 and IPv6 Coexistence</vt:lpstr>
      <vt:lpstr>IPv4 Issues IPv4 and IPv6 Coexistence (cont.)</vt:lpstr>
      <vt:lpstr>IPv4 Issues IPv4 and IPv6 Coexistence (cont.)</vt:lpstr>
      <vt:lpstr>IPv6 Addressing Hexadecimal Number System</vt:lpstr>
      <vt:lpstr>IPv6 Addressing IPv6 Address Representation</vt:lpstr>
      <vt:lpstr>IPv6 Addressing IPv6 Address Representation(cont.)</vt:lpstr>
      <vt:lpstr>Types of IPv6 Addresses IPv6 Prefix Length</vt:lpstr>
      <vt:lpstr>Types of IPv6 Addresses IPv6 Address Types</vt:lpstr>
      <vt:lpstr>Types of IPv6 Addresses IPv6 Unicast Addresses</vt:lpstr>
      <vt:lpstr>Types of IPv6 Addresses IPv6 Unicast Addresses (cont.)</vt:lpstr>
      <vt:lpstr>Types of IPv6 Addresses IPv6 Unicast Addresses (cont.)</vt:lpstr>
      <vt:lpstr>Types of IPv6 Addresses IPv6 Unicast Addresses (cont.)</vt:lpstr>
      <vt:lpstr>Types of IPv6 Addresses IPv6 Unicast Addresses (cont.)</vt:lpstr>
      <vt:lpstr>Types of IPv6 Addresses IPv6 Link-Local Unicast Addresses</vt:lpstr>
      <vt:lpstr>Types of IPv6 Addresses IPv6 Link-Local Unicast Addresses (cont.)</vt:lpstr>
      <vt:lpstr>IPv6 Unicast Addresses Structure of an IPv6 Global Unicast Address</vt:lpstr>
      <vt:lpstr>IPv6 Unicast Addresses Structure of an IPv6 Global Unicast Address (cont.)</vt:lpstr>
      <vt:lpstr>IPv6 Unicast Addresses Structure of an IPv6 Global Unicast Address (cont.)</vt:lpstr>
      <vt:lpstr>IPv6 Unicast Addresses Static Configuration of a Global Unicast Address</vt:lpstr>
      <vt:lpstr>IPv6 Unicast Addresses Static Configuration of an IPv6 Global Unicast Address (cont.)</vt:lpstr>
      <vt:lpstr>IPv6 Unicast Addresses EUI-64 Process or Randomly Generated</vt:lpstr>
      <vt:lpstr>IPv6 Unicast Addresses EUI-64 Process or Randomly Generated (cont.)</vt:lpstr>
      <vt:lpstr>       IPv6 Unicast Addresses EUI-64 Process or Randomly Generated (cont.)</vt:lpstr>
      <vt:lpstr>IPv6 Unicast Addresses EUI-64 Process or Randomly Generated (cont.)</vt:lpstr>
      <vt:lpstr>IPv6 Unicast Addresses Dynamic Link-local Addresses</vt:lpstr>
      <vt:lpstr>IPv6 Unicast Addresses Dynamic Link-local Addresses (cont.)</vt:lpstr>
      <vt:lpstr>IPv6 Unicast Addresses Static Link-local Addresses</vt:lpstr>
      <vt:lpstr>IPv6 Unicast Addresses Static Link-local Addresses (cont.)</vt:lpstr>
      <vt:lpstr>IPv6 Global Unicast Addresses Verifying IPv6 Address Configuration</vt:lpstr>
      <vt:lpstr>IPv6 Global Unicast Addresses Verifying IPv6 Address Configuration (cont.)</vt:lpstr>
      <vt:lpstr>IPv6 Multicast Addresses Assigned IPv6 Multicast Addresses</vt:lpstr>
      <vt:lpstr>IPv6 Multicast Addresses Assigned IPv6 Multicast Addresses (cont.)</vt:lpstr>
      <vt:lpstr>IPv6 Multicast Addresses Assigned IPv6 Multicast Addresses (cont.)</vt:lpstr>
      <vt:lpstr>IPv6 Multicast Addresses Solicited Node IPv6 Multicast Addresses</vt:lpstr>
      <vt:lpstr>IPv6 Multicast Addresses Solicited Node IPv6 Multicast Addresses (cont.)</vt:lpstr>
      <vt:lpstr>Recourses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Lecture#4 IPV6 Adressing</dc:title>
  <dc:creator>Asma</dc:creator>
  <cp:lastModifiedBy>as aas</cp:lastModifiedBy>
  <cp:revision>9</cp:revision>
  <dcterms:created xsi:type="dcterms:W3CDTF">2016-02-02T01:44:42Z</dcterms:created>
  <dcterms:modified xsi:type="dcterms:W3CDTF">2017-03-27T16:09:31Z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0x0101008C7C7D7537B4CB45B036DB8B27F87F08</vt:lpwstr>
  </property>
</Properties>
</file>