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2" r:id="rId3"/>
    <p:sldId id="261" r:id="rId4"/>
    <p:sldId id="264" r:id="rId5"/>
    <p:sldId id="258" r:id="rId6"/>
    <p:sldId id="266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8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336046F-3A45-409C-9A1A-D5672786B285}" type="datetimeFigureOut">
              <a:rPr lang="ar-SA" smtClean="0"/>
              <a:t>05/11/1434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35A8C4A-4EC8-4F93-9307-D97D8A5C1666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0960" y="2590800"/>
            <a:ext cx="6705600" cy="100965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28600" y="3810000"/>
            <a:ext cx="7040880" cy="609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9E3FE-7DCA-4FD5-8FC3-17F71755C728}" type="datetime1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41324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0236E-F537-4771-8704-67C8E2993989}" type="datetime1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43575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7400"/>
            <a:ext cx="2057400" cy="4068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7400"/>
            <a:ext cx="6019800" cy="4068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D6367-D0CC-4376-A776-AD1C0E3D9EC0}" type="datetime1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83906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5C32-C6F2-4C0F-95DE-7FDEC44CB5F6}" type="datetime1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59876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92ADE-8AD6-4FA4-9F28-2674763DC503}" type="datetime1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89304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E9BF-E8A0-4644-B290-821E0EC2A10B}" type="datetime1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13903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2192C-1418-4DAD-A2EA-1FE782872BAE}" type="datetime1">
              <a:rPr lang="en-US" smtClean="0"/>
              <a:t>9/9/2013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48430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B835C-A256-4A80-95AD-915D7AA739B8}" type="datetime1">
              <a:rPr lang="en-US" smtClean="0"/>
              <a:t>9/9/2013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0403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F4DBD-442D-4439-9223-ADD562E8E284}" type="datetime1">
              <a:rPr lang="en-US" smtClean="0"/>
              <a:t>9/9/2013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17757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30932-8906-4039-A0B8-B5265BB22761}" type="datetime1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60600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D5D5-44B2-4CA8-90B8-8A7B9003A1C4}" type="datetime1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92278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05000"/>
            <a:ext cx="8229600" cy="4221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67D69-6FAD-4670-966C-13E7F08666BA}" type="datetime1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30194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066800" y="2514600"/>
            <a:ext cx="6705600" cy="1009650"/>
          </a:xfrm>
        </p:spPr>
        <p:txBody>
          <a:bodyPr/>
          <a:lstStyle/>
          <a:p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http://www.arunimasoftware.com/images/blog/jav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676400"/>
            <a:ext cx="2209800" cy="2209800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232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72400" cy="641350"/>
          </a:xfrm>
        </p:spPr>
        <p:txBody>
          <a:bodyPr>
            <a:normAutofit/>
          </a:bodyPr>
          <a:lstStyle/>
          <a:p>
            <a:pPr rtl="0"/>
            <a:r>
              <a:rPr lang="en-US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Programming practice</a:t>
            </a:r>
            <a:endParaRPr lang="en-US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304800" y="1752600"/>
            <a:ext cx="8458200" cy="4572000"/>
          </a:xfrm>
        </p:spPr>
        <p:txBody>
          <a:bodyPr>
            <a:noAutofit/>
          </a:bodyPr>
          <a:lstStyle/>
          <a:p>
            <a:pPr algn="l" rtl="0">
              <a:lnSpc>
                <a:spcPct val="80000"/>
              </a:lnSpc>
              <a:buFont typeface="Arial" pitchFamily="34" charset="0"/>
              <a:buChar char="•"/>
              <a:defRPr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 careful java is a sensitive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language.</a:t>
            </a:r>
          </a:p>
          <a:p>
            <a:pPr algn="l" rtl="0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is good to begin every program with a comment  that states the purpose of the program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and the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author.</a:t>
            </a:r>
          </a:p>
          <a:p>
            <a:pPr algn="l" rtl="0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Every java program consist of at least one class that the programmer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define.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Begin each class name  with capital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letter.</a:t>
            </a:r>
          </a:p>
          <a:p>
            <a:pPr algn="l" rtl="0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class name doesn’t begin with a digit  and doesn’t contain a space.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 rtl="0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 blank lines and spaces to enhance program readability</a:t>
            </a:r>
          </a:p>
          <a:p>
            <a:pPr algn="l" rtl="0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When you type an opining left brace{ immediately  type</a:t>
            </a:r>
          </a:p>
          <a:p>
            <a:pPr algn="l" rtl="0">
              <a:lnSpc>
                <a:spcPct val="80000"/>
              </a:lnSpc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the closing right brace}</a:t>
            </a:r>
          </a:p>
          <a:p>
            <a:pPr algn="l" rtl="0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Indent the entire body of each class declaration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 descr="12884053-button-computer-keyboard-with-word-idea-and-icon-light-bul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0"/>
            <a:ext cx="2361630" cy="1576388"/>
          </a:xfrm>
          <a:prstGeom prst="rect">
            <a:avLst/>
          </a:prstGeom>
        </p:spPr>
      </p:pic>
      <p:pic>
        <p:nvPicPr>
          <p:cNvPr id="8" name="Picture 7" descr="lightbulb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72400" y="5029200"/>
            <a:ext cx="1095537" cy="12953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2347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600" dirty="0" smtClean="0">
                <a:solidFill>
                  <a:srgbClr val="FFC000"/>
                </a:solidFill>
              </a:rPr>
              <a:t>What is </a:t>
            </a:r>
            <a:r>
              <a:rPr lang="en-US" sz="3600" dirty="0" smtClean="0">
                <a:solidFill>
                  <a:srgbClr val="FFC000"/>
                </a:solidFill>
              </a:rPr>
              <a:t>Java</a:t>
            </a:r>
            <a:r>
              <a:rPr lang="ar-SA" sz="3600" dirty="0" smtClean="0">
                <a:solidFill>
                  <a:srgbClr val="FFC000"/>
                </a:solidFill>
              </a:rPr>
              <a:t> </a:t>
            </a:r>
            <a:r>
              <a:rPr lang="en-US" sz="3600" dirty="0" smtClean="0">
                <a:solidFill>
                  <a:srgbClr val="FFC000"/>
                </a:solidFill>
              </a:rPr>
              <a:t>?</a:t>
            </a:r>
            <a:endParaRPr lang="en-US" sz="3600" dirty="0">
              <a:solidFill>
                <a:srgbClr val="FFC00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57200" y="1981200"/>
            <a:ext cx="8077200" cy="4144963"/>
          </a:xfrm>
        </p:spPr>
        <p:txBody>
          <a:bodyPr>
            <a:normAutofit fontScale="92500" lnSpcReduction="10000"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800" dirty="0" smtClean="0"/>
              <a:t>Java is a programming language and computing </a:t>
            </a:r>
            <a:r>
              <a:rPr lang="en-US" sz="2800" dirty="0" smtClean="0"/>
              <a:t>platform </a:t>
            </a:r>
            <a:r>
              <a:rPr lang="en-US" sz="2800" dirty="0" smtClean="0"/>
              <a:t>first released by </a:t>
            </a:r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Sun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Microsystems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/>
              <a:t>in 1995. </a:t>
            </a:r>
            <a:endParaRPr lang="en-US" sz="2800" dirty="0" smtClean="0"/>
          </a:p>
          <a:p>
            <a:pPr algn="l" rtl="0">
              <a:buFont typeface="Arial" pitchFamily="34" charset="0"/>
              <a:buChar char="•"/>
            </a:pPr>
            <a:endParaRPr lang="en-US" sz="28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400" dirty="0" smtClean="0">
                <a:ea typeface="ＭＳ Ｐゴシック" pitchFamily="34" charset="-128"/>
              </a:rPr>
              <a:t>The language derives much of its syntax from C and C++ but has a simpler object model and fewer low-level facilities.</a:t>
            </a:r>
          </a:p>
          <a:p>
            <a:pPr algn="l" rtl="0">
              <a:buFont typeface="Arial" pitchFamily="34" charset="0"/>
              <a:buChar char="•"/>
            </a:pPr>
            <a:endParaRPr lang="en-US" sz="2800" dirty="0" smtClean="0"/>
          </a:p>
          <a:p>
            <a:pPr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 smtClean="0">
                <a:ea typeface="ＭＳ Ｐゴシック" pitchFamily="34" charset="-128"/>
              </a:rPr>
              <a:t>The Java language is accompanied by a </a:t>
            </a:r>
            <a:r>
              <a:rPr lang="en-US" sz="2400" b="1" u="sng" dirty="0" smtClean="0">
                <a:solidFill>
                  <a:srgbClr val="FFC000"/>
                </a:solidFill>
                <a:ea typeface="ＭＳ Ｐゴシック" pitchFamily="34" charset="-128"/>
              </a:rPr>
              <a:t>library</a:t>
            </a:r>
            <a:r>
              <a:rPr lang="en-US" sz="2400" b="1" dirty="0" smtClean="0">
                <a:ea typeface="ＭＳ Ｐゴシック" pitchFamily="34" charset="-128"/>
              </a:rPr>
              <a:t> </a:t>
            </a:r>
            <a:r>
              <a:rPr lang="en-US" sz="2400" dirty="0" smtClean="0">
                <a:ea typeface="ＭＳ Ｐゴシック" pitchFamily="34" charset="-128"/>
              </a:rPr>
              <a:t>of extra software that we can use when developing programs.</a:t>
            </a:r>
          </a:p>
          <a:p>
            <a:pPr lvl="1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 smtClean="0">
                <a:ea typeface="ＭＳ Ｐゴシック" pitchFamily="34" charset="-128"/>
              </a:rPr>
              <a:t>The library provides the ability to create graphics, communicate over networks, and interact with databases.</a:t>
            </a:r>
          </a:p>
          <a:p>
            <a:pPr lvl="1" algn="l" rtl="0"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 smtClean="0">
                <a:ea typeface="ＭＳ Ｐゴシック" pitchFamily="34" charset="-128"/>
              </a:rPr>
              <a:t>The set of supporting libraries is </a:t>
            </a:r>
            <a:r>
              <a:rPr lang="en-US" sz="2400" b="1" dirty="0" smtClean="0">
                <a:solidFill>
                  <a:srgbClr val="FFC000"/>
                </a:solidFill>
                <a:ea typeface="ＭＳ Ｐゴシック" pitchFamily="34" charset="-128"/>
              </a:rPr>
              <a:t>huge</a:t>
            </a:r>
            <a:r>
              <a:rPr lang="en-US" sz="2000" dirty="0" smtClean="0">
                <a:ea typeface="ＭＳ Ｐゴシック" pitchFamily="34" charset="-128"/>
              </a:rPr>
              <a:t>.</a:t>
            </a:r>
            <a:endParaRPr lang="en-US" sz="2400" dirty="0" smtClean="0">
              <a:ea typeface="ＭＳ Ｐゴシック" pitchFamily="34" charset="-128"/>
            </a:endParaRPr>
          </a:p>
          <a:p>
            <a:pPr algn="l" rtl="0">
              <a:buFont typeface="Arial" pitchFamily="34" charset="0"/>
              <a:buChar char="•"/>
            </a:pPr>
            <a:endParaRPr lang="en-US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2347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applications and applets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1219200"/>
            <a:ext cx="8382000" cy="2362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defRPr/>
            </a:pPr>
            <a:r>
              <a:rPr lang="en-GB" sz="2800" i="1" dirty="0" smtClean="0">
                <a:solidFill>
                  <a:srgbClr val="FF0000"/>
                </a:solidFill>
              </a:rPr>
              <a:t>Applications</a:t>
            </a:r>
            <a:r>
              <a:rPr lang="en-GB" sz="2800" dirty="0" smtClean="0">
                <a:solidFill>
                  <a:schemeClr val="tx1"/>
                </a:solidFill>
              </a:rPr>
              <a:t> – standalone Java programs</a:t>
            </a:r>
          </a:p>
          <a:p>
            <a:pPr>
              <a:defRPr/>
            </a:pPr>
            <a:endParaRPr lang="en-GB" sz="28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GB" sz="2800" i="1" dirty="0" smtClean="0">
                <a:solidFill>
                  <a:srgbClr val="FF0000"/>
                </a:solidFill>
              </a:rPr>
              <a:t>Applets</a:t>
            </a:r>
            <a:r>
              <a:rPr lang="en-GB" sz="2800" i="1" dirty="0" smtClean="0">
                <a:solidFill>
                  <a:schemeClr val="tx1"/>
                </a:solidFill>
              </a:rPr>
              <a:t> </a:t>
            </a:r>
            <a:r>
              <a:rPr lang="en-GB" sz="2800" dirty="0" smtClean="0">
                <a:solidFill>
                  <a:schemeClr val="tx1"/>
                </a:solidFill>
              </a:rPr>
              <a:t>– Java programs that run inside web browsers</a:t>
            </a:r>
            <a:endParaRPr lang="en-US" sz="2800" i="1" dirty="0" smtClean="0">
              <a:solidFill>
                <a:schemeClr val="tx1"/>
              </a:solidFill>
            </a:endParaRPr>
          </a:p>
          <a:p>
            <a:pPr algn="ctr"/>
            <a:endParaRPr lang="ar-SA" sz="280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4343400"/>
            <a:ext cx="8006294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dirty="0" smtClean="0">
                <a:ea typeface="ＭＳ Ｐゴシック" pitchFamily="34" charset="-128"/>
                <a:cs typeface="+mj-cs"/>
              </a:rPr>
              <a:t>Java is the first programming language to </a:t>
            </a:r>
            <a:r>
              <a:rPr lang="en-US" sz="2400" u="sng" dirty="0" smtClean="0">
                <a:ea typeface="ＭＳ Ｐゴシック" pitchFamily="34" charset="-128"/>
                <a:cs typeface="+mj-cs"/>
              </a:rPr>
              <a:t>deliberately </a:t>
            </a:r>
            <a:r>
              <a:rPr lang="en-US" sz="2400" u="sng" dirty="0" smtClean="0">
                <a:ea typeface="ＭＳ Ｐゴシック" pitchFamily="34" charset="-128"/>
                <a:cs typeface="+mj-cs"/>
              </a:rPr>
              <a:t>embrace</a:t>
            </a:r>
          </a:p>
          <a:p>
            <a:r>
              <a:rPr lang="en-US" sz="2400" dirty="0" smtClean="0">
                <a:ea typeface="ＭＳ Ｐゴシック" pitchFamily="34" charset="-128"/>
                <a:cs typeface="+mj-cs"/>
              </a:rPr>
              <a:t> </a:t>
            </a:r>
            <a:r>
              <a:rPr lang="en-US" sz="2400" dirty="0" smtClean="0">
                <a:ea typeface="ＭＳ Ｐゴシック" pitchFamily="34" charset="-128"/>
                <a:cs typeface="+mj-cs"/>
              </a:rPr>
              <a:t>the concept of writing programs </a:t>
            </a:r>
            <a:r>
              <a:rPr lang="en-US" sz="2400" dirty="0" smtClean="0">
                <a:ea typeface="ＭＳ Ｐゴシック" pitchFamily="34" charset="-128"/>
                <a:cs typeface="+mj-cs"/>
              </a:rPr>
              <a:t>that</a:t>
            </a:r>
          </a:p>
          <a:p>
            <a:r>
              <a:rPr lang="en-US" sz="2400" dirty="0" smtClean="0">
                <a:ea typeface="ＭＳ Ｐゴシック" pitchFamily="34" charset="-128"/>
                <a:cs typeface="+mj-cs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  <a:cs typeface="+mj-cs"/>
              </a:rPr>
              <a:t>can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  <a:cs typeface="+mj-cs"/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  <a:cs typeface="+mj-cs"/>
              </a:rPr>
              <a:t>be 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  <a:cs typeface="+mj-cs"/>
              </a:rPr>
              <a:t>executed on the 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  <a:cs typeface="+mj-cs"/>
              </a:rPr>
              <a:t>Web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  <a:cs typeface="+mj-cs"/>
              </a:rPr>
              <a:t>.</a:t>
            </a:r>
          </a:p>
          <a:p>
            <a:endParaRPr lang="ar-SA" sz="2400" dirty="0">
              <a:cs typeface="+mj-cs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13037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5943600" cy="11620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Compiling Java Programs</a:t>
            </a:r>
            <a:endParaRPr lang="en-US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57200" y="1981200"/>
            <a:ext cx="8153400" cy="4144963"/>
          </a:xfrm>
        </p:spPr>
        <p:txBody>
          <a:bodyPr>
            <a:normAutofit/>
          </a:bodyPr>
          <a:lstStyle/>
          <a:p>
            <a:pPr algn="l" rtl="0"/>
            <a:r>
              <a:rPr lang="en-US" sz="2400" u="sng" dirty="0" smtClean="0"/>
              <a:t>The Java compiler </a:t>
            </a:r>
            <a:r>
              <a:rPr lang="en-US" sz="2400" dirty="0" smtClean="0"/>
              <a:t>produces </a:t>
            </a:r>
            <a:r>
              <a:rPr lang="en-US" sz="2400" i="1" dirty="0" err="1" smtClean="0">
                <a:solidFill>
                  <a:srgbClr val="FF0000"/>
                </a:solidFill>
              </a:rPr>
              <a:t>bytecode</a:t>
            </a:r>
            <a:r>
              <a:rPr lang="en-US" sz="2400" i="1" dirty="0" smtClean="0"/>
              <a:t> (</a:t>
            </a:r>
            <a:r>
              <a:rPr lang="en-US" sz="2400" i="1" dirty="0" smtClean="0">
                <a:solidFill>
                  <a:schemeClr val="tx2"/>
                </a:solidFill>
              </a:rPr>
              <a:t>a “.class” file</a:t>
            </a:r>
            <a:r>
              <a:rPr lang="en-US" sz="2400" i="1" dirty="0" smtClean="0"/>
              <a:t>) </a:t>
            </a:r>
            <a:r>
              <a:rPr lang="en-US" sz="2400" dirty="0" smtClean="0"/>
              <a:t>not machine code from the source code (</a:t>
            </a:r>
            <a:r>
              <a:rPr lang="en-US" sz="2400" dirty="0" smtClean="0">
                <a:solidFill>
                  <a:schemeClr val="tx2"/>
                </a:solidFill>
              </a:rPr>
              <a:t>the “.java” file</a:t>
            </a:r>
            <a:r>
              <a:rPr lang="en-US" sz="2400" dirty="0" smtClean="0"/>
              <a:t>).</a:t>
            </a:r>
          </a:p>
          <a:p>
            <a:pPr algn="l" rtl="0"/>
            <a:r>
              <a:rPr lang="en-US" sz="2400" dirty="0" err="1" smtClean="0">
                <a:solidFill>
                  <a:schemeClr val="tx2"/>
                </a:solidFill>
              </a:rPr>
              <a:t>Bytecode</a:t>
            </a:r>
            <a:r>
              <a:rPr lang="en-US" sz="2400" dirty="0" smtClean="0"/>
              <a:t> is converted into machine code using a </a:t>
            </a:r>
            <a:r>
              <a:rPr lang="en-US" sz="2400" i="1" dirty="0" smtClean="0">
                <a:solidFill>
                  <a:srgbClr val="FF0000"/>
                </a:solidFill>
              </a:rPr>
              <a:t>Java </a:t>
            </a:r>
            <a:r>
              <a:rPr lang="en-US" sz="2400" i="1" dirty="0" smtClean="0">
                <a:solidFill>
                  <a:srgbClr val="FF0000"/>
                </a:solidFill>
              </a:rPr>
              <a:t>Interpreter</a:t>
            </a:r>
          </a:p>
          <a:p>
            <a:pPr algn="l" rtl="0"/>
            <a:endParaRPr lang="en-US" sz="2400" dirty="0" smtClean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0"/>
            <a:ext cx="8001000" cy="2182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2347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304800"/>
            <a:ext cx="7924800" cy="1162050"/>
          </a:xfrm>
        </p:spPr>
        <p:txBody>
          <a:bodyPr>
            <a:normAutofit/>
          </a:bodyPr>
          <a:lstStyle/>
          <a:p>
            <a:pPr rtl="0"/>
            <a:r>
              <a:rPr lang="en-US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Platform Independent </a:t>
            </a:r>
            <a:r>
              <a:rPr lang="en-US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Java Programs Compiling</a:t>
            </a:r>
            <a:endParaRPr lang="en-US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57200" y="1981200"/>
            <a:ext cx="8382000" cy="4144963"/>
          </a:xfrm>
        </p:spPr>
        <p:txBody>
          <a:bodyPr/>
          <a:lstStyle/>
          <a:p>
            <a:pPr algn="l" rtl="0"/>
            <a:r>
              <a:rPr lang="en-US" sz="2400" dirty="0" smtClean="0"/>
              <a:t>You can run </a:t>
            </a:r>
            <a:r>
              <a:rPr lang="en-US" sz="2400" dirty="0" err="1" smtClean="0"/>
              <a:t>bytecode</a:t>
            </a:r>
            <a:r>
              <a:rPr lang="en-US" sz="2400" dirty="0" smtClean="0"/>
              <a:t> on any computer that has a Java Interpreter </a:t>
            </a:r>
            <a:r>
              <a:rPr lang="en-US" sz="2400" dirty="0" smtClean="0"/>
              <a:t>installed</a:t>
            </a:r>
            <a:endParaRPr lang="ar-SA" sz="2400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7BC5307C-9AC7-448E-9FCE-3A20542CE215}" type="slidenum">
              <a:rPr lang="en-US" smtClean="0"/>
              <a:pPr algn="l"/>
              <a:t>5</a:t>
            </a:fld>
            <a:endParaRPr lang="en-US"/>
          </a:p>
        </p:txBody>
      </p:sp>
      <p:grpSp>
        <p:nvGrpSpPr>
          <p:cNvPr id="9" name="Group 4"/>
          <p:cNvGrpSpPr>
            <a:grpSpLocks/>
          </p:cNvGrpSpPr>
          <p:nvPr/>
        </p:nvGrpSpPr>
        <p:grpSpPr bwMode="auto">
          <a:xfrm>
            <a:off x="609600" y="2819400"/>
            <a:ext cx="7696200" cy="3367087"/>
            <a:chOff x="528" y="1392"/>
            <a:chExt cx="4848" cy="2121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8" y="1392"/>
              <a:ext cx="4848" cy="2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6"/>
            <p:cNvSpPr txBox="1">
              <a:spLocks noChangeArrowheads="1"/>
            </p:cNvSpPr>
            <p:nvPr/>
          </p:nvSpPr>
          <p:spPr bwMode="auto">
            <a:xfrm>
              <a:off x="576" y="2889"/>
              <a:ext cx="886" cy="2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omic Sans MS" pitchFamily="66" charset="0"/>
                </a:rPr>
                <a:t>“Hello.java”</a:t>
              </a:r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2304" y="2889"/>
              <a:ext cx="937" cy="231"/>
            </a:xfrm>
            <a:prstGeom prst="rect">
              <a:avLst/>
            </a:prstGeom>
            <a:solidFill>
              <a:srgbClr val="FFCCCC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omic Sans MS" pitchFamily="66" charset="0"/>
                </a:rPr>
                <a:t>“Hello.class”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62347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2590800"/>
            <a:ext cx="4572000" cy="1009650"/>
          </a:xfrm>
        </p:spPr>
        <p:txBody>
          <a:bodyPr/>
          <a:lstStyle/>
          <a:p>
            <a:r>
              <a:rPr lang="en-US" sz="4400" dirty="0" smtClean="0">
                <a:latin typeface="Comic Sans MS" pitchFamily="66" charset="0"/>
                <a:ea typeface="MS PGothic" pitchFamily="34" charset="-128"/>
              </a:rPr>
              <a:t>Fundamentals</a:t>
            </a:r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http://www.arunimasoftware.com/images/blog/jav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52600"/>
            <a:ext cx="2209800" cy="2209800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232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5410200" cy="641350"/>
          </a:xfrm>
        </p:spPr>
        <p:txBody>
          <a:bodyPr>
            <a:normAutofit/>
          </a:bodyPr>
          <a:lstStyle/>
          <a:p>
            <a:pPr rtl="0"/>
            <a:r>
              <a:rPr lang="ar-SA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Hello world JAVA program</a:t>
            </a:r>
            <a:endParaRPr lang="en-US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381000" y="1752600"/>
            <a:ext cx="7391400" cy="4144963"/>
          </a:xfrm>
        </p:spPr>
        <p:txBody>
          <a:bodyPr>
            <a:noAutofit/>
          </a:bodyPr>
          <a:lstStyle/>
          <a:p>
            <a:pPr marL="457200" indent="-457200" algn="l" defTabSz="863600" rtl="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b="1" dirty="0" smtClean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</a:t>
            </a:r>
            <a:endParaRPr kumimoji="1" lang="en-US" sz="2000" b="1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algn="l" defTabSz="863600" rtl="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import </a:t>
            </a:r>
            <a:r>
              <a:rPr kumimoji="1"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section</a:t>
            </a:r>
            <a:endParaRPr kumimoji="1" lang="en-US" sz="2000" b="1" dirty="0" smtClean="0">
              <a:solidFill>
                <a:srgbClr val="008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algn="l" defTabSz="863600" rtl="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public class </a:t>
            </a:r>
            <a:r>
              <a:rPr kumimoji="1"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MyFirstprogram</a:t>
            </a:r>
            <a:r>
              <a:rPr kumimoji="1"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{</a:t>
            </a:r>
            <a:r>
              <a:rPr kumimoji="1"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457200" indent="-457200" algn="l" defTabSz="863600" rtl="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b="1" dirty="0" smtClean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    </a:t>
            </a:r>
            <a:endParaRPr kumimoji="1" lang="en-US" sz="2000" b="1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algn="l" defTabSz="863600" rtl="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main method</a:t>
            </a:r>
            <a:endParaRPr kumimoji="1" lang="en-US" sz="2000" b="1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algn="l" defTabSz="863600" rtl="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    public static void</a:t>
            </a:r>
            <a:r>
              <a:rPr kumimoji="1"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main( String</a:t>
            </a:r>
            <a:r>
              <a:rPr kumimoji="1"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args</a:t>
            </a:r>
            <a:r>
              <a:rPr kumimoji="1"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[] ){</a:t>
            </a:r>
          </a:p>
          <a:p>
            <a:pPr marL="457200" indent="-457200" algn="l" defTabSz="863600" rtl="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    		</a:t>
            </a:r>
          </a:p>
          <a:p>
            <a:pPr marL="457200" indent="-457200" algn="l" defTabSz="863600" rtl="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				</a:t>
            </a:r>
            <a:r>
              <a:rPr kumimoji="1" lang="en-US" sz="2000" b="1" dirty="0" err="1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kumimoji="1"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(“Hello World”);</a:t>
            </a:r>
            <a:endParaRPr kumimoji="1" lang="en-US" sz="2000" b="1" dirty="0" smtClean="0">
              <a:solidFill>
                <a:srgbClr val="0000FF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algn="l" defTabSz="863600" rtl="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b="1" dirty="0" smtClean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</a:t>
            </a:r>
            <a:endParaRPr kumimoji="1" lang="en-US" sz="2000" b="1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algn="l" defTabSz="863600" rtl="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b="1" dirty="0" smtClean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kumimoji="1"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}</a:t>
            </a:r>
            <a:r>
              <a:rPr kumimoji="1"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end main</a:t>
            </a:r>
            <a:endParaRPr kumimoji="1" lang="en-US" sz="2000" b="1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algn="l" defTabSz="863600" rtl="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b="1" dirty="0" smtClean="0">
                <a:solidFill>
                  <a:srgbClr val="5F5F5F"/>
                </a:solidFill>
                <a:latin typeface="Courier New" pitchFamily="49" charset="0"/>
                <a:cs typeface="Courier New" pitchFamily="49" charset="0"/>
              </a:rPr>
              <a:t>    </a:t>
            </a:r>
            <a:endParaRPr kumimoji="1" lang="en-US" sz="2000" b="1" dirty="0" smtClean="0">
              <a:solidFill>
                <a:srgbClr val="000000"/>
              </a:solidFill>
              <a:latin typeface="Courier New" pitchFamily="49" charset="0"/>
              <a:cs typeface="Courier New" pitchFamily="49" charset="0"/>
            </a:endParaRPr>
          </a:p>
          <a:p>
            <a:pPr marL="457200" indent="-457200" algn="l" defTabSz="863600" rtl="0">
              <a:tabLst>
                <a:tab pos="342900" algn="l"/>
                <a:tab pos="685800" algn="l"/>
                <a:tab pos="1143000" algn="l"/>
              </a:tabLst>
            </a:pPr>
            <a:r>
              <a:rPr kumimoji="1" lang="en-US" sz="2000" b="1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}</a:t>
            </a:r>
            <a:r>
              <a:rPr kumimoji="1" lang="en-US" sz="20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kumimoji="1" lang="en-US" sz="2000" b="1" dirty="0" smtClean="0">
                <a:solidFill>
                  <a:srgbClr val="008000"/>
                </a:solidFill>
                <a:latin typeface="Courier New" pitchFamily="49" charset="0"/>
                <a:cs typeface="Courier New" pitchFamily="49" charset="0"/>
              </a:rPr>
              <a:t>// end class</a:t>
            </a:r>
            <a:endParaRPr 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2347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72400" cy="641350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Saving, Compiling and Running Java Programs</a:t>
            </a:r>
            <a:endParaRPr lang="en-US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304800" y="1905000"/>
            <a:ext cx="8458200" cy="4572000"/>
          </a:xfrm>
        </p:spPr>
        <p:txBody>
          <a:bodyPr>
            <a:noAutofit/>
          </a:bodyPr>
          <a:lstStyle/>
          <a:p>
            <a:pPr algn="l" rtl="0">
              <a:lnSpc>
                <a:spcPct val="80000"/>
              </a:lnSpc>
              <a:defRPr/>
            </a:pPr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Saving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/>
              <a:t>a Java </a:t>
            </a:r>
            <a:r>
              <a:rPr lang="en-US" sz="2800" dirty="0" smtClean="0"/>
              <a:t>program : </a:t>
            </a:r>
            <a:endParaRPr lang="en-US" sz="2800" dirty="0" smtClean="0"/>
          </a:p>
          <a:p>
            <a:pPr lvl="1" algn="l" rtl="0">
              <a:lnSpc>
                <a:spcPct val="80000"/>
              </a:lnSpc>
              <a:defRPr/>
            </a:pPr>
            <a:r>
              <a:rPr lang="en-US" sz="2400" dirty="0" smtClean="0"/>
              <a:t>A file having a name same as the class name should be used to save the program. The extension of this file is ”</a:t>
            </a:r>
            <a:r>
              <a:rPr lang="en-US" sz="2400" dirty="0" smtClean="0">
                <a:solidFill>
                  <a:schemeClr val="tx2"/>
                </a:solidFill>
              </a:rPr>
              <a:t>.java</a:t>
            </a:r>
            <a:r>
              <a:rPr lang="en-US" sz="2400" dirty="0" smtClean="0"/>
              <a:t>”.</a:t>
            </a:r>
          </a:p>
          <a:p>
            <a:pPr lvl="3" algn="l" rtl="0">
              <a:lnSpc>
                <a:spcPct val="80000"/>
              </a:lnSpc>
              <a:defRPr/>
            </a:pPr>
            <a:r>
              <a:rPr kumimoji="1" lang="en-US" sz="24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“MyFirstprogram.java</a:t>
            </a:r>
            <a:r>
              <a:rPr lang="en-US" sz="2400" dirty="0" smtClean="0"/>
              <a:t>”.</a:t>
            </a:r>
            <a:endParaRPr lang="en-US" sz="2400" dirty="0" smtClean="0"/>
          </a:p>
          <a:p>
            <a:pPr algn="l" rtl="0">
              <a:lnSpc>
                <a:spcPct val="80000"/>
              </a:lnSpc>
              <a:defRPr/>
            </a:pPr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Compiling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/>
              <a:t>a Java </a:t>
            </a:r>
            <a:r>
              <a:rPr lang="en-US" sz="2800" dirty="0" smtClean="0"/>
              <a:t>program : </a:t>
            </a:r>
            <a:r>
              <a:rPr lang="en-US" sz="2400" dirty="0" smtClean="0"/>
              <a:t>Call </a:t>
            </a:r>
            <a:r>
              <a:rPr lang="en-US" sz="2400" dirty="0" smtClean="0"/>
              <a:t>the Java compiler </a:t>
            </a:r>
            <a:r>
              <a:rPr lang="en-US" sz="2400" dirty="0" err="1" smtClean="0">
                <a:solidFill>
                  <a:srgbClr val="FF9933"/>
                </a:solidFill>
              </a:rPr>
              <a:t>javac</a:t>
            </a:r>
            <a:endParaRPr lang="en-US" sz="2400" dirty="0" smtClean="0"/>
          </a:p>
          <a:p>
            <a:pPr algn="l" rtl="0">
              <a:lnSpc>
                <a:spcPct val="80000"/>
              </a:lnSpc>
              <a:defRPr/>
            </a:pPr>
            <a:r>
              <a:rPr lang="en-US" sz="2400" dirty="0" smtClean="0"/>
              <a:t>The </a:t>
            </a:r>
            <a:r>
              <a:rPr lang="en-US" sz="2400" dirty="0" smtClean="0"/>
              <a:t>Java compiler generates a file </a:t>
            </a:r>
            <a:r>
              <a:rPr lang="en-US" sz="2400" dirty="0" smtClean="0"/>
              <a:t>called</a:t>
            </a:r>
          </a:p>
          <a:p>
            <a:pPr algn="l" rtl="0">
              <a:lnSpc>
                <a:spcPct val="80000"/>
              </a:lnSpc>
              <a:defRPr/>
            </a:pPr>
            <a:r>
              <a:rPr lang="en-US" sz="2400" i="1" dirty="0" smtClean="0">
                <a:solidFill>
                  <a:schemeClr val="tx2"/>
                </a:solidFill>
              </a:rPr>
              <a:t>	</a:t>
            </a:r>
            <a:r>
              <a:rPr lang="en-US" sz="2400" i="1" dirty="0" smtClean="0">
                <a:solidFill>
                  <a:schemeClr val="tx2"/>
                </a:solidFill>
              </a:rPr>
              <a:t> </a:t>
            </a:r>
            <a:r>
              <a:rPr lang="en-US" sz="2400" i="1" dirty="0" smtClean="0">
                <a:solidFill>
                  <a:schemeClr val="tx2"/>
                </a:solidFill>
              </a:rPr>
              <a:t>” </a:t>
            </a:r>
            <a:r>
              <a:rPr kumimoji="1" lang="en-US" sz="24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MyFirstprogram.class</a:t>
            </a:r>
            <a:r>
              <a:rPr kumimoji="1" lang="en-US" sz="2400" b="1" dirty="0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”  </a:t>
            </a:r>
            <a:r>
              <a:rPr lang="en-US" sz="2400" dirty="0" smtClean="0"/>
              <a:t>(the </a:t>
            </a:r>
            <a:r>
              <a:rPr lang="en-US" sz="2400" dirty="0" err="1" smtClean="0"/>
              <a:t>bytecode</a:t>
            </a:r>
            <a:r>
              <a:rPr lang="en-US" sz="2400" dirty="0" smtClean="0"/>
              <a:t>).</a:t>
            </a:r>
          </a:p>
          <a:p>
            <a:pPr algn="l" rtl="0">
              <a:lnSpc>
                <a:spcPct val="80000"/>
              </a:lnSpc>
              <a:defRPr/>
            </a:pPr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Running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/>
              <a:t>a Java program</a:t>
            </a:r>
          </a:p>
          <a:p>
            <a:pPr lvl="1" algn="l" rtl="0">
              <a:lnSpc>
                <a:spcPct val="80000"/>
              </a:lnSpc>
              <a:defRPr/>
            </a:pPr>
            <a:r>
              <a:rPr lang="en-US" sz="2400" dirty="0" smtClean="0"/>
              <a:t>Call the Java Virtual Machine </a:t>
            </a:r>
            <a:r>
              <a:rPr lang="en-US" sz="2400" dirty="0" smtClean="0">
                <a:solidFill>
                  <a:srgbClr val="FF9933"/>
                </a:solidFill>
              </a:rPr>
              <a:t>java</a:t>
            </a:r>
            <a:r>
              <a:rPr lang="en-US" sz="2400" dirty="0" smtClean="0"/>
              <a:t>:</a:t>
            </a:r>
          </a:p>
          <a:p>
            <a:pPr lvl="3" algn="l" rtl="0">
              <a:lnSpc>
                <a:spcPct val="80000"/>
              </a:lnSpc>
              <a:buFont typeface="Arial" charset="0"/>
              <a:buChar char="•"/>
              <a:defRPr/>
            </a:pPr>
            <a:r>
              <a:rPr lang="en-US" sz="2000" dirty="0" smtClean="0">
                <a:solidFill>
                  <a:srgbClr val="FF9933"/>
                </a:solidFill>
              </a:rPr>
              <a:t>java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kumimoji="1" lang="en-US" sz="2000" b="1" dirty="0" err="1" smtClean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MyFirstprogram.class</a:t>
            </a:r>
            <a:endParaRPr lang="en-US" sz="2000" i="1" dirty="0" smtClean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2347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7772400" cy="641350"/>
          </a:xfrm>
        </p:spPr>
        <p:txBody>
          <a:bodyPr>
            <a:normAutofit/>
          </a:bodyPr>
          <a:lstStyle/>
          <a:p>
            <a:pPr rtl="0"/>
            <a:r>
              <a:rPr lang="en-US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Comments in a Java Program</a:t>
            </a:r>
            <a:endParaRPr lang="en-US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304800" y="1905000"/>
            <a:ext cx="8458200" cy="4572000"/>
          </a:xfrm>
        </p:spPr>
        <p:txBody>
          <a:bodyPr>
            <a:noAutofit/>
          </a:bodyPr>
          <a:lstStyle/>
          <a:p>
            <a:pPr algn="l" rtl="0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400" i="1" dirty="0" smtClean="0"/>
              <a:t>Comments </a:t>
            </a:r>
            <a:r>
              <a:rPr lang="en-US" sz="2400" dirty="0" smtClean="0"/>
              <a:t>are used to describe what your code does </a:t>
            </a:r>
            <a:r>
              <a:rPr lang="en-US" sz="2400" dirty="0" smtClean="0"/>
              <a:t> its improve the code readability. </a:t>
            </a:r>
            <a:endParaRPr lang="en-US" sz="2400" dirty="0" smtClean="0"/>
          </a:p>
          <a:p>
            <a:pPr algn="l" rtl="0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400" dirty="0" smtClean="0"/>
              <a:t>The Java compiler </a:t>
            </a:r>
            <a:r>
              <a:rPr lang="en-US" sz="2400" dirty="0" smtClean="0">
                <a:solidFill>
                  <a:srgbClr val="FF0000"/>
                </a:solidFill>
              </a:rPr>
              <a:t>ignores</a:t>
            </a:r>
            <a:r>
              <a:rPr lang="en-US" sz="2400" dirty="0" smtClean="0"/>
              <a:t> them.</a:t>
            </a:r>
          </a:p>
          <a:p>
            <a:pPr algn="l" rtl="0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sz="2400" dirty="0" smtClean="0"/>
              <a:t>Comments are made using</a:t>
            </a:r>
          </a:p>
          <a:p>
            <a:pPr lvl="1" algn="l" rtl="0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//	</a:t>
            </a:r>
            <a:r>
              <a:rPr lang="en-US" sz="2400" dirty="0" smtClean="0"/>
              <a:t> </a:t>
            </a:r>
            <a:r>
              <a:rPr lang="en-US" sz="2400" dirty="0" smtClean="0"/>
              <a:t>which comments </a:t>
            </a:r>
            <a:r>
              <a:rPr lang="en-US" sz="2400" u="sng" dirty="0" smtClean="0"/>
              <a:t>to the end </a:t>
            </a:r>
            <a:r>
              <a:rPr lang="en-US" sz="2400" dirty="0" smtClean="0"/>
              <a:t>of the line, </a:t>
            </a:r>
          </a:p>
          <a:p>
            <a:pPr lvl="1" algn="l" rtl="0">
              <a:lnSpc>
                <a:spcPct val="80000"/>
              </a:lnSpc>
              <a:buFont typeface="Wingdings" pitchFamily="2" charset="2"/>
              <a:buChar char="§"/>
              <a:defRPr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/* 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*/, </a:t>
            </a:r>
            <a:r>
              <a:rPr lang="en-US" sz="2400" dirty="0" smtClean="0"/>
              <a:t>everything inside of it is considered a comment (including multiple lines). </a:t>
            </a:r>
            <a:endParaRPr lang="en-US" sz="2400" dirty="0" smtClean="0"/>
          </a:p>
          <a:p>
            <a:pPr lvl="1" algn="l" rtl="0">
              <a:lnSpc>
                <a:spcPct val="80000"/>
              </a:lnSpc>
              <a:buFont typeface="Wingdings" pitchFamily="2" charset="2"/>
              <a:buChar char="ü"/>
              <a:defRPr/>
            </a:pPr>
            <a:r>
              <a:rPr lang="en-US" sz="2000" dirty="0" smtClean="0"/>
              <a:t>Examples</a:t>
            </a:r>
            <a:r>
              <a:rPr lang="en-US" sz="2000" dirty="0" smtClean="0"/>
              <a:t>:</a:t>
            </a:r>
          </a:p>
          <a:p>
            <a:pPr algn="l" rtl="0">
              <a:lnSpc>
                <a:spcPct val="80000"/>
              </a:lnSpc>
              <a:defRPr/>
            </a:pPr>
            <a:r>
              <a:rPr lang="en-US" sz="2000" i="1" dirty="0" smtClean="0"/>
              <a:t>		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</a:rPr>
              <a:t>/* This comment begins at this line.</a:t>
            </a:r>
          </a:p>
          <a:p>
            <a:pPr algn="l" rtl="0">
              <a:lnSpc>
                <a:spcPct val="80000"/>
              </a:lnSpc>
              <a:defRPr/>
            </a:pP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</a:rPr>
              <a:t>		This line is included in this comment</a:t>
            </a:r>
          </a:p>
          <a:p>
            <a:pPr algn="l" rtl="0">
              <a:lnSpc>
                <a:spcPct val="80000"/>
              </a:lnSpc>
              <a:defRPr/>
            </a:pP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</a:rPr>
              <a:t>		It ends at this line. */</a:t>
            </a:r>
          </a:p>
          <a:p>
            <a:pPr algn="l" rtl="0">
              <a:lnSpc>
                <a:spcPct val="80000"/>
              </a:lnSpc>
              <a:defRPr/>
            </a:pPr>
            <a:endParaRPr lang="en-US" sz="20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 rtl="0">
              <a:lnSpc>
                <a:spcPct val="80000"/>
              </a:lnSpc>
              <a:defRPr/>
            </a:pP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</a:rPr>
              <a:t>		// This comment starts here and ends at the end of this line.</a:t>
            </a:r>
          </a:p>
          <a:p>
            <a:pPr algn="l" rtl="0">
              <a:lnSpc>
                <a:spcPct val="80000"/>
              </a:lnSpc>
              <a:defRPr/>
            </a:pP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2347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0530_analytics_powerpoint_templat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000530_analytics_powerpoint_template</Template>
  <TotalTime>84</TotalTime>
  <Words>358</Words>
  <Application>Microsoft Office PowerPoint</Application>
  <PresentationFormat>On-screen Show (4:3)</PresentationFormat>
  <Paragraphs>80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000530_analytics_powerpoint_template</vt:lpstr>
      <vt:lpstr>Introduction to </vt:lpstr>
      <vt:lpstr>What is Java ?</vt:lpstr>
      <vt:lpstr>Java applications and applets</vt:lpstr>
      <vt:lpstr>Compiling Java Programs</vt:lpstr>
      <vt:lpstr>Platform Independent Java Programs Compiling</vt:lpstr>
      <vt:lpstr>Fundamentals </vt:lpstr>
      <vt:lpstr> Hello world JAVA program</vt:lpstr>
      <vt:lpstr>Saving, Compiling and Running Java Programs</vt:lpstr>
      <vt:lpstr>Comments in a Java Program</vt:lpstr>
      <vt:lpstr>GOOD Programming practice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JAVA</dc:title>
  <dc:creator>NOUF</dc:creator>
  <cp:lastModifiedBy>NOUF</cp:lastModifiedBy>
  <cp:revision>11</cp:revision>
  <dcterms:created xsi:type="dcterms:W3CDTF">2013-09-09T16:42:03Z</dcterms:created>
  <dcterms:modified xsi:type="dcterms:W3CDTF">2013-09-09T18:06:56Z</dcterms:modified>
</cp:coreProperties>
</file>