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9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8" autoAdjust="0"/>
    <p:restoredTop sz="94660"/>
  </p:normalViewPr>
  <p:slideViewPr>
    <p:cSldViewPr>
      <p:cViewPr>
        <p:scale>
          <a:sx n="61" d="100"/>
          <a:sy n="61" d="100"/>
        </p:scale>
        <p:origin x="-1752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2BD37F-C2FC-4048-BFAA-ADBB7C4AF512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19F57B-1474-494B-B5E2-1BF1723CDA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943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19F57B-1474-494B-B5E2-1BF1723CDA7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126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Lect12            301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Lect12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Lect12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Lect12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11/19/2015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Lect12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11/19/2015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Lect12            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11/19/2015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Lect12            301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Lect12            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11/19/2015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Lect12            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11/19/2015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Lect12            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11/19/2015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Lect12            301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11/19/2015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Lect12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LECTURE </a:t>
            </a:r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net301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Lect12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r>
              <a:rPr lang="en-US" dirty="0" smtClean="0"/>
              <a:t>0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Processing Delay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Required time to analyze a packet header and decide where to send the packet (</a:t>
            </a:r>
            <a:r>
              <a:rPr lang="en-US" dirty="0" err="1"/>
              <a:t>eg</a:t>
            </a:r>
            <a:r>
              <a:rPr lang="en-US" dirty="0"/>
              <a:t>. a routing decision)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This </a:t>
            </a:r>
            <a:r>
              <a:rPr lang="en-US" dirty="0"/>
              <a:t>can include error </a:t>
            </a:r>
            <a:r>
              <a:rPr lang="en-US" dirty="0" smtClean="0"/>
              <a:t>verification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Lect12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53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Queuing Delay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The time a packet is </a:t>
            </a:r>
            <a:r>
              <a:rPr lang="en-US" dirty="0" err="1"/>
              <a:t>enqueued</a:t>
            </a:r>
            <a:r>
              <a:rPr lang="en-US" dirty="0"/>
              <a:t> until it is transmitted</a:t>
            </a:r>
          </a:p>
          <a:p>
            <a:pPr algn="l" rtl="0"/>
            <a:r>
              <a:rPr lang="en-US" dirty="0"/>
              <a:t>The number of packets waiting in the queue will depend on traffic intensity and of the type of traffic</a:t>
            </a:r>
          </a:p>
          <a:p>
            <a:pPr algn="l" rtl="0"/>
            <a:r>
              <a:rPr lang="en-US" dirty="0"/>
              <a:t>Router queue algorithms try to adapt delays to specific preferences, or impose equal delay on all traffic.</a:t>
            </a:r>
          </a:p>
          <a:p>
            <a:pPr algn="l" rt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Lect12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1108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 Delay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The time required to push all the bits in a packet on the transmission medium in use</a:t>
            </a:r>
          </a:p>
          <a:p>
            <a:pPr algn="l" rtl="0"/>
            <a:r>
              <a:rPr lang="en-US" dirty="0"/>
              <a:t>For N=Number of bits, S=Size of packet, d=delay</a:t>
            </a:r>
          </a:p>
          <a:p>
            <a:pPr algn="l" rtl="0"/>
            <a:r>
              <a:rPr lang="en-US" dirty="0"/>
              <a:t>			d = S/N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Lect12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1719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Propagation Delay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Once a bit is 'pushed' on to the transmission medium, the time required for the bit to propagate to the end of its physical trajectory</a:t>
            </a:r>
          </a:p>
          <a:p>
            <a:pPr algn="l" rtl="0"/>
            <a:r>
              <a:rPr lang="en-US" dirty="0"/>
              <a:t>The velocity of propagation of the circuit depends mainly on the actual distance of the physical circuit</a:t>
            </a:r>
          </a:p>
          <a:p>
            <a:pPr algn="l" rtl="0"/>
            <a:r>
              <a:rPr lang="en-US" dirty="0"/>
              <a:t>In the majority of cases this is close to the speed of light.</a:t>
            </a:r>
          </a:p>
          <a:p>
            <a:pPr algn="l" rtl="0"/>
            <a:r>
              <a:rPr lang="en-US" dirty="0"/>
              <a:t>For d = distance, s = propagation velocity</a:t>
            </a:r>
          </a:p>
          <a:p>
            <a:pPr algn="l" rtl="0"/>
            <a:r>
              <a:rPr lang="en-US" dirty="0"/>
              <a:t>			PD = d/s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Lect12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8757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Packet Loss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/>
              <a:t>Occurs due to the fact that buffers are not infinite in size</a:t>
            </a:r>
          </a:p>
          <a:p>
            <a:pPr algn="l" rtl="0"/>
            <a:r>
              <a:rPr lang="en-US" dirty="0"/>
              <a:t>When a packet arrives to a buffer that is full the packet is discarded.</a:t>
            </a:r>
          </a:p>
          <a:p>
            <a:pPr algn="l" rtl="0"/>
            <a:r>
              <a:rPr lang="en-US" dirty="0"/>
              <a:t>Packet loss, if it must be corrected, is resolved at higher levels in the network stack (transport or application layers)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Lect12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6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Network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l" defTabSz="457200" rtl="0" fontAlgn="base">
              <a:lnSpc>
                <a:spcPct val="93000"/>
              </a:lnSpc>
              <a:spcBef>
                <a:spcPct val="0"/>
              </a:spcBef>
              <a:spcAft>
                <a:spcPts val="1288"/>
              </a:spcAft>
              <a:buClrTx/>
              <a:buSzPct val="45000"/>
              <a:buFont typeface="Wingdings" panose="05000000000000000000" pitchFamily="2" charset="2"/>
              <a:buChar char=""/>
            </a:pPr>
            <a:r>
              <a:rPr lang="en-US" sz="2900" dirty="0">
                <a:solidFill>
                  <a:srgbClr val="00000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measures of service quality of a telecommunications product as seen by the </a:t>
            </a:r>
            <a:r>
              <a:rPr lang="en-US" sz="2900" dirty="0" smtClean="0">
                <a:solidFill>
                  <a:srgbClr val="00000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customer</a:t>
            </a:r>
          </a:p>
          <a:p>
            <a:pPr marL="0" lvl="0" indent="0" algn="l" defTabSz="457200" rtl="0" fontAlgn="base">
              <a:lnSpc>
                <a:spcPct val="93000"/>
              </a:lnSpc>
              <a:spcBef>
                <a:spcPct val="0"/>
              </a:spcBef>
              <a:spcAft>
                <a:spcPts val="1288"/>
              </a:spcAft>
              <a:buClrTx/>
              <a:buSzPct val="45000"/>
              <a:buFont typeface="Wingdings" panose="05000000000000000000" pitchFamily="2" charset="2"/>
              <a:buChar char=""/>
            </a:pPr>
            <a:endParaRPr lang="en-US" sz="2900" dirty="0" smtClean="0">
              <a:solidFill>
                <a:srgbClr val="000000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0" lvl="0" indent="0" algn="l" defTabSz="457200" rtl="0" fontAlgn="base">
              <a:lnSpc>
                <a:spcPct val="93000"/>
              </a:lnSpc>
              <a:spcBef>
                <a:spcPct val="0"/>
              </a:spcBef>
              <a:spcAft>
                <a:spcPts val="1288"/>
              </a:spcAft>
              <a:buClrTx/>
              <a:buSzPct val="45000"/>
              <a:buFont typeface="Wingdings" panose="05000000000000000000" pitchFamily="2" charset="2"/>
              <a:buChar char=""/>
            </a:pPr>
            <a:r>
              <a:rPr lang="en-US" sz="2900" dirty="0" smtClean="0">
                <a:solidFill>
                  <a:srgbClr val="00000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Can </a:t>
            </a:r>
            <a:r>
              <a:rPr lang="en-US" sz="2900" dirty="0">
                <a:solidFill>
                  <a:srgbClr val="00000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I measure everything? </a:t>
            </a:r>
          </a:p>
          <a:p>
            <a:pPr lvl="2" indent="0" algn="l" defTabSz="457200" rtl="0" fontAlgn="base">
              <a:lnSpc>
                <a:spcPct val="101000"/>
              </a:lnSpc>
              <a:spcBef>
                <a:spcPct val="0"/>
              </a:spcBef>
              <a:spcAft>
                <a:spcPts val="775"/>
              </a:spcAft>
              <a:buClrTx/>
              <a:buSzPct val="45000"/>
              <a:buFont typeface="Wingdings" panose="05000000000000000000" pitchFamily="2" charset="2"/>
              <a:buChar char=""/>
            </a:pPr>
            <a:r>
              <a:rPr lang="en-US" sz="2200" dirty="0">
                <a:solidFill>
                  <a:srgbClr val="00000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Impact on devices (measurements and measuring)</a:t>
            </a:r>
          </a:p>
          <a:p>
            <a:pPr lvl="2" indent="0" algn="l" defTabSz="457200" rtl="0" fontAlgn="base">
              <a:lnSpc>
                <a:spcPct val="101000"/>
              </a:lnSpc>
              <a:spcBef>
                <a:spcPct val="0"/>
              </a:spcBef>
              <a:spcAft>
                <a:spcPts val="775"/>
              </a:spcAft>
              <a:buClrTx/>
              <a:buSzPct val="45000"/>
              <a:buFont typeface="Wingdings" panose="05000000000000000000" pitchFamily="2" charset="2"/>
              <a:buChar char=""/>
            </a:pPr>
            <a:r>
              <a:rPr lang="en-US" sz="2200" dirty="0">
                <a:solidFill>
                  <a:srgbClr val="00000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Balance between amount of information and time to get it</a:t>
            </a:r>
          </a:p>
          <a:p>
            <a:pPr algn="l" rt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Lect12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Network performance metrics</a:t>
            </a:r>
          </a:p>
          <a:p>
            <a:pPr lvl="1" algn="l" rtl="0"/>
            <a:r>
              <a:rPr lang="en-US" dirty="0"/>
              <a:t>Channel capacity, </a:t>
            </a:r>
            <a:r>
              <a:rPr lang="en-US" dirty="0" smtClean="0"/>
              <a:t>effective</a:t>
            </a:r>
            <a:endParaRPr lang="en-US" dirty="0"/>
          </a:p>
          <a:p>
            <a:pPr lvl="1" algn="l" rtl="0"/>
            <a:r>
              <a:rPr lang="en-US" dirty="0"/>
              <a:t>Channel utilization</a:t>
            </a:r>
          </a:p>
          <a:p>
            <a:pPr lvl="1" algn="l" rtl="0"/>
            <a:r>
              <a:rPr lang="en-US" dirty="0" smtClean="0"/>
              <a:t>Delay</a:t>
            </a:r>
            <a:endParaRPr lang="en-US" dirty="0"/>
          </a:p>
          <a:p>
            <a:pPr lvl="1" algn="l" rtl="0"/>
            <a:r>
              <a:rPr lang="en-US" dirty="0"/>
              <a:t>Packet loss and errors</a:t>
            </a:r>
          </a:p>
          <a:p>
            <a:pPr algn="l" rt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Lect12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104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l" defTabSz="457200" rtl="0" fontAlgn="base">
              <a:lnSpc>
                <a:spcPct val="93000"/>
              </a:lnSpc>
              <a:spcBef>
                <a:spcPct val="0"/>
              </a:spcBef>
              <a:spcAft>
                <a:spcPts val="1288"/>
              </a:spcAft>
              <a:buClrTx/>
              <a:buNone/>
            </a:pPr>
            <a:r>
              <a:rPr lang="en-US" sz="2800" dirty="0">
                <a:solidFill>
                  <a:srgbClr val="00000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System performance metrics</a:t>
            </a:r>
          </a:p>
          <a:p>
            <a:pPr lvl="2" indent="0" algn="l" defTabSz="457200" rtl="0" fontAlgn="base">
              <a:lnSpc>
                <a:spcPct val="101000"/>
              </a:lnSpc>
              <a:spcBef>
                <a:spcPct val="0"/>
              </a:spcBef>
              <a:spcAft>
                <a:spcPts val="525"/>
              </a:spcAft>
              <a:buClrTx/>
              <a:buSzPct val="100000"/>
            </a:pPr>
            <a:r>
              <a:rPr lang="en-US" sz="2200" dirty="0">
                <a:solidFill>
                  <a:srgbClr val="00000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Availability</a:t>
            </a:r>
          </a:p>
          <a:p>
            <a:pPr lvl="2" indent="0" algn="l" defTabSz="457200" rtl="0" fontAlgn="base">
              <a:lnSpc>
                <a:spcPct val="101000"/>
              </a:lnSpc>
              <a:spcBef>
                <a:spcPct val="0"/>
              </a:spcBef>
              <a:spcAft>
                <a:spcPts val="525"/>
              </a:spcAft>
              <a:buClrTx/>
              <a:buSzPct val="100000"/>
            </a:pPr>
            <a:r>
              <a:rPr lang="en-US" sz="2200" dirty="0">
                <a:solidFill>
                  <a:srgbClr val="00000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Memory, CPU Utilization, </a:t>
            </a:r>
            <a:r>
              <a:rPr lang="en-US" sz="2200" i="1" dirty="0">
                <a:solidFill>
                  <a:srgbClr val="00000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load</a:t>
            </a:r>
            <a:r>
              <a:rPr lang="en-US" sz="2200" dirty="0">
                <a:solidFill>
                  <a:srgbClr val="00000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, </a:t>
            </a:r>
            <a:r>
              <a:rPr lang="en-US" sz="2200" i="1" dirty="0">
                <a:solidFill>
                  <a:srgbClr val="00000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I/O wait</a:t>
            </a:r>
            <a:r>
              <a:rPr lang="en-US" sz="2200" dirty="0">
                <a:solidFill>
                  <a:srgbClr val="00000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, etc.</a:t>
            </a:r>
          </a:p>
          <a:p>
            <a:pPr marL="0" lvl="0" indent="0" algn="l" defTabSz="457200" rtl="0" fontAlgn="base">
              <a:lnSpc>
                <a:spcPct val="97000"/>
              </a:lnSpc>
              <a:spcBef>
                <a:spcPct val="0"/>
              </a:spcBef>
              <a:spcAft>
                <a:spcPts val="1288"/>
              </a:spcAft>
              <a:buClrTx/>
              <a:buNone/>
            </a:pPr>
            <a:r>
              <a:rPr lang="en-US" sz="2800" b="1" dirty="0">
                <a:solidFill>
                  <a:srgbClr val="00000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Service performance metrics</a:t>
            </a:r>
          </a:p>
          <a:p>
            <a:pPr lvl="2" indent="0" algn="l" defTabSz="457200" rtl="0" fontAlgn="base">
              <a:lnSpc>
                <a:spcPct val="101000"/>
              </a:lnSpc>
              <a:spcBef>
                <a:spcPct val="0"/>
              </a:spcBef>
              <a:spcAft>
                <a:spcPts val="525"/>
              </a:spcAft>
              <a:buClrTx/>
              <a:buSzPct val="100000"/>
            </a:pPr>
            <a:r>
              <a:rPr lang="en-US" sz="2200" dirty="0">
                <a:solidFill>
                  <a:prstClr val="black"/>
                </a:solidFill>
                <a:ea typeface="ＭＳ Ｐゴシック" panose="020B0600070205080204" pitchFamily="34" charset="-128"/>
              </a:rPr>
              <a:t>Wait time / Delay</a:t>
            </a:r>
          </a:p>
          <a:p>
            <a:pPr lvl="2" indent="0" algn="l" defTabSz="457200" rtl="0" fontAlgn="base">
              <a:lnSpc>
                <a:spcPct val="101000"/>
              </a:lnSpc>
              <a:spcBef>
                <a:spcPct val="0"/>
              </a:spcBef>
              <a:spcAft>
                <a:spcPts val="525"/>
              </a:spcAft>
              <a:buClrTx/>
              <a:buSzPct val="100000"/>
            </a:pPr>
            <a:r>
              <a:rPr lang="en-US" sz="2200" dirty="0">
                <a:solidFill>
                  <a:srgbClr val="00000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Availability</a:t>
            </a:r>
          </a:p>
          <a:p>
            <a:pPr lvl="2" indent="0" algn="l" defTabSz="457200" rtl="0" fontAlgn="base">
              <a:lnSpc>
                <a:spcPct val="101000"/>
              </a:lnSpc>
              <a:spcBef>
                <a:spcPct val="0"/>
              </a:spcBef>
              <a:spcAft>
                <a:spcPts val="525"/>
              </a:spcAft>
              <a:buClrTx/>
              <a:buSzPct val="100000"/>
            </a:pPr>
            <a:r>
              <a:rPr lang="en-US" sz="2200" dirty="0">
                <a:solidFill>
                  <a:srgbClr val="00000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How can I justify maintaining the service?</a:t>
            </a:r>
          </a:p>
          <a:p>
            <a:pPr lvl="2" indent="0" algn="l" defTabSz="457200" rtl="0" fontAlgn="base">
              <a:lnSpc>
                <a:spcPct val="101000"/>
              </a:lnSpc>
              <a:spcBef>
                <a:spcPct val="0"/>
              </a:spcBef>
              <a:spcAft>
                <a:spcPts val="525"/>
              </a:spcAft>
              <a:buClrTx/>
              <a:buSzPct val="100000"/>
            </a:pPr>
            <a:r>
              <a:rPr lang="en-US" sz="2200" dirty="0">
                <a:solidFill>
                  <a:srgbClr val="00000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Who is using it? How often?</a:t>
            </a:r>
          </a:p>
          <a:p>
            <a:pPr lvl="2" indent="0" algn="l" defTabSz="457200" rtl="0" fontAlgn="base">
              <a:lnSpc>
                <a:spcPct val="101000"/>
              </a:lnSpc>
              <a:spcBef>
                <a:spcPct val="0"/>
              </a:spcBef>
              <a:spcAft>
                <a:spcPts val="525"/>
              </a:spcAft>
              <a:buClrTx/>
              <a:buSzPct val="100000"/>
            </a:pPr>
            <a:r>
              <a:rPr lang="en-US" sz="2200" dirty="0">
                <a:solidFill>
                  <a:srgbClr val="00000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Economic value? Other value?</a:t>
            </a:r>
            <a:endParaRPr lang="en-US" sz="2900" dirty="0">
              <a:solidFill>
                <a:srgbClr val="000000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algn="l" rt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Lect12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34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measures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algn="l" rtl="0"/>
            <a:r>
              <a:rPr lang="en-US" b="1" dirty="0"/>
              <a:t>Bandwidth</a:t>
            </a:r>
            <a:r>
              <a:rPr lang="en-US" dirty="0"/>
              <a:t> </a:t>
            </a:r>
            <a:endParaRPr lang="en-US" dirty="0" smtClean="0"/>
          </a:p>
          <a:p>
            <a:pPr algn="l" rtl="0"/>
            <a:r>
              <a:rPr lang="en-US" dirty="0" smtClean="0"/>
              <a:t>commonly </a:t>
            </a:r>
            <a:r>
              <a:rPr lang="en-US" dirty="0"/>
              <a:t>measured in bits/second is the maximum rate that information can be transferred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b="1" dirty="0" smtClean="0"/>
              <a:t>Throughput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is the actual rate that information is transferred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Lect12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13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measures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/>
              <a:t>Latency</a:t>
            </a:r>
            <a:r>
              <a:rPr lang="en-US" dirty="0"/>
              <a:t> </a:t>
            </a:r>
            <a:endParaRPr lang="en-US" dirty="0" smtClean="0"/>
          </a:p>
          <a:p>
            <a:pPr algn="l" rtl="0"/>
            <a:r>
              <a:rPr lang="en-US" dirty="0" smtClean="0"/>
              <a:t>the </a:t>
            </a:r>
            <a:r>
              <a:rPr lang="en-US" dirty="0"/>
              <a:t>delay between the sender and the receiver decoding it, this is mainly a function of the signals travel time, and processing time at any nodes the </a:t>
            </a:r>
            <a:r>
              <a:rPr lang="en-US" dirty="0" smtClean="0"/>
              <a:t>information traverses</a:t>
            </a:r>
          </a:p>
          <a:p>
            <a:pPr algn="l" rtl="0"/>
            <a:endParaRPr lang="en-US" dirty="0"/>
          </a:p>
          <a:p>
            <a:pPr algn="l" rtl="0"/>
            <a:r>
              <a:rPr lang="en-US" b="1" dirty="0" smtClean="0"/>
              <a:t>Jitter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variation in the time of arrival at the receiver of the information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Lect12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27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measures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/>
              <a:t>Error </a:t>
            </a:r>
            <a:r>
              <a:rPr lang="en-US" b="1" dirty="0" smtClean="0"/>
              <a:t>rate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the number of corrupted bits expressed as a percentage or fraction of the total sent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Lect12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04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000000"/>
                </a:solidFill>
                <a:cs typeface="Arial" panose="020B0604020202020204" pitchFamily="34" charset="0"/>
              </a:rPr>
              <a:t>End-to-end Delay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93000"/>
              </a:lnSpc>
              <a:spcAft>
                <a:spcPts val="1288"/>
              </a:spcAft>
              <a:buSzPct val="45000"/>
            </a:pPr>
            <a:r>
              <a:rPr lang="en-US" sz="2200" b="1" dirty="0">
                <a:solidFill>
                  <a:srgbClr val="000000"/>
                </a:solidFill>
                <a:cs typeface="Arial" panose="020B0604020202020204" pitchFamily="34" charset="0"/>
              </a:rPr>
              <a:t>The time required to transmit a packet along its </a:t>
            </a:r>
            <a:r>
              <a:rPr lang="en-US" sz="2200" b="1" u="sng" dirty="0">
                <a:solidFill>
                  <a:srgbClr val="000000"/>
                </a:solidFill>
                <a:cs typeface="Arial" panose="020B0604020202020204" pitchFamily="34" charset="0"/>
              </a:rPr>
              <a:t>entire path</a:t>
            </a:r>
          </a:p>
          <a:p>
            <a:pPr lvl="1" algn="l" rtl="0">
              <a:lnSpc>
                <a:spcPct val="97000"/>
              </a:lnSpc>
              <a:spcAft>
                <a:spcPts val="1038"/>
              </a:spcAft>
              <a:buSzPct val="75000"/>
              <a:buFont typeface="Symbol" panose="05050102010706020507" pitchFamily="18" charset="2"/>
              <a:buChar char=""/>
            </a:pPr>
            <a:r>
              <a:rPr lang="en-US" sz="2200" i="1" dirty="0">
                <a:solidFill>
                  <a:srgbClr val="000000"/>
                </a:solidFill>
                <a:cs typeface="Arial" panose="020B0604020202020204" pitchFamily="34" charset="0"/>
              </a:rPr>
              <a:t>Created by an application, handed over to the OS, passed to a network card (NIC), encoded, transmitted over a physical medium (copper, </a:t>
            </a:r>
            <a:r>
              <a:rPr lang="en-US" sz="2200" i="1" dirty="0" err="1">
                <a:solidFill>
                  <a:srgbClr val="000000"/>
                </a:solidFill>
                <a:cs typeface="Arial" panose="020B0604020202020204" pitchFamily="34" charset="0"/>
              </a:rPr>
              <a:t>fibre</a:t>
            </a:r>
            <a:r>
              <a:rPr lang="en-US" sz="2200" i="1" dirty="0">
                <a:solidFill>
                  <a:srgbClr val="000000"/>
                </a:solidFill>
                <a:cs typeface="Arial" panose="020B0604020202020204" pitchFamily="34" charset="0"/>
              </a:rPr>
              <a:t>, air), received by an intermediate device (switch, router), analyzed, retransmitted over another medium, etc.</a:t>
            </a:r>
          </a:p>
          <a:p>
            <a:pPr lvl="1" algn="l" rtl="0">
              <a:lnSpc>
                <a:spcPct val="97000"/>
              </a:lnSpc>
              <a:spcAft>
                <a:spcPts val="1038"/>
              </a:spcAft>
              <a:buSzPct val="75000"/>
              <a:buFont typeface="Symbol" panose="05050102010706020507" pitchFamily="18" charset="2"/>
              <a:buChar char=""/>
            </a:pPr>
            <a:r>
              <a:rPr lang="en-US" sz="2200" dirty="0">
                <a:solidFill>
                  <a:srgbClr val="000000"/>
                </a:solidFill>
                <a:cs typeface="Arial" panose="020B0604020202020204" pitchFamily="34" charset="0"/>
              </a:rPr>
              <a:t>The most common measurement uses </a:t>
            </a:r>
            <a:r>
              <a:rPr lang="en-US" sz="2200" i="1" dirty="0">
                <a:solidFill>
                  <a:srgbClr val="000000"/>
                </a:solidFill>
                <a:cs typeface="Arial" panose="020B0604020202020204" pitchFamily="34" charset="0"/>
              </a:rPr>
              <a:t>ping</a:t>
            </a:r>
            <a:r>
              <a:rPr lang="en-US" sz="2200" dirty="0">
                <a:solidFill>
                  <a:srgbClr val="000000"/>
                </a:solidFill>
                <a:cs typeface="Arial" panose="020B0604020202020204" pitchFamily="34" charset="0"/>
              </a:rPr>
              <a:t> for total round-trip-time (RTT).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Lect12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275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000000"/>
                </a:solidFill>
                <a:cs typeface="Arial" panose="020B0604020202020204" pitchFamily="34" charset="0"/>
              </a:rPr>
              <a:t>Types of Delay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93000"/>
              </a:lnSpc>
              <a:spcAft>
                <a:spcPts val="1288"/>
              </a:spcAft>
              <a:buSzPct val="45000"/>
            </a:pPr>
            <a:r>
              <a:rPr lang="en-US" sz="3200" b="1" dirty="0">
                <a:solidFill>
                  <a:srgbClr val="000000"/>
                </a:solidFill>
                <a:cs typeface="Arial" panose="020B0604020202020204" pitchFamily="34" charset="0"/>
              </a:rPr>
              <a:t>Causes of end-to-end delay:</a:t>
            </a:r>
          </a:p>
          <a:p>
            <a:pPr lvl="2" algn="l" rtl="0">
              <a:lnSpc>
                <a:spcPct val="99000"/>
              </a:lnSpc>
              <a:spcAft>
                <a:spcPts val="775"/>
              </a:spcAft>
              <a:buSzPct val="45000"/>
              <a:buFont typeface="Wingdings" panose="05000000000000000000" pitchFamily="2" charset="2"/>
              <a:buChar char=""/>
            </a:pPr>
            <a:r>
              <a:rPr lang="en-US" dirty="0">
                <a:solidFill>
                  <a:srgbClr val="000000"/>
                </a:solidFill>
                <a:cs typeface="Arial" panose="020B0604020202020204" pitchFamily="34" charset="0"/>
              </a:rPr>
              <a:t>Processor delays</a:t>
            </a:r>
          </a:p>
          <a:p>
            <a:pPr lvl="2" algn="l" rtl="0">
              <a:lnSpc>
                <a:spcPct val="99000"/>
              </a:lnSpc>
              <a:spcAft>
                <a:spcPts val="775"/>
              </a:spcAft>
              <a:buSzPct val="45000"/>
              <a:buFont typeface="Wingdings" panose="05000000000000000000" pitchFamily="2" charset="2"/>
              <a:buChar char=""/>
            </a:pPr>
            <a:r>
              <a:rPr lang="en-US" dirty="0">
                <a:solidFill>
                  <a:srgbClr val="000000"/>
                </a:solidFill>
                <a:cs typeface="Arial" panose="020B0604020202020204" pitchFamily="34" charset="0"/>
              </a:rPr>
              <a:t>Buffer delays</a:t>
            </a:r>
          </a:p>
          <a:p>
            <a:pPr lvl="2" algn="l" rtl="0">
              <a:lnSpc>
                <a:spcPct val="99000"/>
              </a:lnSpc>
              <a:spcAft>
                <a:spcPts val="775"/>
              </a:spcAft>
              <a:buSzPct val="45000"/>
              <a:buFont typeface="Wingdings" panose="05000000000000000000" pitchFamily="2" charset="2"/>
              <a:buChar char=""/>
            </a:pPr>
            <a:r>
              <a:rPr lang="en-US" dirty="0">
                <a:solidFill>
                  <a:srgbClr val="000000"/>
                </a:solidFill>
                <a:cs typeface="Arial" panose="020B0604020202020204" pitchFamily="34" charset="0"/>
              </a:rPr>
              <a:t>Transmission delays</a:t>
            </a:r>
          </a:p>
          <a:p>
            <a:pPr lvl="2" algn="l" rtl="0">
              <a:lnSpc>
                <a:spcPct val="99000"/>
              </a:lnSpc>
              <a:spcAft>
                <a:spcPts val="775"/>
              </a:spcAft>
              <a:buSzPct val="45000"/>
              <a:buFont typeface="Wingdings" panose="05000000000000000000" pitchFamily="2" charset="2"/>
              <a:buChar char=""/>
            </a:pPr>
            <a:r>
              <a:rPr lang="en-US" dirty="0">
                <a:solidFill>
                  <a:srgbClr val="000000"/>
                </a:solidFill>
                <a:cs typeface="Arial" panose="020B0604020202020204" pitchFamily="34" charset="0"/>
              </a:rPr>
              <a:t>Propagation delays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11/19/2015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Lect12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877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EDF122C878F5448B8FFEAD953BC777" ma:contentTypeVersion="0" ma:contentTypeDescription="Create a new document." ma:contentTypeScope="" ma:versionID="6ea09659bca41ea10aa76cd94e3595e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87615B5-CDC3-465D-9CFE-CE9A181BC8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6F9944E-8844-4C9D-AADE-46CDD67822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C18FC16-279A-4132-9306-55BADA0129B4}">
  <ds:schemaRefs>
    <ds:schemaRef ds:uri="http://www.w3.org/XML/1998/namespace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1666</TotalTime>
  <Words>571</Words>
  <Application>Microsoft Office PowerPoint</Application>
  <PresentationFormat>On-screen Show (4:3)</PresentationFormat>
  <Paragraphs>115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Apothecary</vt:lpstr>
      <vt:lpstr>net301</vt:lpstr>
      <vt:lpstr>Network Performance</vt:lpstr>
      <vt:lpstr>Metrics</vt:lpstr>
      <vt:lpstr>Metrics</vt:lpstr>
      <vt:lpstr>Performance measures</vt:lpstr>
      <vt:lpstr>Performance measures</vt:lpstr>
      <vt:lpstr>Performance measures</vt:lpstr>
      <vt:lpstr>End-to-end Delay</vt:lpstr>
      <vt:lpstr>Types of Delay</vt:lpstr>
      <vt:lpstr>Processing Delay</vt:lpstr>
      <vt:lpstr>Queuing Delay</vt:lpstr>
      <vt:lpstr>Transmission Delay</vt:lpstr>
      <vt:lpstr>Propagation Delay</vt:lpstr>
      <vt:lpstr>Packet Loss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CT1303 LAN</dc:title>
  <dc:creator>Rehab</dc:creator>
  <cp:lastModifiedBy>USER</cp:lastModifiedBy>
  <cp:revision>28</cp:revision>
  <dcterms:created xsi:type="dcterms:W3CDTF">2006-08-16T00:00:00Z</dcterms:created>
  <dcterms:modified xsi:type="dcterms:W3CDTF">2017-11-10T12:54:08Z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0x0101004AEDF122C878F5448B8FFEAD953BC777</vt:lpwstr>
  </property>
</Properties>
</file>