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0" autoAdjust="0"/>
    <p:restoredTop sz="94660"/>
  </p:normalViewPr>
  <p:slideViewPr>
    <p:cSldViewPr>
      <p:cViewPr>
        <p:scale>
          <a:sx n="67" d="100"/>
          <a:sy n="67" d="100"/>
        </p:scale>
        <p:origin x="132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0A373-0AE5-47B5-8911-0AD09142C284}" type="datetimeFigureOut">
              <a:rPr lang="en-US" smtClean="0"/>
              <a:t>11/15/2015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75809-1188-4B74-AD74-24565A40D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8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75809-1188-4B74-AD74-24565A40D0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15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75809-1188-4B74-AD74-24565A40D05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12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net301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Base T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2 pairs of UTP- CAT3</a:t>
            </a:r>
          </a:p>
          <a:p>
            <a:pPr algn="l" rtl="0"/>
            <a:r>
              <a:rPr lang="en-US" dirty="0" smtClean="0"/>
              <a:t>100 m without repeaters.</a:t>
            </a:r>
          </a:p>
          <a:p>
            <a:pPr algn="l" rtl="0"/>
            <a:r>
              <a:rPr lang="en-US" dirty="0" smtClean="0"/>
              <a:t>Hub used to connect devices.</a:t>
            </a:r>
          </a:p>
          <a:p>
            <a:pPr algn="l" rtl="0"/>
            <a:r>
              <a:rPr lang="en-US" dirty="0" smtClean="0"/>
              <a:t>Star topology</a:t>
            </a:r>
          </a:p>
          <a:p>
            <a:pPr algn="l" rtl="0"/>
            <a:r>
              <a:rPr lang="en-US" dirty="0" smtClean="0"/>
              <a:t>RG-45</a:t>
            </a:r>
          </a:p>
          <a:p>
            <a:pPr algn="l" rtl="0"/>
            <a:r>
              <a:rPr lang="en-US" dirty="0" smtClean="0"/>
              <a:t>Hub can have AUI</a:t>
            </a:r>
            <a:r>
              <a:rPr lang="en-US" dirty="0" smtClean="0"/>
              <a:t>, BNC </a:t>
            </a:r>
            <a:r>
              <a:rPr lang="en-US" dirty="0" smtClean="0"/>
              <a:t>ports for coaxial cables.</a:t>
            </a:r>
          </a:p>
          <a:p>
            <a:pPr algn="l" rtl="0"/>
            <a:r>
              <a:rPr lang="en-US" dirty="0" smtClean="0"/>
              <a:t>Signal: digital, Manchester encoding.</a:t>
            </a:r>
          </a:p>
          <a:p>
            <a:pPr algn="l" rtl="0"/>
            <a:r>
              <a:rPr lang="en-US" dirty="0" smtClean="0"/>
              <a:t>Maximum hubs can be used to connect 2 PCs are 4 hubs + 5 cables.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Base T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NIC is inside devices; RG-45 ports.</a:t>
            </a:r>
          </a:p>
          <a:p>
            <a:pPr algn="l" rtl="0"/>
            <a:r>
              <a:rPr lang="en-US" dirty="0" smtClean="0"/>
              <a:t>Twisted pair cables.</a:t>
            </a:r>
          </a:p>
          <a:p>
            <a:pPr algn="l" rtl="0"/>
            <a:r>
              <a:rPr lang="en-US" dirty="0" smtClean="0"/>
              <a:t>NIC is responsible for sensing + transmission + collision detection.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1895" t="50000" r="23902" b="14583"/>
          <a:stretch>
            <a:fillRect/>
          </a:stretch>
        </p:blipFill>
        <p:spPr bwMode="auto">
          <a:xfrm>
            <a:off x="1600200" y="3369733"/>
            <a:ext cx="5410200" cy="340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Base FP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Pair of Fiber Optics. </a:t>
            </a:r>
          </a:p>
          <a:p>
            <a:pPr algn="l" rtl="0"/>
            <a:r>
              <a:rPr lang="en-US" dirty="0" smtClean="0"/>
              <a:t>Star topology.</a:t>
            </a:r>
          </a:p>
          <a:p>
            <a:pPr algn="l" rtl="0"/>
            <a:r>
              <a:rPr lang="en-US" dirty="0" smtClean="0"/>
              <a:t>1 km for each part of network.</a:t>
            </a:r>
          </a:p>
          <a:p>
            <a:pPr algn="l" rtl="0"/>
            <a:r>
              <a:rPr lang="en-US" dirty="0" smtClean="0"/>
              <a:t>Analog signal.</a:t>
            </a:r>
          </a:p>
          <a:p>
            <a:pPr algn="l" rtl="0"/>
            <a:r>
              <a:rPr lang="en-US" dirty="0" smtClean="0"/>
              <a:t>Encoding the digital signal by Manchester to light signal turning on and off depends on the transmitted bit (0,1).</a:t>
            </a:r>
          </a:p>
          <a:p>
            <a:pPr algn="l" rtl="0"/>
            <a:r>
              <a:rPr lang="en-US" dirty="0" smtClean="0"/>
              <a:t>33 devices can be connected to each part of network.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16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Ethernet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100 Base T4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100 Base TX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100 Base FX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70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Fast Ethernet: 100 Base T4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4 pairs of twisted pairs: 3 pairs for sending and receiving data, 1 pair for detecting collisions.</a:t>
            </a:r>
          </a:p>
          <a:p>
            <a:pPr algn="l" rtl="0"/>
            <a:r>
              <a:rPr lang="en-US" dirty="0" smtClean="0"/>
              <a:t>Transmission rate on each pair: 100/3=33.3 Mbps</a:t>
            </a:r>
          </a:p>
          <a:p>
            <a:pPr algn="l" rtl="0"/>
            <a:r>
              <a:rPr lang="en-US" dirty="0" smtClean="0"/>
              <a:t>Digital signal, NRZ </a:t>
            </a:r>
            <a:r>
              <a:rPr lang="en-US" dirty="0" smtClean="0"/>
              <a:t>~ 8B6T</a:t>
            </a:r>
          </a:p>
          <a:p>
            <a:pPr algn="l" rtl="0"/>
            <a:r>
              <a:rPr lang="en-US" dirty="0" smtClean="0"/>
              <a:t>8 bit\6T (Ternary):</a:t>
            </a:r>
          </a:p>
          <a:p>
            <a:pPr lvl="1" algn="l" rtl="0"/>
            <a:r>
              <a:rPr lang="en-US" dirty="0" smtClean="0"/>
              <a:t>Each </a:t>
            </a:r>
            <a:r>
              <a:rPr lang="en-US" dirty="0" smtClean="0"/>
              <a:t>8 bits transformed to a symbol of 6 symbols (0,+,-)</a:t>
            </a:r>
          </a:p>
          <a:p>
            <a:pPr algn="l" rtl="0"/>
            <a:r>
              <a:rPr lang="en-US" dirty="0" smtClean="0"/>
              <a:t>Maximum cable length: 100m</a:t>
            </a:r>
          </a:p>
          <a:p>
            <a:pPr algn="l" rtl="0"/>
            <a:r>
              <a:rPr lang="en-US" dirty="0" smtClean="0"/>
              <a:t>Star topology</a:t>
            </a:r>
          </a:p>
          <a:p>
            <a:pPr algn="l" rtl="0"/>
            <a:r>
              <a:rPr lang="en-US" dirty="0" smtClean="0"/>
              <a:t>Maximum network length: 200m</a:t>
            </a:r>
          </a:p>
          <a:p>
            <a:pPr algn="l" rtl="0"/>
            <a:r>
              <a:rPr lang="en-US" dirty="0" smtClean="0"/>
              <a:t>Devices: same as 10 Base T : hubs, NICs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20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Ethernet: 100 base 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Devices used: hubs, NIC</a:t>
            </a:r>
          </a:p>
          <a:p>
            <a:pPr algn="l" rtl="0"/>
            <a:r>
              <a:rPr lang="en-US" dirty="0" smtClean="0"/>
              <a:t>2 pairs of twisted pairs: 1 pair for sending, 1 for receiving data.</a:t>
            </a:r>
          </a:p>
          <a:p>
            <a:pPr algn="l" rtl="0"/>
            <a:r>
              <a:rPr lang="en-US" dirty="0" smtClean="0"/>
              <a:t>Maximum cable length: 100m</a:t>
            </a:r>
          </a:p>
          <a:p>
            <a:pPr algn="l" rtl="0"/>
            <a:r>
              <a:rPr lang="en-US" dirty="0" smtClean="0"/>
              <a:t>Maximum network length: 200m</a:t>
            </a:r>
          </a:p>
          <a:p>
            <a:pPr algn="l" rtl="0"/>
            <a:r>
              <a:rPr lang="en-US" dirty="0" smtClean="0"/>
              <a:t>Transmission media: UTP- Cat5 or STP</a:t>
            </a:r>
          </a:p>
          <a:p>
            <a:pPr algn="l" rtl="0"/>
            <a:r>
              <a:rPr lang="en-US" dirty="0" smtClean="0"/>
              <a:t>Digital signal, NTZ-I ~ 4B/5B ( to better detection errors, synchronization)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06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Ethernet : 100 Base FX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Ethernet + Fiber Optics</a:t>
            </a:r>
          </a:p>
          <a:p>
            <a:pPr algn="l" rtl="0"/>
            <a:r>
              <a:rPr lang="en-US" dirty="0" smtClean="0"/>
              <a:t>Light signal for digital data of type NRZ-I ~ 4B/5B</a:t>
            </a:r>
          </a:p>
          <a:p>
            <a:pPr algn="l" rtl="0"/>
            <a:r>
              <a:rPr lang="en-US" dirty="0" smtClean="0"/>
              <a:t>Pairs of Fiber Optics; 1 sending, 1 receiving</a:t>
            </a:r>
          </a:p>
          <a:p>
            <a:pPr algn="l" rtl="0"/>
            <a:r>
              <a:rPr lang="en-US" dirty="0" smtClean="0"/>
              <a:t>Maximum cable length: 100m.</a:t>
            </a:r>
          </a:p>
          <a:p>
            <a:pPr algn="l" rtl="0"/>
            <a:r>
              <a:rPr lang="en-US" dirty="0" smtClean="0"/>
              <a:t>Maximum network length: 400m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89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Giga Ethernet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Transmission rate: 1Gbps~1000Mbps.</a:t>
            </a:r>
          </a:p>
          <a:p>
            <a:pPr algn="l" rtl="0"/>
            <a:r>
              <a:rPr lang="en-US" dirty="0" smtClean="0"/>
              <a:t>CSMA/CD as a MAC protocol.</a:t>
            </a:r>
          </a:p>
          <a:p>
            <a:pPr algn="l" rtl="0"/>
            <a:r>
              <a:rPr lang="en-US" dirty="0" smtClean="0"/>
              <a:t>Star, tree topology.</a:t>
            </a:r>
          </a:p>
          <a:p>
            <a:pPr algn="l" rtl="0"/>
            <a:r>
              <a:rPr lang="en-US" dirty="0" smtClean="0"/>
              <a:t>Hub, switch to connect devices and servers.</a:t>
            </a:r>
          </a:p>
          <a:p>
            <a:pPr algn="l" rtl="0"/>
            <a:r>
              <a:rPr lang="en-US" dirty="0" smtClean="0"/>
              <a:t>Data frame is similar to Ethernet data frame but: </a:t>
            </a:r>
          </a:p>
          <a:p>
            <a:pPr lvl="1" algn="l" rtl="0"/>
            <a:r>
              <a:rPr lang="en-US" dirty="0" smtClean="0"/>
              <a:t>Minimum frame length: 4096 bit NOT 512 bit(64byte)</a:t>
            </a:r>
          </a:p>
          <a:p>
            <a:pPr algn="l" rtl="0"/>
            <a:r>
              <a:rPr lang="en-US" dirty="0" smtClean="0"/>
              <a:t>Digital signals; 8B/10B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53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Giga Ethernet standards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6166" t="12500" r="26166" b="37500"/>
          <a:stretch>
            <a:fillRect/>
          </a:stretch>
        </p:blipFill>
        <p:spPr bwMode="auto">
          <a:xfrm>
            <a:off x="1981200" y="1514060"/>
            <a:ext cx="5029200" cy="524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42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Giga Ethernet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1000 BASE SX: </a:t>
            </a:r>
          </a:p>
          <a:p>
            <a:pPr lvl="1" algn="l" rtl="0"/>
            <a:r>
              <a:rPr lang="en-US" dirty="0" smtClean="0"/>
              <a:t>Pair of Multimode Fiber Optics.</a:t>
            </a:r>
          </a:p>
          <a:p>
            <a:pPr lvl="1" algn="l" rtl="0"/>
            <a:r>
              <a:rPr lang="en-US" dirty="0" smtClean="0"/>
              <a:t>Maximum cable length: 275m ~ 62.5mm diameter, 500m ~ 50mm diameter.</a:t>
            </a:r>
          </a:p>
          <a:p>
            <a:pPr lvl="1" algn="l" rtl="0"/>
            <a:r>
              <a:rPr lang="en-US" dirty="0" smtClean="0"/>
              <a:t>Light signal.</a:t>
            </a:r>
          </a:p>
          <a:p>
            <a:pPr algn="l" rtl="0"/>
            <a:r>
              <a:rPr lang="en-US" dirty="0" smtClean="0"/>
              <a:t>1000 BASE CX</a:t>
            </a:r>
            <a:r>
              <a:rPr lang="en-US" dirty="0" smtClean="0"/>
              <a:t>:</a:t>
            </a:r>
            <a:endParaRPr lang="en-US" dirty="0" smtClean="0"/>
          </a:p>
          <a:p>
            <a:pPr lvl="1" algn="l" rtl="0"/>
            <a:r>
              <a:rPr lang="en-US" dirty="0" smtClean="0"/>
              <a:t>Maximum cable length : 25m.</a:t>
            </a:r>
          </a:p>
          <a:p>
            <a:pPr algn="l" rtl="0"/>
            <a:r>
              <a:rPr lang="en-US" dirty="0" smtClean="0"/>
              <a:t>1000 BASE T:</a:t>
            </a:r>
          </a:p>
          <a:p>
            <a:pPr lvl="1" algn="l" rtl="0"/>
            <a:r>
              <a:rPr lang="en-US" dirty="0" smtClean="0"/>
              <a:t>4 pairs of UTP-Cat5, 100m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6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LAN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Ethernet LAN (by Xerox):</a:t>
            </a:r>
          </a:p>
          <a:p>
            <a:pPr lvl="1" algn="l" rtl="0"/>
            <a:r>
              <a:rPr lang="en-US" dirty="0" smtClean="0"/>
              <a:t>Topology: Bus</a:t>
            </a:r>
          </a:p>
          <a:p>
            <a:pPr lvl="1" algn="l" rtl="0"/>
            <a:r>
              <a:rPr lang="en-US" dirty="0" smtClean="0"/>
              <a:t>Transmission Media: Thick Coaxial Cable.</a:t>
            </a:r>
          </a:p>
          <a:p>
            <a:pPr lvl="1" algn="l" rtl="0"/>
            <a:r>
              <a:rPr lang="en-US" dirty="0" smtClean="0"/>
              <a:t>Signal: Digital.</a:t>
            </a:r>
          </a:p>
          <a:p>
            <a:pPr lvl="1" algn="l" rtl="0"/>
            <a:r>
              <a:rPr lang="en-US" dirty="0" smtClean="0"/>
              <a:t>Encoding Technique: Manchester.</a:t>
            </a:r>
          </a:p>
          <a:p>
            <a:pPr lvl="1" algn="l" rtl="0"/>
            <a:r>
              <a:rPr lang="en-US" dirty="0" smtClean="0"/>
              <a:t>Devices used: </a:t>
            </a:r>
          </a:p>
          <a:p>
            <a:pPr lvl="2" algn="l" rtl="0"/>
            <a:r>
              <a:rPr lang="en-US" dirty="0" smtClean="0"/>
              <a:t>Transceiver:</a:t>
            </a:r>
          </a:p>
          <a:p>
            <a:pPr lvl="3" algn="l" rtl="0"/>
            <a:r>
              <a:rPr lang="en-US" dirty="0" smtClean="0"/>
              <a:t>To manage the access to the channel</a:t>
            </a:r>
          </a:p>
          <a:p>
            <a:pPr lvl="3" algn="l" rtl="0"/>
            <a:r>
              <a:rPr lang="en-US" dirty="0" smtClean="0"/>
              <a:t>Has MAC protocols (CSMA/CD)</a:t>
            </a:r>
          </a:p>
          <a:p>
            <a:pPr lvl="3" algn="l" rtl="0"/>
            <a:r>
              <a:rPr lang="en-US" dirty="0" smtClean="0"/>
              <a:t>External device ( out of the PC)</a:t>
            </a:r>
          </a:p>
          <a:p>
            <a:pPr lvl="3" algn="l" rtl="0"/>
            <a:r>
              <a:rPr lang="en-US" dirty="0" smtClean="0"/>
              <a:t>Connect the coaxial cable.</a:t>
            </a:r>
          </a:p>
          <a:p>
            <a:pPr lvl="1"/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passing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IEEE 802.5 standards has been developed to specify some standards for </a:t>
            </a:r>
            <a:r>
              <a:rPr lang="en-US" b="1" u="sng" dirty="0" smtClean="0">
                <a:solidFill>
                  <a:srgbClr val="FF0000"/>
                </a:solidFill>
              </a:rPr>
              <a:t>Ring Topology networks </a:t>
            </a:r>
            <a:r>
              <a:rPr lang="en-US" dirty="0" smtClean="0"/>
              <a:t>that used </a:t>
            </a:r>
            <a:r>
              <a:rPr lang="en-US" b="1" dirty="0" smtClean="0">
                <a:solidFill>
                  <a:srgbClr val="FF0000"/>
                </a:solidFill>
              </a:rPr>
              <a:t>Token Passing Protocol </a:t>
            </a:r>
            <a:r>
              <a:rPr lang="en-US" dirty="0" smtClean="0"/>
              <a:t>as its main MAC protocol.</a:t>
            </a:r>
          </a:p>
          <a:p>
            <a:pPr algn="l" rtl="0"/>
            <a:r>
              <a:rPr lang="en-US" dirty="0" smtClean="0"/>
              <a:t>It can be used also in </a:t>
            </a:r>
            <a:r>
              <a:rPr lang="en-US" b="1" u="sng" dirty="0" smtClean="0">
                <a:solidFill>
                  <a:srgbClr val="FF0000"/>
                </a:solidFill>
              </a:rPr>
              <a:t>Star topology network </a:t>
            </a:r>
            <a:r>
              <a:rPr lang="en-US" dirty="0" smtClean="0"/>
              <a:t>that has MAU Medium Access Unit to connect devices, but logically works as Ring design by passing </a:t>
            </a:r>
            <a:r>
              <a:rPr lang="en-US" b="1" dirty="0" smtClean="0">
                <a:solidFill>
                  <a:srgbClr val="00B050"/>
                </a:solidFill>
              </a:rPr>
              <a:t>Token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It differs that Ethernet with the data frame fields and its contents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09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passing standards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839" t="56250" r="7513" b="6250"/>
          <a:stretch>
            <a:fillRect/>
          </a:stretch>
        </p:blipFill>
        <p:spPr bwMode="auto">
          <a:xfrm>
            <a:off x="762000" y="1828800"/>
            <a:ext cx="7772400" cy="383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225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passing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Starting Delimiter </a:t>
            </a:r>
            <a:r>
              <a:rPr lang="en-US" b="1" dirty="0" smtClean="0"/>
              <a:t>SD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Jk0jk000( </a:t>
            </a:r>
            <a:r>
              <a:rPr lang="en-US" dirty="0" err="1" smtClean="0"/>
              <a:t>j,k</a:t>
            </a:r>
            <a:r>
              <a:rPr lang="en-US" dirty="0" smtClean="0"/>
              <a:t>) is used to define starting of frame.</a:t>
            </a:r>
          </a:p>
          <a:p>
            <a:pPr algn="l" rtl="0"/>
            <a:r>
              <a:rPr lang="en-US" dirty="0" smtClean="0"/>
              <a:t>Access Control </a:t>
            </a:r>
            <a:r>
              <a:rPr lang="en-US" b="1" dirty="0" smtClean="0"/>
              <a:t>AC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Manage accessing channel among devices and nodes.</a:t>
            </a:r>
          </a:p>
          <a:p>
            <a:pPr algn="l" rtl="0"/>
            <a:r>
              <a:rPr lang="en-US" dirty="0" smtClean="0"/>
              <a:t>Frame Control </a:t>
            </a:r>
            <a:r>
              <a:rPr lang="en-US" b="1" dirty="0" smtClean="0"/>
              <a:t>FC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To exchange commands to control channel access.</a:t>
            </a:r>
          </a:p>
          <a:p>
            <a:pPr algn="l" rtl="0"/>
            <a:r>
              <a:rPr lang="en-US" dirty="0" smtClean="0"/>
              <a:t>Destination, Sender Address.</a:t>
            </a:r>
          </a:p>
          <a:p>
            <a:pPr lvl="1" algn="l" rtl="0"/>
            <a:r>
              <a:rPr lang="en-US" dirty="0" smtClean="0"/>
              <a:t>48 bit </a:t>
            </a:r>
          </a:p>
          <a:p>
            <a:pPr lvl="1" algn="l" rtl="0"/>
            <a:r>
              <a:rPr lang="en-US" dirty="0" smtClean="0"/>
              <a:t>Physical address, by </a:t>
            </a:r>
            <a:r>
              <a:rPr lang="en-US" dirty="0" err="1" smtClean="0"/>
              <a:t>manifacturer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165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passing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field:</a:t>
            </a:r>
          </a:p>
          <a:p>
            <a:pPr lvl="1" algn="l" rtl="0"/>
            <a:r>
              <a:rPr lang="en-US" dirty="0" smtClean="0"/>
              <a:t>Data, control commands.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Frame Check Sequence </a:t>
            </a:r>
            <a:r>
              <a:rPr lang="en-US" b="1" dirty="0" smtClean="0"/>
              <a:t>FCS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Using CRC as an error detection method.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End Delimiter </a:t>
            </a:r>
            <a:r>
              <a:rPr lang="en-US" b="1" dirty="0" smtClean="0"/>
              <a:t>ED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Bits to till receiver that no data are coming next.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Frame Status:</a:t>
            </a:r>
          </a:p>
          <a:p>
            <a:pPr lvl="1" algn="l" rtl="0"/>
            <a:r>
              <a:rPr lang="en-US" dirty="0" smtClean="0"/>
              <a:t>If received or not.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1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 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l" rtl="0"/>
            <a:r>
              <a:rPr lang="en-US" sz="2400" dirty="0" smtClean="0"/>
              <a:t>Transceiver Cable:</a:t>
            </a:r>
          </a:p>
          <a:p>
            <a:pPr lvl="3" algn="l" rtl="0"/>
            <a:r>
              <a:rPr lang="en-US" sz="2000" dirty="0" smtClean="0"/>
              <a:t>DB-15 connector </a:t>
            </a:r>
            <a:r>
              <a:rPr lang="en-US" sz="2400" dirty="0" smtClean="0"/>
              <a:t>.</a:t>
            </a:r>
            <a:endParaRPr lang="en-US" sz="2000" dirty="0" smtClean="0"/>
          </a:p>
          <a:p>
            <a:pPr lvl="3" algn="l" rtl="0"/>
            <a:r>
              <a:rPr lang="en-US" sz="2000" dirty="0" smtClean="0"/>
              <a:t>Maximum length 50 m</a:t>
            </a:r>
          </a:p>
          <a:p>
            <a:pPr lvl="3" algn="l" rtl="0"/>
            <a:r>
              <a:rPr lang="en-US" sz="2000" dirty="0" smtClean="0"/>
              <a:t>Consists of 5 pairs of UTP; 2 pairs for sending and receiving  data, 2 pairs for controlling the data, 1 for voltage and electricity. </a:t>
            </a:r>
          </a:p>
          <a:p>
            <a:pPr lvl="2" algn="l" rtl="0"/>
            <a:r>
              <a:rPr lang="en-US" sz="2400" dirty="0" smtClean="0"/>
              <a:t>Controller:</a:t>
            </a:r>
          </a:p>
          <a:p>
            <a:pPr lvl="3" algn="l" rtl="0"/>
            <a:r>
              <a:rPr lang="en-US" sz="2000" dirty="0" smtClean="0"/>
              <a:t>To send controlling commands</a:t>
            </a:r>
          </a:p>
          <a:p>
            <a:pPr lvl="3" algn="l" rtl="0"/>
            <a:r>
              <a:rPr lang="en-US" sz="2000" dirty="0" smtClean="0"/>
              <a:t>Has Logical Link Control LLC protocol mechanism.</a:t>
            </a:r>
          </a:p>
          <a:p>
            <a:pPr lvl="3" algn="l" rtl="0"/>
            <a:r>
              <a:rPr lang="en-US" sz="2000" dirty="0" smtClean="0"/>
              <a:t>It is inside PC.</a:t>
            </a:r>
          </a:p>
          <a:p>
            <a:pPr lvl="3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 LAN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864" t="30367" r="12861" b="42408"/>
          <a:stretch>
            <a:fillRect/>
          </a:stretch>
        </p:blipFill>
        <p:spPr bwMode="auto">
          <a:xfrm>
            <a:off x="914400" y="2286000"/>
            <a:ext cx="7543800" cy="268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Base 5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Maximum network length: 500 m</a:t>
            </a:r>
          </a:p>
          <a:p>
            <a:pPr algn="l" rtl="0"/>
            <a:r>
              <a:rPr lang="en-US" dirty="0" smtClean="0"/>
              <a:t>Transmission media: Thick Coaxial RG-8</a:t>
            </a:r>
          </a:p>
          <a:p>
            <a:pPr algn="l" rtl="0"/>
            <a:r>
              <a:rPr lang="en-US" dirty="0" smtClean="0"/>
              <a:t>Topology: bus</a:t>
            </a:r>
          </a:p>
          <a:p>
            <a:pPr algn="l" rtl="0"/>
            <a:r>
              <a:rPr lang="en-US" dirty="0" smtClean="0"/>
              <a:t>Signal: digital, Manchester encoding</a:t>
            </a:r>
          </a:p>
          <a:p>
            <a:pPr algn="l" rtl="0"/>
            <a:r>
              <a:rPr lang="en-US" dirty="0" smtClean="0"/>
              <a:t>Devices used: </a:t>
            </a:r>
          </a:p>
          <a:p>
            <a:pPr lvl="1" algn="l" rtl="0"/>
            <a:r>
              <a:rPr lang="en-US" dirty="0" smtClean="0"/>
              <a:t>Medium Attached Unit </a:t>
            </a:r>
            <a:r>
              <a:rPr lang="en-US" b="1" dirty="0" smtClean="0"/>
              <a:t>MAU</a:t>
            </a:r>
            <a:r>
              <a:rPr lang="en-US" dirty="0" smtClean="0"/>
              <a:t> ~ Transceiver</a:t>
            </a:r>
          </a:p>
          <a:p>
            <a:pPr lvl="1" algn="l" rtl="0"/>
            <a:r>
              <a:rPr lang="en-US" dirty="0" smtClean="0"/>
              <a:t>Attached Unit Interface </a:t>
            </a:r>
            <a:r>
              <a:rPr lang="en-US" b="1" dirty="0" smtClean="0"/>
              <a:t>AUI</a:t>
            </a:r>
            <a:r>
              <a:rPr lang="en-US" dirty="0" smtClean="0"/>
              <a:t> ~ Transceiver Cable</a:t>
            </a:r>
          </a:p>
          <a:p>
            <a:pPr lvl="1" algn="l" rtl="0"/>
            <a:r>
              <a:rPr lang="en-US" dirty="0" smtClean="0"/>
              <a:t>Network Interface Card NIC:LLC protocols mechanisms , inside PCs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Base 2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Transceiver or MAU is embedded into NIC to control and connecting to channel.</a:t>
            </a:r>
          </a:p>
          <a:p>
            <a:pPr algn="l" rtl="0"/>
            <a:r>
              <a:rPr lang="en-US" dirty="0" smtClean="0"/>
              <a:t>Transmission media: thin Coaxial RG-58</a:t>
            </a:r>
          </a:p>
          <a:p>
            <a:pPr algn="l" rtl="0"/>
            <a:r>
              <a:rPr lang="en-US" dirty="0" smtClean="0"/>
              <a:t>Network length: 185m , repeaters can be used to extend network length.</a:t>
            </a:r>
          </a:p>
          <a:p>
            <a:pPr algn="l" rtl="0"/>
            <a:r>
              <a:rPr lang="en-US" dirty="0" smtClean="0"/>
              <a:t>Topology: bus</a:t>
            </a:r>
          </a:p>
          <a:p>
            <a:pPr algn="l" rtl="0"/>
            <a:r>
              <a:rPr lang="en-US" dirty="0" smtClean="0"/>
              <a:t>Signal: digital, Manchester encoding.</a:t>
            </a:r>
          </a:p>
          <a:p>
            <a:pPr algn="l" rtl="0"/>
            <a:r>
              <a:rPr lang="en-US" dirty="0" smtClean="0"/>
              <a:t>Devices used: cables, BNC-T , BNC connectors, NICs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Base 2 standards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4764" t="41233" r="15975" b="39335"/>
          <a:stretch/>
        </p:blipFill>
        <p:spPr bwMode="auto">
          <a:xfrm>
            <a:off x="584200" y="2133600"/>
            <a:ext cx="8102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Broad 36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Signal: analog NRZ encoding.</a:t>
            </a:r>
          </a:p>
          <a:p>
            <a:pPr algn="l" rtl="0"/>
            <a:r>
              <a:rPr lang="en-US" dirty="0" smtClean="0"/>
              <a:t>Topology: bus, tree</a:t>
            </a:r>
          </a:p>
          <a:p>
            <a:pPr algn="l" rtl="0"/>
            <a:r>
              <a:rPr lang="en-US" dirty="0" smtClean="0"/>
              <a:t>Network length: 1800 m, 3600m with repeaters. </a:t>
            </a:r>
          </a:p>
          <a:p>
            <a:pPr algn="l" rtl="0"/>
            <a:r>
              <a:rPr lang="en-US" dirty="0" smtClean="0"/>
              <a:t>100 devices can be connected in 1 cable</a:t>
            </a:r>
          </a:p>
          <a:p>
            <a:pPr algn="l" rtl="0"/>
            <a:r>
              <a:rPr lang="en-US" dirty="0" smtClean="0"/>
              <a:t>Pair of cables: sending, receiving cable, or 1 cable and dividing frequency bandwidth to sending and receiving parts.</a:t>
            </a:r>
          </a:p>
          <a:p>
            <a:pPr algn="l" rtl="0"/>
            <a:r>
              <a:rPr lang="en-US" dirty="0" smtClean="0"/>
              <a:t>TV. Cables can be used.</a:t>
            </a:r>
          </a:p>
          <a:p>
            <a:pPr algn="l" rtl="0"/>
            <a:r>
              <a:rPr lang="en-US" dirty="0" smtClean="0"/>
              <a:t>Network can be used for T.V broadcast + LAN</a:t>
            </a:r>
          </a:p>
          <a:p>
            <a:pPr algn="l" rtl="0"/>
            <a:r>
              <a:rPr lang="en-US" dirty="0" smtClean="0"/>
              <a:t>devices: used: </a:t>
            </a:r>
          </a:p>
          <a:p>
            <a:pPr lvl="1" algn="l" rtl="0"/>
            <a:r>
              <a:rPr lang="en-US" dirty="0" smtClean="0"/>
              <a:t>Head End: in top of network to transmit signals from sending cable to receiving cable</a:t>
            </a:r>
          </a:p>
          <a:p>
            <a:pPr lvl="1" algn="l" rtl="0"/>
            <a:r>
              <a:rPr lang="en-US" dirty="0" smtClean="0"/>
              <a:t>Modems: module signals .</a:t>
            </a:r>
          </a:p>
          <a:p>
            <a:pPr lvl="1" algn="l" rtl="0"/>
            <a:r>
              <a:rPr lang="en-US" dirty="0" smtClean="0"/>
              <a:t>NIC: CSMA/CD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Broad 36 standards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457" t="24959" r="20457" b="27874"/>
          <a:stretch>
            <a:fillRect/>
          </a:stretch>
        </p:blipFill>
        <p:spPr bwMode="auto">
          <a:xfrm>
            <a:off x="1447800" y="1453661"/>
            <a:ext cx="6629400" cy="509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11/16/2015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Lect11              301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370644-6E2A-46E1-B966-56E59D9995B3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22D1808-AA07-4176-B9E7-95E0BE3E89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748599-91D7-445E-A978-795B30BA45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1352</TotalTime>
  <Words>1045</Words>
  <Application>Microsoft Office PowerPoint</Application>
  <PresentationFormat>On-screen Show (4:3)</PresentationFormat>
  <Paragraphs>220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Book Antiqua</vt:lpstr>
      <vt:lpstr>Calibri</vt:lpstr>
      <vt:lpstr>Century Gothic</vt:lpstr>
      <vt:lpstr>Apothecary</vt:lpstr>
      <vt:lpstr>net301</vt:lpstr>
      <vt:lpstr>IEEE LAN standards</vt:lpstr>
      <vt:lpstr>Ethernet LAN</vt:lpstr>
      <vt:lpstr>Ethernet LAN</vt:lpstr>
      <vt:lpstr>10 Base 5 standards</vt:lpstr>
      <vt:lpstr>10 Base 2 standards</vt:lpstr>
      <vt:lpstr>10 Base 2 standards</vt:lpstr>
      <vt:lpstr>10 Broad 36 standards</vt:lpstr>
      <vt:lpstr>10 Broad 36 standards</vt:lpstr>
      <vt:lpstr>10 Base T standards</vt:lpstr>
      <vt:lpstr>10 Base T standards</vt:lpstr>
      <vt:lpstr>10 Base FP standards</vt:lpstr>
      <vt:lpstr>Fast Ethernet standards</vt:lpstr>
      <vt:lpstr>Fast Ethernet: 100 Base T4</vt:lpstr>
      <vt:lpstr>Fast Ethernet: 100 base TX</vt:lpstr>
      <vt:lpstr>Fast Ethernet : 100 Base FX</vt:lpstr>
      <vt:lpstr>Giga Ethernet standards</vt:lpstr>
      <vt:lpstr>Giga Ethernet standards </vt:lpstr>
      <vt:lpstr>Giga Ethernet standards </vt:lpstr>
      <vt:lpstr>Token passing standards</vt:lpstr>
      <vt:lpstr>Token passing standards</vt:lpstr>
      <vt:lpstr>Token passing standards</vt:lpstr>
      <vt:lpstr>Token passing standards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Ashwaq</cp:lastModifiedBy>
  <cp:revision>17</cp:revision>
  <dcterms:created xsi:type="dcterms:W3CDTF">2006-08-16T00:00:00Z</dcterms:created>
  <dcterms:modified xsi:type="dcterms:W3CDTF">2015-11-16T05:55:01Z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