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67" r:id="rId5"/>
    <p:sldId id="268" r:id="rId6"/>
    <p:sldId id="270" r:id="rId7"/>
    <p:sldId id="269" r:id="rId8"/>
    <p:sldId id="272" r:id="rId9"/>
    <p:sldId id="273" r:id="rId10"/>
    <p:sldId id="274" r:id="rId11"/>
    <p:sldId id="275" r:id="rId12"/>
    <p:sldId id="271" r:id="rId13"/>
    <p:sldId id="276" r:id="rId14"/>
    <p:sldId id="277" r:id="rId15"/>
    <p:sldId id="256" r:id="rId16"/>
    <p:sldId id="259" r:id="rId17"/>
    <p:sldId id="260" r:id="rId18"/>
    <p:sldId id="261" r:id="rId19"/>
    <p:sldId id="263" r:id="rId20"/>
    <p:sldId id="265" r:id="rId21"/>
    <p:sldId id="266" r:id="rId22"/>
    <p:sldId id="278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3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9AB8B32-8084-4096-859D-2165AE03886C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B8B32-8084-4096-859D-2165AE03886C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9AB8B32-8084-4096-859D-2165AE03886C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B8B32-8084-4096-859D-2165AE03886C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B8B32-8084-4096-859D-2165AE03886C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9AB8B32-8084-4096-859D-2165AE03886C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9AB8B32-8084-4096-859D-2165AE03886C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B8B32-8084-4096-859D-2165AE03886C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B8B32-8084-4096-859D-2165AE03886C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B8B32-8084-4096-859D-2165AE03886C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9AB8B32-8084-4096-859D-2165AE03886C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9AB8B32-8084-4096-859D-2165AE03886C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Inheritance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CT1513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Create class called box inherits from rectangle having the following: </a:t>
            </a:r>
          </a:p>
          <a:p>
            <a:r>
              <a:rPr lang="en-US" dirty="0" smtClean="0"/>
              <a:t>Private height  ,, </a:t>
            </a:r>
            <a:r>
              <a:rPr lang="en-US" dirty="0" err="1" smtClean="0"/>
              <a:t>ge_height</a:t>
            </a:r>
            <a:r>
              <a:rPr lang="en-US" dirty="0" smtClean="0"/>
              <a:t>()</a:t>
            </a:r>
          </a:p>
          <a:p>
            <a:r>
              <a:rPr lang="en-US" dirty="0" smtClean="0"/>
              <a:t>Default constructor and copy constructor to set</a:t>
            </a:r>
          </a:p>
          <a:p>
            <a:r>
              <a:rPr lang="en-US" dirty="0" err="1" smtClean="0"/>
              <a:t>Setdimension</a:t>
            </a:r>
            <a:r>
              <a:rPr lang="en-US" dirty="0" smtClean="0"/>
              <a:t>();</a:t>
            </a:r>
          </a:p>
          <a:p>
            <a:r>
              <a:rPr lang="en-US" dirty="0" smtClean="0"/>
              <a:t>Area();//2*L*W + L * H +W* H </a:t>
            </a:r>
          </a:p>
          <a:p>
            <a:r>
              <a:rPr lang="en-US" dirty="0" smtClean="0"/>
              <a:t>Print();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8424936" cy="504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Polymorphism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CT1513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polymorphism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t="42859"/>
          <a:stretch>
            <a:fillRect/>
          </a:stretch>
        </p:blipFill>
        <p:spPr bwMode="auto">
          <a:xfrm>
            <a:off x="611560" y="1556792"/>
            <a:ext cx="8124825" cy="345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E057F3-C6DF-4D6D-9BE6-D455D839CB2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Static Binding Vs. Dynamic Binding</a:t>
            </a:r>
            <a:endParaRPr lang="en-US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E057F3-C6DF-4D6D-9BE6-D455D839CB2F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4377" t="15186" r="5283" b="16474"/>
          <a:stretch>
            <a:fillRect/>
          </a:stretch>
        </p:blipFill>
        <p:spPr bwMode="auto">
          <a:xfrm>
            <a:off x="0" y="2636912"/>
            <a:ext cx="9144000" cy="1252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05064"/>
            <a:ext cx="8280920" cy="2292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0" y="1628800"/>
            <a:ext cx="9144000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Binding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means associating a method definition with its invocation</a:t>
            </a:r>
            <a:endParaRPr lang="ar-SA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419872" y="3501008"/>
            <a:ext cx="396044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ambria" pitchFamily="18" charset="0"/>
              </a:rPr>
              <a:t>It can be also called </a:t>
            </a:r>
            <a:r>
              <a:rPr lang="en-US" sz="2000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early binding</a:t>
            </a:r>
            <a:endParaRPr lang="ar-SA" sz="2000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E057F3-C6DF-4D6D-9BE6-D455D839CB2F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637" y="0"/>
            <a:ext cx="8210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E057F3-C6DF-4D6D-9BE6-D455D839CB2F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13253" r="26709" b="9639"/>
          <a:stretch>
            <a:fillRect/>
          </a:stretch>
        </p:blipFill>
        <p:spPr bwMode="auto">
          <a:xfrm>
            <a:off x="0" y="188640"/>
            <a:ext cx="449999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131840" y="980728"/>
            <a:ext cx="1080120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3131840" y="1772816"/>
            <a:ext cx="1080120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3131840" y="2564904"/>
            <a:ext cx="1080120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3131840" y="3645024"/>
            <a:ext cx="1080120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20205" t="15398" r="28283" b="5045"/>
          <a:stretch>
            <a:fillRect/>
          </a:stretch>
        </p:blipFill>
        <p:spPr bwMode="auto">
          <a:xfrm>
            <a:off x="4499992" y="260648"/>
            <a:ext cx="4479197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 !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A </a:t>
            </a:r>
            <a:r>
              <a:rPr lang="en-US" dirty="0" err="1" smtClean="0"/>
              <a:t>refrence</a:t>
            </a:r>
            <a:r>
              <a:rPr lang="en-US" dirty="0" smtClean="0"/>
              <a:t> variable from a class A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ref;</a:t>
            </a:r>
          </a:p>
          <a:p>
            <a:pPr>
              <a:buNone/>
            </a:pPr>
            <a:r>
              <a:rPr lang="en-US" dirty="0" smtClean="0"/>
              <a:t>Can point to an object of class B</a:t>
            </a:r>
          </a:p>
          <a:p>
            <a:pPr>
              <a:buNone/>
            </a:pPr>
            <a:r>
              <a:rPr lang="en-US" dirty="0" smtClean="0"/>
              <a:t> as well as an object of class C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ref </a:t>
            </a:r>
            <a:r>
              <a:rPr lang="en-US" dirty="0" smtClean="0"/>
              <a:t>= new A();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ref </a:t>
            </a:r>
            <a:r>
              <a:rPr lang="en-US" dirty="0" smtClean="0"/>
              <a:t>= </a:t>
            </a:r>
            <a:r>
              <a:rPr lang="en-US" dirty="0" smtClean="0"/>
              <a:t>new </a:t>
            </a:r>
            <a:r>
              <a:rPr lang="en-US" dirty="0" smtClean="0"/>
              <a:t>B();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ref </a:t>
            </a:r>
            <a:r>
              <a:rPr lang="en-US" dirty="0" smtClean="0"/>
              <a:t>= </a:t>
            </a:r>
            <a:r>
              <a:rPr lang="en-US" dirty="0" smtClean="0"/>
              <a:t>new C</a:t>
            </a:r>
            <a:r>
              <a:rPr lang="en-US" dirty="0" smtClean="0"/>
              <a:t>();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6588224" y="332656"/>
            <a:ext cx="144016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600" dirty="0" smtClean="0"/>
              <a:t>A</a:t>
            </a:r>
            <a:endParaRPr lang="ar-SA" sz="3600" dirty="0"/>
          </a:p>
        </p:txBody>
      </p:sp>
      <p:sp>
        <p:nvSpPr>
          <p:cNvPr id="5" name="Rectangle 4"/>
          <p:cNvSpPr/>
          <p:nvPr/>
        </p:nvSpPr>
        <p:spPr>
          <a:xfrm>
            <a:off x="6588224" y="2348880"/>
            <a:ext cx="144016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400" dirty="0" smtClean="0"/>
              <a:t>B</a:t>
            </a: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6660232" y="4365104"/>
            <a:ext cx="144016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000" dirty="0" smtClean="0"/>
              <a:t>C</a:t>
            </a:r>
            <a:endParaRPr lang="ar-SA" sz="4000" dirty="0"/>
          </a:p>
        </p:txBody>
      </p:sp>
      <p:cxnSp>
        <p:nvCxnSpPr>
          <p:cNvPr id="8" name="Straight Arrow Connector 7"/>
          <p:cNvCxnSpPr>
            <a:stCxn id="5" idx="0"/>
            <a:endCxn id="4" idx="2"/>
          </p:cNvCxnSpPr>
          <p:nvPr/>
        </p:nvCxnSpPr>
        <p:spPr>
          <a:xfrm rot="5400000" flipH="1" flipV="1">
            <a:off x="6840252" y="1880828"/>
            <a:ext cx="936104" cy="1588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0"/>
            <a:endCxn id="5" idx="2"/>
          </p:cNvCxnSpPr>
          <p:nvPr/>
        </p:nvCxnSpPr>
        <p:spPr>
          <a:xfrm rot="16200000" flipV="1">
            <a:off x="6876256" y="3861048"/>
            <a:ext cx="936104" cy="72008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E057F3-C6DF-4D6D-9BE6-D455D839CB2F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788024" y="1700808"/>
            <a:ext cx="1080120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100</a:t>
            </a:r>
            <a:endParaRPr lang="ar-SA" sz="24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88024" y="2636912"/>
            <a:ext cx="1080120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200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60032" y="3501008"/>
            <a:ext cx="1080120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300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32040" y="4797152"/>
            <a:ext cx="1080120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1000</a:t>
            </a: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 l="20205" t="15398" r="28283" b="5045"/>
          <a:stretch>
            <a:fillRect/>
          </a:stretch>
        </p:blipFill>
        <p:spPr bwMode="auto">
          <a:xfrm>
            <a:off x="5940152" y="620688"/>
            <a:ext cx="3016505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0768"/>
            <a:ext cx="3672408" cy="4363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>
          <a:xfrm>
            <a:off x="2771800" y="2348880"/>
            <a:ext cx="1728192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987824" y="3212976"/>
            <a:ext cx="1728192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987824" y="4149080"/>
            <a:ext cx="1728192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987824" y="5157192"/>
            <a:ext cx="1728192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-171400"/>
            <a:ext cx="8153400" cy="990600"/>
          </a:xfrm>
        </p:spPr>
        <p:txBody>
          <a:bodyPr/>
          <a:lstStyle/>
          <a:p>
            <a:r>
              <a:rPr lang="en-US" dirty="0" smtClean="0"/>
              <a:t>In same rectangle – box example </a:t>
            </a:r>
            <a:endParaRPr lang="ar-S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7920880" cy="63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Modifiers in inheritance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Private(-)</a:t>
            </a:r>
            <a:r>
              <a:rPr lang="en-US" dirty="0" smtClean="0"/>
              <a:t> data members and methods for a super class cant be  accessible to the subclass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Protected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(#) </a:t>
            </a:r>
            <a:r>
              <a:rPr lang="en-US" dirty="0" smtClean="0"/>
              <a:t>data members and methods for a super class</a:t>
            </a:r>
            <a:r>
              <a:rPr lang="en-US" dirty="0" smtClean="0"/>
              <a:t> </a:t>
            </a:r>
            <a:r>
              <a:rPr lang="en-US" dirty="0" smtClean="0"/>
              <a:t>accessible to the instances of the </a:t>
            </a:r>
            <a:r>
              <a:rPr lang="en-US" dirty="0" smtClean="0"/>
              <a:t>subclasses .</a:t>
            </a:r>
            <a:endParaRPr lang="en-US" dirty="0" smtClean="0"/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Public (+)</a:t>
            </a:r>
            <a:r>
              <a:rPr lang="en-US" dirty="0" smtClean="0"/>
              <a:t> data members and methods are accessible to everyone.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76671"/>
            <a:ext cx="6840760" cy="5659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super methods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subclass you can </a:t>
            </a:r>
            <a:r>
              <a:rPr lang="en-US" b="1" dirty="0" smtClean="0"/>
              <a:t>override</a:t>
            </a:r>
            <a:r>
              <a:rPr lang="en-US" dirty="0" smtClean="0"/>
              <a:t> (or </a:t>
            </a:r>
            <a:r>
              <a:rPr lang="en-US" b="1" dirty="0" smtClean="0"/>
              <a:t>redefine</a:t>
            </a:r>
            <a:r>
              <a:rPr lang="en-US" dirty="0" smtClean="0"/>
              <a:t>) a method That is already existed in super class.</a:t>
            </a:r>
          </a:p>
          <a:p>
            <a:endParaRPr lang="en-US" dirty="0" smtClean="0"/>
          </a:p>
          <a:p>
            <a:r>
              <a:rPr lang="en-US" dirty="0" smtClean="0"/>
              <a:t>If there is no override you can call a public method of a </a:t>
            </a:r>
            <a:r>
              <a:rPr lang="en-US" dirty="0" err="1" smtClean="0"/>
              <a:t>superclass</a:t>
            </a:r>
            <a:r>
              <a:rPr lang="en-US" dirty="0" smtClean="0"/>
              <a:t> by </a:t>
            </a:r>
            <a:r>
              <a:rPr lang="en-US" u="sng" dirty="0" smtClean="0"/>
              <a:t>its name </a:t>
            </a:r>
            <a:r>
              <a:rPr lang="en-US" dirty="0" smtClean="0"/>
              <a:t>and appropriate parameter list.</a:t>
            </a:r>
          </a:p>
          <a:p>
            <a:r>
              <a:rPr lang="en-US" dirty="0" smtClean="0"/>
              <a:t>If the sub override the super method you should call it by using the reserved key word </a:t>
            </a:r>
            <a:r>
              <a:rPr lang="en-US" dirty="0" err="1" smtClean="0">
                <a:solidFill>
                  <a:srgbClr val="0070C0"/>
                </a:solidFill>
              </a:rPr>
              <a:t>super</a:t>
            </a:r>
            <a:r>
              <a:rPr lang="en-US" dirty="0" err="1" smtClean="0"/>
              <a:t>.methodsName</a:t>
            </a:r>
            <a:r>
              <a:rPr lang="en-US" dirty="0" smtClean="0"/>
              <a:t>()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Inheritance and Constructors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7030A0"/>
                </a:solidFill>
              </a:rPr>
              <a:t>public class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SubClass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7030A0"/>
                </a:solidFill>
              </a:rPr>
              <a:t>extends</a:t>
            </a:r>
            <a:r>
              <a:rPr lang="en-US" b="1" dirty="0" smtClean="0"/>
              <a:t>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SuperClass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{</a:t>
            </a:r>
          </a:p>
          <a:p>
            <a:pPr>
              <a:buNone/>
            </a:pPr>
            <a:r>
              <a:rPr lang="en-US" b="1" dirty="0" smtClean="0">
                <a:solidFill>
                  <a:srgbClr val="7030A0"/>
                </a:solidFill>
              </a:rPr>
              <a:t>public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SubClass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(………….)</a:t>
            </a:r>
          </a:p>
          <a:p>
            <a:pPr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{</a:t>
            </a: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super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7030A0"/>
                </a:solidFill>
              </a:rPr>
              <a:t>(………);</a:t>
            </a:r>
          </a:p>
          <a:p>
            <a:pPr>
              <a:buNone/>
            </a:pPr>
            <a:r>
              <a:rPr lang="en-US" b="1" dirty="0" smtClean="0">
                <a:solidFill>
                  <a:srgbClr val="7030A0"/>
                </a:solidFill>
              </a:rPr>
              <a:t>}</a:t>
            </a:r>
          </a:p>
          <a:p>
            <a:pPr>
              <a:buNone/>
            </a:pPr>
            <a:endParaRPr lang="en-US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**the call of the super constructor must be the first statement.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Note : if  you do not include statement super().</a:t>
            </a:r>
          </a:p>
          <a:p>
            <a:pPr>
              <a:buNone/>
            </a:pPr>
            <a:endParaRPr lang="en-US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975" indent="-26988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default constructor of super will be called if any or there will be an error</a:t>
            </a:r>
            <a:endParaRPr lang="ar-S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1628800"/>
            <a:ext cx="4484135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068960"/>
            <a:ext cx="580802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rot="10800000">
            <a:off x="4644008" y="4797152"/>
            <a:ext cx="1584176" cy="72008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6300192" y="4581128"/>
            <a:ext cx="252028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u="sng" dirty="0" smtClean="0">
                <a:solidFill>
                  <a:srgbClr val="993300"/>
                </a:solidFill>
              </a:rPr>
              <a:t>No call | super();</a:t>
            </a:r>
            <a:endParaRPr lang="ar-SA" sz="2400" u="sng" dirty="0">
              <a:solidFill>
                <a:srgbClr val="9933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56176" y="1772816"/>
            <a:ext cx="180020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 smtClean="0"/>
              <a:t>Not valid</a:t>
            </a:r>
            <a:endParaRPr lang="ar-SA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1628800"/>
            <a:ext cx="4484135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rot="10800000">
            <a:off x="4644008" y="4797152"/>
            <a:ext cx="1584176" cy="72008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156176" y="1772816"/>
            <a:ext cx="180020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 smtClean="0"/>
              <a:t>valid</a:t>
            </a:r>
            <a:endParaRPr lang="ar-SA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140968"/>
            <a:ext cx="5621294" cy="2835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cxnSp>
        <p:nvCxnSpPr>
          <p:cNvPr id="7" name="Straight Arrow Connector 6"/>
          <p:cNvCxnSpPr/>
          <p:nvPr/>
        </p:nvCxnSpPr>
        <p:spPr>
          <a:xfrm rot="10800000">
            <a:off x="4644008" y="4797152"/>
            <a:ext cx="1584176" cy="72008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156176" y="1772816"/>
            <a:ext cx="180020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 smtClean="0"/>
              <a:t>valid</a:t>
            </a:r>
            <a:endParaRPr lang="ar-SA" sz="2800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00807"/>
            <a:ext cx="4608512" cy="2101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3068960"/>
            <a:ext cx="5974623" cy="3185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1628800"/>
            <a:ext cx="5982925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cxnSp>
        <p:nvCxnSpPr>
          <p:cNvPr id="7" name="Straight Arrow Connector 6"/>
          <p:cNvCxnSpPr/>
          <p:nvPr/>
        </p:nvCxnSpPr>
        <p:spPr>
          <a:xfrm rot="10800000">
            <a:off x="4644008" y="4797152"/>
            <a:ext cx="1584176" cy="72008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156176" y="1772816"/>
            <a:ext cx="180020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 smtClean="0"/>
              <a:t>valid</a:t>
            </a:r>
            <a:endParaRPr lang="ar-SA" sz="28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69377" y="3429000"/>
            <a:ext cx="5974623" cy="3185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531352" cy="470912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public </a:t>
            </a:r>
            <a:r>
              <a:rPr lang="en-US" dirty="0" smtClean="0">
                <a:solidFill>
                  <a:srgbClr val="0070C0"/>
                </a:solidFill>
              </a:rPr>
              <a:t>class </a:t>
            </a:r>
            <a:r>
              <a:rPr lang="en-US" dirty="0" smtClean="0"/>
              <a:t>rectangle {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0070C0"/>
                </a:solidFill>
              </a:rPr>
              <a:t>private double </a:t>
            </a:r>
            <a:r>
              <a:rPr lang="en-US" dirty="0" smtClean="0"/>
              <a:t>length;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0070C0"/>
                </a:solidFill>
              </a:rPr>
              <a:t>private double </a:t>
            </a:r>
            <a:r>
              <a:rPr lang="en-US" dirty="0" smtClean="0"/>
              <a:t>width;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	//</a:t>
            </a:r>
            <a:r>
              <a:rPr lang="en-US" dirty="0" err="1" smtClean="0">
                <a:solidFill>
                  <a:srgbClr val="00B050"/>
                </a:solidFill>
              </a:rPr>
              <a:t>defoult</a:t>
            </a:r>
            <a:r>
              <a:rPr lang="en-US" dirty="0" smtClean="0">
                <a:solidFill>
                  <a:srgbClr val="00B050"/>
                </a:solidFill>
              </a:rPr>
              <a:t> constructor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smtClean="0">
                <a:solidFill>
                  <a:srgbClr val="0070C0"/>
                </a:solidFill>
              </a:rPr>
              <a:t>public</a:t>
            </a:r>
            <a:r>
              <a:rPr lang="en-US" dirty="0" smtClean="0"/>
              <a:t> rectangle() {length=width=0;   }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smtClean="0">
                <a:solidFill>
                  <a:srgbClr val="0070C0"/>
                </a:solidFill>
              </a:rPr>
              <a:t>public</a:t>
            </a:r>
            <a:r>
              <a:rPr lang="en-US" dirty="0" smtClean="0"/>
              <a:t> rectangle</a:t>
            </a:r>
            <a:r>
              <a:rPr lang="en-US" dirty="0" smtClean="0"/>
              <a:t>( </a:t>
            </a:r>
            <a:r>
              <a:rPr lang="en-US" dirty="0" smtClean="0">
                <a:solidFill>
                  <a:srgbClr val="0070C0"/>
                </a:solidFill>
              </a:rPr>
              <a:t>double</a:t>
            </a:r>
            <a:r>
              <a:rPr lang="en-US" dirty="0" smtClean="0"/>
              <a:t> w , </a:t>
            </a:r>
            <a:r>
              <a:rPr lang="en-US" dirty="0" smtClean="0">
                <a:solidFill>
                  <a:srgbClr val="0070C0"/>
                </a:solidFill>
              </a:rPr>
              <a:t>double</a:t>
            </a:r>
            <a:r>
              <a:rPr lang="en-US" dirty="0" smtClean="0"/>
              <a:t> </a:t>
            </a:r>
            <a:r>
              <a:rPr lang="en-US" dirty="0" smtClean="0"/>
              <a:t>l){ </a:t>
            </a:r>
            <a:r>
              <a:rPr lang="en-US" dirty="0" err="1" smtClean="0"/>
              <a:t>setdimension</a:t>
            </a:r>
            <a:r>
              <a:rPr lang="en-US" dirty="0" smtClean="0"/>
              <a:t>(</a:t>
            </a:r>
            <a:r>
              <a:rPr lang="en-US" dirty="0" err="1" smtClean="0"/>
              <a:t>w,l</a:t>
            </a:r>
            <a:r>
              <a:rPr lang="en-US" dirty="0" smtClean="0"/>
              <a:t>);    }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smtClean="0">
                <a:solidFill>
                  <a:srgbClr val="0070C0"/>
                </a:solidFill>
              </a:rPr>
              <a:t>public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void</a:t>
            </a:r>
            <a:r>
              <a:rPr lang="en-US" dirty="0" smtClean="0"/>
              <a:t> </a:t>
            </a:r>
            <a:r>
              <a:rPr lang="en-US" dirty="0" err="1" smtClean="0"/>
              <a:t>setdimension</a:t>
            </a:r>
            <a:r>
              <a:rPr lang="en-US" dirty="0" smtClean="0"/>
              <a:t>( </a:t>
            </a:r>
            <a:r>
              <a:rPr lang="en-US" dirty="0" smtClean="0">
                <a:solidFill>
                  <a:srgbClr val="0070C0"/>
                </a:solidFill>
              </a:rPr>
              <a:t>double</a:t>
            </a:r>
            <a:r>
              <a:rPr lang="en-US" dirty="0" smtClean="0"/>
              <a:t> </a:t>
            </a:r>
            <a:r>
              <a:rPr lang="en-US" dirty="0" smtClean="0"/>
              <a:t>w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0070C0"/>
                </a:solidFill>
              </a:rPr>
              <a:t>double</a:t>
            </a:r>
            <a:r>
              <a:rPr lang="en-US" dirty="0" smtClean="0"/>
              <a:t> </a:t>
            </a:r>
            <a:r>
              <a:rPr lang="en-US" dirty="0" smtClean="0"/>
              <a:t>l){width=w; length=l;	}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smtClean="0">
                <a:solidFill>
                  <a:srgbClr val="0070C0"/>
                </a:solidFill>
              </a:rPr>
              <a:t>public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double</a:t>
            </a:r>
            <a:r>
              <a:rPr lang="en-US" dirty="0" smtClean="0"/>
              <a:t> </a:t>
            </a:r>
            <a:r>
              <a:rPr lang="en-US" dirty="0" err="1" smtClean="0"/>
              <a:t>getw</a:t>
            </a:r>
            <a:r>
              <a:rPr lang="en-US" dirty="0" smtClean="0"/>
              <a:t>(){</a:t>
            </a:r>
            <a:r>
              <a:rPr lang="en-US" dirty="0" smtClean="0">
                <a:solidFill>
                  <a:srgbClr val="0070C0"/>
                </a:solidFill>
              </a:rPr>
              <a:t>return</a:t>
            </a:r>
            <a:r>
              <a:rPr lang="en-US" dirty="0" smtClean="0"/>
              <a:t> width;}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smtClean="0">
                <a:solidFill>
                  <a:srgbClr val="0070C0"/>
                </a:solidFill>
              </a:rPr>
              <a:t>public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double</a:t>
            </a:r>
            <a:r>
              <a:rPr lang="en-US" dirty="0" smtClean="0"/>
              <a:t> </a:t>
            </a:r>
            <a:r>
              <a:rPr lang="en-US" dirty="0" err="1" smtClean="0"/>
              <a:t>getl</a:t>
            </a:r>
            <a:r>
              <a:rPr lang="en-US" dirty="0" smtClean="0"/>
              <a:t>(){</a:t>
            </a:r>
            <a:r>
              <a:rPr lang="en-US" dirty="0" smtClean="0">
                <a:solidFill>
                  <a:srgbClr val="0070C0"/>
                </a:solidFill>
              </a:rPr>
              <a:t>return</a:t>
            </a:r>
            <a:r>
              <a:rPr lang="en-US" dirty="0" smtClean="0"/>
              <a:t> length;}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smtClean="0">
                <a:solidFill>
                  <a:srgbClr val="0070C0"/>
                </a:solidFill>
              </a:rPr>
              <a:t>public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double</a:t>
            </a:r>
            <a:r>
              <a:rPr lang="en-US" dirty="0" smtClean="0"/>
              <a:t> area(){ </a:t>
            </a:r>
            <a:r>
              <a:rPr lang="en-US" dirty="0" smtClean="0">
                <a:solidFill>
                  <a:srgbClr val="0070C0"/>
                </a:solidFill>
              </a:rPr>
              <a:t>return</a:t>
            </a:r>
            <a:r>
              <a:rPr lang="en-US" dirty="0" smtClean="0"/>
              <a:t> </a:t>
            </a:r>
            <a:r>
              <a:rPr lang="en-US" dirty="0" smtClean="0"/>
              <a:t>width*length</a:t>
            </a:r>
            <a:r>
              <a:rPr lang="en-US" dirty="0" smtClean="0"/>
              <a:t>;}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 smtClean="0">
                <a:solidFill>
                  <a:srgbClr val="0070C0"/>
                </a:solidFill>
              </a:rPr>
              <a:t>public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void</a:t>
            </a:r>
            <a:r>
              <a:rPr lang="en-US" dirty="0" smtClean="0"/>
              <a:t> print()</a:t>
            </a:r>
          </a:p>
          <a:p>
            <a:pPr>
              <a:buNone/>
            </a:pPr>
            <a:r>
              <a:rPr lang="en-US" dirty="0" smtClean="0"/>
              <a:t>		{</a:t>
            </a:r>
            <a:r>
              <a:rPr lang="en-US" dirty="0" err="1" smtClean="0"/>
              <a:t>System.out.println</a:t>
            </a:r>
            <a:r>
              <a:rPr lang="en-US" dirty="0" smtClean="0"/>
              <a:t>("length =" + length+"width = " + width </a:t>
            </a:r>
            <a:r>
              <a:rPr lang="en-US" dirty="0" smtClean="0"/>
              <a:t>);}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}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437039927A543A00F97AA22B90B52" ma:contentTypeVersion="0" ma:contentTypeDescription="Create a new document." ma:contentTypeScope="" ma:versionID="1f7d00f109cc7e0775e1d385045004d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7DFACD0-3A7C-4C70-A867-DF2B6FB6D0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6E497AA-0D49-4E3F-BC52-790E0F7074B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2B1498C-67F9-40DE-BAD0-1DCC9EF5669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233</TotalTime>
  <Words>310</Words>
  <Application>Microsoft Office PowerPoint</Application>
  <PresentationFormat>On-screen Show (4:3)</PresentationFormat>
  <Paragraphs>77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Median</vt:lpstr>
      <vt:lpstr>Inheritance </vt:lpstr>
      <vt:lpstr>Modifiers in inheritance </vt:lpstr>
      <vt:lpstr>Using super methods</vt:lpstr>
      <vt:lpstr>Inheritance and Constructors</vt:lpstr>
      <vt:lpstr>Slide 5</vt:lpstr>
      <vt:lpstr>Slide 6</vt:lpstr>
      <vt:lpstr>Slide 7</vt:lpstr>
      <vt:lpstr>Slide 8</vt:lpstr>
      <vt:lpstr>Slide 9</vt:lpstr>
      <vt:lpstr>Slide 10</vt:lpstr>
      <vt:lpstr>Slide 11</vt:lpstr>
      <vt:lpstr>Polymorphism</vt:lpstr>
      <vt:lpstr>Introduction to polymorphism</vt:lpstr>
      <vt:lpstr>Static Binding Vs. Dynamic Binding</vt:lpstr>
      <vt:lpstr>Slide 15</vt:lpstr>
      <vt:lpstr>Slide 16</vt:lpstr>
      <vt:lpstr>Note !</vt:lpstr>
      <vt:lpstr>Slide 18</vt:lpstr>
      <vt:lpstr>In same rectangle – box example 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Polymorphism</dc:title>
  <dc:creator>user</dc:creator>
  <cp:lastModifiedBy>NOUF</cp:lastModifiedBy>
  <cp:revision>18</cp:revision>
  <dcterms:created xsi:type="dcterms:W3CDTF">2012-04-10T16:39:57Z</dcterms:created>
  <dcterms:modified xsi:type="dcterms:W3CDTF">2013-11-10T19:40:20Z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0x010100D4F437039927A543A00F97AA22B90B52</vt:lpwstr>
  </property>
</Properties>
</file>