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0" r:id="rId22"/>
    <p:sldId id="281" r:id="rId23"/>
    <p:sldId id="282" r:id="rId24"/>
    <p:sldId id="283" r:id="rId25"/>
    <p:sldId id="287" r:id="rId26"/>
    <p:sldId id="288" r:id="rId27"/>
    <p:sldId id="289" r:id="rId28"/>
    <p:sldId id="290" r:id="rId29"/>
    <p:sldId id="291" r:id="rId30"/>
    <p:sldId id="292" r:id="rId31"/>
    <p:sldId id="293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F8F8-3C5E-4C11-965E-9FB85090B6A2}" type="datetimeFigureOut">
              <a:rPr lang="ar-SA" smtClean="0"/>
              <a:t>26/06/35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6CDC-5C0D-497E-A5A2-1BAB67B74A15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F8F8-3C5E-4C11-965E-9FB85090B6A2}" type="datetimeFigureOut">
              <a:rPr lang="ar-SA" smtClean="0"/>
              <a:t>26/06/35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6CDC-5C0D-497E-A5A2-1BAB67B74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F8F8-3C5E-4C11-965E-9FB85090B6A2}" type="datetimeFigureOut">
              <a:rPr lang="ar-SA" smtClean="0"/>
              <a:t>26/06/35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6CDC-5C0D-497E-A5A2-1BAB67B74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F8F8-3C5E-4C11-965E-9FB85090B6A2}" type="datetimeFigureOut">
              <a:rPr lang="ar-SA" smtClean="0"/>
              <a:t>26/06/35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6CDC-5C0D-497E-A5A2-1BAB67B74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F8F8-3C5E-4C11-965E-9FB85090B6A2}" type="datetimeFigureOut">
              <a:rPr lang="ar-SA" smtClean="0"/>
              <a:t>26/06/35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6CDC-5C0D-497E-A5A2-1BAB67B74A15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F8F8-3C5E-4C11-965E-9FB85090B6A2}" type="datetimeFigureOut">
              <a:rPr lang="ar-SA" smtClean="0"/>
              <a:t>26/06/35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6CDC-5C0D-497E-A5A2-1BAB67B74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F8F8-3C5E-4C11-965E-9FB85090B6A2}" type="datetimeFigureOut">
              <a:rPr lang="ar-SA" smtClean="0"/>
              <a:t>26/06/35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6CDC-5C0D-497E-A5A2-1BAB67B74A15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F8F8-3C5E-4C11-965E-9FB85090B6A2}" type="datetimeFigureOut">
              <a:rPr lang="ar-SA" smtClean="0"/>
              <a:t>26/06/35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6CDC-5C0D-497E-A5A2-1BAB67B74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F8F8-3C5E-4C11-965E-9FB85090B6A2}" type="datetimeFigureOut">
              <a:rPr lang="ar-SA" smtClean="0"/>
              <a:t>26/06/35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6CDC-5C0D-497E-A5A2-1BAB67B74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F8F8-3C5E-4C11-965E-9FB85090B6A2}" type="datetimeFigureOut">
              <a:rPr lang="ar-SA" smtClean="0"/>
              <a:t>26/06/35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6CDC-5C0D-497E-A5A2-1BAB67B74A15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F8F8-3C5E-4C11-965E-9FB85090B6A2}" type="datetimeFigureOut">
              <a:rPr lang="ar-SA" smtClean="0"/>
              <a:t>26/06/35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6CDC-5C0D-497E-A5A2-1BAB67B74A1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A48F8F8-3C5E-4C11-965E-9FB85090B6A2}" type="datetimeFigureOut">
              <a:rPr lang="ar-SA" smtClean="0"/>
              <a:t>26/06/35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40F6CDC-5C0D-497E-A5A2-1BAB67B74A15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Disk storage </a:t>
            </a:r>
            <a:br>
              <a:rPr lang="en-US" sz="4000" dirty="0" smtClean="0"/>
            </a:br>
            <a:r>
              <a:rPr lang="en-US" altLang="ar-SA" sz="4000" dirty="0"/>
              <a:t>Index structures for files</a:t>
            </a:r>
            <a:br>
              <a:rPr lang="en-US" altLang="ar-SA" sz="4000" dirty="0"/>
            </a:br>
            <a:endParaRPr lang="ar-SA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Lecture 12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73038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Blocking</a:t>
            </a:r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Blocking: refers to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storing </a:t>
            </a:r>
            <a:r>
              <a:rPr lang="en-US" dirty="0" smtClean="0"/>
              <a:t>a number of records in one block on the disk.</a:t>
            </a:r>
          </a:p>
          <a:p>
            <a:pPr algn="l" rtl="0" eaLnBrk="1" hangingPunct="1">
              <a:defRPr/>
            </a:pPr>
            <a:r>
              <a:rPr lang="en-US" dirty="0" smtClean="0"/>
              <a:t>Blocking factor (</a:t>
            </a:r>
            <a:r>
              <a:rPr lang="en-US" i="1" dirty="0" err="1" smtClean="0">
                <a:solidFill>
                  <a:srgbClr val="FF0000"/>
                </a:solidFill>
              </a:rPr>
              <a:t>bfr</a:t>
            </a:r>
            <a:r>
              <a:rPr lang="en-US" dirty="0" smtClean="0"/>
              <a:t>) refers to the </a:t>
            </a:r>
            <a:r>
              <a:rPr lang="en-US" dirty="0" smtClean="0">
                <a:solidFill>
                  <a:srgbClr val="FF0000"/>
                </a:solidFill>
              </a:rPr>
              <a:t>number of records per block</a:t>
            </a:r>
            <a:r>
              <a:rPr lang="en-US" dirty="0" smtClean="0"/>
              <a:t>. </a:t>
            </a:r>
          </a:p>
          <a:p>
            <a:pPr algn="l" rtl="0" eaLnBrk="1" hangingPunct="1">
              <a:defRPr/>
            </a:pPr>
            <a:r>
              <a:rPr lang="en-US" dirty="0" smtClean="0"/>
              <a:t>There may be empty space in a block if an integral number of records do not fit in one block.</a:t>
            </a:r>
          </a:p>
          <a:p>
            <a:pPr algn="l" rtl="0" eaLnBrk="1" hangingPunct="1">
              <a:defRPr/>
            </a:pPr>
            <a:r>
              <a:rPr lang="en-US" i="1" dirty="0" smtClean="0">
                <a:solidFill>
                  <a:srgbClr val="FF0000"/>
                </a:solidFill>
              </a:rPr>
              <a:t>Spanned Records</a:t>
            </a:r>
            <a:r>
              <a:rPr lang="en-US" dirty="0" smtClean="0"/>
              <a:t>: refer to records that exceed the size of one or more blocks and hence span a number of blocks.</a:t>
            </a:r>
          </a:p>
        </p:txBody>
      </p:sp>
    </p:spTree>
    <p:extLst>
      <p:ext uri="{BB962C8B-B14F-4D97-AF65-F5344CB8AC3E}">
        <p14:creationId xmlns:p14="http://schemas.microsoft.com/office/powerpoint/2010/main" val="891743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6746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/>
              <a:t>Files of Records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130300"/>
            <a:ext cx="8737600" cy="5359400"/>
          </a:xfrm>
        </p:spPr>
        <p:txBody>
          <a:bodyPr/>
          <a:lstStyle/>
          <a:p>
            <a:pPr marL="533400" indent="-533400" algn="l" rtl="0" eaLnBrk="1" hangingPunct="1">
              <a:defRPr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A file is a </a:t>
            </a:r>
            <a:r>
              <a:rPr lang="en-US" i="1" dirty="0" smtClean="0">
                <a:solidFill>
                  <a:srgbClr val="000000"/>
                </a:solidFill>
                <a:cs typeface="Times New Roman" pitchFamily="18" charset="0"/>
              </a:rPr>
              <a:t>sequence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of records, where each record is a collection of data values (or data items).</a:t>
            </a:r>
          </a:p>
          <a:p>
            <a:pPr marL="533400" indent="-533400" algn="l" rtl="0" eaLnBrk="1" hangingPunct="1">
              <a:defRPr/>
            </a:pP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33400" indent="-533400" algn="l" rtl="0" eaLnBrk="1" hangingPunct="1">
              <a:defRPr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A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file descriptor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(or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file header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) includes information that describes the file, such as the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field names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and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their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data types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, and the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addresses of the file blocks on disk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marL="533400" indent="-533400" algn="l" rtl="0" eaLnBrk="1" hangingPunct="1">
              <a:defRPr/>
            </a:pP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33400" indent="-533400" algn="l" rtl="0" eaLnBrk="1" hangingPunct="1">
              <a:defRPr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Records are stored on disk blocks. The </a:t>
            </a:r>
            <a:r>
              <a:rPr lang="en-US" i="1" dirty="0" smtClean="0">
                <a:solidFill>
                  <a:srgbClr val="000000"/>
                </a:solidFill>
                <a:cs typeface="Times New Roman" pitchFamily="18" charset="0"/>
              </a:rPr>
              <a:t>blocking factor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  <a:cs typeface="Times New Roman" pitchFamily="18" charset="0"/>
              </a:rPr>
              <a:t>bfr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for a file is the (average) number of file records stored in a disk block.</a:t>
            </a:r>
          </a:p>
          <a:p>
            <a:pPr marL="533400" indent="-533400" algn="l" rtl="0" eaLnBrk="1" hangingPunct="1">
              <a:defRPr/>
            </a:pP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33400" indent="-533400" algn="l" rtl="0" eaLnBrk="1" hangingPunct="1">
              <a:defRPr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A file can have </a:t>
            </a:r>
            <a:r>
              <a:rPr lang="en-US" i="1" dirty="0" smtClean="0">
                <a:solidFill>
                  <a:srgbClr val="000000"/>
                </a:solidFill>
                <a:cs typeface="Times New Roman" pitchFamily="18" charset="0"/>
              </a:rPr>
              <a:t>fixed-length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records or </a:t>
            </a:r>
            <a:r>
              <a:rPr lang="en-US" i="1" dirty="0" smtClean="0">
                <a:solidFill>
                  <a:srgbClr val="000000"/>
                </a:solidFill>
                <a:cs typeface="Times New Roman" pitchFamily="18" charset="0"/>
              </a:rPr>
              <a:t>variable-length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records.</a:t>
            </a:r>
          </a:p>
        </p:txBody>
      </p:sp>
    </p:spTree>
    <p:extLst>
      <p:ext uri="{BB962C8B-B14F-4D97-AF65-F5344CB8AC3E}">
        <p14:creationId xmlns:p14="http://schemas.microsoft.com/office/powerpoint/2010/main" val="267571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2" descr="C:\Users\Rehab\Desktop\spann-unspannRecor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56" b="25536"/>
          <a:stretch>
            <a:fillRect/>
          </a:stretch>
        </p:blipFill>
        <p:spPr bwMode="auto">
          <a:xfrm>
            <a:off x="815975" y="2374900"/>
            <a:ext cx="75279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1473200" y="393700"/>
            <a:ext cx="6870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  <a:defRPr sz="2800">
                <a:solidFill>
                  <a:schemeClr val="bg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00"/>
              </a:buClr>
              <a:buChar char="–"/>
              <a:defRPr sz="2800">
                <a:solidFill>
                  <a:schemeClr val="bg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  <a:defRPr sz="2400">
                <a:solidFill>
                  <a:schemeClr val="bg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0000"/>
              </a:buClr>
              <a:buChar char="–"/>
              <a:defRPr sz="2000">
                <a:solidFill>
                  <a:schemeClr val="bg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 sz="2000">
                <a:solidFill>
                  <a:schemeClr val="bg2"/>
                </a:solidFill>
                <a:latin typeface="Times New Roman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000">
                <a:solidFill>
                  <a:schemeClr val="bg2"/>
                </a:solidFill>
                <a:latin typeface="Times New Roman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000">
                <a:solidFill>
                  <a:schemeClr val="bg2"/>
                </a:solidFill>
                <a:latin typeface="Times New Roman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000">
                <a:solidFill>
                  <a:schemeClr val="bg2"/>
                </a:solidFill>
                <a:latin typeface="Times New Roman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2000">
                <a:solidFill>
                  <a:schemeClr val="bg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ar-SA" sz="2400"/>
              <a:t>Spanned and Unspanned records</a:t>
            </a:r>
          </a:p>
        </p:txBody>
      </p:sp>
    </p:spTree>
    <p:extLst>
      <p:ext uri="{BB962C8B-B14F-4D97-AF65-F5344CB8AC3E}">
        <p14:creationId xmlns:p14="http://schemas.microsoft.com/office/powerpoint/2010/main" val="1879723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6746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/>
              <a:t>Files of Records (cont.)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977900"/>
            <a:ext cx="8737600" cy="5511800"/>
          </a:xfrm>
        </p:spPr>
        <p:txBody>
          <a:bodyPr/>
          <a:lstStyle/>
          <a:p>
            <a:pPr marL="533400" indent="-533400" eaLnBrk="1" hangingPunct="1"/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File records can be </a:t>
            </a:r>
            <a:r>
              <a:rPr lang="en-US" altLang="ar-SA" i="1" smtClean="0">
                <a:solidFill>
                  <a:srgbClr val="000000"/>
                </a:solidFill>
                <a:cs typeface="Times New Roman" pitchFamily="18" charset="0"/>
              </a:rPr>
              <a:t>unspanned</a:t>
            </a:r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  (no record can span two blocks) or </a:t>
            </a:r>
            <a:r>
              <a:rPr lang="en-US" altLang="ar-SA" i="1" smtClean="0">
                <a:solidFill>
                  <a:srgbClr val="000000"/>
                </a:solidFill>
                <a:cs typeface="Times New Roman" pitchFamily="18" charset="0"/>
              </a:rPr>
              <a:t>spanned</a:t>
            </a:r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  (a record can be stored in more than one block).</a:t>
            </a:r>
          </a:p>
          <a:p>
            <a:pPr marL="533400" indent="-533400" eaLnBrk="1" hangingPunct="1"/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The physical disk blocks that are allocated to hold the records of a file can be </a:t>
            </a:r>
            <a:r>
              <a:rPr lang="en-US" altLang="ar-SA" i="1" smtClean="0">
                <a:solidFill>
                  <a:srgbClr val="FF0000"/>
                </a:solidFill>
                <a:cs typeface="Times New Roman" pitchFamily="18" charset="0"/>
              </a:rPr>
              <a:t>contiguous</a:t>
            </a:r>
            <a:r>
              <a:rPr lang="en-US" altLang="ar-SA" smtClean="0">
                <a:solidFill>
                  <a:srgbClr val="FF0000"/>
                </a:solidFill>
                <a:cs typeface="Times New Roman" pitchFamily="18" charset="0"/>
              </a:rPr>
              <a:t>, </a:t>
            </a:r>
            <a:r>
              <a:rPr lang="en-US" altLang="ar-SA" i="1" smtClean="0">
                <a:solidFill>
                  <a:srgbClr val="FF0000"/>
                </a:solidFill>
                <a:cs typeface="Times New Roman" pitchFamily="18" charset="0"/>
              </a:rPr>
              <a:t>linked</a:t>
            </a:r>
            <a:r>
              <a:rPr lang="en-US" altLang="ar-SA" smtClean="0">
                <a:solidFill>
                  <a:srgbClr val="FF0000"/>
                </a:solidFill>
                <a:cs typeface="Times New Roman" pitchFamily="18" charset="0"/>
              </a:rPr>
              <a:t>, or </a:t>
            </a:r>
            <a:r>
              <a:rPr lang="en-US" altLang="ar-SA" i="1" smtClean="0">
                <a:solidFill>
                  <a:srgbClr val="FF0000"/>
                </a:solidFill>
                <a:cs typeface="Times New Roman" pitchFamily="18" charset="0"/>
              </a:rPr>
              <a:t>indexed</a:t>
            </a:r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marL="533400" indent="-533400" eaLnBrk="1" hangingPunct="1"/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In a file of fixed-length records, all records have the same format. Usually, unspanned blocking is used with such files.</a:t>
            </a:r>
          </a:p>
          <a:p>
            <a:pPr marL="533400" indent="-533400" eaLnBrk="1" hangingPunct="1"/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Files of variable-length records require additional information to be stored in each record, such as </a:t>
            </a:r>
            <a:r>
              <a:rPr lang="en-US" altLang="ar-SA" i="1" smtClean="0">
                <a:solidFill>
                  <a:srgbClr val="000000"/>
                </a:solidFill>
                <a:cs typeface="Times New Roman" pitchFamily="18" charset="0"/>
              </a:rPr>
              <a:t>separator characters</a:t>
            </a:r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  and </a:t>
            </a:r>
            <a:r>
              <a:rPr lang="en-US" altLang="ar-SA" i="1" smtClean="0">
                <a:solidFill>
                  <a:srgbClr val="000000"/>
                </a:solidFill>
                <a:cs typeface="Times New Roman" pitchFamily="18" charset="0"/>
              </a:rPr>
              <a:t>field types</a:t>
            </a:r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. Usually spanned blocking is used with such files. </a:t>
            </a:r>
          </a:p>
        </p:txBody>
      </p:sp>
    </p:spTree>
    <p:extLst>
      <p:ext uri="{BB962C8B-B14F-4D97-AF65-F5344CB8AC3E}">
        <p14:creationId xmlns:p14="http://schemas.microsoft.com/office/powerpoint/2010/main" val="241922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6746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/>
              <a:t>Operation on Files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977900"/>
            <a:ext cx="8737600" cy="5511800"/>
          </a:xfrm>
        </p:spPr>
        <p:txBody>
          <a:bodyPr/>
          <a:lstStyle/>
          <a:p>
            <a:pPr marL="533400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dirty="0" smtClean="0">
                <a:solidFill>
                  <a:srgbClr val="000000"/>
                </a:solidFill>
                <a:cs typeface="Times New Roman" pitchFamily="18" charset="0"/>
              </a:rPr>
              <a:t>	</a:t>
            </a:r>
            <a:r>
              <a:rPr lang="en-US" altLang="ar-SA" u="sng" dirty="0" smtClean="0">
                <a:solidFill>
                  <a:srgbClr val="000000"/>
                </a:solidFill>
                <a:cs typeface="Times New Roman" pitchFamily="18" charset="0"/>
              </a:rPr>
              <a:t>Typical file operations include:</a:t>
            </a:r>
            <a:endParaRPr lang="en-US" altLang="ar-SA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b="1" dirty="0" smtClean="0">
                <a:solidFill>
                  <a:srgbClr val="000000"/>
                </a:solidFill>
                <a:cs typeface="Times New Roman" pitchFamily="18" charset="0"/>
              </a:rPr>
              <a:t>OPEN:</a:t>
            </a:r>
            <a:r>
              <a:rPr lang="en-US" altLang="ar-SA" dirty="0" smtClean="0">
                <a:solidFill>
                  <a:srgbClr val="000000"/>
                </a:solidFill>
                <a:cs typeface="Times New Roman" pitchFamily="18" charset="0"/>
              </a:rPr>
              <a:t> Reads the file for access, and associates a pointer that will refer to a </a:t>
            </a:r>
            <a:r>
              <a:rPr lang="en-US" altLang="ar-SA" i="1" dirty="0" smtClean="0">
                <a:solidFill>
                  <a:srgbClr val="000000"/>
                </a:solidFill>
                <a:cs typeface="Times New Roman" pitchFamily="18" charset="0"/>
              </a:rPr>
              <a:t>current</a:t>
            </a:r>
            <a:r>
              <a:rPr lang="en-US" altLang="ar-SA" dirty="0" smtClean="0">
                <a:solidFill>
                  <a:srgbClr val="000000"/>
                </a:solidFill>
                <a:cs typeface="Times New Roman" pitchFamily="18" charset="0"/>
              </a:rPr>
              <a:t>  file record at each point in time.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b="1" dirty="0" smtClean="0">
                <a:solidFill>
                  <a:srgbClr val="000000"/>
                </a:solidFill>
                <a:cs typeface="Times New Roman" pitchFamily="18" charset="0"/>
              </a:rPr>
              <a:t>FIND:</a:t>
            </a:r>
            <a:r>
              <a:rPr lang="en-US" altLang="ar-SA" dirty="0" smtClean="0">
                <a:solidFill>
                  <a:srgbClr val="000000"/>
                </a:solidFill>
                <a:cs typeface="Times New Roman" pitchFamily="18" charset="0"/>
              </a:rPr>
              <a:t> Searches for the first file record that satisfies a certain condition, and makes it the current file record.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b="1" dirty="0" smtClean="0">
                <a:solidFill>
                  <a:srgbClr val="000000"/>
                </a:solidFill>
                <a:cs typeface="Times New Roman" pitchFamily="18" charset="0"/>
              </a:rPr>
              <a:t>FINDNEXT:</a:t>
            </a:r>
            <a:r>
              <a:rPr lang="en-US" altLang="ar-SA" dirty="0" smtClean="0">
                <a:solidFill>
                  <a:srgbClr val="000000"/>
                </a:solidFill>
                <a:cs typeface="Times New Roman" pitchFamily="18" charset="0"/>
              </a:rPr>
              <a:t> Searches for the next file record (from the current record) that satisfies a certain condition, and makes it the current file record.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b="1" dirty="0" smtClean="0">
                <a:solidFill>
                  <a:srgbClr val="000000"/>
                </a:solidFill>
                <a:cs typeface="Times New Roman" pitchFamily="18" charset="0"/>
              </a:rPr>
              <a:t>READ:</a:t>
            </a:r>
            <a:r>
              <a:rPr lang="en-US" altLang="ar-SA" dirty="0" smtClean="0">
                <a:solidFill>
                  <a:srgbClr val="000000"/>
                </a:solidFill>
                <a:cs typeface="Times New Roman" pitchFamily="18" charset="0"/>
              </a:rPr>
              <a:t> Reads the current file record into a program variable.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b="1" dirty="0" smtClean="0">
                <a:solidFill>
                  <a:srgbClr val="000000"/>
                </a:solidFill>
                <a:cs typeface="Times New Roman" pitchFamily="18" charset="0"/>
              </a:rPr>
              <a:t>INSERT:</a:t>
            </a:r>
            <a:r>
              <a:rPr lang="en-US" altLang="ar-SA" dirty="0" smtClean="0">
                <a:solidFill>
                  <a:srgbClr val="000000"/>
                </a:solidFill>
                <a:cs typeface="Times New Roman" pitchFamily="18" charset="0"/>
              </a:rPr>
              <a:t> Inserts a new record into the file, and makes it the current file record. </a:t>
            </a:r>
          </a:p>
        </p:txBody>
      </p:sp>
    </p:spTree>
    <p:extLst>
      <p:ext uri="{BB962C8B-B14F-4D97-AF65-F5344CB8AC3E}">
        <p14:creationId xmlns:p14="http://schemas.microsoft.com/office/powerpoint/2010/main" val="286049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6746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/>
              <a:t>Operation on Files (cont.)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130300"/>
            <a:ext cx="8737600" cy="5359400"/>
          </a:xfrm>
        </p:spPr>
        <p:txBody>
          <a:bodyPr/>
          <a:lstStyle/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b="1" dirty="0" smtClean="0">
                <a:solidFill>
                  <a:srgbClr val="000000"/>
                </a:solidFill>
                <a:cs typeface="Times New Roman" pitchFamily="18" charset="0"/>
              </a:rPr>
              <a:t>DELETE:</a:t>
            </a:r>
            <a:r>
              <a:rPr lang="en-US" altLang="ar-SA" dirty="0" smtClean="0">
                <a:solidFill>
                  <a:srgbClr val="000000"/>
                </a:solidFill>
                <a:cs typeface="Times New Roman" pitchFamily="18" charset="0"/>
              </a:rPr>
              <a:t> Removes the current file record from the file, usually by marking the record to indicate that it is no longer valid.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b="1" dirty="0" smtClean="0">
                <a:solidFill>
                  <a:srgbClr val="000000"/>
                </a:solidFill>
                <a:cs typeface="Times New Roman" pitchFamily="18" charset="0"/>
              </a:rPr>
              <a:t>MODIFY:</a:t>
            </a:r>
            <a:r>
              <a:rPr lang="en-US" altLang="ar-SA" dirty="0" smtClean="0">
                <a:solidFill>
                  <a:srgbClr val="000000"/>
                </a:solidFill>
                <a:cs typeface="Times New Roman" pitchFamily="18" charset="0"/>
              </a:rPr>
              <a:t> Changes the values of some fields of the current file record.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b="1" dirty="0" smtClean="0">
                <a:solidFill>
                  <a:srgbClr val="000000"/>
                </a:solidFill>
                <a:cs typeface="Times New Roman" pitchFamily="18" charset="0"/>
              </a:rPr>
              <a:t>CLOSE:</a:t>
            </a:r>
            <a:r>
              <a:rPr lang="en-US" altLang="ar-SA" dirty="0" smtClean="0">
                <a:solidFill>
                  <a:srgbClr val="000000"/>
                </a:solidFill>
                <a:cs typeface="Times New Roman" pitchFamily="18" charset="0"/>
              </a:rPr>
              <a:t> Terminates access to the file.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b="1" dirty="0" smtClean="0">
                <a:solidFill>
                  <a:srgbClr val="000000"/>
                </a:solidFill>
                <a:cs typeface="Times New Roman" pitchFamily="18" charset="0"/>
              </a:rPr>
              <a:t>REORGANIZE:</a:t>
            </a:r>
            <a:r>
              <a:rPr lang="en-US" altLang="ar-SA" dirty="0" smtClean="0">
                <a:solidFill>
                  <a:srgbClr val="000000"/>
                </a:solidFill>
                <a:cs typeface="Times New Roman" pitchFamily="18" charset="0"/>
              </a:rPr>
              <a:t> Reorganizes the file records. For example, the records marked deleted are physically removed from the file or a new organization of the file records is created.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b="1" dirty="0" smtClean="0">
                <a:solidFill>
                  <a:srgbClr val="000000"/>
                </a:solidFill>
                <a:cs typeface="Times New Roman" pitchFamily="18" charset="0"/>
              </a:rPr>
              <a:t>READ_ORDERED:</a:t>
            </a:r>
            <a:r>
              <a:rPr lang="en-US" altLang="ar-SA" dirty="0" smtClean="0">
                <a:solidFill>
                  <a:srgbClr val="000000"/>
                </a:solidFill>
                <a:cs typeface="Times New Roman" pitchFamily="18" charset="0"/>
              </a:rPr>
              <a:t> Read the file blocks in order of a specific field of the file. </a:t>
            </a:r>
          </a:p>
        </p:txBody>
      </p:sp>
    </p:spTree>
    <p:extLst>
      <p:ext uri="{BB962C8B-B14F-4D97-AF65-F5344CB8AC3E}">
        <p14:creationId xmlns:p14="http://schemas.microsoft.com/office/powerpoint/2010/main" val="197091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6746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/>
              <a:t>Unordered Files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358900"/>
            <a:ext cx="8572500" cy="4914900"/>
          </a:xfrm>
        </p:spPr>
        <p:txBody>
          <a:bodyPr/>
          <a:lstStyle/>
          <a:p>
            <a:pPr marL="533400" indent="-533400" algn="l" rtl="0" eaLnBrk="1" hangingPunct="1"/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Also called a </a:t>
            </a:r>
            <a:r>
              <a:rPr lang="en-US" altLang="ar-SA" i="1" smtClean="0">
                <a:solidFill>
                  <a:srgbClr val="FF0000"/>
                </a:solidFill>
                <a:cs typeface="Times New Roman" pitchFamily="18" charset="0"/>
              </a:rPr>
              <a:t>heap</a:t>
            </a:r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  or a </a:t>
            </a:r>
            <a:r>
              <a:rPr lang="en-US" altLang="ar-SA" i="1" smtClean="0">
                <a:solidFill>
                  <a:srgbClr val="FF0000"/>
                </a:solidFill>
                <a:cs typeface="Times New Roman" pitchFamily="18" charset="0"/>
              </a:rPr>
              <a:t>pile</a:t>
            </a:r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  file.</a:t>
            </a:r>
          </a:p>
          <a:p>
            <a:pPr marL="533400" indent="-533400" algn="l" rtl="0" eaLnBrk="1" hangingPunct="1"/>
            <a:endParaRPr lang="en-US" altLang="ar-SA" sz="90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33400" indent="-533400" algn="l" rtl="0" eaLnBrk="1" hangingPunct="1"/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New records are inserted at the end of the file.</a:t>
            </a:r>
          </a:p>
          <a:p>
            <a:pPr marL="533400" indent="-533400" algn="l" rtl="0" eaLnBrk="1" hangingPunct="1"/>
            <a:endParaRPr lang="en-US" altLang="ar-SA" sz="90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33400" indent="-533400" algn="l" rtl="0" eaLnBrk="1" hangingPunct="1"/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To search for a record, a </a:t>
            </a:r>
            <a:r>
              <a:rPr lang="en-US" altLang="ar-SA" i="1" smtClean="0">
                <a:solidFill>
                  <a:srgbClr val="000000"/>
                </a:solidFill>
                <a:cs typeface="Times New Roman" pitchFamily="18" charset="0"/>
              </a:rPr>
              <a:t>linear search</a:t>
            </a:r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  through the file records is necessary. This requires reading and searching half the file blocks on the average, and is hence quite expensive.</a:t>
            </a:r>
          </a:p>
          <a:p>
            <a:pPr marL="533400" indent="-533400" algn="l" rtl="0" eaLnBrk="1" hangingPunct="1"/>
            <a:endParaRPr lang="en-US" altLang="ar-SA" sz="90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33400" indent="-533400" algn="l" rtl="0" eaLnBrk="1" hangingPunct="1"/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Record insertion is quite efficient.</a:t>
            </a:r>
          </a:p>
          <a:p>
            <a:pPr marL="533400" indent="-533400" algn="l" rtl="0" eaLnBrk="1" hangingPunct="1"/>
            <a:r>
              <a:rPr lang="en-US" altLang="ar-SA" smtClean="0">
                <a:solidFill>
                  <a:srgbClr val="000000"/>
                </a:solidFill>
                <a:cs typeface="Times New Roman" pitchFamily="18" charset="0"/>
              </a:rPr>
              <a:t>Reading the records in order of a particular field requires sorting the file records. </a:t>
            </a:r>
          </a:p>
        </p:txBody>
      </p:sp>
    </p:spTree>
    <p:extLst>
      <p:ext uri="{BB962C8B-B14F-4D97-AF65-F5344CB8AC3E}">
        <p14:creationId xmlns:p14="http://schemas.microsoft.com/office/powerpoint/2010/main" val="84219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65100"/>
            <a:ext cx="8534400" cy="5095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dirty="0" smtClean="0"/>
              <a:t>Ordered Files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674688"/>
            <a:ext cx="8978900" cy="5815012"/>
          </a:xfrm>
        </p:spPr>
        <p:txBody>
          <a:bodyPr/>
          <a:lstStyle/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dirty="0" smtClean="0">
                <a:cs typeface="Times New Roman" pitchFamily="18" charset="0"/>
              </a:rPr>
              <a:t>Also called a </a:t>
            </a:r>
            <a:r>
              <a:rPr lang="en-US" altLang="ar-SA" i="1" dirty="0" smtClean="0">
                <a:cs typeface="Times New Roman" pitchFamily="18" charset="0"/>
              </a:rPr>
              <a:t>sequential file</a:t>
            </a:r>
            <a:r>
              <a:rPr lang="en-US" altLang="ar-SA" dirty="0" smtClean="0">
                <a:cs typeface="Times New Roman" pitchFamily="18" charset="0"/>
              </a:rPr>
              <a:t>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dirty="0" smtClean="0">
                <a:cs typeface="Times New Roman" pitchFamily="18" charset="0"/>
              </a:rPr>
              <a:t>File records are kept sorted by the values of an </a:t>
            </a:r>
            <a:r>
              <a:rPr lang="en-US" altLang="ar-SA" i="1" dirty="0" smtClean="0">
                <a:cs typeface="Times New Roman" pitchFamily="18" charset="0"/>
              </a:rPr>
              <a:t>ordering field</a:t>
            </a:r>
            <a:r>
              <a:rPr lang="en-US" altLang="ar-SA" dirty="0" smtClean="0">
                <a:cs typeface="Times New Roman" pitchFamily="18" charset="0"/>
              </a:rPr>
              <a:t>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dirty="0" smtClean="0">
                <a:cs typeface="Times New Roman" pitchFamily="18" charset="0"/>
              </a:rPr>
              <a:t>Insertion is expensive: records must be inserted in the </a:t>
            </a:r>
            <a:r>
              <a:rPr lang="en-US" altLang="ar-SA" i="1" dirty="0" smtClean="0">
                <a:cs typeface="Times New Roman" pitchFamily="18" charset="0"/>
              </a:rPr>
              <a:t>correct order</a:t>
            </a:r>
            <a:r>
              <a:rPr lang="en-US" altLang="ar-SA" dirty="0" smtClean="0">
                <a:cs typeface="Times New Roman" pitchFamily="18" charset="0"/>
              </a:rPr>
              <a:t>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dirty="0" smtClean="0">
                <a:cs typeface="Times New Roman" pitchFamily="18" charset="0"/>
              </a:rPr>
              <a:t>A </a:t>
            </a:r>
            <a:r>
              <a:rPr lang="en-US" altLang="ar-SA" i="1" dirty="0" smtClean="0">
                <a:cs typeface="Times New Roman" pitchFamily="18" charset="0"/>
              </a:rPr>
              <a:t>binary search</a:t>
            </a:r>
            <a:r>
              <a:rPr lang="en-US" altLang="ar-SA" dirty="0" smtClean="0">
                <a:cs typeface="Times New Roman" pitchFamily="18" charset="0"/>
              </a:rPr>
              <a:t>  can be used to search for a record on its </a:t>
            </a:r>
            <a:r>
              <a:rPr lang="en-US" altLang="ar-SA" i="1" dirty="0" smtClean="0">
                <a:cs typeface="Times New Roman" pitchFamily="18" charset="0"/>
              </a:rPr>
              <a:t>ordering field value</a:t>
            </a:r>
            <a:r>
              <a:rPr lang="en-US" altLang="ar-SA" dirty="0" smtClean="0">
                <a:cs typeface="Times New Roman" pitchFamily="18" charset="0"/>
              </a:rPr>
              <a:t>. This requires reading and searching log</a:t>
            </a:r>
            <a:r>
              <a:rPr lang="en-US" altLang="ar-SA" baseline="-25000" dirty="0" smtClean="0">
                <a:cs typeface="Times New Roman" pitchFamily="18" charset="0"/>
              </a:rPr>
              <a:t>2</a:t>
            </a:r>
            <a:r>
              <a:rPr lang="en-US" altLang="ar-SA" dirty="0" smtClean="0">
                <a:cs typeface="Times New Roman" pitchFamily="18" charset="0"/>
              </a:rPr>
              <a:t> of the file blocks on the average, an improvement over linear search.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dirty="0" smtClean="0">
                <a:cs typeface="Times New Roman" pitchFamily="18" charset="0"/>
              </a:rPr>
              <a:t>Reading the records in order of the ordering field is quite efficient.</a:t>
            </a:r>
          </a:p>
        </p:txBody>
      </p:sp>
    </p:spTree>
    <p:extLst>
      <p:ext uri="{BB962C8B-B14F-4D97-AF65-F5344CB8AC3E}">
        <p14:creationId xmlns:p14="http://schemas.microsoft.com/office/powerpoint/2010/main" val="260079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3949700" cy="1339850"/>
          </a:xfrm>
        </p:spPr>
        <p:txBody>
          <a:bodyPr/>
          <a:lstStyle/>
          <a:p>
            <a:pPr eaLnBrk="1" hangingPunct="1"/>
            <a:r>
              <a:rPr lang="en-US" altLang="ar-SA" smtClean="0"/>
              <a:t>Ordered Files (cont.)</a:t>
            </a:r>
          </a:p>
        </p:txBody>
      </p:sp>
      <p:pic>
        <p:nvPicPr>
          <p:cNvPr id="23556" name="Picture 5" descr=" 13.09.gif                                                      0001035BEeyore                         B91DCF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303213"/>
            <a:ext cx="6061075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12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6746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dirty="0" smtClean="0"/>
              <a:t>Average Access Times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130300"/>
            <a:ext cx="8737600" cy="53594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en-US" altLang="ar-SA" smtClean="0">
                <a:cs typeface="Times New Roman" pitchFamily="18" charset="0"/>
              </a:rPr>
              <a:t>The following table shows the average access time to access a specific record for a given type of file</a:t>
            </a:r>
          </a:p>
          <a:p>
            <a:pPr marL="533400" indent="-533400" eaLnBrk="1" hangingPunct="1">
              <a:buFont typeface="Wingdings" pitchFamily="2" charset="2"/>
              <a:buNone/>
            </a:pPr>
            <a:endParaRPr lang="en-US" altLang="ar-SA" smtClean="0"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endParaRPr lang="en-US" altLang="ar-SA" smtClean="0">
              <a:cs typeface="Times New Roman" pitchFamily="18" charset="0"/>
            </a:endParaRPr>
          </a:p>
        </p:txBody>
      </p:sp>
      <p:pic>
        <p:nvPicPr>
          <p:cNvPr id="24581" name="Picture 4" descr="&#10;Table1302.tif                                                  0000732BEeyore                         BC0F1D1E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88" y="3246438"/>
            <a:ext cx="7548562" cy="188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682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Disk Storage Devices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SA" dirty="0" smtClean="0"/>
              <a:t>Basic unit of data stored in disks is a single </a:t>
            </a:r>
            <a:r>
              <a:rPr lang="en-US" altLang="ar-SA" b="1" dirty="0" smtClean="0"/>
              <a:t>bit </a:t>
            </a:r>
            <a:r>
              <a:rPr lang="en-US" altLang="ar-SA" dirty="0" smtClean="0"/>
              <a:t>to represent data in 0/1 form.</a:t>
            </a:r>
          </a:p>
          <a:p>
            <a:pPr algn="l" rtl="0" eaLnBrk="1" hangingPunct="1"/>
            <a:r>
              <a:rPr lang="en-US" altLang="ar-SA" b="1" dirty="0" smtClean="0"/>
              <a:t>Bits </a:t>
            </a:r>
            <a:r>
              <a:rPr lang="en-US" altLang="ar-SA" dirty="0" smtClean="0"/>
              <a:t>are grouped into </a:t>
            </a:r>
            <a:r>
              <a:rPr lang="en-US" altLang="ar-SA" b="1" dirty="0" smtClean="0"/>
              <a:t>Byte.</a:t>
            </a:r>
          </a:p>
          <a:p>
            <a:pPr algn="l" rtl="0" eaLnBrk="1" hangingPunct="1"/>
            <a:r>
              <a:rPr lang="en-US" altLang="ar-SA" dirty="0" smtClean="0"/>
              <a:t>The capacity of disk: the amount of bytes it can store.</a:t>
            </a:r>
          </a:p>
          <a:p>
            <a:pPr lvl="1" algn="l" rtl="0" eaLnBrk="1" hangingPunct="1"/>
            <a:r>
              <a:rPr lang="en-US" altLang="ar-SA" dirty="0" err="1" smtClean="0"/>
              <a:t>FloppyDiskd</a:t>
            </a:r>
            <a:r>
              <a:rPr lang="en-US" altLang="ar-SA" dirty="0" smtClean="0"/>
              <a:t>: 400KBytes- 1.5MBytes</a:t>
            </a:r>
          </a:p>
          <a:p>
            <a:pPr lvl="1" algn="l" rtl="0" eaLnBrk="1" hangingPunct="1"/>
            <a:r>
              <a:rPr lang="en-US" altLang="ar-SA" dirty="0" smtClean="0"/>
              <a:t>Hard disks: several hundred Mbytes – </a:t>
            </a:r>
            <a:r>
              <a:rPr lang="en-US" altLang="ar-SA" dirty="0" err="1" smtClean="0"/>
              <a:t>tera</a:t>
            </a:r>
            <a:r>
              <a:rPr lang="en-US" altLang="ar-SA" dirty="0" smtClean="0"/>
              <a:t> Bytes.</a:t>
            </a:r>
          </a:p>
          <a:p>
            <a:pPr lvl="1" eaLnBrk="1" hangingPunct="1">
              <a:buFontTx/>
              <a:buNone/>
            </a:pPr>
            <a:endParaRPr lang="en-US" altLang="ar-SA" dirty="0" smtClean="0"/>
          </a:p>
          <a:p>
            <a:pPr lvl="1" eaLnBrk="1" hangingPunct="1">
              <a:buFontTx/>
              <a:buNone/>
            </a:pPr>
            <a:r>
              <a:rPr lang="en-US" altLang="ar-SA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61151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381000" y="381000"/>
            <a:ext cx="8763000" cy="606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lnSpc>
                <a:spcPct val="104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3200" b="1" dirty="0">
                <a:solidFill>
                  <a:srgbClr val="A50021"/>
                </a:solidFill>
                <a:latin typeface="Times New Roman" pitchFamily="18" charset="0"/>
              </a:rPr>
              <a:t>Introduction</a:t>
            </a:r>
          </a:p>
          <a:p>
            <a:pPr algn="l" rtl="0">
              <a:lnSpc>
                <a:spcPct val="104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dirty="0">
              <a:latin typeface="Times New Roman" pitchFamily="18" charset="0"/>
              <a:cs typeface="Traditional Arabic" pitchFamily="18" charset="-78"/>
            </a:endParaRP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latin typeface="Times New Roman" pitchFamily="18" charset="0"/>
              </a:rPr>
              <a:t> </a:t>
            </a:r>
            <a:r>
              <a:rPr lang="en-US" altLang="ar-SA" sz="2400" b="1" i="1" dirty="0"/>
              <a:t>Indexes</a:t>
            </a:r>
            <a:r>
              <a:rPr lang="en-US" altLang="ar-SA" sz="2400" dirty="0"/>
              <a:t> are additional auxiliary access structures with typically provide: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faster access to data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makes it more efficient to search for a record in the data file.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One form of an index is a file of entries: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 </a:t>
            </a:r>
            <a:r>
              <a:rPr lang="en-US" altLang="ar-SA" sz="2400" b="1" dirty="0">
                <a:solidFill>
                  <a:srgbClr val="C00000"/>
                </a:solidFill>
              </a:rPr>
              <a:t>＜ field value, pointer to record ＞</a:t>
            </a:r>
            <a:r>
              <a:rPr lang="en-US" altLang="ar-SA" sz="2400" dirty="0">
                <a:solidFill>
                  <a:srgbClr val="C00000"/>
                </a:solidFill>
              </a:rPr>
              <a:t> </a:t>
            </a:r>
            <a:r>
              <a:rPr lang="en-US" altLang="ar-SA" sz="2400" dirty="0"/>
              <a:t>, which is ordered by field value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 index file usually occupies considerably </a:t>
            </a:r>
            <a:r>
              <a:rPr lang="en-US" altLang="ar-SA" sz="2400" b="1" dirty="0">
                <a:solidFill>
                  <a:srgbClr val="002060"/>
                </a:solidFill>
              </a:rPr>
              <a:t>less disk blocks </a:t>
            </a:r>
            <a:r>
              <a:rPr lang="en-US" altLang="ar-SA" sz="2400" dirty="0"/>
              <a:t>than the data file because its entries are much smaller</a:t>
            </a:r>
            <a:br>
              <a:rPr lang="en-US" altLang="ar-SA" sz="2400" dirty="0"/>
            </a:br>
            <a:r>
              <a:rPr lang="en-US" altLang="ar-SA" sz="2400" dirty="0"/>
              <a:t/>
            </a:r>
            <a:br>
              <a:rPr lang="en-US" altLang="ar-SA" sz="2400" dirty="0"/>
            </a:br>
            <a:endParaRPr lang="en-US" altLang="ar-SA" sz="2400" dirty="0"/>
          </a:p>
        </p:txBody>
      </p:sp>
    </p:spTree>
    <p:extLst>
      <p:ext uri="{BB962C8B-B14F-4D97-AF65-F5344CB8AC3E}">
        <p14:creationId xmlns:p14="http://schemas.microsoft.com/office/powerpoint/2010/main" val="267111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381000" y="381000"/>
            <a:ext cx="8763000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lnSpc>
                <a:spcPct val="104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3200" b="1" dirty="0">
                <a:solidFill>
                  <a:srgbClr val="A50021"/>
                </a:solidFill>
                <a:latin typeface="Times New Roman" pitchFamily="18" charset="0"/>
              </a:rPr>
              <a:t>Types of Indexes</a:t>
            </a:r>
          </a:p>
          <a:p>
            <a:pPr algn="l" rtl="0">
              <a:lnSpc>
                <a:spcPct val="104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dirty="0">
              <a:latin typeface="Times New Roman" pitchFamily="18" charset="0"/>
              <a:cs typeface="Traditional Arabic" pitchFamily="18" charset="-78"/>
            </a:endParaRP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latin typeface="Times New Roman" pitchFamily="18" charset="0"/>
              </a:rPr>
              <a:t> </a:t>
            </a:r>
            <a:r>
              <a:rPr lang="en-US" altLang="ar-SA" sz="1800" dirty="0"/>
              <a:t>Single-Level Indexes</a:t>
            </a:r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Primary.</a:t>
            </a:r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Secondary.</a:t>
            </a:r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Clustering.</a:t>
            </a:r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dirty="0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Multi-Level Indexes</a:t>
            </a:r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ISAM</a:t>
            </a:r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B Trees</a:t>
            </a:r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B+ Trees</a:t>
            </a:r>
          </a:p>
        </p:txBody>
      </p:sp>
    </p:spTree>
    <p:extLst>
      <p:ext uri="{BB962C8B-B14F-4D97-AF65-F5344CB8AC3E}">
        <p14:creationId xmlns:p14="http://schemas.microsoft.com/office/powerpoint/2010/main" val="218628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381000" y="381000"/>
            <a:ext cx="8763000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lnSpc>
                <a:spcPct val="104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3200" b="1" dirty="0">
                <a:solidFill>
                  <a:srgbClr val="A50021"/>
                </a:solidFill>
                <a:latin typeface="Times New Roman" pitchFamily="18" charset="0"/>
              </a:rPr>
              <a:t>Single-Level Indexes</a:t>
            </a:r>
          </a:p>
          <a:p>
            <a:pPr algn="l" rtl="0">
              <a:lnSpc>
                <a:spcPct val="104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dirty="0">
              <a:latin typeface="Times New Roman" pitchFamily="18" charset="0"/>
              <a:cs typeface="Traditional Arabic" pitchFamily="18" charset="-78"/>
            </a:endParaRP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>
              <a:latin typeface="Times New Roman" pitchFamily="18" charset="0"/>
            </a:endParaRP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latin typeface="Times New Roman" pitchFamily="18" charset="0"/>
              </a:rPr>
              <a:t> </a:t>
            </a:r>
            <a:r>
              <a:rPr lang="en-US" altLang="ar-SA" sz="1800" dirty="0"/>
              <a:t>A </a:t>
            </a:r>
            <a:r>
              <a:rPr lang="en-US" altLang="ar-SA" sz="1800" b="1" i="1" dirty="0"/>
              <a:t>Primary Index</a:t>
            </a:r>
            <a:r>
              <a:rPr lang="en-US" altLang="ar-SA" sz="1800" dirty="0"/>
              <a:t>: 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is specified on the </a:t>
            </a:r>
            <a:r>
              <a:rPr lang="en-US" altLang="ar-SA" sz="1800" b="1" i="1" dirty="0"/>
              <a:t>ordering key field</a:t>
            </a:r>
            <a:r>
              <a:rPr lang="en-US" altLang="ar-SA" sz="1800" dirty="0"/>
              <a:t> where each tuple has a </a:t>
            </a:r>
            <a:r>
              <a:rPr lang="en-US" altLang="ar-SA" sz="1800" b="1" i="1" dirty="0"/>
              <a:t>unique</a:t>
            </a:r>
            <a:r>
              <a:rPr lang="en-US" altLang="ar-SA" sz="1800" dirty="0"/>
              <a:t> value.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dirty="0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A </a:t>
            </a:r>
            <a:r>
              <a:rPr lang="en-US" altLang="ar-SA" sz="1800" b="1" i="1" dirty="0"/>
              <a:t>Clustering Index: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 is specified on the </a:t>
            </a:r>
            <a:r>
              <a:rPr lang="en-US" altLang="ar-SA" sz="1800" b="1" i="1" dirty="0"/>
              <a:t>ordering key field</a:t>
            </a:r>
            <a:r>
              <a:rPr lang="en-US" altLang="ar-SA" sz="1800" dirty="0"/>
              <a:t> where each tuple </a:t>
            </a:r>
            <a:r>
              <a:rPr lang="en-US" altLang="ar-SA" sz="1800" b="1" i="1" dirty="0"/>
              <a:t>DOES NOT</a:t>
            </a:r>
            <a:r>
              <a:rPr lang="en-US" altLang="ar-SA" sz="1800" dirty="0"/>
              <a:t> have a </a:t>
            </a:r>
            <a:r>
              <a:rPr lang="en-US" altLang="ar-SA" sz="1800" b="1" i="1" dirty="0"/>
              <a:t>unique</a:t>
            </a:r>
            <a:r>
              <a:rPr lang="en-US" altLang="ar-SA" sz="1800" dirty="0"/>
              <a:t> value in that field.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dirty="0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A </a:t>
            </a:r>
            <a:r>
              <a:rPr lang="en-US" altLang="ar-SA" sz="1800" b="1" i="1" dirty="0"/>
              <a:t>Secondary Index</a:t>
            </a:r>
            <a:r>
              <a:rPr lang="en-US" altLang="ar-SA" sz="1800" dirty="0"/>
              <a:t> :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is specified on a </a:t>
            </a:r>
            <a:r>
              <a:rPr lang="en-US" altLang="ar-SA" sz="1800" b="1" i="1" dirty="0"/>
              <a:t>NON-ORDERING Field</a:t>
            </a:r>
            <a:r>
              <a:rPr lang="en-US" altLang="ar-SA" sz="1800" dirty="0"/>
              <a:t> of the file.</a:t>
            </a:r>
          </a:p>
        </p:txBody>
      </p:sp>
    </p:spTree>
    <p:extLst>
      <p:ext uri="{BB962C8B-B14F-4D97-AF65-F5344CB8AC3E}">
        <p14:creationId xmlns:p14="http://schemas.microsoft.com/office/powerpoint/2010/main" val="186663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81000" y="381000"/>
            <a:ext cx="87630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lnSpc>
                <a:spcPct val="104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3200" b="1" dirty="0">
                <a:solidFill>
                  <a:srgbClr val="A50021"/>
                </a:solidFill>
                <a:latin typeface="Times New Roman" pitchFamily="18" charset="0"/>
              </a:rPr>
              <a:t>Primary Index</a:t>
            </a:r>
            <a:endParaRPr lang="en-US" altLang="ar-SA" sz="1800" dirty="0">
              <a:latin typeface="Times New Roman" pitchFamily="18" charset="0"/>
              <a:cs typeface="Traditional Arabic" pitchFamily="18" charset="-78"/>
            </a:endParaRP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>
              <a:latin typeface="Times New Roman" pitchFamily="18" charset="0"/>
            </a:endParaRP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A </a:t>
            </a:r>
            <a:r>
              <a:rPr lang="en-US" altLang="ar-SA" sz="2400" b="1" i="1" dirty="0"/>
              <a:t>Primary Index</a:t>
            </a:r>
            <a:r>
              <a:rPr lang="en-US" altLang="ar-SA" sz="2400" dirty="0"/>
              <a:t> is an ordered file whose records of fixed length of two parts: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 </a:t>
            </a:r>
            <a:r>
              <a:rPr lang="en-US" altLang="ar-SA" sz="2400" b="1" i="1" dirty="0"/>
              <a:t>first field</a:t>
            </a:r>
            <a:r>
              <a:rPr lang="en-US" altLang="ar-SA" sz="2400" dirty="0"/>
              <a:t> is the same data type of the </a:t>
            </a:r>
            <a:r>
              <a:rPr lang="en-US" altLang="ar-SA" sz="2400" b="1" i="1" dirty="0"/>
              <a:t>primary key</a:t>
            </a:r>
            <a:r>
              <a:rPr lang="en-US" altLang="ar-SA" sz="2400" dirty="0"/>
              <a:t> of a file block of the data file and the </a:t>
            </a:r>
            <a:r>
              <a:rPr lang="en-US" altLang="ar-SA" sz="2400" b="1" i="1" dirty="0"/>
              <a:t>second field</a:t>
            </a:r>
            <a:r>
              <a:rPr lang="en-US" altLang="ar-SA" sz="2400" dirty="0"/>
              <a:t>  is file </a:t>
            </a:r>
            <a:r>
              <a:rPr lang="en-US" altLang="ar-SA" sz="2400" b="1" i="1" dirty="0"/>
              <a:t>block pointer</a:t>
            </a:r>
            <a:r>
              <a:rPr lang="en-US" altLang="ar-SA" sz="2400" dirty="0"/>
              <a:t> </a:t>
            </a:r>
            <a:r>
              <a:rPr lang="en-US" altLang="ar-SA" sz="2400" b="1" i="1" dirty="0"/>
              <a:t>(block address)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 </a:t>
            </a:r>
            <a:r>
              <a:rPr lang="en-US" altLang="ar-SA" sz="2400" b="1" i="1" dirty="0"/>
              <a:t>Anchor Record</a:t>
            </a:r>
            <a:r>
              <a:rPr lang="en-US" altLang="ar-SA" sz="2400" dirty="0"/>
              <a:t> or </a:t>
            </a:r>
            <a:r>
              <a:rPr lang="en-US" altLang="ar-SA" sz="2400" b="1" i="1" dirty="0"/>
              <a:t>Block anchor</a:t>
            </a:r>
            <a:r>
              <a:rPr lang="en-US" altLang="ar-SA" sz="2400" dirty="0"/>
              <a:t> is the </a:t>
            </a:r>
            <a:r>
              <a:rPr lang="en-US" altLang="ar-SA" sz="2400" b="1" i="1" dirty="0"/>
              <a:t>first</a:t>
            </a:r>
            <a:r>
              <a:rPr lang="en-US" altLang="ar-SA" sz="2400" dirty="0"/>
              <a:t> record in a file block. This is where the </a:t>
            </a:r>
            <a:r>
              <a:rPr lang="en-US" altLang="ar-SA" sz="2400" b="1" i="1" dirty="0"/>
              <a:t>value</a:t>
            </a:r>
            <a:r>
              <a:rPr lang="en-US" altLang="ar-SA" sz="2400" dirty="0"/>
              <a:t> for the </a:t>
            </a:r>
            <a:r>
              <a:rPr lang="en-US" altLang="ar-SA" sz="2400" b="1" i="1" dirty="0"/>
              <a:t>first field</a:t>
            </a:r>
            <a:r>
              <a:rPr lang="en-US" altLang="ar-SA" sz="2400" dirty="0"/>
              <a:t> of the </a:t>
            </a:r>
            <a:r>
              <a:rPr lang="en-US" altLang="ar-SA" sz="2400" b="1" i="1" dirty="0"/>
              <a:t>primary index</a:t>
            </a:r>
            <a:r>
              <a:rPr lang="en-US" altLang="ar-SA" sz="2400" dirty="0"/>
              <a:t> come from along with the respective address of that block.</a:t>
            </a:r>
          </a:p>
        </p:txBody>
      </p:sp>
    </p:spTree>
    <p:extLst>
      <p:ext uri="{BB962C8B-B14F-4D97-AF65-F5344CB8AC3E}">
        <p14:creationId xmlns:p14="http://schemas.microsoft.com/office/powerpoint/2010/main" val="16580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C:\temp\fig6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"/>
            <a:ext cx="71628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6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381000" y="381000"/>
            <a:ext cx="8305800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lnSpc>
                <a:spcPct val="104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3200" b="1" dirty="0">
                <a:solidFill>
                  <a:srgbClr val="A50021"/>
                </a:solidFill>
                <a:latin typeface="Times New Roman" pitchFamily="18" charset="0"/>
              </a:rPr>
              <a:t>Clustering Index</a:t>
            </a:r>
            <a:endParaRPr lang="en-US" altLang="ar-SA" sz="1800" dirty="0">
              <a:latin typeface="Times New Roman" pitchFamily="18" charset="0"/>
              <a:cs typeface="Traditional Arabic" pitchFamily="18" charset="-78"/>
            </a:endParaRP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>
              <a:latin typeface="Times New Roman" pitchFamily="18" charset="0"/>
            </a:endParaRP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b="1" i="1" dirty="0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 i="1" dirty="0"/>
              <a:t>Clustering Indexes</a:t>
            </a:r>
            <a:r>
              <a:rPr lang="en-US" altLang="ar-SA" sz="2400" dirty="0"/>
              <a:t> are used when the </a:t>
            </a:r>
            <a:r>
              <a:rPr lang="en-US" altLang="ar-SA" sz="2400" b="1" i="1" dirty="0"/>
              <a:t>ordering index</a:t>
            </a:r>
            <a:r>
              <a:rPr lang="en-US" altLang="ar-SA" sz="2400" dirty="0"/>
              <a:t> is a field where each value is </a:t>
            </a:r>
            <a:r>
              <a:rPr lang="en-US" altLang="ar-SA" sz="2400" b="1" i="1" dirty="0">
                <a:solidFill>
                  <a:srgbClr val="800000"/>
                </a:solidFill>
              </a:rPr>
              <a:t>not unique</a:t>
            </a:r>
            <a:r>
              <a:rPr lang="en-US" altLang="ar-SA" sz="2400" dirty="0"/>
              <a:t>.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An entry in the clustering index is composed of a </a:t>
            </a:r>
            <a:r>
              <a:rPr lang="en-US" altLang="ar-SA" sz="2400" b="1" i="1" dirty="0"/>
              <a:t>SINGLE</a:t>
            </a:r>
            <a:r>
              <a:rPr lang="en-US" altLang="ar-SA" sz="2400" dirty="0"/>
              <a:t> entry for each </a:t>
            </a:r>
            <a:r>
              <a:rPr lang="en-US" altLang="ar-SA" sz="2400" b="1" i="1" dirty="0"/>
              <a:t>distinct value</a:t>
            </a:r>
            <a:r>
              <a:rPr lang="en-US" altLang="ar-SA" sz="2400" dirty="0"/>
              <a:t> in the clustering field and its respective file block pointer.</a:t>
            </a:r>
          </a:p>
        </p:txBody>
      </p:sp>
    </p:spTree>
    <p:extLst>
      <p:ext uri="{BB962C8B-B14F-4D97-AF65-F5344CB8AC3E}">
        <p14:creationId xmlns:p14="http://schemas.microsoft.com/office/powerpoint/2010/main" val="192261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3" t="25275" r="32651" b="9891"/>
          <a:stretch>
            <a:fillRect/>
          </a:stretch>
        </p:blipFill>
        <p:spPr bwMode="auto">
          <a:xfrm>
            <a:off x="1219200" y="1371600"/>
            <a:ext cx="533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4038600" y="533400"/>
            <a:ext cx="914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400"/>
              <a:t>Data file</a:t>
            </a: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2743200" y="1219200"/>
            <a:ext cx="3886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000"/>
              <a:t>Dnumber      NAME      SSN        Birthdate     JOB           SALARY</a:t>
            </a: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1981200" y="609600"/>
            <a:ext cx="1447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400"/>
              <a:t>Clustering Field</a:t>
            </a:r>
          </a:p>
        </p:txBody>
      </p:sp>
      <p:cxnSp>
        <p:nvCxnSpPr>
          <p:cNvPr id="14342" name="Straight Arrow Connector 6"/>
          <p:cNvCxnSpPr>
            <a:cxnSpLocks noChangeShapeType="1"/>
          </p:cNvCxnSpPr>
          <p:nvPr/>
        </p:nvCxnSpPr>
        <p:spPr bwMode="auto">
          <a:xfrm>
            <a:off x="2971800" y="914400"/>
            <a:ext cx="76200" cy="304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914400" y="914400"/>
            <a:ext cx="1676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400"/>
              <a:t>INDEX File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400"/>
              <a:t>( &lt;ki,Pi,&gt; entries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2743200"/>
            <a:ext cx="1295400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>
                <a:latin typeface="Arial" charset="0"/>
                <a:cs typeface="Arial" charset="0"/>
              </a:rPr>
              <a:t>CLUSTERING Field Value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0600" y="3276600"/>
            <a:ext cx="12954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>
                <a:latin typeface="Arial" charset="0"/>
                <a:cs typeface="Arial" charset="0"/>
              </a:rPr>
              <a:t>Block pointer</a:t>
            </a:r>
          </a:p>
        </p:txBody>
      </p:sp>
      <p:cxnSp>
        <p:nvCxnSpPr>
          <p:cNvPr id="14346" name="Straight Arrow Connector 10"/>
          <p:cNvCxnSpPr>
            <a:cxnSpLocks noChangeShapeType="1"/>
          </p:cNvCxnSpPr>
          <p:nvPr/>
        </p:nvCxnSpPr>
        <p:spPr bwMode="auto">
          <a:xfrm flipV="1">
            <a:off x="838200" y="2438400"/>
            <a:ext cx="381000" cy="152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47" name="Straight Arrow Connector 13"/>
          <p:cNvCxnSpPr>
            <a:cxnSpLocks noChangeShapeType="1"/>
          </p:cNvCxnSpPr>
          <p:nvPr/>
        </p:nvCxnSpPr>
        <p:spPr bwMode="auto">
          <a:xfrm flipV="1">
            <a:off x="1524000" y="2819400"/>
            <a:ext cx="304800" cy="4572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4459060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pic>
        <p:nvPicPr>
          <p:cNvPr id="15363" name="Picture 5" descr="C:\temp\fig6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4450"/>
            <a:ext cx="5265737" cy="68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734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81000" y="381000"/>
            <a:ext cx="83058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lnSpc>
                <a:spcPct val="104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3200" b="1" dirty="0">
                <a:solidFill>
                  <a:srgbClr val="A50021"/>
                </a:solidFill>
                <a:latin typeface="Times New Roman" pitchFamily="18" charset="0"/>
              </a:rPr>
              <a:t>Secondary Index</a:t>
            </a:r>
            <a:endParaRPr lang="en-US" altLang="ar-SA" sz="1800" dirty="0">
              <a:latin typeface="Times New Roman" pitchFamily="18" charset="0"/>
              <a:cs typeface="Traditional Arabic" pitchFamily="18" charset="-78"/>
            </a:endParaRP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>
              <a:latin typeface="Times New Roman" pitchFamily="18" charset="0"/>
            </a:endParaRP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b="1" i="1" dirty="0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A </a:t>
            </a:r>
            <a:r>
              <a:rPr lang="en-US" altLang="ar-SA" sz="2400" b="1" i="1" dirty="0"/>
              <a:t>Secondary Index</a:t>
            </a:r>
            <a:r>
              <a:rPr lang="en-US" altLang="ar-SA" sz="2400" dirty="0"/>
              <a:t> is an </a:t>
            </a:r>
            <a:r>
              <a:rPr lang="en-US" altLang="ar-SA" sz="2400" b="1" i="1" dirty="0"/>
              <a:t>ordered file</a:t>
            </a:r>
            <a:r>
              <a:rPr lang="en-US" altLang="ar-SA" sz="2400" dirty="0"/>
              <a:t> with two fields.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 </a:t>
            </a:r>
            <a:r>
              <a:rPr lang="en-US" altLang="ar-SA" sz="2400" b="1" i="1" dirty="0"/>
              <a:t>first </a:t>
            </a:r>
            <a:r>
              <a:rPr lang="en-US" altLang="ar-SA" sz="2400" dirty="0"/>
              <a:t>is of the same data type as some </a:t>
            </a:r>
            <a:r>
              <a:rPr lang="en-US" altLang="ar-SA" sz="2400" b="1" i="1" dirty="0" err="1"/>
              <a:t>nonordering</a:t>
            </a:r>
            <a:r>
              <a:rPr lang="en-US" altLang="ar-SA" sz="2400" b="1" i="1" dirty="0"/>
              <a:t> field</a:t>
            </a:r>
            <a:r>
              <a:rPr lang="en-US" altLang="ar-SA" sz="2400" dirty="0"/>
              <a:t> and the second is either a block or a record pointer.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 secondary index may be on a field which is a </a:t>
            </a:r>
            <a:r>
              <a:rPr lang="en-US" altLang="ar-SA" sz="2400" b="1" dirty="0">
                <a:solidFill>
                  <a:srgbClr val="C00000"/>
                </a:solidFill>
              </a:rPr>
              <a:t>candidate key</a:t>
            </a:r>
            <a:r>
              <a:rPr lang="en-US" altLang="ar-SA" sz="2400" dirty="0"/>
              <a:t> and has a unique value in every record, or a </a:t>
            </a:r>
            <a:r>
              <a:rPr lang="en-US" altLang="ar-SA" sz="2400" b="1" dirty="0" err="1">
                <a:solidFill>
                  <a:srgbClr val="C00000"/>
                </a:solidFill>
              </a:rPr>
              <a:t>nonkey</a:t>
            </a:r>
            <a:r>
              <a:rPr lang="en-US" altLang="ar-SA" sz="2400" dirty="0"/>
              <a:t> with duplicate values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</p:txBody>
      </p:sp>
    </p:spTree>
    <p:extLst>
      <p:ext uri="{BB962C8B-B14F-4D97-AF65-F5344CB8AC3E}">
        <p14:creationId xmlns:p14="http://schemas.microsoft.com/office/powerpoint/2010/main" val="1098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pic>
        <p:nvPicPr>
          <p:cNvPr id="17411" name="Picture 5" descr="C:\temp\fig6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0"/>
            <a:ext cx="5616575" cy="633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416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6746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/>
              <a:t>Disk Storage Devices (cont.)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09700"/>
            <a:ext cx="8369300" cy="5080000"/>
          </a:xfrm>
        </p:spPr>
        <p:txBody>
          <a:bodyPr>
            <a:normAutofit lnSpcReduction="10000"/>
          </a:bodyPr>
          <a:lstStyle/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sz="3200" dirty="0" smtClean="0">
                <a:solidFill>
                  <a:srgbClr val="000000"/>
                </a:solidFill>
                <a:cs typeface="Times New Roman" pitchFamily="18" charset="0"/>
              </a:rPr>
              <a:t>Preferred secondary storage device for high storage capacity and low cost.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endParaRPr lang="en-US" altLang="ar-SA" sz="1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sz="3200" dirty="0" smtClean="0">
                <a:solidFill>
                  <a:srgbClr val="000000"/>
                </a:solidFill>
                <a:cs typeface="Times New Roman" pitchFamily="18" charset="0"/>
              </a:rPr>
              <a:t>Data stored as magnetized areas on magnetic disk surfaces.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endParaRPr lang="en-US" altLang="ar-SA" sz="1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sz="3200" dirty="0" smtClean="0">
                <a:solidFill>
                  <a:srgbClr val="000000"/>
                </a:solidFill>
                <a:cs typeface="Times New Roman" pitchFamily="18" charset="0"/>
              </a:rPr>
              <a:t>A </a:t>
            </a:r>
            <a:r>
              <a:rPr lang="en-US" altLang="ar-SA" sz="3200" b="1" i="1" dirty="0" smtClean="0">
                <a:solidFill>
                  <a:srgbClr val="FF0000"/>
                </a:solidFill>
                <a:cs typeface="Times New Roman" pitchFamily="18" charset="0"/>
              </a:rPr>
              <a:t>disk pack</a:t>
            </a:r>
            <a:r>
              <a:rPr lang="en-US" altLang="ar-SA" sz="3200" b="1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en-US" altLang="ar-SA" sz="3200" dirty="0" smtClean="0">
                <a:solidFill>
                  <a:srgbClr val="000000"/>
                </a:solidFill>
                <a:cs typeface="Times New Roman" pitchFamily="18" charset="0"/>
              </a:rPr>
              <a:t>contains several magnetic disks connected to a rotating spindle.</a:t>
            </a:r>
          </a:p>
          <a:p>
            <a:pPr marL="533400" indent="-533400" algn="l" rtl="0" eaLnBrk="1" hangingPunct="1">
              <a:lnSpc>
                <a:spcPct val="90000"/>
              </a:lnSpc>
            </a:pPr>
            <a:endParaRPr lang="en-US" altLang="ar-SA" sz="1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33400" indent="-533400" algn="l" rtl="0" eaLnBrk="1" hangingPunct="1">
              <a:lnSpc>
                <a:spcPct val="90000"/>
              </a:lnSpc>
            </a:pPr>
            <a:r>
              <a:rPr lang="en-US" altLang="ar-SA" sz="3200" dirty="0" smtClean="0">
                <a:solidFill>
                  <a:srgbClr val="000000"/>
                </a:solidFill>
                <a:cs typeface="Times New Roman" pitchFamily="18" charset="0"/>
              </a:rPr>
              <a:t>Disks are divided into concentric circular </a:t>
            </a:r>
            <a:r>
              <a:rPr lang="en-US" altLang="ar-SA" sz="3200" b="1" i="1" dirty="0" smtClean="0">
                <a:solidFill>
                  <a:srgbClr val="FF0000"/>
                </a:solidFill>
                <a:cs typeface="Times New Roman" pitchFamily="18" charset="0"/>
              </a:rPr>
              <a:t>tracks</a:t>
            </a:r>
            <a:r>
              <a:rPr lang="en-US" altLang="ar-SA" sz="3200" dirty="0" smtClean="0">
                <a:solidFill>
                  <a:srgbClr val="000000"/>
                </a:solidFill>
                <a:cs typeface="Times New Roman" pitchFamily="18" charset="0"/>
              </a:rPr>
              <a:t>  on each disk </a:t>
            </a:r>
            <a:r>
              <a:rPr lang="en-US" altLang="ar-SA" sz="3200" i="1" dirty="0" smtClean="0">
                <a:solidFill>
                  <a:srgbClr val="000000"/>
                </a:solidFill>
                <a:cs typeface="Times New Roman" pitchFamily="18" charset="0"/>
              </a:rPr>
              <a:t>surface</a:t>
            </a:r>
            <a:r>
              <a:rPr lang="en-US" altLang="ar-SA" sz="3200" dirty="0" smtClean="0">
                <a:solidFill>
                  <a:srgbClr val="000000"/>
                </a:solidFill>
                <a:cs typeface="Times New Roman" pitchFamily="18" charset="0"/>
              </a:rPr>
              <a:t>.  Track capacities vary typically from 4 to 50 Kbytes.</a:t>
            </a:r>
          </a:p>
        </p:txBody>
      </p:sp>
    </p:spTree>
    <p:extLst>
      <p:ext uri="{BB962C8B-B14F-4D97-AF65-F5344CB8AC3E}">
        <p14:creationId xmlns:p14="http://schemas.microsoft.com/office/powerpoint/2010/main" val="27707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81000" y="381000"/>
            <a:ext cx="8305800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lnSpc>
                <a:spcPct val="104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3200" b="1" dirty="0">
                <a:solidFill>
                  <a:srgbClr val="A50021"/>
                </a:solidFill>
                <a:latin typeface="Times New Roman" pitchFamily="18" charset="0"/>
              </a:rPr>
              <a:t>Secondary Index</a:t>
            </a:r>
            <a:endParaRPr lang="en-US" altLang="ar-SA" sz="1800" dirty="0">
              <a:latin typeface="Times New Roman" pitchFamily="18" charset="0"/>
              <a:cs typeface="Traditional Arabic" pitchFamily="18" charset="-78"/>
            </a:endParaRP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>
              <a:latin typeface="Times New Roman" pitchFamily="18" charset="0"/>
            </a:endParaRP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b="1" i="1" dirty="0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Since there is </a:t>
            </a:r>
            <a:r>
              <a:rPr lang="en-US" altLang="ar-SA" sz="1800" b="1" i="1" dirty="0">
                <a:solidFill>
                  <a:srgbClr val="C00000"/>
                </a:solidFill>
              </a:rPr>
              <a:t>no guarantee </a:t>
            </a:r>
            <a:r>
              <a:rPr lang="en-US" altLang="ar-SA" sz="1800" dirty="0">
                <a:solidFill>
                  <a:srgbClr val="C00000"/>
                </a:solidFill>
              </a:rPr>
              <a:t> </a:t>
            </a:r>
            <a:r>
              <a:rPr lang="en-US" altLang="ar-SA" sz="1800" dirty="0"/>
              <a:t>that the value will be </a:t>
            </a:r>
            <a:r>
              <a:rPr lang="en-US" altLang="ar-SA" sz="1800" b="1" i="1" dirty="0"/>
              <a:t>unique</a:t>
            </a:r>
            <a:r>
              <a:rPr lang="en-US" altLang="ar-SA" sz="1800" dirty="0"/>
              <a:t> the previous index method will not work.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dirty="0"/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Option 1: Include index entries for each record.  This results in multiple entries of the same value.</a:t>
            </a:r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dirty="0"/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Option 2: Use variable length records with a pointer to each block/record with that value.</a:t>
            </a:r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dirty="0"/>
          </a:p>
          <a:p>
            <a:pPr lvl="1"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dirty="0"/>
              <a:t>Option 3: Have the pointer; point to a block or chain of blocks that contain pointers to all the blocks/records that contain the field value.</a:t>
            </a:r>
          </a:p>
        </p:txBody>
      </p:sp>
    </p:spTree>
    <p:extLst>
      <p:ext uri="{BB962C8B-B14F-4D97-AF65-F5344CB8AC3E}">
        <p14:creationId xmlns:p14="http://schemas.microsoft.com/office/powerpoint/2010/main" val="191892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pic>
        <p:nvPicPr>
          <p:cNvPr id="19459" name="Picture 5" descr="C:\temp\fig6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6688"/>
            <a:ext cx="8267700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407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6746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/>
              <a:t>Disk Storage Devices (cont.)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93800"/>
            <a:ext cx="8369300" cy="5295900"/>
          </a:xfrm>
        </p:spPr>
        <p:txBody>
          <a:bodyPr/>
          <a:lstStyle/>
          <a:p>
            <a:pPr marL="533400" indent="-53340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	</a:t>
            </a:r>
            <a:r>
              <a:rPr lang="en-US" sz="3200" dirty="0" smtClean="0">
                <a:solidFill>
                  <a:srgbClr val="000000"/>
                </a:solidFill>
                <a:cs typeface="Times New Roman" pitchFamily="18" charset="0"/>
              </a:rPr>
              <a:t>Because a track usually contains a large amount of information, it is divided into smaller </a:t>
            </a:r>
            <a:r>
              <a:rPr lang="en-US" sz="3200" b="1" i="1" dirty="0" smtClean="0">
                <a:solidFill>
                  <a:srgbClr val="FF0000"/>
                </a:solidFill>
                <a:cs typeface="Times New Roman" pitchFamily="18" charset="0"/>
              </a:rPr>
              <a:t>blocks</a:t>
            </a:r>
            <a:r>
              <a:rPr lang="en-US" sz="3200" dirty="0" smtClean="0">
                <a:solidFill>
                  <a:srgbClr val="000000"/>
                </a:solidFill>
                <a:cs typeface="Times New Roman" pitchFamily="18" charset="0"/>
              </a:rPr>
              <a:t> or </a:t>
            </a:r>
            <a:r>
              <a:rPr lang="en-US" sz="3200" b="1" i="1" dirty="0" smtClean="0">
                <a:solidFill>
                  <a:srgbClr val="FF0000"/>
                </a:solidFill>
                <a:cs typeface="Times New Roman" pitchFamily="18" charset="0"/>
              </a:rPr>
              <a:t>sectors</a:t>
            </a:r>
            <a:r>
              <a:rPr lang="en-US" sz="3200" dirty="0" smtClean="0">
                <a:solidFill>
                  <a:srgbClr val="000000"/>
                </a:solidFill>
                <a:cs typeface="Times New Roman" pitchFamily="18" charset="0"/>
              </a:rPr>
              <a:t>. </a:t>
            </a:r>
          </a:p>
          <a:p>
            <a:pPr marL="533400" indent="-533400" algn="l" rtl="0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The division of a track into </a:t>
            </a:r>
            <a:r>
              <a:rPr lang="en-US" i="1" dirty="0" smtClean="0">
                <a:solidFill>
                  <a:srgbClr val="000000"/>
                </a:solidFill>
                <a:cs typeface="Times New Roman" pitchFamily="18" charset="0"/>
              </a:rPr>
              <a:t>sectors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is 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hard-coded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on the disk surface and 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cannot be changed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. One type of sector organization calls a 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portion of a track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that subtends a fixed angle at the center as a sector.</a:t>
            </a:r>
          </a:p>
          <a:p>
            <a:pPr marL="533400" indent="-533400" algn="l" rtl="0" eaLnBrk="1" hangingPunct="1">
              <a:lnSpc>
                <a:spcPct val="90000"/>
              </a:lnSpc>
              <a:defRPr/>
            </a:pP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33400" indent="-533400" algn="l" rtl="0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A track is divided into </a:t>
            </a:r>
            <a:r>
              <a:rPr lang="en-US" i="1" dirty="0" smtClean="0">
                <a:solidFill>
                  <a:srgbClr val="000000"/>
                </a:solidFill>
                <a:cs typeface="Times New Roman" pitchFamily="18" charset="0"/>
              </a:rPr>
              <a:t>blocks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. The block size B is fixed for each system. Typical block sizes range from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B=512</a:t>
            </a: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bytes</a:t>
            </a: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to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B=4096 bytes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. Whole blocks are transferred between disk and main memory for processing.</a:t>
            </a:r>
          </a:p>
        </p:txBody>
      </p:sp>
    </p:spTree>
    <p:extLst>
      <p:ext uri="{BB962C8B-B14F-4D97-AF65-F5344CB8AC3E}">
        <p14:creationId xmlns:p14="http://schemas.microsoft.com/office/powerpoint/2010/main" val="7056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6746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/>
              <a:t>Disk Storage Devices (cont.)</a:t>
            </a:r>
          </a:p>
        </p:txBody>
      </p:sp>
      <p:pic>
        <p:nvPicPr>
          <p:cNvPr id="9220" name="Picture 5" descr=" 13.02.gif                                                      0001035BEeyore                         B91DCF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1558925"/>
            <a:ext cx="774382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224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6746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/>
              <a:t>Disk Storage Devices (cont.)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155700"/>
            <a:ext cx="8737600" cy="5168900"/>
          </a:xfrm>
        </p:spPr>
        <p:txBody>
          <a:bodyPr/>
          <a:lstStyle/>
          <a:p>
            <a:pPr marL="533400" indent="-533400" algn="l" rtl="0" eaLnBrk="1" hangingPunct="1">
              <a:defRPr/>
            </a:pPr>
            <a:r>
              <a:rPr lang="en-US" sz="2400" dirty="0" smtClean="0">
                <a:cs typeface="Times New Roman" pitchFamily="18" charset="0"/>
              </a:rPr>
              <a:t>A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en-US" sz="2400" i="1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read-write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  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head moves to the track that contains the block to be transferred. Disk rotation moves the block under the read-write head for reading or writing.</a:t>
            </a:r>
          </a:p>
          <a:p>
            <a:pPr marL="533400" indent="-533400" algn="l" rtl="0" eaLnBrk="1" hangingPunct="1">
              <a:defRPr/>
            </a:pP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A </a:t>
            </a: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physical disk block (hardware) address 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consists of a 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cylinder number 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en-US" sz="2400" dirty="0" err="1" smtClean="0">
                <a:solidFill>
                  <a:srgbClr val="000000"/>
                </a:solidFill>
                <a:cs typeface="Times New Roman" pitchFamily="18" charset="0"/>
              </a:rPr>
              <a:t>imaginery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 collection of tracks of same radius from all </a:t>
            </a:r>
            <a:r>
              <a:rPr lang="en-US" sz="2400" dirty="0" err="1" smtClean="0">
                <a:solidFill>
                  <a:srgbClr val="000000"/>
                </a:solidFill>
                <a:cs typeface="Times New Roman" pitchFamily="18" charset="0"/>
              </a:rPr>
              <a:t>recoreded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 surfaces), 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the track number 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or surface number (within the cylinder), and 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block number 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(within track).</a:t>
            </a:r>
          </a:p>
          <a:p>
            <a:pPr marL="533400" indent="-533400" algn="l" rtl="0" eaLnBrk="1" hangingPunct="1">
              <a:defRPr/>
            </a:pPr>
            <a:endParaRPr lang="en-US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33400" indent="-533400" algn="l" rtl="0"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B050"/>
                </a:solidFill>
                <a:cs typeface="Times New Roman" pitchFamily="18" charset="0"/>
              </a:rPr>
              <a:t>physical disk block address = cylinder number + track number + block number </a:t>
            </a:r>
          </a:p>
        </p:txBody>
      </p:sp>
    </p:spTree>
    <p:extLst>
      <p:ext uri="{BB962C8B-B14F-4D97-AF65-F5344CB8AC3E}">
        <p14:creationId xmlns:p14="http://schemas.microsoft.com/office/powerpoint/2010/main" val="222442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altLang="ar-SA" dirty="0" smtClean="0"/>
              <a:t>Disk Storage Devices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 algn="l" rtl="0" eaLnBrk="1" hangingPunct="1">
              <a:defRPr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Reading or writing a disk block is 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time consuming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because of the </a:t>
            </a:r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</a:rPr>
              <a:t>seek time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and </a:t>
            </a:r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</a:rPr>
              <a:t>rotational delay (latency)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rd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marL="533400" indent="-533400" algn="l" rtl="0" eaLnBrk="1" hangingPunct="1">
              <a:defRPr/>
            </a:pP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</a:rPr>
              <a:t>Double buffering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can be used to speed up the transfer of contiguous disk blocks.</a:t>
            </a:r>
          </a:p>
          <a:p>
            <a:pPr algn="l" rtl="0"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14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6746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/>
              <a:t>Disk Storage Devices (cont.)</a:t>
            </a:r>
          </a:p>
        </p:txBody>
      </p:sp>
      <p:pic>
        <p:nvPicPr>
          <p:cNvPr id="12292" name="Picture 5" descr=" 13.01.gif                                                      0001035BEeyore                         B91DCF3B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1249363"/>
            <a:ext cx="611346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17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Records</a:t>
            </a:r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Data is usually stored in the form of records.</a:t>
            </a:r>
          </a:p>
          <a:p>
            <a:pPr algn="l" rtl="0" eaLnBrk="1" hangingPunct="1">
              <a:defRPr/>
            </a:pPr>
            <a:r>
              <a:rPr lang="en-US" dirty="0" smtClean="0"/>
              <a:t>A File is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 sequence of records</a:t>
            </a:r>
            <a:r>
              <a:rPr lang="en-US" dirty="0" smtClean="0"/>
              <a:t>.</a:t>
            </a:r>
          </a:p>
          <a:p>
            <a:pPr algn="l" rtl="0" eaLnBrk="1" hangingPunct="1">
              <a:defRPr/>
            </a:pPr>
            <a:r>
              <a:rPr lang="en-US" dirty="0" smtClean="0"/>
              <a:t>Fixed and variable length records</a:t>
            </a:r>
          </a:p>
          <a:p>
            <a:pPr algn="l" rtl="0" eaLnBrk="1" hangingPunct="1">
              <a:defRPr/>
            </a:pPr>
            <a:r>
              <a:rPr lang="en-US" dirty="0" smtClean="0"/>
              <a:t>Records contain fields which have values of a particular type (e.g., amount, date, time, age)</a:t>
            </a:r>
          </a:p>
          <a:p>
            <a:pPr algn="l" rtl="0" eaLnBrk="1" hangingPunct="1">
              <a:defRPr/>
            </a:pPr>
            <a:r>
              <a:rPr lang="en-US" dirty="0" smtClean="0"/>
              <a:t>Fields themselves may be fixed length or variable length</a:t>
            </a:r>
          </a:p>
        </p:txBody>
      </p:sp>
    </p:spTree>
    <p:extLst>
      <p:ext uri="{BB962C8B-B14F-4D97-AF65-F5344CB8AC3E}">
        <p14:creationId xmlns:p14="http://schemas.microsoft.com/office/powerpoint/2010/main" val="38789158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239EEA6C779743A6B726303D9CDA82" ma:contentTypeVersion="0" ma:contentTypeDescription="Create a new document." ma:contentTypeScope="" ma:versionID="2b54c09cfc82e1b2db1d627d9b6677b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B569CD4-99C3-40B9-A89E-5030A59F1E9C}"/>
</file>

<file path=customXml/itemProps2.xml><?xml version="1.0" encoding="utf-8"?>
<ds:datastoreItem xmlns:ds="http://schemas.openxmlformats.org/officeDocument/2006/customXml" ds:itemID="{A86FF04B-E3EF-49A1-A26E-A19ECD037A89}"/>
</file>

<file path=customXml/itemProps3.xml><?xml version="1.0" encoding="utf-8"?>
<ds:datastoreItem xmlns:ds="http://schemas.openxmlformats.org/officeDocument/2006/customXml" ds:itemID="{453C398F-5219-445B-8AF5-EE25AC6058BF}"/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210</TotalTime>
  <Words>1313</Words>
  <Application>Microsoft Office PowerPoint</Application>
  <PresentationFormat>On-screen Show (4:3)</PresentationFormat>
  <Paragraphs>158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Clarity</vt:lpstr>
      <vt:lpstr>Disk storage  Index structures for files </vt:lpstr>
      <vt:lpstr>Disk Storage Devices</vt:lpstr>
      <vt:lpstr>Disk Storage Devices (cont.)</vt:lpstr>
      <vt:lpstr>Disk Storage Devices (cont.)</vt:lpstr>
      <vt:lpstr>Disk Storage Devices (cont.)</vt:lpstr>
      <vt:lpstr>Disk Storage Devices (cont.)</vt:lpstr>
      <vt:lpstr>Disk Storage Devices (cont.)</vt:lpstr>
      <vt:lpstr>Disk Storage Devices (cont.)</vt:lpstr>
      <vt:lpstr>Records</vt:lpstr>
      <vt:lpstr>Blocking</vt:lpstr>
      <vt:lpstr>Files of Records</vt:lpstr>
      <vt:lpstr>PowerPoint Presentation</vt:lpstr>
      <vt:lpstr>Files of Records (cont.)</vt:lpstr>
      <vt:lpstr>Operation on Files</vt:lpstr>
      <vt:lpstr>Operation on Files (cont.)</vt:lpstr>
      <vt:lpstr>Unordered Files</vt:lpstr>
      <vt:lpstr>Ordered Files</vt:lpstr>
      <vt:lpstr>Ordered Files (cont.)</vt:lpstr>
      <vt:lpstr>Average Access Times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Disk storage  Index structures for files</dc:title>
  <dc:creator>Sony</dc:creator>
  <cp:lastModifiedBy>Sony</cp:lastModifiedBy>
  <cp:revision>2</cp:revision>
  <dcterms:created xsi:type="dcterms:W3CDTF">2014-04-26T14:56:46Z</dcterms:created>
  <dcterms:modified xsi:type="dcterms:W3CDTF">2014-04-26T18:26:49Z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0x010100EF239EEA6C779743A6B726303D9CDA82</vt:lpwstr>
  </property>
</Properties>
</file>