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98" autoAdjust="0"/>
    <p:restoredTop sz="94660"/>
  </p:normalViewPr>
  <p:slideViewPr>
    <p:cSldViewPr>
      <p:cViewPr>
        <p:scale>
          <a:sx n="61" d="100"/>
          <a:sy n="61" d="100"/>
        </p:scale>
        <p:origin x="1555" y="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2BD37F-C2FC-4048-BFAA-ADBB7C4AF512}" type="datetimeFigureOut">
              <a:rPr lang="en-US" smtClean="0"/>
              <a:t>11/18/2015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19F57B-1474-494B-B5E2-1BF1723CDA7C}" type="slidenum">
              <a:rPr lang="en-US" smtClean="0"/>
              <a:t>‹#›</a:t>
            </a:fld>
            <a:endParaRPr lang="en-US"/>
          </a:p>
        </p:txBody>
      </p:sp>
    </p:spTree>
    <p:extLst>
      <p:ext uri="{BB962C8B-B14F-4D97-AF65-F5344CB8AC3E}">
        <p14:creationId xmlns:p14="http://schemas.microsoft.com/office/powerpoint/2010/main" val="882943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19F57B-1474-494B-B5E2-1BF1723CDA7C}" type="slidenum">
              <a:rPr lang="en-US" smtClean="0"/>
              <a:t>1</a:t>
            </a:fld>
            <a:endParaRPr lang="en-US"/>
          </a:p>
        </p:txBody>
      </p:sp>
    </p:spTree>
    <p:extLst>
      <p:ext uri="{BB962C8B-B14F-4D97-AF65-F5344CB8AC3E}">
        <p14:creationId xmlns:p14="http://schemas.microsoft.com/office/powerpoint/2010/main" val="1005126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11/19/2015</a:t>
            </a:r>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11/19/2015</a:t>
            </a:r>
            <a:endParaRPr lang="en-US"/>
          </a:p>
        </p:txBody>
      </p:sp>
      <p:sp>
        <p:nvSpPr>
          <p:cNvPr id="6" name="Footer Placeholder 5"/>
          <p:cNvSpPr>
            <a:spLocks noGrp="1"/>
          </p:cNvSpPr>
          <p:nvPr>
            <p:ph type="ftr" sz="quarter" idx="11"/>
          </p:nvPr>
        </p:nvSpPr>
        <p:spPr/>
        <p:txBody>
          <a:bodyPr/>
          <a:lstStyle/>
          <a:p>
            <a:r>
              <a:rPr lang="en-US" smtClean="0"/>
              <a:t>Lect12            301</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11/19/2015</a:t>
            </a:r>
            <a:endParaRPr lang="en-US"/>
          </a:p>
        </p:txBody>
      </p:sp>
      <p:sp>
        <p:nvSpPr>
          <p:cNvPr id="8" name="Footer Placeholder 7"/>
          <p:cNvSpPr>
            <a:spLocks noGrp="1"/>
          </p:cNvSpPr>
          <p:nvPr>
            <p:ph type="ftr" sz="quarter" idx="11"/>
          </p:nvPr>
        </p:nvSpPr>
        <p:spPr/>
        <p:txBody>
          <a:bodyPr/>
          <a:lstStyle/>
          <a:p>
            <a:r>
              <a:rPr lang="en-US" smtClean="0"/>
              <a:t>Lect12            301</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11/19/2015</a:t>
            </a:r>
            <a:endParaRPr lang="en-US"/>
          </a:p>
        </p:txBody>
      </p:sp>
      <p:sp>
        <p:nvSpPr>
          <p:cNvPr id="4" name="Footer Placeholder 3"/>
          <p:cNvSpPr>
            <a:spLocks noGrp="1"/>
          </p:cNvSpPr>
          <p:nvPr>
            <p:ph type="ftr" sz="quarter" idx="11"/>
          </p:nvPr>
        </p:nvSpPr>
        <p:spPr/>
        <p:txBody>
          <a:bodyPr/>
          <a:lstStyle/>
          <a:p>
            <a:r>
              <a:rPr lang="en-US" smtClean="0"/>
              <a:t>Lect12            301</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11/19/2015</a:t>
            </a:r>
            <a:endParaRPr lang="en-US"/>
          </a:p>
        </p:txBody>
      </p:sp>
      <p:sp>
        <p:nvSpPr>
          <p:cNvPr id="3" name="Footer Placeholder 2"/>
          <p:cNvSpPr>
            <a:spLocks noGrp="1"/>
          </p:cNvSpPr>
          <p:nvPr>
            <p:ph type="ftr" sz="quarter" idx="11"/>
          </p:nvPr>
        </p:nvSpPr>
        <p:spPr/>
        <p:txBody>
          <a:bodyPr/>
          <a:lstStyle/>
          <a:p>
            <a:r>
              <a:rPr lang="en-US" smtClean="0"/>
              <a:t>Lect12            301</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11/19/2015</a:t>
            </a:r>
            <a:endParaRPr lang="en-US"/>
          </a:p>
        </p:txBody>
      </p:sp>
      <p:sp>
        <p:nvSpPr>
          <p:cNvPr id="6" name="Footer Placeholder 5"/>
          <p:cNvSpPr>
            <a:spLocks noGrp="1"/>
          </p:cNvSpPr>
          <p:nvPr>
            <p:ph type="ftr" sz="quarter" idx="11"/>
          </p:nvPr>
        </p:nvSpPr>
        <p:spPr/>
        <p:txBody>
          <a:bodyPr/>
          <a:lstStyle/>
          <a:p>
            <a:r>
              <a:rPr lang="en-US" smtClean="0"/>
              <a:t>Lect12            301</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r>
              <a:rPr lang="en-US" smtClean="0"/>
              <a:t>11/19/2015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Lect12            301</a:t>
            </a:r>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r>
              <a:rPr lang="en-US" smtClean="0"/>
              <a:t>11/19/2015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Lect12            301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1"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r" defTabSz="914400" rtl="1"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r" defTabSz="914400" rtl="1"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r" defTabSz="914400" rtl="1"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r" defTabSz="914400" rtl="1"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r>
              <a:rPr lang="en-US" dirty="0" smtClean="0"/>
              <a:t>LECTURE 12</a:t>
            </a:r>
            <a:endParaRPr lang="en-US" dirty="0"/>
          </a:p>
        </p:txBody>
      </p:sp>
      <p:sp>
        <p:nvSpPr>
          <p:cNvPr id="2" name="Title 1"/>
          <p:cNvSpPr>
            <a:spLocks noGrp="1"/>
          </p:cNvSpPr>
          <p:nvPr>
            <p:ph type="ctrTitle"/>
          </p:nvPr>
        </p:nvSpPr>
        <p:spPr/>
        <p:txBody>
          <a:bodyPr/>
          <a:lstStyle/>
          <a:p>
            <a:pPr algn="l"/>
            <a:r>
              <a:rPr lang="en-US" dirty="0" smtClean="0"/>
              <a:t>net301</a:t>
            </a:r>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Processing Delay</a:t>
            </a:r>
          </a:p>
        </p:txBody>
      </p:sp>
      <p:sp>
        <p:nvSpPr>
          <p:cNvPr id="3" name="Content Placeholder 2"/>
          <p:cNvSpPr>
            <a:spLocks noGrp="1"/>
          </p:cNvSpPr>
          <p:nvPr>
            <p:ph idx="1"/>
          </p:nvPr>
        </p:nvSpPr>
        <p:spPr/>
        <p:txBody>
          <a:bodyPr/>
          <a:lstStyle/>
          <a:p>
            <a:pPr algn="l" rtl="0"/>
            <a:r>
              <a:rPr lang="en-US" dirty="0"/>
              <a:t>Required time to analyze a packet header and decide where to send the packet (</a:t>
            </a:r>
            <a:r>
              <a:rPr lang="en-US" dirty="0" err="1"/>
              <a:t>eg</a:t>
            </a:r>
            <a:r>
              <a:rPr lang="en-US" dirty="0"/>
              <a:t>. a routing decision)</a:t>
            </a:r>
          </a:p>
          <a:p>
            <a:pPr algn="l" rtl="0"/>
            <a:endParaRPr lang="en-US" dirty="0" smtClean="0"/>
          </a:p>
          <a:p>
            <a:pPr algn="l" rtl="0"/>
            <a:r>
              <a:rPr lang="en-US" dirty="0" smtClean="0"/>
              <a:t>This </a:t>
            </a:r>
            <a:r>
              <a:rPr lang="en-US" dirty="0"/>
              <a:t>can include error </a:t>
            </a:r>
            <a:r>
              <a:rPr lang="en-US" dirty="0" smtClean="0"/>
              <a:t>verification</a:t>
            </a:r>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92253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Queuing Delay</a:t>
            </a:r>
          </a:p>
        </p:txBody>
      </p:sp>
      <p:sp>
        <p:nvSpPr>
          <p:cNvPr id="3" name="Content Placeholder 2"/>
          <p:cNvSpPr>
            <a:spLocks noGrp="1"/>
          </p:cNvSpPr>
          <p:nvPr>
            <p:ph idx="1"/>
          </p:nvPr>
        </p:nvSpPr>
        <p:spPr/>
        <p:txBody>
          <a:bodyPr/>
          <a:lstStyle/>
          <a:p>
            <a:pPr algn="l" rtl="0"/>
            <a:r>
              <a:rPr lang="en-US" dirty="0"/>
              <a:t>The time a packet is </a:t>
            </a:r>
            <a:r>
              <a:rPr lang="en-US" dirty="0" err="1"/>
              <a:t>enqueued</a:t>
            </a:r>
            <a:r>
              <a:rPr lang="en-US" dirty="0"/>
              <a:t> until it is transmitted</a:t>
            </a:r>
          </a:p>
          <a:p>
            <a:pPr algn="l" rtl="0"/>
            <a:r>
              <a:rPr lang="en-US" dirty="0"/>
              <a:t>The number of packets waiting in the queue will depend on traffic intensity and of the type of traffic</a:t>
            </a:r>
          </a:p>
          <a:p>
            <a:pPr algn="l" rtl="0"/>
            <a:r>
              <a:rPr lang="en-US" dirty="0"/>
              <a:t>Router queue algorithms try to adapt delays to specific preferences, or impose equal delay on all traffic.</a:t>
            </a:r>
          </a:p>
          <a:p>
            <a:pPr algn="l" rtl="0"/>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3605110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Delay</a:t>
            </a:r>
          </a:p>
        </p:txBody>
      </p:sp>
      <p:sp>
        <p:nvSpPr>
          <p:cNvPr id="3" name="Content Placeholder 2"/>
          <p:cNvSpPr>
            <a:spLocks noGrp="1"/>
          </p:cNvSpPr>
          <p:nvPr>
            <p:ph idx="1"/>
          </p:nvPr>
        </p:nvSpPr>
        <p:spPr/>
        <p:txBody>
          <a:bodyPr/>
          <a:lstStyle/>
          <a:p>
            <a:pPr algn="l" rtl="0"/>
            <a:r>
              <a:rPr lang="en-US" dirty="0"/>
              <a:t>The time required to push all the bits in a packet on the transmission medium in use</a:t>
            </a:r>
          </a:p>
          <a:p>
            <a:pPr algn="l" rtl="0"/>
            <a:r>
              <a:rPr lang="en-US" dirty="0"/>
              <a:t>For N=Number of bits, S=Size of packet, d=delay</a:t>
            </a:r>
          </a:p>
          <a:p>
            <a:pPr algn="l" rtl="0"/>
            <a:r>
              <a:rPr lang="en-US" dirty="0"/>
              <a:t>			d = S/N</a:t>
            </a:r>
          </a:p>
          <a:p>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2794171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Propagation Delay</a:t>
            </a:r>
          </a:p>
        </p:txBody>
      </p:sp>
      <p:sp>
        <p:nvSpPr>
          <p:cNvPr id="3" name="Content Placeholder 2"/>
          <p:cNvSpPr>
            <a:spLocks noGrp="1"/>
          </p:cNvSpPr>
          <p:nvPr>
            <p:ph idx="1"/>
          </p:nvPr>
        </p:nvSpPr>
        <p:spPr/>
        <p:txBody>
          <a:bodyPr/>
          <a:lstStyle/>
          <a:p>
            <a:pPr algn="l" rtl="0"/>
            <a:r>
              <a:rPr lang="en-US" dirty="0"/>
              <a:t>Once a bit is 'pushed' on to the transmission medium, the time required for the bit to propagate to the end of its physical trajectory</a:t>
            </a:r>
          </a:p>
          <a:p>
            <a:pPr algn="l" rtl="0"/>
            <a:r>
              <a:rPr lang="en-US" dirty="0"/>
              <a:t>The velocity of propagation of the circuit depends mainly on the actual distance of the physical circuit</a:t>
            </a:r>
          </a:p>
          <a:p>
            <a:pPr algn="l" rtl="0"/>
            <a:r>
              <a:rPr lang="en-US" dirty="0"/>
              <a:t>In the majority of cases this is close to the speed of light.</a:t>
            </a:r>
          </a:p>
          <a:p>
            <a:pPr algn="l" rtl="0"/>
            <a:r>
              <a:rPr lang="en-US" dirty="0"/>
              <a:t>For d = distance, s = propagation velocity</a:t>
            </a:r>
          </a:p>
          <a:p>
            <a:pPr algn="l" rtl="0"/>
            <a:r>
              <a:rPr lang="en-US" dirty="0"/>
              <a:t>			PD = d/s</a:t>
            </a:r>
          </a:p>
          <a:p>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1146875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Packet Loss</a:t>
            </a:r>
          </a:p>
        </p:txBody>
      </p:sp>
      <p:sp>
        <p:nvSpPr>
          <p:cNvPr id="3" name="Content Placeholder 2"/>
          <p:cNvSpPr>
            <a:spLocks noGrp="1"/>
          </p:cNvSpPr>
          <p:nvPr>
            <p:ph idx="1"/>
          </p:nvPr>
        </p:nvSpPr>
        <p:spPr/>
        <p:txBody>
          <a:bodyPr>
            <a:normAutofit lnSpcReduction="10000"/>
          </a:bodyPr>
          <a:lstStyle/>
          <a:p>
            <a:pPr algn="l" rtl="0"/>
            <a:r>
              <a:rPr lang="en-US" dirty="0"/>
              <a:t>Occurs due to the fact that buffers are not infinite in size</a:t>
            </a:r>
          </a:p>
          <a:p>
            <a:pPr algn="l" rtl="0"/>
            <a:r>
              <a:rPr lang="en-US" dirty="0"/>
              <a:t>When a packet arrives to a buffer that is full the packet is discarded.</a:t>
            </a:r>
          </a:p>
          <a:p>
            <a:pPr algn="l" rtl="0"/>
            <a:r>
              <a:rPr lang="en-US" dirty="0"/>
              <a:t>Packet loss, if it must be corrected, is resolved at higher levels in the network stack (transport or application layers)</a:t>
            </a:r>
          </a:p>
          <a:p>
            <a:pPr algn="l" rtl="0"/>
            <a:r>
              <a:rPr lang="en-US" dirty="0"/>
              <a:t>Loss correction using retransmission of packets can cause yet more congestion if some type of (flow) control is not used (to inform the source that it's pointless to keep sending more packets at the present time)</a:t>
            </a:r>
          </a:p>
          <a:p>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22367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panose="020B0604020202020204" pitchFamily="34" charset="0"/>
                <a:ea typeface="ＭＳ Ｐゴシック" panose="020B0600070205080204" pitchFamily="34" charset="-128"/>
                <a:cs typeface="Arial" panose="020B0604020202020204" pitchFamily="34" charset="0"/>
              </a:rPr>
              <a:t>Network Performance</a:t>
            </a:r>
            <a:endParaRPr lang="en-US" dirty="0"/>
          </a:p>
        </p:txBody>
      </p:sp>
      <p:sp>
        <p:nvSpPr>
          <p:cNvPr id="3" name="Content Placeholder 2"/>
          <p:cNvSpPr>
            <a:spLocks noGrp="1"/>
          </p:cNvSpPr>
          <p:nvPr>
            <p:ph idx="1"/>
          </p:nvPr>
        </p:nvSpPr>
        <p:spPr/>
        <p:txBody>
          <a:bodyPr>
            <a:normAutofit/>
          </a:bodyPr>
          <a:lstStyle/>
          <a:p>
            <a:pPr marL="0" lvl="0" indent="0" algn="l" defTabSz="457200" rtl="0" fontAlgn="base">
              <a:lnSpc>
                <a:spcPct val="93000"/>
              </a:lnSpc>
              <a:spcBef>
                <a:spcPct val="0"/>
              </a:spcBef>
              <a:spcAft>
                <a:spcPts val="1288"/>
              </a:spcAft>
              <a:buClrTx/>
              <a:buSzPct val="45000"/>
              <a:buFont typeface="Wingdings" panose="05000000000000000000" pitchFamily="2" charset="2"/>
              <a:buChar char=""/>
            </a:pPr>
            <a:r>
              <a:rPr lang="en-US" sz="2900" dirty="0">
                <a:solidFill>
                  <a:srgbClr val="000000"/>
                </a:solidFill>
                <a:ea typeface="ＭＳ Ｐゴシック" panose="020B0600070205080204" pitchFamily="34" charset="-128"/>
                <a:cs typeface="Arial" panose="020B0604020202020204" pitchFamily="34" charset="0"/>
              </a:rPr>
              <a:t>measures of service quality of a telecommunications product as seen by the </a:t>
            </a:r>
            <a:r>
              <a:rPr lang="en-US" sz="2900" dirty="0" smtClean="0">
                <a:solidFill>
                  <a:srgbClr val="000000"/>
                </a:solidFill>
                <a:ea typeface="ＭＳ Ｐゴシック" panose="020B0600070205080204" pitchFamily="34" charset="-128"/>
                <a:cs typeface="Arial" panose="020B0604020202020204" pitchFamily="34" charset="0"/>
              </a:rPr>
              <a:t>customer</a:t>
            </a:r>
          </a:p>
          <a:p>
            <a:pPr marL="0" lvl="0" indent="0" algn="l" defTabSz="457200" rtl="0" fontAlgn="base">
              <a:lnSpc>
                <a:spcPct val="93000"/>
              </a:lnSpc>
              <a:spcBef>
                <a:spcPct val="0"/>
              </a:spcBef>
              <a:spcAft>
                <a:spcPts val="1288"/>
              </a:spcAft>
              <a:buClrTx/>
              <a:buSzPct val="45000"/>
              <a:buFont typeface="Wingdings" panose="05000000000000000000" pitchFamily="2" charset="2"/>
              <a:buChar char=""/>
            </a:pPr>
            <a:endParaRPr lang="en-US" sz="2900" dirty="0" smtClean="0">
              <a:solidFill>
                <a:srgbClr val="000000"/>
              </a:solidFill>
              <a:ea typeface="ＭＳ Ｐゴシック" panose="020B0600070205080204" pitchFamily="34" charset="-128"/>
              <a:cs typeface="Arial" panose="020B0604020202020204" pitchFamily="34" charset="0"/>
            </a:endParaRPr>
          </a:p>
          <a:p>
            <a:pPr marL="0" lvl="0" indent="0" algn="l" defTabSz="457200" rtl="0" fontAlgn="base">
              <a:lnSpc>
                <a:spcPct val="93000"/>
              </a:lnSpc>
              <a:spcBef>
                <a:spcPct val="0"/>
              </a:spcBef>
              <a:spcAft>
                <a:spcPts val="1288"/>
              </a:spcAft>
              <a:buClrTx/>
              <a:buSzPct val="45000"/>
              <a:buFont typeface="Wingdings" panose="05000000000000000000" pitchFamily="2" charset="2"/>
              <a:buChar char=""/>
            </a:pPr>
            <a:r>
              <a:rPr lang="en-US" sz="2900" dirty="0" smtClean="0">
                <a:solidFill>
                  <a:srgbClr val="000000"/>
                </a:solidFill>
                <a:ea typeface="ＭＳ Ｐゴシック" panose="020B0600070205080204" pitchFamily="34" charset="-128"/>
                <a:cs typeface="Arial" panose="020B0604020202020204" pitchFamily="34" charset="0"/>
              </a:rPr>
              <a:t>Can </a:t>
            </a:r>
            <a:r>
              <a:rPr lang="en-US" sz="2900" dirty="0">
                <a:solidFill>
                  <a:srgbClr val="000000"/>
                </a:solidFill>
                <a:ea typeface="ＭＳ Ｐゴシック" panose="020B0600070205080204" pitchFamily="34" charset="-128"/>
                <a:cs typeface="Arial" panose="020B0604020202020204" pitchFamily="34" charset="0"/>
              </a:rPr>
              <a:t>I measure everything? </a:t>
            </a:r>
          </a:p>
          <a:p>
            <a:pPr lvl="2" indent="0" algn="l" defTabSz="457200" rtl="0" fontAlgn="base">
              <a:lnSpc>
                <a:spcPct val="101000"/>
              </a:lnSpc>
              <a:spcBef>
                <a:spcPct val="0"/>
              </a:spcBef>
              <a:spcAft>
                <a:spcPts val="775"/>
              </a:spcAft>
              <a:buClrTx/>
              <a:buSzPct val="45000"/>
              <a:buFont typeface="Wingdings" panose="05000000000000000000" pitchFamily="2" charset="2"/>
              <a:buChar char=""/>
            </a:pPr>
            <a:r>
              <a:rPr lang="en-US" sz="2200" dirty="0">
                <a:solidFill>
                  <a:srgbClr val="000000"/>
                </a:solidFill>
                <a:ea typeface="ＭＳ Ｐゴシック" panose="020B0600070205080204" pitchFamily="34" charset="-128"/>
                <a:cs typeface="Arial" panose="020B0604020202020204" pitchFamily="34" charset="0"/>
              </a:rPr>
              <a:t>Impact on devices (measurements and measuring)</a:t>
            </a:r>
          </a:p>
          <a:p>
            <a:pPr lvl="2" indent="0" algn="l" defTabSz="457200" rtl="0" fontAlgn="base">
              <a:lnSpc>
                <a:spcPct val="101000"/>
              </a:lnSpc>
              <a:spcBef>
                <a:spcPct val="0"/>
              </a:spcBef>
              <a:spcAft>
                <a:spcPts val="775"/>
              </a:spcAft>
              <a:buClrTx/>
              <a:buSzPct val="45000"/>
              <a:buFont typeface="Wingdings" panose="05000000000000000000" pitchFamily="2" charset="2"/>
              <a:buChar char=""/>
            </a:pPr>
            <a:r>
              <a:rPr lang="en-US" sz="2200" dirty="0">
                <a:solidFill>
                  <a:srgbClr val="000000"/>
                </a:solidFill>
                <a:ea typeface="ＭＳ Ｐゴシック" panose="020B0600070205080204" pitchFamily="34" charset="-128"/>
                <a:cs typeface="Arial" panose="020B0604020202020204" pitchFamily="34" charset="0"/>
              </a:rPr>
              <a:t>Balance between amount of information and time to get it</a:t>
            </a:r>
          </a:p>
          <a:p>
            <a:pPr algn="l" rtl="0"/>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a:t>
            </a:r>
            <a:endParaRPr lang="en-US" dirty="0"/>
          </a:p>
        </p:txBody>
      </p:sp>
      <p:sp>
        <p:nvSpPr>
          <p:cNvPr id="3" name="Content Placeholder 2"/>
          <p:cNvSpPr>
            <a:spLocks noGrp="1"/>
          </p:cNvSpPr>
          <p:nvPr>
            <p:ph idx="1"/>
          </p:nvPr>
        </p:nvSpPr>
        <p:spPr/>
        <p:txBody>
          <a:bodyPr/>
          <a:lstStyle/>
          <a:p>
            <a:pPr algn="l" rtl="0"/>
            <a:r>
              <a:rPr lang="en-US" dirty="0"/>
              <a:t>Network performance metrics</a:t>
            </a:r>
          </a:p>
          <a:p>
            <a:pPr lvl="1" algn="l" rtl="0"/>
            <a:r>
              <a:rPr lang="en-US" dirty="0"/>
              <a:t>Channel capacity, nominal &amp; effective</a:t>
            </a:r>
          </a:p>
          <a:p>
            <a:pPr lvl="1" algn="l" rtl="0"/>
            <a:r>
              <a:rPr lang="en-US" dirty="0"/>
              <a:t>Channel utilization</a:t>
            </a:r>
          </a:p>
          <a:p>
            <a:pPr lvl="1" algn="l" rtl="0"/>
            <a:r>
              <a:rPr lang="en-US" dirty="0"/>
              <a:t>Delay and jitter</a:t>
            </a:r>
          </a:p>
          <a:p>
            <a:pPr lvl="1" algn="l" rtl="0"/>
            <a:r>
              <a:rPr lang="en-US" dirty="0"/>
              <a:t>Packet loss and errors</a:t>
            </a:r>
          </a:p>
          <a:p>
            <a:pPr algn="l" rtl="0"/>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840104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a:t>
            </a:r>
            <a:endParaRPr lang="en-US" dirty="0"/>
          </a:p>
        </p:txBody>
      </p:sp>
      <p:sp>
        <p:nvSpPr>
          <p:cNvPr id="3" name="Content Placeholder 2"/>
          <p:cNvSpPr>
            <a:spLocks noGrp="1"/>
          </p:cNvSpPr>
          <p:nvPr>
            <p:ph idx="1"/>
          </p:nvPr>
        </p:nvSpPr>
        <p:spPr/>
        <p:txBody>
          <a:bodyPr/>
          <a:lstStyle/>
          <a:p>
            <a:pPr marL="0" lvl="0" indent="0" algn="l" defTabSz="457200" rtl="0" fontAlgn="base">
              <a:lnSpc>
                <a:spcPct val="93000"/>
              </a:lnSpc>
              <a:spcBef>
                <a:spcPct val="0"/>
              </a:spcBef>
              <a:spcAft>
                <a:spcPts val="1288"/>
              </a:spcAft>
              <a:buClrTx/>
              <a:buNone/>
            </a:pPr>
            <a:r>
              <a:rPr lang="en-US" sz="2800" dirty="0">
                <a:solidFill>
                  <a:srgbClr val="000000"/>
                </a:solidFill>
                <a:ea typeface="ＭＳ Ｐゴシック" panose="020B0600070205080204" pitchFamily="34" charset="-128"/>
                <a:cs typeface="Arial" panose="020B0604020202020204" pitchFamily="34" charset="0"/>
              </a:rPr>
              <a:t>System performance metrics</a:t>
            </a:r>
          </a:p>
          <a:p>
            <a:pPr lvl="2" indent="0" algn="l" defTabSz="457200" rtl="0" fontAlgn="base">
              <a:lnSpc>
                <a:spcPct val="101000"/>
              </a:lnSpc>
              <a:spcBef>
                <a:spcPct val="0"/>
              </a:spcBef>
              <a:spcAft>
                <a:spcPts val="525"/>
              </a:spcAft>
              <a:buClrTx/>
              <a:buSzPct val="100000"/>
            </a:pPr>
            <a:r>
              <a:rPr lang="en-US" sz="2200" dirty="0">
                <a:solidFill>
                  <a:srgbClr val="000000"/>
                </a:solidFill>
                <a:ea typeface="ＭＳ Ｐゴシック" panose="020B0600070205080204" pitchFamily="34" charset="-128"/>
                <a:cs typeface="Arial" panose="020B0604020202020204" pitchFamily="34" charset="0"/>
              </a:rPr>
              <a:t>Availability</a:t>
            </a:r>
          </a:p>
          <a:p>
            <a:pPr lvl="2" indent="0" algn="l" defTabSz="457200" rtl="0" fontAlgn="base">
              <a:lnSpc>
                <a:spcPct val="101000"/>
              </a:lnSpc>
              <a:spcBef>
                <a:spcPct val="0"/>
              </a:spcBef>
              <a:spcAft>
                <a:spcPts val="525"/>
              </a:spcAft>
              <a:buClrTx/>
              <a:buSzPct val="100000"/>
            </a:pPr>
            <a:r>
              <a:rPr lang="en-US" sz="2200" dirty="0">
                <a:solidFill>
                  <a:srgbClr val="000000"/>
                </a:solidFill>
                <a:ea typeface="ＭＳ Ｐゴシック" panose="020B0600070205080204" pitchFamily="34" charset="-128"/>
                <a:cs typeface="Arial" panose="020B0604020202020204" pitchFamily="34" charset="0"/>
              </a:rPr>
              <a:t>Memory, CPU Utilization, </a:t>
            </a:r>
            <a:r>
              <a:rPr lang="en-US" sz="2200" i="1" dirty="0">
                <a:solidFill>
                  <a:srgbClr val="000000"/>
                </a:solidFill>
                <a:ea typeface="ＭＳ Ｐゴシック" panose="020B0600070205080204" pitchFamily="34" charset="-128"/>
                <a:cs typeface="Arial" panose="020B0604020202020204" pitchFamily="34" charset="0"/>
              </a:rPr>
              <a:t>load</a:t>
            </a:r>
            <a:r>
              <a:rPr lang="en-US" sz="2200" dirty="0">
                <a:solidFill>
                  <a:srgbClr val="000000"/>
                </a:solidFill>
                <a:ea typeface="ＭＳ Ｐゴシック" panose="020B0600070205080204" pitchFamily="34" charset="-128"/>
                <a:cs typeface="Arial" panose="020B0604020202020204" pitchFamily="34" charset="0"/>
              </a:rPr>
              <a:t>, </a:t>
            </a:r>
            <a:r>
              <a:rPr lang="en-US" sz="2200" i="1" dirty="0">
                <a:solidFill>
                  <a:srgbClr val="000000"/>
                </a:solidFill>
                <a:ea typeface="ＭＳ Ｐゴシック" panose="020B0600070205080204" pitchFamily="34" charset="-128"/>
                <a:cs typeface="Arial" panose="020B0604020202020204" pitchFamily="34" charset="0"/>
              </a:rPr>
              <a:t>I/O wait</a:t>
            </a:r>
            <a:r>
              <a:rPr lang="en-US" sz="2200" dirty="0">
                <a:solidFill>
                  <a:srgbClr val="000000"/>
                </a:solidFill>
                <a:ea typeface="ＭＳ Ｐゴシック" panose="020B0600070205080204" pitchFamily="34" charset="-128"/>
                <a:cs typeface="Arial" panose="020B0604020202020204" pitchFamily="34" charset="0"/>
              </a:rPr>
              <a:t>, etc.</a:t>
            </a:r>
          </a:p>
          <a:p>
            <a:pPr marL="0" lvl="0" indent="0" algn="l" defTabSz="457200" rtl="0" fontAlgn="base">
              <a:lnSpc>
                <a:spcPct val="97000"/>
              </a:lnSpc>
              <a:spcBef>
                <a:spcPct val="0"/>
              </a:spcBef>
              <a:spcAft>
                <a:spcPts val="1288"/>
              </a:spcAft>
              <a:buClrTx/>
              <a:buNone/>
            </a:pPr>
            <a:r>
              <a:rPr lang="en-US" sz="2800" b="1" dirty="0">
                <a:solidFill>
                  <a:srgbClr val="000000"/>
                </a:solidFill>
                <a:ea typeface="ＭＳ Ｐゴシック" panose="020B0600070205080204" pitchFamily="34" charset="-128"/>
                <a:cs typeface="Arial" panose="020B0604020202020204" pitchFamily="34" charset="0"/>
              </a:rPr>
              <a:t> </a:t>
            </a:r>
            <a:r>
              <a:rPr lang="en-US" sz="2800" dirty="0">
                <a:solidFill>
                  <a:srgbClr val="000000"/>
                </a:solidFill>
                <a:ea typeface="ＭＳ Ｐゴシック" panose="020B0600070205080204" pitchFamily="34" charset="-128"/>
                <a:cs typeface="Arial" panose="020B0604020202020204" pitchFamily="34" charset="0"/>
              </a:rPr>
              <a:t>Service performance metrics</a:t>
            </a:r>
          </a:p>
          <a:p>
            <a:pPr lvl="2" indent="0" algn="l" defTabSz="457200" rtl="0" fontAlgn="base">
              <a:lnSpc>
                <a:spcPct val="101000"/>
              </a:lnSpc>
              <a:spcBef>
                <a:spcPct val="0"/>
              </a:spcBef>
              <a:spcAft>
                <a:spcPts val="525"/>
              </a:spcAft>
              <a:buClrTx/>
              <a:buSzPct val="100000"/>
            </a:pPr>
            <a:r>
              <a:rPr lang="en-US" sz="2200" dirty="0">
                <a:solidFill>
                  <a:prstClr val="black"/>
                </a:solidFill>
                <a:ea typeface="ＭＳ Ｐゴシック" panose="020B0600070205080204" pitchFamily="34" charset="-128"/>
              </a:rPr>
              <a:t>Wait time / Delay</a:t>
            </a:r>
          </a:p>
          <a:p>
            <a:pPr lvl="2" indent="0" algn="l" defTabSz="457200" rtl="0" fontAlgn="base">
              <a:lnSpc>
                <a:spcPct val="101000"/>
              </a:lnSpc>
              <a:spcBef>
                <a:spcPct val="0"/>
              </a:spcBef>
              <a:spcAft>
                <a:spcPts val="525"/>
              </a:spcAft>
              <a:buClrTx/>
              <a:buSzPct val="100000"/>
            </a:pPr>
            <a:r>
              <a:rPr lang="en-US" sz="2200" dirty="0">
                <a:solidFill>
                  <a:srgbClr val="000000"/>
                </a:solidFill>
                <a:ea typeface="ＭＳ Ｐゴシック" panose="020B0600070205080204" pitchFamily="34" charset="-128"/>
                <a:cs typeface="Arial" panose="020B0604020202020204" pitchFamily="34" charset="0"/>
              </a:rPr>
              <a:t>Availability</a:t>
            </a:r>
          </a:p>
          <a:p>
            <a:pPr lvl="2" indent="0" algn="l" defTabSz="457200" rtl="0" fontAlgn="base">
              <a:lnSpc>
                <a:spcPct val="101000"/>
              </a:lnSpc>
              <a:spcBef>
                <a:spcPct val="0"/>
              </a:spcBef>
              <a:spcAft>
                <a:spcPts val="525"/>
              </a:spcAft>
              <a:buClrTx/>
              <a:buSzPct val="100000"/>
            </a:pPr>
            <a:r>
              <a:rPr lang="en-US" sz="2200" dirty="0">
                <a:solidFill>
                  <a:srgbClr val="000000"/>
                </a:solidFill>
                <a:ea typeface="ＭＳ Ｐゴシック" panose="020B0600070205080204" pitchFamily="34" charset="-128"/>
                <a:cs typeface="Arial" panose="020B0604020202020204" pitchFamily="34" charset="0"/>
              </a:rPr>
              <a:t>How can I justify maintaining the service?</a:t>
            </a:r>
          </a:p>
          <a:p>
            <a:pPr lvl="2" indent="0" algn="l" defTabSz="457200" rtl="0" fontAlgn="base">
              <a:lnSpc>
                <a:spcPct val="101000"/>
              </a:lnSpc>
              <a:spcBef>
                <a:spcPct val="0"/>
              </a:spcBef>
              <a:spcAft>
                <a:spcPts val="525"/>
              </a:spcAft>
              <a:buClrTx/>
              <a:buSzPct val="100000"/>
            </a:pPr>
            <a:r>
              <a:rPr lang="en-US" sz="2200" dirty="0">
                <a:solidFill>
                  <a:srgbClr val="000000"/>
                </a:solidFill>
                <a:ea typeface="ＭＳ Ｐゴシック" panose="020B0600070205080204" pitchFamily="34" charset="-128"/>
                <a:cs typeface="Arial" panose="020B0604020202020204" pitchFamily="34" charset="0"/>
              </a:rPr>
              <a:t>Who is using it? How often?</a:t>
            </a:r>
          </a:p>
          <a:p>
            <a:pPr lvl="2" indent="0" algn="l" defTabSz="457200" rtl="0" fontAlgn="base">
              <a:lnSpc>
                <a:spcPct val="101000"/>
              </a:lnSpc>
              <a:spcBef>
                <a:spcPct val="0"/>
              </a:spcBef>
              <a:spcAft>
                <a:spcPts val="525"/>
              </a:spcAft>
              <a:buClrTx/>
              <a:buSzPct val="100000"/>
            </a:pPr>
            <a:r>
              <a:rPr lang="en-US" sz="2200" dirty="0">
                <a:solidFill>
                  <a:srgbClr val="000000"/>
                </a:solidFill>
                <a:ea typeface="ＭＳ Ｐゴシック" panose="020B0600070205080204" pitchFamily="34" charset="-128"/>
                <a:cs typeface="Arial" panose="020B0604020202020204" pitchFamily="34" charset="0"/>
              </a:rPr>
              <a:t>Economic value? Other value?</a:t>
            </a:r>
            <a:endParaRPr lang="en-US" sz="2900" dirty="0">
              <a:solidFill>
                <a:srgbClr val="000000"/>
              </a:solidFill>
              <a:ea typeface="ＭＳ Ｐゴシック" panose="020B0600070205080204" pitchFamily="34" charset="-128"/>
              <a:cs typeface="Arial" panose="020B0604020202020204" pitchFamily="34" charset="0"/>
            </a:endParaRPr>
          </a:p>
          <a:p>
            <a:pPr algn="l" rtl="0"/>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201343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measures</a:t>
            </a:r>
          </a:p>
        </p:txBody>
      </p:sp>
      <p:sp>
        <p:nvSpPr>
          <p:cNvPr id="3" name="Content Placeholder 2"/>
          <p:cNvSpPr>
            <a:spLocks noGrp="1"/>
          </p:cNvSpPr>
          <p:nvPr>
            <p:ph idx="1"/>
          </p:nvPr>
        </p:nvSpPr>
        <p:spPr/>
        <p:txBody>
          <a:bodyPr/>
          <a:lstStyle/>
          <a:p>
            <a:endParaRPr lang="en-US" dirty="0"/>
          </a:p>
          <a:p>
            <a:pPr algn="l" rtl="0"/>
            <a:r>
              <a:rPr lang="en-US" b="1" dirty="0"/>
              <a:t>Bandwidth</a:t>
            </a:r>
            <a:r>
              <a:rPr lang="en-US" dirty="0"/>
              <a:t> </a:t>
            </a:r>
            <a:endParaRPr lang="en-US" dirty="0" smtClean="0"/>
          </a:p>
          <a:p>
            <a:pPr algn="l" rtl="0"/>
            <a:r>
              <a:rPr lang="en-US" dirty="0" smtClean="0"/>
              <a:t>commonly </a:t>
            </a:r>
            <a:r>
              <a:rPr lang="en-US" dirty="0"/>
              <a:t>measured in bits/second is the maximum rate that information can be transferred</a:t>
            </a:r>
          </a:p>
          <a:p>
            <a:pPr algn="l" rtl="0"/>
            <a:endParaRPr lang="en-US" dirty="0" smtClean="0"/>
          </a:p>
          <a:p>
            <a:pPr algn="l" rtl="0"/>
            <a:r>
              <a:rPr lang="en-US" b="1" dirty="0" smtClean="0"/>
              <a:t>Throughput</a:t>
            </a:r>
            <a:endParaRPr lang="en-US" b="1" dirty="0" smtClean="0"/>
          </a:p>
          <a:p>
            <a:pPr algn="l" rtl="0"/>
            <a:r>
              <a:rPr lang="en-US" dirty="0" smtClean="0"/>
              <a:t> </a:t>
            </a:r>
            <a:r>
              <a:rPr lang="en-US" dirty="0"/>
              <a:t>is the actual rate that information is transferred</a:t>
            </a:r>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596139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measures</a:t>
            </a:r>
          </a:p>
        </p:txBody>
      </p:sp>
      <p:sp>
        <p:nvSpPr>
          <p:cNvPr id="3" name="Content Placeholder 2"/>
          <p:cNvSpPr>
            <a:spLocks noGrp="1"/>
          </p:cNvSpPr>
          <p:nvPr>
            <p:ph idx="1"/>
          </p:nvPr>
        </p:nvSpPr>
        <p:spPr/>
        <p:txBody>
          <a:bodyPr/>
          <a:lstStyle/>
          <a:p>
            <a:pPr algn="l" rtl="0"/>
            <a:r>
              <a:rPr lang="en-US" b="1" dirty="0"/>
              <a:t>Latency</a:t>
            </a:r>
            <a:r>
              <a:rPr lang="en-US" dirty="0"/>
              <a:t> </a:t>
            </a:r>
            <a:endParaRPr lang="en-US" dirty="0" smtClean="0"/>
          </a:p>
          <a:p>
            <a:pPr algn="l" rtl="0"/>
            <a:r>
              <a:rPr lang="en-US" dirty="0" smtClean="0"/>
              <a:t>the </a:t>
            </a:r>
            <a:r>
              <a:rPr lang="en-US" dirty="0"/>
              <a:t>delay between the sender and the receiver decoding it, this is mainly a function of the signals travel time, and processing time at any nodes the </a:t>
            </a:r>
            <a:r>
              <a:rPr lang="en-US" dirty="0" smtClean="0"/>
              <a:t>information traverses</a:t>
            </a:r>
          </a:p>
          <a:p>
            <a:pPr algn="l" rtl="0"/>
            <a:endParaRPr lang="en-US" dirty="0"/>
          </a:p>
          <a:p>
            <a:pPr algn="l" rtl="0"/>
            <a:r>
              <a:rPr lang="en-US" b="1" dirty="0" smtClean="0"/>
              <a:t>Jitter</a:t>
            </a:r>
          </a:p>
          <a:p>
            <a:pPr algn="l" rtl="0"/>
            <a:r>
              <a:rPr lang="en-US" dirty="0" smtClean="0"/>
              <a:t> </a:t>
            </a:r>
            <a:r>
              <a:rPr lang="en-US" dirty="0"/>
              <a:t>variation in the time of arrival at the receiver of the information</a:t>
            </a:r>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735270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measures</a:t>
            </a:r>
          </a:p>
        </p:txBody>
      </p:sp>
      <p:sp>
        <p:nvSpPr>
          <p:cNvPr id="3" name="Content Placeholder 2"/>
          <p:cNvSpPr>
            <a:spLocks noGrp="1"/>
          </p:cNvSpPr>
          <p:nvPr>
            <p:ph idx="1"/>
          </p:nvPr>
        </p:nvSpPr>
        <p:spPr/>
        <p:txBody>
          <a:bodyPr/>
          <a:lstStyle/>
          <a:p>
            <a:pPr algn="l" rtl="0"/>
            <a:r>
              <a:rPr lang="en-US" b="1" dirty="0"/>
              <a:t>Error </a:t>
            </a:r>
            <a:r>
              <a:rPr lang="en-US" b="1" dirty="0" smtClean="0"/>
              <a:t>rate</a:t>
            </a:r>
          </a:p>
          <a:p>
            <a:pPr algn="l" rtl="0"/>
            <a:r>
              <a:rPr lang="en-US" dirty="0" smtClean="0"/>
              <a:t> </a:t>
            </a:r>
            <a:r>
              <a:rPr lang="en-US" dirty="0"/>
              <a:t>the number of corrupted bits expressed as a percentage or fraction of the total sent</a:t>
            </a:r>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248048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0000"/>
                </a:solidFill>
                <a:cs typeface="Arial" panose="020B0604020202020204" pitchFamily="34" charset="0"/>
              </a:rPr>
              <a:t>End-to-end Delay</a:t>
            </a:r>
            <a:endParaRPr lang="en-US" dirty="0"/>
          </a:p>
        </p:txBody>
      </p:sp>
      <p:sp>
        <p:nvSpPr>
          <p:cNvPr id="3" name="Content Placeholder 2"/>
          <p:cNvSpPr>
            <a:spLocks noGrp="1"/>
          </p:cNvSpPr>
          <p:nvPr>
            <p:ph idx="1"/>
          </p:nvPr>
        </p:nvSpPr>
        <p:spPr/>
        <p:txBody>
          <a:bodyPr/>
          <a:lstStyle/>
          <a:p>
            <a:pPr algn="l" rtl="0">
              <a:lnSpc>
                <a:spcPct val="93000"/>
              </a:lnSpc>
              <a:spcAft>
                <a:spcPts val="1288"/>
              </a:spcAft>
              <a:buSzPct val="45000"/>
            </a:pPr>
            <a:r>
              <a:rPr lang="en-US" sz="2200" b="1" dirty="0">
                <a:solidFill>
                  <a:srgbClr val="000000"/>
                </a:solidFill>
                <a:cs typeface="Arial" panose="020B0604020202020204" pitchFamily="34" charset="0"/>
              </a:rPr>
              <a:t>The time required to transmit a packet along its </a:t>
            </a:r>
            <a:r>
              <a:rPr lang="en-US" sz="2200" b="1" u="sng" dirty="0">
                <a:solidFill>
                  <a:srgbClr val="000000"/>
                </a:solidFill>
                <a:cs typeface="Arial" panose="020B0604020202020204" pitchFamily="34" charset="0"/>
              </a:rPr>
              <a:t>entire path</a:t>
            </a:r>
          </a:p>
          <a:p>
            <a:pPr lvl="1" algn="l" rtl="0">
              <a:lnSpc>
                <a:spcPct val="97000"/>
              </a:lnSpc>
              <a:spcAft>
                <a:spcPts val="1038"/>
              </a:spcAft>
              <a:buSzPct val="75000"/>
              <a:buFont typeface="Symbol" panose="05050102010706020507" pitchFamily="18" charset="2"/>
              <a:buChar char=""/>
            </a:pPr>
            <a:r>
              <a:rPr lang="en-US" sz="2200" i="1" dirty="0">
                <a:solidFill>
                  <a:srgbClr val="000000"/>
                </a:solidFill>
                <a:cs typeface="Arial" panose="020B0604020202020204" pitchFamily="34" charset="0"/>
              </a:rPr>
              <a:t>Created by an application, handed over to the OS, passed to a network card (NIC), encoded, transmitted over a physical medium (copper, </a:t>
            </a:r>
            <a:r>
              <a:rPr lang="en-US" sz="2200" i="1" dirty="0" err="1">
                <a:solidFill>
                  <a:srgbClr val="000000"/>
                </a:solidFill>
                <a:cs typeface="Arial" panose="020B0604020202020204" pitchFamily="34" charset="0"/>
              </a:rPr>
              <a:t>fibre</a:t>
            </a:r>
            <a:r>
              <a:rPr lang="en-US" sz="2200" i="1" dirty="0">
                <a:solidFill>
                  <a:srgbClr val="000000"/>
                </a:solidFill>
                <a:cs typeface="Arial" panose="020B0604020202020204" pitchFamily="34" charset="0"/>
              </a:rPr>
              <a:t>, air), received by an intermediate device (switch, router), analyzed, retransmitted over another medium, etc.</a:t>
            </a:r>
          </a:p>
          <a:p>
            <a:pPr lvl="1" algn="l" rtl="0">
              <a:lnSpc>
                <a:spcPct val="97000"/>
              </a:lnSpc>
              <a:spcAft>
                <a:spcPts val="1038"/>
              </a:spcAft>
              <a:buSzPct val="75000"/>
              <a:buFont typeface="Symbol" panose="05050102010706020507" pitchFamily="18" charset="2"/>
              <a:buChar char=""/>
            </a:pPr>
            <a:r>
              <a:rPr lang="en-US" sz="2200" dirty="0">
                <a:solidFill>
                  <a:srgbClr val="000000"/>
                </a:solidFill>
                <a:cs typeface="Arial" panose="020B0604020202020204" pitchFamily="34" charset="0"/>
              </a:rPr>
              <a:t>The most common measurement uses </a:t>
            </a:r>
            <a:r>
              <a:rPr lang="en-US" sz="2200" i="1" dirty="0">
                <a:solidFill>
                  <a:srgbClr val="000000"/>
                </a:solidFill>
                <a:cs typeface="Arial" panose="020B0604020202020204" pitchFamily="34" charset="0"/>
              </a:rPr>
              <a:t>ping</a:t>
            </a:r>
            <a:r>
              <a:rPr lang="en-US" sz="2200" dirty="0">
                <a:solidFill>
                  <a:srgbClr val="000000"/>
                </a:solidFill>
                <a:cs typeface="Arial" panose="020B0604020202020204" pitchFamily="34" charset="0"/>
              </a:rPr>
              <a:t> for total round-trip-time (RTT).</a:t>
            </a:r>
          </a:p>
          <a:p>
            <a:endParaRPr lang="en-US" dirty="0"/>
          </a:p>
        </p:txBody>
      </p:sp>
      <p:sp>
        <p:nvSpPr>
          <p:cNvPr id="4" name="Date Placeholder 3"/>
          <p:cNvSpPr>
            <a:spLocks noGrp="1"/>
          </p:cNvSpPr>
          <p:nvPr>
            <p:ph type="dt" sz="half" idx="10"/>
          </p:nvPr>
        </p:nvSpPr>
        <p:spPr/>
        <p:txBody>
          <a:bodyPr/>
          <a:lstStyle/>
          <a:p>
            <a:r>
              <a:rPr lang="en-US" smtClean="0"/>
              <a:t>11/19/2015</a:t>
            </a:r>
            <a:endParaRPr lang="en-US"/>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3646275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0000"/>
                </a:solidFill>
                <a:cs typeface="Arial" panose="020B0604020202020204" pitchFamily="34" charset="0"/>
              </a:rPr>
              <a:t>Types of Delay</a:t>
            </a:r>
            <a:endParaRPr lang="en-US" dirty="0"/>
          </a:p>
        </p:txBody>
      </p:sp>
      <p:sp>
        <p:nvSpPr>
          <p:cNvPr id="3" name="Content Placeholder 2"/>
          <p:cNvSpPr>
            <a:spLocks noGrp="1"/>
          </p:cNvSpPr>
          <p:nvPr>
            <p:ph idx="1"/>
          </p:nvPr>
        </p:nvSpPr>
        <p:spPr/>
        <p:txBody>
          <a:bodyPr/>
          <a:lstStyle/>
          <a:p>
            <a:pPr algn="l" rtl="0">
              <a:lnSpc>
                <a:spcPct val="93000"/>
              </a:lnSpc>
              <a:spcAft>
                <a:spcPts val="1288"/>
              </a:spcAft>
              <a:buSzPct val="45000"/>
            </a:pPr>
            <a:r>
              <a:rPr lang="en-US" sz="3200" b="1" dirty="0">
                <a:solidFill>
                  <a:srgbClr val="000000"/>
                </a:solidFill>
                <a:cs typeface="Arial" panose="020B0604020202020204" pitchFamily="34" charset="0"/>
              </a:rPr>
              <a:t>Causes of end-to-end delay:</a:t>
            </a:r>
          </a:p>
          <a:p>
            <a:pPr lvl="2" algn="l" rtl="0">
              <a:lnSpc>
                <a:spcPct val="99000"/>
              </a:lnSpc>
              <a:spcAft>
                <a:spcPts val="775"/>
              </a:spcAft>
              <a:buSzPct val="45000"/>
              <a:buFont typeface="Wingdings" panose="05000000000000000000" pitchFamily="2" charset="2"/>
              <a:buChar char=""/>
            </a:pPr>
            <a:r>
              <a:rPr lang="en-US" dirty="0">
                <a:solidFill>
                  <a:srgbClr val="000000"/>
                </a:solidFill>
                <a:cs typeface="Arial" panose="020B0604020202020204" pitchFamily="34" charset="0"/>
              </a:rPr>
              <a:t>Processor delays</a:t>
            </a:r>
          </a:p>
          <a:p>
            <a:pPr lvl="2" algn="l" rtl="0">
              <a:lnSpc>
                <a:spcPct val="99000"/>
              </a:lnSpc>
              <a:spcAft>
                <a:spcPts val="775"/>
              </a:spcAft>
              <a:buSzPct val="45000"/>
              <a:buFont typeface="Wingdings" panose="05000000000000000000" pitchFamily="2" charset="2"/>
              <a:buChar char=""/>
            </a:pPr>
            <a:r>
              <a:rPr lang="en-US" dirty="0">
                <a:solidFill>
                  <a:srgbClr val="000000"/>
                </a:solidFill>
                <a:cs typeface="Arial" panose="020B0604020202020204" pitchFamily="34" charset="0"/>
              </a:rPr>
              <a:t>Buffer delays</a:t>
            </a:r>
          </a:p>
          <a:p>
            <a:pPr lvl="2" algn="l" rtl="0">
              <a:lnSpc>
                <a:spcPct val="99000"/>
              </a:lnSpc>
              <a:spcAft>
                <a:spcPts val="775"/>
              </a:spcAft>
              <a:buSzPct val="45000"/>
              <a:buFont typeface="Wingdings" panose="05000000000000000000" pitchFamily="2" charset="2"/>
              <a:buChar char=""/>
            </a:pPr>
            <a:r>
              <a:rPr lang="en-US" dirty="0">
                <a:solidFill>
                  <a:srgbClr val="000000"/>
                </a:solidFill>
                <a:cs typeface="Arial" panose="020B0604020202020204" pitchFamily="34" charset="0"/>
              </a:rPr>
              <a:t>Transmission delays</a:t>
            </a:r>
          </a:p>
          <a:p>
            <a:pPr lvl="2" algn="l" rtl="0">
              <a:lnSpc>
                <a:spcPct val="99000"/>
              </a:lnSpc>
              <a:spcAft>
                <a:spcPts val="775"/>
              </a:spcAft>
              <a:buSzPct val="45000"/>
              <a:buFont typeface="Wingdings" panose="05000000000000000000" pitchFamily="2" charset="2"/>
              <a:buChar char=""/>
            </a:pPr>
            <a:r>
              <a:rPr lang="en-US" dirty="0">
                <a:solidFill>
                  <a:srgbClr val="000000"/>
                </a:solidFill>
                <a:cs typeface="Arial" panose="020B0604020202020204" pitchFamily="34" charset="0"/>
              </a:rPr>
              <a:t>Propagation delays</a:t>
            </a:r>
          </a:p>
          <a:p>
            <a:endParaRPr lang="en-US" dirty="0"/>
          </a:p>
        </p:txBody>
      </p:sp>
      <p:sp>
        <p:nvSpPr>
          <p:cNvPr id="4" name="Date Placeholder 3"/>
          <p:cNvSpPr>
            <a:spLocks noGrp="1"/>
          </p:cNvSpPr>
          <p:nvPr>
            <p:ph type="dt" sz="half" idx="10"/>
          </p:nvPr>
        </p:nvSpPr>
        <p:spPr/>
        <p:txBody>
          <a:bodyPr/>
          <a:lstStyle/>
          <a:p>
            <a:r>
              <a:rPr lang="en-US" dirty="0" smtClean="0"/>
              <a:t>11/19/2015</a:t>
            </a:r>
            <a:endParaRPr lang="en-US" dirty="0"/>
          </a:p>
        </p:txBody>
      </p:sp>
      <p:sp>
        <p:nvSpPr>
          <p:cNvPr id="5" name="Footer Placeholder 4"/>
          <p:cNvSpPr>
            <a:spLocks noGrp="1"/>
          </p:cNvSpPr>
          <p:nvPr>
            <p:ph type="ftr" sz="quarter" idx="11"/>
          </p:nvPr>
        </p:nvSpPr>
        <p:spPr/>
        <p:txBody>
          <a:bodyPr/>
          <a:lstStyle/>
          <a:p>
            <a:r>
              <a:rPr lang="en-US" smtClean="0"/>
              <a:t>Lect12            301</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574877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CF55B7227A0543887043829D6DC766" ma:contentTypeVersion="0" ma:contentTypeDescription="Create a new document." ma:contentTypeScope="" ma:versionID="2b5e5f1b12ab97dd82a4c142b56661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18FC16-279A-4132-9306-55BADA0129B4}">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dcmitype/"/>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66F9944E-8844-4C9D-AADE-46CDD67822B4}">
  <ds:schemaRefs>
    <ds:schemaRef ds:uri="http://schemas.microsoft.com/sharepoint/v3/contenttype/forms"/>
  </ds:schemaRefs>
</ds:datastoreItem>
</file>

<file path=customXml/itemProps3.xml><?xml version="1.0" encoding="utf-8"?>
<ds:datastoreItem xmlns:ds="http://schemas.openxmlformats.org/officeDocument/2006/customXml" ds:itemID="{4FA3A266-F633-420D-AA95-B6807E95E5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Apothecary</Template>
  <TotalTime>1392</TotalTime>
  <Words>615</Words>
  <Application>Microsoft Office PowerPoint</Application>
  <PresentationFormat>On-screen Show (4:3)</PresentationFormat>
  <Paragraphs>116</Paragraphs>
  <Slides>14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Book Antiqua</vt:lpstr>
      <vt:lpstr>Calibri</vt:lpstr>
      <vt:lpstr>Century Gothic</vt:lpstr>
      <vt:lpstr>ＭＳ Ｐゴシック</vt:lpstr>
      <vt:lpstr>Symbol</vt:lpstr>
      <vt:lpstr>Wingdings</vt:lpstr>
      <vt:lpstr>Apothecary</vt:lpstr>
      <vt:lpstr>net301</vt:lpstr>
      <vt:lpstr>Network Performance</vt:lpstr>
      <vt:lpstr>Metrics</vt:lpstr>
      <vt:lpstr>Metrics</vt:lpstr>
      <vt:lpstr>Performance measures</vt:lpstr>
      <vt:lpstr>Performance measures</vt:lpstr>
      <vt:lpstr>Performance measures</vt:lpstr>
      <vt:lpstr>End-to-end Delay</vt:lpstr>
      <vt:lpstr>Types of Delay</vt:lpstr>
      <vt:lpstr>Processing Delay</vt:lpstr>
      <vt:lpstr>Queuing Delay</vt:lpstr>
      <vt:lpstr>Transmission Delay</vt:lpstr>
      <vt:lpstr>Propagation Delay</vt:lpstr>
      <vt:lpstr>Packet Loss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CT1303 LAN</dc:title>
  <dc:creator>Rehab</dc:creator>
  <cp:lastModifiedBy>Ashwaq</cp:lastModifiedBy>
  <cp:revision>25</cp:revision>
  <dcterms:created xsi:type="dcterms:W3CDTF">2006-08-16T00:00:00Z</dcterms:created>
  <dcterms:modified xsi:type="dcterms:W3CDTF">2015-11-19T05:21:44Z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0x010100BFCF55B7227A0543887043829D6DC766</vt:lpwstr>
  </property>
</Properties>
</file>