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4"/>
  </p:sldMasterIdLst>
  <p:notesMasterIdLst>
    <p:notesMasterId r:id="rId17"/>
  </p:notesMasterIdLst>
  <p:sldIdLst>
    <p:sldId id="256" r:id="rId5"/>
    <p:sldId id="257" r:id="rId6"/>
    <p:sldId id="258" r:id="rId7"/>
    <p:sldId id="262" r:id="rId8"/>
    <p:sldId id="260" r:id="rId9"/>
    <p:sldId id="270" r:id="rId10"/>
    <p:sldId id="263" r:id="rId11"/>
    <p:sldId id="265" r:id="rId12"/>
    <p:sldId id="271" r:id="rId13"/>
    <p:sldId id="268" r:id="rId14"/>
    <p:sldId id="269" r:id="rId15"/>
    <p:sldId id="261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940" autoAdjust="0"/>
    <p:restoredTop sz="94660"/>
  </p:normalViewPr>
  <p:slideViewPr>
    <p:cSldViewPr>
      <p:cViewPr varScale="1">
        <p:scale>
          <a:sx n="61" d="100"/>
          <a:sy n="61" d="100"/>
        </p:scale>
        <p:origin x="1342" y="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E56D56-9265-42F1-A1AE-892A9B920177}" type="datetimeFigureOut">
              <a:rPr lang="en-US" smtClean="0"/>
              <a:t>12/2/2015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A7B8F1E-8538-4DE7-99E2-11A39E580D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2482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A7B8F1E-8538-4DE7-99E2-11A39E580D5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935057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A7B8F1E-8538-4DE7-99E2-11A39E580D5D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0494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345440" y="2942602"/>
            <a:ext cx="7147931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572652" y="2944634"/>
            <a:ext cx="1190348" cy="2459736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7712714" y="3136658"/>
            <a:ext cx="910224" cy="2075688"/>
          </a:xfrm>
          <a:prstGeom prst="rect">
            <a:avLst/>
          </a:prstGeom>
          <a:solidFill>
            <a:schemeClr val="accent3">
              <a:alpha val="70000"/>
            </a:schemeClr>
          </a:solidFill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445483" y="3055621"/>
            <a:ext cx="6947845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86826" y="4625268"/>
            <a:ext cx="762000" cy="457200"/>
          </a:xfrm>
        </p:spPr>
        <p:txBody>
          <a:bodyPr/>
          <a:lstStyle>
            <a:lvl1pPr algn="ctr"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41822" y="4559276"/>
            <a:ext cx="6755166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38971" y="3139440"/>
            <a:ext cx="6760868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805" y="4648200"/>
            <a:ext cx="6553200" cy="457200"/>
          </a:xfrm>
        </p:spPr>
        <p:txBody>
          <a:bodyPr>
            <a:normAutofit/>
          </a:bodyPr>
          <a:lstStyle>
            <a:lvl1pPr marL="0" indent="0" algn="ctr">
              <a:buNone/>
              <a:defRPr sz="1800" cap="all" spc="300" baseline="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4705" y="3227033"/>
            <a:ext cx="6629400" cy="1219201"/>
          </a:xfrm>
        </p:spPr>
        <p:txBody>
          <a:bodyPr anchor="b" anchorCtr="0">
            <a:noAutofit/>
          </a:bodyPr>
          <a:lstStyle>
            <a:lvl1pPr>
              <a:defRPr sz="40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861702" y="228600"/>
            <a:ext cx="1859280" cy="6122634"/>
          </a:xfrm>
          <a:prstGeom prst="rect">
            <a:avLst/>
          </a:prstGeom>
          <a:solidFill>
            <a:srgbClr val="FFFFFF">
              <a:alpha val="85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955225" y="351409"/>
            <a:ext cx="1672235" cy="587701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48577" y="395427"/>
            <a:ext cx="1485531" cy="578898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0999"/>
            <a:ext cx="6172200" cy="579120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451976" y="2946400"/>
            <a:ext cx="8265160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567656" y="3048000"/>
            <a:ext cx="8033800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6" y="3200399"/>
            <a:ext cx="7696200" cy="1295401"/>
          </a:xfrm>
        </p:spPr>
        <p:txBody>
          <a:bodyPr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lang="en-US" sz="4000" kern="1200" cap="all" baseline="0" dirty="0">
                <a:solidFill>
                  <a:schemeClr val="accent1">
                    <a:lumMod val="5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675496" y="4541520"/>
            <a:ext cx="7818120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4607510"/>
            <a:ext cx="7696200" cy="523783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675757" y="3124200"/>
            <a:ext cx="7817599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6128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6128" y="1722438"/>
            <a:ext cx="4040188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128" y="2438400"/>
            <a:ext cx="4040188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722438"/>
            <a:ext cx="4041775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38400"/>
            <a:ext cx="4041775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1" name="Rounded Rectangle 10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2" name="Rounded Rectangle 11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685800"/>
            <a:ext cx="4572000" cy="525780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560034" y="1505712"/>
            <a:ext cx="2716566" cy="3523488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76690" y="1642472"/>
            <a:ext cx="2483254" cy="3234328"/>
          </a:xfrm>
          <a:prstGeom prst="rect">
            <a:avLst/>
          </a:prstGeom>
          <a:solidFill>
            <a:srgbClr val="FFFFFF"/>
          </a:solidFill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9000" y="2971800"/>
            <a:ext cx="2298634" cy="1752600"/>
          </a:xfrm>
        </p:spPr>
        <p:txBody>
          <a:bodyPr/>
          <a:lstStyle>
            <a:lvl1pPr marL="0" indent="0">
              <a:spcBef>
                <a:spcPts val="400"/>
              </a:spcBef>
              <a:buNone/>
              <a:defRPr sz="14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9000" y="1734312"/>
            <a:ext cx="2298634" cy="1191620"/>
          </a:xfrm>
        </p:spPr>
        <p:txBody>
          <a:bodyPr anchor="b">
            <a:normAutofit/>
          </a:bodyPr>
          <a:lstStyle>
            <a:lvl1pPr algn="l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5800" y="621437"/>
            <a:ext cx="7772400" cy="4331564"/>
          </a:xfrm>
          <a:solidFill>
            <a:schemeClr val="bg2"/>
          </a:solidFill>
          <a:ln>
            <a:noFill/>
          </a:ln>
          <a:effectLst>
            <a:softEdge rad="12700"/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85800" y="4953000"/>
            <a:ext cx="7772400" cy="13716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61999" y="5029200"/>
            <a:ext cx="7600765" cy="1202924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914400" y="5638800"/>
            <a:ext cx="7328514" cy="451696"/>
          </a:xfrm>
          <a:prstGeom prst="rect">
            <a:avLst/>
          </a:prstGeom>
          <a:solidFill>
            <a:schemeClr val="accent1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05589" y="5074920"/>
            <a:ext cx="7946136" cy="1097280"/>
          </a:xfrm>
          <a:prstGeom prst="rect">
            <a:avLst/>
          </a:prstGeom>
          <a:noFill/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56289" y="5656556"/>
            <a:ext cx="7244736" cy="40171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5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05400"/>
            <a:ext cx="7328514" cy="523043"/>
          </a:xfrm>
        </p:spPr>
        <p:txBody>
          <a:bodyPr anchor="ctr" anchorCtr="0"/>
          <a:lstStyle>
            <a:lvl1pPr algn="ctr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1B54BB41-450C-4629-AE1F-3B49E01F82D0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hf hdr="0"/>
  <p:txStyles>
    <p:titleStyle>
      <a:lvl1pPr algn="ctr" defTabSz="914400" rtl="1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l"/>
            <a:r>
              <a:rPr lang="en-US" dirty="0" smtClean="0"/>
              <a:t>LECTURE14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l"/>
            <a:r>
              <a:rPr lang="en-US" dirty="0" smtClean="0"/>
              <a:t>Net 301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Access Control Mechanisms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>
              <a:buFont typeface="Wingdings" panose="05000000000000000000" pitchFamily="2" charset="2"/>
              <a:buChar char="Ø"/>
            </a:pPr>
            <a:r>
              <a:rPr lang="en-US" dirty="0"/>
              <a:t>Network operating systems have access control mechanisms that are crucial for </a:t>
            </a:r>
            <a:r>
              <a:rPr lang="en-US" dirty="0" smtClean="0"/>
              <a:t>LAN </a:t>
            </a:r>
            <a:r>
              <a:rPr lang="en-US" dirty="0"/>
              <a:t>security. </a:t>
            </a:r>
            <a:endParaRPr lang="en-US" dirty="0" smtClean="0"/>
          </a:p>
          <a:p>
            <a:pPr algn="l" rtl="0">
              <a:buFont typeface="Wingdings" panose="05000000000000000000" pitchFamily="2" charset="2"/>
              <a:buChar char="Ø"/>
            </a:pPr>
            <a:r>
              <a:rPr lang="en-US" dirty="0" smtClean="0"/>
              <a:t>For </a:t>
            </a:r>
            <a:r>
              <a:rPr lang="en-US" dirty="0"/>
              <a:t>example, access controls can </a:t>
            </a:r>
            <a:r>
              <a:rPr lang="en-US" dirty="0" smtClean="0"/>
              <a:t>limit:</a:t>
            </a:r>
          </a:p>
          <a:p>
            <a:pPr lvl="1" algn="l" rtl="0"/>
            <a:r>
              <a:rPr lang="en-US" dirty="0" smtClean="0"/>
              <a:t> </a:t>
            </a:r>
            <a:r>
              <a:rPr lang="en-US" dirty="0"/>
              <a:t>who can log on, </a:t>
            </a:r>
            <a:endParaRPr lang="en-US" dirty="0" smtClean="0"/>
          </a:p>
          <a:p>
            <a:pPr lvl="1" algn="l" rtl="0"/>
            <a:r>
              <a:rPr lang="en-US" dirty="0" smtClean="0"/>
              <a:t>what </a:t>
            </a:r>
            <a:r>
              <a:rPr lang="en-US" dirty="0"/>
              <a:t>resources will be available, </a:t>
            </a:r>
            <a:endParaRPr lang="en-US" dirty="0" smtClean="0"/>
          </a:p>
          <a:p>
            <a:pPr lvl="1" algn="l" rtl="0"/>
            <a:r>
              <a:rPr lang="en-US" dirty="0" smtClean="0"/>
              <a:t>what </a:t>
            </a:r>
            <a:r>
              <a:rPr lang="en-US" dirty="0"/>
              <a:t>each user can do with these resources, </a:t>
            </a:r>
            <a:endParaRPr lang="en-US" dirty="0" smtClean="0"/>
          </a:p>
          <a:p>
            <a:pPr lvl="1" algn="l" rtl="0"/>
            <a:r>
              <a:rPr lang="en-US" dirty="0" smtClean="0"/>
              <a:t>and </a:t>
            </a:r>
            <a:r>
              <a:rPr lang="en-US" dirty="0"/>
              <a:t>when and from where access is available. </a:t>
            </a:r>
            <a:endParaRPr lang="en-US" dirty="0" smtClean="0"/>
          </a:p>
          <a:p>
            <a:pPr algn="l" rtl="0"/>
            <a:r>
              <a:rPr lang="en-US" dirty="0" smtClean="0"/>
              <a:t>Management</a:t>
            </a:r>
            <a:r>
              <a:rPr lang="en-US" dirty="0"/>
              <a:t>, LAN, security, and key user personnel should cooperate closely to implement access controls. 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088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THREATS TO </a:t>
            </a:r>
            <a:r>
              <a:rPr lang="en-US" dirty="0" smtClean="0"/>
              <a:t>LAN SECURITY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/>
              <a:t>People Threats.. </a:t>
            </a:r>
            <a:r>
              <a:rPr lang="en-US" dirty="0" smtClean="0"/>
              <a:t>Costly</a:t>
            </a:r>
          </a:p>
          <a:p>
            <a:pPr algn="l" rtl="0"/>
            <a:r>
              <a:rPr lang="en-US" dirty="0"/>
              <a:t>System administration </a:t>
            </a:r>
            <a:r>
              <a:rPr lang="en-US" dirty="0" smtClean="0"/>
              <a:t>error</a:t>
            </a:r>
          </a:p>
          <a:p>
            <a:pPr algn="l" rtl="0"/>
            <a:r>
              <a:rPr lang="en-US" dirty="0"/>
              <a:t>Software/programming </a:t>
            </a:r>
            <a:r>
              <a:rPr lang="en-US" dirty="0" smtClean="0"/>
              <a:t>error (bugs)</a:t>
            </a:r>
          </a:p>
          <a:p>
            <a:pPr algn="l" rtl="0"/>
            <a:r>
              <a:rPr lang="en-US" dirty="0" smtClean="0"/>
              <a:t>Unauthorized </a:t>
            </a:r>
            <a:r>
              <a:rPr lang="en-US" dirty="0" smtClean="0"/>
              <a:t>use</a:t>
            </a:r>
          </a:p>
          <a:p>
            <a:pPr algn="l" rtl="0"/>
            <a:r>
              <a:rPr lang="en-US" dirty="0"/>
              <a:t>Modification of </a:t>
            </a:r>
            <a:r>
              <a:rPr lang="en-US" dirty="0" smtClean="0"/>
              <a:t>data</a:t>
            </a:r>
          </a:p>
          <a:p>
            <a:pPr algn="l" rtl="0"/>
            <a:r>
              <a:rPr lang="en-US" dirty="0"/>
              <a:t>Theft of computer </a:t>
            </a:r>
            <a:r>
              <a:rPr lang="en-US" dirty="0" smtClean="0"/>
              <a:t>assets</a:t>
            </a:r>
          </a:p>
          <a:p>
            <a:pPr algn="l" rtl="0"/>
            <a:r>
              <a:rPr lang="en-US" dirty="0" smtClean="0"/>
              <a:t>Hardware </a:t>
            </a:r>
            <a:r>
              <a:rPr lang="en-US" dirty="0" smtClean="0"/>
              <a:t>failure ( or any physical )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521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endParaRPr lang="en-US" dirty="0"/>
          </a:p>
          <a:p>
            <a:pPr algn="l" rtl="0"/>
            <a:r>
              <a:rPr lang="en-US" dirty="0"/>
              <a:t>http://www.acsa-admin.org/secshelf/book001/16.pdf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211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How To Set Up A Secure Local </a:t>
            </a:r>
            <a:r>
              <a:rPr lang="en-US" b="1" dirty="0" smtClean="0"/>
              <a:t>Network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 algn="l" rtl="0"/>
            <a:r>
              <a:rPr lang="en-US" b="1" dirty="0"/>
              <a:t>Step 1: Identify Your Networking Needs</a:t>
            </a:r>
            <a:r>
              <a:rPr lang="en-US" dirty="0"/>
              <a:t> </a:t>
            </a:r>
            <a:br>
              <a:rPr lang="en-US" dirty="0"/>
            </a:br>
            <a:endParaRPr lang="en-US" dirty="0"/>
          </a:p>
          <a:p>
            <a:pPr algn="l" rtl="0"/>
            <a:r>
              <a:rPr lang="en-US" dirty="0"/>
              <a:t>This is a very important </a:t>
            </a:r>
            <a:r>
              <a:rPr lang="en-US" dirty="0" err="1" smtClean="0"/>
              <a:t>step.the</a:t>
            </a:r>
            <a:r>
              <a:rPr lang="en-US" dirty="0" smtClean="0"/>
              <a:t> </a:t>
            </a:r>
            <a:r>
              <a:rPr lang="en-US" dirty="0"/>
              <a:t>key considerations are:</a:t>
            </a:r>
          </a:p>
          <a:p>
            <a:pPr lvl="1" algn="l" rtl="0"/>
            <a:r>
              <a:rPr lang="en-US" dirty="0" smtClean="0"/>
              <a:t>How </a:t>
            </a:r>
            <a:r>
              <a:rPr lang="en-US" dirty="0"/>
              <a:t>many wired Ethernet ports, if any, will you need? </a:t>
            </a:r>
          </a:p>
          <a:p>
            <a:pPr lvl="1" algn="l" rtl="0"/>
            <a:r>
              <a:rPr lang="en-US" dirty="0" smtClean="0"/>
              <a:t>Where </a:t>
            </a:r>
            <a:r>
              <a:rPr lang="en-US" dirty="0"/>
              <a:t>will these Ethernet ports need to be located? (In other words, where will the PCs and other equipment that will be plugged into these Ethernet ports be located?) </a:t>
            </a:r>
          </a:p>
          <a:p>
            <a:pPr lvl="1" algn="l" rtl="0"/>
            <a:r>
              <a:rPr lang="en-US" dirty="0" smtClean="0"/>
              <a:t>Where </a:t>
            </a:r>
            <a:r>
              <a:rPr lang="en-US" dirty="0"/>
              <a:t>will the router and high-speed modems be located? </a:t>
            </a:r>
          </a:p>
          <a:p>
            <a:pPr lvl="1" algn="l" rtl="0"/>
            <a:r>
              <a:rPr lang="en-US" dirty="0"/>
              <a:t>Answering these questions will help you understand what types of equipment you need, as well as how much cable you’ll need.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4596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How To Set Up A Secure Local Network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b="1" dirty="0" smtClean="0"/>
              <a:t>Step </a:t>
            </a:r>
            <a:r>
              <a:rPr lang="en-US" b="1" dirty="0"/>
              <a:t>2: </a:t>
            </a:r>
            <a:r>
              <a:rPr lang="en-US" b="1" dirty="0" smtClean="0"/>
              <a:t>Determine </a:t>
            </a:r>
            <a:r>
              <a:rPr lang="en-US" b="1" dirty="0"/>
              <a:t>Where To Put Your </a:t>
            </a:r>
            <a:r>
              <a:rPr lang="en-US" b="1" dirty="0" smtClean="0"/>
              <a:t>Equipment</a:t>
            </a:r>
          </a:p>
          <a:p>
            <a:pPr algn="l" rtl="0"/>
            <a:r>
              <a:rPr lang="en-US" dirty="0"/>
              <a:t>Before you begin any installation, commit to the location for each piece of equipment in your network. This is critical if you’re going to run </a:t>
            </a:r>
            <a:r>
              <a:rPr lang="en-US" dirty="0" smtClean="0"/>
              <a:t>a cable </a:t>
            </a:r>
            <a:r>
              <a:rPr lang="en-US" dirty="0"/>
              <a:t>beneath drywall or over a ceiling, because you won’t be able to change the cable lengths if something goes wrong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212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How To Set Up A Secure Local Network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l" rtl="0"/>
            <a:r>
              <a:rPr lang="en-US" sz="3200" b="1" dirty="0"/>
              <a:t>Step 3: Gather Your Tools </a:t>
            </a:r>
            <a:r>
              <a:rPr lang="en-US" sz="3200" b="1" dirty="0" smtClean="0"/>
              <a:t>And Supplies</a:t>
            </a:r>
          </a:p>
          <a:p>
            <a:pPr lvl="1" algn="l" rtl="0"/>
            <a:endParaRPr lang="en-US" sz="2400" b="1" dirty="0" smtClean="0"/>
          </a:p>
          <a:p>
            <a:pPr lvl="1" algn="l" rtl="0"/>
            <a:r>
              <a:rPr lang="en-US" sz="2400" dirty="0" smtClean="0"/>
              <a:t>Ethernet Cable..</a:t>
            </a:r>
          </a:p>
          <a:p>
            <a:pPr lvl="1" algn="l" rtl="0"/>
            <a:r>
              <a:rPr lang="en-US" sz="2400" dirty="0" smtClean="0"/>
              <a:t> </a:t>
            </a:r>
            <a:r>
              <a:rPr lang="en-US" sz="2400" dirty="0"/>
              <a:t>Cable Connectors</a:t>
            </a:r>
            <a:r>
              <a:rPr lang="en-US" sz="2400" dirty="0" smtClean="0"/>
              <a:t>..</a:t>
            </a:r>
            <a:endParaRPr lang="en-US" sz="2400" dirty="0"/>
          </a:p>
          <a:p>
            <a:pPr lvl="1" algn="l" rtl="0"/>
            <a:r>
              <a:rPr lang="en-US" sz="2400" dirty="0" smtClean="0"/>
              <a:t>Crimper..</a:t>
            </a:r>
          </a:p>
          <a:p>
            <a:pPr lvl="1" algn="l" rtl="0"/>
            <a:r>
              <a:rPr lang="en-US" sz="2400" dirty="0" smtClean="0"/>
              <a:t>Cable/DSL </a:t>
            </a:r>
            <a:r>
              <a:rPr lang="en-US" sz="2400" dirty="0"/>
              <a:t>Modem. </a:t>
            </a:r>
            <a:endParaRPr lang="en-US" sz="2400" dirty="0" smtClean="0"/>
          </a:p>
          <a:p>
            <a:pPr lvl="1" algn="l" rtl="0"/>
            <a:r>
              <a:rPr lang="en-US" sz="2400" dirty="0"/>
              <a:t>Wired/Wi-Fi </a:t>
            </a:r>
            <a:r>
              <a:rPr lang="en-US" sz="2400" dirty="0" smtClean="0"/>
              <a:t>Router</a:t>
            </a:r>
          </a:p>
          <a:p>
            <a:pPr lvl="1" algn="l" rtl="0"/>
            <a:r>
              <a:rPr lang="en-US" sz="2400" dirty="0"/>
              <a:t>Ethernet </a:t>
            </a:r>
            <a:r>
              <a:rPr lang="en-US" sz="2400" dirty="0" smtClean="0"/>
              <a:t>Hub</a:t>
            </a:r>
          </a:p>
          <a:p>
            <a:pPr lvl="1" algn="l" rtl="0"/>
            <a:endParaRPr lang="en-US" sz="2400" dirty="0" smtClean="0"/>
          </a:p>
          <a:p>
            <a:pPr lvl="1" algn="l" rtl="0"/>
            <a:endParaRPr lang="en-US" sz="2400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4198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How To Set Up A Secure Local Network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b="1" dirty="0"/>
              <a:t>Step 4: Run The Cables</a:t>
            </a:r>
            <a:r>
              <a:rPr lang="en-US" dirty="0"/>
              <a:t> </a:t>
            </a:r>
          </a:p>
          <a:p>
            <a:pPr algn="l" rtl="0"/>
            <a:r>
              <a:rPr lang="en-US" dirty="0"/>
              <a:t>In this step, we’ll create the “cable runs” that will establish wired connections between the Ethernet ports on the ground floor and the router and cable modem upstairs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82503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How To Set Up A Secure Local Network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b="1" dirty="0"/>
              <a:t>Step 4: Run The Cables</a:t>
            </a:r>
            <a:r>
              <a:rPr lang="en-US" dirty="0"/>
              <a:t> </a:t>
            </a:r>
          </a:p>
          <a:p>
            <a:pPr algn="l" rtl="0"/>
            <a:r>
              <a:rPr lang="en-US" dirty="0" smtClean="0"/>
              <a:t>Run </a:t>
            </a:r>
            <a:r>
              <a:rPr lang="en-US" dirty="0" smtClean="0"/>
              <a:t>cable </a:t>
            </a:r>
            <a:r>
              <a:rPr lang="en-US" dirty="0"/>
              <a:t>from the router and cable/DSL modem location to the area where each Ethernet port will be located. </a:t>
            </a:r>
            <a:endParaRPr lang="en-US" dirty="0" smtClean="0"/>
          </a:p>
          <a:p>
            <a:pPr algn="l" rtl="0"/>
            <a:r>
              <a:rPr lang="en-US" dirty="0" smtClean="0"/>
              <a:t>As </a:t>
            </a:r>
            <a:r>
              <a:rPr lang="en-US" dirty="0"/>
              <a:t>you run the cable to these locations, make sure you temporarily affix </a:t>
            </a:r>
            <a:r>
              <a:rPr lang="en-US" dirty="0" smtClean="0"/>
              <a:t>the cable to </a:t>
            </a:r>
            <a:r>
              <a:rPr lang="en-US" dirty="0"/>
              <a:t>the wall or floor so that you have a realistic idea of how much cable you’ll need. Also: Leave yourself five or 10 extra feet at the end of the cable, just in case.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17858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How To Set Up A Secure Local Network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b="1" dirty="0"/>
              <a:t>Step 5: Crimp The </a:t>
            </a:r>
            <a:r>
              <a:rPr lang="en-US" b="1" dirty="0" smtClean="0"/>
              <a:t>Cables</a:t>
            </a:r>
          </a:p>
          <a:p>
            <a:pPr algn="l" rtl="0"/>
            <a:r>
              <a:rPr lang="en-US" b="1" dirty="0" smtClean="0"/>
              <a:t>Step </a:t>
            </a:r>
            <a:r>
              <a:rPr lang="en-US" b="1" dirty="0"/>
              <a:t>6: Connect All The Cables </a:t>
            </a:r>
            <a:r>
              <a:rPr lang="en-US" b="1" dirty="0" smtClean="0"/>
              <a:t>Together</a:t>
            </a:r>
          </a:p>
          <a:p>
            <a:pPr algn="l" rtl="0"/>
            <a:r>
              <a:rPr lang="en-US" b="1" dirty="0"/>
              <a:t>Step 7: Test Your Network </a:t>
            </a:r>
            <a:r>
              <a:rPr lang="en-US" b="1" dirty="0" smtClean="0"/>
              <a:t>Connection</a:t>
            </a:r>
          </a:p>
          <a:p>
            <a:pPr algn="l" rtl="0"/>
            <a:r>
              <a:rPr lang="en-US" b="1" dirty="0"/>
              <a:t>Step 8: Set Up Your Router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92879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Applications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endParaRPr lang="en-US" dirty="0"/>
          </a:p>
          <a:p>
            <a:pPr algn="l" rtl="0"/>
            <a:r>
              <a:rPr lang="en-US" dirty="0"/>
              <a:t>Applications on a LAN can range from word processing to data base management systems. </a:t>
            </a:r>
            <a:endParaRPr lang="en-US" dirty="0" smtClean="0"/>
          </a:p>
          <a:p>
            <a:pPr algn="l" rtl="0"/>
            <a:r>
              <a:rPr lang="en-US" dirty="0" smtClean="0"/>
              <a:t>The </a:t>
            </a:r>
            <a:r>
              <a:rPr lang="en-US" dirty="0"/>
              <a:t>most universally used application is </a:t>
            </a:r>
            <a:r>
              <a:rPr lang="en-US" dirty="0" smtClean="0"/>
              <a:t>E-mail. </a:t>
            </a:r>
            <a:r>
              <a:rPr lang="en-US" dirty="0"/>
              <a:t>An important security note is that on some systems it is also possible to restrict mail users from attaching files as a part of an antivirus program</a:t>
            </a:r>
            <a:r>
              <a:rPr lang="en-US" dirty="0" smtClean="0"/>
              <a:t>.</a:t>
            </a:r>
            <a:endParaRPr lang="en-US" dirty="0"/>
          </a:p>
          <a:p>
            <a:pPr algn="l" rtl="0"/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01091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Applications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endParaRPr lang="en-US" dirty="0"/>
          </a:p>
          <a:p>
            <a:pPr algn="l" rtl="0"/>
            <a:r>
              <a:rPr lang="en-US" dirty="0" smtClean="0"/>
              <a:t>Many application systems have their own set of security features, in addition to the protection provided by the network operating system. </a:t>
            </a:r>
          </a:p>
          <a:p>
            <a:pPr algn="l" rtl="0"/>
            <a:r>
              <a:rPr lang="en-US" dirty="0" smtClean="0"/>
              <a:t>Data base management systems, in particular, have comprehensive security controls built in to limit access to authorized users.</a:t>
            </a:r>
          </a:p>
          <a:p>
            <a:pPr algn="l" rtl="0"/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12/3/2015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Lect14   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54BB41-450C-4629-AE1F-3B49E01F82D0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1737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FCF55B7227A0543887043829D6DC766" ma:contentTypeVersion="0" ma:contentTypeDescription="Create a new document." ma:contentTypeScope="" ma:versionID="2b5e5f1b12ab97dd82a4c142b56661a8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7237A0F-85BC-4C42-96AA-97D1087D686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B55F636D-65A7-4956-9841-829656796AC9}">
  <ds:schemaRefs>
    <ds:schemaRef ds:uri="http://purl.org/dc/elements/1.1/"/>
    <ds:schemaRef ds:uri="http://schemas.microsoft.com/office/infopath/2007/PartnerControls"/>
    <ds:schemaRef ds:uri="http://purl.org/dc/terms/"/>
    <ds:schemaRef ds:uri="http://www.w3.org/XML/1998/namespace"/>
    <ds:schemaRef ds:uri="http://schemas.microsoft.com/office/2006/documentManagement/types"/>
    <ds:schemaRef ds:uri="http://schemas.microsoft.com/office/2006/metadata/properties"/>
    <ds:schemaRef ds:uri="http://schemas.openxmlformats.org/package/2006/metadata/core-properties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61A7F0B6-E55A-457D-A89C-C621B25D0395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Apothecary</Template>
  <TotalTime>1650</TotalTime>
  <Words>544</Words>
  <Application>Microsoft Office PowerPoint</Application>
  <PresentationFormat>On-screen Show (4:3)</PresentationFormat>
  <Paragraphs>97</Paragraphs>
  <Slides>12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8" baseType="lpstr">
      <vt:lpstr>Arial</vt:lpstr>
      <vt:lpstr>Book Antiqua</vt:lpstr>
      <vt:lpstr>Calibri</vt:lpstr>
      <vt:lpstr>Century Gothic</vt:lpstr>
      <vt:lpstr>Wingdings</vt:lpstr>
      <vt:lpstr>Apothecary</vt:lpstr>
      <vt:lpstr>Net 301</vt:lpstr>
      <vt:lpstr>How To Set Up A Secure Local Network</vt:lpstr>
      <vt:lpstr>How To Set Up A Secure Local Network</vt:lpstr>
      <vt:lpstr>How To Set Up A Secure Local Network</vt:lpstr>
      <vt:lpstr>How To Set Up A Secure Local Network</vt:lpstr>
      <vt:lpstr>How To Set Up A Secure Local Network</vt:lpstr>
      <vt:lpstr>How To Set Up A Secure Local Network</vt:lpstr>
      <vt:lpstr>Applications</vt:lpstr>
      <vt:lpstr>Applications</vt:lpstr>
      <vt:lpstr>Access Control Mechanisms</vt:lpstr>
      <vt:lpstr>THREATS TO LAN SECURITY</vt:lpstr>
      <vt:lpstr>PowerPoint Presentation</vt:lpstr>
    </vt:vector>
  </TitlesOfParts>
  <Company>Hewlett-Packard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CT1303 LAN</dc:title>
  <dc:creator>Rehab</dc:creator>
  <cp:lastModifiedBy>Ashwaq</cp:lastModifiedBy>
  <cp:revision>48</cp:revision>
  <dcterms:created xsi:type="dcterms:W3CDTF">2013-09-18T16:48:43Z</dcterms:created>
  <dcterms:modified xsi:type="dcterms:W3CDTF">2015-12-02T10:26:45Z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0x010100BFCF55B7227A0543887043829D6DC766</vt:lpwstr>
  </property>
</Properties>
</file>

<file path=docProps/thumbnail.jpeg>
</file>