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191" autoAdjust="0"/>
    <p:restoredTop sz="94660"/>
  </p:normalViewPr>
  <p:slideViewPr>
    <p:cSldViewPr>
      <p:cViewPr>
        <p:scale>
          <a:sx n="72" d="100"/>
          <a:sy n="72" d="100"/>
        </p:scale>
        <p:origin x="-1488" y="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AF678E43-317E-4BBF-B284-CAB15E9AACB9}" type="datetimeFigureOut">
              <a:rPr lang="en-US" smtClean="0"/>
              <a:pPr/>
              <a:t>11/22/2014</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6BFD3126-F056-43DE-9B17-AC22AE5E3BA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678E43-317E-4BBF-B284-CAB15E9AACB9}" type="datetimeFigureOut">
              <a:rPr lang="en-US" smtClean="0"/>
              <a:pPr/>
              <a:t>11/22/2014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BFD3126-F056-43DE-9B17-AC22AE5E3BA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AF678E43-317E-4BBF-B284-CAB15E9AACB9}" type="datetimeFigureOut">
              <a:rPr lang="en-US" smtClean="0"/>
              <a:pPr/>
              <a:t>11/22/2014</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6BFD3126-F056-43DE-9B17-AC22AE5E3BA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678E43-317E-4BBF-B284-CAB15E9AACB9}" type="datetimeFigureOut">
              <a:rPr lang="en-US" smtClean="0"/>
              <a:pPr/>
              <a:t>11/22/2014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BFD3126-F056-43DE-9B17-AC22AE5E3BA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AF678E43-317E-4BBF-B284-CAB15E9AACB9}" type="datetimeFigureOut">
              <a:rPr lang="en-US" smtClean="0"/>
              <a:pPr/>
              <a:t>11/22/2014</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6BFD3126-F056-43DE-9B17-AC22AE5E3BA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F678E43-317E-4BBF-B284-CAB15E9AACB9}" type="datetimeFigureOut">
              <a:rPr lang="en-US" smtClean="0"/>
              <a:pPr/>
              <a:t>11/22/2014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BFD3126-F056-43DE-9B17-AC22AE5E3BA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F678E43-317E-4BBF-B284-CAB15E9AACB9}" type="datetimeFigureOut">
              <a:rPr lang="en-US" smtClean="0"/>
              <a:pPr/>
              <a:t>11/22/2014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BFD3126-F056-43DE-9B17-AC22AE5E3BA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F678E43-317E-4BBF-B284-CAB15E9AACB9}" type="datetimeFigureOut">
              <a:rPr lang="en-US" smtClean="0"/>
              <a:pPr/>
              <a:t>11/22/2014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BFD3126-F056-43DE-9B17-AC22AE5E3BA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AF678E43-317E-4BBF-B284-CAB15E9AACB9}" type="datetimeFigureOut">
              <a:rPr lang="en-US" smtClean="0"/>
              <a:pPr/>
              <a:t>11/22/2014</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6BFD3126-F056-43DE-9B17-AC22AE5E3BA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F678E43-317E-4BBF-B284-CAB15E9AACB9}" type="datetimeFigureOut">
              <a:rPr lang="en-US" smtClean="0"/>
              <a:pPr/>
              <a:t>11/22/2014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BFD3126-F056-43DE-9B17-AC22AE5E3BA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AF678E43-317E-4BBF-B284-CAB15E9AACB9}" type="datetimeFigureOut">
              <a:rPr lang="en-US" smtClean="0"/>
              <a:pPr/>
              <a:t>11/22/2014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BFD3126-F056-43DE-9B17-AC22AE5E3BA9}"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AF678E43-317E-4BBF-B284-CAB15E9AACB9}" type="datetimeFigureOut">
              <a:rPr lang="en-US" smtClean="0"/>
              <a:pPr/>
              <a:t>11/22/2014</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6BFD3126-F056-43DE-9B17-AC22AE5E3BA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www.asp.net/ajaxlibrary/act.ashx"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ajaxcontroltoolkit.codeplex.com/"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AJAX</a:t>
            </a:r>
            <a:endParaRPr lang="en-US" dirty="0"/>
          </a:p>
        </p:txBody>
      </p:sp>
      <p:sp>
        <p:nvSpPr>
          <p:cNvPr id="3" name="Subtitle 2"/>
          <p:cNvSpPr>
            <a:spLocks noGrp="1"/>
          </p:cNvSpPr>
          <p:nvPr>
            <p:ph type="subTitle" idx="1"/>
          </p:nvPr>
        </p:nvSpPr>
        <p:spPr/>
        <p:txBody>
          <a:bodyPr/>
          <a:lstStyle/>
          <a:p>
            <a:r>
              <a:rPr lang="en-US" dirty="0" smtClean="0"/>
              <a:t>Rehab </a:t>
            </a:r>
            <a:r>
              <a:rPr lang="en-US" dirty="0" err="1" smtClean="0"/>
              <a:t>AlFallaj</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1066800" y="1143000"/>
            <a:ext cx="6505575" cy="45720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cstate="print"/>
          <a:srcRect/>
          <a:stretch>
            <a:fillRect/>
          </a:stretch>
        </p:blipFill>
        <p:spPr bwMode="auto">
          <a:xfrm>
            <a:off x="1143000" y="1143000"/>
            <a:ext cx="6505575" cy="4572000"/>
          </a:xfrm>
          <a:prstGeom prst="rect">
            <a:avLst/>
          </a:prstGeom>
          <a:noFill/>
          <a:ln w="9525">
            <a:noFill/>
            <a:miter lim="800000"/>
            <a:headEnd/>
            <a:tailEnd/>
          </a:ln>
        </p:spPr>
      </p:pic>
      <p:cxnSp>
        <p:nvCxnSpPr>
          <p:cNvPr id="5" name="Straight Arrow Connector 4"/>
          <p:cNvCxnSpPr/>
          <p:nvPr/>
        </p:nvCxnSpPr>
        <p:spPr>
          <a:xfrm flipH="1">
            <a:off x="4343400" y="4648200"/>
            <a:ext cx="990600"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7" name="Rectangle 6"/>
          <p:cNvSpPr/>
          <p:nvPr/>
        </p:nvSpPr>
        <p:spPr>
          <a:xfrm>
            <a:off x="5562600" y="5257800"/>
            <a:ext cx="914400" cy="228600"/>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1366838" y="1128713"/>
            <a:ext cx="6410325" cy="4600575"/>
          </a:xfrm>
          <a:prstGeom prst="rect">
            <a:avLst/>
          </a:prstGeom>
          <a:noFill/>
          <a:ln w="9525">
            <a:noFill/>
            <a:miter lim="800000"/>
            <a:headEnd/>
            <a:tailEnd/>
          </a:ln>
        </p:spPr>
      </p:pic>
      <p:sp>
        <p:nvSpPr>
          <p:cNvPr id="3" name="Rectangle 2"/>
          <p:cNvSpPr/>
          <p:nvPr/>
        </p:nvSpPr>
        <p:spPr>
          <a:xfrm>
            <a:off x="5029200" y="5334000"/>
            <a:ext cx="838200" cy="228600"/>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r="77745" b="3297"/>
          <a:stretch>
            <a:fillRect/>
          </a:stretch>
        </p:blipFill>
        <p:spPr bwMode="auto">
          <a:xfrm>
            <a:off x="2819400" y="76200"/>
            <a:ext cx="2895600" cy="67056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1447800"/>
            <a:ext cx="6857999" cy="1200329"/>
          </a:xfrm>
          <a:prstGeom prst="rect">
            <a:avLst/>
          </a:prstGeom>
        </p:spPr>
        <p:txBody>
          <a:bodyPr wrap="square">
            <a:spAutoFit/>
          </a:bodyPr>
          <a:lstStyle/>
          <a:p>
            <a:r>
              <a:rPr lang="en-US" sz="2400" dirty="0" smtClean="0">
                <a:solidFill>
                  <a:schemeClr val="bg2">
                    <a:lumMod val="25000"/>
                  </a:schemeClr>
                </a:solidFill>
                <a:effectLst>
                  <a:outerShdw blurRad="38100" dist="38100" dir="2700000" algn="tl">
                    <a:srgbClr val="000000">
                      <a:alpha val="43137"/>
                    </a:srgbClr>
                  </a:outerShdw>
                </a:effectLst>
              </a:rPr>
              <a:t>Reference:</a:t>
            </a:r>
          </a:p>
          <a:p>
            <a:endParaRPr lang="en-US" sz="2400" dirty="0">
              <a:solidFill>
                <a:schemeClr val="bg2">
                  <a:lumMod val="25000"/>
                </a:schemeClr>
              </a:solidFill>
              <a:effectLst>
                <a:outerShdw blurRad="38100" dist="38100" dir="2700000" algn="tl">
                  <a:srgbClr val="000000">
                    <a:alpha val="43137"/>
                  </a:srgbClr>
                </a:outerShdw>
              </a:effectLst>
            </a:endParaRPr>
          </a:p>
          <a:p>
            <a:r>
              <a:rPr lang="en-US" sz="2400" dirty="0" smtClean="0">
                <a:solidFill>
                  <a:schemeClr val="bg2">
                    <a:lumMod val="25000"/>
                  </a:schemeClr>
                </a:solidFill>
                <a:effectLst>
                  <a:outerShdw blurRad="38100" dist="38100" dir="2700000" algn="tl">
                    <a:srgbClr val="000000">
                      <a:alpha val="43137"/>
                    </a:srgbClr>
                  </a:outerShdw>
                </a:effectLst>
              </a:rPr>
              <a:t>http://www.asp.net/ajaxlibrary/act.ashx</a:t>
            </a:r>
            <a:endParaRPr lang="en-US" sz="2400" dirty="0">
              <a:solidFill>
                <a:schemeClr val="bg2">
                  <a:lumMod val="25000"/>
                </a:schemeClr>
              </a:solidFill>
              <a:effectLst>
                <a:outerShdw blurRad="38100" dist="38100" dir="2700000" algn="tl">
                  <a:srgbClr val="000000">
                    <a:alpha val="43137"/>
                  </a:srgbClr>
                </a:outerShdw>
              </a:effectLst>
            </a:endParaRPr>
          </a:p>
        </p:txBody>
      </p:sp>
      <p:sp>
        <p:nvSpPr>
          <p:cNvPr id="3" name="Rectangle 2"/>
          <p:cNvSpPr/>
          <p:nvPr/>
        </p:nvSpPr>
        <p:spPr>
          <a:xfrm>
            <a:off x="762000" y="3886200"/>
            <a:ext cx="7239000" cy="1569660"/>
          </a:xfrm>
          <a:prstGeom prst="rect">
            <a:avLst/>
          </a:prstGeom>
        </p:spPr>
        <p:txBody>
          <a:bodyPr wrap="square">
            <a:spAutoFit/>
          </a:bodyPr>
          <a:lstStyle/>
          <a:p>
            <a:r>
              <a:rPr lang="en-US" sz="2400" dirty="0" smtClean="0">
                <a:solidFill>
                  <a:schemeClr val="bg2">
                    <a:lumMod val="25000"/>
                  </a:schemeClr>
                </a:solidFill>
                <a:effectLst>
                  <a:outerShdw blurRad="38100" dist="38100" dir="2700000" algn="tl">
                    <a:srgbClr val="000000">
                      <a:alpha val="43137"/>
                    </a:srgbClr>
                  </a:outerShdw>
                </a:effectLst>
              </a:rPr>
              <a:t>Tutorials:</a:t>
            </a:r>
          </a:p>
          <a:p>
            <a:endParaRPr lang="en-US" sz="2400" dirty="0">
              <a:solidFill>
                <a:schemeClr val="bg2">
                  <a:lumMod val="25000"/>
                </a:schemeClr>
              </a:solidFill>
              <a:effectLst>
                <a:outerShdw blurRad="38100" dist="38100" dir="2700000" algn="tl">
                  <a:srgbClr val="000000">
                    <a:alpha val="43137"/>
                  </a:srgbClr>
                </a:outerShdw>
              </a:effectLst>
            </a:endParaRPr>
          </a:p>
          <a:p>
            <a:r>
              <a:rPr lang="en-US" sz="2400" dirty="0" smtClean="0">
                <a:solidFill>
                  <a:schemeClr val="bg2">
                    <a:lumMod val="25000"/>
                  </a:schemeClr>
                </a:solidFill>
                <a:effectLst>
                  <a:outerShdw blurRad="38100" dist="38100" dir="2700000" algn="tl">
                    <a:srgbClr val="000000">
                      <a:alpha val="43137"/>
                    </a:srgbClr>
                  </a:outerShdw>
                </a:effectLst>
              </a:rPr>
              <a:t>http://www.asp.net/ajaxlibrary/act_tutorials.ashx</a:t>
            </a:r>
            <a:endParaRPr lang="en-US" sz="2400" dirty="0">
              <a:solidFill>
                <a:schemeClr val="bg2">
                  <a:lumMod val="25000"/>
                </a:schemeClr>
              </a:solidFill>
              <a:effectLst>
                <a:outerShdw blurRad="38100" dist="38100" dir="2700000" algn="tl">
                  <a:srgbClr val="000000">
                    <a:alpha val="43137"/>
                  </a:srgb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1981200"/>
            <a:ext cx="6400800" cy="923330"/>
          </a:xfrm>
          <a:prstGeom prst="rect">
            <a:avLst/>
          </a:prstGeom>
        </p:spPr>
        <p:txBody>
          <a:bodyPr wrap="square">
            <a:spAutoFit/>
          </a:bodyPr>
          <a:lstStyle/>
          <a:p>
            <a:r>
              <a:rPr lang="en-US" b="1" dirty="0" smtClean="0">
                <a:hlinkClick r:id="rId2"/>
              </a:rPr>
              <a:t>Ajax Control Toolkit</a:t>
            </a:r>
            <a:endParaRPr lang="en-US" b="1" dirty="0" smtClean="0"/>
          </a:p>
          <a:p>
            <a:r>
              <a:rPr lang="en-US" dirty="0" smtClean="0">
                <a:solidFill>
                  <a:schemeClr val="bg2">
                    <a:lumMod val="50000"/>
                  </a:schemeClr>
                </a:solidFill>
                <a:effectLst>
                  <a:outerShdw blurRad="38100" dist="38100" dir="2700000" algn="tl">
                    <a:srgbClr val="000000">
                      <a:alpha val="43137"/>
                    </a:srgbClr>
                  </a:outerShdw>
                </a:effectLst>
              </a:rPr>
              <a:t>Add Ajax functionality to your ASP.NET Web Forms applications without writing JavaScript</a:t>
            </a:r>
            <a:r>
              <a:rPr lang="en-US" dirty="0" smtClean="0"/>
              <a:t>.</a:t>
            </a:r>
            <a:endParaRPr lang="en-US" dirty="0"/>
          </a:p>
        </p:txBody>
      </p:sp>
      <p:sp>
        <p:nvSpPr>
          <p:cNvPr id="6" name="Rectangle 5"/>
          <p:cNvSpPr/>
          <p:nvPr/>
        </p:nvSpPr>
        <p:spPr>
          <a:xfrm>
            <a:off x="533400" y="4648200"/>
            <a:ext cx="5013651" cy="646331"/>
          </a:xfrm>
          <a:prstGeom prst="rect">
            <a:avLst/>
          </a:prstGeom>
        </p:spPr>
        <p:txBody>
          <a:bodyPr wrap="square">
            <a:spAutoFit/>
          </a:bodyPr>
          <a:lstStyle/>
          <a:p>
            <a:endParaRPr lang="en-US" dirty="0" smtClean="0"/>
          </a:p>
          <a:p>
            <a:r>
              <a:rPr lang="en-US" dirty="0" smtClean="0"/>
              <a:t>http://www.asp.net/ajax</a:t>
            </a:r>
            <a:endParaRPr lang="en-US" dirty="0"/>
          </a:p>
        </p:txBody>
      </p:sp>
      <p:sp>
        <p:nvSpPr>
          <p:cNvPr id="7" name="Rectangle 6"/>
          <p:cNvSpPr/>
          <p:nvPr/>
        </p:nvSpPr>
        <p:spPr>
          <a:xfrm>
            <a:off x="609600" y="762000"/>
            <a:ext cx="4572000" cy="646331"/>
          </a:xfrm>
          <a:prstGeom prst="rect">
            <a:avLst/>
          </a:prstGeom>
        </p:spPr>
        <p:txBody>
          <a:bodyPr>
            <a:spAutoFit/>
          </a:bodyPr>
          <a:lstStyle/>
          <a:p>
            <a:r>
              <a:rPr lang="en-US" b="1" dirty="0" smtClean="0">
                <a:solidFill>
                  <a:schemeClr val="tx2">
                    <a:lumMod val="50000"/>
                  </a:schemeClr>
                </a:solidFill>
                <a:effectLst>
                  <a:outerShdw blurRad="38100" dist="38100" dir="2700000" algn="tl">
                    <a:srgbClr val="000000">
                      <a:alpha val="43137"/>
                    </a:srgbClr>
                  </a:outerShdw>
                </a:effectLst>
              </a:rPr>
              <a:t>AJAX</a:t>
            </a:r>
            <a:r>
              <a:rPr lang="en-US" dirty="0" smtClean="0">
                <a:solidFill>
                  <a:schemeClr val="bg2">
                    <a:lumMod val="50000"/>
                  </a:schemeClr>
                </a:solidFill>
                <a:effectLst>
                  <a:outerShdw blurRad="38100" dist="38100" dir="2700000" algn="tl">
                    <a:srgbClr val="000000">
                      <a:alpha val="43137"/>
                    </a:srgbClr>
                  </a:outerShdw>
                </a:effectLst>
              </a:rPr>
              <a:t> stands for asynchronous </a:t>
            </a:r>
            <a:r>
              <a:rPr lang="en-US" dirty="0" err="1" smtClean="0">
                <a:solidFill>
                  <a:schemeClr val="bg2">
                    <a:lumMod val="50000"/>
                  </a:schemeClr>
                </a:solidFill>
                <a:effectLst>
                  <a:outerShdw blurRad="38100" dist="38100" dir="2700000" algn="tl">
                    <a:srgbClr val="000000">
                      <a:alpha val="43137"/>
                    </a:srgbClr>
                  </a:outerShdw>
                </a:effectLst>
              </a:rPr>
              <a:t>javascript</a:t>
            </a:r>
            <a:r>
              <a:rPr lang="en-US" dirty="0" smtClean="0">
                <a:solidFill>
                  <a:schemeClr val="bg2">
                    <a:lumMod val="50000"/>
                  </a:schemeClr>
                </a:solidFill>
                <a:effectLst>
                  <a:outerShdw blurRad="38100" dist="38100" dir="2700000" algn="tl">
                    <a:srgbClr val="000000">
                      <a:alpha val="43137"/>
                    </a:srgbClr>
                  </a:outerShdw>
                </a:effectLst>
              </a:rPr>
              <a:t> and xml</a:t>
            </a:r>
            <a:endParaRPr lang="en-US" dirty="0">
              <a:solidFill>
                <a:schemeClr val="bg2">
                  <a:lumMod val="50000"/>
                </a:schemeClr>
              </a:solidFill>
              <a:effectLst>
                <a:outerShdw blurRad="38100" dist="38100" dir="2700000" algn="tl">
                  <a:srgbClr val="000000">
                    <a:alpha val="43137"/>
                  </a:srgbClr>
                </a:outerShdw>
              </a:effectLst>
            </a:endParaRPr>
          </a:p>
        </p:txBody>
      </p:sp>
      <p:sp>
        <p:nvSpPr>
          <p:cNvPr id="8" name="Rectangle 7"/>
          <p:cNvSpPr/>
          <p:nvPr/>
        </p:nvSpPr>
        <p:spPr>
          <a:xfrm>
            <a:off x="609600" y="3429000"/>
            <a:ext cx="7315200" cy="923330"/>
          </a:xfrm>
          <a:prstGeom prst="rect">
            <a:avLst/>
          </a:prstGeom>
        </p:spPr>
        <p:txBody>
          <a:bodyPr wrap="square">
            <a:spAutoFit/>
          </a:bodyPr>
          <a:lstStyle/>
          <a:p>
            <a:r>
              <a:rPr lang="en-US" b="1" dirty="0" smtClean="0">
                <a:solidFill>
                  <a:schemeClr val="bg2">
                    <a:lumMod val="25000"/>
                  </a:schemeClr>
                </a:solidFill>
                <a:effectLst>
                  <a:outerShdw blurRad="38100" dist="38100" dir="2700000" algn="tl">
                    <a:srgbClr val="000000">
                      <a:alpha val="43137"/>
                    </a:srgbClr>
                  </a:outerShdw>
                </a:effectLst>
              </a:rPr>
              <a:t>The Ajax Control Toolkit </a:t>
            </a:r>
            <a:r>
              <a:rPr lang="en-US" dirty="0" smtClean="0">
                <a:solidFill>
                  <a:schemeClr val="bg2">
                    <a:lumMod val="50000"/>
                  </a:schemeClr>
                </a:solidFill>
                <a:effectLst>
                  <a:outerShdw blurRad="38100" dist="38100" dir="2700000" algn="tl">
                    <a:srgbClr val="000000">
                      <a:alpha val="43137"/>
                    </a:srgbClr>
                  </a:outerShdw>
                </a:effectLst>
              </a:rPr>
              <a:t>contains a rich set of controls that you can use to build highly responsive and interactive Ajax-enabled ASP.NET Web Forms applications</a:t>
            </a:r>
            <a:endParaRPr lang="en-US" dirty="0">
              <a:solidFill>
                <a:schemeClr val="bg2">
                  <a:lumMod val="50000"/>
                </a:schemeClr>
              </a:solidFill>
              <a:effectLst>
                <a:outerShdw blurRad="38100" dist="38100" dir="2700000" algn="tl">
                  <a:srgbClr val="000000">
                    <a:alpha val="43137"/>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914400"/>
            <a:ext cx="7010400" cy="2031325"/>
          </a:xfrm>
          <a:prstGeom prst="rect">
            <a:avLst/>
          </a:prstGeom>
        </p:spPr>
        <p:txBody>
          <a:bodyPr wrap="square">
            <a:spAutoFit/>
          </a:bodyPr>
          <a:lstStyle/>
          <a:p>
            <a:r>
              <a:rPr lang="en-US" dirty="0" smtClean="0">
                <a:solidFill>
                  <a:schemeClr val="bg2">
                    <a:lumMod val="50000"/>
                  </a:schemeClr>
                </a:solidFill>
                <a:effectLst>
                  <a:outerShdw blurRad="38100" dist="38100" dir="2700000" algn="tl">
                    <a:srgbClr val="000000">
                      <a:alpha val="43137"/>
                    </a:srgbClr>
                  </a:outerShdw>
                </a:effectLst>
              </a:rPr>
              <a:t>The Ajax Control Toolkit contains more than 40 controls, including </a:t>
            </a:r>
            <a:r>
              <a:rPr lang="en-US" dirty="0" err="1" smtClean="0">
                <a:solidFill>
                  <a:schemeClr val="bg2">
                    <a:lumMod val="50000"/>
                  </a:schemeClr>
                </a:solidFill>
                <a:effectLst>
                  <a:outerShdw blurRad="38100" dist="38100" dir="2700000" algn="tl">
                    <a:srgbClr val="000000">
                      <a:alpha val="43137"/>
                    </a:srgbClr>
                  </a:outerShdw>
                </a:effectLst>
              </a:rPr>
              <a:t>the</a:t>
            </a:r>
            <a:r>
              <a:rPr lang="en-US" b="1" dirty="0" err="1" smtClean="0">
                <a:solidFill>
                  <a:schemeClr val="bg2">
                    <a:lumMod val="50000"/>
                  </a:schemeClr>
                </a:solidFill>
                <a:effectLst>
                  <a:outerShdw blurRad="38100" dist="38100" dir="2700000" algn="tl">
                    <a:srgbClr val="000000">
                      <a:alpha val="43137"/>
                    </a:srgbClr>
                  </a:outerShdw>
                </a:effectLst>
              </a:rPr>
              <a:t>AutoComplete</a:t>
            </a:r>
            <a:r>
              <a:rPr lang="en-US" dirty="0" smtClean="0">
                <a:solidFill>
                  <a:schemeClr val="bg2">
                    <a:lumMod val="50000"/>
                  </a:schemeClr>
                </a:solidFill>
                <a:effectLst>
                  <a:outerShdw blurRad="38100" dist="38100" dir="2700000" algn="tl">
                    <a:srgbClr val="000000">
                      <a:alpha val="43137"/>
                    </a:srgbClr>
                  </a:outerShdw>
                </a:effectLst>
              </a:rPr>
              <a:t>, </a:t>
            </a:r>
            <a:r>
              <a:rPr lang="en-US" b="1" dirty="0" err="1" smtClean="0">
                <a:solidFill>
                  <a:schemeClr val="bg2">
                    <a:lumMod val="50000"/>
                  </a:schemeClr>
                </a:solidFill>
                <a:effectLst>
                  <a:outerShdw blurRad="38100" dist="38100" dir="2700000" algn="tl">
                    <a:srgbClr val="000000">
                      <a:alpha val="43137"/>
                    </a:srgbClr>
                  </a:outerShdw>
                </a:effectLst>
              </a:rPr>
              <a:t>CollapsiblePanel</a:t>
            </a:r>
            <a:r>
              <a:rPr lang="en-US" dirty="0" smtClean="0">
                <a:solidFill>
                  <a:schemeClr val="bg2">
                    <a:lumMod val="50000"/>
                  </a:schemeClr>
                </a:solidFill>
                <a:effectLst>
                  <a:outerShdw blurRad="38100" dist="38100" dir="2700000" algn="tl">
                    <a:srgbClr val="000000">
                      <a:alpha val="43137"/>
                    </a:srgbClr>
                  </a:outerShdw>
                </a:effectLst>
              </a:rPr>
              <a:t>, </a:t>
            </a:r>
            <a:r>
              <a:rPr lang="en-US" b="1" dirty="0" err="1" smtClean="0">
                <a:solidFill>
                  <a:schemeClr val="bg2">
                    <a:lumMod val="50000"/>
                  </a:schemeClr>
                </a:solidFill>
                <a:effectLst>
                  <a:outerShdw blurRad="38100" dist="38100" dir="2700000" algn="tl">
                    <a:srgbClr val="000000">
                      <a:alpha val="43137"/>
                    </a:srgbClr>
                  </a:outerShdw>
                </a:effectLst>
              </a:rPr>
              <a:t>ColorPicker</a:t>
            </a:r>
            <a:r>
              <a:rPr lang="en-US" dirty="0" err="1" smtClean="0">
                <a:solidFill>
                  <a:schemeClr val="bg2">
                    <a:lumMod val="50000"/>
                  </a:schemeClr>
                </a:solidFill>
                <a:effectLst>
                  <a:outerShdw blurRad="38100" dist="38100" dir="2700000" algn="tl">
                    <a:srgbClr val="000000">
                      <a:alpha val="43137"/>
                    </a:srgbClr>
                  </a:outerShdw>
                </a:effectLst>
              </a:rPr>
              <a:t>,</a:t>
            </a:r>
            <a:r>
              <a:rPr lang="en-US" b="1" dirty="0" err="1" smtClean="0">
                <a:solidFill>
                  <a:schemeClr val="bg2">
                    <a:lumMod val="50000"/>
                  </a:schemeClr>
                </a:solidFill>
                <a:effectLst>
                  <a:outerShdw blurRad="38100" dist="38100" dir="2700000" algn="tl">
                    <a:srgbClr val="000000">
                      <a:alpha val="43137"/>
                    </a:srgbClr>
                  </a:outerShdw>
                </a:effectLst>
              </a:rPr>
              <a:t>MaskedEdit</a:t>
            </a:r>
            <a:r>
              <a:rPr lang="en-US" dirty="0" smtClean="0">
                <a:solidFill>
                  <a:schemeClr val="bg2">
                    <a:lumMod val="50000"/>
                  </a:schemeClr>
                </a:solidFill>
                <a:effectLst>
                  <a:outerShdw blurRad="38100" dist="38100" dir="2700000" algn="tl">
                    <a:srgbClr val="000000">
                      <a:alpha val="43137"/>
                    </a:srgbClr>
                  </a:outerShdw>
                </a:effectLst>
              </a:rPr>
              <a:t>, </a:t>
            </a:r>
            <a:r>
              <a:rPr lang="en-US" b="1" dirty="0" smtClean="0">
                <a:solidFill>
                  <a:schemeClr val="bg2">
                    <a:lumMod val="50000"/>
                  </a:schemeClr>
                </a:solidFill>
                <a:effectLst>
                  <a:outerShdw blurRad="38100" dist="38100" dir="2700000" algn="tl">
                    <a:srgbClr val="000000">
                      <a:alpha val="43137"/>
                    </a:srgbClr>
                  </a:outerShdw>
                </a:effectLst>
              </a:rPr>
              <a:t>Calendar</a:t>
            </a:r>
            <a:r>
              <a:rPr lang="en-US" dirty="0" smtClean="0">
                <a:solidFill>
                  <a:schemeClr val="bg2">
                    <a:lumMod val="50000"/>
                  </a:schemeClr>
                </a:solidFill>
                <a:effectLst>
                  <a:outerShdw blurRad="38100" dist="38100" dir="2700000" algn="tl">
                    <a:srgbClr val="000000">
                      <a:alpha val="43137"/>
                    </a:srgbClr>
                  </a:outerShdw>
                </a:effectLst>
              </a:rPr>
              <a:t>, </a:t>
            </a:r>
            <a:r>
              <a:rPr lang="en-US" b="1" dirty="0" err="1" smtClean="0">
                <a:solidFill>
                  <a:schemeClr val="bg2">
                    <a:lumMod val="50000"/>
                  </a:schemeClr>
                </a:solidFill>
                <a:effectLst>
                  <a:outerShdw blurRad="38100" dist="38100" dir="2700000" algn="tl">
                    <a:srgbClr val="000000">
                      <a:alpha val="43137"/>
                    </a:srgbClr>
                  </a:outerShdw>
                </a:effectLst>
              </a:rPr>
              <a:t>Accordion</a:t>
            </a:r>
            <a:r>
              <a:rPr lang="en-US" dirty="0" err="1" smtClean="0">
                <a:solidFill>
                  <a:schemeClr val="bg2">
                    <a:lumMod val="50000"/>
                  </a:schemeClr>
                </a:solidFill>
                <a:effectLst>
                  <a:outerShdw blurRad="38100" dist="38100" dir="2700000" algn="tl">
                    <a:srgbClr val="000000">
                      <a:alpha val="43137"/>
                    </a:srgbClr>
                  </a:outerShdw>
                </a:effectLst>
              </a:rPr>
              <a:t>,</a:t>
            </a:r>
            <a:r>
              <a:rPr lang="en-US" b="1" dirty="0" err="1" smtClean="0">
                <a:solidFill>
                  <a:schemeClr val="bg2">
                    <a:lumMod val="50000"/>
                  </a:schemeClr>
                </a:solidFill>
                <a:effectLst>
                  <a:outerShdw blurRad="38100" dist="38100" dir="2700000" algn="tl">
                    <a:srgbClr val="000000">
                      <a:alpha val="43137"/>
                    </a:srgbClr>
                  </a:outerShdw>
                </a:effectLst>
              </a:rPr>
              <a:t>HTML</a:t>
            </a:r>
            <a:r>
              <a:rPr lang="en-US" b="1" dirty="0" smtClean="0">
                <a:solidFill>
                  <a:schemeClr val="bg2">
                    <a:lumMod val="50000"/>
                  </a:schemeClr>
                </a:solidFill>
                <a:effectLst>
                  <a:outerShdw blurRad="38100" dist="38100" dir="2700000" algn="tl">
                    <a:srgbClr val="000000">
                      <a:alpha val="43137"/>
                    </a:srgbClr>
                  </a:outerShdw>
                </a:effectLst>
              </a:rPr>
              <a:t> Editor Extender</a:t>
            </a:r>
            <a:r>
              <a:rPr lang="en-US" dirty="0" smtClean="0">
                <a:solidFill>
                  <a:schemeClr val="bg2">
                    <a:lumMod val="50000"/>
                  </a:schemeClr>
                </a:solidFill>
                <a:effectLst>
                  <a:outerShdw blurRad="38100" dist="38100" dir="2700000" algn="tl">
                    <a:srgbClr val="000000">
                      <a:alpha val="43137"/>
                    </a:srgbClr>
                  </a:outerShdw>
                </a:effectLst>
              </a:rPr>
              <a:t>, and </a:t>
            </a:r>
            <a:r>
              <a:rPr lang="en-US" b="1" dirty="0" smtClean="0">
                <a:solidFill>
                  <a:schemeClr val="bg2">
                    <a:lumMod val="50000"/>
                  </a:schemeClr>
                </a:solidFill>
                <a:effectLst>
                  <a:outerShdw blurRad="38100" dist="38100" dir="2700000" algn="tl">
                    <a:srgbClr val="000000">
                      <a:alpha val="43137"/>
                    </a:srgbClr>
                  </a:outerShdw>
                </a:effectLst>
              </a:rPr>
              <a:t>Watermark</a:t>
            </a:r>
            <a:r>
              <a:rPr lang="en-US" dirty="0" smtClean="0">
                <a:solidFill>
                  <a:schemeClr val="bg2">
                    <a:lumMod val="50000"/>
                  </a:schemeClr>
                </a:solidFill>
                <a:effectLst>
                  <a:outerShdw blurRad="38100" dist="38100" dir="2700000" algn="tl">
                    <a:srgbClr val="000000">
                      <a:alpha val="43137"/>
                    </a:srgbClr>
                  </a:outerShdw>
                </a:effectLst>
              </a:rPr>
              <a:t> controls. Using the Ajax Control Toolkit, you can build Ajax-enabled ASP.NET Web Forms applications by dragging-and-dropping Toolkit controls from the Visual Studio Toolbox onto an ASP.NET Web Forms page.</a:t>
            </a:r>
            <a:endParaRPr lang="en-US" dirty="0">
              <a:solidFill>
                <a:schemeClr val="bg2">
                  <a:lumMod val="50000"/>
                </a:schemeClr>
              </a:solidFill>
              <a:effectLst>
                <a:outerShdw blurRad="38100" dist="38100" dir="2700000" algn="tl">
                  <a:srgbClr val="000000">
                    <a:alpha val="43137"/>
                  </a:srgbClr>
                </a:outerShdw>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57200" y="1219200"/>
            <a:ext cx="7620000" cy="5170646"/>
          </a:xfrm>
          <a:prstGeom prst="rect">
            <a:avLst/>
          </a:prstGeom>
        </p:spPr>
        <p:txBody>
          <a:bodyPr wrap="square">
            <a:spAutoFit/>
          </a:bodyPr>
          <a:lstStyle/>
          <a:p>
            <a:pPr marL="342900" indent="-342900">
              <a:buFont typeface="+mj-lt"/>
              <a:buAutoNum type="arabicPeriod"/>
            </a:pPr>
            <a:r>
              <a:rPr lang="en-US" dirty="0" smtClean="0">
                <a:solidFill>
                  <a:schemeClr val="bg2">
                    <a:lumMod val="50000"/>
                  </a:schemeClr>
                </a:solidFill>
                <a:effectLst>
                  <a:outerShdw blurRad="38100" dist="38100" dir="2700000" algn="tl">
                    <a:srgbClr val="000000">
                      <a:alpha val="43137"/>
                    </a:srgbClr>
                  </a:outerShdw>
                </a:effectLst>
              </a:rPr>
              <a:t>The first step is to download the Ajax Control Toolkit. You can download the latest version of the Ajax Control Toolkit from </a:t>
            </a:r>
            <a:r>
              <a:rPr lang="en-US" dirty="0" err="1" smtClean="0">
                <a:solidFill>
                  <a:schemeClr val="bg2">
                    <a:lumMod val="50000"/>
                  </a:schemeClr>
                </a:solidFill>
                <a:effectLst>
                  <a:outerShdw blurRad="38100" dist="38100" dir="2700000" algn="tl">
                    <a:srgbClr val="000000">
                      <a:alpha val="43137"/>
                    </a:srgbClr>
                  </a:outerShdw>
                </a:effectLst>
                <a:hlinkClick r:id="rId2" tooltip="CodePlex"/>
              </a:rPr>
              <a:t>CodePlex</a:t>
            </a:r>
            <a:r>
              <a:rPr lang="en-US" dirty="0" smtClean="0">
                <a:solidFill>
                  <a:schemeClr val="bg2">
                    <a:lumMod val="50000"/>
                  </a:schemeClr>
                </a:solidFill>
                <a:effectLst>
                  <a:outerShdw blurRad="38100" dist="38100" dir="2700000" algn="tl">
                    <a:srgbClr val="000000">
                      <a:alpha val="43137"/>
                    </a:srgbClr>
                  </a:outerShdw>
                </a:effectLst>
              </a:rPr>
              <a:t>.</a:t>
            </a:r>
          </a:p>
          <a:p>
            <a:pPr marL="342900" indent="-342900"/>
            <a:endParaRPr lang="en-US" dirty="0" smtClean="0">
              <a:solidFill>
                <a:schemeClr val="bg2">
                  <a:lumMod val="50000"/>
                </a:schemeClr>
              </a:solidFill>
              <a:effectLst>
                <a:outerShdw blurRad="38100" dist="38100" dir="2700000" algn="tl">
                  <a:srgbClr val="000000">
                    <a:alpha val="43137"/>
                  </a:srgbClr>
                </a:outerShdw>
              </a:effectLst>
            </a:endParaRPr>
          </a:p>
          <a:p>
            <a:pPr marL="342900" indent="-342900"/>
            <a:r>
              <a:rPr lang="en-US" dirty="0" smtClean="0">
                <a:solidFill>
                  <a:schemeClr val="bg2">
                    <a:lumMod val="50000"/>
                  </a:schemeClr>
                </a:solidFill>
                <a:effectLst>
                  <a:outerShdw blurRad="38100" dist="38100" dir="2700000" algn="tl">
                    <a:srgbClr val="000000">
                      <a:alpha val="43137"/>
                    </a:srgbClr>
                  </a:outerShdw>
                </a:effectLst>
              </a:rPr>
              <a:t>		</a:t>
            </a:r>
            <a:r>
              <a:rPr lang="en-US" sz="2400" dirty="0" smtClean="0">
                <a:solidFill>
                  <a:srgbClr val="FF0000"/>
                </a:solidFill>
                <a:effectLst>
                  <a:outerShdw blurRad="38100" dist="38100" dir="2700000" algn="tl">
                    <a:srgbClr val="000000">
                      <a:alpha val="43137"/>
                    </a:srgbClr>
                  </a:outerShdw>
                </a:effectLst>
              </a:rPr>
              <a:t>http://ajaxcontroltoolkit.codeplex.com/</a:t>
            </a:r>
            <a:r>
              <a:rPr lang="en-US" dirty="0" smtClean="0">
                <a:solidFill>
                  <a:schemeClr val="bg2">
                    <a:lumMod val="50000"/>
                  </a:schemeClr>
                </a:solidFill>
                <a:effectLst>
                  <a:outerShdw blurRad="38100" dist="38100" dir="2700000" algn="tl">
                    <a:srgbClr val="000000">
                      <a:alpha val="43137"/>
                    </a:srgbClr>
                  </a:outerShdw>
                </a:effectLst>
              </a:rPr>
              <a:t/>
            </a:r>
            <a:br>
              <a:rPr lang="en-US" dirty="0" smtClean="0">
                <a:solidFill>
                  <a:schemeClr val="bg2">
                    <a:lumMod val="50000"/>
                  </a:schemeClr>
                </a:solidFill>
                <a:effectLst>
                  <a:outerShdw blurRad="38100" dist="38100" dir="2700000" algn="tl">
                    <a:srgbClr val="000000">
                      <a:alpha val="43137"/>
                    </a:srgbClr>
                  </a:outerShdw>
                </a:effectLst>
              </a:rPr>
            </a:br>
            <a:r>
              <a:rPr lang="en-US" dirty="0" smtClean="0">
                <a:solidFill>
                  <a:schemeClr val="bg2">
                    <a:lumMod val="50000"/>
                  </a:schemeClr>
                </a:solidFill>
                <a:effectLst>
                  <a:outerShdw blurRad="38100" dist="38100" dir="2700000" algn="tl">
                    <a:srgbClr val="000000">
                      <a:alpha val="43137"/>
                    </a:srgbClr>
                  </a:outerShdw>
                </a:effectLst>
              </a:rPr>
              <a:t/>
            </a:r>
            <a:br>
              <a:rPr lang="en-US" dirty="0" smtClean="0">
                <a:solidFill>
                  <a:schemeClr val="bg2">
                    <a:lumMod val="50000"/>
                  </a:schemeClr>
                </a:solidFill>
                <a:effectLst>
                  <a:outerShdw blurRad="38100" dist="38100" dir="2700000" algn="tl">
                    <a:srgbClr val="000000">
                      <a:alpha val="43137"/>
                    </a:srgbClr>
                  </a:outerShdw>
                </a:effectLst>
              </a:rPr>
            </a:br>
            <a:r>
              <a:rPr lang="en-US" dirty="0" smtClean="0">
                <a:solidFill>
                  <a:schemeClr val="bg2">
                    <a:lumMod val="50000"/>
                  </a:schemeClr>
                </a:solidFill>
                <a:effectLst>
                  <a:outerShdw blurRad="38100" dist="38100" dir="2700000" algn="tl">
                    <a:srgbClr val="000000">
                      <a:alpha val="43137"/>
                    </a:srgbClr>
                  </a:outerShdw>
                </a:effectLst>
              </a:rPr>
              <a:t>Click the </a:t>
            </a:r>
            <a:r>
              <a:rPr lang="en-US" b="1" dirty="0" smtClean="0">
                <a:solidFill>
                  <a:schemeClr val="bg2">
                    <a:lumMod val="50000"/>
                  </a:schemeClr>
                </a:solidFill>
                <a:effectLst>
                  <a:outerShdw blurRad="38100" dist="38100" dir="2700000" algn="tl">
                    <a:srgbClr val="000000">
                      <a:alpha val="43137"/>
                    </a:srgbClr>
                  </a:outerShdw>
                </a:effectLst>
              </a:rPr>
              <a:t>Downloads</a:t>
            </a:r>
            <a:r>
              <a:rPr lang="en-US" dirty="0" smtClean="0">
                <a:solidFill>
                  <a:schemeClr val="bg2">
                    <a:lumMod val="50000"/>
                  </a:schemeClr>
                </a:solidFill>
                <a:effectLst>
                  <a:outerShdw blurRad="38100" dist="38100" dir="2700000" algn="tl">
                    <a:srgbClr val="000000">
                      <a:alpha val="43137"/>
                    </a:srgbClr>
                  </a:outerShdw>
                </a:effectLst>
              </a:rPr>
              <a:t> tab at the </a:t>
            </a:r>
            <a:r>
              <a:rPr lang="en-US" dirty="0" err="1" smtClean="0">
                <a:solidFill>
                  <a:schemeClr val="bg2">
                    <a:lumMod val="50000"/>
                  </a:schemeClr>
                </a:solidFill>
                <a:effectLst>
                  <a:outerShdw blurRad="38100" dist="38100" dir="2700000" algn="tl">
                    <a:srgbClr val="000000">
                      <a:alpha val="43137"/>
                    </a:srgbClr>
                  </a:outerShdw>
                </a:effectLst>
              </a:rPr>
              <a:t>CodePlex</a:t>
            </a:r>
            <a:r>
              <a:rPr lang="en-US" dirty="0" smtClean="0">
                <a:solidFill>
                  <a:schemeClr val="bg2">
                    <a:lumMod val="50000"/>
                  </a:schemeClr>
                </a:solidFill>
                <a:effectLst>
                  <a:outerShdw blurRad="38100" dist="38100" dir="2700000" algn="tl">
                    <a:srgbClr val="000000">
                      <a:alpha val="43137"/>
                    </a:srgbClr>
                  </a:outerShdw>
                </a:effectLst>
              </a:rPr>
              <a:t> site to see the list of available Ajax Control Toolkit downloads. If you are using Visual Studio 2008 then you should pick the version of the Ajax Control Toolkit for .NET 3.5. </a:t>
            </a:r>
            <a:r>
              <a:rPr lang="en-US" b="1" dirty="0" smtClean="0">
                <a:solidFill>
                  <a:schemeClr val="accent3">
                    <a:lumMod val="75000"/>
                  </a:schemeClr>
                </a:solidFill>
                <a:effectLst>
                  <a:outerShdw blurRad="38100" dist="38100" dir="2700000" algn="tl">
                    <a:srgbClr val="000000">
                      <a:alpha val="43137"/>
                    </a:srgbClr>
                  </a:outerShdw>
                </a:effectLst>
              </a:rPr>
              <a:t>If you are using Visual Studio 2010 then you can use either the .NET 4 or .NET 3.5 versions of the Ajax Control Toolkit.</a:t>
            </a:r>
            <a:r>
              <a:rPr lang="en-US" dirty="0" smtClean="0">
                <a:solidFill>
                  <a:schemeClr val="bg2">
                    <a:lumMod val="50000"/>
                  </a:schemeClr>
                </a:solidFill>
                <a:effectLst>
                  <a:outerShdw blurRad="38100" dist="38100" dir="2700000" algn="tl">
                    <a:srgbClr val="000000">
                      <a:alpha val="43137"/>
                    </a:srgbClr>
                  </a:outerShdw>
                </a:effectLst>
              </a:rPr>
              <a:t/>
            </a:r>
            <a:br>
              <a:rPr lang="en-US" dirty="0" smtClean="0">
                <a:solidFill>
                  <a:schemeClr val="bg2">
                    <a:lumMod val="50000"/>
                  </a:schemeClr>
                </a:solidFill>
                <a:effectLst>
                  <a:outerShdw blurRad="38100" dist="38100" dir="2700000" algn="tl">
                    <a:srgbClr val="000000">
                      <a:alpha val="43137"/>
                    </a:srgbClr>
                  </a:outerShdw>
                </a:effectLst>
              </a:rPr>
            </a:br>
            <a:r>
              <a:rPr lang="en-US" dirty="0" smtClean="0">
                <a:solidFill>
                  <a:schemeClr val="bg2">
                    <a:lumMod val="50000"/>
                  </a:schemeClr>
                </a:solidFill>
                <a:effectLst>
                  <a:outerShdw blurRad="38100" dist="38100" dir="2700000" algn="tl">
                    <a:srgbClr val="000000">
                      <a:alpha val="43137"/>
                    </a:srgbClr>
                  </a:outerShdw>
                </a:effectLst>
              </a:rPr>
              <a:t/>
            </a:r>
            <a:br>
              <a:rPr lang="en-US" dirty="0" smtClean="0">
                <a:solidFill>
                  <a:schemeClr val="bg2">
                    <a:lumMod val="50000"/>
                  </a:schemeClr>
                </a:solidFill>
                <a:effectLst>
                  <a:outerShdw blurRad="38100" dist="38100" dir="2700000" algn="tl">
                    <a:srgbClr val="000000">
                      <a:alpha val="43137"/>
                    </a:srgbClr>
                  </a:outerShdw>
                </a:effectLst>
              </a:rPr>
            </a:br>
            <a:r>
              <a:rPr lang="en-US" dirty="0" smtClean="0">
                <a:solidFill>
                  <a:schemeClr val="bg2">
                    <a:lumMod val="50000"/>
                  </a:schemeClr>
                </a:solidFill>
                <a:effectLst>
                  <a:outerShdw blurRad="38100" dist="38100" dir="2700000" algn="tl">
                    <a:srgbClr val="000000">
                      <a:alpha val="43137"/>
                    </a:srgbClr>
                  </a:outerShdw>
                </a:effectLst>
              </a:rPr>
              <a:t>Download the Binary version and not the Source version of the Ajax Control Toolkit. You should download the Source version of the Ajax Control Toolkit only when you are interested in extending the Ajax Control Toolkit.</a:t>
            </a:r>
            <a:br>
              <a:rPr lang="en-US" dirty="0" smtClean="0">
                <a:solidFill>
                  <a:schemeClr val="bg2">
                    <a:lumMod val="50000"/>
                  </a:schemeClr>
                </a:solidFill>
                <a:effectLst>
                  <a:outerShdw blurRad="38100" dist="38100" dir="2700000" algn="tl">
                    <a:srgbClr val="000000">
                      <a:alpha val="43137"/>
                    </a:srgbClr>
                  </a:outerShdw>
                </a:effectLst>
              </a:rPr>
            </a:br>
            <a:endParaRPr lang="en-US" dirty="0">
              <a:solidFill>
                <a:schemeClr val="bg2">
                  <a:lumMod val="50000"/>
                </a:schemeClr>
              </a:solidFill>
              <a:effectLst>
                <a:outerShdw blurRad="38100" dist="38100" dir="2700000" algn="tl">
                  <a:srgbClr val="000000">
                    <a:alpha val="43137"/>
                  </a:srgbClr>
                </a:outerShdw>
              </a:effectLst>
            </a:endParaRPr>
          </a:p>
        </p:txBody>
      </p:sp>
      <p:sp>
        <p:nvSpPr>
          <p:cNvPr id="4" name="Rectangle 3"/>
          <p:cNvSpPr/>
          <p:nvPr/>
        </p:nvSpPr>
        <p:spPr>
          <a:xfrm>
            <a:off x="2057400" y="609600"/>
            <a:ext cx="3858557" cy="369332"/>
          </a:xfrm>
          <a:prstGeom prst="rect">
            <a:avLst/>
          </a:prstGeom>
        </p:spPr>
        <p:txBody>
          <a:bodyPr wrap="none">
            <a:spAutoFit/>
          </a:bodyPr>
          <a:lstStyle/>
          <a:p>
            <a:r>
              <a:rPr lang="en-US" b="1" dirty="0" smtClean="0"/>
              <a:t>Download the Ajax Control Toolkit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295400"/>
            <a:ext cx="6477000" cy="2031325"/>
          </a:xfrm>
          <a:prstGeom prst="rect">
            <a:avLst/>
          </a:prstGeom>
        </p:spPr>
        <p:txBody>
          <a:bodyPr wrap="square">
            <a:spAutoFit/>
          </a:bodyPr>
          <a:lstStyle/>
          <a:p>
            <a:pPr marL="342900" indent="-342900">
              <a:buFont typeface="+mj-lt"/>
              <a:buAutoNum type="arabicPeriod" startAt="2"/>
            </a:pPr>
            <a:r>
              <a:rPr lang="en-US" dirty="0" smtClean="0">
                <a:solidFill>
                  <a:schemeClr val="bg2">
                    <a:lumMod val="50000"/>
                  </a:schemeClr>
                </a:solidFill>
                <a:effectLst>
                  <a:outerShdw blurRad="38100" dist="38100" dir="2700000" algn="tl">
                    <a:srgbClr val="000000">
                      <a:alpha val="43137"/>
                    </a:srgbClr>
                  </a:outerShdw>
                </a:effectLst>
              </a:rPr>
              <a:t>After downloading the Ajax Control Toolkit, you need to unblock and extract the files. Right-click the compressed file and click the Unblock button.</a:t>
            </a:r>
            <a:br>
              <a:rPr lang="en-US" dirty="0" smtClean="0">
                <a:solidFill>
                  <a:schemeClr val="bg2">
                    <a:lumMod val="50000"/>
                  </a:schemeClr>
                </a:solidFill>
                <a:effectLst>
                  <a:outerShdw blurRad="38100" dist="38100" dir="2700000" algn="tl">
                    <a:srgbClr val="000000">
                      <a:alpha val="43137"/>
                    </a:srgbClr>
                  </a:outerShdw>
                </a:effectLst>
              </a:rPr>
            </a:br>
            <a:r>
              <a:rPr lang="en-US" dirty="0" smtClean="0">
                <a:solidFill>
                  <a:schemeClr val="bg2">
                    <a:lumMod val="50000"/>
                  </a:schemeClr>
                </a:solidFill>
                <a:effectLst>
                  <a:outerShdw blurRad="38100" dist="38100" dir="2700000" algn="tl">
                    <a:srgbClr val="000000">
                      <a:alpha val="43137"/>
                    </a:srgbClr>
                  </a:outerShdw>
                </a:effectLst>
              </a:rPr>
              <a:t/>
            </a:r>
            <a:br>
              <a:rPr lang="en-US" dirty="0" smtClean="0">
                <a:solidFill>
                  <a:schemeClr val="bg2">
                    <a:lumMod val="50000"/>
                  </a:schemeClr>
                </a:solidFill>
                <a:effectLst>
                  <a:outerShdw blurRad="38100" dist="38100" dir="2700000" algn="tl">
                    <a:srgbClr val="000000">
                      <a:alpha val="43137"/>
                    </a:srgbClr>
                  </a:outerShdw>
                </a:effectLst>
              </a:rPr>
            </a:br>
            <a:r>
              <a:rPr lang="en-US" dirty="0" smtClean="0">
                <a:solidFill>
                  <a:schemeClr val="bg2">
                    <a:lumMod val="50000"/>
                  </a:schemeClr>
                </a:solidFill>
                <a:effectLst>
                  <a:outerShdw blurRad="38100" dist="38100" dir="2700000" algn="tl">
                    <a:srgbClr val="000000">
                      <a:alpha val="43137"/>
                    </a:srgbClr>
                  </a:outerShdw>
                </a:effectLst>
              </a:rPr>
              <a:t>Next, right-click the compressed file and select the </a:t>
            </a:r>
            <a:r>
              <a:rPr lang="en-US" b="1" dirty="0" smtClean="0">
                <a:solidFill>
                  <a:schemeClr val="bg2">
                    <a:lumMod val="50000"/>
                  </a:schemeClr>
                </a:solidFill>
                <a:effectLst>
                  <a:outerShdw blurRad="38100" dist="38100" dir="2700000" algn="tl">
                    <a:srgbClr val="000000">
                      <a:alpha val="43137"/>
                    </a:srgbClr>
                  </a:outerShdw>
                </a:effectLst>
              </a:rPr>
              <a:t>Extract All</a:t>
            </a:r>
            <a:r>
              <a:rPr lang="en-US" dirty="0" smtClean="0">
                <a:solidFill>
                  <a:schemeClr val="bg2">
                    <a:lumMod val="50000"/>
                  </a:schemeClr>
                </a:solidFill>
                <a:effectLst>
                  <a:outerShdw blurRad="38100" dist="38100" dir="2700000" algn="tl">
                    <a:srgbClr val="000000">
                      <a:alpha val="43137"/>
                    </a:srgbClr>
                  </a:outerShdw>
                </a:effectLst>
              </a:rPr>
              <a:t> menu option. </a:t>
            </a:r>
            <a:br>
              <a:rPr lang="en-US" dirty="0" smtClean="0">
                <a:solidFill>
                  <a:schemeClr val="bg2">
                    <a:lumMod val="50000"/>
                  </a:schemeClr>
                </a:solidFill>
                <a:effectLst>
                  <a:outerShdw blurRad="38100" dist="38100" dir="2700000" algn="tl">
                    <a:srgbClr val="000000">
                      <a:alpha val="43137"/>
                    </a:srgbClr>
                  </a:outerShdw>
                </a:effectLst>
              </a:rPr>
            </a:br>
            <a:endParaRPr lang="en-US" dirty="0">
              <a:solidFill>
                <a:schemeClr val="bg2">
                  <a:lumMod val="50000"/>
                </a:schemeClr>
              </a:solidFill>
              <a:effectLst>
                <a:outerShdw blurRad="38100" dist="38100" dir="2700000" algn="tl">
                  <a:srgbClr val="000000">
                    <a:alpha val="43137"/>
                  </a:srgbClr>
                </a:outerShdw>
              </a:effectLst>
            </a:endParaRPr>
          </a:p>
        </p:txBody>
      </p:sp>
      <p:sp>
        <p:nvSpPr>
          <p:cNvPr id="3" name="Rectangle 2"/>
          <p:cNvSpPr/>
          <p:nvPr/>
        </p:nvSpPr>
        <p:spPr>
          <a:xfrm>
            <a:off x="2514600" y="685800"/>
            <a:ext cx="2580322" cy="369332"/>
          </a:xfrm>
          <a:prstGeom prst="rect">
            <a:avLst/>
          </a:prstGeom>
        </p:spPr>
        <p:txBody>
          <a:bodyPr wrap="none">
            <a:spAutoFit/>
          </a:bodyPr>
          <a:lstStyle/>
          <a:p>
            <a:r>
              <a:rPr lang="en-US" b="1" dirty="0" smtClean="0"/>
              <a:t>Extract the Download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28800" y="838200"/>
            <a:ext cx="4572000" cy="646331"/>
          </a:xfrm>
          <a:prstGeom prst="rect">
            <a:avLst/>
          </a:prstGeom>
        </p:spPr>
        <p:txBody>
          <a:bodyPr>
            <a:spAutoFit/>
          </a:bodyPr>
          <a:lstStyle/>
          <a:p>
            <a:r>
              <a:rPr lang="en-US" b="1" dirty="0" smtClean="0"/>
              <a:t>Add the Ajax Control Toolkit to the Visual Studio Toolbox</a:t>
            </a:r>
            <a:endParaRPr lang="en-US" dirty="0"/>
          </a:p>
        </p:txBody>
      </p:sp>
      <p:sp>
        <p:nvSpPr>
          <p:cNvPr id="3" name="Rectangle 2"/>
          <p:cNvSpPr/>
          <p:nvPr/>
        </p:nvSpPr>
        <p:spPr>
          <a:xfrm>
            <a:off x="762000" y="1502688"/>
            <a:ext cx="6934200" cy="3693319"/>
          </a:xfrm>
          <a:prstGeom prst="rect">
            <a:avLst/>
          </a:prstGeom>
        </p:spPr>
        <p:txBody>
          <a:bodyPr wrap="square">
            <a:spAutoFit/>
          </a:bodyPr>
          <a:lstStyle/>
          <a:p>
            <a:pPr marL="342900" indent="-342900">
              <a:buFont typeface="+mj-lt"/>
              <a:buAutoNum type="arabicPeriod" startAt="3"/>
            </a:pPr>
            <a:r>
              <a:rPr lang="en-US" dirty="0" smtClean="0">
                <a:solidFill>
                  <a:schemeClr val="accent3">
                    <a:lumMod val="75000"/>
                  </a:schemeClr>
                </a:solidFill>
                <a:effectLst>
                  <a:outerShdw blurRad="38100" dist="38100" dir="2700000" algn="tl">
                    <a:srgbClr val="000000">
                      <a:alpha val="43137"/>
                    </a:srgbClr>
                  </a:outerShdw>
                </a:effectLst>
              </a:rPr>
              <a:t>The next step is to add the Ajax Control Toolkit to the Visual Studio Toolbox. Follow these steps:</a:t>
            </a:r>
            <a:br>
              <a:rPr lang="en-US" dirty="0" smtClean="0">
                <a:solidFill>
                  <a:schemeClr val="accent3">
                    <a:lumMod val="75000"/>
                  </a:schemeClr>
                </a:solidFill>
                <a:effectLst>
                  <a:outerShdw blurRad="38100" dist="38100" dir="2700000" algn="tl">
                    <a:srgbClr val="000000">
                      <a:alpha val="43137"/>
                    </a:srgbClr>
                  </a:outerShdw>
                </a:effectLst>
              </a:rPr>
            </a:br>
            <a:r>
              <a:rPr lang="en-US" dirty="0" smtClean="0">
                <a:solidFill>
                  <a:schemeClr val="accent3">
                    <a:lumMod val="75000"/>
                  </a:schemeClr>
                </a:solidFill>
                <a:effectLst>
                  <a:outerShdw blurRad="38100" dist="38100" dir="2700000" algn="tl">
                    <a:srgbClr val="000000">
                      <a:alpha val="43137"/>
                    </a:srgbClr>
                  </a:outerShdw>
                </a:effectLst>
              </a:rPr>
              <a:t/>
            </a:r>
            <a:br>
              <a:rPr lang="en-US" dirty="0" smtClean="0">
                <a:solidFill>
                  <a:schemeClr val="accent3">
                    <a:lumMod val="75000"/>
                  </a:schemeClr>
                </a:solidFill>
                <a:effectLst>
                  <a:outerShdw blurRad="38100" dist="38100" dir="2700000" algn="tl">
                    <a:srgbClr val="000000">
                      <a:alpha val="43137"/>
                    </a:srgbClr>
                  </a:outerShdw>
                </a:effectLst>
              </a:rPr>
            </a:br>
            <a:r>
              <a:rPr lang="en-US" dirty="0" smtClean="0">
                <a:solidFill>
                  <a:schemeClr val="accent3">
                    <a:lumMod val="75000"/>
                  </a:schemeClr>
                </a:solidFill>
                <a:effectLst>
                  <a:outerShdw blurRad="38100" dist="38100" dir="2700000" algn="tl">
                    <a:srgbClr val="000000">
                      <a:alpha val="43137"/>
                    </a:srgbClr>
                  </a:outerShdw>
                </a:effectLst>
              </a:rPr>
              <a:t>Launch Visual Studio and create a new ASP.NET Web Forms project or website. Open Default.aspx in the Visual Studio editor.</a:t>
            </a:r>
          </a:p>
          <a:p>
            <a:r>
              <a:rPr lang="en-US" dirty="0" smtClean="0">
                <a:solidFill>
                  <a:schemeClr val="accent3">
                    <a:lumMod val="75000"/>
                  </a:schemeClr>
                </a:solidFill>
                <a:effectLst>
                  <a:outerShdw blurRad="38100" dist="38100" dir="2700000" algn="tl">
                    <a:srgbClr val="000000">
                      <a:alpha val="43137"/>
                    </a:srgbClr>
                  </a:outerShdw>
                </a:effectLst>
              </a:rPr>
              <a:t>Create a new Toolbox tab by right-clicking the Toolbox and selecting </a:t>
            </a:r>
            <a:r>
              <a:rPr lang="en-US" b="1" dirty="0" smtClean="0">
                <a:solidFill>
                  <a:schemeClr val="accent3">
                    <a:lumMod val="75000"/>
                  </a:schemeClr>
                </a:solidFill>
                <a:effectLst>
                  <a:outerShdw blurRad="38100" dist="38100" dir="2700000" algn="tl">
                    <a:srgbClr val="000000">
                      <a:alpha val="43137"/>
                    </a:srgbClr>
                  </a:outerShdw>
                </a:effectLst>
              </a:rPr>
              <a:t>Add Tab.</a:t>
            </a:r>
            <a:r>
              <a:rPr lang="en-US" dirty="0" smtClean="0">
                <a:solidFill>
                  <a:schemeClr val="accent3">
                    <a:lumMod val="75000"/>
                  </a:schemeClr>
                </a:solidFill>
                <a:effectLst>
                  <a:outerShdw blurRad="38100" dist="38100" dir="2700000" algn="tl">
                    <a:srgbClr val="000000">
                      <a:alpha val="43137"/>
                    </a:srgbClr>
                  </a:outerShdw>
                </a:effectLst>
              </a:rPr>
              <a:t> Name the new tab </a:t>
            </a:r>
            <a:r>
              <a:rPr lang="en-US" b="1" dirty="0" smtClean="0">
                <a:solidFill>
                  <a:schemeClr val="accent3">
                    <a:lumMod val="75000"/>
                  </a:schemeClr>
                </a:solidFill>
                <a:effectLst>
                  <a:outerShdw blurRad="38100" dist="38100" dir="2700000" algn="tl">
                    <a:srgbClr val="000000">
                      <a:alpha val="43137"/>
                    </a:srgbClr>
                  </a:outerShdw>
                </a:effectLst>
              </a:rPr>
              <a:t>Ajax Control Toolkit.</a:t>
            </a:r>
            <a:endParaRPr lang="en-US" dirty="0" smtClean="0">
              <a:solidFill>
                <a:schemeClr val="accent3">
                  <a:lumMod val="75000"/>
                </a:schemeClr>
              </a:solidFill>
              <a:effectLst>
                <a:outerShdw blurRad="38100" dist="38100" dir="2700000" algn="tl">
                  <a:srgbClr val="000000">
                    <a:alpha val="43137"/>
                  </a:srgbClr>
                </a:outerShdw>
              </a:effectLst>
            </a:endParaRPr>
          </a:p>
          <a:p>
            <a:r>
              <a:rPr lang="en-US" dirty="0" smtClean="0">
                <a:solidFill>
                  <a:schemeClr val="accent3">
                    <a:lumMod val="75000"/>
                  </a:schemeClr>
                </a:solidFill>
                <a:effectLst>
                  <a:outerShdw blurRad="38100" dist="38100" dir="2700000" algn="tl">
                    <a:srgbClr val="000000">
                      <a:alpha val="43137"/>
                    </a:srgbClr>
                  </a:outerShdw>
                </a:effectLst>
              </a:rPr>
              <a:t>Right-click beneath the new tab and select the menu option </a:t>
            </a:r>
            <a:r>
              <a:rPr lang="en-US" b="1" dirty="0" smtClean="0">
                <a:solidFill>
                  <a:schemeClr val="accent3">
                    <a:lumMod val="75000"/>
                  </a:schemeClr>
                </a:solidFill>
                <a:effectLst>
                  <a:outerShdw blurRad="38100" dist="38100" dir="2700000" algn="tl">
                    <a:srgbClr val="000000">
                      <a:alpha val="43137"/>
                    </a:srgbClr>
                  </a:outerShdw>
                </a:effectLst>
              </a:rPr>
              <a:t>Choose Items...</a:t>
            </a:r>
            <a:r>
              <a:rPr lang="en-US" dirty="0" smtClean="0">
                <a:solidFill>
                  <a:schemeClr val="accent3">
                    <a:lumMod val="75000"/>
                  </a:schemeClr>
                </a:solidFill>
                <a:effectLst>
                  <a:outerShdw blurRad="38100" dist="38100" dir="2700000" algn="tl">
                    <a:srgbClr val="000000">
                      <a:alpha val="43137"/>
                    </a:srgbClr>
                  </a:outerShdw>
                </a:effectLst>
              </a:rPr>
              <a:t> Click the </a:t>
            </a:r>
            <a:r>
              <a:rPr lang="en-US" b="1" dirty="0" smtClean="0">
                <a:solidFill>
                  <a:schemeClr val="accent3">
                    <a:lumMod val="75000"/>
                  </a:schemeClr>
                </a:solidFill>
                <a:effectLst>
                  <a:outerShdw blurRad="38100" dist="38100" dir="2700000" algn="tl">
                    <a:srgbClr val="000000">
                      <a:alpha val="43137"/>
                    </a:srgbClr>
                  </a:outerShdw>
                </a:effectLst>
              </a:rPr>
              <a:t>Browse</a:t>
            </a:r>
            <a:r>
              <a:rPr lang="en-US" dirty="0" smtClean="0">
                <a:solidFill>
                  <a:schemeClr val="accent3">
                    <a:lumMod val="75000"/>
                  </a:schemeClr>
                </a:solidFill>
                <a:effectLst>
                  <a:outerShdw blurRad="38100" dist="38100" dir="2700000" algn="tl">
                    <a:srgbClr val="000000">
                      <a:alpha val="43137"/>
                    </a:srgbClr>
                  </a:outerShdw>
                </a:effectLst>
              </a:rPr>
              <a:t> button and browse to the folder where you extracted the Ajax Control Toolkit. Pick the AjaxControlToolkit.dll and click the </a:t>
            </a:r>
            <a:r>
              <a:rPr lang="en-US" b="1" dirty="0" smtClean="0">
                <a:solidFill>
                  <a:schemeClr val="accent3">
                    <a:lumMod val="75000"/>
                  </a:schemeClr>
                </a:solidFill>
                <a:effectLst>
                  <a:outerShdw blurRad="38100" dist="38100" dir="2700000" algn="tl">
                    <a:srgbClr val="000000">
                      <a:alpha val="43137"/>
                    </a:srgbClr>
                  </a:outerShdw>
                </a:effectLst>
              </a:rPr>
              <a:t>OK</a:t>
            </a:r>
            <a:r>
              <a:rPr lang="en-US" dirty="0" smtClean="0">
                <a:solidFill>
                  <a:schemeClr val="accent3">
                    <a:lumMod val="75000"/>
                  </a:schemeClr>
                </a:solidFill>
                <a:effectLst>
                  <a:outerShdw blurRad="38100" dist="38100" dir="2700000" algn="tl">
                    <a:srgbClr val="000000">
                      <a:alpha val="43137"/>
                    </a:srgbClr>
                  </a:outerShdw>
                </a:effectLst>
              </a:rPr>
              <a:t> button to close the </a:t>
            </a:r>
            <a:r>
              <a:rPr lang="en-US" b="1" dirty="0" smtClean="0">
                <a:solidFill>
                  <a:schemeClr val="accent3">
                    <a:lumMod val="75000"/>
                  </a:schemeClr>
                </a:solidFill>
                <a:effectLst>
                  <a:outerShdw blurRad="38100" dist="38100" dir="2700000" algn="tl">
                    <a:srgbClr val="000000">
                      <a:alpha val="43137"/>
                    </a:srgbClr>
                  </a:outerShdw>
                </a:effectLst>
              </a:rPr>
              <a:t>Choose Toolbox Items</a:t>
            </a:r>
            <a:r>
              <a:rPr lang="en-US" dirty="0" smtClean="0">
                <a:solidFill>
                  <a:schemeClr val="accent3">
                    <a:lumMod val="75000"/>
                  </a:schemeClr>
                </a:solidFill>
                <a:effectLst>
                  <a:outerShdw blurRad="38100" dist="38100" dir="2700000" algn="tl">
                    <a:srgbClr val="000000">
                      <a:alpha val="43137"/>
                    </a:srgbClr>
                  </a:outerShdw>
                </a:effectLst>
              </a:rPr>
              <a:t> dialog.</a:t>
            </a:r>
            <a:endParaRPr lang="en-US" dirty="0">
              <a:solidFill>
                <a:schemeClr val="accent3">
                  <a:lumMod val="75000"/>
                </a:schemeClr>
              </a:solidFill>
              <a:effectLst>
                <a:outerShdw blurRad="38100" dist="38100" dir="2700000" algn="tl">
                  <a:srgbClr val="000000">
                    <a:alpha val="43137"/>
                  </a:srgbClr>
                </a:outerShdw>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r="55490" b="27083"/>
          <a:stretch>
            <a:fillRect/>
          </a:stretch>
        </p:blipFill>
        <p:spPr bwMode="auto">
          <a:xfrm>
            <a:off x="1219200" y="685800"/>
            <a:ext cx="5791200" cy="5334000"/>
          </a:xfrm>
          <a:prstGeom prst="rect">
            <a:avLst/>
          </a:prstGeom>
          <a:noFill/>
          <a:ln w="9525">
            <a:noFill/>
            <a:miter lim="800000"/>
            <a:headEnd/>
            <a:tailEnd/>
          </a:ln>
        </p:spPr>
      </p:pic>
      <p:sp>
        <p:nvSpPr>
          <p:cNvPr id="3" name="Rectangle 2"/>
          <p:cNvSpPr/>
          <p:nvPr/>
        </p:nvSpPr>
        <p:spPr>
          <a:xfrm>
            <a:off x="1981200" y="4495800"/>
            <a:ext cx="2514600" cy="228600"/>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r="52343" b="19792"/>
          <a:stretch>
            <a:fillRect/>
          </a:stretch>
        </p:blipFill>
        <p:spPr bwMode="auto">
          <a:xfrm>
            <a:off x="914400" y="609600"/>
            <a:ext cx="6200775" cy="5867400"/>
          </a:xfrm>
          <a:prstGeom prst="rect">
            <a:avLst/>
          </a:prstGeom>
          <a:noFill/>
          <a:ln w="9525">
            <a:noFill/>
            <a:miter lim="800000"/>
            <a:headEnd/>
            <a:tailEnd/>
          </a:ln>
        </p:spPr>
      </p:pic>
      <p:sp>
        <p:nvSpPr>
          <p:cNvPr id="4" name="Rectangle 3"/>
          <p:cNvSpPr/>
          <p:nvPr/>
        </p:nvSpPr>
        <p:spPr>
          <a:xfrm>
            <a:off x="2133600" y="4572000"/>
            <a:ext cx="2514600" cy="228600"/>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990600" y="838200"/>
            <a:ext cx="6410325" cy="4600575"/>
          </a:xfrm>
          <a:prstGeom prst="rect">
            <a:avLst/>
          </a:prstGeom>
          <a:noFill/>
          <a:ln w="9525">
            <a:noFill/>
            <a:miter lim="800000"/>
            <a:headEnd/>
            <a:tailEnd/>
          </a:ln>
        </p:spPr>
      </p:pic>
      <p:sp>
        <p:nvSpPr>
          <p:cNvPr id="3" name="Rectangle 2"/>
          <p:cNvSpPr/>
          <p:nvPr/>
        </p:nvSpPr>
        <p:spPr>
          <a:xfrm>
            <a:off x="6248400" y="4495800"/>
            <a:ext cx="914400" cy="228600"/>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6E68707B76FA24E93AA321CAF273D4C" ma:contentTypeVersion="0" ma:contentTypeDescription="Create a new document." ma:contentTypeScope="" ma:versionID="68139b709b93ce19e3d752b0c6e10ca0">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31FC157-4049-4162-86EC-0EDF8912EE30}"/>
</file>

<file path=customXml/itemProps2.xml><?xml version="1.0" encoding="utf-8"?>
<ds:datastoreItem xmlns:ds="http://schemas.openxmlformats.org/officeDocument/2006/customXml" ds:itemID="{ADF73650-FF32-4A88-A608-E5ADB9B961E8}"/>
</file>

<file path=customXml/itemProps3.xml><?xml version="1.0" encoding="utf-8"?>
<ds:datastoreItem xmlns:ds="http://schemas.openxmlformats.org/officeDocument/2006/customXml" ds:itemID="{FEF7E0A8-2E41-4120-969F-3B8DE818F729}"/>
</file>

<file path=docProps/app.xml><?xml version="1.0" encoding="utf-8"?>
<Properties xmlns="http://schemas.openxmlformats.org/officeDocument/2006/extended-properties" xmlns:vt="http://schemas.openxmlformats.org/officeDocument/2006/docPropsVTypes">
  <Template>Opulent</Template>
  <TotalTime>162</TotalTime>
  <Words>210</Words>
  <Application>Microsoft Office PowerPoint</Application>
  <PresentationFormat>On-screen Show (4:3)</PresentationFormat>
  <Paragraphs>25</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Opulent</vt:lpstr>
      <vt:lpstr>AJAX</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AJAX</dc:title>
  <dc:creator>Rehab</dc:creator>
  <cp:lastModifiedBy>Sony</cp:lastModifiedBy>
  <cp:revision>18</cp:revision>
  <dcterms:created xsi:type="dcterms:W3CDTF">2012-11-23T15:32:30Z</dcterms:created>
  <dcterms:modified xsi:type="dcterms:W3CDTF">2014-11-22T17:14:45Z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0x01010066E68707B76FA24E93AA321CAF273D4C</vt:lpwstr>
  </property>
</Properties>
</file>