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588" autoAdjust="0"/>
    <p:restoredTop sz="94660"/>
  </p:normalViewPr>
  <p:slideViewPr>
    <p:cSldViewPr>
      <p:cViewPr>
        <p:scale>
          <a:sx n="72" d="100"/>
          <a:sy n="72" d="100"/>
        </p:scale>
        <p:origin x="-163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5B93D32-7A3F-4942-9228-83F9C881A25F}" type="datetimeFigureOut">
              <a:rPr lang="en-US" smtClean="0"/>
              <a:pPr/>
              <a:t>11/22/2014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FCCF535-BFB7-426A-A6DD-E491FA58470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B93D32-7A3F-4942-9228-83F9C881A25F}" type="datetimeFigureOut">
              <a:rPr lang="en-US" smtClean="0"/>
              <a:pPr/>
              <a:t>11/22/2014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CCF535-BFB7-426A-A6DD-E491FA5847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5B93D32-7A3F-4942-9228-83F9C881A25F}" type="datetimeFigureOut">
              <a:rPr lang="en-US" smtClean="0"/>
              <a:pPr/>
              <a:t>11/22/2014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FCCF535-BFB7-426A-A6DD-E491FA5847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B93D32-7A3F-4942-9228-83F9C881A25F}" type="datetimeFigureOut">
              <a:rPr lang="en-US" smtClean="0"/>
              <a:pPr/>
              <a:t>11/22/2014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CCF535-BFB7-426A-A6DD-E491FA5847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5B93D32-7A3F-4942-9228-83F9C881A25F}" type="datetimeFigureOut">
              <a:rPr lang="en-US" smtClean="0"/>
              <a:pPr/>
              <a:t>11/22/2014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FCCF535-BFB7-426A-A6DD-E491FA58470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B93D32-7A3F-4942-9228-83F9C881A25F}" type="datetimeFigureOut">
              <a:rPr lang="en-US" smtClean="0"/>
              <a:pPr/>
              <a:t>11/22/2014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CCF535-BFB7-426A-A6DD-E491FA5847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B93D32-7A3F-4942-9228-83F9C881A25F}" type="datetimeFigureOut">
              <a:rPr lang="en-US" smtClean="0"/>
              <a:pPr/>
              <a:t>11/22/2014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FCCF535-BFB7-426A-A6DD-E491FA5847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5B93D32-7A3F-4942-9228-83F9C881A25F}" type="datetimeFigureOut">
              <a:rPr lang="en-US" smtClean="0"/>
              <a:pPr/>
              <a:t>11/22/2014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FCCF535-BFB7-426A-A6DD-E491FA5847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5B93D32-7A3F-4942-9228-83F9C881A25F}" type="datetimeFigureOut">
              <a:rPr lang="en-US" smtClean="0"/>
              <a:pPr/>
              <a:t>11/22/2014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FCCF535-BFB7-426A-A6DD-E491FA5847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B93D32-7A3F-4942-9228-83F9C881A25F}" type="datetimeFigureOut">
              <a:rPr lang="en-US" smtClean="0"/>
              <a:pPr/>
              <a:t>11/22/2014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CCF535-BFB7-426A-A6DD-E491FA5847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5B93D32-7A3F-4942-9228-83F9C881A25F}" type="datetimeFigureOut">
              <a:rPr lang="en-US" smtClean="0"/>
              <a:pPr/>
              <a:t>11/22/2014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CCF535-BFB7-426A-A6DD-E491FA58470C}"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5B93D32-7A3F-4942-9228-83F9C881A25F}" type="datetimeFigureOut">
              <a:rPr lang="en-US" smtClean="0"/>
              <a:pPr/>
              <a:t>11/22/2014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FCCF535-BFB7-426A-A6DD-E491FA5847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990600"/>
            <a:ext cx="6477000" cy="1524000"/>
          </a:xfrm>
        </p:spPr>
        <p:txBody>
          <a:bodyPr/>
          <a:lstStyle/>
          <a:p>
            <a:pPr algn="l"/>
            <a:r>
              <a:rPr lang="en-US" sz="4000" dirty="0" smtClean="0"/>
              <a:t>AJAX Calendar Control</a:t>
            </a:r>
            <a:endParaRPr lang="en-US" sz="4000" dirty="0"/>
          </a:p>
        </p:txBody>
      </p:sp>
      <p:sp>
        <p:nvSpPr>
          <p:cNvPr id="3" name="Subtitle 2"/>
          <p:cNvSpPr>
            <a:spLocks noGrp="1"/>
          </p:cNvSpPr>
          <p:nvPr>
            <p:ph type="subTitle" idx="1"/>
          </p:nvPr>
        </p:nvSpPr>
        <p:spPr/>
        <p:txBody>
          <a:bodyPr/>
          <a:lstStyle/>
          <a:p>
            <a:r>
              <a:rPr lang="en-US" dirty="0" smtClean="0"/>
              <a:t>Rehab </a:t>
            </a:r>
            <a:r>
              <a:rPr lang="en-US" dirty="0" err="1" smtClean="0"/>
              <a:t>AlFallaj</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609600"/>
            <a:ext cx="6705600" cy="5078313"/>
          </a:xfrm>
          <a:prstGeom prst="rect">
            <a:avLst/>
          </a:prstGeom>
        </p:spPr>
        <p:txBody>
          <a:bodyPr wrap="square">
            <a:spAutoFit/>
          </a:bodyPr>
          <a:lstStyle/>
          <a:p>
            <a:r>
              <a:rPr lang="en-US" b="1" dirty="0" smtClean="0">
                <a:solidFill>
                  <a:schemeClr val="accent3">
                    <a:lumMod val="75000"/>
                  </a:schemeClr>
                </a:solidFill>
                <a:effectLst>
                  <a:outerShdw blurRad="38100" dist="38100" dir="2700000" algn="tl">
                    <a:srgbClr val="000000">
                      <a:alpha val="43137"/>
                    </a:srgbClr>
                  </a:outerShdw>
                </a:effectLst>
              </a:rPr>
              <a:t>The Calendar control </a:t>
            </a:r>
            <a:r>
              <a:rPr lang="en-US" dirty="0" smtClean="0">
                <a:solidFill>
                  <a:schemeClr val="tx2">
                    <a:lumMod val="75000"/>
                  </a:schemeClr>
                </a:solidFill>
                <a:effectLst>
                  <a:outerShdw blurRad="38100" dist="38100" dir="2700000" algn="tl">
                    <a:srgbClr val="000000">
                      <a:alpha val="43137"/>
                    </a:srgbClr>
                  </a:outerShdw>
                </a:effectLst>
              </a:rPr>
              <a:t>enables you to display a date picker when focus is moved to an input element.</a:t>
            </a:r>
            <a:br>
              <a:rPr lang="en-US" dirty="0" smtClean="0">
                <a:solidFill>
                  <a:schemeClr val="tx2">
                    <a:lumMod val="75000"/>
                  </a:schemeClr>
                </a:solidFill>
                <a:effectLst>
                  <a:outerShdw blurRad="38100" dist="38100" dir="2700000" algn="tl">
                    <a:srgbClr val="000000">
                      <a:alpha val="43137"/>
                    </a:srgbClr>
                  </a:outerShdw>
                </a:effectLst>
              </a:rPr>
            </a:br>
            <a:r>
              <a:rPr lang="en-US" dirty="0" smtClean="0">
                <a:solidFill>
                  <a:schemeClr val="tx2">
                    <a:lumMod val="75000"/>
                  </a:schemeClr>
                </a:solidFill>
                <a:effectLst>
                  <a:outerShdw blurRad="38100" dist="38100" dir="2700000" algn="tl">
                    <a:srgbClr val="000000">
                      <a:alpha val="43137"/>
                    </a:srgbClr>
                  </a:outerShdw>
                </a:effectLst>
              </a:rPr>
              <a:t/>
            </a:r>
            <a:br>
              <a:rPr lang="en-US" dirty="0" smtClean="0">
                <a:solidFill>
                  <a:schemeClr val="tx2">
                    <a:lumMod val="75000"/>
                  </a:schemeClr>
                </a:solidFill>
                <a:effectLst>
                  <a:outerShdw blurRad="38100" dist="38100" dir="2700000" algn="tl">
                    <a:srgbClr val="000000">
                      <a:alpha val="43137"/>
                    </a:srgbClr>
                  </a:outerShdw>
                </a:effectLst>
              </a:rPr>
            </a:br>
            <a:r>
              <a:rPr lang="en-US" dirty="0" smtClean="0">
                <a:solidFill>
                  <a:schemeClr val="tx2">
                    <a:lumMod val="75000"/>
                  </a:schemeClr>
                </a:solidFill>
                <a:effectLst>
                  <a:outerShdw blurRad="38100" dist="38100" dir="2700000" algn="tl">
                    <a:srgbClr val="000000">
                      <a:alpha val="43137"/>
                    </a:srgbClr>
                  </a:outerShdw>
                </a:effectLst>
              </a:rPr>
              <a:t>Calendar is an ASP.NET AJAX extender that can be attached to any ASP.NET </a:t>
            </a:r>
            <a:r>
              <a:rPr lang="en-US" b="1" dirty="0" err="1" smtClean="0">
                <a:solidFill>
                  <a:schemeClr val="accent3">
                    <a:lumMod val="75000"/>
                  </a:schemeClr>
                </a:solidFill>
                <a:effectLst>
                  <a:outerShdw blurRad="38100" dist="38100" dir="2700000" algn="tl">
                    <a:srgbClr val="000000">
                      <a:alpha val="43137"/>
                    </a:srgbClr>
                  </a:outerShdw>
                </a:effectLst>
              </a:rPr>
              <a:t>TextBox</a:t>
            </a:r>
            <a:r>
              <a:rPr lang="en-US" b="1" dirty="0" smtClean="0">
                <a:solidFill>
                  <a:schemeClr val="accent3">
                    <a:lumMod val="75000"/>
                  </a:schemeClr>
                </a:solidFill>
                <a:effectLst>
                  <a:outerShdw blurRad="38100" dist="38100" dir="2700000" algn="tl">
                    <a:srgbClr val="000000">
                      <a:alpha val="43137"/>
                    </a:srgbClr>
                  </a:outerShdw>
                </a:effectLst>
              </a:rPr>
              <a:t> control</a:t>
            </a:r>
            <a:r>
              <a:rPr lang="en-US" dirty="0" smtClean="0">
                <a:solidFill>
                  <a:schemeClr val="tx2">
                    <a:lumMod val="75000"/>
                  </a:schemeClr>
                </a:solidFill>
                <a:effectLst>
                  <a:outerShdw blurRad="38100" dist="38100" dir="2700000" algn="tl">
                    <a:srgbClr val="000000">
                      <a:alpha val="43137"/>
                    </a:srgbClr>
                  </a:outerShdw>
                </a:effectLst>
              </a:rPr>
              <a:t>. It provides client-side date-picking functionality with customizable date format and UI in a popup control. You can interact with the calendar by clicking on a day to set the date, or the "Today" link to set the current date. </a:t>
            </a:r>
            <a:br>
              <a:rPr lang="en-US" dirty="0" smtClean="0">
                <a:solidFill>
                  <a:schemeClr val="tx2">
                    <a:lumMod val="75000"/>
                  </a:schemeClr>
                </a:solidFill>
                <a:effectLst>
                  <a:outerShdw blurRad="38100" dist="38100" dir="2700000" algn="tl">
                    <a:srgbClr val="000000">
                      <a:alpha val="43137"/>
                    </a:srgbClr>
                  </a:outerShdw>
                </a:effectLst>
              </a:rPr>
            </a:br>
            <a:r>
              <a:rPr lang="en-US" dirty="0" smtClean="0">
                <a:solidFill>
                  <a:schemeClr val="tx2">
                    <a:lumMod val="75000"/>
                  </a:schemeClr>
                </a:solidFill>
                <a:effectLst>
                  <a:outerShdw blurRad="38100" dist="38100" dir="2700000" algn="tl">
                    <a:srgbClr val="000000">
                      <a:alpha val="43137"/>
                    </a:srgbClr>
                  </a:outerShdw>
                </a:effectLst>
              </a:rPr>
              <a:t/>
            </a:r>
            <a:br>
              <a:rPr lang="en-US" dirty="0" smtClean="0">
                <a:solidFill>
                  <a:schemeClr val="tx2">
                    <a:lumMod val="75000"/>
                  </a:schemeClr>
                </a:solidFill>
                <a:effectLst>
                  <a:outerShdw blurRad="38100" dist="38100" dir="2700000" algn="tl">
                    <a:srgbClr val="000000">
                      <a:alpha val="43137"/>
                    </a:srgbClr>
                  </a:outerShdw>
                </a:effectLst>
              </a:rPr>
            </a:br>
            <a:r>
              <a:rPr lang="en-US" dirty="0" smtClean="0">
                <a:solidFill>
                  <a:schemeClr val="tx2">
                    <a:lumMod val="75000"/>
                  </a:schemeClr>
                </a:solidFill>
                <a:effectLst>
                  <a:outerShdw blurRad="38100" dist="38100" dir="2700000" algn="tl">
                    <a:srgbClr val="000000">
                      <a:alpha val="43137"/>
                    </a:srgbClr>
                  </a:outerShdw>
                </a:effectLst>
              </a:rPr>
              <a:t>In addition, the left and right arrows can be used to move forward or back a month. By clicking on the title of the calendar you can change the view from Days in the current month, to Months in the current year. Another click will switch to Years in the current Decade. This action allows you to easily jump to dates in the past or the future from within the calendar control. </a:t>
            </a:r>
            <a:br>
              <a:rPr lang="en-US" dirty="0" smtClean="0">
                <a:solidFill>
                  <a:schemeClr val="tx2">
                    <a:lumMod val="75000"/>
                  </a:schemeClr>
                </a:solidFill>
                <a:effectLst>
                  <a:outerShdw blurRad="38100" dist="38100" dir="2700000" algn="tl">
                    <a:srgbClr val="000000">
                      <a:alpha val="43137"/>
                    </a:srgbClr>
                  </a:outerShdw>
                </a:effectLst>
              </a:rPr>
            </a:br>
            <a:endParaRPr lang="en-US" dirty="0">
              <a:solidFill>
                <a:schemeClr val="tx2">
                  <a:lumMod val="75000"/>
                </a:schemeClr>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609600"/>
            <a:ext cx="7315200" cy="2585323"/>
          </a:xfrm>
          <a:prstGeom prst="rect">
            <a:avLst/>
          </a:prstGeom>
        </p:spPr>
        <p:txBody>
          <a:bodyPr wrap="square">
            <a:spAutoFit/>
          </a:bodyPr>
          <a:lstStyle/>
          <a:p>
            <a:r>
              <a:rPr lang="en-US" b="1" dirty="0" smtClean="0">
                <a:solidFill>
                  <a:schemeClr val="tx2">
                    <a:lumMod val="75000"/>
                  </a:schemeClr>
                </a:solidFill>
                <a:effectLst>
                  <a:outerShdw blurRad="38100" dist="38100" dir="2700000" algn="tl">
                    <a:srgbClr val="000000">
                      <a:alpha val="43137"/>
                    </a:srgbClr>
                  </a:outerShdw>
                </a:effectLst>
              </a:rPr>
              <a:t>First: </a:t>
            </a:r>
          </a:p>
          <a:p>
            <a:endParaRPr lang="en-US" b="1" dirty="0">
              <a:solidFill>
                <a:schemeClr val="tx2">
                  <a:lumMod val="75000"/>
                </a:schemeClr>
              </a:solidFill>
              <a:effectLst>
                <a:outerShdw blurRad="38100" dist="38100" dir="2700000" algn="tl">
                  <a:srgbClr val="000000">
                    <a:alpha val="43137"/>
                  </a:srgbClr>
                </a:outerShdw>
              </a:effectLst>
            </a:endParaRPr>
          </a:p>
          <a:p>
            <a:r>
              <a:rPr lang="en-US" b="1" dirty="0" smtClean="0">
                <a:solidFill>
                  <a:schemeClr val="tx2">
                    <a:lumMod val="75000"/>
                  </a:schemeClr>
                </a:solidFill>
                <a:effectLst>
                  <a:outerShdw blurRad="38100" dist="38100" dir="2700000" algn="tl">
                    <a:srgbClr val="000000">
                      <a:alpha val="43137"/>
                    </a:srgbClr>
                  </a:outerShdw>
                </a:effectLst>
              </a:rPr>
              <a:t>	Add a </a:t>
            </a:r>
            <a:r>
              <a:rPr lang="en-US" b="1" dirty="0" err="1" smtClean="0">
                <a:solidFill>
                  <a:schemeClr val="tx2">
                    <a:lumMod val="75000"/>
                  </a:schemeClr>
                </a:solidFill>
                <a:effectLst>
                  <a:outerShdw blurRad="38100" dist="38100" dir="2700000" algn="tl">
                    <a:srgbClr val="000000">
                      <a:alpha val="43137"/>
                    </a:srgbClr>
                  </a:outerShdw>
                </a:effectLst>
              </a:rPr>
              <a:t>ToolkitScriptManager</a:t>
            </a:r>
            <a:endParaRPr lang="en-US" b="1" dirty="0" smtClean="0">
              <a:solidFill>
                <a:schemeClr val="tx2">
                  <a:lumMod val="75000"/>
                </a:schemeClr>
              </a:solidFill>
              <a:effectLst>
                <a:outerShdw blurRad="38100" dist="38100" dir="2700000" algn="tl">
                  <a:srgbClr val="000000">
                    <a:alpha val="43137"/>
                  </a:srgbClr>
                </a:outerShdw>
              </a:effectLst>
            </a:endParaRPr>
          </a:p>
          <a:p>
            <a:endParaRPr lang="en-US" b="1" dirty="0"/>
          </a:p>
          <a:p>
            <a:r>
              <a:rPr lang="en-US" dirty="0" smtClean="0"/>
              <a:t>&lt;</a:t>
            </a:r>
            <a:r>
              <a:rPr lang="en-US" dirty="0" err="1" smtClean="0"/>
              <a:t>asp:ToolkitScriptManager</a:t>
            </a:r>
            <a:r>
              <a:rPr lang="en-US" dirty="0" smtClean="0"/>
              <a:t> ID="ToolkitScriptManager1" </a:t>
            </a:r>
            <a:r>
              <a:rPr lang="en-US" dirty="0" err="1" smtClean="0"/>
              <a:t>runat</a:t>
            </a:r>
            <a:r>
              <a:rPr lang="en-US" dirty="0" smtClean="0"/>
              <a:t>="server"&gt; </a:t>
            </a:r>
          </a:p>
          <a:p>
            <a:r>
              <a:rPr lang="en-US" dirty="0" smtClean="0"/>
              <a:t>&lt;/</a:t>
            </a:r>
            <a:r>
              <a:rPr lang="en-US" dirty="0" err="1" smtClean="0"/>
              <a:t>asp:ToolkitScriptManager</a:t>
            </a:r>
            <a:r>
              <a:rPr lang="en-US" dirty="0" smtClean="0"/>
              <a:t>&gt; </a:t>
            </a:r>
          </a:p>
          <a:p>
            <a:endParaRPr lang="en-US" b="1" dirty="0" smtClean="0"/>
          </a:p>
          <a:p>
            <a:endParaRPr lang="en-US" b="1" dirty="0"/>
          </a:p>
          <a:p>
            <a:endParaRPr lang="en-US" dirty="0"/>
          </a:p>
        </p:txBody>
      </p:sp>
      <p:pic>
        <p:nvPicPr>
          <p:cNvPr id="1026" name="Picture 2"/>
          <p:cNvPicPr>
            <a:picLocks noChangeAspect="1" noChangeArrowheads="1"/>
          </p:cNvPicPr>
          <p:nvPr/>
        </p:nvPicPr>
        <p:blipFill>
          <a:blip r:embed="rId2" cstate="print"/>
          <a:srcRect r="39678" b="49451"/>
          <a:stretch>
            <a:fillRect/>
          </a:stretch>
        </p:blipFill>
        <p:spPr bwMode="auto">
          <a:xfrm>
            <a:off x="228600" y="2590800"/>
            <a:ext cx="7848600" cy="3505200"/>
          </a:xfrm>
          <a:prstGeom prst="rect">
            <a:avLst/>
          </a:prstGeom>
          <a:noFill/>
          <a:ln w="9525">
            <a:noFill/>
            <a:miter lim="800000"/>
            <a:headEnd/>
            <a:tailEnd/>
          </a:ln>
        </p:spPr>
      </p:pic>
      <p:sp>
        <p:nvSpPr>
          <p:cNvPr id="6" name="Rectangle 5"/>
          <p:cNvSpPr/>
          <p:nvPr/>
        </p:nvSpPr>
        <p:spPr>
          <a:xfrm>
            <a:off x="1295400" y="4953000"/>
            <a:ext cx="4800600" cy="533400"/>
          </a:xfrm>
          <a:prstGeom prst="rect">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609600"/>
            <a:ext cx="6858000" cy="2308324"/>
          </a:xfrm>
          <a:prstGeom prst="rect">
            <a:avLst/>
          </a:prstGeom>
        </p:spPr>
        <p:txBody>
          <a:bodyPr wrap="square">
            <a:spAutoFit/>
          </a:bodyPr>
          <a:lstStyle/>
          <a:p>
            <a:r>
              <a:rPr lang="en-US" b="1" dirty="0" smtClean="0">
                <a:solidFill>
                  <a:schemeClr val="tx2">
                    <a:lumMod val="75000"/>
                  </a:schemeClr>
                </a:solidFill>
                <a:effectLst>
                  <a:outerShdw blurRad="38100" dist="38100" dir="2700000" algn="tl">
                    <a:srgbClr val="000000">
                      <a:alpha val="43137"/>
                    </a:srgbClr>
                  </a:outerShdw>
                </a:effectLst>
              </a:rPr>
              <a:t>Second:</a:t>
            </a:r>
          </a:p>
          <a:p>
            <a:endParaRPr lang="en-US" b="1" dirty="0" smtClean="0">
              <a:solidFill>
                <a:schemeClr val="tx2">
                  <a:lumMod val="75000"/>
                </a:schemeClr>
              </a:solidFill>
              <a:effectLst>
                <a:outerShdw blurRad="38100" dist="38100" dir="2700000" algn="tl">
                  <a:srgbClr val="000000">
                    <a:alpha val="43137"/>
                  </a:srgbClr>
                </a:outerShdw>
              </a:effectLst>
            </a:endParaRPr>
          </a:p>
          <a:p>
            <a:r>
              <a:rPr lang="en-US" b="1" dirty="0" smtClean="0">
                <a:solidFill>
                  <a:schemeClr val="tx2">
                    <a:lumMod val="75000"/>
                  </a:schemeClr>
                </a:solidFill>
                <a:effectLst>
                  <a:outerShdw blurRad="38100" dist="38100" dir="2700000" algn="tl">
                    <a:srgbClr val="000000">
                      <a:alpha val="43137"/>
                    </a:srgbClr>
                  </a:outerShdw>
                </a:effectLst>
              </a:rPr>
              <a:t>	Add a </a:t>
            </a:r>
            <a:r>
              <a:rPr lang="en-US" b="1" dirty="0" err="1" smtClean="0">
                <a:solidFill>
                  <a:schemeClr val="tx2">
                    <a:lumMod val="75000"/>
                  </a:schemeClr>
                </a:solidFill>
                <a:effectLst>
                  <a:outerShdw blurRad="38100" dist="38100" dir="2700000" algn="tl">
                    <a:srgbClr val="000000">
                      <a:alpha val="43137"/>
                    </a:srgbClr>
                  </a:outerShdw>
                </a:effectLst>
              </a:rPr>
              <a:t>TextBox</a:t>
            </a:r>
            <a:r>
              <a:rPr lang="en-US" b="1" dirty="0" smtClean="0">
                <a:solidFill>
                  <a:schemeClr val="tx2">
                    <a:lumMod val="75000"/>
                  </a:schemeClr>
                </a:solidFill>
                <a:effectLst>
                  <a:outerShdw blurRad="38100" dist="38100" dir="2700000" algn="tl">
                    <a:srgbClr val="000000">
                      <a:alpha val="43137"/>
                    </a:srgbClr>
                  </a:outerShdw>
                </a:effectLst>
              </a:rPr>
              <a:t> Control</a:t>
            </a:r>
          </a:p>
          <a:p>
            <a:endParaRPr lang="en-US" b="1" dirty="0" smtClean="0"/>
          </a:p>
          <a:p>
            <a:r>
              <a:rPr lang="en-US" dirty="0" smtClean="0">
                <a:solidFill>
                  <a:schemeClr val="tx2">
                    <a:lumMod val="75000"/>
                  </a:schemeClr>
                </a:solidFill>
              </a:rPr>
              <a:t>The </a:t>
            </a:r>
            <a:r>
              <a:rPr lang="en-US" dirty="0" err="1" smtClean="0">
                <a:solidFill>
                  <a:schemeClr val="tx2">
                    <a:lumMod val="75000"/>
                  </a:schemeClr>
                </a:solidFill>
              </a:rPr>
              <a:t>CalendarExtender</a:t>
            </a:r>
            <a:r>
              <a:rPr lang="en-US" dirty="0" smtClean="0">
                <a:solidFill>
                  <a:schemeClr val="tx2">
                    <a:lumMod val="75000"/>
                  </a:schemeClr>
                </a:solidFill>
              </a:rPr>
              <a:t> works with a standard ASP.NET </a:t>
            </a:r>
            <a:r>
              <a:rPr lang="en-US" dirty="0" err="1" smtClean="0">
                <a:solidFill>
                  <a:schemeClr val="tx2">
                    <a:lumMod val="75000"/>
                  </a:schemeClr>
                </a:solidFill>
              </a:rPr>
              <a:t>TextBox</a:t>
            </a:r>
            <a:r>
              <a:rPr lang="en-US" dirty="0" smtClean="0">
                <a:solidFill>
                  <a:schemeClr val="tx2">
                    <a:lumMod val="75000"/>
                  </a:schemeClr>
                </a:solidFill>
              </a:rPr>
              <a:t> control. In Design view, drag a </a:t>
            </a:r>
            <a:r>
              <a:rPr lang="en-US" dirty="0" err="1" smtClean="0">
                <a:solidFill>
                  <a:schemeClr val="tx2">
                    <a:lumMod val="75000"/>
                  </a:schemeClr>
                </a:solidFill>
              </a:rPr>
              <a:t>TextBox</a:t>
            </a:r>
            <a:r>
              <a:rPr lang="en-US" dirty="0" smtClean="0">
                <a:solidFill>
                  <a:schemeClr val="tx2">
                    <a:lumMod val="75000"/>
                  </a:schemeClr>
                </a:solidFill>
              </a:rPr>
              <a:t> control from under the Standard tab in the Toolbox onto your page. </a:t>
            </a:r>
            <a:r>
              <a:rPr lang="en-US" dirty="0" smtClean="0"/>
              <a:t/>
            </a:r>
            <a:br>
              <a:rPr lang="en-US" dirty="0" smtClean="0"/>
            </a:br>
            <a:endParaRPr lang="en-US" dirty="0"/>
          </a:p>
        </p:txBody>
      </p:sp>
      <p:pic>
        <p:nvPicPr>
          <p:cNvPr id="2050" name="Picture 2"/>
          <p:cNvPicPr>
            <a:picLocks noChangeAspect="1" noChangeArrowheads="1"/>
          </p:cNvPicPr>
          <p:nvPr/>
        </p:nvPicPr>
        <p:blipFill>
          <a:blip r:embed="rId2" cstate="print"/>
          <a:srcRect r="37335" b="48352"/>
          <a:stretch>
            <a:fillRect/>
          </a:stretch>
        </p:blipFill>
        <p:spPr bwMode="auto">
          <a:xfrm>
            <a:off x="0" y="2743200"/>
            <a:ext cx="8153400" cy="3581400"/>
          </a:xfrm>
          <a:prstGeom prst="rect">
            <a:avLst/>
          </a:prstGeom>
          <a:noFill/>
          <a:ln w="9525">
            <a:noFill/>
            <a:miter lim="800000"/>
            <a:headEnd/>
            <a:tailEnd/>
          </a:ln>
        </p:spPr>
      </p:pic>
      <p:sp>
        <p:nvSpPr>
          <p:cNvPr id="6" name="Rectangle 5"/>
          <p:cNvSpPr/>
          <p:nvPr/>
        </p:nvSpPr>
        <p:spPr>
          <a:xfrm>
            <a:off x="1066800" y="5638800"/>
            <a:ext cx="3962400" cy="381000"/>
          </a:xfrm>
          <a:prstGeom prst="rect">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010400" cy="2031325"/>
          </a:xfrm>
          <a:prstGeom prst="rect">
            <a:avLst/>
          </a:prstGeom>
        </p:spPr>
        <p:txBody>
          <a:bodyPr wrap="square">
            <a:spAutoFit/>
          </a:bodyPr>
          <a:lstStyle/>
          <a:p>
            <a:r>
              <a:rPr lang="en-US" b="1" dirty="0" smtClean="0"/>
              <a:t>Third:</a:t>
            </a:r>
          </a:p>
          <a:p>
            <a:endParaRPr lang="en-US" b="1" dirty="0" smtClean="0"/>
          </a:p>
          <a:p>
            <a:r>
              <a:rPr lang="en-US" b="1" dirty="0"/>
              <a:t>	</a:t>
            </a:r>
            <a:r>
              <a:rPr lang="en-US" b="1" dirty="0" smtClean="0"/>
              <a:t>Add a </a:t>
            </a:r>
            <a:r>
              <a:rPr lang="en-US" b="1" dirty="0" err="1" smtClean="0"/>
              <a:t>CalendarExtender</a:t>
            </a:r>
            <a:endParaRPr lang="en-US" b="1" dirty="0" smtClean="0"/>
          </a:p>
          <a:p>
            <a:r>
              <a:rPr lang="en-US" dirty="0" smtClean="0">
                <a:solidFill>
                  <a:schemeClr val="tx2">
                    <a:lumMod val="75000"/>
                  </a:schemeClr>
                </a:solidFill>
              </a:rPr>
              <a:t>The next step is to apply a </a:t>
            </a:r>
            <a:r>
              <a:rPr lang="en-US" dirty="0" err="1" smtClean="0">
                <a:solidFill>
                  <a:schemeClr val="tx2">
                    <a:lumMod val="75000"/>
                  </a:schemeClr>
                </a:solidFill>
              </a:rPr>
              <a:t>CalendarExtender</a:t>
            </a:r>
            <a:r>
              <a:rPr lang="en-US" dirty="0" smtClean="0">
                <a:solidFill>
                  <a:schemeClr val="tx2">
                    <a:lumMod val="75000"/>
                  </a:schemeClr>
                </a:solidFill>
              </a:rPr>
              <a:t> control to the </a:t>
            </a:r>
            <a:r>
              <a:rPr lang="en-US" dirty="0" err="1" smtClean="0">
                <a:solidFill>
                  <a:schemeClr val="tx2">
                    <a:lumMod val="75000"/>
                  </a:schemeClr>
                </a:solidFill>
              </a:rPr>
              <a:t>TextBox</a:t>
            </a:r>
            <a:r>
              <a:rPr lang="en-US" dirty="0" smtClean="0">
                <a:solidFill>
                  <a:schemeClr val="tx2">
                    <a:lumMod val="75000"/>
                  </a:schemeClr>
                </a:solidFill>
              </a:rPr>
              <a:t>. Add the following </a:t>
            </a:r>
            <a:r>
              <a:rPr lang="en-US" dirty="0" err="1" smtClean="0">
                <a:solidFill>
                  <a:schemeClr val="tx2">
                    <a:lumMod val="75000"/>
                  </a:schemeClr>
                </a:solidFill>
              </a:rPr>
              <a:t>CalendarExtender</a:t>
            </a:r>
            <a:r>
              <a:rPr lang="en-US" dirty="0" smtClean="0">
                <a:solidFill>
                  <a:schemeClr val="tx2">
                    <a:lumMod val="75000"/>
                  </a:schemeClr>
                </a:solidFill>
              </a:rPr>
              <a:t> control to your page:</a:t>
            </a:r>
            <a:r>
              <a:rPr lang="en-US" dirty="0" smtClean="0"/>
              <a:t/>
            </a:r>
            <a:br>
              <a:rPr lang="en-US" dirty="0" smtClean="0"/>
            </a:br>
            <a:endParaRPr lang="en-US" dirty="0"/>
          </a:p>
        </p:txBody>
      </p:sp>
      <p:sp>
        <p:nvSpPr>
          <p:cNvPr id="3" name="Rectangle 2"/>
          <p:cNvSpPr/>
          <p:nvPr/>
        </p:nvSpPr>
        <p:spPr>
          <a:xfrm>
            <a:off x="762000" y="2362200"/>
            <a:ext cx="7010400" cy="1200329"/>
          </a:xfrm>
          <a:prstGeom prst="rect">
            <a:avLst/>
          </a:prstGeom>
        </p:spPr>
        <p:txBody>
          <a:bodyPr wrap="square">
            <a:spAutoFit/>
          </a:bodyPr>
          <a:lstStyle/>
          <a:p>
            <a:r>
              <a:rPr lang="en-US" dirty="0" smtClean="0">
                <a:solidFill>
                  <a:srgbClr val="0070C0"/>
                </a:solidFill>
              </a:rPr>
              <a:t>&lt;</a:t>
            </a:r>
            <a:r>
              <a:rPr lang="en-US" dirty="0" err="1" smtClean="0">
                <a:solidFill>
                  <a:schemeClr val="accent3">
                    <a:lumMod val="75000"/>
                  </a:schemeClr>
                </a:solidFill>
              </a:rPr>
              <a:t>asp</a:t>
            </a:r>
            <a:r>
              <a:rPr lang="en-US" dirty="0" err="1" smtClean="0">
                <a:solidFill>
                  <a:srgbClr val="0070C0"/>
                </a:solidFill>
              </a:rPr>
              <a:t>:</a:t>
            </a:r>
            <a:r>
              <a:rPr lang="en-US" dirty="0" err="1" smtClean="0">
                <a:solidFill>
                  <a:schemeClr val="accent3">
                    <a:lumMod val="75000"/>
                  </a:schemeClr>
                </a:solidFill>
              </a:rPr>
              <a:t>CalendarExtender</a:t>
            </a:r>
            <a:r>
              <a:rPr lang="en-US" dirty="0" smtClean="0"/>
              <a:t>  </a:t>
            </a:r>
            <a:r>
              <a:rPr lang="en-US" dirty="0" smtClean="0">
                <a:solidFill>
                  <a:srgbClr val="FF0000"/>
                </a:solidFill>
              </a:rPr>
              <a:t>ID</a:t>
            </a:r>
            <a:r>
              <a:rPr lang="en-US" dirty="0" smtClean="0">
                <a:solidFill>
                  <a:schemeClr val="accent3">
                    <a:lumMod val="75000"/>
                  </a:schemeClr>
                </a:solidFill>
              </a:rPr>
              <a:t>=</a:t>
            </a:r>
            <a:r>
              <a:rPr lang="en-US" dirty="0" smtClean="0">
                <a:solidFill>
                  <a:srgbClr val="0070C0"/>
                </a:solidFill>
              </a:rPr>
              <a:t>"CalendarExtender1" </a:t>
            </a:r>
          </a:p>
          <a:p>
            <a:r>
              <a:rPr lang="en-US" dirty="0" err="1" smtClean="0">
                <a:solidFill>
                  <a:srgbClr val="FF0000"/>
                </a:solidFill>
              </a:rPr>
              <a:t>TargetControlID</a:t>
            </a:r>
            <a:r>
              <a:rPr lang="en-US" dirty="0" smtClean="0"/>
              <a:t>=</a:t>
            </a:r>
            <a:r>
              <a:rPr lang="en-US" dirty="0" smtClean="0">
                <a:solidFill>
                  <a:srgbClr val="0070C0"/>
                </a:solidFill>
              </a:rPr>
              <a:t>"</a:t>
            </a:r>
            <a:r>
              <a:rPr lang="en-US" dirty="0" err="1" smtClean="0">
                <a:solidFill>
                  <a:srgbClr val="0070C0"/>
                </a:solidFill>
              </a:rPr>
              <a:t>txtStartDate</a:t>
            </a:r>
            <a:r>
              <a:rPr lang="en-US" dirty="0" smtClean="0">
                <a:solidFill>
                  <a:srgbClr val="0070C0"/>
                </a:solidFill>
              </a:rPr>
              <a:t>"  </a:t>
            </a:r>
            <a:r>
              <a:rPr lang="en-US" dirty="0" err="1" smtClean="0">
                <a:solidFill>
                  <a:srgbClr val="FF0000"/>
                </a:solidFill>
              </a:rPr>
              <a:t>runat</a:t>
            </a:r>
            <a:r>
              <a:rPr lang="en-US" dirty="0" smtClean="0">
                <a:solidFill>
                  <a:srgbClr val="0070C0"/>
                </a:solidFill>
              </a:rPr>
              <a:t>="server"&gt; </a:t>
            </a:r>
            <a:r>
              <a:rPr lang="en-US" dirty="0">
                <a:solidFill>
                  <a:srgbClr val="0070C0"/>
                </a:solidFill>
              </a:rPr>
              <a:t>&lt;/</a:t>
            </a:r>
            <a:r>
              <a:rPr lang="en-US" dirty="0" err="1">
                <a:solidFill>
                  <a:schemeClr val="accent3">
                    <a:lumMod val="75000"/>
                  </a:schemeClr>
                </a:solidFill>
              </a:rPr>
              <a:t>asp</a:t>
            </a:r>
            <a:r>
              <a:rPr lang="en-US" dirty="0" err="1">
                <a:solidFill>
                  <a:srgbClr val="0070C0"/>
                </a:solidFill>
              </a:rPr>
              <a:t>:</a:t>
            </a:r>
            <a:r>
              <a:rPr lang="en-US" dirty="0" err="1">
                <a:solidFill>
                  <a:schemeClr val="accent3">
                    <a:lumMod val="75000"/>
                  </a:schemeClr>
                </a:solidFill>
              </a:rPr>
              <a:t>CalendarExtender</a:t>
            </a:r>
            <a:r>
              <a:rPr lang="en-US" dirty="0">
                <a:solidFill>
                  <a:srgbClr val="0070C0"/>
                </a:solidFill>
              </a:rPr>
              <a:t>&gt;</a:t>
            </a:r>
          </a:p>
          <a:p>
            <a:endParaRPr lang="en-US" dirty="0">
              <a:solidFill>
                <a:srgbClr val="0070C0"/>
              </a:solidFill>
            </a:endParaRPr>
          </a:p>
        </p:txBody>
      </p:sp>
      <p:pic>
        <p:nvPicPr>
          <p:cNvPr id="3075" name="Picture 3"/>
          <p:cNvPicPr>
            <a:picLocks noChangeAspect="1" noChangeArrowheads="1"/>
          </p:cNvPicPr>
          <p:nvPr/>
        </p:nvPicPr>
        <p:blipFill>
          <a:blip r:embed="rId2" cstate="print"/>
          <a:srcRect l="84553" t="60989" b="549"/>
          <a:stretch>
            <a:fillRect/>
          </a:stretch>
        </p:blipFill>
        <p:spPr bwMode="auto">
          <a:xfrm>
            <a:off x="6400800" y="3429000"/>
            <a:ext cx="2009775" cy="2667000"/>
          </a:xfrm>
          <a:prstGeom prst="rect">
            <a:avLst/>
          </a:prstGeom>
          <a:noFill/>
          <a:ln w="9525">
            <a:noFill/>
            <a:miter lim="800000"/>
            <a:headEnd/>
            <a:tailEnd/>
          </a:ln>
        </p:spPr>
      </p:pic>
      <p:cxnSp>
        <p:nvCxnSpPr>
          <p:cNvPr id="8" name="Straight Arrow Connector 7"/>
          <p:cNvCxnSpPr/>
          <p:nvPr/>
        </p:nvCxnSpPr>
        <p:spPr>
          <a:xfrm flipH="1">
            <a:off x="7391400" y="4953000"/>
            <a:ext cx="685800" cy="0"/>
          </a:xfrm>
          <a:prstGeom prst="straightConnector1">
            <a:avLst/>
          </a:prstGeom>
          <a:ln>
            <a:solidFill>
              <a:srgbClr val="00B0F0"/>
            </a:solidFill>
            <a:tailEnd type="arrow"/>
          </a:ln>
        </p:spPr>
        <p:style>
          <a:lnRef idx="3">
            <a:schemeClr val="accent2"/>
          </a:lnRef>
          <a:fillRef idx="0">
            <a:schemeClr val="accent2"/>
          </a:fillRef>
          <a:effectRef idx="2">
            <a:schemeClr val="accent2"/>
          </a:effectRef>
          <a:fontRef idx="minor">
            <a:schemeClr val="tx1"/>
          </a:fontRef>
        </p:style>
      </p:cxnSp>
      <p:sp>
        <p:nvSpPr>
          <p:cNvPr id="11" name="Rectangle 10"/>
          <p:cNvSpPr/>
          <p:nvPr/>
        </p:nvSpPr>
        <p:spPr>
          <a:xfrm>
            <a:off x="6553200" y="4876800"/>
            <a:ext cx="838200" cy="228600"/>
          </a:xfrm>
          <a:prstGeom prst="rect">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3076" name="Picture 4"/>
          <p:cNvPicPr>
            <a:picLocks noChangeAspect="1" noChangeArrowheads="1"/>
          </p:cNvPicPr>
          <p:nvPr/>
        </p:nvPicPr>
        <p:blipFill>
          <a:blip r:embed="rId3" cstate="print"/>
          <a:srcRect l="4685" t="16484" r="49048" b="43956"/>
          <a:stretch>
            <a:fillRect/>
          </a:stretch>
        </p:blipFill>
        <p:spPr bwMode="auto">
          <a:xfrm>
            <a:off x="228600" y="3429000"/>
            <a:ext cx="6019800" cy="2743200"/>
          </a:xfrm>
          <a:prstGeom prst="rect">
            <a:avLst/>
          </a:prstGeom>
          <a:noFill/>
          <a:ln w="9525">
            <a:noFill/>
            <a:miter lim="800000"/>
            <a:headEnd/>
            <a:tailEnd/>
          </a:ln>
        </p:spPr>
      </p:pic>
      <p:sp>
        <p:nvSpPr>
          <p:cNvPr id="13" name="Rectangle 12"/>
          <p:cNvSpPr/>
          <p:nvPr/>
        </p:nvSpPr>
        <p:spPr>
          <a:xfrm>
            <a:off x="609600" y="5410200"/>
            <a:ext cx="4267200" cy="533400"/>
          </a:xfrm>
          <a:prstGeom prst="rect">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219200" y="1219200"/>
            <a:ext cx="5438775" cy="4963743"/>
          </a:xfrm>
          <a:prstGeom prst="rect">
            <a:avLst/>
          </a:prstGeom>
          <a:noFill/>
          <a:ln w="9525">
            <a:noFill/>
            <a:miter lim="800000"/>
            <a:headEnd/>
            <a:tailEnd/>
          </a:ln>
        </p:spPr>
      </p:pic>
      <p:sp>
        <p:nvSpPr>
          <p:cNvPr id="3" name="TextBox 2"/>
          <p:cNvSpPr txBox="1"/>
          <p:nvPr/>
        </p:nvSpPr>
        <p:spPr>
          <a:xfrm>
            <a:off x="2286000" y="533400"/>
            <a:ext cx="2667000" cy="400110"/>
          </a:xfrm>
          <a:prstGeom prst="rect">
            <a:avLst/>
          </a:prstGeom>
          <a:noFill/>
        </p:spPr>
        <p:txBody>
          <a:bodyPr wrap="square" rtlCol="0">
            <a:spAutoFit/>
          </a:bodyPr>
          <a:lstStyle/>
          <a:p>
            <a:r>
              <a:rPr lang="en-US" sz="2000" dirty="0" smtClean="0">
                <a:solidFill>
                  <a:schemeClr val="tx2">
                    <a:lumMod val="75000"/>
                  </a:schemeClr>
                </a:solidFill>
                <a:effectLst>
                  <a:outerShdw blurRad="38100" dist="38100" dir="2700000" algn="tl">
                    <a:srgbClr val="000000">
                      <a:alpha val="43137"/>
                    </a:srgbClr>
                  </a:outerShdw>
                </a:effectLst>
              </a:rPr>
              <a:t>Result:</a:t>
            </a:r>
            <a:endParaRPr lang="en-US" sz="2000" dirty="0">
              <a:solidFill>
                <a:schemeClr val="tx2">
                  <a:lumMod val="75000"/>
                </a:schemeClr>
              </a:solidFill>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7243458" cy="1200329"/>
          </a:xfrm>
          <a:prstGeom prst="rect">
            <a:avLst/>
          </a:prstGeom>
        </p:spPr>
        <p:txBody>
          <a:bodyPr wrap="none">
            <a:spAutoFit/>
          </a:bodyPr>
          <a:lstStyle/>
          <a:p>
            <a:r>
              <a:rPr lang="en-US" dirty="0" smtClean="0">
                <a:solidFill>
                  <a:schemeClr val="tx2">
                    <a:lumMod val="75000"/>
                  </a:schemeClr>
                </a:solidFill>
                <a:effectLst>
                  <a:outerShdw blurRad="38100" dist="38100" dir="2700000" algn="tl">
                    <a:srgbClr val="000000">
                      <a:alpha val="43137"/>
                    </a:srgbClr>
                  </a:outerShdw>
                </a:effectLst>
              </a:rPr>
              <a:t>OR: </a:t>
            </a:r>
          </a:p>
          <a:p>
            <a:r>
              <a:rPr lang="en-US" dirty="0" smtClean="0">
                <a:solidFill>
                  <a:schemeClr val="tx2">
                    <a:lumMod val="75000"/>
                  </a:schemeClr>
                </a:solidFill>
                <a:effectLst>
                  <a:outerShdw blurRad="38100" dist="38100" dir="2700000" algn="tl">
                    <a:srgbClr val="000000">
                      <a:alpha val="43137"/>
                    </a:srgbClr>
                  </a:outerShdw>
                </a:effectLst>
              </a:rPr>
              <a:t>You can add am Image button so the Calendar </a:t>
            </a:r>
            <a:r>
              <a:rPr lang="en-US" dirty="0" err="1" smtClean="0">
                <a:solidFill>
                  <a:schemeClr val="tx2">
                    <a:lumMod val="75000"/>
                  </a:schemeClr>
                </a:solidFill>
                <a:effectLst>
                  <a:outerShdw blurRad="38100" dist="38100" dir="2700000" algn="tl">
                    <a:srgbClr val="000000">
                      <a:alpha val="43137"/>
                    </a:srgbClr>
                  </a:outerShdw>
                </a:effectLst>
              </a:rPr>
              <a:t>Extendar</a:t>
            </a:r>
            <a:r>
              <a:rPr lang="en-US" dirty="0" smtClean="0">
                <a:solidFill>
                  <a:schemeClr val="tx2">
                    <a:lumMod val="75000"/>
                  </a:schemeClr>
                </a:solidFill>
                <a:effectLst>
                  <a:outerShdw blurRad="38100" dist="38100" dir="2700000" algn="tl">
                    <a:srgbClr val="000000">
                      <a:alpha val="43137"/>
                    </a:srgbClr>
                  </a:outerShdw>
                </a:effectLst>
              </a:rPr>
              <a:t> works after </a:t>
            </a:r>
          </a:p>
          <a:p>
            <a:r>
              <a:rPr lang="en-US" dirty="0" smtClean="0">
                <a:solidFill>
                  <a:schemeClr val="tx2">
                    <a:lumMod val="75000"/>
                  </a:schemeClr>
                </a:solidFill>
                <a:effectLst>
                  <a:outerShdw blurRad="38100" dist="38100" dir="2700000" algn="tl">
                    <a:srgbClr val="000000">
                      <a:alpha val="43137"/>
                    </a:srgbClr>
                  </a:outerShdw>
                </a:effectLst>
              </a:rPr>
              <a:t>clicking the </a:t>
            </a:r>
            <a:r>
              <a:rPr lang="en-US" dirty="0" err="1" smtClean="0">
                <a:solidFill>
                  <a:schemeClr val="tx2">
                    <a:lumMod val="75000"/>
                  </a:schemeClr>
                </a:solidFill>
                <a:effectLst>
                  <a:outerShdw blurRad="38100" dist="38100" dir="2700000" algn="tl">
                    <a:srgbClr val="000000">
                      <a:alpha val="43137"/>
                    </a:srgbClr>
                  </a:outerShdw>
                </a:effectLst>
              </a:rPr>
              <a:t>ImageButton</a:t>
            </a:r>
            <a:r>
              <a:rPr lang="en-US" dirty="0" smtClean="0">
                <a:solidFill>
                  <a:schemeClr val="tx2">
                    <a:lumMod val="75000"/>
                  </a:schemeClr>
                </a:solidFill>
                <a:effectLst>
                  <a:outerShdw blurRad="38100" dist="38100" dir="2700000" algn="tl">
                    <a:srgbClr val="000000">
                      <a:alpha val="43137"/>
                    </a:srgbClr>
                  </a:outerShdw>
                </a:effectLst>
              </a:rPr>
              <a:t>: </a:t>
            </a:r>
          </a:p>
          <a:p>
            <a:endParaRPr lang="en-US" dirty="0" smtClean="0">
              <a:solidFill>
                <a:schemeClr val="tx2">
                  <a:lumMod val="75000"/>
                </a:schemeClr>
              </a:solidFill>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cstate="print"/>
          <a:srcRect t="12500" r="54788" b="25000"/>
          <a:stretch>
            <a:fillRect/>
          </a:stretch>
        </p:blipFill>
        <p:spPr bwMode="auto">
          <a:xfrm>
            <a:off x="1143000" y="1600200"/>
            <a:ext cx="5486400" cy="4572000"/>
          </a:xfrm>
          <a:prstGeom prst="rect">
            <a:avLst/>
          </a:prstGeom>
          <a:noFill/>
          <a:ln w="9525">
            <a:noFill/>
            <a:miter lim="800000"/>
            <a:headEnd/>
            <a:tailEnd/>
          </a:ln>
        </p:spPr>
      </p:pic>
      <p:sp>
        <p:nvSpPr>
          <p:cNvPr id="4" name="Rectangle 3"/>
          <p:cNvSpPr/>
          <p:nvPr/>
        </p:nvSpPr>
        <p:spPr>
          <a:xfrm>
            <a:off x="1447800" y="2895600"/>
            <a:ext cx="4800600" cy="457200"/>
          </a:xfrm>
          <a:prstGeom prst="rect">
            <a:avLst/>
          </a:prstGeom>
          <a:noFill/>
          <a:ln>
            <a:solidFill>
              <a:srgbClr val="00B0F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6" name="Straight Arrow Connector 5"/>
          <p:cNvCxnSpPr/>
          <p:nvPr/>
        </p:nvCxnSpPr>
        <p:spPr>
          <a:xfrm flipH="1">
            <a:off x="3810000" y="5486400"/>
            <a:ext cx="2209800" cy="0"/>
          </a:xfrm>
          <a:prstGeom prst="straightConnector1">
            <a:avLst/>
          </a:prstGeom>
          <a:ln>
            <a:solidFill>
              <a:srgbClr val="00B0F0"/>
            </a:solidFill>
            <a:tailEnd type="arrow"/>
          </a:ln>
        </p:spPr>
        <p:style>
          <a:lnRef idx="3">
            <a:schemeClr val="accent1"/>
          </a:lnRef>
          <a:fillRef idx="0">
            <a:schemeClr val="accent1"/>
          </a:fillRef>
          <a:effectRef idx="2">
            <a:schemeClr val="accent1"/>
          </a:effectRef>
          <a:fontRef idx="minor">
            <a:schemeClr val="tx1"/>
          </a:fontRef>
        </p:style>
      </p:cxnSp>
      <p:cxnSp>
        <p:nvCxnSpPr>
          <p:cNvPr id="9" name="Straight Connector 8"/>
          <p:cNvCxnSpPr/>
          <p:nvPr/>
        </p:nvCxnSpPr>
        <p:spPr>
          <a:xfrm flipV="1">
            <a:off x="6019800" y="3581400"/>
            <a:ext cx="0" cy="1905000"/>
          </a:xfrm>
          <a:prstGeom prst="line">
            <a:avLst/>
          </a:prstGeom>
          <a:ln>
            <a:solidFill>
              <a:srgbClr val="00B0F0"/>
            </a:solidFill>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4660635" cy="1477328"/>
          </a:xfrm>
          <a:prstGeom prst="rect">
            <a:avLst/>
          </a:prstGeom>
        </p:spPr>
        <p:txBody>
          <a:bodyPr wrap="none">
            <a:spAutoFit/>
          </a:bodyPr>
          <a:lstStyle/>
          <a:p>
            <a:r>
              <a:rPr lang="en-US" dirty="0" smtClean="0">
                <a:solidFill>
                  <a:schemeClr val="tx2">
                    <a:lumMod val="75000"/>
                  </a:schemeClr>
                </a:solidFill>
                <a:effectLst>
                  <a:outerShdw blurRad="38100" dist="38100" dir="2700000" algn="tl">
                    <a:srgbClr val="000000">
                      <a:alpha val="43137"/>
                    </a:srgbClr>
                  </a:outerShdw>
                </a:effectLst>
              </a:rPr>
              <a:t>In the </a:t>
            </a:r>
            <a:r>
              <a:rPr lang="en-US" dirty="0" err="1" smtClean="0">
                <a:solidFill>
                  <a:schemeClr val="tx2">
                    <a:lumMod val="75000"/>
                  </a:schemeClr>
                </a:solidFill>
                <a:effectLst>
                  <a:outerShdw blurRad="38100" dist="38100" dir="2700000" algn="tl">
                    <a:srgbClr val="000000">
                      <a:alpha val="43137"/>
                    </a:srgbClr>
                  </a:outerShdw>
                </a:effectLst>
              </a:rPr>
              <a:t>CalendarExtendar</a:t>
            </a:r>
            <a:r>
              <a:rPr lang="en-US" dirty="0" smtClean="0">
                <a:solidFill>
                  <a:schemeClr val="tx2">
                    <a:lumMod val="75000"/>
                  </a:schemeClr>
                </a:solidFill>
                <a:effectLst>
                  <a:outerShdw blurRad="38100" dist="38100" dir="2700000" algn="tl">
                    <a:srgbClr val="000000">
                      <a:alpha val="43137"/>
                    </a:srgbClr>
                  </a:outerShdw>
                </a:effectLst>
              </a:rPr>
              <a:t> Property window: </a:t>
            </a:r>
          </a:p>
          <a:p>
            <a:endParaRPr lang="en-US" dirty="0" smtClean="0">
              <a:solidFill>
                <a:schemeClr val="tx2">
                  <a:lumMod val="75000"/>
                </a:schemeClr>
              </a:solidFill>
              <a:effectLst>
                <a:outerShdw blurRad="38100" dist="38100" dir="2700000" algn="tl">
                  <a:srgbClr val="000000">
                    <a:alpha val="43137"/>
                  </a:srgbClr>
                </a:outerShdw>
              </a:effectLst>
            </a:endParaRPr>
          </a:p>
          <a:p>
            <a:r>
              <a:rPr lang="en-US" dirty="0" err="1" smtClean="0">
                <a:solidFill>
                  <a:schemeClr val="tx2">
                    <a:lumMod val="75000"/>
                  </a:schemeClr>
                </a:solidFill>
                <a:effectLst>
                  <a:outerShdw blurRad="38100" dist="38100" dir="2700000" algn="tl">
                    <a:srgbClr val="000000">
                      <a:alpha val="43137"/>
                    </a:srgbClr>
                  </a:outerShdw>
                </a:effectLst>
              </a:rPr>
              <a:t>popUpButtonID</a:t>
            </a:r>
            <a:r>
              <a:rPr lang="en-US" dirty="0" smtClean="0">
                <a:solidFill>
                  <a:schemeClr val="tx2">
                    <a:lumMod val="75000"/>
                  </a:schemeClr>
                </a:solidFill>
                <a:effectLst>
                  <a:outerShdw blurRad="38100" dist="38100" dir="2700000" algn="tl">
                    <a:srgbClr val="000000">
                      <a:alpha val="43137"/>
                    </a:srgbClr>
                  </a:outerShdw>
                </a:effectLst>
              </a:rPr>
              <a:t> = ID of the </a:t>
            </a:r>
            <a:r>
              <a:rPr lang="en-US" dirty="0" err="1" smtClean="0">
                <a:solidFill>
                  <a:schemeClr val="tx2">
                    <a:lumMod val="75000"/>
                  </a:schemeClr>
                </a:solidFill>
                <a:effectLst>
                  <a:outerShdw blurRad="38100" dist="38100" dir="2700000" algn="tl">
                    <a:srgbClr val="000000">
                      <a:alpha val="43137"/>
                    </a:srgbClr>
                  </a:outerShdw>
                </a:effectLst>
              </a:rPr>
              <a:t>ImageButton</a:t>
            </a:r>
            <a:endParaRPr lang="en-US" dirty="0" smtClean="0">
              <a:solidFill>
                <a:schemeClr val="tx2">
                  <a:lumMod val="75000"/>
                </a:schemeClr>
              </a:solidFill>
              <a:effectLst>
                <a:outerShdw blurRad="38100" dist="38100" dir="2700000" algn="tl">
                  <a:srgbClr val="000000">
                    <a:alpha val="43137"/>
                  </a:srgbClr>
                </a:outerShdw>
              </a:effectLst>
            </a:endParaRPr>
          </a:p>
          <a:p>
            <a:r>
              <a:rPr lang="en-US" dirty="0" err="1" smtClean="0">
                <a:solidFill>
                  <a:schemeClr val="tx2">
                    <a:lumMod val="75000"/>
                  </a:schemeClr>
                </a:solidFill>
                <a:effectLst>
                  <a:outerShdw blurRad="38100" dist="38100" dir="2700000" algn="tl">
                    <a:srgbClr val="000000">
                      <a:alpha val="43137"/>
                    </a:srgbClr>
                  </a:outerShdw>
                </a:effectLst>
              </a:rPr>
              <a:t>TargetControlID</a:t>
            </a:r>
            <a:r>
              <a:rPr lang="en-US" dirty="0" smtClean="0">
                <a:solidFill>
                  <a:schemeClr val="tx2">
                    <a:lumMod val="75000"/>
                  </a:schemeClr>
                </a:solidFill>
                <a:effectLst>
                  <a:outerShdw blurRad="38100" dist="38100" dir="2700000" algn="tl">
                    <a:srgbClr val="000000">
                      <a:alpha val="43137"/>
                    </a:srgbClr>
                  </a:outerShdw>
                </a:effectLst>
              </a:rPr>
              <a:t> = ID of the </a:t>
            </a:r>
            <a:r>
              <a:rPr lang="en-US" dirty="0" err="1" smtClean="0">
                <a:solidFill>
                  <a:schemeClr val="tx2">
                    <a:lumMod val="75000"/>
                  </a:schemeClr>
                </a:solidFill>
                <a:effectLst>
                  <a:outerShdw blurRad="38100" dist="38100" dir="2700000" algn="tl">
                    <a:srgbClr val="000000">
                      <a:alpha val="43137"/>
                    </a:srgbClr>
                  </a:outerShdw>
                </a:effectLst>
              </a:rPr>
              <a:t>TextBox</a:t>
            </a:r>
            <a:endParaRPr lang="en-US" dirty="0" smtClean="0">
              <a:solidFill>
                <a:schemeClr val="tx2">
                  <a:lumMod val="75000"/>
                </a:schemeClr>
              </a:solidFill>
              <a:effectLst>
                <a:outerShdw blurRad="38100" dist="38100" dir="2700000" algn="tl">
                  <a:srgbClr val="000000">
                    <a:alpha val="43137"/>
                  </a:srgbClr>
                </a:outerShdw>
              </a:effectLst>
            </a:endParaRPr>
          </a:p>
          <a:p>
            <a:endParaRPr lang="en-US" dirty="0" smtClean="0">
              <a:solidFill>
                <a:schemeClr val="tx2">
                  <a:lumMod val="75000"/>
                </a:schemeClr>
              </a:solidFill>
              <a:effectLst>
                <a:outerShdw blurRad="38100" dist="38100" dir="2700000" algn="tl">
                  <a:srgbClr val="000000">
                    <a:alpha val="43137"/>
                  </a:srgb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E68707B76FA24E93AA321CAF273D4C" ma:contentTypeVersion="0" ma:contentTypeDescription="Create a new document." ma:contentTypeScope="" ma:versionID="68139b709b93ce19e3d752b0c6e10ca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170653-E2EA-438C-A801-11A78F594B29}"/>
</file>

<file path=customXml/itemProps2.xml><?xml version="1.0" encoding="utf-8"?>
<ds:datastoreItem xmlns:ds="http://schemas.openxmlformats.org/officeDocument/2006/customXml" ds:itemID="{60C01B10-592A-44C3-8135-60558105A30E}"/>
</file>

<file path=customXml/itemProps3.xml><?xml version="1.0" encoding="utf-8"?>
<ds:datastoreItem xmlns:ds="http://schemas.openxmlformats.org/officeDocument/2006/customXml" ds:itemID="{418F7A18-CFF1-40BB-B102-40A85B742C43}"/>
</file>

<file path=docProps/app.xml><?xml version="1.0" encoding="utf-8"?>
<Properties xmlns="http://schemas.openxmlformats.org/officeDocument/2006/extended-properties" xmlns:vt="http://schemas.openxmlformats.org/officeDocument/2006/docPropsVTypes">
  <Template>Opulent</Template>
  <TotalTime>160</TotalTime>
  <Words>85</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AJAX Calendar Control</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AJAX Calendar Control</dc:title>
  <dc:creator>Rehab</dc:creator>
  <cp:lastModifiedBy>Sony</cp:lastModifiedBy>
  <cp:revision>17</cp:revision>
  <dcterms:created xsi:type="dcterms:W3CDTF">2012-11-23T16:21:30Z</dcterms:created>
  <dcterms:modified xsi:type="dcterms:W3CDTF">2014-11-22T17:15:20Z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0x01010066E68707B76FA24E93AA321CAF273D4C</vt:lpwstr>
  </property>
</Properties>
</file>