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80" autoAdjust="0"/>
    <p:restoredTop sz="94660"/>
  </p:normalViewPr>
  <p:slideViewPr>
    <p:cSldViewPr>
      <p:cViewPr>
        <p:scale>
          <a:sx n="79" d="100"/>
          <a:sy n="79" d="100"/>
        </p:scale>
        <p:origin x="-138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198BF25-8A79-4132-8D7C-ED2A156F9AC4}" type="datetimeFigureOut">
              <a:rPr lang="en-US" smtClean="0"/>
              <a:t>11/22/2014</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0C6F8D2-4642-4673-875D-9313BDE3537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98BF25-8A79-4132-8D7C-ED2A156F9AC4}" type="datetimeFigureOut">
              <a:rPr lang="en-US" smtClean="0"/>
              <a:t>11/22/2014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C6F8D2-4642-4673-875D-9313BDE3537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8198BF25-8A79-4132-8D7C-ED2A156F9AC4}" type="datetimeFigureOut">
              <a:rPr lang="en-US" smtClean="0"/>
              <a:t>11/22/2014</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0C6F8D2-4642-4673-875D-9313BDE3537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98BF25-8A79-4132-8D7C-ED2A156F9AC4}" type="datetimeFigureOut">
              <a:rPr lang="en-US" smtClean="0"/>
              <a:t>11/22/2014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C6F8D2-4642-4673-875D-9313BDE3537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198BF25-8A79-4132-8D7C-ED2A156F9AC4}" type="datetimeFigureOut">
              <a:rPr lang="en-US" smtClean="0"/>
              <a:t>11/22/2014</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20C6F8D2-4642-4673-875D-9313BDE3537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198BF25-8A79-4132-8D7C-ED2A156F9AC4}" type="datetimeFigureOut">
              <a:rPr lang="en-US" smtClean="0"/>
              <a:t>11/22/2014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C6F8D2-4642-4673-875D-9313BDE3537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198BF25-8A79-4132-8D7C-ED2A156F9AC4}" type="datetimeFigureOut">
              <a:rPr lang="en-US" smtClean="0"/>
              <a:t>11/22/2014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0C6F8D2-4642-4673-875D-9313BDE3537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198BF25-8A79-4132-8D7C-ED2A156F9AC4}" type="datetimeFigureOut">
              <a:rPr lang="en-US" smtClean="0"/>
              <a:t>11/22/2014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0C6F8D2-4642-4673-875D-9313BDE3537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198BF25-8A79-4132-8D7C-ED2A156F9AC4}" type="datetimeFigureOut">
              <a:rPr lang="en-US" smtClean="0"/>
              <a:t>11/22/2014</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20C6F8D2-4642-4673-875D-9313BDE3537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198BF25-8A79-4132-8D7C-ED2A156F9AC4}" type="datetimeFigureOut">
              <a:rPr lang="en-US" smtClean="0"/>
              <a:t>11/22/2014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C6F8D2-4642-4673-875D-9313BDE3537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8198BF25-8A79-4132-8D7C-ED2A156F9AC4}" type="datetimeFigureOut">
              <a:rPr lang="en-US" smtClean="0"/>
              <a:t>11/22/2014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C6F8D2-4642-4673-875D-9313BDE35378}"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198BF25-8A79-4132-8D7C-ED2A156F9AC4}" type="datetimeFigureOut">
              <a:rPr lang="en-US" smtClean="0"/>
              <a:t>11/22/2014</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0C6F8D2-4642-4673-875D-9313BDE353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AJAX Confirm Button Extender</a:t>
            </a:r>
            <a:endParaRPr lang="en-US" dirty="0"/>
          </a:p>
        </p:txBody>
      </p:sp>
      <p:sp>
        <p:nvSpPr>
          <p:cNvPr id="3" name="Subtitle 2"/>
          <p:cNvSpPr>
            <a:spLocks noGrp="1"/>
          </p:cNvSpPr>
          <p:nvPr>
            <p:ph type="subTitle" idx="1"/>
          </p:nvPr>
        </p:nvSpPr>
        <p:spPr/>
        <p:txBody>
          <a:bodyPr/>
          <a:lstStyle/>
          <a:p>
            <a:r>
              <a:rPr lang="en-US" dirty="0" smtClean="0"/>
              <a:t>Rehab </a:t>
            </a:r>
            <a:r>
              <a:rPr lang="en-US" dirty="0" err="1" smtClean="0"/>
              <a:t>AlFallaj</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990600"/>
            <a:ext cx="7391400" cy="707886"/>
          </a:xfrm>
          <a:prstGeom prst="rect">
            <a:avLst/>
          </a:prstGeom>
          <a:noFill/>
        </p:spPr>
        <p:txBody>
          <a:bodyPr wrap="square" rtlCol="0">
            <a:spAutoFit/>
          </a:bodyPr>
          <a:lstStyle/>
          <a:p>
            <a:r>
              <a:rPr lang="en-US" sz="2000" b="1" dirty="0">
                <a:solidFill>
                  <a:srgbClr val="F4E7ED">
                    <a:lumMod val="25000"/>
                  </a:srgbClr>
                </a:solidFill>
                <a:effectLst>
                  <a:outerShdw blurRad="38100" dist="38100" dir="2700000" algn="tl">
                    <a:srgbClr val="000000">
                      <a:alpha val="43137"/>
                    </a:srgbClr>
                  </a:outerShdw>
                </a:effectLst>
              </a:rPr>
              <a:t>First: Add a </a:t>
            </a:r>
            <a:r>
              <a:rPr lang="en-US" sz="2000" b="1" dirty="0" err="1">
                <a:solidFill>
                  <a:srgbClr val="F4E7ED">
                    <a:lumMod val="25000"/>
                  </a:srgbClr>
                </a:solidFill>
                <a:effectLst>
                  <a:outerShdw blurRad="38100" dist="38100" dir="2700000" algn="tl">
                    <a:srgbClr val="000000">
                      <a:alpha val="43137"/>
                    </a:srgbClr>
                  </a:outerShdw>
                </a:effectLst>
              </a:rPr>
              <a:t>ToolkitScriptManager</a:t>
            </a:r>
            <a:r>
              <a:rPr lang="en-US" sz="2000" b="1" dirty="0">
                <a:solidFill>
                  <a:srgbClr val="F4E7ED">
                    <a:lumMod val="25000"/>
                  </a:srgbClr>
                </a:solidFill>
                <a:effectLst>
                  <a:outerShdw blurRad="38100" dist="38100" dir="2700000" algn="tl">
                    <a:srgbClr val="000000">
                      <a:alpha val="43137"/>
                    </a:srgbClr>
                  </a:outerShdw>
                </a:effectLst>
              </a:rPr>
              <a:t> from Toolbar&gt; AJAX Control Toolkit</a:t>
            </a: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754" t="35855" r="38045" b="54277"/>
          <a:stretch/>
        </p:blipFill>
        <p:spPr bwMode="auto">
          <a:xfrm>
            <a:off x="762000" y="2590800"/>
            <a:ext cx="62484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5193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3514" t="18343" r="39092" b="38828"/>
          <a:stretch>
            <a:fillRect/>
          </a:stretch>
        </p:blipFill>
        <p:spPr bwMode="auto">
          <a:xfrm>
            <a:off x="304800" y="2514600"/>
            <a:ext cx="7467600" cy="2895600"/>
          </a:xfrm>
          <a:prstGeom prst="rect">
            <a:avLst/>
          </a:prstGeom>
          <a:noFill/>
          <a:ln w="9525">
            <a:noFill/>
            <a:miter lim="800000"/>
            <a:headEnd/>
            <a:tailEnd/>
          </a:ln>
        </p:spPr>
      </p:pic>
      <p:sp>
        <p:nvSpPr>
          <p:cNvPr id="3" name="Rectangle 2"/>
          <p:cNvSpPr/>
          <p:nvPr/>
        </p:nvSpPr>
        <p:spPr>
          <a:xfrm>
            <a:off x="762000" y="3200400"/>
            <a:ext cx="50292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371600"/>
            <a:ext cx="5273367" cy="369332"/>
          </a:xfrm>
          <a:prstGeom prst="rect">
            <a:avLst/>
          </a:prstGeom>
          <a:noFill/>
        </p:spPr>
        <p:txBody>
          <a:bodyPr wrap="none" rtlCol="0">
            <a:spAutoFit/>
          </a:bodyPr>
          <a:lstStyle/>
          <a:p>
            <a:r>
              <a:rPr lang="en-US" b="1" dirty="0" smtClean="0">
                <a:solidFill>
                  <a:schemeClr val="tx2">
                    <a:lumMod val="75000"/>
                  </a:schemeClr>
                </a:solidFill>
                <a:effectLst>
                  <a:outerShdw blurRad="38100" dist="38100" dir="2700000" algn="tl">
                    <a:srgbClr val="000000">
                      <a:alpha val="43137"/>
                    </a:srgbClr>
                  </a:outerShdw>
                </a:effectLst>
              </a:rPr>
              <a:t>2- Add </a:t>
            </a:r>
            <a:r>
              <a:rPr lang="en-US" b="1" dirty="0" err="1" smtClean="0">
                <a:solidFill>
                  <a:schemeClr val="tx2">
                    <a:lumMod val="75000"/>
                  </a:schemeClr>
                </a:solidFill>
                <a:effectLst>
                  <a:outerShdw blurRad="38100" dist="38100" dir="2700000" algn="tl">
                    <a:srgbClr val="000000">
                      <a:alpha val="43137"/>
                    </a:srgbClr>
                  </a:outerShdw>
                </a:effectLst>
              </a:rPr>
              <a:t>TextBox</a:t>
            </a:r>
            <a:r>
              <a:rPr lang="en-US" b="1" dirty="0" smtClean="0">
                <a:solidFill>
                  <a:schemeClr val="tx2">
                    <a:lumMod val="75000"/>
                  </a:schemeClr>
                </a:solidFill>
                <a:effectLst>
                  <a:outerShdw blurRad="38100" dist="38100" dir="2700000" algn="tl">
                    <a:srgbClr val="000000">
                      <a:alpha val="43137"/>
                    </a:srgbClr>
                  </a:outerShdw>
                </a:effectLst>
              </a:rPr>
              <a:t> Control for the password entry </a:t>
            </a:r>
            <a:endParaRPr lang="en-US"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41209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1757" t="23077" r="36750" b="34066"/>
          <a:stretch>
            <a:fillRect/>
          </a:stretch>
        </p:blipFill>
        <p:spPr bwMode="auto">
          <a:xfrm>
            <a:off x="152400" y="2209800"/>
            <a:ext cx="8001000" cy="2971800"/>
          </a:xfrm>
          <a:prstGeom prst="rect">
            <a:avLst/>
          </a:prstGeom>
          <a:noFill/>
          <a:ln w="9525">
            <a:noFill/>
            <a:miter lim="800000"/>
            <a:headEnd/>
            <a:tailEnd/>
          </a:ln>
        </p:spPr>
      </p:pic>
      <p:sp>
        <p:nvSpPr>
          <p:cNvPr id="3" name="Rectangle 2"/>
          <p:cNvSpPr/>
          <p:nvPr/>
        </p:nvSpPr>
        <p:spPr>
          <a:xfrm>
            <a:off x="685800" y="3429000"/>
            <a:ext cx="6477000" cy="685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371600"/>
            <a:ext cx="3985835" cy="369332"/>
          </a:xfrm>
          <a:prstGeom prst="rect">
            <a:avLst/>
          </a:prstGeom>
          <a:noFill/>
        </p:spPr>
        <p:txBody>
          <a:bodyPr wrap="none" rtlCol="0">
            <a:spAutoFit/>
          </a:bodyPr>
          <a:lstStyle/>
          <a:p>
            <a:r>
              <a:rPr lang="en-US" b="1" dirty="0" smtClean="0">
                <a:solidFill>
                  <a:schemeClr val="tx2">
                    <a:lumMod val="75000"/>
                  </a:schemeClr>
                </a:solidFill>
                <a:effectLst>
                  <a:outerShdw blurRad="38100" dist="38100" dir="2700000" algn="tl">
                    <a:srgbClr val="000000">
                      <a:alpha val="43137"/>
                    </a:srgbClr>
                  </a:outerShdw>
                </a:effectLst>
              </a:rPr>
              <a:t>3- Add </a:t>
            </a:r>
            <a:r>
              <a:rPr lang="en-US" b="1" dirty="0" err="1" smtClean="0">
                <a:solidFill>
                  <a:schemeClr val="tx2">
                    <a:lumMod val="75000"/>
                  </a:schemeClr>
                </a:solidFill>
                <a:effectLst>
                  <a:outerShdw blurRad="38100" dist="38100" dir="2700000" algn="tl">
                    <a:srgbClr val="000000">
                      <a:alpha val="43137"/>
                    </a:srgbClr>
                  </a:outerShdw>
                </a:effectLst>
              </a:rPr>
              <a:t>PasswordStrength</a:t>
            </a:r>
            <a:r>
              <a:rPr lang="en-US" b="1" dirty="0" smtClean="0">
                <a:solidFill>
                  <a:schemeClr val="tx2">
                    <a:lumMod val="75000"/>
                  </a:schemeClr>
                </a:solidFill>
                <a:effectLst>
                  <a:outerShdw blurRad="38100" dist="38100" dir="2700000" algn="tl">
                    <a:srgbClr val="000000">
                      <a:alpha val="43137"/>
                    </a:srgbClr>
                  </a:outerShdw>
                </a:effectLst>
              </a:rPr>
              <a:t> extender.</a:t>
            </a:r>
            <a:endParaRPr lang="en-US" b="1" dirty="0">
              <a:solidFill>
                <a:schemeClr val="tx2">
                  <a:lumMod val="75000"/>
                </a:schemeClr>
              </a:solidFill>
              <a:effectLst>
                <a:outerShdw blurRad="38100" dist="38100" dir="2700000" algn="tl">
                  <a:srgbClr val="000000">
                    <a:alpha val="43137"/>
                  </a:srgbClr>
                </a:outerShdw>
              </a:effectLst>
            </a:endParaRPr>
          </a:p>
        </p:txBody>
      </p:sp>
      <p:sp>
        <p:nvSpPr>
          <p:cNvPr id="5" name="TextBox 4"/>
          <p:cNvSpPr txBox="1"/>
          <p:nvPr/>
        </p:nvSpPr>
        <p:spPr>
          <a:xfrm>
            <a:off x="914400" y="5715000"/>
            <a:ext cx="4002121" cy="369332"/>
          </a:xfrm>
          <a:prstGeom prst="rect">
            <a:avLst/>
          </a:prstGeom>
          <a:noFill/>
        </p:spPr>
        <p:txBody>
          <a:bodyPr wrap="none" rtlCol="0">
            <a:spAutoFit/>
          </a:bodyPr>
          <a:lstStyle/>
          <a:p>
            <a:r>
              <a:rPr lang="en-US" b="1" dirty="0" smtClean="0">
                <a:solidFill>
                  <a:schemeClr val="accent3">
                    <a:lumMod val="75000"/>
                  </a:schemeClr>
                </a:solidFill>
                <a:effectLst>
                  <a:outerShdw blurRad="38100" dist="38100" dir="2700000" algn="tl">
                    <a:srgbClr val="000000">
                      <a:alpha val="43137"/>
                    </a:srgbClr>
                  </a:outerShdw>
                </a:effectLst>
              </a:rPr>
              <a:t>Don’t forget to add </a:t>
            </a:r>
            <a:r>
              <a:rPr lang="en-US" b="1" dirty="0" err="1" smtClean="0">
                <a:solidFill>
                  <a:schemeClr val="accent3">
                    <a:lumMod val="75000"/>
                  </a:schemeClr>
                </a:solidFill>
                <a:effectLst>
                  <a:outerShdw blurRad="38100" dist="38100" dir="2700000" algn="tl">
                    <a:srgbClr val="000000">
                      <a:alpha val="43137"/>
                    </a:srgbClr>
                  </a:outerShdw>
                </a:effectLst>
              </a:rPr>
              <a:t>TargetControlID</a:t>
            </a:r>
            <a:endParaRPr lang="en-US" b="1" dirty="0">
              <a:solidFill>
                <a:schemeClr val="accent3">
                  <a:lumMod val="75000"/>
                </a:schemeClr>
              </a:solidFill>
              <a:effectLst>
                <a:outerShdw blurRad="38100" dist="38100" dir="2700000" algn="tl">
                  <a:srgbClr val="000000">
                    <a:alpha val="43137"/>
                  </a:srgbClr>
                </a:outerShdw>
              </a:effectLst>
            </a:endParaRPr>
          </a:p>
        </p:txBody>
      </p:sp>
      <p:cxnSp>
        <p:nvCxnSpPr>
          <p:cNvPr id="7" name="Straight Arrow Connector 6"/>
          <p:cNvCxnSpPr/>
          <p:nvPr/>
        </p:nvCxnSpPr>
        <p:spPr>
          <a:xfrm flipV="1">
            <a:off x="5562600" y="3733800"/>
            <a:ext cx="0" cy="2209800"/>
          </a:xfrm>
          <a:prstGeom prst="straightConnector1">
            <a:avLst/>
          </a:prstGeom>
          <a:ln>
            <a:solidFill>
              <a:srgbClr val="FF0000"/>
            </a:solidFill>
            <a:tailEnd type="arrow"/>
          </a:ln>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flipH="1">
            <a:off x="4876800" y="5943600"/>
            <a:ext cx="685800" cy="0"/>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04680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676400"/>
            <a:ext cx="7772400" cy="3693319"/>
          </a:xfrm>
          <a:prstGeom prst="rect">
            <a:avLst/>
          </a:prstGeom>
        </p:spPr>
        <p:txBody>
          <a:bodyPr wrap="square">
            <a:spAutoFit/>
          </a:bodyPr>
          <a:lstStyle/>
          <a:p>
            <a:r>
              <a:rPr lang="en-US" dirty="0" smtClean="0"/>
              <a:t>Appearance properties include:</a:t>
            </a:r>
          </a:p>
          <a:p>
            <a:pPr>
              <a:buFont typeface="Arial" pitchFamily="34" charset="0"/>
              <a:buChar char="•"/>
            </a:pPr>
            <a:r>
              <a:rPr lang="en-US" i="1" dirty="0" smtClean="0"/>
              <a:t> </a:t>
            </a:r>
            <a:r>
              <a:rPr lang="en-US" b="1" i="1" dirty="0" err="1" smtClean="0">
                <a:solidFill>
                  <a:schemeClr val="bg2">
                    <a:lumMod val="50000"/>
                  </a:schemeClr>
                </a:solidFill>
              </a:rPr>
              <a:t>DisplayPosition</a:t>
            </a:r>
            <a:r>
              <a:rPr lang="en-US" b="1" i="1" dirty="0" smtClean="0"/>
              <a:t> </a:t>
            </a:r>
            <a:r>
              <a:rPr lang="en-US" dirty="0" smtClean="0"/>
              <a:t>to set the position of the feedback text (above, below, left side, or right side).</a:t>
            </a:r>
          </a:p>
          <a:p>
            <a:pPr>
              <a:buFont typeface="Arial" pitchFamily="34" charset="0"/>
              <a:buChar char="•"/>
            </a:pPr>
            <a:r>
              <a:rPr lang="en-US" i="1" dirty="0">
                <a:solidFill>
                  <a:schemeClr val="bg2">
                    <a:lumMod val="50000"/>
                  </a:schemeClr>
                </a:solidFill>
              </a:rPr>
              <a:t> </a:t>
            </a:r>
            <a:r>
              <a:rPr lang="en-US" b="1" i="1" dirty="0" err="1" smtClean="0">
                <a:solidFill>
                  <a:schemeClr val="bg2">
                    <a:lumMod val="50000"/>
                  </a:schemeClr>
                </a:solidFill>
              </a:rPr>
              <a:t>StrengthIndicatorType</a:t>
            </a:r>
            <a:r>
              <a:rPr lang="en-US" i="1" dirty="0" smtClean="0">
                <a:solidFill>
                  <a:schemeClr val="bg2">
                    <a:lumMod val="50000"/>
                  </a:schemeClr>
                </a:solidFill>
              </a:rPr>
              <a:t> </a:t>
            </a:r>
            <a:r>
              <a:rPr lang="en-US" dirty="0" smtClean="0"/>
              <a:t>to choose the type of visual feedback. It can be </a:t>
            </a:r>
            <a:r>
              <a:rPr lang="en-US" b="1" i="1" dirty="0" smtClean="0">
                <a:solidFill>
                  <a:srgbClr val="0070C0"/>
                </a:solidFill>
              </a:rPr>
              <a:t>Text</a:t>
            </a:r>
            <a:r>
              <a:rPr lang="en-US" i="1" dirty="0" smtClean="0"/>
              <a:t> </a:t>
            </a:r>
            <a:r>
              <a:rPr lang="en-US" dirty="0" smtClean="0"/>
              <a:t>or </a:t>
            </a:r>
            <a:r>
              <a:rPr lang="en-US" b="1" i="1" dirty="0" err="1" smtClean="0">
                <a:solidFill>
                  <a:srgbClr val="0070C0"/>
                </a:solidFill>
              </a:rPr>
              <a:t>BarIndicator</a:t>
            </a:r>
            <a:r>
              <a:rPr lang="en-US" dirty="0" smtClean="0"/>
              <a:t>. When the indicator type is </a:t>
            </a:r>
            <a:r>
              <a:rPr lang="en-US" i="1" dirty="0" smtClean="0"/>
              <a:t>Text</a:t>
            </a:r>
            <a:r>
              <a:rPr lang="en-US" dirty="0" smtClean="0"/>
              <a:t>.</a:t>
            </a:r>
          </a:p>
          <a:p>
            <a:pPr>
              <a:buFont typeface="Arial" pitchFamily="34" charset="0"/>
              <a:buChar char="•"/>
            </a:pPr>
            <a:r>
              <a:rPr lang="en-US" dirty="0"/>
              <a:t> </a:t>
            </a:r>
            <a:r>
              <a:rPr lang="en-US" dirty="0" smtClean="0"/>
              <a:t> the </a:t>
            </a:r>
            <a:r>
              <a:rPr lang="en-US" b="1" i="1" dirty="0" err="1" smtClean="0">
                <a:solidFill>
                  <a:schemeClr val="bg2">
                    <a:lumMod val="50000"/>
                  </a:schemeClr>
                </a:solidFill>
              </a:rPr>
              <a:t>PrefixText</a:t>
            </a:r>
            <a:r>
              <a:rPr lang="en-US" i="1" dirty="0" smtClean="0"/>
              <a:t> </a:t>
            </a:r>
            <a:r>
              <a:rPr lang="en-US" dirty="0" smtClean="0"/>
              <a:t>property sets some text to use in the composition of the feedback message.</a:t>
            </a:r>
          </a:p>
          <a:p>
            <a:pPr>
              <a:buFont typeface="Arial" pitchFamily="34" charset="0"/>
              <a:buChar char="•"/>
            </a:pPr>
            <a:r>
              <a:rPr lang="en-US" dirty="0"/>
              <a:t> </a:t>
            </a:r>
            <a:r>
              <a:rPr lang="en-US" dirty="0" smtClean="0"/>
              <a:t>The </a:t>
            </a:r>
            <a:r>
              <a:rPr lang="en-US" b="1" i="1" dirty="0" err="1" smtClean="0">
                <a:solidFill>
                  <a:schemeClr val="bg2">
                    <a:lumMod val="50000"/>
                  </a:schemeClr>
                </a:solidFill>
              </a:rPr>
              <a:t>TextCssClass</a:t>
            </a:r>
            <a:r>
              <a:rPr lang="en-US" i="1" dirty="0" smtClean="0"/>
              <a:t> </a:t>
            </a:r>
            <a:r>
              <a:rPr lang="en-US" dirty="0" smtClean="0"/>
              <a:t>defines the CSS class to style the feedback message.</a:t>
            </a:r>
          </a:p>
          <a:p>
            <a:r>
              <a:rPr lang="en-US" dirty="0" smtClean="0"/>
              <a:t>When the indicator type is </a:t>
            </a:r>
            <a:r>
              <a:rPr lang="en-US" b="1" i="1" dirty="0" err="1" smtClean="0">
                <a:solidFill>
                  <a:schemeClr val="bg2">
                    <a:lumMod val="50000"/>
                  </a:schemeClr>
                </a:solidFill>
              </a:rPr>
              <a:t>BarIndicator</a:t>
            </a:r>
            <a:r>
              <a:rPr lang="en-US" dirty="0" smtClean="0"/>
              <a:t>, the feedback appears as a gauge bar in a framed area.</a:t>
            </a:r>
            <a:endParaRPr lang="en-US" dirty="0"/>
          </a:p>
          <a:p>
            <a:pPr>
              <a:buFont typeface="Arial" pitchFamily="34" charset="0"/>
              <a:buChar char="•"/>
            </a:pPr>
            <a:r>
              <a:rPr lang="en-US" i="1" dirty="0" smtClean="0"/>
              <a:t> </a:t>
            </a:r>
            <a:r>
              <a:rPr lang="en-US" b="1" i="1" dirty="0" err="1" smtClean="0">
                <a:solidFill>
                  <a:schemeClr val="bg2">
                    <a:lumMod val="50000"/>
                  </a:schemeClr>
                </a:solidFill>
              </a:rPr>
              <a:t>BarBorderCssClass</a:t>
            </a:r>
            <a:r>
              <a:rPr lang="en-US" i="1" dirty="0" smtClean="0"/>
              <a:t> </a:t>
            </a:r>
            <a:r>
              <a:rPr lang="en-US" dirty="0" smtClean="0"/>
              <a:t>and </a:t>
            </a:r>
            <a:r>
              <a:rPr lang="en-US" b="1" i="1" dirty="0" err="1" smtClean="0">
                <a:solidFill>
                  <a:schemeClr val="bg2">
                    <a:lumMod val="50000"/>
                  </a:schemeClr>
                </a:solidFill>
              </a:rPr>
              <a:t>BarIndicatorCssClass</a:t>
            </a:r>
            <a:r>
              <a:rPr lang="en-US" b="1" i="1" dirty="0" smtClean="0"/>
              <a:t> </a:t>
            </a:r>
            <a:r>
              <a:rPr lang="en-US" dirty="0" smtClean="0"/>
              <a:t>properties let you style the bar.</a:t>
            </a:r>
          </a:p>
          <a:p>
            <a:endParaRPr lang="en-US" dirty="0"/>
          </a:p>
        </p:txBody>
      </p:sp>
      <p:sp>
        <p:nvSpPr>
          <p:cNvPr id="3" name="Title 1"/>
          <p:cNvSpPr txBox="1">
            <a:spLocks/>
          </p:cNvSpPr>
          <p:nvPr/>
        </p:nvSpPr>
        <p:spPr>
          <a:xfrm>
            <a:off x="381000" y="381000"/>
            <a:ext cx="7848600" cy="762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More properties to be used:</a:t>
            </a:r>
            <a:endParaRPr kumimoji="0" lang="en-US" sz="32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extLst>
      <p:ext uri="{BB962C8B-B14F-4D97-AF65-F5344CB8AC3E}">
        <p14:creationId xmlns:p14="http://schemas.microsoft.com/office/powerpoint/2010/main" val="3106040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640681"/>
            <a:ext cx="7620000" cy="3693319"/>
          </a:xfrm>
          <a:prstGeom prst="rect">
            <a:avLst/>
          </a:prstGeom>
        </p:spPr>
        <p:txBody>
          <a:bodyPr wrap="square">
            <a:spAutoFit/>
          </a:bodyPr>
          <a:lstStyle/>
          <a:p>
            <a:r>
              <a:rPr lang="en-US" dirty="0" smtClean="0"/>
              <a:t>The following properties allow you to set the password requirements to check:</a:t>
            </a:r>
          </a:p>
          <a:p>
            <a:endParaRPr lang="en-US" dirty="0"/>
          </a:p>
          <a:p>
            <a:pPr>
              <a:buFont typeface="Arial" pitchFamily="34" charset="0"/>
              <a:buChar char="•"/>
            </a:pPr>
            <a:r>
              <a:rPr lang="en-US" i="1" dirty="0" smtClean="0">
                <a:solidFill>
                  <a:schemeClr val="bg2">
                    <a:lumMod val="50000"/>
                  </a:schemeClr>
                </a:solidFill>
              </a:rPr>
              <a:t> </a:t>
            </a:r>
            <a:r>
              <a:rPr lang="en-US" b="1" i="1" dirty="0" err="1" smtClean="0">
                <a:solidFill>
                  <a:schemeClr val="bg2">
                    <a:lumMod val="50000"/>
                  </a:schemeClr>
                </a:solidFill>
              </a:rPr>
              <a:t>RequiresUpperAndLowerCaseCharacters</a:t>
            </a:r>
            <a:r>
              <a:rPr lang="en-US" b="1" i="1" dirty="0" smtClean="0">
                <a:solidFill>
                  <a:schemeClr val="bg2">
                    <a:lumMod val="50000"/>
                  </a:schemeClr>
                </a:solidFill>
              </a:rPr>
              <a:t>.</a:t>
            </a:r>
          </a:p>
          <a:p>
            <a:pPr>
              <a:buFont typeface="Arial" pitchFamily="34" charset="0"/>
              <a:buChar char="•"/>
            </a:pPr>
            <a:r>
              <a:rPr lang="en-US" b="1" i="1" dirty="0" smtClean="0">
                <a:solidFill>
                  <a:schemeClr val="bg2">
                    <a:lumMod val="50000"/>
                  </a:schemeClr>
                </a:solidFill>
              </a:rPr>
              <a:t> </a:t>
            </a:r>
            <a:r>
              <a:rPr lang="en-US" b="1" i="1" dirty="0" err="1" smtClean="0">
                <a:solidFill>
                  <a:schemeClr val="bg2">
                    <a:lumMod val="50000"/>
                  </a:schemeClr>
                </a:solidFill>
              </a:rPr>
              <a:t>PreferredPasswordLength</a:t>
            </a:r>
            <a:r>
              <a:rPr lang="en-US" b="1" dirty="0" smtClean="0">
                <a:solidFill>
                  <a:schemeClr val="bg2">
                    <a:lumMod val="50000"/>
                  </a:schemeClr>
                </a:solidFill>
              </a:rPr>
              <a:t>.</a:t>
            </a:r>
          </a:p>
          <a:p>
            <a:pPr>
              <a:buFont typeface="Arial" pitchFamily="34" charset="0"/>
              <a:buChar char="•"/>
            </a:pPr>
            <a:r>
              <a:rPr lang="en-US" b="1" i="1" dirty="0" smtClean="0">
                <a:solidFill>
                  <a:schemeClr val="bg2">
                    <a:lumMod val="50000"/>
                  </a:schemeClr>
                </a:solidFill>
              </a:rPr>
              <a:t> </a:t>
            </a:r>
            <a:r>
              <a:rPr lang="en-US" b="1" i="1" dirty="0" err="1" smtClean="0">
                <a:solidFill>
                  <a:schemeClr val="bg2">
                    <a:lumMod val="50000"/>
                  </a:schemeClr>
                </a:solidFill>
              </a:rPr>
              <a:t>MinimumNumericCharacters</a:t>
            </a:r>
            <a:r>
              <a:rPr lang="en-US" b="1" dirty="0" smtClean="0">
                <a:solidFill>
                  <a:schemeClr val="bg2">
                    <a:lumMod val="50000"/>
                  </a:schemeClr>
                </a:solidFill>
              </a:rPr>
              <a:t>.</a:t>
            </a:r>
          </a:p>
          <a:p>
            <a:pPr>
              <a:buFont typeface="Arial" pitchFamily="34" charset="0"/>
              <a:buChar char="•"/>
            </a:pPr>
            <a:r>
              <a:rPr lang="en-US" b="1" i="1" dirty="0" smtClean="0">
                <a:solidFill>
                  <a:schemeClr val="bg2">
                    <a:lumMod val="50000"/>
                  </a:schemeClr>
                </a:solidFill>
              </a:rPr>
              <a:t> </a:t>
            </a:r>
            <a:r>
              <a:rPr lang="en-US" b="1" i="1" dirty="0" err="1" smtClean="0">
                <a:solidFill>
                  <a:schemeClr val="bg2">
                    <a:lumMod val="50000"/>
                  </a:schemeClr>
                </a:solidFill>
              </a:rPr>
              <a:t>MinimumSymbolCharacters</a:t>
            </a:r>
            <a:r>
              <a:rPr lang="en-US" dirty="0" smtClean="0">
                <a:solidFill>
                  <a:schemeClr val="bg2">
                    <a:lumMod val="50000"/>
                  </a:schemeClr>
                </a:solidFill>
              </a:rPr>
              <a:t>.</a:t>
            </a:r>
          </a:p>
          <a:p>
            <a:endParaRPr lang="en-US" dirty="0" smtClean="0"/>
          </a:p>
          <a:p>
            <a:r>
              <a:rPr lang="en-US" dirty="0" smtClean="0"/>
              <a:t>By default, the password length is set to</a:t>
            </a:r>
            <a:r>
              <a:rPr lang="en-US" b="1" i="1" dirty="0" smtClean="0">
                <a:solidFill>
                  <a:srgbClr val="FF0000"/>
                </a:solidFill>
              </a:rPr>
              <a:t>10</a:t>
            </a:r>
            <a:r>
              <a:rPr lang="en-US" i="1" dirty="0" smtClean="0"/>
              <a:t> </a:t>
            </a:r>
            <a:r>
              <a:rPr lang="en-US" dirty="0" smtClean="0"/>
              <a:t>and no other check is enabled on the contents.</a:t>
            </a:r>
          </a:p>
          <a:p>
            <a:endParaRPr lang="en-US" dirty="0" smtClean="0"/>
          </a:p>
          <a:p>
            <a:r>
              <a:rPr lang="en-US" dirty="0" smtClean="0"/>
              <a:t>The status message is a help message displayed on a companion control identified by the </a:t>
            </a:r>
            <a:r>
              <a:rPr lang="en-US" b="1" i="1" dirty="0" err="1" smtClean="0">
                <a:solidFill>
                  <a:schemeClr val="bg2">
                    <a:lumMod val="50000"/>
                  </a:schemeClr>
                </a:solidFill>
              </a:rPr>
              <a:t>HelpStatusLabelID</a:t>
            </a:r>
            <a:r>
              <a:rPr lang="en-US" i="1" dirty="0" smtClean="0"/>
              <a:t> </a:t>
            </a:r>
            <a:r>
              <a:rPr lang="en-US" dirty="0" smtClean="0"/>
              <a:t>property</a:t>
            </a:r>
          </a:p>
        </p:txBody>
      </p:sp>
      <p:sp>
        <p:nvSpPr>
          <p:cNvPr id="3" name="Title 1"/>
          <p:cNvSpPr txBox="1">
            <a:spLocks/>
          </p:cNvSpPr>
          <p:nvPr/>
        </p:nvSpPr>
        <p:spPr>
          <a:xfrm>
            <a:off x="381000" y="381000"/>
            <a:ext cx="7848600" cy="762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More properties to be used:</a:t>
            </a:r>
            <a:endParaRPr kumimoji="0" lang="en-US" sz="32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extLst>
      <p:ext uri="{BB962C8B-B14F-4D97-AF65-F5344CB8AC3E}">
        <p14:creationId xmlns:p14="http://schemas.microsoft.com/office/powerpoint/2010/main" val="2115736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r="51391" b="39560"/>
          <a:stretch>
            <a:fillRect/>
          </a:stretch>
        </p:blipFill>
        <p:spPr bwMode="auto">
          <a:xfrm>
            <a:off x="838200" y="1447800"/>
            <a:ext cx="6324600" cy="4191000"/>
          </a:xfrm>
          <a:prstGeom prst="rect">
            <a:avLst/>
          </a:prstGeom>
          <a:noFill/>
          <a:ln w="9525">
            <a:noFill/>
            <a:miter lim="800000"/>
            <a:headEnd/>
            <a:tailEnd/>
          </a:ln>
        </p:spPr>
      </p:pic>
    </p:spTree>
    <p:extLst>
      <p:ext uri="{BB962C8B-B14F-4D97-AF65-F5344CB8AC3E}">
        <p14:creationId xmlns:p14="http://schemas.microsoft.com/office/powerpoint/2010/main" val="3984674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r="59590" b="40659"/>
          <a:stretch>
            <a:fillRect/>
          </a:stretch>
        </p:blipFill>
        <p:spPr bwMode="auto">
          <a:xfrm>
            <a:off x="1295400" y="1600200"/>
            <a:ext cx="5257800" cy="4114800"/>
          </a:xfrm>
          <a:prstGeom prst="rect">
            <a:avLst/>
          </a:prstGeom>
          <a:noFill/>
          <a:ln w="9525">
            <a:noFill/>
            <a:miter lim="800000"/>
            <a:headEnd/>
            <a:tailEnd/>
          </a:ln>
        </p:spPr>
      </p:pic>
    </p:spTree>
    <p:extLst>
      <p:ext uri="{BB962C8B-B14F-4D97-AF65-F5344CB8AC3E}">
        <p14:creationId xmlns:p14="http://schemas.microsoft.com/office/powerpoint/2010/main" val="3805761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r="57247" b="40659"/>
          <a:stretch>
            <a:fillRect/>
          </a:stretch>
        </p:blipFill>
        <p:spPr bwMode="auto">
          <a:xfrm>
            <a:off x="990600" y="1295400"/>
            <a:ext cx="5562600" cy="4114800"/>
          </a:xfrm>
          <a:prstGeom prst="rect">
            <a:avLst/>
          </a:prstGeom>
          <a:noFill/>
          <a:ln w="9525">
            <a:noFill/>
            <a:miter lim="800000"/>
            <a:headEnd/>
            <a:tailEnd/>
          </a:ln>
        </p:spPr>
      </p:pic>
    </p:spTree>
    <p:extLst>
      <p:ext uri="{BB962C8B-B14F-4D97-AF65-F5344CB8AC3E}">
        <p14:creationId xmlns:p14="http://schemas.microsoft.com/office/powerpoint/2010/main" val="3651480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r="59590" b="43750"/>
          <a:stretch>
            <a:fillRect/>
          </a:stretch>
        </p:blipFill>
        <p:spPr bwMode="auto">
          <a:xfrm>
            <a:off x="1371600" y="1143000"/>
            <a:ext cx="5257800" cy="4114800"/>
          </a:xfrm>
          <a:prstGeom prst="rect">
            <a:avLst/>
          </a:prstGeom>
          <a:noFill/>
          <a:ln w="9525">
            <a:noFill/>
            <a:miter lim="800000"/>
            <a:headEnd/>
            <a:tailEnd/>
          </a:ln>
        </p:spPr>
      </p:pic>
    </p:spTree>
    <p:extLst>
      <p:ext uri="{BB962C8B-B14F-4D97-AF65-F5344CB8AC3E}">
        <p14:creationId xmlns:p14="http://schemas.microsoft.com/office/powerpoint/2010/main" val="1730216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r="50805" b="37500"/>
          <a:stretch>
            <a:fillRect/>
          </a:stretch>
        </p:blipFill>
        <p:spPr bwMode="auto">
          <a:xfrm>
            <a:off x="914400" y="1066800"/>
            <a:ext cx="6400800" cy="4572000"/>
          </a:xfrm>
          <a:prstGeom prst="rect">
            <a:avLst/>
          </a:prstGeom>
          <a:noFill/>
          <a:ln w="9525">
            <a:noFill/>
            <a:miter lim="800000"/>
            <a:headEnd/>
            <a:tailEnd/>
          </a:ln>
        </p:spPr>
      </p:pic>
    </p:spTree>
    <p:extLst>
      <p:ext uri="{BB962C8B-B14F-4D97-AF65-F5344CB8AC3E}">
        <p14:creationId xmlns:p14="http://schemas.microsoft.com/office/powerpoint/2010/main" val="271840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Confirm button</a:t>
            </a:r>
            <a:endParaRPr lang="en-US" dirty="0"/>
          </a:p>
        </p:txBody>
      </p:sp>
      <p:sp>
        <p:nvSpPr>
          <p:cNvPr id="5" name="Rectangle 4"/>
          <p:cNvSpPr/>
          <p:nvPr/>
        </p:nvSpPr>
        <p:spPr>
          <a:xfrm>
            <a:off x="609600" y="1905000"/>
            <a:ext cx="7162800" cy="2118978"/>
          </a:xfrm>
          <a:prstGeom prst="rect">
            <a:avLst/>
          </a:prstGeom>
        </p:spPr>
        <p:txBody>
          <a:bodyPr wrap="square">
            <a:spAutoFit/>
          </a:bodyPr>
          <a:lstStyle/>
          <a:p>
            <a:pPr>
              <a:lnSpc>
                <a:spcPct val="150000"/>
              </a:lnSpc>
            </a:pPr>
            <a:r>
              <a:rPr lang="en-US" b="1" dirty="0" err="1" smtClean="0">
                <a:solidFill>
                  <a:schemeClr val="accent3">
                    <a:lumMod val="75000"/>
                  </a:schemeClr>
                </a:solidFill>
                <a:effectLst>
                  <a:outerShdw blurRad="38100" dist="38100" dir="2700000" algn="tl">
                    <a:srgbClr val="000000">
                      <a:alpha val="43137"/>
                    </a:srgbClr>
                  </a:outerShdw>
                </a:effectLst>
              </a:rPr>
              <a:t>ConfirmButton</a:t>
            </a:r>
            <a:r>
              <a:rPr lang="en-US" dirty="0" smtClean="0">
                <a:solidFill>
                  <a:schemeClr val="bg2">
                    <a:lumMod val="25000"/>
                  </a:schemeClr>
                </a:solidFill>
                <a:effectLst>
                  <a:outerShdw blurRad="38100" dist="38100" dir="2700000" algn="tl">
                    <a:srgbClr val="000000">
                      <a:alpha val="43137"/>
                    </a:srgbClr>
                  </a:outerShdw>
                </a:effectLst>
              </a:rPr>
              <a:t> is a simple extender that catches clicks on a button (or any instance of a type derived from Button) and displays a message to the user. If the "OK" button is clicked, the button or link functions normally. If not, the click is trapped and the button will not perform its default submit behavior;</a:t>
            </a:r>
            <a:endParaRPr lang="en-US" dirty="0">
              <a:solidFill>
                <a:schemeClr val="bg2">
                  <a:lumMod val="2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p:cNvPicPr>
            <a:picLocks noChangeAspect="1" noChangeArrowheads="1"/>
          </p:cNvPicPr>
          <p:nvPr/>
        </p:nvPicPr>
        <p:blipFill>
          <a:blip r:embed="rId2" cstate="print"/>
          <a:srcRect l="2928" t="10417" r="38507" b="40625"/>
          <a:stretch>
            <a:fillRect/>
          </a:stretch>
        </p:blipFill>
        <p:spPr bwMode="auto">
          <a:xfrm>
            <a:off x="381000" y="2971800"/>
            <a:ext cx="7620000" cy="3581400"/>
          </a:xfrm>
          <a:prstGeom prst="rect">
            <a:avLst/>
          </a:prstGeom>
          <a:noFill/>
          <a:ln w="9525">
            <a:noFill/>
            <a:miter lim="800000"/>
            <a:headEnd/>
            <a:tailEnd/>
          </a:ln>
        </p:spPr>
      </p:pic>
      <p:sp>
        <p:nvSpPr>
          <p:cNvPr id="4" name="Rectangle 3"/>
          <p:cNvSpPr/>
          <p:nvPr/>
        </p:nvSpPr>
        <p:spPr>
          <a:xfrm>
            <a:off x="457200" y="1905000"/>
            <a:ext cx="7315200" cy="646331"/>
          </a:xfrm>
          <a:prstGeom prst="rect">
            <a:avLst/>
          </a:prstGeom>
        </p:spPr>
        <p:txBody>
          <a:bodyPr wrap="square">
            <a:spAutoFit/>
          </a:bodyPr>
          <a:lstStyle/>
          <a:p>
            <a:r>
              <a:rPr lang="en-US" b="1" dirty="0" smtClean="0">
                <a:solidFill>
                  <a:schemeClr val="bg2">
                    <a:lumMod val="50000"/>
                  </a:schemeClr>
                </a:solidFill>
                <a:effectLst>
                  <a:outerShdw blurRad="38100" dist="38100" dir="2700000" algn="tl">
                    <a:srgbClr val="000000">
                      <a:alpha val="43137"/>
                    </a:srgbClr>
                  </a:outerShdw>
                </a:effectLst>
              </a:rPr>
              <a:t>First you need to add a reference to your </a:t>
            </a:r>
            <a:r>
              <a:rPr lang="en-US" b="1" dirty="0" err="1" smtClean="0">
                <a:solidFill>
                  <a:schemeClr val="bg2">
                    <a:lumMod val="50000"/>
                  </a:schemeClr>
                </a:solidFill>
                <a:effectLst>
                  <a:outerShdw blurRad="38100" dist="38100" dir="2700000" algn="tl">
                    <a:srgbClr val="000000">
                      <a:alpha val="43137"/>
                    </a:srgbClr>
                  </a:outerShdw>
                </a:effectLst>
              </a:rPr>
              <a:t>AjaxControlKit</a:t>
            </a:r>
            <a:r>
              <a:rPr lang="en-US" b="1" dirty="0" smtClean="0">
                <a:solidFill>
                  <a:schemeClr val="bg2">
                    <a:lumMod val="50000"/>
                  </a:schemeClr>
                </a:solidFill>
                <a:effectLst>
                  <a:outerShdw blurRad="38100" dist="38100" dir="2700000" algn="tl">
                    <a:srgbClr val="000000">
                      <a:alpha val="43137"/>
                    </a:srgbClr>
                  </a:outerShdw>
                </a:effectLst>
              </a:rPr>
              <a:t> in your project</a:t>
            </a:r>
            <a:endParaRPr lang="en-US" b="1" dirty="0">
              <a:solidFill>
                <a:schemeClr val="bg2">
                  <a:lumMod val="50000"/>
                </a:schemeClr>
              </a:solidFill>
              <a:effectLst>
                <a:outerShdw blurRad="38100" dist="38100" dir="2700000" algn="tl">
                  <a:srgbClr val="000000">
                    <a:alpha val="43137"/>
                  </a:srgbClr>
                </a:outerShdw>
              </a:effectLst>
            </a:endParaRPr>
          </a:p>
        </p:txBody>
      </p:sp>
      <p:sp>
        <p:nvSpPr>
          <p:cNvPr id="5" name="Rectangle 4"/>
          <p:cNvSpPr/>
          <p:nvPr/>
        </p:nvSpPr>
        <p:spPr>
          <a:xfrm>
            <a:off x="762000" y="4267200"/>
            <a:ext cx="6629400" cy="1219200"/>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Rectangle 5"/>
          <p:cNvSpPr/>
          <p:nvPr/>
        </p:nvSpPr>
        <p:spPr>
          <a:xfrm>
            <a:off x="3505200" y="3124200"/>
            <a:ext cx="838200" cy="304800"/>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8" name="Straight Arrow Connector 7"/>
          <p:cNvCxnSpPr/>
          <p:nvPr/>
        </p:nvCxnSpPr>
        <p:spPr>
          <a:xfrm flipH="1">
            <a:off x="4419600" y="3276600"/>
            <a:ext cx="685800" cy="0"/>
          </a:xfrm>
          <a:prstGeom prst="straightConnector1">
            <a:avLst/>
          </a:prstGeom>
          <a:ln>
            <a:solidFill>
              <a:srgbClr val="FF0000"/>
            </a:solidFill>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990600"/>
            <a:ext cx="7391400" cy="707886"/>
          </a:xfrm>
          <a:prstGeom prst="rect">
            <a:avLst/>
          </a:prstGeom>
          <a:noFill/>
        </p:spPr>
        <p:txBody>
          <a:bodyPr wrap="square" rtlCol="0">
            <a:spAutoFit/>
          </a:bodyPr>
          <a:lstStyle/>
          <a:p>
            <a:r>
              <a:rPr lang="en-US" sz="2000" b="1" dirty="0" smtClean="0">
                <a:solidFill>
                  <a:schemeClr val="bg2">
                    <a:lumMod val="25000"/>
                  </a:schemeClr>
                </a:solidFill>
                <a:effectLst>
                  <a:outerShdw blurRad="38100" dist="38100" dir="2700000" algn="tl">
                    <a:srgbClr val="000000">
                      <a:alpha val="43137"/>
                    </a:srgbClr>
                  </a:outerShdw>
                </a:effectLst>
              </a:rPr>
              <a:t>First: Add a ToolkitScriptManager from Toolbar&gt; AJAX Control Toolkit</a:t>
            </a:r>
            <a:endParaRPr lang="en-US" sz="2000" b="1" dirty="0">
              <a:solidFill>
                <a:schemeClr val="bg2">
                  <a:lumMod val="25000"/>
                </a:schemeClr>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754" t="35855" r="38045" b="54277"/>
          <a:stretch/>
        </p:blipFill>
        <p:spPr bwMode="auto">
          <a:xfrm>
            <a:off x="762000" y="2590800"/>
            <a:ext cx="62484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990600"/>
            <a:ext cx="7391400" cy="400110"/>
          </a:xfrm>
          <a:prstGeom prst="rect">
            <a:avLst/>
          </a:prstGeom>
          <a:noFill/>
        </p:spPr>
        <p:txBody>
          <a:bodyPr wrap="square" rtlCol="0">
            <a:spAutoFit/>
          </a:bodyPr>
          <a:lstStyle/>
          <a:p>
            <a:r>
              <a:rPr lang="en-US" sz="2000" b="1" dirty="0" smtClean="0">
                <a:solidFill>
                  <a:schemeClr val="bg2">
                    <a:lumMod val="25000"/>
                  </a:schemeClr>
                </a:solidFill>
                <a:effectLst>
                  <a:outerShdw blurRad="38100" dist="38100" dir="2700000" algn="tl">
                    <a:srgbClr val="000000">
                      <a:alpha val="43137"/>
                    </a:srgbClr>
                  </a:outerShdw>
                </a:effectLst>
              </a:rPr>
              <a:t>Second: Add the control (Button or link ) </a:t>
            </a:r>
            <a:endParaRPr lang="en-US" sz="2000" b="1" dirty="0">
              <a:solidFill>
                <a:schemeClr val="bg2">
                  <a:lumMod val="25000"/>
                </a:schemeClr>
              </a:solidFill>
              <a:effectLst>
                <a:outerShdw blurRad="38100" dist="38100" dir="2700000" algn="tl">
                  <a:srgbClr val="000000">
                    <a:alpha val="43137"/>
                  </a:srgbClr>
                </a:outerShdw>
              </a:effectLst>
            </a:endParaRPr>
          </a:p>
        </p:txBody>
      </p:sp>
      <p:pic>
        <p:nvPicPr>
          <p:cNvPr id="3074" name="Picture 2"/>
          <p:cNvPicPr>
            <a:picLocks noChangeAspect="1" noChangeArrowheads="1"/>
          </p:cNvPicPr>
          <p:nvPr/>
        </p:nvPicPr>
        <p:blipFill>
          <a:blip r:embed="rId2" cstate="print"/>
          <a:srcRect l="2929" t="31869" r="46120" b="28572"/>
          <a:stretch>
            <a:fillRect/>
          </a:stretch>
        </p:blipFill>
        <p:spPr bwMode="auto">
          <a:xfrm>
            <a:off x="381000" y="2209800"/>
            <a:ext cx="6629400" cy="2743200"/>
          </a:xfrm>
          <a:prstGeom prst="rect">
            <a:avLst/>
          </a:prstGeom>
          <a:noFill/>
          <a:ln w="9525">
            <a:noFill/>
            <a:miter lim="800000"/>
            <a:headEnd/>
            <a:tailEnd/>
          </a:ln>
        </p:spPr>
      </p:pic>
      <p:sp>
        <p:nvSpPr>
          <p:cNvPr id="5" name="Rectangle 4"/>
          <p:cNvSpPr/>
          <p:nvPr/>
        </p:nvSpPr>
        <p:spPr>
          <a:xfrm>
            <a:off x="685800" y="2895600"/>
            <a:ext cx="5105400" cy="609600"/>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990600"/>
            <a:ext cx="7391400" cy="400110"/>
          </a:xfrm>
          <a:prstGeom prst="rect">
            <a:avLst/>
          </a:prstGeom>
          <a:noFill/>
        </p:spPr>
        <p:txBody>
          <a:bodyPr wrap="square" rtlCol="0">
            <a:spAutoFit/>
          </a:bodyPr>
          <a:lstStyle/>
          <a:p>
            <a:r>
              <a:rPr lang="en-US" sz="2000" b="1" dirty="0" smtClean="0">
                <a:solidFill>
                  <a:schemeClr val="bg2">
                    <a:lumMod val="25000"/>
                  </a:schemeClr>
                </a:solidFill>
                <a:effectLst>
                  <a:outerShdw blurRad="38100" dist="38100" dir="2700000" algn="tl">
                    <a:srgbClr val="000000">
                      <a:alpha val="43137"/>
                    </a:srgbClr>
                  </a:outerShdw>
                </a:effectLst>
              </a:rPr>
              <a:t>Third: Add the AJAX </a:t>
            </a:r>
            <a:r>
              <a:rPr lang="en-US" sz="2000" b="1" dirty="0" err="1" smtClean="0">
                <a:solidFill>
                  <a:schemeClr val="bg2">
                    <a:lumMod val="25000"/>
                  </a:schemeClr>
                </a:solidFill>
                <a:effectLst>
                  <a:outerShdw blurRad="38100" dist="38100" dir="2700000" algn="tl">
                    <a:srgbClr val="000000">
                      <a:alpha val="43137"/>
                    </a:srgbClr>
                  </a:outerShdw>
                </a:effectLst>
              </a:rPr>
              <a:t>ConfirmButtonExtender</a:t>
            </a:r>
            <a:endParaRPr lang="en-US" sz="2000" b="1" dirty="0">
              <a:solidFill>
                <a:schemeClr val="bg2">
                  <a:lumMod val="25000"/>
                </a:schemeClr>
              </a:solidFill>
              <a:effectLst>
                <a:outerShdw blurRad="38100" dist="38100" dir="2700000" algn="tl">
                  <a:srgbClr val="000000">
                    <a:alpha val="43137"/>
                  </a:srgbClr>
                </a:outerShdw>
              </a:effectLst>
            </a:endParaRPr>
          </a:p>
        </p:txBody>
      </p:sp>
      <p:pic>
        <p:nvPicPr>
          <p:cNvPr id="4098" name="Picture 2"/>
          <p:cNvPicPr>
            <a:picLocks noChangeAspect="1" noChangeArrowheads="1"/>
          </p:cNvPicPr>
          <p:nvPr/>
        </p:nvPicPr>
        <p:blipFill>
          <a:blip r:embed="rId2" cstate="print"/>
          <a:srcRect l="3514" t="25275" r="40263" b="36264"/>
          <a:stretch>
            <a:fillRect/>
          </a:stretch>
        </p:blipFill>
        <p:spPr bwMode="auto">
          <a:xfrm>
            <a:off x="381000" y="2286000"/>
            <a:ext cx="7315200" cy="2667000"/>
          </a:xfrm>
          <a:prstGeom prst="rect">
            <a:avLst/>
          </a:prstGeom>
          <a:noFill/>
          <a:ln w="9525">
            <a:noFill/>
            <a:miter lim="800000"/>
            <a:headEnd/>
            <a:tailEnd/>
          </a:ln>
        </p:spPr>
      </p:pic>
      <p:sp>
        <p:nvSpPr>
          <p:cNvPr id="5" name="Rectangle 4"/>
          <p:cNvSpPr/>
          <p:nvPr/>
        </p:nvSpPr>
        <p:spPr>
          <a:xfrm>
            <a:off x="609600" y="3276600"/>
            <a:ext cx="5334000" cy="685800"/>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TextBox 5"/>
          <p:cNvSpPr txBox="1"/>
          <p:nvPr/>
        </p:nvSpPr>
        <p:spPr>
          <a:xfrm>
            <a:off x="609600" y="5562600"/>
            <a:ext cx="7391400" cy="400110"/>
          </a:xfrm>
          <a:prstGeom prst="rect">
            <a:avLst/>
          </a:prstGeom>
          <a:noFill/>
        </p:spPr>
        <p:txBody>
          <a:bodyPr wrap="square" rtlCol="0">
            <a:spAutoFit/>
          </a:bodyPr>
          <a:lstStyle/>
          <a:p>
            <a:r>
              <a:rPr lang="en-US" sz="2000" b="1" dirty="0" smtClean="0">
                <a:solidFill>
                  <a:schemeClr val="accent3">
                    <a:lumMod val="75000"/>
                  </a:schemeClr>
                </a:solidFill>
                <a:effectLst>
                  <a:outerShdw blurRad="38100" dist="38100" dir="2700000" algn="tl">
                    <a:srgbClr val="000000">
                      <a:alpha val="43137"/>
                    </a:srgbClr>
                  </a:outerShdw>
                </a:effectLst>
              </a:rPr>
              <a:t>Don’t forget to add </a:t>
            </a:r>
            <a:r>
              <a:rPr lang="en-US" sz="2000" b="1" dirty="0" err="1" smtClean="0">
                <a:solidFill>
                  <a:schemeClr val="accent3">
                    <a:lumMod val="75000"/>
                  </a:schemeClr>
                </a:solidFill>
                <a:effectLst>
                  <a:outerShdw blurRad="38100" dist="38100" dir="2700000" algn="tl">
                    <a:srgbClr val="000000">
                      <a:alpha val="43137"/>
                    </a:srgbClr>
                  </a:outerShdw>
                </a:effectLst>
              </a:rPr>
              <a:t>TargetControlID</a:t>
            </a:r>
            <a:endParaRPr lang="en-US" sz="2000" b="1" dirty="0">
              <a:solidFill>
                <a:schemeClr val="accent3">
                  <a:lumMod val="75000"/>
                </a:schemeClr>
              </a:solidFill>
              <a:effectLst>
                <a:outerShdw blurRad="38100" dist="38100" dir="2700000" algn="tl">
                  <a:srgbClr val="000000">
                    <a:alpha val="43137"/>
                  </a:srgbClr>
                </a:outerShdw>
              </a:effectLst>
            </a:endParaRPr>
          </a:p>
        </p:txBody>
      </p:sp>
      <p:cxnSp>
        <p:nvCxnSpPr>
          <p:cNvPr id="7" name="Straight Arrow Connector 6"/>
          <p:cNvCxnSpPr/>
          <p:nvPr/>
        </p:nvCxnSpPr>
        <p:spPr>
          <a:xfrm flipV="1">
            <a:off x="3048000" y="3733800"/>
            <a:ext cx="0" cy="1828800"/>
          </a:xfrm>
          <a:prstGeom prst="straightConnector1">
            <a:avLst/>
          </a:prstGeom>
          <a:ln>
            <a:solidFill>
              <a:srgbClr val="FF0000"/>
            </a:solidFill>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t="2083" r="59004" b="32292"/>
          <a:stretch>
            <a:fillRect/>
          </a:stretch>
        </p:blipFill>
        <p:spPr bwMode="auto">
          <a:xfrm>
            <a:off x="1066800" y="914400"/>
            <a:ext cx="5334000" cy="4800600"/>
          </a:xfrm>
          <a:prstGeom prst="rect">
            <a:avLst/>
          </a:prstGeom>
          <a:noFill/>
          <a:ln w="9525">
            <a:noFill/>
            <a:miter lim="800000"/>
            <a:headEnd/>
            <a:tailEnd/>
          </a:ln>
        </p:spPr>
      </p:pic>
      <p:sp>
        <p:nvSpPr>
          <p:cNvPr id="4" name="Rectangle 3"/>
          <p:cNvSpPr/>
          <p:nvPr/>
        </p:nvSpPr>
        <p:spPr>
          <a:xfrm>
            <a:off x="2743200" y="3733800"/>
            <a:ext cx="2514600" cy="1752600"/>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Rectangle 4"/>
          <p:cNvSpPr/>
          <p:nvPr/>
        </p:nvSpPr>
        <p:spPr>
          <a:xfrm>
            <a:off x="1143000" y="3886200"/>
            <a:ext cx="1447800" cy="228600"/>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6" name="Straight Arrow Connector 5"/>
          <p:cNvCxnSpPr/>
          <p:nvPr/>
        </p:nvCxnSpPr>
        <p:spPr>
          <a:xfrm>
            <a:off x="1676400" y="4800600"/>
            <a:ext cx="1066800" cy="0"/>
          </a:xfrm>
          <a:prstGeom prst="straightConnector1">
            <a:avLst/>
          </a:prstGeom>
          <a:ln>
            <a:solidFill>
              <a:srgbClr val="FF0000"/>
            </a:solidFill>
            <a:tailEnd type="arrow"/>
          </a:ln>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1676400" y="4267200"/>
            <a:ext cx="0" cy="533400"/>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7000" y="533400"/>
            <a:ext cx="6477000" cy="2868168"/>
          </a:xfrm>
        </p:spPr>
        <p:txBody>
          <a:bodyPr/>
          <a:lstStyle/>
          <a:p>
            <a:pPr algn="l"/>
            <a:r>
              <a:rPr lang="en-US" dirty="0" smtClean="0"/>
              <a:t>AJAX Password Strength Extender</a:t>
            </a:r>
            <a:endParaRPr lang="en-US" dirty="0"/>
          </a:p>
        </p:txBody>
      </p:sp>
      <p:sp>
        <p:nvSpPr>
          <p:cNvPr id="3" name="Subtitle 2"/>
          <p:cNvSpPr>
            <a:spLocks noGrp="1"/>
          </p:cNvSpPr>
          <p:nvPr>
            <p:ph type="subTitle" idx="1"/>
          </p:nvPr>
        </p:nvSpPr>
        <p:spPr/>
        <p:txBody>
          <a:bodyPr/>
          <a:lstStyle/>
          <a:p>
            <a:r>
              <a:rPr lang="en-US" dirty="0" smtClean="0"/>
              <a:t>Rehab </a:t>
            </a:r>
            <a:r>
              <a:rPr lang="en-US" dirty="0" err="1" smtClean="0"/>
              <a:t>AlFallaj</a:t>
            </a:r>
            <a:endParaRPr lang="en-US" dirty="0"/>
          </a:p>
        </p:txBody>
      </p:sp>
    </p:spTree>
    <p:extLst>
      <p:ext uri="{BB962C8B-B14F-4D97-AF65-F5344CB8AC3E}">
        <p14:creationId xmlns:p14="http://schemas.microsoft.com/office/powerpoint/2010/main" val="495107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371600"/>
            <a:ext cx="7772400" cy="5078313"/>
          </a:xfrm>
          <a:prstGeom prst="rect">
            <a:avLst/>
          </a:prstGeom>
        </p:spPr>
        <p:txBody>
          <a:bodyPr wrap="square">
            <a:spAutoFit/>
          </a:bodyPr>
          <a:lstStyle/>
          <a:p>
            <a:r>
              <a:rPr lang="en-US" b="1" dirty="0" err="1" smtClean="0">
                <a:solidFill>
                  <a:schemeClr val="tx2">
                    <a:lumMod val="75000"/>
                  </a:schemeClr>
                </a:solidFill>
              </a:rPr>
              <a:t>PasswordStrength</a:t>
            </a:r>
            <a:r>
              <a:rPr lang="en-US" b="1" dirty="0" smtClean="0">
                <a:solidFill>
                  <a:schemeClr val="tx2">
                    <a:lumMod val="75000"/>
                  </a:schemeClr>
                </a:solidFill>
              </a:rPr>
              <a:t> is an ASP.NET AJAX extender that can be attached to an ASP.NET </a:t>
            </a:r>
            <a:r>
              <a:rPr lang="en-US" b="1" dirty="0" err="1" smtClean="0">
                <a:solidFill>
                  <a:schemeClr val="tx2">
                    <a:lumMod val="75000"/>
                  </a:schemeClr>
                </a:solidFill>
              </a:rPr>
              <a:t>TextBox</a:t>
            </a:r>
            <a:r>
              <a:rPr lang="en-US" b="1" dirty="0" smtClean="0">
                <a:solidFill>
                  <a:schemeClr val="tx2">
                    <a:lumMod val="75000"/>
                  </a:schemeClr>
                </a:solidFill>
              </a:rPr>
              <a:t> control used for the entry of passwords. The </a:t>
            </a:r>
            <a:r>
              <a:rPr lang="en-US" b="1" dirty="0" err="1" smtClean="0">
                <a:solidFill>
                  <a:schemeClr val="tx2">
                    <a:lumMod val="75000"/>
                  </a:schemeClr>
                </a:solidFill>
              </a:rPr>
              <a:t>PasswordStrength</a:t>
            </a:r>
            <a:r>
              <a:rPr lang="en-US" b="1" dirty="0" smtClean="0">
                <a:solidFill>
                  <a:schemeClr val="tx2">
                    <a:lumMod val="75000"/>
                  </a:schemeClr>
                </a:solidFill>
              </a:rPr>
              <a:t> extender shows the strength of the password in the </a:t>
            </a:r>
            <a:r>
              <a:rPr lang="en-US" b="1" dirty="0" err="1" smtClean="0">
                <a:solidFill>
                  <a:schemeClr val="tx2">
                    <a:lumMod val="75000"/>
                  </a:schemeClr>
                </a:solidFill>
              </a:rPr>
              <a:t>TextBox</a:t>
            </a:r>
            <a:r>
              <a:rPr lang="en-US" b="1" dirty="0" smtClean="0">
                <a:solidFill>
                  <a:schemeClr val="tx2">
                    <a:lumMod val="75000"/>
                  </a:schemeClr>
                </a:solidFill>
              </a:rPr>
              <a:t> and updates itself as the user types the password. The indicator can display the strength of the password as a text message or with a progress bar indicator. The styling and position of both types of indicators is configurable. The required strength of the password is also configurable, allowing the page author to tailor the password strength requirements to their needs. The text messages that describe the current strength of the password can also be configured and their default values have localization support built-in. The second and third extenders' strings are being pulled from Toolkit resources files.</a:t>
            </a:r>
          </a:p>
          <a:p>
            <a:endParaRPr lang="en-US" b="1" dirty="0" smtClean="0">
              <a:solidFill>
                <a:schemeClr val="tx2">
                  <a:lumMod val="75000"/>
                </a:schemeClr>
              </a:solidFill>
            </a:endParaRPr>
          </a:p>
          <a:p>
            <a:r>
              <a:rPr lang="en-US" b="1" dirty="0" smtClean="0">
                <a:solidFill>
                  <a:schemeClr val="tx2">
                    <a:lumMod val="75000"/>
                  </a:schemeClr>
                </a:solidFill>
              </a:rPr>
              <a:t>A help indicator can be used to provide explicit instructions about what changes are required to achieve a strong password. The indicator is displayed when the user begins typing into the </a:t>
            </a:r>
            <a:r>
              <a:rPr lang="en-US" b="1" dirty="0" err="1" smtClean="0">
                <a:solidFill>
                  <a:schemeClr val="tx2">
                    <a:lumMod val="75000"/>
                  </a:schemeClr>
                </a:solidFill>
              </a:rPr>
              <a:t>TextBox</a:t>
            </a:r>
            <a:r>
              <a:rPr lang="en-US" b="1" dirty="0" smtClean="0">
                <a:solidFill>
                  <a:schemeClr val="tx2">
                    <a:lumMod val="75000"/>
                  </a:schemeClr>
                </a:solidFill>
              </a:rPr>
              <a:t> and is hidden from view once the </a:t>
            </a:r>
            <a:r>
              <a:rPr lang="en-US" b="1" dirty="0" err="1" smtClean="0">
                <a:solidFill>
                  <a:schemeClr val="tx2">
                    <a:lumMod val="75000"/>
                  </a:schemeClr>
                </a:solidFill>
              </a:rPr>
              <a:t>TextBox</a:t>
            </a:r>
            <a:r>
              <a:rPr lang="en-US" b="1" dirty="0" smtClean="0">
                <a:solidFill>
                  <a:schemeClr val="tx2">
                    <a:lumMod val="75000"/>
                  </a:schemeClr>
                </a:solidFill>
              </a:rPr>
              <a:t> loses focus.</a:t>
            </a:r>
            <a:endParaRPr lang="en-US" b="1" dirty="0">
              <a:solidFill>
                <a:schemeClr val="tx2">
                  <a:lumMod val="75000"/>
                </a:schemeClr>
              </a:solidFill>
            </a:endParaRPr>
          </a:p>
        </p:txBody>
      </p:sp>
      <p:sp>
        <p:nvSpPr>
          <p:cNvPr id="5" name="Title 1"/>
          <p:cNvSpPr txBox="1">
            <a:spLocks/>
          </p:cNvSpPr>
          <p:nvPr/>
        </p:nvSpPr>
        <p:spPr>
          <a:xfrm>
            <a:off x="381000" y="381000"/>
            <a:ext cx="7848600" cy="762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AJAX Password Strength Extender</a:t>
            </a:r>
            <a:endParaRPr kumimoji="0" lang="en-US" sz="32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extLst>
      <p:ext uri="{BB962C8B-B14F-4D97-AF65-F5344CB8AC3E}">
        <p14:creationId xmlns:p14="http://schemas.microsoft.com/office/powerpoint/2010/main" val="23912360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E68707B76FA24E93AA321CAF273D4C" ma:contentTypeVersion="0" ma:contentTypeDescription="Create a new document." ma:contentTypeScope="" ma:versionID="68139b709b93ce19e3d752b0c6e10ca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3AB5DE-3A9E-4B47-B195-057F9807B5AC}"/>
</file>

<file path=customXml/itemProps2.xml><?xml version="1.0" encoding="utf-8"?>
<ds:datastoreItem xmlns:ds="http://schemas.openxmlformats.org/officeDocument/2006/customXml" ds:itemID="{2E2206CB-C13E-40F0-8DA8-1A16FAF76A00}"/>
</file>

<file path=customXml/itemProps3.xml><?xml version="1.0" encoding="utf-8"?>
<ds:datastoreItem xmlns:ds="http://schemas.openxmlformats.org/officeDocument/2006/customXml" ds:itemID="{D79CA96A-9CC2-4A3B-B890-92BAB6C6BBC7}"/>
</file>

<file path=docProps/app.xml><?xml version="1.0" encoding="utf-8"?>
<Properties xmlns="http://schemas.openxmlformats.org/officeDocument/2006/extended-properties" xmlns:vt="http://schemas.openxmlformats.org/officeDocument/2006/docPropsVTypes">
  <Template>Opulent</Template>
  <TotalTime>170</TotalTime>
  <Words>522</Words>
  <Application>Microsoft Office PowerPoint</Application>
  <PresentationFormat>On-screen Show (4:3)</PresentationFormat>
  <Paragraphs>38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Opulent</vt:lpstr>
      <vt:lpstr>AJAX Confirm Button Extender</vt:lpstr>
      <vt:lpstr>Confirm button</vt:lpstr>
      <vt:lpstr>PowerPoint Presentation</vt:lpstr>
      <vt:lpstr>PowerPoint Presentation</vt:lpstr>
      <vt:lpstr>PowerPoint Presentation</vt:lpstr>
      <vt:lpstr>PowerPoint Presentation</vt:lpstr>
      <vt:lpstr>PowerPoint Presentation</vt:lpstr>
      <vt:lpstr>AJAX Password Strength Extender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AJAX Confirm Bottom Extender</dc:title>
  <dc:creator>Rehab</dc:creator>
  <cp:lastModifiedBy>Sony</cp:lastModifiedBy>
  <cp:revision>17</cp:revision>
  <dcterms:created xsi:type="dcterms:W3CDTF">2012-11-25T17:21:37Z</dcterms:created>
  <dcterms:modified xsi:type="dcterms:W3CDTF">2014-11-22T17:18:18Z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0x01010066E68707B76FA24E93AA321CAF273D4C</vt:lpwstr>
  </property>
</Properties>
</file>