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38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34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0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7.xml" ContentType="application/vnd.openxmlformats-officedocument.presentationml.slide+xml"/>
  <Override PartName="/ppt/slides/slide29.xml" ContentType="application/vnd.openxmlformats-officedocument.presentationml.slide+xml"/>
  <Override PartName="/ppt/slides/slide26.xml" ContentType="application/vnd.openxmlformats-officedocument.presentationml.slide+xml"/>
  <Override PartName="/ppt/slides/slide28.xml" ContentType="application/vnd.openxmlformats-officedocument.presentationml.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40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3" r:id="rId1"/>
    <p:sldMasterId id="2147483735" r:id="rId2"/>
    <p:sldMasterId id="2147483885" r:id="rId3"/>
  </p:sldMasterIdLst>
  <p:notesMasterIdLst>
    <p:notesMasterId r:id="rId44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5" r:id="rId27"/>
    <p:sldId id="286" r:id="rId28"/>
    <p:sldId id="287" r:id="rId29"/>
    <p:sldId id="288" r:id="rId30"/>
    <p:sldId id="289" r:id="rId31"/>
    <p:sldId id="290" r:id="rId32"/>
    <p:sldId id="264" r:id="rId33"/>
    <p:sldId id="265" r:id="rId34"/>
    <p:sldId id="266" r:id="rId35"/>
    <p:sldId id="267" r:id="rId36"/>
    <p:sldId id="268" r:id="rId37"/>
    <p:sldId id="270" r:id="rId38"/>
    <p:sldId id="271" r:id="rId39"/>
    <p:sldId id="272" r:id="rId40"/>
    <p:sldId id="273" r:id="rId41"/>
    <p:sldId id="274" r:id="rId42"/>
    <p:sldId id="27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65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1422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customXml" Target="../customXml/item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51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C82E45-40D8-4DCF-9176-A1570D4CADB6}" type="datetimeFigureOut">
              <a:rPr lang="en-US" smtClean="0"/>
              <a:t>1/30/2016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D4DF9F-ED70-4233-BC37-941D044E97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89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034988-36DD-4D34-B1CE-37AB851117A5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013" y="4306550"/>
            <a:ext cx="5988326" cy="4183193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 b="1" dirty="0" smtClean="0"/>
              <a:t>Cisco Networking Academy program</a:t>
            </a:r>
          </a:p>
          <a:p>
            <a:pPr eaLnBrk="1" hangingPunct="1">
              <a:buFontTx/>
              <a:buNone/>
            </a:pPr>
            <a:r>
              <a:rPr lang="en-US" b="1" dirty="0" smtClean="0"/>
              <a:t>Connecting Networks</a:t>
            </a:r>
          </a:p>
          <a:p>
            <a:pPr>
              <a:buFontTx/>
              <a:buNone/>
            </a:pPr>
            <a:r>
              <a:rPr lang="en-US" sz="1300" b="1" dirty="0"/>
              <a:t>Chapter 2: </a:t>
            </a:r>
            <a:r>
              <a:rPr lang="en-US" sz="1400" b="1" dirty="0">
                <a:solidFill>
                  <a:srgbClr val="FFFFFF"/>
                </a:solidFill>
                <a:latin typeface="Arial"/>
              </a:rPr>
              <a:t>Connecting to the WAN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1384974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4DF9F-ED70-4233-BC37-941D044E97D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040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4DF9F-ED70-4233-BC37-941D044E97D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219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4DF9F-ED70-4233-BC37-941D044E97D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893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D4DF9F-ED70-4233-BC37-941D044E97D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84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3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65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846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88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87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93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71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5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618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772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714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956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651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594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146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ar-SA" dirty="0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6047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152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4887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7841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032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0704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10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148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6284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888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صورة بانورامي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385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لعنوان و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081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اقتباس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ar-SA" smtClean="0"/>
              <a:t>انقر لتحرير أنماط النص الرئيسي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643352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بطاقة اس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29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635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أعمدة صو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961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557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69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74455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371600"/>
            <a:ext cx="43434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3434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620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281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389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8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492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ar-SA" smtClean="0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69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8000">
              <a:srgbClr val="77B39A"/>
            </a:gs>
            <a:gs pos="27000">
              <a:srgbClr val="7CB69E"/>
            </a:gs>
            <a:gs pos="22000">
              <a:srgbClr val="86BCA6"/>
            </a:gs>
            <a:gs pos="7000">
              <a:srgbClr val="9AC7B5"/>
            </a:gs>
            <a:gs pos="0">
              <a:schemeClr val="accent4">
                <a:lumMod val="40000"/>
                <a:lumOff val="60000"/>
              </a:schemeClr>
            </a:gs>
            <a:gs pos="62000">
              <a:schemeClr val="accent4">
                <a:lumMod val="95000"/>
                <a:lumOff val="5000"/>
              </a:schemeClr>
            </a:gs>
            <a:gs pos="100000">
              <a:srgbClr val="24656A"/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dirty="0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dirty="0" smtClean="0"/>
              <a:t>انقر لتحرير أنماط النص الرئيسي</a:t>
            </a:r>
          </a:p>
          <a:p>
            <a:pPr lvl="1"/>
            <a:r>
              <a:rPr lang="ar-SA" dirty="0" smtClean="0"/>
              <a:t>المستوى الثاني</a:t>
            </a:r>
          </a:p>
          <a:p>
            <a:pPr lvl="2"/>
            <a:r>
              <a:rPr lang="ar-SA" dirty="0" smtClean="0"/>
              <a:t>المستوى الثالث</a:t>
            </a:r>
          </a:p>
          <a:p>
            <a:pPr lvl="3"/>
            <a:r>
              <a:rPr lang="ar-SA" dirty="0" smtClean="0"/>
              <a:t>المستوى الرابع</a:t>
            </a:r>
          </a:p>
          <a:p>
            <a:pPr lvl="4"/>
            <a:r>
              <a:rPr lang="ar-SA" dirty="0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654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48000">
              <a:srgbClr val="77B39A"/>
            </a:gs>
            <a:gs pos="27000">
              <a:srgbClr val="7CB69E"/>
            </a:gs>
            <a:gs pos="22000">
              <a:srgbClr val="86BCA6"/>
            </a:gs>
            <a:gs pos="7000">
              <a:srgbClr val="9AC7B5"/>
            </a:gs>
            <a:gs pos="0">
              <a:schemeClr val="accent4">
                <a:lumMod val="40000"/>
                <a:lumOff val="60000"/>
              </a:schemeClr>
            </a:gs>
            <a:gs pos="62000">
              <a:schemeClr val="accent4">
                <a:lumMod val="95000"/>
                <a:lumOff val="5000"/>
              </a:schemeClr>
            </a:gs>
            <a:gs pos="100000">
              <a:srgbClr val="24656A"/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7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l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rgbClr val="77B39A"/>
            </a:gs>
            <a:gs pos="27000">
              <a:srgbClr val="7CB69E"/>
            </a:gs>
            <a:gs pos="22000">
              <a:srgbClr val="86BCA6"/>
            </a:gs>
            <a:gs pos="7000">
              <a:srgbClr val="9AC7B5"/>
            </a:gs>
            <a:gs pos="0">
              <a:schemeClr val="accent4">
                <a:lumMod val="40000"/>
                <a:lumOff val="60000"/>
              </a:schemeClr>
            </a:gs>
            <a:gs pos="62000">
              <a:schemeClr val="accent4">
                <a:lumMod val="95000"/>
                <a:lumOff val="5000"/>
              </a:schemeClr>
            </a:gs>
            <a:gs pos="100000">
              <a:srgbClr val="24656A"/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ar-SA" dirty="0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dirty="0" smtClean="0"/>
              <a:t>انقر لتحرير أنماط النص الرئيسي</a:t>
            </a:r>
          </a:p>
          <a:p>
            <a:pPr lvl="1"/>
            <a:r>
              <a:rPr lang="ar-SA" dirty="0" smtClean="0"/>
              <a:t>المستوى الثاني</a:t>
            </a:r>
          </a:p>
          <a:p>
            <a:pPr lvl="2"/>
            <a:r>
              <a:rPr lang="ar-SA" dirty="0" smtClean="0"/>
              <a:t>المستوى الثالث</a:t>
            </a:r>
          </a:p>
          <a:p>
            <a:pPr lvl="3"/>
            <a:r>
              <a:rPr lang="ar-SA" dirty="0" smtClean="0"/>
              <a:t>المستوى الرابع</a:t>
            </a:r>
          </a:p>
          <a:p>
            <a:pPr lvl="4"/>
            <a:r>
              <a:rPr lang="ar-SA" dirty="0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822F9-C57A-4751-B00C-83DE62342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1178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  <p:sldLayoutId id="2147483900" r:id="rId15"/>
    <p:sldLayoutId id="2147483901" r:id="rId16"/>
    <p:sldLayoutId id="2147483902" r:id="rId17"/>
    <p:sldLayoutId id="2147483903" r:id="rId18"/>
  </p:sldLayoutIdLst>
  <p:hf hdr="0" ftr="0" dt="0"/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r" defTabSz="457207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r" defTabSz="457207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Lecture </a:t>
            </a:r>
            <a:r>
              <a:rPr lang="en-US" dirty="0" smtClean="0"/>
              <a:t>1: </a:t>
            </a:r>
            <a:r>
              <a:rPr lang="en-US" dirty="0" smtClean="0"/>
              <a:t>Introduction to WAN</a:t>
            </a: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6788150" cy="658812"/>
          </a:xfrm>
        </p:spPr>
        <p:txBody>
          <a:bodyPr/>
          <a:lstStyle/>
          <a:p>
            <a:r>
              <a:rPr lang="en-US" sz="2400" dirty="0" smtClean="0"/>
              <a:t>WAN Technology Overview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84325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If the telephones are</a:t>
            </a:r>
            <a:br>
              <a:rPr lang="en-US" dirty="0" smtClean="0"/>
            </a:br>
            <a:r>
              <a:rPr lang="en-US" dirty="0" smtClean="0"/>
              <a:t>replaced with</a:t>
            </a:r>
            <a:br>
              <a:rPr lang="en-US" dirty="0" smtClean="0"/>
            </a:br>
            <a:r>
              <a:rPr lang="en-US" dirty="0" smtClean="0"/>
              <a:t>modems, then the</a:t>
            </a:r>
            <a:br>
              <a:rPr lang="en-US" dirty="0" smtClean="0"/>
            </a:br>
            <a:r>
              <a:rPr lang="en-US" dirty="0" smtClean="0"/>
              <a:t>switched circuit is</a:t>
            </a:r>
            <a:br>
              <a:rPr lang="en-US" dirty="0" smtClean="0"/>
            </a:br>
            <a:r>
              <a:rPr lang="en-US" dirty="0" smtClean="0"/>
              <a:t>able to carry data.</a:t>
            </a:r>
          </a:p>
          <a:p>
            <a:pPr>
              <a:defRPr/>
            </a:pPr>
            <a:r>
              <a:rPr lang="en-US" dirty="0" smtClean="0"/>
              <a:t>Suppose it is used</a:t>
            </a:r>
            <a:br>
              <a:rPr lang="en-US" dirty="0" smtClean="0"/>
            </a:br>
            <a:r>
              <a:rPr lang="en-US" dirty="0" smtClean="0"/>
              <a:t>to access a web page.</a:t>
            </a:r>
          </a:p>
          <a:p>
            <a:pPr>
              <a:defRPr/>
            </a:pPr>
            <a:r>
              <a:rPr lang="en-US" dirty="0" smtClean="0"/>
              <a:t>There will be a burst</a:t>
            </a:r>
            <a:br>
              <a:rPr lang="en-US" dirty="0" smtClean="0"/>
            </a:br>
            <a:r>
              <a:rPr lang="en-US" dirty="0" smtClean="0"/>
              <a:t>of activity that uses the entire bandwidth while the page is being downloaded.</a:t>
            </a:r>
          </a:p>
          <a:p>
            <a:pPr>
              <a:defRPr/>
            </a:pPr>
            <a:r>
              <a:rPr lang="en-US" dirty="0" smtClean="0"/>
              <a:t>That will be followed by no activity while the user reads the page and followed again by another burst while another page is accessed.</a:t>
            </a:r>
            <a:endParaRPr lang="en-US" dirty="0">
              <a:cs typeface="Arial" charset="0"/>
            </a:endParaRPr>
          </a:p>
        </p:txBody>
      </p:sp>
      <p:pic>
        <p:nvPicPr>
          <p:cNvPr id="33795" name="Picture 4" descr="wan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0"/>
            <a:ext cx="5410200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WAN Switching Concepts – Circuit Switched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1063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84325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If the circuit carries</a:t>
            </a:r>
            <a:br>
              <a:rPr lang="en-US" dirty="0" smtClean="0"/>
            </a:br>
            <a:r>
              <a:rPr lang="en-US" dirty="0" smtClean="0"/>
              <a:t>data, it may not be</a:t>
            </a:r>
            <a:br>
              <a:rPr lang="en-US" dirty="0" smtClean="0"/>
            </a:br>
            <a:r>
              <a:rPr lang="en-US" dirty="0" smtClean="0"/>
              <a:t>very efficient.</a:t>
            </a:r>
            <a:br>
              <a:rPr lang="en-US" dirty="0" smtClean="0"/>
            </a:br>
            <a:endParaRPr lang="en-US" dirty="0" smtClean="0"/>
          </a:p>
          <a:p>
            <a:pPr>
              <a:defRPr/>
            </a:pPr>
            <a:r>
              <a:rPr lang="en-US" dirty="0" smtClean="0">
                <a:cs typeface="Arial" charset="0"/>
              </a:rPr>
              <a:t>The internal path is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solidFill>
                  <a:srgbClr val="FFFF00"/>
                </a:solidFill>
                <a:cs typeface="Arial" charset="0"/>
              </a:rPr>
              <a:t>shared </a:t>
            </a:r>
            <a:r>
              <a:rPr lang="en-US" dirty="0" smtClean="0">
                <a:cs typeface="Arial" charset="0"/>
              </a:rPr>
              <a:t>by several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conversations.</a:t>
            </a:r>
            <a:br>
              <a:rPr lang="en-US" dirty="0" smtClean="0">
                <a:cs typeface="Arial" charset="0"/>
              </a:rPr>
            </a:br>
            <a:endParaRPr lang="en-US" dirty="0" smtClean="0">
              <a:cs typeface="Arial" charset="0"/>
            </a:endParaRP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Time Division Multiplexing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(TDM)</a:t>
            </a:r>
            <a:r>
              <a:rPr lang="en-US" dirty="0" smtClean="0">
                <a:cs typeface="Arial" charset="0"/>
              </a:rPr>
              <a:t> is used to give each conversation a share of the connection in turn.</a:t>
            </a:r>
          </a:p>
          <a:p>
            <a:pPr lvl="1">
              <a:defRPr/>
            </a:pPr>
            <a:r>
              <a:rPr lang="en-US" dirty="0" smtClean="0"/>
              <a:t>TDM assures that a fixed capacity connection is made available to the subscriber.  </a:t>
            </a:r>
          </a:p>
          <a:p>
            <a:pPr>
              <a:defRPr/>
            </a:pPr>
            <a:endParaRPr lang="en-US" dirty="0" smtClean="0">
              <a:solidFill>
                <a:srgbClr val="FFFF00"/>
              </a:solidFill>
              <a:cs typeface="Arial" charset="0"/>
            </a:endParaRPr>
          </a:p>
        </p:txBody>
      </p:sp>
      <p:pic>
        <p:nvPicPr>
          <p:cNvPr id="34819" name="Picture 4" descr="wan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1219200"/>
            <a:ext cx="5410200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WAN Switching Concepts – Circuit Switched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4243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WAN Switching Concepts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6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Circuit Switching and TDM:</a:t>
            </a:r>
          </a:p>
          <a:p>
            <a:pPr lvl="1">
              <a:defRPr/>
            </a:pPr>
            <a:r>
              <a:rPr lang="en-US" dirty="0" smtClean="0"/>
              <a:t>Each </a:t>
            </a:r>
            <a:r>
              <a:rPr lang="en-US" dirty="0"/>
              <a:t>device to be multiplexed is assigned a specific </a:t>
            </a:r>
            <a:r>
              <a:rPr lang="en-US" i="1" dirty="0">
                <a:solidFill>
                  <a:srgbClr val="FFFF00"/>
                </a:solidFill>
              </a:rPr>
              <a:t>“time slot”</a:t>
            </a:r>
            <a:r>
              <a:rPr lang="en-US" dirty="0"/>
              <a:t> in the frame.</a:t>
            </a:r>
          </a:p>
          <a:p>
            <a:pPr lvl="1">
              <a:defRPr/>
            </a:pPr>
            <a:r>
              <a:rPr lang="en-US" dirty="0"/>
              <a:t>At each time slot, 8 bits is read from each device and a fixed length frame is built using that data.</a:t>
            </a:r>
          </a:p>
          <a:p>
            <a:pPr lvl="1">
              <a:defRPr/>
            </a:pPr>
            <a:r>
              <a:rPr lang="en-US" dirty="0"/>
              <a:t>If there is nothing to send for that time slot, 8 null bits are placed in the frame for that device.</a:t>
            </a:r>
          </a:p>
        </p:txBody>
      </p:sp>
      <p:pic>
        <p:nvPicPr>
          <p:cNvPr id="35844" name="Picture 4" descr="wan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75113"/>
            <a:ext cx="54864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43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" y="1752600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An alternative is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to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allocate the</a:t>
            </a:r>
            <a:br>
              <a:rPr lang="en-US" dirty="0" smtClean="0">
                <a:solidFill>
                  <a:srgbClr val="FFFF00"/>
                </a:solidFill>
                <a:cs typeface="Arial" charset="0"/>
              </a:rPr>
            </a:br>
            <a:r>
              <a:rPr lang="en-US" dirty="0" smtClean="0">
                <a:solidFill>
                  <a:srgbClr val="FFFF00"/>
                </a:solidFill>
                <a:cs typeface="Arial" charset="0"/>
              </a:rPr>
              <a:t>capacity to the</a:t>
            </a:r>
            <a:br>
              <a:rPr lang="en-US" dirty="0" smtClean="0">
                <a:solidFill>
                  <a:srgbClr val="FFFF00"/>
                </a:solidFill>
                <a:cs typeface="Arial" charset="0"/>
              </a:rPr>
            </a:br>
            <a:r>
              <a:rPr lang="en-US" dirty="0" smtClean="0">
                <a:solidFill>
                  <a:srgbClr val="FFFF00"/>
                </a:solidFill>
                <a:cs typeface="Arial" charset="0"/>
              </a:rPr>
              <a:t>traffic only when</a:t>
            </a:r>
            <a:br>
              <a:rPr lang="en-US" dirty="0" smtClean="0">
                <a:solidFill>
                  <a:srgbClr val="FFFF00"/>
                </a:solidFill>
                <a:cs typeface="Arial" charset="0"/>
              </a:rPr>
            </a:br>
            <a:r>
              <a:rPr lang="en-US" dirty="0" smtClean="0">
                <a:solidFill>
                  <a:srgbClr val="FFFF00"/>
                </a:solidFill>
                <a:cs typeface="Arial" charset="0"/>
              </a:rPr>
              <a:t>it is needed</a:t>
            </a:r>
            <a:r>
              <a:rPr lang="en-US" dirty="0" smtClean="0">
                <a:cs typeface="Arial" charset="0"/>
              </a:rPr>
              <a:t> and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share capacity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among many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users.</a:t>
            </a:r>
          </a:p>
          <a:p>
            <a:pPr>
              <a:defRPr/>
            </a:pPr>
            <a:r>
              <a:rPr lang="en-US" dirty="0" smtClean="0">
                <a:cs typeface="Arial" charset="0"/>
              </a:rPr>
              <a:t>If the circuit is to be shared, there must be some mechanism to label the bits so that the system knows where to deliver them.</a:t>
            </a:r>
          </a:p>
          <a:p>
            <a:pPr>
              <a:defRPr/>
            </a:pPr>
            <a:r>
              <a:rPr lang="en-US" dirty="0" smtClean="0">
                <a:cs typeface="Arial" charset="0"/>
              </a:rPr>
              <a:t>The bits are gathered into groups called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cells, frames, or packets.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800" dirty="0" smtClean="0"/>
              <a:t>WAN Switching Concepts – Packet Switched</a:t>
            </a:r>
            <a:endParaRPr lang="en-US" sz="2800" dirty="0"/>
          </a:p>
        </p:txBody>
      </p:sp>
      <p:pic>
        <p:nvPicPr>
          <p:cNvPr id="36868" name="Picture 6" descr="wan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95400"/>
            <a:ext cx="59817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964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7929" y="1600200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Each packet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must contain the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network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information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in order to be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delivered to the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correct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destination. </a:t>
            </a:r>
          </a:p>
          <a:p>
            <a:pPr>
              <a:defRPr/>
            </a:pPr>
            <a:r>
              <a:rPr lang="en-US" dirty="0" smtClean="0">
                <a:cs typeface="Arial" charset="0"/>
              </a:rPr>
              <a:t>The packet passes from exchange to exchange for delivery through the provider network.</a:t>
            </a:r>
          </a:p>
          <a:p>
            <a:pPr lvl="1">
              <a:defRPr/>
            </a:pPr>
            <a:r>
              <a:rPr lang="en-US" i="1" dirty="0" smtClean="0">
                <a:solidFill>
                  <a:srgbClr val="FFFF00"/>
                </a:solidFill>
                <a:cs typeface="Arial" charset="0"/>
              </a:rPr>
              <a:t>Packet Switched</a:t>
            </a:r>
            <a:r>
              <a:rPr lang="en-US" i="1" dirty="0" smtClean="0">
                <a:solidFill>
                  <a:srgbClr val="66FF66"/>
                </a:solidFill>
                <a:cs typeface="Arial" charset="0"/>
              </a:rPr>
              <a:t> describes the type of network in which relatively small units of data called packets are routed through a network based on the destination address contained within each packet.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WAN Switching Concepts – Packet Switched</a:t>
            </a:r>
            <a:endParaRPr lang="en-US" sz="3200" dirty="0"/>
          </a:p>
        </p:txBody>
      </p:sp>
      <p:pic>
        <p:nvPicPr>
          <p:cNvPr id="37892" name="Picture 6" descr="wan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95400"/>
            <a:ext cx="59817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790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438275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circuits only</a:t>
            </a:r>
            <a:br>
              <a:rPr lang="en-US" dirty="0" smtClean="0"/>
            </a:br>
            <a:r>
              <a:rPr lang="en-US" dirty="0" smtClean="0"/>
              <a:t>exist while data</a:t>
            </a:r>
            <a:br>
              <a:rPr lang="en-US" dirty="0" smtClean="0"/>
            </a:br>
            <a:r>
              <a:rPr lang="en-US" dirty="0" smtClean="0"/>
              <a:t>travels through</a:t>
            </a:r>
            <a:br>
              <a:rPr lang="en-US" dirty="0" smtClean="0"/>
            </a:br>
            <a:r>
              <a:rPr lang="en-US" dirty="0" smtClean="0"/>
              <a:t>them.</a:t>
            </a:r>
          </a:p>
          <a:p>
            <a:pPr>
              <a:defRPr/>
            </a:pPr>
            <a:r>
              <a:rPr lang="en-US" dirty="0" smtClean="0"/>
              <a:t>They are termed</a:t>
            </a:r>
            <a:br>
              <a:rPr lang="en-US" dirty="0" smtClean="0"/>
            </a:br>
            <a:r>
              <a:rPr lang="en-US" i="1" dirty="0" smtClean="0">
                <a:solidFill>
                  <a:srgbClr val="FFFF00"/>
                </a:solidFill>
              </a:rPr>
              <a:t>virtual circuits</a:t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dirty="0" smtClean="0"/>
              <a:t>and are</a:t>
            </a:r>
            <a:br>
              <a:rPr lang="en-US" dirty="0" smtClean="0"/>
            </a:br>
            <a:r>
              <a:rPr lang="en-US" dirty="0" smtClean="0"/>
              <a:t>categorized as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switched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FFFF00"/>
                </a:solidFill>
              </a:rPr>
              <a:t>permanent</a:t>
            </a:r>
            <a:r>
              <a:rPr lang="en-US" dirty="0" smtClean="0"/>
              <a:t>.</a:t>
            </a:r>
          </a:p>
          <a:p>
            <a:pPr lvl="1">
              <a:defRPr/>
            </a:pPr>
            <a:r>
              <a:rPr lang="en-US" dirty="0" smtClean="0">
                <a:solidFill>
                  <a:srgbClr val="FFFF00"/>
                </a:solidFill>
              </a:rPr>
              <a:t>Switched Virtual Circuit (SVC):</a:t>
            </a:r>
            <a:r>
              <a:rPr lang="en-US" dirty="0" smtClean="0"/>
              <a:t> Is constructed at the time of the connection and disappears when the user is done.</a:t>
            </a:r>
          </a:p>
          <a:p>
            <a:pPr lvl="1">
              <a:defRPr/>
            </a:pPr>
            <a:r>
              <a:rPr lang="en-US" dirty="0" smtClean="0">
                <a:solidFill>
                  <a:srgbClr val="FFFF00"/>
                </a:solidFill>
              </a:rPr>
              <a:t>Permanent Virtual Circuit (PVC): </a:t>
            </a:r>
            <a:r>
              <a:rPr lang="en-US" dirty="0" smtClean="0">
                <a:solidFill>
                  <a:srgbClr val="FFFFCC"/>
                </a:solidFill>
              </a:rPr>
              <a:t>Is a pre-configured pathway through the provider’s network.  This path is always available to the user for data transmission.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WAN Switching Concepts – Packet Switched</a:t>
            </a:r>
            <a:endParaRPr lang="en-US" sz="3200" dirty="0"/>
          </a:p>
        </p:txBody>
      </p:sp>
      <p:pic>
        <p:nvPicPr>
          <p:cNvPr id="38916" name="Picture 6" descr="wan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95400"/>
            <a:ext cx="59817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79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043" y="1566863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These networks</a:t>
            </a:r>
            <a:br>
              <a:rPr lang="en-US" dirty="0" smtClean="0"/>
            </a:br>
            <a:r>
              <a:rPr lang="en-US" dirty="0" smtClean="0"/>
              <a:t> can also be</a:t>
            </a:r>
            <a:br>
              <a:rPr lang="en-US" dirty="0" smtClean="0"/>
            </a:br>
            <a:r>
              <a:rPr lang="en-US" i="1" dirty="0" smtClean="0">
                <a:solidFill>
                  <a:srgbClr val="FFFF00"/>
                </a:solidFill>
              </a:rPr>
              <a:t>connectionless</a:t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>or</a:t>
            </a:r>
            <a:br>
              <a:rPr lang="en-US" i="1" dirty="0" smtClean="0">
                <a:solidFill>
                  <a:srgbClr val="FFFF00"/>
                </a:solidFill>
              </a:rPr>
            </a:br>
            <a:r>
              <a:rPr lang="en-US" i="1" dirty="0" smtClean="0">
                <a:solidFill>
                  <a:srgbClr val="FFFF00"/>
                </a:solidFill>
              </a:rPr>
              <a:t>connection-oriented</a:t>
            </a:r>
            <a:r>
              <a:rPr lang="en-US" dirty="0" smtClean="0"/>
              <a:t>.</a:t>
            </a:r>
          </a:p>
          <a:p>
            <a:pPr>
              <a:defRPr/>
            </a:pPr>
            <a:r>
              <a:rPr lang="en-US" dirty="0" smtClean="0"/>
              <a:t>The </a:t>
            </a:r>
            <a:r>
              <a:rPr lang="en-US" i="1" dirty="0" smtClean="0">
                <a:solidFill>
                  <a:srgbClr val="FFFF00"/>
                </a:solidFill>
              </a:rPr>
              <a:t>Internet </a:t>
            </a:r>
            <a:r>
              <a:rPr lang="en-US" dirty="0" smtClean="0"/>
              <a:t>is a</a:t>
            </a:r>
            <a:br>
              <a:rPr lang="en-US" dirty="0" smtClean="0"/>
            </a:br>
            <a:r>
              <a:rPr lang="en-US" dirty="0" smtClean="0"/>
              <a:t>good example of a</a:t>
            </a:r>
            <a:br>
              <a:rPr lang="en-US" dirty="0" smtClean="0"/>
            </a:br>
            <a:r>
              <a:rPr lang="en-US" dirty="0" smtClean="0">
                <a:solidFill>
                  <a:srgbClr val="FFFF00"/>
                </a:solidFill>
              </a:rPr>
              <a:t>connectionless, packet switched network</a:t>
            </a:r>
            <a:r>
              <a:rPr lang="en-US" dirty="0" smtClean="0"/>
              <a:t>.  Each packet contains all of the addressing information required for successful packet delivery.</a:t>
            </a:r>
          </a:p>
          <a:p>
            <a:pPr>
              <a:defRPr/>
            </a:pPr>
            <a:r>
              <a:rPr lang="en-US" i="1" dirty="0" smtClean="0">
                <a:solidFill>
                  <a:srgbClr val="FFFF00"/>
                </a:solidFill>
              </a:rPr>
              <a:t>Frame Relay</a:t>
            </a:r>
            <a:r>
              <a:rPr lang="en-US" dirty="0" smtClean="0"/>
              <a:t> is an example of a </a:t>
            </a:r>
            <a:r>
              <a:rPr lang="en-US" dirty="0" smtClean="0">
                <a:solidFill>
                  <a:srgbClr val="FFFF00"/>
                </a:solidFill>
              </a:rPr>
              <a:t>connection-oriented packet switched</a:t>
            </a:r>
            <a:r>
              <a:rPr lang="en-US" dirty="0" smtClean="0"/>
              <a:t> network.  Each packet does not require addressing information and travels a pre-configured path between the source and the destination.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WAN Switching Concepts – Packet Switched</a:t>
            </a:r>
            <a:endParaRPr lang="en-US" sz="3200" dirty="0"/>
          </a:p>
        </p:txBody>
      </p:sp>
      <p:pic>
        <p:nvPicPr>
          <p:cNvPr id="39940" name="Picture 6" descr="wan2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219200"/>
            <a:ext cx="5600700" cy="259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831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Introduction to WANs</a:t>
            </a:r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762000" y="1447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WAN 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Connection Options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pic>
        <p:nvPicPr>
          <p:cNvPr id="40964" name="Picture 4" descr="wan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62200"/>
            <a:ext cx="6527800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9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524000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Dedicated or leased-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line</a:t>
            </a:r>
            <a:r>
              <a:rPr lang="en-US" dirty="0" smtClean="0"/>
              <a:t> networks are the</a:t>
            </a:r>
            <a:br>
              <a:rPr lang="en-US" dirty="0" smtClean="0"/>
            </a:br>
            <a:r>
              <a:rPr lang="en-US" dirty="0" smtClean="0"/>
              <a:t>simplest of the</a:t>
            </a:r>
            <a:br>
              <a:rPr lang="en-US" dirty="0" smtClean="0"/>
            </a:br>
            <a:r>
              <a:rPr lang="en-US" dirty="0" smtClean="0"/>
              <a:t>implementations.</a:t>
            </a:r>
            <a:br>
              <a:rPr lang="en-US" dirty="0" smtClean="0"/>
            </a:br>
            <a:endParaRPr lang="en-US" sz="1400" dirty="0" smtClean="0"/>
          </a:p>
          <a:p>
            <a:pPr>
              <a:defRPr/>
            </a:pPr>
            <a:r>
              <a:rPr lang="en-US" dirty="0" smtClean="0"/>
              <a:t>A dedicated point-to-</a:t>
            </a:r>
            <a:br>
              <a:rPr lang="en-US" dirty="0" smtClean="0"/>
            </a:br>
            <a:r>
              <a:rPr lang="en-US" dirty="0" smtClean="0"/>
              <a:t>point link is provided</a:t>
            </a:r>
            <a:br>
              <a:rPr lang="en-US" dirty="0" smtClean="0"/>
            </a:br>
            <a:r>
              <a:rPr lang="en-US" dirty="0" smtClean="0"/>
              <a:t>by the vendor.</a:t>
            </a:r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r>
              <a:rPr lang="en-US" dirty="0" smtClean="0"/>
              <a:t>Bandwidth is guaranteed between the end points.</a:t>
            </a:r>
          </a:p>
          <a:p>
            <a:pPr>
              <a:defRPr/>
            </a:pPr>
            <a:endParaRPr lang="en-US" sz="1400" dirty="0" smtClean="0"/>
          </a:p>
          <a:p>
            <a:pPr>
              <a:defRPr/>
            </a:pPr>
            <a:r>
              <a:rPr lang="en-US" dirty="0" smtClean="0"/>
              <a:t>Leased lines are also used to connect the subscriber to the vendor to make use of other technologies. </a:t>
            </a:r>
            <a:endParaRPr lang="en-US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WAN Link Connection Options</a:t>
            </a:r>
            <a:endParaRPr lang="en-US" dirty="0"/>
          </a:p>
        </p:txBody>
      </p:sp>
      <p:pic>
        <p:nvPicPr>
          <p:cNvPr id="41988" name="Picture 4" descr="wan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990600"/>
            <a:ext cx="5438775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4572000" y="1676400"/>
            <a:ext cx="1143000" cy="304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581400" y="2286000"/>
            <a:ext cx="1143000" cy="2057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77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19200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Switched</a:t>
            </a:r>
            <a:br>
              <a:rPr lang="en-US" dirty="0" smtClean="0">
                <a:solidFill>
                  <a:srgbClr val="FFFF00"/>
                </a:solidFill>
                <a:cs typeface="Arial" charset="0"/>
              </a:rPr>
            </a:br>
            <a:r>
              <a:rPr lang="en-US" dirty="0" smtClean="0">
                <a:cs typeface="Arial" charset="0"/>
              </a:rPr>
              <a:t>communication links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can be either circuit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switched or packet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switched.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Circuit Switched</a:t>
            </a:r>
            <a:r>
              <a:rPr lang="en-US" dirty="0" smtClean="0">
                <a:cs typeface="Arial" charset="0"/>
              </a:rPr>
              <a:t>:</a:t>
            </a:r>
          </a:p>
          <a:p>
            <a:pPr lvl="1">
              <a:defRPr/>
            </a:pPr>
            <a:r>
              <a:rPr lang="en-US" dirty="0" smtClean="0">
                <a:cs typeface="Arial" charset="0"/>
              </a:rPr>
              <a:t>PSTN</a:t>
            </a:r>
          </a:p>
          <a:p>
            <a:pPr lvl="1">
              <a:defRPr/>
            </a:pPr>
            <a:r>
              <a:rPr lang="en-US" dirty="0" smtClean="0">
                <a:cs typeface="Arial" charset="0"/>
              </a:rPr>
              <a:t>ISDN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Packet Switched:</a:t>
            </a:r>
          </a:p>
          <a:p>
            <a:pPr lvl="1">
              <a:defRPr/>
            </a:pPr>
            <a:r>
              <a:rPr lang="en-US" dirty="0" smtClean="0">
                <a:cs typeface="Arial" charset="0"/>
              </a:rPr>
              <a:t>Frame Relay</a:t>
            </a:r>
          </a:p>
          <a:p>
            <a:pPr lvl="1">
              <a:defRPr/>
            </a:pPr>
            <a:r>
              <a:rPr lang="en-US" dirty="0" smtClean="0">
                <a:cs typeface="Arial" charset="0"/>
              </a:rPr>
              <a:t>X.25</a:t>
            </a:r>
          </a:p>
          <a:p>
            <a:pPr lvl="1">
              <a:defRPr/>
            </a:pPr>
            <a:r>
              <a:rPr lang="en-US" dirty="0" smtClean="0">
                <a:cs typeface="Arial" charset="0"/>
              </a:rPr>
              <a:t>ATM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WAN Link Connection Options</a:t>
            </a:r>
            <a:endParaRPr lang="en-US" dirty="0"/>
          </a:p>
        </p:txBody>
      </p:sp>
      <p:pic>
        <p:nvPicPr>
          <p:cNvPr id="43012" name="Picture 4" descr="wan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057400"/>
            <a:ext cx="5438775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4572000" y="2743200"/>
            <a:ext cx="1143000" cy="304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953000" y="3352800"/>
            <a:ext cx="2514600" cy="2057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4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Introduction to WANs</a:t>
            </a:r>
          </a:p>
        </p:txBody>
      </p:sp>
      <p:sp>
        <p:nvSpPr>
          <p:cNvPr id="215043" name="Rectangle 3"/>
          <p:cNvSpPr>
            <a:spLocks noChangeArrowheads="1"/>
          </p:cNvSpPr>
          <p:nvPr/>
        </p:nvSpPr>
        <p:spPr bwMode="auto">
          <a:xfrm>
            <a:off x="762000" y="14478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Introducing Wide Area Networks</a:t>
            </a:r>
          </a:p>
        </p:txBody>
      </p:sp>
      <p:pic>
        <p:nvPicPr>
          <p:cNvPr id="3076" name="Picture 4" descr="wan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458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05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76400"/>
            <a:ext cx="8839200" cy="52578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</a:rPr>
              <a:t>Public: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Public connections</a:t>
            </a:r>
            <a:br>
              <a:rPr lang="en-US" dirty="0" smtClean="0"/>
            </a:br>
            <a:r>
              <a:rPr lang="en-US" dirty="0" smtClean="0"/>
              <a:t>use the global</a:t>
            </a:r>
            <a:br>
              <a:rPr lang="en-US" dirty="0" smtClean="0"/>
            </a:br>
            <a:r>
              <a:rPr lang="en-US" dirty="0" smtClean="0"/>
              <a:t>Internet infrastructure. </a:t>
            </a:r>
          </a:p>
          <a:p>
            <a:pPr>
              <a:defRPr/>
            </a:pPr>
            <a:r>
              <a:rPr lang="en-US" dirty="0" smtClean="0"/>
              <a:t>Until the development</a:t>
            </a:r>
            <a:br>
              <a:rPr lang="en-US" dirty="0" smtClean="0"/>
            </a:br>
            <a:r>
              <a:rPr lang="en-US" dirty="0" smtClean="0"/>
              <a:t>of VPN technology,</a:t>
            </a:r>
            <a:br>
              <a:rPr lang="en-US" dirty="0" smtClean="0"/>
            </a:br>
            <a:r>
              <a:rPr lang="en-US" dirty="0" smtClean="0"/>
              <a:t>the Internet was not</a:t>
            </a:r>
            <a:br>
              <a:rPr lang="en-US" dirty="0" smtClean="0"/>
            </a:br>
            <a:r>
              <a:rPr lang="en-US" dirty="0" smtClean="0"/>
              <a:t>a viable connection</a:t>
            </a:r>
            <a:br>
              <a:rPr lang="en-US" dirty="0" smtClean="0"/>
            </a:br>
            <a:r>
              <a:rPr lang="en-US" dirty="0" smtClean="0"/>
              <a:t>option.  Security</a:t>
            </a:r>
            <a:br>
              <a:rPr lang="en-US" dirty="0" smtClean="0"/>
            </a:br>
            <a:r>
              <a:rPr lang="en-US" dirty="0" smtClean="0"/>
              <a:t>issues prevented its use.</a:t>
            </a:r>
          </a:p>
          <a:p>
            <a:pPr>
              <a:defRPr/>
            </a:pPr>
            <a:r>
              <a:rPr lang="en-US" dirty="0" smtClean="0"/>
              <a:t>The Internet is now an inexpensive and secure option for connecting to </a:t>
            </a:r>
            <a:r>
              <a:rPr lang="en-US" dirty="0" err="1" smtClean="0"/>
              <a:t>teleworkers</a:t>
            </a:r>
            <a:r>
              <a:rPr lang="en-US" dirty="0" smtClean="0"/>
              <a:t> and remote offices where performance guarantees are not critical.</a:t>
            </a:r>
          </a:p>
          <a:p>
            <a:pPr lvl="1"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DSL, Cable Broadband Wireless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WAN Link Connection Options</a:t>
            </a:r>
            <a:endParaRPr lang="en-US" dirty="0"/>
          </a:p>
        </p:txBody>
      </p:sp>
      <p:pic>
        <p:nvPicPr>
          <p:cNvPr id="44036" name="Picture 4" descr="wan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219200"/>
            <a:ext cx="5438775" cy="344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7620000" y="1905000"/>
            <a:ext cx="1143000" cy="304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620000" y="2514600"/>
            <a:ext cx="1219200" cy="2057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52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4267200"/>
            <a:ext cx="8839200" cy="22098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A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point-to-point link</a:t>
            </a:r>
            <a:r>
              <a:rPr lang="en-US" dirty="0" smtClean="0">
                <a:cs typeface="Arial" charset="0"/>
              </a:rPr>
              <a:t> is used to provide a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pre-established WAN communications path</a:t>
            </a:r>
            <a:r>
              <a:rPr lang="en-US" dirty="0" smtClean="0">
                <a:cs typeface="Arial" charset="0"/>
              </a:rPr>
              <a:t> from the customer premises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through the provider network</a:t>
            </a:r>
            <a:r>
              <a:rPr lang="en-US" dirty="0" smtClean="0">
                <a:cs typeface="Arial" charset="0"/>
              </a:rPr>
              <a:t> to a remote destination.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Point-to-point links are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usually more expensive</a:t>
            </a:r>
            <a:r>
              <a:rPr lang="en-US" dirty="0" smtClean="0">
                <a:cs typeface="Arial" charset="0"/>
              </a:rPr>
              <a:t> than shared </a:t>
            </a:r>
            <a:r>
              <a:rPr lang="en-US" dirty="0" smtClean="0">
                <a:cs typeface="Arial" charset="0"/>
              </a:rPr>
              <a:t>services.  </a:t>
            </a:r>
            <a:endParaRPr lang="en-US" dirty="0" smtClean="0"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 smtClean="0">
              <a:cs typeface="Arial" charset="0"/>
            </a:endParaRP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Dedicated Connection Link Options</a:t>
            </a:r>
            <a:endParaRPr lang="en-US" dirty="0"/>
          </a:p>
        </p:txBody>
      </p:sp>
      <p:pic>
        <p:nvPicPr>
          <p:cNvPr id="45060" name="Picture 7" descr="wan2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90600"/>
            <a:ext cx="7162800" cy="322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743200" y="990600"/>
            <a:ext cx="4114800" cy="8302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Dedicated or Leased Line Connection</a:t>
            </a:r>
          </a:p>
        </p:txBody>
      </p:sp>
    </p:spTree>
    <p:extLst>
      <p:ext uri="{BB962C8B-B14F-4D97-AF65-F5344CB8AC3E}">
        <p14:creationId xmlns:p14="http://schemas.microsoft.com/office/powerpoint/2010/main" val="384543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4114800"/>
            <a:ext cx="8839200" cy="23622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err="1" smtClean="0">
                <a:cs typeface="Arial" charset="0"/>
              </a:rPr>
              <a:t>Interuptted</a:t>
            </a:r>
            <a:r>
              <a:rPr lang="en-US" dirty="0" smtClean="0">
                <a:cs typeface="Arial" charset="0"/>
              </a:rPr>
              <a:t>, </a:t>
            </a:r>
            <a:r>
              <a:rPr lang="en-US" dirty="0" smtClean="0">
                <a:cs typeface="Arial" charset="0"/>
              </a:rPr>
              <a:t>low-volume data transfers.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Limited </a:t>
            </a:r>
            <a:r>
              <a:rPr lang="en-US" dirty="0" smtClean="0">
                <a:cs typeface="Arial" charset="0"/>
              </a:rPr>
              <a:t>to less than 56 kb/s.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Advantages:</a:t>
            </a:r>
            <a:r>
              <a:rPr lang="en-US" dirty="0" smtClean="0">
                <a:cs typeface="Arial" charset="0"/>
              </a:rPr>
              <a:t> </a:t>
            </a:r>
            <a:r>
              <a:rPr lang="en-US" dirty="0" smtClean="0"/>
              <a:t>simplicity, availability, low implementation cost.</a:t>
            </a:r>
            <a:endParaRPr lang="en-US" dirty="0" smtClean="0"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</a:rPr>
              <a:t>Disadvantages:</a:t>
            </a:r>
            <a:r>
              <a:rPr lang="en-US" dirty="0" smtClean="0"/>
              <a:t> low data rates, long connection time. 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Circuit-Switched Link Options</a:t>
            </a:r>
            <a:endParaRPr lang="en-US" dirty="0"/>
          </a:p>
        </p:txBody>
      </p:sp>
      <p:pic>
        <p:nvPicPr>
          <p:cNvPr id="48132" name="Picture 5" descr="wan2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95400"/>
            <a:ext cx="75438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76600" y="1143000"/>
            <a:ext cx="2590800" cy="4619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Analog Dial-Up</a:t>
            </a:r>
          </a:p>
        </p:txBody>
      </p:sp>
    </p:spTree>
    <p:extLst>
      <p:ext uri="{BB962C8B-B14F-4D97-AF65-F5344CB8AC3E}">
        <p14:creationId xmlns:p14="http://schemas.microsoft.com/office/powerpoint/2010/main" val="345812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7" descr="wan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6991350" cy="289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4191000"/>
            <a:ext cx="8839200" cy="22860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Enables the local loop to carry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end-to-end digital signals</a:t>
            </a:r>
            <a:r>
              <a:rPr lang="en-US" dirty="0" smtClean="0">
                <a:cs typeface="Arial" charset="0"/>
              </a:rPr>
              <a:t>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Higher capacity connections.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ISDN changes the internal connections of the PSTN from carrying analog signals to </a:t>
            </a:r>
            <a:r>
              <a:rPr lang="en-US" dirty="0" smtClean="0">
                <a:cs typeface="Arial" charset="0"/>
              </a:rPr>
              <a:t>digital </a:t>
            </a:r>
            <a:r>
              <a:rPr lang="en-US" dirty="0" smtClean="0">
                <a:cs typeface="Arial" charset="0"/>
              </a:rPr>
              <a:t>signals.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Circuit-Switched Link Options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14600" y="914400"/>
            <a:ext cx="4191000" cy="8302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Integrated Services Digital Network (ISDN)</a:t>
            </a:r>
          </a:p>
        </p:txBody>
      </p:sp>
    </p:spTree>
    <p:extLst>
      <p:ext uri="{BB962C8B-B14F-4D97-AF65-F5344CB8AC3E}">
        <p14:creationId xmlns:p14="http://schemas.microsoft.com/office/powerpoint/2010/main" val="222479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7" descr="wan3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71600"/>
            <a:ext cx="5554663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371600"/>
            <a:ext cx="8839200" cy="51816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X.25: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Legacy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network</a:t>
            </a:r>
            <a:br>
              <a:rPr lang="en-US" dirty="0" smtClean="0">
                <a:solidFill>
                  <a:srgbClr val="FFFF00"/>
                </a:solidFill>
                <a:cs typeface="Arial" charset="0"/>
              </a:rPr>
            </a:br>
            <a:r>
              <a:rPr lang="en-US" dirty="0" smtClean="0">
                <a:solidFill>
                  <a:srgbClr val="FFFF00"/>
                </a:solidFill>
                <a:cs typeface="Arial" charset="0"/>
              </a:rPr>
              <a:t>layer</a:t>
            </a:r>
            <a:r>
              <a:rPr lang="en-US" dirty="0" smtClean="0">
                <a:cs typeface="Arial" charset="0"/>
              </a:rPr>
              <a:t> protocol. 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Typical applications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are point-of-sale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card readers.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Speeds vary from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2400 b/s up to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2 Mb/s. </a:t>
            </a:r>
            <a:endParaRPr lang="en-US" dirty="0" smtClean="0"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Now </a:t>
            </a:r>
            <a:r>
              <a:rPr lang="en-US" dirty="0" smtClean="0">
                <a:cs typeface="Arial" charset="0"/>
              </a:rPr>
              <a:t>in dramatic decline. 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They are still in use in many portions of the developing world.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Packet-Switched Connection Options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744913" y="3276600"/>
            <a:ext cx="1676400" cy="4619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X.25</a:t>
            </a:r>
          </a:p>
        </p:txBody>
      </p:sp>
    </p:spTree>
    <p:extLst>
      <p:ext uri="{BB962C8B-B14F-4D97-AF65-F5344CB8AC3E}">
        <p14:creationId xmlns:p14="http://schemas.microsoft.com/office/powerpoint/2010/main" val="139018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95400"/>
            <a:ext cx="8839200" cy="51816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Frame Relay: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Much simpler protocol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at the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data link layer</a:t>
            </a:r>
            <a:r>
              <a:rPr lang="en-US" dirty="0" smtClean="0">
                <a:cs typeface="Arial" charset="0"/>
              </a:rPr>
              <a:t>. 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Implements no error or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flow control. 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Data rates up to 4 Mb/s.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 smtClean="0"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The </a:t>
            </a:r>
            <a:r>
              <a:rPr lang="en-US" dirty="0" smtClean="0">
                <a:cs typeface="Arial" charset="0"/>
              </a:rPr>
              <a:t>router on the LAN needs only a single interface.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 smtClean="0"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The </a:t>
            </a:r>
            <a:r>
              <a:rPr lang="en-US" dirty="0" smtClean="0">
                <a:cs typeface="Arial" charset="0"/>
              </a:rPr>
              <a:t>short-leased line to the Frame Relay network edge allows cost-effective connections between widely scattered LANs.</a:t>
            </a: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Packet-Switched Connection Options</a:t>
            </a:r>
            <a:endParaRPr lang="en-US" sz="3200" dirty="0"/>
          </a:p>
        </p:txBody>
      </p:sp>
      <p:pic>
        <p:nvPicPr>
          <p:cNvPr id="53252" name="Picture 5" descr="wan3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838200"/>
            <a:ext cx="442277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86600" y="914400"/>
            <a:ext cx="1676400" cy="8302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Frame Relay</a:t>
            </a:r>
          </a:p>
        </p:txBody>
      </p:sp>
    </p:spTree>
    <p:extLst>
      <p:ext uri="{BB962C8B-B14F-4D97-AF65-F5344CB8AC3E}">
        <p14:creationId xmlns:p14="http://schemas.microsoft.com/office/powerpoint/2010/main" val="40310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4572000"/>
            <a:ext cx="8839200" cy="19050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Asynchronous Transfer Mode (ATM):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ATM technology is capable of transferring voice, video, and data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simultaneously</a:t>
            </a:r>
            <a:r>
              <a:rPr lang="en-US" dirty="0" smtClean="0">
                <a:cs typeface="Arial" charset="0"/>
              </a:rPr>
              <a:t> through private and public networks. 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It is built on a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cell-based</a:t>
            </a:r>
            <a:r>
              <a:rPr lang="en-US" dirty="0" smtClean="0">
                <a:cs typeface="Arial" charset="0"/>
              </a:rPr>
              <a:t> architecture. 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endParaRPr lang="en-US" dirty="0" smtClean="0">
              <a:solidFill>
                <a:srgbClr val="FFFF00"/>
              </a:solidFill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Packet-Switched Connection Options</a:t>
            </a:r>
            <a:endParaRPr lang="en-US" dirty="0"/>
          </a:p>
        </p:txBody>
      </p:sp>
      <p:pic>
        <p:nvPicPr>
          <p:cNvPr id="54276" name="Picture 7" descr="wan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502400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33800" y="914400"/>
            <a:ext cx="1676400" cy="4619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ATM</a:t>
            </a:r>
          </a:p>
        </p:txBody>
      </p:sp>
    </p:spTree>
    <p:extLst>
      <p:ext uri="{BB962C8B-B14F-4D97-AF65-F5344CB8AC3E}">
        <p14:creationId xmlns:p14="http://schemas.microsoft.com/office/powerpoint/2010/main" val="120668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4572000"/>
            <a:ext cx="8839200" cy="19050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Asynchronous Transfer Mode (ATM):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ATM cells are always a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fixed length of 53 bytes</a:t>
            </a:r>
            <a:r>
              <a:rPr lang="en-US" dirty="0" smtClean="0">
                <a:cs typeface="Arial" charset="0"/>
              </a:rPr>
              <a:t>. </a:t>
            </a:r>
          </a:p>
          <a:p>
            <a:pPr marL="1198562" lvl="3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5 byte ATM header.</a:t>
            </a:r>
          </a:p>
          <a:p>
            <a:pPr marL="1198562" lvl="3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48 bytes of ATM payload. 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endParaRPr lang="en-US" dirty="0" smtClean="0">
              <a:solidFill>
                <a:srgbClr val="FFFF00"/>
              </a:solidFill>
              <a:cs typeface="Arial" charset="0"/>
            </a:endParaRPr>
          </a:p>
          <a:p>
            <a:pPr marL="342900" lvl="1" indent="-342900">
              <a:buFont typeface="Tahoma" pitchFamily="34" charset="0"/>
              <a:buChar char="•"/>
              <a:defRPr/>
            </a:pPr>
            <a:endParaRPr lang="en-US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Packet-Switched Connection Options</a:t>
            </a:r>
            <a:endParaRPr lang="en-US" dirty="0"/>
          </a:p>
        </p:txBody>
      </p:sp>
      <p:pic>
        <p:nvPicPr>
          <p:cNvPr id="55300" name="Picture 7" descr="wan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502400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33800" y="914400"/>
            <a:ext cx="1676400" cy="4619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ATM</a:t>
            </a:r>
          </a:p>
        </p:txBody>
      </p:sp>
    </p:spTree>
    <p:extLst>
      <p:ext uri="{BB962C8B-B14F-4D97-AF65-F5344CB8AC3E}">
        <p14:creationId xmlns:p14="http://schemas.microsoft.com/office/powerpoint/2010/main" val="210877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4572000"/>
            <a:ext cx="8839200" cy="19050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Asynchronous Transfer Mode (ATM):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The ATM cell is less efficient than the bigger frames and packets of Frame Relay and X.25. 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Needs almost 20 percent greater bandwidth than Frame Relay to carry the same amount of data.</a:t>
            </a:r>
            <a:endParaRPr lang="en-US" dirty="0" smtClean="0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Packet-Switched Connection Options</a:t>
            </a:r>
            <a:endParaRPr lang="en-US" dirty="0"/>
          </a:p>
        </p:txBody>
      </p:sp>
      <p:pic>
        <p:nvPicPr>
          <p:cNvPr id="56324" name="Picture 7" descr="wan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502400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33800" y="914400"/>
            <a:ext cx="1676400" cy="4619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ATM</a:t>
            </a:r>
          </a:p>
        </p:txBody>
      </p:sp>
    </p:spTree>
    <p:extLst>
      <p:ext uri="{BB962C8B-B14F-4D97-AF65-F5344CB8AC3E}">
        <p14:creationId xmlns:p14="http://schemas.microsoft.com/office/powerpoint/2010/main" val="17616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4800600"/>
            <a:ext cx="8839200" cy="1905000"/>
          </a:xfrm>
        </p:spPr>
        <p:txBody>
          <a:bodyPr/>
          <a:lstStyle/>
          <a:p>
            <a:pPr marL="342900" lvl="1" indent="-342900">
              <a:buFont typeface="Tahoma" pitchFamily="34" charset="0"/>
              <a:buChar char="•"/>
              <a:defRPr/>
            </a:pPr>
            <a:r>
              <a:rPr lang="en-US" dirty="0" smtClean="0">
                <a:solidFill>
                  <a:srgbClr val="FFFF00"/>
                </a:solidFill>
                <a:cs typeface="Arial" charset="0"/>
              </a:rPr>
              <a:t>Asynchronous Transfer Mode (ATM):</a:t>
            </a:r>
          </a:p>
          <a:p>
            <a:pPr marL="798512" lvl="2" indent="-342900">
              <a:buFont typeface="Tahoma" pitchFamily="34" charset="0"/>
              <a:buChar char="•"/>
              <a:defRPr/>
            </a:pPr>
            <a:r>
              <a:rPr lang="en-US" dirty="0" smtClean="0">
                <a:cs typeface="Arial" charset="0"/>
              </a:rPr>
              <a:t>ATM was designed to be </a:t>
            </a:r>
            <a:r>
              <a:rPr lang="en-US" dirty="0" smtClean="0">
                <a:solidFill>
                  <a:srgbClr val="FFFF00"/>
                </a:solidFill>
                <a:cs typeface="Arial" charset="0"/>
              </a:rPr>
              <a:t>extremely scalable</a:t>
            </a:r>
            <a:r>
              <a:rPr lang="en-US" dirty="0" smtClean="0">
                <a:cs typeface="Arial" charset="0"/>
              </a:rPr>
              <a:t> and can support link speeds of </a:t>
            </a:r>
            <a:r>
              <a:rPr lang="en-US" dirty="0" smtClean="0">
                <a:cs typeface="Arial" charset="0"/>
              </a:rPr>
              <a:t>(</a:t>
            </a:r>
            <a:r>
              <a:rPr lang="en-US" dirty="0" smtClean="0">
                <a:cs typeface="Arial" charset="0"/>
              </a:rPr>
              <a:t>622 Mb/s) and higher. </a:t>
            </a:r>
          </a:p>
        </p:txBody>
      </p:sp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Packet-Switched Connection Options</a:t>
            </a:r>
            <a:endParaRPr lang="en-US" dirty="0"/>
          </a:p>
        </p:txBody>
      </p:sp>
      <p:pic>
        <p:nvPicPr>
          <p:cNvPr id="57348" name="Picture 7" descr="wan3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90600"/>
            <a:ext cx="6502400" cy="362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33800" y="914400"/>
            <a:ext cx="1676400" cy="4619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ATM</a:t>
            </a:r>
          </a:p>
        </p:txBody>
      </p:sp>
    </p:spTree>
    <p:extLst>
      <p:ext uri="{BB962C8B-B14F-4D97-AF65-F5344CB8AC3E}">
        <p14:creationId xmlns:p14="http://schemas.microsoft.com/office/powerpoint/2010/main" val="347840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What is a WAN?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A WAN is a data communications network that operates beyond the geographic scope of a LAN. 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Connect devices that are separated by a broader geographical area than a LAN.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Use carriers (phone companies, cable companies, network providers).</a:t>
            </a:r>
          </a:p>
          <a:p>
            <a:pPr lvl="1" eaLnBrk="1" hangingPunct="1">
              <a:lnSpc>
                <a:spcPct val="150000"/>
              </a:lnSpc>
              <a:defRPr/>
            </a:pPr>
            <a:r>
              <a:rPr lang="en-US" dirty="0" smtClean="0">
                <a:solidFill>
                  <a:schemeClr val="tx1"/>
                </a:solidFill>
              </a:rPr>
              <a:t>Use serial connections of various types.</a:t>
            </a:r>
          </a:p>
          <a:p>
            <a:pPr eaLnBrk="1" hangingPunct="1">
              <a:lnSpc>
                <a:spcPct val="150000"/>
              </a:lnSpc>
              <a:defRPr/>
            </a:pPr>
            <a:endParaRPr lang="en-US" dirty="0" smtClean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289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Technology Overview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484710" y="1524000"/>
            <a:ext cx="7668690" cy="419548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WAN and the OSI Model: </a:t>
            </a:r>
          </a:p>
          <a:p>
            <a:pPr lvl="1" eaLnBrk="1" hangingPunct="1">
              <a:defRPr/>
            </a:pPr>
            <a:r>
              <a:rPr lang="en-US" dirty="0" smtClean="0"/>
              <a:t>In relation to the OSI reference model, WAN operations focus on</a:t>
            </a:r>
            <a:r>
              <a:rPr lang="en-US" dirty="0" smtClean="0">
                <a:solidFill>
                  <a:srgbClr val="FFFF00"/>
                </a:solidFill>
              </a:rPr>
              <a:t> Layer 1 and Layer 2</a:t>
            </a:r>
            <a:r>
              <a:rPr lang="en-US" dirty="0" smtClean="0"/>
              <a:t>.</a:t>
            </a:r>
          </a:p>
        </p:txBody>
      </p:sp>
      <p:pic>
        <p:nvPicPr>
          <p:cNvPr id="13316" name="Picture 3" descr="wan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8153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0" y="2667000"/>
            <a:ext cx="5867400" cy="1200150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dirty="0">
                <a:latin typeface="Arial" charset="0"/>
              </a:rPr>
              <a:t>WAN access standards typically describe both Physical layer delivery methods and Data Link layer requirements.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3962400"/>
            <a:ext cx="3048000" cy="461963"/>
          </a:xfrm>
          <a:prstGeom prst="rect">
            <a:avLst/>
          </a:prstGeom>
          <a:solidFill>
            <a:srgbClr val="002060"/>
          </a:solidFill>
          <a:ln w="25400">
            <a:solidFill>
              <a:srgbClr val="00B0F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Physical Addressing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733800" y="4724400"/>
            <a:ext cx="2209800" cy="461963"/>
          </a:xfrm>
          <a:prstGeom prst="rect">
            <a:avLst/>
          </a:prstGeom>
          <a:solidFill>
            <a:srgbClr val="003300"/>
          </a:solidFill>
          <a:ln w="25400">
            <a:solidFill>
              <a:srgbClr val="92D05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Flow Control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00800" y="4495800"/>
            <a:ext cx="2133600" cy="461963"/>
          </a:xfrm>
          <a:prstGeom prst="rect">
            <a:avLst/>
          </a:prstGeom>
          <a:solidFill>
            <a:srgbClr val="660033"/>
          </a:solidFill>
          <a:ln w="25400">
            <a:solidFill>
              <a:srgbClr val="CC00FF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Encapsulation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82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Technology Overview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7859100" cy="419548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WAN and the OSI Model: </a:t>
            </a:r>
          </a:p>
          <a:p>
            <a:pPr lvl="1" eaLnBrk="1" hangingPunct="1">
              <a:defRPr/>
            </a:pPr>
            <a:r>
              <a:rPr lang="en-US" dirty="0" smtClean="0"/>
              <a:t>In relation to the OSI reference model, WAN operations focus on</a:t>
            </a:r>
            <a:r>
              <a:rPr lang="en-US" dirty="0" smtClean="0">
                <a:solidFill>
                  <a:srgbClr val="FFFF00"/>
                </a:solidFill>
              </a:rPr>
              <a:t> Layer 1 and Layer 2</a:t>
            </a:r>
            <a:r>
              <a:rPr lang="en-US" dirty="0" smtClean="0"/>
              <a:t>.</a:t>
            </a:r>
          </a:p>
        </p:txBody>
      </p:sp>
      <p:pic>
        <p:nvPicPr>
          <p:cNvPr id="14340" name="Picture 3" descr="wan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8153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48000" y="2743200"/>
            <a:ext cx="5791200" cy="267811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dirty="0">
                <a:latin typeface="Arial" charset="0"/>
              </a:rPr>
              <a:t>WAN access standards are defined and managed by a number of recognized authorities, including the </a:t>
            </a:r>
            <a:r>
              <a:rPr lang="en-US" dirty="0">
                <a:solidFill>
                  <a:schemeClr val="bg1"/>
                </a:solidFill>
                <a:latin typeface="Arial" charset="0"/>
              </a:rPr>
              <a:t>International Organization for Standardization (ISO)</a:t>
            </a:r>
            <a:r>
              <a:rPr lang="en-US" dirty="0">
                <a:latin typeface="Arial" charset="0"/>
              </a:rPr>
              <a:t>, the </a:t>
            </a:r>
            <a:r>
              <a:rPr lang="en-US" dirty="0">
                <a:solidFill>
                  <a:schemeClr val="bg1"/>
                </a:solidFill>
                <a:latin typeface="Arial" charset="0"/>
              </a:rPr>
              <a:t>Telecommunication Industry Association (TIA)</a:t>
            </a:r>
            <a:r>
              <a:rPr lang="en-US" dirty="0">
                <a:latin typeface="Arial" charset="0"/>
              </a:rPr>
              <a:t>, and </a:t>
            </a:r>
            <a:r>
              <a:rPr lang="en-US" dirty="0">
                <a:solidFill>
                  <a:schemeClr val="bg1"/>
                </a:solidFill>
                <a:latin typeface="Arial" charset="0"/>
              </a:rPr>
              <a:t>the Electronic Industries Alliance (EIA)</a:t>
            </a:r>
            <a:r>
              <a:rPr lang="en-US" dirty="0">
                <a:latin typeface="Arial" charset="0"/>
              </a:rPr>
              <a:t>.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498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7620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Technology Overview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087700" cy="419548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WAN and the OSI Model: </a:t>
            </a:r>
          </a:p>
          <a:p>
            <a:pPr lvl="1" eaLnBrk="1" hangingPunct="1">
              <a:defRPr/>
            </a:pPr>
            <a:r>
              <a:rPr lang="en-US" dirty="0" smtClean="0"/>
              <a:t>In relation to the OSI reference model, WAN operations focus on</a:t>
            </a:r>
            <a:r>
              <a:rPr lang="en-US" dirty="0" smtClean="0">
                <a:solidFill>
                  <a:srgbClr val="FFFF00"/>
                </a:solidFill>
              </a:rPr>
              <a:t> Layer 1 and Layer 2</a:t>
            </a:r>
            <a:r>
              <a:rPr lang="en-US" dirty="0" smtClean="0"/>
              <a:t>.</a:t>
            </a:r>
          </a:p>
        </p:txBody>
      </p:sp>
      <p:pic>
        <p:nvPicPr>
          <p:cNvPr id="15364" name="Picture 3" descr="wan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8153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685800" y="5943600"/>
            <a:ext cx="8001000" cy="4572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6667500" y="5219700"/>
            <a:ext cx="1524000" cy="53340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sp>
        <p:nvSpPr>
          <p:cNvPr id="7" name="TextBox 6"/>
          <p:cNvSpPr txBox="1"/>
          <p:nvPr/>
        </p:nvSpPr>
        <p:spPr>
          <a:xfrm>
            <a:off x="4876800" y="4114800"/>
            <a:ext cx="3581400" cy="8302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Standards describe how to provide…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48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Technology Overview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484710" y="1524000"/>
            <a:ext cx="8202090" cy="419548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WAN and the OSI Model: </a:t>
            </a:r>
          </a:p>
          <a:p>
            <a:pPr lvl="1" eaLnBrk="1" hangingPunct="1">
              <a:defRPr/>
            </a:pPr>
            <a:r>
              <a:rPr lang="en-US" dirty="0" smtClean="0"/>
              <a:t>In relation to the OSI reference model, WAN operations focus on</a:t>
            </a:r>
            <a:r>
              <a:rPr lang="en-US" dirty="0" smtClean="0">
                <a:solidFill>
                  <a:srgbClr val="FFFF00"/>
                </a:solidFill>
              </a:rPr>
              <a:t> Layer 1 and Layer 2</a:t>
            </a:r>
            <a:r>
              <a:rPr lang="en-US" dirty="0" smtClean="0"/>
              <a:t>.</a:t>
            </a:r>
          </a:p>
        </p:txBody>
      </p:sp>
      <p:pic>
        <p:nvPicPr>
          <p:cNvPr id="16388" name="Picture 3" descr="wan1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8153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685800" y="5486400"/>
            <a:ext cx="8001000" cy="4572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rot="5400000">
            <a:off x="6515100" y="4686300"/>
            <a:ext cx="1524000" cy="53340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sp>
        <p:nvSpPr>
          <p:cNvPr id="7" name="TextBox 6"/>
          <p:cNvSpPr txBox="1"/>
          <p:nvPr/>
        </p:nvSpPr>
        <p:spPr>
          <a:xfrm>
            <a:off x="3962400" y="3733800"/>
            <a:ext cx="4572000" cy="1200150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Standards describe how data is encapsulated for transmission to a remote location.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2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3200" dirty="0" smtClean="0"/>
              <a:t>WAN Physical Layer Concepts</a:t>
            </a:r>
          </a:p>
        </p:txBody>
      </p:sp>
      <p:pic>
        <p:nvPicPr>
          <p:cNvPr id="17411" name="Picture 7" descr="wan1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7950200" cy="567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Connector 10"/>
          <p:cNvCxnSpPr/>
          <p:nvPr/>
        </p:nvCxnSpPr>
        <p:spPr bwMode="auto">
          <a:xfrm>
            <a:off x="457200" y="5638800"/>
            <a:ext cx="1524000" cy="38100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cxnSp>
        <p:nvCxnSpPr>
          <p:cNvPr id="15" name="Straight Connector 14"/>
          <p:cNvCxnSpPr/>
          <p:nvPr/>
        </p:nvCxnSpPr>
        <p:spPr bwMode="auto">
          <a:xfrm rot="10800000" flipV="1">
            <a:off x="6324600" y="5715000"/>
            <a:ext cx="1295400" cy="381000"/>
          </a:xfrm>
          <a:prstGeom prst="line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sp>
        <p:nvSpPr>
          <p:cNvPr id="18" name="Rectangle 17"/>
          <p:cNvSpPr/>
          <p:nvPr/>
        </p:nvSpPr>
        <p:spPr bwMode="auto">
          <a:xfrm>
            <a:off x="4495800" y="5029200"/>
            <a:ext cx="1371600" cy="381000"/>
          </a:xfrm>
          <a:prstGeom prst="rect">
            <a:avLst/>
          </a:prstGeom>
          <a:noFill/>
          <a:ln w="508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838200" y="2895600"/>
            <a:ext cx="1295400" cy="4572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762000" y="4953000"/>
            <a:ext cx="1524000" cy="533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2209800" y="1828800"/>
            <a:ext cx="1066800" cy="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cxnSp>
        <p:nvCxnSpPr>
          <p:cNvPr id="29" name="Straight Connector 28"/>
          <p:cNvCxnSpPr/>
          <p:nvPr/>
        </p:nvCxnSpPr>
        <p:spPr bwMode="auto">
          <a:xfrm>
            <a:off x="6858000" y="5486400"/>
            <a:ext cx="1447800" cy="0"/>
          </a:xfrm>
          <a:prstGeom prst="line">
            <a:avLst/>
          </a:prstGeom>
          <a:noFill/>
          <a:ln w="508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sp>
        <p:nvSpPr>
          <p:cNvPr id="33" name="Rectangle 32"/>
          <p:cNvSpPr/>
          <p:nvPr/>
        </p:nvSpPr>
        <p:spPr bwMode="auto">
          <a:xfrm>
            <a:off x="4419600" y="3352800"/>
            <a:ext cx="838200" cy="38100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grpSp>
        <p:nvGrpSpPr>
          <p:cNvPr id="2" name="Group 39"/>
          <p:cNvGrpSpPr>
            <a:grpSpLocks/>
          </p:cNvGrpSpPr>
          <p:nvPr/>
        </p:nvGrpSpPr>
        <p:grpSpPr bwMode="auto">
          <a:xfrm>
            <a:off x="6553200" y="3352800"/>
            <a:ext cx="1752600" cy="1600200"/>
            <a:chOff x="6553200" y="3352800"/>
            <a:chExt cx="1752600" cy="1600200"/>
          </a:xfrm>
        </p:grpSpPr>
        <p:sp>
          <p:nvSpPr>
            <p:cNvPr id="34" name="Rectangle 33"/>
            <p:cNvSpPr/>
            <p:nvPr/>
          </p:nvSpPr>
          <p:spPr bwMode="auto">
            <a:xfrm>
              <a:off x="6553200" y="3352800"/>
              <a:ext cx="1752600" cy="381000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6629400" y="4572000"/>
              <a:ext cx="838200" cy="381000"/>
            </a:xfrm>
            <a:prstGeom prst="rect">
              <a:avLst/>
            </a:prstGeom>
            <a:noFill/>
            <a:ln w="381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charset="0"/>
              </a:endParaRPr>
            </a:p>
          </p:txBody>
        </p:sp>
        <p:cxnSp>
          <p:nvCxnSpPr>
            <p:cNvPr id="38" name="Straight Connector 37"/>
            <p:cNvCxnSpPr>
              <a:stCxn id="34" idx="2"/>
              <a:endCxn id="36" idx="0"/>
            </p:cNvCxnSpPr>
            <p:nvPr/>
          </p:nvCxnSpPr>
          <p:spPr bwMode="auto">
            <a:xfrm rot="5400000">
              <a:off x="6819900" y="3962400"/>
              <a:ext cx="838200" cy="381000"/>
            </a:xfrm>
            <a:prstGeom prst="line">
              <a:avLst/>
            </a:prstGeom>
            <a:noFill/>
            <a:ln w="508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/>
            </a:ln>
            <a:effectLst>
              <a:outerShdw blurRad="50800" dist="38100" dir="2700000" algn="tl" rotWithShape="0">
                <a:prstClr val="black">
                  <a:alpha val="78000"/>
                </a:prstClr>
              </a:outerShdw>
            </a:effectLst>
          </p:spPr>
        </p:cxnSp>
      </p:grp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23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33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Devices</a:t>
            </a:r>
          </a:p>
        </p:txBody>
      </p:sp>
      <p:pic>
        <p:nvPicPr>
          <p:cNvPr id="18435" name="Picture 15" descr="wan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8686800" cy="519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 bwMode="auto">
          <a:xfrm>
            <a:off x="1371600" y="1371600"/>
            <a:ext cx="1066800" cy="25908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1447800" y="5181600"/>
            <a:ext cx="1981200" cy="914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5638800" y="5181600"/>
            <a:ext cx="1981200" cy="9144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553200" y="1905000"/>
            <a:ext cx="990600" cy="838200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2743200" y="1676400"/>
            <a:ext cx="762000" cy="1143000"/>
          </a:xfrm>
          <a:prstGeom prst="rect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562600" y="2971800"/>
            <a:ext cx="1219200" cy="685800"/>
          </a:xfrm>
          <a:prstGeom prst="rect">
            <a:avLst/>
          </a:prstGeom>
          <a:noFill/>
          <a:ln w="38100" cap="flat" cmpd="sng" algn="ctr">
            <a:solidFill>
              <a:srgbClr val="0033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2895600" y="2971800"/>
            <a:ext cx="1219200" cy="685800"/>
          </a:xfrm>
          <a:prstGeom prst="rect">
            <a:avLst/>
          </a:prstGeom>
          <a:noFill/>
          <a:ln w="38100" cap="flat" cmpd="sng" algn="ctr">
            <a:solidFill>
              <a:srgbClr val="0033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114800" y="2438400"/>
            <a:ext cx="1447800" cy="1600200"/>
          </a:xfrm>
          <a:prstGeom prst="rect">
            <a:avLst/>
          </a:prstGeom>
          <a:noFill/>
          <a:ln w="38100" cap="flat" cmpd="sng" algn="ctr">
            <a:solidFill>
              <a:srgbClr val="CC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93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257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Data Link Layer Concepts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6286" y="1371600"/>
            <a:ext cx="883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200" kern="0" dirty="0"/>
              <a:t>Data Link layer protocols define how data is encapsulated for transmission to remote sites and the mechanisms for transferring the resulting frames.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200" kern="0" dirty="0"/>
              <a:t>A variety of different technologies, such as ISDN, Frame Relay, or ATM, are used to move the data across the WAN connection.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200" kern="0" dirty="0">
                <a:latin typeface="Arial" charset="0"/>
              </a:rPr>
              <a:t>Many of these protocols use the same basic framing mechanism, High-Level Data Link Control (HDLC</a:t>
            </a:r>
            <a:r>
              <a:rPr lang="en-US" sz="2200" kern="0" dirty="0" smtClean="0">
                <a:latin typeface="Arial" charset="0"/>
              </a:rPr>
              <a:t>).</a:t>
            </a:r>
            <a:endParaRPr lang="en-US" sz="2200" kern="0" dirty="0">
              <a:latin typeface="Arial" charset="0"/>
            </a:endParaRP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6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7620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Data Link Layer Concepts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1676400"/>
            <a:ext cx="883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/>
              <a:t>The most common WAN data-link protocols are:</a:t>
            </a:r>
          </a:p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/>
              <a:t>HDLC</a:t>
            </a:r>
          </a:p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/>
              <a:t>PPP</a:t>
            </a:r>
          </a:p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/>
              <a:t>Frame Relay</a:t>
            </a:r>
          </a:p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/>
              <a:t>ATM</a:t>
            </a:r>
            <a:br>
              <a:rPr lang="en-US" sz="2400" kern="0" dirty="0"/>
            </a:br>
            <a:endParaRPr lang="en-US" sz="2400" kern="0" dirty="0"/>
          </a:p>
          <a:p>
            <a:pPr marL="342900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>
                <a:latin typeface="Arial" charset="0"/>
              </a:rPr>
              <a:t>ATM is different from the others, because it uses small fixed-size cells of 53 bytes (48 bytes for data), unlike the other </a:t>
            </a:r>
            <a:r>
              <a:rPr lang="en-US" sz="2400" kern="0" dirty="0" smtClean="0">
                <a:latin typeface="Arial" charset="0"/>
              </a:rPr>
              <a:t>technologies</a:t>
            </a:r>
            <a:r>
              <a:rPr lang="en-US" sz="2400" kern="0" dirty="0">
                <a:latin typeface="Arial" charset="0"/>
              </a:rPr>
              <a:t>, which use variable-sized packets.</a:t>
            </a:r>
          </a:p>
          <a:p>
            <a:pPr marL="342900" indent="-342900" algn="l">
              <a:spcBef>
                <a:spcPct val="20000"/>
              </a:spcBef>
              <a:buClr>
                <a:srgbClr val="FFFF00"/>
              </a:buClr>
              <a:defRPr/>
            </a:pPr>
            <a:endParaRPr lang="en-US" sz="2400" kern="0" dirty="0"/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51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Data Link Layer Concepts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-3629" y="2209800"/>
            <a:ext cx="883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 smtClean="0">
                <a:latin typeface="+mn-lt"/>
              </a:rPr>
              <a:t>Another </a:t>
            </a:r>
            <a:r>
              <a:rPr lang="en-US" sz="2400" kern="0" dirty="0">
                <a:latin typeface="+mn-lt"/>
              </a:rPr>
              <a:t>Data Link layer protocol is the Multiprotocol Label Switching (MPLS) protocol.</a:t>
            </a:r>
          </a:p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>
                <a:latin typeface="+mn-lt"/>
              </a:rPr>
              <a:t>MPLS is increasingly being deployed by service providers to provide an economical solution to carry circuit-switched as well as packet-switched network traffic.</a:t>
            </a:r>
          </a:p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>
                <a:latin typeface="+mn-lt"/>
              </a:rPr>
              <a:t>It can operate over any existing infrastructure, such as </a:t>
            </a:r>
            <a:r>
              <a:rPr lang="en-US" sz="2400" kern="0" dirty="0" smtClean="0">
                <a:latin typeface="+mn-lt"/>
              </a:rPr>
              <a:t>IP or </a:t>
            </a:r>
            <a:r>
              <a:rPr lang="en-US" sz="2400" kern="0" dirty="0">
                <a:latin typeface="+mn-lt"/>
              </a:rPr>
              <a:t>Ethernet.</a:t>
            </a:r>
          </a:p>
          <a:p>
            <a:pPr marL="800100" lvl="1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>
                <a:latin typeface="+mn-lt"/>
              </a:rPr>
              <a:t>It sits between Layer 2 and Layer 3 and is sometimes referred to as a Layer 2.5 protocol.</a:t>
            </a:r>
          </a:p>
        </p:txBody>
      </p: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09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Data Link Layer Concepts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4953000"/>
            <a:ext cx="8839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Data Link layer protocols define </a:t>
            </a:r>
            <a:r>
              <a:rPr lang="en-US" dirty="0">
                <a:latin typeface="Arial" charset="0"/>
                <a:cs typeface="Arial" charset="0"/>
              </a:rPr>
              <a:t>how the data is encapsulated</a:t>
            </a:r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 as well as how it is transported between sites.</a:t>
            </a:r>
          </a:p>
        </p:txBody>
      </p:sp>
      <p:pic>
        <p:nvPicPr>
          <p:cNvPr id="23556" name="Picture 4" descr="wan1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49450"/>
            <a:ext cx="8591550" cy="247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79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 descr="wan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8458200" cy="416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92919" y="152400"/>
            <a:ext cx="8079581" cy="165819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What is a WAN?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547348" y="1473413"/>
            <a:ext cx="8065294" cy="376618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A WAN is a data communications network that operates beyond the geographic scope of a LAN. </a:t>
            </a:r>
          </a:p>
        </p:txBody>
      </p:sp>
      <p:cxnSp>
        <p:nvCxnSpPr>
          <p:cNvPr id="6" name="Straight Connector 5"/>
          <p:cNvCxnSpPr/>
          <p:nvPr/>
        </p:nvCxnSpPr>
        <p:spPr bwMode="auto">
          <a:xfrm rot="16200000" flipH="1">
            <a:off x="6477000" y="2819400"/>
            <a:ext cx="914400" cy="60960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cxnSp>
        <p:nvCxnSpPr>
          <p:cNvPr id="8" name="Straight Connector 7"/>
          <p:cNvCxnSpPr/>
          <p:nvPr/>
        </p:nvCxnSpPr>
        <p:spPr bwMode="auto">
          <a:xfrm rot="5400000">
            <a:off x="7772400" y="4114800"/>
            <a:ext cx="685800" cy="68580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77000"/>
              </a:prstClr>
            </a:outerShdw>
          </a:effec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5181600" y="5715000"/>
            <a:ext cx="1447800" cy="304800"/>
          </a:xfrm>
          <a:prstGeom prst="line">
            <a:avLst/>
          </a:prstGeom>
          <a:noFill/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>
            <a:outerShdw blurRad="50800" dist="38100" dir="2700000" algn="tl" rotWithShape="0">
              <a:prstClr val="black">
                <a:alpha val="78000"/>
              </a:prstClr>
            </a:outerShdw>
          </a:effectLst>
        </p:spPr>
      </p:cxnSp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55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12347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WAN Data Link Layer Concepts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4953000"/>
            <a:ext cx="883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A number of technologies for the transport of data exist.</a:t>
            </a:r>
          </a:p>
          <a:p>
            <a:pPr>
              <a:defRPr/>
            </a:pPr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While the </a:t>
            </a:r>
            <a:r>
              <a:rPr lang="en-US" dirty="0">
                <a:latin typeface="Arial" charset="0"/>
                <a:cs typeface="Arial" charset="0"/>
              </a:rPr>
              <a:t>encapsulation will vary with the technology</a:t>
            </a:r>
            <a:r>
              <a:rPr lang="en-US" dirty="0">
                <a:solidFill>
                  <a:schemeClr val="bg1"/>
                </a:solidFill>
                <a:latin typeface="Arial" charset="0"/>
                <a:cs typeface="Arial" charset="0"/>
              </a:rPr>
              <a:t>, most use the ISO HDLC standard or a modification of it.</a:t>
            </a:r>
          </a:p>
        </p:txBody>
      </p:sp>
      <p:pic>
        <p:nvPicPr>
          <p:cNvPr id="24580" name="Picture 3" descr="wan1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2865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12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92919" y="170602"/>
            <a:ext cx="8079581" cy="1658198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The Evolving Enterprise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400" y="1066800"/>
            <a:ext cx="88392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>
                <a:latin typeface="+mn-lt"/>
              </a:rPr>
              <a:t>As companies grow, they hire more employees, open branch offices, and expand into global markets.</a:t>
            </a:r>
          </a:p>
          <a:p>
            <a:pPr marL="342900" indent="-342900" algn="l">
              <a:spcBef>
                <a:spcPct val="20000"/>
              </a:spcBef>
              <a:buClr>
                <a:srgbClr val="FFFF00"/>
              </a:buClr>
              <a:buFont typeface="Tahoma" pitchFamily="34" charset="0"/>
              <a:buChar char="•"/>
              <a:defRPr/>
            </a:pPr>
            <a:r>
              <a:rPr lang="en-US" sz="2400" kern="0" dirty="0">
                <a:latin typeface="+mn-lt"/>
              </a:rPr>
              <a:t>These changes also influence their requirements for integrated services and drive their network requirements. </a:t>
            </a:r>
          </a:p>
        </p:txBody>
      </p:sp>
      <p:pic>
        <p:nvPicPr>
          <p:cNvPr id="10" name="Picture 9" descr="wan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48000"/>
            <a:ext cx="6635750" cy="354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wan0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048000"/>
            <a:ext cx="67056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wan0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48000"/>
            <a:ext cx="64008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 descr="wan0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997200"/>
            <a:ext cx="551180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4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The Evolving Network Model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827700" y="1371600"/>
            <a:ext cx="6711654" cy="419548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As networks grow, the hierarchical design model must grow with it.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4" name="Picture 3" descr="wan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7975600" cy="412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wan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286000"/>
            <a:ext cx="7221538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عنصر نائب لرقم الشريحة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43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84710" y="152400"/>
            <a:ext cx="7055380" cy="140053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The Evolving Network Model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1919"/>
            <a:ext cx="8007791" cy="4195481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As networks grow, the hierarchical design model must grow with it.</a:t>
            </a:r>
          </a:p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8196" name="Picture 5" descr="wan0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286000"/>
            <a:ext cx="8113713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410200" y="4876800"/>
            <a:ext cx="3429000" cy="1200150"/>
            <a:chOff x="5410200" y="4876800"/>
            <a:chExt cx="3429000" cy="1200329"/>
          </a:xfrm>
        </p:grpSpPr>
        <p:cxnSp>
          <p:nvCxnSpPr>
            <p:cNvPr id="9" name="Straight Connector 8"/>
            <p:cNvCxnSpPr/>
            <p:nvPr/>
          </p:nvCxnSpPr>
          <p:spPr bwMode="auto">
            <a:xfrm rot="10800000">
              <a:off x="5410200" y="5562702"/>
              <a:ext cx="1524000" cy="0"/>
            </a:xfrm>
            <a:prstGeom prst="line">
              <a:avLst/>
            </a:prstGeom>
            <a:noFill/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>
              <a:outerShdw blurRad="50800" dist="38100" dir="2700000" algn="tl" rotWithShape="0">
                <a:prstClr val="black">
                  <a:alpha val="78000"/>
                </a:prstClr>
              </a:outerShdw>
            </a:effectLst>
          </p:spPr>
        </p:cxnSp>
        <p:sp>
          <p:nvSpPr>
            <p:cNvPr id="7" name="TextBox 6"/>
            <p:cNvSpPr txBox="1"/>
            <p:nvPr/>
          </p:nvSpPr>
          <p:spPr>
            <a:xfrm>
              <a:off x="6705600" y="4876800"/>
              <a:ext cx="2133600" cy="1200329"/>
            </a:xfrm>
            <a:prstGeom prst="rect">
              <a:avLst/>
            </a:prstGeom>
            <a:solidFill>
              <a:srgbClr val="800000"/>
            </a:solidFill>
            <a:ln w="25400">
              <a:solidFill>
                <a:srgbClr val="FF0000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dirty="0">
                  <a:latin typeface="Arial" charset="0"/>
                </a:rPr>
                <a:t>User Access to network devices.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8600" y="3200400"/>
            <a:ext cx="3276600" cy="8302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Policies to aggregate WAN traffic.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14800" y="2362200"/>
            <a:ext cx="3200400" cy="830263"/>
          </a:xfrm>
          <a:prstGeom prst="rect">
            <a:avLst/>
          </a:prstGeom>
          <a:solidFill>
            <a:srgbClr val="800000"/>
          </a:solidFill>
          <a:ln w="254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Arial" charset="0"/>
              </a:rPr>
              <a:t>Fast switching, availability, scalability.</a:t>
            </a: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822F9-C57A-4751-B00C-83DE62342CE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56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 smtClean="0"/>
              <a:t>WAN Switching Concepts</a:t>
            </a:r>
            <a:endParaRPr lang="en-US" dirty="0"/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219200"/>
            <a:ext cx="8839200" cy="5257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cs typeface="Arial" charset="0"/>
              </a:rPr>
              <a:t>WAN switched networks fall into two categories: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FFF00"/>
                </a:solidFill>
                <a:cs typeface="Arial" charset="0"/>
              </a:rPr>
              <a:t>Circuit</a:t>
            </a:r>
            <a:r>
              <a:rPr lang="en-US" sz="2400" dirty="0" smtClean="0">
                <a:cs typeface="Arial" charset="0"/>
              </a:rPr>
              <a:t> switched.</a:t>
            </a:r>
          </a:p>
          <a:p>
            <a:pPr lvl="2">
              <a:defRPr/>
            </a:pPr>
            <a:r>
              <a:rPr lang="en-US" sz="2000" dirty="0" smtClean="0">
                <a:cs typeface="Arial" charset="0"/>
              </a:rPr>
              <a:t>POTS, ISDN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FFFF00"/>
                </a:solidFill>
                <a:cs typeface="Arial" charset="0"/>
              </a:rPr>
              <a:t>Packet </a:t>
            </a:r>
            <a:r>
              <a:rPr lang="en-US" sz="2400" dirty="0" smtClean="0">
                <a:cs typeface="Arial" charset="0"/>
              </a:rPr>
              <a:t>switched.</a:t>
            </a:r>
          </a:p>
          <a:p>
            <a:pPr lvl="2">
              <a:defRPr/>
            </a:pPr>
            <a:r>
              <a:rPr lang="en-US" sz="2000" dirty="0" smtClean="0">
                <a:cs typeface="Arial" charset="0"/>
              </a:rPr>
              <a:t>Frame Relay, ATM, X.25</a:t>
            </a:r>
          </a:p>
        </p:txBody>
      </p:sp>
    </p:spTree>
    <p:extLst>
      <p:ext uri="{BB962C8B-B14F-4D97-AF65-F5344CB8AC3E}">
        <p14:creationId xmlns:p14="http://schemas.microsoft.com/office/powerpoint/2010/main" val="1685955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200" dirty="0" smtClean="0"/>
              <a:t>WAN Switching Concepts – Circuit Switched</a:t>
            </a:r>
            <a:endParaRPr lang="en-US" sz="3200" dirty="0"/>
          </a:p>
        </p:txBody>
      </p:sp>
      <p:sp>
        <p:nvSpPr>
          <p:cNvPr id="64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7257" y="1614714"/>
            <a:ext cx="8839200" cy="52578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cs typeface="Arial" charset="0"/>
              </a:rPr>
              <a:t>When a subscriber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makes a telephone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call, the dialed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number is used to set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switches in the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exchanges along the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route of the call so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that there is a</a:t>
            </a:r>
            <a:br>
              <a:rPr lang="en-US" dirty="0" smtClean="0">
                <a:cs typeface="Arial" charset="0"/>
              </a:rPr>
            </a:br>
            <a:r>
              <a:rPr lang="en-US" dirty="0" smtClean="0">
                <a:cs typeface="Arial" charset="0"/>
              </a:rPr>
              <a:t>circuit </a:t>
            </a:r>
            <a:r>
              <a:rPr lang="en-US" dirty="0" smtClean="0">
                <a:cs typeface="Arial" charset="0"/>
              </a:rPr>
              <a:t>from the originating caller to </a:t>
            </a:r>
            <a:r>
              <a:rPr lang="en-US" dirty="0" smtClean="0">
                <a:cs typeface="Arial" charset="0"/>
              </a:rPr>
              <a:t>the receiver of the call.</a:t>
            </a:r>
            <a:endParaRPr lang="en-US" dirty="0" smtClean="0">
              <a:cs typeface="Arial" charset="0"/>
            </a:endParaRPr>
          </a:p>
          <a:p>
            <a:pPr>
              <a:defRPr/>
            </a:pPr>
            <a:r>
              <a:rPr lang="en-US" dirty="0" smtClean="0"/>
              <a:t>Because of the switching operation used to establish the circuit, the telephone system is called a </a:t>
            </a:r>
            <a:r>
              <a:rPr lang="en-US" dirty="0" smtClean="0">
                <a:solidFill>
                  <a:srgbClr val="FFFF00"/>
                </a:solidFill>
              </a:rPr>
              <a:t>circuit-switched </a:t>
            </a:r>
            <a:r>
              <a:rPr lang="en-US" dirty="0" smtClean="0"/>
              <a:t>network. </a:t>
            </a:r>
          </a:p>
        </p:txBody>
      </p:sp>
      <p:pic>
        <p:nvPicPr>
          <p:cNvPr id="32772" name="Picture 3" descr="wan2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675" y="990600"/>
            <a:ext cx="5368925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8291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أيون">
  <a:themeElements>
    <a:clrScheme name="أيون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أيون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أيون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39AD96AA2E4140AE25EC4033F5B9F7" ma:contentTypeVersion="0" ma:contentTypeDescription="Create a new document." ma:contentTypeScope="" ma:versionID="1837ca669dd0c581382b68748ab2fe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D6D347-33F2-4FA3-B076-4523E4F8D3C4}"/>
</file>

<file path=customXml/itemProps2.xml><?xml version="1.0" encoding="utf-8"?>
<ds:datastoreItem xmlns:ds="http://schemas.openxmlformats.org/officeDocument/2006/customXml" ds:itemID="{4FFFCF23-F8F3-480E-8A0A-00DB9C566DB1}"/>
</file>

<file path=customXml/itemProps3.xml><?xml version="1.0" encoding="utf-8"?>
<ds:datastoreItem xmlns:ds="http://schemas.openxmlformats.org/officeDocument/2006/customXml" ds:itemID="{19ED3420-FD99-44CD-8843-91159DB3853D}"/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TM02900743[[fn=عضوي]]</Template>
  <TotalTime>497</TotalTime>
  <Words>1053</Words>
  <Application>Microsoft Office PowerPoint</Application>
  <PresentationFormat>عرض على الشاشة (3:4)‏</PresentationFormat>
  <Paragraphs>209</Paragraphs>
  <Slides>40</Slides>
  <Notes>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8</vt:i4>
      </vt:variant>
      <vt:variant>
        <vt:lpstr>نسق</vt:lpstr>
      </vt:variant>
      <vt:variant>
        <vt:i4>3</vt:i4>
      </vt:variant>
      <vt:variant>
        <vt:lpstr>عناوين الشرائح</vt:lpstr>
      </vt:variant>
      <vt:variant>
        <vt:i4>40</vt:i4>
      </vt:variant>
    </vt:vector>
  </HeadingPairs>
  <TitlesOfParts>
    <vt:vector size="51" baseType="lpstr">
      <vt:lpstr>Arial</vt:lpstr>
      <vt:lpstr>Calibri</vt:lpstr>
      <vt:lpstr>Calibri Light</vt:lpstr>
      <vt:lpstr>Century Gothic</vt:lpstr>
      <vt:lpstr>Tahoma</vt:lpstr>
      <vt:lpstr>Times New Roman</vt:lpstr>
      <vt:lpstr>Wingdings 2</vt:lpstr>
      <vt:lpstr>Wingdings 3</vt:lpstr>
      <vt:lpstr>HDOfficeLightV0</vt:lpstr>
      <vt:lpstr>1_HDOfficeLightV0</vt:lpstr>
      <vt:lpstr>أيون</vt:lpstr>
      <vt:lpstr>Lecture 1: Introduction to WAN</vt:lpstr>
      <vt:lpstr>Introduction to WANs</vt:lpstr>
      <vt:lpstr>What is a WAN?</vt:lpstr>
      <vt:lpstr>What is a WAN?</vt:lpstr>
      <vt:lpstr>The Evolving Enterprise</vt:lpstr>
      <vt:lpstr>The Evolving Network Model</vt:lpstr>
      <vt:lpstr>The Evolving Network Model</vt:lpstr>
      <vt:lpstr>WAN Switching Concepts</vt:lpstr>
      <vt:lpstr>WAN Switching Concepts – Circuit Switched</vt:lpstr>
      <vt:lpstr>WAN Switching Concepts – Circuit Switched</vt:lpstr>
      <vt:lpstr>WAN Switching Concepts – Circuit Switched</vt:lpstr>
      <vt:lpstr>WAN Switching Concepts</vt:lpstr>
      <vt:lpstr>WAN Switching Concepts – Packet Switched</vt:lpstr>
      <vt:lpstr>WAN Switching Concepts – Packet Switched</vt:lpstr>
      <vt:lpstr>WAN Switching Concepts – Packet Switched</vt:lpstr>
      <vt:lpstr>WAN Switching Concepts – Packet Switched</vt:lpstr>
      <vt:lpstr>Introduction to WANs</vt:lpstr>
      <vt:lpstr>WAN Link Connection Options</vt:lpstr>
      <vt:lpstr>WAN Link Connection Options</vt:lpstr>
      <vt:lpstr>WAN Link Connection Options</vt:lpstr>
      <vt:lpstr>Dedicated Connection Link Options</vt:lpstr>
      <vt:lpstr>Circuit-Switched Link Options</vt:lpstr>
      <vt:lpstr>Circuit-Switched Link Options</vt:lpstr>
      <vt:lpstr>Packet-Switched Connection Options</vt:lpstr>
      <vt:lpstr>Packet-Switched Connection Options</vt:lpstr>
      <vt:lpstr>Packet-Switched Connection Options</vt:lpstr>
      <vt:lpstr>Packet-Switched Connection Options</vt:lpstr>
      <vt:lpstr>Packet-Switched Connection Options</vt:lpstr>
      <vt:lpstr>Packet-Switched Connection Options</vt:lpstr>
      <vt:lpstr>WAN Technology Overview</vt:lpstr>
      <vt:lpstr>WAN Technology Overview</vt:lpstr>
      <vt:lpstr>WAN Technology Overview</vt:lpstr>
      <vt:lpstr>WAN Technology Overview</vt:lpstr>
      <vt:lpstr>WAN Physical Layer Concepts</vt:lpstr>
      <vt:lpstr>WAN Devices</vt:lpstr>
      <vt:lpstr>WAN Data Link Layer Concepts</vt:lpstr>
      <vt:lpstr>WAN Data Link Layer Concepts</vt:lpstr>
      <vt:lpstr>WAN Data Link Layer Concepts</vt:lpstr>
      <vt:lpstr>WAN Data Link Layer Concepts</vt:lpstr>
      <vt:lpstr>WAN Data Link Layer Concepts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3: Introduction to WAN</dc:title>
  <dc:creator>Najla</dc:creator>
  <cp:lastModifiedBy>as aas</cp:lastModifiedBy>
  <cp:revision>15</cp:revision>
  <dcterms:created xsi:type="dcterms:W3CDTF">2014-09-23T20:29:19Z</dcterms:created>
  <dcterms:modified xsi:type="dcterms:W3CDTF">2016-01-30T19:27:30Z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0x0101003B39AD96AA2E4140AE25EC4033F5B9F7</vt:lpwstr>
  </property>
</Properties>
</file>