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2" r:id="rId9"/>
    <p:sldId id="266" r:id="rId10"/>
    <p:sldId id="267" r:id="rId11"/>
    <p:sldId id="268" r:id="rId12"/>
    <p:sldId id="264" r:id="rId13"/>
    <p:sldId id="269" r:id="rId14"/>
    <p:sldId id="270" r:id="rId15"/>
    <p:sldId id="271" r:id="rId16"/>
    <p:sldId id="272" r:id="rId17"/>
    <p:sldId id="273" r:id="rId18"/>
    <p:sldId id="283" r:id="rId19"/>
    <p:sldId id="274" r:id="rId20"/>
    <p:sldId id="275" r:id="rId21"/>
    <p:sldId id="280" r:id="rId22"/>
    <p:sldId id="281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B117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8CA6B14-9F51-474F-ADB5-4D5937899D79}" type="datetimeFigureOut">
              <a:rPr lang="ar-SA" smtClean="0"/>
              <a:pPr/>
              <a:t>06/01/1436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9643F95-9EE2-4658-B77A-1B11090BACC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F61B-AD70-4688-9C4C-3E1642738072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F5AC7-AD9B-41E1-AA6F-5B1A24794007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0352B-6862-43F2-9571-5614065B07CC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74ADB-0D6A-4FDC-B6AE-AC340B6A9484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ED42-D31D-4B82-AE39-3D6EDD094DC1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94B7F-8CE6-4DC8-AAAD-6F7F7204736E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162D1-AA96-440A-9E71-560376D3F446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3342-C90B-4CE3-82B0-18551D7E44CC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7E3F-BB57-487F-BB4E-95FE967D3800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F0B96-C965-414E-8019-D430263C1A86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A001F-CA63-41DD-A4A1-8CBA057AEE56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BAD4-5F13-4390-BEBB-FD2C2E7A49DE}" type="datetime1">
              <a:rPr lang="ar-SA" smtClean="0"/>
              <a:pPr/>
              <a:t>06/01/1436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0F48-3684-48FA-BB8D-52E5CDAAAB9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3733800"/>
          </a:xfrm>
        </p:spPr>
        <p:txBody>
          <a:bodyPr>
            <a:normAutofit/>
          </a:bodyPr>
          <a:lstStyle/>
          <a:p>
            <a:pPr algn="ctr"/>
            <a:r>
              <a:rPr lang="en-AU" dirty="0" smtClean="0"/>
              <a:t>CT 1502</a:t>
            </a:r>
            <a:br>
              <a:rPr lang="en-AU" dirty="0" smtClean="0"/>
            </a:br>
            <a:r>
              <a:rPr lang="en-AU" dirty="0" smtClean="0"/>
              <a:t>Planning and Design of Communication Networks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Chapter 1,2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105400"/>
            <a:ext cx="7854696" cy="1752600"/>
          </a:xfrm>
        </p:spPr>
        <p:txBody>
          <a:bodyPr/>
          <a:lstStyle/>
          <a:p>
            <a:pPr algn="ctr"/>
            <a:r>
              <a:rPr lang="en-US" dirty="0" smtClean="0"/>
              <a:t>Nada Al </a:t>
            </a:r>
            <a:r>
              <a:rPr lang="en-US" dirty="0" err="1" smtClean="0"/>
              <a:t>Dosary</a:t>
            </a:r>
            <a:endParaRPr lang="en-US" dirty="0" smtClean="0"/>
          </a:p>
          <a:p>
            <a:pPr algn="ctr"/>
            <a:r>
              <a:rPr lang="en-US" dirty="0" smtClean="0"/>
              <a:t>Aldosary.na@gmail.com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Data fl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914400"/>
            <a:ext cx="6324600" cy="5334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/>
              <a:t>Main Components of Communication Systems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b="1" dirty="0" smtClean="0"/>
              <a:t>Signals Concept: </a:t>
            </a:r>
            <a:r>
              <a:rPr lang="en-US" sz="2400" dirty="0" smtClean="0"/>
              <a:t>to transmit data from one station to another it has to be modulated to (signals) that can be transmitted through channels.</a:t>
            </a:r>
          </a:p>
          <a:p>
            <a:pPr algn="l" rtl="0"/>
            <a:r>
              <a:rPr lang="en-US" sz="2400" b="1" dirty="0" smtClean="0">
                <a:solidFill>
                  <a:srgbClr val="FB117B"/>
                </a:solidFill>
              </a:rPr>
              <a:t>Analog Signals:</a:t>
            </a:r>
            <a:r>
              <a:rPr lang="en-US" sz="2400" dirty="0" smtClean="0">
                <a:solidFill>
                  <a:srgbClr val="FB117B"/>
                </a:solidFill>
              </a:rPr>
              <a:t>  </a:t>
            </a:r>
            <a:r>
              <a:rPr lang="en-US" sz="2400" dirty="0" smtClean="0"/>
              <a:t>represent data with continuously varying  electromagnetic waves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>
              <a:solidFill>
                <a:srgbClr val="FB11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657600"/>
            <a:ext cx="4048125" cy="295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/>
              <a:t>Main Components of Communication Systems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FB117B"/>
                </a:solidFill>
              </a:rPr>
              <a:t>Digital Signals: </a:t>
            </a:r>
            <a:r>
              <a:rPr lang="en-US" dirty="0" smtClean="0"/>
              <a:t>represent data with sequence  of voltage pulses.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657600"/>
            <a:ext cx="49434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Understanding Communication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Network: </a:t>
            </a:r>
            <a:r>
              <a:rPr lang="en-US" dirty="0" smtClean="0"/>
              <a:t>is a set of devices (often referred as a node ) connected by communication links. </a:t>
            </a:r>
          </a:p>
          <a:p>
            <a:pPr algn="l" rtl="0"/>
            <a:r>
              <a:rPr lang="en-US" dirty="0" smtClean="0"/>
              <a:t>A node can be: any device can send or receive data computer, printer, router, or any other device.</a:t>
            </a:r>
          </a:p>
          <a:p>
            <a:pPr algn="l" rtl="0"/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4" name="Picture 3" descr="ras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3276600"/>
            <a:ext cx="5714286" cy="380952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96"/>
          <p:cNvSpPr/>
          <p:nvPr/>
        </p:nvSpPr>
        <p:spPr>
          <a:xfrm>
            <a:off x="4876800" y="3429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6" name="Oval 95"/>
          <p:cNvSpPr/>
          <p:nvPr/>
        </p:nvSpPr>
        <p:spPr>
          <a:xfrm>
            <a:off x="3124200" y="3352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3" name="Straight Connector 12"/>
          <p:cNvCxnSpPr>
            <a:stCxn id="9" idx="6"/>
            <a:endCxn id="10" idx="2"/>
          </p:cNvCxnSpPr>
          <p:nvPr/>
        </p:nvCxnSpPr>
        <p:spPr>
          <a:xfrm>
            <a:off x="3886200" y="4953000"/>
            <a:ext cx="990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Understanding Communication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389120"/>
          </a:xfrm>
        </p:spPr>
        <p:txBody>
          <a:bodyPr/>
          <a:lstStyle/>
          <a:p>
            <a:pPr algn="l" rtl="0"/>
            <a:r>
              <a:rPr lang="en-US" dirty="0" smtClean="0"/>
              <a:t>Nodes:</a:t>
            </a:r>
          </a:p>
          <a:p>
            <a:pPr lvl="1" algn="l" rtl="0"/>
            <a:r>
              <a:rPr lang="en-US" dirty="0" smtClean="0">
                <a:solidFill>
                  <a:srgbClr val="0070C0"/>
                </a:solidFill>
              </a:rPr>
              <a:t>Terminal Node: </a:t>
            </a:r>
            <a:r>
              <a:rPr lang="en-US" dirty="0" smtClean="0"/>
              <a:t>generate data, use data.</a:t>
            </a:r>
          </a:p>
          <a:p>
            <a:pPr lvl="1" algn="l" rtl="0"/>
            <a:r>
              <a:rPr lang="en-US" dirty="0" smtClean="0">
                <a:solidFill>
                  <a:srgbClr val="FB117B"/>
                </a:solidFill>
              </a:rPr>
              <a:t>Communications Node: </a:t>
            </a:r>
            <a:r>
              <a:rPr lang="en-US" dirty="0" smtClean="0"/>
              <a:t>transmit data, doesn’t use it</a:t>
            </a:r>
            <a:endParaRPr lang="ar-SA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7" name="Oval 6"/>
          <p:cNvSpPr/>
          <p:nvPr/>
        </p:nvSpPr>
        <p:spPr>
          <a:xfrm>
            <a:off x="3124200" y="5486400"/>
            <a:ext cx="914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1981200" y="3429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3276600" y="4648200"/>
            <a:ext cx="609600" cy="609600"/>
          </a:xfrm>
          <a:prstGeom prst="ellipse">
            <a:avLst/>
          </a:prstGeom>
          <a:solidFill>
            <a:srgbClr val="FB1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Oval 9"/>
          <p:cNvSpPr/>
          <p:nvPr/>
        </p:nvSpPr>
        <p:spPr>
          <a:xfrm>
            <a:off x="4876800" y="4572000"/>
            <a:ext cx="838200" cy="762000"/>
          </a:xfrm>
          <a:prstGeom prst="ellipse">
            <a:avLst/>
          </a:prstGeom>
          <a:solidFill>
            <a:srgbClr val="FB1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Oval 10"/>
          <p:cNvSpPr/>
          <p:nvPr/>
        </p:nvSpPr>
        <p:spPr>
          <a:xfrm>
            <a:off x="6019800" y="4648200"/>
            <a:ext cx="609600" cy="609600"/>
          </a:xfrm>
          <a:prstGeom prst="ellipse">
            <a:avLst/>
          </a:prstGeom>
          <a:solidFill>
            <a:srgbClr val="FB1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8" name="Straight Connector 17"/>
          <p:cNvCxnSpPr>
            <a:stCxn id="96" idx="4"/>
            <a:endCxn id="9" idx="0"/>
          </p:cNvCxnSpPr>
          <p:nvPr/>
        </p:nvCxnSpPr>
        <p:spPr>
          <a:xfrm>
            <a:off x="3581400" y="4267200"/>
            <a:ext cx="0" cy="381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0"/>
            <a:endCxn id="9" idx="4"/>
          </p:cNvCxnSpPr>
          <p:nvPr/>
        </p:nvCxnSpPr>
        <p:spPr>
          <a:xfrm flipV="1">
            <a:off x="3581400" y="5257800"/>
            <a:ext cx="0" cy="228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0" idx="6"/>
            <a:endCxn id="11" idx="2"/>
          </p:cNvCxnSpPr>
          <p:nvPr/>
        </p:nvCxnSpPr>
        <p:spPr>
          <a:xfrm>
            <a:off x="5715000" y="4953000"/>
            <a:ext cx="304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7" idx="4"/>
            <a:endCxn id="10" idx="0"/>
          </p:cNvCxnSpPr>
          <p:nvPr/>
        </p:nvCxnSpPr>
        <p:spPr>
          <a:xfrm flipH="1">
            <a:off x="5295900" y="4343400"/>
            <a:ext cx="38100" cy="228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ras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896076"/>
            <a:ext cx="5714286" cy="3809524"/>
          </a:xfrm>
          <a:prstGeom prst="rect">
            <a:avLst/>
          </a:prstGeom>
        </p:spPr>
      </p:pic>
      <p:cxnSp>
        <p:nvCxnSpPr>
          <p:cNvPr id="87" name="Elbow Connector 86"/>
          <p:cNvCxnSpPr>
            <a:stCxn id="8" idx="4"/>
            <a:endCxn id="9" idx="2"/>
          </p:cNvCxnSpPr>
          <p:nvPr/>
        </p:nvCxnSpPr>
        <p:spPr>
          <a:xfrm rot="16200000" flipH="1">
            <a:off x="2552700" y="4229100"/>
            <a:ext cx="609600" cy="838200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Categories of networks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Local Area Network(LAN): </a:t>
            </a:r>
            <a:r>
              <a:rPr lang="en-US" dirty="0" smtClean="0"/>
              <a:t>private owned and links the devices in a single office, building ore campus.</a:t>
            </a:r>
          </a:p>
          <a:p>
            <a:pPr algn="l" rtl="0"/>
            <a:r>
              <a:rPr lang="en-US" b="1" dirty="0" smtClean="0"/>
              <a:t>Wide Area Network(WAN): </a:t>
            </a:r>
            <a:r>
              <a:rPr lang="en-US" dirty="0" smtClean="0"/>
              <a:t>provides long-distance transmission of data over  large geographic area (country, continent, the whole world )</a:t>
            </a:r>
          </a:p>
          <a:p>
            <a:pPr algn="l" rtl="0"/>
            <a:r>
              <a:rPr lang="en-US" b="1" dirty="0" smtClean="0"/>
              <a:t>Metropolitan Area Network(MAN): </a:t>
            </a:r>
            <a:r>
              <a:rPr lang="en-US" dirty="0" smtClean="0"/>
              <a:t>a network between the size of a LAN and a WAN.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221-Ethernet-Gigab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914400"/>
            <a:ext cx="7696200" cy="564388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Hardware Components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05800" cy="149352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b="1" dirty="0" smtClean="0"/>
              <a:t>Transmission Media: </a:t>
            </a:r>
            <a:r>
              <a:rPr lang="en-US" dirty="0" smtClean="0"/>
              <a:t>the </a:t>
            </a:r>
            <a:r>
              <a:rPr kumimoji="1" lang="en-US" altLang="zh-TW" dirty="0" smtClean="0">
                <a:ea typeface="PMingLiU" pitchFamily="18" charset="-120"/>
              </a:rPr>
              <a:t>medium </a:t>
            </a:r>
            <a:r>
              <a:rPr lang="en-US" dirty="0" smtClean="0"/>
              <a:t>that data travel through between transmitter and receiver.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4" name="Picture 3" descr="NIC-FA3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3886200"/>
            <a:ext cx="3981607" cy="2569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8600" y="3429000"/>
            <a:ext cx="3886200" cy="32624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22238" lvl="1" algn="l" rtl="0"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800" b="1" dirty="0" smtClean="0"/>
              <a:t>Access Device: </a:t>
            </a:r>
          </a:p>
          <a:p>
            <a:pPr marL="579438" lvl="3" algn="l" rtl="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000" dirty="0" smtClean="0"/>
              <a:t>prepare and transform data into electrical pulses that can transmit trough transmission media. </a:t>
            </a:r>
          </a:p>
          <a:p>
            <a:pPr marL="579438" lvl="3" algn="l" rtl="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000" dirty="0" smtClean="0"/>
              <a:t>send and receive data.</a:t>
            </a:r>
          </a:p>
          <a:p>
            <a:pPr marL="579438" lvl="3" algn="l" rtl="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000" dirty="0" smtClean="0"/>
              <a:t>control data follow.</a:t>
            </a:r>
          </a:p>
          <a:p>
            <a:pPr marL="579438" lvl="3" algn="l" rtl="0">
              <a:buClr>
                <a:srgbClr val="0070C0"/>
              </a:buClr>
              <a:buFont typeface="Arial" pitchFamily="34" charset="0"/>
              <a:buChar char="•"/>
            </a:pPr>
            <a:r>
              <a:rPr lang="en-US" sz="2000" dirty="0" smtClean="0"/>
              <a:t>ex: Network Interface Card (NIC).</a:t>
            </a:r>
          </a:p>
          <a:p>
            <a:pPr>
              <a:buFont typeface="Arial" pitchFamily="34" charset="0"/>
              <a:buChar char="•"/>
            </a:pP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Hardware Components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 algn="l" rtl="0">
              <a:buClr>
                <a:schemeClr val="accent3"/>
              </a:buClr>
              <a:buSzPct val="95000"/>
            </a:pPr>
            <a:r>
              <a:rPr lang="en-US" b="1" dirty="0" smtClean="0"/>
              <a:t>Repeaters: </a:t>
            </a:r>
            <a:r>
              <a:rPr lang="en-US" dirty="0" smtClean="0"/>
              <a:t>receive a network signal and regenerate and retransmit the signal as it is in its original strength.</a:t>
            </a:r>
            <a:endParaRPr lang="ar-SA" dirty="0" smtClean="0"/>
          </a:p>
          <a:p>
            <a:pPr algn="l" rtl="0"/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18</a:t>
            </a:fld>
            <a:endParaRPr lang="ar-SA"/>
          </a:p>
        </p:txBody>
      </p:sp>
      <p:pic>
        <p:nvPicPr>
          <p:cNvPr id="4" name="Picture 3" descr="image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429000"/>
            <a:ext cx="3317427" cy="2496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Repeaters in networ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276600"/>
            <a:ext cx="4572000" cy="2714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Software Components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000" b="1" dirty="0" smtClean="0"/>
              <a:t>Protocols:  </a:t>
            </a:r>
            <a:r>
              <a:rPr lang="en-US" sz="3000" dirty="0" smtClean="0"/>
              <a:t>is a system of digital rules for message exchange within or between network  devices.</a:t>
            </a:r>
          </a:p>
          <a:p>
            <a:pPr algn="l" rtl="0"/>
            <a:r>
              <a:rPr lang="en-US" sz="3000" b="1" dirty="0" smtClean="0"/>
              <a:t>Network Operating System: </a:t>
            </a:r>
            <a:r>
              <a:rPr lang="en-US" sz="3000" dirty="0" smtClean="0"/>
              <a:t>software allow the connection between network and devices enable users to connect </a:t>
            </a:r>
            <a:r>
              <a:rPr lang="en-US" sz="3000" smtClean="0"/>
              <a:t>each </a:t>
            </a:r>
            <a:r>
              <a:rPr lang="en-US" sz="3000" smtClean="0"/>
              <a:t>other, </a:t>
            </a:r>
            <a:r>
              <a:rPr lang="en-US" sz="3000" dirty="0" smtClean="0"/>
              <a:t>share resources, in addition of manage and control the network components.</a:t>
            </a:r>
          </a:p>
          <a:p>
            <a:pPr lvl="1" algn="l" rtl="0"/>
            <a:r>
              <a:rPr lang="en-US" sz="2800" dirty="0" smtClean="0"/>
              <a:t>Ex: Microsoft windows, Unix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Sharing in deferent kinds of networks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51498"/>
          <a:ext cx="8305800" cy="4808382"/>
        </p:xfrm>
        <a:graphic>
          <a:graphicData uri="http://schemas.openxmlformats.org/drawingml/2006/table">
            <a:tbl>
              <a:tblPr rtl="1" firstRow="1" bandRow="1">
                <a:tableStyleId>{1FECB4D8-DB02-4DC6-A0A2-4F2EBAE1DC90}</a:tableStyleId>
              </a:tblPr>
              <a:tblGrid>
                <a:gridCol w="2768600"/>
                <a:gridCol w="2489200"/>
                <a:gridCol w="3048000"/>
              </a:tblGrid>
              <a:tr h="81031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Ways to share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Shared resource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Networks</a:t>
                      </a:r>
                      <a:endParaRPr lang="ar-SA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81031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transportation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roads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Transportation networks</a:t>
                      </a:r>
                      <a:endParaRPr lang="ar-SA" sz="2400" dirty="0"/>
                    </a:p>
                  </a:txBody>
                  <a:tcPr anchor="ctr"/>
                </a:tc>
              </a:tr>
              <a:tr h="81031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wires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energy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Electricity networks</a:t>
                      </a:r>
                    </a:p>
                  </a:txBody>
                  <a:tcPr anchor="ctr"/>
                </a:tc>
              </a:tr>
              <a:tr h="810314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water pipes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water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Water networks</a:t>
                      </a:r>
                      <a:endParaRPr lang="ar-SA" sz="2400" dirty="0"/>
                    </a:p>
                  </a:txBody>
                  <a:tcPr anchor="ctr"/>
                </a:tc>
              </a:tr>
              <a:tr h="1437426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computer systems, sending</a:t>
                      </a:r>
                      <a:r>
                        <a:rPr lang="en-US" sz="2400" baseline="0" dirty="0" smtClean="0"/>
                        <a:t> and receiving devices and channels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data (images, text, voice,</a:t>
                      </a:r>
                      <a:r>
                        <a:rPr lang="en-US" sz="2400" baseline="0" dirty="0" smtClean="0"/>
                        <a:t> etc)</a:t>
                      </a:r>
                      <a:endParaRPr lang="ar-S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Computer</a:t>
                      </a:r>
                      <a:r>
                        <a:rPr lang="en-US" sz="2400" baseline="0" dirty="0" smtClean="0"/>
                        <a:t> networks</a:t>
                      </a:r>
                      <a:endParaRPr lang="ar-SA" sz="2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Network Functions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3000" b="1" dirty="0" smtClean="0"/>
              <a:t>Switching: </a:t>
            </a:r>
            <a:r>
              <a:rPr lang="en-US" sz="3000" dirty="0" smtClean="0"/>
              <a:t>receive data from any source connected to it and dispatch that data to the appropriate destination through multiple channels.</a:t>
            </a:r>
          </a:p>
          <a:p>
            <a:pPr lvl="2" algn="l" rtl="0"/>
            <a:r>
              <a:rPr lang="en-US" sz="2600" b="1" dirty="0" smtClean="0"/>
              <a:t>Circuit switching technique:</a:t>
            </a:r>
            <a:r>
              <a:rPr lang="en-US" sz="2600" dirty="0" smtClean="0"/>
              <a:t> consists of set of switches connected by physical links.</a:t>
            </a:r>
          </a:p>
          <a:p>
            <a:pPr lvl="2" algn="l" rtl="0"/>
            <a:r>
              <a:rPr lang="en-US" sz="2600" b="1" dirty="0" smtClean="0"/>
              <a:t>Packet switching technique: </a:t>
            </a:r>
            <a:r>
              <a:rPr lang="en-US" sz="2600" dirty="0" smtClean="0"/>
              <a:t>message is broken into a number of parts which are sent independently, and reassembled at the destination.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en-US" b="1" dirty="0" smtClean="0"/>
          </a:p>
          <a:p>
            <a:pPr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ircuitswitch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371600"/>
            <a:ext cx="8458200" cy="405368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3048000" y="5715000"/>
            <a:ext cx="2820965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800" dirty="0" smtClean="0"/>
              <a:t>Circuit switching</a:t>
            </a:r>
            <a:endParaRPr lang="ar-SA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Content Placeholder 3" descr="packetswitch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19200"/>
            <a:ext cx="8229600" cy="337762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22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2819400" y="5562600"/>
            <a:ext cx="37338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Packet switching</a:t>
            </a:r>
            <a:endParaRPr lang="ar-SA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Network Functions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l" rtl="0">
              <a:buFont typeface="+mj-lt"/>
              <a:buAutoNum type="arabicPeriod" startAt="2"/>
            </a:pPr>
            <a:r>
              <a:rPr lang="en-US" b="1" dirty="0" smtClean="0"/>
              <a:t>Routing: </a:t>
            </a:r>
            <a:r>
              <a:rPr lang="en-US" dirty="0" smtClean="0"/>
              <a:t>selecting best paths in a network the data travel through from transmitter to receiver.</a:t>
            </a:r>
          </a:p>
          <a:p>
            <a:pPr marL="514350" indent="-514350" algn="l" rtl="0">
              <a:buNone/>
            </a:pPr>
            <a:endParaRPr lang="en-US" dirty="0" smtClean="0"/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b="1" dirty="0" smtClean="0"/>
              <a:t>Addressing: </a:t>
            </a:r>
          </a:p>
          <a:p>
            <a:pPr marL="880110" lvl="1" indent="-514350" algn="l" rtl="0"/>
            <a:r>
              <a:rPr lang="en-US" dirty="0" smtClean="0"/>
              <a:t>IP address for each device</a:t>
            </a:r>
          </a:p>
          <a:p>
            <a:pPr marL="880110" lvl="1" indent="-514350" algn="l" rtl="0">
              <a:buNone/>
            </a:pPr>
            <a:endParaRPr lang="en-US" dirty="0" smtClean="0"/>
          </a:p>
          <a:p>
            <a:pPr marL="514350" indent="-514350" algn="l" rtl="0">
              <a:buFont typeface="+mj-lt"/>
              <a:buAutoNum type="arabicPeriod" startAt="3"/>
            </a:pPr>
            <a:r>
              <a:rPr lang="en-US" b="1" dirty="0" smtClean="0"/>
              <a:t>Multiplexing: </a:t>
            </a:r>
            <a:r>
              <a:rPr lang="en-US" dirty="0" smtClean="0"/>
              <a:t> integrates multiple signals into a signal transmitted over a shared medium. </a:t>
            </a:r>
          </a:p>
          <a:p>
            <a:pPr marL="880110" lvl="1" indent="-514350" algn="l" rtl="0"/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Network Functions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4080"/>
            <a:ext cx="8229600" cy="3627120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 startAt="5"/>
            </a:pPr>
            <a:r>
              <a:rPr lang="en-US" b="1" dirty="0" smtClean="0"/>
              <a:t>Network Management: </a:t>
            </a:r>
            <a:endParaRPr lang="en-US" dirty="0" smtClean="0"/>
          </a:p>
          <a:p>
            <a:pPr marL="880110" lvl="1" indent="-514350" algn="l" rtl="0"/>
            <a:r>
              <a:rPr lang="en-US" b="1" dirty="0" smtClean="0"/>
              <a:t>Configuration Management</a:t>
            </a:r>
          </a:p>
          <a:p>
            <a:pPr marL="880110" lvl="1" indent="-514350" algn="l" rtl="0"/>
            <a:r>
              <a:rPr lang="en-US" b="1" dirty="0" smtClean="0"/>
              <a:t>Performance Management</a:t>
            </a:r>
          </a:p>
          <a:p>
            <a:pPr marL="880110" lvl="1" indent="-514350" algn="l" rtl="0"/>
            <a:r>
              <a:rPr lang="en-US" b="1" dirty="0" smtClean="0"/>
              <a:t>Fault Management</a:t>
            </a:r>
          </a:p>
          <a:p>
            <a:pPr marL="880110" lvl="1" indent="-514350" algn="l" rtl="0"/>
            <a:r>
              <a:rPr lang="en-US" b="1" dirty="0" smtClean="0"/>
              <a:t>Accounting Management</a:t>
            </a:r>
          </a:p>
          <a:p>
            <a:pPr marL="880110" lvl="1" indent="-514350" algn="l" rtl="0"/>
            <a:r>
              <a:rPr lang="en-US" b="1" dirty="0" smtClean="0"/>
              <a:t>Security Management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Network Functions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3550920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 startAt="6"/>
            </a:pPr>
            <a:r>
              <a:rPr lang="en-US" b="1" dirty="0" smtClean="0"/>
              <a:t>Other Network Functions</a:t>
            </a:r>
          </a:p>
          <a:p>
            <a:pPr marL="880110" lvl="1" indent="-514350" algn="l" rtl="0"/>
            <a:r>
              <a:rPr lang="en-US" b="1" dirty="0" smtClean="0"/>
              <a:t>Error Detecting and Correction</a:t>
            </a:r>
          </a:p>
          <a:p>
            <a:pPr marL="880110" lvl="1" indent="-514350" algn="l" rtl="0"/>
            <a:r>
              <a:rPr lang="en-US" b="1" dirty="0" smtClean="0"/>
              <a:t>Flow Control</a:t>
            </a:r>
          </a:p>
          <a:p>
            <a:pPr marL="880110" lvl="1" indent="-514350" algn="l" rtl="0"/>
            <a:r>
              <a:rPr lang="en-US" b="1" dirty="0" smtClean="0"/>
              <a:t>Congestion Control</a:t>
            </a:r>
          </a:p>
          <a:p>
            <a:pPr marL="880110" lvl="1" indent="-514350" algn="l" rtl="0">
              <a:buNone/>
            </a:pPr>
            <a:endParaRPr lang="en-US" b="1" dirty="0" smtClean="0"/>
          </a:p>
          <a:p>
            <a:pPr marL="514350" indent="-514350" algn="l" rtl="0">
              <a:buFont typeface="+mj-lt"/>
              <a:buAutoNum type="arabicPeriod" startAt="6"/>
            </a:pP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2800" b="1" dirty="0" smtClean="0">
                <a:solidFill>
                  <a:srgbClr val="FF3399"/>
                </a:solidFill>
                <a:latin typeface="Edwardian Script ITC" pitchFamily="66" charset="0"/>
              </a:rPr>
              <a:t>The End</a:t>
            </a:r>
            <a:endParaRPr lang="ar-SA" sz="7200" b="1" dirty="0">
              <a:solidFill>
                <a:srgbClr val="FF3399"/>
              </a:solidFill>
              <a:latin typeface="Edwardian Script ITC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Networks benefits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Efficiency:  </a:t>
            </a:r>
            <a:r>
              <a:rPr lang="en-US" dirty="0" smtClean="0"/>
              <a:t>rapid of procedure completion, (save time), reduce movement, save paper, save room, etc.  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Quality: </a:t>
            </a:r>
            <a:r>
              <a:rPr lang="en-US" dirty="0" smtClean="0"/>
              <a:t>accuracy(</a:t>
            </a:r>
            <a:r>
              <a:rPr lang="ar-SA" dirty="0" smtClean="0"/>
              <a:t>الدقة</a:t>
            </a:r>
            <a:r>
              <a:rPr lang="en-US" dirty="0" smtClean="0"/>
              <a:t>), Integration(</a:t>
            </a:r>
            <a:r>
              <a:rPr lang="ar-SA" dirty="0" smtClean="0"/>
              <a:t>التكامل</a:t>
            </a:r>
            <a:r>
              <a:rPr lang="en-US" dirty="0" smtClean="0"/>
              <a:t>) and homogeneity(</a:t>
            </a:r>
            <a:r>
              <a:rPr lang="ar-SA" dirty="0" smtClean="0"/>
              <a:t>التجانس</a:t>
            </a:r>
            <a:r>
              <a:rPr lang="en-US" dirty="0" smtClean="0"/>
              <a:t>), Reliability(</a:t>
            </a:r>
            <a:r>
              <a:rPr lang="ar-SA" dirty="0" err="1" smtClean="0"/>
              <a:t>الوثوقية</a:t>
            </a:r>
            <a:r>
              <a:rPr lang="ar-SA" dirty="0" smtClean="0"/>
              <a:t> </a:t>
            </a:r>
            <a:r>
              <a:rPr lang="en-US" dirty="0" smtClean="0"/>
              <a:t>)and security(</a:t>
            </a:r>
            <a:r>
              <a:rPr lang="ar-SA" dirty="0" smtClean="0"/>
              <a:t>الأمن</a:t>
            </a:r>
            <a:r>
              <a:rPr lang="en-US" dirty="0" smtClean="0"/>
              <a:t>), etc.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New development opportunities: </a:t>
            </a:r>
            <a:r>
              <a:rPr lang="en-US" dirty="0" smtClean="0"/>
              <a:t>expand information resources, support making decision, Provide unprecedented possibilities that opens new horizons for new </a:t>
            </a:r>
            <a:r>
              <a:rPr lang="en-US" dirty="0" smtClean="0"/>
              <a:t>business.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dirty="0" smtClean="0"/>
              <a:t>Fundamentals of communication networks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Main Components of Communication Systems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Communications:  </a:t>
            </a:r>
            <a:r>
              <a:rPr lang="en-US" dirty="0" smtClean="0"/>
              <a:t>is the act of exchanging information between two or more users in form of letters, words, message, images, voice, etc.</a:t>
            </a:r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914400" y="4419600"/>
            <a:ext cx="1905000" cy="461665"/>
          </a:xfrm>
          <a:prstGeom prst="rect">
            <a:avLst/>
          </a:prstGeom>
          <a:noFill/>
          <a:ln w="57150">
            <a:solidFill>
              <a:srgbClr val="FB117B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Transmitter</a:t>
            </a:r>
            <a:endParaRPr lang="ar-S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4419600"/>
            <a:ext cx="1905000" cy="461665"/>
          </a:xfrm>
          <a:prstGeom prst="rect">
            <a:avLst/>
          </a:prstGeom>
          <a:noFill/>
          <a:ln w="57150">
            <a:solidFill>
              <a:srgbClr val="FB117B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Receiver</a:t>
            </a:r>
            <a:endParaRPr lang="ar-SA" sz="2800" dirty="0"/>
          </a:p>
        </p:txBody>
      </p:sp>
      <p:cxnSp>
        <p:nvCxnSpPr>
          <p:cNvPr id="8" name="Straight Arrow Connector 7"/>
          <p:cNvCxnSpPr>
            <a:stCxn id="5" idx="3"/>
            <a:endCxn id="6" idx="1"/>
          </p:cNvCxnSpPr>
          <p:nvPr/>
        </p:nvCxnSpPr>
        <p:spPr>
          <a:xfrm>
            <a:off x="2819400" y="4650433"/>
            <a:ext cx="3657600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38600" y="4114800"/>
            <a:ext cx="922497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Data</a:t>
            </a:r>
            <a:endParaRPr lang="ar-SA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657600" y="4648200"/>
            <a:ext cx="0" cy="1066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90800" y="5715000"/>
            <a:ext cx="20574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communication channel</a:t>
            </a:r>
            <a:endParaRPr lang="ar-SA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953000" y="4343400"/>
            <a:ext cx="1066800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/>
              <a:t>Main Components of Communication Systems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Data:</a:t>
            </a:r>
          </a:p>
          <a:p>
            <a:pPr lvl="1" algn="l" rtl="0"/>
            <a:r>
              <a:rPr lang="en-US" b="1" dirty="0" smtClean="0"/>
              <a:t> Analog Data: </a:t>
            </a:r>
            <a:r>
              <a:rPr lang="en-US" dirty="0" smtClean="0"/>
              <a:t>  data represented in a continuous form, similar to its original structure (voice, video, etc).</a:t>
            </a:r>
            <a:endParaRPr lang="en-US" b="1" dirty="0" smtClean="0"/>
          </a:p>
          <a:p>
            <a:pPr lvl="1" algn="l" rtl="0"/>
            <a:r>
              <a:rPr lang="en-US" b="1" dirty="0" smtClean="0"/>
              <a:t>Digital Data: </a:t>
            </a:r>
            <a:r>
              <a:rPr lang="en-US" dirty="0" smtClean="0"/>
              <a:t>data that are electromagnetically stored in the form of discrete digits (zeros and ones).</a:t>
            </a:r>
            <a:endParaRPr lang="en-US" b="1" dirty="0" smtClean="0"/>
          </a:p>
          <a:p>
            <a:pPr lvl="1" algn="l" rtl="0"/>
            <a:endParaRPr lang="en-US" b="1" dirty="0" smtClean="0"/>
          </a:p>
          <a:p>
            <a:pPr lvl="1" algn="l" rtl="0"/>
            <a:endParaRPr lang="ar-S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876800"/>
            <a:ext cx="6191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05000" y="5943600"/>
            <a:ext cx="18288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analog data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5943600"/>
            <a:ext cx="18288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/>
              <a:t>digital data</a:t>
            </a:r>
            <a:endParaRPr lang="ar-SA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4953000"/>
            <a:ext cx="3048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0</a:t>
            </a:r>
            <a:endParaRPr lang="ar-SA" sz="28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4572000"/>
            <a:ext cx="3048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1</a:t>
            </a:r>
            <a:endParaRPr lang="ar-SA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Main Components of Communication Systems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8006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b="1" dirty="0" smtClean="0"/>
              <a:t>Transmitter and Receiver: </a:t>
            </a:r>
          </a:p>
          <a:p>
            <a:pPr lvl="1" algn="l" rtl="0"/>
            <a:r>
              <a:rPr lang="en-US" b="1" dirty="0" smtClean="0"/>
              <a:t>Transmitter: </a:t>
            </a:r>
            <a:r>
              <a:rPr lang="en-US" dirty="0" smtClean="0"/>
              <a:t>send data in electrical form (signals) across communication channel. </a:t>
            </a:r>
          </a:p>
          <a:p>
            <a:pPr lvl="1" algn="l" rtl="0"/>
            <a:r>
              <a:rPr lang="en-US" b="1" dirty="0" smtClean="0"/>
              <a:t>Receiver:  </a:t>
            </a:r>
            <a:r>
              <a:rPr lang="en-US" dirty="0" smtClean="0"/>
              <a:t>receive the signals across the channel and restores the data from that signals. </a:t>
            </a:r>
          </a:p>
          <a:p>
            <a:pPr algn="l" rtl="0"/>
            <a:endParaRPr lang="en-US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4" name="Picture 3" descr="school_clipart_boy_writting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1676400"/>
            <a:ext cx="23622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recei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191000"/>
            <a:ext cx="2363537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b="1" dirty="0" smtClean="0"/>
              <a:t>Main Components of Communication Systems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648200" cy="4389120"/>
          </a:xfrm>
        </p:spPr>
        <p:txBody>
          <a:bodyPr>
            <a:noAutofit/>
          </a:bodyPr>
          <a:lstStyle/>
          <a:p>
            <a:pPr algn="l" rtl="0"/>
            <a:r>
              <a:rPr lang="en-US" sz="2000" b="1" dirty="0" smtClean="0"/>
              <a:t>Communication Channels:  </a:t>
            </a:r>
            <a:r>
              <a:rPr lang="en-US" sz="2000" dirty="0" smtClean="0"/>
              <a:t>the </a:t>
            </a:r>
            <a:r>
              <a:rPr kumimoji="1" lang="en-US" altLang="zh-TW" sz="2000" dirty="0" smtClean="0">
                <a:ea typeface="PMingLiU" pitchFamily="18" charset="-120"/>
              </a:rPr>
              <a:t>medium </a:t>
            </a:r>
            <a:r>
              <a:rPr lang="en-US" sz="2000" dirty="0" smtClean="0"/>
              <a:t>that data travel through between transmitter and receiver.</a:t>
            </a:r>
          </a:p>
          <a:p>
            <a:pPr lvl="1" algn="l" rtl="0"/>
            <a:r>
              <a:rPr lang="en-US" sz="2000" b="1" dirty="0" smtClean="0"/>
              <a:t>Wires and Cables: </a:t>
            </a:r>
            <a:r>
              <a:rPr lang="en-US" sz="2000" dirty="0" smtClean="0"/>
              <a:t>communication channels that links network components using cables (twisted pair, coaxial cable, fiber optic)</a:t>
            </a:r>
          </a:p>
          <a:p>
            <a:pPr lvl="1" algn="l" rtl="0"/>
            <a:r>
              <a:rPr lang="en-US" sz="2000" b="1" dirty="0" smtClean="0"/>
              <a:t>Wireless:  </a:t>
            </a:r>
            <a:r>
              <a:rPr lang="en-US" sz="2000" dirty="0" smtClean="0"/>
              <a:t>communication channels that links component using electromagnetic waves to transmit data through atmosphere(microwave, radio, satellite)</a:t>
            </a:r>
            <a:endParaRPr lang="ar-SA" sz="2000" dirty="0" smtClean="0"/>
          </a:p>
          <a:p>
            <a:endParaRPr lang="ar-SA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4" name="Picture 3" descr="catcab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447800"/>
            <a:ext cx="26670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wireless-network-1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343400"/>
            <a:ext cx="3429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/>
              <a:t>Main Components of Communication Systems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3200" b="1" dirty="0" smtClean="0"/>
              <a:t>Transmission Protocol:</a:t>
            </a:r>
          </a:p>
          <a:p>
            <a:pPr lvl="1" algn="l" rtl="0"/>
            <a:r>
              <a:rPr lang="en-US" sz="2800" b="1" dirty="0" smtClean="0"/>
              <a:t>Simplex:</a:t>
            </a:r>
            <a:r>
              <a:rPr lang="en-US" sz="2800" dirty="0" smtClean="0"/>
              <a:t> data transmission in </a:t>
            </a:r>
            <a:r>
              <a:rPr lang="en-US" sz="2800" u="sng" dirty="0" smtClean="0"/>
              <a:t>only</a:t>
            </a:r>
            <a:r>
              <a:rPr lang="en-US" sz="2800" dirty="0" smtClean="0"/>
              <a:t> one direction(radio broadcasting, TV cable).</a:t>
            </a:r>
          </a:p>
          <a:p>
            <a:pPr lvl="1" algn="l" rtl="0"/>
            <a:r>
              <a:rPr lang="en-US" sz="2800" b="1" dirty="0" smtClean="0"/>
              <a:t>Half duplex: </a:t>
            </a:r>
            <a:r>
              <a:rPr lang="en-US" sz="2800" dirty="0" smtClean="0"/>
              <a:t>data transmission in one direction </a:t>
            </a:r>
            <a:r>
              <a:rPr lang="en-US" sz="2800" u="sng" dirty="0" smtClean="0"/>
              <a:t>at a time</a:t>
            </a:r>
            <a:r>
              <a:rPr lang="en-US" sz="2800" dirty="0" smtClean="0"/>
              <a:t>(walky</a:t>
            </a:r>
            <a:r>
              <a:rPr lang="en-US" dirty="0"/>
              <a:t>-</a:t>
            </a:r>
            <a:r>
              <a:rPr lang="en-US" sz="2800" dirty="0" smtClean="0"/>
              <a:t>talky).</a:t>
            </a:r>
          </a:p>
          <a:p>
            <a:pPr lvl="1" algn="l" rtl="0"/>
            <a:r>
              <a:rPr lang="en-US" sz="2800" b="1" dirty="0" smtClean="0"/>
              <a:t>Full duplex</a:t>
            </a:r>
            <a:r>
              <a:rPr lang="en-US" sz="2800" dirty="0" smtClean="0"/>
              <a:t>: data transmission in both directions simultaneously(</a:t>
            </a:r>
            <a:r>
              <a:rPr lang="ar-SA" sz="2800" dirty="0" smtClean="0"/>
              <a:t>في نفس الوقت</a:t>
            </a:r>
            <a:r>
              <a:rPr lang="en-US" sz="2800" dirty="0" smtClean="0"/>
              <a:t>) (telephone).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0F48-3684-48FA-BB8D-52E5CDAAAB90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1751</TotalTime>
  <Words>792</Words>
  <Application>Microsoft Office PowerPoint</Application>
  <PresentationFormat>On-screen Show (4:3)</PresentationFormat>
  <Paragraphs>133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CT 1502 Planning and Design of Communication Networks  Chapter 1,2 </vt:lpstr>
      <vt:lpstr>Sharing in deferent kinds of networks</vt:lpstr>
      <vt:lpstr>Networks benefits</vt:lpstr>
      <vt:lpstr>Fundamentals of communication networks </vt:lpstr>
      <vt:lpstr>Main Components of Communication Systems</vt:lpstr>
      <vt:lpstr>Main Components of Communication Systems</vt:lpstr>
      <vt:lpstr>Main Components of Communication Systems</vt:lpstr>
      <vt:lpstr>Main Components of Communication Systems</vt:lpstr>
      <vt:lpstr>Main Components of Communication Systems</vt:lpstr>
      <vt:lpstr>Slide 10</vt:lpstr>
      <vt:lpstr>Main Components of Communication Systems</vt:lpstr>
      <vt:lpstr>Main Components of Communication Systems</vt:lpstr>
      <vt:lpstr>Understanding Communication Networks</vt:lpstr>
      <vt:lpstr>Understanding Communication Networks</vt:lpstr>
      <vt:lpstr>Categories of networks</vt:lpstr>
      <vt:lpstr>Slide 16</vt:lpstr>
      <vt:lpstr>Hardware Components</vt:lpstr>
      <vt:lpstr>Hardware Components</vt:lpstr>
      <vt:lpstr>Software Components</vt:lpstr>
      <vt:lpstr>Network Functions</vt:lpstr>
      <vt:lpstr>Slide 21</vt:lpstr>
      <vt:lpstr>Slide 22</vt:lpstr>
      <vt:lpstr>Network Functions</vt:lpstr>
      <vt:lpstr>Network Functions</vt:lpstr>
      <vt:lpstr>Network Functions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Nada</dc:creator>
  <cp:lastModifiedBy>Nada</cp:lastModifiedBy>
  <cp:revision>125</cp:revision>
  <dcterms:created xsi:type="dcterms:W3CDTF">2014-09-18T22:58:58Z</dcterms:created>
  <dcterms:modified xsi:type="dcterms:W3CDTF">2014-10-29T20:13:14Z</dcterms:modified>
</cp:coreProperties>
</file>