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4"/>
  </p:sldMasterIdLst>
  <p:notesMasterIdLst>
    <p:notesMasterId r:id="rId38"/>
  </p:notesMasterIdLst>
  <p:sldIdLst>
    <p:sldId id="256" r:id="rId5"/>
    <p:sldId id="289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2" r:id="rId35"/>
    <p:sldId id="293" r:id="rId36"/>
    <p:sldId id="291" r:id="rId37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59" autoAdjust="0"/>
    <p:restoredTop sz="94660"/>
  </p:normalViewPr>
  <p:slideViewPr>
    <p:cSldViewPr>
      <p:cViewPr>
        <p:scale>
          <a:sx n="76" d="100"/>
          <a:sy n="76" d="100"/>
        </p:scale>
        <p:origin x="-111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181C8-EFE8-4050-9DDE-EFF1D71F3978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x-none"/>
        </a:p>
      </dgm:t>
    </dgm:pt>
    <dgm:pt modelId="{C9509A97-0775-4ACE-826E-1476F58A6920}">
      <dgm:prSet phldrT="[Text]"/>
      <dgm:spPr/>
      <dgm:t>
        <a:bodyPr/>
        <a:lstStyle/>
        <a:p>
          <a:pPr rtl="1"/>
          <a:r>
            <a:rPr lang="en-GB" dirty="0" smtClean="0"/>
            <a:t>Gathering information &amp; variable &amp; giving it to the network administrator</a:t>
          </a:r>
          <a:endParaRPr lang="x-none" dirty="0"/>
        </a:p>
      </dgm:t>
    </dgm:pt>
    <dgm:pt modelId="{4A8CD972-5932-4150-B6ED-894BE79D505E}" type="parTrans" cxnId="{38B76AEB-7B00-4678-B504-2B68E740FCF2}">
      <dgm:prSet/>
      <dgm:spPr/>
      <dgm:t>
        <a:bodyPr/>
        <a:lstStyle/>
        <a:p>
          <a:pPr rtl="1"/>
          <a:endParaRPr lang="x-none"/>
        </a:p>
      </dgm:t>
    </dgm:pt>
    <dgm:pt modelId="{8F471147-90AB-4BC0-800C-70B77E8F0CCA}" type="sibTrans" cxnId="{38B76AEB-7B00-4678-B504-2B68E740FCF2}">
      <dgm:prSet/>
      <dgm:spPr/>
      <dgm:t>
        <a:bodyPr/>
        <a:lstStyle/>
        <a:p>
          <a:pPr rtl="1"/>
          <a:endParaRPr lang="x-none"/>
        </a:p>
      </dgm:t>
    </dgm:pt>
    <dgm:pt modelId="{922EC741-A08A-45C6-BDD2-8F61ECF34137}">
      <dgm:prSet phldrT="[Text]"/>
      <dgm:spPr/>
      <dgm:t>
        <a:bodyPr/>
        <a:lstStyle/>
        <a:p>
          <a:pPr rtl="1"/>
          <a:r>
            <a:rPr lang="en-GB" dirty="0" smtClean="0"/>
            <a:t>Analyzing data &amp; information to set the highest performance level</a:t>
          </a:r>
          <a:endParaRPr lang="x-none" dirty="0"/>
        </a:p>
      </dgm:t>
    </dgm:pt>
    <dgm:pt modelId="{5658E3C0-403A-4787-B73D-1D8A7A2DF54D}" type="parTrans" cxnId="{774E6807-3FD1-4ABD-85CC-C41DCCF940FA}">
      <dgm:prSet/>
      <dgm:spPr/>
      <dgm:t>
        <a:bodyPr/>
        <a:lstStyle/>
        <a:p>
          <a:pPr rtl="1"/>
          <a:endParaRPr lang="x-none"/>
        </a:p>
      </dgm:t>
    </dgm:pt>
    <dgm:pt modelId="{A1F97D0B-B9FF-48A0-8302-874EF7E6A884}" type="sibTrans" cxnId="{774E6807-3FD1-4ABD-85CC-C41DCCF940FA}">
      <dgm:prSet/>
      <dgm:spPr/>
      <dgm:t>
        <a:bodyPr/>
        <a:lstStyle/>
        <a:p>
          <a:pPr rtl="1"/>
          <a:endParaRPr lang="x-none"/>
        </a:p>
      </dgm:t>
    </dgm:pt>
    <dgm:pt modelId="{F4375E2C-5D80-4E76-A4DE-4B5410B239B5}">
      <dgm:prSet phldrT="[Text]"/>
      <dgm:spPr/>
      <dgm:t>
        <a:bodyPr/>
        <a:lstStyle/>
        <a:p>
          <a:pPr rtl="1"/>
          <a:r>
            <a:rPr lang="en-GB" dirty="0" smtClean="0"/>
            <a:t>Determining access permissions and boundaries  that should not be crossed </a:t>
          </a:r>
          <a:endParaRPr lang="x-none" dirty="0"/>
        </a:p>
      </dgm:t>
    </dgm:pt>
    <dgm:pt modelId="{5BB8A19E-EE9B-462F-A815-8661F67C180A}" type="parTrans" cxnId="{C85D8EE8-0E28-4EB4-8A78-5C0916996F78}">
      <dgm:prSet/>
      <dgm:spPr/>
      <dgm:t>
        <a:bodyPr/>
        <a:lstStyle/>
        <a:p>
          <a:pPr rtl="1"/>
          <a:endParaRPr lang="x-none"/>
        </a:p>
      </dgm:t>
    </dgm:pt>
    <dgm:pt modelId="{A58A3DEC-9402-4D3E-91C6-E992A04913BF}" type="sibTrans" cxnId="{C85D8EE8-0E28-4EB4-8A78-5C0916996F78}">
      <dgm:prSet/>
      <dgm:spPr/>
      <dgm:t>
        <a:bodyPr/>
        <a:lstStyle/>
        <a:p>
          <a:pPr rtl="1"/>
          <a:endParaRPr lang="x-none"/>
        </a:p>
      </dgm:t>
    </dgm:pt>
    <dgm:pt modelId="{86885B99-73DF-4EA2-8523-3E8D042FBD02}" type="pres">
      <dgm:prSet presAssocID="{13C181C8-EFE8-4050-9DDE-EFF1D71F39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x-none"/>
        </a:p>
      </dgm:t>
    </dgm:pt>
    <dgm:pt modelId="{5C51403A-C894-410B-A447-053CE92D0C5B}" type="pres">
      <dgm:prSet presAssocID="{F4375E2C-5D80-4E76-A4DE-4B5410B239B5}" presName="boxAndChildren" presStyleCnt="0"/>
      <dgm:spPr/>
    </dgm:pt>
    <dgm:pt modelId="{7224A1E7-B688-473C-BD21-D2E38CE6A3BC}" type="pres">
      <dgm:prSet presAssocID="{F4375E2C-5D80-4E76-A4DE-4B5410B239B5}" presName="parentTextBox" presStyleLbl="node1" presStyleIdx="0" presStyleCnt="3"/>
      <dgm:spPr/>
      <dgm:t>
        <a:bodyPr/>
        <a:lstStyle/>
        <a:p>
          <a:pPr rtl="1"/>
          <a:endParaRPr lang="x-none"/>
        </a:p>
      </dgm:t>
    </dgm:pt>
    <dgm:pt modelId="{074E856B-2BBE-4421-9CFA-0BC4ED8DA4FC}" type="pres">
      <dgm:prSet presAssocID="{A1F97D0B-B9FF-48A0-8302-874EF7E6A884}" presName="sp" presStyleCnt="0"/>
      <dgm:spPr/>
    </dgm:pt>
    <dgm:pt modelId="{7476FBBF-F89E-4D6D-AC4F-8BE07984A942}" type="pres">
      <dgm:prSet presAssocID="{922EC741-A08A-45C6-BDD2-8F61ECF34137}" presName="arrowAndChildren" presStyleCnt="0"/>
      <dgm:spPr/>
    </dgm:pt>
    <dgm:pt modelId="{456DEDBD-BA2D-4EDE-B7D1-C53D2601C20F}" type="pres">
      <dgm:prSet presAssocID="{922EC741-A08A-45C6-BDD2-8F61ECF34137}" presName="parentTextArrow" presStyleLbl="node1" presStyleIdx="1" presStyleCnt="3"/>
      <dgm:spPr/>
      <dgm:t>
        <a:bodyPr/>
        <a:lstStyle/>
        <a:p>
          <a:pPr rtl="1"/>
          <a:endParaRPr lang="x-none"/>
        </a:p>
      </dgm:t>
    </dgm:pt>
    <dgm:pt modelId="{45BAFC5B-7E10-47C8-B519-870B1C8D580A}" type="pres">
      <dgm:prSet presAssocID="{8F471147-90AB-4BC0-800C-70B77E8F0CCA}" presName="sp" presStyleCnt="0"/>
      <dgm:spPr/>
    </dgm:pt>
    <dgm:pt modelId="{0E157CC7-718E-4A7A-AFCC-ABB6677D5FF1}" type="pres">
      <dgm:prSet presAssocID="{C9509A97-0775-4ACE-826E-1476F58A6920}" presName="arrowAndChildren" presStyleCnt="0"/>
      <dgm:spPr/>
    </dgm:pt>
    <dgm:pt modelId="{088C2366-108C-4F8F-A48D-51BED6E6851F}" type="pres">
      <dgm:prSet presAssocID="{C9509A97-0775-4ACE-826E-1476F58A6920}" presName="parentTextArrow" presStyleLbl="node1" presStyleIdx="2" presStyleCnt="3"/>
      <dgm:spPr/>
      <dgm:t>
        <a:bodyPr/>
        <a:lstStyle/>
        <a:p>
          <a:pPr rtl="1"/>
          <a:endParaRPr lang="x-none"/>
        </a:p>
      </dgm:t>
    </dgm:pt>
  </dgm:ptLst>
  <dgm:cxnLst>
    <dgm:cxn modelId="{FEB5E1DE-E975-429A-B0EF-A61F35281F07}" type="presOf" srcId="{922EC741-A08A-45C6-BDD2-8F61ECF34137}" destId="{456DEDBD-BA2D-4EDE-B7D1-C53D2601C20F}" srcOrd="0" destOrd="0" presId="urn:microsoft.com/office/officeart/2005/8/layout/process4"/>
    <dgm:cxn modelId="{774E6807-3FD1-4ABD-85CC-C41DCCF940FA}" srcId="{13C181C8-EFE8-4050-9DDE-EFF1D71F3978}" destId="{922EC741-A08A-45C6-BDD2-8F61ECF34137}" srcOrd="1" destOrd="0" parTransId="{5658E3C0-403A-4787-B73D-1D8A7A2DF54D}" sibTransId="{A1F97D0B-B9FF-48A0-8302-874EF7E6A884}"/>
    <dgm:cxn modelId="{D0010D5B-E44B-4A08-933C-D43DE0DFDB69}" type="presOf" srcId="{F4375E2C-5D80-4E76-A4DE-4B5410B239B5}" destId="{7224A1E7-B688-473C-BD21-D2E38CE6A3BC}" srcOrd="0" destOrd="0" presId="urn:microsoft.com/office/officeart/2005/8/layout/process4"/>
    <dgm:cxn modelId="{8FCEBDBA-3824-4312-91B0-E6B3E5026C91}" type="presOf" srcId="{13C181C8-EFE8-4050-9DDE-EFF1D71F3978}" destId="{86885B99-73DF-4EA2-8523-3E8D042FBD02}" srcOrd="0" destOrd="0" presId="urn:microsoft.com/office/officeart/2005/8/layout/process4"/>
    <dgm:cxn modelId="{38B76AEB-7B00-4678-B504-2B68E740FCF2}" srcId="{13C181C8-EFE8-4050-9DDE-EFF1D71F3978}" destId="{C9509A97-0775-4ACE-826E-1476F58A6920}" srcOrd="0" destOrd="0" parTransId="{4A8CD972-5932-4150-B6ED-894BE79D505E}" sibTransId="{8F471147-90AB-4BC0-800C-70B77E8F0CCA}"/>
    <dgm:cxn modelId="{BAADEC54-5CD0-4030-A8C4-9BBB331ADAC0}" type="presOf" srcId="{C9509A97-0775-4ACE-826E-1476F58A6920}" destId="{088C2366-108C-4F8F-A48D-51BED6E6851F}" srcOrd="0" destOrd="0" presId="urn:microsoft.com/office/officeart/2005/8/layout/process4"/>
    <dgm:cxn modelId="{C85D8EE8-0E28-4EB4-8A78-5C0916996F78}" srcId="{13C181C8-EFE8-4050-9DDE-EFF1D71F3978}" destId="{F4375E2C-5D80-4E76-A4DE-4B5410B239B5}" srcOrd="2" destOrd="0" parTransId="{5BB8A19E-EE9B-462F-A815-8661F67C180A}" sibTransId="{A58A3DEC-9402-4D3E-91C6-E992A04913BF}"/>
    <dgm:cxn modelId="{D9D7DF31-B8C4-4E69-BAF9-88A6E73237D1}" type="presParOf" srcId="{86885B99-73DF-4EA2-8523-3E8D042FBD02}" destId="{5C51403A-C894-410B-A447-053CE92D0C5B}" srcOrd="0" destOrd="0" presId="urn:microsoft.com/office/officeart/2005/8/layout/process4"/>
    <dgm:cxn modelId="{DFEB1870-C1CD-47F0-AE3F-40799476AAE5}" type="presParOf" srcId="{5C51403A-C894-410B-A447-053CE92D0C5B}" destId="{7224A1E7-B688-473C-BD21-D2E38CE6A3BC}" srcOrd="0" destOrd="0" presId="urn:microsoft.com/office/officeart/2005/8/layout/process4"/>
    <dgm:cxn modelId="{6C055854-D1A7-4C8A-8AC8-5D118873BE1F}" type="presParOf" srcId="{86885B99-73DF-4EA2-8523-3E8D042FBD02}" destId="{074E856B-2BBE-4421-9CFA-0BC4ED8DA4FC}" srcOrd="1" destOrd="0" presId="urn:microsoft.com/office/officeart/2005/8/layout/process4"/>
    <dgm:cxn modelId="{55965B94-419C-4B59-BFC0-DBE9AF92F1F4}" type="presParOf" srcId="{86885B99-73DF-4EA2-8523-3E8D042FBD02}" destId="{7476FBBF-F89E-4D6D-AC4F-8BE07984A942}" srcOrd="2" destOrd="0" presId="urn:microsoft.com/office/officeart/2005/8/layout/process4"/>
    <dgm:cxn modelId="{9D58C033-05D7-40F3-B216-FCB0E083D855}" type="presParOf" srcId="{7476FBBF-F89E-4D6D-AC4F-8BE07984A942}" destId="{456DEDBD-BA2D-4EDE-B7D1-C53D2601C20F}" srcOrd="0" destOrd="0" presId="urn:microsoft.com/office/officeart/2005/8/layout/process4"/>
    <dgm:cxn modelId="{681E03F9-C7A7-4E9F-B6B1-94DF91B35E7C}" type="presParOf" srcId="{86885B99-73DF-4EA2-8523-3E8D042FBD02}" destId="{45BAFC5B-7E10-47C8-B519-870B1C8D580A}" srcOrd="3" destOrd="0" presId="urn:microsoft.com/office/officeart/2005/8/layout/process4"/>
    <dgm:cxn modelId="{46736783-792E-497D-97A6-89EA2F0E44A6}" type="presParOf" srcId="{86885B99-73DF-4EA2-8523-3E8D042FBD02}" destId="{0E157CC7-718E-4A7A-AFCC-ABB6677D5FF1}" srcOrd="4" destOrd="0" presId="urn:microsoft.com/office/officeart/2005/8/layout/process4"/>
    <dgm:cxn modelId="{7BDCF90B-BA1C-4C92-9C34-7C8F1C33DFA4}" type="presParOf" srcId="{0E157CC7-718E-4A7A-AFCC-ABB6677D5FF1}" destId="{088C2366-108C-4F8F-A48D-51BED6E6851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24A1E7-B688-473C-BD21-D2E38CE6A3BC}">
      <dsp:nvSpPr>
        <dsp:cNvPr id="0" name=""/>
        <dsp:cNvSpPr/>
      </dsp:nvSpPr>
      <dsp:spPr>
        <a:xfrm>
          <a:off x="0" y="3097427"/>
          <a:ext cx="7086600" cy="101664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Determining access permissions and boundaries  that should not be crossed </a:t>
          </a:r>
          <a:endParaRPr lang="x-none" sz="2400" kern="1200" dirty="0"/>
        </a:p>
      </dsp:txBody>
      <dsp:txXfrm>
        <a:off x="0" y="3097427"/>
        <a:ext cx="7086600" cy="1016644"/>
      </dsp:txXfrm>
    </dsp:sp>
    <dsp:sp modelId="{456DEDBD-BA2D-4EDE-B7D1-C53D2601C20F}">
      <dsp:nvSpPr>
        <dsp:cNvPr id="0" name=""/>
        <dsp:cNvSpPr/>
      </dsp:nvSpPr>
      <dsp:spPr>
        <a:xfrm rot="10800000">
          <a:off x="0" y="1549077"/>
          <a:ext cx="7086600" cy="1563599"/>
        </a:xfrm>
        <a:prstGeom prst="upArrowCallout">
          <a:avLst/>
        </a:prstGeom>
        <a:gradFill rotWithShape="0">
          <a:gsLst>
            <a:gs pos="0">
              <a:schemeClr val="accent5">
                <a:hueOff val="-617659"/>
                <a:satOff val="-11976"/>
                <a:lumOff val="-4313"/>
                <a:alphaOff val="0"/>
                <a:shade val="47500"/>
                <a:satMod val="137000"/>
              </a:schemeClr>
            </a:gs>
            <a:gs pos="55000">
              <a:schemeClr val="accent5">
                <a:hueOff val="-617659"/>
                <a:satOff val="-11976"/>
                <a:lumOff val="-4313"/>
                <a:alphaOff val="0"/>
                <a:shade val="69000"/>
                <a:satMod val="137000"/>
              </a:schemeClr>
            </a:gs>
            <a:gs pos="100000">
              <a:schemeClr val="accent5">
                <a:hueOff val="-617659"/>
                <a:satOff val="-11976"/>
                <a:lumOff val="-431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Analyzing data &amp; information to set the highest performance level</a:t>
          </a:r>
          <a:endParaRPr lang="x-none" sz="2400" kern="1200" dirty="0"/>
        </a:p>
      </dsp:txBody>
      <dsp:txXfrm rot="10800000">
        <a:off x="0" y="1549077"/>
        <a:ext cx="7086600" cy="1563599"/>
      </dsp:txXfrm>
    </dsp:sp>
    <dsp:sp modelId="{088C2366-108C-4F8F-A48D-51BED6E6851F}">
      <dsp:nvSpPr>
        <dsp:cNvPr id="0" name=""/>
        <dsp:cNvSpPr/>
      </dsp:nvSpPr>
      <dsp:spPr>
        <a:xfrm rot="10800000">
          <a:off x="0" y="727"/>
          <a:ext cx="7086600" cy="1563599"/>
        </a:xfrm>
        <a:prstGeom prst="upArrowCallout">
          <a:avLst/>
        </a:prstGeom>
        <a:gradFill rotWithShape="0">
          <a:gsLst>
            <a:gs pos="0">
              <a:schemeClr val="accent5">
                <a:hueOff val="-1235318"/>
                <a:satOff val="-23953"/>
                <a:lumOff val="-8627"/>
                <a:alphaOff val="0"/>
                <a:shade val="47500"/>
                <a:satMod val="137000"/>
              </a:schemeClr>
            </a:gs>
            <a:gs pos="55000">
              <a:schemeClr val="accent5">
                <a:hueOff val="-1235318"/>
                <a:satOff val="-23953"/>
                <a:lumOff val="-8627"/>
                <a:alphaOff val="0"/>
                <a:shade val="69000"/>
                <a:satMod val="137000"/>
              </a:schemeClr>
            </a:gs>
            <a:gs pos="100000">
              <a:schemeClr val="accent5">
                <a:hueOff val="-1235318"/>
                <a:satOff val="-23953"/>
                <a:lumOff val="-8627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Gathering information &amp; variable &amp; giving it to the network administrator</a:t>
          </a:r>
          <a:endParaRPr lang="x-none" sz="2400" kern="1200" dirty="0"/>
        </a:p>
      </dsp:txBody>
      <dsp:txXfrm rot="10800000">
        <a:off x="0" y="727"/>
        <a:ext cx="7086600" cy="1563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06F70-F1BE-46A3-B64C-BFD7AC0423ED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C31A6-2FEB-48B6-9846-09E036A0A3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2816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6A3F3-72D7-462C-A4BC-F234374208FE}" type="slidenum">
              <a:rPr lang="x-none" smtClean="0"/>
              <a:pPr/>
              <a:t>19</a:t>
            </a:fld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9728-5126-421A-9D27-127C23C6F50A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DE9A-1591-4A16-84C6-F5CEF3279FFB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F8AA-1D57-4DEC-ACA8-0E99AEFAC7AB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>
              <a:defRPr sz="4000"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4B6D-4865-4FED-980B-1631DD110FE9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E2119-B3AA-4722-81FA-C0CD64CE8B2C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896B-723B-4C92-BBB8-5BE4C29E4C78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5111-C96F-42DA-A57E-14389ECA5002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690-7936-4758-AF99-6287247840D3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5FCCB-CA6A-46AE-8055-36B6F5ADE09F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2EFA-D96D-487C-949B-AE4FE7319541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2FDECD-BDB0-466E-9366-C59277606E3D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D6957D3-B289-4E8C-8BD0-A8922F6B1F36}" type="datetime1">
              <a:rPr lang="x-none" smtClean="0"/>
              <a:pPr/>
              <a:t>9/28/2016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ugate.com/" TargetMode="External"/><Relationship Id="rId2" Type="http://schemas.openxmlformats.org/officeDocument/2006/relationships/hyperlink" Target="http://www.remedy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is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view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nymede.com/" TargetMode="External"/><Relationship Id="rId2" Type="http://schemas.openxmlformats.org/officeDocument/2006/relationships/hyperlink" Target="http://www.proactivenet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Lec1: Network </a:t>
            </a:r>
            <a:r>
              <a:rPr lang="en-US" dirty="0" smtClean="0"/>
              <a:t>Management</a:t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Maysoon</a:t>
            </a:r>
            <a:r>
              <a:rPr lang="en-US" dirty="0" smtClean="0"/>
              <a:t> </a:t>
            </a:r>
            <a:r>
              <a:rPr lang="en-US" dirty="0" err="1" smtClean="0"/>
              <a:t>AlDuwais</a:t>
            </a:r>
            <a:r>
              <a:rPr lang="en-US" dirty="0" smtClean="0"/>
              <a:t> Some Slides are based on “Basic Network Management Functions” By </a:t>
            </a:r>
            <a:r>
              <a:rPr lang="en-US" dirty="0" err="1" smtClean="0"/>
              <a:t>Dr.Saad</a:t>
            </a:r>
            <a:r>
              <a:rPr lang="en-US" dirty="0" smtClean="0"/>
              <a:t> </a:t>
            </a:r>
            <a:r>
              <a:rPr lang="en-US" dirty="0" err="1" smtClean="0"/>
              <a:t>AlHaj</a:t>
            </a:r>
            <a:r>
              <a:rPr lang="en-US" dirty="0" smtClean="0"/>
              <a:t> </a:t>
            </a:r>
            <a:r>
              <a:rPr lang="en-US" dirty="0" err="1" smtClean="0"/>
              <a:t>Bakrey</a:t>
            </a:r>
            <a:endParaRPr lang="x-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Benefits of using networks that works</a:t>
            </a:r>
            <a:r>
              <a:rPr lang="en-GB" dirty="0"/>
              <a:t> </a:t>
            </a:r>
            <a:r>
              <a:rPr lang="en-GB" dirty="0" smtClean="0"/>
              <a:t>full time (7 days X 24 hours)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95299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Saving time because of using networks at any time.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Saving data transfer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Quality and accuracy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Higher productivity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Great benefits compared to the costs (the benefits ratio is higher than the loss ratio)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Great reputation for the organization that owns the network.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10</a:t>
            </a:fld>
            <a:endParaRPr lang="x-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Steps for Preventive Management (Before the failure occur)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53340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Exploring the current state of the network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devices connected to the network currently?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How to configure these devices?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current performances of these devices?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current errors?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Network Activation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Determining the route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Changing network configuration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Replacing network devices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Getting previous information about the network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Performing statistical analysis to the information.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Future Expectation: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Where failure could happen?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Monitoring sensitive devices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Overcoming future mistakes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11</a:t>
            </a:fld>
            <a:endParaRPr 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Steps for Preventive Management (Before the failure occur)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lphaUcPeriod" startAt="4"/>
            </a:pPr>
            <a:r>
              <a:rPr lang="en-GB" dirty="0" smtClean="0"/>
              <a:t>Tracking Updates on the Network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Current state of the devices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Topography changes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Discovering new devices</a:t>
            </a:r>
          </a:p>
          <a:p>
            <a:pPr marL="514350" indent="-514350">
              <a:lnSpc>
                <a:spcPct val="160000"/>
              </a:lnSpc>
              <a:buFont typeface="+mj-lt"/>
              <a:buAutoNum type="alphaUcPeriod" startAt="4"/>
            </a:pPr>
            <a:r>
              <a:rPr lang="en-GB" dirty="0" smtClean="0"/>
              <a:t>Adding Alerts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CPU performance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Capacity of storage devices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Line mistakes.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Connection devices failures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Important events on the network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12</a:t>
            </a:fld>
            <a:endParaRPr lang="x-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Warnings Classification “Reactions” to 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53340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Inactive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Does not monitor the network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Ignore all alerts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Reactive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Does not monitor the network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React to the problems after it happens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Interactive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Monitor the network’s components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Analyze the problem to avoid alerts and determine the reason for the problem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Proactive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Monitor the network’s components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Determines the reasons for the problem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Solve the problem automatically to reduce </a:t>
            </a:r>
            <a:r>
              <a:rPr lang="en-US" u="sng" dirty="0" smtClean="0"/>
              <a:t>idle time </a:t>
            </a:r>
            <a:r>
              <a:rPr lang="en-US" dirty="0" smtClean="0"/>
              <a:t>of the system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  <a:buNone/>
            </a:pPr>
            <a:endParaRPr lang="en-US" sz="1500" dirty="0" smtClean="0"/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b="1" u="sng" dirty="0" smtClean="0"/>
              <a:t>Idle Time of the system : </a:t>
            </a:r>
            <a:r>
              <a:rPr lang="en-US" dirty="0" smtClean="0"/>
              <a:t>refers to the time when </a:t>
            </a:r>
            <a:r>
              <a:rPr lang="en-US" smtClean="0"/>
              <a:t>system stops </a:t>
            </a:r>
            <a:r>
              <a:rPr lang="en-US" dirty="0" smtClean="0"/>
              <a:t>working.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13</a:t>
            </a:fld>
            <a:endParaRPr lang="x-non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Components for Network Management System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Devices, Applications and routers.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Network management administrator.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Network Management Systems.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Workstations and network tools.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Alerts and reports.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User Interface.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14</a:t>
            </a:fld>
            <a:endParaRPr lang="x-non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dirty="0" smtClean="0"/>
              <a:t>Reasons for  the success of the (SNMP) network management program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Possibility to get the standards for free.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Possibility to get the standards from websites in the form of electronic templates.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The continuous development of the standards.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Explain the need for some functions through the use of experimental models.</a:t>
            </a:r>
            <a:endParaRPr lang="en-GB" dirty="0" smtClean="0"/>
          </a:p>
          <a:p>
            <a:pPr marL="514350" indent="-514350" algn="l" rtl="0">
              <a:buFont typeface="+mj-lt"/>
              <a:buAutoNum type="arabicPeriod"/>
            </a:pPr>
            <a:endParaRPr lang="en-GB" dirty="0" smtClean="0"/>
          </a:p>
          <a:p>
            <a:pPr marL="514350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15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ISO?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Abbreviation of </a:t>
            </a:r>
            <a:r>
              <a:rPr lang="en-US" b="1" u="sng" dirty="0" smtClean="0"/>
              <a:t>I</a:t>
            </a:r>
            <a:r>
              <a:rPr lang="en-US" dirty="0" smtClean="0"/>
              <a:t>nternational </a:t>
            </a:r>
            <a:r>
              <a:rPr lang="en-US" b="1" u="sng" dirty="0" smtClean="0"/>
              <a:t>O</a:t>
            </a:r>
            <a:r>
              <a:rPr lang="en-US" dirty="0" smtClean="0"/>
              <a:t>rganization for </a:t>
            </a:r>
            <a:r>
              <a:rPr lang="en-US" b="1" u="sng" dirty="0" smtClean="0"/>
              <a:t>S</a:t>
            </a:r>
            <a:r>
              <a:rPr lang="en-US" dirty="0" smtClean="0"/>
              <a:t>tandardization (</a:t>
            </a:r>
            <a:r>
              <a:rPr lang="en-US" b="1" dirty="0" smtClean="0"/>
              <a:t>ISO</a:t>
            </a:r>
            <a:r>
              <a:rPr lang="en-US" dirty="0" smtClean="0"/>
              <a:t>) </a:t>
            </a:r>
          </a:p>
          <a:p>
            <a:pPr algn="l" rtl="0"/>
            <a:r>
              <a:rPr lang="en-US" dirty="0" smtClean="0"/>
              <a:t>It is an independent international organization to set standards established at 1947</a:t>
            </a:r>
          </a:p>
          <a:p>
            <a:pPr algn="l" rtl="0"/>
            <a:r>
              <a:rPr lang="en-US" dirty="0" smtClean="0"/>
              <a:t>Its main responsibility specialized to set standards in the field of computing and communication.</a:t>
            </a:r>
          </a:p>
          <a:p>
            <a:pPr algn="l" rtl="0"/>
            <a:r>
              <a:rPr lang="en-US" dirty="0" smtClean="0"/>
              <a:t>Its members are from deferent local organizations from different countries.</a:t>
            </a:r>
          </a:p>
          <a:p>
            <a:pPr algn="l" rtl="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16</a:t>
            </a:fld>
            <a:endParaRPr lang="x-non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Functions of Network Management based of ISO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Fault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Accounting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Configuration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Security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Performance Management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17</a:t>
            </a:fld>
            <a:endParaRPr lang="x-non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Fault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It is a way to determine, restrict and discover faults in the network.</a:t>
            </a:r>
          </a:p>
          <a:p>
            <a:pPr algn="l" rtl="0"/>
            <a:r>
              <a:rPr lang="en-US" dirty="0" smtClean="0"/>
              <a:t>Main functions of fault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the network status.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Crash management.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Restricting faults.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Troubleshooting faults.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Testing from the beginning to the end.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Performing backups.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Grouping and saving all alerts in a log file.</a:t>
            </a:r>
          </a:p>
          <a:p>
            <a:pPr marL="571500" indent="-514350" algn="l" rtl="0"/>
            <a:r>
              <a:rPr lang="en-GB" dirty="0" smtClean="0"/>
              <a:t>Example:</a:t>
            </a:r>
          </a:p>
          <a:p>
            <a:pPr marL="971550" lvl="1" indent="-514350" algn="l" rtl="0"/>
            <a:r>
              <a:rPr lang="en-GB" b="1" dirty="0" smtClean="0"/>
              <a:t>Remedy: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www.Remedy.com</a:t>
            </a:r>
            <a:r>
              <a:rPr lang="en-GB" dirty="0" smtClean="0"/>
              <a:t> </a:t>
            </a:r>
          </a:p>
          <a:p>
            <a:pPr marL="971550" lvl="1" indent="-514350" algn="l" rtl="0"/>
            <a:r>
              <a:rPr lang="en-GB" b="1" dirty="0" err="1" smtClean="0"/>
              <a:t>Seugate</a:t>
            </a:r>
            <a:r>
              <a:rPr lang="en-GB" b="1" dirty="0" smtClean="0"/>
              <a:t>: </a:t>
            </a:r>
            <a:r>
              <a:rPr lang="en-GB" dirty="0" smtClean="0">
                <a:hlinkClick r:id="rId3"/>
              </a:rPr>
              <a:t>www.Seugate.com</a:t>
            </a:r>
            <a:r>
              <a:rPr lang="en-GB" b="1" dirty="0" smtClean="0"/>
              <a:t> </a:t>
            </a:r>
            <a:r>
              <a:rPr lang="en-GB" dirty="0" smtClean="0"/>
              <a:t> </a:t>
            </a:r>
          </a:p>
          <a:p>
            <a:pPr marL="971550" lvl="1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18</a:t>
            </a:fld>
            <a:endParaRPr lang="x-non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>
          <a:xfrm>
            <a:off x="990600" y="4953000"/>
            <a:ext cx="2514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572000" y="4953000"/>
            <a:ext cx="327660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953000" y="3048000"/>
            <a:ext cx="609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953000" y="3048000"/>
            <a:ext cx="0" cy="381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53400" y="3048000"/>
            <a:ext cx="609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Flow Chart for Fault Management</a:t>
            </a:r>
            <a:endParaRPr lang="x-none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08760" y="1981200"/>
            <a:ext cx="100584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514600" y="1600200"/>
            <a:ext cx="1219200" cy="76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/>
          </a:p>
        </p:txBody>
      </p:sp>
      <p:sp>
        <p:nvSpPr>
          <p:cNvPr id="7" name="TextBox 6"/>
          <p:cNvSpPr txBox="1"/>
          <p:nvPr/>
        </p:nvSpPr>
        <p:spPr>
          <a:xfrm>
            <a:off x="1600200" y="1600200"/>
            <a:ext cx="990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1600" b="1" dirty="0" smtClean="0"/>
              <a:t>Alert</a:t>
            </a:r>
            <a:endParaRPr lang="x-none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1752600"/>
            <a:ext cx="990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1600" b="1" dirty="0" smtClean="0">
                <a:solidFill>
                  <a:schemeClr val="bg1"/>
                </a:solidFill>
              </a:rPr>
              <a:t>Problem</a:t>
            </a:r>
            <a:endParaRPr lang="x-none" sz="1600" b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1981200"/>
            <a:ext cx="68580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419600" y="1676400"/>
            <a:ext cx="12954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Open the Fault Note</a:t>
            </a:r>
            <a:endParaRPr lang="x-none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858000" y="1981200"/>
            <a:ext cx="0" cy="381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15000" y="1981200"/>
            <a:ext cx="1143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5486400" y="2362200"/>
            <a:ext cx="2743200" cy="1371600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Is the  solution for the problem known</a:t>
            </a:r>
            <a:endParaRPr lang="x-none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8724900" y="3048000"/>
            <a:ext cx="0" cy="17526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077200" y="2754868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Yes</a:t>
            </a:r>
            <a:endParaRPr lang="x-none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876800" y="2754868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No</a:t>
            </a:r>
            <a:endParaRPr lang="x-none" sz="1600" dirty="0"/>
          </a:p>
        </p:txBody>
      </p:sp>
      <p:sp>
        <p:nvSpPr>
          <p:cNvPr id="32" name="Rectangle 31"/>
          <p:cNvSpPr/>
          <p:nvPr/>
        </p:nvSpPr>
        <p:spPr>
          <a:xfrm>
            <a:off x="3962400" y="3429000"/>
            <a:ext cx="19812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Analyzing problem and finding the solution</a:t>
            </a:r>
            <a:endParaRPr lang="x-none" sz="1600" dirty="0"/>
          </a:p>
        </p:txBody>
      </p:sp>
      <p:sp>
        <p:nvSpPr>
          <p:cNvPr id="33" name="Rectangle 32"/>
          <p:cNvSpPr/>
          <p:nvPr/>
        </p:nvSpPr>
        <p:spPr>
          <a:xfrm>
            <a:off x="7848600" y="4800600"/>
            <a:ext cx="1066800" cy="6096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Finding Reasons</a:t>
            </a:r>
            <a:endParaRPr lang="x-none" sz="16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5105400" y="4495800"/>
            <a:ext cx="365760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105400" y="4343400"/>
            <a:ext cx="0" cy="152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505200" y="4724400"/>
            <a:ext cx="1066800" cy="6096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Applying solution</a:t>
            </a:r>
            <a:endParaRPr lang="x-none" sz="1600" dirty="0"/>
          </a:p>
        </p:txBody>
      </p:sp>
      <p:sp>
        <p:nvSpPr>
          <p:cNvPr id="46" name="Diamond 45"/>
          <p:cNvSpPr/>
          <p:nvPr/>
        </p:nvSpPr>
        <p:spPr>
          <a:xfrm>
            <a:off x="1371600" y="4267200"/>
            <a:ext cx="1828800" cy="1371600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Is the problem solved?</a:t>
            </a:r>
            <a:endParaRPr lang="x-none" sz="16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810000" y="4267200"/>
            <a:ext cx="0" cy="457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6" idx="0"/>
          </p:cNvCxnSpPr>
          <p:nvPr/>
        </p:nvCxnSpPr>
        <p:spPr>
          <a:xfrm>
            <a:off x="2286000" y="4267200"/>
            <a:ext cx="1524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667000" y="3962400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No</a:t>
            </a:r>
            <a:endParaRPr lang="x-none" sz="16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990600" y="4953000"/>
            <a:ext cx="0" cy="838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2000" y="4648200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Yes</a:t>
            </a:r>
            <a:endParaRPr lang="x-none" sz="1600" dirty="0"/>
          </a:p>
        </p:txBody>
      </p:sp>
      <p:sp>
        <p:nvSpPr>
          <p:cNvPr id="64" name="Rectangle 63"/>
          <p:cNvSpPr/>
          <p:nvPr/>
        </p:nvSpPr>
        <p:spPr>
          <a:xfrm>
            <a:off x="457200" y="5791200"/>
            <a:ext cx="12954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Close the Fault Note</a:t>
            </a:r>
            <a:endParaRPr lang="x-none" sz="1600" dirty="0"/>
          </a:p>
        </p:txBody>
      </p:sp>
      <p:sp>
        <p:nvSpPr>
          <p:cNvPr id="67" name="Slide Number Placeholder 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19</a:t>
            </a:fld>
            <a:endParaRPr lang="x-non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Network Management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Network Administrators Jobs</a:t>
            </a:r>
          </a:p>
          <a:p>
            <a:pPr>
              <a:lnSpc>
                <a:spcPct val="170000"/>
              </a:lnSpc>
            </a:pPr>
            <a:r>
              <a:rPr lang="en-GB" dirty="0"/>
              <a:t>Reasons for using Network Management </a:t>
            </a:r>
            <a:r>
              <a:rPr lang="en-GB" dirty="0" smtClean="0"/>
              <a:t>Systems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Analysing Network Data</a:t>
            </a:r>
          </a:p>
          <a:p>
            <a:pPr>
              <a:lnSpc>
                <a:spcPct val="170000"/>
              </a:lnSpc>
            </a:pPr>
            <a:r>
              <a:rPr lang="en-US" dirty="0"/>
              <a:t>Points that must be taken into account when managing </a:t>
            </a:r>
            <a:r>
              <a:rPr lang="en-US" dirty="0" smtClean="0"/>
              <a:t>networks</a:t>
            </a:r>
          </a:p>
          <a:p>
            <a:pPr>
              <a:lnSpc>
                <a:spcPct val="170000"/>
              </a:lnSpc>
            </a:pPr>
            <a:r>
              <a:rPr lang="en-GB" dirty="0"/>
              <a:t>Benefits of using networks that works full time (7 days X 24 hours</a:t>
            </a:r>
            <a:r>
              <a:rPr lang="en-GB" dirty="0" smtClean="0"/>
              <a:t>)</a:t>
            </a:r>
          </a:p>
          <a:p>
            <a:pPr>
              <a:lnSpc>
                <a:spcPct val="170000"/>
              </a:lnSpc>
            </a:pPr>
            <a:r>
              <a:rPr lang="en-GB" dirty="0"/>
              <a:t>Steps for Preventive Management (Before the failure occur</a:t>
            </a:r>
            <a:r>
              <a:rPr lang="en-GB" dirty="0" smtClean="0"/>
              <a:t>)</a:t>
            </a:r>
          </a:p>
          <a:p>
            <a:pPr>
              <a:lnSpc>
                <a:spcPct val="170000"/>
              </a:lnSpc>
            </a:pPr>
            <a:r>
              <a:rPr lang="en-GB" dirty="0"/>
              <a:t>Warnings Classification “Reactions” to Network </a:t>
            </a:r>
            <a:r>
              <a:rPr lang="en-GB" dirty="0" smtClean="0"/>
              <a:t>Management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Components </a:t>
            </a:r>
            <a:r>
              <a:rPr lang="en-GB" dirty="0"/>
              <a:t>for Network Management </a:t>
            </a:r>
            <a:r>
              <a:rPr lang="en-GB" dirty="0" smtClean="0"/>
              <a:t>System</a:t>
            </a:r>
          </a:p>
          <a:p>
            <a:pPr>
              <a:lnSpc>
                <a:spcPct val="170000"/>
              </a:lnSpc>
            </a:pPr>
            <a:r>
              <a:rPr lang="en-GB" dirty="0"/>
              <a:t>Reasons for  the success of the (SNMP) network management </a:t>
            </a:r>
            <a:r>
              <a:rPr lang="en-GB" dirty="0" smtClean="0"/>
              <a:t>program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What is ISO?</a:t>
            </a:r>
          </a:p>
          <a:p>
            <a:pPr>
              <a:lnSpc>
                <a:spcPct val="170000"/>
              </a:lnSpc>
            </a:pPr>
            <a:r>
              <a:rPr lang="en-US" dirty="0"/>
              <a:t>Functions of Network Management based of ISO </a:t>
            </a:r>
            <a:r>
              <a:rPr lang="en-US" dirty="0" smtClean="0"/>
              <a:t>Model</a:t>
            </a:r>
          </a:p>
          <a:p>
            <a:pPr>
              <a:lnSpc>
                <a:spcPct val="170000"/>
              </a:lnSpc>
            </a:pPr>
            <a:r>
              <a:rPr lang="en-GB" dirty="0"/>
              <a:t>Additional Main functions for Network management based on ISO </a:t>
            </a:r>
            <a:r>
              <a:rPr lang="en-GB" dirty="0" smtClean="0"/>
              <a:t>model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451811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B. Accounting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Accounting management is a method for determining: </a:t>
            </a:r>
          </a:p>
          <a:p>
            <a:pPr lvl="1" algn="l" rtl="0"/>
            <a:r>
              <a:rPr lang="en-US" dirty="0"/>
              <a:t>H</a:t>
            </a:r>
            <a:r>
              <a:rPr lang="en-US" dirty="0" smtClean="0"/>
              <a:t>ow users (groups or single) access network resources? </a:t>
            </a:r>
          </a:p>
          <a:p>
            <a:pPr lvl="1" algn="l" rtl="0"/>
            <a:r>
              <a:rPr lang="en-US" dirty="0"/>
              <a:t>M</a:t>
            </a:r>
            <a:r>
              <a:rPr lang="en-US" dirty="0" smtClean="0"/>
              <a:t>ake sure for the suitable way to access network resources.</a:t>
            </a:r>
          </a:p>
          <a:p>
            <a:pPr lvl="1" algn="l" rtl="0"/>
            <a:r>
              <a:rPr lang="en-US" dirty="0" smtClean="0"/>
              <a:t>Counting the cost for accessing resources by users (groups or single) 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20</a:t>
            </a:fld>
            <a:endParaRPr lang="x-non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 Functions for Accounting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Pricing.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Making sure of the bills of the dealers and suppliers.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Network usage.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Restoring strategy when the performance decrease.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Measuring the usage of network resources so that we can calculate the benefits from these resources.</a:t>
            </a:r>
          </a:p>
          <a:p>
            <a:pPr marL="514350" indent="-514350" algn="l" rtl="0">
              <a:buNone/>
            </a:pPr>
            <a:r>
              <a:rPr lang="en-US" sz="2800" dirty="0" smtClean="0"/>
              <a:t>Example:</a:t>
            </a:r>
          </a:p>
          <a:p>
            <a:pPr marL="514350" indent="-514350" algn="l" rtl="0">
              <a:buNone/>
            </a:pPr>
            <a:r>
              <a:rPr lang="en-US" sz="2800" dirty="0" smtClean="0">
                <a:hlinkClick r:id="rId2"/>
              </a:rPr>
              <a:t>www.cbis.com</a:t>
            </a:r>
            <a:r>
              <a:rPr lang="en-US" sz="2800" dirty="0" smtClean="0"/>
              <a:t> </a:t>
            </a:r>
            <a:endParaRPr lang="x-none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21</a:t>
            </a:fld>
            <a:endParaRPr lang="x-non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C. Configuration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GB" dirty="0" smtClean="0"/>
              <a:t>It is a way for determining, monitoring and modifying the setup of devices.</a:t>
            </a:r>
          </a:p>
          <a:p>
            <a:pPr algn="l" rtl="0"/>
            <a:r>
              <a:rPr lang="en-GB" dirty="0" smtClean="0"/>
              <a:t>Main functions for configuration management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Processing services requests.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modification management.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The status of network topology and storage devices.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Storage management and restoring information.</a:t>
            </a:r>
          </a:p>
          <a:p>
            <a:pPr marL="571500" indent="-514350" algn="l" rtl="0"/>
            <a:r>
              <a:rPr lang="en-GB" dirty="0" smtClean="0"/>
              <a:t>Example:</a:t>
            </a:r>
          </a:p>
          <a:p>
            <a:pPr marL="971550" lvl="1" indent="-514350" algn="l" rtl="0"/>
            <a:r>
              <a:rPr lang="en-GB" dirty="0" smtClean="0">
                <a:hlinkClick r:id="rId2"/>
              </a:rPr>
              <a:t>www.openview.hp.com</a:t>
            </a:r>
            <a:endParaRPr lang="en-GB" dirty="0" smtClean="0"/>
          </a:p>
          <a:p>
            <a:pPr marL="971550" lvl="1" indent="-514350" algn="l" rtl="0"/>
            <a:r>
              <a:rPr lang="en-GB" dirty="0" smtClean="0"/>
              <a:t>Cisco work</a:t>
            </a:r>
          </a:p>
          <a:p>
            <a:pPr marL="971550" lvl="1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22</a:t>
            </a:fld>
            <a:endParaRPr lang="x-non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D. Security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GB" dirty="0" smtClean="0"/>
              <a:t>It is a way for controlling the access to network resources (update – allow access – don’t allow access – alert)</a:t>
            </a:r>
          </a:p>
          <a:p>
            <a:pPr algn="l" rtl="0"/>
            <a:r>
              <a:rPr lang="en-GB" dirty="0" smtClean="0"/>
              <a:t>Main functions for security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Setting access lists on routers (fire walls) so that passwords are  maintained and updated regularly to access critical resources in the network.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 Controlling access to network resources based on internal instructions so that no one ruin information intentionally or unintentionally.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users and how they use network resources.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Determining critical network resources including systems and files.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access points to critical network resources.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Analyzing risks and reviewing the security of the network. </a:t>
            </a:r>
          </a:p>
          <a:p>
            <a:pPr marL="571500" indent="-514350" algn="l" rtl="0">
              <a:buNone/>
            </a:pPr>
            <a:r>
              <a:rPr lang="en-GB" dirty="0" smtClean="0"/>
              <a:t>Example:</a:t>
            </a:r>
          </a:p>
          <a:p>
            <a:pPr marL="571500" indent="-514350" algn="l" rtl="0">
              <a:buNone/>
            </a:pPr>
            <a:r>
              <a:rPr lang="en-GB" dirty="0" smtClean="0"/>
              <a:t>Checkpoint - lucent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23</a:t>
            </a:fld>
            <a:endParaRPr lang="x-non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E. Performance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GB" dirty="0" smtClean="0"/>
              <a:t>Measuring the network resources usage, and it is a way to measure the performance of all network components.</a:t>
            </a:r>
          </a:p>
          <a:p>
            <a:pPr algn="l" rtl="0"/>
            <a:r>
              <a:rPr lang="en-GB" dirty="0" smtClean="0"/>
              <a:t>Main functions for performance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Measuring performance (connection – load of the network)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performance (the delay in responding to a request)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Determining the highest level of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Analyzing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Using standards to improve network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Using simulation system to plan for future improvements on network performance.   </a:t>
            </a:r>
          </a:p>
          <a:p>
            <a:pPr marL="571500" indent="-514350" algn="l" rtl="0">
              <a:buNone/>
            </a:pPr>
            <a:r>
              <a:rPr lang="en-GB" dirty="0" smtClean="0"/>
              <a:t>Example:</a:t>
            </a:r>
          </a:p>
          <a:p>
            <a:pPr marL="571500" indent="-514350" algn="l" rtl="0">
              <a:buNone/>
            </a:pPr>
            <a:r>
              <a:rPr lang="en-GB" dirty="0" smtClean="0">
                <a:hlinkClick r:id="rId2"/>
              </a:rPr>
              <a:t>www.proactivenet.com</a:t>
            </a:r>
            <a:r>
              <a:rPr lang="en-GB" dirty="0" smtClean="0"/>
              <a:t> </a:t>
            </a:r>
          </a:p>
          <a:p>
            <a:pPr marL="571500" indent="-514350" algn="l" rtl="0">
              <a:buNone/>
            </a:pPr>
            <a:r>
              <a:rPr lang="en-GB" dirty="0" smtClean="0">
                <a:hlinkClick r:id="rId3"/>
              </a:rPr>
              <a:t>www.ganymede.com</a:t>
            </a:r>
            <a:r>
              <a:rPr lang="en-GB" dirty="0" smtClean="0"/>
              <a:t> </a:t>
            </a:r>
          </a:p>
          <a:p>
            <a:pPr marL="571500" indent="-514350" algn="l" rtl="0">
              <a:buNone/>
            </a:pPr>
            <a:endParaRPr lang="en-GB" dirty="0" smtClean="0"/>
          </a:p>
          <a:p>
            <a:pPr marL="571500" indent="-514350" algn="l" rtl="0">
              <a:buNone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24</a:t>
            </a:fld>
            <a:endParaRPr lang="x-non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dirty="0" smtClean="0"/>
              <a:t>Specification of Network Management Architecture 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524000"/>
          <a:ext cx="7086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25</a:t>
            </a:fld>
            <a:endParaRPr lang="x-non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GB" sz="3200" dirty="0" smtClean="0"/>
              <a:t>Additional Main functions for Network management based on ISO model 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Capacity Planning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Strategic Planning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Operation Support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Programmability Management 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26</a:t>
            </a:fld>
            <a:endParaRPr lang="x-non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 rtl="0">
              <a:buFont typeface="+mj-lt"/>
              <a:buAutoNum type="alphaUcPeriod"/>
            </a:pPr>
            <a:r>
              <a:rPr lang="en-US" b="1" dirty="0" smtClean="0"/>
              <a:t>Capacity Planning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Accurate setting of network regularly.</a:t>
            </a:r>
          </a:p>
          <a:p>
            <a:pPr marL="514350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Software updates such as (adding or removing technologies.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27</a:t>
            </a:fld>
            <a:endParaRPr lang="x-non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B. Strategic Planning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Part of the management plan where new applications are managed &amp; rearranged.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Benefits &amp; expected cost.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Emergency plan.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Future planning for improving applications.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Future improvement for network to keep up improvement for performance, users , and applications. 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28</a:t>
            </a:fld>
            <a:endParaRPr lang="x-none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C. </a:t>
            </a:r>
            <a:r>
              <a:rPr lang="en-US" b="1" dirty="0" smtClean="0"/>
              <a:t>Operation Support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employees and technicians in their training and needs and job position.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network resources.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Maintenance management.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information flow &amp; all network events.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29</a:t>
            </a:fld>
            <a:endParaRPr lang="x-non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in general means: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manage.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control.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guide.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treat with care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carry on business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achieve goals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lv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 </a:t>
            </a:r>
            <a:r>
              <a:rPr lang="en-US" b="1" dirty="0" smtClean="0"/>
              <a:t>Programmability Management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Organizing management </a:t>
            </a:r>
            <a:r>
              <a:rPr lang="en-US" dirty="0" smtClean="0"/>
              <a:t>systems to match with network management in the term of system features, reports and other choices.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30</a:t>
            </a:fld>
            <a:endParaRPr lang="x-none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Saad  Haj Bakry, PhD, CEng, FIEE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476999"/>
            <a:ext cx="1089660" cy="274319"/>
          </a:xfrm>
        </p:spPr>
        <p:txBody>
          <a:bodyPr/>
          <a:lstStyle/>
          <a:p>
            <a:pPr lvl="1"/>
            <a:fld id="{9EAA88D7-804E-426A-BDB2-D0E9EE098780}" type="slidenum">
              <a:rPr lang="en-CA"/>
              <a:pPr lvl="1"/>
              <a:t>31</a:t>
            </a:fld>
            <a:endParaRPr lang="en-CA" dirty="0">
              <a:latin typeface="Times New Roman" pitchFamily="18" charset="0"/>
            </a:endParaRP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924800" cy="1143000"/>
          </a:xfrm>
        </p:spPr>
        <p:txBody>
          <a:bodyPr/>
          <a:lstStyle/>
          <a:p>
            <a:r>
              <a:rPr lang="en-CA" sz="4000" b="1" dirty="0"/>
              <a:t>Network Management:</a:t>
            </a:r>
            <a:r>
              <a:rPr lang="en-CA" sz="3600" b="1" dirty="0"/>
              <a:t> Tools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7848600" cy="40386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b="1" dirty="0"/>
              <a:t>Recommendations</a:t>
            </a:r>
            <a:r>
              <a:rPr lang="en-CA" dirty="0"/>
              <a:t> from international organizations (standards):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CA" dirty="0"/>
              <a:t>	ISO / ITU / ANSI / IEEE…</a:t>
            </a:r>
          </a:p>
          <a:p>
            <a:pPr>
              <a:lnSpc>
                <a:spcPct val="80000"/>
              </a:lnSpc>
            </a:pPr>
            <a:r>
              <a:rPr lang="en-CA" b="1" dirty="0"/>
              <a:t>Products</a:t>
            </a:r>
            <a:r>
              <a:rPr lang="en-CA" dirty="0"/>
              <a:t> from IT producers: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CA" dirty="0"/>
              <a:t>	IBM (Net View) / CA (UNICENTER)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CA" dirty="0"/>
              <a:t>	HP (Open View) / Others…</a:t>
            </a:r>
          </a:p>
          <a:p>
            <a:pPr>
              <a:lnSpc>
                <a:spcPct val="80000"/>
              </a:lnSpc>
            </a:pPr>
            <a:r>
              <a:rPr lang="en-CA" b="1" dirty="0"/>
              <a:t>TMN:</a:t>
            </a:r>
            <a:r>
              <a:rPr lang="en-CA" dirty="0"/>
              <a:t> Telecommunication Management Network</a:t>
            </a:r>
          </a:p>
        </p:txBody>
      </p:sp>
    </p:spTree>
  </p:cSld>
  <p:clrMapOvr>
    <a:masterClrMapping/>
  </p:clrMapOvr>
  <p:transition>
    <p:check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Saad  Haj Bakry, PhD, CEng, FIEE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400800"/>
            <a:ext cx="1165860" cy="350519"/>
          </a:xfrm>
        </p:spPr>
        <p:txBody>
          <a:bodyPr/>
          <a:lstStyle/>
          <a:p>
            <a:pPr lvl="1"/>
            <a:fld id="{F720E85D-BBF7-4128-A457-68874A2ACCAB}" type="slidenum">
              <a:rPr lang="en-CA"/>
              <a:pPr lvl="1"/>
              <a:t>32</a:t>
            </a:fld>
            <a:endParaRPr lang="en-CA" dirty="0">
              <a:latin typeface="Times New Roman" pitchFamily="18" charset="0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924800" cy="1143000"/>
          </a:xfrm>
        </p:spPr>
        <p:txBody>
          <a:bodyPr/>
          <a:lstStyle/>
          <a:p>
            <a:r>
              <a:rPr lang="en-CA" sz="3600" b="1" dirty="0"/>
              <a:t>Network Management:</a:t>
            </a:r>
            <a:r>
              <a:rPr lang="en-CA" sz="3200" b="1" dirty="0"/>
              <a:t> Other Issues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239000" cy="4038600"/>
          </a:xfrm>
          <a:noFill/>
          <a:ln/>
        </p:spPr>
        <p:txBody>
          <a:bodyPr/>
          <a:lstStyle/>
          <a:p>
            <a:r>
              <a:rPr lang="en-CA" b="1" dirty="0"/>
              <a:t>Economic Evaluations:</a:t>
            </a:r>
            <a:r>
              <a:rPr lang="en-CA" dirty="0"/>
              <a:t> Cost / Benefits</a:t>
            </a:r>
          </a:p>
          <a:p>
            <a:r>
              <a:rPr lang="en-CA" b="1" dirty="0"/>
              <a:t>SLA</a:t>
            </a:r>
            <a:r>
              <a:rPr lang="en-CA" dirty="0"/>
              <a:t>: </a:t>
            </a:r>
          </a:p>
          <a:p>
            <a:pPr>
              <a:buFont typeface="Wingdings" pitchFamily="2" charset="2"/>
              <a:buNone/>
            </a:pPr>
            <a:r>
              <a:rPr lang="en-CA" dirty="0"/>
              <a:t>	Service Level Agreements</a:t>
            </a:r>
          </a:p>
          <a:p>
            <a:r>
              <a:rPr lang="en-CA" b="1" dirty="0"/>
              <a:t>Management Requirements (Organization):</a:t>
            </a:r>
            <a:r>
              <a:rPr lang="en-CA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CA" dirty="0"/>
              <a:t>	People / Help Desk / Equipment / Operation / Reporting</a:t>
            </a:r>
          </a:p>
        </p:txBody>
      </p:sp>
    </p:spTree>
  </p:cSld>
  <p:clrMapOvr>
    <a:masterClrMapping/>
  </p:clrMapOvr>
  <p:transition>
    <p:check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Saad  Haj Bakry, PhD, CEng, FIEE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476999"/>
            <a:ext cx="1165860" cy="274319"/>
          </a:xfrm>
        </p:spPr>
        <p:txBody>
          <a:bodyPr/>
          <a:lstStyle/>
          <a:p>
            <a:pPr lvl="1"/>
            <a:fld id="{0D9638C4-ED29-46D5-922A-3CC33B3602FA}" type="slidenum">
              <a:rPr lang="en-CA"/>
              <a:pPr lvl="1"/>
              <a:t>33</a:t>
            </a:fld>
            <a:endParaRPr lang="en-CA" dirty="0">
              <a:latin typeface="Times New Roman" pitchFamily="18" charset="0"/>
            </a:endParaRP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r>
              <a:rPr lang="en-CA" sz="4000" b="1" dirty="0"/>
              <a:t>Remarks:</a:t>
            </a:r>
            <a:r>
              <a:rPr lang="en-CA" sz="3600" b="1" dirty="0"/>
              <a:t> NM Benefits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24800" cy="3505200"/>
          </a:xfrm>
          <a:noFill/>
          <a:ln/>
        </p:spPr>
        <p:txBody>
          <a:bodyPr/>
          <a:lstStyle/>
          <a:p>
            <a:r>
              <a:rPr lang="en-CA" b="1" dirty="0"/>
              <a:t>Efficiency</a:t>
            </a:r>
          </a:p>
          <a:p>
            <a:pPr lvl="1"/>
            <a:r>
              <a:rPr lang="en-CA" dirty="0"/>
              <a:t>Improved business (productivity / revenues)</a:t>
            </a:r>
          </a:p>
          <a:p>
            <a:r>
              <a:rPr lang="en-CA" b="1" dirty="0"/>
              <a:t>Network Utilization</a:t>
            </a:r>
          </a:p>
          <a:p>
            <a:pPr lvl="1"/>
            <a:r>
              <a:rPr lang="en-CA" dirty="0"/>
              <a:t>Network cost-effectiveness</a:t>
            </a:r>
          </a:p>
          <a:p>
            <a:r>
              <a:rPr lang="en-CA" b="1" dirty="0"/>
              <a:t>Understanding: Demands / Network </a:t>
            </a:r>
            <a:endParaRPr lang="en-CA" dirty="0"/>
          </a:p>
          <a:p>
            <a:pPr lvl="1"/>
            <a:r>
              <a:rPr lang="en-CA" dirty="0"/>
              <a:t>Better planning for the future</a:t>
            </a: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u="sng" dirty="0" smtClean="0"/>
              <a:t>Network Management:</a:t>
            </a:r>
            <a:r>
              <a:rPr lang="en-GB" sz="2800" dirty="0" smtClean="0"/>
              <a:t> It is an approach  for managing and controlling network to get the best performance, productivity and availability.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This method in management includes assigning permissions, monitoring errors, configuring network, monitoring users and devices, and connection method.</a:t>
            </a:r>
            <a:endParaRPr lang="en-GB" sz="2400" dirty="0" smtClean="0"/>
          </a:p>
          <a:p>
            <a:pPr lvl="1" algn="just"/>
            <a:endParaRPr lang="x-non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600" dirty="0" smtClean="0"/>
              <a:t>According to International Telecommunication Union (ITU) definition of network management this includes the following tasks:</a:t>
            </a:r>
          </a:p>
          <a:p>
            <a:pPr lvl="1" algn="just"/>
            <a:r>
              <a:rPr lang="en-GB" sz="2200" dirty="0" smtClean="0"/>
              <a:t>Monitoring and controlling network performance during real or actual work in the network (Operation)</a:t>
            </a:r>
          </a:p>
          <a:p>
            <a:pPr lvl="1" algn="just"/>
            <a:r>
              <a:rPr lang="en-US" sz="2400" dirty="0" smtClean="0"/>
              <a:t>Doing necessary work to control network directly when it is required.</a:t>
            </a:r>
          </a:p>
          <a:p>
            <a:pPr lvl="1" algn="just"/>
            <a:r>
              <a:rPr lang="en-US" sz="2400" dirty="0" smtClean="0"/>
              <a:t>Improving bandwidth usage</a:t>
            </a:r>
          </a:p>
          <a:p>
            <a:pPr lvl="1" algn="just"/>
            <a:r>
              <a:rPr lang="en-US" sz="2400" dirty="0" smtClean="0"/>
              <a:t>Planning for future requirements (development)</a:t>
            </a:r>
          </a:p>
          <a:p>
            <a:pPr lvl="1" algn="just"/>
            <a:r>
              <a:rPr lang="en-US" sz="2400" dirty="0" smtClean="0"/>
              <a:t>Business continuity plan  (risks)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Administrators Jobs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Meeting users needs.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Adding network services to improve performance.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Effective operation of network to get the best availability with the least percentage of errors.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Fast response.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Using different techniques.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Managing different sites. </a:t>
            </a:r>
          </a:p>
          <a:p>
            <a:pPr marL="514350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5448"/>
            <a:ext cx="8382000" cy="125272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Reasons for using Network Management Systems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5105399"/>
          </a:xfrm>
        </p:spPr>
        <p:txBody>
          <a:bodyPr>
            <a:normAutofit fontScale="62500" lnSpcReduction="20000"/>
          </a:bodyPr>
          <a:lstStyle/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existence of modern and important techniques in the field of information technology (IT):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Bank Networks.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Electronic government.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Connecting users (the client &amp; the seller)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great expansion of networks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Promising benefits of networks (Cost – effective).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modern techniques in networking field.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Applying different techniques on one network.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Reducing the efforts of using large number of specialists &amp; technicians  to monitor the network.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network performance.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the security of information.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Network Data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What are the kind of information exchanged:  data – audio – video – image.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Who needs to use the different kind of information available online.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The level of security required in the network.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Priority of the required information.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Scalability.</a:t>
            </a:r>
          </a:p>
          <a:p>
            <a:pPr marL="514350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8</a:t>
            </a:fld>
            <a:endParaRPr 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Points that must be taken into account when managing networks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Availability.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Users cost.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Reporting errors.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Determining problems and their solutions.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Backup and contingency plan.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Performance monitor.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Maintenance tools.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475212-434E-43D5-AFD5-E9E9D0D98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E811225-1F57-4D24-B215-E84C240DDE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D02749-F424-4FEB-8BA6-E639F37AACB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3614</TotalTime>
  <Words>1647</Words>
  <Application>Microsoft Office PowerPoint</Application>
  <PresentationFormat>On-screen Show (4:3)</PresentationFormat>
  <Paragraphs>295</Paragraphs>
  <Slides>33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Module</vt:lpstr>
      <vt:lpstr>Lec1: Network Management </vt:lpstr>
      <vt:lpstr>Outline</vt:lpstr>
      <vt:lpstr>Definition of Management</vt:lpstr>
      <vt:lpstr>Network Management</vt:lpstr>
      <vt:lpstr>Network Management</vt:lpstr>
      <vt:lpstr>Network Administrators Jobs</vt:lpstr>
      <vt:lpstr>Reasons for using Network Management Systems</vt:lpstr>
      <vt:lpstr>Analyzing Network Data</vt:lpstr>
      <vt:lpstr>Points that must be taken into account when managing networks</vt:lpstr>
      <vt:lpstr>Benefits of using networks that works full time (7 days X 24 hours)</vt:lpstr>
      <vt:lpstr>Steps for Preventive Management (Before the failure occur)</vt:lpstr>
      <vt:lpstr>Steps for Preventive Management (Before the failure occur)</vt:lpstr>
      <vt:lpstr>Warnings Classification “Reactions” to Network Management</vt:lpstr>
      <vt:lpstr> Components for Network Management System</vt:lpstr>
      <vt:lpstr>Reasons for  the success of the (SNMP) network management program</vt:lpstr>
      <vt:lpstr>What is ISO?</vt:lpstr>
      <vt:lpstr>Functions of Network Management based of ISO Model</vt:lpstr>
      <vt:lpstr>A. Fault Management</vt:lpstr>
      <vt:lpstr>Flow Chart for Fault Management</vt:lpstr>
      <vt:lpstr>B. Accounting Management</vt:lpstr>
      <vt:lpstr>Main Functions for Accounting Management</vt:lpstr>
      <vt:lpstr>C. Configuration Management</vt:lpstr>
      <vt:lpstr>D. Security Management</vt:lpstr>
      <vt:lpstr>E. Performance Management</vt:lpstr>
      <vt:lpstr>Specification of Network Management Architecture </vt:lpstr>
      <vt:lpstr>Additional Main functions for Network management based on ISO model </vt:lpstr>
      <vt:lpstr>Capacity Planning Management</vt:lpstr>
      <vt:lpstr>B. Strategic Planning Management</vt:lpstr>
      <vt:lpstr>C. Operation Support Management</vt:lpstr>
      <vt:lpstr>D. Programmability Management </vt:lpstr>
      <vt:lpstr>Network Management: Tools</vt:lpstr>
      <vt:lpstr>Network Management: Other Issues</vt:lpstr>
      <vt:lpstr>Remarks: NM Benefits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Lec5: Network Management</dc:title>
  <dc:creator>Maysoon</dc:creator>
  <cp:lastModifiedBy>Asma</cp:lastModifiedBy>
  <cp:revision>27</cp:revision>
  <dcterms:created xsi:type="dcterms:W3CDTF">2013-10-03T19:56:58Z</dcterms:created>
  <dcterms:modified xsi:type="dcterms:W3CDTF">2016-09-28T08:39:53Z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