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2" r:id="rId3"/>
    <p:sldId id="261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pPr/>
              <a:t>11/11/1434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" y="2590800"/>
            <a:ext cx="67056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3810000"/>
            <a:ext cx="704088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9E3FE-7DCA-4FD5-8FC3-17F71755C728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236E-F537-4771-8704-67C8E2993989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0"/>
            <a:ext cx="2057400" cy="4068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0"/>
            <a:ext cx="6019800" cy="4068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D6367-D0CC-4376-A776-AD1C0E3D9EC0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5C32-C6F2-4C0F-95DE-7FDEC44CB5F6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2ADE-8AD6-4FA4-9F28-2674763DC503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E9BF-E8A0-4644-B290-821E0EC2A10B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2192C-1418-4DAD-A2EA-1FE782872BAE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835C-A256-4A80-95AD-915D7AA739B8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DBD-442D-4439-9223-ADD562E8E284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30932-8906-4039-A0B8-B5265BB22761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D5D5-44B2-4CA8-90B8-8A7B9003A1C4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7D69-6FAD-4670-966C-13E7F08666BA}" type="datetime1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590800"/>
            <a:ext cx="4572000" cy="1009650"/>
          </a:xfrm>
        </p:spPr>
        <p:txBody>
          <a:bodyPr/>
          <a:lstStyle/>
          <a:p>
            <a:r>
              <a:rPr lang="en-US" sz="4400" dirty="0" smtClean="0">
                <a:latin typeface="Comic Sans MS" pitchFamily="66" charset="0"/>
                <a:ea typeface="MS PGothic" pitchFamily="34" charset="-128"/>
              </a:rPr>
              <a:t>Fundamentals 2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2209800" cy="22098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Variable Declaration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lnSpc>
                <a:spcPct val="90000"/>
              </a:lnSpc>
              <a:defRPr/>
            </a:pPr>
            <a:r>
              <a:rPr lang="en-US" sz="1800" dirty="0" smtClean="0"/>
              <a:t>A variable may be declared:</a:t>
            </a:r>
          </a:p>
          <a:p>
            <a:pPr lvl="1" algn="l" rtl="0">
              <a:lnSpc>
                <a:spcPct val="90000"/>
              </a:lnSpc>
              <a:defRPr/>
            </a:pPr>
            <a:r>
              <a:rPr lang="en-US" sz="1800" dirty="0" smtClean="0"/>
              <a:t>With initial value.</a:t>
            </a:r>
          </a:p>
          <a:p>
            <a:pPr lvl="1" algn="l" rtl="0">
              <a:lnSpc>
                <a:spcPct val="90000"/>
              </a:lnSpc>
              <a:defRPr/>
            </a:pPr>
            <a:r>
              <a:rPr lang="en-US" sz="1800" dirty="0" smtClean="0"/>
              <a:t>Without initial value.</a:t>
            </a:r>
          </a:p>
          <a:p>
            <a:pPr lvl="4" algn="l" rtl="0">
              <a:lnSpc>
                <a:spcPct val="90000"/>
              </a:lnSpc>
              <a:buFont typeface="Arial" charset="0"/>
              <a:buChar char="•"/>
              <a:defRPr/>
            </a:pPr>
            <a:endParaRPr lang="en-US" sz="1800" dirty="0" smtClean="0"/>
          </a:p>
          <a:p>
            <a:pPr algn="l" rtl="0">
              <a:lnSpc>
                <a:spcPct val="90000"/>
              </a:lnSpc>
              <a:defRPr/>
            </a:pPr>
            <a:r>
              <a:rPr lang="en-US" sz="1800" dirty="0" smtClean="0"/>
              <a:t>Variable declaration with initial value;</a:t>
            </a:r>
          </a:p>
          <a:p>
            <a:pPr lvl="1" algn="l" rtl="0">
              <a:lnSpc>
                <a:spcPct val="90000"/>
              </a:lnSpc>
              <a:buNone/>
              <a:defRPr/>
            </a:pP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literal | expression;</a:t>
            </a:r>
          </a:p>
          <a:p>
            <a:pPr lvl="1" algn="l" rtl="0">
              <a:lnSpc>
                <a:spcPct val="90000"/>
              </a:lnSpc>
              <a:buNone/>
              <a:defRPr/>
            </a:pP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double </a:t>
            </a:r>
            <a:r>
              <a:rPr lang="en-US" sz="1800" dirty="0" err="1" smtClean="0">
                <a:latin typeface="Courier New" pitchFamily="49" charset="0"/>
              </a:rPr>
              <a:t>avg</a:t>
            </a:r>
            <a:r>
              <a:rPr lang="en-US" sz="1800" dirty="0" smtClean="0">
                <a:latin typeface="Courier New" pitchFamily="49" charset="0"/>
              </a:rPr>
              <a:t>             = 0.0;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		    = 1;</a:t>
            </a:r>
          </a:p>
          <a:p>
            <a:pPr lvl="1" algn="l" rtl="0">
              <a:lnSpc>
                <a:spcPct val="90000"/>
              </a:lnSpc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	x =5, y = 7, z = (</a:t>
            </a:r>
            <a:r>
              <a:rPr lang="en-US" sz="1800" dirty="0" err="1" smtClean="0">
                <a:latin typeface="Courier New" pitchFamily="49" charset="0"/>
              </a:rPr>
              <a:t>x+y</a:t>
            </a:r>
            <a:r>
              <a:rPr lang="en-US" sz="1800" dirty="0" smtClean="0">
                <a:latin typeface="Courier New" pitchFamily="49" charset="0"/>
              </a:rPr>
              <a:t>)*3;</a:t>
            </a:r>
            <a:endParaRPr lang="en-US" sz="1800" dirty="0" smtClean="0"/>
          </a:p>
          <a:p>
            <a:pPr lvl="4" algn="l" rtl="0">
              <a:lnSpc>
                <a:spcPct val="90000"/>
              </a:lnSpc>
              <a:buFont typeface="Arial" charset="0"/>
              <a:buChar char="•"/>
              <a:defRPr/>
            </a:pPr>
            <a:endParaRPr lang="en-US" sz="1800" dirty="0" smtClean="0"/>
          </a:p>
          <a:p>
            <a:pPr algn="l" rtl="0">
              <a:lnSpc>
                <a:spcPct val="90000"/>
              </a:lnSpc>
              <a:defRPr/>
            </a:pPr>
            <a:r>
              <a:rPr lang="en-US" sz="1800" dirty="0" smtClean="0"/>
              <a:t>Variable declaration without initial value;</a:t>
            </a:r>
          </a:p>
          <a:p>
            <a:pPr algn="l" rtl="0">
              <a:lnSpc>
                <a:spcPct val="90000"/>
              </a:lnSpc>
              <a:buNone/>
              <a:defRPr/>
            </a:pP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	</a:t>
            </a: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</a:p>
          <a:p>
            <a:pPr lvl="1" algn="l" rtl="0">
              <a:lnSpc>
                <a:spcPct val="90000"/>
              </a:lnSpc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	double </a:t>
            </a:r>
            <a:r>
              <a:rPr lang="en-US" sz="1800" dirty="0" err="1" smtClean="0">
                <a:latin typeface="Courier New" pitchFamily="49" charset="0"/>
              </a:rPr>
              <a:t>avg</a:t>
            </a:r>
            <a:r>
              <a:rPr lang="en-US" sz="1800" dirty="0" smtClean="0">
                <a:latin typeface="Courier New" pitchFamily="49" charset="0"/>
              </a:rPr>
              <a:t>;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  <a:endParaRPr lang="en-US" sz="1800" dirty="0" smtClean="0"/>
          </a:p>
          <a:p>
            <a:pPr algn="l" rtl="0">
              <a:lnSpc>
                <a:spcPct val="90000"/>
              </a:lnSpc>
              <a:buNone/>
              <a:defRPr/>
            </a:pPr>
            <a:endParaRPr lang="en-US" sz="1800" b="1" dirty="0" smtClean="0">
              <a:solidFill>
                <a:schemeClr val="tx2"/>
              </a:solidFill>
              <a:latin typeface="Courier New" pitchFamily="49" charset="0"/>
            </a:endParaRPr>
          </a:p>
          <a:p>
            <a:pPr algn="l" rtl="0"/>
            <a:endParaRPr lang="ar-S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declaration examples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886200" cy="42211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String declaration </a:t>
            </a:r>
          </a:p>
          <a:p>
            <a:pPr lvl="1" algn="l" rtl="0"/>
            <a:r>
              <a:rPr lang="en-US" dirty="0" smtClean="0"/>
              <a:t>with initial value:</a:t>
            </a:r>
          </a:p>
          <a:p>
            <a:pPr lvl="2" algn="l" rtl="0"/>
            <a:r>
              <a:rPr lang="en-US" dirty="0" smtClean="0"/>
              <a:t>String word="Apple";</a:t>
            </a:r>
          </a:p>
          <a:p>
            <a:pPr lvl="1" algn="l" rtl="0"/>
            <a:r>
              <a:rPr lang="en-US" dirty="0" smtClean="0"/>
              <a:t>without initial value:</a:t>
            </a:r>
          </a:p>
          <a:p>
            <a:pPr lvl="2" algn="l" rtl="0"/>
            <a:r>
              <a:rPr lang="en-US" dirty="0" smtClean="0"/>
              <a:t>String word;</a:t>
            </a:r>
          </a:p>
          <a:p>
            <a:pPr algn="l" rtl="0"/>
            <a:r>
              <a:rPr lang="en-US" dirty="0" smtClean="0"/>
              <a:t>char declaration </a:t>
            </a:r>
          </a:p>
          <a:p>
            <a:pPr lvl="1" algn="l" rtl="0"/>
            <a:r>
              <a:rPr lang="en-US" dirty="0" smtClean="0"/>
              <a:t>with initial value:</a:t>
            </a:r>
          </a:p>
          <a:p>
            <a:pPr lvl="2" algn="l" rtl="0"/>
            <a:r>
              <a:rPr lang="en-US" dirty="0" smtClean="0"/>
              <a:t>char symbol ='*';</a:t>
            </a:r>
          </a:p>
          <a:p>
            <a:pPr lvl="1" algn="l" rtl="0"/>
            <a:r>
              <a:rPr lang="en-US" dirty="0" smtClean="0"/>
              <a:t>without initial value:</a:t>
            </a:r>
          </a:p>
          <a:p>
            <a:pPr lvl="2" algn="l" rtl="0"/>
            <a:r>
              <a:rPr lang="en-US" dirty="0" smtClean="0"/>
              <a:t>char symbol;</a:t>
            </a:r>
          </a:p>
          <a:p>
            <a:pPr lvl="2" algn="l" rtl="0"/>
            <a:endParaRPr lang="en-US" sz="20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8" descr="Rectangle: Click to edit Master text styles&#10;Second level&#10;Third level&#10;Fourth level&#10;Fifth level"/>
          <p:cNvSpPr txBox="1">
            <a:spLocks/>
          </p:cNvSpPr>
          <p:nvPr/>
        </p:nvSpPr>
        <p:spPr>
          <a:xfrm>
            <a:off x="4648200" y="1905000"/>
            <a:ext cx="4041775" cy="3951288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 declaration: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initial value:</a:t>
            </a:r>
          </a:p>
          <a:p>
            <a:pPr marL="1143000" marR="0" lvl="2" indent="-228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flag=false;</a:t>
            </a:r>
          </a:p>
          <a:p>
            <a:pPr marL="1143000" marR="0" lvl="2" indent="-228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valid=true;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without initial value:</a:t>
            </a:r>
          </a:p>
          <a:p>
            <a:pPr marL="1143000" marR="0" lvl="2" indent="-228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flag;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Exercises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sz="2400" dirty="0" smtClean="0"/>
              <a:t>A-Declare a variable of double type with initial value=0.0;</a:t>
            </a:r>
          </a:p>
          <a:p>
            <a:pPr algn="l" rtl="0">
              <a:defRPr/>
            </a:pPr>
            <a:r>
              <a:rPr lang="en-US" sz="2400" dirty="0" smtClean="0"/>
              <a:t>B- Declare a constant of String type with initial value=“Good”  </a:t>
            </a:r>
          </a:p>
          <a:p>
            <a:pPr algn="l" rtl="0">
              <a:defRPr/>
            </a:pPr>
            <a:r>
              <a:rPr lang="en-US" sz="2400" dirty="0" smtClean="0"/>
              <a:t>C- Declare a variable of type string with initial value equals to the value of constant in B.</a:t>
            </a:r>
          </a:p>
          <a:p>
            <a:pPr algn="l" rtl="0">
              <a:defRPr/>
            </a:pPr>
            <a:r>
              <a:rPr lang="en-US" sz="2400" dirty="0" smtClean="0"/>
              <a:t>D-Is the following names are valid , why?</a:t>
            </a:r>
          </a:p>
          <a:p>
            <a:pPr lvl="1" algn="l" rtl="0">
              <a:defRPr/>
            </a:pPr>
            <a:r>
              <a:rPr lang="en-US" dirty="0" smtClean="0"/>
              <a:t>Student  name</a:t>
            </a:r>
          </a:p>
          <a:p>
            <a:pPr lvl="1" algn="l" rtl="0">
              <a:defRPr/>
            </a:pPr>
            <a:r>
              <a:rPr lang="en-US" dirty="0" smtClean="0"/>
              <a:t>1course</a:t>
            </a:r>
          </a:p>
          <a:p>
            <a:pPr lvl="1" algn="l" rtl="0">
              <a:defRPr/>
            </a:pPr>
            <a:r>
              <a:rPr lang="en-US" dirty="0" smtClean="0"/>
              <a:t> course*name</a:t>
            </a:r>
          </a:p>
          <a:p>
            <a:pPr algn="l" rtl="0">
              <a:defRPr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4572000" cy="1022350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FFC000"/>
                </a:solidFill>
              </a:rPr>
              <a:t>Programs and Data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077200" cy="4144963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defRPr/>
            </a:pPr>
            <a:r>
              <a:rPr lang="en-US" sz="2400" dirty="0" smtClean="0"/>
              <a:t>Most programs require the temporary storage of data. The data to be processed is stored in a temporary storage in the computer's memory:  </a:t>
            </a:r>
            <a:r>
              <a:rPr lang="en-US" sz="2400" dirty="0" smtClean="0">
                <a:solidFill>
                  <a:schemeClr val="tx2"/>
                </a:solidFill>
              </a:rPr>
              <a:t>space memory</a:t>
            </a:r>
            <a:r>
              <a:rPr lang="en-US" sz="2400" dirty="0" smtClean="0"/>
              <a:t>. </a:t>
            </a:r>
          </a:p>
          <a:p>
            <a:pPr lvl="4" algn="l" rtl="0">
              <a:lnSpc>
                <a:spcPct val="90000"/>
              </a:lnSpc>
              <a:buFont typeface="Arial" charset="0"/>
              <a:buChar char="•"/>
              <a:defRPr/>
            </a:pPr>
            <a:endParaRPr lang="en-US" sz="1600" dirty="0" smtClean="0"/>
          </a:p>
          <a:p>
            <a:pPr algn="l" rtl="0">
              <a:lnSpc>
                <a:spcPct val="90000"/>
              </a:lnSpc>
              <a:defRPr/>
            </a:pPr>
            <a:r>
              <a:rPr lang="en-US" sz="2400" dirty="0" smtClean="0"/>
              <a:t>A space memory has three characteristics</a:t>
            </a:r>
          </a:p>
          <a:p>
            <a:pPr lvl="2" algn="l" rtl="0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Identifier</a:t>
            </a:r>
          </a:p>
          <a:p>
            <a:pPr lvl="2" algn="l" rtl="0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Data Type</a:t>
            </a:r>
          </a:p>
          <a:p>
            <a:pPr lvl="2" algn="l" rtl="0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State</a:t>
            </a: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Identifier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1219200"/>
            <a:ext cx="83820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is </a:t>
            </a:r>
            <a:r>
              <a:rPr lang="en-US" dirty="0" smtClean="0">
                <a:solidFill>
                  <a:schemeClr val="tx1"/>
                </a:solidFill>
              </a:rPr>
              <a:t>a sequence of characters that denotes the </a:t>
            </a:r>
            <a:r>
              <a:rPr lang="en-US" b="1" dirty="0" smtClean="0">
                <a:solidFill>
                  <a:schemeClr val="tx1"/>
                </a:solidFill>
              </a:rPr>
              <a:t>name</a:t>
            </a:r>
            <a:r>
              <a:rPr lang="en-US" dirty="0" smtClean="0">
                <a:solidFill>
                  <a:schemeClr val="tx1"/>
                </a:solidFill>
              </a:rPr>
              <a:t> of the space memory to be used. </a:t>
            </a:r>
          </a:p>
          <a:p>
            <a:pPr lvl="2"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This name is </a:t>
            </a:r>
            <a:r>
              <a:rPr lang="en-US" dirty="0" smtClean="0">
                <a:solidFill>
                  <a:srgbClr val="FF0000"/>
                </a:solidFill>
              </a:rPr>
              <a:t>unique</a:t>
            </a:r>
            <a:r>
              <a:rPr lang="en-US" dirty="0" smtClean="0">
                <a:solidFill>
                  <a:schemeClr val="tx1"/>
                </a:solidFill>
              </a:rPr>
              <a:t> within a program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ct val="50000"/>
              </a:spcBef>
              <a:buClr>
                <a:schemeClr val="tx2"/>
              </a:buClr>
              <a:defRPr/>
            </a:pPr>
            <a:r>
              <a:rPr lang="en-US" dirty="0" smtClean="0">
                <a:solidFill>
                  <a:srgbClr val="990033"/>
                </a:solidFill>
              </a:rPr>
              <a:t>Identifier Rules</a:t>
            </a:r>
            <a:endParaRPr lang="en-US" dirty="0" smtClean="0"/>
          </a:p>
          <a:p>
            <a:pPr lvl="1">
              <a:spcBef>
                <a:spcPct val="5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It cannot begin with a digit (0 – 9). 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It may contain the letters a to z, A to Z, the digits 0 to 9, and the underscore symbol, _. 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No spaces or punctuation, except the underscore symbol, _, are allowed. </a:t>
            </a:r>
          </a:p>
          <a:p>
            <a:pPr marL="225425" lvl="2"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343400"/>
            <a:ext cx="7848600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63550" indent="-463550">
              <a:spcBef>
                <a:spcPct val="50000"/>
              </a:spcBef>
            </a:pPr>
            <a:r>
              <a:rPr lang="en-US" dirty="0" smtClean="0">
                <a:latin typeface="Comic Sans MS" pitchFamily="66" charset="0"/>
              </a:rPr>
              <a:t>Identifiers in Java are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case-sensitive</a:t>
            </a:r>
            <a:r>
              <a:rPr lang="en-US" dirty="0" smtClean="0">
                <a:latin typeface="Comic Sans MS" pitchFamily="66" charset="0"/>
              </a:rPr>
              <a:t>. Thus, the identifiers </a:t>
            </a:r>
            <a:r>
              <a:rPr lang="en-US" dirty="0" err="1" smtClean="0">
                <a:latin typeface="Comic Sans MS" pitchFamily="66" charset="0"/>
              </a:rPr>
              <a:t>myNumber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  <a:p>
            <a:pPr marL="463550" indent="-463550">
              <a:spcBef>
                <a:spcPct val="50000"/>
              </a:spcBef>
            </a:pPr>
            <a:r>
              <a:rPr lang="en-US" dirty="0" smtClean="0">
                <a:latin typeface="Comic Sans MS" pitchFamily="66" charset="0"/>
              </a:rPr>
              <a:t>and </a:t>
            </a:r>
            <a:r>
              <a:rPr lang="en-US" dirty="0" err="1" smtClean="0">
                <a:latin typeface="Comic Sans MS" pitchFamily="66" charset="0"/>
              </a:rPr>
              <a:t>mynumber</a:t>
            </a:r>
            <a:r>
              <a:rPr lang="en-US" dirty="0" smtClean="0">
                <a:latin typeface="Comic Sans MS" pitchFamily="66" charset="0"/>
              </a:rPr>
              <a:t>, are seen as two different identifiers by the compiler.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1219200"/>
            <a:ext cx="83820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GB" sz="2800" i="1" dirty="0" smtClean="0">
                <a:solidFill>
                  <a:srgbClr val="FF0000"/>
                </a:solidFill>
              </a:rPr>
              <a:t>My be changed    </a:t>
            </a:r>
            <a:r>
              <a:rPr lang="en-GB" sz="28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variable</a:t>
            </a:r>
          </a:p>
          <a:p>
            <a:pPr lvl="1">
              <a:spcBef>
                <a:spcPct val="50000"/>
              </a:spcBef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All lowercase.</a:t>
            </a:r>
          </a:p>
          <a:p>
            <a:pPr lvl="1">
              <a:spcBef>
                <a:spcPct val="50000"/>
              </a:spcBef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Capitalizing the first letter of each word in a multiword identifier, except for the first word. 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endParaRPr lang="en-GB" sz="11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800" i="1" dirty="0" smtClean="0">
                <a:solidFill>
                  <a:srgbClr val="FF0000"/>
                </a:solidFill>
              </a:rPr>
              <a:t>Cannot be </a:t>
            </a:r>
            <a:r>
              <a:rPr lang="en-GB" sz="2800" i="1" dirty="0" smtClean="0">
                <a:solidFill>
                  <a:srgbClr val="FF0000"/>
                </a:solidFill>
              </a:rPr>
              <a:t>changed  </a:t>
            </a:r>
            <a:r>
              <a:rPr lang="en-GB" sz="28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constant</a:t>
            </a:r>
          </a:p>
          <a:p>
            <a:pPr marL="0" lvl="2">
              <a:defRPr/>
            </a:pP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All uppercase, separating words within a multiword identifier with the underscore symbol, _. 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Type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1219200"/>
            <a:ext cx="83820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The data type defines what kinds of values a space memory is allowed to store.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All values stored in the same space memory should be of the same data type.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All constants and variables used in a Java program must be defined prior to their use in the program.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built-in Data Types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57200" y="1219200"/>
          <a:ext cx="8534400" cy="4685485"/>
        </p:xfrm>
        <a:graphic>
          <a:graphicData uri="http://schemas.openxmlformats.org/presentationml/2006/ole">
            <p:oleObj spid="_x0000_s1026" name="Microsoft Draw Drawing" r:id="rId4" imgW="7409880" imgH="3633120" progId="MSDraw.Drawing.8.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Primitive Data Types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Group 77"/>
          <p:cNvGraphicFramePr>
            <a:graphicFrameLocks noGrp="1"/>
          </p:cNvGraphicFramePr>
          <p:nvPr/>
        </p:nvGraphicFramePr>
        <p:xfrm>
          <a:off x="0" y="1632185"/>
          <a:ext cx="8915400" cy="5225815"/>
        </p:xfrm>
        <a:graphic>
          <a:graphicData uri="http://schemas.openxmlformats.org/drawingml/2006/table">
            <a:tbl>
              <a:tblPr/>
              <a:tblGrid>
                <a:gridCol w="1076025"/>
                <a:gridCol w="1115878"/>
                <a:gridCol w="3578448"/>
                <a:gridCol w="3145049"/>
              </a:tblGrid>
              <a:tr h="5876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Type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Size (bits)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Range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Description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8768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boolean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true, false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 value that is either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true or false.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68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char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 to 65535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 single 16-bit Unicode character.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0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byte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-128 to +127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an integer.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0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short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-32768 to +32767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an integer.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68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32 bits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-2,147,483,648 to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+2,147,483,647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an integer.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1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long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64 bits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-9,223,372,036,854,775,808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to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+9,223,372,036,854,775,807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an integer.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06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float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32 bits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accurate to 8 significant digits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 single-precision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floating point number.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27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double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64 bits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accurate to 16 significant digits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Stores a double-precision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floating point number.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Variable/Constant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Declaration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defRPr/>
            </a:pPr>
            <a:r>
              <a:rPr lang="en-US" dirty="0" smtClean="0"/>
              <a:t>When the declaration is made, memory space is allocated to store the values of the declared variable or constant.</a:t>
            </a:r>
          </a:p>
          <a:p>
            <a:pPr algn="l" rtl="0">
              <a:defRPr/>
            </a:pPr>
            <a:r>
              <a:rPr lang="en-US" dirty="0" smtClean="0"/>
              <a:t>The declaration of a variable means allocating a space memory which state (value) may change.</a:t>
            </a:r>
          </a:p>
          <a:p>
            <a:pPr algn="l" rtl="0">
              <a:defRPr/>
            </a:pPr>
            <a:r>
              <a:rPr lang="en-US" dirty="0" smtClean="0"/>
              <a:t> The declaration of a constant means allocating a space memory which state (value) cannot change.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Constant Declaration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buNone/>
              <a:defRPr/>
            </a:pPr>
            <a:endParaRPr lang="en-US" sz="2000" dirty="0" smtClean="0"/>
          </a:p>
          <a:p>
            <a:pPr algn="l" rtl="0">
              <a:lnSpc>
                <a:spcPct val="80000"/>
              </a:lnSpc>
              <a:buNone/>
              <a:defRPr/>
            </a:pP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final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Courier New" pitchFamily="49" charset="0"/>
              </a:rPr>
              <a:t>constIdentifier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8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 literal | expression;</a:t>
            </a:r>
            <a:r>
              <a:rPr lang="en-US" sz="1800" dirty="0" smtClean="0">
                <a:latin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100" dirty="0" smtClean="0">
                <a:solidFill>
                  <a:srgbClr val="7F7F7F"/>
                </a:solidFill>
                <a:latin typeface="Courier New" pitchFamily="49" charset="0"/>
              </a:rPr>
              <a:t>				</a:t>
            </a:r>
          </a:p>
          <a:p>
            <a:pPr algn="l" rtl="0">
              <a:lnSpc>
                <a:spcPct val="80000"/>
              </a:lnSpc>
              <a:buNone/>
              <a:defRPr/>
            </a:pP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		final</a:t>
            </a:r>
            <a:r>
              <a:rPr lang="en-US" sz="1800" dirty="0" smtClean="0">
                <a:latin typeface="Courier New" pitchFamily="49" charset="0"/>
              </a:rPr>
              <a:t> double PI               = 3.14159;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   MONTH_IN_YEAR    = 12;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latin typeface="Courier New" pitchFamily="49" charset="0"/>
              </a:rPr>
              <a:t> short  FARADAY_CONSTANT = 23060;</a:t>
            </a:r>
          </a:p>
          <a:p>
            <a:pPr algn="l" rtl="0">
              <a:lnSpc>
                <a:spcPct val="80000"/>
              </a:lnSpc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		</a:t>
            </a: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MAX               = 1024;</a:t>
            </a:r>
          </a:p>
          <a:p>
            <a:pPr algn="l" rtl="0">
              <a:lnSpc>
                <a:spcPct val="80000"/>
              </a:lnSpc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		</a:t>
            </a: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MIN               = 128;</a:t>
            </a:r>
          </a:p>
          <a:p>
            <a:pPr algn="l" rtl="0">
              <a:lnSpc>
                <a:spcPct val="80000"/>
              </a:lnSpc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		</a:t>
            </a:r>
            <a:r>
              <a:rPr lang="en-US" sz="1800" b="1" dirty="0" smtClean="0">
                <a:solidFill>
                  <a:srgbClr val="333399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AVG               = (MAX + MIN) / 2;</a:t>
            </a:r>
            <a:br>
              <a:rPr lang="en-US" sz="1800" dirty="0" smtClean="0">
                <a:latin typeface="Courier New" pitchFamily="49" charset="0"/>
              </a:rPr>
            </a:br>
            <a:endParaRPr lang="en-US" sz="1800" dirty="0" smtClean="0">
              <a:latin typeface="Courier New" pitchFamily="49" charset="0"/>
            </a:endParaRPr>
          </a:p>
          <a:p>
            <a:pPr algn="l" rtl="0"/>
            <a:endParaRPr lang="ar-S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6781800" y="3429000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 dirty="0">
                <a:solidFill>
                  <a:srgbClr val="000000"/>
                </a:solidFill>
                <a:latin typeface="Arial" charset="0"/>
                <a:cs typeface="Arial" charset="0"/>
              </a:rPr>
              <a:t>These are called </a:t>
            </a:r>
            <a:r>
              <a:rPr lang="en-US" altLang="ja-JP" sz="1400" i="1" dirty="0">
                <a:solidFill>
                  <a:srgbClr val="C1051B"/>
                </a:solidFill>
                <a:cs typeface="Arial" charset="0"/>
              </a:rPr>
              <a:t>literals.</a:t>
            </a:r>
            <a:endParaRPr lang="en-US" altLang="ja-JP" sz="1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6858000" y="5410200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 dirty="0">
                <a:solidFill>
                  <a:srgbClr val="000000"/>
                </a:solidFill>
                <a:latin typeface="Arial" charset="0"/>
                <a:cs typeface="Arial" charset="0"/>
              </a:rPr>
              <a:t>This is called </a:t>
            </a:r>
            <a:r>
              <a:rPr lang="en-US" altLang="ja-JP" sz="1400" i="1" dirty="0">
                <a:solidFill>
                  <a:srgbClr val="C1051B"/>
                </a:solidFill>
                <a:cs typeface="Arial" charset="0"/>
              </a:rPr>
              <a:t>expression.</a:t>
            </a:r>
            <a:endParaRPr lang="en-US" altLang="ja-JP" sz="1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0530_analytics_powerpoint_templat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000530_analytics_powerpoint_template</Template>
  <TotalTime>151</TotalTime>
  <Words>589</Words>
  <Application>Microsoft Office PowerPoint</Application>
  <PresentationFormat>On-screen Show (4:3)</PresentationFormat>
  <Paragraphs>139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000530_analytics_powerpoint_template</vt:lpstr>
      <vt:lpstr>Microsoft Draw 98 Drawing</vt:lpstr>
      <vt:lpstr>Fundamentals 2 </vt:lpstr>
      <vt:lpstr>Programs and Data</vt:lpstr>
      <vt:lpstr>Identifier</vt:lpstr>
      <vt:lpstr>State</vt:lpstr>
      <vt:lpstr>Data Type</vt:lpstr>
      <vt:lpstr>Java built-in Data Types</vt:lpstr>
      <vt:lpstr>Primitive Data Types</vt:lpstr>
      <vt:lpstr>Variable/Constant Declaration</vt:lpstr>
      <vt:lpstr>Constant Declaration</vt:lpstr>
      <vt:lpstr>Variable Declaration</vt:lpstr>
      <vt:lpstr>More declaration examples</vt:lpstr>
      <vt:lpstr>Exercises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NOUF</cp:lastModifiedBy>
  <cp:revision>18</cp:revision>
  <dcterms:created xsi:type="dcterms:W3CDTF">2013-09-09T16:42:03Z</dcterms:created>
  <dcterms:modified xsi:type="dcterms:W3CDTF">2013-09-15T17:24:12Z</dcterms:modified>
</cp:coreProperties>
</file>